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1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16 April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16 April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16 April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Tuesday, 16 April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16 April 2013</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16 April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16 April 2013</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16 April 2013</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16 April 2013</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16 April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16 April 2013</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16 April 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small" dirty="0" smtClean="0"/>
              <a:t>Campus Cyberinfrastructure</a:t>
            </a:r>
            <a:endParaRPr lang="en-US" cap="small" dirty="0"/>
          </a:p>
        </p:txBody>
      </p:sp>
      <p:sp>
        <p:nvSpPr>
          <p:cNvPr id="3" name="Subtitle 2"/>
          <p:cNvSpPr>
            <a:spLocks noGrp="1"/>
          </p:cNvSpPr>
          <p:nvPr>
            <p:ph type="subTitle" idx="1"/>
          </p:nvPr>
        </p:nvSpPr>
        <p:spPr/>
        <p:txBody>
          <a:bodyPr/>
          <a:lstStyle/>
          <a:p>
            <a:r>
              <a:rPr lang="en-US" dirty="0" smtClean="0"/>
              <a:t>ACTI Meetings</a:t>
            </a:r>
          </a:p>
          <a:p>
            <a:r>
              <a:rPr lang="en-US" dirty="0" smtClean="0"/>
              <a:t>17 April 2013</a:t>
            </a:r>
            <a:endParaRPr lang="en-US" dirty="0"/>
          </a:p>
        </p:txBody>
      </p:sp>
    </p:spTree>
    <p:extLst>
      <p:ext uri="{BB962C8B-B14F-4D97-AF65-F5344CB8AC3E}">
        <p14:creationId xmlns:p14="http://schemas.microsoft.com/office/powerpoint/2010/main" val="7113461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Work</a:t>
            </a:r>
            <a:endParaRPr lang="en-US" dirty="0"/>
          </a:p>
        </p:txBody>
      </p:sp>
      <p:sp>
        <p:nvSpPr>
          <p:cNvPr id="3" name="Content Placeholder 2"/>
          <p:cNvSpPr>
            <a:spLocks noGrp="1"/>
          </p:cNvSpPr>
          <p:nvPr>
            <p:ph idx="1"/>
          </p:nvPr>
        </p:nvSpPr>
        <p:spPr/>
        <p:txBody>
          <a:bodyPr/>
          <a:lstStyle/>
          <a:p>
            <a:r>
              <a:rPr lang="en-US" dirty="0" smtClean="0"/>
              <a:t>From early 2011 through May 2012, we studied all six of the Task Force Reports to NSF’s Advisory Committee for Cyberinfrastructure.</a:t>
            </a:r>
          </a:p>
          <a:p>
            <a:pPr lvl="1"/>
            <a:r>
              <a:rPr lang="en-US" dirty="0" smtClean="0"/>
              <a:t>Grand Challenges</a:t>
            </a:r>
          </a:p>
          <a:p>
            <a:pPr lvl="1"/>
            <a:r>
              <a:rPr lang="en-US" dirty="0" smtClean="0"/>
              <a:t>HPC</a:t>
            </a:r>
          </a:p>
          <a:p>
            <a:pPr lvl="1"/>
            <a:r>
              <a:rPr lang="en-US" dirty="0" smtClean="0"/>
              <a:t>Data and Visualization</a:t>
            </a:r>
          </a:p>
          <a:p>
            <a:pPr lvl="1"/>
            <a:r>
              <a:rPr lang="en-US" dirty="0" smtClean="0"/>
              <a:t>Software</a:t>
            </a:r>
          </a:p>
          <a:p>
            <a:pPr lvl="1"/>
            <a:r>
              <a:rPr lang="en-US" dirty="0" smtClean="0"/>
              <a:t>Learning and Workforce</a:t>
            </a:r>
          </a:p>
          <a:p>
            <a:pPr lvl="1"/>
            <a:r>
              <a:rPr lang="en-US" dirty="0" smtClean="0"/>
              <a:t>Campus Bridging</a:t>
            </a:r>
          </a:p>
          <a:p>
            <a:r>
              <a:rPr lang="en-US" dirty="0" smtClean="0"/>
              <a:t>and wrote a white paper that, for each Report, summarized, reinforced, critiqued, and offered applications to ourselves.</a:t>
            </a:r>
            <a:endParaRPr lang="en-US" dirty="0"/>
          </a:p>
        </p:txBody>
      </p:sp>
    </p:spTree>
    <p:extLst>
      <p:ext uri="{BB962C8B-B14F-4D97-AF65-F5344CB8AC3E}">
        <p14:creationId xmlns:p14="http://schemas.microsoft.com/office/powerpoint/2010/main" val="26137924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Work</a:t>
            </a:r>
            <a:endParaRPr lang="en-US" dirty="0"/>
          </a:p>
        </p:txBody>
      </p:sp>
      <p:sp>
        <p:nvSpPr>
          <p:cNvPr id="3" name="Content Placeholder 2"/>
          <p:cNvSpPr>
            <a:spLocks noGrp="1"/>
          </p:cNvSpPr>
          <p:nvPr>
            <p:ph idx="1"/>
          </p:nvPr>
        </p:nvSpPr>
        <p:spPr/>
        <p:txBody>
          <a:bodyPr>
            <a:normAutofit/>
          </a:bodyPr>
          <a:lstStyle/>
          <a:p>
            <a:r>
              <a:rPr lang="en-US" dirty="0" smtClean="0"/>
              <a:t>We are now </a:t>
            </a:r>
            <a:r>
              <a:rPr lang="en-US" dirty="0" smtClean="0"/>
              <a:t>studying the relationship between “big data</a:t>
            </a:r>
            <a:r>
              <a:rPr lang="en-US" dirty="0" smtClean="0"/>
              <a:t>” and Campus Cyberinfrastructure.</a:t>
            </a:r>
          </a:p>
          <a:p>
            <a:r>
              <a:rPr lang="en-US" dirty="0"/>
              <a:t>I</a:t>
            </a:r>
            <a:r>
              <a:rPr lang="en-US" dirty="0" smtClean="0"/>
              <a:t>t is </a:t>
            </a:r>
            <a:r>
              <a:rPr lang="en-US" i="1" dirty="0" smtClean="0"/>
              <a:t>relatively</a:t>
            </a:r>
            <a:r>
              <a:rPr lang="en-US" dirty="0" smtClean="0"/>
              <a:t> easy to stand up thousands of compute nodes and run jobs.</a:t>
            </a:r>
          </a:p>
          <a:p>
            <a:r>
              <a:rPr lang="en-US" dirty="0" smtClean="0"/>
              <a:t>The barriers to supporting science, however, are more likely to come from the “big data” needs of a wide variety of disciplines.</a:t>
            </a:r>
          </a:p>
          <a:p>
            <a:r>
              <a:rPr lang="en-US" dirty="0" smtClean="0"/>
              <a:t>The </a:t>
            </a:r>
            <a:r>
              <a:rPr lang="en-US" dirty="0" smtClean="0"/>
              <a:t>point is not to brag about our “big data” expertise, but to note the implications for CCI of the coming big data </a:t>
            </a:r>
            <a:r>
              <a:rPr lang="en-US" dirty="0" smtClean="0"/>
              <a:t>reality.</a:t>
            </a:r>
            <a:endParaRPr lang="en-US" dirty="0" smtClean="0"/>
          </a:p>
        </p:txBody>
      </p:sp>
    </p:spTree>
    <p:extLst>
      <p:ext uri="{BB962C8B-B14F-4D97-AF65-F5344CB8AC3E}">
        <p14:creationId xmlns:p14="http://schemas.microsoft.com/office/powerpoint/2010/main" val="9101800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(Canonical) High-energy Physics community shares a large number of multi-</a:t>
            </a:r>
            <a:r>
              <a:rPr lang="en-US" dirty="0" err="1" smtClean="0"/>
              <a:t>TByte</a:t>
            </a:r>
            <a:r>
              <a:rPr lang="en-US" dirty="0" smtClean="0"/>
              <a:t> datasets across its international set of labs and universities. A typical pattern is (a) identify a dataset, (b) pull a replica over the net, (c) attack it with thousands of jobs, (d) discard, (e) repeat.</a:t>
            </a:r>
          </a:p>
          <a:p>
            <a:r>
              <a:rPr lang="en-US" dirty="0"/>
              <a:t>The Center for Multiscale Modeling of Atmospheric Processes (CMMAP) is an NSF Science and Technology Center focused on improving the representation of cloud processes in climate </a:t>
            </a:r>
            <a:r>
              <a:rPr lang="en-US" dirty="0" smtClean="0"/>
              <a:t>models. Even simulating one year in detail generates 35 </a:t>
            </a:r>
            <a:r>
              <a:rPr lang="en-US" dirty="0" err="1" smtClean="0"/>
              <a:t>PBytes</a:t>
            </a:r>
            <a:r>
              <a:rPr lang="en-US" dirty="0" smtClean="0"/>
              <a:t>. 10% of this will be transferred to SDSC’s Gordon system for analysis. (Gordon has unusually strong SSD-based ‘scratch </a:t>
            </a:r>
            <a:r>
              <a:rPr lang="en-US" dirty="0" err="1" smtClean="0"/>
              <a:t>i</a:t>
            </a:r>
            <a:r>
              <a:rPr lang="en-US" dirty="0" smtClean="0"/>
              <a:t>/o’ capabilities.)</a:t>
            </a:r>
            <a:endParaRPr lang="en-US" dirty="0"/>
          </a:p>
        </p:txBody>
      </p:sp>
    </p:spTree>
    <p:extLst>
      <p:ext uri="{BB962C8B-B14F-4D97-AF65-F5344CB8AC3E}">
        <p14:creationId xmlns:p14="http://schemas.microsoft.com/office/powerpoint/2010/main" val="13613057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continued</a:t>
            </a:r>
            <a:endParaRPr lang="en-US" dirty="0"/>
          </a:p>
        </p:txBody>
      </p:sp>
      <p:sp>
        <p:nvSpPr>
          <p:cNvPr id="3" name="Content Placeholder 2"/>
          <p:cNvSpPr>
            <a:spLocks noGrp="1"/>
          </p:cNvSpPr>
          <p:nvPr>
            <p:ph idx="1"/>
          </p:nvPr>
        </p:nvSpPr>
        <p:spPr/>
        <p:txBody>
          <a:bodyPr/>
          <a:lstStyle/>
          <a:p>
            <a:r>
              <a:rPr lang="en-US" dirty="0" smtClean="0"/>
              <a:t>The Digital Humanities field includes efforts to organize </a:t>
            </a:r>
            <a:r>
              <a:rPr lang="en-US" i="1" dirty="0" smtClean="0"/>
              <a:t>all</a:t>
            </a:r>
            <a:r>
              <a:rPr lang="en-US" dirty="0" smtClean="0"/>
              <a:t> 18th-century British literature (as page images) and then use OCR techniques to reduce these to text. The total storage space is moderate, but their community is facing data management challenges new to them.</a:t>
            </a:r>
          </a:p>
          <a:p>
            <a:r>
              <a:rPr lang="en-US" dirty="0" smtClean="0"/>
              <a:t>Supporting health (including human medical) research, e.g., at Columbia University, requires storing/managing large complex data with stringent rules enforced by IRBs. Can campus CI support this research in a scalable way?</a:t>
            </a:r>
            <a:endParaRPr lang="en-US" dirty="0"/>
          </a:p>
        </p:txBody>
      </p:sp>
    </p:spTree>
    <p:extLst>
      <p:ext uri="{BB962C8B-B14F-4D97-AF65-F5344CB8AC3E}">
        <p14:creationId xmlns:p14="http://schemas.microsoft.com/office/powerpoint/2010/main" val="20533694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Cost of storage. Cost of (currently) 3 </a:t>
            </a:r>
            <a:r>
              <a:rPr lang="en-US" dirty="0" err="1" smtClean="0"/>
              <a:t>TByte</a:t>
            </a:r>
            <a:r>
              <a:rPr lang="en-US" dirty="0" smtClean="0"/>
              <a:t> disks going down, but there are SANs, interconnects, and very high demand.</a:t>
            </a:r>
          </a:p>
          <a:p>
            <a:r>
              <a:rPr lang="en-US" dirty="0" smtClean="0"/>
              <a:t>Data integrity, including some form of backup or multiple coordinated replicas.</a:t>
            </a:r>
          </a:p>
          <a:p>
            <a:r>
              <a:rPr lang="en-US" dirty="0" smtClean="0"/>
              <a:t>Metadata, provenance, and ontologies. Usually highly discipline-specific. Scalability threat relates more to software and human expertise.</a:t>
            </a:r>
          </a:p>
          <a:p>
            <a:r>
              <a:rPr lang="en-US" dirty="0" smtClean="0"/>
              <a:t>Security issues. Can we support </a:t>
            </a:r>
            <a:r>
              <a:rPr lang="en-US" i="1" dirty="0" smtClean="0"/>
              <a:t>controlled sharing</a:t>
            </a:r>
            <a:r>
              <a:rPr lang="en-US" dirty="0" smtClean="0"/>
              <a:t>?</a:t>
            </a:r>
            <a:endParaRPr lang="en-US" dirty="0"/>
          </a:p>
        </p:txBody>
      </p:sp>
    </p:spTree>
    <p:extLst>
      <p:ext uri="{BB962C8B-B14F-4D97-AF65-F5344CB8AC3E}">
        <p14:creationId xmlns:p14="http://schemas.microsoft.com/office/powerpoint/2010/main" val="42510729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continued</a:t>
            </a:r>
            <a:endParaRPr lang="en-US" dirty="0"/>
          </a:p>
        </p:txBody>
      </p:sp>
      <p:sp>
        <p:nvSpPr>
          <p:cNvPr id="3" name="Content Placeholder 2"/>
          <p:cNvSpPr>
            <a:spLocks noGrp="1"/>
          </p:cNvSpPr>
          <p:nvPr>
            <p:ph idx="1"/>
          </p:nvPr>
        </p:nvSpPr>
        <p:spPr/>
        <p:txBody>
          <a:bodyPr/>
          <a:lstStyle/>
          <a:p>
            <a:r>
              <a:rPr lang="en-US" dirty="0" smtClean="0"/>
              <a:t>Wide-area network performance. Think of large datasets shared among an international community.</a:t>
            </a:r>
          </a:p>
          <a:p>
            <a:r>
              <a:rPr lang="en-US" dirty="0" smtClean="0"/>
              <a:t>Local network performance. Making these data immediate to researchers.</a:t>
            </a:r>
          </a:p>
          <a:p>
            <a:r>
              <a:rPr lang="en-US" dirty="0" smtClean="0"/>
              <a:t>Interconnect performance. Enabling computations to access the data at high speed to harness our compute node investment.</a:t>
            </a:r>
          </a:p>
          <a:p>
            <a:r>
              <a:rPr lang="en-US" dirty="0" smtClean="0"/>
              <a:t>Very-long-term preservation. Will the key data be around in 2050?</a:t>
            </a:r>
          </a:p>
          <a:p>
            <a:r>
              <a:rPr lang="en-US" dirty="0" smtClean="0"/>
              <a:t>Data analytics and visualization.</a:t>
            </a:r>
            <a:endParaRPr lang="en-US" dirty="0"/>
          </a:p>
        </p:txBody>
      </p:sp>
    </p:spTree>
    <p:extLst>
      <p:ext uri="{BB962C8B-B14F-4D97-AF65-F5344CB8AC3E}">
        <p14:creationId xmlns:p14="http://schemas.microsoft.com/office/powerpoint/2010/main" val="25897214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CCI Topics: IPv6</a:t>
            </a:r>
            <a:endParaRPr lang="en-US" dirty="0"/>
          </a:p>
        </p:txBody>
      </p:sp>
      <p:sp>
        <p:nvSpPr>
          <p:cNvPr id="3" name="Content Placeholder 2"/>
          <p:cNvSpPr>
            <a:spLocks noGrp="1"/>
          </p:cNvSpPr>
          <p:nvPr>
            <p:ph idx="1"/>
          </p:nvPr>
        </p:nvSpPr>
        <p:spPr/>
        <p:txBody>
          <a:bodyPr/>
          <a:lstStyle/>
          <a:p>
            <a:r>
              <a:rPr lang="en-US" dirty="0" smtClean="0"/>
              <a:t>What are the barriers to widespread support for IPv6?</a:t>
            </a:r>
          </a:p>
          <a:p>
            <a:r>
              <a:rPr lang="en-US" dirty="0" smtClean="0"/>
              <a:t>The consequences of creeping NATs.</a:t>
            </a:r>
          </a:p>
          <a:p>
            <a:r>
              <a:rPr lang="en-US" dirty="0" smtClean="0"/>
              <a:t>Barriers to innovation in applications.</a:t>
            </a:r>
          </a:p>
          <a:p>
            <a:r>
              <a:rPr lang="en-US" dirty="0" smtClean="0"/>
              <a:t>Federal mandates.</a:t>
            </a:r>
          </a:p>
          <a:p>
            <a:r>
              <a:rPr lang="en-US" dirty="0" smtClean="0"/>
              <a:t>Barriers to international collaboration.</a:t>
            </a:r>
            <a:endParaRPr lang="en-US" dirty="0"/>
          </a:p>
        </p:txBody>
      </p:sp>
    </p:spTree>
    <p:extLst>
      <p:ext uri="{BB962C8B-B14F-4D97-AF65-F5344CB8AC3E}">
        <p14:creationId xmlns:p14="http://schemas.microsoft.com/office/powerpoint/2010/main" val="34957085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CCI emphases</a:t>
            </a:r>
            <a:endParaRPr lang="en-US" dirty="0"/>
          </a:p>
        </p:txBody>
      </p:sp>
      <p:sp>
        <p:nvSpPr>
          <p:cNvPr id="3" name="Content Placeholder 2"/>
          <p:cNvSpPr>
            <a:spLocks noGrp="1"/>
          </p:cNvSpPr>
          <p:nvPr>
            <p:ph idx="1"/>
          </p:nvPr>
        </p:nvSpPr>
        <p:spPr/>
        <p:txBody>
          <a:bodyPr/>
          <a:lstStyle/>
          <a:p>
            <a:r>
              <a:rPr lang="en-US" dirty="0" smtClean="0"/>
              <a:t>Enabling campus CI as an enabler of research by faculty, students, and staff</a:t>
            </a:r>
          </a:p>
          <a:p>
            <a:r>
              <a:rPr lang="en-US" dirty="0" smtClean="0"/>
              <a:t>Whatever, of a conceptual, technical, or practical nature, inhibits this enabling is an enemy</a:t>
            </a:r>
            <a:endParaRPr lang="en-US" dirty="0"/>
          </a:p>
        </p:txBody>
      </p:sp>
    </p:spTree>
    <p:extLst>
      <p:ext uri="{BB962C8B-B14F-4D97-AF65-F5344CB8AC3E}">
        <p14:creationId xmlns:p14="http://schemas.microsoft.com/office/powerpoint/2010/main" val="24716978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1216</TotalTime>
  <Words>600</Words>
  <Application>Microsoft Macintosh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Campus Cyberinfrastructure</vt:lpstr>
      <vt:lpstr>Past Work</vt:lpstr>
      <vt:lpstr>Current Work</vt:lpstr>
      <vt:lpstr>Examples</vt:lpstr>
      <vt:lpstr>Examples, continued</vt:lpstr>
      <vt:lpstr>Challenges</vt:lpstr>
      <vt:lpstr>Challenges, continued</vt:lpstr>
      <vt:lpstr>Other CCI Topics: IPv6</vt:lpstr>
      <vt:lpstr>Broad CCI emphases</vt:lpstr>
    </vt:vector>
  </TitlesOfParts>
  <Company>Texas A&amp;M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Cyberinfrastructure</dc:title>
  <dc:creator>Guy Almes</dc:creator>
  <cp:lastModifiedBy>Guy Almes</cp:lastModifiedBy>
  <cp:revision>9</cp:revision>
  <dcterms:created xsi:type="dcterms:W3CDTF">2012-11-06T16:00:51Z</dcterms:created>
  <dcterms:modified xsi:type="dcterms:W3CDTF">2013-04-17T14:16:32Z</dcterms:modified>
</cp:coreProperties>
</file>