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handoutMasterIdLst>
    <p:handoutMasterId r:id="rId33"/>
  </p:handoutMasterIdLst>
  <p:sldIdLst>
    <p:sldId id="256" r:id="rId2"/>
    <p:sldId id="263" r:id="rId3"/>
    <p:sldId id="305" r:id="rId4"/>
    <p:sldId id="302" r:id="rId5"/>
    <p:sldId id="308" r:id="rId6"/>
    <p:sldId id="271" r:id="rId7"/>
    <p:sldId id="316" r:id="rId8"/>
    <p:sldId id="350" r:id="rId9"/>
    <p:sldId id="274" r:id="rId10"/>
    <p:sldId id="346" r:id="rId11"/>
    <p:sldId id="276" r:id="rId12"/>
    <p:sldId id="277" r:id="rId13"/>
    <p:sldId id="278" r:id="rId14"/>
    <p:sldId id="279" r:id="rId15"/>
    <p:sldId id="280" r:id="rId16"/>
    <p:sldId id="306" r:id="rId17"/>
    <p:sldId id="286" r:id="rId18"/>
    <p:sldId id="351" r:id="rId19"/>
    <p:sldId id="283" r:id="rId20"/>
    <p:sldId id="285" r:id="rId21"/>
    <p:sldId id="289" r:id="rId22"/>
    <p:sldId id="334" r:id="rId23"/>
    <p:sldId id="352" r:id="rId24"/>
    <p:sldId id="336" r:id="rId25"/>
    <p:sldId id="353" r:id="rId26"/>
    <p:sldId id="354" r:id="rId27"/>
    <p:sldId id="335" r:id="rId28"/>
    <p:sldId id="292" r:id="rId29"/>
    <p:sldId id="261" r:id="rId30"/>
    <p:sldId id="293" r:id="rId3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A90021"/>
    <a:srgbClr val="45811B"/>
    <a:srgbClr val="DDE8D5"/>
    <a:srgbClr val="FBC82B"/>
    <a:srgbClr val="7BA62B"/>
    <a:srgbClr val="8A8889"/>
    <a:srgbClr val="FD9712"/>
    <a:srgbClr val="1B7B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3" d="100"/>
          <a:sy n="53" d="100"/>
        </p:scale>
        <p:origin x="-394"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06"/>
    </p:cViewPr>
  </p:sorterViewPr>
  <p:notesViewPr>
    <p:cSldViewPr snapToGrid="0" snapToObjects="1">
      <p:cViewPr varScale="1">
        <p:scale>
          <a:sx n="111" d="100"/>
          <a:sy n="111" d="100"/>
        </p:scale>
        <p:origin x="-4264" y="-12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ea typeface="ＭＳ Ｐゴシック" charset="-128"/>
                <a:cs typeface="ＭＳ Ｐゴシック" charset="-128"/>
              </a:defRPr>
            </a:lvl1pPr>
          </a:lstStyle>
          <a:p>
            <a:pPr>
              <a:defRPr/>
            </a:pPr>
            <a:fld id="{6CE873F7-1929-403B-849D-440FADC17FF8}" type="datetime1">
              <a:rPr lang="en-US"/>
              <a:pPr>
                <a:defRPr/>
              </a:pPr>
              <a:t>10/19/2011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ea typeface="ＭＳ Ｐゴシック" charset="-128"/>
                <a:cs typeface="ＭＳ Ｐゴシック" charset="-128"/>
              </a:defRPr>
            </a:lvl1pPr>
          </a:lstStyle>
          <a:p>
            <a:pPr>
              <a:defRPr/>
            </a:pPr>
            <a:fld id="{2395D5CC-2656-4169-B707-687DFF710FB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ＭＳ Ｐゴシック" charset="-128"/>
                <a:cs typeface="ＭＳ Ｐゴシック" charset="-128"/>
              </a:defRPr>
            </a:lvl1pPr>
          </a:lstStyle>
          <a:p>
            <a:pPr>
              <a:defRPr/>
            </a:pPr>
            <a:fld id="{032F8324-EB3A-496D-A961-EFBB275C1EAD}" type="datetime1">
              <a:rPr lang="en-US"/>
              <a:pPr>
                <a:defRPr/>
              </a:pPr>
              <a:t>10/19/2011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ＭＳ Ｐゴシック" charset="-128"/>
                <a:cs typeface="ＭＳ Ｐゴシック" charset="-128"/>
              </a:defRPr>
            </a:lvl1pPr>
          </a:lstStyle>
          <a:p>
            <a:pPr>
              <a:defRPr/>
            </a:pPr>
            <a:fld id="{C2AE40B7-D162-4F9E-A74B-1D391E842DF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Geneva" charset="-128"/>
        <a:cs typeface="Geneva" charset="-128"/>
      </a:defRPr>
    </a:lvl3pPr>
    <a:lvl4pPr marL="1371600" algn="l" defTabSz="457200" rtl="0" eaLnBrk="0" fontAlgn="base" hangingPunct="0">
      <a:spcBef>
        <a:spcPct val="30000"/>
      </a:spcBef>
      <a:spcAft>
        <a:spcPct val="0"/>
      </a:spcAft>
      <a:defRPr sz="1200" kern="1200">
        <a:solidFill>
          <a:schemeClr val="tx1"/>
        </a:solidFill>
        <a:latin typeface="+mn-lt"/>
        <a:ea typeface="Geneva" charset="-128"/>
        <a:cs typeface="Geneva"/>
      </a:defRPr>
    </a:lvl4pPr>
    <a:lvl5pPr marL="1828800" algn="l" defTabSz="457200" rtl="0" eaLnBrk="0" fontAlgn="base" hangingPunct="0">
      <a:spcBef>
        <a:spcPct val="30000"/>
      </a:spcBef>
      <a:spcAft>
        <a:spcPct val="0"/>
      </a:spcAft>
      <a:defRPr sz="1200" kern="1200">
        <a:solidFill>
          <a:schemeClr val="tx1"/>
        </a:solidFill>
        <a:latin typeface="+mn-lt"/>
        <a:ea typeface="Geneva" charset="-128"/>
        <a:cs typeface="Geneva"/>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133350"/>
            <a:ext cx="9144000" cy="585311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cs typeface="ＭＳ Ｐゴシック" charset="-128"/>
            </a:endParaRPr>
          </a:p>
        </p:txBody>
      </p:sp>
      <p:pic>
        <p:nvPicPr>
          <p:cNvPr id="5" name="Picture 9" descr="logopp.jpg"/>
          <p:cNvPicPr>
            <a:picLocks noChangeAspect="1"/>
          </p:cNvPicPr>
          <p:nvPr userDrawn="1"/>
        </p:nvPicPr>
        <p:blipFill>
          <a:blip r:embed="rId2"/>
          <a:srcRect/>
          <a:stretch>
            <a:fillRect/>
          </a:stretch>
        </p:blipFill>
        <p:spPr bwMode="auto">
          <a:xfrm>
            <a:off x="5165725" y="4349750"/>
            <a:ext cx="3368675" cy="1563688"/>
          </a:xfrm>
          <a:prstGeom prst="rect">
            <a:avLst/>
          </a:prstGeom>
          <a:noFill/>
          <a:ln w="9525">
            <a:noFill/>
            <a:miter lim="800000"/>
            <a:headEnd/>
            <a:tailEnd/>
          </a:ln>
        </p:spPr>
      </p:pic>
      <p:sp>
        <p:nvSpPr>
          <p:cNvPr id="2" name="Title 1"/>
          <p:cNvSpPr>
            <a:spLocks noGrp="1"/>
          </p:cNvSpPr>
          <p:nvPr>
            <p:ph type="ctrTitle"/>
          </p:nvPr>
        </p:nvSpPr>
        <p:spPr>
          <a:xfrm>
            <a:off x="235190" y="815355"/>
            <a:ext cx="8338410" cy="1470025"/>
          </a:xfrm>
        </p:spPr>
        <p:txBody>
          <a:bodyPr/>
          <a:lstStyle>
            <a:lvl1pPr algn="r">
              <a:defRPr sz="3300"/>
            </a:lvl1pPr>
          </a:lstStyle>
          <a:p>
            <a:r>
              <a:rPr lang="en-US" dirty="0" smtClean="0"/>
              <a:t>Click to edit Master title style</a:t>
            </a:r>
            <a:endParaRPr lang="en-US" dirty="0"/>
          </a:p>
        </p:txBody>
      </p:sp>
      <p:sp>
        <p:nvSpPr>
          <p:cNvPr id="3" name="Subtitle 2"/>
          <p:cNvSpPr>
            <a:spLocks noGrp="1"/>
          </p:cNvSpPr>
          <p:nvPr>
            <p:ph type="subTitle" idx="1"/>
          </p:nvPr>
        </p:nvSpPr>
        <p:spPr>
          <a:xfrm>
            <a:off x="2165755" y="2008445"/>
            <a:ext cx="6400800" cy="1219200"/>
          </a:xfrm>
        </p:spPr>
        <p:txBody>
          <a:bodyPr>
            <a:normAutofit/>
          </a:bodyPr>
          <a:lstStyle>
            <a:lvl1pPr marL="0" indent="0" algn="r">
              <a:buNone/>
              <a:defRPr sz="2000">
                <a:solidFill>
                  <a:srgbClr val="4C4C4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userDrawn="1">
            <p:ph type="dt" sz="half" idx="10"/>
          </p:nvPr>
        </p:nvSpPr>
        <p:spPr/>
        <p:txBody>
          <a:bodyPr/>
          <a:lstStyle>
            <a:lvl1pPr>
              <a:defRPr/>
            </a:lvl1pPr>
          </a:lstStyle>
          <a:p>
            <a:pPr>
              <a:defRPr/>
            </a:pPr>
            <a:fld id="{F9ED5966-2955-48F8-92CF-F36A25CC98CC}" type="datetime1">
              <a:rPr lang="en-US"/>
              <a:pPr>
                <a:defRPr/>
              </a:pPr>
              <a:t>10/19/2011</a:t>
            </a:fld>
            <a:endParaRPr lang="en-US"/>
          </a:p>
        </p:txBody>
      </p:sp>
      <p:sp>
        <p:nvSpPr>
          <p:cNvPr id="7" name="Slide Number Placeholder 5"/>
          <p:cNvSpPr>
            <a:spLocks noGrp="1"/>
          </p:cNvSpPr>
          <p:nvPr userDrawn="1">
            <p:ph type="sldNum" sz="quarter" idx="11"/>
          </p:nvPr>
        </p:nvSpPr>
        <p:spPr/>
        <p:txBody>
          <a:bodyPr/>
          <a:lstStyle>
            <a:lvl1pPr>
              <a:defRPr/>
            </a:lvl1pPr>
          </a:lstStyle>
          <a:p>
            <a:pPr>
              <a:defRPr/>
            </a:pPr>
            <a:fld id="{D0C59BD9-D847-4B24-93FD-9D3A5BA2E87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768F850-C33C-40D1-BB38-E5FD13262C4E}" type="datetime1">
              <a:rPr lang="en-US"/>
              <a:pPr>
                <a:defRPr/>
              </a:pPr>
              <a:t>10/19/2011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8780C4-4B7F-4BBE-BB02-B3F3E12729B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4E3173-A0DE-41AD-8EF1-F10270A07A51}" type="datetime1">
              <a:rPr lang="en-US"/>
              <a:pPr>
                <a:defRPr/>
              </a:pPr>
              <a:t>10/19/2011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E256F1-B447-43B9-BD8C-F9A879314B3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ACF0CE6-3D4F-40CB-9CDE-EE22DA3B5E95}" type="datetime1">
              <a:rPr lang="en-US"/>
              <a:pPr>
                <a:defRPr/>
              </a:pPr>
              <a:t>10/19/2011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D1334B0-93E3-4D26-9A5F-54C3344D504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A4B8A8-D529-4706-8BAE-D72B6BA0020B}" type="datetime1">
              <a:rPr lang="en-US"/>
              <a:pPr>
                <a:defRPr/>
              </a:pPr>
              <a:t>10/19/2011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8C1CE0-8A0F-433D-8B40-2E9B24E4675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DEF05E-84D3-45C9-BF0F-F35D440DAEED}" type="datetime1">
              <a:rPr lang="en-US"/>
              <a:pPr>
                <a:defRPr/>
              </a:pPr>
              <a:t>10/19/2011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2796A6-7529-48B0-A516-09F250D9E94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2FEE7E0-306E-43DF-BAFC-415EBBABCC72}" type="datetime1">
              <a:rPr lang="en-US"/>
              <a:pPr>
                <a:defRPr/>
              </a:pPr>
              <a:t>10/19/2011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BD8AA3-BE2B-4287-B25C-903796B1CC1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C0C62CD-6410-4812-8D06-7D371124D81F}" type="datetime1">
              <a:rPr lang="en-US"/>
              <a:pPr>
                <a:defRPr/>
              </a:pPr>
              <a:t>10/19/2011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C243EC8-3DF3-4597-8803-64F673F8EA9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58C3EF1-7FCA-4395-B8DE-958FA0B47795}" type="datetime1">
              <a:rPr lang="en-US"/>
              <a:pPr>
                <a:defRPr/>
              </a:pPr>
              <a:t>10/19/2011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668403-5FB0-4D4A-B5D3-488FA238427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60198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cs typeface="ＭＳ Ｐゴシック" charset="-128"/>
            </a:endParaRPr>
          </a:p>
        </p:txBody>
      </p:sp>
      <p:sp>
        <p:nvSpPr>
          <p:cNvPr id="3" name="Date Placeholder 1"/>
          <p:cNvSpPr>
            <a:spLocks noGrp="1"/>
          </p:cNvSpPr>
          <p:nvPr>
            <p:ph type="dt" sz="half" idx="10"/>
          </p:nvPr>
        </p:nvSpPr>
        <p:spPr/>
        <p:txBody>
          <a:bodyPr/>
          <a:lstStyle>
            <a:lvl1pPr>
              <a:defRPr/>
            </a:lvl1pPr>
          </a:lstStyle>
          <a:p>
            <a:pPr>
              <a:defRPr/>
            </a:pPr>
            <a:fld id="{BC85E79E-C241-4B15-91E0-AC47535EA12D}" type="datetime1">
              <a:rPr lang="en-US"/>
              <a:pPr>
                <a:defRPr/>
              </a:pPr>
              <a:t>10/19/2011</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48A344B3-8D4A-48D2-9C00-CC99762D3BF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04D382-99BB-4312-AB4D-2405E6E1698F}" type="datetime1">
              <a:rPr lang="en-US"/>
              <a:pPr>
                <a:defRPr/>
              </a:pPr>
              <a:t>10/19/2011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4960AC-8ED1-42A0-8B46-072DAFD4B28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07B75BD-A07A-42D3-A971-556F0C7F24E8}" type="datetime1">
              <a:rPr lang="en-US"/>
              <a:pPr>
                <a:defRPr/>
              </a:pPr>
              <a:t>10/19/2011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89998C-FD95-4BAD-88A1-2B9082E546F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81000"/>
            <a:ext cx="83820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fld id="{17F56297-C9EC-460A-873B-486C312ADF46}" type="datetime1">
              <a:rPr lang="en-US"/>
              <a:pPr>
                <a:defRPr/>
              </a:pPr>
              <a:t>10/19/2011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ＭＳ Ｐゴシック" charset="-128"/>
              </a:defRPr>
            </a:lvl1pPr>
          </a:lstStyle>
          <a:p>
            <a:pPr>
              <a:defRPr/>
            </a:pPr>
            <a:fld id="{CED2CC0A-2E6A-4AD6-95B6-7BDB1B73157F}" type="slidenum">
              <a:rPr lang="en-US"/>
              <a:pPr>
                <a:defRPr/>
              </a:pPr>
              <a:t>‹#›</a:t>
            </a:fld>
            <a:endParaRPr lang="en-US"/>
          </a:p>
        </p:txBody>
      </p:sp>
      <p:pic>
        <p:nvPicPr>
          <p:cNvPr id="1031" name="Picture 13" descr="dotspp.jpg"/>
          <p:cNvPicPr>
            <a:picLocks noChangeAspect="1"/>
          </p:cNvPicPr>
          <p:nvPr userDrawn="1"/>
        </p:nvPicPr>
        <p:blipFill>
          <a:blip r:embed="rId14"/>
          <a:srcRect/>
          <a:stretch>
            <a:fillRect/>
          </a:stretch>
        </p:blipFill>
        <p:spPr bwMode="auto">
          <a:xfrm>
            <a:off x="8723313" y="5091113"/>
            <a:ext cx="231775" cy="876300"/>
          </a:xfrm>
          <a:prstGeom prst="rect">
            <a:avLst/>
          </a:prstGeom>
          <a:noFill/>
          <a:ln w="9525">
            <a:noFill/>
            <a:miter lim="800000"/>
            <a:headEnd/>
            <a:tailEnd/>
          </a:ln>
        </p:spPr>
      </p:pic>
      <p:pic>
        <p:nvPicPr>
          <p:cNvPr id="1032" name="Picture 14" descr="bluebarpp.jpg"/>
          <p:cNvPicPr>
            <a:picLocks noChangeAspect="1"/>
          </p:cNvPicPr>
          <p:nvPr userDrawn="1"/>
        </p:nvPicPr>
        <p:blipFill>
          <a:blip r:embed="rId15"/>
          <a:srcRect b="26750"/>
          <a:stretch>
            <a:fillRect/>
          </a:stretch>
        </p:blipFill>
        <p:spPr bwMode="auto">
          <a:xfrm>
            <a:off x="0" y="6238875"/>
            <a:ext cx="9144000" cy="619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51" r:id="rId2"/>
    <p:sldLayoutId id="2147483652" r:id="rId3"/>
    <p:sldLayoutId id="2147483653" r:id="rId4"/>
    <p:sldLayoutId id="2147483654" r:id="rId5"/>
    <p:sldLayoutId id="2147483655" r:id="rId6"/>
    <p:sldLayoutId id="2147483662" r:id="rId7"/>
    <p:sldLayoutId id="2147483656" r:id="rId8"/>
    <p:sldLayoutId id="2147483657" r:id="rId9"/>
    <p:sldLayoutId id="2147483658" r:id="rId10"/>
    <p:sldLayoutId id="2147483659" r:id="rId11"/>
    <p:sldLayoutId id="2147483660" r:id="rId12"/>
  </p:sldLayoutIdLst>
  <p:transition spd="med"/>
  <p:txStyles>
    <p:titleStyle>
      <a:lvl1pPr algn="l" defTabSz="457200" rtl="0" eaLnBrk="0" fontAlgn="base" hangingPunct="0">
        <a:spcBef>
          <a:spcPct val="0"/>
        </a:spcBef>
        <a:spcAft>
          <a:spcPct val="0"/>
        </a:spcAft>
        <a:defRPr sz="3000" b="1" kern="1200" cap="all">
          <a:solidFill>
            <a:srgbClr val="1B7B8B"/>
          </a:solidFill>
          <a:latin typeface="Arial"/>
          <a:ea typeface="ＭＳ Ｐゴシック" pitchFamily="48" charset="-128"/>
          <a:cs typeface="Arial"/>
        </a:defRPr>
      </a:lvl1pPr>
      <a:lvl2pPr algn="l" defTabSz="457200" rtl="0" eaLnBrk="0" fontAlgn="base" hangingPunct="0">
        <a:spcBef>
          <a:spcPct val="0"/>
        </a:spcBef>
        <a:spcAft>
          <a:spcPct val="0"/>
        </a:spcAft>
        <a:defRPr sz="3000" b="1">
          <a:solidFill>
            <a:srgbClr val="1B7B8B"/>
          </a:solidFill>
          <a:latin typeface="Arial" pitchFamily="48" charset="0"/>
          <a:ea typeface="ＭＳ Ｐゴシック" pitchFamily="48" charset="-128"/>
          <a:cs typeface="Arial" charset="0"/>
        </a:defRPr>
      </a:lvl2pPr>
      <a:lvl3pPr algn="l" defTabSz="457200" rtl="0" eaLnBrk="0" fontAlgn="base" hangingPunct="0">
        <a:spcBef>
          <a:spcPct val="0"/>
        </a:spcBef>
        <a:spcAft>
          <a:spcPct val="0"/>
        </a:spcAft>
        <a:defRPr sz="3000" b="1">
          <a:solidFill>
            <a:srgbClr val="1B7B8B"/>
          </a:solidFill>
          <a:latin typeface="Arial" pitchFamily="48" charset="0"/>
          <a:ea typeface="ＭＳ Ｐゴシック" pitchFamily="48" charset="-128"/>
          <a:cs typeface="Arial" charset="0"/>
        </a:defRPr>
      </a:lvl3pPr>
      <a:lvl4pPr algn="l" defTabSz="457200" rtl="0" eaLnBrk="0" fontAlgn="base" hangingPunct="0">
        <a:spcBef>
          <a:spcPct val="0"/>
        </a:spcBef>
        <a:spcAft>
          <a:spcPct val="0"/>
        </a:spcAft>
        <a:defRPr sz="3000" b="1">
          <a:solidFill>
            <a:srgbClr val="1B7B8B"/>
          </a:solidFill>
          <a:latin typeface="Arial" pitchFamily="48" charset="0"/>
          <a:ea typeface="ＭＳ Ｐゴシック" pitchFamily="48" charset="-128"/>
          <a:cs typeface="Arial" charset="0"/>
        </a:defRPr>
      </a:lvl4pPr>
      <a:lvl5pPr algn="l" defTabSz="457200" rtl="0" eaLnBrk="0" fontAlgn="base" hangingPunct="0">
        <a:spcBef>
          <a:spcPct val="0"/>
        </a:spcBef>
        <a:spcAft>
          <a:spcPct val="0"/>
        </a:spcAft>
        <a:defRPr sz="3000" b="1">
          <a:solidFill>
            <a:srgbClr val="1B7B8B"/>
          </a:solidFill>
          <a:latin typeface="Arial" pitchFamily="48" charset="0"/>
          <a:ea typeface="ＭＳ Ｐゴシック" pitchFamily="48" charset="-128"/>
          <a:cs typeface="Arial" charset="0"/>
        </a:defRPr>
      </a:lvl5pPr>
      <a:lvl6pPr marL="457200" algn="l" defTabSz="457200" rtl="0" fontAlgn="base">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fontAlgn="base">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fontAlgn="base">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fontAlgn="base">
        <a:spcBef>
          <a:spcPct val="0"/>
        </a:spcBef>
        <a:spcAft>
          <a:spcPct val="0"/>
        </a:spcAft>
        <a:defRPr sz="3000" b="1">
          <a:solidFill>
            <a:srgbClr val="FC7F1D"/>
          </a:solidFill>
          <a:latin typeface="Arial" pitchFamily="48" charset="0"/>
          <a:ea typeface="ＭＳ Ｐゴシック" pitchFamily="48" charset="-128"/>
        </a:defRPr>
      </a:lvl9pPr>
    </p:titleStyle>
    <p:bodyStyle>
      <a:lvl1pPr marL="230188" indent="-230188" algn="l" defTabSz="457200" rtl="0" eaLnBrk="0" fontAlgn="base" hangingPunct="0">
        <a:spcBef>
          <a:spcPct val="20000"/>
        </a:spcBef>
        <a:spcAft>
          <a:spcPct val="0"/>
        </a:spcAft>
        <a:buClr>
          <a:srgbClr val="1B7B8B"/>
        </a:buClr>
        <a:buSzPct val="80000"/>
        <a:buFont typeface="Arial" charset="0"/>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
          <a:srgbClr val="1B7B8B"/>
        </a:buClr>
        <a:buSzPct val="80000"/>
        <a:buFont typeface="Arial" charset="0"/>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1B7B8B"/>
        </a:buClr>
        <a:buSzPct val="80000"/>
        <a:buFont typeface="Arial" charset="0"/>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
          <a:srgbClr val="1B7B8B"/>
        </a:buClr>
        <a:buSzPct val="80000"/>
        <a:buFont typeface="Arial" charset="0"/>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1B7B8B"/>
        </a:buClr>
        <a:buSzPct val="80000"/>
        <a:buFont typeface="Arial" charset="0"/>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hyperlink" Target="http://www.google.com/apps/intl/en/terms/education_terms.html"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bwMode="auto">
          <a:xfrm>
            <a:off x="234950" y="815975"/>
            <a:ext cx="8339138" cy="1470025"/>
          </a:xfrm>
        </p:spPr>
        <p:txBody>
          <a:bodyPr>
            <a:normAutofit fontScale="90000"/>
          </a:bodyPr>
          <a:lstStyle/>
          <a:p>
            <a:pPr eaLnBrk="1" hangingPunct="1">
              <a:defRPr/>
            </a:pPr>
            <a:r>
              <a:rPr lang="en-US" dirty="0" smtClean="0"/>
              <a:t>A Conversation with Campus Counsel on Current Developments in IT Outsourcing: Legal Challenges and Practical Suggestions</a:t>
            </a:r>
            <a:endParaRPr lang="en-US" cap="none" dirty="0" smtClean="0">
              <a:latin typeface="Arial" charset="0"/>
              <a:ea typeface="ＭＳ Ｐゴシック" pitchFamily="34" charset="-128"/>
              <a:cs typeface="Arial" charset="0"/>
            </a:endParaRPr>
          </a:p>
        </p:txBody>
      </p:sp>
      <p:sp>
        <p:nvSpPr>
          <p:cNvPr id="16386" name="Subtitle 2"/>
          <p:cNvSpPr>
            <a:spLocks noGrp="1"/>
          </p:cNvSpPr>
          <p:nvPr>
            <p:ph type="subTitle" idx="1"/>
          </p:nvPr>
        </p:nvSpPr>
        <p:spPr>
          <a:xfrm>
            <a:off x="1270000" y="2773363"/>
            <a:ext cx="7304088" cy="1063625"/>
          </a:xfrm>
        </p:spPr>
        <p:txBody>
          <a:bodyPr/>
          <a:lstStyle/>
          <a:p>
            <a:pPr eaLnBrk="1" hangingPunct="1"/>
            <a:r>
              <a:rPr lang="en-US" smtClean="0">
                <a:latin typeface="Arial" charset="0"/>
                <a:ea typeface="ＭＳ Ｐゴシック"/>
                <a:cs typeface="Arial" charset="0"/>
              </a:rPr>
              <a:t>Steven J. McDonald and Joshua Dermott  |  October 20, 2011</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eaLnBrk="1" hangingPunct="1">
              <a:defRPr/>
            </a:pPr>
            <a:r>
              <a:rPr lang="en-US" sz="4000" dirty="0"/>
              <a:t>Contracts: An </a:t>
            </a:r>
            <a:r>
              <a:rPr lang="en-US" sz="4000" dirty="0" smtClean="0"/>
              <a:t>Owner's </a:t>
            </a:r>
            <a:r>
              <a:rPr lang="en-US" sz="4000" dirty="0"/>
              <a:t>Manual</a:t>
            </a:r>
          </a:p>
        </p:txBody>
      </p:sp>
      <p:sp>
        <p:nvSpPr>
          <p:cNvPr id="25602" name="Rectangle 3"/>
          <p:cNvSpPr>
            <a:spLocks noGrp="1" noChangeArrowheads="1"/>
          </p:cNvSpPr>
          <p:nvPr>
            <p:ph type="body" idx="1"/>
          </p:nvPr>
        </p:nvSpPr>
        <p:spPr>
          <a:xfrm>
            <a:off x="457200" y="1981200"/>
            <a:ext cx="8305800" cy="4648200"/>
          </a:xfrm>
        </p:spPr>
        <p:txBody>
          <a:bodyPr/>
          <a:lstStyle/>
          <a:p>
            <a:pPr eaLnBrk="1" hangingPunct="1">
              <a:lnSpc>
                <a:spcPct val="90000"/>
              </a:lnSpc>
            </a:pPr>
            <a:r>
              <a:rPr lang="en-US" sz="3000" smtClean="0">
                <a:latin typeface="Arial" charset="0"/>
                <a:ea typeface="ＭＳ Ｐゴシック"/>
                <a:cs typeface="Arial" charset="0"/>
              </a:rPr>
              <a:t>Who: the parties</a:t>
            </a:r>
          </a:p>
          <a:p>
            <a:pPr eaLnBrk="1" hangingPunct="1">
              <a:lnSpc>
                <a:spcPct val="90000"/>
              </a:lnSpc>
            </a:pPr>
            <a:r>
              <a:rPr lang="en-US" sz="3000" smtClean="0">
                <a:latin typeface="Arial" charset="0"/>
                <a:ea typeface="ＭＳ Ｐゴシック"/>
                <a:cs typeface="Arial" charset="0"/>
              </a:rPr>
              <a:t>What: the rights and duties of the parties</a:t>
            </a:r>
          </a:p>
          <a:p>
            <a:pPr eaLnBrk="1" hangingPunct="1">
              <a:lnSpc>
                <a:spcPct val="90000"/>
              </a:lnSpc>
            </a:pPr>
            <a:r>
              <a:rPr lang="en-US" sz="3000" smtClean="0">
                <a:latin typeface="Arial" charset="0"/>
                <a:ea typeface="ＭＳ Ｐゴシック"/>
                <a:cs typeface="Arial" charset="0"/>
              </a:rPr>
              <a:t>Where: the place of performance</a:t>
            </a:r>
          </a:p>
          <a:p>
            <a:pPr eaLnBrk="1" hangingPunct="1">
              <a:lnSpc>
                <a:spcPct val="90000"/>
              </a:lnSpc>
            </a:pPr>
            <a:r>
              <a:rPr lang="en-US" sz="3000" smtClean="0">
                <a:latin typeface="Arial" charset="0"/>
                <a:ea typeface="ＭＳ Ｐゴシック"/>
                <a:cs typeface="Arial" charset="0"/>
              </a:rPr>
              <a:t>When: the term(s) of the contract; deadlines</a:t>
            </a:r>
          </a:p>
          <a:p>
            <a:pPr eaLnBrk="1" hangingPunct="1">
              <a:lnSpc>
                <a:spcPct val="90000"/>
              </a:lnSpc>
            </a:pPr>
            <a:r>
              <a:rPr lang="en-US" sz="3000" smtClean="0">
                <a:latin typeface="Arial" charset="0"/>
                <a:ea typeface="ＭＳ Ｐゴシック"/>
                <a:cs typeface="Arial" charset="0"/>
              </a:rPr>
              <a:t>Why: any relevant background</a:t>
            </a:r>
          </a:p>
          <a:p>
            <a:pPr eaLnBrk="1" hangingPunct="1">
              <a:lnSpc>
                <a:spcPct val="90000"/>
              </a:lnSpc>
            </a:pPr>
            <a:r>
              <a:rPr lang="en-US" sz="3000" smtClean="0">
                <a:latin typeface="Arial" charset="0"/>
                <a:ea typeface="ＭＳ Ｐゴシック"/>
                <a:cs typeface="Arial" charset="0"/>
              </a:rPr>
              <a:t>How: the method of performance</a:t>
            </a:r>
          </a:p>
          <a:p>
            <a:pPr eaLnBrk="1" hangingPunct="1">
              <a:lnSpc>
                <a:spcPct val="90000"/>
              </a:lnSpc>
            </a:pPr>
            <a:r>
              <a:rPr lang="en-US" sz="3000" smtClean="0">
                <a:latin typeface="Arial" charset="0"/>
                <a:ea typeface="ＭＳ Ｐゴシック"/>
                <a:cs typeface="Arial" charset="0"/>
              </a:rPr>
              <a:t>How much: the amount and terms of payment</a:t>
            </a:r>
          </a:p>
          <a:p>
            <a:pPr eaLnBrk="1" hangingPunct="1">
              <a:lnSpc>
                <a:spcPct val="90000"/>
              </a:lnSpc>
            </a:pPr>
            <a:r>
              <a:rPr lang="en-US" sz="3000" smtClean="0">
                <a:latin typeface="Arial" charset="0"/>
                <a:ea typeface="ＭＳ Ｐゴシック"/>
                <a:cs typeface="Arial" charset="0"/>
              </a:rPr>
              <a:t>What if: termination rights and remedies</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en-US" sz="3200" dirty="0"/>
              <a:t>A Contract is, First and Foremost, a </a:t>
            </a:r>
            <a:r>
              <a:rPr lang="en-US" sz="3200" i="1" dirty="0"/>
              <a:t>Business</a:t>
            </a:r>
            <a:r>
              <a:rPr lang="en-US" sz="3200" dirty="0"/>
              <a:t> Document</a:t>
            </a:r>
          </a:p>
        </p:txBody>
      </p:sp>
      <p:sp>
        <p:nvSpPr>
          <p:cNvPr id="26626" name="Rectangle 3"/>
          <p:cNvSpPr>
            <a:spLocks noGrp="1" noChangeArrowheads="1"/>
          </p:cNvSpPr>
          <p:nvPr>
            <p:ph type="body" idx="1"/>
          </p:nvPr>
        </p:nvSpPr>
        <p:spPr>
          <a:xfrm>
            <a:off x="685800" y="1981200"/>
            <a:ext cx="7772400" cy="4648200"/>
          </a:xfrm>
        </p:spPr>
        <p:txBody>
          <a:bodyPr/>
          <a:lstStyle/>
          <a:p>
            <a:pPr>
              <a:lnSpc>
                <a:spcPct val="90000"/>
              </a:lnSpc>
            </a:pPr>
            <a:r>
              <a:rPr lang="en-US" smtClean="0">
                <a:latin typeface="Arial" charset="0"/>
                <a:ea typeface="ＭＳ Ｐゴシック"/>
                <a:cs typeface="Arial" charset="0"/>
              </a:rPr>
              <a:t>"You've got to be very careful if you don't know where you're going, because you might not get there." – Yogi Berra</a:t>
            </a:r>
          </a:p>
          <a:p>
            <a:r>
              <a:rPr lang="en-US" smtClean="0">
                <a:latin typeface="Arial" charset="0"/>
                <a:ea typeface="ＭＳ Ｐゴシック"/>
                <a:cs typeface="Arial" charset="0"/>
              </a:rPr>
              <a:t>If you don't know and specify what it is you want to receive, you're going to get only what the vendor wants to provide</a:t>
            </a:r>
          </a:p>
          <a:p>
            <a:r>
              <a:rPr lang="en-US" smtClean="0">
                <a:latin typeface="Arial" charset="0"/>
                <a:ea typeface="ＭＳ Ｐゴシック"/>
                <a:cs typeface="Arial" charset="0"/>
              </a:rPr>
              <a:t>"You don't get what you deserve, you get what you negotiate." – Chester L. Karrass</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defRPr/>
            </a:pPr>
            <a:r>
              <a:rPr lang="en-US" dirty="0" smtClean="0"/>
              <a:t>Let's </a:t>
            </a:r>
            <a:r>
              <a:rPr lang="en-US" dirty="0"/>
              <a:t>Make a Deal</a:t>
            </a:r>
          </a:p>
        </p:txBody>
      </p:sp>
      <p:sp>
        <p:nvSpPr>
          <p:cNvPr id="27650" name="Rectangle 3"/>
          <p:cNvSpPr>
            <a:spLocks noGrp="1" noChangeArrowheads="1"/>
          </p:cNvSpPr>
          <p:nvPr>
            <p:ph type="body" idx="1"/>
          </p:nvPr>
        </p:nvSpPr>
        <p:spPr>
          <a:xfrm>
            <a:off x="685800" y="1524000"/>
            <a:ext cx="7772400" cy="4800600"/>
          </a:xfrm>
        </p:spPr>
        <p:txBody>
          <a:bodyPr/>
          <a:lstStyle/>
          <a:p>
            <a:pPr eaLnBrk="1" hangingPunct="1">
              <a:defRPr/>
            </a:pPr>
            <a:r>
              <a:rPr lang="en-US" dirty="0" smtClean="0">
                <a:latin typeface="Arial" charset="0"/>
                <a:ea typeface="ＭＳ Ｐゴシック"/>
                <a:cs typeface="Arial" charset="0"/>
              </a:rPr>
              <a:t>All of the things that you have to worry about when you do it, they </a:t>
            </a:r>
            <a:r>
              <a:rPr lang="en-US" i="1" dirty="0" smtClean="0">
                <a:latin typeface="Arial" charset="0"/>
                <a:ea typeface="ＭＳ Ｐゴシック"/>
                <a:cs typeface="Arial" charset="0"/>
              </a:rPr>
              <a:t>should</a:t>
            </a:r>
            <a:r>
              <a:rPr lang="en-US" dirty="0" smtClean="0">
                <a:latin typeface="Arial" charset="0"/>
                <a:ea typeface="ＭＳ Ｐゴシック"/>
                <a:cs typeface="Arial" charset="0"/>
              </a:rPr>
              <a:t> be worrying about when they do it</a:t>
            </a:r>
          </a:p>
          <a:p>
            <a:pPr eaLnBrk="1" hangingPunct="1">
              <a:defRPr/>
            </a:pPr>
            <a:r>
              <a:rPr lang="en-US" dirty="0" smtClean="0">
                <a:latin typeface="Arial" charset="0"/>
                <a:ea typeface="ＭＳ Ｐゴシック"/>
                <a:cs typeface="Arial" charset="0"/>
              </a:rPr>
              <a:t>But it may not be in their business model</a:t>
            </a:r>
          </a:p>
          <a:p>
            <a:pPr eaLnBrk="1" hangingPunct="1">
              <a:defRPr/>
            </a:pPr>
            <a:r>
              <a:rPr lang="en-US" dirty="0" smtClean="0">
                <a:latin typeface="Arial" charset="0"/>
                <a:ea typeface="ＭＳ Ｐゴシック"/>
                <a:cs typeface="Arial" charset="0"/>
              </a:rPr>
              <a:t>Or they may not even be aware of it</a:t>
            </a:r>
          </a:p>
          <a:p>
            <a:pPr eaLnBrk="1" hangingPunct="1">
              <a:defRPr/>
            </a:pPr>
            <a:r>
              <a:rPr lang="en-US" dirty="0" smtClean="0">
                <a:latin typeface="Arial" charset="0"/>
                <a:ea typeface="ＭＳ Ｐゴシック"/>
                <a:cs typeface="Arial" charset="0"/>
              </a:rPr>
              <a:t>Trust, but verify</a:t>
            </a:r>
          </a:p>
          <a:p>
            <a:pPr eaLnBrk="1" hangingPunct="1">
              <a:defRPr/>
            </a:pPr>
            <a:r>
              <a:rPr lang="en-US" dirty="0" smtClean="0">
                <a:latin typeface="Arial" charset="0"/>
                <a:ea typeface="ＭＳ Ｐゴシック"/>
                <a:cs typeface="Arial" charset="0"/>
              </a:rPr>
              <a:t>Ignore:</a:t>
            </a:r>
          </a:p>
          <a:p>
            <a:pPr lvl="1" eaLnBrk="1" hangingPunct="1">
              <a:defRPr/>
            </a:pPr>
            <a:r>
              <a:rPr lang="en-US" dirty="0" smtClean="0">
                <a:latin typeface="Arial" charset="0"/>
                <a:ea typeface="ＭＳ Ｐゴシック"/>
                <a:cs typeface="Arial" charset="0"/>
              </a:rPr>
              <a:t>"No one's ever complained about that before"</a:t>
            </a:r>
          </a:p>
          <a:p>
            <a:pPr lvl="1" eaLnBrk="1" hangingPunct="1">
              <a:defRPr/>
            </a:pPr>
            <a:r>
              <a:rPr lang="en-US" dirty="0" smtClean="0">
                <a:latin typeface="Arial" charset="0"/>
                <a:ea typeface="ＭＳ Ｐゴシック"/>
                <a:cs typeface="Arial" charset="0"/>
              </a:rPr>
              <a:t>"We can't do that – it's 'free'"</a:t>
            </a:r>
          </a:p>
          <a:p>
            <a:pPr lvl="1" eaLnBrk="1" hangingPunct="1">
              <a:defRPr/>
            </a:pPr>
            <a:r>
              <a:rPr lang="en-US" dirty="0" smtClean="0">
                <a:latin typeface="Arial" charset="0"/>
                <a:ea typeface="ＭＳ Ｐゴシック"/>
                <a:cs typeface="Arial" charset="0"/>
              </a:rPr>
              <a:t>"It's organic – we can't specify details now"</a:t>
            </a:r>
            <a:endParaRPr lang="en-US" sz="2600" dirty="0" smtClean="0">
              <a:effectLst>
                <a:outerShdw blurRad="38100" dist="38100" dir="2700000" algn="tl">
                  <a:srgbClr val="C0C0C0"/>
                </a:outerShdw>
              </a:effectLst>
              <a:latin typeface="Arial" charset="0"/>
              <a:ea typeface="ＭＳ Ｐゴシック"/>
              <a:cs typeface="Arial" charset="0"/>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bwMode="auto"/>
        <p:txBody>
          <a:bodyPr/>
          <a:lstStyle/>
          <a:p>
            <a:r>
              <a:rPr lang="en-US" sz="3200" cap="none" smtClean="0">
                <a:latin typeface="Arial" charset="0"/>
                <a:ea typeface="ＭＳ Ｐゴシック"/>
                <a:cs typeface="Arial" charset="0"/>
              </a:rPr>
              <a:t>CLOUD CONTRACT ISSUES TO</a:t>
            </a:r>
            <a:br>
              <a:rPr lang="en-US" sz="3200" cap="none" smtClean="0">
                <a:latin typeface="Arial" charset="0"/>
                <a:ea typeface="ＭＳ Ｐゴシック"/>
                <a:cs typeface="Arial" charset="0"/>
              </a:rPr>
            </a:br>
            <a:r>
              <a:rPr lang="en-US" sz="3200" cap="none" smtClean="0">
                <a:latin typeface="Arial" charset="0"/>
                <a:ea typeface="ＭＳ Ｐゴシック"/>
                <a:cs typeface="Arial" charset="0"/>
              </a:rPr>
              <a:t>WATCH OUT FOR</a:t>
            </a:r>
          </a:p>
        </p:txBody>
      </p:sp>
      <p:sp>
        <p:nvSpPr>
          <p:cNvPr id="28674" name="Rectangle 3"/>
          <p:cNvSpPr>
            <a:spLocks noGrp="1" noChangeArrowheads="1"/>
          </p:cNvSpPr>
          <p:nvPr>
            <p:ph type="body" sz="half" idx="1"/>
          </p:nvPr>
        </p:nvSpPr>
        <p:spPr>
          <a:xfrm>
            <a:off x="533400" y="1981200"/>
            <a:ext cx="3962400" cy="4114800"/>
          </a:xfrm>
        </p:spPr>
        <p:txBody>
          <a:bodyPr/>
          <a:lstStyle/>
          <a:p>
            <a:pPr eaLnBrk="1" hangingPunct="1"/>
            <a:r>
              <a:rPr lang="en-US" sz="2400" smtClean="0">
                <a:latin typeface="Arial" charset="0"/>
                <a:ea typeface="ＭＳ Ｐゴシック"/>
                <a:cs typeface="Arial" charset="0"/>
              </a:rPr>
              <a:t>FERPA/Privacy/ Confidentiality</a:t>
            </a:r>
          </a:p>
          <a:p>
            <a:pPr eaLnBrk="1" hangingPunct="1"/>
            <a:r>
              <a:rPr lang="en-US" sz="2400" smtClean="0">
                <a:latin typeface="Arial" charset="0"/>
                <a:ea typeface="ＭＳ Ｐゴシック"/>
                <a:cs typeface="Arial" charset="0"/>
              </a:rPr>
              <a:t>Data security and data breach responsibilities</a:t>
            </a:r>
          </a:p>
          <a:p>
            <a:pPr eaLnBrk="1" hangingPunct="1"/>
            <a:r>
              <a:rPr lang="en-US" sz="2400" smtClean="0">
                <a:latin typeface="Arial" charset="0"/>
                <a:ea typeface="ＭＳ Ｐゴシック"/>
                <a:cs typeface="Arial" charset="0"/>
              </a:rPr>
              <a:t>E-discovery</a:t>
            </a:r>
          </a:p>
          <a:p>
            <a:pPr eaLnBrk="1" hangingPunct="1"/>
            <a:r>
              <a:rPr lang="en-US" sz="2400" smtClean="0">
                <a:latin typeface="Arial" charset="0"/>
                <a:ea typeface="ＭＳ Ｐゴシック"/>
                <a:cs typeface="Arial" charset="0"/>
              </a:rPr>
              <a:t>Patent infringement</a:t>
            </a:r>
          </a:p>
          <a:p>
            <a:pPr eaLnBrk="1" hangingPunct="1"/>
            <a:r>
              <a:rPr lang="en-US" sz="2400" smtClean="0">
                <a:latin typeface="Arial" charset="0"/>
                <a:ea typeface="ＭＳ Ｐゴシック"/>
                <a:cs typeface="Arial" charset="0"/>
              </a:rPr>
              <a:t>Incorporated URL terms that are modifiable at will</a:t>
            </a:r>
          </a:p>
          <a:p>
            <a:pPr eaLnBrk="1" hangingPunct="1"/>
            <a:r>
              <a:rPr lang="en-US" sz="2400" smtClean="0">
                <a:latin typeface="Arial" charset="0"/>
                <a:ea typeface="ＭＳ Ｐゴシック"/>
                <a:cs typeface="Arial" charset="0"/>
              </a:rPr>
              <a:t>Responsibility for end users</a:t>
            </a:r>
          </a:p>
        </p:txBody>
      </p:sp>
      <p:sp>
        <p:nvSpPr>
          <p:cNvPr id="28675" name="Rectangle 4"/>
          <p:cNvSpPr>
            <a:spLocks noGrp="1" noChangeArrowheads="1"/>
          </p:cNvSpPr>
          <p:nvPr>
            <p:ph type="body" sz="half" idx="2"/>
          </p:nvPr>
        </p:nvSpPr>
        <p:spPr>
          <a:xfrm>
            <a:off x="4648200" y="1981200"/>
            <a:ext cx="3962400" cy="4114800"/>
          </a:xfrm>
        </p:spPr>
        <p:txBody>
          <a:bodyPr/>
          <a:lstStyle/>
          <a:p>
            <a:pPr eaLnBrk="1" hangingPunct="1"/>
            <a:r>
              <a:rPr lang="en-US" sz="2400" smtClean="0">
                <a:latin typeface="Arial" charset="0"/>
                <a:ea typeface="ＭＳ Ｐゴシック"/>
                <a:cs typeface="Arial" charset="0"/>
              </a:rPr>
              <a:t>Export controls</a:t>
            </a:r>
          </a:p>
          <a:p>
            <a:pPr eaLnBrk="1" hangingPunct="1"/>
            <a:r>
              <a:rPr lang="en-US" sz="2400" smtClean="0">
                <a:latin typeface="Arial" charset="0"/>
                <a:ea typeface="ＭＳ Ｐゴシック"/>
                <a:cs typeface="Arial" charset="0"/>
              </a:rPr>
              <a:t>Service level agreements</a:t>
            </a:r>
          </a:p>
          <a:p>
            <a:pPr eaLnBrk="1" hangingPunct="1"/>
            <a:r>
              <a:rPr lang="en-US" sz="2400" smtClean="0">
                <a:latin typeface="Arial" charset="0"/>
                <a:ea typeface="ＭＳ Ｐゴシック"/>
                <a:cs typeface="Arial" charset="0"/>
              </a:rPr>
              <a:t>Suspension/Termination and their aftermath</a:t>
            </a:r>
          </a:p>
          <a:p>
            <a:pPr eaLnBrk="1" hangingPunct="1"/>
            <a:r>
              <a:rPr lang="en-US" sz="2400" smtClean="0">
                <a:latin typeface="Arial" charset="0"/>
                <a:ea typeface="ＭＳ Ｐゴシック"/>
                <a:cs typeface="Arial" charset="0"/>
              </a:rPr>
              <a:t>Warranties (and lack thereof)</a:t>
            </a:r>
          </a:p>
          <a:p>
            <a:pPr eaLnBrk="1" hangingPunct="1"/>
            <a:r>
              <a:rPr lang="en-US" sz="2400" smtClean="0">
                <a:latin typeface="Arial" charset="0"/>
                <a:ea typeface="ＭＳ Ｐゴシック"/>
                <a:cs typeface="Arial" charset="0"/>
              </a:rPr>
              <a:t>Indemnification (both ways)</a:t>
            </a:r>
          </a:p>
          <a:p>
            <a:pPr eaLnBrk="1" hangingPunct="1"/>
            <a:r>
              <a:rPr lang="en-US" sz="2400" smtClean="0">
                <a:latin typeface="Arial" charset="0"/>
                <a:ea typeface="ＭＳ Ｐゴシック"/>
                <a:cs typeface="Arial" charset="0"/>
              </a:rPr>
              <a:t>Choice of law and jurisdiction</a:t>
            </a:r>
            <a:endParaRPr lang="en-US" sz="4000" smtClean="0">
              <a:latin typeface="Arial" charset="0"/>
              <a:ea typeface="ＭＳ Ｐゴシック"/>
              <a:cs typeface="Arial" charset="0"/>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defRPr/>
            </a:pPr>
            <a:r>
              <a:rPr lang="en-US"/>
              <a:t>Data Privacy/Security/Breach</a:t>
            </a:r>
          </a:p>
        </p:txBody>
      </p:sp>
      <p:sp>
        <p:nvSpPr>
          <p:cNvPr id="29698" name="Rectangle 3"/>
          <p:cNvSpPr>
            <a:spLocks noGrp="1" noChangeArrowheads="1"/>
          </p:cNvSpPr>
          <p:nvPr>
            <p:ph type="body" idx="1"/>
          </p:nvPr>
        </p:nvSpPr>
        <p:spPr>
          <a:xfrm>
            <a:off x="685800" y="1524000"/>
            <a:ext cx="7772400" cy="5029200"/>
          </a:xfrm>
        </p:spPr>
        <p:txBody>
          <a:bodyPr/>
          <a:lstStyle/>
          <a:p>
            <a:pPr eaLnBrk="1" hangingPunct="1"/>
            <a:r>
              <a:rPr lang="en-US" smtClean="0">
                <a:latin typeface="Arial" charset="0"/>
                <a:ea typeface="ＭＳ Ｐゴシック"/>
                <a:cs typeface="Arial" charset="0"/>
              </a:rPr>
              <a:t>FERPA – student records</a:t>
            </a:r>
          </a:p>
          <a:p>
            <a:pPr eaLnBrk="1" hangingPunct="1"/>
            <a:r>
              <a:rPr lang="en-US" smtClean="0">
                <a:latin typeface="Arial" charset="0"/>
                <a:ea typeface="ＭＳ Ｐゴシック"/>
                <a:cs typeface="Arial" charset="0"/>
              </a:rPr>
              <a:t>HIPAA – medical records</a:t>
            </a:r>
          </a:p>
          <a:p>
            <a:pPr eaLnBrk="1" hangingPunct="1"/>
            <a:r>
              <a:rPr lang="en-US" smtClean="0">
                <a:latin typeface="Arial" charset="0"/>
                <a:ea typeface="ＭＳ Ｐゴシック"/>
                <a:cs typeface="Arial" charset="0"/>
              </a:rPr>
              <a:t>Gramm-Leach-Bliley – "financial" records</a:t>
            </a:r>
          </a:p>
          <a:p>
            <a:pPr eaLnBrk="1" hangingPunct="1"/>
            <a:r>
              <a:rPr lang="en-US" smtClean="0">
                <a:latin typeface="Arial" charset="0"/>
                <a:ea typeface="ＭＳ Ｐゴシック"/>
                <a:cs typeface="Arial" charset="0"/>
              </a:rPr>
              <a:t>PCI-DSS – credit card records</a:t>
            </a:r>
          </a:p>
          <a:p>
            <a:pPr eaLnBrk="1" hangingPunct="1"/>
            <a:r>
              <a:rPr lang="en-US" smtClean="0">
                <a:latin typeface="Arial" charset="0"/>
                <a:ea typeface="ＭＳ Ｐゴシック"/>
                <a:cs typeface="Arial" charset="0"/>
              </a:rPr>
              <a:t>"Personal information" under a state data protection statute</a:t>
            </a:r>
          </a:p>
          <a:p>
            <a:pPr lvl="1" eaLnBrk="1" hangingPunct="1"/>
            <a:r>
              <a:rPr lang="en-US" i="1" smtClean="0">
                <a:latin typeface="Arial" charset="0"/>
                <a:ea typeface="ＭＳ Ｐゴシック"/>
                <a:cs typeface="Arial" charset="0"/>
              </a:rPr>
              <a:t>Especially</a:t>
            </a:r>
            <a:r>
              <a:rPr lang="en-US" smtClean="0">
                <a:latin typeface="Arial" charset="0"/>
                <a:ea typeface="ＭＳ Ｐゴシック"/>
                <a:cs typeface="Arial" charset="0"/>
              </a:rPr>
              <a:t> "personal information" about Massachusetts residents, wherever located . . .</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defRPr/>
            </a:pPr>
            <a:r>
              <a:rPr lang="en-US"/>
              <a:t>Data Privacy/Security/Breach</a:t>
            </a:r>
          </a:p>
        </p:txBody>
      </p:sp>
      <p:sp>
        <p:nvSpPr>
          <p:cNvPr id="30722" name="Rectangle 3"/>
          <p:cNvSpPr>
            <a:spLocks noGrp="1" noChangeArrowheads="1"/>
          </p:cNvSpPr>
          <p:nvPr>
            <p:ph type="body" idx="1"/>
          </p:nvPr>
        </p:nvSpPr>
        <p:spPr>
          <a:xfrm>
            <a:off x="685800" y="1524000"/>
            <a:ext cx="7772400" cy="5029200"/>
          </a:xfrm>
        </p:spPr>
        <p:txBody>
          <a:bodyPr/>
          <a:lstStyle/>
          <a:p>
            <a:pPr eaLnBrk="1" hangingPunct="1"/>
            <a:r>
              <a:rPr lang="en-US" smtClean="0">
                <a:latin typeface="Arial" charset="0"/>
                <a:ea typeface="ＭＳ Ｐゴシック"/>
                <a:cs typeface="Arial" charset="0"/>
              </a:rPr>
              <a:t>All have "safeguarding" requirements of varying degrees of intensity</a:t>
            </a:r>
          </a:p>
          <a:p>
            <a:pPr eaLnBrk="1" hangingPunct="1"/>
            <a:r>
              <a:rPr lang="en-US" smtClean="0">
                <a:latin typeface="Arial" charset="0"/>
                <a:ea typeface="ＭＳ Ｐゴシック"/>
                <a:cs typeface="Arial" charset="0"/>
              </a:rPr>
              <a:t>In general, must specifically require vendors to comply with them on your behalf by contract (not to mention monitor them as well)</a:t>
            </a:r>
          </a:p>
          <a:p>
            <a:pPr eaLnBrk="1" hangingPunct="1"/>
            <a:r>
              <a:rPr lang="en-US" smtClean="0">
                <a:latin typeface="Arial" charset="0"/>
                <a:ea typeface="ＭＳ Ｐゴシック"/>
                <a:cs typeface="Arial" charset="0"/>
              </a:rPr>
              <a:t>Who is responsible/liable in the event of a breach?</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bwMode="auto">
          <a:noFill/>
        </p:spPr>
        <p:txBody>
          <a:bodyPr/>
          <a:lstStyle/>
          <a:p>
            <a:r>
              <a:rPr lang="en-US" cap="none" smtClean="0">
                <a:latin typeface="Arial" charset="0"/>
                <a:ea typeface="ＭＳ Ｐゴシック"/>
                <a:cs typeface="Arial" charset="0"/>
              </a:rPr>
              <a:t>PATENT INFRINGEMENT</a:t>
            </a:r>
          </a:p>
        </p:txBody>
      </p:sp>
      <p:sp>
        <p:nvSpPr>
          <p:cNvPr id="31746" name="Rectangle 3"/>
          <p:cNvSpPr>
            <a:spLocks noGrp="1" noChangeArrowheads="1"/>
          </p:cNvSpPr>
          <p:nvPr>
            <p:ph type="body" idx="4294967295"/>
          </p:nvPr>
        </p:nvSpPr>
        <p:spPr>
          <a:xfrm>
            <a:off x="685800" y="1981200"/>
            <a:ext cx="7772400" cy="4343400"/>
          </a:xfrm>
        </p:spPr>
        <p:txBody>
          <a:bodyPr/>
          <a:lstStyle/>
          <a:p>
            <a:pPr marL="342900" indent="-342900" defTabSz="914400" eaLnBrk="1" hangingPunct="1"/>
            <a:r>
              <a:rPr lang="en-US" smtClean="0">
                <a:latin typeface="Arial" charset="0"/>
                <a:ea typeface="ＭＳ Ｐゴシック"/>
                <a:cs typeface="Arial" charset="0"/>
              </a:rPr>
              <a:t>Blackboard v. Desire2Learn</a:t>
            </a:r>
          </a:p>
          <a:p>
            <a:pPr marL="342900" indent="-342900" defTabSz="914400" eaLnBrk="1" hangingPunct="1"/>
            <a:r>
              <a:rPr lang="en-US" smtClean="0">
                <a:latin typeface="Arial" charset="0"/>
                <a:ea typeface="ＭＳ Ｐゴシック"/>
                <a:cs typeface="Arial" charset="0"/>
              </a:rPr>
              <a:t>Acacia Media Technologies v. The World</a:t>
            </a:r>
          </a:p>
          <a:p>
            <a:pPr marL="342900" indent="-342900" defTabSz="914400" eaLnBrk="1" hangingPunct="1"/>
            <a:r>
              <a:rPr lang="en-US" smtClean="0">
                <a:latin typeface="Arial" charset="0"/>
                <a:ea typeface="ＭＳ Ｐゴシック"/>
                <a:cs typeface="Arial" charset="0"/>
              </a:rPr>
              <a:t>Is your vendor willing to warrant that it actually owns what it's selling, and that it won’t be your problem if it turns out that it doesn’t?</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defRPr/>
            </a:pPr>
            <a:r>
              <a:rPr lang="en-US"/>
              <a:t>Warranties</a:t>
            </a:r>
          </a:p>
        </p:txBody>
      </p:sp>
      <p:sp>
        <p:nvSpPr>
          <p:cNvPr id="32770" name="Rectangle 3"/>
          <p:cNvSpPr>
            <a:spLocks noGrp="1" noChangeArrowheads="1"/>
          </p:cNvSpPr>
          <p:nvPr>
            <p:ph type="body" idx="1"/>
          </p:nvPr>
        </p:nvSpPr>
        <p:spPr>
          <a:xfrm>
            <a:off x="685800" y="1524000"/>
            <a:ext cx="7772400" cy="4953000"/>
          </a:xfrm>
        </p:spPr>
        <p:txBody>
          <a:bodyPr/>
          <a:lstStyle/>
          <a:p>
            <a:pPr eaLnBrk="1" hangingPunct="1"/>
            <a:r>
              <a:rPr lang="en-US" smtClean="0">
                <a:latin typeface="Arial" charset="0"/>
                <a:ea typeface="ＭＳ Ｐゴシック"/>
                <a:cs typeface="Arial" charset="0"/>
              </a:rPr>
              <a:t>"VENDOR MAKES NO WARRANTY OF ANY KIND, WHETHER EXPRESS, IMPLIED, STATUTORY, OR OTHERWISE, INCLUDING WITHOUT LIMITATION WARRANTIES OF MERCHANTABILITY, FITNESS FOR A PARTICULAR USE, AND NONINFRINGEMENT."</a:t>
            </a:r>
          </a:p>
          <a:p>
            <a:pPr eaLnBrk="1" hangingPunct="1"/>
            <a:r>
              <a:rPr lang="en-US" smtClean="0">
                <a:latin typeface="Arial" charset="0"/>
                <a:ea typeface="ＭＳ Ｐゴシック"/>
                <a:cs typeface="Arial" charset="0"/>
              </a:rPr>
              <a:t>Translation:  "Abandon all hope, ye who enter here.  We don't know whether this thing works, and we're not even sure we own it."</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defRPr/>
            </a:pPr>
            <a:r>
              <a:rPr lang="en-US" dirty="0" smtClean="0">
                <a:ea typeface="+mj-ea"/>
                <a:cs typeface="+mj-cs"/>
              </a:rPr>
              <a:t>Honesty is Hardly Ever Heard</a:t>
            </a:r>
          </a:p>
        </p:txBody>
      </p:sp>
      <p:sp>
        <p:nvSpPr>
          <p:cNvPr id="33794" name="Rectangle 3"/>
          <p:cNvSpPr>
            <a:spLocks noGrp="1" noChangeArrowheads="1"/>
          </p:cNvSpPr>
          <p:nvPr>
            <p:ph type="body" idx="1"/>
          </p:nvPr>
        </p:nvSpPr>
        <p:spPr>
          <a:xfrm>
            <a:off x="457200" y="1600200"/>
            <a:ext cx="8229600" cy="5029200"/>
          </a:xfrm>
        </p:spPr>
        <p:txBody>
          <a:bodyPr/>
          <a:lstStyle/>
          <a:p>
            <a:pPr>
              <a:lnSpc>
                <a:spcPct val="80000"/>
              </a:lnSpc>
              <a:buFont typeface="Wingdings" pitchFamily="2" charset="2"/>
              <a:buChar char="§"/>
            </a:pPr>
            <a:r>
              <a:rPr lang="en-US" sz="2600" smtClean="0">
                <a:latin typeface="Arial" charset="0"/>
                <a:ea typeface="ＭＳ Ｐゴシック"/>
                <a:cs typeface="Arial" charset="0"/>
              </a:rPr>
              <a:t>We don't claim Interactive EasyFlow is good for anything – if you think it is, great, but it's up to you to decide.  If Interactive EasyFlow doesn't work: tough.  If you lose a million because Interactive EasyFlow messes up, it's you that's out the million, not us.  If you don't like this disclaimer: tough.  We reserve the right to do the absolute minimum provided by law, up to and including nothing.  This is basically the same disclaimer that comes with all software packages, but ours is in plain English and theirs is in legalese.  We didn't really want to include any disclaimer at all, but our lawyers insisted.  We tried to ignore them but they threatened us with the attack shark, at which point we relented. </a:t>
            </a: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defRPr/>
            </a:pPr>
            <a:r>
              <a:rPr lang="en-US"/>
              <a:t>Responsibility for End Users</a:t>
            </a:r>
          </a:p>
        </p:txBody>
      </p:sp>
      <p:sp>
        <p:nvSpPr>
          <p:cNvPr id="34818" name="Rectangle 3"/>
          <p:cNvSpPr>
            <a:spLocks noGrp="1" noChangeArrowheads="1"/>
          </p:cNvSpPr>
          <p:nvPr>
            <p:ph type="body" idx="1"/>
          </p:nvPr>
        </p:nvSpPr>
        <p:spPr>
          <a:xfrm>
            <a:off x="685800" y="1524000"/>
            <a:ext cx="7772400" cy="5105400"/>
          </a:xfrm>
        </p:spPr>
        <p:txBody>
          <a:bodyPr/>
          <a:lstStyle/>
          <a:p>
            <a:pPr eaLnBrk="1" hangingPunct="1">
              <a:spcBef>
                <a:spcPct val="5000"/>
              </a:spcBef>
            </a:pPr>
            <a:r>
              <a:rPr lang="en-US" sz="2400" smtClean="0">
                <a:latin typeface="Arial" charset="0"/>
                <a:ea typeface="ＭＳ Ｐゴシック"/>
                <a:cs typeface="Arial" charset="0"/>
              </a:rPr>
              <a:t>Institution shall be responsible for ensuring that its users comply with the terms of this agreement (which is confidential, and which it therefore may not tell them about)</a:t>
            </a:r>
          </a:p>
          <a:p>
            <a:pPr eaLnBrk="1" hangingPunct="1">
              <a:spcBef>
                <a:spcPct val="5000"/>
              </a:spcBef>
            </a:pPr>
            <a:r>
              <a:rPr lang="en-US" sz="2400" smtClean="0">
                <a:latin typeface="Arial" charset="0"/>
                <a:ea typeface="ＭＳ Ｐゴシック"/>
                <a:cs typeface="Arial" charset="0"/>
              </a:rPr>
              <a:t>Institution shall use its best efforts to ensure that its users comply with the terms of this agreement</a:t>
            </a:r>
          </a:p>
          <a:p>
            <a:pPr eaLnBrk="1" hangingPunct="1">
              <a:spcBef>
                <a:spcPct val="5000"/>
              </a:spcBef>
            </a:pPr>
            <a:r>
              <a:rPr lang="en-US" sz="2400" smtClean="0">
                <a:latin typeface="Arial" charset="0"/>
                <a:ea typeface="ＭＳ Ｐゴシック"/>
                <a:cs typeface="Arial" charset="0"/>
              </a:rPr>
              <a:t>Institution shall use reasonable efforts to ensure that its users comply with the terms of this agreement</a:t>
            </a:r>
          </a:p>
          <a:p>
            <a:pPr eaLnBrk="1" hangingPunct="1">
              <a:spcBef>
                <a:spcPct val="5000"/>
              </a:spcBef>
            </a:pPr>
            <a:r>
              <a:rPr lang="en-US" sz="2400" smtClean="0">
                <a:latin typeface="Arial" charset="0"/>
                <a:ea typeface="ＭＳ Ｐゴシック"/>
                <a:cs typeface="Arial" charset="0"/>
              </a:rPr>
              <a:t>Institution shall inform its users of their obligations under this agreement</a:t>
            </a:r>
          </a:p>
          <a:p>
            <a:pPr eaLnBrk="1" hangingPunct="1">
              <a:spcBef>
                <a:spcPct val="5000"/>
              </a:spcBef>
            </a:pPr>
            <a:r>
              <a:rPr lang="en-US" sz="2400" smtClean="0">
                <a:latin typeface="Arial" charset="0"/>
                <a:ea typeface="ＭＳ Ｐゴシック"/>
                <a:cs typeface="Arial" charset="0"/>
              </a:rPr>
              <a:t>Institution shall not authorize its users to engage in actions that violate this agreement</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p:txBody>
          <a:bodyPr/>
          <a:lstStyle/>
          <a:p>
            <a:pPr>
              <a:defRPr/>
            </a:pPr>
            <a:r>
              <a:rPr lang="en-US" dirty="0"/>
              <a:t>Cloud Cover</a:t>
            </a:r>
          </a:p>
        </p:txBody>
      </p:sp>
      <p:sp>
        <p:nvSpPr>
          <p:cNvPr id="17410" name="Content Placeholder 4"/>
          <p:cNvSpPr>
            <a:spLocks noGrp="1"/>
          </p:cNvSpPr>
          <p:nvPr>
            <p:ph idx="1"/>
          </p:nvPr>
        </p:nvSpPr>
        <p:spPr/>
        <p:txBody>
          <a:bodyPr/>
          <a:lstStyle/>
          <a:p>
            <a:r>
              <a:rPr lang="en-US" smtClean="0">
                <a:latin typeface="Arial" charset="0"/>
                <a:ea typeface="ＭＳ Ｐゴシック"/>
                <a:cs typeface="Arial" charset="0"/>
              </a:rPr>
              <a:t>The law, lawyers, and you</a:t>
            </a:r>
          </a:p>
          <a:p>
            <a:r>
              <a:rPr lang="en-US" smtClean="0">
                <a:latin typeface="Arial" charset="0"/>
                <a:ea typeface="ＭＳ Ｐゴシック"/>
                <a:cs typeface="Arial" charset="0"/>
              </a:rPr>
              <a:t>Contracts 101</a:t>
            </a:r>
          </a:p>
          <a:p>
            <a:r>
              <a:rPr lang="en-US" smtClean="0">
                <a:latin typeface="Arial" charset="0"/>
                <a:ea typeface="ＭＳ Ｐゴシック"/>
                <a:cs typeface="Arial" charset="0"/>
              </a:rPr>
              <a:t>A look inside cloud contracts</a:t>
            </a:r>
          </a:p>
          <a:p>
            <a:r>
              <a:rPr lang="en-US" smtClean="0">
                <a:latin typeface="Arial" charset="0"/>
                <a:ea typeface="ＭＳ Ｐゴシック"/>
                <a:cs typeface="Arial" charset="0"/>
              </a:rPr>
              <a:t>Chasing the clouds away</a:t>
            </a:r>
          </a:p>
          <a:p>
            <a:endParaRPr lang="en-US" smtClean="0">
              <a:latin typeface="Arial" charset="0"/>
              <a:ea typeface="ＭＳ Ｐゴシック"/>
              <a:cs typeface="Arial" charset="0"/>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bwMode="auto"/>
        <p:txBody>
          <a:bodyPr/>
          <a:lstStyle/>
          <a:p>
            <a:r>
              <a:rPr lang="en-US" sz="3200" cap="none" smtClean="0">
                <a:latin typeface="Arial" charset="0"/>
                <a:ea typeface="ＭＳ Ｐゴシック"/>
                <a:cs typeface="Arial" charset="0"/>
              </a:rPr>
              <a:t>SUSPENSION/TERMINATION</a:t>
            </a:r>
            <a:br>
              <a:rPr lang="en-US" sz="3200" cap="none" smtClean="0">
                <a:latin typeface="Arial" charset="0"/>
                <a:ea typeface="ＭＳ Ｐゴシック"/>
                <a:cs typeface="Arial" charset="0"/>
              </a:rPr>
            </a:br>
            <a:r>
              <a:rPr lang="en-US" sz="3200" cap="none" smtClean="0">
                <a:latin typeface="Arial" charset="0"/>
                <a:ea typeface="ＭＳ Ｐゴシック"/>
                <a:cs typeface="Arial" charset="0"/>
              </a:rPr>
              <a:t>AND THEIR AFTERMATH</a:t>
            </a:r>
          </a:p>
        </p:txBody>
      </p:sp>
      <p:sp>
        <p:nvSpPr>
          <p:cNvPr id="35842" name="Rectangle 3"/>
          <p:cNvSpPr>
            <a:spLocks noGrp="1" noChangeArrowheads="1"/>
          </p:cNvSpPr>
          <p:nvPr>
            <p:ph type="body" idx="1"/>
          </p:nvPr>
        </p:nvSpPr>
        <p:spPr>
          <a:xfrm>
            <a:off x="685800" y="1981200"/>
            <a:ext cx="7772400" cy="4495800"/>
          </a:xfrm>
        </p:spPr>
        <p:txBody>
          <a:bodyPr/>
          <a:lstStyle/>
          <a:p>
            <a:pPr eaLnBrk="1" hangingPunct="1"/>
            <a:r>
              <a:rPr lang="en-US" smtClean="0">
                <a:latin typeface="Arial" charset="0"/>
                <a:ea typeface="ＭＳ Ｐゴシック"/>
                <a:cs typeface="Arial" charset="0"/>
              </a:rPr>
              <a:t>How fast, and for what reasons, can the vendor suspend or terminate service?</a:t>
            </a:r>
          </a:p>
          <a:p>
            <a:pPr eaLnBrk="1" hangingPunct="1"/>
            <a:r>
              <a:rPr lang="en-US" smtClean="0">
                <a:latin typeface="Arial" charset="0"/>
                <a:ea typeface="ＭＳ Ｐゴシック"/>
                <a:cs typeface="Arial" charset="0"/>
              </a:rPr>
              <a:t>Will you have time to make the necessary transition to another vendor?</a:t>
            </a:r>
          </a:p>
          <a:p>
            <a:pPr eaLnBrk="1" hangingPunct="1"/>
            <a:r>
              <a:rPr lang="en-US" smtClean="0">
                <a:latin typeface="Arial" charset="0"/>
                <a:ea typeface="ＭＳ Ｐゴシック"/>
                <a:cs typeface="Arial" charset="0"/>
              </a:rPr>
              <a:t>Will you have access to your data?</a:t>
            </a:r>
          </a:p>
          <a:p>
            <a:pPr lvl="1" eaLnBrk="1" hangingPunct="1"/>
            <a:r>
              <a:rPr lang="en-US" smtClean="0">
                <a:latin typeface="Arial" charset="0"/>
                <a:ea typeface="ＭＳ Ｐゴシック"/>
                <a:cs typeface="Arial" charset="0"/>
              </a:rPr>
              <a:t>In what format, and for how long?</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defRPr/>
            </a:pPr>
            <a:r>
              <a:rPr lang="en-US"/>
              <a:t>Choice of Law and Jurisdiction</a:t>
            </a:r>
          </a:p>
        </p:txBody>
      </p:sp>
      <p:sp>
        <p:nvSpPr>
          <p:cNvPr id="36866" name="Rectangle 3"/>
          <p:cNvSpPr>
            <a:spLocks noGrp="1" noChangeArrowheads="1"/>
          </p:cNvSpPr>
          <p:nvPr>
            <p:ph type="body" idx="1"/>
          </p:nvPr>
        </p:nvSpPr>
        <p:spPr>
          <a:xfrm>
            <a:off x="685800" y="1524000"/>
            <a:ext cx="7772400" cy="4953000"/>
          </a:xfrm>
        </p:spPr>
        <p:txBody>
          <a:bodyPr/>
          <a:lstStyle/>
          <a:p>
            <a:pPr eaLnBrk="1" hangingPunct="1"/>
            <a:r>
              <a:rPr lang="en-US" smtClean="0">
                <a:latin typeface="Arial" charset="0"/>
                <a:ea typeface="ＭＳ Ｐゴシック"/>
                <a:cs typeface="Arial" charset="0"/>
              </a:rPr>
              <a:t>Yours v. theirs</a:t>
            </a:r>
          </a:p>
          <a:p>
            <a:pPr eaLnBrk="1" hangingPunct="1"/>
            <a:r>
              <a:rPr lang="en-US" smtClean="0">
                <a:latin typeface="Arial" charset="0"/>
                <a:ea typeface="ＭＳ Ｐゴシック"/>
                <a:cs typeface="Arial" charset="0"/>
              </a:rPr>
              <a:t>Limitations on state institutions</a:t>
            </a:r>
          </a:p>
          <a:p>
            <a:pPr eaLnBrk="1" hangingPunct="1"/>
            <a:r>
              <a:rPr lang="en-US" smtClean="0">
                <a:latin typeface="Arial" charset="0"/>
                <a:ea typeface="ＭＳ Ｐゴシック"/>
                <a:cs typeface="Arial" charset="0"/>
              </a:rPr>
              <a:t>Delete it and defer the argument till later</a:t>
            </a:r>
          </a:p>
          <a:p>
            <a:pPr eaLnBrk="1" hangingPunct="1"/>
            <a:r>
              <a:rPr lang="en-US" smtClean="0">
                <a:latin typeface="Arial" charset="0"/>
                <a:ea typeface="ＭＳ Ｐゴシック"/>
                <a:cs typeface="Arial" charset="0"/>
              </a:rPr>
              <a:t>Suit must be filed in </a:t>
            </a:r>
            <a:r>
              <a:rPr lang="en-US" i="1" smtClean="0">
                <a:latin typeface="Arial" charset="0"/>
                <a:ea typeface="ＭＳ Ｐゴシック"/>
                <a:cs typeface="Arial" charset="0"/>
              </a:rPr>
              <a:t>defendant's</a:t>
            </a:r>
            <a:r>
              <a:rPr lang="en-US" smtClean="0">
                <a:latin typeface="Arial" charset="0"/>
                <a:ea typeface="ＭＳ Ｐゴシック"/>
                <a:cs typeface="Arial" charset="0"/>
              </a:rPr>
              <a:t> jurisdiction</a:t>
            </a: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p:txBody>
          <a:bodyPr/>
          <a:lstStyle/>
          <a:p>
            <a:pPr eaLnBrk="1" hangingPunct="1">
              <a:defRPr/>
            </a:pPr>
            <a:r>
              <a:rPr lang="en-US"/>
              <a:t>And Watch Out for This</a:t>
            </a:r>
          </a:p>
        </p:txBody>
      </p:sp>
      <p:sp>
        <p:nvSpPr>
          <p:cNvPr id="37890" name="Rectangle 3"/>
          <p:cNvSpPr>
            <a:spLocks noGrp="1" noChangeArrowheads="1"/>
          </p:cNvSpPr>
          <p:nvPr>
            <p:ph type="body" idx="4294967295"/>
          </p:nvPr>
        </p:nvSpPr>
        <p:spPr/>
        <p:txBody>
          <a:bodyPr/>
          <a:lstStyle/>
          <a:p>
            <a:pPr eaLnBrk="1" hangingPunct="1"/>
            <a:r>
              <a:rPr lang="en-US" smtClean="0">
                <a:latin typeface="Arial" charset="0"/>
                <a:ea typeface="ＭＳ Ｐゴシック"/>
                <a:cs typeface="Arial" charset="0"/>
              </a:rPr>
              <a:t>This Agreement contains the entire agreement of the parties with respect to its subject matter and supersedes all prior negotiations, agreements, and understandings with respect thereto.  This Agreement may be amended only by a written document duly executed by both parties.</a:t>
            </a:r>
          </a:p>
          <a:p>
            <a:pPr eaLnBrk="1" hangingPunct="1"/>
            <a:r>
              <a:rPr lang="en-US" smtClean="0">
                <a:latin typeface="Arial" charset="0"/>
                <a:ea typeface="ＭＳ Ｐゴシック"/>
                <a:cs typeface="Arial" charset="0"/>
              </a:rPr>
              <a:t>Translation: "If it's not in there, it's not enforceable."</a:t>
            </a:r>
          </a:p>
          <a:p>
            <a:pPr eaLnBrk="1" hangingPunct="1"/>
            <a:r>
              <a:rPr lang="en-US" smtClean="0">
                <a:latin typeface="Arial" charset="0"/>
                <a:ea typeface="ＭＳ Ｐゴシック"/>
                <a:cs typeface="Arial" charset="0"/>
              </a:rPr>
              <a:t>Also: "Everything the salesman told you is a lie."</a:t>
            </a:r>
          </a:p>
        </p:txBody>
      </p:sp>
      <p:sp>
        <p:nvSpPr>
          <p:cNvPr id="37891" name="Slide Number Placeholder 3"/>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06637A17-52C4-4E7E-9594-5BF394B88B9A}" type="slidenum">
              <a:rPr lang="en-US" sz="1200">
                <a:solidFill>
                  <a:srgbClr val="898989"/>
                </a:solidFill>
                <a:latin typeface="Calibri" pitchFamily="34" charset="0"/>
              </a:rPr>
              <a:pPr algn="r"/>
              <a:t>22</a:t>
            </a:fld>
            <a:endParaRPr lang="en-US" sz="1200">
              <a:solidFill>
                <a:srgbClr val="898989"/>
              </a:solidFill>
              <a:latin typeface="Calibri" pitchFamily="34" charset="0"/>
            </a:endParaRP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idx="4294967295"/>
          </p:nvPr>
        </p:nvSpPr>
        <p:spPr bwMode="auto">
          <a:noFill/>
        </p:spPr>
        <p:txBody>
          <a:bodyPr/>
          <a:lstStyle/>
          <a:p>
            <a:pPr eaLnBrk="1" hangingPunct="1"/>
            <a:r>
              <a:rPr lang="en-US" cap="none" smtClean="0">
                <a:latin typeface="Arial" charset="0"/>
                <a:ea typeface="ＭＳ Ｐゴシック"/>
                <a:cs typeface="Arial" charset="0"/>
              </a:rPr>
              <a:t>ARE YOU CIRRUS?</a:t>
            </a:r>
          </a:p>
        </p:txBody>
      </p:sp>
      <p:sp>
        <p:nvSpPr>
          <p:cNvPr id="38914" name="Rectangle 3"/>
          <p:cNvSpPr>
            <a:spLocks noGrp="1" noChangeArrowheads="1"/>
          </p:cNvSpPr>
          <p:nvPr>
            <p:ph type="body" idx="4294967295"/>
          </p:nvPr>
        </p:nvSpPr>
        <p:spPr/>
        <p:txBody>
          <a:bodyPr/>
          <a:lstStyle/>
          <a:p>
            <a:pPr algn="ctr" eaLnBrk="1" hangingPunct="1">
              <a:buFont typeface="Arial" charset="0"/>
              <a:buNone/>
            </a:pPr>
            <a:endParaRPr lang="en-US" sz="2000" smtClean="0">
              <a:latin typeface="Arial" charset="0"/>
              <a:ea typeface="ＭＳ Ｐゴシック"/>
              <a:cs typeface="Arial" charset="0"/>
            </a:endParaRPr>
          </a:p>
          <a:p>
            <a:pPr algn="ctr" eaLnBrk="1" hangingPunct="1">
              <a:buFont typeface="Arial" charset="0"/>
              <a:buNone/>
            </a:pPr>
            <a:endParaRPr lang="en-US" sz="2000" smtClean="0">
              <a:latin typeface="Arial" charset="0"/>
              <a:ea typeface="ＭＳ Ｐゴシック"/>
              <a:cs typeface="Arial" charset="0"/>
            </a:endParaRPr>
          </a:p>
          <a:p>
            <a:pPr algn="ctr" eaLnBrk="1" hangingPunct="1">
              <a:buFont typeface="Arial" charset="0"/>
              <a:buNone/>
            </a:pPr>
            <a:endParaRPr lang="en-US" sz="2000" smtClean="0">
              <a:latin typeface="Arial" charset="0"/>
              <a:ea typeface="ＭＳ Ｐゴシック"/>
              <a:cs typeface="Arial" charset="0"/>
            </a:endParaRPr>
          </a:p>
          <a:p>
            <a:pPr algn="ctr" eaLnBrk="1" hangingPunct="1">
              <a:buFont typeface="Arial" charset="0"/>
              <a:buNone/>
            </a:pPr>
            <a:endParaRPr lang="en-US" sz="2000" smtClean="0">
              <a:latin typeface="Arial" charset="0"/>
              <a:ea typeface="ＭＳ Ｐゴシック"/>
              <a:cs typeface="Arial" charset="0"/>
            </a:endParaRPr>
          </a:p>
          <a:p>
            <a:pPr algn="ctr" eaLnBrk="1" hangingPunct="1">
              <a:buFont typeface="Arial" charset="0"/>
              <a:buNone/>
            </a:pPr>
            <a:r>
              <a:rPr lang="en-US" sz="2000" smtClean="0">
                <a:latin typeface="Arial" charset="0"/>
                <a:ea typeface="ＭＳ Ｐゴシック"/>
                <a:cs typeface="Arial" charset="0"/>
                <a:hlinkClick r:id="rId2"/>
              </a:rPr>
              <a:t>http://www.google.com/apps/intl/en/terms/education_terms.html</a:t>
            </a:r>
            <a:endParaRPr lang="en-US" sz="2000" smtClean="0">
              <a:latin typeface="Arial" charset="0"/>
              <a:ea typeface="ＭＳ Ｐゴシック"/>
              <a:cs typeface="Arial" charset="0"/>
            </a:endParaRPr>
          </a:p>
        </p:txBody>
      </p:sp>
      <p:sp>
        <p:nvSpPr>
          <p:cNvPr id="38915" name="Slide Number Placeholder 3"/>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0A3939DE-571E-4A87-BEA0-2C5F5A9D1FC3}" type="slidenum">
              <a:rPr lang="en-US" sz="1200">
                <a:solidFill>
                  <a:srgbClr val="898989"/>
                </a:solidFill>
                <a:latin typeface="Calibri" pitchFamily="34" charset="0"/>
              </a:rPr>
              <a:pPr algn="r"/>
              <a:t>23</a:t>
            </a:fld>
            <a:endParaRPr lang="en-US" sz="1200">
              <a:solidFill>
                <a:srgbClr val="898989"/>
              </a:solidFill>
              <a:latin typeface="Calibri" pitchFamily="34" charset="0"/>
            </a:endParaRP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idx="4294967295"/>
          </p:nvPr>
        </p:nvSpPr>
        <p:spPr bwMode="auto">
          <a:noFill/>
        </p:spPr>
        <p:txBody>
          <a:bodyPr/>
          <a:lstStyle/>
          <a:p>
            <a:r>
              <a:rPr lang="en-US" cap="none" smtClean="0">
                <a:latin typeface="Arial" charset="0"/>
                <a:ea typeface="ＭＳ Ｐゴシック"/>
                <a:cs typeface="Arial" charset="0"/>
              </a:rPr>
              <a:t>A BREAK IN THE CLOUDS?</a:t>
            </a:r>
          </a:p>
        </p:txBody>
      </p:sp>
      <p:pic>
        <p:nvPicPr>
          <p:cNvPr id="39938" name="Content Placeholder 11" descr="Untitled.jpg"/>
          <p:cNvPicPr>
            <a:picLocks noGrp="1" noChangeAspect="1"/>
          </p:cNvPicPr>
          <p:nvPr>
            <p:ph idx="4294967295"/>
          </p:nvPr>
        </p:nvPicPr>
        <p:blipFill>
          <a:blip r:embed="rId2"/>
          <a:srcRect l="-19524" r="-19524"/>
          <a:stretch>
            <a:fillRect/>
          </a:stretch>
        </p:blipFill>
        <p:spPr>
          <a:xfrm>
            <a:off x="1573213" y="1600200"/>
            <a:ext cx="6148387" cy="4525963"/>
          </a:xfrm>
        </p:spPr>
      </p:pic>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idx="4294967295"/>
          </p:nvPr>
        </p:nvSpPr>
        <p:spPr bwMode="auto">
          <a:noFill/>
        </p:spPr>
        <p:txBody>
          <a:bodyPr/>
          <a:lstStyle/>
          <a:p>
            <a:r>
              <a:rPr lang="en-US" cap="none" smtClean="0">
                <a:latin typeface="Arial" charset="0"/>
                <a:ea typeface="ＭＳ Ｐゴシック"/>
                <a:cs typeface="Arial" charset="0"/>
              </a:rPr>
              <a:t>ON A CLEAR DAY . . . .</a:t>
            </a:r>
          </a:p>
        </p:txBody>
      </p:sp>
      <p:sp>
        <p:nvSpPr>
          <p:cNvPr id="47107" name="Rectangle 3"/>
          <p:cNvSpPr>
            <a:spLocks noGrp="1"/>
          </p:cNvSpPr>
          <p:nvPr>
            <p:ph type="body" idx="4294967295"/>
          </p:nvPr>
        </p:nvSpPr>
        <p:spPr>
          <a:xfrm>
            <a:off x="457200" y="1600200"/>
            <a:ext cx="8382000" cy="4929188"/>
          </a:xfrm>
        </p:spPr>
        <p:txBody>
          <a:bodyPr/>
          <a:lstStyle/>
          <a:p>
            <a:pPr>
              <a:lnSpc>
                <a:spcPct val="90000"/>
              </a:lnSpc>
            </a:pPr>
            <a:r>
              <a:rPr lang="en-US" sz="2000" smtClean="0">
                <a:latin typeface="Arial" charset="0"/>
                <a:ea typeface="ＭＳ Ｐゴシック"/>
                <a:cs typeface="Arial" charset="0"/>
              </a:rPr>
              <a:t>12 public and private schools issued a joint RFP for student, faculty, and staff e-mail and related apps, based on the model RFP</a:t>
            </a:r>
          </a:p>
          <a:p>
            <a:pPr>
              <a:lnSpc>
                <a:spcPct val="90000"/>
              </a:lnSpc>
            </a:pPr>
            <a:r>
              <a:rPr lang="en-US" sz="2000" smtClean="0">
                <a:latin typeface="Arial" charset="0"/>
                <a:ea typeface="ＭＳ Ｐゴシック"/>
                <a:cs typeface="Arial" charset="0"/>
              </a:rPr>
              <a:t>7 proposals were submitted; narrowed to 2 finalists</a:t>
            </a:r>
          </a:p>
          <a:p>
            <a:pPr>
              <a:lnSpc>
                <a:spcPct val="90000"/>
              </a:lnSpc>
            </a:pPr>
            <a:r>
              <a:rPr lang="en-US" sz="2000" smtClean="0">
                <a:latin typeface="Arial" charset="0"/>
                <a:ea typeface="ＭＳ Ｐゴシック"/>
                <a:cs typeface="Arial" charset="0"/>
              </a:rPr>
              <a:t>Lawyers from the schools split into two teams and began to negotiate with the 2 finalists concurrently, </a:t>
            </a:r>
            <a:r>
              <a:rPr lang="en-US" sz="2000" i="1" smtClean="0">
                <a:latin typeface="Arial" charset="0"/>
                <a:ea typeface="ＭＳ Ｐゴシック"/>
                <a:cs typeface="Arial" charset="0"/>
              </a:rPr>
              <a:t>attempting</a:t>
            </a:r>
            <a:r>
              <a:rPr lang="en-US" sz="2000" smtClean="0">
                <a:latin typeface="Arial" charset="0"/>
                <a:ea typeface="ＭＳ Ｐゴシック"/>
                <a:cs typeface="Arial" charset="0"/>
              </a:rPr>
              <a:t> to start from the model contract</a:t>
            </a:r>
          </a:p>
          <a:p>
            <a:pPr>
              <a:lnSpc>
                <a:spcPct val="90000"/>
              </a:lnSpc>
            </a:pPr>
            <a:r>
              <a:rPr lang="en-US" sz="2000" smtClean="0">
                <a:latin typeface="Arial" charset="0"/>
                <a:ea typeface="ＭＳ Ｐゴシック"/>
                <a:cs typeface="Arial" charset="0"/>
              </a:rPr>
              <a:t>Negotiations have so far resulted in mixed results, with FERPA, HIPAA/BAA agreements, location of data storage, and vendor liability for data breach among the most difficult points with at least one of the finalists each, and the model itself a point of contention with one of the finalists</a:t>
            </a:r>
          </a:p>
          <a:p>
            <a:pPr>
              <a:lnSpc>
                <a:spcPct val="90000"/>
              </a:lnSpc>
            </a:pPr>
            <a:r>
              <a:rPr lang="en-US" sz="2000" smtClean="0">
                <a:latin typeface="Arial" charset="0"/>
                <a:ea typeface="ＭＳ Ｐゴシック"/>
                <a:cs typeface="Arial" charset="0"/>
              </a:rPr>
              <a:t>Hope is that the negotiations will produce agreements that will "scale" easily and that vendors can offer generally</a:t>
            </a:r>
          </a:p>
          <a:p>
            <a:pPr>
              <a:lnSpc>
                <a:spcPct val="90000"/>
              </a:lnSpc>
            </a:pPr>
            <a:r>
              <a:rPr lang="en-US" sz="2000" smtClean="0">
                <a:latin typeface="Arial" charset="0"/>
                <a:ea typeface="ＭＳ Ｐゴシック"/>
                <a:cs typeface="Arial" charset="0"/>
              </a:rPr>
              <a:t>Regardless, negotiations have resulted in useful updates of the model documents, which will be released soon</a:t>
            </a: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bwMode="auto">
          <a:noFill/>
        </p:spPr>
        <p:txBody>
          <a:bodyPr/>
          <a:lstStyle/>
          <a:p>
            <a:r>
              <a:rPr lang="en-US" cap="none" smtClean="0">
                <a:latin typeface="Arial" charset="0"/>
                <a:ea typeface="ＭＳ Ｐゴシック"/>
                <a:cs typeface="Arial" charset="0"/>
              </a:rPr>
              <a:t>AT HOME IN THE STORM</a:t>
            </a:r>
          </a:p>
        </p:txBody>
      </p:sp>
      <p:sp>
        <p:nvSpPr>
          <p:cNvPr id="48131" name="Rectangle 3"/>
          <p:cNvSpPr>
            <a:spLocks noGrp="1"/>
          </p:cNvSpPr>
          <p:nvPr>
            <p:ph type="body" idx="4294967295"/>
          </p:nvPr>
        </p:nvSpPr>
        <p:spPr>
          <a:xfrm>
            <a:off x="457200" y="1757363"/>
            <a:ext cx="8382000" cy="4783137"/>
          </a:xfrm>
        </p:spPr>
        <p:txBody>
          <a:bodyPr/>
          <a:lstStyle/>
          <a:p>
            <a:pPr>
              <a:lnSpc>
                <a:spcPct val="90000"/>
              </a:lnSpc>
            </a:pPr>
            <a:r>
              <a:rPr lang="en-US" sz="2000" smtClean="0">
                <a:latin typeface="Arial" charset="0"/>
                <a:ea typeface="ＭＳ Ｐゴシック"/>
                <a:cs typeface="Arial" charset="0"/>
              </a:rPr>
              <a:t>Schools have also periodically discussed using Internet2, another group, or ourselves to develop dedicated higher ed cloud for storage or other purposes</a:t>
            </a:r>
          </a:p>
          <a:p>
            <a:pPr>
              <a:lnSpc>
                <a:spcPct val="90000"/>
              </a:lnSpc>
            </a:pPr>
            <a:r>
              <a:rPr lang="en-US" sz="2000" smtClean="0">
                <a:latin typeface="Arial" charset="0"/>
                <a:ea typeface="ＭＳ Ｐゴシック"/>
                <a:cs typeface="Arial" charset="0"/>
              </a:rPr>
              <a:t>Could avoid difficulties encountered with for-profit vendors</a:t>
            </a:r>
          </a:p>
          <a:p>
            <a:pPr>
              <a:lnSpc>
                <a:spcPct val="90000"/>
              </a:lnSpc>
            </a:pPr>
            <a:r>
              <a:rPr lang="en-US" sz="2000" smtClean="0">
                <a:latin typeface="Arial" charset="0"/>
                <a:ea typeface="ＭＳ Ｐゴシック"/>
                <a:cs typeface="Arial" charset="0"/>
              </a:rPr>
              <a:t>But campus users may want services we can't match</a:t>
            </a:r>
          </a:p>
          <a:p>
            <a:pPr>
              <a:lnSpc>
                <a:spcPct val="90000"/>
              </a:lnSpc>
            </a:pPr>
            <a:r>
              <a:rPr lang="en-US" sz="2000" smtClean="0">
                <a:latin typeface="Arial" charset="0"/>
                <a:ea typeface="ＭＳ Ｐゴシック"/>
                <a:cs typeface="Arial" charset="0"/>
              </a:rPr>
              <a:t>Another possible alternative:  Internet2 as "broker" that could increase bargaining power on difficult issues and/or obtain group discounts</a:t>
            </a:r>
          </a:p>
          <a:p>
            <a:pPr>
              <a:lnSpc>
                <a:spcPct val="90000"/>
              </a:lnSpc>
            </a:pPr>
            <a:r>
              <a:rPr lang="en-US" sz="2000" smtClean="0">
                <a:latin typeface="Arial" charset="0"/>
                <a:ea typeface="ＭＳ Ｐゴシック"/>
                <a:cs typeface="Arial" charset="0"/>
              </a:rPr>
              <a:t>October 4, 2011:  Internet2 announced "Net+ Services" pilot project</a:t>
            </a:r>
          </a:p>
          <a:p>
            <a:pPr lvl="1">
              <a:lnSpc>
                <a:spcPct val="90000"/>
              </a:lnSpc>
            </a:pPr>
            <a:r>
              <a:rPr lang="en-US" sz="1800" smtClean="0">
                <a:latin typeface="Arial" charset="0"/>
                <a:ea typeface="ＭＳ Ｐゴシック"/>
                <a:cs typeface="Arial" charset="0"/>
              </a:rPr>
              <a:t>HP to provide high speed computing cycles </a:t>
            </a:r>
          </a:p>
          <a:p>
            <a:pPr lvl="1">
              <a:lnSpc>
                <a:spcPct val="90000"/>
              </a:lnSpc>
            </a:pPr>
            <a:r>
              <a:rPr lang="en-US" sz="1800" smtClean="0">
                <a:latin typeface="Arial" charset="0"/>
                <a:ea typeface="ＭＳ Ｐゴシック"/>
                <a:cs typeface="Arial" charset="0"/>
              </a:rPr>
              <a:t>Box.net to provide storage (like Dropbox)</a:t>
            </a:r>
          </a:p>
          <a:p>
            <a:pPr lvl="1">
              <a:lnSpc>
                <a:spcPct val="90000"/>
              </a:lnSpc>
            </a:pPr>
            <a:r>
              <a:rPr lang="en-US" sz="1800" smtClean="0">
                <a:latin typeface="Arial" charset="0"/>
                <a:ea typeface="ＭＳ Ｐゴシック"/>
                <a:cs typeface="Arial" charset="0"/>
              </a:rPr>
              <a:t>Participating schools will contract with I2 and pay administrative fee; I2 will contract with vendors</a:t>
            </a:r>
          </a:p>
          <a:p>
            <a:pPr lvl="1">
              <a:lnSpc>
                <a:spcPct val="90000"/>
              </a:lnSpc>
            </a:pPr>
            <a:r>
              <a:rPr lang="en-US" sz="1800" smtClean="0">
                <a:latin typeface="Arial" charset="0"/>
                <a:ea typeface="ＭＳ Ｐゴシック"/>
                <a:cs typeface="Arial" charset="0"/>
              </a:rPr>
              <a:t>Pilot schools include Cal-Berkeley, Cornell, Indiana, Michigan, Notre Dame, Penn State, Utah </a:t>
            </a: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idx="4294967295"/>
          </p:nvPr>
        </p:nvSpPr>
        <p:spPr bwMode="auto">
          <a:noFill/>
        </p:spPr>
        <p:txBody>
          <a:bodyPr/>
          <a:lstStyle/>
          <a:p>
            <a:r>
              <a:rPr lang="en-US" cap="none" smtClean="0">
                <a:latin typeface="Arial" charset="0"/>
                <a:ea typeface="ＭＳ Ｐゴシック"/>
                <a:cs typeface="Arial" charset="0"/>
              </a:rPr>
              <a:t>UNDERNEATH MY UMBRELLA</a:t>
            </a:r>
          </a:p>
        </p:txBody>
      </p:sp>
      <p:pic>
        <p:nvPicPr>
          <p:cNvPr id="40962" name="Content Placeholder 4" descr="Untitled.jpg"/>
          <p:cNvPicPr>
            <a:picLocks noGrp="1" noChangeAspect="1"/>
          </p:cNvPicPr>
          <p:nvPr>
            <p:ph idx="4294967295"/>
          </p:nvPr>
        </p:nvPicPr>
        <p:blipFill>
          <a:blip r:embed="rId2"/>
          <a:srcRect l="-7701" r="-7701"/>
          <a:stretch>
            <a:fillRect/>
          </a:stretch>
        </p:blipFill>
        <p:spPr>
          <a:xfrm>
            <a:off x="1016000" y="1600200"/>
            <a:ext cx="7262813" cy="4525963"/>
          </a:xfrm>
        </p:spPr>
      </p:pic>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2"/>
          <p:cNvSpPr>
            <a:spLocks noGrp="1"/>
          </p:cNvSpPr>
          <p:nvPr>
            <p:ph type="title"/>
          </p:nvPr>
        </p:nvSpPr>
        <p:spPr/>
        <p:txBody>
          <a:bodyPr/>
          <a:lstStyle/>
          <a:p>
            <a:pPr>
              <a:defRPr/>
            </a:pPr>
            <a:r>
              <a:rPr lang="en-US"/>
              <a:t>The Silver Lining</a:t>
            </a:r>
          </a:p>
        </p:txBody>
      </p:sp>
      <p:sp>
        <p:nvSpPr>
          <p:cNvPr id="41986" name="Content Placeholder 3"/>
          <p:cNvSpPr>
            <a:spLocks noGrp="1"/>
          </p:cNvSpPr>
          <p:nvPr>
            <p:ph idx="1"/>
          </p:nvPr>
        </p:nvSpPr>
        <p:spPr/>
        <p:txBody>
          <a:bodyPr/>
          <a:lstStyle/>
          <a:p>
            <a:pPr eaLnBrk="1" hangingPunct="1"/>
            <a:r>
              <a:rPr lang="en-US" smtClean="0">
                <a:latin typeface="Arial" charset="0"/>
                <a:ea typeface="ＭＳ Ｐゴシック"/>
                <a:cs typeface="Arial" charset="0"/>
              </a:rPr>
              <a:t>Your lawyer really isn't trying to botch the deal for you by raising these issues</a:t>
            </a:r>
          </a:p>
          <a:p>
            <a:pPr eaLnBrk="1" hangingPunct="1"/>
            <a:r>
              <a:rPr lang="en-US" smtClean="0">
                <a:latin typeface="Arial" charset="0"/>
                <a:ea typeface="ＭＳ Ｐゴシック"/>
                <a:cs typeface="Arial" charset="0"/>
              </a:rPr>
              <a:t>You're paying him or her to be a professional pessimist, for your protection</a:t>
            </a:r>
          </a:p>
          <a:p>
            <a:pPr eaLnBrk="1" hangingPunct="1"/>
            <a:r>
              <a:rPr lang="en-US" smtClean="0">
                <a:latin typeface="Arial" charset="0"/>
                <a:ea typeface="ＭＳ Ｐゴシック"/>
                <a:cs typeface="Arial" charset="0"/>
              </a:rPr>
              <a:t>Ultimately, much of this is a question of risk management, and </a:t>
            </a:r>
            <a:r>
              <a:rPr lang="en-US" i="1" smtClean="0">
                <a:latin typeface="Arial" charset="0"/>
                <a:ea typeface="ＭＳ Ｐゴシック"/>
                <a:cs typeface="Arial" charset="0"/>
              </a:rPr>
              <a:t>you </a:t>
            </a:r>
            <a:r>
              <a:rPr lang="en-US" smtClean="0">
                <a:latin typeface="Arial" charset="0"/>
                <a:ea typeface="ＭＳ Ｐゴシック"/>
                <a:cs typeface="Arial" charset="0"/>
              </a:rPr>
              <a:t>make the call</a:t>
            </a: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ctrTitle"/>
          </p:nvPr>
        </p:nvSpPr>
        <p:spPr bwMode="auto">
          <a:xfrm>
            <a:off x="234950" y="815975"/>
            <a:ext cx="8339138" cy="1470025"/>
          </a:xfrm>
        </p:spPr>
        <p:txBody>
          <a:bodyPr/>
          <a:lstStyle/>
          <a:p>
            <a:pPr eaLnBrk="1" hangingPunct="1"/>
            <a:r>
              <a:rPr lang="en-US" cap="none" smtClean="0">
                <a:latin typeface="Arial" charset="0"/>
                <a:ea typeface="ＭＳ Ｐゴシック"/>
                <a:cs typeface="Arial" charset="0"/>
              </a:rPr>
              <a:t>QUESTIONS AND CONVERSATION</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bwMode="auto">
          <a:noFill/>
        </p:spPr>
        <p:txBody>
          <a:bodyPr/>
          <a:lstStyle/>
          <a:p>
            <a:r>
              <a:rPr lang="en-US" cap="none" smtClean="0">
                <a:latin typeface="Arial" charset="0"/>
                <a:ea typeface="ＭＳ Ｐゴシック"/>
                <a:cs typeface="Arial" charset="0"/>
              </a:rPr>
              <a:t>DEDICATION</a:t>
            </a:r>
          </a:p>
        </p:txBody>
      </p:sp>
      <p:sp>
        <p:nvSpPr>
          <p:cNvPr id="18434" name="Rectangle 3"/>
          <p:cNvSpPr>
            <a:spLocks noGrp="1" noChangeArrowheads="1"/>
          </p:cNvSpPr>
          <p:nvPr>
            <p:ph type="body" idx="4294967295"/>
          </p:nvPr>
        </p:nvSpPr>
        <p:spPr/>
        <p:txBody>
          <a:bodyPr/>
          <a:lstStyle/>
          <a:p>
            <a:pPr marL="342900" indent="-342900" defTabSz="914400">
              <a:buFont typeface="Wingdings" pitchFamily="2" charset="2"/>
              <a:buChar char="§"/>
            </a:pPr>
            <a:r>
              <a:rPr lang="en-US" smtClean="0">
                <a:latin typeface="Arial" charset="0"/>
                <a:ea typeface="ＭＳ Ｐゴシック"/>
                <a:cs typeface="Arial" charset="0"/>
              </a:rPr>
              <a:t>"Could you just take a quick look at this </a:t>
            </a:r>
            <a:r>
              <a:rPr lang="en-US" smtClean="0">
                <a:solidFill>
                  <a:srgbClr val="8A8889"/>
                </a:solidFill>
                <a:latin typeface="Arial" charset="0"/>
                <a:ea typeface="ＭＳ Ｐゴシック"/>
                <a:cs typeface="Arial" charset="0"/>
              </a:rPr>
              <a:t>[15-page, 8-point font, form]</a:t>
            </a:r>
            <a:r>
              <a:rPr lang="en-US" smtClean="0">
                <a:latin typeface="Arial" charset="0"/>
                <a:ea typeface="ＭＳ Ｐゴシック"/>
                <a:cs typeface="Arial" charset="0"/>
              </a:rPr>
              <a:t> contract </a:t>
            </a:r>
            <a:r>
              <a:rPr lang="en-US" smtClean="0">
                <a:solidFill>
                  <a:srgbClr val="8A8889"/>
                </a:solidFill>
                <a:latin typeface="Arial" charset="0"/>
                <a:ea typeface="ＭＳ Ｐゴシック"/>
                <a:cs typeface="Arial" charset="0"/>
              </a:rPr>
              <a:t>[that's been on my desk for the last three months]</a:t>
            </a:r>
            <a:r>
              <a:rPr lang="en-US" smtClean="0">
                <a:latin typeface="Arial" charset="0"/>
                <a:ea typeface="ＭＳ Ｐゴシック"/>
                <a:cs typeface="Arial" charset="0"/>
              </a:rPr>
              <a:t> and let me know whether it's OK </a:t>
            </a:r>
            <a:r>
              <a:rPr lang="en-US" smtClean="0">
                <a:solidFill>
                  <a:srgbClr val="8A8889"/>
                </a:solidFill>
                <a:latin typeface="Arial" charset="0"/>
                <a:ea typeface="ＭＳ Ｐゴシック"/>
                <a:cs typeface="Arial" charset="0"/>
              </a:rPr>
              <a:t>[before the vendor comes in 30 minutes from now to pick it up]</a:t>
            </a:r>
            <a:r>
              <a:rPr lang="en-US" smtClean="0">
                <a:latin typeface="Arial" charset="0"/>
                <a:ea typeface="ＭＳ Ｐゴシック"/>
                <a:cs typeface="Arial" charset="0"/>
              </a:rPr>
              <a:t>?"</a:t>
            </a:r>
          </a:p>
          <a:p>
            <a:pPr marL="342900" indent="-342900" algn="r" defTabSz="914400">
              <a:buFont typeface="Arial" charset="0"/>
              <a:buNone/>
            </a:pPr>
            <a:r>
              <a:rPr lang="en-US" smtClean="0">
                <a:latin typeface="Arial" charset="0"/>
                <a:ea typeface="ＭＳ Ｐゴシック"/>
                <a:cs typeface="Arial" charset="0"/>
              </a:rPr>
              <a:t>– </a:t>
            </a:r>
            <a:r>
              <a:rPr lang="en-US" sz="1800" smtClean="0">
                <a:latin typeface="Arial" charset="0"/>
                <a:ea typeface="ＭＳ Ｐゴシック"/>
                <a:cs typeface="Arial" charset="0"/>
              </a:rPr>
              <a:t>Numerous clients who will for their and my protection remain anonymous</a:t>
            </a:r>
          </a:p>
          <a:p>
            <a:pPr marL="342900" indent="-342900" defTabSz="914400"/>
            <a:endParaRPr lang="en-US" sz="1800" smtClean="0">
              <a:latin typeface="Arial" charset="0"/>
              <a:ea typeface="ＭＳ Ｐゴシック"/>
              <a:cs typeface="Arial" charset="0"/>
            </a:endParaRP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ctrTitle"/>
          </p:nvPr>
        </p:nvSpPr>
        <p:spPr bwMode="auto">
          <a:xfrm>
            <a:off x="234950" y="815975"/>
            <a:ext cx="8339138" cy="1470025"/>
          </a:xfrm>
        </p:spPr>
        <p:txBody>
          <a:bodyPr/>
          <a:lstStyle/>
          <a:p>
            <a:pPr eaLnBrk="1" hangingPunct="1"/>
            <a:r>
              <a:rPr lang="en-US" cap="none" smtClean="0">
                <a:latin typeface="Arial" charset="0"/>
                <a:ea typeface="ＭＳ Ｐゴシック"/>
                <a:cs typeface="Arial" charset="0"/>
              </a:rPr>
              <a:t>THANK YOU</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Oval 5"/>
          <p:cNvSpPr>
            <a:spLocks noChangeArrowheads="1"/>
          </p:cNvSpPr>
          <p:nvPr/>
        </p:nvSpPr>
        <p:spPr bwMode="auto">
          <a:xfrm>
            <a:off x="457200" y="381000"/>
            <a:ext cx="8229600" cy="6096000"/>
          </a:xfrm>
          <a:prstGeom prst="ellipse">
            <a:avLst/>
          </a:prstGeom>
          <a:solidFill>
            <a:srgbClr val="9999FF"/>
          </a:solidFill>
          <a:ln w="9525">
            <a:solidFill>
              <a:schemeClr val="tx1"/>
            </a:solidFill>
            <a:round/>
            <a:headEnd/>
            <a:tailEnd/>
          </a:ln>
        </p:spPr>
        <p:txBody>
          <a:bodyPr wrap="none" anchor="ctr"/>
          <a:lstStyle/>
          <a:p>
            <a:endParaRPr lang="en-US"/>
          </a:p>
        </p:txBody>
      </p:sp>
      <p:sp>
        <p:nvSpPr>
          <p:cNvPr id="19458" name="Oval 6"/>
          <p:cNvSpPr>
            <a:spLocks noChangeArrowheads="1"/>
          </p:cNvSpPr>
          <p:nvPr/>
        </p:nvSpPr>
        <p:spPr bwMode="auto">
          <a:xfrm>
            <a:off x="914400" y="1524000"/>
            <a:ext cx="7315200" cy="4724400"/>
          </a:xfrm>
          <a:prstGeom prst="ellipse">
            <a:avLst/>
          </a:prstGeom>
          <a:solidFill>
            <a:srgbClr val="3333CC"/>
          </a:solidFill>
          <a:ln w="9525">
            <a:solidFill>
              <a:schemeClr val="tx1"/>
            </a:solidFill>
            <a:round/>
            <a:headEnd/>
            <a:tailEnd/>
          </a:ln>
        </p:spPr>
        <p:txBody>
          <a:bodyPr wrap="none" anchor="ctr"/>
          <a:lstStyle/>
          <a:p>
            <a:endParaRPr lang="en-US"/>
          </a:p>
        </p:txBody>
      </p:sp>
      <p:sp>
        <p:nvSpPr>
          <p:cNvPr id="12" name="Freeform 11"/>
          <p:cNvSpPr>
            <a:spLocks noChangeArrowheads="1"/>
          </p:cNvSpPr>
          <p:nvPr/>
        </p:nvSpPr>
        <p:spPr bwMode="auto">
          <a:xfrm>
            <a:off x="1905000" y="2362200"/>
            <a:ext cx="6096000" cy="3748088"/>
          </a:xfrm>
          <a:custGeom>
            <a:avLst/>
            <a:gdLst>
              <a:gd name="T0" fmla="*/ 786702 w 4939229"/>
              <a:gd name="T1" fmla="*/ 382093 h 3214073"/>
              <a:gd name="T2" fmla="*/ 618123 w 4939229"/>
              <a:gd name="T3" fmla="*/ 505711 h 3214073"/>
              <a:gd name="T4" fmla="*/ 483260 w 4939229"/>
              <a:gd name="T5" fmla="*/ 663043 h 3214073"/>
              <a:gd name="T6" fmla="*/ 404590 w 4939229"/>
              <a:gd name="T7" fmla="*/ 786661 h 3214073"/>
              <a:gd name="T8" fmla="*/ 314681 w 4939229"/>
              <a:gd name="T9" fmla="*/ 921518 h 3214073"/>
              <a:gd name="T10" fmla="*/ 179818 w 4939229"/>
              <a:gd name="T11" fmla="*/ 1112564 h 3214073"/>
              <a:gd name="T12" fmla="*/ 134864 w 4939229"/>
              <a:gd name="T13" fmla="*/ 1157516 h 3214073"/>
              <a:gd name="T14" fmla="*/ 89909 w 4939229"/>
              <a:gd name="T15" fmla="*/ 1269896 h 3214073"/>
              <a:gd name="T16" fmla="*/ 22478 w 4939229"/>
              <a:gd name="T17" fmla="*/ 1404752 h 3214073"/>
              <a:gd name="T18" fmla="*/ 11239 w 4939229"/>
              <a:gd name="T19" fmla="*/ 1505895 h 3214073"/>
              <a:gd name="T20" fmla="*/ 146102 w 4939229"/>
              <a:gd name="T21" fmla="*/ 1573323 h 3214073"/>
              <a:gd name="T22" fmla="*/ 89909 w 4939229"/>
              <a:gd name="T23" fmla="*/ 1730655 h 3214073"/>
              <a:gd name="T24" fmla="*/ 168579 w 4939229"/>
              <a:gd name="T25" fmla="*/ 2079033 h 3214073"/>
              <a:gd name="T26" fmla="*/ 438306 w 4939229"/>
              <a:gd name="T27" fmla="*/ 2236366 h 3214073"/>
              <a:gd name="T28" fmla="*/ 618123 w 4939229"/>
              <a:gd name="T29" fmla="*/ 2427412 h 3214073"/>
              <a:gd name="T30" fmla="*/ 876611 w 4939229"/>
              <a:gd name="T31" fmla="*/ 2551030 h 3214073"/>
              <a:gd name="T32" fmla="*/ 1090144 w 4939229"/>
              <a:gd name="T33" fmla="*/ 2640934 h 3214073"/>
              <a:gd name="T34" fmla="*/ 1292439 w 4939229"/>
              <a:gd name="T35" fmla="*/ 2764552 h 3214073"/>
              <a:gd name="T36" fmla="*/ 1337393 w 4939229"/>
              <a:gd name="T37" fmla="*/ 3034265 h 3214073"/>
              <a:gd name="T38" fmla="*/ 1562165 w 4939229"/>
              <a:gd name="T39" fmla="*/ 3214073 h 3214073"/>
              <a:gd name="T40" fmla="*/ 1854368 w 4939229"/>
              <a:gd name="T41" fmla="*/ 3191597 h 3214073"/>
              <a:gd name="T42" fmla="*/ 2124094 w 4939229"/>
              <a:gd name="T43" fmla="*/ 3146645 h 3214073"/>
              <a:gd name="T44" fmla="*/ 2461252 w 4939229"/>
              <a:gd name="T45" fmla="*/ 3023027 h 3214073"/>
              <a:gd name="T46" fmla="*/ 2888319 w 4939229"/>
              <a:gd name="T47" fmla="*/ 2978075 h 3214073"/>
              <a:gd name="T48" fmla="*/ 3090613 w 4939229"/>
              <a:gd name="T49" fmla="*/ 2955599 h 3214073"/>
              <a:gd name="T50" fmla="*/ 3315385 w 4939229"/>
              <a:gd name="T51" fmla="*/ 2876933 h 3214073"/>
              <a:gd name="T52" fmla="*/ 3585111 w 4939229"/>
              <a:gd name="T53" fmla="*/ 2764552 h 3214073"/>
              <a:gd name="T54" fmla="*/ 3989701 w 4939229"/>
              <a:gd name="T55" fmla="*/ 2742076 h 3214073"/>
              <a:gd name="T56" fmla="*/ 4147041 w 4939229"/>
              <a:gd name="T57" fmla="*/ 2742076 h 3214073"/>
              <a:gd name="T58" fmla="*/ 4315620 w 4939229"/>
              <a:gd name="T59" fmla="*/ 2663410 h 3214073"/>
              <a:gd name="T60" fmla="*/ 4416767 w 4939229"/>
              <a:gd name="T61" fmla="*/ 2506078 h 3214073"/>
              <a:gd name="T62" fmla="*/ 4450483 w 4939229"/>
              <a:gd name="T63" fmla="*/ 2168938 h 3214073"/>
              <a:gd name="T64" fmla="*/ 4686494 w 4939229"/>
              <a:gd name="T65" fmla="*/ 1989129 h 3214073"/>
              <a:gd name="T66" fmla="*/ 4787641 w 4939229"/>
              <a:gd name="T67" fmla="*/ 1921701 h 3214073"/>
              <a:gd name="T68" fmla="*/ 4911265 w 4939229"/>
              <a:gd name="T69" fmla="*/ 1764369 h 3214073"/>
              <a:gd name="T70" fmla="*/ 4866311 w 4939229"/>
              <a:gd name="T71" fmla="*/ 1663227 h 3214073"/>
              <a:gd name="T72" fmla="*/ 4810118 w 4939229"/>
              <a:gd name="T73" fmla="*/ 1584561 h 3214073"/>
              <a:gd name="T74" fmla="*/ 4821357 w 4939229"/>
              <a:gd name="T75" fmla="*/ 1348562 h 3214073"/>
              <a:gd name="T76" fmla="*/ 4888788 w 4939229"/>
              <a:gd name="T77" fmla="*/ 1179992 h 3214073"/>
              <a:gd name="T78" fmla="*/ 4888788 w 4939229"/>
              <a:gd name="T79" fmla="*/ 1067612 h 3214073"/>
              <a:gd name="T80" fmla="*/ 4776402 w 4939229"/>
              <a:gd name="T81" fmla="*/ 1000184 h 3214073"/>
              <a:gd name="T82" fmla="*/ 4708971 w 4939229"/>
              <a:gd name="T83" fmla="*/ 865328 h 3214073"/>
              <a:gd name="T84" fmla="*/ 4675255 w 4939229"/>
              <a:gd name="T85" fmla="*/ 797899 h 3214073"/>
              <a:gd name="T86" fmla="*/ 4551630 w 4939229"/>
              <a:gd name="T87" fmla="*/ 707995 h 3214073"/>
              <a:gd name="T88" fmla="*/ 4270666 w 4939229"/>
              <a:gd name="T89" fmla="*/ 674281 h 3214073"/>
              <a:gd name="T90" fmla="*/ 4102087 w 4939229"/>
              <a:gd name="T91" fmla="*/ 460759 h 3214073"/>
              <a:gd name="T92" fmla="*/ 3922269 w 4939229"/>
              <a:gd name="T93" fmla="*/ 348379 h 3214073"/>
              <a:gd name="T94" fmla="*/ 3618827 w 4939229"/>
              <a:gd name="T95" fmla="*/ 235999 h 3214073"/>
              <a:gd name="T96" fmla="*/ 3540157 w 4939229"/>
              <a:gd name="T97" fmla="*/ 213523 h 3214073"/>
              <a:gd name="T98" fmla="*/ 3236715 w 4939229"/>
              <a:gd name="T99" fmla="*/ 101142 h 3214073"/>
              <a:gd name="T100" fmla="*/ 2607354 w 4939229"/>
              <a:gd name="T101" fmla="*/ 112380 h 3214073"/>
              <a:gd name="T102" fmla="*/ 2450014 w 4939229"/>
              <a:gd name="T103" fmla="*/ 146094 h 3214073"/>
              <a:gd name="T104" fmla="*/ 2292673 w 4939229"/>
              <a:gd name="T105" fmla="*/ 179808 h 3214073"/>
              <a:gd name="T106" fmla="*/ 2157810 w 4939229"/>
              <a:gd name="T107" fmla="*/ 179808 h 3214073"/>
              <a:gd name="T108" fmla="*/ 2056663 w 4939229"/>
              <a:gd name="T109" fmla="*/ 89904 h 3214073"/>
              <a:gd name="T110" fmla="*/ 1876845 w 4939229"/>
              <a:gd name="T111" fmla="*/ 11238 h 3214073"/>
              <a:gd name="T112" fmla="*/ 1595881 w 4939229"/>
              <a:gd name="T113" fmla="*/ 22476 h 3214073"/>
              <a:gd name="T114" fmla="*/ 1348632 w 4939229"/>
              <a:gd name="T115" fmla="*/ 101142 h 3214073"/>
              <a:gd name="T116" fmla="*/ 1236246 w 4939229"/>
              <a:gd name="T117" fmla="*/ 157332 h 3214073"/>
              <a:gd name="T118" fmla="*/ 1123860 w 4939229"/>
              <a:gd name="T119" fmla="*/ 213523 h 3214073"/>
              <a:gd name="T120" fmla="*/ 944042 w 4939229"/>
              <a:gd name="T121" fmla="*/ 258475 h 32140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939229"/>
              <a:gd name="T184" fmla="*/ 0 h 3214073"/>
              <a:gd name="T185" fmla="*/ 4939229 w 4939229"/>
              <a:gd name="T186" fmla="*/ 3214073 h 32140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939229" h="3214073">
                <a:moveTo>
                  <a:pt x="988997" y="292189"/>
                </a:moveTo>
                <a:cubicBezTo>
                  <a:pt x="882558" y="332101"/>
                  <a:pt x="898029" y="322722"/>
                  <a:pt x="786702" y="382093"/>
                </a:cubicBezTo>
                <a:cubicBezTo>
                  <a:pt x="698234" y="429274"/>
                  <a:pt x="763227" y="404902"/>
                  <a:pt x="696793" y="427045"/>
                </a:cubicBezTo>
                <a:cubicBezTo>
                  <a:pt x="670570" y="453267"/>
                  <a:pt x="629851" y="470530"/>
                  <a:pt x="618123" y="505711"/>
                </a:cubicBezTo>
                <a:cubicBezTo>
                  <a:pt x="610599" y="528281"/>
                  <a:pt x="597828" y="586305"/>
                  <a:pt x="573169" y="606853"/>
                </a:cubicBezTo>
                <a:cubicBezTo>
                  <a:pt x="466340" y="695872"/>
                  <a:pt x="592062" y="554247"/>
                  <a:pt x="483260" y="663043"/>
                </a:cubicBezTo>
                <a:cubicBezTo>
                  <a:pt x="475218" y="671084"/>
                  <a:pt x="435576" y="726819"/>
                  <a:pt x="427067" y="741709"/>
                </a:cubicBezTo>
                <a:cubicBezTo>
                  <a:pt x="418755" y="756254"/>
                  <a:pt x="413883" y="772722"/>
                  <a:pt x="404590" y="786661"/>
                </a:cubicBezTo>
                <a:cubicBezTo>
                  <a:pt x="391284" y="806619"/>
                  <a:pt x="372941" y="822893"/>
                  <a:pt x="359635" y="842851"/>
                </a:cubicBezTo>
                <a:cubicBezTo>
                  <a:pt x="342881" y="867980"/>
                  <a:pt x="330510" y="895797"/>
                  <a:pt x="314681" y="921518"/>
                </a:cubicBezTo>
                <a:cubicBezTo>
                  <a:pt x="268749" y="996154"/>
                  <a:pt x="279409" y="973144"/>
                  <a:pt x="236011" y="1033898"/>
                </a:cubicBezTo>
                <a:cubicBezTo>
                  <a:pt x="223952" y="1050780"/>
                  <a:pt x="192783" y="1101761"/>
                  <a:pt x="179818" y="1112564"/>
                </a:cubicBezTo>
                <a:cubicBezTo>
                  <a:pt x="170717" y="1120148"/>
                  <a:pt x="157341" y="1120056"/>
                  <a:pt x="146102" y="1123802"/>
                </a:cubicBezTo>
                <a:cubicBezTo>
                  <a:pt x="142356" y="1135040"/>
                  <a:pt x="138268" y="1146170"/>
                  <a:pt x="134864" y="1157516"/>
                </a:cubicBezTo>
                <a:cubicBezTo>
                  <a:pt x="127027" y="1183637"/>
                  <a:pt x="122515" y="1210861"/>
                  <a:pt x="112386" y="1236182"/>
                </a:cubicBezTo>
                <a:cubicBezTo>
                  <a:pt x="107369" y="1248722"/>
                  <a:pt x="95950" y="1257815"/>
                  <a:pt x="89909" y="1269896"/>
                </a:cubicBezTo>
                <a:cubicBezTo>
                  <a:pt x="41741" y="1366227"/>
                  <a:pt x="92622" y="1287625"/>
                  <a:pt x="44955" y="1371038"/>
                </a:cubicBezTo>
                <a:cubicBezTo>
                  <a:pt x="38254" y="1382765"/>
                  <a:pt x="27964" y="1392410"/>
                  <a:pt x="22478" y="1404752"/>
                </a:cubicBezTo>
                <a:cubicBezTo>
                  <a:pt x="12855" y="1426402"/>
                  <a:pt x="0" y="1472180"/>
                  <a:pt x="0" y="1472180"/>
                </a:cubicBezTo>
                <a:cubicBezTo>
                  <a:pt x="3746" y="1483418"/>
                  <a:pt x="3655" y="1496795"/>
                  <a:pt x="11239" y="1505895"/>
                </a:cubicBezTo>
                <a:cubicBezTo>
                  <a:pt x="23230" y="1520284"/>
                  <a:pt x="40309" y="1529682"/>
                  <a:pt x="56193" y="1539609"/>
                </a:cubicBezTo>
                <a:cubicBezTo>
                  <a:pt x="95372" y="1564095"/>
                  <a:pt x="102957" y="1562537"/>
                  <a:pt x="146102" y="1573323"/>
                </a:cubicBezTo>
                <a:cubicBezTo>
                  <a:pt x="119460" y="1706533"/>
                  <a:pt x="154479" y="1568523"/>
                  <a:pt x="112386" y="1663227"/>
                </a:cubicBezTo>
                <a:cubicBezTo>
                  <a:pt x="102763" y="1684877"/>
                  <a:pt x="89909" y="1730655"/>
                  <a:pt x="89909" y="1730655"/>
                </a:cubicBezTo>
                <a:cubicBezTo>
                  <a:pt x="93655" y="1798083"/>
                  <a:pt x="91251" y="1866136"/>
                  <a:pt x="101148" y="1932939"/>
                </a:cubicBezTo>
                <a:cubicBezTo>
                  <a:pt x="108881" y="1985136"/>
                  <a:pt x="130357" y="2040813"/>
                  <a:pt x="168579" y="2079033"/>
                </a:cubicBezTo>
                <a:cubicBezTo>
                  <a:pt x="193001" y="2103454"/>
                  <a:pt x="219397" y="2126037"/>
                  <a:pt x="247249" y="2146461"/>
                </a:cubicBezTo>
                <a:cubicBezTo>
                  <a:pt x="320298" y="2200028"/>
                  <a:pt x="350892" y="2213057"/>
                  <a:pt x="438306" y="2236366"/>
                </a:cubicBezTo>
                <a:cubicBezTo>
                  <a:pt x="466902" y="2243991"/>
                  <a:pt x="574087" y="2256147"/>
                  <a:pt x="595646" y="2258842"/>
                </a:cubicBezTo>
                <a:cubicBezTo>
                  <a:pt x="603138" y="2315032"/>
                  <a:pt x="602950" y="2372793"/>
                  <a:pt x="618123" y="2427412"/>
                </a:cubicBezTo>
                <a:cubicBezTo>
                  <a:pt x="628879" y="2466130"/>
                  <a:pt x="695964" y="2473614"/>
                  <a:pt x="719270" y="2483602"/>
                </a:cubicBezTo>
                <a:cubicBezTo>
                  <a:pt x="913691" y="2566921"/>
                  <a:pt x="718475" y="2498321"/>
                  <a:pt x="876611" y="2551030"/>
                </a:cubicBezTo>
                <a:cubicBezTo>
                  <a:pt x="913539" y="2575648"/>
                  <a:pt x="959437" y="2608259"/>
                  <a:pt x="1000235" y="2618458"/>
                </a:cubicBezTo>
                <a:cubicBezTo>
                  <a:pt x="1030205" y="2625950"/>
                  <a:pt x="1060340" y="2632806"/>
                  <a:pt x="1090144" y="2640934"/>
                </a:cubicBezTo>
                <a:cubicBezTo>
                  <a:pt x="1142767" y="2655285"/>
                  <a:pt x="1247484" y="2685886"/>
                  <a:pt x="1247484" y="2685886"/>
                </a:cubicBezTo>
                <a:cubicBezTo>
                  <a:pt x="1258640" y="2702619"/>
                  <a:pt x="1289489" y="2745871"/>
                  <a:pt x="1292439" y="2764552"/>
                </a:cubicBezTo>
                <a:cubicBezTo>
                  <a:pt x="1301223" y="2820178"/>
                  <a:pt x="1294418" y="2877574"/>
                  <a:pt x="1303677" y="2933123"/>
                </a:cubicBezTo>
                <a:cubicBezTo>
                  <a:pt x="1309520" y="2968177"/>
                  <a:pt x="1322959" y="3001790"/>
                  <a:pt x="1337393" y="3034265"/>
                </a:cubicBezTo>
                <a:cubicBezTo>
                  <a:pt x="1351984" y="3067092"/>
                  <a:pt x="1386638" y="3142013"/>
                  <a:pt x="1427302" y="3169121"/>
                </a:cubicBezTo>
                <a:cubicBezTo>
                  <a:pt x="1485844" y="3208147"/>
                  <a:pt x="1496487" y="3203127"/>
                  <a:pt x="1562165" y="3214073"/>
                </a:cubicBezTo>
                <a:cubicBezTo>
                  <a:pt x="1648327" y="3210327"/>
                  <a:pt x="1734662" y="3209449"/>
                  <a:pt x="1820652" y="3202835"/>
                </a:cubicBezTo>
                <a:cubicBezTo>
                  <a:pt x="1832464" y="3201926"/>
                  <a:pt x="1842575" y="3192720"/>
                  <a:pt x="1854368" y="3191597"/>
                </a:cubicBezTo>
                <a:cubicBezTo>
                  <a:pt x="1921599" y="3185194"/>
                  <a:pt x="1989231" y="3184105"/>
                  <a:pt x="2056663" y="3180359"/>
                </a:cubicBezTo>
                <a:cubicBezTo>
                  <a:pt x="2079140" y="3169121"/>
                  <a:pt x="2100254" y="3154591"/>
                  <a:pt x="2124094" y="3146645"/>
                </a:cubicBezTo>
                <a:cubicBezTo>
                  <a:pt x="2370015" y="3064676"/>
                  <a:pt x="2070062" y="3196271"/>
                  <a:pt x="2337628" y="3079217"/>
                </a:cubicBezTo>
                <a:cubicBezTo>
                  <a:pt x="2468954" y="3021765"/>
                  <a:pt x="2344918" y="3066650"/>
                  <a:pt x="2461252" y="3023027"/>
                </a:cubicBezTo>
                <a:cubicBezTo>
                  <a:pt x="2472344" y="3018868"/>
                  <a:pt x="2483187" y="3013029"/>
                  <a:pt x="2494968" y="3011789"/>
                </a:cubicBezTo>
                <a:cubicBezTo>
                  <a:pt x="2625843" y="2998013"/>
                  <a:pt x="2888319" y="2978075"/>
                  <a:pt x="2888319" y="2978075"/>
                </a:cubicBezTo>
                <a:cubicBezTo>
                  <a:pt x="2918288" y="2966837"/>
                  <a:pt x="2946416" y="2947895"/>
                  <a:pt x="2978227" y="2944361"/>
                </a:cubicBezTo>
                <a:cubicBezTo>
                  <a:pt x="3015646" y="2940204"/>
                  <a:pt x="3052964" y="2955599"/>
                  <a:pt x="3090613" y="2955599"/>
                </a:cubicBezTo>
                <a:cubicBezTo>
                  <a:pt x="3117103" y="2955599"/>
                  <a:pt x="3143060" y="2948107"/>
                  <a:pt x="3169284" y="2944361"/>
                </a:cubicBezTo>
                <a:cubicBezTo>
                  <a:pt x="3317267" y="2895035"/>
                  <a:pt x="3149984" y="2955692"/>
                  <a:pt x="3315385" y="2876933"/>
                </a:cubicBezTo>
                <a:cubicBezTo>
                  <a:pt x="3366903" y="2852402"/>
                  <a:pt x="3420055" y="2831449"/>
                  <a:pt x="3472726" y="2809504"/>
                </a:cubicBezTo>
                <a:cubicBezTo>
                  <a:pt x="3509970" y="2793986"/>
                  <a:pt x="3544796" y="2766165"/>
                  <a:pt x="3585111" y="2764552"/>
                </a:cubicBezTo>
                <a:lnTo>
                  <a:pt x="3866076" y="2753314"/>
                </a:lnTo>
                <a:lnTo>
                  <a:pt x="3989701" y="2742076"/>
                </a:lnTo>
                <a:cubicBezTo>
                  <a:pt x="4019738" y="2738914"/>
                  <a:pt x="4049407" y="2730838"/>
                  <a:pt x="4079610" y="2730838"/>
                </a:cubicBezTo>
                <a:cubicBezTo>
                  <a:pt x="4102397" y="2730838"/>
                  <a:pt x="4124564" y="2738330"/>
                  <a:pt x="4147041" y="2742076"/>
                </a:cubicBezTo>
                <a:cubicBezTo>
                  <a:pt x="4188249" y="2730838"/>
                  <a:pt x="4231960" y="2726424"/>
                  <a:pt x="4270666" y="2708362"/>
                </a:cubicBezTo>
                <a:cubicBezTo>
                  <a:pt x="4289869" y="2699401"/>
                  <a:pt x="4302382" y="2679957"/>
                  <a:pt x="4315620" y="2663410"/>
                </a:cubicBezTo>
                <a:cubicBezTo>
                  <a:pt x="4332495" y="2642317"/>
                  <a:pt x="4345082" y="2618112"/>
                  <a:pt x="4360574" y="2595982"/>
                </a:cubicBezTo>
                <a:cubicBezTo>
                  <a:pt x="4411637" y="2523038"/>
                  <a:pt x="4379388" y="2580832"/>
                  <a:pt x="4416767" y="2506078"/>
                </a:cubicBezTo>
                <a:cubicBezTo>
                  <a:pt x="4412895" y="2471235"/>
                  <a:pt x="4376288" y="2295302"/>
                  <a:pt x="4405529" y="2225128"/>
                </a:cubicBezTo>
                <a:cubicBezTo>
                  <a:pt x="4414755" y="2202987"/>
                  <a:pt x="4434348" y="2186686"/>
                  <a:pt x="4450483" y="2168938"/>
                </a:cubicBezTo>
                <a:cubicBezTo>
                  <a:pt x="4503909" y="2110172"/>
                  <a:pt x="4540209" y="2079154"/>
                  <a:pt x="4607823" y="2034081"/>
                </a:cubicBezTo>
                <a:cubicBezTo>
                  <a:pt x="4632954" y="2017328"/>
                  <a:pt x="4659901" y="2003447"/>
                  <a:pt x="4686494" y="1989129"/>
                </a:cubicBezTo>
                <a:cubicBezTo>
                  <a:pt x="4708620" y="1977215"/>
                  <a:pt x="4733015" y="1969354"/>
                  <a:pt x="4753925" y="1955415"/>
                </a:cubicBezTo>
                <a:cubicBezTo>
                  <a:pt x="4767149" y="1946599"/>
                  <a:pt x="4775574" y="1932044"/>
                  <a:pt x="4787641" y="1921701"/>
                </a:cubicBezTo>
                <a:cubicBezTo>
                  <a:pt x="4910814" y="1816130"/>
                  <a:pt x="4729765" y="1990811"/>
                  <a:pt x="4900027" y="1820559"/>
                </a:cubicBezTo>
                <a:cubicBezTo>
                  <a:pt x="4903773" y="1801829"/>
                  <a:pt x="4904558" y="1782254"/>
                  <a:pt x="4911265" y="1764369"/>
                </a:cubicBezTo>
                <a:cubicBezTo>
                  <a:pt x="4916008" y="1751722"/>
                  <a:pt x="4939229" y="1742998"/>
                  <a:pt x="4933743" y="1730655"/>
                </a:cubicBezTo>
                <a:cubicBezTo>
                  <a:pt x="4920833" y="1701608"/>
                  <a:pt x="4888788" y="1685703"/>
                  <a:pt x="4866311" y="1663227"/>
                </a:cubicBezTo>
                <a:lnTo>
                  <a:pt x="4832595" y="1629513"/>
                </a:lnTo>
                <a:cubicBezTo>
                  <a:pt x="4825103" y="1614529"/>
                  <a:pt x="4814932" y="1600607"/>
                  <a:pt x="4810118" y="1584561"/>
                </a:cubicBezTo>
                <a:cubicBezTo>
                  <a:pt x="4803171" y="1561407"/>
                  <a:pt x="4789434" y="1441575"/>
                  <a:pt x="4787641" y="1427228"/>
                </a:cubicBezTo>
                <a:cubicBezTo>
                  <a:pt x="4811030" y="1333672"/>
                  <a:pt x="4782550" y="1426172"/>
                  <a:pt x="4821357" y="1348562"/>
                </a:cubicBezTo>
                <a:cubicBezTo>
                  <a:pt x="4832176" y="1326924"/>
                  <a:pt x="4836636" y="1291490"/>
                  <a:pt x="4843834" y="1269896"/>
                </a:cubicBezTo>
                <a:cubicBezTo>
                  <a:pt x="4862163" y="1214911"/>
                  <a:pt x="4861256" y="1221288"/>
                  <a:pt x="4888788" y="1179992"/>
                </a:cubicBezTo>
                <a:cubicBezTo>
                  <a:pt x="4892534" y="1165008"/>
                  <a:pt x="4900027" y="1150485"/>
                  <a:pt x="4900027" y="1135040"/>
                </a:cubicBezTo>
                <a:cubicBezTo>
                  <a:pt x="4900027" y="1112254"/>
                  <a:pt x="4898043" y="1088434"/>
                  <a:pt x="4888788" y="1067612"/>
                </a:cubicBezTo>
                <a:cubicBezTo>
                  <a:pt x="4882333" y="1053089"/>
                  <a:pt x="4868005" y="1043136"/>
                  <a:pt x="4855072" y="1033898"/>
                </a:cubicBezTo>
                <a:cubicBezTo>
                  <a:pt x="4830768" y="1016539"/>
                  <a:pt x="4803917" y="1009355"/>
                  <a:pt x="4776402" y="1000184"/>
                </a:cubicBezTo>
                <a:cubicBezTo>
                  <a:pt x="4765164" y="992692"/>
                  <a:pt x="4749846" y="989161"/>
                  <a:pt x="4742687" y="977708"/>
                </a:cubicBezTo>
                <a:cubicBezTo>
                  <a:pt x="4708344" y="922761"/>
                  <a:pt x="4730506" y="915576"/>
                  <a:pt x="4708971" y="865328"/>
                </a:cubicBezTo>
                <a:cubicBezTo>
                  <a:pt x="4703650" y="852913"/>
                  <a:pt x="4692535" y="843694"/>
                  <a:pt x="4686494" y="831613"/>
                </a:cubicBezTo>
                <a:cubicBezTo>
                  <a:pt x="4681196" y="821018"/>
                  <a:pt x="4682528" y="807249"/>
                  <a:pt x="4675255" y="797899"/>
                </a:cubicBezTo>
                <a:cubicBezTo>
                  <a:pt x="4655739" y="772809"/>
                  <a:pt x="4637337" y="742276"/>
                  <a:pt x="4607823" y="730471"/>
                </a:cubicBezTo>
                <a:cubicBezTo>
                  <a:pt x="4589092" y="722979"/>
                  <a:pt x="4571201" y="712888"/>
                  <a:pt x="4551630" y="707995"/>
                </a:cubicBezTo>
                <a:cubicBezTo>
                  <a:pt x="4525931" y="701571"/>
                  <a:pt x="4499142" y="700785"/>
                  <a:pt x="4472960" y="696757"/>
                </a:cubicBezTo>
                <a:cubicBezTo>
                  <a:pt x="4340681" y="676407"/>
                  <a:pt x="4468526" y="690768"/>
                  <a:pt x="4270666" y="674281"/>
                </a:cubicBezTo>
                <a:cubicBezTo>
                  <a:pt x="4217150" y="631471"/>
                  <a:pt x="4208050" y="630934"/>
                  <a:pt x="4169518" y="573139"/>
                </a:cubicBezTo>
                <a:cubicBezTo>
                  <a:pt x="4122524" y="502652"/>
                  <a:pt x="4176387" y="544342"/>
                  <a:pt x="4102087" y="460759"/>
                </a:cubicBezTo>
                <a:cubicBezTo>
                  <a:pt x="4089643" y="446760"/>
                  <a:pt x="4072477" y="437786"/>
                  <a:pt x="4057132" y="427045"/>
                </a:cubicBezTo>
                <a:cubicBezTo>
                  <a:pt x="3995473" y="383886"/>
                  <a:pt x="3989041" y="379538"/>
                  <a:pt x="3922269" y="348379"/>
                </a:cubicBezTo>
                <a:cubicBezTo>
                  <a:pt x="3773356" y="278890"/>
                  <a:pt x="3869210" y="323201"/>
                  <a:pt x="3708736" y="269713"/>
                </a:cubicBezTo>
                <a:cubicBezTo>
                  <a:pt x="3678371" y="259592"/>
                  <a:pt x="3649192" y="246120"/>
                  <a:pt x="3618827" y="235999"/>
                </a:cubicBezTo>
                <a:cubicBezTo>
                  <a:pt x="3604174" y="231115"/>
                  <a:pt x="3588725" y="229004"/>
                  <a:pt x="3573873" y="224761"/>
                </a:cubicBezTo>
                <a:cubicBezTo>
                  <a:pt x="3562482" y="221507"/>
                  <a:pt x="3551650" y="216396"/>
                  <a:pt x="3540157" y="213523"/>
                </a:cubicBezTo>
                <a:cubicBezTo>
                  <a:pt x="3457887" y="192956"/>
                  <a:pt x="3445947" y="192202"/>
                  <a:pt x="3371578" y="179808"/>
                </a:cubicBezTo>
                <a:cubicBezTo>
                  <a:pt x="3334891" y="152294"/>
                  <a:pt x="3280636" y="107416"/>
                  <a:pt x="3236715" y="101142"/>
                </a:cubicBezTo>
                <a:lnTo>
                  <a:pt x="3158045" y="89904"/>
                </a:lnTo>
                <a:cubicBezTo>
                  <a:pt x="2974481" y="97396"/>
                  <a:pt x="2790587" y="99055"/>
                  <a:pt x="2607354" y="112380"/>
                </a:cubicBezTo>
                <a:cubicBezTo>
                  <a:pt x="2583723" y="114099"/>
                  <a:pt x="2563089" y="129892"/>
                  <a:pt x="2539922" y="134856"/>
                </a:cubicBezTo>
                <a:cubicBezTo>
                  <a:pt x="2510390" y="141184"/>
                  <a:pt x="2479983" y="142348"/>
                  <a:pt x="2450014" y="146094"/>
                </a:cubicBezTo>
                <a:cubicBezTo>
                  <a:pt x="2423790" y="153586"/>
                  <a:pt x="2398011" y="162856"/>
                  <a:pt x="2371343" y="168570"/>
                </a:cubicBezTo>
                <a:cubicBezTo>
                  <a:pt x="2345441" y="174120"/>
                  <a:pt x="2318855" y="175780"/>
                  <a:pt x="2292673" y="179808"/>
                </a:cubicBezTo>
                <a:cubicBezTo>
                  <a:pt x="2270151" y="183273"/>
                  <a:pt x="2247719" y="187300"/>
                  <a:pt x="2225242" y="191046"/>
                </a:cubicBezTo>
                <a:cubicBezTo>
                  <a:pt x="2202765" y="187300"/>
                  <a:pt x="2177595" y="191113"/>
                  <a:pt x="2157810" y="179808"/>
                </a:cubicBezTo>
                <a:cubicBezTo>
                  <a:pt x="2147525" y="173931"/>
                  <a:pt x="2155426" y="153964"/>
                  <a:pt x="2146572" y="146094"/>
                </a:cubicBezTo>
                <a:cubicBezTo>
                  <a:pt x="2120157" y="122615"/>
                  <a:pt x="2086633" y="108634"/>
                  <a:pt x="2056663" y="89904"/>
                </a:cubicBezTo>
                <a:cubicBezTo>
                  <a:pt x="2037932" y="82412"/>
                  <a:pt x="2018836" y="75776"/>
                  <a:pt x="2000470" y="67428"/>
                </a:cubicBezTo>
                <a:cubicBezTo>
                  <a:pt x="1953955" y="46286"/>
                  <a:pt x="1925094" y="25712"/>
                  <a:pt x="1876845" y="11238"/>
                </a:cubicBezTo>
                <a:cubicBezTo>
                  <a:pt x="1858549" y="5749"/>
                  <a:pt x="1839383" y="3746"/>
                  <a:pt x="1820652" y="0"/>
                </a:cubicBezTo>
                <a:cubicBezTo>
                  <a:pt x="1745728" y="7492"/>
                  <a:pt x="1670597" y="13137"/>
                  <a:pt x="1595881" y="22476"/>
                </a:cubicBezTo>
                <a:cubicBezTo>
                  <a:pt x="1570828" y="25607"/>
                  <a:pt x="1499794" y="50078"/>
                  <a:pt x="1483495" y="56190"/>
                </a:cubicBezTo>
                <a:cubicBezTo>
                  <a:pt x="1379124" y="95327"/>
                  <a:pt x="1424638" y="82141"/>
                  <a:pt x="1348632" y="101142"/>
                </a:cubicBezTo>
                <a:cubicBezTo>
                  <a:pt x="1283837" y="144336"/>
                  <a:pt x="1346343" y="106939"/>
                  <a:pt x="1281200" y="134856"/>
                </a:cubicBezTo>
                <a:cubicBezTo>
                  <a:pt x="1265801" y="141455"/>
                  <a:pt x="1251555" y="150528"/>
                  <a:pt x="1236246" y="157332"/>
                </a:cubicBezTo>
                <a:cubicBezTo>
                  <a:pt x="1195931" y="175249"/>
                  <a:pt x="1183409" y="178689"/>
                  <a:pt x="1146337" y="191046"/>
                </a:cubicBezTo>
                <a:cubicBezTo>
                  <a:pt x="1138845" y="198538"/>
                  <a:pt x="1132946" y="208072"/>
                  <a:pt x="1123860" y="213523"/>
                </a:cubicBezTo>
                <a:cubicBezTo>
                  <a:pt x="1099342" y="228233"/>
                  <a:pt x="1025111" y="234051"/>
                  <a:pt x="1011474" y="235999"/>
                </a:cubicBezTo>
                <a:cubicBezTo>
                  <a:pt x="988997" y="243491"/>
                  <a:pt x="957185" y="238761"/>
                  <a:pt x="944042" y="258475"/>
                </a:cubicBezTo>
                <a:cubicBezTo>
                  <a:pt x="919487" y="295306"/>
                  <a:pt x="935072" y="292189"/>
                  <a:pt x="910326" y="292189"/>
                </a:cubicBezTo>
              </a:path>
            </a:pathLst>
          </a:custGeom>
          <a:solidFill>
            <a:srgbClr val="333399"/>
          </a:solidFill>
          <a:ln w="25400">
            <a:solidFill>
              <a:srgbClr val="66CCFF"/>
            </a:solidFill>
            <a:miter lim="800000"/>
            <a:headEnd/>
            <a:tailEnd/>
          </a:ln>
          <a:effectLst>
            <a:outerShdw blurRad="63500" dist="20000" dir="5400000" rotWithShape="0">
              <a:srgbClr val="000000">
                <a:alpha val="37999"/>
              </a:srgbClr>
            </a:outerShdw>
          </a:effectLst>
        </p:spPr>
        <p:txBody>
          <a:bodyPr anchor="ctr"/>
          <a:lstStyle/>
          <a:p>
            <a:pPr>
              <a:defRPr/>
            </a:pPr>
            <a:endParaRPr lang="en-US">
              <a:ea typeface="+mn-ea"/>
              <a:cs typeface="+mn-cs"/>
            </a:endParaRPr>
          </a:p>
        </p:txBody>
      </p:sp>
      <p:sp>
        <p:nvSpPr>
          <p:cNvPr id="19460" name="Oval 8"/>
          <p:cNvSpPr>
            <a:spLocks noChangeArrowheads="1"/>
          </p:cNvSpPr>
          <p:nvPr/>
        </p:nvSpPr>
        <p:spPr bwMode="auto">
          <a:xfrm>
            <a:off x="2743200" y="3886200"/>
            <a:ext cx="3657600" cy="1600200"/>
          </a:xfrm>
          <a:prstGeom prst="ellipse">
            <a:avLst/>
          </a:prstGeom>
          <a:solidFill>
            <a:srgbClr val="000066"/>
          </a:solidFill>
          <a:ln w="9525">
            <a:solidFill>
              <a:schemeClr val="tx1"/>
            </a:solidFill>
            <a:round/>
            <a:headEnd/>
            <a:tailEnd/>
          </a:ln>
        </p:spPr>
        <p:txBody>
          <a:bodyPr wrap="none" anchor="ctr"/>
          <a:lstStyle/>
          <a:p>
            <a:endParaRPr lang="en-US"/>
          </a:p>
        </p:txBody>
      </p:sp>
      <p:sp>
        <p:nvSpPr>
          <p:cNvPr id="19461" name="Text Box 10"/>
          <p:cNvSpPr txBox="1">
            <a:spLocks noChangeArrowheads="1"/>
          </p:cNvSpPr>
          <p:nvPr/>
        </p:nvSpPr>
        <p:spPr bwMode="auto">
          <a:xfrm>
            <a:off x="2971800" y="1981200"/>
            <a:ext cx="3200400" cy="366713"/>
          </a:xfrm>
          <a:prstGeom prst="rect">
            <a:avLst/>
          </a:prstGeom>
          <a:noFill/>
          <a:ln w="9525">
            <a:noFill/>
            <a:miter lim="800000"/>
            <a:headEnd/>
            <a:tailEnd/>
          </a:ln>
        </p:spPr>
        <p:txBody>
          <a:bodyPr>
            <a:spAutoFit/>
          </a:bodyPr>
          <a:lstStyle/>
          <a:p>
            <a:pPr algn="ctr">
              <a:spcBef>
                <a:spcPct val="50000"/>
              </a:spcBef>
            </a:pPr>
            <a:r>
              <a:rPr lang="en-US">
                <a:solidFill>
                  <a:srgbClr val="FFFFFF"/>
                </a:solidFill>
              </a:rPr>
              <a:t>May: What is Permissible</a:t>
            </a:r>
          </a:p>
        </p:txBody>
      </p:sp>
      <p:sp>
        <p:nvSpPr>
          <p:cNvPr id="19462" name="Text Box 11"/>
          <p:cNvSpPr txBox="1">
            <a:spLocks noChangeArrowheads="1"/>
          </p:cNvSpPr>
          <p:nvPr/>
        </p:nvSpPr>
        <p:spPr bwMode="auto">
          <a:xfrm>
            <a:off x="2971800" y="3124200"/>
            <a:ext cx="3200400" cy="366713"/>
          </a:xfrm>
          <a:prstGeom prst="rect">
            <a:avLst/>
          </a:prstGeom>
          <a:noFill/>
          <a:ln w="9525">
            <a:noFill/>
            <a:miter lim="800000"/>
            <a:headEnd/>
            <a:tailEnd/>
          </a:ln>
        </p:spPr>
        <p:txBody>
          <a:bodyPr>
            <a:spAutoFit/>
          </a:bodyPr>
          <a:lstStyle/>
          <a:p>
            <a:pPr algn="ctr">
              <a:spcBef>
                <a:spcPct val="50000"/>
              </a:spcBef>
            </a:pPr>
            <a:r>
              <a:rPr lang="en-US">
                <a:solidFill>
                  <a:srgbClr val="FFFFFF"/>
                </a:solidFill>
              </a:rPr>
              <a:t>Should: What is Advisable</a:t>
            </a:r>
          </a:p>
        </p:txBody>
      </p:sp>
      <p:sp>
        <p:nvSpPr>
          <p:cNvPr id="19463" name="Text Box 12"/>
          <p:cNvSpPr txBox="1">
            <a:spLocks noChangeArrowheads="1"/>
          </p:cNvSpPr>
          <p:nvPr/>
        </p:nvSpPr>
        <p:spPr bwMode="auto">
          <a:xfrm>
            <a:off x="2971800" y="4495800"/>
            <a:ext cx="3200400" cy="366713"/>
          </a:xfrm>
          <a:prstGeom prst="rect">
            <a:avLst/>
          </a:prstGeom>
          <a:noFill/>
          <a:ln w="9525">
            <a:noFill/>
            <a:miter lim="800000"/>
            <a:headEnd/>
            <a:tailEnd/>
          </a:ln>
        </p:spPr>
        <p:txBody>
          <a:bodyPr>
            <a:spAutoFit/>
          </a:bodyPr>
          <a:lstStyle/>
          <a:p>
            <a:pPr algn="ctr">
              <a:spcBef>
                <a:spcPct val="50000"/>
              </a:spcBef>
            </a:pPr>
            <a:r>
              <a:rPr lang="en-US">
                <a:solidFill>
                  <a:srgbClr val="FFFFFF"/>
                </a:solidFill>
              </a:rPr>
              <a:t>Must: What is Required</a:t>
            </a:r>
          </a:p>
        </p:txBody>
      </p:sp>
      <p:sp>
        <p:nvSpPr>
          <p:cNvPr id="19464" name="Text Box 9"/>
          <p:cNvSpPr txBox="1">
            <a:spLocks noChangeArrowheads="1"/>
          </p:cNvSpPr>
          <p:nvPr/>
        </p:nvSpPr>
        <p:spPr bwMode="auto">
          <a:xfrm>
            <a:off x="2971800" y="914400"/>
            <a:ext cx="3200400" cy="366713"/>
          </a:xfrm>
          <a:prstGeom prst="rect">
            <a:avLst/>
          </a:prstGeom>
          <a:noFill/>
          <a:ln w="9525">
            <a:noFill/>
            <a:miter lim="800000"/>
            <a:headEnd/>
            <a:tailEnd/>
          </a:ln>
        </p:spPr>
        <p:txBody>
          <a:bodyPr>
            <a:spAutoFit/>
          </a:bodyPr>
          <a:lstStyle/>
          <a:p>
            <a:pPr algn="ctr">
              <a:spcBef>
                <a:spcPct val="50000"/>
              </a:spcBef>
            </a:pPr>
            <a:r>
              <a:rPr lang="en-US">
                <a:solidFill>
                  <a:srgbClr val="FFFFFF"/>
                </a:solidFill>
              </a:rPr>
              <a:t>Can: What is Possible</a:t>
            </a:r>
          </a:p>
        </p:txBody>
      </p:sp>
      <p:cxnSp>
        <p:nvCxnSpPr>
          <p:cNvPr id="11" name="Straight Arrow Connector 10"/>
          <p:cNvCxnSpPr>
            <a:cxnSpLocks noChangeShapeType="1"/>
          </p:cNvCxnSpPr>
          <p:nvPr/>
        </p:nvCxnSpPr>
        <p:spPr bwMode="auto">
          <a:xfrm rot="-5400000" flipH="1" flipV="1">
            <a:off x="5561013" y="2516187"/>
            <a:ext cx="1905000" cy="1292225"/>
          </a:xfrm>
          <a:prstGeom prst="straightConnector1">
            <a:avLst/>
          </a:prstGeom>
          <a:noFill/>
          <a:ln w="25400">
            <a:solidFill>
              <a:srgbClr val="66CCFF"/>
            </a:solidFill>
            <a:round/>
            <a:headEnd type="arrow" w="med" len="med"/>
            <a:tailEnd type="arrow" w="med" len="med"/>
          </a:ln>
          <a:effectLst>
            <a:outerShdw dist="20000" dir="5400000" rotWithShape="0">
              <a:srgbClr val="000000">
                <a:alpha val="37999"/>
              </a:srgbClr>
            </a:outerShdw>
          </a:effectLst>
        </p:spPr>
      </p:cxn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pPr>
              <a:defRPr/>
            </a:pPr>
            <a:r>
              <a:rPr lang="en-US" dirty="0"/>
              <a:t>Decisions, Decisions</a:t>
            </a:r>
          </a:p>
        </p:txBody>
      </p:sp>
      <p:sp>
        <p:nvSpPr>
          <p:cNvPr id="20482" name="Content Placeholder 4"/>
          <p:cNvSpPr>
            <a:spLocks noGrp="1"/>
          </p:cNvSpPr>
          <p:nvPr>
            <p:ph sz="half" idx="4294967295"/>
          </p:nvPr>
        </p:nvSpPr>
        <p:spPr>
          <a:xfrm>
            <a:off x="457200" y="1600200"/>
            <a:ext cx="3810000" cy="4419600"/>
          </a:xfrm>
        </p:spPr>
        <p:txBody>
          <a:bodyPr/>
          <a:lstStyle/>
          <a:p>
            <a:r>
              <a:rPr lang="en-US" smtClean="0">
                <a:latin typeface="Arial" charset="0"/>
                <a:ea typeface="ＭＳ Ｐゴシック"/>
                <a:cs typeface="Arial" charset="0"/>
              </a:rPr>
              <a:t>Law</a:t>
            </a:r>
          </a:p>
        </p:txBody>
      </p:sp>
      <p:sp>
        <p:nvSpPr>
          <p:cNvPr id="20483" name="Content Placeholder 5"/>
          <p:cNvSpPr>
            <a:spLocks noGrp="1"/>
          </p:cNvSpPr>
          <p:nvPr>
            <p:ph sz="half" idx="4294967295"/>
          </p:nvPr>
        </p:nvSpPr>
        <p:spPr>
          <a:xfrm>
            <a:off x="4643438" y="1524000"/>
            <a:ext cx="3810000" cy="4419600"/>
          </a:xfrm>
        </p:spPr>
        <p:txBody>
          <a:bodyPr/>
          <a:lstStyle/>
          <a:p>
            <a:r>
              <a:rPr lang="en-US" smtClean="0">
                <a:latin typeface="Arial" charset="0"/>
                <a:ea typeface="ＭＳ Ｐゴシック"/>
                <a:cs typeface="Arial" charset="0"/>
              </a:rPr>
              <a:t>Risks</a:t>
            </a:r>
          </a:p>
          <a:p>
            <a:r>
              <a:rPr lang="en-US" smtClean="0">
                <a:latin typeface="Arial" charset="0"/>
                <a:ea typeface="ＭＳ Ｐゴシック"/>
                <a:cs typeface="Arial" charset="0"/>
              </a:rPr>
              <a:t>Benefits</a:t>
            </a:r>
          </a:p>
          <a:p>
            <a:r>
              <a:rPr lang="en-US" smtClean="0">
                <a:latin typeface="Arial" charset="0"/>
                <a:ea typeface="ＭＳ Ｐゴシック"/>
                <a:cs typeface="Arial" charset="0"/>
              </a:rPr>
              <a:t>Costs</a:t>
            </a:r>
          </a:p>
          <a:p>
            <a:r>
              <a:rPr lang="en-US" smtClean="0">
                <a:latin typeface="Arial" charset="0"/>
                <a:ea typeface="ＭＳ Ｐゴシック"/>
                <a:cs typeface="Arial" charset="0"/>
              </a:rPr>
              <a:t>Values</a:t>
            </a:r>
          </a:p>
          <a:p>
            <a:r>
              <a:rPr lang="en-US" smtClean="0">
                <a:latin typeface="Arial" charset="0"/>
                <a:ea typeface="ＭＳ Ｐゴシック"/>
                <a:cs typeface="Arial" charset="0"/>
              </a:rPr>
              <a:t>Relationships</a:t>
            </a:r>
          </a:p>
          <a:p>
            <a:r>
              <a:rPr lang="en-US" smtClean="0">
                <a:latin typeface="Arial" charset="0"/>
                <a:ea typeface="ＭＳ Ｐゴシック"/>
                <a:cs typeface="Arial" charset="0"/>
              </a:rPr>
              <a:t>Public Relations</a:t>
            </a:r>
          </a:p>
          <a:p>
            <a:r>
              <a:rPr lang="en-US" smtClean="0">
                <a:latin typeface="Arial" charset="0"/>
                <a:ea typeface="ＭＳ Ｐゴシック"/>
                <a:cs typeface="Arial" charset="0"/>
              </a:rPr>
              <a:t>Practicalities</a:t>
            </a:r>
          </a:p>
          <a:p>
            <a:r>
              <a:rPr lang="en-US" smtClean="0">
                <a:latin typeface="Arial" charset="0"/>
                <a:ea typeface="ＭＳ Ｐゴシック"/>
                <a:cs typeface="Arial" charset="0"/>
              </a:rPr>
              <a:t>. . .</a:t>
            </a:r>
          </a:p>
          <a:p>
            <a:pPr>
              <a:buFont typeface="Wingdings 2" pitchFamily="18" charset="2"/>
              <a:buNone/>
            </a:pPr>
            <a:endParaRPr lang="en-US" smtClean="0">
              <a:solidFill>
                <a:schemeClr val="bg2"/>
              </a:solidFill>
              <a:latin typeface="Arial" charset="0"/>
              <a:ea typeface="ＭＳ Ｐゴシック"/>
              <a:cs typeface="Arial" charset="0"/>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pPr>
              <a:defRPr/>
            </a:pPr>
            <a:r>
              <a:rPr lang="en-US" dirty="0"/>
              <a:t>Advice and Consent</a:t>
            </a:r>
          </a:p>
        </p:txBody>
      </p:sp>
      <p:sp>
        <p:nvSpPr>
          <p:cNvPr id="21506" name="Rectangle 5"/>
          <p:cNvSpPr>
            <a:spLocks noGrp="1" noChangeArrowheads="1"/>
          </p:cNvSpPr>
          <p:nvPr>
            <p:ph type="body" sz="half" idx="1"/>
          </p:nvPr>
        </p:nvSpPr>
        <p:spPr>
          <a:xfrm>
            <a:off x="685800" y="1981200"/>
            <a:ext cx="3810000" cy="2895600"/>
          </a:xfrm>
        </p:spPr>
        <p:txBody>
          <a:bodyPr/>
          <a:lstStyle/>
          <a:p>
            <a:r>
              <a:rPr lang="en-US" smtClean="0">
                <a:latin typeface="Arial" charset="0"/>
                <a:ea typeface="ＭＳ Ｐゴシック"/>
                <a:cs typeface="Arial" charset="0"/>
              </a:rPr>
              <a:t>Lawyers give </a:t>
            </a:r>
            <a:r>
              <a:rPr lang="en-US" i="1" smtClean="0">
                <a:latin typeface="Arial" charset="0"/>
                <a:ea typeface="ＭＳ Ｐゴシック"/>
                <a:cs typeface="Arial" charset="0"/>
              </a:rPr>
              <a:t>advice</a:t>
            </a:r>
            <a:r>
              <a:rPr lang="en-US" smtClean="0">
                <a:latin typeface="Arial" charset="0"/>
                <a:ea typeface="ＭＳ Ｐゴシック"/>
                <a:cs typeface="Arial" charset="0"/>
              </a:rPr>
              <a:t>, not orders</a:t>
            </a:r>
          </a:p>
          <a:p>
            <a:endParaRPr lang="en-US" sz="2400" i="1" smtClean="0">
              <a:latin typeface="Arial" charset="0"/>
              <a:ea typeface="ＭＳ Ｐゴシック"/>
              <a:cs typeface="Arial" charset="0"/>
            </a:endParaRPr>
          </a:p>
          <a:p>
            <a:endParaRPr lang="en-US" i="1" smtClean="0">
              <a:latin typeface="Arial" charset="0"/>
              <a:ea typeface="ＭＳ Ｐゴシック"/>
              <a:cs typeface="Arial" charset="0"/>
            </a:endParaRPr>
          </a:p>
          <a:p>
            <a:r>
              <a:rPr lang="en-US" i="1" smtClean="0">
                <a:latin typeface="Arial" charset="0"/>
                <a:ea typeface="ＭＳ Ｐゴシック"/>
                <a:cs typeface="Arial" charset="0"/>
              </a:rPr>
              <a:t>Can (may)</a:t>
            </a:r>
            <a:r>
              <a:rPr lang="en-US" smtClean="0">
                <a:latin typeface="Arial" charset="0"/>
                <a:ea typeface="ＭＳ Ｐゴシック"/>
                <a:cs typeface="Arial" charset="0"/>
              </a:rPr>
              <a:t> I do X?</a:t>
            </a:r>
          </a:p>
        </p:txBody>
      </p:sp>
      <p:sp>
        <p:nvSpPr>
          <p:cNvPr id="21507" name="Rectangle 6"/>
          <p:cNvSpPr>
            <a:spLocks noGrp="1" noChangeArrowheads="1"/>
          </p:cNvSpPr>
          <p:nvPr>
            <p:ph type="body" sz="half" idx="2"/>
          </p:nvPr>
        </p:nvSpPr>
        <p:spPr>
          <a:xfrm>
            <a:off x="4648200" y="1981200"/>
            <a:ext cx="3810000" cy="2895600"/>
          </a:xfrm>
        </p:spPr>
        <p:txBody>
          <a:bodyPr/>
          <a:lstStyle/>
          <a:p>
            <a:r>
              <a:rPr lang="en-US" smtClean="0">
                <a:latin typeface="Arial" charset="0"/>
                <a:ea typeface="ＭＳ Ｐゴシック"/>
                <a:cs typeface="Arial" charset="0"/>
              </a:rPr>
              <a:t>Administrators make </a:t>
            </a:r>
            <a:r>
              <a:rPr lang="en-US" i="1" smtClean="0">
                <a:latin typeface="Arial" charset="0"/>
                <a:ea typeface="ＭＳ Ｐゴシック"/>
                <a:cs typeface="Arial" charset="0"/>
              </a:rPr>
              <a:t>decisions</a:t>
            </a:r>
            <a:r>
              <a:rPr lang="en-US" smtClean="0">
                <a:latin typeface="Arial" charset="0"/>
                <a:ea typeface="ＭＳ Ｐゴシック"/>
                <a:cs typeface="Arial" charset="0"/>
              </a:rPr>
              <a:t> and </a:t>
            </a:r>
            <a:r>
              <a:rPr lang="en-US" i="1" smtClean="0">
                <a:latin typeface="Arial" charset="0"/>
                <a:ea typeface="ＭＳ Ｐゴシック"/>
                <a:cs typeface="Arial" charset="0"/>
              </a:rPr>
              <a:t>choices</a:t>
            </a:r>
          </a:p>
          <a:p>
            <a:endParaRPr lang="en-US" i="1" smtClean="0">
              <a:latin typeface="Arial" charset="0"/>
              <a:ea typeface="ＭＳ Ｐゴシック"/>
              <a:cs typeface="Arial" charset="0"/>
            </a:endParaRPr>
          </a:p>
          <a:p>
            <a:r>
              <a:rPr lang="en-US" i="1" smtClean="0">
                <a:latin typeface="Arial" charset="0"/>
                <a:ea typeface="ＭＳ Ｐゴシック"/>
                <a:cs typeface="Arial" charset="0"/>
              </a:rPr>
              <a:t>How </a:t>
            </a:r>
            <a:r>
              <a:rPr lang="en-US" smtClean="0">
                <a:latin typeface="Arial" charset="0"/>
                <a:ea typeface="ＭＳ Ｐゴシック"/>
                <a:cs typeface="Arial" charset="0"/>
              </a:rPr>
              <a:t>can (may) I do X?</a:t>
            </a:r>
          </a:p>
        </p:txBody>
      </p:sp>
      <p:sp>
        <p:nvSpPr>
          <p:cNvPr id="21508" name="TextBox 5"/>
          <p:cNvSpPr txBox="1">
            <a:spLocks noChangeArrowheads="1"/>
          </p:cNvSpPr>
          <p:nvPr/>
        </p:nvSpPr>
        <p:spPr bwMode="auto">
          <a:xfrm>
            <a:off x="914400" y="5029200"/>
            <a:ext cx="7162800" cy="946150"/>
          </a:xfrm>
          <a:prstGeom prst="rect">
            <a:avLst/>
          </a:prstGeom>
          <a:noFill/>
          <a:ln w="9525">
            <a:noFill/>
            <a:miter lim="800000"/>
            <a:headEnd/>
            <a:tailEnd/>
          </a:ln>
        </p:spPr>
        <p:txBody>
          <a:bodyPr>
            <a:spAutoFit/>
          </a:bodyPr>
          <a:lstStyle/>
          <a:p>
            <a:pPr algn="ctr"/>
            <a:r>
              <a:rPr lang="en-US" sz="2800">
                <a:solidFill>
                  <a:srgbClr val="4C4C4F"/>
                </a:solidFill>
                <a:cs typeface="Arial" charset="0"/>
              </a:rPr>
              <a:t>Lawyers don't make your decisions.</a:t>
            </a:r>
          </a:p>
          <a:p>
            <a:pPr algn="ctr"/>
            <a:r>
              <a:rPr lang="en-US" sz="2800">
                <a:solidFill>
                  <a:srgbClr val="4C4C4F"/>
                </a:solidFill>
                <a:cs typeface="Arial" charset="0"/>
              </a:rPr>
              <a:t>Lawyers help make your decisions better.</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dirty="0"/>
              <a:t>What is a Contract?</a:t>
            </a:r>
          </a:p>
        </p:txBody>
      </p:sp>
      <p:sp>
        <p:nvSpPr>
          <p:cNvPr id="22530" name="Rectangle 3"/>
          <p:cNvSpPr>
            <a:spLocks noGrp="1" noChangeArrowheads="1"/>
          </p:cNvSpPr>
          <p:nvPr>
            <p:ph type="body" idx="4294967295"/>
          </p:nvPr>
        </p:nvSpPr>
        <p:spPr/>
        <p:txBody>
          <a:bodyPr/>
          <a:lstStyle/>
          <a:p>
            <a:pPr eaLnBrk="1" hangingPunct="1"/>
            <a:r>
              <a:rPr lang="en-US" smtClean="0">
                <a:latin typeface="Arial" charset="0"/>
                <a:ea typeface="ＭＳ Ｐゴシック"/>
                <a:cs typeface="Arial" charset="0"/>
              </a:rPr>
              <a:t>An agreement between two or more people that is enforceable by law</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p:txBody>
          <a:bodyPr/>
          <a:lstStyle/>
          <a:p>
            <a:pPr eaLnBrk="1" hangingPunct="1">
              <a:defRPr/>
            </a:pPr>
            <a:r>
              <a:rPr lang="en-US" dirty="0"/>
              <a:t>What Does it Take to Make</a:t>
            </a:r>
            <a:br>
              <a:rPr lang="en-US" dirty="0"/>
            </a:br>
            <a:r>
              <a:rPr lang="en-US" dirty="0"/>
              <a:t>a Contract?</a:t>
            </a:r>
          </a:p>
        </p:txBody>
      </p:sp>
      <p:sp>
        <p:nvSpPr>
          <p:cNvPr id="23554" name="Rectangle 3"/>
          <p:cNvSpPr>
            <a:spLocks noGrp="1" noChangeArrowheads="1"/>
          </p:cNvSpPr>
          <p:nvPr>
            <p:ph type="body" idx="4294967295"/>
          </p:nvPr>
        </p:nvSpPr>
        <p:spPr/>
        <p:txBody>
          <a:bodyPr/>
          <a:lstStyle/>
          <a:p>
            <a:pPr eaLnBrk="1" hangingPunct="1"/>
            <a:r>
              <a:rPr lang="en-US" smtClean="0">
                <a:latin typeface="Arial" charset="0"/>
                <a:ea typeface="ＭＳ Ｐゴシック"/>
                <a:cs typeface="Arial" charset="0"/>
              </a:rPr>
              <a:t>Offer: I'll do/pay X if you do/don't do Y</a:t>
            </a:r>
          </a:p>
          <a:p>
            <a:pPr eaLnBrk="1" hangingPunct="1"/>
            <a:r>
              <a:rPr lang="en-US" smtClean="0">
                <a:latin typeface="Arial" charset="0"/>
                <a:ea typeface="ＭＳ Ｐゴシック"/>
                <a:cs typeface="Arial" charset="0"/>
              </a:rPr>
              <a:t>Acceptance: OK (in any form)</a:t>
            </a:r>
          </a:p>
          <a:p>
            <a:pPr eaLnBrk="1" hangingPunct="1"/>
            <a:r>
              <a:rPr lang="en-US" smtClean="0">
                <a:latin typeface="Arial" charset="0"/>
                <a:ea typeface="ＭＳ Ｐゴシック"/>
                <a:cs typeface="Arial" charset="0"/>
              </a:rPr>
              <a:t>Consideration: X and Y</a:t>
            </a:r>
          </a:p>
          <a:p>
            <a:pPr eaLnBrk="1" hangingPunct="1"/>
            <a:r>
              <a:rPr lang="en-US" smtClean="0">
                <a:latin typeface="Arial" charset="0"/>
                <a:ea typeface="ＭＳ Ｐゴシック"/>
                <a:cs typeface="Arial" charset="0"/>
              </a:rPr>
              <a:t>In other words, there must be a bargain (in the sense of an agreed, mutual exchange), but it need not be a "bargain" (in the sense of an equal exchange or good deal)</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idx="4294967295"/>
          </p:nvPr>
        </p:nvSpPr>
        <p:spPr bwMode="auto">
          <a:noFill/>
        </p:spPr>
        <p:txBody>
          <a:bodyPr/>
          <a:lstStyle/>
          <a:p>
            <a:r>
              <a:rPr lang="en-US" cap="none" smtClean="0">
                <a:latin typeface="Arial" charset="0"/>
                <a:ea typeface="ＭＳ Ｐゴシック"/>
                <a:cs typeface="Arial" charset="0"/>
              </a:rPr>
              <a:t>WHAT </a:t>
            </a:r>
            <a:r>
              <a:rPr lang="en-US" i="1" cap="none" smtClean="0">
                <a:latin typeface="Arial" charset="0"/>
                <a:ea typeface="ＭＳ Ｐゴシック"/>
                <a:cs typeface="Arial" charset="0"/>
              </a:rPr>
              <a:t>DOESN'T</a:t>
            </a:r>
            <a:r>
              <a:rPr lang="en-US" cap="none" smtClean="0">
                <a:latin typeface="Arial" charset="0"/>
                <a:ea typeface="ＭＳ Ｐゴシック"/>
                <a:cs typeface="Arial" charset="0"/>
              </a:rPr>
              <a:t> IT TAKE TO MAKE A CONTRACT?</a:t>
            </a:r>
          </a:p>
        </p:txBody>
      </p:sp>
      <p:sp>
        <p:nvSpPr>
          <p:cNvPr id="24578" name="Rectangle 3"/>
          <p:cNvSpPr>
            <a:spLocks noGrp="1"/>
          </p:cNvSpPr>
          <p:nvPr>
            <p:ph type="body" idx="4294967295"/>
          </p:nvPr>
        </p:nvSpPr>
        <p:spPr>
          <a:xfrm>
            <a:off x="457200" y="1905000"/>
            <a:ext cx="8229600" cy="4724400"/>
          </a:xfrm>
        </p:spPr>
        <p:txBody>
          <a:bodyPr/>
          <a:lstStyle/>
          <a:p>
            <a:pPr>
              <a:lnSpc>
                <a:spcPct val="70000"/>
              </a:lnSpc>
            </a:pPr>
            <a:r>
              <a:rPr lang="en-US" sz="2400" smtClean="0">
                <a:latin typeface="Arial" charset="0"/>
                <a:ea typeface="ＭＳ Ｐゴシック"/>
                <a:cs typeface="Arial" charset="0"/>
              </a:rPr>
              <a:t>A negotiation</a:t>
            </a:r>
          </a:p>
          <a:p>
            <a:pPr lvl="1">
              <a:lnSpc>
                <a:spcPct val="70000"/>
              </a:lnSpc>
            </a:pPr>
            <a:r>
              <a:rPr lang="en-US" smtClean="0">
                <a:latin typeface="Arial" charset="0"/>
                <a:ea typeface="ＭＳ Ｐゴシック"/>
                <a:cs typeface="Arial" charset="0"/>
              </a:rPr>
              <a:t>Courts will strike out terms of non-negotiable contracts only if they are "unconscionable"</a:t>
            </a:r>
          </a:p>
          <a:p>
            <a:pPr>
              <a:lnSpc>
                <a:spcPct val="70000"/>
              </a:lnSpc>
            </a:pPr>
            <a:r>
              <a:rPr lang="en-US" sz="2400" smtClean="0">
                <a:latin typeface="Arial" charset="0"/>
                <a:ea typeface="ＭＳ Ｐゴシック"/>
                <a:cs typeface="Arial" charset="0"/>
              </a:rPr>
              <a:t>A written document (usually)</a:t>
            </a:r>
          </a:p>
          <a:p>
            <a:pPr>
              <a:lnSpc>
                <a:spcPct val="70000"/>
              </a:lnSpc>
            </a:pPr>
            <a:r>
              <a:rPr lang="en-US" sz="2400" smtClean="0">
                <a:latin typeface="Arial" charset="0"/>
                <a:ea typeface="ＭＳ Ｐゴシック"/>
                <a:cs typeface="Arial" charset="0"/>
              </a:rPr>
              <a:t>A written document that is consistent with your negotiations</a:t>
            </a:r>
          </a:p>
          <a:p>
            <a:pPr>
              <a:lnSpc>
                <a:spcPct val="70000"/>
              </a:lnSpc>
            </a:pPr>
            <a:r>
              <a:rPr lang="en-US" sz="2400" smtClean="0">
                <a:latin typeface="Arial" charset="0"/>
                <a:ea typeface="ＭＳ Ｐゴシック"/>
                <a:cs typeface="Arial" charset="0"/>
              </a:rPr>
              <a:t>A written document that you have read</a:t>
            </a:r>
          </a:p>
          <a:p>
            <a:pPr>
              <a:lnSpc>
                <a:spcPct val="70000"/>
              </a:lnSpc>
            </a:pPr>
            <a:r>
              <a:rPr lang="en-US" sz="2400" smtClean="0">
                <a:latin typeface="Arial" charset="0"/>
                <a:ea typeface="ＭＳ Ｐゴシック"/>
                <a:cs typeface="Arial" charset="0"/>
              </a:rPr>
              <a:t>A written document that you understand</a:t>
            </a:r>
          </a:p>
          <a:p>
            <a:pPr>
              <a:lnSpc>
                <a:spcPct val="70000"/>
              </a:lnSpc>
            </a:pPr>
            <a:r>
              <a:rPr lang="en-US" sz="2400" smtClean="0">
                <a:latin typeface="Arial" charset="0"/>
                <a:ea typeface="ＭＳ Ｐゴシック"/>
                <a:cs typeface="Arial" charset="0"/>
              </a:rPr>
              <a:t>A signature (usually)</a:t>
            </a:r>
          </a:p>
          <a:p>
            <a:pPr>
              <a:lnSpc>
                <a:spcPct val="70000"/>
              </a:lnSpc>
            </a:pPr>
            <a:r>
              <a:rPr lang="en-US" sz="2400" smtClean="0">
                <a:latin typeface="Arial" charset="0"/>
                <a:ea typeface="ＭＳ Ｐゴシック"/>
                <a:cs typeface="Arial" charset="0"/>
              </a:rPr>
              <a:t>Terms that are "fair" and "reasonable"</a:t>
            </a:r>
          </a:p>
          <a:p>
            <a:pPr>
              <a:lnSpc>
                <a:spcPct val="70000"/>
              </a:lnSpc>
            </a:pPr>
            <a:r>
              <a:rPr lang="en-US" sz="2400" smtClean="0">
                <a:latin typeface="Arial" charset="0"/>
                <a:ea typeface="ＭＳ Ｐゴシック"/>
                <a:cs typeface="Arial" charset="0"/>
              </a:rPr>
              <a:t>A lawyer</a:t>
            </a:r>
          </a:p>
          <a:p>
            <a:pPr>
              <a:lnSpc>
                <a:spcPct val="70000"/>
              </a:lnSpc>
            </a:pPr>
            <a:r>
              <a:rPr lang="en-US" sz="2400" i="1" smtClean="0">
                <a:latin typeface="Arial" charset="0"/>
                <a:ea typeface="ＭＳ Ｐゴシック"/>
                <a:cs typeface="Arial" charset="0"/>
              </a:rPr>
              <a:t>All that matters is that you have "manifested your mutual assent" to the contract</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1767</TotalTime>
  <Words>1382</Words>
  <Application>Microsoft Macintosh PowerPoint</Application>
  <PresentationFormat>On-screen Show (4:3)</PresentationFormat>
  <Paragraphs>160</Paragraphs>
  <Slides>30</Slides>
  <Notes>0</Notes>
  <HiddenSlides>0</HiddenSlides>
  <MMClips>0</MMClips>
  <ScaleCrop>false</ScaleCrop>
  <HeadingPairs>
    <vt:vector size="6" baseType="variant">
      <vt:variant>
        <vt:lpstr>Fonts Used</vt:lpstr>
      </vt:variant>
      <vt:variant>
        <vt:i4>6</vt:i4>
      </vt:variant>
      <vt:variant>
        <vt:lpstr>Design Template</vt:lpstr>
      </vt:variant>
      <vt:variant>
        <vt:i4>3</vt:i4>
      </vt:variant>
      <vt:variant>
        <vt:lpstr>Slide Titles</vt:lpstr>
      </vt:variant>
      <vt:variant>
        <vt:i4>30</vt:i4>
      </vt:variant>
    </vt:vector>
  </HeadingPairs>
  <TitlesOfParts>
    <vt:vector size="39" baseType="lpstr">
      <vt:lpstr>Arial</vt:lpstr>
      <vt:lpstr>ＭＳ Ｐゴシック</vt:lpstr>
      <vt:lpstr>Calibri</vt:lpstr>
      <vt:lpstr>Geneva</vt:lpstr>
      <vt:lpstr>Wingdings</vt:lpstr>
      <vt:lpstr>Wingdings 2</vt:lpstr>
      <vt:lpstr>Office Theme</vt:lpstr>
      <vt:lpstr>Office Theme</vt:lpstr>
      <vt:lpstr>Office Theme</vt:lpstr>
      <vt:lpstr>A CONVERSATION WITH CAMPUS COUNSEL ON CURRENT DEVELOPMENTS IN IT OUTSOURCING: LEGAL CHALLENGES AND PRACTICAL SUGGESTIONS</vt:lpstr>
      <vt:lpstr>CLOUD COVER</vt:lpstr>
      <vt:lpstr>DEDICATION</vt:lpstr>
      <vt:lpstr>Slide 4</vt:lpstr>
      <vt:lpstr>DECISIONS, DECISIONS</vt:lpstr>
      <vt:lpstr>ADVICE AND CONSENT</vt:lpstr>
      <vt:lpstr>WHAT IS A CONTRACT?</vt:lpstr>
      <vt:lpstr>WHAT DOES IT TAKE TO MAKE A CONTRACT?</vt:lpstr>
      <vt:lpstr>WHAT DOESN'T IT TAKE TO MAKE A CONTRACT?</vt:lpstr>
      <vt:lpstr>CONTRACTS: AN OWNER'S MANUAL</vt:lpstr>
      <vt:lpstr>A CONTRACT IS, FIRST AND FOREMOST, A BUSINESS DOCUMENT</vt:lpstr>
      <vt:lpstr>LET'S MAKE A DEAL</vt:lpstr>
      <vt:lpstr>CLOUD CONTRACT ISSUES TO WATCH OUT FOR</vt:lpstr>
      <vt:lpstr>DATA PRIVACY/SECURITY/BREACH</vt:lpstr>
      <vt:lpstr>DATA PRIVACY/SECURITY/BREACH</vt:lpstr>
      <vt:lpstr>PATENT INFRINGEMENT</vt:lpstr>
      <vt:lpstr>WARRANTIES</vt:lpstr>
      <vt:lpstr>HONESTY IS HARDLY EVER HEARD</vt:lpstr>
      <vt:lpstr>RESPONSIBILITY FOR END USERS</vt:lpstr>
      <vt:lpstr>SUSPENSION/TERMINATION AND THEIR AFTERMATH</vt:lpstr>
      <vt:lpstr>CHOICE OF LAW AND JURISDICTION</vt:lpstr>
      <vt:lpstr>AND WATCH OUT FOR THIS</vt:lpstr>
      <vt:lpstr>ARE YOU CIRRUS?</vt:lpstr>
      <vt:lpstr>A BREAK IN THE CLOUDS?</vt:lpstr>
      <vt:lpstr>ON A CLEAR DAY . . . .</vt:lpstr>
      <vt:lpstr>AT HOME IN THE STORM</vt:lpstr>
      <vt:lpstr>UNDERNEATH MY UMBRELLA</vt:lpstr>
      <vt:lpstr>THE SILVER LINING</vt:lpstr>
      <vt:lpstr>QUESTIONS AND CONVERSATION</vt:lpstr>
      <vt:lpstr>THANK YOU</vt:lpstr>
    </vt:vector>
  </TitlesOfParts>
  <Company>brain bolts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boelts</dc:creator>
  <cp:lastModifiedBy>Administrator</cp:lastModifiedBy>
  <cp:revision>49</cp:revision>
  <dcterms:created xsi:type="dcterms:W3CDTF">2011-10-18T23:19:59Z</dcterms:created>
  <dcterms:modified xsi:type="dcterms:W3CDTF">2011-10-19T20:15:19Z</dcterms:modified>
</cp:coreProperties>
</file>