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9" r:id="rId2"/>
    <p:sldMasterId id="2147483686" r:id="rId3"/>
  </p:sldMasterIdLst>
  <p:notesMasterIdLst>
    <p:notesMasterId r:id="rId46"/>
  </p:notesMasterIdLst>
  <p:handoutMasterIdLst>
    <p:handoutMasterId r:id="rId47"/>
  </p:handoutMasterIdLst>
  <p:sldIdLst>
    <p:sldId id="308" r:id="rId4"/>
    <p:sldId id="268" r:id="rId5"/>
    <p:sldId id="270" r:id="rId6"/>
    <p:sldId id="267" r:id="rId7"/>
    <p:sldId id="310" r:id="rId8"/>
    <p:sldId id="305" r:id="rId9"/>
    <p:sldId id="279" r:id="rId10"/>
    <p:sldId id="306" r:id="rId11"/>
    <p:sldId id="307" r:id="rId12"/>
    <p:sldId id="309" r:id="rId13"/>
    <p:sldId id="311" r:id="rId14"/>
    <p:sldId id="271" r:id="rId15"/>
    <p:sldId id="272" r:id="rId16"/>
    <p:sldId id="269" r:id="rId17"/>
    <p:sldId id="273" r:id="rId18"/>
    <p:sldId id="275" r:id="rId19"/>
    <p:sldId id="312" r:id="rId20"/>
    <p:sldId id="274" r:id="rId21"/>
    <p:sldId id="296" r:id="rId22"/>
    <p:sldId id="297" r:id="rId23"/>
    <p:sldId id="300" r:id="rId24"/>
    <p:sldId id="298" r:id="rId25"/>
    <p:sldId id="299" r:id="rId26"/>
    <p:sldId id="302" r:id="rId27"/>
    <p:sldId id="303" r:id="rId28"/>
    <p:sldId id="301" r:id="rId29"/>
    <p:sldId id="313" r:id="rId30"/>
    <p:sldId id="283" r:id="rId31"/>
    <p:sldId id="284" r:id="rId32"/>
    <p:sldId id="282" r:id="rId33"/>
    <p:sldId id="285" r:id="rId34"/>
    <p:sldId id="288" r:id="rId35"/>
    <p:sldId id="289" r:id="rId36"/>
    <p:sldId id="290" r:id="rId37"/>
    <p:sldId id="291" r:id="rId38"/>
    <p:sldId id="292" r:id="rId39"/>
    <p:sldId id="293" r:id="rId40"/>
    <p:sldId id="295" r:id="rId41"/>
    <p:sldId id="314" r:id="rId42"/>
    <p:sldId id="287" r:id="rId43"/>
    <p:sldId id="304" r:id="rId44"/>
    <p:sldId id="315"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5" autoAdjust="0"/>
    <p:restoredTop sz="91095" autoAdjust="0"/>
  </p:normalViewPr>
  <p:slideViewPr>
    <p:cSldViewPr>
      <p:cViewPr>
        <p:scale>
          <a:sx n="100" d="100"/>
          <a:sy n="100" d="100"/>
        </p:scale>
        <p:origin x="-720" y="-108"/>
      </p:cViewPr>
      <p:guideLst>
        <p:guide orient="horz" pos="2160"/>
        <p:guide pos="2880"/>
      </p:guideLst>
    </p:cSldViewPr>
  </p:slideViewPr>
  <p:notesTextViewPr>
    <p:cViewPr>
      <p:scale>
        <a:sx n="1" d="1"/>
        <a:sy n="1" d="1"/>
      </p:scale>
      <p:origin x="0" y="0"/>
    </p:cViewPr>
  </p:notesTextViewPr>
  <p:notesViewPr>
    <p:cSldViewPr>
      <p:cViewPr varScale="1">
        <p:scale>
          <a:sx n="77" d="100"/>
          <a:sy n="77" d="100"/>
        </p:scale>
        <p:origin x="-25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Sheet1!$B$7</c:f>
              <c:strCache>
                <c:ptCount val="1"/>
                <c:pt idx="0">
                  <c:v>Campus Costs</c:v>
                </c:pt>
              </c:strCache>
            </c:strRef>
          </c:tx>
          <c:marker>
            <c:symbol val="none"/>
          </c:marker>
          <c:val>
            <c:numRef>
              <c:f>Sheet1!$C$7:$J$7</c:f>
              <c:numCache>
                <c:formatCode>"$"#,##0</c:formatCode>
                <c:ptCount val="8"/>
                <c:pt idx="0">
                  <c:v>98500</c:v>
                </c:pt>
                <c:pt idx="1">
                  <c:v>197000</c:v>
                </c:pt>
                <c:pt idx="2">
                  <c:v>295500</c:v>
                </c:pt>
                <c:pt idx="3">
                  <c:v>394000</c:v>
                </c:pt>
                <c:pt idx="4">
                  <c:v>492500</c:v>
                </c:pt>
                <c:pt idx="5">
                  <c:v>591000</c:v>
                </c:pt>
                <c:pt idx="6">
                  <c:v>689500</c:v>
                </c:pt>
                <c:pt idx="7">
                  <c:v>788000</c:v>
                </c:pt>
              </c:numCache>
            </c:numRef>
          </c:val>
          <c:smooth val="0"/>
        </c:ser>
        <c:ser>
          <c:idx val="1"/>
          <c:order val="1"/>
          <c:tx>
            <c:strRef>
              <c:f>Sheet1!$B$8</c:f>
              <c:strCache>
                <c:ptCount val="1"/>
                <c:pt idx="0">
                  <c:v>Hosting</c:v>
                </c:pt>
              </c:strCache>
            </c:strRef>
          </c:tx>
          <c:marker>
            <c:symbol val="none"/>
          </c:marker>
          <c:val>
            <c:numRef>
              <c:f>Sheet1!$C$8:$J$8</c:f>
              <c:numCache>
                <c:formatCode>"$"#,##0</c:formatCode>
                <c:ptCount val="8"/>
                <c:pt idx="0">
                  <c:v>490000</c:v>
                </c:pt>
                <c:pt idx="1">
                  <c:v>490000</c:v>
                </c:pt>
                <c:pt idx="2">
                  <c:v>490000</c:v>
                </c:pt>
                <c:pt idx="3">
                  <c:v>490000</c:v>
                </c:pt>
                <c:pt idx="4">
                  <c:v>490000</c:v>
                </c:pt>
                <c:pt idx="5">
                  <c:v>490000</c:v>
                </c:pt>
                <c:pt idx="6">
                  <c:v>490000</c:v>
                </c:pt>
                <c:pt idx="7">
                  <c:v>490000</c:v>
                </c:pt>
              </c:numCache>
            </c:numRef>
          </c:val>
          <c:smooth val="0"/>
        </c:ser>
        <c:dLbls>
          <c:showLegendKey val="0"/>
          <c:showVal val="0"/>
          <c:showCatName val="0"/>
          <c:showSerName val="0"/>
          <c:showPercent val="0"/>
          <c:showBubbleSize val="0"/>
        </c:dLbls>
        <c:marker val="1"/>
        <c:smooth val="0"/>
        <c:axId val="128856064"/>
        <c:axId val="128857984"/>
      </c:lineChart>
      <c:catAx>
        <c:axId val="128856064"/>
        <c:scaling>
          <c:orientation val="minMax"/>
        </c:scaling>
        <c:delete val="0"/>
        <c:axPos val="b"/>
        <c:title>
          <c:tx>
            <c:rich>
              <a:bodyPr/>
              <a:lstStyle/>
              <a:p>
                <a:pPr>
                  <a:defRPr sz="1600"/>
                </a:pPr>
                <a:r>
                  <a:rPr lang="en-US" sz="1600"/>
                  <a:t>Number of Institutions </a:t>
                </a:r>
              </a:p>
            </c:rich>
          </c:tx>
          <c:layout>
            <c:manualLayout>
              <c:xMode val="edge"/>
              <c:yMode val="edge"/>
              <c:x val="0.32505490385130431"/>
              <c:y val="0.91923280423280418"/>
            </c:manualLayout>
          </c:layout>
          <c:overlay val="0"/>
        </c:title>
        <c:majorTickMark val="none"/>
        <c:minorTickMark val="none"/>
        <c:tickLblPos val="nextTo"/>
        <c:crossAx val="128857984"/>
        <c:crosses val="autoZero"/>
        <c:auto val="1"/>
        <c:lblAlgn val="ctr"/>
        <c:lblOffset val="100"/>
        <c:noMultiLvlLbl val="0"/>
      </c:catAx>
      <c:valAx>
        <c:axId val="128857984"/>
        <c:scaling>
          <c:orientation val="minMax"/>
        </c:scaling>
        <c:delete val="1"/>
        <c:axPos val="l"/>
        <c:majorGridlines/>
        <c:title>
          <c:tx>
            <c:rich>
              <a:bodyPr/>
              <a:lstStyle/>
              <a:p>
                <a:pPr>
                  <a:defRPr sz="1600"/>
                </a:pPr>
                <a:r>
                  <a:rPr lang="en-US" sz="1600"/>
                  <a:t>Costs</a:t>
                </a:r>
              </a:p>
            </c:rich>
          </c:tx>
          <c:layout>
            <c:manualLayout>
              <c:xMode val="edge"/>
              <c:yMode val="edge"/>
              <c:x val="1.7006802721088437E-2"/>
              <c:y val="0.34155209765445982"/>
            </c:manualLayout>
          </c:layout>
          <c:overlay val="0"/>
        </c:title>
        <c:numFmt formatCode="&quot;$&quot;#,##0" sourceLinked="1"/>
        <c:majorTickMark val="out"/>
        <c:minorTickMark val="none"/>
        <c:tickLblPos val="nextTo"/>
        <c:crossAx val="128856064"/>
        <c:crosses val="autoZero"/>
        <c:crossBetween val="between"/>
      </c:valAx>
    </c:plotArea>
    <c:legend>
      <c:legendPos val="r"/>
      <c:layout>
        <c:manualLayout>
          <c:xMode val="edge"/>
          <c:yMode val="edge"/>
          <c:x val="0.79728667845090795"/>
          <c:y val="0.20656355455568054"/>
          <c:w val="0.18570651882800365"/>
          <c:h val="0.12126442528017331"/>
        </c:manualLayout>
      </c:layout>
      <c:overlay val="0"/>
      <c:txPr>
        <a:bodyPr/>
        <a:lstStyle/>
        <a:p>
          <a:pPr>
            <a:defRPr sz="14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453EE8-C2A5-410F-9F1D-2B9E93E16252}" type="doc">
      <dgm:prSet loTypeId="urn:microsoft.com/office/officeart/2005/8/layout/arrow2" loCatId="process" qsTypeId="urn:microsoft.com/office/officeart/2005/8/quickstyle/simple1" qsCatId="simple" csTypeId="urn:microsoft.com/office/officeart/2005/8/colors/accent1_2" csCatId="accent1" phldr="1"/>
      <dgm:spPr/>
    </dgm:pt>
    <dgm:pt modelId="{CCC2904C-93A8-4CFF-8A30-6152971324C5}">
      <dgm:prSet phldrT="[Text]" custT="1"/>
      <dgm:spPr/>
      <dgm:t>
        <a:bodyPr/>
        <a:lstStyle/>
        <a:p>
          <a:r>
            <a:rPr lang="en-US" sz="1600" dirty="0" smtClean="0"/>
            <a:t>Thursday Noon 7/5/12 – System Down</a:t>
          </a:r>
          <a:endParaRPr lang="en-US" sz="1600" dirty="0"/>
        </a:p>
      </dgm:t>
    </dgm:pt>
    <dgm:pt modelId="{FBB3F7BC-7291-4ED8-B81A-4A294D0BB90B}" type="parTrans" cxnId="{6D4653A7-63C8-48B3-BD44-58A710B2051D}">
      <dgm:prSet/>
      <dgm:spPr/>
      <dgm:t>
        <a:bodyPr/>
        <a:lstStyle/>
        <a:p>
          <a:endParaRPr lang="en-US"/>
        </a:p>
      </dgm:t>
    </dgm:pt>
    <dgm:pt modelId="{60F200A3-A682-4B10-B6FA-3C9885E9CF75}" type="sibTrans" cxnId="{6D4653A7-63C8-48B3-BD44-58A710B2051D}">
      <dgm:prSet/>
      <dgm:spPr/>
      <dgm:t>
        <a:bodyPr/>
        <a:lstStyle/>
        <a:p>
          <a:endParaRPr lang="en-US"/>
        </a:p>
      </dgm:t>
    </dgm:pt>
    <dgm:pt modelId="{395976C0-D0D2-4C85-B8BA-0AA3A6AD4BC3}">
      <dgm:prSet phldrT="[Text]" custT="1"/>
      <dgm:spPr/>
      <dgm:t>
        <a:bodyPr/>
        <a:lstStyle/>
        <a:p>
          <a:r>
            <a:rPr lang="en-US" sz="1600" dirty="0" smtClean="0"/>
            <a:t>Friday 7/6/12 from 8-12 am Lab Opened for Walk-in communications testing</a:t>
          </a:r>
          <a:endParaRPr lang="en-US" sz="1600" dirty="0"/>
        </a:p>
      </dgm:t>
    </dgm:pt>
    <dgm:pt modelId="{278B9311-0390-4C4F-9BE8-383884BF0B25}" type="parTrans" cxnId="{D544F809-5743-435F-9861-63B922F689C3}">
      <dgm:prSet/>
      <dgm:spPr/>
      <dgm:t>
        <a:bodyPr/>
        <a:lstStyle/>
        <a:p>
          <a:endParaRPr lang="en-US"/>
        </a:p>
      </dgm:t>
    </dgm:pt>
    <dgm:pt modelId="{61675B22-972F-45D2-965A-23B379A15285}" type="sibTrans" cxnId="{D544F809-5743-435F-9861-63B922F689C3}">
      <dgm:prSet/>
      <dgm:spPr/>
      <dgm:t>
        <a:bodyPr/>
        <a:lstStyle/>
        <a:p>
          <a:endParaRPr lang="en-US"/>
        </a:p>
      </dgm:t>
    </dgm:pt>
    <dgm:pt modelId="{4E226953-86B9-4DC1-9618-54F35AEDB8CD}">
      <dgm:prSet phldrT="[Text]" custT="1"/>
      <dgm:spPr/>
      <dgm:t>
        <a:bodyPr/>
        <a:lstStyle/>
        <a:p>
          <a:r>
            <a:rPr lang="en-US" sz="1600" dirty="0" smtClean="0"/>
            <a:t>Banner left open over weekend for Super User Testing</a:t>
          </a:r>
          <a:endParaRPr lang="en-US" sz="1600" dirty="0"/>
        </a:p>
      </dgm:t>
    </dgm:pt>
    <dgm:pt modelId="{D6CEFA79-F12E-47E5-BB8A-EBDD7AAC5406}" type="parTrans" cxnId="{6F6127FD-62AE-4912-B22F-FEDBFFE30B6A}">
      <dgm:prSet/>
      <dgm:spPr/>
      <dgm:t>
        <a:bodyPr/>
        <a:lstStyle/>
        <a:p>
          <a:endParaRPr lang="en-US"/>
        </a:p>
      </dgm:t>
    </dgm:pt>
    <dgm:pt modelId="{D4426CD7-427A-4B9A-B441-961A2CCE5857}" type="sibTrans" cxnId="{6F6127FD-62AE-4912-B22F-FEDBFFE30B6A}">
      <dgm:prSet/>
      <dgm:spPr/>
      <dgm:t>
        <a:bodyPr/>
        <a:lstStyle/>
        <a:p>
          <a:endParaRPr lang="en-US"/>
        </a:p>
      </dgm:t>
    </dgm:pt>
    <dgm:pt modelId="{F23AD475-1081-40D1-9DE6-904F5DEB09FD}">
      <dgm:prSet phldrT="[Text]" custT="1"/>
      <dgm:spPr/>
      <dgm:t>
        <a:bodyPr/>
        <a:lstStyle/>
        <a:p>
          <a:r>
            <a:rPr lang="en-US" sz="1600" dirty="0" smtClean="0"/>
            <a:t>Monday 7/9/12 - Resolved OIR Firewall (PAT*) issues</a:t>
          </a:r>
          <a:endParaRPr lang="en-US" sz="1600" dirty="0"/>
        </a:p>
      </dgm:t>
    </dgm:pt>
    <dgm:pt modelId="{35E4A20F-01CF-4527-BD17-40D2D12EF0A6}" type="parTrans" cxnId="{6564CEF1-74A1-47D3-9AA6-82D1B898E39A}">
      <dgm:prSet/>
      <dgm:spPr/>
      <dgm:t>
        <a:bodyPr/>
        <a:lstStyle/>
        <a:p>
          <a:endParaRPr lang="en-US"/>
        </a:p>
      </dgm:t>
    </dgm:pt>
    <dgm:pt modelId="{64E4511A-3CCA-4266-B8BC-EA741ADF07C0}" type="sibTrans" cxnId="{6564CEF1-74A1-47D3-9AA6-82D1B898E39A}">
      <dgm:prSet/>
      <dgm:spPr/>
      <dgm:t>
        <a:bodyPr/>
        <a:lstStyle/>
        <a:p>
          <a:endParaRPr lang="en-US"/>
        </a:p>
      </dgm:t>
    </dgm:pt>
    <dgm:pt modelId="{F11324F3-3303-473E-90CA-1EEC763779AB}">
      <dgm:prSet phldrT="[Text]" custT="1"/>
      <dgm:spPr/>
      <dgm:t>
        <a:bodyPr/>
        <a:lstStyle/>
        <a:p>
          <a:r>
            <a:rPr lang="en-US" sz="1600" dirty="0" smtClean="0"/>
            <a:t>4:30 PM Monday 7/9/12 – Opened Banner and RaiderNet (Luminis) for all users</a:t>
          </a:r>
          <a:endParaRPr lang="en-US" sz="1600" dirty="0"/>
        </a:p>
      </dgm:t>
    </dgm:pt>
    <dgm:pt modelId="{705B26D1-5970-4AF9-A262-77CCBF69D1F4}" type="parTrans" cxnId="{23AD55C3-C543-46A4-A3A6-5CF17D1BEF0A}">
      <dgm:prSet/>
      <dgm:spPr/>
      <dgm:t>
        <a:bodyPr/>
        <a:lstStyle/>
        <a:p>
          <a:endParaRPr lang="en-US"/>
        </a:p>
      </dgm:t>
    </dgm:pt>
    <dgm:pt modelId="{0290B7A2-59EB-4E11-865A-8FDE42F1BF55}" type="sibTrans" cxnId="{23AD55C3-C543-46A4-A3A6-5CF17D1BEF0A}">
      <dgm:prSet/>
      <dgm:spPr/>
      <dgm:t>
        <a:bodyPr/>
        <a:lstStyle/>
        <a:p>
          <a:endParaRPr lang="en-US"/>
        </a:p>
      </dgm:t>
    </dgm:pt>
    <dgm:pt modelId="{158D116D-0EE4-4C7B-98D9-8DDE81264781}" type="pres">
      <dgm:prSet presAssocID="{1B453EE8-C2A5-410F-9F1D-2B9E93E16252}" presName="arrowDiagram" presStyleCnt="0">
        <dgm:presLayoutVars>
          <dgm:chMax val="5"/>
          <dgm:dir/>
          <dgm:resizeHandles val="exact"/>
        </dgm:presLayoutVars>
      </dgm:prSet>
      <dgm:spPr/>
    </dgm:pt>
    <dgm:pt modelId="{E73E464E-57EF-4903-831D-079839FD2812}" type="pres">
      <dgm:prSet presAssocID="{1B453EE8-C2A5-410F-9F1D-2B9E93E16252}" presName="arrow" presStyleLbl="bgShp" presStyleIdx="0" presStyleCnt="1" custScaleX="92599"/>
      <dgm:spPr/>
    </dgm:pt>
    <dgm:pt modelId="{976344F0-2A3F-45B7-BD3B-C6A4E3EB6F67}" type="pres">
      <dgm:prSet presAssocID="{1B453EE8-C2A5-410F-9F1D-2B9E93E16252}" presName="arrowDiagram5" presStyleCnt="0"/>
      <dgm:spPr/>
    </dgm:pt>
    <dgm:pt modelId="{0F9B2EB2-FF8B-496A-B018-43E2708A1ACA}" type="pres">
      <dgm:prSet presAssocID="{CCC2904C-93A8-4CFF-8A30-6152971324C5}" presName="bullet5a" presStyleLbl="node1" presStyleIdx="0" presStyleCnt="5" custLinFactNeighborX="87578" custLinFactNeighborY="38122"/>
      <dgm:spPr/>
    </dgm:pt>
    <dgm:pt modelId="{5FFEC3BB-0B2F-43C0-B70E-AD6150C9F0C5}" type="pres">
      <dgm:prSet presAssocID="{CCC2904C-93A8-4CFF-8A30-6152971324C5}" presName="textBox5a" presStyleLbl="revTx" presStyleIdx="0" presStyleCnt="5" custLinFactNeighborX="22663" custLinFactNeighborY="-2918">
        <dgm:presLayoutVars>
          <dgm:bulletEnabled val="1"/>
        </dgm:presLayoutVars>
      </dgm:prSet>
      <dgm:spPr/>
      <dgm:t>
        <a:bodyPr/>
        <a:lstStyle/>
        <a:p>
          <a:endParaRPr lang="en-US"/>
        </a:p>
      </dgm:t>
    </dgm:pt>
    <dgm:pt modelId="{D85B5920-C767-4583-8AA4-F6C61D824098}" type="pres">
      <dgm:prSet presAssocID="{395976C0-D0D2-4C85-B8BA-0AA3A6AD4BC3}" presName="bullet5b" presStyleLbl="node1" presStyleIdx="1" presStyleCnt="5"/>
      <dgm:spPr/>
    </dgm:pt>
    <dgm:pt modelId="{3C7F2D76-86C1-4465-BE1E-DB9373EFDAE2}" type="pres">
      <dgm:prSet presAssocID="{395976C0-D0D2-4C85-B8BA-0AA3A6AD4BC3}" presName="textBox5b" presStyleLbl="revTx" presStyleIdx="1" presStyleCnt="5" custLinFactNeighborX="15036" custLinFactNeighborY="-2045">
        <dgm:presLayoutVars>
          <dgm:bulletEnabled val="1"/>
        </dgm:presLayoutVars>
      </dgm:prSet>
      <dgm:spPr/>
      <dgm:t>
        <a:bodyPr/>
        <a:lstStyle/>
        <a:p>
          <a:endParaRPr lang="en-US"/>
        </a:p>
      </dgm:t>
    </dgm:pt>
    <dgm:pt modelId="{6FBD93C8-07CB-4906-A5F5-81BC5E2AF94B}" type="pres">
      <dgm:prSet presAssocID="{4E226953-86B9-4DC1-9618-54F35AEDB8CD}" presName="bullet5c" presStyleLbl="node1" presStyleIdx="2" presStyleCnt="5"/>
      <dgm:spPr/>
    </dgm:pt>
    <dgm:pt modelId="{D9C27DAF-E884-4B68-B0C7-C8CF53C68CC2}" type="pres">
      <dgm:prSet presAssocID="{4E226953-86B9-4DC1-9618-54F35AEDB8CD}" presName="textBox5c" presStyleLbl="revTx" presStyleIdx="2" presStyleCnt="5" custScaleY="43705" custLinFactNeighborX="12295" custLinFactNeighborY="-25198">
        <dgm:presLayoutVars>
          <dgm:bulletEnabled val="1"/>
        </dgm:presLayoutVars>
      </dgm:prSet>
      <dgm:spPr/>
      <dgm:t>
        <a:bodyPr/>
        <a:lstStyle/>
        <a:p>
          <a:endParaRPr lang="en-US"/>
        </a:p>
      </dgm:t>
    </dgm:pt>
    <dgm:pt modelId="{93739FE7-3AD1-47F4-9076-9EE4E49C8682}" type="pres">
      <dgm:prSet presAssocID="{F23AD475-1081-40D1-9DE6-904F5DEB09FD}" presName="bullet5d" presStyleLbl="node1" presStyleIdx="3" presStyleCnt="5"/>
      <dgm:spPr/>
    </dgm:pt>
    <dgm:pt modelId="{8C7FCCA4-38ED-46C1-997B-96844076D350}" type="pres">
      <dgm:prSet presAssocID="{F23AD475-1081-40D1-9DE6-904F5DEB09FD}" presName="textBox5d" presStyleLbl="revTx" presStyleIdx="3" presStyleCnt="5">
        <dgm:presLayoutVars>
          <dgm:bulletEnabled val="1"/>
        </dgm:presLayoutVars>
      </dgm:prSet>
      <dgm:spPr/>
      <dgm:t>
        <a:bodyPr/>
        <a:lstStyle/>
        <a:p>
          <a:endParaRPr lang="en-US"/>
        </a:p>
      </dgm:t>
    </dgm:pt>
    <dgm:pt modelId="{FE01B4B0-87C0-431E-8326-781DAE3FC1C3}" type="pres">
      <dgm:prSet presAssocID="{F11324F3-3303-473E-90CA-1EEC763779AB}" presName="bullet5e" presStyleLbl="node1" presStyleIdx="4" presStyleCnt="5"/>
      <dgm:spPr/>
    </dgm:pt>
    <dgm:pt modelId="{9120D9DC-A0F4-410C-B360-D85CC0F50D67}" type="pres">
      <dgm:prSet presAssocID="{F11324F3-3303-473E-90CA-1EEC763779AB}" presName="textBox5e" presStyleLbl="revTx" presStyleIdx="4" presStyleCnt="5">
        <dgm:presLayoutVars>
          <dgm:bulletEnabled val="1"/>
        </dgm:presLayoutVars>
      </dgm:prSet>
      <dgm:spPr/>
      <dgm:t>
        <a:bodyPr/>
        <a:lstStyle/>
        <a:p>
          <a:endParaRPr lang="en-US"/>
        </a:p>
      </dgm:t>
    </dgm:pt>
  </dgm:ptLst>
  <dgm:cxnLst>
    <dgm:cxn modelId="{BFE757CF-A1BC-4A12-8E78-211DEB6C3CE9}" type="presOf" srcId="{F11324F3-3303-473E-90CA-1EEC763779AB}" destId="{9120D9DC-A0F4-410C-B360-D85CC0F50D67}" srcOrd="0" destOrd="0" presId="urn:microsoft.com/office/officeart/2005/8/layout/arrow2"/>
    <dgm:cxn modelId="{B3B93A95-98D5-4F7E-B0AD-C9C1F045DF93}" type="presOf" srcId="{395976C0-D0D2-4C85-B8BA-0AA3A6AD4BC3}" destId="{3C7F2D76-86C1-4465-BE1E-DB9373EFDAE2}" srcOrd="0" destOrd="0" presId="urn:microsoft.com/office/officeart/2005/8/layout/arrow2"/>
    <dgm:cxn modelId="{CE0DA2FD-5CA5-45AC-8009-D4FFBB98DAB7}" type="presOf" srcId="{1B453EE8-C2A5-410F-9F1D-2B9E93E16252}" destId="{158D116D-0EE4-4C7B-98D9-8DDE81264781}" srcOrd="0" destOrd="0" presId="urn:microsoft.com/office/officeart/2005/8/layout/arrow2"/>
    <dgm:cxn modelId="{D544F809-5743-435F-9861-63B922F689C3}" srcId="{1B453EE8-C2A5-410F-9F1D-2B9E93E16252}" destId="{395976C0-D0D2-4C85-B8BA-0AA3A6AD4BC3}" srcOrd="1" destOrd="0" parTransId="{278B9311-0390-4C4F-9BE8-383884BF0B25}" sibTransId="{61675B22-972F-45D2-965A-23B379A15285}"/>
    <dgm:cxn modelId="{E0B407DF-346F-4590-AA2D-FDE957F4D6EF}" type="presOf" srcId="{CCC2904C-93A8-4CFF-8A30-6152971324C5}" destId="{5FFEC3BB-0B2F-43C0-B70E-AD6150C9F0C5}" srcOrd="0" destOrd="0" presId="urn:microsoft.com/office/officeart/2005/8/layout/arrow2"/>
    <dgm:cxn modelId="{6F6127FD-62AE-4912-B22F-FEDBFFE30B6A}" srcId="{1B453EE8-C2A5-410F-9F1D-2B9E93E16252}" destId="{4E226953-86B9-4DC1-9618-54F35AEDB8CD}" srcOrd="2" destOrd="0" parTransId="{D6CEFA79-F12E-47E5-BB8A-EBDD7AAC5406}" sibTransId="{D4426CD7-427A-4B9A-B441-961A2CCE5857}"/>
    <dgm:cxn modelId="{23AD55C3-C543-46A4-A3A6-5CF17D1BEF0A}" srcId="{1B453EE8-C2A5-410F-9F1D-2B9E93E16252}" destId="{F11324F3-3303-473E-90CA-1EEC763779AB}" srcOrd="4" destOrd="0" parTransId="{705B26D1-5970-4AF9-A262-77CCBF69D1F4}" sibTransId="{0290B7A2-59EB-4E11-865A-8FDE42F1BF55}"/>
    <dgm:cxn modelId="{9300E6A5-1A78-4E72-9B0A-3143393ED63B}" type="presOf" srcId="{F23AD475-1081-40D1-9DE6-904F5DEB09FD}" destId="{8C7FCCA4-38ED-46C1-997B-96844076D350}" srcOrd="0" destOrd="0" presId="urn:microsoft.com/office/officeart/2005/8/layout/arrow2"/>
    <dgm:cxn modelId="{6564CEF1-74A1-47D3-9AA6-82D1B898E39A}" srcId="{1B453EE8-C2A5-410F-9F1D-2B9E93E16252}" destId="{F23AD475-1081-40D1-9DE6-904F5DEB09FD}" srcOrd="3" destOrd="0" parTransId="{35E4A20F-01CF-4527-BD17-40D2D12EF0A6}" sibTransId="{64E4511A-3CCA-4266-B8BC-EA741ADF07C0}"/>
    <dgm:cxn modelId="{0888C7EE-9AA9-4E98-84AC-C90735D35112}" type="presOf" srcId="{4E226953-86B9-4DC1-9618-54F35AEDB8CD}" destId="{D9C27DAF-E884-4B68-B0C7-C8CF53C68CC2}" srcOrd="0" destOrd="0" presId="urn:microsoft.com/office/officeart/2005/8/layout/arrow2"/>
    <dgm:cxn modelId="{6D4653A7-63C8-48B3-BD44-58A710B2051D}" srcId="{1B453EE8-C2A5-410F-9F1D-2B9E93E16252}" destId="{CCC2904C-93A8-4CFF-8A30-6152971324C5}" srcOrd="0" destOrd="0" parTransId="{FBB3F7BC-7291-4ED8-B81A-4A294D0BB90B}" sibTransId="{60F200A3-A682-4B10-B6FA-3C9885E9CF75}"/>
    <dgm:cxn modelId="{5A94D039-B584-4C07-91AB-F0B12153D8C6}" type="presParOf" srcId="{158D116D-0EE4-4C7B-98D9-8DDE81264781}" destId="{E73E464E-57EF-4903-831D-079839FD2812}" srcOrd="0" destOrd="0" presId="urn:microsoft.com/office/officeart/2005/8/layout/arrow2"/>
    <dgm:cxn modelId="{86400D79-0F65-4156-B4A1-709C8D2C64EF}" type="presParOf" srcId="{158D116D-0EE4-4C7B-98D9-8DDE81264781}" destId="{976344F0-2A3F-45B7-BD3B-C6A4E3EB6F67}" srcOrd="1" destOrd="0" presId="urn:microsoft.com/office/officeart/2005/8/layout/arrow2"/>
    <dgm:cxn modelId="{4E625C35-450B-4E0B-B7FF-A44C631AF6DA}" type="presParOf" srcId="{976344F0-2A3F-45B7-BD3B-C6A4E3EB6F67}" destId="{0F9B2EB2-FF8B-496A-B018-43E2708A1ACA}" srcOrd="0" destOrd="0" presId="urn:microsoft.com/office/officeart/2005/8/layout/arrow2"/>
    <dgm:cxn modelId="{9FD03699-9C80-4574-9BE9-0676DD6B11CC}" type="presParOf" srcId="{976344F0-2A3F-45B7-BD3B-C6A4E3EB6F67}" destId="{5FFEC3BB-0B2F-43C0-B70E-AD6150C9F0C5}" srcOrd="1" destOrd="0" presId="urn:microsoft.com/office/officeart/2005/8/layout/arrow2"/>
    <dgm:cxn modelId="{99795E96-DA60-441B-A816-5352C79A771E}" type="presParOf" srcId="{976344F0-2A3F-45B7-BD3B-C6A4E3EB6F67}" destId="{D85B5920-C767-4583-8AA4-F6C61D824098}" srcOrd="2" destOrd="0" presId="urn:microsoft.com/office/officeart/2005/8/layout/arrow2"/>
    <dgm:cxn modelId="{14FCAB68-2137-4053-9DC1-504371D15EA2}" type="presParOf" srcId="{976344F0-2A3F-45B7-BD3B-C6A4E3EB6F67}" destId="{3C7F2D76-86C1-4465-BE1E-DB9373EFDAE2}" srcOrd="3" destOrd="0" presId="urn:microsoft.com/office/officeart/2005/8/layout/arrow2"/>
    <dgm:cxn modelId="{80A5F056-2C16-453E-BB10-5B1781C28C5A}" type="presParOf" srcId="{976344F0-2A3F-45B7-BD3B-C6A4E3EB6F67}" destId="{6FBD93C8-07CB-4906-A5F5-81BC5E2AF94B}" srcOrd="4" destOrd="0" presId="urn:microsoft.com/office/officeart/2005/8/layout/arrow2"/>
    <dgm:cxn modelId="{C9CD652D-D03A-4049-825C-E8E9983B63A9}" type="presParOf" srcId="{976344F0-2A3F-45B7-BD3B-C6A4E3EB6F67}" destId="{D9C27DAF-E884-4B68-B0C7-C8CF53C68CC2}" srcOrd="5" destOrd="0" presId="urn:microsoft.com/office/officeart/2005/8/layout/arrow2"/>
    <dgm:cxn modelId="{BA5FF8FC-8681-4A38-A9D4-BD0AE8BA6DBE}" type="presParOf" srcId="{976344F0-2A3F-45B7-BD3B-C6A4E3EB6F67}" destId="{93739FE7-3AD1-47F4-9076-9EE4E49C8682}" srcOrd="6" destOrd="0" presId="urn:microsoft.com/office/officeart/2005/8/layout/arrow2"/>
    <dgm:cxn modelId="{0C1C817F-3F3F-4971-A640-97F2DA35CD4D}" type="presParOf" srcId="{976344F0-2A3F-45B7-BD3B-C6A4E3EB6F67}" destId="{8C7FCCA4-38ED-46C1-997B-96844076D350}" srcOrd="7" destOrd="0" presId="urn:microsoft.com/office/officeart/2005/8/layout/arrow2"/>
    <dgm:cxn modelId="{6CDB8A18-6FF8-40D2-8384-8F144167B85A}" type="presParOf" srcId="{976344F0-2A3F-45B7-BD3B-C6A4E3EB6F67}" destId="{FE01B4B0-87C0-431E-8326-781DAE3FC1C3}" srcOrd="8" destOrd="0" presId="urn:microsoft.com/office/officeart/2005/8/layout/arrow2"/>
    <dgm:cxn modelId="{1ADCCEAB-D584-4116-826A-DF2C98DF3B48}" type="presParOf" srcId="{976344F0-2A3F-45B7-BD3B-C6A4E3EB6F67}" destId="{9120D9DC-A0F4-410C-B360-D85CC0F50D67}"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E464E-57EF-4903-831D-079839FD2812}">
      <dsp:nvSpPr>
        <dsp:cNvPr id="0" name=""/>
        <dsp:cNvSpPr/>
      </dsp:nvSpPr>
      <dsp:spPr>
        <a:xfrm>
          <a:off x="628016" y="0"/>
          <a:ext cx="6705594" cy="452596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B2EB2-FF8B-496A-B018-43E2708A1ACA}">
      <dsp:nvSpPr>
        <dsp:cNvPr id="0" name=""/>
        <dsp:cNvSpPr/>
      </dsp:nvSpPr>
      <dsp:spPr>
        <a:xfrm>
          <a:off x="1219200" y="3429000"/>
          <a:ext cx="166555" cy="1665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FEC3BB-0B2F-43C0-B70E-AD6150C9F0C5}">
      <dsp:nvSpPr>
        <dsp:cNvPr id="0" name=""/>
        <dsp:cNvSpPr/>
      </dsp:nvSpPr>
      <dsp:spPr>
        <a:xfrm>
          <a:off x="1371603" y="3417351"/>
          <a:ext cx="948641" cy="1077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54" tIns="0" rIns="0" bIns="0" numCol="1" spcCol="1270" anchor="t" anchorCtr="0">
          <a:noAutofit/>
        </a:bodyPr>
        <a:lstStyle/>
        <a:p>
          <a:pPr lvl="0" algn="l" defTabSz="711200">
            <a:lnSpc>
              <a:spcPct val="90000"/>
            </a:lnSpc>
            <a:spcBef>
              <a:spcPct val="0"/>
            </a:spcBef>
            <a:spcAft>
              <a:spcPct val="35000"/>
            </a:spcAft>
          </a:pPr>
          <a:r>
            <a:rPr lang="en-US" sz="1600" kern="1200" dirty="0" smtClean="0"/>
            <a:t>Thursday Noon 7/5/12 – System Down</a:t>
          </a:r>
          <a:endParaRPr lang="en-US" sz="1600" kern="1200" dirty="0"/>
        </a:p>
      </dsp:txBody>
      <dsp:txXfrm>
        <a:off x="1371603" y="3417351"/>
        <a:ext cx="948641" cy="1077179"/>
      </dsp:txXfrm>
    </dsp:sp>
    <dsp:sp modelId="{D85B5920-C767-4583-8AA4-F6C61D824098}">
      <dsp:nvSpPr>
        <dsp:cNvPr id="0" name=""/>
        <dsp:cNvSpPr/>
      </dsp:nvSpPr>
      <dsp:spPr>
        <a:xfrm>
          <a:off x="1974906" y="2499236"/>
          <a:ext cx="260695" cy="2606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F2D76-86C1-4465-BE1E-DB9373EFDAE2}">
      <dsp:nvSpPr>
        <dsp:cNvPr id="0" name=""/>
        <dsp:cNvSpPr/>
      </dsp:nvSpPr>
      <dsp:spPr>
        <a:xfrm>
          <a:off x="2286001" y="2590803"/>
          <a:ext cx="1202095" cy="189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37" tIns="0" rIns="0" bIns="0" numCol="1" spcCol="1270" anchor="t" anchorCtr="0">
          <a:noAutofit/>
        </a:bodyPr>
        <a:lstStyle/>
        <a:p>
          <a:pPr lvl="0" algn="l" defTabSz="711200">
            <a:lnSpc>
              <a:spcPct val="90000"/>
            </a:lnSpc>
            <a:spcBef>
              <a:spcPct val="0"/>
            </a:spcBef>
            <a:spcAft>
              <a:spcPct val="35000"/>
            </a:spcAft>
          </a:pPr>
          <a:r>
            <a:rPr lang="en-US" sz="1600" kern="1200" dirty="0" smtClean="0"/>
            <a:t>Friday 7/6/12 from 8-12 am Lab Opened for Walk-in communications testing</a:t>
          </a:r>
          <a:endParaRPr lang="en-US" sz="1600" kern="1200" dirty="0"/>
        </a:p>
      </dsp:txBody>
      <dsp:txXfrm>
        <a:off x="2286001" y="2590803"/>
        <a:ext cx="1202095" cy="1896378"/>
      </dsp:txXfrm>
    </dsp:sp>
    <dsp:sp modelId="{6FBD93C8-07CB-4906-A5F5-81BC5E2AF94B}">
      <dsp:nvSpPr>
        <dsp:cNvPr id="0" name=""/>
        <dsp:cNvSpPr/>
      </dsp:nvSpPr>
      <dsp:spPr>
        <a:xfrm>
          <a:off x="3133553" y="1808574"/>
          <a:ext cx="347593" cy="3475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C27DAF-E884-4B68-B0C7-C8CF53C68CC2}">
      <dsp:nvSpPr>
        <dsp:cNvPr id="0" name=""/>
        <dsp:cNvSpPr/>
      </dsp:nvSpPr>
      <dsp:spPr>
        <a:xfrm>
          <a:off x="3479187" y="2057395"/>
          <a:ext cx="1397617" cy="1111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83" tIns="0" rIns="0" bIns="0" numCol="1" spcCol="1270" anchor="t" anchorCtr="0">
          <a:noAutofit/>
        </a:bodyPr>
        <a:lstStyle/>
        <a:p>
          <a:pPr lvl="0" algn="l" defTabSz="711200">
            <a:lnSpc>
              <a:spcPct val="90000"/>
            </a:lnSpc>
            <a:spcBef>
              <a:spcPct val="0"/>
            </a:spcBef>
            <a:spcAft>
              <a:spcPct val="35000"/>
            </a:spcAft>
          </a:pPr>
          <a:r>
            <a:rPr lang="en-US" sz="1600" kern="1200" dirty="0" smtClean="0"/>
            <a:t>Banner left open over weekend for Super User Testing</a:t>
          </a:r>
          <a:endParaRPr lang="en-US" sz="1600" kern="1200" dirty="0"/>
        </a:p>
      </dsp:txBody>
      <dsp:txXfrm>
        <a:off x="3479187" y="2057395"/>
        <a:ext cx="1397617" cy="1111676"/>
      </dsp:txXfrm>
    </dsp:sp>
    <dsp:sp modelId="{93739FE7-3AD1-47F4-9076-9EE4E49C8682}">
      <dsp:nvSpPr>
        <dsp:cNvPr id="0" name=""/>
        <dsp:cNvSpPr/>
      </dsp:nvSpPr>
      <dsp:spPr>
        <a:xfrm>
          <a:off x="4480479" y="1269080"/>
          <a:ext cx="448975" cy="4489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FCCA4-38ED-46C1-997B-96844076D350}">
      <dsp:nvSpPr>
        <dsp:cNvPr id="0" name=""/>
        <dsp:cNvSpPr/>
      </dsp:nvSpPr>
      <dsp:spPr>
        <a:xfrm>
          <a:off x="4704967" y="1493567"/>
          <a:ext cx="1448308" cy="3032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0" rIns="0" bIns="0" numCol="1" spcCol="1270" anchor="t" anchorCtr="0">
          <a:noAutofit/>
        </a:bodyPr>
        <a:lstStyle/>
        <a:p>
          <a:pPr lvl="0" algn="l" defTabSz="711200">
            <a:lnSpc>
              <a:spcPct val="90000"/>
            </a:lnSpc>
            <a:spcBef>
              <a:spcPct val="0"/>
            </a:spcBef>
            <a:spcAft>
              <a:spcPct val="35000"/>
            </a:spcAft>
          </a:pPr>
          <a:r>
            <a:rPr lang="en-US" sz="1600" kern="1200" dirty="0" smtClean="0"/>
            <a:t>Monday 7/9/12 - Resolved OIR Firewall (PAT*) issues</a:t>
          </a:r>
          <a:endParaRPr lang="en-US" sz="1600" kern="1200" dirty="0"/>
        </a:p>
      </dsp:txBody>
      <dsp:txXfrm>
        <a:off x="4704967" y="1493567"/>
        <a:ext cx="1448308" cy="3032395"/>
      </dsp:txXfrm>
    </dsp:sp>
    <dsp:sp modelId="{FE01B4B0-87C0-431E-8326-781DAE3FC1C3}">
      <dsp:nvSpPr>
        <dsp:cNvPr id="0" name=""/>
        <dsp:cNvSpPr/>
      </dsp:nvSpPr>
      <dsp:spPr>
        <a:xfrm>
          <a:off x="5867234" y="908813"/>
          <a:ext cx="572081" cy="5720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20D9DC-A0F4-410C-B360-D85CC0F50D67}">
      <dsp:nvSpPr>
        <dsp:cNvPr id="0" name=""/>
        <dsp:cNvSpPr/>
      </dsp:nvSpPr>
      <dsp:spPr>
        <a:xfrm>
          <a:off x="6153275" y="1194854"/>
          <a:ext cx="1448308" cy="333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134" tIns="0" rIns="0" bIns="0" numCol="1" spcCol="1270" anchor="t" anchorCtr="0">
          <a:noAutofit/>
        </a:bodyPr>
        <a:lstStyle/>
        <a:p>
          <a:pPr lvl="0" algn="l" defTabSz="711200">
            <a:lnSpc>
              <a:spcPct val="90000"/>
            </a:lnSpc>
            <a:spcBef>
              <a:spcPct val="0"/>
            </a:spcBef>
            <a:spcAft>
              <a:spcPct val="35000"/>
            </a:spcAft>
          </a:pPr>
          <a:r>
            <a:rPr lang="en-US" sz="1600" kern="1200" dirty="0" smtClean="0"/>
            <a:t>4:30 PM Monday 7/9/12 – Opened Banner and RaiderNet (Luminis) for all users</a:t>
          </a:r>
          <a:endParaRPr lang="en-US" sz="1600" kern="1200" dirty="0"/>
        </a:p>
      </dsp:txBody>
      <dsp:txXfrm>
        <a:off x="6153275" y="1194854"/>
        <a:ext cx="1448308" cy="333110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A897F6F-EA93-41A6-B116-0D243AC7BFF6}" type="datetimeFigureOut">
              <a:rPr lang="en-US" smtClean="0"/>
              <a:t>11/12/2012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1EDA333-9329-4AF7-9BE3-4CB9A8FB3B03}" type="slidenum">
              <a:rPr lang="en-US" smtClean="0"/>
              <a:t>‹#›</a:t>
            </a:fld>
            <a:endParaRPr lang="en-US"/>
          </a:p>
        </p:txBody>
      </p:sp>
    </p:spTree>
    <p:extLst>
      <p:ext uri="{BB962C8B-B14F-4D97-AF65-F5344CB8AC3E}">
        <p14:creationId xmlns:p14="http://schemas.microsoft.com/office/powerpoint/2010/main" val="3533372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1E59102-F873-4890-8BD0-E02A0AC147B6}" type="datetimeFigureOut">
              <a:rPr lang="en-US" smtClean="0"/>
              <a:t>11/12/2012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78453-686A-414D-8EC2-55C0D2BAF3AA}" type="slidenum">
              <a:rPr lang="en-US" smtClean="0"/>
              <a:t>‹#›</a:t>
            </a:fld>
            <a:endParaRPr lang="en-US"/>
          </a:p>
        </p:txBody>
      </p:sp>
    </p:spTree>
    <p:extLst>
      <p:ext uri="{BB962C8B-B14F-4D97-AF65-F5344CB8AC3E}">
        <p14:creationId xmlns:p14="http://schemas.microsoft.com/office/powerpoint/2010/main" val="13074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pbs.org/search/search_results.html?q=Tennessee" TargetMode="External"/><Relationship Id="rId13" Type="http://schemas.openxmlformats.org/officeDocument/2006/relationships/hyperlink" Target="http://www.utk.edu/" TargetMode="External"/><Relationship Id="rId3" Type="http://schemas.openxmlformats.org/officeDocument/2006/relationships/hyperlink" Target="http://www.nettn.net/" TargetMode="External"/><Relationship Id="rId7" Type="http://schemas.openxmlformats.org/officeDocument/2006/relationships/hyperlink" Target="http://www.publiclibraries.com/tennessee.htm" TargetMode="External"/><Relationship Id="rId12" Type="http://schemas.openxmlformats.org/officeDocument/2006/relationships/hyperlink" Target="http://www.tbr.edu/"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tennesseeanytime.org/education/k-12.html" TargetMode="External"/><Relationship Id="rId11" Type="http://schemas.openxmlformats.org/officeDocument/2006/relationships/hyperlink" Target="http://www.tnema.org/" TargetMode="External"/><Relationship Id="rId5" Type="http://schemas.openxmlformats.org/officeDocument/2006/relationships/hyperlink" Target="http://www.tn.gov/ehealth" TargetMode="External"/><Relationship Id="rId10" Type="http://schemas.openxmlformats.org/officeDocument/2006/relationships/hyperlink" Target="http://www.state.tn.us/finance/oir/" TargetMode="External"/><Relationship Id="rId4" Type="http://schemas.openxmlformats.org/officeDocument/2006/relationships/hyperlink" Target="http://state.tn.us/commerce/911/" TargetMode="External"/><Relationship Id="rId9" Type="http://schemas.openxmlformats.org/officeDocument/2006/relationships/hyperlink" Target="http://www.ticua.org/"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br.ed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Spoiler Alert … this isn’t just another “going to the cloud” Story!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Tom </a:t>
            </a:r>
            <a:r>
              <a:rPr lang="en-US" sz="1200" kern="1200" dirty="0" err="1" smtClean="0">
                <a:solidFill>
                  <a:schemeClr val="tx1"/>
                </a:solidFill>
                <a:effectLst/>
                <a:latin typeface="+mn-lt"/>
                <a:ea typeface="+mn-ea"/>
                <a:cs typeface="+mn-cs"/>
              </a:rPr>
              <a:t>Danford</a:t>
            </a:r>
            <a:r>
              <a:rPr lang="en-US" sz="1200" kern="1200" dirty="0" smtClean="0">
                <a:solidFill>
                  <a:schemeClr val="tx1"/>
                </a:solidFill>
                <a:effectLst/>
                <a:latin typeface="+mn-lt"/>
                <a:ea typeface="+mn-ea"/>
                <a:cs typeface="+mn-cs"/>
              </a:rPr>
              <a:t>, Chief Information Officer for the Tennessee Board of Regents (and colleagues) – want to welcome you to our digital poster session. What sets our project apart from just another “going to the cloud” story is our strategy. We’ve collectively/collaboratively used virtualization and clustering technology to realize such economies of scale that our costs are lower or at least “breakeven” and we still have all the advantages that hosting brings.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been a long journey getting to this juncture with the concept hatched in 2009 and finally realized in 2011 through 2012. Going forward the poster is divided into 5 sections, but I’d encourage you to pay special attention to slide #4 where we define what exactly is a collaborative cloud project before moving into the other sections.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colleagues and I will identify ourselves at the beginning of each section to provide a little narrative as to what you can expect to get out of the upcoming section. We encourage you to take advantage of the social media </a:t>
            </a:r>
            <a:r>
              <a:rPr lang="en-US" sz="1200" kern="1200" dirty="0" err="1" smtClean="0">
                <a:solidFill>
                  <a:schemeClr val="tx1"/>
                </a:solidFill>
                <a:effectLst/>
                <a:latin typeface="+mn-lt"/>
                <a:ea typeface="+mn-ea"/>
                <a:cs typeface="+mn-cs"/>
              </a:rPr>
              <a:t>hashtags</a:t>
            </a:r>
            <a:r>
              <a:rPr lang="en-US" sz="1200" kern="1200" dirty="0" smtClean="0">
                <a:solidFill>
                  <a:schemeClr val="tx1"/>
                </a:solidFill>
                <a:effectLst/>
                <a:latin typeface="+mn-lt"/>
                <a:ea typeface="+mn-ea"/>
                <a:cs typeface="+mn-cs"/>
              </a:rPr>
              <a:t> to ask questions and provide feedback or please feel free to send e-mail as well.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for your interest and we look forward to hearing from you.</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a:t>
            </a:fld>
            <a:endParaRPr lang="en-US"/>
          </a:p>
        </p:txBody>
      </p:sp>
    </p:spTree>
    <p:extLst>
      <p:ext uri="{BB962C8B-B14F-4D97-AF65-F5344CB8AC3E}">
        <p14:creationId xmlns:p14="http://schemas.microsoft.com/office/powerpoint/2010/main" val="236774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Example</a:t>
            </a:r>
            <a:r>
              <a:rPr lang="en-US" b="1" baseline="0" dirty="0" smtClean="0"/>
              <a:t> Go-Live: Roane State Community College</a:t>
            </a:r>
          </a:p>
          <a:p>
            <a:endParaRPr lang="en-US" baseline="0" dirty="0" smtClean="0"/>
          </a:p>
          <a:p>
            <a:r>
              <a:rPr lang="en-US" sz="1200" kern="1200" dirty="0" smtClean="0">
                <a:solidFill>
                  <a:schemeClr val="tx1"/>
                </a:solidFill>
                <a:effectLst/>
                <a:latin typeface="+mn-lt"/>
                <a:ea typeface="+mn-ea"/>
                <a:cs typeface="+mn-cs"/>
              </a:rPr>
              <a:t>Testing for this kind of scenario is not the traditional type of testing – the functional users are looking for connectivity issues, not feature/function issues. The software did not change functions, but rather location. The preliminary planning and work done on the front end of the project by technical resources at the TBR the colleges and OIR really paid off during the implementation. The migration for the colleges required no more than 3 days to complete once the process began.</a:t>
            </a:r>
            <a:endParaRPr lang="en-US" baseline="0" dirty="0" smtClean="0"/>
          </a:p>
        </p:txBody>
      </p:sp>
      <p:sp>
        <p:nvSpPr>
          <p:cNvPr id="4" name="Slide Number Placeholder 3"/>
          <p:cNvSpPr>
            <a:spLocks noGrp="1"/>
          </p:cNvSpPr>
          <p:nvPr>
            <p:ph type="sldNum" sz="quarter" idx="10"/>
          </p:nvPr>
        </p:nvSpPr>
        <p:spPr/>
        <p:txBody>
          <a:bodyPr/>
          <a:lstStyle/>
          <a:p>
            <a:fld id="{2AC78453-686A-414D-8EC2-55C0D2BAF3AA}" type="slidenum">
              <a:rPr lang="en-US" smtClean="0"/>
              <a:t>10</a:t>
            </a:fld>
            <a:endParaRPr lang="en-US"/>
          </a:p>
        </p:txBody>
      </p:sp>
    </p:spTree>
    <p:extLst>
      <p:ext uri="{BB962C8B-B14F-4D97-AF65-F5344CB8AC3E}">
        <p14:creationId xmlns:p14="http://schemas.microsoft.com/office/powerpoint/2010/main" val="22452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Joe Sargent, Executive Director/CIO Walters State Community College - </a:t>
            </a:r>
            <a:r>
              <a:rPr lang="en-US" sz="1200" kern="1200" dirty="0" smtClean="0">
                <a:solidFill>
                  <a:schemeClr val="tx1"/>
                </a:solidFill>
                <a:effectLst/>
                <a:latin typeface="+mn-lt"/>
                <a:ea typeface="+mn-ea"/>
                <a:cs typeface="+mn-cs"/>
              </a:rPr>
              <a:t>As with any project there are PROs and </a:t>
            </a:r>
            <a:r>
              <a:rPr lang="en-US" sz="1200" kern="1200" dirty="0" err="1" smtClean="0">
                <a:solidFill>
                  <a:schemeClr val="tx1"/>
                </a:solidFill>
                <a:effectLst/>
                <a:latin typeface="+mn-lt"/>
                <a:ea typeface="+mn-ea"/>
                <a:cs typeface="+mn-cs"/>
              </a:rPr>
              <a:t>CONs.</a:t>
            </a:r>
            <a:r>
              <a:rPr lang="en-US" sz="1200" kern="1200" dirty="0" smtClean="0">
                <a:solidFill>
                  <a:schemeClr val="tx1"/>
                </a:solidFill>
                <a:effectLst/>
                <a:latin typeface="+mn-lt"/>
                <a:ea typeface="+mn-ea"/>
                <a:cs typeface="+mn-cs"/>
              </a:rPr>
              <a:t>  The PROs and CONs on this project were somewhat difficult to identify in the beginning.  Since this was a ground breaking effort utilizing a state agency as the third party vendor, some concerns and benefits were challenging to evaluate until we had invested ourselves deeply in the project.  Now that we are on the others side we can better evaluate the PROs and CONs of moving to a hosted environment.   </a:t>
            </a:r>
          </a:p>
        </p:txBody>
      </p:sp>
      <p:sp>
        <p:nvSpPr>
          <p:cNvPr id="4" name="Slide Number Placeholder 3"/>
          <p:cNvSpPr>
            <a:spLocks noGrp="1"/>
          </p:cNvSpPr>
          <p:nvPr>
            <p:ph type="sldNum" sz="quarter" idx="10"/>
          </p:nvPr>
        </p:nvSpPr>
        <p:spPr/>
        <p:txBody>
          <a:bodyPr/>
          <a:lstStyle/>
          <a:p>
            <a:fld id="{2AC78453-686A-414D-8EC2-55C0D2BAF3AA}" type="slidenum">
              <a:rPr lang="en-US" smtClean="0"/>
              <a:t>11</a:t>
            </a:fld>
            <a:endParaRPr lang="en-US"/>
          </a:p>
        </p:txBody>
      </p:sp>
    </p:spTree>
    <p:extLst>
      <p:ext uri="{BB962C8B-B14F-4D97-AF65-F5344CB8AC3E}">
        <p14:creationId xmlns:p14="http://schemas.microsoft.com/office/powerpoint/2010/main" val="3019653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PROs – Campus Perspective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of the TBR institutions were approaching the need to refresh their ERP system hardware.  The discussion of moving our systems into the cloud was extremely compelling compared to replacing the aging hardware.  By pooling our resources we could realize cost saving of 15 to 30 percent, achieve standardized applications across institutions, provide better computing systems with robust disaster recovery and business continuity options, and allow IT staff to focus more on user needs rather than hardware management and oversight.</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12</a:t>
            </a:fld>
            <a:endParaRPr lang="en-US"/>
          </a:p>
        </p:txBody>
      </p:sp>
    </p:spTree>
    <p:extLst>
      <p:ext uri="{BB962C8B-B14F-4D97-AF65-F5344CB8AC3E}">
        <p14:creationId xmlns:p14="http://schemas.microsoft.com/office/powerpoint/2010/main" val="1149957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PROs (continued)</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Additionally, having standardized systems would provide less complex IT audits, enhance our overall ERP security model, lower licensing costs across the board, and provide us with 24x7 on-sight support with proactive monitoring.</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13</a:t>
            </a:fld>
            <a:endParaRPr lang="en-US"/>
          </a:p>
        </p:txBody>
      </p:sp>
    </p:spTree>
    <p:extLst>
      <p:ext uri="{BB962C8B-B14F-4D97-AF65-F5344CB8AC3E}">
        <p14:creationId xmlns:p14="http://schemas.microsoft.com/office/powerpoint/2010/main" val="104875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PROs – Shared Environment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Within the shared environment we were able to standardize all equipment to provide a virtualized environment that served all the institutions at the level they required based on need.  The ability to have scheduled maintenance time with staff that supported the system 24x7 was key in providing the necessary up-time required in higher education today.  The concept of cloud hosting allowed the campuses to do “more with less” and enables the staff to specialize.</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14</a:t>
            </a:fld>
            <a:endParaRPr lang="en-US"/>
          </a:p>
        </p:txBody>
      </p:sp>
    </p:spTree>
    <p:extLst>
      <p:ext uri="{BB962C8B-B14F-4D97-AF65-F5344CB8AC3E}">
        <p14:creationId xmlns:p14="http://schemas.microsoft.com/office/powerpoint/2010/main" val="2081385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 – Campus Perspective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change comes uneasiness and some of our partner schools had that within their teams.  Some were concerned that they would lose control of their data or that downsizing could be a negative result.  Others were concerned with the compatibility of the third party products working within the hosted environment and getting the support required from those third parties.  Additionally, the local campuses were concerned that processes would have to be altered and in turn require retraining of employees.  Another concern was the need for scheduled downtimes for maintenance.  Individual schools had always controlled their own environments and the hosted world was going to remove that comfort and control zone that they had historically managed.</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15</a:t>
            </a:fld>
            <a:endParaRPr lang="en-US"/>
          </a:p>
        </p:txBody>
      </p:sp>
    </p:spTree>
    <p:extLst>
      <p:ext uri="{BB962C8B-B14F-4D97-AF65-F5344CB8AC3E}">
        <p14:creationId xmlns:p14="http://schemas.microsoft.com/office/powerpoint/2010/main" val="172938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 – Shared Environment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of the schools had concerns in regards to security of the systems and the expanded access that hosting offered outside of their own protected network.  Multi-site outages were also a concern since all schools would be down if the hosting site had failures or maintenance needs.  Other concerns focused on the possibility that development methods would need to change with internal staff since the environment would no longer be local to the institution.</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individual school’s complex networks also added additional concerns.  Many schools have had the opportunity to implement secure networks with minimal access.  This hosting effort required them to open access to external systems that they normally had not allowed in the past.  Additionally, the hosting entity had never worked with higher education in this capacity and many schools were concerned about the hosting entities flexibility and how their issues would be addressed by the hosting entity.</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16</a:t>
            </a:fld>
            <a:endParaRPr lang="en-US"/>
          </a:p>
        </p:txBody>
      </p:sp>
    </p:spTree>
    <p:extLst>
      <p:ext uri="{BB962C8B-B14F-4D97-AF65-F5344CB8AC3E}">
        <p14:creationId xmlns:p14="http://schemas.microsoft.com/office/powerpoint/2010/main" val="979002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Tim Carroll, Assistant Vice President Information Technology at Roane State Community College -  In the following section you will be given insight into our attempt to establish our current costs and predict the hosting costs for the first five pilot institutions.   While the costs for the initial five schools were slightly higher than we predicted, the actual results have far exceeded our expectations.  Performance has been exceptional.  Through the use of virtualization and clustering technology we have been able to add two schools without additional hardware.  We expect a cost reduction for all schools moving forward.</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17</a:t>
            </a:fld>
            <a:endParaRPr lang="en-US"/>
          </a:p>
        </p:txBody>
      </p:sp>
    </p:spTree>
    <p:extLst>
      <p:ext uri="{BB962C8B-B14F-4D97-AF65-F5344CB8AC3E}">
        <p14:creationId xmlns:p14="http://schemas.microsoft.com/office/powerpoint/2010/main" val="1908041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Objectives of the Cost Analysis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order to determine whether the project was worth pursuing, the Hosting Team decided to perform a cost analysis.  The main objectives were to establish the baseline costs so we would know if the project was cost effective and therefore successful.  Additionally, we wanted to know if the benefits of hosting would be worth more than the additional expenses incurred. </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18</a:t>
            </a:fld>
            <a:endParaRPr lang="en-US"/>
          </a:p>
        </p:txBody>
      </p:sp>
    </p:spTree>
    <p:extLst>
      <p:ext uri="{BB962C8B-B14F-4D97-AF65-F5344CB8AC3E}">
        <p14:creationId xmlns:p14="http://schemas.microsoft.com/office/powerpoint/2010/main" val="2568963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Analysis Summary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initial analysis showed that for the first five schools, the costs would be slightly higher than our current operations.  However, we knew other schools would be added that would eventually drive the cost down.  We also determined that the value of tangible and intangible benefits were worth more than the additional costs.</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19</a:t>
            </a:fld>
            <a:endParaRPr lang="en-US"/>
          </a:p>
        </p:txBody>
      </p:sp>
    </p:spTree>
    <p:extLst>
      <p:ext uri="{BB962C8B-B14F-4D97-AF65-F5344CB8AC3E}">
        <p14:creationId xmlns:p14="http://schemas.microsoft.com/office/powerpoint/2010/main" val="213219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Welcome Digital Poster Gallery Attendee,</a:t>
            </a:r>
          </a:p>
          <a:p>
            <a:endParaRPr lang="en-US" sz="1300" dirty="0"/>
          </a:p>
          <a:p>
            <a:r>
              <a:rPr lang="en-US" sz="1300" dirty="0"/>
              <a:t>We are honored to have been selected to present a poster session and to have the opportunity to participate in the inaugural Digital Poster Gallery. To accommodate the digital version we are using a hybrid approach where we have created a PowerPoint slide deck with narrative provided in the notes section for each slide. Additionally, at the beginning of each section we have provided a voice narrative as to what the viewer can expect to get out of the upcoming section. We hope that you find it useful and please contact any of us with any questions you may have.</a:t>
            </a:r>
          </a:p>
          <a:p>
            <a:endParaRPr lang="en-US" sz="1300" dirty="0"/>
          </a:p>
          <a:p>
            <a:r>
              <a:rPr lang="en-US" sz="1300" dirty="0"/>
              <a:t>Thank you for viewing our presentation/poster,</a:t>
            </a:r>
          </a:p>
          <a:p>
            <a:endParaRPr lang="en-US" sz="1300" dirty="0"/>
          </a:p>
          <a:p>
            <a:r>
              <a:rPr lang="en-US" sz="1300" dirty="0"/>
              <a:t>Tim, Tom, Joe, and Emily</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2</a:t>
            </a:fld>
            <a:endParaRPr lang="en-US"/>
          </a:p>
        </p:txBody>
      </p:sp>
    </p:spTree>
    <p:extLst>
      <p:ext uri="{BB962C8B-B14F-4D97-AF65-F5344CB8AC3E}">
        <p14:creationId xmlns:p14="http://schemas.microsoft.com/office/powerpoint/2010/main" val="1549096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Predicted Results of Analysis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this point, the Hosting Team determined that given the relatively small amount of additional cost versus the tangible and intangible benefits gained from hosting, we recommended to the Executive Steering Committee that we should proceed with the pilot of five schools.</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20</a:t>
            </a:fld>
            <a:endParaRPr lang="en-US"/>
          </a:p>
        </p:txBody>
      </p:sp>
    </p:spTree>
    <p:extLst>
      <p:ext uri="{BB962C8B-B14F-4D97-AF65-F5344CB8AC3E}">
        <p14:creationId xmlns:p14="http://schemas.microsoft.com/office/powerpoint/2010/main" val="662974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Actual Results</a:t>
            </a:r>
          </a:p>
          <a:p>
            <a:endParaRPr lang="en-US" b="1" dirty="0" smtClean="0"/>
          </a:p>
          <a:p>
            <a:r>
              <a:rPr lang="en-US" sz="1200" kern="1200" dirty="0" smtClean="0">
                <a:solidFill>
                  <a:schemeClr val="tx1"/>
                </a:solidFill>
                <a:effectLst/>
                <a:latin typeface="+mn-lt"/>
                <a:ea typeface="+mn-ea"/>
                <a:cs typeface="+mn-cs"/>
              </a:rPr>
              <a:t>While the costs have gone up slightly more than we initially predicted, the increase in performance and the tangible and intangible benefits more that off-set the increased costs.  Since the initial five schools have gone live, two more have been added, with a third due to go-live in March 2013… all without having to add additional hardware.  Only the memory had to be upgraded to accommodate the additional schools.</a:t>
            </a:r>
            <a:endParaRPr lang="en-US" b="1" dirty="0"/>
          </a:p>
        </p:txBody>
      </p:sp>
      <p:sp>
        <p:nvSpPr>
          <p:cNvPr id="4" name="Slide Number Placeholder 3"/>
          <p:cNvSpPr>
            <a:spLocks noGrp="1"/>
          </p:cNvSpPr>
          <p:nvPr>
            <p:ph type="sldNum" sz="quarter" idx="10"/>
          </p:nvPr>
        </p:nvSpPr>
        <p:spPr/>
        <p:txBody>
          <a:bodyPr/>
          <a:lstStyle/>
          <a:p>
            <a:fld id="{2AC78453-686A-414D-8EC2-55C0D2BAF3AA}" type="slidenum">
              <a:rPr lang="en-US" smtClean="0"/>
              <a:t>21</a:t>
            </a:fld>
            <a:endParaRPr lang="en-US"/>
          </a:p>
        </p:txBody>
      </p:sp>
    </p:spTree>
    <p:extLst>
      <p:ext uri="{BB962C8B-B14F-4D97-AF65-F5344CB8AC3E}">
        <p14:creationId xmlns:p14="http://schemas.microsoft.com/office/powerpoint/2010/main" val="3078805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Breakeven Analysis:</a:t>
            </a:r>
          </a:p>
          <a:p>
            <a:endParaRPr lang="en-US" dirty="0" smtClean="0"/>
          </a:p>
          <a:p>
            <a:r>
              <a:rPr lang="en-US" sz="1200" kern="1200" dirty="0" smtClean="0">
                <a:solidFill>
                  <a:schemeClr val="tx1"/>
                </a:solidFill>
                <a:effectLst/>
                <a:latin typeface="+mn-lt"/>
                <a:ea typeface="+mn-ea"/>
                <a:cs typeface="+mn-cs"/>
              </a:rPr>
              <a:t>The fixed costs will remain relatively constant for the seven schools in the Hosted environment.  This means that the fixed cost to each school will go down with additional institutions being added.  One note, each school may have additional servers and services outside the shared set which will affect the cost to the school.</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22</a:t>
            </a:fld>
            <a:endParaRPr lang="en-US"/>
          </a:p>
        </p:txBody>
      </p:sp>
    </p:spTree>
    <p:extLst>
      <p:ext uri="{BB962C8B-B14F-4D97-AF65-F5344CB8AC3E}">
        <p14:creationId xmlns:p14="http://schemas.microsoft.com/office/powerpoint/2010/main" val="27742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remaining slides in this section provide the details of the cost-benefit analysis.</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23</a:t>
            </a:fld>
            <a:endParaRPr lang="en-US"/>
          </a:p>
        </p:txBody>
      </p:sp>
    </p:spTree>
    <p:extLst>
      <p:ext uri="{BB962C8B-B14F-4D97-AF65-F5344CB8AC3E}">
        <p14:creationId xmlns:p14="http://schemas.microsoft.com/office/powerpoint/2010/main" val="3528216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Thomas </a:t>
            </a:r>
            <a:r>
              <a:rPr lang="en-US" sz="1200" kern="1200" dirty="0" err="1" smtClean="0">
                <a:solidFill>
                  <a:schemeClr val="tx1"/>
                </a:solidFill>
                <a:effectLst/>
                <a:latin typeface="+mn-lt"/>
                <a:ea typeface="+mn-ea"/>
                <a:cs typeface="+mn-cs"/>
              </a:rPr>
              <a:t>Danford</a:t>
            </a:r>
            <a:r>
              <a:rPr lang="en-US" sz="1200" kern="1200" dirty="0" smtClean="0">
                <a:solidFill>
                  <a:schemeClr val="tx1"/>
                </a:solidFill>
                <a:effectLst/>
                <a:latin typeface="+mn-lt"/>
                <a:ea typeface="+mn-ea"/>
                <a:cs typeface="+mn-cs"/>
              </a:rPr>
              <a:t> - If you’re still listening at this point we must be keeping your attention?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Having once read management theorist Phil Crosby’s book “Quality is Free” this section resonated the most with me. Given the discussion to this point we recognized that our cloud/hosting approach would be able to deliver both tangible and intangible benefits that we previously did not have. Most importantly though it would be at a price that was equal to or even less than what we were then paying. In other words quality would finally be free.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slides in this section will include a discussion about value and how this project narrowed our perceived value to the market value.</a:t>
            </a:r>
          </a:p>
          <a:p>
            <a:r>
              <a:rPr lang="en-US" sz="1200" kern="1200" dirty="0" smtClean="0">
                <a:solidFill>
                  <a:schemeClr val="tx1"/>
                </a:solidFill>
                <a:effectLst/>
                <a:latin typeface="+mn-lt"/>
                <a:ea typeface="+mn-ea"/>
                <a:cs typeface="+mn-cs"/>
              </a:rPr>
              <a:t>Finally, it will finish up with an overview of the many benefits we’re receiving by partnering with our hosting provider.</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27</a:t>
            </a:fld>
            <a:endParaRPr lang="en-US"/>
          </a:p>
        </p:txBody>
      </p:sp>
    </p:spTree>
    <p:extLst>
      <p:ext uri="{BB962C8B-B14F-4D97-AF65-F5344CB8AC3E}">
        <p14:creationId xmlns:p14="http://schemas.microsoft.com/office/powerpoint/2010/main" val="1871888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Types of Value:</a:t>
            </a:r>
          </a:p>
          <a:p>
            <a:endParaRPr lang="en-US" dirty="0" smtClean="0"/>
          </a:p>
          <a:p>
            <a:r>
              <a:rPr lang="en-US" dirty="0" smtClean="0"/>
              <a:t>The term “value” pops up often in IT and</a:t>
            </a:r>
            <a:r>
              <a:rPr lang="en-US" baseline="0" dirty="0" smtClean="0"/>
              <a:t> it’s a term that is very germane to a discussion surrounding hosting or cloud computing so let’s dissect it a bit on how it’s used and how it applies. </a:t>
            </a:r>
          </a:p>
          <a:p>
            <a:endParaRPr lang="en-US" baseline="0" dirty="0" smtClean="0"/>
          </a:p>
          <a:p>
            <a:pPr marL="302066" indent="-302066">
              <a:buFont typeface="Arial" pitchFamily="34" charset="0"/>
              <a:buChar char="•"/>
            </a:pPr>
            <a:r>
              <a:rPr lang="en-US" sz="1500" dirty="0"/>
              <a:t>Value Add </a:t>
            </a:r>
            <a:r>
              <a:rPr lang="en-US" dirty="0" smtClean="0"/>
              <a:t>– As mentioned earlier, is where hosting providers stress their</a:t>
            </a:r>
            <a:r>
              <a:rPr lang="en-US" baseline="0" dirty="0" smtClean="0"/>
              <a:t> value proposition to potential hosting clients by highlighting f</a:t>
            </a:r>
            <a:r>
              <a:rPr lang="en-US" sz="1300" dirty="0"/>
              <a:t>eatures and benefits that lead to greater customer acceptance in order to create a competitive advantage (e.g. security, redundancy, staff, QC, etc.).</a:t>
            </a:r>
          </a:p>
          <a:p>
            <a:endParaRPr lang="en-US" sz="1300" dirty="0"/>
          </a:p>
          <a:p>
            <a:pPr marL="302066" indent="-302066">
              <a:buFont typeface="Arial" pitchFamily="34" charset="0"/>
              <a:buChar char="•"/>
            </a:pPr>
            <a:r>
              <a:rPr lang="en-US" sz="1500" dirty="0"/>
              <a:t>Market Value </a:t>
            </a:r>
            <a:r>
              <a:rPr lang="en-US" sz="1300" dirty="0"/>
              <a:t>– Is the estimated (of course highest) price that a product or service will sell for in a competitive market.</a:t>
            </a:r>
          </a:p>
          <a:p>
            <a:endParaRPr lang="en-US" sz="1300" dirty="0"/>
          </a:p>
          <a:p>
            <a:pPr marL="302066" indent="-302066">
              <a:buFont typeface="Arial" pitchFamily="34" charset="0"/>
              <a:buChar char="•"/>
            </a:pPr>
            <a:r>
              <a:rPr lang="en-US" sz="1500" dirty="0"/>
              <a:t>Perceived Value </a:t>
            </a:r>
            <a:r>
              <a:rPr lang="en-US" dirty="0" smtClean="0"/>
              <a:t>– Is the c</a:t>
            </a:r>
            <a:r>
              <a:rPr lang="en-US" sz="1300" dirty="0"/>
              <a:t>ustomer's opinion of what they would be willing to pay for a product, service, or to make a problem go away.</a:t>
            </a:r>
          </a:p>
          <a:p>
            <a:endParaRPr lang="en-US" sz="1300" dirty="0"/>
          </a:p>
          <a:p>
            <a:pPr marL="302066" indent="-302066">
              <a:buFont typeface="Arial" pitchFamily="34" charset="0"/>
              <a:buChar char="•"/>
            </a:pPr>
            <a:r>
              <a:rPr lang="en-US" sz="1500" dirty="0"/>
              <a:t>Latent Value </a:t>
            </a:r>
            <a:r>
              <a:rPr lang="en-US" sz="1300" dirty="0"/>
              <a:t>– Is the potential but not presently evident or realized value that could be realized (e.g. piggy backing on new technology advances)</a:t>
            </a:r>
          </a:p>
          <a:p>
            <a:endParaRPr lang="en-US" dirty="0" smtClean="0"/>
          </a:p>
          <a:p>
            <a:r>
              <a:rPr lang="en-US" dirty="0" smtClean="0"/>
              <a:t>Hosting/Cloud</a:t>
            </a:r>
            <a:r>
              <a:rPr lang="en-US" baseline="0" dirty="0" smtClean="0"/>
              <a:t> Computing has tremendous Value Add and Latent Value, but for the campus as a consumer Market Value vs. Perceived Value is always the stumbling block. Market Value is always higher than Perceived Value.</a:t>
            </a:r>
          </a:p>
          <a:p>
            <a:endParaRPr lang="en-US" baseline="0" dirty="0" smtClean="0"/>
          </a:p>
          <a:p>
            <a:r>
              <a:rPr lang="en-US" baseline="0" dirty="0" smtClean="0"/>
              <a:t>However, our experience in taking a “collaborative approach” to hosting/cloud computing narrows if not eliminates the margin between market value and perceived value because there is no longer a cost differential. You’re in effect getting the hosting/cloud computing Value Add … at a price that’s neutral or better than what could be accomplished doing the same locally.</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28</a:t>
            </a:fld>
            <a:endParaRPr lang="en-US"/>
          </a:p>
        </p:txBody>
      </p:sp>
    </p:spTree>
    <p:extLst>
      <p:ext uri="{BB962C8B-B14F-4D97-AF65-F5344CB8AC3E}">
        <p14:creationId xmlns:p14="http://schemas.microsoft.com/office/powerpoint/2010/main" val="2169964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Addressing Tangible an Intangible Benefits … </a:t>
            </a:r>
          </a:p>
          <a:p>
            <a:endParaRPr lang="en-US" baseline="0" dirty="0" smtClean="0"/>
          </a:p>
          <a:p>
            <a:r>
              <a:rPr lang="en-US" baseline="0" dirty="0" smtClean="0"/>
              <a:t>Tangible benefits are basically divided into three categories related to (1) Physical plant, (2) Infrastructure, and (3) Service levels. All of these will be addressed in the next slide.</a:t>
            </a:r>
          </a:p>
          <a:p>
            <a:endParaRPr lang="en-US" baseline="0" dirty="0" smtClean="0"/>
          </a:p>
          <a:p>
            <a:r>
              <a:rPr lang="en-US" baseline="0" dirty="0" smtClean="0"/>
              <a:t>Intangible benefits though need to be mentioned as they diminish drastically in a hosted/cloud computing environment. Strict change management brought about by the hosting organization reduces “maverick” requests for change and a well controlled environment reduces issues with IT audits and certainly any negative press brought about by security breaches.</a:t>
            </a:r>
          </a:p>
          <a:p>
            <a:endParaRPr lang="en-US" baseline="0" dirty="0" smtClean="0"/>
          </a:p>
          <a:p>
            <a:r>
              <a:rPr lang="en-US" baseline="0" dirty="0" smtClean="0"/>
              <a:t>Most importantly though it relieves/enables campus staff to concentrate on “Things which matter most” which is dealing with how to better serve students.</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29</a:t>
            </a:fld>
            <a:endParaRPr lang="en-US"/>
          </a:p>
        </p:txBody>
      </p:sp>
    </p:spTree>
    <p:extLst>
      <p:ext uri="{BB962C8B-B14F-4D97-AF65-F5344CB8AC3E}">
        <p14:creationId xmlns:p14="http://schemas.microsoft.com/office/powerpoint/2010/main" val="2110898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Tangibles/Intangibles</a:t>
            </a:r>
          </a:p>
          <a:p>
            <a:endParaRPr lang="en-US" dirty="0" smtClean="0"/>
          </a:p>
          <a:p>
            <a:r>
              <a:rPr lang="en-US" dirty="0" smtClean="0"/>
              <a:t>In this slide we informally</a:t>
            </a:r>
            <a:r>
              <a:rPr lang="en-US" baseline="0" dirty="0" smtClean="0"/>
              <a:t> (and non-scientifically) c</a:t>
            </a:r>
            <a:r>
              <a:rPr lang="en-US" dirty="0" smtClean="0"/>
              <a:t>onsulted with IT leaders</a:t>
            </a:r>
            <a:r>
              <a:rPr lang="en-US" baseline="0" dirty="0" smtClean="0"/>
              <a:t> to determine (given their situation) what they would be willing to pay to “cure” the “tangible/intangible” issues in the slide. Going back to the “value” discussion and the “perceived” vs. “market” value the perceived value was understandably less than market value. Nevertheless though the collaborative approach narrowed the margin between perceived and market values.</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30</a:t>
            </a:fld>
            <a:endParaRPr lang="en-US"/>
          </a:p>
        </p:txBody>
      </p:sp>
    </p:spTree>
    <p:extLst>
      <p:ext uri="{BB962C8B-B14F-4D97-AF65-F5344CB8AC3E}">
        <p14:creationId xmlns:p14="http://schemas.microsoft.com/office/powerpoint/2010/main" val="550829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About the Office for Information Resources (OIR):</a:t>
            </a:r>
          </a:p>
          <a:p>
            <a:endParaRPr lang="en-US" b="1" dirty="0" smtClean="0"/>
          </a:p>
          <a:p>
            <a:r>
              <a:rPr lang="en-US" sz="1300" dirty="0"/>
              <a:t>OIR is a division within the Department of Finance &amp; Administration (F&amp;A) which reports to the State’s Commissioner of Finance. OIR's clients primarily consist of State agencies, departments and commissions. However, they are open to providing hosting services to local government and higher education to include both public and private institutions. Though public higher education does not report through nor is required to use OIR we have partnered with them for years on statewide networking, disaster recovery, and most recently this hosting project.</a:t>
            </a:r>
          </a:p>
          <a:p>
            <a:endParaRPr lang="en-US" sz="1300" dirty="0"/>
          </a:p>
          <a:p>
            <a:r>
              <a:rPr lang="en-US" sz="1300" dirty="0"/>
              <a:t>This new data center that is in this and subsequent slides received its Certificate of Occupancy (CO) in 2011. It is the State’s second data center with the original (which is now undergoing renovations) being in downtown Nashville. Having two geographically distributed centers provides additional disaster recovery options for many of the State's mission critical applications, as well as allowing OIR to develop a range of cost effective DR offerings for State agencies and other clients such as this hosting project.</a:t>
            </a:r>
            <a:endParaRPr lang="en-US" b="1" dirty="0"/>
          </a:p>
        </p:txBody>
      </p:sp>
      <p:sp>
        <p:nvSpPr>
          <p:cNvPr id="4" name="Slide Number Placeholder 3"/>
          <p:cNvSpPr>
            <a:spLocks noGrp="1"/>
          </p:cNvSpPr>
          <p:nvPr>
            <p:ph type="sldNum" sz="quarter" idx="10"/>
          </p:nvPr>
        </p:nvSpPr>
        <p:spPr/>
        <p:txBody>
          <a:bodyPr/>
          <a:lstStyle/>
          <a:p>
            <a:fld id="{2AC78453-686A-414D-8EC2-55C0D2BAF3AA}" type="slidenum">
              <a:rPr lang="en-US" smtClean="0"/>
              <a:t>31</a:t>
            </a:fld>
            <a:endParaRPr lang="en-US"/>
          </a:p>
        </p:txBody>
      </p:sp>
    </p:spTree>
    <p:extLst>
      <p:ext uri="{BB962C8B-B14F-4D97-AF65-F5344CB8AC3E}">
        <p14:creationId xmlns:p14="http://schemas.microsoft.com/office/powerpoint/2010/main" val="2655652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Interesting Trivia</a:t>
            </a:r>
            <a:r>
              <a:rPr lang="en-US" b="1" baseline="0" dirty="0" smtClean="0"/>
              <a:t> </a:t>
            </a:r>
            <a:r>
              <a:rPr lang="en-US" baseline="0" dirty="0" smtClean="0"/>
              <a:t>… In the history of the TBR two of our institutions have had their data center operations impacted by tornadoes (Tennessee is right in the middle of tornado alley). Additionally, four of our institutions are in the New Madrid Fault Earthquake Zone … two of those institutions have elected to join the hosting project.</a:t>
            </a:r>
          </a:p>
          <a:p>
            <a:endParaRPr lang="en-US" baseline="0" dirty="0" smtClean="0"/>
          </a:p>
          <a:p>
            <a:r>
              <a:rPr lang="en-US" b="1" baseline="0" dirty="0" smtClean="0"/>
              <a:t>About the New Madrid Fault Earthquake Zone:</a:t>
            </a:r>
          </a:p>
          <a:p>
            <a:endParaRPr lang="en-US" baseline="0" dirty="0" smtClean="0"/>
          </a:p>
          <a:p>
            <a:r>
              <a:rPr lang="en-US" sz="1300" dirty="0"/>
              <a:t>The New Madrid fault zone is six times bigger than the San Andreas fault zone in California and it covers portions of Illinois, Indiana, Missouri, Arkansas, Kentucky, Tennessee and Mississippi. Though about 200 years ago in 1811 – 12 the biggest earthquakes in the history of the United States were caused by the New Madrid fault. Four quakes happened in that timeframe that were estimated to have been magnitude-7.0 or greater. It was reported that those earthquakes opened deep fissures in the ground, caused the Mississippi River to run backwards and were felt as far away as Boston.</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32</a:t>
            </a:fld>
            <a:endParaRPr lang="en-US"/>
          </a:p>
        </p:txBody>
      </p:sp>
    </p:spTree>
    <p:extLst>
      <p:ext uri="{BB962C8B-B14F-4D97-AF65-F5344CB8AC3E}">
        <p14:creationId xmlns:p14="http://schemas.microsoft.com/office/powerpoint/2010/main" val="271412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Topics:</a:t>
            </a:r>
          </a:p>
          <a:p>
            <a:endParaRPr lang="en-US" dirty="0" smtClean="0"/>
          </a:p>
          <a:p>
            <a:r>
              <a:rPr lang="en-US" dirty="0" smtClean="0"/>
              <a:t>This presentation/poster</a:t>
            </a:r>
            <a:r>
              <a:rPr lang="en-US" baseline="0" dirty="0" smtClean="0"/>
              <a:t> session is of course about a Cloud Computing initiative, but it’s different than most cloud computing initiatives in that it was done not by just a single institution but by multiple institutions in collaboration with one another. It has been divided into the 5 sections below that illustrate the advantages and challenges of such a collaborative project:</a:t>
            </a:r>
          </a:p>
          <a:p>
            <a:endParaRPr lang="en-US" baseline="0" dirty="0" smtClean="0"/>
          </a:p>
          <a:p>
            <a:pPr marL="181240" indent="-181240">
              <a:buFont typeface="Arial" pitchFamily="34" charset="0"/>
              <a:buChar char="•"/>
            </a:pPr>
            <a:r>
              <a:rPr lang="en-US" dirty="0" smtClean="0"/>
              <a:t>Overview – Timeline, Including RFI Process </a:t>
            </a:r>
          </a:p>
          <a:p>
            <a:pPr marL="181240" indent="-181240">
              <a:buFont typeface="Arial" pitchFamily="34" charset="0"/>
              <a:buChar char="•"/>
            </a:pPr>
            <a:r>
              <a:rPr lang="en-US" dirty="0" smtClean="0"/>
              <a:t>Pros &amp; Cons</a:t>
            </a:r>
          </a:p>
          <a:p>
            <a:pPr marL="181240" indent="-181240">
              <a:buFont typeface="Arial" pitchFamily="34" charset="0"/>
              <a:buChar char="•"/>
            </a:pPr>
            <a:r>
              <a:rPr lang="en-US" dirty="0" smtClean="0"/>
              <a:t>Costing</a:t>
            </a:r>
          </a:p>
          <a:p>
            <a:pPr marL="181240" indent="-181240">
              <a:buFont typeface="Arial" pitchFamily="34" charset="0"/>
              <a:buChar char="•"/>
            </a:pPr>
            <a:r>
              <a:rPr lang="en-US" dirty="0" smtClean="0"/>
              <a:t>Tangibles/Intangibles</a:t>
            </a:r>
          </a:p>
          <a:p>
            <a:pPr marL="181240" indent="-181240">
              <a:buFont typeface="Arial" pitchFamily="34" charset="0"/>
              <a:buChar char="•"/>
            </a:pPr>
            <a:r>
              <a:rPr lang="en-US" dirty="0" smtClean="0"/>
              <a:t>Lessons Learned</a:t>
            </a:r>
          </a:p>
          <a:p>
            <a:endParaRPr lang="en-US" dirty="0" smtClean="0"/>
          </a:p>
          <a:p>
            <a:r>
              <a:rPr lang="en-US" dirty="0" smtClean="0"/>
              <a:t>However, before getting into</a:t>
            </a:r>
            <a:r>
              <a:rPr lang="en-US" baseline="0" dirty="0" smtClean="0"/>
              <a:t> the details of the strategy it’s important that the viewer fully understand the concept of this project which is described in the following slide.</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a:t>
            </a:fld>
            <a:endParaRPr lang="en-US"/>
          </a:p>
        </p:txBody>
      </p:sp>
    </p:spTree>
    <p:extLst>
      <p:ext uri="{BB962C8B-B14F-4D97-AF65-F5344CB8AC3E}">
        <p14:creationId xmlns:p14="http://schemas.microsoft.com/office/powerpoint/2010/main" val="3998614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Interesting Trivia</a:t>
            </a:r>
            <a:r>
              <a:rPr lang="en-US" b="1" baseline="0" dirty="0" smtClean="0"/>
              <a:t> </a:t>
            </a:r>
            <a:r>
              <a:rPr lang="en-US" baseline="0" dirty="0" smtClean="0"/>
              <a:t>… Perhaps the most common IT audit weakness/finding that TBR institutions are cited for relate to physical security along with fire detection and suppression.</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33</a:t>
            </a:fld>
            <a:endParaRPr lang="en-US"/>
          </a:p>
        </p:txBody>
      </p:sp>
    </p:spTree>
    <p:extLst>
      <p:ext uri="{BB962C8B-B14F-4D97-AF65-F5344CB8AC3E}">
        <p14:creationId xmlns:p14="http://schemas.microsoft.com/office/powerpoint/2010/main" val="1133266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Interesting Trivia</a:t>
            </a:r>
            <a:r>
              <a:rPr lang="en-US" b="1" baseline="0" dirty="0" smtClean="0"/>
              <a:t> </a:t>
            </a:r>
            <a:r>
              <a:rPr lang="en-US" baseline="0" dirty="0" smtClean="0"/>
              <a:t>… Power is run off of batteries (active as opposed to standby uninterruptable power supply).</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34</a:t>
            </a:fld>
            <a:endParaRPr lang="en-US"/>
          </a:p>
        </p:txBody>
      </p:sp>
    </p:spTree>
    <p:extLst>
      <p:ext uri="{BB962C8B-B14F-4D97-AF65-F5344CB8AC3E}">
        <p14:creationId xmlns:p14="http://schemas.microsoft.com/office/powerpoint/2010/main" val="690019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Interesting Trivia</a:t>
            </a:r>
            <a:r>
              <a:rPr lang="en-US" b="1" baseline="0" dirty="0" smtClean="0"/>
              <a:t> </a:t>
            </a:r>
            <a:r>
              <a:rPr lang="en-US" baseline="0" dirty="0" smtClean="0"/>
              <a:t>… Two standby generators have enough diesel fuel to operate the facility for 5 days.</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35</a:t>
            </a:fld>
            <a:endParaRPr lang="en-US"/>
          </a:p>
        </p:txBody>
      </p:sp>
    </p:spTree>
    <p:extLst>
      <p:ext uri="{BB962C8B-B14F-4D97-AF65-F5344CB8AC3E}">
        <p14:creationId xmlns:p14="http://schemas.microsoft.com/office/powerpoint/2010/main" val="4228275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Interesting Trivia</a:t>
            </a:r>
            <a:r>
              <a:rPr lang="en-US" b="1" baseline="0" dirty="0" smtClean="0"/>
              <a:t> </a:t>
            </a:r>
            <a:r>
              <a:rPr lang="en-US" baseline="0" dirty="0" smtClean="0"/>
              <a:t>… Though the Command Center monitors all systems in the facility, we have the ability to also monitor them to provide some redundancy and to aid in monitoring performance for future growth planning.</a:t>
            </a:r>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36</a:t>
            </a:fld>
            <a:endParaRPr lang="en-US"/>
          </a:p>
        </p:txBody>
      </p:sp>
    </p:spTree>
    <p:extLst>
      <p:ext uri="{BB962C8B-B14F-4D97-AF65-F5344CB8AC3E}">
        <p14:creationId xmlns:p14="http://schemas.microsoft.com/office/powerpoint/2010/main" val="726469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About </a:t>
            </a:r>
            <a:r>
              <a:rPr lang="en-US" b="1" dirty="0" err="1" smtClean="0"/>
              <a:t>NetTN</a:t>
            </a:r>
            <a:r>
              <a:rPr lang="en-US" b="1" dirty="0" smtClean="0"/>
              <a:t>:</a:t>
            </a:r>
          </a:p>
          <a:p>
            <a:endParaRPr lang="en-US" dirty="0" smtClean="0"/>
          </a:p>
          <a:p>
            <a:pPr defTabSz="966612"/>
            <a:r>
              <a:rPr lang="en-US" sz="1300" dirty="0"/>
              <a:t>In 2008, AT&amp;T was awarded the </a:t>
            </a:r>
            <a:r>
              <a:rPr lang="en-US" sz="1300" dirty="0" err="1"/>
              <a:t>NetTN</a:t>
            </a:r>
            <a:r>
              <a:rPr lang="en-US" sz="1300" dirty="0"/>
              <a:t> contract for telecommunication services.  This contract includes the data network products and services that support the statewide10 </a:t>
            </a:r>
            <a:r>
              <a:rPr lang="en-US" sz="1300" dirty="0" err="1"/>
              <a:t>Gbps</a:t>
            </a:r>
            <a:r>
              <a:rPr lang="en-US" sz="1300" dirty="0"/>
              <a:t> backbone infrastructure, utilizing Multi-Protocol Label Switching (MPLS) to facilitate secure, redundant, high performance wide area network connectivity.  </a:t>
            </a:r>
            <a:r>
              <a:rPr lang="en-US" sz="1300" dirty="0" err="1"/>
              <a:t>NetTN</a:t>
            </a:r>
            <a:r>
              <a:rPr lang="en-US" sz="1300" dirty="0"/>
              <a:t> is a fully meshed network in compliance with the latest convergence technology.  It can be scaled to any office’s size and needs, and it accommodates various access methods such as DSL, Private Line, Metro Ethernet and Wavelength services.</a:t>
            </a:r>
          </a:p>
          <a:p>
            <a:pPr defTabSz="966612"/>
            <a:endParaRPr lang="en-US" sz="1300" dirty="0"/>
          </a:p>
          <a:p>
            <a:pPr defTabSz="966612"/>
            <a:r>
              <a:rPr lang="en-US" sz="1300" dirty="0"/>
              <a:t>For more information on </a:t>
            </a:r>
            <a:r>
              <a:rPr lang="en-US" sz="1300" dirty="0" err="1"/>
              <a:t>NetTN</a:t>
            </a:r>
            <a:r>
              <a:rPr lang="en-US" sz="1300" dirty="0"/>
              <a:t> please visit: </a:t>
            </a:r>
            <a:r>
              <a:rPr lang="en-US" sz="1300" u="sng" dirty="0">
                <a:hlinkClick r:id="rId3"/>
              </a:rPr>
              <a:t>http://www.nettn.net</a:t>
            </a:r>
            <a:endParaRPr lang="en-US" sz="1300" dirty="0"/>
          </a:p>
          <a:p>
            <a:endParaRPr lang="en-US" dirty="0" smtClean="0"/>
          </a:p>
          <a:p>
            <a:r>
              <a:rPr lang="en-US" sz="1300" b="1" u="sng" dirty="0" err="1"/>
              <a:t>NetTN</a:t>
            </a:r>
            <a:r>
              <a:rPr lang="en-US" sz="1300" b="1" u="sng" dirty="0"/>
              <a:t> Partners</a:t>
            </a:r>
            <a:endParaRPr lang="en-US" sz="1300" dirty="0"/>
          </a:p>
          <a:p>
            <a:r>
              <a:rPr lang="en-US" sz="1300" dirty="0">
                <a:hlinkClick r:id="rId4"/>
              </a:rPr>
              <a:t>911</a:t>
            </a:r>
            <a:endParaRPr lang="en-US" sz="1300" dirty="0"/>
          </a:p>
          <a:p>
            <a:r>
              <a:rPr lang="en-US" sz="1300" dirty="0" err="1">
                <a:hlinkClick r:id="rId5"/>
              </a:rPr>
              <a:t>eHealth</a:t>
            </a:r>
            <a:endParaRPr lang="en-US" sz="1300" dirty="0"/>
          </a:p>
          <a:p>
            <a:r>
              <a:rPr lang="en-US" sz="1300" dirty="0">
                <a:hlinkClick r:id="rId6"/>
              </a:rPr>
              <a:t>K-12</a:t>
            </a:r>
            <a:r>
              <a:rPr lang="en-US" sz="1300" dirty="0"/>
              <a:t> </a:t>
            </a:r>
          </a:p>
          <a:p>
            <a:r>
              <a:rPr lang="en-US" sz="1300" dirty="0">
                <a:hlinkClick r:id="rId7"/>
              </a:rPr>
              <a:t>Libraries and Local Government</a:t>
            </a:r>
            <a:endParaRPr lang="en-US" sz="1300" dirty="0"/>
          </a:p>
          <a:p>
            <a:r>
              <a:rPr lang="en-US" sz="1300" dirty="0"/>
              <a:t>Non-Profits</a:t>
            </a:r>
          </a:p>
          <a:p>
            <a:r>
              <a:rPr lang="en-US" sz="1300" dirty="0">
                <a:hlinkClick r:id="rId8"/>
              </a:rPr>
              <a:t>PBS </a:t>
            </a:r>
            <a:endParaRPr lang="en-US" sz="1300" dirty="0"/>
          </a:p>
          <a:p>
            <a:r>
              <a:rPr lang="en-US" sz="1300" dirty="0">
                <a:hlinkClick r:id="rId9"/>
              </a:rPr>
              <a:t>Private Higher Education Institutions</a:t>
            </a:r>
            <a:endParaRPr lang="en-US" sz="1300" dirty="0"/>
          </a:p>
          <a:p>
            <a:r>
              <a:rPr lang="en-US" sz="1300" dirty="0">
                <a:hlinkClick r:id="rId10"/>
              </a:rPr>
              <a:t>State of Tennessee Office for Information Resources (OIR)</a:t>
            </a:r>
            <a:endParaRPr lang="en-US" sz="1300" dirty="0"/>
          </a:p>
          <a:p>
            <a:r>
              <a:rPr lang="en-US" sz="1300" dirty="0">
                <a:hlinkClick r:id="rId11"/>
              </a:rPr>
              <a:t>TEMA</a:t>
            </a:r>
            <a:endParaRPr lang="en-US" sz="1300" dirty="0"/>
          </a:p>
          <a:p>
            <a:r>
              <a:rPr lang="en-US" sz="1300" dirty="0">
                <a:hlinkClick r:id="rId12"/>
              </a:rPr>
              <a:t>Tennessee Board of Regents</a:t>
            </a:r>
            <a:endParaRPr lang="en-US" sz="1300" dirty="0"/>
          </a:p>
          <a:p>
            <a:r>
              <a:rPr lang="en-US" sz="1300" dirty="0">
                <a:hlinkClick r:id="rId13"/>
              </a:rPr>
              <a:t>University of Tennessee</a:t>
            </a:r>
            <a:endParaRPr lang="en-US" sz="1300" dirty="0"/>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37</a:t>
            </a:fld>
            <a:endParaRPr lang="en-US"/>
          </a:p>
        </p:txBody>
      </p:sp>
    </p:spTree>
    <p:extLst>
      <p:ext uri="{BB962C8B-B14F-4D97-AF65-F5344CB8AC3E}">
        <p14:creationId xmlns:p14="http://schemas.microsoft.com/office/powerpoint/2010/main" val="1894430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More on </a:t>
            </a:r>
            <a:r>
              <a:rPr lang="en-US" b="1" dirty="0" err="1" smtClean="0"/>
              <a:t>NetTN</a:t>
            </a:r>
            <a:r>
              <a:rPr lang="en-US" b="1" dirty="0" smtClean="0"/>
              <a:t>:</a:t>
            </a:r>
          </a:p>
          <a:p>
            <a:endParaRPr lang="en-US" dirty="0" smtClean="0"/>
          </a:p>
          <a:p>
            <a:r>
              <a:rPr lang="en-US" sz="1300" dirty="0"/>
              <a:t>The basic design of the </a:t>
            </a:r>
            <a:r>
              <a:rPr lang="en-US" sz="1300" dirty="0" err="1"/>
              <a:t>NetTN</a:t>
            </a:r>
            <a:r>
              <a:rPr lang="en-US" sz="1300" dirty="0"/>
              <a:t> MPLS network allows each customer’s data traffic to travel a Virtual Private Network (VPN) path from the point of entry into the network to the final destination.  Customers can control which of their offices are allowed to communicate with other customer offices and those that must maintain complete separation.  MPLS allows for the co-existence of all government, education, </a:t>
            </a:r>
            <a:r>
              <a:rPr lang="en-US" sz="1300" dirty="0" err="1"/>
              <a:t>eHealth</a:t>
            </a:r>
            <a:r>
              <a:rPr lang="en-US" sz="1300" dirty="0"/>
              <a:t>, 911 and non-profit organizations on the network, along with providing the products and services needed to support new technologies and multiple options for connectivity, performance, and quality of service.</a:t>
            </a:r>
          </a:p>
          <a:p>
            <a:endParaRPr lang="en-US" sz="1300" b="1" dirty="0"/>
          </a:p>
          <a:p>
            <a:r>
              <a:rPr lang="en-US" sz="1300" dirty="0"/>
              <a:t>The </a:t>
            </a:r>
            <a:r>
              <a:rPr lang="en-US" sz="1300" dirty="0" err="1"/>
              <a:t>NetTN</a:t>
            </a:r>
            <a:r>
              <a:rPr lang="en-US" sz="1300" dirty="0"/>
              <a:t> network is designed and constructed to accommodate data, voice (VoIP), multimedia and video over the same access circuit.  Differentiated </a:t>
            </a:r>
            <a:r>
              <a:rPr lang="en-US" sz="1300" dirty="0" err="1"/>
              <a:t>Sevices</a:t>
            </a:r>
            <a:r>
              <a:rPr lang="en-US" sz="1300" dirty="0"/>
              <a:t> (</a:t>
            </a:r>
            <a:r>
              <a:rPr lang="en-US" sz="1300" dirty="0" err="1"/>
              <a:t>DiffServ</a:t>
            </a:r>
            <a:r>
              <a:rPr lang="en-US" sz="1300" dirty="0"/>
              <a:t>) is utilized within the network for end to end IP </a:t>
            </a:r>
            <a:r>
              <a:rPr lang="en-US" sz="1300" dirty="0" err="1"/>
              <a:t>QoS</a:t>
            </a:r>
            <a:r>
              <a:rPr lang="en-US" sz="1300" dirty="0"/>
              <a:t> features.</a:t>
            </a:r>
          </a:p>
          <a:p>
            <a:endParaRPr lang="en-US" sz="1300" dirty="0"/>
          </a:p>
          <a:p>
            <a:r>
              <a:rPr lang="en-US" sz="1300" dirty="0" err="1"/>
              <a:t>NetTN</a:t>
            </a:r>
            <a:r>
              <a:rPr lang="en-US" sz="1300" dirty="0"/>
              <a:t> is designed for 99.999% accuracy at the core and 99.95% accuracy at the end sites. </a:t>
            </a:r>
          </a:p>
          <a:p>
            <a:endParaRPr lang="en-US" sz="1300" dirty="0"/>
          </a:p>
          <a:p>
            <a:r>
              <a:rPr lang="en-US" sz="1300" b="1" dirty="0"/>
              <a:t>Service Components or Product Features included in Base Price:</a:t>
            </a:r>
            <a:endParaRPr lang="en-US" sz="1300" dirty="0"/>
          </a:p>
          <a:p>
            <a:pPr marL="664546" lvl="1" indent="-181240">
              <a:buFont typeface="Arial" pitchFamily="34" charset="0"/>
              <a:buChar char="•"/>
            </a:pPr>
            <a:r>
              <a:rPr lang="en-US" sz="1300" dirty="0"/>
              <a:t>Circuit to the customer premises</a:t>
            </a:r>
          </a:p>
          <a:p>
            <a:pPr marL="664546" lvl="1" indent="-181240">
              <a:buFont typeface="Arial" pitchFamily="34" charset="0"/>
              <a:buChar char="•"/>
            </a:pPr>
            <a:r>
              <a:rPr lang="en-US" sz="1300" dirty="0"/>
              <a:t>Managed router services (Cisco model dependent on circuit size)</a:t>
            </a:r>
          </a:p>
          <a:p>
            <a:pPr marL="664546" lvl="1" indent="-181240">
              <a:buFont typeface="Arial" pitchFamily="34" charset="0"/>
              <a:buChar char="•"/>
            </a:pPr>
            <a:r>
              <a:rPr lang="en-US" sz="1300" dirty="0"/>
              <a:t>Internet access (optional)</a:t>
            </a:r>
          </a:p>
          <a:p>
            <a:pPr marL="664546" lvl="1" indent="-181240">
              <a:buFont typeface="Arial" pitchFamily="34" charset="0"/>
              <a:buChar char="•"/>
            </a:pPr>
            <a:r>
              <a:rPr lang="en-US" sz="1300" dirty="0"/>
              <a:t>Managed firewall security to and from the Internet</a:t>
            </a:r>
          </a:p>
          <a:p>
            <a:pPr marL="664546" lvl="1" indent="-181240">
              <a:buFont typeface="Arial" pitchFamily="34" charset="0"/>
              <a:buChar char="•"/>
            </a:pPr>
            <a:r>
              <a:rPr lang="en-US" sz="1300" dirty="0"/>
              <a:t>Managed intrusion prevention and intrusion detection to and from the Internet</a:t>
            </a:r>
          </a:p>
          <a:p>
            <a:pPr marL="664546" lvl="1" indent="-181240">
              <a:buFont typeface="Arial" pitchFamily="34" charset="0"/>
              <a:buChar char="•"/>
            </a:pPr>
            <a:r>
              <a:rPr lang="en-US" sz="1300" dirty="0"/>
              <a:t>Connectivity to all other sites on the </a:t>
            </a:r>
            <a:r>
              <a:rPr lang="en-US" sz="1300" dirty="0" err="1"/>
              <a:t>NetTN</a:t>
            </a:r>
            <a:r>
              <a:rPr lang="en-US" sz="1300" dirty="0"/>
              <a:t> network</a:t>
            </a:r>
          </a:p>
          <a:p>
            <a:pPr marL="664546" lvl="1" indent="-181240">
              <a:buFont typeface="Arial" pitchFamily="34" charset="0"/>
              <a:buChar char="•"/>
            </a:pPr>
            <a:r>
              <a:rPr lang="en-US" sz="1300" dirty="0"/>
              <a:t>Internet2 for eligible entities</a:t>
            </a:r>
          </a:p>
          <a:p>
            <a:pPr marL="664546" lvl="1" indent="-181240">
              <a:buFont typeface="Arial" pitchFamily="34" charset="0"/>
              <a:buChar char="•"/>
            </a:pPr>
            <a:r>
              <a:rPr lang="en-US" sz="1300" dirty="0"/>
              <a:t>Proactive network management and monitoring</a:t>
            </a:r>
          </a:p>
          <a:p>
            <a:pPr marL="664546" lvl="1" indent="-181240">
              <a:buFont typeface="Arial" pitchFamily="34" charset="0"/>
              <a:buChar char="•"/>
            </a:pPr>
            <a:r>
              <a:rPr lang="en-US" sz="1300" dirty="0"/>
              <a:t>Industry leading service level agreements</a:t>
            </a:r>
          </a:p>
          <a:p>
            <a:endParaRPr lang="en-US" dirty="0" smtClean="0"/>
          </a:p>
          <a:p>
            <a:pPr defTabSz="966612"/>
            <a:r>
              <a:rPr lang="en-US" sz="1300" b="1" dirty="0"/>
              <a:t>Optional </a:t>
            </a:r>
            <a:r>
              <a:rPr lang="en-US" sz="1300" b="1" dirty="0" err="1"/>
              <a:t>NetTN</a:t>
            </a:r>
            <a:r>
              <a:rPr lang="en-US" sz="1300" b="1" dirty="0"/>
              <a:t> Managed Services:</a:t>
            </a:r>
          </a:p>
          <a:p>
            <a:pPr defTabSz="966612"/>
            <a:endParaRPr lang="en-US" sz="1300" b="1" dirty="0"/>
          </a:p>
          <a:p>
            <a:pPr marL="483306" lvl="1" defTabSz="966612"/>
            <a:r>
              <a:rPr lang="en-US" sz="1300" b="1" dirty="0"/>
              <a:t>H.323 Video</a:t>
            </a:r>
            <a:r>
              <a:rPr lang="en-US" sz="1300" dirty="0"/>
              <a:t> - </a:t>
            </a:r>
            <a:r>
              <a:rPr lang="en-US" sz="1300" dirty="0" err="1"/>
              <a:t>NetTN</a:t>
            </a:r>
            <a:r>
              <a:rPr lang="en-US" sz="1300" dirty="0"/>
              <a:t> provides a fully managed H.323 video network for all </a:t>
            </a:r>
            <a:r>
              <a:rPr lang="en-US" sz="1300" dirty="0" err="1"/>
              <a:t>NetTN</a:t>
            </a:r>
            <a:r>
              <a:rPr lang="en-US" sz="1300" dirty="0"/>
              <a:t> Partners. This video network provides low cost, multiple point video bridges, as well as no cost point-to-point for sites on the </a:t>
            </a:r>
            <a:r>
              <a:rPr lang="en-US" sz="1300" dirty="0" err="1"/>
              <a:t>NetTN</a:t>
            </a:r>
            <a:r>
              <a:rPr lang="en-US" sz="1300" dirty="0"/>
              <a:t> network</a:t>
            </a:r>
          </a:p>
          <a:p>
            <a:pPr marL="483306" lvl="1" defTabSz="966612"/>
            <a:endParaRPr lang="en-US" sz="1300" dirty="0"/>
          </a:p>
          <a:p>
            <a:pPr marL="483306" lvl="1" defTabSz="966612"/>
            <a:r>
              <a:rPr lang="en-US" sz="1300" b="1" dirty="0"/>
              <a:t>Remote Access - </a:t>
            </a:r>
            <a:r>
              <a:rPr lang="en-US" sz="1300" dirty="0" err="1"/>
              <a:t>NetTN</a:t>
            </a:r>
            <a:r>
              <a:rPr lang="en-US" sz="1300" dirty="0"/>
              <a:t> provides a low cost dial-up service for end users to remotely connect to resources on the </a:t>
            </a:r>
            <a:r>
              <a:rPr lang="en-US" sz="1300" dirty="0" err="1"/>
              <a:t>NetTN</a:t>
            </a:r>
            <a:r>
              <a:rPr lang="en-US" sz="1300" dirty="0"/>
              <a:t> network. Remote access also includes options for broadband access, SSL VPN, and multi-factor authentication services</a:t>
            </a:r>
          </a:p>
          <a:p>
            <a:pPr marL="483306" lvl="1" defTabSz="966612"/>
            <a:endParaRPr lang="en-US" sz="1300" dirty="0"/>
          </a:p>
          <a:p>
            <a:pPr marL="483306" lvl="1" defTabSz="966612"/>
            <a:r>
              <a:rPr lang="en-US" sz="1300" b="1" dirty="0"/>
              <a:t>Managed Internet Service - </a:t>
            </a:r>
            <a:r>
              <a:rPr lang="en-US" sz="1300" dirty="0"/>
              <a:t>For Internet access only Internet service from T1 to 1Gbps is available</a:t>
            </a:r>
          </a:p>
          <a:p>
            <a:pPr marL="483306" lvl="1" defTabSz="966612"/>
            <a:endParaRPr lang="en-US" sz="1300" dirty="0"/>
          </a:p>
          <a:p>
            <a:pPr marL="483306" lvl="1" defTabSz="966612"/>
            <a:r>
              <a:rPr lang="en-US" sz="1300" b="1" dirty="0"/>
              <a:t>Email, Content Filtering, and web hosting services </a:t>
            </a:r>
            <a:r>
              <a:rPr lang="en-US" sz="1300" dirty="0"/>
              <a:t>are also available</a:t>
            </a:r>
          </a:p>
          <a:p>
            <a:endParaRPr lang="en-US" dirty="0" smtClean="0"/>
          </a:p>
          <a:p>
            <a:pPr defTabSz="966612"/>
            <a:r>
              <a:rPr lang="en-US" sz="1300" b="1" dirty="0"/>
              <a:t>Non-managed services include:</a:t>
            </a:r>
          </a:p>
          <a:p>
            <a:pPr marL="664546" lvl="1" indent="-181240" defTabSz="966612">
              <a:buFont typeface="Arial" pitchFamily="34" charset="0"/>
              <a:buChar char="•"/>
            </a:pPr>
            <a:r>
              <a:rPr lang="en-US" sz="1300" dirty="0"/>
              <a:t>Point-to-Point Data Circuits</a:t>
            </a:r>
          </a:p>
          <a:p>
            <a:pPr marL="664546" lvl="1" indent="-181240" defTabSz="966612">
              <a:buFont typeface="Arial" pitchFamily="34" charset="0"/>
              <a:buChar char="•"/>
            </a:pPr>
            <a:r>
              <a:rPr lang="en-US" sz="1300" dirty="0"/>
              <a:t>Primary Rate ISDN Service</a:t>
            </a:r>
          </a:p>
          <a:p>
            <a:endParaRPr lang="en-US" b="0"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38</a:t>
            </a:fld>
            <a:endParaRPr lang="en-US"/>
          </a:p>
        </p:txBody>
      </p:sp>
    </p:spTree>
    <p:extLst>
      <p:ext uri="{BB962C8B-B14F-4D97-AF65-F5344CB8AC3E}">
        <p14:creationId xmlns:p14="http://schemas.microsoft.com/office/powerpoint/2010/main" val="3786737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Joe Sargent, Executive Director/CIO Walters State Community College - </a:t>
            </a:r>
            <a:r>
              <a:rPr lang="en-US" sz="1200" kern="1200" dirty="0" smtClean="0">
                <a:solidFill>
                  <a:schemeClr val="tx1"/>
                </a:solidFill>
                <a:effectLst/>
                <a:latin typeface="+mn-lt"/>
                <a:ea typeface="+mn-ea"/>
                <a:cs typeface="+mn-cs"/>
              </a:rPr>
              <a:t>This project provided us great opportunities to learn throughout every process.  In this section we will lead you through the lessons we learned as we went through our planning and implementation phases.</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39</a:t>
            </a:fld>
            <a:endParaRPr lang="en-US"/>
          </a:p>
        </p:txBody>
      </p:sp>
    </p:spTree>
    <p:extLst>
      <p:ext uri="{BB962C8B-B14F-4D97-AF65-F5344CB8AC3E}">
        <p14:creationId xmlns:p14="http://schemas.microsoft.com/office/powerpoint/2010/main" val="3758026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Learned (Pre-implementation)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project originally started off with a group of five schools researching the viability of going to a centralized hosted environment.  This effort was not led by a career IT executive or someone from the central Tennessee Board of Regents office.  The schools created a research committee that was led by one of the participating school’s chief finance officer (CFO).  Other members on this committee consisted of the participating school’s CIOs, the central office CIO, and a few other select technical IT members.  An executive committee consisting of the participating school’s presidents was designated to review, approve, and recommend the ultimate hosting solution we would pursue.</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40</a:t>
            </a:fld>
            <a:endParaRPr lang="en-US"/>
          </a:p>
        </p:txBody>
      </p:sp>
    </p:spTree>
    <p:extLst>
      <p:ext uri="{BB962C8B-B14F-4D97-AF65-F5344CB8AC3E}">
        <p14:creationId xmlns:p14="http://schemas.microsoft.com/office/powerpoint/2010/main" val="3119503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Lessons Learned (Post Implementation)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our hosting solution we partnered with the state IT group instead of a private entity.  We found that there were many cultural, procedural, and terminology differences between our teams and their organization.  Our expectations of how processes and requests should be handled were often times different from the hosting organization.  These were areas we had to identify and work through throughout the project.</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41</a:t>
            </a:fld>
            <a:endParaRPr lang="en-US"/>
          </a:p>
        </p:txBody>
      </p:sp>
    </p:spTree>
    <p:extLst>
      <p:ext uri="{BB962C8B-B14F-4D97-AF65-F5344CB8AC3E}">
        <p14:creationId xmlns:p14="http://schemas.microsoft.com/office/powerpoint/2010/main" val="32832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smtClean="0"/>
              <a:t>What is a</a:t>
            </a:r>
            <a:r>
              <a:rPr lang="en-US" sz="1300" b="1" baseline="0" dirty="0" smtClean="0"/>
              <a:t> Collaborative Cloud Project?</a:t>
            </a:r>
            <a:endParaRPr lang="en-US" sz="1300" b="1" dirty="0" smtClean="0"/>
          </a:p>
          <a:p>
            <a:endParaRPr lang="en-US" sz="1300" dirty="0" smtClean="0"/>
          </a:p>
          <a:p>
            <a:r>
              <a:rPr lang="en-US" sz="1300" dirty="0" smtClean="0"/>
              <a:t>We </a:t>
            </a:r>
            <a:r>
              <a:rPr lang="en-US" sz="1300" dirty="0"/>
              <a:t>all know that if any single institution goes into a hosted environment it typically costs more than what the institution could do it for themselves on their campus. Hosting providers understand this so they sell the institution on the extra costs by stressing that the added security, redundancy, staff, QC, etc. that the institution will get from hosting with their company is </a:t>
            </a:r>
            <a:r>
              <a:rPr lang="en-US" sz="1300" dirty="0" smtClean="0"/>
              <a:t>“value add” and worth </a:t>
            </a:r>
            <a:r>
              <a:rPr lang="en-US" sz="1300" dirty="0"/>
              <a:t>doing business with them.</a:t>
            </a:r>
          </a:p>
          <a:p>
            <a:r>
              <a:rPr lang="en-US" sz="1300" dirty="0"/>
              <a:t> </a:t>
            </a:r>
          </a:p>
          <a:p>
            <a:r>
              <a:rPr lang="en-US" sz="1300" dirty="0"/>
              <a:t>What sets our story/poster apart from just another “going to the cloud” story is our premise that: If we collectively (5 now 7 institutions) go to the cloud and use virtualization and clustering technology on the same platform(s), we realize such economies of scale that our costs will be “breakeven” or even at a “cost savings,” and we’ll still be able to take advantage of the tangible and intangible benefits of hosting.</a:t>
            </a:r>
          </a:p>
          <a:p>
            <a:endParaRPr lang="en-US" sz="1300" dirty="0"/>
          </a:p>
          <a:p>
            <a:r>
              <a:rPr lang="en-US" sz="1300" dirty="0"/>
              <a:t>The graphic on this slide is a high level (perhaps oversimplified) conceptual diagram as to how the strategy works. Multiple institutions have their administrative RDBMS (Banner) installed on a single instance of Oracle (using Oracle’s Real-time Application Clustering (RAC) software) on </a:t>
            </a:r>
            <a:r>
              <a:rPr lang="en-US" sz="1300" dirty="0" smtClean="0"/>
              <a:t>the Red </a:t>
            </a:r>
            <a:r>
              <a:rPr lang="en-US" sz="1300" dirty="0"/>
              <a:t>Hat </a:t>
            </a:r>
            <a:r>
              <a:rPr lang="en-US" sz="1300" dirty="0" smtClean="0"/>
              <a:t>Linux</a:t>
            </a:r>
            <a:r>
              <a:rPr lang="en-US" sz="1300" baseline="0" dirty="0" smtClean="0"/>
              <a:t> OS</a:t>
            </a:r>
            <a:r>
              <a:rPr lang="en-US" sz="1300" dirty="0" smtClean="0"/>
              <a:t> </a:t>
            </a:r>
            <a:r>
              <a:rPr lang="en-US" sz="1300" dirty="0"/>
              <a:t>that operates on </a:t>
            </a:r>
            <a:r>
              <a:rPr lang="en-US" sz="1300" dirty="0" smtClean="0"/>
              <a:t>physical server(s) (In our case we have two</a:t>
            </a:r>
            <a:r>
              <a:rPr lang="en-US" sz="1300" baseline="0" dirty="0" smtClean="0"/>
              <a:t> physical servers for high availability and load balancing across the two servers and not to put too fine a point on it we duplicate the environments for development/test and production). With respect to the administrative application and middleware servers, they are housed in a high availability VMware cluster.</a:t>
            </a:r>
          </a:p>
          <a:p>
            <a:endParaRPr lang="en-US" sz="1300" baseline="0" dirty="0" smtClean="0"/>
          </a:p>
          <a:p>
            <a:r>
              <a:rPr lang="en-US" sz="1300" baseline="0" dirty="0" smtClean="0"/>
              <a:t>Results: 	Prior to the cloud initiative: minimum 16 RDBMS servers with no fewer than 40 app and middleware servers (assuming an average of 5 per campus).</a:t>
            </a:r>
          </a:p>
          <a:p>
            <a:r>
              <a:rPr lang="en-US" sz="1300" baseline="0" dirty="0" smtClean="0"/>
              <a:t>	After the cloud initiative: 4 RDBMS servers and all app and middleware servers as virtual machines in a high availability VMware cluster. </a:t>
            </a:r>
            <a:endParaRPr lang="en-US" sz="1300" dirty="0"/>
          </a:p>
          <a:p>
            <a:endParaRPr lang="en-US" sz="1300" dirty="0"/>
          </a:p>
          <a:p>
            <a:endParaRPr lang="en-US" sz="1300" dirty="0"/>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4</a:t>
            </a:fld>
            <a:endParaRPr lang="en-US"/>
          </a:p>
        </p:txBody>
      </p:sp>
    </p:spTree>
    <p:extLst>
      <p:ext uri="{BB962C8B-B14F-4D97-AF65-F5344CB8AC3E}">
        <p14:creationId xmlns:p14="http://schemas.microsoft.com/office/powerpoint/2010/main" val="69697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Emily </a:t>
            </a:r>
            <a:r>
              <a:rPr lang="en-US" dirty="0" err="1" smtClean="0"/>
              <a:t>Siciensky</a:t>
            </a:r>
            <a:r>
              <a:rPr lang="en-US" dirty="0" smtClean="0"/>
              <a:t>, Associate Vice President for Information Technology,</a:t>
            </a:r>
            <a:r>
              <a:rPr lang="en-US" baseline="0" dirty="0" smtClean="0"/>
              <a:t> </a:t>
            </a:r>
            <a:r>
              <a:rPr lang="en-US" dirty="0" smtClean="0"/>
              <a:t>Columbia State Community College</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5</a:t>
            </a:fld>
            <a:endParaRPr lang="en-US"/>
          </a:p>
        </p:txBody>
      </p:sp>
    </p:spTree>
    <p:extLst>
      <p:ext uri="{BB962C8B-B14F-4D97-AF65-F5344CB8AC3E}">
        <p14:creationId xmlns:p14="http://schemas.microsoft.com/office/powerpoint/2010/main" val="1097896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About</a:t>
            </a:r>
            <a:r>
              <a:rPr lang="en-US" b="1" baseline="0" dirty="0" smtClean="0"/>
              <a:t> the Tennessee Board of Regents:</a:t>
            </a:r>
          </a:p>
          <a:p>
            <a:endParaRPr lang="en-US" baseline="0" dirty="0" smtClean="0"/>
          </a:p>
          <a:p>
            <a:r>
              <a:rPr lang="en-US" dirty="0" smtClean="0"/>
              <a:t>The Tennessee Board of Regents is the sixth largest system of public higher education in the nation, with 46 institutions, over 200,000 students, and 14,000 full-time employees. The system consists of six universities – one of which has a law school and one of which has medical and pharmacy schools, 13 community colleges, 27 technology centers, and the system office. TBR conducts classes in 90 of the 95 counties in Tennessee, and offers a large variety of degrees and services. The Tennessee Board of Regents institutions credential over 22,000 individuals each year, making them job-ready and better prepared for the 21st century workforce.</a:t>
            </a:r>
          </a:p>
          <a:p>
            <a:endParaRPr lang="en-US" dirty="0" smtClean="0"/>
          </a:p>
          <a:p>
            <a:r>
              <a:rPr lang="en-US" dirty="0" smtClean="0"/>
              <a:t>For additional information please visit: </a:t>
            </a:r>
            <a:r>
              <a:rPr lang="en-US" sz="1300" u="sng" dirty="0">
                <a:hlinkClick r:id="rId3"/>
              </a:rPr>
              <a:t>http://www.tbr.edu</a:t>
            </a:r>
            <a:endParaRPr lang="en-US" sz="1300" u="sng" dirty="0"/>
          </a:p>
          <a:p>
            <a:endParaRPr lang="en-US" dirty="0" smtClean="0"/>
          </a:p>
          <a:p>
            <a:r>
              <a:rPr lang="en-US" sz="1200" b="1" kern="1200" dirty="0" smtClean="0">
                <a:solidFill>
                  <a:schemeClr val="tx1"/>
                </a:solidFill>
                <a:effectLst/>
                <a:latin typeface="+mn-lt"/>
                <a:ea typeface="+mn-ea"/>
                <a:cs typeface="+mn-cs"/>
              </a:rPr>
              <a:t>Overview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the Banner implementation in 2006, as we migrated from Plus , many of us investigated the possibility of hosting. The connectivity costs (especially for institutions with facilities in rural areas) were too high to make this a viable option at that time.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2009, when much of the server hardware needed to be replaced, we wanted to take another look at this since connectivity costs had gone down, hardware maintenance costs had gone up and disaster recovery plans were getting more expensive and complicated. As a system, we were also asked to consider more collaborative projects and implementations in order to be more cost efficient in our daily administrative operations.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we wanted to look at more efficient ways to better utilize our staff in support of a growing list of academic initiatives that required a technology focus such as early alert and student retention systems.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C78453-686A-414D-8EC2-55C0D2BAF3AA}" type="slidenum">
              <a:rPr lang="en-US" smtClean="0"/>
              <a:t>6</a:t>
            </a:fld>
            <a:endParaRPr lang="en-US"/>
          </a:p>
        </p:txBody>
      </p:sp>
    </p:spTree>
    <p:extLst>
      <p:ext uri="{BB962C8B-B14F-4D97-AF65-F5344CB8AC3E}">
        <p14:creationId xmlns:p14="http://schemas.microsoft.com/office/powerpoint/2010/main" val="375997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Cloud Computing Roadmap Items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migration of an ERP system from individual installations to a collaborative hosted environment is a huge undertaking, and not to be taken lightly. In many ways it is more complex than the initial migration from Plus to Banner. To initiate the feasibility study here are some steps taken in the early stages:</a:t>
            </a:r>
          </a:p>
          <a:p>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en-US" sz="1200" kern="1200" dirty="0" smtClean="0">
                <a:solidFill>
                  <a:schemeClr val="tx1"/>
                </a:solidFill>
                <a:effectLst/>
                <a:latin typeface="+mn-lt"/>
                <a:ea typeface="+mn-ea"/>
                <a:cs typeface="+mn-cs"/>
              </a:rPr>
              <a:t>Discussions with IT leadership from every TBR institution </a:t>
            </a:r>
          </a:p>
          <a:p>
            <a:pPr marL="628650" lvl="1" indent="-171450">
              <a:buFont typeface="Arial" pitchFamily="34" charset="0"/>
              <a:buChar char="•"/>
            </a:pPr>
            <a:r>
              <a:rPr lang="en-US" sz="1200" kern="1200" dirty="0" smtClean="0">
                <a:solidFill>
                  <a:schemeClr val="tx1"/>
                </a:solidFill>
                <a:effectLst/>
                <a:latin typeface="+mn-lt"/>
                <a:ea typeface="+mn-ea"/>
                <a:cs typeface="+mn-cs"/>
              </a:rPr>
              <a:t>A hosting consortium is organized for interested parties</a:t>
            </a:r>
          </a:p>
          <a:p>
            <a:pPr marL="628650" lvl="1" indent="-171450">
              <a:buFont typeface="Arial" pitchFamily="34" charset="0"/>
              <a:buChar char="•"/>
            </a:pPr>
            <a:r>
              <a:rPr lang="en-US" sz="1200" kern="1200" dirty="0" smtClean="0">
                <a:solidFill>
                  <a:schemeClr val="tx1"/>
                </a:solidFill>
                <a:effectLst/>
                <a:latin typeface="+mn-lt"/>
                <a:ea typeface="+mn-ea"/>
                <a:cs typeface="+mn-cs"/>
              </a:rPr>
              <a:t>Technical Staff begins to outline requirements, hosting task force is organized consisting of technical and financial leadership</a:t>
            </a:r>
          </a:p>
          <a:p>
            <a:pPr marL="628650" lvl="1" indent="-171450">
              <a:buFont typeface="Arial" pitchFamily="34" charset="0"/>
              <a:buChar char="•"/>
            </a:pPr>
            <a:r>
              <a:rPr lang="en-US" sz="1200" kern="1200" dirty="0" smtClean="0">
                <a:solidFill>
                  <a:schemeClr val="tx1"/>
                </a:solidFill>
                <a:effectLst/>
                <a:latin typeface="+mn-lt"/>
                <a:ea typeface="+mn-ea"/>
                <a:cs typeface="+mn-cs"/>
              </a:rPr>
              <a:t>Task force is charged with development of an RFI, with a list of possible hosting partners</a:t>
            </a:r>
          </a:p>
          <a:p>
            <a:pPr marL="628650" lvl="1" indent="-171450">
              <a:buFont typeface="Arial" pitchFamily="34" charset="0"/>
              <a:buChar char="•"/>
            </a:pPr>
            <a:r>
              <a:rPr lang="en-US" sz="1200" kern="1200" dirty="0" smtClean="0">
                <a:solidFill>
                  <a:schemeClr val="tx1"/>
                </a:solidFill>
                <a:effectLst/>
                <a:latin typeface="+mn-lt"/>
                <a:ea typeface="+mn-ea"/>
                <a:cs typeface="+mn-cs"/>
              </a:rPr>
              <a:t>RFI is submitted, 12 possible partners responded – State of Tennessee’s OIR is selected</a:t>
            </a:r>
          </a:p>
          <a:p>
            <a:pPr marL="628650" lvl="1" indent="-171450">
              <a:buFont typeface="Arial" pitchFamily="34" charset="0"/>
              <a:buChar char="•"/>
            </a:pPr>
            <a:r>
              <a:rPr lang="en-US" sz="1200" kern="1200" dirty="0" smtClean="0">
                <a:solidFill>
                  <a:schemeClr val="tx1"/>
                </a:solidFill>
                <a:effectLst/>
                <a:latin typeface="+mn-lt"/>
                <a:ea typeface="+mn-ea"/>
                <a:cs typeface="+mn-cs"/>
              </a:rPr>
              <a:t>The work begins to outline requirements, document current system states, project hardware architecture, infrastructure needs, technical sessions with stake holders</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7</a:t>
            </a:fld>
            <a:endParaRPr lang="en-US"/>
          </a:p>
        </p:txBody>
      </p:sp>
    </p:spTree>
    <p:extLst>
      <p:ext uri="{BB962C8B-B14F-4D97-AF65-F5344CB8AC3E}">
        <p14:creationId xmlns:p14="http://schemas.microsoft.com/office/powerpoint/2010/main" val="78170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Pre-Implementation Timeline, RFI, Selection of Partner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is a graphic depiction of the pre-implementation timeline – from the initial discussions in 2009, to major milestones along the way. Once the consortium was set in place made up of a volunteer group in November 2009, and RFI was developed and released to potential partners in Feb 2010. Reviews of the responses were completed in April. The recommendation to host the servers at the State of Tennessee OIR facility was made, with architectural discussion held in September 2010.</a:t>
            </a:r>
          </a:p>
        </p:txBody>
      </p:sp>
      <p:sp>
        <p:nvSpPr>
          <p:cNvPr id="4" name="Slide Number Placeholder 3"/>
          <p:cNvSpPr>
            <a:spLocks noGrp="1"/>
          </p:cNvSpPr>
          <p:nvPr>
            <p:ph type="sldNum" sz="quarter" idx="10"/>
          </p:nvPr>
        </p:nvSpPr>
        <p:spPr/>
        <p:txBody>
          <a:bodyPr/>
          <a:lstStyle/>
          <a:p>
            <a:fld id="{2AC78453-686A-414D-8EC2-55C0D2BAF3AA}" type="slidenum">
              <a:rPr lang="en-US" smtClean="0"/>
              <a:t>8</a:t>
            </a:fld>
            <a:endParaRPr lang="en-US"/>
          </a:p>
        </p:txBody>
      </p:sp>
    </p:spTree>
    <p:extLst>
      <p:ext uri="{BB962C8B-B14F-4D97-AF65-F5344CB8AC3E}">
        <p14:creationId xmlns:p14="http://schemas.microsoft.com/office/powerpoint/2010/main" val="2216629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Implementation Timeline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January 2011, the architecture for the environment was beginning to take shape; server and storage platforms were configured as well as ironing out the details around licensing, and database technologies. We outlined the go live projections, with a phased-in approach – that is the implementation would span over the course of 7 months, with one institution migrating each month from 5/2021-10/2012. We skipped the month of August since the Fall 2012 semester classes began leaving little time for migration work. The central office migrated several months before the start of institution migrations, setting the stage for database and application, mid-tier server structures. The institutions’ use of several third party applications, the implications on network and connectivity structures within that dynamic took several months of discussion, testing and re-testing before the first institution, </a:t>
            </a:r>
            <a:r>
              <a:rPr lang="en-US" sz="1200" kern="1200" dirty="0" err="1" smtClean="0">
                <a:solidFill>
                  <a:schemeClr val="tx1"/>
                </a:solidFill>
                <a:effectLst/>
                <a:latin typeface="+mn-lt"/>
                <a:ea typeface="+mn-ea"/>
                <a:cs typeface="+mn-cs"/>
              </a:rPr>
              <a:t>Motlow</a:t>
            </a:r>
            <a:r>
              <a:rPr lang="en-US" sz="1200" kern="1200" dirty="0" smtClean="0">
                <a:solidFill>
                  <a:schemeClr val="tx1"/>
                </a:solidFill>
                <a:effectLst/>
                <a:latin typeface="+mn-lt"/>
                <a:ea typeface="+mn-ea"/>
                <a:cs typeface="+mn-cs"/>
              </a:rPr>
              <a:t> State, was completed.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Issues still open – maintenance windows and upgrade schedules</a:t>
            </a:r>
          </a:p>
          <a:p>
            <a:endParaRPr lang="en-US" dirty="0"/>
          </a:p>
        </p:txBody>
      </p:sp>
      <p:sp>
        <p:nvSpPr>
          <p:cNvPr id="4" name="Slide Number Placeholder 3"/>
          <p:cNvSpPr>
            <a:spLocks noGrp="1"/>
          </p:cNvSpPr>
          <p:nvPr>
            <p:ph type="sldNum" sz="quarter" idx="10"/>
          </p:nvPr>
        </p:nvSpPr>
        <p:spPr/>
        <p:txBody>
          <a:bodyPr/>
          <a:lstStyle/>
          <a:p>
            <a:fld id="{2AC78453-686A-414D-8EC2-55C0D2BAF3AA}" type="slidenum">
              <a:rPr lang="en-US" smtClean="0"/>
              <a:t>9</a:t>
            </a:fld>
            <a:endParaRPr lang="en-US"/>
          </a:p>
        </p:txBody>
      </p:sp>
    </p:spTree>
    <p:extLst>
      <p:ext uri="{BB962C8B-B14F-4D97-AF65-F5344CB8AC3E}">
        <p14:creationId xmlns:p14="http://schemas.microsoft.com/office/powerpoint/2010/main" val="1644017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12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2" hasCustomPrompt="1"/>
          </p:nvPr>
        </p:nvSpPr>
        <p:spPr>
          <a:xfrm>
            <a:off x="609601" y="5500255"/>
            <a:ext cx="7848600" cy="500732"/>
          </a:xfrm>
          <a:prstGeom prst="rect">
            <a:avLst/>
          </a:prstGeom>
        </p:spPr>
        <p:txBody>
          <a:bodyPr anchor="t"/>
          <a:lstStyle>
            <a:lvl1pPr marL="0" indent="0" algn="r">
              <a:buNone/>
              <a:defRPr sz="18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Tree>
    <p:extLst>
      <p:ext uri="{BB962C8B-B14F-4D97-AF65-F5344CB8AC3E}">
        <p14:creationId xmlns:p14="http://schemas.microsoft.com/office/powerpoint/2010/main" val="31657318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12 FRI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36997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07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88"/>
            <a:ext cx="8382000" cy="1143000"/>
          </a:xfrm>
          <a:prstGeom prst="rect">
            <a:avLst/>
          </a:prstGeom>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5E7FDAB4-07BE-444D-B3B6-277A260B7CA1}" type="datetime1">
              <a:rPr lang="en-US"/>
              <a:pPr/>
              <a:t>11/12/2012</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r>
              <a:rPr lang="en-US"/>
              <a:t>Presentation 1</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FB973DB-D0DA-4DEF-8270-AD720F80014D}" type="slidenum">
              <a:rPr lang="en-US"/>
              <a:pPr/>
              <a:t>‹#›</a:t>
            </a:fld>
            <a:endParaRPr lang="en-US"/>
          </a:p>
        </p:txBody>
      </p:sp>
    </p:spTree>
    <p:extLst>
      <p:ext uri="{BB962C8B-B14F-4D97-AF65-F5344CB8AC3E}">
        <p14:creationId xmlns:p14="http://schemas.microsoft.com/office/powerpoint/2010/main" val="265081619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76596" y="515927"/>
            <a:ext cx="7989553" cy="1429357"/>
          </a:xfrm>
          <a:prstGeom prst="rect">
            <a:avLst/>
          </a:prstGeom>
        </p:spPr>
        <p:txBody>
          <a:bodyPr/>
          <a:lstStyle/>
          <a:p>
            <a:r>
              <a:rPr lang="en-US" smtClean="0"/>
              <a:t>Click to edit Master title style</a:t>
            </a:r>
            <a:endParaRPr lang="en-US"/>
          </a:p>
        </p:txBody>
      </p:sp>
      <p:sp>
        <p:nvSpPr>
          <p:cNvPr id="7" name="Slide Number Placeholder 6"/>
          <p:cNvSpPr>
            <a:spLocks noGrp="1"/>
          </p:cNvSpPr>
          <p:nvPr>
            <p:ph type="sldNum" sz="quarter" idx="12"/>
          </p:nvPr>
        </p:nvSpPr>
        <p:spPr>
          <a:xfrm>
            <a:off x="399521" y="6314441"/>
            <a:ext cx="385235" cy="152400"/>
          </a:xfrm>
          <a:prstGeom prst="rect">
            <a:avLst/>
          </a:prstGeom>
        </p:spPr>
        <p:txBody>
          <a:bodyPr/>
          <a:lstStyle/>
          <a:p>
            <a:fld id="{1DEFE11F-158B-594E-8BEE-CC26B87FEB38}" type="slidenum">
              <a:rPr lang="en-US" smtClean="0"/>
              <a:pPr/>
              <a:t>‹#›</a:t>
            </a:fld>
            <a:endParaRPr lang="en-US" dirty="0"/>
          </a:p>
        </p:txBody>
      </p:sp>
    </p:spTree>
    <p:extLst>
      <p:ext uri="{BB962C8B-B14F-4D97-AF65-F5344CB8AC3E}">
        <p14:creationId xmlns:p14="http://schemas.microsoft.com/office/powerpoint/2010/main" val="38815567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0075FB-5027-43A4-951B-16CF0D5749F2}"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950410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075FB-5027-43A4-951B-16CF0D5749F2}"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3531186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0075FB-5027-43A4-951B-16CF0D5749F2}"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2901134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0075FB-5027-43A4-951B-16CF0D5749F2}" type="datetimeFigureOut">
              <a:rPr lang="en-US" smtClean="0"/>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2599758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0075FB-5027-43A4-951B-16CF0D5749F2}" type="datetimeFigureOut">
              <a:rPr lang="en-US" smtClean="0"/>
              <a:t>11/12/2012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2864974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0075FB-5027-43A4-951B-16CF0D5749F2}" type="datetimeFigureOut">
              <a:rPr lang="en-US" smtClean="0"/>
              <a:t>11/12/2012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141270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12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370676"/>
            <a:ext cx="7866612" cy="905924"/>
          </a:xfrm>
          <a:prstGeom prst="rect">
            <a:avLst/>
          </a:prstGeom>
        </p:spPr>
        <p:txBody>
          <a:bodyPr anchor="t"/>
          <a:lstStyle>
            <a:lvl1pPr algn="l">
              <a:defRPr sz="4000" b="0" cap="none">
                <a:solidFill>
                  <a:schemeClr val="bg1"/>
                </a:solidFill>
                <a:latin typeface="Arial"/>
                <a:cs typeface="Arial"/>
              </a:defRPr>
            </a:lvl1pPr>
          </a:lstStyle>
          <a:p>
            <a:r>
              <a:rPr lang="en-US" dirty="0" smtClean="0"/>
              <a:t>Presentation Title</a:t>
            </a:r>
            <a:endParaRPr lang="en-US" dirty="0"/>
          </a:p>
        </p:txBody>
      </p:sp>
      <p:sp>
        <p:nvSpPr>
          <p:cNvPr id="12" name="Text Placeholder 2"/>
          <p:cNvSpPr>
            <a:spLocks noGrp="1"/>
          </p:cNvSpPr>
          <p:nvPr>
            <p:ph type="body" idx="12" hasCustomPrompt="1"/>
          </p:nvPr>
        </p:nvSpPr>
        <p:spPr>
          <a:xfrm>
            <a:off x="609601" y="5500255"/>
            <a:ext cx="7848599" cy="500732"/>
          </a:xfrm>
          <a:prstGeom prst="rect">
            <a:avLst/>
          </a:prstGeom>
        </p:spPr>
        <p:txBody>
          <a:bodyPr anchor="t"/>
          <a:lstStyle>
            <a:lvl1pPr marL="0" indent="0" algn="r">
              <a:buNone/>
              <a:defRPr sz="18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
        <p:nvSpPr>
          <p:cNvPr id="3" name="Text Placeholder 2"/>
          <p:cNvSpPr>
            <a:spLocks noGrp="1"/>
          </p:cNvSpPr>
          <p:nvPr>
            <p:ph type="body" idx="1" hasCustomPrompt="1"/>
          </p:nvPr>
        </p:nvSpPr>
        <p:spPr>
          <a:xfrm>
            <a:off x="609600" y="3276600"/>
            <a:ext cx="7866611" cy="500732"/>
          </a:xfrm>
          <a:prstGeom prst="rect">
            <a:avLst/>
          </a:prstGeom>
        </p:spPr>
        <p:txBody>
          <a:bodyPr anchor="t"/>
          <a:lstStyle>
            <a:lvl1pPr marL="0" indent="0" algn="l">
              <a:buNone/>
              <a:defRPr sz="24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Speaker Name</a:t>
            </a:r>
          </a:p>
        </p:txBody>
      </p:sp>
    </p:spTree>
    <p:extLst>
      <p:ext uri="{BB962C8B-B14F-4D97-AF65-F5344CB8AC3E}">
        <p14:creationId xmlns:p14="http://schemas.microsoft.com/office/powerpoint/2010/main" val="40378625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075FB-5027-43A4-951B-16CF0D5749F2}" type="datetimeFigureOut">
              <a:rPr lang="en-US" smtClean="0"/>
              <a:t>11/12/2012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815690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075FB-5027-43A4-951B-16CF0D5749F2}" type="datetimeFigureOut">
              <a:rPr lang="en-US" smtClean="0"/>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2192163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075FB-5027-43A4-951B-16CF0D5749F2}" type="datetimeFigureOut">
              <a:rPr lang="en-US" smtClean="0"/>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4194965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075FB-5027-43A4-951B-16CF0D5749F2}"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105226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075FB-5027-43A4-951B-16CF0D5749F2}"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C591-A473-4FED-B6ED-B539E73B1AD3}" type="slidenum">
              <a:rPr lang="en-US" smtClean="0"/>
              <a:t>‹#›</a:t>
            </a:fld>
            <a:endParaRPr lang="en-US"/>
          </a:p>
        </p:txBody>
      </p:sp>
    </p:spTree>
    <p:extLst>
      <p:ext uri="{BB962C8B-B14F-4D97-AF65-F5344CB8AC3E}">
        <p14:creationId xmlns:p14="http://schemas.microsoft.com/office/powerpoint/2010/main" val="3125581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AE69E6-6BFE-4278-80E9-0DB98C695A16}"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191669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E69E6-6BFE-4278-80E9-0DB98C695A16}"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4126852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AE69E6-6BFE-4278-80E9-0DB98C695A16}"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989905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AE69E6-6BFE-4278-80E9-0DB98C695A16}" type="datetimeFigureOut">
              <a:rPr lang="en-US" smtClean="0"/>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2088211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AE69E6-6BFE-4278-80E9-0DB98C695A16}" type="datetimeFigureOut">
              <a:rPr lang="en-US" smtClean="0"/>
              <a:t>11/12/2012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14993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12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370676"/>
            <a:ext cx="7866612" cy="905924"/>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dirty="0" smtClean="0"/>
              <a:t>Presentation Title</a:t>
            </a:r>
            <a:endParaRPr lang="en-US" dirty="0"/>
          </a:p>
        </p:txBody>
      </p:sp>
      <p:sp>
        <p:nvSpPr>
          <p:cNvPr id="12" name="Text Placeholder 2"/>
          <p:cNvSpPr>
            <a:spLocks noGrp="1"/>
          </p:cNvSpPr>
          <p:nvPr>
            <p:ph type="body" idx="12" hasCustomPrompt="1"/>
          </p:nvPr>
        </p:nvSpPr>
        <p:spPr>
          <a:xfrm>
            <a:off x="609601" y="5500255"/>
            <a:ext cx="7848599" cy="500732"/>
          </a:xfrm>
          <a:prstGeom prst="rect">
            <a:avLst/>
          </a:prstGeom>
        </p:spPr>
        <p:txBody>
          <a:bodyPr anchor="t"/>
          <a:lstStyle>
            <a:lvl1pPr marL="0" indent="0" algn="r">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
        <p:nvSpPr>
          <p:cNvPr id="3" name="Text Placeholder 2"/>
          <p:cNvSpPr>
            <a:spLocks noGrp="1"/>
          </p:cNvSpPr>
          <p:nvPr>
            <p:ph type="body" idx="1" hasCustomPrompt="1"/>
          </p:nvPr>
        </p:nvSpPr>
        <p:spPr>
          <a:xfrm>
            <a:off x="609600" y="3276600"/>
            <a:ext cx="7866611" cy="500732"/>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Speaker Name</a:t>
            </a:r>
          </a:p>
        </p:txBody>
      </p:sp>
    </p:spTree>
    <p:extLst>
      <p:ext uri="{BB962C8B-B14F-4D97-AF65-F5344CB8AC3E}">
        <p14:creationId xmlns:p14="http://schemas.microsoft.com/office/powerpoint/2010/main" val="297119979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AE69E6-6BFE-4278-80E9-0DB98C695A16}" type="datetimeFigureOut">
              <a:rPr lang="en-US" smtClean="0"/>
              <a:t>11/12/2012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2257471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E69E6-6BFE-4278-80E9-0DB98C695A16}" type="datetimeFigureOut">
              <a:rPr lang="en-US" smtClean="0"/>
              <a:t>11/12/2012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158363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E69E6-6BFE-4278-80E9-0DB98C695A16}" type="datetimeFigureOut">
              <a:rPr lang="en-US" smtClean="0"/>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1547668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E69E6-6BFE-4278-80E9-0DB98C695A16}" type="datetimeFigureOut">
              <a:rPr lang="en-US" smtClean="0"/>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2059366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E69E6-6BFE-4278-80E9-0DB98C695A16}"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557873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E69E6-6BFE-4278-80E9-0DB98C695A16}" type="datetimeFigureOut">
              <a:rPr lang="en-US" smtClean="0"/>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162492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AE69E6-6BFE-4278-80E9-0DB98C695A16}" type="datetimeFigureOut">
              <a:rPr lang="en-US" smtClean="0"/>
              <a:t>11/12/2012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FF4B80-0AD5-4652-B3C9-11E6551BFE4D}" type="slidenum">
              <a:rPr lang="en-US" smtClean="0"/>
              <a:t>‹#›</a:t>
            </a:fld>
            <a:endParaRPr lang="en-US"/>
          </a:p>
        </p:txBody>
      </p:sp>
    </p:spTree>
    <p:extLst>
      <p:ext uri="{BB962C8B-B14F-4D97-AF65-F5344CB8AC3E}">
        <p14:creationId xmlns:p14="http://schemas.microsoft.com/office/powerpoint/2010/main" val="428595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12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6" name="Content Placeholder 2"/>
          <p:cNvSpPr>
            <a:spLocks noGrp="1"/>
          </p:cNvSpPr>
          <p:nvPr>
            <p:ph idx="1" hasCustomPrompt="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93953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12 Tuesd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514600"/>
            <a:ext cx="7866612" cy="905924"/>
          </a:xfrm>
          <a:prstGeom prst="rect">
            <a:avLst/>
          </a:prstGeom>
        </p:spPr>
        <p:txBody>
          <a:bodyPr anchor="t"/>
          <a:lstStyle>
            <a:lvl1pPr algn="l">
              <a:defRPr sz="6000" b="1" cap="none">
                <a:solidFill>
                  <a:schemeClr val="bg1"/>
                </a:solidFill>
                <a:latin typeface="Arial"/>
                <a:cs typeface="Arial"/>
              </a:defRPr>
            </a:lvl1pPr>
          </a:lstStyle>
          <a:p>
            <a:r>
              <a:rPr lang="en-US" dirty="0" smtClean="0"/>
              <a:t>TUESDAY</a:t>
            </a:r>
            <a:endParaRPr lang="en-US" dirty="0"/>
          </a:p>
        </p:txBody>
      </p:sp>
      <p:sp>
        <p:nvSpPr>
          <p:cNvPr id="12" name="Text Placeholder 2"/>
          <p:cNvSpPr>
            <a:spLocks noGrp="1"/>
          </p:cNvSpPr>
          <p:nvPr>
            <p:ph type="body" idx="12" hasCustomPrompt="1"/>
          </p:nvPr>
        </p:nvSpPr>
        <p:spPr>
          <a:xfrm>
            <a:off x="609601" y="5500255"/>
            <a:ext cx="7924800" cy="500732"/>
          </a:xfrm>
          <a:prstGeom prst="rect">
            <a:avLst/>
          </a:prstGeom>
        </p:spPr>
        <p:txBody>
          <a:bodyPr anchor="t"/>
          <a:lstStyle>
            <a:lvl1pPr marL="0" indent="0" algn="r">
              <a:buNone/>
              <a:defRPr sz="18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Tree>
    <p:extLst>
      <p:ext uri="{BB962C8B-B14F-4D97-AF65-F5344CB8AC3E}">
        <p14:creationId xmlns:p14="http://schemas.microsoft.com/office/powerpoint/2010/main" val="16020486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12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370676"/>
            <a:ext cx="7866612" cy="905924"/>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dirty="0" smtClean="0"/>
              <a:t>Presentation Title</a:t>
            </a:r>
            <a:endParaRPr lang="en-US" dirty="0"/>
          </a:p>
        </p:txBody>
      </p:sp>
      <p:sp>
        <p:nvSpPr>
          <p:cNvPr id="12" name="Text Placeholder 2"/>
          <p:cNvSpPr>
            <a:spLocks noGrp="1"/>
          </p:cNvSpPr>
          <p:nvPr>
            <p:ph type="body" idx="12" hasCustomPrompt="1"/>
          </p:nvPr>
        </p:nvSpPr>
        <p:spPr>
          <a:xfrm>
            <a:off x="609601" y="5500255"/>
            <a:ext cx="7848599" cy="500732"/>
          </a:xfrm>
          <a:prstGeom prst="rect">
            <a:avLst/>
          </a:prstGeom>
        </p:spPr>
        <p:txBody>
          <a:bodyPr anchor="t"/>
          <a:lstStyle>
            <a:lvl1pPr marL="0" indent="0" algn="r">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
        <p:nvSpPr>
          <p:cNvPr id="3" name="Text Placeholder 2"/>
          <p:cNvSpPr>
            <a:spLocks noGrp="1"/>
          </p:cNvSpPr>
          <p:nvPr>
            <p:ph type="body" idx="1" hasCustomPrompt="1"/>
          </p:nvPr>
        </p:nvSpPr>
        <p:spPr>
          <a:xfrm>
            <a:off x="609600" y="3276600"/>
            <a:ext cx="7866611" cy="500732"/>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Speaker Name</a:t>
            </a:r>
          </a:p>
        </p:txBody>
      </p:sp>
    </p:spTree>
    <p:extLst>
      <p:ext uri="{BB962C8B-B14F-4D97-AF65-F5344CB8AC3E}">
        <p14:creationId xmlns:p14="http://schemas.microsoft.com/office/powerpoint/2010/main" val="38759415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12 TUES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37189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12 TUES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05076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12 FR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599" y="2514600"/>
            <a:ext cx="7866612" cy="905924"/>
          </a:xfrm>
          <a:prstGeom prst="rect">
            <a:avLst/>
          </a:prstGeom>
        </p:spPr>
        <p:txBody>
          <a:bodyPr anchor="t"/>
          <a:lstStyle>
            <a:lvl1pPr algn="l">
              <a:defRPr sz="6000" b="1" cap="none">
                <a:solidFill>
                  <a:schemeClr val="bg1"/>
                </a:solidFill>
                <a:latin typeface="Arial"/>
                <a:cs typeface="Arial"/>
              </a:defRPr>
            </a:lvl1pPr>
          </a:lstStyle>
          <a:p>
            <a:r>
              <a:rPr lang="en-US" dirty="0" smtClean="0"/>
              <a:t>FRIDAY</a:t>
            </a:r>
            <a:endParaRPr lang="en-US" dirty="0"/>
          </a:p>
        </p:txBody>
      </p:sp>
    </p:spTree>
    <p:extLst>
      <p:ext uri="{BB962C8B-B14F-4D97-AF65-F5344CB8AC3E}">
        <p14:creationId xmlns:p14="http://schemas.microsoft.com/office/powerpoint/2010/main" val="35165735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219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711" r:id="rId6"/>
    <p:sldLayoutId id="2147483678" r:id="rId7"/>
    <p:sldLayoutId id="2147483712" r:id="rId8"/>
    <p:sldLayoutId id="2147483683" r:id="rId9"/>
    <p:sldLayoutId id="2147483684" r:id="rId10"/>
    <p:sldLayoutId id="2147483685" r:id="rId11"/>
    <p:sldLayoutId id="2147483713" r:id="rId12"/>
    <p:sldLayoutId id="214748371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075FB-5027-43A4-951B-16CF0D5749F2}" type="datetimeFigureOut">
              <a:rPr lang="en-US" smtClean="0"/>
              <a:t>11/12/2012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1C591-A473-4FED-B6ED-B539E73B1AD3}" type="slidenum">
              <a:rPr lang="en-US" smtClean="0"/>
              <a:t>‹#›</a:t>
            </a:fld>
            <a:endParaRPr lang="en-US"/>
          </a:p>
        </p:txBody>
      </p:sp>
    </p:spTree>
    <p:extLst>
      <p:ext uri="{BB962C8B-B14F-4D97-AF65-F5344CB8AC3E}">
        <p14:creationId xmlns:p14="http://schemas.microsoft.com/office/powerpoint/2010/main" val="25794758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E69E6-6BFE-4278-80E9-0DB98C695A16}" type="datetimeFigureOut">
              <a:rPr lang="en-US" smtClean="0"/>
              <a:t>11/12/2012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F4B80-0AD5-4652-B3C9-11E6551BFE4D}" type="slidenum">
              <a:rPr lang="en-US" smtClean="0"/>
              <a:t>‹#›</a:t>
            </a:fld>
            <a:endParaRPr lang="en-US"/>
          </a:p>
        </p:txBody>
      </p:sp>
    </p:spTree>
    <p:extLst>
      <p:ext uri="{BB962C8B-B14F-4D97-AF65-F5344CB8AC3E}">
        <p14:creationId xmlns:p14="http://schemas.microsoft.com/office/powerpoint/2010/main" val="18509922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8.png"/><Relationship Id="rId5" Type="http://schemas.openxmlformats.org/officeDocument/2006/relationships/image" Target="../media/image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hyperlink" Target="http://www.educause.edu/PeerDirectory/750?ID=126578" TargetMode="External"/><Relationship Id="rId3" Type="http://schemas.openxmlformats.org/officeDocument/2006/relationships/image" Target="../media/image5.png"/><Relationship Id="rId7" Type="http://schemas.openxmlformats.org/officeDocument/2006/relationships/hyperlink" Target="http://www.educause.edu/PeerDirectory/750?ID=13544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www.educause.edu/PeerDirectory/750?ID=32396" TargetMode="External"/><Relationship Id="rId5" Type="http://schemas.openxmlformats.org/officeDocument/2006/relationships/hyperlink" Target="http://www.educause.edu/PeerDirectory/750?ID=32490" TargetMode="External"/><Relationship Id="rId10" Type="http://schemas.openxmlformats.org/officeDocument/2006/relationships/hyperlink" Target="http://twitter.com/home?status=" TargetMode="External"/><Relationship Id="rId4" Type="http://schemas.openxmlformats.org/officeDocument/2006/relationships/image" Target="../media/image11.png"/><Relationship Id="rId9" Type="http://schemas.openxmlformats.org/officeDocument/2006/relationships/hyperlink" Target="http://bit.ly/RgEROJ"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Excel_Worksheet1.xlsx"/></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27.jpeg"/><Relationship Id="rId2" Type="http://schemas.openxmlformats.org/officeDocument/2006/relationships/notesSlide" Target="../notesSlides/notesSlide35.xml"/><Relationship Id="rId16"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7.png"/><Relationship Id="rId5" Type="http://schemas.openxmlformats.org/officeDocument/2006/relationships/image" Target="../media/image9.jpe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mailto:carrolltd@roanestate.edu" TargetMode="External"/><Relationship Id="rId7" Type="http://schemas.openxmlformats.org/officeDocument/2006/relationships/image" Target="../media/image42.png"/><Relationship Id="rId12" Type="http://schemas.openxmlformats.org/officeDocument/2006/relationships/hyperlink" Target="mailto:esiciensky@columbiastate.edu" TargetMode="External"/><Relationship Id="rId2" Type="http://schemas.openxmlformats.org/officeDocument/2006/relationships/hyperlink" Target="http://www.educause.edu/PeerDirectory/750?ID=32490" TargetMode="Externa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hyperlink" Target="http://www.educause.edu/PeerDirectory/750?ID=126578" TargetMode="External"/><Relationship Id="rId5" Type="http://schemas.openxmlformats.org/officeDocument/2006/relationships/hyperlink" Target="mailto:joe.sargent@ws.edu" TargetMode="External"/><Relationship Id="rId10" Type="http://schemas.openxmlformats.org/officeDocument/2006/relationships/hyperlink" Target="mailto:tdanford@tbr.edu" TargetMode="External"/><Relationship Id="rId4" Type="http://schemas.openxmlformats.org/officeDocument/2006/relationships/hyperlink" Target="http://www.educause.edu/PeerDirectory/750?ID=135440" TargetMode="External"/><Relationship Id="rId9" Type="http://schemas.openxmlformats.org/officeDocument/2006/relationships/hyperlink" Target="http://www.educause.edu/PeerDirectory/750?ID=32396"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rolltd\AppData\Local\Microsoft\Windows\Temporary Internet Files\Content.IE5\ZTB277C5\MP90043312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76200"/>
            <a:ext cx="8877300" cy="591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367" y="1003974"/>
            <a:ext cx="7505966" cy="406265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Collaborative Approach</a:t>
            </a:r>
          </a:p>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 Cloud Computing…</a:t>
            </a:r>
          </a:p>
          <a:p>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Five Institutions (now seven) and the </a:t>
            </a:r>
          </a:p>
          <a:p>
            <a:pPr algn="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Tennessee Board of Regents went from</a:t>
            </a:r>
          </a:p>
          <a:p>
            <a:pPr algn="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Storming to Performing</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Introducti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304800"/>
            <a:ext cx="609600" cy="609600"/>
          </a:xfrm>
          <a:prstGeom prst="rect">
            <a:avLst/>
          </a:prstGeom>
        </p:spPr>
      </p:pic>
    </p:spTree>
    <p:extLst>
      <p:ext uri="{BB962C8B-B14F-4D97-AF65-F5344CB8AC3E}">
        <p14:creationId xmlns:p14="http://schemas.microsoft.com/office/powerpoint/2010/main" val="419996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Go-Live: RSCC</a:t>
            </a:r>
            <a:endParaRPr lang="en-US"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2694483073"/>
              </p:ext>
            </p:extLst>
          </p:nvPr>
        </p:nvGraphicFramePr>
        <p:xfrm>
          <a:off x="381000" y="6858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xplosion 1 4"/>
          <p:cNvSpPr/>
          <p:nvPr/>
        </p:nvSpPr>
        <p:spPr>
          <a:xfrm>
            <a:off x="420654" y="5257800"/>
            <a:ext cx="1146108" cy="838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566761" y="5492234"/>
            <a:ext cx="2053767" cy="369332"/>
          </a:xfrm>
          <a:prstGeom prst="rect">
            <a:avLst/>
          </a:prstGeom>
          <a:noFill/>
        </p:spPr>
        <p:txBody>
          <a:bodyPr wrap="none" rtlCol="0">
            <a:spAutoFit/>
          </a:bodyPr>
          <a:lstStyle/>
          <a:p>
            <a:r>
              <a:rPr lang="en-US" dirty="0" smtClean="0"/>
              <a:t>Planning 2009-2012</a:t>
            </a:r>
            <a:endParaRPr lang="en-US" dirty="0"/>
          </a:p>
        </p:txBody>
      </p:sp>
      <p:sp>
        <p:nvSpPr>
          <p:cNvPr id="7" name="TextBox 6"/>
          <p:cNvSpPr txBox="1"/>
          <p:nvPr/>
        </p:nvSpPr>
        <p:spPr>
          <a:xfrm>
            <a:off x="7772400" y="914400"/>
            <a:ext cx="1187711"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Tuesday 7/10/12  AM 150 students processed in New Student </a:t>
            </a:r>
          </a:p>
          <a:p>
            <a:r>
              <a:rPr lang="en-US" sz="1400" dirty="0" smtClean="0"/>
              <a:t>Orientation</a:t>
            </a:r>
            <a:endParaRPr lang="en-US" sz="1400" dirty="0"/>
          </a:p>
        </p:txBody>
      </p:sp>
      <p:sp>
        <p:nvSpPr>
          <p:cNvPr id="8" name="TextBox 7"/>
          <p:cNvSpPr txBox="1"/>
          <p:nvPr/>
        </p:nvSpPr>
        <p:spPr>
          <a:xfrm>
            <a:off x="5181600" y="3352800"/>
            <a:ext cx="1420582" cy="230832"/>
          </a:xfrm>
          <a:prstGeom prst="rect">
            <a:avLst/>
          </a:prstGeom>
          <a:noFill/>
        </p:spPr>
        <p:txBody>
          <a:bodyPr wrap="none" rtlCol="0">
            <a:spAutoFit/>
          </a:bodyPr>
          <a:lstStyle/>
          <a:p>
            <a:r>
              <a:rPr lang="en-US" sz="900" dirty="0" smtClean="0"/>
              <a:t>* Port Address Translation</a:t>
            </a:r>
            <a:endParaRPr lang="en-US" sz="900" dirty="0"/>
          </a:p>
        </p:txBody>
      </p:sp>
      <p:sp>
        <p:nvSpPr>
          <p:cNvPr id="9" name="Rounded Rectangular Callout 8"/>
          <p:cNvSpPr/>
          <p:nvPr/>
        </p:nvSpPr>
        <p:spPr>
          <a:xfrm>
            <a:off x="6378897" y="3907852"/>
            <a:ext cx="1949258" cy="1368998"/>
          </a:xfrm>
          <a:prstGeom prst="wedgeRoundRectCallout">
            <a:avLst>
              <a:gd name="adj1" fmla="val 66067"/>
              <a:gd name="adj2" fmla="val -1399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Week of 7/9 Resolved </a:t>
            </a:r>
            <a:r>
              <a:rPr lang="en-US" sz="1200" dirty="0"/>
              <a:t>Single </a:t>
            </a:r>
            <a:r>
              <a:rPr lang="en-US" sz="1200" dirty="0" smtClean="0"/>
              <a:t>Sign-on, Banner </a:t>
            </a:r>
            <a:r>
              <a:rPr lang="en-US" sz="1200" dirty="0"/>
              <a:t>Channels </a:t>
            </a:r>
            <a:r>
              <a:rPr lang="en-US" sz="1200" dirty="0" smtClean="0"/>
              <a:t>Issues and Week of </a:t>
            </a:r>
            <a:r>
              <a:rPr lang="en-US" sz="1200" smtClean="0"/>
              <a:t>7/16 resolved  </a:t>
            </a:r>
            <a:r>
              <a:rPr lang="en-US" sz="1200" dirty="0" smtClean="0"/>
              <a:t>Scholarship applications</a:t>
            </a:r>
            <a:endParaRPr lang="en-US" sz="1200" dirty="0"/>
          </a:p>
        </p:txBody>
      </p:sp>
    </p:spTree>
    <p:extLst>
      <p:ext uri="{BB962C8B-B14F-4D97-AF65-F5344CB8AC3E}">
        <p14:creationId xmlns:p14="http://schemas.microsoft.com/office/powerpoint/2010/main" val="3888313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rolltd\AppData\Local\Microsoft\Windows\Temporary Internet Files\Content.IE5\ZTB277C5\MP90043312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76200"/>
            <a:ext cx="8877300" cy="591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366" y="2209800"/>
            <a:ext cx="6743833"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PROs &amp; CONs</a:t>
            </a:r>
          </a:p>
          <a:p>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rosandCon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28600"/>
            <a:ext cx="609600" cy="609600"/>
          </a:xfrm>
          <a:prstGeom prst="rect">
            <a:avLst/>
          </a:prstGeom>
        </p:spPr>
      </p:pic>
    </p:spTree>
    <p:extLst>
      <p:ext uri="{BB962C8B-B14F-4D97-AF65-F5344CB8AC3E}">
        <p14:creationId xmlns:p14="http://schemas.microsoft.com/office/powerpoint/2010/main" val="360841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 Campus Perspective</a:t>
            </a:r>
            <a:endParaRPr lang="en-US" dirty="0"/>
          </a:p>
        </p:txBody>
      </p:sp>
      <p:sp>
        <p:nvSpPr>
          <p:cNvPr id="3" name="Content Placeholder 2"/>
          <p:cNvSpPr>
            <a:spLocks noGrp="1"/>
          </p:cNvSpPr>
          <p:nvPr>
            <p:ph idx="1"/>
          </p:nvPr>
        </p:nvSpPr>
        <p:spPr/>
        <p:txBody>
          <a:bodyPr/>
          <a:lstStyle/>
          <a:p>
            <a:r>
              <a:rPr lang="en-US" dirty="0"/>
              <a:t>IT staff can be repurposed to more “value add” job functions</a:t>
            </a:r>
          </a:p>
          <a:p>
            <a:r>
              <a:rPr lang="en-US" dirty="0"/>
              <a:t>Better computing infrastructure w/o large capital expenditures</a:t>
            </a:r>
          </a:p>
          <a:p>
            <a:r>
              <a:rPr lang="en-US" dirty="0"/>
              <a:t>Pooling resources results in lower overall costs (15-30%)</a:t>
            </a:r>
          </a:p>
          <a:p>
            <a:r>
              <a:rPr lang="en-US" dirty="0"/>
              <a:t>Standardization across application suite</a:t>
            </a:r>
          </a:p>
          <a:p>
            <a:r>
              <a:rPr lang="en-US" dirty="0"/>
              <a:t>A more robust disaster recovery (DR) strategy</a:t>
            </a:r>
          </a:p>
          <a:p>
            <a:endParaRPr lang="en-US" dirty="0"/>
          </a:p>
        </p:txBody>
      </p:sp>
    </p:spTree>
    <p:extLst>
      <p:ext uri="{BB962C8B-B14F-4D97-AF65-F5344CB8AC3E}">
        <p14:creationId xmlns:p14="http://schemas.microsoft.com/office/powerpoint/2010/main" val="1529900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t>
            </a:r>
            <a:r>
              <a:rPr lang="en-US" sz="3200" dirty="0" smtClean="0"/>
              <a:t>(continued)</a:t>
            </a:r>
            <a:endParaRPr lang="en-US" sz="3200" dirty="0"/>
          </a:p>
        </p:txBody>
      </p:sp>
      <p:sp>
        <p:nvSpPr>
          <p:cNvPr id="3" name="Content Placeholder 2"/>
          <p:cNvSpPr>
            <a:spLocks noGrp="1"/>
          </p:cNvSpPr>
          <p:nvPr>
            <p:ph idx="1"/>
          </p:nvPr>
        </p:nvSpPr>
        <p:spPr/>
        <p:txBody>
          <a:bodyPr/>
          <a:lstStyle/>
          <a:p>
            <a:r>
              <a:rPr lang="en-US" dirty="0"/>
              <a:t>Less complex IT audits </a:t>
            </a:r>
          </a:p>
          <a:p>
            <a:r>
              <a:rPr lang="en-US" dirty="0"/>
              <a:t>Enhanced security within Banner</a:t>
            </a:r>
          </a:p>
          <a:p>
            <a:r>
              <a:rPr lang="en-US" dirty="0"/>
              <a:t>Lower licensing costs for OS, DBMS, compilers, etc.</a:t>
            </a:r>
          </a:p>
          <a:p>
            <a:r>
              <a:rPr lang="en-US" dirty="0"/>
              <a:t> “On-sight” support with proactive monitoring </a:t>
            </a:r>
          </a:p>
        </p:txBody>
      </p:sp>
    </p:spTree>
    <p:extLst>
      <p:ext uri="{BB962C8B-B14F-4D97-AF65-F5344CB8AC3E}">
        <p14:creationId xmlns:p14="http://schemas.microsoft.com/office/powerpoint/2010/main" val="2888628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t>
            </a:r>
            <a:r>
              <a:rPr lang="en-US" dirty="0"/>
              <a:t>– </a:t>
            </a:r>
            <a:r>
              <a:rPr lang="en-US" dirty="0" smtClean="0"/>
              <a:t>Shared Environment</a:t>
            </a:r>
            <a:endParaRPr lang="en-US" dirty="0"/>
          </a:p>
        </p:txBody>
      </p:sp>
      <p:sp>
        <p:nvSpPr>
          <p:cNvPr id="3" name="Content Placeholder 2"/>
          <p:cNvSpPr>
            <a:spLocks noGrp="1"/>
          </p:cNvSpPr>
          <p:nvPr>
            <p:ph idx="1"/>
          </p:nvPr>
        </p:nvSpPr>
        <p:spPr/>
        <p:txBody>
          <a:bodyPr/>
          <a:lstStyle/>
          <a:p>
            <a:r>
              <a:rPr lang="en-US" dirty="0"/>
              <a:t>Standardization of system equipment</a:t>
            </a:r>
          </a:p>
          <a:p>
            <a:r>
              <a:rPr lang="en-US" dirty="0"/>
              <a:t>Scheduled maintenance &amp; 24x7 staff support</a:t>
            </a:r>
          </a:p>
          <a:p>
            <a:r>
              <a:rPr lang="en-US" dirty="0"/>
              <a:t>Standardized system processes</a:t>
            </a:r>
          </a:p>
          <a:p>
            <a:r>
              <a:rPr lang="en-US" dirty="0"/>
              <a:t>“Force multiplier” doing more with less for the campuses</a:t>
            </a:r>
          </a:p>
          <a:p>
            <a:r>
              <a:rPr lang="en-US" dirty="0"/>
              <a:t>Enables staff to “specialize”</a:t>
            </a:r>
          </a:p>
          <a:p>
            <a:pPr marL="0" indent="0">
              <a:buNone/>
            </a:pPr>
            <a:endParaRPr lang="en-US" dirty="0"/>
          </a:p>
        </p:txBody>
      </p:sp>
    </p:spTree>
    <p:extLst>
      <p:ext uri="{BB962C8B-B14F-4D97-AF65-F5344CB8AC3E}">
        <p14:creationId xmlns:p14="http://schemas.microsoft.com/office/powerpoint/2010/main" val="2298602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a:t>
            </a:r>
            <a:r>
              <a:rPr lang="en-US" dirty="0"/>
              <a:t>– Campus Perspective</a:t>
            </a:r>
          </a:p>
        </p:txBody>
      </p:sp>
      <p:sp>
        <p:nvSpPr>
          <p:cNvPr id="3" name="Content Placeholder 2"/>
          <p:cNvSpPr>
            <a:spLocks noGrp="1"/>
          </p:cNvSpPr>
          <p:nvPr>
            <p:ph idx="1"/>
          </p:nvPr>
        </p:nvSpPr>
        <p:spPr/>
        <p:txBody>
          <a:bodyPr/>
          <a:lstStyle/>
          <a:p>
            <a:r>
              <a:rPr lang="en-US" dirty="0"/>
              <a:t>Perceived loss of control of system/data</a:t>
            </a:r>
          </a:p>
          <a:p>
            <a:r>
              <a:rPr lang="en-US" dirty="0"/>
              <a:t>Perceived concerns for long-term </a:t>
            </a:r>
            <a:r>
              <a:rPr lang="en-US" dirty="0" smtClean="0"/>
              <a:t>employment</a:t>
            </a:r>
          </a:p>
          <a:p>
            <a:r>
              <a:rPr lang="en-US" dirty="0" smtClean="0"/>
              <a:t>The unknown – will hosting work with 3</a:t>
            </a:r>
            <a:r>
              <a:rPr lang="en-US" baseline="30000" dirty="0" smtClean="0"/>
              <a:t>rd</a:t>
            </a:r>
            <a:r>
              <a:rPr lang="en-US" dirty="0" smtClean="0"/>
              <a:t> party applications</a:t>
            </a:r>
            <a:endParaRPr lang="en-US" dirty="0"/>
          </a:p>
          <a:p>
            <a:r>
              <a:rPr lang="en-US" dirty="0"/>
              <a:t>Campus may have to alter processes to fit into hosted environment</a:t>
            </a:r>
          </a:p>
          <a:p>
            <a:r>
              <a:rPr lang="en-US" dirty="0"/>
              <a:t>Scheduled downtimes for maintenance</a:t>
            </a:r>
          </a:p>
          <a:p>
            <a:endParaRPr lang="en-US" dirty="0"/>
          </a:p>
        </p:txBody>
      </p:sp>
    </p:spTree>
    <p:extLst>
      <p:ext uri="{BB962C8B-B14F-4D97-AF65-F5344CB8AC3E}">
        <p14:creationId xmlns:p14="http://schemas.microsoft.com/office/powerpoint/2010/main" val="1932492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a:t>
            </a:r>
            <a:r>
              <a:rPr lang="en-US" dirty="0"/>
              <a:t>– Shared Environment</a:t>
            </a:r>
          </a:p>
        </p:txBody>
      </p:sp>
      <p:sp>
        <p:nvSpPr>
          <p:cNvPr id="3" name="Content Placeholder 2"/>
          <p:cNvSpPr>
            <a:spLocks noGrp="1"/>
          </p:cNvSpPr>
          <p:nvPr>
            <p:ph idx="1"/>
          </p:nvPr>
        </p:nvSpPr>
        <p:spPr/>
        <p:txBody>
          <a:bodyPr/>
          <a:lstStyle/>
          <a:p>
            <a:r>
              <a:rPr lang="en-US" dirty="0"/>
              <a:t>Additional security concerns</a:t>
            </a:r>
          </a:p>
          <a:p>
            <a:r>
              <a:rPr lang="en-US" dirty="0"/>
              <a:t>Outages will effect more than one campus</a:t>
            </a:r>
          </a:p>
          <a:p>
            <a:r>
              <a:rPr lang="en-US" dirty="0"/>
              <a:t>Internal changes with development practices</a:t>
            </a:r>
          </a:p>
          <a:p>
            <a:r>
              <a:rPr lang="en-US" dirty="0"/>
              <a:t>Complex infrastructure </a:t>
            </a:r>
            <a:r>
              <a:rPr lang="en-US" dirty="0" smtClean="0"/>
              <a:t>configurations</a:t>
            </a:r>
            <a:endParaRPr lang="en-US" dirty="0"/>
          </a:p>
        </p:txBody>
      </p:sp>
    </p:spTree>
    <p:extLst>
      <p:ext uri="{BB962C8B-B14F-4D97-AF65-F5344CB8AC3E}">
        <p14:creationId xmlns:p14="http://schemas.microsoft.com/office/powerpoint/2010/main" val="3904791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rolltd\AppData\Local\Microsoft\Windows\Temporary Internet Files\Content.IE5\ZTB277C5\MP90043312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76200"/>
            <a:ext cx="8877300" cy="591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366" y="2209800"/>
            <a:ext cx="6743833"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Costing</a:t>
            </a:r>
          </a:p>
          <a:p>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Cost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28600"/>
            <a:ext cx="609600" cy="609600"/>
          </a:xfrm>
          <a:prstGeom prst="rect">
            <a:avLst/>
          </a:prstGeom>
        </p:spPr>
      </p:pic>
    </p:spTree>
    <p:extLst>
      <p:ext uri="{BB962C8B-B14F-4D97-AF65-F5344CB8AC3E}">
        <p14:creationId xmlns:p14="http://schemas.microsoft.com/office/powerpoint/2010/main" val="360841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of the Cost Analysis</a:t>
            </a:r>
            <a:endParaRPr lang="en-US" dirty="0"/>
          </a:p>
        </p:txBody>
      </p:sp>
      <p:sp>
        <p:nvSpPr>
          <p:cNvPr id="3" name="Content Placeholder 2"/>
          <p:cNvSpPr>
            <a:spLocks noGrp="1"/>
          </p:cNvSpPr>
          <p:nvPr>
            <p:ph idx="1"/>
          </p:nvPr>
        </p:nvSpPr>
        <p:spPr/>
        <p:txBody>
          <a:bodyPr/>
          <a:lstStyle/>
          <a:p>
            <a:r>
              <a:rPr lang="en-US" dirty="0" smtClean="0"/>
              <a:t>Determine the </a:t>
            </a:r>
            <a:r>
              <a:rPr lang="en-US" dirty="0"/>
              <a:t>current operational and administrative </a:t>
            </a:r>
            <a:r>
              <a:rPr lang="en-US" dirty="0" smtClean="0"/>
              <a:t>costs (establish a baseline)</a:t>
            </a:r>
            <a:endParaRPr lang="en-US" dirty="0"/>
          </a:p>
          <a:p>
            <a:r>
              <a:rPr lang="en-US" dirty="0" smtClean="0"/>
              <a:t>Determine if moving </a:t>
            </a:r>
            <a:r>
              <a:rPr lang="en-US" dirty="0"/>
              <a:t>from an on site model to a hosted model </a:t>
            </a:r>
            <a:r>
              <a:rPr lang="en-US" dirty="0" smtClean="0"/>
              <a:t>would be </a:t>
            </a:r>
            <a:r>
              <a:rPr lang="en-US" dirty="0"/>
              <a:t>cost effective (affordable</a:t>
            </a:r>
            <a:r>
              <a:rPr lang="en-US" dirty="0" smtClean="0"/>
              <a:t>)</a:t>
            </a:r>
            <a:endParaRPr lang="en-US" dirty="0"/>
          </a:p>
          <a:p>
            <a:r>
              <a:rPr lang="en-US" dirty="0" smtClean="0"/>
              <a:t>Decide if any </a:t>
            </a:r>
            <a:r>
              <a:rPr lang="en-US" dirty="0"/>
              <a:t>tangible and intangible benefits </a:t>
            </a:r>
            <a:r>
              <a:rPr lang="en-US" dirty="0" smtClean="0"/>
              <a:t>would be worth any increase in incremental </a:t>
            </a:r>
            <a:r>
              <a:rPr lang="en-US" dirty="0"/>
              <a:t>costs </a:t>
            </a:r>
            <a:r>
              <a:rPr lang="en-US" dirty="0" smtClean="0"/>
              <a:t>(value add)</a:t>
            </a:r>
            <a:endParaRPr lang="en-US" dirty="0"/>
          </a:p>
          <a:p>
            <a:endParaRPr lang="en-US" dirty="0"/>
          </a:p>
        </p:txBody>
      </p:sp>
    </p:spTree>
    <p:extLst>
      <p:ext uri="{BB962C8B-B14F-4D97-AF65-F5344CB8AC3E}">
        <p14:creationId xmlns:p14="http://schemas.microsoft.com/office/powerpoint/2010/main" val="4008117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Summary</a:t>
            </a:r>
          </a:p>
        </p:txBody>
      </p:sp>
      <p:sp>
        <p:nvSpPr>
          <p:cNvPr id="3" name="Content Placeholder 2"/>
          <p:cNvSpPr>
            <a:spLocks noGrp="1"/>
          </p:cNvSpPr>
          <p:nvPr>
            <p:ph idx="1"/>
          </p:nvPr>
        </p:nvSpPr>
        <p:spPr>
          <a:xfrm>
            <a:off x="609600" y="1295400"/>
            <a:ext cx="8079971" cy="4546599"/>
          </a:xfrm>
        </p:spPr>
        <p:txBody>
          <a:bodyPr/>
          <a:lstStyle/>
          <a:p>
            <a:r>
              <a:rPr lang="en-US" dirty="0"/>
              <a:t>Baseline costs for the five pilot institutions</a:t>
            </a:r>
          </a:p>
          <a:p>
            <a:pPr lvl="1">
              <a:buFont typeface="Arial" pitchFamily="34" charset="0"/>
              <a:buChar char="•"/>
            </a:pPr>
            <a:r>
              <a:rPr lang="en-US" sz="2400" dirty="0"/>
              <a:t>Existing Hardware - $</a:t>
            </a:r>
            <a:r>
              <a:rPr lang="en-US" sz="2400" dirty="0" smtClean="0"/>
              <a:t>1.62M invested </a:t>
            </a:r>
            <a:r>
              <a:rPr lang="en-US" sz="2400" dirty="0"/>
              <a:t>(upgrade replacement costs projected at $</a:t>
            </a:r>
            <a:r>
              <a:rPr lang="en-US" sz="2400" dirty="0" smtClean="0"/>
              <a:t>1.49M </a:t>
            </a:r>
            <a:r>
              <a:rPr lang="en-US" sz="2400" dirty="0"/>
              <a:t>one time)</a:t>
            </a:r>
          </a:p>
          <a:p>
            <a:pPr lvl="1">
              <a:buFont typeface="Arial" pitchFamily="34" charset="0"/>
              <a:buChar char="•"/>
            </a:pPr>
            <a:r>
              <a:rPr lang="en-US" sz="2400" dirty="0"/>
              <a:t>Existing Administrative Costs - $</a:t>
            </a:r>
            <a:r>
              <a:rPr lang="en-US" sz="2400" dirty="0" smtClean="0"/>
              <a:t>2.68M no </a:t>
            </a:r>
            <a:r>
              <a:rPr lang="en-US" sz="2400" dirty="0"/>
              <a:t>savings anticipated in this area</a:t>
            </a:r>
          </a:p>
          <a:p>
            <a:r>
              <a:rPr lang="en-US" dirty="0"/>
              <a:t>Cost Benefit Analysis four years</a:t>
            </a:r>
          </a:p>
          <a:p>
            <a:pPr lvl="1">
              <a:buFont typeface="Arial" pitchFamily="34" charset="0"/>
              <a:buChar char="•"/>
            </a:pPr>
            <a:r>
              <a:rPr lang="en-US" sz="2400" dirty="0"/>
              <a:t>Estimated hosting </a:t>
            </a:r>
            <a:r>
              <a:rPr lang="en-US" sz="2400" dirty="0" smtClean="0"/>
              <a:t>services - </a:t>
            </a:r>
            <a:r>
              <a:rPr lang="en-US" sz="2400" dirty="0"/>
              <a:t>$</a:t>
            </a:r>
            <a:r>
              <a:rPr lang="en-US" sz="2400" dirty="0" smtClean="0"/>
              <a:t>2.072M</a:t>
            </a:r>
            <a:endParaRPr lang="en-US" sz="2400" dirty="0"/>
          </a:p>
          <a:p>
            <a:pPr lvl="1">
              <a:buFont typeface="Arial" pitchFamily="34" charset="0"/>
              <a:buChar char="•"/>
            </a:pPr>
            <a:r>
              <a:rPr lang="en-US" sz="2400" dirty="0"/>
              <a:t>Estimated operational costs - $</a:t>
            </a:r>
            <a:r>
              <a:rPr lang="en-US" sz="2400" dirty="0" smtClean="0"/>
              <a:t>167K</a:t>
            </a:r>
            <a:endParaRPr lang="en-US" sz="2400" dirty="0"/>
          </a:p>
          <a:p>
            <a:pPr lvl="1">
              <a:buFont typeface="Arial" pitchFamily="34" charset="0"/>
              <a:buChar char="•"/>
            </a:pPr>
            <a:r>
              <a:rPr lang="en-US" sz="2400" dirty="0"/>
              <a:t>Estimated net savings - </a:t>
            </a:r>
            <a:r>
              <a:rPr lang="en-US" sz="2400" dirty="0" smtClean="0"/>
              <a:t>$167K</a:t>
            </a:r>
            <a:endParaRPr lang="en-US" sz="2400" dirty="0"/>
          </a:p>
          <a:p>
            <a:pPr lvl="1">
              <a:buFont typeface="Arial" pitchFamily="34" charset="0"/>
              <a:buChar char="•"/>
            </a:pPr>
            <a:r>
              <a:rPr lang="en-US" sz="2400" dirty="0"/>
              <a:t>ROI - </a:t>
            </a:r>
            <a:r>
              <a:rPr lang="en-US" sz="2400" dirty="0" smtClean="0"/>
              <a:t>$167K</a:t>
            </a:r>
            <a:endParaRPr lang="en-US" sz="2400" dirty="0"/>
          </a:p>
          <a:p>
            <a:pPr marL="0" indent="0">
              <a:buNone/>
            </a:pPr>
            <a:endParaRPr lang="en-US" dirty="0"/>
          </a:p>
        </p:txBody>
      </p:sp>
    </p:spTree>
    <p:extLst>
      <p:ext uri="{BB962C8B-B14F-4D97-AF65-F5344CB8AC3E}">
        <p14:creationId xmlns:p14="http://schemas.microsoft.com/office/powerpoint/2010/main" val="256119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096" y="676275"/>
            <a:ext cx="2832903" cy="283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609600" y="685800"/>
            <a:ext cx="6172200" cy="1371600"/>
          </a:xfrm>
        </p:spPr>
        <p:txBody>
          <a:bodyPr/>
          <a:lstStyle/>
          <a:p>
            <a:r>
              <a:rPr lang="en-US" dirty="0"/>
              <a:t>A Collaborative Approach to Cloud Computing</a:t>
            </a:r>
          </a:p>
        </p:txBody>
      </p:sp>
      <p:sp>
        <p:nvSpPr>
          <p:cNvPr id="8" name="Text Placeholder 7"/>
          <p:cNvSpPr>
            <a:spLocks noGrp="1"/>
          </p:cNvSpPr>
          <p:nvPr>
            <p:ph type="body" idx="12"/>
          </p:nvPr>
        </p:nvSpPr>
        <p:spPr/>
        <p:txBody>
          <a:bodyPr/>
          <a:lstStyle/>
          <a:p>
            <a:r>
              <a:rPr lang="en-US" dirty="0" smtClean="0"/>
              <a:t>November 7</a:t>
            </a:r>
            <a:r>
              <a:rPr lang="en-US" baseline="30000" dirty="0" smtClean="0"/>
              <a:t>th</a:t>
            </a:r>
            <a:r>
              <a:rPr lang="en-US" dirty="0" smtClean="0"/>
              <a:t>, 2012 (1:30 – 2:30 PM)</a:t>
            </a:r>
            <a:endParaRPr lang="en-US" dirty="0"/>
          </a:p>
        </p:txBody>
      </p:sp>
      <p:sp>
        <p:nvSpPr>
          <p:cNvPr id="7" name="Text Placeholder 6"/>
          <p:cNvSpPr>
            <a:spLocks noGrp="1"/>
          </p:cNvSpPr>
          <p:nvPr>
            <p:ph type="body" idx="1"/>
          </p:nvPr>
        </p:nvSpPr>
        <p:spPr>
          <a:xfrm>
            <a:off x="625061" y="3498011"/>
            <a:ext cx="3581399" cy="1905000"/>
          </a:xfrm>
        </p:spPr>
        <p:txBody>
          <a:bodyPr/>
          <a:lstStyle/>
          <a:p>
            <a:r>
              <a:rPr lang="en-US" sz="1400" u="sng" dirty="0">
                <a:hlinkClick r:id="rId5"/>
              </a:rPr>
              <a:t>Timothy Carroll</a:t>
            </a:r>
            <a:endParaRPr lang="en-US" sz="1400" dirty="0"/>
          </a:p>
          <a:p>
            <a:r>
              <a:rPr lang="en-US" sz="1400" dirty="0"/>
              <a:t>Assistant VP, Information Technology </a:t>
            </a:r>
          </a:p>
          <a:p>
            <a:r>
              <a:rPr lang="en-US" sz="1400" dirty="0"/>
              <a:t>Roane State Community </a:t>
            </a:r>
            <a:r>
              <a:rPr lang="en-US" sz="1400" dirty="0" smtClean="0"/>
              <a:t>College</a:t>
            </a:r>
          </a:p>
          <a:p>
            <a:endParaRPr lang="en-US" sz="1400" dirty="0"/>
          </a:p>
          <a:p>
            <a:r>
              <a:rPr lang="en-US" sz="1400" u="sng" dirty="0">
                <a:hlinkClick r:id="rId6"/>
              </a:rPr>
              <a:t>Thomas S. </a:t>
            </a:r>
            <a:r>
              <a:rPr lang="en-US" sz="1400" u="sng" dirty="0" err="1">
                <a:hlinkClick r:id="rId6"/>
              </a:rPr>
              <a:t>Danford</a:t>
            </a:r>
            <a:endParaRPr lang="en-US" sz="1400" dirty="0"/>
          </a:p>
          <a:p>
            <a:r>
              <a:rPr lang="en-US" sz="1400" dirty="0"/>
              <a:t>Chief Information Officer </a:t>
            </a:r>
          </a:p>
          <a:p>
            <a:r>
              <a:rPr lang="en-US" sz="1400" dirty="0"/>
              <a:t>Tennessee Board of Regents </a:t>
            </a:r>
          </a:p>
          <a:p>
            <a:endParaRPr lang="en-US" sz="1400" dirty="0"/>
          </a:p>
        </p:txBody>
      </p:sp>
      <p:sp>
        <p:nvSpPr>
          <p:cNvPr id="9" name="Text Placeholder 6"/>
          <p:cNvSpPr txBox="1">
            <a:spLocks/>
          </p:cNvSpPr>
          <p:nvPr/>
        </p:nvSpPr>
        <p:spPr>
          <a:xfrm>
            <a:off x="4267200" y="3505200"/>
            <a:ext cx="4343400" cy="1897811"/>
          </a:xfrm>
          <a:prstGeom prst="rect">
            <a:avLst/>
          </a:prstGeom>
        </p:spPr>
        <p:txBody>
          <a:bodyPr anchor="t"/>
          <a:lstStyle>
            <a:lvl1pPr marL="0" indent="0" algn="l" defTabSz="914400" rtl="0" eaLnBrk="1" latinLnBrk="0" hangingPunct="1">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400" u="sng" dirty="0">
                <a:hlinkClick r:id="rId7"/>
              </a:rPr>
              <a:t>Joe Sargent</a:t>
            </a:r>
            <a:endParaRPr lang="en-US" sz="1400" dirty="0"/>
          </a:p>
          <a:p>
            <a:r>
              <a:rPr lang="en-US" sz="1400" dirty="0"/>
              <a:t>Executive Director / CIO </a:t>
            </a:r>
          </a:p>
          <a:p>
            <a:r>
              <a:rPr lang="en-US" sz="1400" dirty="0"/>
              <a:t>Walters State Community College</a:t>
            </a:r>
          </a:p>
          <a:p>
            <a:endParaRPr lang="en-US" sz="1400" dirty="0" smtClean="0"/>
          </a:p>
          <a:p>
            <a:r>
              <a:rPr lang="en-US" sz="1400" u="sng" dirty="0">
                <a:hlinkClick r:id="rId8"/>
              </a:rPr>
              <a:t>Emily </a:t>
            </a:r>
            <a:r>
              <a:rPr lang="en-US" sz="1400" u="sng" dirty="0" err="1">
                <a:hlinkClick r:id="rId8"/>
              </a:rPr>
              <a:t>Siciensky</a:t>
            </a:r>
            <a:endParaRPr lang="en-US" sz="1400" dirty="0"/>
          </a:p>
          <a:p>
            <a:r>
              <a:rPr lang="en-US" sz="1400" dirty="0"/>
              <a:t>Associate </a:t>
            </a:r>
            <a:r>
              <a:rPr lang="en-US" sz="1400" dirty="0" smtClean="0"/>
              <a:t>VP </a:t>
            </a:r>
            <a:r>
              <a:rPr lang="en-US" sz="1400" dirty="0"/>
              <a:t>for Information Technology </a:t>
            </a:r>
          </a:p>
          <a:p>
            <a:r>
              <a:rPr lang="en-US" sz="1400" dirty="0"/>
              <a:t>Columbia State Community College </a:t>
            </a:r>
          </a:p>
          <a:p>
            <a:endParaRPr lang="en-US" sz="1400" dirty="0"/>
          </a:p>
        </p:txBody>
      </p:sp>
      <p:sp>
        <p:nvSpPr>
          <p:cNvPr id="3" name="Rectangle 2"/>
          <p:cNvSpPr/>
          <p:nvPr/>
        </p:nvSpPr>
        <p:spPr>
          <a:xfrm>
            <a:off x="3505200" y="2667000"/>
            <a:ext cx="2805896" cy="461665"/>
          </a:xfrm>
          <a:prstGeom prst="rect">
            <a:avLst/>
          </a:prstGeom>
        </p:spPr>
        <p:txBody>
          <a:bodyPr wrap="none">
            <a:spAutoFit/>
          </a:bodyPr>
          <a:lstStyle/>
          <a:p>
            <a:r>
              <a:rPr lang="en-US" sz="2400" b="1" dirty="0">
                <a:hlinkClick r:id="rId9"/>
              </a:rPr>
              <a:t>http://</a:t>
            </a:r>
            <a:r>
              <a:rPr lang="en-US" sz="2400" b="1" dirty="0" smtClean="0">
                <a:hlinkClick r:id="rId9"/>
              </a:rPr>
              <a:t>bit.ly/RgEROJ</a:t>
            </a:r>
            <a:endParaRPr lang="en-US" sz="2400" b="1" dirty="0" smtClean="0"/>
          </a:p>
        </p:txBody>
      </p:sp>
      <p:sp>
        <p:nvSpPr>
          <p:cNvPr id="4" name="Rectangle 3"/>
          <p:cNvSpPr/>
          <p:nvPr/>
        </p:nvSpPr>
        <p:spPr>
          <a:xfrm>
            <a:off x="685800" y="2667000"/>
            <a:ext cx="1729961" cy="461665"/>
          </a:xfrm>
          <a:prstGeom prst="rect">
            <a:avLst/>
          </a:prstGeom>
        </p:spPr>
        <p:txBody>
          <a:bodyPr wrap="none">
            <a:spAutoFit/>
          </a:bodyPr>
          <a:lstStyle/>
          <a:p>
            <a:r>
              <a:rPr lang="en-US" sz="2400" b="1" u="sng" dirty="0">
                <a:hlinkClick r:id="rId10"/>
              </a:rPr>
              <a:t>#E12_PS002</a:t>
            </a:r>
            <a:endParaRPr lang="en-US" sz="2400" dirty="0"/>
          </a:p>
        </p:txBody>
      </p:sp>
    </p:spTree>
    <p:extLst>
      <p:ext uri="{BB962C8B-B14F-4D97-AF65-F5344CB8AC3E}">
        <p14:creationId xmlns:p14="http://schemas.microsoft.com/office/powerpoint/2010/main" val="4217072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Predicted Results of Analysis</a:t>
            </a:r>
            <a:endParaRPr lang="en-US" sz="2800" dirty="0"/>
          </a:p>
        </p:txBody>
      </p:sp>
      <p:sp>
        <p:nvSpPr>
          <p:cNvPr id="3" name="Content Placeholder 2"/>
          <p:cNvSpPr>
            <a:spLocks noGrp="1"/>
          </p:cNvSpPr>
          <p:nvPr>
            <p:ph idx="1"/>
          </p:nvPr>
        </p:nvSpPr>
        <p:spPr>
          <a:xfrm>
            <a:off x="609600" y="1295400"/>
            <a:ext cx="8079971" cy="4546599"/>
          </a:xfrm>
        </p:spPr>
        <p:txBody>
          <a:bodyPr/>
          <a:lstStyle/>
          <a:p>
            <a:r>
              <a:rPr lang="en-US" sz="2600" dirty="0"/>
              <a:t>Cost </a:t>
            </a:r>
            <a:r>
              <a:rPr lang="en-US" sz="2600" dirty="0" smtClean="0"/>
              <a:t>Effective … </a:t>
            </a:r>
            <a:r>
              <a:rPr lang="en-US" sz="2600" dirty="0"/>
              <a:t>initially break-even or just over current </a:t>
            </a:r>
            <a:r>
              <a:rPr lang="en-US" sz="2600" dirty="0" smtClean="0"/>
              <a:t>costs …drops as </a:t>
            </a:r>
            <a:r>
              <a:rPr lang="en-US" sz="2600" dirty="0"/>
              <a:t>others join</a:t>
            </a:r>
          </a:p>
          <a:p>
            <a:r>
              <a:rPr lang="en-US" sz="2600" dirty="0"/>
              <a:t>Gains (Tangible and Intangible) added value that could not be duplicated on campus</a:t>
            </a:r>
          </a:p>
          <a:p>
            <a:r>
              <a:rPr lang="en-US" sz="2600" dirty="0" smtClean="0"/>
              <a:t>Hardware configuration robust enough to add additional institutions for added cost savings</a:t>
            </a:r>
            <a:endParaRPr lang="en-US" sz="2600" dirty="0"/>
          </a:p>
          <a:p>
            <a:r>
              <a:rPr lang="en-US" sz="2600" dirty="0"/>
              <a:t>Sparked interest from other </a:t>
            </a:r>
            <a:r>
              <a:rPr lang="en-US" sz="2600" dirty="0" smtClean="0"/>
              <a:t>institutions </a:t>
            </a:r>
            <a:r>
              <a:rPr lang="en-US" sz="2600" dirty="0"/>
              <a:t>who </a:t>
            </a:r>
            <a:r>
              <a:rPr lang="en-US" sz="2600" dirty="0" smtClean="0"/>
              <a:t>will </a:t>
            </a:r>
            <a:r>
              <a:rPr lang="en-US" sz="2600" dirty="0"/>
              <a:t>join later</a:t>
            </a:r>
          </a:p>
          <a:p>
            <a:r>
              <a:rPr lang="en-US" sz="2600" dirty="0"/>
              <a:t>Will explore more advanced technology as it comes on line to further reduce costs in the future</a:t>
            </a:r>
          </a:p>
          <a:p>
            <a:endParaRPr lang="en-US" dirty="0"/>
          </a:p>
        </p:txBody>
      </p:sp>
    </p:spTree>
    <p:extLst>
      <p:ext uri="{BB962C8B-B14F-4D97-AF65-F5344CB8AC3E}">
        <p14:creationId xmlns:p14="http://schemas.microsoft.com/office/powerpoint/2010/main" val="3467280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Results</a:t>
            </a:r>
            <a:endParaRPr lang="en-US" dirty="0"/>
          </a:p>
        </p:txBody>
      </p:sp>
      <p:sp>
        <p:nvSpPr>
          <p:cNvPr id="3" name="Content Placeholder 2"/>
          <p:cNvSpPr>
            <a:spLocks noGrp="1"/>
          </p:cNvSpPr>
          <p:nvPr>
            <p:ph idx="1"/>
          </p:nvPr>
        </p:nvSpPr>
        <p:spPr/>
        <p:txBody>
          <a:bodyPr/>
          <a:lstStyle/>
          <a:p>
            <a:r>
              <a:rPr lang="en-US" sz="2800" dirty="0"/>
              <a:t>Has cost slightly more than initially thought due to steep learning curve of OIR and TBR</a:t>
            </a:r>
          </a:p>
          <a:p>
            <a:r>
              <a:rPr lang="en-US" sz="2800" dirty="0"/>
              <a:t>Increased performance due to virtualized servers and RAC database</a:t>
            </a:r>
          </a:p>
          <a:p>
            <a:r>
              <a:rPr lang="en-US" sz="2800" dirty="0"/>
              <a:t>Have added two additional institutions to the original five, with two more in the queue without having to add hardware; memory only</a:t>
            </a:r>
          </a:p>
          <a:p>
            <a:r>
              <a:rPr lang="en-US" sz="2800" dirty="0"/>
              <a:t>Expect costs to go down when all schools are operational </a:t>
            </a:r>
          </a:p>
          <a:p>
            <a:endParaRPr lang="en-US" dirty="0"/>
          </a:p>
        </p:txBody>
      </p:sp>
      <p:sp>
        <p:nvSpPr>
          <p:cNvPr id="4" name="TextBox 3"/>
          <p:cNvSpPr txBox="1"/>
          <p:nvPr/>
        </p:nvSpPr>
        <p:spPr>
          <a:xfrm>
            <a:off x="4495800" y="5257799"/>
            <a:ext cx="4191000" cy="646331"/>
          </a:xfrm>
          <a:prstGeom prst="rect">
            <a:avLst/>
          </a:prstGeom>
          <a:solidFill>
            <a:srgbClr val="863A4C"/>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smtClean="0">
                <a:solidFill>
                  <a:schemeClr val="bg1"/>
                </a:solidFill>
                <a:latin typeface="Arial" pitchFamily="34" charset="0"/>
                <a:cs typeface="Arial" pitchFamily="34" charset="0"/>
              </a:rPr>
              <a:t>The following slides show the details of the baseline and cost benefit model.</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60450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Breakeven Analysis</a:t>
            </a:r>
            <a:endParaRPr lang="en-US" dirty="0"/>
          </a:p>
        </p:txBody>
      </p:sp>
      <p:sp>
        <p:nvSpPr>
          <p:cNvPr id="6" name="Rectangular Callout 5"/>
          <p:cNvSpPr/>
          <p:nvPr/>
        </p:nvSpPr>
        <p:spPr>
          <a:xfrm>
            <a:off x="1905000" y="2057400"/>
            <a:ext cx="1600200" cy="630174"/>
          </a:xfrm>
          <a:prstGeom prst="wedgeRectCallout">
            <a:avLst>
              <a:gd name="adj1" fmla="val 89121"/>
              <a:gd name="adj2" fmla="val 11082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Breakeven </a:t>
            </a:r>
          </a:p>
          <a:p>
            <a:pPr algn="ctr"/>
            <a:r>
              <a:rPr lang="en-US" dirty="0" smtClean="0"/>
              <a:t>(5 institutions)</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199613355"/>
              </p:ext>
            </p:extLst>
          </p:nvPr>
        </p:nvGraphicFramePr>
        <p:xfrm>
          <a:off x="762000" y="1143000"/>
          <a:ext cx="74676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8031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a:t>
            </a:r>
            <a:r>
              <a:rPr lang="en-US" dirty="0"/>
              <a:t>Costs - Hardware</a:t>
            </a:r>
          </a:p>
        </p:txBody>
      </p:sp>
      <p:graphicFrame>
        <p:nvGraphicFramePr>
          <p:cNvPr id="4" name="Table 3"/>
          <p:cNvGraphicFramePr>
            <a:graphicFrameLocks noGrp="1"/>
          </p:cNvGraphicFramePr>
          <p:nvPr>
            <p:extLst>
              <p:ext uri="{D42A27DB-BD31-4B8C-83A1-F6EECF244321}">
                <p14:modId xmlns:p14="http://schemas.microsoft.com/office/powerpoint/2010/main" val="3667624862"/>
              </p:ext>
            </p:extLst>
          </p:nvPr>
        </p:nvGraphicFramePr>
        <p:xfrm>
          <a:off x="685800" y="1066800"/>
          <a:ext cx="7086600" cy="4819650"/>
        </p:xfrm>
        <a:graphic>
          <a:graphicData uri="http://schemas.openxmlformats.org/drawingml/2006/table">
            <a:tbl>
              <a:tblPr>
                <a:tableStyleId>{69CF1AB2-1976-4502-BF36-3FF5EA218861}</a:tableStyleId>
              </a:tblPr>
              <a:tblGrid>
                <a:gridCol w="5562600"/>
                <a:gridCol w="1524000"/>
              </a:tblGrid>
              <a:tr h="190500">
                <a:tc>
                  <a:txBody>
                    <a:bodyPr/>
                    <a:lstStyle/>
                    <a:p>
                      <a:pPr algn="l" fontAlgn="b"/>
                      <a:r>
                        <a:rPr lang="en-US" sz="1100" u="none" strike="noStrike" dirty="0" smtClean="0">
                          <a:effectLst/>
                        </a:rPr>
                        <a:t>Existing </a:t>
                      </a:r>
                      <a:r>
                        <a:rPr lang="en-US" sz="1100" u="none" strike="noStrike" dirty="0">
                          <a:effectLst/>
                        </a:rPr>
                        <a:t>Administrative Hardware</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dirty="0" smtClean="0">
                          <a:effectLst/>
                        </a:rPr>
                        <a:t>Participant Totals</a:t>
                      </a:r>
                      <a:endParaRPr lang="en-US" sz="1100" b="1" i="0" u="none" strike="noStrike" dirty="0">
                        <a:solidFill>
                          <a:srgbClr val="000000"/>
                        </a:solidFill>
                        <a:effectLst/>
                        <a:latin typeface="Calibri"/>
                      </a:endParaRPr>
                    </a:p>
                  </a:txBody>
                  <a:tcPr marL="9525" marR="9525" marT="9525" marB="0" anchor="b"/>
                </a:tc>
              </a:tr>
              <a:tr h="190500">
                <a:tc>
                  <a:txBody>
                    <a:bodyPr/>
                    <a:lstStyle/>
                    <a:p>
                      <a:pPr algn="l" fontAlgn="b"/>
                      <a:r>
                        <a:rPr lang="en-US" sz="1100" u="none" strike="noStrike" dirty="0">
                          <a:effectLst/>
                        </a:rPr>
                        <a:t>1. Administrative Computing Platform(s)</a:t>
                      </a:r>
                      <a:endParaRPr lang="en-US" sz="1100" b="0" i="0" u="none" strike="noStrike" dirty="0">
                        <a:solidFill>
                          <a:srgbClr val="000000"/>
                        </a:solidFill>
                        <a:effectLst/>
                        <a:latin typeface="Calibri"/>
                      </a:endParaRPr>
                    </a:p>
                  </a:txBody>
                  <a:tcPr marL="9525" marR="9525" marT="9525" marB="0" anchor="b"/>
                </a:tc>
                <a:tc>
                  <a:txBody>
                    <a:bodyPr/>
                    <a:lstStyle/>
                    <a:p>
                      <a:pPr algn="r" fontAlgn="b"/>
                      <a:endParaRPr lang="en-US" sz="1100" b="0" i="0" u="none" strike="noStrike" dirty="0">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A. Production</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$339,930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B. Development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$99,047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C. Test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$177,533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D. Other (e.g. Training)</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$15,000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2. ODS/EDW (Data Warehousing) Computing Platform(s)/Workflow</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A. Production</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$100,305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B. Development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C. Test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$40,021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D. Other (e.g. Training)</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3. Luminis (Portal) Computing Platform(s)</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A. Production</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$65,566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B. Development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$20,767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C. Test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$9,799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D. Other (e.g. Training)</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4. Administrative Computing Disk Storage (SAN)</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$360,999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5. Dedicated Communications &amp; Security Equipment (Firewalls, Switches, Routers, etc.)</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$131,711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6. Other sunk costs related to administrative purposes (UPS, etc.)</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$83,991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7. Workflow Server</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$20,000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8. Eprint server</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$2,500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9. Backup system and software</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$55,000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Tape Library Replacement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 </a:t>
                      </a:r>
                      <a:endParaRPr lang="en-US" sz="1100" b="0" i="0" u="none" strike="noStrike">
                        <a:solidFill>
                          <a:srgbClr val="000000"/>
                        </a:solidFill>
                        <a:effectLst/>
                        <a:latin typeface="Calibri"/>
                      </a:endParaRPr>
                    </a:p>
                  </a:txBody>
                  <a:tcPr marL="9525" marR="9525" marT="9525" marB="0" anchor="b"/>
                </a:tc>
              </a:tr>
              <a:tr h="219075">
                <a:tc>
                  <a:txBody>
                    <a:bodyPr/>
                    <a:lstStyle/>
                    <a:p>
                      <a:pPr algn="l" fontAlgn="b"/>
                      <a:r>
                        <a:rPr lang="en-US" sz="1100" u="none" strike="noStrike">
                          <a:effectLst/>
                        </a:rPr>
                        <a:t>10. Disaster Recovery</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$100,000 </a:t>
                      </a:r>
                      <a:endParaRPr lang="en-US" sz="1100" b="0" i="0" u="none" strike="noStrike">
                        <a:solidFill>
                          <a:srgbClr val="000000"/>
                        </a:solidFill>
                        <a:effectLst/>
                        <a:latin typeface="Calibri"/>
                      </a:endParaRPr>
                    </a:p>
                  </a:txBody>
                  <a:tcPr marL="9525" marR="9525" marT="9525" marB="0" anchor="b"/>
                </a:tc>
              </a:tr>
              <a:tr h="219075">
                <a:tc>
                  <a:txBody>
                    <a:bodyPr/>
                    <a:lstStyle/>
                    <a:p>
                      <a:pPr algn="l" fontAlgn="b"/>
                      <a:r>
                        <a:rPr lang="en-US" sz="1100" u="none" strike="noStrike" dirty="0">
                          <a:effectLst/>
                        </a:rPr>
                        <a:t>Total</a:t>
                      </a:r>
                      <a:endParaRPr lang="en-US" sz="1100" b="1" i="0" u="none" strike="noStrike" dirty="0">
                        <a:solidFill>
                          <a:srgbClr val="000000"/>
                        </a:solidFill>
                        <a:effectLst/>
                        <a:latin typeface="Calibri"/>
                      </a:endParaRPr>
                    </a:p>
                  </a:txBody>
                  <a:tcPr marL="257175" marR="9525" marT="9525" marB="0" anchor="b"/>
                </a:tc>
                <a:tc>
                  <a:txBody>
                    <a:bodyPr/>
                    <a:lstStyle/>
                    <a:p>
                      <a:pPr algn="r" fontAlgn="b"/>
                      <a:r>
                        <a:rPr lang="en-US" sz="1100" u="none" strike="noStrike" dirty="0">
                          <a:effectLst/>
                        </a:rPr>
                        <a:t>$1,622,169 </a:t>
                      </a:r>
                      <a:endParaRPr lang="en-US" sz="1100" b="1" i="0" u="none" strike="noStrike" dirty="0">
                        <a:solidFill>
                          <a:srgbClr val="000000"/>
                        </a:solidFill>
                        <a:effectLst/>
                        <a:latin typeface="Calibri"/>
                      </a:endParaRPr>
                    </a:p>
                  </a:txBody>
                  <a:tcPr marL="9525" marR="9525" marT="9525" marB="0" anchor="b"/>
                </a:tc>
              </a:tr>
            </a:tbl>
          </a:graphicData>
        </a:graphic>
      </p:graphicFrame>
      <p:sp>
        <p:nvSpPr>
          <p:cNvPr id="5" name="Rounded Rectangle 4"/>
          <p:cNvSpPr/>
          <p:nvPr/>
        </p:nvSpPr>
        <p:spPr>
          <a:xfrm rot="16200000">
            <a:off x="5676902" y="3238500"/>
            <a:ext cx="4800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Sun Replacement Cost for all five Community Colleges is$1.49 million </a:t>
            </a:r>
            <a:endParaRPr lang="en-US" sz="1600" dirty="0"/>
          </a:p>
        </p:txBody>
      </p:sp>
    </p:spTree>
    <p:extLst>
      <p:ext uri="{BB962C8B-B14F-4D97-AF65-F5344CB8AC3E}">
        <p14:creationId xmlns:p14="http://schemas.microsoft.com/office/powerpoint/2010/main" val="3459173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Costs </a:t>
            </a:r>
            <a:r>
              <a:rPr lang="en-US" dirty="0"/>
              <a:t>– </a:t>
            </a:r>
            <a:r>
              <a:rPr lang="en-US" dirty="0" smtClean="0"/>
              <a:t>Administrative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39070965"/>
              </p:ext>
            </p:extLst>
          </p:nvPr>
        </p:nvGraphicFramePr>
        <p:xfrm>
          <a:off x="685800" y="1371600"/>
          <a:ext cx="7010400" cy="4304774"/>
        </p:xfrm>
        <a:graphic>
          <a:graphicData uri="http://schemas.openxmlformats.org/drawingml/2006/table">
            <a:tbl>
              <a:tblPr>
                <a:tableStyleId>{69CF1AB2-1976-4502-BF36-3FF5EA218861}</a:tableStyleId>
              </a:tblPr>
              <a:tblGrid>
                <a:gridCol w="5638800"/>
                <a:gridCol w="1371600"/>
              </a:tblGrid>
              <a:tr h="248249">
                <a:tc>
                  <a:txBody>
                    <a:bodyPr/>
                    <a:lstStyle/>
                    <a:p>
                      <a:pPr algn="l" fontAlgn="b"/>
                      <a:r>
                        <a:rPr lang="en-US" sz="1100" u="none" strike="noStrike" dirty="0" smtClean="0">
                          <a:effectLst/>
                        </a:rPr>
                        <a:t>Budgeted </a:t>
                      </a:r>
                      <a:r>
                        <a:rPr lang="en-US" sz="1100" u="none" strike="noStrike" dirty="0">
                          <a:effectLst/>
                        </a:rPr>
                        <a:t>Recurring Administrative Costs</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dirty="0">
                          <a:effectLst/>
                        </a:rPr>
                        <a:t> </a:t>
                      </a:r>
                      <a:r>
                        <a:rPr lang="en-US" sz="1100" u="none" strike="noStrike" dirty="0" smtClean="0">
                          <a:effectLst/>
                        </a:rPr>
                        <a:t>Participant Totals</a:t>
                      </a:r>
                      <a:endParaRPr lang="en-US" sz="1100" b="1" i="0" u="none" strike="noStrike" dirty="0">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1. Total IT Personnel Costs for Administrative Computing</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A. Network and Network Security Support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$44,709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B. Solaris/Linux/Hardware Support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$79,768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C. Database Administration (DBA)</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$375,068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fr-FR" sz="1100" u="none" strike="noStrike">
                          <a:effectLst/>
                        </a:rPr>
                        <a:t>     D. Banner Application (programmers, analysts, etc.)</a:t>
                      </a:r>
                      <a:endParaRPr lang="fr-FR"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$448,275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E. ODS/EDW (Data Warehousing)</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$49,044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F. LuminisWeb (Portal)</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$104,139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G. Other Applications (TouchNet, Housing, etc.)</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$257,606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H. Helpline and User Support</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$130,607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F. Application(s) Training</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$9,700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     F. Administration and Planning</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$142,178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2. Contractual and Consulting (Strata Info Group, SunGard HE, etc.)</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$90,000 </a:t>
                      </a:r>
                      <a:endParaRPr lang="en-US" sz="1100" b="0" i="0" u="none" strike="noStrike">
                        <a:solidFill>
                          <a:srgbClr val="000000"/>
                        </a:solidFill>
                        <a:effectLst/>
                        <a:latin typeface="Calibri"/>
                      </a:endParaRPr>
                    </a:p>
                  </a:txBody>
                  <a:tcPr marL="9525" marR="9525" marT="9525" marB="0" anchor="b"/>
                </a:tc>
              </a:tr>
              <a:tr h="248249">
                <a:tc>
                  <a:txBody>
                    <a:bodyPr/>
                    <a:lstStyle/>
                    <a:p>
                      <a:pPr algn="l" fontAlgn="b"/>
                      <a:r>
                        <a:rPr lang="en-US" sz="1100" u="none" strike="noStrike">
                          <a:effectLst/>
                        </a:rPr>
                        <a:t>3. Hardware Maintenance and other Costs</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$140,540 </a:t>
                      </a:r>
                      <a:endParaRPr lang="en-US" sz="1100" b="0" i="0" u="none" strike="noStrike">
                        <a:solidFill>
                          <a:srgbClr val="000000"/>
                        </a:solidFill>
                        <a:effectLst/>
                        <a:latin typeface="Calibri"/>
                      </a:endParaRPr>
                    </a:p>
                  </a:txBody>
                  <a:tcPr marL="9525" marR="9525" marT="9525" marB="0" anchor="b"/>
                </a:tc>
              </a:tr>
              <a:tr h="258314">
                <a:tc>
                  <a:txBody>
                    <a:bodyPr/>
                    <a:lstStyle/>
                    <a:p>
                      <a:pPr algn="l" fontAlgn="b"/>
                      <a:r>
                        <a:rPr lang="en-US" sz="1100" u="none" strike="noStrike">
                          <a:effectLst/>
                        </a:rPr>
                        <a:t>4. Software - Purchases/licenses, Maintenance (Compilers, TOAD, Linux, etc.) </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$799,366 </a:t>
                      </a:r>
                      <a:endParaRPr lang="en-US" sz="1100" b="0" i="0" u="none" strike="noStrike">
                        <a:solidFill>
                          <a:srgbClr val="000000"/>
                        </a:solidFill>
                        <a:effectLst/>
                        <a:latin typeface="Calibri"/>
                      </a:endParaRPr>
                    </a:p>
                  </a:txBody>
                  <a:tcPr marL="9525" marR="9525" marT="9525" marB="0" anchor="b"/>
                </a:tc>
              </a:tr>
              <a:tr h="285487">
                <a:tc>
                  <a:txBody>
                    <a:bodyPr/>
                    <a:lstStyle/>
                    <a:p>
                      <a:pPr algn="l" fontAlgn="b"/>
                      <a:r>
                        <a:rPr lang="en-US" sz="1100" u="none" strike="noStrike">
                          <a:effectLst/>
                        </a:rPr>
                        <a:t>5. Professional Development and Training</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$17,350 </a:t>
                      </a:r>
                      <a:endParaRPr lang="en-US" sz="1100" b="0" i="0" u="none" strike="noStrike">
                        <a:solidFill>
                          <a:srgbClr val="000000"/>
                        </a:solidFill>
                        <a:effectLst/>
                        <a:latin typeface="Calibri"/>
                      </a:endParaRPr>
                    </a:p>
                  </a:txBody>
                  <a:tcPr marL="9525" marR="9525" marT="9525" marB="0" anchor="b"/>
                </a:tc>
              </a:tr>
              <a:tr h="285487">
                <a:tc>
                  <a:txBody>
                    <a:bodyPr/>
                    <a:lstStyle/>
                    <a:p>
                      <a:pPr algn="l" fontAlgn="b"/>
                      <a:r>
                        <a:rPr lang="en-US" sz="1100" u="none" strike="noStrike" dirty="0">
                          <a:effectLst/>
                        </a:rPr>
                        <a:t>Total</a:t>
                      </a:r>
                      <a:endParaRPr lang="en-US" sz="1100" b="1" i="0" u="none" strike="noStrike" dirty="0">
                        <a:solidFill>
                          <a:srgbClr val="000000"/>
                        </a:solidFill>
                        <a:effectLst/>
                        <a:latin typeface="Calibri"/>
                      </a:endParaRPr>
                    </a:p>
                  </a:txBody>
                  <a:tcPr marL="257175" marR="9525" marT="9525" marB="0" anchor="b"/>
                </a:tc>
                <a:tc>
                  <a:txBody>
                    <a:bodyPr/>
                    <a:lstStyle/>
                    <a:p>
                      <a:pPr algn="r" fontAlgn="b"/>
                      <a:r>
                        <a:rPr lang="en-US" sz="1100" u="none" strike="noStrike" dirty="0">
                          <a:effectLst/>
                        </a:rPr>
                        <a:t>$2,688,350 </a:t>
                      </a:r>
                      <a:endParaRPr lang="en-US" sz="1100" b="1"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423237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Benefit Model</a:t>
            </a:r>
          </a:p>
        </p:txBody>
      </p:sp>
      <p:graphicFrame>
        <p:nvGraphicFramePr>
          <p:cNvPr id="4" name="Table 3"/>
          <p:cNvGraphicFramePr>
            <a:graphicFrameLocks noGrp="1"/>
          </p:cNvGraphicFramePr>
          <p:nvPr>
            <p:extLst>
              <p:ext uri="{D42A27DB-BD31-4B8C-83A1-F6EECF244321}">
                <p14:modId xmlns:p14="http://schemas.microsoft.com/office/powerpoint/2010/main" val="2067911929"/>
              </p:ext>
            </p:extLst>
          </p:nvPr>
        </p:nvGraphicFramePr>
        <p:xfrm>
          <a:off x="609600" y="1219200"/>
          <a:ext cx="7924800" cy="4480424"/>
        </p:xfrm>
        <a:graphic>
          <a:graphicData uri="http://schemas.openxmlformats.org/drawingml/2006/table">
            <a:tbl>
              <a:tblPr>
                <a:tableStyleId>{69CF1AB2-1976-4502-BF36-3FF5EA218861}</a:tableStyleId>
              </a:tblPr>
              <a:tblGrid>
                <a:gridCol w="625025"/>
                <a:gridCol w="213175"/>
                <a:gridCol w="919678"/>
                <a:gridCol w="451922"/>
                <a:gridCol w="1981200"/>
                <a:gridCol w="762000"/>
                <a:gridCol w="685800"/>
                <a:gridCol w="762000"/>
                <a:gridCol w="762000"/>
                <a:gridCol w="762000"/>
              </a:tblGrid>
              <a:tr h="147297">
                <a:tc>
                  <a:txBody>
                    <a:bodyPr/>
                    <a:lstStyle/>
                    <a:p>
                      <a:pPr algn="ctr" fontAlgn="ctr"/>
                      <a:r>
                        <a:rPr lang="en-US" sz="800" u="none" strike="noStrike" dirty="0">
                          <a:effectLst/>
                        </a:rPr>
                        <a:t> </a:t>
                      </a:r>
                      <a:endParaRPr lang="en-US" sz="800" b="1" i="0" u="none" strike="noStrike" dirty="0">
                        <a:effectLst/>
                        <a:latin typeface="Arial Narrow"/>
                      </a:endParaRPr>
                    </a:p>
                  </a:txBody>
                  <a:tcPr marL="7017" marR="7017" marT="7017" marB="0" anchor="ctr"/>
                </a:tc>
                <a:tc gridSpan="2">
                  <a:txBody>
                    <a:bodyPr/>
                    <a:lstStyle/>
                    <a:p>
                      <a:pPr algn="ctr" fontAlgn="ctr"/>
                      <a:r>
                        <a:rPr lang="en-US" sz="700" u="none" strike="noStrike">
                          <a:effectLst/>
                        </a:rPr>
                        <a:t> </a:t>
                      </a:r>
                      <a:endParaRPr lang="en-US" sz="700" b="0" i="0" u="none" strike="noStrike">
                        <a:effectLst/>
                        <a:latin typeface="Arial"/>
                      </a:endParaRPr>
                    </a:p>
                  </a:txBody>
                  <a:tcPr marL="7017" marR="7017" marT="7017" marB="0" anchor="ctr"/>
                </a:tc>
                <a:tc hMerge="1">
                  <a:txBody>
                    <a:bodyPr/>
                    <a:lstStyle/>
                    <a:p>
                      <a:endParaRPr lang="en-US"/>
                    </a:p>
                  </a:txBody>
                  <a:tcPr/>
                </a:tc>
                <a:tc gridSpan="2">
                  <a:txBody>
                    <a:bodyPr/>
                    <a:lstStyle/>
                    <a:p>
                      <a:pPr algn="ctr" fontAlgn="ctr"/>
                      <a:r>
                        <a:rPr lang="en-US" sz="700" u="none" strike="noStrike">
                          <a:effectLst/>
                        </a:rPr>
                        <a:t> </a:t>
                      </a:r>
                      <a:endParaRPr lang="en-US" sz="700" b="0" i="0" u="none" strike="noStrike">
                        <a:effectLst/>
                        <a:latin typeface="Arial"/>
                      </a:endParaRPr>
                    </a:p>
                  </a:txBody>
                  <a:tcPr marL="7017" marR="7017" marT="7017" marB="0" anchor="ctr"/>
                </a:tc>
                <a:tc hMerge="1">
                  <a:txBody>
                    <a:bodyPr/>
                    <a:lstStyle/>
                    <a:p>
                      <a:endParaRPr lang="en-US"/>
                    </a:p>
                  </a:txBody>
                  <a:tcPr/>
                </a:tc>
                <a:tc gridSpan="5">
                  <a:txBody>
                    <a:bodyPr/>
                    <a:lstStyle/>
                    <a:p>
                      <a:pPr algn="ctr" fontAlgn="b"/>
                      <a:r>
                        <a:rPr lang="fr-FR" sz="1000" b="1" u="none" strike="noStrike" dirty="0">
                          <a:effectLst/>
                        </a:rPr>
                        <a:t>Option 2  (Hosting - Linux - Oracle RAC -0 FTE)</a:t>
                      </a:r>
                      <a:endParaRPr lang="fr-FR" sz="1000" b="1" i="0" u="none" strike="noStrike" dirty="0">
                        <a:solidFill>
                          <a:srgbClr val="FFFFFF"/>
                        </a:solidFill>
                        <a:effectLst/>
                        <a:latin typeface="Arial"/>
                      </a:endParaRPr>
                    </a:p>
                  </a:txBody>
                  <a:tcPr marL="7017" marR="7017" marT="701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4707">
                <a:tc gridSpan="5">
                  <a:txBody>
                    <a:bodyPr/>
                    <a:lstStyle/>
                    <a:p>
                      <a:pPr algn="ctr" fontAlgn="ctr"/>
                      <a:r>
                        <a:rPr lang="en-US" sz="1000" b="1" u="none" strike="noStrike" dirty="0">
                          <a:effectLst/>
                        </a:rPr>
                        <a:t>Organization's Operational Costs per Option</a:t>
                      </a:r>
                      <a:endParaRPr lang="en-US" sz="1000" b="1" i="0" u="none" strike="noStrike" dirty="0">
                        <a:solidFill>
                          <a:srgbClr val="FFFFFF"/>
                        </a:solidFill>
                        <a:effectLst/>
                        <a:latin typeface="Arial"/>
                      </a:endParaRPr>
                    </a:p>
                  </a:txBody>
                  <a:tcPr marL="7017"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000" b="1" u="none" strike="noStrike" dirty="0" smtClean="0">
                          <a:effectLst/>
                        </a:rPr>
                        <a:t>FY </a:t>
                      </a:r>
                      <a:endParaRPr lang="en-US" sz="1000" b="1" i="0" u="none" strike="noStrike" dirty="0">
                        <a:effectLst/>
                        <a:latin typeface="Arial"/>
                      </a:endParaRPr>
                    </a:p>
                  </a:txBody>
                  <a:tcPr marL="7017" marR="7017" marT="7017" marB="0" anchor="ctr"/>
                </a:tc>
                <a:tc>
                  <a:txBody>
                    <a:bodyPr/>
                    <a:lstStyle/>
                    <a:p>
                      <a:pPr algn="ctr" fontAlgn="ctr"/>
                      <a:r>
                        <a:rPr lang="en-US" sz="1000" b="1" u="none" strike="noStrike" dirty="0">
                          <a:effectLst/>
                        </a:rPr>
                        <a:t>FY</a:t>
                      </a:r>
                      <a:endParaRPr lang="en-US" sz="1000" b="1" i="0" u="none" strike="noStrike" dirty="0">
                        <a:effectLst/>
                        <a:latin typeface="Arial"/>
                      </a:endParaRPr>
                    </a:p>
                  </a:txBody>
                  <a:tcPr marL="7017" marR="7017" marT="7017" marB="0" anchor="ctr"/>
                </a:tc>
                <a:tc>
                  <a:txBody>
                    <a:bodyPr/>
                    <a:lstStyle/>
                    <a:p>
                      <a:pPr algn="ctr" fontAlgn="ctr"/>
                      <a:r>
                        <a:rPr lang="en-US" sz="1000" b="1" u="none" strike="noStrike">
                          <a:effectLst/>
                        </a:rPr>
                        <a:t>FY</a:t>
                      </a:r>
                      <a:endParaRPr lang="en-US" sz="1000" b="1" i="0" u="none" strike="noStrike">
                        <a:effectLst/>
                        <a:latin typeface="Arial"/>
                      </a:endParaRPr>
                    </a:p>
                  </a:txBody>
                  <a:tcPr marL="7017" marR="7017" marT="7017" marB="0" anchor="ctr"/>
                </a:tc>
                <a:tc>
                  <a:txBody>
                    <a:bodyPr/>
                    <a:lstStyle/>
                    <a:p>
                      <a:pPr algn="ctr" fontAlgn="ctr"/>
                      <a:r>
                        <a:rPr lang="en-US" sz="1000" b="1" u="none" strike="noStrike" dirty="0">
                          <a:effectLst/>
                        </a:rPr>
                        <a:t>FY</a:t>
                      </a:r>
                      <a:endParaRPr lang="en-US" sz="1000" b="1" i="0" u="none" strike="noStrike" dirty="0">
                        <a:effectLst/>
                        <a:latin typeface="Arial"/>
                      </a:endParaRPr>
                    </a:p>
                  </a:txBody>
                  <a:tcPr marL="7017" marR="7017" marT="7017" marB="0" anchor="ctr"/>
                </a:tc>
                <a:tc>
                  <a:txBody>
                    <a:bodyPr/>
                    <a:lstStyle/>
                    <a:p>
                      <a:pPr algn="ctr" fontAlgn="ctr"/>
                      <a:r>
                        <a:rPr lang="en-US" sz="1000" b="1" u="none" strike="noStrike" dirty="0">
                          <a:effectLst/>
                        </a:rPr>
                        <a:t> </a:t>
                      </a:r>
                      <a:endParaRPr lang="en-US" sz="1000" b="1" i="0" u="none" strike="noStrike" dirty="0">
                        <a:solidFill>
                          <a:srgbClr val="FFFFFF"/>
                        </a:solidFill>
                        <a:effectLst/>
                        <a:latin typeface="Arial"/>
                      </a:endParaRPr>
                    </a:p>
                  </a:txBody>
                  <a:tcPr marL="7017" marR="7017" marT="7017" marB="0" anchor="ctr"/>
                </a:tc>
              </a:tr>
              <a:tr h="129887">
                <a:tc>
                  <a:txBody>
                    <a:bodyPr/>
                    <a:lstStyle/>
                    <a:p>
                      <a:pPr algn="l" fontAlgn="ctr"/>
                      <a:r>
                        <a:rPr lang="en-US" sz="1000" u="none" strike="noStrike" dirty="0">
                          <a:effectLst/>
                        </a:rPr>
                        <a:t> </a:t>
                      </a:r>
                      <a:endParaRPr lang="en-US" sz="1000" b="0" i="1" u="none" strike="noStrike" dirty="0">
                        <a:effectLst/>
                        <a:latin typeface="Arial Narrow"/>
                      </a:endParaRPr>
                    </a:p>
                  </a:txBody>
                  <a:tcPr marL="7017" marR="7017" marT="7017" marB="0" anchor="ctr"/>
                </a:tc>
                <a:tc gridSpan="2">
                  <a:txBody>
                    <a:bodyPr/>
                    <a:lstStyle/>
                    <a:p>
                      <a:pPr algn="ctr" fontAlgn="ctr"/>
                      <a:r>
                        <a:rPr lang="en-US" sz="1000" u="none" strike="noStrike">
                          <a:effectLst/>
                        </a:rPr>
                        <a:t> </a:t>
                      </a:r>
                      <a:endParaRPr lang="en-US" sz="1000" b="0" i="1" u="none" strike="noStrike">
                        <a:effectLst/>
                        <a:latin typeface="Arial Narrow"/>
                      </a:endParaRPr>
                    </a:p>
                  </a:txBody>
                  <a:tcPr marL="7017" marR="7017" marT="7017" marB="0" anchor="ctr"/>
                </a:tc>
                <a:tc hMerge="1">
                  <a:txBody>
                    <a:bodyPr/>
                    <a:lstStyle/>
                    <a:p>
                      <a:endParaRPr lang="en-US"/>
                    </a:p>
                  </a:txBody>
                  <a:tcPr/>
                </a:tc>
                <a:tc gridSpan="2">
                  <a:txBody>
                    <a:bodyPr/>
                    <a:lstStyle/>
                    <a:p>
                      <a:pPr algn="r" fontAlgn="ctr"/>
                      <a:r>
                        <a:rPr lang="en-US" sz="1000" u="none" strike="noStrike">
                          <a:effectLst/>
                        </a:rPr>
                        <a:t> </a:t>
                      </a:r>
                      <a:endParaRPr lang="en-US" sz="1000" b="0" i="1" u="none" strike="noStrike">
                        <a:effectLst/>
                        <a:latin typeface="Arial Narrow"/>
                      </a:endParaRPr>
                    </a:p>
                  </a:txBody>
                  <a:tcPr marL="7017" marR="168416" marT="7017" marB="0" anchor="ctr"/>
                </a:tc>
                <a:tc hMerge="1">
                  <a:txBody>
                    <a:bodyPr/>
                    <a:lstStyle/>
                    <a:p>
                      <a:endParaRPr lang="en-US"/>
                    </a:p>
                  </a:txBody>
                  <a:tcPr/>
                </a:tc>
                <a:tc>
                  <a:txBody>
                    <a:bodyPr/>
                    <a:lstStyle/>
                    <a:p>
                      <a:pPr algn="r" fontAlgn="ctr"/>
                      <a:r>
                        <a:rPr lang="en-US" sz="1000" b="1" u="none" strike="noStrike" dirty="0">
                          <a:effectLst/>
                        </a:rPr>
                        <a:t>2010-11</a:t>
                      </a:r>
                      <a:endParaRPr lang="en-US" sz="1000" b="1" i="0" u="none" strike="noStrike" dirty="0">
                        <a:solidFill>
                          <a:srgbClr val="B6623D"/>
                        </a:solidFill>
                        <a:effectLst/>
                        <a:latin typeface="Arial"/>
                      </a:endParaRPr>
                    </a:p>
                  </a:txBody>
                  <a:tcPr marL="7017" marR="7017" marT="7017" marB="0" anchor="ctr"/>
                </a:tc>
                <a:tc>
                  <a:txBody>
                    <a:bodyPr/>
                    <a:lstStyle/>
                    <a:p>
                      <a:pPr algn="r" fontAlgn="ctr"/>
                      <a:r>
                        <a:rPr lang="en-US" sz="1000" b="1" u="none" strike="noStrike" dirty="0">
                          <a:effectLst/>
                        </a:rPr>
                        <a:t>2011-12</a:t>
                      </a:r>
                      <a:endParaRPr lang="en-US" sz="1000" b="1" i="0" u="none" strike="noStrike" dirty="0">
                        <a:solidFill>
                          <a:srgbClr val="B6623D"/>
                        </a:solidFill>
                        <a:effectLst/>
                        <a:latin typeface="Arial"/>
                      </a:endParaRPr>
                    </a:p>
                  </a:txBody>
                  <a:tcPr marL="7017" marR="7017" marT="7017" marB="0" anchor="ctr"/>
                </a:tc>
                <a:tc>
                  <a:txBody>
                    <a:bodyPr/>
                    <a:lstStyle/>
                    <a:p>
                      <a:pPr algn="r" fontAlgn="ctr"/>
                      <a:r>
                        <a:rPr lang="en-US" sz="1000" b="1" u="none" strike="noStrike" dirty="0">
                          <a:effectLst/>
                        </a:rPr>
                        <a:t>2012-13</a:t>
                      </a:r>
                      <a:endParaRPr lang="en-US" sz="1000" b="1" i="0" u="none" strike="noStrike" dirty="0">
                        <a:solidFill>
                          <a:srgbClr val="B6623D"/>
                        </a:solidFill>
                        <a:effectLst/>
                        <a:latin typeface="Arial"/>
                      </a:endParaRPr>
                    </a:p>
                  </a:txBody>
                  <a:tcPr marL="7017" marR="7017" marT="7017" marB="0" anchor="ctr"/>
                </a:tc>
                <a:tc>
                  <a:txBody>
                    <a:bodyPr/>
                    <a:lstStyle/>
                    <a:p>
                      <a:pPr algn="r" fontAlgn="ctr"/>
                      <a:r>
                        <a:rPr lang="en-US" sz="1000" b="1" u="none" strike="noStrike" dirty="0">
                          <a:effectLst/>
                        </a:rPr>
                        <a:t>2013-14</a:t>
                      </a:r>
                      <a:endParaRPr lang="en-US" sz="1000" b="1" i="0" u="none" strike="noStrike" dirty="0">
                        <a:solidFill>
                          <a:srgbClr val="B6623D"/>
                        </a:solidFill>
                        <a:effectLst/>
                        <a:latin typeface="Arial"/>
                      </a:endParaRPr>
                    </a:p>
                  </a:txBody>
                  <a:tcPr marL="7017" marR="7017" marT="7017" marB="0" anchor="ctr"/>
                </a:tc>
                <a:tc>
                  <a:txBody>
                    <a:bodyPr/>
                    <a:lstStyle/>
                    <a:p>
                      <a:pPr algn="r" fontAlgn="ctr"/>
                      <a:r>
                        <a:rPr lang="en-US" sz="1000" b="1" u="none" strike="noStrike" dirty="0">
                          <a:effectLst/>
                        </a:rPr>
                        <a:t>TOTAL </a:t>
                      </a:r>
                      <a:endParaRPr lang="en-US" sz="1000" b="1" i="0" u="none" strike="noStrike" dirty="0">
                        <a:solidFill>
                          <a:srgbClr val="FFFFFF"/>
                        </a:solidFill>
                        <a:effectLst/>
                        <a:latin typeface="Arial"/>
                      </a:endParaRPr>
                    </a:p>
                  </a:txBody>
                  <a:tcPr marL="7017" marR="7017" marT="7017" marB="0" anchor="ctr"/>
                </a:tc>
              </a:tr>
              <a:tr h="129887">
                <a:tc gridSpan="5">
                  <a:txBody>
                    <a:bodyPr/>
                    <a:lstStyle/>
                    <a:p>
                      <a:pPr algn="l" fontAlgn="ctr"/>
                      <a:r>
                        <a:rPr lang="en-US" sz="1000" b="1" u="none" strike="noStrike" dirty="0">
                          <a:effectLst/>
                        </a:rPr>
                        <a:t>1. Staffing Costs (Operational Costs)</a:t>
                      </a:r>
                      <a:endParaRPr lang="en-US" sz="1000" b="1" i="0" u="none" strike="noStrike" dirty="0">
                        <a:solidFill>
                          <a:srgbClr val="FFFFFF"/>
                        </a:solidFill>
                        <a:effectLst/>
                        <a:latin typeface="Arial"/>
                      </a:endParaRPr>
                    </a:p>
                  </a:txBody>
                  <a:tcPr marL="7017"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dirty="0">
                          <a:effectLst/>
                        </a:rPr>
                        <a:t>$0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u="none" strike="noStrike" dirty="0">
                          <a:effectLst/>
                        </a:rPr>
                        <a:t>$0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u="none" strike="noStrike" dirty="0">
                          <a:effectLst/>
                        </a:rPr>
                        <a:t>$0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u="none" strike="noStrike" dirty="0">
                          <a:effectLst/>
                        </a:rPr>
                        <a:t>$0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u="none" strike="noStrike" dirty="0">
                          <a:effectLst/>
                        </a:rPr>
                        <a:t>$0 </a:t>
                      </a:r>
                      <a:endParaRPr lang="en-US" sz="1000" b="1" i="0" u="none" strike="noStrike" dirty="0">
                        <a:solidFill>
                          <a:srgbClr val="FFFFFF"/>
                        </a:solidFill>
                        <a:effectLst/>
                        <a:latin typeface="Arial"/>
                      </a:endParaRPr>
                    </a:p>
                  </a:txBody>
                  <a:tcPr marL="7017" marR="7017" marT="7017" marB="0" anchor="ctr"/>
                </a:tc>
              </a:tr>
              <a:tr h="129887">
                <a:tc gridSpan="5">
                  <a:txBody>
                    <a:bodyPr/>
                    <a:lstStyle/>
                    <a:p>
                      <a:pPr algn="l" fontAlgn="ctr"/>
                      <a:r>
                        <a:rPr lang="en-US" sz="1000" u="none" strike="noStrike" dirty="0" err="1">
                          <a:effectLst/>
                        </a:rPr>
                        <a:t>i</a:t>
                      </a:r>
                      <a:r>
                        <a:rPr lang="en-US" sz="1000" u="none" strike="noStrike" dirty="0">
                          <a:effectLst/>
                        </a:rPr>
                        <a:t>.    Full-time IT Staff (Salaries &amp; Benefits)</a:t>
                      </a:r>
                      <a:endParaRPr lang="en-US" sz="1000" b="1" i="0" u="none" strike="noStrike" dirty="0">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29887">
                <a:tc gridSpan="5">
                  <a:txBody>
                    <a:bodyPr/>
                    <a:lstStyle/>
                    <a:p>
                      <a:pPr algn="l" fontAlgn="ctr"/>
                      <a:r>
                        <a:rPr lang="en-US" sz="1000" u="none" strike="noStrike" dirty="0">
                          <a:effectLst/>
                        </a:rPr>
                        <a:t>ii.   # of Full-time IT Staff Required</a:t>
                      </a:r>
                      <a:endParaRPr lang="en-US" sz="1000" b="1" i="0" u="none" strike="noStrike" dirty="0">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dirty="0">
                          <a:effectLst/>
                        </a:rPr>
                        <a:t>0.00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solidFill>
                          <a:srgbClr val="FFFFFF"/>
                        </a:solidFill>
                        <a:effectLst/>
                        <a:latin typeface="Arial"/>
                      </a:endParaRPr>
                    </a:p>
                  </a:txBody>
                  <a:tcPr marL="7017" marR="7017" marT="7017" marB="0" anchor="ctr"/>
                </a:tc>
              </a:tr>
              <a:tr h="135195">
                <a:tc gridSpan="5">
                  <a:txBody>
                    <a:bodyPr/>
                    <a:lstStyle/>
                    <a:p>
                      <a:pPr algn="l" fontAlgn="ctr"/>
                      <a:r>
                        <a:rPr lang="en-US" sz="1000" u="none" strike="noStrike" dirty="0">
                          <a:effectLst/>
                        </a:rPr>
                        <a:t>iii.  Other Full-time Staff (Salaries - for FT staff from </a:t>
                      </a:r>
                      <a:r>
                        <a:rPr lang="en-US" sz="1000" u="none" strike="noStrike" dirty="0" err="1">
                          <a:effectLst/>
                        </a:rPr>
                        <a:t>depts</a:t>
                      </a:r>
                      <a:r>
                        <a:rPr lang="en-US" sz="1000" u="none" strike="noStrike" dirty="0">
                          <a:effectLst/>
                        </a:rPr>
                        <a:t> other than IT) </a:t>
                      </a:r>
                      <a:endParaRPr lang="en-US" sz="1000" b="1" i="0" u="none" strike="noStrike" dirty="0">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29887">
                <a:tc gridSpan="5">
                  <a:txBody>
                    <a:bodyPr/>
                    <a:lstStyle/>
                    <a:p>
                      <a:pPr algn="l" fontAlgn="ctr"/>
                      <a:r>
                        <a:rPr lang="en-US" sz="1000" u="none" strike="noStrike" dirty="0">
                          <a:effectLst/>
                        </a:rPr>
                        <a:t>iv.  # of Other Full-time Staff Required</a:t>
                      </a:r>
                      <a:endParaRPr lang="en-US" sz="1000" b="1" i="0" u="none" strike="noStrike" dirty="0">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0.00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solidFill>
                          <a:srgbClr val="FFFFFF"/>
                        </a:solidFill>
                        <a:effectLst/>
                        <a:latin typeface="Arial"/>
                      </a:endParaRPr>
                    </a:p>
                  </a:txBody>
                  <a:tcPr marL="7017" marR="7017" marT="7017" marB="0" anchor="ctr"/>
                </a:tc>
              </a:tr>
              <a:tr h="129887">
                <a:tc gridSpan="5">
                  <a:txBody>
                    <a:bodyPr/>
                    <a:lstStyle/>
                    <a:p>
                      <a:pPr algn="l" fontAlgn="ctr"/>
                      <a:r>
                        <a:rPr lang="en-US" sz="1000" u="none" strike="noStrike" dirty="0">
                          <a:effectLst/>
                        </a:rPr>
                        <a:t>v.  Contract Staff (Costs - PT or contract staff)</a:t>
                      </a:r>
                      <a:endParaRPr lang="en-US" sz="1000" b="1" i="0" u="none" strike="noStrike" dirty="0">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29887">
                <a:tc gridSpan="5">
                  <a:txBody>
                    <a:bodyPr/>
                    <a:lstStyle/>
                    <a:p>
                      <a:pPr algn="l" fontAlgn="ctr"/>
                      <a:r>
                        <a:rPr lang="en-US" sz="1000" u="none" strike="noStrike" dirty="0">
                          <a:effectLst/>
                        </a:rPr>
                        <a:t>vi.  # of Contractors Required</a:t>
                      </a:r>
                      <a:endParaRPr lang="en-US" sz="1000" b="1" i="0" u="none" strike="noStrike" dirty="0">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0.00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0.00 </a:t>
                      </a:r>
                      <a:endParaRPr lang="en-US" sz="1000" b="0" i="0" u="none" strike="noStrike">
                        <a:solidFill>
                          <a:srgbClr val="FFFFFF"/>
                        </a:solidFill>
                        <a:effectLst/>
                        <a:latin typeface="Arial"/>
                      </a:endParaRPr>
                    </a:p>
                  </a:txBody>
                  <a:tcPr marL="7017" marR="7017" marT="7017" marB="0" anchor="ctr"/>
                </a:tc>
              </a:tr>
              <a:tr h="129887">
                <a:tc gridSpan="5">
                  <a:txBody>
                    <a:bodyPr/>
                    <a:lstStyle/>
                    <a:p>
                      <a:pPr algn="l" fontAlgn="ctr"/>
                      <a:r>
                        <a:rPr lang="en-US" sz="1000" b="1" u="none" strike="noStrike" dirty="0">
                          <a:effectLst/>
                        </a:rPr>
                        <a:t>2. Third-party Costs (Operational Costs)</a:t>
                      </a:r>
                      <a:endParaRPr lang="en-US" sz="1000" b="1" i="0" u="none" strike="noStrike" dirty="0">
                        <a:solidFill>
                          <a:srgbClr val="FFFFFF"/>
                        </a:solidFill>
                        <a:effectLst/>
                        <a:latin typeface="Arial"/>
                      </a:endParaRPr>
                    </a:p>
                  </a:txBody>
                  <a:tcPr marL="7017"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b="1" u="none" strike="noStrike" dirty="0">
                          <a:effectLst/>
                        </a:rPr>
                        <a:t>$517,460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$517,460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$427,860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$427,860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$1,890,639 </a:t>
                      </a:r>
                      <a:endParaRPr lang="en-US" sz="1000" b="1" i="0" u="none" strike="noStrike" dirty="0">
                        <a:solidFill>
                          <a:srgbClr val="FFFFFF"/>
                        </a:solidFill>
                        <a:effectLst/>
                        <a:latin typeface="Arial"/>
                      </a:endParaRPr>
                    </a:p>
                  </a:txBody>
                  <a:tcPr marL="7017" marR="7017" marT="7017" marB="0" anchor="ctr"/>
                </a:tc>
              </a:tr>
              <a:tr h="146123">
                <a:tc gridSpan="4">
                  <a:txBody>
                    <a:bodyPr/>
                    <a:lstStyle/>
                    <a:p>
                      <a:pPr algn="l" fontAlgn="ctr"/>
                      <a:r>
                        <a:rPr lang="en-US" sz="1000" u="none" strike="noStrike" dirty="0" err="1" smtClean="0">
                          <a:effectLst/>
                        </a:rPr>
                        <a:t>i</a:t>
                      </a:r>
                      <a:r>
                        <a:rPr lang="en-US" sz="1000" u="none" strike="noStrike" dirty="0" smtClean="0">
                          <a:effectLst/>
                        </a:rPr>
                        <a:t>. Vendor/External Consultant Services</a:t>
                      </a:r>
                      <a:endParaRPr lang="en-US" sz="1000" b="1" i="0" u="none" strike="noStrike" dirty="0">
                        <a:effectLst/>
                        <a:latin typeface="Arial"/>
                      </a:endParaRPr>
                    </a:p>
                  </a:txBody>
                  <a:tcPr marL="84208" marR="7017" marT="7017" marB="0" anchor="ctr"/>
                </a:tc>
                <a:tc hMerge="1">
                  <a:txBody>
                    <a:bodyPr/>
                    <a:lstStyle/>
                    <a:p>
                      <a:pPr algn="l" fontAlgn="ctr"/>
                      <a:endParaRPr lang="en-US" sz="700" b="1" i="0" u="none" strike="noStrike">
                        <a:effectLst/>
                        <a:latin typeface="Arial"/>
                      </a:endParaRPr>
                    </a:p>
                  </a:txBody>
                  <a:tcPr marL="7017" marR="7017" marT="7017" marB="0" anchor="ctr"/>
                </a:tc>
                <a:tc hMerge="1">
                  <a:txBody>
                    <a:bodyPr/>
                    <a:lstStyle/>
                    <a:p>
                      <a:endParaRPr lang="en-US"/>
                    </a:p>
                  </a:txBody>
                  <a:tcPr/>
                </a:tc>
                <a:tc hMerge="1">
                  <a:txBody>
                    <a:bodyPr/>
                    <a:lstStyle/>
                    <a:p>
                      <a:pPr algn="ctr" fontAlgn="ctr"/>
                      <a:endParaRPr lang="en-US" sz="1000" b="0" i="0" u="none" strike="noStrike" dirty="0">
                        <a:effectLst/>
                        <a:latin typeface="Arial"/>
                      </a:endParaRPr>
                    </a:p>
                  </a:txBody>
                  <a:tcPr marL="7017" marR="7017" marT="7017" marB="0" anchor="ctr"/>
                </a:tc>
                <a:tc>
                  <a:txBody>
                    <a:bodyPr/>
                    <a:lstStyle/>
                    <a:p>
                      <a:endParaRPr lang="en-US" dirty="0"/>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52400">
                <a:tc gridSpan="4">
                  <a:txBody>
                    <a:bodyPr/>
                    <a:lstStyle/>
                    <a:p>
                      <a:pPr algn="l" fontAlgn="ctr"/>
                      <a:r>
                        <a:rPr lang="en-US" sz="1000" u="none" strike="noStrike" dirty="0">
                          <a:effectLst/>
                        </a:rPr>
                        <a:t>ii.  Maintenance &amp; Support Services</a:t>
                      </a:r>
                      <a:endParaRPr lang="en-US" sz="1000" b="1" i="0" u="none" strike="noStrike" dirty="0">
                        <a:effectLst/>
                        <a:latin typeface="Arial"/>
                      </a:endParaRPr>
                    </a:p>
                  </a:txBody>
                  <a:tcPr marL="84208" marR="7017" marT="7017" marB="0" anchor="ctr"/>
                </a:tc>
                <a:tc hMerge="1">
                  <a:txBody>
                    <a:bodyPr/>
                    <a:lstStyle/>
                    <a:p>
                      <a:pPr algn="l" fontAlgn="ctr"/>
                      <a:endParaRPr lang="en-US" sz="700" b="1" i="0" u="none" strike="noStrike">
                        <a:effectLst/>
                        <a:latin typeface="Arial"/>
                      </a:endParaRPr>
                    </a:p>
                  </a:txBody>
                  <a:tcPr marL="7017" marR="7017" marT="7017" marB="0" anchor="ctr"/>
                </a:tc>
                <a:tc hMerge="1">
                  <a:txBody>
                    <a:bodyPr/>
                    <a:lstStyle/>
                    <a:p>
                      <a:endParaRPr lang="en-US"/>
                    </a:p>
                  </a:txBody>
                  <a:tcPr/>
                </a:tc>
                <a:tc hMerge="1">
                  <a:txBody>
                    <a:bodyPr/>
                    <a:lstStyle/>
                    <a:p>
                      <a:pPr algn="ctr" fontAlgn="ctr"/>
                      <a:endParaRPr lang="en-US" sz="1000" b="0" i="0" u="none" strike="noStrike">
                        <a:effectLst/>
                        <a:latin typeface="Arial"/>
                      </a:endParaRPr>
                    </a:p>
                  </a:txBody>
                  <a:tcPr marL="7017" marR="7017" marT="7017" marB="0" anchor="ctr"/>
                </a:tc>
                <a:tc>
                  <a:txBody>
                    <a:bodyPr/>
                    <a:lstStyle/>
                    <a:p>
                      <a:pPr algn="ctr" fontAlgn="ctr"/>
                      <a:r>
                        <a:rPr lang="en-US" sz="1000" u="none" strike="noStrike">
                          <a:effectLst/>
                        </a:rPr>
                        <a:t>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($160,540)</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($160,540)</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($160,540)</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($160,540)</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($642,161)</a:t>
                      </a:r>
                      <a:endParaRPr lang="en-US" sz="1000" b="0" i="0" u="none" strike="noStrike">
                        <a:solidFill>
                          <a:srgbClr val="FFFFFF"/>
                        </a:solidFill>
                        <a:effectLst/>
                        <a:latin typeface="Arial"/>
                      </a:endParaRPr>
                    </a:p>
                  </a:txBody>
                  <a:tcPr marL="7017" marR="7017" marT="7017" marB="0" anchor="ctr"/>
                </a:tc>
              </a:tr>
              <a:tr h="128556">
                <a:tc gridSpan="4">
                  <a:txBody>
                    <a:bodyPr/>
                    <a:lstStyle/>
                    <a:p>
                      <a:pPr algn="l" fontAlgn="ctr"/>
                      <a:r>
                        <a:rPr lang="en-US" sz="1000" u="none" strike="noStrike" dirty="0">
                          <a:effectLst/>
                        </a:rPr>
                        <a:t>iii. Hosting Services</a:t>
                      </a:r>
                      <a:endParaRPr lang="en-US" sz="1000" b="1" i="0" u="none" strike="noStrike" dirty="0">
                        <a:effectLst/>
                        <a:latin typeface="Arial"/>
                      </a:endParaRPr>
                    </a:p>
                  </a:txBody>
                  <a:tcPr marL="84208" marR="7017" marT="7017" marB="0" anchor="ctr"/>
                </a:tc>
                <a:tc hMerge="1">
                  <a:txBody>
                    <a:bodyPr/>
                    <a:lstStyle/>
                    <a:p>
                      <a:pPr algn="l" fontAlgn="ctr"/>
                      <a:endParaRPr lang="en-US" sz="700" b="1" i="0" u="none" strike="noStrike">
                        <a:effectLst/>
                        <a:latin typeface="Arial"/>
                      </a:endParaRPr>
                    </a:p>
                  </a:txBody>
                  <a:tcPr marL="7017" marR="7017" marT="7017" marB="0" anchor="ctr"/>
                </a:tc>
                <a:tc hMerge="1">
                  <a:txBody>
                    <a:bodyPr/>
                    <a:lstStyle/>
                    <a:p>
                      <a:endParaRPr lang="en-US"/>
                    </a:p>
                  </a:txBody>
                  <a:tcPr/>
                </a:tc>
                <a:tc hMerge="1">
                  <a:txBody>
                    <a:bodyPr/>
                    <a:lstStyle/>
                    <a:p>
                      <a:pPr algn="ctr" fontAlgn="ctr"/>
                      <a:endParaRPr lang="en-US" sz="1000" b="0" i="0" u="none" strike="noStrike">
                        <a:effectLst/>
                        <a:latin typeface="Arial"/>
                      </a:endParaRPr>
                    </a:p>
                  </a:txBody>
                  <a:tcPr marL="7017" marR="7017" marT="7017" marB="0" anchor="ctr"/>
                </a:tc>
                <a:tc>
                  <a:txBody>
                    <a:bodyPr/>
                    <a:lstStyle/>
                    <a:p>
                      <a:pPr algn="ctr" fontAlgn="ctr"/>
                      <a:r>
                        <a:rPr lang="en-US" sz="1000" u="none" strike="noStrike">
                          <a:effectLst/>
                        </a:rPr>
                        <a:t>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$518,000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$518,000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$518,000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$518,000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$2,072,000 </a:t>
                      </a:r>
                      <a:endParaRPr lang="en-US" sz="1000" b="0" i="0" u="none" strike="noStrike">
                        <a:solidFill>
                          <a:srgbClr val="FFFFFF"/>
                        </a:solidFill>
                        <a:effectLst/>
                        <a:latin typeface="Arial"/>
                      </a:endParaRPr>
                    </a:p>
                  </a:txBody>
                  <a:tcPr marL="7017" marR="7017" marT="7017" marB="0" anchor="ctr"/>
                </a:tc>
              </a:tr>
              <a:tr h="124115">
                <a:tc gridSpan="4">
                  <a:txBody>
                    <a:bodyPr/>
                    <a:lstStyle/>
                    <a:p>
                      <a:pPr algn="l" fontAlgn="ctr"/>
                      <a:r>
                        <a:rPr lang="en-US" sz="1000" u="none" strike="noStrike" dirty="0">
                          <a:effectLst/>
                        </a:rPr>
                        <a:t>iv. Telecommunications Services</a:t>
                      </a:r>
                      <a:endParaRPr lang="en-US" sz="1000" b="1" i="0" u="none" strike="noStrike" dirty="0">
                        <a:effectLst/>
                        <a:latin typeface="Arial"/>
                      </a:endParaRPr>
                    </a:p>
                  </a:txBody>
                  <a:tcPr marL="84208" marR="7017" marT="7017" marB="0" anchor="ctr"/>
                </a:tc>
                <a:tc hMerge="1">
                  <a:txBody>
                    <a:bodyPr/>
                    <a:lstStyle/>
                    <a:p>
                      <a:pPr algn="l" fontAlgn="ctr"/>
                      <a:endParaRPr lang="en-US" sz="700" b="1" i="0" u="none" strike="noStrike">
                        <a:effectLst/>
                        <a:latin typeface="Arial"/>
                      </a:endParaRPr>
                    </a:p>
                  </a:txBody>
                  <a:tcPr marL="7017" marR="7017" marT="7017" marB="0" anchor="ctr"/>
                </a:tc>
                <a:tc hMerge="1">
                  <a:txBody>
                    <a:bodyPr/>
                    <a:lstStyle/>
                    <a:p>
                      <a:endParaRPr lang="en-US"/>
                    </a:p>
                  </a:txBody>
                  <a:tcPr/>
                </a:tc>
                <a:tc hMerge="1">
                  <a:txBody>
                    <a:bodyPr/>
                    <a:lstStyle/>
                    <a:p>
                      <a:pPr algn="ctr" fontAlgn="ctr"/>
                      <a:endParaRPr lang="en-US" sz="1000" b="0" i="0" u="none" strike="noStrike">
                        <a:effectLst/>
                        <a:latin typeface="Arial"/>
                      </a:endParaRPr>
                    </a:p>
                  </a:txBody>
                  <a:tcPr marL="7017" marR="7017" marT="7017" marB="0" anchor="ctr"/>
                </a:tc>
                <a:tc>
                  <a:txBody>
                    <a:bodyPr/>
                    <a:lstStyle/>
                    <a:p>
                      <a:pPr algn="ctr" fontAlgn="ctr"/>
                      <a:r>
                        <a:rPr lang="en-US" sz="1000" u="none" strike="noStrike">
                          <a:effectLst/>
                        </a:rPr>
                        <a:t>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35195">
                <a:tc gridSpan="4">
                  <a:txBody>
                    <a:bodyPr/>
                    <a:lstStyle/>
                    <a:p>
                      <a:pPr algn="l" fontAlgn="ctr"/>
                      <a:r>
                        <a:rPr lang="en-US" sz="1000" u="none" strike="noStrike" dirty="0">
                          <a:effectLst/>
                        </a:rPr>
                        <a:t>v.  Other</a:t>
                      </a:r>
                      <a:endParaRPr lang="en-US" sz="1000" b="1" i="0" u="none" strike="noStrike" dirty="0">
                        <a:effectLst/>
                        <a:latin typeface="Arial"/>
                      </a:endParaRPr>
                    </a:p>
                  </a:txBody>
                  <a:tcPr marL="84208" marR="7017" marT="7017" marB="0" anchor="ctr"/>
                </a:tc>
                <a:tc hMerge="1">
                  <a:txBody>
                    <a:bodyPr/>
                    <a:lstStyle/>
                    <a:p>
                      <a:pPr algn="l" fontAlgn="ctr"/>
                      <a:endParaRPr lang="en-US" sz="700" b="0" i="0" u="none" strike="noStrike">
                        <a:solidFill>
                          <a:srgbClr val="781D0A"/>
                        </a:solidFill>
                        <a:effectLst/>
                        <a:latin typeface="Arial"/>
                      </a:endParaRPr>
                    </a:p>
                  </a:txBody>
                  <a:tcPr marL="7017" marR="7017" marT="7017" marB="0" anchor="ctr"/>
                </a:tc>
                <a:tc hMerge="1">
                  <a:txBody>
                    <a:bodyPr/>
                    <a:lstStyle/>
                    <a:p>
                      <a:endParaRPr lang="en-US"/>
                    </a:p>
                  </a:txBody>
                  <a:tcPr/>
                </a:tc>
                <a:tc hMerge="1">
                  <a:txBody>
                    <a:bodyPr/>
                    <a:lstStyle/>
                    <a:p>
                      <a:pPr algn="l" fontAlgn="ctr"/>
                      <a:endParaRPr lang="en-US" sz="1000" b="0" i="0" u="none" strike="noStrike" dirty="0">
                        <a:solidFill>
                          <a:srgbClr val="781D0A"/>
                        </a:solidFill>
                        <a:effectLst/>
                        <a:latin typeface="Arial"/>
                      </a:endParaRPr>
                    </a:p>
                  </a:txBody>
                  <a:tcPr marL="7017" marR="7017" marT="7017" marB="0" anchor="ctr"/>
                </a:tc>
                <a:tc>
                  <a:txBody>
                    <a:bodyPr/>
                    <a:lstStyle/>
                    <a:p>
                      <a:pPr algn="l" fontAlgn="ctr"/>
                      <a:r>
                        <a:rPr lang="en-US" sz="1000" u="none" strike="noStrike" dirty="0">
                          <a:effectLst/>
                        </a:rPr>
                        <a:t>Oracle </a:t>
                      </a:r>
                      <a:r>
                        <a:rPr lang="en-US" sz="1000" u="none" strike="noStrike">
                          <a:effectLst/>
                        </a:rPr>
                        <a:t>RAC </a:t>
                      </a:r>
                      <a:r>
                        <a:rPr lang="en-US" sz="1000" u="none" strike="noStrike" smtClean="0">
                          <a:effectLst/>
                        </a:rPr>
                        <a:t>license</a:t>
                      </a:r>
                      <a:endParaRPr lang="en-US" sz="1000" b="0" i="0" u="none" strike="noStrike" dirty="0">
                        <a:solidFill>
                          <a:srgbClr val="781D0A"/>
                        </a:solidFill>
                        <a:effectLst/>
                        <a:latin typeface="Arial"/>
                      </a:endParaRPr>
                    </a:p>
                  </a:txBody>
                  <a:tcPr marL="7017" marR="7017" marT="7017" marB="0" anchor="ctr"/>
                </a:tc>
                <a:tc>
                  <a:txBody>
                    <a:bodyPr/>
                    <a:lstStyle/>
                    <a:p>
                      <a:pPr algn="r" fontAlgn="ctr"/>
                      <a:r>
                        <a:rPr lang="en-US" sz="1000" u="none" strike="noStrike">
                          <a:effectLst/>
                        </a:rPr>
                        <a:t>$160,000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$160,000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$70,400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$70,400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$460,800 </a:t>
                      </a:r>
                      <a:endParaRPr lang="en-US" sz="1000" b="0" i="0" u="none" strike="noStrike">
                        <a:solidFill>
                          <a:srgbClr val="FFFFFF"/>
                        </a:solidFill>
                        <a:effectLst/>
                        <a:latin typeface="Arial"/>
                      </a:endParaRPr>
                    </a:p>
                  </a:txBody>
                  <a:tcPr marL="7017" marR="7017" marT="7017" marB="0" anchor="ctr"/>
                </a:tc>
              </a:tr>
              <a:tr h="129887">
                <a:tc gridSpan="5">
                  <a:txBody>
                    <a:bodyPr/>
                    <a:lstStyle/>
                    <a:p>
                      <a:pPr algn="l" fontAlgn="ctr"/>
                      <a:r>
                        <a:rPr lang="en-US" sz="1000" b="1" u="none" strike="noStrike" dirty="0">
                          <a:effectLst/>
                        </a:rPr>
                        <a:t>3. Infrastructure Costs (Operational Costs)</a:t>
                      </a:r>
                      <a:endParaRPr lang="en-US" sz="1000" b="1" i="0" u="none" strike="noStrike" dirty="0">
                        <a:solidFill>
                          <a:srgbClr val="FFFFFF"/>
                        </a:solidFill>
                        <a:effectLst/>
                        <a:latin typeface="Arial"/>
                      </a:endParaRPr>
                    </a:p>
                  </a:txBody>
                  <a:tcPr marL="7017"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b="1" u="none" strike="noStrike" dirty="0">
                          <a:effectLst/>
                        </a:rPr>
                        <a:t>($1,723,011)</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($1,723,011)</a:t>
                      </a:r>
                      <a:endParaRPr lang="en-US" sz="1000" b="1" i="0" u="none" strike="noStrike" dirty="0">
                        <a:solidFill>
                          <a:srgbClr val="FFFFFF"/>
                        </a:solidFill>
                        <a:effectLst/>
                        <a:latin typeface="Arial"/>
                      </a:endParaRPr>
                    </a:p>
                  </a:txBody>
                  <a:tcPr marL="7017" marR="7017" marT="7017" marB="0" anchor="ctr"/>
                </a:tc>
              </a:tr>
              <a:tr h="129887">
                <a:tc gridSpan="4">
                  <a:txBody>
                    <a:bodyPr/>
                    <a:lstStyle/>
                    <a:p>
                      <a:pPr algn="l" fontAlgn="ctr"/>
                      <a:r>
                        <a:rPr lang="en-US" sz="1000" u="none" strike="noStrike">
                          <a:effectLst/>
                        </a:rPr>
                        <a:t>  i. Data Center</a:t>
                      </a:r>
                      <a:endParaRPr lang="en-US" sz="1000" b="1" i="0" u="none" strike="noStrike">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effectLst/>
                        <a:latin typeface="Arial Narrow"/>
                      </a:endParaRPr>
                    </a:p>
                  </a:txBody>
                  <a:tcPr marL="7017" marR="7017" marT="7017" marB="0" anchor="ctr"/>
                </a:tc>
                <a:tc>
                  <a:txBody>
                    <a:bodyPr/>
                    <a:lstStyle/>
                    <a:p>
                      <a:pPr algn="ctr" fontAlgn="ctr"/>
                      <a:r>
                        <a:rPr lang="en-US" sz="1000" u="none" strike="noStrike" dirty="0">
                          <a:effectLst/>
                        </a:rPr>
                        <a:t> </a:t>
                      </a:r>
                      <a:endParaRPr lang="en-US" sz="1000" b="0" i="0" u="none" strike="noStrike" dirty="0">
                        <a:effectLst/>
                        <a:latin typeface="Arial Narrow"/>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29887">
                <a:tc gridSpan="4">
                  <a:txBody>
                    <a:bodyPr/>
                    <a:lstStyle/>
                    <a:p>
                      <a:pPr algn="l" fontAlgn="ctr"/>
                      <a:r>
                        <a:rPr lang="en-US" sz="1000" u="none" strike="noStrike">
                          <a:effectLst/>
                        </a:rPr>
                        <a:t> ii. Hardware</a:t>
                      </a:r>
                      <a:endParaRPr lang="en-US" sz="1000" b="1" i="0" u="none" strike="noStrike">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effectLst/>
                        <a:latin typeface="Arial Narrow"/>
                      </a:endParaRPr>
                    </a:p>
                  </a:txBody>
                  <a:tcPr marL="7017" marR="7017" marT="7017" marB="0" anchor="ctr"/>
                </a:tc>
                <a:tc>
                  <a:txBody>
                    <a:bodyPr/>
                    <a:lstStyle/>
                    <a:p>
                      <a:pPr algn="ctr" fontAlgn="ctr"/>
                      <a:r>
                        <a:rPr lang="en-US" sz="1000" u="none" strike="noStrike">
                          <a:effectLst/>
                        </a:rPr>
                        <a:t> </a:t>
                      </a:r>
                      <a:endParaRPr lang="en-US" sz="1000" b="0" i="0" u="none" strike="noStrike">
                        <a:effectLst/>
                        <a:latin typeface="Arial Narrow"/>
                      </a:endParaRPr>
                    </a:p>
                  </a:txBody>
                  <a:tcPr marL="7017" marR="7017" marT="7017" marB="0" anchor="ctr"/>
                </a:tc>
                <a:tc>
                  <a:txBody>
                    <a:bodyPr/>
                    <a:lstStyle/>
                    <a:p>
                      <a:pPr algn="r" fontAlgn="ctr"/>
                      <a:r>
                        <a:rPr lang="en-US" sz="1000" u="none" strike="noStrike">
                          <a:effectLst/>
                        </a:rPr>
                        <a:t>(1,723,011)</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($1,723,011)</a:t>
                      </a:r>
                      <a:endParaRPr lang="en-US" sz="1000" b="0" i="0" u="none" strike="noStrike">
                        <a:solidFill>
                          <a:srgbClr val="FFFFFF"/>
                        </a:solidFill>
                        <a:effectLst/>
                        <a:latin typeface="Arial"/>
                      </a:endParaRPr>
                    </a:p>
                  </a:txBody>
                  <a:tcPr marL="7017" marR="7017" marT="7017" marB="0" anchor="ctr"/>
                </a:tc>
              </a:tr>
              <a:tr h="129887">
                <a:tc gridSpan="4">
                  <a:txBody>
                    <a:bodyPr/>
                    <a:lstStyle/>
                    <a:p>
                      <a:pPr algn="l" fontAlgn="ctr"/>
                      <a:r>
                        <a:rPr lang="en-US" sz="1000" u="none" strike="noStrike">
                          <a:effectLst/>
                        </a:rPr>
                        <a:t>iii. Software </a:t>
                      </a:r>
                      <a:endParaRPr lang="en-US" sz="1000" b="1" i="0" u="none" strike="noStrike">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effectLst/>
                        <a:latin typeface="Arial Narrow"/>
                      </a:endParaRPr>
                    </a:p>
                  </a:txBody>
                  <a:tcPr marL="7017" marR="7017" marT="7017" marB="0" anchor="ctr"/>
                </a:tc>
                <a:tc>
                  <a:txBody>
                    <a:bodyPr/>
                    <a:lstStyle/>
                    <a:p>
                      <a:pPr algn="ctr" fontAlgn="ctr"/>
                      <a:r>
                        <a:rPr lang="en-US" sz="1000" u="none" strike="noStrike">
                          <a:effectLst/>
                        </a:rPr>
                        <a:t> </a:t>
                      </a:r>
                      <a:endParaRPr lang="en-US" sz="1000" b="0" i="0" u="none" strike="noStrike">
                        <a:effectLst/>
                        <a:latin typeface="Arial Narrow"/>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35195">
                <a:tc>
                  <a:txBody>
                    <a:bodyPr/>
                    <a:lstStyle/>
                    <a:p>
                      <a:pPr algn="l" fontAlgn="ctr"/>
                      <a:r>
                        <a:rPr lang="en-US" sz="1000" u="none" strike="noStrike">
                          <a:effectLst/>
                        </a:rPr>
                        <a:t>iv. Other</a:t>
                      </a:r>
                      <a:endParaRPr lang="en-US" sz="1000" b="1" i="0" u="none" strike="noStrike">
                        <a:effectLst/>
                        <a:latin typeface="Arial"/>
                      </a:endParaRPr>
                    </a:p>
                  </a:txBody>
                  <a:tcPr marL="84208" marR="7017" marT="7017" marB="0" anchor="ctr"/>
                </a:tc>
                <a:tc gridSpan="3">
                  <a:txBody>
                    <a:bodyPr/>
                    <a:lstStyle/>
                    <a:p>
                      <a:pPr algn="l" fontAlgn="ctr"/>
                      <a:r>
                        <a:rPr lang="en-US" sz="1000" u="none" strike="noStrike">
                          <a:effectLst/>
                        </a:rPr>
                        <a:t> </a:t>
                      </a:r>
                      <a:endParaRPr lang="en-US" sz="1000" b="0" i="0" u="none" strike="noStrike">
                        <a:solidFill>
                          <a:srgbClr val="781D0A"/>
                        </a:solidFill>
                        <a:effectLst/>
                        <a:latin typeface="Arial Narrow"/>
                      </a:endParaRPr>
                    </a:p>
                  </a:txBody>
                  <a:tcPr marL="7017" marR="7017" marT="7017" marB="0" anchor="ctr"/>
                </a:tc>
                <a:tc hMerge="1">
                  <a:txBody>
                    <a:bodyPr/>
                    <a:lstStyle/>
                    <a:p>
                      <a:endParaRPr lang="en-US"/>
                    </a:p>
                  </a:txBody>
                  <a:tcPr/>
                </a:tc>
                <a:tc hMerge="1">
                  <a:txBody>
                    <a:bodyPr/>
                    <a:lstStyle/>
                    <a:p>
                      <a:pPr algn="l" fontAlgn="ctr"/>
                      <a:endParaRPr lang="en-US" sz="1000" b="0" i="0" u="none" strike="noStrike" dirty="0">
                        <a:solidFill>
                          <a:srgbClr val="781D0A"/>
                        </a:solidFill>
                        <a:effectLst/>
                        <a:latin typeface="Arial"/>
                      </a:endParaRPr>
                    </a:p>
                  </a:txBody>
                  <a:tcPr marL="7017" marR="7017" marT="7017" marB="0" anchor="ctr"/>
                </a:tc>
                <a:tc>
                  <a:txBody>
                    <a:bodyPr/>
                    <a:lstStyle/>
                    <a:p>
                      <a:pPr algn="l" fontAlgn="ctr"/>
                      <a:r>
                        <a:rPr lang="en-US" sz="1000" u="none" strike="noStrike" dirty="0">
                          <a:effectLst/>
                        </a:rPr>
                        <a:t>Specify</a:t>
                      </a:r>
                      <a:endParaRPr lang="en-US" sz="1000" b="0" i="0" u="none" strike="noStrike" dirty="0">
                        <a:solidFill>
                          <a:srgbClr val="781D0A"/>
                        </a:solidFill>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29887">
                <a:tc gridSpan="5">
                  <a:txBody>
                    <a:bodyPr/>
                    <a:lstStyle/>
                    <a:p>
                      <a:pPr algn="l" fontAlgn="ctr"/>
                      <a:r>
                        <a:rPr lang="en-US" sz="1000" b="1" u="none" strike="noStrike" dirty="0">
                          <a:effectLst/>
                        </a:rPr>
                        <a:t>4. Miscellaneous Costs (Operational Costs)</a:t>
                      </a:r>
                      <a:endParaRPr lang="en-US" sz="1000" b="1" i="0" u="none" strike="noStrike" dirty="0">
                        <a:solidFill>
                          <a:srgbClr val="FFFFFF"/>
                        </a:solidFill>
                        <a:effectLst/>
                        <a:latin typeface="Arial"/>
                      </a:endParaRPr>
                    </a:p>
                  </a:txBody>
                  <a:tcPr marL="7017" marR="7017" marT="701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ctr"/>
                      <a:r>
                        <a:rPr lang="en-US" sz="1000" u="none" strike="noStrike">
                          <a:effectLst/>
                        </a:rPr>
                        <a:t>$0 </a:t>
                      </a:r>
                      <a:endParaRPr lang="en-US" sz="1000" b="1" i="0" u="none" strike="noStrike">
                        <a:solidFill>
                          <a:srgbClr val="FFFFFF"/>
                        </a:solidFill>
                        <a:effectLst/>
                        <a:latin typeface="Arial"/>
                      </a:endParaRPr>
                    </a:p>
                  </a:txBody>
                  <a:tcPr marL="7017" marR="7017" marT="7017" marB="0" anchor="ctr"/>
                </a:tc>
                <a:tc>
                  <a:txBody>
                    <a:bodyPr/>
                    <a:lstStyle/>
                    <a:p>
                      <a:pPr algn="r" fontAlgn="ctr"/>
                      <a:r>
                        <a:rPr lang="en-US" sz="1000" u="none" strike="noStrike">
                          <a:effectLst/>
                        </a:rPr>
                        <a:t>$0 </a:t>
                      </a:r>
                      <a:endParaRPr lang="en-US" sz="1000" b="1" i="0" u="none" strike="noStrike">
                        <a:solidFill>
                          <a:srgbClr val="FFFFFF"/>
                        </a:solidFill>
                        <a:effectLst/>
                        <a:latin typeface="Arial"/>
                      </a:endParaRPr>
                    </a:p>
                  </a:txBody>
                  <a:tcPr marL="7017" marR="7017" marT="7017" marB="0" anchor="ctr"/>
                </a:tc>
                <a:tc>
                  <a:txBody>
                    <a:bodyPr/>
                    <a:lstStyle/>
                    <a:p>
                      <a:pPr algn="r" fontAlgn="ctr"/>
                      <a:r>
                        <a:rPr lang="en-US" sz="1000" u="none" strike="noStrike">
                          <a:effectLst/>
                        </a:rPr>
                        <a:t>$0 </a:t>
                      </a:r>
                      <a:endParaRPr lang="en-US" sz="1000" b="1" i="0" u="none" strike="noStrike">
                        <a:solidFill>
                          <a:srgbClr val="FFFFFF"/>
                        </a:solidFill>
                        <a:effectLst/>
                        <a:latin typeface="Arial"/>
                      </a:endParaRPr>
                    </a:p>
                  </a:txBody>
                  <a:tcPr marL="7017" marR="7017" marT="7017" marB="0" anchor="ctr"/>
                </a:tc>
                <a:tc>
                  <a:txBody>
                    <a:bodyPr/>
                    <a:lstStyle/>
                    <a:p>
                      <a:pPr algn="r" fontAlgn="ctr"/>
                      <a:r>
                        <a:rPr lang="en-US" sz="1000" u="none" strike="noStrike">
                          <a:effectLst/>
                        </a:rPr>
                        <a:t>$0 </a:t>
                      </a:r>
                      <a:endParaRPr lang="en-US" sz="1000" b="1" i="0" u="none" strike="noStrike">
                        <a:solidFill>
                          <a:srgbClr val="FFFFFF"/>
                        </a:solidFill>
                        <a:effectLst/>
                        <a:latin typeface="Arial"/>
                      </a:endParaRPr>
                    </a:p>
                  </a:txBody>
                  <a:tcPr marL="7017" marR="7017" marT="7017" marB="0" anchor="ctr"/>
                </a:tc>
                <a:tc>
                  <a:txBody>
                    <a:bodyPr/>
                    <a:lstStyle/>
                    <a:p>
                      <a:pPr algn="r" fontAlgn="ctr"/>
                      <a:r>
                        <a:rPr lang="en-US" sz="1000" u="none" strike="noStrike">
                          <a:effectLst/>
                        </a:rPr>
                        <a:t>$0 </a:t>
                      </a:r>
                      <a:endParaRPr lang="en-US" sz="1000" b="1" i="0" u="none" strike="noStrike">
                        <a:solidFill>
                          <a:srgbClr val="FFFFFF"/>
                        </a:solidFill>
                        <a:effectLst/>
                        <a:latin typeface="Arial"/>
                      </a:endParaRPr>
                    </a:p>
                  </a:txBody>
                  <a:tcPr marL="7017" marR="7017" marT="7017" marB="0" anchor="ctr"/>
                </a:tc>
              </a:tr>
              <a:tr h="208372">
                <a:tc gridSpan="2">
                  <a:txBody>
                    <a:bodyPr/>
                    <a:lstStyle/>
                    <a:p>
                      <a:pPr algn="l" fontAlgn="ctr"/>
                      <a:r>
                        <a:rPr lang="en-US" sz="1000" u="none" strike="noStrike">
                          <a:effectLst/>
                        </a:rPr>
                        <a:t>  i. Training</a:t>
                      </a:r>
                      <a:endParaRPr lang="en-US" sz="1000" b="1" i="0" u="none" strike="noStrike">
                        <a:effectLst/>
                        <a:latin typeface="Arial"/>
                      </a:endParaRPr>
                    </a:p>
                  </a:txBody>
                  <a:tcPr marL="84208" marR="7017" marT="7017" marB="0" anchor="ctr"/>
                </a:tc>
                <a:tc hMerge="1">
                  <a:txBody>
                    <a:bodyPr/>
                    <a:lstStyle/>
                    <a:p>
                      <a:pPr algn="l" fontAlgn="ctr"/>
                      <a:endParaRPr lang="en-US" sz="1000" b="1" i="0" u="none" strike="noStrike">
                        <a:effectLst/>
                        <a:latin typeface="Arial Narrow"/>
                      </a:endParaRPr>
                    </a:p>
                  </a:txBody>
                  <a:tcPr marL="7017" marR="7017" marT="7017" marB="0" anchor="ctr"/>
                </a:tc>
                <a:tc gridSpan="2">
                  <a:txBody>
                    <a:bodyPr/>
                    <a:lstStyle/>
                    <a:p>
                      <a:pPr algn="l" fontAlgn="ctr"/>
                      <a:r>
                        <a:rPr lang="en-US" sz="1000" u="none" strike="noStrike">
                          <a:effectLst/>
                        </a:rPr>
                        <a:t> </a:t>
                      </a:r>
                      <a:endParaRPr lang="en-US" sz="1000" b="1" i="0" u="none" strike="noStrike">
                        <a:effectLst/>
                        <a:latin typeface="Arial Narrow"/>
                      </a:endParaRPr>
                    </a:p>
                  </a:txBody>
                  <a:tcPr marL="7017" marR="7017" marT="7017" marB="0" anchor="ctr"/>
                </a:tc>
                <a:tc hMerge="1">
                  <a:txBody>
                    <a:bodyPr/>
                    <a:lstStyle/>
                    <a:p>
                      <a:pPr algn="ctr" fontAlgn="ctr"/>
                      <a:endParaRPr lang="en-US" sz="1000" b="0" i="0" u="none" strike="noStrike" dirty="0">
                        <a:effectLst/>
                        <a:latin typeface="Arial"/>
                      </a:endParaRPr>
                    </a:p>
                  </a:txBody>
                  <a:tcPr marL="7017" marR="7017" marT="7017" marB="0" anchor="ctr"/>
                </a:tc>
                <a:tc>
                  <a:txBody>
                    <a:bodyPr/>
                    <a:lstStyle/>
                    <a:p>
                      <a:pPr algn="ctr" fontAlgn="ctr"/>
                      <a:r>
                        <a:rPr lang="en-US" sz="1000" u="none" strike="noStrike" dirty="0">
                          <a:effectLst/>
                        </a:rPr>
                        <a:t>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35195">
                <a:tc gridSpan="2">
                  <a:txBody>
                    <a:bodyPr/>
                    <a:lstStyle/>
                    <a:p>
                      <a:pPr algn="l" fontAlgn="ctr"/>
                      <a:r>
                        <a:rPr lang="en-US" sz="1000" u="none" strike="noStrike">
                          <a:effectLst/>
                        </a:rPr>
                        <a:t> ii. Travel</a:t>
                      </a:r>
                      <a:endParaRPr lang="en-US" sz="1000" b="1" i="0" u="none" strike="noStrike">
                        <a:effectLst/>
                        <a:latin typeface="Arial"/>
                      </a:endParaRPr>
                    </a:p>
                  </a:txBody>
                  <a:tcPr marL="84208" marR="7017" marT="7017" marB="0" anchor="ctr"/>
                </a:tc>
                <a:tc hMerge="1">
                  <a:txBody>
                    <a:bodyPr/>
                    <a:lstStyle/>
                    <a:p>
                      <a:pPr algn="l" fontAlgn="ctr"/>
                      <a:endParaRPr lang="en-US" sz="1000" b="1" i="0" u="none" strike="noStrike">
                        <a:effectLst/>
                        <a:latin typeface="Arial Narrow"/>
                      </a:endParaRPr>
                    </a:p>
                  </a:txBody>
                  <a:tcPr marL="7017" marR="7017" marT="7017" marB="0" anchor="ctr"/>
                </a:tc>
                <a:tc gridSpan="2">
                  <a:txBody>
                    <a:bodyPr/>
                    <a:lstStyle/>
                    <a:p>
                      <a:pPr algn="l" fontAlgn="ctr"/>
                      <a:r>
                        <a:rPr lang="en-US" sz="1000" u="none" strike="noStrike">
                          <a:effectLst/>
                        </a:rPr>
                        <a:t> </a:t>
                      </a:r>
                      <a:endParaRPr lang="en-US" sz="1000" b="1" i="0" u="none" strike="noStrike">
                        <a:effectLst/>
                        <a:latin typeface="Arial Narrow"/>
                      </a:endParaRPr>
                    </a:p>
                  </a:txBody>
                  <a:tcPr marL="7017" marR="7017" marT="7017" marB="0" anchor="ctr"/>
                </a:tc>
                <a:tc hMerge="1">
                  <a:txBody>
                    <a:bodyPr/>
                    <a:lstStyle/>
                    <a:p>
                      <a:pPr algn="ctr" fontAlgn="ctr"/>
                      <a:endParaRPr lang="en-US" sz="1000" b="0" i="0" u="none" strike="noStrike" dirty="0">
                        <a:effectLst/>
                        <a:latin typeface="Arial"/>
                      </a:endParaRPr>
                    </a:p>
                  </a:txBody>
                  <a:tcPr marL="7017" marR="7017" marT="7017" marB="0" anchor="ctr"/>
                </a:tc>
                <a:tc>
                  <a:txBody>
                    <a:bodyPr/>
                    <a:lstStyle/>
                    <a:p>
                      <a:pPr algn="ctr" fontAlgn="ctr"/>
                      <a:r>
                        <a:rPr lang="en-US" sz="1000" u="none" strike="noStrike" dirty="0">
                          <a:effectLst/>
                        </a:rPr>
                        <a:t>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solidFill>
                          <a:srgbClr val="FFFFFF"/>
                        </a:solidFill>
                        <a:effectLst/>
                        <a:latin typeface="Arial"/>
                      </a:endParaRPr>
                    </a:p>
                  </a:txBody>
                  <a:tcPr marL="7017" marR="7017" marT="7017" marB="0" anchor="ctr"/>
                </a:tc>
              </a:tr>
              <a:tr h="129887">
                <a:tc gridSpan="4">
                  <a:txBody>
                    <a:bodyPr/>
                    <a:lstStyle/>
                    <a:p>
                      <a:pPr algn="l" fontAlgn="ctr"/>
                      <a:r>
                        <a:rPr lang="en-US" sz="1000" u="none" strike="noStrike" dirty="0">
                          <a:effectLst/>
                        </a:rPr>
                        <a:t>iii. Supplies</a:t>
                      </a:r>
                      <a:endParaRPr lang="en-US" sz="1000" b="1" i="0" u="none" strike="noStrike" dirty="0">
                        <a:effectLst/>
                        <a:latin typeface="Arial"/>
                      </a:endParaRPr>
                    </a:p>
                  </a:txBody>
                  <a:tcPr marL="84208" marR="7017" marT="7017" marB="0" anchor="ct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effectLst/>
                        <a:latin typeface="Arial"/>
                      </a:endParaRPr>
                    </a:p>
                  </a:txBody>
                  <a:tcPr marL="7017" marR="7017" marT="7017" marB="0" anchor="ctr"/>
                </a:tc>
                <a:tc>
                  <a:txBody>
                    <a:bodyPr/>
                    <a:lstStyle/>
                    <a:p>
                      <a:pPr algn="ctr" fontAlgn="ctr"/>
                      <a:r>
                        <a:rPr lang="en-US" sz="1000" u="none" strike="noStrike">
                          <a:effectLst/>
                        </a:rPr>
                        <a:t>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solidFill>
                          <a:srgbClr val="FFFFFF"/>
                        </a:solidFill>
                        <a:effectLst/>
                        <a:latin typeface="Arial"/>
                      </a:endParaRPr>
                    </a:p>
                  </a:txBody>
                  <a:tcPr marL="7017" marR="7017" marT="7017" marB="0" anchor="ctr"/>
                </a:tc>
              </a:tr>
              <a:tr h="135195">
                <a:tc>
                  <a:txBody>
                    <a:bodyPr/>
                    <a:lstStyle/>
                    <a:p>
                      <a:pPr algn="l" fontAlgn="ctr"/>
                      <a:r>
                        <a:rPr lang="en-US" sz="1000" u="none" strike="noStrike">
                          <a:effectLst/>
                        </a:rPr>
                        <a:t>iv. Other</a:t>
                      </a:r>
                      <a:endParaRPr lang="en-US" sz="1000" b="1" i="0" u="none" strike="noStrike">
                        <a:effectLst/>
                        <a:latin typeface="Arial"/>
                      </a:endParaRPr>
                    </a:p>
                  </a:txBody>
                  <a:tcPr marL="84208" marR="7017" marT="7017" marB="0" anchor="ctr"/>
                </a:tc>
                <a:tc gridSpan="3">
                  <a:txBody>
                    <a:bodyPr/>
                    <a:lstStyle/>
                    <a:p>
                      <a:pPr algn="l" fontAlgn="ctr"/>
                      <a:r>
                        <a:rPr lang="en-US" sz="1000" u="none" strike="noStrike">
                          <a:effectLst/>
                        </a:rPr>
                        <a:t> </a:t>
                      </a:r>
                      <a:endParaRPr lang="en-US" sz="1000" b="0" i="0" u="none" strike="noStrike">
                        <a:solidFill>
                          <a:srgbClr val="781D0A"/>
                        </a:solidFill>
                        <a:effectLst/>
                        <a:latin typeface="Arial Narrow"/>
                      </a:endParaRPr>
                    </a:p>
                  </a:txBody>
                  <a:tcPr marL="7017" marR="7017" marT="7017" marB="0" anchor="ctr"/>
                </a:tc>
                <a:tc hMerge="1">
                  <a:txBody>
                    <a:bodyPr/>
                    <a:lstStyle/>
                    <a:p>
                      <a:endParaRPr lang="en-US"/>
                    </a:p>
                  </a:txBody>
                  <a:tcPr/>
                </a:tc>
                <a:tc hMerge="1">
                  <a:txBody>
                    <a:bodyPr/>
                    <a:lstStyle/>
                    <a:p>
                      <a:pPr algn="l" fontAlgn="ctr"/>
                      <a:endParaRPr lang="en-US" sz="1000" b="0" i="0" u="none" strike="noStrike">
                        <a:solidFill>
                          <a:srgbClr val="781D0A"/>
                        </a:solidFill>
                        <a:effectLst/>
                        <a:latin typeface="Arial"/>
                      </a:endParaRPr>
                    </a:p>
                  </a:txBody>
                  <a:tcPr marL="7017" marR="7017" marT="7017" marB="0" anchor="ctr"/>
                </a:tc>
                <a:tc>
                  <a:txBody>
                    <a:bodyPr/>
                    <a:lstStyle/>
                    <a:p>
                      <a:pPr algn="l" fontAlgn="ctr"/>
                      <a:r>
                        <a:rPr lang="en-US" sz="1000" u="none" strike="noStrike">
                          <a:effectLst/>
                        </a:rPr>
                        <a:t>Specify</a:t>
                      </a:r>
                      <a:endParaRPr lang="en-US" sz="1000" b="0" i="0" u="none" strike="noStrike">
                        <a:solidFill>
                          <a:srgbClr val="781D0A"/>
                        </a:solidFill>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a:effectLst/>
                        </a:rPr>
                        <a:t>$0 </a:t>
                      </a:r>
                      <a:endParaRPr lang="en-US" sz="1000" b="0" i="0" u="none" strike="noStrike">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7017" marR="7017" marT="7017" marB="0" anchor="ctr"/>
                </a:tc>
                <a:tc>
                  <a:txBody>
                    <a:bodyPr/>
                    <a:lstStyle/>
                    <a:p>
                      <a:pPr algn="r" fontAlgn="ctr"/>
                      <a:r>
                        <a:rPr lang="en-US" sz="1000" u="none" strike="noStrike" dirty="0">
                          <a:effectLst/>
                        </a:rPr>
                        <a:t>$0 </a:t>
                      </a:r>
                      <a:endParaRPr lang="en-US" sz="1000" b="0" i="0" u="none" strike="noStrike" dirty="0">
                        <a:solidFill>
                          <a:srgbClr val="FFFFFF"/>
                        </a:solidFill>
                        <a:effectLst/>
                        <a:latin typeface="Arial"/>
                      </a:endParaRPr>
                    </a:p>
                  </a:txBody>
                  <a:tcPr marL="7017" marR="7017" marT="7017" marB="0" anchor="ctr"/>
                </a:tc>
              </a:tr>
              <a:tr h="142063">
                <a:tc gridSpan="4">
                  <a:txBody>
                    <a:bodyPr/>
                    <a:lstStyle/>
                    <a:p>
                      <a:pPr algn="l" fontAlgn="ctr"/>
                      <a:r>
                        <a:rPr lang="en-US" sz="1000" b="1" u="none" strike="noStrike" dirty="0">
                          <a:effectLst/>
                        </a:rPr>
                        <a:t>Subtotal of Operational Costs</a:t>
                      </a:r>
                      <a:endParaRPr lang="en-US" sz="1000" b="1" i="0" u="none" strike="noStrike" dirty="0">
                        <a:solidFill>
                          <a:srgbClr val="FFFFFF"/>
                        </a:solidFill>
                        <a:effectLst/>
                        <a:latin typeface="Arial"/>
                      </a:endParaRPr>
                    </a:p>
                  </a:txBody>
                  <a:tcPr marL="7017" marR="7017" marT="7017" marB="0" anchor="ctr"/>
                </a:tc>
                <a:tc hMerge="1">
                  <a:txBody>
                    <a:bodyPr/>
                    <a:lstStyle/>
                    <a:p>
                      <a:endParaRPr lang="en-US"/>
                    </a:p>
                  </a:txBody>
                  <a:tcPr/>
                </a:tc>
                <a:tc hMerge="1">
                  <a:txBody>
                    <a:bodyPr/>
                    <a:lstStyle/>
                    <a:p>
                      <a:endParaRPr lang="en-US"/>
                    </a:p>
                  </a:txBody>
                  <a:tcPr/>
                </a:tc>
                <a:tc hMerge="1">
                  <a:txBody>
                    <a:bodyPr/>
                    <a:lstStyle/>
                    <a:p>
                      <a:pPr algn="l" fontAlgn="ctr"/>
                      <a:endParaRPr lang="en-US" sz="1000" b="0" i="0" u="none" strike="noStrike">
                        <a:solidFill>
                          <a:srgbClr val="FFFFFF"/>
                        </a:solidFill>
                        <a:effectLst/>
                        <a:latin typeface="Arial Narrow"/>
                      </a:endParaRPr>
                    </a:p>
                  </a:txBody>
                  <a:tcPr marL="7017" marR="7017" marT="7017" marB="0" anchor="ctr"/>
                </a:tc>
                <a:tc>
                  <a:txBody>
                    <a:bodyPr/>
                    <a:lstStyle/>
                    <a:p>
                      <a:pPr algn="l" fontAlgn="ctr"/>
                      <a:r>
                        <a:rPr lang="en-US" sz="1000" u="none" strike="noStrike">
                          <a:effectLst/>
                        </a:rPr>
                        <a:t> </a:t>
                      </a:r>
                      <a:endParaRPr lang="en-US" sz="1000" b="0" i="0" u="none" strike="noStrike">
                        <a:solidFill>
                          <a:srgbClr val="FFFFFF"/>
                        </a:solidFill>
                        <a:effectLst/>
                        <a:latin typeface="Arial Narrow"/>
                      </a:endParaRPr>
                    </a:p>
                  </a:txBody>
                  <a:tcPr marL="7017" marR="7017" marT="7017" marB="0" anchor="ctr"/>
                </a:tc>
                <a:tc>
                  <a:txBody>
                    <a:bodyPr/>
                    <a:lstStyle/>
                    <a:p>
                      <a:pPr algn="r" fontAlgn="ctr"/>
                      <a:r>
                        <a:rPr lang="en-US" sz="1000" b="1" u="none" strike="noStrike" dirty="0">
                          <a:effectLst/>
                        </a:rPr>
                        <a:t>($1,205,552)</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$517,460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$427,860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$427,860 </a:t>
                      </a:r>
                      <a:endParaRPr lang="en-US" sz="1000" b="1" i="0" u="none" strike="noStrike" dirty="0">
                        <a:solidFill>
                          <a:srgbClr val="FFFFFF"/>
                        </a:solidFill>
                        <a:effectLst/>
                        <a:latin typeface="Arial"/>
                      </a:endParaRPr>
                    </a:p>
                  </a:txBody>
                  <a:tcPr marL="7017" marR="7017" marT="7017" marB="0" anchor="ctr"/>
                </a:tc>
                <a:tc>
                  <a:txBody>
                    <a:bodyPr/>
                    <a:lstStyle/>
                    <a:p>
                      <a:pPr algn="r" fontAlgn="ctr"/>
                      <a:r>
                        <a:rPr lang="en-US" sz="1000" b="1" u="none" strike="noStrike" dirty="0">
                          <a:effectLst/>
                        </a:rPr>
                        <a:t>$167,628 </a:t>
                      </a:r>
                      <a:endParaRPr lang="en-US" sz="1000" b="1" i="0" u="none" strike="noStrike" dirty="0">
                        <a:solidFill>
                          <a:srgbClr val="FFFFFF"/>
                        </a:solidFill>
                        <a:effectLst/>
                        <a:latin typeface="Arial"/>
                      </a:endParaRPr>
                    </a:p>
                  </a:txBody>
                  <a:tcPr marL="7017" marR="7017" marT="7017" marB="0" anchor="ctr"/>
                </a:tc>
              </a:tr>
            </a:tbl>
          </a:graphicData>
        </a:graphic>
      </p:graphicFrame>
    </p:spTree>
    <p:extLst>
      <p:ext uri="{BB962C8B-B14F-4D97-AF65-F5344CB8AC3E}">
        <p14:creationId xmlns:p14="http://schemas.microsoft.com/office/powerpoint/2010/main" val="1688241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Benefit </a:t>
            </a:r>
            <a:r>
              <a:rPr lang="en-US" sz="2800" dirty="0" smtClean="0"/>
              <a:t>(continued)</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3123394818"/>
              </p:ext>
            </p:extLst>
          </p:nvPr>
        </p:nvGraphicFramePr>
        <p:xfrm>
          <a:off x="609600" y="1447800"/>
          <a:ext cx="7696200" cy="3805459"/>
        </p:xfrm>
        <a:graphic>
          <a:graphicData uri="http://schemas.openxmlformats.org/drawingml/2006/table">
            <a:tbl>
              <a:tblPr>
                <a:tableStyleId>{69CF1AB2-1976-4502-BF36-3FF5EA218861}</a:tableStyleId>
              </a:tblPr>
              <a:tblGrid>
                <a:gridCol w="511880"/>
                <a:gridCol w="2078920"/>
                <a:gridCol w="990600"/>
                <a:gridCol w="1143000"/>
                <a:gridCol w="1066800"/>
                <a:gridCol w="990600"/>
                <a:gridCol w="914400"/>
              </a:tblGrid>
              <a:tr h="304800">
                <a:tc gridSpan="7">
                  <a:txBody>
                    <a:bodyPr/>
                    <a:lstStyle/>
                    <a:p>
                      <a:pPr algn="ctr" fontAlgn="ctr"/>
                      <a:r>
                        <a:rPr lang="en-US" sz="1000" b="1" u="none" strike="noStrike" dirty="0">
                          <a:effectLst/>
                        </a:rPr>
                        <a:t>Cost/Benefit and Return on Investment Analysis Summary Report </a:t>
                      </a:r>
                      <a:r>
                        <a:rPr lang="en-US" sz="1000" b="1" u="none" strike="noStrike" dirty="0" smtClean="0">
                          <a:effectLst/>
                        </a:rPr>
                        <a:t>for</a:t>
                      </a:r>
                      <a:endParaRPr lang="en-US" sz="1000" b="1" i="0" u="none" strike="noStrike" dirty="0">
                        <a:solidFill>
                          <a:srgbClr val="FFFFFF"/>
                        </a:solidFill>
                        <a:effectLst/>
                        <a:latin typeface="Arial"/>
                      </a:endParaRPr>
                    </a:p>
                  </a:txBody>
                  <a:tcPr marL="5214" marR="5214" marT="5214" marB="0" anchor="ctr"/>
                </a:tc>
                <a:tc hMerge="1">
                  <a:txBody>
                    <a:bodyPr/>
                    <a:lstStyle/>
                    <a:p>
                      <a:pPr algn="ctr" fontAlgn="ctr"/>
                      <a:endParaRPr lang="en-US" sz="500" b="0" i="0" u="none" strike="noStrike" dirty="0">
                        <a:solidFill>
                          <a:srgbClr val="FFFFFF"/>
                        </a:solidFill>
                        <a:effectLst/>
                        <a:latin typeface="Arial"/>
                      </a:endParaRPr>
                    </a:p>
                  </a:txBody>
                  <a:tcPr marL="5214" marR="5214" marT="5214" marB="0" anchor="ctr">
                    <a:lnL>
                      <a:noFill/>
                    </a:lnL>
                    <a:lnR>
                      <a:noFill/>
                    </a:lnR>
                    <a:lnT w="12700" cap="flat" cmpd="sng" algn="ctr">
                      <a:solidFill>
                        <a:srgbClr val="000000"/>
                      </a:solidFill>
                      <a:prstDash val="solid"/>
                      <a:round/>
                      <a:headEnd type="none" w="med" len="med"/>
                      <a:tailEnd type="none" w="med" len="med"/>
                    </a:lnT>
                    <a:lnB>
                      <a:noFill/>
                    </a:lnB>
                    <a:solidFill>
                      <a:srgbClr val="3D658E"/>
                    </a:solidFill>
                  </a:tcPr>
                </a:tc>
                <a:tc hMerge="1">
                  <a:txBody>
                    <a:bodyPr/>
                    <a:lstStyle/>
                    <a:p>
                      <a:pPr algn="ctr" fontAlgn="ctr"/>
                      <a:endParaRPr lang="en-US" sz="500" b="0" i="0" u="none" strike="noStrike" dirty="0">
                        <a:solidFill>
                          <a:srgbClr val="FFFFFF"/>
                        </a:solidFill>
                        <a:effectLst/>
                        <a:latin typeface="Arial"/>
                      </a:endParaRPr>
                    </a:p>
                  </a:txBody>
                  <a:tcPr marL="5214" marR="5214" marT="5214" marB="0" anchor="ctr">
                    <a:lnL>
                      <a:noFill/>
                    </a:lnL>
                    <a:lnR>
                      <a:noFill/>
                    </a:lnR>
                    <a:lnT w="12700" cap="flat" cmpd="sng" algn="ctr">
                      <a:solidFill>
                        <a:srgbClr val="000000"/>
                      </a:solidFill>
                      <a:prstDash val="solid"/>
                      <a:round/>
                      <a:headEnd type="none" w="med" len="med"/>
                      <a:tailEnd type="none" w="med" len="med"/>
                    </a:lnT>
                    <a:lnB>
                      <a:noFill/>
                    </a:lnB>
                    <a:solidFill>
                      <a:srgbClr val="3D65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5754">
                <a:tc gridSpan="7">
                  <a:txBody>
                    <a:bodyPr/>
                    <a:lstStyle/>
                    <a:p>
                      <a:pPr algn="ctr" fontAlgn="ctr"/>
                      <a:r>
                        <a:rPr lang="fr-FR" sz="1000" b="1" u="none" strike="noStrike" dirty="0">
                          <a:effectLst/>
                        </a:rPr>
                        <a:t>Option 2  (Hosting - Linux - Oracle RAC </a:t>
                      </a:r>
                      <a:r>
                        <a:rPr lang="fr-FR" sz="1000" b="1" u="none" strike="noStrike" dirty="0" smtClean="0">
                          <a:effectLst/>
                        </a:rPr>
                        <a:t>- 0 </a:t>
                      </a:r>
                      <a:r>
                        <a:rPr lang="fr-FR" sz="1000" b="1" u="none" strike="noStrike" dirty="0">
                          <a:effectLst/>
                        </a:rPr>
                        <a:t>FTE</a:t>
                      </a:r>
                      <a:r>
                        <a:rPr lang="fr-FR" sz="1000" b="1" u="none" strike="noStrike" dirty="0" smtClean="0">
                          <a:effectLst/>
                        </a:rPr>
                        <a:t>)</a:t>
                      </a:r>
                      <a:endParaRPr lang="fr-FR" sz="1000" b="1" i="0" u="none" strike="noStrike" dirty="0">
                        <a:solidFill>
                          <a:srgbClr val="FFFFFF"/>
                        </a:solidFill>
                        <a:effectLst/>
                        <a:latin typeface="Arial"/>
                      </a:endParaRPr>
                    </a:p>
                  </a:txBody>
                  <a:tcPr marL="5214" marR="5214" marT="5214" marB="0" anchor="ctr"/>
                </a:tc>
                <a:tc hMerge="1">
                  <a:txBody>
                    <a:bodyPr/>
                    <a:lstStyle/>
                    <a:p>
                      <a:pPr algn="ctr" fontAlgn="ctr"/>
                      <a:endParaRPr lang="en-US" sz="500" b="0" i="0" u="none" strike="noStrike" dirty="0">
                        <a:solidFill>
                          <a:srgbClr val="FFFFFF"/>
                        </a:solidFill>
                        <a:effectLst/>
                        <a:latin typeface="Arial"/>
                      </a:endParaRPr>
                    </a:p>
                  </a:txBody>
                  <a:tcPr marL="5214" marR="5214" marT="5214" marB="0" anchor="ctr">
                    <a:lnL>
                      <a:noFill/>
                    </a:lnL>
                    <a:lnR>
                      <a:noFill/>
                    </a:lnR>
                    <a:lnT>
                      <a:noFill/>
                    </a:lnT>
                    <a:lnB>
                      <a:noFill/>
                    </a:lnB>
                    <a:solidFill>
                      <a:srgbClr val="3D658E"/>
                    </a:solidFill>
                  </a:tcPr>
                </a:tc>
                <a:tc hMerge="1">
                  <a:txBody>
                    <a:bodyPr/>
                    <a:lstStyle/>
                    <a:p>
                      <a:pPr algn="ctr" fontAlgn="ctr"/>
                      <a:endParaRPr lang="en-US" sz="500" b="0" i="0" u="none" strike="noStrike" dirty="0">
                        <a:solidFill>
                          <a:srgbClr val="FFFFFF"/>
                        </a:solidFill>
                        <a:effectLst/>
                        <a:latin typeface="Arial"/>
                      </a:endParaRPr>
                    </a:p>
                  </a:txBody>
                  <a:tcPr marL="5214" marR="5214" marT="5214" marB="0" anchor="ctr">
                    <a:lnL>
                      <a:noFill/>
                    </a:lnL>
                    <a:lnR>
                      <a:noFill/>
                    </a:lnR>
                    <a:lnT>
                      <a:noFill/>
                    </a:lnT>
                    <a:lnB w="6350" cap="flat" cmpd="sng" algn="ctr">
                      <a:solidFill>
                        <a:srgbClr val="000000"/>
                      </a:solidFill>
                      <a:prstDash val="solid"/>
                      <a:round/>
                      <a:headEnd type="none" w="med" len="med"/>
                      <a:tailEnd type="none" w="med" len="med"/>
                    </a:lnB>
                    <a:solidFill>
                      <a:srgbClr val="3D65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9053">
                <a:tc gridSpan="2">
                  <a:txBody>
                    <a:bodyPr/>
                    <a:lstStyle/>
                    <a:p>
                      <a:pPr algn="l" fontAlgn="ctr"/>
                      <a:r>
                        <a:rPr lang="en-US" sz="1000" u="none" strike="noStrike" dirty="0">
                          <a:effectLst/>
                        </a:rPr>
                        <a:t> </a:t>
                      </a:r>
                      <a:endParaRPr lang="en-US" sz="1000" b="0" i="0" u="none" strike="noStrike" dirty="0">
                        <a:effectLst/>
                        <a:latin typeface="Arial"/>
                      </a:endParaRPr>
                    </a:p>
                  </a:txBody>
                  <a:tcPr marL="5214" marR="5214" marT="5214" marB="0" anchor="ctr"/>
                </a:tc>
                <a:tc hMerge="1">
                  <a:txBody>
                    <a:bodyPr/>
                    <a:lstStyle/>
                    <a:p>
                      <a:pPr algn="l" fontAlgn="ctr"/>
                      <a:endParaRPr lang="en-US" sz="1000" b="0" i="0" u="none" strike="noStrike" dirty="0">
                        <a:effectLst/>
                        <a:latin typeface="Arial"/>
                      </a:endParaRPr>
                    </a:p>
                  </a:txBody>
                  <a:tcPr marL="5214" marR="5214" marT="5214" marB="0" anchor="ctr"/>
                </a:tc>
                <a:tc>
                  <a:txBody>
                    <a:bodyPr/>
                    <a:lstStyle/>
                    <a:p>
                      <a:pPr algn="ctr" fontAlgn="ctr"/>
                      <a:r>
                        <a:rPr lang="en-US" sz="1000" u="none" strike="noStrike" dirty="0">
                          <a:effectLst/>
                        </a:rPr>
                        <a:t>1</a:t>
                      </a:r>
                      <a:endParaRPr lang="en-US" sz="1000" b="1" i="0" u="none" strike="noStrike" dirty="0">
                        <a:solidFill>
                          <a:srgbClr val="FFFFFF"/>
                        </a:solidFill>
                        <a:effectLst/>
                        <a:latin typeface="Arial Narrow"/>
                      </a:endParaRPr>
                    </a:p>
                  </a:txBody>
                  <a:tcPr marL="5214" marR="5214" marT="5214" marB="0" anchor="ctr"/>
                </a:tc>
                <a:tc>
                  <a:txBody>
                    <a:bodyPr/>
                    <a:lstStyle/>
                    <a:p>
                      <a:pPr algn="ctr" fontAlgn="ctr"/>
                      <a:r>
                        <a:rPr lang="en-US" sz="1000" u="none" strike="noStrike" dirty="0">
                          <a:effectLst/>
                        </a:rPr>
                        <a:t>2</a:t>
                      </a:r>
                      <a:endParaRPr lang="en-US" sz="1000" b="1" i="0" u="none" strike="noStrike" dirty="0">
                        <a:solidFill>
                          <a:srgbClr val="FFFFFF"/>
                        </a:solidFill>
                        <a:effectLst/>
                        <a:latin typeface="Arial Narrow"/>
                      </a:endParaRPr>
                    </a:p>
                  </a:txBody>
                  <a:tcPr marL="5214" marR="5214" marT="5214" marB="0" anchor="ctr"/>
                </a:tc>
                <a:tc>
                  <a:txBody>
                    <a:bodyPr/>
                    <a:lstStyle/>
                    <a:p>
                      <a:pPr algn="ctr" fontAlgn="ctr"/>
                      <a:r>
                        <a:rPr lang="en-US" sz="1000" u="none" strike="noStrike" dirty="0">
                          <a:effectLst/>
                        </a:rPr>
                        <a:t>3</a:t>
                      </a:r>
                      <a:endParaRPr lang="en-US" sz="1000" b="1" i="0" u="none" strike="noStrike" dirty="0">
                        <a:solidFill>
                          <a:srgbClr val="FFFFFF"/>
                        </a:solidFill>
                        <a:effectLst/>
                        <a:latin typeface="Arial Narrow"/>
                      </a:endParaRPr>
                    </a:p>
                  </a:txBody>
                  <a:tcPr marL="5214" marR="5214" marT="5214" marB="0" anchor="ctr"/>
                </a:tc>
                <a:tc>
                  <a:txBody>
                    <a:bodyPr/>
                    <a:lstStyle/>
                    <a:p>
                      <a:pPr algn="ctr" fontAlgn="ctr"/>
                      <a:r>
                        <a:rPr lang="en-US" sz="1000" u="none" strike="noStrike" dirty="0">
                          <a:effectLst/>
                        </a:rPr>
                        <a:t>4</a:t>
                      </a:r>
                      <a:endParaRPr lang="en-US" sz="1000" b="1" i="0" u="none" strike="noStrike" dirty="0">
                        <a:solidFill>
                          <a:srgbClr val="FFFFFF"/>
                        </a:solidFill>
                        <a:effectLst/>
                        <a:latin typeface="Arial Narrow"/>
                      </a:endParaRPr>
                    </a:p>
                  </a:txBody>
                  <a:tcPr marL="5214" marR="5214" marT="5214" marB="0" anchor="ctr"/>
                </a:tc>
                <a:tc rowSpan="4">
                  <a:txBody>
                    <a:bodyPr/>
                    <a:lstStyle/>
                    <a:p>
                      <a:pPr algn="r" fontAlgn="ctr"/>
                      <a:r>
                        <a:rPr lang="en-US" sz="1000" u="none" strike="noStrike" dirty="0">
                          <a:effectLst/>
                        </a:rPr>
                        <a:t>TOTAL </a:t>
                      </a:r>
                      <a:endParaRPr lang="en-US" sz="1000" b="1" i="0" u="none" strike="noStrike" dirty="0">
                        <a:solidFill>
                          <a:srgbClr val="FFFFFF"/>
                        </a:solidFill>
                        <a:effectLst/>
                        <a:latin typeface="Arial"/>
                      </a:endParaRPr>
                    </a:p>
                  </a:txBody>
                  <a:tcPr marL="5214" marR="5214" marT="5214" marB="0" anchor="ctr"/>
                </a:tc>
              </a:tr>
              <a:tr h="174130">
                <a:tc gridSpan="2">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hMerge="1">
                  <a:txBody>
                    <a:bodyPr/>
                    <a:lstStyle/>
                    <a:p>
                      <a:pPr algn="l" fontAlgn="ctr"/>
                      <a:endParaRPr lang="en-US" sz="1000" b="0" i="0" u="none" strike="noStrike" dirty="0">
                        <a:effectLst/>
                        <a:latin typeface="Arial Narrow"/>
                      </a:endParaRPr>
                    </a:p>
                  </a:txBody>
                  <a:tcPr marL="5214" marR="5214" marT="5214" marB="0" anchor="ctr"/>
                </a:tc>
                <a:tc>
                  <a:txBody>
                    <a:bodyPr/>
                    <a:lstStyle/>
                    <a:p>
                      <a:pPr algn="ctr" fontAlgn="ctr"/>
                      <a:r>
                        <a:rPr lang="en-US" sz="1000" u="none" strike="noStrike">
                          <a:effectLst/>
                        </a:rPr>
                        <a:t>FY</a:t>
                      </a:r>
                      <a:endParaRPr lang="en-US" sz="1000" b="1" i="0" u="none" strike="noStrike">
                        <a:solidFill>
                          <a:srgbClr val="FFFFFF"/>
                        </a:solidFill>
                        <a:effectLst/>
                        <a:latin typeface="Arial"/>
                      </a:endParaRPr>
                    </a:p>
                  </a:txBody>
                  <a:tcPr marL="5214" marR="5214" marT="5214" marB="0" anchor="ctr"/>
                </a:tc>
                <a:tc>
                  <a:txBody>
                    <a:bodyPr/>
                    <a:lstStyle/>
                    <a:p>
                      <a:pPr algn="ctr" fontAlgn="ctr"/>
                      <a:r>
                        <a:rPr lang="en-US" sz="1000" u="none" strike="noStrike">
                          <a:effectLst/>
                        </a:rPr>
                        <a:t>FY</a:t>
                      </a:r>
                      <a:endParaRPr lang="en-US" sz="1000" b="1" i="0" u="none" strike="noStrike">
                        <a:solidFill>
                          <a:srgbClr val="FFFFFF"/>
                        </a:solidFill>
                        <a:effectLst/>
                        <a:latin typeface="Arial"/>
                      </a:endParaRPr>
                    </a:p>
                  </a:txBody>
                  <a:tcPr marL="5214" marR="5214" marT="5214" marB="0" anchor="ctr"/>
                </a:tc>
                <a:tc>
                  <a:txBody>
                    <a:bodyPr/>
                    <a:lstStyle/>
                    <a:p>
                      <a:pPr algn="ctr" fontAlgn="ctr"/>
                      <a:r>
                        <a:rPr lang="en-US" sz="1000" u="none" strike="noStrike">
                          <a:effectLst/>
                        </a:rPr>
                        <a:t>FY</a:t>
                      </a:r>
                      <a:endParaRPr lang="en-US" sz="1000" b="1" i="0" u="none" strike="noStrike">
                        <a:solidFill>
                          <a:srgbClr val="FFFFFF"/>
                        </a:solidFill>
                        <a:effectLst/>
                        <a:latin typeface="Arial"/>
                      </a:endParaRPr>
                    </a:p>
                  </a:txBody>
                  <a:tcPr marL="5214" marR="5214" marT="5214" marB="0" anchor="ctr"/>
                </a:tc>
                <a:tc>
                  <a:txBody>
                    <a:bodyPr/>
                    <a:lstStyle/>
                    <a:p>
                      <a:pPr algn="ctr" fontAlgn="ctr"/>
                      <a:r>
                        <a:rPr lang="en-US" sz="1000" u="none" strike="noStrike">
                          <a:effectLst/>
                        </a:rPr>
                        <a:t>FY</a:t>
                      </a:r>
                      <a:endParaRPr lang="en-US" sz="1000" b="1" i="0" u="none" strike="noStrike">
                        <a:solidFill>
                          <a:srgbClr val="FFFFFF"/>
                        </a:solidFill>
                        <a:effectLst/>
                        <a:latin typeface="Arial"/>
                      </a:endParaRPr>
                    </a:p>
                  </a:txBody>
                  <a:tcPr marL="5214" marR="5214" marT="5214" marB="0" anchor="ctr"/>
                </a:tc>
                <a:tc vMerge="1">
                  <a:txBody>
                    <a:bodyPr/>
                    <a:lstStyle/>
                    <a:p>
                      <a:endParaRPr lang="en-US"/>
                    </a:p>
                  </a:txBody>
                  <a:tcPr/>
                </a:tc>
              </a:tr>
              <a:tr h="199250">
                <a:tc gridSpan="2">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hMerge="1">
                  <a:txBody>
                    <a:bodyPr/>
                    <a:lstStyle/>
                    <a:p>
                      <a:pPr algn="l" fontAlgn="ctr"/>
                      <a:endParaRPr lang="en-US" sz="1000" b="0" i="0" u="none" strike="noStrike">
                        <a:effectLst/>
                        <a:latin typeface="Arial Narrow"/>
                      </a:endParaRPr>
                    </a:p>
                  </a:txBody>
                  <a:tcPr marL="5214" marR="5214" marT="5214" marB="0" anchor="ctr"/>
                </a:tc>
                <a:tc>
                  <a:txBody>
                    <a:bodyPr/>
                    <a:lstStyle/>
                    <a:p>
                      <a:pPr algn="ctr" fontAlgn="ctr"/>
                      <a:r>
                        <a:rPr lang="en-US" sz="1000" u="none" strike="noStrike" dirty="0">
                          <a:effectLst/>
                        </a:rPr>
                        <a:t>2010-11</a:t>
                      </a:r>
                      <a:endParaRPr lang="en-US" sz="1000" b="1" i="0" u="none" strike="noStrike" dirty="0">
                        <a:solidFill>
                          <a:srgbClr val="FFFFFF"/>
                        </a:solidFill>
                        <a:effectLst/>
                        <a:latin typeface="Arial"/>
                      </a:endParaRPr>
                    </a:p>
                  </a:txBody>
                  <a:tcPr marL="5214" marR="5214" marT="5214" marB="0" anchor="ctr"/>
                </a:tc>
                <a:tc>
                  <a:txBody>
                    <a:bodyPr/>
                    <a:lstStyle/>
                    <a:p>
                      <a:pPr algn="ctr" fontAlgn="ctr"/>
                      <a:r>
                        <a:rPr lang="en-US" sz="1000" u="none" strike="noStrike">
                          <a:effectLst/>
                        </a:rPr>
                        <a:t>2011-12</a:t>
                      </a:r>
                      <a:endParaRPr lang="en-US" sz="1000" b="1" i="0" u="none" strike="noStrike">
                        <a:solidFill>
                          <a:srgbClr val="FFFFFF"/>
                        </a:solidFill>
                        <a:effectLst/>
                        <a:latin typeface="Arial"/>
                      </a:endParaRPr>
                    </a:p>
                  </a:txBody>
                  <a:tcPr marL="5214" marR="5214" marT="5214" marB="0" anchor="ctr"/>
                </a:tc>
                <a:tc>
                  <a:txBody>
                    <a:bodyPr/>
                    <a:lstStyle/>
                    <a:p>
                      <a:pPr algn="ctr" fontAlgn="ctr"/>
                      <a:r>
                        <a:rPr lang="en-US" sz="1000" u="none" strike="noStrike">
                          <a:effectLst/>
                        </a:rPr>
                        <a:t>2012-13</a:t>
                      </a:r>
                      <a:endParaRPr lang="en-US" sz="1000" b="1" i="0" u="none" strike="noStrike">
                        <a:solidFill>
                          <a:srgbClr val="FFFFFF"/>
                        </a:solidFill>
                        <a:effectLst/>
                        <a:latin typeface="Arial"/>
                      </a:endParaRPr>
                    </a:p>
                  </a:txBody>
                  <a:tcPr marL="5214" marR="5214" marT="5214" marB="0" anchor="ctr"/>
                </a:tc>
                <a:tc>
                  <a:txBody>
                    <a:bodyPr/>
                    <a:lstStyle/>
                    <a:p>
                      <a:pPr algn="ctr" fontAlgn="ctr"/>
                      <a:r>
                        <a:rPr lang="en-US" sz="1000" u="none" strike="noStrike">
                          <a:effectLst/>
                        </a:rPr>
                        <a:t>2013-14</a:t>
                      </a:r>
                      <a:endParaRPr lang="en-US" sz="1000" b="1" i="0" u="none" strike="noStrike">
                        <a:solidFill>
                          <a:srgbClr val="FFFFFF"/>
                        </a:solidFill>
                        <a:effectLst/>
                        <a:latin typeface="Arial"/>
                      </a:endParaRPr>
                    </a:p>
                  </a:txBody>
                  <a:tcPr marL="5214" marR="5214" marT="5214" marB="0" anchor="ctr"/>
                </a:tc>
                <a:tc vMerge="1">
                  <a:txBody>
                    <a:bodyPr/>
                    <a:lstStyle/>
                    <a:p>
                      <a:endParaRPr lang="en-US"/>
                    </a:p>
                  </a:txBody>
                  <a:tcPr/>
                </a:tc>
              </a:tr>
              <a:tr h="280035">
                <a:tc gridSpan="2">
                  <a:txBody>
                    <a:bodyPr/>
                    <a:lstStyle/>
                    <a:p>
                      <a:pPr algn="l" fontAlgn="ctr"/>
                      <a:r>
                        <a:rPr lang="en-US" sz="1000" u="none" strike="noStrike" dirty="0">
                          <a:effectLst/>
                        </a:rPr>
                        <a:t>Capital Cost </a:t>
                      </a:r>
                      <a:endParaRPr lang="en-US" sz="1000" b="1" i="0" u="none" strike="noStrike" dirty="0">
                        <a:solidFill>
                          <a:srgbClr val="FFFFFF"/>
                        </a:solidFill>
                        <a:effectLst/>
                        <a:latin typeface="Arial"/>
                      </a:endParaRPr>
                    </a:p>
                  </a:txBody>
                  <a:tcPr marL="5214" marR="5214" marT="5214" marB="0" anchor="ctr"/>
                </a:tc>
                <a:tc hMerge="1">
                  <a:txBody>
                    <a:bodyPr/>
                    <a:lstStyle/>
                    <a:p>
                      <a:endParaRPr lang="en-US"/>
                    </a:p>
                  </a:txBody>
                  <a:tcPr/>
                </a:tc>
                <a:tc>
                  <a:txBody>
                    <a:bodyPr/>
                    <a:lstStyle/>
                    <a:p>
                      <a:pPr algn="ctr" fontAlgn="ctr"/>
                      <a:r>
                        <a:rPr lang="en-US" sz="1000" u="none" strike="noStrike" dirty="0">
                          <a:effectLst/>
                        </a:rPr>
                        <a:t>3.00%</a:t>
                      </a:r>
                      <a:endParaRPr lang="en-US" sz="1000" b="1" i="0" u="none" strike="noStrike" dirty="0">
                        <a:solidFill>
                          <a:srgbClr val="FFFFFF"/>
                        </a:solidFill>
                        <a:effectLst/>
                        <a:latin typeface="Arial"/>
                      </a:endParaRPr>
                    </a:p>
                  </a:txBody>
                  <a:tcPr marL="5214" marR="5214" marT="5214" marB="0" anchor="ctr"/>
                </a:tc>
                <a:tc>
                  <a:txBody>
                    <a:bodyPr/>
                    <a:lstStyle/>
                    <a:p>
                      <a:pPr algn="ctr" fontAlgn="ctr"/>
                      <a:r>
                        <a:rPr lang="en-US" sz="1000" u="none" strike="noStrike" dirty="0">
                          <a:effectLst/>
                        </a:rPr>
                        <a:t>3.00%</a:t>
                      </a:r>
                      <a:endParaRPr lang="en-US" sz="1000" b="1" i="0" u="none" strike="noStrike" dirty="0">
                        <a:solidFill>
                          <a:srgbClr val="FFFFFF"/>
                        </a:solidFill>
                        <a:effectLst/>
                        <a:latin typeface="Arial"/>
                      </a:endParaRPr>
                    </a:p>
                  </a:txBody>
                  <a:tcPr marL="5214" marR="5214" marT="5214" marB="0" anchor="ctr"/>
                </a:tc>
                <a:tc>
                  <a:txBody>
                    <a:bodyPr/>
                    <a:lstStyle/>
                    <a:p>
                      <a:pPr algn="ctr" fontAlgn="ctr"/>
                      <a:r>
                        <a:rPr lang="en-US" sz="1000" u="none" strike="noStrike" dirty="0">
                          <a:effectLst/>
                        </a:rPr>
                        <a:t>3.00%</a:t>
                      </a:r>
                      <a:endParaRPr lang="en-US" sz="1000" b="1" i="0" u="none" strike="noStrike" dirty="0">
                        <a:solidFill>
                          <a:srgbClr val="FFFFFF"/>
                        </a:solidFill>
                        <a:effectLst/>
                        <a:latin typeface="Arial"/>
                      </a:endParaRPr>
                    </a:p>
                  </a:txBody>
                  <a:tcPr marL="5214" marR="5214" marT="5214" marB="0" anchor="ctr"/>
                </a:tc>
                <a:tc>
                  <a:txBody>
                    <a:bodyPr/>
                    <a:lstStyle/>
                    <a:p>
                      <a:pPr algn="ctr" fontAlgn="ctr"/>
                      <a:r>
                        <a:rPr lang="en-US" sz="1000" u="none" strike="noStrike">
                          <a:effectLst/>
                        </a:rPr>
                        <a:t>3.00%</a:t>
                      </a:r>
                      <a:endParaRPr lang="en-US" sz="1000" b="1" i="0" u="none" strike="noStrike">
                        <a:solidFill>
                          <a:srgbClr val="FFFFFF"/>
                        </a:solidFill>
                        <a:effectLst/>
                        <a:latin typeface="Arial"/>
                      </a:endParaRPr>
                    </a:p>
                  </a:txBody>
                  <a:tcPr marL="5214" marR="5214" marT="5214" marB="0" anchor="ctr"/>
                </a:tc>
                <a:tc vMerge="1">
                  <a:txBody>
                    <a:bodyPr/>
                    <a:lstStyle/>
                    <a:p>
                      <a:endParaRPr lang="en-US"/>
                    </a:p>
                  </a:txBody>
                  <a:tcPr/>
                </a:tc>
              </a:tr>
              <a:tr h="313184">
                <a:tc gridSpan="7">
                  <a:txBody>
                    <a:bodyPr/>
                    <a:lstStyle/>
                    <a:p>
                      <a:pPr algn="l" fontAlgn="ctr"/>
                      <a:r>
                        <a:rPr lang="en-US" sz="1000" b="1" u="none" strike="noStrike" dirty="0">
                          <a:effectLst/>
                        </a:rPr>
                        <a:t>Cost Benefit </a:t>
                      </a:r>
                      <a:r>
                        <a:rPr lang="en-US" sz="1000" b="1" u="none" strike="noStrike" dirty="0" smtClean="0">
                          <a:effectLst/>
                        </a:rPr>
                        <a:t>Analysis</a:t>
                      </a:r>
                      <a:endParaRPr lang="en-US" sz="1000" b="1" i="0" u="none" strike="noStrike" dirty="0">
                        <a:effectLst/>
                        <a:latin typeface="Arial"/>
                      </a:endParaRPr>
                    </a:p>
                  </a:txBody>
                  <a:tcPr marL="5214" marR="5214" marT="5214" marB="0" anchor="ctr"/>
                </a:tc>
                <a:tc hMerge="1">
                  <a:txBody>
                    <a:bodyPr/>
                    <a:lstStyle/>
                    <a:p>
                      <a:endParaRPr lang="en-US"/>
                    </a:p>
                  </a:txBody>
                  <a:tcPr/>
                </a:tc>
                <a:tc hMerge="1">
                  <a:txBody>
                    <a:bodyPr/>
                    <a:lstStyle/>
                    <a:p>
                      <a:pPr algn="ctr" fontAlgn="ctr"/>
                      <a:endParaRPr lang="en-US" sz="700" b="1" i="1" u="none" strike="noStrike" dirty="0">
                        <a:effectLst/>
                        <a:latin typeface="Arial Narrow"/>
                      </a:endParaRPr>
                    </a:p>
                  </a:txBody>
                  <a:tcPr marL="5214" marR="5214" marT="5214"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3184">
                <a:tc>
                  <a:txBody>
                    <a:bodyPr/>
                    <a:lstStyle/>
                    <a:p>
                      <a:pPr algn="ctr" fontAlgn="ctr"/>
                      <a:r>
                        <a:rPr lang="en-US" sz="1000" u="none" strike="noStrike">
                          <a:effectLst/>
                        </a:rPr>
                        <a:t>(a)</a:t>
                      </a:r>
                      <a:endParaRPr lang="en-US" sz="1000" b="1" i="0" u="none" strike="noStrike">
                        <a:effectLst/>
                        <a:latin typeface="Arial Narrow"/>
                      </a:endParaRPr>
                    </a:p>
                  </a:txBody>
                  <a:tcPr marL="5214" marR="5214" marT="5214" marB="0" anchor="ctr"/>
                </a:tc>
                <a:tc>
                  <a:txBody>
                    <a:bodyPr/>
                    <a:lstStyle/>
                    <a:p>
                      <a:pPr algn="l" fontAlgn="ctr"/>
                      <a:r>
                        <a:rPr lang="en-US" sz="1000" u="none" strike="noStrike">
                          <a:effectLst/>
                        </a:rPr>
                        <a:t>Net savings for implementing this option</a:t>
                      </a:r>
                      <a:endParaRPr lang="en-US" sz="1000" b="1" i="0" u="none" strike="noStrike">
                        <a:effectLst/>
                        <a:latin typeface="Arial"/>
                      </a:endParaRPr>
                    </a:p>
                  </a:txBody>
                  <a:tcPr marL="5214" marR="5214" marT="5214" marB="0" anchor="ctr"/>
                </a:tc>
                <a:tc>
                  <a:txBody>
                    <a:bodyPr/>
                    <a:lstStyle/>
                    <a:p>
                      <a:pPr algn="r" fontAlgn="ctr"/>
                      <a:r>
                        <a:rPr lang="en-US" sz="1000" u="none" strike="noStrike" dirty="0">
                          <a:effectLst/>
                        </a:rPr>
                        <a:t>$1,205,552 </a:t>
                      </a:r>
                      <a:endParaRPr lang="en-US" sz="1000" b="0" i="0" u="none" strike="noStrike" dirty="0">
                        <a:effectLst/>
                        <a:latin typeface="Arial"/>
                      </a:endParaRPr>
                    </a:p>
                  </a:txBody>
                  <a:tcPr marL="5214" marR="5214" marT="5214" marB="0" anchor="ctr"/>
                </a:tc>
                <a:tc>
                  <a:txBody>
                    <a:bodyPr/>
                    <a:lstStyle/>
                    <a:p>
                      <a:pPr algn="r" fontAlgn="ctr"/>
                      <a:r>
                        <a:rPr lang="en-US" sz="1000" u="none" strike="noStrike" dirty="0">
                          <a:effectLst/>
                        </a:rPr>
                        <a:t>($517,460)</a:t>
                      </a:r>
                      <a:endParaRPr lang="en-US" sz="1000" b="0" i="0" u="none" strike="noStrike" dirty="0">
                        <a:effectLst/>
                        <a:latin typeface="Arial"/>
                      </a:endParaRPr>
                    </a:p>
                  </a:txBody>
                  <a:tcPr marL="5214" marR="5214" marT="5214" marB="0" anchor="ctr"/>
                </a:tc>
                <a:tc>
                  <a:txBody>
                    <a:bodyPr/>
                    <a:lstStyle/>
                    <a:p>
                      <a:pPr algn="r" fontAlgn="ctr"/>
                      <a:r>
                        <a:rPr lang="en-US" sz="1000" u="none" strike="noStrike" dirty="0">
                          <a:effectLst/>
                        </a:rPr>
                        <a:t>($427,860)</a:t>
                      </a:r>
                      <a:endParaRPr lang="en-US" sz="1000" b="0" i="0" u="none" strike="noStrike" dirty="0">
                        <a:effectLst/>
                        <a:latin typeface="Arial"/>
                      </a:endParaRPr>
                    </a:p>
                  </a:txBody>
                  <a:tcPr marL="5214" marR="5214" marT="5214" marB="0" anchor="ctr"/>
                </a:tc>
                <a:tc>
                  <a:txBody>
                    <a:bodyPr/>
                    <a:lstStyle/>
                    <a:p>
                      <a:pPr algn="r" fontAlgn="ctr"/>
                      <a:r>
                        <a:rPr lang="en-US" sz="1000" u="none" strike="noStrike" dirty="0">
                          <a:effectLst/>
                        </a:rPr>
                        <a:t>($427,860)</a:t>
                      </a:r>
                      <a:endParaRPr lang="en-US" sz="1000" b="0" i="0" u="none" strike="noStrike" dirty="0">
                        <a:effectLst/>
                        <a:latin typeface="Arial"/>
                      </a:endParaRPr>
                    </a:p>
                  </a:txBody>
                  <a:tcPr marL="5214" marR="5214" marT="5214" marB="0" anchor="ctr"/>
                </a:tc>
                <a:tc>
                  <a:txBody>
                    <a:bodyPr/>
                    <a:lstStyle/>
                    <a:p>
                      <a:pPr algn="r" fontAlgn="ctr"/>
                      <a:r>
                        <a:rPr lang="en-US" sz="1000" u="none" strike="noStrike" dirty="0">
                          <a:effectLst/>
                        </a:rPr>
                        <a:t>($167,628)</a:t>
                      </a:r>
                      <a:endParaRPr lang="en-US" sz="1000" b="0" i="0" u="none" strike="noStrike" dirty="0">
                        <a:solidFill>
                          <a:srgbClr val="FFFFFF"/>
                        </a:solidFill>
                        <a:effectLst/>
                        <a:latin typeface="Arial"/>
                      </a:endParaRPr>
                    </a:p>
                  </a:txBody>
                  <a:tcPr marL="5214" marR="5214" marT="5214" marB="0" anchor="ctr"/>
                </a:tc>
              </a:tr>
              <a:tr h="286422">
                <a:tc>
                  <a:txBody>
                    <a:bodyPr/>
                    <a:lstStyle/>
                    <a:p>
                      <a:pPr algn="ctr" fontAlgn="ctr"/>
                      <a:r>
                        <a:rPr lang="en-US" sz="1000" u="none" strike="noStrike">
                          <a:effectLst/>
                        </a:rPr>
                        <a:t>(b)</a:t>
                      </a:r>
                      <a:endParaRPr lang="en-US" sz="1000" b="1" i="0" u="none" strike="noStrike">
                        <a:effectLst/>
                        <a:latin typeface="Arial Narrow"/>
                      </a:endParaRPr>
                    </a:p>
                  </a:txBody>
                  <a:tcPr marL="5214" marR="5214" marT="5214" marB="0" anchor="ctr"/>
                </a:tc>
                <a:tc>
                  <a:txBody>
                    <a:bodyPr/>
                    <a:lstStyle/>
                    <a:p>
                      <a:pPr algn="l" fontAlgn="ctr"/>
                      <a:r>
                        <a:rPr lang="en-US" sz="1000" u="none" strike="noStrike">
                          <a:effectLst/>
                        </a:rPr>
                        <a:t>Total Project Cost for this option</a:t>
                      </a:r>
                      <a:endParaRPr lang="en-US" sz="1000" b="1" i="0" u="none" strike="noStrike">
                        <a:effectLst/>
                        <a:latin typeface="Arial"/>
                      </a:endParaRPr>
                    </a:p>
                  </a:txBody>
                  <a:tcPr marL="5214" marR="5214" marT="5214" marB="0" anchor="ctr"/>
                </a:tc>
                <a:tc>
                  <a:txBody>
                    <a:bodyPr/>
                    <a:lstStyle/>
                    <a:p>
                      <a:pPr algn="r" fontAlgn="ctr"/>
                      <a:r>
                        <a:rPr lang="en-US" sz="1000" u="none" strike="noStrike">
                          <a:effectLst/>
                        </a:rPr>
                        <a:t>$0 </a:t>
                      </a:r>
                      <a:endParaRPr lang="en-US" sz="1000" b="0" i="0" u="none" strike="noStrike">
                        <a:effectLst/>
                        <a:latin typeface="Arial"/>
                      </a:endParaRPr>
                    </a:p>
                  </a:txBody>
                  <a:tcPr marL="5214" marR="5214" marT="5214" marB="0" anchor="ctr"/>
                </a:tc>
                <a:tc>
                  <a:txBody>
                    <a:bodyPr/>
                    <a:lstStyle/>
                    <a:p>
                      <a:pPr algn="r" fontAlgn="ctr"/>
                      <a:r>
                        <a:rPr lang="en-US" sz="1000" u="none" strike="noStrike">
                          <a:effectLst/>
                        </a:rPr>
                        <a:t>$0 </a:t>
                      </a:r>
                      <a:endParaRPr lang="en-US" sz="1000" b="0" i="0" u="none" strike="noStrike">
                        <a:effectLst/>
                        <a:latin typeface="Arial"/>
                      </a:endParaRPr>
                    </a:p>
                  </a:txBody>
                  <a:tcPr marL="5214" marR="5214" marT="5214" marB="0" anchor="ctr"/>
                </a:tc>
                <a:tc>
                  <a:txBody>
                    <a:bodyPr/>
                    <a:lstStyle/>
                    <a:p>
                      <a:pPr algn="r" fontAlgn="ctr"/>
                      <a:r>
                        <a:rPr lang="en-US" sz="1000" u="none" strike="noStrike">
                          <a:effectLst/>
                        </a:rPr>
                        <a:t>$0 </a:t>
                      </a:r>
                      <a:endParaRPr lang="en-US" sz="1000" b="0" i="0" u="none" strike="noStrike">
                        <a:effectLst/>
                        <a:latin typeface="Arial"/>
                      </a:endParaRPr>
                    </a:p>
                  </a:txBody>
                  <a:tcPr marL="5214" marR="5214" marT="5214" marB="0" anchor="ctr"/>
                </a:tc>
                <a:tc>
                  <a:txBody>
                    <a:bodyPr/>
                    <a:lstStyle/>
                    <a:p>
                      <a:pPr algn="r" fontAlgn="ctr"/>
                      <a:r>
                        <a:rPr lang="en-US" sz="1000" u="none" strike="noStrike" dirty="0">
                          <a:effectLst/>
                        </a:rPr>
                        <a:t>$0 </a:t>
                      </a:r>
                      <a:endParaRPr lang="en-US" sz="1000" b="0" i="0" u="none" strike="noStrike" dirty="0">
                        <a:effectLst/>
                        <a:latin typeface="Arial"/>
                      </a:endParaRPr>
                    </a:p>
                  </a:txBody>
                  <a:tcPr marL="5214" marR="5214" marT="5214" marB="0" anchor="ctr"/>
                </a:tc>
                <a:tc>
                  <a:txBody>
                    <a:bodyPr/>
                    <a:lstStyle/>
                    <a:p>
                      <a:pPr algn="r" fontAlgn="ctr"/>
                      <a:r>
                        <a:rPr lang="en-US" sz="1000" u="none" strike="noStrike" dirty="0">
                          <a:effectLst/>
                        </a:rPr>
                        <a:t>$0 </a:t>
                      </a:r>
                      <a:endParaRPr lang="en-US" sz="1000" b="0" i="0" u="none" strike="noStrike" dirty="0">
                        <a:solidFill>
                          <a:srgbClr val="FFFFFF"/>
                        </a:solidFill>
                        <a:effectLst/>
                        <a:latin typeface="Arial"/>
                      </a:endParaRPr>
                    </a:p>
                  </a:txBody>
                  <a:tcPr marL="5214" marR="5214" marT="5214" marB="0" anchor="ctr"/>
                </a:tc>
              </a:tr>
              <a:tr h="207351">
                <a:tc>
                  <a:txBody>
                    <a:bodyPr/>
                    <a:lstStyle/>
                    <a:p>
                      <a:pPr algn="ctr" fontAlgn="ctr"/>
                      <a:r>
                        <a:rPr lang="en-US" sz="1000" u="none" strike="noStrike">
                          <a:effectLst/>
                        </a:rPr>
                        <a:t>(c)</a:t>
                      </a:r>
                      <a:endParaRPr lang="en-US" sz="1000" b="1" i="0" u="none" strike="noStrike">
                        <a:effectLst/>
                        <a:latin typeface="Arial Narrow"/>
                      </a:endParaRPr>
                    </a:p>
                  </a:txBody>
                  <a:tcPr marL="5214" marR="5214" marT="5214" marB="0" anchor="ctr"/>
                </a:tc>
                <a:tc>
                  <a:txBody>
                    <a:bodyPr/>
                    <a:lstStyle/>
                    <a:p>
                      <a:pPr algn="l" fontAlgn="ctr"/>
                      <a:r>
                        <a:rPr lang="en-US" sz="1000" u="none" strike="noStrike">
                          <a:effectLst/>
                        </a:rPr>
                        <a:t>Year to Year Staffing Change </a:t>
                      </a:r>
                      <a:endParaRPr lang="en-US" sz="1000" b="1" i="0" u="none" strike="noStrike">
                        <a:effectLst/>
                        <a:latin typeface="Arial"/>
                      </a:endParaRPr>
                    </a:p>
                  </a:txBody>
                  <a:tcPr marL="5214" marR="5214" marT="5214" marB="0" anchor="ctr"/>
                </a:tc>
                <a:tc>
                  <a:txBody>
                    <a:bodyPr/>
                    <a:lstStyle/>
                    <a:p>
                      <a:pPr algn="r" fontAlgn="ctr"/>
                      <a:r>
                        <a:rPr lang="en-US" sz="1000" u="none" strike="noStrike">
                          <a:effectLst/>
                        </a:rPr>
                        <a:t>31.30 </a:t>
                      </a:r>
                      <a:endParaRPr lang="en-US" sz="1000" b="0" i="0" u="none" strike="noStrike">
                        <a:effectLst/>
                        <a:latin typeface="Arial"/>
                      </a:endParaRPr>
                    </a:p>
                  </a:txBody>
                  <a:tcPr marL="5214" marR="5214" marT="5214" marB="0" anchor="ctr"/>
                </a:tc>
                <a:tc>
                  <a:txBody>
                    <a:bodyPr/>
                    <a:lstStyle/>
                    <a:p>
                      <a:pPr algn="r" fontAlgn="ctr"/>
                      <a:r>
                        <a:rPr lang="en-US" sz="1000" u="none" strike="noStrike">
                          <a:effectLst/>
                        </a:rPr>
                        <a:t>31.30 </a:t>
                      </a:r>
                      <a:endParaRPr lang="en-US" sz="1000" b="0" i="0" u="none" strike="noStrike">
                        <a:effectLst/>
                        <a:latin typeface="Arial"/>
                      </a:endParaRPr>
                    </a:p>
                  </a:txBody>
                  <a:tcPr marL="5214" marR="5214" marT="5214" marB="0" anchor="ctr"/>
                </a:tc>
                <a:tc>
                  <a:txBody>
                    <a:bodyPr/>
                    <a:lstStyle/>
                    <a:p>
                      <a:pPr algn="r" fontAlgn="ctr"/>
                      <a:r>
                        <a:rPr lang="en-US" sz="1000" u="none" strike="noStrike">
                          <a:effectLst/>
                        </a:rPr>
                        <a:t>31.30 </a:t>
                      </a:r>
                      <a:endParaRPr lang="en-US" sz="1000" b="0" i="0" u="none" strike="noStrike">
                        <a:effectLst/>
                        <a:latin typeface="Arial"/>
                      </a:endParaRPr>
                    </a:p>
                  </a:txBody>
                  <a:tcPr marL="5214" marR="5214" marT="5214" marB="0" anchor="ctr"/>
                </a:tc>
                <a:tc>
                  <a:txBody>
                    <a:bodyPr/>
                    <a:lstStyle/>
                    <a:p>
                      <a:pPr algn="r" fontAlgn="ctr"/>
                      <a:r>
                        <a:rPr lang="en-US" sz="1000" u="none" strike="noStrike" dirty="0">
                          <a:effectLst/>
                        </a:rPr>
                        <a:t>31.30 </a:t>
                      </a:r>
                      <a:endParaRPr lang="en-US" sz="1000" b="0" i="0" u="none" strike="noStrike" dirty="0">
                        <a:effectLst/>
                        <a:latin typeface="Arial"/>
                      </a:endParaRPr>
                    </a:p>
                  </a:txBody>
                  <a:tcPr marL="5214" marR="5214" marT="5214" marB="0" anchor="ctr"/>
                </a:tc>
                <a:tc>
                  <a:txBody>
                    <a:bodyPr/>
                    <a:lstStyle/>
                    <a:p>
                      <a:pPr algn="ctr" fontAlgn="ctr"/>
                      <a:r>
                        <a:rPr lang="en-US" sz="1000" u="none" strike="noStrike" dirty="0">
                          <a:effectLst/>
                        </a:rPr>
                        <a:t> </a:t>
                      </a:r>
                      <a:endParaRPr lang="en-US" sz="1000" b="0" i="0" u="none" strike="noStrike" dirty="0">
                        <a:solidFill>
                          <a:srgbClr val="FFFFFF"/>
                        </a:solidFill>
                        <a:effectLst/>
                        <a:latin typeface="Arial"/>
                      </a:endParaRPr>
                    </a:p>
                  </a:txBody>
                  <a:tcPr marL="5214" marR="5214" marT="5214" marB="0" anchor="ctr"/>
                </a:tc>
              </a:tr>
              <a:tr h="99732">
                <a:tc>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a:txBody>
                    <a:bodyPr/>
                    <a:lstStyle/>
                    <a:p>
                      <a:pPr algn="l" fontAlgn="ctr"/>
                      <a:r>
                        <a:rPr lang="en-US" sz="1000" u="none" strike="noStrike">
                          <a:effectLst/>
                        </a:rPr>
                        <a:t> </a:t>
                      </a:r>
                      <a:endParaRPr lang="en-US" sz="1000" b="0" i="0" u="none" strike="noStrike">
                        <a:effectLst/>
                        <a:latin typeface="Arial"/>
                      </a:endParaRPr>
                    </a:p>
                  </a:txBody>
                  <a:tcPr marL="5214" marR="5214" marT="5214" marB="0" anchor="ctr"/>
                </a:tc>
                <a:tc>
                  <a:txBody>
                    <a:bodyPr/>
                    <a:lstStyle/>
                    <a:p>
                      <a:pPr algn="l" fontAlgn="ctr"/>
                      <a:r>
                        <a:rPr lang="en-US" sz="1000" u="none" strike="noStrike" dirty="0">
                          <a:effectLst/>
                        </a:rPr>
                        <a:t> </a:t>
                      </a:r>
                      <a:endParaRPr lang="en-US" sz="1000" b="0" i="0" u="none" strike="noStrike" dirty="0">
                        <a:effectLst/>
                        <a:latin typeface="Arial"/>
                      </a:endParaRPr>
                    </a:p>
                  </a:txBody>
                  <a:tcPr marL="5214" marR="5214" marT="5214" marB="0" anchor="ctr"/>
                </a:tc>
              </a:tr>
              <a:tr h="212691">
                <a:tc gridSpan="7">
                  <a:txBody>
                    <a:bodyPr/>
                    <a:lstStyle/>
                    <a:p>
                      <a:pPr algn="l" fontAlgn="ctr"/>
                      <a:r>
                        <a:rPr lang="en-US" sz="1000" b="1" u="none" strike="noStrike" dirty="0">
                          <a:effectLst/>
                        </a:rPr>
                        <a:t>Return on Investment </a:t>
                      </a:r>
                      <a:r>
                        <a:rPr lang="en-US" sz="1000" b="1" u="none" strike="noStrike" dirty="0" smtClean="0">
                          <a:effectLst/>
                        </a:rPr>
                        <a:t>Analysis</a:t>
                      </a:r>
                    </a:p>
                  </a:txBody>
                  <a:tcPr marL="5214" marR="5214" marT="5214"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3184">
                <a:tc>
                  <a:txBody>
                    <a:bodyPr/>
                    <a:lstStyle/>
                    <a:p>
                      <a:pPr algn="ctr" fontAlgn="ctr"/>
                      <a:r>
                        <a:rPr lang="en-US" sz="1000" u="none" strike="noStrike">
                          <a:effectLst/>
                        </a:rPr>
                        <a:t>(d)</a:t>
                      </a:r>
                      <a:endParaRPr lang="en-US" sz="1000" b="1" i="0" u="none" strike="noStrike">
                        <a:effectLst/>
                        <a:latin typeface="Arial"/>
                      </a:endParaRPr>
                    </a:p>
                  </a:txBody>
                  <a:tcPr marL="5214" marR="5214" marT="5214" marB="0" anchor="ctr"/>
                </a:tc>
                <a:tc>
                  <a:txBody>
                    <a:bodyPr/>
                    <a:lstStyle/>
                    <a:p>
                      <a:pPr algn="l" fontAlgn="ctr"/>
                      <a:r>
                        <a:rPr lang="en-US" sz="1000" u="none" strike="noStrike" dirty="0" smtClean="0">
                          <a:effectLst/>
                        </a:rPr>
                        <a:t>    Return </a:t>
                      </a:r>
                      <a:r>
                        <a:rPr lang="en-US" sz="1000" u="none" strike="noStrike" dirty="0">
                          <a:effectLst/>
                        </a:rPr>
                        <a:t>on Investment  (a) - (b)</a:t>
                      </a:r>
                      <a:endParaRPr lang="en-US" sz="1000" b="1" i="0" u="none" strike="noStrike" dirty="0">
                        <a:effectLst/>
                        <a:latin typeface="Arial"/>
                      </a:endParaRPr>
                    </a:p>
                  </a:txBody>
                  <a:tcPr marL="5214" marR="5214" marT="5214" marB="0" anchor="ctr"/>
                </a:tc>
                <a:tc>
                  <a:txBody>
                    <a:bodyPr/>
                    <a:lstStyle/>
                    <a:p>
                      <a:pPr algn="r" fontAlgn="ctr"/>
                      <a:r>
                        <a:rPr lang="en-US" sz="1000" u="none" strike="noStrike" dirty="0">
                          <a:effectLst/>
                        </a:rPr>
                        <a:t>$1,205,552 </a:t>
                      </a:r>
                      <a:endParaRPr lang="en-US" sz="1000" b="1" i="0" u="none" strike="noStrike" dirty="0">
                        <a:solidFill>
                          <a:srgbClr val="FFFFFF"/>
                        </a:solidFill>
                        <a:effectLst/>
                        <a:latin typeface="Arial"/>
                      </a:endParaRPr>
                    </a:p>
                  </a:txBody>
                  <a:tcPr marL="5214" marR="5214" marT="5214" marB="0" anchor="ctr"/>
                </a:tc>
                <a:tc>
                  <a:txBody>
                    <a:bodyPr/>
                    <a:lstStyle/>
                    <a:p>
                      <a:pPr algn="r" fontAlgn="ctr"/>
                      <a:r>
                        <a:rPr lang="en-US" sz="1000" u="none" strike="noStrike" dirty="0">
                          <a:effectLst/>
                        </a:rPr>
                        <a:t>($517,460)</a:t>
                      </a:r>
                      <a:endParaRPr lang="en-US" sz="1000" b="1" i="0" u="none" strike="noStrike" dirty="0">
                        <a:solidFill>
                          <a:srgbClr val="FFFFFF"/>
                        </a:solidFill>
                        <a:effectLst/>
                        <a:latin typeface="Arial"/>
                      </a:endParaRPr>
                    </a:p>
                  </a:txBody>
                  <a:tcPr marL="5214" marR="5214" marT="5214" marB="0" anchor="ctr"/>
                </a:tc>
                <a:tc>
                  <a:txBody>
                    <a:bodyPr/>
                    <a:lstStyle/>
                    <a:p>
                      <a:pPr algn="r" fontAlgn="ctr"/>
                      <a:r>
                        <a:rPr lang="en-US" sz="1000" u="none" strike="noStrike" dirty="0">
                          <a:effectLst/>
                        </a:rPr>
                        <a:t>($427,860)</a:t>
                      </a:r>
                      <a:endParaRPr lang="en-US" sz="1000" b="1" i="0" u="none" strike="noStrike" dirty="0">
                        <a:solidFill>
                          <a:srgbClr val="FFFFFF"/>
                        </a:solidFill>
                        <a:effectLst/>
                        <a:latin typeface="Arial"/>
                      </a:endParaRPr>
                    </a:p>
                  </a:txBody>
                  <a:tcPr marL="5214" marR="5214" marT="5214" marB="0" anchor="ctr"/>
                </a:tc>
                <a:tc>
                  <a:txBody>
                    <a:bodyPr/>
                    <a:lstStyle/>
                    <a:p>
                      <a:pPr algn="r" fontAlgn="ctr"/>
                      <a:r>
                        <a:rPr lang="en-US" sz="1000" u="none" strike="noStrike" dirty="0">
                          <a:effectLst/>
                        </a:rPr>
                        <a:t>($427,860)</a:t>
                      </a:r>
                      <a:endParaRPr lang="en-US" sz="1000" b="1" i="0" u="none" strike="noStrike" dirty="0">
                        <a:solidFill>
                          <a:srgbClr val="FFFFFF"/>
                        </a:solidFill>
                        <a:effectLst/>
                        <a:latin typeface="Arial"/>
                      </a:endParaRPr>
                    </a:p>
                  </a:txBody>
                  <a:tcPr marL="5214" marR="5214" marT="5214" marB="0" anchor="ctr"/>
                </a:tc>
                <a:tc>
                  <a:txBody>
                    <a:bodyPr/>
                    <a:lstStyle/>
                    <a:p>
                      <a:pPr algn="r" fontAlgn="ctr"/>
                      <a:r>
                        <a:rPr lang="en-US" sz="1000" u="none" strike="noStrike" dirty="0">
                          <a:effectLst/>
                        </a:rPr>
                        <a:t>($167,628)</a:t>
                      </a:r>
                      <a:endParaRPr lang="en-US" sz="1000" b="1" i="0" u="none" strike="noStrike" dirty="0">
                        <a:solidFill>
                          <a:srgbClr val="FFFFFF"/>
                        </a:solidFill>
                        <a:effectLst/>
                        <a:latin typeface="Arial"/>
                      </a:endParaRPr>
                    </a:p>
                  </a:txBody>
                  <a:tcPr marL="5214" marR="5214" marT="5214" marB="0" anchor="ctr"/>
                </a:tc>
              </a:tr>
              <a:tr h="340232">
                <a:tc>
                  <a:txBody>
                    <a:bodyPr/>
                    <a:lstStyle/>
                    <a:p>
                      <a:pPr algn="ctr" fontAlgn="ctr"/>
                      <a:r>
                        <a:rPr lang="en-US" sz="1000" u="none" strike="noStrike">
                          <a:effectLst/>
                        </a:rPr>
                        <a:t>(f)</a:t>
                      </a:r>
                      <a:endParaRPr lang="en-US" sz="1000" b="1" i="0" u="none" strike="noStrike">
                        <a:effectLst/>
                        <a:latin typeface="Arial"/>
                      </a:endParaRPr>
                    </a:p>
                  </a:txBody>
                  <a:tcPr marL="5214" marR="5214" marT="5214" marB="0" anchor="ctr"/>
                </a:tc>
                <a:tc>
                  <a:txBody>
                    <a:bodyPr/>
                    <a:lstStyle/>
                    <a:p>
                      <a:pPr algn="l" fontAlgn="ctr"/>
                      <a:r>
                        <a:rPr lang="en-US" sz="1000" u="none" strike="noStrike" dirty="0">
                          <a:effectLst/>
                        </a:rPr>
                        <a:t>Breakeven Fiscal </a:t>
                      </a:r>
                      <a:r>
                        <a:rPr lang="en-US" sz="1000" u="none" strike="noStrike" dirty="0" smtClean="0">
                          <a:effectLst/>
                        </a:rPr>
                        <a:t>Year</a:t>
                      </a:r>
                      <a:endParaRPr lang="en-US" sz="1000" b="1" i="0" u="none" strike="noStrike" dirty="0">
                        <a:effectLst/>
                        <a:latin typeface="Arial"/>
                      </a:endParaRPr>
                    </a:p>
                  </a:txBody>
                  <a:tcPr marL="125134" marR="5214" marT="5214" marB="0" anchor="ctr"/>
                </a:tc>
                <a:tc>
                  <a:txBody>
                    <a:bodyPr/>
                    <a:lstStyle/>
                    <a:p>
                      <a:pPr algn="ctr" fontAlgn="ctr"/>
                      <a:r>
                        <a:rPr lang="en-US" sz="1000" u="none" strike="noStrike">
                          <a:effectLst/>
                        </a:rPr>
                        <a:t>NO PAYBACK</a:t>
                      </a:r>
                      <a:endParaRPr lang="en-US" sz="1000" b="1" i="0" u="none" strike="noStrike">
                        <a:effectLst/>
                        <a:latin typeface="Arial"/>
                      </a:endParaRPr>
                    </a:p>
                  </a:txBody>
                  <a:tcPr marL="5214" marR="5214" marT="5214" marB="0" anchor="ctr"/>
                </a:tc>
                <a:tc gridSpan="4">
                  <a:txBody>
                    <a:bodyPr/>
                    <a:lstStyle/>
                    <a:p>
                      <a:pPr algn="l" fontAlgn="ctr"/>
                      <a:r>
                        <a:rPr lang="en-US" sz="1000" u="none" strike="noStrike" dirty="0">
                          <a:effectLst/>
                        </a:rPr>
                        <a:t>This is the year in which the project's investment costs are recovered</a:t>
                      </a:r>
                      <a:endParaRPr lang="en-US" sz="1000" b="0" i="0" u="none" strike="noStrike" dirty="0">
                        <a:effectLst/>
                        <a:latin typeface="Arial"/>
                      </a:endParaRPr>
                    </a:p>
                  </a:txBody>
                  <a:tcPr marL="5214" marR="5214" marT="5214" marB="0" anchor="ctr"/>
                </a:tc>
                <a:tc hMerge="1">
                  <a:txBody>
                    <a:bodyPr/>
                    <a:lstStyle/>
                    <a:p>
                      <a:endParaRPr lang="en-US"/>
                    </a:p>
                  </a:txBody>
                  <a:tcPr/>
                </a:tc>
                <a:tc hMerge="1">
                  <a:txBody>
                    <a:bodyPr/>
                    <a:lstStyle/>
                    <a:p>
                      <a:endParaRPr lang="en-US"/>
                    </a:p>
                  </a:txBody>
                  <a:tcPr/>
                </a:tc>
                <a:tc hMerge="1">
                  <a:txBody>
                    <a:bodyPr/>
                    <a:lstStyle/>
                    <a:p>
                      <a:endParaRPr lang="en-US"/>
                    </a:p>
                  </a:txBody>
                  <a:tcPr/>
                </a:tc>
              </a:tr>
              <a:tr h="280035">
                <a:tc>
                  <a:txBody>
                    <a:bodyPr/>
                    <a:lstStyle/>
                    <a:p>
                      <a:pPr algn="ctr" fontAlgn="ctr"/>
                      <a:r>
                        <a:rPr lang="en-US" sz="1000" u="none" strike="noStrike">
                          <a:effectLst/>
                        </a:rPr>
                        <a:t>(g)</a:t>
                      </a:r>
                      <a:endParaRPr lang="en-US" sz="1000" b="1" i="0" u="none" strike="noStrike">
                        <a:effectLst/>
                        <a:latin typeface="Arial"/>
                      </a:endParaRPr>
                    </a:p>
                  </a:txBody>
                  <a:tcPr marL="5214" marR="5214" marT="5214" marB="0" anchor="ctr"/>
                </a:tc>
                <a:tc>
                  <a:txBody>
                    <a:bodyPr/>
                    <a:lstStyle/>
                    <a:p>
                      <a:pPr algn="l" fontAlgn="ctr"/>
                      <a:r>
                        <a:rPr lang="en-US" sz="1000" u="none" strike="noStrike" dirty="0">
                          <a:effectLst/>
                        </a:rPr>
                        <a:t>Net Present Value (NPV</a:t>
                      </a:r>
                      <a:r>
                        <a:rPr lang="en-US" sz="1000" u="none" strike="noStrike" dirty="0" smtClean="0">
                          <a:effectLst/>
                        </a:rPr>
                        <a:t>)</a:t>
                      </a:r>
                      <a:endParaRPr lang="en-US" sz="1000" b="1" i="0" u="none" strike="noStrike" dirty="0">
                        <a:effectLst/>
                        <a:latin typeface="Arial"/>
                      </a:endParaRPr>
                    </a:p>
                  </a:txBody>
                  <a:tcPr marL="125134" marR="5214" marT="5214" marB="0" anchor="ctr"/>
                </a:tc>
                <a:tc>
                  <a:txBody>
                    <a:bodyPr/>
                    <a:lstStyle/>
                    <a:p>
                      <a:pPr algn="ctr" fontAlgn="ctr"/>
                      <a:r>
                        <a:rPr lang="en-US" sz="1000" u="none" strike="noStrike">
                          <a:effectLst/>
                        </a:rPr>
                        <a:t>($125,325)</a:t>
                      </a:r>
                      <a:endParaRPr lang="en-US" sz="1000" b="1" i="0" u="none" strike="noStrike">
                        <a:effectLst/>
                        <a:latin typeface="Arial"/>
                      </a:endParaRPr>
                    </a:p>
                  </a:txBody>
                  <a:tcPr marL="5214" marR="5214" marT="5214" marB="0" anchor="ctr"/>
                </a:tc>
                <a:tc gridSpan="4">
                  <a:txBody>
                    <a:bodyPr/>
                    <a:lstStyle/>
                    <a:p>
                      <a:pPr algn="l" fontAlgn="ctr"/>
                      <a:r>
                        <a:rPr lang="en-US" sz="1000" u="none" strike="noStrike" dirty="0">
                          <a:effectLst/>
                        </a:rPr>
                        <a:t>NPV accounts for the time value of money. It is more appropriate for long projects</a:t>
                      </a:r>
                      <a:endParaRPr lang="en-US" sz="1000" b="0" i="0" u="none" strike="noStrike" dirty="0">
                        <a:effectLst/>
                        <a:latin typeface="Arial"/>
                      </a:endParaRPr>
                    </a:p>
                  </a:txBody>
                  <a:tcPr marL="5214" marR="5214" marT="5214" marB="0" anchor="ct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526210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rolltd\AppData\Local\Microsoft\Windows\Temporary Internet Files\Content.IE5\ZTB277C5\MP90043312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76200"/>
            <a:ext cx="8877300" cy="591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366" y="2209800"/>
            <a:ext cx="674383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Tangibles/Intangibles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Tangibl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28600"/>
            <a:ext cx="609600" cy="609600"/>
          </a:xfrm>
          <a:prstGeom prst="rect">
            <a:avLst/>
          </a:prstGeom>
        </p:spPr>
      </p:pic>
    </p:spTree>
    <p:extLst>
      <p:ext uri="{BB962C8B-B14F-4D97-AF65-F5344CB8AC3E}">
        <p14:creationId xmlns:p14="http://schemas.microsoft.com/office/powerpoint/2010/main" val="360841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Value</a:t>
            </a:r>
            <a:endParaRPr lang="en-US" dirty="0"/>
          </a:p>
        </p:txBody>
      </p:sp>
      <p:sp>
        <p:nvSpPr>
          <p:cNvPr id="3" name="Content Placeholder 2"/>
          <p:cNvSpPr>
            <a:spLocks noGrp="1"/>
          </p:cNvSpPr>
          <p:nvPr>
            <p:ph idx="1"/>
          </p:nvPr>
        </p:nvSpPr>
        <p:spPr>
          <a:xfrm>
            <a:off x="609600" y="1219200"/>
            <a:ext cx="8079971" cy="4546599"/>
          </a:xfrm>
        </p:spPr>
        <p:txBody>
          <a:bodyPr/>
          <a:lstStyle/>
          <a:p>
            <a:r>
              <a:rPr lang="en-US" sz="2800" dirty="0" smtClean="0"/>
              <a:t>Value Add </a:t>
            </a:r>
            <a:r>
              <a:rPr lang="en-US" dirty="0"/>
              <a:t>– </a:t>
            </a:r>
            <a:r>
              <a:rPr lang="en-US" sz="2400" dirty="0"/>
              <a:t>Bundling or packaging features and benefits that leads to greater customer acceptance in order to create a competitive </a:t>
            </a:r>
            <a:r>
              <a:rPr lang="en-US" sz="2400" dirty="0" smtClean="0"/>
              <a:t>advantage</a:t>
            </a:r>
          </a:p>
          <a:p>
            <a:r>
              <a:rPr lang="en-US" sz="2800" dirty="0"/>
              <a:t>Market Value </a:t>
            </a:r>
            <a:r>
              <a:rPr lang="en-US" sz="2400" dirty="0"/>
              <a:t>– Estimated (highest) price that a product or service will sell for in a competitive </a:t>
            </a:r>
            <a:r>
              <a:rPr lang="en-US" sz="2400" dirty="0" smtClean="0"/>
              <a:t>market</a:t>
            </a:r>
            <a:endParaRPr lang="en-US" sz="2400" dirty="0"/>
          </a:p>
          <a:p>
            <a:r>
              <a:rPr lang="en-US" sz="2800" dirty="0"/>
              <a:t>Perceived Value </a:t>
            </a:r>
            <a:r>
              <a:rPr lang="en-US" dirty="0"/>
              <a:t>– </a:t>
            </a:r>
            <a:r>
              <a:rPr lang="en-US" sz="2400" dirty="0"/>
              <a:t>Customer's opinion of a product's value to him or </a:t>
            </a:r>
            <a:r>
              <a:rPr lang="en-US" sz="2400" dirty="0" smtClean="0"/>
              <a:t>her</a:t>
            </a:r>
          </a:p>
          <a:p>
            <a:r>
              <a:rPr lang="en-US" sz="2800" dirty="0"/>
              <a:t>Latent Value </a:t>
            </a:r>
            <a:r>
              <a:rPr lang="en-US" sz="2400" dirty="0"/>
              <a:t>– Potential but not presently evident or realized (i.e. obvious or explicit)</a:t>
            </a:r>
          </a:p>
          <a:p>
            <a:pPr marL="0" indent="0">
              <a:spcBef>
                <a:spcPts val="1200"/>
              </a:spcBef>
              <a:buNone/>
            </a:pPr>
            <a:r>
              <a:rPr lang="en-US" sz="2000" i="1" dirty="0" smtClean="0"/>
              <a:t>“Collaborative hosting narrows the margin in both the market value, and the value being perceived”</a:t>
            </a:r>
          </a:p>
          <a:p>
            <a:pPr marL="0" indent="0">
              <a:buNone/>
            </a:pPr>
            <a:endParaRPr lang="en-US" dirty="0"/>
          </a:p>
        </p:txBody>
      </p:sp>
    </p:spTree>
    <p:extLst>
      <p:ext uri="{BB962C8B-B14F-4D97-AF65-F5344CB8AC3E}">
        <p14:creationId xmlns:p14="http://schemas.microsoft.com/office/powerpoint/2010/main" val="644348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Tangible &amp; Intangible Benefits</a:t>
            </a:r>
          </a:p>
        </p:txBody>
      </p:sp>
      <p:sp>
        <p:nvSpPr>
          <p:cNvPr id="3" name="Content Placeholder 2"/>
          <p:cNvSpPr>
            <a:spLocks noGrp="1"/>
          </p:cNvSpPr>
          <p:nvPr>
            <p:ph idx="1"/>
          </p:nvPr>
        </p:nvSpPr>
        <p:spPr>
          <a:xfrm>
            <a:off x="609600" y="1085164"/>
            <a:ext cx="8079971" cy="4648201"/>
          </a:xfrm>
        </p:spPr>
        <p:txBody>
          <a:bodyPr/>
          <a:lstStyle/>
          <a:p>
            <a:r>
              <a:rPr lang="en-US" sz="2800" dirty="0"/>
              <a:t>Categories of Tangible Benefits</a:t>
            </a:r>
          </a:p>
          <a:p>
            <a:pPr lvl="1">
              <a:buFont typeface="Arial" pitchFamily="34" charset="0"/>
              <a:buChar char="•"/>
            </a:pPr>
            <a:r>
              <a:rPr lang="en-US" sz="2600" dirty="0" smtClean="0"/>
              <a:t>Physical </a:t>
            </a:r>
            <a:r>
              <a:rPr lang="en-US" sz="2600" dirty="0"/>
              <a:t>Plant </a:t>
            </a:r>
          </a:p>
          <a:p>
            <a:pPr lvl="1">
              <a:buFont typeface="Arial" pitchFamily="34" charset="0"/>
              <a:buChar char="•"/>
            </a:pPr>
            <a:r>
              <a:rPr lang="en-US" sz="2600" dirty="0" smtClean="0"/>
              <a:t>Infrastructure</a:t>
            </a:r>
            <a:endParaRPr lang="en-US" sz="2600" dirty="0"/>
          </a:p>
          <a:p>
            <a:pPr lvl="1">
              <a:buFont typeface="Arial" pitchFamily="34" charset="0"/>
              <a:buChar char="•"/>
            </a:pPr>
            <a:r>
              <a:rPr lang="en-US" sz="2600" dirty="0" smtClean="0"/>
              <a:t>Service </a:t>
            </a:r>
            <a:r>
              <a:rPr lang="en-US" sz="2600" dirty="0"/>
              <a:t>Levels (staff </a:t>
            </a:r>
            <a:r>
              <a:rPr lang="en-US" sz="2600" dirty="0" smtClean="0"/>
              <a:t>multipliers)</a:t>
            </a:r>
          </a:p>
          <a:p>
            <a:r>
              <a:rPr lang="en-US" sz="2800" dirty="0"/>
              <a:t>Categories of Intangible Benefits</a:t>
            </a:r>
          </a:p>
          <a:p>
            <a:pPr lvl="1">
              <a:buFont typeface="Arial" pitchFamily="34" charset="0"/>
              <a:buChar char="•"/>
            </a:pPr>
            <a:r>
              <a:rPr lang="en-US" sz="2600" dirty="0" smtClean="0"/>
              <a:t>Consternation</a:t>
            </a:r>
            <a:r>
              <a:rPr lang="en-US" dirty="0" smtClean="0"/>
              <a:t>  </a:t>
            </a:r>
            <a:endParaRPr lang="en-US" dirty="0"/>
          </a:p>
          <a:p>
            <a:pPr lvl="2">
              <a:buFont typeface="Arial" pitchFamily="34" charset="0"/>
              <a:buChar char="•"/>
            </a:pPr>
            <a:r>
              <a:rPr lang="en-US" dirty="0" smtClean="0"/>
              <a:t>Leadership &amp; Internal </a:t>
            </a:r>
            <a:r>
              <a:rPr lang="en-US" dirty="0"/>
              <a:t>C</a:t>
            </a:r>
            <a:r>
              <a:rPr lang="en-US" dirty="0" smtClean="0"/>
              <a:t>lients</a:t>
            </a:r>
            <a:endParaRPr lang="en-US" dirty="0"/>
          </a:p>
          <a:p>
            <a:pPr lvl="2">
              <a:buFont typeface="Arial" pitchFamily="34" charset="0"/>
              <a:buChar char="•"/>
            </a:pPr>
            <a:r>
              <a:rPr lang="en-US" dirty="0" smtClean="0"/>
              <a:t>External </a:t>
            </a:r>
            <a:r>
              <a:rPr lang="en-US" dirty="0"/>
              <a:t>F</a:t>
            </a:r>
            <a:r>
              <a:rPr lang="en-US" dirty="0" smtClean="0"/>
              <a:t>actors </a:t>
            </a:r>
            <a:r>
              <a:rPr lang="en-US" dirty="0"/>
              <a:t>(audit, press, etc</a:t>
            </a:r>
            <a:r>
              <a:rPr lang="en-US" dirty="0" smtClean="0"/>
              <a:t>.)</a:t>
            </a:r>
            <a:endParaRPr lang="en-US" dirty="0"/>
          </a:p>
          <a:p>
            <a:pPr lvl="1">
              <a:buFont typeface="Arial" pitchFamily="34" charset="0"/>
              <a:buChar char="•"/>
            </a:pPr>
            <a:r>
              <a:rPr lang="en-US" sz="2600" dirty="0" smtClean="0"/>
              <a:t>Opportunity Lost</a:t>
            </a:r>
          </a:p>
          <a:p>
            <a:pPr marL="457200" lvl="1" indent="0">
              <a:buNone/>
            </a:pPr>
            <a:endParaRPr lang="en-US" sz="2600" dirty="0" smtClean="0"/>
          </a:p>
        </p:txBody>
      </p:sp>
      <p:sp>
        <p:nvSpPr>
          <p:cNvPr id="4" name="Rectangle 3"/>
          <p:cNvSpPr/>
          <p:nvPr/>
        </p:nvSpPr>
        <p:spPr>
          <a:xfrm>
            <a:off x="661358" y="5486400"/>
            <a:ext cx="6858000" cy="646331"/>
          </a:xfrm>
          <a:prstGeom prst="rect">
            <a:avLst/>
          </a:prstGeom>
        </p:spPr>
        <p:txBody>
          <a:bodyPr wrap="square">
            <a:spAutoFit/>
          </a:bodyPr>
          <a:lstStyle/>
          <a:p>
            <a:pPr>
              <a:buNone/>
            </a:pPr>
            <a:r>
              <a:rPr lang="en-US" i="1" dirty="0">
                <a:solidFill>
                  <a:srgbClr val="4C4C4C"/>
                </a:solidFill>
              </a:rPr>
              <a:t>“Things which matter most must never be at the mercy of things which matter least”  –  Goethe</a:t>
            </a:r>
          </a:p>
        </p:txBody>
      </p:sp>
    </p:spTree>
    <p:extLst>
      <p:ext uri="{BB962C8B-B14F-4D97-AF65-F5344CB8AC3E}">
        <p14:creationId xmlns:p14="http://schemas.microsoft.com/office/powerpoint/2010/main" val="3050094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 Session Topics</a:t>
            </a:r>
            <a:endParaRPr lang="en-US" dirty="0"/>
          </a:p>
        </p:txBody>
      </p:sp>
      <p:sp>
        <p:nvSpPr>
          <p:cNvPr id="3" name="Content Placeholder 2"/>
          <p:cNvSpPr>
            <a:spLocks noGrp="1"/>
          </p:cNvSpPr>
          <p:nvPr>
            <p:ph idx="1"/>
          </p:nvPr>
        </p:nvSpPr>
        <p:spPr/>
        <p:txBody>
          <a:bodyPr/>
          <a:lstStyle/>
          <a:p>
            <a:r>
              <a:rPr lang="en-US" dirty="0" smtClean="0"/>
              <a:t>What is a Collaborative Cloud Project?</a:t>
            </a:r>
          </a:p>
          <a:p>
            <a:r>
              <a:rPr lang="en-US" dirty="0"/>
              <a:t>Overview – Timeline, Including RFI Process </a:t>
            </a:r>
          </a:p>
          <a:p>
            <a:r>
              <a:rPr lang="en-US" dirty="0" smtClean="0"/>
              <a:t>Pros &amp; Cons</a:t>
            </a:r>
          </a:p>
          <a:p>
            <a:r>
              <a:rPr lang="en-US" dirty="0" smtClean="0"/>
              <a:t>Costing</a:t>
            </a:r>
          </a:p>
          <a:p>
            <a:r>
              <a:rPr lang="en-US" dirty="0" smtClean="0"/>
              <a:t>Tangibles/Intangibles</a:t>
            </a:r>
          </a:p>
          <a:p>
            <a:r>
              <a:rPr lang="en-US" dirty="0" smtClean="0"/>
              <a:t>Lessons Learned</a:t>
            </a:r>
          </a:p>
          <a:p>
            <a:endParaRPr lang="en-US" dirty="0" smtClean="0"/>
          </a:p>
          <a:p>
            <a:endParaRPr lang="en-US" dirty="0"/>
          </a:p>
        </p:txBody>
      </p:sp>
    </p:spTree>
    <p:extLst>
      <p:ext uri="{BB962C8B-B14F-4D97-AF65-F5344CB8AC3E}">
        <p14:creationId xmlns:p14="http://schemas.microsoft.com/office/powerpoint/2010/main" val="31924705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Tangibles/Intangibles</a:t>
            </a:r>
          </a:p>
        </p:txBody>
      </p:sp>
      <p:graphicFrame>
        <p:nvGraphicFramePr>
          <p:cNvPr id="5" name="Object 4"/>
          <p:cNvGraphicFramePr>
            <a:graphicFrameLocks noChangeAspect="1"/>
          </p:cNvGraphicFramePr>
          <p:nvPr>
            <p:extLst>
              <p:ext uri="{D42A27DB-BD31-4B8C-83A1-F6EECF244321}">
                <p14:modId xmlns:p14="http://schemas.microsoft.com/office/powerpoint/2010/main" val="1238274967"/>
              </p:ext>
            </p:extLst>
          </p:nvPr>
        </p:nvGraphicFramePr>
        <p:xfrm>
          <a:off x="838200" y="990599"/>
          <a:ext cx="7315200" cy="5029201"/>
        </p:xfrm>
        <a:graphic>
          <a:graphicData uri="http://schemas.openxmlformats.org/presentationml/2006/ole">
            <mc:AlternateContent xmlns:mc="http://schemas.openxmlformats.org/markup-compatibility/2006">
              <mc:Choice xmlns:v="urn:schemas-microsoft-com:vml" Requires="v">
                <p:oleObj spid="_x0000_s1113" name="Worksheet" r:id="rId4" imgW="6762666" imgH="4991164" progId="Excel.Sheet.12">
                  <p:embed/>
                </p:oleObj>
              </mc:Choice>
              <mc:Fallback>
                <p:oleObj name="Worksheet" r:id="rId4" imgW="6762666" imgH="4991164" progId="Excel.Sheet.12">
                  <p:embed/>
                  <p:pic>
                    <p:nvPicPr>
                      <p:cNvPr id="0" name="Object 2"/>
                      <p:cNvPicPr>
                        <a:picLocks noChangeAspect="1" noChangeArrowheads="1"/>
                      </p:cNvPicPr>
                      <p:nvPr/>
                    </p:nvPicPr>
                    <p:blipFill>
                      <a:blip r:embed="rId5"/>
                      <a:srcRect/>
                      <a:stretch>
                        <a:fillRect/>
                      </a:stretch>
                    </p:blipFill>
                    <p:spPr bwMode="auto">
                      <a:xfrm>
                        <a:off x="838200" y="990599"/>
                        <a:ext cx="7315200" cy="502920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417020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Tennessee South Service Center</a:t>
            </a:r>
          </a:p>
        </p:txBody>
      </p:sp>
      <p:sp>
        <p:nvSpPr>
          <p:cNvPr id="4" name="Content Placeholder 2"/>
          <p:cNvSpPr>
            <a:spLocks noGrp="1"/>
          </p:cNvSpPr>
          <p:nvPr>
            <p:ph idx="1"/>
          </p:nvPr>
        </p:nvSpPr>
        <p:spPr>
          <a:xfrm>
            <a:off x="457200" y="1371600"/>
            <a:ext cx="2667000" cy="4525963"/>
          </a:xfrm>
        </p:spPr>
        <p:txBody>
          <a:bodyPr>
            <a:normAutofit/>
          </a:bodyPr>
          <a:lstStyle/>
          <a:p>
            <a:pPr marL="0" indent="0">
              <a:buNone/>
            </a:pPr>
            <a:r>
              <a:rPr lang="en-US" sz="2000" dirty="0"/>
              <a:t>In an ever changing world, IT disaster recovery has become a vital part of every IT director's duties. Planning for natural disaster or the unthinkable man-made disaster has become increasingly critical for the smooth operation of state and local </a:t>
            </a:r>
            <a:r>
              <a:rPr lang="en-US" sz="2000" dirty="0" smtClean="0"/>
              <a:t>government.</a:t>
            </a:r>
            <a:endParaRPr lang="en-US" sz="2800" dirty="0"/>
          </a:p>
        </p:txBody>
      </p:sp>
      <p:pic>
        <p:nvPicPr>
          <p:cNvPr id="5"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322" y="1371600"/>
            <a:ext cx="5915025" cy="3171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83586" y="4543426"/>
            <a:ext cx="2263761" cy="276999"/>
          </a:xfrm>
          <a:prstGeom prst="rect">
            <a:avLst/>
          </a:prstGeom>
        </p:spPr>
        <p:txBody>
          <a:bodyPr wrap="none">
            <a:spAutoFit/>
          </a:bodyPr>
          <a:lstStyle/>
          <a:p>
            <a:pPr algn="r"/>
            <a:r>
              <a:rPr lang="en-US" sz="1200" dirty="0">
                <a:latin typeface="Arial" pitchFamily="34" charset="0"/>
                <a:cs typeface="Arial" pitchFamily="34" charset="0"/>
              </a:rPr>
              <a:t>Photography by Brian Robbins</a:t>
            </a:r>
          </a:p>
        </p:txBody>
      </p:sp>
    </p:spTree>
    <p:extLst>
      <p:ext uri="{BB962C8B-B14F-4D97-AF65-F5344CB8AC3E}">
        <p14:creationId xmlns:p14="http://schemas.microsoft.com/office/powerpoint/2010/main" val="2147210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en-US" dirty="0"/>
          </a:p>
        </p:txBody>
      </p:sp>
      <p:sp>
        <p:nvSpPr>
          <p:cNvPr id="4" name="Content Placeholder 2"/>
          <p:cNvSpPr>
            <a:spLocks noGrp="1"/>
          </p:cNvSpPr>
          <p:nvPr>
            <p:ph idx="1"/>
          </p:nvPr>
        </p:nvSpPr>
        <p:spPr>
          <a:xfrm>
            <a:off x="457200" y="1371600"/>
            <a:ext cx="2667000" cy="4525963"/>
          </a:xfrm>
        </p:spPr>
        <p:txBody>
          <a:bodyPr>
            <a:normAutofit fontScale="92500" lnSpcReduction="20000"/>
          </a:bodyPr>
          <a:lstStyle/>
          <a:p>
            <a:pPr marL="0" indent="0">
              <a:buNone/>
            </a:pPr>
            <a:r>
              <a:rPr lang="en-US" sz="2000" dirty="0"/>
              <a:t>In the wake of many recent natural and manmade disasters such as 9/11, safety and security of data systems has become a top priority. The State of Tennessee's Data Center South was purpose built to include these structural features: Designed to withstand F3 tornadoes and moderate earthquakes and </a:t>
            </a:r>
            <a:r>
              <a:rPr lang="en-US" sz="2000" dirty="0" smtClean="0"/>
              <a:t>provide physical </a:t>
            </a:r>
            <a:r>
              <a:rPr lang="en-US" sz="2000" dirty="0"/>
              <a:t>barriers such as a perimeter fence.</a:t>
            </a:r>
            <a:endParaRPr lang="en-US" sz="2800" dirty="0"/>
          </a:p>
        </p:txBody>
      </p:sp>
      <p:pic>
        <p:nvPicPr>
          <p:cNvPr id="5"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5915025" cy="3171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83586" y="4543426"/>
            <a:ext cx="2263761" cy="276999"/>
          </a:xfrm>
          <a:prstGeom prst="rect">
            <a:avLst/>
          </a:prstGeom>
        </p:spPr>
        <p:txBody>
          <a:bodyPr wrap="none">
            <a:spAutoFit/>
          </a:bodyPr>
          <a:lstStyle/>
          <a:p>
            <a:pPr algn="r"/>
            <a:r>
              <a:rPr lang="en-US" sz="1200" dirty="0">
                <a:latin typeface="Arial" pitchFamily="34" charset="0"/>
                <a:cs typeface="Arial" pitchFamily="34" charset="0"/>
              </a:rPr>
              <a:t>Photography by Brian Robbins</a:t>
            </a:r>
          </a:p>
        </p:txBody>
      </p:sp>
    </p:spTree>
    <p:extLst>
      <p:ext uri="{BB962C8B-B14F-4D97-AF65-F5344CB8AC3E}">
        <p14:creationId xmlns:p14="http://schemas.microsoft.com/office/powerpoint/2010/main" val="673207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4" name="Content Placeholder 2"/>
          <p:cNvSpPr>
            <a:spLocks noGrp="1"/>
          </p:cNvSpPr>
          <p:nvPr>
            <p:ph idx="1"/>
          </p:nvPr>
        </p:nvSpPr>
        <p:spPr>
          <a:xfrm>
            <a:off x="457200" y="1371600"/>
            <a:ext cx="2667000" cy="4525963"/>
          </a:xfrm>
        </p:spPr>
        <p:txBody>
          <a:bodyPr>
            <a:normAutofit fontScale="85000" lnSpcReduction="20000"/>
          </a:bodyPr>
          <a:lstStyle/>
          <a:p>
            <a:pPr marL="0" indent="0">
              <a:buNone/>
            </a:pPr>
            <a:r>
              <a:rPr lang="en-US" sz="2800" dirty="0" smtClean="0"/>
              <a:t>In </a:t>
            </a:r>
            <a:r>
              <a:rPr lang="en-US" sz="2800" dirty="0"/>
              <a:t>addition to structural considerations, the State of Tennessee's Data Center South was purpose built to include these security features: Card access and iris scanners, 24 x 7 x 365 monitored video surveillance and on-site security officers.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591502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783586" y="4543426"/>
            <a:ext cx="2263761" cy="276999"/>
          </a:xfrm>
          <a:prstGeom prst="rect">
            <a:avLst/>
          </a:prstGeom>
        </p:spPr>
        <p:txBody>
          <a:bodyPr wrap="none">
            <a:spAutoFit/>
          </a:bodyPr>
          <a:lstStyle/>
          <a:p>
            <a:pPr algn="r"/>
            <a:r>
              <a:rPr lang="en-US" sz="1200" dirty="0">
                <a:latin typeface="Arial" pitchFamily="34" charset="0"/>
                <a:cs typeface="Arial" pitchFamily="34" charset="0"/>
              </a:rPr>
              <a:t>Photography by Brian Robbins</a:t>
            </a:r>
          </a:p>
        </p:txBody>
      </p:sp>
    </p:spTree>
    <p:extLst>
      <p:ext uri="{BB962C8B-B14F-4D97-AF65-F5344CB8AC3E}">
        <p14:creationId xmlns:p14="http://schemas.microsoft.com/office/powerpoint/2010/main" val="4293634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a:t>
            </a:r>
            <a:endParaRPr lang="en-US" dirty="0"/>
          </a:p>
        </p:txBody>
      </p:sp>
      <p:sp>
        <p:nvSpPr>
          <p:cNvPr id="4" name="Content Placeholder 2"/>
          <p:cNvSpPr>
            <a:spLocks noGrp="1"/>
          </p:cNvSpPr>
          <p:nvPr>
            <p:ph idx="1"/>
          </p:nvPr>
        </p:nvSpPr>
        <p:spPr>
          <a:xfrm>
            <a:off x="457200" y="1371600"/>
            <a:ext cx="2667000" cy="4525963"/>
          </a:xfrm>
        </p:spPr>
        <p:txBody>
          <a:bodyPr>
            <a:normAutofit fontScale="85000" lnSpcReduction="20000"/>
          </a:bodyPr>
          <a:lstStyle/>
          <a:p>
            <a:pPr marL="0" indent="0">
              <a:buNone/>
            </a:pPr>
            <a:r>
              <a:rPr lang="en-US" sz="2400" dirty="0"/>
              <a:t>Data Center South provides a separate caged area with lockable 7-ft server cabinets. The cabling plant consists of a 3-tiered, overhead cable tray system, providing both fiber and copper cabling. Cabinets are preconfigured with A-side and B-side network and power to provide maximum flexibility and eliminate any single points of failure.</a:t>
            </a:r>
            <a:endParaRPr lang="en-US" sz="2800" dirty="0"/>
          </a:p>
        </p:txBody>
      </p:sp>
      <p:pic>
        <p:nvPicPr>
          <p:cNvPr id="5"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0"/>
            <a:ext cx="5915025" cy="3171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83586" y="4543426"/>
            <a:ext cx="2263761" cy="276999"/>
          </a:xfrm>
          <a:prstGeom prst="rect">
            <a:avLst/>
          </a:prstGeom>
        </p:spPr>
        <p:txBody>
          <a:bodyPr wrap="none">
            <a:spAutoFit/>
          </a:bodyPr>
          <a:lstStyle/>
          <a:p>
            <a:pPr algn="r"/>
            <a:r>
              <a:rPr lang="en-US" sz="1200" dirty="0">
                <a:latin typeface="Arial" pitchFamily="34" charset="0"/>
                <a:cs typeface="Arial" pitchFamily="34" charset="0"/>
              </a:rPr>
              <a:t>Photography by Brian Robbins</a:t>
            </a:r>
          </a:p>
        </p:txBody>
      </p:sp>
    </p:spTree>
    <p:extLst>
      <p:ext uri="{BB962C8B-B14F-4D97-AF65-F5344CB8AC3E}">
        <p14:creationId xmlns:p14="http://schemas.microsoft.com/office/powerpoint/2010/main" val="31949933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and Equipment Yard</a:t>
            </a:r>
            <a:endParaRPr lang="en-US" dirty="0"/>
          </a:p>
        </p:txBody>
      </p:sp>
      <p:sp>
        <p:nvSpPr>
          <p:cNvPr id="4" name="Content Placeholder 2"/>
          <p:cNvSpPr>
            <a:spLocks noGrp="1"/>
          </p:cNvSpPr>
          <p:nvPr>
            <p:ph idx="1"/>
          </p:nvPr>
        </p:nvSpPr>
        <p:spPr>
          <a:xfrm>
            <a:off x="457200" y="1371600"/>
            <a:ext cx="2667000" cy="4525963"/>
          </a:xfrm>
        </p:spPr>
        <p:txBody>
          <a:bodyPr>
            <a:normAutofit fontScale="92500" lnSpcReduction="10000"/>
          </a:bodyPr>
          <a:lstStyle/>
          <a:p>
            <a:pPr marL="0" indent="0">
              <a:buNone/>
            </a:pPr>
            <a:r>
              <a:rPr lang="en-US" sz="2000" dirty="0"/>
              <a:t>Data Center South provides high availability at Tier-III levels and is maintainable while operating, without requiring maintenance windows to repair, replace or maintain the critical mechanical and electrical systems. The power and cooling systems are designed to support high density computing with 2N and N+1 redundancy features.</a:t>
            </a:r>
            <a:endParaRPr lang="en-US" sz="2800" dirty="0"/>
          </a:p>
        </p:txBody>
      </p:sp>
      <p:pic>
        <p:nvPicPr>
          <p:cNvPr id="5" name="Picture 2"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69429"/>
            <a:ext cx="5915025" cy="3171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83586" y="4543426"/>
            <a:ext cx="2263761" cy="276999"/>
          </a:xfrm>
          <a:prstGeom prst="rect">
            <a:avLst/>
          </a:prstGeom>
        </p:spPr>
        <p:txBody>
          <a:bodyPr wrap="none">
            <a:spAutoFit/>
          </a:bodyPr>
          <a:lstStyle/>
          <a:p>
            <a:pPr algn="r"/>
            <a:r>
              <a:rPr lang="en-US" sz="1200" dirty="0">
                <a:latin typeface="Arial" pitchFamily="34" charset="0"/>
                <a:cs typeface="Arial" pitchFamily="34" charset="0"/>
              </a:rPr>
              <a:t>Photography by Brian Robbins</a:t>
            </a:r>
          </a:p>
        </p:txBody>
      </p:sp>
    </p:spTree>
    <p:extLst>
      <p:ext uri="{BB962C8B-B14F-4D97-AF65-F5344CB8AC3E}">
        <p14:creationId xmlns:p14="http://schemas.microsoft.com/office/powerpoint/2010/main" val="20146207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 Center</a:t>
            </a:r>
            <a:endParaRPr lang="en-US" dirty="0"/>
          </a:p>
        </p:txBody>
      </p:sp>
      <p:sp>
        <p:nvSpPr>
          <p:cNvPr id="4" name="Content Placeholder 2"/>
          <p:cNvSpPr>
            <a:spLocks noGrp="1"/>
          </p:cNvSpPr>
          <p:nvPr>
            <p:ph idx="1"/>
          </p:nvPr>
        </p:nvSpPr>
        <p:spPr>
          <a:xfrm>
            <a:off x="457200" y="1371600"/>
            <a:ext cx="2667000" cy="4525963"/>
          </a:xfrm>
        </p:spPr>
        <p:txBody>
          <a:bodyPr>
            <a:normAutofit fontScale="92500" lnSpcReduction="20000"/>
          </a:bodyPr>
          <a:lstStyle/>
          <a:p>
            <a:pPr marL="0" indent="0">
              <a:buNone/>
            </a:pPr>
            <a:r>
              <a:rPr lang="en-US" sz="2400" dirty="0"/>
              <a:t>Leveraging the State's relationship with AT&amp;T, </a:t>
            </a:r>
            <a:r>
              <a:rPr lang="en-US" sz="2400" dirty="0" smtClean="0"/>
              <a:t>the center provides </a:t>
            </a:r>
            <a:r>
              <a:rPr lang="en-US" sz="2400" dirty="0"/>
              <a:t>fast and reliable access to either the Internet or the State's </a:t>
            </a:r>
            <a:r>
              <a:rPr lang="en-US" sz="2400" dirty="0" err="1"/>
              <a:t>NetTN</a:t>
            </a:r>
            <a:r>
              <a:rPr lang="en-US" sz="2400" dirty="0"/>
              <a:t> network. Fiber entering the building from diverse locations ensures high availability and greater redundancy.</a:t>
            </a:r>
            <a:endParaRPr lang="en-US" sz="2800" dirty="0"/>
          </a:p>
        </p:txBody>
      </p:sp>
      <p:pic>
        <p:nvPicPr>
          <p:cNvPr id="5" name="Picture 2"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674" y="1395274"/>
            <a:ext cx="5915025" cy="3171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83586" y="4543426"/>
            <a:ext cx="2263761" cy="276999"/>
          </a:xfrm>
          <a:prstGeom prst="rect">
            <a:avLst/>
          </a:prstGeom>
        </p:spPr>
        <p:txBody>
          <a:bodyPr wrap="none">
            <a:spAutoFit/>
          </a:bodyPr>
          <a:lstStyle/>
          <a:p>
            <a:pPr algn="r"/>
            <a:r>
              <a:rPr lang="en-US" sz="1200" dirty="0">
                <a:latin typeface="Arial" pitchFamily="34" charset="0"/>
                <a:cs typeface="Arial" pitchFamily="34" charset="0"/>
              </a:rPr>
              <a:t>Photography by Brian Robbins</a:t>
            </a:r>
          </a:p>
        </p:txBody>
      </p:sp>
    </p:spTree>
    <p:extLst>
      <p:ext uri="{BB962C8B-B14F-4D97-AF65-F5344CB8AC3E}">
        <p14:creationId xmlns:p14="http://schemas.microsoft.com/office/powerpoint/2010/main" val="1637269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NetTN</a:t>
            </a:r>
            <a:r>
              <a:rPr lang="en-US" dirty="0" smtClean="0"/>
              <a:t> – </a:t>
            </a:r>
            <a:r>
              <a:rPr lang="en-US" sz="2800" dirty="0" smtClean="0"/>
              <a:t>Tennessee’s Private Network</a:t>
            </a:r>
            <a:endParaRPr lang="en-US" sz="2800" dirty="0"/>
          </a:p>
        </p:txBody>
      </p:sp>
      <p:sp>
        <p:nvSpPr>
          <p:cNvPr id="3" name="Content Placeholder 2"/>
          <p:cNvSpPr>
            <a:spLocks noGrp="1"/>
          </p:cNvSpPr>
          <p:nvPr>
            <p:ph idx="1"/>
          </p:nvPr>
        </p:nvSpPr>
        <p:spPr/>
        <p:txBody>
          <a:bodyPr/>
          <a:lstStyle/>
          <a:p>
            <a:pPr lvl="0"/>
            <a:r>
              <a:rPr lang="en-US" dirty="0" smtClean="0"/>
              <a:t>Performance - </a:t>
            </a:r>
            <a:r>
              <a:rPr lang="en-US" sz="1800" dirty="0">
                <a:solidFill>
                  <a:srgbClr val="484848"/>
                </a:solidFill>
                <a:latin typeface="Verdana" pitchFamily="34" charset="0"/>
                <a:ea typeface="ＭＳ Ｐゴシック"/>
                <a:cs typeface="Arial" pitchFamily="34" charset="0"/>
              </a:rPr>
              <a:t>Application Performance Management for critical applications and real-time applications. End-to-end performance management for network components, transport and applications</a:t>
            </a:r>
            <a:r>
              <a:rPr lang="en-US" sz="1800" dirty="0" smtClean="0">
                <a:solidFill>
                  <a:srgbClr val="484848"/>
                </a:solidFill>
                <a:latin typeface="Verdana" pitchFamily="34" charset="0"/>
                <a:ea typeface="ＭＳ Ｐゴシック"/>
                <a:cs typeface="Arial" pitchFamily="34" charset="0"/>
              </a:rPr>
              <a:t>.</a:t>
            </a:r>
            <a:endParaRPr lang="en-US" dirty="0" smtClean="0"/>
          </a:p>
          <a:p>
            <a:pPr lvl="0"/>
            <a:r>
              <a:rPr lang="en-US" dirty="0" smtClean="0"/>
              <a:t>Agility - </a:t>
            </a:r>
            <a:r>
              <a:rPr lang="en-US" altLang="zh-CN" sz="1600" dirty="0">
                <a:solidFill>
                  <a:srgbClr val="484848"/>
                </a:solidFill>
                <a:latin typeface="Verdana" pitchFamily="34" charset="0"/>
                <a:cs typeface="宋体"/>
              </a:rPr>
              <a:t>Transport and Access flexibility from Managed Internet Service to Private Line DSL Copper, Ethernet or Fiber. Remote Access options, e.g. broadband</a:t>
            </a:r>
            <a:r>
              <a:rPr lang="en-US" altLang="zh-CN" sz="1600" dirty="0" smtClean="0">
                <a:solidFill>
                  <a:srgbClr val="484848"/>
                </a:solidFill>
                <a:cs typeface="宋体"/>
              </a:rPr>
              <a:t>.</a:t>
            </a:r>
            <a:endParaRPr lang="en-US" dirty="0" smtClean="0"/>
          </a:p>
          <a:p>
            <a:pPr lvl="0"/>
            <a:r>
              <a:rPr lang="en-US" dirty="0" smtClean="0"/>
              <a:t>Security - </a:t>
            </a:r>
            <a:r>
              <a:rPr lang="en-US" altLang="zh-CN" sz="1600" dirty="0">
                <a:solidFill>
                  <a:srgbClr val="484848"/>
                </a:solidFill>
                <a:latin typeface="Verdana" pitchFamily="34" charset="0"/>
                <a:cs typeface="宋体"/>
              </a:rPr>
              <a:t>IP Security Services from Premise Firewall to Web Security, Network-Based Firewall and Intrusion Detection/Prevention</a:t>
            </a:r>
            <a:r>
              <a:rPr lang="en-US" altLang="zh-CN" sz="1600" dirty="0" smtClean="0">
                <a:solidFill>
                  <a:srgbClr val="484848"/>
                </a:solidFill>
                <a:latin typeface="Verdana" pitchFamily="34" charset="0"/>
                <a:cs typeface="宋体"/>
              </a:rPr>
              <a:t>.</a:t>
            </a:r>
            <a:endParaRPr lang="en-US" dirty="0" smtClean="0"/>
          </a:p>
          <a:p>
            <a:pPr lvl="0"/>
            <a:r>
              <a:rPr lang="en-US" dirty="0" smtClean="0"/>
              <a:t>Control - </a:t>
            </a:r>
            <a:r>
              <a:rPr lang="en-US" sz="1600" dirty="0">
                <a:solidFill>
                  <a:srgbClr val="484848"/>
                </a:solidFill>
                <a:latin typeface="Verdana" pitchFamily="34" charset="0"/>
                <a:ea typeface="ＭＳ Ｐゴシック"/>
                <a:cs typeface="Arial" pitchFamily="34" charset="0"/>
              </a:rPr>
              <a:t>Customized view into managed infrastructure</a:t>
            </a:r>
            <a:r>
              <a:rPr lang="en-US" altLang="zh-CN" sz="1600" dirty="0">
                <a:solidFill>
                  <a:srgbClr val="484848"/>
                </a:solidFill>
                <a:latin typeface="Verdana" pitchFamily="34" charset="0"/>
                <a:cs typeface="宋体"/>
              </a:rPr>
              <a:t>, including service ticket management, reporting, billing, and more.</a:t>
            </a:r>
            <a:endParaRPr lang="en-US" sz="1600" dirty="0">
              <a:solidFill>
                <a:srgbClr val="484848"/>
              </a:solidFill>
              <a:latin typeface="Verdana" pitchFamily="34" charset="0"/>
              <a:ea typeface="宋体"/>
              <a:cs typeface="宋体"/>
            </a:endParaRPr>
          </a:p>
          <a:p>
            <a:endParaRPr lang="en-US" dirty="0"/>
          </a:p>
        </p:txBody>
      </p:sp>
      <p:pic>
        <p:nvPicPr>
          <p:cNvPr id="2050" name="Picture 2" descr="http://www.nettn.net/images/nettn-images/NetTN_logo.jpg?Status=Temp&amp;sfvrsn=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04800"/>
            <a:ext cx="14287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2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83971" y="1866918"/>
            <a:ext cx="1484208" cy="2120531"/>
          </a:xfrm>
          <a:prstGeom prst="roundRect">
            <a:avLst/>
          </a:prstGeom>
          <a:gradFill>
            <a:gsLst>
              <a:gs pos="85000">
                <a:srgbClr val="FCB314"/>
              </a:gs>
              <a:gs pos="4000">
                <a:schemeClr val="accent1"/>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3163" y="3821056"/>
            <a:ext cx="436388" cy="39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descr="NetworkCloud_25"/>
          <p:cNvPicPr>
            <a:picLocks noChangeAspect="1" noChangeArrowheads="1"/>
          </p:cNvPicPr>
          <p:nvPr/>
        </p:nvPicPr>
        <p:blipFill>
          <a:blip r:embed="rId5" cstate="print"/>
          <a:srcRect/>
          <a:stretch>
            <a:fillRect/>
          </a:stretch>
        </p:blipFill>
        <p:spPr bwMode="auto">
          <a:xfrm>
            <a:off x="2413629" y="1956082"/>
            <a:ext cx="3920076" cy="2182111"/>
          </a:xfrm>
          <a:prstGeom prst="rect">
            <a:avLst/>
          </a:prstGeom>
          <a:noFill/>
          <a:ln w="9525">
            <a:noFill/>
            <a:miter lim="800000"/>
            <a:headEnd/>
            <a:tailEnd/>
          </a:ln>
        </p:spPr>
      </p:pic>
      <p:pic>
        <p:nvPicPr>
          <p:cNvPr id="15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3790976"/>
            <a:ext cx="436388" cy="39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8432" y="1715406"/>
            <a:ext cx="436388" cy="39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27" descr="ICON_Cloud_Q308"/>
          <p:cNvPicPr>
            <a:picLocks noChangeAspect="1" noChangeArrowheads="1"/>
          </p:cNvPicPr>
          <p:nvPr/>
        </p:nvPicPr>
        <p:blipFill>
          <a:blip r:embed="rId7" cstate="print">
            <a:duotone>
              <a:srgbClr val="DA6000">
                <a:shade val="45000"/>
                <a:satMod val="135000"/>
              </a:srgbClr>
              <a:prstClr val="white"/>
            </a:duotone>
          </a:blip>
          <a:stretch>
            <a:fillRect/>
          </a:stretch>
        </p:blipFill>
        <p:spPr bwMode="auto">
          <a:xfrm flipV="1">
            <a:off x="2615018" y="1172834"/>
            <a:ext cx="1895392" cy="822960"/>
          </a:xfrm>
          <a:prstGeom prst="rect">
            <a:avLst/>
          </a:prstGeom>
          <a:noFill/>
          <a:ln>
            <a:noFill/>
          </a:ln>
          <a:effectLst>
            <a:outerShdw blurRad="50800" dist="38100" dir="5400000" algn="t" rotWithShape="0">
              <a:prstClr val="black">
                <a:alpha val="40000"/>
              </a:prstClr>
            </a:outerShdw>
          </a:effectLst>
        </p:spPr>
      </p:pic>
      <p:grpSp>
        <p:nvGrpSpPr>
          <p:cNvPr id="62" name="Group 205"/>
          <p:cNvGrpSpPr/>
          <p:nvPr/>
        </p:nvGrpSpPr>
        <p:grpSpPr>
          <a:xfrm>
            <a:off x="82725" y="239546"/>
            <a:ext cx="8915400" cy="4950216"/>
            <a:chOff x="9699" y="586870"/>
            <a:chExt cx="8915400" cy="4125179"/>
          </a:xfrm>
        </p:grpSpPr>
        <p:grpSp>
          <p:nvGrpSpPr>
            <p:cNvPr id="63" name="Group 197"/>
            <p:cNvGrpSpPr/>
            <p:nvPr/>
          </p:nvGrpSpPr>
          <p:grpSpPr>
            <a:xfrm>
              <a:off x="9699" y="586870"/>
              <a:ext cx="8915400" cy="4125179"/>
              <a:chOff x="9699" y="586870"/>
              <a:chExt cx="8915400" cy="4125179"/>
            </a:xfrm>
          </p:grpSpPr>
          <p:sp>
            <p:nvSpPr>
              <p:cNvPr id="71" name="Rectangle 70"/>
              <p:cNvSpPr/>
              <p:nvPr/>
            </p:nvSpPr>
            <p:spPr bwMode="auto">
              <a:xfrm>
                <a:off x="9699" y="3873849"/>
                <a:ext cx="8915400" cy="838200"/>
              </a:xfrm>
              <a:prstGeom prst="rect">
                <a:avLst/>
              </a:prstGeom>
              <a:gradFill>
                <a:gsLst>
                  <a:gs pos="72000">
                    <a:srgbClr val="067AB4"/>
                  </a:gs>
                  <a:gs pos="20000">
                    <a:srgbClr val="7CC6FF"/>
                  </a:gs>
                </a:gsLst>
                <a:lin ang="16200000" scaled="0"/>
              </a:gradFill>
              <a:ln w="9525" cap="flat" cmpd="sng" algn="ctr">
                <a:solidFill>
                  <a:srgbClr val="484848"/>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smtClean="0">
                  <a:ln>
                    <a:noFill/>
                  </a:ln>
                  <a:solidFill>
                    <a:srgbClr val="484848"/>
                  </a:solidFill>
                  <a:effectLst/>
                  <a:uLnTx/>
                  <a:uFillTx/>
                </a:endParaRPr>
              </a:p>
            </p:txBody>
          </p:sp>
          <p:sp>
            <p:nvSpPr>
              <p:cNvPr id="113" name="Line 25"/>
              <p:cNvSpPr>
                <a:spLocks noChangeShapeType="1"/>
              </p:cNvSpPr>
              <p:nvPr/>
            </p:nvSpPr>
            <p:spPr bwMode="auto">
              <a:xfrm>
                <a:off x="1790442" y="1527051"/>
                <a:ext cx="445492" cy="775388"/>
              </a:xfrm>
              <a:prstGeom prst="line">
                <a:avLst/>
              </a:prstGeom>
              <a:noFill/>
              <a:ln w="25400">
                <a:solidFill>
                  <a:srgbClr val="484848"/>
                </a:solidFill>
                <a:prstDash val="sysDash"/>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69" name="Line 42"/>
              <p:cNvSpPr>
                <a:spLocks noChangeShapeType="1"/>
              </p:cNvSpPr>
              <p:nvPr/>
            </p:nvSpPr>
            <p:spPr bwMode="auto">
              <a:xfrm flipV="1">
                <a:off x="6096000" y="2895600"/>
                <a:ext cx="533400" cy="0"/>
              </a:xfrm>
              <a:prstGeom prst="line">
                <a:avLst/>
              </a:prstGeom>
              <a:noFill/>
              <a:ln w="1270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pic>
            <p:nvPicPr>
              <p:cNvPr id="128" name="Picture 27" descr="ICON_Cloud_Q308"/>
              <p:cNvPicPr>
                <a:picLocks noChangeAspect="1" noChangeArrowheads="1"/>
              </p:cNvPicPr>
              <p:nvPr/>
            </p:nvPicPr>
            <p:blipFill>
              <a:blip r:embed="rId7" cstate="print">
                <a:grayscl/>
                <a:lum bright="5000"/>
              </a:blip>
              <a:stretch>
                <a:fillRect/>
              </a:stretch>
            </p:blipFill>
            <p:spPr bwMode="auto">
              <a:xfrm flipV="1">
                <a:off x="168392" y="907410"/>
                <a:ext cx="2013535" cy="914400"/>
              </a:xfrm>
              <a:prstGeom prst="rect">
                <a:avLst/>
              </a:prstGeom>
              <a:noFill/>
              <a:ln>
                <a:noFill/>
              </a:ln>
              <a:effectLst>
                <a:outerShdw blurRad="50800" dist="38100" dir="5400000" algn="t" rotWithShape="0">
                  <a:prstClr val="black">
                    <a:alpha val="40000"/>
                  </a:prstClr>
                </a:outerShdw>
              </a:effectLst>
            </p:spPr>
          </p:pic>
          <p:sp>
            <p:nvSpPr>
              <p:cNvPr id="125" name="Cloud 124"/>
              <p:cNvSpPr/>
              <p:nvPr/>
            </p:nvSpPr>
            <p:spPr bwMode="auto">
              <a:xfrm flipV="1">
                <a:off x="4800600" y="4206174"/>
                <a:ext cx="1828800" cy="357371"/>
              </a:xfrm>
              <a:prstGeom prst="cloud">
                <a:avLst/>
              </a:prstGeom>
              <a:noFill/>
              <a:ln w="19050">
                <a:noFill/>
                <a:round/>
                <a:headEnd/>
                <a:tailEnd/>
              </a:ln>
              <a:effectLst/>
              <a:scene3d>
                <a:camera prst="orthographicFront">
                  <a:rot lat="0" lon="0" rev="0"/>
                </a:camera>
                <a:lightRig rig="contrasting" dir="t">
                  <a:rot lat="0" lon="0" rev="7800000"/>
                </a:lightRig>
              </a:scene3d>
              <a:sp3d>
                <a:bevelT w="139700" h="139700"/>
              </a:sp3d>
            </p:spPr>
            <p:txBody>
              <a:bodyPr wrap="none" lIns="0" tIns="182880" rIns="0" bIns="274320"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3D79"/>
                    </a:solidFill>
                    <a:effectLst/>
                    <a:uLnTx/>
                    <a:uFillTx/>
                  </a:rPr>
                  <a:t>   </a:t>
                </a:r>
                <a:endParaRPr kumimoji="0" lang="en-US" sz="1600" b="1" i="0" u="none" strike="noStrike" kern="0" cap="none" spc="0" normalizeH="0" baseline="0" noProof="0" dirty="0" smtClean="0">
                  <a:ln>
                    <a:noFill/>
                  </a:ln>
                  <a:solidFill>
                    <a:srgbClr val="003D79"/>
                  </a:solidFill>
                  <a:effectLst/>
                  <a:uLnTx/>
                  <a:uFillTx/>
                </a:endParaRPr>
              </a:p>
            </p:txBody>
          </p:sp>
          <p:pic>
            <p:nvPicPr>
              <p:cNvPr id="120" name="Picture 27" descr="ICON_Cloud_Q308"/>
              <p:cNvPicPr>
                <a:picLocks noChangeAspect="1" noChangeArrowheads="1"/>
              </p:cNvPicPr>
              <p:nvPr/>
            </p:nvPicPr>
            <p:blipFill>
              <a:blip r:embed="rId7" cstate="print">
                <a:duotone>
                  <a:srgbClr val="6EBB1F">
                    <a:shade val="45000"/>
                    <a:satMod val="135000"/>
                  </a:srgbClr>
                  <a:prstClr val="white"/>
                </a:duotone>
              </a:blip>
              <a:stretch>
                <a:fillRect/>
              </a:stretch>
            </p:blipFill>
            <p:spPr bwMode="auto">
              <a:xfrm flipV="1">
                <a:off x="5067494" y="3863957"/>
                <a:ext cx="2091008" cy="685800"/>
              </a:xfrm>
              <a:prstGeom prst="rect">
                <a:avLst/>
              </a:prstGeom>
              <a:noFill/>
              <a:ln>
                <a:noFill/>
              </a:ln>
              <a:effectLst>
                <a:outerShdw blurRad="50800" dist="38100" dir="5400000" algn="t" rotWithShape="0">
                  <a:prstClr val="black">
                    <a:alpha val="40000"/>
                  </a:prstClr>
                </a:outerShdw>
              </a:effectLst>
            </p:spPr>
          </p:pic>
          <p:pic>
            <p:nvPicPr>
              <p:cNvPr id="118" name="Picture 27" descr="ICON_Cloud_Q308"/>
              <p:cNvPicPr>
                <a:picLocks noChangeAspect="1" noChangeArrowheads="1"/>
              </p:cNvPicPr>
              <p:nvPr/>
            </p:nvPicPr>
            <p:blipFill>
              <a:blip r:embed="rId7" cstate="print"/>
              <a:stretch>
                <a:fillRect/>
              </a:stretch>
            </p:blipFill>
            <p:spPr bwMode="auto">
              <a:xfrm flipV="1">
                <a:off x="511448" y="3863957"/>
                <a:ext cx="2091008" cy="685800"/>
              </a:xfrm>
              <a:prstGeom prst="rect">
                <a:avLst/>
              </a:prstGeom>
              <a:noFill/>
              <a:ln>
                <a:noFill/>
              </a:ln>
              <a:effectLst>
                <a:outerShdw blurRad="50800" dist="38100" dir="5400000" algn="t" rotWithShape="0">
                  <a:prstClr val="black">
                    <a:alpha val="40000"/>
                  </a:prstClr>
                </a:outerShdw>
              </a:effectLst>
            </p:spPr>
          </p:pic>
          <p:sp>
            <p:nvSpPr>
              <p:cNvPr id="77" name="Line 14"/>
              <p:cNvSpPr>
                <a:spLocks noChangeShapeType="1"/>
              </p:cNvSpPr>
              <p:nvPr/>
            </p:nvSpPr>
            <p:spPr bwMode="auto">
              <a:xfrm>
                <a:off x="7315200" y="3505200"/>
                <a:ext cx="533400" cy="96838"/>
              </a:xfrm>
              <a:prstGeom prst="line">
                <a:avLst/>
              </a:prstGeom>
              <a:noFill/>
              <a:ln w="19050">
                <a:solidFill>
                  <a:srgbClr val="FF7200"/>
                </a:solidFill>
                <a:prstDash val="dash"/>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78" name="Text Box 15"/>
              <p:cNvSpPr txBox="1">
                <a:spLocks noChangeArrowheads="1"/>
              </p:cNvSpPr>
              <p:nvPr/>
            </p:nvSpPr>
            <p:spPr bwMode="auto">
              <a:xfrm>
                <a:off x="8188325" y="3467895"/>
                <a:ext cx="643414" cy="299882"/>
              </a:xfrm>
              <a:prstGeom prst="rect">
                <a:avLst/>
              </a:prstGeom>
              <a:noFill/>
              <a:ln w="9525">
                <a:noFill/>
                <a:miter lim="800000"/>
                <a:headEnd/>
                <a:tailEnd/>
              </a:ln>
            </p:spPr>
            <p:txBody>
              <a:bodyPr wrap="non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rPr>
                  <a:t>Mobile</a:t>
                </a:r>
              </a:p>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rPr>
                  <a:t>Worker</a:t>
                </a:r>
              </a:p>
            </p:txBody>
          </p:sp>
          <p:sp>
            <p:nvSpPr>
              <p:cNvPr id="79" name="Text Box 16"/>
              <p:cNvSpPr txBox="1">
                <a:spLocks noChangeArrowheads="1"/>
              </p:cNvSpPr>
              <p:nvPr/>
            </p:nvSpPr>
            <p:spPr bwMode="auto">
              <a:xfrm>
                <a:off x="8199851" y="3008926"/>
                <a:ext cx="715549" cy="299882"/>
              </a:xfrm>
              <a:prstGeom prst="rect">
                <a:avLst/>
              </a:prstGeom>
              <a:noFill/>
              <a:ln w="9525">
                <a:noFill/>
                <a:miter lim="800000"/>
                <a:headEnd/>
                <a:tailEnd/>
              </a:ln>
            </p:spPr>
            <p:txBody>
              <a:bodyPr wrap="non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FF7200"/>
                    </a:solidFill>
                    <a:effectLst/>
                    <a:uLnTx/>
                    <a:uFillTx/>
                    <a:latin typeface="Verdana" pitchFamily="34" charset="0"/>
                    <a:ea typeface="ＭＳ Ｐゴシック"/>
                    <a:cs typeface="Arial" pitchFamily="34" charset="0"/>
                  </a:rPr>
                  <a:t>Remote</a:t>
                </a:r>
              </a:p>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FF7200"/>
                    </a:solidFill>
                    <a:effectLst/>
                    <a:uLnTx/>
                    <a:uFillTx/>
                    <a:latin typeface="Verdana" pitchFamily="34" charset="0"/>
                    <a:ea typeface="ＭＳ Ｐゴシック"/>
                    <a:cs typeface="Arial" pitchFamily="34" charset="0"/>
                  </a:rPr>
                  <a:t>Location</a:t>
                </a:r>
              </a:p>
            </p:txBody>
          </p:sp>
          <p:sp>
            <p:nvSpPr>
              <p:cNvPr id="80" name="Line 17"/>
              <p:cNvSpPr>
                <a:spLocks noChangeShapeType="1"/>
              </p:cNvSpPr>
              <p:nvPr/>
            </p:nvSpPr>
            <p:spPr bwMode="auto">
              <a:xfrm>
                <a:off x="7315200" y="2878593"/>
                <a:ext cx="609600" cy="17008"/>
              </a:xfrm>
              <a:prstGeom prst="line">
                <a:avLst/>
              </a:prstGeom>
              <a:noFill/>
              <a:ln w="19050">
                <a:solidFill>
                  <a:srgbClr val="FF7200"/>
                </a:solidFill>
                <a:prstDash val="dash"/>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81" name="Text Box 18"/>
              <p:cNvSpPr txBox="1">
                <a:spLocks noChangeArrowheads="1"/>
              </p:cNvSpPr>
              <p:nvPr/>
            </p:nvSpPr>
            <p:spPr bwMode="auto">
              <a:xfrm>
                <a:off x="3182734" y="683757"/>
                <a:ext cx="659018" cy="299882"/>
              </a:xfrm>
              <a:prstGeom prst="rect">
                <a:avLst/>
              </a:prstGeom>
              <a:noFill/>
              <a:ln w="9525">
                <a:noFill/>
                <a:miter lim="800000"/>
                <a:headEnd/>
                <a:tailEnd/>
              </a:ln>
            </p:spPr>
            <p:txBody>
              <a:bodyPr wrap="squar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smtClean="0">
                    <a:ln>
                      <a:noFill/>
                    </a:ln>
                    <a:solidFill>
                      <a:srgbClr val="FF7200"/>
                    </a:solidFill>
                    <a:effectLst/>
                    <a:uLnTx/>
                    <a:uFillTx/>
                    <a:latin typeface="Verdana" pitchFamily="34" charset="0"/>
                    <a:ea typeface="ＭＳ Ｐゴシック"/>
                    <a:cs typeface="Arial" pitchFamily="34" charset="0"/>
                  </a:rPr>
                  <a:t>Mobile</a:t>
                </a:r>
                <a:r>
                  <a:rPr kumimoji="0" lang="de-DE" sz="900" b="1" i="0" u="none" strike="noStrike" kern="1200" cap="none" spc="0" normalizeH="0" noProof="0" dirty="0" smtClean="0">
                    <a:ln>
                      <a:noFill/>
                    </a:ln>
                    <a:solidFill>
                      <a:srgbClr val="FF7200"/>
                    </a:solidFill>
                    <a:effectLst/>
                    <a:uLnTx/>
                    <a:uFillTx/>
                    <a:latin typeface="Verdana" pitchFamily="34" charset="0"/>
                    <a:ea typeface="ＭＳ Ｐゴシック"/>
                    <a:cs typeface="Arial" pitchFamily="34" charset="0"/>
                  </a:rPr>
                  <a:t> </a:t>
                </a:r>
                <a:r>
                  <a:rPr kumimoji="0" lang="de-DE" sz="900" b="1" i="0" u="none" strike="noStrike" kern="1200" cap="none" spc="0" normalizeH="0" baseline="0" noProof="0" dirty="0" smtClean="0">
                    <a:ln>
                      <a:noFill/>
                    </a:ln>
                    <a:solidFill>
                      <a:srgbClr val="FF7200"/>
                    </a:solidFill>
                    <a:effectLst/>
                    <a:uLnTx/>
                    <a:uFillTx/>
                    <a:latin typeface="Verdana" pitchFamily="34" charset="0"/>
                    <a:ea typeface="ＭＳ Ｐゴシック"/>
                    <a:cs typeface="Arial" pitchFamily="34" charset="0"/>
                  </a:rPr>
                  <a:t>Worker</a:t>
                </a:r>
                <a:endParaRPr kumimoji="0" lang="de-DE" sz="900" b="1" i="0" u="none" strike="noStrike" kern="1200" cap="none" spc="0" normalizeH="0" baseline="0" noProof="0" dirty="0">
                  <a:ln>
                    <a:noFill/>
                  </a:ln>
                  <a:solidFill>
                    <a:srgbClr val="FF7200"/>
                  </a:solidFill>
                  <a:effectLst/>
                  <a:uLnTx/>
                  <a:uFillTx/>
                  <a:latin typeface="Verdana" pitchFamily="34" charset="0"/>
                  <a:ea typeface="ＭＳ Ｐゴシック"/>
                  <a:cs typeface="Arial" pitchFamily="34" charset="0"/>
                </a:endParaRPr>
              </a:p>
            </p:txBody>
          </p:sp>
          <p:sp>
            <p:nvSpPr>
              <p:cNvPr id="82" name="Line 20"/>
              <p:cNvSpPr>
                <a:spLocks noChangeShapeType="1"/>
              </p:cNvSpPr>
              <p:nvPr/>
            </p:nvSpPr>
            <p:spPr bwMode="auto">
              <a:xfrm>
                <a:off x="4102292" y="907409"/>
                <a:ext cx="1106293" cy="85171"/>
              </a:xfrm>
              <a:prstGeom prst="line">
                <a:avLst/>
              </a:prstGeom>
              <a:noFill/>
              <a:ln w="19050">
                <a:solidFill>
                  <a:srgbClr val="FF7200"/>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83" name="Line 22"/>
              <p:cNvSpPr>
                <a:spLocks noChangeShapeType="1"/>
              </p:cNvSpPr>
              <p:nvPr/>
            </p:nvSpPr>
            <p:spPr bwMode="auto">
              <a:xfrm>
                <a:off x="7086600" y="2819400"/>
                <a:ext cx="762000" cy="762000"/>
              </a:xfrm>
              <a:prstGeom prst="line">
                <a:avLst/>
              </a:prstGeom>
              <a:noFill/>
              <a:ln w="19050">
                <a:solidFill>
                  <a:srgbClr val="FF7200"/>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pic>
            <p:nvPicPr>
              <p:cNvPr id="87" name="Picture 86" descr="diag_laptop"/>
              <p:cNvPicPr>
                <a:picLocks noChangeAspect="1" noChangeArrowheads="1"/>
              </p:cNvPicPr>
              <p:nvPr/>
            </p:nvPicPr>
            <p:blipFill>
              <a:blip r:embed="rId8" cstate="print"/>
              <a:srcRect/>
              <a:stretch>
                <a:fillRect/>
              </a:stretch>
            </p:blipFill>
            <p:spPr bwMode="auto">
              <a:xfrm>
                <a:off x="3778249" y="608298"/>
                <a:ext cx="339725" cy="360362"/>
              </a:xfrm>
              <a:prstGeom prst="rect">
                <a:avLst/>
              </a:prstGeom>
              <a:noFill/>
              <a:ln w="9525">
                <a:noFill/>
                <a:miter lim="800000"/>
                <a:headEnd/>
                <a:tailEnd/>
              </a:ln>
            </p:spPr>
          </p:pic>
          <p:pic>
            <p:nvPicPr>
              <p:cNvPr id="88" name="Picture 87" descr="diag_laptop"/>
              <p:cNvPicPr>
                <a:picLocks noChangeAspect="1" noChangeArrowheads="1"/>
              </p:cNvPicPr>
              <p:nvPr/>
            </p:nvPicPr>
            <p:blipFill>
              <a:blip r:embed="rId8" cstate="print"/>
              <a:srcRect/>
              <a:stretch>
                <a:fillRect/>
              </a:stretch>
            </p:blipFill>
            <p:spPr bwMode="auto">
              <a:xfrm>
                <a:off x="7923170" y="2782094"/>
                <a:ext cx="339725" cy="360362"/>
              </a:xfrm>
              <a:prstGeom prst="rect">
                <a:avLst/>
              </a:prstGeom>
              <a:noFill/>
              <a:ln w="9525">
                <a:noFill/>
                <a:miter lim="800000"/>
                <a:headEnd/>
                <a:tailEnd/>
              </a:ln>
            </p:spPr>
          </p:pic>
          <p:pic>
            <p:nvPicPr>
              <p:cNvPr id="89" name="Picture 88" descr="diag_laptop"/>
              <p:cNvPicPr>
                <a:picLocks noChangeAspect="1" noChangeArrowheads="1"/>
              </p:cNvPicPr>
              <p:nvPr/>
            </p:nvPicPr>
            <p:blipFill>
              <a:blip r:embed="rId8" cstate="print"/>
              <a:srcRect/>
              <a:stretch>
                <a:fillRect/>
              </a:stretch>
            </p:blipFill>
            <p:spPr bwMode="auto">
              <a:xfrm>
                <a:off x="7848600" y="3313113"/>
                <a:ext cx="339725" cy="360362"/>
              </a:xfrm>
              <a:prstGeom prst="rect">
                <a:avLst/>
              </a:prstGeom>
              <a:noFill/>
              <a:ln w="9525">
                <a:noFill/>
                <a:miter lim="800000"/>
                <a:headEnd/>
                <a:tailEnd/>
              </a:ln>
            </p:spPr>
          </p:pic>
          <p:sp>
            <p:nvSpPr>
              <p:cNvPr id="90" name="Line 43"/>
              <p:cNvSpPr>
                <a:spLocks noChangeShapeType="1"/>
              </p:cNvSpPr>
              <p:nvPr/>
            </p:nvSpPr>
            <p:spPr bwMode="auto">
              <a:xfrm>
                <a:off x="6019800" y="2978150"/>
                <a:ext cx="682625" cy="298450"/>
              </a:xfrm>
              <a:prstGeom prst="line">
                <a:avLst/>
              </a:prstGeom>
              <a:noFill/>
              <a:ln w="1270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pic>
            <p:nvPicPr>
              <p:cNvPr id="91" name="Picture 90" descr="diag_branch3"/>
              <p:cNvPicPr>
                <a:picLocks noChangeAspect="1" noChangeArrowheads="1"/>
              </p:cNvPicPr>
              <p:nvPr/>
            </p:nvPicPr>
            <p:blipFill>
              <a:blip r:embed="rId9" cstate="print"/>
              <a:srcRect/>
              <a:stretch>
                <a:fillRect/>
              </a:stretch>
            </p:blipFill>
            <p:spPr bwMode="auto">
              <a:xfrm>
                <a:off x="1970004" y="3725647"/>
                <a:ext cx="501650" cy="593725"/>
              </a:xfrm>
              <a:prstGeom prst="rect">
                <a:avLst/>
              </a:prstGeom>
              <a:noFill/>
              <a:ln w="9525">
                <a:noFill/>
                <a:miter lim="800000"/>
                <a:headEnd/>
                <a:tailEnd/>
              </a:ln>
            </p:spPr>
          </p:pic>
          <p:pic>
            <p:nvPicPr>
              <p:cNvPr id="95" name="Picture 94" descr="NetworkCloud_25"/>
              <p:cNvPicPr>
                <a:picLocks noChangeAspect="1" noChangeArrowheads="1"/>
              </p:cNvPicPr>
              <p:nvPr/>
            </p:nvPicPr>
            <p:blipFill>
              <a:blip r:embed="rId10" cstate="print"/>
              <a:srcRect/>
              <a:stretch>
                <a:fillRect/>
              </a:stretch>
            </p:blipFill>
            <p:spPr bwMode="auto">
              <a:xfrm>
                <a:off x="6553200" y="3109818"/>
                <a:ext cx="925513" cy="492219"/>
              </a:xfrm>
              <a:prstGeom prst="rect">
                <a:avLst/>
              </a:prstGeom>
              <a:noFill/>
              <a:ln w="9525">
                <a:noFill/>
                <a:miter lim="800000"/>
                <a:headEnd/>
                <a:tailEnd/>
              </a:ln>
            </p:spPr>
          </p:pic>
          <p:sp>
            <p:nvSpPr>
              <p:cNvPr id="96" name="Text Box 53"/>
              <p:cNvSpPr txBox="1">
                <a:spLocks noChangeArrowheads="1"/>
              </p:cNvSpPr>
              <p:nvPr/>
            </p:nvSpPr>
            <p:spPr bwMode="auto">
              <a:xfrm>
                <a:off x="6553200" y="3167744"/>
                <a:ext cx="869950" cy="282128"/>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FF7200"/>
                    </a:solidFill>
                    <a:effectLst/>
                    <a:uLnTx/>
                    <a:uFillTx/>
                    <a:latin typeface="Verdana" pitchFamily="34" charset="0"/>
                    <a:ea typeface="ＭＳ Ｐゴシック"/>
                    <a:cs typeface="Arial" pitchFamily="34" charset="0"/>
                  </a:rPr>
                  <a:t>Dial via ANIRA</a:t>
                </a:r>
                <a:endParaRPr kumimoji="0" lang="en-US" sz="800" b="1" i="0" u="none" strike="noStrike" kern="1200" cap="none" spc="0" normalizeH="0" baseline="0" noProof="0" dirty="0">
                  <a:ln>
                    <a:noFill/>
                  </a:ln>
                  <a:solidFill>
                    <a:srgbClr val="FF7200"/>
                  </a:solidFill>
                  <a:effectLst/>
                  <a:uLnTx/>
                  <a:uFillTx/>
                  <a:latin typeface="Verdana" pitchFamily="34" charset="0"/>
                  <a:ea typeface="ＭＳ Ｐゴシック"/>
                  <a:cs typeface="Arial" pitchFamily="34" charset="0"/>
                </a:endParaRPr>
              </a:p>
            </p:txBody>
          </p:sp>
          <p:pic>
            <p:nvPicPr>
              <p:cNvPr id="97" name="Picture 96" descr="NetworkCloud_25"/>
              <p:cNvPicPr>
                <a:picLocks noChangeAspect="1" noChangeArrowheads="1"/>
              </p:cNvPicPr>
              <p:nvPr/>
            </p:nvPicPr>
            <p:blipFill>
              <a:blip r:embed="rId10" cstate="print"/>
              <a:srcRect/>
              <a:stretch>
                <a:fillRect/>
              </a:stretch>
            </p:blipFill>
            <p:spPr bwMode="auto">
              <a:xfrm>
                <a:off x="6542088" y="2782094"/>
                <a:ext cx="925512" cy="265905"/>
              </a:xfrm>
              <a:prstGeom prst="rect">
                <a:avLst/>
              </a:prstGeom>
              <a:noFill/>
              <a:ln w="9525">
                <a:noFill/>
                <a:miter lim="800000"/>
                <a:headEnd/>
                <a:tailEnd/>
              </a:ln>
            </p:spPr>
          </p:pic>
          <p:sp>
            <p:nvSpPr>
              <p:cNvPr id="98" name="Text Box 55"/>
              <p:cNvSpPr txBox="1">
                <a:spLocks noChangeArrowheads="1"/>
              </p:cNvSpPr>
              <p:nvPr/>
            </p:nvSpPr>
            <p:spPr bwMode="auto">
              <a:xfrm>
                <a:off x="6521450" y="2770871"/>
                <a:ext cx="869950" cy="179537"/>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7200"/>
                    </a:solidFill>
                    <a:effectLst/>
                    <a:uLnTx/>
                    <a:uFillTx/>
                    <a:latin typeface="Verdana" pitchFamily="34" charset="0"/>
                    <a:ea typeface="ＭＳ Ｐゴシック"/>
                    <a:cs typeface="Arial" pitchFamily="34" charset="0"/>
                  </a:rPr>
                  <a:t>DSL</a:t>
                </a:r>
              </a:p>
            </p:txBody>
          </p:sp>
          <p:sp>
            <p:nvSpPr>
              <p:cNvPr id="101" name="Text Box 58"/>
              <p:cNvSpPr txBox="1">
                <a:spLocks noChangeArrowheads="1"/>
              </p:cNvSpPr>
              <p:nvPr/>
            </p:nvSpPr>
            <p:spPr bwMode="auto">
              <a:xfrm>
                <a:off x="513878" y="1137321"/>
                <a:ext cx="1143000" cy="33342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3G/4G/LT</a:t>
                </a:r>
                <a:r>
                  <a:rPr lang="en-US" sz="1000" b="1" dirty="0" smtClean="0">
                    <a:solidFill>
                      <a:srgbClr val="484848"/>
                    </a:solidFill>
                    <a:ea typeface="ＭＳ Ｐゴシック"/>
                  </a:rPr>
                  <a:t>E </a:t>
                </a:r>
                <a:r>
                  <a:rPr kumimoji="0" lang="en-US" sz="1000" b="1" i="0" u="none" strike="noStrike" kern="1200" cap="none" spc="0" normalizeH="0" baseline="0" noProof="0" dirty="0" err="1" smtClean="0">
                    <a:ln>
                      <a:noFill/>
                    </a:ln>
                    <a:solidFill>
                      <a:srgbClr val="484848"/>
                    </a:solidFill>
                    <a:effectLst/>
                    <a:uLnTx/>
                    <a:uFillTx/>
                    <a:latin typeface="Verdana" pitchFamily="34" charset="0"/>
                    <a:ea typeface="ＭＳ Ｐゴシック"/>
                    <a:cs typeface="Arial" pitchFamily="34" charset="0"/>
                  </a:rPr>
                  <a:t>WiFi</a:t>
                </a:r>
                <a:endParaRPr kumimoji="0" lang="en-US" sz="10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endParaRPr>
              </a:p>
            </p:txBody>
          </p:sp>
          <p:sp>
            <p:nvSpPr>
              <p:cNvPr id="102" name="Text Box 29"/>
              <p:cNvSpPr txBox="1">
                <a:spLocks noChangeArrowheads="1"/>
              </p:cNvSpPr>
              <p:nvPr/>
            </p:nvSpPr>
            <p:spPr bwMode="auto">
              <a:xfrm>
                <a:off x="5466354" y="3980271"/>
                <a:ext cx="955085" cy="309423"/>
              </a:xfrm>
              <a:prstGeom prst="rect">
                <a:avLst/>
              </a:prstGeom>
              <a:noFill/>
              <a:ln w="9525">
                <a:noFill/>
                <a:miter lim="800000"/>
                <a:headEnd/>
                <a:tailEnd/>
              </a:ln>
            </p:spPr>
            <p:txBody>
              <a:bodyPr wrap="squar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Hosted Campus</a:t>
                </a:r>
                <a:endPar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endParaRPr>
              </a:p>
            </p:txBody>
          </p:sp>
          <p:sp>
            <p:nvSpPr>
              <p:cNvPr id="106" name="Line 43"/>
              <p:cNvSpPr>
                <a:spLocks noChangeShapeType="1"/>
              </p:cNvSpPr>
              <p:nvPr/>
            </p:nvSpPr>
            <p:spPr bwMode="auto">
              <a:xfrm flipH="1" flipV="1">
                <a:off x="5810249" y="3089127"/>
                <a:ext cx="663575" cy="511172"/>
              </a:xfrm>
              <a:prstGeom prst="line">
                <a:avLst/>
              </a:prstGeom>
              <a:noFill/>
              <a:ln w="1270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09" name="Line 43"/>
              <p:cNvSpPr>
                <a:spLocks noChangeShapeType="1"/>
              </p:cNvSpPr>
              <p:nvPr/>
            </p:nvSpPr>
            <p:spPr bwMode="auto">
              <a:xfrm flipV="1">
                <a:off x="2128663" y="3194049"/>
                <a:ext cx="458962" cy="387350"/>
              </a:xfrm>
              <a:prstGeom prst="line">
                <a:avLst/>
              </a:prstGeom>
              <a:noFill/>
              <a:ln w="1270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pic>
            <p:nvPicPr>
              <p:cNvPr id="111" name="Picture 60" descr="diag_cell_phone.gif"/>
              <p:cNvPicPr>
                <a:picLocks noChangeAspect="1"/>
              </p:cNvPicPr>
              <p:nvPr/>
            </p:nvPicPr>
            <p:blipFill>
              <a:blip r:embed="rId11" cstate="print"/>
              <a:srcRect/>
              <a:stretch>
                <a:fillRect/>
              </a:stretch>
            </p:blipFill>
            <p:spPr bwMode="auto">
              <a:xfrm>
                <a:off x="678350" y="586870"/>
                <a:ext cx="148250" cy="320540"/>
              </a:xfrm>
              <a:prstGeom prst="rect">
                <a:avLst/>
              </a:prstGeom>
              <a:noFill/>
              <a:ln w="9525">
                <a:noFill/>
                <a:miter lim="800000"/>
                <a:headEnd/>
                <a:tailEnd/>
              </a:ln>
            </p:spPr>
          </p:pic>
          <p:sp>
            <p:nvSpPr>
              <p:cNvPr id="112" name="Line 25"/>
              <p:cNvSpPr>
                <a:spLocks noChangeShapeType="1"/>
              </p:cNvSpPr>
              <p:nvPr/>
            </p:nvSpPr>
            <p:spPr bwMode="auto">
              <a:xfrm flipH="1">
                <a:off x="2268362" y="1061936"/>
                <a:ext cx="2940224" cy="104753"/>
              </a:xfrm>
              <a:prstGeom prst="line">
                <a:avLst/>
              </a:prstGeom>
              <a:noFill/>
              <a:ln w="2540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14" name="Line 17"/>
              <p:cNvSpPr>
                <a:spLocks noChangeShapeType="1"/>
              </p:cNvSpPr>
              <p:nvPr/>
            </p:nvSpPr>
            <p:spPr bwMode="auto">
              <a:xfrm flipH="1" flipV="1">
                <a:off x="752475" y="923226"/>
                <a:ext cx="749592" cy="138710"/>
              </a:xfrm>
              <a:prstGeom prst="line">
                <a:avLst/>
              </a:prstGeom>
              <a:noFill/>
              <a:ln w="19050">
                <a:solidFill>
                  <a:srgbClr val="FF7200"/>
                </a:solidFill>
                <a:prstDash val="dash"/>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15" name="Line 17"/>
              <p:cNvSpPr>
                <a:spLocks noChangeShapeType="1"/>
              </p:cNvSpPr>
              <p:nvPr/>
            </p:nvSpPr>
            <p:spPr bwMode="auto">
              <a:xfrm>
                <a:off x="513878" y="893408"/>
                <a:ext cx="1011232" cy="249592"/>
              </a:xfrm>
              <a:prstGeom prst="line">
                <a:avLst/>
              </a:prstGeom>
              <a:noFill/>
              <a:ln w="19050">
                <a:solidFill>
                  <a:srgbClr val="FF7200"/>
                </a:solidFill>
                <a:prstDash val="dash"/>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03" name="Text Box 29"/>
              <p:cNvSpPr txBox="1">
                <a:spLocks noChangeArrowheads="1"/>
              </p:cNvSpPr>
              <p:nvPr/>
            </p:nvSpPr>
            <p:spPr bwMode="auto">
              <a:xfrm>
                <a:off x="3133902" y="1508576"/>
                <a:ext cx="1266103" cy="299882"/>
              </a:xfrm>
              <a:prstGeom prst="rect">
                <a:avLst/>
              </a:prstGeom>
              <a:noFill/>
              <a:ln w="9525">
                <a:noFill/>
                <a:miter lim="800000"/>
                <a:headEnd/>
                <a:tailEnd/>
              </a:ln>
            </p:spPr>
            <p:txBody>
              <a:bodyPr wrap="squar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Tennessee South</a:t>
                </a:r>
                <a:r>
                  <a:rPr kumimoji="0" lang="de-DE" sz="900" b="1" i="0" u="none" strike="noStrike" kern="1200" cap="none" spc="0" normalizeH="0" noProof="0" dirty="0" smtClean="0">
                    <a:ln>
                      <a:noFill/>
                    </a:ln>
                    <a:solidFill>
                      <a:srgbClr val="484848"/>
                    </a:solidFill>
                    <a:effectLst/>
                    <a:uLnTx/>
                    <a:uFillTx/>
                    <a:latin typeface="Verdana" pitchFamily="34" charset="0"/>
                    <a:ea typeface="ＭＳ Ｐゴシック"/>
                    <a:cs typeface="Arial" pitchFamily="34" charset="0"/>
                  </a:rPr>
                  <a:t> </a:t>
                </a:r>
                <a:r>
                  <a:rPr kumimoji="0" lang="de-DE" sz="9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Service Center</a:t>
                </a:r>
                <a:endPar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endParaRPr>
              </a:p>
            </p:txBody>
          </p:sp>
          <p:pic>
            <p:nvPicPr>
              <p:cNvPr id="99" name="Picture 98" descr="diag_router"/>
              <p:cNvPicPr>
                <a:picLocks noChangeAspect="1" noChangeArrowheads="1"/>
              </p:cNvPicPr>
              <p:nvPr/>
            </p:nvPicPr>
            <p:blipFill>
              <a:blip r:embed="rId12" cstate="print"/>
              <a:srcRect/>
              <a:stretch>
                <a:fillRect/>
              </a:stretch>
            </p:blipFill>
            <p:spPr bwMode="auto">
              <a:xfrm>
                <a:off x="1945378" y="3660304"/>
                <a:ext cx="392112" cy="265112"/>
              </a:xfrm>
              <a:prstGeom prst="rect">
                <a:avLst/>
              </a:prstGeom>
              <a:noFill/>
              <a:ln w="9525">
                <a:noFill/>
                <a:miter lim="800000"/>
                <a:headEnd/>
                <a:tailEnd/>
              </a:ln>
            </p:spPr>
          </p:pic>
          <p:sp>
            <p:nvSpPr>
              <p:cNvPr id="108" name="Line 43"/>
              <p:cNvSpPr>
                <a:spLocks noChangeShapeType="1"/>
              </p:cNvSpPr>
              <p:nvPr/>
            </p:nvSpPr>
            <p:spPr bwMode="auto">
              <a:xfrm>
                <a:off x="3303763" y="2084357"/>
                <a:ext cx="738011" cy="256412"/>
              </a:xfrm>
              <a:prstGeom prst="line">
                <a:avLst/>
              </a:prstGeom>
              <a:noFill/>
              <a:ln w="1270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grpSp>
        <p:pic>
          <p:nvPicPr>
            <p:cNvPr id="66" name="Picture 179" descr="icon_tower"/>
            <p:cNvPicPr>
              <a:picLocks noChangeAspect="1" noChangeArrowheads="1"/>
            </p:cNvPicPr>
            <p:nvPr/>
          </p:nvPicPr>
          <p:blipFill>
            <a:blip r:embed="rId13" cstate="print"/>
            <a:srcRect/>
            <a:stretch>
              <a:fillRect/>
            </a:stretch>
          </p:blipFill>
          <p:spPr bwMode="auto">
            <a:xfrm>
              <a:off x="1537391" y="1007299"/>
              <a:ext cx="407987" cy="519752"/>
            </a:xfrm>
            <a:prstGeom prst="rect">
              <a:avLst/>
            </a:prstGeom>
            <a:noFill/>
            <a:ln w="9525">
              <a:noFill/>
              <a:miter lim="800000"/>
              <a:headEnd/>
              <a:tailEnd/>
            </a:ln>
          </p:spPr>
        </p:pic>
        <p:pic>
          <p:nvPicPr>
            <p:cNvPr id="67" name="Picture 181" descr="icon_laptop"/>
            <p:cNvPicPr>
              <a:picLocks noChangeAspect="1" noChangeArrowheads="1"/>
            </p:cNvPicPr>
            <p:nvPr/>
          </p:nvPicPr>
          <p:blipFill>
            <a:blip r:embed="rId14" cstate="print"/>
            <a:srcRect/>
            <a:stretch>
              <a:fillRect/>
            </a:stretch>
          </p:blipFill>
          <p:spPr bwMode="auto">
            <a:xfrm>
              <a:off x="1233203" y="4220134"/>
              <a:ext cx="361950" cy="305559"/>
            </a:xfrm>
            <a:prstGeom prst="rect">
              <a:avLst/>
            </a:prstGeom>
            <a:noFill/>
            <a:ln w="9525">
              <a:noFill/>
              <a:miter lim="800000"/>
              <a:headEnd/>
              <a:tailEnd/>
            </a:ln>
          </p:spPr>
        </p:pic>
        <p:sp>
          <p:nvSpPr>
            <p:cNvPr id="68" name="Line 43"/>
            <p:cNvSpPr>
              <a:spLocks noChangeShapeType="1"/>
            </p:cNvSpPr>
            <p:nvPr/>
          </p:nvSpPr>
          <p:spPr bwMode="auto">
            <a:xfrm flipV="1">
              <a:off x="1374774" y="4213302"/>
              <a:ext cx="570604" cy="152785"/>
            </a:xfrm>
            <a:prstGeom prst="line">
              <a:avLst/>
            </a:prstGeom>
            <a:noFill/>
            <a:ln w="1270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grpSp>
      <p:grpSp>
        <p:nvGrpSpPr>
          <p:cNvPr id="177" name="Group 285"/>
          <p:cNvGrpSpPr/>
          <p:nvPr/>
        </p:nvGrpSpPr>
        <p:grpSpPr>
          <a:xfrm>
            <a:off x="63327" y="4887821"/>
            <a:ext cx="8925099" cy="1077630"/>
            <a:chOff x="73026" y="4532122"/>
            <a:chExt cx="8925099" cy="898024"/>
          </a:xfrm>
        </p:grpSpPr>
        <p:sp>
          <p:nvSpPr>
            <p:cNvPr id="180" name="Text Box 6"/>
            <p:cNvSpPr txBox="1">
              <a:spLocks noChangeArrowheads="1"/>
            </p:cNvSpPr>
            <p:nvPr/>
          </p:nvSpPr>
          <p:spPr bwMode="gray">
            <a:xfrm>
              <a:off x="193670" y="5186563"/>
              <a:ext cx="2360709" cy="230832"/>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0"/>
                </a:spcBef>
                <a:spcAft>
                  <a:spcPct val="0"/>
                </a:spcAft>
                <a:buClr>
                  <a:srgbClr val="990000"/>
                </a:buClr>
                <a:buSzPct val="80000"/>
                <a:buFont typeface="Wingdings" pitchFamily="2" charset="2"/>
                <a:buNone/>
                <a:tabLst/>
                <a:defRPr/>
              </a:pPr>
              <a:r>
                <a:rPr kumimoji="0" lang="en-US" sz="1200" b="1" i="0" u="none" strike="noStrike" kern="1200" cap="none" spc="0" normalizeH="0" baseline="0" noProof="0" dirty="0" smtClean="0">
                  <a:ln>
                    <a:noFill/>
                  </a:ln>
                  <a:solidFill>
                    <a:srgbClr val="6EBB1F"/>
                  </a:solidFill>
                  <a:effectLst/>
                  <a:uLnTx/>
                  <a:uFillTx/>
                  <a:latin typeface="Verdana" pitchFamily="34" charset="0"/>
                  <a:ea typeface="ＭＳ Ｐゴシック"/>
                  <a:cs typeface="Arial" pitchFamily="34" charset="0"/>
                </a:rPr>
                <a:t>Performance</a:t>
              </a:r>
              <a:endParaRPr kumimoji="0" lang="en-US" sz="1200" b="1" i="0" u="none" strike="noStrike" kern="1200" cap="none" spc="0" normalizeH="0" baseline="0" noProof="0" dirty="0">
                <a:ln>
                  <a:noFill/>
                </a:ln>
                <a:solidFill>
                  <a:srgbClr val="6EBB1F"/>
                </a:solidFill>
                <a:effectLst/>
                <a:uLnTx/>
                <a:uFillTx/>
                <a:latin typeface="Verdana" pitchFamily="34" charset="0"/>
                <a:ea typeface="ＭＳ Ｐゴシック"/>
                <a:cs typeface="Arial" pitchFamily="34" charset="0"/>
              </a:endParaRPr>
            </a:p>
          </p:txBody>
        </p:sp>
        <p:sp>
          <p:nvSpPr>
            <p:cNvPr id="181" name="Text Box 7"/>
            <p:cNvSpPr txBox="1">
              <a:spLocks noChangeArrowheads="1"/>
            </p:cNvSpPr>
            <p:nvPr/>
          </p:nvSpPr>
          <p:spPr bwMode="gray">
            <a:xfrm>
              <a:off x="2395857" y="5199314"/>
              <a:ext cx="2286000" cy="230832"/>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0"/>
                </a:spcBef>
                <a:spcAft>
                  <a:spcPct val="0"/>
                </a:spcAft>
                <a:buClr>
                  <a:srgbClr val="990000"/>
                </a:buClr>
                <a:buSzPct val="80000"/>
                <a:buFont typeface="Wingdings" pitchFamily="2" charset="2"/>
                <a:buNone/>
                <a:tabLst/>
                <a:defRPr/>
              </a:pPr>
              <a:r>
                <a:rPr kumimoji="0" lang="en-US" sz="1200" b="1" i="0" u="none" strike="noStrike" kern="1200" cap="none" spc="0" normalizeH="0" baseline="0" noProof="0" dirty="0" smtClean="0">
                  <a:ln>
                    <a:noFill/>
                  </a:ln>
                  <a:solidFill>
                    <a:srgbClr val="81017E"/>
                  </a:solidFill>
                  <a:effectLst/>
                  <a:uLnTx/>
                  <a:uFillTx/>
                  <a:latin typeface="Verdana" pitchFamily="34" charset="0"/>
                  <a:ea typeface="ＭＳ Ｐゴシック"/>
                  <a:cs typeface="Arial" pitchFamily="34" charset="0"/>
                </a:rPr>
                <a:t>Agility</a:t>
              </a:r>
            </a:p>
          </p:txBody>
        </p:sp>
        <p:sp>
          <p:nvSpPr>
            <p:cNvPr id="182" name="Text Box 8"/>
            <p:cNvSpPr txBox="1">
              <a:spLocks noChangeArrowheads="1"/>
            </p:cNvSpPr>
            <p:nvPr/>
          </p:nvSpPr>
          <p:spPr bwMode="gray">
            <a:xfrm>
              <a:off x="4452260" y="5191816"/>
              <a:ext cx="2172554" cy="230832"/>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0"/>
                </a:spcBef>
                <a:spcAft>
                  <a:spcPct val="0"/>
                </a:spcAft>
                <a:buClr>
                  <a:srgbClr val="990000"/>
                </a:buClr>
                <a:buSzPct val="80000"/>
                <a:buFont typeface="Wingdings" pitchFamily="2" charset="2"/>
                <a:buNone/>
                <a:tabLst/>
                <a:defRPr/>
              </a:pPr>
              <a:r>
                <a:rPr kumimoji="0" lang="en-US" sz="1200" b="1" i="0" u="none" strike="noStrike" kern="1200" cap="none" spc="0" normalizeH="0" baseline="0" noProof="0" dirty="0" smtClean="0">
                  <a:ln>
                    <a:noFill/>
                  </a:ln>
                  <a:solidFill>
                    <a:srgbClr val="B40A3C"/>
                  </a:solidFill>
                  <a:effectLst/>
                  <a:uLnTx/>
                  <a:uFillTx/>
                  <a:latin typeface="Verdana" pitchFamily="34" charset="0"/>
                  <a:ea typeface="ＭＳ Ｐゴシック"/>
                  <a:cs typeface="Arial" pitchFamily="34" charset="0"/>
                </a:rPr>
                <a:t>Security</a:t>
              </a:r>
              <a:endParaRPr kumimoji="0" lang="en-US" sz="1200" b="1" i="0" u="none" strike="noStrike" kern="1200" cap="none" spc="0" normalizeH="0" baseline="0" noProof="0" dirty="0">
                <a:ln>
                  <a:noFill/>
                </a:ln>
                <a:solidFill>
                  <a:srgbClr val="B40A3C"/>
                </a:solidFill>
                <a:effectLst/>
                <a:uLnTx/>
                <a:uFillTx/>
                <a:latin typeface="Verdana" pitchFamily="34" charset="0"/>
                <a:ea typeface="ＭＳ Ｐゴシック"/>
                <a:cs typeface="Arial" pitchFamily="34" charset="0"/>
              </a:endParaRPr>
            </a:p>
          </p:txBody>
        </p:sp>
        <p:sp>
          <p:nvSpPr>
            <p:cNvPr id="183" name="Text Box 9"/>
            <p:cNvSpPr txBox="1">
              <a:spLocks noChangeArrowheads="1"/>
            </p:cNvSpPr>
            <p:nvPr/>
          </p:nvSpPr>
          <p:spPr bwMode="gray">
            <a:xfrm>
              <a:off x="6775452" y="5186562"/>
              <a:ext cx="1835148" cy="230832"/>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0"/>
                </a:spcBef>
                <a:spcAft>
                  <a:spcPct val="0"/>
                </a:spcAft>
                <a:buClr>
                  <a:srgbClr val="990000"/>
                </a:buClr>
                <a:buSzPct val="80000"/>
                <a:buFont typeface="Wingdings" pitchFamily="2" charset="2"/>
                <a:buNone/>
                <a:tabLst/>
                <a:defRPr/>
              </a:pPr>
              <a:r>
                <a:rPr kumimoji="0" lang="en-US" sz="1200" b="1" i="0" u="none" strike="noStrike" kern="1200" cap="none" spc="0" normalizeH="0" baseline="0" noProof="0" dirty="0" smtClean="0">
                  <a:ln>
                    <a:noFill/>
                  </a:ln>
                  <a:solidFill>
                    <a:srgbClr val="FA00A1"/>
                  </a:solidFill>
                  <a:effectLst/>
                  <a:uLnTx/>
                  <a:uFillTx/>
                  <a:latin typeface="Verdana" pitchFamily="34" charset="0"/>
                  <a:ea typeface="ＭＳ Ｐゴシック"/>
                  <a:cs typeface="Arial" pitchFamily="34" charset="0"/>
                </a:rPr>
                <a:t>Control</a:t>
              </a:r>
              <a:endParaRPr kumimoji="0" lang="en-US" sz="1200" b="1" i="0" u="none" strike="noStrike" kern="1200" cap="none" spc="0" normalizeH="0" baseline="0" noProof="0" dirty="0">
                <a:ln>
                  <a:noFill/>
                </a:ln>
                <a:solidFill>
                  <a:srgbClr val="FA00A1"/>
                </a:solidFill>
                <a:effectLst/>
                <a:uLnTx/>
                <a:uFillTx/>
                <a:latin typeface="Verdana" pitchFamily="34" charset="0"/>
                <a:ea typeface="ＭＳ Ｐゴシック"/>
                <a:cs typeface="Arial" pitchFamily="34" charset="0"/>
              </a:endParaRPr>
            </a:p>
          </p:txBody>
        </p:sp>
        <p:sp>
          <p:nvSpPr>
            <p:cNvPr id="184" name="AutoShape 10"/>
            <p:cNvSpPr>
              <a:spLocks noChangeArrowheads="1"/>
            </p:cNvSpPr>
            <p:nvPr/>
          </p:nvSpPr>
          <p:spPr bwMode="gray">
            <a:xfrm>
              <a:off x="460507" y="4998242"/>
              <a:ext cx="1906588" cy="217941"/>
            </a:xfrm>
            <a:prstGeom prst="triangle">
              <a:avLst>
                <a:gd name="adj" fmla="val 50000"/>
              </a:avLst>
            </a:prstGeom>
            <a:gradFill rotWithShape="1">
              <a:gsLst>
                <a:gs pos="0">
                  <a:srgbClr val="6EBB1F"/>
                </a:gs>
                <a:gs pos="100000">
                  <a:srgbClr val="FFFFFF"/>
                </a:gs>
              </a:gsLst>
              <a:lin ang="5400000" scaled="1"/>
            </a:gradFill>
            <a:ln w="9525">
              <a:noFill/>
              <a:miter lim="800000"/>
              <a:headEnd/>
              <a:tailEnd/>
            </a:ln>
          </p:spPr>
          <p:txBody>
            <a:bodyPr wrap="none" anchor="ct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85" name="AutoShape 11"/>
            <p:cNvSpPr>
              <a:spLocks noChangeArrowheads="1"/>
            </p:cNvSpPr>
            <p:nvPr/>
          </p:nvSpPr>
          <p:spPr bwMode="gray">
            <a:xfrm>
              <a:off x="4572000" y="4998243"/>
              <a:ext cx="1906588" cy="217941"/>
            </a:xfrm>
            <a:prstGeom prst="triangle">
              <a:avLst>
                <a:gd name="adj" fmla="val 50000"/>
              </a:avLst>
            </a:prstGeom>
            <a:gradFill rotWithShape="1">
              <a:gsLst>
                <a:gs pos="0">
                  <a:srgbClr val="6EBB1F"/>
                </a:gs>
                <a:gs pos="100000">
                  <a:srgbClr val="FFFFFF"/>
                </a:gs>
              </a:gsLst>
              <a:lin ang="5400000" scaled="1"/>
            </a:gradFill>
            <a:ln w="9525">
              <a:noFill/>
              <a:miter lim="800000"/>
              <a:headEnd/>
              <a:tailEnd/>
            </a:ln>
          </p:spPr>
          <p:txBody>
            <a:bodyPr wrap="none" anchor="ct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86" name="AutoShape 12"/>
            <p:cNvSpPr>
              <a:spLocks noChangeArrowheads="1"/>
            </p:cNvSpPr>
            <p:nvPr/>
          </p:nvSpPr>
          <p:spPr bwMode="gray">
            <a:xfrm>
              <a:off x="6704012" y="4998243"/>
              <a:ext cx="1906588" cy="217941"/>
            </a:xfrm>
            <a:prstGeom prst="triangle">
              <a:avLst>
                <a:gd name="adj" fmla="val 50000"/>
              </a:avLst>
            </a:prstGeom>
            <a:gradFill rotWithShape="1">
              <a:gsLst>
                <a:gs pos="0">
                  <a:srgbClr val="6EBB1F"/>
                </a:gs>
                <a:gs pos="100000">
                  <a:srgbClr val="FFFFFF"/>
                </a:gs>
              </a:gsLst>
              <a:lin ang="5400000" scaled="1"/>
            </a:gradFill>
            <a:ln w="9525">
              <a:noFill/>
              <a:miter lim="800000"/>
              <a:headEnd/>
              <a:tailEnd/>
            </a:ln>
          </p:spPr>
          <p:txBody>
            <a:bodyPr wrap="none" anchor="ct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87" name="AutoShape 13"/>
            <p:cNvSpPr>
              <a:spLocks noChangeArrowheads="1"/>
            </p:cNvSpPr>
            <p:nvPr/>
          </p:nvSpPr>
          <p:spPr bwMode="gray">
            <a:xfrm>
              <a:off x="2571639" y="4998243"/>
              <a:ext cx="1906588" cy="217941"/>
            </a:xfrm>
            <a:prstGeom prst="triangle">
              <a:avLst>
                <a:gd name="adj" fmla="val 50000"/>
              </a:avLst>
            </a:prstGeom>
            <a:gradFill rotWithShape="1">
              <a:gsLst>
                <a:gs pos="0">
                  <a:srgbClr val="6EBB1F"/>
                </a:gs>
                <a:gs pos="100000">
                  <a:srgbClr val="FFFFFF"/>
                </a:gs>
              </a:gsLst>
              <a:lin ang="5400000" scaled="1"/>
            </a:gradFill>
            <a:ln w="9525">
              <a:noFill/>
              <a:miter lim="800000"/>
              <a:headEnd/>
              <a:tailEnd/>
            </a:ln>
          </p:spPr>
          <p:txBody>
            <a:bodyPr wrap="none" anchor="ct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78" name="AutoShape 3"/>
            <p:cNvSpPr>
              <a:spLocks noChangeArrowheads="1"/>
            </p:cNvSpPr>
            <p:nvPr/>
          </p:nvSpPr>
          <p:spPr bwMode="gray">
            <a:xfrm>
              <a:off x="73026" y="4532122"/>
              <a:ext cx="8925099" cy="503237"/>
            </a:xfrm>
            <a:prstGeom prst="leftRightArrow">
              <a:avLst>
                <a:gd name="adj1" fmla="val 58806"/>
                <a:gd name="adj2" fmla="val 157399"/>
              </a:avLst>
            </a:prstGeom>
            <a:solidFill>
              <a:srgbClr val="6EBB1F"/>
            </a:solidFill>
            <a:ln w="9525">
              <a:solidFill>
                <a:srgbClr val="6EBB1F"/>
              </a:solidFill>
              <a:miter lim="800000"/>
              <a:headEnd/>
              <a:tailEnd/>
            </a:ln>
          </p:spPr>
          <p:txBody>
            <a:bodyPr wrap="none" anchor="ct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7CC6FF"/>
                </a:solidFill>
                <a:effectLst/>
                <a:uLnTx/>
                <a:uFillTx/>
                <a:latin typeface="Verdana" pitchFamily="34" charset="0"/>
                <a:ea typeface="ＭＳ Ｐゴシック"/>
                <a:cs typeface="Arial" pitchFamily="34" charset="0"/>
              </a:endParaRPr>
            </a:p>
          </p:txBody>
        </p:sp>
      </p:grpSp>
      <p:grpSp>
        <p:nvGrpSpPr>
          <p:cNvPr id="4" name="Group 277"/>
          <p:cNvGrpSpPr/>
          <p:nvPr/>
        </p:nvGrpSpPr>
        <p:grpSpPr>
          <a:xfrm>
            <a:off x="241417" y="1927764"/>
            <a:ext cx="1881777" cy="1927896"/>
            <a:chOff x="63327" y="1441420"/>
            <a:chExt cx="2074405" cy="1606580"/>
          </a:xfrm>
        </p:grpSpPr>
        <p:grpSp>
          <p:nvGrpSpPr>
            <p:cNvPr id="5" name="Group 284"/>
            <p:cNvGrpSpPr/>
            <p:nvPr/>
          </p:nvGrpSpPr>
          <p:grpSpPr>
            <a:xfrm>
              <a:off x="63327" y="1849336"/>
              <a:ext cx="1986034" cy="1198664"/>
              <a:chOff x="63327" y="1849336"/>
              <a:chExt cx="1986034" cy="1198664"/>
            </a:xfrm>
          </p:grpSpPr>
          <p:pic>
            <p:nvPicPr>
              <p:cNvPr id="22" name="Picture 21" descr="ICON_Cloud_Q308"/>
              <p:cNvPicPr>
                <a:picLocks noChangeAspect="1" noChangeArrowheads="1"/>
              </p:cNvPicPr>
              <p:nvPr/>
            </p:nvPicPr>
            <p:blipFill>
              <a:blip r:embed="rId7" cstate="print">
                <a:duotone>
                  <a:prstClr val="black"/>
                  <a:srgbClr val="6EBB1F">
                    <a:tint val="45000"/>
                    <a:satMod val="400000"/>
                  </a:srgbClr>
                </a:duotone>
              </a:blip>
              <a:stretch>
                <a:fillRect/>
              </a:stretch>
            </p:blipFill>
            <p:spPr bwMode="auto">
              <a:xfrm>
                <a:off x="63327" y="2546320"/>
                <a:ext cx="1501776" cy="501680"/>
              </a:xfrm>
              <a:prstGeom prst="rect">
                <a:avLst/>
              </a:prstGeom>
              <a:noFill/>
              <a:ln>
                <a:noFill/>
              </a:ln>
              <a:effectLst>
                <a:outerShdw blurRad="50800" dist="38100" dir="5400000" algn="t" rotWithShape="0">
                  <a:prstClr val="black">
                    <a:alpha val="40000"/>
                  </a:prstClr>
                </a:outerShdw>
              </a:effectLst>
            </p:spPr>
          </p:pic>
          <p:pic>
            <p:nvPicPr>
              <p:cNvPr id="20" name="Picture 19" descr="ICON_Cloud_Q308"/>
              <p:cNvPicPr>
                <a:picLocks noChangeAspect="1" noChangeArrowheads="1"/>
              </p:cNvPicPr>
              <p:nvPr/>
            </p:nvPicPr>
            <p:blipFill>
              <a:blip r:embed="rId7" cstate="print">
                <a:duotone>
                  <a:prstClr val="black"/>
                  <a:srgbClr val="740172">
                    <a:tint val="45000"/>
                    <a:satMod val="400000"/>
                  </a:srgbClr>
                </a:duotone>
                <a:lum bright="9000"/>
              </a:blip>
              <a:stretch>
                <a:fillRect/>
              </a:stretch>
            </p:blipFill>
            <p:spPr bwMode="auto">
              <a:xfrm>
                <a:off x="106362" y="1980319"/>
                <a:ext cx="1501776" cy="501680"/>
              </a:xfrm>
              <a:prstGeom prst="rect">
                <a:avLst/>
              </a:prstGeom>
              <a:noFill/>
              <a:ln>
                <a:noFill/>
              </a:ln>
              <a:effectLst>
                <a:outerShdw blurRad="50800" dist="38100" dir="5400000" algn="t" rotWithShape="0">
                  <a:prstClr val="black">
                    <a:alpha val="40000"/>
                  </a:prstClr>
                </a:outerShdw>
              </a:effectLst>
            </p:spPr>
          </p:pic>
          <p:sp>
            <p:nvSpPr>
              <p:cNvPr id="14" name="Text Box 29"/>
              <p:cNvSpPr txBox="1">
                <a:spLocks noChangeArrowheads="1"/>
              </p:cNvSpPr>
              <p:nvPr/>
            </p:nvSpPr>
            <p:spPr bwMode="auto">
              <a:xfrm>
                <a:off x="187326" y="2743201"/>
                <a:ext cx="1392238" cy="184466"/>
              </a:xfrm>
              <a:prstGeom prst="rect">
                <a:avLst/>
              </a:prstGeom>
              <a:noFill/>
              <a:ln w="9525">
                <a:noFill/>
                <a:miter lim="800000"/>
                <a:headEnd/>
                <a:tailEnd/>
              </a:ln>
            </p:spPr>
            <p:txBody>
              <a:bodyPr wrap="squar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Future Services </a:t>
                </a:r>
                <a:endPar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endParaRPr>
              </a:p>
            </p:txBody>
          </p:sp>
          <p:sp>
            <p:nvSpPr>
              <p:cNvPr id="15" name="Text Box 29"/>
              <p:cNvSpPr txBox="1">
                <a:spLocks noChangeArrowheads="1"/>
              </p:cNvSpPr>
              <p:nvPr/>
            </p:nvSpPr>
            <p:spPr bwMode="auto">
              <a:xfrm>
                <a:off x="141287" y="2202925"/>
                <a:ext cx="1392238" cy="184466"/>
              </a:xfrm>
              <a:prstGeom prst="rect">
                <a:avLst/>
              </a:prstGeom>
              <a:noFill/>
              <a:ln w="9525">
                <a:noFill/>
                <a:miter lim="800000"/>
                <a:headEnd/>
                <a:tailEnd/>
              </a:ln>
            </p:spPr>
            <p:txBody>
              <a:bodyPr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Video Services </a:t>
                </a:r>
                <a:endPar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endParaRPr>
              </a:p>
            </p:txBody>
          </p:sp>
          <p:sp>
            <p:nvSpPr>
              <p:cNvPr id="16" name="Line 21"/>
              <p:cNvSpPr>
                <a:spLocks noChangeShapeType="1"/>
              </p:cNvSpPr>
              <p:nvPr/>
            </p:nvSpPr>
            <p:spPr bwMode="auto">
              <a:xfrm>
                <a:off x="1579564" y="1849336"/>
                <a:ext cx="249236" cy="130982"/>
              </a:xfrm>
              <a:prstGeom prst="line">
                <a:avLst/>
              </a:prstGeom>
              <a:noFill/>
              <a:ln w="1905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18" name="Line 21"/>
              <p:cNvSpPr>
                <a:spLocks noChangeShapeType="1"/>
              </p:cNvSpPr>
              <p:nvPr/>
            </p:nvSpPr>
            <p:spPr bwMode="auto">
              <a:xfrm flipV="1">
                <a:off x="1565102" y="2153596"/>
                <a:ext cx="484259" cy="202660"/>
              </a:xfrm>
              <a:prstGeom prst="line">
                <a:avLst/>
              </a:prstGeom>
              <a:noFill/>
              <a:ln w="1905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grpSp>
        <p:pic>
          <p:nvPicPr>
            <p:cNvPr id="6" name="Picture 5" descr="ICON_Cloud_Q308"/>
            <p:cNvPicPr>
              <a:picLocks noChangeAspect="1" noChangeArrowheads="1"/>
            </p:cNvPicPr>
            <p:nvPr/>
          </p:nvPicPr>
          <p:blipFill>
            <a:blip r:embed="rId7" cstate="print">
              <a:lum bright="6000" contrast="-42000"/>
            </a:blip>
            <a:stretch>
              <a:fillRect/>
            </a:stretch>
          </p:blipFill>
          <p:spPr bwMode="auto">
            <a:xfrm>
              <a:off x="92250" y="1441420"/>
              <a:ext cx="1501776" cy="501680"/>
            </a:xfrm>
            <a:prstGeom prst="rect">
              <a:avLst/>
            </a:prstGeom>
            <a:noFill/>
            <a:ln>
              <a:noFill/>
            </a:ln>
            <a:effectLst>
              <a:outerShdw blurRad="50800" dist="38100" dir="5400000" algn="t" rotWithShape="0">
                <a:prstClr val="black">
                  <a:alpha val="40000"/>
                </a:prstClr>
              </a:outerShdw>
            </a:effectLst>
          </p:spPr>
        </p:pic>
        <p:sp>
          <p:nvSpPr>
            <p:cNvPr id="7" name="Text Box 29"/>
            <p:cNvSpPr txBox="1">
              <a:spLocks noChangeArrowheads="1"/>
            </p:cNvSpPr>
            <p:nvPr/>
          </p:nvSpPr>
          <p:spPr bwMode="auto">
            <a:xfrm>
              <a:off x="187326" y="1600200"/>
              <a:ext cx="1371600" cy="299882"/>
            </a:xfrm>
            <a:prstGeom prst="rect">
              <a:avLst/>
            </a:prstGeom>
            <a:noFill/>
            <a:ln w="9525">
              <a:noFill/>
              <a:miter lim="800000"/>
              <a:headEnd/>
              <a:tailEnd/>
            </a:ln>
          </p:spPr>
          <p:txBody>
            <a:bodyPr wrap="squar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IPAM &amp; DNS Services </a:t>
              </a:r>
              <a:endPar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endParaRPr>
            </a:p>
          </p:txBody>
        </p:sp>
        <p:sp>
          <p:nvSpPr>
            <p:cNvPr id="8" name="Line 21"/>
            <p:cNvSpPr>
              <a:spLocks noChangeShapeType="1"/>
            </p:cNvSpPr>
            <p:nvPr/>
          </p:nvSpPr>
          <p:spPr bwMode="auto">
            <a:xfrm flipH="1">
              <a:off x="1565102" y="2231159"/>
              <a:ext cx="572630" cy="604276"/>
            </a:xfrm>
            <a:prstGeom prst="line">
              <a:avLst/>
            </a:prstGeom>
            <a:noFill/>
            <a:ln w="19050">
              <a:solidFill>
                <a:srgbClr val="484848"/>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grpSp>
      <p:grpSp>
        <p:nvGrpSpPr>
          <p:cNvPr id="32" name="Group 36"/>
          <p:cNvGrpSpPr/>
          <p:nvPr/>
        </p:nvGrpSpPr>
        <p:grpSpPr>
          <a:xfrm flipV="1">
            <a:off x="4539346" y="104472"/>
            <a:ext cx="4800600" cy="1005840"/>
            <a:chOff x="8362889" y="4251221"/>
            <a:chExt cx="3424225" cy="1874763"/>
          </a:xfrm>
        </p:grpSpPr>
        <p:pic>
          <p:nvPicPr>
            <p:cNvPr id="57" name="Picture 27" descr="ICON_Cloud_Q308"/>
            <p:cNvPicPr>
              <a:picLocks noChangeAspect="1" noChangeArrowheads="1"/>
            </p:cNvPicPr>
            <p:nvPr/>
          </p:nvPicPr>
          <p:blipFill>
            <a:blip r:embed="rId7" cstate="print">
              <a:lum bright="-28000" contrast="2000"/>
            </a:blip>
            <a:stretch>
              <a:fillRect/>
            </a:stretch>
          </p:blipFill>
          <p:spPr bwMode="auto">
            <a:xfrm>
              <a:off x="8482289" y="4251221"/>
              <a:ext cx="3141767" cy="1874763"/>
            </a:xfrm>
            <a:prstGeom prst="rect">
              <a:avLst/>
            </a:prstGeom>
            <a:noFill/>
            <a:ln>
              <a:noFill/>
            </a:ln>
            <a:effectLst>
              <a:outerShdw blurRad="50800" dist="38100" dir="5400000" algn="t" rotWithShape="0">
                <a:prstClr val="black">
                  <a:alpha val="40000"/>
                </a:prstClr>
              </a:outerShdw>
            </a:effectLst>
          </p:spPr>
        </p:pic>
        <p:sp>
          <p:nvSpPr>
            <p:cNvPr id="58" name="Cloud 57"/>
            <p:cNvSpPr/>
            <p:nvPr/>
          </p:nvSpPr>
          <p:spPr bwMode="auto">
            <a:xfrm>
              <a:off x="8362889" y="4489261"/>
              <a:ext cx="3424225" cy="799316"/>
            </a:xfrm>
            <a:prstGeom prst="cloud">
              <a:avLst/>
            </a:prstGeom>
            <a:noFill/>
            <a:ln w="19050">
              <a:noFill/>
              <a:round/>
              <a:headEnd/>
              <a:tailEnd/>
            </a:ln>
            <a:effectLst/>
            <a:scene3d>
              <a:camera prst="orthographicFront">
                <a:rot lat="0" lon="0" rev="0"/>
              </a:camera>
              <a:lightRig rig="contrasting" dir="t">
                <a:rot lat="0" lon="0" rev="7800000"/>
              </a:lightRig>
            </a:scene3d>
            <a:sp3d>
              <a:bevelT w="139700" h="139700"/>
            </a:sp3d>
          </p:spPr>
          <p:txBody>
            <a:bodyPr wrap="none" lIns="0" tIns="182880" rIns="0" bIns="274320"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3D79"/>
                  </a:solidFill>
                  <a:effectLst/>
                  <a:uLnTx/>
                  <a:uFillTx/>
                </a:rPr>
                <a:t>   </a:t>
              </a:r>
              <a:endParaRPr kumimoji="0" lang="en-US" sz="1600" b="1" i="0" u="none" strike="noStrike" kern="0" cap="none" spc="0" normalizeH="0" baseline="0" noProof="0" dirty="0" smtClean="0">
                <a:ln>
                  <a:noFill/>
                </a:ln>
                <a:solidFill>
                  <a:srgbClr val="003D79"/>
                </a:solidFill>
                <a:effectLst/>
                <a:uLnTx/>
                <a:uFillTx/>
              </a:endParaRPr>
            </a:p>
          </p:txBody>
        </p:sp>
      </p:grpSp>
      <p:pic>
        <p:nvPicPr>
          <p:cNvPr id="35" name="Picture 34" descr="NetworkCloud_25"/>
          <p:cNvPicPr>
            <a:picLocks noChangeAspect="1" noChangeArrowheads="1"/>
          </p:cNvPicPr>
          <p:nvPr/>
        </p:nvPicPr>
        <p:blipFill>
          <a:blip r:embed="rId10" cstate="print"/>
          <a:srcRect/>
          <a:stretch>
            <a:fillRect/>
          </a:stretch>
        </p:blipFill>
        <p:spPr bwMode="auto">
          <a:xfrm>
            <a:off x="1799028" y="2266244"/>
            <a:ext cx="1295400" cy="664844"/>
          </a:xfrm>
          <a:prstGeom prst="rect">
            <a:avLst/>
          </a:prstGeom>
          <a:noFill/>
          <a:ln w="9525">
            <a:noFill/>
            <a:miter lim="800000"/>
            <a:headEnd/>
            <a:tailEnd/>
          </a:ln>
        </p:spPr>
      </p:pic>
      <p:sp>
        <p:nvSpPr>
          <p:cNvPr id="36" name="Text Box 53"/>
          <p:cNvSpPr txBox="1">
            <a:spLocks noChangeArrowheads="1"/>
          </p:cNvSpPr>
          <p:nvPr/>
        </p:nvSpPr>
        <p:spPr bwMode="auto">
          <a:xfrm>
            <a:off x="1945153" y="2394461"/>
            <a:ext cx="869950" cy="246221"/>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7200"/>
                </a:solidFill>
                <a:effectLst/>
                <a:uLnTx/>
                <a:uFillTx/>
                <a:latin typeface="Verdana" pitchFamily="34" charset="0"/>
                <a:ea typeface="ＭＳ Ｐゴシック"/>
                <a:cs typeface="Arial" pitchFamily="34" charset="0"/>
              </a:rPr>
              <a:t>AVPN</a:t>
            </a:r>
            <a:endParaRPr kumimoji="0" lang="en-US" sz="1000" b="1" i="0" u="none" strike="noStrike" kern="1200" cap="none" spc="0" normalizeH="0" baseline="0" noProof="0" dirty="0">
              <a:ln>
                <a:noFill/>
              </a:ln>
              <a:solidFill>
                <a:srgbClr val="FF7200"/>
              </a:solidFill>
              <a:effectLst/>
              <a:uLnTx/>
              <a:uFillTx/>
              <a:latin typeface="Verdana" pitchFamily="34" charset="0"/>
              <a:ea typeface="ＭＳ Ｐゴシック"/>
              <a:cs typeface="Arial" pitchFamily="34" charset="0"/>
            </a:endParaRPr>
          </a:p>
        </p:txBody>
      </p:sp>
      <p:sp>
        <p:nvSpPr>
          <p:cNvPr id="37" name="Line 25"/>
          <p:cNvSpPr>
            <a:spLocks noChangeShapeType="1"/>
          </p:cNvSpPr>
          <p:nvPr/>
        </p:nvSpPr>
        <p:spPr bwMode="auto">
          <a:xfrm flipV="1">
            <a:off x="3200400" y="2599495"/>
            <a:ext cx="914400" cy="548640"/>
          </a:xfrm>
          <a:prstGeom prst="line">
            <a:avLst/>
          </a:prstGeom>
          <a:noFill/>
          <a:ln w="38100">
            <a:solidFill>
              <a:srgbClr val="6EBB1F"/>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38" name="Line 25"/>
          <p:cNvSpPr>
            <a:spLocks noChangeShapeType="1"/>
          </p:cNvSpPr>
          <p:nvPr/>
        </p:nvSpPr>
        <p:spPr bwMode="auto">
          <a:xfrm>
            <a:off x="3048000" y="3331015"/>
            <a:ext cx="1219200" cy="274320"/>
          </a:xfrm>
          <a:prstGeom prst="line">
            <a:avLst/>
          </a:prstGeom>
          <a:noFill/>
          <a:ln w="38100">
            <a:solidFill>
              <a:srgbClr val="6EBB1F"/>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39" name="Line 25"/>
          <p:cNvSpPr>
            <a:spLocks noChangeShapeType="1"/>
          </p:cNvSpPr>
          <p:nvPr/>
        </p:nvSpPr>
        <p:spPr bwMode="auto">
          <a:xfrm>
            <a:off x="4572000" y="2508055"/>
            <a:ext cx="1066800" cy="457200"/>
          </a:xfrm>
          <a:prstGeom prst="line">
            <a:avLst/>
          </a:prstGeom>
          <a:noFill/>
          <a:ln w="38100">
            <a:solidFill>
              <a:srgbClr val="6EBB1F"/>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40" name="Line 25"/>
          <p:cNvSpPr>
            <a:spLocks noChangeShapeType="1"/>
          </p:cNvSpPr>
          <p:nvPr/>
        </p:nvSpPr>
        <p:spPr bwMode="auto">
          <a:xfrm flipV="1">
            <a:off x="4800600" y="3148135"/>
            <a:ext cx="838200" cy="457200"/>
          </a:xfrm>
          <a:prstGeom prst="line">
            <a:avLst/>
          </a:prstGeom>
          <a:noFill/>
          <a:ln w="38100">
            <a:solidFill>
              <a:srgbClr val="6EBB1F"/>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41" name="Line 25"/>
          <p:cNvSpPr>
            <a:spLocks noChangeShapeType="1"/>
          </p:cNvSpPr>
          <p:nvPr/>
        </p:nvSpPr>
        <p:spPr bwMode="auto">
          <a:xfrm flipH="1">
            <a:off x="3044826" y="2416614"/>
            <a:ext cx="1146174" cy="113165"/>
          </a:xfrm>
          <a:prstGeom prst="line">
            <a:avLst/>
          </a:prstGeom>
          <a:noFill/>
          <a:ln w="25400">
            <a:solidFill>
              <a:srgbClr val="740172">
                <a:lumMod val="60000"/>
                <a:lumOff val="40000"/>
              </a:srgbClr>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42" name="Line 25"/>
          <p:cNvSpPr>
            <a:spLocks noChangeShapeType="1"/>
          </p:cNvSpPr>
          <p:nvPr/>
        </p:nvSpPr>
        <p:spPr bwMode="auto">
          <a:xfrm flipH="1" flipV="1">
            <a:off x="2380128" y="2890749"/>
            <a:ext cx="210672" cy="165946"/>
          </a:xfrm>
          <a:prstGeom prst="line">
            <a:avLst/>
          </a:prstGeom>
          <a:noFill/>
          <a:ln w="25400">
            <a:solidFill>
              <a:srgbClr val="740172">
                <a:lumMod val="60000"/>
                <a:lumOff val="40000"/>
              </a:srgbClr>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pic>
        <p:nvPicPr>
          <p:cNvPr id="43" name="Picture 21" descr="diag_cylinder1"/>
          <p:cNvPicPr>
            <a:picLocks noChangeAspect="1" noChangeArrowheads="1"/>
          </p:cNvPicPr>
          <p:nvPr/>
        </p:nvPicPr>
        <p:blipFill>
          <a:blip r:embed="rId15" cstate="print"/>
          <a:srcRect/>
          <a:stretch>
            <a:fillRect/>
          </a:stretch>
        </p:blipFill>
        <p:spPr bwMode="auto">
          <a:xfrm>
            <a:off x="2590800" y="2965256"/>
            <a:ext cx="625826" cy="503286"/>
          </a:xfrm>
          <a:prstGeom prst="rect">
            <a:avLst/>
          </a:prstGeom>
          <a:noFill/>
          <a:ln w="9525">
            <a:noFill/>
            <a:miter lim="800000"/>
            <a:headEnd/>
            <a:tailEnd/>
          </a:ln>
        </p:spPr>
      </p:pic>
      <p:sp>
        <p:nvSpPr>
          <p:cNvPr id="44" name="Rectangle 43"/>
          <p:cNvSpPr/>
          <p:nvPr/>
        </p:nvSpPr>
        <p:spPr>
          <a:xfrm>
            <a:off x="2602909" y="3033282"/>
            <a:ext cx="926249" cy="215444"/>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rPr>
              <a:t>Memphis</a:t>
            </a:r>
            <a:endParaRPr kumimoji="0" lang="en-US" sz="1800" b="0" i="0" u="none" strike="noStrike" kern="0" cap="none" spc="0" normalizeH="0" baseline="0" noProof="0" dirty="0">
              <a:ln>
                <a:noFill/>
              </a:ln>
              <a:solidFill>
                <a:srgbClr val="484848"/>
              </a:solidFill>
              <a:effectLst/>
              <a:uLnTx/>
              <a:uFillTx/>
            </a:endParaRPr>
          </a:p>
        </p:txBody>
      </p:sp>
      <p:pic>
        <p:nvPicPr>
          <p:cNvPr id="45" name="Picture 21" descr="diag_cylinder1"/>
          <p:cNvPicPr>
            <a:picLocks noChangeAspect="1" noChangeArrowheads="1"/>
          </p:cNvPicPr>
          <p:nvPr/>
        </p:nvPicPr>
        <p:blipFill>
          <a:blip r:embed="rId15" cstate="print"/>
          <a:srcRect/>
          <a:stretch>
            <a:fillRect/>
          </a:stretch>
        </p:blipFill>
        <p:spPr bwMode="auto">
          <a:xfrm>
            <a:off x="4191000" y="3513896"/>
            <a:ext cx="625826" cy="503286"/>
          </a:xfrm>
          <a:prstGeom prst="rect">
            <a:avLst/>
          </a:prstGeom>
          <a:noFill/>
          <a:ln w="9525">
            <a:noFill/>
            <a:miter lim="800000"/>
            <a:headEnd/>
            <a:tailEnd/>
          </a:ln>
        </p:spPr>
      </p:pic>
      <p:sp>
        <p:nvSpPr>
          <p:cNvPr id="46" name="Rectangle 45"/>
          <p:cNvSpPr/>
          <p:nvPr/>
        </p:nvSpPr>
        <p:spPr>
          <a:xfrm>
            <a:off x="4140438" y="3570810"/>
            <a:ext cx="984206" cy="215444"/>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rPr>
              <a:t>Chattanooga</a:t>
            </a:r>
            <a:endParaRPr kumimoji="0" lang="en-US" sz="1800" b="0" i="0" u="none" strike="noStrike" kern="0" cap="none" spc="0" normalizeH="0" baseline="0" noProof="0" dirty="0">
              <a:ln>
                <a:noFill/>
              </a:ln>
              <a:solidFill>
                <a:srgbClr val="484848"/>
              </a:solidFill>
              <a:effectLst/>
              <a:uLnTx/>
              <a:uFillTx/>
            </a:endParaRPr>
          </a:p>
        </p:txBody>
      </p:sp>
      <p:pic>
        <p:nvPicPr>
          <p:cNvPr id="47" name="Picture 21" descr="diag_cylinder1"/>
          <p:cNvPicPr>
            <a:picLocks noChangeAspect="1" noChangeArrowheads="1"/>
          </p:cNvPicPr>
          <p:nvPr/>
        </p:nvPicPr>
        <p:blipFill>
          <a:blip r:embed="rId15" cstate="print"/>
          <a:srcRect/>
          <a:stretch>
            <a:fillRect/>
          </a:stretch>
        </p:blipFill>
        <p:spPr bwMode="auto">
          <a:xfrm>
            <a:off x="4038600" y="2142296"/>
            <a:ext cx="625826" cy="503286"/>
          </a:xfrm>
          <a:prstGeom prst="rect">
            <a:avLst/>
          </a:prstGeom>
          <a:noFill/>
          <a:ln w="9525">
            <a:noFill/>
            <a:miter lim="800000"/>
            <a:headEnd/>
            <a:tailEnd/>
          </a:ln>
        </p:spPr>
      </p:pic>
      <p:sp>
        <p:nvSpPr>
          <p:cNvPr id="48" name="Rectangle 47"/>
          <p:cNvSpPr/>
          <p:nvPr/>
        </p:nvSpPr>
        <p:spPr>
          <a:xfrm>
            <a:off x="4046363" y="2210322"/>
            <a:ext cx="762000" cy="215444"/>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rPr>
              <a:t>Nashville </a:t>
            </a:r>
            <a:endParaRPr kumimoji="0" lang="en-US" sz="1800" b="0" i="0" u="none" strike="noStrike" kern="0" cap="none" spc="0" normalizeH="0" baseline="0" noProof="0" dirty="0">
              <a:ln>
                <a:noFill/>
              </a:ln>
              <a:solidFill>
                <a:srgbClr val="484848"/>
              </a:solidFill>
              <a:effectLst/>
              <a:uLnTx/>
              <a:uFillTx/>
            </a:endParaRPr>
          </a:p>
        </p:txBody>
      </p:sp>
      <p:sp>
        <p:nvSpPr>
          <p:cNvPr id="49" name="Line 25"/>
          <p:cNvSpPr>
            <a:spLocks noChangeShapeType="1"/>
          </p:cNvSpPr>
          <p:nvPr/>
        </p:nvSpPr>
        <p:spPr bwMode="auto">
          <a:xfrm flipH="1" flipV="1">
            <a:off x="4405459" y="2645215"/>
            <a:ext cx="166540" cy="868680"/>
          </a:xfrm>
          <a:prstGeom prst="line">
            <a:avLst/>
          </a:prstGeom>
          <a:noFill/>
          <a:ln w="38100">
            <a:solidFill>
              <a:srgbClr val="6EBB1F"/>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50" name="Text Box 29"/>
          <p:cNvSpPr txBox="1">
            <a:spLocks noChangeArrowheads="1"/>
          </p:cNvSpPr>
          <p:nvPr/>
        </p:nvSpPr>
        <p:spPr bwMode="auto">
          <a:xfrm>
            <a:off x="6106884" y="386589"/>
            <a:ext cx="1392238" cy="298303"/>
          </a:xfrm>
          <a:prstGeom prst="rect">
            <a:avLst/>
          </a:prstGeom>
          <a:noFill/>
          <a:ln w="9525">
            <a:noFill/>
            <a:miter lim="800000"/>
            <a:headEnd/>
            <a:tailEnd/>
          </a:ln>
        </p:spPr>
        <p:txBody>
          <a:bodyPr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1400" b="1" i="0" u="none" strike="noStrike" kern="1200" cap="none" spc="0" normalizeH="0" baseline="0" noProof="0" dirty="0" smtClean="0">
                <a:ln>
                  <a:noFill/>
                </a:ln>
                <a:solidFill>
                  <a:srgbClr val="FFFFFF"/>
                </a:solidFill>
                <a:effectLst/>
                <a:uLnTx/>
                <a:uFillTx/>
                <a:latin typeface="Verdana" pitchFamily="34" charset="0"/>
                <a:ea typeface="ＭＳ Ｐゴシック"/>
                <a:cs typeface="Arial" pitchFamily="34" charset="0"/>
              </a:rPr>
              <a:t>Internet </a:t>
            </a:r>
            <a:endParaRPr kumimoji="0" lang="de-DE" sz="1400" b="1" i="0" u="none" strike="noStrike" kern="1200" cap="none" spc="0" normalizeH="0" baseline="0" noProof="0" dirty="0">
              <a:ln>
                <a:noFill/>
              </a:ln>
              <a:solidFill>
                <a:srgbClr val="FFFFFF"/>
              </a:solidFill>
              <a:effectLst/>
              <a:uLnTx/>
              <a:uFillTx/>
              <a:latin typeface="Verdana" pitchFamily="34" charset="0"/>
              <a:ea typeface="ＭＳ Ｐゴシック"/>
              <a:cs typeface="Arial" pitchFamily="34" charset="0"/>
            </a:endParaRPr>
          </a:p>
        </p:txBody>
      </p:sp>
      <p:sp>
        <p:nvSpPr>
          <p:cNvPr id="51" name="Freeform 50"/>
          <p:cNvSpPr/>
          <p:nvPr/>
        </p:nvSpPr>
        <p:spPr bwMode="auto">
          <a:xfrm>
            <a:off x="4605338" y="906903"/>
            <a:ext cx="919957" cy="1418274"/>
          </a:xfrm>
          <a:custGeom>
            <a:avLst/>
            <a:gdLst>
              <a:gd name="connsiteX0" fmla="*/ 0 w 728663"/>
              <a:gd name="connsiteY0" fmla="*/ 657225 h 657225"/>
              <a:gd name="connsiteX1" fmla="*/ 442913 w 728663"/>
              <a:gd name="connsiteY1" fmla="*/ 528637 h 657225"/>
              <a:gd name="connsiteX2" fmla="*/ 728663 w 728663"/>
              <a:gd name="connsiteY2" fmla="*/ 0 h 657225"/>
            </a:gdLst>
            <a:ahLst/>
            <a:cxnLst>
              <a:cxn ang="0">
                <a:pos x="connsiteX0" y="connsiteY0"/>
              </a:cxn>
              <a:cxn ang="0">
                <a:pos x="connsiteX1" y="connsiteY1"/>
              </a:cxn>
              <a:cxn ang="0">
                <a:pos x="connsiteX2" y="connsiteY2"/>
              </a:cxn>
            </a:cxnLst>
            <a:rect l="l" t="t" r="r" b="b"/>
            <a:pathLst>
              <a:path w="728663" h="657225">
                <a:moveTo>
                  <a:pt x="0" y="657225"/>
                </a:moveTo>
                <a:cubicBezTo>
                  <a:pt x="160734" y="647699"/>
                  <a:pt x="321469" y="638174"/>
                  <a:pt x="442913" y="528637"/>
                </a:cubicBezTo>
                <a:cubicBezTo>
                  <a:pt x="564357" y="419100"/>
                  <a:pt x="646510" y="209550"/>
                  <a:pt x="728663" y="0"/>
                </a:cubicBezTo>
              </a:path>
            </a:pathLst>
          </a:custGeom>
          <a:solidFill>
            <a:srgbClr val="FFFFFF"/>
          </a:solidFill>
          <a:ln w="38100" cap="flat" cmpd="sng" algn="ctr">
            <a:solidFill>
              <a:srgbClr val="6EBB1F"/>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smtClean="0">
              <a:ln>
                <a:noFill/>
              </a:ln>
              <a:solidFill>
                <a:srgbClr val="484848"/>
              </a:solidFill>
              <a:effectLst/>
              <a:uLnTx/>
              <a:uFillTx/>
            </a:endParaRPr>
          </a:p>
        </p:txBody>
      </p:sp>
      <p:sp>
        <p:nvSpPr>
          <p:cNvPr id="52" name="Freeform 51"/>
          <p:cNvSpPr/>
          <p:nvPr/>
        </p:nvSpPr>
        <p:spPr bwMode="auto">
          <a:xfrm>
            <a:off x="5986464" y="1089783"/>
            <a:ext cx="628651" cy="1732597"/>
          </a:xfrm>
          <a:custGeom>
            <a:avLst/>
            <a:gdLst>
              <a:gd name="connsiteX0" fmla="*/ 0 w 414337"/>
              <a:gd name="connsiteY0" fmla="*/ 885825 h 947737"/>
              <a:gd name="connsiteX1" fmla="*/ 100012 w 414337"/>
              <a:gd name="connsiteY1" fmla="*/ 800100 h 947737"/>
              <a:gd name="connsiteX2" fmla="*/ 414337 w 414337"/>
              <a:gd name="connsiteY2" fmla="*/ 0 h 947737"/>
            </a:gdLst>
            <a:ahLst/>
            <a:cxnLst>
              <a:cxn ang="0">
                <a:pos x="connsiteX0" y="connsiteY0"/>
              </a:cxn>
              <a:cxn ang="0">
                <a:pos x="connsiteX1" y="connsiteY1"/>
              </a:cxn>
              <a:cxn ang="0">
                <a:pos x="connsiteX2" y="connsiteY2"/>
              </a:cxn>
            </a:cxnLst>
            <a:rect l="l" t="t" r="r" b="b"/>
            <a:pathLst>
              <a:path w="414337" h="947737">
                <a:moveTo>
                  <a:pt x="0" y="885825"/>
                </a:moveTo>
                <a:cubicBezTo>
                  <a:pt x="15478" y="916781"/>
                  <a:pt x="30956" y="947737"/>
                  <a:pt x="100012" y="800100"/>
                </a:cubicBezTo>
                <a:cubicBezTo>
                  <a:pt x="169068" y="652463"/>
                  <a:pt x="291702" y="326231"/>
                  <a:pt x="414337" y="0"/>
                </a:cubicBezTo>
              </a:path>
            </a:pathLst>
          </a:custGeom>
          <a:solidFill>
            <a:srgbClr val="FFFFFF"/>
          </a:solidFill>
          <a:ln w="38100" cap="flat" cmpd="sng" algn="ctr">
            <a:solidFill>
              <a:srgbClr val="6EBB1F"/>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smtClean="0">
              <a:ln>
                <a:noFill/>
              </a:ln>
              <a:solidFill>
                <a:srgbClr val="484848"/>
              </a:solidFill>
              <a:effectLst/>
              <a:uLnTx/>
              <a:uFillTx/>
            </a:endParaRPr>
          </a:p>
        </p:txBody>
      </p:sp>
      <p:sp>
        <p:nvSpPr>
          <p:cNvPr id="53" name="Freeform 52"/>
          <p:cNvSpPr/>
          <p:nvPr/>
        </p:nvSpPr>
        <p:spPr bwMode="auto">
          <a:xfrm>
            <a:off x="5867400" y="1089783"/>
            <a:ext cx="627065" cy="1732598"/>
          </a:xfrm>
          <a:custGeom>
            <a:avLst/>
            <a:gdLst>
              <a:gd name="connsiteX0" fmla="*/ 0 w 414337"/>
              <a:gd name="connsiteY0" fmla="*/ 885825 h 947737"/>
              <a:gd name="connsiteX1" fmla="*/ 100012 w 414337"/>
              <a:gd name="connsiteY1" fmla="*/ 800100 h 947737"/>
              <a:gd name="connsiteX2" fmla="*/ 414337 w 414337"/>
              <a:gd name="connsiteY2" fmla="*/ 0 h 947737"/>
            </a:gdLst>
            <a:ahLst/>
            <a:cxnLst>
              <a:cxn ang="0">
                <a:pos x="connsiteX0" y="connsiteY0"/>
              </a:cxn>
              <a:cxn ang="0">
                <a:pos x="connsiteX1" y="connsiteY1"/>
              </a:cxn>
              <a:cxn ang="0">
                <a:pos x="connsiteX2" y="connsiteY2"/>
              </a:cxn>
            </a:cxnLst>
            <a:rect l="l" t="t" r="r" b="b"/>
            <a:pathLst>
              <a:path w="414337" h="947737">
                <a:moveTo>
                  <a:pt x="0" y="885825"/>
                </a:moveTo>
                <a:cubicBezTo>
                  <a:pt x="15478" y="916781"/>
                  <a:pt x="30956" y="947737"/>
                  <a:pt x="100012" y="800100"/>
                </a:cubicBezTo>
                <a:cubicBezTo>
                  <a:pt x="169068" y="652463"/>
                  <a:pt x="291702" y="326231"/>
                  <a:pt x="414337" y="0"/>
                </a:cubicBezTo>
              </a:path>
            </a:pathLst>
          </a:custGeom>
          <a:solidFill>
            <a:srgbClr val="FFFFFF"/>
          </a:solidFill>
          <a:ln w="25400" cap="flat" cmpd="sng" algn="ctr">
            <a:solidFill>
              <a:srgbClr val="740172">
                <a:lumMod val="40000"/>
                <a:lumOff val="60000"/>
              </a:srgbClr>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smtClean="0">
              <a:ln>
                <a:noFill/>
              </a:ln>
              <a:solidFill>
                <a:srgbClr val="484848"/>
              </a:solidFill>
              <a:effectLst/>
              <a:uLnTx/>
              <a:uFillTx/>
            </a:endParaRPr>
          </a:p>
        </p:txBody>
      </p:sp>
      <p:pic>
        <p:nvPicPr>
          <p:cNvPr id="54" name="Picture 21" descr="diag_cylinder1"/>
          <p:cNvPicPr>
            <a:picLocks noChangeAspect="1" noChangeArrowheads="1"/>
          </p:cNvPicPr>
          <p:nvPr/>
        </p:nvPicPr>
        <p:blipFill>
          <a:blip r:embed="rId15" cstate="print"/>
          <a:srcRect/>
          <a:stretch>
            <a:fillRect/>
          </a:stretch>
        </p:blipFill>
        <p:spPr bwMode="auto">
          <a:xfrm>
            <a:off x="5470174" y="2782376"/>
            <a:ext cx="625826" cy="503286"/>
          </a:xfrm>
          <a:prstGeom prst="rect">
            <a:avLst/>
          </a:prstGeom>
          <a:noFill/>
          <a:ln w="9525">
            <a:noFill/>
            <a:miter lim="800000"/>
            <a:headEnd/>
            <a:tailEnd/>
          </a:ln>
        </p:spPr>
      </p:pic>
      <p:sp>
        <p:nvSpPr>
          <p:cNvPr id="55" name="Rectangle 54"/>
          <p:cNvSpPr/>
          <p:nvPr/>
        </p:nvSpPr>
        <p:spPr>
          <a:xfrm>
            <a:off x="5470174" y="2841251"/>
            <a:ext cx="926249" cy="215444"/>
          </a:xfrm>
          <a:prstGeom prst="rect">
            <a:avLst/>
          </a:prstGeom>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rPr>
              <a:t>Knoxville  </a:t>
            </a:r>
            <a:endParaRPr kumimoji="0" lang="en-US" sz="1800" b="0" i="0" u="none" strike="noStrike" kern="0" cap="none" spc="0" normalizeH="0" baseline="0" noProof="0" dirty="0">
              <a:ln>
                <a:noFill/>
              </a:ln>
              <a:solidFill>
                <a:srgbClr val="484848"/>
              </a:solidFill>
              <a:effectLst/>
              <a:uLnTx/>
              <a:uFillTx/>
            </a:endParaRPr>
          </a:p>
        </p:txBody>
      </p:sp>
      <p:sp>
        <p:nvSpPr>
          <p:cNvPr id="56" name="Freeform 55"/>
          <p:cNvSpPr/>
          <p:nvPr/>
        </p:nvSpPr>
        <p:spPr bwMode="auto">
          <a:xfrm>
            <a:off x="4572000" y="906903"/>
            <a:ext cx="898175" cy="1292543"/>
          </a:xfrm>
          <a:custGeom>
            <a:avLst/>
            <a:gdLst>
              <a:gd name="connsiteX0" fmla="*/ 0 w 728663"/>
              <a:gd name="connsiteY0" fmla="*/ 657225 h 657225"/>
              <a:gd name="connsiteX1" fmla="*/ 442913 w 728663"/>
              <a:gd name="connsiteY1" fmla="*/ 528637 h 657225"/>
              <a:gd name="connsiteX2" fmla="*/ 728663 w 728663"/>
              <a:gd name="connsiteY2" fmla="*/ 0 h 657225"/>
            </a:gdLst>
            <a:ahLst/>
            <a:cxnLst>
              <a:cxn ang="0">
                <a:pos x="connsiteX0" y="connsiteY0"/>
              </a:cxn>
              <a:cxn ang="0">
                <a:pos x="connsiteX1" y="connsiteY1"/>
              </a:cxn>
              <a:cxn ang="0">
                <a:pos x="connsiteX2" y="connsiteY2"/>
              </a:cxn>
            </a:cxnLst>
            <a:rect l="l" t="t" r="r" b="b"/>
            <a:pathLst>
              <a:path w="728663" h="657225">
                <a:moveTo>
                  <a:pt x="0" y="657225"/>
                </a:moveTo>
                <a:cubicBezTo>
                  <a:pt x="160734" y="647699"/>
                  <a:pt x="321469" y="638174"/>
                  <a:pt x="442913" y="528637"/>
                </a:cubicBezTo>
                <a:cubicBezTo>
                  <a:pt x="564357" y="419100"/>
                  <a:pt x="646510" y="209550"/>
                  <a:pt x="728663" y="0"/>
                </a:cubicBezTo>
              </a:path>
            </a:pathLst>
          </a:custGeom>
          <a:solidFill>
            <a:srgbClr val="FFFFFF"/>
          </a:solidFill>
          <a:ln w="25400" cap="flat" cmpd="sng" algn="ctr">
            <a:solidFill>
              <a:srgbClr val="740172">
                <a:lumMod val="60000"/>
                <a:lumOff val="40000"/>
              </a:srgbClr>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smtClean="0">
              <a:ln>
                <a:noFill/>
              </a:ln>
              <a:solidFill>
                <a:srgbClr val="484848"/>
              </a:solidFill>
              <a:effectLst/>
              <a:uLnTx/>
              <a:uFillTx/>
            </a:endParaRPr>
          </a:p>
        </p:txBody>
      </p:sp>
      <p:pic>
        <p:nvPicPr>
          <p:cNvPr id="28" name="Picture 21" descr="diag_cylinder1"/>
          <p:cNvPicPr>
            <a:picLocks noChangeAspect="1" noChangeArrowheads="1"/>
          </p:cNvPicPr>
          <p:nvPr/>
        </p:nvPicPr>
        <p:blipFill>
          <a:blip r:embed="rId15" cstate="print"/>
          <a:srcRect/>
          <a:stretch>
            <a:fillRect/>
          </a:stretch>
        </p:blipFill>
        <p:spPr bwMode="auto">
          <a:xfrm>
            <a:off x="5334000" y="2002625"/>
            <a:ext cx="533400" cy="428957"/>
          </a:xfrm>
          <a:prstGeom prst="rect">
            <a:avLst/>
          </a:prstGeom>
          <a:noFill/>
          <a:ln w="9525">
            <a:noFill/>
            <a:miter lim="800000"/>
            <a:headEnd/>
            <a:tailEnd/>
          </a:ln>
        </p:spPr>
      </p:pic>
      <p:sp>
        <p:nvSpPr>
          <p:cNvPr id="29" name="Line 25"/>
          <p:cNvSpPr>
            <a:spLocks noChangeShapeType="1"/>
          </p:cNvSpPr>
          <p:nvPr/>
        </p:nvSpPr>
        <p:spPr bwMode="auto">
          <a:xfrm flipH="1">
            <a:off x="4648200" y="2325175"/>
            <a:ext cx="685800" cy="182880"/>
          </a:xfrm>
          <a:prstGeom prst="line">
            <a:avLst/>
          </a:prstGeom>
          <a:noFill/>
          <a:ln w="25400">
            <a:solidFill>
              <a:srgbClr val="740172">
                <a:lumMod val="60000"/>
                <a:lumOff val="40000"/>
              </a:srgbClr>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30" name="Line 25"/>
          <p:cNvSpPr>
            <a:spLocks noChangeShapeType="1"/>
          </p:cNvSpPr>
          <p:nvPr/>
        </p:nvSpPr>
        <p:spPr bwMode="auto">
          <a:xfrm flipH="1" flipV="1">
            <a:off x="5600699" y="2431581"/>
            <a:ext cx="59473" cy="344261"/>
          </a:xfrm>
          <a:prstGeom prst="line">
            <a:avLst/>
          </a:prstGeom>
          <a:noFill/>
          <a:ln w="25400">
            <a:solidFill>
              <a:srgbClr val="740172">
                <a:lumMod val="60000"/>
                <a:lumOff val="40000"/>
              </a:srgbClr>
            </a:solidFill>
            <a:round/>
            <a:headEnd/>
            <a:tailEnd/>
          </a:ln>
        </p:spPr>
        <p:txBody>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CCCC"/>
              </a:solidFill>
              <a:effectLst/>
              <a:uLnTx/>
              <a:uFillTx/>
              <a:latin typeface="Verdana" pitchFamily="34" charset="0"/>
              <a:ea typeface="ＭＳ Ｐゴシック"/>
              <a:cs typeface="Arial" pitchFamily="34" charset="0"/>
            </a:endParaRPr>
          </a:p>
        </p:txBody>
      </p:sp>
      <p:sp>
        <p:nvSpPr>
          <p:cNvPr id="31" name="Rectangle 30"/>
          <p:cNvSpPr/>
          <p:nvPr/>
        </p:nvSpPr>
        <p:spPr>
          <a:xfrm>
            <a:off x="5220823" y="2010350"/>
            <a:ext cx="762000" cy="338554"/>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rPr>
              <a:t>Johnson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FFFFFF"/>
                </a:solidFill>
                <a:effectLst/>
                <a:uLnTx/>
                <a:uFillTx/>
              </a:rPr>
              <a:t> City</a:t>
            </a:r>
            <a:endParaRPr kumimoji="0" lang="en-US" sz="1800" b="0" i="0" u="none" strike="noStrike" kern="0" cap="none" spc="0" normalizeH="0" baseline="0" noProof="0" dirty="0">
              <a:ln>
                <a:noFill/>
              </a:ln>
              <a:solidFill>
                <a:srgbClr val="484848"/>
              </a:solidFill>
              <a:effectLst/>
              <a:uLnTx/>
              <a:uFillTx/>
            </a:endParaRPr>
          </a:p>
        </p:txBody>
      </p:sp>
      <p:sp>
        <p:nvSpPr>
          <p:cNvPr id="59" name="Slide Number Placeholder 3"/>
          <p:cNvSpPr txBox="1">
            <a:spLocks/>
          </p:cNvSpPr>
          <p:nvPr/>
        </p:nvSpPr>
        <p:spPr bwMode="auto">
          <a:xfrm>
            <a:off x="384176" y="7599046"/>
            <a:ext cx="441325" cy="2743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marL="0" algn="l" defTabSz="914400" rtl="0" eaLnBrk="0" latinLnBrk="0" hangingPunct="0">
              <a:spcBef>
                <a:spcPct val="0"/>
              </a:spcBef>
              <a:defRPr sz="800" b="1" kern="1200">
                <a:solidFill>
                  <a:schemeClr val="tx1"/>
                </a:solidFill>
                <a:latin typeface="Verdana" pitchFamily="1" charset="0"/>
                <a:ea typeface="ＭＳ Ｐゴシック" pitchFamily="1"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75A829DB-B3B5-4467-9207-F029A6077418}" type="slidenum">
              <a:rPr kumimoji="0" lang="en-US" sz="800" b="1" i="0" u="none" strike="noStrike" kern="1200" cap="none" spc="0" normalizeH="0" baseline="0" noProof="0" smtClean="0">
                <a:ln>
                  <a:noFill/>
                </a:ln>
                <a:solidFill>
                  <a:srgbClr val="484848"/>
                </a:solidFill>
                <a:effectLst/>
                <a:uLnTx/>
                <a:uFillTx/>
                <a:latin typeface="Verdana" pitchFamily="1" charset="0"/>
                <a:ea typeface="ＭＳ Ｐゴシック" pitchFamily="1" charset="-128"/>
                <a:cs typeface="+mn-cs"/>
              </a:rPr>
              <a:pPr marL="0" marR="0" lvl="0" indent="0" algn="l" defTabSz="914400" rtl="0" eaLnBrk="0" fontAlgn="auto" latinLnBrk="0" hangingPunct="0">
                <a:lnSpc>
                  <a:spcPct val="100000"/>
                </a:lnSpc>
                <a:spcBef>
                  <a:spcPct val="0"/>
                </a:spcBef>
                <a:spcAft>
                  <a:spcPts val="0"/>
                </a:spcAft>
                <a:buClrTx/>
                <a:buSzTx/>
                <a:buFontTx/>
                <a:buNone/>
                <a:tabLst/>
                <a:defRPr/>
              </a:pPr>
              <a:t>38</a:t>
            </a:fld>
            <a:endParaRPr kumimoji="0" lang="en-US" sz="800" b="1" i="0" u="none" strike="noStrike" kern="1200" cap="none" spc="0" normalizeH="0" baseline="0" noProof="0">
              <a:ln>
                <a:noFill/>
              </a:ln>
              <a:solidFill>
                <a:srgbClr val="484848"/>
              </a:solidFill>
              <a:effectLst/>
              <a:uLnTx/>
              <a:uFillTx/>
              <a:latin typeface="Verdana" pitchFamily="1" charset="0"/>
              <a:ea typeface="ＭＳ Ｐゴシック" pitchFamily="1" charset="-128"/>
              <a:cs typeface="+mn-cs"/>
            </a:endParaRPr>
          </a:p>
        </p:txBody>
      </p:sp>
      <p:pic>
        <p:nvPicPr>
          <p:cNvPr id="188" name="Picture 4" descr="http://www.mattila.eu/web/images/stories/Firewall.png"/>
          <p:cNvPicPr>
            <a:picLocks noChangeAspect="1" noChangeArrowheads="1"/>
          </p:cNvPicPr>
          <p:nvPr/>
        </p:nvPicPr>
        <p:blipFill>
          <a:blip r:embed="rId16" cstate="print"/>
          <a:srcRect/>
          <a:stretch>
            <a:fillRect/>
          </a:stretch>
        </p:blipFill>
        <p:spPr bwMode="auto">
          <a:xfrm>
            <a:off x="4586994" y="1866918"/>
            <a:ext cx="442207" cy="530648"/>
          </a:xfrm>
          <a:prstGeom prst="rect">
            <a:avLst/>
          </a:prstGeom>
          <a:noFill/>
          <a:ln w="9525">
            <a:noFill/>
            <a:miter lim="800000"/>
            <a:headEnd/>
            <a:tailEnd/>
          </a:ln>
        </p:spPr>
      </p:pic>
      <p:pic>
        <p:nvPicPr>
          <p:cNvPr id="189" name="Picture 4" descr="http://www.mattila.eu/web/images/stories/Firewall.png"/>
          <p:cNvPicPr>
            <a:picLocks noChangeAspect="1" noChangeArrowheads="1"/>
          </p:cNvPicPr>
          <p:nvPr/>
        </p:nvPicPr>
        <p:blipFill>
          <a:blip r:embed="rId16" cstate="print"/>
          <a:srcRect/>
          <a:stretch>
            <a:fillRect/>
          </a:stretch>
        </p:blipFill>
        <p:spPr bwMode="auto">
          <a:xfrm>
            <a:off x="5883275" y="2344225"/>
            <a:ext cx="441326" cy="529591"/>
          </a:xfrm>
          <a:prstGeom prst="rect">
            <a:avLst/>
          </a:prstGeom>
          <a:noFill/>
          <a:ln w="9525">
            <a:noFill/>
            <a:miter lim="800000"/>
            <a:headEnd/>
            <a:tailEnd/>
          </a:ln>
        </p:spPr>
      </p:pic>
      <p:sp>
        <p:nvSpPr>
          <p:cNvPr id="2" name="Rounded Rectangular Callout 1"/>
          <p:cNvSpPr/>
          <p:nvPr/>
        </p:nvSpPr>
        <p:spPr bwMode="auto">
          <a:xfrm>
            <a:off x="6908802" y="1314021"/>
            <a:ext cx="1993723" cy="1508357"/>
          </a:xfrm>
          <a:prstGeom prst="wedgeRoundRectCallout">
            <a:avLst>
              <a:gd name="adj1" fmla="val -81632"/>
              <a:gd name="adj2" fmla="val 47482"/>
              <a:gd name="adj3" fmla="val 16667"/>
            </a:avLst>
          </a:prstGeom>
          <a:gradFill>
            <a:gsLst>
              <a:gs pos="85000">
                <a:srgbClr val="FCB314"/>
              </a:gs>
              <a:gs pos="4000">
                <a:schemeClr val="accent1"/>
              </a:gs>
            </a:gsLst>
            <a:lin ang="16200000" scaled="0"/>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en-US" sz="1000" b="1" dirty="0" smtClean="0">
                <a:solidFill>
                  <a:schemeClr val="tx1"/>
                </a:solidFill>
                <a:latin typeface="Verdana" pitchFamily="34" charset="0"/>
                <a:ea typeface="Verdana" pitchFamily="34" charset="0"/>
                <a:cs typeface="Verdana" pitchFamily="34" charset="0"/>
              </a:rPr>
              <a:t>Core Network Strategy</a:t>
            </a:r>
            <a:r>
              <a:rPr lang="en-US" sz="1000" b="1" dirty="0" smtClean="0">
                <a:solidFill>
                  <a:schemeClr val="tx1"/>
                </a:solidFill>
              </a:rPr>
              <a:t> </a:t>
            </a:r>
            <a:endParaRPr lang="en-US" sz="1000" b="1" dirty="0">
              <a:solidFill>
                <a:schemeClr val="tx1"/>
              </a:solidFill>
            </a:endParaRPr>
          </a:p>
          <a:p>
            <a:pPr marL="169863" indent="-169863" algn="l">
              <a:spcBef>
                <a:spcPts val="0"/>
              </a:spcBef>
              <a:buFont typeface="Arial" pitchFamily="34" charset="0"/>
              <a:buChar char="•"/>
            </a:pPr>
            <a:r>
              <a:rPr lang="en-US" sz="1100" dirty="0" smtClean="0">
                <a:solidFill>
                  <a:schemeClr val="tx1">
                    <a:lumMod val="50000"/>
                  </a:schemeClr>
                </a:solidFill>
              </a:rPr>
              <a:t>Redundant Core Routers</a:t>
            </a:r>
            <a:endParaRPr lang="en-US" sz="1100" dirty="0">
              <a:solidFill>
                <a:schemeClr val="tx1">
                  <a:lumMod val="50000"/>
                </a:schemeClr>
              </a:solidFill>
            </a:endParaRPr>
          </a:p>
          <a:p>
            <a:pPr marL="169863" indent="-169863" algn="l">
              <a:spcBef>
                <a:spcPts val="0"/>
              </a:spcBef>
              <a:buFont typeface="Arial" pitchFamily="34" charset="0"/>
              <a:buChar char="•"/>
            </a:pPr>
            <a:r>
              <a:rPr lang="en-US" sz="1100" dirty="0" smtClean="0">
                <a:solidFill>
                  <a:schemeClr val="tx1">
                    <a:lumMod val="50000"/>
                  </a:schemeClr>
                </a:solidFill>
              </a:rPr>
              <a:t>Redundant 10Gbps links</a:t>
            </a:r>
            <a:endParaRPr lang="en-US" sz="1100" dirty="0">
              <a:solidFill>
                <a:schemeClr val="tx1">
                  <a:lumMod val="50000"/>
                </a:schemeClr>
              </a:solidFill>
            </a:endParaRPr>
          </a:p>
          <a:p>
            <a:pPr marL="169863" indent="-169863" algn="l">
              <a:spcBef>
                <a:spcPts val="0"/>
              </a:spcBef>
              <a:buFont typeface="Arial" pitchFamily="34" charset="0"/>
              <a:buChar char="•"/>
            </a:pPr>
            <a:r>
              <a:rPr lang="en-US" sz="1100" dirty="0" smtClean="0">
                <a:solidFill>
                  <a:schemeClr val="tx1">
                    <a:lumMod val="50000"/>
                  </a:schemeClr>
                </a:solidFill>
              </a:rPr>
              <a:t>Redundant Firewall &amp; IPS</a:t>
            </a:r>
          </a:p>
          <a:p>
            <a:pPr marL="169863" indent="-169863" algn="l">
              <a:spcBef>
                <a:spcPts val="0"/>
              </a:spcBef>
              <a:buFont typeface="Arial" pitchFamily="34" charset="0"/>
              <a:buChar char="•"/>
            </a:pPr>
            <a:r>
              <a:rPr lang="en-US" sz="1100" dirty="0" smtClean="0">
                <a:solidFill>
                  <a:schemeClr val="tx1">
                    <a:lumMod val="50000"/>
                  </a:schemeClr>
                </a:solidFill>
              </a:rPr>
              <a:t>Geo failover of Security &amp; AVPN services</a:t>
            </a:r>
          </a:p>
          <a:p>
            <a:pPr marL="169863" indent="-169863" algn="l">
              <a:spcBef>
                <a:spcPts val="0"/>
              </a:spcBef>
              <a:buFont typeface="Arial" pitchFamily="34" charset="0"/>
              <a:buChar char="•"/>
            </a:pPr>
            <a:r>
              <a:rPr lang="en-US" sz="1100" dirty="0" smtClean="0">
                <a:solidFill>
                  <a:schemeClr val="tx1">
                    <a:lumMod val="50000"/>
                  </a:schemeClr>
                </a:solidFill>
              </a:rPr>
              <a:t>Redundant Internet Egress</a:t>
            </a:r>
            <a:endParaRPr lang="en-US" sz="1100" dirty="0"/>
          </a:p>
        </p:txBody>
      </p:sp>
      <p:sp>
        <p:nvSpPr>
          <p:cNvPr id="151" name="Text Box 29"/>
          <p:cNvSpPr txBox="1">
            <a:spLocks noChangeArrowheads="1"/>
          </p:cNvSpPr>
          <p:nvPr/>
        </p:nvSpPr>
        <p:spPr bwMode="auto">
          <a:xfrm>
            <a:off x="921873" y="4266370"/>
            <a:ext cx="1130662" cy="359858"/>
          </a:xfrm>
          <a:prstGeom prst="rect">
            <a:avLst/>
          </a:prstGeom>
          <a:noFill/>
          <a:ln w="9525">
            <a:noFill/>
            <a:miter lim="800000"/>
            <a:headEnd/>
            <a:tailEnd/>
          </a:ln>
        </p:spPr>
        <p:txBody>
          <a:bodyPr wrap="square" lIns="82058" tIns="41029" rIns="82058" bIns="41029">
            <a:spAutoFit/>
          </a:bodyPr>
          <a:lstStyle>
            <a:defPPr>
              <a:defRPr lang="en-US"/>
            </a:defPPr>
            <a:lvl1pPr algn="l" rtl="0" fontAlgn="base">
              <a:spcBef>
                <a:spcPct val="0"/>
              </a:spcBef>
              <a:spcAft>
                <a:spcPct val="0"/>
              </a:spcAft>
              <a:defRPr sz="2400" kern="1200">
                <a:solidFill>
                  <a:srgbClr val="CCCCCC"/>
                </a:solidFill>
                <a:latin typeface="Verdana" pitchFamily="34" charset="0"/>
                <a:ea typeface="+mn-ea"/>
                <a:cs typeface="Arial" pitchFamily="34" charset="0"/>
              </a:defRPr>
            </a:lvl1pPr>
            <a:lvl2pPr marL="457200" algn="l" rtl="0" fontAlgn="base">
              <a:spcBef>
                <a:spcPct val="0"/>
              </a:spcBef>
              <a:spcAft>
                <a:spcPct val="0"/>
              </a:spcAft>
              <a:defRPr sz="2400" kern="1200">
                <a:solidFill>
                  <a:srgbClr val="CCCCCC"/>
                </a:solidFill>
                <a:latin typeface="Verdana" pitchFamily="34" charset="0"/>
                <a:ea typeface="+mn-ea"/>
                <a:cs typeface="Arial" pitchFamily="34" charset="0"/>
              </a:defRPr>
            </a:lvl2pPr>
            <a:lvl3pPr marL="914400" algn="l" rtl="0" fontAlgn="base">
              <a:spcBef>
                <a:spcPct val="0"/>
              </a:spcBef>
              <a:spcAft>
                <a:spcPct val="0"/>
              </a:spcAft>
              <a:defRPr sz="2400" kern="1200">
                <a:solidFill>
                  <a:srgbClr val="CCCCCC"/>
                </a:solidFill>
                <a:latin typeface="Verdana" pitchFamily="34" charset="0"/>
                <a:ea typeface="+mn-ea"/>
                <a:cs typeface="Arial" pitchFamily="34" charset="0"/>
              </a:defRPr>
            </a:lvl3pPr>
            <a:lvl4pPr marL="1371600" algn="l" rtl="0" fontAlgn="base">
              <a:spcBef>
                <a:spcPct val="0"/>
              </a:spcBef>
              <a:spcAft>
                <a:spcPct val="0"/>
              </a:spcAft>
              <a:defRPr sz="2400" kern="1200">
                <a:solidFill>
                  <a:srgbClr val="CCCCCC"/>
                </a:solidFill>
                <a:latin typeface="Verdana" pitchFamily="34" charset="0"/>
                <a:ea typeface="+mn-ea"/>
                <a:cs typeface="Arial" pitchFamily="34" charset="0"/>
              </a:defRPr>
            </a:lvl4pPr>
            <a:lvl5pPr marL="1828800" algn="l" rtl="0" fontAlgn="base">
              <a:spcBef>
                <a:spcPct val="0"/>
              </a:spcBef>
              <a:spcAft>
                <a:spcPct val="0"/>
              </a:spcAft>
              <a:defRPr sz="2400" kern="1200">
                <a:solidFill>
                  <a:srgbClr val="CCCCCC"/>
                </a:solidFill>
                <a:latin typeface="Verdana" pitchFamily="34" charset="0"/>
                <a:ea typeface="+mn-ea"/>
                <a:cs typeface="Arial" pitchFamily="34" charset="0"/>
              </a:defRPr>
            </a:lvl5pPr>
            <a:lvl6pPr marL="2286000" algn="l" defTabSz="914400" rtl="0" eaLnBrk="1" latinLnBrk="0" hangingPunct="1">
              <a:defRPr sz="2400" kern="1200">
                <a:solidFill>
                  <a:srgbClr val="CCCCCC"/>
                </a:solidFill>
                <a:latin typeface="Verdana" pitchFamily="34" charset="0"/>
                <a:ea typeface="+mn-ea"/>
                <a:cs typeface="Arial" pitchFamily="34" charset="0"/>
              </a:defRPr>
            </a:lvl6pPr>
            <a:lvl7pPr marL="2743200" algn="l" defTabSz="914400" rtl="0" eaLnBrk="1" latinLnBrk="0" hangingPunct="1">
              <a:defRPr sz="2400" kern="1200">
                <a:solidFill>
                  <a:srgbClr val="CCCCCC"/>
                </a:solidFill>
                <a:latin typeface="Verdana" pitchFamily="34" charset="0"/>
                <a:ea typeface="+mn-ea"/>
                <a:cs typeface="Arial" pitchFamily="34" charset="0"/>
              </a:defRPr>
            </a:lvl7pPr>
            <a:lvl8pPr marL="3200400" algn="l" defTabSz="914400" rtl="0" eaLnBrk="1" latinLnBrk="0" hangingPunct="1">
              <a:defRPr sz="2400" kern="1200">
                <a:solidFill>
                  <a:srgbClr val="CCCCCC"/>
                </a:solidFill>
                <a:latin typeface="Verdana" pitchFamily="34" charset="0"/>
                <a:ea typeface="+mn-ea"/>
                <a:cs typeface="Arial" pitchFamily="34" charset="0"/>
              </a:defRPr>
            </a:lvl8pPr>
            <a:lvl9pPr marL="3657600" algn="l" defTabSz="914400" rtl="0" eaLnBrk="1" latinLnBrk="0" hangingPunct="1">
              <a:defRPr sz="2400" kern="1200">
                <a:solidFill>
                  <a:srgbClr val="CCCCCC"/>
                </a:solidFill>
                <a:latin typeface="Verdana" pitchFamily="34" charset="0"/>
                <a:ea typeface="+mn-ea"/>
                <a:cs typeface="Arial" pitchFamily="34" charset="0"/>
              </a:defRPr>
            </a:lvl9pPr>
          </a:lstStyle>
          <a:p>
            <a:pPr marL="0" marR="0" lvl="0" indent="0" algn="ctr" defTabSz="820738" rtl="0" eaLnBrk="0" fontAlgn="base" latinLnBrk="0" hangingPunct="0">
              <a:lnSpc>
                <a:spcPct val="100000"/>
              </a:lnSpc>
              <a:spcBef>
                <a:spcPct val="0"/>
              </a:spcBef>
              <a:spcAft>
                <a:spcPct val="0"/>
              </a:spcAft>
              <a:buClrTx/>
              <a:buSzTx/>
              <a:buFontTx/>
              <a:buNone/>
              <a:tabLst/>
              <a:defRPr/>
            </a:pPr>
            <a:r>
              <a:rPr kumimoji="0" lang="de-DE" sz="900" b="1" i="0" u="none" strike="noStrike" kern="1200" cap="none" spc="0" normalizeH="0" baseline="0" noProof="0" dirty="0" smtClean="0">
                <a:ln>
                  <a:noFill/>
                </a:ln>
                <a:solidFill>
                  <a:srgbClr val="484848"/>
                </a:solidFill>
                <a:effectLst/>
                <a:uLnTx/>
                <a:uFillTx/>
                <a:latin typeface="Verdana" pitchFamily="34" charset="0"/>
                <a:ea typeface="ＭＳ Ｐゴシック"/>
                <a:cs typeface="Arial" pitchFamily="34" charset="0"/>
              </a:rPr>
              <a:t>Hosted Campus</a:t>
            </a:r>
            <a:endParaRPr kumimoji="0" lang="de-DE" sz="900" b="1" i="0" u="none" strike="noStrike" kern="1200" cap="none" spc="0" normalizeH="0" baseline="0" noProof="0" dirty="0">
              <a:ln>
                <a:noFill/>
              </a:ln>
              <a:solidFill>
                <a:srgbClr val="484848"/>
              </a:solidFill>
              <a:effectLst/>
              <a:uLnTx/>
              <a:uFillTx/>
              <a:latin typeface="Verdana" pitchFamily="34" charset="0"/>
              <a:ea typeface="ＭＳ Ｐゴシック"/>
              <a:cs typeface="Arial" pitchFamily="34" charset="0"/>
            </a:endParaRPr>
          </a:p>
        </p:txBody>
      </p:sp>
      <p:pic>
        <p:nvPicPr>
          <p:cNvPr id="153" name="Picture 152" descr="diag_laptop"/>
          <p:cNvPicPr>
            <a:picLocks noChangeAspect="1" noChangeArrowheads="1"/>
          </p:cNvPicPr>
          <p:nvPr/>
        </p:nvPicPr>
        <p:blipFill>
          <a:blip r:embed="rId8" cstate="print"/>
          <a:srcRect/>
          <a:stretch>
            <a:fillRect/>
          </a:stretch>
        </p:blipFill>
        <p:spPr bwMode="auto">
          <a:xfrm>
            <a:off x="302851" y="252457"/>
            <a:ext cx="339725" cy="432435"/>
          </a:xfrm>
          <a:prstGeom prst="rect">
            <a:avLst/>
          </a:prstGeom>
          <a:noFill/>
          <a:ln w="9525">
            <a:noFill/>
            <a:miter lim="800000"/>
            <a:headEnd/>
            <a:tailEnd/>
          </a:ln>
        </p:spPr>
      </p:pic>
      <p:pic>
        <p:nvPicPr>
          <p:cNvPr id="156" name="Picture 155" descr="diag_branch3"/>
          <p:cNvPicPr>
            <a:picLocks noChangeAspect="1" noChangeArrowheads="1"/>
          </p:cNvPicPr>
          <p:nvPr/>
        </p:nvPicPr>
        <p:blipFill>
          <a:blip r:embed="rId9" cstate="print"/>
          <a:srcRect/>
          <a:stretch>
            <a:fillRect/>
          </a:stretch>
        </p:blipFill>
        <p:spPr bwMode="auto">
          <a:xfrm>
            <a:off x="2716390" y="1144606"/>
            <a:ext cx="501650" cy="712470"/>
          </a:xfrm>
          <a:prstGeom prst="rect">
            <a:avLst/>
          </a:prstGeom>
          <a:noFill/>
          <a:ln w="9525">
            <a:noFill/>
            <a:miter lim="800000"/>
            <a:headEnd/>
            <a:tailEnd/>
          </a:ln>
        </p:spPr>
      </p:pic>
      <p:pic>
        <p:nvPicPr>
          <p:cNvPr id="140" name="Picture 139" descr="diag_router"/>
          <p:cNvPicPr>
            <a:picLocks noChangeAspect="1" noChangeArrowheads="1"/>
          </p:cNvPicPr>
          <p:nvPr/>
        </p:nvPicPr>
        <p:blipFill>
          <a:blip r:embed="rId12" cstate="print"/>
          <a:srcRect/>
          <a:stretch>
            <a:fillRect/>
          </a:stretch>
        </p:blipFill>
        <p:spPr bwMode="auto">
          <a:xfrm>
            <a:off x="2903713" y="1609630"/>
            <a:ext cx="392112" cy="318134"/>
          </a:xfrm>
          <a:prstGeom prst="rect">
            <a:avLst/>
          </a:prstGeom>
          <a:noFill/>
          <a:ln w="9525">
            <a:noFill/>
            <a:miter lim="800000"/>
            <a:headEnd/>
            <a:tailEnd/>
          </a:ln>
        </p:spPr>
      </p:pic>
      <p:pic>
        <p:nvPicPr>
          <p:cNvPr id="148" name="Picture 147" descr="diag_branch3"/>
          <p:cNvPicPr>
            <a:picLocks noChangeAspect="1" noChangeArrowheads="1"/>
          </p:cNvPicPr>
          <p:nvPr/>
        </p:nvPicPr>
        <p:blipFill>
          <a:blip r:embed="rId9" cstate="print"/>
          <a:srcRect/>
          <a:stretch>
            <a:fillRect/>
          </a:stretch>
        </p:blipFill>
        <p:spPr bwMode="auto">
          <a:xfrm>
            <a:off x="6546851" y="4017529"/>
            <a:ext cx="501650" cy="712470"/>
          </a:xfrm>
          <a:prstGeom prst="rect">
            <a:avLst/>
          </a:prstGeom>
          <a:noFill/>
          <a:ln w="9525">
            <a:noFill/>
            <a:miter lim="800000"/>
            <a:headEnd/>
            <a:tailEnd/>
          </a:ln>
        </p:spPr>
      </p:pic>
      <p:pic>
        <p:nvPicPr>
          <p:cNvPr id="149" name="Picture 148" descr="diag_router"/>
          <p:cNvPicPr>
            <a:picLocks noChangeAspect="1" noChangeArrowheads="1"/>
          </p:cNvPicPr>
          <p:nvPr/>
        </p:nvPicPr>
        <p:blipFill>
          <a:blip r:embed="rId12" cstate="print"/>
          <a:srcRect/>
          <a:stretch>
            <a:fillRect/>
          </a:stretch>
        </p:blipFill>
        <p:spPr bwMode="auto">
          <a:xfrm>
            <a:off x="6468889" y="3948236"/>
            <a:ext cx="392112" cy="318134"/>
          </a:xfrm>
          <a:prstGeom prst="rect">
            <a:avLst/>
          </a:prstGeom>
          <a:noFill/>
          <a:ln w="9525">
            <a:noFill/>
            <a:miter lim="800000"/>
            <a:headEnd/>
            <a:tailEnd/>
          </a:ln>
        </p:spPr>
      </p:pic>
      <p:pic>
        <p:nvPicPr>
          <p:cNvPr id="110" name="Picture 2" descr="http://www.nettn.net/images/nettn-images/NetTN_logo.jpg?Status=Temp&amp;sfvrsn=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24696" y="2910382"/>
            <a:ext cx="792882" cy="52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975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rolltd\AppData\Local\Microsoft\Windows\Temporary Internet Files\Content.IE5\ZTB277C5\MP90043312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76200"/>
            <a:ext cx="8877300" cy="591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366" y="2209800"/>
            <a:ext cx="674383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Lessons Learned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LessonsLearne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28600"/>
            <a:ext cx="609600" cy="609600"/>
          </a:xfrm>
          <a:prstGeom prst="rect">
            <a:avLst/>
          </a:prstGeom>
        </p:spPr>
      </p:pic>
    </p:spTree>
    <p:extLst>
      <p:ext uri="{BB962C8B-B14F-4D97-AF65-F5344CB8AC3E}">
        <p14:creationId xmlns:p14="http://schemas.microsoft.com/office/powerpoint/2010/main" val="4368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35811"/>
            <a:ext cx="6428210" cy="487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What is a Collaborative Cloud Project?</a:t>
            </a:r>
            <a:endParaRPr lang="en-US" dirty="0"/>
          </a:p>
        </p:txBody>
      </p:sp>
      <p:sp>
        <p:nvSpPr>
          <p:cNvPr id="6" name="Content Placeholder 5"/>
          <p:cNvSpPr>
            <a:spLocks noGrp="1"/>
          </p:cNvSpPr>
          <p:nvPr>
            <p:ph idx="1"/>
          </p:nvPr>
        </p:nvSpPr>
        <p:spPr>
          <a:xfrm>
            <a:off x="606829" y="3048000"/>
            <a:ext cx="3888971" cy="2870198"/>
          </a:xfrm>
        </p:spPr>
        <p:txBody>
          <a:bodyPr/>
          <a:lstStyle/>
          <a:p>
            <a:pPr marL="0" indent="0">
              <a:buNone/>
            </a:pPr>
            <a:r>
              <a:rPr lang="en-US" sz="2400" dirty="0" smtClean="0"/>
              <a:t>When two or more schools pool their resources to share common hardware and software in a hosted environment … utilizing virtualization and clustering technologies.</a:t>
            </a:r>
            <a:endParaRPr lang="en-US" sz="2400" dirty="0"/>
          </a:p>
        </p:txBody>
      </p:sp>
    </p:spTree>
    <p:extLst>
      <p:ext uri="{BB962C8B-B14F-4D97-AF65-F5344CB8AC3E}">
        <p14:creationId xmlns:p14="http://schemas.microsoft.com/office/powerpoint/2010/main" val="27150319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Lessons Learned </a:t>
            </a:r>
            <a:r>
              <a:rPr lang="en-US" sz="2800" dirty="0" smtClean="0"/>
              <a:t>(Pre-Implementation)</a:t>
            </a:r>
            <a:endParaRPr lang="en-US" sz="2800" dirty="0"/>
          </a:p>
        </p:txBody>
      </p:sp>
      <p:sp>
        <p:nvSpPr>
          <p:cNvPr id="4" name="Content Placeholder 3"/>
          <p:cNvSpPr>
            <a:spLocks noGrp="1"/>
          </p:cNvSpPr>
          <p:nvPr>
            <p:ph idx="1"/>
          </p:nvPr>
        </p:nvSpPr>
        <p:spPr/>
        <p:txBody>
          <a:bodyPr/>
          <a:lstStyle/>
          <a:p>
            <a:r>
              <a:rPr lang="en-US" dirty="0" smtClean="0"/>
              <a:t>What Worked Well</a:t>
            </a:r>
          </a:p>
          <a:p>
            <a:pPr lvl="1">
              <a:buFont typeface="Arial" pitchFamily="34" charset="0"/>
              <a:buChar char="•"/>
            </a:pPr>
            <a:r>
              <a:rPr lang="en-US" sz="2600" dirty="0"/>
              <a:t>Project lead was not an IT person</a:t>
            </a:r>
          </a:p>
          <a:p>
            <a:pPr lvl="1">
              <a:buFont typeface="Arial" pitchFamily="34" charset="0"/>
              <a:buChar char="•"/>
            </a:pPr>
            <a:r>
              <a:rPr lang="en-US" sz="2600" dirty="0"/>
              <a:t>Project lead was from a campus not </a:t>
            </a:r>
            <a:r>
              <a:rPr lang="en-US" sz="2600" dirty="0" smtClean="0"/>
              <a:t>the system (TBR) office</a:t>
            </a:r>
            <a:endParaRPr lang="en-US" sz="2600" dirty="0"/>
          </a:p>
          <a:p>
            <a:pPr lvl="1">
              <a:buFont typeface="Arial" pitchFamily="34" charset="0"/>
              <a:buChar char="•"/>
            </a:pPr>
            <a:r>
              <a:rPr lang="en-US" sz="2600" dirty="0"/>
              <a:t>Executive committee </a:t>
            </a:r>
            <a:r>
              <a:rPr lang="en-US" sz="2600" dirty="0" smtClean="0"/>
              <a:t>consisted </a:t>
            </a:r>
            <a:r>
              <a:rPr lang="en-US" sz="2600" dirty="0"/>
              <a:t>of </a:t>
            </a:r>
            <a:r>
              <a:rPr lang="en-US" sz="2600" dirty="0" smtClean="0"/>
              <a:t>campus presidents</a:t>
            </a:r>
            <a:endParaRPr lang="en-US" sz="2600" dirty="0"/>
          </a:p>
          <a:p>
            <a:r>
              <a:rPr lang="en-US" dirty="0" smtClean="0"/>
              <a:t>Recommendations</a:t>
            </a:r>
          </a:p>
          <a:p>
            <a:pPr lvl="1"/>
            <a:r>
              <a:rPr lang="en-US" sz="2600" dirty="0" smtClean="0"/>
              <a:t>Definition of full project scope at the start</a:t>
            </a:r>
            <a:endParaRPr lang="en-US" sz="2600" dirty="0"/>
          </a:p>
          <a:p>
            <a:pPr lvl="1"/>
            <a:r>
              <a:rPr lang="en-US" sz="2600" dirty="0"/>
              <a:t>Campus </a:t>
            </a:r>
            <a:r>
              <a:rPr lang="en-US" sz="2600" dirty="0" smtClean="0"/>
              <a:t>&amp; hosting </a:t>
            </a:r>
            <a:r>
              <a:rPr lang="en-US" sz="2600" dirty="0"/>
              <a:t>technical </a:t>
            </a:r>
            <a:r>
              <a:rPr lang="en-US" sz="2600" dirty="0" smtClean="0"/>
              <a:t>staff work </a:t>
            </a:r>
            <a:r>
              <a:rPr lang="en-US" sz="2600" dirty="0"/>
              <a:t>together early on in the </a:t>
            </a:r>
            <a:r>
              <a:rPr lang="en-US" sz="2600" dirty="0" smtClean="0"/>
              <a:t>project</a:t>
            </a:r>
            <a:endParaRPr lang="en-US" sz="2600" dirty="0"/>
          </a:p>
          <a:p>
            <a:endParaRPr lang="en-US" dirty="0"/>
          </a:p>
        </p:txBody>
      </p:sp>
    </p:spTree>
    <p:extLst>
      <p:ext uri="{BB962C8B-B14F-4D97-AF65-F5344CB8AC3E}">
        <p14:creationId xmlns:p14="http://schemas.microsoft.com/office/powerpoint/2010/main" val="3511764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t>
            </a:r>
            <a:r>
              <a:rPr lang="en-US" sz="2800" dirty="0" smtClean="0"/>
              <a:t>(Post Implementation)</a:t>
            </a:r>
            <a:endParaRPr lang="en-US" sz="2800" dirty="0"/>
          </a:p>
        </p:txBody>
      </p:sp>
      <p:sp>
        <p:nvSpPr>
          <p:cNvPr id="3" name="Content Placeholder 2"/>
          <p:cNvSpPr>
            <a:spLocks noGrp="1"/>
          </p:cNvSpPr>
          <p:nvPr>
            <p:ph idx="1"/>
          </p:nvPr>
        </p:nvSpPr>
        <p:spPr/>
        <p:txBody>
          <a:bodyPr/>
          <a:lstStyle/>
          <a:p>
            <a:r>
              <a:rPr lang="en-US" dirty="0" smtClean="0"/>
              <a:t>Cultural differences between higher education and hosting (e.g. bureaucratic)</a:t>
            </a:r>
          </a:p>
          <a:p>
            <a:r>
              <a:rPr lang="en-US" dirty="0" smtClean="0"/>
              <a:t>Expectations differ between higher education and hosting (e.g. access)</a:t>
            </a:r>
          </a:p>
          <a:p>
            <a:r>
              <a:rPr lang="en-US" dirty="0" smtClean="0"/>
              <a:t>Project success leads to scope creep</a:t>
            </a:r>
          </a:p>
          <a:p>
            <a:r>
              <a:rPr lang="en-US" dirty="0" smtClean="0"/>
              <a:t>Multi-campus environments can be implemented easier and more consistently</a:t>
            </a:r>
          </a:p>
          <a:p>
            <a:r>
              <a:rPr lang="en-US" dirty="0" smtClean="0"/>
              <a:t>Importance of change management is amplified</a:t>
            </a:r>
          </a:p>
        </p:txBody>
      </p:sp>
    </p:spTree>
    <p:extLst>
      <p:ext uri="{BB962C8B-B14F-4D97-AF65-F5344CB8AC3E}">
        <p14:creationId xmlns:p14="http://schemas.microsoft.com/office/powerpoint/2010/main" val="2715071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381000"/>
            <a:ext cx="8021782" cy="729971"/>
          </a:xfrm>
        </p:spPr>
        <p:txBody>
          <a:bodyPr/>
          <a:lstStyle/>
          <a:p>
            <a:r>
              <a:rPr lang="en-US" dirty="0" smtClean="0"/>
              <a:t>Thank-you for Stopping By …</a:t>
            </a:r>
            <a:endParaRPr lang="en-US" dirty="0"/>
          </a:p>
        </p:txBody>
      </p:sp>
      <p:sp>
        <p:nvSpPr>
          <p:cNvPr id="9" name="Text Placeholder 6"/>
          <p:cNvSpPr txBox="1">
            <a:spLocks/>
          </p:cNvSpPr>
          <p:nvPr/>
        </p:nvSpPr>
        <p:spPr>
          <a:xfrm>
            <a:off x="1676400" y="1143000"/>
            <a:ext cx="2819400" cy="4724400"/>
          </a:xfrm>
          <a:prstGeom prst="rect">
            <a:avLst/>
          </a:prstGeom>
        </p:spPr>
        <p:txBody>
          <a:bodyPr/>
          <a:lstStyle>
            <a:lvl1pPr marL="457200" indent="-457200" algn="l" defTabSz="914400" rtl="0" eaLnBrk="1" latinLnBrk="0" hangingPunct="1">
              <a:spcBef>
                <a:spcPct val="20000"/>
              </a:spcBef>
              <a:buClr>
                <a:srgbClr val="B20838"/>
              </a:buClr>
              <a:buFont typeface="Wingdings" pitchFamily="2" charset="2"/>
              <a:buChar char="§"/>
              <a:defRPr sz="3000" kern="1200" baseline="0">
                <a:solidFill>
                  <a:schemeClr val="tx1">
                    <a:lumMod val="75000"/>
                    <a:lumOff val="25000"/>
                  </a:schemeClr>
                </a:solidFill>
                <a:latin typeface="Arial"/>
                <a:ea typeface="+mn-ea"/>
                <a:cs typeface="Arial"/>
              </a:defRPr>
            </a:lvl1pPr>
            <a:lvl2pPr marL="914400" indent="-457200" algn="l" defTabSz="914400" rtl="0" eaLnBrk="1" latinLnBrk="0" hangingPunct="1">
              <a:spcBef>
                <a:spcPct val="20000"/>
              </a:spcBef>
              <a:buClr>
                <a:srgbClr val="B20838"/>
              </a:buClr>
              <a:buFont typeface="Wingdings" pitchFamily="2" charset="2"/>
              <a:buChar char="§"/>
              <a:defRPr sz="2700" kern="1200">
                <a:solidFill>
                  <a:schemeClr val="tx1">
                    <a:lumMod val="75000"/>
                    <a:lumOff val="25000"/>
                  </a:schemeClr>
                </a:solidFill>
                <a:latin typeface="Arial"/>
                <a:ea typeface="+mn-ea"/>
                <a:cs typeface="Arial"/>
              </a:defRPr>
            </a:lvl2pPr>
            <a:lvl3pPr marL="1257300" indent="-342900" algn="l" defTabSz="914400" rtl="0" eaLnBrk="1" latinLnBrk="0" hangingPunct="1">
              <a:spcBef>
                <a:spcPct val="20000"/>
              </a:spcBef>
              <a:buClr>
                <a:srgbClr val="B20838"/>
              </a:buClr>
              <a:buFont typeface="Wingdings" pitchFamily="2" charset="2"/>
              <a:buChar char="§"/>
              <a:defRPr sz="2400" kern="1200">
                <a:solidFill>
                  <a:schemeClr val="tx1">
                    <a:lumMod val="75000"/>
                    <a:lumOff val="25000"/>
                  </a:schemeClr>
                </a:solidFill>
                <a:latin typeface="Arial"/>
                <a:ea typeface="+mn-ea"/>
                <a:cs typeface="Arial"/>
              </a:defRPr>
            </a:lvl3pPr>
            <a:lvl4pPr marL="1714500" indent="-342900" algn="l" defTabSz="914400" rtl="0" eaLnBrk="1" latinLnBrk="0" hangingPunct="1">
              <a:spcBef>
                <a:spcPct val="20000"/>
              </a:spcBef>
              <a:buClr>
                <a:srgbClr val="B20838"/>
              </a:buClr>
              <a:buFont typeface="Wingdings" pitchFamily="2" charset="2"/>
              <a:buChar char="§"/>
              <a:defRPr sz="2100" kern="1200">
                <a:solidFill>
                  <a:schemeClr val="tx1">
                    <a:lumMod val="75000"/>
                    <a:lumOff val="25000"/>
                  </a:schemeClr>
                </a:solidFill>
                <a:latin typeface="Arial"/>
                <a:ea typeface="+mn-ea"/>
                <a:cs typeface="Arial"/>
              </a:defRPr>
            </a:lvl4pPr>
            <a:lvl5pPr marL="2114550" indent="-285750" algn="l" defTabSz="914400" rtl="0" eaLnBrk="1" latinLnBrk="0" hangingPunct="1">
              <a:spcBef>
                <a:spcPct val="20000"/>
              </a:spcBef>
              <a:buClr>
                <a:srgbClr val="B20838"/>
              </a:buClr>
              <a:buFont typeface="Wingdings" pitchFamily="2" charset="2"/>
              <a:buChar char="§"/>
              <a:defRPr sz="18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400" u="sng" dirty="0" smtClean="0">
              <a:hlinkClick r:id="rId2"/>
            </a:endParaRPr>
          </a:p>
          <a:p>
            <a:pPr marL="0" indent="0">
              <a:buNone/>
            </a:pPr>
            <a:r>
              <a:rPr lang="en-US" sz="1600" u="sng" dirty="0" smtClean="0">
                <a:hlinkClick r:id="rId2"/>
              </a:rPr>
              <a:t>Timothy Carroll</a:t>
            </a:r>
            <a:endParaRPr lang="en-US" sz="1600" dirty="0" smtClean="0"/>
          </a:p>
          <a:p>
            <a:pPr marL="0" indent="0">
              <a:buNone/>
            </a:pPr>
            <a:r>
              <a:rPr lang="en-US" sz="1200" dirty="0" smtClean="0"/>
              <a:t>Assistant VP, Information Technology </a:t>
            </a:r>
          </a:p>
          <a:p>
            <a:pPr marL="0" indent="0">
              <a:buNone/>
            </a:pPr>
            <a:r>
              <a:rPr lang="en-US" sz="1200" dirty="0" smtClean="0"/>
              <a:t>Roane State Community College</a:t>
            </a:r>
          </a:p>
          <a:p>
            <a:pPr marL="0" indent="0">
              <a:buNone/>
            </a:pPr>
            <a:r>
              <a:rPr lang="en-US" sz="1200" dirty="0" smtClean="0">
                <a:hlinkClick r:id="rId3"/>
              </a:rPr>
              <a:t>carrolltd@roanestate.edu</a:t>
            </a:r>
            <a:endParaRPr lang="en-US" sz="1200" dirty="0" smtClean="0"/>
          </a:p>
          <a:p>
            <a:pPr marL="0" indent="0">
              <a:buNone/>
            </a:pPr>
            <a:endParaRPr lang="en-US" sz="1400" u="sng" dirty="0" smtClean="0">
              <a:hlinkClick r:id="rId4"/>
            </a:endParaRPr>
          </a:p>
          <a:p>
            <a:pPr marL="0" indent="0">
              <a:buNone/>
            </a:pPr>
            <a:endParaRPr lang="en-US" sz="1400" u="sng" dirty="0">
              <a:hlinkClick r:id="rId4"/>
            </a:endParaRPr>
          </a:p>
          <a:p>
            <a:pPr marL="0" indent="0">
              <a:buNone/>
            </a:pPr>
            <a:endParaRPr lang="en-US" sz="1400" u="sng" dirty="0" smtClean="0">
              <a:hlinkClick r:id="rId4"/>
            </a:endParaRPr>
          </a:p>
          <a:p>
            <a:pPr marL="0" indent="0">
              <a:buNone/>
            </a:pPr>
            <a:endParaRPr lang="en-US" sz="1400" u="sng" dirty="0">
              <a:hlinkClick r:id="rId4"/>
            </a:endParaRPr>
          </a:p>
          <a:p>
            <a:pPr marL="0" indent="0">
              <a:buNone/>
            </a:pPr>
            <a:endParaRPr lang="en-US" sz="1400" u="sng" dirty="0" smtClean="0">
              <a:hlinkClick r:id="rId4"/>
            </a:endParaRPr>
          </a:p>
          <a:p>
            <a:pPr marL="0" indent="0">
              <a:buNone/>
            </a:pPr>
            <a:endParaRPr lang="en-US" sz="1400" u="sng" dirty="0" smtClean="0">
              <a:hlinkClick r:id="rId4"/>
            </a:endParaRPr>
          </a:p>
          <a:p>
            <a:pPr marL="0" indent="0">
              <a:buNone/>
            </a:pPr>
            <a:r>
              <a:rPr lang="en-US" sz="1600" u="sng" dirty="0" smtClean="0">
                <a:hlinkClick r:id="rId4"/>
              </a:rPr>
              <a:t>Joe </a:t>
            </a:r>
            <a:r>
              <a:rPr lang="en-US" sz="1600" u="sng" dirty="0">
                <a:hlinkClick r:id="rId4"/>
              </a:rPr>
              <a:t>Sargent</a:t>
            </a:r>
            <a:endParaRPr lang="en-US" sz="1600" dirty="0"/>
          </a:p>
          <a:p>
            <a:pPr marL="0" indent="0">
              <a:buNone/>
            </a:pPr>
            <a:r>
              <a:rPr lang="en-US" sz="1200" dirty="0"/>
              <a:t>Executive Director / CIO </a:t>
            </a:r>
          </a:p>
          <a:p>
            <a:pPr marL="0" indent="0">
              <a:buNone/>
            </a:pPr>
            <a:r>
              <a:rPr lang="en-US" sz="1200" dirty="0"/>
              <a:t>Walters State Community College</a:t>
            </a:r>
          </a:p>
          <a:p>
            <a:pPr marL="0" indent="0">
              <a:buNone/>
            </a:pPr>
            <a:r>
              <a:rPr lang="en-US" sz="1200" dirty="0" smtClean="0">
                <a:hlinkClick r:id="rId5"/>
              </a:rPr>
              <a:t>joe.sargent@ws.edu</a:t>
            </a:r>
            <a:endParaRPr lang="en-US" sz="1200" dirty="0" smtClean="0"/>
          </a:p>
          <a:p>
            <a:pPr marL="0" indent="0">
              <a:buNone/>
            </a:pPr>
            <a:endParaRPr lang="en-US" sz="1200" dirty="0" smtClean="0"/>
          </a:p>
          <a:p>
            <a:pPr marL="0" indent="0">
              <a:buNone/>
            </a:pPr>
            <a:endParaRPr lang="en-US" sz="1400" dirty="0" smtClean="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800" y="1295400"/>
            <a:ext cx="1295400" cy="12954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1" y="365760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1352550"/>
            <a:ext cx="12382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6"/>
          <p:cNvSpPr txBox="1">
            <a:spLocks/>
          </p:cNvSpPr>
          <p:nvPr/>
        </p:nvSpPr>
        <p:spPr>
          <a:xfrm>
            <a:off x="6019800" y="1143000"/>
            <a:ext cx="2971800" cy="4724400"/>
          </a:xfrm>
          <a:prstGeom prst="rect">
            <a:avLst/>
          </a:prstGeom>
        </p:spPr>
        <p:txBody>
          <a:bodyPr/>
          <a:lstStyle>
            <a:lvl1pPr marL="457200" indent="-457200" algn="l" defTabSz="914400" rtl="0" eaLnBrk="1" latinLnBrk="0" hangingPunct="1">
              <a:spcBef>
                <a:spcPct val="20000"/>
              </a:spcBef>
              <a:buClr>
                <a:srgbClr val="B20838"/>
              </a:buClr>
              <a:buFont typeface="Wingdings" pitchFamily="2" charset="2"/>
              <a:buChar char="§"/>
              <a:defRPr sz="3000" kern="1200" baseline="0">
                <a:solidFill>
                  <a:schemeClr val="tx1">
                    <a:lumMod val="75000"/>
                    <a:lumOff val="25000"/>
                  </a:schemeClr>
                </a:solidFill>
                <a:latin typeface="Arial"/>
                <a:ea typeface="+mn-ea"/>
                <a:cs typeface="Arial"/>
              </a:defRPr>
            </a:lvl1pPr>
            <a:lvl2pPr marL="914400" indent="-457200" algn="l" defTabSz="914400" rtl="0" eaLnBrk="1" latinLnBrk="0" hangingPunct="1">
              <a:spcBef>
                <a:spcPct val="20000"/>
              </a:spcBef>
              <a:buClr>
                <a:srgbClr val="B20838"/>
              </a:buClr>
              <a:buFont typeface="Wingdings" pitchFamily="2" charset="2"/>
              <a:buChar char="§"/>
              <a:defRPr sz="2700" kern="1200">
                <a:solidFill>
                  <a:schemeClr val="tx1">
                    <a:lumMod val="75000"/>
                    <a:lumOff val="25000"/>
                  </a:schemeClr>
                </a:solidFill>
                <a:latin typeface="Arial"/>
                <a:ea typeface="+mn-ea"/>
                <a:cs typeface="Arial"/>
              </a:defRPr>
            </a:lvl2pPr>
            <a:lvl3pPr marL="1257300" indent="-342900" algn="l" defTabSz="914400" rtl="0" eaLnBrk="1" latinLnBrk="0" hangingPunct="1">
              <a:spcBef>
                <a:spcPct val="20000"/>
              </a:spcBef>
              <a:buClr>
                <a:srgbClr val="B20838"/>
              </a:buClr>
              <a:buFont typeface="Wingdings" pitchFamily="2" charset="2"/>
              <a:buChar char="§"/>
              <a:defRPr sz="2400" kern="1200">
                <a:solidFill>
                  <a:schemeClr val="tx1">
                    <a:lumMod val="75000"/>
                    <a:lumOff val="25000"/>
                  </a:schemeClr>
                </a:solidFill>
                <a:latin typeface="Arial"/>
                <a:ea typeface="+mn-ea"/>
                <a:cs typeface="Arial"/>
              </a:defRPr>
            </a:lvl3pPr>
            <a:lvl4pPr marL="1714500" indent="-342900" algn="l" defTabSz="914400" rtl="0" eaLnBrk="1" latinLnBrk="0" hangingPunct="1">
              <a:spcBef>
                <a:spcPct val="20000"/>
              </a:spcBef>
              <a:buClr>
                <a:srgbClr val="B20838"/>
              </a:buClr>
              <a:buFont typeface="Wingdings" pitchFamily="2" charset="2"/>
              <a:buChar char="§"/>
              <a:defRPr sz="2100" kern="1200">
                <a:solidFill>
                  <a:schemeClr val="tx1">
                    <a:lumMod val="75000"/>
                    <a:lumOff val="25000"/>
                  </a:schemeClr>
                </a:solidFill>
                <a:latin typeface="Arial"/>
                <a:ea typeface="+mn-ea"/>
                <a:cs typeface="Arial"/>
              </a:defRPr>
            </a:lvl4pPr>
            <a:lvl5pPr marL="2114550" indent="-285750" algn="l" defTabSz="914400" rtl="0" eaLnBrk="1" latinLnBrk="0" hangingPunct="1">
              <a:spcBef>
                <a:spcPct val="20000"/>
              </a:spcBef>
              <a:buClr>
                <a:srgbClr val="B20838"/>
              </a:buClr>
              <a:buFont typeface="Wingdings" pitchFamily="2" charset="2"/>
              <a:buChar char="§"/>
              <a:defRPr sz="18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400" u="sng" dirty="0" smtClean="0"/>
          </a:p>
          <a:p>
            <a:pPr marL="0" indent="0">
              <a:buNone/>
            </a:pPr>
            <a:r>
              <a:rPr lang="en-US" sz="1600" u="sng" dirty="0" smtClean="0">
                <a:hlinkClick r:id="rId9"/>
              </a:rPr>
              <a:t>Thomas S. </a:t>
            </a:r>
            <a:r>
              <a:rPr lang="en-US" sz="1600" u="sng" dirty="0" err="1" smtClean="0">
                <a:hlinkClick r:id="rId9"/>
              </a:rPr>
              <a:t>Danford</a:t>
            </a:r>
            <a:endParaRPr lang="en-US" sz="1600" dirty="0" smtClean="0"/>
          </a:p>
          <a:p>
            <a:pPr marL="0" indent="0">
              <a:buNone/>
            </a:pPr>
            <a:r>
              <a:rPr lang="en-US" sz="1200" dirty="0" smtClean="0"/>
              <a:t>Chief Information Officer </a:t>
            </a:r>
          </a:p>
          <a:p>
            <a:pPr marL="0" indent="0">
              <a:buNone/>
            </a:pPr>
            <a:r>
              <a:rPr lang="en-US" sz="1200" dirty="0" smtClean="0"/>
              <a:t>Tennessee Board of Regents</a:t>
            </a:r>
          </a:p>
          <a:p>
            <a:pPr marL="0" indent="0">
              <a:buNone/>
            </a:pPr>
            <a:r>
              <a:rPr lang="en-US" sz="1200" dirty="0" smtClean="0">
                <a:hlinkClick r:id="rId10"/>
              </a:rPr>
              <a:t>tdanford@tbr.edu</a:t>
            </a:r>
            <a:endParaRPr lang="en-US" sz="1200" dirty="0" smtClean="0"/>
          </a:p>
          <a:p>
            <a:pPr marL="0" indent="0">
              <a:buNone/>
            </a:pPr>
            <a:endParaRPr lang="en-US" sz="1400" u="sng" dirty="0" smtClean="0">
              <a:hlinkClick r:id="rId11"/>
            </a:endParaRPr>
          </a:p>
          <a:p>
            <a:pPr marL="0" indent="0">
              <a:buNone/>
            </a:pPr>
            <a:endParaRPr lang="en-US" sz="1400" u="sng" dirty="0">
              <a:hlinkClick r:id="rId11"/>
            </a:endParaRPr>
          </a:p>
          <a:p>
            <a:pPr marL="0" indent="0">
              <a:buNone/>
            </a:pPr>
            <a:endParaRPr lang="en-US" sz="1400" u="sng" dirty="0" smtClean="0">
              <a:hlinkClick r:id="rId11"/>
            </a:endParaRPr>
          </a:p>
          <a:p>
            <a:pPr marL="0" indent="0">
              <a:buNone/>
            </a:pPr>
            <a:endParaRPr lang="en-US" sz="1400" u="sng" dirty="0">
              <a:hlinkClick r:id="rId11"/>
            </a:endParaRPr>
          </a:p>
          <a:p>
            <a:pPr marL="0" indent="0">
              <a:buNone/>
            </a:pPr>
            <a:endParaRPr lang="en-US" sz="1400" u="sng" dirty="0" smtClean="0">
              <a:hlinkClick r:id="rId11"/>
            </a:endParaRPr>
          </a:p>
          <a:p>
            <a:pPr marL="0" indent="0">
              <a:buNone/>
            </a:pPr>
            <a:endParaRPr lang="en-US" sz="1400" u="sng" dirty="0" smtClean="0">
              <a:hlinkClick r:id="rId11"/>
            </a:endParaRPr>
          </a:p>
          <a:p>
            <a:pPr marL="0" indent="0">
              <a:buNone/>
            </a:pPr>
            <a:r>
              <a:rPr lang="en-US" sz="1600" u="sng" dirty="0" smtClean="0">
                <a:hlinkClick r:id="rId11"/>
              </a:rPr>
              <a:t>Emily </a:t>
            </a:r>
            <a:r>
              <a:rPr lang="en-US" sz="1600" u="sng" dirty="0" err="1">
                <a:hlinkClick r:id="rId11"/>
              </a:rPr>
              <a:t>Siciensky</a:t>
            </a:r>
            <a:endParaRPr lang="en-US" sz="1600" dirty="0"/>
          </a:p>
          <a:p>
            <a:pPr marL="0" indent="0">
              <a:buNone/>
            </a:pPr>
            <a:r>
              <a:rPr lang="en-US" sz="1200" dirty="0"/>
              <a:t>Associate </a:t>
            </a:r>
            <a:r>
              <a:rPr lang="en-US" sz="1200" dirty="0" smtClean="0"/>
              <a:t>VP for </a:t>
            </a:r>
            <a:r>
              <a:rPr lang="en-US" sz="1200" dirty="0"/>
              <a:t>Information Technology </a:t>
            </a:r>
          </a:p>
          <a:p>
            <a:pPr marL="0" indent="0">
              <a:buNone/>
            </a:pPr>
            <a:r>
              <a:rPr lang="en-US" sz="1200" dirty="0"/>
              <a:t>Columbia State Community </a:t>
            </a:r>
            <a:r>
              <a:rPr lang="en-US" sz="1200" dirty="0" smtClean="0"/>
              <a:t>College</a:t>
            </a:r>
          </a:p>
          <a:p>
            <a:pPr marL="0" indent="0">
              <a:buNone/>
            </a:pPr>
            <a:r>
              <a:rPr lang="en-US" sz="1200" dirty="0" smtClean="0">
                <a:hlinkClick r:id="rId12"/>
              </a:rPr>
              <a:t>esiciensky@columbiastate.edu</a:t>
            </a:r>
            <a:endParaRPr lang="en-US" sz="1200" dirty="0" smtClean="0"/>
          </a:p>
          <a:p>
            <a:pPr marL="0" indent="0">
              <a:buNone/>
            </a:pPr>
            <a:endParaRPr lang="en-US" sz="1200" dirty="0" smtClean="0"/>
          </a:p>
          <a:p>
            <a:pPr marL="0" indent="0">
              <a:buNone/>
            </a:pPr>
            <a:endParaRPr lang="en-US" sz="1200" dirty="0"/>
          </a:p>
          <a:p>
            <a:pPr marL="0" indent="0">
              <a:buNone/>
            </a:pPr>
            <a:endParaRPr lang="en-US" sz="1400" dirty="0" smtClean="0"/>
          </a:p>
        </p:txBody>
      </p:sp>
    </p:spTree>
    <p:extLst>
      <p:ext uri="{BB962C8B-B14F-4D97-AF65-F5344CB8AC3E}">
        <p14:creationId xmlns:p14="http://schemas.microsoft.com/office/powerpoint/2010/main" val="464443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arrolltd\AppData\Local\Microsoft\Windows\Temporary Internet Files\Content.IE5\ZTB277C5\MP90043312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76200"/>
            <a:ext cx="8877300" cy="591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366" y="2209800"/>
            <a:ext cx="6743833"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Overview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Timeline,</a:t>
            </a:r>
          </a:p>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Including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RFI </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Process</a:t>
            </a:r>
          </a:p>
          <a:p>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Backgroun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28600"/>
            <a:ext cx="609600" cy="609600"/>
          </a:xfrm>
          <a:prstGeom prst="rect">
            <a:avLst/>
          </a:prstGeom>
        </p:spPr>
      </p:pic>
    </p:spTree>
    <p:extLst>
      <p:ext uri="{BB962C8B-B14F-4D97-AF65-F5344CB8AC3E}">
        <p14:creationId xmlns:p14="http://schemas.microsoft.com/office/powerpoint/2010/main" val="275500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Institutions in the Collaborative Cloud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9144000" cy="2761488"/>
          </a:xfrm>
          <a:prstGeom prst="rect">
            <a:avLst/>
          </a:prstGeom>
        </p:spPr>
      </p:pic>
      <p:sp>
        <p:nvSpPr>
          <p:cNvPr id="3" name="TextBox 2"/>
          <p:cNvSpPr txBox="1"/>
          <p:nvPr/>
        </p:nvSpPr>
        <p:spPr>
          <a:xfrm>
            <a:off x="838200" y="1219200"/>
            <a:ext cx="3581400" cy="2031325"/>
          </a:xfrm>
          <a:prstGeom prst="rect">
            <a:avLst/>
          </a:prstGeom>
          <a:noFill/>
        </p:spPr>
        <p:txBody>
          <a:bodyPr wrap="square" rtlCol="0">
            <a:spAutoFit/>
          </a:bodyPr>
          <a:lstStyle/>
          <a:p>
            <a:r>
              <a:rPr lang="en-US" u="sng" dirty="0" smtClean="0"/>
              <a:t>The Initial Six Organizations</a:t>
            </a:r>
          </a:p>
          <a:p>
            <a:r>
              <a:rPr lang="en-US" dirty="0" smtClean="0"/>
              <a:t>Cleveland State Community College</a:t>
            </a:r>
            <a:endParaRPr lang="en-US" dirty="0"/>
          </a:p>
          <a:p>
            <a:r>
              <a:rPr lang="en-US" dirty="0" smtClean="0"/>
              <a:t>Columbia State Community College</a:t>
            </a:r>
          </a:p>
          <a:p>
            <a:r>
              <a:rPr lang="en-US" dirty="0" smtClean="0"/>
              <a:t>Jackson State Community College</a:t>
            </a:r>
          </a:p>
          <a:p>
            <a:r>
              <a:rPr lang="en-US" dirty="0" err="1" smtClean="0"/>
              <a:t>Motlow</a:t>
            </a:r>
            <a:r>
              <a:rPr lang="en-US" dirty="0" smtClean="0"/>
              <a:t> State Community College</a:t>
            </a:r>
          </a:p>
          <a:p>
            <a:r>
              <a:rPr lang="en-US" dirty="0" smtClean="0"/>
              <a:t>Roane State Community College</a:t>
            </a:r>
          </a:p>
          <a:p>
            <a:r>
              <a:rPr lang="en-US" dirty="0" smtClean="0"/>
              <a:t>TBR Central Office</a:t>
            </a:r>
            <a:endParaRPr lang="en-US" dirty="0"/>
          </a:p>
        </p:txBody>
      </p:sp>
      <p:sp>
        <p:nvSpPr>
          <p:cNvPr id="5" name="TextBox 4"/>
          <p:cNvSpPr txBox="1"/>
          <p:nvPr/>
        </p:nvSpPr>
        <p:spPr>
          <a:xfrm>
            <a:off x="4572000" y="1219200"/>
            <a:ext cx="3581400" cy="2031325"/>
          </a:xfrm>
          <a:prstGeom prst="rect">
            <a:avLst/>
          </a:prstGeom>
          <a:noFill/>
        </p:spPr>
        <p:txBody>
          <a:bodyPr wrap="square" rtlCol="0">
            <a:spAutoFit/>
          </a:bodyPr>
          <a:lstStyle/>
          <a:p>
            <a:r>
              <a:rPr lang="en-US" u="sng" dirty="0" smtClean="0"/>
              <a:t>New Additions</a:t>
            </a:r>
          </a:p>
          <a:p>
            <a:r>
              <a:rPr lang="en-US" dirty="0" smtClean="0"/>
              <a:t>Dyersburg State Community College</a:t>
            </a:r>
            <a:endParaRPr lang="en-US" dirty="0"/>
          </a:p>
          <a:p>
            <a:r>
              <a:rPr lang="en-US" dirty="0" smtClean="0"/>
              <a:t>Walters State Community College</a:t>
            </a:r>
          </a:p>
          <a:p>
            <a:endParaRPr lang="en-US" dirty="0" smtClean="0"/>
          </a:p>
          <a:p>
            <a:r>
              <a:rPr lang="en-US" u="sng" dirty="0" smtClean="0"/>
              <a:t>Future Additions</a:t>
            </a:r>
          </a:p>
          <a:p>
            <a:r>
              <a:rPr lang="en-US" dirty="0" smtClean="0"/>
              <a:t>1 – 2 Universities</a:t>
            </a:r>
          </a:p>
          <a:p>
            <a:r>
              <a:rPr lang="en-US" dirty="0" smtClean="0"/>
              <a:t>Additional Community Colleges</a:t>
            </a:r>
            <a:endParaRPr lang="en-US" dirty="0"/>
          </a:p>
        </p:txBody>
      </p:sp>
    </p:spTree>
    <p:extLst>
      <p:ext uri="{BB962C8B-B14F-4D97-AF65-F5344CB8AC3E}">
        <p14:creationId xmlns:p14="http://schemas.microsoft.com/office/powerpoint/2010/main" val="2910553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00856" y="1179513"/>
            <a:ext cx="8139112" cy="676275"/>
          </a:xfrm>
          <a:prstGeom prst="rect">
            <a:avLst/>
          </a:prstGeom>
        </p:spPr>
        <p:txBody>
          <a:bodyPr/>
          <a:lstStyle/>
          <a:p>
            <a:pPr marL="285750" indent="-285750" eaLnBrk="0" hangingPunct="0">
              <a:spcBef>
                <a:spcPct val="20000"/>
              </a:spcBef>
              <a:defRPr/>
            </a:pPr>
            <a:r>
              <a:rPr lang="en-US" b="1" kern="0" dirty="0">
                <a:solidFill>
                  <a:srgbClr val="4C4C4C"/>
                </a:solidFill>
                <a:latin typeface="+mn-lt"/>
              </a:rPr>
              <a:t>Objective: </a:t>
            </a:r>
            <a:r>
              <a:rPr lang="en-US" sz="1600" kern="0" dirty="0" smtClean="0">
                <a:solidFill>
                  <a:srgbClr val="4C4C4C"/>
                </a:solidFill>
                <a:latin typeface="+mn-lt"/>
              </a:rPr>
              <a:t>Provide for an </a:t>
            </a:r>
            <a:r>
              <a:rPr lang="en-US" sz="1600" b="1" i="1" kern="0" dirty="0" smtClean="0">
                <a:solidFill>
                  <a:srgbClr val="4C4C4C"/>
                </a:solidFill>
                <a:latin typeface="+mn-lt"/>
              </a:rPr>
              <a:t>orderly</a:t>
            </a:r>
            <a:r>
              <a:rPr lang="en-US" sz="1600" kern="0" dirty="0" smtClean="0">
                <a:solidFill>
                  <a:srgbClr val="4C4C4C"/>
                </a:solidFill>
                <a:latin typeface="+mn-lt"/>
              </a:rPr>
              <a:t> migration to a cloud computing environment</a:t>
            </a:r>
            <a:endParaRPr lang="en-US" sz="1600" kern="0" dirty="0">
              <a:solidFill>
                <a:srgbClr val="4C4C4C"/>
              </a:solidFill>
              <a:latin typeface="+mn-lt"/>
            </a:endParaRPr>
          </a:p>
          <a:p>
            <a:pPr marL="742950" lvl="1" indent="-285750" eaLnBrk="0" hangingPunct="0">
              <a:spcBef>
                <a:spcPct val="20000"/>
              </a:spcBef>
              <a:buFont typeface="Wingdings 2" pitchFamily="18" charset="2"/>
              <a:buNone/>
              <a:defRPr/>
            </a:pPr>
            <a:endParaRPr lang="en-US" sz="2800" b="1" kern="0" dirty="0">
              <a:solidFill>
                <a:srgbClr val="4C4C4C"/>
              </a:solidFill>
              <a:latin typeface="+mn-lt"/>
            </a:endParaRPr>
          </a:p>
        </p:txBody>
      </p:sp>
      <p:sp>
        <p:nvSpPr>
          <p:cNvPr id="5" name="AutoShape 2"/>
          <p:cNvSpPr>
            <a:spLocks noChangeArrowheads="1"/>
          </p:cNvSpPr>
          <p:nvPr/>
        </p:nvSpPr>
        <p:spPr bwMode="gray">
          <a:xfrm>
            <a:off x="334963" y="1600200"/>
            <a:ext cx="2962275" cy="511175"/>
          </a:xfrm>
          <a:prstGeom prst="chevron">
            <a:avLst>
              <a:gd name="adj" fmla="val 49526"/>
            </a:avLst>
          </a:prstGeom>
          <a:solidFill>
            <a:srgbClr val="A5B7DB"/>
          </a:solidFill>
          <a:ln w="12700" cap="rnd" algn="ctr">
            <a:noFill/>
            <a:miter lim="800000"/>
            <a:headEnd/>
            <a:tailEnd/>
          </a:ln>
        </p:spPr>
        <p:txBody>
          <a:bodyPr lIns="182880" anchor="ctr" anchorCtr="1"/>
          <a:lstStyle/>
          <a:p>
            <a:pPr algn="ctr" eaLnBrk="0" hangingPunct="0">
              <a:lnSpc>
                <a:spcPct val="106000"/>
              </a:lnSpc>
              <a:defRPr/>
            </a:pPr>
            <a:r>
              <a:rPr lang="en-US" sz="1500" dirty="0" smtClean="0">
                <a:solidFill>
                  <a:schemeClr val="bg1"/>
                </a:solidFill>
                <a:latin typeface="+mn-lt"/>
              </a:rPr>
              <a:t>Current State </a:t>
            </a:r>
            <a:r>
              <a:rPr lang="en-US" sz="1500" dirty="0">
                <a:solidFill>
                  <a:schemeClr val="bg1"/>
                </a:solidFill>
                <a:latin typeface="+mn-lt"/>
              </a:rPr>
              <a:t>Analysis</a:t>
            </a:r>
          </a:p>
        </p:txBody>
      </p:sp>
      <p:sp>
        <p:nvSpPr>
          <p:cNvPr id="6" name="AutoShape 3"/>
          <p:cNvSpPr>
            <a:spLocks noChangeArrowheads="1"/>
          </p:cNvSpPr>
          <p:nvPr/>
        </p:nvSpPr>
        <p:spPr bwMode="gray">
          <a:xfrm>
            <a:off x="3060700" y="1600200"/>
            <a:ext cx="2962275" cy="511175"/>
          </a:xfrm>
          <a:prstGeom prst="chevron">
            <a:avLst>
              <a:gd name="adj" fmla="val 49526"/>
            </a:avLst>
          </a:prstGeom>
          <a:solidFill>
            <a:srgbClr val="8099CC"/>
          </a:solidFill>
          <a:ln w="12700" cap="rnd" algn="ctr">
            <a:noFill/>
            <a:miter lim="800000"/>
            <a:headEnd/>
            <a:tailEnd/>
          </a:ln>
        </p:spPr>
        <p:txBody>
          <a:bodyPr lIns="182880" anchor="ctr" anchorCtr="1"/>
          <a:lstStyle/>
          <a:p>
            <a:pPr algn="ctr" eaLnBrk="0" hangingPunct="0">
              <a:lnSpc>
                <a:spcPct val="106000"/>
              </a:lnSpc>
              <a:defRPr/>
            </a:pPr>
            <a:r>
              <a:rPr lang="en-US" sz="1500" dirty="0" smtClean="0">
                <a:solidFill>
                  <a:schemeClr val="bg1"/>
                </a:solidFill>
                <a:latin typeface="+mn-lt"/>
              </a:rPr>
              <a:t>Opportunity &amp; Concerns Identification</a:t>
            </a:r>
            <a:endParaRPr lang="en-US" sz="1500" dirty="0">
              <a:solidFill>
                <a:schemeClr val="bg1"/>
              </a:solidFill>
              <a:latin typeface="+mn-lt"/>
            </a:endParaRPr>
          </a:p>
        </p:txBody>
      </p:sp>
      <p:sp>
        <p:nvSpPr>
          <p:cNvPr id="7" name="AutoShape 4"/>
          <p:cNvSpPr>
            <a:spLocks noChangeArrowheads="1"/>
          </p:cNvSpPr>
          <p:nvPr/>
        </p:nvSpPr>
        <p:spPr bwMode="gray">
          <a:xfrm>
            <a:off x="5780088" y="1600200"/>
            <a:ext cx="2962275" cy="511175"/>
          </a:xfrm>
          <a:prstGeom prst="chevron">
            <a:avLst>
              <a:gd name="adj" fmla="val 49526"/>
            </a:avLst>
          </a:prstGeom>
          <a:solidFill>
            <a:srgbClr val="4066B2"/>
          </a:solidFill>
          <a:ln w="12700" cap="rnd" algn="ctr">
            <a:noFill/>
            <a:miter lim="800000"/>
            <a:headEnd/>
            <a:tailEnd/>
          </a:ln>
        </p:spPr>
        <p:txBody>
          <a:bodyPr lIns="182880" anchor="ctr" anchorCtr="1"/>
          <a:lstStyle/>
          <a:p>
            <a:pPr algn="ctr" eaLnBrk="0" hangingPunct="0">
              <a:lnSpc>
                <a:spcPct val="106000"/>
              </a:lnSpc>
              <a:defRPr/>
            </a:pPr>
            <a:r>
              <a:rPr lang="en-US" sz="1500" dirty="0" smtClean="0">
                <a:solidFill>
                  <a:schemeClr val="bg1"/>
                </a:solidFill>
                <a:latin typeface="+mn-lt"/>
              </a:rPr>
              <a:t>Business Case </a:t>
            </a:r>
            <a:r>
              <a:rPr lang="en-US" sz="1500" dirty="0">
                <a:solidFill>
                  <a:schemeClr val="bg1"/>
                </a:solidFill>
                <a:latin typeface="+mn-lt"/>
              </a:rPr>
              <a:t>&amp; Roadmap</a:t>
            </a:r>
          </a:p>
        </p:txBody>
      </p:sp>
      <p:sp>
        <p:nvSpPr>
          <p:cNvPr id="8" name="Rectangle 8"/>
          <p:cNvSpPr>
            <a:spLocks noChangeArrowheads="1"/>
          </p:cNvSpPr>
          <p:nvPr/>
        </p:nvSpPr>
        <p:spPr bwMode="gray">
          <a:xfrm>
            <a:off x="6022975" y="2111375"/>
            <a:ext cx="2686050" cy="4082596"/>
          </a:xfrm>
          <a:prstGeom prst="rect">
            <a:avLst/>
          </a:prstGeom>
          <a:noFill/>
          <a:ln w="9525" algn="ctr">
            <a:noFill/>
            <a:miter lim="800000"/>
            <a:headEnd/>
            <a:tailEnd/>
          </a:ln>
        </p:spPr>
        <p:txBody>
          <a:bodyPr lIns="0" tIns="0" rIns="0" bIns="0"/>
          <a:lstStyle/>
          <a:p>
            <a:pPr marL="342900" indent="-342900" algn="ctr" eaLnBrk="0" hangingPunct="0">
              <a:spcBef>
                <a:spcPct val="80000"/>
              </a:spcBef>
              <a:buClr>
                <a:schemeClr val="tx1"/>
              </a:buClr>
              <a:buSzPct val="80000"/>
              <a:buFont typeface="Wingdings" pitchFamily="2" charset="2"/>
              <a:buNone/>
              <a:defRPr/>
            </a:pPr>
            <a:r>
              <a:rPr lang="en-US" sz="1400" u="sng" dirty="0">
                <a:latin typeface="+mn-lt"/>
              </a:rPr>
              <a:t>Activities</a:t>
            </a:r>
          </a:p>
          <a:p>
            <a:pPr marL="169863" lvl="1" indent="-168275" eaLnBrk="0" hangingPunct="0">
              <a:spcBef>
                <a:spcPts val="600"/>
              </a:spcBef>
              <a:buClr>
                <a:schemeClr val="tx1"/>
              </a:buClr>
              <a:buFont typeface="Wingdings 2" pitchFamily="18" charset="2"/>
              <a:buChar char="¡"/>
              <a:defRPr/>
            </a:pPr>
            <a:r>
              <a:rPr lang="en-US" sz="1050" dirty="0">
                <a:latin typeface="+mn-lt"/>
              </a:rPr>
              <a:t>Define key initiatives to achieve desired future state capabilities</a:t>
            </a:r>
          </a:p>
          <a:p>
            <a:pPr marL="169863" lvl="1" indent="-168275" eaLnBrk="0" hangingPunct="0">
              <a:spcBef>
                <a:spcPts val="600"/>
              </a:spcBef>
              <a:buClr>
                <a:schemeClr val="tx1"/>
              </a:buClr>
              <a:buFont typeface="Wingdings 2" pitchFamily="18" charset="2"/>
              <a:buChar char="¡"/>
              <a:defRPr/>
            </a:pPr>
            <a:r>
              <a:rPr lang="en-US" sz="1050" dirty="0">
                <a:latin typeface="+mn-lt"/>
              </a:rPr>
              <a:t>Finalize </a:t>
            </a:r>
            <a:r>
              <a:rPr lang="en-US" sz="1050" dirty="0" smtClean="0">
                <a:latin typeface="+mn-lt"/>
              </a:rPr>
              <a:t>statement of work and project plan</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a:latin typeface="+mn-lt"/>
              </a:rPr>
              <a:t>Identify interdependencies and required implementation sequencing</a:t>
            </a:r>
          </a:p>
          <a:p>
            <a:pPr marL="169863" lvl="1" indent="-168275" eaLnBrk="0" hangingPunct="0">
              <a:spcBef>
                <a:spcPts val="600"/>
              </a:spcBef>
              <a:buClr>
                <a:schemeClr val="tx1"/>
              </a:buClr>
              <a:buFont typeface="Wingdings 2" pitchFamily="18" charset="2"/>
              <a:buChar char="¡"/>
              <a:defRPr/>
            </a:pPr>
            <a:r>
              <a:rPr lang="en-US" sz="1050" dirty="0" smtClean="0">
                <a:latin typeface="+mn-lt"/>
              </a:rPr>
              <a:t>Prepare project budget</a:t>
            </a:r>
          </a:p>
          <a:p>
            <a:pPr marL="169863" lvl="1" indent="-168275" eaLnBrk="0" hangingPunct="0">
              <a:spcBef>
                <a:spcPts val="600"/>
              </a:spcBef>
              <a:buClr>
                <a:schemeClr val="tx1"/>
              </a:buClr>
              <a:buFont typeface="Wingdings 2" pitchFamily="18" charset="2"/>
              <a:buChar char="¡"/>
              <a:defRPr/>
            </a:pPr>
            <a:r>
              <a:rPr lang="en-US" sz="1050" dirty="0" smtClean="0">
                <a:latin typeface="+mn-lt"/>
              </a:rPr>
              <a:t>Negotiate service level expectations</a:t>
            </a:r>
          </a:p>
          <a:p>
            <a:pPr marL="169863" lvl="1" indent="-168275" eaLnBrk="0" hangingPunct="0">
              <a:spcBef>
                <a:spcPts val="600"/>
              </a:spcBef>
              <a:buClr>
                <a:schemeClr val="tx1"/>
              </a:buClr>
              <a:buFont typeface="Wingdings 2" pitchFamily="18" charset="2"/>
              <a:buChar char="¡"/>
              <a:defRPr/>
            </a:pPr>
            <a:r>
              <a:rPr lang="en-US" sz="1050" dirty="0" smtClean="0">
                <a:latin typeface="+mn-lt"/>
              </a:rPr>
              <a:t>Develop a talent management program</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a:latin typeface="+mn-lt"/>
              </a:rPr>
              <a:t>Present consolidated roadmap, metrics design and related definitions to executive leadership</a:t>
            </a:r>
          </a:p>
          <a:p>
            <a:pPr marL="342900" indent="-342900" algn="ctr" eaLnBrk="0" hangingPunct="0">
              <a:spcBef>
                <a:spcPct val="80000"/>
              </a:spcBef>
              <a:buClr>
                <a:schemeClr val="tx1"/>
              </a:buClr>
              <a:buSzPct val="80000"/>
              <a:buFont typeface="Wingdings" pitchFamily="2" charset="2"/>
              <a:buNone/>
              <a:defRPr/>
            </a:pPr>
            <a:r>
              <a:rPr lang="en-US" sz="1400" u="sng" dirty="0">
                <a:latin typeface="+mn-lt"/>
              </a:rPr>
              <a:t>Deliverables</a:t>
            </a:r>
          </a:p>
          <a:p>
            <a:pPr marL="169863" lvl="1" indent="-168275" eaLnBrk="0" hangingPunct="0">
              <a:spcBef>
                <a:spcPts val="600"/>
              </a:spcBef>
              <a:buClr>
                <a:schemeClr val="tx1"/>
              </a:buClr>
              <a:buFont typeface="Wingdings 2" pitchFamily="18" charset="2"/>
              <a:buChar char="¡"/>
              <a:defRPr/>
            </a:pPr>
            <a:r>
              <a:rPr lang="en-US" sz="1050" dirty="0" smtClean="0">
                <a:latin typeface="+mn-lt"/>
              </a:rPr>
              <a:t>Statement of Work (SOW) Project Plan/Work Breakdown Structured (WBS) </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smtClean="0">
                <a:latin typeface="+mn-lt"/>
              </a:rPr>
              <a:t>Detailed Budget</a:t>
            </a:r>
          </a:p>
          <a:p>
            <a:pPr marL="169863" lvl="1" indent="-168275" eaLnBrk="0" hangingPunct="0">
              <a:spcBef>
                <a:spcPts val="600"/>
              </a:spcBef>
              <a:buClr>
                <a:schemeClr val="tx1"/>
              </a:buClr>
              <a:buFont typeface="Wingdings 2" pitchFamily="18" charset="2"/>
              <a:buChar char="¡"/>
              <a:defRPr/>
            </a:pPr>
            <a:r>
              <a:rPr lang="en-US" sz="1050" dirty="0" smtClean="0">
                <a:latin typeface="+mn-lt"/>
              </a:rPr>
              <a:t>Service Level Agreement (SLA) &amp; Dashboards</a:t>
            </a:r>
          </a:p>
          <a:p>
            <a:pPr marL="169863" lvl="1" indent="-168275" eaLnBrk="0" hangingPunct="0">
              <a:spcBef>
                <a:spcPts val="600"/>
              </a:spcBef>
              <a:buClr>
                <a:schemeClr val="tx1"/>
              </a:buClr>
              <a:buFont typeface="Wingdings 2" pitchFamily="18" charset="2"/>
              <a:buChar char="¡"/>
              <a:defRPr/>
            </a:pPr>
            <a:r>
              <a:rPr lang="en-US" sz="1050" dirty="0" smtClean="0">
                <a:latin typeface="+mn-lt"/>
              </a:rPr>
              <a:t>Job descriptions and staff development plans</a:t>
            </a:r>
          </a:p>
          <a:p>
            <a:pPr marL="169863" lvl="1" indent="-168275" eaLnBrk="0" hangingPunct="0">
              <a:spcBef>
                <a:spcPts val="600"/>
              </a:spcBef>
              <a:buClr>
                <a:schemeClr val="tx1"/>
              </a:buClr>
              <a:buFont typeface="Wingdings 2" pitchFamily="18" charset="2"/>
              <a:buChar char="¡"/>
              <a:defRPr/>
            </a:pPr>
            <a:r>
              <a:rPr lang="en-US" sz="1050" dirty="0" smtClean="0">
                <a:latin typeface="+mn-lt"/>
              </a:rPr>
              <a:t>Contract with terms  &amp; conditions</a:t>
            </a:r>
          </a:p>
          <a:p>
            <a:pPr marL="1588" lvl="1" eaLnBrk="0" hangingPunct="0">
              <a:spcBef>
                <a:spcPts val="600"/>
              </a:spcBef>
              <a:buClr>
                <a:schemeClr val="tx1"/>
              </a:buClr>
              <a:defRPr/>
            </a:pPr>
            <a:endParaRPr lang="en-US" sz="1050" dirty="0">
              <a:latin typeface="+mn-lt"/>
            </a:endParaRPr>
          </a:p>
        </p:txBody>
      </p:sp>
      <p:sp>
        <p:nvSpPr>
          <p:cNvPr id="9" name="Rectangle 9"/>
          <p:cNvSpPr>
            <a:spLocks noChangeArrowheads="1"/>
          </p:cNvSpPr>
          <p:nvPr/>
        </p:nvSpPr>
        <p:spPr bwMode="gray">
          <a:xfrm>
            <a:off x="3225800" y="2121807"/>
            <a:ext cx="2643188" cy="3914775"/>
          </a:xfrm>
          <a:prstGeom prst="rect">
            <a:avLst/>
          </a:prstGeom>
          <a:noFill/>
          <a:ln w="9525" algn="ctr">
            <a:noFill/>
            <a:miter lim="800000"/>
            <a:headEnd/>
            <a:tailEnd/>
          </a:ln>
        </p:spPr>
        <p:txBody>
          <a:bodyPr lIns="0" tIns="0" rIns="0" bIns="0"/>
          <a:lstStyle/>
          <a:p>
            <a:pPr marL="342900" indent="-342900" algn="ctr" eaLnBrk="0" hangingPunct="0">
              <a:lnSpc>
                <a:spcPct val="75000"/>
              </a:lnSpc>
              <a:spcBef>
                <a:spcPct val="80000"/>
              </a:spcBef>
              <a:buClr>
                <a:schemeClr val="tx1"/>
              </a:buClr>
              <a:buSzPct val="80000"/>
              <a:buFont typeface="Wingdings" pitchFamily="2" charset="2"/>
              <a:buNone/>
              <a:defRPr/>
            </a:pPr>
            <a:r>
              <a:rPr lang="en-US" sz="1400" u="sng" dirty="0">
                <a:latin typeface="+mn-lt"/>
              </a:rPr>
              <a:t>Activities</a:t>
            </a:r>
          </a:p>
          <a:p>
            <a:pPr marL="169863" lvl="1" indent="-168275" eaLnBrk="0" hangingPunct="0">
              <a:spcBef>
                <a:spcPts val="600"/>
              </a:spcBef>
              <a:buClr>
                <a:schemeClr val="tx1"/>
              </a:buClr>
              <a:buFont typeface="Wingdings 2" pitchFamily="18" charset="2"/>
              <a:buChar char="¡"/>
              <a:defRPr/>
            </a:pPr>
            <a:r>
              <a:rPr lang="en-US" sz="1050" dirty="0" smtClean="0">
                <a:latin typeface="+mn-lt"/>
              </a:rPr>
              <a:t>Identify key opportunities and benefits</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a:latin typeface="+mn-lt"/>
              </a:rPr>
              <a:t>Establish Executive Dashboard Vision and priorities</a:t>
            </a:r>
          </a:p>
          <a:p>
            <a:pPr marL="169863" lvl="1" indent="-168275" eaLnBrk="0" hangingPunct="0">
              <a:spcBef>
                <a:spcPts val="600"/>
              </a:spcBef>
              <a:buClr>
                <a:schemeClr val="tx1"/>
              </a:buClr>
              <a:buFont typeface="Wingdings 2" pitchFamily="18" charset="2"/>
              <a:buChar char="¡"/>
              <a:defRPr/>
            </a:pPr>
            <a:r>
              <a:rPr lang="en-US" sz="1050" dirty="0">
                <a:latin typeface="+mn-lt"/>
              </a:rPr>
              <a:t>Develop initiative write-ups including:</a:t>
            </a:r>
          </a:p>
          <a:p>
            <a:pPr marL="344488" lvl="2" indent="-173038" eaLnBrk="0" hangingPunct="0">
              <a:spcBef>
                <a:spcPts val="600"/>
              </a:spcBef>
              <a:buClr>
                <a:schemeClr val="tx1"/>
              </a:buClr>
              <a:buFont typeface="Arial" charset="0"/>
              <a:buChar char="–"/>
              <a:defRPr/>
            </a:pPr>
            <a:r>
              <a:rPr lang="en-US" sz="1050" dirty="0" smtClean="0">
                <a:latin typeface="+mn-lt"/>
              </a:rPr>
              <a:t>Project principles &amp; desired outcomes</a:t>
            </a:r>
            <a:endParaRPr lang="en-US" sz="1050" dirty="0">
              <a:latin typeface="+mn-lt"/>
            </a:endParaRPr>
          </a:p>
          <a:p>
            <a:pPr marL="344488" lvl="2" indent="-173038" eaLnBrk="0" hangingPunct="0">
              <a:spcBef>
                <a:spcPts val="600"/>
              </a:spcBef>
              <a:buClr>
                <a:schemeClr val="tx1"/>
              </a:buClr>
              <a:buFont typeface="Arial" charset="0"/>
              <a:buChar char="–"/>
              <a:defRPr/>
            </a:pPr>
            <a:r>
              <a:rPr lang="en-US" sz="1050" dirty="0" smtClean="0">
                <a:latin typeface="+mn-lt"/>
              </a:rPr>
              <a:t>Roles and expectations</a:t>
            </a:r>
            <a:endParaRPr lang="en-US" sz="1050" dirty="0">
              <a:latin typeface="+mn-lt"/>
            </a:endParaRPr>
          </a:p>
          <a:p>
            <a:pPr marL="344488" lvl="2" indent="-173038" eaLnBrk="0" hangingPunct="0">
              <a:spcBef>
                <a:spcPts val="600"/>
              </a:spcBef>
              <a:buClr>
                <a:schemeClr val="tx1"/>
              </a:buClr>
              <a:buFont typeface="Arial" charset="0"/>
              <a:buChar char="–"/>
              <a:defRPr/>
            </a:pPr>
            <a:r>
              <a:rPr lang="en-US" sz="1050" dirty="0" smtClean="0">
                <a:latin typeface="+mn-lt"/>
              </a:rPr>
              <a:t>Budgeting and resource allocations</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a:latin typeface="+mn-lt"/>
              </a:rPr>
              <a:t>Document overall changes to process, technology and data</a:t>
            </a:r>
          </a:p>
          <a:p>
            <a:pPr marL="169863" lvl="1" indent="-168275" eaLnBrk="0" hangingPunct="0">
              <a:spcBef>
                <a:spcPts val="600"/>
              </a:spcBef>
              <a:buClr>
                <a:schemeClr val="tx1"/>
              </a:buClr>
              <a:buFont typeface="Wingdings 2" pitchFamily="18" charset="2"/>
              <a:buChar char="¡"/>
              <a:defRPr/>
            </a:pPr>
            <a:r>
              <a:rPr lang="en-US" sz="1050" dirty="0">
                <a:latin typeface="+mn-lt"/>
              </a:rPr>
              <a:t>Finalize framework for </a:t>
            </a:r>
            <a:r>
              <a:rPr lang="en-US" sz="1050" dirty="0" smtClean="0">
                <a:latin typeface="+mn-lt"/>
              </a:rPr>
              <a:t>governance </a:t>
            </a:r>
            <a:r>
              <a:rPr lang="en-US" sz="1050" dirty="0">
                <a:latin typeface="+mn-lt"/>
              </a:rPr>
              <a:t>and related initiatives</a:t>
            </a:r>
          </a:p>
          <a:p>
            <a:pPr marL="342900" indent="-342900" algn="ctr" eaLnBrk="0" hangingPunct="0">
              <a:spcBef>
                <a:spcPct val="80000"/>
              </a:spcBef>
              <a:buClr>
                <a:schemeClr val="tx1"/>
              </a:buClr>
              <a:buSzPct val="80000"/>
              <a:buFont typeface="Wingdings" pitchFamily="2" charset="2"/>
              <a:buNone/>
              <a:defRPr/>
            </a:pPr>
            <a:r>
              <a:rPr lang="en-US" sz="1400" u="sng" dirty="0">
                <a:latin typeface="+mn-lt"/>
              </a:rPr>
              <a:t>Deliverables</a:t>
            </a:r>
          </a:p>
          <a:p>
            <a:pPr marL="169863" lvl="1" indent="-168275" eaLnBrk="0" hangingPunct="0">
              <a:spcBef>
                <a:spcPts val="600"/>
              </a:spcBef>
              <a:buClr>
                <a:schemeClr val="tx1"/>
              </a:buClr>
              <a:buFont typeface="Wingdings 2" pitchFamily="18" charset="2"/>
              <a:buChar char="¡"/>
              <a:defRPr/>
            </a:pPr>
            <a:r>
              <a:rPr lang="en-US" sz="1050" dirty="0">
                <a:latin typeface="+mn-lt"/>
              </a:rPr>
              <a:t>Future State Capability Vision</a:t>
            </a:r>
          </a:p>
          <a:p>
            <a:pPr marL="169863" lvl="1" indent="-168275" eaLnBrk="0" hangingPunct="0">
              <a:spcBef>
                <a:spcPts val="600"/>
              </a:spcBef>
              <a:buClr>
                <a:schemeClr val="tx1"/>
              </a:buClr>
              <a:buFont typeface="Wingdings 2" pitchFamily="18" charset="2"/>
              <a:buChar char="¡"/>
              <a:defRPr/>
            </a:pPr>
            <a:r>
              <a:rPr lang="en-US" sz="1050" dirty="0" smtClean="0">
                <a:latin typeface="+mn-lt"/>
              </a:rPr>
              <a:t>Principles of </a:t>
            </a:r>
            <a:r>
              <a:rPr lang="en-US" sz="1050" dirty="0">
                <a:latin typeface="+mn-lt"/>
              </a:rPr>
              <a:t> </a:t>
            </a:r>
            <a:r>
              <a:rPr lang="en-US" sz="1050" dirty="0" smtClean="0">
                <a:latin typeface="+mn-lt"/>
              </a:rPr>
              <a:t>Implementation</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smtClean="0">
                <a:latin typeface="+mn-lt"/>
              </a:rPr>
              <a:t>Governance Structure</a:t>
            </a:r>
          </a:p>
          <a:p>
            <a:pPr marL="169863" lvl="1" indent="-168275" eaLnBrk="0" hangingPunct="0">
              <a:spcBef>
                <a:spcPts val="600"/>
              </a:spcBef>
              <a:buClr>
                <a:schemeClr val="tx1"/>
              </a:buClr>
              <a:buFont typeface="Wingdings 2" pitchFamily="18" charset="2"/>
              <a:buChar char="¡"/>
              <a:defRPr/>
            </a:pPr>
            <a:r>
              <a:rPr lang="en-US" sz="1050" dirty="0" smtClean="0">
                <a:latin typeface="+mn-lt"/>
              </a:rPr>
              <a:t>Budgetary Proposal</a:t>
            </a:r>
          </a:p>
          <a:p>
            <a:pPr marL="169863" lvl="1" indent="-168275" eaLnBrk="0" hangingPunct="0">
              <a:spcBef>
                <a:spcPts val="600"/>
              </a:spcBef>
              <a:buClr>
                <a:schemeClr val="tx1"/>
              </a:buClr>
              <a:buFont typeface="Wingdings 2" pitchFamily="18" charset="2"/>
              <a:buChar char="¡"/>
              <a:defRPr/>
            </a:pPr>
            <a:endParaRPr lang="en-US" sz="1050" dirty="0" smtClean="0">
              <a:latin typeface="+mn-lt"/>
            </a:endParaRPr>
          </a:p>
          <a:p>
            <a:pPr marL="1588" lvl="1" eaLnBrk="0" hangingPunct="0">
              <a:spcBef>
                <a:spcPts val="600"/>
              </a:spcBef>
              <a:buClr>
                <a:schemeClr val="tx1"/>
              </a:buClr>
              <a:defRPr/>
            </a:pPr>
            <a:endParaRPr lang="en-US" sz="900" dirty="0">
              <a:latin typeface="+mn-lt"/>
            </a:endParaRPr>
          </a:p>
        </p:txBody>
      </p:sp>
      <p:sp>
        <p:nvSpPr>
          <p:cNvPr id="10" name="Rectangle 10"/>
          <p:cNvSpPr>
            <a:spLocks noChangeArrowheads="1"/>
          </p:cNvSpPr>
          <p:nvPr/>
        </p:nvSpPr>
        <p:spPr bwMode="gray">
          <a:xfrm>
            <a:off x="392112" y="2106612"/>
            <a:ext cx="2744787" cy="3917950"/>
          </a:xfrm>
          <a:prstGeom prst="rect">
            <a:avLst/>
          </a:prstGeom>
          <a:noFill/>
          <a:ln w="9525" algn="ctr">
            <a:noFill/>
            <a:miter lim="800000"/>
            <a:headEnd/>
            <a:tailEnd/>
          </a:ln>
        </p:spPr>
        <p:txBody>
          <a:bodyPr lIns="0" tIns="0" rIns="0" bIns="0"/>
          <a:lstStyle/>
          <a:p>
            <a:pPr marL="342900" indent="-342900" algn="ctr" eaLnBrk="0" hangingPunct="0">
              <a:lnSpc>
                <a:spcPct val="75000"/>
              </a:lnSpc>
              <a:spcBef>
                <a:spcPct val="80000"/>
              </a:spcBef>
              <a:buClr>
                <a:schemeClr val="tx1"/>
              </a:buClr>
              <a:buSzPct val="80000"/>
              <a:buFont typeface="Wingdings" pitchFamily="2" charset="2"/>
              <a:buNone/>
              <a:defRPr/>
            </a:pPr>
            <a:r>
              <a:rPr lang="en-US" sz="1400" u="sng" dirty="0">
                <a:latin typeface="+mn-lt"/>
              </a:rPr>
              <a:t>Activities</a:t>
            </a:r>
          </a:p>
          <a:p>
            <a:pPr marL="169863" lvl="1" indent="-168275" eaLnBrk="0" hangingPunct="0">
              <a:spcBef>
                <a:spcPts val="600"/>
              </a:spcBef>
              <a:buClr>
                <a:schemeClr val="tx1"/>
              </a:buClr>
              <a:buFont typeface="Wingdings 2" pitchFamily="18" charset="2"/>
              <a:buChar char="¡"/>
              <a:defRPr/>
            </a:pPr>
            <a:r>
              <a:rPr lang="en-US" sz="1050" dirty="0" smtClean="0">
                <a:latin typeface="+mn-lt"/>
              </a:rPr>
              <a:t>IT management interviews and surveys</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smtClean="0">
                <a:latin typeface="+mn-lt"/>
              </a:rPr>
              <a:t>Stakeholder interviews and surveys</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smtClean="0">
                <a:latin typeface="+mn-lt"/>
              </a:rPr>
              <a:t>IT architecture analysis</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smtClean="0">
                <a:latin typeface="+mn-lt"/>
              </a:rPr>
              <a:t>IT budget analysis</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smtClean="0">
                <a:latin typeface="+mn-lt"/>
              </a:rPr>
              <a:t>IT staffing analysis</a:t>
            </a:r>
            <a:endParaRPr lang="en-US" sz="1050" dirty="0">
              <a:latin typeface="+mn-lt"/>
            </a:endParaRPr>
          </a:p>
          <a:p>
            <a:pPr marL="169863" lvl="1" indent="-168275" eaLnBrk="0" hangingPunct="0">
              <a:spcBef>
                <a:spcPts val="600"/>
              </a:spcBef>
              <a:buClr>
                <a:schemeClr val="tx1"/>
              </a:buClr>
              <a:buFont typeface="Wingdings 2" pitchFamily="18" charset="2"/>
              <a:buChar char="¡"/>
              <a:defRPr/>
            </a:pPr>
            <a:r>
              <a:rPr lang="en-US" sz="1050" dirty="0" smtClean="0">
                <a:latin typeface="+mn-lt"/>
              </a:rPr>
              <a:t>Review </a:t>
            </a:r>
            <a:r>
              <a:rPr lang="en-US" sz="1050" dirty="0">
                <a:latin typeface="+mn-lt"/>
              </a:rPr>
              <a:t>existing </a:t>
            </a:r>
            <a:r>
              <a:rPr lang="en-US" sz="1050" dirty="0" smtClean="0">
                <a:latin typeface="+mn-lt"/>
              </a:rPr>
              <a:t>audit and risk analysis reports </a:t>
            </a:r>
            <a:r>
              <a:rPr lang="en-US" sz="1050" dirty="0">
                <a:latin typeface="+mn-lt"/>
              </a:rPr>
              <a:t>and </a:t>
            </a:r>
            <a:r>
              <a:rPr lang="en-US" sz="1050" dirty="0" smtClean="0">
                <a:latin typeface="+mn-lt"/>
              </a:rPr>
              <a:t>documentation</a:t>
            </a:r>
          </a:p>
          <a:p>
            <a:pPr marL="169863" lvl="1" indent="-168275" eaLnBrk="0" hangingPunct="0">
              <a:spcBef>
                <a:spcPts val="600"/>
              </a:spcBef>
              <a:buClr>
                <a:schemeClr val="tx1"/>
              </a:buClr>
              <a:buFont typeface="Wingdings 2" pitchFamily="18" charset="2"/>
              <a:buChar char="¡"/>
              <a:defRPr/>
            </a:pPr>
            <a:r>
              <a:rPr lang="en-US" sz="1050" dirty="0" smtClean="0">
                <a:latin typeface="+mn-lt"/>
              </a:rPr>
              <a:t>Cloud/hosting vendor capabilities research</a:t>
            </a:r>
            <a:endParaRPr lang="en-US" sz="1050" dirty="0">
              <a:latin typeface="+mn-lt"/>
            </a:endParaRPr>
          </a:p>
          <a:p>
            <a:pPr marL="342900" indent="-342900" algn="ctr" eaLnBrk="0" hangingPunct="0">
              <a:spcBef>
                <a:spcPct val="80000"/>
              </a:spcBef>
              <a:buClr>
                <a:schemeClr val="tx1"/>
              </a:buClr>
              <a:buSzPct val="80000"/>
              <a:buFont typeface="Wingdings" pitchFamily="2" charset="2"/>
              <a:buNone/>
              <a:defRPr/>
            </a:pPr>
            <a:r>
              <a:rPr lang="en-US" sz="1400" u="sng" dirty="0">
                <a:latin typeface="+mn-lt"/>
              </a:rPr>
              <a:t>Deliverables</a:t>
            </a:r>
          </a:p>
          <a:p>
            <a:pPr marL="169863" lvl="1" indent="-168275" eaLnBrk="0" hangingPunct="0">
              <a:spcBef>
                <a:spcPts val="600"/>
              </a:spcBef>
              <a:buClr>
                <a:schemeClr val="tx1"/>
              </a:buClr>
              <a:buFont typeface="Wingdings 2" pitchFamily="18" charset="2"/>
              <a:buChar char="¡"/>
              <a:defRPr/>
            </a:pPr>
            <a:r>
              <a:rPr lang="en-US" sz="1050" dirty="0">
                <a:latin typeface="+mn-lt"/>
              </a:rPr>
              <a:t>Current State assessment </a:t>
            </a:r>
            <a:r>
              <a:rPr lang="en-US" sz="1050" dirty="0" smtClean="0">
                <a:latin typeface="+mn-lt"/>
              </a:rPr>
              <a:t>(gap </a:t>
            </a:r>
            <a:r>
              <a:rPr lang="en-US" sz="1050" dirty="0">
                <a:latin typeface="+mn-lt"/>
              </a:rPr>
              <a:t>analysis and process capability)</a:t>
            </a:r>
          </a:p>
          <a:p>
            <a:pPr marL="169863" lvl="1" indent="-168275" eaLnBrk="0" hangingPunct="0">
              <a:spcBef>
                <a:spcPts val="600"/>
              </a:spcBef>
              <a:buClr>
                <a:schemeClr val="tx1"/>
              </a:buClr>
              <a:buFont typeface="Wingdings 2" pitchFamily="18" charset="2"/>
              <a:buChar char="¡"/>
              <a:defRPr/>
            </a:pPr>
            <a:r>
              <a:rPr lang="en-US" sz="1050" dirty="0">
                <a:latin typeface="+mn-lt"/>
              </a:rPr>
              <a:t>Interview key findings and </a:t>
            </a:r>
            <a:r>
              <a:rPr lang="en-US" sz="1050" dirty="0" smtClean="0">
                <a:latin typeface="+mn-lt"/>
              </a:rPr>
              <a:t>observations</a:t>
            </a:r>
          </a:p>
          <a:p>
            <a:pPr marL="169863" lvl="1" indent="-168275" eaLnBrk="0" hangingPunct="0">
              <a:spcBef>
                <a:spcPts val="600"/>
              </a:spcBef>
              <a:buClr>
                <a:schemeClr val="tx1"/>
              </a:buClr>
              <a:buFont typeface="Wingdings 2" pitchFamily="18" charset="2"/>
              <a:buChar char="¡"/>
              <a:defRPr/>
            </a:pPr>
            <a:r>
              <a:rPr lang="en-US" sz="1050" dirty="0" smtClean="0">
                <a:latin typeface="+mn-lt"/>
              </a:rPr>
              <a:t>Rough Order of Magnitude (ROM) Estimate</a:t>
            </a:r>
            <a:endParaRPr lang="en-US" sz="1050" dirty="0">
              <a:latin typeface="+mn-lt"/>
            </a:endParaRPr>
          </a:p>
        </p:txBody>
      </p:sp>
      <p:sp>
        <p:nvSpPr>
          <p:cNvPr id="2" name="Title 1"/>
          <p:cNvSpPr>
            <a:spLocks noGrp="1"/>
          </p:cNvSpPr>
          <p:nvPr>
            <p:ph type="title"/>
          </p:nvPr>
        </p:nvSpPr>
        <p:spPr/>
        <p:txBody>
          <a:bodyPr/>
          <a:lstStyle/>
          <a:p>
            <a:r>
              <a:rPr lang="en-US" dirty="0"/>
              <a:t>Cloud </a:t>
            </a:r>
            <a:r>
              <a:rPr lang="en-US" dirty="0" smtClean="0"/>
              <a:t>Computing Roadmap Items</a:t>
            </a:r>
            <a:r>
              <a:rPr lang="en-US" dirty="0"/>
              <a:t/>
            </a:r>
            <a:br>
              <a:rPr lang="en-US" dirty="0"/>
            </a:br>
            <a:endParaRPr lang="en-US" dirty="0"/>
          </a:p>
        </p:txBody>
      </p:sp>
    </p:spTree>
    <p:extLst>
      <p:ext uri="{BB962C8B-B14F-4D97-AF65-F5344CB8AC3E}">
        <p14:creationId xmlns:p14="http://schemas.microsoft.com/office/powerpoint/2010/main" val="255144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Pre-Implementation Timeline</a:t>
            </a:r>
            <a:endParaRPr lang="en-US"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600200"/>
            <a:ext cx="89154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962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Timeline</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881188"/>
            <a:ext cx="881062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187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4111</TotalTime>
  <Words>6446</Words>
  <Application>Microsoft Office PowerPoint</Application>
  <PresentationFormat>On-screen Show (4:3)</PresentationFormat>
  <Paragraphs>874</Paragraphs>
  <Slides>42</Slides>
  <Notes>38</Notes>
  <HiddenSlides>0</HiddenSlides>
  <MMClips>6</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46" baseType="lpstr">
      <vt:lpstr>Custom Design</vt:lpstr>
      <vt:lpstr>2_Custom Design</vt:lpstr>
      <vt:lpstr>1_Custom Design</vt:lpstr>
      <vt:lpstr>Worksheet</vt:lpstr>
      <vt:lpstr>PowerPoint Presentation</vt:lpstr>
      <vt:lpstr>A Collaborative Approach to Cloud Computing</vt:lpstr>
      <vt:lpstr>Poster Session Topics</vt:lpstr>
      <vt:lpstr>What is a Collaborative Cloud Project?</vt:lpstr>
      <vt:lpstr>PowerPoint Presentation</vt:lpstr>
      <vt:lpstr>Institutions in the Collaborative Cloud</vt:lpstr>
      <vt:lpstr>Cloud Computing Roadmap Items </vt:lpstr>
      <vt:lpstr>Pre-Implementation Timeline</vt:lpstr>
      <vt:lpstr>Implementation Timeline</vt:lpstr>
      <vt:lpstr>Example Go-Live: RSCC</vt:lpstr>
      <vt:lpstr>PowerPoint Presentation</vt:lpstr>
      <vt:lpstr>PROs – Campus Perspective</vt:lpstr>
      <vt:lpstr>PROs (continued)</vt:lpstr>
      <vt:lpstr>PROs – Shared Environment</vt:lpstr>
      <vt:lpstr>CONs – Campus Perspective</vt:lpstr>
      <vt:lpstr>CONs – Shared Environment</vt:lpstr>
      <vt:lpstr>PowerPoint Presentation</vt:lpstr>
      <vt:lpstr>Objectives of the Cost Analysis</vt:lpstr>
      <vt:lpstr>Analysis Summary</vt:lpstr>
      <vt:lpstr>Predicted Results of Analysis</vt:lpstr>
      <vt:lpstr>Actual Results</vt:lpstr>
      <vt:lpstr>Breakeven Analysis</vt:lpstr>
      <vt:lpstr>Baseline Costs - Hardware</vt:lpstr>
      <vt:lpstr>Baseline Costs – Administrative</vt:lpstr>
      <vt:lpstr>Cost Benefit Model</vt:lpstr>
      <vt:lpstr>Cost Benefit (continued)</vt:lpstr>
      <vt:lpstr>PowerPoint Presentation</vt:lpstr>
      <vt:lpstr>Types of Value</vt:lpstr>
      <vt:lpstr>Tangible &amp; Intangible Benefits</vt:lpstr>
      <vt:lpstr>Tangibles/Intangibles</vt:lpstr>
      <vt:lpstr>Tennessee South Service Center</vt:lpstr>
      <vt:lpstr>Structure</vt:lpstr>
      <vt:lpstr>Security</vt:lpstr>
      <vt:lpstr>Infrastructure</vt:lpstr>
      <vt:lpstr>Cooling and Equipment Yard</vt:lpstr>
      <vt:lpstr>Command Center</vt:lpstr>
      <vt:lpstr>NetTN – Tennessee’s Private Network</vt:lpstr>
      <vt:lpstr>PowerPoint Presentation</vt:lpstr>
      <vt:lpstr>PowerPoint Presentation</vt:lpstr>
      <vt:lpstr>Lessons Learned (Pre-Implementation)</vt:lpstr>
      <vt:lpstr>Lessons Learned (Post Implementation)</vt:lpstr>
      <vt:lpstr>Thank-you for Stopping By …</vt:lpstr>
    </vt:vector>
  </TitlesOfParts>
  <Company>EDUCAUSE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Tom Danford</cp:lastModifiedBy>
  <cp:revision>115</cp:revision>
  <cp:lastPrinted>2012-11-02T17:53:29Z</cp:lastPrinted>
  <dcterms:created xsi:type="dcterms:W3CDTF">2012-08-20T22:08:20Z</dcterms:created>
  <dcterms:modified xsi:type="dcterms:W3CDTF">2012-11-12T18:21:21Z</dcterms:modified>
</cp:coreProperties>
</file>