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68B32"/>
    <a:srgbClr val="F8A45E"/>
    <a:srgbClr val="92D000"/>
    <a:srgbClr val="2DA376"/>
    <a:srgbClr val="0EE885"/>
    <a:srgbClr val="07EF75"/>
    <a:srgbClr val="00CC66"/>
    <a:srgbClr val="00889A"/>
    <a:srgbClr val="AE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AF4F-00FD-4031-BB28-A77DE73B9999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8E6CB-B39C-4D8D-9884-3E31975BD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3AC1-B0AF-4C2A-9401-52D96649F33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3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3AC1-B0AF-4C2A-9401-52D96649F33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7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3AC1-B0AF-4C2A-9401-52D96649F33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5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0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3AC1-B0AF-4C2A-9401-52D96649F33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3AC1-B0AF-4C2A-9401-52D96649F33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8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3AC1-B0AF-4C2A-9401-52D96649F33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3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3AC1-B0AF-4C2A-9401-52D96649F33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3AC1-B0AF-4C2A-9401-52D96649F33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3AC1-B0AF-4C2A-9401-52D96649F33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B3D96-73A2-403E-8914-5AF7AAF3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362200"/>
            <a:ext cx="68580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Jim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Sibenaller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Enterprise Architecture &amp; PMO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8181" y="4999599"/>
            <a:ext cx="51816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Chuck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Zettler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algn="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Project Management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52400" y="4419600"/>
            <a:ext cx="96012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1" y="2362200"/>
            <a:ext cx="1554145" cy="1790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91867"/>
            <a:ext cx="2730500" cy="1877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2362200"/>
            <a:ext cx="5638800" cy="332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aseline="30000" dirty="0"/>
              <a:t>University Business </a:t>
            </a:r>
            <a:endParaRPr lang="en-US" sz="5400" baseline="30000" dirty="0" smtClean="0"/>
          </a:p>
          <a:p>
            <a:pPr algn="ctr">
              <a:lnSpc>
                <a:spcPts val="5000"/>
              </a:lnSpc>
            </a:pPr>
            <a:r>
              <a:rPr lang="en-US" sz="5400" b="1" baseline="30000" dirty="0" smtClean="0"/>
              <a:t>Spring</a:t>
            </a:r>
            <a:r>
              <a:rPr lang="en-US" sz="5400" baseline="30000" dirty="0" smtClean="0"/>
              <a:t> </a:t>
            </a:r>
            <a:r>
              <a:rPr lang="en-US" sz="5400" b="1" baseline="30000" dirty="0" smtClean="0"/>
              <a:t>2013 </a:t>
            </a:r>
            <a:r>
              <a:rPr lang="en-US" sz="5400" b="1" baseline="30000" dirty="0"/>
              <a:t>Models </a:t>
            </a:r>
            <a:endParaRPr lang="en-US" sz="5400" b="1" baseline="30000" dirty="0" smtClean="0"/>
          </a:p>
          <a:p>
            <a:pPr algn="ctr">
              <a:lnSpc>
                <a:spcPts val="5000"/>
              </a:lnSpc>
            </a:pPr>
            <a:r>
              <a:rPr lang="en-US" sz="5400" b="1" baseline="30000" dirty="0" smtClean="0"/>
              <a:t>of </a:t>
            </a:r>
            <a:r>
              <a:rPr lang="en-US" sz="5400" b="1" baseline="30000" dirty="0"/>
              <a:t>Efficiency</a:t>
            </a:r>
            <a:r>
              <a:rPr lang="en-US" sz="5400" baseline="30000" dirty="0"/>
              <a:t> </a:t>
            </a:r>
            <a:endParaRPr lang="en-US" sz="5400" baseline="30000" dirty="0" smtClean="0"/>
          </a:p>
          <a:p>
            <a:pPr algn="ctr">
              <a:lnSpc>
                <a:spcPts val="5000"/>
              </a:lnSpc>
            </a:pPr>
            <a:r>
              <a:rPr lang="en-US" sz="5400" baseline="30000" dirty="0" smtClean="0"/>
              <a:t>Award Recipient -</a:t>
            </a:r>
            <a:endParaRPr lang="en-US" sz="5400" baseline="30000" dirty="0"/>
          </a:p>
          <a:p>
            <a:pPr algn="ctr">
              <a:lnSpc>
                <a:spcPts val="5000"/>
              </a:lnSpc>
            </a:pPr>
            <a:r>
              <a:rPr lang="en-US" sz="5400" b="1" baseline="30000" dirty="0">
                <a:solidFill>
                  <a:srgbClr val="00889A"/>
                </a:solidFill>
              </a:rPr>
              <a:t>Accounts Payable.</a:t>
            </a:r>
            <a:endParaRPr lang="en-US" sz="5400" dirty="0">
              <a:solidFill>
                <a:srgbClr val="00889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1800"/>
            <a:ext cx="28575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AE1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98" y="3048001"/>
            <a:ext cx="2903102" cy="1447800"/>
          </a:xfrm>
        </p:spPr>
      </p:pic>
      <p:sp>
        <p:nvSpPr>
          <p:cNvPr id="7" name="TextBox 6"/>
          <p:cNvSpPr txBox="1"/>
          <p:nvPr/>
        </p:nvSpPr>
        <p:spPr>
          <a:xfrm>
            <a:off x="457200" y="1828800"/>
            <a:ext cx="5410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baseline="30000" dirty="0">
                <a:solidFill>
                  <a:srgbClr val="FFC000"/>
                </a:solidFill>
              </a:rPr>
              <a:t>Fast Facts</a:t>
            </a:r>
            <a:r>
              <a:rPr lang="en-US" sz="6000" b="1" baseline="30000" dirty="0" smtClean="0">
                <a:solidFill>
                  <a:srgbClr val="FFC000"/>
                </a:solidFill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en-US" sz="4000" baseline="30000" dirty="0" smtClean="0">
                <a:solidFill>
                  <a:schemeClr val="bg1"/>
                </a:solidFill>
              </a:rPr>
              <a:t>• </a:t>
            </a:r>
            <a:r>
              <a:rPr lang="en-US" sz="4000" baseline="30000" dirty="0">
                <a:solidFill>
                  <a:schemeClr val="bg1"/>
                </a:solidFill>
              </a:rPr>
              <a:t>15,597 students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• 3000 faculty and staff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• 14-to-1 student/faculty ratio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• 71 undergrad majors and 71 minors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• 80 majors &amp; 80 minors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• Multi-Campus Environment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008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981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Documents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048000"/>
            <a:ext cx="228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2D000"/>
                </a:solidFill>
                <a:latin typeface="Arial Narrow" panose="020B0606020202030204" pitchFamily="34" charset="0"/>
              </a:rPr>
              <a:t>3.5 M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Docs in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System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048000"/>
            <a:ext cx="2743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2D000"/>
                </a:solidFill>
                <a:latin typeface="Arial Narrow" panose="020B0606020202030204" pitchFamily="34" charset="0"/>
              </a:rPr>
              <a:t>1250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Document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Types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86000"/>
            <a:ext cx="350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[   ]</a:t>
            </a:r>
            <a:endParaRPr lang="en-US" sz="2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7308" y="2313325"/>
            <a:ext cx="350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[   ]</a:t>
            </a:r>
            <a:endParaRPr lang="en-US" sz="2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2DA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</p:spPr>
      </p:pic>
      <p:sp>
        <p:nvSpPr>
          <p:cNvPr id="6" name="TextBox 5"/>
          <p:cNvSpPr txBox="1"/>
          <p:nvPr/>
        </p:nvSpPr>
        <p:spPr>
          <a:xfrm>
            <a:off x="392045" y="1143000"/>
            <a:ext cx="12081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C000"/>
                </a:solidFill>
                <a:latin typeface="+mj-lt"/>
              </a:rPr>
              <a:t>2</a:t>
            </a:r>
            <a:endParaRPr lang="en-US" sz="20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422022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Number of failed attempts before…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1352" y="3352800"/>
            <a:ext cx="6629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 smtClean="0">
                <a:latin typeface="+mj-lt"/>
              </a:rPr>
              <a:t>Success!</a:t>
            </a:r>
            <a:endParaRPr lang="en-US" sz="125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6873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Don’t give up!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92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752600"/>
            <a:ext cx="7924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sz="5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Innovative Use</a:t>
            </a:r>
          </a:p>
          <a:p>
            <a:pPr>
              <a:spcBef>
                <a:spcPts val="3000"/>
              </a:spcBef>
            </a:pP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Using ECM and Workflow to extend the life of existing, pricey to replace systems — like our ERP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19600"/>
            <a:ext cx="1295400" cy="1295400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19600"/>
            <a:ext cx="1295400" cy="1295400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19600"/>
            <a:ext cx="1295400" cy="129540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196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671" y="1821359"/>
            <a:ext cx="323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Challenge</a:t>
            </a:r>
            <a:endParaRPr lang="en-US" sz="4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670" y="2590800"/>
            <a:ext cx="659593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aseline="30000" dirty="0">
                <a:solidFill>
                  <a:schemeClr val="bg1"/>
                </a:solidFill>
              </a:rPr>
              <a:t>Student processing between departments and campuses</a:t>
            </a:r>
            <a:r>
              <a:rPr lang="en-US" sz="4400" baseline="30000" dirty="0" smtClean="0">
                <a:solidFill>
                  <a:schemeClr val="bg1"/>
                </a:solidFill>
              </a:rPr>
              <a:t>.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900" y="4534140"/>
            <a:ext cx="361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 smtClean="0">
                <a:solidFill>
                  <a:schemeClr val="bg1"/>
                </a:solidFill>
              </a:rPr>
              <a:t>Workflow and secure</a:t>
            </a:r>
            <a:r>
              <a:rPr lang="en-US" sz="4000" baseline="30000" dirty="0">
                <a:solidFill>
                  <a:schemeClr val="bg1"/>
                </a:solidFill>
              </a:rPr>
              <a:t>, electronic access to information.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40" y="3810000"/>
            <a:ext cx="2223331" cy="21364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9293" y="3764699"/>
            <a:ext cx="323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Solution</a:t>
            </a:r>
            <a:endParaRPr lang="en-US" sz="4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005548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baseline="30000" dirty="0">
                <a:solidFill>
                  <a:srgbClr val="339966"/>
                </a:solidFill>
              </a:rPr>
              <a:t>Fast Facts</a:t>
            </a:r>
            <a:r>
              <a:rPr lang="en-US" sz="6000" b="1" baseline="30000" dirty="0" smtClean="0">
                <a:solidFill>
                  <a:srgbClr val="339966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aseline="30000" dirty="0" smtClean="0"/>
              <a:t>47,922 </a:t>
            </a:r>
            <a:r>
              <a:rPr lang="en-US" sz="4000" baseline="30000" dirty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aseline="30000" dirty="0"/>
              <a:t>33% full-time; 67% Part-time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aseline="30000" dirty="0"/>
              <a:t>4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aseline="30000" dirty="0"/>
              <a:t>17,117 students receive 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aseline="30000" dirty="0"/>
              <a:t>52 programs of </a:t>
            </a:r>
            <a:r>
              <a:rPr lang="en-US" sz="4000" baseline="30000" dirty="0" smtClean="0"/>
              <a:t>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aseline="30000" dirty="0" smtClean="0"/>
              <a:t>2,400 </a:t>
            </a:r>
            <a:r>
              <a:rPr lang="en-US" sz="4000" baseline="30000" dirty="0"/>
              <a:t>full-time and part-time staff and faculty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290310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862" y="1600200"/>
            <a:ext cx="6237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i="1" dirty="0" smtClean="0">
                <a:solidFill>
                  <a:schemeClr val="bg1"/>
                </a:solidFill>
                <a:latin typeface="+mj-lt"/>
              </a:rPr>
              <a:t>33,000</a:t>
            </a:r>
            <a:endParaRPr lang="en-US" sz="10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862" y="3200400"/>
            <a:ext cx="840513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Number of students applying for financial aid each year</a:t>
            </a:r>
            <a:r>
              <a:rPr lang="en-US" sz="44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sz="4400" b="1" baseline="30000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391" y="3683793"/>
            <a:ext cx="387818" cy="915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046" y="4646962"/>
            <a:ext cx="387818" cy="915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019" y="3683793"/>
            <a:ext cx="387818" cy="915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5674" y="4646962"/>
            <a:ext cx="387818" cy="915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4607" y="3683793"/>
            <a:ext cx="387818" cy="915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6262" y="4646962"/>
            <a:ext cx="387818" cy="915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4235" y="3683793"/>
            <a:ext cx="387818" cy="915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5890" y="4646962"/>
            <a:ext cx="387818" cy="915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7764" y="3683793"/>
            <a:ext cx="387818" cy="9156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9419" y="4646962"/>
            <a:ext cx="387818" cy="915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7392" y="3683793"/>
            <a:ext cx="387818" cy="9156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9047" y="4646962"/>
            <a:ext cx="387818" cy="9156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7980" y="3683793"/>
            <a:ext cx="387818" cy="9156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9635" y="4646962"/>
            <a:ext cx="387818" cy="9156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7608" y="3683793"/>
            <a:ext cx="387818" cy="9156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9263" y="4646962"/>
            <a:ext cx="387818" cy="9156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0364" y="3683793"/>
            <a:ext cx="387818" cy="9156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2019" y="4646962"/>
            <a:ext cx="387818" cy="9156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9992" y="3683793"/>
            <a:ext cx="387818" cy="9156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1647" y="4646962"/>
            <a:ext cx="387818" cy="9156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580" y="3683793"/>
            <a:ext cx="387818" cy="9156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2235" y="4646962"/>
            <a:ext cx="387818" cy="9156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0208" y="3683793"/>
            <a:ext cx="387818" cy="9156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1863" y="4646962"/>
            <a:ext cx="387818" cy="9156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3737" y="3683793"/>
            <a:ext cx="387818" cy="9156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5392" y="4646962"/>
            <a:ext cx="387818" cy="9156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3365" y="3683793"/>
            <a:ext cx="387818" cy="9156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5020" y="4646962"/>
            <a:ext cx="387818" cy="9156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953" y="3683793"/>
            <a:ext cx="387818" cy="9156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608" y="4646962"/>
            <a:ext cx="387818" cy="9156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581" y="3683793"/>
            <a:ext cx="387818" cy="9156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5236" y="4646962"/>
            <a:ext cx="387818" cy="91563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1782" y="3683793"/>
            <a:ext cx="387818" cy="9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4478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Secure Outsourcing</a:t>
            </a:r>
            <a:endParaRPr lang="en-US" sz="4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297252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Financial Aid outsourcing verification and </a:t>
            </a:r>
          </a:p>
          <a:p>
            <a:pPr>
              <a:lnSpc>
                <a:spcPts val="3600"/>
              </a:lnSpc>
            </a:pPr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appeals to 3rd party company of </a:t>
            </a:r>
            <a:r>
              <a:rPr lang="en-US" sz="4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seasoned,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4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work-from-home </a:t>
            </a:r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staff saving time and money.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3714"/>
            <a:ext cx="1746176" cy="1710214"/>
          </a:xfrm>
        </p:spPr>
      </p:pic>
      <p:sp>
        <p:nvSpPr>
          <p:cNvPr id="9" name="TextBox 8"/>
          <p:cNvSpPr txBox="1"/>
          <p:nvPr/>
        </p:nvSpPr>
        <p:spPr>
          <a:xfrm>
            <a:off x="1524000" y="5257800"/>
            <a:ext cx="5867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Result: Enrollment </a:t>
            </a:r>
            <a:r>
              <a:rPr lang="en-US" sz="4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Boosted</a:t>
            </a:r>
            <a:endParaRPr lang="en-US" sz="40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48200"/>
            <a:ext cx="1545062" cy="12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328193"/>
            <a:ext cx="7620000" cy="238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4800" b="1" baseline="30000" dirty="0">
                <a:solidFill>
                  <a:schemeClr val="bg1"/>
                </a:solidFill>
              </a:rPr>
              <a:t>Financial Aid Verification Time slashed to a mere 2 days.</a:t>
            </a:r>
          </a:p>
          <a:p>
            <a:pPr>
              <a:lnSpc>
                <a:spcPts val="3500"/>
              </a:lnSpc>
            </a:pPr>
            <a:endParaRPr lang="en-US" sz="4800" b="1" baseline="30000" dirty="0">
              <a:solidFill>
                <a:schemeClr val="bg1"/>
              </a:solidFill>
            </a:endParaRPr>
          </a:p>
          <a:p>
            <a:pPr>
              <a:lnSpc>
                <a:spcPts val="3500"/>
              </a:lnSpc>
            </a:pPr>
            <a:r>
              <a:rPr lang="en-US" sz="4800" b="1" baseline="30000" dirty="0" smtClean="0">
                <a:solidFill>
                  <a:schemeClr val="bg1"/>
                </a:solidFill>
              </a:rPr>
              <a:t>Inefficiencies </a:t>
            </a:r>
            <a:r>
              <a:rPr lang="en-US" sz="4800" b="1" baseline="30000" dirty="0">
                <a:solidFill>
                  <a:schemeClr val="bg1"/>
                </a:solidFill>
              </a:rPr>
              <a:t>in the past caused delays of up to 6 weeks.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32" y="1828800"/>
            <a:ext cx="1258085" cy="1143000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2" y="1828800"/>
            <a:ext cx="125808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98292"/>
            <a:ext cx="6019800" cy="2819400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1200"/>
              </a:spcBef>
              <a:buNone/>
            </a:pPr>
            <a:r>
              <a:rPr lang="en-US" sz="5400" b="1" baseline="30000" dirty="0">
                <a:solidFill>
                  <a:srgbClr val="00889A"/>
                </a:solidFill>
              </a:rPr>
              <a:t>Enterprise ECM </a:t>
            </a:r>
            <a:endParaRPr lang="en-US" sz="5400" b="1" baseline="30000" dirty="0" smtClean="0">
              <a:solidFill>
                <a:srgbClr val="00889A"/>
              </a:solidFill>
            </a:endParaRPr>
          </a:p>
          <a:p>
            <a:pPr marL="0" indent="0">
              <a:lnSpc>
                <a:spcPts val="2000"/>
              </a:lnSpc>
              <a:spcBef>
                <a:spcPts val="1200"/>
              </a:spcBef>
              <a:buNone/>
            </a:pPr>
            <a:r>
              <a:rPr lang="en-US" sz="5400" b="1" baseline="30000" dirty="0" smtClean="0">
                <a:solidFill>
                  <a:srgbClr val="00889A"/>
                </a:solidFill>
              </a:rPr>
              <a:t>Deployments</a:t>
            </a:r>
            <a:endParaRPr lang="en-US" sz="5400" b="1" baseline="30000" dirty="0">
              <a:solidFill>
                <a:srgbClr val="00889A"/>
              </a:solidFill>
            </a:endParaRPr>
          </a:p>
          <a:p>
            <a:pPr marL="0" indent="0">
              <a:buNone/>
            </a:pPr>
            <a:r>
              <a:rPr lang="en-US" baseline="30000" dirty="0"/>
              <a:t>Since 2008, Loyola University Chicago has deployed 65 </a:t>
            </a:r>
            <a:r>
              <a:rPr lang="en-US" baseline="30000" dirty="0" smtClean="0"/>
              <a:t>iterations </a:t>
            </a:r>
            <a:r>
              <a:rPr lang="en-US" baseline="30000" dirty="0"/>
              <a:t>of ECM technology. </a:t>
            </a:r>
          </a:p>
          <a:p>
            <a:pPr marL="0" indent="0">
              <a:buNone/>
            </a:pPr>
            <a:r>
              <a:rPr lang="en-US" b="1" dirty="0" smtClean="0"/>
              <a:t>                </a:t>
            </a:r>
            <a:r>
              <a:rPr lang="en-US" sz="4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Departments </a:t>
            </a:r>
            <a:r>
              <a:rPr lang="en-US" sz="4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1242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889A"/>
                </a:solidFill>
                <a:latin typeface="Century Schoolbook" panose="02040604050505020304" pitchFamily="18" charset="0"/>
              </a:rPr>
              <a:t>34</a:t>
            </a:r>
            <a:endParaRPr lang="en-US" sz="6600" b="1" dirty="0">
              <a:solidFill>
                <a:srgbClr val="00889A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7" y="4191009"/>
            <a:ext cx="339645" cy="673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83" y="4191009"/>
            <a:ext cx="339645" cy="673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58" y="4191008"/>
            <a:ext cx="339645" cy="673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90" y="4191007"/>
            <a:ext cx="339645" cy="673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57" y="4191006"/>
            <a:ext cx="339645" cy="673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03" y="4191012"/>
            <a:ext cx="339645" cy="673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39" y="4191012"/>
            <a:ext cx="339645" cy="673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14" y="4191011"/>
            <a:ext cx="339645" cy="673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46" y="4191010"/>
            <a:ext cx="339645" cy="6734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13" y="4191009"/>
            <a:ext cx="339645" cy="6734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03" y="4191005"/>
            <a:ext cx="339645" cy="6734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39" y="4191005"/>
            <a:ext cx="339645" cy="6734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14" y="4191004"/>
            <a:ext cx="339645" cy="6734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46" y="4191003"/>
            <a:ext cx="339645" cy="6734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13" y="4191002"/>
            <a:ext cx="339645" cy="6734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95" y="4931129"/>
            <a:ext cx="339645" cy="6734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31" y="4931129"/>
            <a:ext cx="339645" cy="6734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06" y="4931128"/>
            <a:ext cx="339645" cy="6734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38" y="4931127"/>
            <a:ext cx="339645" cy="67349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05" y="4931126"/>
            <a:ext cx="339645" cy="6734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51" y="4931132"/>
            <a:ext cx="339645" cy="6734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87" y="4931132"/>
            <a:ext cx="339645" cy="6734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62" y="4931131"/>
            <a:ext cx="339645" cy="67349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94" y="4931130"/>
            <a:ext cx="339645" cy="6734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61" y="4931129"/>
            <a:ext cx="339645" cy="6734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51" y="4931125"/>
            <a:ext cx="339645" cy="67349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7" y="4931125"/>
            <a:ext cx="339645" cy="6734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62" y="4931124"/>
            <a:ext cx="339645" cy="6734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94" y="4931123"/>
            <a:ext cx="339645" cy="6734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61" y="4931122"/>
            <a:ext cx="339645" cy="67349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27" y="4191001"/>
            <a:ext cx="339645" cy="6734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08" y="4931122"/>
            <a:ext cx="339645" cy="6734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68" y="4191000"/>
            <a:ext cx="339645" cy="67349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752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>
                <a:solidFill>
                  <a:srgbClr val="0070C0"/>
                </a:solidFill>
                <a:latin typeface="Arial Black" panose="020B0A04020102020204" pitchFamily="34" charset="0"/>
              </a:rPr>
              <a:t>Serving our </a:t>
            </a:r>
            <a:endParaRPr lang="en-US" sz="4800" b="1" baseline="300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en-US" sz="4800" b="1" baseline="30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Veterans Efficiently</a:t>
            </a:r>
            <a:endParaRPr lang="en-US" sz="4800" b="1" baseline="30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292" y="2835136"/>
            <a:ext cx="7924800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Veterans require more paperwork. Funneling forms through DocFinity keeps information at our fingertips and locates forms in the approval process.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92" y="4240887"/>
            <a:ext cx="795177" cy="1676400"/>
          </a:xfr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93" y="4208128"/>
            <a:ext cx="795177" cy="1676400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38" y="4208128"/>
            <a:ext cx="795177" cy="1676400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15" y="4208128"/>
            <a:ext cx="795177" cy="1676400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92" y="4208128"/>
            <a:ext cx="795177" cy="1676400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69" y="4201719"/>
            <a:ext cx="79517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2400" y="2362200"/>
            <a:ext cx="5638800" cy="332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aseline="30000" dirty="0"/>
              <a:t>University Business </a:t>
            </a:r>
            <a:endParaRPr lang="en-US" sz="5400" baseline="30000" dirty="0" smtClean="0"/>
          </a:p>
          <a:p>
            <a:pPr algn="ctr">
              <a:lnSpc>
                <a:spcPts val="5000"/>
              </a:lnSpc>
            </a:pPr>
            <a:r>
              <a:rPr lang="en-US" sz="5400" b="1" baseline="30000" dirty="0" smtClean="0"/>
              <a:t>Summer 2010 </a:t>
            </a:r>
            <a:r>
              <a:rPr lang="en-US" sz="5400" b="1" baseline="30000" dirty="0"/>
              <a:t>Models </a:t>
            </a:r>
            <a:endParaRPr lang="en-US" sz="5400" b="1" baseline="30000" dirty="0" smtClean="0"/>
          </a:p>
          <a:p>
            <a:pPr algn="ctr">
              <a:lnSpc>
                <a:spcPts val="5000"/>
              </a:lnSpc>
            </a:pPr>
            <a:r>
              <a:rPr lang="en-US" sz="5400" b="1" baseline="30000" dirty="0" smtClean="0"/>
              <a:t>of </a:t>
            </a:r>
            <a:r>
              <a:rPr lang="en-US" sz="5400" b="1" baseline="30000" dirty="0"/>
              <a:t>Efficiency</a:t>
            </a:r>
            <a:r>
              <a:rPr lang="en-US" sz="5400" baseline="30000" dirty="0"/>
              <a:t> </a:t>
            </a:r>
            <a:endParaRPr lang="en-US" sz="5400" baseline="30000" dirty="0" smtClean="0"/>
          </a:p>
          <a:p>
            <a:pPr algn="ctr">
              <a:lnSpc>
                <a:spcPts val="5000"/>
              </a:lnSpc>
            </a:pPr>
            <a:r>
              <a:rPr lang="en-US" sz="5400" baseline="30000" dirty="0" smtClean="0"/>
              <a:t>Award Recipient -</a:t>
            </a:r>
            <a:endParaRPr lang="en-US" sz="5400" baseline="30000" dirty="0"/>
          </a:p>
          <a:p>
            <a:pPr algn="ctr">
              <a:lnSpc>
                <a:spcPts val="5000"/>
              </a:lnSpc>
            </a:pPr>
            <a:r>
              <a:rPr lang="en-US" sz="5400" b="1" baseline="30000" dirty="0" smtClean="0">
                <a:solidFill>
                  <a:srgbClr val="00889A"/>
                </a:solidFill>
              </a:rPr>
              <a:t>Financial Aid.</a:t>
            </a:r>
            <a:endParaRPr lang="en-US" sz="5400" dirty="0">
              <a:solidFill>
                <a:srgbClr val="00889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71800"/>
            <a:ext cx="28575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1800761"/>
            <a:ext cx="5195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Point-of-Entry Scanning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2470" y="4310644"/>
            <a:ext cx="1918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2.1 M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Docs in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System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8470" y="4223242"/>
            <a:ext cx="2125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410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Document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Types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7670" y="3692276"/>
            <a:ext cx="2578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[   ]</a:t>
            </a:r>
            <a:endParaRPr lang="en-US" sz="16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2481" y="3691784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[    ]</a:t>
            </a:r>
            <a:endParaRPr lang="en-US" sz="16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56" y="3335708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/>
              <a:t>Number of desktop scanners across 4 campuses, 20 departments</a:t>
            </a:r>
            <a:r>
              <a:rPr lang="en-US" sz="3600" b="1" baseline="30000" dirty="0" smtClean="0"/>
              <a:t>.</a:t>
            </a:r>
            <a:endParaRPr lang="en-US" sz="36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662" y="2895600"/>
            <a:ext cx="2994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i="1" dirty="0" smtClean="0">
                <a:solidFill>
                  <a:srgbClr val="FFC000"/>
                </a:solidFill>
                <a:latin typeface="+mj-lt"/>
              </a:rPr>
              <a:t>133</a:t>
            </a:r>
            <a:endParaRPr lang="en-US" sz="10000" b="1" i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8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5338693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baseline="30000" dirty="0">
                <a:solidFill>
                  <a:srgbClr val="FFC000"/>
                </a:solidFill>
                <a:latin typeface="Arial Black" panose="020B0A04020102020204" pitchFamily="34" charset="0"/>
              </a:rPr>
              <a:t>Developed </a:t>
            </a:r>
            <a:endParaRPr lang="en-US" sz="4400" baseline="30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en-US" sz="6600" baseline="30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r>
              <a:rPr lang="en-US" sz="6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Quick-Scan” </a:t>
            </a:r>
            <a:endParaRPr lang="en-US" sz="6600" baseline="30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4400" baseline="30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w</a:t>
            </a:r>
            <a:r>
              <a:rPr lang="en-US" sz="4400" baseline="30000" dirty="0">
                <a:solidFill>
                  <a:srgbClr val="FFC000"/>
                </a:solidFill>
                <a:latin typeface="Arial Black" panose="020B0A04020102020204" pitchFamily="34" charset="0"/>
              </a:rPr>
              <a:t>/ our ECM vendor.</a:t>
            </a:r>
            <a:endParaRPr lang="en-US" sz="4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600192"/>
            <a:ext cx="44958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can submit any enrollment document at any location and it becomes instantly available to staff</a:t>
            </a:r>
            <a:r>
              <a:rPr lang="en-US" sz="4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99" y="3431213"/>
            <a:ext cx="612278" cy="144558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62200"/>
            <a:ext cx="807691" cy="1382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8" y="4476054"/>
            <a:ext cx="807691" cy="1382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09" y="2362200"/>
            <a:ext cx="807691" cy="1382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08" y="4476054"/>
            <a:ext cx="807691" cy="138251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6136999" y="3252314"/>
            <a:ext cx="492401" cy="4924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39000" y="4419600"/>
            <a:ext cx="504695" cy="50469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8999" y="3252314"/>
            <a:ext cx="504695" cy="4924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213416" y="4419599"/>
            <a:ext cx="439599" cy="50469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1" y="1278308"/>
            <a:ext cx="9144000" cy="5579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</p:spPr>
      </p:pic>
      <p:sp>
        <p:nvSpPr>
          <p:cNvPr id="7" name="TextBox 6"/>
          <p:cNvSpPr txBox="1"/>
          <p:nvPr/>
        </p:nvSpPr>
        <p:spPr>
          <a:xfrm>
            <a:off x="152400" y="611909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Get it Done!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96874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Tips to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876961"/>
            <a:ext cx="7315200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Know Your Needs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face-to-face interviews with 10 Core Departments to determine institutional needs</a:t>
            </a:r>
            <a:r>
              <a:rPr lang="en-US" sz="3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324761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 Diligent with your Product Selection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aseline="30000" dirty="0">
                <a:solidFill>
                  <a:schemeClr val="bg1"/>
                </a:solidFill>
              </a:rPr>
              <a:t>Engage in best practice research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aseline="30000" dirty="0">
                <a:solidFill>
                  <a:schemeClr val="bg1"/>
                </a:solidFill>
              </a:rPr>
              <a:t>Clearly identify your client needs and wants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aseline="30000" dirty="0">
                <a:solidFill>
                  <a:schemeClr val="bg1"/>
                </a:solidFill>
              </a:rPr>
              <a:t>Talk to your peers to see how they do it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aseline="30000" dirty="0">
                <a:solidFill>
                  <a:schemeClr val="bg1"/>
                </a:solidFill>
              </a:rPr>
              <a:t>Use an RFI/RFP process to narrow your search </a:t>
            </a:r>
            <a:endParaRPr lang="en-US" sz="3200" baseline="30000" dirty="0" smtClean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aseline="30000" dirty="0" smtClean="0">
                <a:solidFill>
                  <a:schemeClr val="bg1"/>
                </a:solidFill>
              </a:rPr>
              <a:t>Interview </a:t>
            </a:r>
            <a:r>
              <a:rPr lang="en-US" sz="3200" baseline="30000" dirty="0">
                <a:solidFill>
                  <a:schemeClr val="bg1"/>
                </a:solidFill>
              </a:rPr>
              <a:t>existing customers to get their feedback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aseline="30000" dirty="0">
                <a:solidFill>
                  <a:schemeClr val="bg1"/>
                </a:solidFill>
              </a:rPr>
              <a:t>Pilot </a:t>
            </a:r>
            <a:r>
              <a:rPr lang="en-US" sz="3200" baseline="30000" dirty="0" smtClean="0">
                <a:solidFill>
                  <a:schemeClr val="bg1"/>
                </a:solidFill>
              </a:rPr>
              <a:t>software</a:t>
            </a:r>
            <a:endParaRPr lang="en-US" sz="32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1" y="1278308"/>
            <a:ext cx="9144000" cy="5579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</p:spPr>
      </p:pic>
      <p:sp>
        <p:nvSpPr>
          <p:cNvPr id="7" name="TextBox 6"/>
          <p:cNvSpPr txBox="1"/>
          <p:nvPr/>
        </p:nvSpPr>
        <p:spPr>
          <a:xfrm>
            <a:off x="152400" y="611909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Get it Done!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96874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Tips to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8153400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Implement </a:t>
            </a:r>
            <a:endParaRPr lang="en-US" sz="4800" b="1" baseline="30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48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based </a:t>
            </a:r>
            <a:r>
              <a:rPr lang="en-US" sz="48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on </a:t>
            </a:r>
            <a:r>
              <a:rPr lang="en-US" sz="48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readiness</a:t>
            </a:r>
            <a:r>
              <a:rPr lang="en-US" sz="48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aseline="30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aseline="30000" dirty="0" smtClean="0">
                <a:solidFill>
                  <a:schemeClr val="bg1"/>
                </a:solidFill>
              </a:rPr>
              <a:t>Deliver </a:t>
            </a:r>
            <a:r>
              <a:rPr lang="en-US" sz="3200" baseline="30000" dirty="0">
                <a:solidFill>
                  <a:schemeClr val="bg1"/>
                </a:solidFill>
              </a:rPr>
              <a:t>what people can consume.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aseline="30000" dirty="0">
                <a:solidFill>
                  <a:schemeClr val="bg1"/>
                </a:solidFill>
              </a:rPr>
              <a:t>Match your implementation process to your client’s process/culture.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aseline="30000" dirty="0">
                <a:solidFill>
                  <a:schemeClr val="bg1"/>
                </a:solidFill>
              </a:rPr>
              <a:t>Engage Your stakeholders &amp; communicate relentlessly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aseline="30000" dirty="0">
                <a:solidFill>
                  <a:schemeClr val="bg1"/>
                </a:solidFill>
              </a:rPr>
              <a:t>Be prepared for quick client adoption and wide spread demand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aseline="30000" dirty="0">
                <a:solidFill>
                  <a:schemeClr val="bg1"/>
                </a:solidFill>
              </a:rPr>
              <a:t>Continually monitor system growth and support resources (don’t let demand exceed resources)</a:t>
            </a:r>
          </a:p>
          <a:p>
            <a:endParaRPr lang="en-US" sz="4800" b="1" baseline="30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48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Keep </a:t>
            </a:r>
            <a:r>
              <a:rPr lang="en-US" sz="48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Evaluating!</a:t>
            </a:r>
          </a:p>
        </p:txBody>
      </p:sp>
    </p:spTree>
    <p:extLst>
      <p:ext uri="{BB962C8B-B14F-4D97-AF65-F5344CB8AC3E}">
        <p14:creationId xmlns:p14="http://schemas.microsoft.com/office/powerpoint/2010/main" val="40813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1" y="1278308"/>
            <a:ext cx="9144000" cy="5579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</p:spPr>
      </p:pic>
      <p:sp>
        <p:nvSpPr>
          <p:cNvPr id="7" name="TextBox 6"/>
          <p:cNvSpPr txBox="1"/>
          <p:nvPr/>
        </p:nvSpPr>
        <p:spPr>
          <a:xfrm>
            <a:off x="152400" y="611909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Get it Done!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96874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Tips to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6934200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Make sure your </a:t>
            </a:r>
            <a:endParaRPr lang="en-US" sz="4800" b="1" baseline="30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48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ECM </a:t>
            </a:r>
            <a:r>
              <a:rPr lang="en-US" sz="48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system includes:</a:t>
            </a:r>
          </a:p>
          <a:p>
            <a:pPr lvl="1"/>
            <a:r>
              <a:rPr lang="en-US" sz="3200" baseline="30000" dirty="0" smtClean="0">
                <a:solidFill>
                  <a:schemeClr val="bg1"/>
                </a:solidFill>
              </a:rPr>
              <a:t>-	Ongoing support &amp; upkeep</a:t>
            </a:r>
          </a:p>
          <a:p>
            <a:pPr lvl="1"/>
            <a:r>
              <a:rPr lang="en-US" sz="3200" baseline="30000" dirty="0" smtClean="0">
                <a:solidFill>
                  <a:schemeClr val="bg1"/>
                </a:solidFill>
              </a:rPr>
              <a:t>-</a:t>
            </a:r>
            <a:r>
              <a:rPr lang="en-US" sz="3200" baseline="30000" dirty="0">
                <a:solidFill>
                  <a:schemeClr val="bg1"/>
                </a:solidFill>
              </a:rPr>
              <a:t>	Security administration</a:t>
            </a:r>
          </a:p>
          <a:p>
            <a:pPr lvl="1"/>
            <a:r>
              <a:rPr lang="en-US" sz="3200" baseline="30000" dirty="0">
                <a:solidFill>
                  <a:schemeClr val="bg1"/>
                </a:solidFill>
              </a:rPr>
              <a:t>-	Enhancements</a:t>
            </a:r>
          </a:p>
          <a:p>
            <a:pPr lvl="1"/>
            <a:r>
              <a:rPr lang="en-US" sz="3200" baseline="30000" dirty="0">
                <a:solidFill>
                  <a:schemeClr val="bg1"/>
                </a:solidFill>
              </a:rPr>
              <a:t>-	Production updates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" y="4086681"/>
            <a:ext cx="760095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ROI &amp; Metrics:</a:t>
            </a:r>
            <a:endParaRPr lang="en-US" sz="4400" b="1" baseline="30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sz="3200" baseline="30000" dirty="0">
                <a:solidFill>
                  <a:schemeClr val="bg1"/>
                </a:solidFill>
              </a:rPr>
              <a:t>Measure simple, measure often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sz="3200" baseline="30000" dirty="0">
                <a:solidFill>
                  <a:schemeClr val="bg1"/>
                </a:solidFill>
              </a:rPr>
              <a:t>Metrics can be hard or soft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sz="3200" baseline="30000" dirty="0">
                <a:solidFill>
                  <a:schemeClr val="bg1"/>
                </a:solidFill>
              </a:rPr>
              <a:t>Take measurements before implementing so that you can note progress</a:t>
            </a:r>
          </a:p>
        </p:txBody>
      </p:sp>
    </p:spTree>
    <p:extLst>
      <p:ext uri="{BB962C8B-B14F-4D97-AF65-F5344CB8AC3E}">
        <p14:creationId xmlns:p14="http://schemas.microsoft.com/office/powerpoint/2010/main" val="371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1" y="1278308"/>
            <a:ext cx="9144000" cy="5579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7"/>
            <a:ext cx="9144000" cy="1321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11909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Get it Done!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896874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Tips to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16764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Our Solution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 Choice…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95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Imaging, Document Management, BPM/Workflow, and Records Management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4419600" cy="1066800"/>
          </a:xfrm>
        </p:spPr>
      </p:pic>
    </p:spTree>
    <p:extLst>
      <p:ext uri="{BB962C8B-B14F-4D97-AF65-F5344CB8AC3E}">
        <p14:creationId xmlns:p14="http://schemas.microsoft.com/office/powerpoint/2010/main" val="29988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00" y="1752600"/>
            <a:ext cx="1646000" cy="3886200"/>
          </a:xfrm>
        </p:spPr>
      </p:pic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92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57961"/>
            <a:ext cx="655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Demand Growing Across Campus</a:t>
            </a:r>
          </a:p>
          <a:p>
            <a:r>
              <a:rPr lang="en-US" sz="6000" dirty="0" smtClean="0">
                <a:solidFill>
                  <a:srgbClr val="0088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1000+ Users</a:t>
            </a:r>
            <a:endParaRPr lang="en-US" sz="6000" dirty="0">
              <a:solidFill>
                <a:srgbClr val="00889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4068154"/>
            <a:ext cx="1152915" cy="1247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9800" y="3979854"/>
            <a:ext cx="582117" cy="1374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3990536"/>
            <a:ext cx="582117" cy="1374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3990536"/>
            <a:ext cx="582117" cy="1374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3990536"/>
            <a:ext cx="582117" cy="1374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600" y="3990536"/>
            <a:ext cx="582117" cy="1374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0" y="4001900"/>
            <a:ext cx="582117" cy="1374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5000" y="4012582"/>
            <a:ext cx="582117" cy="1374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4012582"/>
            <a:ext cx="582117" cy="1374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27" y="4012582"/>
            <a:ext cx="582117" cy="13743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3979855"/>
            <a:ext cx="582117" cy="13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38337"/>
            <a:ext cx="3657600" cy="3514725"/>
          </a:xfrm>
        </p:spPr>
      </p:pic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084" y="25394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>
                <a:solidFill>
                  <a:srgbClr val="FFC000"/>
                </a:solidFill>
                <a:latin typeface="Arial Black" panose="020B0A04020102020204" pitchFamily="34" charset="0"/>
              </a:rPr>
              <a:t>Transcript Tracking w/ </a:t>
            </a:r>
            <a:r>
              <a:rPr lang="en-US" sz="4800" b="1" baseline="30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Workflow</a:t>
            </a:r>
            <a:endParaRPr lang="en-US" sz="4800" b="1" baseline="30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141469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Workflow has reduced the amount of time required to exchange images (documents) between departments at different campuses</a:t>
            </a:r>
            <a:r>
              <a:rPr lang="en-US" sz="3600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3600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" y="3000308"/>
            <a:ext cx="2621775" cy="2519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41798"/>
            <a:ext cx="964784" cy="1651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63307"/>
            <a:ext cx="964784" cy="1651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29200"/>
            <a:ext cx="1123572" cy="88106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876800" y="5469731"/>
            <a:ext cx="1066800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AE1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86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Savings in Enrollment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195856"/>
            <a:ext cx="449580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man-hours a year in scanning and indexing</a:t>
            </a:r>
            <a:r>
              <a:rPr lang="en-US" sz="4400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4400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004" y="3036015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2500+</a:t>
            </a:r>
            <a:endParaRPr lang="en-US" sz="6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7057" y="4184863"/>
            <a:ext cx="334166" cy="1160696"/>
          </a:xfr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5108" y="4184864"/>
            <a:ext cx="334166" cy="1160696"/>
          </a:xfrm>
          <a:prstGeom prst="rect">
            <a:avLst/>
          </a:prstGeom>
        </p:spPr>
      </p:pic>
      <p:pic>
        <p:nvPicPr>
          <p:cNvPr id="15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0499" y="4184863"/>
            <a:ext cx="334166" cy="1160696"/>
          </a:xfrm>
          <a:prstGeom prst="rect">
            <a:avLst/>
          </a:prstGeom>
        </p:spPr>
      </p:pic>
      <p:pic>
        <p:nvPicPr>
          <p:cNvPr id="16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7096" y="4181734"/>
            <a:ext cx="334166" cy="1160696"/>
          </a:xfrm>
          <a:prstGeom prst="rect">
            <a:avLst/>
          </a:prstGeom>
        </p:spPr>
      </p:pic>
      <p:pic>
        <p:nvPicPr>
          <p:cNvPr id="17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3693" y="4184862"/>
            <a:ext cx="334166" cy="1160696"/>
          </a:xfrm>
          <a:prstGeom prst="rect">
            <a:avLst/>
          </a:prstGeom>
        </p:spPr>
      </p:pic>
      <p:pic>
        <p:nvPicPr>
          <p:cNvPr id="18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2156" y="4181733"/>
            <a:ext cx="334166" cy="1160696"/>
          </a:xfrm>
          <a:prstGeom prst="rect">
            <a:avLst/>
          </a:prstGeom>
        </p:spPr>
      </p:pic>
      <p:pic>
        <p:nvPicPr>
          <p:cNvPr id="19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207" y="4184864"/>
            <a:ext cx="334166" cy="1160696"/>
          </a:xfrm>
          <a:prstGeom prst="rect">
            <a:avLst/>
          </a:prstGeom>
        </p:spPr>
      </p:pic>
      <p:pic>
        <p:nvPicPr>
          <p:cNvPr id="20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7023" y="4180162"/>
            <a:ext cx="334166" cy="1160696"/>
          </a:xfrm>
          <a:prstGeom prst="rect">
            <a:avLst/>
          </a:prstGeom>
        </p:spPr>
      </p:pic>
      <p:pic>
        <p:nvPicPr>
          <p:cNvPr id="21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1823" y="4180163"/>
            <a:ext cx="334166" cy="1160696"/>
          </a:xfrm>
          <a:prstGeom prst="rect">
            <a:avLst/>
          </a:prstGeom>
        </p:spPr>
      </p:pic>
      <p:pic>
        <p:nvPicPr>
          <p:cNvPr id="22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6623" y="4180162"/>
            <a:ext cx="334166" cy="1160696"/>
          </a:xfrm>
          <a:prstGeom prst="rect">
            <a:avLst/>
          </a:prstGeom>
        </p:spPr>
      </p:pic>
      <p:pic>
        <p:nvPicPr>
          <p:cNvPr id="23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1423" y="4177033"/>
            <a:ext cx="334166" cy="1160696"/>
          </a:xfrm>
          <a:prstGeom prst="rect">
            <a:avLst/>
          </a:prstGeom>
        </p:spPr>
      </p:pic>
      <p:pic>
        <p:nvPicPr>
          <p:cNvPr id="24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6223" y="4180161"/>
            <a:ext cx="334166" cy="1160696"/>
          </a:xfrm>
          <a:prstGeom prst="rect">
            <a:avLst/>
          </a:prstGeom>
        </p:spPr>
      </p:pic>
      <p:pic>
        <p:nvPicPr>
          <p:cNvPr id="25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1023" y="4177032"/>
            <a:ext cx="334166" cy="1160696"/>
          </a:xfrm>
          <a:prstGeom prst="rect">
            <a:avLst/>
          </a:prstGeom>
        </p:spPr>
      </p:pic>
      <p:pic>
        <p:nvPicPr>
          <p:cNvPr id="26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6385" y="4180163"/>
            <a:ext cx="334166" cy="1160696"/>
          </a:xfrm>
          <a:prstGeom prst="rect">
            <a:avLst/>
          </a:prstGeom>
        </p:spPr>
      </p:pic>
      <p:pic>
        <p:nvPicPr>
          <p:cNvPr id="27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6823" y="4185576"/>
            <a:ext cx="334166" cy="1160696"/>
          </a:xfrm>
          <a:prstGeom prst="rect">
            <a:avLst/>
          </a:prstGeom>
        </p:spPr>
      </p:pic>
      <p:pic>
        <p:nvPicPr>
          <p:cNvPr id="28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1623" y="4185577"/>
            <a:ext cx="334166" cy="1160696"/>
          </a:xfrm>
          <a:prstGeom prst="rect">
            <a:avLst/>
          </a:prstGeom>
        </p:spPr>
      </p:pic>
      <p:pic>
        <p:nvPicPr>
          <p:cNvPr id="29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6423" y="4185576"/>
            <a:ext cx="334166" cy="1160696"/>
          </a:xfrm>
          <a:prstGeom prst="rect">
            <a:avLst/>
          </a:prstGeom>
        </p:spPr>
      </p:pic>
      <p:pic>
        <p:nvPicPr>
          <p:cNvPr id="30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1223" y="4182447"/>
            <a:ext cx="334166" cy="1160696"/>
          </a:xfrm>
          <a:prstGeom prst="rect">
            <a:avLst/>
          </a:prstGeom>
        </p:spPr>
      </p:pic>
      <p:pic>
        <p:nvPicPr>
          <p:cNvPr id="31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6023" y="4185575"/>
            <a:ext cx="334166" cy="1160696"/>
          </a:xfrm>
          <a:prstGeom prst="rect">
            <a:avLst/>
          </a:prstGeom>
        </p:spPr>
      </p:pic>
      <p:pic>
        <p:nvPicPr>
          <p:cNvPr id="32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5977" y="4182446"/>
            <a:ext cx="334166" cy="1160696"/>
          </a:xfrm>
          <a:prstGeom prst="rect">
            <a:avLst/>
          </a:prstGeom>
        </p:spPr>
      </p:pic>
      <p:pic>
        <p:nvPicPr>
          <p:cNvPr id="33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2574" y="4185577"/>
            <a:ext cx="334166" cy="1160696"/>
          </a:xfrm>
          <a:prstGeom prst="rect">
            <a:avLst/>
          </a:prstGeom>
        </p:spPr>
      </p:pic>
      <p:pic>
        <p:nvPicPr>
          <p:cNvPr id="34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4179441"/>
            <a:ext cx="334166" cy="1160696"/>
          </a:xfrm>
          <a:prstGeom prst="rect">
            <a:avLst/>
          </a:prstGeom>
        </p:spPr>
      </p:pic>
      <p:pic>
        <p:nvPicPr>
          <p:cNvPr id="35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743" y="4182569"/>
            <a:ext cx="334166" cy="1160696"/>
          </a:xfrm>
          <a:prstGeom prst="rect">
            <a:avLst/>
          </a:prstGeom>
        </p:spPr>
      </p:pic>
      <p:pic>
        <p:nvPicPr>
          <p:cNvPr id="36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8680" y="4179440"/>
            <a:ext cx="334166" cy="1160696"/>
          </a:xfrm>
          <a:prstGeom prst="rect">
            <a:avLst/>
          </a:prstGeom>
        </p:spPr>
      </p:pic>
      <p:pic>
        <p:nvPicPr>
          <p:cNvPr id="37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5277" y="4182571"/>
            <a:ext cx="334166" cy="11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084" y="1828800"/>
            <a:ext cx="4590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baseline="30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Workflow </a:t>
            </a:r>
          </a:p>
          <a:p>
            <a:r>
              <a:rPr lang="en-US" sz="6000" b="1" baseline="30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Enhancement</a:t>
            </a:r>
            <a:endParaRPr lang="en-US" sz="6000" b="1" baseline="30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28439"/>
            <a:ext cx="407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Action: </a:t>
            </a:r>
          </a:p>
          <a:p>
            <a:r>
              <a:rPr lang="en-US" sz="5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Productivity reporting no longer a manual process</a:t>
            </a:r>
            <a:r>
              <a:rPr lang="en-US" sz="5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sz="5400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0953" y="3228439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Impact: </a:t>
            </a:r>
          </a:p>
          <a:p>
            <a:r>
              <a:rPr lang="en-US" sz="5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Elimination of manual “tick” reporting.</a:t>
            </a:r>
          </a:p>
        </p:txBody>
      </p:sp>
    </p:spTree>
    <p:extLst>
      <p:ext uri="{BB962C8B-B14F-4D97-AF65-F5344CB8AC3E}">
        <p14:creationId xmlns:p14="http://schemas.microsoft.com/office/powerpoint/2010/main" val="30679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976656"/>
            <a:ext cx="632460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aseline="30000" dirty="0">
                <a:solidFill>
                  <a:srgbClr val="00889A"/>
                </a:solidFill>
                <a:latin typeface="Arial Black" panose="020B0A04020102020204" pitchFamily="34" charset="0"/>
              </a:rPr>
              <a:t>Integrating ECM </a:t>
            </a:r>
            <a:endParaRPr lang="en-US" sz="4400" baseline="30000" dirty="0" smtClean="0">
              <a:solidFill>
                <a:srgbClr val="00889A"/>
              </a:solidFill>
              <a:latin typeface="Arial Black" panose="020B0A04020102020204" pitchFamily="34" charset="0"/>
            </a:endParaRPr>
          </a:p>
          <a:p>
            <a:r>
              <a:rPr lang="en-US" sz="4400" baseline="30000" dirty="0" smtClean="0">
                <a:solidFill>
                  <a:srgbClr val="00889A"/>
                </a:solidFill>
                <a:latin typeface="Arial Black" panose="020B0A04020102020204" pitchFamily="34" charset="0"/>
              </a:rPr>
              <a:t>with </a:t>
            </a:r>
            <a:r>
              <a:rPr lang="en-US" sz="4400" baseline="30000" dirty="0">
                <a:solidFill>
                  <a:srgbClr val="00889A"/>
                </a:solidFill>
                <a:latin typeface="Arial Black" panose="020B0A04020102020204" pitchFamily="34" charset="0"/>
              </a:rPr>
              <a:t>your SIS &amp; LOB apps</a:t>
            </a:r>
            <a:r>
              <a:rPr lang="en-US" sz="4400" baseline="30000" dirty="0" smtClean="0">
                <a:solidFill>
                  <a:srgbClr val="00889A"/>
                </a:solidFill>
                <a:latin typeface="Arial Black" panose="020B0A04020102020204" pitchFamily="34" charset="0"/>
              </a:rPr>
              <a:t>.</a:t>
            </a:r>
            <a:endParaRPr lang="en-US" sz="4400" baseline="30000" dirty="0">
              <a:solidFill>
                <a:srgbClr val="00889A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860" y="3219271"/>
            <a:ext cx="429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Single click document access makes info available in seconds rather than minutes</a:t>
            </a:r>
            <a:r>
              <a:rPr lang="en-US" sz="3600" baseline="30000" dirty="0" smtClean="0"/>
              <a:t>.</a:t>
            </a:r>
            <a:endParaRPr lang="en-US" sz="3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754940"/>
            <a:ext cx="4474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/>
              <a:t>process improvement – reduces admin time and improves the student experience (or 3.7 FTE saved annually).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3224"/>
            <a:ext cx="1578033" cy="1545534"/>
          </a:xfrm>
        </p:spPr>
      </p:pic>
      <p:sp>
        <p:nvSpPr>
          <p:cNvPr id="11" name="TextBox 10"/>
          <p:cNvSpPr txBox="1"/>
          <p:nvPr/>
        </p:nvSpPr>
        <p:spPr>
          <a:xfrm>
            <a:off x="2144645" y="4401794"/>
            <a:ext cx="2633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889A"/>
                </a:solidFill>
                <a:latin typeface="+mj-lt"/>
              </a:rPr>
              <a:t>74%</a:t>
            </a:r>
            <a:endParaRPr lang="en-US" sz="9600" b="1" dirty="0">
              <a:solidFill>
                <a:srgbClr val="00889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3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778" y="190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Workflow</a:t>
            </a:r>
            <a:endParaRPr lang="en-US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" y="3000308"/>
            <a:ext cx="2621775" cy="2519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3005293"/>
            <a:ext cx="4800600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Tip:</a:t>
            </a:r>
          </a:p>
          <a:p>
            <a:endParaRPr lang="en-US" sz="4400" baseline="30000" dirty="0" smtClean="0">
              <a:solidFill>
                <a:schemeClr val="bg1"/>
              </a:solidFill>
            </a:endParaRPr>
          </a:p>
          <a:p>
            <a:r>
              <a:rPr lang="en-US" sz="4400" baseline="30000" dirty="0" smtClean="0">
                <a:solidFill>
                  <a:schemeClr val="bg1"/>
                </a:solidFill>
              </a:rPr>
              <a:t>Implement </a:t>
            </a:r>
            <a:r>
              <a:rPr lang="en-US" sz="4400" baseline="30000" dirty="0">
                <a:solidFill>
                  <a:schemeClr val="bg1"/>
                </a:solidFill>
              </a:rPr>
              <a:t>basic workflow to start and add advanced features based on readiness</a:t>
            </a:r>
            <a:r>
              <a:rPr lang="en-US" sz="4400" baseline="30000" dirty="0" smtClean="0">
                <a:solidFill>
                  <a:schemeClr val="bg1"/>
                </a:solidFill>
              </a:rPr>
              <a:t>.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78308"/>
            <a:ext cx="9144000" cy="5579692"/>
          </a:xfrm>
          <a:prstGeom prst="rect">
            <a:avLst/>
          </a:prstGeom>
          <a:solidFill>
            <a:srgbClr val="008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6"/>
            <a:ext cx="9144000" cy="1321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212" y="1913546"/>
            <a:ext cx="7848600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Know Your Soft Metrics:</a:t>
            </a:r>
          </a:p>
          <a:p>
            <a:endParaRPr lang="en-US" sz="3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Less printing, less paper, less ink/toner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Reduction in storage/more available space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System is easier to use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Improved document quality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More secure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Faster document retrieval times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Reduced routing of paper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Common language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Documents available sooner in the process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685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Jim Sibenaller,  Director Enterprise Architecture &amp; PMO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Kotula</dc:creator>
  <cp:lastModifiedBy>Erica Kotula</cp:lastModifiedBy>
  <cp:revision>21</cp:revision>
  <dcterms:created xsi:type="dcterms:W3CDTF">2013-10-15T14:27:20Z</dcterms:created>
  <dcterms:modified xsi:type="dcterms:W3CDTF">2013-10-15T17:39:03Z</dcterms:modified>
</cp:coreProperties>
</file>