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35"/>
  </p:notesMasterIdLst>
  <p:sldIdLst>
    <p:sldId id="256" r:id="rId2"/>
    <p:sldId id="257" r:id="rId3"/>
    <p:sldId id="285" r:id="rId4"/>
    <p:sldId id="259" r:id="rId5"/>
    <p:sldId id="260" r:id="rId6"/>
    <p:sldId id="286" r:id="rId7"/>
    <p:sldId id="287" r:id="rId8"/>
    <p:sldId id="294" r:id="rId9"/>
    <p:sldId id="263" r:id="rId10"/>
    <p:sldId id="264" r:id="rId11"/>
    <p:sldId id="292" r:id="rId12"/>
    <p:sldId id="265" r:id="rId13"/>
    <p:sldId id="266" r:id="rId14"/>
    <p:sldId id="267" r:id="rId15"/>
    <p:sldId id="268" r:id="rId16"/>
    <p:sldId id="269" r:id="rId17"/>
    <p:sldId id="270" r:id="rId18"/>
    <p:sldId id="271" r:id="rId19"/>
    <p:sldId id="272" r:id="rId20"/>
    <p:sldId id="273" r:id="rId21"/>
    <p:sldId id="274" r:id="rId22"/>
    <p:sldId id="275" r:id="rId23"/>
    <p:sldId id="290" r:id="rId24"/>
    <p:sldId id="276" r:id="rId25"/>
    <p:sldId id="282" r:id="rId26"/>
    <p:sldId id="289" r:id="rId27"/>
    <p:sldId id="283" r:id="rId28"/>
    <p:sldId id="284" r:id="rId29"/>
    <p:sldId id="291" r:id="rId30"/>
    <p:sldId id="279" r:id="rId31"/>
    <p:sldId id="293" r:id="rId32"/>
    <p:sldId id="280" r:id="rId33"/>
    <p:sldId id="281" r:id="rId34"/>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E7D3F1F-439F-416D-898C-3C51CC982456}">
  <a:tblStyle styleId="{CE7D3F1F-439F-416D-898C-3C51CC982456}" styleName="Table_0">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85E7DB41-0DE4-44EC-82E3-E5D7CB3B02BF}" styleName="Table_1">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457C56F2-FA1B-4840-979F-95C6075556F4}" styleName="Table_2">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6C528CBE-06D1-4CDE-9152-60BD292099B4}" styleName="Table_3">
    <a:wholeTbl>
      <a:tcTxStyle b="off" i="off">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FF3F9"/>
          </a:solidFill>
        </a:fill>
      </a:tcStyle>
    </a:wholeTbl>
    <a:band1H>
      <a:tcStyle>
        <a:tcBdr/>
        <a:fill>
          <a:solidFill>
            <a:srgbClr val="DBE5F1"/>
          </a:solidFill>
        </a:fill>
      </a:tcStyle>
    </a:band1H>
    <a:band1V>
      <a:tcStyle>
        <a:tcBdr/>
        <a:fill>
          <a:solidFill>
            <a:srgbClr val="DBE5F1"/>
          </a:solidFill>
        </a:fill>
      </a:tcStyle>
    </a:band1V>
    <a:lastCol>
      <a:tcTxStyle b="on" i="off">
        <a:schemeClr val="lt1"/>
      </a:tcTxStyle>
      <a:tcStyle>
        <a:tcBdr/>
        <a:fill>
          <a:solidFill>
            <a:schemeClr val="accent1"/>
          </a:solidFill>
        </a:fill>
      </a:tcStyle>
    </a:lastCol>
    <a:firstCol>
      <a:tcTxStyle b="on" i="off">
        <a:schemeClr val="lt1"/>
      </a:tcTxStyle>
      <a:tcStyle>
        <a:tcBdr/>
        <a:fill>
          <a:solidFill>
            <a:schemeClr val="accent1"/>
          </a:solidFill>
        </a:fill>
      </a:tcStyle>
    </a:firstCol>
    <a:lastRow>
      <a:tcTxStyle b="on" i="off">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9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F20F62-6D80-4D37-BD75-121D811904A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B412450-45AD-4DFE-B8F1-7553952C3092}">
      <dgm:prSet/>
      <dgm:spPr/>
      <dgm:t>
        <a:bodyPr/>
        <a:lstStyle/>
        <a:p>
          <a:pPr rtl="0"/>
          <a:r>
            <a:rPr lang="en-US" dirty="0" smtClean="0"/>
            <a:t>Quick review of vocabulary</a:t>
          </a:r>
          <a:endParaRPr lang="en-US" dirty="0"/>
        </a:p>
      </dgm:t>
    </dgm:pt>
    <dgm:pt modelId="{2D5B7F5C-6B99-4F53-8568-7D421D0520B8}" type="parTrans" cxnId="{66140622-AB99-45B8-9524-E286F02C64E9}">
      <dgm:prSet/>
      <dgm:spPr/>
      <dgm:t>
        <a:bodyPr/>
        <a:lstStyle/>
        <a:p>
          <a:endParaRPr lang="en-US"/>
        </a:p>
      </dgm:t>
    </dgm:pt>
    <dgm:pt modelId="{6B2D643C-B104-4034-B689-97ACA9C2BF4C}" type="sibTrans" cxnId="{66140622-AB99-45B8-9524-E286F02C64E9}">
      <dgm:prSet/>
      <dgm:spPr/>
      <dgm:t>
        <a:bodyPr/>
        <a:lstStyle/>
        <a:p>
          <a:endParaRPr lang="en-US"/>
        </a:p>
      </dgm:t>
    </dgm:pt>
    <dgm:pt modelId="{D58A9900-D2CA-4EB2-9ED6-604606C98B40}">
      <dgm:prSet/>
      <dgm:spPr/>
      <dgm:t>
        <a:bodyPr/>
        <a:lstStyle/>
        <a:p>
          <a:pPr rtl="0"/>
          <a:r>
            <a:rPr lang="en-US" dirty="0" smtClean="0"/>
            <a:t>Where are you in the IAM journey?</a:t>
          </a:r>
          <a:endParaRPr lang="en-US" dirty="0"/>
        </a:p>
      </dgm:t>
    </dgm:pt>
    <dgm:pt modelId="{CED68196-172C-4056-AD54-DBBFF648C497}" type="parTrans" cxnId="{58725260-13AB-418B-AA39-61889D149560}">
      <dgm:prSet/>
      <dgm:spPr/>
      <dgm:t>
        <a:bodyPr/>
        <a:lstStyle/>
        <a:p>
          <a:endParaRPr lang="en-US"/>
        </a:p>
      </dgm:t>
    </dgm:pt>
    <dgm:pt modelId="{DD524ED8-BBF8-4027-B87D-A06BD4BE3740}" type="sibTrans" cxnId="{58725260-13AB-418B-AA39-61889D149560}">
      <dgm:prSet/>
      <dgm:spPr/>
      <dgm:t>
        <a:bodyPr/>
        <a:lstStyle/>
        <a:p>
          <a:endParaRPr lang="en-US"/>
        </a:p>
      </dgm:t>
    </dgm:pt>
    <dgm:pt modelId="{8BA220FD-3E09-4593-B90B-75F99D53FEFC}">
      <dgm:prSet/>
      <dgm:spPr/>
      <dgm:t>
        <a:bodyPr/>
        <a:lstStyle/>
        <a:p>
          <a:pPr rtl="0"/>
          <a:r>
            <a:rPr lang="en-US" dirty="0" smtClean="0"/>
            <a:t>Scary cloud IAM?</a:t>
          </a:r>
          <a:endParaRPr lang="en-US" dirty="0"/>
        </a:p>
      </dgm:t>
    </dgm:pt>
    <dgm:pt modelId="{CE607CDC-EF66-4E62-B56E-87A944C06730}" type="parTrans" cxnId="{1FCED8FC-28F4-4834-9943-08107ECC2692}">
      <dgm:prSet/>
      <dgm:spPr/>
      <dgm:t>
        <a:bodyPr/>
        <a:lstStyle/>
        <a:p>
          <a:endParaRPr lang="en-US"/>
        </a:p>
      </dgm:t>
    </dgm:pt>
    <dgm:pt modelId="{E167F59D-1B55-4BF5-A36F-53AD3871DA9B}" type="sibTrans" cxnId="{1FCED8FC-28F4-4834-9943-08107ECC2692}">
      <dgm:prSet/>
      <dgm:spPr/>
      <dgm:t>
        <a:bodyPr/>
        <a:lstStyle/>
        <a:p>
          <a:endParaRPr lang="en-US"/>
        </a:p>
      </dgm:t>
    </dgm:pt>
    <dgm:pt modelId="{E165AE23-8355-4FA7-9DE8-2E41681DF5B7}">
      <dgm:prSet/>
      <dgm:spPr/>
      <dgm:t>
        <a:bodyPr/>
        <a:lstStyle/>
        <a:p>
          <a:pPr rtl="0"/>
          <a:r>
            <a:rPr lang="en-US" smtClean="0"/>
            <a:t>Context: Gayle, Swarthmore.  Joseph, Harvey Mudd College</a:t>
          </a:r>
          <a:endParaRPr lang="en-US"/>
        </a:p>
      </dgm:t>
    </dgm:pt>
    <dgm:pt modelId="{9503A76E-0BB9-4AF3-8C55-E92F3C7F02B9}" type="parTrans" cxnId="{E70EADE7-41D7-4C77-ABBE-78FD0E7E11FF}">
      <dgm:prSet/>
      <dgm:spPr/>
      <dgm:t>
        <a:bodyPr/>
        <a:lstStyle/>
        <a:p>
          <a:endParaRPr lang="en-US"/>
        </a:p>
      </dgm:t>
    </dgm:pt>
    <dgm:pt modelId="{BB127932-92E5-4A3B-813C-406A764C0C42}" type="sibTrans" cxnId="{E70EADE7-41D7-4C77-ABBE-78FD0E7E11FF}">
      <dgm:prSet/>
      <dgm:spPr/>
      <dgm:t>
        <a:bodyPr/>
        <a:lstStyle/>
        <a:p>
          <a:endParaRPr lang="en-US"/>
        </a:p>
      </dgm:t>
    </dgm:pt>
    <dgm:pt modelId="{E30E7F5B-4826-46F4-BBF1-4352F242BB48}">
      <dgm:prSet/>
      <dgm:spPr/>
      <dgm:t>
        <a:bodyPr/>
        <a:lstStyle/>
        <a:p>
          <a:pPr rtl="0"/>
          <a:r>
            <a:rPr lang="en-US" smtClean="0"/>
            <a:t>The Swarthmore Story</a:t>
          </a:r>
          <a:endParaRPr lang="en-US"/>
        </a:p>
      </dgm:t>
    </dgm:pt>
    <dgm:pt modelId="{8511E15B-775B-4E8A-8EB5-9804C2B220F1}" type="parTrans" cxnId="{06F6A08B-9A42-43D0-91FA-175BF9A773D9}">
      <dgm:prSet/>
      <dgm:spPr/>
      <dgm:t>
        <a:bodyPr/>
        <a:lstStyle/>
        <a:p>
          <a:endParaRPr lang="en-US"/>
        </a:p>
      </dgm:t>
    </dgm:pt>
    <dgm:pt modelId="{201D28D0-6ACC-4FC4-B7E5-0E27AC516B86}" type="sibTrans" cxnId="{06F6A08B-9A42-43D0-91FA-175BF9A773D9}">
      <dgm:prSet/>
      <dgm:spPr/>
      <dgm:t>
        <a:bodyPr/>
        <a:lstStyle/>
        <a:p>
          <a:endParaRPr lang="en-US"/>
        </a:p>
      </dgm:t>
    </dgm:pt>
    <dgm:pt modelId="{986BD394-AB17-4173-AF71-E5D7F67013B7}">
      <dgm:prSet/>
      <dgm:spPr/>
      <dgm:t>
        <a:bodyPr/>
        <a:lstStyle/>
        <a:p>
          <a:pPr rtl="0"/>
          <a:r>
            <a:rPr lang="en-US" smtClean="0"/>
            <a:t>The Harvey Mudd Story</a:t>
          </a:r>
          <a:endParaRPr lang="en-US"/>
        </a:p>
      </dgm:t>
    </dgm:pt>
    <dgm:pt modelId="{BD888A83-3AC1-4FA7-A634-B00D2385DA52}" type="parTrans" cxnId="{64131E70-62A9-4B81-B56D-04CC93C072FB}">
      <dgm:prSet/>
      <dgm:spPr/>
      <dgm:t>
        <a:bodyPr/>
        <a:lstStyle/>
        <a:p>
          <a:endParaRPr lang="en-US"/>
        </a:p>
      </dgm:t>
    </dgm:pt>
    <dgm:pt modelId="{1FE35D79-6F79-4437-9E5B-28A4941D7012}" type="sibTrans" cxnId="{64131E70-62A9-4B81-B56D-04CC93C072FB}">
      <dgm:prSet/>
      <dgm:spPr/>
      <dgm:t>
        <a:bodyPr/>
        <a:lstStyle/>
        <a:p>
          <a:endParaRPr lang="en-US"/>
        </a:p>
      </dgm:t>
    </dgm:pt>
    <dgm:pt modelId="{EF297A51-8B8A-45C3-A85C-B3817FD7E6B2}">
      <dgm:prSet/>
      <dgm:spPr/>
      <dgm:t>
        <a:bodyPr/>
        <a:lstStyle/>
        <a:p>
          <a:pPr rtl="0"/>
          <a:r>
            <a:rPr lang="en-US" smtClean="0"/>
            <a:t>Recommendations</a:t>
          </a:r>
          <a:endParaRPr lang="en-US"/>
        </a:p>
      </dgm:t>
    </dgm:pt>
    <dgm:pt modelId="{DAAC830B-BA25-4D9C-B75B-EDE0BD401D70}" type="parTrans" cxnId="{02B7088C-A5C1-4714-B275-A9F26A60101F}">
      <dgm:prSet/>
      <dgm:spPr/>
      <dgm:t>
        <a:bodyPr/>
        <a:lstStyle/>
        <a:p>
          <a:endParaRPr lang="en-US"/>
        </a:p>
      </dgm:t>
    </dgm:pt>
    <dgm:pt modelId="{6F9E56A1-A9FB-4302-BE61-2AE91D29DFFA}" type="sibTrans" cxnId="{02B7088C-A5C1-4714-B275-A9F26A60101F}">
      <dgm:prSet/>
      <dgm:spPr/>
      <dgm:t>
        <a:bodyPr/>
        <a:lstStyle/>
        <a:p>
          <a:endParaRPr lang="en-US"/>
        </a:p>
      </dgm:t>
    </dgm:pt>
    <dgm:pt modelId="{4A2FB60D-56C6-409E-8CC6-019220C0F3A0}">
      <dgm:prSet/>
      <dgm:spPr/>
      <dgm:t>
        <a:bodyPr/>
        <a:lstStyle/>
        <a:p>
          <a:pPr rtl="0"/>
          <a:r>
            <a:rPr lang="en-US" smtClean="0"/>
            <a:t>Wrap Up</a:t>
          </a:r>
          <a:endParaRPr lang="en-US"/>
        </a:p>
      </dgm:t>
    </dgm:pt>
    <dgm:pt modelId="{96656347-D7DA-4205-913C-8283BC565D2E}" type="parTrans" cxnId="{5916304A-953A-4FD2-BAF0-5AF066757B1C}">
      <dgm:prSet/>
      <dgm:spPr/>
      <dgm:t>
        <a:bodyPr/>
        <a:lstStyle/>
        <a:p>
          <a:endParaRPr lang="en-US"/>
        </a:p>
      </dgm:t>
    </dgm:pt>
    <dgm:pt modelId="{BC65AA2E-E301-4BD8-9B04-75D852226132}" type="sibTrans" cxnId="{5916304A-953A-4FD2-BAF0-5AF066757B1C}">
      <dgm:prSet/>
      <dgm:spPr/>
      <dgm:t>
        <a:bodyPr/>
        <a:lstStyle/>
        <a:p>
          <a:endParaRPr lang="en-US"/>
        </a:p>
      </dgm:t>
    </dgm:pt>
    <dgm:pt modelId="{1BA8E381-66C1-4787-ACC7-8BD7629B8B9D}" type="pres">
      <dgm:prSet presAssocID="{95F20F62-6D80-4D37-BD75-121D811904A2}" presName="linear" presStyleCnt="0">
        <dgm:presLayoutVars>
          <dgm:animLvl val="lvl"/>
          <dgm:resizeHandles val="exact"/>
        </dgm:presLayoutVars>
      </dgm:prSet>
      <dgm:spPr/>
      <dgm:t>
        <a:bodyPr/>
        <a:lstStyle/>
        <a:p>
          <a:endParaRPr lang="en-US"/>
        </a:p>
      </dgm:t>
    </dgm:pt>
    <dgm:pt modelId="{40B8ED1A-3798-41FB-A048-C1E128D6F781}" type="pres">
      <dgm:prSet presAssocID="{1B412450-45AD-4DFE-B8F1-7553952C3092}" presName="parentText" presStyleLbl="node1" presStyleIdx="0" presStyleCnt="8">
        <dgm:presLayoutVars>
          <dgm:chMax val="0"/>
          <dgm:bulletEnabled val="1"/>
        </dgm:presLayoutVars>
      </dgm:prSet>
      <dgm:spPr/>
      <dgm:t>
        <a:bodyPr/>
        <a:lstStyle/>
        <a:p>
          <a:endParaRPr lang="en-US"/>
        </a:p>
      </dgm:t>
    </dgm:pt>
    <dgm:pt modelId="{8B67528F-42DD-49B5-ADDB-2417D9EC348D}" type="pres">
      <dgm:prSet presAssocID="{6B2D643C-B104-4034-B689-97ACA9C2BF4C}" presName="spacer" presStyleCnt="0"/>
      <dgm:spPr/>
    </dgm:pt>
    <dgm:pt modelId="{2A1862C0-552B-4BDE-9AE9-27C85F28F351}" type="pres">
      <dgm:prSet presAssocID="{D58A9900-D2CA-4EB2-9ED6-604606C98B40}" presName="parentText" presStyleLbl="node1" presStyleIdx="1" presStyleCnt="8">
        <dgm:presLayoutVars>
          <dgm:chMax val="0"/>
          <dgm:bulletEnabled val="1"/>
        </dgm:presLayoutVars>
      </dgm:prSet>
      <dgm:spPr/>
      <dgm:t>
        <a:bodyPr/>
        <a:lstStyle/>
        <a:p>
          <a:endParaRPr lang="en-US"/>
        </a:p>
      </dgm:t>
    </dgm:pt>
    <dgm:pt modelId="{9CAFC2A0-5C70-4F36-B20F-591CE2307128}" type="pres">
      <dgm:prSet presAssocID="{DD524ED8-BBF8-4027-B87D-A06BD4BE3740}" presName="spacer" presStyleCnt="0"/>
      <dgm:spPr/>
    </dgm:pt>
    <dgm:pt modelId="{6482AD42-6BB8-496E-83B0-62612FCB7355}" type="pres">
      <dgm:prSet presAssocID="{8BA220FD-3E09-4593-B90B-75F99D53FEFC}" presName="parentText" presStyleLbl="node1" presStyleIdx="2" presStyleCnt="8">
        <dgm:presLayoutVars>
          <dgm:chMax val="0"/>
          <dgm:bulletEnabled val="1"/>
        </dgm:presLayoutVars>
      </dgm:prSet>
      <dgm:spPr/>
      <dgm:t>
        <a:bodyPr/>
        <a:lstStyle/>
        <a:p>
          <a:endParaRPr lang="en-US"/>
        </a:p>
      </dgm:t>
    </dgm:pt>
    <dgm:pt modelId="{27F29E74-DBE0-44B1-B7E2-6EA6AC951016}" type="pres">
      <dgm:prSet presAssocID="{E167F59D-1B55-4BF5-A36F-53AD3871DA9B}" presName="spacer" presStyleCnt="0"/>
      <dgm:spPr/>
    </dgm:pt>
    <dgm:pt modelId="{689E3774-AFD6-4CD0-81C0-4E521D441548}" type="pres">
      <dgm:prSet presAssocID="{E165AE23-8355-4FA7-9DE8-2E41681DF5B7}" presName="parentText" presStyleLbl="node1" presStyleIdx="3" presStyleCnt="8">
        <dgm:presLayoutVars>
          <dgm:chMax val="0"/>
          <dgm:bulletEnabled val="1"/>
        </dgm:presLayoutVars>
      </dgm:prSet>
      <dgm:spPr/>
      <dgm:t>
        <a:bodyPr/>
        <a:lstStyle/>
        <a:p>
          <a:endParaRPr lang="en-US"/>
        </a:p>
      </dgm:t>
    </dgm:pt>
    <dgm:pt modelId="{59302030-2629-41DE-A485-2444493D32F8}" type="pres">
      <dgm:prSet presAssocID="{BB127932-92E5-4A3B-813C-406A764C0C42}" presName="spacer" presStyleCnt="0"/>
      <dgm:spPr/>
    </dgm:pt>
    <dgm:pt modelId="{F7BAB4E0-5BB8-4EB2-89A2-64551CB897F1}" type="pres">
      <dgm:prSet presAssocID="{E30E7F5B-4826-46F4-BBF1-4352F242BB48}" presName="parentText" presStyleLbl="node1" presStyleIdx="4" presStyleCnt="8">
        <dgm:presLayoutVars>
          <dgm:chMax val="0"/>
          <dgm:bulletEnabled val="1"/>
        </dgm:presLayoutVars>
      </dgm:prSet>
      <dgm:spPr/>
      <dgm:t>
        <a:bodyPr/>
        <a:lstStyle/>
        <a:p>
          <a:endParaRPr lang="en-US"/>
        </a:p>
      </dgm:t>
    </dgm:pt>
    <dgm:pt modelId="{4A9C1B29-0D1A-4648-9E3E-991507763A59}" type="pres">
      <dgm:prSet presAssocID="{201D28D0-6ACC-4FC4-B7E5-0E27AC516B86}" presName="spacer" presStyleCnt="0"/>
      <dgm:spPr/>
    </dgm:pt>
    <dgm:pt modelId="{9F5000B7-3009-4830-87A9-0F4D887F1D77}" type="pres">
      <dgm:prSet presAssocID="{986BD394-AB17-4173-AF71-E5D7F67013B7}" presName="parentText" presStyleLbl="node1" presStyleIdx="5" presStyleCnt="8">
        <dgm:presLayoutVars>
          <dgm:chMax val="0"/>
          <dgm:bulletEnabled val="1"/>
        </dgm:presLayoutVars>
      </dgm:prSet>
      <dgm:spPr/>
      <dgm:t>
        <a:bodyPr/>
        <a:lstStyle/>
        <a:p>
          <a:endParaRPr lang="en-US"/>
        </a:p>
      </dgm:t>
    </dgm:pt>
    <dgm:pt modelId="{67088CB0-9888-4539-989A-E19D384EB724}" type="pres">
      <dgm:prSet presAssocID="{1FE35D79-6F79-4437-9E5B-28A4941D7012}" presName="spacer" presStyleCnt="0"/>
      <dgm:spPr/>
    </dgm:pt>
    <dgm:pt modelId="{06C51ED5-EB80-43B8-8B0E-BFCEF571D087}" type="pres">
      <dgm:prSet presAssocID="{EF297A51-8B8A-45C3-A85C-B3817FD7E6B2}" presName="parentText" presStyleLbl="node1" presStyleIdx="6" presStyleCnt="8">
        <dgm:presLayoutVars>
          <dgm:chMax val="0"/>
          <dgm:bulletEnabled val="1"/>
        </dgm:presLayoutVars>
      </dgm:prSet>
      <dgm:spPr/>
      <dgm:t>
        <a:bodyPr/>
        <a:lstStyle/>
        <a:p>
          <a:endParaRPr lang="en-US"/>
        </a:p>
      </dgm:t>
    </dgm:pt>
    <dgm:pt modelId="{A8963EAA-FBBC-4F8F-AC2A-66F18912FCB3}" type="pres">
      <dgm:prSet presAssocID="{6F9E56A1-A9FB-4302-BE61-2AE91D29DFFA}" presName="spacer" presStyleCnt="0"/>
      <dgm:spPr/>
    </dgm:pt>
    <dgm:pt modelId="{3751A713-CE6C-4756-85AA-3A0CD71EFCCE}" type="pres">
      <dgm:prSet presAssocID="{4A2FB60D-56C6-409E-8CC6-019220C0F3A0}" presName="parentText" presStyleLbl="node1" presStyleIdx="7" presStyleCnt="8">
        <dgm:presLayoutVars>
          <dgm:chMax val="0"/>
          <dgm:bulletEnabled val="1"/>
        </dgm:presLayoutVars>
      </dgm:prSet>
      <dgm:spPr/>
      <dgm:t>
        <a:bodyPr/>
        <a:lstStyle/>
        <a:p>
          <a:endParaRPr lang="en-US"/>
        </a:p>
      </dgm:t>
    </dgm:pt>
  </dgm:ptLst>
  <dgm:cxnLst>
    <dgm:cxn modelId="{8599375A-1E67-4E69-BBA9-074D0C3EDB29}" type="presOf" srcId="{E30E7F5B-4826-46F4-BBF1-4352F242BB48}" destId="{F7BAB4E0-5BB8-4EB2-89A2-64551CB897F1}" srcOrd="0" destOrd="0" presId="urn:microsoft.com/office/officeart/2005/8/layout/vList2"/>
    <dgm:cxn modelId="{D315B87D-B335-4F90-9821-E83E6BFEE1F8}" type="presOf" srcId="{E165AE23-8355-4FA7-9DE8-2E41681DF5B7}" destId="{689E3774-AFD6-4CD0-81C0-4E521D441548}" srcOrd="0" destOrd="0" presId="urn:microsoft.com/office/officeart/2005/8/layout/vList2"/>
    <dgm:cxn modelId="{69C732E8-CC79-4807-A0E5-721260AA9FFC}" type="presOf" srcId="{95F20F62-6D80-4D37-BD75-121D811904A2}" destId="{1BA8E381-66C1-4787-ACC7-8BD7629B8B9D}" srcOrd="0" destOrd="0" presId="urn:microsoft.com/office/officeart/2005/8/layout/vList2"/>
    <dgm:cxn modelId="{1FCED8FC-28F4-4834-9943-08107ECC2692}" srcId="{95F20F62-6D80-4D37-BD75-121D811904A2}" destId="{8BA220FD-3E09-4593-B90B-75F99D53FEFC}" srcOrd="2" destOrd="0" parTransId="{CE607CDC-EF66-4E62-B56E-87A944C06730}" sibTransId="{E167F59D-1B55-4BF5-A36F-53AD3871DA9B}"/>
    <dgm:cxn modelId="{64131E70-62A9-4B81-B56D-04CC93C072FB}" srcId="{95F20F62-6D80-4D37-BD75-121D811904A2}" destId="{986BD394-AB17-4173-AF71-E5D7F67013B7}" srcOrd="5" destOrd="0" parTransId="{BD888A83-3AC1-4FA7-A634-B00D2385DA52}" sibTransId="{1FE35D79-6F79-4437-9E5B-28A4941D7012}"/>
    <dgm:cxn modelId="{66140622-AB99-45B8-9524-E286F02C64E9}" srcId="{95F20F62-6D80-4D37-BD75-121D811904A2}" destId="{1B412450-45AD-4DFE-B8F1-7553952C3092}" srcOrd="0" destOrd="0" parTransId="{2D5B7F5C-6B99-4F53-8568-7D421D0520B8}" sibTransId="{6B2D643C-B104-4034-B689-97ACA9C2BF4C}"/>
    <dgm:cxn modelId="{FC0063A8-C046-4C48-82AB-3151D37FCAC2}" type="presOf" srcId="{4A2FB60D-56C6-409E-8CC6-019220C0F3A0}" destId="{3751A713-CE6C-4756-85AA-3A0CD71EFCCE}" srcOrd="0" destOrd="0" presId="urn:microsoft.com/office/officeart/2005/8/layout/vList2"/>
    <dgm:cxn modelId="{02B7088C-A5C1-4714-B275-A9F26A60101F}" srcId="{95F20F62-6D80-4D37-BD75-121D811904A2}" destId="{EF297A51-8B8A-45C3-A85C-B3817FD7E6B2}" srcOrd="6" destOrd="0" parTransId="{DAAC830B-BA25-4D9C-B75B-EDE0BD401D70}" sibTransId="{6F9E56A1-A9FB-4302-BE61-2AE91D29DFFA}"/>
    <dgm:cxn modelId="{06F6A08B-9A42-43D0-91FA-175BF9A773D9}" srcId="{95F20F62-6D80-4D37-BD75-121D811904A2}" destId="{E30E7F5B-4826-46F4-BBF1-4352F242BB48}" srcOrd="4" destOrd="0" parTransId="{8511E15B-775B-4E8A-8EB5-9804C2B220F1}" sibTransId="{201D28D0-6ACC-4FC4-B7E5-0E27AC516B86}"/>
    <dgm:cxn modelId="{F6D22A78-D706-41A7-8DED-63448F27C40C}" type="presOf" srcId="{D58A9900-D2CA-4EB2-9ED6-604606C98B40}" destId="{2A1862C0-552B-4BDE-9AE9-27C85F28F351}" srcOrd="0" destOrd="0" presId="urn:microsoft.com/office/officeart/2005/8/layout/vList2"/>
    <dgm:cxn modelId="{FF9B3632-52DA-40B4-8045-AE2058FBB958}" type="presOf" srcId="{1B412450-45AD-4DFE-B8F1-7553952C3092}" destId="{40B8ED1A-3798-41FB-A048-C1E128D6F781}" srcOrd="0" destOrd="0" presId="urn:microsoft.com/office/officeart/2005/8/layout/vList2"/>
    <dgm:cxn modelId="{58725260-13AB-418B-AA39-61889D149560}" srcId="{95F20F62-6D80-4D37-BD75-121D811904A2}" destId="{D58A9900-D2CA-4EB2-9ED6-604606C98B40}" srcOrd="1" destOrd="0" parTransId="{CED68196-172C-4056-AD54-DBBFF648C497}" sibTransId="{DD524ED8-BBF8-4027-B87D-A06BD4BE3740}"/>
    <dgm:cxn modelId="{E70EADE7-41D7-4C77-ABBE-78FD0E7E11FF}" srcId="{95F20F62-6D80-4D37-BD75-121D811904A2}" destId="{E165AE23-8355-4FA7-9DE8-2E41681DF5B7}" srcOrd="3" destOrd="0" parTransId="{9503A76E-0BB9-4AF3-8C55-E92F3C7F02B9}" sibTransId="{BB127932-92E5-4A3B-813C-406A764C0C42}"/>
    <dgm:cxn modelId="{A2D36D0B-C1BB-435C-A0E3-2CF42A910039}" type="presOf" srcId="{8BA220FD-3E09-4593-B90B-75F99D53FEFC}" destId="{6482AD42-6BB8-496E-83B0-62612FCB7355}" srcOrd="0" destOrd="0" presId="urn:microsoft.com/office/officeart/2005/8/layout/vList2"/>
    <dgm:cxn modelId="{DBEACD64-4FA5-4E33-AD00-BC98FEDCC082}" type="presOf" srcId="{986BD394-AB17-4173-AF71-E5D7F67013B7}" destId="{9F5000B7-3009-4830-87A9-0F4D887F1D77}" srcOrd="0" destOrd="0" presId="urn:microsoft.com/office/officeart/2005/8/layout/vList2"/>
    <dgm:cxn modelId="{3A8533F2-1859-4A40-9E6D-7076D581E3EF}" type="presOf" srcId="{EF297A51-8B8A-45C3-A85C-B3817FD7E6B2}" destId="{06C51ED5-EB80-43B8-8B0E-BFCEF571D087}" srcOrd="0" destOrd="0" presId="urn:microsoft.com/office/officeart/2005/8/layout/vList2"/>
    <dgm:cxn modelId="{5916304A-953A-4FD2-BAF0-5AF066757B1C}" srcId="{95F20F62-6D80-4D37-BD75-121D811904A2}" destId="{4A2FB60D-56C6-409E-8CC6-019220C0F3A0}" srcOrd="7" destOrd="0" parTransId="{96656347-D7DA-4205-913C-8283BC565D2E}" sibTransId="{BC65AA2E-E301-4BD8-9B04-75D852226132}"/>
    <dgm:cxn modelId="{37AC97A0-3FD8-483C-AC58-CDD44EDFC555}" type="presParOf" srcId="{1BA8E381-66C1-4787-ACC7-8BD7629B8B9D}" destId="{40B8ED1A-3798-41FB-A048-C1E128D6F781}" srcOrd="0" destOrd="0" presId="urn:microsoft.com/office/officeart/2005/8/layout/vList2"/>
    <dgm:cxn modelId="{619B2BEF-56B5-46F7-BD42-AD513BD6AFCB}" type="presParOf" srcId="{1BA8E381-66C1-4787-ACC7-8BD7629B8B9D}" destId="{8B67528F-42DD-49B5-ADDB-2417D9EC348D}" srcOrd="1" destOrd="0" presId="urn:microsoft.com/office/officeart/2005/8/layout/vList2"/>
    <dgm:cxn modelId="{8277478B-F07D-4AC1-88DE-5A57862F90AD}" type="presParOf" srcId="{1BA8E381-66C1-4787-ACC7-8BD7629B8B9D}" destId="{2A1862C0-552B-4BDE-9AE9-27C85F28F351}" srcOrd="2" destOrd="0" presId="urn:microsoft.com/office/officeart/2005/8/layout/vList2"/>
    <dgm:cxn modelId="{1881AD5F-D82E-4BA1-B784-BF6AD688714C}" type="presParOf" srcId="{1BA8E381-66C1-4787-ACC7-8BD7629B8B9D}" destId="{9CAFC2A0-5C70-4F36-B20F-591CE2307128}" srcOrd="3" destOrd="0" presId="urn:microsoft.com/office/officeart/2005/8/layout/vList2"/>
    <dgm:cxn modelId="{485DBDA2-FB0B-4F0B-AD6F-4190174D6CCB}" type="presParOf" srcId="{1BA8E381-66C1-4787-ACC7-8BD7629B8B9D}" destId="{6482AD42-6BB8-496E-83B0-62612FCB7355}" srcOrd="4" destOrd="0" presId="urn:microsoft.com/office/officeart/2005/8/layout/vList2"/>
    <dgm:cxn modelId="{6B3CAA2B-97BA-4B07-A830-4625D00F7535}" type="presParOf" srcId="{1BA8E381-66C1-4787-ACC7-8BD7629B8B9D}" destId="{27F29E74-DBE0-44B1-B7E2-6EA6AC951016}" srcOrd="5" destOrd="0" presId="urn:microsoft.com/office/officeart/2005/8/layout/vList2"/>
    <dgm:cxn modelId="{011ED998-0650-47F7-95ED-7DD383E68618}" type="presParOf" srcId="{1BA8E381-66C1-4787-ACC7-8BD7629B8B9D}" destId="{689E3774-AFD6-4CD0-81C0-4E521D441548}" srcOrd="6" destOrd="0" presId="urn:microsoft.com/office/officeart/2005/8/layout/vList2"/>
    <dgm:cxn modelId="{D7A51A2E-7084-4516-92A0-425066BDC03E}" type="presParOf" srcId="{1BA8E381-66C1-4787-ACC7-8BD7629B8B9D}" destId="{59302030-2629-41DE-A485-2444493D32F8}" srcOrd="7" destOrd="0" presId="urn:microsoft.com/office/officeart/2005/8/layout/vList2"/>
    <dgm:cxn modelId="{6EC7AD69-8295-4CAA-9E0C-293B6C4DF101}" type="presParOf" srcId="{1BA8E381-66C1-4787-ACC7-8BD7629B8B9D}" destId="{F7BAB4E0-5BB8-4EB2-89A2-64551CB897F1}" srcOrd="8" destOrd="0" presId="urn:microsoft.com/office/officeart/2005/8/layout/vList2"/>
    <dgm:cxn modelId="{AA9E792B-EBD4-4BAA-9F06-976C218C0AA2}" type="presParOf" srcId="{1BA8E381-66C1-4787-ACC7-8BD7629B8B9D}" destId="{4A9C1B29-0D1A-4648-9E3E-991507763A59}" srcOrd="9" destOrd="0" presId="urn:microsoft.com/office/officeart/2005/8/layout/vList2"/>
    <dgm:cxn modelId="{AD315F08-7833-43FB-9C13-1B4B9CA7A776}" type="presParOf" srcId="{1BA8E381-66C1-4787-ACC7-8BD7629B8B9D}" destId="{9F5000B7-3009-4830-87A9-0F4D887F1D77}" srcOrd="10" destOrd="0" presId="urn:microsoft.com/office/officeart/2005/8/layout/vList2"/>
    <dgm:cxn modelId="{B2E93EA4-7BDA-4A50-95B0-33E8000F84FE}" type="presParOf" srcId="{1BA8E381-66C1-4787-ACC7-8BD7629B8B9D}" destId="{67088CB0-9888-4539-989A-E19D384EB724}" srcOrd="11" destOrd="0" presId="urn:microsoft.com/office/officeart/2005/8/layout/vList2"/>
    <dgm:cxn modelId="{9A90B5DD-997E-4550-82B0-90926F216130}" type="presParOf" srcId="{1BA8E381-66C1-4787-ACC7-8BD7629B8B9D}" destId="{06C51ED5-EB80-43B8-8B0E-BFCEF571D087}" srcOrd="12" destOrd="0" presId="urn:microsoft.com/office/officeart/2005/8/layout/vList2"/>
    <dgm:cxn modelId="{4B936A19-9C98-4437-8A91-1EE7A7BFD28A}" type="presParOf" srcId="{1BA8E381-66C1-4787-ACC7-8BD7629B8B9D}" destId="{A8963EAA-FBBC-4F8F-AC2A-66F18912FCB3}" srcOrd="13" destOrd="0" presId="urn:microsoft.com/office/officeart/2005/8/layout/vList2"/>
    <dgm:cxn modelId="{65A8EA45-0482-4674-80CF-14A96C2AADA5}" type="presParOf" srcId="{1BA8E381-66C1-4787-ACC7-8BD7629B8B9D}" destId="{3751A713-CE6C-4756-85AA-3A0CD71EFCCE}"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8231F9-3841-430F-B9ED-1149432FDE4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DC4105A-AB97-4A71-88FB-B810B2F3AA84}">
      <dgm:prSet/>
      <dgm:spPr/>
      <dgm:t>
        <a:bodyPr/>
        <a:lstStyle/>
        <a:p>
          <a:pPr rtl="0"/>
          <a:r>
            <a:rPr lang="en-US" b="0" i="0" baseline="0" dirty="0" smtClean="0"/>
            <a:t>User de/provisioning </a:t>
          </a:r>
          <a:endParaRPr lang="en-US" dirty="0"/>
        </a:p>
      </dgm:t>
    </dgm:pt>
    <dgm:pt modelId="{F1F6CA7C-F370-467D-AA2A-6D960E4B56D9}" type="parTrans" cxnId="{FD624782-65D3-44F2-9911-9A3B56EAA319}">
      <dgm:prSet/>
      <dgm:spPr/>
      <dgm:t>
        <a:bodyPr/>
        <a:lstStyle/>
        <a:p>
          <a:endParaRPr lang="en-US"/>
        </a:p>
      </dgm:t>
    </dgm:pt>
    <dgm:pt modelId="{140AEA73-03EA-4E21-B2C8-B624D50F3170}" type="sibTrans" cxnId="{FD624782-65D3-44F2-9911-9A3B56EAA319}">
      <dgm:prSet/>
      <dgm:spPr/>
      <dgm:t>
        <a:bodyPr/>
        <a:lstStyle/>
        <a:p>
          <a:endParaRPr lang="en-US"/>
        </a:p>
      </dgm:t>
    </dgm:pt>
    <dgm:pt modelId="{21C0583B-0A0F-4601-BFC6-A500B2C5357E}">
      <dgm:prSet/>
      <dgm:spPr/>
      <dgm:t>
        <a:bodyPr/>
        <a:lstStyle/>
        <a:p>
          <a:pPr rtl="0"/>
          <a:r>
            <a:rPr lang="en-US" b="0" i="0" baseline="0" smtClean="0"/>
            <a:t>Password management</a:t>
          </a:r>
          <a:endParaRPr lang="en-US"/>
        </a:p>
      </dgm:t>
    </dgm:pt>
    <dgm:pt modelId="{0F0742FB-7976-4B14-9F9D-445376DF8B9B}" type="parTrans" cxnId="{0104DC00-3E95-49F1-BF7C-840C0FB5855A}">
      <dgm:prSet/>
      <dgm:spPr/>
      <dgm:t>
        <a:bodyPr/>
        <a:lstStyle/>
        <a:p>
          <a:endParaRPr lang="en-US"/>
        </a:p>
      </dgm:t>
    </dgm:pt>
    <dgm:pt modelId="{02AB34DE-98A2-4A6C-A8B5-411D890CF446}" type="sibTrans" cxnId="{0104DC00-3E95-49F1-BF7C-840C0FB5855A}">
      <dgm:prSet/>
      <dgm:spPr/>
      <dgm:t>
        <a:bodyPr/>
        <a:lstStyle/>
        <a:p>
          <a:endParaRPr lang="en-US"/>
        </a:p>
      </dgm:t>
    </dgm:pt>
    <dgm:pt modelId="{6AD5D65F-74AB-45C7-AE95-AA6FB810F079}">
      <dgm:prSet/>
      <dgm:spPr/>
      <dgm:t>
        <a:bodyPr/>
        <a:lstStyle/>
        <a:p>
          <a:pPr rtl="0"/>
          <a:r>
            <a:rPr lang="en-US" b="0" i="0" baseline="0" smtClean="0"/>
            <a:t>Compliance</a:t>
          </a:r>
          <a:endParaRPr lang="en-US"/>
        </a:p>
      </dgm:t>
    </dgm:pt>
    <dgm:pt modelId="{20C0D166-F420-4645-8699-E021FED4A19F}" type="parTrans" cxnId="{A6209F6A-5F9B-4F69-A4CC-3B6ED928EB1E}">
      <dgm:prSet/>
      <dgm:spPr/>
      <dgm:t>
        <a:bodyPr/>
        <a:lstStyle/>
        <a:p>
          <a:endParaRPr lang="en-US"/>
        </a:p>
      </dgm:t>
    </dgm:pt>
    <dgm:pt modelId="{303C592E-8F78-4148-A9CE-33158991B042}" type="sibTrans" cxnId="{A6209F6A-5F9B-4F69-A4CC-3B6ED928EB1E}">
      <dgm:prSet/>
      <dgm:spPr/>
      <dgm:t>
        <a:bodyPr/>
        <a:lstStyle/>
        <a:p>
          <a:endParaRPr lang="en-US"/>
        </a:p>
      </dgm:t>
    </dgm:pt>
    <dgm:pt modelId="{2E214AA4-0864-44DB-A404-3B4CB6793E14}" type="pres">
      <dgm:prSet presAssocID="{338231F9-3841-430F-B9ED-1149432FDE4B}" presName="linear" presStyleCnt="0">
        <dgm:presLayoutVars>
          <dgm:animLvl val="lvl"/>
          <dgm:resizeHandles val="exact"/>
        </dgm:presLayoutVars>
      </dgm:prSet>
      <dgm:spPr/>
      <dgm:t>
        <a:bodyPr/>
        <a:lstStyle/>
        <a:p>
          <a:endParaRPr lang="en-US"/>
        </a:p>
      </dgm:t>
    </dgm:pt>
    <dgm:pt modelId="{51D969D6-2639-4469-AED8-2E5957D2D266}" type="pres">
      <dgm:prSet presAssocID="{9DC4105A-AB97-4A71-88FB-B810B2F3AA84}" presName="parentText" presStyleLbl="node1" presStyleIdx="0" presStyleCnt="3">
        <dgm:presLayoutVars>
          <dgm:chMax val="0"/>
          <dgm:bulletEnabled val="1"/>
        </dgm:presLayoutVars>
      </dgm:prSet>
      <dgm:spPr/>
      <dgm:t>
        <a:bodyPr/>
        <a:lstStyle/>
        <a:p>
          <a:endParaRPr lang="en-US"/>
        </a:p>
      </dgm:t>
    </dgm:pt>
    <dgm:pt modelId="{CA8BBFEA-59AE-43F9-A46F-036E98D6646D}" type="pres">
      <dgm:prSet presAssocID="{140AEA73-03EA-4E21-B2C8-B624D50F3170}" presName="spacer" presStyleCnt="0"/>
      <dgm:spPr/>
    </dgm:pt>
    <dgm:pt modelId="{B05E4660-1D0C-4F65-B975-680043779C91}" type="pres">
      <dgm:prSet presAssocID="{21C0583B-0A0F-4601-BFC6-A500B2C5357E}" presName="parentText" presStyleLbl="node1" presStyleIdx="1" presStyleCnt="3">
        <dgm:presLayoutVars>
          <dgm:chMax val="0"/>
          <dgm:bulletEnabled val="1"/>
        </dgm:presLayoutVars>
      </dgm:prSet>
      <dgm:spPr/>
      <dgm:t>
        <a:bodyPr/>
        <a:lstStyle/>
        <a:p>
          <a:endParaRPr lang="en-US"/>
        </a:p>
      </dgm:t>
    </dgm:pt>
    <dgm:pt modelId="{F1EAADED-C26E-422D-9F68-E8A6D120F12E}" type="pres">
      <dgm:prSet presAssocID="{02AB34DE-98A2-4A6C-A8B5-411D890CF446}" presName="spacer" presStyleCnt="0"/>
      <dgm:spPr/>
    </dgm:pt>
    <dgm:pt modelId="{793C8AE0-A9C9-496A-A9BE-56FCA2015ADD}" type="pres">
      <dgm:prSet presAssocID="{6AD5D65F-74AB-45C7-AE95-AA6FB810F079}" presName="parentText" presStyleLbl="node1" presStyleIdx="2" presStyleCnt="3">
        <dgm:presLayoutVars>
          <dgm:chMax val="0"/>
          <dgm:bulletEnabled val="1"/>
        </dgm:presLayoutVars>
      </dgm:prSet>
      <dgm:spPr/>
      <dgm:t>
        <a:bodyPr/>
        <a:lstStyle/>
        <a:p>
          <a:endParaRPr lang="en-US"/>
        </a:p>
      </dgm:t>
    </dgm:pt>
  </dgm:ptLst>
  <dgm:cxnLst>
    <dgm:cxn modelId="{A6209F6A-5F9B-4F69-A4CC-3B6ED928EB1E}" srcId="{338231F9-3841-430F-B9ED-1149432FDE4B}" destId="{6AD5D65F-74AB-45C7-AE95-AA6FB810F079}" srcOrd="2" destOrd="0" parTransId="{20C0D166-F420-4645-8699-E021FED4A19F}" sibTransId="{303C592E-8F78-4148-A9CE-33158991B042}"/>
    <dgm:cxn modelId="{48D36F68-85F3-4B9E-ABF2-938E92F10D37}" type="presOf" srcId="{338231F9-3841-430F-B9ED-1149432FDE4B}" destId="{2E214AA4-0864-44DB-A404-3B4CB6793E14}" srcOrd="0" destOrd="0" presId="urn:microsoft.com/office/officeart/2005/8/layout/vList2"/>
    <dgm:cxn modelId="{A59F9794-0624-4656-85BC-778E910A2783}" type="presOf" srcId="{6AD5D65F-74AB-45C7-AE95-AA6FB810F079}" destId="{793C8AE0-A9C9-496A-A9BE-56FCA2015ADD}" srcOrd="0" destOrd="0" presId="urn:microsoft.com/office/officeart/2005/8/layout/vList2"/>
    <dgm:cxn modelId="{4D9A14C5-E60B-487E-BABF-98C08BF21B3A}" type="presOf" srcId="{9DC4105A-AB97-4A71-88FB-B810B2F3AA84}" destId="{51D969D6-2639-4469-AED8-2E5957D2D266}" srcOrd="0" destOrd="0" presId="urn:microsoft.com/office/officeart/2005/8/layout/vList2"/>
    <dgm:cxn modelId="{CDB70BBB-242F-4046-9E66-42ACDC5153F0}" type="presOf" srcId="{21C0583B-0A0F-4601-BFC6-A500B2C5357E}" destId="{B05E4660-1D0C-4F65-B975-680043779C91}" srcOrd="0" destOrd="0" presId="urn:microsoft.com/office/officeart/2005/8/layout/vList2"/>
    <dgm:cxn modelId="{FD624782-65D3-44F2-9911-9A3B56EAA319}" srcId="{338231F9-3841-430F-B9ED-1149432FDE4B}" destId="{9DC4105A-AB97-4A71-88FB-B810B2F3AA84}" srcOrd="0" destOrd="0" parTransId="{F1F6CA7C-F370-467D-AA2A-6D960E4B56D9}" sibTransId="{140AEA73-03EA-4E21-B2C8-B624D50F3170}"/>
    <dgm:cxn modelId="{0104DC00-3E95-49F1-BF7C-840C0FB5855A}" srcId="{338231F9-3841-430F-B9ED-1149432FDE4B}" destId="{21C0583B-0A0F-4601-BFC6-A500B2C5357E}" srcOrd="1" destOrd="0" parTransId="{0F0742FB-7976-4B14-9F9D-445376DF8B9B}" sibTransId="{02AB34DE-98A2-4A6C-A8B5-411D890CF446}"/>
    <dgm:cxn modelId="{7AADDF75-EEB0-4DE1-9F25-569C833CA382}" type="presParOf" srcId="{2E214AA4-0864-44DB-A404-3B4CB6793E14}" destId="{51D969D6-2639-4469-AED8-2E5957D2D266}" srcOrd="0" destOrd="0" presId="urn:microsoft.com/office/officeart/2005/8/layout/vList2"/>
    <dgm:cxn modelId="{2B4DD565-157D-4407-A595-45C799B3E288}" type="presParOf" srcId="{2E214AA4-0864-44DB-A404-3B4CB6793E14}" destId="{CA8BBFEA-59AE-43F9-A46F-036E98D6646D}" srcOrd="1" destOrd="0" presId="urn:microsoft.com/office/officeart/2005/8/layout/vList2"/>
    <dgm:cxn modelId="{2666570E-6FD5-400A-ADD2-FEE4592DB68C}" type="presParOf" srcId="{2E214AA4-0864-44DB-A404-3B4CB6793E14}" destId="{B05E4660-1D0C-4F65-B975-680043779C91}" srcOrd="2" destOrd="0" presId="urn:microsoft.com/office/officeart/2005/8/layout/vList2"/>
    <dgm:cxn modelId="{B0E2817E-4FA5-4FCD-A649-A29583F8473C}" type="presParOf" srcId="{2E214AA4-0864-44DB-A404-3B4CB6793E14}" destId="{F1EAADED-C26E-422D-9F68-E8A6D120F12E}" srcOrd="3" destOrd="0" presId="urn:microsoft.com/office/officeart/2005/8/layout/vList2"/>
    <dgm:cxn modelId="{9BD42AE2-50E2-4E9B-A274-B8A1D1C9D4C8}" type="presParOf" srcId="{2E214AA4-0864-44DB-A404-3B4CB6793E14}" destId="{793C8AE0-A9C9-496A-A9BE-56FCA2015ADD}"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8ED1A-3798-41FB-A048-C1E128D6F781}">
      <dsp:nvSpPr>
        <dsp:cNvPr id="0" name=""/>
        <dsp:cNvSpPr/>
      </dsp:nvSpPr>
      <dsp:spPr>
        <a:xfrm>
          <a:off x="0" y="17247"/>
          <a:ext cx="8158163"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Quick review of vocabulary</a:t>
          </a:r>
          <a:endParaRPr lang="en-US" sz="2300" kern="1200" dirty="0"/>
        </a:p>
      </dsp:txBody>
      <dsp:txXfrm>
        <a:off x="26273" y="43520"/>
        <a:ext cx="8105617" cy="485654"/>
      </dsp:txXfrm>
    </dsp:sp>
    <dsp:sp modelId="{2A1862C0-552B-4BDE-9AE9-27C85F28F351}">
      <dsp:nvSpPr>
        <dsp:cNvPr id="0" name=""/>
        <dsp:cNvSpPr/>
      </dsp:nvSpPr>
      <dsp:spPr>
        <a:xfrm>
          <a:off x="0" y="621687"/>
          <a:ext cx="8158163"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Where are you in the IAM journey?</a:t>
          </a:r>
          <a:endParaRPr lang="en-US" sz="2300" kern="1200" dirty="0"/>
        </a:p>
      </dsp:txBody>
      <dsp:txXfrm>
        <a:off x="26273" y="647960"/>
        <a:ext cx="8105617" cy="485654"/>
      </dsp:txXfrm>
    </dsp:sp>
    <dsp:sp modelId="{6482AD42-6BB8-496E-83B0-62612FCB7355}">
      <dsp:nvSpPr>
        <dsp:cNvPr id="0" name=""/>
        <dsp:cNvSpPr/>
      </dsp:nvSpPr>
      <dsp:spPr>
        <a:xfrm>
          <a:off x="0" y="1226127"/>
          <a:ext cx="8158163"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dirty="0" smtClean="0"/>
            <a:t>Scary cloud IAM?</a:t>
          </a:r>
          <a:endParaRPr lang="en-US" sz="2300" kern="1200" dirty="0"/>
        </a:p>
      </dsp:txBody>
      <dsp:txXfrm>
        <a:off x="26273" y="1252400"/>
        <a:ext cx="8105617" cy="485654"/>
      </dsp:txXfrm>
    </dsp:sp>
    <dsp:sp modelId="{689E3774-AFD6-4CD0-81C0-4E521D441548}">
      <dsp:nvSpPr>
        <dsp:cNvPr id="0" name=""/>
        <dsp:cNvSpPr/>
      </dsp:nvSpPr>
      <dsp:spPr>
        <a:xfrm>
          <a:off x="0" y="1830567"/>
          <a:ext cx="8158163"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Context: Gayle, Swarthmore.  Joseph, Harvey Mudd College</a:t>
          </a:r>
          <a:endParaRPr lang="en-US" sz="2300" kern="1200"/>
        </a:p>
      </dsp:txBody>
      <dsp:txXfrm>
        <a:off x="26273" y="1856840"/>
        <a:ext cx="8105617" cy="485654"/>
      </dsp:txXfrm>
    </dsp:sp>
    <dsp:sp modelId="{F7BAB4E0-5BB8-4EB2-89A2-64551CB897F1}">
      <dsp:nvSpPr>
        <dsp:cNvPr id="0" name=""/>
        <dsp:cNvSpPr/>
      </dsp:nvSpPr>
      <dsp:spPr>
        <a:xfrm>
          <a:off x="0" y="2435007"/>
          <a:ext cx="8158163"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The Swarthmore Story</a:t>
          </a:r>
          <a:endParaRPr lang="en-US" sz="2300" kern="1200"/>
        </a:p>
      </dsp:txBody>
      <dsp:txXfrm>
        <a:off x="26273" y="2461280"/>
        <a:ext cx="8105617" cy="485654"/>
      </dsp:txXfrm>
    </dsp:sp>
    <dsp:sp modelId="{9F5000B7-3009-4830-87A9-0F4D887F1D77}">
      <dsp:nvSpPr>
        <dsp:cNvPr id="0" name=""/>
        <dsp:cNvSpPr/>
      </dsp:nvSpPr>
      <dsp:spPr>
        <a:xfrm>
          <a:off x="0" y="3039447"/>
          <a:ext cx="8158163"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The Harvey Mudd Story</a:t>
          </a:r>
          <a:endParaRPr lang="en-US" sz="2300" kern="1200"/>
        </a:p>
      </dsp:txBody>
      <dsp:txXfrm>
        <a:off x="26273" y="3065720"/>
        <a:ext cx="8105617" cy="485654"/>
      </dsp:txXfrm>
    </dsp:sp>
    <dsp:sp modelId="{06C51ED5-EB80-43B8-8B0E-BFCEF571D087}">
      <dsp:nvSpPr>
        <dsp:cNvPr id="0" name=""/>
        <dsp:cNvSpPr/>
      </dsp:nvSpPr>
      <dsp:spPr>
        <a:xfrm>
          <a:off x="0" y="3643887"/>
          <a:ext cx="8158163"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Recommendations</a:t>
          </a:r>
          <a:endParaRPr lang="en-US" sz="2300" kern="1200"/>
        </a:p>
      </dsp:txBody>
      <dsp:txXfrm>
        <a:off x="26273" y="3670160"/>
        <a:ext cx="8105617" cy="485654"/>
      </dsp:txXfrm>
    </dsp:sp>
    <dsp:sp modelId="{3751A713-CE6C-4756-85AA-3A0CD71EFCCE}">
      <dsp:nvSpPr>
        <dsp:cNvPr id="0" name=""/>
        <dsp:cNvSpPr/>
      </dsp:nvSpPr>
      <dsp:spPr>
        <a:xfrm>
          <a:off x="0" y="4248327"/>
          <a:ext cx="8158163" cy="5382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kern="1200" smtClean="0"/>
            <a:t>Wrap Up</a:t>
          </a:r>
          <a:endParaRPr lang="en-US" sz="2300" kern="1200"/>
        </a:p>
      </dsp:txBody>
      <dsp:txXfrm>
        <a:off x="26273" y="4274600"/>
        <a:ext cx="8105617" cy="485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969D6-2639-4469-AED8-2E5957D2D266}">
      <dsp:nvSpPr>
        <dsp:cNvPr id="0" name=""/>
        <dsp:cNvSpPr/>
      </dsp:nvSpPr>
      <dsp:spPr>
        <a:xfrm>
          <a:off x="0" y="34184"/>
          <a:ext cx="6553199"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b="0" i="0" kern="1200" baseline="0" dirty="0" smtClean="0"/>
            <a:t>User de/provisioning </a:t>
          </a:r>
          <a:endParaRPr lang="en-US" sz="4100" kern="1200" dirty="0"/>
        </a:p>
      </dsp:txBody>
      <dsp:txXfrm>
        <a:off x="46834" y="81018"/>
        <a:ext cx="6459531" cy="865732"/>
      </dsp:txXfrm>
    </dsp:sp>
    <dsp:sp modelId="{B05E4660-1D0C-4F65-B975-680043779C91}">
      <dsp:nvSpPr>
        <dsp:cNvPr id="0" name=""/>
        <dsp:cNvSpPr/>
      </dsp:nvSpPr>
      <dsp:spPr>
        <a:xfrm>
          <a:off x="0" y="1111664"/>
          <a:ext cx="6553199"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b="0" i="0" kern="1200" baseline="0" smtClean="0"/>
            <a:t>Password management</a:t>
          </a:r>
          <a:endParaRPr lang="en-US" sz="4100" kern="1200"/>
        </a:p>
      </dsp:txBody>
      <dsp:txXfrm>
        <a:off x="46834" y="1158498"/>
        <a:ext cx="6459531" cy="865732"/>
      </dsp:txXfrm>
    </dsp:sp>
    <dsp:sp modelId="{793C8AE0-A9C9-496A-A9BE-56FCA2015ADD}">
      <dsp:nvSpPr>
        <dsp:cNvPr id="0" name=""/>
        <dsp:cNvSpPr/>
      </dsp:nvSpPr>
      <dsp:spPr>
        <a:xfrm>
          <a:off x="0" y="2189144"/>
          <a:ext cx="6553199" cy="9594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en-US" sz="4100" b="0" i="0" kern="1200" baseline="0" smtClean="0"/>
            <a:t>Compliance</a:t>
          </a:r>
          <a:endParaRPr lang="en-US" sz="4100" kern="1200"/>
        </a:p>
      </dsp:txBody>
      <dsp:txXfrm>
        <a:off x="46834" y="2235978"/>
        <a:ext cx="6459531" cy="8657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9047297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1" name="Shape 1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67" name="Shape 1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79" name="Shape 1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SzPct val="25000"/>
              <a:buFont typeface="Arial"/>
              <a:buNone/>
            </a:pPr>
            <a:r>
              <a:rPr lang="en-US" sz="1200" b="0" i="0" u="none" strike="noStrike" cap="none" baseline="0"/>
              <a:t>Phase 1 and phase 2</a:t>
            </a:r>
          </a:p>
          <a:p>
            <a:pPr>
              <a:buNone/>
            </a:pPr>
            <a:r>
              <a:rPr lang="en-US" sz="1200" b="0" i="0" u="none" strike="noStrike" cap="none" baseline="0"/>
              <a:t>Secret weapon:  a great project manager, willing and able to track and document all these details</a:t>
            </a:r>
          </a:p>
          <a:p>
            <a:pPr>
              <a:buNone/>
            </a:pPr>
            <a:r>
              <a:rPr lang="en-US" sz="1200" b="0" i="0" u="none" strike="noStrike" cap="none" baseline="0"/>
              <a:t>Best recommendation: test, test, test, test, test</a:t>
            </a:r>
          </a:p>
          <a:p>
            <a:pPr marL="0" marR="0" lvl="0" indent="0" algn="l" rtl="0">
              <a:lnSpc>
                <a:spcPct val="100000"/>
              </a:lnSpc>
              <a:spcBef>
                <a:spcPts val="0"/>
              </a:spcBef>
              <a:spcAft>
                <a:spcPts val="0"/>
              </a:spcAft>
              <a:buSzPct val="25000"/>
              <a:buFont typeface="Arial"/>
              <a:buNone/>
            </a:pPr>
            <a:r>
              <a:rPr lang="en-US" sz="1200" b="0" i="0" u="none" strike="noStrike" cap="none" baseline="0"/>
              <a:t>(cascading role changes)</a:t>
            </a:r>
          </a:p>
          <a:p>
            <a:pPr marL="0" marR="0" lvl="0" indent="0" algn="l" rtl="0">
              <a:lnSpc>
                <a:spcPct val="100000"/>
              </a:lnSpc>
              <a:spcBef>
                <a:spcPts val="0"/>
              </a:spcBef>
              <a:spcAft>
                <a:spcPts val="0"/>
              </a:spcAft>
              <a:buSzPct val="25000"/>
              <a:buFont typeface="Arial"/>
              <a:buNone/>
            </a:pPr>
            <a:r>
              <a:rPr lang="en-US" sz="1200" b="0" i="0" u="none" strike="noStrike" cap="none" baseline="0"/>
              <a:t>Politics</a:t>
            </a:r>
          </a:p>
          <a:p>
            <a:pPr marL="0" marR="0" lvl="0" indent="0" algn="l" rtl="0">
              <a:lnSpc>
                <a:spcPct val="100000"/>
              </a:lnSpc>
              <a:spcBef>
                <a:spcPts val="0"/>
              </a:spcBef>
              <a:spcAft>
                <a:spcPts val="0"/>
              </a:spcAft>
              <a:buSzPct val="25000"/>
              <a:buFont typeface="Arial"/>
              <a:buNone/>
            </a:pPr>
            <a:r>
              <a:rPr lang="en-US" sz="1200" b="0" i="0" u="none" strike="noStrike" cap="none" baseline="0"/>
              <a:t>Talk about Fischer</a:t>
            </a:r>
          </a:p>
          <a:p>
            <a:pPr marL="0" marR="0" lvl="0" indent="0" algn="l" rtl="0">
              <a:lnSpc>
                <a:spcPct val="100000"/>
              </a:lnSpc>
              <a:spcBef>
                <a:spcPts val="0"/>
              </a:spcBef>
              <a:spcAft>
                <a:spcPts val="0"/>
              </a:spcAft>
              <a:buSzPct val="25000"/>
              <a:buFont typeface="Arial"/>
              <a:buNone/>
            </a:pPr>
            <a:r>
              <a:rPr lang="en-US" sz="1200" b="0" i="0" u="none" strike="noStrike" cap="none" baseline="0"/>
              <a:t>Talk about why it was so successful</a:t>
            </a:r>
          </a:p>
          <a:p>
            <a:endParaRPr lang="en-US" sz="1200" b="0" i="0" u="none" strike="noStrike" cap="none" baseline="0"/>
          </a:p>
          <a:p>
            <a:pPr marL="0" marR="0" lvl="0" indent="0" algn="l" rtl="0">
              <a:lnSpc>
                <a:spcPct val="100000"/>
              </a:lnSpc>
              <a:spcBef>
                <a:spcPts val="0"/>
              </a:spcBef>
              <a:spcAft>
                <a:spcPts val="0"/>
              </a:spcAft>
              <a:buSzPct val="25000"/>
              <a:buFont typeface="Arial"/>
              <a:buNone/>
            </a:pPr>
            <a:r>
              <a:rPr lang="en-US" sz="1200" b="0" i="0" u="none" strike="noStrike" cap="none" baseline="0"/>
              <a:t>Next slides are really for your reference later, so I’ll zip through them.</a:t>
            </a:r>
          </a:p>
          <a:p>
            <a:endParaRPr lang="en-US" sz="1200" b="0" i="0" u="none" strike="noStrike" cap="none" baseline="0"/>
          </a:p>
          <a:p>
            <a:endParaRPr lang="en-US" sz="1200" b="0" i="0" u="none" strike="noStrike" cap="none" baseline="0"/>
          </a:p>
        </p:txBody>
      </p:sp>
      <p:sp>
        <p:nvSpPr>
          <p:cNvPr id="191" name="Shape 1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97" name="Shape 19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endParaRPr lang="en-US" sz="1200" b="0" i="0" u="none" strike="noStrike" cap="none" baseline="0" dirty="0"/>
          </a:p>
        </p:txBody>
      </p:sp>
      <p:sp>
        <p:nvSpPr>
          <p:cNvPr id="198" name="Shape 19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buNone/>
            </a:pPr>
            <a:r>
              <a:rPr lang="en-US" sz="1800" b="0" i="0" u="none" strike="noStrike" cap="none" baseline="0"/>
              <a:t>We started with about 30, finally ended up with 19.</a:t>
            </a:r>
          </a:p>
        </p:txBody>
      </p:sp>
      <p:sp>
        <p:nvSpPr>
          <p:cNvPr id="205" name="Shape 20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1" name="Shape 21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212" name="Shape 21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8" name="Shape 21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219" name="Shape 21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5" name="Shape 22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endParaRPr/>
          </a:p>
        </p:txBody>
      </p:sp>
      <p:sp>
        <p:nvSpPr>
          <p:cNvPr id="226" name="Shape 22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9" name="Shape 2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19" name="Shape 1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49" name="Shape 1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Slide">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6" name="Shape 16"/>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Tx" type="vertTx">
  <p:cSld name="Title and Vertical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3" name="Shape 73"/>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itleAndTx" type="vertTitleAndTx">
  <p:cSld name="Vertical Title and 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80" name="Shape 8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1" name="Shape 8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bg>
      <p:bgPr>
        <a:blipFill>
          <a:blip r:embed="rId2"/>
          <a:stretch>
            <a:fillRect/>
          </a:stretch>
        </a:blipFill>
        <a:effectLst/>
      </p:bgPr>
    </p:bg>
    <p:spTree>
      <p:nvGrpSpPr>
        <p:cNvPr id="1" name="Shape 83"/>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ody Slide">
  <p:cSld name="Body Slide">
    <p:bg>
      <p:bgPr>
        <a:blipFill>
          <a:blip r:embed="rId2"/>
          <a:stretch>
            <a:fillRect/>
          </a:stretch>
        </a:blipFill>
        <a:effectLst/>
      </p:bgPr>
    </p:bg>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574260"/>
            <a:ext cx="8158161" cy="662610"/>
          </a:xfrm>
          <a:prstGeom prst="rect">
            <a:avLst/>
          </a:prstGeom>
          <a:noFill/>
          <a:ln>
            <a:noFill/>
          </a:ln>
        </p:spPr>
        <p:txBody>
          <a:bodyPr lIns="91425" tIns="91425" rIns="91425" bIns="91425" anchor="ctr" anchorCtr="0"/>
          <a:lstStyle>
            <a:lvl1pPr algn="l" rtl="0">
              <a:lnSpc>
                <a:spcPct val="100000"/>
              </a:lnSpc>
              <a:defRPr sz="4000">
                <a:solidFill>
                  <a:srgbClr val="B7002B"/>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6" name="Shape 86"/>
          <p:cNvSpPr txBox="1">
            <a:spLocks noGrp="1"/>
          </p:cNvSpPr>
          <p:nvPr>
            <p:ph type="body" idx="1"/>
          </p:nvPr>
        </p:nvSpPr>
        <p:spPr>
          <a:xfrm>
            <a:off x="457200" y="1236870"/>
            <a:ext cx="8158163" cy="4803567"/>
          </a:xfrm>
          <a:prstGeom prst="rect">
            <a:avLst/>
          </a:prstGeom>
          <a:noFill/>
          <a:ln>
            <a:noFill/>
          </a:ln>
        </p:spPr>
        <p:txBody>
          <a:bodyPr lIns="91425" tIns="91425" rIns="91425" bIns="91425" anchor="t" anchorCtr="0"/>
          <a:lstStyle>
            <a:lvl1pPr marL="342900" indent="-190500" rtl="0">
              <a:lnSpc>
                <a:spcPct val="166666"/>
              </a:lnSpc>
              <a:buClr>
                <a:srgbClr val="B7002B"/>
              </a:buClr>
              <a:buFont typeface="Arial"/>
              <a:buChar char="▪"/>
              <a:defRPr sz="2400">
                <a:solidFill>
                  <a:srgbClr val="7F7F7F"/>
                </a:solidFill>
                <a:latin typeface="Arial"/>
                <a:ea typeface="Arial"/>
                <a:cs typeface="Arial"/>
                <a:sym typeface="Arial"/>
              </a:defRPr>
            </a:lvl1pPr>
            <a:lvl2pPr marL="742950" indent="-133350" rtl="0">
              <a:lnSpc>
                <a:spcPct val="166666"/>
              </a:lnSpc>
              <a:buClr>
                <a:srgbClr val="B7002B"/>
              </a:buClr>
              <a:buFont typeface="Arial"/>
              <a:buChar char="▪"/>
              <a:defRPr sz="2400">
                <a:solidFill>
                  <a:srgbClr val="7F7F7F"/>
                </a:solidFill>
                <a:latin typeface="Arial"/>
                <a:ea typeface="Arial"/>
                <a:cs typeface="Arial"/>
                <a:sym typeface="Arial"/>
              </a:defRPr>
            </a:lvl2pPr>
            <a:lvl3pPr marL="1143000" indent="-76200" rtl="0">
              <a:lnSpc>
                <a:spcPct val="166666"/>
              </a:lnSpc>
              <a:buClr>
                <a:srgbClr val="B7002B"/>
              </a:buClr>
              <a:buFont typeface="Arial"/>
              <a:buChar char="▪"/>
              <a:defRPr sz="2400">
                <a:solidFill>
                  <a:srgbClr val="7F7F7F"/>
                </a:solidFill>
                <a:latin typeface="Arial"/>
                <a:ea typeface="Arial"/>
                <a:cs typeface="Arial"/>
                <a:sym typeface="Arial"/>
              </a:defRPr>
            </a:lvl3pPr>
            <a:lvl4pPr marL="1600200" indent="-76200" rtl="0">
              <a:lnSpc>
                <a:spcPct val="166666"/>
              </a:lnSpc>
              <a:buClr>
                <a:srgbClr val="B7002B"/>
              </a:buClr>
              <a:buFont typeface="Arial"/>
              <a:buChar char="▪"/>
              <a:defRPr sz="2400">
                <a:solidFill>
                  <a:srgbClr val="7F7F7F"/>
                </a:solidFill>
                <a:latin typeface="Arial"/>
                <a:ea typeface="Arial"/>
                <a:cs typeface="Arial"/>
                <a:sym typeface="Arial"/>
              </a:defRPr>
            </a:lvl4pPr>
            <a:lvl5pPr marL="2057400" indent="-76200" rtl="0">
              <a:lnSpc>
                <a:spcPct val="166666"/>
              </a:lnSpc>
              <a:buClr>
                <a:srgbClr val="B7002B"/>
              </a:buClr>
              <a:buFont typeface="Arial"/>
              <a:buChar char="▪"/>
              <a:defRPr sz="2400">
                <a:solidFill>
                  <a:srgbClr val="7F7F7F"/>
                </a:solidFill>
                <a:latin typeface="Arial"/>
                <a:ea typeface="Arial"/>
                <a:cs typeface="Arial"/>
                <a:sym typeface="Arial"/>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d Slide">
  <p:cSld name="End Slide">
    <p:bg>
      <p:bgPr>
        <a:blipFill>
          <a:blip r:embed="rId2"/>
          <a:stretch>
            <a:fillRect/>
          </a:stretch>
        </a:blipFill>
        <a:effectLst/>
      </p:bgPr>
    </p:bg>
    <p:spTree>
      <p:nvGrpSpPr>
        <p:cNvPr id="1" name="Shape 87"/>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Divider">
  <p:cSld name="Section Divider">
    <p:bg>
      <p:bgPr>
        <a:blipFill>
          <a:blip r:embed="rId2"/>
          <a:stretch>
            <a:fillRect/>
          </a:stretch>
        </a:blipFill>
        <a:effectLst/>
      </p:bgPr>
    </p:bg>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457200" y="2637941"/>
            <a:ext cx="8229600" cy="1143000"/>
          </a:xfrm>
          <a:prstGeom prst="rect">
            <a:avLst/>
          </a:prstGeom>
          <a:noFill/>
          <a:ln>
            <a:noFill/>
          </a:ln>
        </p:spPr>
        <p:txBody>
          <a:bodyPr lIns="91425" tIns="91425" rIns="91425" bIns="91425" anchor="ctr" anchorCtr="0"/>
          <a:lstStyle>
            <a:lvl1pPr rtl="0">
              <a:lnSpc>
                <a:spcPct val="100000"/>
              </a:lnSpc>
              <a:defRPr sz="6500">
                <a:solidFill>
                  <a:schemeClr val="lt1"/>
                </a:solidFill>
                <a:latin typeface="Arial"/>
                <a:ea typeface="Arial"/>
                <a:cs typeface="Arial"/>
                <a:sym typeface="Arial"/>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Body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74261"/>
            <a:ext cx="8158162" cy="662610"/>
          </a:xfrm>
          <a:prstGeom prst="rect">
            <a:avLst/>
          </a:prstGeom>
        </p:spPr>
        <p:txBody>
          <a:bodyPr vert="horz"/>
          <a:lstStyle>
            <a:lvl1pPr algn="l">
              <a:lnSpc>
                <a:spcPts val="4000"/>
              </a:lnSpc>
              <a:defRPr sz="4000">
                <a:solidFill>
                  <a:srgbClr val="B7002B"/>
                </a:solidFill>
                <a:latin typeface="Arial" pitchFamily="34" charset="0"/>
                <a:cs typeface="Arial" pitchFamily="34" charset="0"/>
              </a:defRPr>
            </a:lvl1pPr>
          </a:lstStyle>
          <a:p>
            <a:r>
              <a:rPr lang="en-US" dirty="0" smtClean="0"/>
              <a:t>Click to edit Master title style</a:t>
            </a:r>
            <a:endParaRPr lang="en-US" dirty="0"/>
          </a:p>
        </p:txBody>
      </p:sp>
      <p:sp>
        <p:nvSpPr>
          <p:cNvPr id="4" name="Content Placeholder 3"/>
          <p:cNvSpPr>
            <a:spLocks noGrp="1"/>
          </p:cNvSpPr>
          <p:nvPr>
            <p:ph sz="quarter" idx="10"/>
          </p:nvPr>
        </p:nvSpPr>
        <p:spPr>
          <a:xfrm>
            <a:off x="457200" y="1236871"/>
            <a:ext cx="8158163" cy="4803567"/>
          </a:xfrm>
          <a:prstGeom prst="rect">
            <a:avLst/>
          </a:prstGeom>
        </p:spPr>
        <p:txBody>
          <a:bodyPr vert="horz"/>
          <a:lstStyle>
            <a:lvl1pPr marL="342900" indent="-342900">
              <a:lnSpc>
                <a:spcPts val="4000"/>
              </a:lnSpc>
              <a:buClr>
                <a:srgbClr val="B7002B"/>
              </a:buClr>
              <a:buFont typeface="Wingdings" charset="2"/>
              <a:buChar char="§"/>
              <a:defRPr sz="2400">
                <a:solidFill>
                  <a:schemeClr val="bg1">
                    <a:lumMod val="50000"/>
                  </a:schemeClr>
                </a:solidFill>
                <a:latin typeface="Arial" pitchFamily="34" charset="0"/>
                <a:cs typeface="Arial" pitchFamily="34" charset="0"/>
              </a:defRPr>
            </a:lvl1pPr>
            <a:lvl2pPr marL="742950" indent="-285750">
              <a:lnSpc>
                <a:spcPts val="4000"/>
              </a:lnSpc>
              <a:buClr>
                <a:srgbClr val="B7002B"/>
              </a:buClr>
              <a:buFont typeface="Wingdings" charset="2"/>
              <a:buChar char="§"/>
              <a:defRPr sz="2400">
                <a:solidFill>
                  <a:schemeClr val="bg1">
                    <a:lumMod val="50000"/>
                  </a:schemeClr>
                </a:solidFill>
                <a:latin typeface="Arial" pitchFamily="34" charset="0"/>
                <a:cs typeface="Arial" pitchFamily="34" charset="0"/>
              </a:defRPr>
            </a:lvl2pPr>
            <a:lvl3pPr marL="1143000" indent="-228600">
              <a:lnSpc>
                <a:spcPts val="4000"/>
              </a:lnSpc>
              <a:buClr>
                <a:srgbClr val="B7002B"/>
              </a:buClr>
              <a:buFont typeface="Wingdings" charset="2"/>
              <a:buChar char="§"/>
              <a:defRPr sz="2400">
                <a:solidFill>
                  <a:schemeClr val="bg1">
                    <a:lumMod val="50000"/>
                  </a:schemeClr>
                </a:solidFill>
                <a:latin typeface="Arial" pitchFamily="34" charset="0"/>
                <a:cs typeface="Arial" pitchFamily="34" charset="0"/>
              </a:defRPr>
            </a:lvl3pPr>
            <a:lvl4pPr marL="1600200" indent="-228600">
              <a:lnSpc>
                <a:spcPts val="4000"/>
              </a:lnSpc>
              <a:buClr>
                <a:srgbClr val="B7002B"/>
              </a:buClr>
              <a:buFont typeface="Wingdings" charset="2"/>
              <a:buChar char="§"/>
              <a:defRPr sz="2400">
                <a:solidFill>
                  <a:schemeClr val="bg1">
                    <a:lumMod val="50000"/>
                  </a:schemeClr>
                </a:solidFill>
                <a:latin typeface="Arial" pitchFamily="34" charset="0"/>
                <a:cs typeface="Arial" pitchFamily="34" charset="0"/>
              </a:defRPr>
            </a:lvl4pPr>
            <a:lvl5pPr marL="2057400" indent="-228600">
              <a:lnSpc>
                <a:spcPts val="4000"/>
              </a:lnSpc>
              <a:buClr>
                <a:srgbClr val="B7002B"/>
              </a:buClr>
              <a:buFont typeface="Wingdings" charset="2"/>
              <a:buChar char="§"/>
              <a:defRPr sz="2400">
                <a:solidFill>
                  <a:schemeClr val="bg1">
                    <a:lumMod val="50000"/>
                  </a:schemeClr>
                </a:solidFill>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3458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Title and Conten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2" name="Shape 22"/>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Calibri"/>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Calibri"/>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Calibri"/>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Calibri"/>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Calibri"/>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Calibri"/>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Calibri"/>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Calibri"/>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Calibri"/>
              <a:buChar char="•"/>
              <a:defRPr sz="2000">
                <a:solidFill>
                  <a:schemeClr val="dk1"/>
                </a:solidFill>
                <a:latin typeface="Calibri"/>
                <a:ea typeface="Calibri"/>
                <a:cs typeface="Calibri"/>
                <a:sym typeface="Calibri"/>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Head" type="secHead">
  <p:cSld name="Section 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29" name="Shape 29"/>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0" name="Shape 3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1" name="Shape 31"/>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Obj"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4" name="Shape 34"/>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5" name="Shape 35"/>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6" name="Shape 36"/>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7" name="Shape 3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TxTwoObj" type="twoTxTwoObj">
  <p:cSld name="Comparison">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5" name="Shape 45"/>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7" name="Shape 47"/>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Only"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0" name="Shape 50"/>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2" name="Shape 52"/>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6" name="Shape 56"/>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bjTx" type="objTx">
  <p:cSld name="Content with Caption">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x"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10" name="Shape 10"/>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Calibri"/>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Calibri"/>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Calibri"/>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Calibri"/>
              <a:buChar char="•"/>
              <a:defRPr sz="2000" b="0" i="0" u="none" strike="noStrike" cap="none" baseline="0">
                <a:solidFill>
                  <a:schemeClr val="dk1"/>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4" r:id="rId1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hyperlink" Target="mailto:gbarton@amherst.edu"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5" Type="http://schemas.openxmlformats.org/officeDocument/2006/relationships/hyperlink" Target="mailto:jcooper2@swarthmore.edu" TargetMode="External"/><Relationship Id="rId4" Type="http://schemas.openxmlformats.org/officeDocument/2006/relationships/hyperlink" Target="mailto:vaughan@hmc.edu"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dirty="0">
                <a:solidFill>
                  <a:srgbClr val="B7002B"/>
                </a:solidFill>
                <a:latin typeface="Arial"/>
                <a:ea typeface="Arial"/>
                <a:cs typeface="Arial"/>
                <a:sym typeface="Arial"/>
              </a:rPr>
              <a:t>SCARY CLOUD </a:t>
            </a:r>
            <a:r>
              <a:rPr lang="en-US" sz="4000" b="0" i="0" u="none" strike="noStrike" cap="none" baseline="0" dirty="0" smtClean="0">
                <a:solidFill>
                  <a:srgbClr val="B7002B"/>
                </a:solidFill>
                <a:latin typeface="Arial"/>
                <a:ea typeface="Arial"/>
                <a:cs typeface="Arial"/>
                <a:sym typeface="Arial"/>
              </a:rPr>
              <a:t>IAM?</a:t>
            </a:r>
            <a:endParaRPr lang="en-US" sz="4000" b="0" i="0" u="none" strike="noStrike" cap="none" baseline="0" dirty="0">
              <a:solidFill>
                <a:srgbClr val="B7002B"/>
              </a:solidFill>
              <a:latin typeface="Arial"/>
              <a:ea typeface="Arial"/>
              <a:cs typeface="Arial"/>
              <a:sym typeface="Arial"/>
            </a:endParaRPr>
          </a:p>
        </p:txBody>
      </p:sp>
      <p:sp>
        <p:nvSpPr>
          <p:cNvPr id="3" name="Text Placeholder 2"/>
          <p:cNvSpPr>
            <a:spLocks noGrp="1"/>
          </p:cNvSpPr>
          <p:nvPr>
            <p:ph type="body" idx="1"/>
          </p:nvPr>
        </p:nvSpPr>
        <p:spPr/>
        <p:txBody>
          <a:bodyPr/>
          <a:lstStyle/>
          <a:p>
            <a:pPr marL="457200" indent="-457200">
              <a:lnSpc>
                <a:spcPct val="150000"/>
              </a:lnSpc>
              <a:spcBef>
                <a:spcPts val="0"/>
              </a:spcBef>
              <a:buSzPct val="100000"/>
            </a:pPr>
            <a:r>
              <a:rPr lang="en-US" sz="3200" dirty="0">
                <a:solidFill>
                  <a:schemeClr val="tx1"/>
                </a:solidFill>
                <a:latin typeface="Calibri" panose="020F0502020204030204" pitchFamily="34" charset="0"/>
              </a:rPr>
              <a:t>Fischer offers Identity as a Service,  a cloud IAM solution.</a:t>
            </a:r>
          </a:p>
          <a:p>
            <a:pPr marL="457200" indent="-457200">
              <a:lnSpc>
                <a:spcPct val="150000"/>
              </a:lnSpc>
              <a:spcBef>
                <a:spcPts val="0"/>
              </a:spcBef>
              <a:buSzPct val="100000"/>
            </a:pPr>
            <a:r>
              <a:rPr lang="en-US" sz="3200" dirty="0">
                <a:solidFill>
                  <a:schemeClr val="tx1"/>
                </a:solidFill>
                <a:latin typeface="Calibri" panose="020F0502020204030204" pitchFamily="34" charset="0"/>
              </a:rPr>
              <a:t>Swarthmore and Harvey </a:t>
            </a:r>
            <a:r>
              <a:rPr lang="en-US" sz="3200" dirty="0" err="1">
                <a:solidFill>
                  <a:schemeClr val="tx1"/>
                </a:solidFill>
                <a:latin typeface="Calibri" panose="020F0502020204030204" pitchFamily="34" charset="0"/>
              </a:rPr>
              <a:t>Mudd</a:t>
            </a:r>
            <a:r>
              <a:rPr lang="en-US" sz="3200" dirty="0">
                <a:solidFill>
                  <a:schemeClr val="tx1"/>
                </a:solidFill>
                <a:latin typeface="Calibri" panose="020F0502020204030204" pitchFamily="34" charset="0"/>
              </a:rPr>
              <a:t> both chose it.</a:t>
            </a:r>
          </a:p>
          <a:p>
            <a:pPr marL="457200" indent="-457200">
              <a:lnSpc>
                <a:spcPct val="150000"/>
              </a:lnSpc>
              <a:spcBef>
                <a:spcPts val="0"/>
              </a:spcBef>
              <a:buSzPct val="100000"/>
            </a:pPr>
            <a:r>
              <a:rPr lang="en-US" sz="3200" dirty="0">
                <a:solidFill>
                  <a:schemeClr val="tx1"/>
                </a:solidFill>
                <a:latin typeface="Calibri" panose="020F0502020204030204" pitchFamily="34" charset="0"/>
              </a:rPr>
              <a:t>What concerns would you have?</a:t>
            </a:r>
          </a:p>
          <a:p>
            <a:pPr marL="457200" indent="-457200">
              <a:lnSpc>
                <a:spcPct val="150000"/>
              </a:lnSpc>
              <a:spcBef>
                <a:spcPts val="0"/>
              </a:spcBef>
              <a:buSzPct val="100000"/>
            </a:pPr>
            <a:r>
              <a:rPr lang="en-US" sz="3200" dirty="0">
                <a:solidFill>
                  <a:schemeClr val="tx1"/>
                </a:solidFill>
                <a:latin typeface="Calibri" panose="020F0502020204030204" pitchFamily="34" charset="0"/>
              </a:rPr>
              <a:t>What concerns did we have?</a:t>
            </a:r>
          </a:p>
          <a:p>
            <a:pPr marL="152400" indent="0">
              <a:buNone/>
            </a:pPr>
            <a:endParaRPr lang="en-US" sz="2800"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37940"/>
            <a:ext cx="8305800" cy="1934060"/>
          </a:xfrm>
        </p:spPr>
        <p:txBody>
          <a:bodyPr/>
          <a:lstStyle/>
          <a:p>
            <a:r>
              <a:rPr lang="en-US" dirty="0" smtClean="0"/>
              <a:t>Context: two small colleges</a:t>
            </a:r>
            <a:endParaRPr lang="en-US" dirty="0"/>
          </a:p>
        </p:txBody>
      </p:sp>
    </p:spTree>
    <p:extLst>
      <p:ext uri="{BB962C8B-B14F-4D97-AF65-F5344CB8AC3E}">
        <p14:creationId xmlns:p14="http://schemas.microsoft.com/office/powerpoint/2010/main" val="3473657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Context: Gayle, Swarthmore</a:t>
            </a:r>
          </a:p>
        </p:txBody>
      </p:sp>
      <p:sp>
        <p:nvSpPr>
          <p:cNvPr id="158" name="Shape 158"/>
          <p:cNvSpPr txBox="1">
            <a:spLocks noGrp="1"/>
          </p:cNvSpPr>
          <p:nvPr>
            <p:ph type="body" idx="1"/>
          </p:nvPr>
        </p:nvSpPr>
        <p:spPr>
          <a:xfrm>
            <a:off x="457200" y="1236870"/>
            <a:ext cx="8158163" cy="4803567"/>
          </a:xfrm>
          <a:prstGeom prst="rect">
            <a:avLst/>
          </a:prstGeom>
          <a:noFill/>
          <a:ln>
            <a:noFill/>
          </a:ln>
        </p:spPr>
        <p:txBody>
          <a:bodyPr lIns="91425" tIns="45700" rIns="91425" bIns="45700" anchor="t" anchorCtr="0">
            <a:normAutofit fontScale="70000" lnSpcReduction="20000"/>
          </a:bodyPr>
          <a:lstStyle/>
          <a:p>
            <a:pPr marL="457200" lvl="0" indent="-457200">
              <a:lnSpc>
                <a:spcPct val="150000"/>
              </a:lnSpc>
              <a:spcBef>
                <a:spcPts val="0"/>
              </a:spcBef>
              <a:buSzPct val="100000"/>
            </a:pPr>
            <a:r>
              <a:rPr lang="en-US" sz="3500" dirty="0">
                <a:solidFill>
                  <a:schemeClr val="tx1"/>
                </a:solidFill>
                <a:latin typeface="Calibri" panose="020F0502020204030204" pitchFamily="34" charset="0"/>
              </a:rPr>
              <a:t>Old…founded in 1864</a:t>
            </a:r>
          </a:p>
          <a:p>
            <a:pPr marL="457200" lvl="0" indent="-457200">
              <a:lnSpc>
                <a:spcPct val="150000"/>
              </a:lnSpc>
              <a:spcBef>
                <a:spcPts val="0"/>
              </a:spcBef>
              <a:buSzPct val="100000"/>
            </a:pPr>
            <a:r>
              <a:rPr lang="en-US" sz="3500" dirty="0">
                <a:solidFill>
                  <a:schemeClr val="tx1"/>
                </a:solidFill>
                <a:latin typeface="Calibri" panose="020F0502020204030204" pitchFamily="34" charset="0"/>
              </a:rPr>
              <a:t>Very small…1,545 students, 175 tenure lines</a:t>
            </a:r>
          </a:p>
          <a:p>
            <a:pPr marL="457200" lvl="0" indent="-457200">
              <a:lnSpc>
                <a:spcPct val="150000"/>
              </a:lnSpc>
              <a:spcBef>
                <a:spcPts val="0"/>
              </a:spcBef>
              <a:buSzPct val="100000"/>
            </a:pPr>
            <a:r>
              <a:rPr lang="en-US" sz="3500" dirty="0">
                <a:solidFill>
                  <a:schemeClr val="tx1"/>
                </a:solidFill>
                <a:latin typeface="Calibri" panose="020F0502020204030204" pitchFamily="34" charset="0"/>
              </a:rPr>
              <a:t>Founded by members of the Religious Society of Friends, it has no written mission statement but the website says, “Swarthmore students are expected to prepare themselves for full, balanced lives as individuals and as responsible citizens through exacting intellectual study supplemented by a varied program of …activities.”</a:t>
            </a:r>
          </a:p>
          <a:p>
            <a:pPr marL="152400" indent="0">
              <a:buNone/>
            </a:pPr>
            <a:endParaRPr lang="en-US" sz="2400" b="0" i="0" u="none" strike="noStrike" cap="none" baseline="0" dirty="0">
              <a:solidFill>
                <a:srgbClr val="7F7F7F"/>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4" name="Shape 164"/>
          <p:cNvSpPr/>
          <p:nvPr/>
        </p:nvSpPr>
        <p:spPr>
          <a:xfrm>
            <a:off x="5935048" y="515649"/>
            <a:ext cx="2487655" cy="1516177"/>
          </a:xfrm>
          <a:prstGeom prst="rect">
            <a:avLst/>
          </a:prstGeom>
          <a:blipFill>
            <a:blip r:embed="rId3"/>
            <a:stretch>
              <a:fillRect/>
            </a:stretch>
          </a:blipFill>
        </p:spPr>
      </p:sp>
      <p:sp>
        <p:nvSpPr>
          <p:cNvPr id="163" name="Shape 163"/>
          <p:cNvSpPr txBox="1">
            <a:spLocks noGrp="1"/>
          </p:cNvSpPr>
          <p:nvPr>
            <p:ph type="body" idx="1"/>
          </p:nvPr>
        </p:nvSpPr>
        <p:spPr>
          <a:xfrm>
            <a:off x="457200" y="990600"/>
            <a:ext cx="7965503" cy="4953000"/>
          </a:xfrm>
          <a:prstGeom prst="rect">
            <a:avLst/>
          </a:prstGeom>
          <a:noFill/>
          <a:ln>
            <a:noFill/>
          </a:ln>
        </p:spPr>
        <p:txBody>
          <a:bodyPr lIns="91425" tIns="45700" rIns="91425" bIns="45700" anchor="t" anchorCtr="0">
            <a:noAutofit/>
          </a:bodyPr>
          <a:lstStyle/>
          <a:p>
            <a:pPr marL="457200" indent="-457200">
              <a:lnSpc>
                <a:spcPct val="130000"/>
              </a:lnSpc>
              <a:spcBef>
                <a:spcPts val="0"/>
              </a:spcBef>
              <a:buSzPct val="100000"/>
            </a:pPr>
            <a:r>
              <a:rPr lang="en-US" sz="2500" dirty="0">
                <a:solidFill>
                  <a:schemeClr val="tx1"/>
                </a:solidFill>
                <a:latin typeface="Calibri" panose="020F0502020204030204" pitchFamily="34" charset="0"/>
              </a:rPr>
              <a:t>About 19,000 living alumni</a:t>
            </a:r>
          </a:p>
          <a:p>
            <a:pPr marL="457200" indent="-457200">
              <a:lnSpc>
                <a:spcPct val="130000"/>
              </a:lnSpc>
              <a:spcBef>
                <a:spcPts val="0"/>
              </a:spcBef>
              <a:buSzPct val="100000"/>
            </a:pPr>
            <a:r>
              <a:rPr lang="en-US" sz="2500" dirty="0">
                <a:solidFill>
                  <a:schemeClr val="tx1"/>
                </a:solidFill>
                <a:latin typeface="Calibri" panose="020F0502020204030204" pitchFamily="34" charset="0"/>
              </a:rPr>
              <a:t>Patrick </a:t>
            </a:r>
            <a:r>
              <a:rPr lang="en-US" sz="2500" dirty="0" err="1">
                <a:solidFill>
                  <a:schemeClr val="tx1"/>
                </a:solidFill>
                <a:latin typeface="Calibri" panose="020F0502020204030204" pitchFamily="34" charset="0"/>
              </a:rPr>
              <a:t>Awuah</a:t>
            </a:r>
            <a:r>
              <a:rPr lang="en-US" sz="2500" dirty="0">
                <a:solidFill>
                  <a:schemeClr val="tx1"/>
                </a:solidFill>
                <a:latin typeface="Calibri" panose="020F0502020204030204" pitchFamily="34" charset="0"/>
              </a:rPr>
              <a:t> ‘88 – Founder, </a:t>
            </a:r>
            <a:r>
              <a:rPr lang="en-US" sz="2500" dirty="0" err="1">
                <a:solidFill>
                  <a:schemeClr val="tx1"/>
                </a:solidFill>
                <a:latin typeface="Calibri" panose="020F0502020204030204" pitchFamily="34" charset="0"/>
              </a:rPr>
              <a:t>Ashesi</a:t>
            </a:r>
            <a:r>
              <a:rPr lang="en-US" sz="2500" dirty="0">
                <a:solidFill>
                  <a:schemeClr val="tx1"/>
                </a:solidFill>
                <a:latin typeface="Calibri" panose="020F0502020204030204" pitchFamily="34" charset="0"/>
              </a:rPr>
              <a:t> </a:t>
            </a:r>
          </a:p>
          <a:p>
            <a:pPr marL="457200" indent="-457200">
              <a:lnSpc>
                <a:spcPct val="130000"/>
              </a:lnSpc>
              <a:spcBef>
                <a:spcPts val="0"/>
              </a:spcBef>
              <a:buSzPct val="100000"/>
            </a:pPr>
            <a:r>
              <a:rPr lang="en-US" sz="2500" dirty="0">
                <a:solidFill>
                  <a:schemeClr val="tx1"/>
                </a:solidFill>
                <a:latin typeface="Calibri" panose="020F0502020204030204" pitchFamily="34" charset="0"/>
              </a:rPr>
              <a:t>	University, Ghana's first liberal arts college</a:t>
            </a:r>
          </a:p>
          <a:p>
            <a:pPr marL="457200" indent="-457200">
              <a:lnSpc>
                <a:spcPct val="130000"/>
              </a:lnSpc>
              <a:spcBef>
                <a:spcPts val="0"/>
              </a:spcBef>
              <a:buSzPct val="100000"/>
            </a:pPr>
            <a:r>
              <a:rPr lang="en-US" sz="2500" dirty="0">
                <a:solidFill>
                  <a:schemeClr val="tx1"/>
                </a:solidFill>
                <a:latin typeface="Calibri" panose="020F0502020204030204" pitchFamily="34" charset="0"/>
              </a:rPr>
              <a:t>Neil </a:t>
            </a:r>
            <a:r>
              <a:rPr lang="en-US" sz="2500" dirty="0" err="1">
                <a:solidFill>
                  <a:schemeClr val="tx1"/>
                </a:solidFill>
                <a:latin typeface="Calibri" panose="020F0502020204030204" pitchFamily="34" charset="0"/>
              </a:rPr>
              <a:t>Gershenfeld</a:t>
            </a:r>
            <a:r>
              <a:rPr lang="en-US" sz="2500" dirty="0">
                <a:solidFill>
                  <a:schemeClr val="tx1"/>
                </a:solidFill>
                <a:latin typeface="Calibri" panose="020F0502020204030204" pitchFamily="34" charset="0"/>
              </a:rPr>
              <a:t> ‘81 – Professor and director of MIT's Center for Bits and Atoms</a:t>
            </a:r>
          </a:p>
          <a:p>
            <a:pPr marL="457200" indent="-457200">
              <a:lnSpc>
                <a:spcPct val="130000"/>
              </a:lnSpc>
              <a:spcBef>
                <a:spcPts val="0"/>
              </a:spcBef>
              <a:buSzPct val="100000"/>
            </a:pPr>
            <a:r>
              <a:rPr lang="en-US" sz="2500" dirty="0">
                <a:solidFill>
                  <a:schemeClr val="tx1"/>
                </a:solidFill>
                <a:latin typeface="Calibri" panose="020F0502020204030204" pitchFamily="34" charset="0"/>
              </a:rPr>
              <a:t>Nancy Grace Roman '46 - "Mother of the Hubble Telescope"</a:t>
            </a:r>
          </a:p>
          <a:p>
            <a:pPr marL="457200" indent="-457200">
              <a:lnSpc>
                <a:spcPct val="130000"/>
              </a:lnSpc>
              <a:spcBef>
                <a:spcPts val="0"/>
              </a:spcBef>
              <a:buSzPct val="100000"/>
            </a:pPr>
            <a:r>
              <a:rPr lang="en-US" sz="2500" dirty="0">
                <a:solidFill>
                  <a:schemeClr val="tx1"/>
                </a:solidFill>
                <a:latin typeface="Calibri" panose="020F0502020204030204" pitchFamily="34" charset="0"/>
              </a:rPr>
              <a:t>Helen Magill White, 1873, first woman in the U.S. to earn a Ph.D. (in Greek)</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3600" b="0" i="0" u="none" strike="noStrike" cap="none" baseline="0">
                <a:solidFill>
                  <a:srgbClr val="B7002B"/>
                </a:solidFill>
                <a:latin typeface="Arial"/>
                <a:ea typeface="Arial"/>
                <a:cs typeface="Arial"/>
                <a:sym typeface="Arial"/>
              </a:rPr>
              <a:t>Context: Joseph, Harvey Mudd College</a:t>
            </a:r>
          </a:p>
        </p:txBody>
      </p:sp>
      <p:sp>
        <p:nvSpPr>
          <p:cNvPr id="170" name="Shape 170"/>
          <p:cNvSpPr txBox="1">
            <a:spLocks noGrp="1"/>
          </p:cNvSpPr>
          <p:nvPr>
            <p:ph type="body" idx="1"/>
          </p:nvPr>
        </p:nvSpPr>
        <p:spPr>
          <a:xfrm>
            <a:off x="457200" y="1236870"/>
            <a:ext cx="8158163" cy="4803567"/>
          </a:xfrm>
          <a:prstGeom prst="rect">
            <a:avLst/>
          </a:prstGeom>
          <a:noFill/>
          <a:ln>
            <a:noFill/>
          </a:ln>
        </p:spPr>
        <p:txBody>
          <a:bodyPr lIns="91425" tIns="45700" rIns="91425" bIns="45700" anchor="t" anchorCtr="0">
            <a:noAutofit/>
          </a:bodyPr>
          <a:lstStyle/>
          <a:p>
            <a:pPr marL="457200" indent="-457200">
              <a:lnSpc>
                <a:spcPct val="130000"/>
              </a:lnSpc>
              <a:spcBef>
                <a:spcPts val="0"/>
              </a:spcBef>
              <a:buSzPct val="100000"/>
            </a:pPr>
            <a:r>
              <a:rPr lang="en-US" sz="2500" dirty="0">
                <a:solidFill>
                  <a:schemeClr val="tx1"/>
                </a:solidFill>
                <a:latin typeface="Calibri" panose="020F0502020204030204" pitchFamily="34" charset="0"/>
              </a:rPr>
              <a:t>Young…founded in 1955</a:t>
            </a:r>
          </a:p>
          <a:p>
            <a:pPr marL="457200" indent="-457200">
              <a:lnSpc>
                <a:spcPct val="130000"/>
              </a:lnSpc>
              <a:spcBef>
                <a:spcPts val="0"/>
              </a:spcBef>
              <a:buSzPct val="100000"/>
            </a:pPr>
            <a:r>
              <a:rPr lang="en-US" sz="2500" dirty="0">
                <a:solidFill>
                  <a:schemeClr val="tx1"/>
                </a:solidFill>
                <a:latin typeface="Calibri" panose="020F0502020204030204" pitchFamily="34" charset="0"/>
              </a:rPr>
              <a:t>Tiny…777 students, 82 faculty</a:t>
            </a:r>
          </a:p>
          <a:p>
            <a:pPr marL="457200" indent="-457200">
              <a:lnSpc>
                <a:spcPct val="130000"/>
              </a:lnSpc>
              <a:spcBef>
                <a:spcPts val="0"/>
              </a:spcBef>
              <a:buSzPct val="100000"/>
            </a:pPr>
            <a:r>
              <a:rPr lang="en-US" sz="2500" dirty="0">
                <a:solidFill>
                  <a:schemeClr val="tx1"/>
                </a:solidFill>
                <a:latin typeface="Calibri" panose="020F0502020204030204" pitchFamily="34" charset="0"/>
              </a:rPr>
              <a:t>Harvey </a:t>
            </a:r>
            <a:r>
              <a:rPr lang="en-US" sz="2500" dirty="0" err="1">
                <a:solidFill>
                  <a:schemeClr val="tx1"/>
                </a:solidFill>
                <a:latin typeface="Calibri" panose="020F0502020204030204" pitchFamily="34" charset="0"/>
              </a:rPr>
              <a:t>Mudd</a:t>
            </a:r>
            <a:r>
              <a:rPr lang="en-US" sz="2500" dirty="0">
                <a:solidFill>
                  <a:schemeClr val="tx1"/>
                </a:solidFill>
                <a:latin typeface="Calibri" panose="020F0502020204030204" pitchFamily="34" charset="0"/>
              </a:rPr>
              <a:t> College seeks to educate engineers, scientists, and mathematicians, well versed in all of these areas and in the humanities and the social sciences so that they may assume leadership in their fields with a clear understanding of the impact of their work on society.</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429125" y="1143000"/>
            <a:ext cx="8158163" cy="4803567"/>
          </a:xfrm>
          <a:prstGeom prst="rect">
            <a:avLst/>
          </a:prstGeom>
          <a:noFill/>
          <a:ln>
            <a:noFill/>
          </a:ln>
        </p:spPr>
        <p:txBody>
          <a:bodyPr lIns="91425" tIns="45700" rIns="91425" bIns="45700" anchor="t" anchorCtr="0">
            <a:noAutofit/>
          </a:bodyPr>
          <a:lstStyle/>
          <a:p>
            <a:pPr marL="457200" indent="-457200">
              <a:lnSpc>
                <a:spcPct val="130000"/>
              </a:lnSpc>
              <a:spcBef>
                <a:spcPts val="0"/>
              </a:spcBef>
              <a:buSzPct val="100000"/>
            </a:pPr>
            <a:r>
              <a:rPr lang="en-US" sz="2500" dirty="0">
                <a:solidFill>
                  <a:schemeClr val="tx1"/>
                </a:solidFill>
                <a:latin typeface="Calibri" panose="020F0502020204030204" pitchFamily="34" charset="0"/>
              </a:rPr>
              <a:t>Only about 6,000 alumni</a:t>
            </a:r>
          </a:p>
          <a:p>
            <a:pPr marL="457200" indent="-457200">
              <a:lnSpc>
                <a:spcPct val="130000"/>
              </a:lnSpc>
              <a:spcBef>
                <a:spcPts val="0"/>
              </a:spcBef>
              <a:buSzPct val="100000"/>
            </a:pPr>
            <a:r>
              <a:rPr lang="en-US" sz="2500" dirty="0">
                <a:solidFill>
                  <a:schemeClr val="tx1"/>
                </a:solidFill>
                <a:latin typeface="Calibri" panose="020F0502020204030204" pitchFamily="34" charset="0"/>
              </a:rPr>
              <a:t>Two astronauts (George Nelson ’72, Stan Love ‘87)</a:t>
            </a:r>
          </a:p>
          <a:p>
            <a:pPr marL="457200" indent="-457200">
              <a:lnSpc>
                <a:spcPct val="130000"/>
              </a:lnSpc>
              <a:spcBef>
                <a:spcPts val="0"/>
              </a:spcBef>
              <a:buSzPct val="100000"/>
            </a:pPr>
            <a:r>
              <a:rPr lang="en-US" sz="2500" dirty="0">
                <a:solidFill>
                  <a:schemeClr val="tx1"/>
                </a:solidFill>
                <a:latin typeface="Calibri" panose="020F0502020204030204" pitchFamily="34" charset="0"/>
              </a:rPr>
              <a:t>Co-author of the MIME standard (Ned Freed ‘82)</a:t>
            </a:r>
          </a:p>
          <a:p>
            <a:pPr marL="457200" indent="-457200">
              <a:lnSpc>
                <a:spcPct val="130000"/>
              </a:lnSpc>
              <a:spcBef>
                <a:spcPts val="0"/>
              </a:spcBef>
              <a:buSzPct val="100000"/>
            </a:pPr>
            <a:r>
              <a:rPr lang="en-US" sz="2500" dirty="0">
                <a:solidFill>
                  <a:schemeClr val="tx1"/>
                </a:solidFill>
                <a:latin typeface="Calibri" panose="020F0502020204030204" pitchFamily="34" charset="0"/>
              </a:rPr>
              <a:t>Co-creator of SQL (Don Chamberlin ‘66)</a:t>
            </a:r>
          </a:p>
          <a:p>
            <a:pPr marL="457200" indent="-457200">
              <a:lnSpc>
                <a:spcPct val="130000"/>
              </a:lnSpc>
              <a:spcBef>
                <a:spcPts val="0"/>
              </a:spcBef>
              <a:buSzPct val="100000"/>
            </a:pPr>
            <a:r>
              <a:rPr lang="en-US" sz="2500" dirty="0">
                <a:solidFill>
                  <a:schemeClr val="tx1"/>
                </a:solidFill>
                <a:latin typeface="Calibri" panose="020F0502020204030204" pitchFamily="34" charset="0"/>
              </a:rPr>
              <a:t>Inventor of Flash (Jonathan Gay ‘89)</a:t>
            </a:r>
          </a:p>
          <a:p>
            <a:pPr marL="457200" indent="-457200">
              <a:lnSpc>
                <a:spcPct val="130000"/>
              </a:lnSpc>
              <a:spcBef>
                <a:spcPts val="0"/>
              </a:spcBef>
              <a:buSzPct val="100000"/>
            </a:pPr>
            <a:r>
              <a:rPr lang="en-US" sz="2500" dirty="0">
                <a:solidFill>
                  <a:schemeClr val="tx1"/>
                </a:solidFill>
                <a:latin typeface="Calibri" panose="020F0502020204030204" pitchFamily="34" charset="0"/>
              </a:rPr>
              <a:t>Remote Procedure Calls (Bruce Jay Nelson ‘74) </a:t>
            </a:r>
          </a:p>
          <a:p>
            <a:pPr marL="457200" indent="-457200">
              <a:lnSpc>
                <a:spcPct val="130000"/>
              </a:lnSpc>
              <a:spcBef>
                <a:spcPts val="0"/>
              </a:spcBef>
              <a:buSzPct val="100000"/>
            </a:pPr>
            <a:r>
              <a:rPr lang="en-US" sz="2500" dirty="0">
                <a:solidFill>
                  <a:schemeClr val="tx1"/>
                </a:solidFill>
                <a:latin typeface="Calibri" panose="020F0502020204030204" pitchFamily="34" charset="0"/>
              </a:rPr>
              <a:t>Audacity (Dominic </a:t>
            </a:r>
            <a:r>
              <a:rPr lang="en-US" sz="2500" dirty="0" err="1">
                <a:solidFill>
                  <a:schemeClr val="tx1"/>
                </a:solidFill>
                <a:latin typeface="Calibri" panose="020F0502020204030204" pitchFamily="34" charset="0"/>
              </a:rPr>
              <a:t>Mazzoni</a:t>
            </a:r>
            <a:r>
              <a:rPr lang="en-US" sz="2500" dirty="0">
                <a:solidFill>
                  <a:schemeClr val="tx1"/>
                </a:solidFill>
                <a:latin typeface="Calibri" panose="020F0502020204030204" pitchFamily="34" charset="0"/>
              </a:rPr>
              <a:t> ‘99)</a:t>
            </a:r>
          </a:p>
          <a:p>
            <a:pPr marL="457200" indent="-457200">
              <a:lnSpc>
                <a:spcPct val="130000"/>
              </a:lnSpc>
              <a:spcBef>
                <a:spcPts val="0"/>
              </a:spcBef>
              <a:buSzPct val="100000"/>
            </a:pPr>
            <a:r>
              <a:rPr lang="en-US" sz="2500" dirty="0">
                <a:solidFill>
                  <a:schemeClr val="tx1"/>
                </a:solidFill>
                <a:latin typeface="Calibri" panose="020F0502020204030204" pitchFamily="34" charset="0"/>
              </a:rPr>
              <a:t>Creator of the Google Barrel Roll (Mike Buchanan ‘08)</a:t>
            </a:r>
          </a:p>
          <a:p>
            <a:endParaRPr lang="en-US" sz="2400" b="0" i="0" u="none" strike="noStrike" cap="none" baseline="0" dirty="0">
              <a:solidFill>
                <a:srgbClr val="7F7F7F"/>
              </a:solidFill>
              <a:latin typeface="Arial"/>
              <a:ea typeface="Arial"/>
              <a:cs typeface="Arial"/>
              <a:sym typeface="Arial"/>
            </a:endParaRPr>
          </a:p>
        </p:txBody>
      </p:sp>
      <p:sp>
        <p:nvSpPr>
          <p:cNvPr id="176" name="Shape 176"/>
          <p:cNvSpPr/>
          <p:nvPr/>
        </p:nvSpPr>
        <p:spPr>
          <a:xfrm>
            <a:off x="5718759" y="381000"/>
            <a:ext cx="2876550" cy="99060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animEffect transition="in" filter="fade">
                                      <p:cBhvr>
                                        <p:cTn id="7" dur="1"/>
                                        <p:tgtEl>
                                          <p:spTgt spid="1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5">
                                            <p:txEl>
                                              <p:pRg st="1" end="1"/>
                                            </p:txEl>
                                          </p:spTgt>
                                        </p:tgtEl>
                                        <p:attrNameLst>
                                          <p:attrName>style.visibility</p:attrName>
                                        </p:attrNameLst>
                                      </p:cBhvr>
                                      <p:to>
                                        <p:strVal val="visible"/>
                                      </p:to>
                                    </p:set>
                                    <p:animEffect transition="in" filter="fade">
                                      <p:cBhvr>
                                        <p:cTn id="12" dur="1"/>
                                        <p:tgtEl>
                                          <p:spTgt spid="1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5">
                                            <p:txEl>
                                              <p:pRg st="2" end="2"/>
                                            </p:txEl>
                                          </p:spTgt>
                                        </p:tgtEl>
                                        <p:attrNameLst>
                                          <p:attrName>style.visibility</p:attrName>
                                        </p:attrNameLst>
                                      </p:cBhvr>
                                      <p:to>
                                        <p:strVal val="visible"/>
                                      </p:to>
                                    </p:set>
                                    <p:animEffect transition="in" filter="fade">
                                      <p:cBhvr>
                                        <p:cTn id="17" dur="1"/>
                                        <p:tgtEl>
                                          <p:spTgt spid="1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5">
                                            <p:txEl>
                                              <p:pRg st="3" end="3"/>
                                            </p:txEl>
                                          </p:spTgt>
                                        </p:tgtEl>
                                        <p:attrNameLst>
                                          <p:attrName>style.visibility</p:attrName>
                                        </p:attrNameLst>
                                      </p:cBhvr>
                                      <p:to>
                                        <p:strVal val="visible"/>
                                      </p:to>
                                    </p:set>
                                    <p:animEffect transition="in" filter="fade">
                                      <p:cBhvr>
                                        <p:cTn id="22" dur="1"/>
                                        <p:tgtEl>
                                          <p:spTgt spid="1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5">
                                            <p:txEl>
                                              <p:pRg st="4" end="4"/>
                                            </p:txEl>
                                          </p:spTgt>
                                        </p:tgtEl>
                                        <p:attrNameLst>
                                          <p:attrName>style.visibility</p:attrName>
                                        </p:attrNameLst>
                                      </p:cBhvr>
                                      <p:to>
                                        <p:strVal val="visible"/>
                                      </p:to>
                                    </p:set>
                                    <p:animEffect transition="in" filter="fade">
                                      <p:cBhvr>
                                        <p:cTn id="27" dur="1"/>
                                        <p:tgtEl>
                                          <p:spTgt spid="1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5">
                                            <p:txEl>
                                              <p:pRg st="5" end="5"/>
                                            </p:txEl>
                                          </p:spTgt>
                                        </p:tgtEl>
                                        <p:attrNameLst>
                                          <p:attrName>style.visibility</p:attrName>
                                        </p:attrNameLst>
                                      </p:cBhvr>
                                      <p:to>
                                        <p:strVal val="visible"/>
                                      </p:to>
                                    </p:set>
                                    <p:animEffect transition="in" filter="fade">
                                      <p:cBhvr>
                                        <p:cTn id="32" dur="1"/>
                                        <p:tgtEl>
                                          <p:spTgt spid="1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75">
                                            <p:txEl>
                                              <p:pRg st="6" end="6"/>
                                            </p:txEl>
                                          </p:spTgt>
                                        </p:tgtEl>
                                        <p:attrNameLst>
                                          <p:attrName>style.visibility</p:attrName>
                                        </p:attrNameLst>
                                      </p:cBhvr>
                                      <p:to>
                                        <p:strVal val="visible"/>
                                      </p:to>
                                    </p:set>
                                    <p:animEffect transition="in" filter="fade">
                                      <p:cBhvr>
                                        <p:cTn id="37" dur="1"/>
                                        <p:tgtEl>
                                          <p:spTgt spid="1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75">
                                            <p:txEl>
                                              <p:pRg st="7" end="7"/>
                                            </p:txEl>
                                          </p:spTgt>
                                        </p:tgtEl>
                                        <p:attrNameLst>
                                          <p:attrName>style.visibility</p:attrName>
                                        </p:attrNameLst>
                                      </p:cBhvr>
                                      <p:to>
                                        <p:strVal val="visible"/>
                                      </p:to>
                                    </p:set>
                                    <p:animEffect transition="in" filter="fade">
                                      <p:cBhvr>
                                        <p:cTn id="42" dur="1"/>
                                        <p:tgtEl>
                                          <p:spTgt spid="1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637941"/>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buClr>
                <a:schemeClr val="lt1"/>
              </a:buClr>
              <a:buSzPct val="25000"/>
              <a:buFont typeface="Arial"/>
              <a:buNone/>
            </a:pPr>
            <a:r>
              <a:rPr lang="en-US" sz="5850" b="0" i="0" u="none" strike="noStrike" cap="none" baseline="0">
                <a:solidFill>
                  <a:schemeClr val="lt1"/>
                </a:solidFill>
                <a:latin typeface="Arial"/>
                <a:ea typeface="Arial"/>
                <a:cs typeface="Arial"/>
                <a:sym typeface="Arial"/>
              </a:rPr>
              <a:t>The Swarthmore Story</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Swarthmore: The Timeline…</a:t>
            </a:r>
          </a:p>
        </p:txBody>
      </p:sp>
      <p:sp>
        <p:nvSpPr>
          <p:cNvPr id="187" name="Shape 187"/>
          <p:cNvSpPr txBox="1"/>
          <p:nvPr/>
        </p:nvSpPr>
        <p:spPr>
          <a:xfrm>
            <a:off x="457200" y="1236870"/>
            <a:ext cx="8432800" cy="4731551"/>
          </a:xfrm>
          <a:prstGeom prst="rect">
            <a:avLst/>
          </a:prstGeom>
          <a:noFill/>
          <a:ln>
            <a:noFill/>
          </a:ln>
        </p:spPr>
        <p:txBody>
          <a:bodyPr lIns="91425" tIns="45700" rIns="91425" bIns="45700" anchor="t" anchorCtr="0">
            <a:noAutofit/>
          </a:bodyPr>
          <a:lstStyle/>
          <a:p>
            <a:pPr marL="0" marR="0" lvl="0" indent="0" algn="l" rtl="0">
              <a:lnSpc>
                <a:spcPct val="150000"/>
              </a:lnSpc>
              <a:buSzPct val="25000"/>
              <a:buNone/>
              <a:tabLst>
                <a:tab pos="2286000" algn="l"/>
              </a:tabLst>
            </a:pPr>
            <a:r>
              <a:rPr lang="en-US" sz="2800" b="0" i="0" u="none" strike="noStrike" cap="none" baseline="0" dirty="0" smtClean="0">
                <a:solidFill>
                  <a:schemeClr val="dk1"/>
                </a:solidFill>
                <a:latin typeface="Calibri"/>
                <a:ea typeface="Calibri"/>
                <a:cs typeface="Calibri"/>
                <a:sym typeface="Calibri"/>
              </a:rPr>
              <a:t>AY </a:t>
            </a:r>
            <a:r>
              <a:rPr lang="en-US" sz="2800" b="0" i="0" u="none" strike="noStrike" cap="none" baseline="0" dirty="0">
                <a:solidFill>
                  <a:schemeClr val="dk1"/>
                </a:solidFill>
                <a:latin typeface="Calibri"/>
                <a:ea typeface="Calibri"/>
                <a:cs typeface="Calibri"/>
                <a:sym typeface="Calibri"/>
              </a:rPr>
              <a:t>2010-2011:	vendor research, RFP</a:t>
            </a:r>
          </a:p>
          <a:p>
            <a:pPr marL="0" marR="0" lvl="0" indent="0" algn="l" rtl="0">
              <a:lnSpc>
                <a:spcPct val="150000"/>
              </a:lnSpc>
              <a:buSzPct val="25000"/>
              <a:buNone/>
              <a:tabLst>
                <a:tab pos="2286000" algn="l"/>
              </a:tabLst>
            </a:pPr>
            <a:r>
              <a:rPr lang="en-US" sz="2800" b="0" i="0" u="none" strike="noStrike" cap="none" baseline="0" dirty="0">
                <a:solidFill>
                  <a:schemeClr val="dk1"/>
                </a:solidFill>
                <a:latin typeface="Calibri"/>
                <a:ea typeface="Calibri"/>
                <a:cs typeface="Calibri"/>
                <a:sym typeface="Calibri"/>
              </a:rPr>
              <a:t>Spring 2011:	</a:t>
            </a:r>
            <a:r>
              <a:rPr lang="en-US" sz="2800" b="0" i="0" u="none" strike="noStrike" cap="none" baseline="0" dirty="0" smtClean="0">
                <a:solidFill>
                  <a:schemeClr val="dk1"/>
                </a:solidFill>
                <a:latin typeface="Calibri"/>
                <a:ea typeface="Calibri"/>
                <a:cs typeface="Calibri"/>
                <a:sym typeface="Calibri"/>
              </a:rPr>
              <a:t>sign </a:t>
            </a:r>
            <a:r>
              <a:rPr lang="en-US" sz="2800" b="0" i="0" u="none" strike="noStrike" cap="none" baseline="0" dirty="0">
                <a:solidFill>
                  <a:schemeClr val="dk1"/>
                </a:solidFill>
                <a:latin typeface="Calibri"/>
                <a:ea typeface="Calibri"/>
                <a:cs typeface="Calibri"/>
                <a:sym typeface="Calibri"/>
              </a:rPr>
              <a:t>with Fischer</a:t>
            </a:r>
          </a:p>
          <a:p>
            <a:pPr marL="0" marR="0" lvl="0" indent="0" algn="l" rtl="0">
              <a:lnSpc>
                <a:spcPct val="150000"/>
              </a:lnSpc>
              <a:buSzPct val="25000"/>
              <a:buNone/>
              <a:tabLst>
                <a:tab pos="2286000" algn="l"/>
              </a:tabLst>
            </a:pPr>
            <a:r>
              <a:rPr lang="en-US" sz="2800" b="0" i="0" u="none" strike="noStrike" cap="none" baseline="0" dirty="0">
                <a:solidFill>
                  <a:schemeClr val="dk1"/>
                </a:solidFill>
                <a:latin typeface="Calibri"/>
                <a:ea typeface="Calibri"/>
                <a:cs typeface="Calibri"/>
                <a:sym typeface="Calibri"/>
              </a:rPr>
              <a:t>Summer 2011:	implementation of the Fischer </a:t>
            </a:r>
          </a:p>
          <a:p>
            <a:pPr marL="0" marR="0" lvl="0" indent="0" algn="l" rtl="0">
              <a:lnSpc>
                <a:spcPct val="150000"/>
              </a:lnSpc>
              <a:buSzPct val="25000"/>
              <a:buNone/>
              <a:tabLst>
                <a:tab pos="2286000" algn="l"/>
              </a:tabLst>
            </a:pPr>
            <a:r>
              <a:rPr lang="en-US" sz="2800" b="0" i="0" u="none" strike="noStrike" cap="none" baseline="0" dirty="0">
                <a:solidFill>
                  <a:schemeClr val="dk1"/>
                </a:solidFill>
                <a:latin typeface="Calibri"/>
                <a:ea typeface="Calibri"/>
                <a:cs typeface="Calibri"/>
                <a:sym typeface="Calibri"/>
              </a:rPr>
              <a:t>	</a:t>
            </a:r>
            <a:r>
              <a:rPr lang="en-US" sz="2800" b="0" i="0" u="none" strike="noStrike" cap="none" baseline="0" dirty="0" smtClean="0">
                <a:solidFill>
                  <a:schemeClr val="dk1"/>
                </a:solidFill>
                <a:latin typeface="Calibri"/>
                <a:ea typeface="Calibri"/>
                <a:cs typeface="Calibri"/>
                <a:sym typeface="Calibri"/>
              </a:rPr>
              <a:t>password </a:t>
            </a:r>
            <a:r>
              <a:rPr lang="en-US" sz="2800" b="0" i="0" u="none" strike="noStrike" cap="none" baseline="0" dirty="0">
                <a:solidFill>
                  <a:schemeClr val="dk1"/>
                </a:solidFill>
                <a:latin typeface="Calibri"/>
                <a:ea typeface="Calibri"/>
                <a:cs typeface="Calibri"/>
                <a:sym typeface="Calibri"/>
              </a:rPr>
              <a:t>system, </a:t>
            </a:r>
            <a:r>
              <a:rPr lang="en-US" sz="2800" b="0" i="0" u="none" strike="noStrike" cap="none" baseline="0" dirty="0" smtClean="0">
                <a:solidFill>
                  <a:schemeClr val="dk1"/>
                </a:solidFill>
                <a:latin typeface="Calibri"/>
                <a:ea typeface="Calibri"/>
                <a:cs typeface="Calibri"/>
                <a:sym typeface="Calibri"/>
              </a:rPr>
              <a:t>Banner</a:t>
            </a:r>
            <a:r>
              <a:rPr lang="en-US" sz="2800" dirty="0">
                <a:solidFill>
                  <a:schemeClr val="dk1"/>
                </a:solidFill>
                <a:latin typeface="Calibri"/>
                <a:ea typeface="Calibri"/>
                <a:cs typeface="Calibri"/>
                <a:sym typeface="Calibri"/>
              </a:rPr>
              <a:t> </a:t>
            </a:r>
            <a:r>
              <a:rPr lang="en-US" sz="2800" b="0" i="0" u="none" strike="noStrike" cap="none" baseline="0" dirty="0" smtClean="0">
                <a:solidFill>
                  <a:schemeClr val="dk1"/>
                </a:solidFill>
                <a:latin typeface="Calibri"/>
                <a:ea typeface="Calibri"/>
                <a:cs typeface="Calibri"/>
                <a:sym typeface="Calibri"/>
              </a:rPr>
              <a:t>configuration</a:t>
            </a:r>
            <a:endParaRPr lang="en-US" sz="2800" b="0" i="0" u="none" strike="noStrike" cap="none" baseline="0" dirty="0">
              <a:solidFill>
                <a:schemeClr val="dk1"/>
              </a:solidFill>
              <a:latin typeface="Calibri"/>
              <a:ea typeface="Calibri"/>
              <a:cs typeface="Calibri"/>
              <a:sym typeface="Calibri"/>
            </a:endParaRPr>
          </a:p>
          <a:p>
            <a:pPr marL="0" marR="0" lvl="0" indent="0" algn="l" rtl="0">
              <a:lnSpc>
                <a:spcPct val="150000"/>
              </a:lnSpc>
              <a:buSzPct val="25000"/>
              <a:buNone/>
              <a:tabLst>
                <a:tab pos="2286000" algn="l"/>
              </a:tabLst>
            </a:pPr>
            <a:r>
              <a:rPr lang="en-US" sz="2800" b="0" i="0" u="none" strike="noStrike" cap="none" baseline="0" dirty="0">
                <a:solidFill>
                  <a:schemeClr val="dk1"/>
                </a:solidFill>
                <a:latin typeface="Calibri"/>
                <a:ea typeface="Calibri"/>
                <a:cs typeface="Calibri"/>
                <a:sym typeface="Calibri"/>
              </a:rPr>
              <a:t>Fall 2011:	</a:t>
            </a:r>
            <a:r>
              <a:rPr lang="en-US" sz="2800" b="0" i="0" u="none" strike="noStrike" cap="none" baseline="0" dirty="0" smtClean="0">
                <a:solidFill>
                  <a:schemeClr val="dk1"/>
                </a:solidFill>
                <a:latin typeface="Calibri"/>
                <a:ea typeface="Calibri"/>
                <a:cs typeface="Calibri"/>
                <a:sym typeface="Calibri"/>
              </a:rPr>
              <a:t>develop </a:t>
            </a:r>
            <a:r>
              <a:rPr lang="en-US" sz="2800" b="0" i="0" u="none" strike="noStrike" cap="none" baseline="0" dirty="0">
                <a:solidFill>
                  <a:schemeClr val="dk1"/>
                </a:solidFill>
                <a:latin typeface="Calibri"/>
                <a:ea typeface="Calibri"/>
                <a:cs typeface="Calibri"/>
                <a:sym typeface="Calibri"/>
              </a:rPr>
              <a:t>role and permissions grid</a:t>
            </a:r>
          </a:p>
          <a:p>
            <a:pPr marL="0" marR="0" lvl="0" indent="0" algn="l" rtl="0">
              <a:lnSpc>
                <a:spcPct val="150000"/>
              </a:lnSpc>
              <a:buSzPct val="25000"/>
              <a:buNone/>
              <a:tabLst>
                <a:tab pos="2286000" algn="l"/>
              </a:tabLst>
            </a:pPr>
            <a:r>
              <a:rPr lang="en-US" sz="2800" b="0" i="0" u="none" strike="noStrike" cap="none" baseline="0" dirty="0">
                <a:solidFill>
                  <a:schemeClr val="dk1"/>
                </a:solidFill>
                <a:latin typeface="Calibri"/>
                <a:ea typeface="Calibri"/>
                <a:cs typeface="Calibri"/>
                <a:sym typeface="Calibri"/>
              </a:rPr>
              <a:t>Winter 2012:	</a:t>
            </a:r>
            <a:r>
              <a:rPr lang="en-US" sz="2800" b="0" i="0" u="none" strike="noStrike" cap="none" baseline="0" dirty="0" smtClean="0">
                <a:solidFill>
                  <a:schemeClr val="dk1"/>
                </a:solidFill>
                <a:latin typeface="Calibri"/>
                <a:ea typeface="Calibri"/>
                <a:cs typeface="Calibri"/>
                <a:sym typeface="Calibri"/>
              </a:rPr>
              <a:t>testing</a:t>
            </a:r>
            <a:r>
              <a:rPr lang="en-US" sz="2800" b="0" i="0" u="none" strike="noStrike" cap="none" baseline="0" dirty="0">
                <a:solidFill>
                  <a:schemeClr val="dk1"/>
                </a:solidFill>
                <a:latin typeface="Calibri"/>
                <a:ea typeface="Calibri"/>
                <a:cs typeface="Calibri"/>
                <a:sym typeface="Calibri"/>
              </a:rPr>
              <a:t>, testing, testing </a:t>
            </a:r>
          </a:p>
          <a:p>
            <a:pPr marL="0" marR="0" lvl="0" indent="0" algn="l" rtl="0">
              <a:lnSpc>
                <a:spcPct val="150000"/>
              </a:lnSpc>
              <a:buSzPct val="25000"/>
              <a:buNone/>
              <a:tabLst>
                <a:tab pos="2286000" algn="l"/>
              </a:tabLst>
            </a:pPr>
            <a:r>
              <a:rPr lang="en-US" sz="2800" b="0" i="0" u="none" strike="noStrike" cap="none" baseline="0" dirty="0">
                <a:solidFill>
                  <a:schemeClr val="dk1"/>
                </a:solidFill>
                <a:latin typeface="Calibri"/>
                <a:ea typeface="Calibri"/>
                <a:cs typeface="Calibri"/>
                <a:sym typeface="Calibri"/>
              </a:rPr>
              <a:t>Spring 2012:	</a:t>
            </a:r>
            <a:r>
              <a:rPr lang="en-US" sz="2800" b="0" i="0" u="none" strike="noStrike" cap="none" baseline="0" dirty="0" smtClean="0">
                <a:solidFill>
                  <a:schemeClr val="dk1"/>
                </a:solidFill>
                <a:latin typeface="Calibri"/>
                <a:ea typeface="Calibri"/>
                <a:cs typeface="Calibri"/>
                <a:sym typeface="Calibri"/>
              </a:rPr>
              <a:t>go </a:t>
            </a:r>
            <a:r>
              <a:rPr lang="en-US" sz="2800" b="0" i="0" u="none" strike="noStrike" cap="none" baseline="0" dirty="0">
                <a:solidFill>
                  <a:schemeClr val="dk1"/>
                </a:solidFill>
                <a:latin typeface="Calibri"/>
                <a:ea typeface="Calibri"/>
                <a:cs typeface="Calibri"/>
                <a:sym typeface="Calibri"/>
              </a:rPr>
              <a:t>live</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SC: The Essential Spreadsheet…</a:t>
            </a:r>
          </a:p>
        </p:txBody>
      </p:sp>
      <p:sp>
        <p:nvSpPr>
          <p:cNvPr id="194" name="Shape 194"/>
          <p:cNvSpPr txBox="1"/>
          <p:nvPr/>
        </p:nvSpPr>
        <p:spPr>
          <a:xfrm>
            <a:off x="457200" y="1236870"/>
            <a:ext cx="8016647" cy="4893648"/>
          </a:xfrm>
          <a:prstGeom prst="rect">
            <a:avLst/>
          </a:prstGeom>
          <a:noFill/>
          <a:ln>
            <a:noFill/>
          </a:ln>
        </p:spPr>
        <p:txBody>
          <a:bodyPr lIns="91425" tIns="45700" rIns="91425" bIns="45700" anchor="t" anchorCtr="0">
            <a:noAutofit/>
          </a:bodyPr>
          <a:lstStyle/>
          <a:p>
            <a:pPr marL="285750" marR="0" lvl="0" indent="-285750" algn="l" rtl="0">
              <a:buClr>
                <a:schemeClr val="dk1"/>
              </a:buClr>
              <a:buSzPct val="100000"/>
              <a:buFont typeface="Calibri"/>
              <a:buChar char="•"/>
            </a:pPr>
            <a:r>
              <a:rPr lang="en-US" sz="2600" b="0" i="0" u="none" strike="noStrike" cap="none" baseline="0" dirty="0">
                <a:solidFill>
                  <a:schemeClr val="dk1"/>
                </a:solidFill>
                <a:latin typeface="Calibri"/>
                <a:ea typeface="Calibri"/>
                <a:cs typeface="Calibri"/>
                <a:sym typeface="Calibri"/>
              </a:rPr>
              <a:t>one row per role</a:t>
            </a:r>
          </a:p>
          <a:p>
            <a:pPr marL="285750" marR="0" lvl="0" indent="-285750" algn="l" rtl="0">
              <a:buClr>
                <a:schemeClr val="dk1"/>
              </a:buClr>
              <a:buSzPct val="100000"/>
              <a:buFont typeface="Calibri"/>
              <a:buChar char="•"/>
            </a:pPr>
            <a:r>
              <a:rPr lang="en-US" sz="2600" b="0" i="0" u="none" strike="noStrike" cap="none" baseline="0" dirty="0">
                <a:solidFill>
                  <a:schemeClr val="dk1"/>
                </a:solidFill>
                <a:latin typeface="Calibri"/>
                <a:ea typeface="Calibri"/>
                <a:cs typeface="Calibri"/>
                <a:sym typeface="Calibri"/>
              </a:rPr>
              <a:t>50 columns wide, multiple columns for each system</a:t>
            </a:r>
          </a:p>
          <a:p>
            <a:pPr marL="742950" marR="0" lvl="1" indent="-285750" algn="l" rtl="0">
              <a:buClr>
                <a:schemeClr val="dk1"/>
              </a:buClr>
              <a:buSzPct val="100000"/>
              <a:buFont typeface="Calibri"/>
              <a:buChar char="•"/>
            </a:pPr>
            <a:r>
              <a:rPr lang="en-US" sz="2600" b="0" i="0" u="none" strike="noStrike" cap="none" baseline="0" dirty="0">
                <a:solidFill>
                  <a:schemeClr val="dk1"/>
                </a:solidFill>
                <a:latin typeface="Calibri"/>
                <a:ea typeface="Calibri"/>
                <a:cs typeface="Calibri"/>
                <a:sym typeface="Calibri"/>
              </a:rPr>
              <a:t>how to identify the role in Banner</a:t>
            </a:r>
          </a:p>
          <a:p>
            <a:pPr marL="742950" marR="0" lvl="1" indent="-285750" algn="l" rtl="0">
              <a:buClr>
                <a:schemeClr val="dk1"/>
              </a:buClr>
              <a:buSzPct val="100000"/>
              <a:buFont typeface="Calibri"/>
              <a:buChar char="•"/>
            </a:pPr>
            <a:r>
              <a:rPr lang="en-US" sz="2600" b="0" i="0" u="none" strike="noStrike" cap="none" baseline="0" dirty="0">
                <a:solidFill>
                  <a:schemeClr val="dk1"/>
                </a:solidFill>
                <a:latin typeface="Calibri"/>
                <a:ea typeface="Calibri"/>
                <a:cs typeface="Calibri"/>
                <a:sym typeface="Calibri"/>
              </a:rPr>
              <a:t>how to set up the role in Active Directory</a:t>
            </a:r>
          </a:p>
          <a:p>
            <a:pPr marL="742950" marR="0" lvl="1" indent="-285750" algn="l" rtl="0">
              <a:buClr>
                <a:schemeClr val="dk1"/>
              </a:buClr>
              <a:buSzPct val="100000"/>
              <a:buFont typeface="Calibri"/>
              <a:buChar char="•"/>
            </a:pPr>
            <a:r>
              <a:rPr lang="en-US" sz="2600" b="0" i="0" u="none" strike="noStrike" cap="none" baseline="0" dirty="0">
                <a:solidFill>
                  <a:schemeClr val="dk1"/>
                </a:solidFill>
                <a:latin typeface="Calibri"/>
                <a:ea typeface="Calibri"/>
                <a:cs typeface="Calibri"/>
                <a:sym typeface="Calibri"/>
              </a:rPr>
              <a:t>systems included: </a:t>
            </a:r>
            <a:r>
              <a:rPr lang="en-US" sz="2600" b="0" i="0" u="none" strike="noStrike" cap="none" baseline="0" dirty="0" err="1">
                <a:solidFill>
                  <a:schemeClr val="dk1"/>
                </a:solidFill>
                <a:latin typeface="Calibri"/>
                <a:ea typeface="Calibri"/>
                <a:cs typeface="Calibri"/>
                <a:sym typeface="Calibri"/>
              </a:rPr>
              <a:t>Atempo</a:t>
            </a:r>
            <a:r>
              <a:rPr lang="en-US" sz="2600" b="0" i="0" u="none" strike="noStrike" cap="none" baseline="0" dirty="0">
                <a:solidFill>
                  <a:schemeClr val="dk1"/>
                </a:solidFill>
                <a:latin typeface="Calibri"/>
                <a:ea typeface="Calibri"/>
                <a:cs typeface="Calibri"/>
                <a:sym typeface="Calibri"/>
              </a:rPr>
              <a:t> (desktop backup), Google Apps, home folders, Moodle (LMS), </a:t>
            </a:r>
            <a:r>
              <a:rPr lang="en-US" sz="2600" b="0" i="0" u="none" strike="noStrike" cap="none" baseline="0" dirty="0" err="1">
                <a:solidFill>
                  <a:schemeClr val="dk1"/>
                </a:solidFill>
                <a:latin typeface="Calibri"/>
                <a:ea typeface="Calibri"/>
                <a:cs typeface="Calibri"/>
                <a:sym typeface="Calibri"/>
              </a:rPr>
              <a:t>Xythos</a:t>
            </a:r>
            <a:r>
              <a:rPr lang="en-US" sz="2600" b="0" i="0" u="none" strike="noStrike" cap="none" baseline="0" dirty="0">
                <a:solidFill>
                  <a:schemeClr val="dk1"/>
                </a:solidFill>
                <a:latin typeface="Calibri"/>
                <a:ea typeface="Calibri"/>
                <a:cs typeface="Calibri"/>
                <a:sym typeface="Calibri"/>
              </a:rPr>
              <a:t> (web file storage), </a:t>
            </a:r>
            <a:r>
              <a:rPr lang="en-US" sz="2600" b="0" i="0" u="none" strike="noStrike" cap="none" baseline="0" dirty="0" err="1">
                <a:solidFill>
                  <a:schemeClr val="dk1"/>
                </a:solidFill>
                <a:latin typeface="Calibri"/>
                <a:ea typeface="Calibri"/>
                <a:cs typeface="Calibri"/>
                <a:sym typeface="Calibri"/>
              </a:rPr>
              <a:t>Zimbra</a:t>
            </a:r>
            <a:r>
              <a:rPr lang="en-US" sz="2600" b="0" i="0" u="none" strike="noStrike" cap="none" baseline="0" dirty="0">
                <a:solidFill>
                  <a:schemeClr val="dk1"/>
                </a:solidFill>
                <a:latin typeface="Calibri"/>
                <a:ea typeface="Calibri"/>
                <a:cs typeface="Calibri"/>
                <a:sym typeface="Calibri"/>
              </a:rPr>
              <a:t> (email) </a:t>
            </a:r>
          </a:p>
          <a:p>
            <a:pPr marL="742950" marR="0" lvl="1" indent="-285750" algn="l" rtl="0">
              <a:buClr>
                <a:schemeClr val="dk1"/>
              </a:buClr>
              <a:buSzPct val="100000"/>
              <a:buFont typeface="Calibri"/>
              <a:buChar char="•"/>
            </a:pPr>
            <a:r>
              <a:rPr lang="en-US" sz="2600" b="0" i="0" u="none" strike="noStrike" cap="none" baseline="0" dirty="0">
                <a:solidFill>
                  <a:schemeClr val="dk1"/>
                </a:solidFill>
                <a:latin typeface="Calibri"/>
                <a:ea typeface="Calibri"/>
                <a:cs typeface="Calibri"/>
                <a:sym typeface="Calibri"/>
              </a:rPr>
              <a:t>with columns for Y/N (inclusion), triggers, when to deactivate, when to delete, how to handle name changes</a:t>
            </a:r>
          </a:p>
          <a:p>
            <a:pPr marL="742950" marR="0" lvl="1" indent="-285750" algn="l" rtl="0">
              <a:buClr>
                <a:schemeClr val="dk1"/>
              </a:buClr>
              <a:buSzPct val="100000"/>
              <a:buFont typeface="Calibri"/>
              <a:buChar char="•"/>
            </a:pPr>
            <a:r>
              <a:rPr lang="en-US" sz="2600" b="0" i="0" u="none" strike="noStrike" cap="none" baseline="0" dirty="0">
                <a:solidFill>
                  <a:schemeClr val="dk1"/>
                </a:solidFill>
                <a:latin typeface="Calibri"/>
                <a:ea typeface="Calibri"/>
                <a:cs typeface="Calibri"/>
                <a:sym typeface="Calibri"/>
              </a:rPr>
              <a:t>what additional steps to execute, such as sending welcoming emails</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SC: Defining Roles…</a:t>
            </a:r>
          </a:p>
        </p:txBody>
      </p:sp>
      <p:graphicFrame>
        <p:nvGraphicFramePr>
          <p:cNvPr id="201" name="Shape 201"/>
          <p:cNvGraphicFramePr/>
          <p:nvPr/>
        </p:nvGraphicFramePr>
        <p:xfrm>
          <a:off x="457200" y="1487712"/>
          <a:ext cx="8158150" cy="4873050"/>
        </p:xfrm>
        <a:graphic>
          <a:graphicData uri="http://schemas.openxmlformats.org/drawingml/2006/table">
            <a:tbl>
              <a:tblPr firstRow="1" bandRow="1">
                <a:noFill/>
                <a:tableStyleId>{CE7D3F1F-439F-416D-898C-3C51CC982456}</a:tableStyleId>
              </a:tblPr>
              <a:tblGrid>
                <a:gridCol w="322950"/>
                <a:gridCol w="1941275"/>
                <a:gridCol w="5893925"/>
              </a:tblGrid>
              <a:tr h="326950">
                <a:tc>
                  <a:txBody>
                    <a:bodyPr/>
                    <a:lstStyle/>
                    <a:p>
                      <a:pPr lvl="0" algn="ctr" rtl="0">
                        <a:buSzPct val="25000"/>
                        <a:buNone/>
                      </a:pPr>
                      <a:r>
                        <a:rPr lang="en-US" sz="1200" b="1" i="0" u="none" strike="noStrike">
                          <a:solidFill>
                            <a:srgbClr val="000000"/>
                          </a:solidFill>
                          <a:latin typeface="Verdana"/>
                          <a:ea typeface="Verdana"/>
                          <a:cs typeface="Verdana"/>
                          <a:sym typeface="Verdana"/>
                        </a:rPr>
                        <a:t>#</a:t>
                      </a:r>
                    </a:p>
                  </a:txBody>
                  <a:tcPr marL="12700" marR="12700" marT="12700" marB="0"/>
                </a:tc>
                <a:tc>
                  <a:txBody>
                    <a:bodyPr/>
                    <a:lstStyle/>
                    <a:p>
                      <a:pPr lvl="0" algn="l" rtl="0">
                        <a:buSzPct val="25000"/>
                        <a:buNone/>
                      </a:pPr>
                      <a:r>
                        <a:rPr lang="en-US" sz="1200" b="1" i="0" u="none" strike="noStrike">
                          <a:solidFill>
                            <a:srgbClr val="000000"/>
                          </a:solidFill>
                          <a:latin typeface="Verdana"/>
                          <a:ea typeface="Verdana"/>
                          <a:cs typeface="Verdana"/>
                          <a:sym typeface="Verdana"/>
                        </a:rPr>
                        <a:t>Role</a:t>
                      </a:r>
                    </a:p>
                  </a:txBody>
                  <a:tcPr marL="12700" marR="12700" marT="12700" marB="0"/>
                </a:tc>
                <a:tc>
                  <a:txBody>
                    <a:bodyPr/>
                    <a:lstStyle/>
                    <a:p>
                      <a:pPr lvl="0" algn="l" rtl="0">
                        <a:buSzPct val="25000"/>
                        <a:buNone/>
                      </a:pPr>
                      <a:r>
                        <a:rPr lang="en-US" sz="1200" b="1" i="0" u="none" strike="noStrike">
                          <a:solidFill>
                            <a:srgbClr val="000000"/>
                          </a:solidFill>
                          <a:latin typeface="Verdana"/>
                          <a:ea typeface="Verdana"/>
                          <a:cs typeface="Verdana"/>
                          <a:sym typeface="Verdana"/>
                        </a:rPr>
                        <a:t>Description</a:t>
                      </a:r>
                    </a:p>
                  </a:txBody>
                  <a:tcPr marL="12700" marR="12700" marT="12700" marB="0"/>
                </a:tc>
              </a:tr>
              <a:tr h="2281225">
                <a:tc>
                  <a:txBody>
                    <a:bodyPr/>
                    <a:lstStyle/>
                    <a:p>
                      <a:pPr lvl="0" algn="ctr" rtl="0">
                        <a:buSzPct val="25000"/>
                        <a:buNone/>
                      </a:pPr>
                      <a:r>
                        <a:rPr lang="en-US" sz="1200" b="0" i="0" u="none" strike="noStrike">
                          <a:solidFill>
                            <a:srgbClr val="000000"/>
                          </a:solidFill>
                          <a:latin typeface="Verdana"/>
                          <a:ea typeface="Verdana"/>
                          <a:cs typeface="Verdana"/>
                          <a:sym typeface="Verdana"/>
                        </a:rPr>
                        <a:t>1</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Our students</a:t>
                      </a:r>
                    </a:p>
                  </a:txBody>
                  <a:tcPr marL="12700" marR="12700" marT="12700" marB="0"/>
                </a:tc>
                <a:tc>
                  <a:txBody>
                    <a:bodyPr/>
                    <a:lstStyle/>
                    <a:p>
                      <a:pPr lvl="0" algn="l" rtl="0">
                        <a:buSzPct val="25000"/>
                        <a:buNone/>
                      </a:pPr>
                      <a:r>
                        <a:rPr lang="en-US" sz="1400" b="0" i="0" u="none" strike="noStrike">
                          <a:solidFill>
                            <a:srgbClr val="000000"/>
                          </a:solidFill>
                          <a:latin typeface="Verdana"/>
                          <a:ea typeface="Verdana"/>
                          <a:cs typeface="Verdana"/>
                          <a:sym typeface="Verdana"/>
                        </a:rPr>
                        <a:t>our students (definition is "degree candidate" as well as 9th semester students - anyone who is active student status and one of a number of student type codes (first year entering freshmen, continuing - 3 or 4 types; student status is "leave" but different type of student type code; many different combinations of student status and type fields) - we'll need triggers for becoming inactive, for being re-activated, for being deleted when someone becomes no longer a degree candidate) This group should include students currently on leave or abroad, and 9th semester education students (keying on STYP code)</a:t>
                      </a:r>
                    </a:p>
                  </a:txBody>
                  <a:tcPr marL="12700" marR="12700" marT="12700" marB="0"/>
                </a:tc>
              </a:tr>
              <a:tr h="617750">
                <a:tc>
                  <a:txBody>
                    <a:bodyPr/>
                    <a:lstStyle/>
                    <a:p>
                      <a:pPr lvl="0" algn="ctr" rtl="0">
                        <a:buSzPct val="25000"/>
                        <a:buNone/>
                      </a:pPr>
                      <a:r>
                        <a:rPr lang="en-US" sz="1200" b="0" i="0" u="none" strike="noStrike">
                          <a:solidFill>
                            <a:srgbClr val="000000"/>
                          </a:solidFill>
                          <a:latin typeface="Verdana"/>
                          <a:ea typeface="Verdana"/>
                          <a:cs typeface="Verdana"/>
                          <a:sym typeface="Verdana"/>
                        </a:rPr>
                        <a:t>2</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domestic exchange students</a:t>
                      </a:r>
                    </a:p>
                  </a:txBody>
                  <a:tcPr marL="12700" marR="12700" marT="12700" marB="0"/>
                </a:tc>
                <a:tc>
                  <a:txBody>
                    <a:bodyPr/>
                    <a:lstStyle/>
                    <a:p>
                      <a:pPr lvl="0" algn="l" rtl="0">
                        <a:buSzPct val="25000"/>
                        <a:buNone/>
                      </a:pPr>
                      <a:r>
                        <a:rPr lang="en-US" sz="1400" b="0" i="0" u="none" strike="noStrike">
                          <a:solidFill>
                            <a:srgbClr val="000000"/>
                          </a:solidFill>
                          <a:latin typeface="Verdana"/>
                          <a:ea typeface="Verdana"/>
                          <a:cs typeface="Verdana"/>
                          <a:sym typeface="Verdana"/>
                        </a:rPr>
                        <a:t>domestic exchange students; student status = 'AS' and student type 'E';</a:t>
                      </a:r>
                    </a:p>
                  </a:txBody>
                  <a:tcPr marL="12700" marR="12700" marT="12700" marB="0"/>
                </a:tc>
              </a:tr>
              <a:tr h="416500">
                <a:tc>
                  <a:txBody>
                    <a:bodyPr/>
                    <a:lstStyle/>
                    <a:p>
                      <a:pPr lvl="0" algn="ctr" rtl="0">
                        <a:buSzPct val="25000"/>
                        <a:buNone/>
                      </a:pPr>
                      <a:r>
                        <a:rPr lang="en-US" sz="1200" b="0" i="0" u="none" strike="noStrike">
                          <a:solidFill>
                            <a:srgbClr val="000000"/>
                          </a:solidFill>
                          <a:latin typeface="Verdana"/>
                          <a:ea typeface="Verdana"/>
                          <a:cs typeface="Verdana"/>
                          <a:sym typeface="Verdana"/>
                        </a:rPr>
                        <a:t>3</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tri-college students</a:t>
                      </a:r>
                    </a:p>
                  </a:txBody>
                  <a:tcPr marL="12700" marR="12700" marT="12700" marB="0"/>
                </a:tc>
                <a:tc>
                  <a:txBody>
                    <a:bodyPr/>
                    <a:lstStyle/>
                    <a:p>
                      <a:pPr lvl="0" algn="l" rtl="0">
                        <a:buSzPct val="25000"/>
                        <a:buNone/>
                      </a:pPr>
                      <a:r>
                        <a:rPr lang="en-US" sz="1400" b="0" i="0" u="none" strike="noStrike">
                          <a:solidFill>
                            <a:srgbClr val="000000"/>
                          </a:solidFill>
                          <a:latin typeface="Verdana"/>
                          <a:ea typeface="Verdana"/>
                          <a:cs typeface="Verdana"/>
                          <a:sym typeface="Verdana"/>
                        </a:rPr>
                        <a:t>BMC/HC students; student status = 'AS' and student type 'Y' or 'Z'</a:t>
                      </a:r>
                    </a:p>
                  </a:txBody>
                  <a:tcPr marL="12700" marR="12700" marT="12700" marB="0"/>
                </a:tc>
              </a:tr>
              <a:tr h="1020275">
                <a:tc>
                  <a:txBody>
                    <a:bodyPr/>
                    <a:lstStyle/>
                    <a:p>
                      <a:pPr lvl="0" algn="ctr" rtl="0">
                        <a:buSzPct val="25000"/>
                        <a:buNone/>
                      </a:pPr>
                      <a:r>
                        <a:rPr lang="en-US" sz="1200" b="0" i="0" u="none" strike="noStrike">
                          <a:solidFill>
                            <a:srgbClr val="000000"/>
                          </a:solidFill>
                          <a:latin typeface="Verdana"/>
                          <a:ea typeface="Verdana"/>
                          <a:cs typeface="Verdana"/>
                          <a:sym typeface="Verdana"/>
                        </a:rPr>
                        <a:t>4</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non-matriculated non-trico students</a:t>
                      </a:r>
                    </a:p>
                  </a:txBody>
                  <a:tcPr marL="12700" marR="12700" marT="12700" marB="0"/>
                </a:tc>
                <a:tc>
                  <a:txBody>
                    <a:bodyPr/>
                    <a:lstStyle/>
                    <a:p>
                      <a:pPr lvl="0" algn="l" rtl="0">
                        <a:buSzPct val="25000"/>
                        <a:buNone/>
                      </a:pPr>
                      <a:r>
                        <a:rPr lang="en-US" sz="1400" b="0" i="0" u="none" strike="noStrike">
                          <a:solidFill>
                            <a:srgbClr val="000000"/>
                          </a:solidFill>
                          <a:latin typeface="Verdana"/>
                          <a:ea typeface="Verdana"/>
                          <a:cs typeface="Verdana"/>
                          <a:sym typeface="Verdana"/>
                        </a:rPr>
                        <a:t>non matriculated non Trico students (high school, Penn, LifeLong Learning, course auditors);; student status = 'AS' and student type 'L' 'V' 'W' 'G' 'H'</a:t>
                      </a:r>
                    </a:p>
                  </a:txBody>
                  <a:tcPr marL="12700" marR="12700" marT="12700" marB="0"/>
                </a:tc>
              </a:tr>
            </a:tbl>
          </a:graphicData>
        </a:graphic>
      </p:graphicFrame>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574260"/>
            <a:ext cx="8158161" cy="296359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3600" b="0" i="0" u="none" strike="noStrike" cap="none" baseline="0">
                <a:solidFill>
                  <a:srgbClr val="B7002B"/>
                </a:solidFill>
                <a:latin typeface="Arial"/>
                <a:ea typeface="Arial"/>
                <a:cs typeface="Arial"/>
                <a:sym typeface="Arial"/>
              </a:rPr>
              <a:t>	Taming IAM Chaos to Secure 	Campus and Cloud Resources: </a:t>
            </a:r>
            <a:br>
              <a:rPr lang="en-US" sz="3600" b="0" i="0" u="none" strike="noStrike" cap="none" baseline="0">
                <a:solidFill>
                  <a:srgbClr val="B7002B"/>
                </a:solidFill>
                <a:latin typeface="Arial"/>
                <a:ea typeface="Arial"/>
                <a:cs typeface="Arial"/>
                <a:sym typeface="Arial"/>
              </a:rPr>
            </a:br>
            <a:r>
              <a:rPr lang="en-US" sz="3600" b="0" i="0" u="none" strike="noStrike" cap="none" baseline="0">
                <a:solidFill>
                  <a:srgbClr val="B7002B"/>
                </a:solidFill>
                <a:latin typeface="Arial"/>
                <a:ea typeface="Arial"/>
                <a:cs typeface="Arial"/>
                <a:sym typeface="Arial"/>
              </a:rPr>
              <a:t/>
            </a:r>
            <a:br>
              <a:rPr lang="en-US" sz="3600" b="0" i="0" u="none" strike="noStrike" cap="none" baseline="0">
                <a:solidFill>
                  <a:srgbClr val="B7002B"/>
                </a:solidFill>
                <a:latin typeface="Arial"/>
                <a:ea typeface="Arial"/>
                <a:cs typeface="Arial"/>
                <a:sym typeface="Arial"/>
              </a:rPr>
            </a:br>
            <a:r>
              <a:rPr lang="en-US" sz="3600" b="0" i="0" u="none" strike="noStrike" cap="none" baseline="0">
                <a:solidFill>
                  <a:srgbClr val="B7002B"/>
                </a:solidFill>
                <a:latin typeface="Arial"/>
                <a:ea typeface="Arial"/>
                <a:cs typeface="Arial"/>
                <a:sym typeface="Arial"/>
              </a:rPr>
              <a:t>	Lessons Learned by Two </a:t>
            </a:r>
            <a:br>
              <a:rPr lang="en-US" sz="3600" b="0" i="0" u="none" strike="noStrike" cap="none" baseline="0">
                <a:solidFill>
                  <a:srgbClr val="B7002B"/>
                </a:solidFill>
                <a:latin typeface="Arial"/>
                <a:ea typeface="Arial"/>
                <a:cs typeface="Arial"/>
                <a:sym typeface="Arial"/>
              </a:rPr>
            </a:br>
            <a:r>
              <a:rPr lang="en-US" sz="3600" b="0" i="0" u="none" strike="noStrike" cap="none" baseline="0">
                <a:solidFill>
                  <a:srgbClr val="B7002B"/>
                </a:solidFill>
                <a:latin typeface="Arial"/>
                <a:ea typeface="Arial"/>
                <a:cs typeface="Arial"/>
                <a:sym typeface="Arial"/>
              </a:rPr>
              <a:t>	Small Colleges</a:t>
            </a:r>
          </a:p>
        </p:txBody>
      </p:sp>
      <p:sp>
        <p:nvSpPr>
          <p:cNvPr id="96" name="Shape 96"/>
          <p:cNvSpPr txBox="1">
            <a:spLocks noGrp="1"/>
          </p:cNvSpPr>
          <p:nvPr>
            <p:ph type="body" idx="1"/>
          </p:nvPr>
        </p:nvSpPr>
        <p:spPr>
          <a:xfrm>
            <a:off x="457200" y="3537857"/>
            <a:ext cx="8158163" cy="2502580"/>
          </a:xfrm>
          <a:prstGeom prst="rect">
            <a:avLst/>
          </a:prstGeom>
          <a:noFill/>
          <a:ln>
            <a:noFill/>
          </a:ln>
        </p:spPr>
        <p:txBody>
          <a:bodyPr lIns="91425" tIns="45700" rIns="91425" bIns="45700" anchor="t" anchorCtr="0">
            <a:noAutofit/>
          </a:bodyPr>
          <a:lstStyle/>
          <a:p>
            <a:pPr marL="0" marR="0" lvl="0" indent="0" algn="ctr" rtl="0">
              <a:lnSpc>
                <a:spcPct val="166666"/>
              </a:lnSpc>
              <a:spcBef>
                <a:spcPts val="480"/>
              </a:spcBef>
              <a:buClr>
                <a:srgbClr val="B7002B"/>
              </a:buClr>
              <a:buSzPct val="25000"/>
              <a:buFont typeface="Arial"/>
              <a:buNone/>
            </a:pPr>
            <a:r>
              <a:rPr lang="en-US" sz="2400" b="0" i="0" u="none" strike="noStrike" cap="none" baseline="0">
                <a:solidFill>
                  <a:srgbClr val="7F7F7F"/>
                </a:solidFill>
                <a:latin typeface="Arial"/>
                <a:ea typeface="Arial"/>
                <a:cs typeface="Arial"/>
                <a:sym typeface="Arial"/>
              </a:rPr>
              <a:t>Wednesday, October 16, 2013</a:t>
            </a:r>
          </a:p>
          <a:p>
            <a:pPr marL="0" marR="0" lvl="0" indent="0" algn="ctr" rtl="0">
              <a:lnSpc>
                <a:spcPct val="166666"/>
              </a:lnSpc>
              <a:spcBef>
                <a:spcPts val="480"/>
              </a:spcBef>
              <a:buClr>
                <a:srgbClr val="B7002B"/>
              </a:buClr>
              <a:buSzPct val="25000"/>
              <a:buFont typeface="Arial"/>
              <a:buNone/>
            </a:pPr>
            <a:r>
              <a:rPr lang="en-US" sz="2400" b="0" i="0" u="none" strike="noStrike" cap="none" baseline="0">
                <a:solidFill>
                  <a:srgbClr val="7F7F7F"/>
                </a:solidFill>
                <a:latin typeface="Arial"/>
                <a:ea typeface="Arial"/>
                <a:cs typeface="Arial"/>
                <a:sym typeface="Arial"/>
              </a:rPr>
              <a:t>11:40 AM – 12:30 PM</a:t>
            </a:r>
          </a:p>
          <a:p>
            <a:pPr marL="0" marR="0" lvl="0" indent="0" algn="ctr" rtl="0">
              <a:lnSpc>
                <a:spcPct val="166666"/>
              </a:lnSpc>
              <a:spcBef>
                <a:spcPts val="480"/>
              </a:spcBef>
              <a:buClr>
                <a:srgbClr val="B7002B"/>
              </a:buClr>
              <a:buSzPct val="25000"/>
              <a:buFont typeface="Arial"/>
              <a:buNone/>
            </a:pPr>
            <a:r>
              <a:rPr lang="en-US" sz="2400" b="0" i="0" u="none" strike="noStrike" cap="none" baseline="0">
                <a:solidFill>
                  <a:srgbClr val="7F7F7F"/>
                </a:solidFill>
                <a:latin typeface="Arial"/>
                <a:ea typeface="Arial"/>
                <a:cs typeface="Arial"/>
                <a:sym typeface="Arial"/>
              </a:rPr>
              <a:t>Meeting Room 213C</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SC: Identifying by role…</a:t>
            </a:r>
          </a:p>
        </p:txBody>
      </p:sp>
      <p:graphicFrame>
        <p:nvGraphicFramePr>
          <p:cNvPr id="208" name="Shape 208"/>
          <p:cNvGraphicFramePr/>
          <p:nvPr/>
        </p:nvGraphicFramePr>
        <p:xfrm>
          <a:off x="689425" y="1236870"/>
          <a:ext cx="7998500" cy="5112610"/>
        </p:xfrm>
        <a:graphic>
          <a:graphicData uri="http://schemas.openxmlformats.org/drawingml/2006/table">
            <a:tbl>
              <a:tblPr firstRow="1" bandRow="1">
                <a:noFill/>
                <a:tableStyleId>{85E7DB41-0DE4-44EC-82E3-E5D7CB3B02BF}</a:tableStyleId>
              </a:tblPr>
              <a:tblGrid>
                <a:gridCol w="399150"/>
                <a:gridCol w="1306275"/>
                <a:gridCol w="1868725"/>
                <a:gridCol w="2140850"/>
                <a:gridCol w="2283500"/>
              </a:tblGrid>
              <a:tr h="548925">
                <a:tc>
                  <a:txBody>
                    <a:bodyPr/>
                    <a:lstStyle/>
                    <a:p>
                      <a:pPr lvl="0" algn="ctr" rtl="0">
                        <a:buSzPct val="25000"/>
                        <a:buNone/>
                      </a:pPr>
                      <a:r>
                        <a:rPr lang="en-US" sz="1600" b="1" i="0" u="none" strike="noStrike">
                          <a:solidFill>
                            <a:srgbClr val="000000"/>
                          </a:solidFill>
                          <a:latin typeface="Verdana"/>
                          <a:ea typeface="Verdana"/>
                          <a:cs typeface="Verdana"/>
                          <a:sym typeface="Verdana"/>
                        </a:rPr>
                        <a:t>#</a:t>
                      </a:r>
                    </a:p>
                  </a:txBody>
                  <a:tcPr marL="12700" marR="12700" marT="12700" marB="0"/>
                </a:tc>
                <a:tc>
                  <a:txBody>
                    <a:bodyPr/>
                    <a:lstStyle/>
                    <a:p>
                      <a:pPr lvl="0" algn="l" rtl="0">
                        <a:buSzPct val="25000"/>
                        <a:buNone/>
                      </a:pPr>
                      <a:r>
                        <a:rPr lang="en-US" sz="1600" b="1" i="0" u="none" strike="noStrike">
                          <a:solidFill>
                            <a:srgbClr val="000000"/>
                          </a:solidFill>
                          <a:latin typeface="Verdana"/>
                          <a:ea typeface="Verdana"/>
                          <a:cs typeface="Verdana"/>
                          <a:sym typeface="Verdana"/>
                        </a:rPr>
                        <a:t>Role</a:t>
                      </a:r>
                    </a:p>
                  </a:txBody>
                  <a:tcPr marL="12700" marR="12700" marT="12700" marB="0"/>
                </a:tc>
                <a:tc>
                  <a:txBody>
                    <a:bodyPr/>
                    <a:lstStyle/>
                    <a:p>
                      <a:endParaRPr/>
                    </a:p>
                  </a:txBody>
                  <a:tcPr marL="91425" marR="91425" marT="91425" marB="91425"/>
                </a:tc>
                <a:tc>
                  <a:txBody>
                    <a:bodyPr/>
                    <a:lstStyle/>
                    <a:p>
                      <a:pPr lvl="0" algn="l" rtl="0">
                        <a:buSzPct val="25000"/>
                        <a:buNone/>
                      </a:pPr>
                      <a:r>
                        <a:rPr lang="en-US" sz="1600" b="1" i="0" u="none" strike="noStrike">
                          <a:solidFill>
                            <a:srgbClr val="000000"/>
                          </a:solidFill>
                          <a:latin typeface="Verdana"/>
                          <a:ea typeface="Verdana"/>
                          <a:cs typeface="Verdana"/>
                          <a:sym typeface="Verdana"/>
                        </a:rPr>
                        <a:t>Start</a:t>
                      </a:r>
                    </a:p>
                  </a:txBody>
                  <a:tcPr marL="12700" marR="12700" marT="12700" marB="0"/>
                </a:tc>
                <a:tc>
                  <a:txBody>
                    <a:bodyPr/>
                    <a:lstStyle/>
                    <a:p>
                      <a:pPr lvl="0" algn="l" rtl="0">
                        <a:buSzPct val="25000"/>
                        <a:buNone/>
                      </a:pPr>
                      <a:r>
                        <a:rPr lang="en-US" sz="1600" b="1" i="0" u="none" strike="noStrike">
                          <a:solidFill>
                            <a:srgbClr val="000000"/>
                          </a:solidFill>
                          <a:latin typeface="Verdana"/>
                          <a:ea typeface="Verdana"/>
                          <a:cs typeface="Verdana"/>
                          <a:sym typeface="Verdana"/>
                        </a:rPr>
                        <a:t>BEIS attributes</a:t>
                      </a:r>
                    </a:p>
                  </a:txBody>
                  <a:tcPr marL="12700" marR="12700" marT="12700" marB="0"/>
                </a:tc>
              </a:tr>
              <a:tr h="1191875">
                <a:tc>
                  <a:txBody>
                    <a:bodyPr/>
                    <a:lstStyle/>
                    <a:p>
                      <a:pPr lvl="0" algn="ctr" rtl="0">
                        <a:buSzPct val="25000"/>
                        <a:buNone/>
                      </a:pPr>
                      <a:r>
                        <a:rPr lang="en-US" sz="1600" b="0" i="0" u="none" strike="noStrike">
                          <a:solidFill>
                            <a:srgbClr val="000000"/>
                          </a:solidFill>
                          <a:latin typeface="Verdana"/>
                          <a:ea typeface="Verdana"/>
                          <a:cs typeface="Verdana"/>
                          <a:sym typeface="Verdana"/>
                        </a:rPr>
                        <a:t>1</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Our students</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institutional role = "SWAT_STUDENT"</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When Banner status changes to "Student"</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add to AD group based on BEIS attribute "Class_year"</a:t>
                      </a:r>
                    </a:p>
                  </a:txBody>
                  <a:tcPr marL="12700" marR="12700" marT="12700" marB="0"/>
                </a:tc>
              </a:tr>
              <a:tr h="1191875">
                <a:tc>
                  <a:txBody>
                    <a:bodyPr/>
                    <a:lstStyle/>
                    <a:p>
                      <a:pPr lvl="0" algn="ctr" rtl="0">
                        <a:buSzPct val="25000"/>
                        <a:buNone/>
                      </a:pPr>
                      <a:r>
                        <a:rPr lang="en-US" sz="1600" b="0" i="0" u="none" strike="noStrike">
                          <a:solidFill>
                            <a:srgbClr val="000000"/>
                          </a:solidFill>
                          <a:latin typeface="Verdana"/>
                          <a:ea typeface="Verdana"/>
                          <a:cs typeface="Verdana"/>
                          <a:sym typeface="Verdana"/>
                        </a:rPr>
                        <a:t>2</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domestic exchange students</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institutional role = "EXCHANGE_STUDENT"</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When Banner status changes to "EXCHANGE_STUDENT"</a:t>
                      </a:r>
                    </a:p>
                  </a:txBody>
                  <a:tcPr marL="12700" marR="12700" marT="12700" marB="0"/>
                </a:tc>
                <a:tc>
                  <a:txBody>
                    <a:bodyPr/>
                    <a:lstStyle/>
                    <a:p>
                      <a:endParaRPr/>
                    </a:p>
                  </a:txBody>
                  <a:tcPr marL="91425" marR="91425" marT="91425" marB="91425"/>
                </a:tc>
              </a:tr>
              <a:tr h="1191875">
                <a:tc>
                  <a:txBody>
                    <a:bodyPr/>
                    <a:lstStyle/>
                    <a:p>
                      <a:pPr lvl="0" algn="ctr" rtl="0">
                        <a:buSzPct val="25000"/>
                        <a:buNone/>
                      </a:pPr>
                      <a:r>
                        <a:rPr lang="en-US" sz="1600" b="0" i="0" u="none" strike="noStrike">
                          <a:solidFill>
                            <a:srgbClr val="000000"/>
                          </a:solidFill>
                          <a:latin typeface="Verdana"/>
                          <a:ea typeface="Verdana"/>
                          <a:cs typeface="Verdana"/>
                          <a:sym typeface="Verdana"/>
                        </a:rPr>
                        <a:t>3</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tri-college students</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institutional role = "TRICO_STUDENT"</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When Banner status changes to "TRICO_STUDENT"</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Bryn Mawr or Haverford email address from BEIS as "ALT_EMAIL"</a:t>
                      </a:r>
                    </a:p>
                  </a:txBody>
                  <a:tcPr marL="12700" marR="12700" marT="12700" marB="0"/>
                </a:tc>
              </a:tr>
              <a:tr h="898600">
                <a:tc>
                  <a:txBody>
                    <a:bodyPr/>
                    <a:lstStyle/>
                    <a:p>
                      <a:pPr lvl="0" algn="ctr" rtl="0">
                        <a:buSzPct val="25000"/>
                        <a:buNone/>
                      </a:pPr>
                      <a:r>
                        <a:rPr lang="en-US" sz="1600" b="0" i="0" u="none" strike="noStrike">
                          <a:solidFill>
                            <a:srgbClr val="000000"/>
                          </a:solidFill>
                          <a:latin typeface="Verdana"/>
                          <a:ea typeface="Verdana"/>
                          <a:cs typeface="Verdana"/>
                          <a:sym typeface="Verdana"/>
                        </a:rPr>
                        <a:t>4</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non-matriculated non-trico students</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institutional role = "MISC_STUDENT"</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When Banner status changes to "MISC_STUDENT"</a:t>
                      </a:r>
                    </a:p>
                  </a:txBody>
                  <a:tcPr marL="12700" marR="12700" marT="12700" marB="0"/>
                </a:tc>
                <a:tc>
                  <a:txBody>
                    <a:bodyPr/>
                    <a:lstStyle/>
                    <a:p>
                      <a:pPr lvl="0" algn="l" rtl="0">
                        <a:buSzPct val="25000"/>
                        <a:buNone/>
                      </a:pPr>
                      <a:r>
                        <a:rPr lang="en-US" sz="1600" b="0" i="0" u="none" strike="noStrike">
                          <a:solidFill>
                            <a:srgbClr val="000000"/>
                          </a:solidFill>
                          <a:latin typeface="Verdana"/>
                          <a:ea typeface="Verdana"/>
                          <a:cs typeface="Verdana"/>
                          <a:sym typeface="Verdana"/>
                        </a:rPr>
                        <a:t>Alternate email address from BEIS as "ALT_EMAIL"</a:t>
                      </a:r>
                    </a:p>
                  </a:txBody>
                  <a:tcPr marL="12700" marR="12700" marT="12700" marB="0"/>
                </a:tc>
              </a:tr>
            </a:tbl>
          </a:graphicData>
        </a:graphic>
      </p:graphicFrame>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SC: Feeding Active Directory…</a:t>
            </a:r>
          </a:p>
        </p:txBody>
      </p:sp>
      <p:graphicFrame>
        <p:nvGraphicFramePr>
          <p:cNvPr id="215" name="Shape 215"/>
          <p:cNvGraphicFramePr/>
          <p:nvPr/>
        </p:nvGraphicFramePr>
        <p:xfrm>
          <a:off x="620485" y="1384303"/>
          <a:ext cx="8158150" cy="4863405"/>
        </p:xfrm>
        <a:graphic>
          <a:graphicData uri="http://schemas.openxmlformats.org/drawingml/2006/table">
            <a:tbl>
              <a:tblPr firstRow="1" bandRow="1">
                <a:noFill/>
                <a:tableStyleId>{457C56F2-FA1B-4840-979F-95C6075556F4}</a:tableStyleId>
              </a:tblPr>
              <a:tblGrid>
                <a:gridCol w="1955800"/>
                <a:gridCol w="6202350"/>
              </a:tblGrid>
              <a:tr h="321125">
                <a:tc>
                  <a:txBody>
                    <a:bodyPr/>
                    <a:lstStyle/>
                    <a:p>
                      <a:pPr lvl="0" algn="l" rtl="0">
                        <a:buSzPct val="25000"/>
                        <a:buNone/>
                      </a:pPr>
                      <a:r>
                        <a:rPr lang="en-US" sz="1800" b="1" i="0" u="none" strike="noStrike">
                          <a:solidFill>
                            <a:srgbClr val="000000"/>
                          </a:solidFill>
                          <a:latin typeface="Verdana"/>
                          <a:ea typeface="Verdana"/>
                          <a:cs typeface="Verdana"/>
                          <a:sym typeface="Verdana"/>
                        </a:rPr>
                        <a:t>Role #3</a:t>
                      </a:r>
                    </a:p>
                  </a:txBody>
                  <a:tcPr marL="12700" marR="12700" marT="12700" marB="0"/>
                </a:tc>
                <a:tc>
                  <a:txBody>
                    <a:bodyPr/>
                    <a:lstStyle/>
                    <a:p>
                      <a:pPr lvl="0" algn="l" rtl="0">
                        <a:buSzPct val="25000"/>
                        <a:buNone/>
                      </a:pPr>
                      <a:r>
                        <a:rPr lang="en-US" sz="1800" b="1" i="0" u="none" strike="noStrike">
                          <a:solidFill>
                            <a:srgbClr val="000000"/>
                          </a:solidFill>
                          <a:latin typeface="Verdana"/>
                          <a:ea typeface="Verdana"/>
                          <a:cs typeface="Verdana"/>
                          <a:sym typeface="Verdana"/>
                        </a:rPr>
                        <a:t>tri-college students</a:t>
                      </a:r>
                    </a:p>
                  </a:txBody>
                  <a:tcPr marL="12700" marR="12700" marT="12700" marB="0"/>
                </a:tc>
              </a:tr>
              <a:tr h="505650">
                <a:tc>
                  <a:txBody>
                    <a:bodyPr/>
                    <a:lstStyle/>
                    <a:p>
                      <a:pPr lvl="0" algn="l" rtl="0">
                        <a:buSzPct val="25000"/>
                        <a:buNone/>
                      </a:pPr>
                      <a:r>
                        <a:rPr lang="en-US" sz="1800" b="0" i="0" u="none" strike="noStrike">
                          <a:solidFill>
                            <a:srgbClr val="000000"/>
                          </a:solidFill>
                          <a:latin typeface="Verdana"/>
                          <a:ea typeface="Verdana"/>
                          <a:cs typeface="Verdana"/>
                          <a:sym typeface="Verdana"/>
                        </a:rPr>
                        <a:t> </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institutional role = "TRICO_STUDENT"</a:t>
                      </a:r>
                    </a:p>
                  </a:txBody>
                  <a:tcPr marL="12700" marR="12700" marT="12700" marB="0"/>
                </a:tc>
              </a:tr>
              <a:tr h="292625">
                <a:tc>
                  <a:txBody>
                    <a:bodyPr/>
                    <a:lstStyle/>
                    <a:p>
                      <a:pPr lvl="0" algn="l" rtl="0">
                        <a:buSzPct val="25000"/>
                        <a:buNone/>
                      </a:pPr>
                      <a:r>
                        <a:rPr lang="en-US" sz="1800" b="0" i="0" u="none" strike="noStrike">
                          <a:solidFill>
                            <a:srgbClr val="000000"/>
                          </a:solidFill>
                          <a:latin typeface="Verdana"/>
                          <a:ea typeface="Verdana"/>
                          <a:cs typeface="Verdana"/>
                          <a:sym typeface="Verdana"/>
                        </a:rPr>
                        <a:t>AD groups</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"Students", "Xythos”</a:t>
                      </a:r>
                    </a:p>
                    <a:p>
                      <a:endParaRPr lang="en-US" sz="1800" b="0" i="0" u="none" strike="noStrike">
                        <a:solidFill>
                          <a:srgbClr val="000000"/>
                        </a:solidFill>
                        <a:latin typeface="Verdana"/>
                        <a:ea typeface="Verdana"/>
                        <a:cs typeface="Verdana"/>
                        <a:sym typeface="Verdana"/>
                      </a:endParaRPr>
                    </a:p>
                  </a:txBody>
                  <a:tcPr marL="12700" marR="12700" marT="12700" marB="0"/>
                </a:tc>
              </a:tr>
              <a:tr h="516050">
                <a:tc>
                  <a:txBody>
                    <a:bodyPr/>
                    <a:lstStyle/>
                    <a:p>
                      <a:pPr lvl="0" algn="l" rtl="0">
                        <a:buSzPct val="25000"/>
                        <a:buNone/>
                      </a:pPr>
                      <a:r>
                        <a:rPr lang="en-US" sz="1800" b="0" i="0" u="none" strike="noStrike">
                          <a:solidFill>
                            <a:srgbClr val="000000"/>
                          </a:solidFill>
                          <a:latin typeface="Verdana"/>
                          <a:ea typeface="Verdana"/>
                          <a:cs typeface="Verdana"/>
                          <a:sym typeface="Verdana"/>
                        </a:rPr>
                        <a:t>AD container</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OU=Visiting Students, OU=Users, OU=Swat, DC=Garnet, DC=Swarthmore, DC=edu</a:t>
                      </a:r>
                    </a:p>
                  </a:txBody>
                  <a:tcPr marL="12700" marR="12700" marT="12700" marB="0"/>
                </a:tc>
              </a:tr>
              <a:tr h="516050">
                <a:tc>
                  <a:txBody>
                    <a:bodyPr/>
                    <a:lstStyle/>
                    <a:p>
                      <a:pPr lvl="0" algn="l" rtl="0">
                        <a:buSzPct val="25000"/>
                        <a:buNone/>
                      </a:pPr>
                      <a:r>
                        <a:rPr lang="en-US" sz="1800" b="0" i="0" u="none" strike="noStrike">
                          <a:solidFill>
                            <a:srgbClr val="000000"/>
                          </a:solidFill>
                          <a:latin typeface="Verdana"/>
                          <a:ea typeface="Verdana"/>
                          <a:cs typeface="Verdana"/>
                          <a:sym typeface="Verdana"/>
                        </a:rPr>
                        <a:t>AD email</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Bryn Mawr or Haverford email address from BEIS as "ALT_EMAIL"</a:t>
                      </a:r>
                    </a:p>
                  </a:txBody>
                  <a:tcPr marL="12700" marR="12700" marT="12700" marB="0"/>
                </a:tc>
              </a:tr>
              <a:tr h="505650">
                <a:tc>
                  <a:txBody>
                    <a:bodyPr/>
                    <a:lstStyle/>
                    <a:p>
                      <a:pPr lvl="0" algn="l" rtl="0">
                        <a:buSzPct val="25000"/>
                        <a:buNone/>
                      </a:pPr>
                      <a:r>
                        <a:rPr lang="en-US" sz="1800" b="0" i="0" u="none" strike="noStrike">
                          <a:solidFill>
                            <a:srgbClr val="000000"/>
                          </a:solidFill>
                          <a:latin typeface="Verdana"/>
                          <a:ea typeface="Verdana"/>
                          <a:cs typeface="Verdana"/>
                          <a:sym typeface="Verdana"/>
                        </a:rPr>
                        <a:t>AD description</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populate with label "VisitingStudent"</a:t>
                      </a:r>
                    </a:p>
                  </a:txBody>
                  <a:tcPr marL="12700" marR="12700" marT="12700" marB="0"/>
                </a:tc>
              </a:tr>
              <a:tr h="505650">
                <a:tc>
                  <a:txBody>
                    <a:bodyPr/>
                    <a:lstStyle/>
                    <a:p>
                      <a:pPr lvl="0" algn="l" rtl="0">
                        <a:buSzPct val="25000"/>
                        <a:buNone/>
                      </a:pPr>
                      <a:r>
                        <a:rPr lang="en-US" sz="1800" b="0" i="0" u="none" strike="noStrike">
                          <a:solidFill>
                            <a:srgbClr val="000000"/>
                          </a:solidFill>
                          <a:latin typeface="Verdana"/>
                          <a:ea typeface="Verdana"/>
                          <a:cs typeface="Verdana"/>
                          <a:sym typeface="Verdana"/>
                        </a:rPr>
                        <a:t>Deactivate</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15 days after role ends</a:t>
                      </a:r>
                    </a:p>
                  </a:txBody>
                  <a:tcPr marL="12700" marR="12700" marT="12700" marB="0"/>
                </a:tc>
              </a:tr>
              <a:tr h="505650">
                <a:tc>
                  <a:txBody>
                    <a:bodyPr/>
                    <a:lstStyle/>
                    <a:p>
                      <a:pPr lvl="0" algn="l" rtl="0">
                        <a:buSzPct val="25000"/>
                        <a:buNone/>
                      </a:pPr>
                      <a:r>
                        <a:rPr lang="en-US" sz="1800" b="0" i="0" u="none" strike="noStrike">
                          <a:solidFill>
                            <a:srgbClr val="000000"/>
                          </a:solidFill>
                          <a:latin typeface="Verdana"/>
                          <a:ea typeface="Verdana"/>
                          <a:cs typeface="Verdana"/>
                          <a:sym typeface="Verdana"/>
                        </a:rPr>
                        <a:t>Delete</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90 days after deactivation</a:t>
                      </a:r>
                    </a:p>
                  </a:txBody>
                  <a:tcPr marL="12700" marR="12700" marT="12700" marB="0"/>
                </a:tc>
              </a:tr>
              <a:tr h="765400">
                <a:tc>
                  <a:txBody>
                    <a:bodyPr/>
                    <a:lstStyle/>
                    <a:p>
                      <a:pPr lvl="0" algn="l" rtl="0">
                        <a:buSzPct val="25000"/>
                        <a:buNone/>
                      </a:pPr>
                      <a:r>
                        <a:rPr lang="en-US" sz="1800" b="0" i="0" u="none" strike="noStrike">
                          <a:solidFill>
                            <a:srgbClr val="000000"/>
                          </a:solidFill>
                          <a:latin typeface="Verdana"/>
                          <a:ea typeface="Verdana"/>
                          <a:cs typeface="Verdana"/>
                          <a:sym typeface="Verdana"/>
                        </a:rPr>
                        <a:t>Data rule</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send "No Zimbra" welcome/Kiosk email; populate the alt ID field and use that for security answer (not Banner ID)</a:t>
                      </a:r>
                    </a:p>
                  </a:txBody>
                  <a:tcPr marL="12700" marR="12700" marT="12700" marB="0"/>
                </a:tc>
              </a:tr>
            </a:tbl>
          </a:graphicData>
        </a:graphic>
      </p:graphicFrame>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SC: Provisioning email…</a:t>
            </a:r>
          </a:p>
        </p:txBody>
      </p:sp>
      <p:graphicFrame>
        <p:nvGraphicFramePr>
          <p:cNvPr id="222" name="Shape 222"/>
          <p:cNvGraphicFramePr/>
          <p:nvPr/>
        </p:nvGraphicFramePr>
        <p:xfrm>
          <a:off x="616856" y="1327584"/>
          <a:ext cx="8128000" cy="4822850"/>
        </p:xfrm>
        <a:graphic>
          <a:graphicData uri="http://schemas.openxmlformats.org/drawingml/2006/table">
            <a:tbl>
              <a:tblPr firstRow="1" bandRow="1">
                <a:noFill/>
                <a:tableStyleId>{6C528CBE-06D1-4CDE-9152-60BD292099B4}</a:tableStyleId>
              </a:tblPr>
              <a:tblGrid>
                <a:gridCol w="1651000"/>
                <a:gridCol w="6477000"/>
              </a:tblGrid>
              <a:tr h="600800">
                <a:tc>
                  <a:txBody>
                    <a:bodyPr/>
                    <a:lstStyle/>
                    <a:p>
                      <a:pPr lvl="0" algn="l" rtl="0">
                        <a:buSzPct val="25000"/>
                        <a:buNone/>
                      </a:pPr>
                      <a:r>
                        <a:rPr lang="en-US" sz="1800" b="1" i="0" u="none" strike="noStrike">
                          <a:solidFill>
                            <a:srgbClr val="000000"/>
                          </a:solidFill>
                          <a:latin typeface="Verdana"/>
                          <a:ea typeface="Verdana"/>
                          <a:cs typeface="Verdana"/>
                          <a:sym typeface="Verdana"/>
                        </a:rPr>
                        <a:t>Role #1</a:t>
                      </a:r>
                    </a:p>
                  </a:txBody>
                  <a:tcPr marL="12700" marR="12700" marT="12700" marB="0"/>
                </a:tc>
                <a:tc>
                  <a:txBody>
                    <a:bodyPr/>
                    <a:lstStyle/>
                    <a:p>
                      <a:pPr lvl="0" algn="l" rtl="0">
                        <a:buSzPct val="25000"/>
                        <a:buNone/>
                      </a:pPr>
                      <a:r>
                        <a:rPr lang="en-US" sz="1800" b="1" i="0" u="none" strike="noStrike">
                          <a:solidFill>
                            <a:srgbClr val="000000"/>
                          </a:solidFill>
                          <a:latin typeface="Verdana"/>
                          <a:ea typeface="Verdana"/>
                          <a:cs typeface="Verdana"/>
                          <a:sym typeface="Verdana"/>
                        </a:rPr>
                        <a:t>Our students</a:t>
                      </a:r>
                    </a:p>
                  </a:txBody>
                  <a:tcPr marL="12700" marR="12700" marT="12700" marB="0"/>
                </a:tc>
              </a:tr>
              <a:tr h="600800">
                <a:tc>
                  <a:txBody>
                    <a:bodyPr/>
                    <a:lstStyle/>
                    <a:p>
                      <a:pPr lvl="0" algn="l" rtl="0">
                        <a:buSzPct val="25000"/>
                        <a:buNone/>
                      </a:pPr>
                      <a:r>
                        <a:rPr lang="en-US" sz="1800" b="1" i="0" u="none" strike="noStrike">
                          <a:solidFill>
                            <a:srgbClr val="000000"/>
                          </a:solidFill>
                          <a:latin typeface="Verdana"/>
                          <a:ea typeface="Verdana"/>
                          <a:cs typeface="Verdana"/>
                          <a:sym typeface="Verdana"/>
                        </a:rPr>
                        <a:t>Y/N</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Y</a:t>
                      </a:r>
                    </a:p>
                  </a:txBody>
                  <a:tcPr marL="12700" marR="12700" marT="12700" marB="0"/>
                </a:tc>
              </a:tr>
              <a:tr h="613150">
                <a:tc>
                  <a:txBody>
                    <a:bodyPr/>
                    <a:lstStyle/>
                    <a:p>
                      <a:pPr lvl="0" algn="l" rtl="0">
                        <a:buSzPct val="25000"/>
                        <a:buNone/>
                      </a:pPr>
                      <a:r>
                        <a:rPr lang="en-US" sz="1800" b="1" i="0" u="none" strike="noStrike">
                          <a:solidFill>
                            <a:srgbClr val="000000"/>
                          </a:solidFill>
                          <a:latin typeface="Verdana"/>
                          <a:ea typeface="Verdana"/>
                          <a:cs typeface="Verdana"/>
                          <a:sym typeface="Verdana"/>
                        </a:rPr>
                        <a:t>Start</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When Banner status changes to "Student"</a:t>
                      </a:r>
                    </a:p>
                  </a:txBody>
                  <a:tcPr marL="12700" marR="12700" marT="12700" marB="0"/>
                </a:tc>
              </a:tr>
              <a:tr h="600800">
                <a:tc>
                  <a:txBody>
                    <a:bodyPr/>
                    <a:lstStyle/>
                    <a:p>
                      <a:pPr lvl="0" algn="l" rtl="0">
                        <a:buSzPct val="25000"/>
                        <a:buNone/>
                      </a:pPr>
                      <a:r>
                        <a:rPr lang="en-US" sz="1800" b="1" i="0" u="none" strike="noStrike">
                          <a:solidFill>
                            <a:srgbClr val="000000"/>
                          </a:solidFill>
                          <a:latin typeface="Verdana"/>
                          <a:ea typeface="Verdana"/>
                          <a:cs typeface="Verdana"/>
                          <a:sym typeface="Verdana"/>
                        </a:rPr>
                        <a:t>Class of service</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"students"</a:t>
                      </a:r>
                    </a:p>
                  </a:txBody>
                  <a:tcPr marL="12700" marR="12700" marT="12700" marB="0"/>
                </a:tc>
              </a:tr>
              <a:tr h="600800">
                <a:tc>
                  <a:txBody>
                    <a:bodyPr/>
                    <a:lstStyle/>
                    <a:p>
                      <a:pPr lvl="0" algn="l" rtl="0">
                        <a:buSzPct val="25000"/>
                        <a:buNone/>
                      </a:pPr>
                      <a:r>
                        <a:rPr lang="en-US" sz="1800" b="1" i="0" u="none" strike="noStrike">
                          <a:solidFill>
                            <a:srgbClr val="000000"/>
                          </a:solidFill>
                          <a:latin typeface="Verdana"/>
                          <a:ea typeface="Verdana"/>
                          <a:cs typeface="Verdana"/>
                          <a:sym typeface="Verdana"/>
                        </a:rPr>
                        <a:t>Deactivate</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15 days after student role ends</a:t>
                      </a:r>
                    </a:p>
                  </a:txBody>
                  <a:tcPr marL="12700" marR="12700" marT="12700" marB="0"/>
                </a:tc>
              </a:tr>
              <a:tr h="600800">
                <a:tc>
                  <a:txBody>
                    <a:bodyPr/>
                    <a:lstStyle/>
                    <a:p>
                      <a:pPr lvl="0" algn="l" rtl="0">
                        <a:buSzPct val="25000"/>
                        <a:buNone/>
                      </a:pPr>
                      <a:r>
                        <a:rPr lang="en-US" sz="1800" b="1" i="0" u="none" strike="noStrike">
                          <a:solidFill>
                            <a:srgbClr val="000000"/>
                          </a:solidFill>
                          <a:latin typeface="Verdana"/>
                          <a:ea typeface="Verdana"/>
                          <a:cs typeface="Verdana"/>
                          <a:sym typeface="Verdana"/>
                        </a:rPr>
                        <a:t>Delete</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60 days after student role ends</a:t>
                      </a:r>
                    </a:p>
                  </a:txBody>
                  <a:tcPr marL="12700" marR="12700" marT="12700" marB="0"/>
                </a:tc>
              </a:tr>
              <a:tr h="1205700">
                <a:tc>
                  <a:txBody>
                    <a:bodyPr/>
                    <a:lstStyle/>
                    <a:p>
                      <a:pPr lvl="0" algn="l" rtl="0">
                        <a:buSzPct val="25000"/>
                        <a:buNone/>
                      </a:pPr>
                      <a:r>
                        <a:rPr lang="en-US" sz="1800" b="1" i="0" u="none" strike="noStrike">
                          <a:solidFill>
                            <a:srgbClr val="000000"/>
                          </a:solidFill>
                          <a:latin typeface="Verdana"/>
                          <a:ea typeface="Verdana"/>
                          <a:cs typeface="Verdana"/>
                          <a:sym typeface="Verdana"/>
                        </a:rPr>
                        <a:t>Name changes</a:t>
                      </a:r>
                    </a:p>
                  </a:txBody>
                  <a:tcPr marL="12700" marR="12700" marT="12700" marB="0"/>
                </a:tc>
                <a:tc>
                  <a:txBody>
                    <a:bodyPr/>
                    <a:lstStyle/>
                    <a:p>
                      <a:pPr lvl="0" algn="l" rtl="0">
                        <a:buSzPct val="25000"/>
                        <a:buNone/>
                      </a:pPr>
                      <a:r>
                        <a:rPr lang="en-US" sz="1800" b="0" i="0" u="none" strike="noStrike">
                          <a:solidFill>
                            <a:srgbClr val="000000"/>
                          </a:solidFill>
                          <a:latin typeface="Verdana"/>
                          <a:ea typeface="Verdana"/>
                          <a:cs typeface="Verdana"/>
                          <a:sym typeface="Verdana"/>
                        </a:rPr>
                        <a:t>Fischer will rename the Zimbra account and add the previous username as an alias; will also rename the Postini account</a:t>
                      </a:r>
                    </a:p>
                  </a:txBody>
                  <a:tcPr marL="12700" marR="12700" marT="12700" marB="0"/>
                </a:tc>
              </a:tr>
            </a:tbl>
          </a:graphicData>
        </a:graphic>
      </p:graphicFrame>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Swarthmore</a:t>
            </a:r>
            <a:br>
              <a:rPr lang="en-US" dirty="0" smtClean="0"/>
            </a:br>
            <a:r>
              <a:rPr lang="en-US" dirty="0" smtClean="0"/>
              <a:t>Questions/Comments</a:t>
            </a:r>
            <a:endParaRPr lang="en-US" dirty="0"/>
          </a:p>
        </p:txBody>
      </p:sp>
    </p:spTree>
    <p:extLst>
      <p:ext uri="{BB962C8B-B14F-4D97-AF65-F5344CB8AC3E}">
        <p14:creationId xmlns:p14="http://schemas.microsoft.com/office/powerpoint/2010/main" val="1174917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637941"/>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buClr>
                <a:schemeClr val="lt1"/>
              </a:buClr>
              <a:buSzPct val="25000"/>
              <a:buFont typeface="Arial"/>
              <a:buNone/>
            </a:pPr>
            <a:r>
              <a:rPr lang="en-US" sz="5850" b="0" i="0" u="none" strike="noStrike" cap="none" baseline="0">
                <a:solidFill>
                  <a:schemeClr val="lt1"/>
                </a:solidFill>
                <a:latin typeface="Arial"/>
                <a:ea typeface="Arial"/>
                <a:cs typeface="Arial"/>
                <a:sym typeface="Arial"/>
              </a:rPr>
              <a:t>The Harvey Mudd Story</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HMC timeline</a:t>
            </a:r>
            <a:endParaRPr lang="en-US" dirty="0"/>
          </a:p>
        </p:txBody>
      </p:sp>
      <p:sp>
        <p:nvSpPr>
          <p:cNvPr id="4" name="Text Placeholder 3"/>
          <p:cNvSpPr>
            <a:spLocks noGrp="1"/>
          </p:cNvSpPr>
          <p:nvPr>
            <p:ph type="body" idx="1"/>
          </p:nvPr>
        </p:nvSpPr>
        <p:spPr/>
        <p:txBody>
          <a:bodyPr>
            <a:noAutofit/>
          </a:bodyPr>
          <a:lstStyle/>
          <a:p>
            <a:pPr marL="400050" indent="-285750">
              <a:lnSpc>
                <a:spcPct val="120000"/>
              </a:lnSpc>
              <a:spcBef>
                <a:spcPts val="0"/>
              </a:spcBef>
              <a:buClr>
                <a:schemeClr val="dk1"/>
              </a:buClr>
              <a:buSzPct val="100000"/>
              <a:buFont typeface="Calibri"/>
              <a:buChar char="•"/>
            </a:pPr>
            <a:r>
              <a:rPr lang="en-US" sz="2600" dirty="0">
                <a:solidFill>
                  <a:schemeClr val="dk1"/>
                </a:solidFill>
                <a:latin typeface="Calibri"/>
                <a:ea typeface="Calibri"/>
                <a:cs typeface="Calibri"/>
              </a:rPr>
              <a:t>Early 2010 matched a consultant with a HMC staff member</a:t>
            </a:r>
          </a:p>
          <a:p>
            <a:pPr marL="400050" indent="-285750">
              <a:lnSpc>
                <a:spcPct val="120000"/>
              </a:lnSpc>
              <a:spcBef>
                <a:spcPts val="0"/>
              </a:spcBef>
              <a:buClr>
                <a:schemeClr val="dk1"/>
              </a:buClr>
              <a:buSzPct val="100000"/>
              <a:buFont typeface="Calibri"/>
              <a:buChar char="•"/>
            </a:pPr>
            <a:r>
              <a:rPr lang="en-US" sz="2600" dirty="0">
                <a:solidFill>
                  <a:schemeClr val="dk1"/>
                </a:solidFill>
                <a:latin typeface="Calibri"/>
                <a:ea typeface="Calibri"/>
                <a:cs typeface="Calibri"/>
              </a:rPr>
              <a:t>Started with Gartner quadrant</a:t>
            </a:r>
          </a:p>
          <a:p>
            <a:pPr marL="400050" indent="-285750">
              <a:lnSpc>
                <a:spcPct val="120000"/>
              </a:lnSpc>
              <a:spcBef>
                <a:spcPts val="0"/>
              </a:spcBef>
              <a:buClr>
                <a:schemeClr val="dk1"/>
              </a:buClr>
              <a:buSzPct val="100000"/>
              <a:buFont typeface="Calibri"/>
              <a:buChar char="•"/>
            </a:pPr>
            <a:r>
              <a:rPr lang="en-US" sz="2600" dirty="0">
                <a:solidFill>
                  <a:schemeClr val="dk1"/>
                </a:solidFill>
                <a:latin typeface="Calibri"/>
                <a:ea typeface="Calibri"/>
                <a:cs typeface="Calibri"/>
              </a:rPr>
              <a:t>Narrowed down to six, then four (early 2011)</a:t>
            </a:r>
          </a:p>
          <a:p>
            <a:pPr marL="400050" indent="-285750">
              <a:lnSpc>
                <a:spcPct val="120000"/>
              </a:lnSpc>
              <a:spcBef>
                <a:spcPts val="0"/>
              </a:spcBef>
              <a:buClr>
                <a:schemeClr val="dk1"/>
              </a:buClr>
              <a:buSzPct val="100000"/>
              <a:buFont typeface="Calibri"/>
              <a:buChar char="•"/>
            </a:pPr>
            <a:r>
              <a:rPr lang="en-US" sz="2600" dirty="0">
                <a:solidFill>
                  <a:schemeClr val="dk1"/>
                </a:solidFill>
                <a:latin typeface="Calibri"/>
                <a:ea typeface="Calibri"/>
                <a:cs typeface="Calibri"/>
              </a:rPr>
              <a:t>It was a crazy time: companies were being bought and sold (Novell acquired by Attachmate, Sun by Oracle)</a:t>
            </a:r>
          </a:p>
          <a:p>
            <a:pPr marL="400050" indent="-285750">
              <a:lnSpc>
                <a:spcPct val="120000"/>
              </a:lnSpc>
              <a:spcBef>
                <a:spcPts val="0"/>
              </a:spcBef>
              <a:buClr>
                <a:schemeClr val="dk1"/>
              </a:buClr>
              <a:buSzPct val="100000"/>
              <a:buFont typeface="Calibri"/>
              <a:buChar char="•"/>
            </a:pPr>
            <a:r>
              <a:rPr lang="en-US" sz="2600" dirty="0">
                <a:solidFill>
                  <a:schemeClr val="dk1"/>
                </a:solidFill>
                <a:latin typeface="Calibri"/>
                <a:ea typeface="Calibri"/>
                <a:cs typeface="Calibri"/>
              </a:rPr>
              <a:t>Fischer was on our list, but really went up in our estimation after we spoke with Swarthmore</a:t>
            </a:r>
          </a:p>
          <a:p>
            <a:pPr marL="400050" indent="-285750">
              <a:lnSpc>
                <a:spcPct val="120000"/>
              </a:lnSpc>
              <a:spcBef>
                <a:spcPts val="0"/>
              </a:spcBef>
              <a:buClr>
                <a:schemeClr val="dk1"/>
              </a:buClr>
              <a:buSzPct val="100000"/>
              <a:buFont typeface="Calibri"/>
              <a:buChar char="•"/>
            </a:pPr>
            <a:r>
              <a:rPr lang="en-US" sz="2600" dirty="0">
                <a:solidFill>
                  <a:schemeClr val="dk1"/>
                </a:solidFill>
                <a:latin typeface="Calibri"/>
                <a:ea typeface="Calibri"/>
                <a:cs typeface="Calibri"/>
              </a:rPr>
              <a:t>Password Management (2012)</a:t>
            </a:r>
          </a:p>
          <a:p>
            <a:pPr marL="400050" indent="-285750">
              <a:lnSpc>
                <a:spcPct val="120000"/>
              </a:lnSpc>
              <a:spcBef>
                <a:spcPts val="0"/>
              </a:spcBef>
              <a:buClr>
                <a:schemeClr val="dk1"/>
              </a:buClr>
              <a:buSzPct val="100000"/>
              <a:buFont typeface="Calibri"/>
              <a:buChar char="•"/>
            </a:pPr>
            <a:r>
              <a:rPr lang="en-US" sz="2600" dirty="0">
                <a:solidFill>
                  <a:schemeClr val="dk1"/>
                </a:solidFill>
                <a:latin typeface="Calibri"/>
                <a:ea typeface="Calibri"/>
                <a:cs typeface="Calibri"/>
              </a:rPr>
              <a:t>Provisioning (2013)</a:t>
            </a:r>
          </a:p>
        </p:txBody>
      </p:sp>
    </p:spTree>
    <p:extLst>
      <p:ext uri="{BB962C8B-B14F-4D97-AF65-F5344CB8AC3E}">
        <p14:creationId xmlns:p14="http://schemas.microsoft.com/office/powerpoint/2010/main" val="36291830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HMC chose Fischer</a:t>
            </a:r>
            <a:endParaRPr lang="en-US" dirty="0"/>
          </a:p>
        </p:txBody>
      </p:sp>
      <p:sp>
        <p:nvSpPr>
          <p:cNvPr id="3" name="Text Placeholder 2"/>
          <p:cNvSpPr>
            <a:spLocks noGrp="1"/>
          </p:cNvSpPr>
          <p:nvPr>
            <p:ph type="body" idx="1"/>
          </p:nvPr>
        </p:nvSpPr>
        <p:spPr/>
        <p:txBody>
          <a:bodyPr/>
          <a:lstStyle/>
          <a:p>
            <a:pPr marL="457200" indent="-457200">
              <a:lnSpc>
                <a:spcPct val="130000"/>
              </a:lnSpc>
              <a:spcBef>
                <a:spcPts val="0"/>
              </a:spcBef>
              <a:buSzPct val="100000"/>
            </a:pPr>
            <a:r>
              <a:rPr lang="en-US" sz="2800" dirty="0">
                <a:solidFill>
                  <a:schemeClr val="tx1"/>
                </a:solidFill>
                <a:latin typeface="Calibri" panose="020F0502020204030204" pitchFamily="34" charset="0"/>
              </a:rPr>
              <a:t>Responsiveness to concerns about pricing model</a:t>
            </a:r>
          </a:p>
          <a:p>
            <a:pPr marL="457200" indent="-457200">
              <a:lnSpc>
                <a:spcPct val="130000"/>
              </a:lnSpc>
              <a:spcBef>
                <a:spcPts val="0"/>
              </a:spcBef>
              <a:buSzPct val="100000"/>
            </a:pPr>
            <a:r>
              <a:rPr lang="en-US" sz="2800" dirty="0">
                <a:solidFill>
                  <a:schemeClr val="tx1"/>
                </a:solidFill>
                <a:latin typeface="Calibri" panose="020F0502020204030204" pitchFamily="34" charset="0"/>
              </a:rPr>
              <a:t>Ability to execute (despite not having much higher </a:t>
            </a:r>
            <a:r>
              <a:rPr lang="en-US" sz="2800" dirty="0" err="1">
                <a:solidFill>
                  <a:schemeClr val="tx1"/>
                </a:solidFill>
                <a:latin typeface="Calibri" panose="020F0502020204030204" pitchFamily="34" charset="0"/>
              </a:rPr>
              <a:t>ed</a:t>
            </a:r>
            <a:r>
              <a:rPr lang="en-US" sz="2800" dirty="0">
                <a:solidFill>
                  <a:schemeClr val="tx1"/>
                </a:solidFill>
                <a:latin typeface="Calibri" panose="020F0502020204030204" pitchFamily="34" charset="0"/>
              </a:rPr>
              <a:t> experience)</a:t>
            </a:r>
          </a:p>
          <a:p>
            <a:pPr marL="457200" indent="-457200">
              <a:lnSpc>
                <a:spcPct val="130000"/>
              </a:lnSpc>
              <a:spcBef>
                <a:spcPts val="0"/>
              </a:spcBef>
              <a:buSzPct val="100000"/>
            </a:pPr>
            <a:r>
              <a:rPr lang="en-US" sz="2800" dirty="0">
                <a:solidFill>
                  <a:schemeClr val="tx1"/>
                </a:solidFill>
                <a:latin typeface="Calibri" panose="020F0502020204030204" pitchFamily="34" charset="0"/>
              </a:rPr>
              <a:t>Experience with cloud</a:t>
            </a:r>
          </a:p>
          <a:p>
            <a:pPr marL="457200" indent="-457200">
              <a:lnSpc>
                <a:spcPct val="130000"/>
              </a:lnSpc>
              <a:spcBef>
                <a:spcPts val="0"/>
              </a:spcBef>
              <a:buSzPct val="100000"/>
            </a:pPr>
            <a:r>
              <a:rPr lang="en-US" sz="2800" dirty="0">
                <a:solidFill>
                  <a:schemeClr val="tx1"/>
                </a:solidFill>
                <a:latin typeface="Calibri" panose="020F0502020204030204" pitchFamily="34" charset="0"/>
              </a:rPr>
              <a:t>Cost</a:t>
            </a:r>
          </a:p>
          <a:p>
            <a:endParaRPr lang="en-US" dirty="0"/>
          </a:p>
        </p:txBody>
      </p:sp>
    </p:spTree>
    <p:extLst>
      <p:ext uri="{BB962C8B-B14F-4D97-AF65-F5344CB8AC3E}">
        <p14:creationId xmlns:p14="http://schemas.microsoft.com/office/powerpoint/2010/main" val="1033335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HMC architecture</a:t>
            </a:r>
            <a:endParaRPr lang="en-US" dirty="0"/>
          </a:p>
        </p:txBody>
      </p:sp>
      <p:sp>
        <p:nvSpPr>
          <p:cNvPr id="3" name="Text Placeholder 2"/>
          <p:cNvSpPr>
            <a:spLocks noGrp="1"/>
          </p:cNvSpPr>
          <p:nvPr>
            <p:ph type="body" idx="1"/>
          </p:nvPr>
        </p:nvSpPr>
        <p:spPr/>
        <p:txBody>
          <a:bodyPr/>
          <a:lstStyle/>
          <a:p>
            <a:pPr marL="5143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Fischer Identity Service is primary</a:t>
            </a:r>
          </a:p>
          <a:p>
            <a:pPr marL="5143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HMC credentials – no </a:t>
            </a:r>
            <a:r>
              <a:rPr lang="en-US" sz="2600" dirty="0" err="1">
                <a:solidFill>
                  <a:schemeClr val="dk1"/>
                </a:solidFill>
                <a:latin typeface="Calibri"/>
                <a:ea typeface="Calibri"/>
                <a:cs typeface="Calibri"/>
              </a:rPr>
              <a:t>authz</a:t>
            </a:r>
            <a:r>
              <a:rPr lang="en-US" sz="2600" dirty="0">
                <a:solidFill>
                  <a:schemeClr val="dk1"/>
                </a:solidFill>
                <a:latin typeface="Calibri"/>
                <a:ea typeface="Calibri"/>
                <a:cs typeface="Calibri"/>
              </a:rPr>
              <a:t> implicit</a:t>
            </a:r>
          </a:p>
          <a:p>
            <a:pPr marL="5143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LDAP sits between Fischer and sources of authority (</a:t>
            </a:r>
            <a:r>
              <a:rPr lang="en-US" sz="2600" dirty="0" err="1">
                <a:solidFill>
                  <a:schemeClr val="dk1"/>
                </a:solidFill>
                <a:latin typeface="Calibri"/>
                <a:ea typeface="Calibri"/>
                <a:cs typeface="Calibri"/>
              </a:rPr>
              <a:t>Jenzabar</a:t>
            </a:r>
            <a:r>
              <a:rPr lang="en-US" sz="2600" dirty="0">
                <a:solidFill>
                  <a:schemeClr val="dk1"/>
                </a:solidFill>
                <a:latin typeface="Calibri"/>
                <a:ea typeface="Calibri"/>
                <a:cs typeface="Calibri"/>
              </a:rPr>
              <a:t> CX, </a:t>
            </a:r>
            <a:r>
              <a:rPr lang="en-US" sz="2600" dirty="0" err="1">
                <a:solidFill>
                  <a:schemeClr val="dk1"/>
                </a:solidFill>
                <a:latin typeface="Calibri"/>
                <a:ea typeface="Calibri"/>
                <a:cs typeface="Calibri"/>
              </a:rPr>
              <a:t>Ultipro</a:t>
            </a:r>
            <a:r>
              <a:rPr lang="en-US" sz="2600" dirty="0">
                <a:solidFill>
                  <a:schemeClr val="dk1"/>
                </a:solidFill>
                <a:latin typeface="Calibri"/>
                <a:ea typeface="Calibri"/>
                <a:cs typeface="Calibri"/>
              </a:rPr>
              <a:t>)</a:t>
            </a:r>
          </a:p>
          <a:p>
            <a:pPr marL="5143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Aim for common logon if we can’t do single sign on (</a:t>
            </a:r>
            <a:r>
              <a:rPr lang="en-US" sz="2600" dirty="0" err="1">
                <a:solidFill>
                  <a:schemeClr val="dk1"/>
                </a:solidFill>
                <a:latin typeface="Calibri"/>
                <a:ea typeface="Calibri"/>
                <a:cs typeface="Calibri"/>
              </a:rPr>
              <a:t>eg</a:t>
            </a:r>
            <a:r>
              <a:rPr lang="en-US" sz="2600" dirty="0">
                <a:solidFill>
                  <a:schemeClr val="dk1"/>
                </a:solidFill>
                <a:latin typeface="Calibri"/>
                <a:ea typeface="Calibri"/>
                <a:cs typeface="Calibri"/>
              </a:rPr>
              <a:t> People Admin)</a:t>
            </a:r>
          </a:p>
          <a:p>
            <a:endParaRPr lang="en-US" sz="2600" dirty="0">
              <a:solidFill>
                <a:schemeClr val="dk1"/>
              </a:solidFill>
              <a:latin typeface="Calibri"/>
              <a:ea typeface="Calibri"/>
              <a:cs typeface="Calibri"/>
            </a:endParaRPr>
          </a:p>
        </p:txBody>
      </p:sp>
    </p:spTree>
    <p:extLst>
      <p:ext uri="{BB962C8B-B14F-4D97-AF65-F5344CB8AC3E}">
        <p14:creationId xmlns:p14="http://schemas.microsoft.com/office/powerpoint/2010/main" val="35627438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HMC roles</a:t>
            </a:r>
            <a:endParaRPr lang="en-US" dirty="0"/>
          </a:p>
        </p:txBody>
      </p:sp>
      <p:sp>
        <p:nvSpPr>
          <p:cNvPr id="3" name="Text Placeholder 2"/>
          <p:cNvSpPr>
            <a:spLocks noGrp="1"/>
          </p:cNvSpPr>
          <p:nvPr>
            <p:ph type="body" idx="1"/>
          </p:nvPr>
        </p:nvSpPr>
        <p:spPr/>
        <p:txBody>
          <a:bodyPr>
            <a:normAutofit fontScale="92500" lnSpcReduction="10000"/>
          </a:bodyPr>
          <a:lstStyle/>
          <a:p>
            <a:pPr marL="457200" indent="-457200">
              <a:lnSpc>
                <a:spcPct val="150000"/>
              </a:lnSpc>
              <a:spcBef>
                <a:spcPts val="0"/>
              </a:spcBef>
              <a:buSzPct val="100000"/>
            </a:pPr>
            <a:r>
              <a:rPr lang="en-US" sz="2500" dirty="0" err="1">
                <a:solidFill>
                  <a:schemeClr val="tx1"/>
                </a:solidFill>
                <a:latin typeface="Calibri" panose="020F0502020204030204" pitchFamily="34" charset="0"/>
              </a:rPr>
              <a:t>isFaculty</a:t>
            </a:r>
            <a:endParaRPr lang="en-US" sz="2500" dirty="0">
              <a:solidFill>
                <a:schemeClr val="tx1"/>
              </a:solidFill>
              <a:latin typeface="Calibri" panose="020F0502020204030204" pitchFamily="34" charset="0"/>
            </a:endParaRPr>
          </a:p>
          <a:p>
            <a:pPr marL="457200" indent="-457200">
              <a:lnSpc>
                <a:spcPct val="150000"/>
              </a:lnSpc>
              <a:spcBef>
                <a:spcPts val="0"/>
              </a:spcBef>
              <a:buSzPct val="100000"/>
            </a:pPr>
            <a:r>
              <a:rPr lang="en-US" sz="2500" dirty="0" err="1">
                <a:solidFill>
                  <a:schemeClr val="tx1"/>
                </a:solidFill>
                <a:latin typeface="Calibri" panose="020F0502020204030204" pitchFamily="34" charset="0"/>
              </a:rPr>
              <a:t>isCurrentFaculty</a:t>
            </a:r>
            <a:endParaRPr lang="en-US" sz="2500" dirty="0">
              <a:solidFill>
                <a:schemeClr val="tx1"/>
              </a:solidFill>
              <a:latin typeface="Calibri" panose="020F0502020204030204" pitchFamily="34" charset="0"/>
            </a:endParaRPr>
          </a:p>
          <a:p>
            <a:pPr marL="457200" indent="-457200">
              <a:lnSpc>
                <a:spcPct val="150000"/>
              </a:lnSpc>
              <a:spcBef>
                <a:spcPts val="0"/>
              </a:spcBef>
              <a:buSzPct val="100000"/>
            </a:pPr>
            <a:r>
              <a:rPr lang="en-US" sz="2500" dirty="0" err="1">
                <a:solidFill>
                  <a:schemeClr val="tx1"/>
                </a:solidFill>
                <a:latin typeface="Calibri" panose="020F0502020204030204" pitchFamily="34" charset="0"/>
              </a:rPr>
              <a:t>isCurrentNonHmcFaculty</a:t>
            </a:r>
            <a:endParaRPr lang="en-US" sz="2500" dirty="0">
              <a:solidFill>
                <a:schemeClr val="tx1"/>
              </a:solidFill>
              <a:latin typeface="Calibri" panose="020F0502020204030204" pitchFamily="34" charset="0"/>
            </a:endParaRPr>
          </a:p>
          <a:p>
            <a:pPr marL="457200" indent="-457200">
              <a:lnSpc>
                <a:spcPct val="150000"/>
              </a:lnSpc>
              <a:spcBef>
                <a:spcPts val="0"/>
              </a:spcBef>
              <a:buSzPct val="100000"/>
            </a:pPr>
            <a:r>
              <a:rPr lang="en-US" sz="2500" dirty="0" err="1">
                <a:solidFill>
                  <a:schemeClr val="tx1"/>
                </a:solidFill>
                <a:latin typeface="Calibri" panose="020F0502020204030204" pitchFamily="34" charset="0"/>
              </a:rPr>
              <a:t>isCurrentStaff</a:t>
            </a:r>
            <a:endParaRPr lang="en-US" sz="2500" dirty="0">
              <a:solidFill>
                <a:schemeClr val="tx1"/>
              </a:solidFill>
              <a:latin typeface="Calibri" panose="020F0502020204030204" pitchFamily="34" charset="0"/>
            </a:endParaRPr>
          </a:p>
          <a:p>
            <a:pPr marL="457200" indent="-457200">
              <a:lnSpc>
                <a:spcPct val="150000"/>
              </a:lnSpc>
              <a:spcBef>
                <a:spcPts val="0"/>
              </a:spcBef>
              <a:buSzPct val="100000"/>
            </a:pPr>
            <a:r>
              <a:rPr lang="en-US" sz="2500" dirty="0" err="1">
                <a:solidFill>
                  <a:schemeClr val="tx1"/>
                </a:solidFill>
                <a:latin typeface="Calibri" panose="020F0502020204030204" pitchFamily="34" charset="0"/>
              </a:rPr>
              <a:t>isSpouse</a:t>
            </a:r>
            <a:endParaRPr lang="en-US" sz="2500" dirty="0">
              <a:solidFill>
                <a:schemeClr val="tx1"/>
              </a:solidFill>
              <a:latin typeface="Calibri" panose="020F0502020204030204" pitchFamily="34" charset="0"/>
            </a:endParaRPr>
          </a:p>
          <a:p>
            <a:pPr marL="457200" indent="-457200">
              <a:lnSpc>
                <a:spcPct val="150000"/>
              </a:lnSpc>
              <a:spcBef>
                <a:spcPts val="0"/>
              </a:spcBef>
              <a:buSzPct val="100000"/>
            </a:pPr>
            <a:r>
              <a:rPr lang="en-US" sz="2500" dirty="0" err="1">
                <a:solidFill>
                  <a:schemeClr val="tx1"/>
                </a:solidFill>
                <a:latin typeface="Calibri" panose="020F0502020204030204" pitchFamily="34" charset="0"/>
              </a:rPr>
              <a:t>isCurrentHmcStudent</a:t>
            </a:r>
            <a:endParaRPr lang="en-US" sz="2500" dirty="0">
              <a:solidFill>
                <a:schemeClr val="tx1"/>
              </a:solidFill>
              <a:latin typeface="Calibri" panose="020F0502020204030204" pitchFamily="34" charset="0"/>
            </a:endParaRPr>
          </a:p>
          <a:p>
            <a:pPr marL="457200" indent="-457200">
              <a:lnSpc>
                <a:spcPct val="150000"/>
              </a:lnSpc>
              <a:spcBef>
                <a:spcPts val="0"/>
              </a:spcBef>
              <a:buSzPct val="100000"/>
            </a:pPr>
            <a:r>
              <a:rPr lang="en-US" sz="2500" dirty="0" err="1">
                <a:solidFill>
                  <a:schemeClr val="tx1"/>
                </a:solidFill>
                <a:latin typeface="Calibri" panose="020F0502020204030204" pitchFamily="34" charset="0"/>
              </a:rPr>
              <a:t>isAlumNonGrad</a:t>
            </a:r>
            <a:endParaRPr lang="en-US" sz="2500" dirty="0">
              <a:solidFill>
                <a:schemeClr val="tx1"/>
              </a:solidFill>
              <a:latin typeface="Calibri" panose="020F0502020204030204" pitchFamily="34" charset="0"/>
            </a:endParaRPr>
          </a:p>
          <a:p>
            <a:pPr marL="457200" indent="-457200">
              <a:lnSpc>
                <a:spcPct val="150000"/>
              </a:lnSpc>
              <a:spcBef>
                <a:spcPts val="0"/>
              </a:spcBef>
              <a:buSzPct val="100000"/>
            </a:pPr>
            <a:r>
              <a:rPr lang="en-US" sz="2500" dirty="0" err="1">
                <a:solidFill>
                  <a:schemeClr val="tx1"/>
                </a:solidFill>
                <a:latin typeface="Calibri" panose="020F0502020204030204" pitchFamily="34" charset="0"/>
              </a:rPr>
              <a:t>isDepartedStudent</a:t>
            </a:r>
            <a:endParaRPr lang="en-US" sz="2500" dirty="0">
              <a:solidFill>
                <a:schemeClr val="tx1"/>
              </a:solidFill>
              <a:latin typeface="Calibri" panose="020F0502020204030204" pitchFamily="34" charset="0"/>
            </a:endParaRPr>
          </a:p>
          <a:p>
            <a:pPr marL="457200" indent="-457200">
              <a:lnSpc>
                <a:spcPct val="150000"/>
              </a:lnSpc>
              <a:spcBef>
                <a:spcPts val="0"/>
              </a:spcBef>
              <a:buSzPct val="100000"/>
            </a:pPr>
            <a:r>
              <a:rPr lang="en-US" sz="2500" dirty="0" err="1">
                <a:solidFill>
                  <a:schemeClr val="tx1"/>
                </a:solidFill>
                <a:latin typeface="Calibri" panose="020F0502020204030204" pitchFamily="34" charset="0"/>
              </a:rPr>
              <a:t>isOnLeaveStudent</a:t>
            </a:r>
            <a:endParaRPr lang="en-US" sz="25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615520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Harvey </a:t>
            </a:r>
            <a:r>
              <a:rPr lang="en-US" dirty="0" err="1" smtClean="0"/>
              <a:t>Mudd</a:t>
            </a:r>
            <a:r>
              <a:rPr lang="en-US" dirty="0" smtClean="0"/>
              <a:t/>
            </a:r>
            <a:br>
              <a:rPr lang="en-US" dirty="0" smtClean="0"/>
            </a:br>
            <a:r>
              <a:rPr lang="en-US" dirty="0" smtClean="0"/>
              <a:t>Questions/Comments</a:t>
            </a:r>
            <a:endParaRPr lang="en-US" dirty="0"/>
          </a:p>
        </p:txBody>
      </p:sp>
    </p:spTree>
    <p:extLst>
      <p:ext uri="{BB962C8B-B14F-4D97-AF65-F5344CB8AC3E}">
        <p14:creationId xmlns:p14="http://schemas.microsoft.com/office/powerpoint/2010/main" val="3949470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we’ll do today</a:t>
            </a:r>
            <a:endParaRPr lang="en-US"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432182740"/>
              </p:ext>
            </p:extLst>
          </p:nvPr>
        </p:nvGraphicFramePr>
        <p:xfrm>
          <a:off x="457200" y="1236663"/>
          <a:ext cx="8158163" cy="4803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786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40B8ED1A-3798-41FB-A048-C1E128D6F78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2A1862C0-552B-4BDE-9AE9-27C85F28F35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6482AD42-6BB8-496E-83B0-62612FCB7355}"/>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689E3774-AFD6-4CD0-81C0-4E521D44154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F7BAB4E0-5BB8-4EB2-89A2-64551CB897F1}"/>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graphicEl>
                                              <a:dgm id="{9F5000B7-3009-4830-87A9-0F4D887F1D77}"/>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graphicEl>
                                              <a:dgm id="{06C51ED5-EB80-43B8-8B0E-BFCEF571D087}"/>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graphicEl>
                                              <a:dgm id="{3751A713-CE6C-4756-85AA-3A0CD71EFCC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dirty="0" smtClean="0">
                <a:solidFill>
                  <a:srgbClr val="B7002B"/>
                </a:solidFill>
                <a:latin typeface="Arial"/>
                <a:ea typeface="Arial"/>
                <a:cs typeface="Arial"/>
                <a:sym typeface="Arial"/>
              </a:rPr>
              <a:t>Recommendations I</a:t>
            </a:r>
            <a:endParaRPr lang="en-US" sz="4000" b="0" i="0" u="none" strike="noStrike" cap="none" baseline="0" dirty="0">
              <a:solidFill>
                <a:srgbClr val="B7002B"/>
              </a:solidFill>
              <a:latin typeface="Arial"/>
              <a:ea typeface="Arial"/>
              <a:cs typeface="Arial"/>
              <a:sym typeface="Arial"/>
            </a:endParaRPr>
          </a:p>
        </p:txBody>
      </p:sp>
      <p:sp>
        <p:nvSpPr>
          <p:cNvPr id="246" name="Shape 246"/>
          <p:cNvSpPr txBox="1">
            <a:spLocks noGrp="1"/>
          </p:cNvSpPr>
          <p:nvPr>
            <p:ph type="body" idx="1"/>
          </p:nvPr>
        </p:nvSpPr>
        <p:spPr>
          <a:xfrm>
            <a:off x="457200" y="1236870"/>
            <a:ext cx="8158163" cy="4803567"/>
          </a:xfrm>
          <a:prstGeom prst="rect">
            <a:avLst/>
          </a:prstGeom>
          <a:noFill/>
          <a:ln>
            <a:noFill/>
          </a:ln>
        </p:spPr>
        <p:txBody>
          <a:bodyPr lIns="91425" tIns="45700" rIns="91425" bIns="45700" anchor="t" anchorCtr="0">
            <a:noAutofit/>
          </a:bodyPr>
          <a:lstStyle/>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Joseph: Make sure you have a strong project manager</a:t>
            </a:r>
          </a:p>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Gayle: Make sure you have a strong project manager</a:t>
            </a:r>
          </a:p>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Joseph: Be prepared to rethink business processes</a:t>
            </a:r>
          </a:p>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Gayle: Work with key people in functional areas</a:t>
            </a:r>
          </a:p>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Joseph: Think hard about how you communicate with user </a:t>
            </a:r>
            <a:r>
              <a:rPr lang="en-US" sz="2600" dirty="0" smtClean="0">
                <a:solidFill>
                  <a:schemeClr val="dk1"/>
                </a:solidFill>
                <a:latin typeface="Calibri"/>
                <a:ea typeface="Calibri"/>
                <a:cs typeface="Calibri"/>
              </a:rPr>
              <a:t>community</a:t>
            </a:r>
            <a:endParaRPr lang="en-US" sz="2600" dirty="0">
              <a:solidFill>
                <a:schemeClr val="dk1"/>
              </a:solidFill>
              <a:latin typeface="Calibri"/>
              <a:ea typeface="Calibri"/>
              <a:cs typeface="Calibri"/>
            </a:endParaRPr>
          </a:p>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Gayle: Say, “we’re not changing anything, we’re just automating what we do now” (well, mostly)</a:t>
            </a:r>
            <a:endParaRPr sz="2600" dirty="0">
              <a:solidFill>
                <a:schemeClr val="dk1"/>
              </a:solidFill>
              <a:latin typeface="Calibri"/>
              <a:ea typeface="Calibri"/>
              <a:cs typeface="Calibri"/>
            </a:endParaRP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dirty="0" smtClean="0">
                <a:solidFill>
                  <a:srgbClr val="B7002B"/>
                </a:solidFill>
                <a:latin typeface="Arial"/>
                <a:ea typeface="Arial"/>
                <a:cs typeface="Arial"/>
                <a:sym typeface="Arial"/>
              </a:rPr>
              <a:t>Recommendations II</a:t>
            </a:r>
            <a:endParaRPr lang="en-US" sz="4000" b="0" i="0" u="none" strike="noStrike" cap="none" baseline="0" dirty="0">
              <a:solidFill>
                <a:srgbClr val="B7002B"/>
              </a:solidFill>
              <a:latin typeface="Arial"/>
              <a:ea typeface="Arial"/>
              <a:cs typeface="Arial"/>
              <a:sym typeface="Arial"/>
            </a:endParaRPr>
          </a:p>
        </p:txBody>
      </p:sp>
      <p:sp>
        <p:nvSpPr>
          <p:cNvPr id="246" name="Shape 246"/>
          <p:cNvSpPr txBox="1">
            <a:spLocks noGrp="1"/>
          </p:cNvSpPr>
          <p:nvPr>
            <p:ph type="body" idx="1"/>
          </p:nvPr>
        </p:nvSpPr>
        <p:spPr>
          <a:xfrm>
            <a:off x="457200" y="1236870"/>
            <a:ext cx="8158163" cy="5011530"/>
          </a:xfrm>
          <a:prstGeom prst="rect">
            <a:avLst/>
          </a:prstGeom>
          <a:noFill/>
          <a:ln>
            <a:noFill/>
          </a:ln>
        </p:spPr>
        <p:txBody>
          <a:bodyPr lIns="91425" tIns="45700" rIns="91425" bIns="45700" anchor="t" anchorCtr="0">
            <a:normAutofit fontScale="92500"/>
          </a:bodyPr>
          <a:lstStyle/>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Joseph: You will sometimes end up managing relations between </a:t>
            </a:r>
            <a:r>
              <a:rPr lang="en-US" sz="2600" dirty="0" smtClean="0">
                <a:solidFill>
                  <a:schemeClr val="dk1"/>
                </a:solidFill>
                <a:latin typeface="Calibri"/>
                <a:ea typeface="Calibri"/>
                <a:cs typeface="Calibri"/>
              </a:rPr>
              <a:t>vendors</a:t>
            </a:r>
            <a:endParaRPr lang="en-US" sz="2600" dirty="0">
              <a:solidFill>
                <a:schemeClr val="dk1"/>
              </a:solidFill>
              <a:latin typeface="Calibri"/>
              <a:ea typeface="Calibri"/>
              <a:cs typeface="Calibri"/>
            </a:endParaRPr>
          </a:p>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Gayle: Include people from the helpdesk, administrative computing and systems, it’s a bonding experience</a:t>
            </a:r>
          </a:p>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Joseph: Make sure that campus leaders are aware of the IAM initiative at all times (esp. when buying software)</a:t>
            </a:r>
          </a:p>
          <a:p>
            <a:pPr marL="400050" indent="-285750">
              <a:lnSpc>
                <a:spcPct val="150000"/>
              </a:lnSpc>
              <a:spcBef>
                <a:spcPts val="0"/>
              </a:spcBef>
              <a:buClr>
                <a:schemeClr val="dk1"/>
              </a:buClr>
              <a:buSzPct val="100000"/>
              <a:buFont typeface="Calibri"/>
              <a:buChar char="•"/>
            </a:pPr>
            <a:r>
              <a:rPr lang="en-US" sz="2600" dirty="0">
                <a:solidFill>
                  <a:schemeClr val="dk1"/>
                </a:solidFill>
                <a:latin typeface="Calibri"/>
                <a:ea typeface="Calibri"/>
                <a:cs typeface="Calibri"/>
              </a:rPr>
              <a:t>Gayle: because they will want to know when you’ll get back to working on the projects they care </a:t>
            </a:r>
            <a:r>
              <a:rPr lang="en-US" sz="2600" dirty="0" smtClean="0">
                <a:solidFill>
                  <a:schemeClr val="dk1"/>
                </a:solidFill>
                <a:latin typeface="Calibri"/>
                <a:ea typeface="Calibri"/>
                <a:cs typeface="Calibri"/>
              </a:rPr>
              <a:t>about</a:t>
            </a:r>
            <a:endParaRPr lang="en-US" sz="2600" dirty="0">
              <a:solidFill>
                <a:schemeClr val="dk1"/>
              </a:solidFill>
              <a:latin typeface="Calibri"/>
              <a:ea typeface="Calibri"/>
              <a:cs typeface="Calibri"/>
            </a:endParaRPr>
          </a:p>
        </p:txBody>
      </p:sp>
    </p:spTree>
    <p:extLst>
      <p:ext uri="{BB962C8B-B14F-4D97-AF65-F5344CB8AC3E}">
        <p14:creationId xmlns:p14="http://schemas.microsoft.com/office/powerpoint/2010/main" val="3204306049"/>
      </p:ext>
    </p:extLst>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Contact Information</a:t>
            </a:r>
          </a:p>
        </p:txBody>
      </p:sp>
      <p:sp>
        <p:nvSpPr>
          <p:cNvPr id="252" name="Shape 252"/>
          <p:cNvSpPr txBox="1">
            <a:spLocks noGrp="1"/>
          </p:cNvSpPr>
          <p:nvPr>
            <p:ph type="body" idx="1"/>
          </p:nvPr>
        </p:nvSpPr>
        <p:spPr>
          <a:xfrm>
            <a:off x="457200" y="1236870"/>
            <a:ext cx="8158163" cy="4803567"/>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buClr>
                <a:srgbClr val="B7002B"/>
              </a:buClr>
              <a:buSzPct val="25000"/>
              <a:buFont typeface="Arial"/>
              <a:buNone/>
            </a:pPr>
            <a:r>
              <a:rPr lang="en-US" sz="1800" b="0" i="0" u="none" strike="noStrike" cap="none" baseline="0" dirty="0">
                <a:solidFill>
                  <a:schemeClr val="dk1"/>
                </a:solidFill>
                <a:latin typeface="Arial"/>
                <a:ea typeface="Arial"/>
                <a:cs typeface="Arial"/>
                <a:sym typeface="Arial"/>
              </a:rPr>
              <a:t>
</a:t>
            </a:r>
            <a:r>
              <a:rPr lang="en-US" sz="2400" b="0" i="0" u="none" strike="noStrike" cap="none" baseline="0" dirty="0">
                <a:solidFill>
                  <a:schemeClr val="dk1"/>
                </a:solidFill>
                <a:latin typeface="Arial"/>
                <a:ea typeface="Arial"/>
                <a:cs typeface="Arial"/>
                <a:sym typeface="Arial"/>
              </a:rPr>
              <a:t>Gayle Barton, Chief Information Officer</a:t>
            </a:r>
          </a:p>
          <a:p>
            <a:pPr marL="0" marR="0" lvl="0" indent="0" algn="l" rtl="0">
              <a:lnSpc>
                <a:spcPct val="100000"/>
              </a:lnSpc>
              <a:spcBef>
                <a:spcPts val="0"/>
              </a:spcBef>
              <a:buClr>
                <a:srgbClr val="B7002B"/>
              </a:buClr>
              <a:buSzPct val="25000"/>
              <a:buFont typeface="Arial"/>
              <a:buNone/>
            </a:pPr>
            <a:r>
              <a:rPr lang="en-US" sz="2400" b="0" i="0" u="none" strike="noStrike" cap="none" baseline="0" dirty="0">
                <a:solidFill>
                  <a:schemeClr val="dk1"/>
                </a:solidFill>
                <a:latin typeface="Arial"/>
                <a:ea typeface="Arial"/>
                <a:cs typeface="Arial"/>
                <a:sym typeface="Arial"/>
              </a:rPr>
              <a:t>Amherst </a:t>
            </a:r>
            <a:r>
              <a:rPr lang="en-US" sz="2400" b="0" i="0" u="none" strike="noStrike" cap="none" baseline="0" dirty="0" smtClean="0">
                <a:solidFill>
                  <a:schemeClr val="dk1"/>
                </a:solidFill>
                <a:latin typeface="Arial"/>
                <a:ea typeface="Arial"/>
                <a:cs typeface="Arial"/>
                <a:sym typeface="Arial"/>
              </a:rPr>
              <a:t>College – formerly</a:t>
            </a:r>
            <a:r>
              <a:rPr lang="en-US" sz="2400" b="0" i="0" u="none" strike="noStrike" cap="none" dirty="0" smtClean="0">
                <a:solidFill>
                  <a:schemeClr val="dk1"/>
                </a:solidFill>
                <a:latin typeface="Arial"/>
                <a:ea typeface="Arial"/>
                <a:cs typeface="Arial"/>
                <a:sym typeface="Arial"/>
              </a:rPr>
              <a:t> </a:t>
            </a:r>
            <a:r>
              <a:rPr lang="en-US" sz="2400" b="0" i="0" u="none" strike="noStrike" cap="none" smtClean="0">
                <a:solidFill>
                  <a:schemeClr val="dk1"/>
                </a:solidFill>
                <a:latin typeface="Arial"/>
                <a:ea typeface="Arial"/>
                <a:cs typeface="Arial"/>
                <a:sym typeface="Arial"/>
              </a:rPr>
              <a:t>at Swarthmore</a:t>
            </a:r>
            <a:endParaRPr lang="en-US" sz="24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buClr>
                <a:srgbClr val="B7002B"/>
              </a:buClr>
              <a:buSzPct val="25000"/>
              <a:buFont typeface="Arial"/>
              <a:buNone/>
            </a:pPr>
            <a:r>
              <a:rPr lang="en-US" sz="2400" b="0" i="0" u="sng" strike="noStrike" cap="none" baseline="0" dirty="0">
                <a:solidFill>
                  <a:schemeClr val="hlink"/>
                </a:solidFill>
                <a:latin typeface="Arial"/>
                <a:ea typeface="Arial"/>
                <a:cs typeface="Arial"/>
                <a:sym typeface="Arial"/>
                <a:hlinkClick r:id="rId3"/>
              </a:rPr>
              <a:t>gbarton@amherst.edu</a:t>
            </a:r>
          </a:p>
          <a:p>
            <a:pPr marL="152400" indent="0">
              <a:buNone/>
            </a:pPr>
            <a:endParaRPr lang="en-US" sz="2400" b="0" i="0" u="sng" strike="noStrike" cap="none" baseline="0" dirty="0">
              <a:solidFill>
                <a:schemeClr val="hlink"/>
              </a:solidFill>
              <a:latin typeface="Arial"/>
              <a:ea typeface="Arial"/>
              <a:cs typeface="Arial"/>
              <a:sym typeface="Arial"/>
              <a:hlinkClick r:id="rId3"/>
            </a:endParaRPr>
          </a:p>
          <a:p>
            <a:pPr marL="0" marR="0" lvl="0" indent="0" algn="l" rtl="0">
              <a:lnSpc>
                <a:spcPct val="100000"/>
              </a:lnSpc>
              <a:spcBef>
                <a:spcPts val="0"/>
              </a:spcBef>
              <a:buClr>
                <a:srgbClr val="B7002B"/>
              </a:buClr>
              <a:buSzPct val="25000"/>
              <a:buFont typeface="Arial"/>
              <a:buNone/>
            </a:pPr>
            <a:r>
              <a:rPr lang="en-US" sz="2400" b="0" i="0" u="none" strike="noStrike" cap="none" baseline="0" dirty="0">
                <a:solidFill>
                  <a:schemeClr val="dk1"/>
                </a:solidFill>
                <a:latin typeface="Arial"/>
                <a:ea typeface="Arial"/>
                <a:cs typeface="Arial"/>
                <a:sym typeface="Arial"/>
              </a:rPr>
              <a:t>Joseph </a:t>
            </a:r>
            <a:r>
              <a:rPr lang="en-US" sz="2400" b="0" i="0" u="none" strike="noStrike" cap="none" baseline="0" dirty="0" smtClean="0">
                <a:solidFill>
                  <a:schemeClr val="dk1"/>
                </a:solidFill>
                <a:latin typeface="Arial"/>
                <a:ea typeface="Arial"/>
                <a:cs typeface="Arial"/>
                <a:sym typeface="Arial"/>
              </a:rPr>
              <a:t>Vaughan, Chief Information Officer</a:t>
            </a:r>
          </a:p>
          <a:p>
            <a:pPr marL="0" marR="0" lvl="0" indent="0" algn="l" rtl="0">
              <a:lnSpc>
                <a:spcPct val="100000"/>
              </a:lnSpc>
              <a:spcBef>
                <a:spcPts val="0"/>
              </a:spcBef>
              <a:buClr>
                <a:srgbClr val="B7002B"/>
              </a:buClr>
              <a:buSzPct val="25000"/>
              <a:buFont typeface="Arial"/>
              <a:buNone/>
            </a:pPr>
            <a:r>
              <a:rPr lang="en-US" dirty="0" smtClean="0">
                <a:solidFill>
                  <a:schemeClr val="dk1"/>
                </a:solidFill>
              </a:rPr>
              <a:t>Harvey </a:t>
            </a:r>
            <a:r>
              <a:rPr lang="en-US" dirty="0" err="1" smtClean="0">
                <a:solidFill>
                  <a:schemeClr val="dk1"/>
                </a:solidFill>
              </a:rPr>
              <a:t>Mudd</a:t>
            </a:r>
            <a:r>
              <a:rPr lang="en-US" dirty="0" smtClean="0">
                <a:solidFill>
                  <a:schemeClr val="dk1"/>
                </a:solidFill>
              </a:rPr>
              <a:t> College</a:t>
            </a:r>
          </a:p>
          <a:p>
            <a:pPr marL="0" marR="0" lvl="0" indent="0" algn="l" rtl="0">
              <a:lnSpc>
                <a:spcPct val="100000"/>
              </a:lnSpc>
              <a:spcBef>
                <a:spcPts val="0"/>
              </a:spcBef>
              <a:buClr>
                <a:srgbClr val="B7002B"/>
              </a:buClr>
              <a:buSzPct val="25000"/>
              <a:buFont typeface="Arial"/>
              <a:buNone/>
            </a:pPr>
            <a:r>
              <a:rPr lang="en-US" sz="2400" b="0" i="0" u="none" strike="noStrike" cap="none" baseline="0" dirty="0" smtClean="0">
                <a:solidFill>
                  <a:schemeClr val="dk1"/>
                </a:solidFill>
                <a:latin typeface="Arial"/>
                <a:ea typeface="Arial"/>
                <a:cs typeface="Arial"/>
                <a:sym typeface="Arial"/>
                <a:hlinkClick r:id="rId4"/>
              </a:rPr>
              <a:t>vaughan@hmc.edu</a:t>
            </a:r>
            <a:endParaRPr lang="en-US" sz="2400" b="0" i="0" u="none" strike="noStrike" cap="none" baseline="0" dirty="0" smtClean="0">
              <a:solidFill>
                <a:schemeClr val="dk1"/>
              </a:solidFill>
              <a:latin typeface="Arial"/>
              <a:ea typeface="Arial"/>
              <a:cs typeface="Arial"/>
              <a:sym typeface="Arial"/>
            </a:endParaRPr>
          </a:p>
          <a:p>
            <a:pPr marL="0" marR="0" lvl="0" indent="0" algn="l" rtl="0">
              <a:lnSpc>
                <a:spcPct val="100000"/>
              </a:lnSpc>
              <a:spcBef>
                <a:spcPts val="0"/>
              </a:spcBef>
              <a:buClr>
                <a:srgbClr val="B7002B"/>
              </a:buClr>
              <a:buSzPct val="25000"/>
              <a:buFont typeface="Arial"/>
              <a:buNone/>
            </a:pPr>
            <a:endParaRPr lang="en-US" sz="2400" b="0" i="0" u="none" strike="noStrike" cap="none" baseline="0" dirty="0">
              <a:solidFill>
                <a:schemeClr val="dk1"/>
              </a:solidFill>
              <a:latin typeface="Arial"/>
              <a:ea typeface="Arial"/>
              <a:cs typeface="Arial"/>
              <a:sym typeface="Arial"/>
            </a:endParaRPr>
          </a:p>
          <a:p>
            <a:pPr marL="0" indent="0">
              <a:lnSpc>
                <a:spcPct val="100000"/>
              </a:lnSpc>
              <a:spcBef>
                <a:spcPts val="0"/>
              </a:spcBef>
              <a:buNone/>
            </a:pPr>
            <a:r>
              <a:rPr lang="en-US" dirty="0">
                <a:solidFill>
                  <a:schemeClr val="tx1"/>
                </a:solidFill>
              </a:rPr>
              <a:t>Also: 	Joel Cooper, Chief Information Technology Officer</a:t>
            </a:r>
          </a:p>
          <a:p>
            <a:pPr marL="0" indent="0">
              <a:lnSpc>
                <a:spcPct val="100000"/>
              </a:lnSpc>
              <a:spcBef>
                <a:spcPts val="0"/>
              </a:spcBef>
              <a:buNone/>
            </a:pPr>
            <a:r>
              <a:rPr lang="en-US" dirty="0">
                <a:solidFill>
                  <a:schemeClr val="tx1"/>
                </a:solidFill>
              </a:rPr>
              <a:t>	Swarthmore College</a:t>
            </a:r>
          </a:p>
          <a:p>
            <a:pPr marL="0" indent="0">
              <a:lnSpc>
                <a:spcPct val="100000"/>
              </a:lnSpc>
              <a:spcBef>
                <a:spcPts val="0"/>
              </a:spcBef>
              <a:buNone/>
            </a:pPr>
            <a:r>
              <a:rPr lang="en-US" dirty="0">
                <a:solidFill>
                  <a:schemeClr val="tx1"/>
                </a:solidFill>
              </a:rPr>
              <a:t>	</a:t>
            </a:r>
            <a:r>
              <a:rPr lang="en-US" dirty="0">
                <a:solidFill>
                  <a:schemeClr val="tx1"/>
                </a:solidFill>
                <a:hlinkClick r:id="rId5"/>
              </a:rPr>
              <a:t>jcooper2@swarthmore.edu</a:t>
            </a:r>
            <a:r>
              <a:rPr lang="en-US" dirty="0">
                <a:solidFill>
                  <a:schemeClr val="tx1"/>
                </a:solidFill>
              </a:rPr>
              <a:t> </a:t>
            </a:r>
          </a:p>
          <a:p>
            <a:pPr marL="152400" indent="0">
              <a:buNone/>
            </a:pPr>
            <a:endParaRPr lang="en-US" sz="2400" b="0" i="0" u="none" strike="noStrike" cap="none" baseline="0" dirty="0">
              <a:solidFill>
                <a:schemeClr val="dk1"/>
              </a:solidFill>
              <a:latin typeface="Arial"/>
              <a:ea typeface="Arial"/>
              <a:cs typeface="Arial"/>
              <a:sym typeface="Arial"/>
            </a:endParaRPr>
          </a:p>
          <a:p>
            <a:endParaRPr lang="en-US" sz="2400" b="0" i="0" u="none" strike="noStrike" cap="none" baseline="0" dirty="0">
              <a:solidFill>
                <a:schemeClr val="dk1"/>
              </a:solidFill>
              <a:latin typeface="Arial"/>
              <a:ea typeface="Arial"/>
              <a:cs typeface="Arial"/>
              <a:sym typeface="Arial"/>
            </a:endParaRPr>
          </a:p>
          <a:p>
            <a:endParaRPr lang="en-US" sz="2400" b="0" i="0" u="none" strike="noStrike" cap="none" baseline="0" dirty="0">
              <a:solidFill>
                <a:schemeClr val="dk1"/>
              </a:solidFill>
              <a:latin typeface="Arial"/>
              <a:ea typeface="Arial"/>
              <a:cs typeface="Arial"/>
              <a:sym typeface="Arial"/>
            </a:endParaRPr>
          </a:p>
          <a:p>
            <a:endParaRPr lang="en-US" sz="2400" b="0" i="0" u="none" strike="noStrike" cap="none" baseline="0" dirty="0">
              <a:solidFill>
                <a:schemeClr val="dk1"/>
              </a:solidFill>
              <a:latin typeface="Arial"/>
              <a:ea typeface="Arial"/>
              <a:cs typeface="Arial"/>
              <a:sym typeface="Arial"/>
            </a:endParaRPr>
          </a:p>
          <a:p>
            <a:pPr marL="0" marR="0" lvl="0" indent="0" algn="l" rtl="0">
              <a:lnSpc>
                <a:spcPct val="100000"/>
              </a:lnSpc>
              <a:spcBef>
                <a:spcPts val="0"/>
              </a:spcBef>
              <a:buClr>
                <a:srgbClr val="B7002B"/>
              </a:buClr>
              <a:buSzPct val="25000"/>
              <a:buFont typeface="Arial"/>
              <a:buNone/>
            </a:pPr>
            <a:r>
              <a:rPr lang="en-US" sz="2000" b="0" i="0" u="none" strike="noStrike" cap="none" baseline="0" dirty="0">
                <a:solidFill>
                  <a:schemeClr val="dk1"/>
                </a:solidFill>
                <a:latin typeface="Arial"/>
                <a:ea typeface="Arial"/>
                <a:cs typeface="Arial"/>
                <a:sym typeface="Arial"/>
              </a:rPr>
              <a:t>Also: 	Joel Cooper, Chief Information Technology Officer</a:t>
            </a:r>
          </a:p>
          <a:p>
            <a:pPr marL="0" marR="0" lvl="0" indent="0" algn="l" rtl="0">
              <a:lnSpc>
                <a:spcPct val="100000"/>
              </a:lnSpc>
              <a:spcBef>
                <a:spcPts val="0"/>
              </a:spcBef>
              <a:buClr>
                <a:srgbClr val="B7002B"/>
              </a:buClr>
              <a:buSzPct val="25000"/>
              <a:buFont typeface="Arial"/>
              <a:buNone/>
            </a:pPr>
            <a:r>
              <a:rPr lang="en-US" sz="2000" b="0" i="0" u="none" strike="noStrike" cap="none" baseline="0" dirty="0">
                <a:solidFill>
                  <a:schemeClr val="dk1"/>
                </a:solidFill>
                <a:latin typeface="Arial"/>
                <a:ea typeface="Arial"/>
                <a:cs typeface="Arial"/>
                <a:sym typeface="Arial"/>
              </a:rPr>
              <a:t>	Swarthmore College</a:t>
            </a:r>
          </a:p>
          <a:p>
            <a:pPr marL="0" marR="0" lvl="0" indent="0" algn="l" rtl="0">
              <a:lnSpc>
                <a:spcPct val="100000"/>
              </a:lnSpc>
              <a:spcBef>
                <a:spcPts val="0"/>
              </a:spcBef>
              <a:buClr>
                <a:srgbClr val="B7002B"/>
              </a:buClr>
              <a:buSzPct val="25000"/>
              <a:buFont typeface="Arial"/>
              <a:buNone/>
            </a:pPr>
            <a:r>
              <a:rPr lang="en-US" sz="2000" b="0" i="0" u="none" strike="noStrike" cap="none" baseline="0" dirty="0">
                <a:solidFill>
                  <a:schemeClr val="dk1"/>
                </a:solidFill>
                <a:latin typeface="Arial"/>
                <a:ea typeface="Arial"/>
                <a:cs typeface="Arial"/>
                <a:sym typeface="Arial"/>
              </a:rPr>
              <a:t>	</a:t>
            </a:r>
            <a:r>
              <a:rPr lang="en-US" sz="2000" b="0" i="0" u="sng" strike="noStrike" cap="none" baseline="0" dirty="0">
                <a:solidFill>
                  <a:schemeClr val="hlink"/>
                </a:solidFill>
                <a:latin typeface="Arial"/>
                <a:ea typeface="Arial"/>
                <a:cs typeface="Arial"/>
                <a:sym typeface="Arial"/>
                <a:hlinkClick r:id="rId5"/>
              </a:rPr>
              <a:t>jcooper2@swarthmore.edu</a:t>
            </a:r>
            <a:r>
              <a:rPr lang="en-US" sz="2000" b="0" i="0" u="none" strike="noStrike" cap="none" baseline="0" dirty="0">
                <a:solidFill>
                  <a:schemeClr val="dk1"/>
                </a:solidFill>
                <a:latin typeface="Arial"/>
                <a:ea typeface="Arial"/>
                <a:cs typeface="Arial"/>
                <a:sym typeface="Arial"/>
              </a:rPr>
              <a:t> </a:t>
            </a:r>
          </a:p>
          <a:p>
            <a:endParaRPr lang="en-US" sz="20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Vocabulary</a:t>
            </a:r>
          </a:p>
        </p:txBody>
      </p:sp>
      <p:sp>
        <p:nvSpPr>
          <p:cNvPr id="116" name="Shape 116"/>
          <p:cNvSpPr txBox="1">
            <a:spLocks noGrp="1"/>
          </p:cNvSpPr>
          <p:nvPr>
            <p:ph type="body" idx="1"/>
          </p:nvPr>
        </p:nvSpPr>
        <p:spPr>
          <a:xfrm>
            <a:off x="381000" y="1236870"/>
            <a:ext cx="8077199" cy="4803567"/>
          </a:xfrm>
          <a:prstGeom prst="rect">
            <a:avLst/>
          </a:prstGeom>
          <a:noFill/>
          <a:ln>
            <a:noFill/>
          </a:ln>
        </p:spPr>
        <p:txBody>
          <a:bodyPr lIns="91425" tIns="45700" rIns="91425" bIns="45700" anchor="t" anchorCtr="0">
            <a:noAutofit/>
          </a:bodyPr>
          <a:lstStyle/>
          <a:p>
            <a:pPr marL="0" marR="0" lvl="0" indent="0" algn="l" rtl="0">
              <a:lnSpc>
                <a:spcPct val="150000"/>
              </a:lnSpc>
              <a:spcBef>
                <a:spcPts val="0"/>
              </a:spcBef>
              <a:buClr>
                <a:srgbClr val="B7002B"/>
              </a:buClr>
              <a:buSzPct val="100000"/>
              <a:buNone/>
            </a:pPr>
            <a:r>
              <a:rPr lang="en-US" sz="3200" b="1" i="0" u="none" strike="noStrike" cap="none" baseline="0" dirty="0" smtClean="0">
                <a:solidFill>
                  <a:schemeClr val="tx1"/>
                </a:solidFill>
                <a:latin typeface="Calibri" panose="020F0502020204030204" pitchFamily="34" charset="0"/>
                <a:sym typeface="Arial"/>
              </a:rPr>
              <a:t>Identity </a:t>
            </a:r>
            <a:r>
              <a:rPr lang="en-US" sz="3200" b="1" i="0" u="none" strike="noStrike" cap="none" baseline="0" dirty="0">
                <a:solidFill>
                  <a:schemeClr val="tx1"/>
                </a:solidFill>
                <a:latin typeface="Calibri" panose="020F0502020204030204" pitchFamily="34" charset="0"/>
                <a:sym typeface="Arial"/>
              </a:rPr>
              <a:t>and access management (IAM)</a:t>
            </a:r>
            <a:r>
              <a:rPr lang="en-US" sz="3200" b="0" i="0" u="none" strike="noStrike" cap="none" baseline="0" dirty="0">
                <a:solidFill>
                  <a:schemeClr val="tx1"/>
                </a:solidFill>
                <a:latin typeface="Calibri" panose="020F0502020204030204" pitchFamily="34" charset="0"/>
                <a:sym typeface="Arial"/>
              </a:rPr>
              <a:t> is the security discipline that enables the right individuals to access the right resources at the right times for the </a:t>
            </a:r>
            <a:r>
              <a:rPr lang="en-US" sz="3200" b="0" i="0" u="none" strike="noStrike" cap="none" baseline="0" dirty="0" smtClean="0">
                <a:solidFill>
                  <a:schemeClr val="tx1"/>
                </a:solidFill>
                <a:latin typeface="Calibri" panose="020F0502020204030204" pitchFamily="34" charset="0"/>
                <a:sym typeface="Arial"/>
              </a:rPr>
              <a:t>right </a:t>
            </a:r>
            <a:r>
              <a:rPr lang="en-US" sz="3200" b="0" i="0" u="none" strike="noStrike" cap="none" baseline="0" dirty="0">
                <a:solidFill>
                  <a:schemeClr val="tx1"/>
                </a:solidFill>
                <a:latin typeface="Calibri" panose="020F0502020204030204" pitchFamily="34" charset="0"/>
                <a:sym typeface="Arial"/>
              </a:rPr>
              <a:t>reasons</a:t>
            </a:r>
            <a:r>
              <a:rPr lang="en-US" sz="3200" b="0" i="0" u="none" strike="noStrike" cap="none" baseline="0" dirty="0" smtClean="0">
                <a:solidFill>
                  <a:schemeClr val="tx1"/>
                </a:solidFill>
                <a:latin typeface="Calibri" panose="020F0502020204030204" pitchFamily="34" charset="0"/>
                <a:sym typeface="Arial"/>
              </a:rPr>
              <a:t>.</a:t>
            </a:r>
            <a:endParaRPr lang="en-US" sz="3200" dirty="0">
              <a:solidFill>
                <a:schemeClr val="tx1"/>
              </a:solidFill>
              <a:latin typeface="Calibri" panose="020F0502020204030204" pitchFamily="34" charset="0"/>
            </a:endParaRPr>
          </a:p>
          <a:p>
            <a:pPr marL="0" marR="0" lvl="0" indent="0" algn="l" rtl="0">
              <a:lnSpc>
                <a:spcPct val="150000"/>
              </a:lnSpc>
              <a:spcBef>
                <a:spcPts val="480"/>
              </a:spcBef>
              <a:buClr>
                <a:srgbClr val="B7002B"/>
              </a:buClr>
              <a:buSzPct val="100000"/>
              <a:buNone/>
            </a:pPr>
            <a:r>
              <a:rPr lang="en-US" sz="3200" dirty="0" smtClean="0">
                <a:solidFill>
                  <a:schemeClr val="tx1"/>
                </a:solidFill>
                <a:latin typeface="Calibri" panose="020F0502020204030204" pitchFamily="34" charset="0"/>
              </a:rPr>
              <a:t>					Gartner</a:t>
            </a:r>
            <a:endParaRPr lang="en-US" sz="3200" b="0" i="0" u="none" strike="noStrike" cap="none" baseline="0" dirty="0">
              <a:solidFill>
                <a:schemeClr val="tx1"/>
              </a:solidFill>
              <a:latin typeface="Calibri" panose="020F0502020204030204" pitchFamily="34" charset="0"/>
              <a:sym typeface="Aria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199" y="574260"/>
            <a:ext cx="8291014" cy="112663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IAM has 3 elements:</a:t>
            </a:r>
          </a:p>
        </p:txBody>
      </p:sp>
      <p:grpSp>
        <p:nvGrpSpPr>
          <p:cNvPr id="122" name="Shape 122"/>
          <p:cNvGrpSpPr/>
          <p:nvPr/>
        </p:nvGrpSpPr>
        <p:grpSpPr>
          <a:xfrm>
            <a:off x="743802" y="1995921"/>
            <a:ext cx="7499444" cy="3195448"/>
            <a:chOff x="0" y="295027"/>
            <a:chExt cx="7499444" cy="3195448"/>
          </a:xfrm>
        </p:grpSpPr>
        <p:sp>
          <p:nvSpPr>
            <p:cNvPr id="123" name="Shape 123"/>
            <p:cNvSpPr/>
            <p:nvPr/>
          </p:nvSpPr>
          <p:spPr>
            <a:xfrm>
              <a:off x="0" y="295027"/>
              <a:ext cx="7499444" cy="1295190"/>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205725" tIns="205725" rIns="205725" bIns="205725" anchor="ctr" anchorCtr="0">
              <a:noAutofit/>
            </a:bodyPr>
            <a:lstStyle/>
            <a:p>
              <a:pPr marL="0" marR="0" lvl="0" indent="0" algn="l" rtl="0">
                <a:lnSpc>
                  <a:spcPct val="90000"/>
                </a:lnSpc>
                <a:spcBef>
                  <a:spcPts val="0"/>
                </a:spcBef>
                <a:spcAft>
                  <a:spcPts val="1890"/>
                </a:spcAft>
                <a:buSzPct val="25000"/>
                <a:buNone/>
              </a:pPr>
              <a:r>
                <a:rPr lang="en-US" sz="5400" b="0" i="0" u="none" strike="noStrike" cap="none" baseline="0" dirty="0">
                  <a:solidFill>
                    <a:schemeClr val="lt1"/>
                  </a:solidFill>
                  <a:latin typeface="Calibri"/>
                  <a:ea typeface="Calibri"/>
                  <a:cs typeface="Calibri"/>
                  <a:sym typeface="Calibri"/>
                </a:rPr>
                <a:t>user </a:t>
              </a:r>
              <a:r>
                <a:rPr lang="en-US" sz="5400" b="0" i="0" u="none" strike="noStrike" cap="none" baseline="0" dirty="0" smtClean="0">
                  <a:solidFill>
                    <a:schemeClr val="lt1"/>
                  </a:solidFill>
                  <a:latin typeface="Calibri"/>
                  <a:ea typeface="Calibri"/>
                  <a:cs typeface="Calibri"/>
                  <a:sym typeface="Calibri"/>
                </a:rPr>
                <a:t>de/provisioning</a:t>
              </a:r>
              <a:endParaRPr lang="en-US" sz="5400" b="0" i="0" u="none" strike="noStrike" cap="none" baseline="0" dirty="0">
                <a:solidFill>
                  <a:schemeClr val="lt1"/>
                </a:solidFill>
                <a:latin typeface="Calibri"/>
                <a:ea typeface="Calibri"/>
                <a:cs typeface="Calibri"/>
                <a:sym typeface="Calibri"/>
              </a:endParaRPr>
            </a:p>
          </p:txBody>
        </p:sp>
        <p:sp>
          <p:nvSpPr>
            <p:cNvPr id="124" name="Shape 124"/>
            <p:cNvSpPr/>
            <p:nvPr/>
          </p:nvSpPr>
          <p:spPr>
            <a:xfrm>
              <a:off x="0" y="1590216"/>
              <a:ext cx="7499444" cy="1900259"/>
            </a:xfrm>
            <a:prstGeom prst="rect">
              <a:avLst/>
            </a:prstGeom>
            <a:noFill/>
            <a:ln>
              <a:noFill/>
            </a:ln>
          </p:spPr>
          <p:txBody>
            <a:bodyPr lIns="238100" tIns="68575" rIns="384025" bIns="68575" anchor="t" anchorCtr="0">
              <a:noAutofit/>
            </a:bodyPr>
            <a:lstStyle/>
            <a:p>
              <a:pPr marL="285750" marR="0" lvl="1" indent="-285750" algn="l" rtl="0">
                <a:lnSpc>
                  <a:spcPct val="90000"/>
                </a:lnSpc>
                <a:spcBef>
                  <a:spcPts val="0"/>
                </a:spcBef>
                <a:spcAft>
                  <a:spcPts val="840"/>
                </a:spcAft>
                <a:buClr>
                  <a:schemeClr val="dk1"/>
                </a:buClr>
                <a:buSzPct val="100000"/>
                <a:buFont typeface="Calibri"/>
                <a:buChar char="••"/>
              </a:pPr>
              <a:r>
                <a:rPr lang="en-US" sz="4200" b="0" i="0" u="none" strike="noStrike" cap="none" baseline="0" dirty="0">
                  <a:solidFill>
                    <a:schemeClr val="dk1"/>
                  </a:solidFill>
                  <a:latin typeface="Calibri"/>
                  <a:ea typeface="Calibri"/>
                  <a:cs typeface="Calibri"/>
                  <a:sym typeface="Calibri"/>
                </a:rPr>
                <a:t>providing (removing) access to resources (automated or through self-service requests)</a:t>
              </a:r>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199" y="574260"/>
            <a:ext cx="8291014" cy="112663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IAM has 3 elements:</a:t>
            </a:r>
          </a:p>
        </p:txBody>
      </p:sp>
      <p:grpSp>
        <p:nvGrpSpPr>
          <p:cNvPr id="122" name="Shape 122"/>
          <p:cNvGrpSpPr/>
          <p:nvPr/>
        </p:nvGrpSpPr>
        <p:grpSpPr>
          <a:xfrm>
            <a:off x="743802" y="1995921"/>
            <a:ext cx="7499444" cy="3195448"/>
            <a:chOff x="0" y="295027"/>
            <a:chExt cx="7499444" cy="3195448"/>
          </a:xfrm>
        </p:grpSpPr>
        <p:sp>
          <p:nvSpPr>
            <p:cNvPr id="123" name="Shape 123"/>
            <p:cNvSpPr/>
            <p:nvPr/>
          </p:nvSpPr>
          <p:spPr>
            <a:xfrm>
              <a:off x="0" y="295027"/>
              <a:ext cx="7499444" cy="1295190"/>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205725" tIns="205725" rIns="205725" bIns="205725" anchor="ctr" anchorCtr="0">
              <a:normAutofit/>
            </a:bodyPr>
            <a:lstStyle/>
            <a:p>
              <a:pPr marL="0" marR="0" lvl="0" indent="0" algn="l" rtl="0">
                <a:lnSpc>
                  <a:spcPct val="90000"/>
                </a:lnSpc>
                <a:spcBef>
                  <a:spcPts val="0"/>
                </a:spcBef>
                <a:spcAft>
                  <a:spcPts val="1890"/>
                </a:spcAft>
                <a:buSzPct val="25000"/>
                <a:buNone/>
              </a:pPr>
              <a:r>
                <a:rPr lang="en-US" sz="5400" dirty="0">
                  <a:solidFill>
                    <a:schemeClr val="lt1"/>
                  </a:solidFill>
                  <a:latin typeface="Calibri"/>
                  <a:ea typeface="Calibri"/>
                  <a:cs typeface="Calibri"/>
                  <a:sym typeface="Calibri"/>
                </a:rPr>
                <a:t>p</a:t>
              </a:r>
              <a:r>
                <a:rPr lang="en-US" sz="5400" b="0" i="0" u="none" strike="noStrike" cap="none" baseline="0" dirty="0" smtClean="0">
                  <a:solidFill>
                    <a:schemeClr val="lt1"/>
                  </a:solidFill>
                  <a:latin typeface="Calibri"/>
                  <a:ea typeface="Calibri"/>
                  <a:cs typeface="Calibri"/>
                  <a:sym typeface="Calibri"/>
                </a:rPr>
                <a:t>assword management</a:t>
              </a:r>
              <a:endParaRPr lang="en-US" sz="5400" b="0" i="0" u="none" strike="noStrike" cap="none" baseline="0" dirty="0">
                <a:solidFill>
                  <a:schemeClr val="lt1"/>
                </a:solidFill>
                <a:latin typeface="Calibri"/>
                <a:ea typeface="Calibri"/>
                <a:cs typeface="Calibri"/>
                <a:sym typeface="Calibri"/>
              </a:endParaRPr>
            </a:p>
          </p:txBody>
        </p:sp>
        <p:sp>
          <p:nvSpPr>
            <p:cNvPr id="124" name="Shape 124"/>
            <p:cNvSpPr/>
            <p:nvPr/>
          </p:nvSpPr>
          <p:spPr>
            <a:xfrm>
              <a:off x="0" y="1590216"/>
              <a:ext cx="7499444" cy="1900259"/>
            </a:xfrm>
            <a:prstGeom prst="rect">
              <a:avLst/>
            </a:prstGeom>
            <a:noFill/>
            <a:ln>
              <a:noFill/>
            </a:ln>
          </p:spPr>
          <p:txBody>
            <a:bodyPr lIns="238100" tIns="68575" rIns="384025" bIns="68575" anchor="t" anchorCtr="0">
              <a:noAutofit/>
            </a:bodyPr>
            <a:lstStyle/>
            <a:p>
              <a:pPr marL="285750" marR="0" lvl="1" indent="-285750" algn="l" rtl="0">
                <a:lnSpc>
                  <a:spcPct val="90000"/>
                </a:lnSpc>
                <a:spcBef>
                  <a:spcPts val="0"/>
                </a:spcBef>
                <a:spcAft>
                  <a:spcPts val="840"/>
                </a:spcAft>
                <a:buClr>
                  <a:schemeClr val="dk1"/>
                </a:buClr>
                <a:buSzPct val="100000"/>
                <a:buFont typeface="Calibri"/>
                <a:buChar char="••"/>
              </a:pPr>
              <a:r>
                <a:rPr lang="en-US" sz="4200" dirty="0">
                  <a:solidFill>
                    <a:schemeClr val="dk1"/>
                  </a:solidFill>
                  <a:latin typeface="Calibri"/>
                  <a:ea typeface="Calibri"/>
                  <a:cs typeface="Calibri"/>
                  <a:sym typeface="Calibri"/>
                </a:rPr>
                <a:t>a</a:t>
              </a:r>
              <a:r>
                <a:rPr lang="en-US" sz="4200" b="0" i="0" u="none" strike="noStrike" cap="none" baseline="0" dirty="0" smtClean="0">
                  <a:solidFill>
                    <a:schemeClr val="dk1"/>
                  </a:solidFill>
                  <a:latin typeface="Calibri"/>
                  <a:ea typeface="Calibri"/>
                  <a:cs typeface="Calibri"/>
                  <a:sym typeface="Calibri"/>
                </a:rPr>
                <a:t>utomated</a:t>
              </a:r>
              <a:r>
                <a:rPr lang="en-US" sz="4200" b="0" i="0" u="none" strike="noStrike" cap="none" dirty="0" smtClean="0">
                  <a:solidFill>
                    <a:schemeClr val="dk1"/>
                  </a:solidFill>
                  <a:latin typeface="Calibri"/>
                  <a:ea typeface="Calibri"/>
                  <a:cs typeface="Calibri"/>
                  <a:sym typeface="Calibri"/>
                </a:rPr>
                <a:t> password reset and synchronization</a:t>
              </a:r>
              <a:endParaRPr lang="en-US" sz="4200" b="0" i="0" u="none" strike="noStrike" cap="none" baseline="0" dirty="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357936505"/>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199" y="574260"/>
            <a:ext cx="8291014" cy="112663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IAM has 3 elements:</a:t>
            </a:r>
          </a:p>
        </p:txBody>
      </p:sp>
      <p:grpSp>
        <p:nvGrpSpPr>
          <p:cNvPr id="122" name="Shape 122"/>
          <p:cNvGrpSpPr/>
          <p:nvPr/>
        </p:nvGrpSpPr>
        <p:grpSpPr>
          <a:xfrm>
            <a:off x="743802" y="1995921"/>
            <a:ext cx="7499444" cy="3195448"/>
            <a:chOff x="0" y="295027"/>
            <a:chExt cx="7499444" cy="3195448"/>
          </a:xfrm>
        </p:grpSpPr>
        <p:sp>
          <p:nvSpPr>
            <p:cNvPr id="123" name="Shape 123"/>
            <p:cNvSpPr/>
            <p:nvPr/>
          </p:nvSpPr>
          <p:spPr>
            <a:xfrm>
              <a:off x="0" y="295027"/>
              <a:ext cx="7499444" cy="1295190"/>
            </a:xfrm>
            <a:prstGeom prst="roundRect">
              <a:avLst>
                <a:gd name="adj" fmla="val 16667"/>
              </a:avLst>
            </a:prstGeom>
            <a:solidFill>
              <a:schemeClr val="accent1"/>
            </a:solidFill>
            <a:ln w="25400" cap="flat">
              <a:solidFill>
                <a:schemeClr val="lt1"/>
              </a:solidFill>
              <a:prstDash val="solid"/>
              <a:round/>
              <a:headEnd type="none" w="med" len="med"/>
              <a:tailEnd type="none" w="med" len="med"/>
            </a:ln>
          </p:spPr>
          <p:txBody>
            <a:bodyPr lIns="205725" tIns="205725" rIns="205725" bIns="205725" anchor="ctr" anchorCtr="0">
              <a:normAutofit/>
            </a:bodyPr>
            <a:lstStyle/>
            <a:p>
              <a:pPr marL="0" marR="0" lvl="0" indent="0" algn="l" rtl="0">
                <a:lnSpc>
                  <a:spcPct val="90000"/>
                </a:lnSpc>
                <a:spcBef>
                  <a:spcPts val="0"/>
                </a:spcBef>
                <a:spcAft>
                  <a:spcPts val="1890"/>
                </a:spcAft>
                <a:buSzPct val="25000"/>
                <a:buNone/>
              </a:pPr>
              <a:r>
                <a:rPr lang="en-US" sz="5400" dirty="0" smtClean="0">
                  <a:solidFill>
                    <a:schemeClr val="lt1"/>
                  </a:solidFill>
                  <a:latin typeface="Calibri"/>
                  <a:ea typeface="Calibri"/>
                  <a:cs typeface="Calibri"/>
                  <a:sym typeface="Calibri"/>
                </a:rPr>
                <a:t>compliance</a:t>
              </a:r>
              <a:endParaRPr lang="en-US" sz="5400" b="0" i="0" u="none" strike="noStrike" cap="none" baseline="0" dirty="0">
                <a:solidFill>
                  <a:schemeClr val="lt1"/>
                </a:solidFill>
                <a:latin typeface="Calibri"/>
                <a:ea typeface="Calibri"/>
                <a:cs typeface="Calibri"/>
                <a:sym typeface="Calibri"/>
              </a:endParaRPr>
            </a:p>
          </p:txBody>
        </p:sp>
        <p:sp>
          <p:nvSpPr>
            <p:cNvPr id="124" name="Shape 124"/>
            <p:cNvSpPr/>
            <p:nvPr/>
          </p:nvSpPr>
          <p:spPr>
            <a:xfrm>
              <a:off x="0" y="1590216"/>
              <a:ext cx="7499444" cy="1900259"/>
            </a:xfrm>
            <a:prstGeom prst="rect">
              <a:avLst/>
            </a:prstGeom>
            <a:noFill/>
            <a:ln>
              <a:noFill/>
            </a:ln>
          </p:spPr>
          <p:txBody>
            <a:bodyPr lIns="238100" tIns="68575" rIns="384025" bIns="68575" anchor="t" anchorCtr="0">
              <a:noAutofit/>
            </a:bodyPr>
            <a:lstStyle/>
            <a:p>
              <a:pPr marL="285750" marR="0" lvl="1" indent="-285750" algn="l" rtl="0">
                <a:lnSpc>
                  <a:spcPct val="90000"/>
                </a:lnSpc>
                <a:spcBef>
                  <a:spcPts val="0"/>
                </a:spcBef>
                <a:spcAft>
                  <a:spcPts val="840"/>
                </a:spcAft>
                <a:buClr>
                  <a:schemeClr val="dk1"/>
                </a:buClr>
                <a:buSzPct val="100000"/>
                <a:buFont typeface="Calibri"/>
                <a:buChar char="••"/>
              </a:pPr>
              <a:r>
                <a:rPr lang="en-US" sz="4200" dirty="0">
                  <a:solidFill>
                    <a:schemeClr val="dk1"/>
                  </a:solidFill>
                  <a:latin typeface="Calibri"/>
                  <a:ea typeface="Calibri"/>
                  <a:cs typeface="Calibri"/>
                  <a:sym typeface="Calibri"/>
                </a:rPr>
                <a:t>p</a:t>
              </a:r>
              <a:r>
                <a:rPr lang="en-US" sz="4200" b="0" i="0" u="none" strike="noStrike" cap="none" baseline="0" dirty="0" smtClean="0">
                  <a:solidFill>
                    <a:schemeClr val="dk1"/>
                  </a:solidFill>
                  <a:latin typeface="Calibri"/>
                  <a:ea typeface="Calibri"/>
                  <a:cs typeface="Calibri"/>
                  <a:sym typeface="Calibri"/>
                </a:rPr>
                <a:t>roving an institution adheres to regulations and account policies</a:t>
              </a:r>
              <a:endParaRPr lang="en-US" sz="4200" b="0" i="0" u="none" strike="noStrike" cap="none" baseline="0" dirty="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4163307103"/>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199" y="574260"/>
            <a:ext cx="8291014" cy="1126634"/>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IAM has 3 elements:</a:t>
            </a:r>
          </a:p>
        </p:txBody>
      </p:sp>
      <p:graphicFrame>
        <p:nvGraphicFramePr>
          <p:cNvPr id="9" name="Diagram 8"/>
          <p:cNvGraphicFramePr/>
          <p:nvPr>
            <p:extLst>
              <p:ext uri="{D42A27DB-BD31-4B8C-83A1-F6EECF244321}">
                <p14:modId xmlns:p14="http://schemas.microsoft.com/office/powerpoint/2010/main" val="2986719994"/>
              </p:ext>
            </p:extLst>
          </p:nvPr>
        </p:nvGraphicFramePr>
        <p:xfrm>
          <a:off x="914400" y="1668690"/>
          <a:ext cx="6553199" cy="31827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5716397"/>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574260"/>
            <a:ext cx="8158161" cy="662610"/>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buClr>
                <a:srgbClr val="B7002B"/>
              </a:buClr>
              <a:buSzPct val="25000"/>
              <a:buFont typeface="Arial"/>
              <a:buNone/>
            </a:pPr>
            <a:r>
              <a:rPr lang="en-US" sz="4000" b="0" i="0" u="none" strike="noStrike" cap="none" baseline="0">
                <a:solidFill>
                  <a:srgbClr val="B7002B"/>
                </a:solidFill>
                <a:latin typeface="Arial"/>
                <a:ea typeface="Arial"/>
                <a:cs typeface="Arial"/>
                <a:sym typeface="Arial"/>
              </a:rPr>
              <a:t>So where are *you*?</a:t>
            </a:r>
          </a:p>
        </p:txBody>
      </p:sp>
      <p:sp>
        <p:nvSpPr>
          <p:cNvPr id="146" name="Shape 146"/>
          <p:cNvSpPr txBox="1">
            <a:spLocks noGrp="1"/>
          </p:cNvSpPr>
          <p:nvPr>
            <p:ph type="body" idx="1"/>
          </p:nvPr>
        </p:nvSpPr>
        <p:spPr>
          <a:xfrm>
            <a:off x="457200" y="1236870"/>
            <a:ext cx="8158163" cy="4803567"/>
          </a:xfrm>
          <a:prstGeom prst="rect">
            <a:avLst/>
          </a:prstGeom>
          <a:noFill/>
          <a:ln>
            <a:noFill/>
          </a:ln>
        </p:spPr>
        <p:txBody>
          <a:bodyPr lIns="91425" tIns="45700" rIns="91425" bIns="45700" anchor="t" anchorCtr="0">
            <a:noAutofit/>
          </a:bodyPr>
          <a:lstStyle/>
          <a:p>
            <a:pPr marL="457200" indent="-457200">
              <a:lnSpc>
                <a:spcPct val="150000"/>
              </a:lnSpc>
              <a:spcBef>
                <a:spcPts val="0"/>
              </a:spcBef>
              <a:buSzPct val="100000"/>
            </a:pPr>
            <a:r>
              <a:rPr lang="en-US" sz="3200" dirty="0">
                <a:solidFill>
                  <a:schemeClr val="tx1"/>
                </a:solidFill>
                <a:latin typeface="Calibri" panose="020F0502020204030204" pitchFamily="34" charset="0"/>
              </a:rPr>
              <a:t>How many people have user de/provisioning in place? </a:t>
            </a:r>
          </a:p>
          <a:p>
            <a:pPr marL="457200" indent="-457200">
              <a:lnSpc>
                <a:spcPct val="150000"/>
              </a:lnSpc>
              <a:spcBef>
                <a:spcPts val="0"/>
              </a:spcBef>
              <a:buSzPct val="100000"/>
            </a:pPr>
            <a:r>
              <a:rPr lang="en-US" sz="3200" dirty="0">
                <a:solidFill>
                  <a:schemeClr val="tx1"/>
                </a:solidFill>
                <a:latin typeface="Calibri" panose="020F0502020204030204" pitchFamily="34" charset="0"/>
              </a:rPr>
              <a:t>How about password management?</a:t>
            </a:r>
          </a:p>
          <a:p>
            <a:pPr marL="457200" indent="-457200">
              <a:lnSpc>
                <a:spcPct val="150000"/>
              </a:lnSpc>
              <a:spcBef>
                <a:spcPts val="0"/>
              </a:spcBef>
              <a:buSzPct val="100000"/>
            </a:pPr>
            <a:r>
              <a:rPr lang="en-US" sz="3200" dirty="0">
                <a:solidFill>
                  <a:schemeClr val="tx1"/>
                </a:solidFill>
                <a:latin typeface="Calibri" panose="020F0502020204030204" pitchFamily="34" charset="0"/>
              </a:rPr>
              <a:t>Compliance?</a:t>
            </a:r>
          </a:p>
          <a:p>
            <a:pPr marL="457200" indent="-457200">
              <a:lnSpc>
                <a:spcPct val="150000"/>
              </a:lnSpc>
              <a:spcBef>
                <a:spcPts val="0"/>
              </a:spcBef>
              <a:buSzPct val="100000"/>
            </a:pPr>
            <a:r>
              <a:rPr lang="en-US" sz="3200" dirty="0">
                <a:solidFill>
                  <a:schemeClr val="tx1"/>
                </a:solidFill>
                <a:latin typeface="Calibri" panose="020F0502020204030204" pitchFamily="34" charset="0"/>
              </a:rPr>
              <a:t>Cloud?</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1404</Words>
  <Application>Microsoft Office PowerPoint</Application>
  <PresentationFormat>On-screen Show (4:3)</PresentationFormat>
  <Paragraphs>231</Paragraphs>
  <Slides>33</Slides>
  <Notes>25</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PowerPoint Presentation</vt:lpstr>
      <vt:lpstr> Taming IAM Chaos to Secure  Campus and Cloud Resources:    Lessons Learned by Two   Small Colleges</vt:lpstr>
      <vt:lpstr>What we’ll do today</vt:lpstr>
      <vt:lpstr>Vocabulary</vt:lpstr>
      <vt:lpstr>IAM has 3 elements:</vt:lpstr>
      <vt:lpstr>IAM has 3 elements:</vt:lpstr>
      <vt:lpstr>IAM has 3 elements:</vt:lpstr>
      <vt:lpstr>IAM has 3 elements:</vt:lpstr>
      <vt:lpstr>So where are *you*?</vt:lpstr>
      <vt:lpstr>SCARY CLOUD IAM?</vt:lpstr>
      <vt:lpstr>Context: two small colleges</vt:lpstr>
      <vt:lpstr>Context: Gayle, Swarthmore</vt:lpstr>
      <vt:lpstr>PowerPoint Presentation</vt:lpstr>
      <vt:lpstr>Context: Joseph, Harvey Mudd College</vt:lpstr>
      <vt:lpstr>PowerPoint Presentation</vt:lpstr>
      <vt:lpstr>The Swarthmore Story</vt:lpstr>
      <vt:lpstr>Swarthmore: The Timeline…</vt:lpstr>
      <vt:lpstr>SC: The Essential Spreadsheet…</vt:lpstr>
      <vt:lpstr>SC: Defining Roles…</vt:lpstr>
      <vt:lpstr>SC: Identifying by role…</vt:lpstr>
      <vt:lpstr>SC: Feeding Active Directory…</vt:lpstr>
      <vt:lpstr>SC: Provisioning email…</vt:lpstr>
      <vt:lpstr>Swarthmore Questions/Comments</vt:lpstr>
      <vt:lpstr>The Harvey Mudd Story</vt:lpstr>
      <vt:lpstr>HMC timeline</vt:lpstr>
      <vt:lpstr>Why HMC chose Fischer</vt:lpstr>
      <vt:lpstr>HMC architecture</vt:lpstr>
      <vt:lpstr>Examples of HMC roles</vt:lpstr>
      <vt:lpstr>Harvey Mudd Questions/Comments</vt:lpstr>
      <vt:lpstr>Recommendations I</vt:lpstr>
      <vt:lpstr>Recommendations II</vt:lpstr>
      <vt:lpstr>Contact Information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vaughan</dc:creator>
  <cp:lastModifiedBy>vaughan</cp:lastModifiedBy>
  <cp:revision>36</cp:revision>
  <dcterms:modified xsi:type="dcterms:W3CDTF">2013-10-16T17:29:56Z</dcterms:modified>
</cp:coreProperties>
</file>