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45" r:id="rId1"/>
    <p:sldMasterId id="2147484861" r:id="rId2"/>
  </p:sldMasterIdLst>
  <p:notesMasterIdLst>
    <p:notesMasterId r:id="rId10"/>
  </p:notesMasterIdLst>
  <p:sldIdLst>
    <p:sldId id="275" r:id="rId3"/>
    <p:sldId id="274" r:id="rId4"/>
    <p:sldId id="276" r:id="rId5"/>
    <p:sldId id="277" r:id="rId6"/>
    <p:sldId id="278" r:id="rId7"/>
    <p:sldId id="279" r:id="rId8"/>
    <p:sldId id="28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tti Czarnecki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36" autoAdjust="0"/>
    <p:restoredTop sz="94582" autoAdjust="0"/>
  </p:normalViewPr>
  <p:slideViewPr>
    <p:cSldViewPr>
      <p:cViewPr varScale="1">
        <p:scale>
          <a:sx n="73" d="100"/>
          <a:sy n="73" d="100"/>
        </p:scale>
        <p:origin x="-1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commentAuthors" Target="commentAuthor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E0E4D-C2F1-B544-9DE2-BBECDFB45BB2}" type="datetimeFigureOut">
              <a:rPr lang="en-US" smtClean="0"/>
              <a:t>9/24/14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87D51-52A1-EF40-B672-9B4EC850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04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series</a:t>
            </a:r>
            <a:r>
              <a:rPr lang="en-US" baseline="0" dirty="0" smtClean="0"/>
              <a:t> launch</a:t>
            </a:r>
          </a:p>
          <a:p>
            <a:r>
              <a:rPr lang="en-US" baseline="0" dirty="0" smtClean="0"/>
              <a:t>Three briefs</a:t>
            </a:r>
          </a:p>
          <a:p>
            <a:r>
              <a:rPr lang="en-US" baseline="0" dirty="0" smtClean="0"/>
              <a:t>One white paper/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D5FEF-6A1F-6742-B8F3-3D303638A2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48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baseline="0" dirty="0" smtClean="0"/>
              <a:t> you are working in these areas or have a colleague who might be interested in these topics, let me know.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D5FEF-6A1F-6742-B8F3-3D303638A2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77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the strategies committee and working groups alone. Not including new groups.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D5FEF-6A1F-6742-B8F3-3D303638A2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47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9D5FEF-6A1F-6742-B8F3-3D303638A2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89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39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54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p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0"/>
            <a:ext cx="7391400" cy="4525963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21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p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1"/>
            <a:ext cx="7391400" cy="4343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119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Pol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Poll Question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362200"/>
            <a:ext cx="7467600" cy="3733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Poll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259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Discussion Q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362200"/>
            <a:ext cx="7467600" cy="3733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Question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31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Evalu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8382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Evaluation Slide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1"/>
            <a:ext cx="7391400" cy="4343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220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5333FA-0E06-C042-B287-F67B2EEEB052}" type="datetimeFigureOut">
              <a:rPr lang="en-US" smtClean="0"/>
              <a:t>9/23/14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A1F734C-F64C-FC40-AB94-34EFEC3B3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31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333FA-0E06-C042-B287-F67B2EEEB052}" type="datetimeFigureOut">
              <a:rPr lang="en-US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9/23/14</a:t>
            </a:fld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734C-F64C-FC40-AB94-34EFEC3B350F}" type="slidenum">
              <a:rPr lang="en-US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84434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333FA-0E06-C042-B287-F67B2EEEB052}" type="datetimeFigureOut">
              <a:rPr lang="en-US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9/23/14</a:t>
            </a:fld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734C-F64C-FC40-AB94-34EFEC3B350F}" type="slidenum">
              <a:rPr lang="en-US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795743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333FA-0E06-C042-B287-F67B2EEEB052}" type="datetimeFigureOut">
              <a:rPr lang="en-US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9/23/14</a:t>
            </a:fld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734C-F64C-FC40-AB94-34EFEC3B350F}" type="slidenum">
              <a:rPr lang="en-US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477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150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333FA-0E06-C042-B287-F67B2EEEB052}" type="datetimeFigureOut">
              <a:rPr lang="en-US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9/23/14</a:t>
            </a:fld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734C-F64C-FC40-AB94-34EFEC3B350F}" type="slidenum">
              <a:rPr lang="en-US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27405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333FA-0E06-C042-B287-F67B2EEEB052}" type="datetimeFigureOut">
              <a:rPr lang="en-US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9/23/14</a:t>
            </a:fld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734C-F64C-FC40-AB94-34EFEC3B350F}" type="slidenum">
              <a:rPr lang="en-US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83528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333FA-0E06-C042-B287-F67B2EEEB052}" type="datetimeFigureOut">
              <a:rPr lang="en-US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9/23/14</a:t>
            </a:fld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734C-F64C-FC40-AB94-34EFEC3B350F}" type="slidenum">
              <a:rPr lang="en-US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869450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333FA-0E06-C042-B287-F67B2EEEB052}" type="datetimeFigureOut">
              <a:rPr lang="en-US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9/23/14</a:t>
            </a:fld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734C-F64C-FC40-AB94-34EFEC3B350F}" type="slidenum">
              <a:rPr lang="en-US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124220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333FA-0E06-C042-B287-F67B2EEEB052}" type="datetimeFigureOut">
              <a:rPr lang="en-US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9/23/14</a:t>
            </a:fld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734C-F64C-FC40-AB94-34EFEC3B350F}" type="slidenum">
              <a:rPr lang="en-US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19971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333FA-0E06-C042-B287-F67B2EEEB052}" type="datetimeFigureOut">
              <a:rPr lang="en-US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9/23/14</a:t>
            </a:fld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734C-F64C-FC40-AB94-34EFEC3B350F}" type="slidenum">
              <a:rPr lang="en-US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89560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333FA-0E06-C042-B287-F67B2EEEB052}" type="datetimeFigureOut">
              <a:rPr lang="en-US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9/23/14</a:t>
            </a:fld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734C-F64C-FC40-AB94-34EFEC3B350F}" type="slidenum">
              <a:rPr lang="en-US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385273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333FA-0E06-C042-B287-F67B2EEEB052}" type="datetimeFigureOut">
              <a:rPr lang="en-US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9/23/14</a:t>
            </a:fld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F734C-F64C-FC40-AB94-34EFEC3B350F}" type="slidenum">
              <a:rPr lang="en-US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652426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action - Discussion Q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362200"/>
            <a:ext cx="7467600" cy="3733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Question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853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25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792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398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idx="12"/>
          </p:nvPr>
        </p:nvSpPr>
        <p:spPr>
          <a:xfrm>
            <a:off x="3657599" y="5867400"/>
            <a:ext cx="4495801" cy="5007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02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625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7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13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57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6" r:id="rId1"/>
    <p:sldLayoutId id="2147484847" r:id="rId2"/>
    <p:sldLayoutId id="2147484848" r:id="rId3"/>
    <p:sldLayoutId id="2147484849" r:id="rId4"/>
    <p:sldLayoutId id="2147484850" r:id="rId5"/>
    <p:sldLayoutId id="2147484851" r:id="rId6"/>
    <p:sldLayoutId id="2147484852" r:id="rId7"/>
    <p:sldLayoutId id="2147484853" r:id="rId8"/>
    <p:sldLayoutId id="2147484854" r:id="rId9"/>
    <p:sldLayoutId id="2147484855" r:id="rId10"/>
    <p:sldLayoutId id="2147484856" r:id="rId11"/>
    <p:sldLayoutId id="2147484857" r:id="rId12"/>
    <p:sldLayoutId id="2147484858" r:id="rId13"/>
    <p:sldLayoutId id="2147484859" r:id="rId14"/>
    <p:sldLayoutId id="2147484860" r:id="rId15"/>
    <p:sldLayoutId id="2147484874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F5333FA-0E06-C042-B287-F67B2EEEB05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 defTabSz="457200"/>
              <a:t>9/23/14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smtClean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A1F734C-F64C-FC40-AB94-34EFEC3B350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 defTabSz="457200"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023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2" r:id="rId1"/>
    <p:sldLayoutId id="2147484863" r:id="rId2"/>
    <p:sldLayoutId id="2147484864" r:id="rId3"/>
    <p:sldLayoutId id="2147484865" r:id="rId4"/>
    <p:sldLayoutId id="2147484866" r:id="rId5"/>
    <p:sldLayoutId id="2147484867" r:id="rId6"/>
    <p:sldLayoutId id="2147484868" r:id="rId7"/>
    <p:sldLayoutId id="2147484869" r:id="rId8"/>
    <p:sldLayoutId id="2147484870" r:id="rId9"/>
    <p:sldLayoutId id="2147484871" r:id="rId10"/>
    <p:sldLayoutId id="2147484872" r:id="rId11"/>
    <p:sldLayoutId id="2147484873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mailto:kwetzel@educause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09600" y="2971800"/>
            <a:ext cx="7866612" cy="905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prstClr val="black"/>
                </a:solidFill>
                <a:latin typeface="Century Gothic"/>
              </a:rPr>
              <a:t>ECAR Working Groups</a:t>
            </a:r>
            <a:endParaRPr lang="en-US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609601" y="4419600"/>
            <a:ext cx="8096595" cy="1081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1200"/>
              </a:spcBef>
            </a:pPr>
            <a:r>
              <a:rPr lang="en-US" sz="1400" dirty="0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Karen A. Wetzel, Program Manager, ECAR Working Groups</a:t>
            </a:r>
            <a:br>
              <a:rPr lang="en-US" sz="1400" dirty="0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</a:br>
            <a:r>
              <a:rPr lang="en-US" sz="1400" dirty="0" smtClean="0">
                <a:solidFill>
                  <a:srgbClr val="7F7F7F"/>
                </a:solidFill>
                <a:latin typeface="Century Gothic"/>
                <a:hlinkClick r:id="rId2"/>
              </a:rPr>
              <a:t>kwetzel@educause.edu</a:t>
            </a:r>
            <a:r>
              <a:rPr lang="en-US" sz="1400" dirty="0" smtClean="0">
                <a:solidFill>
                  <a:srgbClr val="7F7F7F"/>
                </a:solidFill>
                <a:latin typeface="Century Gothic"/>
              </a:rPr>
              <a:t> </a:t>
            </a:r>
          </a:p>
          <a:p>
            <a:pPr algn="l">
              <a:spcBef>
                <a:spcPts val="1200"/>
              </a:spcBef>
            </a:pPr>
            <a:endParaRPr lang="en-US" sz="1400" dirty="0" smtClean="0">
              <a:solidFill>
                <a:srgbClr val="7F7F7F"/>
              </a:solidFill>
              <a:latin typeface="Century Gothic"/>
            </a:endParaRPr>
          </a:p>
          <a:p>
            <a:pPr algn="l">
              <a:spcBef>
                <a:spcPts val="600"/>
              </a:spcBef>
            </a:pPr>
            <a:r>
              <a:rPr lang="en-US" sz="1400" dirty="0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t>September 29, 2014 • Orlando, FL</a:t>
            </a:r>
            <a:endParaRPr lang="en-US" sz="1400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609601" y="3690268"/>
            <a:ext cx="7866611" cy="5007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Year in Review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47637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2014: Publications</a:t>
            </a:r>
            <a:endParaRPr lang="en-US" b="1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rgbClr val="800000"/>
              </a:buClr>
              <a:buFont typeface="Wingdings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Century Gothic"/>
                <a:cs typeface="Century Gothic"/>
              </a:rPr>
              <a:t>Research Big Data and Campus Cyberinfrastructure: Introduction </a:t>
            </a:r>
            <a:br>
              <a:rPr lang="en-US" sz="2800" dirty="0" smtClean="0">
                <a:solidFill>
                  <a:schemeClr val="tx1"/>
                </a:solidFill>
                <a:latin typeface="Century Gothic"/>
                <a:cs typeface="Century Gothic"/>
              </a:rPr>
            </a:br>
            <a:r>
              <a:rPr lang="en-US" sz="2800" dirty="0" smtClean="0">
                <a:solidFill>
                  <a:schemeClr val="tx1"/>
                </a:solidFill>
                <a:latin typeface="Century Gothic"/>
                <a:cs typeface="Century Gothic"/>
              </a:rPr>
              <a:t>(ECAR-CCI 9/12/14)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rgbClr val="800000"/>
              </a:buClr>
              <a:buFont typeface="Wingdings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Century Gothic"/>
                <a:cs typeface="Century Gothic"/>
              </a:rPr>
              <a:t>Understanding Responsive Web Design </a:t>
            </a:r>
            <a:br>
              <a:rPr lang="en-US" sz="2800" dirty="0" smtClean="0">
                <a:solidFill>
                  <a:schemeClr val="tx1"/>
                </a:solidFill>
                <a:latin typeface="Century Gothic"/>
                <a:cs typeface="Century Gothic"/>
              </a:rPr>
            </a:br>
            <a:r>
              <a:rPr lang="en-US" sz="2800" dirty="0" smtClean="0">
                <a:solidFill>
                  <a:schemeClr val="tx1"/>
                </a:solidFill>
                <a:latin typeface="Century Gothic"/>
                <a:cs typeface="Century Gothic"/>
              </a:rPr>
              <a:t>(ECAR-MSAD 9/9/14)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rgbClr val="800000"/>
              </a:buClr>
              <a:buFont typeface="Wingdings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Century Gothic"/>
                <a:cs typeface="Century Gothic"/>
              </a:rPr>
              <a:t>Research Data Storage: A Framework for Success (ECAR-DM 7/15/14)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rgbClr val="800000"/>
              </a:buClr>
              <a:buFont typeface="Wingdings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Century Gothic"/>
                <a:cs typeface="Century Gothic"/>
              </a:rPr>
              <a:t>An Introduction to BYOE Mobile Data Collection (ECAR-MSAD 4/24/14) – now public</a:t>
            </a:r>
          </a:p>
          <a:p>
            <a:pPr marL="457200" indent="-45720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rgbClr val="800000"/>
              </a:buClr>
              <a:buFont typeface="Wingdings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Century Gothic"/>
                <a:cs typeface="Century Gothic"/>
              </a:rPr>
              <a:t>Emergency Notification Strategy </a:t>
            </a:r>
            <a:br>
              <a:rPr lang="en-US" sz="2800" dirty="0" smtClean="0">
                <a:solidFill>
                  <a:schemeClr val="tx1"/>
                </a:solidFill>
                <a:latin typeface="Century Gothic"/>
                <a:cs typeface="Century Gothic"/>
              </a:rPr>
            </a:br>
            <a:r>
              <a:rPr lang="en-US" sz="2800" dirty="0" smtClean="0">
                <a:solidFill>
                  <a:schemeClr val="tx1"/>
                </a:solidFill>
                <a:latin typeface="Century Gothic"/>
                <a:cs typeface="Century Gothic"/>
              </a:rPr>
              <a:t>(ECAR-CIA 4/8/14) – now public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sz="28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962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2014: In Progress</a:t>
            </a:r>
            <a:endParaRPr lang="en-US" b="1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rgbClr val="800000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entury Gothic"/>
                <a:cs typeface="Century Gothic"/>
              </a:rPr>
              <a:t>Big Data (ECAR-CCI):</a:t>
            </a:r>
          </a:p>
          <a:p>
            <a:pPr marL="800100" lvl="1" indent="-342900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Clr>
                <a:srgbClr val="800000"/>
              </a:buClr>
              <a:buFont typeface="Courier New"/>
              <a:buChar char="o"/>
            </a:pPr>
            <a:r>
              <a:rPr lang="en-US" sz="2000" dirty="0" smtClean="0">
                <a:solidFill>
                  <a:schemeClr val="tx1"/>
                </a:solidFill>
                <a:latin typeface="Century Gothic"/>
                <a:cs typeface="Century Gothic"/>
              </a:rPr>
              <a:t>Basic infrastructure support</a:t>
            </a:r>
          </a:p>
          <a:p>
            <a:pPr marL="800100" lvl="1" indent="-342900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Clr>
                <a:srgbClr val="800000"/>
              </a:buClr>
              <a:buFont typeface="Courier New"/>
              <a:buChar char="o"/>
            </a:pPr>
            <a:r>
              <a:rPr lang="en-US" sz="2000" dirty="0">
                <a:solidFill>
                  <a:schemeClr val="tx1"/>
                </a:solidFill>
                <a:latin typeface="Century Gothic"/>
                <a:cs typeface="Century Gothic"/>
              </a:rPr>
              <a:t>S</a:t>
            </a:r>
            <a:r>
              <a:rPr lang="en-US" sz="2000" dirty="0" smtClean="0">
                <a:solidFill>
                  <a:schemeClr val="tx1"/>
                </a:solidFill>
                <a:latin typeface="Century Gothic"/>
                <a:cs typeface="Century Gothic"/>
              </a:rPr>
              <a:t>ecurity &amp; privacy</a:t>
            </a:r>
          </a:p>
          <a:p>
            <a:pPr marL="800100" lvl="1" indent="-342900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Clr>
                <a:srgbClr val="800000"/>
              </a:buClr>
              <a:buFont typeface="Courier New"/>
              <a:buChar char="o"/>
            </a:pPr>
            <a:r>
              <a:rPr lang="en-US" sz="2000" dirty="0" smtClean="0">
                <a:solidFill>
                  <a:schemeClr val="tx1"/>
                </a:solidFill>
                <a:latin typeface="Century Gothic"/>
                <a:cs typeface="Century Gothic"/>
              </a:rPr>
              <a:t>Curation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rgbClr val="800000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entury Gothic"/>
                <a:cs typeface="Century Gothic"/>
              </a:rPr>
              <a:t>Unified Communications: </a:t>
            </a:r>
            <a:br>
              <a:rPr lang="en-US" dirty="0" smtClean="0">
                <a:solidFill>
                  <a:schemeClr val="tx1"/>
                </a:solidFill>
                <a:latin typeface="Century Gothic"/>
                <a:cs typeface="Century Gothic"/>
              </a:rPr>
            </a:br>
            <a:r>
              <a:rPr lang="en-US" dirty="0" smtClean="0">
                <a:solidFill>
                  <a:schemeClr val="tx1"/>
                </a:solidFill>
                <a:latin typeface="Century Gothic"/>
                <a:cs typeface="Century Gothic"/>
              </a:rPr>
              <a:t>Current Implementations and Strategies (ECAR-CIA)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rgbClr val="800000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entury Gothic"/>
                <a:cs typeface="Century Gothic"/>
              </a:rPr>
              <a:t>International Issues in the Cloud (Strategies)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rgbClr val="800000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entury Gothic"/>
                <a:cs typeface="Century Gothic"/>
              </a:rPr>
              <a:t>Model IT Service Catalog (ECAR-SC)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rgbClr val="800000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entury Gothic"/>
                <a:cs typeface="Century Gothic"/>
              </a:rPr>
              <a:t>Total Cost of Ownership for Cloud Services (ECAR-TCO)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Clr>
                <a:srgbClr val="800000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Century Gothic"/>
                <a:cs typeface="Century Gothic"/>
              </a:rPr>
              <a:t>The Promise and Reality of SDN (CCI/CIA)</a:t>
            </a:r>
          </a:p>
        </p:txBody>
      </p:sp>
    </p:spTree>
    <p:extLst>
      <p:ext uri="{BB962C8B-B14F-4D97-AF65-F5344CB8AC3E}">
        <p14:creationId xmlns:p14="http://schemas.microsoft.com/office/powerpoint/2010/main" val="639030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Launching Now</a:t>
            </a:r>
            <a:endParaRPr lang="en-US" b="1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924800" cy="4525963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800000"/>
              </a:buClr>
              <a:buFont typeface="Wingdings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entury Gothic"/>
                <a:cs typeface="Century Gothic"/>
              </a:rPr>
              <a:t>Using the LMS to Produce Predictive Analytics (ECAR/ELI)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800000"/>
              </a:buClr>
              <a:buFont typeface="Wingdings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entury Gothic"/>
                <a:cs typeface="Century Gothic"/>
              </a:rPr>
              <a:t>Preparing Your IT Organization for the Cloud 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800000"/>
              </a:buClr>
              <a:buFont typeface="Wingdings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entury Gothic"/>
                <a:cs typeface="Century Gothic"/>
              </a:rPr>
              <a:t>Calculating the Cost of Distributed IT (ECAR/CDS)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800000"/>
              </a:buClr>
              <a:buFont typeface="Wingdings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Century Gothic"/>
                <a:cs typeface="Century Gothic"/>
              </a:rPr>
              <a:t>Research Computing in the Cloud (ECAR-CCI)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Clr>
                <a:srgbClr val="800000"/>
              </a:buClr>
              <a:buFont typeface="Wingdings" charset="2"/>
              <a:buChar char="§"/>
            </a:pPr>
            <a:r>
              <a:rPr lang="en-US" sz="2400" dirty="0">
                <a:solidFill>
                  <a:schemeClr val="tx1"/>
                </a:solidFill>
                <a:latin typeface="Century Gothic"/>
                <a:cs typeface="Century Gothic"/>
              </a:rPr>
              <a:t>Developing a Data Management Governance Strategy</a:t>
            </a:r>
            <a:r>
              <a:rPr lang="en-US" sz="2400" dirty="0" smtClean="0">
                <a:solidFill>
                  <a:schemeClr val="tx1"/>
                </a:solidFill>
                <a:latin typeface="Century Gothic"/>
                <a:cs typeface="Century Gothic"/>
              </a:rPr>
              <a:t> (ECAR-DM)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0672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2015: Looking Ahead</a:t>
            </a:r>
            <a:endParaRPr lang="en-US" b="1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900" dirty="0" smtClean="0">
                <a:solidFill>
                  <a:schemeClr val="tx1"/>
                </a:solidFill>
                <a:latin typeface="Century Gothic"/>
                <a:cs typeface="Century Gothic"/>
              </a:rPr>
              <a:t>Confirmed:</a:t>
            </a:r>
            <a:br>
              <a:rPr lang="en-US" sz="2900" dirty="0" smtClean="0">
                <a:solidFill>
                  <a:schemeClr val="tx1"/>
                </a:solidFill>
                <a:latin typeface="Century Gothic"/>
                <a:cs typeface="Century Gothic"/>
              </a:rPr>
            </a:br>
            <a:r>
              <a:rPr lang="en-US" sz="2400" dirty="0" smtClean="0">
                <a:solidFill>
                  <a:schemeClr val="tx1"/>
                </a:solidFill>
                <a:latin typeface="Century Gothic"/>
                <a:cs typeface="Century Gothic"/>
              </a:rPr>
              <a:t>Data </a:t>
            </a:r>
            <a:r>
              <a:rPr lang="en-US" sz="2400" dirty="0">
                <a:solidFill>
                  <a:schemeClr val="tx1"/>
                </a:solidFill>
                <a:latin typeface="Century Gothic"/>
                <a:cs typeface="Century Gothic"/>
              </a:rPr>
              <a:t>Owners: Establishing Stewardship </a:t>
            </a:r>
            <a:r>
              <a:rPr lang="en-US" sz="2400" dirty="0" smtClean="0">
                <a:solidFill>
                  <a:schemeClr val="tx1"/>
                </a:solidFill>
                <a:latin typeface="Century Gothic"/>
                <a:cs typeface="Century Gothic"/>
              </a:rPr>
              <a:t>Models</a:t>
            </a:r>
            <a:r>
              <a:rPr lang="en-US" sz="2400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entury Gothic"/>
                <a:cs typeface="Century Gothic"/>
              </a:rPr>
              <a:t>(ECAR-DM)</a:t>
            </a:r>
          </a:p>
          <a:p>
            <a:r>
              <a:rPr lang="en-US" sz="2900" dirty="0" smtClean="0">
                <a:solidFill>
                  <a:schemeClr val="tx1"/>
                </a:solidFill>
                <a:latin typeface="Century Gothic"/>
                <a:cs typeface="Century Gothic"/>
              </a:rPr>
              <a:t>Under consideration:</a:t>
            </a:r>
          </a:p>
          <a:p>
            <a:pPr marL="342900" indent="-342900">
              <a:lnSpc>
                <a:spcPct val="120000"/>
              </a:lnSpc>
              <a:buClr>
                <a:srgbClr val="800000"/>
              </a:buClr>
              <a:buFont typeface="Wingdings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Century Gothic"/>
                <a:cs typeface="Century Gothic"/>
              </a:rPr>
              <a:t>Developing an Effective BI (and data management) Strategy</a:t>
            </a:r>
            <a:r>
              <a:rPr lang="en-US" sz="2200" dirty="0" smtClean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</a:p>
          <a:p>
            <a:pPr marL="342900" indent="-342900">
              <a:lnSpc>
                <a:spcPct val="120000"/>
              </a:lnSpc>
              <a:buClr>
                <a:srgbClr val="800000"/>
              </a:buClr>
              <a:buFont typeface="Wingdings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Century Gothic"/>
                <a:cs typeface="Century Gothic"/>
              </a:rPr>
              <a:t>Recruitment: How to use mobile devices to recruit students</a:t>
            </a:r>
            <a:r>
              <a:rPr lang="en-US" sz="2200" dirty="0" smtClean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</a:p>
          <a:p>
            <a:pPr marL="342900" indent="-342900">
              <a:lnSpc>
                <a:spcPct val="120000"/>
              </a:lnSpc>
              <a:buClr>
                <a:srgbClr val="800000"/>
              </a:buClr>
              <a:buFont typeface="Wingdings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Century Gothic"/>
                <a:cs typeface="Century Gothic"/>
              </a:rPr>
              <a:t>Risk &amp; Communications</a:t>
            </a:r>
            <a:r>
              <a:rPr lang="en-US" sz="2200" dirty="0" smtClean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</a:p>
          <a:p>
            <a:pPr marL="342900" indent="-342900">
              <a:lnSpc>
                <a:spcPct val="120000"/>
              </a:lnSpc>
              <a:buClr>
                <a:srgbClr val="800000"/>
              </a:buClr>
              <a:buFont typeface="Wingdings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Century Gothic"/>
                <a:cs typeface="Century Gothic"/>
              </a:rPr>
              <a:t>Software </a:t>
            </a:r>
            <a:r>
              <a:rPr lang="en-US" sz="2200" dirty="0" smtClean="0">
                <a:solidFill>
                  <a:schemeClr val="tx1"/>
                </a:solidFill>
                <a:latin typeface="Century Gothic"/>
                <a:cs typeface="Century Gothic"/>
              </a:rPr>
              <a:t>Evaluation Template </a:t>
            </a:r>
          </a:p>
          <a:p>
            <a:pPr marL="342900" indent="-342900">
              <a:lnSpc>
                <a:spcPct val="120000"/>
              </a:lnSpc>
              <a:buClr>
                <a:srgbClr val="800000"/>
              </a:buClr>
              <a:buFont typeface="Wingdings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Century Gothic"/>
                <a:cs typeface="Century Gothic"/>
              </a:rPr>
              <a:t>Medical Schools &amp; Data Governance: Case Studies</a:t>
            </a:r>
            <a:r>
              <a:rPr lang="en-US" sz="2200" dirty="0" smtClean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</a:p>
          <a:p>
            <a:pPr marL="342900" indent="-342900">
              <a:lnSpc>
                <a:spcPct val="120000"/>
              </a:lnSpc>
              <a:buClr>
                <a:srgbClr val="800000"/>
              </a:buClr>
              <a:buFont typeface="Wingdings" charset="2"/>
              <a:buChar char="§"/>
            </a:pPr>
            <a:r>
              <a:rPr lang="en-US" sz="2200" dirty="0">
                <a:solidFill>
                  <a:schemeClr val="tx1"/>
                </a:solidFill>
                <a:latin typeface="Century Gothic"/>
                <a:cs typeface="Century Gothic"/>
              </a:rPr>
              <a:t>Data Classification</a:t>
            </a:r>
            <a:r>
              <a:rPr lang="en-US" sz="2200" dirty="0" smtClean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</a:p>
          <a:p>
            <a:pPr marL="342900" indent="-342900">
              <a:lnSpc>
                <a:spcPct val="120000"/>
              </a:lnSpc>
              <a:buClr>
                <a:srgbClr val="800000"/>
              </a:buClr>
              <a:buFont typeface="Wingdings" charset="2"/>
              <a:buChar char="§"/>
            </a:pPr>
            <a:r>
              <a:rPr lang="en-US" sz="2200" dirty="0" smtClean="0">
                <a:solidFill>
                  <a:schemeClr val="tx1"/>
                </a:solidFill>
                <a:latin typeface="Century Gothic"/>
                <a:cs typeface="Century Gothic"/>
              </a:rPr>
              <a:t>Others?</a:t>
            </a:r>
            <a:endParaRPr lang="en-US" sz="22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74013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Century Gothic"/>
                <a:cs typeface="Century Gothic"/>
              </a:rPr>
              <a:t>Thanks to You</a:t>
            </a:r>
            <a:endParaRPr lang="en-US" b="1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Clr>
                <a:srgbClr val="800000"/>
              </a:buClr>
              <a:buFont typeface="Wingdings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Century Gothic"/>
                <a:cs typeface="Century Gothic"/>
              </a:rPr>
              <a:t>ECAR-WG Strategies Committee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Century Gothic"/>
                <a:cs typeface="Century Gothic"/>
              </a:rPr>
              <a:t>ECAR-WG Chairs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Century Gothic"/>
                <a:cs typeface="Century Gothic"/>
              </a:rPr>
              <a:t>ECAR-WG Members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Century Gothic"/>
                <a:cs typeface="Century Gothic"/>
              </a:rPr>
              <a:t>Review Group Members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Century Gothic"/>
                <a:cs typeface="Century Gothic"/>
              </a:rPr>
              <a:t>ECAR Community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5318" y="4608193"/>
            <a:ext cx="7740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Over 120 participants representing nearly 70 organizations, including universities, colleges, community colleges, systems, corporations, associations, and consultancies.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20407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Get Involved!</a:t>
            </a:r>
            <a:endParaRPr lang="en-US" b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191000" y="1524000"/>
            <a:ext cx="4343400" cy="17525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>
              <a:buClr>
                <a:srgbClr val="800000"/>
              </a:buClr>
              <a:buFont typeface="Wingdings" charset="2"/>
              <a:buChar char="§"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  <a:cs typeface="Century Gothic"/>
              </a:rPr>
              <a:t>Keep </a:t>
            </a:r>
            <a:r>
              <a:rPr lang="en-US" sz="2800" dirty="0">
                <a:solidFill>
                  <a:srgbClr val="000000"/>
                </a:solidFill>
                <a:latin typeface="Century Gothic"/>
                <a:cs typeface="Century Gothic"/>
              </a:rPr>
              <a:t>Informed with ECAR </a:t>
            </a:r>
            <a:r>
              <a:rPr lang="en-US" sz="2800" dirty="0" smtClean="0">
                <a:solidFill>
                  <a:srgbClr val="000000"/>
                </a:solidFill>
                <a:latin typeface="Century Gothic"/>
                <a:cs typeface="Century Gothic"/>
              </a:rPr>
              <a:t>Newsletter</a:t>
            </a:r>
          </a:p>
          <a:p>
            <a:pPr marL="457200" indent="-457200">
              <a:buClr>
                <a:srgbClr val="800000"/>
              </a:buClr>
              <a:buFont typeface="Wingdings" charset="2"/>
              <a:buChar char="§"/>
            </a:pPr>
            <a:r>
              <a:rPr lang="en-US" sz="28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Share Group Content</a:t>
            </a:r>
            <a:endParaRPr lang="en-US" sz="2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28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4038600"/>
            <a:ext cx="4407605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>
                <a:latin typeface="Century Gothic"/>
                <a:cs typeface="Century Gothic"/>
              </a:rPr>
              <a:t>Tuesday, September 30</a:t>
            </a:r>
            <a:endParaRPr lang="en-US" b="1" dirty="0">
              <a:latin typeface="Century Gothic"/>
              <a:cs typeface="Century Gothic"/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latin typeface="Century Gothic"/>
                <a:cs typeface="Century Gothic"/>
              </a:rPr>
              <a:t>Meet-and ECAR Staff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latin typeface="Century Gothic"/>
                <a:cs typeface="Century Gothic"/>
              </a:rPr>
              <a:t>ECAR-CCI Meeting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latin typeface="Century Gothic"/>
                <a:cs typeface="Century Gothic"/>
              </a:rPr>
              <a:t>ECAR-CIA Meeting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524000" y="3276600"/>
            <a:ext cx="5351479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31471" y="4015920"/>
            <a:ext cx="46816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Century Gothic"/>
                <a:cs typeface="Century Gothic"/>
              </a:rPr>
              <a:t>Wednesday, October 1, 2014</a:t>
            </a:r>
            <a:endParaRPr lang="en-US" dirty="0" smtClean="0">
              <a:latin typeface="Century Gothic"/>
              <a:cs typeface="Century Gothic"/>
            </a:endParaRP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latin typeface="Century Gothic"/>
                <a:cs typeface="Century Gothic"/>
              </a:rPr>
              <a:t>Cloud Total Cost of Ownership: </a:t>
            </a:r>
            <a:br>
              <a:rPr lang="en-US" dirty="0" smtClean="0">
                <a:latin typeface="Century Gothic"/>
                <a:cs typeface="Century Gothic"/>
              </a:rPr>
            </a:br>
            <a:r>
              <a:rPr lang="en-US" dirty="0" smtClean="0">
                <a:latin typeface="Century Gothic"/>
                <a:cs typeface="Century Gothic"/>
              </a:rPr>
              <a:t>New Research and Guidance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latin typeface="Century Gothic"/>
                <a:cs typeface="Century Gothic"/>
              </a:rPr>
              <a:t>Explore BYOD and Crowd-sourced </a:t>
            </a:r>
            <a:br>
              <a:rPr lang="en-US" dirty="0" smtClean="0">
                <a:latin typeface="Century Gothic"/>
                <a:cs typeface="Century Gothic"/>
              </a:rPr>
            </a:br>
            <a:r>
              <a:rPr lang="en-US" dirty="0" smtClean="0">
                <a:latin typeface="Century Gothic"/>
                <a:cs typeface="Century Gothic"/>
              </a:rPr>
              <a:t>Mobile Data Collection in Higher Ed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524000"/>
            <a:ext cx="4038600" cy="1801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000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Join a Group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000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Suggest a Topic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000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Give Us Feedback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9400" y="3505200"/>
            <a:ext cx="2690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Century Gothic"/>
                <a:cs typeface="Century Gothic"/>
              </a:rPr>
              <a:t>Working Groups at E14</a:t>
            </a:r>
            <a:endParaRPr lang="en-US" dirty="0">
              <a:solidFill>
                <a:srgbClr val="8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81145201"/>
      </p:ext>
    </p:extLst>
  </p:cSld>
  <p:clrMapOvr>
    <a:masterClrMapping/>
  </p:clrMapOvr>
</p:sld>
</file>

<file path=ppt/theme/theme1.xml><?xml version="1.0" encoding="utf-8"?>
<a:theme xmlns:a="http://schemas.openxmlformats.org/drawingml/2006/main" name="9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5153</TotalTime>
  <Words>258</Words>
  <Application>Microsoft Macintosh PowerPoint</Application>
  <PresentationFormat>On-screen Show (4:3)</PresentationFormat>
  <Paragraphs>67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9_Default Theme</vt:lpstr>
      <vt:lpstr>Office Theme</vt:lpstr>
      <vt:lpstr>PowerPoint Presentation</vt:lpstr>
      <vt:lpstr>2014: Publications</vt:lpstr>
      <vt:lpstr>2014: In Progress</vt:lpstr>
      <vt:lpstr>Launching Now</vt:lpstr>
      <vt:lpstr>2015: Looking Ahead</vt:lpstr>
      <vt:lpstr>Thanks to You</vt:lpstr>
      <vt:lpstr>Get Involved!</vt:lpstr>
    </vt:vector>
  </TitlesOfParts>
  <Company>EDUCAUSE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Karen Wetzel</cp:lastModifiedBy>
  <cp:revision>79</cp:revision>
  <dcterms:created xsi:type="dcterms:W3CDTF">2012-08-08T18:23:13Z</dcterms:created>
  <dcterms:modified xsi:type="dcterms:W3CDTF">2014-09-24T20:40:37Z</dcterms:modified>
</cp:coreProperties>
</file>