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4" r:id="rId2"/>
    <p:sldId id="266" r:id="rId3"/>
    <p:sldId id="267" r:id="rId4"/>
    <p:sldId id="268" r:id="rId5"/>
    <p:sldId id="269" r:id="rId6"/>
    <p:sldId id="270" r:id="rId7"/>
    <p:sldId id="328" r:id="rId8"/>
    <p:sldId id="329" r:id="rId9"/>
    <p:sldId id="271" r:id="rId10"/>
    <p:sldId id="272" r:id="rId11"/>
    <p:sldId id="273" r:id="rId12"/>
    <p:sldId id="284" r:id="rId13"/>
    <p:sldId id="296" r:id="rId14"/>
    <p:sldId id="285" r:id="rId15"/>
    <p:sldId id="323" r:id="rId16"/>
    <p:sldId id="32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6AE9-3A99-034F-AFE4-FCA34ED9797A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F9C80-AE7D-AB4E-ABA3-D0EB7540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4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B80D6-1A51-3048-B9B8-A62BDC3EA0A1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27B8-FC90-7B4C-AA94-4BFAF6C3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9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6487-4B2D-F240-8323-D59515BCCA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6487-4B2D-F240-8323-D59515BCCA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126DD-936D-49E3-8399-B0DCC9DFC2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FBA0-F697-1D44-8F88-F33991FF4A77}" type="datetime1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87E4-9DDD-404F-A892-560157E21E40}" type="datetime1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901B-6DD1-9840-82B5-E666E68F0721}" type="datetime1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801" y="2622217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4A39-1255-924D-8303-80F3E1B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95912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220E-25BB-6D4A-8594-E2E5C6A60AD9}" type="datetime1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819F-4E13-014C-9CA4-F32B401E330C}" type="datetime1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EEE4-B2E7-314A-8F0C-7584906DFD43}" type="datetime1">
              <a:rPr lang="en-US" smtClean="0"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831-FF19-294D-A09F-D022894694DA}" type="datetime1">
              <a:rPr lang="en-US" smtClean="0"/>
              <a:t>10/12/14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23A-BEC0-A040-AC45-46740F85B61A}" type="datetime1">
              <a:rPr lang="en-US" smtClean="0"/>
              <a:t>10/12/14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1055-C358-8C4B-A4CC-B21FF951F389}" type="datetime1">
              <a:rPr lang="en-US" smtClean="0"/>
              <a:t>10/12/14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D5C-D4E1-DB44-8750-185140ED2955}" type="datetime1">
              <a:rPr lang="en-US" smtClean="0"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3341-85B0-6847-AC35-56A5E935310B}" type="datetime1">
              <a:rPr lang="en-US" smtClean="0"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A41F-2867-A447-B599-4CA80ACEA114}" type="datetime1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05B7-6F9F-0743-98F9-D117F30B4A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4-09-23 at 12.59.57 PM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40" y="0"/>
            <a:ext cx="2044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8.png"/><Relationship Id="rId5" Type="http://schemas.openxmlformats.org/officeDocument/2006/relationships/image" Target="../media/image19.gif"/><Relationship Id="rId6" Type="http://schemas.openxmlformats.org/officeDocument/2006/relationships/image" Target="../media/image20.jpeg"/><Relationship Id="rId7" Type="http://schemas.microsoft.com/office/2007/relationships/hdphoto" Target="../media/hdphoto3.wdp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microsoft.com/office/2007/relationships/hdphoto" Target="../media/hdphoto4.wdp"/><Relationship Id="rId4" Type="http://schemas.openxmlformats.org/officeDocument/2006/relationships/image" Target="../media/image18.png"/><Relationship Id="rId5" Type="http://schemas.openxmlformats.org/officeDocument/2006/relationships/image" Target="../media/image19.gif"/><Relationship Id="rId6" Type="http://schemas.openxmlformats.org/officeDocument/2006/relationships/image" Target="../media/image22.png"/><Relationship Id="rId7" Type="http://schemas.openxmlformats.org/officeDocument/2006/relationships/image" Target="../media/image20.jpeg"/><Relationship Id="rId8" Type="http://schemas.microsoft.com/office/2007/relationships/hdphoto" Target="../media/hdphoto5.wdp"/><Relationship Id="rId9" Type="http://schemas.openxmlformats.org/officeDocument/2006/relationships/image" Target="../media/image23.jpg"/><Relationship Id="rId10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1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delle Regular"/>
                <a:cs typeface="Adelle Regular"/>
              </a:rPr>
              <a:t>Why </a:t>
            </a:r>
            <a:r>
              <a:rPr lang="en-US" b="1" dirty="0" err="1" smtClean="0">
                <a:latin typeface="Adelle Regular"/>
                <a:cs typeface="Adelle Regular"/>
              </a:rPr>
              <a:t>Unizin</a:t>
            </a:r>
            <a:r>
              <a:rPr lang="en-US" b="1" dirty="0" smtClean="0">
                <a:latin typeface="Adelle Regular"/>
                <a:cs typeface="Adelle Regular"/>
              </a:rPr>
              <a:t>?</a:t>
            </a:r>
            <a:endParaRPr lang="en-US" b="1" dirty="0">
              <a:latin typeface="Adelle Regular"/>
              <a:cs typeface="Adell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11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774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latin typeface="Adelle Regular"/>
                <a:cs typeface="Adelle Regular"/>
              </a:rPr>
              <a:t>Unizin</a:t>
            </a:r>
            <a:r>
              <a:rPr lang="en-US" sz="3200" dirty="0" smtClean="0">
                <a:latin typeface="Adelle Regular"/>
                <a:cs typeface="Adelle Regular"/>
              </a:rPr>
              <a:t> Strategy</a:t>
            </a:r>
            <a:endParaRPr lang="en-US" sz="3200" dirty="0">
              <a:latin typeface="Adelle Regular"/>
              <a:cs typeface="Adell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500"/>
            <a:ext cx="8229600" cy="52349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Adelle Regular"/>
                <a:cs typeface="Adelle Regular"/>
              </a:rPr>
              <a:t>A University/Member-Owned Service Aimed at Controlling the Emerging Digital Ecosystem </a:t>
            </a:r>
            <a:endParaRPr lang="en-US" dirty="0" smtClean="0">
              <a:latin typeface="Adelle Regular"/>
              <a:cs typeface="Adelle Regular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Strategy:</a:t>
            </a: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Approach technology </a:t>
            </a:r>
            <a:r>
              <a:rPr lang="en-US" dirty="0" smtClean="0">
                <a:latin typeface="Helvetica"/>
                <a:cs typeface="Helvetica"/>
              </a:rPr>
              <a:t>platform </a:t>
            </a:r>
            <a:r>
              <a:rPr lang="en-US" dirty="0">
                <a:latin typeface="Helvetica"/>
                <a:cs typeface="Helvetica"/>
              </a:rPr>
              <a:t>decisions as strategic decision, not just feature set comparisons. </a:t>
            </a:r>
          </a:p>
          <a:p>
            <a:r>
              <a:rPr lang="en-US" dirty="0" smtClean="0">
                <a:latin typeface="Helvetica"/>
                <a:cs typeface="Helvetica"/>
              </a:rPr>
              <a:t>Approach </a:t>
            </a:r>
            <a:r>
              <a:rPr lang="en-US" dirty="0">
                <a:latin typeface="Helvetica"/>
                <a:cs typeface="Helvetica"/>
              </a:rPr>
              <a:t>control of digital ecosystem like we approached control of the network ecosystem (Leverage the lessons/successes we’ve had from Internet2) </a:t>
            </a:r>
          </a:p>
          <a:p>
            <a:r>
              <a:rPr lang="en-US" dirty="0" smtClean="0">
                <a:latin typeface="Helvetica"/>
                <a:cs typeface="Helvetica"/>
              </a:rPr>
              <a:t>Favor </a:t>
            </a:r>
            <a:r>
              <a:rPr lang="en-US" dirty="0">
                <a:latin typeface="Helvetica"/>
                <a:cs typeface="Helvetica"/>
              </a:rPr>
              <a:t>(demand) loosely coupled ecosystem </a:t>
            </a:r>
          </a:p>
          <a:p>
            <a:r>
              <a:rPr lang="en-US" dirty="0" smtClean="0">
                <a:latin typeface="Helvetica"/>
                <a:cs typeface="Helvetica"/>
              </a:rPr>
              <a:t>Take </a:t>
            </a:r>
            <a:r>
              <a:rPr lang="en-US" dirty="0">
                <a:latin typeface="Helvetica"/>
                <a:cs typeface="Helvetica"/>
              </a:rPr>
              <a:t>advantage of scale and </a:t>
            </a:r>
            <a:r>
              <a:rPr lang="en-US" dirty="0" smtClean="0">
                <a:latin typeface="Helvetica"/>
                <a:cs typeface="Helvetica"/>
              </a:rPr>
              <a:t>collaboration</a:t>
            </a:r>
            <a:r>
              <a:rPr lang="en-US" dirty="0">
                <a:latin typeface="Helvetica"/>
                <a:cs typeface="Helvetica"/>
              </a:rPr>
              <a:t>—aggregate demand and </a:t>
            </a:r>
            <a:r>
              <a:rPr lang="en-US" dirty="0" smtClean="0">
                <a:latin typeface="Helvetica"/>
                <a:cs typeface="Helvetica"/>
              </a:rPr>
              <a:t>requirements</a:t>
            </a:r>
          </a:p>
          <a:p>
            <a:r>
              <a:rPr lang="en-US" dirty="0" smtClean="0">
                <a:latin typeface="Helvetica"/>
                <a:cs typeface="Helvetica"/>
              </a:rPr>
              <a:t>Acquire services/technology on favorable terms. Build only where you must. Invest development in pushing standards and creating reference implementations. </a:t>
            </a:r>
          </a:p>
          <a:p>
            <a:r>
              <a:rPr lang="en-US" dirty="0" err="1" smtClean="0">
                <a:latin typeface="Helvetica"/>
                <a:cs typeface="Helvetica"/>
              </a:rPr>
              <a:t>Unizin</a:t>
            </a:r>
            <a:r>
              <a:rPr lang="en-US" dirty="0" smtClean="0">
                <a:latin typeface="Helvetica"/>
                <a:cs typeface="Helvetica"/>
              </a:rPr>
              <a:t> is about synchronizing capital and demands, not about community development.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9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85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0866" y="1737744"/>
            <a:ext cx="2065301" cy="242693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3580866" y="1728977"/>
            <a:ext cx="2065301" cy="45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Learning Management</a:t>
            </a:r>
            <a:endParaRPr lang="en-US" sz="1200" dirty="0">
              <a:latin typeface="Gill Sans"/>
              <a:cs typeface="Gill Sans"/>
            </a:endParaRPr>
          </a:p>
        </p:txBody>
      </p:sp>
      <p:pic>
        <p:nvPicPr>
          <p:cNvPr id="19" name="Picture 18" descr="canvas.logo_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16" y="2456353"/>
            <a:ext cx="685800" cy="6858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232516" y="3065953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Canvas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6272" y="2195900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Fall 2014</a:t>
            </a:r>
            <a:endParaRPr lang="en-US" sz="1200" i="1" dirty="0">
              <a:latin typeface="Gill Sans"/>
              <a:cs typeface="Gill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449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latin typeface="Adelle Regular"/>
                <a:cs typeface="Adelle Regular"/>
              </a:rPr>
              <a:t>Start</a:t>
            </a:r>
            <a:r>
              <a:rPr lang="en-US" sz="3200" dirty="0" smtClean="0">
                <a:latin typeface="Adelle Regular"/>
                <a:cs typeface="Adelle Regular"/>
              </a:rPr>
              <a:t> with the LMS…</a:t>
            </a:r>
            <a:endParaRPr lang="en-US" sz="3200" dirty="0">
              <a:latin typeface="Adelle Regular"/>
              <a:cs typeface="Adelle Regular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43400"/>
            <a:ext cx="8229600" cy="2133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Helvetica"/>
                <a:cs typeface="Helvetica"/>
              </a:rPr>
              <a:t>Unizin</a:t>
            </a:r>
            <a:r>
              <a:rPr lang="en-US" dirty="0" smtClean="0">
                <a:latin typeface="Helvetica"/>
                <a:cs typeface="Helvetica"/>
              </a:rPr>
              <a:t> selected </a:t>
            </a:r>
            <a:r>
              <a:rPr lang="en-US" dirty="0" err="1" smtClean="0">
                <a:latin typeface="Helvetica"/>
                <a:cs typeface="Helvetica"/>
              </a:rPr>
              <a:t>Instructure’s</a:t>
            </a:r>
            <a:r>
              <a:rPr lang="en-US" dirty="0" smtClean="0">
                <a:latin typeface="Helvetica"/>
                <a:cs typeface="Helvetica"/>
              </a:rPr>
              <a:t> Canvas LMS as the </a:t>
            </a:r>
            <a:r>
              <a:rPr lang="en-US" i="1" dirty="0" smtClean="0">
                <a:latin typeface="Helvetica"/>
                <a:cs typeface="Helvetica"/>
              </a:rPr>
              <a:t>first</a:t>
            </a:r>
            <a:r>
              <a:rPr lang="en-US" dirty="0" smtClean="0">
                <a:latin typeface="Helvetica"/>
                <a:cs typeface="Helvetica"/>
              </a:rPr>
              <a:t> service. What was attractive about Canvas?</a:t>
            </a:r>
          </a:p>
          <a:p>
            <a:r>
              <a:rPr lang="en-US" dirty="0" smtClean="0">
                <a:latin typeface="Helvetica"/>
                <a:cs typeface="Helvetica"/>
              </a:rPr>
              <a:t>Largely open-source. Where it isn’t, they will provide source code in the event that we part ways.</a:t>
            </a:r>
          </a:p>
          <a:p>
            <a:r>
              <a:rPr lang="en-US" dirty="0" smtClean="0">
                <a:latin typeface="Helvetica"/>
                <a:cs typeface="Helvetica"/>
              </a:rPr>
              <a:t>Aggressively pushing standards-based approaches to tools and data (e.g., LTI, common cartridge, caliper). If you want LTI apps, they have the first store.</a:t>
            </a:r>
          </a:p>
          <a:p>
            <a:r>
              <a:rPr lang="en-US" dirty="0" smtClean="0">
                <a:latin typeface="Helvetica"/>
                <a:cs typeface="Helvetica"/>
              </a:rPr>
              <a:t>Currently best in class LMS judging by adoption rates</a:t>
            </a:r>
          </a:p>
          <a:p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10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43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3499" y="3657600"/>
            <a:ext cx="2065301" cy="242693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3573499" y="3660275"/>
            <a:ext cx="2065301" cy="45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Learning Management</a:t>
            </a:r>
            <a:endParaRPr lang="en-US" sz="1200" dirty="0">
              <a:latin typeface="Gill Sans"/>
              <a:cs typeface="Gill Sans"/>
            </a:endParaRPr>
          </a:p>
        </p:txBody>
      </p:sp>
      <p:pic>
        <p:nvPicPr>
          <p:cNvPr id="19" name="Picture 18" descr="canvas.logo_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49" y="4387651"/>
            <a:ext cx="685800" cy="6858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225149" y="4997251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Gill Sans"/>
                <a:cs typeface="Gill Sans"/>
              </a:rPr>
              <a:t>Canvas LMS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8905" y="4127198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Fall 2014</a:t>
            </a:r>
            <a:endParaRPr lang="en-US" sz="1200" i="1" dirty="0">
              <a:latin typeface="Gill Sans"/>
              <a:cs typeface="Gill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0390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But </a:t>
            </a:r>
            <a:r>
              <a:rPr lang="en-US" sz="2800" dirty="0" err="1" smtClean="0">
                <a:latin typeface="Helvetica"/>
                <a:cs typeface="Helvetica"/>
              </a:rPr>
              <a:t>Unizin</a:t>
            </a:r>
            <a:r>
              <a:rPr lang="en-US" sz="2800" dirty="0" smtClean="0">
                <a:latin typeface="Helvetica"/>
                <a:cs typeface="Helvetica"/>
              </a:rPr>
              <a:t> is much more than LMS—it’s about the digital ecosystem that links content, applications, and data.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11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263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2092" y="1494288"/>
            <a:ext cx="1594488" cy="532971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80866" y="3126437"/>
            <a:ext cx="2065301" cy="242693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/>
          <p:nvPr/>
        </p:nvSpPr>
        <p:spPr>
          <a:xfrm>
            <a:off x="1981200" y="3325453"/>
            <a:ext cx="1674036" cy="1674035"/>
          </a:xfrm>
          <a:custGeom>
            <a:avLst/>
            <a:gdLst/>
            <a:ahLst/>
            <a:cxnLst/>
            <a:rect l="l" t="t" r="r" b="b"/>
            <a:pathLst>
              <a:path w="3143358" h="3143357">
                <a:moveTo>
                  <a:pt x="1571679" y="414137"/>
                </a:moveTo>
                <a:cubicBezTo>
                  <a:pt x="932387" y="414137"/>
                  <a:pt x="414138" y="932386"/>
                  <a:pt x="414138" y="1571678"/>
                </a:cubicBezTo>
                <a:cubicBezTo>
                  <a:pt x="414138" y="2210970"/>
                  <a:pt x="932387" y="2729219"/>
                  <a:pt x="1571679" y="2729219"/>
                </a:cubicBezTo>
                <a:cubicBezTo>
                  <a:pt x="2210971" y="2729219"/>
                  <a:pt x="2729220" y="2210970"/>
                  <a:pt x="2729220" y="1571678"/>
                </a:cubicBezTo>
                <a:cubicBezTo>
                  <a:pt x="2729220" y="932386"/>
                  <a:pt x="2210971" y="414137"/>
                  <a:pt x="1571679" y="414137"/>
                </a:cubicBezTo>
                <a:close/>
                <a:moveTo>
                  <a:pt x="1419279" y="0"/>
                </a:moveTo>
                <a:lnTo>
                  <a:pt x="1724079" y="0"/>
                </a:lnTo>
                <a:lnTo>
                  <a:pt x="1724079" y="165962"/>
                </a:lnTo>
                <a:lnTo>
                  <a:pt x="1856692" y="186201"/>
                </a:lnTo>
                <a:cubicBezTo>
                  <a:pt x="1948753" y="205039"/>
                  <a:pt x="2037556" y="232823"/>
                  <a:pt x="2122153" y="268605"/>
                </a:cubicBezTo>
                <a:lnTo>
                  <a:pt x="2142401" y="278359"/>
                </a:lnTo>
                <a:lnTo>
                  <a:pt x="2225536" y="134365"/>
                </a:lnTo>
                <a:lnTo>
                  <a:pt x="2489501" y="286765"/>
                </a:lnTo>
                <a:lnTo>
                  <a:pt x="2405911" y="431548"/>
                </a:lnTo>
                <a:lnTo>
                  <a:pt x="2471247" y="480406"/>
                </a:lnTo>
                <a:cubicBezTo>
                  <a:pt x="2541093" y="538047"/>
                  <a:pt x="2605310" y="602265"/>
                  <a:pt x="2662952" y="672110"/>
                </a:cubicBezTo>
                <a:lnTo>
                  <a:pt x="2711810" y="737447"/>
                </a:lnTo>
                <a:lnTo>
                  <a:pt x="2856593" y="653857"/>
                </a:lnTo>
                <a:lnTo>
                  <a:pt x="3008993" y="917822"/>
                </a:lnTo>
                <a:lnTo>
                  <a:pt x="2864999" y="1000957"/>
                </a:lnTo>
                <a:lnTo>
                  <a:pt x="2874753" y="1021204"/>
                </a:lnTo>
                <a:cubicBezTo>
                  <a:pt x="2910534" y="1105801"/>
                  <a:pt x="2938318" y="1194604"/>
                  <a:pt x="2957157" y="1286666"/>
                </a:cubicBezTo>
                <a:lnTo>
                  <a:pt x="2977396" y="1419279"/>
                </a:lnTo>
                <a:lnTo>
                  <a:pt x="3143358" y="1419279"/>
                </a:lnTo>
                <a:lnTo>
                  <a:pt x="3143358" y="1724079"/>
                </a:lnTo>
                <a:lnTo>
                  <a:pt x="2977396" y="1724079"/>
                </a:lnTo>
                <a:lnTo>
                  <a:pt x="2957157" y="1856691"/>
                </a:lnTo>
                <a:cubicBezTo>
                  <a:pt x="2938318" y="1948752"/>
                  <a:pt x="2910534" y="2037555"/>
                  <a:pt x="2874753" y="2122152"/>
                </a:cubicBezTo>
                <a:lnTo>
                  <a:pt x="2864999" y="2142401"/>
                </a:lnTo>
                <a:lnTo>
                  <a:pt x="3008993" y="2225536"/>
                </a:lnTo>
                <a:lnTo>
                  <a:pt x="2856593" y="2489500"/>
                </a:lnTo>
                <a:lnTo>
                  <a:pt x="2711810" y="2405910"/>
                </a:lnTo>
                <a:lnTo>
                  <a:pt x="2662952" y="2471246"/>
                </a:lnTo>
                <a:cubicBezTo>
                  <a:pt x="2605310" y="2541092"/>
                  <a:pt x="2541093" y="2605309"/>
                  <a:pt x="2471247" y="2662951"/>
                </a:cubicBezTo>
                <a:lnTo>
                  <a:pt x="2405910" y="2711809"/>
                </a:lnTo>
                <a:lnTo>
                  <a:pt x="2489501" y="2856592"/>
                </a:lnTo>
                <a:lnTo>
                  <a:pt x="2225536" y="3008992"/>
                </a:lnTo>
                <a:lnTo>
                  <a:pt x="2142401" y="2864998"/>
                </a:lnTo>
                <a:lnTo>
                  <a:pt x="2122153" y="2874752"/>
                </a:lnTo>
                <a:cubicBezTo>
                  <a:pt x="2037556" y="2910533"/>
                  <a:pt x="1948753" y="2938317"/>
                  <a:pt x="1856692" y="2957156"/>
                </a:cubicBezTo>
                <a:lnTo>
                  <a:pt x="1724079" y="2977395"/>
                </a:lnTo>
                <a:lnTo>
                  <a:pt x="1724079" y="3143357"/>
                </a:lnTo>
                <a:lnTo>
                  <a:pt x="1419279" y="3143357"/>
                </a:lnTo>
                <a:lnTo>
                  <a:pt x="1419279" y="2977395"/>
                </a:lnTo>
                <a:lnTo>
                  <a:pt x="1286666" y="2957156"/>
                </a:lnTo>
                <a:cubicBezTo>
                  <a:pt x="1194605" y="2938317"/>
                  <a:pt x="1105802" y="2910533"/>
                  <a:pt x="1021205" y="2874752"/>
                </a:cubicBezTo>
                <a:lnTo>
                  <a:pt x="1000957" y="2864998"/>
                </a:lnTo>
                <a:lnTo>
                  <a:pt x="917822" y="3008992"/>
                </a:lnTo>
                <a:lnTo>
                  <a:pt x="653857" y="2856592"/>
                </a:lnTo>
                <a:lnTo>
                  <a:pt x="737448" y="2711809"/>
                </a:lnTo>
                <a:lnTo>
                  <a:pt x="672111" y="2662951"/>
                </a:lnTo>
                <a:cubicBezTo>
                  <a:pt x="602265" y="2605309"/>
                  <a:pt x="538048" y="2541092"/>
                  <a:pt x="480406" y="2471246"/>
                </a:cubicBezTo>
                <a:lnTo>
                  <a:pt x="431549" y="2405910"/>
                </a:lnTo>
                <a:lnTo>
                  <a:pt x="286765" y="2489500"/>
                </a:lnTo>
                <a:lnTo>
                  <a:pt x="134365" y="2225536"/>
                </a:lnTo>
                <a:lnTo>
                  <a:pt x="278360" y="2142401"/>
                </a:lnTo>
                <a:lnTo>
                  <a:pt x="268605" y="2122152"/>
                </a:lnTo>
                <a:cubicBezTo>
                  <a:pt x="232824" y="2037555"/>
                  <a:pt x="205040" y="1948752"/>
                  <a:pt x="186202" y="1856691"/>
                </a:cubicBezTo>
                <a:lnTo>
                  <a:pt x="165963" y="1724079"/>
                </a:lnTo>
                <a:lnTo>
                  <a:pt x="0" y="1724079"/>
                </a:lnTo>
                <a:lnTo>
                  <a:pt x="0" y="1419279"/>
                </a:lnTo>
                <a:lnTo>
                  <a:pt x="165962" y="1419279"/>
                </a:lnTo>
                <a:lnTo>
                  <a:pt x="186202" y="1286666"/>
                </a:lnTo>
                <a:cubicBezTo>
                  <a:pt x="205040" y="1194604"/>
                  <a:pt x="232824" y="1105801"/>
                  <a:pt x="268605" y="1021204"/>
                </a:cubicBezTo>
                <a:lnTo>
                  <a:pt x="278359" y="1000957"/>
                </a:lnTo>
                <a:lnTo>
                  <a:pt x="134365" y="917822"/>
                </a:lnTo>
                <a:lnTo>
                  <a:pt x="286765" y="653857"/>
                </a:lnTo>
                <a:lnTo>
                  <a:pt x="431548" y="737447"/>
                </a:lnTo>
                <a:lnTo>
                  <a:pt x="480406" y="672110"/>
                </a:lnTo>
                <a:cubicBezTo>
                  <a:pt x="538048" y="602265"/>
                  <a:pt x="602265" y="538047"/>
                  <a:pt x="672111" y="480406"/>
                </a:cubicBezTo>
                <a:lnTo>
                  <a:pt x="737448" y="431548"/>
                </a:lnTo>
                <a:lnTo>
                  <a:pt x="653857" y="286765"/>
                </a:lnTo>
                <a:lnTo>
                  <a:pt x="917822" y="134365"/>
                </a:lnTo>
                <a:lnTo>
                  <a:pt x="1000957" y="278359"/>
                </a:lnTo>
                <a:lnTo>
                  <a:pt x="1021205" y="268605"/>
                </a:lnTo>
                <a:cubicBezTo>
                  <a:pt x="1105802" y="232823"/>
                  <a:pt x="1194605" y="205039"/>
                  <a:pt x="1286666" y="186201"/>
                </a:cubicBezTo>
                <a:lnTo>
                  <a:pt x="1419279" y="1659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462092" y="1494288"/>
            <a:ext cx="1594488" cy="457200"/>
          </a:xfrm>
          <a:prstGeom prst="round2SameRect">
            <a:avLst>
              <a:gd name="adj1" fmla="val 40991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latin typeface="Gill Sans"/>
                <a:cs typeface="Gill Sans"/>
              </a:rPr>
              <a:t>Content </a:t>
            </a:r>
            <a:r>
              <a:rPr lang="en-US" sz="1200" dirty="0" smtClean="0">
                <a:latin typeface="Gill Sans"/>
                <a:cs typeface="Gill Sans"/>
              </a:rPr>
              <a:t>Sources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3580866" y="3129112"/>
            <a:ext cx="2065301" cy="45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Learning Management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4999488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Gill Sans"/>
                <a:cs typeface="Gill Sans"/>
              </a:rPr>
              <a:t>Unizin</a:t>
            </a:r>
            <a:r>
              <a:rPr lang="en-US" sz="1200" dirty="0" smtClean="0">
                <a:latin typeface="Gill Sans"/>
                <a:cs typeface="Gill Sans"/>
              </a:rPr>
              <a:t> Content Relay</a:t>
            </a:r>
          </a:p>
          <a:p>
            <a:pPr algn="ctr"/>
            <a:r>
              <a:rPr lang="en-US" sz="1200" i="1" dirty="0" smtClean="0">
                <a:latin typeface="Gill Sans"/>
                <a:cs typeface="Gill Sans"/>
              </a:rPr>
              <a:t>Spring 2015</a:t>
            </a:r>
            <a:endParaRPr lang="en-US" sz="1200" i="1" dirty="0">
              <a:latin typeface="Gill Sans"/>
              <a:cs typeface="Gill Sans"/>
            </a:endParaRPr>
          </a:p>
        </p:txBody>
      </p:sp>
      <p:pic>
        <p:nvPicPr>
          <p:cNvPr id="19" name="Picture 18" descr="canvas.logo_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16" y="3856488"/>
            <a:ext cx="685800" cy="685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2092" y="1979289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Spring 2015</a:t>
            </a:r>
            <a:endParaRPr lang="en-US" sz="1200" i="1" dirty="0">
              <a:latin typeface="Gill Sans"/>
              <a:cs typeface="Gill Sans"/>
            </a:endParaRPr>
          </a:p>
        </p:txBody>
      </p:sp>
      <p:pic>
        <p:nvPicPr>
          <p:cNvPr id="23" name="Picture 22" descr="11949959191737262251apollon.svg.med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1" y="2396986"/>
            <a:ext cx="585366" cy="480000"/>
          </a:xfrm>
          <a:prstGeom prst="rect">
            <a:avLst/>
          </a:prstGeom>
        </p:spPr>
      </p:pic>
      <p:pic>
        <p:nvPicPr>
          <p:cNvPr id="25" name="Picture 24" descr="oc_logo_transparent_5_inches.gif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42" y="2453840"/>
            <a:ext cx="637858" cy="3490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5854" y="291397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Institutional Repositories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47854" y="2805362"/>
            <a:ext cx="809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Open</a:t>
            </a:r>
          </a:p>
          <a:p>
            <a:pPr algn="ctr"/>
            <a:r>
              <a:rPr lang="en-US" sz="900" dirty="0" smtClean="0">
                <a:latin typeface="Gill Sans"/>
                <a:cs typeface="Gill Sans"/>
              </a:rPr>
              <a:t>Education</a:t>
            </a:r>
          </a:p>
          <a:p>
            <a:pPr algn="ctr"/>
            <a:r>
              <a:rPr lang="en-US" sz="900" dirty="0" smtClean="0">
                <a:latin typeface="Gill Sans"/>
                <a:cs typeface="Gill Sans"/>
              </a:rPr>
              <a:t>Repositories</a:t>
            </a:r>
            <a:endParaRPr lang="en-US" sz="900" dirty="0">
              <a:latin typeface="Gill Sans"/>
              <a:cs typeface="Gill Sans"/>
            </a:endParaRPr>
          </a:p>
        </p:txBody>
      </p:sp>
      <p:pic>
        <p:nvPicPr>
          <p:cNvPr id="33" name="Picture 32" descr="hathitrust.jpe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7" b="39434"/>
          <a:stretch/>
        </p:blipFill>
        <p:spPr>
          <a:xfrm>
            <a:off x="1008695" y="3463367"/>
            <a:ext cx="501282" cy="4648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336" y="392823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Gill Sans"/>
                <a:cs typeface="Gill Sans"/>
              </a:rPr>
              <a:t>Hathi</a:t>
            </a:r>
            <a:r>
              <a:rPr lang="en-US" sz="900" dirty="0" smtClean="0">
                <a:latin typeface="Gill Sans"/>
                <a:cs typeface="Gill Sans"/>
              </a:rPr>
              <a:t> Trust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2516" y="446608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Canvas LMS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80866" y="4922542"/>
            <a:ext cx="206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Spring 2015</a:t>
            </a:r>
            <a:endParaRPr lang="en-US" sz="1200" i="1" dirty="0"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80866" y="5199541"/>
            <a:ext cx="206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Gill Sans"/>
                <a:cs typeface="Gill Sans"/>
              </a:rPr>
              <a:t>Unizin</a:t>
            </a:r>
            <a:r>
              <a:rPr lang="en-US" sz="900" dirty="0" smtClean="0">
                <a:latin typeface="Gill Sans"/>
                <a:cs typeface="Gill Sans"/>
              </a:rPr>
              <a:t> Extensions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6272" y="3596035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Fall 2014</a:t>
            </a:r>
            <a:endParaRPr lang="en-US" sz="1200" i="1" dirty="0">
              <a:latin typeface="Gill Sans"/>
              <a:cs typeface="Gill Sans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575764" y="4847088"/>
            <a:ext cx="207550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8084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Helvetica"/>
                <a:cs typeface="Helvetica"/>
              </a:rPr>
              <a:t> </a:t>
            </a:r>
            <a:r>
              <a:rPr lang="en-US" sz="3200" dirty="0" err="1" smtClean="0">
                <a:latin typeface="Helvetica"/>
                <a:cs typeface="Helvetica"/>
              </a:rPr>
              <a:t>Unizin</a:t>
            </a:r>
            <a:r>
              <a:rPr lang="en-US" sz="3200" dirty="0" smtClean="0">
                <a:latin typeface="Helvetica"/>
                <a:cs typeface="Helvetica"/>
              </a:rPr>
              <a:t> Roadmap through Spring 2015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388" y="4326915"/>
            <a:ext cx="616668" cy="3823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5854" y="4815000"/>
            <a:ext cx="76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Blackboard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xpLor</a:t>
            </a:r>
            <a:endParaRPr 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(</a:t>
            </a:r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PILOT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)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26" name="Picture 25" descr="canvas.logo_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7" y="4220610"/>
            <a:ext cx="685800" cy="685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9537" y="4830210"/>
            <a:ext cx="76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Canvas Commons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(</a:t>
            </a:r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PILOT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)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12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2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2092" y="1494288"/>
            <a:ext cx="1594488" cy="532971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80866" y="3126437"/>
            <a:ext cx="2065301" cy="242693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/>
          <p:nvPr/>
        </p:nvSpPr>
        <p:spPr>
          <a:xfrm>
            <a:off x="1981200" y="3325453"/>
            <a:ext cx="1674036" cy="1674035"/>
          </a:xfrm>
          <a:custGeom>
            <a:avLst/>
            <a:gdLst/>
            <a:ahLst/>
            <a:cxnLst/>
            <a:rect l="l" t="t" r="r" b="b"/>
            <a:pathLst>
              <a:path w="3143358" h="3143357">
                <a:moveTo>
                  <a:pt x="1571679" y="414137"/>
                </a:moveTo>
                <a:cubicBezTo>
                  <a:pt x="932387" y="414137"/>
                  <a:pt x="414138" y="932386"/>
                  <a:pt x="414138" y="1571678"/>
                </a:cubicBezTo>
                <a:cubicBezTo>
                  <a:pt x="414138" y="2210970"/>
                  <a:pt x="932387" y="2729219"/>
                  <a:pt x="1571679" y="2729219"/>
                </a:cubicBezTo>
                <a:cubicBezTo>
                  <a:pt x="2210971" y="2729219"/>
                  <a:pt x="2729220" y="2210970"/>
                  <a:pt x="2729220" y="1571678"/>
                </a:cubicBezTo>
                <a:cubicBezTo>
                  <a:pt x="2729220" y="932386"/>
                  <a:pt x="2210971" y="414137"/>
                  <a:pt x="1571679" y="414137"/>
                </a:cubicBezTo>
                <a:close/>
                <a:moveTo>
                  <a:pt x="1419279" y="0"/>
                </a:moveTo>
                <a:lnTo>
                  <a:pt x="1724079" y="0"/>
                </a:lnTo>
                <a:lnTo>
                  <a:pt x="1724079" y="165962"/>
                </a:lnTo>
                <a:lnTo>
                  <a:pt x="1856692" y="186201"/>
                </a:lnTo>
                <a:cubicBezTo>
                  <a:pt x="1948753" y="205039"/>
                  <a:pt x="2037556" y="232823"/>
                  <a:pt x="2122153" y="268605"/>
                </a:cubicBezTo>
                <a:lnTo>
                  <a:pt x="2142401" y="278359"/>
                </a:lnTo>
                <a:lnTo>
                  <a:pt x="2225536" y="134365"/>
                </a:lnTo>
                <a:lnTo>
                  <a:pt x="2489501" y="286765"/>
                </a:lnTo>
                <a:lnTo>
                  <a:pt x="2405911" y="431548"/>
                </a:lnTo>
                <a:lnTo>
                  <a:pt x="2471247" y="480406"/>
                </a:lnTo>
                <a:cubicBezTo>
                  <a:pt x="2541093" y="538047"/>
                  <a:pt x="2605310" y="602265"/>
                  <a:pt x="2662952" y="672110"/>
                </a:cubicBezTo>
                <a:lnTo>
                  <a:pt x="2711810" y="737447"/>
                </a:lnTo>
                <a:lnTo>
                  <a:pt x="2856593" y="653857"/>
                </a:lnTo>
                <a:lnTo>
                  <a:pt x="3008993" y="917822"/>
                </a:lnTo>
                <a:lnTo>
                  <a:pt x="2864999" y="1000957"/>
                </a:lnTo>
                <a:lnTo>
                  <a:pt x="2874753" y="1021204"/>
                </a:lnTo>
                <a:cubicBezTo>
                  <a:pt x="2910534" y="1105801"/>
                  <a:pt x="2938318" y="1194604"/>
                  <a:pt x="2957157" y="1286666"/>
                </a:cubicBezTo>
                <a:lnTo>
                  <a:pt x="2977396" y="1419279"/>
                </a:lnTo>
                <a:lnTo>
                  <a:pt x="3143358" y="1419279"/>
                </a:lnTo>
                <a:lnTo>
                  <a:pt x="3143358" y="1724079"/>
                </a:lnTo>
                <a:lnTo>
                  <a:pt x="2977396" y="1724079"/>
                </a:lnTo>
                <a:lnTo>
                  <a:pt x="2957157" y="1856691"/>
                </a:lnTo>
                <a:cubicBezTo>
                  <a:pt x="2938318" y="1948752"/>
                  <a:pt x="2910534" y="2037555"/>
                  <a:pt x="2874753" y="2122152"/>
                </a:cubicBezTo>
                <a:lnTo>
                  <a:pt x="2864999" y="2142401"/>
                </a:lnTo>
                <a:lnTo>
                  <a:pt x="3008993" y="2225536"/>
                </a:lnTo>
                <a:lnTo>
                  <a:pt x="2856593" y="2489500"/>
                </a:lnTo>
                <a:lnTo>
                  <a:pt x="2711810" y="2405910"/>
                </a:lnTo>
                <a:lnTo>
                  <a:pt x="2662952" y="2471246"/>
                </a:lnTo>
                <a:cubicBezTo>
                  <a:pt x="2605310" y="2541092"/>
                  <a:pt x="2541093" y="2605309"/>
                  <a:pt x="2471247" y="2662951"/>
                </a:cubicBezTo>
                <a:lnTo>
                  <a:pt x="2405910" y="2711809"/>
                </a:lnTo>
                <a:lnTo>
                  <a:pt x="2489501" y="2856592"/>
                </a:lnTo>
                <a:lnTo>
                  <a:pt x="2225536" y="3008992"/>
                </a:lnTo>
                <a:lnTo>
                  <a:pt x="2142401" y="2864998"/>
                </a:lnTo>
                <a:lnTo>
                  <a:pt x="2122153" y="2874752"/>
                </a:lnTo>
                <a:cubicBezTo>
                  <a:pt x="2037556" y="2910533"/>
                  <a:pt x="1948753" y="2938317"/>
                  <a:pt x="1856692" y="2957156"/>
                </a:cubicBezTo>
                <a:lnTo>
                  <a:pt x="1724079" y="2977395"/>
                </a:lnTo>
                <a:lnTo>
                  <a:pt x="1724079" y="3143357"/>
                </a:lnTo>
                <a:lnTo>
                  <a:pt x="1419279" y="3143357"/>
                </a:lnTo>
                <a:lnTo>
                  <a:pt x="1419279" y="2977395"/>
                </a:lnTo>
                <a:lnTo>
                  <a:pt x="1286666" y="2957156"/>
                </a:lnTo>
                <a:cubicBezTo>
                  <a:pt x="1194605" y="2938317"/>
                  <a:pt x="1105802" y="2910533"/>
                  <a:pt x="1021205" y="2874752"/>
                </a:cubicBezTo>
                <a:lnTo>
                  <a:pt x="1000957" y="2864998"/>
                </a:lnTo>
                <a:lnTo>
                  <a:pt x="917822" y="3008992"/>
                </a:lnTo>
                <a:lnTo>
                  <a:pt x="653857" y="2856592"/>
                </a:lnTo>
                <a:lnTo>
                  <a:pt x="737448" y="2711809"/>
                </a:lnTo>
                <a:lnTo>
                  <a:pt x="672111" y="2662951"/>
                </a:lnTo>
                <a:cubicBezTo>
                  <a:pt x="602265" y="2605309"/>
                  <a:pt x="538048" y="2541092"/>
                  <a:pt x="480406" y="2471246"/>
                </a:cubicBezTo>
                <a:lnTo>
                  <a:pt x="431549" y="2405910"/>
                </a:lnTo>
                <a:lnTo>
                  <a:pt x="286765" y="2489500"/>
                </a:lnTo>
                <a:lnTo>
                  <a:pt x="134365" y="2225536"/>
                </a:lnTo>
                <a:lnTo>
                  <a:pt x="278360" y="2142401"/>
                </a:lnTo>
                <a:lnTo>
                  <a:pt x="268605" y="2122152"/>
                </a:lnTo>
                <a:cubicBezTo>
                  <a:pt x="232824" y="2037555"/>
                  <a:pt x="205040" y="1948752"/>
                  <a:pt x="186202" y="1856691"/>
                </a:cubicBezTo>
                <a:lnTo>
                  <a:pt x="165963" y="1724079"/>
                </a:lnTo>
                <a:lnTo>
                  <a:pt x="0" y="1724079"/>
                </a:lnTo>
                <a:lnTo>
                  <a:pt x="0" y="1419279"/>
                </a:lnTo>
                <a:lnTo>
                  <a:pt x="165962" y="1419279"/>
                </a:lnTo>
                <a:lnTo>
                  <a:pt x="186202" y="1286666"/>
                </a:lnTo>
                <a:cubicBezTo>
                  <a:pt x="205040" y="1194604"/>
                  <a:pt x="232824" y="1105801"/>
                  <a:pt x="268605" y="1021204"/>
                </a:cubicBezTo>
                <a:lnTo>
                  <a:pt x="278359" y="1000957"/>
                </a:lnTo>
                <a:lnTo>
                  <a:pt x="134365" y="917822"/>
                </a:lnTo>
                <a:lnTo>
                  <a:pt x="286765" y="653857"/>
                </a:lnTo>
                <a:lnTo>
                  <a:pt x="431548" y="737447"/>
                </a:lnTo>
                <a:lnTo>
                  <a:pt x="480406" y="672110"/>
                </a:lnTo>
                <a:cubicBezTo>
                  <a:pt x="538048" y="602265"/>
                  <a:pt x="602265" y="538047"/>
                  <a:pt x="672111" y="480406"/>
                </a:cubicBezTo>
                <a:lnTo>
                  <a:pt x="737448" y="431548"/>
                </a:lnTo>
                <a:lnTo>
                  <a:pt x="653857" y="286765"/>
                </a:lnTo>
                <a:lnTo>
                  <a:pt x="917822" y="134365"/>
                </a:lnTo>
                <a:lnTo>
                  <a:pt x="1000957" y="278359"/>
                </a:lnTo>
                <a:lnTo>
                  <a:pt x="1021205" y="268605"/>
                </a:lnTo>
                <a:cubicBezTo>
                  <a:pt x="1105802" y="232823"/>
                  <a:pt x="1194605" y="205039"/>
                  <a:pt x="1286666" y="186201"/>
                </a:cubicBezTo>
                <a:lnTo>
                  <a:pt x="1419279" y="1659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462092" y="1494288"/>
            <a:ext cx="1594488" cy="457200"/>
          </a:xfrm>
          <a:prstGeom prst="round2SameRect">
            <a:avLst>
              <a:gd name="adj1" fmla="val 40991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latin typeface="Gill Sans"/>
                <a:cs typeface="Gill Sans"/>
              </a:rPr>
              <a:t>Content </a:t>
            </a:r>
            <a:r>
              <a:rPr lang="en-US" sz="1200" dirty="0" smtClean="0">
                <a:latin typeface="Gill Sans"/>
                <a:cs typeface="Gill Sans"/>
              </a:rPr>
              <a:t>Sources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3580866" y="3129112"/>
            <a:ext cx="2065301" cy="45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Learning Management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4066" y="1494288"/>
            <a:ext cx="1594488" cy="532971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7163656" y="1494288"/>
            <a:ext cx="1594488" cy="457200"/>
          </a:xfrm>
          <a:prstGeom prst="round2SameRect">
            <a:avLst>
              <a:gd name="adj1" fmla="val 40991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latin typeface="Gill Sans"/>
                <a:cs typeface="Gill Sans"/>
              </a:rPr>
              <a:t>Analytics </a:t>
            </a:r>
            <a:r>
              <a:rPr lang="en-US" sz="1200" dirty="0" smtClean="0">
                <a:latin typeface="Gill Sans"/>
                <a:cs typeface="Gill Sans"/>
              </a:rPr>
              <a:t>Sources &amp; Tools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4999488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Gill Sans"/>
                <a:cs typeface="Gill Sans"/>
              </a:rPr>
              <a:t>Unizin</a:t>
            </a:r>
            <a:r>
              <a:rPr lang="en-US" sz="1200" dirty="0" smtClean="0">
                <a:latin typeface="Gill Sans"/>
                <a:cs typeface="Gill Sans"/>
              </a:rPr>
              <a:t> Content Relay</a:t>
            </a:r>
          </a:p>
          <a:p>
            <a:pPr algn="ctr"/>
            <a:r>
              <a:rPr lang="en-US" sz="1200" i="1" dirty="0" smtClean="0">
                <a:latin typeface="Gill Sans"/>
                <a:cs typeface="Gill Sans"/>
              </a:rPr>
              <a:t>Spring 2015</a:t>
            </a:r>
            <a:endParaRPr lang="en-US" sz="1200" i="1" dirty="0"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451" y="4999488"/>
            <a:ext cx="15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Gill Sans"/>
                <a:cs typeface="Gill Sans"/>
              </a:rPr>
              <a:t>Unizin</a:t>
            </a:r>
            <a:r>
              <a:rPr lang="en-US" sz="1200" dirty="0" smtClean="0">
                <a:latin typeface="Gill Sans"/>
                <a:cs typeface="Gill Sans"/>
              </a:rPr>
              <a:t> Analytics Relay</a:t>
            </a:r>
          </a:p>
          <a:p>
            <a:pPr algn="ctr"/>
            <a:r>
              <a:rPr lang="en-US" sz="1200" i="1" dirty="0" smtClean="0">
                <a:latin typeface="Gill Sans"/>
                <a:cs typeface="Gill Sans"/>
              </a:rPr>
              <a:t>Fall 2015</a:t>
            </a:r>
            <a:endParaRPr lang="en-US" sz="1200" i="1" dirty="0">
              <a:latin typeface="Gill Sans"/>
              <a:cs typeface="Gill Sans"/>
            </a:endParaRPr>
          </a:p>
        </p:txBody>
      </p:sp>
      <p:pic>
        <p:nvPicPr>
          <p:cNvPr id="19" name="Picture 18" descr="canvas.logo_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16" y="3856488"/>
            <a:ext cx="685800" cy="685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2092" y="1979289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Spring 2015</a:t>
            </a:r>
            <a:endParaRPr lang="en-US" sz="1200" i="1" dirty="0">
              <a:latin typeface="Gill Sans"/>
              <a:cs typeface="Gill Sans"/>
            </a:endParaRPr>
          </a:p>
        </p:txBody>
      </p:sp>
      <p:pic>
        <p:nvPicPr>
          <p:cNvPr id="23" name="Picture 22" descr="11949959191737262251apollon.svg.med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1" y="2396986"/>
            <a:ext cx="585366" cy="480000"/>
          </a:xfrm>
          <a:prstGeom prst="rect">
            <a:avLst/>
          </a:prstGeom>
        </p:spPr>
      </p:pic>
      <p:pic>
        <p:nvPicPr>
          <p:cNvPr id="25" name="Picture 24" descr="oc_logo_transparent_5_inches.gif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42" y="2453840"/>
            <a:ext cx="637858" cy="349050"/>
          </a:xfrm>
          <a:prstGeom prst="rect">
            <a:avLst/>
          </a:prstGeom>
        </p:spPr>
      </p:pic>
      <p:pic>
        <p:nvPicPr>
          <p:cNvPr id="27" name="Picture 26" descr="67-shopping-cart-1-vector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05" y="4978890"/>
            <a:ext cx="618037" cy="6180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2092" y="4493889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Fall 2015</a:t>
            </a:r>
            <a:endParaRPr lang="en-US" sz="1200" i="1" dirty="0"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854" y="291397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Institutional Repositories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47854" y="2805362"/>
            <a:ext cx="809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Open</a:t>
            </a:r>
          </a:p>
          <a:p>
            <a:pPr algn="ctr"/>
            <a:r>
              <a:rPr lang="en-US" sz="900" dirty="0" smtClean="0">
                <a:latin typeface="Gill Sans"/>
                <a:cs typeface="Gill Sans"/>
              </a:rPr>
              <a:t>Education</a:t>
            </a:r>
          </a:p>
          <a:p>
            <a:pPr algn="ctr"/>
            <a:r>
              <a:rPr lang="en-US" sz="900" dirty="0" smtClean="0">
                <a:latin typeface="Gill Sans"/>
                <a:cs typeface="Gill Sans"/>
              </a:rPr>
              <a:t>Repositories</a:t>
            </a:r>
            <a:endParaRPr lang="en-US" sz="900" dirty="0">
              <a:latin typeface="Gill Sans"/>
              <a:cs typeface="Gill Sans"/>
            </a:endParaRPr>
          </a:p>
        </p:txBody>
      </p:sp>
      <p:pic>
        <p:nvPicPr>
          <p:cNvPr id="33" name="Picture 32" descr="hathitrust.jpe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7" b="39434"/>
          <a:stretch/>
        </p:blipFill>
        <p:spPr>
          <a:xfrm>
            <a:off x="1008695" y="3389393"/>
            <a:ext cx="501282" cy="4648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336" y="385425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Gill Sans"/>
                <a:cs typeface="Gill Sans"/>
              </a:rPr>
              <a:t>Hathi</a:t>
            </a:r>
            <a:r>
              <a:rPr lang="en-US" sz="900" dirty="0" smtClean="0">
                <a:latin typeface="Gill Sans"/>
                <a:cs typeface="Gill Sans"/>
              </a:rPr>
              <a:t> Trust</a:t>
            </a:r>
            <a:endParaRPr lang="en-US" sz="900" dirty="0">
              <a:latin typeface="Gill Sans"/>
              <a:cs typeface="Gill Sans"/>
            </a:endParaRPr>
          </a:p>
        </p:txBody>
      </p:sp>
      <p:pic>
        <p:nvPicPr>
          <p:cNvPr id="35" name="Picture 34" descr="header-chronopolis-bw.jpg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6" y="6292656"/>
            <a:ext cx="618960" cy="1923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61273" y="4748058"/>
            <a:ext cx="1596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Extend Existing Sources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7854" y="5553377"/>
            <a:ext cx="809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Commercial Content</a:t>
            </a:r>
          </a:p>
          <a:p>
            <a:pPr algn="ctr"/>
            <a:r>
              <a:rPr lang="en-US" sz="900" dirty="0" smtClean="0">
                <a:latin typeface="Gill Sans"/>
                <a:cs typeface="Gill Sans"/>
              </a:rPr>
              <a:t>Publishers</a:t>
            </a:r>
            <a:endParaRPr lang="en-US" sz="900" dirty="0">
              <a:latin typeface="Gill Sans"/>
              <a:cs typeface="Gill Sans"/>
            </a:endParaRPr>
          </a:p>
        </p:txBody>
      </p:sp>
      <p:pic>
        <p:nvPicPr>
          <p:cNvPr id="39" name="Picture 38" descr="faculty-512.png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35905"/>
            <a:ext cx="561022" cy="5610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62912" y="5558457"/>
            <a:ext cx="809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Faculty-developed Content</a:t>
            </a:r>
            <a:endParaRPr lang="en-US" sz="900" dirty="0">
              <a:latin typeface="Gill Sans"/>
              <a:cs typeface="Gill Sans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61273" y="4389888"/>
            <a:ext cx="159612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32516" y="446608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Gill Sans"/>
                <a:cs typeface="Gill Sans"/>
              </a:rPr>
              <a:t>Canvas LMS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80866" y="4922542"/>
            <a:ext cx="206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Spring 2015</a:t>
            </a:r>
            <a:endParaRPr lang="en-US" sz="1200" i="1" dirty="0"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80866" y="5199541"/>
            <a:ext cx="206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Gill Sans"/>
                <a:cs typeface="Gill Sans"/>
              </a:rPr>
              <a:t>Unizin</a:t>
            </a:r>
            <a:r>
              <a:rPr lang="en-US" sz="900" dirty="0" smtClean="0">
                <a:latin typeface="Gill Sans"/>
                <a:cs typeface="Gill Sans"/>
              </a:rPr>
              <a:t> Extensions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6272" y="3596035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Fall 2014</a:t>
            </a:r>
            <a:endParaRPr lang="en-US" sz="1200" i="1" dirty="0">
              <a:latin typeface="Gill Sans"/>
              <a:cs typeface="Gill Sans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575764" y="4847088"/>
            <a:ext cx="207550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63656" y="1979289"/>
            <a:ext cx="159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Gill Sans"/>
                <a:cs typeface="Gill Sans"/>
              </a:rPr>
              <a:t>Fall 2015</a:t>
            </a:r>
            <a:endParaRPr lang="en-US" sz="1200" i="1" dirty="0">
              <a:latin typeface="Gill Sans"/>
              <a:cs typeface="Gill Sans"/>
            </a:endParaRPr>
          </a:p>
        </p:txBody>
      </p:sp>
      <p:pic>
        <p:nvPicPr>
          <p:cNvPr id="58" name="Picture 57" descr="11949959191737262251apollon.svg.med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17" y="3743840"/>
            <a:ext cx="585366" cy="48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611513" y="41729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Institutional Databases</a:t>
            </a:r>
            <a:endParaRPr lang="en-US" sz="900" dirty="0">
              <a:latin typeface="Gill Sans"/>
              <a:cs typeface="Gill Sans"/>
            </a:endParaRPr>
          </a:p>
        </p:txBody>
      </p:sp>
      <p:pic>
        <p:nvPicPr>
          <p:cNvPr id="60" name="Picture 59" descr="unizin-grapes.jp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29" r="28889"/>
          <a:stretch/>
        </p:blipFill>
        <p:spPr>
          <a:xfrm>
            <a:off x="7633460" y="2362669"/>
            <a:ext cx="654881" cy="70165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579900" y="3018288"/>
            <a:ext cx="76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Gill Sans"/>
                <a:cs typeface="Gill Sans"/>
              </a:rPr>
              <a:t>Unizin</a:t>
            </a:r>
            <a:r>
              <a:rPr lang="en-US" sz="900" dirty="0" smtClean="0">
                <a:latin typeface="Gill Sans"/>
                <a:cs typeface="Gill Sans"/>
              </a:rPr>
              <a:t> Shared Data Warehouse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79900" y="480712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E</a:t>
            </a:r>
            <a:r>
              <a:rPr lang="en-US" sz="900" baseline="30000" dirty="0" smtClean="0">
                <a:latin typeface="Gill Sans"/>
                <a:cs typeface="Gill Sans"/>
              </a:rPr>
              <a:t>2</a:t>
            </a:r>
            <a:r>
              <a:rPr lang="en-US" sz="900" dirty="0" smtClean="0">
                <a:latin typeface="Gill Sans"/>
                <a:cs typeface="Gill Sans"/>
              </a:rPr>
              <a:t> Coach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9900" y="523975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Gill Sans"/>
                <a:cs typeface="Gill Sans"/>
              </a:rPr>
              <a:t>GradeCraft</a:t>
            </a:r>
            <a:endParaRPr lang="en-US" sz="900" dirty="0">
              <a:latin typeface="Gill Sans"/>
              <a:cs typeface="Gill Sans"/>
            </a:endParaRPr>
          </a:p>
        </p:txBody>
      </p:sp>
      <p:pic>
        <p:nvPicPr>
          <p:cNvPr id="64" name="Picture 63" descr="67-shopping-cart-1-vector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82" y="5718169"/>
            <a:ext cx="618037" cy="61803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163656" y="6292656"/>
            <a:ext cx="1594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ill Sans"/>
                <a:cs typeface="Gill Sans"/>
              </a:rPr>
              <a:t>Commercial Analytics Tools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7200" y="8084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Helvetica"/>
                <a:cs typeface="Helvetica"/>
              </a:rPr>
              <a:t> </a:t>
            </a:r>
            <a:r>
              <a:rPr lang="en-US" sz="3200" dirty="0" err="1" smtClean="0">
                <a:latin typeface="Helvetica"/>
                <a:cs typeface="Helvetica"/>
              </a:rPr>
              <a:t>Unizin</a:t>
            </a:r>
            <a:r>
              <a:rPr lang="en-US" sz="3200" dirty="0" smtClean="0">
                <a:latin typeface="Helvetica"/>
                <a:cs typeface="Helvetica"/>
              </a:rPr>
              <a:t> Roadmap through Fall 2015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1762" y="6507475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Gill Sans"/>
                <a:cs typeface="Gill Sans"/>
              </a:rPr>
              <a:t>Chronopolis</a:t>
            </a:r>
            <a:endParaRPr lang="en-US" sz="900" dirty="0">
              <a:latin typeface="Gill Sans"/>
              <a:cs typeface="Gill Sans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562600" y="3325453"/>
            <a:ext cx="1674036" cy="1674035"/>
          </a:xfrm>
          <a:custGeom>
            <a:avLst/>
            <a:gdLst/>
            <a:ahLst/>
            <a:cxnLst/>
            <a:rect l="l" t="t" r="r" b="b"/>
            <a:pathLst>
              <a:path w="3143358" h="3143357">
                <a:moveTo>
                  <a:pt x="1571679" y="414137"/>
                </a:moveTo>
                <a:cubicBezTo>
                  <a:pt x="932387" y="414137"/>
                  <a:pt x="414138" y="932386"/>
                  <a:pt x="414138" y="1571678"/>
                </a:cubicBezTo>
                <a:cubicBezTo>
                  <a:pt x="414138" y="2210970"/>
                  <a:pt x="932387" y="2729219"/>
                  <a:pt x="1571679" y="2729219"/>
                </a:cubicBezTo>
                <a:cubicBezTo>
                  <a:pt x="2210971" y="2729219"/>
                  <a:pt x="2729220" y="2210970"/>
                  <a:pt x="2729220" y="1571678"/>
                </a:cubicBezTo>
                <a:cubicBezTo>
                  <a:pt x="2729220" y="932386"/>
                  <a:pt x="2210971" y="414137"/>
                  <a:pt x="1571679" y="414137"/>
                </a:cubicBezTo>
                <a:close/>
                <a:moveTo>
                  <a:pt x="1419279" y="0"/>
                </a:moveTo>
                <a:lnTo>
                  <a:pt x="1724079" y="0"/>
                </a:lnTo>
                <a:lnTo>
                  <a:pt x="1724079" y="165962"/>
                </a:lnTo>
                <a:lnTo>
                  <a:pt x="1856692" y="186201"/>
                </a:lnTo>
                <a:cubicBezTo>
                  <a:pt x="1948753" y="205039"/>
                  <a:pt x="2037556" y="232823"/>
                  <a:pt x="2122153" y="268605"/>
                </a:cubicBezTo>
                <a:lnTo>
                  <a:pt x="2142401" y="278359"/>
                </a:lnTo>
                <a:lnTo>
                  <a:pt x="2225536" y="134365"/>
                </a:lnTo>
                <a:lnTo>
                  <a:pt x="2489501" y="286765"/>
                </a:lnTo>
                <a:lnTo>
                  <a:pt x="2405911" y="431548"/>
                </a:lnTo>
                <a:lnTo>
                  <a:pt x="2471247" y="480406"/>
                </a:lnTo>
                <a:cubicBezTo>
                  <a:pt x="2541093" y="538047"/>
                  <a:pt x="2605310" y="602265"/>
                  <a:pt x="2662952" y="672110"/>
                </a:cubicBezTo>
                <a:lnTo>
                  <a:pt x="2711810" y="737447"/>
                </a:lnTo>
                <a:lnTo>
                  <a:pt x="2856593" y="653857"/>
                </a:lnTo>
                <a:lnTo>
                  <a:pt x="3008993" y="917822"/>
                </a:lnTo>
                <a:lnTo>
                  <a:pt x="2864999" y="1000957"/>
                </a:lnTo>
                <a:lnTo>
                  <a:pt x="2874753" y="1021204"/>
                </a:lnTo>
                <a:cubicBezTo>
                  <a:pt x="2910534" y="1105801"/>
                  <a:pt x="2938318" y="1194604"/>
                  <a:pt x="2957157" y="1286666"/>
                </a:cubicBezTo>
                <a:lnTo>
                  <a:pt x="2977396" y="1419279"/>
                </a:lnTo>
                <a:lnTo>
                  <a:pt x="3143358" y="1419279"/>
                </a:lnTo>
                <a:lnTo>
                  <a:pt x="3143358" y="1724079"/>
                </a:lnTo>
                <a:lnTo>
                  <a:pt x="2977396" y="1724079"/>
                </a:lnTo>
                <a:lnTo>
                  <a:pt x="2957157" y="1856691"/>
                </a:lnTo>
                <a:cubicBezTo>
                  <a:pt x="2938318" y="1948752"/>
                  <a:pt x="2910534" y="2037555"/>
                  <a:pt x="2874753" y="2122152"/>
                </a:cubicBezTo>
                <a:lnTo>
                  <a:pt x="2864999" y="2142401"/>
                </a:lnTo>
                <a:lnTo>
                  <a:pt x="3008993" y="2225536"/>
                </a:lnTo>
                <a:lnTo>
                  <a:pt x="2856593" y="2489500"/>
                </a:lnTo>
                <a:lnTo>
                  <a:pt x="2711810" y="2405910"/>
                </a:lnTo>
                <a:lnTo>
                  <a:pt x="2662952" y="2471246"/>
                </a:lnTo>
                <a:cubicBezTo>
                  <a:pt x="2605310" y="2541092"/>
                  <a:pt x="2541093" y="2605309"/>
                  <a:pt x="2471247" y="2662951"/>
                </a:cubicBezTo>
                <a:lnTo>
                  <a:pt x="2405910" y="2711809"/>
                </a:lnTo>
                <a:lnTo>
                  <a:pt x="2489501" y="2856592"/>
                </a:lnTo>
                <a:lnTo>
                  <a:pt x="2225536" y="3008992"/>
                </a:lnTo>
                <a:lnTo>
                  <a:pt x="2142401" y="2864998"/>
                </a:lnTo>
                <a:lnTo>
                  <a:pt x="2122153" y="2874752"/>
                </a:lnTo>
                <a:cubicBezTo>
                  <a:pt x="2037556" y="2910533"/>
                  <a:pt x="1948753" y="2938317"/>
                  <a:pt x="1856692" y="2957156"/>
                </a:cubicBezTo>
                <a:lnTo>
                  <a:pt x="1724079" y="2977395"/>
                </a:lnTo>
                <a:lnTo>
                  <a:pt x="1724079" y="3143357"/>
                </a:lnTo>
                <a:lnTo>
                  <a:pt x="1419279" y="3143357"/>
                </a:lnTo>
                <a:lnTo>
                  <a:pt x="1419279" y="2977395"/>
                </a:lnTo>
                <a:lnTo>
                  <a:pt x="1286666" y="2957156"/>
                </a:lnTo>
                <a:cubicBezTo>
                  <a:pt x="1194605" y="2938317"/>
                  <a:pt x="1105802" y="2910533"/>
                  <a:pt x="1021205" y="2874752"/>
                </a:cubicBezTo>
                <a:lnTo>
                  <a:pt x="1000957" y="2864998"/>
                </a:lnTo>
                <a:lnTo>
                  <a:pt x="917822" y="3008992"/>
                </a:lnTo>
                <a:lnTo>
                  <a:pt x="653857" y="2856592"/>
                </a:lnTo>
                <a:lnTo>
                  <a:pt x="737448" y="2711809"/>
                </a:lnTo>
                <a:lnTo>
                  <a:pt x="672111" y="2662951"/>
                </a:lnTo>
                <a:cubicBezTo>
                  <a:pt x="602265" y="2605309"/>
                  <a:pt x="538048" y="2541092"/>
                  <a:pt x="480406" y="2471246"/>
                </a:cubicBezTo>
                <a:lnTo>
                  <a:pt x="431549" y="2405910"/>
                </a:lnTo>
                <a:lnTo>
                  <a:pt x="286765" y="2489500"/>
                </a:lnTo>
                <a:lnTo>
                  <a:pt x="134365" y="2225536"/>
                </a:lnTo>
                <a:lnTo>
                  <a:pt x="278360" y="2142401"/>
                </a:lnTo>
                <a:lnTo>
                  <a:pt x="268605" y="2122152"/>
                </a:lnTo>
                <a:cubicBezTo>
                  <a:pt x="232824" y="2037555"/>
                  <a:pt x="205040" y="1948752"/>
                  <a:pt x="186202" y="1856691"/>
                </a:cubicBezTo>
                <a:lnTo>
                  <a:pt x="165963" y="1724079"/>
                </a:lnTo>
                <a:lnTo>
                  <a:pt x="0" y="1724079"/>
                </a:lnTo>
                <a:lnTo>
                  <a:pt x="0" y="1419279"/>
                </a:lnTo>
                <a:lnTo>
                  <a:pt x="165962" y="1419279"/>
                </a:lnTo>
                <a:lnTo>
                  <a:pt x="186202" y="1286666"/>
                </a:lnTo>
                <a:cubicBezTo>
                  <a:pt x="205040" y="1194604"/>
                  <a:pt x="232824" y="1105801"/>
                  <a:pt x="268605" y="1021204"/>
                </a:cubicBezTo>
                <a:lnTo>
                  <a:pt x="278359" y="1000957"/>
                </a:lnTo>
                <a:lnTo>
                  <a:pt x="134365" y="917822"/>
                </a:lnTo>
                <a:lnTo>
                  <a:pt x="286765" y="653857"/>
                </a:lnTo>
                <a:lnTo>
                  <a:pt x="431548" y="737447"/>
                </a:lnTo>
                <a:lnTo>
                  <a:pt x="480406" y="672110"/>
                </a:lnTo>
                <a:cubicBezTo>
                  <a:pt x="538048" y="602265"/>
                  <a:pt x="602265" y="538047"/>
                  <a:pt x="672111" y="480406"/>
                </a:cubicBezTo>
                <a:lnTo>
                  <a:pt x="737448" y="431548"/>
                </a:lnTo>
                <a:lnTo>
                  <a:pt x="653857" y="286765"/>
                </a:lnTo>
                <a:lnTo>
                  <a:pt x="917822" y="134365"/>
                </a:lnTo>
                <a:lnTo>
                  <a:pt x="1000957" y="278359"/>
                </a:lnTo>
                <a:lnTo>
                  <a:pt x="1021205" y="268605"/>
                </a:lnTo>
                <a:cubicBezTo>
                  <a:pt x="1105802" y="232823"/>
                  <a:pt x="1194605" y="205039"/>
                  <a:pt x="1286666" y="186201"/>
                </a:cubicBezTo>
                <a:lnTo>
                  <a:pt x="1419279" y="1659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43A38D7-E5BC-40EB-BB82-BDEB7D12FADF}" type="slidenum">
              <a:rPr lang="en-US">
                <a:latin typeface="Gill Sans Light"/>
                <a:cs typeface="Gill Sans Light"/>
              </a:rPr>
              <a:pPr/>
              <a:t>14</a:t>
            </a:fld>
            <a:endParaRPr lang="en-US">
              <a:latin typeface="Gill Sans Light"/>
              <a:cs typeface="Gill Sans Ligh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260324"/>
            <a:ext cx="8610600" cy="129540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latin typeface="Helvetica"/>
                <a:cs typeface="Helvetica"/>
              </a:rPr>
              <a:t>Why we joined </a:t>
            </a:r>
            <a:r>
              <a:rPr lang="en-US" sz="3600" b="0" dirty="0" err="1" smtClean="0">
                <a:latin typeface="Helvetica"/>
                <a:cs typeface="Helvetica"/>
              </a:rPr>
              <a:t>Unizin</a:t>
            </a:r>
            <a:r>
              <a:rPr lang="en-US" sz="3600" b="0" dirty="0">
                <a:latin typeface="Helvetica"/>
                <a:cs typeface="Helvetica"/>
              </a:rPr>
              <a:t/>
            </a:r>
            <a:br>
              <a:rPr lang="en-US" sz="3600" b="0" dirty="0">
                <a:latin typeface="Helvetica"/>
                <a:cs typeface="Helvetica"/>
              </a:rPr>
            </a:br>
            <a:endParaRPr lang="en-US" sz="3600" b="0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267" y="2555724"/>
            <a:ext cx="3661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delle Regular"/>
                <a:cs typeface="Adelle Regular"/>
              </a:rPr>
              <a:t>Patrick J. Burns</a:t>
            </a:r>
          </a:p>
          <a:p>
            <a:r>
              <a:rPr lang="en-US" sz="1600" dirty="0">
                <a:latin typeface="Helvetica"/>
                <a:cs typeface="Helvetica"/>
              </a:rPr>
              <a:t>VP for Information Technology and Dean of Libraries </a:t>
            </a:r>
          </a:p>
          <a:p>
            <a:r>
              <a:rPr lang="en-US" sz="1600" i="1" dirty="0">
                <a:latin typeface="Helvetica"/>
                <a:cs typeface="Helvetica"/>
              </a:rPr>
              <a:t>Colorado State University </a:t>
            </a:r>
            <a:endParaRPr lang="en-US" sz="1600" i="1" dirty="0" smtClean="0">
              <a:latin typeface="Helvetica"/>
              <a:cs typeface="Helvetica"/>
            </a:endParaRPr>
          </a:p>
          <a:p>
            <a:endParaRPr lang="en-US" dirty="0"/>
          </a:p>
          <a:p>
            <a:r>
              <a:rPr lang="en-US" sz="2800" dirty="0">
                <a:latin typeface="Adelle Regular"/>
                <a:cs typeface="Adelle Regular"/>
              </a:rPr>
              <a:t>James L. Hilton</a:t>
            </a:r>
          </a:p>
          <a:p>
            <a:r>
              <a:rPr lang="en-US" sz="1600" dirty="0">
                <a:latin typeface="Helvetica"/>
                <a:cs typeface="Helvetica"/>
              </a:rPr>
              <a:t>University Librarian and Dean of Libraries; Vice Provost for Digital Educational </a:t>
            </a:r>
          </a:p>
          <a:p>
            <a:r>
              <a:rPr lang="en-US" sz="1600" i="1" dirty="0">
                <a:latin typeface="Helvetica"/>
                <a:cs typeface="Helvetica"/>
              </a:rPr>
              <a:t>University of Michigan-Ann </a:t>
            </a:r>
            <a:r>
              <a:rPr lang="en-US" sz="1600" i="1" dirty="0" smtClean="0">
                <a:latin typeface="Helvetica"/>
                <a:cs typeface="Helvetica"/>
              </a:rPr>
              <a:t>Arbor</a:t>
            </a:r>
            <a:endParaRPr lang="en-US" sz="1600" i="1" dirty="0"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350" y="2553814"/>
            <a:ext cx="36618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delle Regular"/>
                <a:cs typeface="Adelle Regular"/>
              </a:rPr>
              <a:t>Elias G. </a:t>
            </a:r>
            <a:r>
              <a:rPr lang="en-US" sz="2800" dirty="0" err="1">
                <a:latin typeface="Adelle Regular"/>
                <a:cs typeface="Adelle Regular"/>
              </a:rPr>
              <a:t>Eldayrie</a:t>
            </a:r>
            <a:endParaRPr lang="en-US" sz="2800" dirty="0">
              <a:latin typeface="Adelle Regular"/>
              <a:cs typeface="Adelle Regular"/>
            </a:endParaRPr>
          </a:p>
          <a:p>
            <a:r>
              <a:rPr lang="en-US" dirty="0"/>
              <a:t>Vice President &amp; Chief Information Officer </a:t>
            </a:r>
          </a:p>
          <a:p>
            <a:r>
              <a:rPr lang="en-US" sz="1600" i="1" dirty="0">
                <a:latin typeface="Helvetica"/>
                <a:cs typeface="Helvetica"/>
              </a:rPr>
              <a:t>University of Florida</a:t>
            </a:r>
          </a:p>
          <a:p>
            <a:endParaRPr lang="en-US" dirty="0"/>
          </a:p>
          <a:p>
            <a:r>
              <a:rPr lang="en-US" sz="2800" dirty="0">
                <a:latin typeface="Adelle Regular"/>
                <a:cs typeface="Adelle Regular"/>
              </a:rPr>
              <a:t>Anastasia </a:t>
            </a:r>
            <a:r>
              <a:rPr lang="en-US" sz="2800" dirty="0" err="1">
                <a:latin typeface="Adelle Regular"/>
                <a:cs typeface="Adelle Regular"/>
              </a:rPr>
              <a:t>Morrone</a:t>
            </a:r>
            <a:endParaRPr lang="en-US" sz="2800" dirty="0">
              <a:latin typeface="Adelle Regular"/>
              <a:cs typeface="Adelle Regular"/>
            </a:endParaRPr>
          </a:p>
          <a:p>
            <a:r>
              <a:rPr lang="en-US" sz="1600" dirty="0">
                <a:latin typeface="Helvetica"/>
                <a:cs typeface="Helvetica"/>
              </a:rPr>
              <a:t>Associate Vice President, Learning Technologies, and Dean for IT </a:t>
            </a:r>
          </a:p>
          <a:p>
            <a:r>
              <a:rPr lang="en-US" sz="1600" i="1" dirty="0">
                <a:latin typeface="Helvetica"/>
                <a:cs typeface="Helvetica"/>
              </a:rPr>
              <a:t>Indiana </a:t>
            </a:r>
            <a:r>
              <a:rPr lang="en-US" sz="1600" i="1" dirty="0" smtClean="0">
                <a:latin typeface="Helvetica"/>
                <a:cs typeface="Helvetica"/>
              </a:rPr>
              <a:t>University</a:t>
            </a:r>
            <a:endParaRPr lang="en-US" sz="16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500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228600" y="1331531"/>
            <a:ext cx="8610600" cy="48406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 smtClean="0">
              <a:latin typeface="Helvetica"/>
              <a:cs typeface="Helvetica"/>
            </a:endParaRPr>
          </a:p>
          <a:p>
            <a:endParaRPr lang="en-US" sz="3600" dirty="0">
              <a:latin typeface="Helvetica"/>
              <a:cs typeface="Helvetica"/>
            </a:endParaRPr>
          </a:p>
          <a:p>
            <a:r>
              <a:rPr lang="en-US" sz="3600" dirty="0" smtClean="0">
                <a:latin typeface="Helvetica"/>
                <a:cs typeface="Helvetica"/>
              </a:rPr>
              <a:t>Learn more at http://</a:t>
            </a:r>
            <a:r>
              <a:rPr lang="en-US" sz="3600" dirty="0" err="1" smtClean="0">
                <a:latin typeface="Helvetica"/>
                <a:cs typeface="Helvetica"/>
              </a:rPr>
              <a:t>unizin.org</a:t>
            </a:r>
            <a:endParaRPr lang="en-US" sz="36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  <a:p>
            <a:r>
              <a:rPr lang="en-US" sz="3600" dirty="0" smtClean="0">
                <a:latin typeface="Helvetica"/>
                <a:cs typeface="Helvetica"/>
              </a:rPr>
              <a:t>Additional questions: </a:t>
            </a:r>
            <a:r>
              <a:rPr lang="en-US" sz="3600" dirty="0" err="1" smtClean="0">
                <a:latin typeface="Helvetica"/>
                <a:cs typeface="Helvetica"/>
              </a:rPr>
              <a:t>info@unizin.org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15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18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535" y="1154934"/>
            <a:ext cx="4172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Adelle Regular"/>
                <a:cs typeface="Adelle Regular"/>
              </a:rPr>
              <a:t>Introductions</a:t>
            </a:r>
            <a:endParaRPr lang="en-US" sz="4800" b="1" dirty="0">
              <a:latin typeface="Adelle Regular"/>
              <a:cs typeface="Adelle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267" y="2044842"/>
            <a:ext cx="366185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delle Regular"/>
                <a:cs typeface="Adelle Regular"/>
              </a:rPr>
              <a:t>Patrick J. Burns</a:t>
            </a:r>
          </a:p>
          <a:p>
            <a:r>
              <a:rPr lang="en-US" sz="1600" dirty="0">
                <a:latin typeface="Helvetica"/>
                <a:cs typeface="Helvetica"/>
              </a:rPr>
              <a:t>VP for Information Technology and Dean of Libraries </a:t>
            </a:r>
          </a:p>
          <a:p>
            <a:r>
              <a:rPr lang="en-US" sz="1600" i="1" dirty="0">
                <a:latin typeface="Helvetica"/>
                <a:cs typeface="Helvetica"/>
              </a:rPr>
              <a:t>Colorado State University </a:t>
            </a:r>
            <a:endParaRPr lang="en-US" sz="1600" i="1" dirty="0" smtClean="0">
              <a:latin typeface="Helvetica"/>
              <a:cs typeface="Helvetica"/>
            </a:endParaRPr>
          </a:p>
          <a:p>
            <a:endParaRPr lang="en-US" dirty="0"/>
          </a:p>
          <a:p>
            <a:r>
              <a:rPr lang="en-US" sz="2800" dirty="0">
                <a:latin typeface="Adelle Regular"/>
                <a:cs typeface="Adelle Regular"/>
              </a:rPr>
              <a:t>James L. Hilton</a:t>
            </a:r>
          </a:p>
          <a:p>
            <a:r>
              <a:rPr lang="en-US" sz="1600" dirty="0">
                <a:latin typeface="Helvetica"/>
                <a:cs typeface="Helvetica"/>
              </a:rPr>
              <a:t>University Librarian and Dean of Libraries; Vice Provost for Digital Educational </a:t>
            </a:r>
          </a:p>
          <a:p>
            <a:r>
              <a:rPr lang="en-US" sz="1600" i="1" dirty="0">
                <a:latin typeface="Helvetica"/>
                <a:cs typeface="Helvetica"/>
              </a:rPr>
              <a:t>University of Michigan-Ann Arbor </a:t>
            </a:r>
          </a:p>
          <a:p>
            <a:endParaRPr lang="en-US" sz="1600" i="1" dirty="0">
              <a:latin typeface="Helvetica"/>
              <a:cs typeface="Helvetica"/>
            </a:endParaRPr>
          </a:p>
          <a:p>
            <a:r>
              <a:rPr lang="en-US" sz="2800" dirty="0">
                <a:latin typeface="Adelle Regular"/>
                <a:cs typeface="Adelle Regular"/>
              </a:rPr>
              <a:t>Amin </a:t>
            </a:r>
            <a:r>
              <a:rPr lang="en-US" sz="2800" dirty="0" err="1">
                <a:latin typeface="Adelle Regular"/>
                <a:cs typeface="Adelle Regular"/>
              </a:rPr>
              <a:t>Qazi</a:t>
            </a:r>
            <a:endParaRPr lang="en-US" sz="2800" dirty="0">
              <a:latin typeface="Adelle Regular"/>
              <a:cs typeface="Adelle Regular"/>
            </a:endParaRPr>
          </a:p>
          <a:p>
            <a:r>
              <a:rPr lang="en-US" sz="1600" dirty="0">
                <a:latin typeface="Helvetica"/>
                <a:cs typeface="Helvetica"/>
              </a:rPr>
              <a:t>Chief Executive Officer </a:t>
            </a:r>
          </a:p>
          <a:p>
            <a:r>
              <a:rPr lang="en-US" sz="1600" i="1" dirty="0" err="1">
                <a:latin typeface="Helvetica"/>
                <a:cs typeface="Helvetica"/>
              </a:rPr>
              <a:t>Unizin</a:t>
            </a:r>
            <a:endParaRPr lang="en-US" sz="1600" i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350" y="2042932"/>
            <a:ext cx="3661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delle Regular"/>
                <a:cs typeface="Adelle Regular"/>
              </a:rPr>
              <a:t>Elias G. </a:t>
            </a:r>
            <a:r>
              <a:rPr lang="en-US" sz="2800" dirty="0" err="1">
                <a:latin typeface="Adelle Regular"/>
                <a:cs typeface="Adelle Regular"/>
              </a:rPr>
              <a:t>Eldayrie</a:t>
            </a:r>
            <a:endParaRPr lang="en-US" sz="2800" dirty="0">
              <a:latin typeface="Adelle Regular"/>
              <a:cs typeface="Adelle Regular"/>
            </a:endParaRPr>
          </a:p>
          <a:p>
            <a:r>
              <a:rPr lang="en-US" dirty="0"/>
              <a:t>Vice President &amp; Chief Information Officer </a:t>
            </a:r>
          </a:p>
          <a:p>
            <a:r>
              <a:rPr lang="en-US" sz="1600" i="1" dirty="0">
                <a:latin typeface="Helvetica"/>
                <a:cs typeface="Helvetica"/>
              </a:rPr>
              <a:t>University of Florida</a:t>
            </a:r>
          </a:p>
          <a:p>
            <a:endParaRPr lang="en-US" dirty="0"/>
          </a:p>
          <a:p>
            <a:r>
              <a:rPr lang="en-US" sz="2800" dirty="0">
                <a:latin typeface="Adelle Regular"/>
                <a:cs typeface="Adelle Regular"/>
              </a:rPr>
              <a:t>Anastasia </a:t>
            </a:r>
            <a:r>
              <a:rPr lang="en-US" sz="2800" dirty="0" err="1">
                <a:latin typeface="Adelle Regular"/>
                <a:cs typeface="Adelle Regular"/>
              </a:rPr>
              <a:t>Morrone</a:t>
            </a:r>
            <a:endParaRPr lang="en-US" sz="2800" dirty="0">
              <a:latin typeface="Adelle Regular"/>
              <a:cs typeface="Adelle Regular"/>
            </a:endParaRPr>
          </a:p>
          <a:p>
            <a:r>
              <a:rPr lang="en-US" sz="1600" dirty="0">
                <a:latin typeface="Helvetica"/>
                <a:cs typeface="Helvetica"/>
              </a:rPr>
              <a:t>Associate Vice President, Learning Technologies, and Dean for IT </a:t>
            </a:r>
          </a:p>
          <a:p>
            <a:r>
              <a:rPr lang="en-US" sz="1600" i="1" dirty="0">
                <a:latin typeface="Helvetica"/>
                <a:cs typeface="Helvetica"/>
              </a:rPr>
              <a:t>Indiana </a:t>
            </a:r>
            <a:r>
              <a:rPr lang="en-US" sz="1600" i="1" dirty="0" smtClean="0">
                <a:latin typeface="Helvetica"/>
                <a:cs typeface="Helvetica"/>
              </a:rPr>
              <a:t>University</a:t>
            </a:r>
            <a:endParaRPr lang="en-US" sz="1600" i="1" dirty="0">
              <a:latin typeface="Helvetica"/>
              <a:cs typeface="Helvetica"/>
            </a:endParaRPr>
          </a:p>
          <a:p>
            <a:endParaRPr lang="en-US" dirty="0"/>
          </a:p>
          <a:p>
            <a:r>
              <a:rPr lang="en-US" sz="2800" dirty="0">
                <a:latin typeface="Adelle Regular"/>
                <a:cs typeface="Adelle Regular"/>
              </a:rPr>
              <a:t>Bradley Wheeler</a:t>
            </a:r>
          </a:p>
          <a:p>
            <a:r>
              <a:rPr lang="en-US" sz="1600" dirty="0">
                <a:latin typeface="Helvetica"/>
                <a:cs typeface="Helvetica"/>
              </a:rPr>
              <a:t>Vice President for IT and CIO </a:t>
            </a:r>
          </a:p>
          <a:p>
            <a:r>
              <a:rPr lang="en-US" sz="1600" i="1" dirty="0">
                <a:latin typeface="Helvetica"/>
                <a:cs typeface="Helvetica"/>
              </a:rPr>
              <a:t>Indiana University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4A39-1255-924D-8303-80F3E1B94255}" type="slidenum">
              <a:rPr lang="en-US" smtClean="0">
                <a:latin typeface="Gill Sans Light"/>
                <a:cs typeface="Gill Sans Light"/>
              </a:rPr>
              <a:t>1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41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n 14"/>
          <p:cNvSpPr/>
          <p:nvPr/>
        </p:nvSpPr>
        <p:spPr>
          <a:xfrm>
            <a:off x="457201" y="1325689"/>
            <a:ext cx="2343149" cy="2325469"/>
          </a:xfrm>
          <a:prstGeom prst="can">
            <a:avLst/>
          </a:prstGeom>
          <a:solidFill>
            <a:srgbClr val="7812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350" y="1840722"/>
            <a:ext cx="2056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Writing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Audio/Video/Photo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Problem sets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Talks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Simulations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4436" y="1374282"/>
            <a:ext cx="11592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Helvetica"/>
                <a:cs typeface="Helvetica"/>
              </a:rPr>
              <a:t>Content</a:t>
            </a:r>
            <a:endParaRPr lang="en-US" sz="2000" b="1" u="sng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3124200" y="1078722"/>
            <a:ext cx="2895600" cy="2819400"/>
          </a:xfrm>
          <a:prstGeom prst="diamond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Multidocument 7"/>
          <p:cNvSpPr/>
          <p:nvPr/>
        </p:nvSpPr>
        <p:spPr>
          <a:xfrm>
            <a:off x="6372224" y="1116822"/>
            <a:ext cx="2085976" cy="2743200"/>
          </a:xfrm>
          <a:prstGeom prst="flowChartMultidocumen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lvl="1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05080" y="1612123"/>
            <a:ext cx="172367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Helvetica"/>
                <a:cs typeface="Helvetica"/>
              </a:rPr>
              <a:t>Applications</a:t>
            </a:r>
            <a:endParaRPr lang="en-US" sz="2000" b="1" u="sng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17964" y="1478483"/>
            <a:ext cx="14414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Helvetica"/>
                <a:cs typeface="Helvetica"/>
              </a:rPr>
              <a:t>Outcomes</a:t>
            </a:r>
            <a:endParaRPr lang="en-US" sz="2000" b="1" u="sng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94805" y="1993122"/>
            <a:ext cx="1685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Lectures/Tests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Labs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Seminars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Projects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Essays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Discussion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57011" y="1935683"/>
            <a:ext cx="1903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Grades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Concept Mastery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Critical Thinking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Habits of Minds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Quality of Life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7571" y="5181600"/>
            <a:ext cx="6908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Teaching/Learning Ecosystem</a:t>
            </a:r>
          </a:p>
          <a:p>
            <a:pPr algn="ctr"/>
            <a:r>
              <a:rPr lang="en-US" sz="2800" b="1" dirty="0">
                <a:latin typeface="Helvetica"/>
                <a:cs typeface="Helvetica"/>
              </a:rPr>
              <a:t>i</a:t>
            </a:r>
            <a:r>
              <a:rPr lang="en-US" sz="2800" b="1" dirty="0" smtClean="0">
                <a:latin typeface="Helvetica"/>
                <a:cs typeface="Helvetica"/>
              </a:rPr>
              <a:t>n the Traditional Physical Environment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2859" y="4464797"/>
            <a:ext cx="12276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Fodder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6590" y="4460332"/>
            <a:ext cx="17579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Interaction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11980" y="4464797"/>
            <a:ext cx="12964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Results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2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73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/>
          <p:cNvSpPr/>
          <p:nvPr/>
        </p:nvSpPr>
        <p:spPr>
          <a:xfrm>
            <a:off x="457201" y="735942"/>
            <a:ext cx="8458200" cy="45720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800350" y="2907642"/>
            <a:ext cx="323850" cy="2"/>
          </a:xfrm>
          <a:prstGeom prst="straightConnector1">
            <a:avLst/>
          </a:prstGeom>
          <a:ln w="381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43600" y="2907642"/>
            <a:ext cx="428624" cy="0"/>
          </a:xfrm>
          <a:prstGeom prst="straightConnector1">
            <a:avLst/>
          </a:prstGeom>
          <a:ln w="381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42859" y="5227277"/>
            <a:ext cx="12276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Fodder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6590" y="5222812"/>
            <a:ext cx="17579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Interaction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1980" y="5227277"/>
            <a:ext cx="12964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Results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8833" y="5841342"/>
            <a:ext cx="5346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Teaching/Learning Ecosystem</a:t>
            </a:r>
          </a:p>
          <a:p>
            <a:pPr algn="ctr"/>
            <a:r>
              <a:rPr lang="en-US" sz="2800" b="1" dirty="0">
                <a:latin typeface="Helvetica"/>
                <a:cs typeface="Helvetica"/>
              </a:rPr>
              <a:t>i</a:t>
            </a:r>
            <a:r>
              <a:rPr lang="en-US" sz="2800" b="1" dirty="0" smtClean="0">
                <a:latin typeface="Helvetica"/>
                <a:cs typeface="Helvetica"/>
              </a:rPr>
              <a:t>n a Digitally Mediated World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57800" y="1802742"/>
            <a:ext cx="117255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Library Use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00400" y="1726542"/>
            <a:ext cx="54391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SES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54428" y="2302388"/>
            <a:ext cx="56938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GPA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31810" y="3843292"/>
            <a:ext cx="17012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Course Sequence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86500" y="1116942"/>
            <a:ext cx="13773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Network Logs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57600" y="4393542"/>
            <a:ext cx="21595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Co-curricular Activities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00451" y="1269342"/>
            <a:ext cx="12319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High School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3100" y="4469742"/>
            <a:ext cx="15716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Social Networks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00251" y="1269342"/>
            <a:ext cx="15217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Recreation Fac.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14901" y="1387988"/>
            <a:ext cx="9027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Housing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3200" y="3884966"/>
            <a:ext cx="14713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Learning </a:t>
            </a:r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Mgmt</a:t>
            </a:r>
            <a:endParaRPr lang="en-US" sz="1400" b="1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Systems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0" name="Can 29"/>
          <p:cNvSpPr/>
          <p:nvPr/>
        </p:nvSpPr>
        <p:spPr>
          <a:xfrm>
            <a:off x="457201" y="1753009"/>
            <a:ext cx="2343149" cy="2325469"/>
          </a:xfrm>
          <a:prstGeom prst="can">
            <a:avLst/>
          </a:prstGeom>
          <a:solidFill>
            <a:srgbClr val="7812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350" y="2268042"/>
            <a:ext cx="2056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Writing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Audio/Video/Photo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Problem sets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Talks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Simulations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44436" y="1801602"/>
            <a:ext cx="11592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Helvetica"/>
                <a:cs typeface="Helvetica"/>
              </a:rPr>
              <a:t>Content</a:t>
            </a:r>
            <a:endParaRPr lang="en-US" sz="2000" b="1" u="sng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3124200" y="1506042"/>
            <a:ext cx="2895600" cy="2819400"/>
          </a:xfrm>
          <a:prstGeom prst="diamond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Multidocument 52"/>
          <p:cNvSpPr/>
          <p:nvPr/>
        </p:nvSpPr>
        <p:spPr>
          <a:xfrm>
            <a:off x="6372224" y="1544142"/>
            <a:ext cx="2085976" cy="2743200"/>
          </a:xfrm>
          <a:prstGeom prst="flowChartMultidocumen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lvl="1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705080" y="2039443"/>
            <a:ext cx="172367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Helvetica"/>
                <a:cs typeface="Helvetica"/>
              </a:rPr>
              <a:t>Applications</a:t>
            </a:r>
            <a:endParaRPr lang="en-US" sz="2000" b="1" u="sng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17964" y="1905803"/>
            <a:ext cx="14414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Helvetica"/>
                <a:cs typeface="Helvetica"/>
              </a:rPr>
              <a:t>Outcomes</a:t>
            </a:r>
            <a:endParaRPr lang="en-US" sz="2000" b="1" u="sng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94805" y="2420442"/>
            <a:ext cx="1685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Lectures/Tests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Labs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Seminars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Projects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Essays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Discussion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57011" y="2363003"/>
            <a:ext cx="1903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Grades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Concept Mastery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Critical Thinking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Habits of Minds</a:t>
            </a:r>
          </a:p>
          <a:p>
            <a:pPr marL="169863" lvl="1" indent="-16986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Quality of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3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610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38604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Increasingly, digital </a:t>
            </a:r>
            <a:r>
              <a:rPr lang="en-US" dirty="0">
                <a:latin typeface="Helvetica"/>
                <a:cs typeface="Helvetica"/>
              </a:rPr>
              <a:t>e</a:t>
            </a:r>
            <a:r>
              <a:rPr lang="en-US" dirty="0" smtClean="0">
                <a:latin typeface="Helvetica"/>
                <a:cs typeface="Helvetica"/>
              </a:rPr>
              <a:t>cosystems are infrastructure—more like common gauge rails than differentiating features of a university.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0" y="1014204"/>
            <a:ext cx="64770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8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44" y="5334480"/>
            <a:ext cx="2590800" cy="1397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1850" y="830949"/>
            <a:ext cx="7948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The Challenge:</a:t>
            </a: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Who will control the emerging digital ecosystem?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44" y="3449710"/>
            <a:ext cx="3200400" cy="239721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204" y="2269214"/>
            <a:ext cx="354868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44" y="1524720"/>
            <a:ext cx="3810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960" y="4915620"/>
            <a:ext cx="1828480" cy="1371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000" y="3848820"/>
            <a:ext cx="3454400" cy="106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/>
          <a:p>
            <a:fld id="{89424A39-1255-924D-8303-80F3E1B94255}" type="slidenum">
              <a:rPr lang="en-US">
                <a:latin typeface="Gill Sans Light"/>
                <a:cs typeface="Gill Sans Light"/>
              </a:rPr>
              <a:pPr/>
              <a:t>5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21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44" y="5334480"/>
            <a:ext cx="2590800" cy="1397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1850" y="830949"/>
            <a:ext cx="7948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The Challenge:</a:t>
            </a: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Who will control the emerging digital ecosystem?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44" y="3449710"/>
            <a:ext cx="3200400" cy="239721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204" y="2269214"/>
            <a:ext cx="354868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44" y="1524720"/>
            <a:ext cx="3810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960" y="4915620"/>
            <a:ext cx="1828480" cy="1371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000" y="3848820"/>
            <a:ext cx="3454400" cy="106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/>
          <a:p>
            <a:fld id="{89424A39-1255-924D-8303-80F3E1B94255}" type="slidenum">
              <a:rPr lang="en-US">
                <a:latin typeface="Gill Sans Light"/>
                <a:cs typeface="Gill Sans Light"/>
              </a:rPr>
              <a:pPr/>
              <a:t>6</a:t>
            </a:fld>
            <a:endParaRPr lang="en-US">
              <a:latin typeface="Gill Sans Light"/>
              <a:cs typeface="Gill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691" y="3231311"/>
            <a:ext cx="5127717" cy="17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200" y="66916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Who We Are – Oct. 1, 2014</a:t>
            </a:r>
            <a:endParaRPr lang="en-US" sz="4000" dirty="0">
              <a:latin typeface="Helvetic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1111" y="1693341"/>
            <a:ext cx="5883088" cy="1339682"/>
            <a:chOff x="888781" y="1240393"/>
            <a:chExt cx="6301253" cy="1339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2511" y="1457287"/>
              <a:ext cx="1217523" cy="9058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0435" y="1349398"/>
              <a:ext cx="2514091" cy="11216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781" y="1240393"/>
              <a:ext cx="1273668" cy="133968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06946" y="3209452"/>
            <a:ext cx="6691418" cy="1200150"/>
            <a:chOff x="457200" y="2609377"/>
            <a:chExt cx="7356220" cy="1200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2657002"/>
              <a:ext cx="1968500" cy="1104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8534" y="2716666"/>
              <a:ext cx="1441267" cy="9855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32634" y="2609377"/>
              <a:ext cx="2380786" cy="1200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2498" y="4688642"/>
            <a:ext cx="2743200" cy="14605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/>
          <a:p>
            <a:fld id="{89424A39-1255-924D-8303-80F3E1B94255}" type="slidenum">
              <a:rPr lang="en-US">
                <a:latin typeface="Gill Sans Light"/>
                <a:cs typeface="Gill Sans Light"/>
              </a:rPr>
              <a:pPr/>
              <a:t>7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598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548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delle Regular"/>
                <a:cs typeface="Adelle Regular"/>
              </a:rPr>
              <a:t>Enter </a:t>
            </a:r>
            <a:r>
              <a:rPr lang="en-US" sz="3200" dirty="0" err="1" smtClean="0">
                <a:latin typeface="Adelle Regular"/>
                <a:cs typeface="Adelle Regular"/>
              </a:rPr>
              <a:t>Unizin</a:t>
            </a:r>
            <a:endParaRPr lang="en-US" sz="3200" dirty="0">
              <a:latin typeface="Adelle Regular"/>
              <a:cs typeface="Adell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854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elvetica"/>
                <a:cs typeface="Helvetica"/>
              </a:rPr>
              <a:t>A University/Member-Owned Service Aimed at Controlling the Emerging Digital Ecosystem </a:t>
            </a:r>
            <a:r>
              <a:rPr lang="en-US" sz="2400" dirty="0" smtClean="0">
                <a:latin typeface="Helvetica"/>
                <a:cs typeface="Helvetica"/>
              </a:rPr>
              <a:t>that reflect three principles:</a:t>
            </a:r>
          </a:p>
          <a:p>
            <a:r>
              <a:rPr lang="en-US" sz="2400" dirty="0">
                <a:latin typeface="Helvetica"/>
                <a:cs typeface="Helvetica"/>
              </a:rPr>
              <a:t>Digital </a:t>
            </a:r>
            <a:r>
              <a:rPr lang="en-US" sz="2400" u="sng" dirty="0">
                <a:latin typeface="Helvetica"/>
                <a:cs typeface="Helvetica"/>
              </a:rPr>
              <a:t>content</a:t>
            </a:r>
            <a:r>
              <a:rPr lang="en-US" sz="2400" dirty="0">
                <a:latin typeface="Helvetica"/>
                <a:cs typeface="Helvetica"/>
              </a:rPr>
              <a:t>, software </a:t>
            </a:r>
            <a:r>
              <a:rPr lang="en-US" sz="2400" u="sng" dirty="0">
                <a:latin typeface="Helvetica"/>
                <a:cs typeface="Helvetica"/>
              </a:rPr>
              <a:t>platforms</a:t>
            </a:r>
            <a:r>
              <a:rPr lang="en-US" sz="2400" dirty="0">
                <a:latin typeface="Helvetica"/>
                <a:cs typeface="Helvetica"/>
              </a:rPr>
              <a:t>, and data </a:t>
            </a:r>
            <a:r>
              <a:rPr lang="en-US" sz="2400" u="sng" dirty="0">
                <a:latin typeface="Helvetica"/>
                <a:cs typeface="Helvetica"/>
              </a:rPr>
              <a:t>analytics</a:t>
            </a:r>
            <a:r>
              <a:rPr lang="en-US" sz="2400" dirty="0">
                <a:latin typeface="Helvetica"/>
                <a:cs typeface="Helvetica"/>
              </a:rPr>
              <a:t> (collectively, “</a:t>
            </a:r>
            <a:r>
              <a:rPr lang="en-US" sz="2400" i="1" dirty="0">
                <a:latin typeface="Helvetica"/>
                <a:cs typeface="Helvetica"/>
              </a:rPr>
              <a:t>Service</a:t>
            </a:r>
            <a:r>
              <a:rPr lang="en-US" sz="2400" dirty="0">
                <a:latin typeface="Helvetica"/>
                <a:cs typeface="Helvetica"/>
              </a:rPr>
              <a:t>”) are essential and strategic capabilities that enable universities’ core mission of education.</a:t>
            </a:r>
          </a:p>
          <a:p>
            <a:r>
              <a:rPr lang="en-US" sz="2400" dirty="0">
                <a:latin typeface="Helvetica"/>
                <a:cs typeface="Helvetica"/>
              </a:rPr>
              <a:t>We have a vested interest in staying in control of our data, our students, our content, and our reputation/brand.</a:t>
            </a:r>
          </a:p>
          <a:p>
            <a:r>
              <a:rPr lang="en-US" sz="2400" dirty="0">
                <a:latin typeface="Helvetica"/>
                <a:cs typeface="Helvetica"/>
              </a:rPr>
              <a:t>Directing these integrated capabilities as an </a:t>
            </a:r>
            <a:r>
              <a:rPr lang="en-US" sz="2400" i="1" dirty="0">
                <a:latin typeface="Helvetica"/>
                <a:cs typeface="Helvetica"/>
              </a:rPr>
              <a:t>academy-owned set of loosely coupled services</a:t>
            </a:r>
            <a:r>
              <a:rPr lang="en-US" sz="2400" dirty="0">
                <a:latin typeface="Helvetica"/>
                <a:cs typeface="Helvetica"/>
              </a:rPr>
              <a:t> is an important means to protect universities’ interests over time.  Ownership affords control.</a:t>
            </a:r>
          </a:p>
          <a:p>
            <a:pPr marL="0" indent="0">
              <a:buNone/>
            </a:pPr>
            <a:endParaRPr lang="en-US" sz="24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FC705B7-6F9F-0743-98F9-D117F30B4A23}" type="slidenum">
              <a:rPr lang="en-US">
                <a:latin typeface="Gill Sans Light"/>
                <a:cs typeface="Gill Sans Light"/>
              </a:rPr>
              <a:pPr/>
              <a:t>8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54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799</Words>
  <Application>Microsoft Macintosh PowerPoint</Application>
  <PresentationFormat>On-screen Show (4:3)</PresentationFormat>
  <Paragraphs>212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Why Unizin?</vt:lpstr>
      <vt:lpstr>PowerPoint Presentation</vt:lpstr>
      <vt:lpstr>PowerPoint Presentation</vt:lpstr>
      <vt:lpstr>PowerPoint Presentation</vt:lpstr>
      <vt:lpstr>Increasingly, digital ecosystems are infrastructure—more like common gauge rails than differentiating features of a university.</vt:lpstr>
      <vt:lpstr>PowerPoint Presentation</vt:lpstr>
      <vt:lpstr>PowerPoint Presentation</vt:lpstr>
      <vt:lpstr>Who We Are – Oct. 1, 2014</vt:lpstr>
      <vt:lpstr>Enter Unizin</vt:lpstr>
      <vt:lpstr>Unizin Strategy</vt:lpstr>
      <vt:lpstr>PowerPoint Presentation</vt:lpstr>
      <vt:lpstr>PowerPoint Presentation</vt:lpstr>
      <vt:lpstr>PowerPoint Presentation</vt:lpstr>
      <vt:lpstr>PowerPoint Presentation</vt:lpstr>
      <vt:lpstr>Why we joined Unizin </vt:lpstr>
      <vt:lpstr>PowerPoint Presentation</vt:lpstr>
    </vt:vector>
  </TitlesOfParts>
  <Company>University of Michigan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User</dc:creator>
  <cp:lastModifiedBy>james hilton</cp:lastModifiedBy>
  <cp:revision>55</cp:revision>
  <cp:lastPrinted>2014-09-11T18:18:14Z</cp:lastPrinted>
  <dcterms:created xsi:type="dcterms:W3CDTF">2014-09-11T11:56:47Z</dcterms:created>
  <dcterms:modified xsi:type="dcterms:W3CDTF">2014-10-12T16:28:17Z</dcterms:modified>
</cp:coreProperties>
</file>