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3" r:id="rId7"/>
    <p:sldMasterId id="2147483684" r:id="rId8"/>
    <p:sldMasterId id="2147483691" r:id="rId9"/>
    <p:sldMasterId id="2147483693" r:id="rId10"/>
    <p:sldMasterId id="2147483698" r:id="rId11"/>
  </p:sldMasterIdLst>
  <p:notesMasterIdLst>
    <p:notesMasterId r:id="rId67"/>
  </p:notesMasterIdLst>
  <p:handoutMasterIdLst>
    <p:handoutMasterId r:id="rId68"/>
  </p:handoutMasterIdLst>
  <p:sldIdLst>
    <p:sldId id="256" r:id="rId12"/>
    <p:sldId id="257" r:id="rId13"/>
    <p:sldId id="258" r:id="rId14"/>
    <p:sldId id="259" r:id="rId15"/>
    <p:sldId id="260" r:id="rId16"/>
    <p:sldId id="263" r:id="rId17"/>
    <p:sldId id="261" r:id="rId18"/>
    <p:sldId id="262"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31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10" r:id="rId57"/>
    <p:sldId id="301" r:id="rId58"/>
    <p:sldId id="311" r:id="rId59"/>
    <p:sldId id="303" r:id="rId60"/>
    <p:sldId id="304" r:id="rId61"/>
    <p:sldId id="305" r:id="rId62"/>
    <p:sldId id="306" r:id="rId63"/>
    <p:sldId id="307" r:id="rId64"/>
    <p:sldId id="308" r:id="rId65"/>
    <p:sldId id="309" r:id="rId66"/>
  </p:sldIdLst>
  <p:sldSz cx="9144000" cy="5143500" type="screen16x9"/>
  <p:notesSz cx="6797675" cy="9928225"/>
  <p:defaultTextStyle>
    <a:defPPr>
      <a:defRPr lang="en-GB"/>
    </a:defPPr>
    <a:lvl1pPr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1pPr>
    <a:lvl2pPr marL="342900" indent="1143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2pPr>
    <a:lvl3pPr marL="685800" indent="2286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3pPr>
    <a:lvl4pPr marL="1028700" indent="3429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4pPr>
    <a:lvl5pPr marL="1371600" indent="457200" algn="l" defTabSz="685800" rtl="0" fontAlgn="base">
      <a:spcBef>
        <a:spcPct val="0"/>
      </a:spcBef>
      <a:spcAft>
        <a:spcPct val="0"/>
      </a:spcAft>
      <a:defRPr sz="1300" kern="1200">
        <a:solidFill>
          <a:schemeClr val="tx1"/>
        </a:solidFill>
        <a:latin typeface="Corbel" panose="020B0503020204020204"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Corbel" panose="020B0503020204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A7B0"/>
    <a:srgbClr val="B9C9D5"/>
    <a:srgbClr val="CADCF0"/>
    <a:srgbClr val="B71A8B"/>
    <a:srgbClr val="FFFFFF"/>
    <a:srgbClr val="000000"/>
    <a:srgbClr val="2C3841"/>
    <a:srgbClr val="458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3" autoAdjust="0"/>
    <p:restoredTop sz="76236" autoAdjust="0"/>
  </p:normalViewPr>
  <p:slideViewPr>
    <p:cSldViewPr snapToGrid="0">
      <p:cViewPr varScale="1">
        <p:scale>
          <a:sx n="114" d="100"/>
          <a:sy n="114" d="100"/>
        </p:scale>
        <p:origin x="184" y="376"/>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esProps" Target="presProp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9" Type="http://schemas.openxmlformats.org/officeDocument/2006/relationships/slideMaster" Target="slideMasters/slideMaster4.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5.xml"/><Relationship Id="rId11" Type="http://schemas.openxmlformats.org/officeDocument/2006/relationships/slideMaster" Target="slideMasters/slideMaster6.xml"/><Relationship Id="rId1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A3B017"/>
              </a:solidFill>
              <a:ln w="6350">
                <a:solidFill>
                  <a:schemeClr val="bg1"/>
                </a:solidFill>
              </a:ln>
            </c:spPr>
          </c:dPt>
          <c:dPt>
            <c:idx val="1"/>
            <c:bubble3D val="0"/>
            <c:spPr>
              <a:solidFill>
                <a:srgbClr val="0F7EBF"/>
              </a:solidFill>
              <a:ln w="6350">
                <a:solidFill>
                  <a:schemeClr val="bg1"/>
                </a:solidFill>
              </a:ln>
            </c:spPr>
          </c:dPt>
          <c:cat>
            <c:strRef>
              <c:f>Sheet1!$A$2:$A$3</c:f>
              <c:strCache>
                <c:ptCount val="2"/>
                <c:pt idx="0">
                  <c:v>Higher education institutions</c:v>
                </c:pt>
                <c:pt idx="1">
                  <c:v>Colleges providing further education</c:v>
                </c:pt>
              </c:strCache>
            </c:strRef>
          </c:cat>
          <c:val>
            <c:numRef>
              <c:f>Sheet1!$B$2:$B$3</c:f>
              <c:numCache>
                <c:formatCode>General</c:formatCode>
                <c:ptCount val="2"/>
                <c:pt idx="0">
                  <c:v>160.0</c:v>
                </c:pt>
                <c:pt idx="1">
                  <c:v>470.0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A3B017"/>
              </a:solidFill>
              <a:ln w="6350">
                <a:solidFill>
                  <a:schemeClr val="bg1"/>
                </a:solidFill>
              </a:ln>
            </c:spPr>
          </c:dPt>
          <c:dPt>
            <c:idx val="1"/>
            <c:bubble3D val="0"/>
            <c:spPr>
              <a:solidFill>
                <a:srgbClr val="37751C"/>
              </a:solidFill>
              <a:ln w="6350">
                <a:solidFill>
                  <a:schemeClr val="bg1"/>
                </a:solidFill>
              </a:ln>
            </c:spPr>
          </c:dPt>
          <c:cat>
            <c:strRef>
              <c:f>Sheet1!$A$2:$A$3</c:f>
              <c:strCache>
                <c:ptCount val="2"/>
                <c:pt idx="0">
                  <c:v>Higher education institutions</c:v>
                </c:pt>
                <c:pt idx="1">
                  <c:v>Colleges providing further education</c:v>
                </c:pt>
              </c:strCache>
            </c:strRef>
          </c:cat>
          <c:val>
            <c:numRef>
              <c:f>Sheet1!$B$2:$B$3</c:f>
              <c:numCache>
                <c:formatCode>General</c:formatCode>
                <c:ptCount val="2"/>
                <c:pt idx="0">
                  <c:v>160.0</c:v>
                </c:pt>
                <c:pt idx="1">
                  <c:v>470.0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spPr>
            <a:noFill/>
            <a:ln w="28575" cmpd="sng">
              <a:solidFill>
                <a:srgbClr val="B9C9D5"/>
              </a:solidFill>
            </a:ln>
            <a:effectLst/>
          </c:spPr>
          <c:cat>
            <c:numRef>
              <c:f>Sheet1!$A$2:$A$8</c:f>
              <c:numCache>
                <c:formatCode>General</c:formatCode>
                <c:ptCount val="7"/>
              </c:numCache>
            </c:numRef>
          </c:cat>
          <c:val>
            <c:numRef>
              <c:f>Sheet1!$B$2:$B$8</c:f>
              <c:numCache>
                <c:formatCode>General</c:formatCode>
                <c:ptCount val="7"/>
                <c:pt idx="0">
                  <c:v>51.42857100000001</c:v>
                </c:pt>
                <c:pt idx="1">
                  <c:v>51.42857100000001</c:v>
                </c:pt>
                <c:pt idx="2">
                  <c:v>51.42857100000001</c:v>
                </c:pt>
                <c:pt idx="3">
                  <c:v>51.42857100000001</c:v>
                </c:pt>
                <c:pt idx="4">
                  <c:v>51.42857100000001</c:v>
                </c:pt>
                <c:pt idx="5">
                  <c:v>51.42857100000001</c:v>
                </c:pt>
                <c:pt idx="6">
                  <c:v>51.42857100000001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spPr>
            <a:solidFill>
              <a:schemeClr val="bg1"/>
            </a:solidFill>
            <a:ln w="19050">
              <a:solidFill>
                <a:srgbClr val="B2BB1C"/>
              </a:solidFill>
            </a:ln>
            <a:effectLst/>
          </c:spPr>
          <c:cat>
            <c:numRef>
              <c:f>Sheet1!$A$2:$A$5</c:f>
              <c:numCache>
                <c:formatCode>General</c:formatCode>
                <c:ptCount val="4"/>
              </c:numCache>
            </c:numRef>
          </c:cat>
          <c:val>
            <c:numRef>
              <c:f>Sheet1!$B$2:$B$5</c:f>
              <c:numCache>
                <c:formatCode>General</c:formatCode>
                <c:ptCount val="4"/>
                <c:pt idx="0">
                  <c:v>120.0</c:v>
                </c:pt>
                <c:pt idx="1">
                  <c:v>120.0</c:v>
                </c:pt>
                <c:pt idx="2">
                  <c:v>120.0</c:v>
                </c:pt>
              </c:numCache>
            </c:numRef>
          </c:val>
        </c:ser>
        <c:dLbls>
          <c:showLegendKey val="0"/>
          <c:showVal val="0"/>
          <c:showCatName val="0"/>
          <c:showSerName val="0"/>
          <c:showPercent val="0"/>
          <c:showBubbleSize val="0"/>
          <c:showLeaderLines val="1"/>
        </c:dLbls>
        <c:firstSliceAng val="6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a:off x="347663" y="898525"/>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93663" y="10936288"/>
            <a:ext cx="6423025"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pic>
        <p:nvPicPr>
          <p:cNvPr id="19460" name="Picture 14" descr="2013_Jisc_Logo_RGB300(19.5m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3" y="274638"/>
            <a:ext cx="673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cxnSpLocks/>
          </p:cNvCxnSpPr>
          <p:nvPr/>
        </p:nvCxnSpPr>
        <p:spPr>
          <a:xfrm>
            <a:off x="347663" y="9459913"/>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
        <p:nvSpPr>
          <p:cNvPr id="2" name="Header Placeholder 1"/>
          <p:cNvSpPr>
            <a:spLocks noGrp="1"/>
          </p:cNvSpPr>
          <p:nvPr>
            <p:ph type="hdr" sz="quarter"/>
          </p:nvPr>
        </p:nvSpPr>
        <p:spPr>
          <a:xfrm>
            <a:off x="3292475" y="273050"/>
            <a:ext cx="3121025" cy="498475"/>
          </a:xfrm>
          <a:prstGeom prst="rect">
            <a:avLst/>
          </a:prstGeom>
        </p:spPr>
        <p:txBody>
          <a:bodyPr vert="horz" lIns="0" tIns="0" rIns="0" bIns="0" rtlCol="0" anchor="t" anchorCtr="0"/>
          <a:lstStyle>
            <a:lvl1pPr algn="r" eaLnBrk="1" fontAlgn="auto" hangingPunct="1">
              <a:spcBef>
                <a:spcPts val="0"/>
              </a:spcBef>
              <a:spcAft>
                <a:spcPts val="0"/>
              </a:spcAft>
              <a:defRPr sz="1000">
                <a:latin typeface="+mn-lt"/>
                <a:ea typeface="+mn-ea"/>
              </a:defRPr>
            </a:lvl1pPr>
          </a:lstStyle>
          <a:p>
            <a:pPr>
              <a:defRPr/>
            </a:pPr>
            <a:r>
              <a:rPr lang="en-GB"/>
              <a:t>Title of presentation (Insert &gt; Header &amp; Footer &gt; Notes and Handouts &gt; Header &gt; Apply to all)</a:t>
            </a:r>
          </a:p>
        </p:txBody>
      </p:sp>
      <p:cxnSp>
        <p:nvCxnSpPr>
          <p:cNvPr id="8" name="Straight Connector 7"/>
          <p:cNvCxnSpPr>
            <a:cxnSpLocks/>
          </p:cNvCxnSpPr>
          <p:nvPr/>
        </p:nvCxnSpPr>
        <p:spPr>
          <a:xfrm>
            <a:off x="347663" y="273050"/>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3"/>
          </p:nvPr>
        </p:nvSpPr>
        <p:spPr>
          <a:xfrm>
            <a:off x="3467100" y="9720263"/>
            <a:ext cx="2946400" cy="150812"/>
          </a:xfrm>
          <a:prstGeom prst="rect">
            <a:avLst/>
          </a:prstGeom>
        </p:spPr>
        <p:txBody>
          <a:bodyPr vert="horz" wrap="square" lIns="0" tIns="0" rIns="0" bIns="0" numCol="1" anchor="b" anchorCtr="0" compatLnSpc="1">
            <a:prstTxWarp prst="textNoShape">
              <a:avLst/>
            </a:prstTxWarp>
            <a:noAutofit/>
          </a:bodyPr>
          <a:lstStyle>
            <a:lvl1pPr algn="r">
              <a:defRPr sz="900"/>
            </a:lvl1pPr>
          </a:lstStyle>
          <a:p>
            <a:fld id="{EBEA6FBD-9B56-4911-B75A-EF41C1627818}" type="slidenum">
              <a:rPr lang="en-GB" altLang="en-US"/>
              <a:pPr/>
              <a:t>‹#›</a:t>
            </a:fld>
            <a:endParaRPr lang="en-GB" altLang="en-US"/>
          </a:p>
        </p:txBody>
      </p:sp>
      <p:sp>
        <p:nvSpPr>
          <p:cNvPr id="11" name="Date Placeholder 10"/>
          <p:cNvSpPr>
            <a:spLocks noGrp="1"/>
          </p:cNvSpPr>
          <p:nvPr>
            <p:ph type="dt" sz="quarter" idx="1"/>
          </p:nvPr>
        </p:nvSpPr>
        <p:spPr>
          <a:xfrm>
            <a:off x="346075" y="9720263"/>
            <a:ext cx="2946400" cy="138112"/>
          </a:xfrm>
          <a:prstGeom prst="rect">
            <a:avLst/>
          </a:prstGeom>
          <a:ln>
            <a:noFill/>
          </a:ln>
        </p:spPr>
        <p:txBody>
          <a:bodyPr vert="horz" wrap="square" lIns="0" tIns="0" rIns="0" bIns="0" numCol="1" anchor="t" anchorCtr="0" compatLnSpc="1">
            <a:prstTxWarp prst="textNoShape">
              <a:avLst/>
            </a:prstTxWarp>
            <a:spAutoFit/>
          </a:bodyPr>
          <a:lstStyle>
            <a:lvl1pPr>
              <a:defRPr sz="900"/>
            </a:lvl1pPr>
          </a:lstStyle>
          <a:p>
            <a:fld id="{DBB12460-677D-440C-9DE9-225BE75701DA}" type="datetime1">
              <a:rPr lang="en-GB" altLang="en-US" smtClean="0"/>
              <a:t>26/10/2015</a:t>
            </a:fld>
            <a:endParaRPr lang="en-GB" altLang="en-US"/>
          </a:p>
        </p:txBody>
      </p:sp>
    </p:spTree>
    <p:extLst>
      <p:ext uri="{BB962C8B-B14F-4D97-AF65-F5344CB8AC3E}">
        <p14:creationId xmlns:p14="http://schemas.microsoft.com/office/powerpoint/2010/main" val="108596253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47663" y="9750425"/>
            <a:ext cx="2944812" cy="149225"/>
          </a:xfrm>
          <a:prstGeom prst="rect">
            <a:avLst/>
          </a:prstGeom>
        </p:spPr>
        <p:txBody>
          <a:bodyPr vert="horz" wrap="square" lIns="0" tIns="0" rIns="0" bIns="0" numCol="1" anchor="t" anchorCtr="0" compatLnSpc="1">
            <a:prstTxWarp prst="textNoShape">
              <a:avLst/>
            </a:prstTxWarp>
            <a:noAutofit/>
          </a:bodyPr>
          <a:lstStyle>
            <a:lvl1pPr>
              <a:defRPr sz="900"/>
            </a:lvl1pPr>
          </a:lstStyle>
          <a:p>
            <a:fld id="{D43DFF35-6664-4232-A3D6-FF05B53A2A03}" type="datetime1">
              <a:rPr lang="en-GB" altLang="en-US" smtClean="0"/>
              <a:t>26/10/2015</a:t>
            </a:fld>
            <a:endParaRPr lang="en-GB" altLang="en-US"/>
          </a:p>
        </p:txBody>
      </p:sp>
      <p:sp>
        <p:nvSpPr>
          <p:cNvPr id="4" name="Slide Image Placeholder 3"/>
          <p:cNvSpPr>
            <a:spLocks noGrp="1" noRot="1" noChangeAspect="1"/>
          </p:cNvSpPr>
          <p:nvPr>
            <p:ph type="sldImg" idx="2"/>
          </p:nvPr>
        </p:nvSpPr>
        <p:spPr>
          <a:xfrm>
            <a:off x="792163" y="665163"/>
            <a:ext cx="5213350" cy="29337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347663" y="3811588"/>
            <a:ext cx="6065837" cy="4875212"/>
          </a:xfrm>
          <a:prstGeom prst="rect">
            <a:avLst/>
          </a:prstGeom>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7" name="Slide Number Placeholder 6"/>
          <p:cNvSpPr>
            <a:spLocks noGrp="1"/>
          </p:cNvSpPr>
          <p:nvPr>
            <p:ph type="sldNum" sz="quarter" idx="5"/>
          </p:nvPr>
        </p:nvSpPr>
        <p:spPr>
          <a:xfrm>
            <a:off x="3467100" y="9748838"/>
            <a:ext cx="2946400" cy="149225"/>
          </a:xfrm>
          <a:prstGeom prst="rect">
            <a:avLst/>
          </a:prstGeom>
        </p:spPr>
        <p:txBody>
          <a:bodyPr vert="horz" wrap="square" lIns="0" tIns="0" rIns="0" bIns="0" numCol="1" anchor="t" anchorCtr="0" compatLnSpc="1">
            <a:prstTxWarp prst="textNoShape">
              <a:avLst/>
            </a:prstTxWarp>
            <a:noAutofit/>
          </a:bodyPr>
          <a:lstStyle>
            <a:lvl1pPr algn="r">
              <a:defRPr sz="900"/>
            </a:lvl1pPr>
          </a:lstStyle>
          <a:p>
            <a:fld id="{CD6402D1-E132-4AA7-8BE7-67A7ABBFE119}" type="slidenum">
              <a:rPr lang="en-GB" altLang="en-US"/>
              <a:pPr/>
              <a:t>‹#›</a:t>
            </a:fld>
            <a:endParaRPr lang="en-GB" altLang="en-US"/>
          </a:p>
        </p:txBody>
      </p:sp>
      <p:sp>
        <p:nvSpPr>
          <p:cNvPr id="13" name="Header Placeholder 12"/>
          <p:cNvSpPr>
            <a:spLocks noGrp="1"/>
          </p:cNvSpPr>
          <p:nvPr>
            <p:ph type="hdr" sz="quarter"/>
          </p:nvPr>
        </p:nvSpPr>
        <p:spPr>
          <a:xfrm>
            <a:off x="3467100" y="0"/>
            <a:ext cx="2946400" cy="498475"/>
          </a:xfrm>
          <a:prstGeom prst="rect">
            <a:avLst/>
          </a:prstGeom>
        </p:spPr>
        <p:txBody>
          <a:bodyPr vert="horz" lIns="0" tIns="0" rIns="0" bIns="0" rtlCol="0"/>
          <a:lstStyle>
            <a:lvl1pPr algn="r" eaLnBrk="1" fontAlgn="auto" hangingPunct="1">
              <a:spcBef>
                <a:spcPts val="0"/>
              </a:spcBef>
              <a:spcAft>
                <a:spcPts val="0"/>
              </a:spcAft>
              <a:defRPr sz="1000">
                <a:latin typeface="+mn-lt"/>
                <a:ea typeface="+mn-ea"/>
              </a:defRPr>
            </a:lvl1pPr>
          </a:lstStyle>
          <a:p>
            <a:pPr>
              <a:defRPr/>
            </a:pPr>
            <a:r>
              <a:rPr lang="en-GB"/>
              <a:t>Title of presentation (Insert &gt; Header &amp; Footer &gt; Notes and Handouts &gt; Header &gt; Apply to all)</a:t>
            </a:r>
          </a:p>
        </p:txBody>
      </p:sp>
      <p:cxnSp>
        <p:nvCxnSpPr>
          <p:cNvPr id="11" name="Straight Connector 10"/>
          <p:cNvCxnSpPr>
            <a:cxnSpLocks/>
          </p:cNvCxnSpPr>
          <p:nvPr/>
        </p:nvCxnSpPr>
        <p:spPr>
          <a:xfrm>
            <a:off x="347663" y="9750425"/>
            <a:ext cx="606583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960632"/>
      </p:ext>
    </p:extLst>
  </p:cSld>
  <p:clrMap bg1="lt1" tx1="dk1" bg2="lt2" tx2="dk2" accent1="accent1" accent2="accent2" accent3="accent3" accent4="accent4" accent5="accent5" accent6="accent6" hlink="hlink" folHlink="folHlink"/>
  <p:hf ftr="0"/>
  <p:notesStyle>
    <a:lvl1pPr marL="10795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1pPr>
    <a:lvl2pPr marL="21590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2pPr>
    <a:lvl3pPr marL="323850" indent="-107950" algn="l" defTabSz="685800" rtl="0" eaLnBrk="0" fontAlgn="base" hangingPunct="0">
      <a:lnSpc>
        <a:spcPct val="90000"/>
      </a:lnSpc>
      <a:spcBef>
        <a:spcPts val="45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3pPr>
    <a:lvl4pPr marL="431800" indent="-107950" algn="l" defTabSz="685800" rtl="0" eaLnBrk="0" fontAlgn="base" hangingPunct="0">
      <a:lnSpc>
        <a:spcPct val="90000"/>
      </a:lnSpc>
      <a:spcBef>
        <a:spcPct val="3000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4pPr>
    <a:lvl5pPr marL="539750" indent="-107950" algn="l" defTabSz="685800" rtl="0" eaLnBrk="0" fontAlgn="base" hangingPunct="0">
      <a:lnSpc>
        <a:spcPct val="90000"/>
      </a:lnSpc>
      <a:spcBef>
        <a:spcPct val="30000"/>
      </a:spcBef>
      <a:spcAft>
        <a:spcPct val="0"/>
      </a:spcAft>
      <a:buClr>
        <a:schemeClr val="accent1"/>
      </a:buClr>
      <a:buSzPct val="120000"/>
      <a:buFont typeface="Corbel" panose="020B0503020204020204" pitchFamily="34" charset="0"/>
      <a:buChar char="–"/>
      <a:defRPr sz="900" kern="1200">
        <a:solidFill>
          <a:schemeClr val="tx1"/>
        </a:solidFill>
        <a:latin typeface="+mn-lt"/>
        <a:ea typeface="MS PGothic" panose="020B0600070205080204" pitchFamily="34"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3D9DFBE1-E914-48D7-8314-8A55EC4B5C2B}"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394880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12</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387519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HESA is a not for profit mandatory subscription data collection and distribution organization</a:t>
            </a:r>
          </a:p>
          <a:p>
            <a:r>
              <a:rPr lang="en-US" dirty="0" smtClean="0"/>
              <a:t>All 180 Universities and HE providers are</a:t>
            </a:r>
            <a:r>
              <a:rPr lang="en-US" baseline="0" dirty="0" smtClean="0"/>
              <a:t> in the club – they pay and add data, they receive clean and trusted data for benchmarking and strategic planning</a:t>
            </a:r>
          </a:p>
          <a:p>
            <a:r>
              <a:rPr lang="en-US" baseline="0" dirty="0" smtClean="0"/>
              <a:t>It’s mandatory for publicly funded UK Universities</a:t>
            </a:r>
            <a:endParaRPr lang="en-US"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692902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2C3841"/>
                </a:solidFill>
              </a:rPr>
              <a:t>Data collections follow</a:t>
            </a:r>
            <a:r>
              <a:rPr lang="en-US" sz="900" b="0" baseline="0" dirty="0" smtClean="0">
                <a:solidFill>
                  <a:srgbClr val="2C3841"/>
                </a:solidFill>
              </a:rPr>
              <a:t> 5 high level themes. </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2C3841"/>
                </a:solidFill>
              </a:rPr>
              <a:t>Students (unique </a:t>
            </a:r>
            <a:r>
              <a:rPr lang="en-US" sz="900" b="0" dirty="0" err="1" smtClean="0">
                <a:solidFill>
                  <a:srgbClr val="2C3841"/>
                </a:solidFill>
              </a:rPr>
              <a:t>identifer</a:t>
            </a:r>
            <a:r>
              <a:rPr lang="en-US" sz="900" b="0" dirty="0" smtClean="0">
                <a:solidFill>
                  <a:srgbClr val="2C3841"/>
                </a:solidFill>
              </a:rPr>
              <a:t>,</a:t>
            </a:r>
            <a:r>
              <a:rPr lang="en-US" sz="900" b="0" baseline="0" dirty="0" smtClean="0">
                <a:solidFill>
                  <a:srgbClr val="2C3841"/>
                </a:solidFill>
              </a:rPr>
              <a:t> </a:t>
            </a:r>
            <a:r>
              <a:rPr lang="en-US" sz="900" b="0" dirty="0" smtClean="0">
                <a:solidFill>
                  <a:srgbClr val="2C3841"/>
                </a:solidFill>
              </a:rPr>
              <a:t>course</a:t>
            </a:r>
            <a:r>
              <a:rPr lang="en-US" sz="900" b="0" baseline="0" dirty="0" smtClean="0">
                <a:solidFill>
                  <a:srgbClr val="2C3841"/>
                </a:solidFill>
              </a:rPr>
              <a:t> subscriptions, demographics)</a:t>
            </a:r>
            <a:r>
              <a:rPr lang="en-US" sz="900" b="0" dirty="0" smtClean="0">
                <a:solidFill>
                  <a:srgbClr val="2C3841"/>
                </a:solidFill>
              </a:rPr>
              <a:t>, staff (unique identifier, roles), destinations (of leavers</a:t>
            </a:r>
            <a:r>
              <a:rPr lang="en-US" sz="900" b="0" baseline="0" dirty="0" smtClean="0">
                <a:solidFill>
                  <a:srgbClr val="2C3841"/>
                </a:solidFill>
              </a:rPr>
              <a:t> – so first job or other program of study)</a:t>
            </a:r>
            <a:r>
              <a:rPr lang="en-US" sz="900" b="0" dirty="0" smtClean="0">
                <a:solidFill>
                  <a:srgbClr val="2C3841"/>
                </a:solidFill>
              </a:rPr>
              <a:t> </a:t>
            </a:r>
            <a:r>
              <a:rPr lang="en-US" sz="900" b="0" dirty="0" smtClean="0">
                <a:solidFill>
                  <a:srgbClr val="2C3841"/>
                </a:solidFill>
              </a:rPr>
              <a:t>and </a:t>
            </a:r>
            <a:r>
              <a:rPr lang="en-US" sz="900" b="0" dirty="0" smtClean="0">
                <a:solidFill>
                  <a:srgbClr val="2C3841"/>
                </a:solidFill>
              </a:rPr>
              <a:t>data about the physical university</a:t>
            </a:r>
            <a:r>
              <a:rPr lang="en-US" sz="900" b="0" baseline="0" dirty="0" smtClean="0">
                <a:solidFill>
                  <a:srgbClr val="2C3841"/>
                </a:solidFill>
              </a:rPr>
              <a:t> estate</a:t>
            </a:r>
            <a:r>
              <a:rPr lang="en-US" sz="900" b="0" dirty="0" smtClean="0">
                <a:solidFill>
                  <a:srgbClr val="2C3841"/>
                </a:solidFill>
              </a:rPr>
              <a:t>, all collected annually </a:t>
            </a:r>
            <a:r>
              <a:rPr lang="en-US" sz="900" b="0" dirty="0" smtClean="0">
                <a:solidFill>
                  <a:srgbClr val="2C3841"/>
                </a:solidFill>
              </a:rPr>
              <a:t>and </a:t>
            </a:r>
            <a:r>
              <a:rPr lang="en-US" sz="900" b="0" dirty="0" smtClean="0">
                <a:solidFill>
                  <a:srgbClr val="2C3841"/>
                </a:solidFill>
              </a:rPr>
              <a:t>shared</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2C3841"/>
                </a:solidFill>
              </a:rPr>
              <a:t>Have begun</a:t>
            </a:r>
            <a:r>
              <a:rPr lang="en-US" sz="900" b="0" baseline="0" dirty="0" smtClean="0">
                <a:solidFill>
                  <a:srgbClr val="2C3841"/>
                </a:solidFill>
              </a:rPr>
              <a:t> work on in year collections</a:t>
            </a:r>
            <a:endParaRPr lang="en-US" sz="900" b="0" dirty="0" smtClean="0">
              <a:solidFill>
                <a:srgbClr val="2C384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a:p>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63672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i="0" kern="1200" dirty="0" smtClean="0">
                <a:solidFill>
                  <a:schemeClr val="tx1"/>
                </a:solidFill>
                <a:effectLst/>
                <a:latin typeface="+mn-lt"/>
                <a:ea typeface="MS PGothic" panose="020B0600070205080204" pitchFamily="34" charset="-128"/>
                <a:cs typeface="+mn-cs"/>
              </a:rPr>
              <a:t>The benefits of good business intelligence to support evidenced-based decision making are well known, yet there has been little join up to help UK education providers exploit it. HESA and </a:t>
            </a:r>
            <a:r>
              <a:rPr lang="en-GB" sz="900" b="0" i="0" kern="1200" dirty="0" err="1" smtClean="0">
                <a:solidFill>
                  <a:schemeClr val="tx1"/>
                </a:solidFill>
                <a:effectLst/>
                <a:latin typeface="+mn-lt"/>
                <a:ea typeface="MS PGothic" panose="020B0600070205080204" pitchFamily="34" charset="-128"/>
                <a:cs typeface="+mn-cs"/>
              </a:rPr>
              <a:t>Jisc</a:t>
            </a:r>
            <a:r>
              <a:rPr lang="en-GB" sz="900" b="0" i="0" kern="1200" dirty="0" smtClean="0">
                <a:solidFill>
                  <a:schemeClr val="tx1"/>
                </a:solidFill>
                <a:effectLst/>
                <a:latin typeface="+mn-lt"/>
                <a:ea typeface="MS PGothic" panose="020B0600070205080204" pitchFamily="34" charset="-128"/>
                <a:cs typeface="+mn-cs"/>
              </a:rPr>
              <a:t> have joined forces to develop tools, services and advice that will enable a wide range of staff in making sound business decisions.</a:t>
            </a:r>
          </a:p>
          <a:p>
            <a:endParaRPr lang="en-GB" sz="900" b="0" i="0" kern="1200" dirty="0" smtClean="0">
              <a:solidFill>
                <a:schemeClr val="tx1"/>
              </a:solidFill>
              <a:effectLst/>
              <a:latin typeface="+mn-lt"/>
              <a:ea typeface="MS PGothic" panose="020B0600070205080204" pitchFamily="34" charset="-128"/>
              <a:cs typeface="+mn-cs"/>
            </a:endParaRPr>
          </a:p>
          <a:p>
            <a:r>
              <a:rPr lang="en-GB" sz="900" b="0" i="0" kern="1200" dirty="0" smtClean="0">
                <a:solidFill>
                  <a:schemeClr val="tx1"/>
                </a:solidFill>
                <a:effectLst/>
                <a:latin typeface="+mn-lt"/>
                <a:ea typeface="MS PGothic" panose="020B0600070205080204" pitchFamily="34" charset="-128"/>
                <a:cs typeface="+mn-cs"/>
              </a:rPr>
              <a:t>1. Service going out to 180 Higher education providers and bodies staged production November 15 – April</a:t>
            </a:r>
            <a:r>
              <a:rPr lang="en-GB" sz="900" b="0" i="0" kern="1200" baseline="0" dirty="0" smtClean="0">
                <a:solidFill>
                  <a:schemeClr val="tx1"/>
                </a:solidFill>
                <a:effectLst/>
                <a:latin typeface="+mn-lt"/>
                <a:ea typeface="MS PGothic" panose="020B0600070205080204" pitchFamily="34" charset="-128"/>
                <a:cs typeface="+mn-cs"/>
              </a:rPr>
              <a:t> 16</a:t>
            </a:r>
            <a:endParaRPr lang="en-GB" sz="900" b="0" i="0" kern="1200" dirty="0" smtClean="0">
              <a:solidFill>
                <a:schemeClr val="tx1"/>
              </a:solidFill>
              <a:effectLst/>
              <a:latin typeface="+mn-lt"/>
              <a:ea typeface="MS PGothic" panose="020B0600070205080204" pitchFamily="34" charset="-128"/>
              <a:cs typeface="+mn-cs"/>
            </a:endParaRPr>
          </a:p>
          <a:p>
            <a:r>
              <a:rPr lang="en-GB" sz="900" b="0" i="0" kern="1200" dirty="0" smtClean="0">
                <a:solidFill>
                  <a:schemeClr val="tx1"/>
                </a:solidFill>
                <a:effectLst/>
                <a:latin typeface="+mn-lt"/>
                <a:ea typeface="MS PGothic" panose="020B0600070205080204" pitchFamily="34" charset="-128"/>
                <a:cs typeface="+mn-cs"/>
              </a:rPr>
              <a:t>2. An agile</a:t>
            </a:r>
            <a:r>
              <a:rPr lang="en-GB" sz="900" b="0" i="0" kern="1200" baseline="0" dirty="0" smtClean="0">
                <a:solidFill>
                  <a:schemeClr val="tx1"/>
                </a:solidFill>
                <a:effectLst/>
                <a:latin typeface="+mn-lt"/>
                <a:ea typeface="MS PGothic" panose="020B0600070205080204" pitchFamily="34" charset="-128"/>
                <a:cs typeface="+mn-cs"/>
              </a:rPr>
              <a:t> research and development pilot to feed the production service involving 60 Planners from 70 Higher education providers running November 15 – November 16</a:t>
            </a:r>
            <a:endParaRPr lang="en-US" dirty="0" smtClean="0"/>
          </a:p>
          <a:p>
            <a:endParaRPr lang="en-US" dirty="0"/>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36730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production and R&amp;D services</a:t>
            </a:r>
          </a:p>
          <a:p>
            <a:endParaRPr lang="en-US" dirty="0" smtClean="0"/>
          </a:p>
          <a:p>
            <a:r>
              <a:rPr lang="en-US" dirty="0" smtClean="0"/>
              <a:t>Collaborators UK Higher</a:t>
            </a:r>
            <a:r>
              <a:rPr lang="en-US" baseline="0" dirty="0" smtClean="0"/>
              <a:t> education statistics agency (HESA) and </a:t>
            </a:r>
            <a:r>
              <a:rPr lang="en-US" baseline="0" dirty="0" smtClean="0"/>
              <a:t>Jisc</a:t>
            </a:r>
          </a:p>
          <a:p>
            <a:endParaRPr lang="en-US" baseline="0" dirty="0" smtClean="0"/>
          </a:p>
          <a:p>
            <a:r>
              <a:rPr lang="en-US" baseline="0" dirty="0" smtClean="0"/>
              <a:t>Heidi acronym </a:t>
            </a:r>
            <a:endParaRPr lang="en-US" baseline="0" dirty="0" smtClean="0"/>
          </a:p>
          <a:p>
            <a:endParaRPr lang="en-US" baseline="0" dirty="0" smtClean="0"/>
          </a:p>
          <a:p>
            <a:r>
              <a:rPr lang="en-US" dirty="0" smtClean="0"/>
              <a:t>Heidi Plus – the service initially drawing</a:t>
            </a:r>
            <a:r>
              <a:rPr lang="en-US" baseline="0" dirty="0" smtClean="0"/>
              <a:t> on HESA data collections (low hanging data)</a:t>
            </a:r>
            <a:endParaRPr lang="en-US" dirty="0" smtClean="0"/>
          </a:p>
          <a:p>
            <a:r>
              <a:rPr lang="en-US" dirty="0" smtClean="0"/>
              <a:t>Heidi Lab</a:t>
            </a:r>
            <a:r>
              <a:rPr lang="en-US" baseline="0" dirty="0" smtClean="0"/>
              <a:t> – the Research and development project identifying </a:t>
            </a:r>
            <a:r>
              <a:rPr lang="en-US" b="1" baseline="0" dirty="0" smtClean="0"/>
              <a:t>other </a:t>
            </a:r>
            <a:r>
              <a:rPr lang="en-US" baseline="0" dirty="0" smtClean="0"/>
              <a:t>data for mash up analysis and new production content</a:t>
            </a:r>
          </a:p>
          <a:p>
            <a:endParaRPr lang="en-US" baseline="0" dirty="0" smtClean="0"/>
          </a:p>
          <a:p>
            <a:r>
              <a:rPr lang="en-US" baseline="0" dirty="0" smtClean="0"/>
              <a:t>Dashboards and </a:t>
            </a:r>
            <a:r>
              <a:rPr lang="en-US" baseline="0" dirty="0" err="1" smtClean="0"/>
              <a:t>visualisations</a:t>
            </a:r>
            <a:r>
              <a:rPr lang="en-US" baseline="0" dirty="0" smtClean="0"/>
              <a:t> delivered via Tableau server to 180 Higher Education Providers and </a:t>
            </a:r>
            <a:r>
              <a:rPr lang="en-US" baseline="0" dirty="0" smtClean="0"/>
              <a:t>bodies</a:t>
            </a:r>
          </a:p>
          <a:p>
            <a:endParaRPr lang="en-US" baseline="0" dirty="0" smtClean="0"/>
          </a:p>
          <a:p>
            <a:r>
              <a:rPr lang="en-US" baseline="0" dirty="0" smtClean="0"/>
              <a:t>All created by HESA – so rather than each university doing the </a:t>
            </a:r>
            <a:r>
              <a:rPr lang="en-US" baseline="0" dirty="0" err="1" smtClean="0"/>
              <a:t>analsyis</a:t>
            </a:r>
            <a:r>
              <a:rPr lang="en-US" baseline="0" dirty="0" smtClean="0"/>
              <a:t> for insights, HESA do it for them</a:t>
            </a:r>
          </a:p>
          <a:p>
            <a:r>
              <a:rPr lang="en-US" baseline="0" dirty="0" smtClean="0"/>
              <a:t>Any low maturity  capability institution can still access the data and analyses</a:t>
            </a:r>
          </a:p>
          <a:p>
            <a:r>
              <a:rPr lang="en-US" baseline="0" dirty="0" smtClean="0"/>
              <a:t>Limited to the HESA data sources</a:t>
            </a:r>
          </a:p>
          <a:p>
            <a:endParaRPr lang="en-US" baseline="0" dirty="0" smtClean="0"/>
          </a:p>
          <a:p>
            <a:r>
              <a:rPr lang="en-US" baseline="0" dirty="0" smtClean="0"/>
              <a:t>Bronze (receive dashboards takes it to any staff role), silver (create own </a:t>
            </a:r>
            <a:r>
              <a:rPr lang="en-US" baseline="0" dirty="0" err="1" smtClean="0"/>
              <a:t>analsyes</a:t>
            </a:r>
            <a:r>
              <a:rPr lang="en-US" baseline="0" dirty="0" smtClean="0"/>
              <a:t> based on non attributable data) and gold users (</a:t>
            </a:r>
            <a:r>
              <a:rPr lang="en-US" baseline="0" dirty="0" err="1" smtClean="0"/>
              <a:t>analyse</a:t>
            </a:r>
            <a:r>
              <a:rPr lang="en-US" baseline="0" dirty="0" smtClean="0"/>
              <a:t> </a:t>
            </a:r>
            <a:r>
              <a:rPr lang="en-US" baseline="0" dirty="0" err="1" smtClean="0"/>
              <a:t>attribuatle</a:t>
            </a:r>
            <a:r>
              <a:rPr lang="en-US" baseline="0" dirty="0" smtClean="0"/>
              <a:t> data for planning purposes with strict end user agreement)</a:t>
            </a:r>
          </a:p>
          <a:p>
            <a:endParaRPr lang="en-US" dirty="0" smtClean="0"/>
          </a:p>
          <a:p>
            <a:r>
              <a:rPr lang="en-US" dirty="0" smtClean="0"/>
              <a:t>All access requires; Organizational information security</a:t>
            </a:r>
            <a:r>
              <a:rPr lang="en-US" baseline="0" dirty="0" smtClean="0"/>
              <a:t> audit, organization agreement, end user agreement</a:t>
            </a:r>
            <a:endParaRPr lang="en-US"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16</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144778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 Heidi Plus dashboards</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17</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98123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 Heidi Plus dashboards</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18</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99220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 Heidi Plus dashboards</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19</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52680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 Heidi Plus dashboards</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891410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 Heidi Plus dashboards</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72531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a:p>
            <a:endParaRPr lang="en-GB" dirty="0"/>
          </a:p>
        </p:txBody>
      </p:sp>
      <p:sp>
        <p:nvSpPr>
          <p:cNvPr id="4" name="Date Placeholder 3"/>
          <p:cNvSpPr>
            <a:spLocks noGrp="1"/>
          </p:cNvSpPr>
          <p:nvPr>
            <p:ph type="dt" idx="10"/>
          </p:nvPr>
        </p:nvSpPr>
        <p:spPr/>
        <p:txBody>
          <a:bodyPr/>
          <a:lstStyle/>
          <a:p>
            <a:fld id="{15EFCE57-8E31-4BE9-8C37-CFDCB09DD40E}"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891253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US" dirty="0" smtClean="0"/>
              <a:t>A first attempt at large scale cross institutional collaboration to create new BI dashboards and analyses based on wide data collections for a national service </a:t>
            </a:r>
            <a:r>
              <a:rPr lang="en-US" baseline="0" dirty="0" smtClean="0"/>
              <a:t>to all UK education and research. A national project engaging with 70 experts from 60 HEPs to identify new business questions, likely data and undertake analysis for new service </a:t>
            </a:r>
            <a:r>
              <a:rPr lang="en-US" baseline="0" dirty="0" smtClean="0"/>
              <a:t>content</a:t>
            </a:r>
          </a:p>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US" baseline="0" dirty="0" smtClean="0"/>
              <a:t>Cloud based so can expand based on demand</a:t>
            </a:r>
            <a:endParaRPr lang="en-US" dirty="0" smtClean="0"/>
          </a:p>
          <a:p>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22</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43792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u="none" kern="1200" dirty="0" smtClean="0">
                <a:solidFill>
                  <a:schemeClr val="tx1"/>
                </a:solidFill>
                <a:effectLst/>
                <a:latin typeface="+mn-lt"/>
              </a:rPr>
              <a:t>Our </a:t>
            </a:r>
            <a:r>
              <a:rPr lang="en-GB" sz="900" u="none" kern="1200" dirty="0" smtClean="0">
                <a:solidFill>
                  <a:schemeClr val="tx1"/>
                </a:solidFill>
                <a:effectLst/>
                <a:latin typeface="+mn-lt"/>
                <a:ea typeface="MS PGothic" panose="020B0600070205080204" pitchFamily="34" charset="-128"/>
                <a:cs typeface="+mn-cs"/>
              </a:rPr>
              <a:t>BI Experts group (comprises 60 strategic planners from 70 Universities) provide the community design input. They work to identify the decision making needs of a wider range of staff roles than currently use BI. </a:t>
            </a:r>
            <a:endParaRPr lang="en-GB" sz="900" u="none" kern="1200" dirty="0" smtClean="0">
              <a:solidFill>
                <a:schemeClr val="tx1"/>
              </a:solidFill>
              <a:effectLst/>
              <a:latin typeface="+mn-lt"/>
              <a:ea typeface="MS PGothic" panose="020B0600070205080204" pitchFamily="34" charset="-128"/>
              <a:cs typeface="+mn-cs"/>
            </a:endParaRPr>
          </a:p>
          <a:p>
            <a:r>
              <a:rPr lang="en-GB" sz="900" u="none" kern="1200" dirty="0" smtClean="0">
                <a:solidFill>
                  <a:schemeClr val="tx1"/>
                </a:solidFill>
                <a:effectLst/>
                <a:latin typeface="+mn-lt"/>
                <a:ea typeface="MS PGothic" panose="020B0600070205080204" pitchFamily="34" charset="-128"/>
                <a:cs typeface="+mn-cs"/>
              </a:rPr>
              <a:t>Fits agile methodology – cost, time and quality are fixed but</a:t>
            </a:r>
            <a:r>
              <a:rPr lang="en-GB" sz="900" u="none" kern="1200" baseline="0" dirty="0" smtClean="0">
                <a:solidFill>
                  <a:schemeClr val="tx1"/>
                </a:solidFill>
                <a:effectLst/>
                <a:latin typeface="+mn-lt"/>
                <a:ea typeface="MS PGothic" panose="020B0600070205080204" pitchFamily="34" charset="-128"/>
                <a:cs typeface="+mn-cs"/>
              </a:rPr>
              <a:t> scope can vary</a:t>
            </a:r>
          </a:p>
          <a:p>
            <a:r>
              <a:rPr lang="en-GB" sz="900" u="none" kern="1200" baseline="0" dirty="0" smtClean="0">
                <a:solidFill>
                  <a:schemeClr val="tx1"/>
                </a:solidFill>
                <a:effectLst/>
                <a:latin typeface="+mn-lt"/>
                <a:ea typeface="MS PGothic" panose="020B0600070205080204" pitchFamily="34" charset="-128"/>
                <a:cs typeface="+mn-cs"/>
              </a:rPr>
              <a:t>First </a:t>
            </a:r>
            <a:r>
              <a:rPr lang="en-GB" sz="900" u="none" kern="1200" baseline="0" dirty="0" err="1" smtClean="0">
                <a:solidFill>
                  <a:schemeClr val="tx1"/>
                </a:solidFill>
                <a:effectLst/>
                <a:latin typeface="+mn-lt"/>
                <a:ea typeface="MS PGothic" panose="020B0600070205080204" pitchFamily="34" charset="-128"/>
                <a:cs typeface="+mn-cs"/>
              </a:rPr>
              <a:t>attemot</a:t>
            </a:r>
            <a:r>
              <a:rPr lang="en-GB" sz="900" u="none" kern="1200" baseline="0" dirty="0" smtClean="0">
                <a:solidFill>
                  <a:schemeClr val="tx1"/>
                </a:solidFill>
                <a:effectLst/>
                <a:latin typeface="+mn-lt"/>
                <a:ea typeface="MS PGothic" panose="020B0600070205080204" pitchFamily="34" charset="-128"/>
                <a:cs typeface="+mn-cs"/>
              </a:rPr>
              <a:t> at national agile development data project</a:t>
            </a:r>
            <a:endParaRPr lang="en-GB" sz="900" u="none" kern="1200" dirty="0" smtClean="0">
              <a:solidFill>
                <a:schemeClr val="tx1"/>
              </a:solidFill>
              <a:effectLst/>
              <a:latin typeface="+mn-lt"/>
              <a:ea typeface="MS PGothic" panose="020B0600070205080204" pitchFamily="34" charset="-128"/>
              <a:cs typeface="+mn-cs"/>
            </a:endParaRPr>
          </a:p>
          <a:p>
            <a:pPr marL="228600" indent="-228600">
              <a:buFont typeface="+mj-lt"/>
              <a:buAutoNum type="arabicPeriod"/>
            </a:pPr>
            <a:r>
              <a:rPr lang="en-GB" sz="900" u="none" kern="1200" dirty="0" smtClean="0">
                <a:solidFill>
                  <a:schemeClr val="tx1"/>
                </a:solidFill>
                <a:effectLst/>
                <a:latin typeface="+mn-lt"/>
                <a:ea typeface="MS PGothic" panose="020B0600070205080204" pitchFamily="34" charset="-128"/>
                <a:cs typeface="+mn-cs"/>
              </a:rPr>
              <a:t> Activities include; </a:t>
            </a:r>
          </a:p>
          <a:p>
            <a:pPr marL="228600" indent="-228600">
              <a:buFont typeface="+mj-lt"/>
              <a:buAutoNum type="arabicPeriod"/>
            </a:pPr>
            <a:r>
              <a:rPr lang="en-US" sz="900" u="none" kern="1200" dirty="0" smtClean="0">
                <a:solidFill>
                  <a:schemeClr val="tx1"/>
                </a:solidFill>
                <a:effectLst/>
                <a:latin typeface="+mn-lt"/>
                <a:ea typeface="MS PGothic" panose="020B0600070205080204" pitchFamily="34" charset="-128"/>
                <a:cs typeface="+mn-cs"/>
              </a:rPr>
              <a:t>Define </a:t>
            </a:r>
            <a:r>
              <a:rPr lang="en-GB" sz="900" u="none" kern="1200" dirty="0" smtClean="0">
                <a:solidFill>
                  <a:schemeClr val="tx1"/>
                </a:solidFill>
                <a:effectLst/>
                <a:latin typeface="+mn-lt"/>
                <a:ea typeface="MS PGothic" panose="020B0600070205080204" pitchFamily="34" charset="-128"/>
                <a:cs typeface="+mn-cs"/>
              </a:rPr>
              <a:t>user stories </a:t>
            </a:r>
            <a:r>
              <a:rPr lang="en-US" sz="900" u="none" kern="1200" dirty="0" smtClean="0">
                <a:solidFill>
                  <a:schemeClr val="tx1"/>
                </a:solidFill>
                <a:effectLst/>
                <a:latin typeface="+mn-lt"/>
                <a:ea typeface="MS PGothic" panose="020B0600070205080204" pitchFamily="34" charset="-128"/>
                <a:cs typeface="+mn-cs"/>
              </a:rPr>
              <a:t>comprising As an (staff role) When I am (context) I want to (BI derived insight) so I can (action taken). </a:t>
            </a:r>
            <a:r>
              <a:rPr lang="en-US" sz="900" u="none" kern="1200" dirty="0" err="1" smtClean="0">
                <a:solidFill>
                  <a:schemeClr val="tx1"/>
                </a:solidFill>
                <a:effectLst/>
                <a:latin typeface="+mn-lt"/>
                <a:ea typeface="MS PGothic" panose="020B0600070205080204" pitchFamily="34" charset="-128"/>
                <a:cs typeface="+mn-cs"/>
              </a:rPr>
              <a:t>Eg</a:t>
            </a:r>
            <a:r>
              <a:rPr lang="en-GB" sz="900" u="none" kern="1200" dirty="0" smtClean="0">
                <a:solidFill>
                  <a:schemeClr val="tx1"/>
                </a:solidFill>
                <a:effectLst/>
                <a:latin typeface="+mn-lt"/>
                <a:ea typeface="MS PGothic" panose="020B0600070205080204" pitchFamily="34" charset="-128"/>
                <a:cs typeface="+mn-cs"/>
              </a:rPr>
              <a:t>.</a:t>
            </a:r>
            <a:r>
              <a:rPr lang="en-US" sz="300" u="none" kern="1200" dirty="0" smtClean="0">
                <a:solidFill>
                  <a:schemeClr val="tx1"/>
                </a:solidFill>
                <a:effectLst/>
                <a:latin typeface="+mn-lt"/>
                <a:ea typeface="MS PGothic" panose="020B0600070205080204" pitchFamily="34" charset="-128"/>
                <a:cs typeface="+mn-cs"/>
              </a:rPr>
              <a:t> </a:t>
            </a:r>
            <a:r>
              <a:rPr lang="en-GB" sz="300" u="none" kern="1200" dirty="0" smtClean="0">
                <a:solidFill>
                  <a:schemeClr val="tx1"/>
                </a:solidFill>
                <a:effectLst/>
                <a:latin typeface="+mn-lt"/>
                <a:ea typeface="MS PGothic" panose="020B0600070205080204" pitchFamily="34" charset="-128"/>
                <a:cs typeface="+mn-cs"/>
              </a:rPr>
              <a:t>'as an' outreach officer, 'when I </a:t>
            </a:r>
            <a:r>
              <a:rPr lang="en-GB" sz="300" u="none" kern="1200" dirty="0" smtClean="0">
                <a:solidFill>
                  <a:schemeClr val="tx1"/>
                </a:solidFill>
                <a:effectLst/>
              </a:rPr>
              <a:t>am' planning my widening participation recruitment, 'I want to' better understand national student demographics, 'so that I can' achieve my targets in the most efficient way.</a:t>
            </a:r>
          </a:p>
          <a:p>
            <a:pPr marL="228600" indent="-228600">
              <a:buFont typeface="+mj-lt"/>
              <a:buAutoNum type="arabicPeriod"/>
            </a:pPr>
            <a:r>
              <a:rPr lang="en-US" sz="900" u="none" kern="1200" dirty="0" smtClean="0">
                <a:solidFill>
                  <a:schemeClr val="tx1"/>
                </a:solidFill>
                <a:effectLst/>
              </a:rPr>
              <a:t>Map in the data sources where insights may lay </a:t>
            </a:r>
            <a:endParaRPr lang="en-GB" sz="900" u="none" kern="1200" dirty="0" smtClean="0">
              <a:solidFill>
                <a:schemeClr val="tx1"/>
              </a:solidFill>
              <a:effectLst/>
            </a:endParaRPr>
          </a:p>
          <a:p>
            <a:pPr marL="228600" indent="-228600">
              <a:buFont typeface="+mj-lt"/>
              <a:buAutoNum type="arabicPeriod"/>
            </a:pPr>
            <a:r>
              <a:rPr lang="en-US" sz="900" u="none" kern="1200" dirty="0" smtClean="0">
                <a:solidFill>
                  <a:schemeClr val="tx1"/>
                </a:solidFill>
                <a:effectLst/>
              </a:rPr>
              <a:t>Devolve into agile R&amp;D </a:t>
            </a:r>
            <a:r>
              <a:rPr lang="en-US" sz="900" u="none" kern="1200" dirty="0" smtClean="0">
                <a:solidFill>
                  <a:schemeClr val="tx1"/>
                </a:solidFill>
                <a:effectLst/>
              </a:rPr>
              <a:t>teams doing data </a:t>
            </a:r>
            <a:r>
              <a:rPr lang="en-US" sz="900" u="none" kern="1200" dirty="0" smtClean="0">
                <a:solidFill>
                  <a:schemeClr val="tx1"/>
                </a:solidFill>
                <a:effectLst/>
              </a:rPr>
              <a:t>prep, load and </a:t>
            </a:r>
            <a:r>
              <a:rPr lang="en-US" sz="900" u="none" kern="1200" dirty="0" smtClean="0">
                <a:solidFill>
                  <a:schemeClr val="tx1"/>
                </a:solidFill>
                <a:effectLst/>
              </a:rPr>
              <a:t>analysis (Winter cycle </a:t>
            </a:r>
            <a:r>
              <a:rPr lang="en-US" sz="900" u="none" kern="1200" dirty="0" smtClean="0">
                <a:solidFill>
                  <a:schemeClr val="tx1"/>
                </a:solidFill>
                <a:effectLst/>
              </a:rPr>
              <a:t>43 planners from 27 </a:t>
            </a:r>
            <a:r>
              <a:rPr lang="en-US" sz="900" u="none" kern="1200" dirty="0" err="1" smtClean="0">
                <a:solidFill>
                  <a:schemeClr val="tx1"/>
                </a:solidFill>
                <a:effectLst/>
              </a:rPr>
              <a:t>univdersities</a:t>
            </a:r>
            <a:r>
              <a:rPr lang="en-US" sz="900" u="none" kern="1200" dirty="0" smtClean="0">
                <a:solidFill>
                  <a:schemeClr val="tx1"/>
                </a:solidFill>
                <a:effectLst/>
              </a:rPr>
              <a:t> </a:t>
            </a:r>
            <a:r>
              <a:rPr lang="en-US" sz="900" u="none" kern="1200" dirty="0" smtClean="0">
                <a:solidFill>
                  <a:schemeClr val="tx1"/>
                </a:solidFill>
                <a:effectLst/>
              </a:rPr>
              <a:t>forming 8 teams)</a:t>
            </a:r>
            <a:endParaRPr lang="en-GB" sz="900" u="none" kern="1200" dirty="0" smtClean="0">
              <a:solidFill>
                <a:schemeClr val="tx1"/>
              </a:solidFill>
              <a:effectLst/>
            </a:endParaRPr>
          </a:p>
          <a:p>
            <a:pPr marL="228600" indent="-228600">
              <a:buFont typeface="+mj-lt"/>
              <a:buAutoNum type="arabicPeriod"/>
            </a:pPr>
            <a:r>
              <a:rPr lang="en-US" sz="900" u="none" kern="1200" dirty="0" smtClean="0">
                <a:solidFill>
                  <a:schemeClr val="tx1"/>
                </a:solidFill>
                <a:effectLst/>
              </a:rPr>
              <a:t>Regroup to provide new service candidates through acceptance testing </a:t>
            </a:r>
            <a:endParaRPr lang="en-GB" sz="900" u="none" kern="1200" dirty="0" smtClean="0">
              <a:solidFill>
                <a:schemeClr val="tx1"/>
              </a:solidFill>
              <a:effectLst/>
            </a:endParaRPr>
          </a:p>
          <a:p>
            <a:r>
              <a:rPr lang="en-GB" sz="1000" u="none" kern="1200" dirty="0" smtClean="0">
                <a:solidFill>
                  <a:schemeClr val="tx1"/>
                </a:solidFill>
                <a:effectLst/>
              </a:rPr>
              <a:t>Successful outputs migrate to Heidi-Plus</a:t>
            </a:r>
          </a:p>
          <a:p>
            <a:endParaRPr lang="en-GB" sz="1000" u="none" kern="1200" dirty="0" smtClean="0">
              <a:solidFill>
                <a:schemeClr val="tx1"/>
              </a:solidFill>
              <a:effectLst/>
            </a:endParaRPr>
          </a:p>
          <a:p>
            <a:r>
              <a:rPr lang="en-GB" sz="1000" u="none" kern="1200" dirty="0" smtClean="0">
                <a:solidFill>
                  <a:schemeClr val="tx1"/>
                </a:solidFill>
                <a:effectLst/>
              </a:rPr>
              <a:t>Key learning – people tend to know about high end,</a:t>
            </a:r>
            <a:r>
              <a:rPr lang="en-GB" sz="1000" u="none" kern="1200" baseline="0" dirty="0" smtClean="0">
                <a:solidFill>
                  <a:schemeClr val="tx1"/>
                </a:solidFill>
                <a:effectLst/>
              </a:rPr>
              <a:t> locked up data sets requiring data sharing agreements / subscriptions</a:t>
            </a:r>
            <a:endParaRPr lang="en-US" dirty="0" smtClean="0"/>
          </a:p>
          <a:p>
            <a:pPr marL="0" indent="0">
              <a:buNone/>
            </a:pP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938498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900" kern="1200" dirty="0" smtClean="0">
                <a:solidFill>
                  <a:schemeClr val="tx1"/>
                </a:solidFill>
                <a:effectLst/>
                <a:latin typeface="+mn-lt"/>
              </a:rPr>
              <a:t>We</a:t>
            </a:r>
            <a:r>
              <a:rPr lang="en-US" sz="900" kern="1200" dirty="0" smtClean="0">
                <a:solidFill>
                  <a:schemeClr val="tx1"/>
                </a:solidFill>
                <a:effectLst/>
                <a:latin typeface="+mn-lt"/>
              </a:rPr>
              <a:t> describe a 'library' of data for potential use in BI for education and research. While all data is available in the library, some is more difficult to access. We</a:t>
            </a:r>
            <a:r>
              <a:rPr lang="en-GB" sz="900" kern="1200" dirty="0" smtClean="0">
                <a:solidFill>
                  <a:schemeClr val="tx1"/>
                </a:solidFill>
                <a:effectLst/>
                <a:latin typeface="+mn-lt"/>
              </a:rPr>
              <a:t> propose</a:t>
            </a:r>
            <a:r>
              <a:rPr lang="en-US" sz="900" kern="1200" dirty="0" smtClean="0">
                <a:solidFill>
                  <a:schemeClr val="tx1"/>
                </a:solidFill>
                <a:effectLst/>
                <a:latin typeface="+mn-lt"/>
              </a:rPr>
              <a:t> </a:t>
            </a:r>
            <a:r>
              <a:rPr lang="en-GB" sz="900" kern="1200" dirty="0" smtClean="0">
                <a:solidFill>
                  <a:schemeClr val="tx1"/>
                </a:solidFill>
                <a:effectLst/>
                <a:latin typeface="+mn-lt"/>
              </a:rPr>
              <a:t>the </a:t>
            </a:r>
            <a:r>
              <a:rPr lang="en-US" sz="900" kern="1200" dirty="0" smtClean="0">
                <a:solidFill>
                  <a:schemeClr val="tx1"/>
                </a:solidFill>
                <a:effectLst/>
                <a:latin typeface="+mn-lt"/>
              </a:rPr>
              <a:t>distinctions of top shelf (requiring rungs </a:t>
            </a:r>
            <a:r>
              <a:rPr lang="en-GB" sz="900" kern="1200" dirty="0" smtClean="0">
                <a:solidFill>
                  <a:schemeClr val="tx1"/>
                </a:solidFill>
                <a:effectLst/>
                <a:latin typeface="+mn-lt"/>
              </a:rPr>
              <a:t>of a </a:t>
            </a:r>
            <a:r>
              <a:rPr lang="en-US" sz="900" kern="1200" dirty="0" smtClean="0">
                <a:solidFill>
                  <a:schemeClr val="tx1"/>
                </a:solidFill>
                <a:effectLst/>
                <a:latin typeface="+mn-lt"/>
              </a:rPr>
              <a:t>ladder) and low shelf (easily picked) </a:t>
            </a:r>
            <a:endParaRPr lang="en-GB" sz="900" kern="1200" dirty="0" smtClean="0">
              <a:solidFill>
                <a:schemeClr val="tx1"/>
              </a:solidFill>
              <a:effectLst/>
              <a:latin typeface="+mn-lt"/>
            </a:endParaRPr>
          </a:p>
          <a:p>
            <a:pPr marL="228600" indent="-228600">
              <a:buFont typeface="+mj-lt"/>
              <a:buAutoNum type="arabicPeriod"/>
            </a:pPr>
            <a:r>
              <a:rPr lang="en-US" sz="900" kern="1200" dirty="0" smtClean="0">
                <a:solidFill>
                  <a:schemeClr val="tx1"/>
                </a:solidFill>
                <a:effectLst/>
                <a:latin typeface="+mn-lt"/>
              </a:rPr>
              <a:t>Low </a:t>
            </a:r>
            <a:r>
              <a:rPr lang="en-GB" sz="900" kern="1200" dirty="0" smtClean="0">
                <a:solidFill>
                  <a:schemeClr val="tx1"/>
                </a:solidFill>
                <a:effectLst/>
                <a:latin typeface="+mn-lt"/>
              </a:rPr>
              <a:t>shelf</a:t>
            </a:r>
            <a:r>
              <a:rPr lang="en-US" sz="900" kern="1200" dirty="0" smtClean="0">
                <a:solidFill>
                  <a:schemeClr val="tx1"/>
                </a:solidFill>
                <a:effectLst/>
                <a:latin typeface="+mn-lt"/>
              </a:rPr>
              <a:t> </a:t>
            </a:r>
            <a:br>
              <a:rPr lang="en-US" sz="900" kern="1200" dirty="0" smtClean="0">
                <a:solidFill>
                  <a:schemeClr val="tx1"/>
                </a:solidFill>
                <a:effectLst/>
                <a:latin typeface="+mn-lt"/>
              </a:rPr>
            </a:br>
            <a:r>
              <a:rPr lang="en-US" sz="900" kern="1200" dirty="0" smtClean="0">
                <a:solidFill>
                  <a:schemeClr val="tx1"/>
                </a:solidFill>
                <a:effectLst/>
                <a:latin typeface="+mn-lt"/>
              </a:rPr>
              <a:t>This </a:t>
            </a:r>
            <a:r>
              <a:rPr lang="en-GB" sz="900" kern="1200" dirty="0" smtClean="0">
                <a:solidFill>
                  <a:schemeClr val="tx1"/>
                </a:solidFill>
                <a:effectLst/>
                <a:latin typeface="+mn-lt"/>
              </a:rPr>
              <a:t>data</a:t>
            </a:r>
            <a:r>
              <a:rPr lang="en-US" sz="900" kern="1200" dirty="0" smtClean="0">
                <a:solidFill>
                  <a:schemeClr val="tx1"/>
                </a:solidFill>
                <a:effectLst/>
                <a:latin typeface="+mn-lt"/>
              </a:rPr>
              <a:t> </a:t>
            </a:r>
            <a:r>
              <a:rPr lang="en-GB" sz="900" kern="1200" dirty="0" smtClean="0">
                <a:solidFill>
                  <a:schemeClr val="tx1"/>
                </a:solidFill>
                <a:effectLst/>
                <a:latin typeface="+mn-lt"/>
              </a:rPr>
              <a:t>is </a:t>
            </a:r>
            <a:r>
              <a:rPr lang="en-US" sz="900" kern="1200" dirty="0" smtClean="0">
                <a:solidFill>
                  <a:schemeClr val="tx1"/>
                </a:solidFill>
                <a:effectLst/>
                <a:latin typeface="+mn-lt"/>
              </a:rPr>
              <a:t>publicly available but has other barriers to access; vast, distributed, no common vocabulary, complex, not designed </a:t>
            </a:r>
            <a:r>
              <a:rPr lang="en-GB" sz="900" kern="1200" dirty="0" smtClean="0">
                <a:solidFill>
                  <a:schemeClr val="tx1"/>
                </a:solidFill>
                <a:effectLst/>
                <a:latin typeface="+mn-lt"/>
              </a:rPr>
              <a:t>to be</a:t>
            </a:r>
            <a:r>
              <a:rPr lang="en-US" sz="900" kern="1200" dirty="0" smtClean="0">
                <a:solidFill>
                  <a:schemeClr val="tx1"/>
                </a:solidFill>
                <a:effectLst/>
                <a:latin typeface="+mn-lt"/>
              </a:rPr>
              <a:t> combined with</a:t>
            </a:r>
            <a:r>
              <a:rPr lang="en-GB" sz="900" kern="1200" dirty="0" smtClean="0">
                <a:solidFill>
                  <a:schemeClr val="tx1"/>
                </a:solidFill>
                <a:effectLst/>
                <a:latin typeface="+mn-lt"/>
              </a:rPr>
              <a:t> other </a:t>
            </a:r>
            <a:r>
              <a:rPr lang="en-US" sz="900" kern="1200" dirty="0" smtClean="0">
                <a:solidFill>
                  <a:schemeClr val="tx1"/>
                </a:solidFill>
                <a:effectLst/>
                <a:latin typeface="+mn-lt"/>
              </a:rPr>
              <a:t>data</a:t>
            </a:r>
            <a:r>
              <a:rPr lang="en-GB" sz="900" kern="1200" dirty="0" smtClean="0">
                <a:solidFill>
                  <a:schemeClr val="tx1"/>
                </a:solidFill>
                <a:effectLst/>
                <a:latin typeface="+mn-lt"/>
              </a:rPr>
              <a:t>. </a:t>
            </a:r>
            <a:r>
              <a:rPr lang="en-US" sz="900" kern="1200" dirty="0" smtClean="0">
                <a:solidFill>
                  <a:schemeClr val="tx1"/>
                </a:solidFill>
                <a:effectLst/>
                <a:latin typeface="+mn-lt"/>
              </a:rPr>
              <a:t>Examples </a:t>
            </a:r>
            <a:r>
              <a:rPr lang="en-GB" sz="900" kern="1200" dirty="0" smtClean="0">
                <a:solidFill>
                  <a:schemeClr val="tx1"/>
                </a:solidFill>
                <a:effectLst/>
                <a:latin typeface="+mn-lt"/>
              </a:rPr>
              <a:t>include </a:t>
            </a:r>
            <a:r>
              <a:rPr lang="en-US" sz="900" kern="1200" dirty="0" smtClean="0">
                <a:solidFill>
                  <a:schemeClr val="tx1"/>
                </a:solidFill>
                <a:effectLst/>
                <a:latin typeface="+mn-lt"/>
              </a:rPr>
              <a:t>demographic</a:t>
            </a:r>
            <a:r>
              <a:rPr lang="en-GB" sz="900" kern="1200" dirty="0" smtClean="0">
                <a:solidFill>
                  <a:schemeClr val="tx1"/>
                </a:solidFill>
                <a:effectLst/>
                <a:latin typeface="+mn-lt"/>
              </a:rPr>
              <a:t>, </a:t>
            </a:r>
            <a:r>
              <a:rPr lang="en-US" sz="900" kern="1200" dirty="0" smtClean="0">
                <a:solidFill>
                  <a:schemeClr val="tx1"/>
                </a:solidFill>
                <a:effectLst/>
                <a:latin typeface="+mn-lt"/>
              </a:rPr>
              <a:t>geo-spatial</a:t>
            </a:r>
            <a:r>
              <a:rPr lang="en-GB" sz="900" kern="1200" dirty="0" smtClean="0">
                <a:solidFill>
                  <a:schemeClr val="tx1"/>
                </a:solidFill>
                <a:effectLst/>
                <a:latin typeface="+mn-lt"/>
              </a:rPr>
              <a:t>, </a:t>
            </a:r>
            <a:r>
              <a:rPr lang="en-US" sz="900" kern="1200" dirty="0" smtClean="0">
                <a:solidFill>
                  <a:schemeClr val="tx1"/>
                </a:solidFill>
                <a:effectLst/>
                <a:latin typeface="+mn-lt"/>
              </a:rPr>
              <a:t>international, census </a:t>
            </a:r>
            <a:br>
              <a:rPr lang="en-US" sz="900" kern="1200" dirty="0" smtClean="0">
                <a:solidFill>
                  <a:schemeClr val="tx1"/>
                </a:solidFill>
                <a:effectLst/>
                <a:latin typeface="+mn-lt"/>
              </a:rPr>
            </a:br>
            <a:r>
              <a:rPr lang="en-GB" sz="900" kern="1200" dirty="0" smtClean="0">
                <a:solidFill>
                  <a:schemeClr val="tx1"/>
                </a:solidFill>
                <a:effectLst/>
                <a:latin typeface="+mn-lt"/>
              </a:rPr>
              <a:t>The project </a:t>
            </a:r>
            <a:r>
              <a:rPr lang="en-US" sz="900" kern="1200" dirty="0" smtClean="0">
                <a:solidFill>
                  <a:schemeClr val="tx1"/>
                </a:solidFill>
                <a:effectLst/>
                <a:latin typeface="+mn-lt"/>
              </a:rPr>
              <a:t>seeks </a:t>
            </a:r>
            <a:r>
              <a:rPr lang="en-GB" sz="900" kern="1200" dirty="0" smtClean="0">
                <a:solidFill>
                  <a:schemeClr val="tx1"/>
                </a:solidFill>
                <a:effectLst/>
                <a:latin typeface="+mn-lt"/>
              </a:rPr>
              <a:t>to </a:t>
            </a:r>
            <a:r>
              <a:rPr lang="en-US" sz="900" kern="1200" dirty="0" smtClean="0">
                <a:solidFill>
                  <a:schemeClr val="tx1"/>
                </a:solidFill>
                <a:effectLst/>
                <a:latin typeface="+mn-lt"/>
              </a:rPr>
              <a:t>ease </a:t>
            </a:r>
            <a:r>
              <a:rPr lang="en-GB" sz="900" kern="1200" dirty="0" smtClean="0">
                <a:solidFill>
                  <a:schemeClr val="tx1"/>
                </a:solidFill>
                <a:effectLst/>
                <a:latin typeface="+mn-lt"/>
              </a:rPr>
              <a:t>access</a:t>
            </a:r>
            <a:r>
              <a:rPr lang="en-US" sz="900" kern="1200" dirty="0" smtClean="0">
                <a:solidFill>
                  <a:schemeClr val="tx1"/>
                </a:solidFill>
                <a:effectLst/>
                <a:latin typeface="+mn-lt"/>
              </a:rPr>
              <a:t> to these for BI purposes by cataloguing, preparing, linking, loading and making available for experimentation purposes </a:t>
            </a:r>
            <a:endParaRPr lang="en-GB" sz="900" kern="1200" dirty="0" smtClean="0">
              <a:solidFill>
                <a:schemeClr val="tx1"/>
              </a:solidFill>
              <a:effectLst/>
              <a:latin typeface="+mn-lt"/>
            </a:endParaRPr>
          </a:p>
          <a:p>
            <a:pPr marL="228600" indent="-228600">
              <a:buFont typeface="+mj-lt"/>
              <a:buAutoNum type="arabicPeriod"/>
            </a:pPr>
            <a:r>
              <a:rPr lang="en-US" sz="900" kern="1200" dirty="0" smtClean="0">
                <a:solidFill>
                  <a:schemeClr val="tx1"/>
                </a:solidFill>
                <a:effectLst/>
                <a:latin typeface="+mn-lt"/>
              </a:rPr>
              <a:t>Top </a:t>
            </a:r>
            <a:r>
              <a:rPr lang="en-GB" sz="900" kern="1200" dirty="0" smtClean="0">
                <a:solidFill>
                  <a:schemeClr val="tx1"/>
                </a:solidFill>
                <a:effectLst/>
                <a:latin typeface="+mn-lt"/>
              </a:rPr>
              <a:t>shelf</a:t>
            </a:r>
            <a:r>
              <a:rPr lang="en-US" sz="900" kern="1200" dirty="0" smtClean="0">
                <a:solidFill>
                  <a:schemeClr val="tx1"/>
                </a:solidFill>
                <a:effectLst/>
                <a:latin typeface="+mn-lt"/>
              </a:rPr>
              <a:t> </a:t>
            </a:r>
            <a:br>
              <a:rPr lang="en-US" sz="900" kern="1200" dirty="0" smtClean="0">
                <a:solidFill>
                  <a:schemeClr val="tx1"/>
                </a:solidFill>
                <a:effectLst/>
                <a:latin typeface="+mn-lt"/>
              </a:rPr>
            </a:br>
            <a:r>
              <a:rPr lang="en-US" sz="900" kern="1200" dirty="0" smtClean="0">
                <a:solidFill>
                  <a:schemeClr val="tx1"/>
                </a:solidFill>
                <a:effectLst/>
                <a:latin typeface="+mn-lt"/>
              </a:rPr>
              <a:t>This is</a:t>
            </a:r>
            <a:r>
              <a:rPr lang="en-GB" sz="900" kern="1200" dirty="0" smtClean="0">
                <a:solidFill>
                  <a:schemeClr val="tx1"/>
                </a:solidFill>
                <a:effectLst/>
                <a:latin typeface="+mn-lt"/>
              </a:rPr>
              <a:t> data</a:t>
            </a:r>
            <a:r>
              <a:rPr lang="en-US" sz="900" kern="1200" dirty="0" smtClean="0">
                <a:solidFill>
                  <a:schemeClr val="tx1"/>
                </a:solidFill>
                <a:effectLst/>
                <a:latin typeface="+mn-lt"/>
              </a:rPr>
              <a:t> is either available by subscription or is locked </a:t>
            </a:r>
            <a:r>
              <a:rPr lang="en-GB" sz="900" kern="1200" dirty="0" smtClean="0">
                <a:solidFill>
                  <a:schemeClr val="tx1"/>
                </a:solidFill>
                <a:effectLst/>
                <a:latin typeface="+mn-lt"/>
              </a:rPr>
              <a:t>to</a:t>
            </a:r>
            <a:r>
              <a:rPr lang="en-US" sz="900" kern="1200" dirty="0" smtClean="0">
                <a:solidFill>
                  <a:schemeClr val="tx1"/>
                </a:solidFill>
                <a:effectLst/>
                <a:latin typeface="+mn-lt"/>
              </a:rPr>
              <a:t> third party </a:t>
            </a:r>
            <a:r>
              <a:rPr lang="en-US" sz="900" kern="1200" dirty="0" err="1" smtClean="0">
                <a:solidFill>
                  <a:schemeClr val="tx1"/>
                </a:solidFill>
                <a:effectLst/>
                <a:latin typeface="+mn-lt"/>
              </a:rPr>
              <a:t>organisations</a:t>
            </a:r>
            <a:r>
              <a:rPr lang="en-US" sz="900" kern="1200" dirty="0" smtClean="0">
                <a:solidFill>
                  <a:schemeClr val="tx1"/>
                </a:solidFill>
                <a:effectLst/>
                <a:latin typeface="+mn-lt"/>
              </a:rPr>
              <a:t> who may provide their own analyses at cost</a:t>
            </a:r>
            <a:r>
              <a:rPr lang="en-GB" sz="900" kern="1200" dirty="0" smtClean="0">
                <a:solidFill>
                  <a:schemeClr val="tx1"/>
                </a:solidFill>
                <a:effectLst/>
                <a:latin typeface="+mn-lt"/>
              </a:rPr>
              <a:t>. </a:t>
            </a:r>
            <a:r>
              <a:rPr lang="en-US" sz="900" kern="1200" dirty="0" smtClean="0">
                <a:solidFill>
                  <a:schemeClr val="tx1"/>
                </a:solidFill>
                <a:effectLst/>
                <a:latin typeface="+mn-lt"/>
              </a:rPr>
              <a:t>Examples include funding and regulatory, local councils, Government bodies, fees and admissions,  careers and trajectory, current study </a:t>
            </a:r>
            <a:r>
              <a:rPr lang="en-GB" sz="900" kern="1200" dirty="0" smtClean="0">
                <a:solidFill>
                  <a:schemeClr val="tx1"/>
                </a:solidFill>
                <a:effectLst/>
                <a:latin typeface="+mn-lt"/>
              </a:rPr>
              <a:t>data</a:t>
            </a:r>
            <a:r>
              <a:rPr lang="en-US" sz="900" kern="1200" dirty="0" smtClean="0">
                <a:solidFill>
                  <a:schemeClr val="tx1"/>
                </a:solidFill>
                <a:effectLst/>
                <a:latin typeface="+mn-lt"/>
              </a:rPr>
              <a:t>, staff, research, financial, estates or even institutions themselves </a:t>
            </a:r>
            <a:br>
              <a:rPr lang="en-US" sz="900" kern="1200" dirty="0" smtClean="0">
                <a:solidFill>
                  <a:schemeClr val="tx1"/>
                </a:solidFill>
                <a:effectLst/>
                <a:latin typeface="+mn-lt"/>
              </a:rPr>
            </a:br>
            <a:r>
              <a:rPr lang="en-US" sz="900" kern="1200" dirty="0" smtClean="0">
                <a:solidFill>
                  <a:schemeClr val="tx1"/>
                </a:solidFill>
                <a:effectLst/>
                <a:latin typeface="+mn-lt"/>
              </a:rPr>
              <a:t>The project seeks to unlock this for BI purposes by negotiating access</a:t>
            </a:r>
            <a:r>
              <a:rPr lang="en-GB" sz="900" kern="1200" dirty="0" smtClean="0">
                <a:solidFill>
                  <a:schemeClr val="tx1"/>
                </a:solidFill>
                <a:effectLst/>
                <a:latin typeface="+mn-lt"/>
              </a:rPr>
              <a:t> on </a:t>
            </a:r>
            <a:r>
              <a:rPr lang="en-US" sz="900" kern="1200" dirty="0" smtClean="0">
                <a:solidFill>
                  <a:schemeClr val="tx1"/>
                </a:solidFill>
                <a:effectLst/>
                <a:latin typeface="+mn-lt"/>
              </a:rPr>
              <a:t>behalf of </a:t>
            </a:r>
            <a:r>
              <a:rPr lang="en-GB" sz="900" kern="1200" dirty="0" smtClean="0">
                <a:solidFill>
                  <a:schemeClr val="tx1"/>
                </a:solidFill>
                <a:effectLst/>
                <a:latin typeface="+mn-lt"/>
              </a:rPr>
              <a:t>the </a:t>
            </a:r>
            <a:r>
              <a:rPr lang="en-US" sz="900" kern="1200" dirty="0" smtClean="0">
                <a:solidFill>
                  <a:schemeClr val="tx1"/>
                </a:solidFill>
                <a:effectLst/>
                <a:latin typeface="+mn-lt"/>
              </a:rPr>
              <a:t>wider sector, licensing, preparing, linking, loading and making available for experimentation purposes </a:t>
            </a:r>
            <a:r>
              <a:rPr lang="en-US" sz="900" kern="1200" dirty="0" smtClean="0">
                <a:solidFill>
                  <a:schemeClr val="tx1"/>
                </a:solidFill>
                <a:effectLst/>
              </a:rPr>
              <a:t/>
            </a:r>
            <a:br>
              <a:rPr lang="en-US" sz="900" kern="1200" dirty="0" smtClean="0">
                <a:solidFill>
                  <a:schemeClr val="tx1"/>
                </a:solidFill>
                <a:effectLst/>
              </a:rPr>
            </a:br>
            <a:endParaRPr lang="en-US" sz="900" kern="1200" dirty="0" smtClean="0">
              <a:solidFill>
                <a:schemeClr val="tx1"/>
              </a:solidFill>
              <a:effectLst/>
            </a:endParaRPr>
          </a:p>
          <a:p>
            <a:pPr marL="228600" indent="-228600">
              <a:buFont typeface="+mj-lt"/>
              <a:buAutoNum type="arabicPeriod"/>
            </a:pPr>
            <a:r>
              <a:rPr lang="en-US" sz="900" kern="1200" dirty="0" smtClean="0">
                <a:solidFill>
                  <a:schemeClr val="tx1"/>
                </a:solidFill>
                <a:effectLst/>
                <a:latin typeface="+mn-lt"/>
              </a:rPr>
              <a:t>The data catalogue</a:t>
            </a:r>
            <a:r>
              <a:rPr lang="en-US" sz="900" kern="1200" baseline="0" dirty="0" smtClean="0">
                <a:solidFill>
                  <a:schemeClr val="tx1"/>
                </a:solidFill>
                <a:effectLst/>
                <a:latin typeface="+mn-lt"/>
              </a:rPr>
              <a:t> is a living online resource in use by the analysis teams, developing</a:t>
            </a:r>
            <a:endParaRPr lang="en-US" sz="900" dirty="0" smtClean="0">
              <a:latin typeface="+mn-lt"/>
            </a:endParaRPr>
          </a:p>
          <a:p>
            <a:pPr marL="0" indent="0">
              <a:buNone/>
            </a:pP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601576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698407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GB" sz="900" u="none" kern="1200" dirty="0" smtClean="0">
                <a:solidFill>
                  <a:schemeClr val="tx1"/>
                </a:solidFill>
                <a:effectLst/>
                <a:latin typeface="+mn-lt"/>
                <a:ea typeface="MS PGothic" panose="020B0600070205080204" pitchFamily="34" charset="-128"/>
                <a:cs typeface="+mn-cs"/>
              </a:rPr>
              <a:t>Our national survey mirrors that run in the US via the Higher Education Data Warehouse Forum and Europe via EUNIS offering wider than UK benchmarking. 51 Universities shared their capacity with regard to a number of widely accepted facets of BI implementation. It gives an indication of national state of capability as well as identifying leaders and </a:t>
            </a:r>
            <a:r>
              <a:rPr lang="en-GB" sz="900" u="none" kern="1200" dirty="0" err="1" smtClean="0">
                <a:solidFill>
                  <a:schemeClr val="tx1"/>
                </a:solidFill>
                <a:effectLst/>
                <a:latin typeface="+mn-lt"/>
                <a:ea typeface="MS PGothic" panose="020B0600070205080204" pitchFamily="34" charset="-128"/>
                <a:cs typeface="+mn-cs"/>
              </a:rPr>
              <a:t>laggers</a:t>
            </a:r>
            <a:r>
              <a:rPr lang="en-GB" sz="900" u="none" kern="1200" dirty="0" smtClean="0">
                <a:solidFill>
                  <a:schemeClr val="tx1"/>
                </a:solidFill>
                <a:effectLst/>
                <a:latin typeface="+mn-lt"/>
                <a:ea typeface="MS PGothic" panose="020B0600070205080204" pitchFamily="34" charset="-128"/>
                <a:cs typeface="+mn-cs"/>
              </a:rPr>
              <a:t> for the service to match up and help. We will provide the full analysis in late October 2015</a:t>
            </a:r>
            <a:r>
              <a:rPr lang="en-GB" sz="900" kern="1200" dirty="0" smtClean="0">
                <a:solidFill>
                  <a:schemeClr val="tx1"/>
                </a:solidFill>
                <a:effectLst/>
              </a:rPr>
              <a:t>.</a:t>
            </a:r>
            <a:endParaRPr lang="en-US" sz="90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26</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37391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GB" sz="900" u="none" kern="1200" dirty="0" smtClean="0">
                <a:solidFill>
                  <a:schemeClr val="tx1"/>
                </a:solidFill>
                <a:effectLst/>
                <a:latin typeface="+mn-lt"/>
              </a:rPr>
              <a:t>Dimensions with 5 levels of maturity </a:t>
            </a:r>
            <a:r>
              <a:rPr lang="en-GB" sz="900" u="none" kern="1200" dirty="0" smtClean="0">
                <a:solidFill>
                  <a:schemeClr val="tx1"/>
                </a:solidFill>
                <a:effectLst/>
                <a:latin typeface="+mn-lt"/>
                <a:ea typeface="MS PGothic" panose="020B0600070205080204" pitchFamily="34" charset="-128"/>
                <a:cs typeface="+mn-cs"/>
              </a:rPr>
              <a:t>as Institutional Intelligence Team, Scope, Source Business Unit</a:t>
            </a:r>
            <a:r>
              <a:rPr lang="en-GB" sz="900" u="none" kern="1200" dirty="0" smtClean="0">
                <a:solidFill>
                  <a:schemeClr val="tx1"/>
                </a:solidFill>
                <a:effectLst/>
              </a:rPr>
              <a:t> Role, range of data products in use (dashboards, scorecards, advanced analytics </a:t>
            </a:r>
            <a:r>
              <a:rPr lang="en-GB" sz="900" u="none" kern="1200" dirty="0" err="1" smtClean="0">
                <a:solidFill>
                  <a:schemeClr val="tx1"/>
                </a:solidFill>
                <a:effectLst/>
              </a:rPr>
              <a:t>etc</a:t>
            </a:r>
            <a:r>
              <a:rPr lang="en-GB" sz="900" u="none" kern="1200" dirty="0" smtClean="0">
                <a:solidFill>
                  <a:schemeClr val="tx1"/>
                </a:solidFill>
                <a:effectLst/>
              </a:rPr>
              <a:t>), User coverage as range of staff roles / groups (admin, teachers and researchers, students, alumni), User engagement (role of users in information supply chain - unaware, aware, drivers - active partners in the process), Data management (existence and effective application of data lifecycle management - data access, integration, retention, archive, Business Value (impact through effective use), Strategic support (formalisation of the institutional intelligence strategy)</a:t>
            </a:r>
            <a:endParaRPr lang="en-US" sz="90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27</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50588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900" dirty="0" smtClean="0"/>
              <a:t>HEDW</a:t>
            </a:r>
            <a:r>
              <a:rPr lang="en-US" sz="900" baseline="0" dirty="0" smtClean="0"/>
              <a:t> US anonymized results mashed up with Jisc UK anonymized results. We are discussing opportunities and are in touch with EUNIS RE their European survey.</a:t>
            </a:r>
            <a:endParaRPr lang="en-US" sz="900" dirty="0" smtClean="0"/>
          </a:p>
        </p:txBody>
      </p:sp>
      <p:sp>
        <p:nvSpPr>
          <p:cNvPr id="4" name="Date Placeholder 3"/>
          <p:cNvSpPr>
            <a:spLocks noGrp="1"/>
          </p:cNvSpPr>
          <p:nvPr>
            <p:ph type="dt" idx="10"/>
          </p:nvPr>
        </p:nvSpPr>
        <p:spPr/>
        <p:txBody>
          <a:bodyPr/>
          <a:lstStyle/>
          <a:p>
            <a:fld id="{D43DFF35-6664-4232-A3D6-FF05B53A2A03}" type="datetime1">
              <a:rPr lang="en-GB" altLang="en-US" smtClean="0"/>
              <a:t>27/10/2015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28</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0456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Heidi Plus runs in parallel with old Heidi until November 2016 </a:t>
            </a:r>
          </a:p>
          <a:p>
            <a:r>
              <a:rPr lang="en-US" dirty="0" smtClean="0"/>
              <a:t>Heidi lab has recruited 43 people from 27 institutions. We'll run a showcase event of outputs in Feb 2016 around HESPA conference</a:t>
            </a:r>
          </a:p>
          <a:p>
            <a:r>
              <a:rPr lang="en-US" dirty="0" smtClean="0"/>
              <a:t>Recruit again and run a further cycle in summer 2016</a:t>
            </a:r>
          </a:p>
          <a:p>
            <a:r>
              <a:rPr lang="en-US" dirty="0" smtClean="0"/>
              <a:t>So three opportunities to migrate outputs to service using wider than HESA data</a:t>
            </a:r>
          </a:p>
          <a:p>
            <a:r>
              <a:rPr lang="en-US" dirty="0" smtClean="0"/>
              <a:t>Options going forward will depend on success</a:t>
            </a:r>
            <a:endParaRPr lang="en-US" baseline="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29</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53061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658713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2C3841"/>
                </a:solidFill>
              </a:rPr>
              <a:t>Pilot scheme going live in September for 10 HEIs</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2C3841"/>
                </a:solidFill>
              </a:rPr>
              <a:t>Another 10</a:t>
            </a:r>
            <a:r>
              <a:rPr lang="en-US" sz="900" b="1" baseline="0" dirty="0" smtClean="0">
                <a:solidFill>
                  <a:srgbClr val="2C3841"/>
                </a:solidFill>
              </a:rPr>
              <a:t> on waiting list</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rgbClr val="2C3841"/>
                </a:solidFill>
              </a:rPr>
              <a:t>Great interest</a:t>
            </a:r>
            <a:endParaRPr lang="en-US" sz="900" b="1" dirty="0" smtClean="0">
              <a:solidFill>
                <a:srgbClr val="2C3841"/>
              </a:solidFill>
            </a:endParaRPr>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14250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0A9D887B-8975-4ADA-800B-515001E07215}"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449054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Widely accepted definition we’re using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These </a:t>
            </a:r>
            <a:r>
              <a:rPr lang="en-GB" dirty="0" smtClean="0"/>
              <a:t>are in priority</a:t>
            </a:r>
            <a:r>
              <a:rPr lang="en-GB"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Retention and achievement are a split between our post 92 (teaching focused) HEIs and our Russell Group (research focused)</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Personalised learning is a hope rather than an expectation</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32</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242990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Describe</a:t>
            </a:r>
            <a:r>
              <a:rPr lang="en-GB" baseline="0" dirty="0" smtClean="0"/>
              <a:t> how it works: ‘learning fingerprints’ from VLE, SRS, Lib, etc. aggregated into national warehouse in cloud. Combined with students’ own data. Delivered to students via app, staff via dashboard. Dashboard is what people want, but </a:t>
            </a:r>
            <a:r>
              <a:rPr lang="en-GB" baseline="0" dirty="0" err="1" smtClean="0"/>
              <a:t>isn</a:t>
            </a:r>
            <a:r>
              <a:rPr lang="fr-FR" baseline="0" dirty="0" smtClean="0"/>
              <a:t>’</a:t>
            </a:r>
            <a:r>
              <a:rPr lang="en-GB" baseline="0" dirty="0" smtClean="0"/>
              <a:t>t where we think the main benefits lie – they are to the </a:t>
            </a:r>
            <a:r>
              <a:rPr lang="en-GB" baseline="0" dirty="0" smtClean="0"/>
              <a:t>left</a:t>
            </a: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It’s an open architecture so we expect others to plug in, maybe do things better – we’re stimulating the market not ruling it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It feeds findings / experiences back into the modelling</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r>
              <a:rPr lang="en-US" baseline="0" dirty="0" smtClean="0"/>
              <a:t>Everyone </a:t>
            </a:r>
            <a:r>
              <a:rPr lang="en-US" baseline="0" dirty="0" smtClean="0"/>
              <a:t>has these sources so widely applicable</a:t>
            </a:r>
          </a:p>
          <a:p>
            <a:r>
              <a:rPr lang="en-US" baseline="0" dirty="0" smtClean="0"/>
              <a:t>Aiming to include systems with more than 10% of market share so on VLE Moodle is done</a:t>
            </a:r>
          </a:p>
          <a:p>
            <a:r>
              <a:rPr lang="en-US" baseline="0" dirty="0" smtClean="0"/>
              <a:t>Will develop for more as demand from our </a:t>
            </a:r>
            <a:r>
              <a:rPr lang="en-US" baseline="0" dirty="0" smtClean="0"/>
              <a:t>customers</a:t>
            </a:r>
          </a:p>
          <a:p>
            <a:endParaRPr lang="en-US" baseline="0" dirty="0" smtClean="0"/>
          </a:p>
          <a:p>
            <a:r>
              <a:rPr lang="en-US" baseline="0" dirty="0" smtClean="0"/>
              <a:t>Suppliers noted here – these responded to our procurement framework. Jisc is </a:t>
            </a:r>
            <a:r>
              <a:rPr lang="en-US" baseline="0" dirty="0" err="1" smtClean="0"/>
              <a:t>underastking</a:t>
            </a:r>
            <a:r>
              <a:rPr lang="en-US" baseline="0" dirty="0" smtClean="0"/>
              <a:t> the student consent service itself.</a:t>
            </a:r>
          </a:p>
          <a:p>
            <a:r>
              <a:rPr lang="en-US" baseline="0" dirty="0" smtClean="0"/>
              <a:t>Remember – it’s an open architecture so our aim is to embrace other </a:t>
            </a:r>
            <a:r>
              <a:rPr lang="en-US" baseline="0" dirty="0" err="1" smtClean="0"/>
              <a:t>supliers</a:t>
            </a:r>
            <a:r>
              <a:rPr lang="en-US" baseline="0" dirty="0" smtClean="0"/>
              <a:t> / vendors</a:t>
            </a:r>
            <a:endParaRPr lang="en-US"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619462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Have run commercial tender as and enlisted</a:t>
            </a:r>
            <a:r>
              <a:rPr lang="en-GB" baseline="0" dirty="0" smtClean="0"/>
              <a:t> leading commercial suppliers, e.g. Blackboard, Tribal.</a:t>
            </a:r>
            <a:endParaRPr lang="en-GB"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981194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2C3841"/>
                </a:solidFill>
              </a:rPr>
              <a:t>Three aspects –</a:t>
            </a:r>
            <a:r>
              <a:rPr lang="en-US" sz="900" b="0" baseline="0" dirty="0" smtClean="0">
                <a:solidFill>
                  <a:srgbClr val="2C3841"/>
                </a:solidFill>
              </a:rPr>
              <a:t> the service itself, a toolkit to assist in getting stared, a community of users and developers to drive it</a:t>
            </a:r>
            <a:endParaRPr lang="en-US" sz="900" b="0" dirty="0" smtClean="0">
              <a:solidFill>
                <a:srgbClr val="2C3841"/>
              </a:solidFill>
            </a:endParaRPr>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533951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dirty="0" smtClean="0">
                <a:solidFill>
                  <a:srgbClr val="2C3841"/>
                </a:solidFill>
                <a:effectLst/>
                <a:latin typeface="+mn-lt"/>
                <a:ea typeface="MS PGothic" panose="020B0600070205080204" pitchFamily="34" charset="-128"/>
                <a:cs typeface="Corbel"/>
              </a:rPr>
              <a:t>Retention: allows tutors to track</a:t>
            </a:r>
            <a:r>
              <a:rPr lang="en-GB" sz="900" b="0" kern="1200" baseline="0" dirty="0" smtClean="0">
                <a:solidFill>
                  <a:srgbClr val="2C3841"/>
                </a:solidFill>
                <a:effectLst/>
                <a:latin typeface="+mn-lt"/>
                <a:ea typeface="MS PGothic" panose="020B0600070205080204" pitchFamily="34" charset="-128"/>
                <a:cs typeface="Corbel"/>
              </a:rPr>
              <a:t> students at risk and intervene.</a:t>
            </a:r>
          </a:p>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baseline="0" dirty="0" smtClean="0">
                <a:solidFill>
                  <a:srgbClr val="2C3841"/>
                </a:solidFill>
                <a:effectLst/>
                <a:latin typeface="+mn-lt"/>
                <a:ea typeface="MS PGothic" panose="020B0600070205080204" pitchFamily="34" charset="-128"/>
                <a:cs typeface="Corbel"/>
              </a:rPr>
              <a:t>Teaching quality: Compare with various norms. Tailor and personalise teaching. Improve learning experience and outcomes</a:t>
            </a:r>
            <a:r>
              <a:rPr lang="en-GB" sz="900" b="0" kern="1200" baseline="0" dirty="0" smtClean="0">
                <a:solidFill>
                  <a:srgbClr val="2C3841"/>
                </a:solidFill>
                <a:effectLst/>
                <a:latin typeface="+mn-lt"/>
                <a:ea typeface="MS PGothic" panose="020B0600070205080204" pitchFamily="34" charset="-128"/>
                <a:cs typeface="Corbe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900" b="1" kern="1200" baseline="0" dirty="0" smtClean="0">
              <a:solidFill>
                <a:srgbClr val="2C3841"/>
              </a:solidFill>
              <a:effectLst/>
              <a:latin typeface="+mn-lt"/>
              <a:ea typeface="MS PGothic" panose="020B0600070205080204" pitchFamily="34" charset="-128"/>
              <a:cs typeface="Corbe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t>Unicon</a:t>
            </a:r>
            <a:r>
              <a:rPr lang="en-GB" baseline="0" dirty="0" smtClean="0"/>
              <a:t> (Jesus at stand </a:t>
            </a:r>
            <a:r>
              <a:rPr lang="en-US" sz="900" kern="1200" dirty="0" smtClean="0">
                <a:solidFill>
                  <a:schemeClr val="tx1"/>
                </a:solidFill>
                <a:latin typeface="+mn-lt"/>
                <a:ea typeface="MS PGothic" panose="020B0600070205080204" pitchFamily="34" charset="-128"/>
                <a:cs typeface="+mn-cs"/>
              </a:rPr>
              <a:t>#927</a:t>
            </a:r>
            <a:r>
              <a:rPr lang="en-GB" baseline="0" dirty="0" smtClean="0"/>
              <a:t> / Marist (Josh in the audience) and Tribal</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36</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03569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dirty="0" smtClean="0">
                <a:solidFill>
                  <a:srgbClr val="2C3841"/>
                </a:solidFill>
                <a:effectLst/>
                <a:latin typeface="+mn-lt"/>
                <a:ea typeface="MS PGothic" panose="020B0600070205080204" pitchFamily="34" charset="-128"/>
                <a:cs typeface="Corbel"/>
              </a:rPr>
              <a:t>Track progress, compare with cohort:</a:t>
            </a:r>
            <a:r>
              <a:rPr lang="en-GB" sz="900" b="0" kern="1200" baseline="0" dirty="0" smtClean="0">
                <a:solidFill>
                  <a:srgbClr val="2C3841"/>
                </a:solidFill>
                <a:effectLst/>
                <a:latin typeface="+mn-lt"/>
                <a:ea typeface="MS PGothic" panose="020B0600070205080204" pitchFamily="34" charset="-128"/>
                <a:cs typeface="Corbel"/>
              </a:rPr>
              <a:t> gamification. Set and track personal targets.</a:t>
            </a:r>
          </a:p>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baseline="0" dirty="0" smtClean="0">
                <a:solidFill>
                  <a:srgbClr val="2C3841"/>
                </a:solidFill>
                <a:effectLst/>
                <a:latin typeface="+mn-lt"/>
                <a:ea typeface="MS PGothic" panose="020B0600070205080204" pitchFamily="34" charset="-128"/>
                <a:cs typeface="+mn-cs"/>
              </a:rPr>
              <a:t>Improved engagement and learning</a:t>
            </a:r>
            <a:r>
              <a:rPr lang="en-GB" sz="900" b="0" kern="1200" baseline="0" dirty="0" smtClean="0">
                <a:solidFill>
                  <a:srgbClr val="2C3841"/>
                </a:solidFill>
                <a:effectLst/>
                <a:latin typeface="+mn-lt"/>
                <a:ea typeface="MS PGothic" panose="020B0600070205080204" pitchFamily="34" charset="-128"/>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900" b="0" kern="1200" baseline="0" dirty="0" smtClean="0">
              <a:solidFill>
                <a:srgbClr val="2C3841"/>
              </a:solidFill>
              <a:effectLst/>
              <a:latin typeface="+mn-lt"/>
              <a:ea typeface="MS PGothic" panose="020B0600070205080204" pitchFamily="34" charset="-128"/>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baseline="0" dirty="0" smtClean="0">
                <a:solidFill>
                  <a:srgbClr val="2C3841"/>
                </a:solidFill>
                <a:effectLst/>
                <a:latin typeface="+mn-lt"/>
                <a:ea typeface="MS PGothic" panose="020B0600070205080204" pitchFamily="34" charset="-128"/>
                <a:cs typeface="+mn-cs"/>
              </a:rPr>
              <a:t>– think health tracker apps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900" b="0" kern="1200" baseline="0" dirty="0" smtClean="0">
              <a:solidFill>
                <a:srgbClr val="2C3841"/>
              </a:solidFill>
              <a:effectLst/>
              <a:latin typeface="+mn-lt"/>
              <a:ea typeface="MS PGothic" panose="020B0600070205080204" pitchFamily="34" charset="-128"/>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baseline="0" dirty="0" smtClean="0">
                <a:solidFill>
                  <a:srgbClr val="2C3841"/>
                </a:solidFill>
                <a:effectLst/>
                <a:latin typeface="+mn-lt"/>
                <a:ea typeface="MS PGothic" panose="020B0600070205080204" pitchFamily="34" charset="-128"/>
                <a:cs typeface="+mn-cs"/>
              </a:rPr>
              <a:t>Therapy Box development</a:t>
            </a:r>
            <a:endParaRPr lang="en-GB" b="0"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37</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229586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t>Unicon</a:t>
            </a:r>
            <a:r>
              <a:rPr lang="en-GB" baseline="0" dirty="0" smtClean="0"/>
              <a:t> developed (Jesus at stand </a:t>
            </a:r>
            <a:r>
              <a:rPr lang="en-US" sz="900" kern="1200" dirty="0" smtClean="0">
                <a:solidFill>
                  <a:schemeClr val="tx1"/>
                </a:solidFill>
                <a:latin typeface="+mn-lt"/>
                <a:ea typeface="MS PGothic" panose="020B0600070205080204" pitchFamily="34" charset="-128"/>
                <a:cs typeface="+mn-cs"/>
              </a:rPr>
              <a:t>#927</a:t>
            </a:r>
            <a:r>
              <a:rPr lang="en-GB" baseline="0" dirty="0" smtClean="0"/>
              <a:t> / Marist (Josh in the audience)</a:t>
            </a: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38</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232239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Bigger look at the alert and intervention system</a:t>
            </a:r>
            <a:endParaRPr lang="en-GB" b="1"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39</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278483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rgbClr val="2C3841"/>
                </a:solidFill>
              </a:rPr>
              <a:t>That was the service, </a:t>
            </a:r>
            <a:r>
              <a:rPr lang="en-US" sz="900" b="1" dirty="0" err="1" smtClean="0">
                <a:solidFill>
                  <a:srgbClr val="2C3841"/>
                </a:solidFill>
              </a:rPr>
              <a:t>ths</a:t>
            </a:r>
            <a:r>
              <a:rPr lang="en-US" sz="900" b="1" dirty="0" smtClean="0">
                <a:solidFill>
                  <a:srgbClr val="2C3841"/>
                </a:solidFill>
              </a:rPr>
              <a:t> is the toolkit</a:t>
            </a:r>
            <a:endParaRPr lang="en-US" sz="900" b="1" dirty="0" smtClean="0">
              <a:solidFill>
                <a:srgbClr val="2C3841"/>
              </a:solidFill>
            </a:endParaRPr>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559824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58763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US" dirty="0" smtClean="0"/>
              <a:t>We are a registered charity and champion the use of digital technologies in UK education and research. We develop shared services for our members, most recently by partnering</a:t>
            </a:r>
            <a:r>
              <a:rPr lang="en-US" baseline="0" dirty="0" smtClean="0"/>
              <a:t> with vendors. We provide trusted advice and support, reduces sector costs across shared network, digital content, IT services and procurement negotiations</a:t>
            </a:r>
            <a:endParaRPr lang="en-US" dirty="0" smtClean="0"/>
          </a:p>
          <a:p>
            <a:endParaRPr lang="en-GB" dirty="0"/>
          </a:p>
        </p:txBody>
      </p:sp>
      <p:sp>
        <p:nvSpPr>
          <p:cNvPr id="4" name="Date Placeholder 3"/>
          <p:cNvSpPr>
            <a:spLocks noGrp="1"/>
          </p:cNvSpPr>
          <p:nvPr>
            <p:ph type="dt" idx="10"/>
          </p:nvPr>
        </p:nvSpPr>
        <p:spPr/>
        <p:txBody>
          <a:bodyPr/>
          <a:lstStyle/>
          <a:p>
            <a:fld id="{478E92E8-D843-4132-8298-D87D801DBDA0}"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209360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dirty="0" smtClean="0">
                <a:solidFill>
                  <a:srgbClr val="2C3841"/>
                </a:solidFill>
                <a:effectLst/>
                <a:latin typeface="+mn-lt"/>
                <a:ea typeface="MS PGothic" panose="020B0600070205080204" pitchFamily="34" charset="-128"/>
                <a:cs typeface="Corbel"/>
              </a:rPr>
              <a:t>Gap around ethics: huge amount</a:t>
            </a:r>
            <a:r>
              <a:rPr lang="en-GB" sz="900" b="0" kern="1200" baseline="0" dirty="0" smtClean="0">
                <a:solidFill>
                  <a:srgbClr val="2C3841"/>
                </a:solidFill>
                <a:effectLst/>
                <a:latin typeface="+mn-lt"/>
                <a:ea typeface="MS PGothic" panose="020B0600070205080204" pitchFamily="34" charset="-128"/>
                <a:cs typeface="Corbel"/>
              </a:rPr>
              <a:t> of data, generated post-registration, and also demographic. Jisc filling </a:t>
            </a:r>
            <a:r>
              <a:rPr lang="en-GB" sz="900" b="0" kern="1200" baseline="0" dirty="0" smtClean="0">
                <a:solidFill>
                  <a:srgbClr val="2C3841"/>
                </a:solidFill>
                <a:effectLst/>
                <a:latin typeface="+mn-lt"/>
                <a:ea typeface="MS PGothic" panose="020B0600070205080204" pitchFamily="34" charset="-128"/>
                <a:cs typeface="Corbel"/>
              </a:rPr>
              <a:t>the gap</a:t>
            </a:r>
            <a:r>
              <a:rPr lang="en-GB" sz="900" b="0" kern="1200" baseline="0" dirty="0" smtClean="0">
                <a:solidFill>
                  <a:srgbClr val="2C3841"/>
                </a:solidFill>
                <a:effectLst/>
                <a:latin typeface="+mn-lt"/>
                <a:ea typeface="MS PGothic" panose="020B0600070205080204" pitchFamily="34" charset="-128"/>
                <a:cs typeface="Corbel"/>
              </a:rPr>
              <a:t>; picked up by </a:t>
            </a:r>
            <a:r>
              <a:rPr lang="en-GB" sz="900" b="0" kern="1200" baseline="0" dirty="0" smtClean="0">
                <a:solidFill>
                  <a:srgbClr val="2C3841"/>
                </a:solidFill>
                <a:effectLst/>
                <a:latin typeface="+mn-lt"/>
                <a:ea typeface="MS PGothic" panose="020B0600070205080204" pitchFamily="34" charset="-128"/>
                <a:cs typeface="Corbel"/>
              </a:rPr>
              <a:t>our UK National Union of Students and with international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Note the links!</a:t>
            </a:r>
            <a:endParaRPr lang="en-GB" b="0"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42</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049854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900" b="0" kern="1200" baseline="0" dirty="0" smtClean="0">
              <a:solidFill>
                <a:srgbClr val="2C3841"/>
              </a:solidFill>
              <a:effectLst/>
              <a:latin typeface="+mn-lt"/>
              <a:ea typeface="MS PGothic" panose="020B0600070205080204" pitchFamily="34" charset="-128"/>
              <a:cs typeface="Corbe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900" b="0" kern="1200" baseline="0" dirty="0" smtClean="0">
                <a:solidFill>
                  <a:srgbClr val="2C3841"/>
                </a:solidFill>
                <a:effectLst/>
                <a:latin typeface="+mn-lt"/>
                <a:ea typeface="MS PGothic" panose="020B0600070205080204" pitchFamily="34" charset="-128"/>
                <a:cs typeface="Corbel"/>
              </a:rPr>
              <a:t>Issues map well to any data underpinned service</a:t>
            </a:r>
            <a:endParaRPr lang="en-US" sz="900" b="1" dirty="0" smtClean="0">
              <a:solidFill>
                <a:srgbClr val="2C3841"/>
              </a:solidFill>
            </a:endParaRPr>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81585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798756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Picked up</a:t>
            </a:r>
            <a:r>
              <a:rPr lang="en-GB" b="0" baseline="0" dirty="0" smtClean="0"/>
              <a:t> on the parallel of health vs learning</a:t>
            </a:r>
          </a:p>
          <a:p>
            <a:pPr marL="0" marR="0" indent="0" algn="l" defTabSz="457200" rtl="0" eaLnBrk="1" fontAlgn="auto" latinLnBrk="0" hangingPunct="1">
              <a:lnSpc>
                <a:spcPct val="100000"/>
              </a:lnSpc>
              <a:spcBef>
                <a:spcPts val="0"/>
              </a:spcBef>
              <a:spcAft>
                <a:spcPts val="0"/>
              </a:spcAft>
              <a:buClrTx/>
              <a:buSzTx/>
              <a:buFontTx/>
              <a:buNone/>
              <a:tabLst/>
              <a:defRPr/>
            </a:pPr>
            <a:r>
              <a:rPr lang="en-GB" b="0" baseline="0" dirty="0" smtClean="0"/>
              <a:t>Health you see a Doctor who draws on insights from large scale data, applies to your own personal condition to provide a treatment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baseline="0" dirty="0" smtClean="0"/>
              <a:t>No such action in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Iceland </a:t>
            </a:r>
            <a:r>
              <a:rPr lang="en-GB" b="0" dirty="0" smtClean="0"/>
              <a:t>called “world’s largest genomics experiment” – subject of high-impact Nature papers</a:t>
            </a:r>
            <a:r>
              <a:rPr lang="en-GB" b="0" baseline="0" dirty="0" smtClean="0"/>
              <a:t> etc.</a:t>
            </a: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Compare detailed genome sequences with family trees</a:t>
            </a:r>
            <a:r>
              <a:rPr lang="en-GB" b="0" baseline="0" dirty="0" smtClean="0"/>
              <a:t> and health records, gain real understanding of diseases such as </a:t>
            </a:r>
            <a:r>
              <a:rPr lang="en-GB" b="0" baseline="0" dirty="0" err="1" smtClean="0"/>
              <a:t>Alzheimers</a:t>
            </a:r>
            <a:r>
              <a:rPr lang="en-GB" b="0" baseline="0" dirty="0" smtClean="0"/>
              <a:t>, cancer, etc. and moves towards predictive, personalised medicine</a:t>
            </a:r>
            <a:endParaRPr lang="en-GB" b="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679480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A</a:t>
            </a:r>
            <a:r>
              <a:rPr lang="en-GB" b="0" baseline="0" dirty="0" smtClean="0"/>
              <a:t> vision for a UK national service to provide personal learning based on analysis of wide scale data mapped to you</a:t>
            </a:r>
            <a:endParaRPr lang="en-GB" b="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46</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86264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for Higher Education and Big Data?</a:t>
            </a:r>
          </a:p>
          <a:p>
            <a:r>
              <a:rPr lang="en-US" dirty="0" smtClean="0"/>
              <a:t>Micro </a:t>
            </a:r>
            <a:r>
              <a:rPr lang="en-US" dirty="0" smtClean="0"/>
              <a:t>level</a:t>
            </a:r>
            <a:r>
              <a:rPr lang="en-US" baseline="0" dirty="0" smtClean="0"/>
              <a:t> insights for outcomes based success (Learning analytics) (student, course, department, institution) is potentially easier as no issues with vocabulary and definitions and currency (and transparency / consent / ethical positive use. Can deal with behavioral insights which seem promising. Can identify differences from the norm and explore</a:t>
            </a:r>
          </a:p>
          <a:p>
            <a:endParaRPr lang="en-US" baseline="0" dirty="0" smtClean="0"/>
          </a:p>
          <a:p>
            <a:r>
              <a:rPr lang="en-US" baseline="0" dirty="0" smtClean="0"/>
              <a:t>Macro level (Business Intelligence) currency and data definitions more challenging, but useful for planning and benchmarking</a:t>
            </a:r>
          </a:p>
          <a:p>
            <a:endParaRPr lang="en-US" baseline="0" dirty="0" smtClean="0"/>
          </a:p>
          <a:p>
            <a:r>
              <a:rPr lang="en-US" baseline="0" dirty="0" smtClean="0"/>
              <a:t>Makes sense to do these on a larger scale than at individual institutional level</a:t>
            </a:r>
          </a:p>
          <a:p>
            <a:endParaRPr lang="en-US" baseline="0" dirty="0" smtClean="0"/>
          </a:p>
          <a:p>
            <a:r>
              <a:rPr lang="en-US" baseline="0" dirty="0" smtClean="0"/>
              <a:t>Personalized learning, skills and employability seem areas</a:t>
            </a:r>
          </a:p>
          <a:p>
            <a:endParaRPr lang="en-US" baseline="0" dirty="0" smtClean="0"/>
          </a:p>
          <a:p>
            <a:r>
              <a:rPr lang="en-US" dirty="0" smtClean="0"/>
              <a:t>Qualification</a:t>
            </a:r>
            <a:r>
              <a:rPr lang="en-US" baseline="0" dirty="0" smtClean="0"/>
              <a:t> success may not link to employability, but the data may help identify what the secondary drivers that are</a:t>
            </a:r>
            <a:endParaRPr lang="en-US"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47</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281640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49</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293839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996746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rgbClr val="2C3841"/>
                </a:solidFill>
              </a:rPr>
              <a:t>Go to ‘View’ menu &gt; ‘Header and Footer…’ to edit the footers on this slide (click ‘Apply’ to change only the currently selected slide, or ‘Apply to All’ to change the footers</a:t>
            </a:r>
            <a:r>
              <a:rPr lang="en-US" sz="900" b="1" baseline="0" dirty="0" smtClean="0">
                <a:solidFill>
                  <a:srgbClr val="2C3841"/>
                </a:solidFill>
              </a:rPr>
              <a:t> on all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baseline="0" dirty="0" smtClean="0">
              <a:solidFill>
                <a:srgbClr val="2C384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baseline="0" dirty="0" smtClean="0">
                <a:solidFill>
                  <a:srgbClr val="2C3841"/>
                </a:solidFill>
              </a:rPr>
              <a:t>To change the images on this slide: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900" b="1" dirty="0" smtClean="0">
                <a:solidFill>
                  <a:srgbClr val="2C3841"/>
                </a:solidFill>
              </a:rPr>
              <a:t>Click once on an image to select it, and then delete it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900" b="1" dirty="0" smtClean="0">
                <a:solidFill>
                  <a:srgbClr val="2C3841"/>
                </a:solidFill>
              </a:rPr>
              <a:t>Drag a replacement picture to the placeholder or click the icon in the </a:t>
            </a:r>
            <a:r>
              <a:rPr lang="en-US" sz="900" b="1" dirty="0" err="1" smtClean="0">
                <a:solidFill>
                  <a:srgbClr val="2C3841"/>
                </a:solidFill>
              </a:rPr>
              <a:t>centre</a:t>
            </a:r>
            <a:r>
              <a:rPr lang="en-US" sz="900" b="1" dirty="0" smtClean="0">
                <a:solidFill>
                  <a:srgbClr val="2C3841"/>
                </a:solidFill>
              </a:rPr>
              <a:t> of the placeholder to browse</a:t>
            </a:r>
            <a:r>
              <a:rPr lang="en-US" sz="900" b="1" baseline="0" dirty="0" smtClean="0">
                <a:solidFill>
                  <a:srgbClr val="2C3841"/>
                </a:solidFill>
              </a:rPr>
              <a:t> for &amp; add another image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900" b="1" baseline="0" dirty="0" smtClean="0">
                <a:solidFill>
                  <a:srgbClr val="2C3841"/>
                </a:solidFill>
              </a:rPr>
              <a:t>Once you have added your replacement image, you may need to put it into the background so that it doesn’t cover other items on the slide. Do this by right-clicking on the new image and choosing ‘Arrange’ &gt; ‘Send to Back’ from the contextual menu</a:t>
            </a:r>
            <a:endParaRPr lang="en-US" sz="900" b="1" dirty="0" smtClean="0">
              <a:solidFill>
                <a:srgbClr val="2C384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474488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 can supported now. </a:t>
            </a:r>
            <a:r>
              <a:rPr lang="en-US" dirty="0" err="1" smtClean="0"/>
              <a:t>Calliper</a:t>
            </a:r>
            <a:r>
              <a:rPr lang="en-US" dirty="0" smtClean="0"/>
              <a:t> not yet ready but can be, it’s an  open architecture</a:t>
            </a:r>
            <a:endParaRPr lang="en-US"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52</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1470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US" dirty="0" smtClean="0"/>
              <a:t>Data</a:t>
            </a:r>
            <a:r>
              <a:rPr lang="en-US" baseline="0" dirty="0" smtClean="0"/>
              <a:t> and analytics is right up front</a:t>
            </a:r>
            <a:endParaRPr lang="en-US" dirty="0" smtClean="0"/>
          </a:p>
          <a:p>
            <a:pPr marL="0" indent="0">
              <a:buNone/>
            </a:pPr>
            <a:endParaRPr lang="en-GB" dirty="0"/>
          </a:p>
        </p:txBody>
      </p:sp>
      <p:sp>
        <p:nvSpPr>
          <p:cNvPr id="4" name="Date Placeholder 3"/>
          <p:cNvSpPr>
            <a:spLocks noGrp="1"/>
          </p:cNvSpPr>
          <p:nvPr>
            <p:ph type="dt" idx="10"/>
          </p:nvPr>
        </p:nvSpPr>
        <p:spPr/>
        <p:txBody>
          <a:bodyPr/>
          <a:lstStyle/>
          <a:p>
            <a:fld id="{4006119E-2002-41A8-915E-15E494D8ABC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6</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198632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based on who they are, what they’re doing and their grade data</a:t>
            </a:r>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53</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956751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54</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1527792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55</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12870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rgbClr val="2C3841"/>
              </a:solidFill>
            </a:endParaRPr>
          </a:p>
        </p:txBody>
      </p:sp>
      <p:sp>
        <p:nvSpPr>
          <p:cNvPr id="4" name="Date Placeholder 3"/>
          <p:cNvSpPr>
            <a:spLocks noGrp="1"/>
          </p:cNvSpPr>
          <p:nvPr>
            <p:ph type="dt" idx="10"/>
          </p:nvPr>
        </p:nvSpPr>
        <p:spPr/>
        <p:txBody>
          <a:bodyPr/>
          <a:lstStyle/>
          <a:p>
            <a:fld id="{3D76D817-9B4A-4EC4-BAD5-7CB186C7A77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7</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92574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dashboards</a:t>
            </a:r>
            <a:r>
              <a:rPr lang="en-US" baseline="0" dirty="0" smtClean="0"/>
              <a:t> showing cost of investment, timescale, risk and pipeline progress point</a:t>
            </a:r>
            <a:endParaRPr lang="en-US" dirty="0"/>
          </a:p>
        </p:txBody>
      </p:sp>
      <p:sp>
        <p:nvSpPr>
          <p:cNvPr id="4" name="Date Placeholder 3"/>
          <p:cNvSpPr>
            <a:spLocks noGrp="1"/>
          </p:cNvSpPr>
          <p:nvPr>
            <p:ph type="dt" idx="10"/>
          </p:nvPr>
        </p:nvSpPr>
        <p:spPr/>
        <p:txBody>
          <a:bodyPr/>
          <a:lstStyle/>
          <a:p>
            <a:fld id="{D43DFF35-6664-4232-A3D6-FF05B53A2A03}"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9</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25521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GB" dirty="0" smtClean="0"/>
              <a:t>Massive consultation across members resulted in 6 Challenges – areas for exploration and</a:t>
            </a:r>
            <a:r>
              <a:rPr lang="en-GB" baseline="0" dirty="0" smtClean="0"/>
              <a:t> potential new service development</a:t>
            </a:r>
            <a:endParaRPr lang="en-GB" dirty="0" smtClean="0"/>
          </a:p>
          <a:p>
            <a:endParaRPr lang="en-GB" dirty="0"/>
          </a:p>
        </p:txBody>
      </p:sp>
      <p:sp>
        <p:nvSpPr>
          <p:cNvPr id="4" name="Date Placeholder 3"/>
          <p:cNvSpPr>
            <a:spLocks noGrp="1"/>
          </p:cNvSpPr>
          <p:nvPr>
            <p:ph type="dt" idx="10"/>
          </p:nvPr>
        </p:nvSpPr>
        <p:spPr/>
        <p:txBody>
          <a:bodyPr/>
          <a:lstStyle/>
          <a:p>
            <a:fld id="{7A4B7A01-450E-4C33-8414-949EFBF24EFE}"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10</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315138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indent="-107950" algn="l" defTabSz="685800" rtl="0" eaLnBrk="0" fontAlgn="base" latinLnBrk="0" hangingPunct="0">
              <a:lnSpc>
                <a:spcPct val="90000"/>
              </a:lnSpc>
              <a:spcBef>
                <a:spcPts val="450"/>
              </a:spcBef>
              <a:spcAft>
                <a:spcPct val="0"/>
              </a:spcAft>
              <a:buClr>
                <a:schemeClr val="accent1"/>
              </a:buClr>
              <a:buSzPct val="120000"/>
              <a:buFont typeface="Corbel" panose="020B0503020204020204" pitchFamily="34" charset="0"/>
              <a:buChar char="»"/>
              <a:tabLst/>
              <a:defRPr/>
            </a:pPr>
            <a:r>
              <a:rPr lang="en-GB" dirty="0" smtClean="0"/>
              <a:t>We’ll discuss two of these data underpinned challenge</a:t>
            </a:r>
            <a:r>
              <a:rPr lang="en-GB" baseline="0" dirty="0" smtClean="0"/>
              <a:t> areas – Business Intelligence and Learning Analytics</a:t>
            </a:r>
            <a:endParaRPr lang="en-GB" dirty="0" smtClean="0"/>
          </a:p>
          <a:p>
            <a:endParaRPr lang="en-GB" dirty="0"/>
          </a:p>
        </p:txBody>
      </p:sp>
      <p:sp>
        <p:nvSpPr>
          <p:cNvPr id="4" name="Date Placeholder 3"/>
          <p:cNvSpPr>
            <a:spLocks noGrp="1"/>
          </p:cNvSpPr>
          <p:nvPr>
            <p:ph type="dt" idx="10"/>
          </p:nvPr>
        </p:nvSpPr>
        <p:spPr/>
        <p:txBody>
          <a:bodyPr/>
          <a:lstStyle/>
          <a:p>
            <a:fld id="{7255342F-B457-417C-B600-384E5E20EFA8}" type="datetime1">
              <a:rPr lang="en-GB" altLang="en-US" smtClean="0"/>
              <a:t>26/10/2015</a:t>
            </a:fld>
            <a:endParaRPr lang="en-GB" altLang="en-US"/>
          </a:p>
        </p:txBody>
      </p:sp>
      <p:sp>
        <p:nvSpPr>
          <p:cNvPr id="5" name="Slide Number Placeholder 4"/>
          <p:cNvSpPr>
            <a:spLocks noGrp="1"/>
          </p:cNvSpPr>
          <p:nvPr>
            <p:ph type="sldNum" sz="quarter" idx="11"/>
          </p:nvPr>
        </p:nvSpPr>
        <p:spPr/>
        <p:txBody>
          <a:bodyPr/>
          <a:lstStyle/>
          <a:p>
            <a:fld id="{CD6402D1-E132-4AA7-8BE7-67A7ABBFE119}" type="slidenum">
              <a:rPr lang="en-GB" altLang="en-US" smtClean="0"/>
              <a:pPr/>
              <a:t>11</a:t>
            </a:fld>
            <a:endParaRPr lang="en-GB" altLang="en-US"/>
          </a:p>
        </p:txBody>
      </p:sp>
      <p:sp>
        <p:nvSpPr>
          <p:cNvPr id="6" name="Header Placeholder 5"/>
          <p:cNvSpPr>
            <a:spLocks noGrp="1"/>
          </p:cNvSpPr>
          <p:nvPr>
            <p:ph type="hdr" sz="quarter" idx="12"/>
          </p:nvPr>
        </p:nvSpPr>
        <p:spPr/>
        <p:txBody>
          <a:bodyPr/>
          <a:lstStyle/>
          <a:p>
            <a:pPr>
              <a:defRPr/>
            </a:pPr>
            <a:r>
              <a:rPr lang="en-GB" smtClean="0"/>
              <a:t>Title of presentation (Insert &gt; Header &amp; Footer &gt; Notes and Handouts &gt; Header &gt; Apply to all)</a:t>
            </a:r>
            <a:endParaRPr lang="en-GB"/>
          </a:p>
        </p:txBody>
      </p:sp>
    </p:spTree>
    <p:extLst>
      <p:ext uri="{BB962C8B-B14F-4D97-AF65-F5344CB8AC3E}">
        <p14:creationId xmlns:p14="http://schemas.microsoft.com/office/powerpoint/2010/main" val="413719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 Id="rId3" Type="http://schemas.openxmlformats.org/officeDocument/2006/relationships/hyperlink" Target="http://www.jisc.ac.uk/"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jisc.ac.uk/" TargetMode="External"/><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www.jisc.ac.uk/"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jisc.ac.uk/" TargetMode="External"/><Relationship Id="rId4" Type="http://schemas.openxmlformats.org/officeDocument/2006/relationships/image" Target="../media/image8.png"/><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hyperlink" Target="http://www.jisc.ac.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7" name="Content Placeholder 6"/>
          <p:cNvSpPr>
            <a:spLocks noGrp="1"/>
          </p:cNvSpPr>
          <p:nvPr>
            <p:ph sz="quarter" idx="13"/>
          </p:nvPr>
        </p:nvSpPr>
        <p:spPr>
          <a:xfrm>
            <a:off x="215900" y="879475"/>
            <a:ext cx="8712199" cy="3852864"/>
          </a:xfrm>
        </p:spPr>
        <p:txBody>
          <a:bodyPr>
            <a:noAutofit/>
          </a:bodyPr>
          <a:lstStyle>
            <a:lvl1pPr>
              <a:defRPr baseline="0"/>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14"/>
          </p:nvPr>
        </p:nvSpPr>
        <p:spPr/>
        <p:txBody>
          <a:bodyPr/>
          <a:lstStyle>
            <a:lvl1pPr>
              <a:defRPr/>
            </a:lvl1pPr>
          </a:lstStyle>
          <a:p>
            <a:fld id="{BB0022BB-8A81-4F10-B6AE-068336929B6E}" type="datetime1">
              <a:rPr lang="en-GB" altLang="en-US" smtClean="0"/>
              <a:t>26/10/2015</a:t>
            </a:fld>
            <a:endParaRPr lang="en-GB" altLang="en-US"/>
          </a:p>
        </p:txBody>
      </p:sp>
      <p:sp>
        <p:nvSpPr>
          <p:cNvPr id="5" name="Footer Placeholder 4"/>
          <p:cNvSpPr>
            <a:spLocks noGrp="1"/>
          </p:cNvSpPr>
          <p:nvPr>
            <p:ph type="ftr" sz="quarter" idx="15"/>
          </p:nvPr>
        </p:nvSpPr>
        <p:spPr/>
        <p:txBody>
          <a:bodyPr/>
          <a:lstStyle>
            <a:lvl1pPr>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16"/>
          </p:nvPr>
        </p:nvSpPr>
        <p:spPr/>
        <p:txBody>
          <a:bodyPr/>
          <a:lstStyle>
            <a:lvl1pPr>
              <a:defRPr/>
            </a:lvl1pPr>
          </a:lstStyle>
          <a:p>
            <a:fld id="{5EE8CC19-F422-4334-BD98-31D93008221E}" type="slidenum">
              <a:rPr lang="en-GB" altLang="en-US"/>
              <a:pPr/>
              <a:t>‹#›</a:t>
            </a:fld>
            <a:endParaRPr lang="en-GB" altLang="en-US"/>
          </a:p>
        </p:txBody>
      </p:sp>
    </p:spTree>
    <p:extLst>
      <p:ext uri="{BB962C8B-B14F-4D97-AF65-F5344CB8AC3E}">
        <p14:creationId xmlns:p14="http://schemas.microsoft.com/office/powerpoint/2010/main" val="302295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Cover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7" name="Text Placeholder 6"/>
          <p:cNvSpPr>
            <a:spLocks noGrp="1"/>
          </p:cNvSpPr>
          <p:nvPr>
            <p:ph type="body" sz="quarter" idx="13"/>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US" noProof="0" smtClean="0"/>
              <a:t>Click to edit Master text styles</a:t>
            </a:r>
          </a:p>
        </p:txBody>
      </p:sp>
      <p:sp>
        <p:nvSpPr>
          <p:cNvPr id="8" name="Text Placeholder 8"/>
          <p:cNvSpPr>
            <a:spLocks noGrp="1"/>
          </p:cNvSpPr>
          <p:nvPr>
            <p:ph type="body" sz="quarter" idx="15"/>
          </p:nvPr>
        </p:nvSpPr>
        <p:spPr>
          <a:xfrm>
            <a:off x="216000" y="879750"/>
            <a:ext cx="6480000" cy="2159726"/>
          </a:xfrm>
          <a:prstGeom prst="rect">
            <a:avLst/>
          </a:prstGeom>
          <a:solidFill>
            <a:srgbClr val="FFFFFF">
              <a:alpha val="61176"/>
            </a:srgbClr>
          </a:solidFill>
        </p:spPr>
        <p:txBody>
          <a:bodyPr/>
          <a:lstStyle>
            <a:lvl1pPr marL="0" marR="0" indent="0" algn="l" defTabSz="685800" rtl="0" eaLnBrk="1" fontAlgn="auto" latinLnBrk="0" hangingPunct="1">
              <a:lnSpc>
                <a:spcPct val="90000"/>
              </a:lnSpc>
              <a:spcBef>
                <a:spcPts val="900"/>
              </a:spcBef>
              <a:spcAft>
                <a:spcPts val="0"/>
              </a:spcAft>
              <a:buClr>
                <a:schemeClr val="accent1"/>
              </a:buClr>
              <a:buSzPct val="120000"/>
              <a:buFont typeface="Corbel" panose="020B0503020204020204" pitchFamily="34" charset="0"/>
              <a:buNone/>
              <a:tabLst/>
              <a:defRPr lang="en-GB" sz="1600" b="0" i="0" baseline="0" noProof="0" dirty="0">
                <a:sym typeface="Wingdings" panose="05000000000000000000" pitchFamily="2" charset="2"/>
              </a:defRPr>
            </a:lvl1pPr>
          </a:lstStyle>
          <a:p>
            <a:pPr lvl="0"/>
            <a:r>
              <a:rPr lang="en-US" noProof="0" smtClean="0"/>
              <a:t>Click to edit Master text styles</a:t>
            </a:r>
          </a:p>
        </p:txBody>
      </p:sp>
      <p:sp>
        <p:nvSpPr>
          <p:cNvPr id="5" name="Date Placeholder 3"/>
          <p:cNvSpPr>
            <a:spLocks noGrp="1"/>
          </p:cNvSpPr>
          <p:nvPr>
            <p:ph type="dt" sz="half" idx="16"/>
          </p:nvPr>
        </p:nvSpPr>
        <p:spPr/>
        <p:txBody>
          <a:bodyPr/>
          <a:lstStyle>
            <a:lvl1pPr>
              <a:defRPr/>
            </a:lvl1pPr>
          </a:lstStyle>
          <a:p>
            <a:fld id="{811E153B-B824-463A-8193-34093BB67CD8}" type="datetime1">
              <a:rPr lang="en-GB" altLang="en-US" smtClean="0"/>
              <a:t>26/10/2015</a:t>
            </a:fld>
            <a:endParaRPr lang="en-GB" altLang="en-US"/>
          </a:p>
        </p:txBody>
      </p:sp>
    </p:spTree>
    <p:extLst>
      <p:ext uri="{BB962C8B-B14F-4D97-AF65-F5344CB8AC3E}">
        <p14:creationId xmlns:p14="http://schemas.microsoft.com/office/powerpoint/2010/main" val="80885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Cover (Placeholder)">
    <p:spTree>
      <p:nvGrpSpPr>
        <p:cNvPr id="1" name=""/>
        <p:cNvGrpSpPr/>
        <p:nvPr/>
      </p:nvGrpSpPr>
      <p:grpSpPr>
        <a:xfrm>
          <a:off x="0" y="0"/>
          <a:ext cx="0" cy="0"/>
          <a:chOff x="0" y="0"/>
          <a:chExt cx="0" cy="0"/>
        </a:xfrm>
      </p:grpSpPr>
      <p:pic>
        <p:nvPicPr>
          <p:cNvPr id="12" name="Picture Placeholder 2" descr="wide.jpg"/>
          <p:cNvPicPr>
            <a:picLocks noChangeAspect="1"/>
          </p:cNvPicPr>
          <p:nvPr userDrawn="1"/>
        </p:nvPicPr>
        <p:blipFill>
          <a:blip r:embed="rId2">
            <a:extLst>
              <a:ext uri="{28A0092B-C50C-407E-A947-70E740481C1C}">
                <a14:useLocalDpi xmlns:a14="http://schemas.microsoft.com/office/drawing/2010/main" val="0"/>
              </a:ext>
            </a:extLst>
          </a:blip>
          <a:srcRect l="23" r="23"/>
          <a:stretch>
            <a:fillRect/>
          </a:stretch>
        </p:blipFill>
        <p:spPr>
          <a:xfrm>
            <a:off x="0" y="0"/>
            <a:ext cx="9144000" cy="3456000"/>
          </a:xfrm>
          <a:prstGeom prst="rect">
            <a:avLst/>
          </a:prstGeom>
        </p:spPr>
      </p:pic>
      <p:pic>
        <p:nvPicPr>
          <p:cNvPr id="6" name="Picture 11" descr="2013_Jisc_Logo_RGB300(26m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1254125" y="3327400"/>
            <a:ext cx="7889875" cy="900113"/>
          </a:xfrm>
          <a:prstGeom prst="rect">
            <a:avLst/>
          </a:prstGeom>
          <a:solidFill>
            <a:srgbClr val="E04A10"/>
          </a:solidFill>
          <a:ln>
            <a:noFill/>
          </a:ln>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8" name="Rectangle 7"/>
          <p:cNvSpPr>
            <a:spLocks noChangeArrowheads="1"/>
          </p:cNvSpPr>
          <p:nvPr/>
        </p:nvSpPr>
        <p:spPr bwMode="auto">
          <a:xfrm>
            <a:off x="0" y="3255963"/>
            <a:ext cx="1150938" cy="900112"/>
          </a:xfrm>
          <a:prstGeom prst="rect">
            <a:avLst/>
          </a:prstGeom>
          <a:solidFill>
            <a:srgbClr val="E04A10"/>
          </a:solidFill>
          <a:ln>
            <a:noFill/>
          </a:ln>
          <a:effectLst/>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9" name="Parallelogram 8"/>
          <p:cNvSpPr/>
          <p:nvPr/>
        </p:nvSpPr>
        <p:spPr>
          <a:xfrm rot="16200000">
            <a:off x="719138"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7" name="Text Placeholder 6"/>
          <p:cNvSpPr>
            <a:spLocks noGrp="1"/>
          </p:cNvSpPr>
          <p:nvPr>
            <p:ph type="body" sz="quarter" idx="13"/>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US" noProof="0" smtClean="0"/>
              <a:t>Click to edit Master text styles</a:t>
            </a:r>
          </a:p>
        </p:txBody>
      </p:sp>
      <p:sp>
        <p:nvSpPr>
          <p:cNvPr id="10" name="Date Placeholder 3"/>
          <p:cNvSpPr>
            <a:spLocks noGrp="1"/>
          </p:cNvSpPr>
          <p:nvPr>
            <p:ph type="dt" sz="half" idx="15"/>
          </p:nvPr>
        </p:nvSpPr>
        <p:spPr/>
        <p:txBody>
          <a:bodyPr/>
          <a:lstStyle>
            <a:lvl1pPr>
              <a:defRPr/>
            </a:lvl1pPr>
          </a:lstStyle>
          <a:p>
            <a:fld id="{62E706FF-032C-4E52-AEFC-E9BB582660A6}" type="datetime1">
              <a:rPr lang="en-GB" altLang="en-US" smtClean="0"/>
              <a:t>26/10/2015</a:t>
            </a:fld>
            <a:endParaRPr lang="en-GB" altLang="en-US"/>
          </a:p>
        </p:txBody>
      </p:sp>
    </p:spTree>
    <p:extLst>
      <p:ext uri="{BB962C8B-B14F-4D97-AF65-F5344CB8AC3E}">
        <p14:creationId xmlns:p14="http://schemas.microsoft.com/office/powerpoint/2010/main" val="2690888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isc Address">
    <p:spTree>
      <p:nvGrpSpPr>
        <p:cNvPr id="1" name=""/>
        <p:cNvGrpSpPr/>
        <p:nvPr/>
      </p:nvGrpSpPr>
      <p:grpSpPr>
        <a:xfrm>
          <a:off x="0" y="0"/>
          <a:ext cx="0" cy="0"/>
          <a:chOff x="0" y="0"/>
          <a:chExt cx="0" cy="0"/>
        </a:xfrm>
      </p:grpSpPr>
      <p:pic>
        <p:nvPicPr>
          <p:cNvPr id="6" name="Picture 11" descr="shutterstock_129615650_handphone(tomedit3).jpg"/>
          <p:cNvPicPr>
            <a:picLocks noChangeAspect="1"/>
          </p:cNvPicPr>
          <p:nvPr/>
        </p:nvPicPr>
        <p:blipFill>
          <a:blip r:embed="rId2">
            <a:extLst>
              <a:ext uri="{28A0092B-C50C-407E-A947-70E740481C1C}">
                <a14:useLocalDpi xmlns:a14="http://schemas.microsoft.com/office/drawing/2010/main" val="0"/>
              </a:ext>
            </a:extLst>
          </a:blip>
          <a:srcRect l="8269" t="-2" b="18372"/>
          <a:stretch>
            <a:fillRect/>
          </a:stretch>
        </p:blipFill>
        <p:spPr bwMode="auto">
          <a:xfrm>
            <a:off x="4572000" y="898525"/>
            <a:ext cx="43497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2"/>
          <p:cNvGrpSpPr>
            <a:grpSpLocks/>
          </p:cNvGrpSpPr>
          <p:nvPr/>
        </p:nvGrpSpPr>
        <p:grpSpPr bwMode="auto">
          <a:xfrm>
            <a:off x="217488" y="3721100"/>
            <a:ext cx="942975" cy="298450"/>
            <a:chOff x="3448050" y="5069250"/>
            <a:chExt cx="5467350" cy="396000"/>
          </a:xfrm>
        </p:grpSpPr>
        <p:sp>
          <p:nvSpPr>
            <p:cNvPr id="8" name="TextBox 13"/>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9" name="Rectangle 8">
              <a:hlinkClick r:id="rId3"/>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dirty="0"/>
            </a:p>
          </p:txBody>
        </p:sp>
      </p:grpSp>
      <p:cxnSp>
        <p:nvCxnSpPr>
          <p:cNvPr id="10" name="Straight Connector 15"/>
          <p:cNvCxnSpPr>
            <a:cxnSpLocks noChangeShapeType="1"/>
          </p:cNvCxnSpPr>
          <p:nvPr/>
        </p:nvCxnSpPr>
        <p:spPr bwMode="auto">
          <a:xfrm>
            <a:off x="215900" y="2249488"/>
            <a:ext cx="4608513"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1" name="TextBox 16"/>
          <p:cNvSpPr txBox="1">
            <a:spLocks noChangeArrowheads="1"/>
          </p:cNvSpPr>
          <p:nvPr/>
        </p:nvSpPr>
        <p:spPr bwMode="auto">
          <a:xfrm>
            <a:off x="215900" y="2405063"/>
            <a:ext cx="41036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ea typeface="+mn-ea"/>
              </a:rPr>
              <a:t>One Castlepark Tower Hill Bristol BS2 0JA</a:t>
            </a:r>
          </a:p>
        </p:txBody>
      </p:sp>
      <p:sp>
        <p:nvSpPr>
          <p:cNvPr id="12" name="TextBox 17"/>
          <p:cNvSpPr txBox="1">
            <a:spLocks noChangeArrowheads="1"/>
          </p:cNvSpPr>
          <p:nvPr/>
        </p:nvSpPr>
        <p:spPr bwMode="auto">
          <a:xfrm>
            <a:off x="215900" y="3384550"/>
            <a:ext cx="30464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customerservices@jisc.ac.uk</a:t>
            </a:r>
          </a:p>
        </p:txBody>
      </p:sp>
      <p:sp>
        <p:nvSpPr>
          <p:cNvPr id="13" name="Rectangle 18"/>
          <p:cNvSpPr>
            <a:spLocks noChangeArrowheads="1"/>
          </p:cNvSpPr>
          <p:nvPr/>
        </p:nvSpPr>
        <p:spPr bwMode="auto">
          <a:xfrm>
            <a:off x="215900" y="2744788"/>
            <a:ext cx="15287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solidFill>
                  <a:srgbClr val="2C3841"/>
                </a:solidFill>
                <a:ea typeface="+mn-ea"/>
              </a:rPr>
              <a:t>T 020 3697 5800</a:t>
            </a:r>
          </a:p>
        </p:txBody>
      </p:sp>
      <p:cxnSp>
        <p:nvCxnSpPr>
          <p:cNvPr id="14" name="Straight Connector 19"/>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5" name="Text Placeholder 13"/>
          <p:cNvSpPr>
            <a:spLocks noGrp="1"/>
          </p:cNvSpPr>
          <p:nvPr>
            <p:ph type="body" sz="quarter" idx="15"/>
          </p:nvPr>
        </p:nvSpPr>
        <p:spPr>
          <a:xfrm>
            <a:off x="215901" y="879475"/>
            <a:ext cx="410368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6" name="Text Placeholder 13"/>
          <p:cNvSpPr>
            <a:spLocks noGrp="1"/>
          </p:cNvSpPr>
          <p:nvPr>
            <p:ph type="body" sz="quarter" idx="16"/>
          </p:nvPr>
        </p:nvSpPr>
        <p:spPr>
          <a:xfrm>
            <a:off x="215901" y="1190992"/>
            <a:ext cx="410368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7" name="Text Placeholder 13"/>
          <p:cNvSpPr>
            <a:spLocks noGrp="1"/>
          </p:cNvSpPr>
          <p:nvPr>
            <p:ph type="body" sz="quarter" idx="17"/>
          </p:nvPr>
        </p:nvSpPr>
        <p:spPr>
          <a:xfrm>
            <a:off x="215901" y="1805567"/>
            <a:ext cx="410368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smtClean="0"/>
              <a:t>Click to edit Master text styles</a:t>
            </a:r>
          </a:p>
        </p:txBody>
      </p:sp>
      <p:sp>
        <p:nvSpPr>
          <p:cNvPr id="18" name="Date Placeholder 2"/>
          <p:cNvSpPr>
            <a:spLocks noGrp="1"/>
          </p:cNvSpPr>
          <p:nvPr>
            <p:ph type="dt" sz="half" idx="18"/>
          </p:nvPr>
        </p:nvSpPr>
        <p:spPr/>
        <p:txBody>
          <a:bodyPr/>
          <a:lstStyle>
            <a:lvl1pPr>
              <a:defRPr/>
            </a:lvl1pPr>
          </a:lstStyle>
          <a:p>
            <a:fld id="{1B254681-325C-4306-9EC3-8A1614A7BAB6}" type="datetime1">
              <a:rPr lang="en-GB" altLang="en-US" smtClean="0"/>
              <a:t>26/10/2015</a:t>
            </a:fld>
            <a:endParaRPr lang="en-GB" altLang="en-US"/>
          </a:p>
        </p:txBody>
      </p:sp>
      <p:sp>
        <p:nvSpPr>
          <p:cNvPr id="19" name="Footer Placeholder 3"/>
          <p:cNvSpPr>
            <a:spLocks noGrp="1"/>
          </p:cNvSpPr>
          <p:nvPr>
            <p:ph type="ftr" sz="quarter" idx="19"/>
          </p:nvPr>
        </p:nvSpPr>
        <p:spPr/>
        <p:txBody>
          <a:bodyPr/>
          <a:lstStyle>
            <a:lvl1pPr>
              <a:defRPr/>
            </a:lvl1pPr>
          </a:lstStyle>
          <a:p>
            <a:pPr>
              <a:defRPr/>
            </a:pPr>
            <a:r>
              <a:rPr lang="en-GB" smtClean="0"/>
              <a:t>UK national data driven services to education</a:t>
            </a:r>
            <a:endParaRPr lang="en-GB" dirty="0"/>
          </a:p>
        </p:txBody>
      </p:sp>
      <p:sp>
        <p:nvSpPr>
          <p:cNvPr id="20" name="Slide Number Placeholder 4"/>
          <p:cNvSpPr>
            <a:spLocks noGrp="1"/>
          </p:cNvSpPr>
          <p:nvPr>
            <p:ph type="sldNum" sz="quarter" idx="20"/>
          </p:nvPr>
        </p:nvSpPr>
        <p:spPr/>
        <p:txBody>
          <a:bodyPr/>
          <a:lstStyle>
            <a:lvl1pPr>
              <a:defRPr/>
            </a:lvl1pPr>
          </a:lstStyle>
          <a:p>
            <a:fld id="{5B10E5AF-4B66-438D-AAA4-D53D1C7C4EB8}" type="slidenum">
              <a:rPr lang="en-GB" altLang="en-US"/>
              <a:pPr/>
              <a:t>‹#›</a:t>
            </a:fld>
            <a:endParaRPr lang="en-GB" altLang="en-US"/>
          </a:p>
        </p:txBody>
      </p:sp>
    </p:spTree>
    <p:extLst>
      <p:ext uri="{BB962C8B-B14F-4D97-AF65-F5344CB8AC3E}">
        <p14:creationId xmlns:p14="http://schemas.microsoft.com/office/powerpoint/2010/main" val="410099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isc Address + CC-BY-NC-ND">
    <p:spTree>
      <p:nvGrpSpPr>
        <p:cNvPr id="1" name=""/>
        <p:cNvGrpSpPr/>
        <p:nvPr/>
      </p:nvGrpSpPr>
      <p:grpSpPr>
        <a:xfrm>
          <a:off x="0" y="0"/>
          <a:ext cx="0" cy="0"/>
          <a:chOff x="0" y="0"/>
          <a:chExt cx="0" cy="0"/>
        </a:xfrm>
      </p:grpSpPr>
      <p:pic>
        <p:nvPicPr>
          <p:cNvPr id="6" name="Picture 11" descr="shutterstock_129615650_handphone(tomedit3).jpg"/>
          <p:cNvPicPr>
            <a:picLocks noChangeAspect="1"/>
          </p:cNvPicPr>
          <p:nvPr/>
        </p:nvPicPr>
        <p:blipFill>
          <a:blip r:embed="rId2">
            <a:extLst>
              <a:ext uri="{28A0092B-C50C-407E-A947-70E740481C1C}">
                <a14:useLocalDpi xmlns:a14="http://schemas.microsoft.com/office/drawing/2010/main" val="0"/>
              </a:ext>
            </a:extLst>
          </a:blip>
          <a:srcRect l="8269" t="-2" b="18372"/>
          <a:stretch>
            <a:fillRect/>
          </a:stretch>
        </p:blipFill>
        <p:spPr bwMode="auto">
          <a:xfrm>
            <a:off x="4572000" y="898525"/>
            <a:ext cx="43497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2"/>
          <p:cNvGrpSpPr>
            <a:grpSpLocks/>
          </p:cNvGrpSpPr>
          <p:nvPr/>
        </p:nvGrpSpPr>
        <p:grpSpPr bwMode="auto">
          <a:xfrm>
            <a:off x="217488" y="3721100"/>
            <a:ext cx="942975" cy="298450"/>
            <a:chOff x="3448050" y="5069250"/>
            <a:chExt cx="5467350" cy="396000"/>
          </a:xfrm>
        </p:grpSpPr>
        <p:sp>
          <p:nvSpPr>
            <p:cNvPr id="8" name="TextBox 13"/>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9" name="Rectangle 8">
              <a:hlinkClick r:id="rId3"/>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dirty="0"/>
            </a:p>
          </p:txBody>
        </p:sp>
      </p:grpSp>
      <p:cxnSp>
        <p:nvCxnSpPr>
          <p:cNvPr id="10" name="Straight Connector 15"/>
          <p:cNvCxnSpPr>
            <a:cxnSpLocks noChangeShapeType="1"/>
          </p:cNvCxnSpPr>
          <p:nvPr/>
        </p:nvCxnSpPr>
        <p:spPr bwMode="auto">
          <a:xfrm>
            <a:off x="215900" y="2249488"/>
            <a:ext cx="4608513"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1" name="TextBox 16"/>
          <p:cNvSpPr txBox="1">
            <a:spLocks noChangeArrowheads="1"/>
          </p:cNvSpPr>
          <p:nvPr/>
        </p:nvSpPr>
        <p:spPr bwMode="auto">
          <a:xfrm>
            <a:off x="215900" y="2405063"/>
            <a:ext cx="41036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ea typeface="+mn-ea"/>
              </a:rPr>
              <a:t>One Castlepark Tower Hill Bristol BS2 0JA</a:t>
            </a:r>
          </a:p>
        </p:txBody>
      </p:sp>
      <p:sp>
        <p:nvSpPr>
          <p:cNvPr id="12" name="TextBox 17"/>
          <p:cNvSpPr txBox="1">
            <a:spLocks noChangeArrowheads="1"/>
          </p:cNvSpPr>
          <p:nvPr/>
        </p:nvSpPr>
        <p:spPr bwMode="auto">
          <a:xfrm>
            <a:off x="215900" y="3384550"/>
            <a:ext cx="30464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customerservices@jisc.ac.uk</a:t>
            </a:r>
          </a:p>
        </p:txBody>
      </p:sp>
      <p:sp>
        <p:nvSpPr>
          <p:cNvPr id="13" name="Rectangle 18"/>
          <p:cNvSpPr>
            <a:spLocks noChangeArrowheads="1"/>
          </p:cNvSpPr>
          <p:nvPr/>
        </p:nvSpPr>
        <p:spPr bwMode="auto">
          <a:xfrm>
            <a:off x="215900" y="2744788"/>
            <a:ext cx="15287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a:solidFill>
                  <a:srgbClr val="2C3841"/>
                </a:solidFill>
                <a:ea typeface="+mn-ea"/>
              </a:rPr>
              <a:t>T 020 3697 5800</a:t>
            </a:r>
          </a:p>
        </p:txBody>
      </p:sp>
      <p:pic>
        <p:nvPicPr>
          <p:cNvPr id="14"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4467225"/>
            <a:ext cx="7191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3"/>
          <p:cNvSpPr txBox="1">
            <a:spLocks/>
          </p:cNvSpPr>
          <p:nvPr/>
        </p:nvSpPr>
        <p:spPr>
          <a:xfrm>
            <a:off x="979488" y="4557713"/>
            <a:ext cx="3251200" cy="82550"/>
          </a:xfrm>
          <a:prstGeom prst="rect">
            <a:avLst/>
          </a:prstGeom>
        </p:spPr>
        <p:txBody>
          <a:bodyPr lIns="0" tIns="0" rIns="0" bIns="0" anchor="ct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fontAlgn="auto">
              <a:spcAft>
                <a:spcPts val="0"/>
              </a:spcAft>
              <a:defRPr/>
            </a:pPr>
            <a:r>
              <a:rPr lang="en-GB" dirty="0" smtClean="0"/>
              <a:t>Except where otherwise noted, this work is licensed under CC-BY-NC-ND</a:t>
            </a:r>
          </a:p>
        </p:txBody>
      </p:sp>
      <p:cxnSp>
        <p:nvCxnSpPr>
          <p:cNvPr id="19" name="Straight Connector 21"/>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5" name="Text Placeholder 13"/>
          <p:cNvSpPr>
            <a:spLocks noGrp="1"/>
          </p:cNvSpPr>
          <p:nvPr>
            <p:ph type="body" sz="quarter" idx="15"/>
          </p:nvPr>
        </p:nvSpPr>
        <p:spPr>
          <a:xfrm>
            <a:off x="215901" y="879475"/>
            <a:ext cx="410368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6" name="Text Placeholder 13"/>
          <p:cNvSpPr>
            <a:spLocks noGrp="1"/>
          </p:cNvSpPr>
          <p:nvPr>
            <p:ph type="body" sz="quarter" idx="16"/>
          </p:nvPr>
        </p:nvSpPr>
        <p:spPr>
          <a:xfrm>
            <a:off x="215901" y="1190992"/>
            <a:ext cx="410368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7" name="Text Placeholder 13"/>
          <p:cNvSpPr>
            <a:spLocks noGrp="1"/>
          </p:cNvSpPr>
          <p:nvPr>
            <p:ph type="body" sz="quarter" idx="17"/>
          </p:nvPr>
        </p:nvSpPr>
        <p:spPr>
          <a:xfrm>
            <a:off x="215901" y="1805567"/>
            <a:ext cx="410368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smtClean="0"/>
              <a:t>Click to edit Master text styles</a:t>
            </a:r>
          </a:p>
        </p:txBody>
      </p:sp>
      <p:sp>
        <p:nvSpPr>
          <p:cNvPr id="20" name="Date Placeholder 2"/>
          <p:cNvSpPr>
            <a:spLocks noGrp="1"/>
          </p:cNvSpPr>
          <p:nvPr>
            <p:ph type="dt" sz="half" idx="18"/>
          </p:nvPr>
        </p:nvSpPr>
        <p:spPr/>
        <p:txBody>
          <a:bodyPr/>
          <a:lstStyle>
            <a:lvl1pPr>
              <a:defRPr/>
            </a:lvl1pPr>
          </a:lstStyle>
          <a:p>
            <a:fld id="{7EA1ADBA-5861-4532-A6B8-3C60BA8909E0}" type="datetime1">
              <a:rPr lang="en-GB" altLang="en-US" smtClean="0"/>
              <a:t>26/10/2015</a:t>
            </a:fld>
            <a:endParaRPr lang="en-GB" altLang="en-US"/>
          </a:p>
        </p:txBody>
      </p:sp>
      <p:sp>
        <p:nvSpPr>
          <p:cNvPr id="21" name="Footer Placeholder 3"/>
          <p:cNvSpPr>
            <a:spLocks noGrp="1"/>
          </p:cNvSpPr>
          <p:nvPr>
            <p:ph type="ftr" sz="quarter" idx="19"/>
          </p:nvPr>
        </p:nvSpPr>
        <p:spPr/>
        <p:txBody>
          <a:bodyPr/>
          <a:lstStyle>
            <a:lvl1pPr>
              <a:defRPr/>
            </a:lvl1pPr>
          </a:lstStyle>
          <a:p>
            <a:pPr>
              <a:defRPr/>
            </a:pPr>
            <a:r>
              <a:rPr lang="en-GB" smtClean="0"/>
              <a:t>UK national data driven services to education</a:t>
            </a:r>
            <a:endParaRPr lang="en-GB" dirty="0"/>
          </a:p>
        </p:txBody>
      </p:sp>
      <p:sp>
        <p:nvSpPr>
          <p:cNvPr id="22" name="Slide Number Placeholder 4"/>
          <p:cNvSpPr>
            <a:spLocks noGrp="1"/>
          </p:cNvSpPr>
          <p:nvPr>
            <p:ph type="sldNum" sz="quarter" idx="20"/>
          </p:nvPr>
        </p:nvSpPr>
        <p:spPr/>
        <p:txBody>
          <a:bodyPr/>
          <a:lstStyle>
            <a:lvl1pPr>
              <a:defRPr/>
            </a:lvl1pPr>
          </a:lstStyle>
          <a:p>
            <a:fld id="{37530C8C-F9D4-4A7E-A5C5-A210B3543B51}" type="slidenum">
              <a:rPr lang="en-GB" altLang="en-US"/>
              <a:pPr/>
              <a:t>‹#›</a:t>
            </a:fld>
            <a:endParaRPr lang="en-GB" altLang="en-US"/>
          </a:p>
        </p:txBody>
      </p:sp>
    </p:spTree>
    <p:extLst>
      <p:ext uri="{BB962C8B-B14F-4D97-AF65-F5344CB8AC3E}">
        <p14:creationId xmlns:p14="http://schemas.microsoft.com/office/powerpoint/2010/main" val="2349541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pic>
        <p:nvPicPr>
          <p:cNvPr id="7" name="Picture 11" descr="delete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740886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p:cNvGrpSpPr>
            <a:grpSpLocks/>
          </p:cNvGrpSpPr>
          <p:nvPr/>
        </p:nvGrpSpPr>
        <p:grpSpPr bwMode="auto">
          <a:xfrm>
            <a:off x="2520950" y="3916363"/>
            <a:ext cx="3879850" cy="296862"/>
            <a:chOff x="3448050" y="5069250"/>
            <a:chExt cx="5467350" cy="396000"/>
          </a:xfrm>
        </p:grpSpPr>
        <p:sp>
          <p:nvSpPr>
            <p:cNvPr id="9" name="TextBox 13"/>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10" name="Rectangle 9">
              <a:hlinkClick r:id="rId3"/>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dirty="0"/>
            </a:p>
          </p:txBody>
        </p:sp>
      </p:grpSp>
      <p:cxnSp>
        <p:nvCxnSpPr>
          <p:cNvPr id="11" name="Straight Connector 15"/>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4" name="Text Placeholder 13"/>
          <p:cNvSpPr>
            <a:spLocks noGrp="1"/>
          </p:cNvSpPr>
          <p:nvPr>
            <p:ph type="body" sz="quarter" idx="14"/>
          </p:nvPr>
        </p:nvSpPr>
        <p:spPr>
          <a:xfrm>
            <a:off x="2521743" y="2164618"/>
            <a:ext cx="3879057" cy="249299"/>
          </a:xfrm>
          <a:prstGeom prst="rect">
            <a:avLst/>
          </a:prstGeom>
          <a:noFill/>
        </p:spPr>
        <p:txBody>
          <a:bodyPr>
            <a:noAutofit/>
          </a:bodyPr>
          <a:lstStyle>
            <a:lvl1pPr marL="0" indent="0">
              <a:buNone/>
              <a:defRPr sz="1800" b="1" baseline="0"/>
            </a:lvl1pPr>
          </a:lstStyle>
          <a:p>
            <a:pPr lvl="0"/>
            <a:r>
              <a:rPr lang="en-US" noProof="0" smtClean="0"/>
              <a:t>Click to edit Master text styles</a:t>
            </a:r>
          </a:p>
        </p:txBody>
      </p:sp>
      <p:sp>
        <p:nvSpPr>
          <p:cNvPr id="15" name="Text Placeholder 13"/>
          <p:cNvSpPr>
            <a:spLocks noGrp="1"/>
          </p:cNvSpPr>
          <p:nvPr>
            <p:ph type="body" sz="quarter" idx="15"/>
          </p:nvPr>
        </p:nvSpPr>
        <p:spPr>
          <a:xfrm>
            <a:off x="2521743" y="2700734"/>
            <a:ext cx="387905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6" name="Text Placeholder 13"/>
          <p:cNvSpPr>
            <a:spLocks noGrp="1"/>
          </p:cNvSpPr>
          <p:nvPr>
            <p:ph type="body" sz="quarter" idx="16"/>
          </p:nvPr>
        </p:nvSpPr>
        <p:spPr>
          <a:xfrm>
            <a:off x="2521743" y="3039671"/>
            <a:ext cx="387905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7" name="Text Placeholder 13"/>
          <p:cNvSpPr>
            <a:spLocks noGrp="1"/>
          </p:cNvSpPr>
          <p:nvPr>
            <p:ph type="body" sz="quarter" idx="17"/>
          </p:nvPr>
        </p:nvSpPr>
        <p:spPr>
          <a:xfrm>
            <a:off x="2521743" y="3378608"/>
            <a:ext cx="387905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smtClean="0"/>
              <a:t>Click to edit Master text styles</a:t>
            </a:r>
          </a:p>
        </p:txBody>
      </p:sp>
      <p:sp>
        <p:nvSpPr>
          <p:cNvPr id="12" name="Date Placeholder 2"/>
          <p:cNvSpPr>
            <a:spLocks noGrp="1"/>
          </p:cNvSpPr>
          <p:nvPr>
            <p:ph type="dt" sz="half" idx="18"/>
          </p:nvPr>
        </p:nvSpPr>
        <p:spPr/>
        <p:txBody>
          <a:bodyPr/>
          <a:lstStyle>
            <a:lvl1pPr>
              <a:defRPr/>
            </a:lvl1pPr>
          </a:lstStyle>
          <a:p>
            <a:fld id="{B812ABCC-48E3-429C-AC6D-1841D1BE46CF}" type="datetime1">
              <a:rPr lang="en-GB" altLang="en-US" smtClean="0"/>
              <a:t>26/10/2015</a:t>
            </a:fld>
            <a:endParaRPr lang="en-GB" altLang="en-US"/>
          </a:p>
        </p:txBody>
      </p:sp>
      <p:sp>
        <p:nvSpPr>
          <p:cNvPr id="13" name="Footer Placeholder 3"/>
          <p:cNvSpPr>
            <a:spLocks noGrp="1"/>
          </p:cNvSpPr>
          <p:nvPr>
            <p:ph type="ftr" sz="quarter" idx="19"/>
          </p:nvPr>
        </p:nvSpPr>
        <p:spPr/>
        <p:txBody>
          <a:bodyPr/>
          <a:lstStyle>
            <a:lvl1pPr>
              <a:defRPr/>
            </a:lvl1pPr>
          </a:lstStyle>
          <a:p>
            <a:pPr>
              <a:defRPr/>
            </a:pPr>
            <a:r>
              <a:rPr lang="en-GB" smtClean="0"/>
              <a:t>UK national data driven services to education</a:t>
            </a:r>
            <a:endParaRPr lang="en-GB" dirty="0"/>
          </a:p>
        </p:txBody>
      </p:sp>
      <p:sp>
        <p:nvSpPr>
          <p:cNvPr id="18" name="Slide Number Placeholder 4"/>
          <p:cNvSpPr>
            <a:spLocks noGrp="1"/>
          </p:cNvSpPr>
          <p:nvPr>
            <p:ph type="sldNum" sz="quarter" idx="20"/>
          </p:nvPr>
        </p:nvSpPr>
        <p:spPr/>
        <p:txBody>
          <a:bodyPr/>
          <a:lstStyle>
            <a:lvl1pPr>
              <a:defRPr/>
            </a:lvl1pPr>
          </a:lstStyle>
          <a:p>
            <a:fld id="{7039F2F7-ABFF-429D-A996-5882A49F5512}" type="slidenum">
              <a:rPr lang="en-GB" altLang="en-US"/>
              <a:pPr/>
              <a:t>‹#›</a:t>
            </a:fld>
            <a:endParaRPr lang="en-GB" altLang="en-US"/>
          </a:p>
        </p:txBody>
      </p:sp>
    </p:spTree>
    <p:extLst>
      <p:ext uri="{BB962C8B-B14F-4D97-AF65-F5344CB8AC3E}">
        <p14:creationId xmlns:p14="http://schemas.microsoft.com/office/powerpoint/2010/main" val="340111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siness Card + CC-BY-NC-ND">
    <p:spTree>
      <p:nvGrpSpPr>
        <p:cNvPr id="1" name=""/>
        <p:cNvGrpSpPr/>
        <p:nvPr/>
      </p:nvGrpSpPr>
      <p:grpSpPr>
        <a:xfrm>
          <a:off x="0" y="0"/>
          <a:ext cx="0" cy="0"/>
          <a:chOff x="0" y="0"/>
          <a:chExt cx="0" cy="0"/>
        </a:xfrm>
      </p:grpSpPr>
      <p:pic>
        <p:nvPicPr>
          <p:cNvPr id="7" name="Picture 11" descr="delete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7408863"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p:cNvGrpSpPr>
            <a:grpSpLocks/>
          </p:cNvGrpSpPr>
          <p:nvPr/>
        </p:nvGrpSpPr>
        <p:grpSpPr bwMode="auto">
          <a:xfrm>
            <a:off x="2520950" y="3916363"/>
            <a:ext cx="3879850" cy="296862"/>
            <a:chOff x="3448050" y="5069250"/>
            <a:chExt cx="5467350" cy="396000"/>
          </a:xfrm>
        </p:grpSpPr>
        <p:sp>
          <p:nvSpPr>
            <p:cNvPr id="9" name="TextBox 13"/>
            <p:cNvSpPr txBox="1">
              <a:spLocks noChangeArrowheads="1"/>
            </p:cNvSpPr>
            <p:nvPr/>
          </p:nvSpPr>
          <p:spPr bwMode="auto">
            <a:xfrm>
              <a:off x="3448050" y="5069250"/>
              <a:ext cx="5467350" cy="3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1300">
                  <a:solidFill>
                    <a:schemeClr val="tx1"/>
                  </a:solidFill>
                  <a:latin typeface="Corbel" panose="020B0503020204020204" pitchFamily="34" charset="0"/>
                </a:defRPr>
              </a:lvl1pPr>
              <a:lvl2pPr marL="742950" indent="-285750">
                <a:defRPr sz="1300">
                  <a:solidFill>
                    <a:schemeClr val="tx1"/>
                  </a:solidFill>
                  <a:latin typeface="Corbel" panose="020B0503020204020204" pitchFamily="34" charset="0"/>
                </a:defRPr>
              </a:lvl2pPr>
              <a:lvl3pPr marL="1143000" indent="-228600">
                <a:defRPr sz="1300">
                  <a:solidFill>
                    <a:schemeClr val="tx1"/>
                  </a:solidFill>
                  <a:latin typeface="Corbel" panose="020B0503020204020204" pitchFamily="34" charset="0"/>
                </a:defRPr>
              </a:lvl3pPr>
              <a:lvl4pPr marL="1600200" indent="-228600">
                <a:defRPr sz="1300">
                  <a:solidFill>
                    <a:schemeClr val="tx1"/>
                  </a:solidFill>
                  <a:latin typeface="Corbel" panose="020B0503020204020204" pitchFamily="34" charset="0"/>
                </a:defRPr>
              </a:lvl4pPr>
              <a:lvl5pPr marL="2057400" indent="-228600">
                <a:defRPr sz="1300">
                  <a:solidFill>
                    <a:schemeClr val="tx1"/>
                  </a:solidFill>
                  <a:latin typeface="Corbel" panose="020B0503020204020204" pitchFamily="34" charset="0"/>
                </a:defRPr>
              </a:lvl5pPr>
              <a:lvl6pPr marL="2514600" indent="-228600" defTabSz="685800" fontAlgn="base">
                <a:spcBef>
                  <a:spcPct val="0"/>
                </a:spcBef>
                <a:spcAft>
                  <a:spcPct val="0"/>
                </a:spcAft>
                <a:defRPr sz="1300">
                  <a:solidFill>
                    <a:schemeClr val="tx1"/>
                  </a:solidFill>
                  <a:latin typeface="Corbel" panose="020B0503020204020204" pitchFamily="34" charset="0"/>
                </a:defRPr>
              </a:lvl6pPr>
              <a:lvl7pPr marL="2971800" indent="-228600" defTabSz="685800" fontAlgn="base">
                <a:spcBef>
                  <a:spcPct val="0"/>
                </a:spcBef>
                <a:spcAft>
                  <a:spcPct val="0"/>
                </a:spcAft>
                <a:defRPr sz="1300">
                  <a:solidFill>
                    <a:schemeClr val="tx1"/>
                  </a:solidFill>
                  <a:latin typeface="Corbel" panose="020B0503020204020204" pitchFamily="34" charset="0"/>
                </a:defRPr>
              </a:lvl7pPr>
              <a:lvl8pPr marL="3429000" indent="-228600" defTabSz="685800" fontAlgn="base">
                <a:spcBef>
                  <a:spcPct val="0"/>
                </a:spcBef>
                <a:spcAft>
                  <a:spcPct val="0"/>
                </a:spcAft>
                <a:defRPr sz="1300">
                  <a:solidFill>
                    <a:schemeClr val="tx1"/>
                  </a:solidFill>
                  <a:latin typeface="Corbel" panose="020B0503020204020204" pitchFamily="34" charset="0"/>
                </a:defRPr>
              </a:lvl8pPr>
              <a:lvl9pPr marL="3886200" indent="-228600" defTabSz="685800" fontAlgn="base">
                <a:spcBef>
                  <a:spcPct val="0"/>
                </a:spcBef>
                <a:spcAft>
                  <a:spcPct val="0"/>
                </a:spcAft>
                <a:defRPr sz="1300">
                  <a:solidFill>
                    <a:schemeClr val="tx1"/>
                  </a:solidFill>
                  <a:latin typeface="Corbel" panose="020B0503020204020204" pitchFamily="34" charset="0"/>
                </a:defRPr>
              </a:lvl9pPr>
            </a:lstStyle>
            <a:p>
              <a:pPr>
                <a:defRPr/>
              </a:pPr>
              <a:r>
                <a:rPr lang="en-GB" altLang="en-US" sz="1800" b="1">
                  <a:solidFill>
                    <a:schemeClr val="accent1"/>
                  </a:solidFill>
                  <a:ea typeface="+mn-ea"/>
                </a:rPr>
                <a:t>jisc.ac.uk</a:t>
              </a:r>
            </a:p>
          </p:txBody>
        </p:sp>
        <p:sp>
          <p:nvSpPr>
            <p:cNvPr id="10" name="Rectangle 9">
              <a:hlinkClick r:id="rId3"/>
            </p:cNvPr>
            <p:cNvSpPr/>
            <p:nvPr/>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0"/>
                </a:spcAft>
                <a:defRPr/>
              </a:pPr>
              <a:endParaRPr lang="en-GB" sz="1013" dirty="0"/>
            </a:p>
          </p:txBody>
        </p:sp>
      </p:grpSp>
      <p:cxnSp>
        <p:nvCxnSpPr>
          <p:cNvPr id="11" name="Straight Connector 15"/>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12"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900" y="4313238"/>
            <a:ext cx="7413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txBox="1">
            <a:spLocks/>
          </p:cNvSpPr>
          <p:nvPr/>
        </p:nvSpPr>
        <p:spPr>
          <a:xfrm>
            <a:off x="7200900" y="4621213"/>
            <a:ext cx="1727200" cy="203200"/>
          </a:xfrm>
          <a:prstGeom prst="rect">
            <a:avLst/>
          </a:prstGeom>
        </p:spPr>
        <p:txBody>
          <a:bodyPr lIns="0" tIns="0" rIns="0" bIns="0" anchor="ct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fontAlgn="auto">
              <a:spcAft>
                <a:spcPts val="0"/>
              </a:spcAft>
              <a:defRPr/>
            </a:pPr>
            <a:r>
              <a:rPr lang="en-GB" dirty="0" smtClean="0"/>
              <a:t>Except where otherwise noted, this work is licensed under CC-BY-NC-ND</a:t>
            </a:r>
          </a:p>
        </p:txBody>
      </p:sp>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14" name="Text Placeholder 13"/>
          <p:cNvSpPr>
            <a:spLocks noGrp="1"/>
          </p:cNvSpPr>
          <p:nvPr>
            <p:ph type="body" sz="quarter" idx="14"/>
          </p:nvPr>
        </p:nvSpPr>
        <p:spPr>
          <a:xfrm>
            <a:off x="2521743" y="2164618"/>
            <a:ext cx="3879057" cy="249299"/>
          </a:xfrm>
          <a:prstGeom prst="rect">
            <a:avLst/>
          </a:prstGeom>
          <a:noFill/>
        </p:spPr>
        <p:txBody>
          <a:bodyPr>
            <a:noAutofit/>
          </a:bodyPr>
          <a:lstStyle>
            <a:lvl1pPr marL="0" indent="0">
              <a:buNone/>
              <a:defRPr sz="1800" b="1" baseline="0"/>
            </a:lvl1pPr>
          </a:lstStyle>
          <a:p>
            <a:pPr lvl="0"/>
            <a:r>
              <a:rPr lang="en-US" noProof="0" smtClean="0"/>
              <a:t>Click to edit Master text styles</a:t>
            </a:r>
          </a:p>
        </p:txBody>
      </p:sp>
      <p:sp>
        <p:nvSpPr>
          <p:cNvPr id="15" name="Text Placeholder 13"/>
          <p:cNvSpPr>
            <a:spLocks noGrp="1"/>
          </p:cNvSpPr>
          <p:nvPr>
            <p:ph type="body" sz="quarter" idx="15"/>
          </p:nvPr>
        </p:nvSpPr>
        <p:spPr>
          <a:xfrm>
            <a:off x="2521743" y="2700734"/>
            <a:ext cx="387905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6" name="Text Placeholder 13"/>
          <p:cNvSpPr>
            <a:spLocks noGrp="1"/>
          </p:cNvSpPr>
          <p:nvPr>
            <p:ph type="body" sz="quarter" idx="16"/>
          </p:nvPr>
        </p:nvSpPr>
        <p:spPr>
          <a:xfrm>
            <a:off x="2521743" y="3039671"/>
            <a:ext cx="3879057" cy="249299"/>
          </a:xfrm>
          <a:prstGeom prst="rect">
            <a:avLst/>
          </a:prstGeom>
          <a:noFill/>
        </p:spPr>
        <p:txBody>
          <a:bodyPr>
            <a:noAutofit/>
          </a:bodyPr>
          <a:lstStyle>
            <a:lvl1pPr marL="0" indent="0">
              <a:buNone/>
              <a:defRPr sz="1800" b="0" baseline="0"/>
            </a:lvl1pPr>
          </a:lstStyle>
          <a:p>
            <a:pPr lvl="0"/>
            <a:r>
              <a:rPr lang="en-US" noProof="0" smtClean="0"/>
              <a:t>Click to edit Master text styles</a:t>
            </a:r>
          </a:p>
        </p:txBody>
      </p:sp>
      <p:sp>
        <p:nvSpPr>
          <p:cNvPr id="17" name="Text Placeholder 13"/>
          <p:cNvSpPr>
            <a:spLocks noGrp="1"/>
          </p:cNvSpPr>
          <p:nvPr>
            <p:ph type="body" sz="quarter" idx="17"/>
          </p:nvPr>
        </p:nvSpPr>
        <p:spPr>
          <a:xfrm>
            <a:off x="2521743" y="3378608"/>
            <a:ext cx="387905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smtClean="0"/>
              <a:t>Click to edit Master text styles</a:t>
            </a:r>
          </a:p>
        </p:txBody>
      </p:sp>
      <p:sp>
        <p:nvSpPr>
          <p:cNvPr id="18" name="Date Placeholder 2"/>
          <p:cNvSpPr>
            <a:spLocks noGrp="1"/>
          </p:cNvSpPr>
          <p:nvPr>
            <p:ph type="dt" sz="half" idx="18"/>
          </p:nvPr>
        </p:nvSpPr>
        <p:spPr/>
        <p:txBody>
          <a:bodyPr/>
          <a:lstStyle>
            <a:lvl1pPr>
              <a:defRPr/>
            </a:lvl1pPr>
          </a:lstStyle>
          <a:p>
            <a:fld id="{F79F4BDB-355D-4C5E-9B1F-3EFC14D2870C}" type="datetime1">
              <a:rPr lang="en-GB" altLang="en-US" smtClean="0"/>
              <a:t>26/10/2015</a:t>
            </a:fld>
            <a:endParaRPr lang="en-GB" altLang="en-US"/>
          </a:p>
        </p:txBody>
      </p:sp>
      <p:sp>
        <p:nvSpPr>
          <p:cNvPr id="19" name="Footer Placeholder 3"/>
          <p:cNvSpPr>
            <a:spLocks noGrp="1"/>
          </p:cNvSpPr>
          <p:nvPr>
            <p:ph type="ftr" sz="quarter" idx="19"/>
          </p:nvPr>
        </p:nvSpPr>
        <p:spPr/>
        <p:txBody>
          <a:bodyPr/>
          <a:lstStyle>
            <a:lvl1pPr>
              <a:defRPr/>
            </a:lvl1pPr>
          </a:lstStyle>
          <a:p>
            <a:pPr>
              <a:defRPr/>
            </a:pPr>
            <a:r>
              <a:rPr lang="en-GB" smtClean="0"/>
              <a:t>UK national data driven services to education</a:t>
            </a:r>
            <a:endParaRPr lang="en-GB" dirty="0"/>
          </a:p>
        </p:txBody>
      </p:sp>
      <p:sp>
        <p:nvSpPr>
          <p:cNvPr id="20" name="Slide Number Placeholder 4"/>
          <p:cNvSpPr>
            <a:spLocks noGrp="1"/>
          </p:cNvSpPr>
          <p:nvPr>
            <p:ph type="sldNum" sz="quarter" idx="20"/>
          </p:nvPr>
        </p:nvSpPr>
        <p:spPr/>
        <p:txBody>
          <a:bodyPr/>
          <a:lstStyle>
            <a:lvl1pPr>
              <a:defRPr/>
            </a:lvl1pPr>
          </a:lstStyle>
          <a:p>
            <a:fld id="{0F5107D4-FC34-4AD2-9520-D4422A421C37}" type="slidenum">
              <a:rPr lang="en-GB" altLang="en-US"/>
              <a:pPr/>
              <a:t>‹#›</a:t>
            </a:fld>
            <a:endParaRPr lang="en-GB" altLang="en-US"/>
          </a:p>
        </p:txBody>
      </p:sp>
    </p:spTree>
    <p:extLst>
      <p:ext uri="{BB962C8B-B14F-4D97-AF65-F5344CB8AC3E}">
        <p14:creationId xmlns:p14="http://schemas.microsoft.com/office/powerpoint/2010/main" val="351935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1150938" y="2124074"/>
            <a:ext cx="6085791" cy="447675"/>
          </a:xfrm>
        </p:spPr>
        <p:txBody>
          <a:bodyPr/>
          <a:lstStyle>
            <a:lvl1pPr>
              <a:defRPr/>
            </a:lvl1pPr>
          </a:lstStyle>
          <a:p>
            <a:r>
              <a:rPr lang="en-US" noProof="0" smtClean="0"/>
              <a:t>Click to edit Master title style</a:t>
            </a:r>
            <a:endParaRPr lang="en-GB" noProof="0" dirty="0"/>
          </a:p>
        </p:txBody>
      </p:sp>
      <p:sp>
        <p:nvSpPr>
          <p:cNvPr id="8" name="Text Placeholder 7"/>
          <p:cNvSpPr>
            <a:spLocks noGrp="1"/>
          </p:cNvSpPr>
          <p:nvPr>
            <p:ph type="body" sz="quarter" idx="13"/>
          </p:nvPr>
        </p:nvSpPr>
        <p:spPr>
          <a:xfrm>
            <a:off x="1150938" y="2540972"/>
            <a:ext cx="6085791" cy="307777"/>
          </a:xfrm>
          <a:prstGeom prst="rect">
            <a:avLst/>
          </a:prstGeom>
        </p:spPr>
        <p:txBody>
          <a:bodyPr wrap="square" lIns="0" tIns="0" rIns="0" bIns="0" anchor="b" anchorCtr="0">
            <a:noAutofit/>
          </a:bodyPr>
          <a:lstStyle>
            <a:lvl1pPr marL="0" indent="0">
              <a:lnSpc>
                <a:spcPct val="100000"/>
              </a:lnSpc>
              <a:spcBef>
                <a:spcPts val="1800"/>
              </a:spcBef>
              <a:buNone/>
              <a:defRPr sz="2000"/>
            </a:lvl1pPr>
          </a:lstStyle>
          <a:p>
            <a:pPr lvl="0"/>
            <a:r>
              <a:rPr lang="en-US" noProof="0" smtClean="0"/>
              <a:t>Click to edit Master text styles</a:t>
            </a:r>
          </a:p>
        </p:txBody>
      </p:sp>
      <p:sp>
        <p:nvSpPr>
          <p:cNvPr id="4" name="Date Placeholder 3"/>
          <p:cNvSpPr>
            <a:spLocks noGrp="1"/>
          </p:cNvSpPr>
          <p:nvPr>
            <p:ph type="dt" sz="half" idx="14"/>
          </p:nvPr>
        </p:nvSpPr>
        <p:spPr/>
        <p:txBody>
          <a:bodyPr/>
          <a:lstStyle>
            <a:lvl1pPr>
              <a:defRPr/>
            </a:lvl1pPr>
          </a:lstStyle>
          <a:p>
            <a:fld id="{54E9C2B4-8006-4DB2-A62C-54906A7CFFDD}" type="datetime1">
              <a:rPr lang="en-GB" altLang="en-US" smtClean="0"/>
              <a:t>26/10/2015</a:t>
            </a:fld>
            <a:endParaRPr lang="en-GB" altLang="en-US"/>
          </a:p>
        </p:txBody>
      </p:sp>
      <p:sp>
        <p:nvSpPr>
          <p:cNvPr id="5" name="Footer Placeholder 4"/>
          <p:cNvSpPr>
            <a:spLocks noGrp="1"/>
          </p:cNvSpPr>
          <p:nvPr>
            <p:ph type="ftr" sz="quarter" idx="15"/>
          </p:nvPr>
        </p:nvSpPr>
        <p:spPr/>
        <p:txBody>
          <a:bodyPr/>
          <a:lstStyle>
            <a:lvl1pPr>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16"/>
          </p:nvPr>
        </p:nvSpPr>
        <p:spPr/>
        <p:txBody>
          <a:bodyPr/>
          <a:lstStyle>
            <a:lvl1pPr>
              <a:defRPr/>
            </a:lvl1pPr>
          </a:lstStyle>
          <a:p>
            <a:fld id="{1C729E91-28C6-42D9-9DDE-5981C7CAA16F}" type="slidenum">
              <a:rPr lang="en-GB" altLang="en-US"/>
              <a:pPr/>
              <a:t>‹#›</a:t>
            </a:fld>
            <a:endParaRPr lang="en-GB" altLang="en-US"/>
          </a:p>
        </p:txBody>
      </p:sp>
    </p:spTree>
    <p:extLst>
      <p:ext uri="{BB962C8B-B14F-4D97-AF65-F5344CB8AC3E}">
        <p14:creationId xmlns:p14="http://schemas.microsoft.com/office/powerpoint/2010/main" val="1893593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act Divider">
    <p:spTree>
      <p:nvGrpSpPr>
        <p:cNvPr id="1" name=""/>
        <p:cNvGrpSpPr/>
        <p:nvPr/>
      </p:nvGrpSpPr>
      <p:grpSpPr>
        <a:xfrm>
          <a:off x="0" y="0"/>
          <a:ext cx="0" cy="0"/>
          <a:chOff x="0" y="0"/>
          <a:chExt cx="0" cy="0"/>
        </a:xfrm>
      </p:grpSpPr>
      <p:sp>
        <p:nvSpPr>
          <p:cNvPr id="2" name="Title 1"/>
          <p:cNvSpPr>
            <a:spLocks noGrp="1"/>
          </p:cNvSpPr>
          <p:nvPr>
            <p:ph type="title"/>
          </p:nvPr>
        </p:nvSpPr>
        <p:spPr>
          <a:xfrm>
            <a:off x="1150938" y="2183952"/>
            <a:ext cx="6842125" cy="777600"/>
          </a:xfrm>
          <a:noFill/>
        </p:spPr>
        <p:txBody>
          <a:bodyPr rtlCol="0" anchorCtr="1">
            <a:noAutofit/>
          </a:bodyPr>
          <a:lstStyle>
            <a:lvl1pPr algn="ctr">
              <a:defRPr lang="en-GB" sz="2800" b="1">
                <a:solidFill>
                  <a:srgbClr val="B71A8B"/>
                </a:solidFill>
                <a:latin typeface="+mn-lt"/>
                <a:ea typeface="+mn-ea"/>
                <a:cs typeface="+mn-cs"/>
              </a:defRPr>
            </a:lvl1pPr>
          </a:lstStyle>
          <a:p>
            <a:pPr lvl="0"/>
            <a:r>
              <a:rPr lang="en-US" dirty="0" smtClean="0"/>
              <a:t>Click to edit Master title</a:t>
            </a:r>
            <a:endParaRPr lang="en-GB" dirty="0"/>
          </a:p>
        </p:txBody>
      </p:sp>
      <p:sp>
        <p:nvSpPr>
          <p:cNvPr id="3" name="Date Placeholder 3"/>
          <p:cNvSpPr>
            <a:spLocks noGrp="1"/>
          </p:cNvSpPr>
          <p:nvPr>
            <p:ph type="dt" sz="half" idx="10"/>
          </p:nvPr>
        </p:nvSpPr>
        <p:spPr/>
        <p:txBody>
          <a:bodyPr/>
          <a:lstStyle>
            <a:lvl1pPr>
              <a:defRPr/>
            </a:lvl1pPr>
          </a:lstStyle>
          <a:p>
            <a:fld id="{9102FAA2-D7B7-4763-9F33-16BF83718C19}" type="datetime1">
              <a:rPr lang="en-GB" altLang="en-US" smtClean="0"/>
              <a:t>26/10/2015</a:t>
            </a:fld>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smtClean="0"/>
              <a:t>UK national data driven services to education</a:t>
            </a:r>
            <a:endParaRPr lang="en-GB" dirty="0"/>
          </a:p>
        </p:txBody>
      </p:sp>
      <p:sp>
        <p:nvSpPr>
          <p:cNvPr id="5" name="Slide Number Placeholder 5"/>
          <p:cNvSpPr>
            <a:spLocks noGrp="1"/>
          </p:cNvSpPr>
          <p:nvPr>
            <p:ph type="sldNum" sz="quarter" idx="12"/>
          </p:nvPr>
        </p:nvSpPr>
        <p:spPr/>
        <p:txBody>
          <a:bodyPr/>
          <a:lstStyle>
            <a:lvl1pPr>
              <a:defRPr/>
            </a:lvl1pPr>
          </a:lstStyle>
          <a:p>
            <a:fld id="{DFB6D1A5-AA0D-4EBE-AA96-274B38930BA7}" type="slidenum">
              <a:rPr lang="en-GB" altLang="en-US"/>
              <a:pPr/>
              <a:t>‹#›</a:t>
            </a:fld>
            <a:endParaRPr lang="en-GB" altLang="en-US"/>
          </a:p>
        </p:txBody>
      </p:sp>
    </p:spTree>
    <p:extLst>
      <p:ext uri="{BB962C8B-B14F-4D97-AF65-F5344CB8AC3E}">
        <p14:creationId xmlns:p14="http://schemas.microsoft.com/office/powerpoint/2010/main" val="39880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creen Image + Title + Footer">
    <p:spTree>
      <p:nvGrpSpPr>
        <p:cNvPr id="1" name=""/>
        <p:cNvGrpSpPr/>
        <p:nvPr/>
      </p:nvGrpSpPr>
      <p:grpSpPr>
        <a:xfrm>
          <a:off x="0" y="0"/>
          <a:ext cx="0" cy="0"/>
          <a:chOff x="0" y="0"/>
          <a:chExt cx="0" cy="0"/>
        </a:xfrm>
      </p:grpSpPr>
      <p:cxnSp>
        <p:nvCxnSpPr>
          <p:cNvPr id="3" name="Straight Connector 2"/>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4" name="Picture 3" descr="2013_Jisc_Logo_RGB300(19.5m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endParaRPr lang="en-GB" dirty="0"/>
          </a:p>
        </p:txBody>
      </p:sp>
      <p:sp>
        <p:nvSpPr>
          <p:cNvPr id="6" name="Date Placeholder 3"/>
          <p:cNvSpPr>
            <a:spLocks noGrp="1"/>
          </p:cNvSpPr>
          <p:nvPr>
            <p:ph type="dt" sz="half" idx="10"/>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5FBBA71D-91EA-4B06-9428-CA5814144F5C}" type="datetime1">
              <a:rPr lang="en-GB" altLang="en-US" smtClean="0"/>
              <a:t>26/10/2015</a:t>
            </a:fld>
            <a:endParaRPr lang="en-GB" altLang="en-US"/>
          </a:p>
        </p:txBody>
      </p:sp>
      <p:sp>
        <p:nvSpPr>
          <p:cNvPr id="7" name="Footer Placeholder 4"/>
          <p:cNvSpPr>
            <a:spLocks noGrp="1"/>
          </p:cNvSpPr>
          <p:nvPr>
            <p:ph type="ftr" sz="quarter" idx="11"/>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8" name="Slide Number Placeholder 5"/>
          <p:cNvSpPr>
            <a:spLocks noGrp="1"/>
          </p:cNvSpPr>
          <p:nvPr>
            <p:ph type="sldNum" sz="quarter" idx="12"/>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95126BC0-89F6-44BE-8C9B-9ADE8B9EADCB}" type="slidenum">
              <a:rPr lang="en-GB" altLang="en-US"/>
              <a:pPr/>
              <a:t>‹#›</a:t>
            </a:fld>
            <a:endParaRPr lang="en-GB" altLang="en-US"/>
          </a:p>
        </p:txBody>
      </p:sp>
    </p:spTree>
    <p:extLst>
      <p:ext uri="{BB962C8B-B14F-4D97-AF65-F5344CB8AC3E}">
        <p14:creationId xmlns:p14="http://schemas.microsoft.com/office/powerpoint/2010/main" val="318396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 Footer">
    <p:spTree>
      <p:nvGrpSpPr>
        <p:cNvPr id="1" name=""/>
        <p:cNvGrpSpPr/>
        <p:nvPr/>
      </p:nvGrpSpPr>
      <p:grpSpPr>
        <a:xfrm>
          <a:off x="0" y="0"/>
          <a:ext cx="0" cy="0"/>
          <a:chOff x="0" y="0"/>
          <a:chExt cx="0" cy="0"/>
        </a:xfrm>
      </p:grpSpPr>
      <p:pic>
        <p:nvPicPr>
          <p:cNvPr id="2" name="Picture 2" descr="2013_Jisc_Logo_RGB300(19.5m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3"/>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4" name="Date Placeholder 3"/>
          <p:cNvSpPr>
            <a:spLocks noGrp="1"/>
          </p:cNvSpPr>
          <p:nvPr>
            <p:ph type="dt" sz="half" idx="10"/>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98996FE0-B2C0-40C7-B8C9-ECB9BDFE3A3D}" type="datetime1">
              <a:rPr lang="en-GB" altLang="en-US" smtClean="0"/>
              <a:t>26/10/2015</a:t>
            </a:fld>
            <a:endParaRPr lang="en-GB" altLang="en-US"/>
          </a:p>
        </p:txBody>
      </p:sp>
      <p:sp>
        <p:nvSpPr>
          <p:cNvPr id="5" name="Footer Placeholder 4"/>
          <p:cNvSpPr>
            <a:spLocks noGrp="1"/>
          </p:cNvSpPr>
          <p:nvPr>
            <p:ph type="ftr" sz="quarter" idx="11"/>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12"/>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69517C89-863A-4B75-B472-087FC3F56578}" type="slidenum">
              <a:rPr lang="en-GB" altLang="en-US"/>
              <a:pPr/>
              <a:t>‹#›</a:t>
            </a:fld>
            <a:endParaRPr lang="en-GB" altLang="en-US"/>
          </a:p>
        </p:txBody>
      </p:sp>
    </p:spTree>
    <p:extLst>
      <p:ext uri="{BB962C8B-B14F-4D97-AF65-F5344CB8AC3E}">
        <p14:creationId xmlns:p14="http://schemas.microsoft.com/office/powerpoint/2010/main" val="41566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7" name="Content Placeholder 6"/>
          <p:cNvSpPr>
            <a:spLocks noGrp="1"/>
          </p:cNvSpPr>
          <p:nvPr>
            <p:ph sz="quarter" idx="13"/>
          </p:nvPr>
        </p:nvSpPr>
        <p:spPr>
          <a:xfrm>
            <a:off x="215900" y="879474"/>
            <a:ext cx="4103687" cy="3852865"/>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Content Placeholder 6"/>
          <p:cNvSpPr>
            <a:spLocks noGrp="1"/>
          </p:cNvSpPr>
          <p:nvPr>
            <p:ph sz="quarter" idx="14"/>
          </p:nvPr>
        </p:nvSpPr>
        <p:spPr>
          <a:xfrm>
            <a:off x="4824414" y="879475"/>
            <a:ext cx="4103686"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Date Placeholder 3"/>
          <p:cNvSpPr>
            <a:spLocks noGrp="1"/>
          </p:cNvSpPr>
          <p:nvPr>
            <p:ph type="dt" sz="half" idx="15"/>
          </p:nvPr>
        </p:nvSpPr>
        <p:spPr/>
        <p:txBody>
          <a:bodyPr/>
          <a:lstStyle>
            <a:lvl1pPr>
              <a:defRPr/>
            </a:lvl1pPr>
          </a:lstStyle>
          <a:p>
            <a:fld id="{5292D372-8FFF-4B46-89A0-09AC99BCFE08}" type="datetime1">
              <a:rPr lang="en-GB" altLang="en-US" smtClean="0"/>
              <a:t>26/10/2015</a:t>
            </a:fld>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smtClean="0"/>
              <a:t>UK national data driven services to education</a:t>
            </a:r>
            <a:endParaRPr lang="en-GB" dirty="0"/>
          </a:p>
        </p:txBody>
      </p:sp>
      <p:sp>
        <p:nvSpPr>
          <p:cNvPr id="9" name="Slide Number Placeholder 5"/>
          <p:cNvSpPr>
            <a:spLocks noGrp="1"/>
          </p:cNvSpPr>
          <p:nvPr>
            <p:ph type="sldNum" sz="quarter" idx="17"/>
          </p:nvPr>
        </p:nvSpPr>
        <p:spPr/>
        <p:txBody>
          <a:bodyPr/>
          <a:lstStyle>
            <a:lvl1pPr>
              <a:defRPr/>
            </a:lvl1pPr>
          </a:lstStyle>
          <a:p>
            <a:fld id="{233F0D71-1899-46B0-8636-2994B63EF8B6}" type="slidenum">
              <a:rPr lang="en-GB" altLang="en-US"/>
              <a:pPr/>
              <a:t>‹#›</a:t>
            </a:fld>
            <a:endParaRPr lang="en-GB" altLang="en-US"/>
          </a:p>
        </p:txBody>
      </p:sp>
    </p:spTree>
    <p:extLst>
      <p:ext uri="{BB962C8B-B14F-4D97-AF65-F5344CB8AC3E}">
        <p14:creationId xmlns:p14="http://schemas.microsoft.com/office/powerpoint/2010/main" val="990175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 Title">
    <p:spTree>
      <p:nvGrpSpPr>
        <p:cNvPr id="1" name=""/>
        <p:cNvGrpSpPr/>
        <p:nvPr/>
      </p:nvGrpSpPr>
      <p:grpSpPr>
        <a:xfrm>
          <a:off x="0" y="0"/>
          <a:ext cx="0" cy="0"/>
          <a:chOff x="0" y="0"/>
          <a:chExt cx="0" cy="0"/>
        </a:xfrm>
      </p:grpSpPr>
      <p:pic>
        <p:nvPicPr>
          <p:cNvPr id="3" name="Picture 2" descr="2013_Jisc_Logo_RGB300(19.5m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solidFill>
                  <a:schemeClr val="bg1"/>
                </a:solidFill>
              </a:defRPr>
            </a:lvl1pPr>
          </a:lstStyle>
          <a:p>
            <a:endParaRPr lang="en-GB" dirty="0"/>
          </a:p>
        </p:txBody>
      </p:sp>
    </p:spTree>
    <p:extLst>
      <p:ext uri="{BB962C8B-B14F-4D97-AF65-F5344CB8AC3E}">
        <p14:creationId xmlns:p14="http://schemas.microsoft.com/office/powerpoint/2010/main" val="149279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creen image + Logo">
    <p:spTree>
      <p:nvGrpSpPr>
        <p:cNvPr id="1" name=""/>
        <p:cNvGrpSpPr/>
        <p:nvPr/>
      </p:nvGrpSpPr>
      <p:grpSpPr>
        <a:xfrm>
          <a:off x="0" y="0"/>
          <a:ext cx="0" cy="0"/>
          <a:chOff x="0" y="0"/>
          <a:chExt cx="0" cy="0"/>
        </a:xfrm>
      </p:grpSpPr>
      <p:pic>
        <p:nvPicPr>
          <p:cNvPr id="2" name="Picture 2" descr="2013_Jisc_Logo_RGB300(19.5m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25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ur Referenc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fld id="{3B7C12F9-562D-4608-ACEE-7D4B887ADB2D}" type="datetime1">
              <a:rPr lang="en-GB" altLang="en-US" smtClean="0"/>
              <a:t>26/10/2015</a:t>
            </a:fld>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smtClean="0"/>
              <a:t>UK national data driven services to education</a:t>
            </a:r>
            <a:endParaRPr lang="en-GB" dirty="0"/>
          </a:p>
        </p:txBody>
      </p:sp>
      <p:sp>
        <p:nvSpPr>
          <p:cNvPr id="5" name="Slide Number Placeholder 5"/>
          <p:cNvSpPr>
            <a:spLocks noGrp="1"/>
          </p:cNvSpPr>
          <p:nvPr>
            <p:ph type="sldNum" sz="quarter" idx="12"/>
          </p:nvPr>
        </p:nvSpPr>
        <p:spPr/>
        <p:txBody>
          <a:bodyPr/>
          <a:lstStyle>
            <a:lvl1pPr>
              <a:defRPr/>
            </a:lvl1pPr>
          </a:lstStyle>
          <a:p>
            <a:fld id="{E40C777D-8F31-4B2B-8053-DFA041445378}" type="slidenum">
              <a:rPr lang="en-GB" altLang="en-US"/>
              <a:pPr/>
              <a:t>‹#›</a:t>
            </a:fld>
            <a:endParaRPr lang="en-GB" altLang="en-US"/>
          </a:p>
        </p:txBody>
      </p:sp>
    </p:spTree>
    <p:extLst>
      <p:ext uri="{BB962C8B-B14F-4D97-AF65-F5344CB8AC3E}">
        <p14:creationId xmlns:p14="http://schemas.microsoft.com/office/powerpoint/2010/main" val="410390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Pane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7" name="Content Placeholder 6"/>
          <p:cNvSpPr>
            <a:spLocks noGrp="1"/>
          </p:cNvSpPr>
          <p:nvPr>
            <p:ph sz="quarter" idx="13"/>
          </p:nvPr>
        </p:nvSpPr>
        <p:spPr>
          <a:xfrm>
            <a:off x="215900" y="879475"/>
            <a:ext cx="4103595"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Content Placeholder 6"/>
          <p:cNvSpPr>
            <a:spLocks noGrp="1"/>
          </p:cNvSpPr>
          <p:nvPr>
            <p:ph sz="quarter" idx="14"/>
          </p:nvPr>
        </p:nvSpPr>
        <p:spPr>
          <a:xfrm>
            <a:off x="4824412" y="879475"/>
            <a:ext cx="4103687"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Content Placeholder 6"/>
          <p:cNvSpPr>
            <a:spLocks noGrp="1"/>
          </p:cNvSpPr>
          <p:nvPr>
            <p:ph sz="quarter" idx="15"/>
          </p:nvPr>
        </p:nvSpPr>
        <p:spPr>
          <a:xfrm>
            <a:off x="4824451" y="3040339"/>
            <a:ext cx="4103649"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Date Placeholder 3"/>
          <p:cNvSpPr>
            <a:spLocks noGrp="1"/>
          </p:cNvSpPr>
          <p:nvPr>
            <p:ph type="dt" sz="half" idx="16"/>
          </p:nvPr>
        </p:nvSpPr>
        <p:spPr/>
        <p:txBody>
          <a:bodyPr/>
          <a:lstStyle>
            <a:lvl1pPr>
              <a:defRPr/>
            </a:lvl1pPr>
          </a:lstStyle>
          <a:p>
            <a:fld id="{97232BAA-F635-4146-83D0-859613732659}" type="datetime1">
              <a:rPr lang="en-GB" altLang="en-US" smtClean="0"/>
              <a:t>26/10/2015</a:t>
            </a:fld>
            <a:endParaRPr lang="en-GB" altLang="en-US"/>
          </a:p>
        </p:txBody>
      </p:sp>
      <p:sp>
        <p:nvSpPr>
          <p:cNvPr id="10" name="Footer Placeholder 4"/>
          <p:cNvSpPr>
            <a:spLocks noGrp="1"/>
          </p:cNvSpPr>
          <p:nvPr>
            <p:ph type="ftr" sz="quarter" idx="17"/>
          </p:nvPr>
        </p:nvSpPr>
        <p:spPr/>
        <p:txBody>
          <a:bodyPr/>
          <a:lstStyle>
            <a:lvl1pPr>
              <a:defRPr/>
            </a:lvl1pPr>
          </a:lstStyle>
          <a:p>
            <a:pPr>
              <a:defRPr/>
            </a:pPr>
            <a:r>
              <a:rPr lang="en-GB" smtClean="0"/>
              <a:t>UK national data driven services to education</a:t>
            </a:r>
            <a:endParaRPr lang="en-GB" dirty="0"/>
          </a:p>
        </p:txBody>
      </p:sp>
      <p:sp>
        <p:nvSpPr>
          <p:cNvPr id="11" name="Slide Number Placeholder 5"/>
          <p:cNvSpPr>
            <a:spLocks noGrp="1"/>
          </p:cNvSpPr>
          <p:nvPr>
            <p:ph type="sldNum" sz="quarter" idx="18"/>
          </p:nvPr>
        </p:nvSpPr>
        <p:spPr/>
        <p:txBody>
          <a:bodyPr/>
          <a:lstStyle>
            <a:lvl1pPr>
              <a:defRPr/>
            </a:lvl1pPr>
          </a:lstStyle>
          <a:p>
            <a:fld id="{7EF083B4-E69B-4129-8367-0AC892AFD98C}" type="slidenum">
              <a:rPr lang="en-GB" altLang="en-US"/>
              <a:pPr/>
              <a:t>‹#›</a:t>
            </a:fld>
            <a:endParaRPr lang="en-GB" altLang="en-US"/>
          </a:p>
        </p:txBody>
      </p:sp>
    </p:spTree>
    <p:extLst>
      <p:ext uri="{BB962C8B-B14F-4D97-AF65-F5344CB8AC3E}">
        <p14:creationId xmlns:p14="http://schemas.microsoft.com/office/powerpoint/2010/main" val="274668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7" name="Content Placeholder 6"/>
          <p:cNvSpPr>
            <a:spLocks noGrp="1"/>
          </p:cNvSpPr>
          <p:nvPr>
            <p:ph sz="quarter" idx="13"/>
          </p:nvPr>
        </p:nvSpPr>
        <p:spPr>
          <a:xfrm>
            <a:off x="215902" y="1384300"/>
            <a:ext cx="8712198" cy="3348037"/>
          </a:xfrm>
        </p:spPr>
        <p:txBody>
          <a:bodyPr>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ext Placeholder 7"/>
          <p:cNvSpPr>
            <a:spLocks noGrp="1"/>
          </p:cNvSpPr>
          <p:nvPr>
            <p:ph type="body" sz="quarter" idx="14"/>
          </p:nvPr>
        </p:nvSpPr>
        <p:spPr>
          <a:xfrm>
            <a:off x="215900" y="879475"/>
            <a:ext cx="8677276" cy="387798"/>
          </a:xfrm>
        </p:spPr>
        <p:txBody>
          <a:bodyPr>
            <a:spAutoFit/>
          </a:bodyPr>
          <a:lstStyle>
            <a:lvl1pPr marL="0" indent="0">
              <a:buNone/>
              <a:defRPr b="1"/>
            </a:lvl1pPr>
          </a:lstStyle>
          <a:p>
            <a:pPr lvl="0"/>
            <a:r>
              <a:rPr lang="en-US" noProof="0" smtClean="0"/>
              <a:t>Click to edit Master text styles</a:t>
            </a:r>
          </a:p>
        </p:txBody>
      </p:sp>
      <p:sp>
        <p:nvSpPr>
          <p:cNvPr id="5" name="Date Placeholder 3"/>
          <p:cNvSpPr>
            <a:spLocks noGrp="1"/>
          </p:cNvSpPr>
          <p:nvPr>
            <p:ph type="dt" sz="half" idx="15"/>
          </p:nvPr>
        </p:nvSpPr>
        <p:spPr/>
        <p:txBody>
          <a:bodyPr/>
          <a:lstStyle>
            <a:lvl1pPr>
              <a:defRPr/>
            </a:lvl1pPr>
          </a:lstStyle>
          <a:p>
            <a:fld id="{2F40BFDE-AB27-4C30-B5EC-B6673A9D6581}" type="datetime1">
              <a:rPr lang="en-GB" altLang="en-US" smtClean="0"/>
              <a:t>26/10/2015</a:t>
            </a:fld>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smtClean="0"/>
              <a:t>UK national data driven services to education</a:t>
            </a:r>
            <a:endParaRPr lang="en-GB" dirty="0"/>
          </a:p>
        </p:txBody>
      </p:sp>
      <p:sp>
        <p:nvSpPr>
          <p:cNvPr id="9" name="Slide Number Placeholder 5"/>
          <p:cNvSpPr>
            <a:spLocks noGrp="1"/>
          </p:cNvSpPr>
          <p:nvPr>
            <p:ph type="sldNum" sz="quarter" idx="17"/>
          </p:nvPr>
        </p:nvSpPr>
        <p:spPr/>
        <p:txBody>
          <a:bodyPr/>
          <a:lstStyle>
            <a:lvl1pPr>
              <a:defRPr/>
            </a:lvl1pPr>
          </a:lstStyle>
          <a:p>
            <a:fld id="{1F37E18A-389D-4DCE-8E4D-FDD3551C7679}" type="slidenum">
              <a:rPr lang="en-GB" altLang="en-US"/>
              <a:pPr/>
              <a:t>‹#›</a:t>
            </a:fld>
            <a:endParaRPr lang="en-GB" altLang="en-US"/>
          </a:p>
        </p:txBody>
      </p:sp>
    </p:spTree>
    <p:extLst>
      <p:ext uri="{BB962C8B-B14F-4D97-AF65-F5344CB8AC3E}">
        <p14:creationId xmlns:p14="http://schemas.microsoft.com/office/powerpoint/2010/main" val="315625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7" name="Content Placeholder 6"/>
          <p:cNvSpPr>
            <a:spLocks noGrp="1"/>
          </p:cNvSpPr>
          <p:nvPr>
            <p:ph sz="quarter" idx="13"/>
          </p:nvPr>
        </p:nvSpPr>
        <p:spPr>
          <a:xfrm>
            <a:off x="215901"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ext Placeholder 7"/>
          <p:cNvSpPr>
            <a:spLocks noGrp="1"/>
          </p:cNvSpPr>
          <p:nvPr>
            <p:ph type="body" sz="quarter" idx="14"/>
          </p:nvPr>
        </p:nvSpPr>
        <p:spPr>
          <a:xfrm>
            <a:off x="215901" y="879475"/>
            <a:ext cx="4103687" cy="337500"/>
          </a:xfrm>
        </p:spPr>
        <p:txBody>
          <a:bodyPr/>
          <a:lstStyle>
            <a:lvl1pPr marL="0" indent="0">
              <a:buNone/>
              <a:defRPr sz="2400" b="1"/>
            </a:lvl1pPr>
          </a:lstStyle>
          <a:p>
            <a:pPr lvl="0"/>
            <a:r>
              <a:rPr lang="en-US" noProof="0" smtClean="0"/>
              <a:t>Click to edit Master text styles</a:t>
            </a:r>
          </a:p>
        </p:txBody>
      </p:sp>
      <p:sp>
        <p:nvSpPr>
          <p:cNvPr id="9" name="Content Placeholder 6"/>
          <p:cNvSpPr>
            <a:spLocks noGrp="1"/>
          </p:cNvSpPr>
          <p:nvPr>
            <p:ph sz="quarter" idx="15"/>
          </p:nvPr>
        </p:nvSpPr>
        <p:spPr>
          <a:xfrm>
            <a:off x="4824450" y="1384300"/>
            <a:ext cx="4103650"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0" name="Text Placeholder 7"/>
          <p:cNvSpPr>
            <a:spLocks noGrp="1"/>
          </p:cNvSpPr>
          <p:nvPr>
            <p:ph type="body" sz="quarter" idx="16"/>
          </p:nvPr>
        </p:nvSpPr>
        <p:spPr>
          <a:xfrm>
            <a:off x="4824450" y="877356"/>
            <a:ext cx="4103650" cy="337500"/>
          </a:xfrm>
        </p:spPr>
        <p:txBody>
          <a:bodyPr/>
          <a:lstStyle>
            <a:lvl1pPr marL="0" indent="0">
              <a:buNone/>
              <a:defRPr sz="2400" b="1"/>
            </a:lvl1pPr>
          </a:lstStyle>
          <a:p>
            <a:pPr lvl="0"/>
            <a:r>
              <a:rPr lang="en-US" noProof="0" smtClean="0"/>
              <a:t>Click to edit Master text styles</a:t>
            </a:r>
          </a:p>
        </p:txBody>
      </p:sp>
      <p:sp>
        <p:nvSpPr>
          <p:cNvPr id="11" name="Date Placeholder 3"/>
          <p:cNvSpPr>
            <a:spLocks noGrp="1"/>
          </p:cNvSpPr>
          <p:nvPr>
            <p:ph type="dt" sz="half" idx="17"/>
          </p:nvPr>
        </p:nvSpPr>
        <p:spPr/>
        <p:txBody>
          <a:bodyPr/>
          <a:lstStyle>
            <a:lvl1pPr>
              <a:defRPr/>
            </a:lvl1pPr>
          </a:lstStyle>
          <a:p>
            <a:fld id="{D86D8046-572E-496D-9B41-BFA3FD8395B5}" type="datetime1">
              <a:rPr lang="en-GB" altLang="en-US" smtClean="0"/>
              <a:t>26/10/2015</a:t>
            </a:fld>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smtClean="0"/>
              <a:t>UK national data driven services to education</a:t>
            </a:r>
            <a:endParaRPr lang="en-GB" dirty="0"/>
          </a:p>
        </p:txBody>
      </p:sp>
      <p:sp>
        <p:nvSpPr>
          <p:cNvPr id="13" name="Slide Number Placeholder 5"/>
          <p:cNvSpPr>
            <a:spLocks noGrp="1"/>
          </p:cNvSpPr>
          <p:nvPr>
            <p:ph type="sldNum" sz="quarter" idx="19"/>
          </p:nvPr>
        </p:nvSpPr>
        <p:spPr/>
        <p:txBody>
          <a:bodyPr/>
          <a:lstStyle>
            <a:lvl1pPr>
              <a:defRPr/>
            </a:lvl1pPr>
          </a:lstStyle>
          <a:p>
            <a:fld id="{4D90EB89-D7E0-4B3C-B2E6-6DEC9ED264CB}" type="slidenum">
              <a:rPr lang="en-GB" altLang="en-US"/>
              <a:pPr/>
              <a:t>‹#›</a:t>
            </a:fld>
            <a:endParaRPr lang="en-GB" altLang="en-US"/>
          </a:p>
        </p:txBody>
      </p:sp>
    </p:spTree>
    <p:extLst>
      <p:ext uri="{BB962C8B-B14F-4D97-AF65-F5344CB8AC3E}">
        <p14:creationId xmlns:p14="http://schemas.microsoft.com/office/powerpoint/2010/main" val="124931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Pane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8" name="Content Placeholder 6"/>
          <p:cNvSpPr>
            <a:spLocks noGrp="1"/>
          </p:cNvSpPr>
          <p:nvPr>
            <p:ph sz="quarter" idx="14"/>
          </p:nvPr>
        </p:nvSpPr>
        <p:spPr>
          <a:xfrm>
            <a:off x="4824450" y="879474"/>
            <a:ext cx="4103650"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Content Placeholder 6"/>
          <p:cNvSpPr>
            <a:spLocks noGrp="1"/>
          </p:cNvSpPr>
          <p:nvPr>
            <p:ph sz="quarter" idx="15"/>
          </p:nvPr>
        </p:nvSpPr>
        <p:spPr>
          <a:xfrm>
            <a:off x="4824413" y="3040338"/>
            <a:ext cx="4103650"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0" name="Content Placeholder 6"/>
          <p:cNvSpPr>
            <a:spLocks noGrp="1"/>
          </p:cNvSpPr>
          <p:nvPr>
            <p:ph sz="quarter" idx="13"/>
          </p:nvPr>
        </p:nvSpPr>
        <p:spPr>
          <a:xfrm>
            <a:off x="215900"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1" name="Text Placeholder 7"/>
          <p:cNvSpPr>
            <a:spLocks noGrp="1"/>
          </p:cNvSpPr>
          <p:nvPr>
            <p:ph type="body" sz="quarter" idx="16"/>
          </p:nvPr>
        </p:nvSpPr>
        <p:spPr>
          <a:xfrm>
            <a:off x="250824" y="879475"/>
            <a:ext cx="4068764" cy="337500"/>
          </a:xfrm>
        </p:spPr>
        <p:txBody>
          <a:bodyPr/>
          <a:lstStyle>
            <a:lvl1pPr marL="0" indent="0">
              <a:buNone/>
              <a:defRPr sz="2400" b="1"/>
            </a:lvl1pPr>
          </a:lstStyle>
          <a:p>
            <a:pPr lvl="0"/>
            <a:r>
              <a:rPr lang="en-US" noProof="0" smtClean="0"/>
              <a:t>Click to edit Master text styles</a:t>
            </a:r>
          </a:p>
        </p:txBody>
      </p:sp>
      <p:sp>
        <p:nvSpPr>
          <p:cNvPr id="7" name="Date Placeholder 3"/>
          <p:cNvSpPr>
            <a:spLocks noGrp="1"/>
          </p:cNvSpPr>
          <p:nvPr>
            <p:ph type="dt" sz="half" idx="17"/>
          </p:nvPr>
        </p:nvSpPr>
        <p:spPr/>
        <p:txBody>
          <a:bodyPr/>
          <a:lstStyle>
            <a:lvl1pPr>
              <a:defRPr/>
            </a:lvl1pPr>
          </a:lstStyle>
          <a:p>
            <a:fld id="{9F4EF2BA-9DCB-40AD-BD5A-AB7F482E9A69}" type="datetime1">
              <a:rPr lang="en-GB" altLang="en-US" smtClean="0"/>
              <a:t>26/10/2015</a:t>
            </a:fld>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smtClean="0"/>
              <a:t>UK national data driven services to education</a:t>
            </a:r>
            <a:endParaRPr lang="en-GB" dirty="0"/>
          </a:p>
        </p:txBody>
      </p:sp>
      <p:sp>
        <p:nvSpPr>
          <p:cNvPr id="13" name="Slide Number Placeholder 5"/>
          <p:cNvSpPr>
            <a:spLocks noGrp="1"/>
          </p:cNvSpPr>
          <p:nvPr>
            <p:ph type="sldNum" sz="quarter" idx="19"/>
          </p:nvPr>
        </p:nvSpPr>
        <p:spPr/>
        <p:txBody>
          <a:bodyPr/>
          <a:lstStyle>
            <a:lvl1pPr>
              <a:defRPr/>
            </a:lvl1pPr>
          </a:lstStyle>
          <a:p>
            <a:fld id="{1D3968EB-A0CB-47DC-A2AE-6B9A6C0E7E71}" type="slidenum">
              <a:rPr lang="en-GB" altLang="en-US"/>
              <a:pPr/>
              <a:t>‹#›</a:t>
            </a:fld>
            <a:endParaRPr lang="en-GB" altLang="en-US"/>
          </a:p>
        </p:txBody>
      </p:sp>
    </p:spTree>
    <p:extLst>
      <p:ext uri="{BB962C8B-B14F-4D97-AF65-F5344CB8AC3E}">
        <p14:creationId xmlns:p14="http://schemas.microsoft.com/office/powerpoint/2010/main" val="128726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8" name="Picture Placeholder 7"/>
          <p:cNvSpPr>
            <a:spLocks noGrp="1"/>
          </p:cNvSpPr>
          <p:nvPr>
            <p:ph type="pic" sz="quarter" idx="13"/>
          </p:nvPr>
        </p:nvSpPr>
        <p:spPr>
          <a:xfrm>
            <a:off x="935038" y="879473"/>
            <a:ext cx="7273925" cy="3564000"/>
          </a:xfrm>
          <a:prstGeom prst="rect">
            <a:avLst/>
          </a:prstGeom>
        </p:spPr>
        <p:txBody>
          <a:bodyPr rtlCol="0">
            <a:noAutofit/>
          </a:bodyPr>
          <a:lstStyle>
            <a:lvl1pPr marL="0" indent="0">
              <a:buNone/>
              <a:defRPr sz="2000"/>
            </a:lvl1pPr>
          </a:lstStyle>
          <a:p>
            <a:pPr lvl="0"/>
            <a:r>
              <a:rPr lang="en-US" noProof="0" smtClean="0"/>
              <a:t>Click icon to add picture</a:t>
            </a:r>
            <a:endParaRPr lang="en-GB" noProof="0" dirty="0"/>
          </a:p>
        </p:txBody>
      </p:sp>
      <p:sp>
        <p:nvSpPr>
          <p:cNvPr id="11" name="Text Placeholder 10"/>
          <p:cNvSpPr>
            <a:spLocks noGrp="1"/>
          </p:cNvSpPr>
          <p:nvPr>
            <p:ph type="body" sz="quarter" idx="14"/>
          </p:nvPr>
        </p:nvSpPr>
        <p:spPr>
          <a:xfrm>
            <a:off x="935038" y="4521003"/>
            <a:ext cx="5435900" cy="202500"/>
          </a:xfrm>
          <a:prstGeom prst="rect">
            <a:avLst/>
          </a:prstGeom>
        </p:spPr>
        <p:txBody>
          <a:bodyPr/>
          <a:lstStyle>
            <a:lvl1pPr marL="0" indent="0">
              <a:buNone/>
              <a:defRPr sz="1600"/>
            </a:lvl1pPr>
            <a:lvl2pPr marL="216000" indent="0">
              <a:buNone/>
              <a:defRPr/>
            </a:lvl2pPr>
            <a:lvl3pPr marL="432000" indent="0">
              <a:buNone/>
              <a:defRPr/>
            </a:lvl3pPr>
            <a:lvl4pPr marL="648000" indent="0">
              <a:buNone/>
              <a:defRPr/>
            </a:lvl4pPr>
            <a:lvl5pPr marL="864000" indent="0">
              <a:buNone/>
              <a:defRPr/>
            </a:lvl5pPr>
          </a:lstStyle>
          <a:p>
            <a:pPr lvl="0"/>
            <a:r>
              <a:rPr lang="en-US" noProof="0" smtClean="0"/>
              <a:t>Click to edit Master text styles</a:t>
            </a:r>
          </a:p>
        </p:txBody>
      </p:sp>
      <p:sp>
        <p:nvSpPr>
          <p:cNvPr id="12" name="Text Placeholder 10"/>
          <p:cNvSpPr>
            <a:spLocks noGrp="1"/>
          </p:cNvSpPr>
          <p:nvPr>
            <p:ph type="body" sz="quarter" idx="15"/>
          </p:nvPr>
        </p:nvSpPr>
        <p:spPr>
          <a:xfrm>
            <a:off x="6370938" y="4521003"/>
            <a:ext cx="1838025" cy="202500"/>
          </a:xfrm>
          <a:prstGeom prst="rect">
            <a:avLst/>
          </a:prstGeom>
        </p:spPr>
        <p:txBody>
          <a:bodyPr/>
          <a:lstStyle>
            <a:lvl1pPr marL="0" indent="0" algn="r">
              <a:buNone/>
              <a:defRPr sz="800">
                <a:solidFill>
                  <a:srgbClr val="9BA7A8"/>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noProof="0" smtClean="0"/>
              <a:t>Click to edit Master text styles</a:t>
            </a:r>
          </a:p>
        </p:txBody>
      </p:sp>
      <p:sp>
        <p:nvSpPr>
          <p:cNvPr id="6" name="Date Placeholder 3"/>
          <p:cNvSpPr>
            <a:spLocks noGrp="1"/>
          </p:cNvSpPr>
          <p:nvPr>
            <p:ph type="dt" sz="half" idx="16"/>
          </p:nvPr>
        </p:nvSpPr>
        <p:spPr/>
        <p:txBody>
          <a:bodyPr/>
          <a:lstStyle>
            <a:lvl1pPr>
              <a:defRPr/>
            </a:lvl1pPr>
          </a:lstStyle>
          <a:p>
            <a:fld id="{C32E4280-E3E9-46AD-9BA9-BA59466185CF}" type="datetime1">
              <a:rPr lang="en-GB" altLang="en-US" smtClean="0"/>
              <a:t>26/10/2015</a:t>
            </a:fld>
            <a:endParaRPr lang="en-GB" altLang="en-US"/>
          </a:p>
        </p:txBody>
      </p:sp>
      <p:sp>
        <p:nvSpPr>
          <p:cNvPr id="7" name="Footer Placeholder 4"/>
          <p:cNvSpPr>
            <a:spLocks noGrp="1"/>
          </p:cNvSpPr>
          <p:nvPr>
            <p:ph type="ftr" sz="quarter" idx="17"/>
          </p:nvPr>
        </p:nvSpPr>
        <p:spPr/>
        <p:txBody>
          <a:bodyPr/>
          <a:lstStyle>
            <a:lvl1pPr>
              <a:defRPr/>
            </a:lvl1pPr>
          </a:lstStyle>
          <a:p>
            <a:pPr>
              <a:defRPr/>
            </a:pPr>
            <a:r>
              <a:rPr lang="en-GB" smtClean="0"/>
              <a:t>UK national data driven services to education</a:t>
            </a:r>
            <a:endParaRPr lang="en-GB" dirty="0"/>
          </a:p>
        </p:txBody>
      </p:sp>
      <p:sp>
        <p:nvSpPr>
          <p:cNvPr id="9" name="Slide Number Placeholder 5"/>
          <p:cNvSpPr>
            <a:spLocks noGrp="1"/>
          </p:cNvSpPr>
          <p:nvPr>
            <p:ph type="sldNum" sz="quarter" idx="18"/>
          </p:nvPr>
        </p:nvSpPr>
        <p:spPr/>
        <p:txBody>
          <a:bodyPr/>
          <a:lstStyle>
            <a:lvl1pPr>
              <a:defRPr/>
            </a:lvl1pPr>
          </a:lstStyle>
          <a:p>
            <a:fld id="{7CBE9185-8A3B-4C18-AF0A-775A1583DBBE}" type="slidenum">
              <a:rPr lang="en-GB" altLang="en-US"/>
              <a:pPr/>
              <a:t>‹#›</a:t>
            </a:fld>
            <a:endParaRPr lang="en-GB" altLang="en-US"/>
          </a:p>
        </p:txBody>
      </p:sp>
    </p:spTree>
    <p:extLst>
      <p:ext uri="{BB962C8B-B14F-4D97-AF65-F5344CB8AC3E}">
        <p14:creationId xmlns:p14="http://schemas.microsoft.com/office/powerpoint/2010/main" val="1636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fld id="{A799F45B-F0BB-4E7E-970C-DABC534E9F0E}" type="datetime1">
              <a:rPr lang="en-GB" altLang="en-US" smtClean="0"/>
              <a:t>26/10/2015</a:t>
            </a:fld>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smtClean="0"/>
              <a:t>UK national data driven services to education</a:t>
            </a:r>
            <a:endParaRPr lang="en-GB" dirty="0"/>
          </a:p>
        </p:txBody>
      </p:sp>
      <p:sp>
        <p:nvSpPr>
          <p:cNvPr id="5" name="Slide Number Placeholder 5"/>
          <p:cNvSpPr>
            <a:spLocks noGrp="1"/>
          </p:cNvSpPr>
          <p:nvPr>
            <p:ph type="sldNum" sz="quarter" idx="12"/>
          </p:nvPr>
        </p:nvSpPr>
        <p:spPr/>
        <p:txBody>
          <a:bodyPr/>
          <a:lstStyle>
            <a:lvl1pPr>
              <a:defRPr/>
            </a:lvl1pPr>
          </a:lstStyle>
          <a:p>
            <a:fld id="{6DC783C9-C678-4207-96F1-0E3F9A8152E9}" type="slidenum">
              <a:rPr lang="en-GB" altLang="en-US"/>
              <a:pPr/>
              <a:t>‹#›</a:t>
            </a:fld>
            <a:endParaRPr lang="en-GB" altLang="en-US"/>
          </a:p>
        </p:txBody>
      </p:sp>
    </p:spTree>
    <p:extLst>
      <p:ext uri="{BB962C8B-B14F-4D97-AF65-F5344CB8AC3E}">
        <p14:creationId xmlns:p14="http://schemas.microsoft.com/office/powerpoint/2010/main" val="380368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siness Card">
    <p:spTree>
      <p:nvGrpSpPr>
        <p:cNvPr id="1" name=""/>
        <p:cNvGrpSpPr/>
        <p:nvPr/>
      </p:nvGrpSpPr>
      <p:grpSpPr>
        <a:xfrm>
          <a:off x="0" y="0"/>
          <a:ext cx="0" cy="0"/>
          <a:chOff x="0" y="0"/>
          <a:chExt cx="0" cy="0"/>
        </a:xfrm>
      </p:grpSpPr>
      <p:pic>
        <p:nvPicPr>
          <p:cNvPr id="6" name="Picture 5" descr="delete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1434"/>
            <a:ext cx="7408069" cy="4562065"/>
          </a:xfrm>
          <a:prstGeom prst="rect">
            <a:avLst/>
          </a:prstGeom>
        </p:spPr>
      </p:pic>
      <p:sp>
        <p:nvSpPr>
          <p:cNvPr id="2" name="Title 1"/>
          <p:cNvSpPr>
            <a:spLocks noGrp="1"/>
          </p:cNvSpPr>
          <p:nvPr>
            <p:ph type="title"/>
          </p:nvPr>
        </p:nvSpPr>
        <p:spPr/>
        <p:txBody>
          <a:bodyPr/>
          <a:lstStyle/>
          <a:p>
            <a:r>
              <a:rPr lang="en-GB" noProof="0" dirty="0" smtClean="0"/>
              <a:t>Click to edit Master title style</a:t>
            </a:r>
            <a:endParaRPr lang="en-GB" noProof="0" dirty="0"/>
          </a:p>
        </p:txBody>
      </p:sp>
      <p:grpSp>
        <p:nvGrpSpPr>
          <p:cNvPr id="12" name="Group 11"/>
          <p:cNvGrpSpPr/>
          <p:nvPr userDrawn="1"/>
        </p:nvGrpSpPr>
        <p:grpSpPr>
          <a:xfrm>
            <a:off x="2521743" y="3916299"/>
            <a:ext cx="3879057" cy="297000"/>
            <a:chOff x="3448050" y="5069250"/>
            <a:chExt cx="5467350" cy="396000"/>
          </a:xfrm>
        </p:grpSpPr>
        <p:sp>
          <p:nvSpPr>
            <p:cNvPr id="7" name="TextBox 6"/>
            <p:cNvSpPr txBox="1"/>
            <p:nvPr userDrawn="1"/>
          </p:nvSpPr>
          <p:spPr>
            <a:xfrm>
              <a:off x="3448050" y="5069250"/>
              <a:ext cx="5467350" cy="396000"/>
            </a:xfrm>
            <a:prstGeom prst="rect">
              <a:avLst/>
            </a:prstGeom>
            <a:noFill/>
            <a:ln>
              <a:noFill/>
            </a:ln>
          </p:spPr>
          <p:txBody>
            <a:bodyPr vert="horz" wrap="square" lIns="0" tIns="0" rIns="0" bIns="0" rtlCol="0" anchor="t" anchorCtr="0">
              <a:noAutofit/>
            </a:bodyPr>
            <a:lstStyle/>
            <a:p>
              <a:r>
                <a:rPr lang="en-GB" sz="1800" b="1" noProof="0" dirty="0" smtClean="0">
                  <a:solidFill>
                    <a:schemeClr val="accent1"/>
                  </a:solidFill>
                </a:rPr>
                <a:t>jisc.ac.uk</a:t>
              </a:r>
              <a:endParaRPr lang="en-GB" sz="1800" b="1" noProof="0" dirty="0">
                <a:solidFill>
                  <a:schemeClr val="accent1"/>
                </a:solidFill>
              </a:endParaRPr>
            </a:p>
          </p:txBody>
        </p:sp>
        <p:sp>
          <p:nvSpPr>
            <p:cNvPr id="11" name="Rectangle 10">
              <a:hlinkClick r:id="rId3"/>
            </p:cNvPr>
            <p:cNvSpPr/>
            <p:nvPr userDrawn="1"/>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013" noProof="0" dirty="0"/>
            </a:p>
          </p:txBody>
        </p:sp>
      </p:grpSp>
      <p:sp>
        <p:nvSpPr>
          <p:cNvPr id="14" name="Text Placeholder 13"/>
          <p:cNvSpPr>
            <a:spLocks noGrp="1"/>
          </p:cNvSpPr>
          <p:nvPr>
            <p:ph type="body" sz="quarter" idx="14" hasCustomPrompt="1"/>
          </p:nvPr>
        </p:nvSpPr>
        <p:spPr>
          <a:xfrm>
            <a:off x="2521743" y="2164618"/>
            <a:ext cx="3879057" cy="249299"/>
          </a:xfrm>
          <a:prstGeom prst="rect">
            <a:avLst/>
          </a:prstGeom>
          <a:noFill/>
        </p:spPr>
        <p:txBody>
          <a:bodyPr lIns="0" tIns="0" rIns="0" bIns="0">
            <a:noAutofit/>
          </a:bodyPr>
          <a:lstStyle>
            <a:lvl1pPr marL="0" indent="0">
              <a:buNone/>
              <a:defRPr sz="1800" b="1" baseline="0"/>
            </a:lvl1pPr>
          </a:lstStyle>
          <a:p>
            <a:pPr lvl="0"/>
            <a:r>
              <a:rPr lang="en-GB" noProof="0" dirty="0" smtClean="0"/>
              <a:t>Click to add description</a:t>
            </a:r>
            <a:endParaRPr lang="en-GB" noProof="0" dirty="0"/>
          </a:p>
        </p:txBody>
      </p:sp>
      <p:sp>
        <p:nvSpPr>
          <p:cNvPr id="15" name="Text Placeholder 13"/>
          <p:cNvSpPr>
            <a:spLocks noGrp="1"/>
          </p:cNvSpPr>
          <p:nvPr>
            <p:ph type="body" sz="quarter" idx="15" hasCustomPrompt="1"/>
          </p:nvPr>
        </p:nvSpPr>
        <p:spPr>
          <a:xfrm>
            <a:off x="2521743" y="2700734"/>
            <a:ext cx="3879057" cy="249299"/>
          </a:xfrm>
          <a:prstGeom prst="rect">
            <a:avLst/>
          </a:prstGeom>
          <a:noFill/>
        </p:spPr>
        <p:txBody>
          <a:bodyPr lIns="0" tIns="0" rIns="0" bIns="0">
            <a:noAutofit/>
          </a:bodyPr>
          <a:lstStyle>
            <a:lvl1pPr marL="0" indent="0">
              <a:buNone/>
              <a:defRPr sz="1800" b="0" baseline="0"/>
            </a:lvl1pPr>
          </a:lstStyle>
          <a:p>
            <a:pPr lvl="0"/>
            <a:r>
              <a:rPr lang="en-GB" noProof="0" dirty="0" smtClean="0"/>
              <a:t>Click to add presenter name</a:t>
            </a:r>
            <a:endParaRPr lang="en-GB" noProof="0" dirty="0"/>
          </a:p>
        </p:txBody>
      </p:sp>
      <p:sp>
        <p:nvSpPr>
          <p:cNvPr id="16" name="Text Placeholder 13"/>
          <p:cNvSpPr>
            <a:spLocks noGrp="1"/>
          </p:cNvSpPr>
          <p:nvPr>
            <p:ph type="body" sz="quarter" idx="16" hasCustomPrompt="1"/>
          </p:nvPr>
        </p:nvSpPr>
        <p:spPr>
          <a:xfrm>
            <a:off x="2521743" y="3039671"/>
            <a:ext cx="3879057" cy="249299"/>
          </a:xfrm>
          <a:prstGeom prst="rect">
            <a:avLst/>
          </a:prstGeom>
          <a:noFill/>
        </p:spPr>
        <p:txBody>
          <a:bodyPr lIns="0" tIns="0" rIns="0" bIns="0">
            <a:noAutofit/>
          </a:bodyPr>
          <a:lstStyle>
            <a:lvl1pPr marL="0" indent="0">
              <a:buNone/>
              <a:defRPr sz="1800" b="0" baseline="0"/>
            </a:lvl1pPr>
          </a:lstStyle>
          <a:p>
            <a:pPr lvl="0"/>
            <a:r>
              <a:rPr lang="en-GB" noProof="0" dirty="0" smtClean="0"/>
              <a:t>Click to add presenter job title</a:t>
            </a:r>
            <a:endParaRPr lang="en-GB" noProof="0" dirty="0"/>
          </a:p>
        </p:txBody>
      </p:sp>
      <p:sp>
        <p:nvSpPr>
          <p:cNvPr id="17" name="Text Placeholder 13"/>
          <p:cNvSpPr>
            <a:spLocks noGrp="1"/>
          </p:cNvSpPr>
          <p:nvPr>
            <p:ph type="body" sz="quarter" idx="17" hasCustomPrompt="1"/>
          </p:nvPr>
        </p:nvSpPr>
        <p:spPr>
          <a:xfrm>
            <a:off x="2521743" y="3378608"/>
            <a:ext cx="3879057" cy="249299"/>
          </a:xfrm>
          <a:prstGeom prst="rect">
            <a:avLst/>
          </a:prstGeom>
          <a:noFill/>
        </p:spPr>
        <p:txBody>
          <a:bodyPr lIns="0" tIns="0" rIns="0" bIns="0">
            <a:noAutofit/>
          </a:bodyPr>
          <a:lstStyle>
            <a:lvl1pPr marL="0" indent="0">
              <a:buNone/>
              <a:defRPr sz="1800" b="1" baseline="0">
                <a:solidFill>
                  <a:schemeClr val="accent1"/>
                </a:solidFill>
              </a:defRPr>
            </a:lvl1pPr>
          </a:lstStyle>
          <a:p>
            <a:pPr lvl="0"/>
            <a:r>
              <a:rPr lang="en-GB" noProof="0" dirty="0" smtClean="0"/>
              <a:t>Click to add email@jisc.ac.uk</a:t>
            </a:r>
            <a:endParaRPr lang="en-GB" noProof="0" dirty="0"/>
          </a:p>
        </p:txBody>
      </p:sp>
      <p:cxnSp>
        <p:nvCxnSpPr>
          <p:cNvPr id="21" name="Straight Connector 2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3" name="Date Placeholder 2"/>
          <p:cNvSpPr>
            <a:spLocks noGrp="1"/>
          </p:cNvSpPr>
          <p:nvPr>
            <p:ph type="dt" sz="half" idx="18"/>
          </p:nvPr>
        </p:nvSpPr>
        <p:spPr/>
        <p:txBody>
          <a:bodyPr/>
          <a:lstStyle/>
          <a:p>
            <a:fld id="{FE085076-9D46-4774-9E3E-7367127CF167}" type="datetime1">
              <a:rPr lang="en-GB" noProof="0" smtClean="0"/>
              <a:t>26/10/2015</a:t>
            </a:fld>
            <a:endParaRPr lang="en-GB" noProof="0" dirty="0"/>
          </a:p>
        </p:txBody>
      </p:sp>
      <p:sp>
        <p:nvSpPr>
          <p:cNvPr id="4" name="Footer Placeholder 3"/>
          <p:cNvSpPr>
            <a:spLocks noGrp="1"/>
          </p:cNvSpPr>
          <p:nvPr>
            <p:ph type="ftr" sz="quarter" idx="19"/>
          </p:nvPr>
        </p:nvSpPr>
        <p:spPr/>
        <p:txBody>
          <a:bodyPr/>
          <a:lstStyle/>
          <a:p>
            <a:r>
              <a:rPr lang="en-GB" noProof="0" smtClean="0"/>
              <a:t>Title of presentation (Insert &gt; Header &amp; Footer &gt; Slide &gt; Footer &gt; Apply to all)</a:t>
            </a:r>
            <a:endParaRPr lang="en-GB" noProof="0" dirty="0"/>
          </a:p>
        </p:txBody>
      </p:sp>
      <p:sp>
        <p:nvSpPr>
          <p:cNvPr id="5" name="Slide Number Placeholder 4"/>
          <p:cNvSpPr>
            <a:spLocks noGrp="1"/>
          </p:cNvSpPr>
          <p:nvPr>
            <p:ph type="sldNum" sz="quarter" idx="20"/>
          </p:nvPr>
        </p:nvSpPr>
        <p:spPr/>
        <p:txBody>
          <a:bodyPr/>
          <a:lstStyle/>
          <a:p>
            <a:fld id="{BC1903E8-1638-4376-A5CE-0131C1204B53}" type="slidenum">
              <a:rPr lang="en-GB" noProof="0" smtClean="0"/>
              <a:pPr/>
              <a:t>‹#›</a:t>
            </a:fld>
            <a:endParaRPr lang="en-GB" noProof="0" dirty="0"/>
          </a:p>
        </p:txBody>
      </p:sp>
    </p:spTree>
    <p:extLst>
      <p:ext uri="{BB962C8B-B14F-4D97-AF65-F5344CB8AC3E}">
        <p14:creationId xmlns:p14="http://schemas.microsoft.com/office/powerpoint/2010/main" val="5228493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 Id="rId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5.xml"/><Relationship Id="rId6"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6.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4C25F140-D7BF-42C5-8A3A-74CD4E904745}" type="datetime1">
              <a:rPr lang="en-GB" altLang="en-US" smtClean="0"/>
              <a:t>26/10/2015</a:t>
            </a:fld>
            <a:endParaRPr lang="en-GB" altLang="en-US"/>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BB1C0056-78A4-48EB-B5FB-7472747160B1}" type="slidenum">
              <a:rPr lang="en-GB" altLang="en-US"/>
              <a:pPr/>
              <a:t>‹#›</a:t>
            </a:fld>
            <a:endParaRPr lang="en-GB" altLang="en-US"/>
          </a:p>
        </p:txBody>
      </p:sp>
      <p:pic>
        <p:nvPicPr>
          <p:cNvPr id="1031" name="Picture 6" descr="2013_Jisc_Logo_RGB300(19.5mm).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1033"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66" r:id="rId9"/>
  </p:sldLayoutIdLst>
  <p:hf hdr="0"/>
  <p:txStyles>
    <p:titleStyle>
      <a:lvl1pPr algn="r" defTabSz="685800" rtl="0" eaLnBrk="1" fontAlgn="base" hangingPunct="1">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9"/>
          <p:cNvSpPr>
            <a:spLocks noChangeArrowheads="1"/>
          </p:cNvSpPr>
          <p:nvPr/>
        </p:nvSpPr>
        <p:spPr bwMode="auto">
          <a:xfrm>
            <a:off x="1254125" y="3327400"/>
            <a:ext cx="7889875" cy="900113"/>
          </a:xfrm>
          <a:prstGeom prst="rect">
            <a:avLst/>
          </a:prstGeom>
          <a:solidFill>
            <a:srgbClr val="E04A10"/>
          </a:solidFill>
          <a:ln>
            <a:noFill/>
          </a:ln>
          <a:extLst/>
        </p:spPr>
        <p:txBody>
          <a:bodyPr lIns="68580" tIns="34290" rIns="68580" bIns="34290"/>
          <a:lstStyle/>
          <a:p>
            <a:pPr fontAlgn="auto">
              <a:spcBef>
                <a:spcPts val="0"/>
              </a:spcBef>
              <a:spcAft>
                <a:spcPts val="0"/>
              </a:spcAft>
              <a:defRPr/>
            </a:pPr>
            <a:endParaRPr lang="en-GB" sz="1350" kern="0" dirty="0">
              <a:solidFill>
                <a:srgbClr val="000000"/>
              </a:solidFill>
              <a:latin typeface="+mn-lt"/>
              <a:ea typeface="+mn-ea"/>
            </a:endParaRPr>
          </a:p>
        </p:txBody>
      </p:sp>
      <p:sp>
        <p:nvSpPr>
          <p:cNvPr id="2051" name="Title Placeholder 1"/>
          <p:cNvSpPr>
            <a:spLocks noGrp="1"/>
          </p:cNvSpPr>
          <p:nvPr>
            <p:ph type="title"/>
          </p:nvPr>
        </p:nvSpPr>
        <p:spPr bwMode="auto">
          <a:xfrm>
            <a:off x="1368425" y="3400425"/>
            <a:ext cx="66246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ltLang="en-US" smtClean="0"/>
              <a:t>Click to edit presentation title</a:t>
            </a:r>
          </a:p>
        </p:txBody>
      </p:sp>
      <p:pic>
        <p:nvPicPr>
          <p:cNvPr id="2052" name="Picture 7" descr="2013_Jisc_Logo_RGB300(26m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ChangeArrowheads="1"/>
          </p:cNvSpPr>
          <p:nvPr/>
        </p:nvSpPr>
        <p:spPr bwMode="auto">
          <a:xfrm>
            <a:off x="0" y="3255963"/>
            <a:ext cx="1150938" cy="900112"/>
          </a:xfrm>
          <a:prstGeom prst="rect">
            <a:avLst/>
          </a:prstGeom>
          <a:solidFill>
            <a:srgbClr val="E04A10"/>
          </a:solidFill>
          <a:ln>
            <a:noFill/>
          </a:ln>
          <a:effectLst/>
          <a:extLst/>
        </p:spPr>
        <p:txBody>
          <a:bodyPr lIns="68580" tIns="34290" rIns="68580" bIns="34290"/>
          <a:lstStyle/>
          <a:p>
            <a:pPr fontAlgn="auto">
              <a:spcBef>
                <a:spcPts val="0"/>
              </a:spcBef>
              <a:spcAft>
                <a:spcPts val="0"/>
              </a:spcAft>
              <a:defRPr/>
            </a:pPr>
            <a:endParaRPr lang="en-GB" sz="1350" kern="0" dirty="0">
              <a:solidFill>
                <a:sysClr val="windowText" lastClr="000000"/>
              </a:solidFill>
              <a:latin typeface="+mn-lt"/>
              <a:ea typeface="+mn-ea"/>
            </a:endParaRPr>
          </a:p>
        </p:txBody>
      </p:sp>
      <p:sp>
        <p:nvSpPr>
          <p:cNvPr id="4" name="Date Placeholder 3"/>
          <p:cNvSpPr>
            <a:spLocks noGrp="1"/>
          </p:cNvSpPr>
          <p:nvPr>
            <p:ph type="dt" sz="half" idx="2"/>
          </p:nvPr>
        </p:nvSpPr>
        <p:spPr>
          <a:xfrm>
            <a:off x="227013" y="3538538"/>
            <a:ext cx="781050" cy="149225"/>
          </a:xfrm>
          <a:prstGeom prst="rect">
            <a:avLst/>
          </a:prstGeom>
        </p:spPr>
        <p:txBody>
          <a:bodyPr vert="horz" wrap="square" lIns="0" tIns="0" rIns="0" bIns="0" numCol="1" anchor="t" anchorCtr="0" compatLnSpc="1">
            <a:prstTxWarp prst="textNoShape">
              <a:avLst/>
            </a:prstTxWarp>
          </a:bodyPr>
          <a:lstStyle>
            <a:lvl1pPr algn="r">
              <a:defRPr sz="1200">
                <a:solidFill>
                  <a:schemeClr val="bg1"/>
                </a:solidFill>
              </a:defRPr>
            </a:lvl1pPr>
          </a:lstStyle>
          <a:p>
            <a:fld id="{584727CC-8B8F-4F07-9C9C-1C436DD888FB}" type="datetime1">
              <a:rPr lang="en-GB" altLang="en-US" smtClean="0"/>
              <a:t>26/10/2015</a:t>
            </a:fld>
            <a:endParaRPr lang="en-GB" altLang="en-US"/>
          </a:p>
        </p:txBody>
      </p:sp>
      <p:sp>
        <p:nvSpPr>
          <p:cNvPr id="7" name="Parallelogram 6"/>
          <p:cNvSpPr/>
          <p:nvPr/>
        </p:nvSpPr>
        <p:spPr>
          <a:xfrm rot="16200000">
            <a:off x="719138"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350" dirty="0"/>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Lst>
  <p:hf hdr="0"/>
  <p:txStyles>
    <p:titleStyle>
      <a:lvl1pPr algn="l" defTabSz="685800" rtl="0" eaLnBrk="0" fontAlgn="base" hangingPunct="0">
        <a:lnSpc>
          <a:spcPct val="90000"/>
        </a:lnSpc>
        <a:spcBef>
          <a:spcPct val="0"/>
        </a:spcBef>
        <a:spcAft>
          <a:spcPct val="0"/>
        </a:spcAft>
        <a:defRPr sz="2800" b="1" kern="1200">
          <a:solidFill>
            <a:schemeClr val="bg1"/>
          </a:solidFill>
          <a:latin typeface="+mj-lt"/>
          <a:ea typeface="MS PGothic" panose="020B0600070205080204" pitchFamily="34" charset="-128"/>
          <a:cs typeface="+mj-cs"/>
        </a:defRPr>
      </a:lvl1pPr>
      <a:lvl2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5pPr>
      <a:lvl6pPr marL="457200" algn="l" defTabSz="685800" rtl="0" fontAlgn="base">
        <a:lnSpc>
          <a:spcPct val="90000"/>
        </a:lnSpc>
        <a:spcBef>
          <a:spcPct val="0"/>
        </a:spcBef>
        <a:spcAft>
          <a:spcPct val="0"/>
        </a:spcAft>
        <a:defRPr sz="2800" b="1">
          <a:solidFill>
            <a:schemeClr val="bg1"/>
          </a:solidFill>
          <a:latin typeface="Corbel" panose="020B0503020204020204" pitchFamily="34" charset="0"/>
        </a:defRPr>
      </a:lvl6pPr>
      <a:lvl7pPr marL="914400" algn="l" defTabSz="685800" rtl="0" fontAlgn="base">
        <a:lnSpc>
          <a:spcPct val="90000"/>
        </a:lnSpc>
        <a:spcBef>
          <a:spcPct val="0"/>
        </a:spcBef>
        <a:spcAft>
          <a:spcPct val="0"/>
        </a:spcAft>
        <a:defRPr sz="2800" b="1">
          <a:solidFill>
            <a:schemeClr val="bg1"/>
          </a:solidFill>
          <a:latin typeface="Corbel" panose="020B0503020204020204" pitchFamily="34" charset="0"/>
        </a:defRPr>
      </a:lvl7pPr>
      <a:lvl8pPr marL="1371600" algn="l" defTabSz="685800" rtl="0" fontAlgn="base">
        <a:lnSpc>
          <a:spcPct val="90000"/>
        </a:lnSpc>
        <a:spcBef>
          <a:spcPct val="0"/>
        </a:spcBef>
        <a:spcAft>
          <a:spcPct val="0"/>
        </a:spcAft>
        <a:defRPr sz="2800" b="1">
          <a:solidFill>
            <a:schemeClr val="bg1"/>
          </a:solidFill>
          <a:latin typeface="Corbel" panose="020B0503020204020204" pitchFamily="34" charset="0"/>
        </a:defRPr>
      </a:lvl8pPr>
      <a:lvl9pPr marL="1828800" algn="l" defTabSz="685800" rtl="0" fontAlgn="base">
        <a:lnSpc>
          <a:spcPct val="90000"/>
        </a:lnSpc>
        <a:spcBef>
          <a:spcPct val="0"/>
        </a:spcBef>
        <a:spcAft>
          <a:spcPct val="0"/>
        </a:spcAft>
        <a:defRPr sz="2800" b="1">
          <a:solidFill>
            <a:schemeClr val="bg1"/>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1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en-US" smtClean="0"/>
              <a:t>Click to edit Master title style</a:t>
            </a:r>
          </a:p>
        </p:txBody>
      </p:sp>
      <p:sp>
        <p:nvSpPr>
          <p:cNvPr id="3075" name="Text Placeholder 2"/>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813CD190-183D-4A20-9519-110BA2B2ACD1}" type="datetime1">
              <a:rPr lang="en-GB" altLang="en-US" smtClean="0"/>
              <a:t>26/10/2015</a:t>
            </a:fld>
            <a:endParaRPr lang="en-GB" altLang="en-US"/>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90AE46C6-8013-492F-B8CA-A3850F05D45E}" type="slidenum">
              <a:rPr lang="en-GB" altLang="en-US"/>
              <a:pPr/>
              <a:t>‹#›</a:t>
            </a:fld>
            <a:endParaRPr lang="en-GB" altLang="en-US"/>
          </a:p>
        </p:txBody>
      </p:sp>
      <p:pic>
        <p:nvPicPr>
          <p:cNvPr id="3079" name="Picture 6" descr="2013_Jisc_Logo_RGB300(19.5m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80" name="Straight Connector 9"/>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3081"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hdr="0"/>
  <p:txStyles>
    <p:titleStyle>
      <a:lvl1pPr algn="r"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1152525" y="2124075"/>
            <a:ext cx="60848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0201C6B6-F7D6-4F4B-A625-3675245CD0CA}" type="datetime1">
              <a:rPr lang="en-GB" altLang="en-US" smtClean="0"/>
              <a:t>26/10/2015</a:t>
            </a:fld>
            <a:endParaRPr lang="en-GB" altLang="en-US"/>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9307EE3A-90C8-4FEB-A7D2-3F2602A140FC}" type="slidenum">
              <a:rPr lang="en-GB" altLang="en-US"/>
              <a:pPr/>
              <a:t>‹#›</a:t>
            </a:fld>
            <a:endParaRPr lang="en-GB" altLang="en-US"/>
          </a:p>
        </p:txBody>
      </p:sp>
      <p:cxnSp>
        <p:nvCxnSpPr>
          <p:cNvPr id="4102"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pic>
        <p:nvPicPr>
          <p:cNvPr id="4103" name="Picture 8" descr="2013_Jisc_Logo_RGB300(26m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00" y="0"/>
            <a:ext cx="93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Lst>
  <p:hf hdr="0"/>
  <p:txStyles>
    <p:titleStyle>
      <a:lvl1pPr algn="l"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l"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l"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l"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l"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l"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hf hdr="0"/>
  <p:txStyles>
    <p:titleStyle>
      <a:lvl1pPr algn="r" defTabSz="685800" rtl="0" eaLnBrk="0" fontAlgn="base" hangingPunct="0">
        <a:lnSpc>
          <a:spcPct val="90000"/>
        </a:lnSpc>
        <a:spcBef>
          <a:spcPct val="0"/>
        </a:spcBef>
        <a:spcAft>
          <a:spcPct val="0"/>
        </a:spcAft>
        <a:defRPr sz="2800" b="1" kern="1200">
          <a:solidFill>
            <a:schemeClr val="bg1"/>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chemeClr val="bg1"/>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chemeClr val="bg1"/>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chemeClr val="bg1"/>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chemeClr val="bg1"/>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chemeClr val="bg1"/>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2841625" y="-1588"/>
            <a:ext cx="608647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GB" altLang="en-US" smtClean="0"/>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0F45BFB4-0275-478D-98FB-B1BB4C0B2D32}" type="datetime1">
              <a:rPr lang="en-GB" altLang="en-US" smtClean="0"/>
              <a:t>26/10/2015</a:t>
            </a:fld>
            <a:endParaRPr lang="en-GB" altLang="en-US"/>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smtClean="0"/>
              <a:t>UK national data driven services to education</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EA94AB7C-A04D-4B5A-B81E-654C1899175A}" type="slidenum">
              <a:rPr lang="en-GB" altLang="en-US"/>
              <a:pPr/>
              <a:t>‹#›</a:t>
            </a:fld>
            <a:endParaRPr lang="en-GB" altLang="en-US"/>
          </a:p>
        </p:txBody>
      </p:sp>
      <p:pic>
        <p:nvPicPr>
          <p:cNvPr id="6150" name="Picture 6" descr="2013_Jisc_Logo_RGB300(19.5m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1" name="Straight Connector 9"/>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6152"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14" name="Oval 13"/>
          <p:cNvSpPr/>
          <p:nvPr/>
        </p:nvSpPr>
        <p:spPr>
          <a:xfrm>
            <a:off x="904875" y="3479800"/>
            <a:ext cx="1187450" cy="1189038"/>
          </a:xfrm>
          <a:prstGeom prst="ellipse">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050" dirty="0">
                <a:solidFill>
                  <a:srgbClr val="FFFFFF"/>
                </a:solidFill>
              </a:rPr>
              <a:t>Jisc Dark Orange</a:t>
            </a:r>
          </a:p>
          <a:p>
            <a:pPr fontAlgn="auto">
              <a:spcBef>
                <a:spcPts val="0"/>
              </a:spcBef>
              <a:spcAft>
                <a:spcPts val="0"/>
              </a:spcAft>
              <a:defRPr/>
            </a:pPr>
            <a:r>
              <a:rPr lang="en-GB" sz="1050" dirty="0">
                <a:solidFill>
                  <a:srgbClr val="FFFFFF"/>
                </a:solidFill>
              </a:rPr>
              <a:t>R:159</a:t>
            </a:r>
          </a:p>
          <a:p>
            <a:pPr fontAlgn="auto">
              <a:spcBef>
                <a:spcPts val="0"/>
              </a:spcBef>
              <a:spcAft>
                <a:spcPts val="0"/>
              </a:spcAft>
              <a:defRPr/>
            </a:pPr>
            <a:r>
              <a:rPr lang="en-GB" sz="1050" dirty="0">
                <a:solidFill>
                  <a:srgbClr val="FFFFFF"/>
                </a:solidFill>
              </a:rPr>
              <a:t>G:53</a:t>
            </a:r>
          </a:p>
          <a:p>
            <a:pPr fontAlgn="auto">
              <a:spcBef>
                <a:spcPts val="0"/>
              </a:spcBef>
              <a:spcAft>
                <a:spcPts val="0"/>
              </a:spcAft>
              <a:defRPr/>
            </a:pPr>
            <a:r>
              <a:rPr lang="en-GB" sz="1050" dirty="0">
                <a:solidFill>
                  <a:srgbClr val="FFFFFF"/>
                </a:solidFill>
              </a:rPr>
              <a:t>B:21</a:t>
            </a:r>
          </a:p>
        </p:txBody>
      </p:sp>
      <p:sp>
        <p:nvSpPr>
          <p:cNvPr id="17" name="Oval 16"/>
          <p:cNvSpPr/>
          <p:nvPr/>
        </p:nvSpPr>
        <p:spPr>
          <a:xfrm>
            <a:off x="760413" y="723900"/>
            <a:ext cx="1476375" cy="1474788"/>
          </a:xfrm>
          <a:prstGeom prst="ellipse">
            <a:avLst/>
          </a:prstGeom>
          <a:solidFill>
            <a:srgbClr val="E85E1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200" dirty="0">
                <a:solidFill>
                  <a:srgbClr val="FFFFFF"/>
                </a:solidFill>
              </a:rPr>
              <a:t>Jisc Orange</a:t>
            </a:r>
          </a:p>
          <a:p>
            <a:pPr fontAlgn="auto">
              <a:spcBef>
                <a:spcPts val="0"/>
              </a:spcBef>
              <a:spcAft>
                <a:spcPts val="0"/>
              </a:spcAft>
              <a:defRPr/>
            </a:pPr>
            <a:r>
              <a:rPr lang="en-GB" sz="1200" dirty="0">
                <a:solidFill>
                  <a:srgbClr val="FFFFFF"/>
                </a:solidFill>
              </a:rPr>
              <a:t>R:232</a:t>
            </a:r>
          </a:p>
          <a:p>
            <a:pPr fontAlgn="auto">
              <a:spcBef>
                <a:spcPts val="0"/>
              </a:spcBef>
              <a:spcAft>
                <a:spcPts val="0"/>
              </a:spcAft>
              <a:defRPr/>
            </a:pPr>
            <a:r>
              <a:rPr lang="en-GB" sz="1200" dirty="0">
                <a:solidFill>
                  <a:srgbClr val="FFFFFF"/>
                </a:solidFill>
              </a:rPr>
              <a:t>G:94</a:t>
            </a:r>
          </a:p>
          <a:p>
            <a:pPr fontAlgn="auto">
              <a:spcBef>
                <a:spcPts val="0"/>
              </a:spcBef>
              <a:spcAft>
                <a:spcPts val="0"/>
              </a:spcAft>
              <a:defRPr/>
            </a:pPr>
            <a:r>
              <a:rPr lang="en-GB" sz="1200" dirty="0">
                <a:solidFill>
                  <a:srgbClr val="FFFFFF"/>
                </a:solidFill>
              </a:rPr>
              <a:t>B:18</a:t>
            </a:r>
          </a:p>
        </p:txBody>
      </p:sp>
      <p:sp>
        <p:nvSpPr>
          <p:cNvPr id="26" name="Oval 25"/>
          <p:cNvSpPr>
            <a:spLocks noChangeAspect="1"/>
          </p:cNvSpPr>
          <p:nvPr/>
        </p:nvSpPr>
        <p:spPr>
          <a:xfrm>
            <a:off x="6499225" y="3479800"/>
            <a:ext cx="1189038" cy="1189038"/>
          </a:xfrm>
          <a:prstGeom prst="ellipse">
            <a:avLst/>
          </a:prstGeom>
          <a:solidFill>
            <a:schemeClr val="bg1"/>
          </a:solidFill>
          <a:ln>
            <a:solidFill>
              <a:srgbClr val="2C3841"/>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2C3841"/>
                </a:solidFill>
              </a:rPr>
              <a:t>Jisc Text Grey</a:t>
            </a:r>
          </a:p>
          <a:p>
            <a:pPr fontAlgn="auto">
              <a:spcBef>
                <a:spcPts val="0"/>
              </a:spcBef>
              <a:spcAft>
                <a:spcPts val="0"/>
              </a:spcAft>
              <a:defRPr/>
            </a:pPr>
            <a:r>
              <a:rPr lang="en-GB" sz="1050" dirty="0">
                <a:solidFill>
                  <a:srgbClr val="2C3841"/>
                </a:solidFill>
              </a:rPr>
              <a:t>R:202</a:t>
            </a:r>
          </a:p>
          <a:p>
            <a:pPr fontAlgn="auto">
              <a:spcBef>
                <a:spcPts val="0"/>
              </a:spcBef>
              <a:spcAft>
                <a:spcPts val="0"/>
              </a:spcAft>
              <a:defRPr/>
            </a:pPr>
            <a:r>
              <a:rPr lang="en-GB" sz="1050" dirty="0">
                <a:solidFill>
                  <a:srgbClr val="2C3841"/>
                </a:solidFill>
              </a:rPr>
              <a:t>G:220</a:t>
            </a:r>
          </a:p>
          <a:p>
            <a:pPr fontAlgn="auto">
              <a:spcBef>
                <a:spcPts val="0"/>
              </a:spcBef>
              <a:spcAft>
                <a:spcPts val="0"/>
              </a:spcAft>
              <a:defRPr/>
            </a:pPr>
            <a:r>
              <a:rPr lang="en-GB" sz="1050" dirty="0">
                <a:solidFill>
                  <a:srgbClr val="2C3841"/>
                </a:solidFill>
              </a:rPr>
              <a:t>B:240</a:t>
            </a:r>
          </a:p>
        </p:txBody>
      </p:sp>
      <p:grpSp>
        <p:nvGrpSpPr>
          <p:cNvPr id="6156" name="Group 36"/>
          <p:cNvGrpSpPr>
            <a:grpSpLocks/>
          </p:cNvGrpSpPr>
          <p:nvPr/>
        </p:nvGrpSpPr>
        <p:grpSpPr bwMode="auto">
          <a:xfrm>
            <a:off x="2789238" y="2182813"/>
            <a:ext cx="6138862" cy="1187450"/>
            <a:chOff x="2788478" y="1871025"/>
            <a:chExt cx="6139621" cy="1188000"/>
          </a:xfrm>
        </p:grpSpPr>
        <p:sp>
          <p:nvSpPr>
            <p:cNvPr id="9" name="Oval 8"/>
            <p:cNvSpPr>
              <a:spLocks noChangeAspect="1"/>
            </p:cNvSpPr>
            <p:nvPr/>
          </p:nvSpPr>
          <p:spPr>
            <a:xfrm>
              <a:off x="5263696" y="1871025"/>
              <a:ext cx="1189185" cy="1188000"/>
            </a:xfrm>
            <a:prstGeom prst="ellipse">
              <a:avLst/>
            </a:prstGeom>
            <a:solidFill>
              <a:srgbClr val="45855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Green</a:t>
              </a:r>
            </a:p>
            <a:p>
              <a:pPr fontAlgn="auto">
                <a:spcBef>
                  <a:spcPts val="0"/>
                </a:spcBef>
                <a:spcAft>
                  <a:spcPts val="0"/>
                </a:spcAft>
                <a:defRPr/>
              </a:pPr>
              <a:r>
                <a:rPr lang="en-GB" sz="1050" dirty="0">
                  <a:solidFill>
                    <a:schemeClr val="bg1"/>
                  </a:solidFill>
                </a:rPr>
                <a:t>R:69</a:t>
              </a:r>
            </a:p>
            <a:p>
              <a:pPr fontAlgn="auto">
                <a:spcBef>
                  <a:spcPts val="0"/>
                </a:spcBef>
                <a:spcAft>
                  <a:spcPts val="0"/>
                </a:spcAft>
                <a:defRPr/>
              </a:pPr>
              <a:r>
                <a:rPr lang="en-GB" sz="1050" dirty="0">
                  <a:solidFill>
                    <a:schemeClr val="bg1"/>
                  </a:solidFill>
                </a:rPr>
                <a:t>G:133</a:t>
              </a:r>
            </a:p>
            <a:p>
              <a:pPr fontAlgn="auto">
                <a:spcBef>
                  <a:spcPts val="0"/>
                </a:spcBef>
                <a:spcAft>
                  <a:spcPts val="0"/>
                </a:spcAft>
                <a:defRPr/>
              </a:pPr>
              <a:r>
                <a:rPr lang="en-GB" sz="1050" dirty="0">
                  <a:solidFill>
                    <a:schemeClr val="bg1"/>
                  </a:solidFill>
                </a:rPr>
                <a:t>B:37</a:t>
              </a:r>
            </a:p>
          </p:txBody>
        </p:sp>
        <p:sp>
          <p:nvSpPr>
            <p:cNvPr id="23" name="Oval 22"/>
            <p:cNvSpPr>
              <a:spLocks noChangeAspect="1"/>
            </p:cNvSpPr>
            <p:nvPr/>
          </p:nvSpPr>
          <p:spPr>
            <a:xfrm>
              <a:off x="7740502" y="1871025"/>
              <a:ext cx="1187597" cy="1188000"/>
            </a:xfrm>
            <a:prstGeom prst="ellipse">
              <a:avLst/>
            </a:prstGeom>
            <a:solidFill>
              <a:srgbClr val="55248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Purple</a:t>
              </a:r>
            </a:p>
            <a:p>
              <a:pPr fontAlgn="auto">
                <a:spcBef>
                  <a:spcPts val="0"/>
                </a:spcBef>
                <a:spcAft>
                  <a:spcPts val="0"/>
                </a:spcAft>
                <a:defRPr/>
              </a:pPr>
              <a:r>
                <a:rPr lang="en-GB" sz="1050" dirty="0">
                  <a:solidFill>
                    <a:schemeClr val="bg1"/>
                  </a:solidFill>
                </a:rPr>
                <a:t>R:85</a:t>
              </a:r>
            </a:p>
            <a:p>
              <a:pPr fontAlgn="auto">
                <a:spcBef>
                  <a:spcPts val="0"/>
                </a:spcBef>
                <a:spcAft>
                  <a:spcPts val="0"/>
                </a:spcAft>
                <a:defRPr/>
              </a:pPr>
              <a:r>
                <a:rPr lang="en-GB" sz="1050" dirty="0">
                  <a:solidFill>
                    <a:schemeClr val="bg1"/>
                  </a:solidFill>
                </a:rPr>
                <a:t>G:36</a:t>
              </a:r>
            </a:p>
            <a:p>
              <a:pPr fontAlgn="auto">
                <a:spcBef>
                  <a:spcPts val="0"/>
                </a:spcBef>
                <a:spcAft>
                  <a:spcPts val="0"/>
                </a:spcAft>
                <a:defRPr/>
              </a:pPr>
              <a:r>
                <a:rPr lang="en-GB" sz="1050" dirty="0">
                  <a:solidFill>
                    <a:schemeClr val="bg1"/>
                  </a:solidFill>
                </a:rPr>
                <a:t>B:129</a:t>
              </a:r>
            </a:p>
          </p:txBody>
        </p:sp>
        <p:sp>
          <p:nvSpPr>
            <p:cNvPr id="24" name="Oval 23"/>
            <p:cNvSpPr>
              <a:spLocks noChangeAspect="1"/>
            </p:cNvSpPr>
            <p:nvPr/>
          </p:nvSpPr>
          <p:spPr>
            <a:xfrm>
              <a:off x="6502099" y="1871025"/>
              <a:ext cx="1187597" cy="1188000"/>
            </a:xfrm>
            <a:prstGeom prst="ellipse">
              <a:avLst/>
            </a:prstGeom>
            <a:solidFill>
              <a:srgbClr val="00557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Indigo</a:t>
              </a:r>
            </a:p>
            <a:p>
              <a:pPr fontAlgn="auto">
                <a:spcBef>
                  <a:spcPts val="0"/>
                </a:spcBef>
                <a:spcAft>
                  <a:spcPts val="0"/>
                </a:spcAft>
                <a:defRPr/>
              </a:pPr>
              <a:r>
                <a:rPr lang="en-GB" sz="1050" dirty="0">
                  <a:solidFill>
                    <a:schemeClr val="bg1"/>
                  </a:solidFill>
                </a:rPr>
                <a:t>R:0</a:t>
              </a:r>
            </a:p>
            <a:p>
              <a:pPr fontAlgn="auto">
                <a:spcBef>
                  <a:spcPts val="0"/>
                </a:spcBef>
                <a:spcAft>
                  <a:spcPts val="0"/>
                </a:spcAft>
                <a:defRPr/>
              </a:pPr>
              <a:r>
                <a:rPr lang="en-GB" sz="1050" dirty="0">
                  <a:solidFill>
                    <a:schemeClr val="bg1"/>
                  </a:solidFill>
                </a:rPr>
                <a:t>G:85</a:t>
              </a:r>
            </a:p>
            <a:p>
              <a:pPr fontAlgn="auto">
                <a:spcBef>
                  <a:spcPts val="0"/>
                </a:spcBef>
                <a:spcAft>
                  <a:spcPts val="0"/>
                </a:spcAft>
                <a:defRPr/>
              </a:pPr>
              <a:r>
                <a:rPr lang="en-GB" sz="1050" dirty="0">
                  <a:solidFill>
                    <a:schemeClr val="bg1"/>
                  </a:solidFill>
                </a:rPr>
                <a:t>B:127</a:t>
              </a:r>
            </a:p>
          </p:txBody>
        </p:sp>
        <p:sp>
          <p:nvSpPr>
            <p:cNvPr id="13" name="Oval 12"/>
            <p:cNvSpPr>
              <a:spLocks noChangeAspect="1"/>
            </p:cNvSpPr>
            <p:nvPr/>
          </p:nvSpPr>
          <p:spPr>
            <a:xfrm>
              <a:off x="2788478" y="1871025"/>
              <a:ext cx="1187597" cy="1188000"/>
            </a:xfrm>
            <a:prstGeom prst="ellipse">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Maroon</a:t>
              </a:r>
            </a:p>
            <a:p>
              <a:pPr fontAlgn="auto">
                <a:spcBef>
                  <a:spcPts val="0"/>
                </a:spcBef>
                <a:spcAft>
                  <a:spcPts val="0"/>
                </a:spcAft>
                <a:defRPr/>
              </a:pPr>
              <a:r>
                <a:rPr lang="en-GB" sz="1050" dirty="0">
                  <a:solidFill>
                    <a:schemeClr val="bg1"/>
                  </a:solidFill>
                </a:rPr>
                <a:t>R:130</a:t>
              </a:r>
            </a:p>
            <a:p>
              <a:pPr fontAlgn="auto">
                <a:spcBef>
                  <a:spcPts val="0"/>
                </a:spcBef>
                <a:spcAft>
                  <a:spcPts val="0"/>
                </a:spcAft>
                <a:defRPr/>
              </a:pPr>
              <a:r>
                <a:rPr lang="en-GB" sz="1050" dirty="0">
                  <a:solidFill>
                    <a:schemeClr val="bg1"/>
                  </a:solidFill>
                </a:rPr>
                <a:t>G:0</a:t>
              </a:r>
            </a:p>
            <a:p>
              <a:pPr fontAlgn="auto">
                <a:spcBef>
                  <a:spcPts val="0"/>
                </a:spcBef>
                <a:spcAft>
                  <a:spcPts val="0"/>
                </a:spcAft>
                <a:defRPr/>
              </a:pPr>
              <a:r>
                <a:rPr lang="en-GB" sz="1050" dirty="0">
                  <a:solidFill>
                    <a:schemeClr val="bg1"/>
                  </a:solidFill>
                </a:rPr>
                <a:t>B:54</a:t>
              </a:r>
            </a:p>
          </p:txBody>
        </p:sp>
        <p:sp>
          <p:nvSpPr>
            <p:cNvPr id="12" name="Oval 11"/>
            <p:cNvSpPr>
              <a:spLocks noChangeAspect="1"/>
            </p:cNvSpPr>
            <p:nvPr/>
          </p:nvSpPr>
          <p:spPr>
            <a:xfrm>
              <a:off x="4026881" y="1871025"/>
              <a:ext cx="1187597" cy="1188000"/>
            </a:xfrm>
            <a:prstGeom prst="ellipse">
              <a:avLst/>
            </a:prstGeom>
            <a:solidFill>
              <a:srgbClr val="8A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Olive</a:t>
              </a:r>
            </a:p>
            <a:p>
              <a:pPr fontAlgn="auto">
                <a:spcBef>
                  <a:spcPts val="0"/>
                </a:spcBef>
                <a:spcAft>
                  <a:spcPts val="0"/>
                </a:spcAft>
                <a:defRPr/>
              </a:pPr>
              <a:r>
                <a:rPr lang="en-GB" sz="1050" dirty="0">
                  <a:solidFill>
                    <a:schemeClr val="bg1"/>
                  </a:solidFill>
                </a:rPr>
                <a:t>R:138</a:t>
              </a:r>
            </a:p>
            <a:p>
              <a:pPr fontAlgn="auto">
                <a:spcBef>
                  <a:spcPts val="0"/>
                </a:spcBef>
                <a:spcAft>
                  <a:spcPts val="0"/>
                </a:spcAft>
                <a:defRPr/>
              </a:pPr>
              <a:r>
                <a:rPr lang="en-GB" sz="1050" dirty="0">
                  <a:solidFill>
                    <a:schemeClr val="bg1"/>
                  </a:solidFill>
                </a:rPr>
                <a:t>G:115</a:t>
              </a:r>
            </a:p>
            <a:p>
              <a:pPr fontAlgn="auto">
                <a:spcBef>
                  <a:spcPts val="0"/>
                </a:spcBef>
                <a:spcAft>
                  <a:spcPts val="0"/>
                </a:spcAft>
                <a:defRPr/>
              </a:pPr>
              <a:r>
                <a:rPr lang="en-GB" sz="1050" dirty="0">
                  <a:solidFill>
                    <a:schemeClr val="bg1"/>
                  </a:solidFill>
                </a:rPr>
                <a:t>B:0</a:t>
              </a:r>
            </a:p>
          </p:txBody>
        </p:sp>
      </p:grpSp>
      <p:grpSp>
        <p:nvGrpSpPr>
          <p:cNvPr id="6157" name="Group 37"/>
          <p:cNvGrpSpPr>
            <a:grpSpLocks/>
          </p:cNvGrpSpPr>
          <p:nvPr/>
        </p:nvGrpSpPr>
        <p:grpSpPr bwMode="auto">
          <a:xfrm>
            <a:off x="2789238" y="866775"/>
            <a:ext cx="6138862" cy="1206500"/>
            <a:chOff x="2788478" y="791024"/>
            <a:chExt cx="6139622" cy="1205352"/>
          </a:xfrm>
        </p:grpSpPr>
        <p:sp>
          <p:nvSpPr>
            <p:cNvPr id="20" name="Oval 19"/>
            <p:cNvSpPr>
              <a:spLocks noChangeAspect="1"/>
            </p:cNvSpPr>
            <p:nvPr/>
          </p:nvSpPr>
          <p:spPr>
            <a:xfrm>
              <a:off x="5263696" y="806884"/>
              <a:ext cx="1189185" cy="1187907"/>
            </a:xfrm>
            <a:prstGeom prst="ellipse">
              <a:avLst/>
            </a:prstGeom>
            <a:solidFill>
              <a:srgbClr val="B2BB1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Lime</a:t>
              </a:r>
            </a:p>
            <a:p>
              <a:pPr fontAlgn="auto">
                <a:spcBef>
                  <a:spcPts val="0"/>
                </a:spcBef>
                <a:spcAft>
                  <a:spcPts val="0"/>
                </a:spcAft>
                <a:defRPr/>
              </a:pPr>
              <a:r>
                <a:rPr lang="en-GB" sz="1050" dirty="0">
                  <a:solidFill>
                    <a:srgbClr val="FFFFFF"/>
                  </a:solidFill>
                </a:rPr>
                <a:t>R:178</a:t>
              </a:r>
            </a:p>
            <a:p>
              <a:pPr fontAlgn="auto">
                <a:spcBef>
                  <a:spcPts val="0"/>
                </a:spcBef>
                <a:spcAft>
                  <a:spcPts val="0"/>
                </a:spcAft>
                <a:defRPr/>
              </a:pPr>
              <a:r>
                <a:rPr lang="en-GB" sz="1050" dirty="0">
                  <a:solidFill>
                    <a:srgbClr val="FFFFFF"/>
                  </a:solidFill>
                </a:rPr>
                <a:t>G:187</a:t>
              </a:r>
            </a:p>
            <a:p>
              <a:pPr fontAlgn="auto">
                <a:spcBef>
                  <a:spcPts val="0"/>
                </a:spcBef>
                <a:spcAft>
                  <a:spcPts val="0"/>
                </a:spcAft>
                <a:defRPr/>
              </a:pPr>
              <a:r>
                <a:rPr lang="en-GB" sz="1050" dirty="0">
                  <a:solidFill>
                    <a:srgbClr val="FFFFFF"/>
                  </a:solidFill>
                </a:rPr>
                <a:t>B:28</a:t>
              </a:r>
            </a:p>
          </p:txBody>
        </p:sp>
        <p:sp>
          <p:nvSpPr>
            <p:cNvPr id="15" name="Oval 14"/>
            <p:cNvSpPr>
              <a:spLocks noChangeAspect="1"/>
            </p:cNvSpPr>
            <p:nvPr/>
          </p:nvSpPr>
          <p:spPr>
            <a:xfrm>
              <a:off x="7740503" y="791024"/>
              <a:ext cx="1187597" cy="1187907"/>
            </a:xfrm>
            <a:prstGeom prst="ellipse">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Violet</a:t>
              </a:r>
            </a:p>
            <a:p>
              <a:pPr fontAlgn="auto">
                <a:spcBef>
                  <a:spcPts val="0"/>
                </a:spcBef>
                <a:spcAft>
                  <a:spcPts val="0"/>
                </a:spcAft>
                <a:defRPr/>
              </a:pPr>
              <a:r>
                <a:rPr lang="en-GB" sz="1050" dirty="0">
                  <a:solidFill>
                    <a:srgbClr val="FFFFFF"/>
                  </a:solidFill>
                </a:rPr>
                <a:t>R:183</a:t>
              </a:r>
            </a:p>
            <a:p>
              <a:pPr fontAlgn="auto">
                <a:spcBef>
                  <a:spcPts val="0"/>
                </a:spcBef>
                <a:spcAft>
                  <a:spcPts val="0"/>
                </a:spcAft>
                <a:defRPr/>
              </a:pPr>
              <a:r>
                <a:rPr lang="en-GB" sz="1050" dirty="0">
                  <a:solidFill>
                    <a:srgbClr val="FFFFFF"/>
                  </a:solidFill>
                </a:rPr>
                <a:t>G:26</a:t>
              </a:r>
            </a:p>
            <a:p>
              <a:pPr fontAlgn="auto">
                <a:spcBef>
                  <a:spcPts val="0"/>
                </a:spcBef>
                <a:spcAft>
                  <a:spcPts val="0"/>
                </a:spcAft>
                <a:defRPr/>
              </a:pPr>
              <a:r>
                <a:rPr lang="en-GB" sz="1050" dirty="0">
                  <a:solidFill>
                    <a:srgbClr val="FFFFFF"/>
                  </a:solidFill>
                </a:rPr>
                <a:t>B:139</a:t>
              </a:r>
            </a:p>
          </p:txBody>
        </p:sp>
        <p:sp>
          <p:nvSpPr>
            <p:cNvPr id="16" name="Oval 15"/>
            <p:cNvSpPr>
              <a:spLocks noChangeAspect="1"/>
            </p:cNvSpPr>
            <p:nvPr/>
          </p:nvSpPr>
          <p:spPr>
            <a:xfrm>
              <a:off x="6502100" y="806884"/>
              <a:ext cx="1187597" cy="1187907"/>
            </a:xfrm>
            <a:prstGeom prst="ellipse">
              <a:avLst/>
            </a:prstGeom>
            <a:solidFill>
              <a:srgbClr val="0092C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rgbClr val="FFFFFF"/>
                  </a:solidFill>
                </a:rPr>
                <a:t>Jisc Blue</a:t>
              </a:r>
            </a:p>
            <a:p>
              <a:pPr fontAlgn="auto">
                <a:spcBef>
                  <a:spcPts val="0"/>
                </a:spcBef>
                <a:spcAft>
                  <a:spcPts val="0"/>
                </a:spcAft>
                <a:defRPr/>
              </a:pPr>
              <a:r>
                <a:rPr lang="en-GB" sz="1050" dirty="0">
                  <a:solidFill>
                    <a:srgbClr val="FFFFFF"/>
                  </a:solidFill>
                </a:rPr>
                <a:t>R:0</a:t>
              </a:r>
            </a:p>
            <a:p>
              <a:pPr fontAlgn="auto">
                <a:spcBef>
                  <a:spcPts val="0"/>
                </a:spcBef>
                <a:spcAft>
                  <a:spcPts val="0"/>
                </a:spcAft>
                <a:defRPr/>
              </a:pPr>
              <a:r>
                <a:rPr lang="en-GB" sz="1050" dirty="0">
                  <a:solidFill>
                    <a:srgbClr val="FFFFFF"/>
                  </a:solidFill>
                </a:rPr>
                <a:t>G:146</a:t>
              </a:r>
            </a:p>
            <a:p>
              <a:pPr fontAlgn="auto">
                <a:spcBef>
                  <a:spcPts val="0"/>
                </a:spcBef>
                <a:spcAft>
                  <a:spcPts val="0"/>
                </a:spcAft>
                <a:defRPr/>
              </a:pPr>
              <a:r>
                <a:rPr lang="en-GB" sz="1050" dirty="0">
                  <a:solidFill>
                    <a:srgbClr val="FFFFFF"/>
                  </a:solidFill>
                </a:rPr>
                <a:t>B:203</a:t>
              </a:r>
            </a:p>
          </p:txBody>
        </p:sp>
        <p:sp>
          <p:nvSpPr>
            <p:cNvPr id="18" name="Oval 17"/>
            <p:cNvSpPr>
              <a:spLocks noChangeAspect="1"/>
            </p:cNvSpPr>
            <p:nvPr/>
          </p:nvSpPr>
          <p:spPr>
            <a:xfrm>
              <a:off x="2788478" y="808470"/>
              <a:ext cx="1187597" cy="1187906"/>
            </a:xfrm>
            <a:prstGeom prst="ellipse">
              <a:avLst/>
            </a:prstGeom>
            <a:solidFill>
              <a:srgbClr val="E6155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Pink</a:t>
              </a:r>
            </a:p>
            <a:p>
              <a:pPr fontAlgn="auto">
                <a:spcBef>
                  <a:spcPts val="0"/>
                </a:spcBef>
                <a:spcAft>
                  <a:spcPts val="0"/>
                </a:spcAft>
                <a:defRPr/>
              </a:pPr>
              <a:r>
                <a:rPr lang="en-GB" sz="1050" dirty="0">
                  <a:solidFill>
                    <a:schemeClr val="bg1"/>
                  </a:solidFill>
                </a:rPr>
                <a:t>R:230</a:t>
              </a:r>
            </a:p>
            <a:p>
              <a:pPr fontAlgn="auto">
                <a:spcBef>
                  <a:spcPts val="0"/>
                </a:spcBef>
                <a:spcAft>
                  <a:spcPts val="0"/>
                </a:spcAft>
                <a:defRPr/>
              </a:pPr>
              <a:r>
                <a:rPr lang="en-GB" sz="1050" dirty="0">
                  <a:solidFill>
                    <a:schemeClr val="bg1"/>
                  </a:solidFill>
                </a:rPr>
                <a:t>G:21</a:t>
              </a:r>
            </a:p>
            <a:p>
              <a:pPr fontAlgn="auto">
                <a:spcBef>
                  <a:spcPts val="0"/>
                </a:spcBef>
                <a:spcAft>
                  <a:spcPts val="0"/>
                </a:spcAft>
                <a:defRPr/>
              </a:pPr>
              <a:r>
                <a:rPr lang="en-GB" sz="1050" dirty="0">
                  <a:solidFill>
                    <a:schemeClr val="bg1"/>
                  </a:solidFill>
                </a:rPr>
                <a:t>B:84</a:t>
              </a:r>
            </a:p>
          </p:txBody>
        </p:sp>
        <p:sp>
          <p:nvSpPr>
            <p:cNvPr id="19" name="Oval 18"/>
            <p:cNvSpPr>
              <a:spLocks noChangeAspect="1"/>
            </p:cNvSpPr>
            <p:nvPr/>
          </p:nvSpPr>
          <p:spPr>
            <a:xfrm>
              <a:off x="4026881" y="808470"/>
              <a:ext cx="1187597" cy="1187906"/>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Yellow</a:t>
              </a:r>
            </a:p>
            <a:p>
              <a:pPr fontAlgn="auto">
                <a:spcBef>
                  <a:spcPts val="0"/>
                </a:spcBef>
                <a:spcAft>
                  <a:spcPts val="0"/>
                </a:spcAft>
                <a:defRPr/>
              </a:pPr>
              <a:r>
                <a:rPr lang="en-GB" sz="1050" dirty="0">
                  <a:solidFill>
                    <a:schemeClr val="bg1"/>
                  </a:solidFill>
                </a:rPr>
                <a:t>R:249</a:t>
              </a:r>
            </a:p>
            <a:p>
              <a:pPr fontAlgn="auto">
                <a:spcBef>
                  <a:spcPts val="0"/>
                </a:spcBef>
                <a:spcAft>
                  <a:spcPts val="0"/>
                </a:spcAft>
                <a:defRPr/>
              </a:pPr>
              <a:r>
                <a:rPr lang="en-GB" sz="1050" dirty="0">
                  <a:solidFill>
                    <a:schemeClr val="bg1"/>
                  </a:solidFill>
                </a:rPr>
                <a:t>G:176</a:t>
              </a:r>
            </a:p>
            <a:p>
              <a:pPr fontAlgn="auto">
                <a:spcBef>
                  <a:spcPts val="0"/>
                </a:spcBef>
                <a:spcAft>
                  <a:spcPts val="0"/>
                </a:spcAft>
                <a:defRPr/>
              </a:pPr>
              <a:r>
                <a:rPr lang="en-GB" sz="1050" dirty="0">
                  <a:solidFill>
                    <a:schemeClr val="bg1"/>
                  </a:solidFill>
                </a:rPr>
                <a:t>B:80</a:t>
              </a:r>
            </a:p>
          </p:txBody>
        </p:sp>
      </p:grpSp>
      <p:grpSp>
        <p:nvGrpSpPr>
          <p:cNvPr id="6158" name="Group 38"/>
          <p:cNvGrpSpPr>
            <a:grpSpLocks/>
          </p:cNvGrpSpPr>
          <p:nvPr/>
        </p:nvGrpSpPr>
        <p:grpSpPr bwMode="auto">
          <a:xfrm>
            <a:off x="2789238" y="3479800"/>
            <a:ext cx="3662362" cy="1189038"/>
            <a:chOff x="2788478" y="3404192"/>
            <a:chExt cx="3663810" cy="1188000"/>
          </a:xfrm>
        </p:grpSpPr>
        <p:sp>
          <p:nvSpPr>
            <p:cNvPr id="22" name="Oval 21"/>
            <p:cNvSpPr>
              <a:spLocks noChangeAspect="1"/>
            </p:cNvSpPr>
            <p:nvPr/>
          </p:nvSpPr>
          <p:spPr>
            <a:xfrm>
              <a:off x="5264369" y="3404192"/>
              <a:ext cx="1187919" cy="1188000"/>
            </a:xfrm>
            <a:prstGeom prst="ellipse">
              <a:avLst/>
            </a:prstGeom>
            <a:solidFill>
              <a:srgbClr val="CADC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tx1"/>
                  </a:solidFill>
                </a:rPr>
                <a:t>Jisc Light Grey</a:t>
              </a:r>
            </a:p>
            <a:p>
              <a:pPr fontAlgn="auto">
                <a:spcBef>
                  <a:spcPts val="0"/>
                </a:spcBef>
                <a:spcAft>
                  <a:spcPts val="0"/>
                </a:spcAft>
                <a:defRPr/>
              </a:pPr>
              <a:r>
                <a:rPr lang="en-GB" sz="1050" dirty="0">
                  <a:solidFill>
                    <a:schemeClr val="tx1"/>
                  </a:solidFill>
                </a:rPr>
                <a:t>R:202</a:t>
              </a:r>
            </a:p>
            <a:p>
              <a:pPr fontAlgn="auto">
                <a:spcBef>
                  <a:spcPts val="0"/>
                </a:spcBef>
                <a:spcAft>
                  <a:spcPts val="0"/>
                </a:spcAft>
                <a:defRPr/>
              </a:pPr>
              <a:r>
                <a:rPr lang="en-GB" sz="1050" dirty="0">
                  <a:solidFill>
                    <a:schemeClr val="tx1"/>
                  </a:solidFill>
                </a:rPr>
                <a:t>G:220</a:t>
              </a:r>
            </a:p>
            <a:p>
              <a:pPr fontAlgn="auto">
                <a:spcBef>
                  <a:spcPts val="0"/>
                </a:spcBef>
                <a:spcAft>
                  <a:spcPts val="0"/>
                </a:spcAft>
                <a:defRPr/>
              </a:pPr>
              <a:r>
                <a:rPr lang="en-GB" sz="1050" dirty="0">
                  <a:solidFill>
                    <a:schemeClr val="tx1"/>
                  </a:solidFill>
                </a:rPr>
                <a:t>B:240</a:t>
              </a:r>
            </a:p>
          </p:txBody>
        </p:sp>
        <p:sp>
          <p:nvSpPr>
            <p:cNvPr id="27" name="Oval 26"/>
            <p:cNvSpPr>
              <a:spLocks noChangeAspect="1"/>
            </p:cNvSpPr>
            <p:nvPr/>
          </p:nvSpPr>
          <p:spPr>
            <a:xfrm>
              <a:off x="2788478" y="3404192"/>
              <a:ext cx="1187919" cy="1188000"/>
            </a:xfrm>
            <a:prstGeom prst="ellipse">
              <a:avLst/>
            </a:prstGeom>
            <a:solidFill>
              <a:srgbClr val="9BA7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bg1"/>
                  </a:solidFill>
                </a:rPr>
                <a:t>Jisc Dark Grey</a:t>
              </a:r>
            </a:p>
            <a:p>
              <a:pPr fontAlgn="auto">
                <a:spcBef>
                  <a:spcPts val="0"/>
                </a:spcBef>
                <a:spcAft>
                  <a:spcPts val="0"/>
                </a:spcAft>
                <a:defRPr/>
              </a:pPr>
              <a:r>
                <a:rPr lang="en-GB" sz="1050" dirty="0">
                  <a:solidFill>
                    <a:schemeClr val="bg1"/>
                  </a:solidFill>
                </a:rPr>
                <a:t>R:155</a:t>
              </a:r>
            </a:p>
            <a:p>
              <a:pPr fontAlgn="auto">
                <a:spcBef>
                  <a:spcPts val="0"/>
                </a:spcBef>
                <a:spcAft>
                  <a:spcPts val="0"/>
                </a:spcAft>
                <a:defRPr/>
              </a:pPr>
              <a:r>
                <a:rPr lang="en-GB" sz="1050" dirty="0">
                  <a:solidFill>
                    <a:schemeClr val="bg1"/>
                  </a:solidFill>
                </a:rPr>
                <a:t>G:167</a:t>
              </a:r>
            </a:p>
            <a:p>
              <a:pPr fontAlgn="auto">
                <a:spcBef>
                  <a:spcPts val="0"/>
                </a:spcBef>
                <a:spcAft>
                  <a:spcPts val="0"/>
                </a:spcAft>
                <a:defRPr/>
              </a:pPr>
              <a:r>
                <a:rPr lang="en-GB" sz="1050" dirty="0">
                  <a:solidFill>
                    <a:schemeClr val="bg1"/>
                  </a:solidFill>
                </a:rPr>
                <a:t>B:176</a:t>
              </a:r>
            </a:p>
          </p:txBody>
        </p:sp>
        <p:sp>
          <p:nvSpPr>
            <p:cNvPr id="28" name="Oval 27"/>
            <p:cNvSpPr>
              <a:spLocks noChangeAspect="1"/>
            </p:cNvSpPr>
            <p:nvPr/>
          </p:nvSpPr>
          <p:spPr>
            <a:xfrm>
              <a:off x="4025629" y="3404192"/>
              <a:ext cx="1189508" cy="1188000"/>
            </a:xfrm>
            <a:prstGeom prst="ellipse">
              <a:avLst/>
            </a:prstGeom>
            <a:solidFill>
              <a:srgbClr val="B9C9D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fontAlgn="auto">
                <a:spcBef>
                  <a:spcPts val="0"/>
                </a:spcBef>
                <a:spcAft>
                  <a:spcPts val="0"/>
                </a:spcAft>
                <a:defRPr/>
              </a:pPr>
              <a:r>
                <a:rPr lang="en-GB" sz="1050" dirty="0">
                  <a:solidFill>
                    <a:schemeClr val="tx1"/>
                  </a:solidFill>
                </a:rPr>
                <a:t>Jisc Dark Grey</a:t>
              </a:r>
            </a:p>
            <a:p>
              <a:pPr fontAlgn="auto">
                <a:spcBef>
                  <a:spcPts val="0"/>
                </a:spcBef>
                <a:spcAft>
                  <a:spcPts val="0"/>
                </a:spcAft>
                <a:defRPr/>
              </a:pPr>
              <a:r>
                <a:rPr lang="en-GB" sz="1050" dirty="0">
                  <a:solidFill>
                    <a:schemeClr val="tx1"/>
                  </a:solidFill>
                </a:rPr>
                <a:t>R:185</a:t>
              </a:r>
            </a:p>
            <a:p>
              <a:pPr fontAlgn="auto">
                <a:spcBef>
                  <a:spcPts val="0"/>
                </a:spcBef>
                <a:spcAft>
                  <a:spcPts val="0"/>
                </a:spcAft>
                <a:defRPr/>
              </a:pPr>
              <a:r>
                <a:rPr lang="en-GB" sz="1050" dirty="0">
                  <a:solidFill>
                    <a:schemeClr val="tx1"/>
                  </a:solidFill>
                </a:rPr>
                <a:t>G:201</a:t>
              </a:r>
            </a:p>
            <a:p>
              <a:pPr fontAlgn="auto">
                <a:spcBef>
                  <a:spcPts val="0"/>
                </a:spcBef>
                <a:spcAft>
                  <a:spcPts val="0"/>
                </a:spcAft>
                <a:defRPr/>
              </a:pPr>
              <a:r>
                <a:rPr lang="en-GB" sz="1050" dirty="0">
                  <a:solidFill>
                    <a:schemeClr val="tx1"/>
                  </a:solidFill>
                </a:rPr>
                <a:t>B:213</a:t>
              </a:r>
            </a:p>
          </p:txBody>
        </p:sp>
      </p:grpSp>
    </p:spTree>
  </p:cSld>
  <p:clrMap bg1="lt1" tx1="dk1" bg2="lt2" tx2="dk2" accent1="accent1" accent2="accent2" accent3="accent3" accent4="accent4" accent5="accent5" accent6="accent6" hlink="hlink" folHlink="folHlink"/>
  <p:sldLayoutIdLst>
    <p:sldLayoutId id="2147483755" r:id="rId1"/>
  </p:sldLayoutIdLst>
  <p:hf hdr="0"/>
  <p:txStyles>
    <p:titleStyle>
      <a:lvl1pPr algn="r" defTabSz="685800" rtl="0" eaLnBrk="0" fontAlgn="base" hangingPunct="0">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0" fontAlgn="base" hangingPunct="0">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fontAlgn="base">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fontAlgn="base">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fontAlgn="base">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fontAlgn="base">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0" fontAlgn="base" hangingPunct="0">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0" fontAlgn="base" hangingPunct="0">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0" fontAlgn="base" hangingPunct="0">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24" Type="http://schemas.openxmlformats.org/officeDocument/2006/relationships/image" Target="../media/image38.png"/><Relationship Id="rId25" Type="http://schemas.openxmlformats.org/officeDocument/2006/relationships/image" Target="../media/image39.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emf"/><Relationship Id="rId7" Type="http://schemas.openxmlformats.org/officeDocument/2006/relationships/image" Target="../media/image21.pn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1" Type="http://schemas.openxmlformats.org/officeDocument/2006/relationships/hyperlink" Target="http://www.jisc.ac.uk/rd/projects/research-at-risk" TargetMode="External"/><Relationship Id="rId12" Type="http://schemas.openxmlformats.org/officeDocument/2006/relationships/image" Target="../media/image44.png"/><Relationship Id="rId13" Type="http://schemas.openxmlformats.org/officeDocument/2006/relationships/image" Target="../media/image45.emf"/><Relationship Id="rId1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jisc.ac.uk/rd/projects/prospect-to-alumnus" TargetMode="External"/><Relationship Id="rId4" Type="http://schemas.openxmlformats.org/officeDocument/2006/relationships/image" Target="../media/image40.png"/><Relationship Id="rId5" Type="http://schemas.openxmlformats.org/officeDocument/2006/relationships/hyperlink" Target="http://www.jisc.ac.uk/rd/projects/effective-learning-analytics" TargetMode="External"/><Relationship Id="rId6" Type="http://schemas.openxmlformats.org/officeDocument/2006/relationships/image" Target="../media/image41.png"/><Relationship Id="rId7" Type="http://schemas.openxmlformats.org/officeDocument/2006/relationships/hyperlink" Target="http://www.jisc.ac.uk/rd/projects/building-digital-capability" TargetMode="External"/><Relationship Id="rId8" Type="http://schemas.openxmlformats.org/officeDocument/2006/relationships/image" Target="../media/image42.png"/><Relationship Id="rId9" Type="http://schemas.openxmlformats.org/officeDocument/2006/relationships/hyperlink" Target="http://www.jisc.ac.uk/rd/projects/implementing-the-feltag-agenda" TargetMode="External"/><Relationship Id="rId10"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hyperlink" Target="https://www.flickr.com/photos/bielousov/1921483018/in/photolist-3VN6Xy-axoFTv-nw1eDQ-jpZmxx-9ABvuA-5sTH6H-7axDfR-a4L5ra-diKt5P-ddSJg-9ygPQW-cj3mpG-9ygPRJ-a4L5sT-dfXskW-dfXsn1-a4NWK1-7wM8L9-jXpdrX-jXpaxR-jXotuX-jXqVvE-jXqTTG-jXouFe-jXqX6U-dxe38V-dxjuPh-jXov2V-jAQco2-a4NWtS-a4L5mR-jXotp6-ngCH9j-djYEXG-a4NWMs-a4L5Lz-4r7LNb-a4NWyC-a4L5C2-bVDr5f-djYF31-4r3Fgz-7rw4nA-7nc1Q8-dbf3QM-a4NWw3-a4L5pa-djYDo4-a4L5Ek-djYEWj/" TargetMode="External"/><Relationship Id="rId5" Type="http://schemas.openxmlformats.org/officeDocument/2006/relationships/image" Target="../media/image56.jpeg"/><Relationship Id="rId6" Type="http://schemas.openxmlformats.org/officeDocument/2006/relationships/hyperlink" Target="https://www.flickr.com/photos/kueckfamily/6797944519/in/photolist-bmHf4Z-7PhSRU-3VN6Xy-axoFTv-nw1eDQ-jpZmxx-9ABvuA-5sTH6H-7axDfR-a4L5ra-diKt5P-ddSJg-9ygPQW-cj3mpG-9ygPRJ-a4L5sT-dfXskW-dfXsn1-a4NWK1-7wM8L9-jXqVvE-jXpdrX-jXpaxR-jXotuX-jXqTTG-jXouFe-jXqX6U-dxe38V-dxjuPh-jXov2V-jAQco2-a4NWtS-a4L5mR-jXotp6-ngCH9j-djYEXG-a4NWMs-a4L5Lz-4r7LNb-a4NWw3-a4NWyC-a4L5C2-bVDr5f-a4L5pa-djYF31-4r3Fgz-7rw4nA-7nc1Q8-dbf3QM-djYDo4"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business-intelligence.ac.uk/" TargetMode="External"/><Relationship Id="rId4" Type="http://schemas.openxmlformats.org/officeDocument/2006/relationships/image" Target="../media/image60.tif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png"/><Relationship Id="rId6"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5.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xml"/><Relationship Id="rId6" Type="http://schemas.openxmlformats.org/officeDocument/2006/relationships/image" Target="../media/image11.png"/><Relationship Id="rId7" Type="http://schemas.openxmlformats.org/officeDocument/2006/relationships/chart" Target="../charts/chart2.xml"/><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hyperlink" Target="https://www.jisc.ac.uk/guides/code-of-practice-for-learning-analytics" TargetMode="External"/><Relationship Id="rId5" Type="http://schemas.openxmlformats.org/officeDocument/2006/relationships/hyperlink" Target="http://www.nusconnect.org.uk/resources/learning-analytics-a-guide-for-students-unions" TargetMode="External"/><Relationship Id="rId6"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hyperlink" Target="http://analytics.jiscinvolve.org/" TargetMode="External"/><Relationship Id="rId4" Type="http://schemas.openxmlformats.org/officeDocument/2006/relationships/hyperlink" Target="mailto:analytics@jiscmail.com" TargetMode="External"/><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tiff"/><Relationship Id="rId8"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hyperlink" Target="http://tincanapi.com/what-is-tin-can/overview/what-is-an-lrs/" TargetMode="External"/><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registry.tincanapi.com/"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jisc.ac.uk/rd" TargetMode="External"/><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68425" y="3400425"/>
            <a:ext cx="7387268" cy="775597"/>
          </a:xfrm>
        </p:spPr>
        <p:txBody>
          <a:bodyPr/>
          <a:lstStyle/>
          <a:p>
            <a:r>
              <a:rPr lang="en-GB" dirty="0"/>
              <a:t>UK national data driven services to education</a:t>
            </a:r>
          </a:p>
        </p:txBody>
      </p:sp>
      <p:sp>
        <p:nvSpPr>
          <p:cNvPr id="9" name="Text Placeholder 8"/>
          <p:cNvSpPr>
            <a:spLocks noGrp="1"/>
          </p:cNvSpPr>
          <p:nvPr>
            <p:ph type="body" sz="quarter" idx="13"/>
          </p:nvPr>
        </p:nvSpPr>
        <p:spPr/>
        <p:txBody>
          <a:bodyPr/>
          <a:lstStyle/>
          <a:p>
            <a:r>
              <a:rPr lang="en-GB" dirty="0"/>
              <a:t>Robert </a:t>
            </a:r>
            <a:r>
              <a:rPr lang="en-GB" dirty="0" err="1"/>
              <a:t>Haymon</a:t>
            </a:r>
            <a:r>
              <a:rPr lang="en-GB" dirty="0"/>
              <a:t>-Collins and Myles Danson</a:t>
            </a:r>
          </a:p>
        </p:txBody>
      </p:sp>
      <p:sp>
        <p:nvSpPr>
          <p:cNvPr id="4" name="Date Placeholder 3"/>
          <p:cNvSpPr>
            <a:spLocks noGrp="1"/>
          </p:cNvSpPr>
          <p:nvPr>
            <p:ph type="dt" sz="half" idx="15"/>
          </p:nvPr>
        </p:nvSpPr>
        <p:spPr/>
        <p:txBody>
          <a:bodyPr/>
          <a:lstStyle>
            <a:lvl1pPr eaLnBrk="0" hangingPunct="0">
              <a:defRPr sz="1300">
                <a:solidFill>
                  <a:schemeClr val="tx1"/>
                </a:solidFill>
                <a:latin typeface="Corbel" panose="020B0503020204020204" pitchFamily="34" charset="0"/>
                <a:ea typeface="MS PGothic" panose="020B0600070205080204" pitchFamily="34" charset="-128"/>
              </a:defRPr>
            </a:lvl1pPr>
            <a:lvl2pPr marL="742950" indent="-285750" eaLnBrk="0" hangingPunct="0">
              <a:defRPr sz="1300">
                <a:solidFill>
                  <a:schemeClr val="tx1"/>
                </a:solidFill>
                <a:latin typeface="Corbel" panose="020B0503020204020204" pitchFamily="34" charset="0"/>
                <a:ea typeface="MS PGothic" panose="020B0600070205080204" pitchFamily="34" charset="-128"/>
              </a:defRPr>
            </a:lvl2pPr>
            <a:lvl3pPr marL="1143000" indent="-228600" eaLnBrk="0" hangingPunct="0">
              <a:defRPr sz="1300">
                <a:solidFill>
                  <a:schemeClr val="tx1"/>
                </a:solidFill>
                <a:latin typeface="Corbel" panose="020B0503020204020204" pitchFamily="34" charset="0"/>
                <a:ea typeface="MS PGothic" panose="020B0600070205080204" pitchFamily="34" charset="-128"/>
              </a:defRPr>
            </a:lvl3pPr>
            <a:lvl4pPr marL="1600200" indent="-228600" eaLnBrk="0" hangingPunct="0">
              <a:defRPr sz="1300">
                <a:solidFill>
                  <a:schemeClr val="tx1"/>
                </a:solidFill>
                <a:latin typeface="Corbel" panose="020B0503020204020204" pitchFamily="34" charset="0"/>
                <a:ea typeface="MS PGothic" panose="020B0600070205080204" pitchFamily="34" charset="-128"/>
              </a:defRPr>
            </a:lvl4pPr>
            <a:lvl5pPr marL="2057400" indent="-228600" eaLnBrk="0" hangingPunct="0">
              <a:defRPr sz="1300">
                <a:solidFill>
                  <a:schemeClr val="tx1"/>
                </a:solidFill>
                <a:latin typeface="Corbel" panose="020B0503020204020204" pitchFamily="34" charset="0"/>
                <a:ea typeface="MS PGothic" panose="020B0600070205080204" pitchFamily="34" charset="-128"/>
              </a:defRPr>
            </a:lvl5pPr>
            <a:lvl6pPr marL="25146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6pPr>
            <a:lvl7pPr marL="29718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7pPr>
            <a:lvl8pPr marL="34290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8pPr>
            <a:lvl9pPr marL="38862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9pPr>
          </a:lstStyle>
          <a:p>
            <a:pPr eaLnBrk="1" hangingPunct="1"/>
            <a:fld id="{68026636-153B-4AD0-914B-C6E3692D57AF}" type="datetime1">
              <a:rPr lang="en-GB" altLang="en-US" sz="900" smtClean="0">
                <a:solidFill>
                  <a:schemeClr val="bg1"/>
                </a:solidFill>
              </a:rPr>
              <a:t>26/10/2015</a:t>
            </a:fld>
            <a:endParaRPr lang="en-GB" altLang="en-US" sz="900" dirty="0">
              <a:solidFill>
                <a:schemeClr val="bg1"/>
              </a:solidFill>
            </a:endParaRPr>
          </a:p>
        </p:txBody>
      </p:sp>
      <p:sp>
        <p:nvSpPr>
          <p:cNvPr id="6" name="Slide Number Placeholder 5"/>
          <p:cNvSpPr>
            <a:spLocks noGrp="1"/>
          </p:cNvSpPr>
          <p:nvPr>
            <p:ph type="sldNum" sz="quarter" idx="4294967295"/>
          </p:nvPr>
        </p:nvSpPr>
        <p:spPr>
          <a:xfrm>
            <a:off x="8424863" y="4872038"/>
            <a:ext cx="719137" cy="163512"/>
          </a:xfrm>
          <a:prstGeom prst="rect">
            <a:avLst/>
          </a:prstGeom>
        </p:spPr>
        <p:txBody>
          <a:bodyPr/>
          <a:lstStyle>
            <a:lvl1pPr eaLnBrk="0" hangingPunct="0">
              <a:defRPr sz="1300">
                <a:solidFill>
                  <a:schemeClr val="tx1"/>
                </a:solidFill>
                <a:latin typeface="Corbel" panose="020B0503020204020204" pitchFamily="34" charset="0"/>
                <a:ea typeface="MS PGothic" panose="020B0600070205080204" pitchFamily="34" charset="-128"/>
              </a:defRPr>
            </a:lvl1pPr>
            <a:lvl2pPr marL="742950" indent="-285750" eaLnBrk="0" hangingPunct="0">
              <a:defRPr sz="1300">
                <a:solidFill>
                  <a:schemeClr val="tx1"/>
                </a:solidFill>
                <a:latin typeface="Corbel" panose="020B0503020204020204" pitchFamily="34" charset="0"/>
                <a:ea typeface="MS PGothic" panose="020B0600070205080204" pitchFamily="34" charset="-128"/>
              </a:defRPr>
            </a:lvl2pPr>
            <a:lvl3pPr marL="1143000" indent="-228600" eaLnBrk="0" hangingPunct="0">
              <a:defRPr sz="1300">
                <a:solidFill>
                  <a:schemeClr val="tx1"/>
                </a:solidFill>
                <a:latin typeface="Corbel" panose="020B0503020204020204" pitchFamily="34" charset="0"/>
                <a:ea typeface="MS PGothic" panose="020B0600070205080204" pitchFamily="34" charset="-128"/>
              </a:defRPr>
            </a:lvl3pPr>
            <a:lvl4pPr marL="1600200" indent="-228600" eaLnBrk="0" hangingPunct="0">
              <a:defRPr sz="1300">
                <a:solidFill>
                  <a:schemeClr val="tx1"/>
                </a:solidFill>
                <a:latin typeface="Corbel" panose="020B0503020204020204" pitchFamily="34" charset="0"/>
                <a:ea typeface="MS PGothic" panose="020B0600070205080204" pitchFamily="34" charset="-128"/>
              </a:defRPr>
            </a:lvl4pPr>
            <a:lvl5pPr marL="2057400" indent="-228600" eaLnBrk="0" hangingPunct="0">
              <a:defRPr sz="1300">
                <a:solidFill>
                  <a:schemeClr val="tx1"/>
                </a:solidFill>
                <a:latin typeface="Corbel" panose="020B0503020204020204" pitchFamily="34" charset="0"/>
                <a:ea typeface="MS PGothic" panose="020B0600070205080204" pitchFamily="34" charset="-128"/>
              </a:defRPr>
            </a:lvl5pPr>
            <a:lvl6pPr marL="25146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6pPr>
            <a:lvl7pPr marL="29718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7pPr>
            <a:lvl8pPr marL="34290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8pPr>
            <a:lvl9pPr marL="3886200" indent="-228600" defTabSz="685800" eaLnBrk="0" fontAlgn="base" hangingPunct="0">
              <a:spcBef>
                <a:spcPct val="0"/>
              </a:spcBef>
              <a:spcAft>
                <a:spcPct val="0"/>
              </a:spcAft>
              <a:defRPr sz="1300">
                <a:solidFill>
                  <a:schemeClr val="tx1"/>
                </a:solidFill>
                <a:latin typeface="Corbel" panose="020B0503020204020204" pitchFamily="34" charset="0"/>
                <a:ea typeface="MS PGothic" panose="020B0600070205080204" pitchFamily="34" charset="-128"/>
              </a:defRPr>
            </a:lvl9pPr>
          </a:lstStyle>
          <a:p>
            <a:pPr eaLnBrk="1" hangingPunct="1"/>
            <a:fld id="{11FF4CD5-B301-4156-A17A-B0B8A984E285}" type="slidenum">
              <a:rPr lang="en-GB" altLang="en-US" sz="900">
                <a:solidFill>
                  <a:srgbClr val="9BA7A8"/>
                </a:solidFill>
              </a:rPr>
              <a:pPr eaLnBrk="1" hangingPunct="1"/>
              <a:t>1</a:t>
            </a:fld>
            <a:endParaRPr lang="en-GB" altLang="en-US" sz="900">
              <a:solidFill>
                <a:srgbClr val="9BA7A8"/>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Co-design partners and participation</a:t>
            </a:r>
          </a:p>
        </p:txBody>
      </p:sp>
      <p:sp>
        <p:nvSpPr>
          <p:cNvPr id="4" name="Date Placeholder 3"/>
          <p:cNvSpPr>
            <a:spLocks noGrp="1"/>
          </p:cNvSpPr>
          <p:nvPr>
            <p:ph type="dt" sz="half" idx="14"/>
          </p:nvPr>
        </p:nvSpPr>
        <p:spPr/>
        <p:txBody>
          <a:bodyPr/>
          <a:lstStyle/>
          <a:p>
            <a:fld id="{82E75D7C-758D-4146-A475-C750AF9C28DF}" type="datetime1">
              <a:rPr lang="en-GB" altLang="en-US" smtClean="0"/>
              <a:t>26/10/2015</a:t>
            </a:fld>
            <a:endParaRPr lang="en-GB" altLang="en-US"/>
          </a:p>
        </p:txBody>
      </p:sp>
      <p:sp>
        <p:nvSpPr>
          <p:cNvPr id="8" name="Content Placeholder 5"/>
          <p:cNvSpPr>
            <a:spLocks noGrp="1"/>
          </p:cNvSpPr>
          <p:nvPr>
            <p:ph sz="quarter" idx="13"/>
          </p:nvPr>
        </p:nvSpPr>
        <p:spPr>
          <a:xfrm>
            <a:off x="6214365" y="879475"/>
            <a:ext cx="2710179" cy="3852864"/>
          </a:xfrm>
        </p:spPr>
        <p:txBody>
          <a:bodyPr/>
          <a:lstStyle/>
          <a:p>
            <a:pPr marL="257175" indent="-257175">
              <a:spcBef>
                <a:spcPct val="20000"/>
              </a:spcBef>
              <a:spcAft>
                <a:spcPct val="50000"/>
              </a:spcAft>
              <a:buClr>
                <a:srgbClr val="DE481C"/>
              </a:buClr>
              <a:buSzPct val="100000"/>
              <a:defRPr/>
            </a:pPr>
            <a:r>
              <a:rPr lang="en-GB" sz="2000" kern="0" dirty="0">
                <a:solidFill>
                  <a:srgbClr val="2C3841"/>
                </a:solidFill>
              </a:rPr>
              <a:t>142 ideas considered</a:t>
            </a:r>
          </a:p>
          <a:p>
            <a:pPr marL="257175" indent="-257175">
              <a:spcBef>
                <a:spcPct val="20000"/>
              </a:spcBef>
              <a:spcAft>
                <a:spcPct val="50000"/>
              </a:spcAft>
              <a:buClr>
                <a:srgbClr val="DE481C"/>
              </a:buClr>
              <a:buSzPct val="100000"/>
              <a:defRPr/>
            </a:pPr>
            <a:r>
              <a:rPr lang="en-GB" sz="2000" dirty="0">
                <a:solidFill>
                  <a:srgbClr val="2C3841"/>
                </a:solidFill>
              </a:rPr>
              <a:t>24 defined and pitched</a:t>
            </a:r>
          </a:p>
          <a:p>
            <a:pPr marL="257175" indent="-257175">
              <a:spcBef>
                <a:spcPct val="20000"/>
              </a:spcBef>
              <a:spcAft>
                <a:spcPct val="50000"/>
              </a:spcAft>
              <a:buClr>
                <a:srgbClr val="DE481C"/>
              </a:buClr>
              <a:buSzPct val="100000"/>
              <a:defRPr/>
            </a:pPr>
            <a:r>
              <a:rPr lang="en-GB" sz="2000" dirty="0">
                <a:solidFill>
                  <a:srgbClr val="2C3841"/>
                </a:solidFill>
              </a:rPr>
              <a:t>6 challenges </a:t>
            </a:r>
            <a:r>
              <a:rPr lang="en-GB" sz="2000" dirty="0" smtClean="0">
                <a:solidFill>
                  <a:srgbClr val="2C3841"/>
                </a:solidFill>
              </a:rPr>
              <a:t>prioritised</a:t>
            </a:r>
            <a:endParaRPr lang="en-GB" sz="2000" dirty="0">
              <a:solidFill>
                <a:srgbClr val="2C3841"/>
              </a:solidFill>
            </a:endParaRPr>
          </a:p>
          <a:p>
            <a:pPr marL="257175" indent="-257175">
              <a:spcBef>
                <a:spcPct val="20000"/>
              </a:spcBef>
              <a:spcAft>
                <a:spcPct val="50000"/>
              </a:spcAft>
              <a:buClr>
                <a:srgbClr val="DE481C"/>
              </a:buClr>
              <a:buSzPct val="100000"/>
              <a:defRPr/>
            </a:pPr>
            <a:r>
              <a:rPr lang="en-GB" sz="2000" dirty="0" smtClean="0">
                <a:solidFill>
                  <a:srgbClr val="2C3841"/>
                </a:solidFill>
              </a:rPr>
              <a:t>100 </a:t>
            </a:r>
            <a:r>
              <a:rPr lang="en-GB" sz="2000" dirty="0">
                <a:solidFill>
                  <a:srgbClr val="2C3841"/>
                </a:solidFill>
              </a:rPr>
              <a:t>senior stakeholders prioritised ideas</a:t>
            </a:r>
            <a:br>
              <a:rPr lang="en-GB" sz="2000" dirty="0">
                <a:solidFill>
                  <a:srgbClr val="2C3841"/>
                </a:solidFill>
              </a:rPr>
            </a:br>
            <a:r>
              <a:rPr lang="en-GB" sz="2000" dirty="0"/>
              <a:t>(</a:t>
            </a:r>
            <a:r>
              <a:rPr lang="en-GB" sz="2000" dirty="0" err="1"/>
              <a:t>inc.</a:t>
            </a:r>
            <a:r>
              <a:rPr lang="en-GB" sz="2000" dirty="0"/>
              <a:t> 5 PVCs)</a:t>
            </a:r>
          </a:p>
          <a:p>
            <a:pPr marL="257175" indent="-257175">
              <a:spcBef>
                <a:spcPct val="20000"/>
              </a:spcBef>
              <a:spcAft>
                <a:spcPct val="50000"/>
              </a:spcAft>
              <a:buClr>
                <a:srgbClr val="DE481C"/>
              </a:buClr>
              <a:buSzPct val="100000"/>
              <a:defRPr/>
            </a:pPr>
            <a:r>
              <a:rPr lang="en-GB" sz="2000" dirty="0" smtClean="0">
                <a:solidFill>
                  <a:srgbClr val="2C3841"/>
                </a:solidFill>
              </a:rPr>
              <a:t> </a:t>
            </a:r>
            <a:r>
              <a:rPr lang="en-GB" sz="2000" dirty="0">
                <a:solidFill>
                  <a:srgbClr val="2C3841"/>
                </a:solidFill>
              </a:rPr>
              <a:t>1000 colleagues consulted</a:t>
            </a:r>
          </a:p>
        </p:txBody>
      </p:sp>
      <p:pic>
        <p:nvPicPr>
          <p:cNvPr id="9" name="Picture 8"/>
          <p:cNvPicPr>
            <a:picLocks noChangeAspect="1"/>
          </p:cNvPicPr>
          <p:nvPr/>
        </p:nvPicPr>
        <p:blipFill>
          <a:blip r:embed="rId3"/>
          <a:stretch>
            <a:fillRect/>
          </a:stretch>
        </p:blipFill>
        <p:spPr>
          <a:xfrm>
            <a:off x="244166" y="948332"/>
            <a:ext cx="1066667" cy="533333"/>
          </a:xfrm>
          <a:prstGeom prst="rect">
            <a:avLst/>
          </a:prstGeom>
        </p:spPr>
      </p:pic>
      <p:pic>
        <p:nvPicPr>
          <p:cNvPr id="10" name="Picture 9"/>
          <p:cNvPicPr>
            <a:picLocks noChangeAspect="1"/>
          </p:cNvPicPr>
          <p:nvPr/>
        </p:nvPicPr>
        <p:blipFill>
          <a:blip r:embed="rId4"/>
          <a:stretch>
            <a:fillRect/>
          </a:stretch>
        </p:blipFill>
        <p:spPr>
          <a:xfrm>
            <a:off x="1475891" y="1005756"/>
            <a:ext cx="1600000" cy="352381"/>
          </a:xfrm>
          <a:prstGeom prst="rect">
            <a:avLst/>
          </a:prstGeom>
        </p:spPr>
      </p:pic>
      <p:pic>
        <p:nvPicPr>
          <p:cNvPr id="11" name="Picture 10"/>
          <p:cNvPicPr>
            <a:picLocks noChangeAspect="1"/>
          </p:cNvPicPr>
          <p:nvPr/>
        </p:nvPicPr>
        <p:blipFill>
          <a:blip r:embed="rId5"/>
          <a:stretch>
            <a:fillRect/>
          </a:stretch>
        </p:blipFill>
        <p:spPr>
          <a:xfrm>
            <a:off x="3207643" y="877587"/>
            <a:ext cx="674821" cy="674821"/>
          </a:xfrm>
          <a:prstGeom prst="rect">
            <a:avLst/>
          </a:prstGeom>
        </p:spPr>
      </p:pic>
      <p:pic>
        <p:nvPicPr>
          <p:cNvPr id="12" name="Picture 11"/>
          <p:cNvPicPr>
            <a:picLocks noChangeAspect="1"/>
          </p:cNvPicPr>
          <p:nvPr/>
        </p:nvPicPr>
        <p:blipFill>
          <a:blip r:embed="rId6"/>
          <a:stretch>
            <a:fillRect/>
          </a:stretch>
        </p:blipFill>
        <p:spPr>
          <a:xfrm>
            <a:off x="4050216" y="1005756"/>
            <a:ext cx="787848" cy="431572"/>
          </a:xfrm>
          <a:prstGeom prst="rect">
            <a:avLst/>
          </a:prstGeom>
        </p:spPr>
      </p:pic>
      <p:pic>
        <p:nvPicPr>
          <p:cNvPr id="13" name="Picture 12"/>
          <p:cNvPicPr>
            <a:picLocks noChangeAspect="1"/>
          </p:cNvPicPr>
          <p:nvPr/>
        </p:nvPicPr>
        <p:blipFill>
          <a:blip r:embed="rId7"/>
          <a:stretch>
            <a:fillRect/>
          </a:stretch>
        </p:blipFill>
        <p:spPr>
          <a:xfrm>
            <a:off x="1326813" y="1796661"/>
            <a:ext cx="994188" cy="448766"/>
          </a:xfrm>
          <a:prstGeom prst="rect">
            <a:avLst/>
          </a:prstGeom>
        </p:spPr>
      </p:pic>
      <p:pic>
        <p:nvPicPr>
          <p:cNvPr id="14" name="Picture 13"/>
          <p:cNvPicPr>
            <a:picLocks noChangeAspect="1"/>
          </p:cNvPicPr>
          <p:nvPr/>
        </p:nvPicPr>
        <p:blipFill>
          <a:blip r:embed="rId8"/>
          <a:stretch>
            <a:fillRect/>
          </a:stretch>
        </p:blipFill>
        <p:spPr>
          <a:xfrm>
            <a:off x="2458472" y="1735186"/>
            <a:ext cx="1195883" cy="571716"/>
          </a:xfrm>
          <a:prstGeom prst="rect">
            <a:avLst/>
          </a:prstGeom>
        </p:spPr>
      </p:pic>
      <p:pic>
        <p:nvPicPr>
          <p:cNvPr id="15" name="Picture 14"/>
          <p:cNvPicPr>
            <a:picLocks noChangeAspect="1"/>
          </p:cNvPicPr>
          <p:nvPr/>
        </p:nvPicPr>
        <p:blipFill>
          <a:blip r:embed="rId9"/>
          <a:stretch>
            <a:fillRect/>
          </a:stretch>
        </p:blipFill>
        <p:spPr>
          <a:xfrm>
            <a:off x="3870224" y="1665655"/>
            <a:ext cx="730402" cy="597601"/>
          </a:xfrm>
          <a:prstGeom prst="rect">
            <a:avLst/>
          </a:prstGeom>
        </p:spPr>
      </p:pic>
      <p:pic>
        <p:nvPicPr>
          <p:cNvPr id="16" name="Picture 15"/>
          <p:cNvPicPr>
            <a:picLocks noChangeAspect="1"/>
          </p:cNvPicPr>
          <p:nvPr/>
        </p:nvPicPr>
        <p:blipFill>
          <a:blip r:embed="rId10"/>
          <a:stretch>
            <a:fillRect/>
          </a:stretch>
        </p:blipFill>
        <p:spPr>
          <a:xfrm>
            <a:off x="424259" y="1729601"/>
            <a:ext cx="560491" cy="567244"/>
          </a:xfrm>
          <a:prstGeom prst="rect">
            <a:avLst/>
          </a:prstGeom>
        </p:spPr>
      </p:pic>
      <p:pic>
        <p:nvPicPr>
          <p:cNvPr id="17" name="Picture 16"/>
          <p:cNvPicPr>
            <a:picLocks noChangeAspect="1"/>
          </p:cNvPicPr>
          <p:nvPr/>
        </p:nvPicPr>
        <p:blipFill>
          <a:blip r:embed="rId11"/>
          <a:stretch>
            <a:fillRect/>
          </a:stretch>
        </p:blipFill>
        <p:spPr>
          <a:xfrm>
            <a:off x="4871816" y="1735186"/>
            <a:ext cx="1025238" cy="507690"/>
          </a:xfrm>
          <a:prstGeom prst="rect">
            <a:avLst/>
          </a:prstGeom>
        </p:spPr>
      </p:pic>
      <p:pic>
        <p:nvPicPr>
          <p:cNvPr id="18" name="Picture 17"/>
          <p:cNvPicPr>
            <a:picLocks noChangeAspect="1"/>
          </p:cNvPicPr>
          <p:nvPr/>
        </p:nvPicPr>
        <p:blipFill>
          <a:blip r:embed="rId12"/>
          <a:stretch>
            <a:fillRect/>
          </a:stretch>
        </p:blipFill>
        <p:spPr>
          <a:xfrm>
            <a:off x="336702" y="2447245"/>
            <a:ext cx="952099" cy="591979"/>
          </a:xfrm>
          <a:prstGeom prst="rect">
            <a:avLst/>
          </a:prstGeom>
        </p:spPr>
      </p:pic>
      <p:pic>
        <p:nvPicPr>
          <p:cNvPr id="19" name="Picture 18"/>
          <p:cNvPicPr>
            <a:picLocks noChangeAspect="1"/>
          </p:cNvPicPr>
          <p:nvPr/>
        </p:nvPicPr>
        <p:blipFill>
          <a:blip r:embed="rId13"/>
          <a:stretch>
            <a:fillRect/>
          </a:stretch>
        </p:blipFill>
        <p:spPr>
          <a:xfrm>
            <a:off x="1545376" y="2572552"/>
            <a:ext cx="440341" cy="477601"/>
          </a:xfrm>
          <a:prstGeom prst="rect">
            <a:avLst/>
          </a:prstGeom>
        </p:spPr>
      </p:pic>
      <p:pic>
        <p:nvPicPr>
          <p:cNvPr id="20" name="Picture 19"/>
          <p:cNvPicPr>
            <a:picLocks noChangeAspect="1"/>
          </p:cNvPicPr>
          <p:nvPr/>
        </p:nvPicPr>
        <p:blipFill>
          <a:blip r:embed="rId14"/>
          <a:stretch>
            <a:fillRect/>
          </a:stretch>
        </p:blipFill>
        <p:spPr>
          <a:xfrm>
            <a:off x="2421616" y="2572552"/>
            <a:ext cx="895238" cy="533333"/>
          </a:xfrm>
          <a:prstGeom prst="rect">
            <a:avLst/>
          </a:prstGeom>
        </p:spPr>
      </p:pic>
      <p:pic>
        <p:nvPicPr>
          <p:cNvPr id="21" name="Picture 20"/>
          <p:cNvPicPr>
            <a:picLocks noChangeAspect="1"/>
          </p:cNvPicPr>
          <p:nvPr/>
        </p:nvPicPr>
        <p:blipFill>
          <a:blip r:embed="rId15"/>
          <a:stretch>
            <a:fillRect/>
          </a:stretch>
        </p:blipFill>
        <p:spPr>
          <a:xfrm>
            <a:off x="3676940" y="2487287"/>
            <a:ext cx="1118625" cy="504935"/>
          </a:xfrm>
          <a:prstGeom prst="rect">
            <a:avLst/>
          </a:prstGeom>
        </p:spPr>
      </p:pic>
      <p:pic>
        <p:nvPicPr>
          <p:cNvPr id="22" name="Picture 21"/>
          <p:cNvPicPr>
            <a:picLocks noChangeAspect="1"/>
          </p:cNvPicPr>
          <p:nvPr/>
        </p:nvPicPr>
        <p:blipFill>
          <a:blip r:embed="rId16"/>
          <a:stretch>
            <a:fillRect/>
          </a:stretch>
        </p:blipFill>
        <p:spPr>
          <a:xfrm>
            <a:off x="4984265" y="2605509"/>
            <a:ext cx="888476" cy="255309"/>
          </a:xfrm>
          <a:prstGeom prst="rect">
            <a:avLst/>
          </a:prstGeom>
        </p:spPr>
      </p:pic>
      <p:pic>
        <p:nvPicPr>
          <p:cNvPr id="23" name="Picture 22"/>
          <p:cNvPicPr>
            <a:picLocks noChangeAspect="1"/>
          </p:cNvPicPr>
          <p:nvPr/>
        </p:nvPicPr>
        <p:blipFill>
          <a:blip r:embed="rId17"/>
          <a:stretch>
            <a:fillRect/>
          </a:stretch>
        </p:blipFill>
        <p:spPr>
          <a:xfrm>
            <a:off x="384672" y="3250584"/>
            <a:ext cx="770017" cy="465111"/>
          </a:xfrm>
          <a:prstGeom prst="rect">
            <a:avLst/>
          </a:prstGeom>
        </p:spPr>
      </p:pic>
      <p:pic>
        <p:nvPicPr>
          <p:cNvPr id="24" name="Picture 23"/>
          <p:cNvPicPr>
            <a:picLocks noChangeAspect="1"/>
          </p:cNvPicPr>
          <p:nvPr/>
        </p:nvPicPr>
        <p:blipFill>
          <a:blip r:embed="rId18"/>
          <a:stretch>
            <a:fillRect/>
          </a:stretch>
        </p:blipFill>
        <p:spPr>
          <a:xfrm>
            <a:off x="5098720" y="948332"/>
            <a:ext cx="571429" cy="638095"/>
          </a:xfrm>
          <a:prstGeom prst="rect">
            <a:avLst/>
          </a:prstGeom>
        </p:spPr>
      </p:pic>
      <p:pic>
        <p:nvPicPr>
          <p:cNvPr id="25" name="Picture 24"/>
          <p:cNvPicPr>
            <a:picLocks noChangeAspect="1"/>
          </p:cNvPicPr>
          <p:nvPr/>
        </p:nvPicPr>
        <p:blipFill>
          <a:blip r:embed="rId19"/>
          <a:stretch>
            <a:fillRect/>
          </a:stretch>
        </p:blipFill>
        <p:spPr>
          <a:xfrm>
            <a:off x="1514901" y="3189624"/>
            <a:ext cx="560472" cy="551078"/>
          </a:xfrm>
          <a:prstGeom prst="rect">
            <a:avLst/>
          </a:prstGeom>
        </p:spPr>
      </p:pic>
      <p:pic>
        <p:nvPicPr>
          <p:cNvPr id="26" name="Picture 25"/>
          <p:cNvPicPr>
            <a:picLocks noChangeAspect="1"/>
          </p:cNvPicPr>
          <p:nvPr/>
        </p:nvPicPr>
        <p:blipFill>
          <a:blip r:embed="rId20"/>
          <a:stretch>
            <a:fillRect/>
          </a:stretch>
        </p:blipFill>
        <p:spPr>
          <a:xfrm>
            <a:off x="2408553" y="3229842"/>
            <a:ext cx="1068283" cy="470642"/>
          </a:xfrm>
          <a:prstGeom prst="rect">
            <a:avLst/>
          </a:prstGeom>
        </p:spPr>
      </p:pic>
      <p:pic>
        <p:nvPicPr>
          <p:cNvPr id="27" name="Picture 26"/>
          <p:cNvPicPr>
            <a:picLocks noChangeAspect="1"/>
          </p:cNvPicPr>
          <p:nvPr/>
        </p:nvPicPr>
        <p:blipFill>
          <a:blip r:embed="rId21"/>
          <a:stretch>
            <a:fillRect/>
          </a:stretch>
        </p:blipFill>
        <p:spPr>
          <a:xfrm>
            <a:off x="3806514" y="3114375"/>
            <a:ext cx="722112" cy="722112"/>
          </a:xfrm>
          <a:prstGeom prst="rect">
            <a:avLst/>
          </a:prstGeom>
        </p:spPr>
      </p:pic>
      <p:pic>
        <p:nvPicPr>
          <p:cNvPr id="28" name="Picture 27"/>
          <p:cNvPicPr>
            <a:picLocks noChangeAspect="1"/>
          </p:cNvPicPr>
          <p:nvPr/>
        </p:nvPicPr>
        <p:blipFill>
          <a:blip r:embed="rId22"/>
          <a:stretch>
            <a:fillRect/>
          </a:stretch>
        </p:blipFill>
        <p:spPr>
          <a:xfrm>
            <a:off x="4844379" y="3292892"/>
            <a:ext cx="1473484" cy="282156"/>
          </a:xfrm>
          <a:prstGeom prst="rect">
            <a:avLst/>
          </a:prstGeom>
        </p:spPr>
      </p:pic>
      <p:pic>
        <p:nvPicPr>
          <p:cNvPr id="29" name="Picture 28"/>
          <p:cNvPicPr>
            <a:picLocks noChangeAspect="1"/>
          </p:cNvPicPr>
          <p:nvPr/>
        </p:nvPicPr>
        <p:blipFill>
          <a:blip r:embed="rId23"/>
          <a:stretch>
            <a:fillRect/>
          </a:stretch>
        </p:blipFill>
        <p:spPr>
          <a:xfrm>
            <a:off x="1554047" y="3946185"/>
            <a:ext cx="892280" cy="683838"/>
          </a:xfrm>
          <a:prstGeom prst="rect">
            <a:avLst/>
          </a:prstGeom>
        </p:spPr>
      </p:pic>
      <p:pic>
        <p:nvPicPr>
          <p:cNvPr id="30" name="Picture 29"/>
          <p:cNvPicPr>
            <a:picLocks noChangeAspect="1"/>
          </p:cNvPicPr>
          <p:nvPr/>
        </p:nvPicPr>
        <p:blipFill>
          <a:blip r:embed="rId24"/>
          <a:stretch>
            <a:fillRect/>
          </a:stretch>
        </p:blipFill>
        <p:spPr>
          <a:xfrm>
            <a:off x="2714146" y="3991341"/>
            <a:ext cx="858246" cy="534893"/>
          </a:xfrm>
          <a:prstGeom prst="rect">
            <a:avLst/>
          </a:prstGeom>
        </p:spPr>
      </p:pic>
      <p:pic>
        <p:nvPicPr>
          <p:cNvPr id="31" name="Picture 30"/>
          <p:cNvPicPr>
            <a:picLocks noChangeAspect="1"/>
          </p:cNvPicPr>
          <p:nvPr/>
        </p:nvPicPr>
        <p:blipFill>
          <a:blip r:embed="rId25"/>
          <a:stretch>
            <a:fillRect/>
          </a:stretch>
        </p:blipFill>
        <p:spPr>
          <a:xfrm>
            <a:off x="3911256" y="3902704"/>
            <a:ext cx="1144125" cy="593708"/>
          </a:xfrm>
          <a:prstGeom prst="rect">
            <a:avLst/>
          </a:prstGeom>
        </p:spPr>
      </p:pic>
      <p:sp>
        <p:nvSpPr>
          <p:cNvPr id="3" name="Footer Placeholder 2"/>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32" name="Slide Number Placeholder 31"/>
          <p:cNvSpPr>
            <a:spLocks noGrp="1"/>
          </p:cNvSpPr>
          <p:nvPr>
            <p:ph type="sldNum" sz="quarter" idx="16"/>
          </p:nvPr>
        </p:nvSpPr>
        <p:spPr/>
        <p:txBody>
          <a:bodyPr/>
          <a:lstStyle/>
          <a:p>
            <a:fld id="{5EE8CC19-F422-4334-BD98-31D93008221E}" type="slidenum">
              <a:rPr lang="en-GB" altLang="en-US" smtClean="0"/>
              <a:pPr/>
              <a:t>10</a:t>
            </a:fld>
            <a:endParaRPr lang="en-GB" altLang="en-US"/>
          </a:p>
        </p:txBody>
      </p:sp>
    </p:spTree>
    <p:extLst>
      <p:ext uri="{BB962C8B-B14F-4D97-AF65-F5344CB8AC3E}">
        <p14:creationId xmlns:p14="http://schemas.microsoft.com/office/powerpoint/2010/main" val="1387057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Co-design challenges</a:t>
            </a:r>
          </a:p>
        </p:txBody>
      </p:sp>
      <p:sp>
        <p:nvSpPr>
          <p:cNvPr id="4" name="Date Placeholder 3"/>
          <p:cNvSpPr>
            <a:spLocks noGrp="1"/>
          </p:cNvSpPr>
          <p:nvPr>
            <p:ph type="dt" sz="half" idx="14"/>
          </p:nvPr>
        </p:nvSpPr>
        <p:spPr/>
        <p:txBody>
          <a:bodyPr/>
          <a:lstStyle/>
          <a:p>
            <a:fld id="{B5B968BC-A106-408B-B3B4-164600148917}" type="datetime1">
              <a:rPr lang="en-GB" altLang="en-US" smtClean="0"/>
              <a:t>26/10/2015</a:t>
            </a:fld>
            <a:endParaRPr lang="en-GB" altLang="en-US"/>
          </a:p>
        </p:txBody>
      </p:sp>
      <p:pic>
        <p:nvPicPr>
          <p:cNvPr id="32" name="Picture 31" descr="http://jisc.ac.uk/sites/default/files/prospect-to-alumnus_0.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41" y="3033095"/>
            <a:ext cx="2034035" cy="8775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jisc.ac.uk/sites/default/files/effective-learner-analytics_1.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696" y="3010285"/>
            <a:ext cx="2124898" cy="9288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jisc.ac.uk/sites/default/files/capability.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185" y="1570838"/>
            <a:ext cx="1917229" cy="7888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7087" y="1407455"/>
            <a:ext cx="2016225" cy="855368"/>
          </a:xfrm>
          <a:prstGeom prst="rect">
            <a:avLst/>
          </a:prstGeom>
        </p:spPr>
      </p:pic>
      <p:pic>
        <p:nvPicPr>
          <p:cNvPr id="36" name="Picture 2" descr="http://jisc.ac.uk/sites/default/files/research-at-risk_0.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536" y="1399914"/>
            <a:ext cx="2088232" cy="90092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rId11"/>
          </p:cNvPr>
          <p:cNvSpPr txBox="1"/>
          <p:nvPr/>
        </p:nvSpPr>
        <p:spPr>
          <a:xfrm>
            <a:off x="243162" y="888731"/>
            <a:ext cx="2545809" cy="307777"/>
          </a:xfrm>
          <a:prstGeom prst="rect">
            <a:avLst/>
          </a:prstGeom>
          <a:noFill/>
        </p:spPr>
        <p:txBody>
          <a:bodyPr wrap="square" lIns="0" tIns="0" rIns="0" bIns="0" rtlCol="0">
            <a:spAutoFit/>
          </a:bodyPr>
          <a:lstStyle/>
          <a:p>
            <a:pPr algn="ctr" defTabSz="914400"/>
            <a:r>
              <a:rPr lang="en-GB" sz="2000" dirty="0" smtClean="0"/>
              <a:t>Research at risk (R@R)</a:t>
            </a:r>
            <a:endParaRPr lang="en-GB" sz="2000" dirty="0"/>
          </a:p>
        </p:txBody>
      </p:sp>
      <p:sp>
        <p:nvSpPr>
          <p:cNvPr id="38" name="TextBox 37">
            <a:hlinkClick r:id="rId3"/>
          </p:cNvPr>
          <p:cNvSpPr txBox="1"/>
          <p:nvPr/>
        </p:nvSpPr>
        <p:spPr>
          <a:xfrm>
            <a:off x="324000" y="2502394"/>
            <a:ext cx="2841173" cy="307777"/>
          </a:xfrm>
          <a:prstGeom prst="rect">
            <a:avLst/>
          </a:prstGeom>
          <a:noFill/>
        </p:spPr>
        <p:txBody>
          <a:bodyPr wrap="square" lIns="0" tIns="0" rIns="0" bIns="0" rtlCol="0">
            <a:spAutoFit/>
          </a:bodyPr>
          <a:lstStyle/>
          <a:p>
            <a:pPr algn="ctr" defTabSz="914400"/>
            <a:r>
              <a:rPr lang="en-GB" sz="2000" dirty="0" smtClean="0"/>
              <a:t>Prospect to alumnus (P2A)</a:t>
            </a:r>
            <a:endParaRPr lang="en-GB" sz="2000" dirty="0"/>
          </a:p>
        </p:txBody>
      </p:sp>
      <p:sp>
        <p:nvSpPr>
          <p:cNvPr id="39" name="TextBox 38">
            <a:hlinkClick r:id="rId5"/>
          </p:cNvPr>
          <p:cNvSpPr txBox="1"/>
          <p:nvPr/>
        </p:nvSpPr>
        <p:spPr>
          <a:xfrm>
            <a:off x="3571830" y="2517938"/>
            <a:ext cx="2030254" cy="307777"/>
          </a:xfrm>
          <a:prstGeom prst="rect">
            <a:avLst/>
          </a:prstGeom>
          <a:noFill/>
        </p:spPr>
        <p:txBody>
          <a:bodyPr wrap="square" lIns="0" tIns="0" rIns="0" bIns="0" rtlCol="0">
            <a:spAutoFit/>
          </a:bodyPr>
          <a:lstStyle/>
          <a:p>
            <a:pPr algn="ctr" defTabSz="914400"/>
            <a:r>
              <a:rPr lang="en-GB" sz="2000" b="1" dirty="0" smtClean="0">
                <a:solidFill>
                  <a:srgbClr val="FF0000"/>
                </a:solidFill>
              </a:rPr>
              <a:t>Learning analytics</a:t>
            </a:r>
            <a:endParaRPr lang="en-GB" sz="2000" b="1" dirty="0">
              <a:solidFill>
                <a:srgbClr val="FF0000"/>
              </a:solidFill>
            </a:endParaRPr>
          </a:p>
        </p:txBody>
      </p:sp>
      <p:sp>
        <p:nvSpPr>
          <p:cNvPr id="40" name="TextBox 39">
            <a:hlinkClick r:id="rId7"/>
          </p:cNvPr>
          <p:cNvSpPr txBox="1"/>
          <p:nvPr/>
        </p:nvSpPr>
        <p:spPr>
          <a:xfrm>
            <a:off x="6271797" y="882285"/>
            <a:ext cx="2793394" cy="615553"/>
          </a:xfrm>
          <a:prstGeom prst="rect">
            <a:avLst/>
          </a:prstGeom>
          <a:noFill/>
        </p:spPr>
        <p:txBody>
          <a:bodyPr wrap="square" lIns="0" tIns="0" rIns="0" bIns="0" rtlCol="0">
            <a:spAutoFit/>
          </a:bodyPr>
          <a:lstStyle/>
          <a:p>
            <a:pPr algn="ctr" defTabSz="914400"/>
            <a:r>
              <a:rPr lang="en-GB" sz="2000" dirty="0" smtClean="0"/>
              <a:t>Digital learning </a:t>
            </a:r>
            <a:br>
              <a:rPr lang="en-GB" sz="2000" dirty="0" smtClean="0"/>
            </a:br>
            <a:r>
              <a:rPr lang="en-GB" sz="2000" dirty="0" smtClean="0"/>
              <a:t>and capabilities</a:t>
            </a:r>
            <a:endParaRPr lang="en-GB" sz="2000" dirty="0"/>
          </a:p>
        </p:txBody>
      </p:sp>
      <p:sp>
        <p:nvSpPr>
          <p:cNvPr id="41" name="TextBox 40">
            <a:hlinkClick r:id="rId9"/>
          </p:cNvPr>
          <p:cNvSpPr txBox="1"/>
          <p:nvPr/>
        </p:nvSpPr>
        <p:spPr>
          <a:xfrm>
            <a:off x="3412773" y="889445"/>
            <a:ext cx="2385040" cy="307777"/>
          </a:xfrm>
          <a:prstGeom prst="rect">
            <a:avLst/>
          </a:prstGeom>
          <a:noFill/>
        </p:spPr>
        <p:txBody>
          <a:bodyPr wrap="square" lIns="0" tIns="0" rIns="0" bIns="0" rtlCol="0">
            <a:spAutoFit/>
          </a:bodyPr>
          <a:lstStyle/>
          <a:p>
            <a:pPr algn="ctr" defTabSz="914400"/>
            <a:r>
              <a:rPr lang="en-GB" sz="2000" dirty="0" smtClean="0"/>
              <a:t>Implementing FELTAG</a:t>
            </a:r>
            <a:endParaRPr lang="en-GB" sz="2000" dirty="0"/>
          </a:p>
        </p:txBody>
      </p:sp>
      <p:pic>
        <p:nvPicPr>
          <p:cNvPr id="42" name="Picture 41"/>
          <p:cNvPicPr>
            <a:picLocks noChangeAspect="1"/>
          </p:cNvPicPr>
          <p:nvPr/>
        </p:nvPicPr>
        <p:blipFill>
          <a:blip r:embed="rId13"/>
          <a:stretch>
            <a:fillRect/>
          </a:stretch>
        </p:blipFill>
        <p:spPr>
          <a:xfrm>
            <a:off x="7013088" y="2971322"/>
            <a:ext cx="1057414" cy="976101"/>
          </a:xfrm>
          <a:prstGeom prst="rect">
            <a:avLst/>
          </a:prstGeom>
        </p:spPr>
      </p:pic>
      <p:sp>
        <p:nvSpPr>
          <p:cNvPr id="43" name="TextBox 42">
            <a:hlinkClick r:id="rId9"/>
          </p:cNvPr>
          <p:cNvSpPr txBox="1"/>
          <p:nvPr/>
        </p:nvSpPr>
        <p:spPr>
          <a:xfrm>
            <a:off x="6418101" y="2502394"/>
            <a:ext cx="2385040" cy="307777"/>
          </a:xfrm>
          <a:prstGeom prst="rect">
            <a:avLst/>
          </a:prstGeom>
          <a:noFill/>
        </p:spPr>
        <p:txBody>
          <a:bodyPr wrap="square" lIns="0" tIns="0" rIns="0" bIns="0" rtlCol="0">
            <a:spAutoFit/>
          </a:bodyPr>
          <a:lstStyle/>
          <a:p>
            <a:pPr algn="ctr" defTabSz="914400"/>
            <a:r>
              <a:rPr lang="en-GB" sz="2000" b="1" dirty="0" smtClean="0">
                <a:solidFill>
                  <a:srgbClr val="FF0000"/>
                </a:solidFill>
              </a:rPr>
              <a:t>Business intelligence</a:t>
            </a:r>
            <a:endParaRPr lang="en-GB" sz="2000" b="1" dirty="0">
              <a:solidFill>
                <a:srgbClr val="FF0000"/>
              </a:solidFill>
            </a:endParaRPr>
          </a:p>
        </p:txBody>
      </p:sp>
      <p:pic>
        <p:nvPicPr>
          <p:cNvPr id="44" name="Picture 43"/>
          <p:cNvPicPr>
            <a:picLocks noChangeAspect="1"/>
          </p:cNvPicPr>
          <p:nvPr/>
        </p:nvPicPr>
        <p:blipFill rotWithShape="1">
          <a:blip r:embed="rId14"/>
          <a:srcRect l="26581" t="6995" r="32645" b="13838"/>
          <a:stretch/>
        </p:blipFill>
        <p:spPr>
          <a:xfrm>
            <a:off x="3513600" y="4219199"/>
            <a:ext cx="2275200" cy="439201"/>
          </a:xfrm>
          <a:prstGeom prst="rect">
            <a:avLst/>
          </a:prstGeom>
        </p:spPr>
      </p:pic>
      <p:sp>
        <p:nvSpPr>
          <p:cNvPr id="45" name="TextBox 44">
            <a:hlinkClick r:id="rId11"/>
          </p:cNvPr>
          <p:cNvSpPr txBox="1"/>
          <p:nvPr/>
        </p:nvSpPr>
        <p:spPr>
          <a:xfrm>
            <a:off x="302400" y="4206039"/>
            <a:ext cx="1252800" cy="200055"/>
          </a:xfrm>
          <a:prstGeom prst="rect">
            <a:avLst/>
          </a:prstGeom>
          <a:noFill/>
        </p:spPr>
        <p:txBody>
          <a:bodyPr wrap="square" lIns="0" tIns="0" rIns="0" bIns="0" rtlCol="0">
            <a:spAutoFit/>
          </a:bodyPr>
          <a:lstStyle/>
          <a:p>
            <a:pPr algn="ctr" defTabSz="914400"/>
            <a:r>
              <a:rPr lang="en-GB" dirty="0" smtClean="0">
                <a:solidFill>
                  <a:srgbClr val="2C3841"/>
                </a:solidFill>
              </a:rPr>
              <a:t>Hosting platform</a:t>
            </a:r>
            <a:endParaRPr lang="en-GB" dirty="0">
              <a:solidFill>
                <a:srgbClr val="2C3841"/>
              </a:solidFill>
            </a:endParaRPr>
          </a:p>
        </p:txBody>
      </p:sp>
      <p:sp>
        <p:nvSpPr>
          <p:cNvPr id="46" name="TextBox 45">
            <a:hlinkClick r:id="rId11"/>
          </p:cNvPr>
          <p:cNvSpPr txBox="1"/>
          <p:nvPr/>
        </p:nvSpPr>
        <p:spPr>
          <a:xfrm>
            <a:off x="7668000" y="4199943"/>
            <a:ext cx="1194000" cy="200055"/>
          </a:xfrm>
          <a:prstGeom prst="rect">
            <a:avLst/>
          </a:prstGeom>
          <a:noFill/>
        </p:spPr>
        <p:txBody>
          <a:bodyPr wrap="square" lIns="0" tIns="0" rIns="0" bIns="0" rtlCol="0">
            <a:spAutoFit/>
          </a:bodyPr>
          <a:lstStyle/>
          <a:p>
            <a:pPr algn="ctr" defTabSz="914400"/>
            <a:r>
              <a:rPr lang="en-GB" dirty="0" smtClean="0">
                <a:solidFill>
                  <a:srgbClr val="2C3841"/>
                </a:solidFill>
              </a:rPr>
              <a:t>Hosting platform</a:t>
            </a:r>
            <a:endParaRPr lang="en-GB" dirty="0">
              <a:solidFill>
                <a:srgbClr val="2C3841"/>
              </a:solidFill>
            </a:endParaRPr>
          </a:p>
        </p:txBody>
      </p:sp>
      <p:sp>
        <p:nvSpPr>
          <p:cNvPr id="3" name="Rectangle 2"/>
          <p:cNvSpPr/>
          <p:nvPr/>
        </p:nvSpPr>
        <p:spPr>
          <a:xfrm>
            <a:off x="237600" y="4118400"/>
            <a:ext cx="8690400" cy="665972"/>
          </a:xfrm>
          <a:prstGeom prst="rect">
            <a:avLst/>
          </a:prstGeom>
          <a:noFill/>
          <a:ln w="19050">
            <a:solidFill>
              <a:srgbClr val="E95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5EE8CC19-F422-4334-BD98-31D93008221E}" type="slidenum">
              <a:rPr lang="en-GB" altLang="en-US" smtClean="0"/>
              <a:pPr/>
              <a:t>11</a:t>
            </a:fld>
            <a:endParaRPr lang="en-GB" altLang="en-US"/>
          </a:p>
        </p:txBody>
      </p:sp>
    </p:spTree>
    <p:extLst>
      <p:ext uri="{BB962C8B-B14F-4D97-AF65-F5344CB8AC3E}">
        <p14:creationId xmlns:p14="http://schemas.microsoft.com/office/powerpoint/2010/main" val="951703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About </a:t>
            </a:r>
            <a:r>
              <a:rPr lang="en-GB" dirty="0" smtClean="0"/>
              <a:t>business intelligence</a:t>
            </a:r>
            <a:endParaRPr lang="en-GB" dirty="0"/>
          </a:p>
        </p:txBody>
      </p:sp>
      <p:sp>
        <p:nvSpPr>
          <p:cNvPr id="9" name="Text Placeholder 8"/>
          <p:cNvSpPr>
            <a:spLocks noGrp="1"/>
          </p:cNvSpPr>
          <p:nvPr>
            <p:ph type="body" sz="quarter" idx="13"/>
          </p:nvPr>
        </p:nvSpPr>
        <p:spPr/>
        <p:txBody>
          <a:bodyPr/>
          <a:lstStyle/>
          <a:p>
            <a:endParaRPr lang="en-GB"/>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12</a:t>
            </a:fld>
            <a:endParaRPr lang="en-GB" altLang="en-US"/>
          </a:p>
        </p:txBody>
      </p:sp>
    </p:spTree>
    <p:extLst>
      <p:ext uri="{BB962C8B-B14F-4D97-AF65-F5344CB8AC3E}">
        <p14:creationId xmlns:p14="http://schemas.microsoft.com/office/powerpoint/2010/main" val="1667173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Higher </a:t>
            </a:r>
            <a:r>
              <a:rPr lang="en-GB" dirty="0" smtClean="0"/>
              <a:t>education statistics agency </a:t>
            </a:r>
            <a:r>
              <a:rPr lang="en-GB" dirty="0"/>
              <a:t>(HESA)</a:t>
            </a:r>
          </a:p>
        </p:txBody>
      </p:sp>
      <p:sp>
        <p:nvSpPr>
          <p:cNvPr id="6" name="Content Placeholder 5"/>
          <p:cNvSpPr>
            <a:spLocks noGrp="1"/>
          </p:cNvSpPr>
          <p:nvPr>
            <p:ph sz="quarter" idx="13"/>
          </p:nvPr>
        </p:nvSpPr>
        <p:spPr/>
        <p:txBody>
          <a:bodyPr/>
          <a:lstStyle/>
          <a:p>
            <a:pPr>
              <a:spcBef>
                <a:spcPts val="600"/>
              </a:spcBef>
            </a:pPr>
            <a:r>
              <a:rPr lang="en-GB" sz="2000" dirty="0"/>
              <a:t>Collects a range of data every year UK-wide from universities, </a:t>
            </a:r>
            <a:r>
              <a:rPr lang="en-GB" sz="2000" dirty="0" smtClean="0"/>
              <a:t>higher </a:t>
            </a:r>
            <a:br>
              <a:rPr lang="en-GB" sz="2000" dirty="0" smtClean="0"/>
            </a:br>
            <a:r>
              <a:rPr lang="en-GB" sz="2000" dirty="0" smtClean="0"/>
              <a:t>education </a:t>
            </a:r>
            <a:r>
              <a:rPr lang="en-GB" sz="2000" dirty="0"/>
              <a:t>colleges </a:t>
            </a:r>
          </a:p>
          <a:p>
            <a:pPr>
              <a:spcBef>
                <a:spcPts val="600"/>
              </a:spcBef>
            </a:pPr>
            <a:r>
              <a:rPr lang="en-GB" sz="2000" dirty="0"/>
              <a:t>Provide that </a:t>
            </a:r>
            <a:r>
              <a:rPr lang="en-GB" sz="2000" b="1" dirty="0"/>
              <a:t>data</a:t>
            </a:r>
            <a:r>
              <a:rPr lang="en-GB" sz="2000" dirty="0"/>
              <a:t> to UK government and funding bodies to support their work </a:t>
            </a:r>
          </a:p>
          <a:p>
            <a:pPr>
              <a:spcBef>
                <a:spcPts val="600"/>
              </a:spcBef>
            </a:pPr>
            <a:r>
              <a:rPr lang="en-GB" sz="2000" dirty="0"/>
              <a:t>Publish official statistics and in many accessible formats for use by a wide range of organisations and individuals </a:t>
            </a:r>
          </a:p>
          <a:p>
            <a:pPr>
              <a:spcBef>
                <a:spcPts val="600"/>
              </a:spcBef>
            </a:pPr>
            <a:r>
              <a:rPr lang="en-GB" sz="2000" dirty="0"/>
              <a:t>Funded by the subscriptions of the HE providers from whom they collect data</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13</a:t>
            </a:fld>
            <a:endParaRPr lang="en-GB" altLang="en-US"/>
          </a:p>
        </p:txBody>
      </p:sp>
    </p:spTree>
    <p:extLst>
      <p:ext uri="{BB962C8B-B14F-4D97-AF65-F5344CB8AC3E}">
        <p14:creationId xmlns:p14="http://schemas.microsoft.com/office/powerpoint/2010/main" val="298501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HESA overview</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14</a:t>
            </a:fld>
            <a:endParaRPr lang="en-GB" altLang="en-US"/>
          </a:p>
        </p:txBody>
      </p:sp>
      <p:pic>
        <p:nvPicPr>
          <p:cNvPr id="9"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70549" y="1437910"/>
            <a:ext cx="8481304" cy="2426352"/>
          </a:xfrm>
          <a:prstGeom prst="rect">
            <a:avLst/>
          </a:prstGeom>
        </p:spPr>
      </p:pic>
    </p:spTree>
    <p:extLst>
      <p:ext uri="{BB962C8B-B14F-4D97-AF65-F5344CB8AC3E}">
        <p14:creationId xmlns:p14="http://schemas.microsoft.com/office/powerpoint/2010/main" val="3205024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HESA and </a:t>
            </a:r>
            <a:r>
              <a:rPr lang="en-GB" dirty="0" err="1"/>
              <a:t>Jisc</a:t>
            </a:r>
            <a:r>
              <a:rPr lang="en-GB" dirty="0"/>
              <a:t> </a:t>
            </a:r>
            <a:r>
              <a:rPr lang="en-GB" dirty="0" smtClean="0"/>
              <a:t>business </a:t>
            </a:r>
            <a:br>
              <a:rPr lang="en-GB" dirty="0" smtClean="0"/>
            </a:br>
            <a:r>
              <a:rPr lang="en-GB" dirty="0" smtClean="0"/>
              <a:t>intelligence </a:t>
            </a:r>
            <a:r>
              <a:rPr lang="en-GB" dirty="0"/>
              <a:t>initiative</a:t>
            </a:r>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15</a:t>
            </a:fld>
            <a:endParaRPr lang="en-GB" altLang="en-US"/>
          </a:p>
        </p:txBody>
      </p:sp>
    </p:spTree>
    <p:extLst>
      <p:ext uri="{BB962C8B-B14F-4D97-AF65-F5344CB8AC3E}">
        <p14:creationId xmlns:p14="http://schemas.microsoft.com/office/powerpoint/2010/main" val="3538346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16</a:t>
            </a:fld>
            <a:endParaRPr lang="en-GB" altLang="en-US"/>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112" y="852904"/>
            <a:ext cx="4982857" cy="3855348"/>
          </a:xfrm>
          <a:prstGeom prst="rect">
            <a:avLst/>
          </a:prstGeom>
        </p:spPr>
      </p:pic>
    </p:spTree>
    <p:extLst>
      <p:ext uri="{BB962C8B-B14F-4D97-AF65-F5344CB8AC3E}">
        <p14:creationId xmlns:p14="http://schemas.microsoft.com/office/powerpoint/2010/main" val="3056165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17</a:t>
            </a:fld>
            <a:endParaRPr lang="en-GB" altLang="en-US"/>
          </a:p>
        </p:txBody>
      </p:sp>
      <p:pic>
        <p:nvPicPr>
          <p:cNvPr id="6" name="Content Placeholder 3"/>
          <p:cNvPicPr>
            <a:picLocks noGrp="1" noChangeAspect="1"/>
          </p:cNvPicPr>
          <p:nvPr>
            <p:ph idx="4294967295"/>
          </p:nvPr>
        </p:nvPicPr>
        <p:blipFill rotWithShape="1">
          <a:blip r:embed="rId3"/>
          <a:srcRect t="7131" r="50046" b="2952"/>
          <a:stretch/>
        </p:blipFill>
        <p:spPr>
          <a:xfrm>
            <a:off x="947788" y="945800"/>
            <a:ext cx="7248424" cy="3669506"/>
          </a:xfrm>
          <a:prstGeom prst="rect">
            <a:avLst/>
          </a:prstGeom>
        </p:spPr>
      </p:pic>
    </p:spTree>
    <p:extLst>
      <p:ext uri="{BB962C8B-B14F-4D97-AF65-F5344CB8AC3E}">
        <p14:creationId xmlns:p14="http://schemas.microsoft.com/office/powerpoint/2010/main" val="1198916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18</a:t>
            </a:fld>
            <a:endParaRPr lang="en-GB" altLang="en-US"/>
          </a:p>
        </p:txBody>
      </p:sp>
      <p:pic>
        <p:nvPicPr>
          <p:cNvPr id="9" name="Picture 8"/>
          <p:cNvPicPr>
            <a:picLocks noChangeAspect="1"/>
          </p:cNvPicPr>
          <p:nvPr/>
        </p:nvPicPr>
        <p:blipFill rotWithShape="1">
          <a:blip r:embed="rId3"/>
          <a:srcRect t="7223" r="49967" b="2858"/>
          <a:stretch/>
        </p:blipFill>
        <p:spPr>
          <a:xfrm>
            <a:off x="957835" y="953003"/>
            <a:ext cx="7327725" cy="3703915"/>
          </a:xfrm>
          <a:prstGeom prst="rect">
            <a:avLst/>
          </a:prstGeom>
        </p:spPr>
      </p:pic>
    </p:spTree>
    <p:extLst>
      <p:ext uri="{BB962C8B-B14F-4D97-AF65-F5344CB8AC3E}">
        <p14:creationId xmlns:p14="http://schemas.microsoft.com/office/powerpoint/2010/main" val="4264764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19</a:t>
            </a:fld>
            <a:endParaRPr lang="en-GB" altLang="en-US"/>
          </a:p>
        </p:txBody>
      </p:sp>
      <p:pic>
        <p:nvPicPr>
          <p:cNvPr id="6" name="Content Placeholder 3"/>
          <p:cNvPicPr>
            <a:picLocks noGrp="1" noChangeAspect="1"/>
          </p:cNvPicPr>
          <p:nvPr>
            <p:ph idx="4294967295"/>
          </p:nvPr>
        </p:nvPicPr>
        <p:blipFill rotWithShape="1">
          <a:blip r:embed="rId3"/>
          <a:srcRect t="7223" r="49994" b="2766"/>
          <a:stretch/>
        </p:blipFill>
        <p:spPr>
          <a:xfrm>
            <a:off x="947805" y="956289"/>
            <a:ext cx="7248391" cy="3669506"/>
          </a:xfrm>
          <a:prstGeom prst="rect">
            <a:avLst/>
          </a:prstGeom>
        </p:spPr>
      </p:pic>
    </p:spTree>
    <p:extLst>
      <p:ext uri="{BB962C8B-B14F-4D97-AF65-F5344CB8AC3E}">
        <p14:creationId xmlns:p14="http://schemas.microsoft.com/office/powerpoint/2010/main" val="2053349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Session outline</a:t>
            </a:r>
          </a:p>
        </p:txBody>
      </p:sp>
      <p:sp>
        <p:nvSpPr>
          <p:cNvPr id="6" name="Content Placeholder 5"/>
          <p:cNvSpPr>
            <a:spLocks noGrp="1"/>
          </p:cNvSpPr>
          <p:nvPr>
            <p:ph sz="quarter" idx="13"/>
          </p:nvPr>
        </p:nvSpPr>
        <p:spPr/>
        <p:txBody>
          <a:bodyPr/>
          <a:lstStyle/>
          <a:p>
            <a:pPr>
              <a:spcBef>
                <a:spcPts val="600"/>
              </a:spcBef>
            </a:pPr>
            <a:r>
              <a:rPr lang="en-GB" sz="2000" dirty="0"/>
              <a:t>Orientation</a:t>
            </a:r>
          </a:p>
          <a:p>
            <a:pPr>
              <a:spcBef>
                <a:spcPts val="600"/>
              </a:spcBef>
            </a:pPr>
            <a:r>
              <a:rPr lang="en-GB" sz="2000" dirty="0"/>
              <a:t>Focus on national business intelligence service</a:t>
            </a:r>
          </a:p>
          <a:p>
            <a:pPr>
              <a:spcBef>
                <a:spcPts val="600"/>
              </a:spcBef>
            </a:pPr>
            <a:r>
              <a:rPr lang="en-GB" sz="2000" dirty="0"/>
              <a:t>Focus on national learning analytics </a:t>
            </a:r>
            <a:r>
              <a:rPr lang="en-GB" sz="2000" dirty="0" smtClean="0"/>
              <a:t>service</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a:t>
            </a:fld>
            <a:endParaRPr lang="en-GB" altLang="en-US"/>
          </a:p>
        </p:txBody>
      </p:sp>
    </p:spTree>
    <p:extLst>
      <p:ext uri="{BB962C8B-B14F-4D97-AF65-F5344CB8AC3E}">
        <p14:creationId xmlns:p14="http://schemas.microsoft.com/office/powerpoint/2010/main" val="1686669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20</a:t>
            </a:fld>
            <a:endParaRPr lang="en-GB" altLang="en-US"/>
          </a:p>
        </p:txBody>
      </p:sp>
      <p:pic>
        <p:nvPicPr>
          <p:cNvPr id="9" name="Content Placeholder 3"/>
          <p:cNvPicPr>
            <a:picLocks noGrp="1" noChangeAspect="1"/>
          </p:cNvPicPr>
          <p:nvPr>
            <p:ph idx="4294967295"/>
          </p:nvPr>
        </p:nvPicPr>
        <p:blipFill rotWithShape="1">
          <a:blip r:embed="rId3"/>
          <a:srcRect t="7038" r="49967" b="2951"/>
          <a:stretch/>
        </p:blipFill>
        <p:spPr>
          <a:xfrm>
            <a:off x="951251" y="956290"/>
            <a:ext cx="7252305" cy="3669506"/>
          </a:xfrm>
          <a:prstGeom prst="rect">
            <a:avLst/>
          </a:prstGeom>
        </p:spPr>
      </p:pic>
    </p:spTree>
    <p:extLst>
      <p:ext uri="{BB962C8B-B14F-4D97-AF65-F5344CB8AC3E}">
        <p14:creationId xmlns:p14="http://schemas.microsoft.com/office/powerpoint/2010/main" val="847477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21</a:t>
            </a:fld>
            <a:endParaRPr lang="en-GB" altLang="en-US"/>
          </a:p>
        </p:txBody>
      </p:sp>
      <p:pic>
        <p:nvPicPr>
          <p:cNvPr id="6" name="Content Placeholder 3"/>
          <p:cNvPicPr>
            <a:picLocks noGrp="1" noChangeAspect="1"/>
          </p:cNvPicPr>
          <p:nvPr>
            <p:ph idx="4294967295"/>
          </p:nvPr>
        </p:nvPicPr>
        <p:blipFill rotWithShape="1">
          <a:blip r:embed="rId3"/>
          <a:srcRect t="7038" r="50385" b="2673"/>
          <a:stretch/>
        </p:blipFill>
        <p:spPr>
          <a:xfrm>
            <a:off x="956041" y="938002"/>
            <a:ext cx="7169573" cy="3669506"/>
          </a:xfrm>
          <a:prstGeom prst="rect">
            <a:avLst/>
          </a:prstGeom>
        </p:spPr>
      </p:pic>
    </p:spTree>
    <p:extLst>
      <p:ext uri="{BB962C8B-B14F-4D97-AF65-F5344CB8AC3E}">
        <p14:creationId xmlns:p14="http://schemas.microsoft.com/office/powerpoint/2010/main" val="3383227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Heidi </a:t>
            </a:r>
            <a:r>
              <a:rPr lang="en-GB" dirty="0" smtClean="0"/>
              <a:t>Lab </a:t>
            </a:r>
            <a:endParaRPr lang="en-GB" dirty="0"/>
          </a:p>
        </p:txBody>
      </p:sp>
      <p:sp>
        <p:nvSpPr>
          <p:cNvPr id="6" name="Content Placeholder 5"/>
          <p:cNvSpPr>
            <a:spLocks noGrp="1"/>
          </p:cNvSpPr>
          <p:nvPr>
            <p:ph sz="quarter" idx="13"/>
          </p:nvPr>
        </p:nvSpPr>
        <p:spPr/>
        <p:txBody>
          <a:bodyPr/>
          <a:lstStyle/>
          <a:p>
            <a:pPr>
              <a:spcBef>
                <a:spcPts val="600"/>
              </a:spcBef>
            </a:pPr>
            <a:r>
              <a:rPr lang="en-GB" sz="2000" dirty="0"/>
              <a:t>A new national analytics research and development </a:t>
            </a:r>
            <a:r>
              <a:rPr lang="en-GB" sz="2000" dirty="0" smtClean="0"/>
              <a:t>project</a:t>
            </a:r>
            <a:endParaRPr lang="en-GB" sz="2000" dirty="0"/>
          </a:p>
          <a:p>
            <a:pPr>
              <a:spcBef>
                <a:spcPts val="600"/>
              </a:spcBef>
            </a:pPr>
            <a:r>
              <a:rPr lang="en-GB" sz="2000" dirty="0"/>
              <a:t>Focuses on business questions that can’t be addressed through Heidi </a:t>
            </a:r>
            <a:r>
              <a:rPr lang="en-GB" sz="2000" dirty="0" smtClean="0"/>
              <a:t>Plus</a:t>
            </a:r>
            <a:endParaRPr lang="en-GB" sz="2000" dirty="0"/>
          </a:p>
          <a:p>
            <a:pPr>
              <a:spcBef>
                <a:spcPts val="600"/>
              </a:spcBef>
            </a:pPr>
            <a:r>
              <a:rPr lang="en-GB" sz="2000" dirty="0"/>
              <a:t>Support improvement in sector efficiency through the submission and analysis of professional services cost benchmarking data</a:t>
            </a:r>
          </a:p>
          <a:p>
            <a:pPr>
              <a:spcBef>
                <a:spcPts val="600"/>
              </a:spcBef>
            </a:pPr>
            <a:r>
              <a:rPr lang="en-GB" sz="2000" b="1" dirty="0"/>
              <a:t>Technical</a:t>
            </a:r>
            <a:r>
              <a:rPr lang="en-GB" sz="2000" dirty="0"/>
              <a:t>; MS SQL Web </a:t>
            </a:r>
            <a:r>
              <a:rPr lang="en-GB" sz="2000" dirty="0" smtClean="0"/>
              <a:t>and </a:t>
            </a:r>
            <a:r>
              <a:rPr lang="en-GB" sz="2000" dirty="0"/>
              <a:t>Business (elastic), </a:t>
            </a:r>
            <a:r>
              <a:rPr lang="en-GB" sz="2000" dirty="0" err="1"/>
              <a:t>DocumentDB</a:t>
            </a:r>
            <a:r>
              <a:rPr lang="en-GB" sz="2000" dirty="0"/>
              <a:t> (elastic), Alteryx, Tableau </a:t>
            </a:r>
            <a:r>
              <a:rPr lang="en-GB" sz="2000" dirty="0" smtClean="0"/>
              <a:t>server</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22</a:t>
            </a:fld>
            <a:endParaRPr lang="en-GB" altLang="en-US"/>
          </a:p>
        </p:txBody>
      </p:sp>
    </p:spTree>
    <p:extLst>
      <p:ext uri="{BB962C8B-B14F-4D97-AF65-F5344CB8AC3E}">
        <p14:creationId xmlns:p14="http://schemas.microsoft.com/office/powerpoint/2010/main" val="3561805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23</a:t>
            </a:fld>
            <a:endParaRPr lang="en-GB" altLang="en-US"/>
          </a:p>
        </p:txBody>
      </p:sp>
      <p:pic>
        <p:nvPicPr>
          <p:cNvPr id="9" name="Content Placeholder 6" descr="Heidi Lab image July 2015 copy without headings.jp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 r="18643"/>
          <a:stretch/>
        </p:blipFill>
        <p:spPr>
          <a:xfrm>
            <a:off x="4684976" y="851647"/>
            <a:ext cx="4258100" cy="3674613"/>
          </a:xfrm>
          <a:prstGeom prst="rect">
            <a:avLst/>
          </a:prstGeom>
        </p:spPr>
      </p:pic>
      <p:graphicFrame>
        <p:nvGraphicFramePr>
          <p:cNvPr id="10" name="Content Placeholder 9"/>
          <p:cNvGraphicFramePr>
            <a:graphicFrameLocks/>
          </p:cNvGraphicFramePr>
          <p:nvPr>
            <p:extLst>
              <p:ext uri="{D42A27DB-BD31-4B8C-83A1-F6EECF244321}">
                <p14:modId xmlns:p14="http://schemas.microsoft.com/office/powerpoint/2010/main" val="2537274033"/>
              </p:ext>
            </p:extLst>
          </p:nvPr>
        </p:nvGraphicFramePr>
        <p:xfrm>
          <a:off x="253642" y="894215"/>
          <a:ext cx="4142994" cy="1723725"/>
        </p:xfrm>
        <a:graphic>
          <a:graphicData uri="http://schemas.openxmlformats.org/drawingml/2006/table">
            <a:tbl>
              <a:tblPr firstRow="1" bandRow="1">
                <a:tableStyleId>{5C22544A-7EE6-4342-B048-85BDC9FD1C3A}</a:tableStyleId>
              </a:tblPr>
              <a:tblGrid>
                <a:gridCol w="760546"/>
                <a:gridCol w="3382448"/>
              </a:tblGrid>
              <a:tr h="337909">
                <a:tc>
                  <a:txBody>
                    <a:bodyPr/>
                    <a:lstStyle/>
                    <a:p>
                      <a:r>
                        <a:rPr lang="en-GB" sz="1400" b="1" kern="1200" dirty="0" smtClean="0">
                          <a:solidFill>
                            <a:schemeClr val="bg1"/>
                          </a:solidFill>
                          <a:latin typeface="+mn-lt"/>
                          <a:ea typeface="+mn-ea"/>
                          <a:cs typeface="+mn-cs"/>
                        </a:rPr>
                        <a:t>As</a:t>
                      </a:r>
                      <a:r>
                        <a:rPr lang="en-GB" sz="1400" b="1" kern="1200" baseline="0" dirty="0" smtClean="0">
                          <a:solidFill>
                            <a:schemeClr val="bg1"/>
                          </a:solidFill>
                          <a:latin typeface="+mn-lt"/>
                          <a:ea typeface="+mn-ea"/>
                          <a:cs typeface="+mn-cs"/>
                        </a:rPr>
                        <a:t> an:</a:t>
                      </a:r>
                      <a:endParaRPr lang="en-GB" sz="1400" b="1" kern="1200" dirty="0">
                        <a:solidFill>
                          <a:schemeClr val="bg1"/>
                        </a:solidFill>
                        <a:latin typeface="+mn-lt"/>
                        <a:ea typeface="+mn-ea"/>
                        <a:cs typeface="+mn-cs"/>
                      </a:endParaRPr>
                    </a:p>
                  </a:txBody>
                  <a:tcPr marL="54000" marR="5400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bg1"/>
                          </a:solidFill>
                          <a:latin typeface="+mn-lt"/>
                          <a:ea typeface="+mn-ea"/>
                          <a:cs typeface="+mn-cs"/>
                        </a:rPr>
                        <a:t>Outreach</a:t>
                      </a:r>
                      <a:r>
                        <a:rPr lang="en-GB" sz="1400" b="1" kern="1200" baseline="0" dirty="0" smtClean="0">
                          <a:solidFill>
                            <a:schemeClr val="bg1"/>
                          </a:solidFill>
                          <a:latin typeface="+mn-lt"/>
                          <a:ea typeface="+mn-ea"/>
                          <a:cs typeface="+mn-cs"/>
                        </a:rPr>
                        <a:t> officer</a:t>
                      </a:r>
                      <a:endParaRPr lang="en-GB" sz="1400" b="1" kern="1200" dirty="0" smtClean="0">
                        <a:solidFill>
                          <a:schemeClr val="bg1"/>
                        </a:solidFill>
                        <a:latin typeface="+mn-lt"/>
                        <a:ea typeface="+mn-ea"/>
                        <a:cs typeface="+mn-cs"/>
                      </a:endParaRPr>
                    </a:p>
                  </a:txBody>
                  <a:tcPr marL="54000" marR="5400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r>
              <a:tr h="396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b="1" dirty="0" smtClean="0"/>
                        <a:t>When:</a:t>
                      </a:r>
                    </a:p>
                  </a:txBody>
                  <a:tcPr marL="54000" marR="5400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nSpc>
                          <a:spcPct val="107000"/>
                        </a:lnSpc>
                        <a:spcAft>
                          <a:spcPts val="0"/>
                        </a:spcAft>
                      </a:pPr>
                      <a:r>
                        <a:rPr lang="en-GB" sz="1400" dirty="0" smtClean="0">
                          <a:effectLst/>
                          <a:latin typeface="+mn-lt"/>
                          <a:ea typeface="+mn-ea"/>
                          <a:cs typeface="+mn-cs"/>
                        </a:rPr>
                        <a:t>Planning</a:t>
                      </a:r>
                      <a:r>
                        <a:rPr lang="en-GB" sz="1400" baseline="0" dirty="0" smtClean="0">
                          <a:effectLst/>
                          <a:latin typeface="+mn-lt"/>
                          <a:ea typeface="+mn-ea"/>
                          <a:cs typeface="+mn-cs"/>
                        </a:rPr>
                        <a:t> widening participation recruitment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r>
              <a:tr h="583024">
                <a:tc>
                  <a:txBody>
                    <a:bodyPr/>
                    <a:lstStyle/>
                    <a:p>
                      <a:r>
                        <a:rPr lang="en-GB" sz="1400" b="1" kern="1200" dirty="0" smtClean="0">
                          <a:solidFill>
                            <a:schemeClr val="dk1"/>
                          </a:solidFill>
                          <a:effectLst/>
                          <a:latin typeface="+mn-lt"/>
                          <a:ea typeface="+mn-ea"/>
                          <a:cs typeface="+mn-cs"/>
                        </a:rPr>
                        <a:t>I want to:</a:t>
                      </a:r>
                      <a:endParaRPr lang="en-GB" sz="1400" b="1" dirty="0"/>
                    </a:p>
                  </a:txBody>
                  <a:tcPr marL="54000" marR="5400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c>
                  <a:txBody>
                    <a:bodyPr/>
                    <a:lstStyle/>
                    <a:p>
                      <a:pPr>
                        <a:lnSpc>
                          <a:spcPct val="107000"/>
                        </a:lnSpc>
                        <a:spcAft>
                          <a:spcPts val="0"/>
                        </a:spcAft>
                      </a:pPr>
                      <a:r>
                        <a:rPr lang="en-GB" sz="1400" dirty="0" smtClean="0">
                          <a:effectLst/>
                        </a:rPr>
                        <a:t>Better understand potential</a:t>
                      </a:r>
                      <a:r>
                        <a:rPr lang="en-GB" sz="1400" baseline="0" dirty="0" smtClean="0">
                          <a:effectLst/>
                        </a:rPr>
                        <a:t> student demographics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r>
              <a:tr h="406532">
                <a:tc>
                  <a:txBody>
                    <a:bodyPr/>
                    <a:lstStyle/>
                    <a:p>
                      <a:r>
                        <a:rPr lang="en-GB" sz="1400" b="1" kern="1200" dirty="0" smtClean="0">
                          <a:solidFill>
                            <a:schemeClr val="dk1"/>
                          </a:solidFill>
                          <a:effectLst/>
                          <a:latin typeface="+mn-lt"/>
                          <a:ea typeface="+mn-ea"/>
                          <a:cs typeface="+mn-cs"/>
                        </a:rPr>
                        <a:t>So I can:</a:t>
                      </a:r>
                      <a:endParaRPr lang="en-GB" sz="1400" b="1" dirty="0"/>
                    </a:p>
                  </a:txBody>
                  <a:tcPr marL="54000" marR="54000" marT="54000" marB="54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nSpc>
                          <a:spcPct val="107000"/>
                        </a:lnSpc>
                        <a:spcAft>
                          <a:spcPts val="0"/>
                        </a:spcAft>
                      </a:pPr>
                      <a:r>
                        <a:rPr lang="en-GB" sz="1400" dirty="0" smtClean="0">
                          <a:effectLst/>
                        </a:rPr>
                        <a:t>Achieve my targets in the most efficient way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r>
            </a:tbl>
          </a:graphicData>
        </a:graphic>
      </p:graphicFrame>
    </p:spTree>
    <p:extLst>
      <p:ext uri="{BB962C8B-B14F-4D97-AF65-F5344CB8AC3E}">
        <p14:creationId xmlns:p14="http://schemas.microsoft.com/office/powerpoint/2010/main" val="1177378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24</a:t>
            </a:fld>
            <a:endParaRPr lang="en-GB" altLang="en-US"/>
          </a:p>
        </p:txBody>
      </p:sp>
      <p:sp>
        <p:nvSpPr>
          <p:cNvPr id="11" name="Title 4"/>
          <p:cNvSpPr>
            <a:spLocks noGrp="1"/>
          </p:cNvSpPr>
          <p:nvPr>
            <p:ph type="title"/>
          </p:nvPr>
        </p:nvSpPr>
        <p:spPr>
          <a:xfrm>
            <a:off x="2231137" y="-1588"/>
            <a:ext cx="6696964" cy="447676"/>
          </a:xfrm>
        </p:spPr>
        <p:txBody>
          <a:bodyPr/>
          <a:lstStyle/>
          <a:p>
            <a:r>
              <a:rPr lang="en-GB" dirty="0"/>
              <a:t>Data catalogue</a:t>
            </a:r>
          </a:p>
        </p:txBody>
      </p:sp>
      <p:pic>
        <p:nvPicPr>
          <p:cNvPr id="12" name="Content Placeholder 4" descr="Library ladder Anton Bielouso cc by sa 20.jpg"/>
          <p:cNvPicPr>
            <a:picLocks noGrp="1" noChangeAspect="1"/>
          </p:cNvPicPr>
          <p:nvPr>
            <p:ph sz="half" idx="4294967295"/>
          </p:nvPr>
        </p:nvPicPr>
        <p:blipFill>
          <a:blip r:embed="rId3"/>
          <a:srcRect l="-5" t="798" r="2375" b="-14"/>
          <a:stretch>
            <a:fillRect/>
          </a:stretch>
        </p:blipFill>
        <p:spPr>
          <a:xfrm>
            <a:off x="4881936" y="1092012"/>
            <a:ext cx="2009439" cy="3083432"/>
          </a:xfrm>
          <a:prstGeom prst="rect">
            <a:avLst/>
          </a:prstGeom>
        </p:spPr>
      </p:pic>
      <p:sp>
        <p:nvSpPr>
          <p:cNvPr id="13" name="TextBox 12"/>
          <p:cNvSpPr txBox="1"/>
          <p:nvPr/>
        </p:nvSpPr>
        <p:spPr>
          <a:xfrm rot="10800000" flipV="1">
            <a:off x="4872623" y="4222450"/>
            <a:ext cx="2029217" cy="219291"/>
          </a:xfrm>
          <a:prstGeom prst="rect">
            <a:avLst/>
          </a:prstGeom>
        </p:spPr>
        <p:txBody>
          <a:bodyPr wrap="square" rtlCol="0">
            <a:spAutoFit/>
          </a:bodyPr>
          <a:lstStyle/>
          <a:p>
            <a:pPr algn="ctr"/>
            <a:r>
              <a:rPr lang="en-US" sz="825" dirty="0"/>
              <a:t>Image: </a:t>
            </a:r>
            <a:r>
              <a:rPr lang="en-US" sz="825" dirty="0">
                <a:hlinkClick r:id="rId4"/>
              </a:rPr>
              <a:t>Anton </a:t>
            </a:r>
            <a:r>
              <a:rPr lang="en-US" sz="825" dirty="0" err="1">
                <a:hlinkClick r:id="rId4"/>
              </a:rPr>
              <a:t>Bielouso</a:t>
            </a:r>
            <a:r>
              <a:rPr lang="en-US" sz="825" dirty="0">
                <a:hlinkClick r:id="rId4"/>
              </a:rPr>
              <a:t> CC BY_SA 2.0</a:t>
            </a:r>
            <a:endParaRPr lang="en-US" sz="825" dirty="0"/>
          </a:p>
        </p:txBody>
      </p:sp>
      <p:pic>
        <p:nvPicPr>
          <p:cNvPr id="14" name="Picture 13" descr="Library ladder dankueck cc by sa 20.jpg"/>
          <p:cNvPicPr>
            <a:picLocks noChangeAspect="1"/>
          </p:cNvPicPr>
          <p:nvPr/>
        </p:nvPicPr>
        <p:blipFill>
          <a:blip r:embed="rId5"/>
          <a:stretch>
            <a:fillRect/>
          </a:stretch>
        </p:blipFill>
        <p:spPr>
          <a:xfrm>
            <a:off x="1713584" y="1074981"/>
            <a:ext cx="2351329" cy="3100463"/>
          </a:xfrm>
          <a:prstGeom prst="rect">
            <a:avLst/>
          </a:prstGeom>
        </p:spPr>
      </p:pic>
      <p:sp>
        <p:nvSpPr>
          <p:cNvPr id="15" name="TextBox 14"/>
          <p:cNvSpPr txBox="1"/>
          <p:nvPr/>
        </p:nvSpPr>
        <p:spPr>
          <a:xfrm>
            <a:off x="1691014" y="4256989"/>
            <a:ext cx="2354893" cy="227329"/>
          </a:xfrm>
          <a:prstGeom prst="rect">
            <a:avLst/>
          </a:prstGeom>
        </p:spPr>
        <p:txBody>
          <a:bodyPr wrap="square" rtlCol="0">
            <a:spAutoFit/>
          </a:bodyPr>
          <a:lstStyle/>
          <a:p>
            <a:pPr algn="ctr"/>
            <a:r>
              <a:rPr lang="en-US" sz="825" dirty="0">
                <a:latin typeface="Calibri"/>
              </a:rPr>
              <a:t>Image: </a:t>
            </a:r>
            <a:r>
              <a:rPr lang="en-US" sz="825" dirty="0" err="1">
                <a:latin typeface="Calibri"/>
                <a:hlinkClick r:id="rId6"/>
              </a:rPr>
              <a:t>dankueck</a:t>
            </a:r>
            <a:r>
              <a:rPr lang="en-US" sz="825" dirty="0">
                <a:latin typeface="Calibri"/>
                <a:hlinkClick r:id="rId6"/>
              </a:rPr>
              <a:t> CC BY SA 2.0</a:t>
            </a:r>
            <a:endParaRPr lang="en-US" sz="825" dirty="0">
              <a:latin typeface="Calibri"/>
            </a:endParaRPr>
          </a:p>
        </p:txBody>
      </p:sp>
    </p:spTree>
    <p:extLst>
      <p:ext uri="{BB962C8B-B14F-4D97-AF65-F5344CB8AC3E}">
        <p14:creationId xmlns:p14="http://schemas.microsoft.com/office/powerpoint/2010/main" val="595227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Business </a:t>
            </a:r>
            <a:r>
              <a:rPr lang="en-GB" dirty="0" smtClean="0"/>
              <a:t>intelligence </a:t>
            </a:r>
            <a:r>
              <a:rPr lang="en-GB" dirty="0"/>
              <a:t>maturity</a:t>
            </a:r>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25</a:t>
            </a:fld>
            <a:endParaRPr lang="en-GB" altLang="en-US"/>
          </a:p>
        </p:txBody>
      </p:sp>
    </p:spTree>
    <p:extLst>
      <p:ext uri="{BB962C8B-B14F-4D97-AF65-F5344CB8AC3E}">
        <p14:creationId xmlns:p14="http://schemas.microsoft.com/office/powerpoint/2010/main" val="2899505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26</a:t>
            </a:fld>
            <a:endParaRPr lang="en-GB" altLang="en-US"/>
          </a:p>
        </p:txBody>
      </p:sp>
      <p:pic>
        <p:nvPicPr>
          <p:cNvPr id="9" name="Content Placeholder 6" descr="iDF374 - HESA &amp; Jisc BI (Customer Journey) Diagram, Feb15 v1-02_SUPERSIZE-01.jp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077" t="13643" r="-8789" b="4923"/>
          <a:stretch/>
        </p:blipFill>
        <p:spPr>
          <a:xfrm>
            <a:off x="1134304" y="913361"/>
            <a:ext cx="7079071" cy="3740664"/>
          </a:xfrm>
          <a:prstGeom prst="rect">
            <a:avLst/>
          </a:prstGeom>
        </p:spPr>
      </p:pic>
    </p:spTree>
    <p:extLst>
      <p:ext uri="{BB962C8B-B14F-4D97-AF65-F5344CB8AC3E}">
        <p14:creationId xmlns:p14="http://schemas.microsoft.com/office/powerpoint/2010/main" val="4135598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27</a:t>
            </a:fld>
            <a:endParaRPr lang="en-GB" altLang="en-US"/>
          </a:p>
        </p:txBody>
      </p:sp>
      <p:pic>
        <p:nvPicPr>
          <p:cNvPr id="6" name="Content Placeholder 2" descr="BI maturity model dimensions and levels image.jpg"/>
          <p:cNvPicPr>
            <a:picLocks noGrp="1" noChangeAspect="1"/>
          </p:cNvPicPr>
          <p:nvPr>
            <p:ph idx="4294967295"/>
          </p:nvPr>
        </p:nvPicPr>
        <p:blipFill>
          <a:blip r:embed="rId3"/>
          <a:stretch>
            <a:fillRect/>
          </a:stretch>
        </p:blipFill>
        <p:spPr>
          <a:xfrm>
            <a:off x="793154" y="956602"/>
            <a:ext cx="7504841" cy="3727123"/>
          </a:xfrm>
          <a:prstGeom prst="rect">
            <a:avLst/>
          </a:prstGeom>
        </p:spPr>
      </p:pic>
    </p:spTree>
    <p:extLst>
      <p:ext uri="{BB962C8B-B14F-4D97-AF65-F5344CB8AC3E}">
        <p14:creationId xmlns:p14="http://schemas.microsoft.com/office/powerpoint/2010/main" val="268637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27/10/2015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28</a:t>
            </a:fld>
            <a:endParaRPr lang="en-GB"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100"/>
            <a:ext cx="9144000" cy="3784705"/>
          </a:xfrm>
          <a:prstGeom prst="rect">
            <a:avLst/>
          </a:prstGeom>
        </p:spPr>
      </p:pic>
    </p:spTree>
    <p:extLst>
      <p:ext uri="{BB962C8B-B14F-4D97-AF65-F5344CB8AC3E}">
        <p14:creationId xmlns:p14="http://schemas.microsoft.com/office/powerpoint/2010/main" val="132336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Significant dates</a:t>
            </a:r>
          </a:p>
        </p:txBody>
      </p:sp>
      <p:sp>
        <p:nvSpPr>
          <p:cNvPr id="6" name="Content Placeholder 5"/>
          <p:cNvSpPr>
            <a:spLocks noGrp="1"/>
          </p:cNvSpPr>
          <p:nvPr>
            <p:ph sz="quarter" idx="13"/>
          </p:nvPr>
        </p:nvSpPr>
        <p:spPr>
          <a:xfrm>
            <a:off x="215901" y="879475"/>
            <a:ext cx="4155683" cy="2101720"/>
          </a:xfrm>
        </p:spPr>
        <p:txBody>
          <a:bodyPr/>
          <a:lstStyle/>
          <a:p>
            <a:pPr>
              <a:spcBef>
                <a:spcPts val="600"/>
              </a:spcBef>
            </a:pPr>
            <a:r>
              <a:rPr lang="en-GB" sz="2000" dirty="0" smtClean="0"/>
              <a:t>Heidi </a:t>
            </a:r>
            <a:r>
              <a:rPr lang="en-GB" sz="2000" dirty="0"/>
              <a:t>Plus s</a:t>
            </a:r>
            <a:r>
              <a:rPr lang="en-GB" sz="2000" dirty="0" smtClean="0"/>
              <a:t>oft </a:t>
            </a:r>
            <a:r>
              <a:rPr lang="en-GB" sz="2000" dirty="0"/>
              <a:t>launch </a:t>
            </a:r>
          </a:p>
          <a:p>
            <a:pPr lvl="1">
              <a:spcBef>
                <a:spcPts val="600"/>
              </a:spcBef>
            </a:pPr>
            <a:r>
              <a:rPr lang="en-GB" sz="2000" dirty="0"/>
              <a:t>July 2015 (closed)</a:t>
            </a:r>
          </a:p>
          <a:p>
            <a:pPr lvl="1">
              <a:spcBef>
                <a:spcPts val="600"/>
              </a:spcBef>
            </a:pPr>
            <a:r>
              <a:rPr lang="en-GB" sz="2000" dirty="0"/>
              <a:t>September 2015 </a:t>
            </a:r>
            <a:r>
              <a:rPr lang="en-GB" sz="2000" dirty="0" smtClean="0"/>
              <a:t/>
            </a:r>
            <a:br>
              <a:rPr lang="en-GB" sz="2000" dirty="0" smtClean="0"/>
            </a:br>
            <a:r>
              <a:rPr lang="en-GB" sz="2000" dirty="0" smtClean="0"/>
              <a:t>(</a:t>
            </a:r>
            <a:r>
              <a:rPr lang="en-GB" sz="2000" dirty="0"/>
              <a:t>open with limited features)</a:t>
            </a:r>
          </a:p>
          <a:p>
            <a:pPr lvl="1">
              <a:spcBef>
                <a:spcPts val="600"/>
              </a:spcBef>
            </a:pPr>
            <a:r>
              <a:rPr lang="en-GB" sz="2000" dirty="0" smtClean="0"/>
              <a:t>November 2015 </a:t>
            </a:r>
            <a:br>
              <a:rPr lang="en-GB" sz="2000" dirty="0" smtClean="0"/>
            </a:br>
            <a:r>
              <a:rPr lang="en-GB" sz="2000" dirty="0" smtClean="0"/>
              <a:t>(production launch)</a:t>
            </a:r>
          </a:p>
          <a:p>
            <a:pPr marL="0" indent="0">
              <a:spcBef>
                <a:spcPts val="600"/>
              </a:spcBef>
              <a:buNone/>
            </a:pP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29</a:t>
            </a:fld>
            <a:endParaRPr lang="en-GB" altLang="en-US"/>
          </a:p>
        </p:txBody>
      </p:sp>
      <p:sp>
        <p:nvSpPr>
          <p:cNvPr id="9" name="Content Placeholder 5"/>
          <p:cNvSpPr txBox="1">
            <a:spLocks/>
          </p:cNvSpPr>
          <p:nvPr/>
        </p:nvSpPr>
        <p:spPr bwMode="auto">
          <a:xfrm>
            <a:off x="4572000" y="818933"/>
            <a:ext cx="4155683" cy="210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en-GB" sz="2000" dirty="0"/>
              <a:t>Heidi </a:t>
            </a:r>
            <a:r>
              <a:rPr lang="en-GB" sz="2000" dirty="0" smtClean="0"/>
              <a:t>Lab</a:t>
            </a:r>
            <a:endParaRPr lang="en-GB" sz="2000" dirty="0"/>
          </a:p>
          <a:p>
            <a:pPr lvl="1">
              <a:spcBef>
                <a:spcPts val="600"/>
              </a:spcBef>
            </a:pPr>
            <a:r>
              <a:rPr lang="en-GB" sz="2000" dirty="0"/>
              <a:t>Application drive summer 2015</a:t>
            </a:r>
          </a:p>
          <a:p>
            <a:pPr lvl="1">
              <a:spcBef>
                <a:spcPts val="600"/>
              </a:spcBef>
            </a:pPr>
            <a:r>
              <a:rPr lang="en-GB" sz="2000" dirty="0"/>
              <a:t>Agile development cycle </a:t>
            </a:r>
            <a:r>
              <a:rPr lang="en-GB" sz="2000" dirty="0" smtClean="0"/>
              <a:t/>
            </a:r>
            <a:br>
              <a:rPr lang="en-GB" sz="2000" dirty="0" smtClean="0"/>
            </a:br>
            <a:r>
              <a:rPr lang="en-GB" sz="2000" dirty="0" smtClean="0"/>
              <a:t>1 </a:t>
            </a:r>
            <a:r>
              <a:rPr lang="en-GB" sz="2000" dirty="0"/>
              <a:t>Nov 2015 - Jan 2016</a:t>
            </a:r>
          </a:p>
          <a:p>
            <a:pPr lvl="1">
              <a:spcBef>
                <a:spcPts val="600"/>
              </a:spcBef>
            </a:pPr>
            <a:r>
              <a:rPr lang="en-GB" sz="2000" dirty="0"/>
              <a:t>Showcase event Feb 2016</a:t>
            </a:r>
          </a:p>
          <a:p>
            <a:pPr lvl="1">
              <a:spcBef>
                <a:spcPts val="600"/>
              </a:spcBef>
            </a:pPr>
            <a:r>
              <a:rPr lang="en-GB" sz="2000" dirty="0"/>
              <a:t>Application drive spring 2016</a:t>
            </a:r>
          </a:p>
          <a:p>
            <a:pPr lvl="1">
              <a:spcBef>
                <a:spcPts val="600"/>
              </a:spcBef>
            </a:pPr>
            <a:r>
              <a:rPr lang="en-GB" sz="2000" dirty="0"/>
              <a:t>Cycle 2 Feb - March 2016</a:t>
            </a:r>
          </a:p>
          <a:p>
            <a:pPr lvl="1">
              <a:spcBef>
                <a:spcPts val="600"/>
              </a:spcBef>
            </a:pPr>
            <a:r>
              <a:rPr lang="en-GB" sz="2000" dirty="0"/>
              <a:t>Cycle 3 May - July 2016</a:t>
            </a:r>
          </a:p>
        </p:txBody>
      </p:sp>
    </p:spTree>
    <p:extLst>
      <p:ext uri="{BB962C8B-B14F-4D97-AF65-F5344CB8AC3E}">
        <p14:creationId xmlns:p14="http://schemas.microsoft.com/office/powerpoint/2010/main" val="1051322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Orientation</a:t>
            </a:r>
          </a:p>
        </p:txBody>
      </p:sp>
      <p:sp>
        <p:nvSpPr>
          <p:cNvPr id="9" name="Text Placeholder 8"/>
          <p:cNvSpPr>
            <a:spLocks noGrp="1"/>
          </p:cNvSpPr>
          <p:nvPr>
            <p:ph type="body" sz="quarter" idx="13"/>
          </p:nvPr>
        </p:nvSpPr>
        <p:spPr/>
        <p:txBody>
          <a:bodyPr/>
          <a:lstStyle/>
          <a:p>
            <a:endParaRPr lang="en-GB"/>
          </a:p>
        </p:txBody>
      </p:sp>
      <p:sp>
        <p:nvSpPr>
          <p:cNvPr id="5" name="Date Placeholder 4"/>
          <p:cNvSpPr>
            <a:spLocks noGrp="1"/>
          </p:cNvSpPr>
          <p:nvPr>
            <p:ph type="dt" sz="half" idx="14"/>
          </p:nvPr>
        </p:nvSpPr>
        <p:spPr/>
        <p:txBody>
          <a:bodyPr/>
          <a:lstStyle/>
          <a:p>
            <a:fld id="{18C5552F-8001-4033-AB9A-77201EA553F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3</a:t>
            </a:fld>
            <a:endParaRPr lang="en-GB" altLang="en-US"/>
          </a:p>
        </p:txBody>
      </p:sp>
    </p:spTree>
    <p:extLst>
      <p:ext uri="{BB962C8B-B14F-4D97-AF65-F5344CB8AC3E}">
        <p14:creationId xmlns:p14="http://schemas.microsoft.com/office/powerpoint/2010/main" val="1688421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Keep in touch</a:t>
            </a:r>
          </a:p>
        </p:txBody>
      </p:sp>
      <p:sp>
        <p:nvSpPr>
          <p:cNvPr id="6" name="Content Placeholder 5"/>
          <p:cNvSpPr>
            <a:spLocks noGrp="1"/>
          </p:cNvSpPr>
          <p:nvPr>
            <p:ph sz="quarter" idx="13"/>
          </p:nvPr>
        </p:nvSpPr>
        <p:spPr>
          <a:xfrm>
            <a:off x="215901" y="879475"/>
            <a:ext cx="4807036" cy="2101720"/>
          </a:xfrm>
        </p:spPr>
        <p:txBody>
          <a:bodyPr/>
          <a:lstStyle/>
          <a:p>
            <a:pPr>
              <a:spcBef>
                <a:spcPts val="600"/>
              </a:spcBef>
            </a:pPr>
            <a:r>
              <a:rPr lang="en-GB" sz="2000" dirty="0" smtClean="0">
                <a:hlinkClick r:id="rId3"/>
              </a:rPr>
              <a:t>business-intelligence.ac.uk</a:t>
            </a:r>
            <a:r>
              <a:rPr lang="en-GB" sz="2000" dirty="0" smtClean="0"/>
              <a:t> </a:t>
            </a:r>
            <a:endParaRPr lang="en-GB" sz="2000" dirty="0"/>
          </a:p>
          <a:p>
            <a:pPr>
              <a:spcBef>
                <a:spcPts val="600"/>
              </a:spcBef>
            </a:pPr>
            <a:r>
              <a:rPr lang="en-GB" sz="2000" dirty="0"/>
              <a:t>Twitter @HESA @</a:t>
            </a:r>
            <a:r>
              <a:rPr lang="en-GB" sz="2000" dirty="0" err="1"/>
              <a:t>jisc</a:t>
            </a:r>
            <a:r>
              <a:rPr lang="en-GB" sz="2000" dirty="0"/>
              <a:t> #</a:t>
            </a:r>
            <a:r>
              <a:rPr lang="en-GB" sz="2000" dirty="0" err="1" smtClean="0"/>
              <a:t>hesajiscbi</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30</a:t>
            </a:fld>
            <a:endParaRPr lang="en-GB" altLang="en-US"/>
          </a:p>
        </p:txBody>
      </p:sp>
      <p:pic>
        <p:nvPicPr>
          <p:cNvPr id="10" name="Picture 9" descr="hesa-jisc-bi-site.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980" y="865328"/>
            <a:ext cx="4048125" cy="3238500"/>
          </a:xfrm>
          <a:prstGeom prst="rect">
            <a:avLst/>
          </a:prstGeom>
        </p:spPr>
      </p:pic>
    </p:spTree>
    <p:extLst>
      <p:ext uri="{BB962C8B-B14F-4D97-AF65-F5344CB8AC3E}">
        <p14:creationId xmlns:p14="http://schemas.microsoft.com/office/powerpoint/2010/main" val="1804726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Learning analytics </a:t>
            </a:r>
            <a:r>
              <a:rPr lang="en-GB" dirty="0" smtClean="0"/>
              <a:t>- </a:t>
            </a:r>
            <a:r>
              <a:rPr lang="en-GB" dirty="0"/>
              <a:t>a new pilot </a:t>
            </a:r>
            <a:r>
              <a:rPr lang="en-GB" dirty="0" smtClean="0"/>
              <a:t/>
            </a:r>
            <a:br>
              <a:rPr lang="en-GB" dirty="0" smtClean="0"/>
            </a:br>
            <a:r>
              <a:rPr lang="en-GB" dirty="0" smtClean="0"/>
              <a:t>national </a:t>
            </a:r>
            <a:r>
              <a:rPr lang="en-GB" dirty="0"/>
              <a:t>shared service</a:t>
            </a:r>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31</a:t>
            </a:fld>
            <a:endParaRPr lang="en-GB" altLang="en-US"/>
          </a:p>
        </p:txBody>
      </p:sp>
    </p:spTree>
    <p:extLst>
      <p:ext uri="{BB962C8B-B14F-4D97-AF65-F5344CB8AC3E}">
        <p14:creationId xmlns:p14="http://schemas.microsoft.com/office/powerpoint/2010/main" val="3856494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smtClean="0"/>
              <a:t>Learning Analytics</a:t>
            </a:r>
            <a:endParaRPr lang="en-GB" dirty="0"/>
          </a:p>
        </p:txBody>
      </p:sp>
      <p:sp>
        <p:nvSpPr>
          <p:cNvPr id="6" name="Content Placeholder 5"/>
          <p:cNvSpPr>
            <a:spLocks noGrp="1"/>
          </p:cNvSpPr>
          <p:nvPr>
            <p:ph sz="quarter" idx="13"/>
          </p:nvPr>
        </p:nvSpPr>
        <p:spPr/>
        <p:txBody>
          <a:bodyPr/>
          <a:lstStyle/>
          <a:p>
            <a:r>
              <a:rPr lang="en-GB" sz="2000" dirty="0"/>
              <a:t>“The application of </a:t>
            </a:r>
            <a:r>
              <a:rPr lang="en-GB" sz="2000" b="1" dirty="0"/>
              <a:t>big data techniques </a:t>
            </a:r>
            <a:r>
              <a:rPr lang="en-GB" sz="2000" dirty="0"/>
              <a:t>such as machine-based learning and data mining to help learners and institutions </a:t>
            </a:r>
            <a:r>
              <a:rPr lang="en-GB" sz="2000" b="1" dirty="0"/>
              <a:t>meet their goals</a:t>
            </a:r>
            <a:r>
              <a:rPr lang="en-GB" sz="2000" dirty="0" smtClean="0"/>
              <a:t>.”</a:t>
            </a:r>
          </a:p>
          <a:p>
            <a:pPr lvl="1"/>
            <a:r>
              <a:rPr lang="en-GB" sz="2000" dirty="0" smtClean="0"/>
              <a:t>Improve retention</a:t>
            </a:r>
          </a:p>
          <a:p>
            <a:pPr lvl="1"/>
            <a:r>
              <a:rPr lang="en-GB" sz="2000" dirty="0" smtClean="0"/>
              <a:t>Improve achievement</a:t>
            </a:r>
          </a:p>
          <a:p>
            <a:pPr lvl="1"/>
            <a:r>
              <a:rPr lang="en-GB" sz="2000" dirty="0" smtClean="0"/>
              <a:t>Improve employability</a:t>
            </a:r>
          </a:p>
          <a:p>
            <a:pPr lvl="1"/>
            <a:r>
              <a:rPr lang="en-GB" sz="2000" dirty="0" smtClean="0"/>
              <a:t>Personalised </a:t>
            </a:r>
            <a:r>
              <a:rPr lang="en-GB" sz="2000" dirty="0"/>
              <a:t>learning</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32</a:t>
            </a:fld>
            <a:endParaRPr lang="en-GB" altLang="en-US"/>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403" y="1886608"/>
            <a:ext cx="3941979" cy="2518577"/>
          </a:xfrm>
          <a:prstGeom prst="rect">
            <a:avLst/>
          </a:prstGeom>
        </p:spPr>
      </p:pic>
    </p:spTree>
    <p:extLst>
      <p:ext uri="{BB962C8B-B14F-4D97-AF65-F5344CB8AC3E}">
        <p14:creationId xmlns:p14="http://schemas.microsoft.com/office/powerpoint/2010/main" val="3586857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136" t="12941" r="22177" b="8935"/>
          <a:stretch/>
        </p:blipFill>
        <p:spPr>
          <a:xfrm>
            <a:off x="1841241" y="665584"/>
            <a:ext cx="5274906" cy="4018383"/>
          </a:xfrm>
          <a:prstGeom prst="rect">
            <a:avLst/>
          </a:prstGeom>
        </p:spPr>
      </p:pic>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33</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National learning analytics service architecture</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4726" t="130" r="72991" b="90989"/>
          <a:stretch/>
        </p:blipFill>
        <p:spPr>
          <a:xfrm>
            <a:off x="2609647" y="933449"/>
            <a:ext cx="742950" cy="361951"/>
          </a:xfrm>
          <a:prstGeom prst="rect">
            <a:avLst/>
          </a:prstGeom>
        </p:spPr>
      </p:pic>
      <p:pic>
        <p:nvPicPr>
          <p:cNvPr id="11" name="Picture 7" descr="2013_Jisc_Logo_RGB300(26m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147" y="2019300"/>
            <a:ext cx="379015" cy="22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9527" r="35828" b="89821"/>
          <a:stretch/>
        </p:blipFill>
        <p:spPr>
          <a:xfrm>
            <a:off x="4824920" y="918618"/>
            <a:ext cx="703312" cy="329402"/>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49370" t="25836" r="34883" b="59035"/>
          <a:stretch/>
        </p:blipFill>
        <p:spPr>
          <a:xfrm>
            <a:off x="4861609" y="1906924"/>
            <a:ext cx="597396" cy="38677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0348" t="52901" r="43256" b="38126"/>
          <a:stretch/>
        </p:blipFill>
        <p:spPr>
          <a:xfrm>
            <a:off x="4832252" y="2975841"/>
            <a:ext cx="345617" cy="326767"/>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49370" t="25836" r="34883" b="59035"/>
          <a:stretch/>
        </p:blipFill>
        <p:spPr>
          <a:xfrm>
            <a:off x="7079266" y="1728136"/>
            <a:ext cx="597396" cy="386773"/>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80699" t="45825" b="25356"/>
          <a:stretch/>
        </p:blipFill>
        <p:spPr>
          <a:xfrm>
            <a:off x="6576437" y="2718984"/>
            <a:ext cx="1019966" cy="1026241"/>
          </a:xfrm>
          <a:prstGeom prst="rect">
            <a:avLst/>
          </a:prstGeom>
        </p:spPr>
      </p:pic>
    </p:spTree>
    <p:extLst>
      <p:ext uri="{BB962C8B-B14F-4D97-AF65-F5344CB8AC3E}">
        <p14:creationId xmlns:p14="http://schemas.microsoft.com/office/powerpoint/2010/main" val="2863369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34</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Our project partners</a:t>
            </a:r>
          </a:p>
        </p:txBody>
      </p:sp>
      <p:pic>
        <p:nvPicPr>
          <p:cNvPr id="17" name="Picture 16"/>
          <p:cNvPicPr>
            <a:picLocks noChangeAspect="1"/>
          </p:cNvPicPr>
          <p:nvPr/>
        </p:nvPicPr>
        <p:blipFill>
          <a:blip r:embed="rId3"/>
          <a:stretch>
            <a:fillRect/>
          </a:stretch>
        </p:blipFill>
        <p:spPr>
          <a:xfrm>
            <a:off x="1136647" y="1591705"/>
            <a:ext cx="1714500" cy="508000"/>
          </a:xfrm>
          <a:prstGeom prst="rect">
            <a:avLst/>
          </a:prstGeom>
        </p:spPr>
      </p:pic>
      <p:pic>
        <p:nvPicPr>
          <p:cNvPr id="18" name="Picture 17"/>
          <p:cNvPicPr>
            <a:picLocks noChangeAspect="1"/>
          </p:cNvPicPr>
          <p:nvPr/>
        </p:nvPicPr>
        <p:blipFill>
          <a:blip r:embed="rId4"/>
          <a:stretch>
            <a:fillRect/>
          </a:stretch>
        </p:blipFill>
        <p:spPr>
          <a:xfrm>
            <a:off x="1100659" y="2933137"/>
            <a:ext cx="1777091" cy="493143"/>
          </a:xfrm>
          <a:prstGeom prst="rect">
            <a:avLst/>
          </a:prstGeom>
        </p:spPr>
      </p:pic>
      <p:grpSp>
        <p:nvGrpSpPr>
          <p:cNvPr id="19" name="Group 18"/>
          <p:cNvGrpSpPr/>
          <p:nvPr/>
        </p:nvGrpSpPr>
        <p:grpSpPr>
          <a:xfrm>
            <a:off x="3861055" y="2861129"/>
            <a:ext cx="1777091" cy="714075"/>
            <a:chOff x="3586997" y="2602028"/>
            <a:chExt cx="1777091" cy="714075"/>
          </a:xfrm>
        </p:grpSpPr>
        <p:sp>
          <p:nvSpPr>
            <p:cNvPr id="20" name="Rectangle 19"/>
            <p:cNvSpPr/>
            <p:nvPr/>
          </p:nvSpPr>
          <p:spPr>
            <a:xfrm>
              <a:off x="3586997" y="2602028"/>
              <a:ext cx="1777091" cy="7140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endParaRPr>
            </a:p>
          </p:txBody>
        </p:sp>
        <p:pic>
          <p:nvPicPr>
            <p:cNvPr id="21" name="Picture 20"/>
            <p:cNvPicPr>
              <a:picLocks noChangeAspect="1"/>
            </p:cNvPicPr>
            <p:nvPr/>
          </p:nvPicPr>
          <p:blipFill>
            <a:blip r:embed="rId5"/>
            <a:stretch>
              <a:fillRect/>
            </a:stretch>
          </p:blipFill>
          <p:spPr>
            <a:xfrm>
              <a:off x="3947780" y="2602028"/>
              <a:ext cx="1391600" cy="598388"/>
            </a:xfrm>
            <a:prstGeom prst="rect">
              <a:avLst/>
            </a:prstGeom>
          </p:spPr>
        </p:pic>
      </p:grpSp>
      <p:pic>
        <p:nvPicPr>
          <p:cNvPr id="22" name="Picture 21"/>
          <p:cNvPicPr>
            <a:picLocks noChangeAspect="1"/>
          </p:cNvPicPr>
          <p:nvPr/>
        </p:nvPicPr>
        <p:blipFill>
          <a:blip r:embed="rId6"/>
          <a:stretch>
            <a:fillRect/>
          </a:stretch>
        </p:blipFill>
        <p:spPr>
          <a:xfrm>
            <a:off x="7174776" y="2886544"/>
            <a:ext cx="688660" cy="688660"/>
          </a:xfrm>
          <a:prstGeom prst="rect">
            <a:avLst/>
          </a:prstGeom>
        </p:spPr>
      </p:pic>
      <p:pic>
        <p:nvPicPr>
          <p:cNvPr id="23" name="Picture 22"/>
          <p:cNvPicPr>
            <a:picLocks noChangeAspect="1"/>
          </p:cNvPicPr>
          <p:nvPr/>
        </p:nvPicPr>
        <p:blipFill>
          <a:blip r:embed="rId7"/>
          <a:stretch>
            <a:fillRect/>
          </a:stretch>
        </p:blipFill>
        <p:spPr>
          <a:xfrm>
            <a:off x="7071410" y="1545552"/>
            <a:ext cx="895391" cy="739513"/>
          </a:xfrm>
          <a:prstGeom prst="rect">
            <a:avLst/>
          </a:prstGeom>
        </p:spPr>
      </p:pic>
      <p:pic>
        <p:nvPicPr>
          <p:cNvPr id="24" name="Picture 23"/>
          <p:cNvPicPr>
            <a:picLocks noChangeAspect="1"/>
          </p:cNvPicPr>
          <p:nvPr/>
        </p:nvPicPr>
        <p:blipFill>
          <a:blip r:embed="rId8"/>
          <a:stretch>
            <a:fillRect/>
          </a:stretch>
        </p:blipFill>
        <p:spPr>
          <a:xfrm>
            <a:off x="3729333" y="1573043"/>
            <a:ext cx="2447874" cy="623641"/>
          </a:xfrm>
          <a:prstGeom prst="rect">
            <a:avLst/>
          </a:prstGeom>
        </p:spPr>
      </p:pic>
      <p:sp>
        <p:nvSpPr>
          <p:cNvPr id="2" name="Rectangle 1"/>
          <p:cNvSpPr/>
          <p:nvPr/>
        </p:nvSpPr>
        <p:spPr>
          <a:xfrm>
            <a:off x="228600" y="1130300"/>
            <a:ext cx="8712200" cy="29464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Tree>
    <p:extLst>
      <p:ext uri="{BB962C8B-B14F-4D97-AF65-F5344CB8AC3E}">
        <p14:creationId xmlns:p14="http://schemas.microsoft.com/office/powerpoint/2010/main" val="6063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p:txBody>
          <a:bodyPr/>
          <a:lstStyle/>
          <a:p>
            <a:r>
              <a:rPr lang="en-GB" dirty="0" err="1"/>
              <a:t>Jisc’s</a:t>
            </a:r>
            <a:r>
              <a:rPr lang="en-GB" dirty="0"/>
              <a:t> </a:t>
            </a:r>
            <a:r>
              <a:rPr lang="en-GB" dirty="0" smtClean="0"/>
              <a:t>learning analytics project</a:t>
            </a:r>
            <a:endParaRPr lang="en-GB" dirty="0"/>
          </a:p>
        </p:txBody>
      </p:sp>
      <p:sp>
        <p:nvSpPr>
          <p:cNvPr id="2" name="Content Placeholder 1"/>
          <p:cNvSpPr>
            <a:spLocks noGrp="1"/>
          </p:cNvSpPr>
          <p:nvPr>
            <p:ph sz="quarter" idx="13"/>
          </p:nvPr>
        </p:nvSpPr>
        <p:spPr/>
        <p:txBody>
          <a:bodyPr/>
          <a:lstStyle/>
          <a:p>
            <a:pPr marL="0" lvl="1" indent="0">
              <a:spcBef>
                <a:spcPts val="900"/>
              </a:spcBef>
              <a:buNone/>
            </a:pPr>
            <a:r>
              <a:rPr lang="en-GB" sz="2000" dirty="0"/>
              <a:t>Three</a:t>
            </a:r>
            <a:r>
              <a:rPr lang="en-GB" sz="2000" b="1" dirty="0"/>
              <a:t> core </a:t>
            </a:r>
            <a:r>
              <a:rPr lang="en-GB" sz="2000" dirty="0"/>
              <a:t>strands</a:t>
            </a:r>
            <a:r>
              <a:rPr lang="en-GB" sz="2000" b="1" dirty="0" smtClean="0"/>
              <a:t>:</a:t>
            </a:r>
            <a:endParaRPr lang="en-GB" sz="2000" b="1"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35</a:t>
            </a:fld>
            <a:endParaRPr lang="en-GB" altLang="en-US"/>
          </a:p>
        </p:txBody>
      </p:sp>
      <p:sp>
        <p:nvSpPr>
          <p:cNvPr id="15" name="Rectangular Callout 14"/>
          <p:cNvSpPr/>
          <p:nvPr/>
        </p:nvSpPr>
        <p:spPr>
          <a:xfrm>
            <a:off x="221526" y="1592350"/>
            <a:ext cx="2160000" cy="1440000"/>
          </a:xfrm>
          <a:prstGeom prst="wedgeRectCallout">
            <a:avLst>
              <a:gd name="adj1" fmla="val 20197"/>
              <a:gd name="adj2" fmla="val 73724"/>
            </a:avLst>
          </a:prstGeom>
          <a:noFill/>
          <a:ln w="19050">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rPr>
              <a:t>Learning </a:t>
            </a:r>
            <a:r>
              <a:rPr lang="en-US" sz="2000" dirty="0" smtClean="0">
                <a:solidFill>
                  <a:schemeClr val="tx1"/>
                </a:solidFill>
              </a:rPr>
              <a:t/>
            </a:r>
            <a:br>
              <a:rPr lang="en-US" sz="2000" dirty="0" smtClean="0">
                <a:solidFill>
                  <a:schemeClr val="tx1"/>
                </a:solidFill>
              </a:rPr>
            </a:br>
            <a:r>
              <a:rPr lang="en-US" sz="2000" dirty="0" smtClean="0">
                <a:solidFill>
                  <a:schemeClr val="tx1"/>
                </a:solidFill>
              </a:rPr>
              <a:t>analytics service</a:t>
            </a:r>
            <a:endParaRPr lang="en-US" sz="2000" dirty="0">
              <a:solidFill>
                <a:schemeClr val="tx1"/>
              </a:solidFill>
            </a:endParaRPr>
          </a:p>
        </p:txBody>
      </p:sp>
      <p:sp>
        <p:nvSpPr>
          <p:cNvPr id="16" name="Rectangular Callout 15"/>
          <p:cNvSpPr/>
          <p:nvPr/>
        </p:nvSpPr>
        <p:spPr>
          <a:xfrm>
            <a:off x="3492000" y="1592350"/>
            <a:ext cx="2160000" cy="1440000"/>
          </a:xfrm>
          <a:prstGeom prst="wedgeRectCallout">
            <a:avLst>
              <a:gd name="adj1" fmla="val 19543"/>
              <a:gd name="adj2" fmla="val 75273"/>
            </a:avLst>
          </a:prstGeom>
          <a:noFill/>
          <a:ln w="19050">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rPr>
              <a:t>Toolkit</a:t>
            </a:r>
          </a:p>
        </p:txBody>
      </p:sp>
      <p:sp>
        <p:nvSpPr>
          <p:cNvPr id="5" name="Rectangle 4"/>
          <p:cNvSpPr/>
          <p:nvPr/>
        </p:nvSpPr>
        <p:spPr>
          <a:xfrm>
            <a:off x="219740" y="3751888"/>
            <a:ext cx="8725786" cy="814192"/>
          </a:xfrm>
          <a:prstGeom prst="rect">
            <a:avLst/>
          </a:prstGeom>
          <a:noFill/>
          <a:ln w="19050">
            <a:solidFill>
              <a:srgbClr val="9B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6" name="Rectangle 5"/>
          <p:cNvSpPr/>
          <p:nvPr/>
        </p:nvSpPr>
        <p:spPr>
          <a:xfrm>
            <a:off x="237600" y="3965172"/>
            <a:ext cx="8712000" cy="400110"/>
          </a:xfrm>
          <a:prstGeom prst="rect">
            <a:avLst/>
          </a:prstGeom>
        </p:spPr>
        <p:txBody>
          <a:bodyPr wrap="square">
            <a:spAutoFit/>
          </a:bodyPr>
          <a:lstStyle/>
          <a:p>
            <a:pPr algn="ctr"/>
            <a:r>
              <a:rPr lang="en-US" sz="2000" dirty="0" err="1"/>
              <a:t>Jisc</a:t>
            </a:r>
            <a:r>
              <a:rPr lang="en-US" sz="2000" dirty="0"/>
              <a:t> learning analytics</a:t>
            </a:r>
          </a:p>
        </p:txBody>
      </p:sp>
      <p:sp>
        <p:nvSpPr>
          <p:cNvPr id="27" name="Rectangular Callout 26"/>
          <p:cNvSpPr/>
          <p:nvPr/>
        </p:nvSpPr>
        <p:spPr>
          <a:xfrm>
            <a:off x="6802433" y="1585364"/>
            <a:ext cx="2160000" cy="1440000"/>
          </a:xfrm>
          <a:prstGeom prst="wedgeRectCallout">
            <a:avLst>
              <a:gd name="adj1" fmla="val 19543"/>
              <a:gd name="adj2" fmla="val 75273"/>
            </a:avLst>
          </a:prstGeom>
          <a:noFill/>
          <a:ln w="19050">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solidFill>
                  <a:schemeClr val="tx1"/>
                </a:solidFill>
              </a:rPr>
              <a:t>Community</a:t>
            </a:r>
            <a:endParaRPr lang="en-US" sz="2000" dirty="0">
              <a:solidFill>
                <a:schemeClr val="tx1"/>
              </a:solidFill>
            </a:endParaRPr>
          </a:p>
        </p:txBody>
      </p:sp>
    </p:spTree>
    <p:extLst>
      <p:ext uri="{BB962C8B-B14F-4D97-AF65-F5344CB8AC3E}">
        <p14:creationId xmlns:p14="http://schemas.microsoft.com/office/powerpoint/2010/main" val="1870479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36</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Staff dashboard</a:t>
            </a:r>
          </a:p>
        </p:txBody>
      </p:sp>
      <p:pic>
        <p:nvPicPr>
          <p:cNvPr id="17" name="Picture 16"/>
          <p:cNvPicPr>
            <a:picLocks noChangeAspect="1"/>
          </p:cNvPicPr>
          <p:nvPr/>
        </p:nvPicPr>
        <p:blipFill>
          <a:blip r:embed="rId3"/>
          <a:stretch>
            <a:fillRect/>
          </a:stretch>
        </p:blipFill>
        <p:spPr>
          <a:xfrm>
            <a:off x="2256908" y="916920"/>
            <a:ext cx="4630183" cy="3812794"/>
          </a:xfrm>
          <a:prstGeom prst="rect">
            <a:avLst/>
          </a:prstGeom>
        </p:spPr>
      </p:pic>
    </p:spTree>
    <p:extLst>
      <p:ext uri="{BB962C8B-B14F-4D97-AF65-F5344CB8AC3E}">
        <p14:creationId xmlns:p14="http://schemas.microsoft.com/office/powerpoint/2010/main" val="360834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37</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Student app</a:t>
            </a:r>
          </a:p>
        </p:txBody>
      </p:sp>
      <p:grpSp>
        <p:nvGrpSpPr>
          <p:cNvPr id="10" name="Group 9"/>
          <p:cNvGrpSpPr/>
          <p:nvPr/>
        </p:nvGrpSpPr>
        <p:grpSpPr>
          <a:xfrm>
            <a:off x="2012268" y="870176"/>
            <a:ext cx="5119464" cy="3809434"/>
            <a:chOff x="1399676" y="555526"/>
            <a:chExt cx="5519392" cy="443406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563802"/>
              <a:ext cx="2491084" cy="44257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76" y="555526"/>
              <a:ext cx="2495744" cy="4434062"/>
            </a:xfrm>
            <a:prstGeom prst="rect">
              <a:avLst/>
            </a:prstGeom>
          </p:spPr>
        </p:pic>
      </p:grpSp>
    </p:spTree>
    <p:extLst>
      <p:ext uri="{BB962C8B-B14F-4D97-AF65-F5344CB8AC3E}">
        <p14:creationId xmlns:p14="http://schemas.microsoft.com/office/powerpoint/2010/main" val="1693024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US" dirty="0"/>
              <a:t>Alert and </a:t>
            </a:r>
            <a:r>
              <a:rPr lang="en-US" dirty="0" smtClean="0"/>
              <a:t>intervention system</a:t>
            </a:r>
            <a:endParaRPr lang="en-GB" dirty="0"/>
          </a:p>
        </p:txBody>
      </p:sp>
      <p:sp>
        <p:nvSpPr>
          <p:cNvPr id="6" name="Content Placeholder 5"/>
          <p:cNvSpPr>
            <a:spLocks noGrp="1"/>
          </p:cNvSpPr>
          <p:nvPr>
            <p:ph sz="quarter" idx="13"/>
          </p:nvPr>
        </p:nvSpPr>
        <p:spPr>
          <a:xfrm>
            <a:off x="215900" y="879475"/>
            <a:ext cx="4907245" cy="3852864"/>
          </a:xfrm>
        </p:spPr>
        <p:txBody>
          <a:bodyPr/>
          <a:lstStyle/>
          <a:p>
            <a:pPr marL="0" indent="0">
              <a:buNone/>
            </a:pPr>
            <a:r>
              <a:rPr lang="en-US" sz="2000" dirty="0"/>
              <a:t>Tools to allow management of interactions with students once risk has been identified:</a:t>
            </a:r>
          </a:p>
          <a:p>
            <a:endParaRPr lang="en-US" sz="2000" dirty="0"/>
          </a:p>
          <a:p>
            <a:r>
              <a:rPr lang="en-GB" sz="2000" dirty="0"/>
              <a:t>Case management</a:t>
            </a:r>
          </a:p>
          <a:p>
            <a:r>
              <a:rPr lang="en-GB" sz="2000" dirty="0"/>
              <a:t>Intervention management</a:t>
            </a:r>
          </a:p>
          <a:p>
            <a:r>
              <a:rPr lang="en-GB" sz="2000" dirty="0"/>
              <a:t>Data fed back into model</a:t>
            </a:r>
          </a:p>
          <a:p>
            <a:r>
              <a:rPr lang="en-GB" sz="2000" dirty="0" err="1"/>
              <a:t>etc</a:t>
            </a:r>
            <a:r>
              <a:rPr lang="en-GB" sz="2000" dirty="0"/>
              <a:t>…</a:t>
            </a:r>
          </a:p>
          <a:p>
            <a:pPr lvl="1"/>
            <a:endParaRPr lang="en-GB" sz="2000" dirty="0"/>
          </a:p>
          <a:p>
            <a:pPr marL="0" lvl="1" indent="0">
              <a:buNone/>
            </a:pPr>
            <a:r>
              <a:rPr lang="en-GB" sz="2000" dirty="0"/>
              <a:t>Based on open source tools from </a:t>
            </a:r>
            <a:r>
              <a:rPr lang="en-GB" sz="2000" b="1" dirty="0" err="1"/>
              <a:t>Unicon</a:t>
            </a:r>
            <a:r>
              <a:rPr lang="en-GB" sz="2000" b="1" dirty="0"/>
              <a:t>/Marist </a:t>
            </a:r>
            <a:r>
              <a:rPr lang="en-GB" sz="2000" dirty="0"/>
              <a:t>(Student </a:t>
            </a:r>
            <a:r>
              <a:rPr lang="en-GB" sz="2000" dirty="0" smtClean="0"/>
              <a:t>success plan)</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38</a:t>
            </a:fld>
            <a:endParaRPr lang="en-GB" altLang="en-US"/>
          </a:p>
        </p:txBody>
      </p:sp>
      <p:pic>
        <p:nvPicPr>
          <p:cNvPr id="19" name="Picture 18"/>
          <p:cNvPicPr>
            <a:picLocks noChangeAspect="1"/>
          </p:cNvPicPr>
          <p:nvPr/>
        </p:nvPicPr>
        <p:blipFill>
          <a:blip r:embed="rId3"/>
          <a:stretch>
            <a:fillRect/>
          </a:stretch>
        </p:blipFill>
        <p:spPr>
          <a:xfrm>
            <a:off x="5040644" y="1663846"/>
            <a:ext cx="3803914" cy="2139702"/>
          </a:xfrm>
          <a:prstGeom prst="rect">
            <a:avLst/>
          </a:prstGeom>
        </p:spPr>
      </p:pic>
    </p:spTree>
    <p:extLst>
      <p:ext uri="{BB962C8B-B14F-4D97-AF65-F5344CB8AC3E}">
        <p14:creationId xmlns:p14="http://schemas.microsoft.com/office/powerpoint/2010/main" val="2146718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39</a:t>
            </a:fld>
            <a:endParaRPr lang="en-GB" altLang="en-US"/>
          </a:p>
        </p:txBody>
      </p:sp>
      <p:pic>
        <p:nvPicPr>
          <p:cNvPr id="13" name="Picture 12"/>
          <p:cNvPicPr>
            <a:picLocks noChangeAspect="1"/>
          </p:cNvPicPr>
          <p:nvPr/>
        </p:nvPicPr>
        <p:blipFill>
          <a:blip r:embed="rId3"/>
          <a:stretch>
            <a:fillRect/>
          </a:stretch>
        </p:blipFill>
        <p:spPr>
          <a:xfrm>
            <a:off x="1227803" y="928092"/>
            <a:ext cx="6688394" cy="3762222"/>
          </a:xfrm>
          <a:prstGeom prst="rect">
            <a:avLst/>
          </a:prstGeom>
        </p:spPr>
      </p:pic>
    </p:spTree>
    <p:extLst>
      <p:ext uri="{BB962C8B-B14F-4D97-AF65-F5344CB8AC3E}">
        <p14:creationId xmlns:p14="http://schemas.microsoft.com/office/powerpoint/2010/main" val="1986026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3BC97C-D924-4CDB-8A8D-C97BF9BECB8E}" type="datetime1">
              <a:rPr lang="en-GB" altLang="en-US" smtClean="0"/>
              <a:t>26/10/2015</a:t>
            </a:fld>
            <a:endParaRPr lang="en-GB" altLang="en-US"/>
          </a:p>
        </p:txBody>
      </p:sp>
      <p:sp>
        <p:nvSpPr>
          <p:cNvPr id="4" name="Footer Placeholder 3"/>
          <p:cNvSpPr>
            <a:spLocks noGrp="1"/>
          </p:cNvSpPr>
          <p:nvPr>
            <p:ph type="ftr" sz="quarter" idx="11"/>
          </p:nvPr>
        </p:nvSpPr>
        <p:spPr/>
        <p:txBody>
          <a:bodyPr/>
          <a:lstStyle/>
          <a:p>
            <a:pPr>
              <a:defRPr/>
            </a:pPr>
            <a:r>
              <a:rPr lang="en-GB" smtClean="0"/>
              <a:t>UK national data driven services to education</a:t>
            </a:r>
            <a:endParaRPr lang="en-GB" dirty="0"/>
          </a:p>
        </p:txBody>
      </p:sp>
      <p:sp>
        <p:nvSpPr>
          <p:cNvPr id="5" name="Slide Number Placeholder 4"/>
          <p:cNvSpPr>
            <a:spLocks noGrp="1"/>
          </p:cNvSpPr>
          <p:nvPr>
            <p:ph type="sldNum" sz="quarter" idx="12"/>
          </p:nvPr>
        </p:nvSpPr>
        <p:spPr/>
        <p:txBody>
          <a:bodyPr/>
          <a:lstStyle/>
          <a:p>
            <a:fld id="{DFB6D1A5-AA0D-4EBE-AA96-274B38930BA7}" type="slidenum">
              <a:rPr lang="en-GB" altLang="en-US" smtClean="0"/>
              <a:pPr/>
              <a:t>4</a:t>
            </a:fld>
            <a:endParaRPr lang="en-GB" altLang="en-US"/>
          </a:p>
        </p:txBody>
      </p:sp>
      <p:pic>
        <p:nvPicPr>
          <p:cNvPr id="7" name="Picture 6" descr="deleteme.png"/>
          <p:cNvPicPr>
            <a:picLocks noChangeAspect="1"/>
          </p:cNvPicPr>
          <p:nvPr/>
        </p:nvPicPr>
        <p:blipFill rotWithShape="1">
          <a:blip r:embed="rId3" cstate="print">
            <a:extLst>
              <a:ext uri="{28A0092B-C50C-407E-A947-70E740481C1C}">
                <a14:useLocalDpi xmlns:a14="http://schemas.microsoft.com/office/drawing/2010/main" val="0"/>
              </a:ext>
            </a:extLst>
          </a:blip>
          <a:srcRect l="-1" t="10660" r="-344" b="4798"/>
          <a:stretch/>
        </p:blipFill>
        <p:spPr>
          <a:xfrm>
            <a:off x="224214" y="815166"/>
            <a:ext cx="2196000" cy="3652186"/>
          </a:xfrm>
          <a:prstGeom prst="rect">
            <a:avLst/>
          </a:prstGeom>
          <a:noFill/>
          <a:ln>
            <a:noFill/>
          </a:ln>
          <a:effectLst/>
        </p:spPr>
      </p:pic>
      <p:sp>
        <p:nvSpPr>
          <p:cNvPr id="8" name="TextBox 7"/>
          <p:cNvSpPr txBox="1"/>
          <p:nvPr/>
        </p:nvSpPr>
        <p:spPr>
          <a:xfrm>
            <a:off x="319920" y="1730807"/>
            <a:ext cx="1604031" cy="2000548"/>
          </a:xfrm>
          <a:prstGeom prst="rect">
            <a:avLst/>
          </a:prstGeom>
          <a:noFill/>
        </p:spPr>
        <p:txBody>
          <a:bodyPr wrap="square" lIns="0" tIns="0" rIns="0" bIns="0" rtlCol="0" anchor="ctr" anchorCtr="0">
            <a:spAutoFit/>
          </a:bodyPr>
          <a:lstStyle/>
          <a:p>
            <a:pPr algn="ctr">
              <a:lnSpc>
                <a:spcPts val="3900"/>
              </a:lnSpc>
              <a:spcBef>
                <a:spcPts val="600"/>
              </a:spcBef>
            </a:pPr>
            <a:r>
              <a:rPr lang="en-GB" sz="3600" dirty="0" smtClean="0">
                <a:solidFill>
                  <a:srgbClr val="212A31"/>
                </a:solidFill>
              </a:rPr>
              <a:t>In the UK there is…</a:t>
            </a:r>
          </a:p>
        </p:txBody>
      </p:sp>
      <p:sp>
        <p:nvSpPr>
          <p:cNvPr id="9" name="Oval 8"/>
          <p:cNvSpPr/>
          <p:nvPr/>
        </p:nvSpPr>
        <p:spPr>
          <a:xfrm>
            <a:off x="5702818" y="874947"/>
            <a:ext cx="1185420" cy="1185420"/>
          </a:xfrm>
          <a:prstGeom prst="ellipse">
            <a:avLst/>
          </a:prstGeom>
          <a:noFill/>
          <a:ln>
            <a:solidFill>
              <a:srgbClr val="3775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10" name="Oval 9"/>
          <p:cNvSpPr/>
          <p:nvPr/>
        </p:nvSpPr>
        <p:spPr>
          <a:xfrm>
            <a:off x="5182769" y="2908904"/>
            <a:ext cx="1136954" cy="1136954"/>
          </a:xfrm>
          <a:prstGeom prst="ellipse">
            <a:avLst/>
          </a:prstGeom>
          <a:gradFill flip="none" rotWithShape="1">
            <a:gsLst>
              <a:gs pos="0">
                <a:srgbClr val="08426C"/>
              </a:gs>
              <a:gs pos="100000">
                <a:srgbClr val="0F7EBF"/>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pic>
        <p:nvPicPr>
          <p:cNvPr id="11" name="Picture 10" descr="deletem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1246" y="3048467"/>
            <a:ext cx="720000" cy="857829"/>
          </a:xfrm>
          <a:prstGeom prst="rect">
            <a:avLst/>
          </a:prstGeom>
        </p:spPr>
      </p:pic>
      <p:sp>
        <p:nvSpPr>
          <p:cNvPr id="12" name="TextBox 11"/>
          <p:cNvSpPr txBox="1"/>
          <p:nvPr/>
        </p:nvSpPr>
        <p:spPr>
          <a:xfrm>
            <a:off x="5254949" y="3030547"/>
            <a:ext cx="992595"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chemeClr val="bg1"/>
                </a:solidFill>
              </a:rPr>
              <a:t>470</a:t>
            </a:r>
          </a:p>
        </p:txBody>
      </p:sp>
      <p:sp>
        <p:nvSpPr>
          <p:cNvPr id="13" name="TextBox 12"/>
          <p:cNvSpPr txBox="1"/>
          <p:nvPr/>
        </p:nvSpPr>
        <p:spPr>
          <a:xfrm>
            <a:off x="5176790" y="3547256"/>
            <a:ext cx="1148912" cy="418063"/>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FFFFFF"/>
                </a:solidFill>
              </a:rPr>
              <a:t>Colleges providing further </a:t>
            </a:r>
            <a:br>
              <a:rPr lang="en-GB" sz="1000" dirty="0" smtClean="0">
                <a:solidFill>
                  <a:srgbClr val="FFFFFF"/>
                </a:solidFill>
              </a:rPr>
            </a:br>
            <a:r>
              <a:rPr lang="en-GB" sz="1000" dirty="0" smtClean="0">
                <a:solidFill>
                  <a:srgbClr val="FFFFFF"/>
                </a:solidFill>
              </a:rPr>
              <a:t>education</a:t>
            </a:r>
          </a:p>
        </p:txBody>
      </p:sp>
      <p:graphicFrame>
        <p:nvGraphicFramePr>
          <p:cNvPr id="14" name="Chart 13"/>
          <p:cNvGraphicFramePr/>
          <p:nvPr>
            <p:extLst>
              <p:ext uri="{D42A27DB-BD31-4B8C-83A1-F6EECF244321}">
                <p14:modId xmlns:p14="http://schemas.microsoft.com/office/powerpoint/2010/main" val="2301087960"/>
              </p:ext>
            </p:extLst>
          </p:nvPr>
        </p:nvGraphicFramePr>
        <p:xfrm>
          <a:off x="2637518" y="2023835"/>
          <a:ext cx="1843767" cy="1229179"/>
        </p:xfrm>
        <a:graphic>
          <a:graphicData uri="http://schemas.openxmlformats.org/drawingml/2006/chart">
            <c:chart xmlns:c="http://schemas.openxmlformats.org/drawingml/2006/chart" xmlns:r="http://schemas.openxmlformats.org/officeDocument/2006/relationships" r:id="rId5"/>
          </a:graphicData>
        </a:graphic>
      </p:graphicFrame>
      <p:sp>
        <p:nvSpPr>
          <p:cNvPr id="15" name="Oval 14"/>
          <p:cNvSpPr/>
          <p:nvPr/>
        </p:nvSpPr>
        <p:spPr>
          <a:xfrm>
            <a:off x="4257483" y="1501471"/>
            <a:ext cx="1136954" cy="1136954"/>
          </a:xfrm>
          <a:prstGeom prst="ellipse">
            <a:avLst/>
          </a:prstGeom>
          <a:gradFill flip="none" rotWithShape="1">
            <a:gsLst>
              <a:gs pos="0">
                <a:srgbClr val="37751C"/>
              </a:gs>
              <a:gs pos="100000">
                <a:srgbClr val="A3B017"/>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pic>
        <p:nvPicPr>
          <p:cNvPr id="16" name="Picture 15" descr="deletem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3494" y="1709948"/>
            <a:ext cx="804933" cy="720000"/>
          </a:xfrm>
          <a:prstGeom prst="rect">
            <a:avLst/>
          </a:prstGeom>
        </p:spPr>
      </p:pic>
      <p:sp>
        <p:nvSpPr>
          <p:cNvPr id="17" name="TextBox 16"/>
          <p:cNvSpPr txBox="1"/>
          <p:nvPr/>
        </p:nvSpPr>
        <p:spPr>
          <a:xfrm>
            <a:off x="4329663" y="1668171"/>
            <a:ext cx="992595"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chemeClr val="bg1"/>
                </a:solidFill>
              </a:rPr>
              <a:t>160</a:t>
            </a:r>
          </a:p>
        </p:txBody>
      </p:sp>
      <p:sp>
        <p:nvSpPr>
          <p:cNvPr id="18" name="TextBox 17"/>
          <p:cNvSpPr txBox="1"/>
          <p:nvPr/>
        </p:nvSpPr>
        <p:spPr>
          <a:xfrm>
            <a:off x="4258592" y="2175713"/>
            <a:ext cx="1148912" cy="279564"/>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FFFFFF"/>
                </a:solidFill>
              </a:rPr>
              <a:t>Higher education institutions</a:t>
            </a:r>
          </a:p>
        </p:txBody>
      </p:sp>
      <p:cxnSp>
        <p:nvCxnSpPr>
          <p:cNvPr id="19" name="Straight Connector 18"/>
          <p:cNvCxnSpPr/>
          <p:nvPr/>
        </p:nvCxnSpPr>
        <p:spPr>
          <a:xfrm flipV="1">
            <a:off x="5200952" y="1425600"/>
            <a:ext cx="479848" cy="291924"/>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28143" y="2183191"/>
            <a:ext cx="514047" cy="253999"/>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34190" y="2884714"/>
            <a:ext cx="1427239" cy="610810"/>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1394" y="1075837"/>
            <a:ext cx="1548268"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rgbClr val="A3B017"/>
                </a:solidFill>
              </a:rPr>
              <a:t>2.3m</a:t>
            </a:r>
          </a:p>
        </p:txBody>
      </p:sp>
      <p:sp>
        <p:nvSpPr>
          <p:cNvPr id="23" name="TextBox 22"/>
          <p:cNvSpPr txBox="1"/>
          <p:nvPr/>
        </p:nvSpPr>
        <p:spPr>
          <a:xfrm>
            <a:off x="5721072" y="1651141"/>
            <a:ext cx="1148912" cy="141064"/>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212A31"/>
                </a:solidFill>
              </a:rPr>
              <a:t>Students in HE</a:t>
            </a:r>
          </a:p>
        </p:txBody>
      </p:sp>
      <p:sp>
        <p:nvSpPr>
          <p:cNvPr id="24" name="Oval 23"/>
          <p:cNvSpPr/>
          <p:nvPr/>
        </p:nvSpPr>
        <p:spPr>
          <a:xfrm>
            <a:off x="7009104" y="3451215"/>
            <a:ext cx="1185420" cy="1185420"/>
          </a:xfrm>
          <a:prstGeom prst="ellipse">
            <a:avLst/>
          </a:prstGeom>
          <a:noFill/>
          <a:ln>
            <a:solidFill>
              <a:srgbClr val="084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cxnSp>
        <p:nvCxnSpPr>
          <p:cNvPr id="25" name="Straight Connector 24"/>
          <p:cNvCxnSpPr/>
          <p:nvPr/>
        </p:nvCxnSpPr>
        <p:spPr>
          <a:xfrm>
            <a:off x="6164953" y="3812502"/>
            <a:ext cx="819047" cy="125898"/>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27680" y="3666505"/>
            <a:ext cx="1548268"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rgbClr val="0F7EBF"/>
                </a:solidFill>
              </a:rPr>
              <a:t>4.9m</a:t>
            </a:r>
          </a:p>
        </p:txBody>
      </p:sp>
      <p:sp>
        <p:nvSpPr>
          <p:cNvPr id="27" name="TextBox 26"/>
          <p:cNvSpPr txBox="1"/>
          <p:nvPr/>
        </p:nvSpPr>
        <p:spPr>
          <a:xfrm>
            <a:off x="7027358" y="4241809"/>
            <a:ext cx="1148912" cy="141064"/>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212A31"/>
                </a:solidFill>
              </a:rPr>
              <a:t>Learners in FE</a:t>
            </a:r>
          </a:p>
        </p:txBody>
      </p:sp>
      <p:graphicFrame>
        <p:nvGraphicFramePr>
          <p:cNvPr id="28" name="Chart 27"/>
          <p:cNvGraphicFramePr/>
          <p:nvPr>
            <p:extLst>
              <p:ext uri="{D42A27DB-BD31-4B8C-83A1-F6EECF244321}">
                <p14:modId xmlns:p14="http://schemas.microsoft.com/office/powerpoint/2010/main" val="463390560"/>
              </p:ext>
            </p:extLst>
          </p:nvPr>
        </p:nvGraphicFramePr>
        <p:xfrm>
          <a:off x="6978894" y="1028095"/>
          <a:ext cx="1368649" cy="912434"/>
        </p:xfrm>
        <a:graphic>
          <a:graphicData uri="http://schemas.openxmlformats.org/drawingml/2006/chart">
            <c:chart xmlns:c="http://schemas.openxmlformats.org/drawingml/2006/chart" xmlns:r="http://schemas.openxmlformats.org/officeDocument/2006/relationships" r:id="rId7"/>
          </a:graphicData>
        </a:graphic>
      </p:graphicFrame>
      <p:cxnSp>
        <p:nvCxnSpPr>
          <p:cNvPr id="29" name="Straight Connector 28"/>
          <p:cNvCxnSpPr/>
          <p:nvPr/>
        </p:nvCxnSpPr>
        <p:spPr>
          <a:xfrm>
            <a:off x="6918476" y="1330476"/>
            <a:ext cx="432166" cy="51757"/>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781261" y="1143000"/>
            <a:ext cx="260048" cy="229810"/>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75642" y="1584476"/>
            <a:ext cx="465667" cy="447524"/>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17722" y="794146"/>
            <a:ext cx="856430" cy="457818"/>
          </a:xfrm>
          <a:prstGeom prst="rect">
            <a:avLst/>
          </a:prstGeom>
          <a:noFill/>
        </p:spPr>
        <p:txBody>
          <a:bodyPr wrap="square" lIns="0" tIns="0" rIns="0" bIns="0" rtlCol="0" anchor="ctr" anchorCtr="0">
            <a:spAutoFit/>
          </a:bodyPr>
          <a:lstStyle/>
          <a:p>
            <a:pPr algn="ctr">
              <a:lnSpc>
                <a:spcPct val="99000"/>
              </a:lnSpc>
            </a:pPr>
            <a:r>
              <a:rPr lang="en-GB" sz="3000" dirty="0" smtClean="0">
                <a:solidFill>
                  <a:srgbClr val="A3B017"/>
                </a:solidFill>
              </a:rPr>
              <a:t>23%</a:t>
            </a:r>
          </a:p>
        </p:txBody>
      </p:sp>
      <p:sp>
        <p:nvSpPr>
          <p:cNvPr id="33" name="TextBox 32"/>
          <p:cNvSpPr txBox="1"/>
          <p:nvPr/>
        </p:nvSpPr>
        <p:spPr>
          <a:xfrm>
            <a:off x="8066103" y="1293221"/>
            <a:ext cx="759668" cy="112851"/>
          </a:xfrm>
          <a:prstGeom prst="rect">
            <a:avLst/>
          </a:prstGeom>
          <a:noFill/>
        </p:spPr>
        <p:txBody>
          <a:bodyPr wrap="square" lIns="0" tIns="0" rIns="0" bIns="0" rtlCol="0" anchor="ctr" anchorCtr="0">
            <a:spAutoFit/>
          </a:bodyPr>
          <a:lstStyle/>
          <a:p>
            <a:pPr algn="ctr">
              <a:lnSpc>
                <a:spcPct val="90000"/>
              </a:lnSpc>
            </a:pPr>
            <a:r>
              <a:rPr lang="en-GB" sz="800" dirty="0" smtClean="0">
                <a:solidFill>
                  <a:srgbClr val="212A31"/>
                </a:solidFill>
              </a:rPr>
              <a:t>Postgraduate</a:t>
            </a:r>
          </a:p>
        </p:txBody>
      </p:sp>
      <p:sp>
        <p:nvSpPr>
          <p:cNvPr id="34" name="TextBox 33"/>
          <p:cNvSpPr txBox="1"/>
          <p:nvPr/>
        </p:nvSpPr>
        <p:spPr>
          <a:xfrm>
            <a:off x="8033562" y="1820720"/>
            <a:ext cx="856430" cy="457818"/>
          </a:xfrm>
          <a:prstGeom prst="rect">
            <a:avLst/>
          </a:prstGeom>
          <a:noFill/>
        </p:spPr>
        <p:txBody>
          <a:bodyPr wrap="square" lIns="0" tIns="0" rIns="0" bIns="0" rtlCol="0" anchor="ctr" anchorCtr="0">
            <a:spAutoFit/>
          </a:bodyPr>
          <a:lstStyle/>
          <a:p>
            <a:pPr algn="ctr">
              <a:lnSpc>
                <a:spcPct val="99000"/>
              </a:lnSpc>
            </a:pPr>
            <a:r>
              <a:rPr lang="en-GB" sz="3000" dirty="0" smtClean="0">
                <a:solidFill>
                  <a:srgbClr val="A3B017"/>
                </a:solidFill>
              </a:rPr>
              <a:t>77%</a:t>
            </a:r>
          </a:p>
        </p:txBody>
      </p:sp>
      <p:sp>
        <p:nvSpPr>
          <p:cNvPr id="35" name="TextBox 34"/>
          <p:cNvSpPr txBox="1"/>
          <p:nvPr/>
        </p:nvSpPr>
        <p:spPr>
          <a:xfrm>
            <a:off x="8081943" y="2319795"/>
            <a:ext cx="759668" cy="112851"/>
          </a:xfrm>
          <a:prstGeom prst="rect">
            <a:avLst/>
          </a:prstGeom>
          <a:noFill/>
        </p:spPr>
        <p:txBody>
          <a:bodyPr wrap="square" lIns="0" tIns="0" rIns="0" bIns="0" rtlCol="0" anchor="ctr" anchorCtr="0">
            <a:spAutoFit/>
          </a:bodyPr>
          <a:lstStyle/>
          <a:p>
            <a:pPr algn="ctr">
              <a:lnSpc>
                <a:spcPct val="90000"/>
              </a:lnSpc>
            </a:pPr>
            <a:r>
              <a:rPr lang="en-GB" sz="800" dirty="0" smtClean="0">
                <a:solidFill>
                  <a:srgbClr val="212A31"/>
                </a:solidFill>
              </a:rPr>
              <a:t>Undergraduate</a:t>
            </a:r>
          </a:p>
        </p:txBody>
      </p:sp>
      <p:grpSp>
        <p:nvGrpSpPr>
          <p:cNvPr id="36" name="Group 35"/>
          <p:cNvGrpSpPr/>
          <p:nvPr/>
        </p:nvGrpSpPr>
        <p:grpSpPr>
          <a:xfrm>
            <a:off x="1611690" y="3177419"/>
            <a:ext cx="1905000" cy="1374796"/>
            <a:chOff x="7090833" y="3419323"/>
            <a:chExt cx="1905000" cy="1374796"/>
          </a:xfrm>
        </p:grpSpPr>
        <p:pic>
          <p:nvPicPr>
            <p:cNvPr id="37" name="Picture 36" descr="deletem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833" y="3419323"/>
              <a:ext cx="1905000" cy="1207008"/>
            </a:xfrm>
            <a:prstGeom prst="rect">
              <a:avLst/>
            </a:prstGeom>
          </p:spPr>
        </p:pic>
        <p:sp>
          <p:nvSpPr>
            <p:cNvPr id="38" name="TextBox 37"/>
            <p:cNvSpPr txBox="1"/>
            <p:nvPr/>
          </p:nvSpPr>
          <p:spPr>
            <a:xfrm>
              <a:off x="7414293" y="4653055"/>
              <a:ext cx="1487802" cy="141064"/>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212A31"/>
                  </a:solidFill>
                </a:rPr>
                <a:t>Funding for FE and skills</a:t>
              </a:r>
            </a:p>
          </p:txBody>
        </p:sp>
        <p:sp>
          <p:nvSpPr>
            <p:cNvPr id="39" name="TextBox 38"/>
            <p:cNvSpPr txBox="1"/>
            <p:nvPr/>
          </p:nvSpPr>
          <p:spPr>
            <a:xfrm>
              <a:off x="7384112" y="3804956"/>
              <a:ext cx="1548268" cy="457048"/>
            </a:xfrm>
            <a:prstGeom prst="rect">
              <a:avLst/>
            </a:prstGeom>
            <a:noFill/>
          </p:spPr>
          <p:txBody>
            <a:bodyPr wrap="square" lIns="0" tIns="0" rIns="0" bIns="0" rtlCol="0" anchor="ctr" anchorCtr="0">
              <a:spAutoFit/>
            </a:bodyPr>
            <a:lstStyle/>
            <a:p>
              <a:pPr algn="ctr">
                <a:lnSpc>
                  <a:spcPct val="99000"/>
                </a:lnSpc>
              </a:pPr>
              <a:r>
                <a:rPr lang="en-GB" sz="3000" dirty="0">
                  <a:solidFill>
                    <a:schemeClr val="bg1"/>
                  </a:solidFill>
                </a:rPr>
                <a:t>$</a:t>
              </a:r>
              <a:r>
                <a:rPr lang="en-GB" sz="3000" dirty="0" smtClean="0">
                  <a:solidFill>
                    <a:schemeClr val="bg1"/>
                  </a:solidFill>
                </a:rPr>
                <a:t>12bn</a:t>
              </a:r>
            </a:p>
          </p:txBody>
        </p:sp>
      </p:grpSp>
      <p:grpSp>
        <p:nvGrpSpPr>
          <p:cNvPr id="40" name="Group 39"/>
          <p:cNvGrpSpPr/>
          <p:nvPr/>
        </p:nvGrpSpPr>
        <p:grpSpPr>
          <a:xfrm>
            <a:off x="1605643" y="909912"/>
            <a:ext cx="1905000" cy="1375650"/>
            <a:chOff x="1714500" y="534960"/>
            <a:chExt cx="1905000" cy="1375650"/>
          </a:xfrm>
        </p:grpSpPr>
        <p:pic>
          <p:nvPicPr>
            <p:cNvPr id="41" name="Picture 40" descr="deletem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500" y="534960"/>
              <a:ext cx="1905000" cy="1207008"/>
            </a:xfrm>
            <a:prstGeom prst="rect">
              <a:avLst/>
            </a:prstGeom>
          </p:spPr>
        </p:pic>
        <p:sp>
          <p:nvSpPr>
            <p:cNvPr id="42" name="TextBox 41"/>
            <p:cNvSpPr txBox="1"/>
            <p:nvPr/>
          </p:nvSpPr>
          <p:spPr>
            <a:xfrm>
              <a:off x="2033118" y="1769546"/>
              <a:ext cx="1487802" cy="141064"/>
            </a:xfrm>
            <a:prstGeom prst="rect">
              <a:avLst/>
            </a:prstGeom>
            <a:noFill/>
          </p:spPr>
          <p:txBody>
            <a:bodyPr wrap="square" lIns="0" tIns="0" rIns="0" bIns="0" rtlCol="0" anchor="ctr" anchorCtr="0">
              <a:spAutoFit/>
            </a:bodyPr>
            <a:lstStyle/>
            <a:p>
              <a:pPr algn="ctr">
                <a:lnSpc>
                  <a:spcPct val="90000"/>
                </a:lnSpc>
              </a:pPr>
              <a:r>
                <a:rPr lang="en-GB" sz="1000" dirty="0" smtClean="0">
                  <a:solidFill>
                    <a:srgbClr val="212A31"/>
                  </a:solidFill>
                </a:rPr>
                <a:t>Income of HEIs</a:t>
              </a:r>
            </a:p>
          </p:txBody>
        </p:sp>
        <p:sp>
          <p:nvSpPr>
            <p:cNvPr id="43" name="TextBox 42"/>
            <p:cNvSpPr txBox="1"/>
            <p:nvPr/>
          </p:nvSpPr>
          <p:spPr>
            <a:xfrm>
              <a:off x="2021081" y="906231"/>
              <a:ext cx="1548268"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chemeClr val="bg1"/>
                  </a:solidFill>
                </a:rPr>
                <a:t>$47.5bn</a:t>
              </a:r>
            </a:p>
          </p:txBody>
        </p:sp>
      </p:grpSp>
      <p:sp>
        <p:nvSpPr>
          <p:cNvPr id="44" name="Oval 43"/>
          <p:cNvSpPr/>
          <p:nvPr/>
        </p:nvSpPr>
        <p:spPr>
          <a:xfrm>
            <a:off x="6516658" y="2168547"/>
            <a:ext cx="1076562" cy="1076562"/>
          </a:xfrm>
          <a:prstGeom prst="ellipse">
            <a:avLst/>
          </a:prstGeom>
          <a:noFill/>
          <a:ln>
            <a:solidFill>
              <a:srgbClr val="084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45" name="TextBox 44"/>
          <p:cNvSpPr txBox="1"/>
          <p:nvPr/>
        </p:nvSpPr>
        <p:spPr>
          <a:xfrm>
            <a:off x="6280805" y="2290815"/>
            <a:ext cx="1548268" cy="457048"/>
          </a:xfrm>
          <a:prstGeom prst="rect">
            <a:avLst/>
          </a:prstGeom>
          <a:noFill/>
        </p:spPr>
        <p:txBody>
          <a:bodyPr wrap="square" lIns="0" tIns="0" rIns="0" bIns="0" rtlCol="0" anchor="ctr" anchorCtr="0">
            <a:spAutoFit/>
          </a:bodyPr>
          <a:lstStyle/>
          <a:p>
            <a:pPr algn="ctr">
              <a:lnSpc>
                <a:spcPct val="99000"/>
              </a:lnSpc>
            </a:pPr>
            <a:r>
              <a:rPr lang="en-GB" sz="3000" dirty="0" smtClean="0">
                <a:solidFill>
                  <a:srgbClr val="0F7EBF"/>
                </a:solidFill>
              </a:rPr>
              <a:t>1,085</a:t>
            </a:r>
          </a:p>
        </p:txBody>
      </p:sp>
      <p:sp>
        <p:nvSpPr>
          <p:cNvPr id="46" name="TextBox 45"/>
          <p:cNvSpPr txBox="1"/>
          <p:nvPr/>
        </p:nvSpPr>
        <p:spPr>
          <a:xfrm>
            <a:off x="6480483" y="2761774"/>
            <a:ext cx="1148912" cy="373949"/>
          </a:xfrm>
          <a:prstGeom prst="rect">
            <a:avLst/>
          </a:prstGeom>
          <a:noFill/>
        </p:spPr>
        <p:txBody>
          <a:bodyPr wrap="square" lIns="0" tIns="0" rIns="0" bIns="0" rtlCol="0" anchor="ctr" anchorCtr="0">
            <a:spAutoFit/>
          </a:bodyPr>
          <a:lstStyle/>
          <a:p>
            <a:pPr algn="ctr">
              <a:lnSpc>
                <a:spcPct val="90000"/>
              </a:lnSpc>
            </a:pPr>
            <a:r>
              <a:rPr lang="en-GB" sz="900" dirty="0" smtClean="0">
                <a:solidFill>
                  <a:srgbClr val="212A31"/>
                </a:solidFill>
              </a:rPr>
              <a:t>Providers of further education </a:t>
            </a:r>
          </a:p>
          <a:p>
            <a:pPr algn="ctr">
              <a:lnSpc>
                <a:spcPct val="90000"/>
              </a:lnSpc>
            </a:pPr>
            <a:r>
              <a:rPr lang="en-GB" sz="900" dirty="0" smtClean="0">
                <a:solidFill>
                  <a:srgbClr val="212A31"/>
                </a:solidFill>
              </a:rPr>
              <a:t>and skills</a:t>
            </a:r>
          </a:p>
        </p:txBody>
      </p:sp>
      <p:cxnSp>
        <p:nvCxnSpPr>
          <p:cNvPr id="47" name="Straight Connector 46"/>
          <p:cNvCxnSpPr/>
          <p:nvPr/>
        </p:nvCxnSpPr>
        <p:spPr>
          <a:xfrm flipV="1">
            <a:off x="6235096" y="3156858"/>
            <a:ext cx="489857" cy="266094"/>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120571" y="2921001"/>
            <a:ext cx="211667" cy="368904"/>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447143" y="1614714"/>
            <a:ext cx="223763" cy="665238"/>
          </a:xfrm>
          <a:prstGeom prst="line">
            <a:avLst/>
          </a:prstGeom>
          <a:ln w="9525">
            <a:solidFill>
              <a:srgbClr val="212A3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973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a:t>Jisc</a:t>
            </a:r>
            <a:r>
              <a:rPr lang="en-GB" dirty="0"/>
              <a:t> </a:t>
            </a:r>
            <a:r>
              <a:rPr lang="en-GB" dirty="0" smtClean="0"/>
              <a:t>learning analytics toolkit</a:t>
            </a:r>
            <a:endParaRPr lang="en-GB" dirty="0"/>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40</a:t>
            </a:fld>
            <a:endParaRPr lang="en-GB" altLang="en-US"/>
          </a:p>
        </p:txBody>
      </p:sp>
    </p:spTree>
    <p:extLst>
      <p:ext uri="{BB962C8B-B14F-4D97-AF65-F5344CB8AC3E}">
        <p14:creationId xmlns:p14="http://schemas.microsoft.com/office/powerpoint/2010/main" val="2061843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US" dirty="0"/>
              <a:t>Discovery …</a:t>
            </a:r>
            <a:endParaRPr lang="en-GB" dirty="0"/>
          </a:p>
        </p:txBody>
      </p:sp>
      <p:sp>
        <p:nvSpPr>
          <p:cNvPr id="6" name="Content Placeholder 5"/>
          <p:cNvSpPr>
            <a:spLocks noGrp="1"/>
          </p:cNvSpPr>
          <p:nvPr>
            <p:ph sz="quarter" idx="13"/>
          </p:nvPr>
        </p:nvSpPr>
        <p:spPr/>
        <p:txBody>
          <a:bodyPr/>
          <a:lstStyle/>
          <a:p>
            <a:pPr marL="0" indent="0">
              <a:buNone/>
            </a:pPr>
            <a:r>
              <a:rPr lang="en-US" sz="2000" dirty="0"/>
              <a:t>The </a:t>
            </a:r>
            <a:r>
              <a:rPr lang="en-US" sz="2000" b="1" dirty="0"/>
              <a:t>learning analytics discovery service </a:t>
            </a:r>
            <a:r>
              <a:rPr lang="en-US" sz="2000" dirty="0"/>
              <a:t>is a way of investigating your institution’s </a:t>
            </a:r>
            <a:r>
              <a:rPr lang="en-US" sz="2000" b="1" dirty="0"/>
              <a:t>readiness</a:t>
            </a:r>
            <a:r>
              <a:rPr lang="en-US" sz="2000" dirty="0"/>
              <a:t> for learning analytics. </a:t>
            </a:r>
            <a:r>
              <a:rPr lang="en-US" sz="2000" dirty="0" smtClean="0"/>
              <a:t>The </a:t>
            </a:r>
            <a:r>
              <a:rPr lang="en-US" sz="2000" dirty="0"/>
              <a:t>process </a:t>
            </a:r>
            <a:r>
              <a:rPr lang="en-US" sz="2000" dirty="0" smtClean="0"/>
              <a:t>investigates </a:t>
            </a:r>
            <a:r>
              <a:rPr lang="en-US" sz="2000" dirty="0"/>
              <a:t>strategic, technical, process and data readiness, providing recommendations for action before moving on to deploy a learning analytics </a:t>
            </a:r>
            <a:r>
              <a:rPr lang="en-US" sz="2000" dirty="0" smtClean="0"/>
              <a:t>solution.</a:t>
            </a:r>
            <a:endParaRPr lang="en-US"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41</a:t>
            </a:fld>
            <a:endParaRPr lang="en-GB" altLang="en-US"/>
          </a:p>
        </p:txBody>
      </p:sp>
    </p:spTree>
    <p:extLst>
      <p:ext uri="{BB962C8B-B14F-4D97-AF65-F5344CB8AC3E}">
        <p14:creationId xmlns:p14="http://schemas.microsoft.com/office/powerpoint/2010/main" val="407190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42</a:t>
            </a:fld>
            <a:endParaRPr lang="en-GB" altLang="en-US"/>
          </a:p>
        </p:txBody>
      </p:sp>
      <p:sp>
        <p:nvSpPr>
          <p:cNvPr id="11" name="Title 4"/>
          <p:cNvSpPr>
            <a:spLocks noGrp="1"/>
          </p:cNvSpPr>
          <p:nvPr>
            <p:ph type="title"/>
          </p:nvPr>
        </p:nvSpPr>
        <p:spPr>
          <a:xfrm>
            <a:off x="2231137" y="-1588"/>
            <a:ext cx="6696964" cy="447676"/>
          </a:xfrm>
        </p:spPr>
        <p:txBody>
          <a:bodyPr/>
          <a:lstStyle/>
          <a:p>
            <a:r>
              <a:rPr lang="en-GB" dirty="0"/>
              <a:t>Ethical framework</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045" y="906330"/>
            <a:ext cx="2340000" cy="3330840"/>
          </a:xfrm>
          <a:prstGeom prst="rect">
            <a:avLst/>
          </a:prstGeom>
          <a:ln>
            <a:solidFill>
              <a:schemeClr val="tx1"/>
            </a:solidFill>
          </a:ln>
          <a:effectLst/>
        </p:spPr>
      </p:pic>
      <p:sp>
        <p:nvSpPr>
          <p:cNvPr id="16" name="Text Placeholder 3"/>
          <p:cNvSpPr txBox="1">
            <a:spLocks/>
          </p:cNvSpPr>
          <p:nvPr/>
        </p:nvSpPr>
        <p:spPr>
          <a:xfrm>
            <a:off x="415758" y="4452264"/>
            <a:ext cx="3868144" cy="307626"/>
          </a:xfrm>
          <a:prstGeom prst="rect">
            <a:avLst/>
          </a:prstGeom>
        </p:spPr>
        <p:txBody>
          <a:bodyPr>
            <a:normAutofit fontScale="40000" lnSpcReduction="20000"/>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dirty="0" smtClean="0">
                <a:solidFill>
                  <a:srgbClr val="B71A8B"/>
                </a:solidFill>
                <a:hlinkClick r:id="rId4"/>
              </a:rPr>
              <a:t>Jisc.ac.uk/guides/code-of-practice-for-learning-analytics</a:t>
            </a:r>
            <a:endParaRPr lang="en-GB" dirty="0">
              <a:solidFill>
                <a:srgbClr val="B71A8B"/>
              </a:solidFill>
            </a:endParaRPr>
          </a:p>
        </p:txBody>
      </p:sp>
      <p:sp>
        <p:nvSpPr>
          <p:cNvPr id="17" name="Text Placeholder 3"/>
          <p:cNvSpPr txBox="1">
            <a:spLocks/>
          </p:cNvSpPr>
          <p:nvPr/>
        </p:nvSpPr>
        <p:spPr>
          <a:xfrm>
            <a:off x="4572000" y="4476747"/>
            <a:ext cx="4346532" cy="245565"/>
          </a:xfrm>
          <a:prstGeom prst="rect">
            <a:avLst/>
          </a:prstGeom>
        </p:spPr>
        <p:txBody>
          <a:bodyPr>
            <a:normAutofit fontScale="32500" lnSpcReduction="20000"/>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dirty="0" smtClean="0">
                <a:solidFill>
                  <a:srgbClr val="B71A8B"/>
                </a:solidFill>
                <a:hlinkClick r:id="rId5"/>
              </a:rPr>
              <a:t>nusconnect.org.uk/resources/learning-analytics-a-guide-for-students-unions</a:t>
            </a:r>
            <a:endParaRPr lang="en-GB" dirty="0">
              <a:solidFill>
                <a:srgbClr val="B71A8B"/>
              </a:solidFill>
            </a:endParaRPr>
          </a:p>
        </p:txBody>
      </p:sp>
      <p:pic>
        <p:nvPicPr>
          <p:cNvPr id="18" name="Picture 17"/>
          <p:cNvPicPr>
            <a:picLocks noChangeAspect="1"/>
          </p:cNvPicPr>
          <p:nvPr/>
        </p:nvPicPr>
        <p:blipFill>
          <a:blip r:embed="rId6"/>
          <a:stretch>
            <a:fillRect/>
          </a:stretch>
        </p:blipFill>
        <p:spPr>
          <a:xfrm>
            <a:off x="5668128" y="905119"/>
            <a:ext cx="2340000" cy="3333262"/>
          </a:xfrm>
          <a:prstGeom prst="rect">
            <a:avLst/>
          </a:prstGeom>
        </p:spPr>
      </p:pic>
    </p:spTree>
    <p:extLst>
      <p:ext uri="{BB962C8B-B14F-4D97-AF65-F5344CB8AC3E}">
        <p14:creationId xmlns:p14="http://schemas.microsoft.com/office/powerpoint/2010/main" val="672174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43</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Code of </a:t>
            </a:r>
            <a:r>
              <a:rPr lang="en-GB" dirty="0" smtClean="0"/>
              <a:t>practice</a:t>
            </a:r>
            <a:endParaRPr lang="en-GB" dirty="0"/>
          </a:p>
        </p:txBody>
      </p:sp>
      <p:sp>
        <p:nvSpPr>
          <p:cNvPr id="5" name="Rectangle 4"/>
          <p:cNvSpPr/>
          <p:nvPr/>
        </p:nvSpPr>
        <p:spPr>
          <a:xfrm>
            <a:off x="1152396" y="1127340"/>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6" name="Rectangle 5"/>
          <p:cNvSpPr/>
          <p:nvPr/>
        </p:nvSpPr>
        <p:spPr>
          <a:xfrm>
            <a:off x="1164921" y="1215364"/>
            <a:ext cx="3194135" cy="400110"/>
          </a:xfrm>
          <a:prstGeom prst="rect">
            <a:avLst/>
          </a:prstGeom>
        </p:spPr>
        <p:txBody>
          <a:bodyPr wrap="square">
            <a:spAutoFit/>
          </a:bodyPr>
          <a:lstStyle/>
          <a:p>
            <a:pPr algn="ctr"/>
            <a:r>
              <a:rPr lang="en-US" sz="2000" dirty="0" smtClean="0"/>
              <a:t>Privacy</a:t>
            </a:r>
            <a:endParaRPr lang="en-US" sz="2000" dirty="0"/>
          </a:p>
        </p:txBody>
      </p:sp>
      <p:sp>
        <p:nvSpPr>
          <p:cNvPr id="12" name="Rectangle 11"/>
          <p:cNvSpPr/>
          <p:nvPr/>
        </p:nvSpPr>
        <p:spPr>
          <a:xfrm>
            <a:off x="1154484" y="1995550"/>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13" name="Rectangle 12"/>
          <p:cNvSpPr/>
          <p:nvPr/>
        </p:nvSpPr>
        <p:spPr>
          <a:xfrm>
            <a:off x="1167009" y="2083574"/>
            <a:ext cx="3194135" cy="400110"/>
          </a:xfrm>
          <a:prstGeom prst="rect">
            <a:avLst/>
          </a:prstGeom>
        </p:spPr>
        <p:txBody>
          <a:bodyPr wrap="square">
            <a:spAutoFit/>
          </a:bodyPr>
          <a:lstStyle/>
          <a:p>
            <a:pPr algn="ctr"/>
            <a:r>
              <a:rPr lang="en-US" sz="2000" dirty="0" smtClean="0"/>
              <a:t>Validity</a:t>
            </a:r>
            <a:endParaRPr lang="en-US" sz="2000" dirty="0"/>
          </a:p>
        </p:txBody>
      </p:sp>
      <p:sp>
        <p:nvSpPr>
          <p:cNvPr id="14" name="Rectangle 13"/>
          <p:cNvSpPr/>
          <p:nvPr/>
        </p:nvSpPr>
        <p:spPr>
          <a:xfrm>
            <a:off x="1129432" y="2870545"/>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17" name="Rectangle 16"/>
          <p:cNvSpPr/>
          <p:nvPr/>
        </p:nvSpPr>
        <p:spPr>
          <a:xfrm>
            <a:off x="1141957" y="2958569"/>
            <a:ext cx="3194135" cy="400110"/>
          </a:xfrm>
          <a:prstGeom prst="rect">
            <a:avLst/>
          </a:prstGeom>
        </p:spPr>
        <p:txBody>
          <a:bodyPr wrap="square">
            <a:spAutoFit/>
          </a:bodyPr>
          <a:lstStyle/>
          <a:p>
            <a:pPr algn="ctr"/>
            <a:r>
              <a:rPr lang="en-US" sz="2000" dirty="0" smtClean="0"/>
              <a:t>Access</a:t>
            </a:r>
            <a:endParaRPr lang="en-US" sz="2000" dirty="0"/>
          </a:p>
        </p:txBody>
      </p:sp>
      <p:sp>
        <p:nvSpPr>
          <p:cNvPr id="18" name="Rectangle 17"/>
          <p:cNvSpPr/>
          <p:nvPr/>
        </p:nvSpPr>
        <p:spPr>
          <a:xfrm>
            <a:off x="1116906" y="3734841"/>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19" name="Rectangle 18"/>
          <p:cNvSpPr/>
          <p:nvPr/>
        </p:nvSpPr>
        <p:spPr>
          <a:xfrm>
            <a:off x="1129431" y="3822865"/>
            <a:ext cx="3194135" cy="400110"/>
          </a:xfrm>
          <a:prstGeom prst="rect">
            <a:avLst/>
          </a:prstGeom>
        </p:spPr>
        <p:txBody>
          <a:bodyPr wrap="square">
            <a:spAutoFit/>
          </a:bodyPr>
          <a:lstStyle/>
          <a:p>
            <a:pPr algn="ctr"/>
            <a:r>
              <a:rPr lang="en-US" sz="2000" dirty="0" smtClean="0"/>
              <a:t>Responsibility</a:t>
            </a:r>
            <a:endParaRPr lang="en-US" sz="2000" dirty="0"/>
          </a:p>
        </p:txBody>
      </p:sp>
      <p:sp>
        <p:nvSpPr>
          <p:cNvPr id="20" name="Rectangle 19"/>
          <p:cNvSpPr/>
          <p:nvPr/>
        </p:nvSpPr>
        <p:spPr>
          <a:xfrm>
            <a:off x="4736928" y="1129427"/>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21" name="Rectangle 20"/>
          <p:cNvSpPr/>
          <p:nvPr/>
        </p:nvSpPr>
        <p:spPr>
          <a:xfrm>
            <a:off x="4749453" y="1217451"/>
            <a:ext cx="3194135" cy="400110"/>
          </a:xfrm>
          <a:prstGeom prst="rect">
            <a:avLst/>
          </a:prstGeom>
        </p:spPr>
        <p:txBody>
          <a:bodyPr wrap="square">
            <a:spAutoFit/>
          </a:bodyPr>
          <a:lstStyle/>
          <a:p>
            <a:pPr algn="ctr"/>
            <a:r>
              <a:rPr lang="en-US" sz="2000" dirty="0" smtClean="0"/>
              <a:t>Transparency and consent</a:t>
            </a:r>
            <a:endParaRPr lang="en-US" sz="2000" dirty="0"/>
          </a:p>
        </p:txBody>
      </p:sp>
      <p:sp>
        <p:nvSpPr>
          <p:cNvPr id="22" name="Rectangle 21"/>
          <p:cNvSpPr/>
          <p:nvPr/>
        </p:nvSpPr>
        <p:spPr>
          <a:xfrm>
            <a:off x="4749454" y="1995550"/>
            <a:ext cx="3219189" cy="588726"/>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23" name="Rectangle 22"/>
          <p:cNvSpPr/>
          <p:nvPr/>
        </p:nvSpPr>
        <p:spPr>
          <a:xfrm>
            <a:off x="4761979" y="2083574"/>
            <a:ext cx="3194135" cy="400110"/>
          </a:xfrm>
          <a:prstGeom prst="rect">
            <a:avLst/>
          </a:prstGeom>
        </p:spPr>
        <p:txBody>
          <a:bodyPr wrap="square">
            <a:spAutoFit/>
          </a:bodyPr>
          <a:lstStyle/>
          <a:p>
            <a:pPr algn="ctr"/>
            <a:r>
              <a:rPr lang="en-US" sz="2000" dirty="0" err="1" smtClean="0"/>
              <a:t>Minimising</a:t>
            </a:r>
            <a:r>
              <a:rPr lang="en-US" sz="2000" dirty="0" smtClean="0"/>
              <a:t> adverse impacts</a:t>
            </a:r>
            <a:endParaRPr lang="en-US" sz="2000" dirty="0"/>
          </a:p>
        </p:txBody>
      </p:sp>
      <p:sp>
        <p:nvSpPr>
          <p:cNvPr id="24" name="Rectangle 23"/>
          <p:cNvSpPr/>
          <p:nvPr/>
        </p:nvSpPr>
        <p:spPr>
          <a:xfrm>
            <a:off x="4749453" y="2869660"/>
            <a:ext cx="3219189" cy="1454285"/>
          </a:xfrm>
          <a:prstGeom prst="rect">
            <a:avLst/>
          </a:prstGeom>
          <a:noFill/>
          <a:ln w="19050">
            <a:solidFill>
              <a:srgbClr val="B9C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25" name="Rectangle 24"/>
          <p:cNvSpPr/>
          <p:nvPr/>
        </p:nvSpPr>
        <p:spPr>
          <a:xfrm>
            <a:off x="4761978" y="3259194"/>
            <a:ext cx="3194135" cy="707886"/>
          </a:xfrm>
          <a:prstGeom prst="rect">
            <a:avLst/>
          </a:prstGeom>
        </p:spPr>
        <p:txBody>
          <a:bodyPr wrap="square">
            <a:spAutoFit/>
          </a:bodyPr>
          <a:lstStyle/>
          <a:p>
            <a:pPr algn="ctr"/>
            <a:r>
              <a:rPr lang="en-US" sz="2000" dirty="0" smtClean="0"/>
              <a:t>Enabling positive interventions</a:t>
            </a:r>
            <a:endParaRPr lang="en-US" sz="2000" dirty="0"/>
          </a:p>
        </p:txBody>
      </p:sp>
    </p:spTree>
    <p:extLst>
      <p:ext uri="{BB962C8B-B14F-4D97-AF65-F5344CB8AC3E}">
        <p14:creationId xmlns:p14="http://schemas.microsoft.com/office/powerpoint/2010/main" val="921873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3957" y="-1588"/>
            <a:ext cx="7544144" cy="447676"/>
          </a:xfrm>
        </p:spPr>
        <p:txBody>
          <a:bodyPr/>
          <a:lstStyle/>
          <a:p>
            <a:r>
              <a:rPr lang="en-US" dirty="0"/>
              <a:t>Project Blog, mailing list and network events</a:t>
            </a:r>
            <a:endParaRPr lang="en-GB" dirty="0"/>
          </a:p>
        </p:txBody>
      </p:sp>
      <p:sp>
        <p:nvSpPr>
          <p:cNvPr id="6" name="Content Placeholder 5"/>
          <p:cNvSpPr>
            <a:spLocks noGrp="1"/>
          </p:cNvSpPr>
          <p:nvPr>
            <p:ph sz="quarter" idx="13"/>
          </p:nvPr>
        </p:nvSpPr>
        <p:spPr>
          <a:xfrm>
            <a:off x="215900" y="879475"/>
            <a:ext cx="4907245" cy="3852864"/>
          </a:xfrm>
        </p:spPr>
        <p:txBody>
          <a:bodyPr/>
          <a:lstStyle/>
          <a:p>
            <a:r>
              <a:rPr lang="en-US" sz="2000" b="1" dirty="0" smtClean="0"/>
              <a:t>Blog</a:t>
            </a:r>
            <a:r>
              <a:rPr lang="en-US" sz="2000" dirty="0"/>
              <a:t>: </a:t>
            </a:r>
            <a:r>
              <a:rPr lang="en-US" sz="2000" dirty="0" smtClean="0">
                <a:hlinkClick r:id="rId3"/>
              </a:rPr>
              <a:t>analytics.jiscinvolve.org</a:t>
            </a:r>
            <a:r>
              <a:rPr lang="en-US" sz="2000" dirty="0" smtClean="0"/>
              <a:t> </a:t>
            </a:r>
            <a:endParaRPr lang="en-US" sz="2000" dirty="0"/>
          </a:p>
          <a:p>
            <a:r>
              <a:rPr lang="en-US" sz="2000" b="1" dirty="0"/>
              <a:t>Mailing: </a:t>
            </a:r>
            <a:r>
              <a:rPr lang="en-US" sz="2000" dirty="0">
                <a:hlinkClick r:id="rId4"/>
              </a:rPr>
              <a:t>analytics@jiscmail.com</a:t>
            </a:r>
            <a:r>
              <a:rPr lang="en-US" sz="2000" dirty="0"/>
              <a:t> </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44</a:t>
            </a:fld>
            <a:endParaRPr lang="en-GB" altLang="en-US"/>
          </a:p>
        </p:txBody>
      </p:sp>
      <p:pic>
        <p:nvPicPr>
          <p:cNvPr id="9" name="Picture 8"/>
          <p:cNvPicPr>
            <a:picLocks noChangeAspect="1"/>
          </p:cNvPicPr>
          <p:nvPr/>
        </p:nvPicPr>
        <p:blipFill>
          <a:blip r:embed="rId5"/>
          <a:stretch>
            <a:fillRect/>
          </a:stretch>
        </p:blipFill>
        <p:spPr>
          <a:xfrm>
            <a:off x="923309" y="2954430"/>
            <a:ext cx="1951680" cy="1349469"/>
          </a:xfrm>
          <a:prstGeom prst="rect">
            <a:avLst/>
          </a:prstGeom>
        </p:spPr>
      </p:pic>
      <p:pic>
        <p:nvPicPr>
          <p:cNvPr id="10" name="Picture 9"/>
          <p:cNvPicPr>
            <a:picLocks noChangeAspect="1"/>
          </p:cNvPicPr>
          <p:nvPr/>
        </p:nvPicPr>
        <p:blipFill>
          <a:blip r:embed="rId6"/>
          <a:stretch>
            <a:fillRect/>
          </a:stretch>
        </p:blipFill>
        <p:spPr>
          <a:xfrm>
            <a:off x="3387090" y="2992933"/>
            <a:ext cx="2369820" cy="1333023"/>
          </a:xfrm>
          <a:prstGeom prst="rect">
            <a:avLst/>
          </a:prstGeom>
        </p:spPr>
      </p:pic>
      <p:pic>
        <p:nvPicPr>
          <p:cNvPr id="11" name="Picture 10"/>
          <p:cNvPicPr>
            <a:picLocks noChangeAspect="1"/>
          </p:cNvPicPr>
          <p:nvPr/>
        </p:nvPicPr>
        <p:blipFill>
          <a:blip r:embed="rId7"/>
          <a:stretch>
            <a:fillRect/>
          </a:stretch>
        </p:blipFill>
        <p:spPr>
          <a:xfrm>
            <a:off x="6210745" y="2955733"/>
            <a:ext cx="2147882" cy="1350481"/>
          </a:xfrm>
          <a:prstGeom prst="rect">
            <a:avLst/>
          </a:prstGeom>
        </p:spPr>
      </p:pic>
    </p:spTree>
    <p:extLst>
      <p:ext uri="{BB962C8B-B14F-4D97-AF65-F5344CB8AC3E}">
        <p14:creationId xmlns:p14="http://schemas.microsoft.com/office/powerpoint/2010/main" val="3036449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3957" y="-1588"/>
            <a:ext cx="7544144" cy="447676"/>
          </a:xfrm>
        </p:spPr>
        <p:txBody>
          <a:bodyPr/>
          <a:lstStyle/>
          <a:p>
            <a:r>
              <a:rPr lang="en-GB" dirty="0" err="1"/>
              <a:t>deCODE</a:t>
            </a:r>
            <a:r>
              <a:rPr lang="en-GB" dirty="0"/>
              <a:t> – Iceland genomics research</a:t>
            </a:r>
          </a:p>
        </p:txBody>
      </p:sp>
      <p:sp>
        <p:nvSpPr>
          <p:cNvPr id="6" name="Content Placeholder 5"/>
          <p:cNvSpPr>
            <a:spLocks noGrp="1"/>
          </p:cNvSpPr>
          <p:nvPr>
            <p:ph sz="quarter" idx="13"/>
          </p:nvPr>
        </p:nvSpPr>
        <p:spPr>
          <a:xfrm>
            <a:off x="215900" y="879475"/>
            <a:ext cx="1983603" cy="3852864"/>
          </a:xfrm>
        </p:spPr>
        <p:txBody>
          <a:bodyPr/>
          <a:lstStyle/>
          <a:p>
            <a:pPr marL="0" indent="0">
              <a:buNone/>
            </a:pPr>
            <a:r>
              <a:rPr lang="en-GB" sz="2000" b="1" kern="0" dirty="0">
                <a:solidFill>
                  <a:srgbClr val="2C3841"/>
                </a:solidFill>
              </a:rPr>
              <a:t>Reference data</a:t>
            </a:r>
            <a:r>
              <a:rPr lang="en-GB" sz="2000" kern="0" dirty="0">
                <a:solidFill>
                  <a:srgbClr val="2C3841"/>
                </a:solidFill>
              </a:rPr>
              <a:t/>
            </a:r>
            <a:br>
              <a:rPr lang="en-GB" sz="2000" kern="0" dirty="0">
                <a:solidFill>
                  <a:srgbClr val="2C3841"/>
                </a:solidFill>
              </a:rPr>
            </a:br>
            <a:endParaRPr lang="en-US" sz="2000" b="1" dirty="0" smtClean="0"/>
          </a:p>
          <a:p>
            <a:r>
              <a:rPr lang="en-US" sz="2000" dirty="0" smtClean="0"/>
              <a:t>Family trees</a:t>
            </a:r>
          </a:p>
          <a:p>
            <a:r>
              <a:rPr lang="en-US" sz="2000" dirty="0" smtClean="0"/>
              <a:t>Personal health records</a:t>
            </a:r>
            <a:endParaRPr lang="en-GB" sz="20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45</a:t>
            </a:fld>
            <a:endParaRPr lang="en-GB" altLang="en-US"/>
          </a:p>
        </p:txBody>
      </p:sp>
      <p:sp>
        <p:nvSpPr>
          <p:cNvPr id="2" name="Rectangle 1"/>
          <p:cNvSpPr/>
          <p:nvPr/>
        </p:nvSpPr>
        <p:spPr>
          <a:xfrm>
            <a:off x="2978454" y="823839"/>
            <a:ext cx="3187091" cy="400110"/>
          </a:xfrm>
          <a:prstGeom prst="rect">
            <a:avLst/>
          </a:prstGeom>
        </p:spPr>
        <p:txBody>
          <a:bodyPr wrap="none">
            <a:spAutoFit/>
          </a:bodyPr>
          <a:lstStyle/>
          <a:p>
            <a:pPr marL="257175" indent="-257175">
              <a:spcBef>
                <a:spcPct val="20000"/>
              </a:spcBef>
              <a:spcAft>
                <a:spcPct val="50000"/>
              </a:spcAft>
              <a:buClr>
                <a:srgbClr val="DE481C"/>
              </a:buClr>
              <a:buSzPct val="100000"/>
              <a:defRPr/>
            </a:pPr>
            <a:r>
              <a:rPr lang="en-GB" sz="2000" b="1" kern="0" dirty="0">
                <a:solidFill>
                  <a:srgbClr val="2C3841"/>
                </a:solidFill>
              </a:rPr>
              <a:t>Iceland’s genetic data </a:t>
            </a:r>
            <a:r>
              <a:rPr lang="en-GB" sz="2000" b="1" kern="0" dirty="0" smtClean="0">
                <a:solidFill>
                  <a:srgbClr val="2C3841"/>
                </a:solidFill>
              </a:rPr>
              <a:t>bank</a:t>
            </a:r>
            <a:endParaRPr lang="en-GB" sz="2400" kern="0" dirty="0">
              <a:solidFill>
                <a:srgbClr val="2C3841"/>
              </a:solidFill>
            </a:endParaRPr>
          </a:p>
        </p:txBody>
      </p:sp>
      <p:grpSp>
        <p:nvGrpSpPr>
          <p:cNvPr id="13" name="Group 12"/>
          <p:cNvGrpSpPr/>
          <p:nvPr/>
        </p:nvGrpSpPr>
        <p:grpSpPr>
          <a:xfrm>
            <a:off x="3123560" y="1486818"/>
            <a:ext cx="2896880" cy="2169863"/>
            <a:chOff x="3062697" y="1587980"/>
            <a:chExt cx="2896880" cy="2169863"/>
          </a:xfrm>
        </p:grpSpPr>
        <p:pic>
          <p:nvPicPr>
            <p:cNvPr id="14" name="Picture 13"/>
            <p:cNvPicPr>
              <a:picLocks noChangeAspect="1"/>
            </p:cNvPicPr>
            <p:nvPr/>
          </p:nvPicPr>
          <p:blipFill>
            <a:blip r:embed="rId3"/>
            <a:stretch>
              <a:fillRect/>
            </a:stretch>
          </p:blipFill>
          <p:spPr>
            <a:xfrm>
              <a:off x="3062697" y="1587980"/>
              <a:ext cx="2896880" cy="2169863"/>
            </a:xfrm>
            <a:prstGeom prst="rect">
              <a:avLst/>
            </a:prstGeom>
          </p:spPr>
        </p:pic>
        <p:sp>
          <p:nvSpPr>
            <p:cNvPr id="15" name="Rectangle 3"/>
            <p:cNvSpPr txBox="1">
              <a:spLocks noChangeArrowheads="1"/>
            </p:cNvSpPr>
            <p:nvPr/>
          </p:nvSpPr>
          <p:spPr>
            <a:xfrm>
              <a:off x="3331729" y="1804151"/>
              <a:ext cx="2537504" cy="442317"/>
            </a:xfrm>
            <a:prstGeom prst="rect">
              <a:avLst/>
            </a:prstGeom>
          </p:spPr>
          <p:txBody>
            <a:bodyPr lIns="0" tIns="0" rIns="0" bIns="0"/>
            <a:lstStyle/>
            <a:p>
              <a:pPr marL="257175" indent="-257175">
                <a:spcBef>
                  <a:spcPct val="20000"/>
                </a:spcBef>
                <a:spcAft>
                  <a:spcPct val="50000"/>
                </a:spcAft>
                <a:buClr>
                  <a:srgbClr val="DE481C"/>
                </a:buClr>
                <a:buSzPct val="100000"/>
                <a:defRPr/>
              </a:pPr>
              <a:r>
                <a:rPr lang="en-GB" sz="1600" b="1" kern="0" dirty="0" smtClean="0">
                  <a:solidFill>
                    <a:srgbClr val="FFFFFF"/>
                  </a:solidFill>
                </a:rPr>
                <a:t>Analytics number crunching</a:t>
              </a:r>
              <a:r>
                <a:rPr lang="en-GB" sz="2000" kern="0" dirty="0">
                  <a:solidFill>
                    <a:srgbClr val="FFFFFF"/>
                  </a:solidFill>
                </a:rPr>
                <a:t/>
              </a:r>
              <a:br>
                <a:rPr lang="en-GB" sz="2000" kern="0" dirty="0">
                  <a:solidFill>
                    <a:srgbClr val="FFFFFF"/>
                  </a:solidFill>
                </a:rPr>
              </a:br>
              <a:r>
                <a:rPr lang="en-GB" sz="2400" kern="0" dirty="0">
                  <a:solidFill>
                    <a:srgbClr val="FFFFFF"/>
                  </a:solidFill>
                </a:rPr>
                <a:t>  </a:t>
              </a:r>
            </a:p>
          </p:txBody>
        </p:sp>
        <p:sp>
          <p:nvSpPr>
            <p:cNvPr id="16" name="Curved Right Arrow 15"/>
            <p:cNvSpPr/>
            <p:nvPr/>
          </p:nvSpPr>
          <p:spPr>
            <a:xfrm>
              <a:off x="3376246" y="2143671"/>
              <a:ext cx="970671" cy="1259000"/>
            </a:xfrm>
            <a:prstGeom prst="curvedRightArrow">
              <a:avLst/>
            </a:prstGeom>
            <a:solidFill>
              <a:srgbClr val="B9C9D5"/>
            </a:solidFill>
            <a:ln>
              <a:solidFill>
                <a:srgbClr val="9BA7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C3841"/>
                </a:solidFill>
              </a:endParaRPr>
            </a:p>
          </p:txBody>
        </p:sp>
        <p:sp>
          <p:nvSpPr>
            <p:cNvPr id="17" name="Curved Right Arrow 16"/>
            <p:cNvSpPr/>
            <p:nvPr/>
          </p:nvSpPr>
          <p:spPr>
            <a:xfrm rot="10800000">
              <a:off x="4554721" y="2018770"/>
              <a:ext cx="970671" cy="1259000"/>
            </a:xfrm>
            <a:prstGeom prst="curvedRightArrow">
              <a:avLst/>
            </a:prstGeom>
            <a:solidFill>
              <a:srgbClr val="B9C9D5"/>
            </a:solidFill>
            <a:ln>
              <a:solidFill>
                <a:srgbClr val="9BA7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C3841"/>
                </a:solidFill>
              </a:endParaRPr>
            </a:p>
          </p:txBody>
        </p:sp>
      </p:grpSp>
      <p:cxnSp>
        <p:nvCxnSpPr>
          <p:cNvPr id="18" name="Straight Arrow Connector 17"/>
          <p:cNvCxnSpPr/>
          <p:nvPr/>
        </p:nvCxnSpPr>
        <p:spPr>
          <a:xfrm>
            <a:off x="2323070" y="2571750"/>
            <a:ext cx="630195"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08356" y="2565057"/>
            <a:ext cx="630195"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5"/>
          <p:cNvSpPr txBox="1">
            <a:spLocks/>
          </p:cNvSpPr>
          <p:nvPr/>
        </p:nvSpPr>
        <p:spPr bwMode="auto">
          <a:xfrm>
            <a:off x="7016235" y="895950"/>
            <a:ext cx="1983603" cy="385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orbel" panose="020B0503020204020204" pitchFamily="34" charset="0"/>
              <a:buNone/>
            </a:pPr>
            <a:r>
              <a:rPr lang="en-GB" sz="2000" b="1" kern="0" dirty="0" smtClean="0">
                <a:solidFill>
                  <a:srgbClr val="2C3841"/>
                </a:solidFill>
              </a:rPr>
              <a:t>Outcomes</a:t>
            </a:r>
            <a:r>
              <a:rPr lang="en-GB" sz="2000" kern="0" dirty="0" smtClean="0">
                <a:solidFill>
                  <a:srgbClr val="2C3841"/>
                </a:solidFill>
              </a:rPr>
              <a:t/>
            </a:r>
            <a:br>
              <a:rPr lang="en-GB" sz="2000" kern="0" dirty="0" smtClean="0">
                <a:solidFill>
                  <a:srgbClr val="2C3841"/>
                </a:solidFill>
              </a:rPr>
            </a:br>
            <a:endParaRPr lang="en-US" sz="2000" b="1" dirty="0" smtClean="0"/>
          </a:p>
          <a:p>
            <a:r>
              <a:rPr lang="en-US" sz="2000" dirty="0" smtClean="0"/>
              <a:t>Understanding genetic nature of diseases</a:t>
            </a:r>
          </a:p>
          <a:p>
            <a:r>
              <a:rPr lang="en-US" sz="2000" dirty="0" smtClean="0"/>
              <a:t>Predictors of future health</a:t>
            </a:r>
          </a:p>
          <a:p>
            <a:r>
              <a:rPr lang="en-US" sz="2000" dirty="0" err="1" smtClean="0"/>
              <a:t>Personalised</a:t>
            </a:r>
            <a:r>
              <a:rPr lang="en-US" sz="2000" dirty="0" smtClean="0"/>
              <a:t> medicine</a:t>
            </a:r>
            <a:endParaRPr lang="en-GB" sz="2000" dirty="0"/>
          </a:p>
        </p:txBody>
      </p:sp>
    </p:spTree>
    <p:extLst>
      <p:ext uri="{BB962C8B-B14F-4D97-AF65-F5344CB8AC3E}">
        <p14:creationId xmlns:p14="http://schemas.microsoft.com/office/powerpoint/2010/main" val="3251742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588"/>
            <a:ext cx="8013701" cy="447676"/>
          </a:xfrm>
        </p:spPr>
        <p:txBody>
          <a:bodyPr/>
          <a:lstStyle/>
          <a:p>
            <a:r>
              <a:rPr lang="en-GB" kern="1000" spc="-50" dirty="0"/>
              <a:t>LA warehouse: our DNA bank for higher E-Learning?</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46</a:t>
            </a:fld>
            <a:endParaRPr lang="en-GB" altLang="en-US"/>
          </a:p>
        </p:txBody>
      </p:sp>
      <p:sp>
        <p:nvSpPr>
          <p:cNvPr id="2" name="Rectangle 1"/>
          <p:cNvSpPr/>
          <p:nvPr/>
        </p:nvSpPr>
        <p:spPr>
          <a:xfrm>
            <a:off x="2978454" y="823839"/>
            <a:ext cx="3307316" cy="400110"/>
          </a:xfrm>
          <a:prstGeom prst="rect">
            <a:avLst/>
          </a:prstGeom>
        </p:spPr>
        <p:txBody>
          <a:bodyPr wrap="none">
            <a:spAutoFit/>
          </a:bodyPr>
          <a:lstStyle/>
          <a:p>
            <a:pPr marL="257175" indent="-257175">
              <a:spcBef>
                <a:spcPct val="20000"/>
              </a:spcBef>
              <a:spcAft>
                <a:spcPct val="50000"/>
              </a:spcAft>
              <a:buClr>
                <a:srgbClr val="DE481C"/>
              </a:buClr>
              <a:buSzPct val="100000"/>
              <a:defRPr/>
            </a:pPr>
            <a:r>
              <a:rPr lang="en-GB" sz="2000" b="1" kern="0" dirty="0" smtClean="0">
                <a:solidFill>
                  <a:srgbClr val="2C3841"/>
                </a:solidFill>
              </a:rPr>
              <a:t>UK learning data warehouse</a:t>
            </a:r>
            <a:endParaRPr lang="en-GB" sz="2400" kern="0" dirty="0">
              <a:solidFill>
                <a:srgbClr val="2C3841"/>
              </a:solidFill>
            </a:endParaRPr>
          </a:p>
        </p:txBody>
      </p:sp>
      <p:grpSp>
        <p:nvGrpSpPr>
          <p:cNvPr id="13" name="Group 12"/>
          <p:cNvGrpSpPr/>
          <p:nvPr/>
        </p:nvGrpSpPr>
        <p:grpSpPr>
          <a:xfrm>
            <a:off x="3123560" y="1486818"/>
            <a:ext cx="2896880" cy="2169863"/>
            <a:chOff x="3062697" y="1587980"/>
            <a:chExt cx="2896880" cy="2169863"/>
          </a:xfrm>
        </p:grpSpPr>
        <p:pic>
          <p:nvPicPr>
            <p:cNvPr id="14" name="Picture 13"/>
            <p:cNvPicPr>
              <a:picLocks noChangeAspect="1"/>
            </p:cNvPicPr>
            <p:nvPr/>
          </p:nvPicPr>
          <p:blipFill>
            <a:blip r:embed="rId3"/>
            <a:stretch>
              <a:fillRect/>
            </a:stretch>
          </p:blipFill>
          <p:spPr>
            <a:xfrm>
              <a:off x="3062697" y="1587980"/>
              <a:ext cx="2896880" cy="2169863"/>
            </a:xfrm>
            <a:prstGeom prst="rect">
              <a:avLst/>
            </a:prstGeom>
          </p:spPr>
        </p:pic>
        <p:sp>
          <p:nvSpPr>
            <p:cNvPr id="15" name="Rectangle 3"/>
            <p:cNvSpPr txBox="1">
              <a:spLocks noChangeArrowheads="1"/>
            </p:cNvSpPr>
            <p:nvPr/>
          </p:nvSpPr>
          <p:spPr>
            <a:xfrm>
              <a:off x="3331729" y="1804151"/>
              <a:ext cx="2537504" cy="442317"/>
            </a:xfrm>
            <a:prstGeom prst="rect">
              <a:avLst/>
            </a:prstGeom>
          </p:spPr>
          <p:txBody>
            <a:bodyPr lIns="0" tIns="0" rIns="0" bIns="0"/>
            <a:lstStyle/>
            <a:p>
              <a:pPr marL="257175" indent="-257175">
                <a:spcBef>
                  <a:spcPct val="20000"/>
                </a:spcBef>
                <a:spcAft>
                  <a:spcPct val="50000"/>
                </a:spcAft>
                <a:buClr>
                  <a:srgbClr val="DE481C"/>
                </a:buClr>
                <a:buSzPct val="100000"/>
                <a:defRPr/>
              </a:pPr>
              <a:r>
                <a:rPr lang="en-GB" sz="1600" b="1" kern="0" dirty="0" smtClean="0">
                  <a:solidFill>
                    <a:srgbClr val="FFFFFF"/>
                  </a:solidFill>
                </a:rPr>
                <a:t>Analytics number crunching</a:t>
              </a:r>
              <a:r>
                <a:rPr lang="en-GB" sz="2000" kern="0" dirty="0">
                  <a:solidFill>
                    <a:srgbClr val="FFFFFF"/>
                  </a:solidFill>
                </a:rPr>
                <a:t/>
              </a:r>
              <a:br>
                <a:rPr lang="en-GB" sz="2000" kern="0" dirty="0">
                  <a:solidFill>
                    <a:srgbClr val="FFFFFF"/>
                  </a:solidFill>
                </a:rPr>
              </a:br>
              <a:r>
                <a:rPr lang="en-GB" sz="2400" kern="0" dirty="0">
                  <a:solidFill>
                    <a:srgbClr val="FFFFFF"/>
                  </a:solidFill>
                </a:rPr>
                <a:t>  </a:t>
              </a:r>
            </a:p>
          </p:txBody>
        </p:sp>
        <p:sp>
          <p:nvSpPr>
            <p:cNvPr id="16" name="Curved Right Arrow 15"/>
            <p:cNvSpPr/>
            <p:nvPr/>
          </p:nvSpPr>
          <p:spPr>
            <a:xfrm>
              <a:off x="3376246" y="2143671"/>
              <a:ext cx="970671" cy="1259000"/>
            </a:xfrm>
            <a:prstGeom prst="curvedRightArrow">
              <a:avLst/>
            </a:prstGeom>
            <a:solidFill>
              <a:srgbClr val="B9C9D5"/>
            </a:solidFill>
            <a:ln>
              <a:solidFill>
                <a:srgbClr val="9BA7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C3841"/>
                </a:solidFill>
              </a:endParaRPr>
            </a:p>
          </p:txBody>
        </p:sp>
        <p:sp>
          <p:nvSpPr>
            <p:cNvPr id="17" name="Curved Right Arrow 16"/>
            <p:cNvSpPr/>
            <p:nvPr/>
          </p:nvSpPr>
          <p:spPr>
            <a:xfrm rot="10800000">
              <a:off x="4554721" y="2018770"/>
              <a:ext cx="970671" cy="1259000"/>
            </a:xfrm>
            <a:prstGeom prst="curvedRightArrow">
              <a:avLst/>
            </a:prstGeom>
            <a:solidFill>
              <a:srgbClr val="B9C9D5"/>
            </a:solidFill>
            <a:ln>
              <a:solidFill>
                <a:srgbClr val="9BA7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2C3841"/>
                </a:solidFill>
              </a:endParaRPr>
            </a:p>
          </p:txBody>
        </p:sp>
      </p:grpSp>
      <p:cxnSp>
        <p:nvCxnSpPr>
          <p:cNvPr id="18" name="Straight Arrow Connector 17"/>
          <p:cNvCxnSpPr/>
          <p:nvPr/>
        </p:nvCxnSpPr>
        <p:spPr>
          <a:xfrm>
            <a:off x="2323070" y="2571750"/>
            <a:ext cx="630195"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08356" y="2565057"/>
            <a:ext cx="630195"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5"/>
          <p:cNvSpPr txBox="1">
            <a:spLocks/>
          </p:cNvSpPr>
          <p:nvPr/>
        </p:nvSpPr>
        <p:spPr bwMode="auto">
          <a:xfrm>
            <a:off x="215900" y="879475"/>
            <a:ext cx="1983603" cy="385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orbel" panose="020B0503020204020204" pitchFamily="34" charset="0"/>
              <a:buNone/>
            </a:pPr>
            <a:r>
              <a:rPr lang="en-GB" sz="2000" b="1" kern="0" dirty="0" smtClean="0">
                <a:solidFill>
                  <a:srgbClr val="2C3841"/>
                </a:solidFill>
              </a:rPr>
              <a:t>Reference data</a:t>
            </a:r>
            <a:r>
              <a:rPr lang="en-GB" sz="2000" kern="0" dirty="0" smtClean="0">
                <a:solidFill>
                  <a:srgbClr val="2C3841"/>
                </a:solidFill>
              </a:rPr>
              <a:t/>
            </a:r>
            <a:br>
              <a:rPr lang="en-GB" sz="2000" kern="0" dirty="0" smtClean="0">
                <a:solidFill>
                  <a:srgbClr val="2C3841"/>
                </a:solidFill>
              </a:rPr>
            </a:br>
            <a:endParaRPr lang="en-US" sz="2000" b="1" dirty="0" smtClean="0"/>
          </a:p>
          <a:p>
            <a:r>
              <a:rPr lang="en-US" sz="2000" dirty="0" smtClean="0"/>
              <a:t>Demographics</a:t>
            </a:r>
          </a:p>
          <a:p>
            <a:r>
              <a:rPr lang="en-GB" sz="2000" kern="0" dirty="0">
                <a:solidFill>
                  <a:srgbClr val="2C3841"/>
                </a:solidFill>
              </a:rPr>
              <a:t>Entry </a:t>
            </a:r>
            <a:r>
              <a:rPr lang="en-GB" sz="2000" kern="0" dirty="0" smtClean="0">
                <a:solidFill>
                  <a:srgbClr val="2C3841"/>
                </a:solidFill>
              </a:rPr>
              <a:t>qualifications</a:t>
            </a:r>
          </a:p>
          <a:p>
            <a:r>
              <a:rPr lang="en-GB" sz="2000" kern="0" dirty="0">
                <a:solidFill>
                  <a:srgbClr val="2C3841"/>
                </a:solidFill>
              </a:rPr>
              <a:t>Learning and employment outcomes</a:t>
            </a:r>
            <a:endParaRPr lang="en-GB" sz="2000" dirty="0"/>
          </a:p>
          <a:p>
            <a:endParaRPr lang="en-GB" sz="2000" kern="0" dirty="0">
              <a:solidFill>
                <a:srgbClr val="2C3841"/>
              </a:solidFill>
            </a:endParaRPr>
          </a:p>
          <a:p>
            <a:endParaRPr lang="en-US" sz="2000" dirty="0" smtClean="0"/>
          </a:p>
        </p:txBody>
      </p:sp>
      <p:sp>
        <p:nvSpPr>
          <p:cNvPr id="22" name="Content Placeholder 5"/>
          <p:cNvSpPr txBox="1">
            <a:spLocks/>
          </p:cNvSpPr>
          <p:nvPr/>
        </p:nvSpPr>
        <p:spPr bwMode="auto">
          <a:xfrm>
            <a:off x="7016235" y="895950"/>
            <a:ext cx="1983603" cy="385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orbel" panose="020B0503020204020204" pitchFamily="34" charset="0"/>
              <a:buNone/>
            </a:pPr>
            <a:r>
              <a:rPr lang="en-GB" sz="2000" b="1" kern="0" dirty="0" smtClean="0">
                <a:solidFill>
                  <a:srgbClr val="2C3841"/>
                </a:solidFill>
              </a:rPr>
              <a:t>Outcomes</a:t>
            </a:r>
            <a:r>
              <a:rPr lang="en-GB" sz="2000" kern="0" dirty="0" smtClean="0">
                <a:solidFill>
                  <a:srgbClr val="2C3841"/>
                </a:solidFill>
              </a:rPr>
              <a:t/>
            </a:r>
            <a:br>
              <a:rPr lang="en-GB" sz="2000" kern="0" dirty="0" smtClean="0">
                <a:solidFill>
                  <a:srgbClr val="2C3841"/>
                </a:solidFill>
              </a:rPr>
            </a:br>
            <a:endParaRPr lang="en-US" sz="2000" b="1" dirty="0" smtClean="0"/>
          </a:p>
          <a:p>
            <a:r>
              <a:rPr lang="en-US" sz="2000" dirty="0" smtClean="0"/>
              <a:t>Deep understanding of e-learning</a:t>
            </a:r>
          </a:p>
          <a:p>
            <a:r>
              <a:rPr lang="en-GB" sz="2000" kern="0" dirty="0">
                <a:solidFill>
                  <a:srgbClr val="2C3841"/>
                </a:solidFill>
              </a:rPr>
              <a:t>Metrics for engagement, learning </a:t>
            </a:r>
            <a:r>
              <a:rPr lang="en-GB" sz="2000" kern="0" dirty="0" smtClean="0">
                <a:solidFill>
                  <a:srgbClr val="2C3841"/>
                </a:solidFill>
              </a:rPr>
              <a:t>gain</a:t>
            </a:r>
          </a:p>
          <a:p>
            <a:r>
              <a:rPr lang="en-GB" sz="2000" kern="0" dirty="0">
                <a:solidFill>
                  <a:srgbClr val="2C3841"/>
                </a:solidFill>
              </a:rPr>
              <a:t>Personalised next generation e-learning</a:t>
            </a:r>
            <a:endParaRPr lang="en-GB" sz="2400" kern="0" dirty="0">
              <a:solidFill>
                <a:srgbClr val="2C3841"/>
              </a:solidFill>
            </a:endParaRPr>
          </a:p>
          <a:p>
            <a:endParaRPr lang="en-GB" sz="2000" kern="0" dirty="0">
              <a:solidFill>
                <a:srgbClr val="2C3841"/>
              </a:solidFill>
            </a:endParaRPr>
          </a:p>
          <a:p>
            <a:endParaRPr lang="en-US" sz="2000" dirty="0" smtClean="0"/>
          </a:p>
          <a:p>
            <a:endParaRPr lang="en-GB" sz="2000" dirty="0"/>
          </a:p>
        </p:txBody>
      </p:sp>
    </p:spTree>
    <p:extLst>
      <p:ext uri="{BB962C8B-B14F-4D97-AF65-F5344CB8AC3E}">
        <p14:creationId xmlns:p14="http://schemas.microsoft.com/office/powerpoint/2010/main" val="41777144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US" dirty="0"/>
              <a:t>Big data impact on </a:t>
            </a:r>
            <a:r>
              <a:rPr lang="en-US" dirty="0" smtClean="0"/>
              <a:t>higher </a:t>
            </a:r>
            <a:r>
              <a:rPr lang="en-US" dirty="0"/>
              <a:t>education</a:t>
            </a:r>
            <a:endParaRPr lang="en-GB" dirty="0"/>
          </a:p>
        </p:txBody>
      </p:sp>
      <p:sp>
        <p:nvSpPr>
          <p:cNvPr id="6" name="Content Placeholder 5"/>
          <p:cNvSpPr>
            <a:spLocks noGrp="1"/>
          </p:cNvSpPr>
          <p:nvPr>
            <p:ph sz="quarter" idx="13"/>
          </p:nvPr>
        </p:nvSpPr>
        <p:spPr/>
        <p:txBody>
          <a:bodyPr/>
          <a:lstStyle/>
          <a:p>
            <a:r>
              <a:rPr lang="en-GB" sz="2000" dirty="0"/>
              <a:t>Can we create trusted big data collections?</a:t>
            </a:r>
          </a:p>
          <a:p>
            <a:r>
              <a:rPr lang="en-GB" sz="2000" dirty="0"/>
              <a:t>Can we engender a trusted big data broker?</a:t>
            </a:r>
          </a:p>
          <a:p>
            <a:r>
              <a:rPr lang="en-GB" sz="2000" dirty="0"/>
              <a:t>Can we ethically and legally develop and deliver big data derived shared services?</a:t>
            </a:r>
          </a:p>
          <a:p>
            <a:r>
              <a:rPr lang="en-GB" sz="2000" dirty="0"/>
              <a:t>We think so, if we work collaboratively in taking small steps toward the vision</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dirty="0"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47</a:t>
            </a:fld>
            <a:endParaRPr lang="en-GB" altLang="en-US"/>
          </a:p>
        </p:txBody>
      </p:sp>
    </p:spTree>
    <p:extLst>
      <p:ext uri="{BB962C8B-B14F-4D97-AF65-F5344CB8AC3E}">
        <p14:creationId xmlns:p14="http://schemas.microsoft.com/office/powerpoint/2010/main" val="1851743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521743" y="2174642"/>
            <a:ext cx="3879057" cy="249299"/>
          </a:xfrm>
        </p:spPr>
        <p:txBody>
          <a:bodyPr/>
          <a:lstStyle/>
          <a:p>
            <a:r>
              <a:rPr lang="en-GB" dirty="0" smtClean="0"/>
              <a:t>Robert Haymon-Collins</a:t>
            </a:r>
            <a:endParaRPr lang="en-GB" dirty="0"/>
          </a:p>
        </p:txBody>
      </p:sp>
      <p:sp>
        <p:nvSpPr>
          <p:cNvPr id="6" name="Text Placeholder 5"/>
          <p:cNvSpPr>
            <a:spLocks noGrp="1"/>
          </p:cNvSpPr>
          <p:nvPr>
            <p:ph type="body" sz="quarter" idx="17"/>
          </p:nvPr>
        </p:nvSpPr>
        <p:spPr>
          <a:xfrm>
            <a:off x="2521743" y="2464210"/>
            <a:ext cx="3879057" cy="249299"/>
          </a:xfrm>
        </p:spPr>
        <p:txBody>
          <a:bodyPr/>
          <a:lstStyle/>
          <a:p>
            <a:r>
              <a:rPr lang="en-GB" dirty="0"/>
              <a:t>Robert.Haymon-Collins@jisc.ac.uk</a:t>
            </a:r>
          </a:p>
        </p:txBody>
      </p:sp>
      <p:sp>
        <p:nvSpPr>
          <p:cNvPr id="7" name="Date Placeholder 6"/>
          <p:cNvSpPr>
            <a:spLocks noGrp="1"/>
          </p:cNvSpPr>
          <p:nvPr>
            <p:ph type="dt" sz="half" idx="18"/>
          </p:nvPr>
        </p:nvSpPr>
        <p:spPr/>
        <p:txBody>
          <a:bodyPr/>
          <a:lstStyle/>
          <a:p>
            <a:fld id="{FE085076-9D46-4774-9E3E-7367127CF167}" type="datetime1">
              <a:rPr lang="en-GB" noProof="0" smtClean="0"/>
              <a:t>26/10/2015</a:t>
            </a:fld>
            <a:endParaRPr lang="en-GB" noProof="0" dirty="0"/>
          </a:p>
        </p:txBody>
      </p:sp>
      <p:sp>
        <p:nvSpPr>
          <p:cNvPr id="8" name="Footer Placeholder 7"/>
          <p:cNvSpPr>
            <a:spLocks noGrp="1"/>
          </p:cNvSpPr>
          <p:nvPr>
            <p:ph type="ftr" sz="quarter" idx="19"/>
          </p:nvPr>
        </p:nvSpPr>
        <p:spPr/>
        <p:txBody>
          <a:bodyPr/>
          <a:lstStyle/>
          <a:p>
            <a:pPr>
              <a:defRPr/>
            </a:pPr>
            <a:r>
              <a:rPr lang="en-GB" dirty="0"/>
              <a:t>UK national data driven services to education</a:t>
            </a:r>
          </a:p>
        </p:txBody>
      </p:sp>
      <p:sp>
        <p:nvSpPr>
          <p:cNvPr id="9" name="Slide Number Placeholder 8"/>
          <p:cNvSpPr>
            <a:spLocks noGrp="1"/>
          </p:cNvSpPr>
          <p:nvPr>
            <p:ph type="sldNum" sz="quarter" idx="20"/>
          </p:nvPr>
        </p:nvSpPr>
        <p:spPr/>
        <p:txBody>
          <a:bodyPr/>
          <a:lstStyle/>
          <a:p>
            <a:fld id="{BC1903E8-1638-4376-A5CE-0131C1204B53}" type="slidenum">
              <a:rPr lang="en-GB" noProof="0" smtClean="0"/>
              <a:pPr/>
              <a:t>48</a:t>
            </a:fld>
            <a:endParaRPr lang="en-GB" noProof="0" dirty="0"/>
          </a:p>
        </p:txBody>
      </p:sp>
      <p:sp>
        <p:nvSpPr>
          <p:cNvPr id="16" name="Text Placeholder 3"/>
          <p:cNvSpPr>
            <a:spLocks noGrp="1"/>
          </p:cNvSpPr>
          <p:nvPr>
            <p:ph type="body" sz="quarter" idx="15"/>
          </p:nvPr>
        </p:nvSpPr>
        <p:spPr>
          <a:xfrm>
            <a:off x="2523831" y="2978394"/>
            <a:ext cx="3879057" cy="249299"/>
          </a:xfrm>
        </p:spPr>
        <p:txBody>
          <a:bodyPr/>
          <a:lstStyle/>
          <a:p>
            <a:r>
              <a:rPr lang="en-GB" dirty="0" smtClean="0"/>
              <a:t>Myles Danson</a:t>
            </a:r>
            <a:endParaRPr lang="en-GB" dirty="0"/>
          </a:p>
        </p:txBody>
      </p:sp>
      <p:sp>
        <p:nvSpPr>
          <p:cNvPr id="17" name="Text Placeholder 5"/>
          <p:cNvSpPr>
            <a:spLocks noGrp="1"/>
          </p:cNvSpPr>
          <p:nvPr>
            <p:ph type="body" sz="quarter" idx="17"/>
          </p:nvPr>
        </p:nvSpPr>
        <p:spPr>
          <a:xfrm>
            <a:off x="2523831" y="3267962"/>
            <a:ext cx="3879057" cy="249299"/>
          </a:xfrm>
        </p:spPr>
        <p:txBody>
          <a:bodyPr/>
          <a:lstStyle/>
          <a:p>
            <a:r>
              <a:rPr lang="en-GB" dirty="0"/>
              <a:t>Myles.Danson@jisc.ac.uk</a:t>
            </a:r>
          </a:p>
        </p:txBody>
      </p:sp>
    </p:spTree>
    <p:extLst>
      <p:ext uri="{BB962C8B-B14F-4D97-AF65-F5344CB8AC3E}">
        <p14:creationId xmlns:p14="http://schemas.microsoft.com/office/powerpoint/2010/main" val="39971199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Current engagement</a:t>
            </a:r>
          </a:p>
        </p:txBody>
      </p:sp>
      <p:sp>
        <p:nvSpPr>
          <p:cNvPr id="6" name="Content Placeholder 5"/>
          <p:cNvSpPr>
            <a:spLocks noGrp="1"/>
          </p:cNvSpPr>
          <p:nvPr>
            <p:ph sz="quarter" idx="13"/>
          </p:nvPr>
        </p:nvSpPr>
        <p:spPr>
          <a:xfrm>
            <a:off x="215902" y="879474"/>
            <a:ext cx="2514941" cy="3717239"/>
          </a:xfrm>
        </p:spPr>
        <p:txBody>
          <a:bodyPr/>
          <a:lstStyle/>
          <a:p>
            <a:pPr marL="0" indent="0">
              <a:buNone/>
            </a:pPr>
            <a:r>
              <a:rPr lang="en-GB" sz="1800" dirty="0">
                <a:solidFill>
                  <a:srgbClr val="E04710"/>
                </a:solidFill>
              </a:rPr>
              <a:t>Phase 1 (Sept – </a:t>
            </a:r>
            <a:r>
              <a:rPr lang="en-GB" sz="1800" dirty="0" smtClean="0">
                <a:solidFill>
                  <a:srgbClr val="E04710"/>
                </a:solidFill>
              </a:rPr>
              <a:t>Jan)</a:t>
            </a:r>
          </a:p>
          <a:p>
            <a:r>
              <a:rPr lang="en-GB" sz="1800" dirty="0" smtClean="0"/>
              <a:t>University </a:t>
            </a:r>
            <a:r>
              <a:rPr lang="en-GB" sz="1800" dirty="0"/>
              <a:t>of </a:t>
            </a:r>
            <a:r>
              <a:rPr lang="en-GB" sz="1800" dirty="0" smtClean="0"/>
              <a:t>Exeter</a:t>
            </a:r>
          </a:p>
          <a:p>
            <a:r>
              <a:rPr lang="en-GB" sz="1800" dirty="0" smtClean="0"/>
              <a:t>Edge </a:t>
            </a:r>
            <a:r>
              <a:rPr lang="en-GB" sz="1800" dirty="0"/>
              <a:t>Hill </a:t>
            </a:r>
            <a:r>
              <a:rPr lang="en-GB" sz="1800" dirty="0" smtClean="0"/>
              <a:t>University</a:t>
            </a:r>
          </a:p>
          <a:p>
            <a:r>
              <a:rPr lang="en-GB" sz="1800" dirty="0" smtClean="0"/>
              <a:t>Glasgow </a:t>
            </a:r>
            <a:r>
              <a:rPr lang="en-GB" sz="1800" dirty="0"/>
              <a:t>Caledonian </a:t>
            </a:r>
            <a:r>
              <a:rPr lang="en-GB" sz="1800" dirty="0" smtClean="0"/>
              <a:t>University</a:t>
            </a:r>
          </a:p>
          <a:p>
            <a:r>
              <a:rPr lang="en-GB" sz="1800" dirty="0" smtClean="0"/>
              <a:t>University </a:t>
            </a:r>
            <a:r>
              <a:rPr lang="en-GB" sz="1800" dirty="0"/>
              <a:t>of </a:t>
            </a:r>
            <a:r>
              <a:rPr lang="en-GB" sz="1800" dirty="0" smtClean="0"/>
              <a:t>Strathclyde</a:t>
            </a:r>
          </a:p>
          <a:p>
            <a:r>
              <a:rPr lang="en-GB" sz="1800" dirty="0" smtClean="0"/>
              <a:t>University </a:t>
            </a:r>
            <a:r>
              <a:rPr lang="en-GB" sz="1800" dirty="0"/>
              <a:t>of </a:t>
            </a:r>
            <a:r>
              <a:rPr lang="en-GB" sz="1800" dirty="0" smtClean="0"/>
              <a:t>Gloucestershire</a:t>
            </a:r>
          </a:p>
          <a:p>
            <a:r>
              <a:rPr lang="en-GB" sz="1800" dirty="0" smtClean="0"/>
              <a:t>Leeds </a:t>
            </a:r>
            <a:r>
              <a:rPr lang="en-GB" sz="1800" dirty="0"/>
              <a:t>City </a:t>
            </a:r>
            <a:r>
              <a:rPr lang="en-GB" sz="1800" dirty="0" smtClean="0"/>
              <a:t>College</a:t>
            </a:r>
            <a:endParaRPr lang="en-GB" sz="1800"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49</a:t>
            </a:fld>
            <a:endParaRPr lang="en-GB" altLang="en-US"/>
          </a:p>
        </p:txBody>
      </p:sp>
      <p:sp>
        <p:nvSpPr>
          <p:cNvPr id="10" name="Content Placeholder 5"/>
          <p:cNvSpPr txBox="1">
            <a:spLocks/>
          </p:cNvSpPr>
          <p:nvPr/>
        </p:nvSpPr>
        <p:spPr bwMode="auto">
          <a:xfrm>
            <a:off x="3123862" y="871236"/>
            <a:ext cx="2535534" cy="371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orbel" panose="020B0503020204020204" pitchFamily="34" charset="0"/>
              <a:buNone/>
            </a:pPr>
            <a:r>
              <a:rPr lang="en-GB" sz="1800" dirty="0" smtClean="0">
                <a:solidFill>
                  <a:srgbClr val="E04710"/>
                </a:solidFill>
              </a:rPr>
              <a:t>Phase 1 pipeline</a:t>
            </a:r>
          </a:p>
          <a:p>
            <a:r>
              <a:rPr lang="en-GB" sz="1800" dirty="0" smtClean="0"/>
              <a:t>City </a:t>
            </a:r>
            <a:r>
              <a:rPr lang="en-GB" sz="1800" dirty="0"/>
              <a:t>University </a:t>
            </a:r>
            <a:r>
              <a:rPr lang="en-GB" sz="1800" dirty="0" smtClean="0"/>
              <a:t>London</a:t>
            </a:r>
          </a:p>
          <a:p>
            <a:r>
              <a:rPr lang="en-GB" sz="1800" dirty="0" smtClean="0"/>
              <a:t>Oxford </a:t>
            </a:r>
            <a:r>
              <a:rPr lang="en-GB" sz="1800" dirty="0"/>
              <a:t>Brookes </a:t>
            </a:r>
            <a:r>
              <a:rPr lang="en-GB" sz="1800" dirty="0" smtClean="0"/>
              <a:t>University</a:t>
            </a:r>
          </a:p>
          <a:p>
            <a:r>
              <a:rPr lang="en-GB" sz="1800" dirty="0" smtClean="0"/>
              <a:t>Newman University</a:t>
            </a:r>
          </a:p>
          <a:p>
            <a:r>
              <a:rPr lang="en-GB" sz="1800" dirty="0" smtClean="0"/>
              <a:t>University </a:t>
            </a:r>
            <a:r>
              <a:rPr lang="en-GB" sz="1800" dirty="0"/>
              <a:t>of </a:t>
            </a:r>
            <a:r>
              <a:rPr lang="en-GB" sz="1800" dirty="0" smtClean="0"/>
              <a:t>Essex</a:t>
            </a:r>
          </a:p>
          <a:p>
            <a:r>
              <a:rPr lang="en-GB" sz="1800" dirty="0" smtClean="0"/>
              <a:t>Plymouth University</a:t>
            </a:r>
          </a:p>
          <a:p>
            <a:r>
              <a:rPr lang="en-GB" sz="1800" dirty="0" err="1" smtClean="0"/>
              <a:t>Keele</a:t>
            </a:r>
            <a:r>
              <a:rPr lang="en-GB" sz="1800" dirty="0" smtClean="0"/>
              <a:t> University</a:t>
            </a:r>
          </a:p>
          <a:p>
            <a:r>
              <a:rPr lang="en-GB" sz="1800" dirty="0" smtClean="0"/>
              <a:t>Swansea University</a:t>
            </a:r>
          </a:p>
          <a:p>
            <a:r>
              <a:rPr lang="en-GB" sz="1800" dirty="0" smtClean="0"/>
              <a:t>Falmouth </a:t>
            </a:r>
            <a:r>
              <a:rPr lang="en-GB" sz="1800" dirty="0"/>
              <a:t>University</a:t>
            </a:r>
          </a:p>
        </p:txBody>
      </p:sp>
      <p:sp>
        <p:nvSpPr>
          <p:cNvPr id="11" name="Content Placeholder 5"/>
          <p:cNvSpPr txBox="1">
            <a:spLocks/>
          </p:cNvSpPr>
          <p:nvPr/>
        </p:nvSpPr>
        <p:spPr bwMode="auto">
          <a:xfrm>
            <a:off x="6052428" y="883591"/>
            <a:ext cx="2856793" cy="371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dirty="0" smtClean="0"/>
              <a:t>University </a:t>
            </a:r>
            <a:r>
              <a:rPr lang="en-GB" sz="1800" dirty="0"/>
              <a:t>Campus </a:t>
            </a:r>
            <a:r>
              <a:rPr lang="en-GB" sz="1800" dirty="0" smtClean="0"/>
              <a:t>Suffolk</a:t>
            </a:r>
          </a:p>
          <a:p>
            <a:r>
              <a:rPr lang="en-GB" sz="1800" dirty="0" smtClean="0"/>
              <a:t>Southampton </a:t>
            </a:r>
            <a:r>
              <a:rPr lang="en-GB" sz="1800" dirty="0"/>
              <a:t>Solent </a:t>
            </a:r>
            <a:r>
              <a:rPr lang="en-GB" sz="1800" dirty="0" smtClean="0"/>
              <a:t>University</a:t>
            </a:r>
          </a:p>
          <a:p>
            <a:r>
              <a:rPr lang="en-GB" sz="1800" dirty="0" smtClean="0"/>
              <a:t>City </a:t>
            </a:r>
            <a:r>
              <a:rPr lang="en-GB" sz="1800" dirty="0"/>
              <a:t>of Wolverhampton </a:t>
            </a:r>
            <a:r>
              <a:rPr lang="en-GB" sz="1800" dirty="0" smtClean="0"/>
              <a:t>College</a:t>
            </a:r>
          </a:p>
          <a:p>
            <a:r>
              <a:rPr lang="en-GB" sz="1800" dirty="0" smtClean="0"/>
              <a:t>Coventry University</a:t>
            </a:r>
          </a:p>
          <a:p>
            <a:r>
              <a:rPr lang="en-GB" sz="1800" dirty="0" smtClean="0"/>
              <a:t>The </a:t>
            </a:r>
            <a:r>
              <a:rPr lang="en-GB" sz="1800" dirty="0"/>
              <a:t>College of Estate </a:t>
            </a:r>
            <a:r>
              <a:rPr lang="en-GB" sz="1800" dirty="0" smtClean="0"/>
              <a:t>Management</a:t>
            </a:r>
          </a:p>
          <a:p>
            <a:r>
              <a:rPr lang="en-GB" sz="1800" dirty="0" smtClean="0"/>
              <a:t>North </a:t>
            </a:r>
            <a:r>
              <a:rPr lang="en-GB" sz="1800" dirty="0"/>
              <a:t>West </a:t>
            </a:r>
            <a:r>
              <a:rPr lang="en-GB" sz="1800" dirty="0" smtClean="0"/>
              <a:t/>
            </a:r>
            <a:br>
              <a:rPr lang="en-GB" sz="1800" dirty="0" smtClean="0"/>
            </a:br>
            <a:r>
              <a:rPr lang="en-GB" sz="1800" dirty="0" smtClean="0"/>
              <a:t>Regional College</a:t>
            </a:r>
          </a:p>
          <a:p>
            <a:r>
              <a:rPr lang="en-GB" sz="1800" dirty="0" smtClean="0"/>
              <a:t>Southern </a:t>
            </a:r>
            <a:r>
              <a:rPr lang="en-GB" sz="1800" dirty="0"/>
              <a:t>Regional </a:t>
            </a:r>
            <a:r>
              <a:rPr lang="en-GB" sz="1800" dirty="0" smtClean="0"/>
              <a:t>College</a:t>
            </a:r>
          </a:p>
          <a:p>
            <a:r>
              <a:rPr lang="en-GB" sz="1800" dirty="0" smtClean="0"/>
              <a:t>Tameside </a:t>
            </a:r>
            <a:r>
              <a:rPr lang="en-GB" sz="1800" dirty="0"/>
              <a:t>College</a:t>
            </a:r>
          </a:p>
        </p:txBody>
      </p:sp>
    </p:spTree>
    <p:extLst>
      <p:ext uri="{BB962C8B-B14F-4D97-AF65-F5344CB8AC3E}">
        <p14:creationId xmlns:p14="http://schemas.microsoft.com/office/powerpoint/2010/main" val="950296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we are?</a:t>
            </a:r>
            <a:endParaRPr lang="en-GB" dirty="0"/>
          </a:p>
        </p:txBody>
      </p:sp>
      <p:sp>
        <p:nvSpPr>
          <p:cNvPr id="4" name="Date Placeholder 3"/>
          <p:cNvSpPr>
            <a:spLocks noGrp="1"/>
          </p:cNvSpPr>
          <p:nvPr>
            <p:ph type="dt" sz="half" idx="14"/>
          </p:nvPr>
        </p:nvSpPr>
        <p:spPr/>
        <p:txBody>
          <a:bodyPr/>
          <a:lstStyle/>
          <a:p>
            <a:fld id="{03468A07-4A9C-4CCF-82AB-24758745055B}" type="datetime1">
              <a:rPr lang="en-GB" altLang="en-US" smtClean="0"/>
              <a:t>26/10/2015</a:t>
            </a:fld>
            <a:endParaRPr lang="en-GB" alt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521" y="2152905"/>
            <a:ext cx="1346960" cy="783462"/>
          </a:xfrm>
          <a:prstGeom prst="rect">
            <a:avLst/>
          </a:prstGeom>
        </p:spPr>
      </p:pic>
      <p:sp>
        <p:nvSpPr>
          <p:cNvPr id="8" name="Rectangle 7"/>
          <p:cNvSpPr/>
          <p:nvPr/>
        </p:nvSpPr>
        <p:spPr>
          <a:xfrm>
            <a:off x="2173754" y="965747"/>
            <a:ext cx="4796494" cy="923330"/>
          </a:xfrm>
          <a:prstGeom prst="rect">
            <a:avLst/>
          </a:prstGeom>
        </p:spPr>
        <p:txBody>
          <a:bodyPr wrap="square" lIns="0" tIns="0" rIns="0" bIns="0">
            <a:spAutoFit/>
          </a:bodyPr>
          <a:lstStyle/>
          <a:p>
            <a:pPr algn="ctr" defTabSz="685783" fontAlgn="base">
              <a:spcBef>
                <a:spcPct val="0"/>
              </a:spcBef>
              <a:spcAft>
                <a:spcPct val="0"/>
              </a:spcAft>
            </a:pPr>
            <a:r>
              <a:rPr lang="en-GB" sz="2000" dirty="0" err="1">
                <a:solidFill>
                  <a:srgbClr val="2C3841"/>
                </a:solidFill>
                <a:ea typeface="MS PGothic" panose="020B0600070205080204" pitchFamily="34" charset="-128"/>
              </a:rPr>
              <a:t>Jisc</a:t>
            </a:r>
            <a:r>
              <a:rPr lang="en-GB" sz="2000" dirty="0">
                <a:solidFill>
                  <a:srgbClr val="2C3841"/>
                </a:solidFill>
                <a:ea typeface="MS PGothic" panose="020B0600070205080204" pitchFamily="34" charset="-128"/>
              </a:rPr>
              <a:t> is the UK </a:t>
            </a:r>
            <a:r>
              <a:rPr lang="en-GB" sz="2000" b="1" dirty="0">
                <a:solidFill>
                  <a:srgbClr val="2C3841"/>
                </a:solidFill>
                <a:ea typeface="MS PGothic" panose="020B0600070205080204" pitchFamily="34" charset="-128"/>
              </a:rPr>
              <a:t>higher</a:t>
            </a:r>
            <a:r>
              <a:rPr lang="en-GB" sz="2000" dirty="0">
                <a:solidFill>
                  <a:srgbClr val="2C3841"/>
                </a:solidFill>
                <a:ea typeface="MS PGothic" panose="020B0600070205080204" pitchFamily="34" charset="-128"/>
              </a:rPr>
              <a:t>, </a:t>
            </a:r>
            <a:r>
              <a:rPr lang="en-GB" sz="2000" b="1" dirty="0">
                <a:solidFill>
                  <a:srgbClr val="2C3841"/>
                </a:solidFill>
                <a:ea typeface="MS PGothic" panose="020B0600070205080204" pitchFamily="34" charset="-128"/>
              </a:rPr>
              <a:t>further education </a:t>
            </a:r>
            <a:r>
              <a:rPr lang="en-GB" sz="2000" dirty="0">
                <a:solidFill>
                  <a:srgbClr val="2C3841"/>
                </a:solidFill>
                <a:ea typeface="MS PGothic" panose="020B0600070205080204" pitchFamily="34" charset="-128"/>
              </a:rPr>
              <a:t/>
            </a:r>
            <a:br>
              <a:rPr lang="en-GB" sz="2000" dirty="0">
                <a:solidFill>
                  <a:srgbClr val="2C3841"/>
                </a:solidFill>
                <a:ea typeface="MS PGothic" panose="020B0600070205080204" pitchFamily="34" charset="-128"/>
              </a:rPr>
            </a:br>
            <a:r>
              <a:rPr lang="en-GB" sz="2000" dirty="0">
                <a:solidFill>
                  <a:srgbClr val="2C3841"/>
                </a:solidFill>
                <a:ea typeface="MS PGothic" panose="020B0600070205080204" pitchFamily="34" charset="-128"/>
              </a:rPr>
              <a:t>and </a:t>
            </a:r>
            <a:r>
              <a:rPr lang="en-GB" sz="2000" b="1" dirty="0">
                <a:solidFill>
                  <a:srgbClr val="2C3841"/>
                </a:solidFill>
                <a:ea typeface="MS PGothic" panose="020B0600070205080204" pitchFamily="34" charset="-128"/>
              </a:rPr>
              <a:t>skills</a:t>
            </a:r>
            <a:r>
              <a:rPr lang="en-GB" sz="2000" dirty="0">
                <a:solidFill>
                  <a:srgbClr val="2C3841"/>
                </a:solidFill>
                <a:ea typeface="MS PGothic" panose="020B0600070205080204" pitchFamily="34" charset="-128"/>
              </a:rPr>
              <a:t> sectors’ </a:t>
            </a:r>
            <a:r>
              <a:rPr lang="en-GB" sz="2000" b="1" dirty="0">
                <a:solidFill>
                  <a:srgbClr val="2C3841"/>
                </a:solidFill>
                <a:ea typeface="MS PGothic" panose="020B0600070205080204" pitchFamily="34" charset="-128"/>
              </a:rPr>
              <a:t>not-for-profit </a:t>
            </a:r>
            <a:r>
              <a:rPr lang="en-GB" sz="2000" dirty="0">
                <a:solidFill>
                  <a:srgbClr val="2C3841"/>
                </a:solidFill>
                <a:ea typeface="MS PGothic" panose="020B0600070205080204" pitchFamily="34" charset="-128"/>
              </a:rPr>
              <a:t>organisation for </a:t>
            </a:r>
            <a:r>
              <a:rPr lang="en-GB" sz="2000" b="1" dirty="0">
                <a:solidFill>
                  <a:srgbClr val="2C3841"/>
                </a:solidFill>
                <a:ea typeface="MS PGothic" panose="020B0600070205080204" pitchFamily="34" charset="-128"/>
              </a:rPr>
              <a:t>digital services </a:t>
            </a:r>
            <a:r>
              <a:rPr lang="en-GB" sz="2000" dirty="0">
                <a:solidFill>
                  <a:srgbClr val="2C3841"/>
                </a:solidFill>
                <a:ea typeface="MS PGothic" panose="020B0600070205080204" pitchFamily="34" charset="-128"/>
              </a:rPr>
              <a:t>and </a:t>
            </a:r>
            <a:r>
              <a:rPr lang="en-GB" sz="2000" b="1" dirty="0">
                <a:solidFill>
                  <a:srgbClr val="2C3841"/>
                </a:solidFill>
                <a:ea typeface="MS PGothic" panose="020B0600070205080204" pitchFamily="34" charset="-128"/>
              </a:rPr>
              <a:t>solutions</a:t>
            </a:r>
            <a:endParaRPr lang="en-US" sz="2000" b="1" dirty="0">
              <a:solidFill>
                <a:srgbClr val="2C3841"/>
              </a:solidFill>
              <a:ea typeface="MS PGothic" panose="020B0600070205080204" pitchFamily="34" charset="-128"/>
            </a:endParaRPr>
          </a:p>
        </p:txBody>
      </p:sp>
      <p:cxnSp>
        <p:nvCxnSpPr>
          <p:cNvPr id="10" name="Straight Connector 9"/>
          <p:cNvCxnSpPr>
            <a:endCxn id="7" idx="0"/>
          </p:cNvCxnSpPr>
          <p:nvPr/>
        </p:nvCxnSpPr>
        <p:spPr>
          <a:xfrm>
            <a:off x="4572001" y="1998588"/>
            <a:ext cx="0" cy="154317"/>
          </a:xfrm>
          <a:prstGeom prst="line">
            <a:avLst/>
          </a:prstGeom>
          <a:ln w="12700">
            <a:solidFill>
              <a:srgbClr val="E95E1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2"/>
            <a:endCxn id="17" idx="0"/>
          </p:cNvCxnSpPr>
          <p:nvPr/>
        </p:nvCxnSpPr>
        <p:spPr>
          <a:xfrm>
            <a:off x="4572001" y="2936367"/>
            <a:ext cx="0" cy="130841"/>
          </a:xfrm>
          <a:prstGeom prst="line">
            <a:avLst/>
          </a:prstGeom>
          <a:ln w="12700">
            <a:solidFill>
              <a:srgbClr val="E95E1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7" idx="6"/>
          </p:cNvCxnSpPr>
          <p:nvPr/>
        </p:nvCxnSpPr>
        <p:spPr>
          <a:xfrm flipH="1">
            <a:off x="4851247" y="3346455"/>
            <a:ext cx="1401716" cy="1"/>
          </a:xfrm>
          <a:prstGeom prst="line">
            <a:avLst/>
          </a:prstGeom>
          <a:ln w="12700">
            <a:solidFill>
              <a:srgbClr val="E95E1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012513" y="3349047"/>
            <a:ext cx="1273040" cy="0"/>
          </a:xfrm>
          <a:prstGeom prst="line">
            <a:avLst/>
          </a:prstGeom>
          <a:ln w="12700">
            <a:solidFill>
              <a:srgbClr val="E95E1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7" idx="4"/>
          </p:cNvCxnSpPr>
          <p:nvPr/>
        </p:nvCxnSpPr>
        <p:spPr>
          <a:xfrm flipH="1">
            <a:off x="4572000" y="3625703"/>
            <a:ext cx="1" cy="161497"/>
          </a:xfrm>
          <a:prstGeom prst="line">
            <a:avLst/>
          </a:prstGeom>
          <a:ln w="12700">
            <a:solidFill>
              <a:srgbClr val="E95E1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36994" y="2872885"/>
            <a:ext cx="2447805" cy="923330"/>
          </a:xfrm>
          <a:prstGeom prst="rect">
            <a:avLst/>
          </a:prstGeom>
        </p:spPr>
        <p:txBody>
          <a:bodyPr wrap="square" lIns="0" tIns="0" rIns="0" bIns="0">
            <a:spAutoFit/>
          </a:bodyPr>
          <a:lstStyle/>
          <a:p>
            <a:pPr algn="ctr" defTabSz="685783" fontAlgn="base">
              <a:spcBef>
                <a:spcPct val="0"/>
              </a:spcBef>
              <a:spcAft>
                <a:spcPct val="0"/>
              </a:spcAft>
            </a:pPr>
            <a:r>
              <a:rPr lang="en-GB" sz="2000" dirty="0">
                <a:solidFill>
                  <a:srgbClr val="2C3841"/>
                </a:solidFill>
                <a:ea typeface="MS PGothic" panose="020B0600070205080204" pitchFamily="34" charset="-128"/>
              </a:rPr>
              <a:t>Operate </a:t>
            </a:r>
            <a:r>
              <a:rPr lang="en-GB" sz="2000" b="1" dirty="0">
                <a:solidFill>
                  <a:srgbClr val="2C3841"/>
                </a:solidFill>
                <a:ea typeface="MS PGothic" panose="020B0600070205080204" pitchFamily="34" charset="-128"/>
              </a:rPr>
              <a:t>shared digital infrastructure </a:t>
            </a:r>
            <a:endParaRPr lang="en-GB" sz="2000" b="1" dirty="0" smtClean="0">
              <a:solidFill>
                <a:srgbClr val="2C3841"/>
              </a:solidFill>
              <a:ea typeface="MS PGothic" panose="020B0600070205080204" pitchFamily="34" charset="-128"/>
            </a:endParaRPr>
          </a:p>
          <a:p>
            <a:pPr algn="ctr" defTabSz="685783" fontAlgn="base">
              <a:spcBef>
                <a:spcPct val="0"/>
              </a:spcBef>
              <a:spcAft>
                <a:spcPct val="0"/>
              </a:spcAft>
            </a:pPr>
            <a:r>
              <a:rPr lang="en-GB" sz="2000" dirty="0" smtClean="0">
                <a:solidFill>
                  <a:srgbClr val="2C3841"/>
                </a:solidFill>
                <a:ea typeface="MS PGothic" panose="020B0600070205080204" pitchFamily="34" charset="-128"/>
              </a:rPr>
              <a:t>and </a:t>
            </a:r>
            <a:r>
              <a:rPr lang="en-GB" sz="2000" b="1" dirty="0">
                <a:solidFill>
                  <a:srgbClr val="2C3841"/>
                </a:solidFill>
                <a:ea typeface="MS PGothic" panose="020B0600070205080204" pitchFamily="34" charset="-128"/>
              </a:rPr>
              <a:t>services</a:t>
            </a:r>
          </a:p>
        </p:txBody>
      </p:sp>
      <p:sp>
        <p:nvSpPr>
          <p:cNvPr id="16" name="Rectangle 15"/>
          <p:cNvSpPr/>
          <p:nvPr/>
        </p:nvSpPr>
        <p:spPr>
          <a:xfrm>
            <a:off x="165599" y="2730901"/>
            <a:ext cx="2922553" cy="1231106"/>
          </a:xfrm>
          <a:prstGeom prst="rect">
            <a:avLst/>
          </a:prstGeom>
        </p:spPr>
        <p:txBody>
          <a:bodyPr wrap="square" lIns="0" tIns="0" rIns="0" bIns="0">
            <a:spAutoFit/>
          </a:bodyPr>
          <a:lstStyle/>
          <a:p>
            <a:pPr algn="ctr" defTabSz="685783" fontAlgn="base">
              <a:spcBef>
                <a:spcPct val="0"/>
              </a:spcBef>
              <a:spcAft>
                <a:spcPct val="0"/>
              </a:spcAft>
            </a:pPr>
            <a:r>
              <a:rPr lang="en-GB" sz="2000" dirty="0">
                <a:solidFill>
                  <a:srgbClr val="2C3841"/>
                </a:solidFill>
                <a:ea typeface="MS PGothic" panose="020B0600070205080204" pitchFamily="34" charset="-128"/>
              </a:rPr>
              <a:t>Provide trusted </a:t>
            </a:r>
            <a:r>
              <a:rPr lang="en-GB" sz="2000" b="1" dirty="0">
                <a:solidFill>
                  <a:srgbClr val="2C3841"/>
                </a:solidFill>
                <a:ea typeface="MS PGothic" panose="020B0600070205080204" pitchFamily="34" charset="-128"/>
              </a:rPr>
              <a:t>advice</a:t>
            </a:r>
            <a:r>
              <a:rPr lang="en-GB" sz="2000" dirty="0">
                <a:solidFill>
                  <a:srgbClr val="2C3841"/>
                </a:solidFill>
                <a:ea typeface="MS PGothic" panose="020B0600070205080204" pitchFamily="34" charset="-128"/>
              </a:rPr>
              <a:t> and </a:t>
            </a:r>
            <a:r>
              <a:rPr lang="en-GB" sz="2000" b="1" dirty="0">
                <a:solidFill>
                  <a:srgbClr val="2C3841"/>
                </a:solidFill>
                <a:ea typeface="MS PGothic" panose="020B0600070205080204" pitchFamily="34" charset="-128"/>
              </a:rPr>
              <a:t>practical assistance </a:t>
            </a:r>
            <a:r>
              <a:rPr lang="en-GB" sz="2000" dirty="0">
                <a:solidFill>
                  <a:srgbClr val="2C3841"/>
                </a:solidFill>
                <a:ea typeface="MS PGothic" panose="020B0600070205080204" pitchFamily="34" charset="-128"/>
              </a:rPr>
              <a:t>for universities, colleges and learning providers</a:t>
            </a:r>
          </a:p>
        </p:txBody>
      </p:sp>
      <p:sp>
        <p:nvSpPr>
          <p:cNvPr id="17" name="Oval 16"/>
          <p:cNvSpPr/>
          <p:nvPr/>
        </p:nvSpPr>
        <p:spPr>
          <a:xfrm>
            <a:off x="4292753" y="3067208"/>
            <a:ext cx="558495" cy="558495"/>
          </a:xfrm>
          <a:prstGeom prst="ellipse">
            <a:avLst/>
          </a:prstGeom>
          <a:solidFill>
            <a:srgbClr val="E95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300" dirty="0" err="1">
              <a:solidFill>
                <a:srgbClr val="000000"/>
              </a:solidFill>
            </a:endParaRPr>
          </a:p>
        </p:txBody>
      </p:sp>
      <p:sp>
        <p:nvSpPr>
          <p:cNvPr id="18" name="Rectangle 17"/>
          <p:cNvSpPr/>
          <p:nvPr/>
        </p:nvSpPr>
        <p:spPr>
          <a:xfrm>
            <a:off x="4292753" y="3225936"/>
            <a:ext cx="558496" cy="246221"/>
          </a:xfrm>
          <a:prstGeom prst="rect">
            <a:avLst/>
          </a:prstGeom>
        </p:spPr>
        <p:txBody>
          <a:bodyPr wrap="square" lIns="0" tIns="0" rIns="0" bIns="0">
            <a:spAutoFit/>
          </a:bodyPr>
          <a:lstStyle/>
          <a:p>
            <a:pPr algn="ctr" defTabSz="685783" fontAlgn="base">
              <a:spcBef>
                <a:spcPct val="0"/>
              </a:spcBef>
              <a:spcAft>
                <a:spcPct val="0"/>
              </a:spcAft>
            </a:pPr>
            <a:r>
              <a:rPr lang="en-GB" sz="1600" dirty="0">
                <a:solidFill>
                  <a:srgbClr val="FFFFFF"/>
                </a:solidFill>
                <a:ea typeface="MS PGothic" panose="020B0600070205080204" pitchFamily="34" charset="-128"/>
              </a:rPr>
              <a:t>We…</a:t>
            </a:r>
            <a:endParaRPr lang="en-US" sz="1600" dirty="0">
              <a:solidFill>
                <a:srgbClr val="FFFFFF"/>
              </a:solidFill>
              <a:ea typeface="MS PGothic" panose="020B0600070205080204" pitchFamily="34" charset="-128"/>
            </a:endParaRPr>
          </a:p>
        </p:txBody>
      </p:sp>
      <p:sp>
        <p:nvSpPr>
          <p:cNvPr id="19" name="Rectangle 18"/>
          <p:cNvSpPr/>
          <p:nvPr/>
        </p:nvSpPr>
        <p:spPr>
          <a:xfrm>
            <a:off x="2951269" y="3793764"/>
            <a:ext cx="3241464" cy="923330"/>
          </a:xfrm>
          <a:prstGeom prst="rect">
            <a:avLst/>
          </a:prstGeom>
        </p:spPr>
        <p:txBody>
          <a:bodyPr wrap="square" lIns="0" tIns="0" rIns="0" bIns="0">
            <a:spAutoFit/>
          </a:bodyPr>
          <a:lstStyle/>
          <a:p>
            <a:pPr algn="ctr" defTabSz="685783" fontAlgn="base">
              <a:spcBef>
                <a:spcPct val="0"/>
              </a:spcBef>
              <a:spcAft>
                <a:spcPct val="0"/>
              </a:spcAft>
            </a:pPr>
            <a:r>
              <a:rPr lang="en-GB" sz="2000" dirty="0">
                <a:solidFill>
                  <a:srgbClr val="2C3841"/>
                </a:solidFill>
                <a:ea typeface="MS PGothic" panose="020B0600070205080204" pitchFamily="34" charset="-128"/>
              </a:rPr>
              <a:t>Negotiate </a:t>
            </a:r>
            <a:r>
              <a:rPr lang="en-GB" sz="2000" b="1" dirty="0">
                <a:solidFill>
                  <a:srgbClr val="2C3841"/>
                </a:solidFill>
                <a:ea typeface="MS PGothic" panose="020B0600070205080204" pitchFamily="34" charset="-128"/>
              </a:rPr>
              <a:t>sector-wide deals </a:t>
            </a:r>
            <a:r>
              <a:rPr lang="en-GB" sz="2000" dirty="0">
                <a:solidFill>
                  <a:srgbClr val="2C3841"/>
                </a:solidFill>
                <a:ea typeface="MS PGothic" panose="020B0600070205080204" pitchFamily="34" charset="-128"/>
              </a:rPr>
              <a:t>with IT vendors and commercial publishers</a:t>
            </a:r>
          </a:p>
        </p:txBody>
      </p:sp>
      <p:sp>
        <p:nvSpPr>
          <p:cNvPr id="21" name="Rectangle 20"/>
          <p:cNvSpPr/>
          <p:nvPr/>
        </p:nvSpPr>
        <p:spPr>
          <a:xfrm>
            <a:off x="2059200" y="849600"/>
            <a:ext cx="4996800" cy="1152000"/>
          </a:xfrm>
          <a:prstGeom prst="rect">
            <a:avLst/>
          </a:prstGeom>
          <a:noFill/>
          <a:ln w="25400">
            <a:solidFill>
              <a:srgbClr val="E95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solidFill>
                <a:schemeClr val="tx2"/>
              </a:solidFill>
            </a:endParaRPr>
          </a:p>
        </p:txBody>
      </p:sp>
      <p:sp>
        <p:nvSpPr>
          <p:cNvPr id="24" name="Footer Placeholder 23"/>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25" name="Slide Number Placeholder 24"/>
          <p:cNvSpPr>
            <a:spLocks noGrp="1"/>
          </p:cNvSpPr>
          <p:nvPr>
            <p:ph type="sldNum" sz="quarter" idx="16"/>
          </p:nvPr>
        </p:nvSpPr>
        <p:spPr/>
        <p:txBody>
          <a:bodyPr/>
          <a:lstStyle/>
          <a:p>
            <a:fld id="{5EE8CC19-F422-4334-BD98-31D93008221E}" type="slidenum">
              <a:rPr lang="en-GB" altLang="en-US" smtClean="0"/>
              <a:pPr/>
              <a:t>5</a:t>
            </a:fld>
            <a:endParaRPr lang="en-GB" altLang="en-US"/>
          </a:p>
        </p:txBody>
      </p:sp>
    </p:spTree>
    <p:extLst>
      <p:ext uri="{BB962C8B-B14F-4D97-AF65-F5344CB8AC3E}">
        <p14:creationId xmlns:p14="http://schemas.microsoft.com/office/powerpoint/2010/main" val="13015775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Current engagement</a:t>
            </a:r>
          </a:p>
        </p:txBody>
      </p:sp>
      <p:sp>
        <p:nvSpPr>
          <p:cNvPr id="6" name="Content Placeholder 5"/>
          <p:cNvSpPr>
            <a:spLocks noGrp="1"/>
          </p:cNvSpPr>
          <p:nvPr>
            <p:ph sz="quarter" idx="13"/>
          </p:nvPr>
        </p:nvSpPr>
        <p:spPr>
          <a:xfrm>
            <a:off x="215902" y="879474"/>
            <a:ext cx="2514941" cy="3717239"/>
          </a:xfrm>
        </p:spPr>
        <p:txBody>
          <a:bodyPr/>
          <a:lstStyle/>
          <a:p>
            <a:pPr marL="0" indent="0">
              <a:buNone/>
            </a:pPr>
            <a:r>
              <a:rPr lang="en-GB" sz="1800" dirty="0">
                <a:solidFill>
                  <a:srgbClr val="E04710"/>
                </a:solidFill>
              </a:rPr>
              <a:t>Phase </a:t>
            </a:r>
            <a:r>
              <a:rPr lang="en-GB" sz="1800" dirty="0" smtClean="0">
                <a:solidFill>
                  <a:srgbClr val="E04710"/>
                </a:solidFill>
              </a:rPr>
              <a:t>2 </a:t>
            </a:r>
            <a:r>
              <a:rPr lang="en-GB" sz="1800" dirty="0">
                <a:solidFill>
                  <a:srgbClr val="E04710"/>
                </a:solidFill>
              </a:rPr>
              <a:t>pipeline</a:t>
            </a:r>
          </a:p>
          <a:p>
            <a:r>
              <a:rPr lang="en-GB" sz="1800" dirty="0" smtClean="0"/>
              <a:t>Aberystwyth University</a:t>
            </a:r>
          </a:p>
          <a:p>
            <a:r>
              <a:rPr lang="en-GB" sz="1800" dirty="0" smtClean="0"/>
              <a:t>Bangor University</a:t>
            </a:r>
          </a:p>
          <a:p>
            <a:r>
              <a:rPr lang="en-GB" sz="1800" dirty="0" smtClean="0"/>
              <a:t>Belfast </a:t>
            </a:r>
            <a:r>
              <a:rPr lang="en-GB" sz="1800" dirty="0"/>
              <a:t>Metropolitan </a:t>
            </a:r>
            <a:r>
              <a:rPr lang="en-GB" sz="1800" dirty="0" smtClean="0"/>
              <a:t>College</a:t>
            </a:r>
          </a:p>
          <a:p>
            <a:r>
              <a:rPr lang="en-GB" sz="1800" dirty="0" smtClean="0"/>
              <a:t>Brunel </a:t>
            </a:r>
            <a:r>
              <a:rPr lang="en-GB" sz="1800" dirty="0"/>
              <a:t>University </a:t>
            </a:r>
            <a:r>
              <a:rPr lang="en-GB" sz="1800" dirty="0" smtClean="0"/>
              <a:t>London</a:t>
            </a:r>
          </a:p>
          <a:p>
            <a:r>
              <a:rPr lang="en-GB" sz="1800" dirty="0" smtClean="0"/>
              <a:t>Goldsmiths College</a:t>
            </a:r>
          </a:p>
          <a:p>
            <a:r>
              <a:rPr lang="en-GB" sz="1800" dirty="0" smtClean="0"/>
              <a:t>London </a:t>
            </a:r>
            <a:r>
              <a:rPr lang="en-GB" sz="1800" dirty="0"/>
              <a:t>Knowledge Lab</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50</a:t>
            </a:fld>
            <a:endParaRPr lang="en-GB" altLang="en-US"/>
          </a:p>
        </p:txBody>
      </p:sp>
      <p:sp>
        <p:nvSpPr>
          <p:cNvPr id="10" name="Content Placeholder 5"/>
          <p:cNvSpPr txBox="1">
            <a:spLocks/>
          </p:cNvSpPr>
          <p:nvPr/>
        </p:nvSpPr>
        <p:spPr bwMode="auto">
          <a:xfrm>
            <a:off x="3123862" y="871237"/>
            <a:ext cx="2535534" cy="298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baseline="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00" dirty="0" smtClean="0"/>
              <a:t>Open University</a:t>
            </a:r>
          </a:p>
          <a:p>
            <a:r>
              <a:rPr lang="en-GB" sz="1800" dirty="0" smtClean="0"/>
              <a:t>University </a:t>
            </a:r>
            <a:r>
              <a:rPr lang="en-GB" sz="1800" dirty="0"/>
              <a:t>of </a:t>
            </a:r>
            <a:r>
              <a:rPr lang="en-GB" sz="1800" dirty="0" smtClean="0"/>
              <a:t>Bristol</a:t>
            </a:r>
          </a:p>
          <a:p>
            <a:r>
              <a:rPr lang="en-GB" sz="1800" dirty="0" smtClean="0"/>
              <a:t>University </a:t>
            </a:r>
            <a:r>
              <a:rPr lang="en-GB" sz="1800" dirty="0"/>
              <a:t>of </a:t>
            </a:r>
            <a:r>
              <a:rPr lang="en-GB" sz="1800" dirty="0" smtClean="0"/>
              <a:t>Huddersfield</a:t>
            </a:r>
          </a:p>
          <a:p>
            <a:r>
              <a:rPr lang="en-GB" sz="1800" dirty="0" smtClean="0"/>
              <a:t>University </a:t>
            </a:r>
            <a:r>
              <a:rPr lang="en-GB" sz="1800" dirty="0"/>
              <a:t>of </a:t>
            </a:r>
            <a:r>
              <a:rPr lang="en-GB" sz="1800" dirty="0" smtClean="0"/>
              <a:t>Wolverhampton</a:t>
            </a:r>
          </a:p>
          <a:p>
            <a:r>
              <a:rPr lang="en-GB" sz="1800" dirty="0" smtClean="0"/>
              <a:t>UWTSD</a:t>
            </a:r>
          </a:p>
          <a:p>
            <a:r>
              <a:rPr lang="en-GB" sz="1800" dirty="0" smtClean="0"/>
              <a:t>University </a:t>
            </a:r>
            <a:r>
              <a:rPr lang="en-GB" sz="1800" dirty="0"/>
              <a:t>of Kent</a:t>
            </a:r>
          </a:p>
        </p:txBody>
      </p:sp>
    </p:spTree>
    <p:extLst>
      <p:ext uri="{BB962C8B-B14F-4D97-AF65-F5344CB8AC3E}">
        <p14:creationId xmlns:p14="http://schemas.microsoft.com/office/powerpoint/2010/main" val="3234984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How’s the data collected?</a:t>
            </a:r>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51</a:t>
            </a:fld>
            <a:endParaRPr lang="en-GB" altLang="en-US"/>
          </a:p>
        </p:txBody>
      </p:sp>
    </p:spTree>
    <p:extLst>
      <p:ext uri="{BB962C8B-B14F-4D97-AF65-F5344CB8AC3E}">
        <p14:creationId xmlns:p14="http://schemas.microsoft.com/office/powerpoint/2010/main" val="1586096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52</a:t>
            </a:fld>
            <a:endParaRPr lang="en-GB" altLang="en-US"/>
          </a:p>
        </p:txBody>
      </p:sp>
      <p:sp>
        <p:nvSpPr>
          <p:cNvPr id="9" name="Title 4"/>
          <p:cNvSpPr>
            <a:spLocks noGrp="1"/>
          </p:cNvSpPr>
          <p:nvPr>
            <p:ph type="title"/>
          </p:nvPr>
        </p:nvSpPr>
        <p:spPr>
          <a:xfrm>
            <a:off x="1488831" y="-1588"/>
            <a:ext cx="7439270" cy="447676"/>
          </a:xfrm>
        </p:spPr>
        <p:txBody>
          <a:bodyPr/>
          <a:lstStyle/>
          <a:p>
            <a:r>
              <a:rPr lang="en-GB" dirty="0"/>
              <a:t>Data collection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166" y="3436286"/>
            <a:ext cx="1062743" cy="1055260"/>
          </a:xfrm>
          <a:prstGeom prst="rect">
            <a:avLst/>
          </a:prstGeom>
        </p:spPr>
      </p:pic>
      <p:sp>
        <p:nvSpPr>
          <p:cNvPr id="17" name="Rectangular Callout 16"/>
          <p:cNvSpPr/>
          <p:nvPr/>
        </p:nvSpPr>
        <p:spPr>
          <a:xfrm>
            <a:off x="7315955" y="1295863"/>
            <a:ext cx="1208192" cy="932417"/>
          </a:xfrm>
          <a:prstGeom prst="wedgeRectCallout">
            <a:avLst>
              <a:gd name="adj1" fmla="val -46367"/>
              <a:gd name="adj2" fmla="val 89611"/>
            </a:avLst>
          </a:prstGeom>
          <a:noFill/>
          <a:ln>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err="1" smtClean="0">
                <a:solidFill>
                  <a:schemeClr val="tx1"/>
                </a:solidFill>
              </a:rPr>
              <a:t>TinCan</a:t>
            </a:r>
            <a:endParaRPr lang="en-US" sz="2000" dirty="0" smtClean="0">
              <a:solidFill>
                <a:schemeClr val="tx1"/>
              </a:solidFill>
            </a:endParaRPr>
          </a:p>
          <a:p>
            <a:pPr algn="ctr"/>
            <a:r>
              <a:rPr lang="en-US" sz="2000" dirty="0" smtClean="0">
                <a:solidFill>
                  <a:schemeClr val="tx1"/>
                </a:solidFill>
              </a:rPr>
              <a:t> (</a:t>
            </a:r>
            <a:r>
              <a:rPr lang="en-US" sz="2000" dirty="0" err="1" smtClean="0">
                <a:solidFill>
                  <a:schemeClr val="tx1"/>
                </a:solidFill>
              </a:rPr>
              <a:t>xAPI</a:t>
            </a:r>
            <a:r>
              <a:rPr lang="en-US" sz="2000" dirty="0" smtClean="0">
                <a:solidFill>
                  <a:schemeClr val="tx1"/>
                </a:solidFill>
              </a:rPr>
              <a:t>)</a:t>
            </a:r>
            <a:endParaRPr lang="en-US" sz="2000" dirty="0">
              <a:solidFill>
                <a:schemeClr val="tx1"/>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932" y="825208"/>
            <a:ext cx="1014987" cy="124942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1274" y="3666998"/>
            <a:ext cx="764312" cy="92309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3513" y="3626814"/>
            <a:ext cx="593120" cy="953695"/>
          </a:xfrm>
          <a:prstGeom prst="rect">
            <a:avLst/>
          </a:prstGeom>
        </p:spPr>
      </p:pic>
      <p:pic>
        <p:nvPicPr>
          <p:cNvPr id="22" name="Picture 21"/>
          <p:cNvPicPr>
            <a:picLocks noChangeAspect="1"/>
          </p:cNvPicPr>
          <p:nvPr/>
        </p:nvPicPr>
        <p:blipFill>
          <a:blip r:embed="rId7"/>
          <a:stretch>
            <a:fillRect/>
          </a:stretch>
        </p:blipFill>
        <p:spPr>
          <a:xfrm>
            <a:off x="4307703" y="3248417"/>
            <a:ext cx="757486" cy="88130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4088" y="3202964"/>
            <a:ext cx="732891" cy="1188912"/>
          </a:xfrm>
          <a:prstGeom prst="rect">
            <a:avLst/>
          </a:prstGeom>
        </p:spPr>
      </p:pic>
      <p:sp>
        <p:nvSpPr>
          <p:cNvPr id="32" name="Rectangular Callout 31"/>
          <p:cNvSpPr/>
          <p:nvPr/>
        </p:nvSpPr>
        <p:spPr>
          <a:xfrm>
            <a:off x="499125" y="1312338"/>
            <a:ext cx="1208192" cy="932417"/>
          </a:xfrm>
          <a:prstGeom prst="wedgeRectCallout">
            <a:avLst>
              <a:gd name="adj1" fmla="val 43635"/>
              <a:gd name="adj2" fmla="val 89611"/>
            </a:avLst>
          </a:prstGeom>
          <a:noFill/>
          <a:ln>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tx1"/>
                </a:solidFill>
              </a:rPr>
              <a:t>ETL</a:t>
            </a:r>
            <a:endParaRPr lang="en-US" sz="2000" dirty="0">
              <a:solidFill>
                <a:schemeClr val="tx1"/>
              </a:solidFill>
            </a:endParaRPr>
          </a:p>
        </p:txBody>
      </p:sp>
      <p:sp>
        <p:nvSpPr>
          <p:cNvPr id="2" name="Rectangle 1"/>
          <p:cNvSpPr/>
          <p:nvPr/>
        </p:nvSpPr>
        <p:spPr>
          <a:xfrm>
            <a:off x="1927654" y="2228500"/>
            <a:ext cx="2409568" cy="815546"/>
          </a:xfrm>
          <a:prstGeom prst="rect">
            <a:avLst/>
          </a:prstGeom>
          <a:noFill/>
          <a:ln w="19050">
            <a:solidFill>
              <a:srgbClr val="9B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b="1" dirty="0">
                <a:solidFill>
                  <a:schemeClr val="tx1"/>
                </a:solidFill>
              </a:rPr>
              <a:t>About the student</a:t>
            </a:r>
          </a:p>
        </p:txBody>
      </p:sp>
      <p:sp>
        <p:nvSpPr>
          <p:cNvPr id="33" name="Rectangle 32"/>
          <p:cNvSpPr/>
          <p:nvPr/>
        </p:nvSpPr>
        <p:spPr>
          <a:xfrm>
            <a:off x="4650259" y="2232622"/>
            <a:ext cx="2409568" cy="815546"/>
          </a:xfrm>
          <a:prstGeom prst="rect">
            <a:avLst/>
          </a:prstGeom>
          <a:noFill/>
          <a:ln w="19050">
            <a:solidFill>
              <a:srgbClr val="9B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b="1" dirty="0" smtClean="0">
                <a:solidFill>
                  <a:schemeClr val="tx1"/>
                </a:solidFill>
              </a:rPr>
              <a:t>Activity data</a:t>
            </a:r>
            <a:endParaRPr lang="en-US" sz="2000" b="1" dirty="0">
              <a:solidFill>
                <a:schemeClr val="tx1"/>
              </a:solidFill>
            </a:endParaRPr>
          </a:p>
        </p:txBody>
      </p:sp>
      <p:cxnSp>
        <p:nvCxnSpPr>
          <p:cNvPr id="15" name="Straight Connector 14"/>
          <p:cNvCxnSpPr>
            <a:stCxn id="2" idx="0"/>
          </p:cNvCxnSpPr>
          <p:nvPr/>
        </p:nvCxnSpPr>
        <p:spPr>
          <a:xfrm flipH="1" flipV="1">
            <a:off x="3132000" y="1288800"/>
            <a:ext cx="438" cy="939700"/>
          </a:xfrm>
          <a:prstGeom prst="line">
            <a:avLst/>
          </a:prstGeom>
          <a:ln w="19050">
            <a:solidFill>
              <a:srgbClr val="9BA7B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32000" y="1296000"/>
            <a:ext cx="957600"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3" idx="0"/>
          </p:cNvCxnSpPr>
          <p:nvPr/>
        </p:nvCxnSpPr>
        <p:spPr>
          <a:xfrm flipH="1" flipV="1">
            <a:off x="5853600" y="1303200"/>
            <a:ext cx="1443" cy="929422"/>
          </a:xfrm>
          <a:prstGeom prst="line">
            <a:avLst/>
          </a:prstGeom>
          <a:ln w="19050">
            <a:solidFill>
              <a:srgbClr val="9BA7B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068800" y="1296000"/>
            <a:ext cx="792000"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2" idx="2"/>
          </p:cNvCxnSpPr>
          <p:nvPr/>
        </p:nvCxnSpPr>
        <p:spPr>
          <a:xfrm flipH="1" flipV="1">
            <a:off x="3132438" y="3044046"/>
            <a:ext cx="6762" cy="325554"/>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688000" y="3045600"/>
            <a:ext cx="0" cy="48240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724800" y="3052800"/>
            <a:ext cx="7200" cy="49680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845600" y="3052800"/>
            <a:ext cx="0" cy="30960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639200" y="2930400"/>
            <a:ext cx="0" cy="201600"/>
          </a:xfrm>
          <a:prstGeom prst="line">
            <a:avLst/>
          </a:prstGeom>
          <a:ln w="19050">
            <a:solidFill>
              <a:srgbClr val="9BA7B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077600" y="2923200"/>
            <a:ext cx="576000" cy="0"/>
          </a:xfrm>
          <a:prstGeom prst="straightConnector1">
            <a:avLst/>
          </a:prstGeom>
          <a:ln w="19050">
            <a:solidFill>
              <a:srgbClr val="9BA7B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016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US" dirty="0"/>
              <a:t>About the </a:t>
            </a:r>
            <a:r>
              <a:rPr lang="en-US" dirty="0" smtClean="0"/>
              <a:t>student’ </a:t>
            </a:r>
            <a:r>
              <a:rPr lang="en-US" dirty="0"/>
              <a:t>data</a:t>
            </a:r>
            <a:endParaRPr lang="en-GB" dirty="0"/>
          </a:p>
        </p:txBody>
      </p:sp>
      <p:sp>
        <p:nvSpPr>
          <p:cNvPr id="6" name="Content Placeholder 5"/>
          <p:cNvSpPr>
            <a:spLocks noGrp="1"/>
          </p:cNvSpPr>
          <p:nvPr>
            <p:ph sz="quarter" idx="13"/>
          </p:nvPr>
        </p:nvSpPr>
        <p:spPr/>
        <p:txBody>
          <a:bodyPr/>
          <a:lstStyle/>
          <a:p>
            <a:r>
              <a:rPr lang="en-US" sz="2000" b="1" dirty="0"/>
              <a:t>Personal (demographic) </a:t>
            </a:r>
            <a:r>
              <a:rPr lang="en-US" sz="2000" b="1" dirty="0" smtClean="0"/>
              <a:t>data</a:t>
            </a:r>
          </a:p>
          <a:p>
            <a:pPr lvl="1"/>
            <a:r>
              <a:rPr lang="en-US" sz="2000" dirty="0"/>
              <a:t>Birthdate, gender etc.</a:t>
            </a:r>
            <a:endParaRPr lang="en-US" sz="2000" b="1" dirty="0"/>
          </a:p>
          <a:p>
            <a:r>
              <a:rPr lang="en-US" sz="2000" b="1" dirty="0"/>
              <a:t>Course data </a:t>
            </a:r>
            <a:endParaRPr lang="en-US" sz="2000" b="1" dirty="0" smtClean="0"/>
          </a:p>
          <a:p>
            <a:pPr lvl="1"/>
            <a:r>
              <a:rPr lang="en-US" sz="2000" dirty="0" smtClean="0"/>
              <a:t>Mode of study, level etc.</a:t>
            </a:r>
            <a:endParaRPr lang="en-US" sz="2000" b="1" dirty="0" smtClean="0"/>
          </a:p>
          <a:p>
            <a:r>
              <a:rPr lang="en-US" sz="2000" b="1" dirty="0"/>
              <a:t>Grade data</a:t>
            </a:r>
          </a:p>
          <a:p>
            <a:pPr lvl="1"/>
            <a:r>
              <a:rPr lang="en-US" sz="2000" dirty="0" smtClean="0"/>
              <a:t>Assignment, module etc.</a:t>
            </a:r>
          </a:p>
          <a:p>
            <a:pPr marL="0" indent="0">
              <a:buNone/>
            </a:pPr>
            <a:endParaRPr lang="en-US" sz="2000" dirty="0"/>
          </a:p>
          <a:p>
            <a:pPr marL="0" indent="0">
              <a:buNone/>
            </a:pPr>
            <a:r>
              <a:rPr lang="en-GB" sz="2000" dirty="0" smtClean="0"/>
              <a:t>(Aligned </a:t>
            </a:r>
            <a:r>
              <a:rPr lang="en-GB" sz="2000" dirty="0"/>
              <a:t>with HESA data)</a:t>
            </a:r>
            <a:endParaRPr lang="en-US" sz="2000" dirty="0"/>
          </a:p>
          <a:p>
            <a:pPr lvl="1"/>
            <a:endParaRPr lang="en-US" sz="2000" b="1"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53</a:t>
            </a:fld>
            <a:endParaRPr lang="en-GB" altLang="en-US"/>
          </a:p>
        </p:txBody>
      </p:sp>
      <p:pic>
        <p:nvPicPr>
          <p:cNvPr id="9" name="Picture 8"/>
          <p:cNvPicPr>
            <a:picLocks noChangeAspect="1"/>
          </p:cNvPicPr>
          <p:nvPr/>
        </p:nvPicPr>
        <p:blipFill>
          <a:blip r:embed="rId3"/>
          <a:stretch>
            <a:fillRect/>
          </a:stretch>
        </p:blipFill>
        <p:spPr>
          <a:xfrm>
            <a:off x="5227567" y="898507"/>
            <a:ext cx="3399076" cy="1678556"/>
          </a:xfrm>
          <a:prstGeom prst="rect">
            <a:avLst/>
          </a:prstGeom>
        </p:spPr>
      </p:pic>
    </p:spTree>
    <p:extLst>
      <p:ext uri="{BB962C8B-B14F-4D97-AF65-F5344CB8AC3E}">
        <p14:creationId xmlns:p14="http://schemas.microsoft.com/office/powerpoint/2010/main" val="8245604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Activity data via Tin Can API</a:t>
            </a:r>
          </a:p>
        </p:txBody>
      </p:sp>
      <p:sp>
        <p:nvSpPr>
          <p:cNvPr id="6" name="Content Placeholder 5"/>
          <p:cNvSpPr>
            <a:spLocks noGrp="1"/>
          </p:cNvSpPr>
          <p:nvPr>
            <p:ph sz="quarter" idx="13"/>
          </p:nvPr>
        </p:nvSpPr>
        <p:spPr>
          <a:xfrm>
            <a:off x="215901" y="879475"/>
            <a:ext cx="4776230" cy="3852864"/>
          </a:xfrm>
        </p:spPr>
        <p:txBody>
          <a:bodyPr/>
          <a:lstStyle/>
          <a:p>
            <a:r>
              <a:rPr lang="en-US" sz="2000" dirty="0"/>
              <a:t>People learn from interactions with other people, content, and </a:t>
            </a:r>
            <a:r>
              <a:rPr lang="en-US" sz="2000" dirty="0" smtClean="0"/>
              <a:t>beyond</a:t>
            </a:r>
            <a:endParaRPr lang="en-US" sz="2000" dirty="0"/>
          </a:p>
          <a:p>
            <a:r>
              <a:rPr lang="en-US" sz="2000" dirty="0"/>
              <a:t>These actions can happen anywhere and signal an event where learning </a:t>
            </a:r>
            <a:r>
              <a:rPr lang="en-US" sz="2000" dirty="0" smtClean="0"/>
              <a:t/>
            </a:r>
            <a:br>
              <a:rPr lang="en-US" sz="2000" dirty="0" smtClean="0"/>
            </a:br>
            <a:r>
              <a:rPr lang="en-US" sz="2000" dirty="0" smtClean="0"/>
              <a:t>could occur</a:t>
            </a:r>
            <a:endParaRPr lang="en-US" sz="2000" dirty="0"/>
          </a:p>
          <a:p>
            <a:r>
              <a:rPr lang="en-US" sz="2000" dirty="0"/>
              <a:t>When an activity needs to be recorded, the application sends secure statements in the form of “Actor, verb, object” or “I did this” to the </a:t>
            </a:r>
            <a:r>
              <a:rPr lang="en-US" sz="2000" u="sng" dirty="0"/>
              <a:t>Learning Record Store (LRS</a:t>
            </a:r>
            <a:r>
              <a:rPr lang="en-US" sz="2000" u="sng" dirty="0" smtClean="0"/>
              <a:t>.)</a:t>
            </a:r>
            <a:br>
              <a:rPr lang="en-US" sz="2000" u="sng" dirty="0" smtClean="0"/>
            </a:br>
            <a:endParaRPr lang="en-US" sz="2000" u="sng" dirty="0"/>
          </a:p>
          <a:p>
            <a:pPr marL="0" indent="0">
              <a:buNone/>
            </a:pPr>
            <a:r>
              <a:rPr lang="en-US" sz="2000" dirty="0" smtClean="0"/>
              <a:t>From</a:t>
            </a:r>
            <a:r>
              <a:rPr lang="en-US" sz="2000" dirty="0"/>
              <a:t>: </a:t>
            </a:r>
            <a:r>
              <a:rPr lang="en-US" sz="2000" u="sng" dirty="0" smtClean="0">
                <a:hlinkClick r:id="rId3"/>
              </a:rPr>
              <a:t>tincanapi.com</a:t>
            </a:r>
            <a:r>
              <a:rPr lang="en-US" sz="2000" u="sng" dirty="0">
                <a:hlinkClick r:id="rId3"/>
              </a:rPr>
              <a:t>/</a:t>
            </a:r>
          </a:p>
          <a:p>
            <a:pPr marL="215900" lvl="1" indent="0">
              <a:buNone/>
            </a:pPr>
            <a:endParaRPr lang="en-US" sz="2000" b="1" dirty="0"/>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54</a:t>
            </a:fld>
            <a:endParaRPr lang="en-GB" altLang="en-US"/>
          </a:p>
        </p:txBody>
      </p:sp>
      <p:pic>
        <p:nvPicPr>
          <p:cNvPr id="10" name="Picture 9"/>
          <p:cNvPicPr>
            <a:picLocks noChangeAspect="1"/>
          </p:cNvPicPr>
          <p:nvPr/>
        </p:nvPicPr>
        <p:blipFill>
          <a:blip r:embed="rId4"/>
          <a:stretch>
            <a:fillRect/>
          </a:stretch>
        </p:blipFill>
        <p:spPr>
          <a:xfrm>
            <a:off x="5905293" y="2547476"/>
            <a:ext cx="2733150" cy="1872208"/>
          </a:xfrm>
          <a:prstGeom prst="rect">
            <a:avLst/>
          </a:prstGeom>
        </p:spPr>
      </p:pic>
    </p:spTree>
    <p:extLst>
      <p:ext uri="{BB962C8B-B14F-4D97-AF65-F5344CB8AC3E}">
        <p14:creationId xmlns:p14="http://schemas.microsoft.com/office/powerpoint/2010/main" val="30087516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7" y="-1588"/>
            <a:ext cx="6696964" cy="447676"/>
          </a:xfrm>
        </p:spPr>
        <p:txBody>
          <a:bodyPr/>
          <a:lstStyle/>
          <a:p>
            <a:r>
              <a:rPr lang="en-GB" dirty="0"/>
              <a:t>Activity </a:t>
            </a:r>
            <a:r>
              <a:rPr lang="en-GB" dirty="0" smtClean="0"/>
              <a:t>data </a:t>
            </a:r>
            <a:r>
              <a:rPr lang="en-GB" dirty="0"/>
              <a:t>(trivial!) examples</a:t>
            </a:r>
          </a:p>
        </p:txBody>
      </p:sp>
      <p:sp>
        <p:nvSpPr>
          <p:cNvPr id="4" name="Date Placeholder 3"/>
          <p:cNvSpPr>
            <a:spLocks noGrp="1"/>
          </p:cNvSpPr>
          <p:nvPr>
            <p:ph type="dt" sz="half" idx="14"/>
          </p:nvPr>
        </p:nvSpPr>
        <p:spPr/>
        <p:txBody>
          <a:bodyPr/>
          <a:lstStyle/>
          <a:p>
            <a:fld id="{344F561C-9480-41A4-90E0-23781B363E06}" type="datetime1">
              <a:rPr lang="en-GB" altLang="en-US" smtClean="0"/>
              <a:t>26/10/2015</a:t>
            </a:fld>
            <a:endParaRPr lang="en-GB" altLang="en-US"/>
          </a:p>
        </p:txBody>
      </p:sp>
      <p:sp>
        <p:nvSpPr>
          <p:cNvPr id="7" name="Footer Placeholder 6"/>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55</a:t>
            </a:fld>
            <a:endParaRPr lang="en-GB" altLang="en-US"/>
          </a:p>
        </p:txBody>
      </p:sp>
      <p:sp>
        <p:nvSpPr>
          <p:cNvPr id="3" name="Rectangle 2"/>
          <p:cNvSpPr/>
          <p:nvPr/>
        </p:nvSpPr>
        <p:spPr>
          <a:xfrm>
            <a:off x="6315433" y="4340853"/>
            <a:ext cx="2559034" cy="400110"/>
          </a:xfrm>
          <a:prstGeom prst="rect">
            <a:avLst/>
          </a:prstGeom>
        </p:spPr>
        <p:txBody>
          <a:bodyPr wrap="none">
            <a:spAutoFit/>
          </a:bodyPr>
          <a:lstStyle/>
          <a:p>
            <a:r>
              <a:rPr lang="en-US" sz="2000" dirty="0" smtClean="0">
                <a:hlinkClick r:id="rId3"/>
              </a:rPr>
              <a:t>registry.tincanapi.com</a:t>
            </a:r>
            <a:endParaRPr lang="en-US" sz="2000" dirty="0"/>
          </a:p>
        </p:txBody>
      </p:sp>
      <p:graphicFrame>
        <p:nvGraphicFramePr>
          <p:cNvPr id="11" name="Content Placeholder 9"/>
          <p:cNvGraphicFramePr>
            <a:graphicFrameLocks/>
          </p:cNvGraphicFramePr>
          <p:nvPr>
            <p:extLst>
              <p:ext uri="{D42A27DB-BD31-4B8C-83A1-F6EECF244321}">
                <p14:modId xmlns:p14="http://schemas.microsoft.com/office/powerpoint/2010/main" val="1597224118"/>
              </p:ext>
            </p:extLst>
          </p:nvPr>
        </p:nvGraphicFramePr>
        <p:xfrm>
          <a:off x="253642" y="894214"/>
          <a:ext cx="8655580" cy="1992534"/>
        </p:xfrm>
        <a:graphic>
          <a:graphicData uri="http://schemas.openxmlformats.org/drawingml/2006/table">
            <a:tbl>
              <a:tblPr firstRow="1" bandRow="1">
                <a:tableStyleId>{5C22544A-7EE6-4342-B048-85BDC9FD1C3A}</a:tableStyleId>
              </a:tblPr>
              <a:tblGrid>
                <a:gridCol w="2163895"/>
                <a:gridCol w="2163895"/>
                <a:gridCol w="2163895"/>
                <a:gridCol w="2163895"/>
              </a:tblGrid>
              <a:tr h="384451">
                <a:tc>
                  <a:txBody>
                    <a:bodyPr/>
                    <a:lstStyle/>
                    <a:p>
                      <a:pPr algn="l"/>
                      <a:r>
                        <a:rPr lang="en-US" sz="2000" b="1" dirty="0" smtClean="0"/>
                        <a:t>Actor</a:t>
                      </a:r>
                      <a:endParaRPr lang="en-US" sz="2000" b="1" dirty="0"/>
                    </a:p>
                  </a:txBody>
                  <a:tcPr marL="54000" marR="54000"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c>
                  <a:txBody>
                    <a:bodyPr/>
                    <a:lstStyle/>
                    <a:p>
                      <a:pPr algn="l"/>
                      <a:r>
                        <a:rPr lang="en-US" sz="2000" b="1" dirty="0" smtClean="0"/>
                        <a:t>Action</a:t>
                      </a:r>
                      <a:endParaRPr lang="en-US" sz="2000" b="1" dirty="0"/>
                    </a:p>
                  </a:txBody>
                  <a:tcPr marL="54000" marR="54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dirty="0" smtClean="0"/>
                        <a:t>Object</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dirty="0" smtClean="0"/>
                        <a:t>Result</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A7B0"/>
                    </a:solidFill>
                  </a:tcPr>
                </a:tc>
              </a:tr>
              <a:tr h="526578">
                <a:tc>
                  <a:txBody>
                    <a:bodyPr/>
                    <a:lstStyle/>
                    <a:p>
                      <a:pPr algn="l"/>
                      <a:r>
                        <a:rPr lang="en-US" sz="2000" b="1" dirty="0" smtClean="0"/>
                        <a:t>Michael</a:t>
                      </a:r>
                      <a:endParaRPr lang="en-US" sz="2000" b="1" dirty="0"/>
                    </a:p>
                  </a:txBody>
                  <a:tcPr marL="54000" marR="54000"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r>
                        <a:rPr lang="en-US" sz="2000" b="0" dirty="0" smtClean="0"/>
                        <a:t>Accessed</a:t>
                      </a:r>
                      <a:endParaRPr lang="en-US" sz="2000" b="0" dirty="0"/>
                    </a:p>
                  </a:txBody>
                  <a:tcPr marL="54000" marR="54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lnSpc>
                          <a:spcPct val="107000"/>
                        </a:lnSpc>
                        <a:spcAft>
                          <a:spcPts val="0"/>
                        </a:spcAft>
                      </a:pPr>
                      <a:r>
                        <a:rPr lang="en-GB" sz="2000" b="0" dirty="0" smtClean="0">
                          <a:effectLst/>
                          <a:latin typeface="Calibri" panose="020F0502020204030204" pitchFamily="34" charset="0"/>
                          <a:ea typeface="Calibri" panose="020F0502020204030204" pitchFamily="34" charset="0"/>
                          <a:cs typeface="Times New Roman" panose="02020603050405020304" pitchFamily="18" charset="0"/>
                        </a:rPr>
                        <a:t>VLE</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lnSpc>
                          <a:spcPct val="107000"/>
                        </a:lnSpc>
                        <a:spcAft>
                          <a:spcPts val="0"/>
                        </a:spcAft>
                      </a:pP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F2F8"/>
                    </a:solidFill>
                  </a:tcPr>
                </a:tc>
              </a:tr>
              <a:tr h="526578">
                <a:tc>
                  <a:txBody>
                    <a:bodyPr/>
                    <a:lstStyle/>
                    <a:p>
                      <a:pPr algn="l"/>
                      <a:r>
                        <a:rPr lang="en-GB" sz="2000" b="1" kern="1200" dirty="0" smtClean="0">
                          <a:solidFill>
                            <a:schemeClr val="dk1"/>
                          </a:solidFill>
                          <a:effectLst/>
                          <a:latin typeface="+mn-lt"/>
                          <a:ea typeface="+mn-ea"/>
                          <a:cs typeface="+mn-cs"/>
                        </a:rPr>
                        <a:t>Kim</a:t>
                      </a:r>
                      <a:endParaRPr lang="en-GB" sz="2000" b="1" dirty="0"/>
                    </a:p>
                  </a:txBody>
                  <a:tcPr marL="54000" marR="54000"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c>
                  <a:txBody>
                    <a:bodyPr/>
                    <a:lstStyle/>
                    <a:p>
                      <a:pPr algn="l"/>
                      <a:r>
                        <a:rPr lang="en-US" sz="2000" b="0" dirty="0" smtClean="0"/>
                        <a:t>Added</a:t>
                      </a:r>
                      <a:endParaRPr lang="en-US" sz="2000" b="0" dirty="0"/>
                    </a:p>
                  </a:txBody>
                  <a:tcPr marL="54000" marR="54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c>
                  <a:txBody>
                    <a:bodyPr/>
                    <a:lstStyle/>
                    <a:p>
                      <a:pPr algn="l">
                        <a:lnSpc>
                          <a:spcPct val="107000"/>
                        </a:lnSpc>
                        <a:spcAft>
                          <a:spcPts val="0"/>
                        </a:spcAft>
                      </a:pPr>
                      <a:r>
                        <a:rPr lang="en-GB" sz="2000" b="0" dirty="0" smtClean="0">
                          <a:effectLst/>
                          <a:latin typeface="Calibri" panose="020F0502020204030204" pitchFamily="34" charset="0"/>
                          <a:ea typeface="Calibri" panose="020F0502020204030204" pitchFamily="34" charset="0"/>
                          <a:cs typeface="Times New Roman" panose="02020603050405020304" pitchFamily="18" charset="0"/>
                        </a:rPr>
                        <a:t>Module</a:t>
                      </a:r>
                      <a:r>
                        <a:rPr lang="en-GB" sz="2000" b="0" baseline="0" dirty="0" smtClean="0">
                          <a:effectLst/>
                          <a:latin typeface="Calibri" panose="020F0502020204030204" pitchFamily="34" charset="0"/>
                          <a:ea typeface="Calibri" panose="020F0502020204030204" pitchFamily="34" charset="0"/>
                          <a:cs typeface="Times New Roman" panose="02020603050405020304" pitchFamily="18" charset="0"/>
                        </a:rPr>
                        <a:t> comment</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c>
                  <a:txBody>
                    <a:bodyPr/>
                    <a:lstStyle/>
                    <a:p>
                      <a:pPr algn="l">
                        <a:lnSpc>
                          <a:spcPct val="107000"/>
                        </a:lnSpc>
                        <a:spcAft>
                          <a:spcPts val="0"/>
                        </a:spcAft>
                      </a:pP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9F3"/>
                    </a:solidFill>
                  </a:tcPr>
                </a:tc>
              </a:tr>
              <a:tr h="526578">
                <a:tc>
                  <a:txBody>
                    <a:bodyPr/>
                    <a:lstStyle/>
                    <a:p>
                      <a:pPr algn="l"/>
                      <a:r>
                        <a:rPr lang="en-GB" sz="2000" b="1" kern="1200" dirty="0" smtClean="0">
                          <a:solidFill>
                            <a:schemeClr val="dk1"/>
                          </a:solidFill>
                          <a:effectLst/>
                          <a:latin typeface="+mn-lt"/>
                          <a:ea typeface="+mn-ea"/>
                          <a:cs typeface="+mn-cs"/>
                        </a:rPr>
                        <a:t>Sally</a:t>
                      </a:r>
                      <a:endParaRPr lang="en-GB" sz="2000" b="1" dirty="0"/>
                    </a:p>
                  </a:txBody>
                  <a:tcPr marL="54000" marR="54000" marT="54000" marB="54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r>
                        <a:rPr lang="en-US" sz="2000" b="0" dirty="0" smtClean="0"/>
                        <a:t>Completed</a:t>
                      </a:r>
                      <a:endParaRPr lang="en-US" sz="2000" b="0" dirty="0"/>
                    </a:p>
                  </a:txBody>
                  <a:tcPr marL="54000" marR="54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lnSpc>
                          <a:spcPct val="107000"/>
                        </a:lnSpc>
                        <a:spcAft>
                          <a:spcPts val="0"/>
                        </a:spcAft>
                      </a:pPr>
                      <a:r>
                        <a:rPr lang="en-GB" sz="2000" b="0" dirty="0" smtClean="0">
                          <a:effectLst/>
                          <a:latin typeface="Calibri" panose="020F0502020204030204" pitchFamily="34" charset="0"/>
                          <a:ea typeface="Calibri" panose="020F0502020204030204" pitchFamily="34" charset="0"/>
                          <a:cs typeface="Times New Roman" panose="02020603050405020304" pitchFamily="18" charset="0"/>
                        </a:rPr>
                        <a:t>Basic maths test</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c>
                  <a:txBody>
                    <a:bodyPr/>
                    <a:lstStyle/>
                    <a:p>
                      <a:pPr algn="l">
                        <a:lnSpc>
                          <a:spcPct val="107000"/>
                        </a:lnSpc>
                        <a:spcAft>
                          <a:spcPts val="0"/>
                        </a:spcAft>
                      </a:pPr>
                      <a:r>
                        <a:rPr lang="en-GB" sz="2000" b="0" dirty="0" smtClean="0">
                          <a:effectLst/>
                          <a:latin typeface="Calibri" panose="020F0502020204030204" pitchFamily="34" charset="0"/>
                          <a:ea typeface="Calibri" panose="020F0502020204030204" pitchFamily="34" charset="0"/>
                          <a:cs typeface="Times New Roman" panose="02020603050405020304" pitchFamily="18" charset="0"/>
                        </a:rPr>
                        <a:t>85.0</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2F8"/>
                    </a:solidFill>
                  </a:tcPr>
                </a:tc>
              </a:tr>
            </a:tbl>
          </a:graphicData>
        </a:graphic>
      </p:graphicFrame>
    </p:spTree>
    <p:extLst>
      <p:ext uri="{BB962C8B-B14F-4D97-AF65-F5344CB8AC3E}">
        <p14:creationId xmlns:p14="http://schemas.microsoft.com/office/powerpoint/2010/main" val="740119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Strategic priorities</a:t>
            </a:r>
            <a:endParaRPr lang="en-GB" dirty="0"/>
          </a:p>
        </p:txBody>
      </p:sp>
      <p:sp>
        <p:nvSpPr>
          <p:cNvPr id="4" name="Date Placeholder 3"/>
          <p:cNvSpPr>
            <a:spLocks noGrp="1"/>
          </p:cNvSpPr>
          <p:nvPr>
            <p:ph type="dt" sz="half" idx="14"/>
          </p:nvPr>
        </p:nvSpPr>
        <p:spPr/>
        <p:txBody>
          <a:bodyPr/>
          <a:lstStyle/>
          <a:p>
            <a:fld id="{F4794033-8AFE-4082-8F1A-6A08A4AB4232}" type="datetime1">
              <a:rPr lang="en-GB" altLang="en-US" smtClean="0"/>
              <a:t>26/10/2015</a:t>
            </a:fld>
            <a:endParaRPr lang="en-GB" altLang="en-US"/>
          </a:p>
        </p:txBody>
      </p:sp>
      <p:sp>
        <p:nvSpPr>
          <p:cNvPr id="2" name="Footer Placeholder 1"/>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3" name="Slide Number Placeholder 2"/>
          <p:cNvSpPr>
            <a:spLocks noGrp="1"/>
          </p:cNvSpPr>
          <p:nvPr>
            <p:ph type="sldNum" sz="quarter" idx="16"/>
          </p:nvPr>
        </p:nvSpPr>
        <p:spPr/>
        <p:txBody>
          <a:bodyPr/>
          <a:lstStyle/>
          <a:p>
            <a:fld id="{5EE8CC19-F422-4334-BD98-31D93008221E}" type="slidenum">
              <a:rPr lang="en-GB" altLang="en-US" smtClean="0"/>
              <a:pPr/>
              <a:t>6</a:t>
            </a:fld>
            <a:endParaRPr lang="en-GB" altLang="en-US"/>
          </a:p>
        </p:txBody>
      </p:sp>
      <p:grpSp>
        <p:nvGrpSpPr>
          <p:cNvPr id="7" name="Group 6"/>
          <p:cNvGrpSpPr/>
          <p:nvPr/>
        </p:nvGrpSpPr>
        <p:grpSpPr>
          <a:xfrm>
            <a:off x="1407806" y="631528"/>
            <a:ext cx="6328409" cy="4218939"/>
            <a:chOff x="6607" y="631528"/>
            <a:chExt cx="6328409" cy="4218939"/>
          </a:xfrm>
        </p:grpSpPr>
        <p:graphicFrame>
          <p:nvGraphicFramePr>
            <p:cNvPr id="8" name="Chart 7"/>
            <p:cNvGraphicFramePr/>
            <p:nvPr>
              <p:extLst>
                <p:ext uri="{D42A27DB-BD31-4B8C-83A1-F6EECF244321}">
                  <p14:modId xmlns:p14="http://schemas.microsoft.com/office/powerpoint/2010/main" val="1135735480"/>
                </p:ext>
              </p:extLst>
            </p:nvPr>
          </p:nvGraphicFramePr>
          <p:xfrm>
            <a:off x="6607" y="631528"/>
            <a:ext cx="6328409" cy="421893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1218356" y="1280828"/>
              <a:ext cx="3852479" cy="3067508"/>
              <a:chOff x="1069798" y="1161931"/>
              <a:chExt cx="4039721" cy="3216597"/>
            </a:xfrm>
          </p:grpSpPr>
          <p:graphicFrame>
            <p:nvGraphicFramePr>
              <p:cNvPr id="10" name="Chart 9"/>
              <p:cNvGraphicFramePr/>
              <p:nvPr>
                <p:extLst>
                  <p:ext uri="{D42A27DB-BD31-4B8C-83A1-F6EECF244321}">
                    <p14:modId xmlns:p14="http://schemas.microsoft.com/office/powerpoint/2010/main" val="417142702"/>
                  </p:ext>
                </p:extLst>
              </p:nvPr>
            </p:nvGraphicFramePr>
            <p:xfrm>
              <a:off x="1069798" y="1382065"/>
              <a:ext cx="4019029" cy="2595865"/>
            </p:xfrm>
            <a:graphic>
              <a:graphicData uri="http://schemas.openxmlformats.org/drawingml/2006/chart">
                <c:chart xmlns:c="http://schemas.openxmlformats.org/drawingml/2006/chart" xmlns:r="http://schemas.openxmlformats.org/officeDocument/2006/relationships" r:id="rId4"/>
              </a:graphicData>
            </a:graphic>
          </p:graphicFrame>
          <p:sp>
            <p:nvSpPr>
              <p:cNvPr id="11" name="Oval 10"/>
              <p:cNvSpPr/>
              <p:nvPr/>
            </p:nvSpPr>
            <p:spPr>
              <a:xfrm>
                <a:off x="2654438" y="2255123"/>
                <a:ext cx="849748" cy="849748"/>
              </a:xfrm>
              <a:prstGeom prst="ellipse">
                <a:avLst/>
              </a:prstGeom>
              <a:solidFill>
                <a:srgbClr val="FFFFFF"/>
              </a:solidFill>
              <a:ln w="19050">
                <a:solidFill>
                  <a:srgbClr val="2C38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1" fontAlgn="base" hangingPunct="0">
                  <a:spcBef>
                    <a:spcPct val="0"/>
                  </a:spcBef>
                  <a:spcAft>
                    <a:spcPct val="0"/>
                  </a:spcAft>
                </a:pPr>
                <a:endParaRPr lang="en-GB" sz="1200" dirty="0">
                  <a:solidFill>
                    <a:srgbClr val="000000"/>
                  </a:solidFill>
                  <a:sym typeface="Helvetica" charset="0"/>
                </a:endParaRPr>
              </a:p>
            </p:txBody>
          </p:sp>
          <p:sp>
            <p:nvSpPr>
              <p:cNvPr id="12" name="Rectangle 11"/>
              <p:cNvSpPr/>
              <p:nvPr/>
            </p:nvSpPr>
            <p:spPr>
              <a:xfrm>
                <a:off x="2607103" y="1825150"/>
                <a:ext cx="944419" cy="276999"/>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Research enablement</a:t>
                </a:r>
              </a:p>
            </p:txBody>
          </p:sp>
          <p:sp>
            <p:nvSpPr>
              <p:cNvPr id="13" name="Rectangle 12"/>
              <p:cNvSpPr/>
              <p:nvPr/>
            </p:nvSpPr>
            <p:spPr>
              <a:xfrm>
                <a:off x="3303134" y="2531495"/>
                <a:ext cx="944419" cy="553998"/>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Sector </a:t>
                </a:r>
                <a:r>
                  <a:rPr lang="en-GB" sz="1000" dirty="0" smtClean="0">
                    <a:solidFill>
                      <a:srgbClr val="2C3841"/>
                    </a:solidFill>
                    <a:latin typeface="Corbel"/>
                    <a:ea typeface="ＭＳ Ｐゴシック" charset="0"/>
                    <a:cs typeface="Corbel"/>
                    <a:sym typeface="Helvetica" charset="0"/>
                  </a:rPr>
                  <a:t/>
                </a:r>
                <a:br>
                  <a:rPr lang="en-GB" sz="1000" dirty="0" smtClean="0">
                    <a:solidFill>
                      <a:srgbClr val="2C3841"/>
                    </a:solidFill>
                    <a:latin typeface="Corbel"/>
                    <a:ea typeface="ＭＳ Ｐゴシック" charset="0"/>
                    <a:cs typeface="Corbel"/>
                    <a:sym typeface="Helvetica" charset="0"/>
                  </a:rPr>
                </a:br>
                <a:r>
                  <a:rPr lang="en-GB" sz="1000" dirty="0" smtClean="0">
                    <a:solidFill>
                      <a:srgbClr val="2C3841"/>
                    </a:solidFill>
                    <a:latin typeface="Corbel"/>
                    <a:ea typeface="ＭＳ Ｐゴシック" charset="0"/>
                    <a:cs typeface="Corbel"/>
                    <a:sym typeface="Helvetica" charset="0"/>
                  </a:rPr>
                  <a:t>and </a:t>
                </a:r>
                <a:br>
                  <a:rPr lang="en-GB" sz="1000" dirty="0" smtClean="0">
                    <a:solidFill>
                      <a:srgbClr val="2C3841"/>
                    </a:solidFill>
                    <a:latin typeface="Corbel"/>
                    <a:ea typeface="ＭＳ Ｐゴシック" charset="0"/>
                    <a:cs typeface="Corbel"/>
                    <a:sym typeface="Helvetica" charset="0"/>
                  </a:rPr>
                </a:br>
                <a:r>
                  <a:rPr lang="en-GB" sz="1000" dirty="0" smtClean="0">
                    <a:solidFill>
                      <a:srgbClr val="2C3841"/>
                    </a:solidFill>
                    <a:latin typeface="Corbel"/>
                    <a:ea typeface="ＭＳ Ｐゴシック" charset="0"/>
                    <a:cs typeface="Corbel"/>
                    <a:sym typeface="Helvetica" charset="0"/>
                  </a:rPr>
                  <a:t>enterprise </a:t>
                </a:r>
                <a:r>
                  <a:rPr lang="en-GB" sz="1000" dirty="0">
                    <a:solidFill>
                      <a:srgbClr val="2C3841"/>
                    </a:solidFill>
                    <a:latin typeface="Corbel"/>
                    <a:ea typeface="ＭＳ Ｐゴシック" charset="0"/>
                    <a:cs typeface="Corbel"/>
                    <a:sym typeface="Helvetica" charset="0"/>
                  </a:rPr>
                  <a:t>efficiency</a:t>
                </a:r>
              </a:p>
            </p:txBody>
          </p:sp>
          <p:sp>
            <p:nvSpPr>
              <p:cNvPr id="14" name="Rectangle 13"/>
              <p:cNvSpPr/>
              <p:nvPr/>
            </p:nvSpPr>
            <p:spPr>
              <a:xfrm>
                <a:off x="1868547" y="2531495"/>
                <a:ext cx="944419" cy="553998"/>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Teaching, learning </a:t>
                </a:r>
                <a:br>
                  <a:rPr lang="en-GB" sz="1000" dirty="0">
                    <a:solidFill>
                      <a:srgbClr val="2C3841"/>
                    </a:solidFill>
                    <a:latin typeface="Corbel"/>
                    <a:ea typeface="ＭＳ Ｐゴシック" charset="0"/>
                    <a:cs typeface="Corbel"/>
                    <a:sym typeface="Helvetica" charset="0"/>
                  </a:rPr>
                </a:b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student experience</a:t>
                </a:r>
              </a:p>
            </p:txBody>
          </p:sp>
          <p:sp>
            <p:nvSpPr>
              <p:cNvPr id="15" name="Rectangle 14"/>
              <p:cNvSpPr/>
              <p:nvPr/>
            </p:nvSpPr>
            <p:spPr>
              <a:xfrm>
                <a:off x="3403442" y="1274323"/>
                <a:ext cx="944419" cy="138499"/>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Open agenda</a:t>
                </a:r>
              </a:p>
            </p:txBody>
          </p:sp>
          <p:sp>
            <p:nvSpPr>
              <p:cNvPr id="16" name="Rectangle 15"/>
              <p:cNvSpPr/>
              <p:nvPr/>
            </p:nvSpPr>
            <p:spPr>
              <a:xfrm>
                <a:off x="4249381" y="2197519"/>
                <a:ext cx="860138" cy="553998"/>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Collaboration  </a:t>
                </a:r>
                <a:r>
                  <a:rPr lang="en-GB" sz="1000" dirty="0" smtClean="0">
                    <a:solidFill>
                      <a:srgbClr val="2C3841"/>
                    </a:solidFill>
                    <a:latin typeface="Corbel"/>
                    <a:ea typeface="ＭＳ Ｐゴシック" charset="0"/>
                    <a:cs typeface="Corbel"/>
                    <a:sym typeface="Helvetica" charset="0"/>
                  </a:rPr>
                  <a:t>and international</a:t>
                </a:r>
                <a:r>
                  <a:rPr lang="en-GB" sz="1000" dirty="0">
                    <a:solidFill>
                      <a:srgbClr val="2C3841"/>
                    </a:solidFill>
                    <a:latin typeface="Corbel"/>
                    <a:ea typeface="ＭＳ Ｐゴシック" charset="0"/>
                    <a:cs typeface="Corbel"/>
                    <a:sym typeface="Helvetica" charset="0"/>
                  </a:rPr>
                  <a:t>-isation</a:t>
                </a:r>
              </a:p>
            </p:txBody>
          </p:sp>
          <p:sp>
            <p:nvSpPr>
              <p:cNvPr id="17" name="Rectangle 16"/>
              <p:cNvSpPr/>
              <p:nvPr/>
            </p:nvSpPr>
            <p:spPr>
              <a:xfrm>
                <a:off x="3950891" y="3462409"/>
                <a:ext cx="794328" cy="415498"/>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Digital standards </a:t>
                </a: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policies</a:t>
                </a:r>
              </a:p>
            </p:txBody>
          </p:sp>
          <p:sp>
            <p:nvSpPr>
              <p:cNvPr id="18" name="Rectangle 17"/>
              <p:cNvSpPr/>
              <p:nvPr/>
            </p:nvSpPr>
            <p:spPr>
              <a:xfrm>
                <a:off x="2465635" y="4101529"/>
                <a:ext cx="1296330" cy="276999"/>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Digital translation from other sectors/industries</a:t>
                </a:r>
              </a:p>
            </p:txBody>
          </p:sp>
          <p:sp>
            <p:nvSpPr>
              <p:cNvPr id="19" name="Rectangle 18"/>
              <p:cNvSpPr/>
              <p:nvPr/>
            </p:nvSpPr>
            <p:spPr>
              <a:xfrm>
                <a:off x="1336612" y="3310059"/>
                <a:ext cx="857829" cy="692497"/>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kern="0" spc="-20" dirty="0">
                    <a:solidFill>
                      <a:srgbClr val="2C3841"/>
                    </a:solidFill>
                    <a:latin typeface="Corbel"/>
                    <a:ea typeface="ＭＳ Ｐゴシック" charset="0"/>
                    <a:cs typeface="Corbel"/>
                    <a:sym typeface="Helvetica" charset="0"/>
                  </a:rPr>
                  <a:t>Institutional</a:t>
                </a:r>
                <a:r>
                  <a:rPr lang="en-GB" sz="1000" dirty="0">
                    <a:solidFill>
                      <a:srgbClr val="2C3841"/>
                    </a:solidFill>
                    <a:latin typeface="Corbel"/>
                    <a:ea typeface="ＭＳ Ｐゴシック" charset="0"/>
                    <a:cs typeface="Corbel"/>
                    <a:sym typeface="Helvetica" charset="0"/>
                  </a:rPr>
                  <a:t> </a:t>
                </a:r>
                <a:br>
                  <a:rPr lang="en-GB" sz="1000" dirty="0">
                    <a:solidFill>
                      <a:srgbClr val="2C3841"/>
                    </a:solidFill>
                    <a:latin typeface="Corbel"/>
                    <a:ea typeface="ＭＳ Ｐゴシック" charset="0"/>
                    <a:cs typeface="Corbel"/>
                    <a:sym typeface="Helvetica" charset="0"/>
                  </a:rPr>
                </a:b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academic </a:t>
                </a:r>
                <a:r>
                  <a:rPr lang="en-GB" sz="1000" dirty="0" smtClean="0">
                    <a:solidFill>
                      <a:srgbClr val="2C3841"/>
                    </a:solidFill>
                    <a:latin typeface="Corbel"/>
                    <a:ea typeface="ＭＳ Ｐゴシック" charset="0"/>
                    <a:cs typeface="Corbel"/>
                    <a:sym typeface="Helvetica" charset="0"/>
                  </a:rPr>
                  <a:t>leadership</a:t>
                </a:r>
                <a:br>
                  <a:rPr lang="en-GB" sz="1000" dirty="0" smtClean="0">
                    <a:solidFill>
                      <a:srgbClr val="2C3841"/>
                    </a:solidFill>
                    <a:latin typeface="Corbel"/>
                    <a:ea typeface="ＭＳ Ｐゴシック" charset="0"/>
                    <a:cs typeface="Corbel"/>
                    <a:sym typeface="Helvetica" charset="0"/>
                  </a:rPr>
                </a:br>
                <a:r>
                  <a:rPr lang="en-GB" sz="1000" dirty="0" smtClean="0">
                    <a:solidFill>
                      <a:srgbClr val="2C3841"/>
                    </a:solidFill>
                    <a:latin typeface="Corbel"/>
                    <a:ea typeface="ＭＳ Ｐゴシック" charset="0"/>
                    <a:cs typeface="Corbel"/>
                    <a:sym typeface="Helvetica" charset="0"/>
                  </a:rPr>
                  <a:t> </a:t>
                </a:r>
                <a:r>
                  <a:rPr lang="en-GB" sz="1000" dirty="0">
                    <a:solidFill>
                      <a:srgbClr val="2C3841"/>
                    </a:solidFill>
                    <a:latin typeface="Corbel"/>
                    <a:ea typeface="ＭＳ Ｐゴシック" charset="0"/>
                    <a:cs typeface="Corbel"/>
                    <a:sym typeface="Helvetica" charset="0"/>
                  </a:rPr>
                  <a:t>in the </a:t>
                </a:r>
                <a:r>
                  <a:rPr lang="en-GB" sz="1000" dirty="0" smtClean="0">
                    <a:solidFill>
                      <a:srgbClr val="2C3841"/>
                    </a:solidFill>
                    <a:latin typeface="Corbel"/>
                    <a:ea typeface="ＭＳ Ｐゴシック" charset="0"/>
                    <a:cs typeface="Corbel"/>
                    <a:sym typeface="Helvetica" charset="0"/>
                  </a:rPr>
                  <a:t>digital age</a:t>
                </a:r>
                <a:endParaRPr lang="en-GB" sz="1000" dirty="0">
                  <a:solidFill>
                    <a:srgbClr val="2C3841"/>
                  </a:solidFill>
                  <a:latin typeface="Corbel"/>
                  <a:ea typeface="ＭＳ Ｐゴシック" charset="0"/>
                  <a:cs typeface="Corbel"/>
                  <a:sym typeface="Helvetica" charset="0"/>
                </a:endParaRPr>
              </a:p>
            </p:txBody>
          </p:sp>
          <p:sp>
            <p:nvSpPr>
              <p:cNvPr id="21" name="Rectangle 20"/>
              <p:cNvSpPr/>
              <p:nvPr/>
            </p:nvSpPr>
            <p:spPr>
              <a:xfrm>
                <a:off x="1210957" y="2011271"/>
                <a:ext cx="692103" cy="871386"/>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Cyber security </a:t>
                </a: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access </a:t>
                </a: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identity manage-ment</a:t>
                </a:r>
              </a:p>
            </p:txBody>
          </p:sp>
          <p:sp>
            <p:nvSpPr>
              <p:cNvPr id="22" name="Rectangle 21"/>
              <p:cNvSpPr/>
              <p:nvPr/>
            </p:nvSpPr>
            <p:spPr>
              <a:xfrm>
                <a:off x="1918972" y="1161931"/>
                <a:ext cx="944419" cy="276999"/>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000" dirty="0">
                    <a:solidFill>
                      <a:srgbClr val="2C3841"/>
                    </a:solidFill>
                    <a:latin typeface="Corbel"/>
                    <a:ea typeface="ＭＳ Ｐゴシック" charset="0"/>
                    <a:cs typeface="Corbel"/>
                    <a:sym typeface="Helvetica" charset="0"/>
                  </a:rPr>
                  <a:t>Data </a:t>
                </a:r>
                <a:r>
                  <a:rPr lang="en-GB" sz="1000" dirty="0" smtClean="0">
                    <a:solidFill>
                      <a:srgbClr val="2C3841"/>
                    </a:solidFill>
                    <a:latin typeface="Corbel"/>
                    <a:ea typeface="ＭＳ Ｐゴシック" charset="0"/>
                    <a:cs typeface="Corbel"/>
                    <a:sym typeface="Helvetica" charset="0"/>
                  </a:rPr>
                  <a:t>and </a:t>
                </a:r>
                <a:r>
                  <a:rPr lang="en-GB" sz="1000" dirty="0">
                    <a:solidFill>
                      <a:srgbClr val="2C3841"/>
                    </a:solidFill>
                    <a:latin typeface="Corbel"/>
                    <a:ea typeface="ＭＳ Ｐゴシック" charset="0"/>
                    <a:cs typeface="Corbel"/>
                    <a:sym typeface="Helvetica" charset="0"/>
                  </a:rPr>
                  <a:t>analytics</a:t>
                </a:r>
              </a:p>
            </p:txBody>
          </p:sp>
          <p:sp>
            <p:nvSpPr>
              <p:cNvPr id="23" name="Rectangle 22"/>
              <p:cNvSpPr/>
              <p:nvPr/>
            </p:nvSpPr>
            <p:spPr>
              <a:xfrm>
                <a:off x="2670324" y="2512259"/>
                <a:ext cx="817976" cy="335476"/>
              </a:xfrm>
              <a:prstGeom prst="rect">
                <a:avLst/>
              </a:prstGeom>
              <a:noFill/>
            </p:spPr>
            <p:txBody>
              <a:bodyPr wrap="square" lIns="0" tIns="0" rIns="0" bIns="0" anchor="t" anchorCtr="0">
                <a:spAutoFit/>
              </a:bodyPr>
              <a:lstStyle/>
              <a:p>
                <a:pPr algn="ctr" defTabSz="457131" fontAlgn="base" hangingPunct="0">
                  <a:lnSpc>
                    <a:spcPct val="90000"/>
                  </a:lnSpc>
                  <a:spcBef>
                    <a:spcPct val="0"/>
                  </a:spcBef>
                  <a:spcAft>
                    <a:spcPct val="0"/>
                  </a:spcAft>
                </a:pPr>
                <a:r>
                  <a:rPr lang="en-GB" sz="1200" b="1" dirty="0">
                    <a:solidFill>
                      <a:srgbClr val="2C3841"/>
                    </a:solidFill>
                    <a:latin typeface="Corbel"/>
                    <a:ea typeface="ＭＳ Ｐゴシック" charset="0"/>
                    <a:cs typeface="Corbel"/>
                    <a:sym typeface="Helvetica" charset="0"/>
                  </a:rPr>
                  <a:t>Our</a:t>
                </a:r>
                <a:br>
                  <a:rPr lang="en-GB" sz="1200" b="1" dirty="0">
                    <a:solidFill>
                      <a:srgbClr val="2C3841"/>
                    </a:solidFill>
                    <a:latin typeface="Corbel"/>
                    <a:ea typeface="ＭＳ Ｐゴシック" charset="0"/>
                    <a:cs typeface="Corbel"/>
                    <a:sym typeface="Helvetica" charset="0"/>
                  </a:rPr>
                </a:br>
                <a:r>
                  <a:rPr lang="en-GB" sz="1200" b="1" dirty="0">
                    <a:solidFill>
                      <a:srgbClr val="2C3841"/>
                    </a:solidFill>
                    <a:latin typeface="Corbel"/>
                    <a:ea typeface="ＭＳ Ｐゴシック" charset="0"/>
                    <a:cs typeface="Corbel"/>
                    <a:sym typeface="Helvetica" charset="0"/>
                  </a:rPr>
                  <a:t>customers</a:t>
                </a:r>
              </a:p>
            </p:txBody>
          </p:sp>
        </p:grpSp>
      </p:grpSp>
    </p:spTree>
    <p:extLst>
      <p:ext uri="{BB962C8B-B14F-4D97-AF65-F5344CB8AC3E}">
        <p14:creationId xmlns:p14="http://schemas.microsoft.com/office/powerpoint/2010/main" val="1621689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How we </a:t>
            </a:r>
            <a:r>
              <a:rPr lang="en-GB" dirty="0" smtClean="0"/>
              <a:t>innovate/ R&amp;D/ new </a:t>
            </a:r>
            <a:r>
              <a:rPr lang="en-GB" dirty="0"/>
              <a:t>services</a:t>
            </a:r>
          </a:p>
        </p:txBody>
      </p:sp>
      <p:sp>
        <p:nvSpPr>
          <p:cNvPr id="9" name="Text Placeholder 8"/>
          <p:cNvSpPr>
            <a:spLocks noGrp="1"/>
          </p:cNvSpPr>
          <p:nvPr>
            <p:ph type="body" sz="quarter" idx="13"/>
          </p:nvPr>
        </p:nvSpPr>
        <p:spPr/>
        <p:txBody>
          <a:bodyPr/>
          <a:lstStyle/>
          <a:p>
            <a:endParaRPr lang="en-GB"/>
          </a:p>
        </p:txBody>
      </p:sp>
      <p:sp>
        <p:nvSpPr>
          <p:cNvPr id="5" name="Date Placeholder 4"/>
          <p:cNvSpPr>
            <a:spLocks noGrp="1"/>
          </p:cNvSpPr>
          <p:nvPr>
            <p:ph type="dt" sz="half" idx="14"/>
          </p:nvPr>
        </p:nvSpPr>
        <p:spPr/>
        <p:txBody>
          <a:bodyPr/>
          <a:lstStyle/>
          <a:p>
            <a:fld id="{844B49B9-D447-417C-A01E-4208B4130646}" type="datetime1">
              <a:rPr lang="en-GB" altLang="en-US" smtClean="0"/>
              <a:t>26/10/2015</a:t>
            </a:fld>
            <a:endParaRPr lang="en-GB" altLang="en-US"/>
          </a:p>
        </p:txBody>
      </p:sp>
      <p:sp>
        <p:nvSpPr>
          <p:cNvPr id="6" name="Footer Placeholder 5"/>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7" name="Slide Number Placeholder 6"/>
          <p:cNvSpPr>
            <a:spLocks noGrp="1"/>
          </p:cNvSpPr>
          <p:nvPr>
            <p:ph type="sldNum" sz="quarter" idx="16"/>
          </p:nvPr>
        </p:nvSpPr>
        <p:spPr/>
        <p:txBody>
          <a:bodyPr/>
          <a:lstStyle/>
          <a:p>
            <a:fld id="{233F0D71-1899-46B0-8636-2994B63EF8B6}" type="slidenum">
              <a:rPr lang="en-GB" altLang="en-US" smtClean="0"/>
              <a:pPr/>
              <a:t>7</a:t>
            </a:fld>
            <a:endParaRPr lang="en-GB" altLang="en-US"/>
          </a:p>
        </p:txBody>
      </p:sp>
    </p:spTree>
    <p:extLst>
      <p:ext uri="{BB962C8B-B14F-4D97-AF65-F5344CB8AC3E}">
        <p14:creationId xmlns:p14="http://schemas.microsoft.com/office/powerpoint/2010/main" val="3948284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Pipeline</a:t>
            </a:r>
          </a:p>
        </p:txBody>
      </p:sp>
      <p:sp>
        <p:nvSpPr>
          <p:cNvPr id="4" name="Date Placeholder 3"/>
          <p:cNvSpPr>
            <a:spLocks noGrp="1"/>
          </p:cNvSpPr>
          <p:nvPr>
            <p:ph type="dt" sz="half" idx="14"/>
          </p:nvPr>
        </p:nvSpPr>
        <p:spPr/>
        <p:txBody>
          <a:bodyPr/>
          <a:lstStyle/>
          <a:p>
            <a:fld id="{6F96C532-0539-49CD-87CE-D7D2357A3709}" type="datetime1">
              <a:rPr lang="en-GB" altLang="en-US" smtClean="0"/>
              <a:t>26/10/2015</a:t>
            </a:fld>
            <a:endParaRPr lang="en-GB" alt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035" y="1149878"/>
            <a:ext cx="8137916" cy="3465531"/>
          </a:xfrm>
          <a:prstGeom prst="rect">
            <a:avLst/>
          </a:prstGeom>
        </p:spPr>
      </p:pic>
      <p:sp>
        <p:nvSpPr>
          <p:cNvPr id="3" name="Footer Placeholder 2"/>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8</a:t>
            </a:fld>
            <a:endParaRPr lang="en-GB" altLang="en-US"/>
          </a:p>
        </p:txBody>
      </p:sp>
    </p:spTree>
    <p:extLst>
      <p:ext uri="{BB962C8B-B14F-4D97-AF65-F5344CB8AC3E}">
        <p14:creationId xmlns:p14="http://schemas.microsoft.com/office/powerpoint/2010/main" val="3566101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Jisc</a:t>
            </a:r>
            <a:r>
              <a:rPr lang="en-GB" dirty="0"/>
              <a:t> R&amp;D </a:t>
            </a:r>
            <a:r>
              <a:rPr lang="en-GB" dirty="0" smtClean="0"/>
              <a:t>web </a:t>
            </a:r>
            <a:r>
              <a:rPr lang="en-GB" dirty="0"/>
              <a:t>site</a:t>
            </a:r>
          </a:p>
        </p:txBody>
      </p:sp>
      <p:sp>
        <p:nvSpPr>
          <p:cNvPr id="4" name="Date Placeholder 3"/>
          <p:cNvSpPr>
            <a:spLocks noGrp="1"/>
          </p:cNvSpPr>
          <p:nvPr>
            <p:ph type="dt" sz="half" idx="14"/>
          </p:nvPr>
        </p:nvSpPr>
        <p:spPr/>
        <p:txBody>
          <a:bodyPr/>
          <a:lstStyle/>
          <a:p>
            <a:fld id="{6FF39965-24EF-47EB-A463-B0C3BBD9AA37}" type="datetime1">
              <a:rPr lang="en-GB" altLang="en-US" smtClean="0"/>
              <a:t>26/10/2015</a:t>
            </a:fld>
            <a:endParaRPr lang="en-GB" altLang="en-US"/>
          </a:p>
        </p:txBody>
      </p:sp>
      <p:pic>
        <p:nvPicPr>
          <p:cNvPr id="6" name="Picture Placeholder 8">
            <a:hlinkClick r:id="rId3"/>
          </p:cNvPr>
          <p:cNvPicPr>
            <a:picLocks noChangeAspect="1"/>
          </p:cNvPicPr>
          <p:nvPr/>
        </p:nvPicPr>
        <p:blipFill rotWithShape="1">
          <a:blip r:embed="rId4"/>
          <a:srcRect t="3368" b="16052"/>
          <a:stretch/>
        </p:blipFill>
        <p:spPr>
          <a:xfrm>
            <a:off x="936000" y="900000"/>
            <a:ext cx="7200000" cy="3510000"/>
          </a:xfrm>
          <a:prstGeom prst="rect">
            <a:avLst/>
          </a:prstGeom>
        </p:spPr>
      </p:pic>
      <p:sp>
        <p:nvSpPr>
          <p:cNvPr id="2" name="Rectangle 1"/>
          <p:cNvSpPr/>
          <p:nvPr/>
        </p:nvSpPr>
        <p:spPr>
          <a:xfrm>
            <a:off x="4020699" y="4492100"/>
            <a:ext cx="1029449" cy="292388"/>
          </a:xfrm>
          <a:prstGeom prst="rect">
            <a:avLst/>
          </a:prstGeom>
        </p:spPr>
        <p:txBody>
          <a:bodyPr wrap="none">
            <a:spAutoFit/>
          </a:bodyPr>
          <a:lstStyle/>
          <a:p>
            <a:r>
              <a:rPr lang="en-GB" dirty="0">
                <a:solidFill>
                  <a:srgbClr val="B71A8B"/>
                </a:solidFill>
                <a:hlinkClick r:id="rId3"/>
              </a:rPr>
              <a:t>Jisc.ac.uk/</a:t>
            </a:r>
            <a:r>
              <a:rPr lang="en-GB" dirty="0" err="1">
                <a:solidFill>
                  <a:srgbClr val="B71A8B"/>
                </a:solidFill>
                <a:hlinkClick r:id="rId3"/>
              </a:rPr>
              <a:t>rd</a:t>
            </a:r>
            <a:endParaRPr lang="en-GB" dirty="0">
              <a:solidFill>
                <a:srgbClr val="B71A8B"/>
              </a:solidFill>
            </a:endParaRPr>
          </a:p>
        </p:txBody>
      </p:sp>
      <p:sp>
        <p:nvSpPr>
          <p:cNvPr id="3" name="Footer Placeholder 2"/>
          <p:cNvSpPr>
            <a:spLocks noGrp="1"/>
          </p:cNvSpPr>
          <p:nvPr>
            <p:ph type="ftr" sz="quarter" idx="15"/>
          </p:nvPr>
        </p:nvSpPr>
        <p:spPr/>
        <p:txBody>
          <a:bodyPr/>
          <a:lstStyle/>
          <a:p>
            <a:pPr>
              <a:defRPr/>
            </a:pPr>
            <a:r>
              <a:rPr lang="en-GB" smtClean="0"/>
              <a:t>UK national data driven services to education</a:t>
            </a:r>
            <a:endParaRPr lang="en-GB" dirty="0"/>
          </a:p>
        </p:txBody>
      </p:sp>
      <p:sp>
        <p:nvSpPr>
          <p:cNvPr id="8" name="Slide Number Placeholder 7"/>
          <p:cNvSpPr>
            <a:spLocks noGrp="1"/>
          </p:cNvSpPr>
          <p:nvPr>
            <p:ph type="sldNum" sz="quarter" idx="16"/>
          </p:nvPr>
        </p:nvSpPr>
        <p:spPr/>
        <p:txBody>
          <a:bodyPr/>
          <a:lstStyle/>
          <a:p>
            <a:fld id="{5EE8CC19-F422-4334-BD98-31D93008221E}" type="slidenum">
              <a:rPr lang="en-GB" altLang="en-US" smtClean="0"/>
              <a:pPr/>
              <a:t>9</a:t>
            </a:fld>
            <a:endParaRPr lang="en-GB" altLang="en-US"/>
          </a:p>
        </p:txBody>
      </p:sp>
    </p:spTree>
    <p:extLst>
      <p:ext uri="{BB962C8B-B14F-4D97-AF65-F5344CB8AC3E}">
        <p14:creationId xmlns:p14="http://schemas.microsoft.com/office/powerpoint/2010/main" val="2902136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Jisc Content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nchor="ctr" anchorCtr="0">
        <a:spAutoFit/>
      </a:bodyPr>
      <a:lstStyle>
        <a:defPPr>
          <a:lnSpc>
            <a:spcPct val="99000"/>
          </a:lnSpc>
          <a:defRPr sz="2000" dirty="0" err="1" smtClean="0"/>
        </a:defPPr>
      </a:lstStyle>
    </a:txDef>
  </a:objectDefaults>
  <a:extraClrSchemeLst/>
  <a:extLst>
    <a:ext uri="{05A4C25C-085E-4340-85A3-A5531E510DB2}">
      <thm15:themeFamily xmlns:thm15="http://schemas.microsoft.com/office/thememl/2012/main" name="Jisc Standard 16-9 Mar 2015.potx" id="{932D912D-11CF-44FC-990C-E1C440572D42}" vid="{41AA9286-7D22-4A79-8B2F-04BB83FE06C2}"/>
    </a:ext>
  </a:extLst>
</a:theme>
</file>

<file path=ppt/theme/theme2.xml><?xml version="1.0" encoding="utf-8"?>
<a:theme xmlns:a="http://schemas.openxmlformats.org/drawingml/2006/main" name="Jisc Cover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544E8E78-22CE-45A7-A079-55DC3D125FB3}"/>
    </a:ext>
  </a:extLst>
</a:theme>
</file>

<file path=ppt/theme/theme3.xml><?xml version="1.0" encoding="utf-8"?>
<a:theme xmlns:a="http://schemas.openxmlformats.org/drawingml/2006/main" name="Jisc Closing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98B066A8-5050-4A68-95BE-F720D7B3C4CC}"/>
    </a:ext>
  </a:extLst>
</a:theme>
</file>

<file path=ppt/theme/theme4.xml><?xml version="1.0" encoding="utf-8"?>
<a:theme xmlns:a="http://schemas.openxmlformats.org/drawingml/2006/main" name="Jisc Divider Sl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B8D107CC-B507-4688-9BB7-BC1773DA45E5}"/>
    </a:ext>
  </a:extLst>
</a:theme>
</file>

<file path=ppt/theme/theme5.xml><?xml version="1.0" encoding="utf-8"?>
<a:theme xmlns:a="http://schemas.openxmlformats.org/drawingml/2006/main" name="Jisc Fullscreen Image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16-9 Mar 2015.potx" id="{932D912D-11CF-44FC-990C-E1C440572D42}" vid="{1A141971-FF98-4D08-AE1F-4DEED86FEF71}"/>
    </a:ext>
  </a:extLst>
</a:theme>
</file>

<file path=ppt/theme/theme6.xml><?xml version="1.0" encoding="utf-8"?>
<a:theme xmlns:a="http://schemas.openxmlformats.org/drawingml/2006/main" name="Jisc Colour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isc Standard 16-9 Mar 2015.potx" id="{932D912D-11CF-44FC-990C-E1C440572D42}" vid="{80268AAC-4DB1-4A3E-9E53-AF7130A92EA5}"/>
    </a:ext>
  </a:extLst>
</a:theme>
</file>

<file path=ppt/theme/theme7.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5173215052E0448BBBD503EEAA0CEC" ma:contentTypeVersion="2" ma:contentTypeDescription="Create a new document." ma:contentTypeScope="" ma:versionID="48afd957ffb5ac4058abe8d9fcca4fb2">
  <xsd:schema xmlns:xsd="http://www.w3.org/2001/XMLSchema" xmlns:xs="http://www.w3.org/2001/XMLSchema" xmlns:p="http://schemas.microsoft.com/office/2006/metadata/properties" xmlns:ns2="ebf13169-c280-4fc5-86f8-af5191a5ddf2" targetNamespace="http://schemas.microsoft.com/office/2006/metadata/properties" ma:root="true" ma:fieldsID="eeb6cc6c3887ae5052e528ca13c304f2" ns2:_="">
    <xsd:import namespace="ebf13169-c280-4fc5-86f8-af5191a5ddf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13169-c280-4fc5-86f8-af5191a5dd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bf13169-c280-4fc5-86f8-af5191a5ddf2">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79c6cfb5-50bc-4fca-81ee-f60fcea9a646" ContentTypeId="0x0101" PreviousValue="false"/>
</file>

<file path=customXml/itemProps1.xml><?xml version="1.0" encoding="utf-8"?>
<ds:datastoreItem xmlns:ds="http://schemas.openxmlformats.org/officeDocument/2006/customXml" ds:itemID="{B2BE9D34-DA63-46B4-AE62-FC603BAC6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13169-c280-4fc5-86f8-af5191a5dd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5A9E47-9A03-4FCA-A0D5-2CDABD8EB978}">
  <ds:schemaRef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terms/"/>
    <ds:schemaRef ds:uri="ebf13169-c280-4fc5-86f8-af5191a5ddf2"/>
    <ds:schemaRef ds:uri="http://schemas.microsoft.com/office/2006/metadata/properties"/>
  </ds:schemaRefs>
</ds:datastoreItem>
</file>

<file path=customXml/itemProps3.xml><?xml version="1.0" encoding="utf-8"?>
<ds:datastoreItem xmlns:ds="http://schemas.openxmlformats.org/officeDocument/2006/customXml" ds:itemID="{28292E95-9635-4BCE-B8CC-2321B082389D}">
  <ds:schemaRefs>
    <ds:schemaRef ds:uri="http://schemas.microsoft.com/sharepoint/v3/contenttype/forms"/>
  </ds:schemaRefs>
</ds:datastoreItem>
</file>

<file path=customXml/itemProps4.xml><?xml version="1.0" encoding="utf-8"?>
<ds:datastoreItem xmlns:ds="http://schemas.openxmlformats.org/officeDocument/2006/customXml" ds:itemID="{8ABAD202-72E8-48B6-8AB9-C47AC55F04B9}">
  <ds:schemaRefs>
    <ds:schemaRef ds:uri="http://schemas.microsoft.com/sharepoint/events"/>
  </ds:schemaRefs>
</ds:datastoreItem>
</file>

<file path=customXml/itemProps5.xml><?xml version="1.0" encoding="utf-8"?>
<ds:datastoreItem xmlns:ds="http://schemas.openxmlformats.org/officeDocument/2006/customXml" ds:itemID="{8B49C2BD-DD63-4F87-B550-F322E0C8DA8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JP0079_ECAR_PRESENTATION_FORMATTED</Template>
  <TotalTime>2325</TotalTime>
  <Words>3915</Words>
  <Application>Microsoft Macintosh PowerPoint</Application>
  <PresentationFormat>On-screen Show (16:9)</PresentationFormat>
  <Paragraphs>703</Paragraphs>
  <Slides>55</Slides>
  <Notes>52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55</vt:i4>
      </vt:variant>
    </vt:vector>
  </HeadingPairs>
  <TitlesOfParts>
    <vt:vector size="70" baseType="lpstr">
      <vt:lpstr>Calibri</vt:lpstr>
      <vt:lpstr>Corbel</vt:lpstr>
      <vt:lpstr>Helvetica</vt:lpstr>
      <vt:lpstr>Lucida Grande</vt:lpstr>
      <vt:lpstr>MS PGothic</vt:lpstr>
      <vt:lpstr>ＭＳ Ｐゴシック</vt:lpstr>
      <vt:lpstr>Times New Roman</vt:lpstr>
      <vt:lpstr>Wingdings</vt:lpstr>
      <vt:lpstr>Arial</vt:lpstr>
      <vt:lpstr>Jisc Content Slides</vt:lpstr>
      <vt:lpstr>Jisc Cover Slides</vt:lpstr>
      <vt:lpstr>Jisc Closing Slides</vt:lpstr>
      <vt:lpstr>Jisc Divider Sldes</vt:lpstr>
      <vt:lpstr>Jisc Fullscreen Image Slides</vt:lpstr>
      <vt:lpstr>Jisc Colours</vt:lpstr>
      <vt:lpstr>UK national data driven services to education</vt:lpstr>
      <vt:lpstr>Session outline</vt:lpstr>
      <vt:lpstr>Orientation</vt:lpstr>
      <vt:lpstr>PowerPoint Presentation</vt:lpstr>
      <vt:lpstr>Who we are?</vt:lpstr>
      <vt:lpstr>Strategic priorities</vt:lpstr>
      <vt:lpstr>How we innovate/ R&amp;D/ new services</vt:lpstr>
      <vt:lpstr>Pipeline</vt:lpstr>
      <vt:lpstr>Jisc R&amp;D web site</vt:lpstr>
      <vt:lpstr>Co-design partners and participation</vt:lpstr>
      <vt:lpstr>Co-design challenges</vt:lpstr>
      <vt:lpstr>About business intelligence</vt:lpstr>
      <vt:lpstr>Higher education statistics agency (HESA)</vt:lpstr>
      <vt:lpstr>HESA overview</vt:lpstr>
      <vt:lpstr>HESA and Jisc business  intelligence initiative</vt:lpstr>
      <vt:lpstr>PowerPoint Presentation</vt:lpstr>
      <vt:lpstr>PowerPoint Presentation</vt:lpstr>
      <vt:lpstr>PowerPoint Presentation</vt:lpstr>
      <vt:lpstr>PowerPoint Presentation</vt:lpstr>
      <vt:lpstr>PowerPoint Presentation</vt:lpstr>
      <vt:lpstr>PowerPoint Presentation</vt:lpstr>
      <vt:lpstr>Heidi Lab </vt:lpstr>
      <vt:lpstr>PowerPoint Presentation</vt:lpstr>
      <vt:lpstr>Data catalogue</vt:lpstr>
      <vt:lpstr>Business intelligence maturity</vt:lpstr>
      <vt:lpstr>PowerPoint Presentation</vt:lpstr>
      <vt:lpstr>PowerPoint Presentation</vt:lpstr>
      <vt:lpstr>PowerPoint Presentation</vt:lpstr>
      <vt:lpstr>Significant dates</vt:lpstr>
      <vt:lpstr>Keep in touch</vt:lpstr>
      <vt:lpstr>Learning analytics - a new pilot  national shared service</vt:lpstr>
      <vt:lpstr>Learning Analytics</vt:lpstr>
      <vt:lpstr>National learning analytics service architecture</vt:lpstr>
      <vt:lpstr>Our project partners</vt:lpstr>
      <vt:lpstr>Jisc’s learning analytics project</vt:lpstr>
      <vt:lpstr>Staff dashboard</vt:lpstr>
      <vt:lpstr>Student app</vt:lpstr>
      <vt:lpstr>Alert and intervention system</vt:lpstr>
      <vt:lpstr>PowerPoint Presentation</vt:lpstr>
      <vt:lpstr>Jisc learning analytics toolkit</vt:lpstr>
      <vt:lpstr>Discovery …</vt:lpstr>
      <vt:lpstr>Ethical framework</vt:lpstr>
      <vt:lpstr>Code of practice</vt:lpstr>
      <vt:lpstr>Project Blog, mailing list and network events</vt:lpstr>
      <vt:lpstr>deCODE – Iceland genomics research</vt:lpstr>
      <vt:lpstr>LA warehouse: our DNA bank for higher E-Learning?</vt:lpstr>
      <vt:lpstr>Big data impact on higher education</vt:lpstr>
      <vt:lpstr>PowerPoint Presentation</vt:lpstr>
      <vt:lpstr>Current engagement</vt:lpstr>
      <vt:lpstr>Current engagement</vt:lpstr>
      <vt:lpstr>How’s the data collected?</vt:lpstr>
      <vt:lpstr>Data collection</vt:lpstr>
      <vt:lpstr>About the student’ data</vt:lpstr>
      <vt:lpstr>Activity data via Tin Can API</vt:lpstr>
      <vt:lpstr>Activity data (trivial!) examples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BMCH</dc:creator>
  <cp:lastModifiedBy>Myles Danson</cp:lastModifiedBy>
  <cp:revision>108</cp:revision>
  <cp:lastPrinted>2015-03-16T16:56:25Z</cp:lastPrinted>
  <dcterms:created xsi:type="dcterms:W3CDTF">2015-10-20T14:19:27Z</dcterms:created>
  <dcterms:modified xsi:type="dcterms:W3CDTF">2015-10-27T12:42:37Z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0x0101003C5173215052E0448BBBD503EEAA0CEC</vt:lpwstr>
  </property>
  <property fmtid="{D5CDD505-2E9C-101B-9397-08002B2CF9AE}" pid="3" name="_dlc_DocIdItemGuid">
    <vt:lpwstr>b9a3e341-9b97-4822-a593-202cdc493fd4</vt:lpwstr>
  </property>
  <property fmtid="{D5CDD505-2E9C-101B-9397-08002B2CF9AE}" pid="4" name="SharedWithUsers">
    <vt:lpwstr/>
  </property>
  <property fmtid="{D5CDD505-2E9C-101B-9397-08002B2CF9AE}" pid="5" name="_dlc_DocId">
    <vt:lpwstr>UPHMKJDVS5P4-1595177452-4594</vt:lpwstr>
  </property>
  <property fmtid="{D5CDD505-2E9C-101B-9397-08002B2CF9AE}" pid="6" name="_dlc_DocIdUrl">
    <vt:lpwstr>https://jisc365.sharepoint.com/sites/customerexperience/secintellcollab/_layouts/15/DocIdRedir.aspx?ID=UPHMKJDVS5P4-1595177452-4594, UPHMKJDVS5P4-1595177452-4594</vt:lpwstr>
  </property>
  <property fmtid="{D5CDD505-2E9C-101B-9397-08002B2CF9AE}" pid="7" name="_dlc_policyId">
    <vt:lpwstr>0x0101000104C035FB8BB74DA792C185B15F65B8|307467842</vt:lpwstr>
  </property>
  <property fmtid="{D5CDD505-2E9C-101B-9397-08002B2CF9AE}" pid="8" name="_dlc_ExpireDate">
    <vt:filetime>2021-10-22T08:27:32Z</vt:filetime>
  </property>
  <property fmtid="{D5CDD505-2E9C-101B-9397-08002B2CF9AE}" pid="9" name="ItemRetentionFormula">
    <vt:lpwstr>&lt;formula id="Microsoft.Office.RecordsManagement.PolicyFeatures.Expiration.Formula.BuiltIn"&gt;&lt;number&gt;6&lt;/number&gt;&lt;property&gt;Created&lt;/property&gt;&lt;propertyId&gt;8c06beca-0777-48f7-91c7-6da68bc07b69&lt;/propertyId&gt;&lt;period&gt;years&lt;/period&gt;&lt;/formula&gt;</vt:lpwstr>
  </property>
</Properties>
</file>