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3" ContentType="audi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300" r:id="rId2"/>
    <p:sldId id="277" r:id="rId3"/>
    <p:sldId id="278" r:id="rId4"/>
    <p:sldId id="279" r:id="rId5"/>
    <p:sldId id="280" r:id="rId6"/>
    <p:sldId id="315" r:id="rId7"/>
    <p:sldId id="305" r:id="rId8"/>
    <p:sldId id="306" r:id="rId9"/>
    <p:sldId id="307" r:id="rId10"/>
    <p:sldId id="308" r:id="rId11"/>
    <p:sldId id="309" r:id="rId12"/>
    <p:sldId id="311" r:id="rId13"/>
    <p:sldId id="312" r:id="rId14"/>
    <p:sldId id="281" r:id="rId15"/>
    <p:sldId id="258" r:id="rId16"/>
    <p:sldId id="282" r:id="rId17"/>
    <p:sldId id="284" r:id="rId18"/>
    <p:sldId id="285" r:id="rId19"/>
    <p:sldId id="283" r:id="rId20"/>
    <p:sldId id="261" r:id="rId21"/>
    <p:sldId id="286" r:id="rId22"/>
    <p:sldId id="272" r:id="rId23"/>
    <p:sldId id="288" r:id="rId24"/>
    <p:sldId id="271" r:id="rId25"/>
    <p:sldId id="266" r:id="rId26"/>
    <p:sldId id="287" r:id="rId27"/>
    <p:sldId id="289" r:id="rId28"/>
    <p:sldId id="290" r:id="rId29"/>
    <p:sldId id="291" r:id="rId30"/>
    <p:sldId id="292" r:id="rId31"/>
    <p:sldId id="294" r:id="rId32"/>
    <p:sldId id="273" r:id="rId33"/>
    <p:sldId id="267" r:id="rId34"/>
    <p:sldId id="296" r:id="rId35"/>
    <p:sldId id="295" r:id="rId36"/>
    <p:sldId id="297" r:id="rId37"/>
    <p:sldId id="274" r:id="rId38"/>
    <p:sldId id="268" r:id="rId39"/>
    <p:sldId id="298" r:id="rId40"/>
    <p:sldId id="299" r:id="rId41"/>
    <p:sldId id="269" r:id="rId42"/>
    <p:sldId id="263" r:id="rId43"/>
    <p:sldId id="264" r:id="rId44"/>
    <p:sldId id="276" r:id="rId45"/>
    <p:sldId id="314" r:id="rId46"/>
    <p:sldId id="302"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77" autoAdjust="0"/>
  </p:normalViewPr>
  <p:slideViewPr>
    <p:cSldViewPr snapToGrid="0" snapToObjects="1">
      <p:cViewPr>
        <p:scale>
          <a:sx n="75" d="100"/>
          <a:sy n="75" d="100"/>
        </p:scale>
        <p:origin x="-116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9ADA33-8E3D-9B4A-B8FF-82695A6327FC}" type="datetimeFigureOut">
              <a:rPr lang="en-US" smtClean="0"/>
              <a:t>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B9B38A-DE2B-0741-9ED5-80658FD1EC80}" type="slidenum">
              <a:rPr lang="en-US" smtClean="0"/>
              <a:t>‹#›</a:t>
            </a:fld>
            <a:endParaRPr lang="en-US"/>
          </a:p>
        </p:txBody>
      </p:sp>
    </p:spTree>
    <p:extLst>
      <p:ext uri="{BB962C8B-B14F-4D97-AF65-F5344CB8AC3E}">
        <p14:creationId xmlns:p14="http://schemas.microsoft.com/office/powerpoint/2010/main" val="16798107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who is here? Educators? Supporters of Educator? Technology companies?</a:t>
            </a:r>
            <a:r>
              <a:rPr lang="en-US" baseline="0" dirty="0" smtClean="0"/>
              <a:t> </a:t>
            </a:r>
          </a:p>
          <a:p>
            <a:r>
              <a:rPr lang="en-US" baseline="0" dirty="0" smtClean="0"/>
              <a:t>Are there any examples when placing visuals or text in a geographic context for analysis can be beneficial? </a:t>
            </a:r>
          </a:p>
          <a:p>
            <a:r>
              <a:rPr lang="en-US" baseline="0" dirty="0" smtClean="0"/>
              <a:t>Some Examples: </a:t>
            </a:r>
          </a:p>
          <a:p>
            <a:r>
              <a:rPr lang="en-US" baseline="0" dirty="0" smtClean="0"/>
              <a:t>Rock formations in geology; the stories of immigrants in your city, sociology; water analysis results in biology? Literacy rates in education? </a:t>
            </a:r>
          </a:p>
          <a:p>
            <a:r>
              <a:rPr lang="en-US" baseline="0" dirty="0" smtClean="0"/>
              <a:t>Justice Mapping Center: mapped those who are </a:t>
            </a:r>
            <a:r>
              <a:rPr lang="en-US" baseline="0" dirty="0" err="1" smtClean="0"/>
              <a:t>incarcerted</a:t>
            </a:r>
            <a:r>
              <a:rPr lang="en-US" baseline="0" dirty="0" smtClean="0"/>
              <a:t> in a city and found  “million dollar blocks” </a:t>
            </a:r>
          </a:p>
          <a:p>
            <a:r>
              <a:rPr lang="en-US" baseline="0" dirty="0" smtClean="0"/>
              <a:t>Most disciplines have </a:t>
            </a:r>
          </a:p>
          <a:p>
            <a:r>
              <a:rPr lang="en-US" dirty="0" smtClean="0"/>
              <a:t>I teach advertising – and with 500-3000 images</a:t>
            </a:r>
            <a:r>
              <a:rPr lang="en-US" baseline="0" dirty="0" smtClean="0"/>
              <a:t> per day, no wonder students think they know it all. If you are going to become a communication scholar, it will serve you well to be able to provide analysis and criticism; including the ethical considerations surrounding advertising</a:t>
            </a:r>
            <a:endParaRPr lang="en-US" dirty="0"/>
          </a:p>
        </p:txBody>
      </p:sp>
      <p:sp>
        <p:nvSpPr>
          <p:cNvPr id="4" name="Slide Number Placeholder 3"/>
          <p:cNvSpPr>
            <a:spLocks noGrp="1"/>
          </p:cNvSpPr>
          <p:nvPr>
            <p:ph type="sldNum" sz="quarter" idx="10"/>
          </p:nvPr>
        </p:nvSpPr>
        <p:spPr/>
        <p:txBody>
          <a:bodyPr/>
          <a:lstStyle/>
          <a:p>
            <a:fld id="{94B9B38A-DE2B-0741-9ED5-80658FD1EC80}" type="slidenum">
              <a:rPr lang="en-US" smtClean="0"/>
              <a:t>6</a:t>
            </a:fld>
            <a:endParaRPr lang="en-US"/>
          </a:p>
        </p:txBody>
      </p:sp>
    </p:spTree>
    <p:extLst>
      <p:ext uri="{BB962C8B-B14F-4D97-AF65-F5344CB8AC3E}">
        <p14:creationId xmlns:p14="http://schemas.microsoft.com/office/powerpoint/2010/main" val="206970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Field</a:t>
            </a:r>
            <a:r>
              <a:rPr lang="en-US" baseline="0" dirty="0" smtClean="0"/>
              <a:t> test was important to identity possible pitfalls, like make sure you are logged into latitudes before you begin and make sure same account is used for </a:t>
            </a:r>
            <a:r>
              <a:rPr lang="en-US" baseline="0" dirty="0" err="1" smtClean="0"/>
              <a:t>latidtes</a:t>
            </a:r>
            <a:r>
              <a:rPr lang="en-US" baseline="0" dirty="0" smtClean="0"/>
              <a:t> and </a:t>
            </a:r>
            <a:r>
              <a:rPr lang="en-US" baseline="0" dirty="0" err="1" smtClean="0"/>
              <a:t>uploadeing</a:t>
            </a:r>
            <a:r>
              <a:rPr lang="en-US" baseline="0" dirty="0" smtClean="0"/>
              <a:t> </a:t>
            </a:r>
            <a:r>
              <a:rPr lang="en-US" baseline="0" dirty="0" err="1" smtClean="0"/>
              <a:t>phots</a:t>
            </a:r>
            <a:r>
              <a:rPr lang="en-US" baseline="0" dirty="0" smtClean="0"/>
              <a:t> into </a:t>
            </a:r>
            <a:r>
              <a:rPr lang="en-US" baseline="0" dirty="0" err="1" smtClean="0"/>
              <a:t>Panoramio</a:t>
            </a:r>
            <a:r>
              <a:rPr lang="en-US" baseline="0" dirty="0" smtClean="0"/>
              <a:t>.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5C12A226-D798-234D-8D31-FC6E0A414EB5}" type="slidenum">
              <a:rPr lang="en-US" smtClean="0"/>
              <a:t>22</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Also – field testing was helpful because we had a definition of what a convenience store was…and it specified no meat…however, during the field test, students discovered that the convenience stores in predominately Mexican American neighborhoods all had a small meat counter, but reflected a </a:t>
            </a:r>
            <a:r>
              <a:rPr lang="en-US" baseline="0" dirty="0" err="1" smtClean="0"/>
              <a:t>conveience</a:t>
            </a:r>
            <a:r>
              <a:rPr lang="en-US" baseline="0" dirty="0" smtClean="0"/>
              <a:t> store in every other way. </a:t>
            </a:r>
          </a:p>
          <a:p>
            <a:pPr marL="0" indent="0">
              <a:buNone/>
            </a:pPr>
            <a:endParaRPr lang="en-US" baseline="0" dirty="0" smtClean="0"/>
          </a:p>
          <a:p>
            <a:pPr marL="0" indent="0">
              <a:buNone/>
            </a:pPr>
            <a:r>
              <a:rPr lang="en-US" baseline="0" dirty="0" smtClean="0"/>
              <a:t>We began discussing this if we kept to our original definition we had come up with in the classroom, we would have “ignored” </a:t>
            </a:r>
            <a:r>
              <a:rPr lang="en-US" baseline="0" dirty="0" err="1" smtClean="0"/>
              <a:t>entrie</a:t>
            </a:r>
            <a:r>
              <a:rPr lang="en-US" baseline="0" dirty="0" smtClean="0"/>
              <a:t> neighborhoods, most of which were populated by high Hispanic populations, so we had a discussion about cultural bias, and they made a change in the definition…This is why experiential learning tops classroom instruction!! </a:t>
            </a:r>
          </a:p>
          <a:p>
            <a:pPr marL="0" indent="0">
              <a:buNone/>
            </a:pPr>
            <a:endParaRPr lang="en-US" dirty="0"/>
          </a:p>
        </p:txBody>
      </p:sp>
      <p:sp>
        <p:nvSpPr>
          <p:cNvPr id="4" name="Slide Number Placeholder 3"/>
          <p:cNvSpPr>
            <a:spLocks noGrp="1"/>
          </p:cNvSpPr>
          <p:nvPr>
            <p:ph type="sldNum" sz="quarter" idx="10"/>
          </p:nvPr>
        </p:nvSpPr>
        <p:spPr/>
        <p:txBody>
          <a:bodyPr/>
          <a:lstStyle/>
          <a:p>
            <a:fld id="{94B9B38A-DE2B-0741-9ED5-80658FD1EC80}" type="slidenum">
              <a:rPr lang="en-US" smtClean="0"/>
              <a:t>24</a:t>
            </a:fld>
            <a:endParaRPr lang="en-US"/>
          </a:p>
        </p:txBody>
      </p:sp>
    </p:spTree>
    <p:extLst>
      <p:ext uri="{BB962C8B-B14F-4D97-AF65-F5344CB8AC3E}">
        <p14:creationId xmlns:p14="http://schemas.microsoft.com/office/powerpoint/2010/main" val="2126746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mtClean="0"/>
              <a:t>Field</a:t>
            </a:r>
            <a:r>
              <a:rPr lang="en-US" baseline="0" smtClean="0"/>
              <a:t> test </a:t>
            </a: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25</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32</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mtClean="0"/>
              <a:t>Field</a:t>
            </a:r>
            <a:r>
              <a:rPr lang="en-US" baseline="0" smtClean="0"/>
              <a:t> test </a:t>
            </a: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33</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mtClean="0"/>
              <a:t>Field</a:t>
            </a:r>
            <a:r>
              <a:rPr lang="en-US" baseline="0" smtClean="0"/>
              <a:t> test </a:t>
            </a: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37</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mtClean="0"/>
              <a:t>Field</a:t>
            </a:r>
            <a:r>
              <a:rPr lang="en-US" baseline="0" smtClean="0"/>
              <a:t> test </a:t>
            </a: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38</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mtClean="0"/>
              <a:t>Field</a:t>
            </a:r>
            <a:r>
              <a:rPr lang="en-US" baseline="0" smtClean="0"/>
              <a:t> test </a:t>
            </a: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41</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42</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B9B38A-DE2B-0741-9ED5-80658FD1EC80}" type="slidenum">
              <a:rPr lang="en-US" smtClean="0"/>
              <a:t>43</a:t>
            </a:fld>
            <a:endParaRPr lang="en-US"/>
          </a:p>
        </p:txBody>
      </p:sp>
    </p:spTree>
    <p:extLst>
      <p:ext uri="{BB962C8B-B14F-4D97-AF65-F5344CB8AC3E}">
        <p14:creationId xmlns:p14="http://schemas.microsoft.com/office/powerpoint/2010/main" val="104112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teach advertising – and with 500-3000 images</a:t>
            </a:r>
            <a:r>
              <a:rPr lang="en-US" baseline="0" dirty="0" smtClean="0"/>
              <a:t> per day, no wonder students think they know it all. If you are going to become a communication scholar, it will serve you well to be able to provide analysis and criticism; including the ethical considerations surrounding advertising. Julie Evans of Project tomorrow told us last year in Portland in </a:t>
            </a:r>
            <a:r>
              <a:rPr lang="en-US" baseline="0" dirty="0" err="1" smtClean="0"/>
              <a:t>Educause</a:t>
            </a:r>
            <a:r>
              <a:rPr lang="en-US" baseline="0" dirty="0" smtClean="0"/>
              <a:t> that students of tomorrow don’t want to be </a:t>
            </a:r>
            <a:r>
              <a:rPr lang="en-US" sz="1200" kern="1200" dirty="0" smtClean="0">
                <a:solidFill>
                  <a:schemeClr val="tx1"/>
                </a:solidFill>
                <a:effectLst/>
                <a:latin typeface="+mn-lt"/>
                <a:ea typeface="+mn-ea"/>
                <a:cs typeface="+mn-cs"/>
              </a:rPr>
              <a:t> bound by classroom; the community</a:t>
            </a:r>
            <a:r>
              <a:rPr lang="en-US" sz="1200" kern="1200" baseline="0" dirty="0" smtClean="0">
                <a:solidFill>
                  <a:schemeClr val="tx1"/>
                </a:solidFill>
                <a:effectLst/>
                <a:latin typeface="+mn-lt"/>
                <a:ea typeface="+mn-ea"/>
                <a:cs typeface="+mn-cs"/>
              </a:rPr>
              <a:t> is </a:t>
            </a:r>
            <a:r>
              <a:rPr lang="en-US" sz="1200" kern="1200" baseline="0" smtClean="0">
                <a:solidFill>
                  <a:schemeClr val="tx1"/>
                </a:solidFill>
                <a:effectLst/>
                <a:latin typeface="+mn-lt"/>
                <a:ea typeface="+mn-ea"/>
                <a:cs typeface="+mn-cs"/>
              </a:rPr>
              <a:t>their classroom </a:t>
            </a:r>
            <a:r>
              <a:rPr lang="en-US" sz="1200" kern="1200" smtClean="0">
                <a:solidFill>
                  <a:schemeClr val="tx1"/>
                </a:solidFill>
                <a:effectLst/>
                <a:latin typeface="+mn-lt"/>
                <a:ea typeface="+mn-ea"/>
                <a:cs typeface="+mn-cs"/>
              </a:rPr>
              <a:t>community </a:t>
            </a:r>
            <a:r>
              <a:rPr lang="en-US" sz="1200" kern="1200" dirty="0" smtClean="0">
                <a:solidFill>
                  <a:schemeClr val="tx1"/>
                </a:solidFill>
                <a:effectLst/>
                <a:latin typeface="+mn-lt"/>
                <a:ea typeface="+mn-ea"/>
                <a:cs typeface="+mn-cs"/>
              </a:rPr>
              <a:t>– tap into world </a:t>
            </a:r>
          </a:p>
          <a:p>
            <a:r>
              <a:rPr lang="en-US" sz="1200" kern="1200" dirty="0" smtClean="0">
                <a:solidFill>
                  <a:schemeClr val="tx1"/>
                </a:solidFill>
                <a:effectLst/>
                <a:latin typeface="+mn-lt"/>
                <a:ea typeface="+mn-ea"/>
                <a:cs typeface="+mn-cs"/>
              </a:rPr>
              <a:t>digitally-rich learning – relevancy and context </a:t>
            </a:r>
          </a:p>
          <a:p>
            <a:endParaRPr lang="en-US" dirty="0"/>
          </a:p>
        </p:txBody>
      </p:sp>
      <p:sp>
        <p:nvSpPr>
          <p:cNvPr id="4" name="Slide Number Placeholder 3"/>
          <p:cNvSpPr>
            <a:spLocks noGrp="1"/>
          </p:cNvSpPr>
          <p:nvPr>
            <p:ph type="sldNum" sz="quarter" idx="10"/>
          </p:nvPr>
        </p:nvSpPr>
        <p:spPr/>
        <p:txBody>
          <a:bodyPr/>
          <a:lstStyle/>
          <a:p>
            <a:fld id="{94B9B38A-DE2B-0741-9ED5-80658FD1EC80}" type="slidenum">
              <a:rPr lang="en-US" smtClean="0"/>
              <a:t>7</a:t>
            </a:fld>
            <a:endParaRPr lang="en-US"/>
          </a:p>
        </p:txBody>
      </p:sp>
    </p:spTree>
    <p:extLst>
      <p:ext uri="{BB962C8B-B14F-4D97-AF65-F5344CB8AC3E}">
        <p14:creationId xmlns:p14="http://schemas.microsoft.com/office/powerpoint/2010/main" val="206970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power of the visuals and</a:t>
            </a:r>
            <a:r>
              <a:rPr lang="en-US" baseline="0" dirty="0" smtClean="0"/>
              <a:t> </a:t>
            </a:r>
            <a:r>
              <a:rPr lang="en-US" dirty="0" smtClean="0"/>
              <a:t>reflection, </a:t>
            </a:r>
          </a:p>
          <a:p>
            <a:r>
              <a:rPr lang="en-US" dirty="0" smtClean="0"/>
              <a:t>But</a:t>
            </a:r>
            <a:r>
              <a:rPr lang="en-US" baseline="0" dirty="0" smtClean="0"/>
              <a:t> </a:t>
            </a:r>
            <a:r>
              <a:rPr lang="en-US" baseline="0" dirty="0" err="1" smtClean="0"/>
              <a:t>wouldn</a:t>
            </a:r>
            <a:r>
              <a:rPr lang="fr-FR" baseline="0" dirty="0" smtClean="0"/>
              <a:t>’</a:t>
            </a:r>
            <a:r>
              <a:rPr lang="en-US" baseline="0" dirty="0" smtClean="0"/>
              <a:t>t it be more powerful to share other’s perspectives? And what if you could overlay demographics? The you could add a more critical dimension to the visual. The </a:t>
            </a:r>
            <a:endParaRPr lang="en-US" dirty="0"/>
          </a:p>
        </p:txBody>
      </p:sp>
      <p:sp>
        <p:nvSpPr>
          <p:cNvPr id="4" name="Slide Number Placeholder 3"/>
          <p:cNvSpPr>
            <a:spLocks noGrp="1"/>
          </p:cNvSpPr>
          <p:nvPr>
            <p:ph type="sldNum" sz="quarter" idx="10"/>
          </p:nvPr>
        </p:nvSpPr>
        <p:spPr/>
        <p:txBody>
          <a:bodyPr/>
          <a:lstStyle/>
          <a:p>
            <a:fld id="{94B9B38A-DE2B-0741-9ED5-80658FD1EC80}" type="slidenum">
              <a:rPr lang="en-US" smtClean="0"/>
              <a:t>8</a:t>
            </a:fld>
            <a:endParaRPr lang="en-US"/>
          </a:p>
        </p:txBody>
      </p:sp>
    </p:spTree>
    <p:extLst>
      <p:ext uri="{BB962C8B-B14F-4D97-AF65-F5344CB8AC3E}">
        <p14:creationId xmlns:p14="http://schemas.microsoft.com/office/powerpoint/2010/main" val="244888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I also had some other agenda items: </a:t>
            </a:r>
          </a:p>
          <a:p>
            <a:pPr marL="228600" indent="-228600">
              <a:buAutoNum type="arabicParenR"/>
            </a:pPr>
            <a:r>
              <a:rPr lang="en-US" baseline="0" dirty="0" smtClean="0"/>
              <a:t>Hands-on experience with more complex technology</a:t>
            </a:r>
          </a:p>
          <a:p>
            <a:pPr marL="228600" indent="-228600">
              <a:buAutoNum type="arabicParenR"/>
            </a:pPr>
            <a:r>
              <a:rPr lang="en-US" baseline="0" dirty="0" smtClean="0"/>
              <a:t>desensitized to advertising, some will work in the industry and should be made aware of a way to critical analyze issues. Many of my students won’t </a:t>
            </a:r>
            <a:r>
              <a:rPr lang="en-US" baseline="0" dirty="0" err="1" smtClean="0"/>
              <a:t>slect</a:t>
            </a:r>
            <a:r>
              <a:rPr lang="en-US" baseline="0" dirty="0" smtClean="0"/>
              <a:t> jobs in the advertising industry, but as consumers, I want them to be able to have those skills  to critical consider advertising -  last year my ad campaigns students worked with a start up in Seattle and they dubbed their pilot campaign the “insane campaign” – and the client selected it. I was the only one to bring up the concern of how it portrayed mental illness. We have a creative critique for which we ; I want to introduce an ethical lens without preaching. Advertising is a discipline constantly fighting regulations and imposing many self-regulations – I wanted them to see beyond regulations.</a:t>
            </a:r>
          </a:p>
          <a:p>
            <a:pPr marL="228600" indent="-228600">
              <a:buAutoNum type="arabicParenR"/>
            </a:pPr>
            <a:r>
              <a:rPr lang="en-US" baseline="0" dirty="0" smtClean="0"/>
              <a:t>Most undergraduate research is reserved for senior-level classes; with special opportunities for honors or in summer by application. I was a first-gen who was told to get a job, I wanted to expose students who may not have opportunity. May never consider it. (one student now interested and wants to work on a project with me looking at representations of </a:t>
            </a:r>
            <a:r>
              <a:rPr lang="en-US" baseline="0" dirty="0" err="1" smtClean="0"/>
              <a:t>miniorites</a:t>
            </a:r>
            <a:r>
              <a:rPr lang="en-US" baseline="0" dirty="0" smtClean="0"/>
              <a:t> in media post Obama election). </a:t>
            </a: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9</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Cross-Sectional Prevalence Study of Ethnically Targeted and </a:t>
            </a:r>
            <a:r>
              <a:rPr lang="en-US" sz="1200" b="0" i="0" u="none" strike="noStrike" kern="1200" baseline="0" dirty="0" err="1" smtClean="0">
                <a:solidFill>
                  <a:schemeClr val="tx1"/>
                </a:solidFill>
                <a:latin typeface="+mn-lt"/>
                <a:ea typeface="+mn-ea"/>
                <a:cs typeface="+mn-cs"/>
              </a:rPr>
              <a:t>GeneralAudience</a:t>
            </a:r>
            <a:r>
              <a:rPr lang="en-US" sz="1200" b="0" i="0" u="none" strike="noStrike" kern="1200" baseline="0" dirty="0" smtClean="0">
                <a:solidFill>
                  <a:schemeClr val="tx1"/>
                </a:solidFill>
                <a:latin typeface="+mn-lt"/>
                <a:ea typeface="+mn-ea"/>
                <a:cs typeface="+mn-cs"/>
              </a:rPr>
              <a:t> Outdoor Obesity-Related Advertising</a:t>
            </a:r>
          </a:p>
          <a:p>
            <a:endParaRPr lang="en-US" b="0" dirty="0" smtClean="0"/>
          </a:p>
          <a:p>
            <a:r>
              <a:rPr lang="en-US" sz="1200" b="0" i="0" u="none" strike="noStrike" kern="1200" baseline="0" dirty="0" smtClean="0">
                <a:solidFill>
                  <a:schemeClr val="tx1"/>
                </a:solidFill>
                <a:latin typeface="+mn-lt"/>
                <a:ea typeface="+mn-ea"/>
                <a:cs typeface="+mn-cs"/>
              </a:rPr>
              <a:t>Collaborative Research and Action to Control the Geographic Placement of </a:t>
            </a:r>
            <a:r>
              <a:rPr lang="en-US" sz="1200" b="0" i="0" u="none" strike="noStrike" kern="1200" baseline="0" dirty="0" err="1" smtClean="0">
                <a:solidFill>
                  <a:schemeClr val="tx1"/>
                </a:solidFill>
                <a:latin typeface="+mn-lt"/>
                <a:ea typeface="+mn-ea"/>
                <a:cs typeface="+mn-cs"/>
              </a:rPr>
              <a:t>Outdor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Advertsing</a:t>
            </a:r>
            <a:r>
              <a:rPr lang="en-US" sz="1200" b="0"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Alchool</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Tabacco</a:t>
            </a:r>
            <a:r>
              <a:rPr lang="en-US" sz="1200" b="0" i="0" u="none" strike="noStrike" kern="1200" baseline="0" dirty="0" smtClean="0">
                <a:solidFill>
                  <a:schemeClr val="tx1"/>
                </a:solidFill>
                <a:latin typeface="+mn-lt"/>
                <a:ea typeface="+mn-ea"/>
                <a:cs typeface="+mn-cs"/>
              </a:rPr>
              <a:t> Products in Chicago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Association Between Residential Exposure to Outdoor Alcohol Advertising and Problem Drinking Among African American Women in </a:t>
            </a:r>
            <a:r>
              <a:rPr lang="en-US" sz="1200" b="0" i="0" u="none" strike="noStrike" kern="1200" baseline="0" dirty="0" err="1" smtClean="0">
                <a:solidFill>
                  <a:schemeClr val="tx1"/>
                </a:solidFill>
                <a:latin typeface="+mn-lt"/>
                <a:ea typeface="+mn-ea"/>
                <a:cs typeface="+mn-cs"/>
              </a:rPr>
              <a:t>NewYork</a:t>
            </a:r>
            <a:r>
              <a:rPr lang="en-US" sz="1200" b="0" i="0" u="none" strike="noStrike" kern="1200" baseline="0" dirty="0" smtClean="0">
                <a:solidFill>
                  <a:schemeClr val="tx1"/>
                </a:solidFill>
                <a:latin typeface="+mn-lt"/>
                <a:ea typeface="+mn-ea"/>
                <a:cs typeface="+mn-cs"/>
              </a:rPr>
              <a:t> City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Does outdoor alcohol advertising around elementary schools vary by the ethnicity of students in the school?</a:t>
            </a:r>
          </a:p>
          <a:p>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10</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A Cross-Sectional Prevalence Study of Ethnically Targeted and General</a:t>
            </a:r>
          </a:p>
          <a:p>
            <a:r>
              <a:rPr lang="en-US" sz="1200" b="1" i="0" u="none" strike="noStrike" kern="1200" baseline="0" dirty="0" smtClean="0">
                <a:solidFill>
                  <a:schemeClr val="tx1"/>
                </a:solidFill>
                <a:latin typeface="+mn-lt"/>
                <a:ea typeface="+mn-ea"/>
                <a:cs typeface="+mn-cs"/>
              </a:rPr>
              <a:t>Audience Outdoor Obesity-Related Advertising</a:t>
            </a:r>
          </a:p>
          <a:p>
            <a:endParaRPr lang="en-US" dirty="0" smtClean="0"/>
          </a:p>
          <a:p>
            <a:r>
              <a:rPr lang="en-US" sz="1200" b="1" i="0" u="none" strike="noStrike" kern="1200" baseline="0" dirty="0" smtClean="0">
                <a:solidFill>
                  <a:schemeClr val="tx1"/>
                </a:solidFill>
                <a:latin typeface="+mn-lt"/>
                <a:ea typeface="+mn-ea"/>
                <a:cs typeface="+mn-cs"/>
              </a:rPr>
              <a:t>Collaborative Research and Action to Control the Geographic Placement of </a:t>
            </a:r>
            <a:r>
              <a:rPr lang="en-US" sz="1200" b="1" i="0" u="none" strike="noStrike" kern="1200" baseline="0" dirty="0" err="1" smtClean="0">
                <a:solidFill>
                  <a:schemeClr val="tx1"/>
                </a:solidFill>
                <a:latin typeface="+mn-lt"/>
                <a:ea typeface="+mn-ea"/>
                <a:cs typeface="+mn-cs"/>
              </a:rPr>
              <a:t>Outdor</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Advertsing</a:t>
            </a:r>
            <a:r>
              <a:rPr lang="en-US" sz="1200" b="1" i="0" u="none" strike="noStrike" kern="1200" baseline="0" dirty="0" smtClean="0">
                <a:solidFill>
                  <a:schemeClr val="tx1"/>
                </a:solidFill>
                <a:latin typeface="+mn-lt"/>
                <a:ea typeface="+mn-ea"/>
                <a:cs typeface="+mn-cs"/>
              </a:rPr>
              <a:t> of </a:t>
            </a:r>
            <a:r>
              <a:rPr lang="en-US" sz="1200" b="1" i="0" u="none" strike="noStrike" kern="1200" baseline="0" dirty="0" err="1" smtClean="0">
                <a:solidFill>
                  <a:schemeClr val="tx1"/>
                </a:solidFill>
                <a:latin typeface="+mn-lt"/>
                <a:ea typeface="+mn-ea"/>
                <a:cs typeface="+mn-cs"/>
              </a:rPr>
              <a:t>Alchool</a:t>
            </a:r>
            <a:r>
              <a:rPr lang="en-US" sz="1200" b="1" i="0" u="none" strike="noStrike" kern="1200" baseline="0" dirty="0" smtClean="0">
                <a:solidFill>
                  <a:schemeClr val="tx1"/>
                </a:solidFill>
                <a:latin typeface="+mn-lt"/>
                <a:ea typeface="+mn-ea"/>
                <a:cs typeface="+mn-cs"/>
              </a:rPr>
              <a:t> and </a:t>
            </a:r>
            <a:r>
              <a:rPr lang="en-US" sz="1200" b="1" i="0" u="none" strike="noStrike" kern="1200" baseline="0" dirty="0" err="1" smtClean="0">
                <a:solidFill>
                  <a:schemeClr val="tx1"/>
                </a:solidFill>
                <a:latin typeface="+mn-lt"/>
                <a:ea typeface="+mn-ea"/>
                <a:cs typeface="+mn-cs"/>
              </a:rPr>
              <a:t>Tabacco</a:t>
            </a:r>
            <a:r>
              <a:rPr lang="en-US" sz="1200" b="1" i="0" u="none" strike="noStrike" kern="1200" baseline="0" dirty="0" smtClean="0">
                <a:solidFill>
                  <a:schemeClr val="tx1"/>
                </a:solidFill>
                <a:latin typeface="+mn-lt"/>
                <a:ea typeface="+mn-ea"/>
                <a:cs typeface="+mn-cs"/>
              </a:rPr>
              <a:t> Products in Chicago </a:t>
            </a:r>
          </a:p>
          <a:p>
            <a:r>
              <a:rPr lang="en-US" sz="1200" b="0" i="0" u="none" strike="noStrike" kern="1200" baseline="0" dirty="0" smtClean="0">
                <a:solidFill>
                  <a:schemeClr val="tx1"/>
                </a:solidFill>
                <a:latin typeface="+mn-lt"/>
                <a:ea typeface="+mn-ea"/>
                <a:cs typeface="+mn-cs"/>
              </a:rPr>
              <a:t>Association Between</a:t>
            </a:r>
          </a:p>
          <a:p>
            <a:r>
              <a:rPr lang="en-US" sz="1200" b="0" i="0" u="none" strike="noStrike" kern="1200" baseline="0" dirty="0" smtClean="0">
                <a:solidFill>
                  <a:schemeClr val="tx1"/>
                </a:solidFill>
                <a:latin typeface="+mn-lt"/>
                <a:ea typeface="+mn-ea"/>
                <a:cs typeface="+mn-cs"/>
              </a:rPr>
              <a:t>Residential Exposure to</a:t>
            </a:r>
          </a:p>
          <a:p>
            <a:r>
              <a:rPr lang="en-US" sz="1200" b="0" i="0" u="none" strike="noStrike" kern="1200" baseline="0" dirty="0" smtClean="0">
                <a:solidFill>
                  <a:schemeClr val="tx1"/>
                </a:solidFill>
                <a:latin typeface="+mn-lt"/>
                <a:ea typeface="+mn-ea"/>
                <a:cs typeface="+mn-cs"/>
              </a:rPr>
              <a:t>Outdoor Alcohol</a:t>
            </a:r>
          </a:p>
          <a:p>
            <a:r>
              <a:rPr lang="en-US" sz="1200" b="0" i="0" u="none" strike="noStrike" kern="1200" baseline="0" dirty="0" smtClean="0">
                <a:solidFill>
                  <a:schemeClr val="tx1"/>
                </a:solidFill>
                <a:latin typeface="+mn-lt"/>
                <a:ea typeface="+mn-ea"/>
                <a:cs typeface="+mn-cs"/>
              </a:rPr>
              <a:t>Advertising and Problem Drinking Among African American Women in </a:t>
            </a:r>
            <a:r>
              <a:rPr lang="en-US" sz="1200" b="0" i="0" u="none" strike="noStrike" kern="1200" baseline="0" dirty="0" err="1" smtClean="0">
                <a:solidFill>
                  <a:schemeClr val="tx1"/>
                </a:solidFill>
                <a:latin typeface="+mn-lt"/>
                <a:ea typeface="+mn-ea"/>
                <a:cs typeface="+mn-cs"/>
              </a:rPr>
              <a:t>NewYork</a:t>
            </a:r>
            <a:r>
              <a:rPr lang="en-US" sz="1200" b="0" i="0" u="none" strike="noStrike" kern="1200" baseline="0" dirty="0" smtClean="0">
                <a:solidFill>
                  <a:schemeClr val="tx1"/>
                </a:solidFill>
                <a:latin typeface="+mn-lt"/>
                <a:ea typeface="+mn-ea"/>
                <a:cs typeface="+mn-cs"/>
              </a:rPr>
              <a:t> City</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Does outdoor alcohol advertising around elementary schools</a:t>
            </a:r>
          </a:p>
          <a:p>
            <a:r>
              <a:rPr lang="en-US" sz="1200" b="1" i="0" u="none" strike="noStrike" kern="1200" baseline="0" dirty="0" smtClean="0">
                <a:solidFill>
                  <a:schemeClr val="tx1"/>
                </a:solidFill>
                <a:latin typeface="+mn-lt"/>
                <a:ea typeface="+mn-ea"/>
                <a:cs typeface="+mn-cs"/>
              </a:rPr>
              <a:t>vary by the ethnicity of students in the school?</a:t>
            </a:r>
          </a:p>
          <a:p>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12</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13</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5C12A226-D798-234D-8D31-FC6E0A414EB5}" type="slidenum">
              <a:rPr lang="en-US" smtClean="0"/>
              <a:t>15</a:t>
            </a:fld>
            <a:endParaRPr lang="en-US"/>
          </a:p>
        </p:txBody>
      </p:sp>
    </p:spTree>
    <p:extLst>
      <p:ext uri="{BB962C8B-B14F-4D97-AF65-F5344CB8AC3E}">
        <p14:creationId xmlns:p14="http://schemas.microsoft.com/office/powerpoint/2010/main" val="150507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Field</a:t>
            </a:r>
            <a:r>
              <a:rPr lang="en-US" baseline="0" dirty="0" smtClean="0"/>
              <a:t> test was important to identity possible pitfalls, like make sure you are logged into latitudes before you begin and make sure same account is used for </a:t>
            </a:r>
            <a:r>
              <a:rPr lang="en-US" baseline="0" dirty="0" err="1" smtClean="0"/>
              <a:t>latidtes</a:t>
            </a:r>
            <a:r>
              <a:rPr lang="en-US" baseline="0" dirty="0" smtClean="0"/>
              <a:t> and </a:t>
            </a:r>
            <a:r>
              <a:rPr lang="en-US" baseline="0" dirty="0" err="1" smtClean="0"/>
              <a:t>uploadeing</a:t>
            </a:r>
            <a:r>
              <a:rPr lang="en-US" baseline="0" dirty="0" smtClean="0"/>
              <a:t> </a:t>
            </a:r>
            <a:r>
              <a:rPr lang="en-US" baseline="0" dirty="0" err="1" smtClean="0"/>
              <a:t>phots</a:t>
            </a:r>
            <a:r>
              <a:rPr lang="en-US" baseline="0" dirty="0" smtClean="0"/>
              <a:t> into </a:t>
            </a:r>
            <a:r>
              <a:rPr lang="en-US" baseline="0" dirty="0" err="1" smtClean="0"/>
              <a:t>Panoramio</a:t>
            </a:r>
            <a:r>
              <a:rPr lang="en-US" baseline="0" dirty="0" smtClean="0"/>
              <a:t>.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5C12A226-D798-234D-8D31-FC6E0A414EB5}" type="slidenum">
              <a:rPr lang="en-US" smtClean="0"/>
              <a:t>20</a:t>
            </a:fld>
            <a:endParaRPr lang="en-US"/>
          </a:p>
        </p:txBody>
      </p:sp>
    </p:spTree>
    <p:extLst>
      <p:ext uri="{BB962C8B-B14F-4D97-AF65-F5344CB8AC3E}">
        <p14:creationId xmlns:p14="http://schemas.microsoft.com/office/powerpoint/2010/main" val="150507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109E0F9C-DE28-8948-AB58-B1718E381C6C}" type="datetimeFigureOut">
              <a:rPr lang="en-US" smtClean="0"/>
              <a:t>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9E0F9C-DE28-8948-AB58-B1718E381C6C}"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109E0F9C-DE28-8948-AB58-B1718E381C6C}" type="datetimeFigureOut">
              <a:rPr lang="en-US" smtClean="0"/>
              <a:t>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109E0F9C-DE28-8948-AB58-B1718E381C6C}" type="datetimeFigureOut">
              <a:rPr lang="en-US" smtClean="0"/>
              <a:t>2/4/13</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72400FB2-ACD5-5444-83C9-FC7BCB2C0EA3}"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09E0F9C-DE28-8948-AB58-B1718E381C6C}" type="datetimeFigureOut">
              <a:rPr lang="en-US" smtClean="0"/>
              <a:t>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E0F9C-DE28-8948-AB58-B1718E381C6C}" type="datetimeFigureOut">
              <a:rPr lang="en-US" smtClean="0"/>
              <a:t>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109E0F9C-DE28-8948-AB58-B1718E381C6C}" type="datetimeFigureOut">
              <a:rPr lang="en-US" smtClean="0"/>
              <a:t>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00FB2-ACD5-5444-83C9-FC7BCB2C0EA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109E0F9C-DE28-8948-AB58-B1718E381C6C}" type="datetimeFigureOut">
              <a:rPr lang="en-US" smtClean="0"/>
              <a:t>2/4/13</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2400FB2-ACD5-5444-83C9-FC7BCB2C0EA3}"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slide" Target="slide20.xml"/><Relationship Id="rId4" Type="http://schemas.openxmlformats.org/officeDocument/2006/relationships/slide" Target="slide25.xml"/><Relationship Id="rId5" Type="http://schemas.openxmlformats.org/officeDocument/2006/relationships/slide" Target="slide33.xml"/><Relationship Id="rId6" Type="http://schemas.openxmlformats.org/officeDocument/2006/relationships/slide" Target="slide38.xml"/><Relationship Id="rId7" Type="http://schemas.openxmlformats.org/officeDocument/2006/relationships/slide" Target="slide41.xml"/><Relationship Id="rId8"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4" Type="http://schemas.openxmlformats.org/officeDocument/2006/relationships/slide" Target="slide17.xml"/><Relationship Id="rId5" Type="http://schemas.openxmlformats.org/officeDocument/2006/relationships/slide" Target="slide18.xml"/><Relationship Id="rId6" Type="http://schemas.openxmlformats.org/officeDocument/2006/relationships/slide" Target="slide19.xml"/><Relationship Id="rId7" Type="http://schemas.openxmlformats.org/officeDocument/2006/relationships/slide" Target="slide14.xml"/><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 Target="slide15.xml"/><Relationship Id="rId3"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 Target="slide15.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 Target="slide15.xml"/><Relationship Id="rId3" Type="http://schemas.openxmlformats.org/officeDocument/2006/relationships/image" Target="../media/image1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 Target="slide15.xml"/><Relationship Id="rId3" Type="http://schemas.openxmlformats.org/officeDocument/2006/relationships/image" Target="../media/image1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4" Type="http://schemas.openxmlformats.org/officeDocument/2006/relationships/slide" Target="slide14.xml"/><Relationship Id="rId5" Type="http://schemas.openxmlformats.org/officeDocument/2006/relationships/slide" Target="slide22.xml"/><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 Target="slide20.xml"/><Relationship Id="rId3" Type="http://schemas.openxmlformats.org/officeDocument/2006/relationships/image" Target="../media/image19.tiff"/></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4" Type="http://schemas.openxmlformats.org/officeDocument/2006/relationships/image" Target="../media/image20.png"/><Relationship Id="rId5" Type="http://schemas.openxmlformats.org/officeDocument/2006/relationships/slide" Target="slide14.xml"/><Relationship Id="rId6" Type="http://schemas.openxmlformats.org/officeDocument/2006/relationships/slide" Target="slide24.xml"/><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 Target="slide22.xml"/><Relationship Id="rId3"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slide" Target="slide14.xm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4" Type="http://schemas.openxmlformats.org/officeDocument/2006/relationships/slide" Target="slide30.xml"/><Relationship Id="rId5" Type="http://schemas.openxmlformats.org/officeDocument/2006/relationships/slide" Target="slide32.xml"/><Relationship Id="rId6" Type="http://schemas.openxmlformats.org/officeDocument/2006/relationships/slide" Target="slide14.xml"/><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tiff"/><Relationship Id="rId3" Type="http://schemas.openxmlformats.org/officeDocument/2006/relationships/slide" Target="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tiff"/><Relationship Id="rId3" Type="http://schemas.openxmlformats.org/officeDocument/2006/relationships/slide" Target="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slide" Target="slide14.xml"/><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4" Type="http://schemas.openxmlformats.org/officeDocument/2006/relationships/hyperlink" Target="http://www.census.gov/geo/maps-data/data/tiger-kml.html" TargetMode="External"/><Relationship Id="rId5" Type="http://schemas.openxmlformats.org/officeDocument/2006/relationships/slide" Target="slide36.xml"/><Relationship Id="rId6" Type="http://schemas.openxmlformats.org/officeDocument/2006/relationships/slide" Target="slide37.xml"/><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tiff"/><Relationship Id="rId3" Type="http://schemas.openxmlformats.org/officeDocument/2006/relationships/slide" Target="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tiff"/><Relationship Id="rId3" Type="http://schemas.openxmlformats.org/officeDocument/2006/relationships/slide" Target="slide33.xml"/></Relationships>
</file>

<file path=ppt/slides/_rels/slide37.xml.rels><?xml version="1.0" encoding="UTF-8" standalone="yes"?>
<Relationships xmlns="http://schemas.openxmlformats.org/package/2006/relationships"><Relationship Id="rId3" Type="http://schemas.openxmlformats.org/officeDocument/2006/relationships/hyperlink" Target="http://www.census.gov/geo/maps-data/data/tiger-kml.html" TargetMode="External"/><Relationship Id="rId4" Type="http://schemas.openxmlformats.org/officeDocument/2006/relationships/slide" Target="slide14.xml"/><Relationship Id="rId5" Type="http://schemas.openxmlformats.org/officeDocument/2006/relationships/image" Target="../media/image33.tiff"/><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4" Type="http://schemas.openxmlformats.org/officeDocument/2006/relationships/hyperlink" Target="http://www.flickr.com/groups/postersessions/pool/page2/" TargetMode="External"/><Relationship Id="rId5" Type="http://schemas.openxmlformats.org/officeDocument/2006/relationships/slide" Target="slide14.xml"/><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JPG"/><Relationship Id="rId3" Type="http://schemas.openxmlformats.org/officeDocument/2006/relationships/slide" Target="slide38.xml"/></Relationships>
</file>

<file path=ppt/slides/_rels/slide41.xml.rels><?xml version="1.0" encoding="UTF-8" standalone="yes"?>
<Relationships xmlns="http://schemas.openxmlformats.org/package/2006/relationships"><Relationship Id="rId3" Type="http://schemas.openxmlformats.org/officeDocument/2006/relationships/slide" Target="slide37.xml"/><Relationship Id="rId4"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hyperlink" Target="http://www.justicemapping.org/" TargetMode="External"/><Relationship Id="rId5" Type="http://schemas.openxmlformats.org/officeDocument/2006/relationships/image" Target="../media/image40.JPG"/><Relationship Id="rId6" Type="http://schemas.openxmlformats.org/officeDocument/2006/relationships/image" Target="../media/image41.png"/><Relationship Id="rId1" Type="http://schemas.microsoft.com/office/2007/relationships/media" Target="../media/media1.mp3"/><Relationship Id="rId2" Type="http://schemas.openxmlformats.org/officeDocument/2006/relationships/audio" Target="../media/media1.mp3"/></Relationships>
</file>

<file path=ppt/slides/_rels/slide46.xml.rels><?xml version="1.0" encoding="UTF-8" standalone="yes"?>
<Relationships xmlns="http://schemas.openxmlformats.org/package/2006/relationships"><Relationship Id="rId3" Type="http://schemas.openxmlformats.org/officeDocument/2006/relationships/hyperlink" Target="mailto:bianchi@callutheran.edu" TargetMode="External"/><Relationship Id="rId4" Type="http://schemas.openxmlformats.org/officeDocument/2006/relationships/hyperlink" Target="wines@callutheran.edu" TargetMode="External"/><Relationship Id="rId1" Type="http://schemas.openxmlformats.org/officeDocument/2006/relationships/slideLayout" Target="../slideLayouts/slideLayout10.xml"/><Relationship Id="rId2" Type="http://schemas.openxmlformats.org/officeDocument/2006/relationships/hyperlink" Target="jsandlin@callutheran.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03684"/>
            <a:ext cx="8915400" cy="1631459"/>
          </a:xfrm>
        </p:spPr>
        <p:txBody>
          <a:bodyPr>
            <a:normAutofit/>
          </a:bodyPr>
          <a:lstStyle/>
          <a:p>
            <a:r>
              <a:rPr lang="en-US" sz="2800" dirty="0"/>
              <a:t>Engaging Students in Community-Based, Collaborative Research Using </a:t>
            </a:r>
            <a:r>
              <a:rPr lang="en-US" sz="2800" dirty="0" err="1"/>
              <a:t>Geotagging</a:t>
            </a:r>
            <a:r>
              <a:rPr lang="en-US" sz="2800" dirty="0"/>
              <a:t> and Free Cloud-Based Tools</a:t>
            </a:r>
          </a:p>
        </p:txBody>
      </p:sp>
      <p:sp>
        <p:nvSpPr>
          <p:cNvPr id="3" name="Subtitle 2"/>
          <p:cNvSpPr>
            <a:spLocks noGrp="1"/>
          </p:cNvSpPr>
          <p:nvPr>
            <p:ph type="subTitle" idx="1"/>
          </p:nvPr>
        </p:nvSpPr>
        <p:spPr/>
        <p:txBody>
          <a:bodyPr/>
          <a:lstStyle/>
          <a:p>
            <a:r>
              <a:rPr lang="en-US" dirty="0"/>
              <a:t>EDUCAUSE Learning Initiative (ELI</a:t>
            </a:r>
            <a:r>
              <a:rPr lang="en-US" dirty="0" smtClean="0"/>
              <a:t>)</a:t>
            </a:r>
          </a:p>
          <a:p>
            <a:r>
              <a:rPr lang="en-US" dirty="0" smtClean="0"/>
              <a:t>February 4-6, 2012</a:t>
            </a:r>
          </a:p>
          <a:p>
            <a:r>
              <a:rPr lang="en-US" dirty="0" smtClean="0"/>
              <a:t>Jean Kelso Sandlin</a:t>
            </a:r>
          </a:p>
          <a:p>
            <a:r>
              <a:rPr lang="en-US" dirty="0" smtClean="0"/>
              <a:t>Julius Bianchi</a:t>
            </a:r>
          </a:p>
          <a:p>
            <a:r>
              <a:rPr lang="en-US" dirty="0" smtClean="0"/>
              <a:t>Joan Wines</a:t>
            </a:r>
            <a:endParaRPr lang="en-US" dirty="0"/>
          </a:p>
        </p:txBody>
      </p:sp>
    </p:spTree>
    <p:extLst>
      <p:ext uri="{BB962C8B-B14F-4D97-AF65-F5344CB8AC3E}">
        <p14:creationId xmlns:p14="http://schemas.microsoft.com/office/powerpoint/2010/main" val="18728428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7411"/>
            <a:ext cx="8915400" cy="914400"/>
          </a:xfrm>
        </p:spPr>
        <p:txBody>
          <a:bodyPr/>
          <a:lstStyle/>
          <a:p>
            <a:r>
              <a:rPr lang="en-US" dirty="0" smtClean="0"/>
              <a:t>Designing the Project</a:t>
            </a:r>
            <a:endParaRPr lang="en-US" dirty="0"/>
          </a:p>
        </p:txBody>
      </p:sp>
      <p:sp>
        <p:nvSpPr>
          <p:cNvPr id="8" name="Text Placeholder 7"/>
          <p:cNvSpPr>
            <a:spLocks noGrp="1"/>
          </p:cNvSpPr>
          <p:nvPr>
            <p:ph type="body" sz="half" idx="2"/>
          </p:nvPr>
        </p:nvSpPr>
        <p:spPr>
          <a:xfrm>
            <a:off x="900952" y="1331811"/>
            <a:ext cx="3954412" cy="5247546"/>
          </a:xfrm>
        </p:spPr>
        <p:txBody>
          <a:bodyPr>
            <a:normAutofit fontScale="85000" lnSpcReduction="20000"/>
          </a:bodyPr>
          <a:lstStyle/>
          <a:p>
            <a:pPr>
              <a:lnSpc>
                <a:spcPct val="110000"/>
              </a:lnSpc>
            </a:pPr>
            <a:r>
              <a:rPr lang="en-US" sz="2300" b="1" dirty="0" smtClean="0"/>
              <a:t>Project Design Considerations</a:t>
            </a:r>
            <a:r>
              <a:rPr lang="en-US" sz="2300" dirty="0" smtClean="0"/>
              <a:t>: </a:t>
            </a:r>
          </a:p>
          <a:p>
            <a:pPr marL="342900" indent="-342900">
              <a:lnSpc>
                <a:spcPct val="110000"/>
              </a:lnSpc>
              <a:spcBef>
                <a:spcPts val="0"/>
              </a:spcBef>
              <a:buFont typeface="Wingdings" charset="2"/>
              <a:buChar char="§"/>
            </a:pPr>
            <a:r>
              <a:rPr lang="en-US" sz="2300" dirty="0"/>
              <a:t>Limited research </a:t>
            </a:r>
            <a:r>
              <a:rPr lang="en-US" sz="2300" dirty="0" smtClean="0"/>
              <a:t>experience</a:t>
            </a:r>
          </a:p>
          <a:p>
            <a:pPr marL="800100" lvl="1" indent="-342900">
              <a:lnSpc>
                <a:spcPct val="110000"/>
              </a:lnSpc>
              <a:spcBef>
                <a:spcPts val="0"/>
              </a:spcBef>
              <a:buFont typeface="Wingdings" charset="2"/>
              <a:buChar char="§"/>
            </a:pPr>
            <a:r>
              <a:rPr lang="en-US" sz="1800" dirty="0" smtClean="0">
                <a:solidFill>
                  <a:schemeClr val="tx2"/>
                </a:solidFill>
              </a:rPr>
              <a:t>Scaffolding=previously published research on outdoor advertising (billboards)</a:t>
            </a:r>
          </a:p>
          <a:p>
            <a:pPr marL="342900" indent="-342900">
              <a:lnSpc>
                <a:spcPct val="110000"/>
              </a:lnSpc>
              <a:spcBef>
                <a:spcPts val="0"/>
              </a:spcBef>
              <a:buFont typeface="Wingdings" charset="2"/>
              <a:buChar char="§"/>
            </a:pPr>
            <a:r>
              <a:rPr lang="en-US" sz="2300" dirty="0"/>
              <a:t>Foster student </a:t>
            </a:r>
            <a:r>
              <a:rPr lang="en-US" sz="2300" dirty="0" smtClean="0"/>
              <a:t>collaboration/creativity</a:t>
            </a:r>
          </a:p>
          <a:p>
            <a:pPr marL="800100" lvl="1" indent="-342900">
              <a:lnSpc>
                <a:spcPct val="110000"/>
              </a:lnSpc>
              <a:spcBef>
                <a:spcPts val="0"/>
              </a:spcBef>
              <a:buFont typeface="Wingdings" charset="2"/>
              <a:buChar char="§"/>
            </a:pPr>
            <a:r>
              <a:rPr lang="en-US" sz="1600" dirty="0" smtClean="0">
                <a:solidFill>
                  <a:srgbClr val="333333"/>
                </a:solidFill>
              </a:rPr>
              <a:t>Provide choice</a:t>
            </a:r>
          </a:p>
          <a:p>
            <a:pPr marL="342900" indent="-342900">
              <a:lnSpc>
                <a:spcPct val="110000"/>
              </a:lnSpc>
              <a:spcBef>
                <a:spcPts val="0"/>
              </a:spcBef>
              <a:buFont typeface="Wingdings" charset="2"/>
              <a:buChar char="§"/>
            </a:pPr>
            <a:r>
              <a:rPr lang="en-US" sz="2300" dirty="0"/>
              <a:t>Limited resources (no GIS – geo info sys)</a:t>
            </a:r>
          </a:p>
          <a:p>
            <a:pPr marL="800100" lvl="1" indent="-342900">
              <a:lnSpc>
                <a:spcPct val="110000"/>
              </a:lnSpc>
              <a:spcBef>
                <a:spcPts val="0"/>
              </a:spcBef>
              <a:buFont typeface="Wingdings" charset="2"/>
              <a:buChar char="§"/>
            </a:pPr>
            <a:r>
              <a:rPr lang="en-US" sz="1700" dirty="0">
                <a:solidFill>
                  <a:schemeClr val="tx2"/>
                </a:solidFill>
              </a:rPr>
              <a:t>Free census data</a:t>
            </a:r>
            <a:endParaRPr lang="en-US" sz="1700" dirty="0"/>
          </a:p>
          <a:p>
            <a:pPr marL="342900" indent="-342900">
              <a:lnSpc>
                <a:spcPct val="110000"/>
              </a:lnSpc>
              <a:spcBef>
                <a:spcPts val="0"/>
              </a:spcBef>
              <a:buFont typeface="Wingdings" charset="2"/>
              <a:buChar char="§"/>
            </a:pPr>
            <a:r>
              <a:rPr lang="en-US" sz="2300" dirty="0" smtClean="0"/>
              <a:t>Within local community</a:t>
            </a:r>
          </a:p>
          <a:p>
            <a:pPr>
              <a:lnSpc>
                <a:spcPct val="110000"/>
              </a:lnSpc>
            </a:pPr>
            <a:r>
              <a:rPr lang="en-US" sz="2300" b="1" dirty="0" smtClean="0"/>
              <a:t>Challenges</a:t>
            </a:r>
            <a:r>
              <a:rPr lang="en-US" sz="2300" dirty="0" smtClean="0"/>
              <a:t>: Local regulations </a:t>
            </a:r>
          </a:p>
        </p:txBody>
      </p:sp>
      <p:pic>
        <p:nvPicPr>
          <p:cNvPr id="6" name="Content Placeholder 5" descr="136989120.jpg"/>
          <p:cNvPicPr>
            <a:picLocks noGrp="1" noChangeAspect="1"/>
          </p:cNvPicPr>
          <p:nvPr>
            <p:ph idx="1"/>
          </p:nvPr>
        </p:nvPicPr>
        <p:blipFill>
          <a:blip r:embed="rId3">
            <a:extLst>
              <a:ext uri="{28A0092B-C50C-407E-A947-70E740481C1C}">
                <a14:useLocalDpi xmlns:a14="http://schemas.microsoft.com/office/drawing/2010/main" val="0"/>
              </a:ext>
            </a:extLst>
          </a:blip>
          <a:srcRect l="17780" r="17780"/>
          <a:stretch>
            <a:fillRect/>
          </a:stretch>
        </p:blipFill>
        <p:spPr>
          <a:xfrm>
            <a:off x="5147534" y="2893182"/>
            <a:ext cx="3566160" cy="3686175"/>
          </a:xfrm>
        </p:spPr>
      </p:pic>
    </p:spTree>
    <p:extLst>
      <p:ext uri="{BB962C8B-B14F-4D97-AF65-F5344CB8AC3E}">
        <p14:creationId xmlns:p14="http://schemas.microsoft.com/office/powerpoint/2010/main" val="36709166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45046" y="1550795"/>
            <a:ext cx="3601593" cy="1923978"/>
          </a:xfrm>
          <a:prstGeom prst="rect">
            <a:avLst/>
          </a:prstGeom>
        </p:spPr>
      </p:pic>
      <p:pic>
        <p:nvPicPr>
          <p:cNvPr id="7" name="Picture 6"/>
          <p:cNvPicPr>
            <a:picLocks noChangeAspect="1"/>
          </p:cNvPicPr>
          <p:nvPr/>
        </p:nvPicPr>
        <p:blipFill>
          <a:blip r:embed="rId3"/>
          <a:stretch>
            <a:fillRect/>
          </a:stretch>
        </p:blipFill>
        <p:spPr>
          <a:xfrm>
            <a:off x="5146372" y="1550795"/>
            <a:ext cx="3769027" cy="2823132"/>
          </a:xfrm>
          <a:prstGeom prst="rect">
            <a:avLst/>
          </a:prstGeom>
        </p:spPr>
      </p:pic>
      <p:pic>
        <p:nvPicPr>
          <p:cNvPr id="8" name="Picture 7"/>
          <p:cNvPicPr>
            <a:picLocks noChangeAspect="1"/>
          </p:cNvPicPr>
          <p:nvPr/>
        </p:nvPicPr>
        <p:blipFill>
          <a:blip r:embed="rId4"/>
          <a:stretch>
            <a:fillRect/>
          </a:stretch>
        </p:blipFill>
        <p:spPr>
          <a:xfrm>
            <a:off x="845046" y="4002531"/>
            <a:ext cx="3821169" cy="1553942"/>
          </a:xfrm>
          <a:prstGeom prst="rect">
            <a:avLst/>
          </a:prstGeom>
        </p:spPr>
      </p:pic>
    </p:spTree>
    <p:extLst>
      <p:ext uri="{BB962C8B-B14F-4D97-AF65-F5344CB8AC3E}">
        <p14:creationId xmlns:p14="http://schemas.microsoft.com/office/powerpoint/2010/main" val="11260017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7411"/>
            <a:ext cx="8915400" cy="914400"/>
          </a:xfrm>
        </p:spPr>
        <p:txBody>
          <a:bodyPr/>
          <a:lstStyle/>
          <a:p>
            <a:r>
              <a:rPr lang="en-US" dirty="0" smtClean="0"/>
              <a:t>Designing the Project</a:t>
            </a:r>
            <a:endParaRPr lang="en-US" dirty="0"/>
          </a:p>
        </p:txBody>
      </p:sp>
      <p:sp>
        <p:nvSpPr>
          <p:cNvPr id="8" name="Text Placeholder 7"/>
          <p:cNvSpPr>
            <a:spLocks noGrp="1"/>
          </p:cNvSpPr>
          <p:nvPr>
            <p:ph type="body" sz="half" idx="2"/>
          </p:nvPr>
        </p:nvSpPr>
        <p:spPr>
          <a:xfrm>
            <a:off x="900952" y="1331811"/>
            <a:ext cx="3129181" cy="5247546"/>
          </a:xfrm>
        </p:spPr>
        <p:txBody>
          <a:bodyPr>
            <a:normAutofit/>
          </a:bodyPr>
          <a:lstStyle/>
          <a:p>
            <a:pPr>
              <a:lnSpc>
                <a:spcPct val="110000"/>
              </a:lnSpc>
            </a:pPr>
            <a:r>
              <a:rPr lang="en-US" sz="2400" dirty="0" smtClean="0"/>
              <a:t>Using </a:t>
            </a:r>
            <a:r>
              <a:rPr lang="en-US" sz="2400" dirty="0" err="1"/>
              <a:t>g</a:t>
            </a:r>
            <a:r>
              <a:rPr lang="en-US" sz="2400" dirty="0" err="1" smtClean="0"/>
              <a:t>eotagging</a:t>
            </a:r>
            <a:r>
              <a:rPr lang="en-US" sz="2400" dirty="0" smtClean="0"/>
              <a:t> </a:t>
            </a:r>
            <a:r>
              <a:rPr lang="en-US" sz="2400" dirty="0"/>
              <a:t>and </a:t>
            </a:r>
            <a:r>
              <a:rPr lang="en-US" sz="2400" dirty="0" smtClean="0"/>
              <a:t>free cloud-based </a:t>
            </a:r>
            <a:r>
              <a:rPr lang="en-US" sz="2400" dirty="0"/>
              <a:t>t</a:t>
            </a:r>
            <a:r>
              <a:rPr lang="en-US" sz="2400" dirty="0" smtClean="0"/>
              <a:t>ools to map and analyze </a:t>
            </a:r>
            <a:r>
              <a:rPr lang="en-US" sz="2300" dirty="0"/>
              <a:t>c</a:t>
            </a:r>
            <a:r>
              <a:rPr lang="en-US" sz="2300" dirty="0" smtClean="0"/>
              <a:t>onvenience storefront </a:t>
            </a:r>
            <a:r>
              <a:rPr lang="en-US" sz="2300" dirty="0"/>
              <a:t>s</a:t>
            </a:r>
            <a:r>
              <a:rPr lang="en-US" sz="2300" dirty="0" smtClean="0"/>
              <a:t>ignage in relation to demographics.</a:t>
            </a:r>
          </a:p>
        </p:txBody>
      </p:sp>
      <p:pic>
        <p:nvPicPr>
          <p:cNvPr id="5" name="Picture 4" descr="711_store_fron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402" y="3650411"/>
            <a:ext cx="4499998" cy="2928946"/>
          </a:xfrm>
          <a:prstGeom prst="rect">
            <a:avLst/>
          </a:prstGeom>
        </p:spPr>
      </p:pic>
    </p:spTree>
    <p:extLst>
      <p:ext uri="{BB962C8B-B14F-4D97-AF65-F5344CB8AC3E}">
        <p14:creationId xmlns:p14="http://schemas.microsoft.com/office/powerpoint/2010/main" val="6248982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517"/>
            <a:ext cx="8915400" cy="914400"/>
          </a:xfrm>
        </p:spPr>
        <p:txBody>
          <a:bodyPr>
            <a:normAutofit/>
          </a:bodyPr>
          <a:lstStyle/>
          <a:p>
            <a:r>
              <a:rPr lang="en-US" dirty="0" smtClean="0"/>
              <a:t>Goals shared with students…</a:t>
            </a:r>
            <a:endParaRPr lang="en-US" dirty="0"/>
          </a:p>
        </p:txBody>
      </p:sp>
      <p:sp>
        <p:nvSpPr>
          <p:cNvPr id="8" name="Text Placeholder 7"/>
          <p:cNvSpPr>
            <a:spLocks noGrp="1"/>
          </p:cNvSpPr>
          <p:nvPr>
            <p:ph type="body" sz="half" idx="2"/>
          </p:nvPr>
        </p:nvSpPr>
        <p:spPr>
          <a:xfrm>
            <a:off x="0" y="1327918"/>
            <a:ext cx="4903596" cy="5251440"/>
          </a:xfrm>
        </p:spPr>
        <p:txBody>
          <a:bodyPr>
            <a:noAutofit/>
          </a:bodyPr>
          <a:lstStyle/>
          <a:p>
            <a:r>
              <a:rPr lang="en-US" sz="1600" b="1" dirty="0"/>
              <a:t>This project will give you an opportunity to: </a:t>
            </a:r>
            <a:endParaRPr lang="en-US" sz="1600" dirty="0"/>
          </a:p>
          <a:p>
            <a:pPr marL="342900" lvl="0" indent="-342900">
              <a:buFont typeface="Arial"/>
              <a:buChar char="•"/>
            </a:pPr>
            <a:r>
              <a:rPr lang="en-US" sz="1600" dirty="0"/>
              <a:t>Explore advertising research and the ways it impacts our every day lives </a:t>
            </a:r>
          </a:p>
          <a:p>
            <a:pPr marL="342900" lvl="0" indent="-342900">
              <a:buFont typeface="Arial"/>
              <a:buChar char="•"/>
            </a:pPr>
            <a:r>
              <a:rPr lang="en-US" sz="1600" dirty="0"/>
              <a:t>Critically consider an </a:t>
            </a:r>
            <a:r>
              <a:rPr lang="en-US" sz="1600" dirty="0" smtClean="0"/>
              <a:t>advertising </a:t>
            </a:r>
            <a:r>
              <a:rPr lang="en-US" sz="1600" dirty="0"/>
              <a:t>issue with social implications </a:t>
            </a:r>
          </a:p>
          <a:p>
            <a:pPr marL="342900" lvl="0" indent="-342900">
              <a:buFont typeface="Arial"/>
              <a:buChar char="•"/>
            </a:pPr>
            <a:r>
              <a:rPr lang="en-US" sz="1600" dirty="0"/>
              <a:t>Plan a project from data collection to the results </a:t>
            </a:r>
          </a:p>
          <a:p>
            <a:pPr marL="342900" lvl="0" indent="-342900">
              <a:buFont typeface="Arial"/>
              <a:buChar char="•"/>
            </a:pPr>
            <a:r>
              <a:rPr lang="en-US" sz="1600" dirty="0"/>
              <a:t>Practice and hone collaborative communication skills</a:t>
            </a:r>
          </a:p>
          <a:p>
            <a:pPr marL="342900" lvl="0" indent="-342900">
              <a:buFont typeface="Arial"/>
              <a:buChar char="•"/>
            </a:pPr>
            <a:r>
              <a:rPr lang="en-US" sz="1600" dirty="0"/>
              <a:t>Utilize and experiment with new technology </a:t>
            </a:r>
          </a:p>
          <a:p>
            <a:pPr marL="342900" lvl="0" indent="-342900">
              <a:buFont typeface="Arial"/>
              <a:buChar char="•"/>
            </a:pPr>
            <a:r>
              <a:rPr lang="en-US" sz="1600" dirty="0"/>
              <a:t>Develop a portfolio-worthy experience</a:t>
            </a:r>
          </a:p>
          <a:p>
            <a:endParaRPr lang="en-US" dirty="0"/>
          </a:p>
        </p:txBody>
      </p:sp>
      <p:pic>
        <p:nvPicPr>
          <p:cNvPr id="5" name="Content Placeholder 4" descr="136323406.jpg"/>
          <p:cNvPicPr>
            <a:picLocks noGrp="1" noChangeAspect="1"/>
          </p:cNvPicPr>
          <p:nvPr>
            <p:ph idx="1"/>
          </p:nvPr>
        </p:nvPicPr>
        <p:blipFill>
          <a:blip r:embed="rId3">
            <a:extLst>
              <a:ext uri="{28A0092B-C50C-407E-A947-70E740481C1C}">
                <a14:useLocalDpi xmlns:a14="http://schemas.microsoft.com/office/drawing/2010/main" val="0"/>
              </a:ext>
            </a:extLst>
          </a:blip>
          <a:srcRect l="17780" r="17780"/>
          <a:stretch>
            <a:fillRect/>
          </a:stretch>
        </p:blipFill>
        <p:spPr>
          <a:xfrm>
            <a:off x="5147534" y="2893183"/>
            <a:ext cx="3566160" cy="3686175"/>
          </a:xfrm>
        </p:spPr>
      </p:pic>
    </p:spTree>
    <p:extLst>
      <p:ext uri="{BB962C8B-B14F-4D97-AF65-F5344CB8AC3E}">
        <p14:creationId xmlns:p14="http://schemas.microsoft.com/office/powerpoint/2010/main" val="30041205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Steps</a:t>
            </a:r>
            <a:endParaRPr lang="en-US" dirty="0"/>
          </a:p>
        </p:txBody>
      </p:sp>
      <p:sp>
        <p:nvSpPr>
          <p:cNvPr id="4" name="Text Placeholder 3"/>
          <p:cNvSpPr>
            <a:spLocks noGrp="1"/>
          </p:cNvSpPr>
          <p:nvPr>
            <p:ph type="body" sz="half" idx="2"/>
          </p:nvPr>
        </p:nvSpPr>
        <p:spPr>
          <a:xfrm>
            <a:off x="319511" y="2039111"/>
            <a:ext cx="3552012" cy="4224528"/>
          </a:xfrm>
        </p:spPr>
        <p:txBody>
          <a:bodyPr>
            <a:normAutofit lnSpcReduction="10000"/>
          </a:bodyPr>
          <a:lstStyle/>
          <a:p>
            <a:r>
              <a:rPr lang="en-US" dirty="0" smtClean="0">
                <a:hlinkClick r:id="rId2" action="ppaction://hlinksldjump"/>
              </a:rPr>
              <a:t>Preparations</a:t>
            </a:r>
            <a:endParaRPr lang="en-US" dirty="0" smtClean="0"/>
          </a:p>
          <a:p>
            <a:r>
              <a:rPr lang="en-US" dirty="0" smtClean="0">
                <a:hlinkClick r:id="rId3" action="ppaction://hlinksldjump"/>
              </a:rPr>
              <a:t>Field Test &amp; Data Collection</a:t>
            </a:r>
            <a:endParaRPr lang="en-US" dirty="0" smtClean="0"/>
          </a:p>
          <a:p>
            <a:r>
              <a:rPr lang="en-US" dirty="0" smtClean="0">
                <a:hlinkClick r:id="rId4" action="ppaction://hlinksldjump"/>
              </a:rPr>
              <a:t>Fusion Table &amp; KLM Creation</a:t>
            </a:r>
            <a:endParaRPr lang="en-US" dirty="0" smtClean="0"/>
          </a:p>
          <a:p>
            <a:r>
              <a:rPr lang="en-US" dirty="0" smtClean="0">
                <a:hlinkClick r:id="rId5" action="ppaction://hlinksldjump"/>
              </a:rPr>
              <a:t>Census Data Overlay</a:t>
            </a:r>
            <a:endParaRPr lang="en-US" dirty="0" smtClean="0"/>
          </a:p>
          <a:p>
            <a:r>
              <a:rPr lang="en-US" dirty="0" smtClean="0">
                <a:hlinkClick r:id="rId6" action="ppaction://hlinksldjump"/>
              </a:rPr>
              <a:t>Analyze Data &amp; Create Poster</a:t>
            </a:r>
            <a:endParaRPr lang="en-US" dirty="0" smtClean="0"/>
          </a:p>
          <a:p>
            <a:r>
              <a:rPr lang="en-US" dirty="0" smtClean="0">
                <a:hlinkClick r:id="rId7" action="ppaction://hlinksldjump"/>
              </a:rPr>
              <a:t>Present</a:t>
            </a:r>
            <a:endParaRPr lang="en-US" dirty="0"/>
          </a:p>
        </p:txBody>
      </p:sp>
      <p:pic>
        <p:nvPicPr>
          <p:cNvPr id="3" name="Picture 2" descr="present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4065" y="3490144"/>
            <a:ext cx="4931335" cy="2773495"/>
          </a:xfrm>
          <a:prstGeom prst="rect">
            <a:avLst/>
          </a:prstGeom>
        </p:spPr>
      </p:pic>
    </p:spTree>
    <p:extLst>
      <p:ext uri="{BB962C8B-B14F-4D97-AF65-F5344CB8AC3E}">
        <p14:creationId xmlns:p14="http://schemas.microsoft.com/office/powerpoint/2010/main" val="25567853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Steps: Preparations</a:t>
            </a:r>
            <a:endParaRPr lang="en-US" dirty="0"/>
          </a:p>
        </p:txBody>
      </p:sp>
      <p:sp>
        <p:nvSpPr>
          <p:cNvPr id="8" name="Text Placeholder 7"/>
          <p:cNvSpPr>
            <a:spLocks noGrp="1"/>
          </p:cNvSpPr>
          <p:nvPr>
            <p:ph type="body" sz="half" idx="2"/>
          </p:nvPr>
        </p:nvSpPr>
        <p:spPr>
          <a:xfrm>
            <a:off x="801535" y="2039111"/>
            <a:ext cx="8113865" cy="4540246"/>
          </a:xfrm>
        </p:spPr>
        <p:txBody>
          <a:bodyPr>
            <a:normAutofit fontScale="92500"/>
          </a:bodyPr>
          <a:lstStyle/>
          <a:p>
            <a:pPr marL="285750" lvl="0" indent="-285750">
              <a:lnSpc>
                <a:spcPct val="110000"/>
              </a:lnSpc>
              <a:spcBef>
                <a:spcPts val="0"/>
              </a:spcBef>
              <a:buFont typeface="Wingdings" charset="2"/>
              <a:buChar char="§"/>
            </a:pPr>
            <a:r>
              <a:rPr lang="en-US" dirty="0" smtClean="0"/>
              <a:t>Sign </a:t>
            </a:r>
            <a:r>
              <a:rPr lang="en-US" dirty="0"/>
              <a:t>up for a free </a:t>
            </a:r>
            <a:r>
              <a:rPr lang="en-US" dirty="0" err="1"/>
              <a:t>gmail</a:t>
            </a:r>
            <a:r>
              <a:rPr lang="en-US" dirty="0"/>
              <a:t> account </a:t>
            </a:r>
          </a:p>
          <a:p>
            <a:pPr marL="285750" lvl="0" indent="-285750">
              <a:lnSpc>
                <a:spcPct val="110000"/>
              </a:lnSpc>
              <a:spcBef>
                <a:spcPts val="0"/>
              </a:spcBef>
              <a:buFont typeface="Wingdings" charset="2"/>
              <a:buChar char="§"/>
            </a:pPr>
            <a:r>
              <a:rPr lang="en-US" dirty="0"/>
              <a:t>Sign up for a free </a:t>
            </a:r>
            <a:r>
              <a:rPr lang="en-US" dirty="0" err="1">
                <a:hlinkClick r:id="rId3" action="ppaction://hlinksldjump"/>
              </a:rPr>
              <a:t>Panoramio</a:t>
            </a:r>
            <a:r>
              <a:rPr lang="en-US" dirty="0">
                <a:hlinkClick r:id="rId3" action="ppaction://hlinksldjump"/>
              </a:rPr>
              <a:t> Account </a:t>
            </a:r>
            <a:r>
              <a:rPr lang="en-US" dirty="0"/>
              <a:t>(Google)</a:t>
            </a:r>
          </a:p>
          <a:p>
            <a:pPr marL="285750" lvl="0" indent="-285750">
              <a:lnSpc>
                <a:spcPct val="110000"/>
              </a:lnSpc>
              <a:spcBef>
                <a:spcPts val="0"/>
              </a:spcBef>
              <a:buFont typeface="Wingdings" charset="2"/>
              <a:buChar char="§"/>
            </a:pPr>
            <a:r>
              <a:rPr lang="en-US" dirty="0"/>
              <a:t>Sign up for a free </a:t>
            </a:r>
            <a:r>
              <a:rPr lang="en-US" dirty="0">
                <a:hlinkClick r:id="rId4" action="ppaction://hlinksldjump"/>
              </a:rPr>
              <a:t>Latitudes Account </a:t>
            </a:r>
            <a:r>
              <a:rPr lang="en-US" dirty="0"/>
              <a:t>(Google) </a:t>
            </a:r>
          </a:p>
          <a:p>
            <a:pPr marL="285750" lvl="0" indent="-285750">
              <a:lnSpc>
                <a:spcPct val="110000"/>
              </a:lnSpc>
              <a:spcBef>
                <a:spcPts val="0"/>
              </a:spcBef>
              <a:buFont typeface="Wingdings" charset="2"/>
              <a:buChar char="§"/>
            </a:pPr>
            <a:r>
              <a:rPr lang="en-US" dirty="0"/>
              <a:t>On a computer, go to your </a:t>
            </a:r>
            <a:r>
              <a:rPr lang="en-US" dirty="0" err="1"/>
              <a:t>Panoramio</a:t>
            </a:r>
            <a:r>
              <a:rPr lang="en-US" dirty="0"/>
              <a:t> Account to “settings” and enable “</a:t>
            </a:r>
            <a:r>
              <a:rPr lang="en-US" dirty="0">
                <a:hlinkClick r:id="rId5" action="ppaction://hlinksldjump"/>
              </a:rPr>
              <a:t>Mapping Latitude Location History</a:t>
            </a:r>
            <a:r>
              <a:rPr lang="en-US" dirty="0"/>
              <a:t>”</a:t>
            </a:r>
          </a:p>
          <a:p>
            <a:pPr marL="285750" lvl="0" indent="-285750">
              <a:lnSpc>
                <a:spcPct val="110000"/>
              </a:lnSpc>
              <a:spcBef>
                <a:spcPts val="0"/>
              </a:spcBef>
              <a:buFont typeface="Wingdings" charset="2"/>
              <a:buChar char="§"/>
            </a:pPr>
            <a:r>
              <a:rPr lang="en-US" dirty="0"/>
              <a:t>From your </a:t>
            </a:r>
            <a:r>
              <a:rPr lang="en-US" dirty="0" err="1"/>
              <a:t>Panoramio</a:t>
            </a:r>
            <a:r>
              <a:rPr lang="en-US" dirty="0"/>
              <a:t> account, search for the group “</a:t>
            </a:r>
            <a:r>
              <a:rPr lang="en-US" dirty="0">
                <a:hlinkClick r:id="rId6" action="ppaction://hlinksldjump"/>
              </a:rPr>
              <a:t>com380f11</a:t>
            </a:r>
            <a:r>
              <a:rPr lang="en-US" dirty="0"/>
              <a:t>” and send an application to be accepted into the group.</a:t>
            </a:r>
          </a:p>
          <a:p>
            <a:pPr marL="285750" lvl="0" indent="-285750">
              <a:lnSpc>
                <a:spcPct val="110000"/>
              </a:lnSpc>
              <a:spcBef>
                <a:spcPts val="0"/>
              </a:spcBef>
              <a:buFont typeface="Wingdings" charset="2"/>
              <a:buChar char="§"/>
            </a:pPr>
            <a:r>
              <a:rPr lang="en-US" dirty="0"/>
              <a:t>Make sure you are signed into Latitudes on your ipad2 prior to taking a photo through </a:t>
            </a:r>
            <a:r>
              <a:rPr lang="en-US" dirty="0" err="1"/>
              <a:t>Panoramio</a:t>
            </a:r>
            <a:r>
              <a:rPr lang="en-US" dirty="0"/>
              <a:t> (This allows </a:t>
            </a:r>
            <a:r>
              <a:rPr lang="en-US" dirty="0" err="1"/>
              <a:t>Panoramio</a:t>
            </a:r>
            <a:r>
              <a:rPr lang="en-US" dirty="0"/>
              <a:t> to ID it via location). You may also take photos using a smart phone and upload the photos to your </a:t>
            </a:r>
            <a:r>
              <a:rPr lang="en-US" dirty="0" err="1"/>
              <a:t>Panoramio</a:t>
            </a:r>
            <a:r>
              <a:rPr lang="en-US" dirty="0"/>
              <a:t> account IF you have geo-location tagging enabled. </a:t>
            </a:r>
          </a:p>
          <a:p>
            <a:pPr marL="285750" lvl="0" indent="-285750">
              <a:lnSpc>
                <a:spcPct val="110000"/>
              </a:lnSpc>
              <a:spcBef>
                <a:spcPts val="0"/>
              </a:spcBef>
              <a:buFont typeface="Wingdings" charset="2"/>
              <a:buChar char="§"/>
            </a:pPr>
            <a:r>
              <a:rPr lang="en-US" dirty="0"/>
              <a:t>Upload Your photos and descriptions to our </a:t>
            </a:r>
            <a:r>
              <a:rPr lang="en-US" dirty="0" err="1">
                <a:hlinkClick r:id="rId6" action="ppaction://hlinksldjump"/>
              </a:rPr>
              <a:t>Panoramio</a:t>
            </a:r>
            <a:r>
              <a:rPr lang="en-US" dirty="0">
                <a:hlinkClick r:id="rId6" action="ppaction://hlinksldjump"/>
              </a:rPr>
              <a:t> group </a:t>
            </a:r>
            <a:r>
              <a:rPr lang="en-US" dirty="0"/>
              <a:t>account</a:t>
            </a:r>
          </a:p>
          <a:p>
            <a:endParaRPr lang="en-US" dirty="0"/>
          </a:p>
        </p:txBody>
      </p:sp>
      <p:cxnSp>
        <p:nvCxnSpPr>
          <p:cNvPr id="4" name="Straight Arrow Connector 3">
            <a:hlinkClick r:id="rId7" action="ppaction://hlinksldjump"/>
          </p:cNvPr>
          <p:cNvCxnSpPr/>
          <p:nvPr/>
        </p:nvCxnSpPr>
        <p:spPr>
          <a:xfrm flipH="1">
            <a:off x="8342441" y="6753686"/>
            <a:ext cx="460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3671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panoramiophotos.tiff">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7" y="0"/>
            <a:ext cx="9072473" cy="6858000"/>
          </a:xfrm>
          <a:prstGeom prst="rect">
            <a:avLst/>
          </a:prstGeom>
        </p:spPr>
      </p:pic>
      <p:cxnSp>
        <p:nvCxnSpPr>
          <p:cNvPr id="4" name="Straight Arrow Connector 3">
            <a:hlinkClick r:id="rId2" action="ppaction://hlinksldjump"/>
          </p:cNvPr>
          <p:cNvCxnSpPr/>
          <p:nvPr/>
        </p:nvCxnSpPr>
        <p:spPr>
          <a:xfrm flipH="1">
            <a:off x="7518400" y="4673599"/>
            <a:ext cx="9482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48851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Latitudes</a:t>
            </a:r>
            <a:endParaRPr lang="en-US" dirty="0"/>
          </a:p>
        </p:txBody>
      </p:sp>
      <p:pic>
        <p:nvPicPr>
          <p:cNvPr id="5" name="Picture 4" descr="photo.PNG">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400" y="483932"/>
            <a:ext cx="4064000" cy="6096000"/>
          </a:xfrm>
          <a:prstGeom prst="rect">
            <a:avLst/>
          </a:prstGeom>
        </p:spPr>
      </p:pic>
      <p:cxnSp>
        <p:nvCxnSpPr>
          <p:cNvPr id="4" name="Straight Arrow Connector 3">
            <a:hlinkClick r:id="rId2" action="ppaction://hlinksldjump"/>
          </p:cNvPr>
          <p:cNvCxnSpPr/>
          <p:nvPr/>
        </p:nvCxnSpPr>
        <p:spPr>
          <a:xfrm flipH="1">
            <a:off x="3352800" y="5232399"/>
            <a:ext cx="9482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7181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panoramiolatitudeenabled.tiff">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7" y="0"/>
            <a:ext cx="9072473" cy="6858000"/>
          </a:xfrm>
          <a:prstGeom prst="rect">
            <a:avLst/>
          </a:prstGeom>
        </p:spPr>
      </p:pic>
      <p:cxnSp>
        <p:nvCxnSpPr>
          <p:cNvPr id="6" name="Straight Arrow Connector 5">
            <a:hlinkClick r:id="rId2" action="ppaction://hlinksldjump"/>
          </p:cNvPr>
          <p:cNvCxnSpPr/>
          <p:nvPr/>
        </p:nvCxnSpPr>
        <p:spPr>
          <a:xfrm flipH="1">
            <a:off x="7518400" y="5503332"/>
            <a:ext cx="9482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8796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panoramiogroupphotos.tiff">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7" y="0"/>
            <a:ext cx="9072473" cy="6858000"/>
          </a:xfrm>
          <a:prstGeom prst="rect">
            <a:avLst/>
          </a:prstGeom>
        </p:spPr>
      </p:pic>
      <p:cxnSp>
        <p:nvCxnSpPr>
          <p:cNvPr id="4" name="Straight Arrow Connector 3">
            <a:hlinkClick r:id="rId2" action="ppaction://hlinksldjump"/>
          </p:cNvPr>
          <p:cNvCxnSpPr/>
          <p:nvPr/>
        </p:nvCxnSpPr>
        <p:spPr>
          <a:xfrm flipH="1">
            <a:off x="7518400" y="4825994"/>
            <a:ext cx="9482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97382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 Lutheran at a Glance</a:t>
            </a:r>
            <a:endParaRPr lang="en-US" dirty="0"/>
          </a:p>
        </p:txBody>
      </p:sp>
      <p:pic>
        <p:nvPicPr>
          <p:cNvPr id="5" name="Content Placeholder 4"/>
          <p:cNvPicPr>
            <a:picLocks noGrp="1" noChangeAspect="1"/>
          </p:cNvPicPr>
          <p:nvPr>
            <p:ph idx="1"/>
          </p:nvPr>
        </p:nvPicPr>
        <p:blipFill>
          <a:blip r:embed="rId2"/>
          <a:srcRect l="17700" r="17700"/>
          <a:stretch>
            <a:fillRect/>
          </a:stretch>
        </p:blipFill>
        <p:spPr/>
      </p:pic>
      <p:sp>
        <p:nvSpPr>
          <p:cNvPr id="4" name="Text Placeholder 3"/>
          <p:cNvSpPr>
            <a:spLocks noGrp="1"/>
          </p:cNvSpPr>
          <p:nvPr>
            <p:ph type="body" sz="half" idx="2"/>
          </p:nvPr>
        </p:nvSpPr>
        <p:spPr/>
        <p:txBody>
          <a:bodyPr/>
          <a:lstStyle/>
          <a:p>
            <a:r>
              <a:rPr lang="en-US" dirty="0" smtClean="0"/>
              <a:t>Founded 1959</a:t>
            </a:r>
          </a:p>
          <a:p>
            <a:r>
              <a:rPr lang="en-US" dirty="0" smtClean="0"/>
              <a:t>37 UG majors</a:t>
            </a:r>
          </a:p>
          <a:p>
            <a:r>
              <a:rPr lang="en-US" dirty="0" smtClean="0"/>
              <a:t>Master’s degrees in education, business, computer science, psychology, information systems and technology, and economics</a:t>
            </a:r>
          </a:p>
          <a:p>
            <a:r>
              <a:rPr lang="en-US" dirty="0" smtClean="0"/>
              <a:t>Enrollment</a:t>
            </a:r>
            <a:br>
              <a:rPr lang="en-US" dirty="0" smtClean="0"/>
            </a:br>
            <a:r>
              <a:rPr lang="en-US" dirty="0" smtClean="0"/>
              <a:t>Total:  </a:t>
            </a:r>
            <a:r>
              <a:rPr lang="en-US" dirty="0" smtClean="0"/>
              <a:t>4,203</a:t>
            </a:r>
            <a:endParaRPr lang="en-US" dirty="0" smtClean="0"/>
          </a:p>
        </p:txBody>
      </p:sp>
    </p:spTree>
    <p:extLst>
      <p:ext uri="{BB962C8B-B14F-4D97-AF65-F5344CB8AC3E}">
        <p14:creationId xmlns:p14="http://schemas.microsoft.com/office/powerpoint/2010/main" val="10000301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 One: Field Test &amp; Data Collection</a:t>
            </a:r>
            <a:endParaRPr lang="en-US" dirty="0"/>
          </a:p>
        </p:txBody>
      </p:sp>
      <p:sp>
        <p:nvSpPr>
          <p:cNvPr id="8" name="Text Placeholder 7"/>
          <p:cNvSpPr>
            <a:spLocks noGrp="1"/>
          </p:cNvSpPr>
          <p:nvPr>
            <p:ph type="body" sz="half" idx="2"/>
          </p:nvPr>
        </p:nvSpPr>
        <p:spPr>
          <a:xfrm>
            <a:off x="900952" y="2039111"/>
            <a:ext cx="8014448" cy="4540246"/>
          </a:xfrm>
        </p:spPr>
        <p:txBody>
          <a:bodyPr>
            <a:normAutofit/>
          </a:bodyPr>
          <a:lstStyle/>
          <a:p>
            <a:pPr>
              <a:spcBef>
                <a:spcPts val="0"/>
              </a:spcBef>
            </a:pPr>
            <a:r>
              <a:rPr lang="en-US" b="1" dirty="0" smtClean="0"/>
              <a:t>Prepare to Test </a:t>
            </a:r>
            <a:r>
              <a:rPr lang="en-US" b="1" dirty="0"/>
              <a:t>Run Software/Equipment Check  </a:t>
            </a:r>
            <a:endParaRPr lang="en-US" b="1" dirty="0" smtClean="0"/>
          </a:p>
          <a:p>
            <a:pPr>
              <a:spcBef>
                <a:spcPts val="0"/>
              </a:spcBef>
            </a:pPr>
            <a:endParaRPr lang="en-US" dirty="0"/>
          </a:p>
          <a:p>
            <a:pPr marL="285750" lvl="0" indent="-285750">
              <a:spcBef>
                <a:spcPts val="0"/>
              </a:spcBef>
              <a:buFont typeface="Wingdings" charset="2"/>
              <a:buChar char="§"/>
            </a:pPr>
            <a:r>
              <a:rPr lang="en-US" dirty="0" smtClean="0"/>
              <a:t>Bring </a:t>
            </a:r>
            <a:r>
              <a:rPr lang="en-US" dirty="0"/>
              <a:t>your </a:t>
            </a:r>
            <a:r>
              <a:rPr lang="en-US" dirty="0" err="1" smtClean="0"/>
              <a:t>iPad</a:t>
            </a:r>
            <a:r>
              <a:rPr lang="en-US" dirty="0" smtClean="0"/>
              <a:t> </a:t>
            </a:r>
            <a:r>
              <a:rPr lang="en-US" dirty="0"/>
              <a:t>2 into the field </a:t>
            </a:r>
          </a:p>
          <a:p>
            <a:pPr marL="285750" lvl="0" indent="-285750">
              <a:spcBef>
                <a:spcPts val="0"/>
              </a:spcBef>
              <a:buFont typeface="Wingdings" charset="2"/>
              <a:buChar char="§"/>
            </a:pPr>
            <a:r>
              <a:rPr lang="en-US" dirty="0"/>
              <a:t>Open Latitudes </a:t>
            </a:r>
          </a:p>
          <a:p>
            <a:pPr marL="285750" lvl="0" indent="-285750">
              <a:spcBef>
                <a:spcPts val="0"/>
              </a:spcBef>
              <a:buFont typeface="Wingdings" charset="2"/>
              <a:buChar char="§"/>
            </a:pPr>
            <a:r>
              <a:rPr lang="en-US" dirty="0"/>
              <a:t>Sign into Your </a:t>
            </a:r>
            <a:r>
              <a:rPr lang="en-US" dirty="0" err="1"/>
              <a:t>Panoramio</a:t>
            </a:r>
            <a:r>
              <a:rPr lang="en-US" dirty="0"/>
              <a:t> Account </a:t>
            </a:r>
          </a:p>
          <a:p>
            <a:pPr marL="285750" lvl="0" indent="-285750">
              <a:spcBef>
                <a:spcPts val="0"/>
              </a:spcBef>
              <a:buFont typeface="Wingdings" charset="2"/>
              <a:buChar char="§"/>
            </a:pPr>
            <a:r>
              <a:rPr lang="en-US" dirty="0"/>
              <a:t>Take a photo using your </a:t>
            </a:r>
            <a:r>
              <a:rPr lang="en-US" dirty="0" err="1"/>
              <a:t>Panoramio</a:t>
            </a:r>
            <a:r>
              <a:rPr lang="en-US" dirty="0"/>
              <a:t> Account </a:t>
            </a:r>
            <a:r>
              <a:rPr lang="en-US" dirty="0" smtClean="0"/>
              <a:t>Name </a:t>
            </a:r>
            <a:r>
              <a:rPr lang="en-US" dirty="0"/>
              <a:t>and Upload it </a:t>
            </a:r>
          </a:p>
          <a:p>
            <a:pPr marL="285750" lvl="0" indent="-285750">
              <a:spcBef>
                <a:spcPts val="0"/>
              </a:spcBef>
              <a:buFont typeface="Wingdings" charset="2"/>
              <a:buChar char="§"/>
            </a:pPr>
            <a:r>
              <a:rPr lang="en-US" dirty="0">
                <a:hlinkClick r:id="rId3" action="ppaction://hlinksldjump"/>
              </a:rPr>
              <a:t>Check to see if </a:t>
            </a:r>
            <a:r>
              <a:rPr lang="en-US" dirty="0" err="1">
                <a:hlinkClick r:id="rId3" action="ppaction://hlinksldjump"/>
              </a:rPr>
              <a:t>Panoramio</a:t>
            </a:r>
            <a:r>
              <a:rPr lang="en-US" dirty="0">
                <a:hlinkClick r:id="rId3" action="ppaction://hlinksldjump"/>
              </a:rPr>
              <a:t> gave it a location </a:t>
            </a:r>
            <a:endParaRPr lang="en-US" dirty="0"/>
          </a:p>
          <a:p>
            <a:pPr marL="285750" lvl="0" indent="-285750">
              <a:spcBef>
                <a:spcPts val="0"/>
              </a:spcBef>
              <a:buFont typeface="Wingdings" charset="2"/>
              <a:buChar char="§"/>
            </a:pPr>
            <a:r>
              <a:rPr lang="en-US" dirty="0"/>
              <a:t>Open Your </a:t>
            </a:r>
            <a:r>
              <a:rPr lang="en-US" dirty="0" err="1"/>
              <a:t>Panoramio</a:t>
            </a:r>
            <a:r>
              <a:rPr lang="en-US" dirty="0"/>
              <a:t> Account on a computer </a:t>
            </a:r>
          </a:p>
          <a:p>
            <a:pPr marL="285750" lvl="0" indent="-285750">
              <a:spcBef>
                <a:spcPts val="0"/>
              </a:spcBef>
              <a:buFont typeface="Wingdings" charset="2"/>
              <a:buChar char="§"/>
            </a:pPr>
            <a:r>
              <a:rPr lang="en-US" dirty="0"/>
              <a:t>Using </a:t>
            </a:r>
            <a:r>
              <a:rPr lang="en-US" dirty="0" err="1"/>
              <a:t>Panoramio</a:t>
            </a:r>
            <a:r>
              <a:rPr lang="en-US" dirty="0"/>
              <a:t>, establish a tag “COM380F11” and tag your photo </a:t>
            </a:r>
          </a:p>
          <a:p>
            <a:endParaRPr lang="en-US" dirty="0"/>
          </a:p>
        </p:txBody>
      </p:sp>
      <p:cxnSp>
        <p:nvCxnSpPr>
          <p:cNvPr id="4" name="Straight Arrow Connector 3">
            <a:hlinkClick r:id="rId4" action="ppaction://hlinksldjump"/>
          </p:cNvPr>
          <p:cNvCxnSpPr/>
          <p:nvPr/>
        </p:nvCxnSpPr>
        <p:spPr>
          <a:xfrm flipH="1">
            <a:off x="8342441" y="6753686"/>
            <a:ext cx="460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a:hlinkClick r:id="rId5" action="ppaction://hlinksldjump"/>
          </p:cNvPr>
          <p:cNvCxnSpPr/>
          <p:nvPr/>
        </p:nvCxnSpPr>
        <p:spPr>
          <a:xfrm>
            <a:off x="9014817" y="6014369"/>
            <a:ext cx="0" cy="564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90095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panoramiolocation.tiff">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0"/>
            <a:ext cx="9144000" cy="6646901"/>
          </a:xfrm>
          <a:prstGeom prst="rect">
            <a:avLst/>
          </a:prstGeom>
        </p:spPr>
      </p:pic>
      <p:sp>
        <p:nvSpPr>
          <p:cNvPr id="6" name="TextBox 5"/>
          <p:cNvSpPr txBox="1"/>
          <p:nvPr/>
        </p:nvSpPr>
        <p:spPr>
          <a:xfrm>
            <a:off x="7038714" y="4971016"/>
            <a:ext cx="1876686" cy="369332"/>
          </a:xfrm>
          <a:prstGeom prst="rect">
            <a:avLst/>
          </a:prstGeom>
          <a:noFill/>
        </p:spPr>
        <p:txBody>
          <a:bodyPr wrap="none" rtlCol="0">
            <a:spAutoFit/>
          </a:bodyPr>
          <a:lstStyle/>
          <a:p>
            <a:r>
              <a:rPr lang="en-US" dirty="0" smtClean="0"/>
              <a:t>Location Code</a:t>
            </a:r>
            <a:endParaRPr lang="en-US" dirty="0"/>
          </a:p>
        </p:txBody>
      </p:sp>
      <p:cxnSp>
        <p:nvCxnSpPr>
          <p:cNvPr id="8" name="Straight Arrow Connector 7"/>
          <p:cNvCxnSpPr>
            <a:stCxn id="6" idx="1"/>
          </p:cNvCxnSpPr>
          <p:nvPr/>
        </p:nvCxnSpPr>
        <p:spPr>
          <a:xfrm flipH="1">
            <a:off x="6814779" y="5155682"/>
            <a:ext cx="223935" cy="377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5666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 One Pitfalls</a:t>
            </a:r>
            <a:endParaRPr lang="en-US" dirty="0"/>
          </a:p>
        </p:txBody>
      </p:sp>
      <p:sp>
        <p:nvSpPr>
          <p:cNvPr id="8" name="Text Placeholder 7"/>
          <p:cNvSpPr>
            <a:spLocks noGrp="1"/>
          </p:cNvSpPr>
          <p:nvPr>
            <p:ph type="body" sz="half" idx="2"/>
          </p:nvPr>
        </p:nvSpPr>
        <p:spPr>
          <a:xfrm>
            <a:off x="225083" y="2039112"/>
            <a:ext cx="3601327" cy="4503416"/>
          </a:xfrm>
        </p:spPr>
        <p:txBody>
          <a:bodyPr>
            <a:normAutofit fontScale="70000" lnSpcReduction="20000"/>
          </a:bodyPr>
          <a:lstStyle/>
          <a:p>
            <a:pPr>
              <a:lnSpc>
                <a:spcPct val="120000"/>
              </a:lnSpc>
              <a:spcBef>
                <a:spcPts val="0"/>
              </a:spcBef>
            </a:pPr>
            <a:endParaRPr lang="en-US" dirty="0"/>
          </a:p>
          <a:p>
            <a:pPr marL="285750" lvl="0" indent="-285750">
              <a:lnSpc>
                <a:spcPct val="120000"/>
              </a:lnSpc>
              <a:spcBef>
                <a:spcPts val="0"/>
              </a:spcBef>
              <a:buFont typeface="Wingdings" charset="2"/>
              <a:buChar char="§"/>
            </a:pPr>
            <a:r>
              <a:rPr lang="en-US" sz="2000" dirty="0" err="1" smtClean="0"/>
              <a:t>Panoramio</a:t>
            </a:r>
            <a:r>
              <a:rPr lang="en-US" sz="2000" dirty="0" smtClean="0"/>
              <a:t> app is limited in scope. Can only upload photo; </a:t>
            </a:r>
            <a:r>
              <a:rPr lang="en-US" sz="2000" dirty="0" smtClean="0">
                <a:hlinkClick r:id="rId3" action="ppaction://hlinksldjump"/>
              </a:rPr>
              <a:t>cannot label or tag</a:t>
            </a:r>
            <a:r>
              <a:rPr lang="en-US" sz="2000" dirty="0" smtClean="0"/>
              <a:t>. </a:t>
            </a:r>
          </a:p>
          <a:p>
            <a:pPr marL="285750" indent="-285750">
              <a:lnSpc>
                <a:spcPct val="120000"/>
              </a:lnSpc>
              <a:spcBef>
                <a:spcPts val="0"/>
              </a:spcBef>
              <a:buFont typeface="Wingdings" charset="2"/>
              <a:buChar char="§"/>
            </a:pPr>
            <a:r>
              <a:rPr lang="en-US" sz="2000" dirty="0" err="1"/>
              <a:t>Panoramio</a:t>
            </a:r>
            <a:r>
              <a:rPr lang="en-US" sz="2000" dirty="0"/>
              <a:t> won’t display photos on Google Earth if they don’t meet criteria requiring to find an end-round (Fusion Tables). </a:t>
            </a:r>
            <a:r>
              <a:rPr lang="en-US" sz="2000" dirty="0" smtClean="0"/>
              <a:t> </a:t>
            </a:r>
          </a:p>
          <a:p>
            <a:pPr marL="285750" lvl="0" indent="-285750">
              <a:lnSpc>
                <a:spcPct val="120000"/>
              </a:lnSpc>
              <a:spcBef>
                <a:spcPts val="0"/>
              </a:spcBef>
              <a:buFont typeface="Wingdings" charset="2"/>
              <a:buChar char="§"/>
            </a:pPr>
            <a:r>
              <a:rPr lang="en-US" sz="2000" dirty="0" smtClean="0"/>
              <a:t>Modified instructions included: </a:t>
            </a:r>
          </a:p>
          <a:p>
            <a:pPr marL="742950" lvl="1" indent="-285750">
              <a:lnSpc>
                <a:spcPct val="120000"/>
              </a:lnSpc>
              <a:spcBef>
                <a:spcPts val="0"/>
              </a:spcBef>
              <a:buFont typeface="Wingdings" charset="2"/>
              <a:buChar char="§"/>
            </a:pPr>
            <a:r>
              <a:rPr lang="en-US" sz="2000" dirty="0" smtClean="0">
                <a:solidFill>
                  <a:schemeClr val="tx1">
                    <a:lumMod val="65000"/>
                    <a:lumOff val="35000"/>
                  </a:schemeClr>
                </a:solidFill>
              </a:rPr>
              <a:t>Open </a:t>
            </a:r>
            <a:r>
              <a:rPr lang="en-US" sz="2000" dirty="0">
                <a:solidFill>
                  <a:schemeClr val="tx1">
                    <a:lumMod val="65000"/>
                    <a:lumOff val="35000"/>
                  </a:schemeClr>
                </a:solidFill>
              </a:rPr>
              <a:t>Your </a:t>
            </a:r>
            <a:r>
              <a:rPr lang="en-US" sz="2000" dirty="0" err="1">
                <a:solidFill>
                  <a:schemeClr val="tx1">
                    <a:lumMod val="65000"/>
                    <a:lumOff val="35000"/>
                  </a:schemeClr>
                </a:solidFill>
              </a:rPr>
              <a:t>Panoramio</a:t>
            </a:r>
            <a:r>
              <a:rPr lang="en-US" sz="2000" dirty="0">
                <a:solidFill>
                  <a:schemeClr val="tx1">
                    <a:lumMod val="65000"/>
                    <a:lumOff val="35000"/>
                  </a:schemeClr>
                </a:solidFill>
              </a:rPr>
              <a:t> Account on a computer </a:t>
            </a:r>
            <a:endParaRPr lang="en-US" sz="2000" dirty="0" smtClean="0">
              <a:solidFill>
                <a:schemeClr val="tx1">
                  <a:lumMod val="65000"/>
                  <a:lumOff val="35000"/>
                </a:schemeClr>
              </a:solidFill>
            </a:endParaRPr>
          </a:p>
          <a:p>
            <a:pPr marL="742950" lvl="1" indent="-285750">
              <a:lnSpc>
                <a:spcPct val="120000"/>
              </a:lnSpc>
              <a:spcBef>
                <a:spcPts val="0"/>
              </a:spcBef>
              <a:buFont typeface="Wingdings" charset="2"/>
              <a:buChar char="§"/>
            </a:pPr>
            <a:r>
              <a:rPr lang="en-US" sz="2000" dirty="0" smtClean="0">
                <a:solidFill>
                  <a:schemeClr val="tx1">
                    <a:lumMod val="65000"/>
                    <a:lumOff val="35000"/>
                  </a:schemeClr>
                </a:solidFill>
              </a:rPr>
              <a:t>Using </a:t>
            </a:r>
            <a:r>
              <a:rPr lang="en-US" sz="2000" dirty="0" err="1">
                <a:solidFill>
                  <a:schemeClr val="tx1">
                    <a:lumMod val="65000"/>
                    <a:lumOff val="35000"/>
                  </a:schemeClr>
                </a:solidFill>
              </a:rPr>
              <a:t>Panoramio</a:t>
            </a:r>
            <a:r>
              <a:rPr lang="en-US" sz="2000" dirty="0">
                <a:solidFill>
                  <a:schemeClr val="tx1">
                    <a:lumMod val="65000"/>
                    <a:lumOff val="35000"/>
                  </a:schemeClr>
                </a:solidFill>
              </a:rPr>
              <a:t>, establish a tag “COM380F11” and tag your photo </a:t>
            </a:r>
            <a:endParaRPr lang="en-US" sz="2000" dirty="0" smtClean="0">
              <a:solidFill>
                <a:schemeClr val="tx1">
                  <a:lumMod val="65000"/>
                  <a:lumOff val="35000"/>
                </a:schemeClr>
              </a:solidFill>
            </a:endParaRPr>
          </a:p>
          <a:p>
            <a:pPr marL="742950" lvl="1" indent="-285750">
              <a:lnSpc>
                <a:spcPct val="120000"/>
              </a:lnSpc>
              <a:spcBef>
                <a:spcPts val="0"/>
              </a:spcBef>
              <a:buFont typeface="Wingdings" charset="2"/>
              <a:buChar char="§"/>
            </a:pPr>
            <a:r>
              <a:rPr lang="en-US" sz="2000" dirty="0" smtClean="0">
                <a:solidFill>
                  <a:schemeClr val="tx1">
                    <a:lumMod val="65000"/>
                    <a:lumOff val="35000"/>
                  </a:schemeClr>
                </a:solidFill>
              </a:rPr>
              <a:t>See Part Two for Fusion Table adjustment</a:t>
            </a:r>
            <a:endParaRPr lang="en-US" sz="2000" dirty="0">
              <a:solidFill>
                <a:schemeClr val="tx1">
                  <a:lumMod val="65000"/>
                  <a:lumOff val="35000"/>
                </a:schemeClr>
              </a:solidFill>
            </a:endParaRPr>
          </a:p>
          <a:p>
            <a:endParaRPr lang="en-US" dirty="0"/>
          </a:p>
        </p:txBody>
      </p:sp>
      <p:pic>
        <p:nvPicPr>
          <p:cNvPr id="4" name="Picture 3" descr="Screen shot 2011-09-28 at 7.13.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6411" y="2270461"/>
            <a:ext cx="5176293" cy="2984870"/>
          </a:xfrm>
          <a:prstGeom prst="rect">
            <a:avLst/>
          </a:prstGeom>
        </p:spPr>
      </p:pic>
      <p:cxnSp>
        <p:nvCxnSpPr>
          <p:cNvPr id="5" name="Straight Arrow Connector 4">
            <a:hlinkClick r:id="rId5" action="ppaction://hlinksldjump"/>
          </p:cNvPr>
          <p:cNvCxnSpPr/>
          <p:nvPr/>
        </p:nvCxnSpPr>
        <p:spPr>
          <a:xfrm flipH="1">
            <a:off x="8342441" y="6753686"/>
            <a:ext cx="460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Curved Connector 5">
            <a:hlinkClick r:id="rId6" action="ppaction://hlinksldjump"/>
          </p:cNvPr>
          <p:cNvCxnSpPr/>
          <p:nvPr/>
        </p:nvCxnSpPr>
        <p:spPr>
          <a:xfrm rot="16200000" flipH="1">
            <a:off x="8283809" y="6110353"/>
            <a:ext cx="577967" cy="28638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4934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 name="Picture 5" descr="panoramiotagging.tiff">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0"/>
            <a:ext cx="9144000" cy="6646901"/>
          </a:xfrm>
          <a:prstGeom prst="rect">
            <a:avLst/>
          </a:prstGeom>
        </p:spPr>
      </p:pic>
    </p:spTree>
    <p:extLst>
      <p:ext uri="{BB962C8B-B14F-4D97-AF65-F5344CB8AC3E}">
        <p14:creationId xmlns:p14="http://schemas.microsoft.com/office/powerpoint/2010/main" val="13385636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5940835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263" y="1028800"/>
            <a:ext cx="7223037" cy="5417278"/>
          </a:xfrm>
          <a:prstGeom prst="rect">
            <a:avLst/>
          </a:prstGeom>
        </p:spPr>
      </p:pic>
      <p:sp>
        <p:nvSpPr>
          <p:cNvPr id="8" name="Title 7"/>
          <p:cNvSpPr>
            <a:spLocks noGrp="1"/>
          </p:cNvSpPr>
          <p:nvPr>
            <p:ph type="title"/>
          </p:nvPr>
        </p:nvSpPr>
        <p:spPr>
          <a:xfrm>
            <a:off x="0" y="416556"/>
            <a:ext cx="8913813" cy="914400"/>
          </a:xfrm>
        </p:spPr>
        <p:txBody>
          <a:bodyPr/>
          <a:lstStyle/>
          <a:p>
            <a:r>
              <a:rPr lang="en-US" dirty="0" smtClean="0"/>
              <a:t>A Field Test Bonus!</a:t>
            </a:r>
            <a:endParaRPr lang="en-US" dirty="0"/>
          </a:p>
        </p:txBody>
      </p:sp>
      <p:cxnSp>
        <p:nvCxnSpPr>
          <p:cNvPr id="4" name="Straight Arrow Connector 3">
            <a:hlinkClick r:id="rId4" action="ppaction://hlinksldjump"/>
          </p:cNvPr>
          <p:cNvCxnSpPr/>
          <p:nvPr/>
        </p:nvCxnSpPr>
        <p:spPr>
          <a:xfrm flipH="1">
            <a:off x="8342441" y="6753686"/>
            <a:ext cx="460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70220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 Two: Fusion table &amp; KML </a:t>
            </a:r>
            <a:r>
              <a:rPr lang="en-US" dirty="0"/>
              <a:t>f</a:t>
            </a:r>
            <a:r>
              <a:rPr lang="en-US" dirty="0" smtClean="0"/>
              <a:t>ile creation</a:t>
            </a:r>
            <a:endParaRPr lang="en-US" dirty="0"/>
          </a:p>
        </p:txBody>
      </p:sp>
      <p:sp>
        <p:nvSpPr>
          <p:cNvPr id="8" name="Text Placeholder 7"/>
          <p:cNvSpPr>
            <a:spLocks noGrp="1"/>
          </p:cNvSpPr>
          <p:nvPr>
            <p:ph type="body" sz="half" idx="2"/>
          </p:nvPr>
        </p:nvSpPr>
        <p:spPr>
          <a:xfrm>
            <a:off x="900952" y="2039111"/>
            <a:ext cx="8014448" cy="4540246"/>
          </a:xfrm>
        </p:spPr>
        <p:txBody>
          <a:bodyPr>
            <a:normAutofit lnSpcReduction="10000"/>
          </a:bodyPr>
          <a:lstStyle/>
          <a:p>
            <a:pPr marL="285750" lvl="0" indent="-285750">
              <a:buFont typeface="Wingdings" charset="2"/>
              <a:buChar char="§"/>
            </a:pPr>
            <a:r>
              <a:rPr lang="en-US" sz="2000" dirty="0" smtClean="0"/>
              <a:t>From </a:t>
            </a:r>
            <a:r>
              <a:rPr lang="en-US" sz="2000" dirty="0"/>
              <a:t>the email you received, work as a group to modify the </a:t>
            </a:r>
            <a:r>
              <a:rPr lang="en-US" sz="2000" dirty="0" smtClean="0">
                <a:hlinkClick r:id="rId3" action="ppaction://hlinksldjump"/>
              </a:rPr>
              <a:t>fusion table</a:t>
            </a:r>
            <a:r>
              <a:rPr lang="en-US" sz="2000" dirty="0" smtClean="0"/>
              <a:t> </a:t>
            </a:r>
            <a:r>
              <a:rPr lang="en-US" sz="2000" dirty="0"/>
              <a:t>to reflect your group’s data collection. </a:t>
            </a:r>
          </a:p>
          <a:p>
            <a:pPr marL="285750" lvl="0" indent="-285750">
              <a:buFont typeface="Wingdings" charset="2"/>
              <a:buChar char="§"/>
            </a:pPr>
            <a:r>
              <a:rPr lang="en-US" sz="2000" dirty="0"/>
              <a:t>From your group’s fusion table, </a:t>
            </a:r>
            <a:r>
              <a:rPr lang="en-US" sz="2000" dirty="0">
                <a:hlinkClick r:id="rId4" action="ppaction://hlinksldjump"/>
              </a:rPr>
              <a:t>create a KML map </a:t>
            </a:r>
            <a:r>
              <a:rPr lang="en-US" sz="2000" dirty="0"/>
              <a:t>and submit on the discussion board under “Ethics Project.”  Please submit only one KML table per group. </a:t>
            </a:r>
          </a:p>
          <a:p>
            <a:pPr lvl="1"/>
            <a:r>
              <a:rPr lang="en-US" sz="1800" dirty="0">
                <a:solidFill>
                  <a:schemeClr val="tx1">
                    <a:lumMod val="65000"/>
                    <a:lumOff val="35000"/>
                  </a:schemeClr>
                </a:solidFill>
              </a:rPr>
              <a:t>Directions for a KML Map: To make a KML file, begin in Fusion Tables. Once your table is complete, select "Visualize" and then select "Map." Once the map appears, select "export to KML." It will automatically place the KML file on your "Google Earth" application. However, to post your map for other groups to see, find the KML file (look under your downloads) and then post it to the discussion board as an attachment. Remember, only one post per group.</a:t>
            </a:r>
          </a:p>
          <a:p>
            <a:endParaRPr lang="en-US" dirty="0"/>
          </a:p>
        </p:txBody>
      </p:sp>
      <p:cxnSp>
        <p:nvCxnSpPr>
          <p:cNvPr id="4" name="Straight Arrow Connector 3">
            <a:hlinkClick r:id="rId5" action="ppaction://hlinksldjump"/>
          </p:cNvPr>
          <p:cNvCxnSpPr/>
          <p:nvPr/>
        </p:nvCxnSpPr>
        <p:spPr>
          <a:xfrm>
            <a:off x="9039914" y="5117818"/>
            <a:ext cx="0" cy="6226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a:hlinkClick r:id="rId6" action="ppaction://hlinksldjump"/>
          </p:cNvPr>
          <p:cNvCxnSpPr/>
          <p:nvPr/>
        </p:nvCxnSpPr>
        <p:spPr>
          <a:xfrm flipH="1">
            <a:off x="8342441" y="6753686"/>
            <a:ext cx="460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9505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googlefusiontabl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46901"/>
          </a:xfrm>
          <a:prstGeom prst="rect">
            <a:avLst/>
          </a:prstGeom>
        </p:spPr>
      </p:pic>
    </p:spTree>
    <p:extLst>
      <p:ext uri="{BB962C8B-B14F-4D97-AF65-F5344CB8AC3E}">
        <p14:creationId xmlns:p14="http://schemas.microsoft.com/office/powerpoint/2010/main" val="31481783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googlefusiontables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46901"/>
          </a:xfrm>
          <a:prstGeom prst="rect">
            <a:avLst/>
          </a:prstGeom>
        </p:spPr>
      </p:pic>
    </p:spTree>
    <p:extLst>
      <p:ext uri="{BB962C8B-B14F-4D97-AF65-F5344CB8AC3E}">
        <p14:creationId xmlns:p14="http://schemas.microsoft.com/office/powerpoint/2010/main" val="31723874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googlefusiontables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46901"/>
          </a:xfrm>
          <a:prstGeom prst="rect">
            <a:avLst/>
          </a:prstGeom>
        </p:spPr>
      </p:pic>
    </p:spTree>
    <p:extLst>
      <p:ext uri="{BB962C8B-B14F-4D97-AF65-F5344CB8AC3E}">
        <p14:creationId xmlns:p14="http://schemas.microsoft.com/office/powerpoint/2010/main" val="36977785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googlefusiontables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46901"/>
          </a:xfrm>
          <a:prstGeom prst="rect">
            <a:avLst/>
          </a:prstGeom>
        </p:spPr>
      </p:pic>
      <p:cxnSp>
        <p:nvCxnSpPr>
          <p:cNvPr id="7" name="Straight Arrow Connector 6">
            <a:hlinkClick r:id="rId3" action="ppaction://hlinksldjump"/>
          </p:cNvPr>
          <p:cNvCxnSpPr/>
          <p:nvPr/>
        </p:nvCxnSpPr>
        <p:spPr>
          <a:xfrm flipH="1">
            <a:off x="7047495" y="6387933"/>
            <a:ext cx="90895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50433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 Academic </a:t>
            </a:r>
            <a:r>
              <a:rPr lang="en-US" dirty="0" err="1" smtClean="0"/>
              <a:t>iPad</a:t>
            </a:r>
            <a:r>
              <a:rPr lang="en-US" dirty="0" smtClean="0"/>
              <a:t> Initiative</a:t>
            </a:r>
            <a:endParaRPr lang="en-US" dirty="0"/>
          </a:p>
        </p:txBody>
      </p:sp>
      <p:pic>
        <p:nvPicPr>
          <p:cNvPr id="5" name="Content Placeholder 4" descr="photo.JPG"/>
          <p:cNvPicPr>
            <a:picLocks noGrp="1" noChangeAspect="1"/>
          </p:cNvPicPr>
          <p:nvPr>
            <p:ph idx="1"/>
          </p:nvPr>
        </p:nvPicPr>
        <p:blipFill>
          <a:blip r:embed="rId2">
            <a:extLst>
              <a:ext uri="{28A0092B-C50C-407E-A947-70E740481C1C}">
                <a14:useLocalDpi xmlns:a14="http://schemas.microsoft.com/office/drawing/2010/main" val="0"/>
              </a:ext>
            </a:extLst>
          </a:blip>
          <a:srcRect l="13727" r="13727"/>
          <a:stretch>
            <a:fillRect/>
          </a:stretch>
        </p:blipFill>
        <p:spPr/>
      </p:pic>
      <p:sp>
        <p:nvSpPr>
          <p:cNvPr id="4" name="Text Placeholder 3"/>
          <p:cNvSpPr>
            <a:spLocks noGrp="1"/>
          </p:cNvSpPr>
          <p:nvPr>
            <p:ph type="body" sz="half" idx="2"/>
          </p:nvPr>
        </p:nvSpPr>
        <p:spPr>
          <a:xfrm>
            <a:off x="1" y="2039111"/>
            <a:ext cx="5147534" cy="4224528"/>
          </a:xfrm>
        </p:spPr>
        <p:txBody>
          <a:bodyPr>
            <a:normAutofit fontScale="92500" lnSpcReduction="10000"/>
          </a:bodyPr>
          <a:lstStyle/>
          <a:p>
            <a:r>
              <a:rPr lang="en-US" dirty="0" smtClean="0"/>
              <a:t>December 2010: Provost call for proposals funded by Cabinet Strategic Objectives Budget</a:t>
            </a:r>
          </a:p>
          <a:p>
            <a:r>
              <a:rPr lang="en-US" dirty="0"/>
              <a:t>Spring </a:t>
            </a:r>
            <a:r>
              <a:rPr lang="en-US" dirty="0" smtClean="0"/>
              <a:t>2011: 3 classes</a:t>
            </a:r>
            <a:endParaRPr lang="en-US" dirty="0"/>
          </a:p>
          <a:p>
            <a:r>
              <a:rPr lang="en-US" dirty="0" smtClean="0"/>
              <a:t>Summer 2011: 3 </a:t>
            </a:r>
            <a:r>
              <a:rPr lang="en-US" dirty="0"/>
              <a:t>classes </a:t>
            </a:r>
            <a:endParaRPr lang="en-US" dirty="0" smtClean="0"/>
          </a:p>
          <a:p>
            <a:r>
              <a:rPr lang="en-US" dirty="0" smtClean="0"/>
              <a:t>Fall 2011: 7 </a:t>
            </a:r>
            <a:r>
              <a:rPr lang="en-US" dirty="0"/>
              <a:t>classes </a:t>
            </a:r>
            <a:endParaRPr lang="en-US" dirty="0" smtClean="0"/>
          </a:p>
          <a:p>
            <a:r>
              <a:rPr lang="en-US" dirty="0" smtClean="0"/>
              <a:t>Spring 2012: 9 classes + spring musical </a:t>
            </a:r>
            <a:r>
              <a:rPr lang="en-US" dirty="0" smtClean="0"/>
              <a:t>cast</a:t>
            </a:r>
          </a:p>
          <a:p>
            <a:r>
              <a:rPr lang="en-US" dirty="0" smtClean="0"/>
              <a:t>Fall 2012: 11 classes</a:t>
            </a:r>
          </a:p>
          <a:p>
            <a:r>
              <a:rPr lang="en-US" dirty="0" smtClean="0"/>
              <a:t>Spring 2013: 9 classes</a:t>
            </a:r>
            <a:endParaRPr lang="en-US" dirty="0"/>
          </a:p>
        </p:txBody>
      </p:sp>
    </p:spTree>
    <p:extLst>
      <p:ext uri="{BB962C8B-B14F-4D97-AF65-F5344CB8AC3E}">
        <p14:creationId xmlns:p14="http://schemas.microsoft.com/office/powerpoint/2010/main" val="28637671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googlefusiontable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46901"/>
          </a:xfrm>
          <a:prstGeom prst="rect">
            <a:avLst/>
          </a:prstGeom>
        </p:spPr>
      </p:pic>
      <p:sp>
        <p:nvSpPr>
          <p:cNvPr id="7" name="Freeform 6"/>
          <p:cNvSpPr/>
          <p:nvPr/>
        </p:nvSpPr>
        <p:spPr>
          <a:xfrm>
            <a:off x="3922192" y="1579709"/>
            <a:ext cx="697279" cy="512246"/>
          </a:xfrm>
          <a:custGeom>
            <a:avLst/>
            <a:gdLst>
              <a:gd name="connsiteX0" fmla="*/ 136966 w 697279"/>
              <a:gd name="connsiteY0" fmla="*/ 14161 h 512246"/>
              <a:gd name="connsiteX1" fmla="*/ 62257 w 697279"/>
              <a:gd name="connsiteY1" fmla="*/ 26613 h 512246"/>
              <a:gd name="connsiteX2" fmla="*/ 37355 w 697279"/>
              <a:gd name="connsiteY2" fmla="*/ 76422 h 512246"/>
              <a:gd name="connsiteX3" fmla="*/ 12452 w 697279"/>
              <a:gd name="connsiteY3" fmla="*/ 113778 h 512246"/>
              <a:gd name="connsiteX4" fmla="*/ 0 w 697279"/>
              <a:gd name="connsiteY4" fmla="*/ 163587 h 512246"/>
              <a:gd name="connsiteX5" fmla="*/ 24903 w 697279"/>
              <a:gd name="connsiteY5" fmla="*/ 275656 h 512246"/>
              <a:gd name="connsiteX6" fmla="*/ 49806 w 697279"/>
              <a:gd name="connsiteY6" fmla="*/ 313012 h 512246"/>
              <a:gd name="connsiteX7" fmla="*/ 62257 w 697279"/>
              <a:gd name="connsiteY7" fmla="*/ 350368 h 512246"/>
              <a:gd name="connsiteX8" fmla="*/ 74709 w 697279"/>
              <a:gd name="connsiteY8" fmla="*/ 400177 h 512246"/>
              <a:gd name="connsiteX9" fmla="*/ 186771 w 697279"/>
              <a:gd name="connsiteY9" fmla="*/ 449985 h 512246"/>
              <a:gd name="connsiteX10" fmla="*/ 286383 w 697279"/>
              <a:gd name="connsiteY10" fmla="*/ 474889 h 512246"/>
              <a:gd name="connsiteX11" fmla="*/ 385994 w 697279"/>
              <a:gd name="connsiteY11" fmla="*/ 512246 h 512246"/>
              <a:gd name="connsiteX12" fmla="*/ 597668 w 697279"/>
              <a:gd name="connsiteY12" fmla="*/ 487341 h 512246"/>
              <a:gd name="connsiteX13" fmla="*/ 635022 w 697279"/>
              <a:gd name="connsiteY13" fmla="*/ 462437 h 512246"/>
              <a:gd name="connsiteX14" fmla="*/ 647473 w 697279"/>
              <a:gd name="connsiteY14" fmla="*/ 425081 h 512246"/>
              <a:gd name="connsiteX15" fmla="*/ 684828 w 697279"/>
              <a:gd name="connsiteY15" fmla="*/ 387724 h 512246"/>
              <a:gd name="connsiteX16" fmla="*/ 697279 w 697279"/>
              <a:gd name="connsiteY16" fmla="*/ 337916 h 512246"/>
              <a:gd name="connsiteX17" fmla="*/ 684828 w 697279"/>
              <a:gd name="connsiteY17" fmla="*/ 101326 h 512246"/>
              <a:gd name="connsiteX18" fmla="*/ 622571 w 697279"/>
              <a:gd name="connsiteY18" fmla="*/ 39065 h 512246"/>
              <a:gd name="connsiteX19" fmla="*/ 547862 w 697279"/>
              <a:gd name="connsiteY19" fmla="*/ 1709 h 512246"/>
              <a:gd name="connsiteX20" fmla="*/ 74709 w 697279"/>
              <a:gd name="connsiteY20" fmla="*/ 1709 h 5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7279" h="512246">
                <a:moveTo>
                  <a:pt x="136966" y="14161"/>
                </a:moveTo>
                <a:cubicBezTo>
                  <a:pt x="112063" y="18312"/>
                  <a:pt x="83666" y="13232"/>
                  <a:pt x="62257" y="26613"/>
                </a:cubicBezTo>
                <a:cubicBezTo>
                  <a:pt x="46516" y="36451"/>
                  <a:pt x="46564" y="60305"/>
                  <a:pt x="37355" y="76422"/>
                </a:cubicBezTo>
                <a:cubicBezTo>
                  <a:pt x="29931" y="89416"/>
                  <a:pt x="20753" y="101326"/>
                  <a:pt x="12452" y="113778"/>
                </a:cubicBezTo>
                <a:cubicBezTo>
                  <a:pt x="8301" y="130381"/>
                  <a:pt x="0" y="146473"/>
                  <a:pt x="0" y="163587"/>
                </a:cubicBezTo>
                <a:cubicBezTo>
                  <a:pt x="0" y="182712"/>
                  <a:pt x="12064" y="249977"/>
                  <a:pt x="24903" y="275656"/>
                </a:cubicBezTo>
                <a:cubicBezTo>
                  <a:pt x="31595" y="289042"/>
                  <a:pt x="41505" y="300560"/>
                  <a:pt x="49806" y="313012"/>
                </a:cubicBezTo>
                <a:cubicBezTo>
                  <a:pt x="53956" y="325464"/>
                  <a:pt x="58651" y="337748"/>
                  <a:pt x="62257" y="350368"/>
                </a:cubicBezTo>
                <a:cubicBezTo>
                  <a:pt x="66958" y="366824"/>
                  <a:pt x="65216" y="385937"/>
                  <a:pt x="74709" y="400177"/>
                </a:cubicBezTo>
                <a:cubicBezTo>
                  <a:pt x="91062" y="424707"/>
                  <a:pt x="173015" y="446546"/>
                  <a:pt x="186771" y="449985"/>
                </a:cubicBezTo>
                <a:lnTo>
                  <a:pt x="286383" y="474889"/>
                </a:lnTo>
                <a:cubicBezTo>
                  <a:pt x="314716" y="489056"/>
                  <a:pt x="352089" y="512246"/>
                  <a:pt x="385994" y="512246"/>
                </a:cubicBezTo>
                <a:cubicBezTo>
                  <a:pt x="432100" y="512246"/>
                  <a:pt x="544930" y="494875"/>
                  <a:pt x="597668" y="487341"/>
                </a:cubicBezTo>
                <a:cubicBezTo>
                  <a:pt x="610119" y="479040"/>
                  <a:pt x="625674" y="474123"/>
                  <a:pt x="635022" y="462437"/>
                </a:cubicBezTo>
                <a:cubicBezTo>
                  <a:pt x="643221" y="452188"/>
                  <a:pt x="640193" y="436002"/>
                  <a:pt x="647473" y="425081"/>
                </a:cubicBezTo>
                <a:cubicBezTo>
                  <a:pt x="657241" y="410429"/>
                  <a:pt x="672376" y="400176"/>
                  <a:pt x="684828" y="387724"/>
                </a:cubicBezTo>
                <a:cubicBezTo>
                  <a:pt x="688978" y="371121"/>
                  <a:pt x="697279" y="355030"/>
                  <a:pt x="697279" y="337916"/>
                </a:cubicBezTo>
                <a:cubicBezTo>
                  <a:pt x="697279" y="258944"/>
                  <a:pt x="691977" y="179974"/>
                  <a:pt x="684828" y="101326"/>
                </a:cubicBezTo>
                <a:cubicBezTo>
                  <a:pt x="680264" y="51115"/>
                  <a:pt x="664661" y="63118"/>
                  <a:pt x="622571" y="39065"/>
                </a:cubicBezTo>
                <a:cubicBezTo>
                  <a:pt x="599089" y="25646"/>
                  <a:pt x="577669" y="2436"/>
                  <a:pt x="547862" y="1709"/>
                </a:cubicBezTo>
                <a:cubicBezTo>
                  <a:pt x="390191" y="-2137"/>
                  <a:pt x="232427" y="1709"/>
                  <a:pt x="74709" y="17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17784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googleearthimportedkl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528062"/>
          </a:xfrm>
          <a:prstGeom prst="rect">
            <a:avLst/>
          </a:prstGeom>
        </p:spPr>
      </p:pic>
      <p:cxnSp>
        <p:nvCxnSpPr>
          <p:cNvPr id="7" name="Straight Arrow Connector 6">
            <a:hlinkClick r:id="rId3" action="ppaction://hlinksldjump"/>
          </p:cNvPr>
          <p:cNvCxnSpPr/>
          <p:nvPr/>
        </p:nvCxnSpPr>
        <p:spPr>
          <a:xfrm flipH="1">
            <a:off x="7956447" y="5989465"/>
            <a:ext cx="10334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62690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9936"/>
            <a:ext cx="8915400" cy="914400"/>
          </a:xfrm>
        </p:spPr>
        <p:txBody>
          <a:bodyPr>
            <a:normAutofit/>
          </a:bodyPr>
          <a:lstStyle/>
          <a:p>
            <a:r>
              <a:rPr lang="en-US" dirty="0" smtClean="0"/>
              <a:t>Part Two Pitfalls</a:t>
            </a:r>
            <a:endParaRPr lang="en-US" dirty="0"/>
          </a:p>
        </p:txBody>
      </p:sp>
      <p:sp>
        <p:nvSpPr>
          <p:cNvPr id="8" name="Text Placeholder 7"/>
          <p:cNvSpPr>
            <a:spLocks noGrp="1"/>
          </p:cNvSpPr>
          <p:nvPr>
            <p:ph type="body" sz="half" idx="2"/>
          </p:nvPr>
        </p:nvSpPr>
        <p:spPr>
          <a:xfrm>
            <a:off x="900952" y="1444336"/>
            <a:ext cx="8014448" cy="1513465"/>
          </a:xfrm>
        </p:spPr>
        <p:txBody>
          <a:bodyPr>
            <a:normAutofit/>
          </a:bodyPr>
          <a:lstStyle/>
          <a:p>
            <a:pPr marL="285750" lvl="0" indent="-285750">
              <a:buFont typeface="Wingdings" charset="2"/>
              <a:buChar char="§"/>
            </a:pPr>
            <a:r>
              <a:rPr lang="en-US" sz="2000" dirty="0" smtClean="0"/>
              <a:t>KML tables were exporting blank folders. </a:t>
            </a:r>
            <a:endParaRPr lang="en-US" dirty="0"/>
          </a:p>
          <a:p>
            <a:pPr marL="285750" lvl="0" indent="-285750">
              <a:buFont typeface="Wingdings" charset="2"/>
              <a:buChar char="§"/>
            </a:pPr>
            <a:r>
              <a:rPr lang="en-US" sz="2000" dirty="0" smtClean="0"/>
              <a:t>Browser sensitivity. (Chrome) </a:t>
            </a:r>
            <a:endParaRPr lang="en-US" sz="2000" dirty="0"/>
          </a:p>
        </p:txBody>
      </p:sp>
      <p:pic>
        <p:nvPicPr>
          <p:cNvPr id="4" name="Picture 3" descr="Screen shot 2011-09-27 at 5.16.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952" y="3745801"/>
            <a:ext cx="3822700" cy="1282700"/>
          </a:xfrm>
          <a:prstGeom prst="rect">
            <a:avLst/>
          </a:prstGeom>
        </p:spPr>
      </p:pic>
      <p:pic>
        <p:nvPicPr>
          <p:cNvPr id="5" name="Picture 4" descr="Screen shot 2011-09-27 at 5.15.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52" y="5327101"/>
            <a:ext cx="3835400" cy="1206500"/>
          </a:xfrm>
          <a:prstGeom prst="rect">
            <a:avLst/>
          </a:prstGeom>
        </p:spPr>
      </p:pic>
      <p:pic>
        <p:nvPicPr>
          <p:cNvPr id="7" name="Picture 6" descr="Screen shot 2011-09-27 at 5.04.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6911" y="3119055"/>
            <a:ext cx="3738489" cy="3423473"/>
          </a:xfrm>
          <a:prstGeom prst="rect">
            <a:avLst/>
          </a:prstGeom>
        </p:spPr>
      </p:pic>
      <p:cxnSp>
        <p:nvCxnSpPr>
          <p:cNvPr id="9" name="Straight Arrow Connector 8">
            <a:hlinkClick r:id="rId6" action="ppaction://hlinksldjump"/>
          </p:cNvPr>
          <p:cNvCxnSpPr/>
          <p:nvPr/>
        </p:nvCxnSpPr>
        <p:spPr>
          <a:xfrm flipH="1">
            <a:off x="8342441" y="6753686"/>
            <a:ext cx="460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5290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 Three: Census Data Overlay</a:t>
            </a:r>
            <a:endParaRPr lang="en-US" dirty="0"/>
          </a:p>
        </p:txBody>
      </p:sp>
      <p:sp>
        <p:nvSpPr>
          <p:cNvPr id="8" name="Text Placeholder 7"/>
          <p:cNvSpPr>
            <a:spLocks noGrp="1"/>
          </p:cNvSpPr>
          <p:nvPr>
            <p:ph type="body" sz="half" idx="2"/>
          </p:nvPr>
        </p:nvSpPr>
        <p:spPr>
          <a:xfrm>
            <a:off x="900952" y="2039111"/>
            <a:ext cx="8014448" cy="4540246"/>
          </a:xfrm>
        </p:spPr>
        <p:txBody>
          <a:bodyPr>
            <a:normAutofit fontScale="92500" lnSpcReduction="20000"/>
          </a:bodyPr>
          <a:lstStyle/>
          <a:p>
            <a:pPr marL="285750" lvl="0" indent="-285750">
              <a:buFont typeface="Wingdings" charset="2"/>
              <a:buChar char="§"/>
            </a:pPr>
            <a:r>
              <a:rPr lang="en-US" sz="2000" dirty="0" smtClean="0"/>
              <a:t>You </a:t>
            </a:r>
            <a:r>
              <a:rPr lang="en-US" sz="2000" dirty="0"/>
              <a:t>can use the maps I’ve already created to view the census data on Ventura County’s Medium Income and Ethnicity. These maps (KML files) are located under our “</a:t>
            </a:r>
            <a:r>
              <a:rPr lang="en-US" sz="2000" dirty="0">
                <a:hlinkClick r:id="rId3" action="ppaction://hlinksldjump"/>
              </a:rPr>
              <a:t>Ethics Project</a:t>
            </a:r>
            <a:r>
              <a:rPr lang="en-US" sz="2000" dirty="0"/>
              <a:t>” Blackboard under “Census Maps” </a:t>
            </a:r>
          </a:p>
          <a:p>
            <a:pPr marL="285750" lvl="0" indent="-285750">
              <a:buFont typeface="Wingdings" charset="2"/>
              <a:buChar char="§"/>
            </a:pPr>
            <a:r>
              <a:rPr lang="en-US" sz="2000" dirty="0"/>
              <a:t>If you want to look at information besides income and ethnicity, you may by following the directions below: </a:t>
            </a:r>
          </a:p>
          <a:p>
            <a:r>
              <a:rPr lang="en-US" b="1" dirty="0"/>
              <a:t>Update at </a:t>
            </a:r>
            <a:r>
              <a:rPr lang="en-US" b="1" dirty="0">
                <a:hlinkClick r:id="rId4"/>
              </a:rPr>
              <a:t>US Census Site</a:t>
            </a:r>
            <a:r>
              <a:rPr lang="en-US" dirty="0"/>
              <a:t>:</a:t>
            </a:r>
          </a:p>
          <a:p>
            <a:r>
              <a:rPr lang="en-US" dirty="0"/>
              <a:t>According to the site, they are “evaluating how to best implement a tool that allows you to access KMLs. We expect to have an update as to how we plan to implement the production and release of KMLs in early 2013.”</a:t>
            </a:r>
          </a:p>
          <a:p>
            <a:pPr lvl="1"/>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Download </a:t>
            </a:r>
            <a:r>
              <a:rPr lang="en-US" sz="1800" dirty="0">
                <a:solidFill>
                  <a:schemeClr val="tx1">
                    <a:lumMod val="65000"/>
                    <a:lumOff val="35000"/>
                  </a:schemeClr>
                </a:solidFill>
              </a:rPr>
              <a:t>the map into your </a:t>
            </a:r>
            <a:r>
              <a:rPr lang="en-US" sz="1800" dirty="0">
                <a:solidFill>
                  <a:schemeClr val="tx1">
                    <a:lumMod val="65000"/>
                    <a:lumOff val="35000"/>
                  </a:schemeClr>
                </a:solidFill>
                <a:hlinkClick r:id="rId5" action="ppaction://hlinksldjump"/>
              </a:rPr>
              <a:t>Google Earth Account</a:t>
            </a:r>
            <a:endParaRPr lang="en-US" sz="1800" dirty="0">
              <a:solidFill>
                <a:schemeClr val="tx1">
                  <a:lumMod val="65000"/>
                  <a:lumOff val="35000"/>
                </a:schemeClr>
              </a:solidFill>
            </a:endParaRPr>
          </a:p>
          <a:p>
            <a:endParaRPr lang="en-US" dirty="0"/>
          </a:p>
        </p:txBody>
      </p:sp>
      <p:cxnSp>
        <p:nvCxnSpPr>
          <p:cNvPr id="4" name="Straight Arrow Connector 3">
            <a:hlinkClick r:id="rId6" action="ppaction://hlinksldjump"/>
          </p:cNvPr>
          <p:cNvCxnSpPr/>
          <p:nvPr/>
        </p:nvCxnSpPr>
        <p:spPr>
          <a:xfrm>
            <a:off x="9052365" y="5503833"/>
            <a:ext cx="0" cy="7097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14169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bbcoursecensusmap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0"/>
            <a:ext cx="8022118" cy="6858000"/>
          </a:xfrm>
          <a:prstGeom prst="rect">
            <a:avLst/>
          </a:prstGeom>
        </p:spPr>
      </p:pic>
      <p:cxnSp>
        <p:nvCxnSpPr>
          <p:cNvPr id="7" name="Straight Arrow Connector 6">
            <a:hlinkClick r:id="rId3" action="ppaction://hlinksldjump"/>
          </p:cNvPr>
          <p:cNvCxnSpPr/>
          <p:nvPr/>
        </p:nvCxnSpPr>
        <p:spPr>
          <a:xfrm flipH="1">
            <a:off x="7209364" y="5541189"/>
            <a:ext cx="82179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56250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gcensusintr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797749"/>
          </a:xfrm>
          <a:prstGeom prst="rect">
            <a:avLst/>
          </a:prstGeom>
        </p:spPr>
      </p:pic>
    </p:spTree>
    <p:extLst>
      <p:ext uri="{BB962C8B-B14F-4D97-AF65-F5344CB8AC3E}">
        <p14:creationId xmlns:p14="http://schemas.microsoft.com/office/powerpoint/2010/main" val="5971913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googleearthbothklm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528062"/>
          </a:xfrm>
          <a:prstGeom prst="rect">
            <a:avLst/>
          </a:prstGeom>
        </p:spPr>
      </p:pic>
      <p:cxnSp>
        <p:nvCxnSpPr>
          <p:cNvPr id="7" name="Straight Arrow Connector 6">
            <a:hlinkClick r:id="rId3" action="ppaction://hlinksldjump"/>
          </p:cNvPr>
          <p:cNvCxnSpPr/>
          <p:nvPr/>
        </p:nvCxnSpPr>
        <p:spPr>
          <a:xfrm flipH="1" flipV="1">
            <a:off x="7595357" y="5628354"/>
            <a:ext cx="1320043" cy="12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9152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 Three Pitfalls </a:t>
            </a:r>
            <a:endParaRPr lang="en-US" dirty="0"/>
          </a:p>
        </p:txBody>
      </p:sp>
      <p:sp>
        <p:nvSpPr>
          <p:cNvPr id="8" name="Text Placeholder 7"/>
          <p:cNvSpPr>
            <a:spLocks noGrp="1"/>
          </p:cNvSpPr>
          <p:nvPr>
            <p:ph type="body" sz="half" idx="2"/>
          </p:nvPr>
        </p:nvSpPr>
        <p:spPr>
          <a:xfrm>
            <a:off x="900952" y="2039111"/>
            <a:ext cx="3384046" cy="3979713"/>
          </a:xfrm>
        </p:spPr>
        <p:txBody>
          <a:bodyPr>
            <a:normAutofit fontScale="85000" lnSpcReduction="20000"/>
          </a:bodyPr>
          <a:lstStyle/>
          <a:p>
            <a:pPr marL="285750" lvl="0" indent="-285750">
              <a:buFont typeface="Wingdings" charset="2"/>
              <a:buChar char="§"/>
            </a:pPr>
            <a:r>
              <a:rPr lang="en-US" sz="2000" dirty="0" smtClean="0"/>
              <a:t>Free census data is outdated. </a:t>
            </a:r>
          </a:p>
          <a:p>
            <a:pPr marL="285750" lvl="0" indent="-285750">
              <a:buFont typeface="Wingdings" charset="2"/>
              <a:buChar char="§"/>
            </a:pPr>
            <a:r>
              <a:rPr lang="en-US" sz="2000" dirty="0" smtClean="0">
                <a:solidFill>
                  <a:schemeClr val="tx1">
                    <a:lumMod val="65000"/>
                    <a:lumOff val="35000"/>
                  </a:schemeClr>
                </a:solidFill>
              </a:rPr>
              <a:t>Overlay of KMLs does not work on ipad2s.</a:t>
            </a:r>
          </a:p>
          <a:p>
            <a:r>
              <a:rPr lang="en-US" b="1" dirty="0"/>
              <a:t>Update at </a:t>
            </a:r>
            <a:r>
              <a:rPr lang="en-US" b="1" dirty="0">
                <a:hlinkClick r:id="rId3"/>
              </a:rPr>
              <a:t>US Census Site</a:t>
            </a:r>
            <a:r>
              <a:rPr lang="en-US" dirty="0"/>
              <a:t>:</a:t>
            </a:r>
          </a:p>
          <a:p>
            <a:r>
              <a:rPr lang="en-US" dirty="0" smtClean="0"/>
              <a:t>According </a:t>
            </a:r>
            <a:r>
              <a:rPr lang="en-US" dirty="0"/>
              <a:t>to the site, they are “evaluating how to best implement a tool that allows you to access KMLs. We expect to have an update as to how we plan to implement the production and release of KMLs in early 2013.”</a:t>
            </a:r>
          </a:p>
          <a:p>
            <a:pPr marL="285750" lvl="0" indent="-285750">
              <a:buFont typeface="Wingdings" charset="2"/>
              <a:buChar char="§"/>
            </a:pPr>
            <a:endParaRPr lang="en-US" sz="1800" dirty="0">
              <a:solidFill>
                <a:schemeClr val="tx1">
                  <a:lumMod val="65000"/>
                  <a:lumOff val="35000"/>
                </a:schemeClr>
              </a:solidFill>
            </a:endParaRPr>
          </a:p>
          <a:p>
            <a:endParaRPr lang="en-US" dirty="0"/>
          </a:p>
        </p:txBody>
      </p:sp>
      <p:cxnSp>
        <p:nvCxnSpPr>
          <p:cNvPr id="4" name="Straight Arrow Connector 3">
            <a:hlinkClick r:id="rId4" action="ppaction://hlinksldjump"/>
          </p:cNvPr>
          <p:cNvCxnSpPr/>
          <p:nvPr/>
        </p:nvCxnSpPr>
        <p:spPr>
          <a:xfrm flipH="1">
            <a:off x="8342441" y="6753686"/>
            <a:ext cx="460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gcensusintr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529" y="2630630"/>
            <a:ext cx="4518145" cy="3358838"/>
          </a:xfrm>
          <a:prstGeom prst="rect">
            <a:avLst/>
          </a:prstGeom>
        </p:spPr>
      </p:pic>
      <p:sp>
        <p:nvSpPr>
          <p:cNvPr id="5" name="TextBox 4"/>
          <p:cNvSpPr txBox="1"/>
          <p:nvPr/>
        </p:nvSpPr>
        <p:spPr>
          <a:xfrm>
            <a:off x="1557867" y="4229918"/>
            <a:ext cx="1769533" cy="677108"/>
          </a:xfrm>
          <a:prstGeom prst="rect">
            <a:avLst/>
          </a:prstGeom>
          <a:noFill/>
        </p:spPr>
        <p:txBody>
          <a:bodyPr wrap="square" rtlCol="0">
            <a:spAutoFit/>
          </a:bodyPr>
          <a:lstStyle/>
          <a:p>
            <a:endParaRPr lang="en-US" sz="1000" b="1" dirty="0" smtClean="0"/>
          </a:p>
          <a:p>
            <a:endParaRPr lang="en-US" sz="1000" b="1" dirty="0"/>
          </a:p>
          <a:p>
            <a:endParaRPr lang="en-US" dirty="0"/>
          </a:p>
        </p:txBody>
      </p:sp>
    </p:spTree>
    <p:extLst>
      <p:ext uri="{BB962C8B-B14F-4D97-AF65-F5344CB8AC3E}">
        <p14:creationId xmlns:p14="http://schemas.microsoft.com/office/powerpoint/2010/main" val="32091641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1336"/>
            <a:ext cx="8915400" cy="914400"/>
          </a:xfrm>
        </p:spPr>
        <p:txBody>
          <a:bodyPr>
            <a:normAutofit fontScale="90000"/>
          </a:bodyPr>
          <a:lstStyle/>
          <a:p>
            <a:r>
              <a:rPr lang="en-US" dirty="0" smtClean="0"/>
              <a:t>Part Four &amp; Five: Analyze Data; Create Poster</a:t>
            </a:r>
            <a:endParaRPr lang="en-US" dirty="0"/>
          </a:p>
        </p:txBody>
      </p:sp>
      <p:sp>
        <p:nvSpPr>
          <p:cNvPr id="8" name="Text Placeholder 7"/>
          <p:cNvSpPr>
            <a:spLocks noGrp="1"/>
          </p:cNvSpPr>
          <p:nvPr>
            <p:ph type="body" sz="half" idx="2"/>
          </p:nvPr>
        </p:nvSpPr>
        <p:spPr>
          <a:xfrm>
            <a:off x="900952" y="1315736"/>
            <a:ext cx="8014448" cy="5263621"/>
          </a:xfrm>
        </p:spPr>
        <p:txBody>
          <a:bodyPr>
            <a:normAutofit fontScale="92500" lnSpcReduction="20000"/>
          </a:bodyPr>
          <a:lstStyle/>
          <a:p>
            <a:pPr>
              <a:lnSpc>
                <a:spcPct val="120000"/>
              </a:lnSpc>
            </a:pPr>
            <a:r>
              <a:rPr lang="en-US" b="1" dirty="0" smtClean="0"/>
              <a:t>Analyze </a:t>
            </a:r>
            <a:r>
              <a:rPr lang="en-US" b="1" dirty="0"/>
              <a:t>Your Data </a:t>
            </a:r>
            <a:endParaRPr lang="en-US" dirty="0"/>
          </a:p>
          <a:p>
            <a:pPr>
              <a:lnSpc>
                <a:spcPct val="120000"/>
              </a:lnSpc>
              <a:spcBef>
                <a:spcPts val="0"/>
              </a:spcBef>
            </a:pPr>
            <a:r>
              <a:rPr lang="en-US" dirty="0"/>
              <a:t>Analyze your data in accordance with your question. Use tables, spreadsheets or other helpful ways to tell the story of your results. Make sure you and your group members decide on how you will consistently code, measure or otherwise analyze your data. </a:t>
            </a:r>
            <a:endParaRPr lang="en-US" dirty="0" smtClean="0"/>
          </a:p>
          <a:p>
            <a:pPr>
              <a:lnSpc>
                <a:spcPct val="120000"/>
              </a:lnSpc>
              <a:spcBef>
                <a:spcPts val="0"/>
              </a:spcBef>
            </a:pPr>
            <a:endParaRPr lang="en-US" dirty="0"/>
          </a:p>
          <a:p>
            <a:pPr>
              <a:lnSpc>
                <a:spcPct val="120000"/>
              </a:lnSpc>
              <a:spcBef>
                <a:spcPts val="0"/>
              </a:spcBef>
            </a:pPr>
            <a:r>
              <a:rPr lang="en-US" b="1" dirty="0" smtClean="0"/>
              <a:t>Poster </a:t>
            </a:r>
            <a:endParaRPr lang="en-US" dirty="0"/>
          </a:p>
          <a:p>
            <a:pPr>
              <a:lnSpc>
                <a:spcPct val="120000"/>
              </a:lnSpc>
              <a:spcBef>
                <a:spcPts val="0"/>
              </a:spcBef>
            </a:pPr>
            <a:r>
              <a:rPr lang="en-US" dirty="0"/>
              <a:t>Create a </a:t>
            </a:r>
            <a:r>
              <a:rPr lang="en-US" dirty="0">
                <a:hlinkClick r:id="rId3" action="ppaction://hlinksldjump"/>
              </a:rPr>
              <a:t>w</a:t>
            </a:r>
            <a:r>
              <a:rPr lang="en-US" dirty="0" smtClean="0">
                <a:hlinkClick r:id="rId3" action="ppaction://hlinksldjump"/>
              </a:rPr>
              <a:t>ell</a:t>
            </a:r>
            <a:r>
              <a:rPr lang="en-US" dirty="0">
                <a:hlinkClick r:id="rId3" action="ppaction://hlinksldjump"/>
              </a:rPr>
              <a:t>-designed research poster </a:t>
            </a:r>
            <a:r>
              <a:rPr lang="en-US" dirty="0"/>
              <a:t>that tells the story of your research. It must include an introduction or abstract, methods, results, literature, conclusion. It should also include a title and the names of those students in the research group.  One poster per research group.</a:t>
            </a:r>
          </a:p>
          <a:p>
            <a:pPr lvl="0">
              <a:lnSpc>
                <a:spcPct val="120000"/>
              </a:lnSpc>
              <a:spcBef>
                <a:spcPts val="0"/>
              </a:spcBef>
            </a:pPr>
            <a:r>
              <a:rPr lang="en-US" dirty="0"/>
              <a:t>There is a template on our Ethics Project Blackboard site and an example of a completed project.</a:t>
            </a:r>
          </a:p>
          <a:p>
            <a:pPr lvl="0">
              <a:lnSpc>
                <a:spcPct val="120000"/>
              </a:lnSpc>
              <a:spcBef>
                <a:spcPts val="0"/>
              </a:spcBef>
            </a:pPr>
            <a:r>
              <a:rPr lang="en-US" dirty="0"/>
              <a:t> Here are other resources: </a:t>
            </a:r>
          </a:p>
          <a:p>
            <a:pPr lvl="1">
              <a:lnSpc>
                <a:spcPct val="120000"/>
              </a:lnSpc>
              <a:spcBef>
                <a:spcPts val="0"/>
              </a:spcBef>
            </a:pPr>
            <a:r>
              <a:rPr lang="en-US" sz="1800" dirty="0">
                <a:solidFill>
                  <a:schemeClr val="tx1">
                    <a:lumMod val="65000"/>
                    <a:lumOff val="35000"/>
                  </a:schemeClr>
                </a:solidFill>
              </a:rPr>
              <a:t> Flicker site of poster sessions: </a:t>
            </a:r>
            <a:r>
              <a:rPr lang="en-US" sz="1800" u="sng" dirty="0">
                <a:solidFill>
                  <a:schemeClr val="tx1">
                    <a:lumMod val="65000"/>
                    <a:lumOff val="35000"/>
                  </a:schemeClr>
                </a:solidFill>
                <a:hlinkClick r:id="rId4"/>
              </a:rPr>
              <a:t>http://www.flickr.com/groups/postersessions/pool/page2/</a:t>
            </a:r>
            <a:endParaRPr lang="en-US" sz="1800" dirty="0">
              <a:solidFill>
                <a:schemeClr val="tx1">
                  <a:lumMod val="65000"/>
                  <a:lumOff val="35000"/>
                </a:schemeClr>
              </a:solidFill>
            </a:endParaRPr>
          </a:p>
          <a:p>
            <a:pPr lvl="1">
              <a:lnSpc>
                <a:spcPct val="120000"/>
              </a:lnSpc>
              <a:spcBef>
                <a:spcPts val="0"/>
              </a:spcBef>
            </a:pPr>
            <a:r>
              <a:rPr lang="en-US" sz="1800" dirty="0">
                <a:solidFill>
                  <a:schemeClr val="tx1">
                    <a:lumMod val="65000"/>
                    <a:lumOff val="35000"/>
                  </a:schemeClr>
                </a:solidFill>
              </a:rPr>
              <a:t>Creating Effective Poster Presentations</a:t>
            </a:r>
          </a:p>
          <a:p>
            <a:pPr>
              <a:lnSpc>
                <a:spcPct val="120000"/>
              </a:lnSpc>
              <a:spcBef>
                <a:spcPts val="0"/>
              </a:spcBef>
            </a:pPr>
            <a:r>
              <a:rPr lang="en-US" dirty="0"/>
              <a:t>http://</a:t>
            </a:r>
            <a:r>
              <a:rPr lang="en-US" dirty="0" err="1"/>
              <a:t>www.ncsu.edu</a:t>
            </a:r>
            <a:r>
              <a:rPr lang="en-US" dirty="0"/>
              <a:t>/project/posters/</a:t>
            </a:r>
            <a:r>
              <a:rPr lang="en-US" dirty="0" err="1"/>
              <a:t>NewSite</a:t>
            </a:r>
            <a:r>
              <a:rPr lang="en-US" dirty="0"/>
              <a:t>/</a:t>
            </a:r>
            <a:r>
              <a:rPr lang="en-US" dirty="0" err="1" smtClean="0"/>
              <a:t>index.html</a:t>
            </a:r>
            <a:endParaRPr lang="en-US" dirty="0"/>
          </a:p>
        </p:txBody>
      </p:sp>
      <p:cxnSp>
        <p:nvCxnSpPr>
          <p:cNvPr id="4" name="Straight Arrow Connector 3">
            <a:hlinkClick r:id="rId5" action="ppaction://hlinksldjump"/>
          </p:cNvPr>
          <p:cNvCxnSpPr/>
          <p:nvPr/>
        </p:nvCxnSpPr>
        <p:spPr>
          <a:xfrm flipH="1">
            <a:off x="8342441" y="6753686"/>
            <a:ext cx="460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9837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SDC111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70456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iPad</a:t>
            </a:r>
            <a:r>
              <a:rPr lang="en-US" dirty="0" smtClean="0"/>
              <a:t> Project Requirements</a:t>
            </a:r>
            <a:endParaRPr lang="en-US" dirty="0"/>
          </a:p>
        </p:txBody>
      </p:sp>
      <p:sp>
        <p:nvSpPr>
          <p:cNvPr id="4" name="Text Placeholder 3"/>
          <p:cNvSpPr>
            <a:spLocks noGrp="1"/>
          </p:cNvSpPr>
          <p:nvPr>
            <p:ph type="body" sz="half" idx="2"/>
          </p:nvPr>
        </p:nvSpPr>
        <p:spPr>
          <a:xfrm>
            <a:off x="135254" y="2039110"/>
            <a:ext cx="8780145" cy="3992569"/>
          </a:xfrm>
        </p:spPr>
        <p:txBody>
          <a:bodyPr>
            <a:noAutofit/>
          </a:bodyPr>
          <a:lstStyle/>
          <a:p>
            <a:r>
              <a:rPr lang="en-US" dirty="0"/>
              <a:t>Congratulations!  Your </a:t>
            </a:r>
            <a:r>
              <a:rPr lang="en-US" dirty="0" err="1"/>
              <a:t>iPad</a:t>
            </a:r>
            <a:r>
              <a:rPr lang="en-US" dirty="0"/>
              <a:t> pilot project has been funded for the Spring 2011 semester.  Agreeing to conduct the pilot includes:</a:t>
            </a:r>
          </a:p>
          <a:p>
            <a:r>
              <a:rPr lang="en-US" dirty="0" smtClean="0"/>
              <a:t>Integrating </a:t>
            </a:r>
            <a:r>
              <a:rPr lang="en-US" dirty="0"/>
              <a:t>the </a:t>
            </a:r>
            <a:r>
              <a:rPr lang="en-US" dirty="0" err="1"/>
              <a:t>iPad</a:t>
            </a:r>
            <a:r>
              <a:rPr lang="en-US" dirty="0"/>
              <a:t> into your specified course</a:t>
            </a:r>
          </a:p>
          <a:p>
            <a:r>
              <a:rPr lang="en-US" dirty="0"/>
              <a:t>Participating in a group meeting with the other </a:t>
            </a:r>
            <a:r>
              <a:rPr lang="en-US" dirty="0" err="1"/>
              <a:t>iPad</a:t>
            </a:r>
            <a:r>
              <a:rPr lang="en-US" dirty="0"/>
              <a:t> project faculty</a:t>
            </a:r>
          </a:p>
          <a:p>
            <a:r>
              <a:rPr lang="en-US" dirty="0"/>
              <a:t>Conducting an assessment that includes the impact using the </a:t>
            </a:r>
            <a:r>
              <a:rPr lang="en-US" dirty="0" err="1"/>
              <a:t>iPads</a:t>
            </a:r>
            <a:r>
              <a:rPr lang="en-US" dirty="0"/>
              <a:t> had on student learning</a:t>
            </a:r>
            <a:r>
              <a:rPr lang="en-US" dirty="0" smtClean="0"/>
              <a:t>. </a:t>
            </a:r>
            <a:r>
              <a:rPr lang="en-US" dirty="0"/>
              <a:t> </a:t>
            </a:r>
          </a:p>
          <a:p>
            <a:r>
              <a:rPr lang="en-US" dirty="0"/>
              <a:t>Presenting your project at a faculty or departmental meeting, a retreat, </a:t>
            </a:r>
            <a:r>
              <a:rPr lang="en-US" dirty="0" smtClean="0"/>
              <a:t>a </a:t>
            </a:r>
            <a:r>
              <a:rPr lang="en-US" dirty="0"/>
              <a:t>CTL </a:t>
            </a:r>
            <a:r>
              <a:rPr lang="en-US" dirty="0" smtClean="0"/>
              <a:t>Lunch, or a conference.</a:t>
            </a:r>
            <a:endParaRPr lang="en-US" dirty="0"/>
          </a:p>
        </p:txBody>
      </p:sp>
      <p:pic>
        <p:nvPicPr>
          <p:cNvPr id="7" name="Picture 6"/>
          <p:cNvPicPr>
            <a:picLocks noChangeAspect="1"/>
          </p:cNvPicPr>
          <p:nvPr/>
        </p:nvPicPr>
        <p:blipFill>
          <a:blip r:embed="rId2"/>
          <a:stretch>
            <a:fillRect/>
          </a:stretch>
        </p:blipFill>
        <p:spPr>
          <a:xfrm>
            <a:off x="7962900" y="2662364"/>
            <a:ext cx="952500" cy="1435100"/>
          </a:xfrm>
          <a:prstGeom prst="rect">
            <a:avLst/>
          </a:prstGeom>
        </p:spPr>
      </p:pic>
    </p:spTree>
    <p:extLst>
      <p:ext uri="{BB962C8B-B14F-4D97-AF65-F5344CB8AC3E}">
        <p14:creationId xmlns:p14="http://schemas.microsoft.com/office/powerpoint/2010/main" val="21427041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SDC111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7" name="Straight Arrow Connector 6">
            <a:hlinkClick r:id="rId3" action="ppaction://hlinksldjump"/>
          </p:cNvPr>
          <p:cNvCxnSpPr/>
          <p:nvPr/>
        </p:nvCxnSpPr>
        <p:spPr>
          <a:xfrm flipH="1">
            <a:off x="7856836" y="6388160"/>
            <a:ext cx="10585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011463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 Six &amp; Seven: Present</a:t>
            </a:r>
            <a:endParaRPr lang="en-US" dirty="0"/>
          </a:p>
        </p:txBody>
      </p:sp>
      <p:sp>
        <p:nvSpPr>
          <p:cNvPr id="8" name="Text Placeholder 7"/>
          <p:cNvSpPr>
            <a:spLocks noGrp="1"/>
          </p:cNvSpPr>
          <p:nvPr>
            <p:ph type="body" sz="half" idx="2"/>
          </p:nvPr>
        </p:nvSpPr>
        <p:spPr>
          <a:xfrm>
            <a:off x="287867" y="2039111"/>
            <a:ext cx="3996266" cy="4540246"/>
          </a:xfrm>
        </p:spPr>
        <p:txBody>
          <a:bodyPr>
            <a:normAutofit fontScale="92500" lnSpcReduction="10000"/>
          </a:bodyPr>
          <a:lstStyle/>
          <a:p>
            <a:r>
              <a:rPr lang="en-US" b="1" dirty="0"/>
              <a:t>Part Six: One-on-one interviews</a:t>
            </a:r>
            <a:endParaRPr lang="en-US" dirty="0"/>
          </a:p>
          <a:p>
            <a:r>
              <a:rPr lang="en-US" dirty="0"/>
              <a:t>Each member of the research team should be able to explain every part of the research, including the technology behind mapping and </a:t>
            </a:r>
            <a:r>
              <a:rPr lang="en-US" dirty="0" err="1" smtClean="0"/>
              <a:t>geotagging</a:t>
            </a:r>
            <a:r>
              <a:rPr lang="en-US" dirty="0"/>
              <a:t>. </a:t>
            </a:r>
            <a:endParaRPr lang="en-US" dirty="0" smtClean="0"/>
          </a:p>
          <a:p>
            <a:endParaRPr lang="en-US" dirty="0"/>
          </a:p>
          <a:p>
            <a:r>
              <a:rPr lang="en-US" b="1" dirty="0" smtClean="0"/>
              <a:t>Part </a:t>
            </a:r>
            <a:r>
              <a:rPr lang="en-US" b="1" dirty="0"/>
              <a:t>7: Group Presentation</a:t>
            </a:r>
            <a:endParaRPr lang="en-US" dirty="0"/>
          </a:p>
          <a:p>
            <a:r>
              <a:rPr lang="en-US" dirty="0"/>
              <a:t>A ten-minute explanation of your </a:t>
            </a:r>
            <a:r>
              <a:rPr lang="en-US" dirty="0" smtClean="0"/>
              <a:t>results using </a:t>
            </a:r>
            <a:r>
              <a:rPr lang="en-US" dirty="0"/>
              <a:t>your poster as your guide. </a:t>
            </a:r>
            <a:r>
              <a:rPr lang="en-US" dirty="0" smtClean="0"/>
              <a:t>No </a:t>
            </a:r>
            <a:r>
              <a:rPr lang="en-US" dirty="0" err="1" smtClean="0"/>
              <a:t>Powerpoint</a:t>
            </a:r>
            <a:r>
              <a:rPr lang="en-US" dirty="0" smtClean="0"/>
              <a:t> </a:t>
            </a:r>
            <a:r>
              <a:rPr lang="en-US" dirty="0"/>
              <a:t>or other visuals. </a:t>
            </a:r>
          </a:p>
        </p:txBody>
      </p:sp>
      <p:cxnSp>
        <p:nvCxnSpPr>
          <p:cNvPr id="6" name="Straight Arrow Connector 5">
            <a:hlinkClick r:id="rId3" action="ppaction://hlinksldjump"/>
          </p:cNvPr>
          <p:cNvCxnSpPr/>
          <p:nvPr/>
        </p:nvCxnSpPr>
        <p:spPr>
          <a:xfrm>
            <a:off x="9039719" y="5341956"/>
            <a:ext cx="12452" cy="809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present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3425" y="4067972"/>
            <a:ext cx="4461975" cy="2511385"/>
          </a:xfrm>
          <a:prstGeom prst="rect">
            <a:avLst/>
          </a:prstGeom>
        </p:spPr>
      </p:pic>
    </p:spTree>
    <p:extLst>
      <p:ext uri="{BB962C8B-B14F-4D97-AF65-F5344CB8AC3E}">
        <p14:creationId xmlns:p14="http://schemas.microsoft.com/office/powerpoint/2010/main" val="24014497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1-09-27 at 5.04.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148" y="1414601"/>
            <a:ext cx="3418852" cy="3130770"/>
          </a:xfrm>
          <a:prstGeom prst="rect">
            <a:avLst/>
          </a:prstGeom>
        </p:spPr>
      </p:pic>
      <p:sp>
        <p:nvSpPr>
          <p:cNvPr id="8" name="Text Placeholder 7"/>
          <p:cNvSpPr>
            <a:spLocks noGrp="1"/>
          </p:cNvSpPr>
          <p:nvPr>
            <p:ph type="body" sz="half" idx="2"/>
          </p:nvPr>
        </p:nvSpPr>
        <p:spPr>
          <a:xfrm>
            <a:off x="1" y="1154987"/>
            <a:ext cx="4115804" cy="3095279"/>
          </a:xfrm>
        </p:spPr>
        <p:txBody>
          <a:bodyPr>
            <a:normAutofit fontScale="85000" lnSpcReduction="10000"/>
          </a:bodyPr>
          <a:lstStyle/>
          <a:p>
            <a:pPr marL="457200" indent="-457200">
              <a:lnSpc>
                <a:spcPct val="120000"/>
              </a:lnSpc>
              <a:spcBef>
                <a:spcPts val="0"/>
              </a:spcBef>
              <a:buFont typeface="Arial"/>
              <a:buChar char="•"/>
            </a:pPr>
            <a:r>
              <a:rPr lang="en-US" sz="2800" dirty="0" smtClean="0"/>
              <a:t>Institutional</a:t>
            </a:r>
          </a:p>
          <a:p>
            <a:pPr marL="457200" indent="-457200">
              <a:lnSpc>
                <a:spcPct val="120000"/>
              </a:lnSpc>
              <a:spcBef>
                <a:spcPts val="0"/>
              </a:spcBef>
              <a:buFont typeface="Arial"/>
              <a:buChar char="•"/>
            </a:pPr>
            <a:r>
              <a:rPr lang="en-US" sz="2800" dirty="0"/>
              <a:t>D</a:t>
            </a:r>
            <a:r>
              <a:rPr lang="en-US" sz="2800" dirty="0" smtClean="0"/>
              <a:t>iscussion boards</a:t>
            </a:r>
          </a:p>
          <a:p>
            <a:pPr marL="457200" indent="-457200">
              <a:lnSpc>
                <a:spcPct val="120000"/>
              </a:lnSpc>
              <a:spcBef>
                <a:spcPts val="0"/>
              </a:spcBef>
              <a:buFont typeface="Arial"/>
              <a:buChar char="•"/>
            </a:pPr>
            <a:r>
              <a:rPr lang="en-US" sz="2800" dirty="0" smtClean="0"/>
              <a:t>Twitter support</a:t>
            </a:r>
          </a:p>
          <a:p>
            <a:pPr marL="457200" indent="-457200">
              <a:lnSpc>
                <a:spcPct val="120000"/>
              </a:lnSpc>
              <a:spcBef>
                <a:spcPts val="0"/>
              </a:spcBef>
              <a:buFont typeface="Arial"/>
              <a:buChar char="•"/>
            </a:pPr>
            <a:r>
              <a:rPr lang="en-US" sz="2800" dirty="0"/>
              <a:t>Don’t assume apps are same for computer and </a:t>
            </a:r>
            <a:r>
              <a:rPr lang="en-US" sz="2800" dirty="0" err="1" smtClean="0"/>
              <a:t>ipad</a:t>
            </a:r>
            <a:r>
              <a:rPr lang="en-US" sz="2800" dirty="0"/>
              <a:t>.</a:t>
            </a:r>
            <a:r>
              <a:rPr lang="en-US" sz="2800" dirty="0" smtClean="0"/>
              <a:t> </a:t>
            </a:r>
            <a:endParaRPr lang="en-US" sz="2800" dirty="0"/>
          </a:p>
          <a:p>
            <a:pPr>
              <a:lnSpc>
                <a:spcPct val="120000"/>
              </a:lnSpc>
              <a:spcBef>
                <a:spcPts val="0"/>
              </a:spcBef>
            </a:pPr>
            <a:endParaRPr lang="en-US" sz="2800" dirty="0" smtClean="0"/>
          </a:p>
        </p:txBody>
      </p:sp>
      <p:sp>
        <p:nvSpPr>
          <p:cNvPr id="2" name="Title 1"/>
          <p:cNvSpPr>
            <a:spLocks noGrp="1"/>
          </p:cNvSpPr>
          <p:nvPr>
            <p:ph type="title"/>
          </p:nvPr>
        </p:nvSpPr>
        <p:spPr>
          <a:xfrm>
            <a:off x="-684294" y="0"/>
            <a:ext cx="9828294" cy="1414600"/>
          </a:xfrm>
        </p:spPr>
        <p:txBody>
          <a:bodyPr>
            <a:normAutofit/>
          </a:bodyPr>
          <a:lstStyle/>
          <a:p>
            <a:pPr algn="dist"/>
            <a:r>
              <a:rPr lang="en-US" sz="3200" dirty="0"/>
              <a:t>O</a:t>
            </a:r>
            <a:r>
              <a:rPr lang="en-US" sz="3200" dirty="0" smtClean="0"/>
              <a:t>vercoming Lack of Technical Support</a:t>
            </a:r>
            <a:endParaRPr lang="en-US" sz="3200" dirty="0"/>
          </a:p>
        </p:txBody>
      </p:sp>
      <p:pic>
        <p:nvPicPr>
          <p:cNvPr id="5" name="Picture 4" descr="Screen shot 2011-09-27 at 5.16.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641" y="4423157"/>
            <a:ext cx="3151163" cy="1057367"/>
          </a:xfrm>
          <a:prstGeom prst="rect">
            <a:avLst/>
          </a:prstGeom>
        </p:spPr>
      </p:pic>
      <p:pic>
        <p:nvPicPr>
          <p:cNvPr id="9" name="Picture 8" descr="Screen shot 2011-09-27 at 5.15.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41" y="5480524"/>
            <a:ext cx="3151163" cy="1081671"/>
          </a:xfrm>
          <a:prstGeom prst="rect">
            <a:avLst/>
          </a:prstGeom>
        </p:spPr>
      </p:pic>
      <p:pic>
        <p:nvPicPr>
          <p:cNvPr id="10" name="Picture 9" descr="Screen shot 2011-09-28 at 7.13.2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00" y="4545371"/>
            <a:ext cx="4064000" cy="2047670"/>
          </a:xfrm>
          <a:prstGeom prst="rect">
            <a:avLst/>
          </a:prstGeom>
        </p:spPr>
      </p:pic>
    </p:spTree>
    <p:extLst>
      <p:ext uri="{BB962C8B-B14F-4D97-AF65-F5344CB8AC3E}">
        <p14:creationId xmlns:p14="http://schemas.microsoft.com/office/powerpoint/2010/main" val="18291416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667512"/>
            <a:ext cx="8915400" cy="914400"/>
          </a:xfrm>
        </p:spPr>
        <p:txBody>
          <a:bodyPr/>
          <a:lstStyle/>
          <a:p>
            <a:r>
              <a:rPr lang="en-US" dirty="0" smtClean="0"/>
              <a:t>Positive Outcomes</a:t>
            </a:r>
            <a:endParaRPr lang="en-US" dirty="0"/>
          </a:p>
        </p:txBody>
      </p:sp>
      <p:sp>
        <p:nvSpPr>
          <p:cNvPr id="8" name="Text Placeholder 7"/>
          <p:cNvSpPr>
            <a:spLocks noGrp="1"/>
          </p:cNvSpPr>
          <p:nvPr>
            <p:ph type="body" sz="half" idx="2"/>
          </p:nvPr>
        </p:nvSpPr>
        <p:spPr>
          <a:xfrm>
            <a:off x="914400" y="1581913"/>
            <a:ext cx="3556000" cy="5005154"/>
          </a:xfrm>
        </p:spPr>
        <p:txBody>
          <a:bodyPr/>
          <a:lstStyle/>
          <a:p>
            <a:r>
              <a:rPr lang="en-US" dirty="0" smtClean="0"/>
              <a:t>High degree of student engagement/critical thinking</a:t>
            </a:r>
          </a:p>
          <a:p>
            <a:r>
              <a:rPr lang="en-US" dirty="0" smtClean="0"/>
              <a:t>Evidence of applied knowledge: Demonstrated use of </a:t>
            </a:r>
            <a:r>
              <a:rPr lang="en-US" dirty="0" err="1" smtClean="0"/>
              <a:t>geotagging</a:t>
            </a:r>
            <a:r>
              <a:rPr lang="en-US" dirty="0" smtClean="0"/>
              <a:t> in advertising campaign project.</a:t>
            </a:r>
          </a:p>
          <a:p>
            <a:r>
              <a:rPr lang="en-US" dirty="0" smtClean="0"/>
              <a:t>Students experienced importance of definitions, researcher bias, analyzing results. </a:t>
            </a:r>
          </a:p>
          <a:p>
            <a:endParaRPr lang="en-US" dirty="0" smtClean="0"/>
          </a:p>
          <a:p>
            <a:endParaRPr lang="en-US" dirty="0"/>
          </a:p>
        </p:txBody>
      </p:sp>
      <p:pic>
        <p:nvPicPr>
          <p:cNvPr id="4" name="Picture 3" descr="SDC111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555" y="3572933"/>
            <a:ext cx="4018845" cy="3014134"/>
          </a:xfrm>
          <a:prstGeom prst="rect">
            <a:avLst/>
          </a:prstGeom>
        </p:spPr>
      </p:pic>
    </p:spTree>
    <p:extLst>
      <p:ext uri="{BB962C8B-B14F-4D97-AF65-F5344CB8AC3E}">
        <p14:creationId xmlns:p14="http://schemas.microsoft.com/office/powerpoint/2010/main" val="41499582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33487"/>
            <a:ext cx="8915400" cy="914400"/>
          </a:xfrm>
        </p:spPr>
        <p:txBody>
          <a:bodyPr/>
          <a:lstStyle/>
          <a:p>
            <a:r>
              <a:rPr lang="en-US" dirty="0" smtClean="0"/>
              <a:t>Student Feedback</a:t>
            </a:r>
            <a:endParaRPr lang="en-US" dirty="0"/>
          </a:p>
        </p:txBody>
      </p:sp>
      <p:sp>
        <p:nvSpPr>
          <p:cNvPr id="8" name="Text Placeholder 7"/>
          <p:cNvSpPr>
            <a:spLocks noGrp="1"/>
          </p:cNvSpPr>
          <p:nvPr>
            <p:ph type="body" sz="half" idx="2"/>
          </p:nvPr>
        </p:nvSpPr>
        <p:spPr>
          <a:xfrm>
            <a:off x="914400" y="1347887"/>
            <a:ext cx="4572000" cy="5066041"/>
          </a:xfrm>
        </p:spPr>
        <p:txBody>
          <a:bodyPr>
            <a:normAutofit fontScale="92500" lnSpcReduction="20000"/>
          </a:bodyPr>
          <a:lstStyle/>
          <a:p>
            <a:r>
              <a:rPr lang="en-US" sz="1600" dirty="0" smtClean="0"/>
              <a:t>I experienced a high degree of intellectual and/or creative challenge: 4.7 (of 5/mean 4.3 in </a:t>
            </a:r>
            <a:r>
              <a:rPr lang="en-US" sz="1600" dirty="0" err="1" smtClean="0"/>
              <a:t>dept</a:t>
            </a:r>
            <a:r>
              <a:rPr lang="en-US" sz="1600" dirty="0" smtClean="0"/>
              <a:t>)</a:t>
            </a:r>
          </a:p>
          <a:p>
            <a:r>
              <a:rPr lang="en-US" sz="1600" dirty="0" smtClean="0"/>
              <a:t>I loved the adventure in this class. The information was interesting, but the two core projects of this class allowed us to explore and be creative. </a:t>
            </a:r>
          </a:p>
          <a:p>
            <a:r>
              <a:rPr lang="en-US" sz="1600" dirty="0" smtClean="0"/>
              <a:t>It was a lot to digest and learn about in the short amount of time. </a:t>
            </a:r>
          </a:p>
          <a:p>
            <a:r>
              <a:rPr lang="en-US" sz="1600" dirty="0" smtClean="0"/>
              <a:t>The work load was unreasonable. </a:t>
            </a:r>
          </a:p>
          <a:p>
            <a:r>
              <a:rPr lang="en-US" sz="1600" dirty="0" smtClean="0"/>
              <a:t>Needed clearer explanation and guidelines from the beginning. </a:t>
            </a:r>
          </a:p>
          <a:p>
            <a:r>
              <a:rPr lang="en-US" sz="1600" dirty="0" smtClean="0"/>
              <a:t>I appreciated that we learned about up-and-coming technology. It was definitely worth the technological issues and I’m grateful to have this under my belt before applying to jobs. </a:t>
            </a:r>
          </a:p>
        </p:txBody>
      </p:sp>
      <p:pic>
        <p:nvPicPr>
          <p:cNvPr id="2" name="Picture 1" descr="SDC112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583" y="4053065"/>
            <a:ext cx="3147817" cy="2360863"/>
          </a:xfrm>
          <a:prstGeom prst="rect">
            <a:avLst/>
          </a:prstGeom>
        </p:spPr>
      </p:pic>
    </p:spTree>
    <p:extLst>
      <p:ext uri="{BB962C8B-B14F-4D97-AF65-F5344CB8AC3E}">
        <p14:creationId xmlns:p14="http://schemas.microsoft.com/office/powerpoint/2010/main" val="13674845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06912"/>
            <a:ext cx="8915400" cy="914400"/>
          </a:xfrm>
        </p:spPr>
        <p:txBody>
          <a:bodyPr/>
          <a:lstStyle/>
          <a:p>
            <a:r>
              <a:rPr lang="en-US" dirty="0" smtClean="0"/>
              <a:t>Other considerations</a:t>
            </a:r>
            <a:endParaRPr lang="en-US" dirty="0"/>
          </a:p>
        </p:txBody>
      </p:sp>
      <p:sp>
        <p:nvSpPr>
          <p:cNvPr id="8" name="Text Placeholder 7"/>
          <p:cNvSpPr>
            <a:spLocks noGrp="1"/>
          </p:cNvSpPr>
          <p:nvPr>
            <p:ph type="body" sz="half" idx="2"/>
          </p:nvPr>
        </p:nvSpPr>
        <p:spPr>
          <a:xfrm>
            <a:off x="914400" y="1621312"/>
            <a:ext cx="4047291" cy="4642328"/>
          </a:xfrm>
        </p:spPr>
        <p:txBody>
          <a:bodyPr>
            <a:normAutofit/>
          </a:bodyPr>
          <a:lstStyle/>
          <a:p>
            <a:r>
              <a:rPr lang="en-US" dirty="0" smtClean="0"/>
              <a:t>Allow more time to fully explore results and trouble-shoot technical glitches.</a:t>
            </a:r>
          </a:p>
          <a:p>
            <a:r>
              <a:rPr lang="en-US" dirty="0" smtClean="0"/>
              <a:t>Using Beta technology is risky, especially with free products that don’t offer support.</a:t>
            </a:r>
          </a:p>
          <a:p>
            <a:r>
              <a:rPr lang="en-US" dirty="0" smtClean="0"/>
              <a:t>Mapping is being used in many disciplines and integrates community well. An example is NPR’s story  “Million Dollar Blocks” </a:t>
            </a:r>
            <a:r>
              <a:rPr lang="en-US" dirty="0"/>
              <a:t> </a:t>
            </a:r>
            <a:r>
              <a:rPr lang="en-US" dirty="0" err="1" smtClean="0"/>
              <a:t>a</a:t>
            </a:r>
            <a:r>
              <a:rPr lang="en-US" u="sng" dirty="0" err="1" smtClean="0">
                <a:hlinkClick r:id="rId4"/>
              </a:rPr>
              <a:t>Justice</a:t>
            </a:r>
            <a:r>
              <a:rPr lang="en-US" u="sng" dirty="0" smtClean="0">
                <a:hlinkClick r:id="rId4"/>
              </a:rPr>
              <a:t> </a:t>
            </a:r>
            <a:r>
              <a:rPr lang="en-US" u="sng" dirty="0">
                <a:hlinkClick r:id="rId4"/>
              </a:rPr>
              <a:t>Mapping </a:t>
            </a:r>
            <a:r>
              <a:rPr lang="en-US" u="sng" dirty="0" smtClean="0">
                <a:hlinkClick r:id="rId4"/>
              </a:rPr>
              <a:t>Center</a:t>
            </a:r>
            <a:r>
              <a:rPr lang="en-US" u="sng" dirty="0" smtClean="0"/>
              <a:t> project.</a:t>
            </a:r>
            <a:endParaRPr lang="en-US" dirty="0" smtClean="0"/>
          </a:p>
          <a:p>
            <a:endParaRPr lang="en-US" dirty="0" smtClean="0"/>
          </a:p>
          <a:p>
            <a:endParaRPr lang="en-US" dirty="0" smtClean="0"/>
          </a:p>
          <a:p>
            <a:endParaRPr lang="en-US" dirty="0"/>
          </a:p>
        </p:txBody>
      </p:sp>
      <p:pic>
        <p:nvPicPr>
          <p:cNvPr id="2" name="Picture 1" descr="SDC1119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716" y="3496377"/>
            <a:ext cx="3689684" cy="2767263"/>
          </a:xfrm>
          <a:prstGeom prst="rect">
            <a:avLst/>
          </a:prstGeom>
        </p:spPr>
      </p:pic>
      <p:pic>
        <p:nvPicPr>
          <p:cNvPr id="3" name="Million Dollar Blocks_NP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5346" y="5226975"/>
            <a:ext cx="812800" cy="812800"/>
          </a:xfrm>
          <a:prstGeom prst="rect">
            <a:avLst/>
          </a:prstGeom>
        </p:spPr>
      </p:pic>
    </p:spTree>
    <p:extLst>
      <p:ext uri="{BB962C8B-B14F-4D97-AF65-F5344CB8AC3E}">
        <p14:creationId xmlns:p14="http://schemas.microsoft.com/office/powerpoint/2010/main" val="18024757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4" name="Text Placeholder 3"/>
          <p:cNvSpPr>
            <a:spLocks noGrp="1"/>
          </p:cNvSpPr>
          <p:nvPr>
            <p:ph type="body" sz="half" idx="2"/>
          </p:nvPr>
        </p:nvSpPr>
        <p:spPr>
          <a:xfrm>
            <a:off x="914399" y="2039112"/>
            <a:ext cx="5875868" cy="4224528"/>
          </a:xfrm>
        </p:spPr>
        <p:txBody>
          <a:bodyPr/>
          <a:lstStyle/>
          <a:p>
            <a:r>
              <a:rPr lang="en-US" dirty="0" smtClean="0"/>
              <a:t>Jean Kelso Sandlin:  </a:t>
            </a:r>
            <a:r>
              <a:rPr lang="en-US" dirty="0" smtClean="0">
                <a:hlinkClick r:id="rId2" action="ppaction://hlinkfile"/>
              </a:rPr>
              <a:t>jsandlin@callutheran.edu</a:t>
            </a:r>
            <a:endParaRPr lang="en-US" dirty="0" smtClean="0"/>
          </a:p>
          <a:p>
            <a:r>
              <a:rPr lang="en-US" dirty="0" smtClean="0"/>
              <a:t>Julius Bianchi: </a:t>
            </a:r>
            <a:r>
              <a:rPr lang="en-US" dirty="0" smtClean="0">
                <a:hlinkClick r:id="rId3"/>
              </a:rPr>
              <a:t>bianchi@callutheran.edu</a:t>
            </a:r>
            <a:endParaRPr lang="en-US" dirty="0" smtClean="0"/>
          </a:p>
          <a:p>
            <a:r>
              <a:rPr lang="en-US" dirty="0" smtClean="0"/>
              <a:t>Joan Wines:  </a:t>
            </a:r>
            <a:r>
              <a:rPr lang="en-US" dirty="0" err="1" smtClean="0">
                <a:hlinkClick r:id="rId4" action="ppaction://hlinkfile"/>
              </a:rPr>
              <a:t>wines@callutheran.edu</a:t>
            </a:r>
            <a:endParaRPr lang="en-US" dirty="0" smtClean="0"/>
          </a:p>
        </p:txBody>
      </p:sp>
    </p:spTree>
    <p:extLst>
      <p:ext uri="{BB962C8B-B14F-4D97-AF65-F5344CB8AC3E}">
        <p14:creationId xmlns:p14="http://schemas.microsoft.com/office/powerpoint/2010/main" val="188222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&amp; Distribution</a:t>
            </a:r>
            <a:endParaRPr lang="en-US" dirty="0"/>
          </a:p>
        </p:txBody>
      </p:sp>
      <p:pic>
        <p:nvPicPr>
          <p:cNvPr id="5" name="Content Placeholder 4"/>
          <p:cNvPicPr>
            <a:picLocks noGrp="1" noChangeAspect="1"/>
          </p:cNvPicPr>
          <p:nvPr>
            <p:ph idx="1"/>
          </p:nvPr>
        </p:nvPicPr>
        <p:blipFill>
          <a:blip r:embed="rId2"/>
          <a:srcRect t="11231" b="11231"/>
          <a:stretch>
            <a:fillRect/>
          </a:stretch>
        </p:blipFill>
        <p:spPr/>
      </p:pic>
      <p:sp>
        <p:nvSpPr>
          <p:cNvPr id="4" name="Text Placeholder 3"/>
          <p:cNvSpPr>
            <a:spLocks noGrp="1"/>
          </p:cNvSpPr>
          <p:nvPr>
            <p:ph type="body" sz="half" idx="2"/>
          </p:nvPr>
        </p:nvSpPr>
        <p:spPr>
          <a:xfrm>
            <a:off x="541589" y="2039111"/>
            <a:ext cx="4220667" cy="4515438"/>
          </a:xfrm>
        </p:spPr>
        <p:txBody>
          <a:bodyPr>
            <a:noAutofit/>
          </a:bodyPr>
          <a:lstStyle/>
          <a:p>
            <a:r>
              <a:rPr lang="en-US" sz="1600" dirty="0" smtClean="0"/>
              <a:t>ISS ordered and processed </a:t>
            </a:r>
            <a:r>
              <a:rPr lang="en-US" sz="1600" dirty="0" err="1" smtClean="0"/>
              <a:t>iPads</a:t>
            </a:r>
            <a:r>
              <a:rPr lang="en-US" sz="1600" dirty="0" smtClean="0"/>
              <a:t> through </a:t>
            </a:r>
            <a:r>
              <a:rPr lang="en-US" sz="1600" dirty="0"/>
              <a:t>the Library.  </a:t>
            </a:r>
            <a:endParaRPr lang="en-US" sz="1600" dirty="0" smtClean="0"/>
          </a:p>
          <a:p>
            <a:r>
              <a:rPr lang="en-US" sz="1600" dirty="0" smtClean="0"/>
              <a:t>Distributed </a:t>
            </a:r>
            <a:r>
              <a:rPr lang="en-US" sz="1600" dirty="0" err="1" smtClean="0"/>
              <a:t>iPads</a:t>
            </a:r>
            <a:r>
              <a:rPr lang="en-US" sz="1600" dirty="0" smtClean="0"/>
              <a:t> during a class session</a:t>
            </a:r>
          </a:p>
          <a:p>
            <a:r>
              <a:rPr lang="en-US" sz="1600" dirty="0" err="1" smtClean="0"/>
              <a:t>iPads</a:t>
            </a:r>
            <a:r>
              <a:rPr lang="en-US" sz="1600" dirty="0" smtClean="0"/>
              <a:t> tracked with the </a:t>
            </a:r>
            <a:r>
              <a:rPr lang="en-US" sz="1600" dirty="0"/>
              <a:t>library system. </a:t>
            </a:r>
            <a:endParaRPr lang="en-US" sz="1600" dirty="0" smtClean="0"/>
          </a:p>
          <a:p>
            <a:r>
              <a:rPr lang="en-US" sz="1600" dirty="0" smtClean="0"/>
              <a:t>Students required </a:t>
            </a:r>
            <a:r>
              <a:rPr lang="en-US" sz="1600" dirty="0"/>
              <a:t>to complete a form acknowledging receipt of the </a:t>
            </a:r>
            <a:r>
              <a:rPr lang="en-US" sz="1600" dirty="0" err="1"/>
              <a:t>iPad</a:t>
            </a:r>
            <a:r>
              <a:rPr lang="en-US" sz="1600" dirty="0"/>
              <a:t>.  </a:t>
            </a:r>
            <a:endParaRPr lang="en-US" sz="1600" dirty="0" smtClean="0"/>
          </a:p>
          <a:p>
            <a:r>
              <a:rPr lang="en-US" sz="1600" dirty="0" err="1" smtClean="0"/>
              <a:t>iPads</a:t>
            </a:r>
            <a:r>
              <a:rPr lang="en-US" sz="1600" dirty="0" smtClean="0"/>
              <a:t> came </a:t>
            </a:r>
            <a:r>
              <a:rPr lang="en-US" sz="1600" dirty="0"/>
              <a:t>with a case and AppleCare maintenance.  </a:t>
            </a:r>
            <a:endParaRPr lang="en-US" sz="1600" dirty="0" smtClean="0"/>
          </a:p>
          <a:p>
            <a:r>
              <a:rPr lang="en-US" sz="1600" dirty="0" smtClean="0"/>
              <a:t>ISS provides </a:t>
            </a:r>
            <a:r>
              <a:rPr lang="en-US" sz="1600" dirty="0"/>
              <a:t>assistance with </a:t>
            </a:r>
            <a:r>
              <a:rPr lang="en-US" sz="1600" dirty="0" err="1"/>
              <a:t>iPad</a:t>
            </a:r>
            <a:r>
              <a:rPr lang="en-US" sz="1600" dirty="0"/>
              <a:t> functions and any needed repairs</a:t>
            </a:r>
            <a:r>
              <a:rPr lang="en-US" sz="1600" dirty="0" smtClean="0"/>
              <a:t>.</a:t>
            </a:r>
            <a:endParaRPr lang="en-US" sz="1600" dirty="0"/>
          </a:p>
        </p:txBody>
      </p:sp>
    </p:spTree>
    <p:extLst>
      <p:ext uri="{BB962C8B-B14F-4D97-AF65-F5344CB8AC3E}">
        <p14:creationId xmlns:p14="http://schemas.microsoft.com/office/powerpoint/2010/main" val="4604861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392137"/>
            <a:ext cx="3563612" cy="3894669"/>
          </a:xfrm>
        </p:spPr>
        <p:txBody>
          <a:bodyPr>
            <a:normAutofit fontScale="92500" lnSpcReduction="10000"/>
          </a:bodyPr>
          <a:lstStyle/>
          <a:p>
            <a:r>
              <a:rPr lang="en-US" sz="2400" dirty="0" smtClean="0"/>
              <a:t>Multi-disciplinary opportunities </a:t>
            </a:r>
          </a:p>
          <a:p>
            <a:r>
              <a:rPr lang="en-US" sz="2400" dirty="0"/>
              <a:t>fostering collaboration, independence, </a:t>
            </a:r>
            <a:r>
              <a:rPr lang="en-US" sz="2400" dirty="0" smtClean="0"/>
              <a:t>engagement and creativity.</a:t>
            </a:r>
            <a:r>
              <a:rPr lang="en-US" sz="2400" dirty="0"/>
              <a:t> </a:t>
            </a:r>
            <a:endParaRPr lang="en-US" sz="2400" b="1" dirty="0"/>
          </a:p>
          <a:p>
            <a:endParaRPr lang="en-US" sz="2400" b="1" dirty="0" smtClean="0"/>
          </a:p>
          <a:p>
            <a:r>
              <a:rPr lang="en-US" sz="2400" b="1" dirty="0"/>
              <a:t>	</a:t>
            </a:r>
            <a:r>
              <a:rPr lang="en-US" sz="2400" b="1" dirty="0" smtClean="0"/>
              <a:t>		</a:t>
            </a:r>
            <a:endParaRPr lang="en-US" sz="2400" b="1" dirty="0"/>
          </a:p>
        </p:txBody>
      </p:sp>
      <p:pic>
        <p:nvPicPr>
          <p:cNvPr id="4" name="Content Placeholder 2" descr="121350585.jpg"/>
          <p:cNvPicPr>
            <a:picLocks noChangeAspect="1"/>
          </p:cNvPicPr>
          <p:nvPr/>
        </p:nvPicPr>
        <p:blipFill>
          <a:blip r:embed="rId3">
            <a:extLst>
              <a:ext uri="{28A0092B-C50C-407E-A947-70E740481C1C}">
                <a14:useLocalDpi xmlns:a14="http://schemas.microsoft.com/office/drawing/2010/main" val="0"/>
              </a:ext>
            </a:extLst>
          </a:blip>
          <a:srcRect l="17780" r="17780"/>
          <a:stretch>
            <a:fillRect/>
          </a:stretch>
        </p:blipFill>
        <p:spPr>
          <a:xfrm>
            <a:off x="5147534" y="2392137"/>
            <a:ext cx="3767866" cy="3894669"/>
          </a:xfrm>
          <a:prstGeom prst="rect">
            <a:avLst/>
          </a:prstGeom>
          <a:solidFill>
            <a:schemeClr val="bg2">
              <a:lumMod val="40000"/>
              <a:lumOff val="60000"/>
            </a:schemeClr>
          </a:solidFill>
          <a:ln w="25400" cap="flat" cmpd="sng" algn="ctr">
            <a:noFill/>
            <a:prstDash val="solid"/>
          </a:ln>
          <a:effectLst/>
        </p:spPr>
      </p:pic>
      <p:sp>
        <p:nvSpPr>
          <p:cNvPr id="2" name="Title 1"/>
          <p:cNvSpPr>
            <a:spLocks noGrp="1"/>
          </p:cNvSpPr>
          <p:nvPr>
            <p:ph type="ctrTitle"/>
          </p:nvPr>
        </p:nvSpPr>
        <p:spPr>
          <a:xfrm>
            <a:off x="0" y="600819"/>
            <a:ext cx="8915400" cy="1812285"/>
          </a:xfrm>
        </p:spPr>
        <p:txBody>
          <a:bodyPr>
            <a:normAutofit/>
          </a:bodyPr>
          <a:lstStyle/>
          <a:p>
            <a:r>
              <a:rPr lang="en-US" sz="3200" dirty="0" smtClean="0"/>
              <a:t>How to engage </a:t>
            </a:r>
            <a:r>
              <a:rPr lang="en-US" sz="3200" dirty="0"/>
              <a:t>"the former </a:t>
            </a:r>
            <a:r>
              <a:rPr lang="en-US" sz="3200" dirty="0" smtClean="0"/>
              <a:t>audience” in </a:t>
            </a:r>
            <a:r>
              <a:rPr lang="en-US" sz="3200" dirty="0"/>
              <a:t>research </a:t>
            </a:r>
            <a:r>
              <a:rPr lang="en-US" sz="3200" dirty="0" smtClean="0"/>
              <a:t>readiness through </a:t>
            </a:r>
            <a:r>
              <a:rPr lang="en-US" sz="3200" dirty="0" err="1" smtClean="0"/>
              <a:t>geotagging</a:t>
            </a:r>
            <a:r>
              <a:rPr lang="en-US" sz="3200" dirty="0" smtClean="0"/>
              <a:t>/mapping </a:t>
            </a:r>
            <a:endParaRPr lang="en-US" sz="3200" dirty="0"/>
          </a:p>
        </p:txBody>
      </p:sp>
    </p:spTree>
    <p:extLst>
      <p:ext uri="{BB962C8B-B14F-4D97-AF65-F5344CB8AC3E}">
        <p14:creationId xmlns:p14="http://schemas.microsoft.com/office/powerpoint/2010/main" val="32728280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399" y="2142183"/>
            <a:ext cx="4030134" cy="4334817"/>
          </a:xfrm>
        </p:spPr>
        <p:txBody>
          <a:bodyPr>
            <a:noAutofit/>
          </a:bodyPr>
          <a:lstStyle/>
          <a:p>
            <a:pPr>
              <a:spcBef>
                <a:spcPts val="0"/>
              </a:spcBef>
            </a:pPr>
            <a:r>
              <a:rPr lang="en-US" sz="1600" b="1" dirty="0" smtClean="0">
                <a:solidFill>
                  <a:schemeClr val="tx1">
                    <a:lumMod val="75000"/>
                    <a:lumOff val="25000"/>
                  </a:schemeClr>
                </a:solidFill>
              </a:rPr>
              <a:t>“They </a:t>
            </a:r>
            <a:r>
              <a:rPr lang="en-US" sz="1600" b="1" dirty="0">
                <a:solidFill>
                  <a:schemeClr val="tx1">
                    <a:lumMod val="75000"/>
                    <a:lumOff val="25000"/>
                  </a:schemeClr>
                </a:solidFill>
              </a:rPr>
              <a:t>are showing all of </a:t>
            </a:r>
            <a:r>
              <a:rPr lang="en-US" sz="1600" b="1" dirty="0" smtClean="0">
                <a:solidFill>
                  <a:schemeClr val="tx1">
                    <a:lumMod val="75000"/>
                    <a:lumOff val="25000"/>
                  </a:schemeClr>
                </a:solidFill>
              </a:rPr>
              <a:t>us … new </a:t>
            </a:r>
            <a:r>
              <a:rPr lang="en-US" sz="1600" b="1" dirty="0">
                <a:solidFill>
                  <a:schemeClr val="tx1">
                    <a:lumMod val="75000"/>
                    <a:lumOff val="25000"/>
                  </a:schemeClr>
                </a:solidFill>
              </a:rPr>
              <a:t>ways of talking, of learning</a:t>
            </a:r>
            <a:r>
              <a:rPr lang="en-US" sz="1600" b="1" dirty="0" smtClean="0">
                <a:solidFill>
                  <a:schemeClr val="tx1">
                    <a:lumMod val="75000"/>
                    <a:lumOff val="25000"/>
                  </a:schemeClr>
                </a:solidFill>
              </a:rPr>
              <a:t>.”</a:t>
            </a:r>
          </a:p>
          <a:p>
            <a:pPr>
              <a:spcBef>
                <a:spcPts val="0"/>
              </a:spcBef>
            </a:pPr>
            <a:r>
              <a:rPr lang="en-US" sz="1200" dirty="0" smtClean="0"/>
              <a:t> </a:t>
            </a:r>
            <a:r>
              <a:rPr lang="en-US" sz="1200" dirty="0"/>
              <a:t>- Dan Gillmor, </a:t>
            </a:r>
            <a:r>
              <a:rPr lang="en-US" sz="1200" dirty="0" smtClean="0"/>
              <a:t>who coined the term “the former audience” and authored </a:t>
            </a:r>
            <a:r>
              <a:rPr lang="en-US" sz="1200" dirty="0"/>
              <a:t>of </a:t>
            </a:r>
            <a:r>
              <a:rPr lang="en-US" sz="1200" i="1" dirty="0"/>
              <a:t>We the Media: Grassroots Journalism by the People, for the People</a:t>
            </a:r>
          </a:p>
          <a:p>
            <a:pPr>
              <a:spcBef>
                <a:spcPts val="0"/>
              </a:spcBef>
            </a:pPr>
            <a:endParaRPr lang="en-US" sz="1400" dirty="0" smtClean="0"/>
          </a:p>
          <a:p>
            <a:pPr>
              <a:spcBef>
                <a:spcPts val="0"/>
              </a:spcBef>
            </a:pPr>
            <a:r>
              <a:rPr lang="en-US" sz="1600" b="1" dirty="0" smtClean="0">
                <a:solidFill>
                  <a:schemeClr val="tx1">
                    <a:lumMod val="75000"/>
                    <a:lumOff val="25000"/>
                  </a:schemeClr>
                </a:solidFill>
              </a:rPr>
              <a:t>“These tools don’t get socially interesting until they get technologically boring.”</a:t>
            </a:r>
          </a:p>
          <a:p>
            <a:pPr>
              <a:spcBef>
                <a:spcPts val="0"/>
              </a:spcBef>
            </a:pPr>
            <a:r>
              <a:rPr lang="en-US" sz="1200" dirty="0" smtClean="0"/>
              <a:t> </a:t>
            </a:r>
            <a:r>
              <a:rPr lang="en-US" sz="1200" dirty="0"/>
              <a:t>- Clay </a:t>
            </a:r>
            <a:r>
              <a:rPr lang="en-US" sz="1200" dirty="0" err="1"/>
              <a:t>Shirky</a:t>
            </a:r>
            <a:r>
              <a:rPr lang="en-US" sz="1200" dirty="0"/>
              <a:t>, author of </a:t>
            </a:r>
            <a:r>
              <a:rPr lang="en-US" sz="1200" i="1" dirty="0"/>
              <a:t>Here Comes Everybody</a:t>
            </a:r>
            <a:r>
              <a:rPr lang="en-US" sz="1200" dirty="0"/>
              <a:t> and </a:t>
            </a:r>
            <a:r>
              <a:rPr lang="en-US" sz="1200" i="1" dirty="0"/>
              <a:t>Cognitive </a:t>
            </a:r>
            <a:r>
              <a:rPr lang="en-US" sz="1200" i="1" dirty="0" smtClean="0"/>
              <a:t>Surplus</a:t>
            </a:r>
          </a:p>
          <a:p>
            <a:pPr>
              <a:spcBef>
                <a:spcPts val="0"/>
              </a:spcBef>
            </a:pPr>
            <a:endParaRPr lang="en-US" sz="1400" i="1" dirty="0" smtClean="0"/>
          </a:p>
          <a:p>
            <a:pPr>
              <a:spcBef>
                <a:spcPts val="0"/>
              </a:spcBef>
            </a:pPr>
            <a:r>
              <a:rPr lang="en-US" sz="1600" b="1" dirty="0" smtClean="0">
                <a:solidFill>
                  <a:schemeClr val="tx1">
                    <a:lumMod val="75000"/>
                    <a:lumOff val="25000"/>
                  </a:schemeClr>
                </a:solidFill>
              </a:rPr>
              <a:t>“Students </a:t>
            </a:r>
            <a:r>
              <a:rPr lang="en-US" sz="1600" b="1" dirty="0">
                <a:solidFill>
                  <a:schemeClr val="tx1">
                    <a:lumMod val="75000"/>
                    <a:lumOff val="25000"/>
                  </a:schemeClr>
                </a:solidFill>
              </a:rPr>
              <a:t>are adopting technologies and then adapting them to support their own self-directed </a:t>
            </a:r>
            <a:r>
              <a:rPr lang="en-US" sz="1600" b="1" dirty="0" smtClean="0">
                <a:solidFill>
                  <a:schemeClr val="tx1">
                    <a:lumMod val="75000"/>
                    <a:lumOff val="25000"/>
                  </a:schemeClr>
                </a:solidFill>
              </a:rPr>
              <a:t>learning.”</a:t>
            </a:r>
          </a:p>
          <a:p>
            <a:pPr>
              <a:spcBef>
                <a:spcPts val="0"/>
              </a:spcBef>
            </a:pPr>
            <a:r>
              <a:rPr lang="en-US" sz="1200" dirty="0" smtClean="0"/>
              <a:t> – Project Tomorrow, Speak Up 2012 Report</a:t>
            </a:r>
            <a:endParaRPr lang="en-US" sz="1200" i="1" dirty="0"/>
          </a:p>
          <a:p>
            <a:r>
              <a:rPr lang="en-US" sz="2400" b="1" dirty="0"/>
              <a:t>	</a:t>
            </a:r>
          </a:p>
          <a:p>
            <a:endParaRPr lang="en-US" sz="2400" b="1" dirty="0" smtClean="0"/>
          </a:p>
          <a:p>
            <a:r>
              <a:rPr lang="en-US" sz="2400" b="1" dirty="0"/>
              <a:t>	</a:t>
            </a:r>
            <a:r>
              <a:rPr lang="en-US" sz="2400" b="1" dirty="0" smtClean="0"/>
              <a:t>		</a:t>
            </a:r>
            <a:endParaRPr lang="en-US" sz="2400" b="1" dirty="0"/>
          </a:p>
        </p:txBody>
      </p:sp>
      <p:pic>
        <p:nvPicPr>
          <p:cNvPr id="4" name="Content Placeholder 2" descr="121350585.jpg"/>
          <p:cNvPicPr>
            <a:picLocks noChangeAspect="1"/>
          </p:cNvPicPr>
          <p:nvPr/>
        </p:nvPicPr>
        <p:blipFill>
          <a:blip r:embed="rId3">
            <a:extLst>
              <a:ext uri="{28A0092B-C50C-407E-A947-70E740481C1C}">
                <a14:useLocalDpi xmlns:a14="http://schemas.microsoft.com/office/drawing/2010/main" val="0"/>
              </a:ext>
            </a:extLst>
          </a:blip>
          <a:srcRect l="17780" r="17780"/>
          <a:stretch>
            <a:fillRect/>
          </a:stretch>
        </p:blipFill>
        <p:spPr>
          <a:xfrm>
            <a:off x="5147534" y="2392137"/>
            <a:ext cx="3767866" cy="3894669"/>
          </a:xfrm>
          <a:prstGeom prst="rect">
            <a:avLst/>
          </a:prstGeom>
          <a:solidFill>
            <a:schemeClr val="bg2">
              <a:lumMod val="40000"/>
              <a:lumOff val="60000"/>
            </a:schemeClr>
          </a:solidFill>
          <a:ln w="25400" cap="flat" cmpd="sng" algn="ctr">
            <a:noFill/>
            <a:prstDash val="solid"/>
          </a:ln>
          <a:effectLst/>
        </p:spPr>
      </p:pic>
      <p:sp>
        <p:nvSpPr>
          <p:cNvPr id="5" name="Title 1"/>
          <p:cNvSpPr txBox="1">
            <a:spLocks/>
          </p:cNvSpPr>
          <p:nvPr/>
        </p:nvSpPr>
        <p:spPr>
          <a:xfrm>
            <a:off x="0" y="329898"/>
            <a:ext cx="8915400" cy="1812285"/>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3200" dirty="0" smtClean="0"/>
              <a:t>How to engage "the former audience” in research readiness through </a:t>
            </a:r>
            <a:r>
              <a:rPr lang="en-US" sz="3200" dirty="0" err="1" smtClean="0"/>
              <a:t>geotagging</a:t>
            </a:r>
            <a:r>
              <a:rPr lang="en-US" sz="3200" dirty="0" smtClean="0"/>
              <a:t>/mapping </a:t>
            </a:r>
            <a:endParaRPr lang="en-US" sz="3200" dirty="0"/>
          </a:p>
        </p:txBody>
      </p:sp>
    </p:spTree>
    <p:extLst>
      <p:ext uri="{BB962C8B-B14F-4D97-AF65-F5344CB8AC3E}">
        <p14:creationId xmlns:p14="http://schemas.microsoft.com/office/powerpoint/2010/main" val="6462650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 y="3715007"/>
            <a:ext cx="8915400" cy="914400"/>
          </a:xfrm>
        </p:spPr>
        <p:txBody>
          <a:bodyPr/>
          <a:lstStyle/>
          <a:p>
            <a:r>
              <a:rPr lang="en-US" dirty="0" smtClean="0"/>
              <a:t>Idea</a:t>
            </a:r>
            <a:endParaRPr lang="en-US" dirty="0"/>
          </a:p>
        </p:txBody>
      </p:sp>
      <p:pic>
        <p:nvPicPr>
          <p:cNvPr id="5" name="Content Placeholder 4" descr="lightbulb.color"/>
          <p:cNvPicPr>
            <a:picLocks noGrp="1" noChangeAspect="1"/>
          </p:cNvPicPr>
          <p:nvPr>
            <p:ph idx="1"/>
          </p:nvPr>
        </p:nvPicPr>
        <p:blipFill>
          <a:blip r:embed="rId3">
            <a:extLst>
              <a:ext uri="{28A0092B-C50C-407E-A947-70E740481C1C}">
                <a14:useLocalDpi xmlns:a14="http://schemas.microsoft.com/office/drawing/2010/main" val="0"/>
              </a:ext>
            </a:extLst>
          </a:blip>
          <a:srcRect l="1637" r="1637"/>
          <a:stretch>
            <a:fillRect/>
          </a:stretch>
        </p:blipFill>
        <p:spPr>
          <a:xfrm>
            <a:off x="97288" y="194302"/>
            <a:ext cx="3378184" cy="3491873"/>
          </a:xfrm>
        </p:spPr>
      </p:pic>
      <p:sp>
        <p:nvSpPr>
          <p:cNvPr id="4" name="Text Placeholder 3"/>
          <p:cNvSpPr>
            <a:spLocks noGrp="1"/>
          </p:cNvSpPr>
          <p:nvPr>
            <p:ph type="body" sz="half" idx="2"/>
          </p:nvPr>
        </p:nvSpPr>
        <p:spPr>
          <a:xfrm>
            <a:off x="2823821" y="4796290"/>
            <a:ext cx="6100991" cy="1704501"/>
          </a:xfrm>
        </p:spPr>
        <p:txBody>
          <a:bodyPr>
            <a:noAutofit/>
          </a:bodyPr>
          <a:lstStyle/>
          <a:p>
            <a:pPr marL="342900" indent="-342900">
              <a:buFont typeface="Arial"/>
              <a:buChar char="•"/>
            </a:pPr>
            <a:r>
              <a:rPr lang="en-US" sz="2400" dirty="0" smtClean="0"/>
              <a:t>Exploring apps for travel courses.</a:t>
            </a:r>
          </a:p>
          <a:p>
            <a:pPr marL="342900" indent="-342900">
              <a:buFont typeface="Arial"/>
              <a:buChar char="•"/>
            </a:pPr>
            <a:r>
              <a:rPr lang="en-US" sz="2400" dirty="0" smtClean="0"/>
              <a:t>Journaling, tagging &amp; mapping photos. </a:t>
            </a:r>
            <a:endParaRPr lang="en-US" sz="2400" dirty="0"/>
          </a:p>
        </p:txBody>
      </p:sp>
    </p:spTree>
    <p:extLst>
      <p:ext uri="{BB962C8B-B14F-4D97-AF65-F5344CB8AC3E}">
        <p14:creationId xmlns:p14="http://schemas.microsoft.com/office/powerpoint/2010/main" val="10098679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6232"/>
            <a:ext cx="8915400" cy="914400"/>
          </a:xfrm>
        </p:spPr>
        <p:txBody>
          <a:bodyPr/>
          <a:lstStyle/>
          <a:p>
            <a:r>
              <a:rPr lang="en-US" dirty="0" smtClean="0"/>
              <a:t>An opportunity to …</a:t>
            </a:r>
            <a:endParaRPr lang="en-US" dirty="0"/>
          </a:p>
        </p:txBody>
      </p:sp>
      <p:pic>
        <p:nvPicPr>
          <p:cNvPr id="4" name="Content Placeholder 3" descr="123103820.jpg"/>
          <p:cNvPicPr>
            <a:picLocks noGrp="1" noChangeAspect="1"/>
          </p:cNvPicPr>
          <p:nvPr>
            <p:ph idx="1"/>
          </p:nvPr>
        </p:nvPicPr>
        <p:blipFill>
          <a:blip r:embed="rId3">
            <a:extLst>
              <a:ext uri="{28A0092B-C50C-407E-A947-70E740481C1C}">
                <a14:useLocalDpi xmlns:a14="http://schemas.microsoft.com/office/drawing/2010/main" val="0"/>
              </a:ext>
            </a:extLst>
          </a:blip>
          <a:srcRect t="15562" b="15562"/>
          <a:stretch>
            <a:fillRect/>
          </a:stretch>
        </p:blipFill>
        <p:spPr>
          <a:xfrm>
            <a:off x="6660222" y="4248284"/>
            <a:ext cx="2255178" cy="2331073"/>
          </a:xfrm>
        </p:spPr>
      </p:pic>
      <p:sp>
        <p:nvSpPr>
          <p:cNvPr id="8" name="Text Placeholder 7"/>
          <p:cNvSpPr>
            <a:spLocks noGrp="1"/>
          </p:cNvSpPr>
          <p:nvPr>
            <p:ph type="body" sz="half" idx="2"/>
          </p:nvPr>
        </p:nvSpPr>
        <p:spPr>
          <a:xfrm>
            <a:off x="900951" y="1370632"/>
            <a:ext cx="5498596" cy="5208725"/>
          </a:xfrm>
        </p:spPr>
        <p:txBody>
          <a:bodyPr>
            <a:normAutofit fontScale="92500" lnSpcReduction="10000"/>
          </a:bodyPr>
          <a:lstStyle/>
          <a:p>
            <a:pPr marL="285750" indent="-285750">
              <a:lnSpc>
                <a:spcPct val="110000"/>
              </a:lnSpc>
              <a:buFont typeface="Wingdings" charset="2"/>
              <a:buChar char="q"/>
            </a:pPr>
            <a:r>
              <a:rPr lang="en-US" dirty="0"/>
              <a:t>Introduce </a:t>
            </a:r>
            <a:r>
              <a:rPr lang="en-US" b="1" dirty="0"/>
              <a:t>research </a:t>
            </a:r>
            <a:r>
              <a:rPr lang="en-US" b="1" dirty="0" smtClean="0"/>
              <a:t>readiness </a:t>
            </a:r>
            <a:r>
              <a:rPr lang="en-US" dirty="0" smtClean="0"/>
              <a:t>through </a:t>
            </a:r>
            <a:r>
              <a:rPr lang="en-US" dirty="0"/>
              <a:t>an experiential lens.  </a:t>
            </a:r>
          </a:p>
          <a:p>
            <a:pPr marL="285750" indent="-285750">
              <a:lnSpc>
                <a:spcPct val="110000"/>
              </a:lnSpc>
              <a:buFont typeface="Wingdings" charset="2"/>
              <a:buChar char="q"/>
            </a:pPr>
            <a:r>
              <a:rPr lang="en-US" dirty="0"/>
              <a:t>Foster collaboration, independence and creativity</a:t>
            </a:r>
          </a:p>
          <a:p>
            <a:pPr marL="285750" indent="-285750">
              <a:lnSpc>
                <a:spcPct val="110000"/>
              </a:lnSpc>
              <a:buFont typeface="Wingdings" charset="2"/>
              <a:buChar char="q"/>
            </a:pPr>
            <a:r>
              <a:rPr lang="en-US" dirty="0" smtClean="0"/>
              <a:t>Increase </a:t>
            </a:r>
            <a:r>
              <a:rPr lang="en-US" dirty="0"/>
              <a:t>critical exploration of advertising </a:t>
            </a:r>
            <a:r>
              <a:rPr lang="en-US" dirty="0" smtClean="0"/>
              <a:t>(move students from </a:t>
            </a:r>
            <a:r>
              <a:rPr lang="en-US" b="1" dirty="0" smtClean="0"/>
              <a:t>de</a:t>
            </a:r>
            <a:r>
              <a:rPr lang="en-US" dirty="0" smtClean="0"/>
              <a:t>sensitization to                      </a:t>
            </a:r>
            <a:r>
              <a:rPr lang="en-US" b="1" dirty="0" smtClean="0"/>
              <a:t>re-</a:t>
            </a:r>
            <a:r>
              <a:rPr lang="en-US" dirty="0" smtClean="0"/>
              <a:t>sensitization)</a:t>
            </a:r>
            <a:r>
              <a:rPr lang="en-US" dirty="0"/>
              <a:t>.</a:t>
            </a:r>
          </a:p>
          <a:p>
            <a:pPr marL="285750" indent="-285750">
              <a:lnSpc>
                <a:spcPct val="110000"/>
              </a:lnSpc>
              <a:buFont typeface="Wingdings" charset="2"/>
              <a:buChar char="q"/>
            </a:pPr>
            <a:r>
              <a:rPr lang="en-US" dirty="0" smtClean="0"/>
              <a:t>Encourage interaction with unfamiliar technology (especially geo-tagging)  for skill-building &amp; professional experience. </a:t>
            </a:r>
          </a:p>
          <a:p>
            <a:pPr marL="285750" indent="-285750">
              <a:lnSpc>
                <a:spcPct val="110000"/>
              </a:lnSpc>
              <a:buFont typeface="Wingdings" charset="2"/>
              <a:buChar char="q"/>
            </a:pPr>
            <a:r>
              <a:rPr lang="en-US" dirty="0" smtClean="0"/>
              <a:t>Provide equal opportunities for students who don’t have access to unlimited data plans, photo capabilities or GPS tagging on smart phones.</a:t>
            </a:r>
          </a:p>
        </p:txBody>
      </p:sp>
    </p:spTree>
    <p:extLst>
      <p:ext uri="{BB962C8B-B14F-4D97-AF65-F5344CB8AC3E}">
        <p14:creationId xmlns:p14="http://schemas.microsoft.com/office/powerpoint/2010/main" val="34470554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1315</TotalTime>
  <Words>2565</Words>
  <Application>Microsoft Macintosh PowerPoint</Application>
  <PresentationFormat>On-screen Show (4:3)</PresentationFormat>
  <Paragraphs>238</Paragraphs>
  <Slides>46</Slides>
  <Notes>19</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Perception</vt:lpstr>
      <vt:lpstr>Engaging Students in Community-Based, Collaborative Research Using Geotagging and Free Cloud-Based Tools</vt:lpstr>
      <vt:lpstr>Cal Lutheran at a Glance</vt:lpstr>
      <vt:lpstr>CLU’s Academic iPad Initiative</vt:lpstr>
      <vt:lpstr>iPad Project Requirements</vt:lpstr>
      <vt:lpstr>Acquisition &amp; Distribution</vt:lpstr>
      <vt:lpstr>How to engage "the former audience” in research readiness through geotagging/mapping </vt:lpstr>
      <vt:lpstr>PowerPoint Presentation</vt:lpstr>
      <vt:lpstr>Idea</vt:lpstr>
      <vt:lpstr>An opportunity to …</vt:lpstr>
      <vt:lpstr>Designing the Project</vt:lpstr>
      <vt:lpstr>PowerPoint Presentation</vt:lpstr>
      <vt:lpstr>Designing the Project</vt:lpstr>
      <vt:lpstr>Goals shared with students…</vt:lpstr>
      <vt:lpstr>Project Steps</vt:lpstr>
      <vt:lpstr>Project Steps: Preparations</vt:lpstr>
      <vt:lpstr>PowerPoint Presentation</vt:lpstr>
      <vt:lpstr>Latitudes</vt:lpstr>
      <vt:lpstr>PowerPoint Presentation</vt:lpstr>
      <vt:lpstr>PowerPoint Presentation</vt:lpstr>
      <vt:lpstr>Part One: Field Test &amp; Data Collection</vt:lpstr>
      <vt:lpstr>PowerPoint Presentation</vt:lpstr>
      <vt:lpstr>Part One Pitfalls</vt:lpstr>
      <vt:lpstr>PowerPoint Presentation</vt:lpstr>
      <vt:lpstr>A Field Test Bonus!</vt:lpstr>
      <vt:lpstr>Part Two: Fusion table &amp; KML file creation</vt:lpstr>
      <vt:lpstr>PowerPoint Presentation</vt:lpstr>
      <vt:lpstr>PowerPoint Presentation</vt:lpstr>
      <vt:lpstr>PowerPoint Presentation</vt:lpstr>
      <vt:lpstr>PowerPoint Presentation</vt:lpstr>
      <vt:lpstr>PowerPoint Presentation</vt:lpstr>
      <vt:lpstr>PowerPoint Presentation</vt:lpstr>
      <vt:lpstr>Part Two Pitfalls</vt:lpstr>
      <vt:lpstr>Part Three: Census Data Overlay</vt:lpstr>
      <vt:lpstr>PowerPoint Presentation</vt:lpstr>
      <vt:lpstr>PowerPoint Presentation</vt:lpstr>
      <vt:lpstr>PowerPoint Presentation</vt:lpstr>
      <vt:lpstr>Part Three Pitfalls </vt:lpstr>
      <vt:lpstr>Part Four &amp; Five: Analyze Data; Create Poster</vt:lpstr>
      <vt:lpstr>PowerPoint Presentation</vt:lpstr>
      <vt:lpstr>PowerPoint Presentation</vt:lpstr>
      <vt:lpstr>Part Six &amp; Seven: Present</vt:lpstr>
      <vt:lpstr>Overcoming Lack of Technical Support</vt:lpstr>
      <vt:lpstr>Positive Outcomes</vt:lpstr>
      <vt:lpstr>Student Feedback</vt:lpstr>
      <vt:lpstr>Other considerations</vt:lpstr>
      <vt:lpstr>Contact Information</vt:lpstr>
    </vt:vector>
  </TitlesOfParts>
  <Company>California Lutheran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admin</dc:creator>
  <cp:lastModifiedBy>CLU</cp:lastModifiedBy>
  <cp:revision>91</cp:revision>
  <dcterms:created xsi:type="dcterms:W3CDTF">2012-02-08T14:59:29Z</dcterms:created>
  <dcterms:modified xsi:type="dcterms:W3CDTF">2013-02-04T22:32:01Z</dcterms:modified>
</cp:coreProperties>
</file>