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58" r:id="rId3"/>
    <p:sldId id="267" r:id="rId4"/>
    <p:sldId id="268" r:id="rId5"/>
    <p:sldId id="260" r:id="rId6"/>
    <p:sldId id="264" r:id="rId7"/>
    <p:sldId id="262" r:id="rId8"/>
    <p:sldId id="263" r:id="rId9"/>
    <p:sldId id="27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917"/>
    <a:srgbClr val="E7CD79"/>
    <a:srgbClr val="404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82593" autoAdjust="0"/>
  </p:normalViewPr>
  <p:slideViewPr>
    <p:cSldViewPr snapToGrid="0" snapToObjects="1">
      <p:cViewPr>
        <p:scale>
          <a:sx n="70" d="100"/>
          <a:sy n="70" d="100"/>
        </p:scale>
        <p:origin x="-121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3E7708-B72C-7D4F-874D-E4F747318BE7}" type="datetimeFigureOut">
              <a:rPr lang="en-US" smtClean="0"/>
              <a:pPr/>
              <a:t>2/3/14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873CF4-53F9-4E43-956D-C132AAC939EB}" type="slidenum">
              <a:rPr lang="en-US" smtClean="0"/>
              <a:pPr/>
              <a:t>‹#›</a:t>
            </a:fld>
            <a:endParaRPr lang="en-US"/>
          </a:p>
        </p:txBody>
      </p:sp>
    </p:spTree>
    <p:extLst>
      <p:ext uri="{BB962C8B-B14F-4D97-AF65-F5344CB8AC3E}">
        <p14:creationId xmlns:p14="http://schemas.microsoft.com/office/powerpoint/2010/main" val="3148895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9A437-E9EA-CA40-B494-753BD8954286}" type="datetimeFigureOut">
              <a:rPr lang="en-US" smtClean="0"/>
              <a:pPr/>
              <a:t>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14ABD-532A-7746-94A8-F3D17EF67C5C}" type="slidenum">
              <a:rPr lang="en-US" smtClean="0"/>
              <a:pPr/>
              <a:t>‹#›</a:t>
            </a:fld>
            <a:endParaRPr lang="en-US"/>
          </a:p>
        </p:txBody>
      </p:sp>
    </p:spTree>
    <p:extLst>
      <p:ext uri="{BB962C8B-B14F-4D97-AF65-F5344CB8AC3E}">
        <p14:creationId xmlns:p14="http://schemas.microsoft.com/office/powerpoint/2010/main" val="41461577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14ABD-532A-7746-94A8-F3D17EF67C5C}" type="slidenum">
              <a:rPr lang="en-US" smtClean="0"/>
              <a:pPr/>
              <a:t>1</a:t>
            </a:fld>
            <a:endParaRPr lang="en-US"/>
          </a:p>
        </p:txBody>
      </p:sp>
    </p:spTree>
    <p:extLst>
      <p:ext uri="{BB962C8B-B14F-4D97-AF65-F5344CB8AC3E}">
        <p14:creationId xmlns:p14="http://schemas.microsoft.com/office/powerpoint/2010/main" val="105279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Look,</a:t>
            </a:r>
            <a:r>
              <a:rPr lang="en-US" baseline="0" dirty="0" smtClean="0"/>
              <a:t> Listen, Find Champions</a:t>
            </a:r>
          </a:p>
          <a:p>
            <a:r>
              <a:rPr lang="en-US" baseline="0" dirty="0" smtClean="0"/>
              <a:t>Strategic Plan – strategicplan.mst.edu</a:t>
            </a:r>
          </a:p>
          <a:p>
            <a:endParaRPr lang="en-US" baseline="0" dirty="0" smtClean="0"/>
          </a:p>
          <a:p>
            <a:r>
              <a:rPr lang="en-US" sz="1200" b="0" i="0" u="none" strike="noStrike" kern="1200" dirty="0" smtClean="0">
                <a:solidFill>
                  <a:schemeClr val="tx1"/>
                </a:solidFill>
                <a:effectLst/>
                <a:latin typeface="+mn-lt"/>
                <a:ea typeface="+mn-ea"/>
                <a:cs typeface="+mn-cs"/>
              </a:rPr>
              <a:t>The Missouri University of Science and Technology is advancing the student learning experience by offering a new 3D printing service to all students, making 3D printing easily and affordably available to 7500 Engineering and Science students via their Library.  Our strategic plan involves an effort to develop and inspire our creative thinkers and leaders for life-long success. Our 3D printing service opens opportunities for students to participate and create their own designs and practice with cheaper and more rapid prototyping. 3D printing is the process of creating an object using a 3D printer that puts down material layer by layer in three dimensions until your desired object is formed.   A 3D printer extrudes melted plastic filament or other material, building objects based on specifications that come from 3D modeling software.  </a:t>
            </a:r>
            <a:endParaRPr lang="en-US" dirty="0"/>
          </a:p>
        </p:txBody>
      </p:sp>
      <p:sp>
        <p:nvSpPr>
          <p:cNvPr id="4" name="Slide Number Placeholder 3"/>
          <p:cNvSpPr>
            <a:spLocks noGrp="1"/>
          </p:cNvSpPr>
          <p:nvPr>
            <p:ph type="sldNum" sz="quarter" idx="10"/>
          </p:nvPr>
        </p:nvSpPr>
        <p:spPr/>
        <p:txBody>
          <a:bodyPr/>
          <a:lstStyle/>
          <a:p>
            <a:fld id="{15A14ABD-532A-7746-94A8-F3D17EF67C5C}" type="slidenum">
              <a:rPr lang="en-US" smtClean="0"/>
              <a:pPr/>
              <a:t>2</a:t>
            </a:fld>
            <a:endParaRPr lang="en-US"/>
          </a:p>
        </p:txBody>
      </p:sp>
    </p:spTree>
    <p:extLst>
      <p:ext uri="{BB962C8B-B14F-4D97-AF65-F5344CB8AC3E}">
        <p14:creationId xmlns:p14="http://schemas.microsoft.com/office/powerpoint/2010/main" val="4212044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14ABD-532A-7746-94A8-F3D17EF67C5C}" type="slidenum">
              <a:rPr lang="en-US" smtClean="0"/>
              <a:pPr/>
              <a:t>3</a:t>
            </a:fld>
            <a:endParaRPr lang="en-US"/>
          </a:p>
        </p:txBody>
      </p:sp>
    </p:spTree>
    <p:extLst>
      <p:ext uri="{BB962C8B-B14F-4D97-AF65-F5344CB8AC3E}">
        <p14:creationId xmlns:p14="http://schemas.microsoft.com/office/powerpoint/2010/main" val="401339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14ABD-532A-7746-94A8-F3D17EF67C5C}" type="slidenum">
              <a:rPr lang="en-US" smtClean="0"/>
              <a:pPr/>
              <a:t>4</a:t>
            </a:fld>
            <a:endParaRPr lang="en-US"/>
          </a:p>
        </p:txBody>
      </p:sp>
    </p:spTree>
    <p:extLst>
      <p:ext uri="{BB962C8B-B14F-4D97-AF65-F5344CB8AC3E}">
        <p14:creationId xmlns:p14="http://schemas.microsoft.com/office/powerpoint/2010/main" val="180803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Charging</a:t>
            </a:r>
          </a:p>
          <a:p>
            <a:r>
              <a:rPr lang="en-US" dirty="0" smtClean="0"/>
              <a:t>Customer</a:t>
            </a:r>
            <a:r>
              <a:rPr lang="en-US" baseline="0" dirty="0" smtClean="0"/>
              <a:t> Relations</a:t>
            </a:r>
          </a:p>
          <a:p>
            <a:r>
              <a:rPr lang="en-US" baseline="0" dirty="0" smtClean="0"/>
              <a:t>Walk-In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Our 3D printing service advances the hands-on experimental learning experience that connects with a campus research hot topic called Additive Manufacturing, a similar, progressive and transformational manufacturing technique that can reduce manufacturing tooling costs and improve product develop cycle times while improving material quality.    We are providing all the tools for the students to participate.  Our </a:t>
            </a:r>
            <a:r>
              <a:rPr lang="en-US" sz="1200" b="0" i="0" u="none" strike="noStrike" kern="1200" dirty="0" err="1" smtClean="0">
                <a:solidFill>
                  <a:schemeClr val="tx1"/>
                </a:solidFill>
                <a:effectLst/>
                <a:latin typeface="+mn-lt"/>
                <a:ea typeface="+mn-ea"/>
                <a:cs typeface="+mn-cs"/>
              </a:rPr>
              <a:t>Stratasys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uPrint</a:t>
            </a:r>
            <a:r>
              <a:rPr lang="en-US" sz="1200" b="0" i="0" u="none" strike="noStrike" kern="120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rPr>
              <a:t>uPrint</a:t>
            </a:r>
            <a:r>
              <a:rPr lang="en-US" sz="1200" b="0" i="0" u="none" strike="noStrike" kern="1200" dirty="0" smtClean="0">
                <a:solidFill>
                  <a:schemeClr val="tx1"/>
                </a:solidFill>
                <a:effectLst/>
                <a:latin typeface="+mn-lt"/>
                <a:ea typeface="+mn-ea"/>
                <a:cs typeface="+mn-cs"/>
              </a:rPr>
              <a:t> Plus 3D Printers are hardened, industrial strength systems .  Our new  high-performance CAD 3D graphic work stations offer the latest CAD 3D graphic modeling software such as AutoCAD, SolidWorks, Pro-E, Adobe  and many others.    We utilize our existing </a:t>
            </a:r>
            <a:r>
              <a:rPr lang="en-US" sz="1200" b="0" i="0" u="none" strike="noStrike" kern="1200" dirty="0" err="1" smtClean="0">
                <a:solidFill>
                  <a:schemeClr val="tx1"/>
                </a:solidFill>
                <a:effectLst/>
                <a:latin typeface="+mn-lt"/>
                <a:ea typeface="+mn-ea"/>
                <a:cs typeface="+mn-cs"/>
              </a:rPr>
              <a:t>PaperCut</a:t>
            </a:r>
            <a:r>
              <a:rPr lang="en-US" sz="1200" b="0" i="0" u="none" strike="noStrike" kern="1200" dirty="0" smtClean="0">
                <a:solidFill>
                  <a:schemeClr val="tx1"/>
                </a:solidFill>
                <a:effectLst/>
                <a:latin typeface="+mn-lt"/>
                <a:ea typeface="+mn-ea"/>
                <a:cs typeface="+mn-cs"/>
              </a:rPr>
              <a:t> Print Management System so students have an option to use  their printing allocation for printing of paper or 3D objects.</a:t>
            </a:r>
            <a:endParaRPr lang="en-US" dirty="0" smtClean="0"/>
          </a:p>
          <a:p>
            <a:endParaRPr lang="en-US" dirty="0" smtClean="0"/>
          </a:p>
          <a:p>
            <a:r>
              <a:rPr lang="en-US" sz="1200" b="0" i="0" u="none" strike="noStrike" kern="1200" dirty="0" smtClean="0">
                <a:solidFill>
                  <a:schemeClr val="tx1"/>
                </a:solidFill>
                <a:effectLst/>
                <a:latin typeface="+mn-lt"/>
                <a:ea typeface="+mn-ea"/>
                <a:cs typeface="+mn-cs"/>
              </a:rPr>
              <a:t>We have noticed an increase in student motivation by offering the 3D printing service to our 7500 Engineering and Science students.  By locating the service next to the Starbuck coffee shop in the library it has made it convenient, fun and relaxing for the students to participate  and  our new student service  is in high demand.   3D printing has excited students to learn the software in such a way that they can create the prototypes that they need. This has changed how students present in some of the classes.  Motivation has increased as students want to know the software and calculation processes in order to create the perfect “print” the first time.   The recreational use of 3D printing is a valuable aspect and is a recent topic brought up by potential students at recruitment time.  We are showcasing the 3D Printing technology in the updated, high-traffic library space to foster awareness of the technology and our service.   We have recently invested in updated, high-tech furniture for that area  that will be a part of a larger Library Learning Commons initiative that includes providing  state-of-the-art collaborative technology such as  practice presentation rooms, experimental technology labs and 3D printing capability for teaching, learning and research</a:t>
            </a:r>
            <a:endParaRPr lang="en-US" dirty="0"/>
          </a:p>
        </p:txBody>
      </p:sp>
      <p:sp>
        <p:nvSpPr>
          <p:cNvPr id="4" name="Slide Number Placeholder 3"/>
          <p:cNvSpPr>
            <a:spLocks noGrp="1"/>
          </p:cNvSpPr>
          <p:nvPr>
            <p:ph type="sldNum" sz="quarter" idx="10"/>
          </p:nvPr>
        </p:nvSpPr>
        <p:spPr/>
        <p:txBody>
          <a:bodyPr/>
          <a:lstStyle/>
          <a:p>
            <a:fld id="{15A14ABD-532A-7746-94A8-F3D17EF67C5C}" type="slidenum">
              <a:rPr lang="en-US" smtClean="0"/>
              <a:pPr/>
              <a:t>5</a:t>
            </a:fld>
            <a:endParaRPr lang="en-US"/>
          </a:p>
        </p:txBody>
      </p:sp>
    </p:spTree>
    <p:extLst>
      <p:ext uri="{BB962C8B-B14F-4D97-AF65-F5344CB8AC3E}">
        <p14:creationId xmlns:p14="http://schemas.microsoft.com/office/powerpoint/2010/main" val="170851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14ABD-532A-7746-94A8-F3D17EF67C5C}" type="slidenum">
              <a:rPr lang="en-US" smtClean="0"/>
              <a:pPr/>
              <a:t>6</a:t>
            </a:fld>
            <a:endParaRPr lang="en-US"/>
          </a:p>
        </p:txBody>
      </p:sp>
    </p:spTree>
    <p:extLst>
      <p:ext uri="{BB962C8B-B14F-4D97-AF65-F5344CB8AC3E}">
        <p14:creationId xmlns:p14="http://schemas.microsoft.com/office/powerpoint/2010/main" val="1657897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14ABD-532A-7746-94A8-F3D17EF67C5C}" type="slidenum">
              <a:rPr lang="en-US" smtClean="0"/>
              <a:pPr/>
              <a:t>7</a:t>
            </a:fld>
            <a:endParaRPr lang="en-US"/>
          </a:p>
        </p:txBody>
      </p:sp>
    </p:spTree>
    <p:extLst>
      <p:ext uri="{BB962C8B-B14F-4D97-AF65-F5344CB8AC3E}">
        <p14:creationId xmlns:p14="http://schemas.microsoft.com/office/powerpoint/2010/main" val="159001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A14ABD-532A-7746-94A8-F3D17EF67C5C}" type="slidenum">
              <a:rPr lang="en-US" smtClean="0"/>
              <a:pPr/>
              <a:t>8</a:t>
            </a:fld>
            <a:endParaRPr lang="en-US"/>
          </a:p>
        </p:txBody>
      </p:sp>
    </p:spTree>
    <p:extLst>
      <p:ext uri="{BB962C8B-B14F-4D97-AF65-F5344CB8AC3E}">
        <p14:creationId xmlns:p14="http://schemas.microsoft.com/office/powerpoint/2010/main" val="1321501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tinyurl.com</a:t>
            </a:r>
            <a:r>
              <a:rPr lang="en-US" dirty="0" smtClean="0"/>
              <a:t>/</a:t>
            </a:r>
            <a:r>
              <a:rPr lang="en-US" dirty="0" err="1" smtClean="0"/>
              <a:t>kygmnec</a:t>
            </a:r>
            <a:r>
              <a:rPr lang="en-US" dirty="0" smtClean="0"/>
              <a:t> – This</a:t>
            </a:r>
            <a:r>
              <a:rPr lang="en-US" baseline="0" dirty="0" smtClean="0"/>
              <a:t> is to a Google Doc that has a place for questions and answers</a:t>
            </a:r>
          </a:p>
          <a:p>
            <a:endParaRPr lang="en-US" baseline="0" dirty="0" smtClean="0"/>
          </a:p>
          <a:p>
            <a:r>
              <a:rPr lang="en-US" dirty="0" smtClean="0"/>
              <a:t>http://</a:t>
            </a:r>
            <a:r>
              <a:rPr lang="en-US" dirty="0" err="1" smtClean="0"/>
              <a:t>it.mst.edu</a:t>
            </a:r>
            <a:r>
              <a:rPr lang="en-US" dirty="0" smtClean="0"/>
              <a:t>/services/3d-print/ - This is the website</a:t>
            </a:r>
            <a:r>
              <a:rPr lang="en-US" baseline="0" dirty="0" smtClean="0"/>
              <a:t> for 3D Printing at Missouri S&amp;T</a:t>
            </a:r>
            <a:endParaRPr lang="en-US" dirty="0"/>
          </a:p>
        </p:txBody>
      </p:sp>
      <p:sp>
        <p:nvSpPr>
          <p:cNvPr id="4" name="Slide Number Placeholder 3"/>
          <p:cNvSpPr>
            <a:spLocks noGrp="1"/>
          </p:cNvSpPr>
          <p:nvPr>
            <p:ph type="sldNum" sz="quarter" idx="10"/>
          </p:nvPr>
        </p:nvSpPr>
        <p:spPr/>
        <p:txBody>
          <a:bodyPr/>
          <a:lstStyle/>
          <a:p>
            <a:fld id="{15A14ABD-532A-7746-94A8-F3D17EF67C5C}" type="slidenum">
              <a:rPr lang="en-US" smtClean="0"/>
              <a:pPr/>
              <a:t>9</a:t>
            </a:fld>
            <a:endParaRPr lang="en-US"/>
          </a:p>
        </p:txBody>
      </p:sp>
    </p:spTree>
    <p:extLst>
      <p:ext uri="{BB962C8B-B14F-4D97-AF65-F5344CB8AC3E}">
        <p14:creationId xmlns:p14="http://schemas.microsoft.com/office/powerpoint/2010/main" val="339180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ilver cover 1075.jpg"/>
          <p:cNvPicPr>
            <a:picLocks noChangeAspect="1"/>
          </p:cNvPicPr>
          <p:nvPr userDrawn="1"/>
        </p:nvPicPr>
        <p:blipFill>
          <a:blip r:embed="rId2"/>
          <a:stretch>
            <a:fillRect/>
          </a:stretch>
        </p:blipFill>
        <p:spPr>
          <a:xfrm>
            <a:off x="0" y="0"/>
            <a:ext cx="9235440" cy="6926580"/>
          </a:xfrm>
          <a:prstGeom prst="rect">
            <a:avLst/>
          </a:prstGeom>
        </p:spPr>
      </p:pic>
      <p:sp>
        <p:nvSpPr>
          <p:cNvPr id="2" name="Title 1"/>
          <p:cNvSpPr>
            <a:spLocks noGrp="1"/>
          </p:cNvSpPr>
          <p:nvPr>
            <p:ph type="ctrTitle"/>
          </p:nvPr>
        </p:nvSpPr>
        <p:spPr>
          <a:xfrm>
            <a:off x="685800" y="2130426"/>
            <a:ext cx="7772400" cy="1470025"/>
          </a:xfrm>
        </p:spPr>
        <p:txBody>
          <a:bodyPr/>
          <a:lstStyle>
            <a:lvl1pPr>
              <a:defRPr>
                <a:solidFill>
                  <a:srgbClr val="1B6917"/>
                </a:solidFill>
                <a:latin typeface="Georgia"/>
                <a:cs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404044"/>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553200" y="6466111"/>
            <a:ext cx="2133600" cy="365125"/>
          </a:xfrm>
        </p:spPr>
        <p:txBody>
          <a:bodyPr/>
          <a:lstStyle>
            <a:lvl1pPr>
              <a:defRPr>
                <a:solidFill>
                  <a:srgbClr val="FFFFFF"/>
                </a:solidFill>
              </a:defRPr>
            </a:lvl1pPr>
          </a:lstStyle>
          <a:p>
            <a:r>
              <a:rPr lang="en-US" dirty="0" smtClean="0"/>
              <a:t>December 20, 2010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6553200" y="6518401"/>
            <a:ext cx="2590800" cy="365125"/>
          </a:xfrm>
        </p:spPr>
        <p:txBody>
          <a:bodyPr/>
          <a:lstStyle/>
          <a:p>
            <a:fld id="{6189B349-B284-884E-BF58-0D68D479BD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481791"/>
            <a:ext cx="2133600" cy="365125"/>
          </a:xfrm>
        </p:spPr>
        <p:txBody>
          <a:bodyPr/>
          <a:lstStyle/>
          <a:p>
            <a:fld id="{6189B349-B284-884E-BF58-0D68D479BD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22813" y="1600201"/>
            <a:ext cx="350433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15301" y="1600201"/>
            <a:ext cx="337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2812" y="1535113"/>
            <a:ext cx="326558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622813" y="2174875"/>
            <a:ext cx="32655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9344" y="1535113"/>
            <a:ext cx="353745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49344" y="2174875"/>
            <a:ext cx="353745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04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923190" y="273052"/>
            <a:ext cx="376361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620045"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ilver-stripe 1075.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622812" y="274639"/>
            <a:ext cx="706398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22814" y="1600201"/>
            <a:ext cx="706398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524751"/>
            <a:ext cx="2590800" cy="365125"/>
          </a:xfrm>
          <a:prstGeom prst="rect">
            <a:avLst/>
          </a:prstGeom>
        </p:spPr>
        <p:txBody>
          <a:bodyPr vert="horz" lIns="91440" tIns="45720" rIns="91440" bIns="45720" rtlCol="0" anchor="ctr"/>
          <a:lstStyle>
            <a:lvl1pPr algn="r">
              <a:defRPr sz="1200">
                <a:solidFill>
                  <a:schemeClr val="bg1"/>
                </a:solidFill>
              </a:defRPr>
            </a:lvl1pPr>
          </a:lstStyle>
          <a:p>
            <a:r>
              <a:rPr lang="en-US" dirty="0" smtClean="0"/>
              <a:t>December 20, 2010</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Lst>
  <p:hf hdr="0"/>
  <p:txStyles>
    <p:titleStyle>
      <a:lvl1pPr algn="ctr" defTabSz="457200" rtl="0" eaLnBrk="1" latinLnBrk="0" hangingPunct="1">
        <a:spcBef>
          <a:spcPct val="0"/>
        </a:spcBef>
        <a:buNone/>
        <a:defRPr sz="40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Relationship Id="rId5" Type="http://schemas.openxmlformats.org/officeDocument/2006/relationships/image" Target="../media/image9.tiff"/><Relationship Id="rId6" Type="http://schemas.openxmlformats.org/officeDocument/2006/relationships/image" Target="../media/image10.tiff"/><Relationship Id="rId7" Type="http://schemas.openxmlformats.org/officeDocument/2006/relationships/image" Target="../media/image11.tif"/><Relationship Id="rId8" Type="http://schemas.openxmlformats.org/officeDocument/2006/relationships/image" Target="../media/image12.tiff"/><Relationship Id="rId9" Type="http://schemas.openxmlformats.org/officeDocument/2006/relationships/image" Target="../media/image13.tif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tif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tinyurl.com/kygmnec" TargetMode="External"/><Relationship Id="rId4" Type="http://schemas.openxmlformats.org/officeDocument/2006/relationships/hyperlink" Target="http://it.mst.edu/services/3d-print/"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22313" y="2242755"/>
            <a:ext cx="7772400" cy="2629495"/>
          </a:xfrm>
          <a:prstGeom prst="rect">
            <a:avLst/>
          </a:prstGeom>
        </p:spPr>
        <p:txBody>
          <a:bodyPr vert="horz" lIns="91440" tIns="45720" rIns="91440" bIns="45720" rtlCol="0" anchor="t">
            <a:normAutofit fontScale="92500" lnSpcReduction="10000"/>
          </a:bodyPr>
          <a:lstStyle>
            <a:lvl1pPr algn="l">
              <a:defRPr sz="4000" b="1" cap="all">
                <a:solidFill>
                  <a:schemeClr val="bg1"/>
                </a:solidFill>
                <a:latin typeface="Georgia"/>
                <a:cs typeface="Georgi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smtClean="0">
                <a:solidFill>
                  <a:srgbClr val="404044"/>
                </a:solidFill>
                <a:ea typeface="+mj-ea"/>
              </a:rPr>
              <a:t>Teaching and technology Decisions to Support a Campus in an Ever Changing Environment</a:t>
            </a:r>
            <a:endParaRPr kumimoji="0" lang="en-US" sz="4000" b="1" i="0" u="none" strike="noStrike" kern="1200" cap="all" spc="0" normalizeH="0" baseline="0" noProof="0" dirty="0" smtClean="0">
              <a:ln>
                <a:noFill/>
              </a:ln>
              <a:solidFill>
                <a:srgbClr val="404044"/>
              </a:solidFill>
              <a:effectLst/>
              <a:uLnTx/>
              <a:uFillTx/>
              <a:latin typeface="Georgia"/>
              <a:ea typeface="+mj-ea"/>
              <a:cs typeface="Georgia"/>
            </a:endParaRPr>
          </a:p>
        </p:txBody>
      </p:sp>
      <p:sp>
        <p:nvSpPr>
          <p:cNvPr id="12" name="Text Placeholder 2"/>
          <p:cNvSpPr txBox="1">
            <a:spLocks/>
          </p:cNvSpPr>
          <p:nvPr/>
        </p:nvSpPr>
        <p:spPr>
          <a:xfrm>
            <a:off x="722313" y="742569"/>
            <a:ext cx="7772400" cy="1500187"/>
          </a:xfrm>
          <a:prstGeom prst="rect">
            <a:avLst/>
          </a:prstGeom>
        </p:spPr>
        <p:txBody>
          <a:bodyPr vert="horz" lIns="91440" tIns="45720" rIns="91440" bIns="45720" rtlCol="0" anchor="b">
            <a:normAutofit/>
          </a:bodyPr>
          <a:lstStyle>
            <a:lvl1pPr marL="0" indent="0">
              <a:buNone/>
              <a:defRPr sz="2000">
                <a:solidFill>
                  <a:srgbClr val="E7CD79"/>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solidFill>
                  <a:srgbClr val="1B6917"/>
                </a:solidFill>
              </a:rPr>
              <a:t>Greg Smith, Cathy Allison, Angie Hammons</a:t>
            </a:r>
            <a:endParaRPr kumimoji="0" lang="en-US" sz="2000" b="0" i="0" u="none" strike="noStrike" kern="1200" cap="none" spc="0" normalizeH="0" baseline="0" noProof="0" dirty="0" smtClean="0">
              <a:ln>
                <a:noFill/>
              </a:ln>
              <a:solidFill>
                <a:srgbClr val="1B6917"/>
              </a:solidFill>
              <a:effectLst/>
              <a:uLnTx/>
              <a:uFillTx/>
              <a:latin typeface="Georgia"/>
              <a:ea typeface="+mn-ea"/>
              <a:cs typeface="Georgia"/>
            </a:endParaRPr>
          </a:p>
        </p:txBody>
      </p:sp>
      <p:sp>
        <p:nvSpPr>
          <p:cNvPr id="14" name="Slide Number Placeholder 13"/>
          <p:cNvSpPr>
            <a:spLocks noGrp="1"/>
          </p:cNvSpPr>
          <p:nvPr>
            <p:ph type="sldNum" sz="quarter" idx="12"/>
          </p:nvPr>
        </p:nvSpPr>
        <p:spPr>
          <a:xfrm>
            <a:off x="6680200" y="6567711"/>
            <a:ext cx="2133600" cy="365125"/>
          </a:xfrm>
        </p:spPr>
        <p:txBody>
          <a:bodyPr/>
          <a:lstStyle/>
          <a:p>
            <a:r>
              <a:rPr lang="en-US" dirty="0" smtClean="0"/>
              <a:t>December 20, 2010</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812" y="28975"/>
            <a:ext cx="7063988" cy="1143000"/>
          </a:xfrm>
        </p:spPr>
        <p:txBody>
          <a:bodyPr>
            <a:normAutofit fontScale="90000"/>
          </a:bodyPr>
          <a:lstStyle/>
          <a:p>
            <a:r>
              <a:rPr lang="en-US" dirty="0" smtClean="0"/>
              <a:t>Establish an Exploratory Project</a:t>
            </a:r>
            <a:endParaRPr lang="en-US" dirty="0"/>
          </a:p>
        </p:txBody>
      </p:sp>
      <p:sp>
        <p:nvSpPr>
          <p:cNvPr id="3" name="Slide Number Placeholder 2"/>
          <p:cNvSpPr>
            <a:spLocks noGrp="1"/>
          </p:cNvSpPr>
          <p:nvPr>
            <p:ph type="sldNum" sz="quarter" idx="11"/>
          </p:nvPr>
        </p:nvSpPr>
        <p:spPr/>
        <p:txBody>
          <a:bodyPr/>
          <a:lstStyle/>
          <a:p>
            <a:fld id="{6189B349-B284-884E-BF58-0D68D479BD97}" type="slidenum">
              <a:rPr lang="en-US" smtClean="0"/>
              <a:pPr/>
              <a:t>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481" y="1417640"/>
            <a:ext cx="2675319" cy="324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266" y="5602877"/>
            <a:ext cx="7127892" cy="45143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6925" y="1062134"/>
            <a:ext cx="2498221" cy="374733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1481" y="2745377"/>
            <a:ext cx="3810000" cy="2857500"/>
          </a:xfrm>
          <a:prstGeom prst="rect">
            <a:avLst/>
          </a:prstGeom>
        </p:spPr>
      </p:pic>
    </p:spTree>
    <p:extLst>
      <p:ext uri="{BB962C8B-B14F-4D97-AF65-F5344CB8AC3E}">
        <p14:creationId xmlns:p14="http://schemas.microsoft.com/office/powerpoint/2010/main" val="329692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203"/>
            <a:ext cx="8605561" cy="830997"/>
          </a:xfrm>
          <a:prstGeom prst="rect">
            <a:avLst/>
          </a:prstGeom>
          <a:noFill/>
        </p:spPr>
        <p:txBody>
          <a:bodyPr wrap="none" rtlCol="0">
            <a:spAutoFit/>
          </a:bodyPr>
          <a:lstStyle/>
          <a:p>
            <a:pPr algn="ctr"/>
            <a:r>
              <a:rPr lang="en-US" sz="2400" b="1" dirty="0" smtClean="0"/>
              <a:t>Dawes Group at Missouri S&amp;T</a:t>
            </a:r>
          </a:p>
          <a:p>
            <a:pPr algn="ctr"/>
            <a:r>
              <a:rPr lang="en-US" sz="2400" b="1" dirty="0" smtClean="0"/>
              <a:t> Spectroscopy and dynamics on multiple potential energy surfaces</a:t>
            </a:r>
            <a:endParaRPr lang="en-US" sz="2400" b="1"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8812" t="14725" r="22617" b="6848"/>
          <a:stretch/>
        </p:blipFill>
        <p:spPr>
          <a:xfrm>
            <a:off x="6132609" y="3897486"/>
            <a:ext cx="2941320" cy="2573655"/>
          </a:xfrm>
          <a:prstGeom prst="rect">
            <a:avLst/>
          </a:prstGeom>
        </p:spPr>
      </p:pic>
      <p:sp>
        <p:nvSpPr>
          <p:cNvPr id="13" name="TextBox 12"/>
          <p:cNvSpPr txBox="1"/>
          <p:nvPr/>
        </p:nvSpPr>
        <p:spPr>
          <a:xfrm>
            <a:off x="3130296" y="4234696"/>
            <a:ext cx="2889504" cy="1785104"/>
          </a:xfrm>
          <a:prstGeom prst="rect">
            <a:avLst/>
          </a:prstGeom>
          <a:noFill/>
        </p:spPr>
        <p:txBody>
          <a:bodyPr wrap="square" rtlCol="0">
            <a:spAutoFit/>
          </a:bodyPr>
          <a:lstStyle/>
          <a:p>
            <a:pPr algn="just"/>
            <a:r>
              <a:rPr lang="en-US" sz="1100" dirty="0" smtClean="0">
                <a:latin typeface="Times New Roman" pitchFamily="18" charset="0"/>
                <a:cs typeface="Times New Roman" pitchFamily="18" charset="0"/>
              </a:rPr>
              <a:t>(at left) The spin-forbidden chemistry of the O(</a:t>
            </a:r>
            <a:r>
              <a:rPr lang="en-US" sz="1100" baseline="30000" dirty="0" smtClean="0">
                <a:latin typeface="Times New Roman" pitchFamily="18" charset="0"/>
                <a:cs typeface="Times New Roman" pitchFamily="18" charset="0"/>
              </a:rPr>
              <a:t>3</a:t>
            </a:r>
            <a:r>
              <a:rPr lang="en-US" sz="1100" dirty="0" smtClean="0">
                <a:latin typeface="Times New Roman" pitchFamily="18" charset="0"/>
                <a:cs typeface="Times New Roman" pitchFamily="18" charset="0"/>
              </a:rPr>
              <a:t>P) + CO → CO</a:t>
            </a:r>
            <a:r>
              <a:rPr lang="en-US" sz="1100" baseline="-25000" dirty="0" smtClean="0">
                <a:latin typeface="Times New Roman" pitchFamily="18" charset="0"/>
                <a:cs typeface="Times New Roman" pitchFamily="18" charset="0"/>
              </a:rPr>
              <a:t>2</a:t>
            </a:r>
            <a:r>
              <a:rPr lang="en-US" sz="1100" dirty="0" smtClean="0">
                <a:latin typeface="Times New Roman" pitchFamily="18" charset="0"/>
                <a:cs typeface="Times New Roman" pitchFamily="18" charset="0"/>
              </a:rPr>
              <a:t> reaction is studied using three automatically generated PESs. Two frustrated triplet states which correlate with ground state O(</a:t>
            </a:r>
            <a:r>
              <a:rPr lang="en-US" sz="1100" baseline="30000" dirty="0" smtClean="0">
                <a:latin typeface="Times New Roman" pitchFamily="18" charset="0"/>
                <a:cs typeface="Times New Roman" pitchFamily="18" charset="0"/>
              </a:rPr>
              <a:t>3</a:t>
            </a:r>
            <a:r>
              <a:rPr lang="en-US" sz="1100" dirty="0" smtClean="0">
                <a:latin typeface="Times New Roman" pitchFamily="18" charset="0"/>
                <a:cs typeface="Times New Roman" pitchFamily="18" charset="0"/>
              </a:rPr>
              <a:t>P) have shallow wells hanging above the deep singlet CO</a:t>
            </a:r>
            <a:r>
              <a:rPr lang="en-US" sz="1100" baseline="-25000" dirty="0" smtClean="0">
                <a:latin typeface="Times New Roman" pitchFamily="18" charset="0"/>
                <a:cs typeface="Times New Roman" pitchFamily="18" charset="0"/>
              </a:rPr>
              <a:t>2</a:t>
            </a:r>
            <a:r>
              <a:rPr lang="en-US" sz="1100" dirty="0" smtClean="0">
                <a:latin typeface="Times New Roman" pitchFamily="18" charset="0"/>
                <a:cs typeface="Times New Roman" pitchFamily="18" charset="0"/>
              </a:rPr>
              <a:t> well. The spin-forbidden reaction occurs via spin-orbit coupling between the surfaces.</a:t>
            </a:r>
          </a:p>
          <a:p>
            <a:pPr algn="just"/>
            <a:r>
              <a:rPr lang="en-US" sz="1100" dirty="0" smtClean="0">
                <a:latin typeface="Times New Roman" pitchFamily="18" charset="0"/>
                <a:cs typeface="Times New Roman" pitchFamily="18" charset="0"/>
              </a:rPr>
              <a:t>(at right) The possibility of spin-forbidden dynamics is explored for N-atom collisions</a:t>
            </a:r>
            <a:endParaRPr lang="en-US" sz="1100" dirty="0"/>
          </a:p>
        </p:txBody>
      </p:sp>
      <p:sp>
        <p:nvSpPr>
          <p:cNvPr id="14" name="TextBox 13"/>
          <p:cNvSpPr txBox="1"/>
          <p:nvPr/>
        </p:nvSpPr>
        <p:spPr>
          <a:xfrm>
            <a:off x="3276600" y="3821668"/>
            <a:ext cx="2658548" cy="369332"/>
          </a:xfrm>
          <a:prstGeom prst="rect">
            <a:avLst/>
          </a:prstGeom>
          <a:noFill/>
        </p:spPr>
        <p:txBody>
          <a:bodyPr wrap="none" rtlCol="0">
            <a:spAutoFit/>
          </a:bodyPr>
          <a:lstStyle/>
          <a:p>
            <a:r>
              <a:rPr lang="en-US" b="1" dirty="0" smtClean="0"/>
              <a:t>Spin-Forbidden Chemistry</a:t>
            </a:r>
            <a:endParaRPr lang="en-US" b="1" dirty="0"/>
          </a:p>
        </p:txBody>
      </p:sp>
      <p:pic>
        <p:nvPicPr>
          <p:cNvPr id="64" name="Picture 63"/>
          <p:cNvPicPr>
            <a:picLocks noChangeAspect="1"/>
          </p:cNvPicPr>
          <p:nvPr/>
        </p:nvPicPr>
        <p:blipFill rotWithShape="1">
          <a:blip r:embed="rId4">
            <a:extLst>
              <a:ext uri="{28A0092B-C50C-407E-A947-70E740481C1C}">
                <a14:useLocalDpi xmlns:a14="http://schemas.microsoft.com/office/drawing/2010/main" val="0"/>
              </a:ext>
            </a:extLst>
          </a:blip>
          <a:srcRect l="2346" t="284" r="1566" b="2217"/>
          <a:stretch/>
        </p:blipFill>
        <p:spPr>
          <a:xfrm>
            <a:off x="6217920" y="914400"/>
            <a:ext cx="2743200" cy="2468880"/>
          </a:xfrm>
          <a:prstGeom prst="rect">
            <a:avLst/>
          </a:prstGeom>
        </p:spPr>
      </p:pic>
      <p:pic>
        <p:nvPicPr>
          <p:cNvPr id="65" name="Picture 64"/>
          <p:cNvPicPr>
            <a:picLocks noChangeAspect="1"/>
          </p:cNvPicPr>
          <p:nvPr/>
        </p:nvPicPr>
        <p:blipFill rotWithShape="1">
          <a:blip r:embed="rId5" cstate="print">
            <a:extLst>
              <a:ext uri="{28A0092B-C50C-407E-A947-70E740481C1C}">
                <a14:useLocalDpi xmlns:a14="http://schemas.microsoft.com/office/drawing/2010/main" val="0"/>
              </a:ext>
            </a:extLst>
          </a:blip>
          <a:srcRect l="-1" t="3327" r="4197" b="2032"/>
          <a:stretch/>
        </p:blipFill>
        <p:spPr>
          <a:xfrm>
            <a:off x="3429000" y="914400"/>
            <a:ext cx="2194560" cy="1737360"/>
          </a:xfrm>
          <a:prstGeom prst="rect">
            <a:avLst/>
          </a:prstGeom>
        </p:spPr>
      </p:pic>
      <p:pic>
        <p:nvPicPr>
          <p:cNvPr id="62" name="Picture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2800" y="2476500"/>
            <a:ext cx="2779809" cy="1123701"/>
          </a:xfrm>
          <a:prstGeom prst="rect">
            <a:avLst/>
          </a:prstGeom>
        </p:spPr>
      </p:pic>
      <p:pic>
        <p:nvPicPr>
          <p:cNvPr id="66" name="Picture 65"/>
          <p:cNvPicPr>
            <a:picLocks noChangeAspect="1"/>
          </p:cNvPicPr>
          <p:nvPr/>
        </p:nvPicPr>
        <p:blipFill rotWithShape="1">
          <a:blip r:embed="rId7">
            <a:extLst>
              <a:ext uri="{28A0092B-C50C-407E-A947-70E740481C1C}">
                <a14:useLocalDpi xmlns:a14="http://schemas.microsoft.com/office/drawing/2010/main" val="0"/>
              </a:ext>
            </a:extLst>
          </a:blip>
          <a:srcRect l="5483" t="8816" r="4022" b="4284"/>
          <a:stretch/>
        </p:blipFill>
        <p:spPr>
          <a:xfrm>
            <a:off x="94487" y="969992"/>
            <a:ext cx="3200149" cy="2230407"/>
          </a:xfrm>
          <a:prstGeom prst="rect">
            <a:avLst/>
          </a:prstGeom>
        </p:spPr>
      </p:pic>
      <p:sp>
        <p:nvSpPr>
          <p:cNvPr id="67" name="TextBox 66"/>
          <p:cNvSpPr txBox="1"/>
          <p:nvPr/>
        </p:nvSpPr>
        <p:spPr>
          <a:xfrm>
            <a:off x="7086600" y="3472190"/>
            <a:ext cx="15240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Triplet </a:t>
            </a:r>
            <a:r>
              <a:rPr lang="el-GR" sz="1100" dirty="0" smtClean="0">
                <a:latin typeface="Times New Roman" pitchFamily="18" charset="0"/>
                <a:cs typeface="Times New Roman" pitchFamily="18" charset="0"/>
              </a:rPr>
              <a:t>Π</a:t>
            </a:r>
            <a:r>
              <a:rPr lang="en-US" sz="1100" dirty="0">
                <a:latin typeface="Times New Roman" pitchFamily="18" charset="0"/>
                <a:cs typeface="Times New Roman" pitchFamily="18" charset="0"/>
              </a:rPr>
              <a:t>-</a:t>
            </a:r>
            <a:r>
              <a:rPr lang="en-US" sz="1100" dirty="0" smtClean="0">
                <a:latin typeface="Times New Roman" pitchFamily="18" charset="0"/>
                <a:cs typeface="Times New Roman" pitchFamily="18" charset="0"/>
              </a:rPr>
              <a:t>states of </a:t>
            </a:r>
            <a:r>
              <a:rPr lang="en-US" sz="1100" dirty="0" err="1" smtClean="0">
                <a:latin typeface="Times New Roman" pitchFamily="18" charset="0"/>
                <a:cs typeface="Times New Roman" pitchFamily="18" charset="0"/>
              </a:rPr>
              <a:t>BeC</a:t>
            </a:r>
            <a:endParaRPr lang="en-US" sz="1100" dirty="0">
              <a:latin typeface="Times New Roman" pitchFamily="18" charset="0"/>
              <a:cs typeface="Times New Roman" pitchFamily="18" charset="0"/>
            </a:endParaRPr>
          </a:p>
        </p:txBody>
      </p:sp>
      <p:sp>
        <p:nvSpPr>
          <p:cNvPr id="68" name="TextBox 67"/>
          <p:cNvSpPr txBox="1"/>
          <p:nvPr/>
        </p:nvSpPr>
        <p:spPr>
          <a:xfrm>
            <a:off x="2971800" y="3472190"/>
            <a:ext cx="36576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Ro-vibrational states of (NH</a:t>
            </a:r>
            <a:r>
              <a:rPr lang="en-US" sz="1100" baseline="-25000" dirty="0" smtClean="0">
                <a:latin typeface="Times New Roman" pitchFamily="18" charset="0"/>
                <a:cs typeface="Times New Roman" pitchFamily="18" charset="0"/>
              </a:rPr>
              <a:t>3</a:t>
            </a:r>
            <a:r>
              <a:rPr lang="en-US" sz="1100" dirty="0" smtClean="0">
                <a:latin typeface="Times New Roman" pitchFamily="18" charset="0"/>
                <a:cs typeface="Times New Roman" pitchFamily="18" charset="0"/>
              </a:rPr>
              <a:t>)</a:t>
            </a:r>
            <a:r>
              <a:rPr lang="en-US" sz="1100" baseline="-25000" dirty="0" smtClean="0">
                <a:latin typeface="Times New Roman" pitchFamily="18" charset="0"/>
                <a:cs typeface="Times New Roman" pitchFamily="18" charset="0"/>
              </a:rPr>
              <a:t>2</a:t>
            </a:r>
            <a:r>
              <a:rPr lang="en-US" sz="1100" dirty="0" smtClean="0">
                <a:latin typeface="Times New Roman" pitchFamily="18" charset="0"/>
                <a:cs typeface="Times New Roman" pitchFamily="18" charset="0"/>
              </a:rPr>
              <a:t> are explored computationally</a:t>
            </a:r>
            <a:endParaRPr lang="en-US" sz="1100" dirty="0">
              <a:latin typeface="Times New Roman" pitchFamily="18" charset="0"/>
              <a:cs typeface="Times New Roman" pitchFamily="18" charset="0"/>
            </a:endParaRPr>
          </a:p>
        </p:txBody>
      </p:sp>
      <p:sp>
        <p:nvSpPr>
          <p:cNvPr id="69" name="TextBox 68"/>
          <p:cNvSpPr txBox="1"/>
          <p:nvPr/>
        </p:nvSpPr>
        <p:spPr>
          <a:xfrm>
            <a:off x="0" y="3145972"/>
            <a:ext cx="3048000" cy="600164"/>
          </a:xfrm>
          <a:prstGeom prst="rect">
            <a:avLst/>
          </a:prstGeom>
          <a:noFill/>
        </p:spPr>
        <p:txBody>
          <a:bodyPr wrap="square" rtlCol="0">
            <a:spAutoFit/>
          </a:bodyPr>
          <a:lstStyle/>
          <a:p>
            <a:r>
              <a:rPr lang="en-US" sz="1100" dirty="0" smtClean="0">
                <a:latin typeface="Times New Roman" pitchFamily="18" charset="0"/>
                <a:cs typeface="Times New Roman" pitchFamily="18" charset="0"/>
              </a:rPr>
              <a:t>Potential energy surfaces for two electronic states of </a:t>
            </a:r>
            <a:r>
              <a:rPr lang="en-US" sz="1100" dirty="0" err="1" smtClean="0">
                <a:latin typeface="Times New Roman" pitchFamily="18" charset="0"/>
                <a:cs typeface="Times New Roman" pitchFamily="18" charset="0"/>
              </a:rPr>
              <a:t>formyl</a:t>
            </a:r>
            <a:r>
              <a:rPr lang="en-US" sz="1100" dirty="0" smtClean="0">
                <a:latin typeface="Times New Roman" pitchFamily="18" charset="0"/>
                <a:cs typeface="Times New Roman" pitchFamily="18" charset="0"/>
              </a:rPr>
              <a:t> radical (an important combustion intermediate). </a:t>
            </a:r>
            <a:endParaRPr lang="en-US" sz="1100" dirty="0">
              <a:latin typeface="Times New Roman" pitchFamily="18" charset="0"/>
              <a:cs typeface="Times New Roman" pitchFamily="18" charset="0"/>
            </a:endParaRPr>
          </a:p>
        </p:txBody>
      </p:sp>
      <p:pic>
        <p:nvPicPr>
          <p:cNvPr id="70" name="Picture 69"/>
          <p:cNvPicPr>
            <a:picLocks noChangeAspect="1"/>
          </p:cNvPicPr>
          <p:nvPr/>
        </p:nvPicPr>
        <p:blipFill rotWithShape="1">
          <a:blip r:embed="rId8" cstate="print">
            <a:extLst>
              <a:ext uri="{28A0092B-C50C-407E-A947-70E740481C1C}">
                <a14:useLocalDpi xmlns:a14="http://schemas.microsoft.com/office/drawing/2010/main" val="0"/>
              </a:ext>
            </a:extLst>
          </a:blip>
          <a:srcRect l="5842" t="6462" r="3082" b="3176"/>
          <a:stretch/>
        </p:blipFill>
        <p:spPr>
          <a:xfrm>
            <a:off x="76199" y="3892533"/>
            <a:ext cx="3094329" cy="2578608"/>
          </a:xfrm>
          <a:prstGeom prst="rect">
            <a:avLst/>
          </a:prstGeom>
        </p:spPr>
      </p:pic>
      <p:grpSp>
        <p:nvGrpSpPr>
          <p:cNvPr id="3" name="Group 2"/>
          <p:cNvGrpSpPr/>
          <p:nvPr/>
        </p:nvGrpSpPr>
        <p:grpSpPr>
          <a:xfrm>
            <a:off x="3581400" y="5978856"/>
            <a:ext cx="2483177" cy="543990"/>
            <a:chOff x="3581400" y="6019800"/>
            <a:chExt cx="2483177" cy="810982"/>
          </a:xfrm>
        </p:grpSpPr>
        <p:pic>
          <p:nvPicPr>
            <p:cNvPr id="15" name="Picture 3" descr="C:\Users\dawesr\Downloads\nsf1.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1400" y="6019800"/>
              <a:ext cx="806321" cy="810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43400" y="6286791"/>
              <a:ext cx="1721177" cy="276999"/>
            </a:xfrm>
            <a:prstGeom prst="rect">
              <a:avLst/>
            </a:prstGeom>
            <a:noFill/>
          </p:spPr>
          <p:txBody>
            <a:bodyPr wrap="none" rtlCol="0">
              <a:spAutoFit/>
            </a:bodyPr>
            <a:lstStyle/>
            <a:p>
              <a:r>
                <a:rPr lang="en-US" sz="1200" dirty="0" smtClean="0"/>
                <a:t>Funded by CHE-1300945</a:t>
              </a:r>
              <a:endParaRPr lang="en-US" sz="1200" dirty="0"/>
            </a:p>
          </p:txBody>
        </p:sp>
      </p:grpSp>
    </p:spTree>
    <p:extLst>
      <p:ext uri="{BB962C8B-B14F-4D97-AF65-F5344CB8AC3E}">
        <p14:creationId xmlns:p14="http://schemas.microsoft.com/office/powerpoint/2010/main" val="6277121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3208609" cy="273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a:grpSpLocks noChangeAspect="1"/>
          </p:cNvGrpSpPr>
          <p:nvPr/>
        </p:nvGrpSpPr>
        <p:grpSpPr>
          <a:xfrm>
            <a:off x="400699" y="3962400"/>
            <a:ext cx="3256900" cy="1379313"/>
            <a:chOff x="2647156" y="2613819"/>
            <a:chExt cx="3849688" cy="1630362"/>
          </a:xfrm>
        </p:grpSpPr>
        <p:pic>
          <p:nvPicPr>
            <p:cNvPr id="22" name="Picture 21" descr="CHF_1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7156" y="2613819"/>
              <a:ext cx="20669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CHF_1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90281" y="2690019"/>
              <a:ext cx="17065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6"/>
            <p:cNvSpPr txBox="1">
              <a:spLocks noChangeArrowheads="1"/>
            </p:cNvSpPr>
            <p:nvPr/>
          </p:nvSpPr>
          <p:spPr bwMode="auto">
            <a:xfrm>
              <a:off x="4444206" y="2643981"/>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a:latin typeface="Times New Roman" pitchFamily="18" charset="0"/>
                  <a:ea typeface="Calibri" pitchFamily="34" charset="0"/>
                  <a:cs typeface="Times New Roman" pitchFamily="18" charset="0"/>
                </a:rPr>
                <a:t>(0,4</a:t>
              </a:r>
              <a:r>
                <a:rPr lang="en-US" b="1" baseline="30000">
                  <a:latin typeface="Times New Roman" pitchFamily="18" charset="0"/>
                  <a:ea typeface="Calibri" pitchFamily="34" charset="0"/>
                  <a:cs typeface="Times New Roman" pitchFamily="18" charset="0"/>
                </a:rPr>
                <a:t>0</a:t>
              </a:r>
              <a:r>
                <a:rPr lang="en-US" b="1">
                  <a:latin typeface="Times New Roman" pitchFamily="18" charset="0"/>
                  <a:ea typeface="Calibri" pitchFamily="34" charset="0"/>
                  <a:cs typeface="Times New Roman" pitchFamily="18" charset="0"/>
                </a:rPr>
                <a:t>,1)</a:t>
              </a:r>
              <a:endParaRPr lang="en-US" sz="2000">
                <a:latin typeface="Calibri" pitchFamily="34" charset="0"/>
                <a:ea typeface="Calibri" pitchFamily="34" charset="0"/>
                <a:cs typeface="Times New Roman" pitchFamily="18" charset="0"/>
              </a:endParaRPr>
            </a:p>
          </p:txBody>
        </p:sp>
      </p:gr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1993" y="76200"/>
            <a:ext cx="4265807" cy="4181792"/>
          </a:xfrm>
          <a:prstGeom prst="rect">
            <a:avLst/>
          </a:prstGeom>
        </p:spPr>
      </p:pic>
      <p:sp>
        <p:nvSpPr>
          <p:cNvPr id="27" name="TextBox 26"/>
          <p:cNvSpPr txBox="1"/>
          <p:nvPr/>
        </p:nvSpPr>
        <p:spPr>
          <a:xfrm>
            <a:off x="541608" y="3048000"/>
            <a:ext cx="3115991" cy="938719"/>
          </a:xfrm>
          <a:prstGeom prst="rect">
            <a:avLst/>
          </a:prstGeom>
          <a:noFill/>
        </p:spPr>
        <p:txBody>
          <a:bodyPr wrap="square" rtlCol="0">
            <a:spAutoFit/>
          </a:bodyPr>
          <a:lstStyle/>
          <a:p>
            <a:r>
              <a:rPr lang="en-US" sz="1100" dirty="0" smtClean="0">
                <a:latin typeface="Times New Roman" pitchFamily="18" charset="0"/>
                <a:cs typeface="Times New Roman" pitchFamily="18" charset="0"/>
              </a:rPr>
              <a:t>(above) Potential energy surfaces for the S</a:t>
            </a:r>
            <a:r>
              <a:rPr lang="en-US" sz="1100" baseline="-25000" dirty="0" smtClean="0">
                <a:latin typeface="Times New Roman" pitchFamily="18" charset="0"/>
                <a:cs typeface="Times New Roman" pitchFamily="18" charset="0"/>
              </a:rPr>
              <a:t>0</a:t>
            </a:r>
            <a:r>
              <a:rPr lang="en-US" sz="1100" dirty="0" smtClean="0">
                <a:latin typeface="Times New Roman" pitchFamily="18" charset="0"/>
                <a:cs typeface="Times New Roman" pitchFamily="18" charset="0"/>
              </a:rPr>
              <a:t>, S</a:t>
            </a:r>
            <a:r>
              <a:rPr lang="en-US" sz="1100" baseline="-25000" dirty="0" smtClean="0">
                <a:latin typeface="Times New Roman" pitchFamily="18" charset="0"/>
                <a:cs typeface="Times New Roman" pitchFamily="18" charset="0"/>
              </a:rPr>
              <a:t>2</a:t>
            </a:r>
            <a:r>
              <a:rPr lang="en-US" sz="1100" dirty="0" smtClean="0">
                <a:latin typeface="Times New Roman" pitchFamily="18" charset="0"/>
                <a:cs typeface="Times New Roman" pitchFamily="18" charset="0"/>
              </a:rPr>
              <a:t>, and S</a:t>
            </a:r>
            <a:r>
              <a:rPr lang="en-US" sz="1100" baseline="-25000" dirty="0" smtClean="0">
                <a:latin typeface="Times New Roman" pitchFamily="18" charset="0"/>
                <a:cs typeface="Times New Roman" pitchFamily="18" charset="0"/>
              </a:rPr>
              <a:t>3</a:t>
            </a:r>
            <a:r>
              <a:rPr lang="en-US" sz="1100" dirty="0" smtClean="0">
                <a:latin typeface="Times New Roman" pitchFamily="18" charset="0"/>
                <a:cs typeface="Times New Roman" pitchFamily="18" charset="0"/>
              </a:rPr>
              <a:t> electronic states of the CHF molecule.</a:t>
            </a:r>
          </a:p>
          <a:p>
            <a:r>
              <a:rPr lang="en-US" sz="1100" dirty="0" smtClean="0">
                <a:latin typeface="Times New Roman" pitchFamily="18" charset="0"/>
                <a:cs typeface="Times New Roman" pitchFamily="18" charset="0"/>
              </a:rPr>
              <a:t>(below) Contour and surface plots of the probability distribution associated with a particular vibrational state on the S</a:t>
            </a:r>
            <a:r>
              <a:rPr lang="en-US" sz="1100" baseline="-25000" dirty="0" smtClean="0">
                <a:latin typeface="Times New Roman" pitchFamily="18" charset="0"/>
                <a:cs typeface="Times New Roman" pitchFamily="18" charset="0"/>
              </a:rPr>
              <a:t>2</a:t>
            </a:r>
            <a:r>
              <a:rPr lang="en-US" sz="1100" dirty="0" smtClean="0">
                <a:latin typeface="Times New Roman" pitchFamily="18" charset="0"/>
                <a:cs typeface="Times New Roman" pitchFamily="18" charset="0"/>
              </a:rPr>
              <a:t> (middle) surface.</a:t>
            </a:r>
            <a:endParaRPr lang="en-US" sz="1100" dirty="0">
              <a:latin typeface="Times New Roman" pitchFamily="18" charset="0"/>
              <a:cs typeface="Times New Roman" pitchFamily="18" charset="0"/>
            </a:endParaRPr>
          </a:p>
        </p:txBody>
      </p:sp>
      <p:sp>
        <p:nvSpPr>
          <p:cNvPr id="28" name="TextBox 27"/>
          <p:cNvSpPr txBox="1"/>
          <p:nvPr/>
        </p:nvSpPr>
        <p:spPr>
          <a:xfrm>
            <a:off x="5105400" y="4214929"/>
            <a:ext cx="3962400" cy="938719"/>
          </a:xfrm>
          <a:prstGeom prst="rect">
            <a:avLst/>
          </a:prstGeom>
          <a:noFill/>
        </p:spPr>
        <p:txBody>
          <a:bodyPr wrap="square" rtlCol="0">
            <a:spAutoFit/>
          </a:bodyPr>
          <a:lstStyle/>
          <a:p>
            <a:r>
              <a:rPr lang="en-US" sz="1100" dirty="0" smtClean="0">
                <a:latin typeface="Times New Roman" pitchFamily="18" charset="0"/>
                <a:cs typeface="Times New Roman" pitchFamily="18" charset="0"/>
              </a:rPr>
              <a:t>Potential energy surfaces for the singlet S</a:t>
            </a:r>
            <a:r>
              <a:rPr lang="en-US" sz="1100" baseline="-25000" dirty="0" smtClean="0">
                <a:latin typeface="Times New Roman" pitchFamily="18" charset="0"/>
                <a:cs typeface="Times New Roman" pitchFamily="18" charset="0"/>
              </a:rPr>
              <a:t>0</a:t>
            </a:r>
            <a:r>
              <a:rPr lang="en-US" sz="1100" dirty="0" smtClean="0">
                <a:latin typeface="Times New Roman" pitchFamily="18" charset="0"/>
                <a:cs typeface="Times New Roman" pitchFamily="18" charset="0"/>
              </a:rPr>
              <a:t> and S</a:t>
            </a:r>
            <a:r>
              <a:rPr lang="en-US" sz="1100" baseline="-25000" dirty="0" smtClean="0">
                <a:latin typeface="Times New Roman" pitchFamily="18" charset="0"/>
                <a:cs typeface="Times New Roman" pitchFamily="18" charset="0"/>
              </a:rPr>
              <a:t>1</a:t>
            </a:r>
            <a:r>
              <a:rPr lang="en-US" sz="1100" dirty="0" smtClean="0">
                <a:latin typeface="Times New Roman" pitchFamily="18" charset="0"/>
                <a:cs typeface="Times New Roman" pitchFamily="18" charset="0"/>
              </a:rPr>
              <a:t> states (solid) and triplet T</a:t>
            </a:r>
            <a:r>
              <a:rPr lang="en-US" sz="1100" baseline="-25000" dirty="0" smtClean="0">
                <a:latin typeface="Times New Roman" pitchFamily="18" charset="0"/>
                <a:cs typeface="Times New Roman" pitchFamily="18" charset="0"/>
              </a:rPr>
              <a:t>1</a:t>
            </a:r>
            <a:r>
              <a:rPr lang="en-US" sz="1100" dirty="0" smtClean="0">
                <a:latin typeface="Times New Roman" pitchFamily="18" charset="0"/>
                <a:cs typeface="Times New Roman" pitchFamily="18" charset="0"/>
              </a:rPr>
              <a:t> (transparent) state of the </a:t>
            </a:r>
            <a:r>
              <a:rPr lang="en-US" sz="1100" dirty="0" err="1" smtClean="0">
                <a:latin typeface="Times New Roman" pitchFamily="18" charset="0"/>
                <a:cs typeface="Times New Roman" pitchFamily="18" charset="0"/>
              </a:rPr>
              <a:t>CHCl</a:t>
            </a:r>
            <a:r>
              <a:rPr lang="en-US" sz="1100" dirty="0" smtClean="0">
                <a:latin typeface="Times New Roman" pitchFamily="18" charset="0"/>
                <a:cs typeface="Times New Roman" pitchFamily="18" charset="0"/>
              </a:rPr>
              <a:t> molecule. The S</a:t>
            </a:r>
            <a:r>
              <a:rPr lang="en-US" sz="1100" baseline="-25000" dirty="0" smtClean="0">
                <a:latin typeface="Times New Roman" pitchFamily="18" charset="0"/>
                <a:cs typeface="Times New Roman" pitchFamily="18" charset="0"/>
              </a:rPr>
              <a:t>0</a:t>
            </a:r>
            <a:r>
              <a:rPr lang="en-US" sz="1100" dirty="0" smtClean="0">
                <a:latin typeface="Times New Roman" pitchFamily="18" charset="0"/>
                <a:cs typeface="Times New Roman" pitchFamily="18" charset="0"/>
              </a:rPr>
              <a:t> and S</a:t>
            </a:r>
            <a:r>
              <a:rPr lang="en-US" sz="1100" baseline="-25000" dirty="0" smtClean="0">
                <a:latin typeface="Times New Roman" pitchFamily="18" charset="0"/>
                <a:cs typeface="Times New Roman" pitchFamily="18" charset="0"/>
              </a:rPr>
              <a:t>1</a:t>
            </a:r>
            <a:r>
              <a:rPr lang="en-US" sz="1100" dirty="0" smtClean="0">
                <a:latin typeface="Times New Roman" pitchFamily="18" charset="0"/>
                <a:cs typeface="Times New Roman" pitchFamily="18" charset="0"/>
              </a:rPr>
              <a:t> states become (Renner-Teller) degenerate at linear geometries. The singlet and triplet states are spin-orbit coupled, perturbing and mixing the </a:t>
            </a:r>
            <a:r>
              <a:rPr lang="en-US" sz="1100" dirty="0" err="1" smtClean="0">
                <a:latin typeface="Times New Roman" pitchFamily="18" charset="0"/>
                <a:cs typeface="Times New Roman" pitchFamily="18" charset="0"/>
              </a:rPr>
              <a:t>ro</a:t>
            </a:r>
            <a:r>
              <a:rPr lang="en-US" sz="1100" dirty="0" smtClean="0">
                <a:latin typeface="Times New Roman" pitchFamily="18" charset="0"/>
                <a:cs typeface="Times New Roman" pitchFamily="18" charset="0"/>
              </a:rPr>
              <a:t>-vibrational states.   </a:t>
            </a:r>
          </a:p>
        </p:txBody>
      </p:sp>
    </p:spTree>
    <p:extLst>
      <p:ext uri="{BB962C8B-B14F-4D97-AF65-F5344CB8AC3E}">
        <p14:creationId xmlns:p14="http://schemas.microsoft.com/office/powerpoint/2010/main" val="1475235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812" y="40939"/>
            <a:ext cx="7063988" cy="939963"/>
          </a:xfrm>
        </p:spPr>
        <p:txBody>
          <a:bodyPr>
            <a:normAutofit fontScale="90000"/>
          </a:bodyPr>
          <a:lstStyle/>
          <a:p>
            <a:r>
              <a:rPr lang="en-US" dirty="0" smtClean="0"/>
              <a:t>Changing Business Processes</a:t>
            </a:r>
            <a:endParaRPr lang="en-US" dirty="0"/>
          </a:p>
        </p:txBody>
      </p:sp>
      <p:sp>
        <p:nvSpPr>
          <p:cNvPr id="3" name="Slide Number Placeholder 2"/>
          <p:cNvSpPr>
            <a:spLocks noGrp="1"/>
          </p:cNvSpPr>
          <p:nvPr>
            <p:ph type="sldNum" sz="quarter" idx="11"/>
          </p:nvPr>
        </p:nvSpPr>
        <p:spPr/>
        <p:txBody>
          <a:bodyPr/>
          <a:lstStyle/>
          <a:p>
            <a:fld id="{6189B349-B284-884E-BF58-0D68D479BD97}" type="slidenum">
              <a:rPr lang="en-US" smtClean="0"/>
              <a:pPr/>
              <a:t>5</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345" y="941699"/>
            <a:ext cx="7728363" cy="5254390"/>
          </a:xfrm>
          <a:prstGeom prst="rect">
            <a:avLst/>
          </a:prstGeom>
        </p:spPr>
      </p:pic>
    </p:spTree>
    <p:extLst>
      <p:ext uri="{BB962C8B-B14F-4D97-AF65-F5344CB8AC3E}">
        <p14:creationId xmlns:p14="http://schemas.microsoft.com/office/powerpoint/2010/main" val="258082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189B349-B284-884E-BF58-0D68D479BD97}" type="slidenum">
              <a:rPr lang="en-US" smtClean="0"/>
              <a:pPr/>
              <a:t>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065" y="569905"/>
            <a:ext cx="4495044" cy="25284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0132" y="3500608"/>
            <a:ext cx="3048000" cy="17145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1266" y="5729878"/>
            <a:ext cx="7127892" cy="451433"/>
          </a:xfrm>
          <a:prstGeom prst="rect">
            <a:avLst/>
          </a:prstGeom>
        </p:spPr>
      </p:pic>
    </p:spTree>
    <p:extLst>
      <p:ext uri="{BB962C8B-B14F-4D97-AF65-F5344CB8AC3E}">
        <p14:creationId xmlns:p14="http://schemas.microsoft.com/office/powerpoint/2010/main" val="271926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189B349-B284-884E-BF58-0D68D479BD97}" type="slidenum">
              <a:rPr lang="en-US" smtClean="0"/>
              <a:pPr/>
              <a:t>7</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203" y="844834"/>
            <a:ext cx="6708173" cy="4423201"/>
          </a:xfrm>
          <a:prstGeom prst="rect">
            <a:avLst/>
          </a:prstGeom>
        </p:spPr>
      </p:pic>
    </p:spTree>
    <p:extLst>
      <p:ext uri="{BB962C8B-B14F-4D97-AF65-F5344CB8AC3E}">
        <p14:creationId xmlns:p14="http://schemas.microsoft.com/office/powerpoint/2010/main" val="234706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189B349-B284-884E-BF58-0D68D479BD97}" type="slidenum">
              <a:rPr lang="en-US" smtClean="0"/>
              <a:pPr/>
              <a:t>8</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255" y="973824"/>
            <a:ext cx="606742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277" y="330815"/>
            <a:ext cx="664845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56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500" fill="hold"/>
                                        <p:tgtEl>
                                          <p:spTgt spid="3075"/>
                                        </p:tgtEl>
                                        <p:attrNameLst>
                                          <p:attrName>ppt_w</p:attrName>
                                        </p:attrNameLst>
                                      </p:cBhvr>
                                      <p:tavLst>
                                        <p:tav tm="0">
                                          <p:val>
                                            <p:fltVal val="0"/>
                                          </p:val>
                                        </p:tav>
                                        <p:tav tm="100000">
                                          <p:val>
                                            <p:strVal val="#ppt_w"/>
                                          </p:val>
                                        </p:tav>
                                      </p:tavLst>
                                    </p:anim>
                                    <p:anim calcmode="lin" valueType="num">
                                      <p:cBhvr>
                                        <p:cTn id="15" dur="500" fill="hold"/>
                                        <p:tgtEl>
                                          <p:spTgt spid="3075"/>
                                        </p:tgtEl>
                                        <p:attrNameLst>
                                          <p:attrName>ppt_h</p:attrName>
                                        </p:attrNameLst>
                                      </p:cBhvr>
                                      <p:tavLst>
                                        <p:tav tm="0">
                                          <p:val>
                                            <p:fltVal val="0"/>
                                          </p:val>
                                        </p:tav>
                                        <p:tav tm="100000">
                                          <p:val>
                                            <p:strVal val="#ppt_h"/>
                                          </p:val>
                                        </p:tav>
                                      </p:tavLst>
                                    </p:anim>
                                    <p:animEffect transition="in" filter="fade">
                                      <p:cBhvr>
                                        <p:cTn id="16"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the Discussion</a:t>
            </a:r>
            <a:endParaRPr lang="en-US" dirty="0"/>
          </a:p>
        </p:txBody>
      </p:sp>
      <p:sp>
        <p:nvSpPr>
          <p:cNvPr id="3" name="Slide Number Placeholder 2"/>
          <p:cNvSpPr>
            <a:spLocks noGrp="1"/>
          </p:cNvSpPr>
          <p:nvPr>
            <p:ph type="sldNum" sz="quarter" idx="11"/>
          </p:nvPr>
        </p:nvSpPr>
        <p:spPr/>
        <p:txBody>
          <a:bodyPr/>
          <a:lstStyle/>
          <a:p>
            <a:fld id="{6189B349-B284-884E-BF58-0D68D479BD97}" type="slidenum">
              <a:rPr lang="en-US" smtClean="0"/>
              <a:pPr/>
              <a:t>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37993786"/>
              </p:ext>
            </p:extLst>
          </p:nvPr>
        </p:nvGraphicFramePr>
        <p:xfrm>
          <a:off x="1513954" y="2034500"/>
          <a:ext cx="7285331" cy="1920240"/>
        </p:xfrm>
        <a:graphic>
          <a:graphicData uri="http://schemas.openxmlformats.org/drawingml/2006/table">
            <a:tbl>
              <a:tblPr firstRow="1" bandRow="1">
                <a:tableStyleId>{2D5ABB26-0587-4C30-8999-92F81FD0307C}</a:tableStyleId>
              </a:tblPr>
              <a:tblGrid>
                <a:gridCol w="7285331"/>
              </a:tblGrid>
              <a:tr h="599818">
                <a:tc>
                  <a:txBody>
                    <a:bodyPr/>
                    <a:lstStyle/>
                    <a:p>
                      <a:pPr algn="ctr"/>
                      <a:r>
                        <a:rPr lang="en-US" sz="3600" dirty="0" smtClean="0">
                          <a:hlinkClick r:id="rId3"/>
                        </a:rPr>
                        <a:t>http://tinyurl.com/kygmnec</a:t>
                      </a:r>
                      <a:r>
                        <a:rPr lang="en-US" sz="3600" baseline="0" dirty="0" smtClean="0"/>
                        <a:t> </a:t>
                      </a:r>
                      <a:endParaRPr lang="en-US" sz="3600" dirty="0" smtClean="0"/>
                    </a:p>
                  </a:txBody>
                  <a:tcPr/>
                </a:tc>
              </a:tr>
              <a:tr h="599818">
                <a:tc>
                  <a:txBody>
                    <a:bodyPr/>
                    <a:lstStyle/>
                    <a:p>
                      <a:pPr algn="ctr"/>
                      <a:endParaRPr lang="en-US" sz="3600" dirty="0"/>
                    </a:p>
                  </a:txBody>
                  <a:tcPr/>
                </a:tc>
              </a:tr>
              <a:tr h="599818">
                <a:tc>
                  <a:txBody>
                    <a:bodyPr/>
                    <a:lstStyle/>
                    <a:p>
                      <a:pPr algn="ctr"/>
                      <a:r>
                        <a:rPr lang="en-US" sz="3600" dirty="0" smtClean="0">
                          <a:hlinkClick r:id="rId4"/>
                        </a:rPr>
                        <a:t>http://it.mst.edu/services/3d-print/</a:t>
                      </a:r>
                      <a:r>
                        <a:rPr lang="en-US" sz="3600" dirty="0" smtClean="0"/>
                        <a:t> </a:t>
                      </a:r>
                      <a:endParaRPr lang="en-US" sz="3600" dirty="0"/>
                    </a:p>
                  </a:txBody>
                  <a:tcPr/>
                </a:tc>
              </a:tr>
            </a:tbl>
          </a:graphicData>
        </a:graphic>
      </p:graphicFrame>
    </p:spTree>
    <p:extLst>
      <p:ext uri="{BB962C8B-B14F-4D97-AF65-F5344CB8AC3E}">
        <p14:creationId xmlns:p14="http://schemas.microsoft.com/office/powerpoint/2010/main" val="30776714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3287</TotalTime>
  <Words>477</Words>
  <Application>Microsoft Macintosh PowerPoint</Application>
  <PresentationFormat>On-screen Show (4:3)</PresentationFormat>
  <Paragraphs>50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Establish an Exploratory Project</vt:lpstr>
      <vt:lpstr>PowerPoint Presentation</vt:lpstr>
      <vt:lpstr>PowerPoint Presentation</vt:lpstr>
      <vt:lpstr>Changing Business Processes</vt:lpstr>
      <vt:lpstr>PowerPoint Presentation</vt:lpstr>
      <vt:lpstr>PowerPoint Presentation</vt:lpstr>
      <vt:lpstr>PowerPoint Presentation</vt:lpstr>
      <vt:lpstr>Continuing the Discussion</vt:lpstr>
    </vt:vector>
  </TitlesOfParts>
  <Company>Missouri University of Science and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Miner</dc:creator>
  <cp:lastModifiedBy>Angie Hammons</cp:lastModifiedBy>
  <cp:revision>31</cp:revision>
  <dcterms:created xsi:type="dcterms:W3CDTF">2011-01-20T21:54:11Z</dcterms:created>
  <dcterms:modified xsi:type="dcterms:W3CDTF">2014-02-06T05:44:34Z</dcterms:modified>
</cp:coreProperties>
</file>