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91" r:id="rId3"/>
    <p:sldId id="285" r:id="rId4"/>
    <p:sldId id="286" r:id="rId5"/>
    <p:sldId id="287" r:id="rId6"/>
    <p:sldId id="288" r:id="rId7"/>
    <p:sldId id="289" r:id="rId8"/>
    <p:sldId id="290" r:id="rId9"/>
    <p:sldId id="292" r:id="rId10"/>
    <p:sldId id="310" r:id="rId11"/>
    <p:sldId id="311" r:id="rId12"/>
    <p:sldId id="312" r:id="rId13"/>
    <p:sldId id="314" r:id="rId14"/>
    <p:sldId id="313" r:id="rId15"/>
    <p:sldId id="315" r:id="rId16"/>
    <p:sldId id="316" r:id="rId17"/>
    <p:sldId id="309" r:id="rId18"/>
    <p:sldId id="323" r:id="rId19"/>
    <p:sldId id="318" r:id="rId20"/>
    <p:sldId id="319" r:id="rId21"/>
    <p:sldId id="320" r:id="rId22"/>
    <p:sldId id="321" r:id="rId23"/>
    <p:sldId id="322" r:id="rId24"/>
    <p:sldId id="324" r:id="rId25"/>
    <p:sldId id="325" r:id="rId26"/>
    <p:sldId id="326" r:id="rId27"/>
    <p:sldId id="327" r:id="rId28"/>
    <p:sldId id="328" r:id="rId29"/>
    <p:sldId id="329" r:id="rId30"/>
    <p:sldId id="330" r:id="rId31"/>
    <p:sldId id="331" r:id="rId32"/>
    <p:sldId id="317"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B7A9F"/>
    <a:srgbClr val="B700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6" autoAdjust="0"/>
    <p:restoredTop sz="96648" autoAdjust="0"/>
  </p:normalViewPr>
  <p:slideViewPr>
    <p:cSldViewPr snapToGrid="0" snapToObjects="1">
      <p:cViewPr varScale="1">
        <p:scale>
          <a:sx n="92" d="100"/>
          <a:sy n="92" d="100"/>
        </p:scale>
        <p:origin x="-1440" y="-112"/>
      </p:cViewPr>
      <p:guideLst>
        <p:guide orient="horz"/>
        <p:guide pos="29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localhost/Users/dm33856/Box%20Sync/Grants/Teagle/Assessment/2014-2015%20Assessment/Final%20Data%20-%20Video%20Efficacy%202014-2015.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localhost/Users/dm33856/Box%20Sync/Grants/Teagle/Assessment/2014-2015%20Assessment/Final%20Data%20-%20Video%20Efficacy%202014-2015.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localhost/Users/dm33856/Box%20Sync/Grants/Teagle/Assessment/2014-2015%20Assessment/Final%20Data%20-%20Video%20Efficacy%202014-2015.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localhost/Users/dm33856/Box%20Sync/Grants/Teagle/Assessment/2014-2015%20Assessment/Final%20Data%20-%20Video%20Efficacy%202014-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'Fall 2014-Fall 2015'!$J$22:$M$22</c:f>
              <c:strCache>
                <c:ptCount val="4"/>
                <c:pt idx="0">
                  <c:v>Not Helpful</c:v>
                </c:pt>
                <c:pt idx="1">
                  <c:v>Minimally Helpful</c:v>
                </c:pt>
                <c:pt idx="2">
                  <c:v> Helpful</c:v>
                </c:pt>
                <c:pt idx="3">
                  <c:v>Very Helpful</c:v>
                </c:pt>
              </c:strCache>
            </c:strRef>
          </c:cat>
          <c:val>
            <c:numRef>
              <c:f>'Fall 2014-Fall 2015'!$C$22:$F$22</c:f>
              <c:numCache>
                <c:formatCode>General</c:formatCode>
                <c:ptCount val="4"/>
                <c:pt idx="0">
                  <c:v>85.0</c:v>
                </c:pt>
                <c:pt idx="1">
                  <c:v>361.0</c:v>
                </c:pt>
                <c:pt idx="2">
                  <c:v>2193.0</c:v>
                </c:pt>
                <c:pt idx="3">
                  <c:v>1925.0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'Fall 2014-Fall 2015'!$J$14:$M$14</c:f>
              <c:strCache>
                <c:ptCount val="4"/>
                <c:pt idx="0">
                  <c:v>"Not At All Confident"</c:v>
                </c:pt>
                <c:pt idx="1">
                  <c:v>"Minimally Confident"</c:v>
                </c:pt>
                <c:pt idx="2">
                  <c:v>"Confident"</c:v>
                </c:pt>
                <c:pt idx="3">
                  <c:v>"Very Confident"</c:v>
                </c:pt>
              </c:strCache>
            </c:strRef>
          </c:cat>
          <c:val>
            <c:numRef>
              <c:f>'Fall 2014-Fall 2015'!$J$16:$M$16</c:f>
              <c:numCache>
                <c:formatCode>General</c:formatCode>
                <c:ptCount val="4"/>
                <c:pt idx="0">
                  <c:v>310.0</c:v>
                </c:pt>
                <c:pt idx="1">
                  <c:v>1843.0</c:v>
                </c:pt>
                <c:pt idx="2">
                  <c:v>8664.0</c:v>
                </c:pt>
                <c:pt idx="3">
                  <c:v>7624.0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'Fall 2014-Fall 2015'!$J$14:$M$14</c:f>
              <c:strCache>
                <c:ptCount val="4"/>
                <c:pt idx="0">
                  <c:v>"Not At All Confident"</c:v>
                </c:pt>
                <c:pt idx="1">
                  <c:v>"Minimally Confident"</c:v>
                </c:pt>
                <c:pt idx="2">
                  <c:v>"Confident"</c:v>
                </c:pt>
                <c:pt idx="3">
                  <c:v>"Very Confident"</c:v>
                </c:pt>
              </c:strCache>
            </c:strRef>
          </c:cat>
          <c:val>
            <c:numRef>
              <c:f>'Fall 2014-Fall 2015'!$J$15:$M$15</c:f>
              <c:numCache>
                <c:formatCode>General</c:formatCode>
                <c:ptCount val="4"/>
                <c:pt idx="0">
                  <c:v>4419.0</c:v>
                </c:pt>
                <c:pt idx="1">
                  <c:v>5548.0</c:v>
                </c:pt>
                <c:pt idx="2">
                  <c:v>5714.0</c:v>
                </c:pt>
                <c:pt idx="3">
                  <c:v>2570.0</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hyperlink" Target="#Media"/><Relationship Id="rId4" Type="http://schemas.openxmlformats.org/officeDocument/2006/relationships/hyperlink" Target="#Policies"/><Relationship Id="rId5" Type="http://schemas.openxmlformats.org/officeDocument/2006/relationships/hyperlink" Target="#Professional"/><Relationship Id="rId6" Type="http://schemas.openxmlformats.org/officeDocument/2006/relationships/hyperlink" Target="#Research"/><Relationship Id="rId7" Type="http://schemas.openxmlformats.org/officeDocument/2006/relationships/hyperlink" Target="#Organizational"/><Relationship Id="rId8" Type="http://schemas.openxmlformats.org/officeDocument/2006/relationships/hyperlink" Target="#Sustainability"/><Relationship Id="rId9" Type="http://schemas.openxmlformats.org/officeDocument/2006/relationships/hyperlink" Target="#Intro"/><Relationship Id="rId1" Type="http://schemas.openxmlformats.org/officeDocument/2006/relationships/hyperlink" Target="#Behavioral"/><Relationship Id="rId2" Type="http://schemas.openxmlformats.org/officeDocument/2006/relationships/hyperlink" Target="#Leadershi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7107B-1D03-7E43-B418-2F2C70E9B86C}"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FF6E563B-9E92-2641-8933-8271628137EB}">
      <dgm:prSet phldrT="[Text]"/>
      <dgm:spPr/>
      <dgm:t>
        <a:bodyPr/>
        <a:lstStyle/>
        <a:p>
          <a:pPr algn="ctr"/>
          <a:r>
            <a:rPr lang="en-US" dirty="0"/>
            <a:t>Behavioral Ethics</a:t>
          </a:r>
        </a:p>
      </dgm:t>
      <dgm:extLst>
        <a:ext uri="{E40237B7-FDA0-4F09-8148-C483321AD2D9}">
          <dgm14:cNvPr xmlns:dgm14="http://schemas.microsoft.com/office/drawing/2010/diagram" id="0" name="">
            <a:hlinkClick xmlns:r="http://schemas.openxmlformats.org/officeDocument/2006/relationships" r:id="rId1"/>
          </dgm14:cNvPr>
        </a:ext>
      </dgm:extLst>
    </dgm:pt>
    <dgm:pt modelId="{7A4966EF-3F43-1B43-807D-A9B028D52DB1}" type="parTrans" cxnId="{3C698013-88E3-3C4A-AB93-CE2C54195568}">
      <dgm:prSet/>
      <dgm:spPr/>
      <dgm:t>
        <a:bodyPr/>
        <a:lstStyle/>
        <a:p>
          <a:pPr algn="ctr"/>
          <a:endParaRPr lang="en-US"/>
        </a:p>
      </dgm:t>
    </dgm:pt>
    <dgm:pt modelId="{6E2EF710-5867-FB4F-881A-ABA8FCC06D80}" type="sibTrans" cxnId="{3C698013-88E3-3C4A-AB93-CE2C54195568}">
      <dgm:prSet/>
      <dgm:spPr/>
      <dgm:t>
        <a:bodyPr/>
        <a:lstStyle/>
        <a:p>
          <a:pPr algn="ctr"/>
          <a:endParaRPr lang="en-US"/>
        </a:p>
      </dgm:t>
    </dgm:pt>
    <dgm:pt modelId="{E2FB6C6E-E13F-BA4B-A709-3CECB02A089B}">
      <dgm:prSet phldrT="[Text]"/>
      <dgm:spPr/>
      <dgm:t>
        <a:bodyPr/>
        <a:lstStyle/>
        <a:p>
          <a:pPr algn="ctr"/>
          <a:r>
            <a:rPr lang="en-US"/>
            <a:t>Leadership</a:t>
          </a:r>
        </a:p>
      </dgm:t>
      <dgm:extLst>
        <a:ext uri="{E40237B7-FDA0-4F09-8148-C483321AD2D9}">
          <dgm14:cNvPr xmlns:dgm14="http://schemas.microsoft.com/office/drawing/2010/diagram" id="0" name="">
            <a:hlinkClick xmlns:r="http://schemas.openxmlformats.org/officeDocument/2006/relationships" r:id="rId2"/>
          </dgm14:cNvPr>
        </a:ext>
      </dgm:extLst>
    </dgm:pt>
    <dgm:pt modelId="{BFBF4A1E-C413-C04E-A884-1DAF15D4B50F}" type="parTrans" cxnId="{B3C5F6F7-BABD-1843-BA1F-30C3608CC650}">
      <dgm:prSet/>
      <dgm:spPr/>
      <dgm:t>
        <a:bodyPr/>
        <a:lstStyle/>
        <a:p>
          <a:pPr algn="ctr"/>
          <a:endParaRPr lang="en-US"/>
        </a:p>
      </dgm:t>
    </dgm:pt>
    <dgm:pt modelId="{A4D19983-3DC0-544E-A32B-942B62C42204}" type="sibTrans" cxnId="{B3C5F6F7-BABD-1843-BA1F-30C3608CC650}">
      <dgm:prSet/>
      <dgm:spPr/>
      <dgm:t>
        <a:bodyPr/>
        <a:lstStyle/>
        <a:p>
          <a:pPr algn="ctr"/>
          <a:endParaRPr lang="en-US"/>
        </a:p>
      </dgm:t>
    </dgm:pt>
    <dgm:pt modelId="{6381E81E-D5FA-4A41-982E-07A4F4C0EEC1}">
      <dgm:prSet phldrT="[Text]"/>
      <dgm:spPr/>
      <dgm:t>
        <a:bodyPr/>
        <a:lstStyle/>
        <a:p>
          <a:pPr algn="ctr"/>
          <a:r>
            <a:rPr lang="en-US"/>
            <a:t>Media, Arts &amp; Culture</a:t>
          </a:r>
        </a:p>
      </dgm:t>
      <dgm:extLst>
        <a:ext uri="{E40237B7-FDA0-4F09-8148-C483321AD2D9}">
          <dgm14:cNvPr xmlns:dgm14="http://schemas.microsoft.com/office/drawing/2010/diagram" id="0" name="">
            <a:hlinkClick xmlns:r="http://schemas.openxmlformats.org/officeDocument/2006/relationships" r:id="rId3"/>
          </dgm14:cNvPr>
        </a:ext>
      </dgm:extLst>
    </dgm:pt>
    <dgm:pt modelId="{94959268-6211-504B-B48D-14C20C43E800}" type="parTrans" cxnId="{51A25388-D9DB-2246-96EB-607E284B0B86}">
      <dgm:prSet/>
      <dgm:spPr/>
      <dgm:t>
        <a:bodyPr/>
        <a:lstStyle/>
        <a:p>
          <a:pPr algn="ctr"/>
          <a:endParaRPr lang="en-US"/>
        </a:p>
      </dgm:t>
    </dgm:pt>
    <dgm:pt modelId="{9D80E6FA-8755-564D-A467-2F3307AD375F}" type="sibTrans" cxnId="{51A25388-D9DB-2246-96EB-607E284B0B86}">
      <dgm:prSet/>
      <dgm:spPr/>
      <dgm:t>
        <a:bodyPr/>
        <a:lstStyle/>
        <a:p>
          <a:pPr algn="ctr"/>
          <a:endParaRPr lang="en-US"/>
        </a:p>
      </dgm:t>
    </dgm:pt>
    <dgm:pt modelId="{B00868E6-3EFD-4241-A746-68F57CED2B1E}">
      <dgm:prSet phldrT="[Text]"/>
      <dgm:spPr/>
      <dgm:t>
        <a:bodyPr/>
        <a:lstStyle/>
        <a:p>
          <a:pPr algn="ctr"/>
          <a:r>
            <a:rPr lang="en-US"/>
            <a:t>Principles &amp; Policies</a:t>
          </a:r>
        </a:p>
      </dgm:t>
      <dgm:extLst>
        <a:ext uri="{E40237B7-FDA0-4F09-8148-C483321AD2D9}">
          <dgm14:cNvPr xmlns:dgm14="http://schemas.microsoft.com/office/drawing/2010/diagram" id="0" name="">
            <a:hlinkClick xmlns:r="http://schemas.openxmlformats.org/officeDocument/2006/relationships" r:id="rId4"/>
          </dgm14:cNvPr>
        </a:ext>
      </dgm:extLst>
    </dgm:pt>
    <dgm:pt modelId="{15110449-4DEB-AF46-8FAE-42BFB120276D}" type="parTrans" cxnId="{7937593C-8D2B-8E43-ABDE-1941FA95E7C2}">
      <dgm:prSet/>
      <dgm:spPr/>
      <dgm:t>
        <a:bodyPr/>
        <a:lstStyle/>
        <a:p>
          <a:pPr algn="ctr"/>
          <a:endParaRPr lang="en-US"/>
        </a:p>
      </dgm:t>
    </dgm:pt>
    <dgm:pt modelId="{BDE41E8D-C6D2-6B4D-8AD0-E9500ADC622D}" type="sibTrans" cxnId="{7937593C-8D2B-8E43-ABDE-1941FA95E7C2}">
      <dgm:prSet/>
      <dgm:spPr/>
      <dgm:t>
        <a:bodyPr/>
        <a:lstStyle/>
        <a:p>
          <a:pPr algn="ctr"/>
          <a:endParaRPr lang="en-US"/>
        </a:p>
      </dgm:t>
    </dgm:pt>
    <dgm:pt modelId="{FD252348-2EDA-284D-990B-058F29E62F46}">
      <dgm:prSet phldrT="[Text]"/>
      <dgm:spPr/>
      <dgm:t>
        <a:bodyPr/>
        <a:lstStyle/>
        <a:p>
          <a:pPr algn="ctr"/>
          <a:r>
            <a:rPr lang="en-US"/>
            <a:t>Professional Ethics</a:t>
          </a:r>
        </a:p>
      </dgm:t>
      <dgm:extLst>
        <a:ext uri="{E40237B7-FDA0-4F09-8148-C483321AD2D9}">
          <dgm14:cNvPr xmlns:dgm14="http://schemas.microsoft.com/office/drawing/2010/diagram" id="0" name="">
            <a:hlinkClick xmlns:r="http://schemas.openxmlformats.org/officeDocument/2006/relationships" r:id="rId5"/>
          </dgm14:cNvPr>
        </a:ext>
      </dgm:extLst>
    </dgm:pt>
    <dgm:pt modelId="{B470C0DA-E957-6A4D-94B9-74456997075E}" type="parTrans" cxnId="{CE187FDA-47C7-3A45-BC2D-BC429B98E669}">
      <dgm:prSet/>
      <dgm:spPr/>
      <dgm:t>
        <a:bodyPr/>
        <a:lstStyle/>
        <a:p>
          <a:pPr algn="ctr"/>
          <a:endParaRPr lang="en-US"/>
        </a:p>
      </dgm:t>
    </dgm:pt>
    <dgm:pt modelId="{1CF61F3F-09DC-F846-8014-98DC36FB9085}" type="sibTrans" cxnId="{CE187FDA-47C7-3A45-BC2D-BC429B98E669}">
      <dgm:prSet/>
      <dgm:spPr/>
      <dgm:t>
        <a:bodyPr/>
        <a:lstStyle/>
        <a:p>
          <a:pPr algn="ctr"/>
          <a:endParaRPr lang="en-US"/>
        </a:p>
      </dgm:t>
    </dgm:pt>
    <dgm:pt modelId="{1984F664-BCBE-DE44-912F-3496FDF6F920}">
      <dgm:prSet/>
      <dgm:spPr/>
      <dgm:t>
        <a:bodyPr/>
        <a:lstStyle/>
        <a:p>
          <a:pPr algn="ctr"/>
          <a:r>
            <a:rPr lang="en-US"/>
            <a:t>Research Ethics</a:t>
          </a:r>
        </a:p>
      </dgm:t>
      <dgm:extLst>
        <a:ext uri="{E40237B7-FDA0-4F09-8148-C483321AD2D9}">
          <dgm14:cNvPr xmlns:dgm14="http://schemas.microsoft.com/office/drawing/2010/diagram" id="0" name="">
            <a:hlinkClick xmlns:r="http://schemas.openxmlformats.org/officeDocument/2006/relationships" r:id="rId6"/>
          </dgm14:cNvPr>
        </a:ext>
      </dgm:extLst>
    </dgm:pt>
    <dgm:pt modelId="{5A794BB4-5CF1-344F-87AB-CF50AC605DFB}" type="parTrans" cxnId="{EEB2FE7E-6CE5-3043-848E-B19034B828F7}">
      <dgm:prSet/>
      <dgm:spPr/>
      <dgm:t>
        <a:bodyPr/>
        <a:lstStyle/>
        <a:p>
          <a:pPr algn="ctr"/>
          <a:endParaRPr lang="en-US"/>
        </a:p>
      </dgm:t>
    </dgm:pt>
    <dgm:pt modelId="{4031AA93-9862-EF41-AC3C-A4208A5F3BDE}" type="sibTrans" cxnId="{EEB2FE7E-6CE5-3043-848E-B19034B828F7}">
      <dgm:prSet/>
      <dgm:spPr/>
      <dgm:t>
        <a:bodyPr/>
        <a:lstStyle/>
        <a:p>
          <a:pPr algn="ctr"/>
          <a:endParaRPr lang="en-US"/>
        </a:p>
      </dgm:t>
    </dgm:pt>
    <dgm:pt modelId="{07FE42DC-61B1-5E44-BEDA-D02C0EEA494A}">
      <dgm:prSet/>
      <dgm:spPr/>
      <dgm:t>
        <a:bodyPr/>
        <a:lstStyle/>
        <a:p>
          <a:pPr algn="ctr"/>
          <a:r>
            <a:rPr lang="en-US"/>
            <a:t>Organizational Ethics</a:t>
          </a:r>
        </a:p>
      </dgm:t>
      <dgm:extLst>
        <a:ext uri="{E40237B7-FDA0-4F09-8148-C483321AD2D9}">
          <dgm14:cNvPr xmlns:dgm14="http://schemas.microsoft.com/office/drawing/2010/diagram" id="0" name="">
            <a:hlinkClick xmlns:r="http://schemas.openxmlformats.org/officeDocument/2006/relationships" r:id="rId7"/>
          </dgm14:cNvPr>
        </a:ext>
      </dgm:extLst>
    </dgm:pt>
    <dgm:pt modelId="{95E49927-E3C4-8947-B93D-2F2C03E1E6D2}" type="parTrans" cxnId="{AE5D3842-7E24-4649-A203-EE0F69D4793A}">
      <dgm:prSet/>
      <dgm:spPr/>
      <dgm:t>
        <a:bodyPr/>
        <a:lstStyle/>
        <a:p>
          <a:pPr algn="ctr"/>
          <a:endParaRPr lang="en-US"/>
        </a:p>
      </dgm:t>
    </dgm:pt>
    <dgm:pt modelId="{7BDB68CC-9227-2042-8BE8-E2867E417A07}" type="sibTrans" cxnId="{AE5D3842-7E24-4649-A203-EE0F69D4793A}">
      <dgm:prSet/>
      <dgm:spPr/>
      <dgm:t>
        <a:bodyPr/>
        <a:lstStyle/>
        <a:p>
          <a:pPr algn="ctr"/>
          <a:endParaRPr lang="en-US"/>
        </a:p>
      </dgm:t>
    </dgm:pt>
    <dgm:pt modelId="{836DC308-9E0E-5243-B3D1-37C062468CE2}">
      <dgm:prSet/>
      <dgm:spPr/>
      <dgm:t>
        <a:bodyPr/>
        <a:lstStyle/>
        <a:p>
          <a:pPr algn="ctr"/>
          <a:r>
            <a:rPr lang="en-US"/>
            <a:t>Sustainability</a:t>
          </a:r>
        </a:p>
      </dgm:t>
      <dgm:extLst>
        <a:ext uri="{E40237B7-FDA0-4F09-8148-C483321AD2D9}">
          <dgm14:cNvPr xmlns:dgm14="http://schemas.microsoft.com/office/drawing/2010/diagram" id="0" name="">
            <a:hlinkClick xmlns:r="http://schemas.openxmlformats.org/officeDocument/2006/relationships" r:id="rId8"/>
          </dgm14:cNvPr>
        </a:ext>
      </dgm:extLst>
    </dgm:pt>
    <dgm:pt modelId="{B508C9EC-3971-E046-A356-B57B389E70F8}" type="parTrans" cxnId="{5AFA8E4D-94BC-D845-8112-AB368E6DFC9A}">
      <dgm:prSet/>
      <dgm:spPr/>
      <dgm:t>
        <a:bodyPr/>
        <a:lstStyle/>
        <a:p>
          <a:pPr algn="ctr"/>
          <a:endParaRPr lang="en-US"/>
        </a:p>
      </dgm:t>
    </dgm:pt>
    <dgm:pt modelId="{1A255AF8-842D-CA4D-A675-CA4241512103}" type="sibTrans" cxnId="{5AFA8E4D-94BC-D845-8112-AB368E6DFC9A}">
      <dgm:prSet/>
      <dgm:spPr/>
      <dgm:t>
        <a:bodyPr/>
        <a:lstStyle/>
        <a:p>
          <a:pPr algn="ctr"/>
          <a:endParaRPr lang="en-US"/>
        </a:p>
      </dgm:t>
    </dgm:pt>
    <dgm:pt modelId="{00E878F2-6CA4-8E4C-9948-0F0A677597D5}">
      <dgm:prSet/>
      <dgm:spPr/>
      <dgm:t>
        <a:bodyPr/>
        <a:lstStyle/>
        <a:p>
          <a:pPr algn="ctr"/>
          <a:r>
            <a:rPr lang="en-US"/>
            <a:t>Introductory Resources</a:t>
          </a:r>
        </a:p>
      </dgm:t>
      <dgm:extLst>
        <a:ext uri="{E40237B7-FDA0-4F09-8148-C483321AD2D9}">
          <dgm14:cNvPr xmlns:dgm14="http://schemas.microsoft.com/office/drawing/2010/diagram" id="0" name="">
            <a:hlinkClick xmlns:r="http://schemas.openxmlformats.org/officeDocument/2006/relationships" r:id="rId9"/>
          </dgm14:cNvPr>
        </a:ext>
      </dgm:extLst>
    </dgm:pt>
    <dgm:pt modelId="{C30C6A8D-67F4-904F-ABBA-AE72F4CA4417}" type="parTrans" cxnId="{A3ECC5E7-E2D4-264A-BA43-5F88C42ACA48}">
      <dgm:prSet/>
      <dgm:spPr/>
      <dgm:t>
        <a:bodyPr/>
        <a:lstStyle/>
        <a:p>
          <a:pPr algn="ctr"/>
          <a:endParaRPr lang="en-US"/>
        </a:p>
      </dgm:t>
    </dgm:pt>
    <dgm:pt modelId="{D85AB630-2A3B-3A4D-8D7A-ADE651F71C2E}" type="sibTrans" cxnId="{A3ECC5E7-E2D4-264A-BA43-5F88C42ACA48}">
      <dgm:prSet/>
      <dgm:spPr/>
      <dgm:t>
        <a:bodyPr/>
        <a:lstStyle/>
        <a:p>
          <a:pPr algn="ctr"/>
          <a:endParaRPr lang="en-US"/>
        </a:p>
      </dgm:t>
    </dgm:pt>
    <dgm:pt modelId="{95A92BA1-9D63-474B-8A7C-935EDD8480FA}" type="pres">
      <dgm:prSet presAssocID="{CB67107B-1D03-7E43-B418-2F2C70E9B86C}" presName="diagram" presStyleCnt="0">
        <dgm:presLayoutVars>
          <dgm:dir/>
          <dgm:resizeHandles val="exact"/>
        </dgm:presLayoutVars>
      </dgm:prSet>
      <dgm:spPr/>
      <dgm:t>
        <a:bodyPr/>
        <a:lstStyle/>
        <a:p>
          <a:endParaRPr lang="en-US"/>
        </a:p>
      </dgm:t>
    </dgm:pt>
    <dgm:pt modelId="{A998FADC-CBDE-4A4E-9179-34544A8F1471}" type="pres">
      <dgm:prSet presAssocID="{00E878F2-6CA4-8E4C-9948-0F0A677597D5}" presName="node" presStyleLbl="node1" presStyleIdx="0" presStyleCnt="9">
        <dgm:presLayoutVars>
          <dgm:bulletEnabled val="1"/>
        </dgm:presLayoutVars>
      </dgm:prSet>
      <dgm:spPr/>
      <dgm:t>
        <a:bodyPr/>
        <a:lstStyle/>
        <a:p>
          <a:endParaRPr lang="en-US"/>
        </a:p>
      </dgm:t>
    </dgm:pt>
    <dgm:pt modelId="{D7819D22-82CD-3343-B17A-A508F25DE192}" type="pres">
      <dgm:prSet presAssocID="{D85AB630-2A3B-3A4D-8D7A-ADE651F71C2E}" presName="sibTrans" presStyleCnt="0"/>
      <dgm:spPr/>
    </dgm:pt>
    <dgm:pt modelId="{D3C5033B-E30F-BD4A-818F-9BFE7C163791}" type="pres">
      <dgm:prSet presAssocID="{FF6E563B-9E92-2641-8933-8271628137EB}" presName="node" presStyleLbl="node1" presStyleIdx="1" presStyleCnt="9">
        <dgm:presLayoutVars>
          <dgm:bulletEnabled val="1"/>
        </dgm:presLayoutVars>
      </dgm:prSet>
      <dgm:spPr/>
      <dgm:t>
        <a:bodyPr/>
        <a:lstStyle/>
        <a:p>
          <a:endParaRPr lang="en-US"/>
        </a:p>
      </dgm:t>
    </dgm:pt>
    <dgm:pt modelId="{EEB41F96-5A3A-6344-AAC7-F54B3FDA40BE}" type="pres">
      <dgm:prSet presAssocID="{6E2EF710-5867-FB4F-881A-ABA8FCC06D80}" presName="sibTrans" presStyleCnt="0"/>
      <dgm:spPr/>
    </dgm:pt>
    <dgm:pt modelId="{F5E3FEC0-4212-AF4C-B5EF-91D0C39F26A4}" type="pres">
      <dgm:prSet presAssocID="{E2FB6C6E-E13F-BA4B-A709-3CECB02A089B}" presName="node" presStyleLbl="node1" presStyleIdx="2" presStyleCnt="9">
        <dgm:presLayoutVars>
          <dgm:bulletEnabled val="1"/>
        </dgm:presLayoutVars>
      </dgm:prSet>
      <dgm:spPr/>
      <dgm:t>
        <a:bodyPr/>
        <a:lstStyle/>
        <a:p>
          <a:endParaRPr lang="en-US"/>
        </a:p>
      </dgm:t>
    </dgm:pt>
    <dgm:pt modelId="{88F71C7B-82DF-CB48-BFE9-2EF9100F8F6B}" type="pres">
      <dgm:prSet presAssocID="{A4D19983-3DC0-544E-A32B-942B62C42204}" presName="sibTrans" presStyleCnt="0"/>
      <dgm:spPr/>
    </dgm:pt>
    <dgm:pt modelId="{77BDFFAD-DB1F-3042-A900-D8EB4F7F09C6}" type="pres">
      <dgm:prSet presAssocID="{6381E81E-D5FA-4A41-982E-07A4F4C0EEC1}" presName="node" presStyleLbl="node1" presStyleIdx="3" presStyleCnt="9">
        <dgm:presLayoutVars>
          <dgm:bulletEnabled val="1"/>
        </dgm:presLayoutVars>
      </dgm:prSet>
      <dgm:spPr/>
      <dgm:t>
        <a:bodyPr/>
        <a:lstStyle/>
        <a:p>
          <a:endParaRPr lang="en-US"/>
        </a:p>
      </dgm:t>
    </dgm:pt>
    <dgm:pt modelId="{E55C8BAE-4E83-8948-A4CB-28CCA0FEA750}" type="pres">
      <dgm:prSet presAssocID="{9D80E6FA-8755-564D-A467-2F3307AD375F}" presName="sibTrans" presStyleCnt="0"/>
      <dgm:spPr/>
    </dgm:pt>
    <dgm:pt modelId="{FE88327C-B458-034C-B5B1-42CF10080CE5}" type="pres">
      <dgm:prSet presAssocID="{07FE42DC-61B1-5E44-BEDA-D02C0EEA494A}" presName="node" presStyleLbl="node1" presStyleIdx="4" presStyleCnt="9">
        <dgm:presLayoutVars>
          <dgm:bulletEnabled val="1"/>
        </dgm:presLayoutVars>
      </dgm:prSet>
      <dgm:spPr/>
      <dgm:t>
        <a:bodyPr/>
        <a:lstStyle/>
        <a:p>
          <a:endParaRPr lang="en-US"/>
        </a:p>
      </dgm:t>
    </dgm:pt>
    <dgm:pt modelId="{7CAED905-FE0A-BD48-B6BD-9873D5399286}" type="pres">
      <dgm:prSet presAssocID="{7BDB68CC-9227-2042-8BE8-E2867E417A07}" presName="sibTrans" presStyleCnt="0"/>
      <dgm:spPr/>
    </dgm:pt>
    <dgm:pt modelId="{88A16005-71BA-8F41-95C0-793A6F1EE6D1}" type="pres">
      <dgm:prSet presAssocID="{B00868E6-3EFD-4241-A746-68F57CED2B1E}" presName="node" presStyleLbl="node1" presStyleIdx="5" presStyleCnt="9">
        <dgm:presLayoutVars>
          <dgm:bulletEnabled val="1"/>
        </dgm:presLayoutVars>
      </dgm:prSet>
      <dgm:spPr/>
      <dgm:t>
        <a:bodyPr/>
        <a:lstStyle/>
        <a:p>
          <a:endParaRPr lang="en-US"/>
        </a:p>
      </dgm:t>
    </dgm:pt>
    <dgm:pt modelId="{97797625-D608-FF4A-BF68-51850C5A02E5}" type="pres">
      <dgm:prSet presAssocID="{BDE41E8D-C6D2-6B4D-8AD0-E9500ADC622D}" presName="sibTrans" presStyleCnt="0"/>
      <dgm:spPr/>
    </dgm:pt>
    <dgm:pt modelId="{1F48C6D2-EA4C-8348-8EE0-34AF88D27B0F}" type="pres">
      <dgm:prSet presAssocID="{FD252348-2EDA-284D-990B-058F29E62F46}" presName="node" presStyleLbl="node1" presStyleIdx="6" presStyleCnt="9">
        <dgm:presLayoutVars>
          <dgm:bulletEnabled val="1"/>
        </dgm:presLayoutVars>
      </dgm:prSet>
      <dgm:spPr/>
      <dgm:t>
        <a:bodyPr/>
        <a:lstStyle/>
        <a:p>
          <a:endParaRPr lang="en-US"/>
        </a:p>
      </dgm:t>
    </dgm:pt>
    <dgm:pt modelId="{99C29C75-EADC-7248-AC6F-09C3100A2B3E}" type="pres">
      <dgm:prSet presAssocID="{1CF61F3F-09DC-F846-8014-98DC36FB9085}" presName="sibTrans" presStyleCnt="0"/>
      <dgm:spPr/>
    </dgm:pt>
    <dgm:pt modelId="{C4DACD1D-95D9-D042-BE58-549E5E062A3F}" type="pres">
      <dgm:prSet presAssocID="{1984F664-BCBE-DE44-912F-3496FDF6F920}" presName="node" presStyleLbl="node1" presStyleIdx="7" presStyleCnt="9">
        <dgm:presLayoutVars>
          <dgm:bulletEnabled val="1"/>
        </dgm:presLayoutVars>
      </dgm:prSet>
      <dgm:spPr/>
      <dgm:t>
        <a:bodyPr/>
        <a:lstStyle/>
        <a:p>
          <a:endParaRPr lang="en-US"/>
        </a:p>
      </dgm:t>
    </dgm:pt>
    <dgm:pt modelId="{073C9E3C-5047-E84A-9957-E8FB4000DE7C}" type="pres">
      <dgm:prSet presAssocID="{4031AA93-9862-EF41-AC3C-A4208A5F3BDE}" presName="sibTrans" presStyleCnt="0"/>
      <dgm:spPr/>
    </dgm:pt>
    <dgm:pt modelId="{57A1DDC9-E4C8-8B44-80EE-D4C16F853FD7}" type="pres">
      <dgm:prSet presAssocID="{836DC308-9E0E-5243-B3D1-37C062468CE2}" presName="node" presStyleLbl="node1" presStyleIdx="8" presStyleCnt="9">
        <dgm:presLayoutVars>
          <dgm:bulletEnabled val="1"/>
        </dgm:presLayoutVars>
      </dgm:prSet>
      <dgm:spPr/>
      <dgm:t>
        <a:bodyPr/>
        <a:lstStyle/>
        <a:p>
          <a:endParaRPr lang="en-US"/>
        </a:p>
      </dgm:t>
    </dgm:pt>
  </dgm:ptLst>
  <dgm:cxnLst>
    <dgm:cxn modelId="{107F9C85-4995-4C44-BABC-A83D66FA87F6}" type="presOf" srcId="{B00868E6-3EFD-4241-A746-68F57CED2B1E}" destId="{88A16005-71BA-8F41-95C0-793A6F1EE6D1}" srcOrd="0" destOrd="0" presId="urn:microsoft.com/office/officeart/2005/8/layout/default"/>
    <dgm:cxn modelId="{C9CD12F4-E780-3B45-9537-279ECF9271C0}" type="presOf" srcId="{00E878F2-6CA4-8E4C-9948-0F0A677597D5}" destId="{A998FADC-CBDE-4A4E-9179-34544A8F1471}" srcOrd="0" destOrd="0" presId="urn:microsoft.com/office/officeart/2005/8/layout/default"/>
    <dgm:cxn modelId="{ACA5B4E7-216B-734B-A033-6DCE553C5A76}" type="presOf" srcId="{FF6E563B-9E92-2641-8933-8271628137EB}" destId="{D3C5033B-E30F-BD4A-818F-9BFE7C163791}" srcOrd="0" destOrd="0" presId="urn:microsoft.com/office/officeart/2005/8/layout/default"/>
    <dgm:cxn modelId="{EF5EC901-B527-F649-9DFA-3FFBB41B72B2}" type="presOf" srcId="{07FE42DC-61B1-5E44-BEDA-D02C0EEA494A}" destId="{FE88327C-B458-034C-B5B1-42CF10080CE5}" srcOrd="0" destOrd="0" presId="urn:microsoft.com/office/officeart/2005/8/layout/default"/>
    <dgm:cxn modelId="{23A6F9AD-D83E-3B41-B720-313EED7A7E42}" type="presOf" srcId="{6381E81E-D5FA-4A41-982E-07A4F4C0EEC1}" destId="{77BDFFAD-DB1F-3042-A900-D8EB4F7F09C6}" srcOrd="0" destOrd="0" presId="urn:microsoft.com/office/officeart/2005/8/layout/default"/>
    <dgm:cxn modelId="{F87CB2DC-8A78-344A-9BC1-A559EF49B83C}" type="presOf" srcId="{836DC308-9E0E-5243-B3D1-37C062468CE2}" destId="{57A1DDC9-E4C8-8B44-80EE-D4C16F853FD7}" srcOrd="0" destOrd="0" presId="urn:microsoft.com/office/officeart/2005/8/layout/default"/>
    <dgm:cxn modelId="{6CCDF331-D242-3646-96BF-4E63AE2E397D}" type="presOf" srcId="{CB67107B-1D03-7E43-B418-2F2C70E9B86C}" destId="{95A92BA1-9D63-474B-8A7C-935EDD8480FA}" srcOrd="0" destOrd="0" presId="urn:microsoft.com/office/officeart/2005/8/layout/default"/>
    <dgm:cxn modelId="{5AFA8E4D-94BC-D845-8112-AB368E6DFC9A}" srcId="{CB67107B-1D03-7E43-B418-2F2C70E9B86C}" destId="{836DC308-9E0E-5243-B3D1-37C062468CE2}" srcOrd="8" destOrd="0" parTransId="{B508C9EC-3971-E046-A356-B57B389E70F8}" sibTransId="{1A255AF8-842D-CA4D-A675-CA4241512103}"/>
    <dgm:cxn modelId="{422407BB-141D-7E4F-9A47-9882905FA65E}" type="presOf" srcId="{1984F664-BCBE-DE44-912F-3496FDF6F920}" destId="{C4DACD1D-95D9-D042-BE58-549E5E062A3F}" srcOrd="0" destOrd="0" presId="urn:microsoft.com/office/officeart/2005/8/layout/default"/>
    <dgm:cxn modelId="{AE5D3842-7E24-4649-A203-EE0F69D4793A}" srcId="{CB67107B-1D03-7E43-B418-2F2C70E9B86C}" destId="{07FE42DC-61B1-5E44-BEDA-D02C0EEA494A}" srcOrd="4" destOrd="0" parTransId="{95E49927-E3C4-8947-B93D-2F2C03E1E6D2}" sibTransId="{7BDB68CC-9227-2042-8BE8-E2867E417A07}"/>
    <dgm:cxn modelId="{A3ECC5E7-E2D4-264A-BA43-5F88C42ACA48}" srcId="{CB67107B-1D03-7E43-B418-2F2C70E9B86C}" destId="{00E878F2-6CA4-8E4C-9948-0F0A677597D5}" srcOrd="0" destOrd="0" parTransId="{C30C6A8D-67F4-904F-ABBA-AE72F4CA4417}" sibTransId="{D85AB630-2A3B-3A4D-8D7A-ADE651F71C2E}"/>
    <dgm:cxn modelId="{85CCD7C7-BF2A-2645-9DCE-6E7C2EC1638F}" type="presOf" srcId="{E2FB6C6E-E13F-BA4B-A709-3CECB02A089B}" destId="{F5E3FEC0-4212-AF4C-B5EF-91D0C39F26A4}" srcOrd="0" destOrd="0" presId="urn:microsoft.com/office/officeart/2005/8/layout/default"/>
    <dgm:cxn modelId="{EEB2FE7E-6CE5-3043-848E-B19034B828F7}" srcId="{CB67107B-1D03-7E43-B418-2F2C70E9B86C}" destId="{1984F664-BCBE-DE44-912F-3496FDF6F920}" srcOrd="7" destOrd="0" parTransId="{5A794BB4-5CF1-344F-87AB-CF50AC605DFB}" sibTransId="{4031AA93-9862-EF41-AC3C-A4208A5F3BDE}"/>
    <dgm:cxn modelId="{6C87E5FD-B6D0-264C-99BD-DCDFD86D029D}" type="presOf" srcId="{FD252348-2EDA-284D-990B-058F29E62F46}" destId="{1F48C6D2-EA4C-8348-8EE0-34AF88D27B0F}" srcOrd="0" destOrd="0" presId="urn:microsoft.com/office/officeart/2005/8/layout/default"/>
    <dgm:cxn modelId="{7937593C-8D2B-8E43-ABDE-1941FA95E7C2}" srcId="{CB67107B-1D03-7E43-B418-2F2C70E9B86C}" destId="{B00868E6-3EFD-4241-A746-68F57CED2B1E}" srcOrd="5" destOrd="0" parTransId="{15110449-4DEB-AF46-8FAE-42BFB120276D}" sibTransId="{BDE41E8D-C6D2-6B4D-8AD0-E9500ADC622D}"/>
    <dgm:cxn modelId="{CE187FDA-47C7-3A45-BC2D-BC429B98E669}" srcId="{CB67107B-1D03-7E43-B418-2F2C70E9B86C}" destId="{FD252348-2EDA-284D-990B-058F29E62F46}" srcOrd="6" destOrd="0" parTransId="{B470C0DA-E957-6A4D-94B9-74456997075E}" sibTransId="{1CF61F3F-09DC-F846-8014-98DC36FB9085}"/>
    <dgm:cxn modelId="{3C698013-88E3-3C4A-AB93-CE2C54195568}" srcId="{CB67107B-1D03-7E43-B418-2F2C70E9B86C}" destId="{FF6E563B-9E92-2641-8933-8271628137EB}" srcOrd="1" destOrd="0" parTransId="{7A4966EF-3F43-1B43-807D-A9B028D52DB1}" sibTransId="{6E2EF710-5867-FB4F-881A-ABA8FCC06D80}"/>
    <dgm:cxn modelId="{B3C5F6F7-BABD-1843-BA1F-30C3608CC650}" srcId="{CB67107B-1D03-7E43-B418-2F2C70E9B86C}" destId="{E2FB6C6E-E13F-BA4B-A709-3CECB02A089B}" srcOrd="2" destOrd="0" parTransId="{BFBF4A1E-C413-C04E-A884-1DAF15D4B50F}" sibTransId="{A4D19983-3DC0-544E-A32B-942B62C42204}"/>
    <dgm:cxn modelId="{51A25388-D9DB-2246-96EB-607E284B0B86}" srcId="{CB67107B-1D03-7E43-B418-2F2C70E9B86C}" destId="{6381E81E-D5FA-4A41-982E-07A4F4C0EEC1}" srcOrd="3" destOrd="0" parTransId="{94959268-6211-504B-B48D-14C20C43E800}" sibTransId="{9D80E6FA-8755-564D-A467-2F3307AD375F}"/>
    <dgm:cxn modelId="{F43D8C24-2FFF-7F49-8A2C-2A7B2811801B}" type="presParOf" srcId="{95A92BA1-9D63-474B-8A7C-935EDD8480FA}" destId="{A998FADC-CBDE-4A4E-9179-34544A8F1471}" srcOrd="0" destOrd="0" presId="urn:microsoft.com/office/officeart/2005/8/layout/default"/>
    <dgm:cxn modelId="{52FFF013-4F8E-F34C-8091-37E220330803}" type="presParOf" srcId="{95A92BA1-9D63-474B-8A7C-935EDD8480FA}" destId="{D7819D22-82CD-3343-B17A-A508F25DE192}" srcOrd="1" destOrd="0" presId="urn:microsoft.com/office/officeart/2005/8/layout/default"/>
    <dgm:cxn modelId="{85134F87-12BE-A44F-BDD4-7E26ABF38CD2}" type="presParOf" srcId="{95A92BA1-9D63-474B-8A7C-935EDD8480FA}" destId="{D3C5033B-E30F-BD4A-818F-9BFE7C163791}" srcOrd="2" destOrd="0" presId="urn:microsoft.com/office/officeart/2005/8/layout/default"/>
    <dgm:cxn modelId="{ABFAB622-1222-5C45-8E8F-DDA4B3300809}" type="presParOf" srcId="{95A92BA1-9D63-474B-8A7C-935EDD8480FA}" destId="{EEB41F96-5A3A-6344-AAC7-F54B3FDA40BE}" srcOrd="3" destOrd="0" presId="urn:microsoft.com/office/officeart/2005/8/layout/default"/>
    <dgm:cxn modelId="{73C0CB7A-8056-0842-9ED9-54E5CF9577CC}" type="presParOf" srcId="{95A92BA1-9D63-474B-8A7C-935EDD8480FA}" destId="{F5E3FEC0-4212-AF4C-B5EF-91D0C39F26A4}" srcOrd="4" destOrd="0" presId="urn:microsoft.com/office/officeart/2005/8/layout/default"/>
    <dgm:cxn modelId="{0DA1CA32-E3FF-814E-8295-A0C5BDFA4FCF}" type="presParOf" srcId="{95A92BA1-9D63-474B-8A7C-935EDD8480FA}" destId="{88F71C7B-82DF-CB48-BFE9-2EF9100F8F6B}" srcOrd="5" destOrd="0" presId="urn:microsoft.com/office/officeart/2005/8/layout/default"/>
    <dgm:cxn modelId="{08208BD4-FE77-0E4F-8474-DCEBC6476C62}" type="presParOf" srcId="{95A92BA1-9D63-474B-8A7C-935EDD8480FA}" destId="{77BDFFAD-DB1F-3042-A900-D8EB4F7F09C6}" srcOrd="6" destOrd="0" presId="urn:microsoft.com/office/officeart/2005/8/layout/default"/>
    <dgm:cxn modelId="{F009C173-7837-DD43-82CE-0139936061F5}" type="presParOf" srcId="{95A92BA1-9D63-474B-8A7C-935EDD8480FA}" destId="{E55C8BAE-4E83-8948-A4CB-28CCA0FEA750}" srcOrd="7" destOrd="0" presId="urn:microsoft.com/office/officeart/2005/8/layout/default"/>
    <dgm:cxn modelId="{EBD13EB9-153C-154A-BBA7-0A5F4216BCD9}" type="presParOf" srcId="{95A92BA1-9D63-474B-8A7C-935EDD8480FA}" destId="{FE88327C-B458-034C-B5B1-42CF10080CE5}" srcOrd="8" destOrd="0" presId="urn:microsoft.com/office/officeart/2005/8/layout/default"/>
    <dgm:cxn modelId="{E53229C3-C311-024D-BED0-D4F4E4D3E2B9}" type="presParOf" srcId="{95A92BA1-9D63-474B-8A7C-935EDD8480FA}" destId="{7CAED905-FE0A-BD48-B6BD-9873D5399286}" srcOrd="9" destOrd="0" presId="urn:microsoft.com/office/officeart/2005/8/layout/default"/>
    <dgm:cxn modelId="{B96227A9-689B-DE4F-881E-34DF38C1889D}" type="presParOf" srcId="{95A92BA1-9D63-474B-8A7C-935EDD8480FA}" destId="{88A16005-71BA-8F41-95C0-793A6F1EE6D1}" srcOrd="10" destOrd="0" presId="urn:microsoft.com/office/officeart/2005/8/layout/default"/>
    <dgm:cxn modelId="{56D69CE6-CECB-C841-877D-81651DFB42F6}" type="presParOf" srcId="{95A92BA1-9D63-474B-8A7C-935EDD8480FA}" destId="{97797625-D608-FF4A-BF68-51850C5A02E5}" srcOrd="11" destOrd="0" presId="urn:microsoft.com/office/officeart/2005/8/layout/default"/>
    <dgm:cxn modelId="{26AB521A-4B80-C144-AB04-9B8FBA74894A}" type="presParOf" srcId="{95A92BA1-9D63-474B-8A7C-935EDD8480FA}" destId="{1F48C6D2-EA4C-8348-8EE0-34AF88D27B0F}" srcOrd="12" destOrd="0" presId="urn:microsoft.com/office/officeart/2005/8/layout/default"/>
    <dgm:cxn modelId="{AC8FD29E-84D2-7741-B908-E64B5005402C}" type="presParOf" srcId="{95A92BA1-9D63-474B-8A7C-935EDD8480FA}" destId="{99C29C75-EADC-7248-AC6F-09C3100A2B3E}" srcOrd="13" destOrd="0" presId="urn:microsoft.com/office/officeart/2005/8/layout/default"/>
    <dgm:cxn modelId="{6F02F686-C6E1-CD4C-9A4F-AB0F0BE5EFB5}" type="presParOf" srcId="{95A92BA1-9D63-474B-8A7C-935EDD8480FA}" destId="{C4DACD1D-95D9-D042-BE58-549E5E062A3F}" srcOrd="14" destOrd="0" presId="urn:microsoft.com/office/officeart/2005/8/layout/default"/>
    <dgm:cxn modelId="{940D0961-36EA-5340-9869-86B3F97605D4}" type="presParOf" srcId="{95A92BA1-9D63-474B-8A7C-935EDD8480FA}" destId="{073C9E3C-5047-E84A-9957-E8FB4000DE7C}" srcOrd="15" destOrd="0" presId="urn:microsoft.com/office/officeart/2005/8/layout/default"/>
    <dgm:cxn modelId="{82A99A2D-7735-4A43-B164-6387EABA17A8}" type="presParOf" srcId="{95A92BA1-9D63-474B-8A7C-935EDD8480FA}" destId="{57A1DDC9-E4C8-8B44-80EE-D4C16F853FD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8FADC-CBDE-4A4E-9179-34544A8F1471}">
      <dsp:nvSpPr>
        <dsp:cNvPr id="0" name=""/>
        <dsp:cNvSpPr/>
      </dsp:nvSpPr>
      <dsp:spPr>
        <a:xfrm>
          <a:off x="0" y="308481"/>
          <a:ext cx="1154889" cy="6929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Introductory Resources</a:t>
          </a:r>
        </a:p>
      </dsp:txBody>
      <dsp:txXfrm>
        <a:off x="0" y="308481"/>
        <a:ext cx="1154889" cy="692933"/>
      </dsp:txXfrm>
    </dsp:sp>
    <dsp:sp modelId="{D3C5033B-E30F-BD4A-818F-9BFE7C163791}">
      <dsp:nvSpPr>
        <dsp:cNvPr id="0" name=""/>
        <dsp:cNvSpPr/>
      </dsp:nvSpPr>
      <dsp:spPr>
        <a:xfrm>
          <a:off x="1270378" y="308481"/>
          <a:ext cx="1154889" cy="6929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Behavioral Ethics</a:t>
          </a:r>
        </a:p>
      </dsp:txBody>
      <dsp:txXfrm>
        <a:off x="1270378" y="308481"/>
        <a:ext cx="1154889" cy="692933"/>
      </dsp:txXfrm>
    </dsp:sp>
    <dsp:sp modelId="{F5E3FEC0-4212-AF4C-B5EF-91D0C39F26A4}">
      <dsp:nvSpPr>
        <dsp:cNvPr id="0" name=""/>
        <dsp:cNvSpPr/>
      </dsp:nvSpPr>
      <dsp:spPr>
        <a:xfrm>
          <a:off x="2540757" y="308481"/>
          <a:ext cx="1154889" cy="6929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Leadership</a:t>
          </a:r>
        </a:p>
      </dsp:txBody>
      <dsp:txXfrm>
        <a:off x="2540757" y="308481"/>
        <a:ext cx="1154889" cy="692933"/>
      </dsp:txXfrm>
    </dsp:sp>
    <dsp:sp modelId="{77BDFFAD-DB1F-3042-A900-D8EB4F7F09C6}">
      <dsp:nvSpPr>
        <dsp:cNvPr id="0" name=""/>
        <dsp:cNvSpPr/>
      </dsp:nvSpPr>
      <dsp:spPr>
        <a:xfrm>
          <a:off x="0" y="1116904"/>
          <a:ext cx="1154889" cy="6929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Media, Arts &amp; Culture</a:t>
          </a:r>
        </a:p>
      </dsp:txBody>
      <dsp:txXfrm>
        <a:off x="0" y="1116904"/>
        <a:ext cx="1154889" cy="692933"/>
      </dsp:txXfrm>
    </dsp:sp>
    <dsp:sp modelId="{FE88327C-B458-034C-B5B1-42CF10080CE5}">
      <dsp:nvSpPr>
        <dsp:cNvPr id="0" name=""/>
        <dsp:cNvSpPr/>
      </dsp:nvSpPr>
      <dsp:spPr>
        <a:xfrm>
          <a:off x="1270378" y="1116904"/>
          <a:ext cx="1154889" cy="6929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Organizational Ethics</a:t>
          </a:r>
        </a:p>
      </dsp:txBody>
      <dsp:txXfrm>
        <a:off x="1270378" y="1116904"/>
        <a:ext cx="1154889" cy="692933"/>
      </dsp:txXfrm>
    </dsp:sp>
    <dsp:sp modelId="{88A16005-71BA-8F41-95C0-793A6F1EE6D1}">
      <dsp:nvSpPr>
        <dsp:cNvPr id="0" name=""/>
        <dsp:cNvSpPr/>
      </dsp:nvSpPr>
      <dsp:spPr>
        <a:xfrm>
          <a:off x="2540757" y="1116904"/>
          <a:ext cx="1154889" cy="6929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Principles &amp; Policies</a:t>
          </a:r>
        </a:p>
      </dsp:txBody>
      <dsp:txXfrm>
        <a:off x="2540757" y="1116904"/>
        <a:ext cx="1154889" cy="692933"/>
      </dsp:txXfrm>
    </dsp:sp>
    <dsp:sp modelId="{1F48C6D2-EA4C-8348-8EE0-34AF88D27B0F}">
      <dsp:nvSpPr>
        <dsp:cNvPr id="0" name=""/>
        <dsp:cNvSpPr/>
      </dsp:nvSpPr>
      <dsp:spPr>
        <a:xfrm>
          <a:off x="0" y="1925326"/>
          <a:ext cx="1154889" cy="6929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Professional Ethics</a:t>
          </a:r>
        </a:p>
      </dsp:txBody>
      <dsp:txXfrm>
        <a:off x="0" y="1925326"/>
        <a:ext cx="1154889" cy="692933"/>
      </dsp:txXfrm>
    </dsp:sp>
    <dsp:sp modelId="{C4DACD1D-95D9-D042-BE58-549E5E062A3F}">
      <dsp:nvSpPr>
        <dsp:cNvPr id="0" name=""/>
        <dsp:cNvSpPr/>
      </dsp:nvSpPr>
      <dsp:spPr>
        <a:xfrm>
          <a:off x="1270378" y="1925326"/>
          <a:ext cx="1154889" cy="6929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Research Ethics</a:t>
          </a:r>
        </a:p>
      </dsp:txBody>
      <dsp:txXfrm>
        <a:off x="1270378" y="1925326"/>
        <a:ext cx="1154889" cy="692933"/>
      </dsp:txXfrm>
    </dsp:sp>
    <dsp:sp modelId="{57A1DDC9-E4C8-8B44-80EE-D4C16F853FD7}">
      <dsp:nvSpPr>
        <dsp:cNvPr id="0" name=""/>
        <dsp:cNvSpPr/>
      </dsp:nvSpPr>
      <dsp:spPr>
        <a:xfrm>
          <a:off x="2540757" y="1925326"/>
          <a:ext cx="1154889" cy="6929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Sustainability</a:t>
          </a:r>
        </a:p>
      </dsp:txBody>
      <dsp:txXfrm>
        <a:off x="2540757" y="1925326"/>
        <a:ext cx="1154889" cy="6929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0.61011</cdr:x>
      <cdr:y>0.08562</cdr:y>
    </cdr:from>
    <cdr:to>
      <cdr:x>0.65051</cdr:x>
      <cdr:y>0.14271</cdr:y>
    </cdr:to>
    <cdr:sp macro="" textlink="">
      <cdr:nvSpPr>
        <cdr:cNvPr id="2" name="TextBox 1"/>
        <cdr:cNvSpPr txBox="1"/>
      </cdr:nvSpPr>
      <cdr:spPr>
        <a:xfrm xmlns:a="http://schemas.openxmlformats.org/drawingml/2006/main">
          <a:off x="2789410" y="369332"/>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endParaRPr lang="en-US" sz="10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289D522-62B5-41C2-BFA8-299781B44391}" type="datetimeFigureOut">
              <a:rPr lang="en-US" smtClean="0"/>
              <a:t>2/2/16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CDC15F-D038-4190-A80B-8432586BE9A6}" type="slidenum">
              <a:rPr lang="en-US" smtClean="0"/>
              <a:t>‹#›</a:t>
            </a:fld>
            <a:endParaRPr lang="en-US"/>
          </a:p>
        </p:txBody>
      </p:sp>
    </p:spTree>
    <p:extLst>
      <p:ext uri="{BB962C8B-B14F-4D97-AF65-F5344CB8AC3E}">
        <p14:creationId xmlns:p14="http://schemas.microsoft.com/office/powerpoint/2010/main" val="3498064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25680C-C8D5-46BB-9B34-EFBC640F0B8D}" type="datetimeFigureOut">
              <a:rPr lang="en-US" smtClean="0"/>
              <a:t>2/2/16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7B29C7-399B-4BFF-AE3C-3A1869343FA2}" type="slidenum">
              <a:rPr lang="en-US" smtClean="0"/>
              <a:t>‹#›</a:t>
            </a:fld>
            <a:endParaRPr lang="en-US"/>
          </a:p>
        </p:txBody>
      </p:sp>
    </p:spTree>
    <p:extLst>
      <p:ext uri="{BB962C8B-B14F-4D97-AF65-F5344CB8AC3E}">
        <p14:creationId xmlns:p14="http://schemas.microsoft.com/office/powerpoint/2010/main" val="370878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ELI16_PP_ArtBkgrnds-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047649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2" name="Picture 1" descr="ELI16_PP_ArtBkgrnds-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a:xfrm>
            <a:off x="1044574" y="2412471"/>
            <a:ext cx="7126289" cy="1143000"/>
          </a:xfrm>
          <a:prstGeom prst="rect">
            <a:avLst/>
          </a:prstGeom>
        </p:spPr>
        <p:txBody>
          <a:bodyPr vert="horz"/>
          <a:lstStyle>
            <a:lvl1pPr algn="l">
              <a:defRPr>
                <a:solidFill>
                  <a:srgbClr val="2B7A9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9055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8" name="Picture 7" descr="ELI16_PP_ArtBkgrnds-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5"/>
          <p:cNvSpPr>
            <a:spLocks noGrp="1"/>
          </p:cNvSpPr>
          <p:nvPr>
            <p:ph type="body" sz="quarter" idx="10"/>
          </p:nvPr>
        </p:nvSpPr>
        <p:spPr>
          <a:xfrm>
            <a:off x="649111" y="1650471"/>
            <a:ext cx="7521752" cy="3810529"/>
          </a:xfrm>
          <a:prstGeom prst="rect">
            <a:avLst/>
          </a:prstGeom>
        </p:spPr>
        <p:txBody>
          <a:bodyPr vert="horz"/>
          <a:lstStyle>
            <a:lvl1pPr marL="342900" indent="-342900">
              <a:buClr>
                <a:srgbClr val="2B7A9F"/>
              </a:buClr>
              <a:buFont typeface="Wingdings" charset="2"/>
              <a:buChar char="§"/>
              <a:defRPr>
                <a:solidFill>
                  <a:schemeClr val="tx1">
                    <a:lumMod val="50000"/>
                    <a:lumOff val="50000"/>
                  </a:schemeClr>
                </a:solidFill>
              </a:defRPr>
            </a:lvl1pPr>
            <a:lvl2pPr marL="742950" indent="-285750">
              <a:buClr>
                <a:srgbClr val="2B7A9F"/>
              </a:buClr>
              <a:buFont typeface="Wingdings" charset="2"/>
              <a:buChar char="§"/>
              <a:defRPr>
                <a:solidFill>
                  <a:schemeClr val="tx1">
                    <a:lumMod val="50000"/>
                    <a:lumOff val="50000"/>
                  </a:schemeClr>
                </a:solidFill>
              </a:defRPr>
            </a:lvl2pPr>
            <a:lvl3pPr marL="1143000" indent="-228600">
              <a:buClr>
                <a:srgbClr val="2B7A9F"/>
              </a:buClr>
              <a:buFont typeface="Wingdings" charset="2"/>
              <a:buChar char="§"/>
              <a:defRPr>
                <a:solidFill>
                  <a:schemeClr val="tx1">
                    <a:lumMod val="50000"/>
                    <a:lumOff val="50000"/>
                  </a:schemeClr>
                </a:solidFill>
              </a:defRPr>
            </a:lvl3pPr>
            <a:lvl4pPr marL="1600200" indent="-228600">
              <a:buClr>
                <a:srgbClr val="2B7A9F"/>
              </a:buClr>
              <a:buFont typeface="Wingdings" charset="2"/>
              <a:buChar char="§"/>
              <a:defRPr>
                <a:solidFill>
                  <a:schemeClr val="tx1">
                    <a:lumMod val="50000"/>
                    <a:lumOff val="50000"/>
                  </a:schemeClr>
                </a:solidFill>
              </a:defRPr>
            </a:lvl4pPr>
            <a:lvl5pPr marL="2057400" indent="-228600">
              <a:buClr>
                <a:srgbClr val="2B7A9F"/>
              </a:buClr>
              <a:buFont typeface="Wingdings" charset="2"/>
              <a:buChar cha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649110" y="507471"/>
            <a:ext cx="7521753" cy="1143000"/>
          </a:xfrm>
          <a:prstGeom prst="rect">
            <a:avLst/>
          </a:prstGeom>
        </p:spPr>
        <p:txBody>
          <a:bodyPr vert="horz"/>
          <a:lstStyle>
            <a:lvl1pPr algn="l">
              <a:defRPr sz="4000">
                <a:solidFill>
                  <a:srgbClr val="2B7A9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9135994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ody Slide">
    <p:spTree>
      <p:nvGrpSpPr>
        <p:cNvPr id="1" name=""/>
        <p:cNvGrpSpPr/>
        <p:nvPr/>
      </p:nvGrpSpPr>
      <p:grpSpPr>
        <a:xfrm>
          <a:off x="0" y="0"/>
          <a:ext cx="0" cy="0"/>
          <a:chOff x="0" y="0"/>
          <a:chExt cx="0" cy="0"/>
        </a:xfrm>
      </p:grpSpPr>
      <p:pic>
        <p:nvPicPr>
          <p:cNvPr id="3" name="Picture 2" descr="ELI16_PP_ArtBkgrnds-0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5"/>
          <p:cNvSpPr>
            <a:spLocks noGrp="1"/>
          </p:cNvSpPr>
          <p:nvPr>
            <p:ph type="body" sz="quarter" idx="10"/>
          </p:nvPr>
        </p:nvSpPr>
        <p:spPr>
          <a:xfrm>
            <a:off x="649111" y="1650471"/>
            <a:ext cx="7521752" cy="3810529"/>
          </a:xfrm>
          <a:prstGeom prst="rect">
            <a:avLst/>
          </a:prstGeom>
        </p:spPr>
        <p:txBody>
          <a:bodyPr vert="horz"/>
          <a:lstStyle>
            <a:lvl1pPr marL="342900" indent="-342900">
              <a:buClr>
                <a:srgbClr val="2B7A9F"/>
              </a:buClr>
              <a:buFont typeface="Wingdings" charset="2"/>
              <a:buChar char="§"/>
              <a:defRPr>
                <a:solidFill>
                  <a:schemeClr val="tx1">
                    <a:lumMod val="50000"/>
                    <a:lumOff val="50000"/>
                  </a:schemeClr>
                </a:solidFill>
              </a:defRPr>
            </a:lvl1pPr>
            <a:lvl2pPr marL="742950" indent="-285750">
              <a:buClr>
                <a:srgbClr val="2B7A9F"/>
              </a:buClr>
              <a:buFont typeface="Wingdings" charset="2"/>
              <a:buChar char="§"/>
              <a:defRPr>
                <a:solidFill>
                  <a:schemeClr val="tx1">
                    <a:lumMod val="50000"/>
                    <a:lumOff val="50000"/>
                  </a:schemeClr>
                </a:solidFill>
              </a:defRPr>
            </a:lvl2pPr>
            <a:lvl3pPr marL="1143000" indent="-228600">
              <a:buClr>
                <a:srgbClr val="2B7A9F"/>
              </a:buClr>
              <a:buFont typeface="Wingdings" charset="2"/>
              <a:buChar char="§"/>
              <a:defRPr>
                <a:solidFill>
                  <a:schemeClr val="tx1">
                    <a:lumMod val="50000"/>
                    <a:lumOff val="50000"/>
                  </a:schemeClr>
                </a:solidFill>
              </a:defRPr>
            </a:lvl3pPr>
            <a:lvl4pPr marL="1600200" indent="-228600">
              <a:buClr>
                <a:srgbClr val="2B7A9F"/>
              </a:buClr>
              <a:buFont typeface="Wingdings" charset="2"/>
              <a:buChar char="§"/>
              <a:defRPr>
                <a:solidFill>
                  <a:schemeClr val="tx1">
                    <a:lumMod val="50000"/>
                    <a:lumOff val="50000"/>
                  </a:schemeClr>
                </a:solidFill>
              </a:defRPr>
            </a:lvl4pPr>
            <a:lvl5pPr marL="2057400" indent="-228600">
              <a:buClr>
                <a:srgbClr val="2B7A9F"/>
              </a:buClr>
              <a:buFont typeface="Wingdings" charset="2"/>
              <a:buChar cha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649110" y="507471"/>
            <a:ext cx="7521753" cy="1143000"/>
          </a:xfrm>
          <a:prstGeom prst="rect">
            <a:avLst/>
          </a:prstGeom>
        </p:spPr>
        <p:txBody>
          <a:bodyPr vert="horz"/>
          <a:lstStyle>
            <a:lvl1pPr algn="l">
              <a:defRPr sz="4000">
                <a:solidFill>
                  <a:srgbClr val="2B7A9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671853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ody Slide">
    <p:spTree>
      <p:nvGrpSpPr>
        <p:cNvPr id="1" name=""/>
        <p:cNvGrpSpPr/>
        <p:nvPr/>
      </p:nvGrpSpPr>
      <p:grpSpPr>
        <a:xfrm>
          <a:off x="0" y="0"/>
          <a:ext cx="0" cy="0"/>
          <a:chOff x="0" y="0"/>
          <a:chExt cx="0" cy="0"/>
        </a:xfrm>
      </p:grpSpPr>
      <p:pic>
        <p:nvPicPr>
          <p:cNvPr id="2" name="Picture 1" descr="ELI16_PP_ArtBkgrnds-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5"/>
          <p:cNvSpPr>
            <a:spLocks noGrp="1"/>
          </p:cNvSpPr>
          <p:nvPr>
            <p:ph type="body" sz="quarter" idx="10"/>
          </p:nvPr>
        </p:nvSpPr>
        <p:spPr>
          <a:xfrm>
            <a:off x="649110" y="1650471"/>
            <a:ext cx="6307667" cy="3810529"/>
          </a:xfrm>
          <a:prstGeom prst="rect">
            <a:avLst/>
          </a:prstGeom>
        </p:spPr>
        <p:txBody>
          <a:bodyPr vert="horz"/>
          <a:lstStyle>
            <a:lvl1pPr marL="342900" indent="-342900">
              <a:buClr>
                <a:srgbClr val="2B7A9F"/>
              </a:buClr>
              <a:buFont typeface="Wingdings" charset="2"/>
              <a:buChar char="§"/>
              <a:defRPr>
                <a:solidFill>
                  <a:schemeClr val="tx1">
                    <a:lumMod val="50000"/>
                    <a:lumOff val="50000"/>
                  </a:schemeClr>
                </a:solidFill>
              </a:defRPr>
            </a:lvl1pPr>
            <a:lvl2pPr marL="742950" indent="-285750">
              <a:buClr>
                <a:srgbClr val="2B7A9F"/>
              </a:buClr>
              <a:buFont typeface="Wingdings" charset="2"/>
              <a:buChar char="§"/>
              <a:defRPr>
                <a:solidFill>
                  <a:schemeClr val="tx1">
                    <a:lumMod val="50000"/>
                    <a:lumOff val="50000"/>
                  </a:schemeClr>
                </a:solidFill>
              </a:defRPr>
            </a:lvl2pPr>
            <a:lvl3pPr marL="1143000" indent="-228600">
              <a:buClr>
                <a:srgbClr val="2B7A9F"/>
              </a:buClr>
              <a:buFont typeface="Wingdings" charset="2"/>
              <a:buChar char="§"/>
              <a:defRPr>
                <a:solidFill>
                  <a:schemeClr val="tx1">
                    <a:lumMod val="50000"/>
                    <a:lumOff val="50000"/>
                  </a:schemeClr>
                </a:solidFill>
              </a:defRPr>
            </a:lvl3pPr>
            <a:lvl4pPr marL="1600200" indent="-228600">
              <a:buClr>
                <a:srgbClr val="2B7A9F"/>
              </a:buClr>
              <a:buFont typeface="Wingdings" charset="2"/>
              <a:buChar char="§"/>
              <a:defRPr>
                <a:solidFill>
                  <a:schemeClr val="tx1">
                    <a:lumMod val="50000"/>
                    <a:lumOff val="50000"/>
                  </a:schemeClr>
                </a:solidFill>
              </a:defRPr>
            </a:lvl4pPr>
            <a:lvl5pPr marL="2057400" indent="-228600">
              <a:buClr>
                <a:srgbClr val="2B7A9F"/>
              </a:buClr>
              <a:buFont typeface="Wingdings" charset="2"/>
              <a:buChar cha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5"/>
          <p:cNvSpPr>
            <a:spLocks noGrp="1"/>
          </p:cNvSpPr>
          <p:nvPr>
            <p:ph type="title"/>
          </p:nvPr>
        </p:nvSpPr>
        <p:spPr>
          <a:xfrm>
            <a:off x="649110" y="507471"/>
            <a:ext cx="6307668" cy="1143000"/>
          </a:xfrm>
          <a:prstGeom prst="rect">
            <a:avLst/>
          </a:prstGeom>
        </p:spPr>
        <p:txBody>
          <a:bodyPr vert="horz"/>
          <a:lstStyle>
            <a:lvl1pPr algn="l">
              <a:defRPr sz="4000">
                <a:solidFill>
                  <a:srgbClr val="2B7A9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3248592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ody Slide">
    <p:spTree>
      <p:nvGrpSpPr>
        <p:cNvPr id="1" name=""/>
        <p:cNvGrpSpPr/>
        <p:nvPr/>
      </p:nvGrpSpPr>
      <p:grpSpPr>
        <a:xfrm>
          <a:off x="0" y="0"/>
          <a:ext cx="0" cy="0"/>
          <a:chOff x="0" y="0"/>
          <a:chExt cx="0" cy="0"/>
        </a:xfrm>
      </p:grpSpPr>
      <p:pic>
        <p:nvPicPr>
          <p:cNvPr id="3" name="Picture 2" descr="ELI16_PP_ArtBkgrnds-0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5"/>
          <p:cNvSpPr>
            <a:spLocks noGrp="1"/>
          </p:cNvSpPr>
          <p:nvPr>
            <p:ph type="body" sz="quarter" idx="10"/>
          </p:nvPr>
        </p:nvSpPr>
        <p:spPr>
          <a:xfrm>
            <a:off x="649110" y="1650471"/>
            <a:ext cx="6307667" cy="3810529"/>
          </a:xfrm>
          <a:prstGeom prst="rect">
            <a:avLst/>
          </a:prstGeom>
        </p:spPr>
        <p:txBody>
          <a:bodyPr vert="horz"/>
          <a:lstStyle>
            <a:lvl1pPr marL="342900" indent="-342900">
              <a:buClr>
                <a:srgbClr val="2B7A9F"/>
              </a:buClr>
              <a:buFont typeface="Wingdings" charset="2"/>
              <a:buChar char="§"/>
              <a:defRPr>
                <a:solidFill>
                  <a:schemeClr val="tx1">
                    <a:lumMod val="50000"/>
                    <a:lumOff val="50000"/>
                  </a:schemeClr>
                </a:solidFill>
              </a:defRPr>
            </a:lvl1pPr>
            <a:lvl2pPr marL="742950" indent="-285750">
              <a:buClr>
                <a:srgbClr val="2B7A9F"/>
              </a:buClr>
              <a:buFont typeface="Wingdings" charset="2"/>
              <a:buChar char="§"/>
              <a:defRPr>
                <a:solidFill>
                  <a:schemeClr val="tx1">
                    <a:lumMod val="50000"/>
                    <a:lumOff val="50000"/>
                  </a:schemeClr>
                </a:solidFill>
              </a:defRPr>
            </a:lvl2pPr>
            <a:lvl3pPr marL="1143000" indent="-228600">
              <a:buClr>
                <a:srgbClr val="2B7A9F"/>
              </a:buClr>
              <a:buFont typeface="Wingdings" charset="2"/>
              <a:buChar char="§"/>
              <a:defRPr>
                <a:solidFill>
                  <a:schemeClr val="tx1">
                    <a:lumMod val="50000"/>
                    <a:lumOff val="50000"/>
                  </a:schemeClr>
                </a:solidFill>
              </a:defRPr>
            </a:lvl3pPr>
            <a:lvl4pPr marL="1600200" indent="-228600">
              <a:buClr>
                <a:srgbClr val="2B7A9F"/>
              </a:buClr>
              <a:buFont typeface="Wingdings" charset="2"/>
              <a:buChar char="§"/>
              <a:defRPr>
                <a:solidFill>
                  <a:schemeClr val="tx1">
                    <a:lumMod val="50000"/>
                    <a:lumOff val="50000"/>
                  </a:schemeClr>
                </a:solidFill>
              </a:defRPr>
            </a:lvl4pPr>
            <a:lvl5pPr marL="2057400" indent="-228600">
              <a:buClr>
                <a:srgbClr val="2B7A9F"/>
              </a:buClr>
              <a:buFont typeface="Wingdings" charset="2"/>
              <a:buChar cha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5"/>
          <p:cNvSpPr>
            <a:spLocks noGrp="1"/>
          </p:cNvSpPr>
          <p:nvPr>
            <p:ph type="title"/>
          </p:nvPr>
        </p:nvSpPr>
        <p:spPr>
          <a:xfrm>
            <a:off x="649110" y="507471"/>
            <a:ext cx="6307668" cy="1143000"/>
          </a:xfrm>
          <a:prstGeom prst="rect">
            <a:avLst/>
          </a:prstGeom>
        </p:spPr>
        <p:txBody>
          <a:bodyPr vert="horz"/>
          <a:lstStyle>
            <a:lvl1pPr algn="l">
              <a:defRPr sz="4000">
                <a:solidFill>
                  <a:srgbClr val="2B7A9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25425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46936"/>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lIns="64291" tIns="32146" rIns="64291" bIns="32146" anchor="b"/>
          <a:lstStyle>
            <a:lvl1pPr algn="ctr">
              <a:defRPr sz="51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lIns="64291" tIns="32146" rIns="64291" bIns="32146"/>
          <a:lstStyle>
            <a:lvl1pPr marL="0" indent="0" algn="ctr">
              <a:buNone/>
              <a:defRPr sz="2000"/>
            </a:lvl1pPr>
            <a:lvl2pPr marL="384013" indent="0" algn="ctr">
              <a:buNone/>
              <a:defRPr sz="1700"/>
            </a:lvl2pPr>
            <a:lvl3pPr marL="768026" indent="0" algn="ctr">
              <a:buNone/>
              <a:defRPr sz="1500"/>
            </a:lvl3pPr>
            <a:lvl4pPr marL="1152038" indent="0" algn="ctr">
              <a:buNone/>
              <a:defRPr sz="1300"/>
            </a:lvl4pPr>
            <a:lvl5pPr marL="1536051" indent="0" algn="ctr">
              <a:buNone/>
              <a:defRPr sz="1300"/>
            </a:lvl5pPr>
            <a:lvl6pPr marL="1920065" indent="0" algn="ctr">
              <a:buNone/>
              <a:defRPr sz="1300"/>
            </a:lvl6pPr>
            <a:lvl7pPr marL="2304078" indent="0" algn="ctr">
              <a:buNone/>
              <a:defRPr sz="1300"/>
            </a:lvl7pPr>
            <a:lvl8pPr marL="2688091" indent="0" algn="ctr">
              <a:buNone/>
              <a:defRPr sz="1300"/>
            </a:lvl8pPr>
            <a:lvl9pPr marL="3072103" indent="0" algn="ctr">
              <a:buNone/>
              <a:defRPr sz="13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lIns="76802" tIns="38401" rIns="76802" bIns="38401"/>
          <a:lstStyle/>
          <a:p>
            <a:fld id="{57BC0A5E-2891-415A-A7EE-50A6B8CAD68B}" type="datetimeFigureOut">
              <a:rPr lang="en-US" smtClean="0"/>
              <a:t>2/2/16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lIns="76802" tIns="38401" rIns="76802" bIns="38401"/>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lIns="76802" tIns="38401" rIns="76802" bIns="38401"/>
          <a:lstStyle/>
          <a:p>
            <a:fld id="{37C8E1D3-44F5-4408-941A-BD71CDB95726}" type="slidenum">
              <a:rPr lang="en-US" smtClean="0"/>
              <a:t>‹#›</a:t>
            </a:fld>
            <a:endParaRPr lang="en-US"/>
          </a:p>
        </p:txBody>
      </p:sp>
    </p:spTree>
    <p:extLst>
      <p:ext uri="{BB962C8B-B14F-4D97-AF65-F5344CB8AC3E}">
        <p14:creationId xmlns:p14="http://schemas.microsoft.com/office/powerpoint/2010/main" val="224424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854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3" r:id="rId4"/>
    <p:sldLayoutId id="2147483654" r:id="rId5"/>
    <p:sldLayoutId id="2147483655" r:id="rId6"/>
    <p:sldLayoutId id="2147483656" r:id="rId7"/>
    <p:sldLayoutId id="2147483657" r:id="rId8"/>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png"/><Relationship Id="rId5" Type="http://schemas.openxmlformats.org/officeDocument/2006/relationships/image" Target="../media/image17.jpg"/><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1.jpe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22.png"/><Relationship Id="rId1" Type="http://schemas.openxmlformats.org/officeDocument/2006/relationships/slideLayout" Target="../slideLayouts/slideLayout8.xml"/><Relationship Id="rId2"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7.png"/><Relationship Id="rId8"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93016" y="4527784"/>
            <a:ext cx="6274950" cy="892552"/>
          </a:xfrm>
          <a:prstGeom prst="rect">
            <a:avLst/>
          </a:prstGeom>
          <a:noFill/>
        </p:spPr>
        <p:txBody>
          <a:bodyPr wrap="none" rtlCol="0">
            <a:spAutoFit/>
          </a:bodyPr>
          <a:lstStyle/>
          <a:p>
            <a:pPr algn="ctr"/>
            <a:r>
              <a:rPr lang="en-US" sz="3200" b="1" dirty="0" smtClean="0">
                <a:solidFill>
                  <a:schemeClr val="bg1"/>
                </a:solidFill>
              </a:rPr>
              <a:t>Adaptive and Integrative Learning</a:t>
            </a:r>
          </a:p>
          <a:p>
            <a:pPr algn="ctr"/>
            <a:r>
              <a:rPr lang="en-US" sz="2000" dirty="0" smtClean="0">
                <a:solidFill>
                  <a:schemeClr val="bg1"/>
                </a:solidFill>
              </a:rPr>
              <a:t>Mike Connor, Raechelle Clemmons &amp; Cara </a:t>
            </a:r>
            <a:r>
              <a:rPr lang="en-US" sz="2000" dirty="0" err="1" smtClean="0">
                <a:solidFill>
                  <a:schemeClr val="bg1"/>
                </a:solidFill>
              </a:rPr>
              <a:t>Biasucci</a:t>
            </a:r>
            <a:r>
              <a:rPr lang="en-US" sz="2000" dirty="0" smtClean="0">
                <a:solidFill>
                  <a:schemeClr val="bg1"/>
                </a:solidFill>
              </a:rPr>
              <a:t>, M.F.A.</a:t>
            </a:r>
            <a:endParaRPr lang="en-US" sz="2000" dirty="0">
              <a:solidFill>
                <a:schemeClr val="bg1"/>
              </a:solidFill>
            </a:endParaRPr>
          </a:p>
        </p:txBody>
      </p:sp>
    </p:spTree>
    <p:extLst>
      <p:ext uri="{BB962C8B-B14F-4D97-AF65-F5344CB8AC3E}">
        <p14:creationId xmlns:p14="http://schemas.microsoft.com/office/powerpoint/2010/main" val="3513213387"/>
      </p:ext>
    </p:extLst>
  </p:cSld>
  <p:clrMapOvr>
    <a:masterClrMapping/>
  </p:clrMapOvr>
  <mc:AlternateContent xmlns:mc="http://schemas.openxmlformats.org/markup-compatibility/2006" xmlns:p14="http://schemas.microsoft.com/office/powerpoint/2010/main">
    <mc:Choice Requires="p14">
      <p:transition spd="slow" p14:dur="2000" advTm="7958"/>
    </mc:Choice>
    <mc:Fallback xmlns="">
      <p:transition spd="slow" advTm="7958"/>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9110" y="1650471"/>
            <a:ext cx="7648223" cy="3810529"/>
          </a:xfrm>
        </p:spPr>
        <p:txBody>
          <a:bodyPr/>
          <a:lstStyle/>
          <a:p>
            <a:pPr>
              <a:lnSpc>
                <a:spcPct val="120000"/>
              </a:lnSpc>
            </a:pPr>
            <a:endParaRPr lang="en-US" dirty="0" smtClean="0"/>
          </a:p>
          <a:p>
            <a:pPr>
              <a:lnSpc>
                <a:spcPct val="120000"/>
              </a:lnSpc>
            </a:pPr>
            <a:endParaRPr lang="en-US" dirty="0"/>
          </a:p>
          <a:p>
            <a:pPr>
              <a:spcBef>
                <a:spcPts val="1800"/>
              </a:spcBef>
            </a:pPr>
            <a:r>
              <a:rPr lang="en-US" dirty="0" smtClean="0"/>
              <a:t>4 institutions, 3 years (2014-17)</a:t>
            </a:r>
          </a:p>
          <a:p>
            <a:r>
              <a:rPr lang="en-US" dirty="0" err="1" smtClean="0"/>
              <a:t>Teagle</a:t>
            </a:r>
            <a:r>
              <a:rPr lang="en-US" dirty="0" smtClean="0"/>
              <a:t> Foundation-funded project</a:t>
            </a:r>
          </a:p>
          <a:p>
            <a:r>
              <a:rPr lang="en-US" dirty="0" smtClean="0"/>
              <a:t>Exploring multi-institution collaboration &amp; blended/hybrid learning in the liberal arts</a:t>
            </a:r>
          </a:p>
        </p:txBody>
      </p:sp>
      <p:sp>
        <p:nvSpPr>
          <p:cNvPr id="3" name="Title 2"/>
          <p:cNvSpPr>
            <a:spLocks noGrp="1"/>
          </p:cNvSpPr>
          <p:nvPr>
            <p:ph type="title"/>
          </p:nvPr>
        </p:nvSpPr>
        <p:spPr/>
        <p:txBody>
          <a:bodyPr/>
          <a:lstStyle/>
          <a:p>
            <a:r>
              <a:rPr lang="en-US" dirty="0" smtClean="0"/>
              <a:t>OCC Project Overview</a:t>
            </a:r>
            <a:endParaRPr lang="en-US" dirty="0"/>
          </a:p>
        </p:txBody>
      </p:sp>
      <p:grpSp>
        <p:nvGrpSpPr>
          <p:cNvPr id="9" name="Group 8"/>
          <p:cNvGrpSpPr/>
          <p:nvPr/>
        </p:nvGrpSpPr>
        <p:grpSpPr>
          <a:xfrm>
            <a:off x="747887" y="1283787"/>
            <a:ext cx="7351890" cy="1597378"/>
            <a:chOff x="747887" y="1196623"/>
            <a:chExt cx="7351890" cy="1597378"/>
          </a:xfrm>
        </p:grpSpPr>
        <p:pic>
          <p:nvPicPr>
            <p:cNvPr id="4" name="Picture 3" descr="st-norbert-colle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203" y="1391006"/>
              <a:ext cx="1732574" cy="1247772"/>
            </a:xfrm>
            <a:prstGeom prst="rect">
              <a:avLst/>
            </a:prstGeom>
          </p:spPr>
        </p:pic>
        <p:pic>
          <p:nvPicPr>
            <p:cNvPr id="5" name="Picture 4" descr="elmhurst-college_416x416.jpg"/>
            <p:cNvPicPr>
              <a:picLocks noChangeAspect="1"/>
            </p:cNvPicPr>
            <p:nvPr/>
          </p:nvPicPr>
          <p:blipFill rotWithShape="1">
            <a:blip r:embed="rId3">
              <a:extLst>
                <a:ext uri="{28A0092B-C50C-407E-A947-70E740481C1C}">
                  <a14:useLocalDpi xmlns:a14="http://schemas.microsoft.com/office/drawing/2010/main" val="0"/>
                </a:ext>
              </a:extLst>
            </a:blip>
            <a:srcRect b="6600"/>
            <a:stretch/>
          </p:blipFill>
          <p:spPr>
            <a:xfrm>
              <a:off x="747887" y="1196623"/>
              <a:ext cx="1710267" cy="1597378"/>
            </a:xfrm>
            <a:prstGeom prst="rect">
              <a:avLst/>
            </a:prstGeom>
          </p:spPr>
        </p:pic>
        <p:pic>
          <p:nvPicPr>
            <p:cNvPr id="6" name="Picture 5" descr="IWU-seal-line-gre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3877" y="2032332"/>
              <a:ext cx="2834640" cy="662560"/>
            </a:xfrm>
            <a:prstGeom prst="rect">
              <a:avLst/>
            </a:prstGeom>
          </p:spPr>
        </p:pic>
        <p:pic>
          <p:nvPicPr>
            <p:cNvPr id="7" name="Picture 6" descr="20080708_Augustana_brandmark_288pri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540" y="1458123"/>
              <a:ext cx="2834640" cy="382676"/>
            </a:xfrm>
            <a:prstGeom prst="rect">
              <a:avLst/>
            </a:prstGeom>
          </p:spPr>
        </p:pic>
      </p:grpSp>
    </p:spTree>
    <p:extLst>
      <p:ext uri="{BB962C8B-B14F-4D97-AF65-F5344CB8AC3E}">
        <p14:creationId xmlns:p14="http://schemas.microsoft.com/office/powerpoint/2010/main" val="23682905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9110" y="1650471"/>
            <a:ext cx="7648223" cy="3810529"/>
          </a:xfrm>
        </p:spPr>
        <p:txBody>
          <a:bodyPr/>
          <a:lstStyle/>
          <a:p>
            <a:r>
              <a:rPr lang="en-US" dirty="0" smtClean="0"/>
              <a:t>11 online “modules” in 3 “emerging &amp; evolving” competencies, for use across the curriculum (w/ co-curricular potential too)</a:t>
            </a:r>
          </a:p>
        </p:txBody>
      </p:sp>
      <p:sp>
        <p:nvSpPr>
          <p:cNvPr id="3" name="Title 2"/>
          <p:cNvSpPr>
            <a:spLocks noGrp="1"/>
          </p:cNvSpPr>
          <p:nvPr>
            <p:ph type="title"/>
          </p:nvPr>
        </p:nvSpPr>
        <p:spPr/>
        <p:txBody>
          <a:bodyPr/>
          <a:lstStyle/>
          <a:p>
            <a:r>
              <a:rPr lang="en-US" dirty="0" smtClean="0"/>
              <a:t>What Is OCC, Exactly? </a:t>
            </a:r>
            <a:endParaRPr lang="en-US" dirty="0"/>
          </a:p>
        </p:txBody>
      </p:sp>
      <p:sp>
        <p:nvSpPr>
          <p:cNvPr id="4" name="TextBox 3"/>
          <p:cNvSpPr txBox="1"/>
          <p:nvPr/>
        </p:nvSpPr>
        <p:spPr>
          <a:xfrm>
            <a:off x="1086555" y="3384224"/>
            <a:ext cx="3383280" cy="3416320"/>
          </a:xfrm>
          <a:prstGeom prst="rect">
            <a:avLst/>
          </a:prstGeom>
          <a:noFill/>
          <a:ln>
            <a:solidFill>
              <a:srgbClr val="7F7F7F"/>
            </a:solidFill>
          </a:ln>
        </p:spPr>
        <p:txBody>
          <a:bodyPr wrap="square" rtlCol="0">
            <a:spAutoFit/>
          </a:bodyPr>
          <a:lstStyle/>
          <a:p>
            <a:r>
              <a:rPr lang="en-US" b="1" dirty="0" smtClean="0">
                <a:solidFill>
                  <a:srgbClr val="2B7A9F"/>
                </a:solidFill>
              </a:rPr>
              <a:t>Communication &amp; Presentation</a:t>
            </a:r>
          </a:p>
          <a:p>
            <a:pPr marL="342900" indent="-342900">
              <a:buAutoNum type="arabicPeriod"/>
            </a:pPr>
            <a:r>
              <a:rPr lang="en-US" dirty="0" smtClean="0">
                <a:solidFill>
                  <a:schemeClr val="tx1">
                    <a:lumMod val="50000"/>
                    <a:lumOff val="50000"/>
                  </a:schemeClr>
                </a:solidFill>
              </a:rPr>
              <a:t>Overcoming Nerves</a:t>
            </a:r>
          </a:p>
          <a:p>
            <a:pPr marL="342900" indent="-342900">
              <a:buAutoNum type="arabicPeriod"/>
            </a:pPr>
            <a:r>
              <a:rPr lang="en-US" dirty="0" smtClean="0">
                <a:solidFill>
                  <a:schemeClr val="tx1">
                    <a:lumMod val="50000"/>
                    <a:lumOff val="50000"/>
                  </a:schemeClr>
                </a:solidFill>
              </a:rPr>
              <a:t>Writing and Preparing a Presentation</a:t>
            </a:r>
          </a:p>
          <a:p>
            <a:pPr marL="342900" indent="-342900">
              <a:buAutoNum type="arabicPeriod"/>
            </a:pPr>
            <a:r>
              <a:rPr lang="en-US" dirty="0" smtClean="0">
                <a:solidFill>
                  <a:schemeClr val="tx1">
                    <a:lumMod val="50000"/>
                    <a:lumOff val="50000"/>
                  </a:schemeClr>
                </a:solidFill>
              </a:rPr>
              <a:t>Delivering a Presentation</a:t>
            </a:r>
          </a:p>
          <a:p>
            <a:pPr marL="342900" indent="-342900">
              <a:buAutoNum type="arabicPeriod"/>
            </a:pPr>
            <a:r>
              <a:rPr lang="en-US" dirty="0" smtClean="0">
                <a:solidFill>
                  <a:schemeClr val="tx1">
                    <a:lumMod val="50000"/>
                    <a:lumOff val="50000"/>
                  </a:schemeClr>
                </a:solidFill>
              </a:rPr>
              <a:t>Communicating Professionally</a:t>
            </a:r>
            <a:endParaRPr lang="en-US" dirty="0">
              <a:solidFill>
                <a:schemeClr val="tx1">
                  <a:lumMod val="50000"/>
                  <a:lumOff val="50000"/>
                </a:schemeClr>
              </a:solidFill>
            </a:endParaRPr>
          </a:p>
          <a:p>
            <a:endParaRPr lang="en-US" b="1" dirty="0" smtClean="0"/>
          </a:p>
          <a:p>
            <a:r>
              <a:rPr lang="en-US" b="1" dirty="0" smtClean="0">
                <a:solidFill>
                  <a:srgbClr val="2B7A9F"/>
                </a:solidFill>
              </a:rPr>
              <a:t>Technological Adaptability</a:t>
            </a:r>
          </a:p>
          <a:p>
            <a:pPr marL="342900" indent="-342900">
              <a:buFont typeface="+mj-lt"/>
              <a:buAutoNum type="arabicPeriod"/>
            </a:pPr>
            <a:r>
              <a:rPr lang="en-US" dirty="0" smtClean="0">
                <a:solidFill>
                  <a:srgbClr val="7F7F7F"/>
                </a:solidFill>
              </a:rPr>
              <a:t>Collecting and Analyzing Quantitative and Qualitative Data Using Technology</a:t>
            </a:r>
          </a:p>
          <a:p>
            <a:pPr marL="342900" indent="-342900">
              <a:buFont typeface="+mj-lt"/>
              <a:buAutoNum type="arabicPeriod"/>
            </a:pPr>
            <a:r>
              <a:rPr lang="en-US" dirty="0" smtClean="0">
                <a:solidFill>
                  <a:srgbClr val="7F7F7F"/>
                </a:solidFill>
              </a:rPr>
              <a:t>Visual and Auditory Literacy</a:t>
            </a:r>
            <a:endParaRPr lang="en-US" dirty="0">
              <a:solidFill>
                <a:srgbClr val="7F7F7F"/>
              </a:solidFill>
            </a:endParaRPr>
          </a:p>
        </p:txBody>
      </p:sp>
      <p:sp>
        <p:nvSpPr>
          <p:cNvPr id="5" name="TextBox 4"/>
          <p:cNvSpPr txBox="1"/>
          <p:nvPr/>
        </p:nvSpPr>
        <p:spPr>
          <a:xfrm>
            <a:off x="4656666" y="3384224"/>
            <a:ext cx="3383280" cy="2862323"/>
          </a:xfrm>
          <a:prstGeom prst="rect">
            <a:avLst/>
          </a:prstGeom>
          <a:noFill/>
          <a:ln>
            <a:solidFill>
              <a:schemeClr val="bg1">
                <a:lumMod val="50000"/>
              </a:schemeClr>
            </a:solidFill>
          </a:ln>
        </p:spPr>
        <p:txBody>
          <a:bodyPr wrap="square" rtlCol="0">
            <a:spAutoFit/>
          </a:bodyPr>
          <a:lstStyle/>
          <a:p>
            <a:r>
              <a:rPr lang="en-US" b="1" dirty="0" smtClean="0">
                <a:solidFill>
                  <a:srgbClr val="2B7A9F"/>
                </a:solidFill>
              </a:rPr>
              <a:t>Information Fluency</a:t>
            </a:r>
          </a:p>
          <a:p>
            <a:pPr marL="342900" indent="-342900">
              <a:buAutoNum type="arabicPeriod"/>
            </a:pPr>
            <a:r>
              <a:rPr lang="en-US" dirty="0" smtClean="0">
                <a:solidFill>
                  <a:srgbClr val="7F7F7F"/>
                </a:solidFill>
              </a:rPr>
              <a:t>Hacks, FAQs, and Information on the Web</a:t>
            </a:r>
          </a:p>
          <a:p>
            <a:pPr marL="342900" indent="-342900">
              <a:buAutoNum type="arabicPeriod"/>
            </a:pPr>
            <a:r>
              <a:rPr lang="en-US" dirty="0" smtClean="0">
                <a:solidFill>
                  <a:srgbClr val="7F7F7F"/>
                </a:solidFill>
              </a:rPr>
              <a:t>Intellectual Property and Intellectual Honesty</a:t>
            </a:r>
          </a:p>
          <a:p>
            <a:pPr marL="342900" indent="-342900">
              <a:buAutoNum type="arabicPeriod"/>
            </a:pPr>
            <a:r>
              <a:rPr lang="en-US" dirty="0" smtClean="0">
                <a:solidFill>
                  <a:srgbClr val="7F7F7F"/>
                </a:solidFill>
              </a:rPr>
              <a:t>Evaluating Scholarly Humanities Articles</a:t>
            </a:r>
          </a:p>
          <a:p>
            <a:pPr marL="342900" indent="-342900">
              <a:buAutoNum type="arabicPeriod"/>
            </a:pPr>
            <a:r>
              <a:rPr lang="en-US" dirty="0" smtClean="0">
                <a:solidFill>
                  <a:srgbClr val="7F7F7F"/>
                </a:solidFill>
              </a:rPr>
              <a:t>Evaluating and Reading Monographs</a:t>
            </a:r>
          </a:p>
          <a:p>
            <a:pPr marL="342900" indent="-342900">
              <a:buAutoNum type="arabicPeriod"/>
            </a:pPr>
            <a:r>
              <a:rPr lang="en-US" dirty="0" smtClean="0">
                <a:solidFill>
                  <a:srgbClr val="7F7F7F"/>
                </a:solidFill>
              </a:rPr>
              <a:t>Maps and </a:t>
            </a:r>
            <a:r>
              <a:rPr lang="en-US" dirty="0" err="1" smtClean="0">
                <a:solidFill>
                  <a:srgbClr val="7F7F7F"/>
                </a:solidFill>
              </a:rPr>
              <a:t>Spacial</a:t>
            </a:r>
            <a:r>
              <a:rPr lang="en-US" dirty="0" smtClean="0">
                <a:solidFill>
                  <a:srgbClr val="7F7F7F"/>
                </a:solidFill>
              </a:rPr>
              <a:t> Data</a:t>
            </a:r>
            <a:endParaRPr lang="en-US" dirty="0">
              <a:solidFill>
                <a:srgbClr val="7F7F7F"/>
              </a:solidFill>
            </a:endParaRPr>
          </a:p>
        </p:txBody>
      </p:sp>
    </p:spTree>
    <p:extLst>
      <p:ext uri="{BB962C8B-B14F-4D97-AF65-F5344CB8AC3E}">
        <p14:creationId xmlns:p14="http://schemas.microsoft.com/office/powerpoint/2010/main" val="3687162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9110" y="1650471"/>
            <a:ext cx="7648223" cy="4360862"/>
          </a:xfrm>
        </p:spPr>
        <p:txBody>
          <a:bodyPr/>
          <a:lstStyle/>
          <a:p>
            <a:r>
              <a:rPr lang="en-US" dirty="0" smtClean="0"/>
              <a:t>4 faculty on each competency team</a:t>
            </a:r>
            <a:br>
              <a:rPr lang="en-US" dirty="0" smtClean="0"/>
            </a:br>
            <a:r>
              <a:rPr lang="en-US" dirty="0" smtClean="0"/>
              <a:t>(1 from each institution)</a:t>
            </a:r>
          </a:p>
          <a:p>
            <a:r>
              <a:rPr lang="en-US" dirty="0" smtClean="0"/>
              <a:t>Teams determined specific module quantity &amp; topics; authored all content</a:t>
            </a:r>
          </a:p>
          <a:p>
            <a:r>
              <a:rPr lang="en-US" dirty="0" smtClean="0"/>
              <a:t>Instructional design partner, Words &amp; Numbers, helped teams shape content, integrated it into Smart Sparrow platform</a:t>
            </a:r>
          </a:p>
        </p:txBody>
      </p:sp>
      <p:sp>
        <p:nvSpPr>
          <p:cNvPr id="3" name="Title 2"/>
          <p:cNvSpPr>
            <a:spLocks noGrp="1"/>
          </p:cNvSpPr>
          <p:nvPr>
            <p:ph type="title"/>
          </p:nvPr>
        </p:nvSpPr>
        <p:spPr/>
        <p:txBody>
          <a:bodyPr/>
          <a:lstStyle/>
          <a:p>
            <a:r>
              <a:rPr lang="en-US" dirty="0" smtClean="0"/>
              <a:t>Faculty-Led Design Process</a:t>
            </a:r>
            <a:endParaRPr lang="en-US" dirty="0"/>
          </a:p>
        </p:txBody>
      </p:sp>
    </p:spTree>
    <p:extLst>
      <p:ext uri="{BB962C8B-B14F-4D97-AF65-F5344CB8AC3E}">
        <p14:creationId xmlns:p14="http://schemas.microsoft.com/office/powerpoint/2010/main" val="27175947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9110" y="1650471"/>
            <a:ext cx="7648223" cy="4360862"/>
          </a:xfrm>
        </p:spPr>
        <p:txBody>
          <a:bodyPr/>
          <a:lstStyle/>
          <a:p>
            <a:endParaRPr lang="en-US" dirty="0" smtClean="0"/>
          </a:p>
        </p:txBody>
      </p:sp>
      <p:sp>
        <p:nvSpPr>
          <p:cNvPr id="3" name="Title 2"/>
          <p:cNvSpPr>
            <a:spLocks noGrp="1"/>
          </p:cNvSpPr>
          <p:nvPr>
            <p:ph type="title"/>
          </p:nvPr>
        </p:nvSpPr>
        <p:spPr/>
        <p:txBody>
          <a:bodyPr/>
          <a:lstStyle/>
          <a:p>
            <a:r>
              <a:rPr lang="en-US" dirty="0" smtClean="0"/>
              <a:t>The “Final” Product (v.1)</a:t>
            </a:r>
            <a:endParaRPr lang="en-US" dirty="0"/>
          </a:p>
        </p:txBody>
      </p:sp>
      <p:pic>
        <p:nvPicPr>
          <p:cNvPr id="5" name="Picture 4" descr="Screen Shot 2016-02-01 at 8.47.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32" y="3844636"/>
            <a:ext cx="4389120" cy="2701726"/>
          </a:xfrm>
          <a:prstGeom prst="rect">
            <a:avLst/>
          </a:prstGeom>
        </p:spPr>
      </p:pic>
      <p:pic>
        <p:nvPicPr>
          <p:cNvPr id="7" name="Picture 6" descr="Screen Shot 2016-02-01 at 8.56.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030" y="2228393"/>
            <a:ext cx="4389120" cy="2700263"/>
          </a:xfrm>
          <a:prstGeom prst="rect">
            <a:avLst/>
          </a:prstGeom>
        </p:spPr>
      </p:pic>
      <p:pic>
        <p:nvPicPr>
          <p:cNvPr id="6" name="Picture 5" descr="Screen Shot 2016-02-01 at 8.56.58 P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6332" y="1272822"/>
            <a:ext cx="4389120" cy="2702097"/>
          </a:xfrm>
          <a:prstGeom prst="rect">
            <a:avLst/>
          </a:prstGeom>
        </p:spPr>
      </p:pic>
    </p:spTree>
    <p:extLst>
      <p:ext uri="{BB962C8B-B14F-4D97-AF65-F5344CB8AC3E}">
        <p14:creationId xmlns:p14="http://schemas.microsoft.com/office/powerpoint/2010/main" val="11348112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9110" y="1650471"/>
            <a:ext cx="7648223" cy="4360862"/>
          </a:xfrm>
        </p:spPr>
        <p:txBody>
          <a:bodyPr/>
          <a:lstStyle/>
          <a:p>
            <a:r>
              <a:rPr lang="en-US" dirty="0" smtClean="0"/>
              <a:t>Piloting NOW (Spring 2016)</a:t>
            </a:r>
          </a:p>
          <a:p>
            <a:r>
              <a:rPr lang="en-US" dirty="0" smtClean="0"/>
              <a:t>Target 10 courses per institution, campus project directors soliciting participants</a:t>
            </a:r>
          </a:p>
          <a:p>
            <a:r>
              <a:rPr lang="en-US" dirty="0" smtClean="0"/>
              <a:t>Initial feedback is mixed:</a:t>
            </a:r>
            <a:endParaRPr lang="en-US" dirty="0"/>
          </a:p>
          <a:p>
            <a:pPr lvl="1"/>
            <a:r>
              <a:rPr lang="en-US" dirty="0" smtClean="0"/>
              <a:t>Variability in quality &amp; usefulness</a:t>
            </a:r>
          </a:p>
          <a:p>
            <a:pPr lvl="1"/>
            <a:r>
              <a:rPr lang="en-US" dirty="0" smtClean="0"/>
              <a:t>Platform lacks pizzazz</a:t>
            </a:r>
          </a:p>
          <a:p>
            <a:pPr lvl="1"/>
            <a:r>
              <a:rPr lang="en-US" dirty="0" smtClean="0"/>
              <a:t>Some fear </a:t>
            </a:r>
            <a:r>
              <a:rPr lang="en-US" dirty="0"/>
              <a:t>over course replacement?</a:t>
            </a:r>
          </a:p>
          <a:p>
            <a:pPr lvl="1"/>
            <a:endParaRPr lang="en-US" dirty="0" smtClean="0"/>
          </a:p>
        </p:txBody>
      </p:sp>
      <p:sp>
        <p:nvSpPr>
          <p:cNvPr id="3" name="Title 2"/>
          <p:cNvSpPr>
            <a:spLocks noGrp="1"/>
          </p:cNvSpPr>
          <p:nvPr>
            <p:ph type="title"/>
          </p:nvPr>
        </p:nvSpPr>
        <p:spPr/>
        <p:txBody>
          <a:bodyPr/>
          <a:lstStyle/>
          <a:p>
            <a:r>
              <a:rPr lang="en-US" dirty="0" smtClean="0"/>
              <a:t>Ready, Set…Pilot!</a:t>
            </a:r>
            <a:endParaRPr lang="en-US" dirty="0"/>
          </a:p>
        </p:txBody>
      </p:sp>
    </p:spTree>
    <p:extLst>
      <p:ext uri="{BB962C8B-B14F-4D97-AF65-F5344CB8AC3E}">
        <p14:creationId xmlns:p14="http://schemas.microsoft.com/office/powerpoint/2010/main" val="21545183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9110" y="1650471"/>
            <a:ext cx="7648223" cy="4360862"/>
          </a:xfrm>
        </p:spPr>
        <p:txBody>
          <a:bodyPr/>
          <a:lstStyle/>
          <a:p>
            <a:r>
              <a:rPr lang="en-US" dirty="0" smtClean="0"/>
              <a:t>Near term:</a:t>
            </a:r>
          </a:p>
          <a:p>
            <a:pPr lvl="1"/>
            <a:r>
              <a:rPr lang="en-US" dirty="0" smtClean="0"/>
              <a:t>Revise &amp; refine modules based on pilot</a:t>
            </a:r>
          </a:p>
          <a:p>
            <a:pPr lvl="1"/>
            <a:r>
              <a:rPr lang="en-US" dirty="0"/>
              <a:t>C</a:t>
            </a:r>
            <a:r>
              <a:rPr lang="en-US" dirty="0" smtClean="0"/>
              <a:t>reate resources to help faculty integrate</a:t>
            </a:r>
          </a:p>
          <a:p>
            <a:pPr lvl="1"/>
            <a:r>
              <a:rPr lang="en-US" dirty="0" smtClean="0"/>
              <a:t>Full rollout Fall 2016</a:t>
            </a:r>
          </a:p>
          <a:p>
            <a:r>
              <a:rPr lang="en-US" dirty="0" smtClean="0"/>
              <a:t>Long term:</a:t>
            </a:r>
          </a:p>
          <a:p>
            <a:pPr lvl="1"/>
            <a:r>
              <a:rPr lang="en-US" dirty="0" smtClean="0"/>
              <a:t>Create full competency curriculum plan based on AAC&amp;U or other industry-accepted rubric</a:t>
            </a:r>
          </a:p>
          <a:p>
            <a:pPr lvl="1"/>
            <a:r>
              <a:rPr lang="en-US" dirty="0" smtClean="0"/>
              <a:t>Open up modules for other schools’ use</a:t>
            </a:r>
          </a:p>
        </p:txBody>
      </p:sp>
      <p:sp>
        <p:nvSpPr>
          <p:cNvPr id="3" name="Title 2"/>
          <p:cNvSpPr>
            <a:spLocks noGrp="1"/>
          </p:cNvSpPr>
          <p:nvPr>
            <p:ph type="title"/>
          </p:nvPr>
        </p:nvSpPr>
        <p:spPr/>
        <p:txBody>
          <a:bodyPr/>
          <a:lstStyle/>
          <a:p>
            <a:r>
              <a:rPr lang="en-US" dirty="0" smtClean="0"/>
              <a:t>Where We’re Headed (We Hope)</a:t>
            </a:r>
            <a:endParaRPr lang="en-US" dirty="0"/>
          </a:p>
        </p:txBody>
      </p:sp>
    </p:spTree>
    <p:extLst>
      <p:ext uri="{BB962C8B-B14F-4D97-AF65-F5344CB8AC3E}">
        <p14:creationId xmlns:p14="http://schemas.microsoft.com/office/powerpoint/2010/main" val="1390658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9110" y="1650471"/>
            <a:ext cx="7648223" cy="4360862"/>
          </a:xfrm>
        </p:spPr>
        <p:txBody>
          <a:bodyPr/>
          <a:lstStyle/>
          <a:p>
            <a:r>
              <a:rPr lang="en-US" dirty="0" smtClean="0"/>
              <a:t>Program needs a champion</a:t>
            </a:r>
          </a:p>
          <a:p>
            <a:r>
              <a:rPr lang="en-US" dirty="0" smtClean="0"/>
              <a:t>Must have dedicated (&amp; skilled) resources</a:t>
            </a:r>
          </a:p>
          <a:p>
            <a:r>
              <a:rPr lang="en-US" dirty="0" smtClean="0"/>
              <a:t>Platforms/tools aren’t there yet</a:t>
            </a:r>
          </a:p>
          <a:p>
            <a:r>
              <a:rPr lang="en-US" dirty="0"/>
              <a:t>Ambiguity </a:t>
            </a:r>
            <a:r>
              <a:rPr lang="en-US" dirty="0" smtClean="0"/>
              <a:t>leads to…more ambiguity</a:t>
            </a:r>
          </a:p>
          <a:p>
            <a:r>
              <a:rPr lang="en-US" dirty="0" smtClean="0"/>
              <a:t>(Anticipated) Will need direct faculty support resources for successful adoption</a:t>
            </a:r>
          </a:p>
          <a:p>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dirty="0" smtClean="0"/>
              <a:t>Lessons Learned</a:t>
            </a:r>
            <a:endParaRPr lang="en-US" dirty="0"/>
          </a:p>
        </p:txBody>
      </p:sp>
    </p:spTree>
    <p:extLst>
      <p:ext uri="{BB962C8B-B14F-4D97-AF65-F5344CB8AC3E}">
        <p14:creationId xmlns:p14="http://schemas.microsoft.com/office/powerpoint/2010/main" val="1274693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Bef>
                <a:spcPts val="600"/>
              </a:spcBef>
              <a:buNone/>
            </a:pPr>
            <a:r>
              <a:rPr lang="en-US" altLang="ja-JP" sz="4400" dirty="0" smtClean="0">
                <a:solidFill>
                  <a:srgbClr val="2B7A9F"/>
                </a:solidFill>
                <a:latin typeface="+mj-lt"/>
              </a:rPr>
              <a:t>Ethics Curriculum Integration Initiative</a:t>
            </a:r>
            <a:r>
              <a:rPr lang="en-US" altLang="ja-JP" sz="4400" dirty="0">
                <a:solidFill>
                  <a:srgbClr val="2B7A9F"/>
                </a:solidFill>
                <a:latin typeface="+mj-lt"/>
              </a:rPr>
              <a:t> </a:t>
            </a:r>
            <a:r>
              <a:rPr lang="en-US" altLang="ja-JP" sz="4400" dirty="0" smtClean="0">
                <a:solidFill>
                  <a:srgbClr val="2B7A9F"/>
                </a:solidFill>
                <a:latin typeface="+mj-lt"/>
              </a:rPr>
              <a:t>at</a:t>
            </a:r>
            <a:br>
              <a:rPr lang="en-US" altLang="ja-JP" sz="4400" dirty="0" smtClean="0">
                <a:solidFill>
                  <a:srgbClr val="2B7A9F"/>
                </a:solidFill>
                <a:latin typeface="+mj-lt"/>
              </a:rPr>
            </a:br>
            <a:r>
              <a:rPr lang="en-US" altLang="ja-JP" sz="4400" dirty="0" smtClean="0">
                <a:solidFill>
                  <a:srgbClr val="2B7A9F"/>
                </a:solidFill>
                <a:latin typeface="+mj-lt"/>
              </a:rPr>
              <a:t>The University of Texas </a:t>
            </a:r>
            <a:br>
              <a:rPr lang="en-US" altLang="ja-JP" sz="4400" dirty="0" smtClean="0">
                <a:solidFill>
                  <a:srgbClr val="2B7A9F"/>
                </a:solidFill>
                <a:latin typeface="+mj-lt"/>
              </a:rPr>
            </a:br>
            <a:r>
              <a:rPr lang="en-US" altLang="ja-JP" sz="4400" dirty="0" smtClean="0">
                <a:solidFill>
                  <a:srgbClr val="2B7A9F"/>
                </a:solidFill>
                <a:latin typeface="+mj-lt"/>
              </a:rPr>
              <a:t>at Austin</a:t>
            </a:r>
          </a:p>
          <a:p>
            <a:pPr marL="0" indent="0">
              <a:spcBef>
                <a:spcPts val="600"/>
              </a:spcBef>
              <a:buNone/>
            </a:pPr>
            <a:endParaRPr kumimoji="1" lang="en-US" altLang="ja-JP" sz="4400" dirty="0" smtClean="0">
              <a:solidFill>
                <a:srgbClr val="2B7A9F"/>
              </a:solidFill>
              <a:latin typeface="+mj-lt"/>
            </a:endParaRPr>
          </a:p>
          <a:p>
            <a:pPr marL="0" indent="0">
              <a:spcBef>
                <a:spcPts val="600"/>
              </a:spcBef>
              <a:buNone/>
            </a:pPr>
            <a:r>
              <a:rPr kumimoji="1" lang="en-US" altLang="ja-JP" sz="1800" dirty="0" smtClean="0">
                <a:solidFill>
                  <a:srgbClr val="2B7A9F"/>
                </a:solidFill>
              </a:rPr>
              <a:t>Cara </a:t>
            </a:r>
            <a:r>
              <a:rPr kumimoji="1" lang="en-US" altLang="ja-JP" sz="1800" dirty="0" err="1" smtClean="0">
                <a:solidFill>
                  <a:srgbClr val="2B7A9F"/>
                </a:solidFill>
              </a:rPr>
              <a:t>Biasucci</a:t>
            </a:r>
            <a:r>
              <a:rPr kumimoji="1" lang="en-US" altLang="ja-JP" sz="1800" dirty="0" smtClean="0">
                <a:solidFill>
                  <a:srgbClr val="2B7A9F"/>
                </a:solidFill>
              </a:rPr>
              <a:t>, M.F.A.</a:t>
            </a:r>
            <a:br>
              <a:rPr kumimoji="1" lang="en-US" altLang="ja-JP" sz="1800" dirty="0" smtClean="0">
                <a:solidFill>
                  <a:srgbClr val="2B7A9F"/>
                </a:solidFill>
              </a:rPr>
            </a:br>
            <a:r>
              <a:rPr kumimoji="1" lang="en-US" altLang="ja-JP" sz="1800" dirty="0" smtClean="0">
                <a:solidFill>
                  <a:srgbClr val="2B7A9F"/>
                </a:solidFill>
              </a:rPr>
              <a:t>McCombs School of Business</a:t>
            </a:r>
          </a:p>
        </p:txBody>
      </p:sp>
      <p:pic>
        <p:nvPicPr>
          <p:cNvPr id="3" name="Business Card Front.jpg"/>
          <p:cNvPicPr/>
          <p:nvPr/>
        </p:nvPicPr>
        <p:blipFill>
          <a:blip r:embed="rId2">
            <a:extLst/>
          </a:blip>
          <a:stretch>
            <a:fillRect/>
          </a:stretch>
        </p:blipFill>
        <p:spPr>
          <a:xfrm>
            <a:off x="5432577" y="279364"/>
            <a:ext cx="3332232" cy="1840160"/>
          </a:xfrm>
          <a:prstGeom prst="rect">
            <a:avLst/>
          </a:prstGeom>
          <a:ln w="12700">
            <a:solidFill>
              <a:schemeClr val="bg1">
                <a:lumMod val="50000"/>
              </a:schemeClr>
            </a:solidFill>
            <a:miter lim="400000"/>
          </a:ln>
        </p:spPr>
      </p:pic>
    </p:spTree>
    <p:extLst>
      <p:ext uri="{BB962C8B-B14F-4D97-AF65-F5344CB8AC3E}">
        <p14:creationId xmlns:p14="http://schemas.microsoft.com/office/powerpoint/2010/main" val="1230517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506505" y="1674140"/>
            <a:ext cx="4223566" cy="2625718"/>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marL="225714" indent="-225714">
              <a:spcBef>
                <a:spcPts val="1687"/>
              </a:spcBef>
              <a:buSzPct val="75000"/>
              <a:buChar char="•"/>
              <a:defRPr sz="1800"/>
            </a:pPr>
            <a:r>
              <a:rPr lang="en-US" sz="1500" dirty="0"/>
              <a:t>1 of 6 academic skills requirements for all undergraduate students</a:t>
            </a:r>
            <a:endParaRPr sz="1500" dirty="0"/>
          </a:p>
          <a:p>
            <a:pPr marL="225714" indent="-225714">
              <a:spcBef>
                <a:spcPts val="1687"/>
              </a:spcBef>
              <a:buSzPct val="75000"/>
              <a:buFontTx/>
              <a:buChar char="•"/>
              <a:defRPr sz="1800"/>
            </a:pPr>
            <a:r>
              <a:rPr lang="en-US" sz="1500" dirty="0"/>
              <a:t>33% of grade must be based on practical ethics component </a:t>
            </a:r>
          </a:p>
          <a:p>
            <a:pPr marL="225714" indent="-225714">
              <a:spcBef>
                <a:spcPts val="1687"/>
              </a:spcBef>
              <a:buSzPct val="75000"/>
              <a:buFontTx/>
              <a:buChar char="•"/>
              <a:defRPr sz="1800"/>
            </a:pPr>
            <a:r>
              <a:rPr lang="en-US" sz="1500" dirty="0"/>
              <a:t>First flagged courses offered in 2009</a:t>
            </a:r>
          </a:p>
          <a:p>
            <a:pPr marL="225714" indent="-225714">
              <a:spcBef>
                <a:spcPts val="1687"/>
              </a:spcBef>
              <a:buSzPct val="75000"/>
              <a:buFontTx/>
              <a:buChar char="•"/>
              <a:defRPr sz="1800"/>
            </a:pPr>
            <a:r>
              <a:rPr lang="en-US" sz="1500" dirty="0"/>
              <a:t>Initiative more than doubled enrollment in EL-flagged courses in College of Fine Arts and College of Liberal Arts in its first year</a:t>
            </a:r>
          </a:p>
        </p:txBody>
      </p:sp>
      <p:pic>
        <p:nvPicPr>
          <p:cNvPr id="7" name="Screen Shot 2014-12-12 at 9.41.17 AM.png"/>
          <p:cNvPicPr/>
          <p:nvPr/>
        </p:nvPicPr>
        <p:blipFill>
          <a:blip r:embed="rId2">
            <a:extLst/>
          </a:blip>
          <a:stretch>
            <a:fillRect/>
          </a:stretch>
        </p:blipFill>
        <p:spPr>
          <a:xfrm>
            <a:off x="0" y="-873"/>
            <a:ext cx="9144000" cy="596825"/>
          </a:xfrm>
          <a:prstGeom prst="rect">
            <a:avLst/>
          </a:prstGeom>
          <a:ln w="12700">
            <a:miter lim="400000"/>
          </a:ln>
        </p:spPr>
      </p:pic>
      <p:sp>
        <p:nvSpPr>
          <p:cNvPr id="4" name="TextBox 3"/>
          <p:cNvSpPr txBox="1"/>
          <p:nvPr/>
        </p:nvSpPr>
        <p:spPr>
          <a:xfrm>
            <a:off x="374209" y="880053"/>
            <a:ext cx="5074777"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latinLnBrk="1" hangingPunct="0"/>
            <a:r>
              <a:rPr lang="en-US" sz="2500" dirty="0">
                <a:solidFill>
                  <a:srgbClr val="000000"/>
                </a:solidFill>
                <a:latin typeface="Helvetica"/>
                <a:cs typeface="Helvetica"/>
                <a:sym typeface="Helvetica Light"/>
              </a:rPr>
              <a:t>Ethics &amp; Leadership Flag Program</a:t>
            </a:r>
          </a:p>
        </p:txBody>
      </p:sp>
      <p:pic>
        <p:nvPicPr>
          <p:cNvPr id="3" name="Picture 2"/>
          <p:cNvPicPr>
            <a:picLocks noChangeAspect="1"/>
          </p:cNvPicPr>
          <p:nvPr/>
        </p:nvPicPr>
        <p:blipFill>
          <a:blip r:embed="rId3"/>
          <a:stretch>
            <a:fillRect/>
          </a:stretch>
        </p:blipFill>
        <p:spPr>
          <a:xfrm>
            <a:off x="5589551" y="3422799"/>
            <a:ext cx="3057161" cy="356121"/>
          </a:xfrm>
          <a:prstGeom prst="rect">
            <a:avLst/>
          </a:prstGeom>
        </p:spPr>
      </p:pic>
      <p:pic>
        <p:nvPicPr>
          <p:cNvPr id="6" name="Picture 5"/>
          <p:cNvPicPr>
            <a:picLocks noChangeAspect="1"/>
          </p:cNvPicPr>
          <p:nvPr/>
        </p:nvPicPr>
        <p:blipFill>
          <a:blip r:embed="rId4"/>
          <a:stretch>
            <a:fillRect/>
          </a:stretch>
        </p:blipFill>
        <p:spPr>
          <a:xfrm>
            <a:off x="6336445" y="1185523"/>
            <a:ext cx="1744623" cy="2121530"/>
          </a:xfrm>
          <a:prstGeom prst="rect">
            <a:avLst/>
          </a:prstGeom>
        </p:spPr>
      </p:pic>
      <p:pic>
        <p:nvPicPr>
          <p:cNvPr id="10" name="Picture 9"/>
          <p:cNvPicPr>
            <a:picLocks noChangeAspect="1"/>
          </p:cNvPicPr>
          <p:nvPr/>
        </p:nvPicPr>
        <p:blipFill>
          <a:blip r:embed="rId5"/>
          <a:stretch>
            <a:fillRect/>
          </a:stretch>
        </p:blipFill>
        <p:spPr>
          <a:xfrm>
            <a:off x="5589552" y="3778920"/>
            <a:ext cx="3057161" cy="358692"/>
          </a:xfrm>
          <a:prstGeom prst="rect">
            <a:avLst/>
          </a:prstGeom>
        </p:spPr>
      </p:pic>
      <p:sp>
        <p:nvSpPr>
          <p:cNvPr id="11" name="Rounded Rectangle 10"/>
          <p:cNvSpPr/>
          <p:nvPr/>
        </p:nvSpPr>
        <p:spPr>
          <a:xfrm>
            <a:off x="506505" y="4749988"/>
            <a:ext cx="2026804" cy="122906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35717" tIns="35717" rIns="35717" bIns="35717" numCol="1" spcCol="26788" rtlCol="0" anchor="ctr">
            <a:spAutoFit/>
          </a:bodyPr>
          <a:lstStyle/>
          <a:p>
            <a:pPr algn="ctr" defTabSz="410751" latinLnBrk="1" hangingPunct="0"/>
            <a:endParaRPr lang="en-US" sz="1700" dirty="0">
              <a:solidFill>
                <a:schemeClr val="tx1"/>
              </a:solidFill>
              <a:latin typeface="Helvetica"/>
              <a:cs typeface="Helvetica"/>
              <a:sym typeface="Helvetica Light"/>
            </a:endParaRPr>
          </a:p>
          <a:p>
            <a:pPr algn="ctr" defTabSz="410751" latinLnBrk="1" hangingPunct="0"/>
            <a:r>
              <a:rPr lang="en-US" sz="1700" dirty="0">
                <a:solidFill>
                  <a:schemeClr val="tx1"/>
                </a:solidFill>
                <a:latin typeface="Helvetica"/>
                <a:cs typeface="Helvetica"/>
                <a:sym typeface="Helvetica Light"/>
              </a:rPr>
              <a:t>Ethical Awareness</a:t>
            </a:r>
          </a:p>
          <a:p>
            <a:pPr algn="ctr" defTabSz="410751" latinLnBrk="1" hangingPunct="0"/>
            <a:endParaRPr lang="en-US" sz="1700" dirty="0">
              <a:solidFill>
                <a:srgbClr val="FFFFFF"/>
              </a:solidFill>
            </a:endParaRPr>
          </a:p>
          <a:p>
            <a:pPr algn="ctr" defTabSz="410751" latinLnBrk="1" hangingPunct="0"/>
            <a:endParaRPr lang="en-US" sz="1700" dirty="0">
              <a:solidFill>
                <a:srgbClr val="FFFFFF"/>
              </a:solidFill>
              <a:sym typeface="Helvetica Light"/>
            </a:endParaRPr>
          </a:p>
        </p:txBody>
      </p:sp>
      <p:sp>
        <p:nvSpPr>
          <p:cNvPr id="12" name="Rounded Rectangle 11"/>
          <p:cNvSpPr/>
          <p:nvPr/>
        </p:nvSpPr>
        <p:spPr>
          <a:xfrm>
            <a:off x="3276123" y="4749988"/>
            <a:ext cx="2024028" cy="122906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35717" tIns="35717" rIns="35717" bIns="35717" numCol="1" spcCol="26788" rtlCol="0" anchor="ctr">
            <a:spAutoFit/>
          </a:bodyPr>
          <a:lstStyle/>
          <a:p>
            <a:pPr algn="ctr" defTabSz="410751" latinLnBrk="1" hangingPunct="0"/>
            <a:endParaRPr lang="en-US" sz="1700" dirty="0">
              <a:solidFill>
                <a:srgbClr val="000000"/>
              </a:solidFill>
              <a:latin typeface="Helvetica"/>
              <a:cs typeface="Helvetica"/>
              <a:sym typeface="Helvetica Light"/>
            </a:endParaRPr>
          </a:p>
          <a:p>
            <a:pPr algn="ctr" defTabSz="410751" latinLnBrk="1" hangingPunct="0"/>
            <a:r>
              <a:rPr lang="en-US" sz="1700" dirty="0">
                <a:solidFill>
                  <a:srgbClr val="000000"/>
                </a:solidFill>
                <a:latin typeface="Helvetica"/>
                <a:cs typeface="Helvetica"/>
                <a:sym typeface="Helvetica Light"/>
              </a:rPr>
              <a:t>Ethical Reasoning</a:t>
            </a:r>
          </a:p>
          <a:p>
            <a:pPr algn="ctr" defTabSz="410751" latinLnBrk="1" hangingPunct="0"/>
            <a:endParaRPr lang="en-US" sz="1700" dirty="0">
              <a:solidFill>
                <a:srgbClr val="FFFFFF"/>
              </a:solidFill>
            </a:endParaRPr>
          </a:p>
          <a:p>
            <a:pPr algn="ctr" defTabSz="410751" latinLnBrk="1" hangingPunct="0"/>
            <a:endParaRPr lang="en-US" sz="1700" dirty="0">
              <a:solidFill>
                <a:srgbClr val="FFFFFF"/>
              </a:solidFill>
              <a:sym typeface="Helvetica Light"/>
            </a:endParaRPr>
          </a:p>
        </p:txBody>
      </p:sp>
      <p:sp>
        <p:nvSpPr>
          <p:cNvPr id="13" name="Rounded Rectangle 12"/>
          <p:cNvSpPr/>
          <p:nvPr/>
        </p:nvSpPr>
        <p:spPr>
          <a:xfrm>
            <a:off x="6013971" y="4767110"/>
            <a:ext cx="1978867" cy="1229060"/>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35717" tIns="35717" rIns="35717" bIns="35717" numCol="1" spcCol="26788" rtlCol="0" anchor="ctr">
            <a:spAutoFit/>
          </a:bodyPr>
          <a:lstStyle/>
          <a:p>
            <a:pPr algn="ctr" defTabSz="410751" latinLnBrk="1" hangingPunct="0"/>
            <a:endParaRPr lang="en-US" sz="1700" dirty="0">
              <a:solidFill>
                <a:srgbClr val="000000"/>
              </a:solidFill>
              <a:latin typeface="Helvetica"/>
              <a:cs typeface="Helvetica"/>
              <a:sym typeface="Helvetica Light"/>
            </a:endParaRPr>
          </a:p>
          <a:p>
            <a:pPr algn="ctr" defTabSz="410751" latinLnBrk="1" hangingPunct="0"/>
            <a:r>
              <a:rPr lang="en-US" sz="1700" dirty="0">
                <a:solidFill>
                  <a:srgbClr val="000000"/>
                </a:solidFill>
                <a:latin typeface="Helvetica"/>
                <a:cs typeface="Helvetica"/>
                <a:sym typeface="Helvetica Light"/>
              </a:rPr>
              <a:t>Ethical Action</a:t>
            </a:r>
          </a:p>
          <a:p>
            <a:pPr algn="ctr" defTabSz="410751" latinLnBrk="1" hangingPunct="0"/>
            <a:endParaRPr lang="en-US" sz="1700" dirty="0">
              <a:solidFill>
                <a:srgbClr val="FFFFFF"/>
              </a:solidFill>
              <a:sym typeface="Helvetica Light"/>
            </a:endParaRPr>
          </a:p>
          <a:p>
            <a:pPr algn="ctr" defTabSz="410751" latinLnBrk="1" hangingPunct="0"/>
            <a:endParaRPr lang="en-US" sz="1700" dirty="0">
              <a:solidFill>
                <a:srgbClr val="FFFFFF"/>
              </a:solidFill>
              <a:sym typeface="Helvetica Light"/>
            </a:endParaRPr>
          </a:p>
        </p:txBody>
      </p:sp>
      <p:sp>
        <p:nvSpPr>
          <p:cNvPr id="16" name="Right Arrow 15"/>
          <p:cNvSpPr/>
          <p:nvPr/>
        </p:nvSpPr>
        <p:spPr>
          <a:xfrm>
            <a:off x="2726388" y="5233411"/>
            <a:ext cx="316445" cy="275229"/>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a:p>
        </p:txBody>
      </p:sp>
      <p:sp>
        <p:nvSpPr>
          <p:cNvPr id="17" name="Right Arrow 16"/>
          <p:cNvSpPr/>
          <p:nvPr/>
        </p:nvSpPr>
        <p:spPr>
          <a:xfrm>
            <a:off x="5506865" y="5233411"/>
            <a:ext cx="316445" cy="275229"/>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a:p>
        </p:txBody>
      </p:sp>
    </p:spTree>
    <p:extLst>
      <p:ext uri="{BB962C8B-B14F-4D97-AF65-F5344CB8AC3E}">
        <p14:creationId xmlns:p14="http://schemas.microsoft.com/office/powerpoint/2010/main" val="426698246"/>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506505" y="3008543"/>
            <a:ext cx="4223566" cy="3058530"/>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marL="225714" indent="-225714">
              <a:spcBef>
                <a:spcPts val="1687"/>
              </a:spcBef>
              <a:buSzPct val="75000"/>
              <a:buChar char="•"/>
              <a:defRPr sz="1800"/>
            </a:pPr>
            <a:r>
              <a:rPr sz="1500" dirty="0"/>
              <a:t>4</a:t>
            </a:r>
            <a:r>
              <a:rPr lang="en-US" sz="1500" dirty="0"/>
              <a:t>8</a:t>
            </a:r>
            <a:r>
              <a:rPr sz="1500" dirty="0"/>
              <a:t> </a:t>
            </a:r>
            <a:r>
              <a:rPr lang="en-US" sz="1500" dirty="0"/>
              <a:t>high-quality, </a:t>
            </a:r>
            <a:r>
              <a:rPr sz="1500" dirty="0"/>
              <a:t>research-based videos</a:t>
            </a:r>
          </a:p>
          <a:p>
            <a:pPr marL="225714" indent="-225714">
              <a:spcBef>
                <a:spcPts val="1687"/>
              </a:spcBef>
              <a:buSzPct val="75000"/>
              <a:buFontTx/>
              <a:buChar char="•"/>
              <a:defRPr sz="1800"/>
            </a:pPr>
            <a:r>
              <a:rPr lang="en-US" sz="1500" dirty="0"/>
              <a:t>Supported by 20+ case studies and additional teaching resources</a:t>
            </a:r>
          </a:p>
          <a:p>
            <a:pPr marL="225714" indent="-225714">
              <a:spcBef>
                <a:spcPts val="1687"/>
              </a:spcBef>
              <a:buSzPct val="75000"/>
              <a:buChar char="•"/>
              <a:defRPr sz="1800"/>
            </a:pPr>
            <a:r>
              <a:rPr lang="en-US" sz="1500" dirty="0"/>
              <a:t>Easily accessible online and FREE</a:t>
            </a:r>
          </a:p>
          <a:p>
            <a:pPr marL="225714" indent="-225714">
              <a:spcBef>
                <a:spcPts val="1687"/>
              </a:spcBef>
              <a:buSzPct val="75000"/>
              <a:buFontTx/>
              <a:buChar char="•"/>
              <a:defRPr sz="1800"/>
            </a:pPr>
            <a:r>
              <a:rPr lang="en-US" sz="1500" dirty="0"/>
              <a:t>~ 400,000 YouTube views </a:t>
            </a:r>
          </a:p>
          <a:p>
            <a:pPr marL="225714" indent="-225714">
              <a:spcBef>
                <a:spcPts val="1687"/>
              </a:spcBef>
              <a:buSzPct val="75000"/>
              <a:buChar char="•"/>
              <a:defRPr sz="1800"/>
            </a:pPr>
            <a:r>
              <a:rPr lang="en-US" sz="1500" dirty="0"/>
              <a:t>Used at over 500 colleges and universities around the world</a:t>
            </a:r>
          </a:p>
          <a:p>
            <a:pPr marL="225714" indent="-225714">
              <a:spcBef>
                <a:spcPts val="1687"/>
              </a:spcBef>
              <a:buSzPct val="75000"/>
              <a:buFontTx/>
              <a:buChar char="•"/>
              <a:defRPr sz="1800"/>
            </a:pPr>
            <a:r>
              <a:rPr lang="en-US" sz="1500" dirty="0"/>
              <a:t>Winner of 7 academic &amp; filmmaking awards</a:t>
            </a:r>
          </a:p>
        </p:txBody>
      </p:sp>
      <p:pic>
        <p:nvPicPr>
          <p:cNvPr id="44" name="Case_Telly - Ethical Fading_Version_06.png"/>
          <p:cNvPicPr/>
          <p:nvPr/>
        </p:nvPicPr>
        <p:blipFill>
          <a:blip r:embed="rId2">
            <a:extLst/>
          </a:blip>
          <a:srcRect l="1941" t="4220" r="1941" b="4220"/>
          <a:stretch>
            <a:fillRect/>
          </a:stretch>
        </p:blipFill>
        <p:spPr>
          <a:xfrm>
            <a:off x="5863265" y="3095664"/>
            <a:ext cx="2515922" cy="1335786"/>
          </a:xfrm>
          <a:prstGeom prst="rect">
            <a:avLst/>
          </a:prstGeom>
          <a:ln w="12700">
            <a:miter lim="400000"/>
          </a:ln>
        </p:spPr>
      </p:pic>
      <p:pic>
        <p:nvPicPr>
          <p:cNvPr id="7" name="Screen Shot 2014-12-12 at 9.41.17 AM.png"/>
          <p:cNvPicPr/>
          <p:nvPr/>
        </p:nvPicPr>
        <p:blipFill>
          <a:blip r:embed="rId3">
            <a:extLst/>
          </a:blip>
          <a:stretch>
            <a:fillRect/>
          </a:stretch>
        </p:blipFill>
        <p:spPr>
          <a:xfrm>
            <a:off x="0" y="-873"/>
            <a:ext cx="9144000" cy="596825"/>
          </a:xfrm>
          <a:prstGeom prst="rect">
            <a:avLst/>
          </a:prstGeom>
          <a:ln w="12700">
            <a:miter lim="400000"/>
          </a:ln>
        </p:spPr>
      </p:pic>
      <p:sp>
        <p:nvSpPr>
          <p:cNvPr id="4" name="TextBox 3"/>
          <p:cNvSpPr txBox="1"/>
          <p:nvPr/>
        </p:nvSpPr>
        <p:spPr>
          <a:xfrm>
            <a:off x="374208" y="880053"/>
            <a:ext cx="8216831"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gn="ctr" defTabSz="410751" latinLnBrk="1" hangingPunct="0"/>
            <a:r>
              <a:rPr lang="en-US" sz="2500" dirty="0">
                <a:solidFill>
                  <a:srgbClr val="000000"/>
                </a:solidFill>
                <a:latin typeface="Helvetica"/>
                <a:cs typeface="Helvetica"/>
                <a:sym typeface="Helvetica Light"/>
              </a:rPr>
              <a:t>Ethics Unwrapped Video Series &amp; Educational Program</a:t>
            </a:r>
          </a:p>
        </p:txBody>
      </p:sp>
      <p:pic>
        <p:nvPicPr>
          <p:cNvPr id="8" name="Business Card Front.jpg"/>
          <p:cNvPicPr/>
          <p:nvPr/>
        </p:nvPicPr>
        <p:blipFill>
          <a:blip r:embed="rId4">
            <a:extLst/>
          </a:blip>
          <a:stretch>
            <a:fillRect/>
          </a:stretch>
        </p:blipFill>
        <p:spPr>
          <a:xfrm>
            <a:off x="1242408" y="1555823"/>
            <a:ext cx="2254417" cy="1196369"/>
          </a:xfrm>
          <a:prstGeom prst="rect">
            <a:avLst/>
          </a:prstGeom>
          <a:ln w="12700">
            <a:miter lim="400000"/>
          </a:ln>
        </p:spPr>
      </p:pic>
      <p:pic>
        <p:nvPicPr>
          <p:cNvPr id="2" name="Picture 1" descr="Award_FA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122" y="1729442"/>
            <a:ext cx="2319707" cy="1304835"/>
          </a:xfrm>
          <a:prstGeom prst="rect">
            <a:avLst/>
          </a:prstGeom>
        </p:spPr>
      </p:pic>
      <p:pic>
        <p:nvPicPr>
          <p:cNvPr id="5" name="Picture 4" descr="Award_InItToWi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3265" y="4711427"/>
            <a:ext cx="2094564" cy="1178192"/>
          </a:xfrm>
          <a:prstGeom prst="rect">
            <a:avLst/>
          </a:prstGeom>
        </p:spPr>
      </p:pic>
    </p:spTree>
    <p:extLst>
      <p:ext uri="{BB962C8B-B14F-4D97-AF65-F5344CB8AC3E}">
        <p14:creationId xmlns:p14="http://schemas.microsoft.com/office/powerpoint/2010/main" val="455654375"/>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Bef>
                <a:spcPts val="600"/>
              </a:spcBef>
              <a:buNone/>
            </a:pPr>
            <a:r>
              <a:rPr lang="en-US" altLang="ja-JP" sz="4400" dirty="0">
                <a:solidFill>
                  <a:srgbClr val="2B7A9F"/>
                </a:solidFill>
                <a:latin typeface="+mj-lt"/>
              </a:rPr>
              <a:t>Adaptive Learning </a:t>
            </a:r>
            <a:br>
              <a:rPr lang="en-US" altLang="ja-JP" sz="4400" dirty="0">
                <a:solidFill>
                  <a:srgbClr val="2B7A9F"/>
                </a:solidFill>
                <a:latin typeface="+mj-lt"/>
              </a:rPr>
            </a:br>
            <a:r>
              <a:rPr lang="en-US" altLang="ja-JP" sz="4400" dirty="0" smtClean="0">
                <a:solidFill>
                  <a:srgbClr val="2B7A9F"/>
                </a:solidFill>
                <a:latin typeface="+mj-lt"/>
              </a:rPr>
              <a:t>in </a:t>
            </a:r>
            <a:r>
              <a:rPr lang="en-US" altLang="ja-JP" sz="4400" dirty="0">
                <a:solidFill>
                  <a:srgbClr val="2B7A9F"/>
                </a:solidFill>
                <a:latin typeface="+mj-lt"/>
              </a:rPr>
              <a:t>a </a:t>
            </a:r>
            <a:r>
              <a:rPr lang="en-US" altLang="ja-JP" sz="4400" dirty="0" smtClean="0">
                <a:solidFill>
                  <a:srgbClr val="2B7A9F"/>
                </a:solidFill>
                <a:latin typeface="+mj-lt"/>
              </a:rPr>
              <a:t>Residential</a:t>
            </a:r>
            <a:br>
              <a:rPr lang="en-US" altLang="ja-JP" sz="4400" dirty="0" smtClean="0">
                <a:solidFill>
                  <a:srgbClr val="2B7A9F"/>
                </a:solidFill>
                <a:latin typeface="+mj-lt"/>
              </a:rPr>
            </a:br>
            <a:r>
              <a:rPr lang="en-US" altLang="ja-JP" sz="4400" dirty="0" smtClean="0">
                <a:solidFill>
                  <a:srgbClr val="2B7A9F"/>
                </a:solidFill>
                <a:latin typeface="+mj-lt"/>
              </a:rPr>
              <a:t>Liberal </a:t>
            </a:r>
            <a:r>
              <a:rPr lang="en-US" altLang="ja-JP" sz="4400" dirty="0">
                <a:solidFill>
                  <a:srgbClr val="2B7A9F"/>
                </a:solidFill>
                <a:latin typeface="+mj-lt"/>
              </a:rPr>
              <a:t>Arts </a:t>
            </a:r>
            <a:r>
              <a:rPr lang="en-US" altLang="ja-JP" sz="4400" dirty="0" smtClean="0">
                <a:solidFill>
                  <a:srgbClr val="2B7A9F"/>
                </a:solidFill>
                <a:latin typeface="+mj-lt"/>
              </a:rPr>
              <a:t>Context</a:t>
            </a:r>
          </a:p>
          <a:p>
            <a:pPr marL="0" indent="0">
              <a:spcBef>
                <a:spcPts val="600"/>
              </a:spcBef>
              <a:buNone/>
            </a:pPr>
            <a:endParaRPr kumimoji="1" lang="en-US" altLang="ja-JP" sz="4400" dirty="0">
              <a:solidFill>
                <a:srgbClr val="2B7A9F"/>
              </a:solidFill>
              <a:latin typeface="+mj-lt"/>
            </a:endParaRPr>
          </a:p>
          <a:p>
            <a:pPr marL="0" indent="0">
              <a:spcBef>
                <a:spcPts val="600"/>
              </a:spcBef>
              <a:buNone/>
            </a:pPr>
            <a:r>
              <a:rPr kumimoji="1" lang="en-US" altLang="ja-JP" sz="1800" dirty="0" smtClean="0">
                <a:solidFill>
                  <a:srgbClr val="2B7A9F"/>
                </a:solidFill>
              </a:rPr>
              <a:t>Mike Conner</a:t>
            </a:r>
            <a:br>
              <a:rPr kumimoji="1" lang="en-US" altLang="ja-JP" sz="1800" dirty="0" smtClean="0">
                <a:solidFill>
                  <a:srgbClr val="2B7A9F"/>
                </a:solidFill>
              </a:rPr>
            </a:br>
            <a:r>
              <a:rPr kumimoji="1" lang="en-US" altLang="ja-JP" sz="1800" dirty="0" smtClean="0">
                <a:solidFill>
                  <a:srgbClr val="2B7A9F"/>
                </a:solidFill>
              </a:rPr>
              <a:t>Digital </a:t>
            </a:r>
            <a:r>
              <a:rPr kumimoji="1" lang="en-US" altLang="ja-JP" sz="1800" dirty="0">
                <a:solidFill>
                  <a:srgbClr val="2B7A9F"/>
                </a:solidFill>
              </a:rPr>
              <a:t>Liberal Arts </a:t>
            </a:r>
            <a:r>
              <a:rPr kumimoji="1" lang="en-US" altLang="ja-JP" sz="1800" dirty="0" smtClean="0">
                <a:solidFill>
                  <a:srgbClr val="2B7A9F"/>
                </a:solidFill>
              </a:rPr>
              <a:t>Specialist, Grinnell College</a:t>
            </a:r>
            <a:endParaRPr kumimoji="1" lang="ja-JP" altLang="en-US" sz="1800" dirty="0">
              <a:solidFill>
                <a:srgbClr val="2B7A9F"/>
              </a:solidFill>
            </a:endParaRPr>
          </a:p>
        </p:txBody>
      </p:sp>
    </p:spTree>
    <p:extLst>
      <p:ext uri="{BB962C8B-B14F-4D97-AF65-F5344CB8AC3E}">
        <p14:creationId xmlns:p14="http://schemas.microsoft.com/office/powerpoint/2010/main" val="805084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772" y="750257"/>
            <a:ext cx="8240315" cy="809067"/>
          </a:xfrm>
        </p:spPr>
        <p:txBody>
          <a:bodyPr anchor="ctr" anchorCtr="0">
            <a:normAutofit/>
          </a:bodyPr>
          <a:lstStyle/>
          <a:p>
            <a:pPr algn="l"/>
            <a:r>
              <a:rPr lang="en-US" sz="2800" dirty="0">
                <a:latin typeface="Helvetica"/>
                <a:cs typeface="Helvetica"/>
              </a:rPr>
              <a:t>Ethics Unwrapped Overview</a:t>
            </a:r>
          </a:p>
        </p:txBody>
      </p:sp>
      <p:sp>
        <p:nvSpPr>
          <p:cNvPr id="3" name="Subtitle 2"/>
          <p:cNvSpPr>
            <a:spLocks noGrp="1"/>
          </p:cNvSpPr>
          <p:nvPr>
            <p:ph type="subTitle" idx="1"/>
          </p:nvPr>
        </p:nvSpPr>
        <p:spPr>
          <a:xfrm>
            <a:off x="509222" y="1559323"/>
            <a:ext cx="8240316" cy="4957762"/>
          </a:xfrm>
        </p:spPr>
        <p:txBody>
          <a:bodyPr anchor="t" anchorCtr="0">
            <a:normAutofit/>
          </a:bodyPr>
          <a:lstStyle/>
          <a:p>
            <a:pPr algn="l">
              <a:lnSpc>
                <a:spcPct val="150000"/>
              </a:lnSpc>
            </a:pPr>
            <a:r>
              <a:rPr lang="en-US" sz="2200" dirty="0"/>
              <a:t>3 video series with accompanying teaching resources</a:t>
            </a:r>
            <a:endParaRPr lang="en-US" dirty="0" smtClean="0"/>
          </a:p>
          <a:p>
            <a:pPr algn="l"/>
            <a:endParaRPr lang="en-US" dirty="0">
              <a:latin typeface="Interstate-Light" panose="02000606030000020004"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772" y="2466079"/>
            <a:ext cx="2625289" cy="1603609"/>
          </a:xfrm>
          <a:prstGeom prst="rect">
            <a:avLst/>
          </a:prstGeom>
        </p:spPr>
        <p:style>
          <a:lnRef idx="2">
            <a:schemeClr val="accent4"/>
          </a:lnRef>
          <a:fillRef idx="1">
            <a:schemeClr val="lt1"/>
          </a:fillRef>
          <a:effectRef idx="0">
            <a:schemeClr val="accent4"/>
          </a:effectRef>
          <a:fontRef idx="minor">
            <a:schemeClr val="dk1"/>
          </a:fontRef>
        </p:style>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992" y="2466079"/>
            <a:ext cx="2621095" cy="1603609"/>
          </a:xfrm>
          <a:prstGeom prst="rect">
            <a:avLst/>
          </a:prstGeom>
        </p:spPr>
        <p:style>
          <a:lnRef idx="2">
            <a:schemeClr val="accent4"/>
          </a:lnRef>
          <a:fillRef idx="1">
            <a:schemeClr val="lt1"/>
          </a:fillRef>
          <a:effectRef idx="0">
            <a:schemeClr val="accent4"/>
          </a:effectRef>
          <a:fontRef idx="minor">
            <a:schemeClr val="dk1"/>
          </a:fontRef>
        </p:style>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2522" y="2466079"/>
            <a:ext cx="2486734" cy="1603609"/>
          </a:xfrm>
          <a:prstGeom prst="rect">
            <a:avLst/>
          </a:prstGeom>
        </p:spPr>
        <p:style>
          <a:lnRef idx="2">
            <a:schemeClr val="accent4"/>
          </a:lnRef>
          <a:fillRef idx="1">
            <a:schemeClr val="lt1"/>
          </a:fillRef>
          <a:effectRef idx="0">
            <a:schemeClr val="accent4"/>
          </a:effectRef>
          <a:fontRef idx="minor">
            <a:schemeClr val="dk1"/>
          </a:fontRef>
        </p:style>
      </p:pic>
      <p:sp>
        <p:nvSpPr>
          <p:cNvPr id="7" name="TextBox 6"/>
          <p:cNvSpPr txBox="1"/>
          <p:nvPr/>
        </p:nvSpPr>
        <p:spPr>
          <a:xfrm>
            <a:off x="460772" y="4481429"/>
            <a:ext cx="2693077" cy="694311"/>
          </a:xfrm>
          <a:prstGeom prst="rect">
            <a:avLst/>
          </a:prstGeom>
          <a:noFill/>
        </p:spPr>
        <p:txBody>
          <a:bodyPr wrap="square" lIns="76802" tIns="38401" rIns="76802" bIns="38401" rtlCol="0">
            <a:spAutoFit/>
          </a:bodyPr>
          <a:lstStyle/>
          <a:p>
            <a:pPr marL="240008" indent="-240008">
              <a:buFont typeface="Arial"/>
              <a:buChar char="•"/>
            </a:pPr>
            <a:r>
              <a:rPr lang="en-US" sz="1300" dirty="0">
                <a:cs typeface="Interstate-Light"/>
              </a:rPr>
              <a:t>33 short animated videos</a:t>
            </a:r>
          </a:p>
          <a:p>
            <a:pPr marL="240008" indent="-240008">
              <a:buFont typeface="Arial"/>
              <a:buChar char="•"/>
            </a:pPr>
            <a:r>
              <a:rPr lang="en-US" sz="1300" dirty="0">
                <a:cs typeface="Interstate-Light"/>
              </a:rPr>
              <a:t>Ethics concepts</a:t>
            </a:r>
          </a:p>
          <a:p>
            <a:pPr marL="240008" indent="-240008">
              <a:buFont typeface="Arial"/>
              <a:buChar char="•"/>
            </a:pPr>
            <a:r>
              <a:rPr lang="en-US" sz="1300" dirty="0">
                <a:cs typeface="Interstate-Light"/>
              </a:rPr>
              <a:t>Experts + Student interviews</a:t>
            </a:r>
          </a:p>
        </p:txBody>
      </p:sp>
      <p:sp>
        <p:nvSpPr>
          <p:cNvPr id="8" name="TextBox 7"/>
          <p:cNvSpPr txBox="1"/>
          <p:nvPr/>
        </p:nvSpPr>
        <p:spPr>
          <a:xfrm>
            <a:off x="3292521" y="4506520"/>
            <a:ext cx="2586430" cy="694311"/>
          </a:xfrm>
          <a:prstGeom prst="rect">
            <a:avLst/>
          </a:prstGeom>
          <a:noFill/>
        </p:spPr>
        <p:txBody>
          <a:bodyPr wrap="square" lIns="76802" tIns="38401" rIns="76802" bIns="38401" rtlCol="0">
            <a:spAutoFit/>
          </a:bodyPr>
          <a:lstStyle/>
          <a:p>
            <a:pPr marL="240008" indent="-240008">
              <a:buFont typeface="Arial"/>
              <a:buChar char="•"/>
            </a:pPr>
            <a:r>
              <a:rPr lang="en-US" sz="1300" dirty="0">
                <a:cs typeface="Interstate-Light"/>
              </a:rPr>
              <a:t>8 short animated videos </a:t>
            </a:r>
          </a:p>
          <a:p>
            <a:pPr marL="240008" indent="-240008">
              <a:buFont typeface="Arial"/>
              <a:buChar char="•"/>
            </a:pPr>
            <a:r>
              <a:rPr lang="en-US" sz="1300" dirty="0">
                <a:cs typeface="Interstate-Light"/>
              </a:rPr>
              <a:t>Values-driven leadership</a:t>
            </a:r>
          </a:p>
          <a:p>
            <a:pPr marL="240008" indent="-240008">
              <a:buFont typeface="Arial"/>
              <a:buChar char="•"/>
            </a:pPr>
            <a:r>
              <a:rPr lang="en-US" sz="1300" dirty="0">
                <a:cs typeface="Interstate-Light"/>
              </a:rPr>
              <a:t>Features graduate students</a:t>
            </a:r>
          </a:p>
        </p:txBody>
      </p:sp>
      <p:sp>
        <p:nvSpPr>
          <p:cNvPr id="12" name="TextBox 11"/>
          <p:cNvSpPr txBox="1"/>
          <p:nvPr/>
        </p:nvSpPr>
        <p:spPr>
          <a:xfrm>
            <a:off x="6079992" y="4481429"/>
            <a:ext cx="2412985" cy="694311"/>
          </a:xfrm>
          <a:prstGeom prst="rect">
            <a:avLst/>
          </a:prstGeom>
          <a:noFill/>
        </p:spPr>
        <p:txBody>
          <a:bodyPr wrap="square" lIns="76802" tIns="38401" rIns="76802" bIns="38401" rtlCol="0">
            <a:spAutoFit/>
          </a:bodyPr>
          <a:lstStyle/>
          <a:p>
            <a:pPr marL="240008" indent="-240008">
              <a:buFont typeface="Arial"/>
              <a:buChar char="•"/>
            </a:pPr>
            <a:r>
              <a:rPr lang="en-US" sz="1300" dirty="0">
                <a:cs typeface="Interstate-Light"/>
              </a:rPr>
              <a:t>Documentary + 6 shorts</a:t>
            </a:r>
          </a:p>
          <a:p>
            <a:pPr marL="240008" indent="-240008">
              <a:buFont typeface="Arial"/>
              <a:buChar char="•"/>
            </a:pPr>
            <a:r>
              <a:rPr lang="en-US" sz="1300" dirty="0">
                <a:cs typeface="Interstate-Light"/>
              </a:rPr>
              <a:t>Profile Jack Abramoff</a:t>
            </a:r>
          </a:p>
          <a:p>
            <a:pPr marL="240008" indent="-240008">
              <a:buFont typeface="Arial"/>
              <a:buChar char="•"/>
            </a:pPr>
            <a:r>
              <a:rPr lang="en-US" sz="1300" dirty="0">
                <a:cs typeface="Interstate-Light"/>
              </a:rPr>
              <a:t>Ethics Case Study</a:t>
            </a:r>
          </a:p>
        </p:txBody>
      </p:sp>
      <p:pic>
        <p:nvPicPr>
          <p:cNvPr id="13" name="Screen Shot 2014-12-12 at 9.41.17 AM.png"/>
          <p:cNvPicPr/>
          <p:nvPr/>
        </p:nvPicPr>
        <p:blipFill>
          <a:blip r:embed="rId5">
            <a:extLst/>
          </a:blip>
          <a:stretch>
            <a:fillRect/>
          </a:stretch>
        </p:blipFill>
        <p:spPr>
          <a:xfrm>
            <a:off x="0" y="-873"/>
            <a:ext cx="9144000" cy="596825"/>
          </a:xfrm>
          <a:prstGeom prst="rect">
            <a:avLst/>
          </a:prstGeom>
          <a:ln w="12700">
            <a:miter lim="400000"/>
          </a:ln>
        </p:spPr>
      </p:pic>
      <p:sp>
        <p:nvSpPr>
          <p:cNvPr id="14" name="TextBox 13"/>
          <p:cNvSpPr txBox="1"/>
          <p:nvPr/>
        </p:nvSpPr>
        <p:spPr>
          <a:xfrm>
            <a:off x="1415543" y="5621044"/>
            <a:ext cx="6176891" cy="3491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algn="ctr" defTabSz="410751" latinLnBrk="1" hangingPunct="0"/>
            <a:r>
              <a:rPr lang="en-US" spc="703" dirty="0" err="1">
                <a:solidFill>
                  <a:srgbClr val="D45A22"/>
                </a:solidFill>
                <a:latin typeface="Helvetica"/>
                <a:cs typeface="Helvetica"/>
              </a:rPr>
              <a:t>www.ethicsunwrapped.utexas.edu</a:t>
            </a:r>
            <a:endParaRPr lang="en-US" sz="2500" spc="703" dirty="0">
              <a:solidFill>
                <a:srgbClr val="D45A22"/>
              </a:solidFill>
              <a:latin typeface="Helvetica"/>
              <a:cs typeface="Helvetica"/>
              <a:sym typeface="Helvetica Light"/>
            </a:endParaRPr>
          </a:p>
        </p:txBody>
      </p:sp>
    </p:spTree>
    <p:extLst>
      <p:ext uri="{BB962C8B-B14F-4D97-AF65-F5344CB8AC3E}">
        <p14:creationId xmlns:p14="http://schemas.microsoft.com/office/powerpoint/2010/main" val="9257664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p:nvPr/>
        </p:nvSpPr>
        <p:spPr>
          <a:xfrm>
            <a:off x="2648234" y="995453"/>
            <a:ext cx="1579910" cy="461665"/>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lgn="l">
              <a:defRPr b="1"/>
            </a:lvl1pPr>
          </a:lstStyle>
          <a:p>
            <a:pPr lvl="0">
              <a:defRPr sz="1800" b="0"/>
            </a:pPr>
            <a:endParaRPr sz="2500" dirty="0">
              <a:latin typeface="Helvetica"/>
              <a:cs typeface="Helvetica"/>
            </a:endParaRPr>
          </a:p>
        </p:txBody>
      </p:sp>
      <p:sp>
        <p:nvSpPr>
          <p:cNvPr id="2" name="TextBox 1"/>
          <p:cNvSpPr txBox="1"/>
          <p:nvPr/>
        </p:nvSpPr>
        <p:spPr>
          <a:xfrm>
            <a:off x="223375" y="825656"/>
            <a:ext cx="6407205" cy="5049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defTabSz="410751" latinLnBrk="1" hangingPunct="0"/>
            <a:r>
              <a:rPr lang="en-US" sz="2800" dirty="0">
                <a:solidFill>
                  <a:srgbClr val="000000"/>
                </a:solidFill>
                <a:latin typeface="Helvetica"/>
                <a:cs typeface="Helvetica"/>
                <a:sym typeface="Helvetica Light"/>
              </a:rPr>
              <a:t>Ethics Unwrapped Teaching Resources</a:t>
            </a:r>
          </a:p>
        </p:txBody>
      </p:sp>
      <p:sp>
        <p:nvSpPr>
          <p:cNvPr id="12" name="TextBox 11"/>
          <p:cNvSpPr txBox="1"/>
          <p:nvPr/>
        </p:nvSpPr>
        <p:spPr>
          <a:xfrm>
            <a:off x="223375" y="2051747"/>
            <a:ext cx="4489031" cy="3799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defTabSz="410751" latinLnBrk="1" hangingPunct="0"/>
            <a:r>
              <a:rPr lang="en-US" sz="2000" i="1" dirty="0">
                <a:solidFill>
                  <a:srgbClr val="000000"/>
                </a:solidFill>
                <a:latin typeface="Helvetica"/>
                <a:cs typeface="Helvetica"/>
              </a:rPr>
              <a:t>Legal Rights &amp; Ethical Responsibilities</a:t>
            </a:r>
            <a:endParaRPr lang="en-US" sz="2000" i="1" dirty="0">
              <a:solidFill>
                <a:srgbClr val="000000"/>
              </a:solidFill>
              <a:latin typeface="Helvetica"/>
              <a:cs typeface="Helvetica"/>
              <a:sym typeface="Helvetica Light"/>
            </a:endParaRPr>
          </a:p>
        </p:txBody>
      </p:sp>
      <p:pic>
        <p:nvPicPr>
          <p:cNvPr id="3" name="Picture 2" descr="Screen Shot 2015-12-03 at 12.50.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74" y="2532593"/>
            <a:ext cx="4216846" cy="2406784"/>
          </a:xfrm>
          <a:prstGeom prst="rect">
            <a:avLst/>
          </a:prstGeom>
        </p:spPr>
      </p:pic>
      <p:sp>
        <p:nvSpPr>
          <p:cNvPr id="14" name="TextBox 13"/>
          <p:cNvSpPr txBox="1"/>
          <p:nvPr/>
        </p:nvSpPr>
        <p:spPr>
          <a:xfrm>
            <a:off x="4740795" y="1519637"/>
            <a:ext cx="3906439" cy="3799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defTabSz="410751" latinLnBrk="1" hangingPunct="0"/>
            <a:r>
              <a:rPr lang="en-US" sz="2000" dirty="0">
                <a:solidFill>
                  <a:srgbClr val="000000"/>
                </a:solidFill>
                <a:latin typeface="Helvetica"/>
                <a:cs typeface="Helvetica"/>
              </a:rPr>
              <a:t>Classroom Discussion Questions:</a:t>
            </a:r>
            <a:endParaRPr lang="en-US" sz="2000" dirty="0">
              <a:solidFill>
                <a:srgbClr val="000000"/>
              </a:solidFill>
              <a:latin typeface="Helvetica"/>
              <a:cs typeface="Helvetica"/>
              <a:sym typeface="Helvetica Light"/>
            </a:endParaRPr>
          </a:p>
        </p:txBody>
      </p:sp>
      <p:pic>
        <p:nvPicPr>
          <p:cNvPr id="6" name="Picture 5" descr="Screen Shot 2015-12-03 at 12.52.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75" y="5075101"/>
            <a:ext cx="2395971" cy="372482"/>
          </a:xfrm>
          <a:prstGeom prst="rect">
            <a:avLst/>
          </a:prstGeom>
        </p:spPr>
      </p:pic>
      <p:sp>
        <p:nvSpPr>
          <p:cNvPr id="8" name="TextBox 7"/>
          <p:cNvSpPr txBox="1"/>
          <p:nvPr/>
        </p:nvSpPr>
        <p:spPr>
          <a:xfrm>
            <a:off x="4740795" y="2010358"/>
            <a:ext cx="4139644" cy="45110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marL="160729" indent="-160729">
              <a:lnSpc>
                <a:spcPct val="110000"/>
              </a:lnSpc>
              <a:spcAft>
                <a:spcPts val="422"/>
              </a:spcAft>
              <a:buFont typeface="+mj-lt"/>
              <a:buAutoNum type="arabicParenR"/>
            </a:pPr>
            <a:r>
              <a:rPr lang="en-US" sz="1000" dirty="0">
                <a:solidFill>
                  <a:srgbClr val="000000"/>
                </a:solidFill>
                <a:sym typeface="Helvetica Light"/>
              </a:rPr>
              <a:t> </a:t>
            </a:r>
            <a:r>
              <a:rPr lang="en-US" sz="1000" dirty="0"/>
              <a:t>The video poses that ethics demands more than the law. Do you agree? Can you think of an example? How about a counter example?</a:t>
            </a:r>
          </a:p>
          <a:p>
            <a:pPr marL="160729" indent="-160729">
              <a:lnSpc>
                <a:spcPct val="110000"/>
              </a:lnSpc>
              <a:spcAft>
                <a:spcPts val="422"/>
              </a:spcAft>
              <a:buFont typeface="+mj-lt"/>
              <a:buAutoNum type="arabicParenR"/>
            </a:pPr>
            <a:r>
              <a:rPr lang="en-US" sz="1000" dirty="0"/>
              <a:t>Although the video is attempting to highlight the conflict that sometimes occurs between law and ethics, more often they overlap. Can you give specific examples? Do you think the law follows ethics or ethics follows the law?</a:t>
            </a:r>
          </a:p>
          <a:p>
            <a:pPr marL="160729" indent="-160729">
              <a:lnSpc>
                <a:spcPct val="110000"/>
              </a:lnSpc>
              <a:spcAft>
                <a:spcPts val="422"/>
              </a:spcAft>
              <a:buFont typeface="+mj-lt"/>
              <a:buAutoNum type="arabicParenR"/>
            </a:pPr>
            <a:r>
              <a:rPr lang="en-US" sz="1000" dirty="0"/>
              <a:t>Have you ever been in a situation to do something legally permissible but ethically questionable, or vice versa?</a:t>
            </a:r>
          </a:p>
          <a:p>
            <a:pPr marL="160729" indent="-160729">
              <a:lnSpc>
                <a:spcPct val="110000"/>
              </a:lnSpc>
              <a:spcAft>
                <a:spcPts val="422"/>
              </a:spcAft>
              <a:buFont typeface="+mj-lt"/>
              <a:buAutoNum type="arabicParenR"/>
            </a:pPr>
            <a:r>
              <a:rPr lang="en-US" sz="1000" dirty="0"/>
              <a:t>In the case of </a:t>
            </a:r>
            <a:r>
              <a:rPr lang="en-US" sz="1000" i="1" dirty="0"/>
              <a:t>Snyder v. Phelps</a:t>
            </a:r>
            <a:r>
              <a:rPr lang="en-US" sz="1000" dirty="0"/>
              <a:t>, the Supreme Court protected </a:t>
            </a:r>
            <a:r>
              <a:rPr lang="en-US" sz="1000" dirty="0" err="1"/>
              <a:t>Westboro</a:t>
            </a:r>
            <a:r>
              <a:rPr lang="en-US" sz="1000" dirty="0"/>
              <a:t> Baptist Church’s right to freedom of speech, while Snyder sought to protect his family’s right to privacy and to not be caused unnecessary pain and suffering. Regardless of your opinion of </a:t>
            </a:r>
            <a:r>
              <a:rPr lang="en-US" sz="1000" dirty="0" err="1"/>
              <a:t>Westboro</a:t>
            </a:r>
            <a:r>
              <a:rPr lang="en-US" sz="1000" dirty="0"/>
              <a:t> or Snyder, which of these values do you believe is more important to defend? Why?</a:t>
            </a:r>
          </a:p>
          <a:p>
            <a:pPr marL="160729" indent="-160729">
              <a:lnSpc>
                <a:spcPct val="110000"/>
              </a:lnSpc>
              <a:spcAft>
                <a:spcPts val="422"/>
              </a:spcAft>
              <a:buFont typeface="+mj-lt"/>
              <a:buAutoNum type="arabicParenR"/>
            </a:pPr>
            <a:r>
              <a:rPr lang="en-US" sz="1000" dirty="0"/>
              <a:t>Is free speech so important that it should be protected even when it’s used to intentionally cause others emotional harm?</a:t>
            </a:r>
          </a:p>
          <a:p>
            <a:pPr marL="160729" indent="-160729">
              <a:lnSpc>
                <a:spcPct val="110000"/>
              </a:lnSpc>
              <a:spcAft>
                <a:spcPts val="422"/>
              </a:spcAft>
              <a:buFont typeface="+mj-lt"/>
              <a:buAutoNum type="arabicParenR"/>
            </a:pPr>
            <a:r>
              <a:rPr lang="en-US" sz="1000" dirty="0"/>
              <a:t>Do you think there is a way to uphold the right to free speech without protecting the sort of hateful speech the </a:t>
            </a:r>
            <a:r>
              <a:rPr lang="en-US" sz="1000" dirty="0" err="1"/>
              <a:t>Westboro</a:t>
            </a:r>
            <a:r>
              <a:rPr lang="en-US" sz="1000" dirty="0"/>
              <a:t> Baptist Church has used while protesting?</a:t>
            </a:r>
          </a:p>
          <a:p>
            <a:pPr marL="160729" indent="-160729">
              <a:lnSpc>
                <a:spcPct val="110000"/>
              </a:lnSpc>
              <a:spcAft>
                <a:spcPts val="422"/>
              </a:spcAft>
              <a:buFont typeface="+mj-lt"/>
              <a:buAutoNum type="arabicParenR"/>
            </a:pPr>
            <a:r>
              <a:rPr lang="en-US" sz="1000" dirty="0"/>
              <a:t>The </a:t>
            </a:r>
            <a:r>
              <a:rPr lang="en-US" sz="1000" i="1" dirty="0" err="1"/>
              <a:t>Grantland</a:t>
            </a:r>
            <a:r>
              <a:rPr lang="en-US" sz="1000" dirty="0"/>
              <a:t> editors chose to uphold the journalistic values of truthful and comprehensive reporting, even in light of the suicide of Dr. V. Do you agree that truth in journalism should be pursued at all costs, regardless of outcome? Why or why not?</a:t>
            </a:r>
          </a:p>
          <a:p>
            <a:pPr marL="160729" indent="-160729">
              <a:lnSpc>
                <a:spcPct val="110000"/>
              </a:lnSpc>
              <a:spcAft>
                <a:spcPts val="422"/>
              </a:spcAft>
              <a:buFont typeface="+mj-lt"/>
              <a:buAutoNum type="arabicParenR"/>
            </a:pPr>
            <a:r>
              <a:rPr lang="en-US" sz="1000" dirty="0"/>
              <a:t>If you had been in </a:t>
            </a:r>
            <a:r>
              <a:rPr lang="en-US" sz="1000" dirty="0" err="1"/>
              <a:t>Hannan’s</a:t>
            </a:r>
            <a:r>
              <a:rPr lang="en-US" sz="1000" dirty="0"/>
              <a:t> shoes, how would you have framed the article on the putter invented by Dr. V.? </a:t>
            </a:r>
            <a:endParaRPr lang="en-US" sz="1000" dirty="0">
              <a:solidFill>
                <a:srgbClr val="000000"/>
              </a:solidFill>
              <a:sym typeface="Helvetica Light"/>
            </a:endParaRPr>
          </a:p>
        </p:txBody>
      </p:sp>
      <p:pic>
        <p:nvPicPr>
          <p:cNvPr id="9" name="Picture 8" descr="Screen Shot 2015-12-03 at 12.56.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75" y="5427339"/>
            <a:ext cx="2395971" cy="367382"/>
          </a:xfrm>
          <a:prstGeom prst="rect">
            <a:avLst/>
          </a:prstGeom>
        </p:spPr>
      </p:pic>
      <p:pic>
        <p:nvPicPr>
          <p:cNvPr id="10" name="Screen Shot 2014-12-12 at 9.41.17 AM.png"/>
          <p:cNvPicPr/>
          <p:nvPr/>
        </p:nvPicPr>
        <p:blipFill>
          <a:blip r:embed="rId5">
            <a:extLst/>
          </a:blip>
          <a:stretch>
            <a:fillRect/>
          </a:stretch>
        </p:blipFill>
        <p:spPr>
          <a:xfrm>
            <a:off x="0" y="-873"/>
            <a:ext cx="9144000" cy="596825"/>
          </a:xfrm>
          <a:prstGeom prst="rect">
            <a:avLst/>
          </a:prstGeom>
          <a:ln w="12700">
            <a:miter lim="400000"/>
          </a:ln>
        </p:spPr>
      </p:pic>
    </p:spTree>
    <p:extLst>
      <p:ext uri="{BB962C8B-B14F-4D97-AF65-F5344CB8AC3E}">
        <p14:creationId xmlns:p14="http://schemas.microsoft.com/office/powerpoint/2010/main" val="1975308656"/>
      </p:ext>
    </p:extLst>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550" y="737239"/>
            <a:ext cx="1473716" cy="5915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defTabSz="410751" latinLnBrk="1" hangingPunct="0"/>
            <a:r>
              <a:rPr lang="en-US" sz="2000" dirty="0">
                <a:solidFill>
                  <a:srgbClr val="000000"/>
                </a:solidFill>
                <a:latin typeface="Helvetica"/>
                <a:cs typeface="Helvetica"/>
              </a:rPr>
              <a:t>Case Study: </a:t>
            </a:r>
          </a:p>
          <a:p>
            <a:pPr defTabSz="410751" latinLnBrk="1" hangingPunct="0"/>
            <a:r>
              <a:rPr lang="en-US" sz="1400" i="1" dirty="0">
                <a:solidFill>
                  <a:srgbClr val="000000"/>
                </a:solidFill>
                <a:latin typeface="Helvetica"/>
                <a:cs typeface="Helvetica"/>
              </a:rPr>
              <a:t>Snyder v. Phelps</a:t>
            </a:r>
            <a:endParaRPr lang="en-US" sz="1400" b="1" i="1" dirty="0">
              <a:solidFill>
                <a:srgbClr val="000000"/>
              </a:solidFill>
              <a:latin typeface="Helvetica"/>
              <a:cs typeface="Helvetica"/>
              <a:sym typeface="Helvetica Light"/>
            </a:endParaRPr>
          </a:p>
        </p:txBody>
      </p:sp>
      <p:sp>
        <p:nvSpPr>
          <p:cNvPr id="5" name="TextBox 4"/>
          <p:cNvSpPr txBox="1"/>
          <p:nvPr/>
        </p:nvSpPr>
        <p:spPr>
          <a:xfrm>
            <a:off x="234550" y="1517563"/>
            <a:ext cx="4081641" cy="50496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nSpc>
                <a:spcPct val="120000"/>
              </a:lnSpc>
              <a:spcAft>
                <a:spcPts val="422"/>
              </a:spcAft>
            </a:pPr>
            <a:r>
              <a:rPr lang="en-US" sz="900" dirty="0"/>
              <a:t>	Matthew Snyder was a Marine Lance Corporal from Maryland who died in Iraq on March 2, 2006 at the age of 20. The </a:t>
            </a:r>
            <a:r>
              <a:rPr lang="en-US" sz="900" dirty="0" err="1"/>
              <a:t>Westboro</a:t>
            </a:r>
            <a:r>
              <a:rPr lang="en-US" sz="900" dirty="0"/>
              <a:t> Baptist Church, led by Fred Phelps, announced in advance that they would picket his funeral. </a:t>
            </a:r>
            <a:r>
              <a:rPr lang="en-US" sz="900" dirty="0" err="1"/>
              <a:t>Westboro</a:t>
            </a:r>
            <a:r>
              <a:rPr lang="en-US" sz="900" dirty="0"/>
              <a:t> contends that American military deaths are a direct result of God’s vengeance for the tolerance of homosexuality in the United States. Church members protest military funerals because they believe enlisted soldiers “voluntarily [join] a fag-infested army to fight for a fag-run country.” They denounced Snyder’s parents, Albert Snyder and Julia Francis for raising their son Catholic, claiming they taught him to “be an idolater” and support the world’s “largest pedophile machine.” At Snyder’s funeral, </a:t>
            </a:r>
            <a:r>
              <a:rPr lang="en-US" sz="900" dirty="0" err="1"/>
              <a:t>Westboro</a:t>
            </a:r>
            <a:r>
              <a:rPr lang="en-US" sz="900" dirty="0"/>
              <a:t> members held up signs saying “Fag Troops,” “God hates the U.S.A.,” and many others of a similar nature.</a:t>
            </a:r>
          </a:p>
          <a:p>
            <a:pPr>
              <a:lnSpc>
                <a:spcPct val="120000"/>
              </a:lnSpc>
              <a:spcAft>
                <a:spcPts val="422"/>
              </a:spcAft>
            </a:pPr>
            <a:r>
              <a:rPr lang="en-US" sz="900" dirty="0"/>
              <a:t>	Albert Snyder sued for defamation stemming from false statements made about his son’s upbringing. He also sued for “publicity given to private life” because his son’s funeral was a private, not public event. These counts were dismissed because the defamation fell under religious opinion and because an obituary was printed with details of their religion. Other counts, including intrusion upon seclusion, intentional infliction of emotional distress, and civil conspiracy, were all allowed to continue.</a:t>
            </a:r>
          </a:p>
          <a:p>
            <a:pPr>
              <a:lnSpc>
                <a:spcPct val="120000"/>
              </a:lnSpc>
              <a:spcAft>
                <a:spcPts val="422"/>
              </a:spcAft>
            </a:pPr>
            <a:r>
              <a:rPr lang="en-US" sz="900" dirty="0"/>
              <a:t>	</a:t>
            </a:r>
            <a:r>
              <a:rPr lang="en-US" sz="900" dirty="0" err="1"/>
              <a:t>Westboro</a:t>
            </a:r>
            <a:r>
              <a:rPr lang="en-US" sz="900" dirty="0"/>
              <a:t> Baptist Church maintained that they followed all local ordinances and were compliant with all police instructions. They were allowed to picket in an area designated by police about 1000 feet from the church. Albert Snyder claimed he saw the tops of signs, but only read their contents when he saw a news program on television afterwards. Evidence was presented that showed Albert Snyder suffered physical and emotional harm, including complications from diabetes and depression.</a:t>
            </a:r>
          </a:p>
          <a:p>
            <a:pPr>
              <a:lnSpc>
                <a:spcPct val="120000"/>
              </a:lnSpc>
              <a:spcAft>
                <a:spcPts val="422"/>
              </a:spcAft>
            </a:pPr>
            <a:r>
              <a:rPr lang="en-US" sz="900" dirty="0"/>
              <a:t>	At the district court level, Albert Snyder was awarded a total of $5 million in damages, but the Fourth Circuit later reversed this ruling. It was then appealed to the Supreme Court, which upheld the ruling of the Fourth Circuit: </a:t>
            </a:r>
            <a:r>
              <a:rPr lang="en-US" sz="900" dirty="0" err="1"/>
              <a:t>Westboro</a:t>
            </a:r>
            <a:r>
              <a:rPr lang="en-US" sz="900" dirty="0"/>
              <a:t> Baptist Church was within their free speech rights set forth in the First Amendment. The primary message of their signs dealt with their</a:t>
            </a:r>
            <a:endParaRPr lang="en-US" sz="900" dirty="0">
              <a:solidFill>
                <a:srgbClr val="000000"/>
              </a:solidFill>
              <a:sym typeface="Helvetica Light"/>
            </a:endParaRPr>
          </a:p>
        </p:txBody>
      </p:sp>
      <p:sp>
        <p:nvSpPr>
          <p:cNvPr id="6" name="TextBox 5"/>
          <p:cNvSpPr txBox="1"/>
          <p:nvPr/>
        </p:nvSpPr>
        <p:spPr>
          <a:xfrm>
            <a:off x="4621920" y="737239"/>
            <a:ext cx="3941650" cy="5915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defTabSz="410751" latinLnBrk="1" hangingPunct="0"/>
            <a:r>
              <a:rPr lang="en-US" sz="2000" dirty="0">
                <a:solidFill>
                  <a:srgbClr val="000000"/>
                </a:solidFill>
                <a:latin typeface="Helvetica"/>
                <a:cs typeface="Helvetica"/>
              </a:rPr>
              <a:t>Case Study:</a:t>
            </a:r>
          </a:p>
          <a:p>
            <a:pPr defTabSz="410751" latinLnBrk="1" hangingPunct="0"/>
            <a:r>
              <a:rPr lang="en-US" sz="1400" dirty="0">
                <a:solidFill>
                  <a:srgbClr val="000000"/>
                </a:solidFill>
                <a:latin typeface="Helvetica"/>
                <a:cs typeface="Helvetica"/>
              </a:rPr>
              <a:t>Approaching the Presidency: Roosevelt and Taft</a:t>
            </a:r>
            <a:endParaRPr lang="en-US" sz="1400" b="1" dirty="0">
              <a:solidFill>
                <a:srgbClr val="000000"/>
              </a:solidFill>
              <a:latin typeface="Helvetica"/>
              <a:cs typeface="Helvetica"/>
              <a:sym typeface="Helvetica Light"/>
            </a:endParaRPr>
          </a:p>
        </p:txBody>
      </p:sp>
      <p:sp>
        <p:nvSpPr>
          <p:cNvPr id="7" name="TextBox 6"/>
          <p:cNvSpPr txBox="1"/>
          <p:nvPr/>
        </p:nvSpPr>
        <p:spPr>
          <a:xfrm>
            <a:off x="4633095" y="1683762"/>
            <a:ext cx="4156391" cy="47172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nSpc>
                <a:spcPct val="120000"/>
              </a:lnSpc>
              <a:spcAft>
                <a:spcPts val="422"/>
              </a:spcAft>
            </a:pPr>
            <a:r>
              <a:rPr lang="en-US" sz="900" dirty="0"/>
              <a:t>	Theodore Roosevelt embodied what many scholars typically refer to as the ‘stewardship presidency.’ In the words of Roosevelt, it is the president’s “duty to do anything that the needs of the nation demanded unless such action was forbidden by the Constitution or by the laws.” Under Roosevelt’s expansionist view, anything the president does is considered acceptable unless it is expressly forbidden by the Constitution or laws passed by Congress. Roosevelt believed he served the people, not just the government, and took many actions as president that stretched the limits of the executive branch, including the creation of national parks without regard for states’ jurisdiction and fostering revolt in Colombia to establish the Panama Canal.</a:t>
            </a:r>
          </a:p>
          <a:p>
            <a:pPr>
              <a:lnSpc>
                <a:spcPct val="120000"/>
              </a:lnSpc>
              <a:spcAft>
                <a:spcPts val="422"/>
              </a:spcAft>
            </a:pPr>
            <a:r>
              <a:rPr lang="en-US" sz="900" dirty="0"/>
              <a:t>	William Howard Taft, on the other hand, embodied what many scholars refer to as a ‘strict constructionist’ model of the presidency. Under this approach, unless the Constitution or Congress explicitly grants a certain power, the president does not have the right to act. In Taft’s words, “the President can exercise no power which cannot be fairly and reasonably traced to some specific grant of power or justly implied and included within such express grant as proper and necessary to its exercise.”</a:t>
            </a:r>
          </a:p>
          <a:p>
            <a:pPr>
              <a:lnSpc>
                <a:spcPct val="120000"/>
              </a:lnSpc>
              <a:spcAft>
                <a:spcPts val="422"/>
              </a:spcAft>
            </a:pPr>
            <a:r>
              <a:rPr lang="en-US" sz="900" dirty="0"/>
              <a:t>	While Roosevelt expanded federal power in many areas, Taft felt many of these actions were legal overreaches. For example, as a “trust-buster” Roosevelt differentiated between ‘good’ trusts and ‘bad’ trusts, using his expanded powers as president to make this distinction unilaterally. He made a ‘gentlemen’s agreement’ with U.S. Steel and told them that the American government would not attack their corporation as a monopoly since he believed the company was working in the interests of the American people. Roosevelt did not, however, pass any legislation or make any binding orders to this effect. Taft took a more legalistic view and later, as president, directed his attorney general to file an anti-trust lawsuit against U.S. Steel. Roosevelt took Taft’s actions as a personal attack upon Roosevelt’s presidency and positions.</a:t>
            </a:r>
          </a:p>
          <a:p>
            <a:pPr>
              <a:lnSpc>
                <a:spcPct val="120000"/>
              </a:lnSpc>
              <a:spcAft>
                <a:spcPts val="422"/>
              </a:spcAft>
            </a:pPr>
            <a:r>
              <a:rPr lang="en-US" sz="900" dirty="0"/>
              <a:t>	Although Taft continued many of Roosevelt’s policies, he was inclined to look at the facts of the situation and make a choice based on evidence. </a:t>
            </a:r>
            <a:endParaRPr lang="en-US" sz="900" dirty="0">
              <a:solidFill>
                <a:srgbClr val="000000"/>
              </a:solidFill>
              <a:sym typeface="Helvetica Light"/>
            </a:endParaRPr>
          </a:p>
        </p:txBody>
      </p:sp>
      <p:pic>
        <p:nvPicPr>
          <p:cNvPr id="8" name="Screen Shot 2014-12-12 at 9.41.17 AM.png"/>
          <p:cNvPicPr/>
          <p:nvPr/>
        </p:nvPicPr>
        <p:blipFill>
          <a:blip r:embed="rId2">
            <a:extLst/>
          </a:blip>
          <a:stretch>
            <a:fillRect/>
          </a:stretch>
        </p:blipFill>
        <p:spPr>
          <a:xfrm>
            <a:off x="0" y="0"/>
            <a:ext cx="9144000" cy="596825"/>
          </a:xfrm>
          <a:prstGeom prst="rect">
            <a:avLst/>
          </a:prstGeom>
          <a:ln w="12700">
            <a:miter lim="400000"/>
          </a:ln>
        </p:spPr>
      </p:pic>
    </p:spTree>
    <p:extLst>
      <p:ext uri="{BB962C8B-B14F-4D97-AF65-F5344CB8AC3E}">
        <p14:creationId xmlns:p14="http://schemas.microsoft.com/office/powerpoint/2010/main" val="1759154682"/>
      </p:ext>
    </p:extLst>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550" y="756869"/>
            <a:ext cx="4014799" cy="5953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defTabSz="410751" latinLnBrk="1" hangingPunct="0"/>
            <a:r>
              <a:rPr lang="en-US" sz="2000" dirty="0">
                <a:solidFill>
                  <a:srgbClr val="000000"/>
                </a:solidFill>
                <a:latin typeface="Helvetica"/>
                <a:cs typeface="Helvetica"/>
              </a:rPr>
              <a:t>Case Study Discussion Questions:</a:t>
            </a:r>
          </a:p>
          <a:p>
            <a:pPr defTabSz="410751" latinLnBrk="1" hangingPunct="0"/>
            <a:r>
              <a:rPr lang="en-US" sz="1400" i="1" dirty="0">
                <a:solidFill>
                  <a:srgbClr val="000000"/>
                </a:solidFill>
                <a:latin typeface="Helvetica"/>
                <a:cs typeface="Helvetica"/>
              </a:rPr>
              <a:t>Snyder v. Phelps</a:t>
            </a:r>
            <a:endParaRPr lang="en-US" sz="1400" b="1" i="1" dirty="0">
              <a:solidFill>
                <a:srgbClr val="000000"/>
              </a:solidFill>
              <a:latin typeface="Helvetica"/>
              <a:cs typeface="Helvetica"/>
              <a:sym typeface="Helvetica Light"/>
            </a:endParaRPr>
          </a:p>
        </p:txBody>
      </p:sp>
      <p:sp>
        <p:nvSpPr>
          <p:cNvPr id="5" name="TextBox 4"/>
          <p:cNvSpPr txBox="1"/>
          <p:nvPr/>
        </p:nvSpPr>
        <p:spPr>
          <a:xfrm>
            <a:off x="234549" y="1377700"/>
            <a:ext cx="3990688" cy="30534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marL="160729" indent="-160729">
              <a:lnSpc>
                <a:spcPct val="120000"/>
              </a:lnSpc>
              <a:spcAft>
                <a:spcPts val="422"/>
              </a:spcAft>
              <a:buFont typeface="+mj-lt"/>
              <a:buAutoNum type="arabicParenR"/>
            </a:pPr>
            <a:r>
              <a:rPr lang="en-US" sz="1000" dirty="0"/>
              <a:t>How would you rule in this case if you were the deciding vote on the Supreme Court? Why? What issues would you find most important in making that decision?  </a:t>
            </a:r>
          </a:p>
          <a:p>
            <a:pPr marL="160729" indent="-160729">
              <a:lnSpc>
                <a:spcPct val="120000"/>
              </a:lnSpc>
              <a:spcAft>
                <a:spcPts val="422"/>
              </a:spcAft>
              <a:buFont typeface="+mj-lt"/>
              <a:buAutoNum type="arabicParenR"/>
            </a:pPr>
            <a:r>
              <a:rPr lang="en-US" sz="1000" dirty="0"/>
              <a:t>Does the fact that the </a:t>
            </a:r>
            <a:r>
              <a:rPr lang="en-US" sz="1000" dirty="0" err="1"/>
              <a:t>Westboro</a:t>
            </a:r>
            <a:r>
              <a:rPr lang="en-US" sz="1000" dirty="0"/>
              <a:t> Baptist Church did everything legally correct make their position acceptable? Should they adhere to any ethical boundaries beyond legal compliance?</a:t>
            </a:r>
          </a:p>
          <a:p>
            <a:pPr marL="160729" indent="-160729">
              <a:lnSpc>
                <a:spcPct val="120000"/>
              </a:lnSpc>
              <a:spcAft>
                <a:spcPts val="422"/>
              </a:spcAft>
              <a:buFont typeface="+mj-lt"/>
              <a:buAutoNum type="arabicParenR"/>
            </a:pPr>
            <a:r>
              <a:rPr lang="en-US" sz="1000" dirty="0"/>
              <a:t>How would you explain to both the </a:t>
            </a:r>
            <a:r>
              <a:rPr lang="en-US" sz="1000" dirty="0" err="1"/>
              <a:t>Westboro</a:t>
            </a:r>
            <a:r>
              <a:rPr lang="en-US" sz="1000" dirty="0"/>
              <a:t> Baptist Church and Albert Snyder the Supreme Court’s ruling while respecting both of their positions?</a:t>
            </a:r>
          </a:p>
          <a:p>
            <a:pPr marL="160729" indent="-160729">
              <a:lnSpc>
                <a:spcPct val="120000"/>
              </a:lnSpc>
              <a:spcAft>
                <a:spcPts val="422"/>
              </a:spcAft>
              <a:buFont typeface="+mj-lt"/>
              <a:buAutoNum type="arabicParenR"/>
            </a:pPr>
            <a:r>
              <a:rPr lang="en-US" sz="1000" dirty="0"/>
              <a:t>Can you think of any alternative methods by which the </a:t>
            </a:r>
            <a:r>
              <a:rPr lang="en-US" sz="1000" dirty="0" err="1"/>
              <a:t>Westboro</a:t>
            </a:r>
            <a:r>
              <a:rPr lang="en-US" sz="1000" dirty="0"/>
              <a:t> Baptist Church could make the same point without causing harm to individuals such as Albert Snyder?</a:t>
            </a:r>
          </a:p>
          <a:p>
            <a:pPr marL="160729" indent="-160729">
              <a:lnSpc>
                <a:spcPct val="120000"/>
              </a:lnSpc>
              <a:spcAft>
                <a:spcPts val="422"/>
              </a:spcAft>
              <a:buFont typeface="+mj-lt"/>
              <a:buAutoNum type="arabicParenR"/>
            </a:pPr>
            <a:r>
              <a:rPr lang="en-US" sz="1000" dirty="0"/>
              <a:t>Do you believe it is ethically permissible for someone to say whatever he or she wants, even if it causes harm or trauma to another person? If so, on what grounds? If not, where would you draw the line to limit speech?</a:t>
            </a:r>
          </a:p>
        </p:txBody>
      </p:sp>
      <p:sp>
        <p:nvSpPr>
          <p:cNvPr id="6" name="TextBox 5"/>
          <p:cNvSpPr txBox="1"/>
          <p:nvPr/>
        </p:nvSpPr>
        <p:spPr>
          <a:xfrm>
            <a:off x="4588845" y="756869"/>
            <a:ext cx="4006627" cy="5953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defTabSz="410751" latinLnBrk="1" hangingPunct="0"/>
            <a:r>
              <a:rPr lang="en-US" sz="2000" dirty="0">
                <a:solidFill>
                  <a:srgbClr val="000000"/>
                </a:solidFill>
                <a:latin typeface="Helvetica"/>
                <a:cs typeface="Helvetica"/>
              </a:rPr>
              <a:t>Case Study Discussion Questions:</a:t>
            </a:r>
          </a:p>
          <a:p>
            <a:pPr defTabSz="410751" latinLnBrk="1" hangingPunct="0"/>
            <a:r>
              <a:rPr lang="en-US" sz="1400" dirty="0">
                <a:solidFill>
                  <a:srgbClr val="000000"/>
                </a:solidFill>
                <a:latin typeface="Helvetica"/>
                <a:cs typeface="Helvetica"/>
              </a:rPr>
              <a:t>Approaching the Presidency: Roosevelt and Taft</a:t>
            </a:r>
            <a:endParaRPr lang="en-US" sz="1400" b="1" dirty="0">
              <a:solidFill>
                <a:srgbClr val="000000"/>
              </a:solidFill>
              <a:latin typeface="Helvetica"/>
              <a:cs typeface="Helvetica"/>
              <a:sym typeface="Helvetica Light"/>
            </a:endParaRPr>
          </a:p>
        </p:txBody>
      </p:sp>
      <p:sp>
        <p:nvSpPr>
          <p:cNvPr id="7" name="TextBox 6"/>
          <p:cNvSpPr txBox="1"/>
          <p:nvPr/>
        </p:nvSpPr>
        <p:spPr>
          <a:xfrm>
            <a:off x="4600021" y="1488736"/>
            <a:ext cx="3968789" cy="24994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marL="160729" indent="-160729">
              <a:lnSpc>
                <a:spcPct val="120000"/>
              </a:lnSpc>
              <a:spcAft>
                <a:spcPts val="422"/>
              </a:spcAft>
              <a:buFont typeface="+mj-lt"/>
              <a:buAutoNum type="arabicParenR"/>
            </a:pPr>
            <a:r>
              <a:rPr lang="en-US" sz="1000" dirty="0"/>
              <a:t>What differences do you see between Roosevelt’s and Taft’s views of their ethical responsibilities as president?</a:t>
            </a:r>
          </a:p>
          <a:p>
            <a:pPr marL="160729" indent="-160729">
              <a:lnSpc>
                <a:spcPct val="120000"/>
              </a:lnSpc>
              <a:spcAft>
                <a:spcPts val="422"/>
              </a:spcAft>
              <a:buFont typeface="+mj-lt"/>
              <a:buAutoNum type="arabicParenR"/>
            </a:pPr>
            <a:r>
              <a:rPr lang="en-US" sz="1000" dirty="0"/>
              <a:t>How did Roosevelt and Taft each negotiate the line between law and ethics?</a:t>
            </a:r>
          </a:p>
          <a:p>
            <a:pPr marL="160729" indent="-160729">
              <a:lnSpc>
                <a:spcPct val="120000"/>
              </a:lnSpc>
              <a:spcAft>
                <a:spcPts val="422"/>
              </a:spcAft>
              <a:buFont typeface="+mj-lt"/>
              <a:buAutoNum type="arabicParenR"/>
            </a:pPr>
            <a:r>
              <a:rPr lang="en-US" sz="1000" dirty="0"/>
              <a:t>In the case of U.S. Steel, whose actions caused more harm: Roosevelt by making an informal agreement, or Taft by violating that agreement?</a:t>
            </a:r>
          </a:p>
          <a:p>
            <a:pPr marL="160729" indent="-160729">
              <a:lnSpc>
                <a:spcPct val="120000"/>
              </a:lnSpc>
              <a:spcAft>
                <a:spcPts val="422"/>
              </a:spcAft>
              <a:buFont typeface="+mj-lt"/>
              <a:buAutoNum type="arabicParenR"/>
            </a:pPr>
            <a:r>
              <a:rPr lang="en-US" sz="1000" dirty="0"/>
              <a:t>Whose approach to the U.S. presidency, Taft’s or Roosevelt’s, do you think is preferable in light of both legal and ethical considerations? Why?  </a:t>
            </a:r>
          </a:p>
          <a:p>
            <a:pPr marL="160729" indent="-160729">
              <a:lnSpc>
                <a:spcPct val="120000"/>
              </a:lnSpc>
              <a:spcAft>
                <a:spcPts val="422"/>
              </a:spcAft>
              <a:buFont typeface="+mj-lt"/>
              <a:buAutoNum type="arabicParenR"/>
            </a:pPr>
            <a:r>
              <a:rPr lang="en-US" sz="1000" dirty="0"/>
              <a:t>Can you think of an example of another president or world leader whose approach to leadership is similar to either Roosevelt or Taft? How does this leader’s approach affect his/her political actions?</a:t>
            </a:r>
          </a:p>
        </p:txBody>
      </p:sp>
      <p:sp>
        <p:nvSpPr>
          <p:cNvPr id="8" name="TextBox 7"/>
          <p:cNvSpPr txBox="1"/>
          <p:nvPr/>
        </p:nvSpPr>
        <p:spPr>
          <a:xfrm>
            <a:off x="234550" y="4512409"/>
            <a:ext cx="5699548" cy="3799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defTabSz="410751" latinLnBrk="1" hangingPunct="0"/>
            <a:r>
              <a:rPr lang="en-US" sz="2000" dirty="0">
                <a:solidFill>
                  <a:srgbClr val="000000"/>
                </a:solidFill>
                <a:latin typeface="Helvetica"/>
                <a:cs typeface="Helvetica"/>
              </a:rPr>
              <a:t>Additional Teaching Note &amp; Additional Resources:</a:t>
            </a:r>
          </a:p>
        </p:txBody>
      </p:sp>
      <p:sp>
        <p:nvSpPr>
          <p:cNvPr id="9" name="TextBox 8"/>
          <p:cNvSpPr txBox="1"/>
          <p:nvPr/>
        </p:nvSpPr>
        <p:spPr>
          <a:xfrm>
            <a:off x="234550" y="4862966"/>
            <a:ext cx="8566111" cy="19636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lnSpc>
                <a:spcPct val="120000"/>
              </a:lnSpc>
              <a:spcAft>
                <a:spcPts val="422"/>
              </a:spcAft>
            </a:pPr>
            <a:r>
              <a:rPr lang="en-US" sz="800" dirty="0"/>
              <a:t>To learn more about ethical responsibility, watch our four-part video </a:t>
            </a:r>
            <a:r>
              <a:rPr lang="en-US" sz="800" i="1" dirty="0"/>
              <a:t>Being Your Best Self</a:t>
            </a:r>
            <a:r>
              <a:rPr lang="en-US" sz="800" dirty="0"/>
              <a:t>. These videos explore various components important to making moral decisions and acting ethically. Part 1, </a:t>
            </a:r>
            <a:r>
              <a:rPr lang="en-US" sz="800" i="1" dirty="0"/>
              <a:t>Moral Awareness</a:t>
            </a:r>
            <a:r>
              <a:rPr lang="en-US" sz="800" dirty="0"/>
              <a:t>, explores the ability to detect and appreciate the ethical aspects of decisions on must make. Part 2, </a:t>
            </a:r>
            <a:r>
              <a:rPr lang="en-US" sz="800" i="1" dirty="0"/>
              <a:t>Moral Decision Making</a:t>
            </a:r>
            <a:r>
              <a:rPr lang="en-US" sz="800" dirty="0"/>
              <a:t>, explains how to produce a reasonable and defensible answer to an ethical question. Part 3, </a:t>
            </a:r>
            <a:r>
              <a:rPr lang="en-US" sz="800" i="1" dirty="0"/>
              <a:t>Moral Intent</a:t>
            </a:r>
            <a:r>
              <a:rPr lang="en-US" sz="800" dirty="0"/>
              <a:t>, examines the desire to act ethically and overcome rationalizations when facing a decision. Lastly, Part 4, </a:t>
            </a:r>
            <a:r>
              <a:rPr lang="en-US" sz="800" i="1" dirty="0"/>
              <a:t>Moral Action</a:t>
            </a:r>
            <a:r>
              <a:rPr lang="en-US" sz="800" dirty="0"/>
              <a:t>, describes the necessary steps to transform the intent to do the right thing into reality.</a:t>
            </a:r>
          </a:p>
          <a:p>
            <a:pPr>
              <a:lnSpc>
                <a:spcPct val="120000"/>
              </a:lnSpc>
              <a:spcAft>
                <a:spcPts val="422"/>
              </a:spcAft>
            </a:pPr>
            <a:r>
              <a:rPr lang="en-US" sz="800" dirty="0"/>
              <a:t>Consider the roles that values and value systems play in shaping the relationship between laws and ethics; watch our video series </a:t>
            </a:r>
            <a:r>
              <a:rPr lang="en-US" sz="800" i="1" dirty="0"/>
              <a:t>Giving Voice to Values</a:t>
            </a:r>
            <a:r>
              <a:rPr lang="en-US" sz="800" dirty="0"/>
              <a:t> to learn more about values and how we can voice them.</a:t>
            </a:r>
          </a:p>
          <a:p>
            <a:pPr>
              <a:lnSpc>
                <a:spcPct val="120000"/>
              </a:lnSpc>
              <a:spcAft>
                <a:spcPts val="422"/>
              </a:spcAft>
            </a:pPr>
            <a:r>
              <a:rPr lang="en-US" sz="800" dirty="0"/>
              <a:t>Copyright laws and intellectual property policies have raised many debates over the relationship between law and ethics. To learn about how these issues apply to artistic and creative works, watch our video </a:t>
            </a:r>
            <a:r>
              <a:rPr lang="en-US" sz="800" i="1" dirty="0"/>
              <a:t>Appropriation &amp; Attribution</a:t>
            </a:r>
            <a:r>
              <a:rPr lang="en-US" sz="800" dirty="0"/>
              <a:t>.</a:t>
            </a:r>
          </a:p>
          <a:p>
            <a:pPr>
              <a:lnSpc>
                <a:spcPct val="120000"/>
              </a:lnSpc>
              <a:spcAft>
                <a:spcPts val="422"/>
              </a:spcAft>
            </a:pPr>
            <a:r>
              <a:rPr lang="en-US" sz="800" dirty="0"/>
              <a:t>Elliott, </a:t>
            </a:r>
            <a:r>
              <a:rPr lang="en-US" sz="800" dirty="0" err="1"/>
              <a:t>Deni</a:t>
            </a:r>
            <a:r>
              <a:rPr lang="en-US" sz="800" dirty="0"/>
              <a:t>. 1985. “Distinguishing Ethics from Law.” </a:t>
            </a:r>
            <a:r>
              <a:rPr lang="en-US" sz="800" i="1" dirty="0"/>
              <a:t>SPLC Report</a:t>
            </a:r>
            <a:r>
              <a:rPr lang="en-US" sz="800" dirty="0"/>
              <a:t> 6 (2): 3-5.</a:t>
            </a:r>
          </a:p>
          <a:p>
            <a:pPr>
              <a:lnSpc>
                <a:spcPct val="120000"/>
              </a:lnSpc>
              <a:spcAft>
                <a:spcPts val="422"/>
              </a:spcAft>
            </a:pPr>
            <a:r>
              <a:rPr lang="en-US" sz="800" dirty="0"/>
              <a:t>Elliott, </a:t>
            </a:r>
            <a:r>
              <a:rPr lang="en-US" sz="800" dirty="0" err="1"/>
              <a:t>Deni</a:t>
            </a:r>
            <a:r>
              <a:rPr lang="en-US" sz="800" dirty="0"/>
              <a:t>. 2007. </a:t>
            </a:r>
            <a:r>
              <a:rPr lang="en-US" sz="800" i="1" dirty="0"/>
              <a:t>Ethics in the First Person: A Guide to Teaching and Learning Practical Ethics</a:t>
            </a:r>
            <a:r>
              <a:rPr lang="en-US" sz="800" dirty="0"/>
              <a:t>. Lanham, MD: </a:t>
            </a:r>
            <a:r>
              <a:rPr lang="en-US" sz="800" dirty="0" err="1"/>
              <a:t>Rowman</a:t>
            </a:r>
            <a:r>
              <a:rPr lang="en-US" sz="800" dirty="0"/>
              <a:t> &amp; Littlefield Publishing.</a:t>
            </a:r>
          </a:p>
          <a:p>
            <a:pPr>
              <a:lnSpc>
                <a:spcPct val="120000"/>
              </a:lnSpc>
              <a:spcAft>
                <a:spcPts val="422"/>
              </a:spcAft>
            </a:pPr>
            <a:r>
              <a:rPr lang="en-US" sz="800" dirty="0" err="1"/>
              <a:t>Halbert</a:t>
            </a:r>
            <a:r>
              <a:rPr lang="en-US" sz="800" dirty="0"/>
              <a:t>, Terry, and Elaine </a:t>
            </a:r>
            <a:r>
              <a:rPr lang="en-US" sz="800" dirty="0" err="1"/>
              <a:t>Ingulli</a:t>
            </a:r>
            <a:r>
              <a:rPr lang="en-US" sz="800" dirty="0"/>
              <a:t>. 2015. </a:t>
            </a:r>
            <a:r>
              <a:rPr lang="en-US" sz="800" i="1" dirty="0"/>
              <a:t>Law &amp; Ethics in the Business Environment.</a:t>
            </a:r>
            <a:r>
              <a:rPr lang="en-US" sz="800" dirty="0"/>
              <a:t> Stamford, CT: </a:t>
            </a:r>
            <a:r>
              <a:rPr lang="en-US" sz="800" dirty="0" err="1"/>
              <a:t>Cengage</a:t>
            </a:r>
            <a:r>
              <a:rPr lang="en-US" sz="800" dirty="0"/>
              <a:t> Learning.</a:t>
            </a:r>
          </a:p>
        </p:txBody>
      </p:sp>
      <p:pic>
        <p:nvPicPr>
          <p:cNvPr id="10" name="Screen Shot 2014-12-12 at 9.41.17 AM.png"/>
          <p:cNvPicPr/>
          <p:nvPr/>
        </p:nvPicPr>
        <p:blipFill>
          <a:blip r:embed="rId2">
            <a:extLst/>
          </a:blip>
          <a:stretch>
            <a:fillRect/>
          </a:stretch>
        </p:blipFill>
        <p:spPr>
          <a:xfrm>
            <a:off x="0" y="0"/>
            <a:ext cx="9144000" cy="596825"/>
          </a:xfrm>
          <a:prstGeom prst="rect">
            <a:avLst/>
          </a:prstGeom>
          <a:ln w="12700">
            <a:miter lim="400000"/>
          </a:ln>
        </p:spPr>
      </p:pic>
    </p:spTree>
    <p:extLst>
      <p:ext uri="{BB962C8B-B14F-4D97-AF65-F5344CB8AC3E}">
        <p14:creationId xmlns:p14="http://schemas.microsoft.com/office/powerpoint/2010/main" val="4213671568"/>
      </p:ext>
    </p:extLst>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nvSpPr>
        <p:spPr>
          <a:xfrm>
            <a:off x="492661" y="2154380"/>
            <a:ext cx="4203749" cy="1496083"/>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lvl1pPr>
              <a:lnSpc>
                <a:spcPct val="110000"/>
              </a:lnSpc>
              <a:defRPr sz="2800"/>
            </a:lvl1pPr>
          </a:lstStyle>
          <a:p>
            <a:pPr lvl="0" algn="l">
              <a:defRPr sz="1800"/>
            </a:pPr>
            <a:r>
              <a:rPr lang="en-US" sz="1700" dirty="0"/>
              <a:t>Focus on integrating Ethics Unwrapped into EL-flagged courses across campus, developing new videos and resources, and assessing the efficacy of the videos as a teaching and learning tool for students.</a:t>
            </a:r>
            <a:endParaRPr sz="1700" dirty="0"/>
          </a:p>
        </p:txBody>
      </p:sp>
      <p:sp>
        <p:nvSpPr>
          <p:cNvPr id="54" name="Shape 54"/>
          <p:cNvSpPr/>
          <p:nvPr/>
        </p:nvSpPr>
        <p:spPr>
          <a:xfrm>
            <a:off x="492662" y="4170060"/>
            <a:ext cx="3726555" cy="287554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spcBef>
                <a:spcPts val="1195"/>
              </a:spcBef>
              <a:buSzPct val="100000"/>
              <a:defRPr sz="1800"/>
            </a:pPr>
            <a:r>
              <a:rPr lang="en-US" sz="2000" dirty="0">
                <a:latin typeface="Helvetica"/>
                <a:cs typeface="Helvetica"/>
              </a:rPr>
              <a:t>Integrated into these colleges:</a:t>
            </a:r>
          </a:p>
          <a:p>
            <a:pPr marL="160729" indent="-160729">
              <a:spcBef>
                <a:spcPts val="1195"/>
              </a:spcBef>
              <a:buSzPct val="100000"/>
              <a:buFontTx/>
              <a:buChar char="•"/>
              <a:defRPr sz="1800"/>
            </a:pPr>
            <a:r>
              <a:rPr lang="en-US" sz="1700" dirty="0"/>
              <a:t>College of Liberal Arts</a:t>
            </a:r>
          </a:p>
          <a:p>
            <a:pPr marL="160729" indent="-160729">
              <a:spcBef>
                <a:spcPts val="1195"/>
              </a:spcBef>
              <a:buSzPct val="100000"/>
              <a:buChar char="•"/>
              <a:defRPr sz="1800"/>
            </a:pPr>
            <a:r>
              <a:rPr lang="en-US" sz="1700" dirty="0"/>
              <a:t>College of Fine Arts</a:t>
            </a:r>
          </a:p>
          <a:p>
            <a:pPr marL="160729" indent="-160729">
              <a:spcBef>
                <a:spcPts val="1195"/>
              </a:spcBef>
              <a:buSzPct val="100000"/>
              <a:buFontTx/>
              <a:buChar char="•"/>
              <a:defRPr sz="1800"/>
            </a:pPr>
            <a:r>
              <a:rPr lang="en-US" sz="1700" dirty="0"/>
              <a:t>College of Education</a:t>
            </a:r>
          </a:p>
          <a:p>
            <a:pPr marL="160729" indent="-160729">
              <a:spcBef>
                <a:spcPts val="1195"/>
              </a:spcBef>
              <a:buSzPct val="100000"/>
              <a:buChar char="•"/>
              <a:defRPr sz="1800"/>
            </a:pPr>
            <a:r>
              <a:rPr lang="en-US" sz="1700" dirty="0"/>
              <a:t>McCombs School of Business</a:t>
            </a:r>
          </a:p>
        </p:txBody>
      </p:sp>
      <p:sp>
        <p:nvSpPr>
          <p:cNvPr id="7" name="TextBox 6"/>
          <p:cNvSpPr txBox="1"/>
          <p:nvPr/>
        </p:nvSpPr>
        <p:spPr>
          <a:xfrm>
            <a:off x="484393" y="825767"/>
            <a:ext cx="3720454" cy="9377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5717" tIns="35717" rIns="35717" bIns="35717" numCol="1" spcCol="26788" rtlCol="0" anchor="ctr">
            <a:spAutoFit/>
          </a:bodyPr>
          <a:lstStyle/>
          <a:p>
            <a:pPr defTabSz="410751" latinLnBrk="1" hangingPunct="0"/>
            <a:r>
              <a:rPr lang="en-US" sz="2800" dirty="0">
                <a:solidFill>
                  <a:srgbClr val="000000"/>
                </a:solidFill>
                <a:latin typeface="Helvetica"/>
                <a:cs typeface="Helvetica"/>
                <a:sym typeface="Helvetica Light"/>
              </a:rPr>
              <a:t>Curriculum Integration:</a:t>
            </a:r>
          </a:p>
          <a:p>
            <a:pPr defTabSz="410751" latinLnBrk="1" hangingPunct="0"/>
            <a:r>
              <a:rPr lang="en-US" sz="2800" dirty="0">
                <a:solidFill>
                  <a:srgbClr val="000000"/>
                </a:solidFill>
                <a:latin typeface="Helvetica"/>
                <a:cs typeface="Helvetica"/>
                <a:sym typeface="Helvetica Light"/>
              </a:rPr>
              <a:t>First year (2014-15)</a:t>
            </a:r>
          </a:p>
        </p:txBody>
      </p:sp>
      <p:sp>
        <p:nvSpPr>
          <p:cNvPr id="8" name="Shape 54"/>
          <p:cNvSpPr/>
          <p:nvPr/>
        </p:nvSpPr>
        <p:spPr>
          <a:xfrm>
            <a:off x="4800248" y="4170060"/>
            <a:ext cx="4104997" cy="287554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spcBef>
                <a:spcPts val="844"/>
              </a:spcBef>
              <a:buSzPct val="100000"/>
              <a:defRPr sz="1800"/>
            </a:pPr>
            <a:r>
              <a:rPr lang="en-US" sz="2000" dirty="0">
                <a:latin typeface="Helvetica"/>
                <a:cs typeface="Helvetica"/>
              </a:rPr>
              <a:t>Sample courses include:</a:t>
            </a:r>
          </a:p>
          <a:p>
            <a:pPr marL="160729" indent="-160729">
              <a:spcBef>
                <a:spcPts val="844"/>
              </a:spcBef>
              <a:buSzPct val="100000"/>
              <a:buChar char="•"/>
              <a:defRPr sz="1800"/>
            </a:pPr>
            <a:r>
              <a:rPr lang="en-US" sz="1300" dirty="0"/>
              <a:t>School Organizations and Classroom Management in Secondary Schools</a:t>
            </a:r>
          </a:p>
          <a:p>
            <a:pPr marL="160729" indent="-160729">
              <a:spcBef>
                <a:spcPts val="844"/>
              </a:spcBef>
              <a:buSzPct val="100000"/>
              <a:buChar char="•"/>
              <a:defRPr sz="1800"/>
            </a:pPr>
            <a:r>
              <a:rPr lang="en-US" sz="1300" dirty="0"/>
              <a:t>Languages of the Stage</a:t>
            </a:r>
          </a:p>
          <a:p>
            <a:pPr marL="160729" indent="-160729">
              <a:spcBef>
                <a:spcPts val="844"/>
              </a:spcBef>
              <a:buSzPct val="100000"/>
              <a:buChar char="•"/>
              <a:defRPr sz="1800"/>
            </a:pPr>
            <a:r>
              <a:rPr lang="en-US" sz="1300" dirty="0"/>
              <a:t>Ethics in Music</a:t>
            </a:r>
          </a:p>
          <a:p>
            <a:pPr marL="160729" indent="-160729">
              <a:spcBef>
                <a:spcPts val="844"/>
              </a:spcBef>
              <a:buSzPct val="100000"/>
              <a:buChar char="•"/>
              <a:defRPr sz="1800"/>
            </a:pPr>
            <a:r>
              <a:rPr lang="en-US" sz="1300" dirty="0"/>
              <a:t>Introduction to the Holocaust</a:t>
            </a:r>
          </a:p>
          <a:p>
            <a:pPr marL="160729" indent="-160729">
              <a:spcBef>
                <a:spcPts val="844"/>
              </a:spcBef>
              <a:buSzPct val="100000"/>
              <a:buFontTx/>
              <a:buChar char="•"/>
              <a:defRPr sz="1800"/>
            </a:pPr>
            <a:r>
              <a:rPr lang="en-US" sz="1300" dirty="0"/>
              <a:t>US Foreign Policy</a:t>
            </a:r>
          </a:p>
          <a:p>
            <a:pPr marL="160729" indent="-160729">
              <a:spcBef>
                <a:spcPts val="844"/>
              </a:spcBef>
              <a:buSzPct val="100000"/>
              <a:buFontTx/>
              <a:buChar char="•"/>
              <a:defRPr sz="1800"/>
            </a:pPr>
            <a:r>
              <a:rPr lang="en-US" sz="1300" dirty="0"/>
              <a:t>Business Law and Ethics</a:t>
            </a:r>
          </a:p>
        </p:txBody>
      </p:sp>
      <p:pic>
        <p:nvPicPr>
          <p:cNvPr id="9" name="Screen Shot 2014-12-12 at 9.41.17 AM.png"/>
          <p:cNvPicPr/>
          <p:nvPr/>
        </p:nvPicPr>
        <p:blipFill>
          <a:blip r:embed="rId2">
            <a:extLst/>
          </a:blip>
          <a:stretch>
            <a:fillRect/>
          </a:stretch>
        </p:blipFill>
        <p:spPr>
          <a:xfrm>
            <a:off x="0" y="-873"/>
            <a:ext cx="9144000" cy="596825"/>
          </a:xfrm>
          <a:prstGeom prst="rect">
            <a:avLst/>
          </a:prstGeom>
          <a:ln w="12700">
            <a:miter lim="400000"/>
          </a:ln>
        </p:spPr>
      </p:pic>
      <p:pic>
        <p:nvPicPr>
          <p:cNvPr id="11" name="Picture 10"/>
          <p:cNvPicPr>
            <a:picLocks noChangeAspect="1"/>
          </p:cNvPicPr>
          <p:nvPr/>
        </p:nvPicPr>
        <p:blipFill>
          <a:blip r:embed="rId3"/>
          <a:stretch>
            <a:fillRect/>
          </a:stretch>
        </p:blipFill>
        <p:spPr>
          <a:xfrm>
            <a:off x="4696411" y="1158516"/>
            <a:ext cx="4341132" cy="2653141"/>
          </a:xfrm>
          <a:prstGeom prst="rect">
            <a:avLst/>
          </a:prstGeom>
        </p:spPr>
      </p:pic>
    </p:spTree>
    <p:extLst>
      <p:ext uri="{BB962C8B-B14F-4D97-AF65-F5344CB8AC3E}">
        <p14:creationId xmlns:p14="http://schemas.microsoft.com/office/powerpoint/2010/main" val="375900500"/>
      </p:ext>
    </p:extLst>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nvSpPr>
        <p:spPr>
          <a:xfrm>
            <a:off x="484393" y="1663471"/>
            <a:ext cx="4030244" cy="2924358"/>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lvl1pPr>
              <a:lnSpc>
                <a:spcPct val="110000"/>
              </a:lnSpc>
              <a:defRPr sz="2800"/>
            </a:lvl1pPr>
          </a:lstStyle>
          <a:p>
            <a:pPr lvl="0" algn="l">
              <a:defRPr sz="1800"/>
            </a:pPr>
            <a:r>
              <a:rPr lang="en-US" sz="1700" dirty="0"/>
              <a:t>Focus on creating</a:t>
            </a:r>
            <a:r>
              <a:rPr sz="1700" dirty="0"/>
              <a:t> </a:t>
            </a:r>
            <a:r>
              <a:rPr lang="en-US" sz="1700" dirty="0"/>
              <a:t>additional</a:t>
            </a:r>
            <a:r>
              <a:rPr sz="1700" dirty="0"/>
              <a:t> </a:t>
            </a:r>
            <a:r>
              <a:rPr lang="en-US" sz="1700" dirty="0"/>
              <a:t>teaching resources – more case studies, an instructor’s handbook for the Ethics Unwrapped website – continuing student assessments, and assessing faculty experiences with Ethics Unwrapped. </a:t>
            </a:r>
          </a:p>
          <a:p>
            <a:pPr lvl="0" algn="l">
              <a:defRPr sz="1800"/>
            </a:pPr>
            <a:endParaRPr lang="en-US" sz="1700" dirty="0"/>
          </a:p>
          <a:p>
            <a:pPr lvl="0" algn="l">
              <a:defRPr sz="1800"/>
            </a:pPr>
            <a:r>
              <a:rPr lang="en-US" sz="1700" dirty="0"/>
              <a:t>Expanded initiative to include more colleges and courses across campus, and repeated 2014-15 classes.</a:t>
            </a:r>
            <a:endParaRPr sz="1700" dirty="0"/>
          </a:p>
        </p:txBody>
      </p:sp>
      <p:sp>
        <p:nvSpPr>
          <p:cNvPr id="54" name="Shape 54"/>
          <p:cNvSpPr/>
          <p:nvPr/>
        </p:nvSpPr>
        <p:spPr>
          <a:xfrm>
            <a:off x="641495" y="5084593"/>
            <a:ext cx="3726555" cy="101691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spcBef>
                <a:spcPts val="1195"/>
              </a:spcBef>
              <a:buSzPct val="100000"/>
              <a:defRPr sz="1800"/>
            </a:pPr>
            <a:r>
              <a:rPr lang="en-US" sz="2000" dirty="0">
                <a:latin typeface="Helvetica"/>
                <a:cs typeface="Helvetica"/>
              </a:rPr>
              <a:t>Added two colleges:</a:t>
            </a:r>
          </a:p>
          <a:p>
            <a:pPr marL="160729" indent="-160729">
              <a:lnSpc>
                <a:spcPct val="80000"/>
              </a:lnSpc>
              <a:spcBef>
                <a:spcPts val="1195"/>
              </a:spcBef>
              <a:buSzPct val="100000"/>
              <a:buChar char="•"/>
              <a:defRPr sz="1800"/>
            </a:pPr>
            <a:r>
              <a:rPr lang="en-US" sz="1500" dirty="0"/>
              <a:t>College of Natural Sciences</a:t>
            </a:r>
          </a:p>
          <a:p>
            <a:pPr marL="160729" indent="-160729">
              <a:lnSpc>
                <a:spcPct val="80000"/>
              </a:lnSpc>
              <a:spcBef>
                <a:spcPts val="1195"/>
              </a:spcBef>
              <a:buSzPct val="100000"/>
              <a:buChar char="•"/>
              <a:defRPr sz="1800"/>
            </a:pPr>
            <a:r>
              <a:rPr lang="en-US" sz="1500" dirty="0"/>
              <a:t>Moody College of Communication</a:t>
            </a:r>
            <a:endParaRPr sz="1500" dirty="0"/>
          </a:p>
        </p:txBody>
      </p:sp>
      <p:sp>
        <p:nvSpPr>
          <p:cNvPr id="7" name="TextBox 6"/>
          <p:cNvSpPr txBox="1"/>
          <p:nvPr/>
        </p:nvSpPr>
        <p:spPr>
          <a:xfrm>
            <a:off x="484393" y="909890"/>
            <a:ext cx="7618802" cy="5049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defTabSz="410751" latinLnBrk="1" hangingPunct="0"/>
            <a:r>
              <a:rPr lang="en-US" sz="2800" dirty="0">
                <a:solidFill>
                  <a:srgbClr val="000000"/>
                </a:solidFill>
                <a:latin typeface="Helvetica"/>
                <a:cs typeface="Helvetica"/>
                <a:sym typeface="Helvetica Light"/>
              </a:rPr>
              <a:t>Curriculum Integration: Second year (2015-16)</a:t>
            </a:r>
          </a:p>
        </p:txBody>
      </p:sp>
      <p:sp>
        <p:nvSpPr>
          <p:cNvPr id="8" name="Shape 54"/>
          <p:cNvSpPr/>
          <p:nvPr/>
        </p:nvSpPr>
        <p:spPr>
          <a:xfrm>
            <a:off x="4245704" y="5101128"/>
            <a:ext cx="4446762" cy="1198808"/>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spcBef>
                <a:spcPts val="844"/>
              </a:spcBef>
              <a:buSzPct val="100000"/>
              <a:defRPr sz="1800"/>
            </a:pPr>
            <a:r>
              <a:rPr lang="en-US" sz="2000" dirty="0">
                <a:latin typeface="Helvetica"/>
                <a:cs typeface="Helvetica"/>
              </a:rPr>
              <a:t>Additional courses include:</a:t>
            </a:r>
          </a:p>
          <a:p>
            <a:pPr marL="160729" indent="-160729">
              <a:spcBef>
                <a:spcPts val="844"/>
              </a:spcBef>
              <a:buSzPct val="100000"/>
              <a:buFontTx/>
              <a:buChar char="•"/>
              <a:defRPr sz="1800"/>
            </a:pPr>
            <a:r>
              <a:rPr lang="en-US" sz="1400" dirty="0"/>
              <a:t>Chemistry Peer Mentors in Research and Teaching</a:t>
            </a:r>
          </a:p>
          <a:p>
            <a:pPr marL="160729" indent="-160729">
              <a:spcBef>
                <a:spcPts val="844"/>
              </a:spcBef>
              <a:buSzPct val="100000"/>
              <a:buChar char="•"/>
              <a:defRPr sz="1800"/>
            </a:pPr>
            <a:r>
              <a:rPr lang="en-US" sz="1400" dirty="0"/>
              <a:t>Communicating Sustainability</a:t>
            </a:r>
          </a:p>
        </p:txBody>
      </p:sp>
      <p:pic>
        <p:nvPicPr>
          <p:cNvPr id="9" name="Screen Shot 2014-12-12 at 9.41.17 AM.png"/>
          <p:cNvPicPr/>
          <p:nvPr/>
        </p:nvPicPr>
        <p:blipFill>
          <a:blip r:embed="rId2">
            <a:extLst/>
          </a:blip>
          <a:stretch>
            <a:fillRect/>
          </a:stretch>
        </p:blipFill>
        <p:spPr>
          <a:xfrm>
            <a:off x="0" y="-873"/>
            <a:ext cx="9144000" cy="596825"/>
          </a:xfrm>
          <a:prstGeom prst="rect">
            <a:avLst/>
          </a:prstGeom>
          <a:ln w="12700">
            <a:miter lim="400000"/>
          </a:ln>
        </p:spPr>
      </p:pic>
      <p:pic>
        <p:nvPicPr>
          <p:cNvPr id="11" name="Picture 10" descr="Represent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897" y="1547118"/>
            <a:ext cx="2406629" cy="3341241"/>
          </a:xfrm>
          <a:prstGeom prst="rect">
            <a:avLst/>
          </a:prstGeom>
        </p:spPr>
      </p:pic>
    </p:spTree>
    <p:extLst>
      <p:ext uri="{BB962C8B-B14F-4D97-AF65-F5344CB8AC3E}">
        <p14:creationId xmlns:p14="http://schemas.microsoft.com/office/powerpoint/2010/main" val="2668040940"/>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145" y="6091616"/>
            <a:ext cx="8466609" cy="503501"/>
          </a:xfrm>
          <a:prstGeom prst="rect">
            <a:avLst/>
          </a:prstGeom>
          <a:noFill/>
        </p:spPr>
        <p:txBody>
          <a:bodyPr wrap="square" lIns="91435" tIns="45718" rIns="91435" bIns="45718" rtlCol="0">
            <a:spAutoFit/>
          </a:bodyPr>
          <a:lstStyle/>
          <a:p>
            <a:pPr lvl="0" algn="l">
              <a:defRPr sz="1800"/>
            </a:pPr>
            <a:r>
              <a:rPr lang="en-US" sz="1300" dirty="0"/>
              <a:t>~ 4,500 undergraduates over three semesters (2014-2015) were asked how helpful they found Ethics Unwrapped videos for explaining individual ethics concepts. </a:t>
            </a:r>
            <a:r>
              <a:rPr lang="en-US" sz="1400" dirty="0">
                <a:latin typeface="Helvetica"/>
                <a:cs typeface="Helvetica"/>
              </a:rPr>
              <a:t>Results show 90% of students found the videos helpful.</a:t>
            </a:r>
          </a:p>
        </p:txBody>
      </p:sp>
      <p:grpSp>
        <p:nvGrpSpPr>
          <p:cNvPr id="5" name="Group 4"/>
          <p:cNvGrpSpPr/>
          <p:nvPr/>
        </p:nvGrpSpPr>
        <p:grpSpPr>
          <a:xfrm>
            <a:off x="1942596" y="1443860"/>
            <a:ext cx="4572000" cy="4575848"/>
            <a:chOff x="182880" y="1309943"/>
            <a:chExt cx="4572000" cy="4575847"/>
          </a:xfrm>
        </p:grpSpPr>
        <p:graphicFrame>
          <p:nvGraphicFramePr>
            <p:cNvPr id="10" name="Chart 9"/>
            <p:cNvGraphicFramePr>
              <a:graphicFrameLocks/>
            </p:cNvGraphicFramePr>
            <p:nvPr>
              <p:extLst>
                <p:ext uri="{D42A27DB-BD31-4B8C-83A1-F6EECF244321}">
                  <p14:modId xmlns:p14="http://schemas.microsoft.com/office/powerpoint/2010/main" val="3158698796"/>
                </p:ext>
              </p:extLst>
            </p:nvPr>
          </p:nvGraphicFramePr>
          <p:xfrm>
            <a:off x="182880" y="1572362"/>
            <a:ext cx="4572000" cy="431342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71200" y="3596693"/>
              <a:ext cx="829436" cy="400110"/>
            </a:xfrm>
            <a:prstGeom prst="rect">
              <a:avLst/>
            </a:prstGeom>
            <a:noFill/>
          </p:spPr>
          <p:txBody>
            <a:bodyPr wrap="none" rtlCol="0">
              <a:spAutoFit/>
            </a:bodyPr>
            <a:lstStyle/>
            <a:p>
              <a:pPr algn="ctr"/>
              <a:r>
                <a:rPr lang="en-US" sz="1000" dirty="0">
                  <a:solidFill>
                    <a:srgbClr val="000000"/>
                  </a:solidFill>
                </a:rPr>
                <a:t>Very Helpful</a:t>
              </a:r>
            </a:p>
            <a:p>
              <a:pPr algn="ctr"/>
              <a:r>
                <a:rPr lang="en-US" sz="1000" dirty="0">
                  <a:solidFill>
                    <a:srgbClr val="000000"/>
                  </a:solidFill>
                </a:rPr>
                <a:t>42%</a:t>
              </a:r>
            </a:p>
          </p:txBody>
        </p:sp>
        <p:sp>
          <p:nvSpPr>
            <p:cNvPr id="7" name="TextBox 6"/>
            <p:cNvSpPr txBox="1"/>
            <p:nvPr/>
          </p:nvSpPr>
          <p:spPr>
            <a:xfrm>
              <a:off x="3129457" y="4430543"/>
              <a:ext cx="561121" cy="400110"/>
            </a:xfrm>
            <a:prstGeom prst="rect">
              <a:avLst/>
            </a:prstGeom>
            <a:noFill/>
          </p:spPr>
          <p:txBody>
            <a:bodyPr wrap="none" rtlCol="0">
              <a:spAutoFit/>
            </a:bodyPr>
            <a:lstStyle/>
            <a:p>
              <a:pPr algn="ctr"/>
              <a:r>
                <a:rPr lang="en-US" sz="1000" dirty="0">
                  <a:solidFill>
                    <a:srgbClr val="000000"/>
                  </a:solidFill>
                </a:rPr>
                <a:t>Helpful</a:t>
              </a:r>
            </a:p>
            <a:p>
              <a:pPr algn="ctr"/>
              <a:r>
                <a:rPr lang="en-US" sz="1000" dirty="0">
                  <a:solidFill>
                    <a:srgbClr val="000000"/>
                  </a:solidFill>
                </a:rPr>
                <a:t>48%</a:t>
              </a:r>
            </a:p>
          </p:txBody>
        </p:sp>
        <p:sp>
          <p:nvSpPr>
            <p:cNvPr id="8" name="TextBox 7"/>
            <p:cNvSpPr txBox="1"/>
            <p:nvPr/>
          </p:nvSpPr>
          <p:spPr>
            <a:xfrm>
              <a:off x="2189380" y="1309943"/>
              <a:ext cx="783475" cy="400110"/>
            </a:xfrm>
            <a:prstGeom prst="rect">
              <a:avLst/>
            </a:prstGeom>
            <a:noFill/>
          </p:spPr>
          <p:txBody>
            <a:bodyPr wrap="none" rtlCol="0">
              <a:spAutoFit/>
            </a:bodyPr>
            <a:lstStyle/>
            <a:p>
              <a:pPr algn="ctr"/>
              <a:r>
                <a:rPr lang="en-US" sz="1000" dirty="0"/>
                <a:t>Not Helpful</a:t>
              </a:r>
            </a:p>
            <a:p>
              <a:pPr algn="ctr"/>
              <a:r>
                <a:rPr lang="en-US" sz="1000" dirty="0"/>
                <a:t>2%</a:t>
              </a:r>
            </a:p>
          </p:txBody>
        </p:sp>
        <p:sp>
          <p:nvSpPr>
            <p:cNvPr id="13" name="TextBox 12"/>
            <p:cNvSpPr txBox="1"/>
            <p:nvPr/>
          </p:nvSpPr>
          <p:spPr>
            <a:xfrm>
              <a:off x="2628176" y="2028488"/>
              <a:ext cx="710451" cy="553998"/>
            </a:xfrm>
            <a:prstGeom prst="rect">
              <a:avLst/>
            </a:prstGeom>
            <a:noFill/>
          </p:spPr>
          <p:txBody>
            <a:bodyPr wrap="none" rtlCol="0">
              <a:spAutoFit/>
            </a:bodyPr>
            <a:lstStyle/>
            <a:p>
              <a:pPr algn="ctr"/>
              <a:r>
                <a:rPr lang="en-US" sz="1000" dirty="0">
                  <a:solidFill>
                    <a:srgbClr val="000000"/>
                  </a:solidFill>
                </a:rPr>
                <a:t>Minimally</a:t>
              </a:r>
            </a:p>
            <a:p>
              <a:pPr algn="ctr"/>
              <a:r>
                <a:rPr lang="en-US" sz="1000" dirty="0">
                  <a:solidFill>
                    <a:srgbClr val="000000"/>
                  </a:solidFill>
                </a:rPr>
                <a:t>Helpful</a:t>
              </a:r>
            </a:p>
            <a:p>
              <a:pPr algn="ctr"/>
              <a:r>
                <a:rPr lang="en-US" sz="1000" dirty="0">
                  <a:solidFill>
                    <a:srgbClr val="000000"/>
                  </a:solidFill>
                </a:rPr>
                <a:t>8%</a:t>
              </a:r>
            </a:p>
          </p:txBody>
        </p:sp>
      </p:grpSp>
      <p:pic>
        <p:nvPicPr>
          <p:cNvPr id="14" name="Screen Shot 2014-12-12 at 9.41.17 AM.png"/>
          <p:cNvPicPr/>
          <p:nvPr/>
        </p:nvPicPr>
        <p:blipFill>
          <a:blip r:embed="rId3">
            <a:extLst/>
          </a:blip>
          <a:stretch>
            <a:fillRect/>
          </a:stretch>
        </p:blipFill>
        <p:spPr>
          <a:xfrm>
            <a:off x="0" y="-873"/>
            <a:ext cx="9144000" cy="596825"/>
          </a:xfrm>
          <a:prstGeom prst="rect">
            <a:avLst/>
          </a:prstGeom>
          <a:ln w="12700">
            <a:miter lim="400000"/>
          </a:ln>
        </p:spPr>
      </p:pic>
      <p:sp>
        <p:nvSpPr>
          <p:cNvPr id="15" name="Shape 108"/>
          <p:cNvSpPr/>
          <p:nvPr/>
        </p:nvSpPr>
        <p:spPr>
          <a:xfrm>
            <a:off x="669123" y="849502"/>
            <a:ext cx="8474877" cy="504946"/>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lvl="0" algn="l">
              <a:defRPr sz="1800"/>
            </a:pPr>
            <a:r>
              <a:rPr lang="en-US" sz="2800" dirty="0">
                <a:latin typeface="Helvetica"/>
                <a:cs typeface="Helvetica"/>
              </a:rPr>
              <a:t>Assessment: Helpfulness of Videos for Learning</a:t>
            </a:r>
          </a:p>
        </p:txBody>
      </p:sp>
    </p:spTree>
    <p:extLst>
      <p:ext uri="{BB962C8B-B14F-4D97-AF65-F5344CB8AC3E}">
        <p14:creationId xmlns:p14="http://schemas.microsoft.com/office/powerpoint/2010/main" val="4067443452"/>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675695917"/>
              </p:ext>
            </p:extLst>
          </p:nvPr>
        </p:nvGraphicFramePr>
        <p:xfrm>
          <a:off x="4895574" y="1812368"/>
          <a:ext cx="4001404" cy="37352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288513" y="5547580"/>
            <a:ext cx="1766621" cy="276999"/>
          </a:xfrm>
          <a:prstGeom prst="rect">
            <a:avLst/>
          </a:prstGeom>
          <a:noFill/>
        </p:spPr>
        <p:txBody>
          <a:bodyPr wrap="none" lIns="91435" tIns="45718" rIns="91435" bIns="45718" rtlCol="0">
            <a:spAutoFit/>
          </a:bodyPr>
          <a:lstStyle/>
          <a:p>
            <a:r>
              <a:rPr lang="en-US" sz="1200" b="1" i="1" dirty="0">
                <a:latin typeface="Helvetica Light"/>
                <a:cs typeface="Helvetica Light"/>
              </a:rPr>
              <a:t>BEFORE</a:t>
            </a:r>
            <a:r>
              <a:rPr lang="en-US" sz="1200" dirty="0">
                <a:latin typeface="Helvetica Light"/>
                <a:cs typeface="Helvetica Light"/>
              </a:rPr>
              <a:t> viewing video</a:t>
            </a:r>
          </a:p>
        </p:txBody>
      </p:sp>
      <p:sp>
        <p:nvSpPr>
          <p:cNvPr id="12" name="TextBox 11"/>
          <p:cNvSpPr txBox="1"/>
          <p:nvPr/>
        </p:nvSpPr>
        <p:spPr>
          <a:xfrm>
            <a:off x="6135101" y="5547580"/>
            <a:ext cx="1654799" cy="276999"/>
          </a:xfrm>
          <a:prstGeom prst="rect">
            <a:avLst/>
          </a:prstGeom>
          <a:noFill/>
        </p:spPr>
        <p:txBody>
          <a:bodyPr wrap="none" lIns="91435" tIns="45718" rIns="91435" bIns="45718" rtlCol="0">
            <a:spAutoFit/>
          </a:bodyPr>
          <a:lstStyle/>
          <a:p>
            <a:r>
              <a:rPr lang="en-US" sz="1200" b="1" i="1" dirty="0">
                <a:latin typeface="Helvetica Light"/>
                <a:cs typeface="Helvetica Light"/>
              </a:rPr>
              <a:t>AFTER </a:t>
            </a:r>
            <a:r>
              <a:rPr lang="en-US" sz="1200" dirty="0">
                <a:latin typeface="Helvetica Light"/>
                <a:cs typeface="Helvetica Light"/>
              </a:rPr>
              <a:t>viewing video</a:t>
            </a:r>
          </a:p>
        </p:txBody>
      </p:sp>
      <p:sp>
        <p:nvSpPr>
          <p:cNvPr id="4" name="Right Arrow 3"/>
          <p:cNvSpPr/>
          <p:nvPr/>
        </p:nvSpPr>
        <p:spPr>
          <a:xfrm>
            <a:off x="4206461" y="3350172"/>
            <a:ext cx="689113" cy="347856"/>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a:p>
        </p:txBody>
      </p:sp>
      <p:grpSp>
        <p:nvGrpSpPr>
          <p:cNvPr id="5" name="Group 4"/>
          <p:cNvGrpSpPr/>
          <p:nvPr/>
        </p:nvGrpSpPr>
        <p:grpSpPr>
          <a:xfrm>
            <a:off x="391798" y="1812368"/>
            <a:ext cx="3814663" cy="3735212"/>
            <a:chOff x="-20984" y="2215425"/>
            <a:chExt cx="4733641" cy="4238215"/>
          </a:xfrm>
        </p:grpSpPr>
        <p:graphicFrame>
          <p:nvGraphicFramePr>
            <p:cNvPr id="13" name="Chart 12"/>
            <p:cNvGraphicFramePr>
              <a:graphicFrameLocks/>
            </p:cNvGraphicFramePr>
            <p:nvPr>
              <p:extLst>
                <p:ext uri="{D42A27DB-BD31-4B8C-83A1-F6EECF244321}">
                  <p14:modId xmlns:p14="http://schemas.microsoft.com/office/powerpoint/2010/main" val="1975707197"/>
                </p:ext>
              </p:extLst>
            </p:nvPr>
          </p:nvGraphicFramePr>
          <p:xfrm>
            <a:off x="-20984" y="2215425"/>
            <a:ext cx="4733641" cy="423821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9180" y="4463563"/>
              <a:ext cx="865690" cy="453991"/>
            </a:xfrm>
            <a:prstGeom prst="rect">
              <a:avLst/>
            </a:prstGeom>
            <a:noFill/>
          </p:spPr>
          <p:txBody>
            <a:bodyPr wrap="none" rtlCol="0">
              <a:spAutoFit/>
            </a:bodyPr>
            <a:lstStyle/>
            <a:p>
              <a:pPr algn="ctr"/>
              <a:r>
                <a:rPr lang="en-US" sz="1000" dirty="0">
                  <a:solidFill>
                    <a:srgbClr val="000000"/>
                  </a:solidFill>
                </a:rPr>
                <a:t>Confident</a:t>
              </a:r>
            </a:p>
            <a:p>
              <a:pPr algn="ctr"/>
              <a:r>
                <a:rPr lang="en-US" sz="1000" dirty="0">
                  <a:solidFill>
                    <a:srgbClr val="000000"/>
                  </a:solidFill>
                </a:rPr>
                <a:t>31%</a:t>
              </a:r>
            </a:p>
          </p:txBody>
        </p:sp>
        <p:sp>
          <p:nvSpPr>
            <p:cNvPr id="16" name="TextBox 15"/>
            <p:cNvSpPr txBox="1"/>
            <p:nvPr/>
          </p:nvSpPr>
          <p:spPr>
            <a:xfrm>
              <a:off x="2307738" y="5328688"/>
              <a:ext cx="1542554" cy="453991"/>
            </a:xfrm>
            <a:prstGeom prst="rect">
              <a:avLst/>
            </a:prstGeom>
            <a:noFill/>
          </p:spPr>
          <p:txBody>
            <a:bodyPr wrap="none" rtlCol="0">
              <a:spAutoFit/>
            </a:bodyPr>
            <a:lstStyle/>
            <a:p>
              <a:pPr algn="ctr"/>
              <a:r>
                <a:rPr lang="en-US" sz="1000" dirty="0">
                  <a:solidFill>
                    <a:srgbClr val="000000"/>
                  </a:solidFill>
                </a:rPr>
                <a:t>Minimally Confident</a:t>
              </a:r>
            </a:p>
            <a:p>
              <a:pPr algn="ctr"/>
              <a:r>
                <a:rPr lang="en-US" sz="1000" dirty="0">
                  <a:solidFill>
                    <a:srgbClr val="000000"/>
                  </a:solidFill>
                </a:rPr>
                <a:t>31%</a:t>
              </a:r>
            </a:p>
          </p:txBody>
        </p:sp>
        <p:sp>
          <p:nvSpPr>
            <p:cNvPr id="18" name="TextBox 17"/>
            <p:cNvSpPr txBox="1"/>
            <p:nvPr/>
          </p:nvSpPr>
          <p:spPr>
            <a:xfrm>
              <a:off x="1092675" y="2931193"/>
              <a:ext cx="1199871" cy="453991"/>
            </a:xfrm>
            <a:prstGeom prst="rect">
              <a:avLst/>
            </a:prstGeom>
            <a:noFill/>
          </p:spPr>
          <p:txBody>
            <a:bodyPr wrap="none" rtlCol="0">
              <a:spAutoFit/>
            </a:bodyPr>
            <a:lstStyle/>
            <a:p>
              <a:pPr algn="ctr"/>
              <a:r>
                <a:rPr lang="en-US" sz="1000" dirty="0">
                  <a:solidFill>
                    <a:srgbClr val="000000"/>
                  </a:solidFill>
                </a:rPr>
                <a:t>Very Confident</a:t>
              </a:r>
            </a:p>
            <a:p>
              <a:pPr algn="ctr"/>
              <a:r>
                <a:rPr lang="en-US" sz="1000" dirty="0">
                  <a:solidFill>
                    <a:srgbClr val="000000"/>
                  </a:solidFill>
                </a:rPr>
                <a:t>14%</a:t>
              </a:r>
            </a:p>
          </p:txBody>
        </p:sp>
        <p:sp>
          <p:nvSpPr>
            <p:cNvPr id="19" name="TextBox 18"/>
            <p:cNvSpPr txBox="1"/>
            <p:nvPr/>
          </p:nvSpPr>
          <p:spPr>
            <a:xfrm>
              <a:off x="2713278" y="3204766"/>
              <a:ext cx="1141377" cy="453991"/>
            </a:xfrm>
            <a:prstGeom prst="rect">
              <a:avLst/>
            </a:prstGeom>
            <a:noFill/>
          </p:spPr>
          <p:txBody>
            <a:bodyPr wrap="none" rtlCol="0">
              <a:spAutoFit/>
            </a:bodyPr>
            <a:lstStyle/>
            <a:p>
              <a:pPr algn="ctr"/>
              <a:r>
                <a:rPr lang="en-US" sz="1000" dirty="0">
                  <a:solidFill>
                    <a:srgbClr val="000000"/>
                  </a:solidFill>
                </a:rPr>
                <a:t>Not Confident</a:t>
              </a:r>
            </a:p>
            <a:p>
              <a:pPr algn="ctr"/>
              <a:r>
                <a:rPr lang="en-US" sz="1000" dirty="0">
                  <a:solidFill>
                    <a:srgbClr val="000000"/>
                  </a:solidFill>
                </a:rPr>
                <a:t>24%</a:t>
              </a:r>
            </a:p>
          </p:txBody>
        </p:sp>
      </p:grpSp>
      <p:grpSp>
        <p:nvGrpSpPr>
          <p:cNvPr id="3" name="Group 2"/>
          <p:cNvGrpSpPr/>
          <p:nvPr/>
        </p:nvGrpSpPr>
        <p:grpSpPr>
          <a:xfrm>
            <a:off x="5309853" y="1547842"/>
            <a:ext cx="3363872" cy="3792966"/>
            <a:chOff x="4992182" y="1579962"/>
            <a:chExt cx="4071749" cy="4256814"/>
          </a:xfrm>
        </p:grpSpPr>
        <p:graphicFrame>
          <p:nvGraphicFramePr>
            <p:cNvPr id="17" name="Chart 16"/>
            <p:cNvGraphicFramePr>
              <a:graphicFrameLocks/>
            </p:cNvGraphicFramePr>
            <p:nvPr>
              <p:extLst>
                <p:ext uri="{D42A27DB-BD31-4B8C-83A1-F6EECF244321}">
                  <p14:modId xmlns:p14="http://schemas.microsoft.com/office/powerpoint/2010/main" val="707281747"/>
                </p:ext>
              </p:extLst>
            </p:nvPr>
          </p:nvGraphicFramePr>
          <p:xfrm>
            <a:off x="4992182" y="1876838"/>
            <a:ext cx="4071749" cy="3959938"/>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7426570" y="4956151"/>
              <a:ext cx="844432" cy="449040"/>
            </a:xfrm>
            <a:prstGeom prst="rect">
              <a:avLst/>
            </a:prstGeom>
            <a:noFill/>
          </p:spPr>
          <p:txBody>
            <a:bodyPr wrap="none" rtlCol="0">
              <a:spAutoFit/>
            </a:bodyPr>
            <a:lstStyle/>
            <a:p>
              <a:pPr algn="ctr"/>
              <a:r>
                <a:rPr lang="en-US" sz="1000" dirty="0">
                  <a:solidFill>
                    <a:srgbClr val="000000"/>
                  </a:solidFill>
                </a:rPr>
                <a:t>Confident</a:t>
              </a:r>
            </a:p>
            <a:p>
              <a:pPr algn="ctr"/>
              <a:r>
                <a:rPr lang="en-US" sz="1000" dirty="0">
                  <a:solidFill>
                    <a:srgbClr val="000000"/>
                  </a:solidFill>
                </a:rPr>
                <a:t>47%</a:t>
              </a:r>
            </a:p>
          </p:txBody>
        </p:sp>
        <p:sp>
          <p:nvSpPr>
            <p:cNvPr id="21" name="TextBox 20"/>
            <p:cNvSpPr txBox="1"/>
            <p:nvPr/>
          </p:nvSpPr>
          <p:spPr>
            <a:xfrm>
              <a:off x="7055720" y="2645533"/>
              <a:ext cx="859955" cy="621747"/>
            </a:xfrm>
            <a:prstGeom prst="rect">
              <a:avLst/>
            </a:prstGeom>
            <a:noFill/>
          </p:spPr>
          <p:txBody>
            <a:bodyPr wrap="none" rtlCol="0">
              <a:spAutoFit/>
            </a:bodyPr>
            <a:lstStyle/>
            <a:p>
              <a:pPr algn="ctr"/>
              <a:r>
                <a:rPr lang="en-US" sz="1000" dirty="0">
                  <a:solidFill>
                    <a:srgbClr val="000000"/>
                  </a:solidFill>
                </a:rPr>
                <a:t>Minimally</a:t>
              </a:r>
            </a:p>
            <a:p>
              <a:pPr algn="ctr"/>
              <a:r>
                <a:rPr lang="en-US" sz="1000" dirty="0">
                  <a:solidFill>
                    <a:srgbClr val="000000"/>
                  </a:solidFill>
                </a:rPr>
                <a:t>Confident</a:t>
              </a:r>
            </a:p>
            <a:p>
              <a:pPr algn="ctr"/>
              <a:r>
                <a:rPr lang="en-US" sz="1000" dirty="0">
                  <a:solidFill>
                    <a:srgbClr val="000000"/>
                  </a:solidFill>
                </a:rPr>
                <a:t> 10%</a:t>
              </a:r>
            </a:p>
          </p:txBody>
        </p:sp>
        <p:sp>
          <p:nvSpPr>
            <p:cNvPr id="22" name="TextBox 21"/>
            <p:cNvSpPr txBox="1"/>
            <p:nvPr/>
          </p:nvSpPr>
          <p:spPr>
            <a:xfrm>
              <a:off x="5018471" y="3649891"/>
              <a:ext cx="1170407" cy="449040"/>
            </a:xfrm>
            <a:prstGeom prst="rect">
              <a:avLst/>
            </a:prstGeom>
            <a:noFill/>
          </p:spPr>
          <p:txBody>
            <a:bodyPr wrap="none" rtlCol="0">
              <a:spAutoFit/>
            </a:bodyPr>
            <a:lstStyle/>
            <a:p>
              <a:pPr algn="ctr"/>
              <a:r>
                <a:rPr lang="en-US" sz="1000" dirty="0">
                  <a:solidFill>
                    <a:srgbClr val="000000"/>
                  </a:solidFill>
                </a:rPr>
                <a:t>Very Confident</a:t>
              </a:r>
            </a:p>
            <a:p>
              <a:pPr algn="ctr"/>
              <a:r>
                <a:rPr lang="en-US" sz="1000" dirty="0">
                  <a:solidFill>
                    <a:srgbClr val="000000"/>
                  </a:solidFill>
                </a:rPr>
                <a:t>41%</a:t>
              </a:r>
            </a:p>
          </p:txBody>
        </p:sp>
        <p:sp>
          <p:nvSpPr>
            <p:cNvPr id="23" name="TextBox 22"/>
            <p:cNvSpPr txBox="1"/>
            <p:nvPr/>
          </p:nvSpPr>
          <p:spPr>
            <a:xfrm>
              <a:off x="6264145" y="1579962"/>
              <a:ext cx="1454722" cy="449040"/>
            </a:xfrm>
            <a:prstGeom prst="rect">
              <a:avLst/>
            </a:prstGeom>
            <a:noFill/>
          </p:spPr>
          <p:txBody>
            <a:bodyPr wrap="square" rtlCol="0">
              <a:spAutoFit/>
            </a:bodyPr>
            <a:lstStyle/>
            <a:p>
              <a:pPr algn="ctr"/>
              <a:r>
                <a:rPr lang="en-US" sz="1000" dirty="0"/>
                <a:t>Not Confident</a:t>
              </a:r>
            </a:p>
            <a:p>
              <a:pPr algn="ctr"/>
              <a:r>
                <a:rPr lang="en-US" sz="1000" dirty="0"/>
                <a:t>2%</a:t>
              </a:r>
            </a:p>
          </p:txBody>
        </p:sp>
      </p:grpSp>
      <p:pic>
        <p:nvPicPr>
          <p:cNvPr id="25" name="Screen Shot 2014-12-12 at 9.41.17 AM.png"/>
          <p:cNvPicPr/>
          <p:nvPr/>
        </p:nvPicPr>
        <p:blipFill>
          <a:blip r:embed="rId5">
            <a:extLst/>
          </a:blip>
          <a:stretch>
            <a:fillRect/>
          </a:stretch>
        </p:blipFill>
        <p:spPr>
          <a:xfrm>
            <a:off x="0" y="-873"/>
            <a:ext cx="9144000" cy="596825"/>
          </a:xfrm>
          <a:prstGeom prst="rect">
            <a:avLst/>
          </a:prstGeom>
          <a:ln w="12700">
            <a:miter lim="400000"/>
          </a:ln>
        </p:spPr>
      </p:pic>
      <p:sp>
        <p:nvSpPr>
          <p:cNvPr id="26" name="Rectangle 25"/>
          <p:cNvSpPr/>
          <p:nvPr/>
        </p:nvSpPr>
        <p:spPr>
          <a:xfrm>
            <a:off x="475442" y="923075"/>
            <a:ext cx="8127598" cy="497732"/>
          </a:xfrm>
          <a:prstGeom prst="rect">
            <a:avLst/>
          </a:prstGeom>
        </p:spPr>
        <p:txBody>
          <a:bodyPr wrap="square" lIns="64291" tIns="32146" rIns="64291" bIns="32146">
            <a:spAutoFit/>
          </a:bodyPr>
          <a:lstStyle/>
          <a:p>
            <a:pPr lvl="0" algn="l">
              <a:defRPr sz="1800"/>
            </a:pPr>
            <a:r>
              <a:rPr lang="en-US" sz="2800" dirty="0">
                <a:latin typeface="Helvetica"/>
                <a:cs typeface="Helvetica"/>
              </a:rPr>
              <a:t>Assessment: Rise in Student Confidence Levels</a:t>
            </a:r>
          </a:p>
        </p:txBody>
      </p:sp>
      <p:sp>
        <p:nvSpPr>
          <p:cNvPr id="27" name="TextBox 26"/>
          <p:cNvSpPr txBox="1"/>
          <p:nvPr/>
        </p:nvSpPr>
        <p:spPr>
          <a:xfrm>
            <a:off x="391798" y="6091487"/>
            <a:ext cx="8490234" cy="665084"/>
          </a:xfrm>
          <a:prstGeom prst="rect">
            <a:avLst/>
          </a:prstGeom>
          <a:noFill/>
        </p:spPr>
        <p:txBody>
          <a:bodyPr wrap="square" lIns="64291" tIns="32146" rIns="64291" bIns="32146" rtlCol="0">
            <a:spAutoFit/>
          </a:bodyPr>
          <a:lstStyle/>
          <a:p>
            <a:pPr algn="l"/>
            <a:r>
              <a:rPr lang="en-US" sz="1300" dirty="0">
                <a:latin typeface="Helvetica Light"/>
                <a:cs typeface="Helvetica Light"/>
              </a:rPr>
              <a:t>~ 4,500 students were asked to rate their confidence in identifying, explaining, engaging in a conversation, and making an informed decision about the ethics concept both before and after watching an Ethics Unwrapped video.</a:t>
            </a:r>
          </a:p>
        </p:txBody>
      </p:sp>
    </p:spTree>
    <p:extLst>
      <p:ext uri="{BB962C8B-B14F-4D97-AF65-F5344CB8AC3E}">
        <p14:creationId xmlns:p14="http://schemas.microsoft.com/office/powerpoint/2010/main" val="492850154"/>
      </p:ext>
    </p:extLst>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1065625" y="1017942"/>
            <a:ext cx="7955017" cy="504946"/>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lvl="0" algn="l">
              <a:defRPr sz="1800"/>
            </a:pPr>
            <a:r>
              <a:rPr lang="en-US" sz="2800" dirty="0">
                <a:latin typeface="Helvetica"/>
                <a:cs typeface="Helvetica"/>
              </a:rPr>
              <a:t>Quantitative </a:t>
            </a:r>
            <a:r>
              <a:rPr sz="2800" dirty="0">
                <a:latin typeface="Helvetica"/>
                <a:cs typeface="Helvetica"/>
              </a:rPr>
              <a:t>Impact </a:t>
            </a:r>
            <a:r>
              <a:rPr lang="en-US" sz="2800" dirty="0">
                <a:latin typeface="Helvetica"/>
                <a:cs typeface="Helvetica"/>
              </a:rPr>
              <a:t>of Curriculum Initiative </a:t>
            </a:r>
          </a:p>
        </p:txBody>
      </p:sp>
      <p:sp>
        <p:nvSpPr>
          <p:cNvPr id="2" name="TextBox 1"/>
          <p:cNvSpPr txBox="1"/>
          <p:nvPr/>
        </p:nvSpPr>
        <p:spPr>
          <a:xfrm>
            <a:off x="523206" y="2006484"/>
            <a:ext cx="3845076" cy="3851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lvl="0" algn="l">
              <a:defRPr sz="1800"/>
            </a:pPr>
            <a:r>
              <a:rPr lang="en-US" sz="1700" dirty="0">
                <a:latin typeface="Helvetica"/>
                <a:cs typeface="Helvetica"/>
              </a:rPr>
              <a:t>In 2014 – 2015:</a:t>
            </a:r>
          </a:p>
          <a:p>
            <a:pPr lvl="0" algn="l">
              <a:defRPr sz="1800"/>
            </a:pPr>
            <a:endParaRPr lang="en-US" sz="1700" dirty="0"/>
          </a:p>
          <a:p>
            <a:pPr marL="241093" indent="-241093">
              <a:spcAft>
                <a:spcPts val="422"/>
              </a:spcAft>
              <a:buFont typeface="Arial"/>
              <a:buChar char="•"/>
              <a:defRPr sz="1800"/>
            </a:pPr>
            <a:r>
              <a:rPr lang="en-US" sz="1700" dirty="0"/>
              <a:t>Developed &amp; produced 8 videos</a:t>
            </a:r>
          </a:p>
          <a:p>
            <a:pPr marL="241093" indent="-241093">
              <a:spcAft>
                <a:spcPts val="422"/>
              </a:spcAft>
              <a:buFont typeface="Arial"/>
              <a:buChar char="•"/>
              <a:defRPr sz="1800"/>
            </a:pPr>
            <a:r>
              <a:rPr lang="en-US" sz="1700" dirty="0">
                <a:solidFill>
                  <a:srgbClr val="000000"/>
                </a:solidFill>
              </a:rPr>
              <a:t>Wrote 19 case studies</a:t>
            </a:r>
          </a:p>
          <a:p>
            <a:pPr marL="241093" indent="-241093">
              <a:spcAft>
                <a:spcPts val="422"/>
              </a:spcAft>
              <a:buFont typeface="Arial"/>
              <a:buChar char="•"/>
              <a:defRPr sz="1800"/>
            </a:pPr>
            <a:r>
              <a:rPr lang="en-US" sz="1700" dirty="0" smtClean="0">
                <a:solidFill>
                  <a:srgbClr val="000000"/>
                </a:solidFill>
              </a:rPr>
              <a:t>Modified 16 </a:t>
            </a:r>
            <a:r>
              <a:rPr lang="en-US" sz="1700" dirty="0">
                <a:solidFill>
                  <a:srgbClr val="000000"/>
                </a:solidFill>
              </a:rPr>
              <a:t>courses in 4 colleges</a:t>
            </a:r>
          </a:p>
          <a:p>
            <a:pPr marL="241093" indent="-241093">
              <a:spcAft>
                <a:spcPts val="422"/>
              </a:spcAft>
              <a:buFont typeface="Arial"/>
              <a:buChar char="•"/>
              <a:defRPr sz="1800"/>
            </a:pPr>
            <a:r>
              <a:rPr lang="en-US" sz="1700" dirty="0">
                <a:solidFill>
                  <a:srgbClr val="000000"/>
                </a:solidFill>
              </a:rPr>
              <a:t>More than doubled EL-flagged courses offered in COLA &amp; COFA</a:t>
            </a:r>
          </a:p>
          <a:p>
            <a:pPr marL="241093" indent="-241093">
              <a:spcAft>
                <a:spcPts val="422"/>
              </a:spcAft>
              <a:buFont typeface="Arial"/>
              <a:buChar char="•"/>
              <a:defRPr sz="1800"/>
            </a:pPr>
            <a:r>
              <a:rPr lang="en-US" sz="1700" dirty="0">
                <a:solidFill>
                  <a:srgbClr val="000000"/>
                </a:solidFill>
              </a:rPr>
              <a:t>Integrated 28 Ethics Unwrapped videos</a:t>
            </a:r>
          </a:p>
          <a:p>
            <a:pPr marL="241093" indent="-241093">
              <a:spcAft>
                <a:spcPts val="422"/>
              </a:spcAft>
              <a:buFont typeface="Arial"/>
              <a:buChar char="•"/>
              <a:defRPr sz="1800"/>
            </a:pPr>
            <a:r>
              <a:rPr lang="en-US" sz="1700" dirty="0">
                <a:solidFill>
                  <a:srgbClr val="000000"/>
                </a:solidFill>
              </a:rPr>
              <a:t>Worked with17 instructors and 32 teaching assistants</a:t>
            </a:r>
          </a:p>
          <a:p>
            <a:pPr marL="241093" indent="-241093">
              <a:spcAft>
                <a:spcPts val="422"/>
              </a:spcAft>
              <a:buFont typeface="Arial"/>
              <a:buChar char="•"/>
              <a:defRPr sz="1800"/>
            </a:pPr>
            <a:r>
              <a:rPr lang="en-US" sz="1700" dirty="0"/>
              <a:t>Surveyed ~2,200 students</a:t>
            </a:r>
          </a:p>
          <a:p>
            <a:pPr marL="241093" indent="-241093">
              <a:spcAft>
                <a:spcPts val="422"/>
              </a:spcAft>
              <a:buFont typeface="Arial"/>
              <a:buChar char="•"/>
              <a:defRPr sz="1800"/>
            </a:pPr>
            <a:r>
              <a:rPr lang="en-US" sz="1700" dirty="0"/>
              <a:t>Reached more than 3,200 undergraduate students</a:t>
            </a:r>
            <a:endParaRPr lang="en-US" sz="1300" dirty="0">
              <a:solidFill>
                <a:srgbClr val="000000"/>
              </a:solidFill>
              <a:sym typeface="Helvetica Light"/>
            </a:endParaRPr>
          </a:p>
        </p:txBody>
      </p:sp>
      <p:sp>
        <p:nvSpPr>
          <p:cNvPr id="3" name="TextBox 2"/>
          <p:cNvSpPr txBox="1"/>
          <p:nvPr/>
        </p:nvSpPr>
        <p:spPr>
          <a:xfrm>
            <a:off x="4644454" y="2006484"/>
            <a:ext cx="3876304" cy="38518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defTabSz="410751" latinLnBrk="1" hangingPunct="0"/>
            <a:r>
              <a:rPr lang="en-US" sz="1700" dirty="0">
                <a:solidFill>
                  <a:srgbClr val="000000"/>
                </a:solidFill>
                <a:latin typeface="Helvetica"/>
                <a:cs typeface="Helvetica"/>
                <a:sym typeface="Helvetica Light"/>
              </a:rPr>
              <a:t>In 2015 – 2016:</a:t>
            </a:r>
          </a:p>
          <a:p>
            <a:pPr defTabSz="410751" latinLnBrk="1" hangingPunct="0"/>
            <a:endParaRPr lang="en-US" sz="1700" dirty="0">
              <a:solidFill>
                <a:srgbClr val="000000"/>
              </a:solidFill>
              <a:sym typeface="Helvetica Light"/>
            </a:endParaRPr>
          </a:p>
          <a:p>
            <a:pPr marL="241093" indent="-241093">
              <a:spcAft>
                <a:spcPts val="422"/>
              </a:spcAft>
              <a:buFont typeface="Arial"/>
              <a:buChar char="•"/>
              <a:defRPr sz="1800"/>
            </a:pPr>
            <a:r>
              <a:rPr lang="en-US" sz="1700" dirty="0"/>
              <a:t>Developed &amp; produced 4 videos</a:t>
            </a:r>
          </a:p>
          <a:p>
            <a:pPr marL="241093" indent="-241093">
              <a:spcAft>
                <a:spcPts val="422"/>
              </a:spcAft>
              <a:buFont typeface="Arial"/>
              <a:buChar char="•"/>
              <a:defRPr sz="1800"/>
            </a:pPr>
            <a:r>
              <a:rPr lang="en-US" sz="1700" dirty="0">
                <a:solidFill>
                  <a:srgbClr val="000000"/>
                </a:solidFill>
              </a:rPr>
              <a:t>Wrote 30 case studies</a:t>
            </a:r>
          </a:p>
          <a:p>
            <a:pPr marL="241093" indent="-241093">
              <a:spcAft>
                <a:spcPts val="422"/>
              </a:spcAft>
              <a:buFont typeface="Arial"/>
              <a:buChar char="•"/>
              <a:defRPr sz="1800"/>
            </a:pPr>
            <a:r>
              <a:rPr lang="en-US" sz="1700" dirty="0">
                <a:solidFill>
                  <a:srgbClr val="000000"/>
                </a:solidFill>
              </a:rPr>
              <a:t>Modified 9 more courses</a:t>
            </a:r>
          </a:p>
          <a:p>
            <a:pPr marL="241093" indent="-241093">
              <a:spcAft>
                <a:spcPts val="422"/>
              </a:spcAft>
              <a:buFont typeface="Arial"/>
              <a:buChar char="•"/>
              <a:defRPr sz="1800"/>
            </a:pPr>
            <a:r>
              <a:rPr lang="en-US" sz="1700" dirty="0">
                <a:solidFill>
                  <a:srgbClr val="000000"/>
                </a:solidFill>
              </a:rPr>
              <a:t>Added 2 more colleges</a:t>
            </a:r>
          </a:p>
          <a:p>
            <a:pPr marL="241093" indent="-241093">
              <a:spcAft>
                <a:spcPts val="422"/>
              </a:spcAft>
              <a:buFont typeface="Arial"/>
              <a:buChar char="•"/>
              <a:defRPr sz="1800"/>
            </a:pPr>
            <a:r>
              <a:rPr lang="en-US" sz="1700" dirty="0">
                <a:solidFill>
                  <a:srgbClr val="000000"/>
                </a:solidFill>
              </a:rPr>
              <a:t>Integrated 31 Ethics Unwrapped videos</a:t>
            </a:r>
          </a:p>
          <a:p>
            <a:pPr marL="241093" indent="-241093">
              <a:spcAft>
                <a:spcPts val="422"/>
              </a:spcAft>
              <a:buFont typeface="Arial"/>
              <a:buChar char="•"/>
              <a:defRPr sz="1800"/>
            </a:pPr>
            <a:r>
              <a:rPr lang="en-US" sz="1700" dirty="0">
                <a:solidFill>
                  <a:srgbClr val="000000"/>
                </a:solidFill>
              </a:rPr>
              <a:t>Working with 29 instructors and more than 30 teaching assistants</a:t>
            </a:r>
          </a:p>
          <a:p>
            <a:pPr marL="241093" indent="-241093">
              <a:spcAft>
                <a:spcPts val="422"/>
              </a:spcAft>
              <a:buFont typeface="Arial"/>
              <a:buChar char="•"/>
              <a:defRPr sz="1800"/>
            </a:pPr>
            <a:r>
              <a:rPr lang="en-US" sz="1700" dirty="0"/>
              <a:t>Surveying ~4,000 students</a:t>
            </a:r>
          </a:p>
          <a:p>
            <a:pPr marL="241093" indent="-241093">
              <a:spcAft>
                <a:spcPts val="422"/>
              </a:spcAft>
              <a:buFont typeface="Arial"/>
              <a:buChar char="•"/>
              <a:defRPr sz="1800"/>
            </a:pPr>
            <a:r>
              <a:rPr lang="en-US" sz="1700" dirty="0"/>
              <a:t>Reaching ~ 4,600 additional undergraduate students on UT Austin campus</a:t>
            </a:r>
          </a:p>
        </p:txBody>
      </p:sp>
      <p:pic>
        <p:nvPicPr>
          <p:cNvPr id="6" name="Screen Shot 2014-12-12 at 9.41.17 AM.png"/>
          <p:cNvPicPr/>
          <p:nvPr/>
        </p:nvPicPr>
        <p:blipFill>
          <a:blip r:embed="rId2">
            <a:extLst/>
          </a:blip>
          <a:stretch>
            <a:fillRect/>
          </a:stretch>
        </p:blipFill>
        <p:spPr>
          <a:xfrm>
            <a:off x="0" y="-873"/>
            <a:ext cx="9144000" cy="596825"/>
          </a:xfrm>
          <a:prstGeom prst="rect">
            <a:avLst/>
          </a:prstGeom>
          <a:ln w="12700">
            <a:miter lim="400000"/>
          </a:ln>
        </p:spPr>
      </p:pic>
    </p:spTree>
    <p:extLst>
      <p:ext uri="{BB962C8B-B14F-4D97-AF65-F5344CB8AC3E}">
        <p14:creationId xmlns:p14="http://schemas.microsoft.com/office/powerpoint/2010/main" val="2169300637"/>
      </p:ext>
    </p:extLst>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1355025" y="662875"/>
            <a:ext cx="8558986" cy="483306"/>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lvl="0" algn="l">
              <a:defRPr sz="1800"/>
            </a:pPr>
            <a:r>
              <a:rPr lang="en-US" sz="2700" dirty="0">
                <a:latin typeface="Helvetica"/>
                <a:cs typeface="Helvetica"/>
              </a:rPr>
              <a:t>Qualitative </a:t>
            </a:r>
            <a:r>
              <a:rPr sz="2700" dirty="0">
                <a:latin typeface="Helvetica"/>
                <a:cs typeface="Helvetica"/>
              </a:rPr>
              <a:t>Impact </a:t>
            </a:r>
            <a:r>
              <a:rPr lang="en-US" sz="2700" dirty="0">
                <a:latin typeface="Helvetica"/>
                <a:cs typeface="Helvetica"/>
              </a:rPr>
              <a:t>of Curriculum Initiative</a:t>
            </a:r>
          </a:p>
        </p:txBody>
      </p:sp>
      <p:sp>
        <p:nvSpPr>
          <p:cNvPr id="122" name="Shape 122"/>
          <p:cNvSpPr/>
          <p:nvPr/>
        </p:nvSpPr>
        <p:spPr>
          <a:xfrm>
            <a:off x="362795" y="1443761"/>
            <a:ext cx="3835934" cy="5091481"/>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spcBef>
                <a:spcPts val="422"/>
              </a:spcBef>
              <a:defRPr sz="1800"/>
            </a:pPr>
            <a:r>
              <a:rPr sz="1700" dirty="0">
                <a:latin typeface="Helvetica"/>
                <a:cs typeface="Helvetica"/>
              </a:rPr>
              <a:t>Student Comments</a:t>
            </a:r>
            <a:r>
              <a:rPr lang="en-US" sz="1700" dirty="0">
                <a:latin typeface="Helvetica"/>
                <a:cs typeface="Helvetica"/>
              </a:rPr>
              <a:t>:</a:t>
            </a:r>
            <a:endParaRPr sz="1700" dirty="0">
              <a:latin typeface="Helvetica"/>
              <a:cs typeface="Helvetica"/>
            </a:endParaRPr>
          </a:p>
          <a:p>
            <a:pPr marR="321457" defTabSz="321457">
              <a:lnSpc>
                <a:spcPct val="115000"/>
              </a:lnSpc>
              <a:spcBef>
                <a:spcPts val="422"/>
              </a:spcBef>
              <a:defRPr sz="1800"/>
            </a:pPr>
            <a:endParaRPr sz="400" dirty="0"/>
          </a:p>
          <a:p>
            <a:pPr marR="321457" defTabSz="321457">
              <a:lnSpc>
                <a:spcPct val="113000"/>
              </a:lnSpc>
              <a:spcBef>
                <a:spcPts val="422"/>
              </a:spcBef>
              <a:spcAft>
                <a:spcPts val="844"/>
              </a:spcAft>
              <a:defRPr sz="1800"/>
            </a:pPr>
            <a:r>
              <a:rPr lang="en-US" sz="1100" i="1" dirty="0"/>
              <a:t>“It is creative and easy to follow when the concept isn't necessarily simple”</a:t>
            </a:r>
          </a:p>
          <a:p>
            <a:pPr marR="321457" defTabSz="321457">
              <a:lnSpc>
                <a:spcPct val="113000"/>
              </a:lnSpc>
              <a:spcBef>
                <a:spcPts val="422"/>
              </a:spcBef>
              <a:spcAft>
                <a:spcPts val="844"/>
              </a:spcAft>
              <a:defRPr sz="1800"/>
            </a:pPr>
            <a:r>
              <a:rPr lang="en-US" sz="1100" i="1" dirty="0"/>
              <a:t>“Wow I definitely do this. Glad I watched this.”</a:t>
            </a:r>
          </a:p>
          <a:p>
            <a:pPr marR="321457" defTabSz="321457">
              <a:lnSpc>
                <a:spcPct val="113000"/>
              </a:lnSpc>
              <a:spcBef>
                <a:spcPts val="422"/>
              </a:spcBef>
              <a:spcAft>
                <a:spcPts val="844"/>
              </a:spcAft>
              <a:defRPr sz="1800"/>
            </a:pPr>
            <a:r>
              <a:rPr lang="en-US" sz="1100" i="1" dirty="0"/>
              <a:t>“The animations kept me really engaged and the student comments made me feel that the issues being discussed were pertinent to today's society and everyday issues.”</a:t>
            </a:r>
          </a:p>
          <a:p>
            <a:pPr marR="321457" defTabSz="321457">
              <a:lnSpc>
                <a:spcPct val="113000"/>
              </a:lnSpc>
              <a:spcBef>
                <a:spcPts val="422"/>
              </a:spcBef>
              <a:spcAft>
                <a:spcPts val="844"/>
              </a:spcAft>
              <a:defRPr sz="1800"/>
            </a:pPr>
            <a:r>
              <a:rPr lang="en-US" sz="1100" i="1" dirty="0"/>
              <a:t>“Simple, clear, and to the point. Great video.”</a:t>
            </a:r>
          </a:p>
          <a:p>
            <a:pPr marR="321457" defTabSz="321457">
              <a:lnSpc>
                <a:spcPct val="113000"/>
              </a:lnSpc>
              <a:spcBef>
                <a:spcPts val="422"/>
              </a:spcBef>
              <a:spcAft>
                <a:spcPts val="844"/>
              </a:spcAft>
              <a:defRPr sz="1800"/>
            </a:pPr>
            <a:r>
              <a:rPr lang="en-US" sz="1100" i="1" dirty="0"/>
              <a:t>“I may have read about this in a sociology textbook my freshman year, but this video definitely solidified the concept in my mind.”</a:t>
            </a:r>
          </a:p>
          <a:p>
            <a:pPr>
              <a:lnSpc>
                <a:spcPct val="113000"/>
              </a:lnSpc>
              <a:spcBef>
                <a:spcPts val="422"/>
              </a:spcBef>
              <a:spcAft>
                <a:spcPts val="844"/>
              </a:spcAft>
            </a:pPr>
            <a:r>
              <a:rPr lang="en-US" sz="1100" i="1" dirty="0"/>
              <a:t>“I thought the video was very helpful and informative. It wasn't an overabundance of information. It was concise and easy to understand, and the way in which the information was presented kept me engaged throughout the entirety of the video.”</a:t>
            </a:r>
          </a:p>
          <a:p>
            <a:pPr>
              <a:lnSpc>
                <a:spcPct val="113000"/>
              </a:lnSpc>
              <a:spcBef>
                <a:spcPts val="422"/>
              </a:spcBef>
              <a:spcAft>
                <a:spcPts val="844"/>
              </a:spcAft>
            </a:pPr>
            <a:r>
              <a:rPr lang="en-US" sz="1100" i="1" dirty="0"/>
              <a:t>“Getting student testimony as opposed to just someone with a title, to explain things made them more memorable, and easy to relate to.”</a:t>
            </a:r>
          </a:p>
          <a:p>
            <a:pPr marR="321457" defTabSz="321457">
              <a:lnSpc>
                <a:spcPct val="115000"/>
              </a:lnSpc>
              <a:spcBef>
                <a:spcPts val="422"/>
              </a:spcBef>
              <a:spcAft>
                <a:spcPts val="844"/>
              </a:spcAft>
              <a:defRPr sz="1800"/>
            </a:pPr>
            <a:endParaRPr sz="1100" i="1" dirty="0"/>
          </a:p>
        </p:txBody>
      </p:sp>
      <p:sp>
        <p:nvSpPr>
          <p:cNvPr id="23" name="Shape 122"/>
          <p:cNvSpPr/>
          <p:nvPr/>
        </p:nvSpPr>
        <p:spPr>
          <a:xfrm>
            <a:off x="4522906" y="1357204"/>
            <a:ext cx="4082144" cy="5765358"/>
          </a:xfrm>
          <a:prstGeom prst="rect">
            <a:avLst/>
          </a:prstGeom>
          <a:ln w="12700">
            <a:miter lim="400000"/>
          </a:ln>
          <a:extLst>
            <a:ext uri="{C572A759-6A51-4108-AA02-DFA0A04FC94B}">
              <ma14:wrappingTextBoxFlag xmlns:ma14="http://schemas.microsoft.com/office/mac/drawingml/2011/main" val="1"/>
            </a:ext>
          </a:extLst>
        </p:spPr>
        <p:txBody>
          <a:bodyPr wrap="square" lIns="35717" tIns="35717" rIns="35717" bIns="35717" anchor="ctr">
            <a:spAutoFit/>
          </a:bodyPr>
          <a:lstStyle/>
          <a:p>
            <a:pPr>
              <a:spcBef>
                <a:spcPts val="422"/>
              </a:spcBef>
              <a:defRPr sz="1800"/>
            </a:pPr>
            <a:r>
              <a:rPr lang="en-US" sz="1700" dirty="0">
                <a:latin typeface="Helvetica"/>
                <a:cs typeface="Helvetica"/>
              </a:rPr>
              <a:t>Faculty </a:t>
            </a:r>
            <a:r>
              <a:rPr sz="1700" dirty="0">
                <a:latin typeface="Helvetica"/>
                <a:cs typeface="Helvetica"/>
              </a:rPr>
              <a:t>Comments</a:t>
            </a:r>
            <a:r>
              <a:rPr lang="en-US" sz="1700" dirty="0">
                <a:latin typeface="Helvetica"/>
                <a:cs typeface="Helvetica"/>
              </a:rPr>
              <a:t>:</a:t>
            </a:r>
            <a:endParaRPr sz="1700" dirty="0">
              <a:latin typeface="Helvetica"/>
              <a:cs typeface="Helvetica"/>
            </a:endParaRPr>
          </a:p>
          <a:p>
            <a:pPr marR="321457" defTabSz="321457">
              <a:lnSpc>
                <a:spcPct val="115000"/>
              </a:lnSpc>
              <a:spcBef>
                <a:spcPts val="422"/>
              </a:spcBef>
              <a:defRPr sz="1800"/>
            </a:pPr>
            <a:endParaRPr sz="400" dirty="0"/>
          </a:p>
          <a:p>
            <a:pPr marR="321457" defTabSz="321457">
              <a:lnSpc>
                <a:spcPct val="115000"/>
              </a:lnSpc>
              <a:spcBef>
                <a:spcPts val="422"/>
              </a:spcBef>
              <a:spcAft>
                <a:spcPts val="844"/>
              </a:spcAft>
              <a:defRPr sz="1800"/>
            </a:pPr>
            <a:r>
              <a:rPr lang="en-US" sz="1100" i="1" dirty="0"/>
              <a:t>“The videos at this point work well to illustrate the broad concepts of ethics and how they have opportunity to impact our daily lives.”</a:t>
            </a:r>
          </a:p>
          <a:p>
            <a:pPr marR="321457" defTabSz="321457">
              <a:lnSpc>
                <a:spcPct val="115000"/>
              </a:lnSpc>
              <a:spcBef>
                <a:spcPts val="422"/>
              </a:spcBef>
              <a:spcAft>
                <a:spcPts val="844"/>
              </a:spcAft>
              <a:defRPr sz="1800"/>
            </a:pPr>
            <a:r>
              <a:rPr lang="en-US" sz="1100" i="1" dirty="0"/>
              <a:t>“Ethics unwrapped challenges students to be willing to address issues that otherwise often are a part of the hidden curriculum in teaching and learning. It helps them understand that multiple vantage points exist among themselves and their peers.”</a:t>
            </a:r>
          </a:p>
          <a:p>
            <a:pPr marR="321457" defTabSz="321457">
              <a:lnSpc>
                <a:spcPct val="115000"/>
              </a:lnSpc>
              <a:spcBef>
                <a:spcPts val="422"/>
              </a:spcBef>
              <a:spcAft>
                <a:spcPts val="844"/>
              </a:spcAft>
              <a:defRPr sz="1800"/>
            </a:pPr>
            <a:r>
              <a:rPr lang="en-US" sz="1100" i="1" dirty="0"/>
              <a:t>“The videos and their discussion of the ethical concepts are easy for students to understand and </a:t>
            </a:r>
            <a:r>
              <a:rPr lang="en-US" sz="1100" i="1" dirty="0" err="1"/>
              <a:t>relateable</a:t>
            </a:r>
            <a:r>
              <a:rPr lang="en-US" sz="1100" i="1" dirty="0"/>
              <a:t>. Once they recognize the dynamic, then can use it analytically.”</a:t>
            </a:r>
          </a:p>
          <a:p>
            <a:pPr marR="321457" defTabSz="321457">
              <a:lnSpc>
                <a:spcPct val="115000"/>
              </a:lnSpc>
              <a:spcBef>
                <a:spcPts val="422"/>
              </a:spcBef>
              <a:spcAft>
                <a:spcPts val="844"/>
              </a:spcAft>
              <a:defRPr sz="1800"/>
            </a:pPr>
            <a:r>
              <a:rPr lang="en-US" sz="1100" i="1" dirty="0"/>
              <a:t>“Inspired entirely new course and the revision of a proposed course; students very engaged and enjoyed the discussions a great deal. All students reported that they now think differently about issues in music.”</a:t>
            </a:r>
          </a:p>
          <a:p>
            <a:pPr marR="321457" defTabSz="321457">
              <a:lnSpc>
                <a:spcPct val="115000"/>
              </a:lnSpc>
              <a:spcBef>
                <a:spcPts val="422"/>
              </a:spcBef>
              <a:spcAft>
                <a:spcPts val="844"/>
              </a:spcAft>
              <a:defRPr sz="1800"/>
            </a:pPr>
            <a:r>
              <a:rPr lang="en-US" sz="1100" i="1" dirty="0"/>
              <a:t>“I personally do not use the videos in class, but I do make students aware of them through our course management software so they can watch them outside of class if they like.  The main benefit from the Ethics Unwrapped materials I get is the teaching notes/explanations of the concepts, which I use heavily in my course.”</a:t>
            </a:r>
          </a:p>
          <a:p>
            <a:pPr marR="321457" defTabSz="321457">
              <a:lnSpc>
                <a:spcPct val="115000"/>
              </a:lnSpc>
              <a:spcBef>
                <a:spcPts val="422"/>
              </a:spcBef>
              <a:spcAft>
                <a:spcPts val="844"/>
              </a:spcAft>
              <a:defRPr sz="1800"/>
            </a:pPr>
            <a:endParaRPr lang="en-US" sz="1100" i="1" dirty="0"/>
          </a:p>
          <a:p>
            <a:pPr marR="321457" defTabSz="321457">
              <a:lnSpc>
                <a:spcPct val="115000"/>
              </a:lnSpc>
              <a:spcBef>
                <a:spcPts val="422"/>
              </a:spcBef>
              <a:spcAft>
                <a:spcPts val="844"/>
              </a:spcAft>
              <a:defRPr sz="1800"/>
            </a:pPr>
            <a:endParaRPr sz="1100" i="1" dirty="0"/>
          </a:p>
        </p:txBody>
      </p:sp>
      <p:pic>
        <p:nvPicPr>
          <p:cNvPr id="6" name="Screen Shot 2014-12-12 at 9.41.17 AM.png"/>
          <p:cNvPicPr/>
          <p:nvPr/>
        </p:nvPicPr>
        <p:blipFill>
          <a:blip r:embed="rId2">
            <a:extLst/>
          </a:blip>
          <a:stretch>
            <a:fillRect/>
          </a:stretch>
        </p:blipFill>
        <p:spPr>
          <a:xfrm>
            <a:off x="0" y="-873"/>
            <a:ext cx="9144000" cy="596825"/>
          </a:xfrm>
          <a:prstGeom prst="rect">
            <a:avLst/>
          </a:prstGeom>
          <a:ln w="12700">
            <a:miter lim="400000"/>
          </a:ln>
        </p:spPr>
      </p:pic>
    </p:spTree>
    <p:extLst>
      <p:ext uri="{BB962C8B-B14F-4D97-AF65-F5344CB8AC3E}">
        <p14:creationId xmlns:p14="http://schemas.microsoft.com/office/powerpoint/2010/main" val="3865614940"/>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74" y="507471"/>
            <a:ext cx="7126289" cy="1143000"/>
          </a:xfrm>
          <a:prstGeom prst="rect">
            <a:avLst/>
          </a:prstGeom>
        </p:spPr>
        <p:txBody>
          <a:bodyPr/>
          <a:lstStyle/>
          <a:p>
            <a:r>
              <a:rPr lang="en-US" dirty="0" smtClean="0"/>
              <a:t>Adaptive Learning</a:t>
            </a:r>
            <a:endParaRPr lang="en-US" dirty="0"/>
          </a:p>
        </p:txBody>
      </p:sp>
      <p:sp>
        <p:nvSpPr>
          <p:cNvPr id="4" name="Rectangle 3"/>
          <p:cNvSpPr/>
          <p:nvPr/>
        </p:nvSpPr>
        <p:spPr>
          <a:xfrm>
            <a:off x="1312333" y="2765778"/>
            <a:ext cx="1961445" cy="790222"/>
          </a:xfrm>
          <a:prstGeom prst="rect">
            <a:avLst/>
          </a:prstGeom>
          <a:solidFill>
            <a:srgbClr val="2B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t>Condition</a:t>
            </a:r>
            <a:endParaRPr kumimoji="1" lang="ja-JP" altLang="en-US" sz="3200" dirty="0"/>
          </a:p>
        </p:txBody>
      </p:sp>
      <p:sp>
        <p:nvSpPr>
          <p:cNvPr id="5" name="Rectangle 4"/>
          <p:cNvSpPr/>
          <p:nvPr/>
        </p:nvSpPr>
        <p:spPr>
          <a:xfrm>
            <a:off x="5839177" y="2765778"/>
            <a:ext cx="1961445" cy="790222"/>
          </a:xfrm>
          <a:prstGeom prst="rect">
            <a:avLst/>
          </a:prstGeom>
          <a:solidFill>
            <a:srgbClr val="2B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t>Action</a:t>
            </a:r>
            <a:endParaRPr kumimoji="1" lang="ja-JP" altLang="en-US" sz="3200" dirty="0"/>
          </a:p>
        </p:txBody>
      </p:sp>
      <p:sp>
        <p:nvSpPr>
          <p:cNvPr id="6" name="Right Arrow 5"/>
          <p:cNvSpPr/>
          <p:nvPr/>
        </p:nvSpPr>
        <p:spPr>
          <a:xfrm>
            <a:off x="3780366" y="2864556"/>
            <a:ext cx="1552223" cy="691444"/>
          </a:xfrm>
          <a:prstGeom prst="rightArrow">
            <a:avLst/>
          </a:prstGeom>
          <a:solidFill>
            <a:srgbClr val="2B7A9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09681164"/>
      </p:ext>
    </p:extLst>
  </p:cSld>
  <p:clrMapOvr>
    <a:masterClrMapping/>
  </p:clrMapOvr>
  <mc:AlternateContent xmlns:mc="http://schemas.openxmlformats.org/markup-compatibility/2006" xmlns:p14="http://schemas.microsoft.com/office/powerpoint/2010/main">
    <mc:Choice Requires="p14">
      <p:transition spd="slow" p14:dur="2000" advTm="7407"/>
    </mc:Choice>
    <mc:Fallback xmlns="">
      <p:transition spd="slow" advTm="7407"/>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8"/>
          <p:cNvSpPr/>
          <p:nvPr/>
        </p:nvSpPr>
        <p:spPr>
          <a:xfrm>
            <a:off x="496516" y="953703"/>
            <a:ext cx="3457674" cy="487630"/>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lgn="l">
              <a:defRPr sz="1800"/>
            </a:pPr>
            <a:r>
              <a:rPr lang="en-US" sz="2700" dirty="0">
                <a:solidFill>
                  <a:srgbClr val="000000"/>
                </a:solidFill>
                <a:latin typeface="Helvetica"/>
                <a:cs typeface="Helvetica"/>
              </a:rPr>
              <a:t>Instructor’s Handbook</a:t>
            </a:r>
            <a:endParaRPr lang="en-US" sz="2700" dirty="0">
              <a:latin typeface="Helvetica"/>
              <a:cs typeface="Helvetica"/>
            </a:endParaRPr>
          </a:p>
        </p:txBody>
      </p:sp>
      <p:graphicFrame>
        <p:nvGraphicFramePr>
          <p:cNvPr id="6" name="Diagram 5"/>
          <p:cNvGraphicFramePr/>
          <p:nvPr>
            <p:extLst>
              <p:ext uri="{D42A27DB-BD31-4B8C-83A1-F6EECF244321}">
                <p14:modId xmlns:p14="http://schemas.microsoft.com/office/powerpoint/2010/main" val="2914020281"/>
              </p:ext>
            </p:extLst>
          </p:nvPr>
        </p:nvGraphicFramePr>
        <p:xfrm>
          <a:off x="496516" y="2561538"/>
          <a:ext cx="3695647" cy="2926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96517" y="1588246"/>
            <a:ext cx="3695646" cy="11108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t">
            <a:spAutoFit/>
          </a:bodyPr>
          <a:lstStyle/>
          <a:p>
            <a:pPr defTabSz="410751" latinLnBrk="1" hangingPunct="0"/>
            <a:r>
              <a:rPr lang="en-US" sz="1700" dirty="0">
                <a:solidFill>
                  <a:srgbClr val="000000"/>
                </a:solidFill>
                <a:cs typeface="Helvetica Light"/>
                <a:sym typeface="Helvetica Light"/>
              </a:rPr>
              <a:t>A guide to all the teaching resources </a:t>
            </a:r>
          </a:p>
          <a:p>
            <a:pPr defTabSz="410751" latinLnBrk="1" hangingPunct="0"/>
            <a:r>
              <a:rPr lang="en-US" sz="1700" dirty="0">
                <a:solidFill>
                  <a:srgbClr val="000000"/>
                </a:solidFill>
                <a:cs typeface="Helvetica Light"/>
              </a:rPr>
              <a:t>available on our website. Videos and case studies are organized </a:t>
            </a:r>
            <a:r>
              <a:rPr lang="en-US" sz="1700" dirty="0">
                <a:solidFill>
                  <a:srgbClr val="000000"/>
                </a:solidFill>
                <a:cs typeface="Helvetica Light"/>
                <a:sym typeface="Helvetica Light"/>
              </a:rPr>
              <a:t>by topic </a:t>
            </a:r>
          </a:p>
          <a:p>
            <a:pPr defTabSz="410751" latinLnBrk="1" hangingPunct="0"/>
            <a:r>
              <a:rPr lang="en-US" sz="1700" dirty="0">
                <a:solidFill>
                  <a:srgbClr val="000000"/>
                </a:solidFill>
                <a:cs typeface="Helvetica Light"/>
                <a:sym typeface="Helvetica Light"/>
              </a:rPr>
              <a:t>for a range </a:t>
            </a:r>
            <a:r>
              <a:rPr lang="en-US" sz="1700" dirty="0">
                <a:solidFill>
                  <a:srgbClr val="000000"/>
                </a:solidFill>
                <a:cs typeface="Helvetica Light"/>
              </a:rPr>
              <a:t>of academic disciplines.</a:t>
            </a:r>
            <a:endParaRPr lang="en-US" sz="1700" dirty="0">
              <a:solidFill>
                <a:srgbClr val="000000"/>
              </a:solidFill>
              <a:cs typeface="Helvetica Light"/>
              <a:sym typeface="Helvetica Light"/>
            </a:endParaRPr>
          </a:p>
        </p:txBody>
      </p:sp>
      <p:pic>
        <p:nvPicPr>
          <p:cNvPr id="3" name="Picture 2" descr="51-Free-Cursor-Hand-Clipart-Illustratio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206" y="4192386"/>
            <a:ext cx="555868" cy="704467"/>
          </a:xfrm>
          <a:prstGeom prst="rect">
            <a:avLst/>
          </a:prstGeom>
        </p:spPr>
      </p:pic>
      <p:sp>
        <p:nvSpPr>
          <p:cNvPr id="10" name="TextBox 9"/>
          <p:cNvSpPr txBox="1"/>
          <p:nvPr/>
        </p:nvSpPr>
        <p:spPr>
          <a:xfrm>
            <a:off x="5035559" y="719905"/>
            <a:ext cx="3729120" cy="60597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t">
            <a:spAutoFit/>
          </a:bodyPr>
          <a:lstStyle/>
          <a:p>
            <a:pPr>
              <a:spcBef>
                <a:spcPts val="141"/>
              </a:spcBef>
              <a:spcAft>
                <a:spcPts val="141"/>
              </a:spcAft>
            </a:pPr>
            <a:r>
              <a:rPr lang="en-US" sz="800" dirty="0"/>
              <a:t> </a:t>
            </a:r>
            <a:r>
              <a:rPr lang="en-US" sz="1000" b="1" dirty="0">
                <a:latin typeface="Helvetica"/>
                <a:cs typeface="Helvetica"/>
              </a:rPr>
              <a:t>Suggested Subject Areas:</a:t>
            </a:r>
          </a:p>
          <a:p>
            <a:pPr marL="120546" indent="-120546">
              <a:spcBef>
                <a:spcPts val="141"/>
              </a:spcBef>
              <a:spcAft>
                <a:spcPts val="141"/>
              </a:spcAft>
              <a:buFont typeface="Arial"/>
              <a:buChar char="•"/>
            </a:pPr>
            <a:r>
              <a:rPr lang="en-US" sz="1000" dirty="0"/>
              <a:t>Communication</a:t>
            </a:r>
          </a:p>
          <a:p>
            <a:pPr marL="120546" indent="-120546">
              <a:spcBef>
                <a:spcPts val="141"/>
              </a:spcBef>
              <a:spcAft>
                <a:spcPts val="141"/>
              </a:spcAft>
              <a:buFont typeface="Arial"/>
              <a:buChar char="•"/>
            </a:pPr>
            <a:r>
              <a:rPr lang="en-US" sz="1000" dirty="0"/>
              <a:t>Fine Arts</a:t>
            </a:r>
          </a:p>
          <a:p>
            <a:pPr marL="120546" indent="-120546">
              <a:spcBef>
                <a:spcPts val="141"/>
              </a:spcBef>
              <a:spcAft>
                <a:spcPts val="141"/>
              </a:spcAft>
              <a:buFont typeface="Arial"/>
              <a:buChar char="•"/>
            </a:pPr>
            <a:r>
              <a:rPr lang="en-US" sz="1000" dirty="0"/>
              <a:t>Humanities</a:t>
            </a:r>
          </a:p>
          <a:p>
            <a:pPr marL="120546" indent="-120546">
              <a:spcBef>
                <a:spcPts val="141"/>
              </a:spcBef>
              <a:spcAft>
                <a:spcPts val="141"/>
              </a:spcAft>
              <a:buFont typeface="Arial"/>
              <a:buChar char="•"/>
            </a:pPr>
            <a:r>
              <a:rPr lang="en-US" sz="1000" dirty="0"/>
              <a:t>Library and Museum Studies</a:t>
            </a:r>
          </a:p>
          <a:p>
            <a:pPr marL="120546" indent="-120546">
              <a:spcBef>
                <a:spcPts val="141"/>
              </a:spcBef>
              <a:spcAft>
                <a:spcPts val="141"/>
              </a:spcAft>
              <a:buFont typeface="Arial"/>
              <a:buChar char="•"/>
            </a:pPr>
            <a:r>
              <a:rPr lang="en-US" sz="1000" dirty="0"/>
              <a:t>Professions</a:t>
            </a:r>
          </a:p>
          <a:p>
            <a:pPr marL="120546" indent="-120546">
              <a:spcBef>
                <a:spcPts val="141"/>
              </a:spcBef>
              <a:spcAft>
                <a:spcPts val="141"/>
              </a:spcAft>
              <a:buFont typeface="Arial"/>
              <a:buChar char="•"/>
            </a:pPr>
            <a:r>
              <a:rPr lang="en-US" sz="1000" dirty="0"/>
              <a:t>Social Sciences</a:t>
            </a:r>
          </a:p>
          <a:p>
            <a:pPr>
              <a:spcBef>
                <a:spcPts val="141"/>
              </a:spcBef>
              <a:spcAft>
                <a:spcPts val="141"/>
              </a:spcAft>
            </a:pPr>
            <a:r>
              <a:rPr lang="en-US" sz="1000" dirty="0"/>
              <a:t> </a:t>
            </a:r>
          </a:p>
          <a:p>
            <a:pPr>
              <a:spcBef>
                <a:spcPts val="141"/>
              </a:spcBef>
              <a:spcAft>
                <a:spcPts val="141"/>
              </a:spcAft>
            </a:pPr>
            <a:r>
              <a:rPr lang="en-US" sz="1000" b="1" dirty="0">
                <a:latin typeface="Helvetica"/>
                <a:cs typeface="Helvetica"/>
              </a:rPr>
              <a:t>Videos:</a:t>
            </a:r>
          </a:p>
          <a:p>
            <a:pPr marL="120546" indent="-120546">
              <a:spcBef>
                <a:spcPts val="141"/>
              </a:spcBef>
              <a:spcAft>
                <a:spcPts val="141"/>
              </a:spcAft>
              <a:buFont typeface="Arial"/>
              <a:buChar char="•"/>
            </a:pPr>
            <a:r>
              <a:rPr lang="en-US" sz="1000" dirty="0"/>
              <a:t>All is Not Relative</a:t>
            </a:r>
          </a:p>
          <a:p>
            <a:pPr marL="120546" indent="-120546">
              <a:spcBef>
                <a:spcPts val="141"/>
              </a:spcBef>
              <a:spcAft>
                <a:spcPts val="141"/>
              </a:spcAft>
              <a:buFont typeface="Arial"/>
              <a:buChar char="•"/>
            </a:pPr>
            <a:r>
              <a:rPr lang="en-US" sz="1000" dirty="0"/>
              <a:t>Appropriation &amp; Attribution</a:t>
            </a:r>
          </a:p>
          <a:p>
            <a:pPr marL="120546" indent="-120546">
              <a:spcBef>
                <a:spcPts val="141"/>
              </a:spcBef>
              <a:spcAft>
                <a:spcPts val="141"/>
              </a:spcAft>
              <a:buFont typeface="Arial"/>
              <a:buChar char="•"/>
            </a:pPr>
            <a:r>
              <a:rPr lang="en-US" sz="1000" dirty="0"/>
              <a:t>Framing</a:t>
            </a:r>
          </a:p>
          <a:p>
            <a:pPr marL="120546" indent="-120546">
              <a:spcBef>
                <a:spcPts val="141"/>
              </a:spcBef>
              <a:spcAft>
                <a:spcPts val="141"/>
              </a:spcAft>
              <a:buFont typeface="Arial"/>
              <a:buChar char="•"/>
            </a:pPr>
            <a:r>
              <a:rPr lang="en-US" sz="1000" dirty="0"/>
              <a:t>Fundamental Attribution Error</a:t>
            </a:r>
          </a:p>
          <a:p>
            <a:pPr marL="120546" indent="-120546">
              <a:spcBef>
                <a:spcPts val="141"/>
              </a:spcBef>
              <a:spcAft>
                <a:spcPts val="141"/>
              </a:spcAft>
              <a:buFont typeface="Arial"/>
              <a:buChar char="•"/>
            </a:pPr>
            <a:r>
              <a:rPr lang="en-US" sz="1000" dirty="0"/>
              <a:t>Fundamental Moral Unit</a:t>
            </a:r>
          </a:p>
          <a:p>
            <a:pPr marL="120546" indent="-120546">
              <a:spcBef>
                <a:spcPts val="141"/>
              </a:spcBef>
              <a:spcAft>
                <a:spcPts val="141"/>
              </a:spcAft>
              <a:buFont typeface="Arial"/>
              <a:buChar char="•"/>
            </a:pPr>
            <a:r>
              <a:rPr lang="en-US" sz="1000" dirty="0"/>
              <a:t>Moral Agent &amp; Subject of Moral Worth</a:t>
            </a:r>
          </a:p>
          <a:p>
            <a:pPr marL="120546" indent="-120546">
              <a:spcBef>
                <a:spcPts val="141"/>
              </a:spcBef>
              <a:spcAft>
                <a:spcPts val="141"/>
              </a:spcAft>
              <a:buFont typeface="Arial"/>
              <a:buChar char="•"/>
            </a:pPr>
            <a:r>
              <a:rPr lang="en-US" sz="1000" dirty="0"/>
              <a:t>Moral Myopia</a:t>
            </a:r>
          </a:p>
          <a:p>
            <a:pPr marL="120546" indent="-120546">
              <a:spcBef>
                <a:spcPts val="141"/>
              </a:spcBef>
              <a:spcAft>
                <a:spcPts val="141"/>
              </a:spcAft>
              <a:buFont typeface="Arial"/>
              <a:buChar char="•"/>
            </a:pPr>
            <a:r>
              <a:rPr lang="en-US" sz="1000" dirty="0"/>
              <a:t>Legal Rights &amp; Ethical Responsibilities</a:t>
            </a:r>
          </a:p>
          <a:p>
            <a:pPr marL="120546" indent="-120546">
              <a:spcBef>
                <a:spcPts val="141"/>
              </a:spcBef>
              <a:spcAft>
                <a:spcPts val="141"/>
              </a:spcAft>
              <a:buFont typeface="Arial"/>
              <a:buChar char="•"/>
            </a:pPr>
            <a:r>
              <a:rPr lang="en-US" sz="1000" dirty="0"/>
              <a:t>Representation</a:t>
            </a:r>
          </a:p>
          <a:p>
            <a:pPr>
              <a:spcBef>
                <a:spcPts val="141"/>
              </a:spcBef>
              <a:spcAft>
                <a:spcPts val="141"/>
              </a:spcAft>
            </a:pPr>
            <a:r>
              <a:rPr lang="en-US" sz="1000" dirty="0"/>
              <a:t> </a:t>
            </a:r>
          </a:p>
          <a:p>
            <a:pPr>
              <a:spcBef>
                <a:spcPts val="141"/>
              </a:spcBef>
              <a:spcAft>
                <a:spcPts val="141"/>
              </a:spcAft>
            </a:pPr>
            <a:r>
              <a:rPr lang="en-US" sz="1000" b="1" dirty="0">
                <a:latin typeface="Helvetica"/>
                <a:cs typeface="Helvetica"/>
              </a:rPr>
              <a:t>Case Studies:</a:t>
            </a:r>
          </a:p>
          <a:p>
            <a:pPr lvl="0">
              <a:spcBef>
                <a:spcPts val="141"/>
              </a:spcBef>
              <a:spcAft>
                <a:spcPts val="141"/>
              </a:spcAft>
            </a:pPr>
            <a:r>
              <a:rPr lang="en-US" sz="1000" dirty="0"/>
              <a:t>Conversation </a:t>
            </a:r>
            <a:r>
              <a:rPr lang="en-US" sz="1000" dirty="0" smtClean="0"/>
              <a:t>Starter</a:t>
            </a:r>
          </a:p>
          <a:p>
            <a:pPr lvl="0">
              <a:spcBef>
                <a:spcPts val="141"/>
              </a:spcBef>
              <a:spcAft>
                <a:spcPts val="141"/>
              </a:spcAft>
            </a:pPr>
            <a:r>
              <a:rPr lang="en-US" sz="1000" dirty="0"/>
              <a:t>	</a:t>
            </a:r>
            <a:r>
              <a:rPr lang="en-US" sz="1000" dirty="0" smtClean="0"/>
              <a:t>- The </a:t>
            </a:r>
            <a:r>
              <a:rPr lang="en-US" sz="1000" i="1" dirty="0" smtClean="0"/>
              <a:t>Miss Saigon </a:t>
            </a:r>
            <a:r>
              <a:rPr lang="en-US" sz="1000" dirty="0" smtClean="0"/>
              <a:t>Controversy</a:t>
            </a:r>
            <a:endParaRPr lang="en-US" sz="1000" dirty="0"/>
          </a:p>
          <a:p>
            <a:pPr lvl="0">
              <a:spcBef>
                <a:spcPts val="141"/>
              </a:spcBef>
              <a:spcAft>
                <a:spcPts val="141"/>
              </a:spcAft>
            </a:pPr>
            <a:r>
              <a:rPr lang="en-US" sz="1000" dirty="0" smtClean="0"/>
              <a:t>Fine </a:t>
            </a:r>
            <a:r>
              <a:rPr lang="en-US" sz="1000" dirty="0"/>
              <a:t>Arts, Humanities &amp; Social </a:t>
            </a:r>
            <a:r>
              <a:rPr lang="en-US" sz="1000" dirty="0" smtClean="0"/>
              <a:t>Sciences</a:t>
            </a:r>
          </a:p>
          <a:p>
            <a:pPr lvl="0">
              <a:spcBef>
                <a:spcPts val="141"/>
              </a:spcBef>
              <a:spcAft>
                <a:spcPts val="141"/>
              </a:spcAft>
            </a:pPr>
            <a:r>
              <a:rPr lang="en-US" sz="1000" dirty="0"/>
              <a:t>	</a:t>
            </a:r>
            <a:r>
              <a:rPr lang="en-US" sz="1000" dirty="0" smtClean="0"/>
              <a:t>- </a:t>
            </a:r>
            <a:r>
              <a:rPr lang="en-US" sz="1000" dirty="0"/>
              <a:t>Artistic Appropriation and Shepard </a:t>
            </a:r>
            <a:r>
              <a:rPr lang="en-US" sz="1000" dirty="0" err="1"/>
              <a:t>Fairey’s</a:t>
            </a:r>
            <a:r>
              <a:rPr lang="en-US" sz="1000" dirty="0"/>
              <a:t> “Hope”</a:t>
            </a:r>
          </a:p>
          <a:p>
            <a:pPr lvl="1">
              <a:spcBef>
                <a:spcPts val="141"/>
              </a:spcBef>
              <a:spcAft>
                <a:spcPts val="141"/>
              </a:spcAft>
            </a:pPr>
            <a:r>
              <a:rPr lang="en-US" sz="1000" dirty="0" smtClean="0"/>
              <a:t>- Christina </a:t>
            </a:r>
            <a:r>
              <a:rPr lang="en-US" sz="1000" dirty="0" err="1"/>
              <a:t>Fallin</a:t>
            </a:r>
            <a:r>
              <a:rPr lang="en-US" sz="1000" dirty="0"/>
              <a:t>: “Appropriate </a:t>
            </a:r>
            <a:r>
              <a:rPr lang="en-US" sz="1000" dirty="0" err="1"/>
              <a:t>Culturation</a:t>
            </a:r>
            <a:r>
              <a:rPr lang="en-US" sz="1000" dirty="0"/>
              <a:t>?”</a:t>
            </a:r>
          </a:p>
          <a:p>
            <a:pPr lvl="1">
              <a:spcBef>
                <a:spcPts val="141"/>
              </a:spcBef>
              <a:spcAft>
                <a:spcPts val="141"/>
              </a:spcAft>
            </a:pPr>
            <a:r>
              <a:rPr lang="en-US" sz="1000" dirty="0" smtClean="0"/>
              <a:t>- The </a:t>
            </a:r>
            <a:r>
              <a:rPr lang="en-US" sz="1000" dirty="0"/>
              <a:t>“Blurred Lines” of Copyright</a:t>
            </a:r>
          </a:p>
          <a:p>
            <a:pPr lvl="1">
              <a:spcBef>
                <a:spcPts val="141"/>
              </a:spcBef>
              <a:spcAft>
                <a:spcPts val="141"/>
              </a:spcAft>
            </a:pPr>
            <a:r>
              <a:rPr lang="en-US" sz="1000" dirty="0" smtClean="0"/>
              <a:t>- Bullfighting</a:t>
            </a:r>
            <a:endParaRPr lang="en-US" sz="1000" dirty="0"/>
          </a:p>
          <a:p>
            <a:pPr lvl="1">
              <a:spcBef>
                <a:spcPts val="141"/>
              </a:spcBef>
              <a:spcAft>
                <a:spcPts val="141"/>
              </a:spcAft>
            </a:pPr>
            <a:r>
              <a:rPr lang="en-US" sz="1000" dirty="0" smtClean="0"/>
              <a:t>- </a:t>
            </a:r>
            <a:r>
              <a:rPr lang="en-US" sz="1000" dirty="0"/>
              <a:t>Digital Downloads</a:t>
            </a:r>
          </a:p>
          <a:p>
            <a:pPr lvl="0">
              <a:spcBef>
                <a:spcPts val="141"/>
              </a:spcBef>
              <a:spcAft>
                <a:spcPts val="141"/>
              </a:spcAft>
            </a:pPr>
            <a:r>
              <a:rPr lang="en-US" sz="1000" dirty="0"/>
              <a:t>Professions</a:t>
            </a:r>
          </a:p>
          <a:p>
            <a:pPr lvl="1">
              <a:spcBef>
                <a:spcPts val="141"/>
              </a:spcBef>
              <a:spcAft>
                <a:spcPts val="141"/>
              </a:spcAft>
            </a:pPr>
            <a:r>
              <a:rPr lang="en-US" sz="1000" dirty="0" smtClean="0"/>
              <a:t>- Teaching </a:t>
            </a:r>
            <a:r>
              <a:rPr lang="en-US" sz="1000" dirty="0"/>
              <a:t>Blackface: A Lesson on Stereotypes</a:t>
            </a:r>
          </a:p>
          <a:p>
            <a:pPr lvl="1">
              <a:spcBef>
                <a:spcPts val="141"/>
              </a:spcBef>
              <a:spcAft>
                <a:spcPts val="141"/>
              </a:spcAft>
            </a:pPr>
            <a:r>
              <a:rPr lang="en-US" sz="1000" i="1" dirty="0" smtClean="0"/>
              <a:t>- </a:t>
            </a:r>
            <a:r>
              <a:rPr lang="en-US" sz="1000" i="1" dirty="0" err="1" smtClean="0"/>
              <a:t>Grantland</a:t>
            </a:r>
            <a:r>
              <a:rPr lang="en-US" sz="1000" i="1" dirty="0" smtClean="0"/>
              <a:t> </a:t>
            </a:r>
            <a:r>
              <a:rPr lang="en-US" sz="1000" dirty="0"/>
              <a:t>and Dr. V</a:t>
            </a:r>
          </a:p>
          <a:p>
            <a:pPr lvl="1">
              <a:spcBef>
                <a:spcPts val="141"/>
              </a:spcBef>
              <a:spcAft>
                <a:spcPts val="141"/>
              </a:spcAft>
            </a:pPr>
            <a:r>
              <a:rPr lang="en-US" sz="1000" dirty="0" smtClean="0"/>
              <a:t>- </a:t>
            </a:r>
            <a:r>
              <a:rPr lang="en-US" sz="1000" dirty="0"/>
              <a:t>Covering Robin Williams</a:t>
            </a:r>
          </a:p>
        </p:txBody>
      </p:sp>
      <p:pic>
        <p:nvPicPr>
          <p:cNvPr id="7" name="Screen Shot 2014-12-12 at 9.41.17 AM.png"/>
          <p:cNvPicPr/>
          <p:nvPr/>
        </p:nvPicPr>
        <p:blipFill>
          <a:blip r:embed="rId8">
            <a:extLst/>
          </a:blip>
          <a:stretch>
            <a:fillRect/>
          </a:stretch>
        </p:blipFill>
        <p:spPr>
          <a:xfrm>
            <a:off x="0" y="-873"/>
            <a:ext cx="9144000" cy="596825"/>
          </a:xfrm>
          <a:prstGeom prst="rect">
            <a:avLst/>
          </a:prstGeom>
          <a:ln w="12700">
            <a:miter lim="400000"/>
          </a:ln>
        </p:spPr>
      </p:pic>
      <p:sp>
        <p:nvSpPr>
          <p:cNvPr id="5" name="TextBox 4"/>
          <p:cNvSpPr txBox="1"/>
          <p:nvPr/>
        </p:nvSpPr>
        <p:spPr>
          <a:xfrm>
            <a:off x="496516" y="5434467"/>
            <a:ext cx="4241372" cy="10777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a:spcBef>
                <a:spcPts val="141"/>
              </a:spcBef>
              <a:spcAft>
                <a:spcPts val="141"/>
              </a:spcAft>
            </a:pPr>
            <a:r>
              <a:rPr lang="en-US" sz="1300" b="1" dirty="0">
                <a:latin typeface="Helvetica"/>
                <a:cs typeface="Helvetica"/>
              </a:rPr>
              <a:t>Media, Arts &amp; Culture:</a:t>
            </a:r>
          </a:p>
          <a:p>
            <a:pPr>
              <a:spcBef>
                <a:spcPts val="141"/>
              </a:spcBef>
              <a:spcAft>
                <a:spcPts val="141"/>
              </a:spcAft>
            </a:pPr>
            <a:r>
              <a:rPr lang="en-US" sz="1000" dirty="0"/>
              <a:t>A number of ethical dilemmas may arise across various media, arts, and cultures: from copyright infringement or biased framing of a news report, to cultural insensitivity or the perpetuation of negative stereotypes, the examples are countless. These resources take a look at the ways in which ethics and ethical frameworks affect our understanding of media, the arts, and different cultures.</a:t>
            </a:r>
          </a:p>
        </p:txBody>
      </p:sp>
    </p:spTree>
    <p:extLst>
      <p:ext uri="{BB962C8B-B14F-4D97-AF65-F5344CB8AC3E}">
        <p14:creationId xmlns:p14="http://schemas.microsoft.com/office/powerpoint/2010/main" val="286212480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8"/>
          <p:cNvSpPr/>
          <p:nvPr/>
        </p:nvSpPr>
        <p:spPr>
          <a:xfrm>
            <a:off x="479979" y="1004484"/>
            <a:ext cx="2587848" cy="504946"/>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lgn="l">
              <a:defRPr sz="1800"/>
            </a:pPr>
            <a:r>
              <a:rPr lang="en-US" sz="2800" dirty="0">
                <a:latin typeface="Helvetica"/>
                <a:cs typeface="Helvetica"/>
              </a:rPr>
              <a:t>Ethics Glossary</a:t>
            </a:r>
          </a:p>
        </p:txBody>
      </p:sp>
      <p:sp>
        <p:nvSpPr>
          <p:cNvPr id="9" name="TextBox 8"/>
          <p:cNvSpPr txBox="1"/>
          <p:nvPr/>
        </p:nvSpPr>
        <p:spPr>
          <a:xfrm>
            <a:off x="398120" y="1976504"/>
            <a:ext cx="4089231" cy="16302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t">
            <a:spAutoFit/>
          </a:bodyPr>
          <a:lstStyle/>
          <a:p>
            <a:pPr algn="l" rtl="0" latinLnBrk="1" hangingPunct="0"/>
            <a:r>
              <a:rPr lang="en-US" sz="1700" dirty="0">
                <a:solidFill>
                  <a:srgbClr val="000000"/>
                </a:solidFill>
                <a:cs typeface="Helvetica Light"/>
                <a:sym typeface="Helvetica Light"/>
              </a:rPr>
              <a:t>A new video series of 50 ethics terms</a:t>
            </a:r>
          </a:p>
          <a:p>
            <a:pPr algn="l" rtl="0" latinLnBrk="1" hangingPunct="0"/>
            <a:r>
              <a:rPr lang="en-US" sz="1700" dirty="0">
                <a:solidFill>
                  <a:srgbClr val="000000"/>
                </a:solidFill>
                <a:cs typeface="Helvetica Light"/>
              </a:rPr>
              <a:t>c</a:t>
            </a:r>
            <a:r>
              <a:rPr lang="en-US" sz="1700" dirty="0">
                <a:solidFill>
                  <a:srgbClr val="000000"/>
                </a:solidFill>
                <a:cs typeface="Helvetica Light"/>
                <a:sym typeface="Helvetica Light"/>
              </a:rPr>
              <a:t>oncisely defined in 1–2 minute </a:t>
            </a:r>
          </a:p>
          <a:p>
            <a:pPr algn="l" rtl="0" latinLnBrk="1" hangingPunct="0"/>
            <a:r>
              <a:rPr lang="en-US" sz="1700" dirty="0">
                <a:solidFill>
                  <a:srgbClr val="000000"/>
                </a:solidFill>
                <a:cs typeface="Helvetica Light"/>
              </a:rPr>
              <a:t>a</a:t>
            </a:r>
            <a:r>
              <a:rPr lang="en-US" sz="1700" dirty="0">
                <a:solidFill>
                  <a:srgbClr val="000000"/>
                </a:solidFill>
                <a:cs typeface="Helvetica Light"/>
                <a:sym typeface="Helvetica Light"/>
              </a:rPr>
              <a:t>nimated</a:t>
            </a:r>
            <a:r>
              <a:rPr lang="en-US" sz="1700" dirty="0">
                <a:solidFill>
                  <a:srgbClr val="000000"/>
                </a:solidFill>
                <a:cs typeface="Helvetica Light"/>
              </a:rPr>
              <a:t> </a:t>
            </a:r>
            <a:r>
              <a:rPr lang="en-US" sz="1700" dirty="0">
                <a:solidFill>
                  <a:srgbClr val="000000"/>
                </a:solidFill>
                <a:cs typeface="Helvetica Light"/>
                <a:sym typeface="Helvetica Light"/>
              </a:rPr>
              <a:t>videos. The broad-based </a:t>
            </a:r>
          </a:p>
          <a:p>
            <a:pPr algn="l" rtl="0" latinLnBrk="1" hangingPunct="0"/>
            <a:r>
              <a:rPr lang="en-US" sz="1700" dirty="0">
                <a:solidFill>
                  <a:srgbClr val="000000"/>
                </a:solidFill>
                <a:cs typeface="Helvetica Light"/>
              </a:rPr>
              <a:t>k</a:t>
            </a:r>
            <a:r>
              <a:rPr lang="en-US" sz="1700" dirty="0">
                <a:solidFill>
                  <a:srgbClr val="000000"/>
                </a:solidFill>
                <a:cs typeface="Helvetica Light"/>
                <a:sym typeface="Helvetica Light"/>
              </a:rPr>
              <a:t>nowledge tool will be fully </a:t>
            </a:r>
            <a:r>
              <a:rPr lang="en-US" sz="1700" dirty="0">
                <a:solidFill>
                  <a:srgbClr val="000000"/>
                </a:solidFill>
                <a:cs typeface="Helvetica Light"/>
              </a:rPr>
              <a:t>integrated </a:t>
            </a:r>
          </a:p>
          <a:p>
            <a:pPr algn="l" rtl="0" latinLnBrk="1" hangingPunct="0"/>
            <a:r>
              <a:rPr lang="en-US" sz="1700" dirty="0">
                <a:solidFill>
                  <a:srgbClr val="000000"/>
                </a:solidFill>
                <a:cs typeface="Helvetica Light"/>
              </a:rPr>
              <a:t>with all our teaching resources and the </a:t>
            </a:r>
          </a:p>
          <a:p>
            <a:pPr algn="l" rtl="0" latinLnBrk="1" hangingPunct="0"/>
            <a:r>
              <a:rPr lang="en-US" sz="1700" dirty="0">
                <a:solidFill>
                  <a:srgbClr val="000000"/>
                </a:solidFill>
                <a:cs typeface="Helvetica Light"/>
              </a:rPr>
              <a:t>video series on our website.</a:t>
            </a:r>
            <a:endParaRPr lang="en-US" sz="1700" dirty="0">
              <a:solidFill>
                <a:srgbClr val="000000"/>
              </a:solidFill>
            </a:endParaRPr>
          </a:p>
        </p:txBody>
      </p:sp>
      <p:pic>
        <p:nvPicPr>
          <p:cNvPr id="7" name="Picture 6" descr="EU glossary titl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78" y="3799599"/>
            <a:ext cx="3808786" cy="2142442"/>
          </a:xfrm>
          <a:prstGeom prst="rect">
            <a:avLst/>
          </a:prstGeom>
        </p:spPr>
      </p:pic>
      <p:sp>
        <p:nvSpPr>
          <p:cNvPr id="10" name="TextBox 9"/>
          <p:cNvSpPr txBox="1"/>
          <p:nvPr/>
        </p:nvSpPr>
        <p:spPr>
          <a:xfrm>
            <a:off x="4820575" y="1256957"/>
            <a:ext cx="4405886" cy="66779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2" spcCol="26788" rtlCol="0" anchor="ctr">
            <a:spAutoFit/>
          </a:bodyPr>
          <a:lstStyle/>
          <a:p>
            <a:pPr defTabSz="410751" latinLnBrk="1" hangingPunct="0">
              <a:spcAft>
                <a:spcPts val="211"/>
              </a:spcAft>
            </a:pPr>
            <a:r>
              <a:rPr lang="en-US" sz="1100" i="1" dirty="0">
                <a:solidFill>
                  <a:srgbClr val="000000"/>
                </a:solidFill>
                <a:sym typeface="Helvetica Light"/>
              </a:rPr>
              <a:t>Altruism</a:t>
            </a:r>
          </a:p>
          <a:p>
            <a:pPr defTabSz="410751" latinLnBrk="1" hangingPunct="0">
              <a:spcAft>
                <a:spcPts val="211"/>
              </a:spcAft>
            </a:pPr>
            <a:r>
              <a:rPr lang="en-US" sz="1100" i="1" dirty="0">
                <a:solidFill>
                  <a:srgbClr val="000000"/>
                </a:solidFill>
              </a:rPr>
              <a:t>Behavioral Ethics</a:t>
            </a:r>
          </a:p>
          <a:p>
            <a:pPr defTabSz="410751" latinLnBrk="1" hangingPunct="0">
              <a:spcAft>
                <a:spcPts val="211"/>
              </a:spcAft>
            </a:pPr>
            <a:r>
              <a:rPr lang="en-US" sz="1100" i="1" dirty="0">
                <a:solidFill>
                  <a:srgbClr val="000000"/>
                </a:solidFill>
                <a:sym typeface="Helvetica Light"/>
              </a:rPr>
              <a:t>Bounded Ethicality</a:t>
            </a:r>
          </a:p>
          <a:p>
            <a:pPr defTabSz="410751" latinLnBrk="1" hangingPunct="0">
              <a:spcAft>
                <a:spcPts val="211"/>
              </a:spcAft>
            </a:pPr>
            <a:r>
              <a:rPr lang="en-US" sz="1100" i="1" dirty="0">
                <a:solidFill>
                  <a:srgbClr val="000000"/>
                </a:solidFill>
                <a:sym typeface="Helvetica Light"/>
              </a:rPr>
              <a:t>Conflict of Interest</a:t>
            </a:r>
          </a:p>
          <a:p>
            <a:pPr defTabSz="410751" latinLnBrk="1" hangingPunct="0">
              <a:spcAft>
                <a:spcPts val="211"/>
              </a:spcAft>
            </a:pPr>
            <a:r>
              <a:rPr lang="en-US" sz="1100" i="1" dirty="0">
                <a:solidFill>
                  <a:srgbClr val="000000"/>
                </a:solidFill>
              </a:rPr>
              <a:t>Conformity Bias</a:t>
            </a:r>
          </a:p>
          <a:p>
            <a:pPr defTabSz="410751" latinLnBrk="1" hangingPunct="0">
              <a:spcAft>
                <a:spcPts val="211"/>
              </a:spcAft>
            </a:pPr>
            <a:r>
              <a:rPr lang="en-US" sz="1100" i="1" dirty="0">
                <a:solidFill>
                  <a:srgbClr val="000000"/>
                </a:solidFill>
                <a:sym typeface="Helvetica Light"/>
              </a:rPr>
              <a:t>Consequentialism</a:t>
            </a:r>
          </a:p>
          <a:p>
            <a:pPr defTabSz="410751" latinLnBrk="1" hangingPunct="0">
              <a:spcAft>
                <a:spcPts val="211"/>
              </a:spcAft>
            </a:pPr>
            <a:r>
              <a:rPr lang="en-US" sz="1100" i="1" dirty="0">
                <a:solidFill>
                  <a:srgbClr val="000000"/>
                </a:solidFill>
              </a:rPr>
              <a:t>Corruption</a:t>
            </a:r>
          </a:p>
          <a:p>
            <a:pPr defTabSz="410751" latinLnBrk="1" hangingPunct="0">
              <a:spcAft>
                <a:spcPts val="211"/>
              </a:spcAft>
            </a:pPr>
            <a:r>
              <a:rPr lang="en-US" sz="1100" i="1" dirty="0">
                <a:solidFill>
                  <a:srgbClr val="000000"/>
                </a:solidFill>
                <a:sym typeface="Helvetica Light"/>
              </a:rPr>
              <a:t>Corporate Social Responsibility</a:t>
            </a:r>
          </a:p>
          <a:p>
            <a:pPr defTabSz="410751" latinLnBrk="1" hangingPunct="0">
              <a:spcAft>
                <a:spcPts val="211"/>
              </a:spcAft>
            </a:pPr>
            <a:r>
              <a:rPr lang="en-US" sz="1100" i="1" dirty="0">
                <a:solidFill>
                  <a:srgbClr val="000000"/>
                </a:solidFill>
              </a:rPr>
              <a:t>Deontology</a:t>
            </a:r>
          </a:p>
          <a:p>
            <a:pPr defTabSz="410751" latinLnBrk="1" hangingPunct="0">
              <a:spcAft>
                <a:spcPts val="211"/>
              </a:spcAft>
            </a:pPr>
            <a:r>
              <a:rPr lang="en-US" sz="1100" i="1" dirty="0">
                <a:solidFill>
                  <a:srgbClr val="000000"/>
                </a:solidFill>
                <a:sym typeface="Helvetica Light"/>
              </a:rPr>
              <a:t>Diffusion of Responsibility</a:t>
            </a:r>
          </a:p>
          <a:p>
            <a:pPr defTabSz="410751" latinLnBrk="1" hangingPunct="0">
              <a:spcAft>
                <a:spcPts val="211"/>
              </a:spcAft>
            </a:pPr>
            <a:r>
              <a:rPr lang="en-US" sz="1100" i="1" dirty="0">
                <a:solidFill>
                  <a:srgbClr val="000000"/>
                </a:solidFill>
              </a:rPr>
              <a:t>Ethics</a:t>
            </a:r>
          </a:p>
          <a:p>
            <a:pPr defTabSz="410751" latinLnBrk="1" hangingPunct="0">
              <a:spcAft>
                <a:spcPts val="211"/>
              </a:spcAft>
            </a:pPr>
            <a:r>
              <a:rPr lang="en-US" sz="1100" i="1" dirty="0">
                <a:solidFill>
                  <a:srgbClr val="000000"/>
                </a:solidFill>
                <a:sym typeface="Helvetica Light"/>
              </a:rPr>
              <a:t>Ethical Fading</a:t>
            </a:r>
          </a:p>
          <a:p>
            <a:pPr defTabSz="410751" latinLnBrk="1" hangingPunct="0">
              <a:spcAft>
                <a:spcPts val="211"/>
              </a:spcAft>
            </a:pPr>
            <a:r>
              <a:rPr lang="en-US" sz="1100" i="1" dirty="0">
                <a:solidFill>
                  <a:srgbClr val="000000"/>
                </a:solidFill>
              </a:rPr>
              <a:t>Fundamental Attribution Error</a:t>
            </a:r>
          </a:p>
          <a:p>
            <a:pPr defTabSz="410751" latinLnBrk="1" hangingPunct="0">
              <a:spcAft>
                <a:spcPts val="211"/>
              </a:spcAft>
            </a:pPr>
            <a:r>
              <a:rPr lang="en-US" sz="1100" i="1" dirty="0">
                <a:solidFill>
                  <a:srgbClr val="000000"/>
                </a:solidFill>
              </a:rPr>
              <a:t>Fiduciary Duty</a:t>
            </a:r>
          </a:p>
          <a:p>
            <a:pPr defTabSz="410751" latinLnBrk="1" hangingPunct="0">
              <a:spcAft>
                <a:spcPts val="211"/>
              </a:spcAft>
            </a:pPr>
            <a:r>
              <a:rPr lang="en-US" sz="1100" i="1" dirty="0">
                <a:solidFill>
                  <a:srgbClr val="000000"/>
                </a:solidFill>
                <a:sym typeface="Helvetica Light"/>
              </a:rPr>
              <a:t>Framing</a:t>
            </a:r>
          </a:p>
          <a:p>
            <a:pPr defTabSz="410751" latinLnBrk="1" hangingPunct="0">
              <a:spcAft>
                <a:spcPts val="211"/>
              </a:spcAft>
            </a:pPr>
            <a:r>
              <a:rPr lang="en-US" sz="1100" i="1" dirty="0">
                <a:solidFill>
                  <a:srgbClr val="000000"/>
                </a:solidFill>
              </a:rPr>
              <a:t>Groupthink</a:t>
            </a:r>
          </a:p>
          <a:p>
            <a:pPr defTabSz="410751" latinLnBrk="1" hangingPunct="0">
              <a:spcAft>
                <a:spcPts val="211"/>
              </a:spcAft>
            </a:pPr>
            <a:r>
              <a:rPr lang="en-US" sz="1100" i="1" dirty="0">
                <a:solidFill>
                  <a:srgbClr val="000000"/>
                </a:solidFill>
                <a:sym typeface="Helvetica Light"/>
              </a:rPr>
              <a:t>Hedonism</a:t>
            </a:r>
          </a:p>
          <a:p>
            <a:pPr defTabSz="410751" latinLnBrk="1" hangingPunct="0">
              <a:spcAft>
                <a:spcPts val="211"/>
              </a:spcAft>
            </a:pPr>
            <a:r>
              <a:rPr lang="en-US" sz="1100" i="1" dirty="0" err="1">
                <a:solidFill>
                  <a:srgbClr val="000000"/>
                </a:solidFill>
              </a:rPr>
              <a:t>Incrementalism</a:t>
            </a:r>
            <a:endParaRPr lang="en-US" sz="1100" i="1" dirty="0">
              <a:solidFill>
                <a:srgbClr val="000000"/>
              </a:solidFill>
            </a:endParaRPr>
          </a:p>
          <a:p>
            <a:pPr defTabSz="410751" latinLnBrk="1" hangingPunct="0">
              <a:spcAft>
                <a:spcPts val="211"/>
              </a:spcAft>
            </a:pPr>
            <a:r>
              <a:rPr lang="en-US" sz="1100" i="1" dirty="0">
                <a:solidFill>
                  <a:srgbClr val="000000"/>
                </a:solidFill>
                <a:sym typeface="Helvetica Light"/>
              </a:rPr>
              <a:t>In-group/Out-group</a:t>
            </a:r>
          </a:p>
          <a:p>
            <a:pPr defTabSz="410751" latinLnBrk="1" hangingPunct="0">
              <a:spcAft>
                <a:spcPts val="211"/>
              </a:spcAft>
            </a:pPr>
            <a:r>
              <a:rPr lang="en-US" sz="1100" i="1" dirty="0">
                <a:solidFill>
                  <a:srgbClr val="000000"/>
                </a:solidFill>
              </a:rPr>
              <a:t>Integrity</a:t>
            </a:r>
          </a:p>
          <a:p>
            <a:pPr defTabSz="410751" latinLnBrk="1" hangingPunct="0">
              <a:spcAft>
                <a:spcPts val="211"/>
              </a:spcAft>
            </a:pPr>
            <a:r>
              <a:rPr lang="en-US" sz="1100" i="1" dirty="0">
                <a:solidFill>
                  <a:srgbClr val="000000"/>
                </a:solidFill>
                <a:sym typeface="Helvetica Light"/>
              </a:rPr>
              <a:t>Justice</a:t>
            </a:r>
          </a:p>
          <a:p>
            <a:pPr defTabSz="410751" latinLnBrk="1" hangingPunct="0">
              <a:spcAft>
                <a:spcPts val="211"/>
              </a:spcAft>
            </a:pPr>
            <a:r>
              <a:rPr lang="en-US" sz="1100" i="1" dirty="0">
                <a:solidFill>
                  <a:srgbClr val="000000"/>
                </a:solidFill>
              </a:rPr>
              <a:t>Loss Aversion</a:t>
            </a:r>
          </a:p>
          <a:p>
            <a:pPr defTabSz="410751" latinLnBrk="1" hangingPunct="0">
              <a:spcAft>
                <a:spcPts val="211"/>
              </a:spcAft>
            </a:pPr>
            <a:r>
              <a:rPr lang="en-US" sz="1100" i="1" dirty="0">
                <a:solidFill>
                  <a:srgbClr val="000000"/>
                </a:solidFill>
                <a:sym typeface="Helvetica Light"/>
              </a:rPr>
              <a:t>Moral Absolutism</a:t>
            </a:r>
          </a:p>
          <a:p>
            <a:pPr defTabSz="410751" latinLnBrk="1" hangingPunct="0">
              <a:spcAft>
                <a:spcPts val="211"/>
              </a:spcAft>
            </a:pPr>
            <a:r>
              <a:rPr lang="en-US" sz="1100" i="1" dirty="0">
                <a:solidFill>
                  <a:srgbClr val="000000"/>
                </a:solidFill>
              </a:rPr>
              <a:t>Moral Agent</a:t>
            </a:r>
          </a:p>
          <a:p>
            <a:pPr defTabSz="410751" latinLnBrk="1" hangingPunct="0">
              <a:spcAft>
                <a:spcPts val="211"/>
              </a:spcAft>
            </a:pPr>
            <a:r>
              <a:rPr lang="en-US" sz="1100" i="1" dirty="0">
                <a:solidFill>
                  <a:srgbClr val="000000"/>
                </a:solidFill>
                <a:sym typeface="Helvetica Light"/>
              </a:rPr>
              <a:t>Moral Cognition</a:t>
            </a:r>
          </a:p>
          <a:p>
            <a:pPr defTabSz="410751" latinLnBrk="1" hangingPunct="0">
              <a:spcAft>
                <a:spcPts val="211"/>
              </a:spcAft>
            </a:pPr>
            <a:endParaRPr lang="en-US" sz="1100" i="1" dirty="0">
              <a:solidFill>
                <a:srgbClr val="000000"/>
              </a:solidFill>
            </a:endParaRPr>
          </a:p>
          <a:p>
            <a:pPr defTabSz="410751" latinLnBrk="1" hangingPunct="0">
              <a:spcAft>
                <a:spcPts val="211"/>
              </a:spcAft>
            </a:pPr>
            <a:endParaRPr lang="en-US" sz="1100" i="1" dirty="0">
              <a:solidFill>
                <a:srgbClr val="000000"/>
              </a:solidFill>
            </a:endParaRPr>
          </a:p>
          <a:p>
            <a:pPr defTabSz="410751" latinLnBrk="1" hangingPunct="0">
              <a:spcAft>
                <a:spcPts val="211"/>
              </a:spcAft>
            </a:pPr>
            <a:endParaRPr lang="en-US" sz="1100" i="1" dirty="0">
              <a:solidFill>
                <a:srgbClr val="000000"/>
              </a:solidFill>
            </a:endParaRPr>
          </a:p>
          <a:p>
            <a:pPr defTabSz="410751" latinLnBrk="1" hangingPunct="0">
              <a:spcAft>
                <a:spcPts val="211"/>
              </a:spcAft>
            </a:pPr>
            <a:endParaRPr lang="en-US" sz="1100" i="1" dirty="0">
              <a:solidFill>
                <a:srgbClr val="000000"/>
              </a:solidFill>
            </a:endParaRPr>
          </a:p>
          <a:p>
            <a:pPr defTabSz="410751" latinLnBrk="1" hangingPunct="0">
              <a:spcAft>
                <a:spcPts val="211"/>
              </a:spcAft>
            </a:pPr>
            <a:endParaRPr lang="en-US" sz="1100" i="1" dirty="0">
              <a:solidFill>
                <a:srgbClr val="000000"/>
              </a:solidFill>
            </a:endParaRPr>
          </a:p>
          <a:p>
            <a:pPr defTabSz="410751" latinLnBrk="1" hangingPunct="0">
              <a:spcAft>
                <a:spcPts val="211"/>
              </a:spcAft>
            </a:pPr>
            <a:endParaRPr lang="en-US" sz="1100" i="1" dirty="0">
              <a:solidFill>
                <a:srgbClr val="000000"/>
              </a:solidFill>
            </a:endParaRPr>
          </a:p>
          <a:p>
            <a:pPr defTabSz="410751" latinLnBrk="1" hangingPunct="0">
              <a:spcAft>
                <a:spcPts val="211"/>
              </a:spcAft>
            </a:pPr>
            <a:endParaRPr lang="en-US" sz="1100" i="1" dirty="0">
              <a:solidFill>
                <a:srgbClr val="000000"/>
              </a:solidFill>
            </a:endParaRPr>
          </a:p>
          <a:p>
            <a:pPr defTabSz="410751" latinLnBrk="1" hangingPunct="0">
              <a:spcAft>
                <a:spcPts val="211"/>
              </a:spcAft>
            </a:pPr>
            <a:endParaRPr lang="en-US" sz="1100" i="1" dirty="0">
              <a:solidFill>
                <a:srgbClr val="000000"/>
              </a:solidFill>
            </a:endParaRPr>
          </a:p>
          <a:p>
            <a:pPr defTabSz="410751" latinLnBrk="1" hangingPunct="0">
              <a:spcAft>
                <a:spcPts val="211"/>
              </a:spcAft>
            </a:pPr>
            <a:r>
              <a:rPr lang="en-US" sz="1100" i="1" dirty="0">
                <a:solidFill>
                  <a:srgbClr val="000000"/>
                </a:solidFill>
              </a:rPr>
              <a:t>Moral Emotions</a:t>
            </a:r>
          </a:p>
          <a:p>
            <a:pPr defTabSz="410751" latinLnBrk="1" hangingPunct="0">
              <a:spcAft>
                <a:spcPts val="211"/>
              </a:spcAft>
            </a:pPr>
            <a:r>
              <a:rPr lang="en-US" sz="1100" i="1" dirty="0">
                <a:solidFill>
                  <a:srgbClr val="000000"/>
                </a:solidFill>
                <a:sym typeface="Helvetica Light"/>
              </a:rPr>
              <a:t>Moral Equilibrium</a:t>
            </a:r>
          </a:p>
          <a:p>
            <a:pPr defTabSz="410751" latinLnBrk="1" hangingPunct="0">
              <a:spcAft>
                <a:spcPts val="211"/>
              </a:spcAft>
            </a:pPr>
            <a:r>
              <a:rPr lang="en-US" sz="1100" i="1" dirty="0">
                <a:solidFill>
                  <a:srgbClr val="000000"/>
                </a:solidFill>
              </a:rPr>
              <a:t>Moral Imagination</a:t>
            </a:r>
          </a:p>
          <a:p>
            <a:pPr defTabSz="410751" latinLnBrk="1" hangingPunct="0">
              <a:spcAft>
                <a:spcPts val="211"/>
              </a:spcAft>
            </a:pPr>
            <a:r>
              <a:rPr lang="en-US" sz="1100" i="1" dirty="0">
                <a:solidFill>
                  <a:srgbClr val="000000"/>
                </a:solidFill>
              </a:rPr>
              <a:t>Moral Muteness</a:t>
            </a:r>
          </a:p>
          <a:p>
            <a:pPr defTabSz="410751" latinLnBrk="1" hangingPunct="0">
              <a:spcAft>
                <a:spcPts val="211"/>
              </a:spcAft>
            </a:pPr>
            <a:r>
              <a:rPr lang="en-US" sz="1100" i="1" dirty="0">
                <a:solidFill>
                  <a:srgbClr val="000000"/>
                </a:solidFill>
              </a:rPr>
              <a:t>Moral Myopia</a:t>
            </a:r>
          </a:p>
          <a:p>
            <a:pPr defTabSz="410751" latinLnBrk="1" hangingPunct="0">
              <a:spcAft>
                <a:spcPts val="211"/>
              </a:spcAft>
            </a:pPr>
            <a:r>
              <a:rPr lang="en-US" sz="1100" i="1" dirty="0">
                <a:solidFill>
                  <a:srgbClr val="000000"/>
                </a:solidFill>
              </a:rPr>
              <a:t>Moral Philosophy</a:t>
            </a:r>
          </a:p>
          <a:p>
            <a:pPr defTabSz="410751" latinLnBrk="1" hangingPunct="0">
              <a:spcAft>
                <a:spcPts val="211"/>
              </a:spcAft>
            </a:pPr>
            <a:r>
              <a:rPr lang="en-US" sz="1100" i="1" dirty="0">
                <a:solidFill>
                  <a:srgbClr val="000000"/>
                </a:solidFill>
              </a:rPr>
              <a:t>Moral Pluralism</a:t>
            </a:r>
          </a:p>
          <a:p>
            <a:pPr defTabSz="410751" latinLnBrk="1" hangingPunct="0">
              <a:spcAft>
                <a:spcPts val="211"/>
              </a:spcAft>
            </a:pPr>
            <a:r>
              <a:rPr lang="en-US" sz="1100" i="1" dirty="0">
                <a:solidFill>
                  <a:srgbClr val="000000"/>
                </a:solidFill>
              </a:rPr>
              <a:t>Moral Psychology</a:t>
            </a:r>
          </a:p>
          <a:p>
            <a:pPr defTabSz="410751" latinLnBrk="1" hangingPunct="0">
              <a:spcAft>
                <a:spcPts val="211"/>
              </a:spcAft>
            </a:pPr>
            <a:r>
              <a:rPr lang="en-US" sz="1100" i="1" dirty="0">
                <a:solidFill>
                  <a:srgbClr val="000000"/>
                </a:solidFill>
              </a:rPr>
              <a:t>Moral Reasoning</a:t>
            </a:r>
          </a:p>
          <a:p>
            <a:pPr defTabSz="410751" latinLnBrk="1" hangingPunct="0">
              <a:spcAft>
                <a:spcPts val="211"/>
              </a:spcAft>
            </a:pPr>
            <a:r>
              <a:rPr lang="en-US" sz="1100" i="1" dirty="0">
                <a:solidFill>
                  <a:srgbClr val="000000"/>
                </a:solidFill>
              </a:rPr>
              <a:t>Moral Relativism</a:t>
            </a:r>
          </a:p>
          <a:p>
            <a:pPr defTabSz="410751" latinLnBrk="1" hangingPunct="0">
              <a:spcAft>
                <a:spcPts val="211"/>
              </a:spcAft>
            </a:pPr>
            <a:r>
              <a:rPr lang="en-US" sz="1100" i="1" dirty="0">
                <a:solidFill>
                  <a:srgbClr val="000000"/>
                </a:solidFill>
              </a:rPr>
              <a:t>Morals</a:t>
            </a:r>
          </a:p>
          <a:p>
            <a:pPr defTabSz="410751" latinLnBrk="1" hangingPunct="0">
              <a:spcAft>
                <a:spcPts val="211"/>
              </a:spcAft>
            </a:pPr>
            <a:r>
              <a:rPr lang="en-US" sz="1100" i="1" dirty="0" err="1">
                <a:solidFill>
                  <a:srgbClr val="000000"/>
                </a:solidFill>
              </a:rPr>
              <a:t>Neuroethics</a:t>
            </a:r>
            <a:endParaRPr lang="en-US" sz="1100" i="1" dirty="0">
              <a:solidFill>
                <a:srgbClr val="000000"/>
              </a:solidFill>
            </a:endParaRPr>
          </a:p>
          <a:p>
            <a:pPr defTabSz="410751" latinLnBrk="1" hangingPunct="0">
              <a:spcAft>
                <a:spcPts val="211"/>
              </a:spcAft>
            </a:pPr>
            <a:r>
              <a:rPr lang="en-US" sz="1100" i="1" dirty="0">
                <a:solidFill>
                  <a:srgbClr val="000000"/>
                </a:solidFill>
              </a:rPr>
              <a:t>Obedience to Authority</a:t>
            </a:r>
          </a:p>
          <a:p>
            <a:pPr defTabSz="410751" latinLnBrk="1" hangingPunct="0">
              <a:spcAft>
                <a:spcPts val="211"/>
              </a:spcAft>
            </a:pPr>
            <a:r>
              <a:rPr lang="en-US" sz="1100" i="1" dirty="0">
                <a:solidFill>
                  <a:srgbClr val="000000"/>
                </a:solidFill>
              </a:rPr>
              <a:t>Overconfidence Bias</a:t>
            </a:r>
          </a:p>
          <a:p>
            <a:pPr defTabSz="410751" latinLnBrk="1" hangingPunct="0">
              <a:spcAft>
                <a:spcPts val="211"/>
              </a:spcAft>
            </a:pPr>
            <a:r>
              <a:rPr lang="en-US" sz="1100" i="1" dirty="0" err="1">
                <a:solidFill>
                  <a:srgbClr val="000000"/>
                </a:solidFill>
              </a:rPr>
              <a:t>Prosocial</a:t>
            </a:r>
            <a:r>
              <a:rPr lang="en-US" sz="1100" i="1" dirty="0">
                <a:solidFill>
                  <a:srgbClr val="000000"/>
                </a:solidFill>
              </a:rPr>
              <a:t> Behavior</a:t>
            </a:r>
          </a:p>
          <a:p>
            <a:pPr defTabSz="410751" latinLnBrk="1" hangingPunct="0">
              <a:spcAft>
                <a:spcPts val="211"/>
              </a:spcAft>
            </a:pPr>
            <a:r>
              <a:rPr lang="en-US" sz="1100" i="1" dirty="0">
                <a:solidFill>
                  <a:srgbClr val="000000"/>
                </a:solidFill>
              </a:rPr>
              <a:t>Role Morality</a:t>
            </a:r>
          </a:p>
          <a:p>
            <a:pPr defTabSz="410751" latinLnBrk="1" hangingPunct="0">
              <a:spcAft>
                <a:spcPts val="211"/>
              </a:spcAft>
            </a:pPr>
            <a:r>
              <a:rPr lang="en-US" sz="1100" i="1" dirty="0">
                <a:solidFill>
                  <a:srgbClr val="000000"/>
                </a:solidFill>
              </a:rPr>
              <a:t>Self-serving Bias</a:t>
            </a:r>
          </a:p>
          <a:p>
            <a:pPr defTabSz="410751" latinLnBrk="1" hangingPunct="0">
              <a:spcAft>
                <a:spcPts val="211"/>
              </a:spcAft>
            </a:pPr>
            <a:r>
              <a:rPr lang="en-US" sz="1100" i="1" dirty="0">
                <a:solidFill>
                  <a:srgbClr val="000000"/>
                </a:solidFill>
              </a:rPr>
              <a:t>Social Contract Theory</a:t>
            </a:r>
          </a:p>
          <a:p>
            <a:pPr defTabSz="410751" latinLnBrk="1" hangingPunct="0">
              <a:spcAft>
                <a:spcPts val="211"/>
              </a:spcAft>
            </a:pPr>
            <a:r>
              <a:rPr lang="en-US" sz="1100" i="1" dirty="0">
                <a:solidFill>
                  <a:srgbClr val="000000"/>
                </a:solidFill>
              </a:rPr>
              <a:t>Subject of Moral Worth</a:t>
            </a:r>
          </a:p>
          <a:p>
            <a:pPr defTabSz="410751" latinLnBrk="1" hangingPunct="0">
              <a:spcAft>
                <a:spcPts val="211"/>
              </a:spcAft>
            </a:pPr>
            <a:r>
              <a:rPr lang="en-US" sz="1100" i="1" dirty="0">
                <a:solidFill>
                  <a:srgbClr val="000000"/>
                </a:solidFill>
              </a:rPr>
              <a:t>Sustainability</a:t>
            </a:r>
          </a:p>
          <a:p>
            <a:pPr defTabSz="410751" latinLnBrk="1" hangingPunct="0">
              <a:spcAft>
                <a:spcPts val="211"/>
              </a:spcAft>
            </a:pPr>
            <a:r>
              <a:rPr lang="en-US" sz="1100" i="1" dirty="0">
                <a:solidFill>
                  <a:srgbClr val="000000"/>
                </a:solidFill>
              </a:rPr>
              <a:t>Tangible &amp; Abstract</a:t>
            </a:r>
          </a:p>
          <a:p>
            <a:pPr defTabSz="410751" latinLnBrk="1" hangingPunct="0">
              <a:spcAft>
                <a:spcPts val="211"/>
              </a:spcAft>
            </a:pPr>
            <a:r>
              <a:rPr lang="en-US" sz="1100" i="1" dirty="0">
                <a:solidFill>
                  <a:srgbClr val="000000"/>
                </a:solidFill>
              </a:rPr>
              <a:t>Utilitarianism</a:t>
            </a:r>
          </a:p>
          <a:p>
            <a:pPr defTabSz="410751" latinLnBrk="1" hangingPunct="0">
              <a:spcAft>
                <a:spcPts val="211"/>
              </a:spcAft>
            </a:pPr>
            <a:r>
              <a:rPr lang="en-US" sz="1100" i="1" dirty="0">
                <a:solidFill>
                  <a:srgbClr val="000000"/>
                </a:solidFill>
              </a:rPr>
              <a:t>Values</a:t>
            </a:r>
          </a:p>
          <a:p>
            <a:pPr defTabSz="410751" latinLnBrk="1" hangingPunct="0">
              <a:spcAft>
                <a:spcPts val="211"/>
              </a:spcAft>
            </a:pPr>
            <a:r>
              <a:rPr lang="en-US" sz="1100" i="1" dirty="0">
                <a:solidFill>
                  <a:srgbClr val="000000"/>
                </a:solidFill>
              </a:rPr>
              <a:t>Veil of Ignorance</a:t>
            </a:r>
          </a:p>
          <a:p>
            <a:pPr defTabSz="410751" latinLnBrk="1" hangingPunct="0">
              <a:spcAft>
                <a:spcPts val="211"/>
              </a:spcAft>
            </a:pPr>
            <a:r>
              <a:rPr lang="en-US" sz="1100" i="1" dirty="0">
                <a:solidFill>
                  <a:srgbClr val="000000"/>
                </a:solidFill>
              </a:rPr>
              <a:t>Virtue Ethics</a:t>
            </a:r>
          </a:p>
        </p:txBody>
      </p:sp>
      <p:sp>
        <p:nvSpPr>
          <p:cNvPr id="11" name="Rectangle 10"/>
          <p:cNvSpPr/>
          <p:nvPr/>
        </p:nvSpPr>
        <p:spPr>
          <a:xfrm>
            <a:off x="5567226" y="914594"/>
            <a:ext cx="1700712" cy="326530"/>
          </a:xfrm>
          <a:prstGeom prst="rect">
            <a:avLst/>
          </a:prstGeom>
        </p:spPr>
        <p:txBody>
          <a:bodyPr wrap="none" lIns="64291" tIns="32146" rIns="64291" bIns="32146">
            <a:spAutoFit/>
          </a:bodyPr>
          <a:lstStyle/>
          <a:p>
            <a:pPr algn="l" rtl="0" latinLnBrk="1" hangingPunct="0"/>
            <a:r>
              <a:rPr lang="en-US" sz="1700" dirty="0">
                <a:solidFill>
                  <a:srgbClr val="000000"/>
                </a:solidFill>
                <a:latin typeface="Helvetica"/>
                <a:cs typeface="Helvetica"/>
              </a:rPr>
              <a:t>Glossary Terms:</a:t>
            </a:r>
          </a:p>
        </p:txBody>
      </p:sp>
      <p:pic>
        <p:nvPicPr>
          <p:cNvPr id="8" name="Screen Shot 2014-12-12 at 9.41.17 AM.png"/>
          <p:cNvPicPr/>
          <p:nvPr/>
        </p:nvPicPr>
        <p:blipFill>
          <a:blip r:embed="rId3">
            <a:extLst/>
          </a:blip>
          <a:stretch>
            <a:fillRect/>
          </a:stretch>
        </p:blipFill>
        <p:spPr>
          <a:xfrm>
            <a:off x="0" y="-873"/>
            <a:ext cx="9144000" cy="596825"/>
          </a:xfrm>
          <a:prstGeom prst="rect">
            <a:avLst/>
          </a:prstGeom>
          <a:ln w="12700">
            <a:miter lim="400000"/>
          </a:ln>
        </p:spPr>
      </p:pic>
    </p:spTree>
    <p:extLst>
      <p:ext uri="{BB962C8B-B14F-4D97-AF65-F5344CB8AC3E}">
        <p14:creationId xmlns:p14="http://schemas.microsoft.com/office/powerpoint/2010/main" val="179982080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Bef>
                <a:spcPts val="0"/>
              </a:spcBef>
              <a:buNone/>
            </a:pPr>
            <a:endParaRPr lang="en-US" sz="2800" dirty="0" smtClean="0"/>
          </a:p>
          <a:p>
            <a:pPr>
              <a:spcBef>
                <a:spcPts val="0"/>
              </a:spcBef>
            </a:pPr>
            <a:r>
              <a:rPr lang="en-US" sz="2800" dirty="0" smtClean="0"/>
              <a:t>Mike Conner</a:t>
            </a:r>
            <a:br>
              <a:rPr lang="en-US" sz="2800" dirty="0" smtClean="0"/>
            </a:br>
            <a:r>
              <a:rPr lang="en-US" sz="2400" dirty="0" err="1" smtClean="0"/>
              <a:t>connerms@grinnell.edu</a:t>
            </a:r>
            <a:endParaRPr lang="en-US" sz="2400" dirty="0" smtClean="0"/>
          </a:p>
          <a:p>
            <a:pPr>
              <a:spcBef>
                <a:spcPts val="2100"/>
              </a:spcBef>
            </a:pPr>
            <a:r>
              <a:rPr lang="en-US" sz="2800" dirty="0" smtClean="0"/>
              <a:t>Raechelle Clemmons</a:t>
            </a:r>
            <a:br>
              <a:rPr lang="en-US" sz="2800" dirty="0" smtClean="0"/>
            </a:br>
            <a:r>
              <a:rPr lang="en-US" sz="2400" dirty="0" smtClean="0"/>
              <a:t>@</a:t>
            </a:r>
            <a:r>
              <a:rPr lang="en-US" sz="2400" dirty="0" err="1" smtClean="0"/>
              <a:t>rclemmons</a:t>
            </a:r>
            <a:r>
              <a:rPr lang="en-US" sz="2400" dirty="0" smtClean="0"/>
              <a:t> | raclemmons@davidson.edu</a:t>
            </a:r>
          </a:p>
          <a:p>
            <a:pPr>
              <a:spcBef>
                <a:spcPts val="2100"/>
              </a:spcBef>
            </a:pPr>
            <a:r>
              <a:rPr lang="en-US" sz="2800" dirty="0" smtClean="0"/>
              <a:t>Cara </a:t>
            </a:r>
            <a:r>
              <a:rPr lang="en-US" sz="2800" dirty="0" err="1" smtClean="0"/>
              <a:t>Biasucci</a:t>
            </a:r>
            <a:r>
              <a:rPr lang="en-US" sz="2800" dirty="0" smtClean="0"/>
              <a:t>, M.F.A.</a:t>
            </a:r>
            <a:br>
              <a:rPr lang="en-US" sz="2800" dirty="0" smtClean="0"/>
            </a:br>
            <a:r>
              <a:rPr lang="en-US" sz="2400" dirty="0" err="1" smtClean="0"/>
              <a:t>cara.biasucci@mccombs.utexas.edu</a:t>
            </a:r>
            <a:r>
              <a:rPr lang="en-US" sz="2400" dirty="0" smtClean="0"/>
              <a:t/>
            </a:r>
            <a:br>
              <a:rPr lang="en-US" sz="2400" dirty="0" smtClean="0"/>
            </a:br>
            <a:r>
              <a:rPr lang="en-US" sz="2400" dirty="0" err="1" smtClean="0"/>
              <a:t>www.ethicsunwrapped.utexas.edu</a:t>
            </a:r>
            <a:endParaRPr lang="en-US" sz="2400" dirty="0"/>
          </a:p>
        </p:txBody>
      </p:sp>
      <p:sp>
        <p:nvSpPr>
          <p:cNvPr id="3" name="Title 2"/>
          <p:cNvSpPr>
            <a:spLocks noGrp="1"/>
          </p:cNvSpPr>
          <p:nvPr>
            <p:ph type="title"/>
          </p:nvPr>
        </p:nvSpPr>
        <p:spPr/>
        <p:txBody>
          <a:bodyPr/>
          <a:lstStyle/>
          <a:p>
            <a:r>
              <a:rPr lang="en-US" dirty="0" smtClean="0"/>
              <a:t>Q&amp;A | Connect with us </a:t>
            </a:r>
            <a:br>
              <a:rPr lang="en-US" dirty="0" smtClean="0"/>
            </a:br>
            <a:r>
              <a:rPr lang="en-US" dirty="0" smtClean="0"/>
              <a:t>for further conversation:</a:t>
            </a:r>
            <a:endParaRPr lang="en-US" dirty="0"/>
          </a:p>
        </p:txBody>
      </p:sp>
    </p:spTree>
    <p:extLst>
      <p:ext uri="{BB962C8B-B14F-4D97-AF65-F5344CB8AC3E}">
        <p14:creationId xmlns:p14="http://schemas.microsoft.com/office/powerpoint/2010/main" val="9574342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Flexible and Customizable</a:t>
            </a:r>
            <a:endParaRPr lang="en-US" dirty="0"/>
          </a:p>
        </p:txBody>
      </p:sp>
      <p:pic>
        <p:nvPicPr>
          <p:cNvPr id="4" name="Picture 3" descr="eas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990" y="1542481"/>
            <a:ext cx="3012121" cy="3706852"/>
          </a:xfrm>
          <a:prstGeom prst="rect">
            <a:avLst/>
          </a:prstGeom>
        </p:spPr>
      </p:pic>
    </p:spTree>
    <p:extLst>
      <p:ext uri="{BB962C8B-B14F-4D97-AF65-F5344CB8AC3E}">
        <p14:creationId xmlns:p14="http://schemas.microsoft.com/office/powerpoint/2010/main" val="343281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f2f Emphasis</a:t>
            </a:r>
            <a:endParaRPr lang="en-US" dirty="0"/>
          </a:p>
        </p:txBody>
      </p:sp>
      <p:sp>
        <p:nvSpPr>
          <p:cNvPr id="4" name="Oval 3"/>
          <p:cNvSpPr/>
          <p:nvPr/>
        </p:nvSpPr>
        <p:spPr>
          <a:xfrm>
            <a:off x="2963333" y="1763889"/>
            <a:ext cx="3344334" cy="3344334"/>
          </a:xfrm>
          <a:prstGeom prst="ellipse">
            <a:avLst/>
          </a:prstGeom>
          <a:solidFill>
            <a:srgbClr val="2B7A9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Oval 4"/>
          <p:cNvSpPr/>
          <p:nvPr/>
        </p:nvSpPr>
        <p:spPr>
          <a:xfrm>
            <a:off x="3330222" y="2159000"/>
            <a:ext cx="2554111" cy="255411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Oval 5"/>
          <p:cNvSpPr/>
          <p:nvPr/>
        </p:nvSpPr>
        <p:spPr>
          <a:xfrm>
            <a:off x="3753555" y="2582334"/>
            <a:ext cx="1707445" cy="1707445"/>
          </a:xfrm>
          <a:prstGeom prst="ellipse">
            <a:avLst/>
          </a:prstGeom>
          <a:solidFill>
            <a:srgbClr val="2B7A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4800" dirty="0" smtClean="0"/>
              <a:t>f2f</a:t>
            </a:r>
            <a:endParaRPr kumimoji="1" lang="ja-JP" altLang="en-US" sz="4800" dirty="0"/>
          </a:p>
        </p:txBody>
      </p:sp>
    </p:spTree>
    <p:extLst>
      <p:ext uri="{BB962C8B-B14F-4D97-AF65-F5344CB8AC3E}">
        <p14:creationId xmlns:p14="http://schemas.microsoft.com/office/powerpoint/2010/main" val="3385071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kumimoji="1" lang="en-US" altLang="ja-JP" dirty="0" smtClean="0"/>
              <a:t>Balance of effort and payoff</a:t>
            </a:r>
            <a:endParaRPr kumimoji="1" lang="ja-JP" altLang="en-US" dirty="0"/>
          </a:p>
        </p:txBody>
      </p:sp>
      <p:pic>
        <p:nvPicPr>
          <p:cNvPr id="7" name="Picture 6" descr="balan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024" y="2772023"/>
            <a:ext cx="3891064" cy="1906621"/>
          </a:xfrm>
          <a:prstGeom prst="rect">
            <a:avLst/>
          </a:prstGeom>
        </p:spPr>
      </p:pic>
    </p:spTree>
    <p:extLst>
      <p:ext uri="{BB962C8B-B14F-4D97-AF65-F5344CB8AC3E}">
        <p14:creationId xmlns:p14="http://schemas.microsoft.com/office/powerpoint/2010/main" val="168541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kumimoji="1" lang="en-US" altLang="ja-JP" dirty="0" smtClean="0"/>
              <a:t>Roadblocks</a:t>
            </a:r>
            <a:endParaRPr kumimoji="1" lang="ja-JP" altLang="en-US" dirty="0"/>
          </a:p>
        </p:txBody>
      </p:sp>
      <p:pic>
        <p:nvPicPr>
          <p:cNvPr id="2" name="Picture 1" descr="roadblo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2405238"/>
            <a:ext cx="6007100" cy="2527300"/>
          </a:xfrm>
          <a:prstGeom prst="rect">
            <a:avLst/>
          </a:prstGeom>
        </p:spPr>
      </p:pic>
    </p:spTree>
    <p:extLst>
      <p:ext uri="{BB962C8B-B14F-4D97-AF65-F5344CB8AC3E}">
        <p14:creationId xmlns:p14="http://schemas.microsoft.com/office/powerpoint/2010/main" val="100280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kumimoji="1" lang="en-US" altLang="ja-JP" dirty="0" smtClean="0"/>
              <a:t>Are there sweet spots?</a:t>
            </a:r>
            <a:endParaRPr kumimoji="1" lang="ja-JP" altLang="en-US" dirty="0"/>
          </a:p>
        </p:txBody>
      </p:sp>
      <p:pic>
        <p:nvPicPr>
          <p:cNvPr id="6" name="Picture 5" descr="recyc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053" y="1871199"/>
            <a:ext cx="1623484" cy="1483044"/>
          </a:xfrm>
          <a:prstGeom prst="rect">
            <a:avLst/>
          </a:prstGeom>
        </p:spPr>
      </p:pic>
      <p:pic>
        <p:nvPicPr>
          <p:cNvPr id="8" name="Picture 7" descr="tim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469" y="3993444"/>
            <a:ext cx="1622653" cy="1622653"/>
          </a:xfrm>
          <a:prstGeom prst="rect">
            <a:avLst/>
          </a:prstGeom>
        </p:spPr>
      </p:pic>
      <p:pic>
        <p:nvPicPr>
          <p:cNvPr id="9" name="Picture 8" descr="lifesav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706" y="1650471"/>
            <a:ext cx="1819627" cy="1843835"/>
          </a:xfrm>
          <a:prstGeom prst="rect">
            <a:avLst/>
          </a:prstGeom>
        </p:spPr>
      </p:pic>
      <p:pic>
        <p:nvPicPr>
          <p:cNvPr id="10" name="Picture 9" descr="mone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3269" y="3776529"/>
            <a:ext cx="1120501" cy="2291249"/>
          </a:xfrm>
          <a:prstGeom prst="rect">
            <a:avLst/>
          </a:prstGeom>
        </p:spPr>
      </p:pic>
    </p:spTree>
    <p:extLst>
      <p:ext uri="{BB962C8B-B14F-4D97-AF65-F5344CB8AC3E}">
        <p14:creationId xmlns:p14="http://schemas.microsoft.com/office/powerpoint/2010/main" val="255585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spcBef>
                <a:spcPts val="600"/>
              </a:spcBef>
              <a:buNone/>
            </a:pPr>
            <a:r>
              <a:rPr lang="en-US" altLang="ja-JP" sz="4400" dirty="0" smtClean="0">
                <a:solidFill>
                  <a:srgbClr val="2B7A9F"/>
                </a:solidFill>
                <a:latin typeface="+mj-lt"/>
              </a:rPr>
              <a:t>A Work in Progress:</a:t>
            </a:r>
            <a:br>
              <a:rPr lang="en-US" altLang="ja-JP" sz="4400" dirty="0" smtClean="0">
                <a:solidFill>
                  <a:srgbClr val="2B7A9F"/>
                </a:solidFill>
                <a:latin typeface="+mj-lt"/>
              </a:rPr>
            </a:br>
            <a:r>
              <a:rPr lang="en-US" altLang="ja-JP" sz="4400" dirty="0" smtClean="0">
                <a:solidFill>
                  <a:srgbClr val="2B7A9F"/>
                </a:solidFill>
                <a:latin typeface="+mj-lt"/>
              </a:rPr>
              <a:t>Online Competencies</a:t>
            </a:r>
            <a:r>
              <a:rPr lang="en-US" altLang="ja-JP" sz="4400" dirty="0">
                <a:solidFill>
                  <a:srgbClr val="2B7A9F"/>
                </a:solidFill>
                <a:latin typeface="+mj-lt"/>
              </a:rPr>
              <a:t/>
            </a:r>
            <a:br>
              <a:rPr lang="en-US" altLang="ja-JP" sz="4400" dirty="0">
                <a:solidFill>
                  <a:srgbClr val="2B7A9F"/>
                </a:solidFill>
                <a:latin typeface="+mj-lt"/>
              </a:rPr>
            </a:br>
            <a:r>
              <a:rPr lang="en-US" altLang="ja-JP" sz="4400" dirty="0" smtClean="0">
                <a:solidFill>
                  <a:srgbClr val="2B7A9F"/>
                </a:solidFill>
                <a:latin typeface="+mj-lt"/>
              </a:rPr>
              <a:t>Curriculum (OCC) Project</a:t>
            </a:r>
          </a:p>
          <a:p>
            <a:pPr marL="0" indent="0">
              <a:spcBef>
                <a:spcPts val="600"/>
              </a:spcBef>
              <a:buNone/>
            </a:pPr>
            <a:endParaRPr kumimoji="1" lang="en-US" altLang="ja-JP" sz="4400" dirty="0" smtClean="0">
              <a:solidFill>
                <a:srgbClr val="2B7A9F"/>
              </a:solidFill>
              <a:latin typeface="+mj-lt"/>
            </a:endParaRPr>
          </a:p>
          <a:p>
            <a:pPr marL="0" indent="0">
              <a:spcBef>
                <a:spcPts val="600"/>
              </a:spcBef>
              <a:buNone/>
            </a:pPr>
            <a:r>
              <a:rPr kumimoji="1" lang="en-US" altLang="ja-JP" sz="1800" dirty="0" smtClean="0">
                <a:solidFill>
                  <a:srgbClr val="2B7A9F"/>
                </a:solidFill>
              </a:rPr>
              <a:t>Raechelle Clemmons</a:t>
            </a:r>
            <a:br>
              <a:rPr kumimoji="1" lang="en-US" altLang="ja-JP" sz="1800" dirty="0" smtClean="0">
                <a:solidFill>
                  <a:srgbClr val="2B7A9F"/>
                </a:solidFill>
              </a:rPr>
            </a:br>
            <a:r>
              <a:rPr kumimoji="1" lang="en-US" altLang="ja-JP" sz="1800" dirty="0" smtClean="0">
                <a:solidFill>
                  <a:srgbClr val="2B7A9F"/>
                </a:solidFill>
              </a:rPr>
              <a:t>Vice President &amp; CIO, St. Norbert College</a:t>
            </a:r>
          </a:p>
        </p:txBody>
      </p:sp>
    </p:spTree>
    <p:extLst>
      <p:ext uri="{BB962C8B-B14F-4D97-AF65-F5344CB8AC3E}">
        <p14:creationId xmlns:p14="http://schemas.microsoft.com/office/powerpoint/2010/main" val="25390438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3455</TotalTime>
  <Words>2477</Words>
  <Application>Microsoft Macintosh PowerPoint</Application>
  <PresentationFormat>On-screen Show (4:3)</PresentationFormat>
  <Paragraphs>357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Adaptive Learning</vt:lpstr>
      <vt:lpstr>Flexible and Customizable</vt:lpstr>
      <vt:lpstr>f2f Emphasis</vt:lpstr>
      <vt:lpstr>Balance of effort and payoff</vt:lpstr>
      <vt:lpstr>Roadblocks</vt:lpstr>
      <vt:lpstr>Are there sweet spots?</vt:lpstr>
      <vt:lpstr>PowerPoint Presentation</vt:lpstr>
      <vt:lpstr>OCC Project Overview</vt:lpstr>
      <vt:lpstr>What Is OCC, Exactly? </vt:lpstr>
      <vt:lpstr>Faculty-Led Design Process</vt:lpstr>
      <vt:lpstr>The “Final” Product (v.1)</vt:lpstr>
      <vt:lpstr>Ready, Set…Pilot!</vt:lpstr>
      <vt:lpstr>Where We’re Headed (We Hope)</vt:lpstr>
      <vt:lpstr>Lessons Learned</vt:lpstr>
      <vt:lpstr>PowerPoint Presentation</vt:lpstr>
      <vt:lpstr>PowerPoint Presentation</vt:lpstr>
      <vt:lpstr>PowerPoint Presentation</vt:lpstr>
      <vt:lpstr>Ethics Unwrapped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 | Connect with us  for further conversation: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Raechelle Clemmons</cp:lastModifiedBy>
  <cp:revision>105</cp:revision>
  <cp:lastPrinted>2015-02-02T21:50:40Z</cp:lastPrinted>
  <dcterms:created xsi:type="dcterms:W3CDTF">2013-06-12T15:30:12Z</dcterms:created>
  <dcterms:modified xsi:type="dcterms:W3CDTF">2016-02-03T05:22:15Z</dcterms:modified>
</cp:coreProperties>
</file>