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05" r:id="rId3"/>
    <p:sldId id="275" r:id="rId4"/>
    <p:sldId id="276" r:id="rId5"/>
    <p:sldId id="279" r:id="rId6"/>
    <p:sldId id="265" r:id="rId7"/>
    <p:sldId id="266" r:id="rId8"/>
    <p:sldId id="262" r:id="rId9"/>
    <p:sldId id="280" r:id="rId10"/>
    <p:sldId id="281" r:id="rId11"/>
    <p:sldId id="282" r:id="rId12"/>
    <p:sldId id="267" r:id="rId13"/>
    <p:sldId id="268" r:id="rId14"/>
    <p:sldId id="269" r:id="rId15"/>
    <p:sldId id="271" r:id="rId16"/>
    <p:sldId id="272" r:id="rId17"/>
    <p:sldId id="273" r:id="rId18"/>
    <p:sldId id="277" r:id="rId19"/>
    <p:sldId id="284" r:id="rId20"/>
    <p:sldId id="285" r:id="rId21"/>
    <p:sldId id="283" r:id="rId22"/>
    <p:sldId id="304" r:id="rId23"/>
    <p:sldId id="286" r:id="rId24"/>
    <p:sldId id="290" r:id="rId25"/>
    <p:sldId id="291" r:id="rId26"/>
    <p:sldId id="292" r:id="rId27"/>
    <p:sldId id="294" r:id="rId28"/>
    <p:sldId id="287" r:id="rId29"/>
    <p:sldId id="295" r:id="rId30"/>
    <p:sldId id="298" r:id="rId31"/>
    <p:sldId id="299" r:id="rId32"/>
    <p:sldId id="301" r:id="rId33"/>
    <p:sldId id="296" r:id="rId34"/>
    <p:sldId id="297" r:id="rId35"/>
    <p:sldId id="300" r:id="rId36"/>
    <p:sldId id="303"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6" r:id="rId62"/>
    <p:sldId id="331" r:id="rId63"/>
    <p:sldId id="332" r:id="rId64"/>
    <p:sldId id="333" r:id="rId65"/>
    <p:sldId id="334" r:id="rId66"/>
    <p:sldId id="335"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0000"/>
    <a:srgbClr val="FF5050"/>
    <a:srgbClr val="FF0000"/>
    <a:srgbClr val="FF9999"/>
    <a:srgbClr val="990033"/>
    <a:srgbClr val="FF6699"/>
    <a:srgbClr val="FF99FF"/>
    <a:srgbClr val="A5002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8" d="100"/>
          <a:sy n="108" d="100"/>
        </p:scale>
        <p:origin x="-98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spPr>
            <a:solidFill>
              <a:srgbClr val="FF0000"/>
            </a:solidFill>
          </c:spPr>
          <c:invertIfNegative val="0"/>
          <c:val>
            <c:numRef>
              <c:f>Sheet1!$D$4:$F$4</c:f>
              <c:numCache>
                <c:formatCode>General</c:formatCode>
                <c:ptCount val="3"/>
                <c:pt idx="0">
                  <c:v>5000</c:v>
                </c:pt>
                <c:pt idx="1">
                  <c:v>7500</c:v>
                </c:pt>
                <c:pt idx="2">
                  <c:v>10000</c:v>
                </c:pt>
              </c:numCache>
            </c:numRef>
          </c:val>
        </c:ser>
        <c:dLbls>
          <c:showLegendKey val="0"/>
          <c:showVal val="0"/>
          <c:showCatName val="0"/>
          <c:showSerName val="0"/>
          <c:showPercent val="0"/>
          <c:showBubbleSize val="0"/>
        </c:dLbls>
        <c:gapWidth val="150"/>
        <c:overlap val="100"/>
        <c:axId val="35142272"/>
        <c:axId val="85995904"/>
      </c:barChart>
      <c:catAx>
        <c:axId val="35142272"/>
        <c:scaling>
          <c:orientation val="minMax"/>
        </c:scaling>
        <c:delete val="1"/>
        <c:axPos val="b"/>
        <c:majorTickMark val="out"/>
        <c:minorTickMark val="none"/>
        <c:tickLblPos val="nextTo"/>
        <c:crossAx val="85995904"/>
        <c:crosses val="autoZero"/>
        <c:auto val="1"/>
        <c:lblAlgn val="ctr"/>
        <c:lblOffset val="100"/>
        <c:noMultiLvlLbl val="0"/>
      </c:catAx>
      <c:valAx>
        <c:axId val="85995904"/>
        <c:scaling>
          <c:orientation val="minMax"/>
        </c:scaling>
        <c:delete val="0"/>
        <c:axPos val="l"/>
        <c:majorGridlines/>
        <c:numFmt formatCode="General" sourceLinked="1"/>
        <c:majorTickMark val="out"/>
        <c:minorTickMark val="none"/>
        <c:tickLblPos val="nextTo"/>
        <c:crossAx val="35142272"/>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D2E62-899E-47C8-81FC-E5DFE290EB7C}" type="datetimeFigureOut">
              <a:rPr lang="en-US" smtClean="0"/>
              <a:t>6/26/2013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D33A05-9212-4137-AB82-0C513D8B066B}" type="slidenum">
              <a:rPr lang="en-US" smtClean="0"/>
              <a:t>‹#›</a:t>
            </a:fld>
            <a:endParaRPr lang="en-US"/>
          </a:p>
        </p:txBody>
      </p:sp>
    </p:spTree>
    <p:extLst>
      <p:ext uri="{BB962C8B-B14F-4D97-AF65-F5344CB8AC3E}">
        <p14:creationId xmlns:p14="http://schemas.microsoft.com/office/powerpoint/2010/main" val="3599221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p:sp>
      <p:sp>
        <p:nvSpPr>
          <p:cNvPr id="7170" name="Rectangle 2"/>
          <p:cNvSpPr>
            <a:spLocks noGrp="1" noChangeArrowheads="1"/>
          </p:cNvSpPr>
          <p:nvPr>
            <p:ph type="body" idx="1"/>
          </p:nvPr>
        </p:nvSpPr>
        <p:spPr/>
        <p:txBody>
          <a:bodyPr/>
          <a:lstStyle/>
          <a:p>
            <a:r>
              <a:rPr lang="en-US"/>
              <a:t>Agenda/Outline</a:t>
            </a:r>
          </a:p>
          <a:p>
            <a:r>
              <a:rPr lang="en-US"/>
              <a:t> </a:t>
            </a:r>
          </a:p>
          <a:p>
            <a:r>
              <a:rPr lang="en-US"/>
              <a:t>1. Introduction</a:t>
            </a:r>
          </a:p>
          <a:p>
            <a:r>
              <a:rPr lang="en-US"/>
              <a:t>2. A brief review of the privacy field and framework</a:t>
            </a:r>
          </a:p>
          <a:p>
            <a:r>
              <a:rPr lang="en-US"/>
              <a:t> </a:t>
            </a:r>
          </a:p>
          <a:p>
            <a:r>
              <a:rPr lang="en-US"/>
              <a:t>a. www.worldprivacyforum.org/pdf/WPFselfregulationhistory.pdf</a:t>
            </a:r>
          </a:p>
          <a:p>
            <a:r>
              <a:rPr lang="en-US"/>
              <a:t>b. http://www.educause.edu/ero/article/information-privacy-revealed</a:t>
            </a:r>
          </a:p>
          <a:p>
            <a:r>
              <a:rPr lang="en-US"/>
              <a:t> </a:t>
            </a:r>
          </a:p>
          <a:p>
            <a:r>
              <a:rPr lang="en-US"/>
              <a:t>3. Presenters’ experience as security and privacy officers at major research institutions</a:t>
            </a:r>
          </a:p>
          <a:p>
            <a:r>
              <a:rPr lang="en-US"/>
              <a:t> </a:t>
            </a:r>
          </a:p>
          <a:p>
            <a:r>
              <a:rPr lang="en-US"/>
              <a:t>a. Michael Carr</a:t>
            </a:r>
          </a:p>
          <a:p>
            <a:r>
              <a:rPr lang="en-US"/>
              <a:t>i. Currently, CISO @ The University of Kentucky</a:t>
            </a:r>
          </a:p>
          <a:p>
            <a:r>
              <a:rPr lang="en-US"/>
              <a:t>ii. In Higher Ed for 10 years now</a:t>
            </a:r>
          </a:p>
          <a:p>
            <a:r>
              <a:rPr lang="en-US"/>
              <a:t>iii. But grew up @ GE in IT; Graduate education then law school</a:t>
            </a:r>
          </a:p>
          <a:p>
            <a:r>
              <a:rPr lang="en-US"/>
              <a:t>iv. Aside from a short stint as CIO at a small, liberal arts Univ in Ohio, has always been responsible for cyber security.</a:t>
            </a:r>
          </a:p>
          <a:p>
            <a:r>
              <a:rPr lang="en-US"/>
              <a:t>v. Often responsible for privacy because no one else was</a:t>
            </a:r>
          </a:p>
          <a:p>
            <a:r>
              <a:rPr lang="en-US"/>
              <a:t> </a:t>
            </a:r>
          </a:p>
          <a:p>
            <a:r>
              <a:rPr lang="en-US"/>
              <a:t>b. Jane Rosenthal</a:t>
            </a:r>
          </a:p>
          <a:p>
            <a:r>
              <a:rPr lang="en-US"/>
              <a:t>i. Currently Director, Privacy Office @ The University of Kansas</a:t>
            </a:r>
          </a:p>
          <a:p>
            <a:r>
              <a:rPr lang="en-US"/>
              <a:t>ii. In Higher Ed for 15 years now</a:t>
            </a:r>
          </a:p>
          <a:p>
            <a:r>
              <a:rPr lang="en-US"/>
              <a:t>iii. Grew up as an Employment Attorney, public world, then research  contracts &amp; IP at KUMC and here for 7 years</a:t>
            </a:r>
          </a:p>
          <a:p>
            <a:r>
              <a:rPr lang="en-US"/>
              <a:t>iv. Responsible for Privacy and ironically Custodian of Public Records</a:t>
            </a:r>
          </a:p>
          <a:p>
            <a:r>
              <a:rPr lang="en-US"/>
              <a:t> </a:t>
            </a:r>
          </a:p>
          <a:p>
            <a:r>
              <a:rPr lang="en-US"/>
              <a:t>4. CPO’s requisite skill set</a:t>
            </a:r>
          </a:p>
          <a:p>
            <a:r>
              <a:rPr lang="en-US"/>
              <a:t>a. Willing to read tall Regulations in a Single Bound (or with a lot of coffee)</a:t>
            </a:r>
          </a:p>
          <a:p>
            <a:r>
              <a:rPr lang="en-US"/>
              <a:t>b. Willing to be glutton for punishment</a:t>
            </a:r>
          </a:p>
          <a:p>
            <a:r>
              <a:rPr lang="en-US"/>
              <a:t>c. Likes to work in/with interdisciplinary area—Privacy, Security, Communications, Compliance, Legal, Audit, Student Affairs, health centers</a:t>
            </a:r>
          </a:p>
          <a:p>
            <a:r>
              <a:rPr lang="en-US"/>
              <a:t>d. Can change gears from one area to another</a:t>
            </a:r>
          </a:p>
          <a:p>
            <a:r>
              <a:rPr lang="en-US"/>
              <a:t>e. Understand purchasing /front end of agreements</a:t>
            </a:r>
          </a:p>
          <a:p>
            <a:r>
              <a:rPr lang="en-US"/>
              <a:t>f. Understand contracts &amp; liabilities</a:t>
            </a:r>
          </a:p>
          <a:p>
            <a:r>
              <a:rPr lang="en-US"/>
              <a:t>g. Copyright &amp; IP understanding</a:t>
            </a:r>
          </a:p>
          <a:p>
            <a:r>
              <a:rPr lang="en-US"/>
              <a:t>h. Taken at least 1 legal course in your life, such as business law, data security law, e-discovery law, health or admin law</a:t>
            </a:r>
          </a:p>
          <a:p>
            <a:r>
              <a:rPr lang="en-US"/>
              <a:t>5. The pros and cons of having a dedicated privacy officer and/or with combining with security</a:t>
            </a:r>
          </a:p>
          <a:p>
            <a:r>
              <a:rPr lang="en-US"/>
              <a:t> </a:t>
            </a:r>
          </a:p>
          <a:p>
            <a:r>
              <a:rPr lang="en-US"/>
              <a:t>6. A typical day-in-the-life of a CPO</a:t>
            </a:r>
          </a:p>
          <a:p>
            <a:r>
              <a:rPr lang="en-US"/>
              <a:t>a. There is not a typical day</a:t>
            </a:r>
          </a:p>
          <a:p>
            <a:r>
              <a:rPr lang="en-US"/>
              <a:t>7. Moved before 6 - The pros/cons of  a dedicated privacy officer and/or with combining with security</a:t>
            </a:r>
          </a:p>
          <a:p>
            <a:r>
              <a:rPr lang="en-US"/>
              <a:t>8. Career roadmaps to move into privacy</a:t>
            </a:r>
          </a:p>
          <a:p>
            <a:r>
              <a:rPr lang="en-US"/>
              <a:t>a. IAPP is an excellent choice for training (options CIPP/US/IT/EU/C/G)</a:t>
            </a:r>
          </a:p>
          <a:p>
            <a:r>
              <a:rPr lang="en-US"/>
              <a:t>b. AHIMA—CHPS (privacy &amp; security)</a:t>
            </a:r>
          </a:p>
          <a:p>
            <a:r>
              <a:rPr lang="en-US"/>
              <a:t>c. Policy Office (Kent Wada at UCLA)</a:t>
            </a:r>
          </a:p>
          <a:p>
            <a:r>
              <a:rPr lang="en-US"/>
              <a:t>d. IT Policy Office (Tracy Mitrano, Cornell)</a:t>
            </a:r>
          </a:p>
          <a:p>
            <a:r>
              <a:rPr lang="en-US"/>
              <a:t>e. SANS 414 Management???</a:t>
            </a:r>
          </a:p>
          <a:p>
            <a:r>
              <a:rPr lang="en-US"/>
              <a:t>f. Faculty with an Administrative Bent</a:t>
            </a:r>
          </a:p>
          <a:p>
            <a:r>
              <a:rPr lang="en-US"/>
              <a:t>g. Legal training but don’t (under any circumstances) want to be a lawyer</a:t>
            </a:r>
          </a:p>
          <a:p>
            <a:r>
              <a:rPr lang="en-US"/>
              <a:t>h. Audit experience</a:t>
            </a:r>
          </a:p>
          <a:p>
            <a:r>
              <a:rPr lang="en-US"/>
              <a:t>i. Research knowledge/understanding a plus</a:t>
            </a:r>
          </a:p>
          <a:p>
            <a:r>
              <a:rPr lang="en-US"/>
              <a:t>j. University experience to understand the animal, I mean City is a plus</a:t>
            </a:r>
          </a:p>
          <a:p>
            <a:r>
              <a:rPr lang="en-US"/>
              <a:t>k. Geek who can speak to laypeople—that’s important; or legal type who can speak geek</a:t>
            </a:r>
          </a:p>
          <a:p>
            <a:r>
              <a:rPr lang="en-US"/>
              <a:t>9. What’s around the Corner for Privacy Tomorrow (and the Day After)</a:t>
            </a:r>
          </a:p>
          <a:p>
            <a:r>
              <a:rPr lang="en-US"/>
              <a:t>a. Big Data—everybody wants some</a:t>
            </a:r>
          </a:p>
          <a:p>
            <a:r>
              <a:rPr lang="en-US"/>
              <a:t>i. Your Communications &amp; Alumni will want your Data and Track your Exes</a:t>
            </a:r>
          </a:p>
          <a:p>
            <a:r>
              <a:rPr lang="en-US"/>
              <a:t>b. BYOD is a sink hole w/o controls</a:t>
            </a:r>
          </a:p>
          <a:p>
            <a:r>
              <a:rPr lang="en-US"/>
              <a:t>i. Can you agree on policy</a:t>
            </a:r>
          </a:p>
          <a:p>
            <a:r>
              <a:rPr lang="en-US"/>
              <a:t>ii. How much is too much info to know about your users</a:t>
            </a:r>
          </a:p>
          <a:p>
            <a:r>
              <a:rPr lang="en-US"/>
              <a:t>c. Weird Devices will be vulnerable and leak info</a:t>
            </a:r>
          </a:p>
          <a:p>
            <a:r>
              <a:rPr lang="en-US"/>
              <a:t>i. Medical devices</a:t>
            </a:r>
          </a:p>
          <a:p>
            <a:r>
              <a:rPr lang="en-US"/>
              <a:t>ii. VoIP</a:t>
            </a:r>
          </a:p>
          <a:p>
            <a:r>
              <a:rPr lang="en-US"/>
              <a:t>iii. Multi-Factor Authentication</a:t>
            </a:r>
          </a:p>
          <a:p>
            <a:r>
              <a:rPr lang="en-US"/>
              <a:t>iv. More fines to come, come, come</a:t>
            </a:r>
          </a:p>
          <a:p>
            <a:r>
              <a:rPr lang="en-US"/>
              <a:t>d. Europe is getting closer w/o the Concorde Airplane</a:t>
            </a:r>
          </a:p>
          <a:p>
            <a:r>
              <a:rPr lang="en-US"/>
              <a:t>10. Q&amp;A</a:t>
            </a:r>
          </a:p>
          <a:p>
            <a:r>
              <a:rPr lang="en-US"/>
              <a:t> </a:t>
            </a:r>
          </a:p>
          <a:p>
            <a:r>
              <a:rPr lang="en-US"/>
              <a:t> </a:t>
            </a:r>
          </a:p>
          <a:p>
            <a:r>
              <a:rPr lang="en-US"/>
              <a:t>• Okay with Splitting 1-5 Mike, 6-9 Jane ?</a:t>
            </a:r>
          </a:p>
          <a:p>
            <a:r>
              <a:rPr lang="en-US"/>
              <a:t> </a:t>
            </a:r>
          </a:p>
          <a:p>
            <a:r>
              <a:rPr lang="en-US"/>
              <a:t>• Preferred PwrPt template ?</a:t>
            </a:r>
          </a:p>
          <a:p>
            <a:r>
              <a:rPr lang="en-US"/>
              <a:t> </a:t>
            </a:r>
          </a:p>
          <a:p>
            <a:r>
              <a:rPr lang="en-US"/>
              <a:t>• Goal for 1st draft of PwrPt?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p:cNvSpPr>
          <p:nvPr>
            <p:ph type="sldImg"/>
          </p:nvPr>
        </p:nvSpPr>
        <p:spPr/>
      </p:sp>
      <p:sp>
        <p:nvSpPr>
          <p:cNvPr id="12290" name="Rectangle 2"/>
          <p:cNvSpPr>
            <a:spLocks noGrp="1" noChangeArrowheads="1"/>
          </p:cNvSpPr>
          <p:nvPr>
            <p:ph type="body" idx="1"/>
          </p:nvPr>
        </p:nvSpPr>
        <p:spPr/>
        <p:txBody>
          <a:bodyPr/>
          <a:lstStyle/>
          <a:p>
            <a:r>
              <a:rPr lang="en-US"/>
              <a:t>a. Big Data—everybody wants some</a:t>
            </a:r>
          </a:p>
          <a:p>
            <a:r>
              <a:rPr lang="en-US"/>
              <a:t>i. Your Communications &amp; Alumni will want your Data and Track your Exes</a:t>
            </a:r>
          </a:p>
          <a:p>
            <a:r>
              <a:rPr lang="en-US"/>
              <a:t>b. BYOD is a sink hole w/o controls</a:t>
            </a:r>
          </a:p>
          <a:p>
            <a:r>
              <a:rPr lang="en-US"/>
              <a:t>i. Can you agree on policy</a:t>
            </a:r>
          </a:p>
          <a:p>
            <a:r>
              <a:rPr lang="en-US"/>
              <a:t>ii. How much is too much info to know about your users</a:t>
            </a:r>
          </a:p>
          <a:p>
            <a:r>
              <a:rPr lang="en-US"/>
              <a:t>c. Weird Devices will be vulnerable and leak info</a:t>
            </a:r>
          </a:p>
          <a:p>
            <a:r>
              <a:rPr lang="en-US"/>
              <a:t>i. Medical devices</a:t>
            </a:r>
          </a:p>
          <a:p>
            <a:r>
              <a:rPr lang="en-US"/>
              <a:t>ii. VoIP</a:t>
            </a:r>
          </a:p>
          <a:p>
            <a:r>
              <a:rPr lang="en-US"/>
              <a:t>iii. Multi-Factor Authentication</a:t>
            </a:r>
          </a:p>
          <a:p>
            <a:r>
              <a:rPr lang="en-US"/>
              <a:t>iv. More fines to come, come, come</a:t>
            </a:r>
          </a:p>
          <a:p>
            <a:r>
              <a:rPr lang="en-US"/>
              <a:t>d. Europe is getting closer w/o the Concorde Airplane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p:sp>
      <p:sp>
        <p:nvSpPr>
          <p:cNvPr id="23554" name="Rectangle 2"/>
          <p:cNvSpPr>
            <a:spLocks noGrp="1" noChangeArrowheads="1"/>
          </p:cNvSpPr>
          <p:nvPr>
            <p:ph type="body" idx="1"/>
          </p:nvPr>
        </p:nvSpPr>
        <p:spPr/>
        <p:txBody>
          <a:bodyPr/>
          <a:lstStyle/>
          <a:p>
            <a:pPr marL="228600" indent="-228600">
              <a:buSzPct val="80000"/>
              <a:buFontTx/>
              <a:buChar char="•"/>
            </a:pPr>
            <a:r>
              <a:rPr lang="en-US"/>
              <a:t>— records created by medical professionals in the course of treating a student —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p:sp>
      <p:sp>
        <p:nvSpPr>
          <p:cNvPr id="28674" name="Rectangle 2"/>
          <p:cNvSpPr>
            <a:spLocks noGrp="1" noChangeArrowheads="1"/>
          </p:cNvSpPr>
          <p:nvPr>
            <p:ph type="body" idx="1"/>
          </p:nvPr>
        </p:nvSpPr>
        <p:spPr/>
        <p:txBody>
          <a:bodyPr/>
          <a:lstStyle/>
          <a:p>
            <a:r>
              <a:rPr lang="en-US"/>
              <a:t>OECD FIPPs as Cited by MB Lavagnino, Educause Article</a:t>
            </a:r>
          </a:p>
          <a:p>
            <a:r>
              <a:rPr lang="en-US"/>
              <a:t>1 Notice</a:t>
            </a:r>
          </a:p>
          <a:p>
            <a:r>
              <a:rPr lang="en-US"/>
              <a:t>2 Choice/Consent</a:t>
            </a:r>
          </a:p>
          <a:p>
            <a:r>
              <a:rPr lang="en-US"/>
              <a:t>3 Collection Limits</a:t>
            </a:r>
          </a:p>
          <a:p>
            <a:r>
              <a:rPr lang="en-US"/>
              <a:t>4 Use &amp; Retention</a:t>
            </a:r>
          </a:p>
          <a:p>
            <a:r>
              <a:rPr lang="en-US"/>
              <a:t>5 Disclosure Limit</a:t>
            </a:r>
          </a:p>
          <a:p>
            <a:r>
              <a:rPr lang="en-US"/>
              <a:t>6 Access</a:t>
            </a:r>
          </a:p>
          <a:p>
            <a:r>
              <a:rPr lang="en-US"/>
              <a:t>7 Integrity &amp; Security</a:t>
            </a:r>
          </a:p>
          <a:p>
            <a:r>
              <a:rPr lang="en-US"/>
              <a:t>8 Enforcement &amp; Redress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p:sp>
      <p:sp>
        <p:nvSpPr>
          <p:cNvPr id="39938" name="Rectangle 2"/>
          <p:cNvSpPr>
            <a:spLocks noGrp="1" noChangeArrowheads="1"/>
          </p:cNvSpPr>
          <p:nvPr>
            <p:ph type="body" idx="1"/>
          </p:nvPr>
        </p:nvSpPr>
        <p:spPr/>
        <p:txBody>
          <a:bodyPr/>
          <a:lstStyle/>
          <a:p>
            <a:r>
              <a:rPr lang="en-US"/>
              <a:t>a. Big Data—everybody wants some</a:t>
            </a:r>
          </a:p>
          <a:p>
            <a:r>
              <a:rPr lang="en-US"/>
              <a:t>i. Your Communications &amp; Alumni will want your Data and Track your Exes</a:t>
            </a:r>
          </a:p>
          <a:p>
            <a:r>
              <a:rPr lang="en-US"/>
              <a:t>b. BYOD is a sink hole w/o controls</a:t>
            </a:r>
          </a:p>
          <a:p>
            <a:r>
              <a:rPr lang="en-US"/>
              <a:t>i. Can you agree on policy</a:t>
            </a:r>
          </a:p>
          <a:p>
            <a:r>
              <a:rPr lang="en-US"/>
              <a:t>ii. How much is too much info to know about your users</a:t>
            </a:r>
          </a:p>
          <a:p>
            <a:r>
              <a:rPr lang="en-US"/>
              <a:t>c. Weird Devices will be vulnerable and leak info</a:t>
            </a:r>
          </a:p>
          <a:p>
            <a:r>
              <a:rPr lang="en-US"/>
              <a:t>i. Medical devices</a:t>
            </a:r>
          </a:p>
          <a:p>
            <a:r>
              <a:rPr lang="en-US"/>
              <a:t>ii. VoIP</a:t>
            </a:r>
          </a:p>
          <a:p>
            <a:r>
              <a:rPr lang="en-US"/>
              <a:t>iii. Multi-Factor Authentication</a:t>
            </a:r>
          </a:p>
          <a:p>
            <a:r>
              <a:rPr lang="en-US"/>
              <a:t>iv. More fines to come, come, come</a:t>
            </a:r>
          </a:p>
          <a:p>
            <a:r>
              <a:rPr lang="en-US"/>
              <a:t>d. Europe is getting closer w/o the Concorde Airplane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U Title 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Text Placeholder 2"/>
          <p:cNvSpPr>
            <a:spLocks noGrp="1"/>
          </p:cNvSpPr>
          <p:nvPr>
            <p:ph type="body" idx="11"/>
          </p:nvPr>
        </p:nvSpPr>
        <p:spPr>
          <a:xfrm>
            <a:off x="609601" y="3253048"/>
            <a:ext cx="7942810" cy="500732"/>
          </a:xfrm>
          <a:prstGeom prst="rect">
            <a:avLst/>
          </a:prstGeom>
        </p:spPr>
        <p:txBody>
          <a:bodyPr anchor="t"/>
          <a:lstStyle>
            <a:lvl1pPr marL="0" indent="0" algn="l">
              <a:buNone/>
              <a:defRPr sz="24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Text Placeholder 2"/>
          <p:cNvSpPr>
            <a:spLocks noGrp="1"/>
          </p:cNvSpPr>
          <p:nvPr>
            <p:ph type="body" idx="12"/>
          </p:nvPr>
        </p:nvSpPr>
        <p:spPr>
          <a:xfrm>
            <a:off x="609600" y="5500255"/>
            <a:ext cx="8096595" cy="500732"/>
          </a:xfrm>
          <a:prstGeom prst="rect">
            <a:avLst/>
          </a:prstGeom>
        </p:spPr>
        <p:txBody>
          <a:bodyPr anchor="t"/>
          <a:lstStyle>
            <a:lvl1pPr marL="0" indent="0" algn="r">
              <a:buNone/>
              <a:defRPr sz="18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5" name="Text Placeholder 2"/>
          <p:cNvSpPr>
            <a:spLocks noGrp="1"/>
          </p:cNvSpPr>
          <p:nvPr>
            <p:ph type="body" idx="13"/>
          </p:nvPr>
        </p:nvSpPr>
        <p:spPr>
          <a:xfrm>
            <a:off x="600595" y="2362200"/>
            <a:ext cx="7942810" cy="914400"/>
          </a:xfrm>
          <a:prstGeom prst="rect">
            <a:avLst/>
          </a:prstGeom>
        </p:spPr>
        <p:txBody>
          <a:bodyPr anchor="t">
            <a:noAutofit/>
          </a:bodyPr>
          <a:lstStyle>
            <a:lvl1pPr marL="0" indent="0" algn="l">
              <a:buNone/>
              <a:defRPr sz="40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5819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1195" y="5473899"/>
            <a:ext cx="4071938" cy="1196578"/>
          </a:xfrm>
          <a:prstGeom prst="rect">
            <a:avLst/>
          </a:prstGeom>
        </p:spPr>
        <p:txBody>
          <a:bodyPr lIns="64291" tIns="32146" rIns="64291" bIns="32146"/>
          <a:lstStyle/>
          <a:p>
            <a:r>
              <a:rPr lang="en-US" smtClean="0"/>
              <a:t>Click to edit Master title style</a:t>
            </a:r>
            <a:endParaRPr lang="en-US"/>
          </a:p>
        </p:txBody>
      </p:sp>
      <p:sp>
        <p:nvSpPr>
          <p:cNvPr id="3" name="Content Placeholder 2"/>
          <p:cNvSpPr>
            <a:spLocks noGrp="1"/>
          </p:cNvSpPr>
          <p:nvPr>
            <p:ph idx="1"/>
          </p:nvPr>
        </p:nvSpPr>
        <p:spPr>
          <a:xfrm>
            <a:off x="5518547" y="5956101"/>
            <a:ext cx="3482578" cy="357188"/>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85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DU Title 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2370676"/>
            <a:ext cx="7866612" cy="905924"/>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smtClean="0"/>
              <a:t>Click to edit Master title style</a:t>
            </a:r>
            <a:endParaRPr lang="en-US" dirty="0"/>
          </a:p>
        </p:txBody>
      </p:sp>
      <p:sp>
        <p:nvSpPr>
          <p:cNvPr id="12" name="Text Placeholder 2"/>
          <p:cNvSpPr>
            <a:spLocks noGrp="1"/>
          </p:cNvSpPr>
          <p:nvPr>
            <p:ph type="body" idx="12"/>
          </p:nvPr>
        </p:nvSpPr>
        <p:spPr>
          <a:xfrm>
            <a:off x="609600" y="5500255"/>
            <a:ext cx="8096595" cy="500732"/>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609600" y="3276600"/>
            <a:ext cx="7866611" cy="500732"/>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1871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DU A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6829" y="338675"/>
            <a:ext cx="8021782" cy="729971"/>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smtClean="0"/>
              <a:t>Click to edit Master title style</a:t>
            </a:r>
            <a:endParaRPr lang="en-US" dirty="0"/>
          </a:p>
        </p:txBody>
      </p:sp>
      <p:sp>
        <p:nvSpPr>
          <p:cNvPr id="8" name="Text Placeholder 2"/>
          <p:cNvSpPr>
            <a:spLocks noGrp="1"/>
          </p:cNvSpPr>
          <p:nvPr>
            <p:ph type="body" idx="10"/>
          </p:nvPr>
        </p:nvSpPr>
        <p:spPr>
          <a:xfrm>
            <a:off x="1676400" y="1143000"/>
            <a:ext cx="6952211" cy="4673600"/>
          </a:xfrm>
          <a:prstGeom prst="rect">
            <a:avLst/>
          </a:prstGeom>
        </p:spPr>
        <p:txBody>
          <a:bodyPr anchor="t"/>
          <a:lstStyle>
            <a:lvl1pPr marL="0" indent="0" algn="l">
              <a:lnSpc>
                <a:spcPct val="200000"/>
              </a:lnSpc>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35420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DU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27313"/>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
          <p:cNvSpPr>
            <a:spLocks noGrp="1"/>
          </p:cNvSpPr>
          <p:nvPr>
            <p:ph type="body" idx="11"/>
          </p:nvPr>
        </p:nvSpPr>
        <p:spPr>
          <a:xfrm>
            <a:off x="665018" y="3385468"/>
            <a:ext cx="8021782" cy="500732"/>
          </a:xfrm>
          <a:prstGeom prst="rect">
            <a:avLst/>
          </a:prstGeom>
        </p:spPr>
        <p:txBody>
          <a:bodyPr anchor="t"/>
          <a:lstStyle>
            <a:lvl1pPr marL="0" indent="0" algn="l">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ext Placeholder 2"/>
          <p:cNvSpPr>
            <a:spLocks noGrp="1"/>
          </p:cNvSpPr>
          <p:nvPr>
            <p:ph type="body" idx="13"/>
          </p:nvPr>
        </p:nvSpPr>
        <p:spPr>
          <a:xfrm>
            <a:off x="600595" y="2667000"/>
            <a:ext cx="7942810" cy="914400"/>
          </a:xfrm>
          <a:prstGeom prst="rect">
            <a:avLst/>
          </a:prstGeom>
        </p:spPr>
        <p:txBody>
          <a:bodyPr anchor="t">
            <a:noAutofit/>
          </a:bodyPr>
          <a:lstStyle>
            <a:lvl1pPr marL="0" indent="0" algn="l">
              <a:buNone/>
              <a:defRPr sz="36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9717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DU Body 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smtClean="0"/>
              <a:t>Click to edit Master title style</a:t>
            </a:r>
            <a:endParaRPr lang="en-US" dirty="0"/>
          </a:p>
        </p:txBody>
      </p:sp>
      <p:sp>
        <p:nvSpPr>
          <p:cNvPr id="9" name="Content Placeholder 2"/>
          <p:cNvSpPr>
            <a:spLocks noGrp="1"/>
          </p:cNvSpPr>
          <p:nvPr>
            <p:ph idx="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024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U Body 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smtClean="0"/>
              <a:t>Click to edit Master title style</a:t>
            </a:r>
            <a:endParaRPr lang="en-US" dirty="0"/>
          </a:p>
        </p:txBody>
      </p:sp>
      <p:sp>
        <p:nvSpPr>
          <p:cNvPr id="9" name="Content Placeholder 2"/>
          <p:cNvSpPr>
            <a:spLocks noGrp="1"/>
          </p:cNvSpPr>
          <p:nvPr>
            <p:ph idx="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92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DU Sta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1371600"/>
            <a:ext cx="3644514" cy="1885406"/>
          </a:xfrm>
          <a:prstGeom prst="rect">
            <a:avLst/>
          </a:prstGeom>
        </p:spPr>
        <p:txBody>
          <a:bodyPr anchor="t">
            <a:noAutofit/>
          </a:bodyPr>
          <a:lstStyle>
            <a:lvl1pPr algn="ctr">
              <a:defRPr sz="13500" b="1" cap="none">
                <a:solidFill>
                  <a:schemeClr val="bg1"/>
                </a:solidFill>
                <a:latin typeface="Arial"/>
                <a:cs typeface="Arial"/>
              </a:defRPr>
            </a:lvl1pPr>
          </a:lstStyle>
          <a:p>
            <a:r>
              <a:rPr lang="en-US" smtClean="0"/>
              <a:t>Click to edit Master title style</a:t>
            </a:r>
            <a:endParaRPr lang="en-US" dirty="0"/>
          </a:p>
        </p:txBody>
      </p:sp>
      <p:sp>
        <p:nvSpPr>
          <p:cNvPr id="9" name="Content Placeholder 2"/>
          <p:cNvSpPr>
            <a:spLocks noGrp="1"/>
          </p:cNvSpPr>
          <p:nvPr>
            <p:ph idx="1"/>
          </p:nvPr>
        </p:nvSpPr>
        <p:spPr>
          <a:xfrm>
            <a:off x="609600" y="3429000"/>
            <a:ext cx="3644514" cy="3485606"/>
          </a:xfrm>
          <a:prstGeom prst="rect">
            <a:avLst/>
          </a:prstGeom>
        </p:spPr>
        <p:txBody>
          <a:bodyPr>
            <a:noAutofit/>
          </a:bodyPr>
          <a:lstStyle>
            <a:lvl1pPr marL="0" indent="0" algn="l">
              <a:buClr>
                <a:srgbClr val="C00000"/>
              </a:buClr>
              <a:buFontTx/>
              <a:buNone/>
              <a:defRPr sz="36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smtClean="0"/>
              <a:t>Click to edit Master text styles</a:t>
            </a:r>
          </a:p>
        </p:txBody>
      </p:sp>
    </p:spTree>
    <p:extLst>
      <p:ext uri="{BB962C8B-B14F-4D97-AF65-F5344CB8AC3E}">
        <p14:creationId xmlns:p14="http://schemas.microsoft.com/office/powerpoint/2010/main" val="43201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DU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0"/>
          </p:nvPr>
        </p:nvSpPr>
        <p:spPr>
          <a:xfrm>
            <a:off x="609600" y="2362200"/>
            <a:ext cx="5791200" cy="2971800"/>
          </a:xfrm>
          <a:prstGeom prst="rect">
            <a:avLst/>
          </a:prstGeom>
        </p:spPr>
        <p:txBody>
          <a:bodyPr>
            <a:noAutofit/>
          </a:bodyPr>
          <a:lstStyle>
            <a:lvl1pPr marL="0" indent="0" algn="l">
              <a:buClr>
                <a:srgbClr val="C00000"/>
              </a:buClr>
              <a:buFontTx/>
              <a:buNone/>
              <a:defRPr sz="36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smtClean="0"/>
              <a:t>Click to edit Master text styles</a:t>
            </a:r>
          </a:p>
        </p:txBody>
      </p:sp>
    </p:spTree>
    <p:extLst>
      <p:ext uri="{BB962C8B-B14F-4D97-AF65-F5344CB8AC3E}">
        <p14:creationId xmlns:p14="http://schemas.microsoft.com/office/powerpoint/2010/main" val="108515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U E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609599" y="2370676"/>
            <a:ext cx="7866612" cy="905924"/>
          </a:xfrm>
          <a:prstGeom prst="rect">
            <a:avLst/>
          </a:prstGeom>
        </p:spPr>
        <p:txBody>
          <a:bodyPr anchor="t"/>
          <a:lstStyle>
            <a:lvl1pPr algn="l">
              <a:defRPr sz="4000" b="0" cap="none" baseline="0">
                <a:solidFill>
                  <a:schemeClr val="tx1">
                    <a:lumMod val="75000"/>
                    <a:lumOff val="25000"/>
                  </a:schemeClr>
                </a:solidFill>
                <a:latin typeface="Arial"/>
                <a:cs typeface="Arial"/>
              </a:defRPr>
            </a:lvl1pPr>
          </a:lstStyle>
          <a:p>
            <a:r>
              <a:rPr lang="en-US" smtClean="0"/>
              <a:t>Click to edit Master title style</a:t>
            </a:r>
            <a:endParaRPr lang="en-US" dirty="0"/>
          </a:p>
        </p:txBody>
      </p:sp>
      <p:sp>
        <p:nvSpPr>
          <p:cNvPr id="13" name="Text Placeholder 2"/>
          <p:cNvSpPr>
            <a:spLocks noGrp="1"/>
          </p:cNvSpPr>
          <p:nvPr>
            <p:ph type="body" idx="1"/>
          </p:nvPr>
        </p:nvSpPr>
        <p:spPr>
          <a:xfrm>
            <a:off x="609600" y="3276600"/>
            <a:ext cx="7866611" cy="457200"/>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50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peedbump.com" TargetMode="External"/><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mailto:michael.carr@uky.edu" TargetMode="External"/><Relationship Id="rId2" Type="http://schemas.openxmlformats.org/officeDocument/2006/relationships/image" Target="../media/image66.jpeg"/><Relationship Id="rId1" Type="http://schemas.openxmlformats.org/officeDocument/2006/relationships/slideLayout" Target="../slideLayouts/slideLayout10.xml"/><Relationship Id="rId4" Type="http://schemas.openxmlformats.org/officeDocument/2006/relationships/hyperlink" Target="mailto:jer@ku.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Placeholder 3"/>
          <p:cNvSpPr>
            <a:spLocks noGrp="1"/>
          </p:cNvSpPr>
          <p:nvPr>
            <p:ph type="body" idx="11"/>
          </p:nvPr>
        </p:nvSpPr>
        <p:spPr bwMode="auto">
          <a:xfrm>
            <a:off x="600075" y="2514600"/>
            <a:ext cx="7943850"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spcBef>
                <a:spcPct val="0"/>
              </a:spcBef>
            </a:pPr>
            <a:r>
              <a:rPr lang="en-US" dirty="0" smtClean="0">
                <a:latin typeface="Arial" charset="0"/>
                <a:cs typeface="Arial" charset="0"/>
              </a:rPr>
              <a:t>Security-to-Privacy Career Transition</a:t>
            </a:r>
          </a:p>
          <a:p>
            <a:pPr eaLnBrk="1" hangingPunct="1">
              <a:spcBef>
                <a:spcPct val="0"/>
              </a:spcBef>
            </a:pPr>
            <a:endParaRPr lang="en-US" dirty="0" smtClean="0">
              <a:latin typeface="Arial" charset="0"/>
              <a:cs typeface="Arial" charset="0"/>
            </a:endParaRPr>
          </a:p>
          <a:p>
            <a:pPr eaLnBrk="1" hangingPunct="1">
              <a:spcBef>
                <a:spcPct val="0"/>
              </a:spcBef>
            </a:pPr>
            <a:endParaRPr lang="en-US" dirty="0" smtClean="0">
              <a:latin typeface="Arial" charset="0"/>
              <a:cs typeface="Arial" charset="0"/>
            </a:endParaRPr>
          </a:p>
          <a:p>
            <a:pPr eaLnBrk="1" hangingPunct="1">
              <a:spcBef>
                <a:spcPct val="0"/>
              </a:spcBef>
            </a:pPr>
            <a:r>
              <a:rPr lang="en-US" dirty="0" smtClean="0">
                <a:latin typeface="Arial" charset="0"/>
                <a:cs typeface="Arial" charset="0"/>
              </a:rPr>
              <a:t>Jane Rosenthal</a:t>
            </a:r>
            <a:r>
              <a:rPr lang="en-US" sz="1600" b="1" dirty="0" smtClean="0">
                <a:solidFill>
                  <a:schemeClr val="tx1"/>
                </a:solidFill>
                <a:latin typeface="Arial" charset="0"/>
                <a:cs typeface="Arial" charset="0"/>
              </a:rPr>
              <a:t>, JD</a:t>
            </a:r>
          </a:p>
          <a:p>
            <a:pPr eaLnBrk="1" hangingPunct="1">
              <a:spcBef>
                <a:spcPct val="0"/>
              </a:spcBef>
            </a:pPr>
            <a:r>
              <a:rPr lang="en-US" sz="1600" b="1" dirty="0" smtClean="0">
                <a:solidFill>
                  <a:schemeClr val="tx1"/>
                </a:solidFill>
                <a:latin typeface="Arial" charset="0"/>
                <a:cs typeface="Arial" charset="0"/>
              </a:rPr>
              <a:t>Chief Privacy Officer</a:t>
            </a:r>
          </a:p>
          <a:p>
            <a:pPr eaLnBrk="1" hangingPunct="1">
              <a:spcBef>
                <a:spcPct val="0"/>
              </a:spcBef>
            </a:pPr>
            <a:r>
              <a:rPr lang="en-US" sz="1600" b="1" dirty="0" smtClean="0">
                <a:solidFill>
                  <a:schemeClr val="tx1"/>
                </a:solidFill>
                <a:latin typeface="Arial" charset="0"/>
                <a:cs typeface="Arial" charset="0"/>
              </a:rPr>
              <a:t>University of Kansas</a:t>
            </a:r>
          </a:p>
          <a:p>
            <a:pPr eaLnBrk="1" hangingPunct="1">
              <a:spcBef>
                <a:spcPct val="0"/>
              </a:spcBef>
            </a:pPr>
            <a:endParaRPr lang="en-US" sz="1800" dirty="0" smtClean="0">
              <a:latin typeface="Arial" charset="0"/>
              <a:cs typeface="Arial" charset="0"/>
            </a:endParaRPr>
          </a:p>
          <a:p>
            <a:pPr eaLnBrk="1" hangingPunct="1">
              <a:spcBef>
                <a:spcPct val="0"/>
              </a:spcBef>
            </a:pPr>
            <a:r>
              <a:rPr lang="en-US" dirty="0" smtClean="0">
                <a:latin typeface="Arial" charset="0"/>
                <a:cs typeface="Arial" charset="0"/>
              </a:rPr>
              <a:t>Michael Carr</a:t>
            </a:r>
            <a:r>
              <a:rPr lang="en-US" sz="1600" b="1" dirty="0" smtClean="0">
                <a:solidFill>
                  <a:schemeClr val="tx1"/>
                </a:solidFill>
                <a:latin typeface="Arial" charset="0"/>
                <a:cs typeface="Arial" charset="0"/>
              </a:rPr>
              <a:t>, JD, CISSP, CIPP</a:t>
            </a:r>
          </a:p>
          <a:p>
            <a:pPr eaLnBrk="1" hangingPunct="1">
              <a:spcBef>
                <a:spcPct val="0"/>
              </a:spcBef>
            </a:pPr>
            <a:r>
              <a:rPr lang="en-US" sz="1600" b="1" dirty="0" smtClean="0">
                <a:solidFill>
                  <a:schemeClr val="tx1"/>
                </a:solidFill>
                <a:latin typeface="Arial" charset="0"/>
                <a:cs typeface="Arial" charset="0"/>
              </a:rPr>
              <a:t>Chief Information Security Officer</a:t>
            </a:r>
          </a:p>
          <a:p>
            <a:pPr eaLnBrk="1" hangingPunct="1">
              <a:spcBef>
                <a:spcPct val="0"/>
              </a:spcBef>
            </a:pPr>
            <a:r>
              <a:rPr lang="en-US" sz="1600" b="1" dirty="0" smtClean="0">
                <a:solidFill>
                  <a:schemeClr val="tx1"/>
                </a:solidFill>
                <a:latin typeface="Arial" charset="0"/>
                <a:cs typeface="Arial" charset="0"/>
              </a:rPr>
              <a:t>University of Kentucky</a:t>
            </a:r>
          </a:p>
        </p:txBody>
      </p:sp>
      <p:sp>
        <p:nvSpPr>
          <p:cNvPr id="2051" name="Text Placeholder 4"/>
          <p:cNvSpPr>
            <a:spLocks noGrp="1"/>
          </p:cNvSpPr>
          <p:nvPr>
            <p:ph type="body" idx="12"/>
          </p:nvPr>
        </p:nvSpPr>
        <p:spPr bwMode="auto">
          <a:xfrm>
            <a:off x="685800" y="6248400"/>
            <a:ext cx="8096250" cy="347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z="1200" smtClean="0">
                <a:latin typeface="Arial" charset="0"/>
                <a:cs typeface="Arial" charset="0"/>
              </a:rPr>
              <a:t>April 2013</a:t>
            </a:r>
          </a:p>
        </p:txBody>
      </p:sp>
      <p:sp>
        <p:nvSpPr>
          <p:cNvPr id="2052" name="Text Placeholder 5"/>
          <p:cNvSpPr>
            <a:spLocks noGrp="1"/>
          </p:cNvSpPr>
          <p:nvPr>
            <p:ph type="body" idx="13"/>
          </p:nvPr>
        </p:nvSpPr>
        <p:spPr bwMode="auto">
          <a:xfrm>
            <a:off x="600075" y="1828800"/>
            <a:ext cx="794385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latin typeface="Arial" charset="0"/>
                <a:cs typeface="Arial" charset="0"/>
              </a:rPr>
              <a:t>How Do I Get There From Here?</a:t>
            </a:r>
          </a:p>
        </p:txBody>
      </p:sp>
      <p:cxnSp>
        <p:nvCxnSpPr>
          <p:cNvPr id="3" name="Straight Connector 2"/>
          <p:cNvCxnSpPr/>
          <p:nvPr/>
        </p:nvCxnSpPr>
        <p:spPr>
          <a:xfrm>
            <a:off x="0" y="61722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62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We’ve always had a love/hate </a:t>
            </a:r>
          </a:p>
          <a:p>
            <a:pPr eaLnBrk="1" hangingPunct="1">
              <a:buFont typeface="Arial" charset="0"/>
              <a:buNone/>
              <a:defRPr/>
            </a:pPr>
            <a:r>
              <a:rPr lang="en-US" sz="3200" b="1" dirty="0" smtClean="0"/>
              <a:t>relationship with privacy</a:t>
            </a:r>
          </a:p>
          <a:p>
            <a:pPr eaLnBrk="1" hangingPunct="1">
              <a:buFont typeface="Arial" charset="0"/>
              <a:buNone/>
              <a:defRPr/>
            </a:pPr>
            <a:endParaRPr lang="en-US" sz="3200" b="1" dirty="0" smtClean="0"/>
          </a:p>
          <a:p>
            <a:pPr marL="457200" indent="-457200" eaLnBrk="1" hangingPunct="1">
              <a:buSzPct val="150000"/>
              <a:buFontTx/>
              <a:buBlip>
                <a:blip r:embed="rId3"/>
              </a:buBlip>
              <a:defRPr/>
            </a:pPr>
            <a:r>
              <a:rPr lang="en-US" sz="3200" dirty="0" smtClean="0"/>
              <a:t>Appreciate </a:t>
            </a:r>
            <a:r>
              <a:rPr lang="en-US" sz="3200" dirty="0" err="1" smtClean="0"/>
              <a:t>Amazon.com’s</a:t>
            </a:r>
            <a:r>
              <a:rPr lang="en-US" sz="3200" dirty="0" smtClean="0"/>
              <a:t> personalization</a:t>
            </a:r>
          </a:p>
          <a:p>
            <a:pPr marL="457200" indent="-457200" eaLnBrk="1" hangingPunct="1">
              <a:buSzPct val="150000"/>
              <a:buFontTx/>
              <a:buBlip>
                <a:blip r:embed="rId4"/>
              </a:buBlip>
              <a:defRPr/>
            </a:pPr>
            <a:r>
              <a:rPr lang="en-US" sz="3200" dirty="0" smtClean="0"/>
              <a:t>Concerned over collection of “Big Data”</a:t>
            </a:r>
          </a:p>
          <a:p>
            <a:pPr marL="457200" indent="-457200" eaLnBrk="1" hangingPunct="1">
              <a:buSzPct val="125000"/>
              <a:buFontTx/>
              <a:buBlip>
                <a:blip r:embed="rId4"/>
              </a:buBlip>
              <a:defRPr/>
            </a:pPr>
            <a:endParaRPr lang="en-US" sz="3200" dirty="0" smtClean="0"/>
          </a:p>
          <a:p>
            <a:pPr eaLnBrk="1" hangingPunct="1">
              <a:buFont typeface="Arial" charset="0"/>
              <a:buNone/>
              <a:defRPr/>
            </a:pPr>
            <a:r>
              <a:rPr lang="en-US" sz="3200" b="1" dirty="0" smtClean="0"/>
              <a:t>USA</a:t>
            </a:r>
            <a:r>
              <a:rPr lang="en-US" sz="3200" dirty="0" smtClean="0"/>
              <a:t>: 		Data “owned” by the collector</a:t>
            </a:r>
          </a:p>
          <a:p>
            <a:pPr eaLnBrk="1" hangingPunct="1">
              <a:buFont typeface="Arial" charset="0"/>
              <a:buNone/>
              <a:defRPr/>
            </a:pPr>
            <a:r>
              <a:rPr lang="en-US" sz="3200" b="1" dirty="0" smtClean="0"/>
              <a:t>Europe</a:t>
            </a:r>
            <a:r>
              <a:rPr lang="en-US" sz="3200" dirty="0" smtClean="0"/>
              <a:t>:	Data “owned” by the citizen</a:t>
            </a:r>
          </a:p>
        </p:txBody>
      </p:sp>
    </p:spTree>
    <p:extLst>
      <p:ext uri="{BB962C8B-B14F-4D97-AF65-F5344CB8AC3E}">
        <p14:creationId xmlns:p14="http://schemas.microsoft.com/office/powerpoint/2010/main" val="259184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childTnLst>
                                  <p:subTnLst>
                                    <p:animClr clrSpc="rgb" dir="cw">
                                      <p:cBhvr override="childStyle">
                                        <p:cTn dur="1" fill="hold" display="0" masterRel="nextClick" afterEffect="1"/>
                                        <p:tgtEl>
                                          <p:spTgt spid="6148">
                                            <p:txEl>
                                              <p:pRg st="0" end="0"/>
                                            </p:txEl>
                                          </p:spTgt>
                                        </p:tgtEl>
                                        <p:attrNameLst>
                                          <p:attrName>ppt_c</p:attrName>
                                        </p:attrNameLst>
                                      </p:cBhvr>
                                      <p:to>
                                        <a:srgbClr val="969696"/>
                                      </p:to>
                                    </p:animClr>
                                  </p:subTnLst>
                                </p:cTn>
                              </p:par>
                              <p:par>
                                <p:cTn id="8" presetID="10" presetClass="entr" presetSubtype="0" fill="hold" nodeType="withEffect">
                                  <p:stCondLst>
                                    <p:cond delay="0"/>
                                  </p:stCondLst>
                                  <p:childTnLst>
                                    <p:set>
                                      <p:cBhvr>
                                        <p:cTn id="9" dur="1" fill="hold">
                                          <p:stCondLst>
                                            <p:cond delay="0"/>
                                          </p:stCondLst>
                                        </p:cTn>
                                        <p:tgtEl>
                                          <p:spTgt spid="6148">
                                            <p:txEl>
                                              <p:pRg st="1" end="1"/>
                                            </p:txEl>
                                          </p:spTgt>
                                        </p:tgtEl>
                                        <p:attrNameLst>
                                          <p:attrName>style.visibility</p:attrName>
                                        </p:attrNameLst>
                                      </p:cBhvr>
                                      <p:to>
                                        <p:strVal val="visible"/>
                                      </p:to>
                                    </p:set>
                                    <p:animEffect transition="in" filter="fade">
                                      <p:cBhvr>
                                        <p:cTn id="10" dur="1000"/>
                                        <p:tgtEl>
                                          <p:spTgt spid="6148">
                                            <p:txEl>
                                              <p:pRg st="1" end="1"/>
                                            </p:txEl>
                                          </p:spTgt>
                                        </p:tgtEl>
                                      </p:cBhvr>
                                    </p:animEffect>
                                  </p:childTnLst>
                                  <p:subTnLst>
                                    <p:animClr clrSpc="rgb" dir="cw">
                                      <p:cBhvr override="childStyle">
                                        <p:cTn dur="1" fill="hold" display="0" masterRel="nextClick" afterEffect="1"/>
                                        <p:tgtEl>
                                          <p:spTgt spid="6148">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6148">
                                            <p:txEl>
                                              <p:pRg st="3" end="3"/>
                                            </p:txEl>
                                          </p:spTgt>
                                        </p:tgtEl>
                                        <p:attrNameLst>
                                          <p:attrName>style.visibility</p:attrName>
                                        </p:attrNameLst>
                                      </p:cBhvr>
                                      <p:to>
                                        <p:strVal val="visible"/>
                                      </p:to>
                                    </p:set>
                                    <p:anim calcmode="lin" valueType="num">
                                      <p:cBhvr>
                                        <p:cTn id="15" dur="1000" fill="hold"/>
                                        <p:tgtEl>
                                          <p:spTgt spid="6148">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148">
                                            <p:txEl>
                                              <p:pRg st="3" end="3"/>
                                            </p:txEl>
                                          </p:spTgt>
                                        </p:tgtEl>
                                        <p:attrNameLst>
                                          <p:attrName>ppt_h</p:attrName>
                                        </p:attrNameLst>
                                      </p:cBhvr>
                                      <p:tavLst>
                                        <p:tav tm="0">
                                          <p:val>
                                            <p:fltVal val="0"/>
                                          </p:val>
                                        </p:tav>
                                        <p:tav tm="100000">
                                          <p:val>
                                            <p:strVal val="#ppt_h"/>
                                          </p:val>
                                        </p:tav>
                                      </p:tavLst>
                                    </p:anim>
                                    <p:animEffect transition="in" filter="fade">
                                      <p:cBhvr>
                                        <p:cTn id="17" dur="1000"/>
                                        <p:tgtEl>
                                          <p:spTgt spid="6148">
                                            <p:txEl>
                                              <p:pRg st="3" end="3"/>
                                            </p:txEl>
                                          </p:spTgt>
                                        </p:tgtEl>
                                      </p:cBhvr>
                                    </p:animEffect>
                                  </p:childTnLst>
                                  <p:subTnLst>
                                    <p:animClr clrSpc="rgb" dir="cw">
                                      <p:cBhvr override="childStyle">
                                        <p:cTn dur="1" fill="hold" display="0" masterRel="nextClick" afterEffect="1"/>
                                        <p:tgtEl>
                                          <p:spTgt spid="6148">
                                            <p:txEl>
                                              <p:pRg st="3" end="3"/>
                                            </p:txEl>
                                          </p:spTgt>
                                        </p:tgtEl>
                                        <p:attrNameLst>
                                          <p:attrName>ppt_c</p:attrName>
                                        </p:attrNameLst>
                                      </p:cBhvr>
                                      <p:to>
                                        <a:srgbClr val="969696"/>
                                      </p:to>
                                    </p:animClr>
                                  </p:subTnLst>
                                </p:cTn>
                              </p:par>
                            </p:childTnLst>
                          </p:cTn>
                        </p:par>
                        <p:par>
                          <p:cTn id="18" fill="hold" nodeType="afterGroup">
                            <p:stCondLst>
                              <p:cond delay="1000"/>
                            </p:stCondLst>
                            <p:childTnLst>
                              <p:par>
                                <p:cTn id="19" presetID="53" presetClass="entr" presetSubtype="16" fill="hold" nodeType="afterEffect">
                                  <p:stCondLst>
                                    <p:cond delay="2500"/>
                                  </p:stCondLst>
                                  <p:childTnLst>
                                    <p:set>
                                      <p:cBhvr>
                                        <p:cTn id="20" dur="1" fill="hold">
                                          <p:stCondLst>
                                            <p:cond delay="0"/>
                                          </p:stCondLst>
                                        </p:cTn>
                                        <p:tgtEl>
                                          <p:spTgt spid="6148">
                                            <p:txEl>
                                              <p:pRg st="4" end="4"/>
                                            </p:txEl>
                                          </p:spTgt>
                                        </p:tgtEl>
                                        <p:attrNameLst>
                                          <p:attrName>style.visibility</p:attrName>
                                        </p:attrNameLst>
                                      </p:cBhvr>
                                      <p:to>
                                        <p:strVal val="visible"/>
                                      </p:to>
                                    </p:set>
                                    <p:anim calcmode="lin" valueType="num">
                                      <p:cBhvr>
                                        <p:cTn id="21" dur="1000" fill="hold"/>
                                        <p:tgtEl>
                                          <p:spTgt spid="6148">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6148">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6148">
                                            <p:txEl>
                                              <p:pRg st="4" end="4"/>
                                            </p:txEl>
                                          </p:spTgt>
                                        </p:tgtEl>
                                      </p:cBhvr>
                                    </p:animEffect>
                                  </p:childTnLst>
                                  <p:subTnLst>
                                    <p:animClr clrSpc="rgb" dir="cw">
                                      <p:cBhvr override="childStyle">
                                        <p:cTn dur="1" fill="hold" display="0" masterRel="nextClick" afterEffect="1"/>
                                        <p:tgtEl>
                                          <p:spTgt spid="6148">
                                            <p:txEl>
                                              <p:pRg st="4" end="4"/>
                                            </p:txEl>
                                          </p:spTgt>
                                        </p:tgtEl>
                                        <p:attrNameLst>
                                          <p:attrName>ppt_c</p:attrName>
                                        </p:attrNameLst>
                                      </p:cBhvr>
                                      <p:to>
                                        <a:srgbClr val="969696"/>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148">
                                            <p:txEl>
                                              <p:pRg st="6" end="6"/>
                                            </p:txEl>
                                          </p:spTgt>
                                        </p:tgtEl>
                                        <p:attrNameLst>
                                          <p:attrName>style.visibility</p:attrName>
                                        </p:attrNameLst>
                                      </p:cBhvr>
                                      <p:to>
                                        <p:strVal val="visible"/>
                                      </p:to>
                                    </p:set>
                                    <p:animEffect transition="in" filter="fade">
                                      <p:cBhvr>
                                        <p:cTn id="28" dur="500"/>
                                        <p:tgtEl>
                                          <p:spTgt spid="6148">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148">
                                            <p:txEl>
                                              <p:pRg st="7" end="7"/>
                                            </p:txEl>
                                          </p:spTgt>
                                        </p:tgtEl>
                                        <p:attrNameLst>
                                          <p:attrName>style.visibility</p:attrName>
                                        </p:attrNameLst>
                                      </p:cBhvr>
                                      <p:to>
                                        <p:strVal val="visible"/>
                                      </p:to>
                                    </p:set>
                                    <p:animEffect transition="in" filter="fade">
                                      <p:cBhvr>
                                        <p:cTn id="31" dur="500"/>
                                        <p:tgtEl>
                                          <p:spTgt spid="614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smtClean="0">
                <a:solidFill>
                  <a:schemeClr val="bg1"/>
                </a:solidFill>
                <a:latin typeface="Arial" charset="0"/>
                <a:cs typeface="Arial" charset="0"/>
              </a:rPr>
              <a:t>How Did We Get Here?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065644"/>
            <a:ext cx="5994400" cy="3260112"/>
          </a:xfrm>
          <a:prstGeom prst="rect">
            <a:avLst/>
          </a:prstGeom>
        </p:spPr>
      </p:pic>
    </p:spTree>
    <p:extLst>
      <p:ext uri="{BB962C8B-B14F-4D97-AF65-F5344CB8AC3E}">
        <p14:creationId xmlns:p14="http://schemas.microsoft.com/office/powerpoint/2010/main" val="1150002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8600"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5" name="Title 6"/>
          <p:cNvSpPr txBox="1">
            <a:spLocks/>
          </p:cNvSpPr>
          <p:nvPr/>
        </p:nvSpPr>
        <p:spPr bwMode="auto">
          <a:xfrm>
            <a:off x="18288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1600</a:t>
            </a:r>
          </a:p>
        </p:txBody>
      </p:sp>
      <p:sp>
        <p:nvSpPr>
          <p:cNvPr id="3" name="Rectangle 2"/>
          <p:cNvSpPr/>
          <p:nvPr/>
        </p:nvSpPr>
        <p:spPr>
          <a:xfrm>
            <a:off x="3276600" y="3429000"/>
            <a:ext cx="76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7" name="Title 6"/>
          <p:cNvSpPr txBox="1">
            <a:spLocks/>
          </p:cNvSpPr>
          <p:nvPr/>
        </p:nvSpPr>
        <p:spPr bwMode="auto">
          <a:xfrm>
            <a:off x="495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1700</a:t>
            </a:r>
          </a:p>
        </p:txBody>
      </p:sp>
      <p:grpSp>
        <p:nvGrpSpPr>
          <p:cNvPr id="13" name="Group 12"/>
          <p:cNvGrpSpPr>
            <a:grpSpLocks/>
          </p:cNvGrpSpPr>
          <p:nvPr/>
        </p:nvGrpSpPr>
        <p:grpSpPr bwMode="auto">
          <a:xfrm>
            <a:off x="914400" y="4038600"/>
            <a:ext cx="2514600" cy="1651000"/>
            <a:chOff x="914400" y="3962400"/>
            <a:chExt cx="2514278" cy="1729054"/>
          </a:xfrm>
        </p:grpSpPr>
        <p:cxnSp>
          <p:nvCxnSpPr>
            <p:cNvPr id="11" name="Straight Connector 10"/>
            <p:cNvCxnSpPr/>
            <p:nvPr/>
          </p:nvCxnSpPr>
          <p:spPr>
            <a:xfrm>
              <a:off x="914400" y="3962400"/>
              <a:ext cx="0" cy="114217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254" name="TextBox 11"/>
            <p:cNvSpPr txBox="1">
              <a:spLocks noChangeArrowheads="1"/>
            </p:cNvSpPr>
            <p:nvPr/>
          </p:nvSpPr>
          <p:spPr bwMode="auto">
            <a:xfrm>
              <a:off x="914400" y="4724400"/>
              <a:ext cx="2514278" cy="96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Puritan Rule:</a:t>
              </a:r>
            </a:p>
            <a:p>
              <a:pPr eaLnBrk="1" hangingPunct="1"/>
              <a:r>
                <a:rPr lang="en-US"/>
                <a:t>Civic duty to keep an eye</a:t>
              </a:r>
            </a:p>
            <a:p>
              <a:pPr eaLnBrk="1" hangingPunct="1"/>
              <a:r>
                <a:rPr lang="en-US"/>
                <a:t>on your neighbor</a:t>
              </a:r>
            </a:p>
          </p:txBody>
        </p:sp>
      </p:grpSp>
      <p:grpSp>
        <p:nvGrpSpPr>
          <p:cNvPr id="18" name="Group 17"/>
          <p:cNvGrpSpPr>
            <a:grpSpLocks/>
          </p:cNvGrpSpPr>
          <p:nvPr/>
        </p:nvGrpSpPr>
        <p:grpSpPr bwMode="auto">
          <a:xfrm>
            <a:off x="1862138" y="1676400"/>
            <a:ext cx="2360612" cy="1597025"/>
            <a:chOff x="1862667" y="1677176"/>
            <a:chExt cx="2360070" cy="1596779"/>
          </a:xfrm>
        </p:grpSpPr>
        <p:cxnSp>
          <p:nvCxnSpPr>
            <p:cNvPr id="15" name="Straight Connector 14"/>
            <p:cNvCxnSpPr/>
            <p:nvPr/>
          </p:nvCxnSpPr>
          <p:spPr>
            <a:xfrm>
              <a:off x="1870602" y="2131131"/>
              <a:ext cx="0" cy="114282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252" name="TextBox 15"/>
            <p:cNvSpPr txBox="1">
              <a:spLocks noChangeArrowheads="1"/>
            </p:cNvSpPr>
            <p:nvPr/>
          </p:nvSpPr>
          <p:spPr bwMode="auto">
            <a:xfrm>
              <a:off x="1862667" y="1677176"/>
              <a:ext cx="23600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In Massachusetts,</a:t>
              </a:r>
            </a:p>
            <a:p>
              <a:pPr eaLnBrk="1" hangingPunct="1"/>
              <a:r>
                <a:rPr lang="en-US"/>
                <a:t>“tything-men” inspect</a:t>
              </a:r>
            </a:p>
            <a:p>
              <a:pPr eaLnBrk="1" hangingPunct="1"/>
              <a:r>
                <a:rPr lang="en-US"/>
                <a:t>households for proper </a:t>
              </a:r>
            </a:p>
            <a:p>
              <a:pPr eaLnBrk="1" hangingPunct="1"/>
              <a:r>
                <a:rPr lang="en-US"/>
                <a:t>moral conduct</a:t>
              </a: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20574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8600"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9" name="Title 6"/>
          <p:cNvSpPr txBox="1">
            <a:spLocks/>
          </p:cNvSpPr>
          <p:nvPr/>
        </p:nvSpPr>
        <p:spPr bwMode="auto">
          <a:xfrm>
            <a:off x="18288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1600</a:t>
            </a:r>
          </a:p>
        </p:txBody>
      </p:sp>
      <p:sp>
        <p:nvSpPr>
          <p:cNvPr id="3" name="Rectangle 2"/>
          <p:cNvSpPr/>
          <p:nvPr/>
        </p:nvSpPr>
        <p:spPr>
          <a:xfrm>
            <a:off x="3276600" y="3429000"/>
            <a:ext cx="76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1" name="Title 6"/>
          <p:cNvSpPr txBox="1">
            <a:spLocks/>
          </p:cNvSpPr>
          <p:nvPr/>
        </p:nvSpPr>
        <p:spPr bwMode="auto">
          <a:xfrm>
            <a:off x="495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1700</a:t>
            </a:r>
          </a:p>
        </p:txBody>
      </p:sp>
      <p:grpSp>
        <p:nvGrpSpPr>
          <p:cNvPr id="5" name="Group 4"/>
          <p:cNvGrpSpPr>
            <a:grpSpLocks/>
          </p:cNvGrpSpPr>
          <p:nvPr/>
        </p:nvGrpSpPr>
        <p:grpSpPr bwMode="auto">
          <a:xfrm>
            <a:off x="6292850" y="4024313"/>
            <a:ext cx="2062163" cy="1373187"/>
            <a:chOff x="914400" y="4038600"/>
            <a:chExt cx="2062168" cy="1373878"/>
          </a:xfrm>
        </p:grpSpPr>
        <p:cxnSp>
          <p:nvCxnSpPr>
            <p:cNvPr id="11" name="Straight Connector 10"/>
            <p:cNvCxnSpPr/>
            <p:nvPr/>
          </p:nvCxnSpPr>
          <p:spPr>
            <a:xfrm>
              <a:off x="2968630" y="4038600"/>
              <a:ext cx="0" cy="1091161"/>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278" name="TextBox 11"/>
            <p:cNvSpPr txBox="1">
              <a:spLocks noChangeArrowheads="1"/>
            </p:cNvSpPr>
            <p:nvPr/>
          </p:nvSpPr>
          <p:spPr bwMode="auto">
            <a:xfrm>
              <a:off x="914400" y="4766147"/>
              <a:ext cx="2062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a:t>1790</a:t>
              </a:r>
              <a:r>
                <a:rPr lang="en-US"/>
                <a:t>: First national</a:t>
              </a:r>
            </a:p>
            <a:p>
              <a:pPr algn="r" eaLnBrk="1" hangingPunct="1"/>
              <a:r>
                <a:rPr lang="en-US"/>
                <a:t>census is conducted</a:t>
              </a:r>
            </a:p>
          </p:txBody>
        </p:sp>
      </p:grpSp>
      <p:grpSp>
        <p:nvGrpSpPr>
          <p:cNvPr id="4" name="Group 3"/>
          <p:cNvGrpSpPr>
            <a:grpSpLocks/>
          </p:cNvGrpSpPr>
          <p:nvPr/>
        </p:nvGrpSpPr>
        <p:grpSpPr bwMode="auto">
          <a:xfrm>
            <a:off x="5715000" y="1670050"/>
            <a:ext cx="1630363" cy="1603375"/>
            <a:chOff x="1862667" y="1669290"/>
            <a:chExt cx="1630639" cy="1604665"/>
          </a:xfrm>
        </p:grpSpPr>
        <p:cxnSp>
          <p:nvCxnSpPr>
            <p:cNvPr id="15" name="Straight Connector 14"/>
            <p:cNvCxnSpPr/>
            <p:nvPr/>
          </p:nvCxnSpPr>
          <p:spPr>
            <a:xfrm>
              <a:off x="3471077" y="2131625"/>
              <a:ext cx="0" cy="1142330"/>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276" name="TextBox 15"/>
            <p:cNvSpPr txBox="1">
              <a:spLocks noChangeArrowheads="1"/>
            </p:cNvSpPr>
            <p:nvPr/>
          </p:nvSpPr>
          <p:spPr bwMode="auto">
            <a:xfrm>
              <a:off x="1862667" y="1669290"/>
              <a:ext cx="16306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1782</a:t>
              </a:r>
              <a:r>
                <a:rPr lang="en-US"/>
                <a:t>: Congress</a:t>
              </a:r>
            </a:p>
            <a:p>
              <a:pPr eaLnBrk="1" hangingPunct="1"/>
              <a:r>
                <a:rPr lang="en-US"/>
                <a:t>enforces postal</a:t>
              </a:r>
            </a:p>
            <a:p>
              <a:pPr eaLnBrk="1" hangingPunct="1"/>
              <a:r>
                <a:rPr lang="en-US"/>
                <a:t>confidentiality</a:t>
              </a: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470150"/>
            <a:ext cx="40481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8600"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3" name="Title 6"/>
          <p:cNvSpPr txBox="1">
            <a:spLocks/>
          </p:cNvSpPr>
          <p:nvPr/>
        </p:nvSpPr>
        <p:spPr bwMode="auto">
          <a:xfrm>
            <a:off x="1366838"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1700</a:t>
            </a:r>
          </a:p>
        </p:txBody>
      </p:sp>
      <p:sp>
        <p:nvSpPr>
          <p:cNvPr id="3" name="Rectangle 2"/>
          <p:cNvSpPr/>
          <p:nvPr/>
        </p:nvSpPr>
        <p:spPr>
          <a:xfrm>
            <a:off x="3810000" y="3429000"/>
            <a:ext cx="76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5" name="Title 6"/>
          <p:cNvSpPr txBox="1">
            <a:spLocks/>
          </p:cNvSpPr>
          <p:nvPr/>
        </p:nvSpPr>
        <p:spPr bwMode="auto">
          <a:xfrm>
            <a:off x="4630738"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1800</a:t>
            </a:r>
          </a:p>
        </p:txBody>
      </p:sp>
      <p:grpSp>
        <p:nvGrpSpPr>
          <p:cNvPr id="12296" name="Group 13"/>
          <p:cNvGrpSpPr>
            <a:grpSpLocks/>
          </p:cNvGrpSpPr>
          <p:nvPr/>
        </p:nvGrpSpPr>
        <p:grpSpPr bwMode="auto">
          <a:xfrm>
            <a:off x="4579938" y="1808163"/>
            <a:ext cx="1735137" cy="1465262"/>
            <a:chOff x="4580467" y="1807789"/>
            <a:chExt cx="1735155" cy="1466166"/>
          </a:xfrm>
        </p:grpSpPr>
        <p:cxnSp>
          <p:nvCxnSpPr>
            <p:cNvPr id="15" name="Straight Connector 14"/>
            <p:cNvCxnSpPr/>
            <p:nvPr/>
          </p:nvCxnSpPr>
          <p:spPr>
            <a:xfrm>
              <a:off x="4580467" y="2130250"/>
              <a:ext cx="0" cy="1143705"/>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302" name="TextBox 15"/>
            <p:cNvSpPr txBox="1">
              <a:spLocks noChangeArrowheads="1"/>
            </p:cNvSpPr>
            <p:nvPr/>
          </p:nvSpPr>
          <p:spPr bwMode="auto">
            <a:xfrm>
              <a:off x="4580467" y="1807789"/>
              <a:ext cx="1735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t>1838</a:t>
              </a:r>
              <a:r>
                <a:rPr lang="en-US" dirty="0"/>
                <a:t>: Telegraph </a:t>
              </a:r>
            </a:p>
            <a:p>
              <a:pPr eaLnBrk="1" hangingPunct="1"/>
              <a:r>
                <a:rPr lang="en-US" dirty="0"/>
                <a:t>is introduced</a:t>
              </a:r>
            </a:p>
          </p:txBody>
        </p:sp>
      </p:grpSp>
      <p:grpSp>
        <p:nvGrpSpPr>
          <p:cNvPr id="8" name="Group 7"/>
          <p:cNvGrpSpPr>
            <a:grpSpLocks/>
          </p:cNvGrpSpPr>
          <p:nvPr/>
        </p:nvGrpSpPr>
        <p:grpSpPr bwMode="auto">
          <a:xfrm>
            <a:off x="261938" y="4038600"/>
            <a:ext cx="2781300" cy="2022475"/>
            <a:chOff x="262380" y="4038600"/>
            <a:chExt cx="2780322" cy="2022988"/>
          </a:xfrm>
        </p:grpSpPr>
        <p:cxnSp>
          <p:nvCxnSpPr>
            <p:cNvPr id="11" name="Straight Connector 10"/>
            <p:cNvCxnSpPr>
              <a:endCxn id="12300" idx="3"/>
            </p:cNvCxnSpPr>
            <p:nvPr/>
          </p:nvCxnSpPr>
          <p:spPr>
            <a:xfrm flipH="1">
              <a:off x="3041115" y="4038600"/>
              <a:ext cx="1587" cy="128461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300" name="TextBox 18"/>
            <p:cNvSpPr txBox="1">
              <a:spLocks noChangeArrowheads="1"/>
            </p:cNvSpPr>
            <p:nvPr/>
          </p:nvSpPr>
          <p:spPr bwMode="auto">
            <a:xfrm>
              <a:off x="262380" y="4584260"/>
              <a:ext cx="277870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1791</a:t>
              </a:r>
              <a:r>
                <a:rPr lang="en-US" dirty="0"/>
                <a:t>: The Bill of Rights</a:t>
              </a:r>
            </a:p>
            <a:p>
              <a:pPr algn="r" eaLnBrk="1" hangingPunct="1"/>
              <a:r>
                <a:rPr lang="en-US" dirty="0"/>
                <a:t>protects freedom of speech</a:t>
              </a:r>
            </a:p>
            <a:p>
              <a:pPr algn="r" eaLnBrk="1" hangingPunct="1"/>
              <a:r>
                <a:rPr lang="en-US" dirty="0"/>
                <a:t>&amp; freedom from</a:t>
              </a:r>
            </a:p>
            <a:p>
              <a:pPr algn="r" eaLnBrk="1" hangingPunct="1"/>
              <a:r>
                <a:rPr lang="en-US" dirty="0"/>
                <a:t>unreasonable search</a:t>
              </a:r>
            </a:p>
            <a:p>
              <a:pPr algn="r" eaLnBrk="1" hangingPunct="1"/>
              <a:r>
                <a:rPr lang="en-US" dirty="0"/>
                <a:t>and seizure</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862263"/>
            <a:ext cx="22494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296"/>
                                        </p:tgtEl>
                                        <p:attrNameLst>
                                          <p:attrName>style.visibility</p:attrName>
                                        </p:attrNameLst>
                                      </p:cBhvr>
                                      <p:to>
                                        <p:strVal val="visible"/>
                                      </p:to>
                                    </p:set>
                                    <p:anim calcmode="lin" valueType="num">
                                      <p:cBhvr additive="base">
                                        <p:cTn id="15" dur="500" fill="hold"/>
                                        <p:tgtEl>
                                          <p:spTgt spid="12296"/>
                                        </p:tgtEl>
                                        <p:attrNameLst>
                                          <p:attrName>ppt_x</p:attrName>
                                        </p:attrNameLst>
                                      </p:cBhvr>
                                      <p:tavLst>
                                        <p:tav tm="0">
                                          <p:val>
                                            <p:strVal val="0-#ppt_w/2"/>
                                          </p:val>
                                        </p:tav>
                                        <p:tav tm="100000">
                                          <p:val>
                                            <p:strVal val="#ppt_x"/>
                                          </p:val>
                                        </p:tav>
                                      </p:tavLst>
                                    </p:anim>
                                    <p:anim calcmode="lin" valueType="num">
                                      <p:cBhvr additive="base">
                                        <p:cTn id="16" dur="500" fill="hold"/>
                                        <p:tgtEl>
                                          <p:spTgt spid="12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8600"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7" name="Title 6"/>
          <p:cNvSpPr txBox="1">
            <a:spLocks/>
          </p:cNvSpPr>
          <p:nvPr/>
        </p:nvSpPr>
        <p:spPr bwMode="auto">
          <a:xfrm>
            <a:off x="9906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1800</a:t>
            </a:r>
          </a:p>
        </p:txBody>
      </p:sp>
      <p:sp>
        <p:nvSpPr>
          <p:cNvPr id="3" name="Rectangle 2"/>
          <p:cNvSpPr/>
          <p:nvPr/>
        </p:nvSpPr>
        <p:spPr>
          <a:xfrm>
            <a:off x="3810000" y="3429000"/>
            <a:ext cx="76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9" name="Title 6"/>
          <p:cNvSpPr txBox="1">
            <a:spLocks/>
          </p:cNvSpPr>
          <p:nvPr/>
        </p:nvSpPr>
        <p:spPr bwMode="auto">
          <a:xfrm>
            <a:off x="4343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1900</a:t>
            </a:r>
          </a:p>
        </p:txBody>
      </p:sp>
      <p:grpSp>
        <p:nvGrpSpPr>
          <p:cNvPr id="18" name="Group 17"/>
          <p:cNvGrpSpPr>
            <a:grpSpLocks/>
          </p:cNvGrpSpPr>
          <p:nvPr/>
        </p:nvGrpSpPr>
        <p:grpSpPr bwMode="auto">
          <a:xfrm>
            <a:off x="1862138" y="1676400"/>
            <a:ext cx="2060575" cy="1597025"/>
            <a:chOff x="1862667" y="1677176"/>
            <a:chExt cx="2060051" cy="1596779"/>
          </a:xfrm>
        </p:grpSpPr>
        <p:cxnSp>
          <p:nvCxnSpPr>
            <p:cNvPr id="20" name="Straight Connector 19"/>
            <p:cNvCxnSpPr/>
            <p:nvPr/>
          </p:nvCxnSpPr>
          <p:spPr>
            <a:xfrm>
              <a:off x="1870602" y="2131131"/>
              <a:ext cx="0" cy="114282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326" name="TextBox 20"/>
            <p:cNvSpPr txBox="1">
              <a:spLocks noChangeArrowheads="1"/>
            </p:cNvSpPr>
            <p:nvPr/>
          </p:nvSpPr>
          <p:spPr bwMode="auto">
            <a:xfrm>
              <a:off x="1862667" y="1677176"/>
              <a:ext cx="20600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1876</a:t>
              </a:r>
              <a:r>
                <a:rPr lang="en-US"/>
                <a:t>: Alexander</a:t>
              </a:r>
            </a:p>
            <a:p>
              <a:pPr eaLnBrk="1" hangingPunct="1"/>
              <a:r>
                <a:rPr lang="en-US"/>
                <a:t>Graham Bell invents</a:t>
              </a:r>
            </a:p>
            <a:p>
              <a:pPr eaLnBrk="1" hangingPunct="1"/>
              <a:r>
                <a:rPr lang="en-US"/>
                <a:t>the telephone</a:t>
              </a:r>
            </a:p>
          </p:txBody>
        </p:sp>
      </p:grpSp>
      <p:grpSp>
        <p:nvGrpSpPr>
          <p:cNvPr id="13" name="Group 12"/>
          <p:cNvGrpSpPr>
            <a:grpSpLocks/>
          </p:cNvGrpSpPr>
          <p:nvPr/>
        </p:nvGrpSpPr>
        <p:grpSpPr bwMode="auto">
          <a:xfrm>
            <a:off x="685800" y="4038600"/>
            <a:ext cx="2770188" cy="1927225"/>
            <a:chOff x="685800" y="4038600"/>
            <a:chExt cx="2770567" cy="1927876"/>
          </a:xfrm>
        </p:grpSpPr>
        <p:cxnSp>
          <p:nvCxnSpPr>
            <p:cNvPr id="23" name="Straight Connector 22"/>
            <p:cNvCxnSpPr>
              <a:endCxn id="13324" idx="3"/>
            </p:cNvCxnSpPr>
            <p:nvPr/>
          </p:nvCxnSpPr>
          <p:spPr>
            <a:xfrm>
              <a:off x="3456367" y="4038600"/>
              <a:ext cx="0" cy="1327598"/>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324" name="TextBox 23"/>
            <p:cNvSpPr txBox="1">
              <a:spLocks noChangeArrowheads="1"/>
            </p:cNvSpPr>
            <p:nvPr/>
          </p:nvSpPr>
          <p:spPr bwMode="auto">
            <a:xfrm>
              <a:off x="685800" y="4766147"/>
              <a:ext cx="27705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a:t>1890: </a:t>
              </a:r>
              <a:r>
                <a:rPr lang="en-US"/>
                <a:t>1st Kodak snapshot </a:t>
              </a:r>
            </a:p>
            <a:p>
              <a:pPr algn="r" eaLnBrk="1" hangingPunct="1"/>
              <a:r>
                <a:rPr lang="en-US"/>
                <a:t>camera is invented.  Census</a:t>
              </a:r>
            </a:p>
            <a:p>
              <a:pPr algn="r" eaLnBrk="1" hangingPunct="1"/>
              <a:r>
                <a:rPr lang="en-US"/>
                <a:t>Bureau develops automatic</a:t>
              </a:r>
            </a:p>
            <a:p>
              <a:pPr algn="r" eaLnBrk="1" hangingPunct="1"/>
              <a:r>
                <a:rPr lang="en-US"/>
                <a:t>counting machine</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659063"/>
            <a:ext cx="36576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190625"/>
            <a:ext cx="176688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0663"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2" name="Title 6"/>
          <p:cNvSpPr txBox="1">
            <a:spLocks/>
          </p:cNvSpPr>
          <p:nvPr/>
        </p:nvSpPr>
        <p:spPr bwMode="auto">
          <a:xfrm>
            <a:off x="6096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1900</a:t>
            </a:r>
          </a:p>
        </p:txBody>
      </p:sp>
      <p:sp>
        <p:nvSpPr>
          <p:cNvPr id="3" name="Rectangle 2"/>
          <p:cNvSpPr/>
          <p:nvPr/>
        </p:nvSpPr>
        <p:spPr>
          <a:xfrm>
            <a:off x="2590800" y="3429000"/>
            <a:ext cx="76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4" name="Title 6"/>
          <p:cNvSpPr txBox="1">
            <a:spLocks/>
          </p:cNvSpPr>
          <p:nvPr/>
        </p:nvSpPr>
        <p:spPr bwMode="auto">
          <a:xfrm>
            <a:off x="2819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1936</a:t>
            </a:r>
          </a:p>
        </p:txBody>
      </p:sp>
      <p:grpSp>
        <p:nvGrpSpPr>
          <p:cNvPr id="18" name="Group 17"/>
          <p:cNvGrpSpPr>
            <a:grpSpLocks/>
          </p:cNvGrpSpPr>
          <p:nvPr/>
        </p:nvGrpSpPr>
        <p:grpSpPr bwMode="auto">
          <a:xfrm>
            <a:off x="522288" y="1676400"/>
            <a:ext cx="2711450" cy="1597025"/>
            <a:chOff x="1862667" y="1677176"/>
            <a:chExt cx="2710999" cy="1596779"/>
          </a:xfrm>
        </p:grpSpPr>
        <p:cxnSp>
          <p:nvCxnSpPr>
            <p:cNvPr id="20" name="Straight Connector 19"/>
            <p:cNvCxnSpPr/>
            <p:nvPr/>
          </p:nvCxnSpPr>
          <p:spPr>
            <a:xfrm>
              <a:off x="1870603" y="2131131"/>
              <a:ext cx="0" cy="114282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358" name="TextBox 20"/>
            <p:cNvSpPr txBox="1">
              <a:spLocks noChangeArrowheads="1"/>
            </p:cNvSpPr>
            <p:nvPr/>
          </p:nvSpPr>
          <p:spPr bwMode="auto">
            <a:xfrm>
              <a:off x="1862667" y="1677176"/>
              <a:ext cx="2710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1900</a:t>
              </a:r>
              <a:r>
                <a:rPr lang="en-US"/>
                <a:t>: Fingerprints are</a:t>
              </a:r>
            </a:p>
            <a:p>
              <a:pPr eaLnBrk="1" hangingPunct="1"/>
              <a:r>
                <a:rPr lang="en-US"/>
                <a:t>established as unique</a:t>
              </a:r>
            </a:p>
            <a:p>
              <a:pPr eaLnBrk="1" hangingPunct="1"/>
              <a:r>
                <a:rPr lang="en-US"/>
                <a:t>&amp; unchangeable identifiers</a:t>
              </a:r>
            </a:p>
          </p:txBody>
        </p:sp>
      </p:grpSp>
      <p:grpSp>
        <p:nvGrpSpPr>
          <p:cNvPr id="13" name="Group 12"/>
          <p:cNvGrpSpPr>
            <a:grpSpLocks/>
          </p:cNvGrpSpPr>
          <p:nvPr/>
        </p:nvGrpSpPr>
        <p:grpSpPr bwMode="auto">
          <a:xfrm>
            <a:off x="1162050" y="4038600"/>
            <a:ext cx="2495550" cy="1651000"/>
            <a:chOff x="961132" y="4038600"/>
            <a:chExt cx="2495235" cy="1650877"/>
          </a:xfrm>
        </p:grpSpPr>
        <p:cxnSp>
          <p:nvCxnSpPr>
            <p:cNvPr id="23" name="Straight Connector 22"/>
            <p:cNvCxnSpPr>
              <a:endCxn id="14356" idx="3"/>
            </p:cNvCxnSpPr>
            <p:nvPr/>
          </p:nvCxnSpPr>
          <p:spPr>
            <a:xfrm>
              <a:off x="3456367" y="4038600"/>
              <a:ext cx="0" cy="1188949"/>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356" name="TextBox 23"/>
            <p:cNvSpPr txBox="1">
              <a:spLocks noChangeArrowheads="1"/>
            </p:cNvSpPr>
            <p:nvPr/>
          </p:nvSpPr>
          <p:spPr bwMode="auto">
            <a:xfrm>
              <a:off x="961132" y="4766147"/>
              <a:ext cx="24952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a:t>1936: </a:t>
              </a:r>
              <a:r>
                <a:rPr lang="en-US"/>
                <a:t>Social Security</a:t>
              </a:r>
            </a:p>
            <a:p>
              <a:pPr algn="r" eaLnBrk="1" hangingPunct="1"/>
              <a:r>
                <a:rPr lang="en-US"/>
                <a:t>Numbers are assigned</a:t>
              </a:r>
            </a:p>
            <a:p>
              <a:pPr algn="r" eaLnBrk="1" hangingPunct="1"/>
              <a:r>
                <a:rPr lang="en-US"/>
                <a:t>to most adult Americans</a:t>
              </a:r>
            </a:p>
          </p:txBody>
        </p:sp>
      </p:grpSp>
      <p:sp>
        <p:nvSpPr>
          <p:cNvPr id="14347" name="Title 6"/>
          <p:cNvSpPr txBox="1">
            <a:spLocks/>
          </p:cNvSpPr>
          <p:nvPr/>
        </p:nvSpPr>
        <p:spPr bwMode="auto">
          <a:xfrm>
            <a:off x="5029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1966</a:t>
            </a:r>
          </a:p>
        </p:txBody>
      </p:sp>
      <p:grpSp>
        <p:nvGrpSpPr>
          <p:cNvPr id="4" name="Group 3"/>
          <p:cNvGrpSpPr>
            <a:grpSpLocks/>
          </p:cNvGrpSpPr>
          <p:nvPr/>
        </p:nvGrpSpPr>
        <p:grpSpPr bwMode="auto">
          <a:xfrm>
            <a:off x="5867400" y="1676400"/>
            <a:ext cx="1855788" cy="1604963"/>
            <a:chOff x="5867400" y="1677176"/>
            <a:chExt cx="1855188" cy="1604665"/>
          </a:xfrm>
        </p:grpSpPr>
        <p:cxnSp>
          <p:nvCxnSpPr>
            <p:cNvPr id="19" name="Straight Connector 18"/>
            <p:cNvCxnSpPr/>
            <p:nvPr/>
          </p:nvCxnSpPr>
          <p:spPr>
            <a:xfrm>
              <a:off x="5867400" y="2139053"/>
              <a:ext cx="0" cy="1142788"/>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354" name="TextBox 21"/>
            <p:cNvSpPr txBox="1">
              <a:spLocks noChangeArrowheads="1"/>
            </p:cNvSpPr>
            <p:nvPr/>
          </p:nvSpPr>
          <p:spPr bwMode="auto">
            <a:xfrm>
              <a:off x="5867400" y="1677176"/>
              <a:ext cx="1855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1966</a:t>
              </a:r>
              <a:r>
                <a:rPr lang="en-US"/>
                <a:t>: Freedom of</a:t>
              </a:r>
            </a:p>
            <a:p>
              <a:pPr eaLnBrk="1" hangingPunct="1"/>
              <a:r>
                <a:rPr lang="en-US"/>
                <a:t>Information Act</a:t>
              </a:r>
            </a:p>
            <a:p>
              <a:pPr eaLnBrk="1" hangingPunct="1"/>
              <a:r>
                <a:rPr lang="en-US"/>
                <a:t>is passed.</a:t>
              </a:r>
            </a:p>
          </p:txBody>
        </p:sp>
      </p:grpSp>
      <p:sp>
        <p:nvSpPr>
          <p:cNvPr id="14349" name="Title 6"/>
          <p:cNvSpPr txBox="1">
            <a:spLocks/>
          </p:cNvSpPr>
          <p:nvPr/>
        </p:nvSpPr>
        <p:spPr bwMode="auto">
          <a:xfrm>
            <a:off x="7010400" y="3421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1968</a:t>
            </a:r>
          </a:p>
        </p:txBody>
      </p:sp>
      <p:grpSp>
        <p:nvGrpSpPr>
          <p:cNvPr id="5" name="Group 4"/>
          <p:cNvGrpSpPr>
            <a:grpSpLocks/>
          </p:cNvGrpSpPr>
          <p:nvPr/>
        </p:nvGrpSpPr>
        <p:grpSpPr bwMode="auto">
          <a:xfrm>
            <a:off x="6113463" y="4030663"/>
            <a:ext cx="1735137" cy="1651000"/>
            <a:chOff x="6112677" y="4030010"/>
            <a:chExt cx="1735923" cy="1650877"/>
          </a:xfrm>
        </p:grpSpPr>
        <p:cxnSp>
          <p:nvCxnSpPr>
            <p:cNvPr id="26" name="Straight Connector 25"/>
            <p:cNvCxnSpPr>
              <a:endCxn id="14352" idx="3"/>
            </p:cNvCxnSpPr>
            <p:nvPr/>
          </p:nvCxnSpPr>
          <p:spPr>
            <a:xfrm>
              <a:off x="7848600" y="4030010"/>
              <a:ext cx="0" cy="1188948"/>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352" name="TextBox 26"/>
            <p:cNvSpPr txBox="1">
              <a:spLocks noChangeArrowheads="1"/>
            </p:cNvSpPr>
            <p:nvPr/>
          </p:nvSpPr>
          <p:spPr bwMode="auto">
            <a:xfrm>
              <a:off x="6112677" y="4757557"/>
              <a:ext cx="1735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1968: </a:t>
              </a:r>
              <a:r>
                <a:rPr lang="en-US" dirty="0"/>
                <a:t>Warrant is</a:t>
              </a:r>
            </a:p>
            <a:p>
              <a:pPr algn="r" eaLnBrk="1" hangingPunct="1"/>
              <a:r>
                <a:rPr lang="en-US" dirty="0" smtClean="0"/>
                <a:t>required </a:t>
              </a:r>
              <a:r>
                <a:rPr lang="en-US" dirty="0"/>
                <a:t>for</a:t>
              </a:r>
            </a:p>
            <a:p>
              <a:pPr algn="r" eaLnBrk="1" hangingPunct="1"/>
              <a:r>
                <a:rPr lang="en-US" dirty="0"/>
                <a:t>wiretapping</a:t>
              </a:r>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0663"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6"/>
          <p:cNvSpPr txBox="1">
            <a:spLocks/>
          </p:cNvSpPr>
          <p:nvPr/>
        </p:nvSpPr>
        <p:spPr bwMode="auto">
          <a:xfrm>
            <a:off x="1761331" y="34290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dirty="0">
                <a:solidFill>
                  <a:schemeClr val="bg1"/>
                </a:solidFill>
                <a:latin typeface="Arial" charset="0"/>
              </a:rPr>
              <a:t>1975</a:t>
            </a:r>
          </a:p>
        </p:txBody>
      </p:sp>
      <p:sp>
        <p:nvSpPr>
          <p:cNvPr id="10" name="Title 6"/>
          <p:cNvSpPr txBox="1">
            <a:spLocks/>
          </p:cNvSpPr>
          <p:nvPr/>
        </p:nvSpPr>
        <p:spPr bwMode="auto">
          <a:xfrm>
            <a:off x="3214687" y="3436938"/>
            <a:ext cx="103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dirty="0">
                <a:solidFill>
                  <a:schemeClr val="bg1"/>
                </a:solidFill>
                <a:latin typeface="Arial" charset="0"/>
              </a:rPr>
              <a:t>1980</a:t>
            </a:r>
          </a:p>
        </p:txBody>
      </p:sp>
      <p:grpSp>
        <p:nvGrpSpPr>
          <p:cNvPr id="3" name="Group 2"/>
          <p:cNvGrpSpPr/>
          <p:nvPr/>
        </p:nvGrpSpPr>
        <p:grpSpPr>
          <a:xfrm>
            <a:off x="230995" y="1591482"/>
            <a:ext cx="2029605" cy="1697818"/>
            <a:chOff x="230995" y="1591482"/>
            <a:chExt cx="2029605" cy="1697818"/>
          </a:xfrm>
        </p:grpSpPr>
        <p:cxnSp>
          <p:nvCxnSpPr>
            <p:cNvPr id="20" name="Straight Connector 19"/>
            <p:cNvCxnSpPr/>
            <p:nvPr/>
          </p:nvCxnSpPr>
          <p:spPr bwMode="auto">
            <a:xfrm>
              <a:off x="2260600" y="2146300"/>
              <a:ext cx="0" cy="1143000"/>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384" name="TextBox 20"/>
            <p:cNvSpPr txBox="1">
              <a:spLocks noChangeArrowheads="1"/>
            </p:cNvSpPr>
            <p:nvPr/>
          </p:nvSpPr>
          <p:spPr bwMode="auto">
            <a:xfrm>
              <a:off x="230995" y="1591482"/>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1975</a:t>
              </a:r>
              <a:r>
                <a:rPr lang="en-US" dirty="0"/>
                <a:t>: Personal</a:t>
              </a:r>
            </a:p>
            <a:p>
              <a:pPr algn="r" eaLnBrk="1" hangingPunct="1"/>
              <a:r>
                <a:rPr lang="en-US" dirty="0"/>
                <a:t>computers become</a:t>
              </a:r>
            </a:p>
            <a:p>
              <a:pPr algn="r" eaLnBrk="1" hangingPunct="1"/>
              <a:r>
                <a:rPr lang="en-US" dirty="0" smtClean="0"/>
                <a:t>commercially </a:t>
              </a:r>
              <a:r>
                <a:rPr lang="en-US" dirty="0"/>
                <a:t>available</a:t>
              </a:r>
            </a:p>
          </p:txBody>
        </p:sp>
      </p:grpSp>
      <p:grpSp>
        <p:nvGrpSpPr>
          <p:cNvPr id="13" name="Group 12"/>
          <p:cNvGrpSpPr>
            <a:grpSpLocks/>
          </p:cNvGrpSpPr>
          <p:nvPr/>
        </p:nvGrpSpPr>
        <p:grpSpPr bwMode="auto">
          <a:xfrm>
            <a:off x="1442202" y="3998332"/>
            <a:ext cx="2320925" cy="1927225"/>
            <a:chOff x="556879" y="3998318"/>
            <a:chExt cx="2320827" cy="1927876"/>
          </a:xfrm>
        </p:grpSpPr>
        <p:cxnSp>
          <p:nvCxnSpPr>
            <p:cNvPr id="23" name="Straight Connector 22"/>
            <p:cNvCxnSpPr>
              <a:endCxn id="15382" idx="3"/>
            </p:cNvCxnSpPr>
            <p:nvPr/>
          </p:nvCxnSpPr>
          <p:spPr>
            <a:xfrm>
              <a:off x="2877706" y="3998318"/>
              <a:ext cx="0" cy="1327598"/>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382" name="TextBox 23"/>
            <p:cNvSpPr txBox="1">
              <a:spLocks noChangeArrowheads="1"/>
            </p:cNvSpPr>
            <p:nvPr/>
          </p:nvSpPr>
          <p:spPr bwMode="auto">
            <a:xfrm>
              <a:off x="556879" y="4725865"/>
              <a:ext cx="23208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1980: </a:t>
              </a:r>
              <a:r>
                <a:rPr lang="en-US" dirty="0"/>
                <a:t>DNA</a:t>
              </a:r>
            </a:p>
            <a:p>
              <a:pPr algn="r" eaLnBrk="1" hangingPunct="1"/>
              <a:r>
                <a:rPr lang="en-US" dirty="0"/>
                <a:t>fingerprinting</a:t>
              </a:r>
            </a:p>
            <a:p>
              <a:pPr algn="r" eaLnBrk="1" hangingPunct="1"/>
              <a:r>
                <a:rPr lang="en-US" dirty="0"/>
                <a:t>&amp; cellular telephones</a:t>
              </a:r>
            </a:p>
            <a:p>
              <a:pPr algn="r" eaLnBrk="1" hangingPunct="1"/>
              <a:r>
                <a:rPr lang="en-US" dirty="0"/>
                <a:t>become commonplace</a:t>
              </a:r>
            </a:p>
          </p:txBody>
        </p:sp>
      </p:grpSp>
      <p:sp>
        <p:nvSpPr>
          <p:cNvPr id="15" name="Title 6"/>
          <p:cNvSpPr txBox="1">
            <a:spLocks/>
          </p:cNvSpPr>
          <p:nvPr/>
        </p:nvSpPr>
        <p:spPr bwMode="auto">
          <a:xfrm>
            <a:off x="4844171" y="3436938"/>
            <a:ext cx="1033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dirty="0">
                <a:solidFill>
                  <a:schemeClr val="bg1"/>
                </a:solidFill>
                <a:latin typeface="Arial" charset="0"/>
              </a:rPr>
              <a:t>1990</a:t>
            </a:r>
          </a:p>
        </p:txBody>
      </p:sp>
      <p:grpSp>
        <p:nvGrpSpPr>
          <p:cNvPr id="6" name="Group 5"/>
          <p:cNvGrpSpPr/>
          <p:nvPr/>
        </p:nvGrpSpPr>
        <p:grpSpPr>
          <a:xfrm>
            <a:off x="3340692" y="1524000"/>
            <a:ext cx="2047092" cy="1765300"/>
            <a:chOff x="3340692" y="1524000"/>
            <a:chExt cx="2047092" cy="1765300"/>
          </a:xfrm>
        </p:grpSpPr>
        <p:cxnSp>
          <p:nvCxnSpPr>
            <p:cNvPr id="19" name="Straight Connector 18"/>
            <p:cNvCxnSpPr/>
            <p:nvPr/>
          </p:nvCxnSpPr>
          <p:spPr bwMode="auto">
            <a:xfrm>
              <a:off x="5387784" y="2146300"/>
              <a:ext cx="0" cy="1143000"/>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380" name="TextBox 21"/>
            <p:cNvSpPr txBox="1">
              <a:spLocks noChangeArrowheads="1"/>
            </p:cNvSpPr>
            <p:nvPr/>
          </p:nvSpPr>
          <p:spPr bwMode="auto">
            <a:xfrm>
              <a:off x="3340692" y="1524000"/>
              <a:ext cx="20163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1990</a:t>
              </a:r>
              <a:r>
                <a:rPr lang="en-US" dirty="0"/>
                <a:t>: </a:t>
              </a:r>
              <a:r>
                <a:rPr lang="en-US" dirty="0" smtClean="0"/>
                <a:t>Increased reports</a:t>
              </a:r>
              <a:endParaRPr lang="en-US" dirty="0"/>
            </a:p>
            <a:p>
              <a:pPr algn="r" eaLnBrk="1" hangingPunct="1"/>
              <a:r>
                <a:rPr lang="en-US" dirty="0"/>
                <a:t>of a new crime called</a:t>
              </a:r>
            </a:p>
            <a:p>
              <a:pPr algn="r" eaLnBrk="1" hangingPunct="1"/>
              <a:r>
                <a:rPr lang="en-US" i="1" dirty="0"/>
                <a:t>Identity </a:t>
              </a:r>
              <a:r>
                <a:rPr lang="en-US" i="1" dirty="0" smtClean="0"/>
                <a:t>Theft</a:t>
              </a:r>
              <a:endParaRPr lang="en-US" i="1" dirty="0"/>
            </a:p>
          </p:txBody>
        </p:sp>
      </p:grpSp>
      <p:sp>
        <p:nvSpPr>
          <p:cNvPr id="25" name="Title 6"/>
          <p:cNvSpPr txBox="1">
            <a:spLocks/>
          </p:cNvSpPr>
          <p:nvPr/>
        </p:nvSpPr>
        <p:spPr bwMode="auto">
          <a:xfrm>
            <a:off x="6415088" y="3436938"/>
            <a:ext cx="116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dirty="0">
                <a:solidFill>
                  <a:schemeClr val="bg1"/>
                </a:solidFill>
                <a:latin typeface="Arial" charset="0"/>
              </a:rPr>
              <a:t>1998</a:t>
            </a:r>
          </a:p>
        </p:txBody>
      </p:sp>
      <p:grpSp>
        <p:nvGrpSpPr>
          <p:cNvPr id="5" name="Group 4"/>
          <p:cNvGrpSpPr>
            <a:grpSpLocks/>
          </p:cNvGrpSpPr>
          <p:nvPr/>
        </p:nvGrpSpPr>
        <p:grpSpPr bwMode="auto">
          <a:xfrm>
            <a:off x="4907329" y="3987472"/>
            <a:ext cx="2092752" cy="1866894"/>
            <a:chOff x="3095776" y="3988199"/>
            <a:chExt cx="2092563" cy="1865422"/>
          </a:xfrm>
        </p:grpSpPr>
        <p:cxnSp>
          <p:nvCxnSpPr>
            <p:cNvPr id="26" name="Straight Connector 25"/>
            <p:cNvCxnSpPr>
              <a:endCxn id="15378" idx="3"/>
            </p:cNvCxnSpPr>
            <p:nvPr/>
          </p:nvCxnSpPr>
          <p:spPr>
            <a:xfrm>
              <a:off x="5188339" y="3988199"/>
              <a:ext cx="0" cy="1296485"/>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378" name="TextBox 26"/>
            <p:cNvSpPr txBox="1">
              <a:spLocks noChangeArrowheads="1"/>
            </p:cNvSpPr>
            <p:nvPr/>
          </p:nvSpPr>
          <p:spPr bwMode="auto">
            <a:xfrm>
              <a:off x="3095776" y="4715746"/>
              <a:ext cx="2092563" cy="113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1998: </a:t>
              </a:r>
              <a:r>
                <a:rPr lang="en-US" dirty="0"/>
                <a:t>The Children’s</a:t>
              </a:r>
            </a:p>
            <a:p>
              <a:pPr algn="r" eaLnBrk="1" hangingPunct="1"/>
              <a:r>
                <a:rPr lang="en-US" dirty="0"/>
                <a:t>Online Privacy</a:t>
              </a:r>
            </a:p>
            <a:p>
              <a:pPr algn="r" eaLnBrk="1" hangingPunct="1"/>
              <a:r>
                <a:rPr lang="en-US" dirty="0"/>
                <a:t>Protection Act</a:t>
              </a:r>
            </a:p>
            <a:p>
              <a:pPr algn="r" eaLnBrk="1" hangingPunct="1"/>
              <a:r>
                <a:rPr lang="en-US" sz="1400" dirty="0"/>
                <a:t>(COPPA)</a:t>
              </a:r>
            </a:p>
          </p:txBody>
        </p:sp>
      </p:grpSp>
      <p:sp>
        <p:nvSpPr>
          <p:cNvPr id="12301" name="Title 6"/>
          <p:cNvSpPr txBox="1">
            <a:spLocks/>
          </p:cNvSpPr>
          <p:nvPr/>
        </p:nvSpPr>
        <p:spPr bwMode="auto">
          <a:xfrm>
            <a:off x="254000" y="3436938"/>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1974</a:t>
            </a:r>
          </a:p>
        </p:txBody>
      </p:sp>
      <p:grpSp>
        <p:nvGrpSpPr>
          <p:cNvPr id="16" name="Group 15"/>
          <p:cNvGrpSpPr>
            <a:grpSpLocks/>
          </p:cNvGrpSpPr>
          <p:nvPr/>
        </p:nvGrpSpPr>
        <p:grpSpPr bwMode="auto">
          <a:xfrm>
            <a:off x="863600" y="4024313"/>
            <a:ext cx="1397000" cy="577850"/>
            <a:chOff x="863600" y="4023788"/>
            <a:chExt cx="1396681" cy="578506"/>
          </a:xfrm>
        </p:grpSpPr>
        <p:sp>
          <p:nvSpPr>
            <p:cNvPr id="15375" name="TextBox 30"/>
            <p:cNvSpPr txBox="1">
              <a:spLocks noChangeArrowheads="1"/>
            </p:cNvSpPr>
            <p:nvPr/>
          </p:nvSpPr>
          <p:spPr bwMode="auto">
            <a:xfrm>
              <a:off x="914400" y="4232962"/>
              <a:ext cx="1345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1974</a:t>
              </a:r>
              <a:r>
                <a:rPr lang="en-US"/>
                <a:t>: FERPA</a:t>
              </a:r>
            </a:p>
          </p:txBody>
        </p:sp>
        <p:cxnSp>
          <p:nvCxnSpPr>
            <p:cNvPr id="32" name="Straight Connector 31"/>
            <p:cNvCxnSpPr/>
            <p:nvPr/>
          </p:nvCxnSpPr>
          <p:spPr>
            <a:xfrm>
              <a:off x="863600" y="4023788"/>
              <a:ext cx="0" cy="394147"/>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7" name="Title 6"/>
          <p:cNvSpPr txBox="1">
            <a:spLocks/>
          </p:cNvSpPr>
          <p:nvPr/>
        </p:nvSpPr>
        <p:spPr bwMode="auto">
          <a:xfrm>
            <a:off x="7755570" y="3436938"/>
            <a:ext cx="116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dirty="0" smtClean="0">
                <a:solidFill>
                  <a:schemeClr val="bg1"/>
                </a:solidFill>
                <a:latin typeface="Arial" charset="0"/>
              </a:rPr>
              <a:t>1999</a:t>
            </a:r>
            <a:endParaRPr lang="en-US" sz="2800" dirty="0">
              <a:solidFill>
                <a:schemeClr val="bg1"/>
              </a:solidFill>
              <a:latin typeface="Arial" charset="0"/>
            </a:endParaRPr>
          </a:p>
        </p:txBody>
      </p:sp>
      <p:grpSp>
        <p:nvGrpSpPr>
          <p:cNvPr id="7" name="Group 6"/>
          <p:cNvGrpSpPr/>
          <p:nvPr/>
        </p:nvGrpSpPr>
        <p:grpSpPr>
          <a:xfrm>
            <a:off x="6330686" y="1577454"/>
            <a:ext cx="2031593" cy="1743165"/>
            <a:chOff x="6330686" y="1577454"/>
            <a:chExt cx="2031593" cy="1743165"/>
          </a:xfrm>
        </p:grpSpPr>
        <p:cxnSp>
          <p:nvCxnSpPr>
            <p:cNvPr id="28" name="Straight Connector 27"/>
            <p:cNvCxnSpPr/>
            <p:nvPr/>
          </p:nvCxnSpPr>
          <p:spPr bwMode="auto">
            <a:xfrm>
              <a:off x="8362279" y="2177619"/>
              <a:ext cx="0" cy="1143000"/>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1"/>
            <p:cNvSpPr txBox="1">
              <a:spLocks noChangeArrowheads="1"/>
            </p:cNvSpPr>
            <p:nvPr/>
          </p:nvSpPr>
          <p:spPr bwMode="auto">
            <a:xfrm>
              <a:off x="6330686" y="1577454"/>
              <a:ext cx="20163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smtClean="0"/>
                <a:t>1999</a:t>
              </a:r>
              <a:r>
                <a:rPr lang="en-US" dirty="0" smtClean="0"/>
                <a:t>: Financial Services Modernization</a:t>
              </a:r>
            </a:p>
            <a:p>
              <a:pPr algn="r" eaLnBrk="1" hangingPunct="1"/>
              <a:r>
                <a:rPr lang="en-US" dirty="0" smtClean="0"/>
                <a:t>Act </a:t>
              </a:r>
              <a:r>
                <a:rPr lang="en-US" sz="1400" dirty="0" smtClean="0"/>
                <a:t>(aka GLBA)</a:t>
              </a:r>
              <a:endParaRPr lang="en-US" sz="1400" i="1" dirty="0"/>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1000" fill="hold"/>
                                        <p:tgtEl>
                                          <p:spTgt spid="12301"/>
                                        </p:tgtEl>
                                        <p:attrNameLst>
                                          <p:attrName>ppt_x</p:attrName>
                                        </p:attrNameLst>
                                      </p:cBhvr>
                                      <p:tavLst>
                                        <p:tav tm="0">
                                          <p:val>
                                            <p:strVal val="0-#ppt_w/2"/>
                                          </p:val>
                                        </p:tav>
                                        <p:tav tm="100000">
                                          <p:val>
                                            <p:strVal val="#ppt_x"/>
                                          </p:val>
                                        </p:tav>
                                      </p:tavLst>
                                    </p:anim>
                                    <p:anim calcmode="lin" valueType="num">
                                      <p:cBhvr additive="base">
                                        <p:cTn id="8" dur="1000" fill="hold"/>
                                        <p:tgtEl>
                                          <p:spTgt spid="1230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000" fill="hold"/>
                                        <p:tgtEl>
                                          <p:spTgt spid="16"/>
                                        </p:tgtEl>
                                        <p:attrNameLst>
                                          <p:attrName>ppt_x</p:attrName>
                                        </p:attrNameLst>
                                      </p:cBhvr>
                                      <p:tavLst>
                                        <p:tav tm="0">
                                          <p:val>
                                            <p:strVal val="0-#ppt_w/2"/>
                                          </p:val>
                                        </p:tav>
                                        <p:tav tm="100000">
                                          <p:val>
                                            <p:strVal val="#ppt_x"/>
                                          </p:val>
                                        </p:tav>
                                      </p:tavLst>
                                    </p:anim>
                                    <p:anim calcmode="lin" valueType="num">
                                      <p:cBhvr additive="base">
                                        <p:cTn id="36" dur="10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0-#ppt_w/2"/>
                                          </p:val>
                                        </p:tav>
                                        <p:tav tm="100000">
                                          <p:val>
                                            <p:strVal val="#ppt_x"/>
                                          </p:val>
                                        </p:tav>
                                      </p:tavLst>
                                    </p:anim>
                                    <p:anim calcmode="lin" valueType="num">
                                      <p:cBhvr additive="base">
                                        <p:cTn id="40" dur="10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0-#ppt_w/2"/>
                                          </p:val>
                                        </p:tav>
                                        <p:tav tm="100000">
                                          <p:val>
                                            <p:strVal val="#ppt_x"/>
                                          </p:val>
                                        </p:tav>
                                      </p:tavLst>
                                    </p:anim>
                                    <p:anim calcmode="lin" valueType="num">
                                      <p:cBhvr additive="base">
                                        <p:cTn id="44" dur="10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0-#ppt_w/2"/>
                                          </p:val>
                                        </p:tav>
                                        <p:tav tm="100000">
                                          <p:val>
                                            <p:strVal val="#ppt_x"/>
                                          </p:val>
                                        </p:tav>
                                      </p:tavLst>
                                    </p:anim>
                                    <p:anim calcmode="lin" valueType="num">
                                      <p:cBhvr additive="base">
                                        <p:cTn id="48" dur="10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0-#ppt_w/2"/>
                                          </p:val>
                                        </p:tav>
                                        <p:tav tm="100000">
                                          <p:val>
                                            <p:strVal val="#ppt_x"/>
                                          </p:val>
                                        </p:tav>
                                      </p:tavLst>
                                    </p:anim>
                                    <p:anim calcmode="lin" valueType="num">
                                      <p:cBhvr additive="base">
                                        <p:cTn id="5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25" grpId="0"/>
      <p:bldP spid="12301"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2" name="Rectangle 1"/>
          <p:cNvSpPr/>
          <p:nvPr/>
        </p:nvSpPr>
        <p:spPr>
          <a:xfrm>
            <a:off x="220663" y="3429000"/>
            <a:ext cx="86106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6"/>
          <p:cNvSpPr txBox="1">
            <a:spLocks/>
          </p:cNvSpPr>
          <p:nvPr/>
        </p:nvSpPr>
        <p:spPr bwMode="auto">
          <a:xfrm>
            <a:off x="1571625" y="34290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2002</a:t>
            </a:r>
          </a:p>
        </p:txBody>
      </p:sp>
      <p:sp>
        <p:nvSpPr>
          <p:cNvPr id="10" name="Title 6"/>
          <p:cNvSpPr txBox="1">
            <a:spLocks/>
          </p:cNvSpPr>
          <p:nvPr/>
        </p:nvSpPr>
        <p:spPr bwMode="auto">
          <a:xfrm>
            <a:off x="2946400" y="3429000"/>
            <a:ext cx="1084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2003</a:t>
            </a:r>
          </a:p>
        </p:txBody>
      </p:sp>
      <p:grpSp>
        <p:nvGrpSpPr>
          <p:cNvPr id="18" name="Group 17"/>
          <p:cNvGrpSpPr>
            <a:grpSpLocks/>
          </p:cNvGrpSpPr>
          <p:nvPr/>
        </p:nvGrpSpPr>
        <p:grpSpPr bwMode="auto">
          <a:xfrm>
            <a:off x="2071688" y="1679575"/>
            <a:ext cx="2105025" cy="1597025"/>
            <a:chOff x="1862667" y="1677176"/>
            <a:chExt cx="2105904" cy="1596779"/>
          </a:xfrm>
        </p:grpSpPr>
        <p:cxnSp>
          <p:nvCxnSpPr>
            <p:cNvPr id="20" name="Straight Connector 19"/>
            <p:cNvCxnSpPr/>
            <p:nvPr/>
          </p:nvCxnSpPr>
          <p:spPr>
            <a:xfrm>
              <a:off x="1870607" y="2131131"/>
              <a:ext cx="0" cy="114282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14" name="TextBox 20"/>
            <p:cNvSpPr txBox="1">
              <a:spLocks noChangeArrowheads="1"/>
            </p:cNvSpPr>
            <p:nvPr/>
          </p:nvSpPr>
          <p:spPr bwMode="auto">
            <a:xfrm>
              <a:off x="1862667" y="1677176"/>
              <a:ext cx="2105904" cy="9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2002</a:t>
              </a:r>
              <a:r>
                <a:rPr lang="en-US"/>
                <a:t>: Federal</a:t>
              </a:r>
            </a:p>
            <a:p>
              <a:pPr eaLnBrk="1" hangingPunct="1"/>
              <a:r>
                <a:rPr lang="en-US"/>
                <a:t>Information Security</a:t>
              </a:r>
            </a:p>
            <a:p>
              <a:pPr eaLnBrk="1" hangingPunct="1"/>
              <a:r>
                <a:rPr lang="en-US"/>
                <a:t>Management Act</a:t>
              </a:r>
            </a:p>
          </p:txBody>
        </p:sp>
      </p:grpSp>
      <p:grpSp>
        <p:nvGrpSpPr>
          <p:cNvPr id="13" name="Group 12"/>
          <p:cNvGrpSpPr>
            <a:grpSpLocks/>
          </p:cNvGrpSpPr>
          <p:nvPr/>
        </p:nvGrpSpPr>
        <p:grpSpPr bwMode="auto">
          <a:xfrm>
            <a:off x="1596680" y="4038600"/>
            <a:ext cx="1891057" cy="1713450"/>
            <a:chOff x="711061" y="4038600"/>
            <a:chExt cx="1891267" cy="1713516"/>
          </a:xfrm>
        </p:grpSpPr>
        <p:cxnSp>
          <p:nvCxnSpPr>
            <p:cNvPr id="23" name="Straight Connector 22"/>
            <p:cNvCxnSpPr/>
            <p:nvPr/>
          </p:nvCxnSpPr>
          <p:spPr>
            <a:xfrm>
              <a:off x="2602328" y="4038600"/>
              <a:ext cx="0" cy="1528822"/>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12" name="TextBox 23"/>
            <p:cNvSpPr txBox="1">
              <a:spLocks noChangeArrowheads="1"/>
            </p:cNvSpPr>
            <p:nvPr/>
          </p:nvSpPr>
          <p:spPr bwMode="auto">
            <a:xfrm>
              <a:off x="711061" y="5105760"/>
              <a:ext cx="1793640" cy="6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2003</a:t>
              </a:r>
              <a:r>
                <a:rPr lang="en-US" dirty="0"/>
                <a:t>: </a:t>
              </a:r>
              <a:r>
                <a:rPr lang="en-US" dirty="0" smtClean="0"/>
                <a:t>Safeguards</a:t>
              </a:r>
            </a:p>
            <a:p>
              <a:pPr algn="r" eaLnBrk="1" hangingPunct="1"/>
              <a:r>
                <a:rPr lang="en-US" dirty="0" smtClean="0"/>
                <a:t>Rule of GLBA</a:t>
              </a:r>
              <a:endParaRPr lang="en-US" dirty="0"/>
            </a:p>
          </p:txBody>
        </p:sp>
      </p:grpSp>
      <p:sp>
        <p:nvSpPr>
          <p:cNvPr id="15" name="Title 6"/>
          <p:cNvSpPr txBox="1">
            <a:spLocks/>
          </p:cNvSpPr>
          <p:nvPr/>
        </p:nvSpPr>
        <p:spPr bwMode="auto">
          <a:xfrm>
            <a:off x="4589463" y="3436938"/>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2008</a:t>
            </a:r>
          </a:p>
        </p:txBody>
      </p:sp>
      <p:grpSp>
        <p:nvGrpSpPr>
          <p:cNvPr id="24" name="Group 23"/>
          <p:cNvGrpSpPr>
            <a:grpSpLocks/>
          </p:cNvGrpSpPr>
          <p:nvPr/>
        </p:nvGrpSpPr>
        <p:grpSpPr bwMode="auto">
          <a:xfrm>
            <a:off x="5146675" y="1674813"/>
            <a:ext cx="3225148" cy="1609725"/>
            <a:chOff x="4842150" y="1680109"/>
            <a:chExt cx="3225268" cy="1609190"/>
          </a:xfrm>
        </p:grpSpPr>
        <p:cxnSp>
          <p:nvCxnSpPr>
            <p:cNvPr id="19" name="Straight Connector 18"/>
            <p:cNvCxnSpPr/>
            <p:nvPr/>
          </p:nvCxnSpPr>
          <p:spPr bwMode="auto">
            <a:xfrm>
              <a:off x="4842150" y="2279985"/>
              <a:ext cx="0" cy="1009314"/>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10" name="TextBox 21"/>
            <p:cNvSpPr txBox="1">
              <a:spLocks noChangeArrowheads="1"/>
            </p:cNvSpPr>
            <p:nvPr/>
          </p:nvSpPr>
          <p:spPr bwMode="auto">
            <a:xfrm>
              <a:off x="4927082" y="1680109"/>
              <a:ext cx="3140336" cy="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t>2008</a:t>
              </a:r>
              <a:r>
                <a:rPr lang="en-US" dirty="0"/>
                <a:t>: Higher</a:t>
              </a:r>
            </a:p>
            <a:p>
              <a:pPr eaLnBrk="1" hangingPunct="1"/>
              <a:r>
                <a:rPr lang="en-US" dirty="0" smtClean="0"/>
                <a:t>Education (re)Authorization Act</a:t>
              </a:r>
              <a:endParaRPr lang="en-US" dirty="0"/>
            </a:p>
          </p:txBody>
        </p:sp>
      </p:grpSp>
      <p:sp>
        <p:nvSpPr>
          <p:cNvPr id="25" name="Title 6"/>
          <p:cNvSpPr txBox="1">
            <a:spLocks/>
          </p:cNvSpPr>
          <p:nvPr/>
        </p:nvSpPr>
        <p:spPr bwMode="auto">
          <a:xfrm>
            <a:off x="6723063" y="3436938"/>
            <a:ext cx="1125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2009</a:t>
            </a:r>
          </a:p>
        </p:txBody>
      </p:sp>
      <p:grpSp>
        <p:nvGrpSpPr>
          <p:cNvPr id="17" name="Group 16"/>
          <p:cNvGrpSpPr>
            <a:grpSpLocks/>
          </p:cNvGrpSpPr>
          <p:nvPr/>
        </p:nvGrpSpPr>
        <p:grpSpPr bwMode="auto">
          <a:xfrm>
            <a:off x="5197475" y="4019550"/>
            <a:ext cx="1574800" cy="681038"/>
            <a:chOff x="4893226" y="4024316"/>
            <a:chExt cx="1574250" cy="680570"/>
          </a:xfrm>
        </p:grpSpPr>
        <p:cxnSp>
          <p:nvCxnSpPr>
            <p:cNvPr id="26" name="Straight Connector 25"/>
            <p:cNvCxnSpPr/>
            <p:nvPr/>
          </p:nvCxnSpPr>
          <p:spPr bwMode="auto">
            <a:xfrm>
              <a:off x="4893226" y="4024316"/>
              <a:ext cx="0" cy="531448"/>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08" name="TextBox 26"/>
            <p:cNvSpPr txBox="1">
              <a:spLocks noChangeArrowheads="1"/>
            </p:cNvSpPr>
            <p:nvPr/>
          </p:nvSpPr>
          <p:spPr bwMode="auto">
            <a:xfrm>
              <a:off x="4973156" y="4335554"/>
              <a:ext cx="1494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2008: </a:t>
              </a:r>
              <a:r>
                <a:rPr lang="en-US"/>
                <a:t>PCI-DSS</a:t>
              </a:r>
            </a:p>
          </p:txBody>
        </p:sp>
      </p:grpSp>
      <p:sp>
        <p:nvSpPr>
          <p:cNvPr id="12301" name="Title 6"/>
          <p:cNvSpPr txBox="1">
            <a:spLocks/>
          </p:cNvSpPr>
          <p:nvPr/>
        </p:nvSpPr>
        <p:spPr bwMode="auto">
          <a:xfrm>
            <a:off x="254000" y="3436938"/>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a:solidFill>
                  <a:schemeClr val="bg1"/>
                </a:solidFill>
                <a:latin typeface="Arial" charset="0"/>
              </a:rPr>
              <a:t>2001</a:t>
            </a:r>
          </a:p>
        </p:txBody>
      </p:sp>
      <p:grpSp>
        <p:nvGrpSpPr>
          <p:cNvPr id="16" name="Group 15"/>
          <p:cNvGrpSpPr>
            <a:grpSpLocks/>
          </p:cNvGrpSpPr>
          <p:nvPr/>
        </p:nvGrpSpPr>
        <p:grpSpPr bwMode="auto">
          <a:xfrm>
            <a:off x="863600" y="4024313"/>
            <a:ext cx="1366838" cy="855662"/>
            <a:chOff x="863600" y="4023788"/>
            <a:chExt cx="1365732" cy="856238"/>
          </a:xfrm>
        </p:grpSpPr>
        <p:sp>
          <p:nvSpPr>
            <p:cNvPr id="16405" name="TextBox 30"/>
            <p:cNvSpPr txBox="1">
              <a:spLocks noChangeArrowheads="1"/>
            </p:cNvSpPr>
            <p:nvPr/>
          </p:nvSpPr>
          <p:spPr bwMode="auto">
            <a:xfrm>
              <a:off x="914400" y="4232962"/>
              <a:ext cx="1314932" cy="64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2001</a:t>
              </a:r>
              <a:r>
                <a:rPr lang="en-US"/>
                <a:t>: USA</a:t>
              </a:r>
            </a:p>
            <a:p>
              <a:pPr eaLnBrk="1" hangingPunct="1"/>
              <a:r>
                <a:rPr lang="en-US"/>
                <a:t>PATRIOT Act</a:t>
              </a:r>
            </a:p>
          </p:txBody>
        </p:sp>
        <p:cxnSp>
          <p:nvCxnSpPr>
            <p:cNvPr id="32" name="Straight Connector 31"/>
            <p:cNvCxnSpPr/>
            <p:nvPr/>
          </p:nvCxnSpPr>
          <p:spPr>
            <a:xfrm>
              <a:off x="863600" y="4023788"/>
              <a:ext cx="0" cy="497221"/>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1" name="Group 20"/>
          <p:cNvGrpSpPr>
            <a:grpSpLocks/>
          </p:cNvGrpSpPr>
          <p:nvPr/>
        </p:nvGrpSpPr>
        <p:grpSpPr bwMode="auto">
          <a:xfrm>
            <a:off x="5105398" y="4019551"/>
            <a:ext cx="2209674" cy="1646950"/>
            <a:chOff x="4800600" y="4024316"/>
            <a:chExt cx="2209822" cy="1646692"/>
          </a:xfrm>
        </p:grpSpPr>
        <p:cxnSp>
          <p:nvCxnSpPr>
            <p:cNvPr id="28" name="Straight Connector 27"/>
            <p:cNvCxnSpPr/>
            <p:nvPr/>
          </p:nvCxnSpPr>
          <p:spPr bwMode="auto">
            <a:xfrm>
              <a:off x="4800600" y="4024316"/>
              <a:ext cx="0" cy="1461859"/>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04" name="TextBox 26"/>
            <p:cNvSpPr txBox="1">
              <a:spLocks noChangeArrowheads="1"/>
            </p:cNvSpPr>
            <p:nvPr/>
          </p:nvSpPr>
          <p:spPr bwMode="auto">
            <a:xfrm>
              <a:off x="4893226" y="5301734"/>
              <a:ext cx="2117196" cy="36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t>2008: </a:t>
              </a:r>
              <a:r>
                <a:rPr lang="en-US" dirty="0"/>
                <a:t>Red </a:t>
              </a:r>
              <a:r>
                <a:rPr lang="en-US" dirty="0" smtClean="0"/>
                <a:t>Flags Rule</a:t>
              </a:r>
              <a:endParaRPr lang="en-US" dirty="0"/>
            </a:p>
          </p:txBody>
        </p:sp>
      </p:grpSp>
      <p:grpSp>
        <p:nvGrpSpPr>
          <p:cNvPr id="36" name="Group 35"/>
          <p:cNvGrpSpPr>
            <a:grpSpLocks/>
          </p:cNvGrpSpPr>
          <p:nvPr/>
        </p:nvGrpSpPr>
        <p:grpSpPr bwMode="auto">
          <a:xfrm>
            <a:off x="7361238" y="4019550"/>
            <a:ext cx="1470025" cy="976313"/>
            <a:chOff x="5244453" y="4005150"/>
            <a:chExt cx="1469636" cy="976735"/>
          </a:xfrm>
        </p:grpSpPr>
        <p:cxnSp>
          <p:nvCxnSpPr>
            <p:cNvPr id="37" name="Straight Connector 36"/>
            <p:cNvCxnSpPr>
              <a:endCxn id="16402" idx="1"/>
            </p:cNvCxnSpPr>
            <p:nvPr/>
          </p:nvCxnSpPr>
          <p:spPr bwMode="auto">
            <a:xfrm>
              <a:off x="5244453" y="4005150"/>
              <a:ext cx="7935" cy="654333"/>
            </a:xfrm>
            <a:prstGeom prst="line">
              <a:avLst/>
            </a:prstGeom>
            <a:ln w="127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402" name="TextBox 26"/>
            <p:cNvSpPr txBox="1">
              <a:spLocks noChangeArrowheads="1"/>
            </p:cNvSpPr>
            <p:nvPr/>
          </p:nvSpPr>
          <p:spPr bwMode="auto">
            <a:xfrm>
              <a:off x="5252920" y="4335554"/>
              <a:ext cx="14611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2009: </a:t>
              </a:r>
              <a:r>
                <a:rPr lang="en-US" dirty="0"/>
                <a:t>HITECH</a:t>
              </a:r>
            </a:p>
            <a:p>
              <a:pPr algn="r" eaLnBrk="1" hangingPunct="1"/>
              <a:r>
                <a:rPr lang="en-US" dirty="0"/>
                <a:t>Act</a:t>
              </a:r>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1000" fill="hold"/>
                                        <p:tgtEl>
                                          <p:spTgt spid="12301"/>
                                        </p:tgtEl>
                                        <p:attrNameLst>
                                          <p:attrName>ppt_x</p:attrName>
                                        </p:attrNameLst>
                                      </p:cBhvr>
                                      <p:tavLst>
                                        <p:tav tm="0">
                                          <p:val>
                                            <p:strVal val="0-#ppt_w/2"/>
                                          </p:val>
                                        </p:tav>
                                        <p:tav tm="100000">
                                          <p:val>
                                            <p:strVal val="#ppt_x"/>
                                          </p:val>
                                        </p:tav>
                                      </p:tavLst>
                                    </p:anim>
                                    <p:anim calcmode="lin" valueType="num">
                                      <p:cBhvr additive="base">
                                        <p:cTn id="8" dur="1000" fill="hold"/>
                                        <p:tgtEl>
                                          <p:spTgt spid="1230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0-#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0-#ppt_w/2"/>
                                          </p:val>
                                        </p:tav>
                                        <p:tav tm="100000">
                                          <p:val>
                                            <p:strVal val="#ppt_x"/>
                                          </p:val>
                                        </p:tav>
                                      </p:tavLst>
                                    </p:anim>
                                    <p:anim calcmode="lin" valueType="num">
                                      <p:cBhvr additive="base">
                                        <p:cTn id="28" dur="10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0-#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000" fill="hold"/>
                                        <p:tgtEl>
                                          <p:spTgt spid="21"/>
                                        </p:tgtEl>
                                        <p:attrNameLst>
                                          <p:attrName>ppt_x</p:attrName>
                                        </p:attrNameLst>
                                      </p:cBhvr>
                                      <p:tavLst>
                                        <p:tav tm="0">
                                          <p:val>
                                            <p:strVal val="0-#ppt_w/2"/>
                                          </p:val>
                                        </p:tav>
                                        <p:tav tm="100000">
                                          <p:val>
                                            <p:strVal val="#ppt_x"/>
                                          </p:val>
                                        </p:tav>
                                      </p:tavLst>
                                    </p:anim>
                                    <p:anim calcmode="lin" valueType="num">
                                      <p:cBhvr additive="base">
                                        <p:cTn id="36" dur="10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0-#ppt_w/2"/>
                                          </p:val>
                                        </p:tav>
                                        <p:tav tm="100000">
                                          <p:val>
                                            <p:strVal val="#ppt_x"/>
                                          </p:val>
                                        </p:tav>
                                      </p:tavLst>
                                    </p:anim>
                                    <p:anim calcmode="lin" valueType="num">
                                      <p:cBhvr additive="base">
                                        <p:cTn id="40" dur="10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000" fill="hold"/>
                                        <p:tgtEl>
                                          <p:spTgt spid="18"/>
                                        </p:tgtEl>
                                        <p:attrNameLst>
                                          <p:attrName>ppt_x</p:attrName>
                                        </p:attrNameLst>
                                      </p:cBhvr>
                                      <p:tavLst>
                                        <p:tav tm="0">
                                          <p:val>
                                            <p:strVal val="0-#ppt_w/2"/>
                                          </p:val>
                                        </p:tav>
                                        <p:tav tm="100000">
                                          <p:val>
                                            <p:strVal val="#ppt_x"/>
                                          </p:val>
                                        </p:tav>
                                      </p:tavLst>
                                    </p:anim>
                                    <p:anim calcmode="lin" valueType="num">
                                      <p:cBhvr additive="base">
                                        <p:cTn id="44" dur="10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0-#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1000" fill="hold"/>
                                        <p:tgtEl>
                                          <p:spTgt spid="16"/>
                                        </p:tgtEl>
                                        <p:attrNameLst>
                                          <p:attrName>ppt_x</p:attrName>
                                        </p:attrNameLst>
                                      </p:cBhvr>
                                      <p:tavLst>
                                        <p:tav tm="0">
                                          <p:val>
                                            <p:strVal val="0-#ppt_w/2"/>
                                          </p:val>
                                        </p:tav>
                                        <p:tav tm="100000">
                                          <p:val>
                                            <p:strVal val="#ppt_x"/>
                                          </p:val>
                                        </p:tav>
                                      </p:tavLst>
                                    </p:anim>
                                    <p:anim calcmode="lin" valueType="num">
                                      <p:cBhvr additive="base">
                                        <p:cTn id="5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25" grpId="0"/>
      <p:bldP spid="123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1600200"/>
            <a:ext cx="6350000" cy="4152900"/>
          </a:xfrm>
          <a:prstGeom prst="rect">
            <a:avLst/>
          </a:prstGeom>
        </p:spPr>
      </p:pic>
    </p:spTree>
    <p:extLst>
      <p:ext uri="{BB962C8B-B14F-4D97-AF65-F5344CB8AC3E}">
        <p14:creationId xmlns:p14="http://schemas.microsoft.com/office/powerpoint/2010/main" val="39699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533400" y="330200"/>
            <a:ext cx="7315200" cy="812800"/>
          </a:xfrm>
        </p:spPr>
        <p:txBody>
          <a:bodyPr/>
          <a:lstStyle/>
          <a:p>
            <a:pPr algn="l"/>
            <a:r>
              <a:rPr lang="en-US" sz="3600" dirty="0">
                <a:solidFill>
                  <a:srgbClr val="990033"/>
                </a:solidFill>
                <a:latin typeface="Gurmukhi MN" charset="0"/>
                <a:ea typeface="Gurmukhi MN" charset="0"/>
                <a:cs typeface="Gurmukhi MN" charset="0"/>
                <a:sym typeface="Gurmukhi MN" charset="0"/>
              </a:rPr>
              <a:t>Disclaimer</a:t>
            </a:r>
            <a:endParaRPr lang="en-US" sz="3600" dirty="0">
              <a:solidFill>
                <a:srgbClr val="990033"/>
              </a:solidFill>
            </a:endParaRPr>
          </a:p>
        </p:txBody>
      </p:sp>
      <p:sp>
        <p:nvSpPr>
          <p:cNvPr id="5" name="Rectangle 2"/>
          <p:cNvSpPr>
            <a:spLocks/>
          </p:cNvSpPr>
          <p:nvPr/>
        </p:nvSpPr>
        <p:spPr bwMode="auto">
          <a:xfrm>
            <a:off x="609600" y="1828800"/>
            <a:ext cx="7848600" cy="689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a:r>
              <a:rPr lang="en-US" sz="1600" dirty="0">
                <a:solidFill>
                  <a:schemeClr val="bg1"/>
                </a:solidFill>
                <a:latin typeface="Gurmukhi MN"/>
                <a:ea typeface="Gurmukhi MN" charset="0"/>
                <a:cs typeface="Gurmukhi MN" charset="0"/>
                <a:sym typeface="Gurmukhi MN" charset="0"/>
              </a:rPr>
              <a:t>The content, discussion, or materials available at this web presentation are for informational purposes only and not for the purpose of providing legal advice. You should contact your attorney to obtain advice with respect to any particular issue or problem or advice. Use of and access to this information or material does not create an attorney-client relationship between Jane Rosenthal and the user or </a:t>
            </a:r>
            <a:r>
              <a:rPr lang="en-US" sz="1600" dirty="0" smtClean="0">
                <a:solidFill>
                  <a:schemeClr val="bg1"/>
                </a:solidFill>
                <a:latin typeface="Gurmukhi MN"/>
                <a:ea typeface="Gurmukhi MN" charset="0"/>
                <a:cs typeface="Gurmukhi MN" charset="0"/>
                <a:sym typeface="Gurmukhi MN" charset="0"/>
              </a:rPr>
              <a:t>browser or between Michael Carr and the user or browser. </a:t>
            </a:r>
            <a:r>
              <a:rPr lang="en-US" sz="1600" dirty="0">
                <a:solidFill>
                  <a:schemeClr val="bg1"/>
                </a:solidFill>
                <a:latin typeface="Gurmukhi MN"/>
                <a:ea typeface="Gurmukhi MN" charset="0"/>
                <a:cs typeface="Gurmukhi MN" charset="0"/>
                <a:sym typeface="Gurmukhi MN" charset="0"/>
              </a:rPr>
              <a:t>The opinions expressed at or through this presentation are the opinions of the individual </a:t>
            </a:r>
            <a:r>
              <a:rPr lang="en-US" sz="1600" dirty="0" smtClean="0">
                <a:solidFill>
                  <a:schemeClr val="bg1"/>
                </a:solidFill>
                <a:latin typeface="Gurmukhi MN"/>
                <a:ea typeface="Gurmukhi MN" charset="0"/>
                <a:cs typeface="Gurmukhi MN" charset="0"/>
                <a:sym typeface="Gurmukhi MN" charset="0"/>
              </a:rPr>
              <a:t>authors </a:t>
            </a:r>
            <a:r>
              <a:rPr lang="en-US" sz="1600" dirty="0">
                <a:solidFill>
                  <a:schemeClr val="bg1"/>
                </a:solidFill>
                <a:latin typeface="Gurmukhi MN"/>
                <a:ea typeface="Gurmukhi MN" charset="0"/>
                <a:cs typeface="Gurmukhi MN" charset="0"/>
                <a:sym typeface="Gurmukhi MN" charset="0"/>
              </a:rPr>
              <a:t>and do not reflect the opinions or advice of </a:t>
            </a:r>
            <a:r>
              <a:rPr lang="en-US" sz="1600" dirty="0" smtClean="0">
                <a:solidFill>
                  <a:schemeClr val="bg1"/>
                </a:solidFill>
                <a:latin typeface="Gurmukhi MN"/>
                <a:ea typeface="Gurmukhi MN" charset="0"/>
                <a:cs typeface="Gurmukhi MN" charset="0"/>
                <a:sym typeface="Gurmukhi MN" charset="0"/>
              </a:rPr>
              <a:t>EDUCAUSE, the </a:t>
            </a:r>
            <a:r>
              <a:rPr lang="en-US" sz="1600" dirty="0">
                <a:solidFill>
                  <a:schemeClr val="bg1"/>
                </a:solidFill>
                <a:latin typeface="Gurmukhi MN"/>
                <a:ea typeface="Gurmukhi MN" charset="0"/>
                <a:cs typeface="Gurmukhi MN" charset="0"/>
                <a:sym typeface="Gurmukhi MN" charset="0"/>
              </a:rPr>
              <a:t>University of Kansas (KU</a:t>
            </a:r>
            <a:r>
              <a:rPr lang="en-US" sz="1600" dirty="0" smtClean="0">
                <a:solidFill>
                  <a:schemeClr val="bg1"/>
                </a:solidFill>
                <a:latin typeface="Gurmukhi MN"/>
                <a:ea typeface="Gurmukhi MN" charset="0"/>
                <a:cs typeface="Gurmukhi MN" charset="0"/>
                <a:sym typeface="Gurmukhi MN" charset="0"/>
              </a:rPr>
              <a:t>), the University of Kentucky </a:t>
            </a:r>
            <a:r>
              <a:rPr lang="en-US" sz="1600" dirty="0">
                <a:solidFill>
                  <a:schemeClr val="bg1"/>
                </a:solidFill>
                <a:latin typeface="Gurmukhi MN"/>
                <a:ea typeface="Gurmukhi MN" charset="0"/>
                <a:cs typeface="Gurmukhi MN" charset="0"/>
                <a:sym typeface="Gurmukhi MN" charset="0"/>
              </a:rPr>
              <a:t>or </a:t>
            </a:r>
            <a:r>
              <a:rPr lang="en-US" sz="1600" dirty="0" smtClean="0">
                <a:solidFill>
                  <a:schemeClr val="bg1"/>
                </a:solidFill>
                <a:latin typeface="Gurmukhi MN"/>
                <a:ea typeface="Gurmukhi MN" charset="0"/>
                <a:cs typeface="Gurmukhi MN" charset="0"/>
                <a:sym typeface="Gurmukhi MN" charset="0"/>
              </a:rPr>
              <a:t>any of their </a:t>
            </a:r>
            <a:r>
              <a:rPr lang="en-US" sz="1600" dirty="0">
                <a:solidFill>
                  <a:schemeClr val="bg1"/>
                </a:solidFill>
                <a:latin typeface="Gurmukhi MN"/>
                <a:ea typeface="Gurmukhi MN" charset="0"/>
                <a:cs typeface="Gurmukhi MN" charset="0"/>
                <a:sym typeface="Gurmukhi MN" charset="0"/>
              </a:rPr>
              <a:t>affiliates</a:t>
            </a:r>
            <a:r>
              <a:rPr lang="en-US" sz="1600" dirty="0" smtClean="0">
                <a:solidFill>
                  <a:schemeClr val="bg1"/>
                </a:solidFill>
                <a:latin typeface="Gurmukhi MN"/>
                <a:ea typeface="Gurmukhi MN" charset="0"/>
                <a:cs typeface="Gurmukhi MN" charset="0"/>
                <a:sym typeface="Gurmukhi MN" charset="0"/>
              </a:rPr>
              <a:t>.</a:t>
            </a:r>
          </a:p>
          <a:p>
            <a:endParaRPr lang="en-US" sz="1600" dirty="0" smtClean="0">
              <a:solidFill>
                <a:schemeClr val="bg1"/>
              </a:solidFill>
              <a:latin typeface="Gurmukhi MN"/>
            </a:endParaRPr>
          </a:p>
          <a:p>
            <a:r>
              <a:rPr lang="en-US" sz="1600" dirty="0" smtClean="0">
                <a:solidFill>
                  <a:schemeClr val="bg1"/>
                </a:solidFill>
                <a:latin typeface="Gurmukhi MN"/>
              </a:rPr>
              <a:t>Any </a:t>
            </a:r>
            <a:r>
              <a:rPr lang="en-US" sz="1600" dirty="0">
                <a:solidFill>
                  <a:schemeClr val="bg1"/>
                </a:solidFill>
                <a:latin typeface="Gurmukhi MN"/>
              </a:rPr>
              <a:t>rebroadcast, retransmission, or account of this </a:t>
            </a:r>
            <a:r>
              <a:rPr lang="en-US" sz="1600" dirty="0" smtClean="0">
                <a:solidFill>
                  <a:schemeClr val="bg1"/>
                </a:solidFill>
                <a:latin typeface="Gurmukhi MN"/>
              </a:rPr>
              <a:t>presentation, </a:t>
            </a:r>
            <a:r>
              <a:rPr lang="en-US" sz="1600" dirty="0">
                <a:solidFill>
                  <a:schemeClr val="bg1"/>
                </a:solidFill>
                <a:latin typeface="Gurmukhi MN"/>
              </a:rPr>
              <a:t>without the express written consent of Major League </a:t>
            </a:r>
            <a:r>
              <a:rPr lang="en-US" sz="1600" dirty="0" smtClean="0">
                <a:solidFill>
                  <a:schemeClr val="bg1"/>
                </a:solidFill>
                <a:latin typeface="Gurmukhi MN"/>
              </a:rPr>
              <a:t>Baseball, </a:t>
            </a:r>
            <a:r>
              <a:rPr lang="en-US" sz="1600" dirty="0" err="1" smtClean="0">
                <a:solidFill>
                  <a:schemeClr val="bg1"/>
                </a:solidFill>
                <a:latin typeface="Gurmukhi MN"/>
              </a:rPr>
              <a:t>er</a:t>
            </a:r>
            <a:r>
              <a:rPr lang="en-US" sz="1600" dirty="0" smtClean="0">
                <a:solidFill>
                  <a:schemeClr val="bg1"/>
                </a:solidFill>
                <a:latin typeface="Gurmukhi MN"/>
              </a:rPr>
              <a:t>…, I mean, EDUCAUSE, </a:t>
            </a:r>
            <a:r>
              <a:rPr lang="en-US" sz="1600" dirty="0">
                <a:solidFill>
                  <a:schemeClr val="bg1"/>
                </a:solidFill>
                <a:latin typeface="Gurmukhi MN"/>
              </a:rPr>
              <a:t>is </a:t>
            </a:r>
            <a:r>
              <a:rPr lang="en-US" sz="1600" dirty="0" smtClean="0">
                <a:solidFill>
                  <a:schemeClr val="bg1"/>
                </a:solidFill>
                <a:latin typeface="Gurmukhi MN"/>
              </a:rPr>
              <a:t>strictly </a:t>
            </a:r>
            <a:r>
              <a:rPr lang="en-US" sz="1400" dirty="0" smtClean="0">
                <a:solidFill>
                  <a:schemeClr val="bg1">
                    <a:lumMod val="85000"/>
                  </a:schemeClr>
                </a:solidFill>
                <a:latin typeface="Gurmukhi MN"/>
              </a:rPr>
              <a:t>prohibited. </a:t>
            </a:r>
            <a:r>
              <a:rPr lang="en-US" sz="1400" dirty="0">
                <a:solidFill>
                  <a:schemeClr val="bg1">
                    <a:lumMod val="85000"/>
                  </a:schemeClr>
                </a:solidFill>
                <a:latin typeface="Gurmukhi MN"/>
              </a:rPr>
              <a:t>This </a:t>
            </a:r>
            <a:r>
              <a:rPr lang="en-US" sz="1400" dirty="0" smtClean="0">
                <a:solidFill>
                  <a:schemeClr val="bg1">
                    <a:lumMod val="85000"/>
                  </a:schemeClr>
                </a:solidFill>
                <a:latin typeface="Gurmukhi MN"/>
              </a:rPr>
              <a:t>presentation is </a:t>
            </a:r>
            <a:r>
              <a:rPr lang="en-US" sz="1400" dirty="0">
                <a:solidFill>
                  <a:schemeClr val="bg1">
                    <a:lumMod val="85000"/>
                  </a:schemeClr>
                </a:solidFill>
                <a:latin typeface="Gurmukhi MN"/>
              </a:rPr>
              <a:t>meant for educational purposes only. </a:t>
            </a:r>
            <a:r>
              <a:rPr lang="en-US" sz="1400" dirty="0" smtClean="0">
                <a:solidFill>
                  <a:schemeClr val="bg1">
                    <a:lumMod val="85000"/>
                  </a:schemeClr>
                </a:solidFill>
                <a:latin typeface="Gurmukhi MN"/>
              </a:rPr>
              <a:t> Any </a:t>
            </a:r>
            <a:r>
              <a:rPr lang="en-US" sz="1400" dirty="0">
                <a:solidFill>
                  <a:schemeClr val="bg1">
                    <a:lumMod val="85000"/>
                  </a:schemeClr>
                </a:solidFill>
                <a:latin typeface="Gurmukhi MN"/>
              </a:rPr>
              <a:t>resemblance to real persons, living or dead is purely coincidental. </a:t>
            </a:r>
            <a:r>
              <a:rPr lang="en-US" sz="1400" dirty="0" smtClean="0">
                <a:solidFill>
                  <a:schemeClr val="bg1">
                    <a:lumMod val="85000"/>
                  </a:schemeClr>
                </a:solidFill>
                <a:latin typeface="Gurmukhi MN"/>
              </a:rPr>
              <a:t> Void </a:t>
            </a:r>
            <a:r>
              <a:rPr lang="en-US" sz="1400" dirty="0">
                <a:solidFill>
                  <a:schemeClr val="bg1">
                    <a:lumMod val="85000"/>
                  </a:schemeClr>
                </a:solidFill>
                <a:latin typeface="Gurmukhi MN"/>
              </a:rPr>
              <a:t>where prohibited</a:t>
            </a:r>
            <a:r>
              <a:rPr lang="en-US" sz="1400" dirty="0" smtClean="0">
                <a:solidFill>
                  <a:schemeClr val="bg1">
                    <a:lumMod val="85000"/>
                  </a:schemeClr>
                </a:solidFill>
                <a:latin typeface="Gurmukhi MN"/>
              </a:rPr>
              <a:t>. </a:t>
            </a:r>
            <a:r>
              <a:rPr lang="en-US" sz="1400" dirty="0">
                <a:solidFill>
                  <a:schemeClr val="bg1">
                    <a:lumMod val="85000"/>
                  </a:schemeClr>
                </a:solidFill>
                <a:latin typeface="Gurmukhi MN"/>
              </a:rPr>
              <a:t>Do not use while operating a </a:t>
            </a:r>
            <a:r>
              <a:rPr lang="en-US" sz="1300" dirty="0">
                <a:solidFill>
                  <a:srgbClr val="FF9999"/>
                </a:solidFill>
                <a:latin typeface="Gurmukhi MN"/>
              </a:rPr>
              <a:t>motor vehicle or heavy </a:t>
            </a:r>
            <a:r>
              <a:rPr lang="en-US" sz="1300" dirty="0" smtClean="0">
                <a:solidFill>
                  <a:srgbClr val="FF9999"/>
                </a:solidFill>
                <a:latin typeface="Gurmukhi MN"/>
              </a:rPr>
              <a:t>equipment. </a:t>
            </a:r>
            <a:r>
              <a:rPr lang="en-US" sz="1300" dirty="0">
                <a:solidFill>
                  <a:srgbClr val="FF9999"/>
                </a:solidFill>
                <a:latin typeface="Gurmukhi MN"/>
              </a:rPr>
              <a:t>You must be present to win</a:t>
            </a:r>
            <a:r>
              <a:rPr lang="en-US" sz="1300" dirty="0" smtClean="0">
                <a:solidFill>
                  <a:srgbClr val="FF9999"/>
                </a:solidFill>
                <a:latin typeface="Gurmukhi MN"/>
              </a:rPr>
              <a:t>. </a:t>
            </a:r>
            <a:r>
              <a:rPr lang="en-US" sz="1300" dirty="0">
                <a:solidFill>
                  <a:srgbClr val="FF9999"/>
                </a:solidFill>
                <a:latin typeface="Gurmukhi MN"/>
              </a:rPr>
              <a:t>Subject to change without notice</a:t>
            </a:r>
            <a:r>
              <a:rPr lang="en-US" sz="1300" dirty="0" smtClean="0">
                <a:solidFill>
                  <a:srgbClr val="FF9999"/>
                </a:solidFill>
                <a:latin typeface="Gurmukhi MN"/>
              </a:rPr>
              <a:t>. </a:t>
            </a:r>
            <a:r>
              <a:rPr lang="en-US" sz="1300" dirty="0">
                <a:solidFill>
                  <a:srgbClr val="FF9999"/>
                </a:solidFill>
                <a:latin typeface="Gurmukhi MN"/>
              </a:rPr>
              <a:t>Disclaimer </a:t>
            </a:r>
            <a:r>
              <a:rPr lang="en-US" sz="1300" dirty="0" smtClean="0">
                <a:solidFill>
                  <a:srgbClr val="FF9999"/>
                </a:solidFill>
                <a:latin typeface="Gurmukhi MN"/>
              </a:rPr>
              <a:t>includes </a:t>
            </a:r>
            <a:r>
              <a:rPr lang="en-US" sz="1300" dirty="0">
                <a:solidFill>
                  <a:srgbClr val="FF9999"/>
                </a:solidFill>
                <a:latin typeface="Gurmukhi MN"/>
              </a:rPr>
              <a:t>misuse, accident, lightning, flood, tornado, tsunami, volcanic eruption, earthquake, hurricanes and other Acts of God, neglect, damage from improper reading, incorrect line voltage, improper </a:t>
            </a:r>
            <a:r>
              <a:rPr lang="en-US" sz="1200" dirty="0">
                <a:solidFill>
                  <a:srgbClr val="FF9999"/>
                </a:solidFill>
                <a:latin typeface="Gurmukhi MN"/>
              </a:rPr>
              <a:t>or unauthorized reading, broken antenna or marred cabinet, missing or altered serial numbers, electromagnetic radiation from nuclear blasts, sonic boom </a:t>
            </a:r>
            <a:r>
              <a:rPr lang="en-US" sz="1200" dirty="0" smtClean="0">
                <a:solidFill>
                  <a:srgbClr val="FF9999"/>
                </a:solidFill>
                <a:latin typeface="Gurmukhi MN"/>
              </a:rPr>
              <a:t>vibrations, </a:t>
            </a:r>
            <a:r>
              <a:rPr lang="en-US" sz="1200" dirty="0">
                <a:solidFill>
                  <a:srgbClr val="FF9999"/>
                </a:solidFill>
                <a:latin typeface="Gurmukhi MN"/>
              </a:rPr>
              <a:t>customer adjustments that are not covered in this list, and </a:t>
            </a:r>
            <a:r>
              <a:rPr lang="en-US" sz="1100" dirty="0">
                <a:solidFill>
                  <a:srgbClr val="FF5050"/>
                </a:solidFill>
                <a:latin typeface="Gurmukhi MN"/>
              </a:rPr>
              <a:t>incidents owing to an airplane crash, ship sinking or taking on water, motor vehicle crashing, dropping the item, falling rocks, leaky roof, broken glass, mud slides, forest fire, or projectile (which can include, but not be limited to, arrows, bullets, shot, </a:t>
            </a:r>
            <a:r>
              <a:rPr lang="en-US" sz="1100" dirty="0">
                <a:solidFill>
                  <a:srgbClr val="CC0000"/>
                </a:solidFill>
                <a:latin typeface="Gurmukhi MN"/>
              </a:rPr>
              <a:t>BB's, shrapnel, lasers, napalm, torpedoes, or emissions of X-rays, Alpha, Beta and Gamma rays, knives, stones, etc.)</a:t>
            </a:r>
          </a:p>
          <a:p>
            <a:r>
              <a:rPr lang="en-US" sz="1200" dirty="0" smtClean="0">
                <a:solidFill>
                  <a:srgbClr val="FF5050"/>
                </a:solidFill>
                <a:latin typeface="Gurmukhi MN"/>
              </a:rPr>
              <a:t> </a:t>
            </a:r>
            <a:endParaRPr lang="en-US" sz="1600" dirty="0">
              <a:solidFill>
                <a:srgbClr val="747474"/>
              </a:solidFill>
              <a:latin typeface="Gurmukhi MN"/>
              <a:ea typeface="Helvetica Neue" charset="0"/>
              <a:cs typeface="Helvetica Neue" charset="0"/>
              <a:sym typeface="Helvetica Neue" charset="0"/>
            </a:endParaRPr>
          </a:p>
        </p:txBody>
      </p:sp>
    </p:spTree>
    <p:extLst>
      <p:ext uri="{BB962C8B-B14F-4D97-AF65-F5344CB8AC3E}">
        <p14:creationId xmlns:p14="http://schemas.microsoft.com/office/powerpoint/2010/main" val="277051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Privacy in America</a:t>
            </a:r>
          </a:p>
        </p:txBody>
      </p:sp>
      <p:sp>
        <p:nvSpPr>
          <p:cNvPr id="5" name="Text Placeholder 7"/>
          <p:cNvSpPr txBox="1">
            <a:spLocks/>
          </p:cNvSpPr>
          <p:nvPr/>
        </p:nvSpPr>
        <p:spPr bwMode="auto">
          <a:xfrm>
            <a:off x="685800" y="1447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Is it all science fiction?</a:t>
            </a:r>
          </a:p>
          <a:p>
            <a:pPr eaLnBrk="1" hangingPunct="1">
              <a:buFont typeface="Arial" charset="0"/>
              <a:buNone/>
              <a:defRPr/>
            </a:pPr>
            <a:endParaRPr lang="en-US" sz="32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472267"/>
            <a:ext cx="7872046" cy="2363012"/>
          </a:xfrm>
          <a:prstGeom prst="roundRect">
            <a:avLst>
              <a:gd name="adj" fmla="val 16667"/>
            </a:avLst>
          </a:prstGeom>
          <a:solidFill>
            <a:schemeClr val="bg1">
              <a:lumMod val="75000"/>
            </a:schemeClr>
          </a:solidFill>
          <a:ln>
            <a:noFill/>
          </a:ln>
          <a:effectLst>
            <a:outerShdw blurRad="152400" dist="12000" dir="900000" sy="98000" kx="110000" ky="200000" algn="tl" rotWithShape="0">
              <a:srgbClr val="000000">
                <a:alpha val="30000"/>
              </a:srgbClr>
            </a:outerShdw>
          </a:effectLst>
          <a:scene3d>
            <a:camera prst="perspectiveRelaxed">
              <a:rot lat="19799999" lon="1200000" rev="214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1263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62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endParaRPr lang="en-US" sz="3200" b="1" dirty="0" smtClean="0"/>
          </a:p>
          <a:p>
            <a:pPr eaLnBrk="1" hangingPunct="1">
              <a:buFont typeface="Arial" charset="0"/>
              <a:buNone/>
              <a:defRPr/>
            </a:pPr>
            <a:r>
              <a:rPr lang="en-US" sz="3200" b="1" dirty="0" smtClean="0"/>
              <a:t>So… why leave the calm, serene confines of Information Security and get into Privacy?</a:t>
            </a:r>
          </a:p>
          <a:p>
            <a:pPr eaLnBrk="1" hangingPunct="1">
              <a:buFont typeface="Arial" charset="0"/>
              <a:buNone/>
              <a:defRPr/>
            </a:pPr>
            <a:endParaRPr lang="en-US" sz="3200" b="1" dirty="0"/>
          </a:p>
          <a:p>
            <a:pPr eaLnBrk="1" hangingPunct="1">
              <a:buFont typeface="Arial" charset="0"/>
              <a:buNone/>
              <a:defRPr/>
            </a:pPr>
            <a:endParaRPr lang="en-US" sz="3200" b="1" dirty="0" smtClean="0"/>
          </a:p>
          <a:p>
            <a:pPr algn="r" eaLnBrk="1" hangingPunct="1">
              <a:buFont typeface="Arial" charset="0"/>
              <a:buNone/>
              <a:defRPr/>
            </a:pPr>
            <a:r>
              <a:rPr lang="en-US" sz="3200" b="1" dirty="0" smtClean="0"/>
              <a:t>The threat and the thrill ?</a:t>
            </a:r>
            <a:endParaRPr lang="en-US" sz="3200" dirty="0" smtClean="0"/>
          </a:p>
        </p:txBody>
      </p:sp>
    </p:spTree>
    <p:extLst>
      <p:ext uri="{BB962C8B-B14F-4D97-AF65-F5344CB8AC3E}">
        <p14:creationId xmlns:p14="http://schemas.microsoft.com/office/powerpoint/2010/main" val="4475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anim calcmode="lin" valueType="num">
                                      <p:cBhvr>
                                        <p:cTn id="7" dur="1000" fill="hold"/>
                                        <p:tgtEl>
                                          <p:spTgt spid="6148">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148">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614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8">
                                            <p:txEl>
                                              <p:pRg st="4" end="4"/>
                                            </p:txEl>
                                          </p:spTgt>
                                        </p:tgtEl>
                                        <p:attrNameLst>
                                          <p:attrName>style.visibility</p:attrName>
                                        </p:attrNameLst>
                                      </p:cBhvr>
                                      <p:to>
                                        <p:strVal val="visible"/>
                                      </p:to>
                                    </p:set>
                                    <p:animEffect transition="in" filter="fade">
                                      <p:cBhvr>
                                        <p:cTn id="14" dur="500"/>
                                        <p:tgtEl>
                                          <p:spTgt spid="6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284" y="1600200"/>
            <a:ext cx="4127288" cy="446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975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Me?</a:t>
            </a:r>
            <a:endParaRPr lang="en-US" sz="2800" b="1" dirty="0"/>
          </a:p>
          <a:p>
            <a:pPr marL="457200" indent="-457200" eaLnBrk="1" hangingPunct="1">
              <a:buFont typeface="Arial" pitchFamily="34" charset="0"/>
              <a:buChar char="•"/>
              <a:defRPr/>
            </a:pPr>
            <a:r>
              <a:rPr lang="en-US" sz="2400" i="1" dirty="0" smtClean="0"/>
              <a:t>Currently</a:t>
            </a:r>
            <a:r>
              <a:rPr lang="en-US" sz="2400" dirty="0" smtClean="0"/>
              <a:t>:	</a:t>
            </a:r>
            <a:r>
              <a:rPr lang="en-US" sz="2200" dirty="0" smtClean="0"/>
              <a:t>CISO @ </a:t>
            </a:r>
            <a:r>
              <a:rPr lang="en-US" sz="2200" dirty="0" err="1" smtClean="0"/>
              <a:t>Univ</a:t>
            </a:r>
            <a:r>
              <a:rPr lang="en-US" sz="2200" dirty="0" smtClean="0"/>
              <a:t> of Kentucky</a:t>
            </a:r>
          </a:p>
          <a:p>
            <a:pPr marL="457200" indent="-457200" eaLnBrk="1" hangingPunct="1">
              <a:buFont typeface="Arial" pitchFamily="34" charset="0"/>
              <a:buChar char="•"/>
              <a:defRPr/>
            </a:pPr>
            <a:r>
              <a:rPr lang="en-US" sz="2400" i="1" dirty="0" smtClean="0"/>
              <a:t>Higher Ed</a:t>
            </a:r>
            <a:r>
              <a:rPr lang="en-US" sz="2400" dirty="0" smtClean="0"/>
              <a:t>:	</a:t>
            </a:r>
            <a:r>
              <a:rPr lang="en-US" sz="2200" dirty="0" smtClean="0"/>
              <a:t>Past 10 years</a:t>
            </a:r>
          </a:p>
          <a:p>
            <a:pPr marL="457200" indent="-457200" eaLnBrk="1" hangingPunct="1">
              <a:buFont typeface="Arial" pitchFamily="34" charset="0"/>
              <a:buChar char="•"/>
              <a:defRPr/>
            </a:pPr>
            <a:r>
              <a:rPr lang="en-US" sz="2400" i="1" dirty="0" smtClean="0"/>
              <a:t>Prior</a:t>
            </a:r>
            <a:r>
              <a:rPr lang="en-US" sz="2400" dirty="0" smtClean="0"/>
              <a:t>:  </a:t>
            </a:r>
            <a:r>
              <a:rPr lang="en-US" sz="2200" dirty="0" smtClean="0"/>
              <a:t>15 years with GE: IT &amp; IT Security</a:t>
            </a:r>
          </a:p>
          <a:p>
            <a:pPr marL="457200" indent="-457200" eaLnBrk="1" hangingPunct="1">
              <a:buFont typeface="Arial" pitchFamily="34" charset="0"/>
              <a:buChar char="•"/>
              <a:defRPr/>
            </a:pPr>
            <a:r>
              <a:rPr lang="en-US" sz="2400" dirty="0" smtClean="0"/>
              <a:t>Got law degree later in life </a:t>
            </a:r>
            <a:r>
              <a:rPr lang="en-US" sz="2000" dirty="0" smtClean="0"/>
              <a:t>(techie 1</a:t>
            </a:r>
            <a:r>
              <a:rPr lang="en-US" sz="2000" baseline="30000" dirty="0" smtClean="0"/>
              <a:t>st</a:t>
            </a:r>
            <a:r>
              <a:rPr lang="en-US" sz="2000" dirty="0" smtClean="0"/>
              <a:t>, lawyer 2</a:t>
            </a:r>
            <a:r>
              <a:rPr lang="en-US" sz="2000" baseline="30000" dirty="0" smtClean="0"/>
              <a:t>nd</a:t>
            </a:r>
            <a:r>
              <a:rPr lang="en-US" sz="2000" dirty="0" smtClean="0"/>
              <a:t>)</a:t>
            </a:r>
          </a:p>
          <a:p>
            <a:pPr marL="0" indent="0" eaLnBrk="1" hangingPunct="1">
              <a:defRPr/>
            </a:pPr>
            <a:endParaRPr lang="en-US" sz="2000" dirty="0"/>
          </a:p>
          <a:p>
            <a:pPr eaLnBrk="1" hangingPunct="1">
              <a:buFont typeface="Arial" charset="0"/>
              <a:buNone/>
              <a:defRPr/>
            </a:pPr>
            <a:r>
              <a:rPr lang="en-US" sz="2800" b="1" dirty="0" smtClean="0"/>
              <a:t>Jane?</a:t>
            </a:r>
            <a:endParaRPr lang="en-US" sz="2400" b="1" dirty="0"/>
          </a:p>
          <a:p>
            <a:pPr marL="457200" indent="-457200" eaLnBrk="1" hangingPunct="1">
              <a:buFont typeface="Arial" pitchFamily="34" charset="0"/>
              <a:buChar char="•"/>
              <a:defRPr/>
            </a:pPr>
            <a:r>
              <a:rPr lang="en-US" sz="2400" i="1" dirty="0" smtClean="0"/>
              <a:t>Currently</a:t>
            </a:r>
            <a:r>
              <a:rPr lang="en-US" sz="2400" dirty="0" smtClean="0"/>
              <a:t>:	</a:t>
            </a:r>
            <a:r>
              <a:rPr lang="en-US" sz="2200" dirty="0" smtClean="0"/>
              <a:t>Director, Privacy Office </a:t>
            </a:r>
            <a:r>
              <a:rPr lang="en-US" sz="2200" dirty="0"/>
              <a:t>@ </a:t>
            </a:r>
            <a:r>
              <a:rPr lang="en-US" sz="2200" dirty="0" err="1"/>
              <a:t>Univ</a:t>
            </a:r>
            <a:r>
              <a:rPr lang="en-US" sz="2200" dirty="0"/>
              <a:t> of </a:t>
            </a:r>
            <a:r>
              <a:rPr lang="en-US" sz="2200" dirty="0" smtClean="0"/>
              <a:t>Kansas</a:t>
            </a:r>
            <a:endParaRPr lang="en-US" sz="2200" dirty="0"/>
          </a:p>
          <a:p>
            <a:pPr marL="457200" indent="-457200" eaLnBrk="1" hangingPunct="1">
              <a:buFont typeface="Arial" pitchFamily="34" charset="0"/>
              <a:buChar char="•"/>
              <a:defRPr/>
            </a:pPr>
            <a:r>
              <a:rPr lang="en-US" sz="2400" i="1" dirty="0"/>
              <a:t>Higher </a:t>
            </a:r>
            <a:r>
              <a:rPr lang="en-US" sz="2400" i="1" dirty="0" smtClean="0"/>
              <a:t>Ed</a:t>
            </a:r>
            <a:r>
              <a:rPr lang="en-US" sz="2400" dirty="0" smtClean="0"/>
              <a:t>:	</a:t>
            </a:r>
            <a:r>
              <a:rPr lang="en-US" sz="2200" dirty="0" smtClean="0"/>
              <a:t>Past 15 </a:t>
            </a:r>
            <a:r>
              <a:rPr lang="en-US" sz="2200" dirty="0"/>
              <a:t>years</a:t>
            </a:r>
          </a:p>
          <a:p>
            <a:pPr marL="457200" indent="-457200" eaLnBrk="1" hangingPunct="1">
              <a:buFont typeface="Arial" pitchFamily="34" charset="0"/>
              <a:buChar char="•"/>
              <a:defRPr/>
            </a:pPr>
            <a:r>
              <a:rPr lang="en-US" sz="2400" i="1" dirty="0"/>
              <a:t>Prior</a:t>
            </a:r>
            <a:r>
              <a:rPr lang="en-US" sz="2400" dirty="0"/>
              <a:t>: </a:t>
            </a:r>
            <a:r>
              <a:rPr lang="en-US" sz="2400" dirty="0" smtClean="0"/>
              <a:t> </a:t>
            </a:r>
            <a:r>
              <a:rPr lang="en-US" sz="2200" dirty="0" smtClean="0"/>
              <a:t>Employment law then IP &amp; research contracts @ KUMC</a:t>
            </a:r>
            <a:endParaRPr lang="en-US" sz="2200" dirty="0"/>
          </a:p>
          <a:p>
            <a:pPr marL="457200" indent="-457200" eaLnBrk="1" hangingPunct="1">
              <a:buFont typeface="Arial" pitchFamily="34" charset="0"/>
              <a:buChar char="•"/>
              <a:defRPr/>
            </a:pPr>
            <a:r>
              <a:rPr lang="en-US" sz="2400" dirty="0"/>
              <a:t>Got </a:t>
            </a:r>
            <a:r>
              <a:rPr lang="en-US" sz="2400" dirty="0" smtClean="0"/>
              <a:t>into IT &amp; privacy later </a:t>
            </a:r>
            <a:r>
              <a:rPr lang="en-US" sz="2400" dirty="0"/>
              <a:t>in life </a:t>
            </a:r>
            <a:r>
              <a:rPr lang="en-US" sz="2000" dirty="0" smtClean="0"/>
              <a:t>(lawyer 1</a:t>
            </a:r>
            <a:r>
              <a:rPr lang="en-US" sz="2000" baseline="30000" dirty="0" smtClean="0"/>
              <a:t>st</a:t>
            </a:r>
            <a:r>
              <a:rPr lang="en-US" sz="2000" dirty="0" smtClean="0"/>
              <a:t>, privacy 2nd)</a:t>
            </a:r>
          </a:p>
        </p:txBody>
      </p:sp>
    </p:spTree>
    <p:extLst>
      <p:ext uri="{BB962C8B-B14F-4D97-AF65-F5344CB8AC3E}">
        <p14:creationId xmlns:p14="http://schemas.microsoft.com/office/powerpoint/2010/main" val="35284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p:cTn id="7" dur="1000" fill="hold"/>
                                        <p:tgtEl>
                                          <p:spTgt spid="61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14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148">
                                            <p:txEl>
                                              <p:pRg st="0" end="0"/>
                                            </p:txEl>
                                          </p:spTgt>
                                        </p:tgtEl>
                                      </p:cBhvr>
                                    </p:animEffect>
                                  </p:childTnLst>
                                  <p:subTnLst>
                                    <p:animClr clrSpc="rgb" dir="cw">
                                      <p:cBhvr override="childStyle">
                                        <p:cTn dur="1" fill="hold" display="0" masterRel="nextClick" afterEffect="1"/>
                                        <p:tgtEl>
                                          <p:spTgt spid="6148">
                                            <p:txEl>
                                              <p:pRg st="0" end="0"/>
                                            </p:txEl>
                                          </p:spTgt>
                                        </p:tgtEl>
                                        <p:attrNameLst>
                                          <p:attrName>ppt_c</p:attrName>
                                        </p:attrNameLst>
                                      </p:cBhvr>
                                      <p:to>
                                        <a:srgbClr val="969696"/>
                                      </p:to>
                                    </p:animClr>
                                  </p:subTnLst>
                                </p:cTn>
                              </p:par>
                              <p:par>
                                <p:cTn id="10" presetID="53" presetClass="entr" presetSubtype="16" fill="hold" nodeType="withEffect">
                                  <p:stCondLst>
                                    <p:cond delay="0"/>
                                  </p:stCondLst>
                                  <p:childTnLst>
                                    <p:set>
                                      <p:cBhvr>
                                        <p:cTn id="11" dur="1" fill="hold">
                                          <p:stCondLst>
                                            <p:cond delay="0"/>
                                          </p:stCondLst>
                                        </p:cTn>
                                        <p:tgtEl>
                                          <p:spTgt spid="6148">
                                            <p:txEl>
                                              <p:pRg st="1" end="1"/>
                                            </p:txEl>
                                          </p:spTgt>
                                        </p:tgtEl>
                                        <p:attrNameLst>
                                          <p:attrName>style.visibility</p:attrName>
                                        </p:attrNameLst>
                                      </p:cBhvr>
                                      <p:to>
                                        <p:strVal val="visible"/>
                                      </p:to>
                                    </p:set>
                                    <p:anim calcmode="lin" valueType="num">
                                      <p:cBhvr>
                                        <p:cTn id="12" dur="1000" fill="hold"/>
                                        <p:tgtEl>
                                          <p:spTgt spid="6148">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148">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148">
                                            <p:txEl>
                                              <p:pRg st="1" end="1"/>
                                            </p:txEl>
                                          </p:spTgt>
                                        </p:tgtEl>
                                      </p:cBhvr>
                                    </p:animEffect>
                                  </p:childTnLst>
                                  <p:subTnLst>
                                    <p:animClr clrSpc="rgb" dir="cw">
                                      <p:cBhvr override="childStyle">
                                        <p:cTn dur="1" fill="hold" display="0" masterRel="nextClick" afterEffect="1"/>
                                        <p:tgtEl>
                                          <p:spTgt spid="6148">
                                            <p:txEl>
                                              <p:pRg st="1" end="1"/>
                                            </p:txEl>
                                          </p:spTgt>
                                        </p:tgtEl>
                                        <p:attrNameLst>
                                          <p:attrName>ppt_c</p:attrName>
                                        </p:attrNameLst>
                                      </p:cBhvr>
                                      <p:to>
                                        <a:srgbClr val="969696"/>
                                      </p:to>
                                    </p:animClr>
                                  </p:subTnLst>
                                </p:cTn>
                              </p:par>
                              <p:par>
                                <p:cTn id="15" presetID="53" presetClass="entr" presetSubtype="16" fill="hold" nodeType="withEffect">
                                  <p:stCondLst>
                                    <p:cond delay="0"/>
                                  </p:stCondLst>
                                  <p:childTnLst>
                                    <p:set>
                                      <p:cBhvr>
                                        <p:cTn id="16" dur="1" fill="hold">
                                          <p:stCondLst>
                                            <p:cond delay="0"/>
                                          </p:stCondLst>
                                        </p:cTn>
                                        <p:tgtEl>
                                          <p:spTgt spid="6148">
                                            <p:txEl>
                                              <p:pRg st="2" end="2"/>
                                            </p:txEl>
                                          </p:spTgt>
                                        </p:tgtEl>
                                        <p:attrNameLst>
                                          <p:attrName>style.visibility</p:attrName>
                                        </p:attrNameLst>
                                      </p:cBhvr>
                                      <p:to>
                                        <p:strVal val="visible"/>
                                      </p:to>
                                    </p:set>
                                    <p:anim calcmode="lin" valueType="num">
                                      <p:cBhvr>
                                        <p:cTn id="17" dur="1000" fill="hold"/>
                                        <p:tgtEl>
                                          <p:spTgt spid="6148">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6148">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6148">
                                            <p:txEl>
                                              <p:pRg st="2" end="2"/>
                                            </p:txEl>
                                          </p:spTgt>
                                        </p:tgtEl>
                                      </p:cBhvr>
                                    </p:animEffect>
                                  </p:childTnLst>
                                  <p:subTnLst>
                                    <p:animClr clrSpc="rgb" dir="cw">
                                      <p:cBhvr override="childStyle">
                                        <p:cTn dur="1" fill="hold" display="0" masterRel="nextClick" afterEffect="1"/>
                                        <p:tgtEl>
                                          <p:spTgt spid="6148">
                                            <p:txEl>
                                              <p:pRg st="2" end="2"/>
                                            </p:txEl>
                                          </p:spTgt>
                                        </p:tgtEl>
                                        <p:attrNameLst>
                                          <p:attrName>ppt_c</p:attrName>
                                        </p:attrNameLst>
                                      </p:cBhvr>
                                      <p:to>
                                        <a:srgbClr val="969696"/>
                                      </p:to>
                                    </p:animClr>
                                  </p:subTnLst>
                                </p:cTn>
                              </p:par>
                              <p:par>
                                <p:cTn id="20" presetID="53" presetClass="entr" presetSubtype="16" fill="hold" nodeType="withEffect">
                                  <p:stCondLst>
                                    <p:cond delay="0"/>
                                  </p:stCondLst>
                                  <p:childTnLst>
                                    <p:set>
                                      <p:cBhvr>
                                        <p:cTn id="21" dur="1" fill="hold">
                                          <p:stCondLst>
                                            <p:cond delay="0"/>
                                          </p:stCondLst>
                                        </p:cTn>
                                        <p:tgtEl>
                                          <p:spTgt spid="6148">
                                            <p:txEl>
                                              <p:pRg st="3" end="3"/>
                                            </p:txEl>
                                          </p:spTgt>
                                        </p:tgtEl>
                                        <p:attrNameLst>
                                          <p:attrName>style.visibility</p:attrName>
                                        </p:attrNameLst>
                                      </p:cBhvr>
                                      <p:to>
                                        <p:strVal val="visible"/>
                                      </p:to>
                                    </p:set>
                                    <p:anim calcmode="lin" valueType="num">
                                      <p:cBhvr>
                                        <p:cTn id="22" dur="1000" fill="hold"/>
                                        <p:tgtEl>
                                          <p:spTgt spid="6148">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6148">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6148">
                                            <p:txEl>
                                              <p:pRg st="3" end="3"/>
                                            </p:txEl>
                                          </p:spTgt>
                                        </p:tgtEl>
                                      </p:cBhvr>
                                    </p:animEffect>
                                  </p:childTnLst>
                                  <p:subTnLst>
                                    <p:animClr clrSpc="rgb" dir="cw">
                                      <p:cBhvr override="childStyle">
                                        <p:cTn dur="1" fill="hold" display="0" masterRel="nextClick" afterEffect="1"/>
                                        <p:tgtEl>
                                          <p:spTgt spid="6148">
                                            <p:txEl>
                                              <p:pRg st="3" end="3"/>
                                            </p:txEl>
                                          </p:spTgt>
                                        </p:tgtEl>
                                        <p:attrNameLst>
                                          <p:attrName>ppt_c</p:attrName>
                                        </p:attrNameLst>
                                      </p:cBhvr>
                                      <p:to>
                                        <a:srgbClr val="969696"/>
                                      </p:to>
                                    </p:animClr>
                                  </p:subTnLst>
                                </p:cTn>
                              </p:par>
                              <p:par>
                                <p:cTn id="25" presetID="53" presetClass="entr" presetSubtype="16" fill="hold" nodeType="withEffect">
                                  <p:stCondLst>
                                    <p:cond delay="0"/>
                                  </p:stCondLst>
                                  <p:childTnLst>
                                    <p:set>
                                      <p:cBhvr>
                                        <p:cTn id="26" dur="1" fill="hold">
                                          <p:stCondLst>
                                            <p:cond delay="0"/>
                                          </p:stCondLst>
                                        </p:cTn>
                                        <p:tgtEl>
                                          <p:spTgt spid="6148">
                                            <p:txEl>
                                              <p:pRg st="4" end="4"/>
                                            </p:txEl>
                                          </p:spTgt>
                                        </p:tgtEl>
                                        <p:attrNameLst>
                                          <p:attrName>style.visibility</p:attrName>
                                        </p:attrNameLst>
                                      </p:cBhvr>
                                      <p:to>
                                        <p:strVal val="visible"/>
                                      </p:to>
                                    </p:set>
                                    <p:anim calcmode="lin" valueType="num">
                                      <p:cBhvr>
                                        <p:cTn id="27" dur="1000" fill="hold"/>
                                        <p:tgtEl>
                                          <p:spTgt spid="6148">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6148">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6148">
                                            <p:txEl>
                                              <p:pRg st="4" end="4"/>
                                            </p:txEl>
                                          </p:spTgt>
                                        </p:tgtEl>
                                      </p:cBhvr>
                                    </p:animEffect>
                                  </p:childTnLst>
                                  <p:subTnLst>
                                    <p:animClr clrSpc="rgb" dir="cw">
                                      <p:cBhvr override="childStyle">
                                        <p:cTn dur="1" fill="hold" display="0" masterRel="nextClick" afterEffect="1"/>
                                        <p:tgtEl>
                                          <p:spTgt spid="6148">
                                            <p:txEl>
                                              <p:pRg st="4" end="4"/>
                                            </p:txEl>
                                          </p:spTgt>
                                        </p:tgtEl>
                                        <p:attrNameLst>
                                          <p:attrName>ppt_c</p:attrName>
                                        </p:attrNameLst>
                                      </p:cBhvr>
                                      <p:to>
                                        <a:srgbClr val="969696"/>
                                      </p:to>
                                    </p:animClr>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148">
                                            <p:txEl>
                                              <p:pRg st="6" end="6"/>
                                            </p:txEl>
                                          </p:spTgt>
                                        </p:tgtEl>
                                        <p:attrNameLst>
                                          <p:attrName>style.visibility</p:attrName>
                                        </p:attrNameLst>
                                      </p:cBhvr>
                                      <p:to>
                                        <p:strVal val="visible"/>
                                      </p:to>
                                    </p:set>
                                    <p:anim calcmode="lin" valueType="num">
                                      <p:cBhvr>
                                        <p:cTn id="34" dur="1000" fill="hold"/>
                                        <p:tgtEl>
                                          <p:spTgt spid="6148">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6148">
                                            <p:txEl>
                                              <p:pRg st="6" end="6"/>
                                            </p:txEl>
                                          </p:spTgt>
                                        </p:tgtEl>
                                        <p:attrNameLst>
                                          <p:attrName>ppt_h</p:attrName>
                                        </p:attrNameLst>
                                      </p:cBhvr>
                                      <p:tavLst>
                                        <p:tav tm="0">
                                          <p:val>
                                            <p:fltVal val="0"/>
                                          </p:val>
                                        </p:tav>
                                        <p:tav tm="100000">
                                          <p:val>
                                            <p:strVal val="#ppt_h"/>
                                          </p:val>
                                        </p:tav>
                                      </p:tavLst>
                                    </p:anim>
                                    <p:animEffect transition="in" filter="fade">
                                      <p:cBhvr>
                                        <p:cTn id="36" dur="1000"/>
                                        <p:tgtEl>
                                          <p:spTgt spid="6148">
                                            <p:txEl>
                                              <p:pRg st="6" end="6"/>
                                            </p:txEl>
                                          </p:spTgt>
                                        </p:tgtEl>
                                      </p:cBhvr>
                                    </p:animEffect>
                                  </p:childTnLst>
                                  <p:subTnLst>
                                    <p:animClr clrSpc="rgb" dir="cw">
                                      <p:cBhvr override="childStyle">
                                        <p:cTn dur="1" fill="hold" display="0" masterRel="nextClick" afterEffect="1"/>
                                        <p:tgtEl>
                                          <p:spTgt spid="6148">
                                            <p:txEl>
                                              <p:pRg st="6" end="6"/>
                                            </p:txEl>
                                          </p:spTgt>
                                        </p:tgtEl>
                                        <p:attrNameLst>
                                          <p:attrName>ppt_c</p:attrName>
                                        </p:attrNameLst>
                                      </p:cBhvr>
                                      <p:to>
                                        <a:srgbClr val="969696"/>
                                      </p:to>
                                    </p:animClr>
                                  </p:subTnLst>
                                </p:cTn>
                              </p:par>
                              <p:par>
                                <p:cTn id="37" presetID="53" presetClass="entr" presetSubtype="16" fill="hold" nodeType="withEffect">
                                  <p:stCondLst>
                                    <p:cond delay="0"/>
                                  </p:stCondLst>
                                  <p:childTnLst>
                                    <p:set>
                                      <p:cBhvr>
                                        <p:cTn id="38" dur="1" fill="hold">
                                          <p:stCondLst>
                                            <p:cond delay="0"/>
                                          </p:stCondLst>
                                        </p:cTn>
                                        <p:tgtEl>
                                          <p:spTgt spid="6148">
                                            <p:txEl>
                                              <p:pRg st="7" end="7"/>
                                            </p:txEl>
                                          </p:spTgt>
                                        </p:tgtEl>
                                        <p:attrNameLst>
                                          <p:attrName>style.visibility</p:attrName>
                                        </p:attrNameLst>
                                      </p:cBhvr>
                                      <p:to>
                                        <p:strVal val="visible"/>
                                      </p:to>
                                    </p:set>
                                    <p:anim calcmode="lin" valueType="num">
                                      <p:cBhvr>
                                        <p:cTn id="39" dur="1000" fill="hold"/>
                                        <p:tgtEl>
                                          <p:spTgt spid="6148">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6148">
                                            <p:txEl>
                                              <p:pRg st="7" end="7"/>
                                            </p:txEl>
                                          </p:spTgt>
                                        </p:tgtEl>
                                        <p:attrNameLst>
                                          <p:attrName>ppt_h</p:attrName>
                                        </p:attrNameLst>
                                      </p:cBhvr>
                                      <p:tavLst>
                                        <p:tav tm="0">
                                          <p:val>
                                            <p:fltVal val="0"/>
                                          </p:val>
                                        </p:tav>
                                        <p:tav tm="100000">
                                          <p:val>
                                            <p:strVal val="#ppt_h"/>
                                          </p:val>
                                        </p:tav>
                                      </p:tavLst>
                                    </p:anim>
                                    <p:animEffect transition="in" filter="fade">
                                      <p:cBhvr>
                                        <p:cTn id="41" dur="1000"/>
                                        <p:tgtEl>
                                          <p:spTgt spid="6148">
                                            <p:txEl>
                                              <p:pRg st="7" end="7"/>
                                            </p:txEl>
                                          </p:spTgt>
                                        </p:tgtEl>
                                      </p:cBhvr>
                                    </p:animEffect>
                                  </p:childTnLst>
                                  <p:subTnLst>
                                    <p:animClr clrSpc="rgb" dir="cw">
                                      <p:cBhvr override="childStyle">
                                        <p:cTn dur="1" fill="hold" display="0" masterRel="nextClick" afterEffect="1"/>
                                        <p:tgtEl>
                                          <p:spTgt spid="6148">
                                            <p:txEl>
                                              <p:pRg st="7" end="7"/>
                                            </p:txEl>
                                          </p:spTgt>
                                        </p:tgtEl>
                                        <p:attrNameLst>
                                          <p:attrName>ppt_c</p:attrName>
                                        </p:attrNameLst>
                                      </p:cBhvr>
                                      <p:to>
                                        <a:srgbClr val="969696"/>
                                      </p:to>
                                    </p:animClr>
                                  </p:subTnLst>
                                </p:cTn>
                              </p:par>
                              <p:par>
                                <p:cTn id="42" presetID="53" presetClass="entr" presetSubtype="16" fill="hold" nodeType="withEffect">
                                  <p:stCondLst>
                                    <p:cond delay="0"/>
                                  </p:stCondLst>
                                  <p:childTnLst>
                                    <p:set>
                                      <p:cBhvr>
                                        <p:cTn id="43" dur="1" fill="hold">
                                          <p:stCondLst>
                                            <p:cond delay="0"/>
                                          </p:stCondLst>
                                        </p:cTn>
                                        <p:tgtEl>
                                          <p:spTgt spid="6148">
                                            <p:txEl>
                                              <p:pRg st="8" end="8"/>
                                            </p:txEl>
                                          </p:spTgt>
                                        </p:tgtEl>
                                        <p:attrNameLst>
                                          <p:attrName>style.visibility</p:attrName>
                                        </p:attrNameLst>
                                      </p:cBhvr>
                                      <p:to>
                                        <p:strVal val="visible"/>
                                      </p:to>
                                    </p:set>
                                    <p:anim calcmode="lin" valueType="num">
                                      <p:cBhvr>
                                        <p:cTn id="44" dur="1000" fill="hold"/>
                                        <p:tgtEl>
                                          <p:spTgt spid="6148">
                                            <p:txEl>
                                              <p:pRg st="8" end="8"/>
                                            </p:txEl>
                                          </p:spTgt>
                                        </p:tgtEl>
                                        <p:attrNameLst>
                                          <p:attrName>ppt_w</p:attrName>
                                        </p:attrNameLst>
                                      </p:cBhvr>
                                      <p:tavLst>
                                        <p:tav tm="0">
                                          <p:val>
                                            <p:fltVal val="0"/>
                                          </p:val>
                                        </p:tav>
                                        <p:tav tm="100000">
                                          <p:val>
                                            <p:strVal val="#ppt_w"/>
                                          </p:val>
                                        </p:tav>
                                      </p:tavLst>
                                    </p:anim>
                                    <p:anim calcmode="lin" valueType="num">
                                      <p:cBhvr>
                                        <p:cTn id="45" dur="1000" fill="hold"/>
                                        <p:tgtEl>
                                          <p:spTgt spid="6148">
                                            <p:txEl>
                                              <p:pRg st="8" end="8"/>
                                            </p:txEl>
                                          </p:spTgt>
                                        </p:tgtEl>
                                        <p:attrNameLst>
                                          <p:attrName>ppt_h</p:attrName>
                                        </p:attrNameLst>
                                      </p:cBhvr>
                                      <p:tavLst>
                                        <p:tav tm="0">
                                          <p:val>
                                            <p:fltVal val="0"/>
                                          </p:val>
                                        </p:tav>
                                        <p:tav tm="100000">
                                          <p:val>
                                            <p:strVal val="#ppt_h"/>
                                          </p:val>
                                        </p:tav>
                                      </p:tavLst>
                                    </p:anim>
                                    <p:animEffect transition="in" filter="fade">
                                      <p:cBhvr>
                                        <p:cTn id="46" dur="1000"/>
                                        <p:tgtEl>
                                          <p:spTgt spid="6148">
                                            <p:txEl>
                                              <p:pRg st="8" end="8"/>
                                            </p:txEl>
                                          </p:spTgt>
                                        </p:tgtEl>
                                      </p:cBhvr>
                                    </p:animEffect>
                                  </p:childTnLst>
                                  <p:subTnLst>
                                    <p:animClr clrSpc="rgb" dir="cw">
                                      <p:cBhvr override="childStyle">
                                        <p:cTn dur="1" fill="hold" display="0" masterRel="nextClick" afterEffect="1"/>
                                        <p:tgtEl>
                                          <p:spTgt spid="6148">
                                            <p:txEl>
                                              <p:pRg st="8" end="8"/>
                                            </p:txEl>
                                          </p:spTgt>
                                        </p:tgtEl>
                                        <p:attrNameLst>
                                          <p:attrName>ppt_c</p:attrName>
                                        </p:attrNameLst>
                                      </p:cBhvr>
                                      <p:to>
                                        <a:srgbClr val="969696"/>
                                      </p:to>
                                    </p:animClr>
                                  </p:subTnLst>
                                </p:cTn>
                              </p:par>
                              <p:par>
                                <p:cTn id="47" presetID="53" presetClass="entr" presetSubtype="16" fill="hold" nodeType="withEffect">
                                  <p:stCondLst>
                                    <p:cond delay="0"/>
                                  </p:stCondLst>
                                  <p:childTnLst>
                                    <p:set>
                                      <p:cBhvr>
                                        <p:cTn id="48" dur="1" fill="hold">
                                          <p:stCondLst>
                                            <p:cond delay="0"/>
                                          </p:stCondLst>
                                        </p:cTn>
                                        <p:tgtEl>
                                          <p:spTgt spid="6148">
                                            <p:txEl>
                                              <p:pRg st="9" end="9"/>
                                            </p:txEl>
                                          </p:spTgt>
                                        </p:tgtEl>
                                        <p:attrNameLst>
                                          <p:attrName>style.visibility</p:attrName>
                                        </p:attrNameLst>
                                      </p:cBhvr>
                                      <p:to>
                                        <p:strVal val="visible"/>
                                      </p:to>
                                    </p:set>
                                    <p:anim calcmode="lin" valueType="num">
                                      <p:cBhvr>
                                        <p:cTn id="49" dur="1000" fill="hold"/>
                                        <p:tgtEl>
                                          <p:spTgt spid="6148">
                                            <p:txEl>
                                              <p:pRg st="9" end="9"/>
                                            </p:txEl>
                                          </p:spTgt>
                                        </p:tgtEl>
                                        <p:attrNameLst>
                                          <p:attrName>ppt_w</p:attrName>
                                        </p:attrNameLst>
                                      </p:cBhvr>
                                      <p:tavLst>
                                        <p:tav tm="0">
                                          <p:val>
                                            <p:fltVal val="0"/>
                                          </p:val>
                                        </p:tav>
                                        <p:tav tm="100000">
                                          <p:val>
                                            <p:strVal val="#ppt_w"/>
                                          </p:val>
                                        </p:tav>
                                      </p:tavLst>
                                    </p:anim>
                                    <p:anim calcmode="lin" valueType="num">
                                      <p:cBhvr>
                                        <p:cTn id="50" dur="1000" fill="hold"/>
                                        <p:tgtEl>
                                          <p:spTgt spid="6148">
                                            <p:txEl>
                                              <p:pRg st="9" end="9"/>
                                            </p:txEl>
                                          </p:spTgt>
                                        </p:tgtEl>
                                        <p:attrNameLst>
                                          <p:attrName>ppt_h</p:attrName>
                                        </p:attrNameLst>
                                      </p:cBhvr>
                                      <p:tavLst>
                                        <p:tav tm="0">
                                          <p:val>
                                            <p:fltVal val="0"/>
                                          </p:val>
                                        </p:tav>
                                        <p:tav tm="100000">
                                          <p:val>
                                            <p:strVal val="#ppt_h"/>
                                          </p:val>
                                        </p:tav>
                                      </p:tavLst>
                                    </p:anim>
                                    <p:animEffect transition="in" filter="fade">
                                      <p:cBhvr>
                                        <p:cTn id="51" dur="1000"/>
                                        <p:tgtEl>
                                          <p:spTgt spid="6148">
                                            <p:txEl>
                                              <p:pRg st="9" end="9"/>
                                            </p:txEl>
                                          </p:spTgt>
                                        </p:tgtEl>
                                      </p:cBhvr>
                                    </p:animEffect>
                                  </p:childTnLst>
                                  <p:subTnLst>
                                    <p:animClr clrSpc="rgb" dir="cw">
                                      <p:cBhvr override="childStyle">
                                        <p:cTn dur="1" fill="hold" display="0" masterRel="nextClick" afterEffect="1"/>
                                        <p:tgtEl>
                                          <p:spTgt spid="6148">
                                            <p:txEl>
                                              <p:pRg st="9" end="9"/>
                                            </p:txEl>
                                          </p:spTgt>
                                        </p:tgtEl>
                                        <p:attrNameLst>
                                          <p:attrName>ppt_c</p:attrName>
                                        </p:attrNameLst>
                                      </p:cBhvr>
                                      <p:to>
                                        <a:srgbClr val="969696"/>
                                      </p:to>
                                    </p:animClr>
                                  </p:subTnLst>
                                </p:cTn>
                              </p:par>
                              <p:par>
                                <p:cTn id="52" presetID="53" presetClass="entr" presetSubtype="16" fill="hold" nodeType="withEffect">
                                  <p:stCondLst>
                                    <p:cond delay="0"/>
                                  </p:stCondLst>
                                  <p:childTnLst>
                                    <p:set>
                                      <p:cBhvr>
                                        <p:cTn id="53" dur="1" fill="hold">
                                          <p:stCondLst>
                                            <p:cond delay="0"/>
                                          </p:stCondLst>
                                        </p:cTn>
                                        <p:tgtEl>
                                          <p:spTgt spid="6148">
                                            <p:txEl>
                                              <p:pRg st="10" end="10"/>
                                            </p:txEl>
                                          </p:spTgt>
                                        </p:tgtEl>
                                        <p:attrNameLst>
                                          <p:attrName>style.visibility</p:attrName>
                                        </p:attrNameLst>
                                      </p:cBhvr>
                                      <p:to>
                                        <p:strVal val="visible"/>
                                      </p:to>
                                    </p:set>
                                    <p:anim calcmode="lin" valueType="num">
                                      <p:cBhvr>
                                        <p:cTn id="54" dur="1000" fill="hold"/>
                                        <p:tgtEl>
                                          <p:spTgt spid="6148">
                                            <p:txEl>
                                              <p:pRg st="10" end="10"/>
                                            </p:txEl>
                                          </p:spTgt>
                                        </p:tgtEl>
                                        <p:attrNameLst>
                                          <p:attrName>ppt_w</p:attrName>
                                        </p:attrNameLst>
                                      </p:cBhvr>
                                      <p:tavLst>
                                        <p:tav tm="0">
                                          <p:val>
                                            <p:fltVal val="0"/>
                                          </p:val>
                                        </p:tav>
                                        <p:tav tm="100000">
                                          <p:val>
                                            <p:strVal val="#ppt_w"/>
                                          </p:val>
                                        </p:tav>
                                      </p:tavLst>
                                    </p:anim>
                                    <p:anim calcmode="lin" valueType="num">
                                      <p:cBhvr>
                                        <p:cTn id="55" dur="1000" fill="hold"/>
                                        <p:tgtEl>
                                          <p:spTgt spid="6148">
                                            <p:txEl>
                                              <p:pRg st="10" end="10"/>
                                            </p:txEl>
                                          </p:spTgt>
                                        </p:tgtEl>
                                        <p:attrNameLst>
                                          <p:attrName>ppt_h</p:attrName>
                                        </p:attrNameLst>
                                      </p:cBhvr>
                                      <p:tavLst>
                                        <p:tav tm="0">
                                          <p:val>
                                            <p:fltVal val="0"/>
                                          </p:val>
                                        </p:tav>
                                        <p:tav tm="100000">
                                          <p:val>
                                            <p:strVal val="#ppt_h"/>
                                          </p:val>
                                        </p:tav>
                                      </p:tavLst>
                                    </p:anim>
                                    <p:animEffect transition="in" filter="fade">
                                      <p:cBhvr>
                                        <p:cTn id="56" dur="1000"/>
                                        <p:tgtEl>
                                          <p:spTgt spid="6148">
                                            <p:txEl>
                                              <p:pRg st="10" end="10"/>
                                            </p:txEl>
                                          </p:spTgt>
                                        </p:tgtEl>
                                      </p:cBhvr>
                                    </p:animEffect>
                                  </p:childTnLst>
                                  <p:subTnLst>
                                    <p:animClr clrSpc="rgb" dir="cw">
                                      <p:cBhvr override="childStyle">
                                        <p:cTn dur="1" fill="hold" display="0" masterRel="nextClick" afterEffect="1"/>
                                        <p:tgtEl>
                                          <p:spTgt spid="6148">
                                            <p:txEl>
                                              <p:pRg st="10" end="10"/>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209800"/>
            <a:ext cx="4905418" cy="38170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089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321214"/>
            <a:ext cx="3891534" cy="4078327"/>
          </a:xfrm>
          <a:prstGeom prst="rect">
            <a:avLst/>
          </a:prstGeom>
        </p:spPr>
      </p:pic>
    </p:spTree>
    <p:extLst>
      <p:ext uri="{BB962C8B-B14F-4D97-AF65-F5344CB8AC3E}">
        <p14:creationId xmlns:p14="http://schemas.microsoft.com/office/powerpoint/2010/main" val="14913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438400"/>
            <a:ext cx="3891534" cy="2935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149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133600"/>
            <a:ext cx="5715000" cy="4253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37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285999"/>
            <a:ext cx="3891534" cy="4148757"/>
          </a:xfrm>
          <a:prstGeom prst="rect">
            <a:avLst/>
          </a:prstGeom>
        </p:spPr>
      </p:pic>
    </p:spTree>
    <p:extLst>
      <p:ext uri="{BB962C8B-B14F-4D97-AF65-F5344CB8AC3E}">
        <p14:creationId xmlns:p14="http://schemas.microsoft.com/office/powerpoint/2010/main" val="33401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385548"/>
            <a:ext cx="4572000" cy="343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83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695166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The Graduate </a:t>
            </a:r>
            <a:r>
              <a:rPr lang="en-US" sz="3200" dirty="0" smtClean="0"/>
              <a:t>(1967)</a:t>
            </a:r>
          </a:p>
          <a:p>
            <a:pPr marL="857250" lvl="1" indent="-457200" eaLnBrk="1" hangingPunct="1">
              <a:buFont typeface="Arial" pitchFamily="34" charset="0"/>
              <a:buChar char="•"/>
              <a:defRPr/>
            </a:pPr>
            <a:r>
              <a:rPr lang="en-US" sz="3200" b="1" dirty="0" smtClean="0"/>
              <a:t>	Mike Nichols:	Best Director</a:t>
            </a:r>
          </a:p>
          <a:p>
            <a:pPr marL="857250" lvl="1" indent="-457200" eaLnBrk="1" hangingPunct="1">
              <a:buFont typeface="Arial" pitchFamily="34" charset="0"/>
              <a:buChar char="•"/>
              <a:defRPr/>
            </a:pPr>
            <a:endParaRPr lang="en-US" sz="3200" b="1" dirty="0" smtClean="0"/>
          </a:p>
          <a:p>
            <a:pPr marL="0" indent="0" eaLnBrk="1" hangingPunct="1">
              <a:defRPr/>
            </a:pPr>
            <a:endParaRPr lang="en-US" sz="3200" b="1" dirty="0" smtClean="0"/>
          </a:p>
          <a:p>
            <a:pPr marL="0" indent="0" eaLnBrk="1" hangingPunct="1">
              <a:defRPr/>
            </a:pPr>
            <a:endParaRPr lang="en-US" sz="3200" b="1" dirty="0" smtClean="0"/>
          </a:p>
          <a:p>
            <a:pPr eaLnBrk="1" hangingPunct="1">
              <a:buFont typeface="Arial" charset="0"/>
              <a:buNone/>
              <a:defRPr/>
            </a:pPr>
            <a:endParaRPr lang="en-US" sz="1200" dirty="0" smtClean="0"/>
          </a:p>
        </p:txBody>
      </p:sp>
      <p:sp>
        <p:nvSpPr>
          <p:cNvPr id="5" name="Text Placeholder 7"/>
          <p:cNvSpPr txBox="1">
            <a:spLocks/>
          </p:cNvSpPr>
          <p:nvPr/>
        </p:nvSpPr>
        <p:spPr bwMode="auto">
          <a:xfrm>
            <a:off x="825500" y="2895600"/>
            <a:ext cx="69516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What advice would Mr. McGuire give Ben </a:t>
            </a:r>
            <a:r>
              <a:rPr lang="en-US" sz="3200" dirty="0" smtClean="0"/>
              <a:t>(Dustin Hoffman)</a:t>
            </a:r>
            <a:r>
              <a:rPr lang="en-US" sz="3200" b="1" dirty="0" smtClean="0"/>
              <a:t> today</a:t>
            </a:r>
            <a:r>
              <a:rPr lang="en-US" sz="3200" b="1" dirty="0" smtClean="0"/>
              <a:t>?</a:t>
            </a:r>
          </a:p>
          <a:p>
            <a:pPr eaLnBrk="1" hangingPunct="1">
              <a:buFont typeface="Arial" charset="0"/>
              <a:buNone/>
              <a:defRPr/>
            </a:pPr>
            <a:endParaRPr lang="en-US" sz="3200" b="1" dirty="0"/>
          </a:p>
          <a:p>
            <a:pPr lvl="1" eaLnBrk="1" hangingPunct="1">
              <a:buFont typeface="Arial" charset="0"/>
              <a:buNone/>
              <a:defRPr/>
            </a:pPr>
            <a:r>
              <a:rPr lang="en-US" sz="3200" dirty="0" smtClean="0"/>
              <a:t> </a:t>
            </a:r>
            <a:r>
              <a:rPr lang="en-US" sz="3200" b="1" dirty="0" smtClean="0"/>
              <a:t>	</a:t>
            </a:r>
            <a:r>
              <a:rPr lang="en-US" sz="2800" b="1" i="1" dirty="0" smtClean="0">
                <a:latin typeface="Bell MT" pitchFamily="18" charset="0"/>
              </a:rPr>
              <a:t>“</a:t>
            </a:r>
            <a:r>
              <a:rPr lang="en-US" sz="2800" i="1" dirty="0" smtClean="0">
                <a:latin typeface="Bell MT" pitchFamily="18" charset="0"/>
              </a:rPr>
              <a:t>I just want to say one word to you.  One word.  Are you listening?  </a:t>
            </a:r>
            <a:r>
              <a:rPr lang="en-US" sz="2800" b="1" i="1" dirty="0" smtClean="0">
                <a:latin typeface="Bell MT" pitchFamily="18" charset="0"/>
              </a:rPr>
              <a:t>Privacy.  There’s a great future in privacy.  ‘</a:t>
            </a:r>
            <a:r>
              <a:rPr lang="en-US" sz="2800" i="1" dirty="0" err="1" smtClean="0">
                <a:latin typeface="Bell MT" pitchFamily="18" charset="0"/>
              </a:rPr>
              <a:t>nuf</a:t>
            </a:r>
            <a:r>
              <a:rPr lang="en-US" sz="2800" i="1" dirty="0" smtClean="0">
                <a:latin typeface="Bell MT" pitchFamily="18" charset="0"/>
              </a:rPr>
              <a:t> said</a:t>
            </a:r>
            <a:r>
              <a:rPr lang="en-US" sz="2800" b="1" i="1" dirty="0" smtClean="0">
                <a:latin typeface="Bell MT" pitchFamily="18" charset="0"/>
              </a:rPr>
              <a:t>”</a:t>
            </a:r>
            <a:endParaRPr lang="en-US" sz="3200" b="1" i="1" dirty="0" smtClean="0">
              <a:latin typeface="Bell MT" pitchFamily="18" charset="0"/>
            </a:endParaRPr>
          </a:p>
          <a:p>
            <a:pPr marL="857250" lvl="1" indent="-457200" eaLnBrk="1" hangingPunct="1">
              <a:buFont typeface="Arial" pitchFamily="34" charset="0"/>
              <a:buChar char="•"/>
              <a:defRPr/>
            </a:pPr>
            <a:endParaRPr lang="en-US" sz="3200" b="1" dirty="0" smtClean="0"/>
          </a:p>
          <a:p>
            <a:pPr marL="0" indent="0" eaLnBrk="1" hangingPunct="1">
              <a:defRPr/>
            </a:pPr>
            <a:endParaRPr lang="en-US" sz="3200" b="1" dirty="0" smtClean="0"/>
          </a:p>
          <a:p>
            <a:pPr marL="0" indent="0" eaLnBrk="1" hangingPunct="1">
              <a:defRPr/>
            </a:pPr>
            <a:endParaRPr lang="en-US" sz="3200" b="1" dirty="0" smtClean="0"/>
          </a:p>
          <a:p>
            <a:pPr eaLnBrk="1" hangingPunct="1">
              <a:buFont typeface="Arial" charset="0"/>
              <a:buNone/>
              <a:defRPr/>
            </a:pPr>
            <a:endParaRPr lang="en-US" sz="1200" dirty="0" smtClean="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33" y="2133600"/>
            <a:ext cx="4081186" cy="40811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95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466" y="2362200"/>
            <a:ext cx="4555067" cy="35129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8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466" y="2591039"/>
            <a:ext cx="4555067" cy="305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16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091267"/>
            <a:ext cx="4666656" cy="4666656"/>
          </a:xfrm>
          <a:prstGeom prst="rect">
            <a:avLst/>
          </a:prstGeom>
        </p:spPr>
      </p:pic>
    </p:spTree>
    <p:extLst>
      <p:ext uri="{BB962C8B-B14F-4D97-AF65-F5344CB8AC3E}">
        <p14:creationId xmlns:p14="http://schemas.microsoft.com/office/powerpoint/2010/main" val="253967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Requisite CPO Skill Set?</a:t>
            </a: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09800"/>
            <a:ext cx="4503030" cy="3352800"/>
          </a:xfrm>
          <a:prstGeom prst="roundRect">
            <a:avLst>
              <a:gd name="adj" fmla="val 16667"/>
            </a:avLst>
          </a:prstGeom>
          <a:ln>
            <a:noFill/>
          </a:ln>
          <a:effectLst>
            <a:glow rad="101600">
              <a:srgbClr val="FF0000">
                <a:alpha val="6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1520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How do I choose?</a:t>
            </a: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070" y="2209800"/>
            <a:ext cx="399689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071" y="2201332"/>
            <a:ext cx="4022290" cy="3374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071" y="2201331"/>
            <a:ext cx="4022290" cy="3374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56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Chief Information Security &amp; Privacy Officer?</a:t>
            </a:r>
            <a:endParaRPr lang="en-US" sz="2800" b="1" dirty="0"/>
          </a:p>
        </p:txBody>
      </p:sp>
      <p:sp>
        <p:nvSpPr>
          <p:cNvPr id="5" name="Rectangle 4"/>
          <p:cNvSpPr/>
          <p:nvPr/>
        </p:nvSpPr>
        <p:spPr>
          <a:xfrm>
            <a:off x="7010400" y="6112933"/>
            <a:ext cx="1828800" cy="516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50" y="2209799"/>
            <a:ext cx="6560899" cy="4341053"/>
          </a:xfrm>
          <a:prstGeom prst="rect">
            <a:avLst/>
          </a:prstGeom>
        </p:spPr>
      </p:pic>
      <p:sp>
        <p:nvSpPr>
          <p:cNvPr id="10" name="Text Placeholder 7"/>
          <p:cNvSpPr txBox="1">
            <a:spLocks/>
          </p:cNvSpPr>
          <p:nvPr/>
        </p:nvSpPr>
        <p:spPr bwMode="auto">
          <a:xfrm>
            <a:off x="685800" y="1456267"/>
            <a:ext cx="7924800" cy="609600"/>
          </a:xfrm>
          <a:prstGeom prst="rect">
            <a:avLst/>
          </a:prstGeom>
          <a:solidFill>
            <a:schemeClr val="bg1"/>
          </a:solidFill>
          <a:ln>
            <a:noFill/>
          </a:ln>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Chief Security Officer?</a:t>
            </a:r>
            <a:endParaRPr lang="en-US" sz="2800" b="1" dirty="0"/>
          </a:p>
        </p:txBody>
      </p:sp>
      <p:grpSp>
        <p:nvGrpSpPr>
          <p:cNvPr id="2" name="Group 1"/>
          <p:cNvGrpSpPr/>
          <p:nvPr/>
        </p:nvGrpSpPr>
        <p:grpSpPr>
          <a:xfrm>
            <a:off x="1447800" y="3695032"/>
            <a:ext cx="6324600" cy="2246769"/>
            <a:chOff x="1447800" y="3695032"/>
            <a:chExt cx="6324600" cy="2246769"/>
          </a:xfrm>
        </p:grpSpPr>
        <p:sp>
          <p:nvSpPr>
            <p:cNvPr id="7" name="TextBox 6"/>
            <p:cNvSpPr txBox="1"/>
            <p:nvPr/>
          </p:nvSpPr>
          <p:spPr>
            <a:xfrm>
              <a:off x="1447800" y="3695032"/>
              <a:ext cx="2971801" cy="2246769"/>
            </a:xfrm>
            <a:prstGeom prst="rect">
              <a:avLst/>
            </a:prstGeom>
            <a:noFill/>
          </p:spPr>
          <p:txBody>
            <a:bodyPr wrap="square" rtlCol="0">
              <a:spAutoFit/>
            </a:bodyPr>
            <a:lstStyle/>
            <a:p>
              <a:pPr marL="342900" indent="-342900">
                <a:spcBef>
                  <a:spcPts val="600"/>
                </a:spcBef>
                <a:spcAft>
                  <a:spcPts val="600"/>
                </a:spcAft>
                <a:buAutoNum type="arabicPeriod"/>
              </a:pPr>
              <a:r>
                <a:rPr lang="en-US" sz="2000" b="1" dirty="0" smtClean="0">
                  <a:solidFill>
                    <a:schemeClr val="bg1"/>
                  </a:solidFill>
                  <a:latin typeface="ChalkDust" pitchFamily="2" charset="0"/>
                </a:rPr>
                <a:t>Very interrelated</a:t>
              </a:r>
              <a:endParaRPr lang="en-US" sz="2000" b="1" dirty="0">
                <a:solidFill>
                  <a:schemeClr val="bg1"/>
                </a:solidFill>
                <a:latin typeface="ChalkDust" pitchFamily="2" charset="0"/>
              </a:endParaRPr>
            </a:p>
            <a:p>
              <a:pPr marL="342900" indent="-342900">
                <a:spcBef>
                  <a:spcPts val="600"/>
                </a:spcBef>
                <a:spcAft>
                  <a:spcPts val="600"/>
                </a:spcAft>
                <a:buAutoNum type="arabicPeriod"/>
              </a:pPr>
              <a:r>
                <a:rPr lang="en-US" sz="2000" b="1" dirty="0" smtClean="0">
                  <a:solidFill>
                    <a:schemeClr val="bg1"/>
                  </a:solidFill>
                  <a:latin typeface="ChalkDust" pitchFamily="2" charset="0"/>
                </a:rPr>
                <a:t>Complementary</a:t>
              </a:r>
            </a:p>
            <a:p>
              <a:pPr marL="342900" indent="-342900">
                <a:spcBef>
                  <a:spcPts val="600"/>
                </a:spcBef>
                <a:spcAft>
                  <a:spcPts val="600"/>
                </a:spcAft>
                <a:buAutoNum type="arabicPeriod"/>
              </a:pPr>
              <a:r>
                <a:rPr lang="en-US" sz="2000" b="1" dirty="0" smtClean="0">
                  <a:solidFill>
                    <a:schemeClr val="bg1"/>
                  </a:solidFill>
                  <a:latin typeface="ChalkDust" pitchFamily="2" charset="0"/>
                </a:rPr>
                <a:t>Improved Management of Controls</a:t>
              </a:r>
            </a:p>
          </p:txBody>
        </p:sp>
        <p:sp>
          <p:nvSpPr>
            <p:cNvPr id="9" name="TextBox 8"/>
            <p:cNvSpPr txBox="1"/>
            <p:nvPr/>
          </p:nvSpPr>
          <p:spPr>
            <a:xfrm>
              <a:off x="4724400" y="3695032"/>
              <a:ext cx="3048000" cy="2246769"/>
            </a:xfrm>
            <a:prstGeom prst="rect">
              <a:avLst/>
            </a:prstGeom>
            <a:noFill/>
          </p:spPr>
          <p:txBody>
            <a:bodyPr wrap="square" rtlCol="0">
              <a:spAutoFit/>
            </a:bodyPr>
            <a:lstStyle/>
            <a:p>
              <a:pPr marL="342900" indent="-342900">
                <a:spcBef>
                  <a:spcPts val="600"/>
                </a:spcBef>
                <a:spcAft>
                  <a:spcPts val="600"/>
                </a:spcAft>
                <a:buAutoNum type="arabicPeriod"/>
              </a:pPr>
              <a:r>
                <a:rPr lang="en-US" sz="2000" b="1" dirty="0" smtClean="0">
                  <a:solidFill>
                    <a:schemeClr val="bg1"/>
                  </a:solidFill>
                  <a:latin typeface="ChalkDust" pitchFamily="2" charset="0"/>
                </a:rPr>
                <a:t>Security &amp; Privacy: Not Mature enough</a:t>
              </a:r>
            </a:p>
            <a:p>
              <a:pPr marL="342900" indent="-342900">
                <a:spcBef>
                  <a:spcPts val="600"/>
                </a:spcBef>
                <a:spcAft>
                  <a:spcPts val="600"/>
                </a:spcAft>
                <a:buAutoNum type="arabicPeriod"/>
              </a:pPr>
              <a:r>
                <a:rPr lang="en-US" sz="2000" b="1" dirty="0" smtClean="0">
                  <a:solidFill>
                    <a:schemeClr val="bg1"/>
                  </a:solidFill>
                  <a:latin typeface="ChalkDust" pitchFamily="2" charset="0"/>
                </a:rPr>
                <a:t>Talent Shortage</a:t>
              </a:r>
            </a:p>
            <a:p>
              <a:pPr marL="342900" indent="-342900">
                <a:spcBef>
                  <a:spcPts val="600"/>
                </a:spcBef>
                <a:spcAft>
                  <a:spcPts val="600"/>
                </a:spcAft>
                <a:buAutoNum type="arabicPeriod"/>
              </a:pPr>
              <a:r>
                <a:rPr lang="en-US" sz="2000" b="1" dirty="0" smtClean="0">
                  <a:solidFill>
                    <a:schemeClr val="bg1"/>
                  </a:solidFill>
                  <a:latin typeface="ChalkDust" pitchFamily="2" charset="0"/>
                </a:rPr>
                <a:t>People Change Management</a:t>
              </a:r>
              <a:endParaRPr lang="en-US" b="1" dirty="0" smtClean="0">
                <a:solidFill>
                  <a:schemeClr val="bg1"/>
                </a:solidFill>
                <a:latin typeface="ChalkDust" pitchFamily="2" charset="0"/>
              </a:endParaRPr>
            </a:p>
          </p:txBody>
        </p:sp>
      </p:grpSp>
    </p:spTree>
    <p:extLst>
      <p:ext uri="{BB962C8B-B14F-4D97-AF65-F5344CB8AC3E}">
        <p14:creationId xmlns:p14="http://schemas.microsoft.com/office/powerpoint/2010/main" val="271414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Scale>
                                      <p:cBhvr>
                                        <p:cTn id="12" dur="2000" decel="50000" fill="hold">
                                          <p:stCondLst>
                                            <p:cond delay="0"/>
                                          </p:stCondLst>
                                        </p:cTn>
                                        <p:tgtEl>
                                          <p:spTgt spid="10">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000" decel="50000" fill="hold">
                                          <p:stCondLst>
                                            <p:cond delay="0"/>
                                          </p:stCondLst>
                                        </p:cTn>
                                        <p:tgtEl>
                                          <p:spTgt spid="10">
                                            <p:bg/>
                                          </p:spTgt>
                                        </p:tgtEl>
                                        <p:attrNameLst>
                                          <p:attrName>ppt_x</p:attrName>
                                          <p:attrName>ppt_y</p:attrName>
                                        </p:attrNameLst>
                                      </p:cBhvr>
                                    </p:animMotion>
                                    <p:animEffect transition="in" filter="fade">
                                      <p:cBhvr>
                                        <p:cTn id="14" dur="2000"/>
                                        <p:tgtEl>
                                          <p:spTgt spid="10">
                                            <p:bg/>
                                          </p:spTgt>
                                        </p:tgtEl>
                                      </p:cBhvr>
                                    </p:animEffect>
                                  </p:childTnLst>
                                </p:cTn>
                              </p:par>
                              <p:par>
                                <p:cTn id="15" presetID="52" presetClass="entr" presetSubtype="0" fill="hold" grpId="0" nodeType="withEffect">
                                  <p:stCondLst>
                                    <p:cond delay="500"/>
                                  </p:stCondLst>
                                  <p:childTnLst>
                                    <p:set>
                                      <p:cBhvr>
                                        <p:cTn id="16" dur="1" fill="hold">
                                          <p:stCondLst>
                                            <p:cond delay="0"/>
                                          </p:stCondLst>
                                        </p:cTn>
                                        <p:tgtEl>
                                          <p:spTgt spid="10">
                                            <p:txEl>
                                              <p:pRg st="0" end="0"/>
                                            </p:txEl>
                                          </p:spTgt>
                                        </p:tgtEl>
                                        <p:attrNameLst>
                                          <p:attrName>style.visibility</p:attrName>
                                        </p:attrNameLst>
                                      </p:cBhvr>
                                      <p:to>
                                        <p:strVal val="visible"/>
                                      </p:to>
                                    </p:set>
                                    <p:animScale>
                                      <p:cBhvr>
                                        <p:cTn id="17" dur="2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2000" decel="50000" fill="hold">
                                          <p:stCondLst>
                                            <p:cond delay="0"/>
                                          </p:stCondLst>
                                        </p:cTn>
                                        <p:tgtEl>
                                          <p:spTgt spid="10">
                                            <p:txEl>
                                              <p:pRg st="0" end="0"/>
                                            </p:txEl>
                                          </p:spTgt>
                                        </p:tgtEl>
                                        <p:attrNameLst>
                                          <p:attrName>ppt_x</p:attrName>
                                          <p:attrName>ppt_y</p:attrName>
                                        </p:attrNameLst>
                                      </p:cBhvr>
                                    </p:animMotion>
                                    <p:animEffect transition="in" filter="fade">
                                      <p:cBhvr>
                                        <p:cTn id="19" dur="2000"/>
                                        <p:tgtEl>
                                          <p:spTgt spid="10">
                                            <p:txEl>
                                              <p:pRg st="0" end="0"/>
                                            </p:txEl>
                                          </p:spTgt>
                                        </p:tgtEl>
                                      </p:cBhvr>
                                    </p:animEffect>
                                  </p:childTnLst>
                                </p:cTn>
                              </p:par>
                            </p:childTnLst>
                          </p:cTn>
                        </p:par>
                        <p:par>
                          <p:cTn id="20" fill="hold">
                            <p:stCondLst>
                              <p:cond delay="2500"/>
                            </p:stCondLst>
                            <p:childTnLst>
                              <p:par>
                                <p:cTn id="21" presetID="53" presetClass="entr" presetSubtype="16" fill="hold" nodeType="after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ppt_w</p:attrName>
                                        </p:attrNameLst>
                                      </p:cBhvr>
                                      <p:tavLst>
                                        <p:tav tm="0">
                                          <p:val>
                                            <p:fltVal val="0"/>
                                          </p:val>
                                        </p:tav>
                                        <p:tav tm="100000">
                                          <p:val>
                                            <p:strVal val="#ppt_w"/>
                                          </p:val>
                                        </p:tav>
                                      </p:tavLst>
                                    </p:anim>
                                    <p:anim calcmode="lin" valueType="num">
                                      <p:cBhvr>
                                        <p:cTn id="24" dur="2000" fill="hold"/>
                                        <p:tgtEl>
                                          <p:spTgt spid="4"/>
                                        </p:tgtEl>
                                        <p:attrNameLst>
                                          <p:attrName>ppt_h</p:attrName>
                                        </p:attrNameLst>
                                      </p:cBhvr>
                                      <p:tavLst>
                                        <p:tav tm="0">
                                          <p:val>
                                            <p:fltVal val="0"/>
                                          </p:val>
                                        </p:tav>
                                        <p:tav tm="100000">
                                          <p:val>
                                            <p:strVal val="#ppt_h"/>
                                          </p:val>
                                        </p:tav>
                                      </p:tavLst>
                                    </p:anim>
                                    <p:animEffect transition="in" filter="fade">
                                      <p:cBhvr>
                                        <p:cTn id="25" dur="2000"/>
                                        <p:tgtEl>
                                          <p:spTgt spid="4"/>
                                        </p:tgtEl>
                                      </p:cBhvr>
                                    </p:animEffect>
                                  </p:childTnLst>
                                </p:cTn>
                              </p:par>
                              <p:par>
                                <p:cTn id="26" presetID="53" presetClass="entr" presetSubtype="16" fill="hold" nodeType="withEffect">
                                  <p:stCondLst>
                                    <p:cond delay="100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a:lstStyle/>
          <a:p>
            <a:pPr algn="r"/>
            <a:r>
              <a:rPr lang="en-US">
                <a:latin typeface="Gurmukhi MN" charset="0"/>
                <a:ea typeface="Gurmukhi MN" charset="0"/>
                <a:cs typeface="Gurmukhi MN" charset="0"/>
                <a:sym typeface="Gurmukhi MN" charset="0"/>
              </a:rPr>
              <a:t>Road to CPO</a:t>
            </a:r>
            <a:endParaRPr lang="en-US"/>
          </a:p>
        </p:txBody>
      </p:sp>
      <p:pic>
        <p:nvPicPr>
          <p:cNvPr id="6146" name="Picture 2" descr="InsertedImage.jpg"/>
          <p:cNvPicPr>
            <a:picLocks noChangeAspect="1"/>
          </p:cNvPicPr>
          <p:nvPr/>
        </p:nvPicPr>
        <p:blipFill>
          <a:blip r:embed="rId3">
            <a:extLst>
              <a:ext uri="{28A0092B-C50C-407E-A947-70E740481C1C}">
                <a14:useLocalDpi xmlns:a14="http://schemas.microsoft.com/office/drawing/2010/main" val="0"/>
              </a:ext>
            </a:extLst>
          </a:blip>
          <a:srcRect t="436" b="55763"/>
          <a:stretch>
            <a:fillRect/>
          </a:stretch>
        </p:blipFill>
        <p:spPr bwMode="auto">
          <a:xfrm>
            <a:off x="76200" y="152400"/>
            <a:ext cx="8991600" cy="5249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3"/>
          <p:cNvSpPr>
            <a:spLocks noGrp="1" noChangeArrowheads="1"/>
          </p:cNvSpPr>
          <p:nvPr>
            <p:ph type="body" idx="1"/>
          </p:nvPr>
        </p:nvSpPr>
        <p:spPr/>
        <p:txBody>
          <a:bodyPr/>
          <a:lstStyle/>
          <a:p>
            <a:pPr>
              <a:lnSpc>
                <a:spcPct val="100000"/>
              </a:lnSpc>
              <a:spcBef>
                <a:spcPct val="0"/>
              </a:spcBef>
            </a:pPr>
            <a:r>
              <a:rPr lang="en-US" sz="1800">
                <a:latin typeface="Gurmukhi MN" charset="0"/>
                <a:ea typeface="Gurmukhi MN" charset="0"/>
                <a:cs typeface="Gurmukhi MN" charset="0"/>
                <a:sym typeface="Gurmukhi MN" charset="0"/>
              </a:rPr>
              <a:t>Educause Security Conference 2013</a:t>
            </a:r>
            <a:endParaRPr lang="en-US"/>
          </a:p>
        </p:txBody>
      </p:sp>
      <p:sp>
        <p:nvSpPr>
          <p:cNvPr id="6148"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B27D3DBE-4013-4128-BB99-60C5BB52D699}" type="slidenum">
              <a:rPr lang="en-US" sz="1000">
                <a:latin typeface="Helvetica Neue" charset="0"/>
                <a:ea typeface="Helvetica Neue" charset="0"/>
                <a:cs typeface="Helvetica Neue" charset="0"/>
                <a:sym typeface="Helvetica Neue" charset="0"/>
              </a:rPr>
              <a:pPr/>
              <a:t>37</a:t>
            </a:fld>
            <a:endParaRPr lang="en-US"/>
          </a:p>
        </p:txBody>
      </p:sp>
    </p:spTree>
    <p:extLst>
      <p:ext uri="{BB962C8B-B14F-4D97-AF65-F5344CB8AC3E}">
        <p14:creationId xmlns:p14="http://schemas.microsoft.com/office/powerpoint/2010/main" val="176254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InsertedImage.jpg"/>
          <p:cNvPicPr>
            <a:picLocks noChangeAspect="1"/>
          </p:cNvPicPr>
          <p:nvPr/>
        </p:nvPicPr>
        <p:blipFill>
          <a:blip r:embed="rId2">
            <a:extLst>
              <a:ext uri="{28A0092B-C50C-407E-A947-70E740481C1C}">
                <a14:useLocalDpi xmlns:a14="http://schemas.microsoft.com/office/drawing/2010/main" val="0"/>
              </a:ext>
            </a:extLst>
          </a:blip>
          <a:srcRect l="41666" t="2344" r="16666" b="5574"/>
          <a:stretch>
            <a:fillRect/>
          </a:stretch>
        </p:blipFill>
        <p:spPr bwMode="auto">
          <a:xfrm>
            <a:off x="4648200" y="152400"/>
            <a:ext cx="4394200" cy="659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3"/>
          <p:cNvSpPr>
            <a:spLocks noGrp="1" noChangeArrowheads="1"/>
          </p:cNvSpPr>
          <p:nvPr>
            <p:ph type="body" idx="1"/>
          </p:nvPr>
        </p:nvSpPr>
        <p:spPr>
          <a:xfrm>
            <a:off x="358305" y="304800"/>
            <a:ext cx="3908895" cy="5857875"/>
          </a:xfrm>
        </p:spPr>
        <p:txBody>
          <a:bodyPr/>
          <a:lstStyle/>
          <a:p>
            <a:pPr marL="176355" indent="-176355">
              <a:spcBef>
                <a:spcPts val="200"/>
              </a:spcBef>
              <a:spcAft>
                <a:spcPts val="1200"/>
              </a:spcAft>
              <a:buFontTx/>
              <a:buChar char="•"/>
            </a:pPr>
            <a:r>
              <a:rPr lang="en-US" sz="2400" b="1" dirty="0">
                <a:latin typeface="Gurmukhi MN" charset="0"/>
                <a:ea typeface="Gurmukhi MN" charset="0"/>
                <a:cs typeface="Gurmukhi MN" charset="0"/>
                <a:sym typeface="Gurmukhi MN" charset="0"/>
              </a:rPr>
              <a:t>ROADMAP</a:t>
            </a:r>
            <a:r>
              <a:rPr lang="en-US" sz="2400" b="1" dirty="0" smtClean="0">
                <a:latin typeface="Gurmukhi MN" charset="0"/>
                <a:ea typeface="Gurmukhi MN" charset="0"/>
                <a:cs typeface="Gurmukhi MN" charset="0"/>
                <a:sym typeface="Gurmukhi MN" charset="0"/>
              </a:rPr>
              <a:t>...</a:t>
            </a:r>
          </a:p>
          <a:p>
            <a:pPr marL="176213" indent="-176213">
              <a:spcBef>
                <a:spcPts val="200"/>
              </a:spcBef>
              <a:spcAft>
                <a:spcPts val="1200"/>
              </a:spcAft>
              <a:buFontTx/>
              <a:buChar char="•"/>
            </a:pPr>
            <a:endParaRPr lang="en-US" sz="2000" dirty="0" smtClean="0">
              <a:solidFill>
                <a:srgbClr val="000000"/>
              </a:solidFill>
              <a:latin typeface="Gurmukhi MN" charset="0"/>
              <a:ea typeface="Gurmukhi MN" charset="0"/>
              <a:cs typeface="Gurmukhi MN" charset="0"/>
              <a:sym typeface="Gurmukhi MN" charset="0"/>
            </a:endParaRPr>
          </a:p>
          <a:p>
            <a:pPr marL="176213" indent="-176213">
              <a:spcBef>
                <a:spcPts val="200"/>
              </a:spcBef>
              <a:spcAft>
                <a:spcPts val="1200"/>
              </a:spcAft>
              <a:buFontTx/>
              <a:buChar char="•"/>
            </a:pPr>
            <a:r>
              <a:rPr lang="en-US" sz="2000" dirty="0" smtClean="0">
                <a:solidFill>
                  <a:srgbClr val="000000"/>
                </a:solidFill>
                <a:latin typeface="Gurmukhi MN" charset="0"/>
                <a:ea typeface="Gurmukhi MN" charset="0"/>
                <a:cs typeface="Gurmukhi MN" charset="0"/>
                <a:sym typeface="Gurmukhi MN" charset="0"/>
              </a:rPr>
              <a:t>Privacy </a:t>
            </a:r>
            <a:r>
              <a:rPr lang="en-US" sz="2000" dirty="0">
                <a:solidFill>
                  <a:srgbClr val="000000"/>
                </a:solidFill>
                <a:latin typeface="Gurmukhi MN" charset="0"/>
                <a:ea typeface="Gurmukhi MN" charset="0"/>
                <a:cs typeface="Gurmukhi MN" charset="0"/>
                <a:sym typeface="Gurmukhi MN" charset="0"/>
              </a:rPr>
              <a:t>Officer Appointment</a:t>
            </a:r>
          </a:p>
          <a:p>
            <a:pPr marL="176213" indent="-176213">
              <a:spcBef>
                <a:spcPts val="200"/>
              </a:spcBef>
              <a:spcAft>
                <a:spcPts val="1200"/>
              </a:spcAft>
              <a:buFontTx/>
              <a:buChar char="•"/>
            </a:pPr>
            <a:r>
              <a:rPr lang="en-US" sz="2000" dirty="0">
                <a:solidFill>
                  <a:srgbClr val="000000"/>
                </a:solidFill>
                <a:latin typeface="Gurmukhi MN" charset="0"/>
                <a:ea typeface="Gurmukhi MN" charset="0"/>
                <a:cs typeface="Gurmukhi MN" charset="0"/>
                <a:sym typeface="Gurmukhi MN" charset="0"/>
              </a:rPr>
              <a:t>Background/Training</a:t>
            </a:r>
          </a:p>
          <a:p>
            <a:pPr marL="685800" lvl="1">
              <a:spcBef>
                <a:spcPts val="200"/>
              </a:spcBef>
              <a:spcAft>
                <a:spcPts val="1200"/>
              </a:spcAft>
              <a:buFont typeface="Wingdings" pitchFamily="2" charset="2"/>
              <a:buChar char="Ø"/>
            </a:pPr>
            <a:r>
              <a:rPr lang="en-US" sz="1400" dirty="0" smtClean="0">
                <a:solidFill>
                  <a:srgbClr val="000000"/>
                </a:solidFill>
                <a:latin typeface="Gurmukhi MN" charset="0"/>
                <a:ea typeface="Gurmukhi MN" charset="0"/>
                <a:cs typeface="Gurmukhi MN" charset="0"/>
                <a:sym typeface="Gurmukhi MN" charset="0"/>
              </a:rPr>
              <a:t>IAPP CIPP/US/IT/EU/C/G/CIPM</a:t>
            </a:r>
            <a:r>
              <a:rPr lang="en-US" sz="1400" dirty="0">
                <a:solidFill>
                  <a:srgbClr val="000000"/>
                </a:solidFill>
                <a:latin typeface="Gurmukhi MN" charset="0"/>
                <a:ea typeface="Gurmukhi MN" charset="0"/>
                <a:cs typeface="Gurmukhi MN" charset="0"/>
                <a:sym typeface="Gurmukhi MN" charset="0"/>
              </a:rPr>
              <a:t>,  AHIMA—CHPS, SANS CISSP/GIAC, JD, MBA-IS, Project Management, Leadership, Training, Sales, Life</a:t>
            </a:r>
          </a:p>
          <a:p>
            <a:pPr marL="176213" indent="-176213">
              <a:spcBef>
                <a:spcPts val="200"/>
              </a:spcBef>
              <a:spcAft>
                <a:spcPts val="1200"/>
              </a:spcAft>
              <a:buFontTx/>
              <a:buChar char="•"/>
            </a:pPr>
            <a:r>
              <a:rPr lang="en-US" sz="2000" dirty="0">
                <a:solidFill>
                  <a:srgbClr val="000000"/>
                </a:solidFill>
                <a:latin typeface="Gurmukhi MN" charset="0"/>
                <a:ea typeface="Gurmukhi MN" charset="0"/>
                <a:cs typeface="Gurmukhi MN" charset="0"/>
                <a:sym typeface="Gurmukhi MN" charset="0"/>
              </a:rPr>
              <a:t>Privacy Principles for University</a:t>
            </a:r>
          </a:p>
          <a:p>
            <a:pPr marL="176213" indent="-176213">
              <a:spcBef>
                <a:spcPts val="200"/>
              </a:spcBef>
              <a:spcAft>
                <a:spcPts val="1200"/>
              </a:spcAft>
              <a:buFontTx/>
              <a:buChar char="•"/>
            </a:pPr>
            <a:r>
              <a:rPr lang="en-US" sz="2000" dirty="0">
                <a:solidFill>
                  <a:srgbClr val="000000"/>
                </a:solidFill>
                <a:latin typeface="Gurmukhi MN" charset="0"/>
                <a:ea typeface="Gurmukhi MN" charset="0"/>
                <a:cs typeface="Gurmukhi MN" charset="0"/>
                <a:sym typeface="Gurmukhi MN" charset="0"/>
              </a:rPr>
              <a:t>Policy/IT Policy </a:t>
            </a:r>
          </a:p>
          <a:p>
            <a:pPr marL="176213" indent="-176213">
              <a:spcBef>
                <a:spcPts val="200"/>
              </a:spcBef>
              <a:spcAft>
                <a:spcPts val="1200"/>
              </a:spcAft>
              <a:buFontTx/>
              <a:buChar char="•"/>
            </a:pPr>
            <a:r>
              <a:rPr lang="en-US" sz="2000" dirty="0">
                <a:solidFill>
                  <a:srgbClr val="000000"/>
                </a:solidFill>
                <a:latin typeface="Gurmukhi MN" charset="0"/>
                <a:ea typeface="Gurmukhi MN" charset="0"/>
                <a:cs typeface="Gurmukhi MN" charset="0"/>
                <a:sym typeface="Gurmukhi MN" charset="0"/>
              </a:rPr>
              <a:t>Assess Environment</a:t>
            </a:r>
          </a:p>
          <a:p>
            <a:pPr marL="176213" indent="-176213">
              <a:spcBef>
                <a:spcPts val="200"/>
              </a:spcBef>
              <a:spcAft>
                <a:spcPts val="1200"/>
              </a:spcAft>
              <a:buFontTx/>
              <a:buChar char="•"/>
            </a:pPr>
            <a:r>
              <a:rPr lang="en-US" sz="2000" dirty="0">
                <a:solidFill>
                  <a:srgbClr val="000000"/>
                </a:solidFill>
                <a:latin typeface="Gurmukhi MN" charset="0"/>
                <a:ea typeface="Gurmukhi MN" charset="0"/>
                <a:cs typeface="Gurmukhi MN" charset="0"/>
                <a:sym typeface="Gurmukhi MN" charset="0"/>
              </a:rPr>
              <a:t>Experience: Faculty,  Legal/Audit Experience,  Research knowledge, University experience</a:t>
            </a:r>
            <a:endParaRPr lang="en-US" sz="2000" dirty="0"/>
          </a:p>
        </p:txBody>
      </p:sp>
      <p:sp>
        <p:nvSpPr>
          <p:cNvPr id="9220"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3DBC29D2-AA4A-4288-9962-FC7CAE71E774}" type="slidenum">
              <a:rPr lang="en-US" sz="1000">
                <a:latin typeface="Helvetica Neue" charset="0"/>
                <a:ea typeface="Helvetica Neue" charset="0"/>
                <a:cs typeface="Helvetica Neue" charset="0"/>
                <a:sym typeface="Helvetica Neue" charset="0"/>
              </a:rPr>
              <a:pPr/>
              <a:t>38</a:t>
            </a:fld>
            <a:endParaRPr lang="en-US"/>
          </a:p>
        </p:txBody>
      </p:sp>
    </p:spTree>
    <p:extLst>
      <p:ext uri="{BB962C8B-B14F-4D97-AF65-F5344CB8AC3E}">
        <p14:creationId xmlns:p14="http://schemas.microsoft.com/office/powerpoint/2010/main" val="375817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2EFDE850-36B9-4BF3-A7F0-360F793F7986}" type="slidenum">
              <a:rPr lang="en-US" sz="1000">
                <a:latin typeface="Helvetica Neue" charset="0"/>
                <a:ea typeface="Helvetica Neue" charset="0"/>
                <a:cs typeface="Helvetica Neue" charset="0"/>
                <a:sym typeface="Helvetica Neue" charset="0"/>
              </a:rPr>
              <a:pPr/>
              <a:t>39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79237"/>
            <a:ext cx="5562600" cy="6214398"/>
          </a:xfrm>
          <a:prstGeom prst="rect">
            <a:avLst/>
          </a:prstGeom>
        </p:spPr>
      </p:pic>
    </p:spTree>
    <p:extLst>
      <p:ext uri="{BB962C8B-B14F-4D97-AF65-F5344CB8AC3E}">
        <p14:creationId xmlns:p14="http://schemas.microsoft.com/office/powerpoint/2010/main" val="6319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dirty="0" smtClean="0">
                <a:solidFill>
                  <a:schemeClr val="bg1"/>
                </a:solidFill>
                <a:latin typeface="Arial" charset="0"/>
                <a:cs typeface="Arial" charset="0"/>
              </a:rPr>
              <a:t>How Do I Get There From Here?</a:t>
            </a:r>
          </a:p>
        </p:txBody>
      </p:sp>
      <p:sp>
        <p:nvSpPr>
          <p:cNvPr id="6148" name="Text Placeholder 7"/>
          <p:cNvSpPr txBox="1">
            <a:spLocks/>
          </p:cNvSpPr>
          <p:nvPr/>
        </p:nvSpPr>
        <p:spPr bwMode="auto">
          <a:xfrm>
            <a:off x="685800" y="1447800"/>
            <a:ext cx="69516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200" b="1" dirty="0" smtClean="0"/>
              <a:t>A Lot Has Changed in 45 years </a:t>
            </a:r>
            <a:r>
              <a:rPr lang="en-US" sz="2400" dirty="0" smtClean="0"/>
              <a:t>(since 1967)</a:t>
            </a:r>
          </a:p>
          <a:p>
            <a:pPr lvl="1" eaLnBrk="1" hangingPunct="1">
              <a:buFont typeface="Arial" pitchFamily="34" charset="0"/>
              <a:buChar char="•"/>
              <a:defRPr/>
            </a:pPr>
            <a:r>
              <a:rPr lang="en-US" sz="2000" b="1" dirty="0" smtClean="0"/>
              <a:t>Movie ticket:		$1.25</a:t>
            </a:r>
          </a:p>
          <a:p>
            <a:pPr lvl="1" eaLnBrk="1" hangingPunct="1">
              <a:buFont typeface="Arial" pitchFamily="34" charset="0"/>
              <a:buChar char="•"/>
              <a:defRPr/>
            </a:pPr>
            <a:r>
              <a:rPr lang="en-US" sz="2000" b="1" dirty="0" smtClean="0"/>
              <a:t>Average cost of new car:	$2,750</a:t>
            </a:r>
          </a:p>
          <a:p>
            <a:pPr lvl="1" eaLnBrk="1" hangingPunct="1">
              <a:buFont typeface="Arial" pitchFamily="34" charset="0"/>
              <a:buChar char="•"/>
              <a:defRPr/>
            </a:pPr>
            <a:r>
              <a:rPr lang="en-US" sz="2000" b="1" dirty="0" smtClean="0"/>
              <a:t>Gallon of gas:		33 cents</a:t>
            </a:r>
          </a:p>
          <a:p>
            <a:pPr eaLnBrk="1" hangingPunct="1">
              <a:buFont typeface="Arial" pitchFamily="34" charset="0"/>
              <a:buChar char="•"/>
              <a:defRPr/>
            </a:pPr>
            <a:endParaRPr lang="en-US" sz="2400" b="1" dirty="0" smtClean="0"/>
          </a:p>
          <a:p>
            <a:pPr marL="0" indent="0" eaLnBrk="1" hangingPunct="1">
              <a:defRPr/>
            </a:pPr>
            <a:endParaRPr lang="en-US" sz="3200" b="1" dirty="0" smtClean="0"/>
          </a:p>
          <a:p>
            <a:pPr marL="0" indent="0" eaLnBrk="1" hangingPunct="1">
              <a:defRPr/>
            </a:pPr>
            <a:endParaRPr lang="en-US" sz="3200" b="1" dirty="0" smtClean="0"/>
          </a:p>
          <a:p>
            <a:pPr eaLnBrk="1" hangingPunct="1">
              <a:buFont typeface="Arial" charset="0"/>
              <a:buNone/>
              <a:defRPr/>
            </a:pPr>
            <a:endParaRPr lang="en-US" sz="1200" dirty="0" smtClean="0"/>
          </a:p>
        </p:txBody>
      </p:sp>
      <p:grpSp>
        <p:nvGrpSpPr>
          <p:cNvPr id="5" name="Group 4"/>
          <p:cNvGrpSpPr/>
          <p:nvPr/>
        </p:nvGrpSpPr>
        <p:grpSpPr>
          <a:xfrm>
            <a:off x="593725" y="1866900"/>
            <a:ext cx="8474075" cy="4799013"/>
            <a:chOff x="593725" y="1866900"/>
            <a:chExt cx="8474075" cy="4799013"/>
          </a:xfrm>
        </p:grpSpPr>
        <p:grpSp>
          <p:nvGrpSpPr>
            <p:cNvPr id="4" name="Group 3"/>
            <p:cNvGrpSpPr/>
            <p:nvPr/>
          </p:nvGrpSpPr>
          <p:grpSpPr>
            <a:xfrm>
              <a:off x="593725" y="1866900"/>
              <a:ext cx="8474075" cy="4799013"/>
              <a:chOff x="593725" y="1866900"/>
              <a:chExt cx="8474075" cy="4799013"/>
            </a:xfrm>
          </p:grpSpPr>
          <p:grpSp>
            <p:nvGrpSpPr>
              <p:cNvPr id="15" name="Group 14"/>
              <p:cNvGrpSpPr>
                <a:grpSpLocks/>
              </p:cNvGrpSpPr>
              <p:nvPr/>
            </p:nvGrpSpPr>
            <p:grpSpPr bwMode="auto">
              <a:xfrm>
                <a:off x="593725" y="1866900"/>
                <a:ext cx="8474075" cy="4799013"/>
                <a:chOff x="593393" y="1866899"/>
                <a:chExt cx="8474407" cy="4798323"/>
              </a:xfrm>
            </p:grpSpPr>
            <p:grpSp>
              <p:nvGrpSpPr>
                <p:cNvPr id="5126" name="Group 13"/>
                <p:cNvGrpSpPr>
                  <a:grpSpLocks/>
                </p:cNvGrpSpPr>
                <p:nvPr/>
              </p:nvGrpSpPr>
              <p:grpSpPr bwMode="auto">
                <a:xfrm>
                  <a:off x="593393" y="1866899"/>
                  <a:ext cx="8474407" cy="4798323"/>
                  <a:chOff x="593393" y="1866899"/>
                  <a:chExt cx="8474407" cy="4798323"/>
                </a:xfrm>
              </p:grpSpPr>
              <p:sp>
                <p:nvSpPr>
                  <p:cNvPr id="6" name="Text Placeholder 7"/>
                  <p:cNvSpPr txBox="1">
                    <a:spLocks/>
                  </p:cNvSpPr>
                  <p:nvPr/>
                </p:nvSpPr>
                <p:spPr bwMode="auto">
                  <a:xfrm>
                    <a:off x="685472" y="3124018"/>
                    <a:ext cx="6951935" cy="68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defRPr/>
                    </a:pPr>
                    <a:r>
                      <a:rPr lang="en-US" sz="3000" b="1" dirty="0" smtClean="0"/>
                      <a:t>And in just the last 3 years…</a:t>
                    </a:r>
                    <a:endParaRPr lang="en-US" sz="3000" dirty="0" smtClean="0"/>
                  </a:p>
                  <a:p>
                    <a:pPr marL="0" indent="0" eaLnBrk="1" hangingPunct="1">
                      <a:defRPr/>
                    </a:pPr>
                    <a:endParaRPr lang="en-US" sz="3000" b="1" dirty="0" smtClean="0"/>
                  </a:p>
                  <a:p>
                    <a:pPr marL="0" indent="0" eaLnBrk="1" hangingPunct="1">
                      <a:defRPr/>
                    </a:pPr>
                    <a:endParaRPr lang="en-US" sz="3200" b="1" dirty="0" smtClean="0"/>
                  </a:p>
                  <a:p>
                    <a:pPr marL="0" indent="0" eaLnBrk="1" hangingPunct="1">
                      <a:defRPr/>
                    </a:pPr>
                    <a:endParaRPr lang="en-US" sz="3200" b="1" dirty="0" smtClean="0"/>
                  </a:p>
                  <a:p>
                    <a:pPr eaLnBrk="1" hangingPunct="1">
                      <a:buFont typeface="Arial" charset="0"/>
                      <a:buNone/>
                      <a:defRPr/>
                    </a:pPr>
                    <a:endParaRPr lang="en-US" sz="1200" dirty="0" smtClean="0"/>
                  </a:p>
                </p:txBody>
              </p:sp>
              <p:graphicFrame>
                <p:nvGraphicFramePr>
                  <p:cNvPr id="7" name="Chart 6"/>
                  <p:cNvGraphicFramePr>
                    <a:graphicFrameLocks/>
                  </p:cNvGraphicFramePr>
                  <p:nvPr/>
                </p:nvGraphicFramePr>
                <p:xfrm>
                  <a:off x="914400" y="3810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nvGrpSpPr>
                  <p:cNvPr id="5130" name="Group 3"/>
                  <p:cNvGrpSpPr>
                    <a:grpSpLocks/>
                  </p:cNvGrpSpPr>
                  <p:nvPr/>
                </p:nvGrpSpPr>
                <p:grpSpPr bwMode="auto">
                  <a:xfrm>
                    <a:off x="5334000" y="1866899"/>
                    <a:ext cx="3733800" cy="4191000"/>
                    <a:chOff x="5791200" y="2362200"/>
                    <a:chExt cx="3733800" cy="4191000"/>
                  </a:xfrm>
                </p:grpSpPr>
                <p:sp>
                  <p:nvSpPr>
                    <p:cNvPr id="3" name="Explosion 1 2"/>
                    <p:cNvSpPr/>
                    <p:nvPr/>
                  </p:nvSpPr>
                  <p:spPr>
                    <a:xfrm>
                      <a:off x="5791054" y="2362200"/>
                      <a:ext cx="3733946" cy="419039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36" name="TextBox 1"/>
                    <p:cNvSpPr txBox="1">
                      <a:spLocks noChangeArrowheads="1"/>
                    </p:cNvSpPr>
                    <p:nvPr/>
                  </p:nvSpPr>
                  <p:spPr bwMode="auto">
                    <a:xfrm>
                      <a:off x="6019800" y="3962399"/>
                      <a:ext cx="3054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dirty="0">
                          <a:solidFill>
                            <a:schemeClr val="bg1"/>
                          </a:solidFill>
                        </a:rPr>
                        <a:t>The number of privacy</a:t>
                      </a:r>
                    </a:p>
                    <a:p>
                      <a:pPr algn="ctr" eaLnBrk="1" hangingPunct="1"/>
                      <a:r>
                        <a:rPr lang="en-US" sz="2400" b="1" dirty="0">
                          <a:solidFill>
                            <a:schemeClr val="bg1"/>
                          </a:solidFill>
                        </a:rPr>
                        <a:t>professionals has</a:t>
                      </a:r>
                    </a:p>
                    <a:p>
                      <a:pPr algn="ctr" eaLnBrk="1" hangingPunct="1"/>
                      <a:r>
                        <a:rPr lang="en-US" sz="2400" b="1" dirty="0">
                          <a:solidFill>
                            <a:schemeClr val="bg1"/>
                          </a:solidFill>
                        </a:rPr>
                        <a:t>doubled!</a:t>
                      </a:r>
                    </a:p>
                  </p:txBody>
                </p:sp>
              </p:grpSp>
              <p:sp>
                <p:nvSpPr>
                  <p:cNvPr id="5131" name="TextBox 7"/>
                  <p:cNvSpPr txBox="1">
                    <a:spLocks noChangeArrowheads="1"/>
                  </p:cNvSpPr>
                  <p:nvPr/>
                </p:nvSpPr>
                <p:spPr bwMode="auto">
                  <a:xfrm>
                    <a:off x="1744133" y="6324600"/>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t>2009</a:t>
                    </a:r>
                  </a:p>
                </p:txBody>
              </p:sp>
              <p:sp>
                <p:nvSpPr>
                  <p:cNvPr id="5132" name="TextBox 11"/>
                  <p:cNvSpPr txBox="1">
                    <a:spLocks noChangeArrowheads="1"/>
                  </p:cNvSpPr>
                  <p:nvPr/>
                </p:nvSpPr>
                <p:spPr bwMode="auto">
                  <a:xfrm>
                    <a:off x="3048000" y="6326668"/>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t>2011</a:t>
                    </a:r>
                  </a:p>
                </p:txBody>
              </p:sp>
              <p:sp>
                <p:nvSpPr>
                  <p:cNvPr id="5133" name="TextBox 12"/>
                  <p:cNvSpPr txBox="1">
                    <a:spLocks noChangeArrowheads="1"/>
                  </p:cNvSpPr>
                  <p:nvPr/>
                </p:nvSpPr>
                <p:spPr bwMode="auto">
                  <a:xfrm>
                    <a:off x="4360333" y="6326668"/>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t>2012</a:t>
                    </a:r>
                  </a:p>
                </p:txBody>
              </p:sp>
              <p:sp>
                <p:nvSpPr>
                  <p:cNvPr id="5134" name="TextBox 8"/>
                  <p:cNvSpPr txBox="1">
                    <a:spLocks noChangeArrowheads="1"/>
                  </p:cNvSpPr>
                  <p:nvPr/>
                </p:nvSpPr>
                <p:spPr bwMode="auto">
                  <a:xfrm>
                    <a:off x="593393" y="4191000"/>
                    <a:ext cx="82747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b="1" dirty="0"/>
                      <a:t>10,000</a:t>
                    </a:r>
                  </a:p>
                </p:txBody>
              </p:sp>
            </p:grpSp>
            <p:cxnSp>
              <p:nvCxnSpPr>
                <p:cNvPr id="11" name="Straight Connector 10"/>
                <p:cNvCxnSpPr/>
                <p:nvPr/>
              </p:nvCxnSpPr>
              <p:spPr>
                <a:xfrm>
                  <a:off x="1430039" y="4365265"/>
                  <a:ext cx="353073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7" name="TextBox 8"/>
              <p:cNvSpPr txBox="1">
                <a:spLocks noChangeArrowheads="1"/>
              </p:cNvSpPr>
              <p:nvPr/>
            </p:nvSpPr>
            <p:spPr bwMode="auto">
              <a:xfrm>
                <a:off x="883527" y="5257800"/>
                <a:ext cx="53892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1200" b="1" dirty="0" smtClean="0"/>
                  <a:t>5,000</a:t>
                </a:r>
                <a:endParaRPr lang="en-US" sz="1200" b="1" dirty="0"/>
              </a:p>
            </p:txBody>
          </p:sp>
        </p:grpSp>
        <p:cxnSp>
          <p:nvCxnSpPr>
            <p:cNvPr id="18" name="Straight Connector 17"/>
            <p:cNvCxnSpPr/>
            <p:nvPr/>
          </p:nvCxnSpPr>
          <p:spPr bwMode="auto">
            <a:xfrm>
              <a:off x="1430338" y="5396299"/>
              <a:ext cx="93186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childTnLst>
                                  <p:subTnLst>
                                    <p:animClr clrSpc="rgb" dir="cw">
                                      <p:cBhvr override="childStyle">
                                        <p:cTn dur="1" fill="hold" display="0" masterRel="nextClick" afterEffect="1"/>
                                        <p:tgtEl>
                                          <p:spTgt spid="6148">
                                            <p:txEl>
                                              <p:pRg st="0" end="0"/>
                                            </p:txEl>
                                          </p:spTgt>
                                        </p:tgtEl>
                                        <p:attrNameLst>
                                          <p:attrName>ppt_c</p:attrName>
                                        </p:attrNameLst>
                                      </p:cBhvr>
                                      <p:to>
                                        <a:srgbClr val="969696"/>
                                      </p:to>
                                    </p:animClr>
                                  </p:subTnLst>
                                </p:cTn>
                              </p:par>
                              <p:par>
                                <p:cTn id="8" presetID="10" presetClass="entr" presetSubtype="0" fill="hold" nodeType="withEffect">
                                  <p:stCondLst>
                                    <p:cond delay="0"/>
                                  </p:stCondLst>
                                  <p:childTnLst>
                                    <p:set>
                                      <p:cBhvr>
                                        <p:cTn id="9" dur="1" fill="hold">
                                          <p:stCondLst>
                                            <p:cond delay="0"/>
                                          </p:stCondLst>
                                        </p:cTn>
                                        <p:tgtEl>
                                          <p:spTgt spid="6148">
                                            <p:txEl>
                                              <p:pRg st="1" end="1"/>
                                            </p:txEl>
                                          </p:spTgt>
                                        </p:tgtEl>
                                        <p:attrNameLst>
                                          <p:attrName>style.visibility</p:attrName>
                                        </p:attrNameLst>
                                      </p:cBhvr>
                                      <p:to>
                                        <p:strVal val="visible"/>
                                      </p:to>
                                    </p:set>
                                    <p:animEffect transition="in" filter="fade">
                                      <p:cBhvr>
                                        <p:cTn id="10" dur="1000"/>
                                        <p:tgtEl>
                                          <p:spTgt spid="6148">
                                            <p:txEl>
                                              <p:pRg st="1" end="1"/>
                                            </p:txEl>
                                          </p:spTgt>
                                        </p:tgtEl>
                                      </p:cBhvr>
                                    </p:animEffect>
                                  </p:childTnLst>
                                  <p:subTnLst>
                                    <p:animClr clrSpc="rgb" dir="cw">
                                      <p:cBhvr override="childStyle">
                                        <p:cTn dur="1" fill="hold" display="0" masterRel="nextClick" afterEffect="1"/>
                                        <p:tgtEl>
                                          <p:spTgt spid="6148">
                                            <p:txEl>
                                              <p:pRg st="1" end="1"/>
                                            </p:txEl>
                                          </p:spTgt>
                                        </p:tgtEl>
                                        <p:attrNameLst>
                                          <p:attrName>ppt_c</p:attrName>
                                        </p:attrNameLst>
                                      </p:cBhvr>
                                      <p:to>
                                        <a:srgbClr val="969696"/>
                                      </p:to>
                                    </p:animClr>
                                  </p:subTnLst>
                                </p:cTn>
                              </p:par>
                              <p:par>
                                <p:cTn id="11" presetID="10" presetClass="entr" presetSubtype="0" fill="hold" nodeType="with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Effect transition="in" filter="fade">
                                      <p:cBhvr>
                                        <p:cTn id="13" dur="1000"/>
                                        <p:tgtEl>
                                          <p:spTgt spid="6148">
                                            <p:txEl>
                                              <p:pRg st="2" end="2"/>
                                            </p:txEl>
                                          </p:spTgt>
                                        </p:tgtEl>
                                      </p:cBhvr>
                                    </p:animEffect>
                                  </p:childTnLst>
                                  <p:subTnLst>
                                    <p:animClr clrSpc="rgb" dir="cw">
                                      <p:cBhvr override="childStyle">
                                        <p:cTn dur="1" fill="hold" display="0" masterRel="nextClick" afterEffect="1"/>
                                        <p:tgtEl>
                                          <p:spTgt spid="6148">
                                            <p:txEl>
                                              <p:pRg st="2" end="2"/>
                                            </p:txEl>
                                          </p:spTgt>
                                        </p:tgtEl>
                                        <p:attrNameLst>
                                          <p:attrName>ppt_c</p:attrName>
                                        </p:attrNameLst>
                                      </p:cBhvr>
                                      <p:to>
                                        <a:srgbClr val="969696"/>
                                      </p:to>
                                    </p:animClr>
                                  </p:subTnLst>
                                </p:cTn>
                              </p:par>
                              <p:par>
                                <p:cTn id="14" presetID="10" presetClass="entr" presetSubtype="0" fill="hold" nodeType="withEffect">
                                  <p:stCondLst>
                                    <p:cond delay="0"/>
                                  </p:stCondLst>
                                  <p:childTnLst>
                                    <p:set>
                                      <p:cBhvr>
                                        <p:cTn id="15" dur="1" fill="hold">
                                          <p:stCondLst>
                                            <p:cond delay="0"/>
                                          </p:stCondLst>
                                        </p:cTn>
                                        <p:tgtEl>
                                          <p:spTgt spid="6148">
                                            <p:txEl>
                                              <p:pRg st="3" end="3"/>
                                            </p:txEl>
                                          </p:spTgt>
                                        </p:tgtEl>
                                        <p:attrNameLst>
                                          <p:attrName>style.visibility</p:attrName>
                                        </p:attrNameLst>
                                      </p:cBhvr>
                                      <p:to>
                                        <p:strVal val="visible"/>
                                      </p:to>
                                    </p:set>
                                    <p:animEffect transition="in" filter="fade">
                                      <p:cBhvr>
                                        <p:cTn id="16" dur="1000"/>
                                        <p:tgtEl>
                                          <p:spTgt spid="6148">
                                            <p:txEl>
                                              <p:pRg st="3" end="3"/>
                                            </p:txEl>
                                          </p:spTgt>
                                        </p:tgtEl>
                                      </p:cBhvr>
                                    </p:animEffect>
                                  </p:childTnLst>
                                  <p:subTnLst>
                                    <p:animClr clrSpc="rgb" dir="cw">
                                      <p:cBhvr override="childStyle">
                                        <p:cTn dur="1" fill="hold" display="0" masterRel="nextClick" afterEffect="1"/>
                                        <p:tgtEl>
                                          <p:spTgt spid="6148">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28600" y="1192113"/>
            <a:ext cx="4191000" cy="4599088"/>
          </a:xfrm>
        </p:spPr>
        <p:txBody>
          <a:bodyPr/>
          <a:lstStyle/>
          <a:p>
            <a:pPr marL="0" indent="0">
              <a:spcBef>
                <a:spcPts val="600"/>
              </a:spcBef>
              <a:spcAft>
                <a:spcPts val="1200"/>
              </a:spcAft>
              <a:buNone/>
            </a:pPr>
            <a:r>
              <a:rPr lang="en-US" b="1" dirty="0" smtClean="0">
                <a:latin typeface="Gurmukhi MN" charset="0"/>
                <a:ea typeface="Gurmukhi MN" charset="0"/>
                <a:cs typeface="Gurmukhi MN" charset="0"/>
                <a:sym typeface="Gurmukhi MN" charset="0"/>
              </a:rPr>
              <a:t>Multi-Dimensional</a:t>
            </a:r>
            <a:endParaRPr lang="en-US" b="1" dirty="0">
              <a:solidFill>
                <a:srgbClr val="000000"/>
              </a:solidFill>
              <a:latin typeface="Gurmukhi MN" charset="0"/>
              <a:ea typeface="Gurmukhi MN" charset="0"/>
              <a:cs typeface="Gurmukhi MN" charset="0"/>
              <a:sym typeface="Gurmukhi MN" charset="0"/>
            </a:endParaRPr>
          </a:p>
          <a:p>
            <a:pPr marL="0" indent="0">
              <a:spcBef>
                <a:spcPts val="600"/>
              </a:spcBef>
              <a:spcAft>
                <a:spcPts val="1200"/>
              </a:spcAft>
              <a:buNone/>
            </a:pPr>
            <a:endParaRPr lang="en-US" sz="1000" dirty="0" smtClean="0">
              <a:solidFill>
                <a:srgbClr val="000000"/>
              </a:solidFill>
              <a:latin typeface="Gurmukhi MN" charset="0"/>
              <a:ea typeface="Gurmukhi MN" charset="0"/>
              <a:cs typeface="Gurmukhi MN" charset="0"/>
              <a:sym typeface="Gurmukhi MN" charset="0"/>
            </a:endParaRPr>
          </a:p>
          <a:p>
            <a:pPr marL="223234" indent="-223234">
              <a:spcBef>
                <a:spcPts val="60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Multi-dimensional </a:t>
            </a:r>
            <a:r>
              <a:rPr lang="en-US" sz="2400" dirty="0">
                <a:solidFill>
                  <a:srgbClr val="000000"/>
                </a:solidFill>
                <a:latin typeface="Gurmukhi MN" charset="0"/>
                <a:ea typeface="Gurmukhi MN" charset="0"/>
                <a:cs typeface="Gurmukhi MN" charset="0"/>
                <a:sym typeface="Gurmukhi MN" charset="0"/>
              </a:rPr>
              <a:t>Technology</a:t>
            </a:r>
          </a:p>
          <a:p>
            <a:pPr marL="223234" indent="-223234">
              <a:spcBef>
                <a:spcPts val="60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Risk Management to avoid consequences</a:t>
            </a:r>
          </a:p>
          <a:p>
            <a:pPr marL="223234" indent="-223234">
              <a:spcBef>
                <a:spcPts val="60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Privacy Solutions &amp; Mission aligned</a:t>
            </a:r>
            <a:endParaRPr lang="en-US" sz="2400" dirty="0"/>
          </a:p>
        </p:txBody>
      </p:sp>
      <p:sp>
        <p:nvSpPr>
          <p:cNvPr id="11267" name="AutoShape 3"/>
          <p:cNvSpPr>
            <a:spLocks/>
          </p:cNvSpPr>
          <p:nvPr/>
        </p:nvSpPr>
        <p:spPr bwMode="auto">
          <a:xfrm>
            <a:off x="7325693" y="412998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share</a:t>
            </a:r>
            <a:endParaRPr lang="en-US"/>
          </a:p>
        </p:txBody>
      </p:sp>
      <p:sp>
        <p:nvSpPr>
          <p:cNvPr id="11268" name="AutoShape 4"/>
          <p:cNvSpPr>
            <a:spLocks/>
          </p:cNvSpPr>
          <p:nvPr/>
        </p:nvSpPr>
        <p:spPr bwMode="auto">
          <a:xfrm>
            <a:off x="5976194" y="4201418"/>
            <a:ext cx="1195462" cy="1196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culture</a:t>
            </a:r>
            <a:endParaRPr lang="en-US"/>
          </a:p>
        </p:txBody>
      </p:sp>
      <p:sp>
        <p:nvSpPr>
          <p:cNvPr id="11269" name="AutoShape 5"/>
          <p:cNvSpPr>
            <a:spLocks/>
          </p:cNvSpPr>
          <p:nvPr/>
        </p:nvSpPr>
        <p:spPr bwMode="auto">
          <a:xfrm>
            <a:off x="6644804" y="3444627"/>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use</a:t>
            </a:r>
            <a:endParaRPr lang="en-US"/>
          </a:p>
        </p:txBody>
      </p:sp>
      <p:sp>
        <p:nvSpPr>
          <p:cNvPr id="11270" name="AutoShape 6"/>
          <p:cNvSpPr>
            <a:spLocks/>
          </p:cNvSpPr>
          <p:nvPr/>
        </p:nvSpPr>
        <p:spPr bwMode="auto">
          <a:xfrm>
            <a:off x="7325693" y="2759274"/>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system</a:t>
            </a:r>
            <a:endParaRPr lang="en-US"/>
          </a:p>
        </p:txBody>
      </p:sp>
      <p:sp>
        <p:nvSpPr>
          <p:cNvPr id="11271" name="AutoShape 7"/>
          <p:cNvSpPr>
            <a:spLocks/>
          </p:cNvSpPr>
          <p:nvPr/>
        </p:nvSpPr>
        <p:spPr bwMode="auto">
          <a:xfrm>
            <a:off x="5903640" y="2759274"/>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budget</a:t>
            </a:r>
            <a:endParaRPr lang="en-US"/>
          </a:p>
        </p:txBody>
      </p:sp>
      <p:sp>
        <p:nvSpPr>
          <p:cNvPr id="11272" name="AutoShape 8"/>
          <p:cNvSpPr>
            <a:spLocks/>
          </p:cNvSpPr>
          <p:nvPr/>
        </p:nvSpPr>
        <p:spPr bwMode="auto">
          <a:xfrm>
            <a:off x="5931545" y="138745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norm</a:t>
            </a:r>
            <a:endParaRPr lang="en-US"/>
          </a:p>
        </p:txBody>
      </p:sp>
      <p:sp>
        <p:nvSpPr>
          <p:cNvPr id="11273" name="AutoShape 9"/>
          <p:cNvSpPr>
            <a:spLocks/>
          </p:cNvSpPr>
          <p:nvPr/>
        </p:nvSpPr>
        <p:spPr bwMode="auto">
          <a:xfrm>
            <a:off x="6644804" y="2072804"/>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change</a:t>
            </a:r>
            <a:endParaRPr lang="en-US"/>
          </a:p>
        </p:txBody>
      </p:sp>
      <p:sp>
        <p:nvSpPr>
          <p:cNvPr id="11274" name="AutoShape 10"/>
          <p:cNvSpPr>
            <a:spLocks/>
          </p:cNvSpPr>
          <p:nvPr/>
        </p:nvSpPr>
        <p:spPr bwMode="auto">
          <a:xfrm>
            <a:off x="7325693" y="138745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dirty="0">
                <a:solidFill>
                  <a:srgbClr val="FFFFFF"/>
                </a:solidFill>
              </a:rPr>
              <a:t>data</a:t>
            </a:r>
            <a:endParaRPr lang="en-US" dirty="0"/>
          </a:p>
        </p:txBody>
      </p:sp>
      <p:sp>
        <p:nvSpPr>
          <p:cNvPr id="11275" name="AutoShape 11"/>
          <p:cNvSpPr>
            <a:spLocks/>
          </p:cNvSpPr>
          <p:nvPr/>
        </p:nvSpPr>
        <p:spPr bwMode="auto">
          <a:xfrm>
            <a:off x="6644804" y="70098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dirty="0" smtClean="0">
                <a:solidFill>
                  <a:srgbClr val="FFFFFF"/>
                </a:solidFill>
              </a:rPr>
              <a:t>ethics</a:t>
            </a:r>
            <a:endParaRPr lang="en-US" dirty="0"/>
          </a:p>
        </p:txBody>
      </p:sp>
      <p:sp>
        <p:nvSpPr>
          <p:cNvPr id="11276" name="AutoShape 12"/>
          <p:cNvSpPr>
            <a:spLocks/>
          </p:cNvSpPr>
          <p:nvPr/>
        </p:nvSpPr>
        <p:spPr bwMode="auto">
          <a:xfrm>
            <a:off x="6644804" y="481645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a:solidFill>
                  <a:srgbClr val="FFFFFF"/>
                </a:solidFill>
              </a:rPr>
              <a:t>end</a:t>
            </a:r>
            <a:endParaRPr lang="en-US"/>
          </a:p>
        </p:txBody>
      </p:sp>
      <p:sp>
        <p:nvSpPr>
          <p:cNvPr id="11277" name="AutoShape 13"/>
          <p:cNvSpPr>
            <a:spLocks/>
          </p:cNvSpPr>
          <p:nvPr/>
        </p:nvSpPr>
        <p:spPr bwMode="auto">
          <a:xfrm>
            <a:off x="5214938" y="70098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300" dirty="0">
                <a:solidFill>
                  <a:srgbClr val="FFFFFF"/>
                </a:solidFill>
              </a:rPr>
              <a:t>awareness</a:t>
            </a:r>
            <a:endParaRPr lang="en-US" dirty="0"/>
          </a:p>
        </p:txBody>
      </p:sp>
      <p:sp>
        <p:nvSpPr>
          <p:cNvPr id="11278" name="AutoShape 14"/>
          <p:cNvSpPr>
            <a:spLocks/>
          </p:cNvSpPr>
          <p:nvPr/>
        </p:nvSpPr>
        <p:spPr bwMode="auto">
          <a:xfrm>
            <a:off x="5214938" y="3444627"/>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400">
                <a:solidFill>
                  <a:srgbClr val="FFFFFF"/>
                </a:solidFill>
              </a:rPr>
              <a:t>privacy</a:t>
            </a:r>
            <a:endParaRPr lang="en-US"/>
          </a:p>
        </p:txBody>
      </p:sp>
      <p:sp>
        <p:nvSpPr>
          <p:cNvPr id="11279" name="AutoShape 15"/>
          <p:cNvSpPr>
            <a:spLocks/>
          </p:cNvSpPr>
          <p:nvPr/>
        </p:nvSpPr>
        <p:spPr bwMode="auto">
          <a:xfrm>
            <a:off x="5217170" y="2072804"/>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400">
                <a:solidFill>
                  <a:srgbClr val="FFFFFF"/>
                </a:solidFill>
              </a:rPr>
              <a:t>mission</a:t>
            </a:r>
            <a:endParaRPr lang="en-US"/>
          </a:p>
        </p:txBody>
      </p:sp>
      <p:sp>
        <p:nvSpPr>
          <p:cNvPr id="11280" name="AutoShape 16"/>
          <p:cNvSpPr>
            <a:spLocks/>
          </p:cNvSpPr>
          <p:nvPr/>
        </p:nvSpPr>
        <p:spPr bwMode="auto">
          <a:xfrm>
            <a:off x="5214938" y="4816451"/>
            <a:ext cx="1339453" cy="1339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21600"/>
                </a:lnTo>
                <a:lnTo>
                  <a:pt x="21600" y="10800"/>
                </a:lnTo>
                <a:lnTo>
                  <a:pt x="10800" y="0"/>
                </a:ln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1400">
                <a:solidFill>
                  <a:srgbClr val="FFFFFF"/>
                </a:solidFill>
              </a:rPr>
              <a:t>training</a:t>
            </a:r>
            <a:endParaRPr lang="en-US"/>
          </a:p>
        </p:txBody>
      </p:sp>
      <p:sp>
        <p:nvSpPr>
          <p:cNvPr id="11281" name="AutoShape 17"/>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A3A23E49-2218-4475-ACAE-B649006DB40A}" type="slidenum">
              <a:rPr lang="en-US" sz="1000">
                <a:latin typeface="Helvetica Neue" charset="0"/>
                <a:ea typeface="Helvetica Neue" charset="0"/>
                <a:cs typeface="Helvetica Neue" charset="0"/>
                <a:sym typeface="Helvetica Neue" charset="0"/>
              </a:rPr>
              <a:pPr/>
              <a:t>40</a:t>
            </a:fld>
            <a:endParaRPr lang="en-US"/>
          </a:p>
        </p:txBody>
      </p:sp>
      <p:cxnSp>
        <p:nvCxnSpPr>
          <p:cNvPr id="4" name="Straight Connector 3"/>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sset.jpg"/>
          <p:cNvPicPr>
            <a:picLocks noChangeAspect="1"/>
          </p:cNvPicPr>
          <p:nvPr/>
        </p:nvPicPr>
        <p:blipFill>
          <a:blip r:embed="rId2">
            <a:extLst>
              <a:ext uri="{28A0092B-C50C-407E-A947-70E740481C1C}">
                <a14:useLocalDpi xmlns:a14="http://schemas.microsoft.com/office/drawing/2010/main" val="0"/>
              </a:ext>
            </a:extLst>
          </a:blip>
          <a:srcRect l="27568" r="27568"/>
          <a:stretch>
            <a:fillRect/>
          </a:stretch>
        </p:blipFill>
        <p:spPr bwMode="auto">
          <a:xfrm>
            <a:off x="4724400" y="152400"/>
            <a:ext cx="4318000" cy="647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B0BF25EB-FC01-47E9-A386-72C5A7CB3DE9}" type="slidenum">
              <a:rPr lang="en-US" sz="1000">
                <a:latin typeface="Helvetica Neue" charset="0"/>
                <a:ea typeface="Helvetica Neue" charset="0"/>
                <a:cs typeface="Helvetica Neue" charset="0"/>
                <a:sym typeface="Helvetica Neue" charset="0"/>
              </a:rPr>
              <a:pPr/>
              <a:t>41</a:t>
            </a:fld>
            <a:endParaRPr lang="en-US"/>
          </a:p>
        </p:txBody>
      </p:sp>
      <p:grpSp>
        <p:nvGrpSpPr>
          <p:cNvPr id="4" name="Group 3"/>
          <p:cNvGrpSpPr/>
          <p:nvPr/>
        </p:nvGrpSpPr>
        <p:grpSpPr>
          <a:xfrm>
            <a:off x="228600" y="1192113"/>
            <a:ext cx="4191000" cy="4599088"/>
            <a:chOff x="228600" y="1192113"/>
            <a:chExt cx="4191000" cy="4599088"/>
          </a:xfrm>
        </p:grpSpPr>
        <p:sp>
          <p:nvSpPr>
            <p:cNvPr id="8" name="Rectangle 2"/>
            <p:cNvSpPr txBox="1">
              <a:spLocks noChangeArrowheads="1"/>
            </p:cNvSpPr>
            <p:nvPr/>
          </p:nvSpPr>
          <p:spPr>
            <a:xfrm>
              <a:off x="228600" y="1192113"/>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Font typeface="Arial" charset="0"/>
                <a:buNone/>
              </a:pPr>
              <a:r>
                <a:rPr lang="en-US" b="1" dirty="0" smtClean="0">
                  <a:latin typeface="Gurmukhi MN" charset="0"/>
                  <a:ea typeface="Gurmukhi MN" charset="0"/>
                  <a:cs typeface="Gurmukhi MN" charset="0"/>
                  <a:sym typeface="Gurmukhi MN" charset="0"/>
                </a:rPr>
                <a:t>Multi-Dimensional</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60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Review Legislation</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Check out loss/theft</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Training</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Answer questions</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Propose, Draft, Sell</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Review Components</a:t>
              </a:r>
            </a:p>
            <a:p>
              <a:pPr marL="197563" indent="-197563">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Lifecycle of Info and PIA</a:t>
              </a:r>
              <a:endParaRPr lang="en-US" sz="2400" dirty="0"/>
            </a:p>
          </p:txBody>
        </p:sp>
        <p:cxnSp>
          <p:nvCxnSpPr>
            <p:cNvPr id="9" name="Straight Connector 8"/>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17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B4CDBC92-0D03-409C-978D-876B7126278F}" type="slidenum">
              <a:rPr lang="en-US" sz="1000">
                <a:latin typeface="Helvetica Neue" charset="0"/>
                <a:ea typeface="Helvetica Neue" charset="0"/>
                <a:cs typeface="Helvetica Neue" charset="0"/>
                <a:sym typeface="Helvetica Neue" charset="0"/>
              </a:rPr>
              <a:pPr/>
              <a:t>42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32684"/>
            <a:ext cx="6629400" cy="5726806"/>
          </a:xfrm>
          <a:prstGeom prst="rect">
            <a:avLst/>
          </a:prstGeom>
        </p:spPr>
      </p:pic>
    </p:spTree>
    <p:extLst>
      <p:ext uri="{BB962C8B-B14F-4D97-AF65-F5344CB8AC3E}">
        <p14:creationId xmlns:p14="http://schemas.microsoft.com/office/powerpoint/2010/main" val="5993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t="-21" b="-21"/>
          <a:stretch>
            <a:fillRect/>
          </a:stretch>
        </p:blipFill>
        <p:spPr bwMode="auto">
          <a:xfrm>
            <a:off x="4691062" y="228600"/>
            <a:ext cx="4300538" cy="6450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83C330F1-A04A-4D60-96F2-940186D70035}" type="slidenum">
              <a:rPr lang="en-US" sz="1000">
                <a:latin typeface="Helvetica Neue" charset="0"/>
                <a:ea typeface="Helvetica Neue" charset="0"/>
                <a:cs typeface="Helvetica Neue" charset="0"/>
                <a:sym typeface="Helvetica Neue" charset="0"/>
              </a:rPr>
              <a:pPr/>
              <a:t>43</a:t>
            </a:fld>
            <a:endParaRPr lang="en-US"/>
          </a:p>
        </p:txBody>
      </p:sp>
      <p:grpSp>
        <p:nvGrpSpPr>
          <p:cNvPr id="8" name="Group 7"/>
          <p:cNvGrpSpPr/>
          <p:nvPr/>
        </p:nvGrpSpPr>
        <p:grpSpPr>
          <a:xfrm>
            <a:off x="228600" y="1192113"/>
            <a:ext cx="4191000" cy="4599088"/>
            <a:chOff x="228600" y="1192113"/>
            <a:chExt cx="4191000" cy="4599088"/>
          </a:xfrm>
        </p:grpSpPr>
        <p:sp>
          <p:nvSpPr>
            <p:cNvPr id="9" name="Rectangle 2"/>
            <p:cNvSpPr txBox="1">
              <a:spLocks noChangeArrowheads="1"/>
            </p:cNvSpPr>
            <p:nvPr/>
          </p:nvSpPr>
          <p:spPr>
            <a:xfrm>
              <a:off x="228600" y="1192113"/>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Font typeface="Arial" charset="0"/>
                <a:buNone/>
              </a:pPr>
              <a:r>
                <a:rPr lang="en-US" b="1" dirty="0" smtClean="0">
                  <a:latin typeface="Gurmukhi MN" charset="0"/>
                  <a:ea typeface="Gurmukhi MN" charset="0"/>
                  <a:cs typeface="Gurmukhi MN" charset="0"/>
                  <a:sym typeface="Gurmukhi MN" charset="0"/>
                </a:rPr>
                <a:t>Privacy vs. Security</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60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197563" indent="-197563">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Is it a fight?</a:t>
              </a:r>
              <a:endParaRPr lang="en-US" sz="2400" dirty="0"/>
            </a:p>
          </p:txBody>
        </p:sp>
        <p:cxnSp>
          <p:nvCxnSpPr>
            <p:cNvPr id="10" name="Straight Connector 9"/>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56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37747"/>
            <a:ext cx="8602861" cy="4279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AutoShape 2"/>
          <p:cNvSpPr>
            <a:spLocks/>
          </p:cNvSpPr>
          <p:nvPr/>
        </p:nvSpPr>
        <p:spPr bwMode="auto">
          <a:xfrm>
            <a:off x="1691060" y="5997402"/>
            <a:ext cx="5161359" cy="348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AF6747"/>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p>
            <a:r>
              <a:rPr lang="en-US" sz="800">
                <a:latin typeface="Gurmukhi MN" charset="0"/>
                <a:ea typeface="Gurmukhi MN" charset="0"/>
                <a:cs typeface="Gurmukhi MN" charset="0"/>
                <a:sym typeface="Gurmukhi MN" charset="0"/>
              </a:rPr>
              <a:t>Mitre Corp 2005 Graphic, What an Info Security Officer Needs to Know</a:t>
            </a:r>
          </a:p>
          <a:p>
            <a:r>
              <a:rPr lang="en-US" sz="800">
                <a:latin typeface="Gurmukhi MN" charset="0"/>
                <a:ea typeface="Gurmukhi MN" charset="0"/>
                <a:cs typeface="Gurmukhi MN" charset="0"/>
                <a:sym typeface="Gurmukhi MN" charset="0"/>
              </a:rPr>
              <a:t>http://www.mitre.org/work/info_tech/privacy/pdf/PrivacyFundamentalsInformationSecurityOfficers.pdf</a:t>
            </a:r>
            <a:endParaRPr lang="en-US"/>
          </a:p>
        </p:txBody>
      </p:sp>
      <p:sp>
        <p:nvSpPr>
          <p:cNvPr id="16387" name="AutoShape 3"/>
          <p:cNvSpPr>
            <a:spLocks/>
          </p:cNvSpPr>
          <p:nvPr/>
        </p:nvSpPr>
        <p:spPr bwMode="auto">
          <a:xfrm>
            <a:off x="2354089" y="369466"/>
            <a:ext cx="412216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AF6747"/>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p>
            <a:pPr algn="ctr"/>
            <a:r>
              <a:rPr lang="en-US" b="1" dirty="0">
                <a:latin typeface="Gurmukhi MN" charset="0"/>
                <a:ea typeface="Gurmukhi MN" charset="0"/>
                <a:cs typeface="Gurmukhi MN" charset="0"/>
                <a:sym typeface="Gurmukhi MN" charset="0"/>
              </a:rPr>
              <a:t>Privacy &amp; Security Overlap</a:t>
            </a:r>
            <a:endParaRPr lang="en-US" b="1" dirty="0"/>
          </a:p>
        </p:txBody>
      </p:sp>
      <p:sp>
        <p:nvSpPr>
          <p:cNvPr id="16388"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3BDEDF7-A9E3-4D18-9F78-F1308BDCD345}" type="slidenum">
              <a:rPr lang="en-US" sz="1000">
                <a:latin typeface="Helvetica Neue" charset="0"/>
                <a:ea typeface="Helvetica Neue" charset="0"/>
                <a:cs typeface="Helvetica Neue" charset="0"/>
                <a:sym typeface="Helvetica Neue" charset="0"/>
              </a:rPr>
              <a:pPr/>
              <a:t>44</a:t>
            </a:fld>
            <a:endParaRPr lang="en-US"/>
          </a:p>
        </p:txBody>
      </p:sp>
    </p:spTree>
    <p:extLst>
      <p:ext uri="{BB962C8B-B14F-4D97-AF65-F5344CB8AC3E}">
        <p14:creationId xmlns:p14="http://schemas.microsoft.com/office/powerpoint/2010/main" val="61967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l="15909" t="-18181" r="15909" b="-18181"/>
          <a:stretch>
            <a:fillRect/>
          </a:stretch>
        </p:blipFill>
        <p:spPr bwMode="auto">
          <a:xfrm>
            <a:off x="4691062" y="152400"/>
            <a:ext cx="4351338" cy="6527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284F377B-D0EA-4F9E-A409-1E121CF74545}" type="slidenum">
              <a:rPr lang="en-US" sz="1000">
                <a:latin typeface="Helvetica Neue" charset="0"/>
                <a:ea typeface="Helvetica Neue" charset="0"/>
                <a:cs typeface="Helvetica Neue" charset="0"/>
                <a:sym typeface="Helvetica Neue" charset="0"/>
              </a:rPr>
              <a:pPr/>
              <a:t>45</a:t>
            </a:fld>
            <a:endParaRPr lang="en-US"/>
          </a:p>
        </p:txBody>
      </p:sp>
      <p:grpSp>
        <p:nvGrpSpPr>
          <p:cNvPr id="8" name="Group 7"/>
          <p:cNvGrpSpPr/>
          <p:nvPr/>
        </p:nvGrpSpPr>
        <p:grpSpPr>
          <a:xfrm>
            <a:off x="228600" y="1192113"/>
            <a:ext cx="4191000" cy="4294287"/>
            <a:chOff x="228600" y="1192113"/>
            <a:chExt cx="4191000" cy="4599088"/>
          </a:xfrm>
        </p:grpSpPr>
        <p:sp>
          <p:nvSpPr>
            <p:cNvPr id="9" name="Rectangle 2"/>
            <p:cNvSpPr txBox="1">
              <a:spLocks noChangeArrowheads="1"/>
            </p:cNvSpPr>
            <p:nvPr/>
          </p:nvSpPr>
          <p:spPr>
            <a:xfrm>
              <a:off x="228600" y="1192113"/>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b="1" dirty="0" smtClean="0">
                  <a:latin typeface="Gurmukhi MN" charset="0"/>
                  <a:ea typeface="Gurmukhi MN" charset="0"/>
                  <a:cs typeface="Gurmukhi MN" charset="0"/>
                  <a:sym typeface="Gurmukhi MN" charset="0"/>
                </a:rPr>
                <a:t>Bridging the Divide</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Integration of the privacy, security, and compliance functions can result in conflicting missions</a:t>
              </a:r>
            </a:p>
            <a:p>
              <a:pPr marL="223838" indent="-223838">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Decoupling them can make it difficult to ensure a cohesive institutional strategy.</a:t>
              </a:r>
            </a:p>
          </p:txBody>
        </p:sp>
        <p:cxnSp>
          <p:nvCxnSpPr>
            <p:cNvPr id="10" name="Straight Connector 9"/>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855785" y="5693438"/>
            <a:ext cx="3581400" cy="769441"/>
          </a:xfrm>
          <a:prstGeom prst="rect">
            <a:avLst/>
          </a:prstGeom>
          <a:noFill/>
        </p:spPr>
        <p:txBody>
          <a:bodyPr wrap="square" rtlCol="0">
            <a:spAutoFit/>
          </a:bodyPr>
          <a:lstStyle/>
          <a:p>
            <a:pPr algn="r"/>
            <a:r>
              <a:rPr lang="en-US" sz="1100" dirty="0">
                <a:solidFill>
                  <a:srgbClr val="000000"/>
                </a:solidFill>
                <a:latin typeface="+mn-lt"/>
                <a:ea typeface="Gurmukhi MN" charset="0"/>
                <a:cs typeface="Gurmukhi MN" charset="0"/>
                <a:sym typeface="Gurmukhi MN" charset="0"/>
              </a:rPr>
              <a:t>Mike Corn &amp; Jane </a:t>
            </a:r>
            <a:r>
              <a:rPr lang="en-US" sz="1100" dirty="0" smtClean="0">
                <a:solidFill>
                  <a:srgbClr val="000000"/>
                </a:solidFill>
                <a:latin typeface="+mn-lt"/>
                <a:ea typeface="Gurmukhi MN" charset="0"/>
                <a:cs typeface="Gurmukhi MN" charset="0"/>
                <a:sym typeface="Gurmukhi MN" charset="0"/>
              </a:rPr>
              <a:t>Rosenthal</a:t>
            </a:r>
          </a:p>
          <a:p>
            <a:pPr algn="r"/>
            <a:r>
              <a:rPr lang="en-US" sz="1100" dirty="0" smtClean="0">
                <a:solidFill>
                  <a:srgbClr val="000000"/>
                </a:solidFill>
                <a:latin typeface="+mn-lt"/>
                <a:ea typeface="Gurmukhi MN" charset="0"/>
                <a:cs typeface="Gurmukhi MN" charset="0"/>
                <a:sym typeface="Gurmukhi MN" charset="0"/>
              </a:rPr>
              <a:t>"Privacy</a:t>
            </a:r>
            <a:r>
              <a:rPr lang="en-US" sz="1100" dirty="0">
                <a:solidFill>
                  <a:srgbClr val="000000"/>
                </a:solidFill>
                <a:latin typeface="+mn-lt"/>
                <a:ea typeface="Gurmukhi MN" charset="0"/>
                <a:cs typeface="Gurmukhi MN" charset="0"/>
                <a:sym typeface="Gurmukhi MN" charset="0"/>
              </a:rPr>
              <a:t>, Security &amp; Compliance:  Strange Bedfellows or a Marriage Made in Heaven</a:t>
            </a:r>
            <a:r>
              <a:rPr lang="en-US" sz="1100" dirty="0" smtClean="0">
                <a:solidFill>
                  <a:srgbClr val="000000"/>
                </a:solidFill>
                <a:latin typeface="+mn-lt"/>
                <a:ea typeface="Gurmukhi MN" charset="0"/>
                <a:cs typeface="Gurmukhi MN" charset="0"/>
                <a:sym typeface="Gurmukhi MN" charset="0"/>
              </a:rPr>
              <a:t>?“</a:t>
            </a:r>
          </a:p>
          <a:p>
            <a:pPr algn="r"/>
            <a:r>
              <a:rPr lang="en-US" sz="1100" dirty="0" err="1" smtClean="0">
                <a:solidFill>
                  <a:srgbClr val="000000"/>
                </a:solidFill>
                <a:latin typeface="+mn-lt"/>
                <a:ea typeface="Gurmukhi MN" charset="0"/>
                <a:cs typeface="Gurmukhi MN" charset="0"/>
                <a:sym typeface="Gurmukhi MN" charset="0"/>
              </a:rPr>
              <a:t>Educause</a:t>
            </a:r>
            <a:r>
              <a:rPr lang="en-US" sz="1100" dirty="0" smtClean="0">
                <a:solidFill>
                  <a:srgbClr val="000000"/>
                </a:solidFill>
                <a:latin typeface="+mn-lt"/>
                <a:ea typeface="Gurmukhi MN" charset="0"/>
                <a:cs typeface="Gurmukhi MN" charset="0"/>
                <a:sym typeface="Gurmukhi MN" charset="0"/>
              </a:rPr>
              <a:t> Review, </a:t>
            </a:r>
            <a:r>
              <a:rPr lang="en-US" sz="1100" dirty="0">
                <a:solidFill>
                  <a:srgbClr val="000000"/>
                </a:solidFill>
                <a:latin typeface="+mn-lt"/>
                <a:ea typeface="Gurmukhi MN" charset="0"/>
                <a:cs typeface="Gurmukhi MN" charset="0"/>
                <a:sym typeface="Gurmukhi MN" charset="0"/>
              </a:rPr>
              <a:t>January/February 2013</a:t>
            </a:r>
            <a:r>
              <a:rPr lang="en-US" sz="1100" dirty="0" smtClean="0">
                <a:solidFill>
                  <a:srgbClr val="000000"/>
                </a:solidFill>
                <a:latin typeface="+mn-lt"/>
                <a:ea typeface="Gurmukhi MN" charset="0"/>
                <a:cs typeface="Gurmukhi MN" charset="0"/>
                <a:sym typeface="Gurmukhi MN" charset="0"/>
              </a:rPr>
              <a:t>.</a:t>
            </a:r>
            <a:endParaRPr lang="en-US" sz="1100" dirty="0">
              <a:latin typeface="+mn-lt"/>
            </a:endParaRPr>
          </a:p>
        </p:txBody>
      </p:sp>
    </p:spTree>
    <p:extLst>
      <p:ext uri="{BB962C8B-B14F-4D97-AF65-F5344CB8AC3E}">
        <p14:creationId xmlns:p14="http://schemas.microsoft.com/office/powerpoint/2010/main" val="220009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l="5554" r="5554"/>
          <a:stretch>
            <a:fillRect/>
          </a:stretch>
        </p:blipFill>
        <p:spPr bwMode="auto">
          <a:xfrm>
            <a:off x="4724400" y="342900"/>
            <a:ext cx="41910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583C9CA-9E17-44DF-9C96-E8318475E4A6}" type="slidenum">
              <a:rPr lang="en-US" sz="1000">
                <a:latin typeface="Helvetica Neue" charset="0"/>
                <a:ea typeface="Helvetica Neue" charset="0"/>
                <a:cs typeface="Helvetica Neue" charset="0"/>
                <a:sym typeface="Helvetica Neue" charset="0"/>
              </a:rPr>
              <a:pPr/>
              <a:t>46</a:t>
            </a:fld>
            <a:endParaRPr lang="en-US"/>
          </a:p>
        </p:txBody>
      </p:sp>
      <p:grpSp>
        <p:nvGrpSpPr>
          <p:cNvPr id="9" name="Group 8"/>
          <p:cNvGrpSpPr/>
          <p:nvPr/>
        </p:nvGrpSpPr>
        <p:grpSpPr>
          <a:xfrm>
            <a:off x="228600" y="1192113"/>
            <a:ext cx="4191000" cy="4294287"/>
            <a:chOff x="228600" y="1192113"/>
            <a:chExt cx="4191000" cy="4599088"/>
          </a:xfrm>
        </p:grpSpPr>
        <p:sp>
          <p:nvSpPr>
            <p:cNvPr id="10" name="Rectangle 2"/>
            <p:cNvSpPr txBox="1">
              <a:spLocks noChangeArrowheads="1"/>
            </p:cNvSpPr>
            <p:nvPr/>
          </p:nvSpPr>
          <p:spPr>
            <a:xfrm>
              <a:off x="228600" y="1192113"/>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b="1" dirty="0" smtClean="0">
                  <a:latin typeface="Gurmukhi MN" charset="0"/>
                  <a:ea typeface="Gurmukhi MN" charset="0"/>
                  <a:cs typeface="Gurmukhi MN" charset="0"/>
                  <a:sym typeface="Gurmukhi MN" charset="0"/>
                </a:rPr>
                <a:t>For Example…</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Do you really get more security with </a:t>
              </a:r>
              <a:r>
                <a:rPr lang="en-US" sz="2400" dirty="0" smtClean="0">
                  <a:solidFill>
                    <a:srgbClr val="000000"/>
                  </a:solidFill>
                  <a:latin typeface="Gurmukhi MN" charset="0"/>
                  <a:ea typeface="Gurmukhi MN" charset="0"/>
                  <a:cs typeface="Gurmukhi MN" charset="0"/>
                  <a:sym typeface="Gurmukhi MN" charset="0"/>
                </a:rPr>
                <a:t>surveillance?</a:t>
              </a:r>
            </a:p>
            <a:p>
              <a:pPr marL="280988" indent="-280988">
                <a:spcBef>
                  <a:spcPts val="0"/>
                </a:spcBef>
                <a:spcAft>
                  <a:spcPts val="1200"/>
                </a:spcAft>
                <a:buFontTx/>
                <a:buChar char="•"/>
              </a:pPr>
              <a:r>
                <a:rPr lang="en-US" sz="2400" dirty="0">
                  <a:solidFill>
                    <a:srgbClr val="000000"/>
                  </a:solidFill>
                  <a:latin typeface="Gurmukhi MN" charset="0"/>
                  <a:ea typeface="Gurmukhi MN" charset="0"/>
                  <a:cs typeface="Gurmukhi MN" charset="0"/>
                  <a:sym typeface="Gurmukhi MN" charset="0"/>
                </a:rPr>
                <a:t>What about the loss of autonomy from the loss of privacy</a:t>
              </a:r>
              <a:r>
                <a:rPr lang="en-US" sz="2400" dirty="0" smtClean="0">
                  <a:solidFill>
                    <a:srgbClr val="000000"/>
                  </a:solidFill>
                  <a:latin typeface="Gurmukhi MN" charset="0"/>
                  <a:ea typeface="Gurmukhi MN" charset="0"/>
                  <a:cs typeface="Gurmukhi MN" charset="0"/>
                  <a:sym typeface="Gurmukhi MN" charset="0"/>
                </a:rPr>
                <a:t>?</a:t>
              </a: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Is there a policy on collection, use, disclosure,</a:t>
              </a: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Are we more secure?</a:t>
              </a:r>
              <a:endParaRPr lang="en-US" sz="2400" dirty="0">
                <a:solidFill>
                  <a:srgbClr val="000000"/>
                </a:solidFill>
                <a:latin typeface="Gurmukhi MN" charset="0"/>
                <a:ea typeface="Gurmukhi MN" charset="0"/>
                <a:cs typeface="Gurmukhi MN" charset="0"/>
                <a:sym typeface="Gurmukhi MN" charset="0"/>
              </a:endParaRPr>
            </a:p>
          </p:txBody>
        </p:sp>
        <p:cxnSp>
          <p:nvCxnSpPr>
            <p:cNvPr id="11" name="Straight Connector 10"/>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940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l="412" r="412"/>
          <a:stretch>
            <a:fillRect/>
          </a:stretch>
        </p:blipFill>
        <p:spPr bwMode="auto">
          <a:xfrm>
            <a:off x="4724400" y="228600"/>
            <a:ext cx="42672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C96D6490-F6A6-4333-A501-1B08143A37E0}" type="slidenum">
              <a:rPr lang="en-US" sz="1000">
                <a:latin typeface="Helvetica Neue" charset="0"/>
                <a:ea typeface="Helvetica Neue" charset="0"/>
                <a:cs typeface="Helvetica Neue" charset="0"/>
                <a:sym typeface="Helvetica Neue" charset="0"/>
              </a:rPr>
              <a:pPr/>
              <a:t>47</a:t>
            </a:fld>
            <a:endParaRPr lang="en-US"/>
          </a:p>
        </p:txBody>
      </p:sp>
      <p:grpSp>
        <p:nvGrpSpPr>
          <p:cNvPr id="8" name="Group 7"/>
          <p:cNvGrpSpPr/>
          <p:nvPr/>
        </p:nvGrpSpPr>
        <p:grpSpPr>
          <a:xfrm>
            <a:off x="228600" y="1192113"/>
            <a:ext cx="4191000" cy="4294287"/>
            <a:chOff x="228600" y="1192113"/>
            <a:chExt cx="4191000" cy="4599088"/>
          </a:xfrm>
        </p:grpSpPr>
        <p:sp>
          <p:nvSpPr>
            <p:cNvPr id="9" name="Rectangle 2"/>
            <p:cNvSpPr txBox="1">
              <a:spLocks noChangeArrowheads="1"/>
            </p:cNvSpPr>
            <p:nvPr/>
          </p:nvSpPr>
          <p:spPr>
            <a:xfrm>
              <a:off x="228600" y="1192113"/>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b="1" dirty="0" smtClean="0">
                  <a:latin typeface="Gurmukhi MN" charset="0"/>
                  <a:ea typeface="Gurmukhi MN" charset="0"/>
                  <a:cs typeface="Gurmukhi MN" charset="0"/>
                  <a:sym typeface="Gurmukhi MN" charset="0"/>
                </a:rPr>
                <a:t>Map the Flow</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Examine all the data</a:t>
              </a: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Classify it</a:t>
              </a: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Follow it</a:t>
              </a:r>
            </a:p>
            <a:p>
              <a:pPr marL="280988" indent="-280988">
                <a:spcBef>
                  <a:spcPts val="0"/>
                </a:spcBef>
                <a:spcAft>
                  <a:spcPts val="1200"/>
                </a:spcAft>
                <a:buFontTx/>
                <a:buChar char="•"/>
              </a:pPr>
              <a:r>
                <a:rPr lang="en-US" sz="2400" dirty="0" smtClean="0">
                  <a:solidFill>
                    <a:srgbClr val="000000"/>
                  </a:solidFill>
                  <a:latin typeface="Gurmukhi MN" charset="0"/>
                  <a:ea typeface="Gurmukhi MN" charset="0"/>
                  <a:cs typeface="Gurmukhi MN" charset="0"/>
                  <a:sym typeface="Gurmukhi MN" charset="0"/>
                </a:rPr>
                <a:t>Protect it</a:t>
              </a:r>
              <a:endParaRPr lang="en-US" sz="24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52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01836" y="232172"/>
            <a:ext cx="8340328" cy="500063"/>
          </a:xfrm>
        </p:spPr>
        <p:txBody>
          <a:bodyPr/>
          <a:lstStyle/>
          <a:p>
            <a:r>
              <a:rPr lang="en-US" sz="2800" dirty="0" smtClean="0">
                <a:latin typeface="Gurmukhi MN" charset="0"/>
                <a:ea typeface="Gurmukhi MN" charset="0"/>
                <a:cs typeface="Gurmukhi MN" charset="0"/>
                <a:sym typeface="Gurmukhi MN" charset="0"/>
              </a:rPr>
              <a:t>Data </a:t>
            </a:r>
            <a:r>
              <a:rPr lang="en-US" sz="2800" dirty="0">
                <a:latin typeface="Gurmukhi MN" charset="0"/>
                <a:ea typeface="Gurmukhi MN" charset="0"/>
                <a:cs typeface="Gurmukhi MN" charset="0"/>
                <a:sym typeface="Gurmukhi MN" charset="0"/>
              </a:rPr>
              <a:t>Flow Nightmares?</a:t>
            </a:r>
            <a:endParaRPr lang="en-US" sz="2800" dirty="0"/>
          </a:p>
        </p:txBody>
      </p:sp>
      <p:pic>
        <p:nvPicPr>
          <p:cNvPr id="20482" name="Picture 2" descr="pasted-image.jpg"/>
          <p:cNvPicPr>
            <a:picLocks noChangeAspect="1"/>
          </p:cNvPicPr>
          <p:nvPr/>
        </p:nvPicPr>
        <p:blipFill>
          <a:blip r:embed="rId2">
            <a:extLst>
              <a:ext uri="{28A0092B-C50C-407E-A947-70E740481C1C}">
                <a14:useLocalDpi xmlns:a14="http://schemas.microsoft.com/office/drawing/2010/main" val="0"/>
              </a:ext>
            </a:extLst>
          </a:blip>
          <a:srcRect l="-2168" b="-2168"/>
          <a:stretch>
            <a:fillRect/>
          </a:stretch>
        </p:blipFill>
        <p:spPr bwMode="auto">
          <a:xfrm rot="21583087">
            <a:off x="996681" y="985586"/>
            <a:ext cx="7150636" cy="5676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AutoShape 3"/>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5C0B501D-0C49-4C45-A543-AFDC9EBD2C79}" type="slidenum">
              <a:rPr lang="en-US" sz="1000">
                <a:latin typeface="Helvetica Neue" charset="0"/>
                <a:ea typeface="Helvetica Neue" charset="0"/>
                <a:cs typeface="Helvetica Neue" charset="0"/>
                <a:sym typeface="Helvetica Neue" charset="0"/>
              </a:rPr>
              <a:pPr/>
              <a:t>48</a:t>
            </a:fld>
            <a:endParaRPr lang="en-US"/>
          </a:p>
        </p:txBody>
      </p:sp>
    </p:spTree>
    <p:extLst>
      <p:ext uri="{BB962C8B-B14F-4D97-AF65-F5344CB8AC3E}">
        <p14:creationId xmlns:p14="http://schemas.microsoft.com/office/powerpoint/2010/main" val="210764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l="-14214" r="-14214"/>
          <a:stretch>
            <a:fillRect/>
          </a:stretch>
        </p:blipFill>
        <p:spPr bwMode="auto">
          <a:xfrm>
            <a:off x="465460" y="571500"/>
            <a:ext cx="8211964" cy="4795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Rectangle 2"/>
          <p:cNvSpPr>
            <a:spLocks noGrp="1" noChangeArrowheads="1"/>
          </p:cNvSpPr>
          <p:nvPr>
            <p:ph type="title"/>
          </p:nvPr>
        </p:nvSpPr>
        <p:spPr>
          <a:xfrm>
            <a:off x="990600" y="5638800"/>
            <a:ext cx="6324005" cy="622101"/>
          </a:xfrm>
        </p:spPr>
        <p:txBody>
          <a:bodyPr/>
          <a:lstStyle/>
          <a:p>
            <a:pPr algn="l"/>
            <a:r>
              <a:rPr lang="en-US" sz="2800" b="1" smtClean="0">
                <a:latin typeface="Gurmukhi MN" charset="0"/>
                <a:ea typeface="Gurmukhi MN" charset="0"/>
                <a:cs typeface="Gurmukhi MN" charset="0"/>
                <a:sym typeface="Gurmukhi MN" charset="0"/>
              </a:rPr>
              <a:t>What </a:t>
            </a:r>
            <a:r>
              <a:rPr lang="en-US" sz="2800" b="1" dirty="0">
                <a:latin typeface="Gurmukhi MN" charset="0"/>
                <a:ea typeface="Gurmukhi MN" charset="0"/>
                <a:cs typeface="Gurmukhi MN" charset="0"/>
                <a:sym typeface="Gurmukhi MN" charset="0"/>
              </a:rPr>
              <a:t>are the Records?</a:t>
            </a:r>
            <a:endParaRPr lang="en-US" sz="2800" b="1" dirty="0"/>
          </a:p>
        </p:txBody>
      </p:sp>
      <p:sp>
        <p:nvSpPr>
          <p:cNvPr id="21508"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12CAE45-C1D2-43D7-9414-FE4A1C1CF3D8}" type="slidenum">
              <a:rPr lang="en-US" sz="1000">
                <a:latin typeface="Helvetica Neue" charset="0"/>
                <a:ea typeface="Helvetica Neue" charset="0"/>
                <a:cs typeface="Helvetica Neue" charset="0"/>
                <a:sym typeface="Helvetica Neue" charset="0"/>
              </a:rPr>
              <a:pPr/>
              <a:t>49</a:t>
            </a:fld>
            <a:endParaRPr lang="en-US"/>
          </a:p>
        </p:txBody>
      </p:sp>
    </p:spTree>
    <p:extLst>
      <p:ext uri="{BB962C8B-B14F-4D97-AF65-F5344CB8AC3E}">
        <p14:creationId xmlns:p14="http://schemas.microsoft.com/office/powerpoint/2010/main" val="331681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47800"/>
            <a:ext cx="5994400" cy="4495800"/>
          </a:xfrm>
          <a:prstGeom prst="rect">
            <a:avLst/>
          </a:prstGeom>
        </p:spPr>
      </p:pic>
    </p:spTree>
    <p:extLst>
      <p:ext uri="{BB962C8B-B14F-4D97-AF65-F5344CB8AC3E}">
        <p14:creationId xmlns:p14="http://schemas.microsoft.com/office/powerpoint/2010/main" val="3236965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Inser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199" y="228583"/>
            <a:ext cx="4343401" cy="651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06283667-3A66-431A-9F57-FB9C4A289B4B}" type="slidenum">
              <a:rPr lang="en-US" sz="1000">
                <a:latin typeface="Helvetica Neue" charset="0"/>
                <a:ea typeface="Helvetica Neue" charset="0"/>
                <a:cs typeface="Helvetica Neue" charset="0"/>
                <a:sym typeface="Helvetica Neue" charset="0"/>
              </a:rPr>
              <a:pPr/>
              <a:t>50</a:t>
            </a:fld>
            <a:endParaRPr lang="en-US"/>
          </a:p>
        </p:txBody>
      </p:sp>
      <p:grpSp>
        <p:nvGrpSpPr>
          <p:cNvPr id="8" name="Group 7"/>
          <p:cNvGrpSpPr/>
          <p:nvPr/>
        </p:nvGrpSpPr>
        <p:grpSpPr>
          <a:xfrm>
            <a:off x="199292" y="609600"/>
            <a:ext cx="4191000" cy="5272981"/>
            <a:chOff x="228600" y="1181269"/>
            <a:chExt cx="4191000" cy="4599088"/>
          </a:xfrm>
        </p:grpSpPr>
        <p:sp>
          <p:nvSpPr>
            <p:cNvPr id="9" name="Rectangle 2"/>
            <p:cNvSpPr txBox="1">
              <a:spLocks noChangeArrowheads="1"/>
            </p:cNvSpPr>
            <p:nvPr/>
          </p:nvSpPr>
          <p:spPr>
            <a:xfrm>
              <a:off x="228600" y="1181269"/>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b="1" dirty="0" smtClean="0">
                  <a:latin typeface="Gurmukhi MN" charset="0"/>
                  <a:ea typeface="Gurmukhi MN" charset="0"/>
                  <a:cs typeface="Gurmukhi MN" charset="0"/>
                  <a:sym typeface="Gurmukhi MN" charset="0"/>
                </a:rPr>
                <a:t>Contortion?</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HIPAA expressly excludes from the coverage of its privacy provisions any records that are subject to FERPA</a:t>
              </a:r>
            </a:p>
            <a:p>
              <a:pPr marL="280988" indent="-28098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FERPA provides that “treatment records” are not subject to FERPA</a:t>
              </a:r>
            </a:p>
            <a:p>
              <a:pPr marL="280988" indent="-28098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HIPAA excludes “treatment records”</a:t>
              </a:r>
            </a:p>
            <a:p>
              <a:pPr marL="280988" indent="-28098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Treatment records disclosed then subject to FERPA</a:t>
              </a: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197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0" y="304800"/>
            <a:ext cx="4178300" cy="626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2E5E6836-E0DB-429C-9E07-91A4AAAFDFFF}" type="slidenum">
              <a:rPr lang="en-US" sz="1000">
                <a:latin typeface="Helvetica Neue" charset="0"/>
                <a:ea typeface="Helvetica Neue" charset="0"/>
                <a:cs typeface="Helvetica Neue" charset="0"/>
                <a:sym typeface="Helvetica Neue" charset="0"/>
              </a:rPr>
              <a:pPr/>
              <a:t>51</a:t>
            </a:fld>
            <a:endParaRPr lang="en-US"/>
          </a:p>
        </p:txBody>
      </p:sp>
      <p:grpSp>
        <p:nvGrpSpPr>
          <p:cNvPr id="8" name="Group 7"/>
          <p:cNvGrpSpPr/>
          <p:nvPr/>
        </p:nvGrpSpPr>
        <p:grpSpPr>
          <a:xfrm>
            <a:off x="199292" y="609600"/>
            <a:ext cx="4191000" cy="5272981"/>
            <a:chOff x="228600" y="1181269"/>
            <a:chExt cx="4191000" cy="4599088"/>
          </a:xfrm>
        </p:grpSpPr>
        <p:sp>
          <p:nvSpPr>
            <p:cNvPr id="9" name="Rectangle 2"/>
            <p:cNvSpPr txBox="1">
              <a:spLocks noChangeArrowheads="1"/>
            </p:cNvSpPr>
            <p:nvPr/>
          </p:nvSpPr>
          <p:spPr>
            <a:xfrm>
              <a:off x="228600" y="1181269"/>
              <a:ext cx="4191000" cy="4599088"/>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b="1" dirty="0" smtClean="0">
                  <a:latin typeface="Gurmukhi MN" charset="0"/>
                  <a:ea typeface="Gurmukhi MN" charset="0"/>
                  <a:cs typeface="Gurmukhi MN" charset="0"/>
                  <a:sym typeface="Gurmukhi MN" charset="0"/>
                </a:rPr>
                <a:t>Results?</a:t>
              </a:r>
              <a:endParaRPr lang="en-US"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Medically-related student records – whether “treatment” records or not – are</a:t>
              </a:r>
            </a:p>
            <a:p>
              <a:pPr marL="280988" indent="-280988">
                <a:spcBef>
                  <a:spcPts val="0"/>
                </a:spcBef>
                <a:spcAft>
                  <a:spcPts val="1200"/>
                </a:spcAft>
                <a:buFontTx/>
                <a:buChar char="•"/>
              </a:pPr>
              <a:r>
                <a:rPr lang="en-US" sz="2200" b="1" i="1" dirty="0" smtClean="0">
                  <a:solidFill>
                    <a:srgbClr val="000000"/>
                  </a:solidFill>
                  <a:latin typeface="Gurmukhi MN" charset="0"/>
                  <a:ea typeface="Gurmukhi MN" charset="0"/>
                  <a:cs typeface="Gurmukhi MN" charset="0"/>
                  <a:sym typeface="Gurmukhi MN" charset="0"/>
                </a:rPr>
                <a:t>Never </a:t>
              </a:r>
              <a:r>
                <a:rPr lang="en-US" sz="2200" dirty="0" smtClean="0">
                  <a:solidFill>
                    <a:srgbClr val="000000"/>
                  </a:solidFill>
                  <a:latin typeface="Gurmukhi MN" charset="0"/>
                  <a:ea typeface="Gurmukhi MN" charset="0"/>
                  <a:cs typeface="Gurmukhi MN" charset="0"/>
                  <a:sym typeface="Gurmukhi MN" charset="0"/>
                </a:rPr>
                <a:t>subject to HIPAA’s privacy provisions</a:t>
              </a:r>
            </a:p>
            <a:p>
              <a:pPr marL="280988" indent="-280988">
                <a:spcBef>
                  <a:spcPts val="0"/>
                </a:spcBef>
                <a:spcAft>
                  <a:spcPts val="1200"/>
                </a:spcAft>
                <a:buFontTx/>
                <a:buChar char="•"/>
              </a:pPr>
              <a:r>
                <a:rPr lang="en-US" sz="2200" b="1" i="1" dirty="0" smtClean="0">
                  <a:solidFill>
                    <a:srgbClr val="000000"/>
                  </a:solidFill>
                  <a:latin typeface="Gurmukhi MN" charset="0"/>
                  <a:ea typeface="Gurmukhi MN" charset="0"/>
                  <a:cs typeface="Gurmukhi MN" charset="0"/>
                  <a:sym typeface="Gurmukhi MN" charset="0"/>
                </a:rPr>
                <a:t>Always</a:t>
              </a:r>
              <a:r>
                <a:rPr lang="en-US" sz="2200" dirty="0" smtClean="0">
                  <a:solidFill>
                    <a:srgbClr val="000000"/>
                  </a:solidFill>
                  <a:latin typeface="Gurmukhi MN" charset="0"/>
                  <a:ea typeface="Gurmukhi MN" charset="0"/>
                  <a:cs typeface="Gurmukhi MN" charset="0"/>
                  <a:sym typeface="Gurmukhi MN" charset="0"/>
                </a:rPr>
                <a:t> (really) subject to FERPA, and</a:t>
              </a:r>
            </a:p>
            <a:p>
              <a:pPr marL="280988" indent="-28098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“for all practical purposes, treated no differently under FERPA than any other student records.”</a:t>
              </a: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4800" y="1828800"/>
              <a:ext cx="352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58716" y="6030294"/>
            <a:ext cx="3581400" cy="430887"/>
          </a:xfrm>
          <a:prstGeom prst="rect">
            <a:avLst/>
          </a:prstGeom>
          <a:noFill/>
        </p:spPr>
        <p:txBody>
          <a:bodyPr wrap="square" rtlCol="0">
            <a:spAutoFit/>
          </a:bodyPr>
          <a:lstStyle/>
          <a:p>
            <a:pPr algn="r">
              <a:lnSpc>
                <a:spcPct val="100000"/>
              </a:lnSpc>
              <a:spcBef>
                <a:spcPts val="4000"/>
              </a:spcBef>
            </a:pPr>
            <a:r>
              <a:rPr lang="en-US" sz="1100" dirty="0">
                <a:latin typeface="Gurmukhi MN" charset="0"/>
                <a:ea typeface="Gurmukhi MN" charset="0"/>
                <a:cs typeface="Gurmukhi MN" charset="0"/>
                <a:sym typeface="Gurmukhi MN" charset="0"/>
              </a:rPr>
              <a:t>Steve McDonald, "The 7 Myths about FERPA", Chronicle of Higher Education, 2008</a:t>
            </a:r>
            <a:endParaRPr lang="en-US" sz="1100" dirty="0"/>
          </a:p>
        </p:txBody>
      </p:sp>
    </p:spTree>
    <p:extLst>
      <p:ext uri="{BB962C8B-B14F-4D97-AF65-F5344CB8AC3E}">
        <p14:creationId xmlns:p14="http://schemas.microsoft.com/office/powerpoint/2010/main" val="57069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304800" y="685800"/>
            <a:ext cx="7772400" cy="1196578"/>
          </a:xfrm>
        </p:spPr>
        <p:txBody>
          <a:bodyPr/>
          <a:lstStyle/>
          <a:p>
            <a:pPr algn="l"/>
            <a:r>
              <a:rPr lang="en-US" sz="3200" dirty="0">
                <a:latin typeface="Gurmukhi MN" charset="0"/>
                <a:ea typeface="Gurmukhi MN" charset="0"/>
                <a:cs typeface="Gurmukhi MN" charset="0"/>
                <a:sym typeface="Gurmukhi MN" charset="0"/>
              </a:rPr>
              <a:t>Reading </a:t>
            </a:r>
            <a:r>
              <a:rPr lang="en-US" sz="3200" dirty="0" smtClean="0">
                <a:latin typeface="Gurmukhi MN" charset="0"/>
                <a:ea typeface="Gurmukhi MN" charset="0"/>
                <a:cs typeface="Gurmukhi MN" charset="0"/>
                <a:sym typeface="Gurmukhi MN" charset="0"/>
              </a:rPr>
              <a:t> </a:t>
            </a:r>
            <a:r>
              <a:rPr lang="en-US" sz="3200" dirty="0" err="1" smtClean="0">
                <a:latin typeface="Gurmukhi MN" charset="0"/>
                <a:ea typeface="Gurmukhi MN" charset="0"/>
                <a:cs typeface="Gurmukhi MN" charset="0"/>
                <a:sym typeface="Gurmukhi MN" charset="0"/>
              </a:rPr>
              <a:t>Reading</a:t>
            </a:r>
            <a:r>
              <a:rPr lang="en-US" sz="3200" dirty="0" smtClean="0">
                <a:latin typeface="Gurmukhi MN" charset="0"/>
                <a:ea typeface="Gurmukhi MN" charset="0"/>
                <a:cs typeface="Gurmukhi MN" charset="0"/>
                <a:sym typeface="Gurmukhi MN" charset="0"/>
              </a:rPr>
              <a:t>  </a:t>
            </a:r>
            <a:r>
              <a:rPr lang="en-US" sz="3200" dirty="0" err="1" smtClean="0">
                <a:latin typeface="Gurmukhi MN" charset="0"/>
                <a:ea typeface="Gurmukhi MN" charset="0"/>
                <a:cs typeface="Gurmukhi MN" charset="0"/>
                <a:sym typeface="Gurmukhi MN" charset="0"/>
              </a:rPr>
              <a:t>Reading</a:t>
            </a:r>
            <a:endParaRPr lang="en-US" sz="3200" dirty="0"/>
          </a:p>
        </p:txBody>
      </p:sp>
      <p:pic>
        <p:nvPicPr>
          <p:cNvPr id="25602" name="Picture 2" descr="pasted-image-small.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19643"/>
            <a:ext cx="3575223" cy="5365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5886" y="2205633"/>
            <a:ext cx="5304234" cy="3538389"/>
          </a:xfrm>
          <a:prstGeom prst="rect">
            <a:avLst/>
          </a:prstGeom>
          <a:noFill/>
          <a:ln w="19050" cap="flat" cmpd="sng">
            <a:solidFill>
              <a:schemeClr val="bg1"/>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16013977-E37F-4B07-A85B-3231ADF3B989}" type="slidenum">
              <a:rPr lang="en-US" sz="1000">
                <a:latin typeface="Helvetica Neue" charset="0"/>
                <a:ea typeface="Helvetica Neue" charset="0"/>
                <a:cs typeface="Helvetica Neue" charset="0"/>
                <a:sym typeface="Helvetica Neue" charset="0"/>
              </a:rPr>
              <a:pPr/>
              <a:t>52</a:t>
            </a:fld>
            <a:endParaRPr lang="en-US"/>
          </a:p>
        </p:txBody>
      </p:sp>
      <p:cxnSp>
        <p:nvCxnSpPr>
          <p:cNvPr id="3" name="Straight Connector 2"/>
          <p:cNvCxnSpPr/>
          <p:nvPr/>
        </p:nvCxnSpPr>
        <p:spPr>
          <a:xfrm>
            <a:off x="381000" y="1219200"/>
            <a:ext cx="835446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75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219200"/>
            <a:ext cx="7543800" cy="4495800"/>
          </a:xfrm>
          <a:prstGeom prst="rect">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a:p>
        </p:txBody>
      </p:sp>
      <p:sp>
        <p:nvSpPr>
          <p:cNvPr id="26625" name="Rectangle 1"/>
          <p:cNvSpPr>
            <a:spLocks noGrp="1" noChangeArrowheads="1"/>
          </p:cNvSpPr>
          <p:nvPr>
            <p:ph type="title"/>
          </p:nvPr>
        </p:nvSpPr>
        <p:spPr>
          <a:xfrm>
            <a:off x="401836" y="0"/>
            <a:ext cx="8340328" cy="982266"/>
          </a:xfrm>
        </p:spPr>
        <p:txBody>
          <a:bodyPr/>
          <a:lstStyle/>
          <a:p>
            <a:r>
              <a:rPr lang="en-US"/>
              <a:t>  </a:t>
            </a:r>
          </a:p>
        </p:txBody>
      </p:sp>
      <p:sp>
        <p:nvSpPr>
          <p:cNvPr id="26720" name="AutoShape 96"/>
          <p:cNvSpPr>
            <a:spLocks/>
          </p:cNvSpPr>
          <p:nvPr/>
        </p:nvSpPr>
        <p:spPr bwMode="auto">
          <a:xfrm>
            <a:off x="838200" y="258961"/>
            <a:ext cx="75438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AF6747"/>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p>
            <a:pPr algn="ctr"/>
            <a:r>
              <a:rPr lang="en-US" sz="2800" b="1" dirty="0">
                <a:latin typeface="Gurmukhi MN" charset="0"/>
                <a:ea typeface="Gurmukhi MN" charset="0"/>
                <a:cs typeface="Gurmukhi MN" charset="0"/>
                <a:sym typeface="Gurmukhi MN" charset="0"/>
              </a:rPr>
              <a:t>Compare &amp; Contrast</a:t>
            </a:r>
            <a:endParaRPr lang="en-US" sz="2800" b="1" dirty="0"/>
          </a:p>
        </p:txBody>
      </p:sp>
      <p:sp>
        <p:nvSpPr>
          <p:cNvPr id="26721" name="AutoShape 97"/>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AA43095D-3ED4-445F-9AC3-915302ABE74B}" type="slidenum">
              <a:rPr lang="en-US" sz="1000">
                <a:latin typeface="Helvetica Neue" charset="0"/>
                <a:ea typeface="Helvetica Neue" charset="0"/>
                <a:cs typeface="Helvetica Neue" charset="0"/>
                <a:sym typeface="Helvetica Neue" charset="0"/>
              </a:rPr>
              <a:pPr/>
              <a:t>53</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80235362"/>
              </p:ext>
            </p:extLst>
          </p:nvPr>
        </p:nvGraphicFramePr>
        <p:xfrm>
          <a:off x="990600" y="1397000"/>
          <a:ext cx="7239000" cy="4114800"/>
        </p:xfrm>
        <a:graphic>
          <a:graphicData uri="http://schemas.openxmlformats.org/drawingml/2006/table">
            <a:tbl>
              <a:tblPr firstRow="1" bandRow="1">
                <a:tableStyleId>{5C22544A-7EE6-4342-B048-85BDC9FD1C3A}</a:tableStyleId>
              </a:tblPr>
              <a:tblGrid>
                <a:gridCol w="2286000"/>
                <a:gridCol w="2286000"/>
                <a:gridCol w="2667000"/>
              </a:tblGrid>
              <a:tr h="370840">
                <a:tc>
                  <a:txBody>
                    <a:bodyPr/>
                    <a:lstStyle/>
                    <a:p>
                      <a:pPr algn="ctr"/>
                      <a:r>
                        <a:rPr lang="en-US" sz="2400" dirty="0" smtClean="0">
                          <a:solidFill>
                            <a:schemeClr val="bg1"/>
                          </a:solidFill>
                        </a:rPr>
                        <a:t>FIPP</a:t>
                      </a:r>
                      <a:endParaRPr lang="en-US" sz="2400" dirty="0">
                        <a:solidFill>
                          <a:schemeClr val="bg1"/>
                        </a:solidFill>
                      </a:endParaRPr>
                    </a:p>
                  </a:txBody>
                  <a:tcPr/>
                </a:tc>
                <a:tc>
                  <a:txBody>
                    <a:bodyPr/>
                    <a:lstStyle/>
                    <a:p>
                      <a:pPr algn="ctr"/>
                      <a:r>
                        <a:rPr lang="en-US" sz="2400" dirty="0" smtClean="0">
                          <a:solidFill>
                            <a:schemeClr val="bg1"/>
                          </a:solidFill>
                        </a:rPr>
                        <a:t>HIPAA</a:t>
                      </a:r>
                      <a:endParaRPr lang="en-US" sz="2400" dirty="0">
                        <a:solidFill>
                          <a:schemeClr val="bg1"/>
                        </a:solidFill>
                      </a:endParaRPr>
                    </a:p>
                  </a:txBody>
                  <a:tcPr/>
                </a:tc>
                <a:tc>
                  <a:txBody>
                    <a:bodyPr/>
                    <a:lstStyle/>
                    <a:p>
                      <a:pPr algn="ctr"/>
                      <a:r>
                        <a:rPr lang="en-US" sz="2400" dirty="0" smtClean="0">
                          <a:solidFill>
                            <a:schemeClr val="bg1"/>
                          </a:solidFill>
                        </a:rPr>
                        <a:t>FERPA</a:t>
                      </a:r>
                      <a:endParaRPr lang="en-US" sz="2400" dirty="0">
                        <a:solidFill>
                          <a:schemeClr val="bg1"/>
                        </a:solidFill>
                      </a:endParaRPr>
                    </a:p>
                  </a:txBody>
                  <a:tcPr/>
                </a:tc>
              </a:tr>
              <a:tr h="370840">
                <a:tc>
                  <a:txBody>
                    <a:bodyPr/>
                    <a:lstStyle/>
                    <a:p>
                      <a:pPr algn="ctr"/>
                      <a:r>
                        <a:rPr lang="en-US" sz="2400" b="1" dirty="0" smtClean="0">
                          <a:solidFill>
                            <a:schemeClr val="tx1"/>
                          </a:solidFill>
                        </a:rPr>
                        <a:t>Notice</a:t>
                      </a:r>
                      <a:endParaRPr lang="en-US" sz="2400" b="1"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r>
              <a:tr h="370840">
                <a:tc>
                  <a:txBody>
                    <a:bodyPr/>
                    <a:lstStyle/>
                    <a:p>
                      <a:pPr algn="ctr"/>
                      <a:r>
                        <a:rPr lang="en-US" sz="2400" b="1" dirty="0" smtClean="0">
                          <a:solidFill>
                            <a:schemeClr val="tx1"/>
                          </a:solidFill>
                        </a:rPr>
                        <a:t>Choice/Consent</a:t>
                      </a:r>
                      <a:endParaRPr lang="en-US" sz="2400" b="1"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r>
              <a:tr h="370840">
                <a:tc>
                  <a:txBody>
                    <a:bodyPr/>
                    <a:lstStyle/>
                    <a:p>
                      <a:pPr algn="ctr"/>
                      <a:r>
                        <a:rPr lang="en-US" sz="2400" b="1" dirty="0" smtClean="0">
                          <a:solidFill>
                            <a:schemeClr val="tx1"/>
                          </a:solidFill>
                        </a:rPr>
                        <a:t>Collection Limit</a:t>
                      </a:r>
                      <a:endParaRPr lang="en-US" sz="2400" b="1" dirty="0">
                        <a:solidFill>
                          <a:schemeClr val="tx1"/>
                        </a:solidFill>
                      </a:endParaRPr>
                    </a:p>
                  </a:txBody>
                  <a:tcPr/>
                </a:tc>
                <a:tc>
                  <a:txBody>
                    <a:bodyPr/>
                    <a:lstStyle/>
                    <a:p>
                      <a:pPr algn="ctr"/>
                      <a:r>
                        <a:rPr lang="en-US" sz="2400" dirty="0" smtClean="0">
                          <a:solidFill>
                            <a:schemeClr val="tx1"/>
                          </a:solidFill>
                        </a:rPr>
                        <a:t>Purpose</a:t>
                      </a:r>
                      <a:endParaRPr lang="en-US" sz="2400" dirty="0">
                        <a:solidFill>
                          <a:schemeClr val="tx1"/>
                        </a:solidFill>
                      </a:endParaRPr>
                    </a:p>
                  </a:txBody>
                  <a:tcPr/>
                </a:tc>
                <a:tc>
                  <a:txBody>
                    <a:bodyPr/>
                    <a:lstStyle/>
                    <a:p>
                      <a:pPr algn="ctr"/>
                      <a:r>
                        <a:rPr lang="en-US" sz="2400" dirty="0" smtClean="0">
                          <a:solidFill>
                            <a:schemeClr val="tx1"/>
                          </a:solidFill>
                        </a:rPr>
                        <a:t>In attend</a:t>
                      </a:r>
                      <a:endParaRPr lang="en-US" sz="2400" dirty="0">
                        <a:solidFill>
                          <a:schemeClr val="tx1"/>
                        </a:solidFill>
                      </a:endParaRPr>
                    </a:p>
                  </a:txBody>
                  <a:tcPr/>
                </a:tc>
              </a:tr>
              <a:tr h="370840">
                <a:tc>
                  <a:txBody>
                    <a:bodyPr/>
                    <a:lstStyle/>
                    <a:p>
                      <a:pPr algn="ctr"/>
                      <a:r>
                        <a:rPr lang="en-US" sz="2400" b="1" dirty="0" smtClean="0">
                          <a:solidFill>
                            <a:schemeClr val="tx1"/>
                          </a:solidFill>
                        </a:rPr>
                        <a:t>Use Retention</a:t>
                      </a:r>
                      <a:endParaRPr lang="en-US" sz="2400" b="1" dirty="0">
                        <a:solidFill>
                          <a:schemeClr val="tx1"/>
                        </a:solidFill>
                      </a:endParaRPr>
                    </a:p>
                  </a:txBody>
                  <a:tcPr/>
                </a:tc>
                <a:tc>
                  <a:txBody>
                    <a:bodyPr/>
                    <a:lstStyle/>
                    <a:p>
                      <a:pPr algn="ctr"/>
                      <a:r>
                        <a:rPr lang="en-US" sz="2400" dirty="0" smtClean="0">
                          <a:solidFill>
                            <a:schemeClr val="tx1"/>
                          </a:solidFill>
                        </a:rPr>
                        <a:t>Min</a:t>
                      </a:r>
                      <a:r>
                        <a:rPr lang="en-US" sz="2400" baseline="0" dirty="0" smtClean="0">
                          <a:solidFill>
                            <a:schemeClr val="tx1"/>
                          </a:solidFill>
                        </a:rPr>
                        <a:t> </a:t>
                      </a:r>
                      <a:r>
                        <a:rPr lang="en-US" sz="2400" baseline="0" dirty="0" err="1" smtClean="0">
                          <a:solidFill>
                            <a:schemeClr val="tx1"/>
                          </a:solidFill>
                        </a:rPr>
                        <a:t>Nec</a:t>
                      </a:r>
                      <a:endParaRPr lang="en-US" sz="2400" dirty="0">
                        <a:solidFill>
                          <a:schemeClr val="tx1"/>
                        </a:solidFill>
                      </a:endParaRPr>
                    </a:p>
                  </a:txBody>
                  <a:tcPr/>
                </a:tc>
                <a:tc>
                  <a:txBody>
                    <a:bodyPr/>
                    <a:lstStyle/>
                    <a:p>
                      <a:pPr algn="ctr"/>
                      <a:r>
                        <a:rPr lang="en-US" sz="2400" dirty="0" smtClean="0">
                          <a:solidFill>
                            <a:schemeClr val="tx1"/>
                          </a:solidFill>
                        </a:rPr>
                        <a:t>LEI</a:t>
                      </a:r>
                      <a:endParaRPr lang="en-US" sz="2400" dirty="0">
                        <a:solidFill>
                          <a:schemeClr val="tx1"/>
                        </a:solidFill>
                      </a:endParaRPr>
                    </a:p>
                  </a:txBody>
                  <a:tcPr/>
                </a:tc>
              </a:tr>
              <a:tr h="370840">
                <a:tc>
                  <a:txBody>
                    <a:bodyPr/>
                    <a:lstStyle/>
                    <a:p>
                      <a:pPr algn="ctr"/>
                      <a:r>
                        <a:rPr lang="en-US" sz="2400" b="1" dirty="0" smtClean="0">
                          <a:solidFill>
                            <a:schemeClr val="tx1"/>
                          </a:solidFill>
                        </a:rPr>
                        <a:t>Disclosure Limit</a:t>
                      </a:r>
                      <a:endParaRPr lang="en-US" sz="2400" b="1" dirty="0">
                        <a:solidFill>
                          <a:schemeClr val="tx1"/>
                        </a:solidFill>
                      </a:endParaRPr>
                    </a:p>
                  </a:txBody>
                  <a:tcPr/>
                </a:tc>
                <a:tc>
                  <a:txBody>
                    <a:bodyPr/>
                    <a:lstStyle/>
                    <a:p>
                      <a:pPr algn="ctr"/>
                      <a:r>
                        <a:rPr lang="en-US" sz="2400" dirty="0" smtClean="0">
                          <a:solidFill>
                            <a:schemeClr val="tx1"/>
                          </a:solidFill>
                        </a:rPr>
                        <a:t>Authorization</a:t>
                      </a:r>
                      <a:endParaRPr lang="en-US" sz="2400" dirty="0">
                        <a:solidFill>
                          <a:schemeClr val="tx1"/>
                        </a:solidFill>
                      </a:endParaRPr>
                    </a:p>
                  </a:txBody>
                  <a:tcPr/>
                </a:tc>
                <a:tc>
                  <a:txBody>
                    <a:bodyPr/>
                    <a:lstStyle/>
                    <a:p>
                      <a:pPr algn="ctr"/>
                      <a:r>
                        <a:rPr lang="en-US" sz="2400" dirty="0" smtClean="0">
                          <a:solidFill>
                            <a:schemeClr val="tx1"/>
                          </a:solidFill>
                        </a:rPr>
                        <a:t>Consent/K</a:t>
                      </a:r>
                      <a:endParaRPr lang="en-US" sz="2400" dirty="0">
                        <a:solidFill>
                          <a:schemeClr val="tx1"/>
                        </a:solidFill>
                      </a:endParaRPr>
                    </a:p>
                  </a:txBody>
                  <a:tcPr/>
                </a:tc>
              </a:tr>
              <a:tr h="370840">
                <a:tc>
                  <a:txBody>
                    <a:bodyPr/>
                    <a:lstStyle/>
                    <a:p>
                      <a:pPr algn="ctr"/>
                      <a:r>
                        <a:rPr lang="en-US" sz="2400" b="1" dirty="0" smtClean="0">
                          <a:solidFill>
                            <a:schemeClr val="tx1"/>
                          </a:solidFill>
                        </a:rPr>
                        <a:t>Access</a:t>
                      </a:r>
                      <a:endParaRPr lang="en-US" sz="2400" b="1"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r>
              <a:tr h="370840">
                <a:tc>
                  <a:txBody>
                    <a:bodyPr/>
                    <a:lstStyle/>
                    <a:p>
                      <a:pPr algn="ctr"/>
                      <a:r>
                        <a:rPr lang="en-US" sz="2400" b="1" dirty="0" smtClean="0">
                          <a:solidFill>
                            <a:schemeClr val="tx1"/>
                          </a:solidFill>
                        </a:rPr>
                        <a:t>Integrity/Secure</a:t>
                      </a:r>
                      <a:endParaRPr lang="en-US" sz="2400" b="1"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c>
                  <a:txBody>
                    <a:bodyPr/>
                    <a:lstStyle/>
                    <a:p>
                      <a:pPr algn="ctr"/>
                      <a:r>
                        <a:rPr lang="en-US" sz="2400" dirty="0" smtClean="0">
                          <a:solidFill>
                            <a:schemeClr val="tx1"/>
                          </a:solidFill>
                        </a:rPr>
                        <a:t>Yes</a:t>
                      </a:r>
                      <a:endParaRPr lang="en-US" sz="2400" dirty="0">
                        <a:solidFill>
                          <a:schemeClr val="tx1"/>
                        </a:solidFill>
                      </a:endParaRPr>
                    </a:p>
                  </a:txBody>
                  <a:tcPr/>
                </a:tc>
              </a:tr>
              <a:tr h="370840">
                <a:tc>
                  <a:txBody>
                    <a:bodyPr/>
                    <a:lstStyle/>
                    <a:p>
                      <a:pPr algn="ctr"/>
                      <a:r>
                        <a:rPr lang="en-US" sz="2400" b="1" dirty="0" smtClean="0">
                          <a:solidFill>
                            <a:schemeClr val="tx1"/>
                          </a:solidFill>
                        </a:rPr>
                        <a:t>Enforcement</a:t>
                      </a:r>
                      <a:endParaRPr lang="en-US" sz="2400" b="1" dirty="0">
                        <a:solidFill>
                          <a:schemeClr val="tx1"/>
                        </a:solidFill>
                      </a:endParaRPr>
                    </a:p>
                  </a:txBody>
                  <a:tcPr/>
                </a:tc>
                <a:tc>
                  <a:txBody>
                    <a:bodyPr/>
                    <a:lstStyle/>
                    <a:p>
                      <a:pPr algn="ctr"/>
                      <a:r>
                        <a:rPr lang="en-US" sz="2400" dirty="0" smtClean="0">
                          <a:solidFill>
                            <a:schemeClr val="tx1"/>
                          </a:solidFill>
                        </a:rPr>
                        <a:t>OCR</a:t>
                      </a:r>
                      <a:endParaRPr lang="en-US" sz="2400" dirty="0">
                        <a:solidFill>
                          <a:schemeClr val="tx1"/>
                        </a:solidFill>
                      </a:endParaRPr>
                    </a:p>
                  </a:txBody>
                  <a:tcPr/>
                </a:tc>
                <a:tc>
                  <a:txBody>
                    <a:bodyPr/>
                    <a:lstStyle/>
                    <a:p>
                      <a:pPr algn="ctr"/>
                      <a:r>
                        <a:rPr lang="en-US" sz="2400" dirty="0" smtClean="0">
                          <a:solidFill>
                            <a:schemeClr val="tx1"/>
                          </a:solidFill>
                        </a:rPr>
                        <a:t>Education</a:t>
                      </a:r>
                      <a:endParaRPr lang="en-US" sz="2400" dirty="0">
                        <a:solidFill>
                          <a:schemeClr val="tx1"/>
                        </a:solidFill>
                      </a:endParaRPr>
                    </a:p>
                  </a:txBody>
                  <a:tcPr/>
                </a:tc>
              </a:tr>
            </a:tbl>
          </a:graphicData>
        </a:graphic>
      </p:graphicFrame>
    </p:spTree>
    <p:extLst>
      <p:ext uri="{BB962C8B-B14F-4D97-AF65-F5344CB8AC3E}">
        <p14:creationId xmlns:p14="http://schemas.microsoft.com/office/powerpoint/2010/main" val="235177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InsertedImage.jpg"/>
          <p:cNvPicPr>
            <a:picLocks noChangeAspect="1"/>
          </p:cNvPicPr>
          <p:nvPr/>
        </p:nvPicPr>
        <p:blipFill>
          <a:blip r:embed="rId3">
            <a:extLst>
              <a:ext uri="{28A0092B-C50C-407E-A947-70E740481C1C}">
                <a14:useLocalDpi xmlns:a14="http://schemas.microsoft.com/office/drawing/2010/main" val="0"/>
              </a:ext>
            </a:extLst>
          </a:blip>
          <a:srcRect l="6000" r="6000"/>
          <a:stretch>
            <a:fillRect/>
          </a:stretch>
        </p:blipFill>
        <p:spPr bwMode="auto">
          <a:xfrm>
            <a:off x="4762500" y="228600"/>
            <a:ext cx="4229100" cy="634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Rectangle 2"/>
          <p:cNvSpPr>
            <a:spLocks noGrp="1" noChangeArrowheads="1"/>
          </p:cNvSpPr>
          <p:nvPr>
            <p:ph type="title"/>
          </p:nvPr>
        </p:nvSpPr>
        <p:spPr>
          <a:xfrm>
            <a:off x="401836" y="194221"/>
            <a:ext cx="3571875" cy="982266"/>
          </a:xfrm>
        </p:spPr>
        <p:txBody>
          <a:bodyPr/>
          <a:lstStyle/>
          <a:p>
            <a:pPr algn="l"/>
            <a:r>
              <a:rPr lang="en-US" dirty="0">
                <a:latin typeface="Gurmukhi MN" charset="0"/>
                <a:ea typeface="Gurmukhi MN" charset="0"/>
                <a:cs typeface="Gurmukhi MN" charset="0"/>
                <a:sym typeface="Gurmukhi MN" charset="0"/>
              </a:rPr>
              <a:t>madness?</a:t>
            </a:r>
            <a:endParaRPr lang="en-US" dirty="0"/>
          </a:p>
        </p:txBody>
      </p:sp>
      <p:sp>
        <p:nvSpPr>
          <p:cNvPr id="27651" name="Rectangle 3"/>
          <p:cNvSpPr>
            <a:spLocks noGrp="1" noChangeArrowheads="1"/>
          </p:cNvSpPr>
          <p:nvPr>
            <p:ph type="body" idx="1"/>
          </p:nvPr>
        </p:nvSpPr>
        <p:spPr>
          <a:xfrm>
            <a:off x="127248" y="1202159"/>
            <a:ext cx="4180210" cy="5402461"/>
          </a:xfrm>
        </p:spPr>
        <p:txBody>
          <a:bodyPr/>
          <a:lstStyle/>
          <a:p>
            <a:pPr marL="150683" indent="-150683">
              <a:spcBef>
                <a:spcPts val="0"/>
              </a:spcBef>
              <a:buFontTx/>
              <a:buChar char="•"/>
            </a:pPr>
            <a:r>
              <a:rPr lang="en-US" sz="2000" dirty="0">
                <a:solidFill>
                  <a:srgbClr val="000000"/>
                </a:solidFill>
                <a:latin typeface="Gurmukhi MN" charset="0"/>
                <a:ea typeface="Gurmukhi MN" charset="0"/>
                <a:cs typeface="Gurmukhi MN" charset="0"/>
                <a:sym typeface="Gurmukhi MN" charset="0"/>
              </a:rPr>
              <a:t>"Once the privacy risks are understood, the institution must take steps to address them. Information privacy is enhanced through the application of the Fair Information Practice Principles (FIPPs), through principles outlined in the OECD Guidelines on the Protection of Privacy and </a:t>
            </a:r>
            <a:r>
              <a:rPr lang="en-US" sz="2000" dirty="0" err="1">
                <a:solidFill>
                  <a:srgbClr val="000000"/>
                </a:solidFill>
                <a:latin typeface="Gurmukhi MN" charset="0"/>
                <a:ea typeface="Gurmukhi MN" charset="0"/>
                <a:cs typeface="Gurmukhi MN" charset="0"/>
                <a:sym typeface="Gurmukhi MN" charset="0"/>
              </a:rPr>
              <a:t>Transborder</a:t>
            </a:r>
            <a:r>
              <a:rPr lang="en-US" sz="2000" dirty="0">
                <a:solidFill>
                  <a:srgbClr val="000000"/>
                </a:solidFill>
                <a:latin typeface="Gurmukhi MN" charset="0"/>
                <a:ea typeface="Gurmukhi MN" charset="0"/>
                <a:cs typeface="Gurmukhi MN" charset="0"/>
                <a:sym typeface="Gurmukhi MN" charset="0"/>
              </a:rPr>
              <a:t> Flows of Personal Data, and through the Generally Accepted Privacy Principles."</a:t>
            </a:r>
          </a:p>
          <a:p>
            <a:pPr marL="0" indent="0" algn="r">
              <a:spcBef>
                <a:spcPts val="0"/>
              </a:spcBef>
              <a:buNone/>
            </a:pPr>
            <a:endParaRPr lang="en-US" sz="1300" dirty="0" smtClean="0">
              <a:solidFill>
                <a:srgbClr val="000000"/>
              </a:solidFill>
              <a:latin typeface="Gurmukhi MN" charset="0"/>
              <a:ea typeface="Gurmukhi MN" charset="0"/>
              <a:cs typeface="Gurmukhi MN" charset="0"/>
              <a:sym typeface="Gurmukhi MN" charset="0"/>
            </a:endParaRPr>
          </a:p>
          <a:p>
            <a:pPr marL="0" indent="0" algn="r">
              <a:spcBef>
                <a:spcPts val="0"/>
              </a:spcBef>
              <a:buNone/>
            </a:pPr>
            <a:endParaRPr lang="en-US" sz="1300" dirty="0" smtClean="0">
              <a:solidFill>
                <a:srgbClr val="000000"/>
              </a:solidFill>
              <a:latin typeface="Gurmukhi MN" charset="0"/>
              <a:ea typeface="Gurmukhi MN" charset="0"/>
              <a:cs typeface="Gurmukhi MN" charset="0"/>
              <a:sym typeface="Gurmukhi MN" charset="0"/>
            </a:endParaRPr>
          </a:p>
          <a:p>
            <a:pPr marL="0" indent="0" algn="r">
              <a:spcBef>
                <a:spcPts val="0"/>
              </a:spcBef>
              <a:buNone/>
            </a:pPr>
            <a:endParaRPr lang="en-US" sz="1300" dirty="0">
              <a:solidFill>
                <a:srgbClr val="000000"/>
              </a:solidFill>
              <a:latin typeface="Gurmukhi MN" charset="0"/>
              <a:ea typeface="Gurmukhi MN" charset="0"/>
              <a:cs typeface="Gurmukhi MN" charset="0"/>
              <a:sym typeface="Gurmukhi MN" charset="0"/>
            </a:endParaRPr>
          </a:p>
          <a:p>
            <a:pPr marL="0" indent="0" algn="r">
              <a:spcBef>
                <a:spcPts val="0"/>
              </a:spcBef>
              <a:buNone/>
            </a:pPr>
            <a:r>
              <a:rPr lang="en-US" sz="1100" dirty="0" err="1" smtClean="0">
                <a:solidFill>
                  <a:srgbClr val="000000"/>
                </a:solidFill>
                <a:latin typeface="Gurmukhi MN" charset="0"/>
                <a:ea typeface="Gurmukhi MN" charset="0"/>
                <a:cs typeface="Gurmukhi MN" charset="0"/>
                <a:sym typeface="Gurmukhi MN" charset="0"/>
              </a:rPr>
              <a:t>Merribeth</a:t>
            </a:r>
            <a:r>
              <a:rPr lang="en-US" sz="1100" dirty="0" smtClean="0">
                <a:solidFill>
                  <a:srgbClr val="000000"/>
                </a:solidFill>
                <a:latin typeface="Gurmukhi MN" charset="0"/>
                <a:ea typeface="Gurmukhi MN" charset="0"/>
                <a:cs typeface="Gurmukhi MN" charset="0"/>
                <a:sym typeface="Gurmukhi MN" charset="0"/>
              </a:rPr>
              <a:t> </a:t>
            </a:r>
            <a:r>
              <a:rPr lang="en-US" sz="1100" dirty="0" err="1">
                <a:solidFill>
                  <a:srgbClr val="000000"/>
                </a:solidFill>
                <a:latin typeface="Gurmukhi MN" charset="0"/>
                <a:ea typeface="Gurmukhi MN" charset="0"/>
                <a:cs typeface="Gurmukhi MN" charset="0"/>
                <a:sym typeface="Gurmukhi MN" charset="0"/>
              </a:rPr>
              <a:t>Lavagnino</a:t>
            </a:r>
            <a:r>
              <a:rPr lang="en-US" sz="1100" dirty="0" smtClean="0">
                <a:solidFill>
                  <a:srgbClr val="000000"/>
                </a:solidFill>
                <a:latin typeface="Gurmukhi MN" charset="0"/>
                <a:ea typeface="Gurmukhi MN" charset="0"/>
                <a:cs typeface="Gurmukhi MN" charset="0"/>
                <a:sym typeface="Gurmukhi MN" charset="0"/>
              </a:rPr>
              <a:t>,</a:t>
            </a:r>
          </a:p>
          <a:p>
            <a:pPr marL="0" indent="0" algn="r">
              <a:spcBef>
                <a:spcPts val="0"/>
              </a:spcBef>
              <a:buNone/>
            </a:pPr>
            <a:r>
              <a:rPr lang="en-US" sz="1100" dirty="0" smtClean="0">
                <a:solidFill>
                  <a:srgbClr val="000000"/>
                </a:solidFill>
                <a:latin typeface="Gurmukhi MN" charset="0"/>
                <a:ea typeface="Gurmukhi MN" charset="0"/>
                <a:cs typeface="Gurmukhi MN" charset="0"/>
                <a:sym typeface="Gurmukhi MN" charset="0"/>
              </a:rPr>
              <a:t>"</a:t>
            </a:r>
            <a:r>
              <a:rPr lang="en-US" sz="1100" dirty="0">
                <a:solidFill>
                  <a:srgbClr val="000000"/>
                </a:solidFill>
                <a:latin typeface="Gurmukhi MN" charset="0"/>
                <a:ea typeface="Gurmukhi MN" charset="0"/>
                <a:cs typeface="Gurmukhi MN" charset="0"/>
                <a:sym typeface="Gurmukhi MN" charset="0"/>
              </a:rPr>
              <a:t>Information Privacy Revealed," </a:t>
            </a:r>
            <a:endParaRPr lang="en-US" sz="1100" dirty="0" smtClean="0">
              <a:solidFill>
                <a:srgbClr val="000000"/>
              </a:solidFill>
              <a:latin typeface="Gurmukhi MN" charset="0"/>
              <a:ea typeface="Gurmukhi MN" charset="0"/>
              <a:cs typeface="Gurmukhi MN" charset="0"/>
              <a:sym typeface="Gurmukhi MN" charset="0"/>
            </a:endParaRPr>
          </a:p>
          <a:p>
            <a:pPr marL="0" indent="0" algn="r">
              <a:spcBef>
                <a:spcPts val="0"/>
              </a:spcBef>
              <a:buNone/>
            </a:pPr>
            <a:r>
              <a:rPr lang="en-US" sz="1100" dirty="0" err="1">
                <a:solidFill>
                  <a:srgbClr val="000000"/>
                </a:solidFill>
                <a:latin typeface="Gurmukhi MN" charset="0"/>
                <a:ea typeface="Gurmukhi MN" charset="0"/>
                <a:cs typeface="Gurmukhi MN" charset="0"/>
                <a:sym typeface="Gurmukhi MN" charset="0"/>
              </a:rPr>
              <a:t>E</a:t>
            </a:r>
            <a:r>
              <a:rPr lang="en-US" sz="1100" dirty="0" err="1" smtClean="0">
                <a:solidFill>
                  <a:srgbClr val="000000"/>
                </a:solidFill>
                <a:latin typeface="Gurmukhi MN" charset="0"/>
                <a:ea typeface="Gurmukhi MN" charset="0"/>
                <a:cs typeface="Gurmukhi MN" charset="0"/>
                <a:sym typeface="Gurmukhi MN" charset="0"/>
              </a:rPr>
              <a:t>ducause</a:t>
            </a:r>
            <a:r>
              <a:rPr lang="en-US" sz="1100" dirty="0" smtClean="0">
                <a:solidFill>
                  <a:srgbClr val="000000"/>
                </a:solidFill>
                <a:latin typeface="Gurmukhi MN" charset="0"/>
                <a:ea typeface="Gurmukhi MN" charset="0"/>
                <a:cs typeface="Gurmukhi MN" charset="0"/>
                <a:sym typeface="Gurmukhi MN" charset="0"/>
              </a:rPr>
              <a:t> </a:t>
            </a:r>
            <a:r>
              <a:rPr lang="en-US" sz="1100" dirty="0">
                <a:solidFill>
                  <a:srgbClr val="000000"/>
                </a:solidFill>
                <a:latin typeface="Gurmukhi MN" charset="0"/>
                <a:ea typeface="Gurmukhi MN" charset="0"/>
                <a:cs typeface="Gurmukhi MN" charset="0"/>
                <a:sym typeface="Gurmukhi MN" charset="0"/>
              </a:rPr>
              <a:t>Review, January/February </a:t>
            </a:r>
            <a:r>
              <a:rPr lang="en-US" sz="1100" dirty="0" smtClean="0">
                <a:solidFill>
                  <a:srgbClr val="000000"/>
                </a:solidFill>
                <a:latin typeface="Gurmukhi MN" charset="0"/>
                <a:ea typeface="Gurmukhi MN" charset="0"/>
                <a:cs typeface="Gurmukhi MN" charset="0"/>
                <a:sym typeface="Gurmukhi MN" charset="0"/>
              </a:rPr>
              <a:t>2013</a:t>
            </a:r>
            <a:endParaRPr lang="en-US" sz="1100" dirty="0"/>
          </a:p>
        </p:txBody>
      </p:sp>
      <p:sp>
        <p:nvSpPr>
          <p:cNvPr id="27652"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053181AB-86EF-4AD1-8DE9-AA43BEB4AD54}" type="slidenum">
              <a:rPr lang="en-US" sz="1000">
                <a:latin typeface="Helvetica Neue" charset="0"/>
                <a:ea typeface="Helvetica Neue" charset="0"/>
                <a:cs typeface="Helvetica Neue" charset="0"/>
                <a:sym typeface="Helvetica Neue" charset="0"/>
              </a:rPr>
              <a:pPr/>
              <a:t>54</a:t>
            </a:fld>
            <a:endParaRPr lang="en-US"/>
          </a:p>
        </p:txBody>
      </p:sp>
    </p:spTree>
    <p:extLst>
      <p:ext uri="{BB962C8B-B14F-4D97-AF65-F5344CB8AC3E}">
        <p14:creationId xmlns:p14="http://schemas.microsoft.com/office/powerpoint/2010/main" val="27353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InsertedImage.png"/>
          <p:cNvPicPr>
            <a:picLocks noChangeAspect="1"/>
          </p:cNvPicPr>
          <p:nvPr/>
        </p:nvPicPr>
        <p:blipFill>
          <a:blip r:embed="rId2">
            <a:extLst>
              <a:ext uri="{28A0092B-C50C-407E-A947-70E740481C1C}">
                <a14:useLocalDpi xmlns:a14="http://schemas.microsoft.com/office/drawing/2010/main" val="0"/>
              </a:ext>
            </a:extLst>
          </a:blip>
          <a:srcRect l="33333" t="16666" r="33333" b="16666"/>
          <a:stretch>
            <a:fillRect/>
          </a:stretch>
        </p:blipFill>
        <p:spPr bwMode="auto">
          <a:xfrm>
            <a:off x="4724400" y="228600"/>
            <a:ext cx="42672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AF8EBBBD-B88B-4559-8105-5BC00FC71981}" type="slidenum">
              <a:rPr lang="en-US" sz="1000">
                <a:latin typeface="Helvetica Neue" charset="0"/>
                <a:ea typeface="Helvetica Neue" charset="0"/>
                <a:cs typeface="Helvetica Neue" charset="0"/>
                <a:sym typeface="Helvetica Neue" charset="0"/>
              </a:rPr>
              <a:pPr/>
              <a:t>55</a:t>
            </a:fld>
            <a:endParaRPr lang="en-US"/>
          </a:p>
        </p:txBody>
      </p:sp>
      <p:grpSp>
        <p:nvGrpSpPr>
          <p:cNvPr id="4" name="Group 3"/>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Build Better Mousetrap?</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Is there a better way to train the masses?</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What about handling the issues?</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“In nearly every situation, an institution should be able to identify one or more actions it can take to address any privacy issues, while still achieving its business goal.”</a:t>
              </a:r>
            </a:p>
            <a:p>
              <a:pPr marL="0" indent="0" algn="r">
                <a:spcBef>
                  <a:spcPts val="0"/>
                </a:spcBef>
                <a:buNone/>
              </a:pPr>
              <a:r>
                <a:rPr lang="en-US" sz="1100" dirty="0" smtClean="0">
                  <a:solidFill>
                    <a:srgbClr val="000000"/>
                  </a:solidFill>
                  <a:latin typeface="Gurmukhi MN" charset="0"/>
                  <a:ea typeface="Gurmukhi MN" charset="0"/>
                  <a:cs typeface="Gurmukhi MN" charset="0"/>
                  <a:sym typeface="Gurmukhi MN" charset="0"/>
                </a:rPr>
                <a:t> </a:t>
              </a:r>
            </a:p>
            <a:p>
              <a:pPr marL="0" indent="0" algn="r">
                <a:spcBef>
                  <a:spcPts val="0"/>
                </a:spcBef>
                <a:buNone/>
              </a:pPr>
              <a:r>
                <a:rPr lang="en-US" sz="1100" dirty="0" err="1" smtClean="0">
                  <a:solidFill>
                    <a:srgbClr val="000000"/>
                  </a:solidFill>
                  <a:latin typeface="Gurmukhi MN" charset="0"/>
                  <a:ea typeface="Gurmukhi MN" charset="0"/>
                  <a:cs typeface="Gurmukhi MN" charset="0"/>
                  <a:sym typeface="Gurmukhi MN" charset="0"/>
                </a:rPr>
                <a:t>Merribeth</a:t>
              </a:r>
              <a:r>
                <a:rPr lang="en-US" sz="1100" dirty="0" smtClean="0">
                  <a:solidFill>
                    <a:srgbClr val="000000"/>
                  </a:solidFill>
                  <a:latin typeface="Gurmukhi MN" charset="0"/>
                  <a:ea typeface="Gurmukhi MN" charset="0"/>
                  <a:cs typeface="Gurmukhi MN" charset="0"/>
                  <a:sym typeface="Gurmukhi MN" charset="0"/>
                </a:rPr>
                <a:t> </a:t>
              </a:r>
              <a:r>
                <a:rPr lang="en-US" sz="1100" dirty="0" err="1">
                  <a:solidFill>
                    <a:srgbClr val="000000"/>
                  </a:solidFill>
                  <a:latin typeface="Gurmukhi MN" charset="0"/>
                  <a:ea typeface="Gurmukhi MN" charset="0"/>
                  <a:cs typeface="Gurmukhi MN" charset="0"/>
                  <a:sym typeface="Gurmukhi MN" charset="0"/>
                </a:rPr>
                <a:t>Lavagnino</a:t>
              </a:r>
              <a:r>
                <a:rPr lang="en-US" sz="1100" dirty="0">
                  <a:solidFill>
                    <a:srgbClr val="000000"/>
                  </a:solidFill>
                  <a:latin typeface="Gurmukhi MN" charset="0"/>
                  <a:ea typeface="Gurmukhi MN" charset="0"/>
                  <a:cs typeface="Gurmukhi MN" charset="0"/>
                  <a:sym typeface="Gurmukhi MN" charset="0"/>
                </a:rPr>
                <a:t>,</a:t>
              </a:r>
            </a:p>
            <a:p>
              <a:pPr marL="0" indent="0" algn="r">
                <a:spcBef>
                  <a:spcPts val="0"/>
                </a:spcBef>
                <a:buNone/>
              </a:pPr>
              <a:r>
                <a:rPr lang="en-US" sz="1100" dirty="0">
                  <a:solidFill>
                    <a:srgbClr val="000000"/>
                  </a:solidFill>
                  <a:latin typeface="Gurmukhi MN" charset="0"/>
                  <a:ea typeface="Gurmukhi MN" charset="0"/>
                  <a:cs typeface="Gurmukhi MN" charset="0"/>
                  <a:sym typeface="Gurmukhi MN" charset="0"/>
                </a:rPr>
                <a:t>"Information Privacy Revealed," </a:t>
              </a:r>
            </a:p>
            <a:p>
              <a:pPr marL="0" indent="0" algn="r">
                <a:spcBef>
                  <a:spcPts val="0"/>
                </a:spcBef>
                <a:buNone/>
              </a:pPr>
              <a:r>
                <a:rPr lang="en-US" sz="1100" dirty="0" err="1">
                  <a:solidFill>
                    <a:srgbClr val="000000"/>
                  </a:solidFill>
                  <a:latin typeface="Gurmukhi MN" charset="0"/>
                  <a:ea typeface="Gurmukhi MN" charset="0"/>
                  <a:cs typeface="Gurmukhi MN" charset="0"/>
                  <a:sym typeface="Gurmukhi MN" charset="0"/>
                </a:rPr>
                <a:t>Educause</a:t>
              </a:r>
              <a:r>
                <a:rPr lang="en-US" sz="1100" dirty="0">
                  <a:solidFill>
                    <a:srgbClr val="000000"/>
                  </a:solidFill>
                  <a:latin typeface="Gurmukhi MN" charset="0"/>
                  <a:ea typeface="Gurmukhi MN" charset="0"/>
                  <a:cs typeface="Gurmukhi MN" charset="0"/>
                  <a:sym typeface="Gurmukhi MN" charset="0"/>
                </a:rPr>
                <a:t> Review, January/February 2013</a:t>
              </a:r>
              <a:endParaRPr lang="en-US" sz="1100" dirty="0"/>
            </a:p>
            <a:p>
              <a:pPr marL="0" indent="0">
                <a:spcBef>
                  <a:spcPts val="0"/>
                </a:spcBef>
                <a:spcAft>
                  <a:spcPts val="1200"/>
                </a:spcAft>
                <a:buNone/>
              </a:pP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461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AutoShape 3"/>
          <p:cNvSpPr>
            <a:spLocks/>
          </p:cNvSpPr>
          <p:nvPr/>
        </p:nvSpPr>
        <p:spPr bwMode="auto">
          <a:xfrm>
            <a:off x="3417838" y="3819674"/>
            <a:ext cx="1823889" cy="182388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3200">
                <a:solidFill>
                  <a:srgbClr val="FFFFFF"/>
                </a:solidFill>
              </a:rPr>
              <a:t>I</a:t>
            </a:r>
            <a:endParaRPr lang="en-US" sz="3200"/>
          </a:p>
        </p:txBody>
      </p:sp>
      <p:sp>
        <p:nvSpPr>
          <p:cNvPr id="30724" name="AutoShape 4"/>
          <p:cNvSpPr>
            <a:spLocks/>
          </p:cNvSpPr>
          <p:nvPr/>
        </p:nvSpPr>
        <p:spPr bwMode="auto">
          <a:xfrm>
            <a:off x="6795492" y="3856509"/>
            <a:ext cx="1822773" cy="182388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3200">
                <a:solidFill>
                  <a:srgbClr val="FFFFFF"/>
                </a:solidFill>
              </a:rPr>
              <a:t>A</a:t>
            </a:r>
            <a:endParaRPr lang="en-US" sz="3200"/>
          </a:p>
        </p:txBody>
      </p:sp>
      <p:sp>
        <p:nvSpPr>
          <p:cNvPr id="30725" name="AutoShape 5"/>
          <p:cNvSpPr>
            <a:spLocks/>
          </p:cNvSpPr>
          <p:nvPr/>
        </p:nvSpPr>
        <p:spPr bwMode="auto">
          <a:xfrm>
            <a:off x="5110014" y="938734"/>
            <a:ext cx="1823889" cy="182388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A04A1F"/>
          </a:solidFill>
          <a:ln w="76200" cap="flat" cmpd="sng">
            <a:solidFill>
              <a:srgbClr val="E1E4E9"/>
            </a:solidFill>
            <a:prstDash val="solid"/>
            <a:miter lim="0"/>
            <a:headEnd/>
            <a:tailEnd/>
          </a:ln>
          <a:effectLst>
            <a:outerShdw blurRad="63500" dist="63500" dir="5280006" algn="ctr" rotWithShape="0">
              <a:srgbClr val="000000">
                <a:alpha val="45000"/>
              </a:srgbClr>
            </a:outerShdw>
          </a:effectLst>
        </p:spPr>
        <p:txBody>
          <a:bodyPr lIns="35717" tIns="35717" rIns="35717" bIns="35717" anchor="ctr"/>
          <a:lstStyle/>
          <a:p>
            <a:pPr algn="ctr"/>
            <a:r>
              <a:rPr lang="en-US" sz="3200" dirty="0">
                <a:solidFill>
                  <a:srgbClr val="FFFFFF"/>
                </a:solidFill>
              </a:rPr>
              <a:t>C</a:t>
            </a:r>
            <a:endParaRPr lang="en-US" sz="3200" dirty="0"/>
          </a:p>
        </p:txBody>
      </p:sp>
      <p:sp>
        <p:nvSpPr>
          <p:cNvPr id="30726" name="Line 6"/>
          <p:cNvSpPr>
            <a:spLocks noChangeShapeType="1"/>
          </p:cNvSpPr>
          <p:nvPr/>
        </p:nvSpPr>
        <p:spPr bwMode="auto">
          <a:xfrm flipV="1">
            <a:off x="4477123" y="2844105"/>
            <a:ext cx="770186" cy="892969"/>
          </a:xfrm>
          <a:prstGeom prst="line">
            <a:avLst/>
          </a:prstGeom>
          <a:noFill/>
          <a:ln w="25400" cap="flat" cmpd="sng">
            <a:solidFill>
              <a:srgbClr val="AF6747"/>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30727" name="Line 7"/>
          <p:cNvSpPr>
            <a:spLocks noChangeShapeType="1"/>
          </p:cNvSpPr>
          <p:nvPr/>
        </p:nvSpPr>
        <p:spPr bwMode="auto">
          <a:xfrm flipH="1" flipV="1">
            <a:off x="6775401" y="2863082"/>
            <a:ext cx="666378" cy="856133"/>
          </a:xfrm>
          <a:prstGeom prst="line">
            <a:avLst/>
          </a:prstGeom>
          <a:noFill/>
          <a:ln w="25400" cap="flat" cmpd="sng">
            <a:solidFill>
              <a:srgbClr val="AF6747"/>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30728" name="Line 8"/>
          <p:cNvSpPr>
            <a:spLocks noChangeShapeType="1"/>
          </p:cNvSpPr>
          <p:nvPr/>
        </p:nvSpPr>
        <p:spPr bwMode="auto">
          <a:xfrm>
            <a:off x="5428134" y="4978301"/>
            <a:ext cx="1179835" cy="0"/>
          </a:xfrm>
          <a:prstGeom prst="line">
            <a:avLst/>
          </a:prstGeom>
          <a:noFill/>
          <a:ln w="25400" cap="flat" cmpd="sng">
            <a:solidFill>
              <a:srgbClr val="AF6747"/>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30729" name="AutoShape 9"/>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F30D66E-0661-49C0-966C-104DC0708F63}" type="slidenum">
              <a:rPr lang="en-US" sz="1000">
                <a:latin typeface="Helvetica Neue" charset="0"/>
                <a:ea typeface="Helvetica Neue" charset="0"/>
                <a:cs typeface="Helvetica Neue" charset="0"/>
                <a:sym typeface="Helvetica Neue" charset="0"/>
              </a:rPr>
              <a:pPr/>
              <a:t>56</a:t>
            </a:fld>
            <a:endParaRPr lang="en-US"/>
          </a:p>
        </p:txBody>
      </p:sp>
      <p:sp>
        <p:nvSpPr>
          <p:cNvPr id="17" name="Rectangle 2"/>
          <p:cNvSpPr txBox="1">
            <a:spLocks noChangeArrowheads="1"/>
          </p:cNvSpPr>
          <p:nvPr/>
        </p:nvSpPr>
        <p:spPr>
          <a:xfrm>
            <a:off x="228600" y="533400"/>
            <a:ext cx="4343400" cy="2329682"/>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Security Model</a:t>
            </a: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Confidentiality</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Integrity</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Availability</a:t>
            </a:r>
          </a:p>
        </p:txBody>
      </p:sp>
      <p:cxnSp>
        <p:nvCxnSpPr>
          <p:cNvPr id="18" name="Straight Connector 17"/>
          <p:cNvCxnSpPr/>
          <p:nvPr/>
        </p:nvCxnSpPr>
        <p:spPr>
          <a:xfrm>
            <a:off x="307571" y="10668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3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InsertedImage.jpg"/>
          <p:cNvPicPr>
            <a:picLocks noChangeAspect="1"/>
          </p:cNvPicPr>
          <p:nvPr/>
        </p:nvPicPr>
        <p:blipFill>
          <a:blip r:embed="rId2">
            <a:extLst>
              <a:ext uri="{28A0092B-C50C-407E-A947-70E740481C1C}">
                <a14:useLocalDpi xmlns:a14="http://schemas.microsoft.com/office/drawing/2010/main" val="0"/>
              </a:ext>
            </a:extLst>
          </a:blip>
          <a:srcRect l="29630" r="29630"/>
          <a:stretch>
            <a:fillRect/>
          </a:stretch>
        </p:blipFill>
        <p:spPr bwMode="auto">
          <a:xfrm>
            <a:off x="4724399" y="152400"/>
            <a:ext cx="4353719" cy="6530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1748" name="Group 4"/>
          <p:cNvGraphicFramePr>
            <a:graphicFrameLocks noGrp="1"/>
          </p:cNvGraphicFramePr>
          <p:nvPr/>
        </p:nvGraphicFramePr>
        <p:xfrm>
          <a:off x="5750719" y="1089422"/>
          <a:ext cx="2286000" cy="4572000"/>
        </p:xfrm>
        <a:graphic>
          <a:graphicData uri="http://schemas.openxmlformats.org/drawingml/2006/table">
            <a:tbl>
              <a:tblPr/>
              <a:tblGrid>
                <a:gridCol w="2286000"/>
              </a:tblGrid>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Notice</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cap="flat">
                      <a:noFill/>
                    </a:lnT>
                    <a:lnB w="12700" cap="flat" cmpd="sng" algn="ctr">
                      <a:solidFill>
                        <a:srgbClr val="000000"/>
                      </a:solidFill>
                      <a:prstDash val="sysDot"/>
                      <a:miter lim="0"/>
                      <a:headEnd type="none" w="med" len="med"/>
                      <a:tailEnd type="none" w="med" len="med"/>
                    </a:lnB>
                    <a:lnTlToBr>
                      <a:noFill/>
                    </a:lnTlToBr>
                    <a:lnBlToTr>
                      <a:noFill/>
                    </a:lnBlToTr>
                    <a:no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Choice/Consent</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solidFill>
                      <a:srgbClr val="C8C8C8">
                        <a:alpha val="29999"/>
                      </a:srgbClr>
                    </a:solid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Collection Limit</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Use/Retention</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solidFill>
                      <a:srgbClr val="C8C8C8">
                        <a:alpha val="29999"/>
                      </a:srgbClr>
                    </a:solid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Disclosure Limit</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Access</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solidFill>
                      <a:srgbClr val="C8C8C8">
                        <a:alpha val="29999"/>
                      </a:srgbClr>
                    </a:solid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IntegritySecurity</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w="12700" cap="flat" cmpd="sng" algn="ctr">
                      <a:solidFill>
                        <a:srgbClr val="000000"/>
                      </a:solidFill>
                      <a:prstDash val="sysDot"/>
                      <a:miter lim="0"/>
                      <a:headEnd type="none" w="med" len="med"/>
                      <a:tailEnd type="none" w="med" len="med"/>
                    </a:lnB>
                    <a:lnTlToBr>
                      <a:noFill/>
                    </a:lnTlToBr>
                    <a:lnBlToTr>
                      <a:noFill/>
                    </a:lnBlToTr>
                    <a:noFill/>
                  </a:tcPr>
                </a:tc>
              </a:tr>
              <a:tr h="5715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Gurmukhi MN" charset="0"/>
                          <a:ea typeface="Gurmukhi MN" charset="0"/>
                          <a:cs typeface="Gurmukhi MN" charset="0"/>
                          <a:sym typeface="Gurmukhi MN" charset="0"/>
                        </a:rPr>
                        <a:t>Enforcement</a:t>
                      </a:r>
                      <a:endParaRPr kumimoji="0" lang="en-US" sz="1800" b="0" i="0" u="none" strike="noStrike" cap="none" normalizeH="0" baseline="0" smtClean="0">
                        <a:ln>
                          <a:noFill/>
                        </a:ln>
                        <a:solidFill>
                          <a:srgbClr val="747474"/>
                        </a:solidFill>
                        <a:effectLst/>
                        <a:latin typeface="Helvetica Neue" charset="0"/>
                        <a:ea typeface="Helvetica Neue" charset="0"/>
                        <a:cs typeface="Helvetica Neue" charset="0"/>
                        <a:sym typeface="Helvetica Neue" charset="0"/>
                      </a:endParaRPr>
                    </a:p>
                  </a:txBody>
                  <a:tcPr marL="35719" marR="35719" marT="35719" marB="35719" anchor="ctr" horzOverflow="overflow">
                    <a:lnL cap="flat">
                      <a:noFill/>
                    </a:lnL>
                    <a:lnR cap="flat">
                      <a:noFill/>
                    </a:lnR>
                    <a:lnT w="12700" cap="flat" cmpd="sng" algn="ctr">
                      <a:solidFill>
                        <a:srgbClr val="000000"/>
                      </a:solidFill>
                      <a:prstDash val="sysDot"/>
                      <a:miter lim="0"/>
                      <a:headEnd type="none" w="med" len="med"/>
                      <a:tailEnd type="none" w="med" len="med"/>
                    </a:lnT>
                    <a:lnB cap="flat">
                      <a:noFill/>
                    </a:lnB>
                    <a:lnTlToBr>
                      <a:noFill/>
                    </a:lnTlToBr>
                    <a:lnBlToTr>
                      <a:noFill/>
                    </a:lnBlToTr>
                    <a:solidFill>
                      <a:srgbClr val="C8C8C8">
                        <a:alpha val="29999"/>
                      </a:srgbClr>
                    </a:solidFill>
                  </a:tcPr>
                </a:tc>
              </a:tr>
            </a:tbl>
          </a:graphicData>
        </a:graphic>
      </p:graphicFrame>
      <p:sp>
        <p:nvSpPr>
          <p:cNvPr id="31782" name="AutoShape 38"/>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C557E78-1234-41FC-9677-FBA8D37AC702}" type="slidenum">
              <a:rPr lang="en-US" sz="1000">
                <a:latin typeface="Helvetica Neue" charset="0"/>
                <a:ea typeface="Helvetica Neue" charset="0"/>
                <a:cs typeface="Helvetica Neue" charset="0"/>
                <a:sym typeface="Helvetica Neue" charset="0"/>
              </a:rPr>
              <a:pPr/>
              <a:t>57</a:t>
            </a:fld>
            <a:endParaRPr lang="en-US"/>
          </a:p>
        </p:txBody>
      </p:sp>
      <p:grpSp>
        <p:nvGrpSpPr>
          <p:cNvPr id="12" name="Group 11"/>
          <p:cNvGrpSpPr/>
          <p:nvPr/>
        </p:nvGrpSpPr>
        <p:grpSpPr>
          <a:xfrm>
            <a:off x="228600" y="533400"/>
            <a:ext cx="4343400" cy="5638800"/>
            <a:chOff x="228600" y="533400"/>
            <a:chExt cx="4343400" cy="5638800"/>
          </a:xfrm>
        </p:grpSpPr>
        <p:sp>
          <p:nvSpPr>
            <p:cNvPr id="13"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Privacy Model</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Privacy Principles</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Privacy Impact Analysis: P-I-A</a:t>
              </a:r>
            </a:p>
            <a:p>
              <a:pPr marL="623888" lvl="1" indent="-223838">
                <a:spcBef>
                  <a:spcPts val="0"/>
                </a:spcBef>
                <a:spcAft>
                  <a:spcPts val="1200"/>
                </a:spcAft>
                <a:buFontTx/>
                <a:buChar char="•"/>
              </a:pPr>
              <a:r>
                <a:rPr lang="en-US" sz="1800" dirty="0" smtClean="0">
                  <a:solidFill>
                    <a:srgbClr val="000000"/>
                  </a:solidFill>
                  <a:latin typeface="Gurmukhi MN" charset="0"/>
                  <a:ea typeface="Gurmukhi MN" charset="0"/>
                  <a:cs typeface="Gurmukhi MN" charset="0"/>
                  <a:sym typeface="Gurmukhi MN" charset="0"/>
                </a:rPr>
                <a:t>Example: Note Penn does the SPIA – Security &amp; Privacy Impact Analysis</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Lifecycle</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Accountability</a:t>
              </a:r>
              <a:endParaRPr lang="en-US" sz="1100" dirty="0"/>
            </a:p>
            <a:p>
              <a:pPr marL="0" indent="0">
                <a:spcBef>
                  <a:spcPts val="0"/>
                </a:spcBef>
                <a:spcAft>
                  <a:spcPts val="1200"/>
                </a:spcAft>
                <a:buNone/>
              </a:pPr>
              <a:endParaRPr lang="en-US" sz="2200" dirty="0">
                <a:solidFill>
                  <a:srgbClr val="000000"/>
                </a:solidFill>
                <a:latin typeface="Gurmukhi MN" charset="0"/>
                <a:ea typeface="Gurmukhi MN" charset="0"/>
                <a:cs typeface="Gurmukhi MN" charset="0"/>
                <a:sym typeface="Gurmukhi MN" charset="0"/>
              </a:endParaRPr>
            </a:p>
          </p:txBody>
        </p:sp>
        <p:cxnSp>
          <p:nvCxnSpPr>
            <p:cNvPr id="14" name="Straight Connector 13"/>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372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nsertedImage.jpg"/>
          <p:cNvPicPr>
            <a:picLocks noChangeAspect="1"/>
          </p:cNvPicPr>
          <p:nvPr/>
        </p:nvPicPr>
        <p:blipFill>
          <a:blip r:embed="rId2">
            <a:extLst>
              <a:ext uri="{28A0092B-C50C-407E-A947-70E740481C1C}">
                <a14:useLocalDpi xmlns:a14="http://schemas.microsoft.com/office/drawing/2010/main" val="0"/>
              </a:ext>
            </a:extLst>
          </a:blip>
          <a:srcRect t="3593" b="3593"/>
          <a:stretch>
            <a:fillRect/>
          </a:stretch>
        </p:blipFill>
        <p:spPr bwMode="auto">
          <a:xfrm>
            <a:off x="4724400" y="228600"/>
            <a:ext cx="42672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91BCC311-1A19-4D2F-ACB7-06BDFF68D0A2}" type="slidenum">
              <a:rPr lang="en-US" sz="1000">
                <a:latin typeface="Helvetica Neue" charset="0"/>
                <a:ea typeface="Helvetica Neue" charset="0"/>
                <a:cs typeface="Helvetica Neue" charset="0"/>
                <a:sym typeface="Helvetica Neue" charset="0"/>
              </a:rPr>
              <a:pPr/>
              <a:t>58</a:t>
            </a:fld>
            <a:endParaRPr lang="en-US"/>
          </a:p>
        </p:txBody>
      </p:sp>
      <p:grpSp>
        <p:nvGrpSpPr>
          <p:cNvPr id="8" name="Group 7"/>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Lifecycle/Info Privacy</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Creation/Receipt</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Storage/Management</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Use/Re-Disclosure</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Retention</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Disposition</a:t>
              </a:r>
            </a:p>
            <a:p>
              <a:pPr marL="223838" indent="-223838">
                <a:spcBef>
                  <a:spcPts val="0"/>
                </a:spcBef>
                <a:spcAft>
                  <a:spcPts val="1200"/>
                </a:spcAft>
                <a:buFontTx/>
                <a:buChar char="•"/>
              </a:pPr>
              <a:r>
                <a:rPr lang="en-US" sz="2200" dirty="0" smtClean="0">
                  <a:solidFill>
                    <a:srgbClr val="000000"/>
                  </a:solidFill>
                  <a:latin typeface="Gurmukhi MN" charset="0"/>
                  <a:ea typeface="Gurmukhi MN" charset="0"/>
                  <a:cs typeface="Gurmukhi MN" charset="0"/>
                  <a:sym typeface="Gurmukhi MN" charset="0"/>
                </a:rPr>
                <a:t>Begin Again</a:t>
              </a:r>
              <a:endParaRPr lang="en-US" sz="1100" dirty="0"/>
            </a:p>
            <a:p>
              <a:pPr marL="0" indent="0">
                <a:spcBef>
                  <a:spcPts val="0"/>
                </a:spcBef>
                <a:spcAft>
                  <a:spcPts val="1200"/>
                </a:spcAft>
                <a:buNone/>
              </a:pP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746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InsertedImage.jpg"/>
          <p:cNvPicPr>
            <a:picLocks noChangeAspect="1"/>
          </p:cNvPicPr>
          <p:nvPr/>
        </p:nvPicPr>
        <p:blipFill>
          <a:blip r:embed="rId2">
            <a:extLst>
              <a:ext uri="{28A0092B-C50C-407E-A947-70E740481C1C}">
                <a14:useLocalDpi xmlns:a14="http://schemas.microsoft.com/office/drawing/2010/main" val="0"/>
              </a:ext>
            </a:extLst>
          </a:blip>
          <a:srcRect l="27586" r="27586"/>
          <a:stretch>
            <a:fillRect/>
          </a:stretch>
        </p:blipFill>
        <p:spPr bwMode="auto">
          <a:xfrm>
            <a:off x="4762500" y="228600"/>
            <a:ext cx="4229100" cy="634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2BBA3409-1DB1-435D-AA7C-0D1A6D23ECC7}" type="slidenum">
              <a:rPr lang="en-US" sz="1000">
                <a:latin typeface="Helvetica Neue" charset="0"/>
                <a:ea typeface="Helvetica Neue" charset="0"/>
                <a:cs typeface="Helvetica Neue" charset="0"/>
                <a:sym typeface="Helvetica Neue" charset="0"/>
              </a:rPr>
              <a:pPr/>
              <a:t>59</a:t>
            </a:fld>
            <a:endParaRPr lang="en-US"/>
          </a:p>
        </p:txBody>
      </p:sp>
      <p:grpSp>
        <p:nvGrpSpPr>
          <p:cNvPr id="8" name="Group 7"/>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P.I.A.  Not  C-I-A</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457200" indent="-457200">
                <a:spcBef>
                  <a:spcPts val="0"/>
                </a:spcBef>
                <a:spcAft>
                  <a:spcPts val="1600"/>
                </a:spcAft>
                <a:buFont typeface="+mj-lt"/>
                <a:buAutoNum type="arabicPeriod"/>
              </a:pPr>
              <a:r>
                <a:rPr lang="en-US" sz="2000" dirty="0" smtClean="0">
                  <a:solidFill>
                    <a:srgbClr val="000000"/>
                  </a:solidFill>
                  <a:latin typeface="Gurmukhi MN"/>
                  <a:ea typeface="Gurmukhi MN" charset="0"/>
                  <a:cs typeface="Gurmukhi MN" charset="0"/>
                  <a:sym typeface="Gurmukhi MN" charset="0"/>
                </a:rPr>
                <a:t>What information is to be collected </a:t>
              </a:r>
              <a:r>
                <a:rPr lang="en-US" sz="1600" dirty="0" smtClean="0">
                  <a:solidFill>
                    <a:srgbClr val="000000"/>
                  </a:solidFill>
                  <a:latin typeface="Gurmukhi MN"/>
                  <a:ea typeface="Gurmukhi MN" charset="0"/>
                  <a:cs typeface="Gurmukhi MN" charset="0"/>
                  <a:sym typeface="Gurmukhi MN" charset="0"/>
                </a:rPr>
                <a:t>(e.g., nature &amp; source)</a:t>
              </a:r>
            </a:p>
            <a:p>
              <a:pPr marL="457200" indent="-457200">
                <a:spcBef>
                  <a:spcPts val="0"/>
                </a:spcBef>
                <a:spcAft>
                  <a:spcPts val="1600"/>
                </a:spcAft>
                <a:buFont typeface="+mj-lt"/>
                <a:buAutoNum type="arabicPeriod"/>
              </a:pPr>
              <a:r>
                <a:rPr lang="en-US" sz="2000" dirty="0" smtClean="0">
                  <a:solidFill>
                    <a:srgbClr val="000000"/>
                  </a:solidFill>
                  <a:latin typeface="Gurmukhi MN"/>
                  <a:sym typeface="Gurmukhi MN" charset="0"/>
                </a:rPr>
                <a:t>Why the information is being collected </a:t>
              </a:r>
              <a:r>
                <a:rPr lang="en-US" sz="1600" dirty="0" smtClean="0">
                  <a:solidFill>
                    <a:srgbClr val="000000"/>
                  </a:solidFill>
                  <a:latin typeface="Gurmukhi MN"/>
                  <a:sym typeface="Gurmukhi MN" charset="0"/>
                </a:rPr>
                <a:t>(e.g., determine eligibility)</a:t>
              </a:r>
            </a:p>
            <a:p>
              <a:pPr marL="457200" indent="-457200">
                <a:spcBef>
                  <a:spcPts val="0"/>
                </a:spcBef>
                <a:spcAft>
                  <a:spcPts val="1600"/>
                </a:spcAft>
                <a:buFont typeface="+mj-lt"/>
                <a:buAutoNum type="arabicPeriod"/>
              </a:pPr>
              <a:r>
                <a:rPr lang="en-US" sz="2000" dirty="0" smtClean="0">
                  <a:solidFill>
                    <a:srgbClr val="000000"/>
                  </a:solidFill>
                  <a:latin typeface="Gurmukhi MN"/>
                  <a:sym typeface="Gurmukhi MN" charset="0"/>
                </a:rPr>
                <a:t>Intended use of the information </a:t>
              </a:r>
              <a:r>
                <a:rPr lang="en-US" sz="1600" dirty="0" smtClean="0">
                  <a:solidFill>
                    <a:srgbClr val="000000"/>
                  </a:solidFill>
                  <a:latin typeface="Gurmukhi MN"/>
                  <a:sym typeface="Gurmukhi MN" charset="0"/>
                </a:rPr>
                <a:t>(e.g., verify existing data)</a:t>
              </a:r>
            </a:p>
            <a:p>
              <a:pPr marL="457200" indent="-457200">
                <a:spcBef>
                  <a:spcPts val="0"/>
                </a:spcBef>
                <a:spcAft>
                  <a:spcPts val="1600"/>
                </a:spcAft>
                <a:buFont typeface="+mj-lt"/>
                <a:buAutoNum type="arabicPeriod"/>
              </a:pPr>
              <a:r>
                <a:rPr lang="en-US" sz="2000" dirty="0" smtClean="0">
                  <a:solidFill>
                    <a:srgbClr val="000000"/>
                  </a:solidFill>
                  <a:latin typeface="Gurmukhi MN"/>
                  <a:sym typeface="Gurmukhi MN" charset="0"/>
                </a:rPr>
                <a:t>With whom the information will be shared </a:t>
              </a:r>
              <a:r>
                <a:rPr lang="en-US" sz="1600" dirty="0" smtClean="0">
                  <a:solidFill>
                    <a:srgbClr val="000000"/>
                  </a:solidFill>
                  <a:latin typeface="Gurmukhi MN"/>
                  <a:sym typeface="Gurmukhi MN" charset="0"/>
                </a:rPr>
                <a:t>(e.g., another agency for a specified programmatic purpose)</a:t>
              </a:r>
              <a:endParaRPr lang="en-US" sz="1600" dirty="0">
                <a:latin typeface="Gurmukhi MN"/>
              </a:endParaRPr>
            </a:p>
            <a:p>
              <a:pPr marL="0" indent="0">
                <a:spcBef>
                  <a:spcPts val="0"/>
                </a:spcBef>
                <a:spcAft>
                  <a:spcPts val="1200"/>
                </a:spcAft>
                <a:buNone/>
              </a:pP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37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b="1" smtClean="0">
                <a:latin typeface="Arial" charset="0"/>
                <a:cs typeface="Arial" charset="0"/>
              </a:rPr>
              <a:t>Information Security</a:t>
            </a:r>
          </a:p>
          <a:p>
            <a:pPr eaLnBrk="1" hangingPunct="1">
              <a:spcBef>
                <a:spcPct val="0"/>
              </a:spcBef>
            </a:pPr>
            <a:endParaRPr lang="en-US" sz="1800" smtClean="0">
              <a:latin typeface="Arial" charset="0"/>
              <a:cs typeface="Arial" charset="0"/>
            </a:endParaRPr>
          </a:p>
          <a:p>
            <a:pPr eaLnBrk="1" hangingPunct="1">
              <a:spcBef>
                <a:spcPct val="0"/>
              </a:spcBef>
            </a:pPr>
            <a:r>
              <a:rPr lang="en-US" sz="2800" smtClean="0">
                <a:latin typeface="Arial" charset="0"/>
                <a:cs typeface="Arial" charset="0"/>
              </a:rPr>
              <a:t>Encompasses the administrative, physical and technical safeguards designed to ensure information’s CIA </a:t>
            </a:r>
            <a:r>
              <a:rPr lang="en-US" sz="2100" smtClean="0">
                <a:latin typeface="Arial" charset="0"/>
                <a:cs typeface="Arial" charset="0"/>
              </a:rPr>
              <a:t>(confidentiality, integrity and availability)</a:t>
            </a:r>
            <a:r>
              <a:rPr lang="en-US" sz="2800" smtClean="0">
                <a:latin typeface="Arial" charset="0"/>
                <a:cs typeface="Arial" charset="0"/>
              </a:rPr>
              <a:t>.</a:t>
            </a:r>
          </a:p>
          <a:p>
            <a:pPr eaLnBrk="1" hangingPunct="1"/>
            <a:endParaRPr lang="en-US" smtClean="0">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pasted-image.jpg"/>
          <p:cNvPicPr>
            <a:picLocks noChangeAspect="1"/>
          </p:cNvPicPr>
          <p:nvPr/>
        </p:nvPicPr>
        <p:blipFill>
          <a:blip r:embed="rId2">
            <a:extLst>
              <a:ext uri="{28A0092B-C50C-407E-A947-70E740481C1C}">
                <a14:useLocalDpi xmlns:a14="http://schemas.microsoft.com/office/drawing/2010/main" val="0"/>
              </a:ext>
            </a:extLst>
          </a:blip>
          <a:srcRect l="-339" t="-626" r="55153" b="-5629"/>
          <a:stretch>
            <a:fillRect/>
          </a:stretch>
        </p:blipFill>
        <p:spPr bwMode="auto">
          <a:xfrm>
            <a:off x="4800600" y="228600"/>
            <a:ext cx="4281276" cy="671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0"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713AB0D7-7394-48B0-9F18-0DFA17950D2A}" type="slidenum">
              <a:rPr lang="en-US" sz="1000">
                <a:latin typeface="Helvetica Neue" charset="0"/>
                <a:ea typeface="Helvetica Neue" charset="0"/>
                <a:cs typeface="Helvetica Neue" charset="0"/>
                <a:sym typeface="Helvetica Neue" charset="0"/>
              </a:rPr>
              <a:pPr/>
              <a:t>60</a:t>
            </a:fld>
            <a:endParaRPr lang="en-US"/>
          </a:p>
        </p:txBody>
      </p:sp>
      <p:grpSp>
        <p:nvGrpSpPr>
          <p:cNvPr id="8" name="Group 7"/>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P.I.A.  continues</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marL="457200" indent="-457200">
                <a:spcBef>
                  <a:spcPts val="0"/>
                </a:spcBef>
                <a:spcAft>
                  <a:spcPts val="1600"/>
                </a:spcAft>
                <a:buFont typeface="+mj-lt"/>
                <a:buAutoNum type="arabicPeriod"/>
              </a:pPr>
              <a:r>
                <a:rPr lang="en-US" sz="2000" dirty="0" smtClean="0">
                  <a:solidFill>
                    <a:srgbClr val="000000"/>
                  </a:solidFill>
                  <a:latin typeface="Gurmukhi MN"/>
                  <a:ea typeface="Gurmukhi MN" charset="0"/>
                  <a:cs typeface="Gurmukhi MN" charset="0"/>
                  <a:sym typeface="Gurmukhi MN" charset="0"/>
                </a:rPr>
                <a:t>What opportunities individuals have to decline to provide information </a:t>
              </a:r>
              <a:r>
                <a:rPr lang="en-US" sz="1600" dirty="0" smtClean="0">
                  <a:solidFill>
                    <a:srgbClr val="000000"/>
                  </a:solidFill>
                  <a:latin typeface="Gurmukhi MN"/>
                  <a:ea typeface="Gurmukhi MN" charset="0"/>
                  <a:cs typeface="Gurmukhi MN" charset="0"/>
                  <a:sym typeface="Gurmukhi MN" charset="0"/>
                </a:rPr>
                <a:t>(e.g., where providing is voluntary) </a:t>
              </a:r>
              <a:r>
                <a:rPr lang="en-US" sz="2000" dirty="0" smtClean="0">
                  <a:solidFill>
                    <a:srgbClr val="000000"/>
                  </a:solidFill>
                  <a:latin typeface="Gurmukhi MN"/>
                  <a:ea typeface="Gurmukhi MN" charset="0"/>
                  <a:cs typeface="Gurmukhi MN" charset="0"/>
                  <a:sym typeface="Gurmukhi MN" charset="0"/>
                </a:rPr>
                <a:t>or to consent to particular use of the information </a:t>
              </a:r>
              <a:r>
                <a:rPr lang="en-US" sz="1600" dirty="0" smtClean="0">
                  <a:solidFill>
                    <a:srgbClr val="000000"/>
                  </a:solidFill>
                  <a:latin typeface="Gurmukhi MN"/>
                  <a:ea typeface="Gurmukhi MN" charset="0"/>
                  <a:cs typeface="Gurmukhi MN" charset="0"/>
                  <a:sym typeface="Gurmukhi MN" charset="0"/>
                </a:rPr>
                <a:t>(other than required or authorized use), </a:t>
              </a:r>
              <a:r>
                <a:rPr lang="en-US" sz="2000" dirty="0" smtClean="0">
                  <a:solidFill>
                    <a:srgbClr val="000000"/>
                  </a:solidFill>
                  <a:latin typeface="Gurmukhi MN"/>
                  <a:ea typeface="Gurmukhi MN" charset="0"/>
                  <a:cs typeface="Gurmukhi MN" charset="0"/>
                  <a:sym typeface="Gurmukhi MN" charset="0"/>
                </a:rPr>
                <a:t>and how individuals can grant consent</a:t>
              </a:r>
              <a:endParaRPr lang="en-US" sz="2000" dirty="0" smtClean="0">
                <a:solidFill>
                  <a:srgbClr val="000000"/>
                </a:solidFill>
                <a:latin typeface="Gurmukhi MN"/>
                <a:sym typeface="Gurmukhi MN" charset="0"/>
              </a:endParaRPr>
            </a:p>
            <a:p>
              <a:pPr marL="457200" indent="-457200">
                <a:spcBef>
                  <a:spcPts val="0"/>
                </a:spcBef>
                <a:spcAft>
                  <a:spcPts val="1600"/>
                </a:spcAft>
                <a:buFont typeface="+mj-lt"/>
                <a:buAutoNum type="arabicPeriod"/>
              </a:pPr>
              <a:r>
                <a:rPr lang="en-US" sz="2000" dirty="0" smtClean="0">
                  <a:solidFill>
                    <a:srgbClr val="000000"/>
                  </a:solidFill>
                  <a:latin typeface="Gurmukhi MN"/>
                  <a:sym typeface="Gurmukhi MN" charset="0"/>
                </a:rPr>
                <a:t>How information will be secure </a:t>
              </a:r>
              <a:r>
                <a:rPr lang="en-US" sz="1600" dirty="0" smtClean="0">
                  <a:solidFill>
                    <a:srgbClr val="000000"/>
                  </a:solidFill>
                  <a:latin typeface="Gurmukhi MN"/>
                  <a:sym typeface="Gurmukhi MN" charset="0"/>
                </a:rPr>
                <a:t>(e.g., administrative &amp; technological controls)</a:t>
              </a:r>
            </a:p>
            <a:p>
              <a:pPr marL="457200" indent="-457200">
                <a:spcBef>
                  <a:spcPts val="0"/>
                </a:spcBef>
                <a:spcAft>
                  <a:spcPts val="1600"/>
                </a:spcAft>
                <a:buFont typeface="+mj-lt"/>
                <a:buAutoNum type="arabicPeriod"/>
              </a:pPr>
              <a:r>
                <a:rPr lang="en-US" sz="2000" dirty="0" smtClean="0">
                  <a:solidFill>
                    <a:srgbClr val="000000"/>
                  </a:solidFill>
                  <a:latin typeface="Gurmukhi MN"/>
                  <a:sym typeface="Gurmukhi MN" charset="0"/>
                </a:rPr>
                <a:t>Whether a system of records is being created subject to laws</a:t>
              </a:r>
              <a:endParaRPr lang="en-US" sz="2200" dirty="0">
                <a:solidFill>
                  <a:srgbClr val="000000"/>
                </a:solidFill>
                <a:latin typeface="Gurmukhi MN" charset="0"/>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158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417320"/>
            <a:ext cx="7315200" cy="3924300"/>
          </a:xfrm>
          <a:prstGeom prst="rect">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a:p>
        </p:txBody>
      </p:sp>
      <p:sp>
        <p:nvSpPr>
          <p:cNvPr id="26625" name="Rectangle 1"/>
          <p:cNvSpPr>
            <a:spLocks noGrp="1" noChangeArrowheads="1"/>
          </p:cNvSpPr>
          <p:nvPr>
            <p:ph type="title"/>
          </p:nvPr>
        </p:nvSpPr>
        <p:spPr>
          <a:xfrm>
            <a:off x="401836" y="0"/>
            <a:ext cx="8340328" cy="982266"/>
          </a:xfrm>
        </p:spPr>
        <p:txBody>
          <a:bodyPr/>
          <a:lstStyle/>
          <a:p>
            <a:r>
              <a:rPr lang="en-US"/>
              <a:t>  </a:t>
            </a:r>
          </a:p>
        </p:txBody>
      </p:sp>
      <p:sp>
        <p:nvSpPr>
          <p:cNvPr id="26720" name="AutoShape 96"/>
          <p:cNvSpPr>
            <a:spLocks/>
          </p:cNvSpPr>
          <p:nvPr/>
        </p:nvSpPr>
        <p:spPr bwMode="auto">
          <a:xfrm>
            <a:off x="838200" y="258961"/>
            <a:ext cx="75438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AF6747"/>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p>
            <a:pPr algn="ctr"/>
            <a:r>
              <a:rPr lang="en-US" sz="2800" b="1" dirty="0" smtClean="0">
                <a:latin typeface="Gurmukhi MN" charset="0"/>
                <a:ea typeface="Gurmukhi MN" charset="0"/>
                <a:cs typeface="Gurmukhi MN" charset="0"/>
                <a:sym typeface="Gurmukhi MN" charset="0"/>
              </a:rPr>
              <a:t>Full-Time CPO or Part-Time CPO</a:t>
            </a:r>
            <a:endParaRPr lang="en-US" sz="2800" b="1" dirty="0"/>
          </a:p>
        </p:txBody>
      </p:sp>
      <p:sp>
        <p:nvSpPr>
          <p:cNvPr id="26721" name="AutoShape 97"/>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AA43095D-3ED4-445F-9AC3-915302ABE74B}" type="slidenum">
              <a:rPr lang="en-US" sz="1000">
                <a:latin typeface="Helvetica Neue" charset="0"/>
                <a:ea typeface="Helvetica Neue" charset="0"/>
                <a:cs typeface="Helvetica Neue" charset="0"/>
                <a:sym typeface="Helvetica Neue" charset="0"/>
              </a:rPr>
              <a:pPr/>
              <a:t>61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56041530"/>
              </p:ext>
            </p:extLst>
          </p:nvPr>
        </p:nvGraphicFramePr>
        <p:xfrm>
          <a:off x="914400" y="1645920"/>
          <a:ext cx="7010400" cy="3566160"/>
        </p:xfrm>
        <a:graphic>
          <a:graphicData uri="http://schemas.openxmlformats.org/drawingml/2006/table">
            <a:tbl>
              <a:tblPr firstRow="1" bandRow="1">
                <a:tableStyleId>{5C22544A-7EE6-4342-B048-85BDC9FD1C3A}</a:tableStyleId>
              </a:tblPr>
              <a:tblGrid>
                <a:gridCol w="3505200"/>
                <a:gridCol w="3505200"/>
              </a:tblGrid>
              <a:tr h="370840">
                <a:tc>
                  <a:txBody>
                    <a:bodyPr/>
                    <a:lstStyle/>
                    <a:p>
                      <a:pPr algn="ctr"/>
                      <a:r>
                        <a:rPr lang="en-US" sz="2400" dirty="0" smtClean="0">
                          <a:solidFill>
                            <a:schemeClr val="bg1"/>
                          </a:solidFill>
                        </a:rPr>
                        <a:t>Full-Time</a:t>
                      </a:r>
                      <a:endParaRPr lang="en-US" sz="2400" dirty="0">
                        <a:solidFill>
                          <a:schemeClr val="bg1"/>
                        </a:solidFill>
                      </a:endParaRPr>
                    </a:p>
                  </a:txBody>
                  <a:tcPr/>
                </a:tc>
                <a:tc>
                  <a:txBody>
                    <a:bodyPr/>
                    <a:lstStyle/>
                    <a:p>
                      <a:pPr algn="ctr"/>
                      <a:r>
                        <a:rPr lang="en-US" sz="2400" dirty="0" smtClean="0">
                          <a:solidFill>
                            <a:schemeClr val="bg1"/>
                          </a:solidFill>
                        </a:rPr>
                        <a:t>Part-Time</a:t>
                      </a:r>
                      <a:endParaRPr lang="en-US" sz="2400" dirty="0">
                        <a:solidFill>
                          <a:schemeClr val="bg1"/>
                        </a:solidFill>
                      </a:endParaRPr>
                    </a:p>
                  </a:txBody>
                  <a:tcPr/>
                </a:tc>
              </a:tr>
              <a:tr h="370840">
                <a:tc>
                  <a:txBody>
                    <a:bodyPr/>
                    <a:lstStyle/>
                    <a:p>
                      <a:pPr algn="ctr"/>
                      <a:r>
                        <a:rPr lang="en-US" sz="2400" b="0" dirty="0" smtClean="0">
                          <a:solidFill>
                            <a:schemeClr val="tx1"/>
                          </a:solidFill>
                        </a:rPr>
                        <a:t>Focus on Privacy</a:t>
                      </a:r>
                      <a:endParaRPr lang="en-US" sz="2400" b="0" dirty="0">
                        <a:solidFill>
                          <a:schemeClr val="tx1"/>
                        </a:solidFill>
                      </a:endParaRPr>
                    </a:p>
                  </a:txBody>
                  <a:tcPr/>
                </a:tc>
                <a:tc>
                  <a:txBody>
                    <a:bodyPr/>
                    <a:lstStyle/>
                    <a:p>
                      <a:pPr algn="ctr"/>
                      <a:r>
                        <a:rPr lang="en-US" sz="2400" dirty="0" smtClean="0">
                          <a:solidFill>
                            <a:schemeClr val="tx1"/>
                          </a:solidFill>
                        </a:rPr>
                        <a:t>Limited or Split Focus</a:t>
                      </a:r>
                      <a:endParaRPr lang="en-US" sz="2400" dirty="0">
                        <a:solidFill>
                          <a:schemeClr val="tx1"/>
                        </a:solidFill>
                      </a:endParaRPr>
                    </a:p>
                  </a:txBody>
                  <a:tcPr/>
                </a:tc>
              </a:tr>
              <a:tr h="370840">
                <a:tc>
                  <a:txBody>
                    <a:bodyPr/>
                    <a:lstStyle/>
                    <a:p>
                      <a:pPr algn="ctr"/>
                      <a:r>
                        <a:rPr lang="en-US" sz="2400" b="0" dirty="0" smtClean="0">
                          <a:solidFill>
                            <a:schemeClr val="tx1"/>
                          </a:solidFill>
                        </a:rPr>
                        <a:t>Info Management</a:t>
                      </a:r>
                      <a:endParaRPr lang="en-US" sz="2400" b="0" dirty="0">
                        <a:solidFill>
                          <a:schemeClr val="tx1"/>
                        </a:solidFill>
                      </a:endParaRPr>
                    </a:p>
                  </a:txBody>
                  <a:tcPr/>
                </a:tc>
                <a:tc>
                  <a:txBody>
                    <a:bodyPr/>
                    <a:lstStyle/>
                    <a:p>
                      <a:pPr algn="ctr"/>
                      <a:r>
                        <a:rPr lang="en-US" sz="2400" dirty="0" smtClean="0">
                          <a:solidFill>
                            <a:schemeClr val="tx1"/>
                          </a:solidFill>
                        </a:rPr>
                        <a:t>Security</a:t>
                      </a:r>
                      <a:endParaRPr lang="en-US" sz="2400" dirty="0">
                        <a:solidFill>
                          <a:schemeClr val="tx1"/>
                        </a:solidFill>
                      </a:endParaRPr>
                    </a:p>
                  </a:txBody>
                  <a:tcPr/>
                </a:tc>
              </a:tr>
              <a:tr h="370840">
                <a:tc>
                  <a:txBody>
                    <a:bodyPr/>
                    <a:lstStyle/>
                    <a:p>
                      <a:pPr algn="ctr"/>
                      <a:r>
                        <a:rPr lang="en-US" sz="2400" b="0" dirty="0" smtClean="0">
                          <a:solidFill>
                            <a:schemeClr val="tx1"/>
                          </a:solidFill>
                        </a:rPr>
                        <a:t>P.I.A. ahead</a:t>
                      </a:r>
                      <a:endParaRPr lang="en-US" sz="2400" b="0" dirty="0">
                        <a:solidFill>
                          <a:schemeClr val="tx1"/>
                        </a:solidFill>
                      </a:endParaRPr>
                    </a:p>
                  </a:txBody>
                  <a:tcPr/>
                </a:tc>
                <a:tc>
                  <a:txBody>
                    <a:bodyPr/>
                    <a:lstStyle/>
                    <a:p>
                      <a:pPr algn="ctr"/>
                      <a:r>
                        <a:rPr lang="en-US" sz="2400" dirty="0" smtClean="0">
                          <a:solidFill>
                            <a:schemeClr val="tx1"/>
                          </a:solidFill>
                        </a:rPr>
                        <a:t>C-I-A</a:t>
                      </a:r>
                      <a:endParaRPr lang="en-US" sz="2400" dirty="0">
                        <a:solidFill>
                          <a:schemeClr val="tx1"/>
                        </a:solidFill>
                      </a:endParaRPr>
                    </a:p>
                  </a:txBody>
                  <a:tcPr/>
                </a:tc>
              </a:tr>
              <a:tr h="370840">
                <a:tc>
                  <a:txBody>
                    <a:bodyPr/>
                    <a:lstStyle/>
                    <a:p>
                      <a:pPr algn="ctr"/>
                      <a:r>
                        <a:rPr lang="en-US" sz="2400" b="0" dirty="0" smtClean="0">
                          <a:solidFill>
                            <a:schemeClr val="tx1"/>
                          </a:solidFill>
                        </a:rPr>
                        <a:t>Policy</a:t>
                      </a:r>
                      <a:endParaRPr lang="en-US" sz="2400" b="0" dirty="0">
                        <a:solidFill>
                          <a:schemeClr val="tx1"/>
                        </a:solidFill>
                      </a:endParaRPr>
                    </a:p>
                  </a:txBody>
                  <a:tcPr/>
                </a:tc>
                <a:tc>
                  <a:txBody>
                    <a:bodyPr/>
                    <a:lstStyle/>
                    <a:p>
                      <a:pPr algn="ctr"/>
                      <a:r>
                        <a:rPr lang="en-US" sz="2400" dirty="0" smtClean="0">
                          <a:solidFill>
                            <a:schemeClr val="tx1"/>
                          </a:solidFill>
                        </a:rPr>
                        <a:t>Not action</a:t>
                      </a:r>
                      <a:endParaRPr lang="en-US" sz="2400" dirty="0">
                        <a:solidFill>
                          <a:schemeClr val="tx1"/>
                        </a:solidFill>
                      </a:endParaRPr>
                    </a:p>
                  </a:txBody>
                  <a:tcPr/>
                </a:tc>
              </a:tr>
              <a:tr h="370840">
                <a:tc>
                  <a:txBody>
                    <a:bodyPr/>
                    <a:lstStyle/>
                    <a:p>
                      <a:pPr algn="ctr"/>
                      <a:r>
                        <a:rPr lang="en-US" sz="2400" b="0" dirty="0" smtClean="0">
                          <a:solidFill>
                            <a:schemeClr val="tx1"/>
                          </a:solidFill>
                        </a:rPr>
                        <a:t>Not in I.T.</a:t>
                      </a:r>
                      <a:endParaRPr lang="en-US" sz="2400" b="0" dirty="0">
                        <a:solidFill>
                          <a:schemeClr val="tx1"/>
                        </a:solidFill>
                      </a:endParaRPr>
                    </a:p>
                  </a:txBody>
                  <a:tcPr/>
                </a:tc>
                <a:tc>
                  <a:txBody>
                    <a:bodyPr/>
                    <a:lstStyle/>
                    <a:p>
                      <a:pPr algn="ctr"/>
                      <a:r>
                        <a:rPr lang="en-US" sz="2400" dirty="0" smtClean="0">
                          <a:solidFill>
                            <a:schemeClr val="tx1"/>
                          </a:solidFill>
                        </a:rPr>
                        <a:t>Not in I.T.</a:t>
                      </a:r>
                      <a:endParaRPr lang="en-US" sz="2400" dirty="0">
                        <a:solidFill>
                          <a:schemeClr val="tx1"/>
                        </a:solidFill>
                      </a:endParaRPr>
                    </a:p>
                  </a:txBody>
                  <a:tcPr/>
                </a:tc>
              </a:tr>
              <a:tr h="370840">
                <a:tc>
                  <a:txBody>
                    <a:bodyPr/>
                    <a:lstStyle/>
                    <a:p>
                      <a:pPr algn="ctr"/>
                      <a:r>
                        <a:rPr lang="en-US" sz="2400" b="0" dirty="0" err="1" smtClean="0">
                          <a:solidFill>
                            <a:schemeClr val="tx1"/>
                          </a:solidFill>
                        </a:rPr>
                        <a:t>Decisionmaking</a:t>
                      </a:r>
                      <a:endParaRPr lang="en-US" sz="2400" b="0" dirty="0">
                        <a:solidFill>
                          <a:schemeClr val="tx1"/>
                        </a:solidFill>
                      </a:endParaRPr>
                    </a:p>
                  </a:txBody>
                  <a:tcPr/>
                </a:tc>
                <a:tc>
                  <a:txBody>
                    <a:bodyPr/>
                    <a:lstStyle/>
                    <a:p>
                      <a:pPr algn="ctr"/>
                      <a:r>
                        <a:rPr lang="en-US" sz="2400" dirty="0" smtClean="0">
                          <a:solidFill>
                            <a:schemeClr val="tx1"/>
                          </a:solidFill>
                        </a:rPr>
                        <a:t>Harvard Email – </a:t>
                      </a:r>
                    </a:p>
                    <a:p>
                      <a:pPr algn="ctr"/>
                      <a:r>
                        <a:rPr lang="en-US" sz="2400" dirty="0" smtClean="0">
                          <a:solidFill>
                            <a:schemeClr val="tx1"/>
                          </a:solidFill>
                        </a:rPr>
                        <a:t>Conflicted</a:t>
                      </a:r>
                      <a:endParaRPr lang="en-US" sz="2400" dirty="0">
                        <a:solidFill>
                          <a:schemeClr val="tx1"/>
                        </a:solidFill>
                      </a:endParaRPr>
                    </a:p>
                  </a:txBody>
                  <a:tcPr/>
                </a:tc>
              </a:tr>
            </a:tbl>
          </a:graphicData>
        </a:graphic>
      </p:graphicFrame>
    </p:spTree>
    <p:extLst>
      <p:ext uri="{BB962C8B-B14F-4D97-AF65-F5344CB8AC3E}">
        <p14:creationId xmlns:p14="http://schemas.microsoft.com/office/powerpoint/2010/main" val="11642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InsertedImage.png"/>
          <p:cNvPicPr>
            <a:picLocks noChangeAspect="1"/>
          </p:cNvPicPr>
          <p:nvPr/>
        </p:nvPicPr>
        <p:blipFill>
          <a:blip r:embed="rId2">
            <a:extLst>
              <a:ext uri="{28A0092B-C50C-407E-A947-70E740481C1C}">
                <a14:useLocalDpi xmlns:a14="http://schemas.microsoft.com/office/drawing/2010/main" val="0"/>
              </a:ext>
            </a:extLst>
          </a:blip>
          <a:srcRect l="-43109" r="-43109"/>
          <a:stretch>
            <a:fillRect/>
          </a:stretch>
        </p:blipFill>
        <p:spPr bwMode="auto">
          <a:xfrm>
            <a:off x="0" y="274588"/>
            <a:ext cx="9144000" cy="5339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Rectangle 2"/>
          <p:cNvSpPr>
            <a:spLocks noGrp="1" noChangeArrowheads="1"/>
          </p:cNvSpPr>
          <p:nvPr>
            <p:ph type="title"/>
          </p:nvPr>
        </p:nvSpPr>
        <p:spPr>
          <a:xfrm>
            <a:off x="1053703" y="5573242"/>
            <a:ext cx="4071938" cy="1196578"/>
          </a:xfrm>
        </p:spPr>
        <p:txBody>
          <a:bodyPr/>
          <a:lstStyle/>
          <a:p>
            <a:pPr algn="l"/>
            <a:r>
              <a:rPr lang="en-US" sz="3200" dirty="0">
                <a:latin typeface="Gurmukhi MN" charset="0"/>
                <a:ea typeface="Gurmukhi MN" charset="0"/>
                <a:cs typeface="Gurmukhi MN" charset="0"/>
                <a:sym typeface="Gurmukhi MN" charset="0"/>
              </a:rPr>
              <a:t>Next in Privacy</a:t>
            </a:r>
            <a:endParaRPr lang="en-US" sz="3200" dirty="0"/>
          </a:p>
        </p:txBody>
      </p:sp>
      <p:sp>
        <p:nvSpPr>
          <p:cNvPr id="37891" name="Rectangle 3"/>
          <p:cNvSpPr>
            <a:spLocks noGrp="1" noChangeArrowheads="1"/>
          </p:cNvSpPr>
          <p:nvPr>
            <p:ph type="body" idx="1"/>
          </p:nvPr>
        </p:nvSpPr>
        <p:spPr>
          <a:xfrm>
            <a:off x="5627936" y="5715000"/>
            <a:ext cx="3216919" cy="508993"/>
          </a:xfrm>
        </p:spPr>
        <p:txBody>
          <a:bodyPr/>
          <a:lstStyle/>
          <a:p>
            <a:pPr marL="0" indent="0" algn="r">
              <a:lnSpc>
                <a:spcPct val="100000"/>
              </a:lnSpc>
              <a:spcBef>
                <a:spcPct val="0"/>
              </a:spcBef>
              <a:buNone/>
            </a:pPr>
            <a:r>
              <a:rPr lang="en-US" sz="1200" dirty="0" err="1">
                <a:latin typeface="Helvetica Neue" charset="0"/>
                <a:ea typeface="Helvetica Neue" charset="0"/>
                <a:cs typeface="Helvetica Neue" charset="0"/>
                <a:sym typeface="Helvetica Neue" charset="0"/>
              </a:rPr>
              <a:t>Coverley</a:t>
            </a:r>
            <a:r>
              <a:rPr lang="en-US" sz="1200" dirty="0">
                <a:latin typeface="Helvetica Neue" charset="0"/>
                <a:ea typeface="Helvetica Neue" charset="0"/>
                <a:cs typeface="Helvetica Neue" charset="0"/>
                <a:sym typeface="Helvetica Neue" charset="0"/>
              </a:rPr>
              <a:t> </a:t>
            </a:r>
            <a:r>
              <a:rPr lang="en-US" sz="1200" u="sng" dirty="0" smtClean="0">
                <a:latin typeface="Helvetica Neue" charset="0"/>
                <a:ea typeface="Helvetica Neue" charset="0"/>
                <a:cs typeface="Helvetica Neue" charset="0"/>
                <a:sym typeface="Helvetica Neue" charset="0"/>
                <a:hlinkClick r:id="rId3"/>
              </a:rPr>
              <a:t>speedbump.com</a:t>
            </a:r>
            <a:endParaRPr lang="en-US" sz="1200" u="sng" dirty="0" smtClean="0">
              <a:latin typeface="Helvetica Neue" charset="0"/>
              <a:ea typeface="Helvetica Neue" charset="0"/>
              <a:cs typeface="Helvetica Neue" charset="0"/>
              <a:sym typeface="Helvetica Neue" charset="0"/>
            </a:endParaRPr>
          </a:p>
          <a:p>
            <a:pPr marL="0" indent="0" algn="r">
              <a:lnSpc>
                <a:spcPct val="100000"/>
              </a:lnSpc>
              <a:spcBef>
                <a:spcPct val="0"/>
              </a:spcBef>
              <a:buNone/>
            </a:pPr>
            <a:r>
              <a:rPr lang="en-US" sz="1200" dirty="0" smtClean="0">
                <a:latin typeface="Helvetica Neue" charset="0"/>
                <a:ea typeface="Helvetica Neue" charset="0"/>
                <a:cs typeface="Helvetica Neue" charset="0"/>
                <a:sym typeface="Helvetica Neue" charset="0"/>
              </a:rPr>
              <a:t>6-8-2011</a:t>
            </a:r>
            <a:endParaRPr lang="en-US" sz="1200" dirty="0"/>
          </a:p>
        </p:txBody>
      </p:sp>
      <p:sp>
        <p:nvSpPr>
          <p:cNvPr id="37892"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C640DD0-6A51-42F0-81A6-8DC9C7411356}" type="slidenum">
              <a:rPr lang="en-US" sz="1000">
                <a:latin typeface="Helvetica Neue" charset="0"/>
                <a:ea typeface="Helvetica Neue" charset="0"/>
                <a:cs typeface="Helvetica Neue" charset="0"/>
                <a:sym typeface="Helvetica Neue" charset="0"/>
              </a:rPr>
              <a:pPr/>
              <a:t>62</a:t>
            </a:fld>
            <a:endParaRPr lang="en-US"/>
          </a:p>
        </p:txBody>
      </p:sp>
    </p:spTree>
    <p:extLst>
      <p:ext uri="{BB962C8B-B14F-4D97-AF65-F5344CB8AC3E}">
        <p14:creationId xmlns:p14="http://schemas.microsoft.com/office/powerpoint/2010/main" val="160597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InsertedImage.jpg"/>
          <p:cNvPicPr>
            <a:picLocks noChangeAspect="1"/>
          </p:cNvPicPr>
          <p:nvPr/>
        </p:nvPicPr>
        <p:blipFill>
          <a:blip r:embed="rId3">
            <a:extLst>
              <a:ext uri="{28A0092B-C50C-407E-A947-70E740481C1C}">
                <a14:useLocalDpi xmlns:a14="http://schemas.microsoft.com/office/drawing/2010/main" val="0"/>
              </a:ext>
            </a:extLst>
          </a:blip>
          <a:srcRect l="6168" t="-789" r="6168" b="-789"/>
          <a:stretch>
            <a:fillRect/>
          </a:stretch>
        </p:blipFill>
        <p:spPr bwMode="auto">
          <a:xfrm>
            <a:off x="4569768" y="252264"/>
            <a:ext cx="4234904" cy="6352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A42EEA4C-1E24-4019-B86B-A281FD92DB6F}" type="slidenum">
              <a:rPr lang="en-US" sz="1000">
                <a:latin typeface="Helvetica Neue" charset="0"/>
                <a:ea typeface="Helvetica Neue" charset="0"/>
                <a:cs typeface="Helvetica Neue" charset="0"/>
                <a:sym typeface="Helvetica Neue" charset="0"/>
              </a:rPr>
              <a:pPr/>
              <a:t>63</a:t>
            </a:fld>
            <a:endParaRPr lang="en-US"/>
          </a:p>
        </p:txBody>
      </p:sp>
      <p:grpSp>
        <p:nvGrpSpPr>
          <p:cNvPr id="8" name="Group 7"/>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Next in Privacy</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Big Data</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BYOD/CYOC</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Unusual Devices – Medical</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Multi-Factor Authentication</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Audits/Fines</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Cloud Apps &amp; Storage…</a:t>
              </a:r>
            </a:p>
            <a:p>
              <a:pPr>
                <a:spcBef>
                  <a:spcPts val="0"/>
                </a:spcBef>
                <a:spcAft>
                  <a:spcPts val="1600"/>
                </a:spcAft>
              </a:pPr>
              <a:endParaRPr lang="en-US" sz="2000" dirty="0" smtClean="0">
                <a:solidFill>
                  <a:srgbClr val="000000"/>
                </a:solidFill>
                <a:latin typeface="Gurmukhi MN"/>
                <a:ea typeface="Gurmukhi MN" charset="0"/>
                <a:cs typeface="Gurmukhi MN" charset="0"/>
                <a:sym typeface="Gurmukhi MN" charset="0"/>
              </a:endParaRPr>
            </a:p>
            <a:p>
              <a:pPr>
                <a:spcBef>
                  <a:spcPts val="0"/>
                </a:spcBef>
                <a:spcAft>
                  <a:spcPts val="1600"/>
                </a:spcAft>
              </a:pPr>
              <a:endParaRPr lang="en-US" sz="2000" dirty="0" smtClean="0">
                <a:solidFill>
                  <a:srgbClr val="000000"/>
                </a:solidFill>
                <a:latin typeface="Gurmukhi MN"/>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91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InsertedImage.jpg"/>
          <p:cNvPicPr>
            <a:picLocks noChangeAspect="1"/>
          </p:cNvPicPr>
          <p:nvPr/>
        </p:nvPicPr>
        <p:blipFill>
          <a:blip r:embed="rId2">
            <a:extLst>
              <a:ext uri="{28A0092B-C50C-407E-A947-70E740481C1C}">
                <a14:useLocalDpi xmlns:a14="http://schemas.microsoft.com/office/drawing/2010/main" val="0"/>
              </a:ext>
            </a:extLst>
          </a:blip>
          <a:srcRect l="2802" r="2802"/>
          <a:stretch>
            <a:fillRect/>
          </a:stretch>
        </p:blipFill>
        <p:spPr bwMode="auto">
          <a:xfrm>
            <a:off x="4691062" y="228600"/>
            <a:ext cx="4300538" cy="6450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2E1D3C4B-301E-4AC5-99DF-7E2082465CF2}" type="slidenum">
              <a:rPr lang="en-US" sz="1000">
                <a:latin typeface="Helvetica Neue" charset="0"/>
                <a:ea typeface="Helvetica Neue" charset="0"/>
                <a:cs typeface="Helvetica Neue" charset="0"/>
                <a:sym typeface="Helvetica Neue" charset="0"/>
              </a:rPr>
              <a:pPr/>
              <a:t>64</a:t>
            </a:fld>
            <a:endParaRPr lang="en-US"/>
          </a:p>
        </p:txBody>
      </p:sp>
      <p:grpSp>
        <p:nvGrpSpPr>
          <p:cNvPr id="8" name="Group 7"/>
          <p:cNvGrpSpPr/>
          <p:nvPr/>
        </p:nvGrpSpPr>
        <p:grpSpPr>
          <a:xfrm>
            <a:off x="228600" y="533400"/>
            <a:ext cx="4343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Global Issues</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a:spcBef>
                  <a:spcPts val="0"/>
                </a:spcBef>
                <a:spcAft>
                  <a:spcPts val="1600"/>
                </a:spcAft>
              </a:pPr>
              <a:r>
                <a:rPr lang="en-US" sz="2000" dirty="0" err="1" smtClean="0">
                  <a:solidFill>
                    <a:srgbClr val="000000"/>
                  </a:solidFill>
                  <a:latin typeface="Gurmukhi MN"/>
                  <a:ea typeface="Gurmukhi MN" charset="0"/>
                  <a:cs typeface="Gurmukhi MN" charset="0"/>
                  <a:sym typeface="Gurmukhi MN" charset="0"/>
                </a:rPr>
                <a:t>Transborder</a:t>
              </a:r>
              <a:r>
                <a:rPr lang="en-US" sz="2000" dirty="0" smtClean="0">
                  <a:solidFill>
                    <a:srgbClr val="000000"/>
                  </a:solidFill>
                  <a:latin typeface="Gurmukhi MN"/>
                  <a:ea typeface="Gurmukhi MN" charset="0"/>
                  <a:cs typeface="Gurmukhi MN" charset="0"/>
                  <a:sym typeface="Gurmukhi MN" charset="0"/>
                </a:rPr>
                <a:t> Dataflow</a:t>
              </a:r>
            </a:p>
            <a:p>
              <a:pPr lvl="1">
                <a:spcBef>
                  <a:spcPts val="0"/>
                </a:spcBef>
                <a:spcAft>
                  <a:spcPts val="1600"/>
                </a:spcAft>
              </a:pPr>
              <a:r>
                <a:rPr lang="en-US" sz="1600" dirty="0" smtClean="0">
                  <a:solidFill>
                    <a:srgbClr val="000000"/>
                  </a:solidFill>
                  <a:latin typeface="Gurmukhi MN"/>
                  <a:ea typeface="Gurmukhi MN" charset="0"/>
                  <a:cs typeface="Gurmukhi MN" charset="0"/>
                  <a:sym typeface="Gurmukhi MN" charset="0"/>
                </a:rPr>
                <a:t>International Students</a:t>
              </a:r>
            </a:p>
            <a:p>
              <a:pPr lvl="1">
                <a:spcBef>
                  <a:spcPts val="0"/>
                </a:spcBef>
                <a:spcAft>
                  <a:spcPts val="1600"/>
                </a:spcAft>
              </a:pPr>
              <a:r>
                <a:rPr lang="en-US" sz="1600" dirty="0" smtClean="0">
                  <a:solidFill>
                    <a:srgbClr val="000000"/>
                  </a:solidFill>
                  <a:latin typeface="Gurmukhi MN"/>
                  <a:ea typeface="Gurmukhi MN" charset="0"/>
                  <a:cs typeface="Gurmukhi MN" charset="0"/>
                  <a:sym typeface="Gurmukhi MN" charset="0"/>
                </a:rPr>
                <a:t>International Employees</a:t>
              </a:r>
            </a:p>
            <a:p>
              <a:pPr lvl="1">
                <a:spcBef>
                  <a:spcPts val="0"/>
                </a:spcBef>
                <a:spcAft>
                  <a:spcPts val="1600"/>
                </a:spcAft>
              </a:pPr>
              <a:r>
                <a:rPr lang="en-US" sz="1600" dirty="0" smtClean="0">
                  <a:solidFill>
                    <a:srgbClr val="000000"/>
                  </a:solidFill>
                  <a:latin typeface="Gurmukhi MN"/>
                  <a:ea typeface="Gurmukhi MN" charset="0"/>
                  <a:cs typeface="Gurmukhi MN" charset="0"/>
                  <a:sym typeface="Gurmukhi MN" charset="0"/>
                </a:rPr>
                <a:t>Deemed Exports</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Expectations of ownership?</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PII vs. Personal Data</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De-identification???</a:t>
              </a:r>
            </a:p>
            <a:p>
              <a:pPr>
                <a:spcBef>
                  <a:spcPts val="0"/>
                </a:spcBef>
                <a:spcAft>
                  <a:spcPts val="1600"/>
                </a:spcAft>
              </a:pPr>
              <a:endParaRPr lang="en-US" sz="2000" dirty="0" smtClean="0">
                <a:solidFill>
                  <a:srgbClr val="000000"/>
                </a:solidFill>
                <a:latin typeface="Gurmukhi MN"/>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51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InsertedImage.jpg"/>
          <p:cNvPicPr>
            <a:picLocks noChangeAspect="1"/>
          </p:cNvPicPr>
          <p:nvPr/>
        </p:nvPicPr>
        <p:blipFill>
          <a:blip r:embed="rId2">
            <a:extLst>
              <a:ext uri="{28A0092B-C50C-407E-A947-70E740481C1C}">
                <a14:useLocalDpi xmlns:a14="http://schemas.microsoft.com/office/drawing/2010/main" val="0"/>
              </a:ext>
            </a:extLst>
          </a:blip>
          <a:srcRect l="5321" t="-8228" r="40677" b="-2539"/>
          <a:stretch>
            <a:fillRect/>
          </a:stretch>
        </p:blipFill>
        <p:spPr bwMode="auto">
          <a:xfrm>
            <a:off x="4325318" y="-175245"/>
            <a:ext cx="4572000" cy="6856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AutoShape 4"/>
          <p:cNvSpPr>
            <a:spLocks/>
          </p:cNvSpPr>
          <p:nvPr/>
        </p:nvSpPr>
        <p:spPr bwMode="auto">
          <a:xfrm>
            <a:off x="358305" y="6465094"/>
            <a:ext cx="219893"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69427415-50A4-496B-8431-565E5B88E67A}" type="slidenum">
              <a:rPr lang="en-US" sz="1000">
                <a:latin typeface="Helvetica Neue" charset="0"/>
                <a:ea typeface="Helvetica Neue" charset="0"/>
                <a:cs typeface="Helvetica Neue" charset="0"/>
                <a:sym typeface="Helvetica Neue" charset="0"/>
              </a:rPr>
              <a:pPr/>
              <a:t>65</a:t>
            </a:fld>
            <a:endParaRPr lang="en-US"/>
          </a:p>
        </p:txBody>
      </p:sp>
      <p:grpSp>
        <p:nvGrpSpPr>
          <p:cNvPr id="8" name="Group 7"/>
          <p:cNvGrpSpPr/>
          <p:nvPr/>
        </p:nvGrpSpPr>
        <p:grpSpPr>
          <a:xfrm>
            <a:off x="228600" y="533400"/>
            <a:ext cx="3962400" cy="5638800"/>
            <a:chOff x="228600" y="533400"/>
            <a:chExt cx="4343400" cy="5638800"/>
          </a:xfrm>
        </p:grpSpPr>
        <p:sp>
          <p:nvSpPr>
            <p:cNvPr id="9" name="Rectangle 2"/>
            <p:cNvSpPr txBox="1">
              <a:spLocks noChangeArrowheads="1"/>
            </p:cNvSpPr>
            <p:nvPr/>
          </p:nvSpPr>
          <p:spPr>
            <a:xfrm>
              <a:off x="228600" y="533400"/>
              <a:ext cx="4343400" cy="5638800"/>
            </a:xfrm>
            <a:prstGeom prst="rect">
              <a:avLst/>
            </a:prstGeom>
          </p:spPr>
          <p:txBody>
            <a:bodyPr lIns="64291" tIns="32146" rIns="64291" bIns="3214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pPr>
              <a:r>
                <a:rPr lang="en-US" sz="2800" b="1" dirty="0" smtClean="0">
                  <a:latin typeface="Gurmukhi MN" charset="0"/>
                  <a:ea typeface="Gurmukhi MN" charset="0"/>
                  <a:cs typeface="Gurmukhi MN" charset="0"/>
                  <a:sym typeface="Gurmukhi MN" charset="0"/>
                </a:rPr>
                <a:t>Information Privacy</a:t>
              </a:r>
              <a:endParaRPr lang="en-US" sz="2800" b="1" dirty="0" smtClean="0">
                <a:solidFill>
                  <a:srgbClr val="000000"/>
                </a:solidFill>
                <a:latin typeface="Gurmukhi MN" charset="0"/>
                <a:ea typeface="Gurmukhi MN" charset="0"/>
                <a:cs typeface="Gurmukhi MN" charset="0"/>
                <a:sym typeface="Gurmukhi MN" charset="0"/>
              </a:endParaRPr>
            </a:p>
            <a:p>
              <a:pPr marL="0" indent="0">
                <a:spcBef>
                  <a:spcPts val="0"/>
                </a:spcBef>
                <a:spcAft>
                  <a:spcPts val="1200"/>
                </a:spcAft>
                <a:buFont typeface="Arial" charset="0"/>
                <a:buNone/>
              </a:pPr>
              <a:endParaRPr lang="en-US" sz="1000" dirty="0" smtClean="0">
                <a:solidFill>
                  <a:srgbClr val="000000"/>
                </a:solidFill>
                <a:latin typeface="Gurmukhi MN" charset="0"/>
                <a:ea typeface="Gurmukhi MN" charset="0"/>
                <a:cs typeface="Gurmukhi MN" charset="0"/>
                <a:sym typeface="Gurmukhi MN" charset="0"/>
              </a:endParaRP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Is Privacy the Way-out of the Quagmire?</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Privacy = Respect for your community</a:t>
              </a:r>
            </a:p>
            <a:p>
              <a:pPr>
                <a:spcBef>
                  <a:spcPts val="0"/>
                </a:spcBef>
                <a:spcAft>
                  <a:spcPts val="1600"/>
                </a:spcAft>
              </a:pPr>
              <a:r>
                <a:rPr lang="en-US" sz="2000" dirty="0" err="1" smtClean="0">
                  <a:solidFill>
                    <a:srgbClr val="000000"/>
                  </a:solidFill>
                  <a:latin typeface="Gurmukhi MN"/>
                  <a:ea typeface="Gurmukhi MN" charset="0"/>
                  <a:cs typeface="Gurmukhi MN" charset="0"/>
                  <a:sym typeface="Gurmukhi MN" charset="0"/>
                </a:rPr>
                <a:t>Educause</a:t>
              </a:r>
              <a:r>
                <a:rPr lang="en-US" sz="2000" dirty="0" smtClean="0">
                  <a:solidFill>
                    <a:srgbClr val="000000"/>
                  </a:solidFill>
                  <a:latin typeface="Gurmukhi MN"/>
                  <a:ea typeface="Gurmukhi MN" charset="0"/>
                  <a:cs typeface="Gurmukhi MN" charset="0"/>
                  <a:sym typeface="Gurmukhi MN" charset="0"/>
                </a:rPr>
                <a:t> – Policy, Security, CPO</a:t>
              </a:r>
            </a:p>
            <a:p>
              <a:pPr>
                <a:spcBef>
                  <a:spcPts val="0"/>
                </a:spcBef>
                <a:spcAft>
                  <a:spcPts val="1600"/>
                </a:spcAft>
              </a:pPr>
              <a:r>
                <a:rPr lang="en-US" sz="2000" dirty="0" smtClean="0">
                  <a:solidFill>
                    <a:srgbClr val="000000"/>
                  </a:solidFill>
                  <a:latin typeface="Gurmukhi MN"/>
                  <a:ea typeface="Gurmukhi MN" charset="0"/>
                  <a:cs typeface="Gurmukhi MN" charset="0"/>
                  <a:sym typeface="Gurmukhi MN" charset="0"/>
                </a:rPr>
                <a:t>IAPP</a:t>
              </a:r>
            </a:p>
            <a:p>
              <a:pPr>
                <a:spcBef>
                  <a:spcPts val="0"/>
                </a:spcBef>
                <a:spcAft>
                  <a:spcPts val="1600"/>
                </a:spcAft>
              </a:pPr>
              <a:endParaRPr lang="en-US" sz="2000" dirty="0" smtClean="0">
                <a:solidFill>
                  <a:srgbClr val="000000"/>
                </a:solidFill>
                <a:latin typeface="Gurmukhi MN"/>
                <a:ea typeface="Gurmukhi MN" charset="0"/>
                <a:cs typeface="Gurmukhi MN" charset="0"/>
                <a:sym typeface="Gurmukhi MN" charset="0"/>
              </a:endParaRPr>
            </a:p>
          </p:txBody>
        </p:sp>
        <p:cxnSp>
          <p:nvCxnSpPr>
            <p:cNvPr id="10" name="Straight Connector 9"/>
            <p:cNvCxnSpPr/>
            <p:nvPr/>
          </p:nvCxnSpPr>
          <p:spPr>
            <a:xfrm>
              <a:off x="307571" y="1143000"/>
              <a:ext cx="36561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448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InsertedImage.jpg"/>
          <p:cNvPicPr>
            <a:picLocks noChangeAspect="1"/>
          </p:cNvPicPr>
          <p:nvPr/>
        </p:nvPicPr>
        <p:blipFill>
          <a:blip r:embed="rId2" cstate="print">
            <a:extLst>
              <a:ext uri="{28A0092B-C50C-407E-A947-70E740481C1C}">
                <a14:useLocalDpi xmlns:a14="http://schemas.microsoft.com/office/drawing/2010/main" val="0"/>
              </a:ext>
            </a:extLst>
          </a:blip>
          <a:srcRect t="30533" b="30533"/>
          <a:stretch>
            <a:fillRect/>
          </a:stretch>
        </p:blipFill>
        <p:spPr bwMode="auto">
          <a:xfrm>
            <a:off x="1645853" y="533400"/>
            <a:ext cx="5852294" cy="341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p:cNvGrpSpPr/>
          <p:nvPr/>
        </p:nvGrpSpPr>
        <p:grpSpPr>
          <a:xfrm>
            <a:off x="533400" y="4419600"/>
            <a:ext cx="7864078" cy="1127373"/>
            <a:chOff x="762000" y="4191000"/>
            <a:chExt cx="7864078" cy="1127373"/>
          </a:xfrm>
        </p:grpSpPr>
        <p:sp>
          <p:nvSpPr>
            <p:cNvPr id="43010" name="Rectangle 2"/>
            <p:cNvSpPr>
              <a:spLocks noGrp="1" noChangeArrowheads="1"/>
            </p:cNvSpPr>
            <p:nvPr>
              <p:ph type="title"/>
            </p:nvPr>
          </p:nvSpPr>
          <p:spPr>
            <a:xfrm>
              <a:off x="4554140" y="4267200"/>
              <a:ext cx="4071938" cy="762000"/>
            </a:xfrm>
          </p:spPr>
          <p:txBody>
            <a:bodyPr/>
            <a:lstStyle/>
            <a:p>
              <a:pPr algn="r"/>
              <a:r>
                <a:rPr lang="en-US" dirty="0">
                  <a:latin typeface="Gurmukhi MN" charset="0"/>
                  <a:ea typeface="Gurmukhi MN" charset="0"/>
                  <a:cs typeface="Gurmukhi MN" charset="0"/>
                  <a:sym typeface="Gurmukhi MN" charset="0"/>
                </a:rPr>
                <a:t>questions?</a:t>
              </a:r>
              <a:endParaRPr lang="en-US" dirty="0"/>
            </a:p>
          </p:txBody>
        </p:sp>
        <p:sp>
          <p:nvSpPr>
            <p:cNvPr id="43011" name="Rectangle 3"/>
            <p:cNvSpPr>
              <a:spLocks noGrp="1" noChangeArrowheads="1"/>
            </p:cNvSpPr>
            <p:nvPr>
              <p:ph type="body" idx="1"/>
            </p:nvPr>
          </p:nvSpPr>
          <p:spPr>
            <a:xfrm>
              <a:off x="762000" y="4191000"/>
              <a:ext cx="5099745" cy="1127373"/>
            </a:xfrm>
          </p:spPr>
          <p:txBody>
            <a:bodyPr/>
            <a:lstStyle/>
            <a:p>
              <a:pPr marL="0" indent="0">
                <a:lnSpc>
                  <a:spcPct val="100000"/>
                </a:lnSpc>
                <a:spcBef>
                  <a:spcPct val="0"/>
                </a:spcBef>
                <a:buNone/>
              </a:pPr>
              <a:r>
                <a:rPr lang="en-US" sz="1600" dirty="0">
                  <a:latin typeface="Gurmukhi MN" charset="0"/>
                  <a:ea typeface="Gurmukhi MN" charset="0"/>
                  <a:cs typeface="Gurmukhi MN" charset="0"/>
                  <a:sym typeface="Gurmukhi MN" charset="0"/>
                </a:rPr>
                <a:t>CONTACT:</a:t>
              </a:r>
            </a:p>
            <a:p>
              <a:pPr marL="0" indent="0">
                <a:lnSpc>
                  <a:spcPct val="100000"/>
                </a:lnSpc>
                <a:spcBef>
                  <a:spcPct val="0"/>
                </a:spcBef>
                <a:buNone/>
                <a:tabLst>
                  <a:tab pos="2286000" algn="l"/>
                </a:tabLst>
              </a:pPr>
              <a:r>
                <a:rPr lang="en-US" sz="1600" u="sng" dirty="0" smtClean="0">
                  <a:latin typeface="Gurmukhi MN" charset="0"/>
                  <a:ea typeface="Gurmukhi MN" charset="0"/>
                  <a:cs typeface="Gurmukhi MN" charset="0"/>
                  <a:sym typeface="Gurmukhi MN" charset="0"/>
                  <a:hlinkClick r:id="rId3"/>
                </a:rPr>
                <a:t>michael.carr@uky.edu</a:t>
              </a:r>
              <a:r>
                <a:rPr lang="en-US" sz="1600" dirty="0">
                  <a:latin typeface="Gurmukhi MN" charset="0"/>
                  <a:ea typeface="Gurmukhi MN" charset="0"/>
                  <a:cs typeface="Gurmukhi MN" charset="0"/>
                  <a:sym typeface="Gurmukhi MN" charset="0"/>
                </a:rPr>
                <a:t>	Michael Carr</a:t>
              </a:r>
            </a:p>
            <a:p>
              <a:pPr marL="0" indent="0">
                <a:lnSpc>
                  <a:spcPct val="100000"/>
                </a:lnSpc>
                <a:spcBef>
                  <a:spcPct val="0"/>
                </a:spcBef>
                <a:buNone/>
                <a:tabLst>
                  <a:tab pos="2286000" algn="l"/>
                </a:tabLst>
              </a:pPr>
              <a:r>
                <a:rPr lang="en-US" sz="1600" u="sng" dirty="0">
                  <a:latin typeface="Gurmukhi MN" charset="0"/>
                  <a:ea typeface="Gurmukhi MN" charset="0"/>
                  <a:cs typeface="Gurmukhi MN" charset="0"/>
                  <a:sym typeface="Gurmukhi MN" charset="0"/>
                  <a:hlinkClick r:id="rId4"/>
                </a:rPr>
                <a:t>jer@ku.edu</a:t>
              </a:r>
              <a:r>
                <a:rPr lang="en-US" sz="1600" dirty="0">
                  <a:latin typeface="Gurmukhi MN" charset="0"/>
                  <a:ea typeface="Gurmukhi MN" charset="0"/>
                  <a:cs typeface="Gurmukhi MN" charset="0"/>
                  <a:sym typeface="Gurmukhi MN" charset="0"/>
                </a:rPr>
                <a:t>  	</a:t>
              </a:r>
              <a:r>
                <a:rPr lang="en-US" sz="1600" dirty="0" smtClean="0">
                  <a:latin typeface="Gurmukhi MN" charset="0"/>
                  <a:ea typeface="Gurmukhi MN" charset="0"/>
                  <a:cs typeface="Gurmukhi MN" charset="0"/>
                  <a:sym typeface="Gurmukhi MN" charset="0"/>
                </a:rPr>
                <a:t>Jane </a:t>
              </a:r>
              <a:r>
                <a:rPr lang="en-US" sz="1600" dirty="0">
                  <a:latin typeface="Gurmukhi MN" charset="0"/>
                  <a:ea typeface="Gurmukhi MN" charset="0"/>
                  <a:cs typeface="Gurmukhi MN" charset="0"/>
                  <a:sym typeface="Gurmukhi MN" charset="0"/>
                </a:rPr>
                <a:t>Rosenthal</a:t>
              </a:r>
            </a:p>
          </p:txBody>
        </p:sp>
      </p:grpSp>
      <p:sp>
        <p:nvSpPr>
          <p:cNvPr id="43012" name="AutoShape 4"/>
          <p:cNvSpPr>
            <a:spLocks/>
          </p:cNvSpPr>
          <p:nvPr/>
        </p:nvSpPr>
        <p:spPr bwMode="auto">
          <a:xfrm>
            <a:off x="8626078" y="6465094"/>
            <a:ext cx="218777" cy="214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fld id="{B79E9E26-FCEC-407D-B8E3-71671F0650F6}" type="slidenum">
              <a:rPr lang="en-US" sz="1000">
                <a:latin typeface="Helvetica Neue" charset="0"/>
                <a:ea typeface="Helvetica Neue" charset="0"/>
                <a:cs typeface="Helvetica Neue" charset="0"/>
                <a:sym typeface="Helvetica Neue" charset="0"/>
              </a:rPr>
              <a:pPr/>
              <a:t>66</a:t>
            </a:fld>
            <a:endParaRPr lang="en-US"/>
          </a:p>
        </p:txBody>
      </p:sp>
      <p:cxnSp>
        <p:nvCxnSpPr>
          <p:cNvPr id="4" name="Straight Connector 3"/>
          <p:cNvCxnSpPr/>
          <p:nvPr/>
        </p:nvCxnSpPr>
        <p:spPr>
          <a:xfrm>
            <a:off x="4953000" y="4495800"/>
            <a:ext cx="0" cy="83820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25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p:cNvSpPr>
            <a:spLocks noGrp="1"/>
          </p:cNvSpPr>
          <p:nvPr>
            <p:ph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b="1" smtClean="0">
                <a:latin typeface="Arial" charset="0"/>
                <a:cs typeface="Arial" charset="0"/>
              </a:rPr>
              <a:t>Privacy</a:t>
            </a:r>
          </a:p>
          <a:p>
            <a:pPr eaLnBrk="1" hangingPunct="1">
              <a:spcBef>
                <a:spcPct val="0"/>
              </a:spcBef>
            </a:pPr>
            <a:endParaRPr lang="en-US" sz="1800" smtClean="0">
              <a:latin typeface="Arial" charset="0"/>
              <a:cs typeface="Arial" charset="0"/>
            </a:endParaRPr>
          </a:p>
          <a:p>
            <a:pPr eaLnBrk="1" hangingPunct="1">
              <a:spcBef>
                <a:spcPct val="0"/>
              </a:spcBef>
            </a:pPr>
            <a:r>
              <a:rPr lang="en-US" sz="2800" smtClean="0">
                <a:latin typeface="Arial" charset="0"/>
                <a:cs typeface="Arial" charset="0"/>
              </a:rPr>
              <a:t>is a claim to the right to determine as to when, how, and to what extent information about oneself is communicated to others*</a:t>
            </a:r>
          </a:p>
          <a:p>
            <a:pPr eaLnBrk="1" hangingPunct="1"/>
            <a:endParaRPr lang="en-US" smtClean="0">
              <a:latin typeface="Arial" charset="0"/>
              <a:cs typeface="Arial" charset="0"/>
            </a:endParaRPr>
          </a:p>
        </p:txBody>
      </p:sp>
      <p:sp>
        <p:nvSpPr>
          <p:cNvPr id="7171" name="TextBox 1"/>
          <p:cNvSpPr txBox="1">
            <a:spLocks noChangeArrowheads="1"/>
          </p:cNvSpPr>
          <p:nvPr/>
        </p:nvSpPr>
        <p:spPr bwMode="auto">
          <a:xfrm>
            <a:off x="609600" y="6324600"/>
            <a:ext cx="4695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 Alan F. Westin, </a:t>
            </a:r>
            <a:r>
              <a:rPr lang="en-US" sz="1200" i="1"/>
              <a:t>Privacy and Freedom</a:t>
            </a:r>
            <a:r>
              <a:rPr lang="en-US" sz="1200"/>
              <a:t> (New York: Atheneum, 1967), p. 7</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p:cNvSpPr>
            <a:spLocks noGrp="1"/>
          </p:cNvSpPr>
          <p:nvPr>
            <p:ph idx="10"/>
          </p:nvPr>
        </p:nvSpPr>
        <p:spPr bwMode="auto">
          <a:xfrm>
            <a:off x="609600" y="2362200"/>
            <a:ext cx="57912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b="1" smtClean="0">
                <a:latin typeface="Arial" charset="0"/>
                <a:cs typeface="Arial" charset="0"/>
              </a:rPr>
              <a:t>  </a:t>
            </a:r>
          </a:p>
          <a:p>
            <a:pPr eaLnBrk="1" hangingPunct="1">
              <a:spcBef>
                <a:spcPct val="0"/>
              </a:spcBef>
            </a:pPr>
            <a:endParaRPr lang="en-US" sz="1800" b="1" smtClean="0">
              <a:latin typeface="Arial" charset="0"/>
              <a:cs typeface="Arial" charset="0"/>
            </a:endParaRPr>
          </a:p>
          <a:p>
            <a:pPr eaLnBrk="1" hangingPunct="1">
              <a:spcBef>
                <a:spcPct val="0"/>
              </a:spcBef>
            </a:pPr>
            <a:r>
              <a:rPr lang="en-US" sz="2800" smtClean="0">
                <a:latin typeface="Arial" charset="0"/>
                <a:cs typeface="Arial" charset="0"/>
              </a:rPr>
              <a:t>You can have security without privacy but you cannot have privacy without security.</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74676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6"/>
          <p:cNvSpPr>
            <a:spLocks noGrp="1"/>
          </p:cNvSpPr>
          <p:nvPr>
            <p:ph type="title"/>
          </p:nvPr>
        </p:nvSpPr>
        <p:spPr bwMode="auto">
          <a:xfrm>
            <a:off x="606425" y="338138"/>
            <a:ext cx="802163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solidFill>
                  <a:schemeClr val="bg1"/>
                </a:solidFill>
                <a:latin typeface="Arial" charset="0"/>
                <a:cs typeface="Arial" charset="0"/>
              </a:rPr>
              <a:t>How Do I Get There From Here?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773966"/>
            <a:ext cx="5994400" cy="3843468"/>
          </a:xfrm>
          <a:prstGeom prst="rect">
            <a:avLst/>
          </a:prstGeom>
        </p:spPr>
      </p:pic>
    </p:spTree>
    <p:extLst>
      <p:ext uri="{BB962C8B-B14F-4D97-AF65-F5344CB8AC3E}">
        <p14:creationId xmlns:p14="http://schemas.microsoft.com/office/powerpoint/2010/main" val="2425965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2153</TotalTime>
  <Words>2808</Words>
  <Application>Microsoft Office PowerPoint</Application>
  <PresentationFormat>On-screen Show (4:3)</PresentationFormat>
  <Paragraphs>565</Paragraphs>
  <Slides>66</Slides>
  <Notes>5</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Disclaimer</vt:lpstr>
      <vt:lpstr>How Do I Get There From Here?</vt:lpstr>
      <vt:lpstr>How Do I Get There From Here?</vt:lpstr>
      <vt:lpstr>How Do I Get There From Here?</vt:lpstr>
      <vt:lpstr>PowerPoint Presentation</vt:lpstr>
      <vt:lpstr>PowerPoint Presentation</vt:lpstr>
      <vt:lpstr>PowerPoint Presentation</vt:lpstr>
      <vt:lpstr>How Do I Get There From Here?</vt:lpstr>
      <vt:lpstr>How Do I Get There From Here?</vt:lpstr>
      <vt:lpstr>How Did We Get Here?</vt:lpstr>
      <vt:lpstr>Privacy in America</vt:lpstr>
      <vt:lpstr>Privacy in America</vt:lpstr>
      <vt:lpstr>Privacy in America</vt:lpstr>
      <vt:lpstr>Privacy in America</vt:lpstr>
      <vt:lpstr>Privacy in America</vt:lpstr>
      <vt:lpstr>Privacy in America</vt:lpstr>
      <vt:lpstr>Privacy in America</vt:lpstr>
      <vt:lpstr>Privacy in America</vt:lpstr>
      <vt:lpstr>Privacy in America</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How Do I Get There From Here?</vt:lpstr>
      <vt:lpstr>Road to CPO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Flow Nightmares?</vt:lpstr>
      <vt:lpstr>What are the Records?</vt:lpstr>
      <vt:lpstr>PowerPoint Presentation</vt:lpstr>
      <vt:lpstr>PowerPoint Presentation</vt:lpstr>
      <vt:lpstr>Reading  Reading  Reading</vt:lpstr>
      <vt:lpstr>  </vt:lpstr>
      <vt:lpstr>madness?</vt:lpstr>
      <vt:lpstr>PowerPoint Presentation</vt:lpstr>
      <vt:lpstr>PowerPoint Presentation</vt:lpstr>
      <vt:lpstr>PowerPoint Presentation</vt:lpstr>
      <vt:lpstr>PowerPoint Presentation</vt:lpstr>
      <vt:lpstr>PowerPoint Presentation</vt:lpstr>
      <vt:lpstr>PowerPoint Presentation</vt:lpstr>
      <vt:lpstr>  </vt:lpstr>
      <vt:lpstr>Next in Privacy</vt:lpstr>
      <vt:lpstr>PowerPoint Presentation</vt:lpstr>
      <vt:lpstr>PowerPoint Presentation</vt:lpstr>
      <vt:lpstr>PowerPoint Presentation</vt:lpstr>
      <vt:lpstr>questions?</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Michael G. Carr</cp:lastModifiedBy>
  <cp:revision>74</cp:revision>
  <dcterms:created xsi:type="dcterms:W3CDTF">2012-08-08T18:23:13Z</dcterms:created>
  <dcterms:modified xsi:type="dcterms:W3CDTF">2013-06-26T19:23:37Z</dcterms:modified>
</cp:coreProperties>
</file>