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20"/>
  </p:notesMasterIdLst>
  <p:sldIdLst>
    <p:sldId id="306" r:id="rId2"/>
    <p:sldId id="298" r:id="rId3"/>
    <p:sldId id="301" r:id="rId4"/>
    <p:sldId id="303" r:id="rId5"/>
    <p:sldId id="304" r:id="rId6"/>
    <p:sldId id="308" r:id="rId7"/>
    <p:sldId id="292" r:id="rId8"/>
    <p:sldId id="280" r:id="rId9"/>
    <p:sldId id="309" r:id="rId10"/>
    <p:sldId id="310" r:id="rId11"/>
    <p:sldId id="311" r:id="rId12"/>
    <p:sldId id="315" r:id="rId13"/>
    <p:sldId id="307" r:id="rId14"/>
    <p:sldId id="269" r:id="rId15"/>
    <p:sldId id="270" r:id="rId16"/>
    <p:sldId id="295" r:id="rId17"/>
    <p:sldId id="313" r:id="rId18"/>
    <p:sldId id="31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7" autoAdjust="0"/>
    <p:restoredTop sz="98142" autoAdjust="0"/>
  </p:normalViewPr>
  <p:slideViewPr>
    <p:cSldViewPr>
      <p:cViewPr varScale="1">
        <p:scale>
          <a:sx n="90" d="100"/>
          <a:sy n="90" d="100"/>
        </p:scale>
        <p:origin x="-14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F5552-4983-413E-BE7D-7E7D04254055}" type="datetimeFigureOut">
              <a:rPr lang="en-GB" smtClean="0"/>
              <a:pPr/>
              <a:t>2/22/12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4EC0A-D111-4919-BE65-7154050CA4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22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A72A96-5F7D-DE46-B3ED-F582A63D072C}" type="slidenum">
              <a:rPr lang="en-US"/>
              <a:pPr/>
              <a:t>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2AF54C-1BC5-684B-83CF-015BD6991C51}" type="slidenum">
              <a:rPr lang="en-US"/>
              <a:pPr/>
              <a:t>3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DDBD31-CE44-8646-B950-97C884971CA6}" type="slidenum">
              <a:rPr lang="en-US"/>
              <a:pPr/>
              <a:t>4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111DC9-15B4-9449-AA60-867047E449EA}" type="slidenum">
              <a:rPr lang="en-US"/>
              <a:pPr/>
              <a:t>5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3B45D-43CD-4C75-97D2-DE1B1787BF80}" type="datetimeFigureOut">
              <a:rPr lang="en-GB" smtClean="0"/>
              <a:pPr/>
              <a:t>2/22/12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E01DC-2832-491A-9863-BDCCA7E4BB0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3B45D-43CD-4C75-97D2-DE1B1787BF80}" type="datetimeFigureOut">
              <a:rPr lang="en-GB" smtClean="0"/>
              <a:pPr/>
              <a:t>2/22/12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E01DC-2832-491A-9863-BDCCA7E4BB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3B45D-43CD-4C75-97D2-DE1B1787BF80}" type="datetimeFigureOut">
              <a:rPr lang="en-GB" smtClean="0"/>
              <a:pPr/>
              <a:t>2/22/12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E01DC-2832-491A-9863-BDCCA7E4BB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3B45D-43CD-4C75-97D2-DE1B1787BF80}" type="datetimeFigureOut">
              <a:rPr lang="en-GB" smtClean="0"/>
              <a:pPr/>
              <a:t>2/22/12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E01DC-2832-491A-9863-BDCCA7E4BB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3B45D-43CD-4C75-97D2-DE1B1787BF80}" type="datetimeFigureOut">
              <a:rPr lang="en-GB" smtClean="0"/>
              <a:pPr/>
              <a:t>2/22/12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3B45D-43CD-4C75-97D2-DE1B1787BF80}" type="datetimeFigureOut">
              <a:rPr lang="en-GB" smtClean="0"/>
              <a:pPr/>
              <a:t>2/22/12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E01DC-2832-491A-9863-BDCCA7E4BB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3B45D-43CD-4C75-97D2-DE1B1787BF80}" type="datetimeFigureOut">
              <a:rPr lang="en-GB" smtClean="0"/>
              <a:pPr/>
              <a:t>2/22/12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E01DC-2832-491A-9863-BDCCA7E4BB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3B45D-43CD-4C75-97D2-DE1B1787BF80}" type="datetimeFigureOut">
              <a:rPr lang="en-GB" smtClean="0"/>
              <a:pPr/>
              <a:t>2/22/12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E01DC-2832-491A-9863-BDCCA7E4BB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3B45D-43CD-4C75-97D2-DE1B1787BF80}" type="datetimeFigureOut">
              <a:rPr lang="en-GB" smtClean="0"/>
              <a:pPr/>
              <a:t>2/22/12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E01DC-2832-491A-9863-BDCCA7E4BB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3B45D-43CD-4C75-97D2-DE1B1787BF80}" type="datetimeFigureOut">
              <a:rPr lang="en-GB" smtClean="0"/>
              <a:pPr/>
              <a:t>2/22/12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E01DC-2832-491A-9863-BDCCA7E4BB0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D63B45D-43CD-4C75-97D2-DE1B1787BF80}" type="datetimeFigureOut">
              <a:rPr lang="en-GB" smtClean="0"/>
              <a:pPr/>
              <a:t>2/22/12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FB2E01DC-2832-491A-9863-BDCCA7E4BB0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DD63B45D-43CD-4C75-97D2-DE1B1787BF80}" type="datetimeFigureOut">
              <a:rPr lang="en-GB" smtClean="0"/>
              <a:pPr/>
              <a:t>2/22/12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FB2E01DC-2832-491A-9863-BDCCA7E4BB0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8.png"/><Relationship Id="rId1" Type="http://schemas.microsoft.com/office/2007/relationships/media" Target="file://localhost/Users/mcfarland/Pictures/iPhoto%20Library/Originals/2010/Sept%202010%20Rome%20and%20Kakuma/MVI_1307.MOV" TargetMode="External"/><Relationship Id="rId2" Type="http://schemas.openxmlformats.org/officeDocument/2006/relationships/video" Target="file://localhost/Users/mcfarland/Pictures/iPhoto%20Library/Originals/2010/Sept%202010%20Rome%20and%20Kakuma/MVI_1307.MOV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cindybonfini-hotlosz:Downloads:Kakuma%20survey.doc!OLE_LINK1" TargetMode="External"/><Relationship Id="rId4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43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0100" y="0"/>
            <a:ext cx="10515600" cy="7010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/>
              <a:t>The original companions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Mary McFarland, Bill </a:t>
            </a:r>
            <a:r>
              <a:rPr lang="en-US" sz="2800" dirty="0" err="1" smtClean="0"/>
              <a:t>Husson</a:t>
            </a:r>
            <a:r>
              <a:rPr lang="en-US" sz="2800" dirty="0" smtClean="0"/>
              <a:t>, Charles Currie, Paul </a:t>
            </a:r>
            <a:r>
              <a:rPr lang="en-US" sz="2800" dirty="0" err="1" smtClean="0"/>
              <a:t>Locatelli</a:t>
            </a:r>
            <a:r>
              <a:rPr lang="en-US" sz="2800" dirty="0" smtClean="0"/>
              <a:t>, Chris </a:t>
            </a:r>
            <a:r>
              <a:rPr lang="en-US" sz="2800" dirty="0" err="1" smtClean="0"/>
              <a:t>Lowney</a:t>
            </a:r>
            <a:r>
              <a:rPr lang="en-US" sz="2800" dirty="0" smtClean="0"/>
              <a:t>, Peter </a:t>
            </a:r>
            <a:r>
              <a:rPr lang="en-US" sz="2800" dirty="0" err="1" smtClean="0"/>
              <a:t>Balleis</a:t>
            </a:r>
            <a:r>
              <a:rPr lang="en-US" sz="2800" dirty="0" smtClean="0"/>
              <a:t> and Neil </a:t>
            </a:r>
            <a:r>
              <a:rPr lang="en-US" sz="2800" dirty="0" err="1" smtClean="0"/>
              <a:t>Sparnon</a:t>
            </a:r>
            <a:endParaRPr lang="en-US" sz="2800" dirty="0" smtClean="0"/>
          </a:p>
          <a:p>
            <a:r>
              <a:rPr lang="en-US" sz="2800" dirty="0" smtClean="0"/>
              <a:t>Anne Ziegler and Johannes </a:t>
            </a:r>
            <a:r>
              <a:rPr lang="en-US" sz="2800" dirty="0" err="1" smtClean="0"/>
              <a:t>Ephrat</a:t>
            </a:r>
            <a:endParaRPr lang="en-US" sz="2800" dirty="0" smtClean="0"/>
          </a:p>
          <a:p>
            <a:r>
              <a:rPr lang="en-US" sz="2800" dirty="0" smtClean="0"/>
              <a:t>Gonzaga - Chris Gill -&gt; Jim Jones &amp; team</a:t>
            </a:r>
          </a:p>
          <a:p>
            <a:r>
              <a:rPr lang="en-US" sz="2800" dirty="0" smtClean="0"/>
              <a:t>Regis University</a:t>
            </a:r>
          </a:p>
          <a:p>
            <a:r>
              <a:rPr lang="en-US" sz="2800" dirty="0" err="1" smtClean="0"/>
              <a:t>Kinoti</a:t>
            </a:r>
            <a:r>
              <a:rPr lang="en-US" sz="2800" dirty="0" smtClean="0"/>
              <a:t> Meme -&gt; Thomas </a:t>
            </a:r>
            <a:r>
              <a:rPr lang="en-US" sz="2800" dirty="0" err="1" smtClean="0"/>
              <a:t>Gitumbi</a:t>
            </a:r>
            <a:endParaRPr lang="en-US" sz="2800" dirty="0" smtClean="0"/>
          </a:p>
          <a:p>
            <a:r>
              <a:rPr lang="en-US" sz="2800" dirty="0" smtClean="0"/>
              <a:t>Thomas </a:t>
            </a:r>
            <a:r>
              <a:rPr lang="en-US" sz="2800" dirty="0" err="1" smtClean="0"/>
              <a:t>Gitumbi</a:t>
            </a:r>
            <a:r>
              <a:rPr lang="en-US" sz="2800" dirty="0" smtClean="0"/>
              <a:t> -&gt; Stephen </a:t>
            </a:r>
            <a:r>
              <a:rPr lang="en-US" sz="2800" dirty="0" err="1" smtClean="0"/>
              <a:t>Mwangi</a:t>
            </a:r>
            <a:endParaRPr lang="en-US" sz="2800" dirty="0" smtClean="0"/>
          </a:p>
          <a:p>
            <a:r>
              <a:rPr lang="en-US" sz="2800" dirty="0" smtClean="0"/>
              <a:t>Christian </a:t>
            </a:r>
            <a:r>
              <a:rPr lang="en-US" sz="2800" dirty="0" err="1" smtClean="0"/>
              <a:t>Braunigger</a:t>
            </a:r>
            <a:r>
              <a:rPr lang="en-US" sz="2800" dirty="0" smtClean="0"/>
              <a:t> and </a:t>
            </a:r>
            <a:r>
              <a:rPr lang="en-US" sz="2800" dirty="0" err="1" smtClean="0"/>
              <a:t>Clotilde</a:t>
            </a:r>
            <a:r>
              <a:rPr lang="en-US" sz="2800" dirty="0" smtClean="0"/>
              <a:t> Garner</a:t>
            </a:r>
          </a:p>
          <a:p>
            <a:r>
              <a:rPr lang="en-US" sz="2800" dirty="0" smtClean="0"/>
              <a:t>The Refugees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/>
              <a:t>Strategic Planning or Divine Providence</a:t>
            </a:r>
            <a:endParaRPr lang="en-US" sz="3600" b="0" dirty="0"/>
          </a:p>
        </p:txBody>
      </p:sp>
      <p:pic>
        <p:nvPicPr>
          <p:cNvPr id="4" name="Content Placeholder 3" descr="boxes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6336" b="-26336"/>
          <a:stretch>
            <a:fillRect/>
          </a:stretch>
        </p:blipFill>
        <p:spPr>
          <a:xfrm rot="5400000">
            <a:off x="457200" y="1773936"/>
            <a:ext cx="4038600" cy="4623816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Shipped 2 labs &lt;5K</a:t>
            </a:r>
          </a:p>
          <a:p>
            <a:r>
              <a:rPr lang="en-US" dirty="0" smtClean="0"/>
              <a:t>Issues</a:t>
            </a:r>
          </a:p>
          <a:p>
            <a:pPr lvl="1"/>
            <a:r>
              <a:rPr lang="en-US" dirty="0" smtClean="0"/>
              <a:t>Wood Pallets</a:t>
            </a:r>
          </a:p>
          <a:p>
            <a:pPr lvl="1"/>
            <a:r>
              <a:rPr lang="en-US" dirty="0" smtClean="0"/>
              <a:t>Lithium Batteries</a:t>
            </a:r>
          </a:p>
          <a:p>
            <a:pPr lvl="1"/>
            <a:r>
              <a:rPr lang="en-US" dirty="0" smtClean="0"/>
              <a:t>Customs Declaration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43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0100" y="0"/>
            <a:ext cx="10515600" cy="7010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rupe students carefully following their first computers sessions being delivered by stephen.In their presence in father Peter and JC-HEM manager Mr Charles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AFRICA054illu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52863" y="1066800"/>
            <a:ext cx="5291137" cy="5688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251062"/>
          </a:xfrm>
        </p:spPr>
        <p:txBody>
          <a:bodyPr>
            <a:normAutofit/>
          </a:bodyPr>
          <a:lstStyle/>
          <a:p>
            <a:r>
              <a:rPr lang="en-GB" sz="3600" b="0" dirty="0" smtClean="0"/>
              <a:t>Meet the Students</a:t>
            </a:r>
            <a:r>
              <a:rPr lang="en-GB" sz="3600" dirty="0" smtClean="0"/>
              <a:t>…</a:t>
            </a:r>
            <a:endParaRPr lang="en-GB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7544" y="1700808"/>
            <a:ext cx="4040188" cy="4623792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Kakuma</a:t>
            </a:r>
            <a:endParaRPr lang="en-GB" sz="1800" b="1" dirty="0" smtClean="0"/>
          </a:p>
          <a:p>
            <a:pPr lvl="1"/>
            <a:r>
              <a:rPr lang="en-US" sz="1600" dirty="0" smtClean="0"/>
              <a:t>35 students admitted</a:t>
            </a:r>
          </a:p>
          <a:p>
            <a:pPr lvl="1"/>
            <a:r>
              <a:rPr lang="en-US" sz="1600" dirty="0" smtClean="0"/>
              <a:t>7 countries represented:</a:t>
            </a:r>
          </a:p>
          <a:p>
            <a:pPr lvl="2"/>
            <a:r>
              <a:rPr lang="en-US" sz="1600" dirty="0" smtClean="0"/>
              <a:t>Ethiopia;</a:t>
            </a:r>
          </a:p>
          <a:p>
            <a:pPr lvl="2"/>
            <a:r>
              <a:rPr lang="en-US" sz="1600" dirty="0" smtClean="0"/>
              <a:t>Somalia;</a:t>
            </a:r>
          </a:p>
          <a:p>
            <a:pPr lvl="2"/>
            <a:r>
              <a:rPr lang="en-US" sz="1600" dirty="0" smtClean="0"/>
              <a:t>Sudan;</a:t>
            </a:r>
          </a:p>
          <a:p>
            <a:pPr lvl="2"/>
            <a:r>
              <a:rPr lang="en-US" sz="1600" dirty="0" smtClean="0"/>
              <a:t>Uganda; </a:t>
            </a:r>
          </a:p>
          <a:p>
            <a:pPr lvl="2"/>
            <a:r>
              <a:rPr lang="en-US" sz="1600" dirty="0" smtClean="0"/>
              <a:t>Rwanda;</a:t>
            </a:r>
          </a:p>
          <a:p>
            <a:pPr lvl="2"/>
            <a:r>
              <a:rPr lang="en-US" sz="1600" dirty="0" smtClean="0"/>
              <a:t>DR Congo;</a:t>
            </a:r>
          </a:p>
          <a:p>
            <a:pPr lvl="2"/>
            <a:r>
              <a:rPr lang="en-US" sz="1600" dirty="0" smtClean="0"/>
              <a:t>Burundi;</a:t>
            </a:r>
          </a:p>
          <a:p>
            <a:pPr lvl="2"/>
            <a:r>
              <a:rPr lang="en-US" sz="1600" dirty="0" smtClean="0"/>
              <a:t>Kenya (Turkana, host community; pastoralist people)</a:t>
            </a:r>
            <a:endParaRPr lang="en-GB" sz="1600" dirty="0" smtClean="0"/>
          </a:p>
          <a:p>
            <a:pPr lvl="1"/>
            <a:r>
              <a:rPr lang="en-US" sz="1600" dirty="0" smtClean="0"/>
              <a:t>8 women</a:t>
            </a:r>
            <a:endParaRPr lang="en-GB" sz="1600" u="sng" dirty="0" smtClean="0"/>
          </a:p>
        </p:txBody>
      </p:sp>
      <p:pic>
        <p:nvPicPr>
          <p:cNvPr id="12" name="Content Placeholder 11" descr="Picture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74970" y="1066800"/>
            <a:ext cx="4497963" cy="2854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5-Point Star 7"/>
          <p:cNvSpPr/>
          <p:nvPr/>
        </p:nvSpPr>
        <p:spPr>
          <a:xfrm>
            <a:off x="7924800" y="3962400"/>
            <a:ext cx="228600" cy="2286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AFRICA054illu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52863" y="1066800"/>
            <a:ext cx="5291137" cy="5688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 smtClean="0"/>
              <a:t>Meet the Students…</a:t>
            </a:r>
            <a:endParaRPr lang="en-GB" sz="3600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1000" y="1905000"/>
            <a:ext cx="4040188" cy="3941763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Dzaleka</a:t>
            </a:r>
            <a:endParaRPr lang="en-GB" sz="1600" b="1" dirty="0" smtClean="0"/>
          </a:p>
          <a:p>
            <a:pPr lvl="1"/>
            <a:r>
              <a:rPr lang="en-US" sz="1800" dirty="0" smtClean="0"/>
              <a:t>32 students admitted</a:t>
            </a:r>
            <a:endParaRPr lang="en-GB" sz="1800" dirty="0" smtClean="0"/>
          </a:p>
          <a:p>
            <a:pPr lvl="1"/>
            <a:r>
              <a:rPr lang="en-US" sz="1800" dirty="0" smtClean="0"/>
              <a:t>3 countries:</a:t>
            </a:r>
          </a:p>
          <a:p>
            <a:pPr lvl="2"/>
            <a:r>
              <a:rPr lang="en-US" dirty="0" smtClean="0"/>
              <a:t>Burundi</a:t>
            </a:r>
          </a:p>
          <a:p>
            <a:pPr lvl="2"/>
            <a:r>
              <a:rPr lang="en-US" dirty="0" smtClean="0"/>
              <a:t>Rwanda</a:t>
            </a:r>
          </a:p>
          <a:p>
            <a:pPr lvl="2"/>
            <a:r>
              <a:rPr lang="en-US" dirty="0" smtClean="0"/>
              <a:t>DR Congo</a:t>
            </a:r>
            <a:endParaRPr lang="en-GB" dirty="0" smtClean="0"/>
          </a:p>
          <a:p>
            <a:pPr lvl="1"/>
            <a:r>
              <a:rPr lang="en-US" sz="1800" dirty="0" smtClean="0"/>
              <a:t>2 women</a:t>
            </a:r>
            <a:endParaRPr lang="en-GB" sz="1800" u="sng" dirty="0" smtClean="0"/>
          </a:p>
        </p:txBody>
      </p:sp>
      <p:pic>
        <p:nvPicPr>
          <p:cNvPr id="8" name="Content Placeholder 7" descr="IMG_140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378200" y="1447800"/>
            <a:ext cx="4699000" cy="352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5-Point Star 6"/>
          <p:cNvSpPr/>
          <p:nvPr/>
        </p:nvSpPr>
        <p:spPr>
          <a:xfrm>
            <a:off x="7696200" y="5029200"/>
            <a:ext cx="228600" cy="2286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 smtClean="0"/>
              <a:t>Meet the Students…</a:t>
            </a:r>
            <a:endParaRPr lang="en-GB" sz="3600" b="0" dirty="0"/>
          </a:p>
        </p:txBody>
      </p:sp>
      <p:pic>
        <p:nvPicPr>
          <p:cNvPr id="5" name="MVI_1307.MOV">
            <a:hlinkClick r:id="" action="ppaction://media"/>
          </p:cNvPr>
          <p:cNvPicPr>
            <a:picLocks noGrp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600200"/>
            <a:ext cx="7239000" cy="407193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/>
              <a:t>More Companions</a:t>
            </a:r>
            <a:endParaRPr lang="en-US" sz="3600" b="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Faculty from 28 institutions</a:t>
            </a:r>
          </a:p>
          <a:p>
            <a:r>
              <a:rPr lang="en-US" dirty="0" smtClean="0"/>
              <a:t>The Ricci Group (Pablo Molina responds first!)</a:t>
            </a:r>
          </a:p>
          <a:p>
            <a:r>
              <a:rPr lang="en-US" dirty="0" smtClean="0"/>
              <a:t>Microsoft (Bill </a:t>
            </a:r>
            <a:r>
              <a:rPr lang="en-US" dirty="0" err="1" smtClean="0"/>
              <a:t>Hilf</a:t>
            </a:r>
            <a:r>
              <a:rPr lang="en-US" dirty="0" smtClean="0"/>
              <a:t> and James </a:t>
            </a:r>
            <a:r>
              <a:rPr lang="en-US" dirty="0" err="1" smtClean="0"/>
              <a:t>Duffus</a:t>
            </a:r>
            <a:r>
              <a:rPr lang="en-US" dirty="0" smtClean="0"/>
              <a:t>)</a:t>
            </a:r>
          </a:p>
          <a:p>
            <a:r>
              <a:rPr lang="en-US" dirty="0" smtClean="0"/>
              <a:t>UNHCR</a:t>
            </a:r>
          </a:p>
          <a:p>
            <a:r>
              <a:rPr lang="en-US" dirty="0" smtClean="0"/>
              <a:t>I2 </a:t>
            </a:r>
            <a:r>
              <a:rPr lang="en-US" dirty="0" smtClean="0"/>
              <a:t>(Dave Lambert and Anna Preston)</a:t>
            </a:r>
          </a:p>
          <a:p>
            <a:r>
              <a:rPr lang="en-US" dirty="0" smtClean="0"/>
              <a:t>… and the list continues to grow.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1143000" y="2438400"/>
            <a:ext cx="6629400" cy="15001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“Thanks for the constant support and discrete work that turns the wheel.”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  <p:pic>
        <p:nvPicPr>
          <p:cNvPr id="15364" name="Picture 4" descr="ti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OnlineRetreatPromoBanner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hoto2.jpg"/>
          <p:cNvPicPr>
            <a:picLocks noChangeAspect="1"/>
          </p:cNvPicPr>
          <p:nvPr/>
        </p:nvPicPr>
        <p:blipFill>
          <a:blip r:embed="rId5"/>
          <a:srcRect t="9648" b="15582"/>
          <a:stretch>
            <a:fillRect/>
          </a:stretch>
        </p:blipFill>
        <p:spPr bwMode="auto">
          <a:xfrm>
            <a:off x="0" y="3810000"/>
            <a:ext cx="51054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photo1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3810000"/>
            <a:ext cx="4038600" cy="2667000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762000" y="30480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0" y="2894012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/>
              <a:t>“</a:t>
            </a:r>
            <a:r>
              <a:rPr lang="en-GB" dirty="0">
                <a:solidFill>
                  <a:schemeClr val="bg1"/>
                </a:solidFill>
              </a:rPr>
              <a:t>Around Christmas time, last year, struck and shocked by the plight of thousands of boat people and refugees, I asked what the universal Society could do to bring at least some relief to such a tragic situation.” Pedro </a:t>
            </a:r>
            <a:r>
              <a:rPr lang="en-GB" dirty="0" err="1">
                <a:solidFill>
                  <a:schemeClr val="bg1"/>
                </a:solidFill>
              </a:rPr>
              <a:t>Arrupe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762000"/>
            <a:ext cx="9144000" cy="5715000"/>
          </a:xfrm>
          <a:noFill/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0" y="115888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chemeClr val="bg1"/>
                </a:solidFill>
                <a:latin typeface="Myriad Pro" pitchFamily="34" charset="0"/>
                <a:ea typeface="Arial" charset="0"/>
                <a:cs typeface="Arial" charset="0"/>
              </a:rPr>
              <a:t>Causes of conflict: Poverty and low education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384300" y="1504950"/>
            <a:ext cx="642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555875" y="6524625"/>
            <a:ext cx="6588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ea typeface="Arial" charset="0"/>
                <a:cs typeface="Arial" charset="0"/>
              </a:rPr>
              <a:t>HDI 2008, Human Development Index</a:t>
            </a:r>
            <a:endParaRPr lang="en-US">
              <a:ea typeface="Arial" charset="0"/>
              <a:cs typeface="Arial" charset="0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2667000" y="3352800"/>
            <a:ext cx="22098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HDI:</a:t>
            </a:r>
          </a:p>
          <a:p>
            <a:pPr>
              <a:spcBef>
                <a:spcPct val="50000"/>
              </a:spcBef>
            </a:pPr>
            <a:r>
              <a:rPr lang="en-US"/>
              <a:t>Low income</a:t>
            </a:r>
          </a:p>
          <a:p>
            <a:pPr>
              <a:spcBef>
                <a:spcPct val="50000"/>
              </a:spcBef>
            </a:pPr>
            <a:r>
              <a:rPr lang="en-US"/>
              <a:t>Low </a:t>
            </a:r>
            <a:r>
              <a:rPr lang="en-US" u="sng"/>
              <a:t>education</a:t>
            </a:r>
          </a:p>
          <a:p>
            <a:pPr>
              <a:spcBef>
                <a:spcPct val="50000"/>
              </a:spcBef>
            </a:pPr>
            <a:r>
              <a:rPr lang="en-US"/>
              <a:t>Low life expectancy</a:t>
            </a:r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6400800" y="2514600"/>
            <a:ext cx="304800" cy="228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5943600" y="2819400"/>
            <a:ext cx="304800" cy="228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516" name="Oval 12"/>
          <p:cNvSpPr>
            <a:spLocks noChangeArrowheads="1"/>
          </p:cNvSpPr>
          <p:nvPr/>
        </p:nvSpPr>
        <p:spPr bwMode="auto">
          <a:xfrm>
            <a:off x="5410200" y="1981200"/>
            <a:ext cx="304800" cy="228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517" name="Oval 13"/>
          <p:cNvSpPr>
            <a:spLocks noChangeArrowheads="1"/>
          </p:cNvSpPr>
          <p:nvPr/>
        </p:nvSpPr>
        <p:spPr bwMode="auto">
          <a:xfrm>
            <a:off x="4648200" y="1981200"/>
            <a:ext cx="304800" cy="2286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518" name="Oval 14"/>
          <p:cNvSpPr>
            <a:spLocks noChangeArrowheads="1"/>
          </p:cNvSpPr>
          <p:nvPr/>
        </p:nvSpPr>
        <p:spPr bwMode="auto">
          <a:xfrm>
            <a:off x="4114800" y="2438400"/>
            <a:ext cx="914400" cy="762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519" name="Oval 15"/>
          <p:cNvSpPr>
            <a:spLocks noChangeArrowheads="1"/>
          </p:cNvSpPr>
          <p:nvPr/>
        </p:nvSpPr>
        <p:spPr bwMode="auto">
          <a:xfrm>
            <a:off x="1447800" y="2819400"/>
            <a:ext cx="381000" cy="381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MAPAFRICA054illusS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52863" y="765175"/>
            <a:ext cx="5291137" cy="5688013"/>
          </a:xfrm>
        </p:spPr>
      </p:pic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685800" y="3429000"/>
            <a:ext cx="936625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685800" y="2286000"/>
            <a:ext cx="9366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85800" y="5334000"/>
            <a:ext cx="936625" cy="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685800" y="4343400"/>
            <a:ext cx="9366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905000" y="2133600"/>
            <a:ext cx="21605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a typeface="Arial" charset="0"/>
                <a:cs typeface="Arial" charset="0"/>
              </a:rPr>
              <a:t>Governance: Struggle for political power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1905000" y="5105400"/>
            <a:ext cx="350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ea typeface="Arial" charset="0"/>
                <a:cs typeface="Arial" charset="0"/>
              </a:rPr>
              <a:t>Religion: </a:t>
            </a:r>
            <a:r>
              <a:rPr lang="de-DE" dirty="0" err="1">
                <a:ea typeface="Arial" charset="0"/>
                <a:cs typeface="Arial" charset="0"/>
              </a:rPr>
              <a:t>Struggle</a:t>
            </a:r>
            <a:r>
              <a:rPr lang="de-DE" dirty="0">
                <a:ea typeface="Arial" charset="0"/>
                <a:cs typeface="Arial" charset="0"/>
              </a:rPr>
              <a:t> </a:t>
            </a:r>
            <a:r>
              <a:rPr lang="de-DE" dirty="0" err="1">
                <a:ea typeface="Arial" charset="0"/>
                <a:cs typeface="Arial" charset="0"/>
              </a:rPr>
              <a:t>for</a:t>
            </a:r>
            <a:r>
              <a:rPr lang="de-DE" dirty="0">
                <a:ea typeface="Arial" charset="0"/>
                <a:cs typeface="Arial" charset="0"/>
              </a:rPr>
              <a:t> </a:t>
            </a:r>
            <a:r>
              <a:rPr lang="de-DE" dirty="0" err="1">
                <a:ea typeface="Arial" charset="0"/>
                <a:cs typeface="Arial" charset="0"/>
              </a:rPr>
              <a:t>religious</a:t>
            </a:r>
            <a:r>
              <a:rPr lang="de-DE" dirty="0">
                <a:ea typeface="Arial" charset="0"/>
                <a:cs typeface="Arial" charset="0"/>
              </a:rPr>
              <a:t> </a:t>
            </a:r>
            <a:r>
              <a:rPr lang="de-DE" dirty="0" err="1">
                <a:ea typeface="Arial" charset="0"/>
                <a:cs typeface="Arial" charset="0"/>
              </a:rPr>
              <a:t>Identity</a:t>
            </a:r>
            <a:endParaRPr lang="en-US" dirty="0">
              <a:ea typeface="Arial" charset="0"/>
              <a:cs typeface="Arial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1905000" y="4191000"/>
            <a:ext cx="3124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a typeface="Arial" charset="0"/>
                <a:cs typeface="Arial" charset="0"/>
              </a:rPr>
              <a:t>Identity: Struggle for Ethnical and cultural Identity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1905000" y="3276600"/>
            <a:ext cx="338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a typeface="Arial" charset="0"/>
                <a:cs typeface="Arial" charset="0"/>
              </a:rPr>
              <a:t>Economy: Struggle for resources, ‘Resource wars”</a:t>
            </a: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>
            <a:off x="4500563" y="3068638"/>
            <a:ext cx="431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>
            <a:off x="4572000" y="3141663"/>
            <a:ext cx="3603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4500563" y="2997200"/>
            <a:ext cx="431800" cy="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6300788" y="3213100"/>
            <a:ext cx="863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 flipV="1">
            <a:off x="6659563" y="3429000"/>
            <a:ext cx="360362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>
            <a:off x="6372225" y="2781300"/>
            <a:ext cx="1512888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>
            <a:off x="6588125" y="2852738"/>
            <a:ext cx="1296988" cy="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>
            <a:off x="7019925" y="2924175"/>
            <a:ext cx="7921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>
            <a:off x="6372225" y="2708275"/>
            <a:ext cx="15128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3" name="Line 23"/>
          <p:cNvSpPr>
            <a:spLocks noChangeShapeType="1"/>
          </p:cNvSpPr>
          <p:nvPr/>
        </p:nvSpPr>
        <p:spPr bwMode="auto">
          <a:xfrm>
            <a:off x="6300788" y="3284538"/>
            <a:ext cx="936625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4" name="Line 24"/>
          <p:cNvSpPr>
            <a:spLocks noChangeShapeType="1"/>
          </p:cNvSpPr>
          <p:nvPr/>
        </p:nvSpPr>
        <p:spPr bwMode="auto">
          <a:xfrm>
            <a:off x="7235825" y="5157788"/>
            <a:ext cx="431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5" name="Line 25"/>
          <p:cNvSpPr>
            <a:spLocks noChangeShapeType="1"/>
          </p:cNvSpPr>
          <p:nvPr/>
        </p:nvSpPr>
        <p:spPr bwMode="auto">
          <a:xfrm>
            <a:off x="7451725" y="3284538"/>
            <a:ext cx="0" cy="9366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6" name="Line 26"/>
          <p:cNvSpPr>
            <a:spLocks noChangeShapeType="1"/>
          </p:cNvSpPr>
          <p:nvPr/>
        </p:nvSpPr>
        <p:spPr bwMode="auto">
          <a:xfrm>
            <a:off x="7380288" y="3644900"/>
            <a:ext cx="0" cy="5762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7" name="Line 27"/>
          <p:cNvSpPr>
            <a:spLocks noChangeShapeType="1"/>
          </p:cNvSpPr>
          <p:nvPr/>
        </p:nvSpPr>
        <p:spPr bwMode="auto">
          <a:xfrm>
            <a:off x="8027988" y="2492375"/>
            <a:ext cx="2873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8" name="Line 28"/>
          <p:cNvSpPr>
            <a:spLocks noChangeShapeType="1"/>
          </p:cNvSpPr>
          <p:nvPr/>
        </p:nvSpPr>
        <p:spPr bwMode="auto">
          <a:xfrm>
            <a:off x="4067175" y="2781300"/>
            <a:ext cx="28733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9" name="Line 29"/>
          <p:cNvSpPr>
            <a:spLocks noChangeShapeType="1"/>
          </p:cNvSpPr>
          <p:nvPr/>
        </p:nvSpPr>
        <p:spPr bwMode="auto">
          <a:xfrm flipV="1">
            <a:off x="6659563" y="3500438"/>
            <a:ext cx="360362" cy="1444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30" name="Line 30"/>
          <p:cNvSpPr>
            <a:spLocks noChangeShapeType="1"/>
          </p:cNvSpPr>
          <p:nvPr/>
        </p:nvSpPr>
        <p:spPr bwMode="auto">
          <a:xfrm flipV="1">
            <a:off x="8459788" y="3284538"/>
            <a:ext cx="504825" cy="1444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31" name="Line 31"/>
          <p:cNvSpPr>
            <a:spLocks noChangeShapeType="1"/>
          </p:cNvSpPr>
          <p:nvPr/>
        </p:nvSpPr>
        <p:spPr bwMode="auto">
          <a:xfrm>
            <a:off x="5292725" y="2852738"/>
            <a:ext cx="936625" cy="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>
            <a:off x="8027988" y="2565400"/>
            <a:ext cx="2889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33" name="Line 33"/>
          <p:cNvSpPr>
            <a:spLocks noChangeShapeType="1"/>
          </p:cNvSpPr>
          <p:nvPr/>
        </p:nvSpPr>
        <p:spPr bwMode="auto">
          <a:xfrm>
            <a:off x="7524750" y="3500438"/>
            <a:ext cx="0" cy="720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34" name="Line 34"/>
          <p:cNvSpPr>
            <a:spLocks noChangeShapeType="1"/>
          </p:cNvSpPr>
          <p:nvPr/>
        </p:nvSpPr>
        <p:spPr bwMode="auto">
          <a:xfrm flipV="1">
            <a:off x="8388350" y="3429000"/>
            <a:ext cx="431800" cy="1444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5-Point Star 37"/>
          <p:cNvSpPr/>
          <p:nvPr/>
        </p:nvSpPr>
        <p:spPr>
          <a:xfrm>
            <a:off x="7924800" y="3962400"/>
            <a:ext cx="228600" cy="2286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7696200" y="5029200"/>
            <a:ext cx="228600" cy="2286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8" descr="12090320_k_015_3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762000"/>
            <a:ext cx="5181600" cy="3454400"/>
          </a:xfrm>
          <a:noFill/>
        </p:spPr>
      </p:pic>
      <p:pic>
        <p:nvPicPr>
          <p:cNvPr id="27653" name="Picture 15" descr="DSC_62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t="-36200" b="-36200"/>
          <a:stretch>
            <a:fillRect/>
          </a:stretch>
        </p:blipFill>
        <p:spPr>
          <a:xfrm>
            <a:off x="3733800" y="1773936"/>
            <a:ext cx="4953000" cy="5670718"/>
          </a:xfrm>
          <a:noFill/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“The deeper spiritual, human and psychological proximity” -Education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27654" name="Text Box 18"/>
          <p:cNvSpPr txBox="1">
            <a:spLocks noChangeArrowheads="1"/>
          </p:cNvSpPr>
          <p:nvPr/>
        </p:nvSpPr>
        <p:spPr bwMode="auto">
          <a:xfrm>
            <a:off x="304800" y="4419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5" name="Text Box 19"/>
          <p:cNvSpPr txBox="1">
            <a:spLocks noChangeArrowheads="1"/>
          </p:cNvSpPr>
          <p:nvPr/>
        </p:nvSpPr>
        <p:spPr bwMode="auto">
          <a:xfrm>
            <a:off x="457200" y="46482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JRS supports for the education of  </a:t>
            </a:r>
            <a:r>
              <a:rPr lang="en-US" sz="2000" dirty="0" smtClean="0"/>
              <a:t>280,000 </a:t>
            </a:r>
            <a:r>
              <a:rPr lang="en-US" sz="2000" dirty="0"/>
              <a:t>children, youth and adults</a:t>
            </a:r>
          </a:p>
        </p:txBody>
      </p:sp>
      <p:sp>
        <p:nvSpPr>
          <p:cNvPr id="27656" name="Text Box 20"/>
          <p:cNvSpPr txBox="1">
            <a:spLocks noChangeArrowheads="1"/>
          </p:cNvSpPr>
          <p:nvPr/>
        </p:nvSpPr>
        <p:spPr bwMode="auto">
          <a:xfrm>
            <a:off x="5334000" y="1447800"/>
            <a:ext cx="3581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Education as basic condition for political participation and democracy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251062"/>
          </a:xfrm>
        </p:spPr>
        <p:txBody>
          <a:bodyPr>
            <a:normAutofit/>
          </a:bodyPr>
          <a:lstStyle/>
          <a:p>
            <a:r>
              <a:rPr lang="en-US" sz="3600" b="0" dirty="0" smtClean="0"/>
              <a:t>The Challenge</a:t>
            </a:r>
            <a:endParaRPr lang="en-US" sz="3600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52400" y="1752600"/>
            <a:ext cx="4040188" cy="3951288"/>
          </a:xfrm>
        </p:spPr>
        <p:txBody>
          <a:bodyPr>
            <a:normAutofit lnSpcReduction="10000"/>
          </a:bodyPr>
          <a:lstStyle/>
          <a:p>
            <a:r>
              <a:rPr lang="en-GB" sz="1800" dirty="0" smtClean="0"/>
              <a:t>The camp itself is relatively isolated. The nearest commercial airports are 90km away. </a:t>
            </a:r>
          </a:p>
          <a:p>
            <a:endParaRPr lang="en-US" sz="1800" dirty="0" smtClean="0"/>
          </a:p>
          <a:p>
            <a:r>
              <a:rPr lang="en-GB" sz="1800" dirty="0" smtClean="0"/>
              <a:t>The camp is located around a dried river bed that floods on the rare occasions it rains. </a:t>
            </a:r>
          </a:p>
          <a:p>
            <a:endParaRPr lang="en-GB" sz="1800" dirty="0" smtClean="0"/>
          </a:p>
          <a:p>
            <a:r>
              <a:rPr lang="en-GB" sz="1800" dirty="0" smtClean="0"/>
              <a:t>Security is an issue however. The camp authorities request all NGO workers to leave the camp by 6 pm. </a:t>
            </a:r>
          </a:p>
          <a:p>
            <a:endParaRPr lang="en-US" sz="1800" dirty="0" smtClean="0"/>
          </a:p>
          <a:p>
            <a:r>
              <a:rPr lang="en-GB" sz="1800" dirty="0" smtClean="0"/>
              <a:t>The camp is large, 13 km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divided into 4 areas</a:t>
            </a:r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800600" y="762000"/>
          <a:ext cx="4178300" cy="561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3" imgW="5753100" imgH="7734300" progId="Word.Document.12">
                  <p:link updateAutomatic="1"/>
                </p:oleObj>
              </mc:Choice>
              <mc:Fallback>
                <p:oleObj name="Document" r:id="rId3" imgW="5753100" imgH="7734300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762000"/>
                        <a:ext cx="4178300" cy="56178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Project Objectives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52400" y="1752600"/>
            <a:ext cx="4040188" cy="395128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 provision of stable and effective internet access at all three locations;</a:t>
            </a:r>
          </a:p>
          <a:p>
            <a:pPr>
              <a:buNone/>
            </a:pPr>
            <a:endParaRPr lang="en-US" sz="1800" dirty="0" smtClean="0"/>
          </a:p>
          <a:p>
            <a:r>
              <a:rPr lang="en-US" sz="1800" dirty="0" smtClean="0"/>
              <a:t>The enrollment of two cohorts of 60 students  at  two locations;</a:t>
            </a:r>
          </a:p>
          <a:p>
            <a:pPr>
              <a:buNone/>
            </a:pPr>
            <a:endParaRPr lang="en-US" sz="1800" dirty="0" smtClean="0"/>
          </a:p>
          <a:p>
            <a:r>
              <a:rPr lang="en-US" sz="1800" dirty="0" smtClean="0"/>
              <a:t>The successful completion of at least three-quarters of the numbers involved.</a:t>
            </a:r>
            <a:endParaRPr lang="en-US" sz="1800" dirty="0"/>
          </a:p>
        </p:txBody>
      </p:sp>
      <p:pic>
        <p:nvPicPr>
          <p:cNvPr id="13" name="Content Placeholder 12" descr="DSC_5591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-23596" b="-23596"/>
          <a:stretch>
            <a:fillRect/>
          </a:stretch>
        </p:blipFill>
        <p:spPr>
          <a:xfrm>
            <a:off x="4270690" y="990600"/>
            <a:ext cx="4598757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 smtClean="0"/>
              <a:t>Project Objectives</a:t>
            </a:r>
            <a:endParaRPr lang="en-GB" sz="3600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-152400" y="1905000"/>
            <a:ext cx="2514600" cy="3276599"/>
          </a:xfrm>
        </p:spPr>
        <p:txBody>
          <a:bodyPr>
            <a:normAutofit fontScale="92500"/>
          </a:bodyPr>
          <a:lstStyle/>
          <a:p>
            <a:pPr algn="r">
              <a:buNone/>
            </a:pPr>
            <a:r>
              <a:rPr lang="en-US" dirty="0" smtClean="0"/>
              <a:t>The direct participation of at least 1,000 individuals in the academic credential and/or Community Service Learning Tracks.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7" name="Content Placeholder 6" descr="DSC00323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r="10818" b="2804"/>
          <a:stretch>
            <a:fillRect/>
          </a:stretch>
        </p:blipFill>
        <p:spPr>
          <a:xfrm>
            <a:off x="2514600" y="1905000"/>
            <a:ext cx="6328955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/>
              <a:t>One Year from Dream to Reality</a:t>
            </a:r>
            <a:endParaRPr lang="en-US" sz="3600" b="0" dirty="0"/>
          </a:p>
        </p:txBody>
      </p:sp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965200" y="4042579"/>
            <a:ext cx="7569200" cy="297646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March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  |  April  |  May  |  June  | July  |  August  |    September  |  October  |  Nov  |  Dec  |  Jan |  Feb  |  March  |  April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26" charset="0"/>
              <a:ea typeface="Times New Roman" pitchFamily="26" charset="0"/>
            </a:endParaRPr>
          </a:p>
        </p:txBody>
      </p:sp>
      <p:sp>
        <p:nvSpPr>
          <p:cNvPr id="130051" name="AutoShape 3"/>
          <p:cNvSpPr>
            <a:spLocks noChangeArrowheads="1"/>
          </p:cNvSpPr>
          <p:nvPr/>
        </p:nvSpPr>
        <p:spPr bwMode="auto">
          <a:xfrm>
            <a:off x="5334000" y="2667000"/>
            <a:ext cx="838200" cy="1371299"/>
          </a:xfrm>
          <a:prstGeom prst="downArrowCallout">
            <a:avLst>
              <a:gd name="adj1" fmla="val 25000"/>
              <a:gd name="adj2" fmla="val 25000"/>
              <a:gd name="adj3" fmla="val 21586"/>
              <a:gd name="adj4" fmla="val 6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Equipment Clears Customs</a:t>
            </a:r>
          </a:p>
        </p:txBody>
      </p:sp>
      <p:sp>
        <p:nvSpPr>
          <p:cNvPr id="130052" name="AutoShape 4"/>
          <p:cNvSpPr>
            <a:spLocks noChangeArrowheads="1"/>
          </p:cNvSpPr>
          <p:nvPr/>
        </p:nvSpPr>
        <p:spPr bwMode="auto">
          <a:xfrm>
            <a:off x="1828800" y="3124200"/>
            <a:ext cx="685800" cy="920477"/>
          </a:xfrm>
          <a:prstGeom prst="downArrowCallout">
            <a:avLst>
              <a:gd name="adj1" fmla="val 25000"/>
              <a:gd name="adj2" fmla="val 25000"/>
              <a:gd name="adj3" fmla="val 25175"/>
              <a:gd name="adj4" fmla="val 6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Power and Internet</a:t>
            </a:r>
          </a:p>
        </p:txBody>
      </p:sp>
      <p:sp>
        <p:nvSpPr>
          <p:cNvPr id="130053" name="AutoShape 5"/>
          <p:cNvSpPr>
            <a:spLocks noChangeArrowheads="1"/>
          </p:cNvSpPr>
          <p:nvPr/>
        </p:nvSpPr>
        <p:spPr bwMode="auto">
          <a:xfrm>
            <a:off x="762000" y="2514600"/>
            <a:ext cx="762000" cy="1450975"/>
          </a:xfrm>
          <a:prstGeom prst="downArrowCallout">
            <a:avLst>
              <a:gd name="adj1" fmla="val 25000"/>
              <a:gd name="adj2" fmla="val 25000"/>
              <a:gd name="adj3" fmla="val 26281"/>
              <a:gd name="adj4" fmla="val 6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Presented concept to potential donor (3/18)</a:t>
            </a:r>
          </a:p>
        </p:txBody>
      </p:sp>
      <p:sp>
        <p:nvSpPr>
          <p:cNvPr id="130054" name="AutoShape 6"/>
          <p:cNvSpPr>
            <a:spLocks noChangeArrowheads="1"/>
          </p:cNvSpPr>
          <p:nvPr/>
        </p:nvSpPr>
        <p:spPr bwMode="auto">
          <a:xfrm>
            <a:off x="1143000" y="4343400"/>
            <a:ext cx="990600" cy="1371600"/>
          </a:xfrm>
          <a:prstGeom prst="upArrowCallout">
            <a:avLst>
              <a:gd name="adj1" fmla="val 25000"/>
              <a:gd name="adj2" fmla="val 25000"/>
              <a:gd name="adj3" fmla="val 25943"/>
              <a:gd name="adj4" fmla="val 6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Awarded grant (4/14).  Mexico City Summit (4/20)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26" charset="0"/>
              <a:ea typeface="Times New Roman" pitchFamily="26" charset="0"/>
            </a:endParaRPr>
          </a:p>
        </p:txBody>
      </p:sp>
      <p:sp>
        <p:nvSpPr>
          <p:cNvPr id="130055" name="AutoShape 7"/>
          <p:cNvSpPr>
            <a:spLocks noChangeArrowheads="1"/>
          </p:cNvSpPr>
          <p:nvPr/>
        </p:nvSpPr>
        <p:spPr bwMode="auto">
          <a:xfrm>
            <a:off x="5410200" y="4343400"/>
            <a:ext cx="1016000" cy="1756723"/>
          </a:xfrm>
          <a:prstGeom prst="upArrowCallout">
            <a:avLst>
              <a:gd name="adj1" fmla="val 25000"/>
              <a:gd name="adj2" fmla="val 25000"/>
              <a:gd name="adj3" fmla="val 33400"/>
              <a:gd name="adj4" fmla="val 6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Thomas’ team 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sets up labs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26" charset="0"/>
              <a:ea typeface="Times New Roman" pitchFamily="2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First posts from camps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dirty="0" smtClean="0">
                <a:latin typeface="Cambria" pitchFamily="26" charset="0"/>
                <a:ea typeface="Times New Roman" pitchFamily="26" charset="0"/>
              </a:rPr>
              <a:t>(11/27)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26" charset="0"/>
              <a:ea typeface="Times New Roman" pitchFamily="26" charset="0"/>
            </a:endParaRPr>
          </a:p>
        </p:txBody>
      </p:sp>
      <p:sp>
        <p:nvSpPr>
          <p:cNvPr id="130056" name="AutoShape 8"/>
          <p:cNvSpPr>
            <a:spLocks noChangeArrowheads="1"/>
          </p:cNvSpPr>
          <p:nvPr/>
        </p:nvSpPr>
        <p:spPr bwMode="auto">
          <a:xfrm>
            <a:off x="1981200" y="4343400"/>
            <a:ext cx="1295400" cy="2362200"/>
          </a:xfrm>
          <a:prstGeom prst="upArrowCallout">
            <a:avLst>
              <a:gd name="adj1" fmla="val 25000"/>
              <a:gd name="adj2" fmla="val 25000"/>
              <a:gd name="adj3" fmla="val 29225"/>
              <a:gd name="adj4" fmla="val 6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Chris agrees to help (6/30)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Peter meets Bill </a:t>
            </a:r>
            <a:r>
              <a:rPr kumimoji="0" 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Hilf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 (Microsoft) (7/8)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Peter meets Cindy in Rome (7/13)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Conference call with Microsoft and UNHCR (7/21)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26" charset="0"/>
              <a:ea typeface="Times New Roman" pitchFamily="2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26" charset="0"/>
              <a:ea typeface="Times New Roman" pitchFamily="2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26" charset="0"/>
              <a:ea typeface="Times New Roman" pitchFamily="2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26" charset="0"/>
              <a:ea typeface="Times New Roman" pitchFamily="26" charset="0"/>
            </a:endParaRPr>
          </a:p>
        </p:txBody>
      </p:sp>
      <p:sp>
        <p:nvSpPr>
          <p:cNvPr id="130057" name="AutoShape 9"/>
          <p:cNvSpPr>
            <a:spLocks noChangeArrowheads="1"/>
          </p:cNvSpPr>
          <p:nvPr/>
        </p:nvSpPr>
        <p:spPr bwMode="auto">
          <a:xfrm>
            <a:off x="2819400" y="2287587"/>
            <a:ext cx="838200" cy="1751013"/>
          </a:xfrm>
          <a:prstGeom prst="downArrowCallout">
            <a:avLst>
              <a:gd name="adj1" fmla="val 25000"/>
              <a:gd name="adj2" fmla="val 25000"/>
              <a:gd name="adj3" fmla="val 31326"/>
              <a:gd name="adj4" fmla="val 6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Regis Meeting (7/29)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Kinoti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 and Mary Skype Thomas (7/30)</a:t>
            </a:r>
          </a:p>
        </p:txBody>
      </p:sp>
      <p:sp>
        <p:nvSpPr>
          <p:cNvPr id="130058" name="AutoShape 10"/>
          <p:cNvSpPr>
            <a:spLocks noChangeArrowheads="1"/>
          </p:cNvSpPr>
          <p:nvPr/>
        </p:nvSpPr>
        <p:spPr bwMode="auto">
          <a:xfrm>
            <a:off x="3352800" y="4343400"/>
            <a:ext cx="914400" cy="2209800"/>
          </a:xfrm>
          <a:prstGeom prst="upArrowCallout">
            <a:avLst>
              <a:gd name="adj1" fmla="val 25000"/>
              <a:gd name="adj2" fmla="val 25000"/>
              <a:gd name="adj3" fmla="val 28609"/>
              <a:gd name="adj4" fmla="val 6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Microsoft Meeting (8/11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) Meet Multipoint Server Team. (James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Duffus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Jim orders computers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.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26" charset="0"/>
              <a:ea typeface="Times New Roman" pitchFamily="26" charset="0"/>
            </a:endParaRPr>
          </a:p>
        </p:txBody>
      </p:sp>
      <p:sp>
        <p:nvSpPr>
          <p:cNvPr id="130059" name="AutoShape 11"/>
          <p:cNvSpPr>
            <a:spLocks noChangeArrowheads="1"/>
          </p:cNvSpPr>
          <p:nvPr/>
        </p:nvSpPr>
        <p:spPr bwMode="auto">
          <a:xfrm>
            <a:off x="4343400" y="4335225"/>
            <a:ext cx="990600" cy="1913175"/>
          </a:xfrm>
          <a:prstGeom prst="upArrowCallout">
            <a:avLst>
              <a:gd name="adj1" fmla="val 25000"/>
              <a:gd name="adj2" fmla="val 25000"/>
              <a:gd name="adj3" fmla="val 47487"/>
              <a:gd name="adj4" fmla="val 6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Battery Crisis (9/21)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Labs Ship (9/22)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Bridge Course begins (9/27)</a:t>
            </a:r>
          </a:p>
        </p:txBody>
      </p:sp>
      <p:sp>
        <p:nvSpPr>
          <p:cNvPr id="130060" name="AutoShape 12"/>
          <p:cNvSpPr>
            <a:spLocks noChangeArrowheads="1"/>
          </p:cNvSpPr>
          <p:nvPr/>
        </p:nvSpPr>
        <p:spPr bwMode="auto">
          <a:xfrm>
            <a:off x="3733800" y="1524000"/>
            <a:ext cx="1524000" cy="2470150"/>
          </a:xfrm>
          <a:prstGeom prst="downArrowCallout">
            <a:avLst>
              <a:gd name="adj1" fmla="val 25000"/>
              <a:gd name="adj2" fmla="val 25000"/>
              <a:gd name="adj3" fmla="val 43976"/>
              <a:gd name="adj4" fmla="val 6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Daniel/Cindy</a:t>
            </a:r>
            <a:r>
              <a:rPr kumimoji="0" lang="en-US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 test - troubleshoot Multipoint Server Solution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(9/5)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Microsoft employees donate ALL Licenses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Computers arrive at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Gonzaga. (9/15)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dirty="0" err="1" smtClean="0">
                <a:latin typeface="Cambria" pitchFamily="26" charset="0"/>
                <a:ea typeface="Times New Roman" pitchFamily="26" charset="0"/>
              </a:rPr>
              <a:t>Repalletize</a:t>
            </a:r>
            <a:r>
              <a:rPr lang="en-US" sz="1000" dirty="0" smtClean="0">
                <a:latin typeface="Cambria" pitchFamily="26" charset="0"/>
                <a:ea typeface="Times New Roman" pitchFamily="26" charset="0"/>
              </a:rPr>
              <a:t> computers (9/18)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 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26" charset="0"/>
              <a:ea typeface="Times New Roman" pitchFamily="26" charset="0"/>
            </a:endParaRPr>
          </a:p>
        </p:txBody>
      </p:sp>
      <p:sp>
        <p:nvSpPr>
          <p:cNvPr id="130061" name="AutoShape 13"/>
          <p:cNvSpPr>
            <a:spLocks noChangeArrowheads="1"/>
          </p:cNvSpPr>
          <p:nvPr/>
        </p:nvSpPr>
        <p:spPr bwMode="auto">
          <a:xfrm>
            <a:off x="6248400" y="1981200"/>
            <a:ext cx="838200" cy="2054873"/>
          </a:xfrm>
          <a:prstGeom prst="downArrowCallout">
            <a:avLst>
              <a:gd name="adj1" fmla="val 25000"/>
              <a:gd name="adj2" fmla="val 25000"/>
              <a:gd name="adj3" fmla="val 28576"/>
              <a:gd name="adj4" fmla="val 6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ED205 Begins (1/14)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Roof leaks in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Malawi.</a:t>
            </a:r>
            <a:b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</a:b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Switch to contingency plan.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26" charset="0"/>
              <a:ea typeface="Times New Roman" pitchFamily="26" charset="0"/>
            </a:endParaRPr>
          </a:p>
        </p:txBody>
      </p:sp>
      <p:sp>
        <p:nvSpPr>
          <p:cNvPr id="130062" name="AutoShape 14"/>
          <p:cNvSpPr>
            <a:spLocks noChangeArrowheads="1"/>
          </p:cNvSpPr>
          <p:nvPr/>
        </p:nvSpPr>
        <p:spPr bwMode="auto">
          <a:xfrm>
            <a:off x="7848600" y="4343401"/>
            <a:ext cx="863600" cy="1295400"/>
          </a:xfrm>
          <a:prstGeom prst="upArrowCallout">
            <a:avLst>
              <a:gd name="adj1" fmla="val 25000"/>
              <a:gd name="adj2" fmla="val 25000"/>
              <a:gd name="adj3" fmla="val 26214"/>
              <a:gd name="adj4" fmla="val 6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Students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complete first 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course. (4/5)</a:t>
            </a: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7086600" y="4343400"/>
            <a:ext cx="762000" cy="1295400"/>
          </a:xfrm>
          <a:prstGeom prst="upArrowCallout">
            <a:avLst>
              <a:gd name="adj1" fmla="val 25000"/>
              <a:gd name="adj2" fmla="val 25000"/>
              <a:gd name="adj3" fmla="val 26214"/>
              <a:gd name="adj4" fmla="val 6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  <a:t>Roof repaired.</a:t>
            </a:r>
            <a:b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26" charset="0"/>
                <a:ea typeface="Times New Roman" pitchFamily="26" charset="0"/>
              </a:rPr>
            </a:br>
            <a:r>
              <a:rPr lang="en-US" sz="1000" dirty="0" smtClean="0">
                <a:latin typeface="Cambria" pitchFamily="26" charset="0"/>
                <a:ea typeface="Times New Roman" pitchFamily="26" charset="0"/>
              </a:rPr>
              <a:t>Power restored.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904</TotalTime>
  <Words>703</Words>
  <Application>Microsoft Macintosh PowerPoint</Application>
  <PresentationFormat>On-screen Show (4:3)</PresentationFormat>
  <Paragraphs>112</Paragraphs>
  <Slides>18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Module</vt:lpstr>
      <vt:lpstr>Macintosh HD:Users:cindybonfini-hotlosz:Downloads:Kakuma survey.doc!OLE_LINK1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Challenge</vt:lpstr>
      <vt:lpstr>Project Objectives</vt:lpstr>
      <vt:lpstr>Project Objectives</vt:lpstr>
      <vt:lpstr>One Year from Dream to Reality</vt:lpstr>
      <vt:lpstr>The original companions</vt:lpstr>
      <vt:lpstr>Strategic Planning or Divine Providence</vt:lpstr>
      <vt:lpstr>PowerPoint Presentation</vt:lpstr>
      <vt:lpstr>PowerPoint Presentation</vt:lpstr>
      <vt:lpstr>Meet the Students…</vt:lpstr>
      <vt:lpstr>Meet the Students…</vt:lpstr>
      <vt:lpstr>Meet the Students…</vt:lpstr>
      <vt:lpstr>More Companions</vt:lpstr>
      <vt:lpstr>PowerPoint Presentation</vt:lpstr>
    </vt:vector>
  </TitlesOfParts>
  <Manager/>
  <Company>Your Organization Name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JC-HEM Project</dc:title>
  <dc:subject/>
  <dc:creator>Neil Sparnon</dc:creator>
  <cp:keywords/>
  <dc:description/>
  <cp:lastModifiedBy>Cindy Hotlosz</cp:lastModifiedBy>
  <cp:revision>39</cp:revision>
  <dcterms:created xsi:type="dcterms:W3CDTF">2011-03-22T13:14:17Z</dcterms:created>
  <dcterms:modified xsi:type="dcterms:W3CDTF">2012-02-22T16:29:52Z</dcterms:modified>
  <cp:category/>
</cp:coreProperties>
</file>