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5" r:id="rId1"/>
  </p:sldMasterIdLst>
  <p:notesMasterIdLst>
    <p:notesMasterId r:id="rId25"/>
  </p:notesMasterIdLst>
  <p:sldIdLst>
    <p:sldId id="270" r:id="rId2"/>
    <p:sldId id="276" r:id="rId3"/>
    <p:sldId id="283" r:id="rId4"/>
    <p:sldId id="284" r:id="rId5"/>
    <p:sldId id="271" r:id="rId6"/>
    <p:sldId id="295" r:id="rId7"/>
    <p:sldId id="285" r:id="rId8"/>
    <p:sldId id="259" r:id="rId9"/>
    <p:sldId id="274" r:id="rId10"/>
    <p:sldId id="291" r:id="rId11"/>
    <p:sldId id="289" r:id="rId12"/>
    <p:sldId id="290" r:id="rId13"/>
    <p:sldId id="288" r:id="rId14"/>
    <p:sldId id="275" r:id="rId15"/>
    <p:sldId id="292" r:id="rId16"/>
    <p:sldId id="293" r:id="rId17"/>
    <p:sldId id="294" r:id="rId18"/>
    <p:sldId id="280" r:id="rId19"/>
    <p:sldId id="281" r:id="rId20"/>
    <p:sldId id="258" r:id="rId21"/>
    <p:sldId id="273" r:id="rId22"/>
    <p:sldId id="272" r:id="rId23"/>
    <p:sldId id="282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C57C5F1B-280B-444B-AA0D-9CEE6BE1BBA5}">
          <p14:sldIdLst>
            <p14:sldId id="270"/>
            <p14:sldId id="276"/>
          </p14:sldIdLst>
        </p14:section>
        <p14:section name="The Top 10" id="{4D810FCF-0ADD-0345-AFBF-9AC0BF5CA536}">
          <p14:sldIdLst>
            <p14:sldId id="283"/>
            <p14:sldId id="284"/>
            <p14:sldId id="271"/>
            <p14:sldId id="295"/>
            <p14:sldId id="285"/>
          </p14:sldIdLst>
        </p14:section>
        <p14:section name="1. InfoSec" id="{6D2F19DD-4CA8-6F4E-9292-A7C41B87577C}">
          <p14:sldIdLst>
            <p14:sldId id="259"/>
          </p14:sldIdLst>
        </p14:section>
        <p14:section name="2. Priorities" id="{9D84465C-AFC8-A346-8930-7D20C77E9DA0}">
          <p14:sldIdLst>
            <p14:sldId id="274"/>
            <p14:sldId id="291"/>
            <p14:sldId id="289"/>
            <p14:sldId id="290"/>
            <p14:sldId id="288"/>
          </p14:sldIdLst>
        </p14:section>
        <p14:section name="3. Data" id="{DCF7B2C6-CF45-0B4E-881C-F60B8D52A7CF}">
          <p14:sldIdLst>
            <p14:sldId id="275"/>
            <p14:sldId id="292"/>
            <p14:sldId id="293"/>
            <p14:sldId id="294"/>
          </p14:sldIdLst>
        </p14:section>
        <p14:section name="4. Enterprise IT" id="{3697F3DC-096C-F247-9477-351F23B49D34}">
          <p14:sldIdLst>
            <p14:sldId id="280"/>
          </p14:sldIdLst>
        </p14:section>
        <p14:section name="5. Learning" id="{99138858-178A-4842-9B04-65C34E8FB323}">
          <p14:sldIdLst>
            <p14:sldId id="281"/>
          </p14:sldIdLst>
        </p14:section>
        <p14:section name="QandA" id="{513D75D4-ED4A-7C42-8247-5EEB4ABC6B6F}">
          <p14:sldIdLst>
            <p14:sldId id="258"/>
            <p14:sldId id="273"/>
          </p14:sldIdLst>
        </p14:section>
        <p14:section name="Interaction" id="{F2C0CFF2-7594-C04A-9910-F1426A27AF3C}">
          <p14:sldIdLst>
            <p14:sldId id="272"/>
            <p14:sldId id="28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ti Czarneck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2" autoAdjust="0"/>
    <p:restoredTop sz="81633" autoAdjust="0"/>
  </p:normalViewPr>
  <p:slideViewPr>
    <p:cSldViewPr>
      <p:cViewPr>
        <p:scale>
          <a:sx n="150" d="100"/>
          <a:sy n="150" d="100"/>
        </p:scale>
        <p:origin x="-1040" y="-5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E0E4D-C2F1-B544-9DE2-BBECDFB45BB2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87D51-52A1-EF40-B672-9B4EC850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0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Gerard Au, Susan Grajek, Rebecca Davis, John Landers, </a:t>
            </a:r>
            <a:r>
              <a:rPr lang="en-US" dirty="0" err="1" smtClean="0"/>
              <a:t>Marden</a:t>
            </a:r>
            <a:r>
              <a:rPr lang="en-US" dirty="0" smtClean="0"/>
              <a:t> Paul, Michele </a:t>
            </a:r>
            <a:r>
              <a:rPr lang="en-US" dirty="0" err="1" smtClean="0"/>
              <a:t>Norin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81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u="none" strike="noStrike" dirty="0" smtClean="0">
                <a:effectLst/>
              </a:rPr>
              <a:t>Rebecca: 3-minute think-pair-share: What innovative solutions have you found to improve staff retention?</a:t>
            </a:r>
          </a:p>
          <a:p>
            <a:pPr lvl="0"/>
            <a:endParaRPr lang="en-US" i="1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Show of hands poll: for those who have lost staff, why?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i="1" u="none" strike="noStrike" dirty="0" smtClean="0">
                <a:effectLst/>
              </a:rPr>
              <a:t>Competition (other employers)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i="1" u="none" strike="noStrike" dirty="0" smtClean="0">
                <a:effectLst/>
              </a:rPr>
              <a:t>Budget cuts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i="1" u="none" strike="noStrike" dirty="0" smtClean="0">
                <a:effectLst/>
              </a:rPr>
              <a:t>Job dissatisfaction (overwhelming)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i="1" u="none" strike="noStrike" dirty="0" smtClean="0">
                <a:effectLst/>
              </a:rPr>
              <a:t>other?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Where (in what units) do you feel the most pressure in staffing and why?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What is the nature of your external competition?</a:t>
            </a:r>
            <a:endParaRPr lang="en-US" u="none" strike="noStrike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 ask: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both: What approaches are you taking to building capacity and keeping existing staff engaged and fresh?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3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Clr>
                <a:srgbClr val="C00000"/>
              </a:buClr>
              <a:buNone/>
            </a:pPr>
            <a:r>
              <a:rPr lang="en-US" sz="1400" b="1" dirty="0" smtClean="0"/>
              <a:t>Theme 3: Strategic Use of Data</a:t>
            </a:r>
          </a:p>
          <a:p>
            <a:pPr marL="152400" indent="-152400">
              <a:buClr>
                <a:srgbClr val="C00000"/>
              </a:buClr>
            </a:pPr>
            <a:r>
              <a:rPr lang="en-US" sz="1200" b="1" dirty="0" smtClean="0"/>
              <a:t>Student success and completion</a:t>
            </a:r>
            <a:r>
              <a:rPr lang="en-US" sz="1200" dirty="0" smtClean="0"/>
              <a:t>: Effectively applying data and predictive analytics to improve student success and completion </a:t>
            </a:r>
          </a:p>
          <a:p>
            <a:pPr marL="152400" indent="-152400">
              <a:buClr>
                <a:srgbClr val="C00000"/>
              </a:buClr>
            </a:pPr>
            <a:r>
              <a:rPr lang="en-US" sz="1200" b="1" dirty="0" smtClean="0"/>
              <a:t>Data-informed decision making:</a:t>
            </a:r>
            <a:r>
              <a:rPr lang="en-US" sz="1200" dirty="0" smtClean="0"/>
              <a:t> Ensuring that business intelligence, reporting, and analytics are relevant, convenient, and used by administrators, faculty, and students </a:t>
            </a:r>
          </a:p>
          <a:p>
            <a:pPr marL="152400" indent="-152400">
              <a:buClr>
                <a:srgbClr val="C00000"/>
              </a:buClr>
            </a:pPr>
            <a:r>
              <a:rPr lang="en-US" sz="1200" b="1" dirty="0" smtClean="0"/>
              <a:t>Data management and governance</a:t>
            </a:r>
            <a:r>
              <a:rPr lang="en-US" sz="1200" dirty="0" smtClean="0"/>
              <a:t>: Improving the management of institutional data through data standards, integration, protection, and governance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0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Student success and completion: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Effectively applying data and predictive analytics to improve student success and completion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to ask the audience: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Gerard will take a visual poll of the audience--where do you fit</a:t>
            </a:r>
          </a:p>
          <a:p>
            <a:pPr lvl="1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early, 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middle, 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 adopters? (ask them to stand or raise hands)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Where are you successful?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What type of predictive data are you using? Are you using historical student data, or current/live operational/machine data?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Who at your institute is driving these initiatives and where does IT fit in?</a:t>
            </a:r>
            <a:endParaRPr lang="en-US" u="none" strike="noStrike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 ask: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What implications does this have for use of technology on campus/for IT and what challenges have you seen in this area?</a:t>
            </a:r>
          </a:p>
          <a:p>
            <a:pPr lvl="0"/>
            <a:endParaRPr lang="en-US" i="1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What is perhaps the most misunderstood aspect of this issue?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Who outside the IT department should care most about this issue?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What are effective strategies . . . </a:t>
            </a:r>
            <a:endParaRPr lang="en-US" u="none" strike="noStrike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0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to ask the audience: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Rebecca: Who does this issue impact most?  (slide and show of hands)</a:t>
            </a:r>
          </a:p>
          <a:p>
            <a:pPr lvl="1"/>
            <a:r>
              <a:rPr lang="en-US" u="none" strike="noStrike" dirty="0" smtClean="0">
                <a:effectLst/>
              </a:rPr>
              <a:t>Top administrators</a:t>
            </a:r>
          </a:p>
          <a:p>
            <a:pPr lvl="1"/>
            <a:r>
              <a:rPr lang="en-US" u="none" strike="noStrike" dirty="0" smtClean="0">
                <a:effectLst/>
              </a:rPr>
              <a:t>Faculty</a:t>
            </a:r>
          </a:p>
          <a:p>
            <a:pPr lvl="1"/>
            <a:r>
              <a:rPr lang="en-US" u="none" strike="noStrike" dirty="0" smtClean="0">
                <a:effectLst/>
              </a:rPr>
              <a:t>Staff</a:t>
            </a:r>
          </a:p>
          <a:p>
            <a:pPr lvl="0"/>
            <a:r>
              <a:rPr lang="en-US" i="1" u="none" strike="noStrike" dirty="0" smtClean="0">
                <a:effectLst/>
              </a:rPr>
              <a:t>Optional: How would you grade your campus? Is this top-down or institution-wide?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What kind of resistance, push-back, or objections do you hear? Characterize the responses.</a:t>
            </a:r>
            <a:endParaRPr lang="en-US" u="none" strike="noStrike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 ask: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What strategies have you used to engage various constituencies on campus in this kind of transformation, e.g., faculty, IT staff, other staff, etc.</a:t>
            </a:r>
          </a:p>
          <a:p>
            <a:pPr lvl="0"/>
            <a:r>
              <a:rPr lang="en-US" i="1" u="none" strike="noStrike" dirty="0" smtClean="0">
                <a:effectLst/>
              </a:rPr>
              <a:t>Optional: What pressures does this put on IT?</a:t>
            </a:r>
            <a:endParaRPr lang="en-US" u="none" strike="noStrike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0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to ask the audience: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Gerard: Have you ever heard anyone say they “don’t trust the data from the ERP/SIS/FIS” so they keep their own system of record?</a:t>
            </a:r>
          </a:p>
          <a:p>
            <a:pPr lvl="1"/>
            <a:r>
              <a:rPr lang="en-US" u="none" strike="noStrike" dirty="0" smtClean="0">
                <a:effectLst/>
              </a:rPr>
              <a:t>Why does this question come up?</a:t>
            </a:r>
          </a:p>
          <a:p>
            <a:pPr lvl="0"/>
            <a:r>
              <a:rPr lang="en-US" i="1" u="none" strike="noStrike" dirty="0" smtClean="0">
                <a:effectLst/>
              </a:rPr>
              <a:t>Optional: Does your institutional have a data classification standards manual?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What is your campus’ data governance structure look like now? Where should it be in the upcoming years?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Do you think people read/apply data classification standards manuals?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Is there an office devoted to data </a:t>
            </a:r>
            <a:r>
              <a:rPr lang="en-US" i="1" u="none" strike="noStrike" dirty="0" err="1" smtClean="0">
                <a:effectLst/>
              </a:rPr>
              <a:t>stewardship?Who</a:t>
            </a:r>
            <a:r>
              <a:rPr lang="en-US" i="1" u="none" strike="noStrike" dirty="0" smtClean="0">
                <a:effectLst/>
              </a:rPr>
              <a:t> is taking care of research-generated data?</a:t>
            </a:r>
            <a:endParaRPr lang="en-US" u="none" strike="noStrike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 ask: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(Ask both): With “big data” becoming part of the vernacular, what should IT be doing to help manage expectations -- that we will be able to do predictive analytics on student success; that we can reduce operating costs; that research and innovation will flow forth from our data sets?</a:t>
            </a:r>
            <a:endParaRPr lang="en-US" u="none" strike="noStrike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0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to ask the audience: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(John) How have other institutions been able to be agile while trying to provide the support needed and get key initiatives complete?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-Gerard/John will expand on this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(Ask Both) What processes or metrics are key as you work through developing and implementing enterprise IT applications?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94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to ask the audience: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400" u="none" strike="noStrike" dirty="0" err="1" smtClean="0">
                <a:effectLst/>
              </a:rPr>
              <a:t>Marden</a:t>
            </a:r>
            <a:r>
              <a:rPr lang="en-US" sz="1400" u="none" strike="noStrike" dirty="0" smtClean="0">
                <a:effectLst/>
              </a:rPr>
              <a:t>: Is there a plan to have a set of tools that are officially adopted by the institution (with room to add more and a practice for assessing and adopting new tools) (Or free for all?)</a:t>
            </a:r>
          </a:p>
          <a:p>
            <a:pPr lvl="0"/>
            <a:r>
              <a:rPr lang="en-US" sz="1400" i="1" u="none" strike="noStrike" dirty="0" smtClean="0">
                <a:effectLst/>
              </a:rPr>
              <a:t>Optional: </a:t>
            </a:r>
            <a:r>
              <a:rPr lang="en-US" sz="1400" u="none" strike="noStrike" dirty="0" smtClean="0">
                <a:effectLst/>
              </a:rPr>
              <a:t>What types of resources are in place to introduce/support faculty in the adoption of new pedagogical styles/tools/approaches?</a:t>
            </a:r>
          </a:p>
          <a:p>
            <a:pPr lvl="0"/>
            <a:r>
              <a:rPr lang="en-US" sz="1400" i="1" u="none" strike="noStrike" dirty="0" smtClean="0">
                <a:effectLst/>
              </a:rPr>
              <a:t>Optional: </a:t>
            </a:r>
            <a:r>
              <a:rPr lang="en-US" sz="1400" u="none" strike="noStrike" dirty="0" smtClean="0">
                <a:effectLst/>
              </a:rPr>
              <a:t>Does your institution have a dedicated tech teaching support group?</a:t>
            </a:r>
          </a:p>
          <a:p>
            <a:pPr lvl="0"/>
            <a:r>
              <a:rPr lang="en-US" sz="1400" i="1" u="none" strike="noStrike" dirty="0" smtClean="0">
                <a:effectLst/>
              </a:rPr>
              <a:t>Optional: </a:t>
            </a:r>
            <a:r>
              <a:rPr lang="en-US" sz="1400" u="none" strike="noStrike" dirty="0" smtClean="0">
                <a:effectLst/>
              </a:rPr>
              <a:t>Are digital transformations happening at the local level or are there institutional initiatives in place?</a:t>
            </a:r>
          </a:p>
          <a:p>
            <a:pPr lvl="0"/>
            <a:r>
              <a:rPr lang="en-US" sz="1400" i="1" u="none" strike="noStrike" dirty="0" smtClean="0">
                <a:effectLst/>
              </a:rPr>
              <a:t>Optional: </a:t>
            </a:r>
            <a:r>
              <a:rPr lang="en-US" sz="1400" u="none" strike="noStrike" dirty="0" smtClean="0">
                <a:effectLst/>
              </a:rPr>
              <a:t>Are there practices in place to do the privacy and security assessments, as well as financial viability and support capability assessments of vendors and tools that people want to adopt?</a:t>
            </a:r>
          </a:p>
          <a:p>
            <a:pPr lvl="0"/>
            <a:r>
              <a:rPr lang="en-US" sz="1400" i="1" u="none" strike="noStrike" dirty="0" smtClean="0">
                <a:effectLst/>
              </a:rPr>
              <a:t>Optional: </a:t>
            </a:r>
            <a:r>
              <a:rPr lang="en-US" sz="1400" u="none" strike="noStrike" dirty="0" smtClean="0">
                <a:effectLst/>
              </a:rPr>
              <a:t>What are we going to do with all the data and IP that’s being collected by our new digital toolboxes? (not sure this is really a question -- more of a statement)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 ask: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400" u="none" strike="noStrike" dirty="0" smtClean="0">
                <a:effectLst/>
              </a:rPr>
              <a:t>(For both): What is perhaps the most misunderstood aspect of this issue?</a:t>
            </a:r>
          </a:p>
          <a:p>
            <a:pPr lvl="1"/>
            <a:r>
              <a:rPr lang="en-US" sz="1400" u="none" strike="noStrike" dirty="0" smtClean="0">
                <a:effectLst/>
              </a:rPr>
              <a:t>How is this different from online teaching and learning? Full institutional transformation. Role in curriculum.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76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u="none" strike="noStrike" dirty="0" smtClean="0">
                <a:effectLst/>
              </a:rPr>
              <a:t>Introduction (8 minutes)</a:t>
            </a:r>
          </a:p>
          <a:p>
            <a:pPr lvl="0"/>
            <a:r>
              <a:rPr lang="en-US" u="none" strike="noStrike" dirty="0" smtClean="0">
                <a:effectLst/>
              </a:rPr>
              <a:t>Overview of the top 10 (Susan)</a:t>
            </a:r>
          </a:p>
          <a:p>
            <a:pPr lvl="0"/>
            <a:r>
              <a:rPr lang="en-US" u="none" strike="noStrike" dirty="0" smtClean="0">
                <a:effectLst/>
              </a:rPr>
              <a:t>Ask audience to vote on the ones they’d like to discuss (</a:t>
            </a:r>
            <a:r>
              <a:rPr lang="en-US" u="none" strike="noStrike" dirty="0" err="1" smtClean="0">
                <a:effectLst/>
              </a:rPr>
              <a:t>Sli.Do</a:t>
            </a:r>
            <a:r>
              <a:rPr lang="en-US" u="none" strike="noStrike" dirty="0" smtClean="0">
                <a:effectLst/>
              </a:rPr>
              <a:t>)</a:t>
            </a:r>
          </a:p>
          <a:p>
            <a:pPr lvl="1"/>
            <a:r>
              <a:rPr lang="en-US" u="none" strike="noStrike" dirty="0" smtClean="0">
                <a:effectLst/>
              </a:rPr>
              <a:t>The vote: Pick your top theme:</a:t>
            </a:r>
          </a:p>
          <a:p>
            <a:pPr lvl="2"/>
            <a:r>
              <a:rPr lang="en-US" u="none" strike="noStrike" dirty="0" smtClean="0">
                <a:effectLst/>
              </a:rPr>
              <a:t>Information security</a:t>
            </a:r>
          </a:p>
          <a:p>
            <a:pPr lvl="2"/>
            <a:r>
              <a:rPr lang="en-US" u="none" strike="noStrike" dirty="0" smtClean="0">
                <a:effectLst/>
              </a:rPr>
              <a:t>Focused and relevant priorities (strategic leadership, sustainable funding, higher education affordability, sustainable staffing)</a:t>
            </a:r>
          </a:p>
          <a:p>
            <a:pPr lvl="2"/>
            <a:r>
              <a:rPr lang="en-US" u="none" strike="noStrike" dirty="0" smtClean="0">
                <a:effectLst/>
              </a:rPr>
              <a:t>Strategic use of data (student success and completion, data-informed decision-making, data management and governance)</a:t>
            </a:r>
          </a:p>
          <a:p>
            <a:pPr lvl="2"/>
            <a:r>
              <a:rPr lang="en-US" u="none" strike="noStrike" dirty="0" smtClean="0">
                <a:effectLst/>
              </a:rPr>
              <a:t>Next-gen enterprise IT </a:t>
            </a:r>
          </a:p>
          <a:p>
            <a:pPr lvl="2"/>
            <a:r>
              <a:rPr lang="en-US" u="none" strike="noStrike" dirty="0" smtClean="0">
                <a:effectLst/>
              </a:rPr>
              <a:t>Digital transformation of learning</a:t>
            </a:r>
          </a:p>
          <a:p>
            <a:pPr lvl="0"/>
            <a:r>
              <a:rPr lang="en-US" u="none" strike="noStrike" dirty="0" smtClean="0">
                <a:effectLst/>
              </a:rPr>
              <a:t>Let audience ask their questions...and </a:t>
            </a:r>
            <a:r>
              <a:rPr lang="en-US" u="none" strike="noStrike" dirty="0" err="1" smtClean="0">
                <a:effectLst/>
              </a:rPr>
              <a:t>upvote</a:t>
            </a:r>
            <a:r>
              <a:rPr lang="en-US" u="none" strike="noStrike" dirty="0" smtClean="0">
                <a:effectLst/>
              </a:rPr>
              <a:t> them too</a:t>
            </a:r>
          </a:p>
          <a:p>
            <a:pPr lvl="0"/>
            <a:r>
              <a:rPr lang="en-US" u="none" strike="noStrike" dirty="0" smtClean="0">
                <a:effectLst/>
              </a:rPr>
              <a:t>From last year:</a:t>
            </a:r>
          </a:p>
          <a:p>
            <a:pPr lvl="1"/>
            <a:r>
              <a:rPr lang="en-US" u="none" strike="noStrike" dirty="0" smtClean="0">
                <a:effectLst/>
              </a:rPr>
              <a:t>Which ones dropped off</a:t>
            </a:r>
          </a:p>
          <a:p>
            <a:pPr lvl="1"/>
            <a:r>
              <a:rPr lang="en-US" u="none" strike="noStrike" dirty="0" smtClean="0">
                <a:effectLst/>
              </a:rPr>
              <a:t>Which are new</a:t>
            </a:r>
          </a:p>
          <a:p>
            <a:pPr lvl="1"/>
            <a:r>
              <a:rPr lang="en-US" u="none" strike="noStrike" dirty="0" smtClean="0">
                <a:effectLst/>
              </a:rPr>
              <a:t>What has changed among those that are still there</a:t>
            </a:r>
          </a:p>
          <a:p>
            <a:pPr lvl="1"/>
            <a:r>
              <a:rPr lang="en-US" u="none" strike="noStrike" dirty="0" smtClean="0">
                <a:effectLst/>
              </a:rPr>
              <a:t>Surprises? Things that didn’t make the cut?</a:t>
            </a:r>
          </a:p>
          <a:p>
            <a:pPr lvl="0"/>
            <a:r>
              <a:rPr lang="en-US" u="none" strike="noStrike" dirty="0" smtClean="0">
                <a:effectLst/>
              </a:rPr>
              <a:t>Issues interviews with questions for audience and for panel (30-35 minutes)</a:t>
            </a:r>
            <a:br>
              <a:rPr lang="en-US" u="none" strike="noStrike" dirty="0" smtClean="0">
                <a:effectLst/>
              </a:rPr>
            </a:br>
            <a:r>
              <a:rPr lang="en-US" u="none" strike="noStrike" dirty="0" smtClean="0">
                <a:effectLst/>
              </a:rPr>
              <a:t>Three themes (10 minutes each)</a:t>
            </a:r>
            <a:br>
              <a:rPr lang="en-US" u="none" strike="noStrike" dirty="0" smtClean="0">
                <a:effectLst/>
              </a:rPr>
            </a:br>
            <a:r>
              <a:rPr lang="en-US" u="none" strike="noStrike" dirty="0" smtClean="0">
                <a:effectLst/>
              </a:rPr>
              <a:t>Here are the questions from the article:</a:t>
            </a:r>
          </a:p>
          <a:p>
            <a:pPr lvl="0"/>
            <a:r>
              <a:rPr lang="en-US" u="none" strike="noStrike" dirty="0" smtClean="0">
                <a:effectLst/>
              </a:rPr>
              <a:t>What’s the elevator speech? How would you describe this issue briefly and in plain English?</a:t>
            </a:r>
          </a:p>
          <a:p>
            <a:pPr lvl="0"/>
            <a:r>
              <a:rPr lang="en-US" u="none" strike="noStrike" dirty="0" smtClean="0">
                <a:effectLst/>
              </a:rPr>
              <a:t>Why should institutional leadership – President, Chancellor, Provost, Boards – care about this issue?</a:t>
            </a:r>
          </a:p>
          <a:p>
            <a:pPr lvl="0"/>
            <a:r>
              <a:rPr lang="en-US" u="none" strike="noStrike" dirty="0" smtClean="0">
                <a:effectLst/>
              </a:rPr>
              <a:t>Who outside the IT department should care most about this issue?</a:t>
            </a:r>
          </a:p>
          <a:p>
            <a:pPr lvl="0"/>
            <a:r>
              <a:rPr lang="en-US" u="none" strike="noStrike" dirty="0" smtClean="0">
                <a:effectLst/>
              </a:rPr>
              <a:t>What is perhaps the most misunderstood aspect of this issue?</a:t>
            </a:r>
          </a:p>
          <a:p>
            <a:pPr lvl="0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advice would you give to: 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Institutions that are behind or just getting started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Institutions that are in the middle of working on this  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Institutions that want to optimize in this area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u="none" strike="noStrike" dirty="0" smtClean="0">
                <a:effectLst/>
              </a:rPr>
              <a:t>What opportunities does this issue provide for institutions that excel with it? </a:t>
            </a:r>
          </a:p>
          <a:p>
            <a:pPr lvl="0"/>
            <a:r>
              <a:rPr lang="en-US" u="none" strike="noStrike" dirty="0" smtClean="0">
                <a:effectLst/>
              </a:rPr>
              <a:t>What are the risks related to this issue? They might be risks of ignoring it, risks of getting it wrong, risks of moving too quickly, risks of under-funding it, or something else? </a:t>
            </a:r>
            <a:br>
              <a:rPr lang="en-US" u="none" strike="noStrike" dirty="0" smtClean="0">
                <a:effectLst/>
              </a:rPr>
            </a:br>
            <a:r>
              <a:rPr lang="en-US" u="none" strike="noStrike" dirty="0" smtClean="0">
                <a:effectLst/>
              </a:rPr>
              <a:t>What does the future look like if we get this right?</a:t>
            </a:r>
          </a:p>
          <a:p>
            <a:pPr lvl="0"/>
            <a:r>
              <a:rPr lang="en-US" u="none" strike="noStrike" dirty="0" smtClean="0">
                <a:effectLst/>
              </a:rPr>
              <a:t>If your IT Issue was a Disney villain(</a:t>
            </a:r>
            <a:r>
              <a:rPr lang="en-US" u="none" strike="noStrike" dirty="0" err="1" smtClean="0">
                <a:effectLst/>
              </a:rPr>
              <a:t>ess</a:t>
            </a:r>
            <a:r>
              <a:rPr lang="en-US" u="none" strike="noStrike" dirty="0" smtClean="0">
                <a:effectLst/>
              </a:rPr>
              <a:t>), who would it be?</a:t>
            </a:r>
          </a:p>
          <a:p>
            <a:pPr lvl="0"/>
            <a:r>
              <a:rPr lang="en-US" u="none" strike="noStrike" dirty="0" smtClean="0">
                <a:effectLst/>
              </a:rPr>
              <a:t>Open questions from the audience (10 minutes)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20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u="none" strike="noStrike" dirty="0" smtClean="0">
                <a:effectLst/>
              </a:rPr>
              <a:t>Information security</a:t>
            </a:r>
          </a:p>
          <a:p>
            <a:pPr lvl="2"/>
            <a:r>
              <a:rPr lang="en-US" u="none" strike="noStrike" dirty="0" smtClean="0">
                <a:effectLst/>
              </a:rPr>
              <a:t>Focused and relevant priorities (strategic leadership, sustainable funding, higher education affordability, sustainable staffing)</a:t>
            </a:r>
          </a:p>
          <a:p>
            <a:pPr lvl="2"/>
            <a:r>
              <a:rPr lang="en-US" u="none" strike="noStrike" dirty="0" smtClean="0">
                <a:effectLst/>
              </a:rPr>
              <a:t>Strategic use of data (student success and completion, data-informed decision-making, data management and governance)</a:t>
            </a:r>
          </a:p>
          <a:p>
            <a:pPr lvl="2"/>
            <a:r>
              <a:rPr lang="en-US" u="none" strike="noStrike" dirty="0" smtClean="0">
                <a:effectLst/>
              </a:rPr>
              <a:t>Next-gen enterprise IT </a:t>
            </a:r>
          </a:p>
          <a:p>
            <a:pPr lvl="2"/>
            <a:r>
              <a:rPr lang="en-US" u="none" strike="noStrike" dirty="0" smtClean="0">
                <a:effectLst/>
              </a:rPr>
              <a:t>Digital transformation of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20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to ask the audience: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(Starting rhetorically) -- By show of hands, who believes that information security is a critical issue for your university (and the world in general?) (MP)</a:t>
            </a:r>
          </a:p>
          <a:p>
            <a:pPr lvl="0"/>
            <a:r>
              <a:rPr lang="en-US" u="none" strike="noStrike" dirty="0" smtClean="0">
                <a:effectLst/>
              </a:rPr>
              <a:t>Why? (try rhetorical/calling on someone if you can) (GA)</a:t>
            </a:r>
          </a:p>
          <a:p>
            <a:pPr lvl="1"/>
            <a:r>
              <a:rPr lang="en-US" u="none" strike="noStrike" dirty="0" smtClean="0">
                <a:effectLst/>
              </a:rPr>
              <a:t>If no responses, lead with “we are creators and stewards of intellectual property” --  including groundbreaking research, PII, student records… -- much of it the envy of governments, spy agencies, industry, criminals…</a:t>
            </a:r>
          </a:p>
          <a:p>
            <a:pPr lvl="0"/>
            <a:r>
              <a:rPr lang="en-US" u="none" strike="noStrike" dirty="0" smtClean="0">
                <a:effectLst/>
              </a:rPr>
              <a:t>By show of hands, would you say that your senior leadership ranks Information Security as a key institutional issue? (MP)</a:t>
            </a:r>
          </a:p>
          <a:p>
            <a:pPr lvl="0"/>
            <a:r>
              <a:rPr lang="en-US" u="none" strike="noStrike" dirty="0" smtClean="0">
                <a:effectLst/>
              </a:rPr>
              <a:t>By show of hands, has your institution RECENTLY developed/expanded Information Security programs because the issue has grown in prominence? (GA)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 ask: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err="1" smtClean="0">
                <a:effectLst/>
              </a:rPr>
              <a:t>Marden</a:t>
            </a:r>
            <a:r>
              <a:rPr lang="en-US" u="none" strike="noStrike" dirty="0" smtClean="0">
                <a:effectLst/>
              </a:rPr>
              <a:t>: Depending on the response -- If no gap: Do you think differently? If a gap: Why is there a gap? (I call it a “Reality Gap”) and if so, what would you do about it? (This leads to the takeaway part)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Gerard: What kind of information security programs do you think are effective for the spectrum of responses -- from the “just beginning” to “mature” institutions?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96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Clr>
                <a:srgbClr val="C00000"/>
              </a:buClr>
              <a:buNone/>
            </a:pPr>
            <a:r>
              <a:rPr lang="en-US" sz="1400" b="1" dirty="0" smtClean="0"/>
              <a:t>Theme 2: Focused and Relevant Priorities</a:t>
            </a:r>
          </a:p>
          <a:p>
            <a:pPr indent="-152400">
              <a:buClr>
                <a:srgbClr val="C00000"/>
              </a:buClr>
            </a:pPr>
            <a:r>
              <a:rPr lang="en-US" sz="1200" b="1" dirty="0" smtClean="0"/>
              <a:t>Strategic leadership</a:t>
            </a:r>
            <a:r>
              <a:rPr lang="en-US" sz="1200" dirty="0" smtClean="0"/>
              <a:t>: Repositioning or reinforcing the role of IT leadership as a strategic partner with institutional leadership </a:t>
            </a:r>
          </a:p>
          <a:p>
            <a:pPr indent="-152400">
              <a:buClr>
                <a:srgbClr val="C00000"/>
              </a:buClr>
            </a:pPr>
            <a:r>
              <a:rPr lang="en-US" sz="1200" b="1" dirty="0" smtClean="0"/>
              <a:t>Sustainable funding</a:t>
            </a:r>
            <a:r>
              <a:rPr lang="en-US" sz="1200" dirty="0" smtClean="0"/>
              <a:t>: Developing IT funding models that sustain core services, support innovation, and facilitate growth </a:t>
            </a:r>
          </a:p>
          <a:p>
            <a:pPr indent="-152400">
              <a:buClr>
                <a:srgbClr val="C00000"/>
              </a:buClr>
            </a:pPr>
            <a:r>
              <a:rPr lang="en-US" sz="1200" b="1" dirty="0" smtClean="0"/>
              <a:t>Higher education affordability</a:t>
            </a:r>
            <a:r>
              <a:rPr lang="en-US" sz="1200" dirty="0" smtClean="0"/>
              <a:t>: Prioritizing IT investments and resources in the context of increasing demand and limited resources </a:t>
            </a:r>
          </a:p>
          <a:p>
            <a:pPr indent="-152400">
              <a:buClr>
                <a:srgbClr val="C00000"/>
              </a:buClr>
            </a:pPr>
            <a:r>
              <a:rPr lang="en-US" sz="1200" b="1" dirty="0" smtClean="0"/>
              <a:t>Sustainable staffing</a:t>
            </a:r>
            <a:r>
              <a:rPr lang="en-US" sz="1200" dirty="0" smtClean="0"/>
              <a:t>: Ensuring adequate staffing capacity and staff retention as budgets shrink or remain flat and as external competition grows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3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to ask the audience: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John: How is your IT leadership situated within your institution? (Make a slide from this and ask for a show of hands)</a:t>
            </a:r>
          </a:p>
          <a:p>
            <a:pPr lvl="1"/>
            <a:r>
              <a:rPr lang="en-US" u="none" strike="noStrike" dirty="0" smtClean="0">
                <a:effectLst/>
              </a:rPr>
              <a:t>Considered to have primarily an operational role where success is measured by the quality and uptime of services? (like the phones, electricity…)</a:t>
            </a:r>
          </a:p>
          <a:p>
            <a:pPr lvl="1"/>
            <a:r>
              <a:rPr lang="en-US" u="none" strike="noStrike" dirty="0" smtClean="0">
                <a:effectLst/>
              </a:rPr>
              <a:t>Reporting to the Chief Business Officer with a specific mandate for leading information technologies that advance the administrative mission.</a:t>
            </a:r>
          </a:p>
          <a:p>
            <a:pPr lvl="1"/>
            <a:r>
              <a:rPr lang="en-US" u="none" strike="noStrike" dirty="0" smtClean="0">
                <a:effectLst/>
              </a:rPr>
              <a:t>Reporting to the Provost/Chief Academic Officer with a specific mandate for leading information technologies that advance the academic mission.</a:t>
            </a:r>
          </a:p>
          <a:p>
            <a:pPr lvl="1"/>
            <a:r>
              <a:rPr lang="en-US" u="none" strike="noStrike" dirty="0" smtClean="0">
                <a:effectLst/>
              </a:rPr>
              <a:t>A strategic partner with institutional leadership -- academic and administrative -- with a mandate to bring innovative information technology solutions to the institution’s key objectives.</a:t>
            </a:r>
          </a:p>
          <a:p>
            <a:pPr lvl="0"/>
            <a:endParaRPr lang="en-US" i="1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How many of you think your IT leadership is correctly positioned within the institutional leadership?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How many of you think your IT services are perceived as meeting the needs of the institution?</a:t>
            </a:r>
          </a:p>
          <a:p>
            <a:pPr lvl="0"/>
            <a:endParaRPr lang="en-US" u="none" strike="noStrike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 ask: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those who think that there is a disconnect between perception and reality in the provision of IT services, and the position of IT leadership, what would you suggest be said/done to bring the perception and reality closer? (ask both)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3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to ask the audience: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John: Is there an IT steering committee with institutional scope/oversight?</a:t>
            </a:r>
          </a:p>
          <a:p>
            <a:pPr lvl="0"/>
            <a:r>
              <a:rPr lang="en-US" i="1" u="none" strike="noStrike" dirty="0" smtClean="0">
                <a:effectLst/>
              </a:rPr>
              <a:t>Optional: Do you have base funding to cover licensing, operations, and support of your core services, e.g., email, telecom, Internet access, networks, wireless, ERP, SIS, LMS?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Are allocations to IT increasing/same/decreasing?</a:t>
            </a:r>
            <a:endParaRPr lang="en-US" u="none" strike="noStrike" dirty="0" smtClean="0">
              <a:effectLst/>
            </a:endParaRPr>
          </a:p>
          <a:p>
            <a:pPr lvl="0"/>
            <a:r>
              <a:rPr lang="en-US" i="1" u="none" strike="noStrike" dirty="0" smtClean="0">
                <a:effectLst/>
              </a:rPr>
              <a:t>Optional: Do you have to make across-the-board IT budget cuts?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i="1" u="none" strike="noStrike" dirty="0" smtClean="0">
                <a:effectLst/>
              </a:rPr>
              <a:t>Do cuts hit your core services or are they protected? </a:t>
            </a:r>
            <a:endParaRPr lang="en-US" u="none" strike="noStrike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 ask: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u="none" strike="noStrike" dirty="0" smtClean="0">
                <a:effectLst/>
              </a:rPr>
              <a:t>What are some of the techniques you’ve used to protect and even expand core services budgets? (John and </a:t>
            </a:r>
            <a:r>
              <a:rPr lang="en-US" u="none" strike="noStrike" dirty="0" err="1" smtClean="0">
                <a:effectLst/>
              </a:rPr>
              <a:t>Marden</a:t>
            </a:r>
            <a:r>
              <a:rPr lang="en-US" u="none" strike="noStrike" dirty="0" smtClean="0">
                <a:effectLst/>
              </a:rPr>
              <a:t>)</a:t>
            </a:r>
          </a:p>
          <a:p>
            <a:pPr lvl="0"/>
            <a:r>
              <a:rPr lang="en-US" i="1" u="none" strike="noStrike" dirty="0" smtClean="0">
                <a:effectLst/>
              </a:rPr>
              <a:t>Optional: How would suggest that IT departments make the case for more funds for non-core services?	</a:t>
            </a:r>
            <a:endParaRPr lang="en-US" u="none" strike="noStrike" dirty="0" smtClean="0">
              <a:effectLst/>
            </a:endParaRPr>
          </a:p>
          <a:p>
            <a:pPr lvl="1"/>
            <a:r>
              <a:rPr lang="en-US" i="1" u="none" strike="noStrike" dirty="0" smtClean="0">
                <a:effectLst/>
              </a:rPr>
              <a:t>What’s an oft-neglected source of funds/support?</a:t>
            </a:r>
            <a:endParaRPr lang="en-US" u="none" strike="noStrike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3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400" u="none" strike="noStrike" dirty="0" err="1" smtClean="0">
                <a:effectLst/>
              </a:rPr>
              <a:t>Marden</a:t>
            </a:r>
            <a:r>
              <a:rPr lang="en-US" sz="1400" u="none" strike="noStrike" dirty="0" smtClean="0">
                <a:effectLst/>
              </a:rPr>
              <a:t>: some combined variant of: Does your institution have a cyclical, institution-wide IT </a:t>
            </a:r>
            <a:r>
              <a:rPr lang="en-US" sz="1400" u="none" strike="noStrike" dirty="0" err="1" smtClean="0">
                <a:effectLst/>
              </a:rPr>
              <a:t>prioritising</a:t>
            </a:r>
            <a:r>
              <a:rPr lang="en-US" sz="1400" u="none" strike="noStrike" dirty="0" smtClean="0">
                <a:effectLst/>
              </a:rPr>
              <a:t> exercise? If there are divisional/faculty planning/</a:t>
            </a:r>
            <a:r>
              <a:rPr lang="en-US" sz="1400" u="none" strike="noStrike" dirty="0" err="1" smtClean="0">
                <a:effectLst/>
              </a:rPr>
              <a:t>prioritising</a:t>
            </a:r>
            <a:r>
              <a:rPr lang="en-US" sz="1400" u="none" strike="noStrike" dirty="0" smtClean="0">
                <a:effectLst/>
              </a:rPr>
              <a:t> exercises, do they roll up to an institutional view?</a:t>
            </a:r>
          </a:p>
          <a:p>
            <a:pPr lvl="0"/>
            <a:r>
              <a:rPr lang="en-US" sz="1400" i="1" u="none" strike="noStrike" dirty="0" smtClean="0">
                <a:effectLst/>
              </a:rPr>
              <a:t>Optional: Has your institution had significant external pressures towards higher education affordability?</a:t>
            </a:r>
            <a:endParaRPr lang="en-US" sz="1400" u="none" strike="noStrike" dirty="0" smtClean="0">
              <a:effectLst/>
            </a:endParaRPr>
          </a:p>
          <a:p>
            <a:pPr lvl="0"/>
            <a:r>
              <a:rPr lang="en-US" sz="1400" i="1" u="none" strike="noStrike" dirty="0" smtClean="0">
                <a:effectLst/>
              </a:rPr>
              <a:t>Optional: How can IT be partners for this?</a:t>
            </a:r>
            <a:endParaRPr lang="en-US" sz="1400" u="none" strike="noStrike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Susan will ask: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400" u="none" strike="noStrike" dirty="0" smtClean="0">
                <a:effectLst/>
              </a:rPr>
              <a:t>Ask both: How do we build the capacity for the inevitable - “This project needs to be done now and didn’t go through the prioritizing process”</a:t>
            </a:r>
          </a:p>
          <a:p>
            <a:pPr lvl="0"/>
            <a:r>
              <a:rPr lang="en-US" sz="1400" i="1" u="none" strike="noStrike" dirty="0" smtClean="0">
                <a:effectLst/>
              </a:rPr>
              <a:t>Optional: What are some of the gaps you see in institutional </a:t>
            </a:r>
            <a:r>
              <a:rPr lang="en-US" sz="1400" i="1" u="none" strike="noStrike" dirty="0" err="1" smtClean="0">
                <a:effectLst/>
              </a:rPr>
              <a:t>prioritising</a:t>
            </a:r>
            <a:r>
              <a:rPr lang="en-US" sz="1400" i="1" u="none" strike="noStrike" dirty="0" smtClean="0">
                <a:effectLst/>
              </a:rPr>
              <a:t> exercises?</a:t>
            </a:r>
            <a:endParaRPr lang="en-US" sz="1400" u="none" strike="noStrike" dirty="0" smtClean="0">
              <a:effectLst/>
            </a:endParaRPr>
          </a:p>
          <a:p>
            <a:pPr lvl="0"/>
            <a:r>
              <a:rPr lang="en-US" sz="1400" i="1" u="none" strike="noStrike" dirty="0" smtClean="0">
                <a:effectLst/>
              </a:rPr>
              <a:t>Optional: Does someone have a veto/override on the priority list?</a:t>
            </a:r>
            <a:endParaRPr lang="en-US" sz="1400" u="none" strike="noStrike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14 Cover Op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715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action - Po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404040"/>
                </a:solidFill>
                <a:latin typeface="Arial"/>
              </a:defRPr>
            </a:lvl1pPr>
          </a:lstStyle>
          <a:p>
            <a:r>
              <a:rPr lang="en-US" dirty="0" smtClean="0"/>
              <a:t>Poll Question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771650"/>
            <a:ext cx="7467600" cy="280035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Poll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5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action - Discussion Q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771650"/>
            <a:ext cx="7467600" cy="28003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Question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3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action - Evalu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467600" cy="62865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Evaluation Slide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25755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14 Cover Opt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9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p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1066801" y="2228850"/>
            <a:ext cx="7010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 smtClean="0">
                <a:solidFill>
                  <a:srgbClr val="7F7F7F"/>
                </a:solidFill>
              </a:rPr>
              <a:t>Section Divider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Op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1066801" y="2228850"/>
            <a:ext cx="7010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 smtClean="0">
                <a:solidFill>
                  <a:srgbClr val="7F7F7F"/>
                </a:solidFill>
              </a:rPr>
              <a:t>Section Divider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4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p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1066801" y="2228850"/>
            <a:ext cx="70104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 smtClean="0">
                <a:solidFill>
                  <a:srgbClr val="7F7F7F"/>
                </a:solidFill>
              </a:rPr>
              <a:t>Section Divider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7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rgbClr val="404040"/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2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rgbClr val="404040"/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9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404040"/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rgbClr val="404040"/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7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404040"/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rgbClr val="404040"/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57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49" r:id="rId2"/>
    <p:sldLayoutId id="2147484852" r:id="rId3"/>
    <p:sldLayoutId id="2147484861" r:id="rId4"/>
    <p:sldLayoutId id="2147484853" r:id="rId5"/>
    <p:sldLayoutId id="2147484856" r:id="rId6"/>
    <p:sldLayoutId id="2147484862" r:id="rId7"/>
    <p:sldLayoutId id="2147484863" r:id="rId8"/>
    <p:sldLayoutId id="2147484864" r:id="rId9"/>
    <p:sldLayoutId id="2147484858" r:id="rId10"/>
    <p:sldLayoutId id="2147484859" r:id="rId11"/>
    <p:sldLayoutId id="21474848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slide" Target="slide7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slide" Target="slide7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slide" Target="slide7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slide" Target="slide7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slide" Target="slide8.xml"/><Relationship Id="rId5" Type="http://schemas.openxmlformats.org/officeDocument/2006/relationships/slide" Target="slide19.xml"/><Relationship Id="rId6" Type="http://schemas.openxmlformats.org/officeDocument/2006/relationships/slide" Target="slide9.xml"/><Relationship Id="rId7" Type="http://schemas.openxmlformats.org/officeDocument/2006/relationships/slide" Target="slide18.xml"/><Relationship Id="rId8" Type="http://schemas.openxmlformats.org/officeDocument/2006/relationships/slide" Target="slide14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slide" Target="slide7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62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EDUCAUSE 2017 Top 10 IT Issues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4324350"/>
            <a:ext cx="4191000" cy="860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Gerard Au • Susan Grajek •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Rebecca Frost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Davis </a:t>
            </a:r>
          </a:p>
          <a:p>
            <a:pPr algn="ctr">
              <a:lnSpc>
                <a:spcPct val="12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John Landers •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Marden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Paul</a:t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9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2: Focused and Relevant Priorities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81000" y="1123950"/>
            <a:ext cx="3048000" cy="3810000"/>
          </a:xfrm>
        </p:spPr>
        <p:txBody>
          <a:bodyPr/>
          <a:lstStyle/>
          <a:p>
            <a:r>
              <a:rPr lang="en-US" sz="1600" dirty="0" smtClean="0"/>
              <a:t>John Landers, </a:t>
            </a:r>
            <a:br>
              <a:rPr lang="en-US" sz="1600" dirty="0" smtClean="0"/>
            </a:br>
            <a:r>
              <a:rPr lang="en-US" sz="1600" dirty="0" smtClean="0"/>
              <a:t>Case </a:t>
            </a:r>
            <a:r>
              <a:rPr lang="en-US" sz="1600" dirty="0"/>
              <a:t>Western Reserve University</a:t>
            </a:r>
          </a:p>
          <a:p>
            <a:r>
              <a:rPr lang="en-US" sz="1600" dirty="0" err="1" smtClean="0"/>
              <a:t>Marden</a:t>
            </a:r>
            <a:r>
              <a:rPr lang="en-US" sz="1600" dirty="0" smtClean="0"/>
              <a:t> Paul, </a:t>
            </a:r>
            <a:br>
              <a:rPr lang="en-US" sz="1600" dirty="0" smtClean="0"/>
            </a:br>
            <a:r>
              <a:rPr lang="en-US" sz="1600" dirty="0" smtClean="0"/>
              <a:t>University </a:t>
            </a:r>
            <a:r>
              <a:rPr lang="en-US" sz="1600" dirty="0"/>
              <a:t>of Toronto</a:t>
            </a:r>
          </a:p>
          <a:p>
            <a:endParaRPr lang="en-US" sz="1000" dirty="0"/>
          </a:p>
          <a:p>
            <a:pPr indent="-152400">
              <a:buClr>
                <a:srgbClr val="C00000"/>
              </a:buClr>
            </a:pPr>
            <a:r>
              <a:rPr lang="en-US" sz="1600" b="1" dirty="0"/>
              <a:t>Strategic leadership</a:t>
            </a:r>
            <a:r>
              <a:rPr lang="en-US" sz="1600" dirty="0"/>
              <a:t>: Repositioning or reinforcing the role of IT leadership as a strategic partner with institutional leadership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581400" y="1047750"/>
            <a:ext cx="5486400" cy="3924151"/>
          </a:xfrm>
          <a:prstGeom prst="rect">
            <a:avLst/>
          </a:prstGeom>
          <a:solidFill>
            <a:srgbClr val="FFE78C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 smtClean="0"/>
              <a:t>For the audience: </a:t>
            </a:r>
            <a:br>
              <a:rPr lang="en-US" b="1" dirty="0" smtClean="0"/>
            </a:br>
            <a:r>
              <a:rPr lang="en-US" b="1" dirty="0" smtClean="0"/>
              <a:t>How </a:t>
            </a:r>
            <a:r>
              <a:rPr lang="en-US" b="1" dirty="0"/>
              <a:t>is </a:t>
            </a:r>
            <a:r>
              <a:rPr lang="en-US" b="1" dirty="0" smtClean="0"/>
              <a:t>IT </a:t>
            </a:r>
            <a:r>
              <a:rPr lang="en-US" b="1" dirty="0"/>
              <a:t>leadership situated within your institution? </a:t>
            </a:r>
            <a:endParaRPr lang="en-US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Considered </a:t>
            </a:r>
            <a:r>
              <a:rPr lang="en-US" sz="1600" dirty="0"/>
              <a:t>to have primarily an operational role where success is measured by the quality and uptime of services? (like the phones, electricity…</a:t>
            </a:r>
            <a:r>
              <a:rPr lang="en-US" sz="16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Reporting </a:t>
            </a:r>
            <a:r>
              <a:rPr lang="en-US" sz="1600" dirty="0"/>
              <a:t>to the Chief Business Officer with a specific mandate for leading information technologies that advance the administrative </a:t>
            </a:r>
            <a:r>
              <a:rPr lang="en-US" sz="1600" dirty="0" smtClean="0"/>
              <a:t>mission.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Reporting </a:t>
            </a:r>
            <a:r>
              <a:rPr lang="en-US" sz="1600" dirty="0"/>
              <a:t>to the Provost/Chief Academic Officer with a specific mandate for leading information technologies that advance the academic </a:t>
            </a:r>
            <a:r>
              <a:rPr lang="en-US" sz="1600" dirty="0" smtClean="0"/>
              <a:t>mission.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A </a:t>
            </a:r>
            <a:r>
              <a:rPr lang="en-US" sz="1600" dirty="0"/>
              <a:t>strategic partner with institutional leadership -- academic and administrative -- with a mandate to bring innovative information technology solutions to the institution’s key objectives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476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2: Focused and Relevant Priorities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81000" y="1123950"/>
            <a:ext cx="8001000" cy="3810000"/>
          </a:xfrm>
        </p:spPr>
        <p:txBody>
          <a:bodyPr/>
          <a:lstStyle/>
          <a:p>
            <a:r>
              <a:rPr lang="en-US" sz="2400" dirty="0" smtClean="0"/>
              <a:t>John Landers, Case </a:t>
            </a:r>
            <a:r>
              <a:rPr lang="en-US" sz="2400" dirty="0"/>
              <a:t>Western Reserve University</a:t>
            </a:r>
          </a:p>
          <a:p>
            <a:r>
              <a:rPr lang="en-US" sz="2400" dirty="0" err="1" smtClean="0"/>
              <a:t>Marden</a:t>
            </a:r>
            <a:r>
              <a:rPr lang="en-US" sz="2400" dirty="0" smtClean="0"/>
              <a:t> Paul, University </a:t>
            </a:r>
            <a:r>
              <a:rPr lang="en-US" sz="2400" dirty="0"/>
              <a:t>of Toronto</a:t>
            </a:r>
          </a:p>
          <a:p>
            <a:endParaRPr lang="en-US" sz="2400" dirty="0"/>
          </a:p>
          <a:p>
            <a:pPr indent="-152400">
              <a:buClr>
                <a:srgbClr val="C00000"/>
              </a:buClr>
            </a:pPr>
            <a:r>
              <a:rPr lang="en-US" sz="2400" b="1" dirty="0" smtClean="0"/>
              <a:t>Sustainable </a:t>
            </a:r>
            <a:r>
              <a:rPr lang="en-US" sz="2400" b="1" dirty="0"/>
              <a:t>funding</a:t>
            </a:r>
            <a:r>
              <a:rPr lang="en-US" sz="2400" dirty="0"/>
              <a:t>: Developing IT funding models that sustain core services, support innovation, and facilitate growth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972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2: Focused and Relevant Priorities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81000" y="1123950"/>
            <a:ext cx="8763000" cy="3810000"/>
          </a:xfrm>
        </p:spPr>
        <p:txBody>
          <a:bodyPr/>
          <a:lstStyle/>
          <a:p>
            <a:r>
              <a:rPr lang="en-US" sz="2400" dirty="0" smtClean="0"/>
              <a:t>John Landers, Case </a:t>
            </a:r>
            <a:r>
              <a:rPr lang="en-US" sz="2400" dirty="0"/>
              <a:t>Western Reserve University</a:t>
            </a:r>
          </a:p>
          <a:p>
            <a:r>
              <a:rPr lang="en-US" sz="2400" dirty="0" err="1" smtClean="0"/>
              <a:t>Marden</a:t>
            </a:r>
            <a:r>
              <a:rPr lang="en-US" sz="2400" dirty="0" smtClean="0"/>
              <a:t> Paul, University </a:t>
            </a:r>
            <a:r>
              <a:rPr lang="en-US" sz="2400" dirty="0"/>
              <a:t>of Toronto</a:t>
            </a:r>
          </a:p>
          <a:p>
            <a:endParaRPr lang="en-US" sz="2400" dirty="0"/>
          </a:p>
          <a:p>
            <a:pPr indent="-152400">
              <a:buClr>
                <a:srgbClr val="C00000"/>
              </a:buClr>
            </a:pPr>
            <a:r>
              <a:rPr lang="en-US" sz="2400" b="1" dirty="0" smtClean="0"/>
              <a:t>Higher </a:t>
            </a:r>
            <a:r>
              <a:rPr lang="en-US" sz="2400" b="1" dirty="0"/>
              <a:t>education affordability</a:t>
            </a:r>
            <a:r>
              <a:rPr lang="en-US" sz="2400" dirty="0"/>
              <a:t>: Prioritizing IT investments and resources in the context of increasing demand and limited resources </a:t>
            </a:r>
          </a:p>
        </p:txBody>
      </p:sp>
    </p:spTree>
    <p:extLst>
      <p:ext uri="{BB962C8B-B14F-4D97-AF65-F5344CB8AC3E}">
        <p14:creationId xmlns:p14="http://schemas.microsoft.com/office/powerpoint/2010/main" val="108791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2: Focused and Relevant Priorities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81000" y="1123950"/>
            <a:ext cx="4343400" cy="3810000"/>
          </a:xfrm>
        </p:spPr>
        <p:txBody>
          <a:bodyPr/>
          <a:lstStyle/>
          <a:p>
            <a:r>
              <a:rPr lang="en-US" sz="1800" dirty="0" smtClean="0"/>
              <a:t>Rebecca </a:t>
            </a:r>
            <a:r>
              <a:rPr lang="en-US" sz="1800" dirty="0" smtClean="0"/>
              <a:t>Frost Davis</a:t>
            </a:r>
            <a:r>
              <a:rPr lang="en-US" sz="1800" dirty="0" smtClean="0"/>
              <a:t>, St</a:t>
            </a:r>
            <a:r>
              <a:rPr lang="en-US" sz="1800" dirty="0"/>
              <a:t>. </a:t>
            </a:r>
            <a:r>
              <a:rPr lang="en-US" sz="1800" dirty="0" smtClean="0"/>
              <a:t>Edward’s </a:t>
            </a:r>
            <a:r>
              <a:rPr lang="en-US" sz="1800" dirty="0" smtClean="0"/>
              <a:t>University</a:t>
            </a:r>
          </a:p>
          <a:p>
            <a:r>
              <a:rPr lang="en-US" sz="1800" dirty="0" smtClean="0"/>
              <a:t>John Landers, Case </a:t>
            </a:r>
            <a:r>
              <a:rPr lang="en-US" sz="1800" dirty="0"/>
              <a:t>Western Reserve University</a:t>
            </a:r>
          </a:p>
          <a:p>
            <a:endParaRPr lang="en-US" sz="1800" dirty="0"/>
          </a:p>
          <a:p>
            <a:r>
              <a:rPr lang="en-US" sz="1800" b="1" dirty="0" smtClean="0"/>
              <a:t>Sustainable </a:t>
            </a:r>
            <a:r>
              <a:rPr lang="en-US" sz="1800" b="1" dirty="0"/>
              <a:t>staffing</a:t>
            </a:r>
            <a:r>
              <a:rPr lang="en-US" sz="1800" dirty="0"/>
              <a:t>: Ensuring adequate staffing capacity and staff retention as budgets shrink or remain flat and as external competition grows 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123950"/>
            <a:ext cx="3657600" cy="2708434"/>
          </a:xfrm>
          <a:prstGeom prst="rect">
            <a:avLst/>
          </a:prstGeom>
          <a:solidFill>
            <a:srgbClr val="FFE78C"/>
          </a:solidFill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sz="2400" b="1" dirty="0" smtClean="0"/>
              <a:t>For the audience</a:t>
            </a:r>
          </a:p>
          <a:p>
            <a:pPr lvl="0">
              <a:spcAft>
                <a:spcPts val="600"/>
              </a:spcAft>
            </a:pPr>
            <a:r>
              <a:rPr lang="en-US" sz="2400" dirty="0" smtClean="0"/>
              <a:t>What </a:t>
            </a:r>
            <a:r>
              <a:rPr lang="en-US" sz="2400" dirty="0"/>
              <a:t>innovative solutions have you found to improve staff retention</a:t>
            </a:r>
            <a:r>
              <a:rPr lang="en-US" sz="2400" dirty="0" smtClean="0"/>
              <a:t>?</a:t>
            </a:r>
          </a:p>
          <a:p>
            <a:pPr lvl="0">
              <a:spcAft>
                <a:spcPts val="600"/>
              </a:spcAft>
            </a:pPr>
            <a:endParaRPr lang="en-US" dirty="0"/>
          </a:p>
          <a:p>
            <a:pPr lvl="0">
              <a:spcAft>
                <a:spcPts val="600"/>
              </a:spcAft>
            </a:pPr>
            <a:endParaRPr lang="en-US" dirty="0" smtClean="0"/>
          </a:p>
          <a:p>
            <a:pPr lvl="0">
              <a:spcAft>
                <a:spcPts val="600"/>
              </a:spcAft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552950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3: Strategic Uses of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8458200" cy="3810000"/>
          </a:xfrm>
        </p:spPr>
        <p:txBody>
          <a:bodyPr/>
          <a:lstStyle/>
          <a:p>
            <a:r>
              <a:rPr lang="en-US" sz="1800" dirty="0"/>
              <a:t>Gerard Au, California State University, San Bernardino</a:t>
            </a:r>
          </a:p>
          <a:p>
            <a:r>
              <a:rPr lang="en-US" sz="1800" dirty="0"/>
              <a:t>Rebecca </a:t>
            </a:r>
            <a:r>
              <a:rPr lang="en-US" sz="1800" dirty="0" smtClean="0"/>
              <a:t>Frost Davis</a:t>
            </a:r>
            <a:r>
              <a:rPr lang="en-US" sz="1800" dirty="0"/>
              <a:t>, St. </a:t>
            </a:r>
            <a:r>
              <a:rPr lang="en-US" sz="1800" dirty="0" smtClean="0"/>
              <a:t>Edward’s </a:t>
            </a:r>
            <a:r>
              <a:rPr lang="en-US" sz="1800" dirty="0" smtClean="0"/>
              <a:t>University</a:t>
            </a:r>
          </a:p>
          <a:p>
            <a:r>
              <a:rPr lang="en-US" sz="1800" dirty="0" err="1" smtClean="0"/>
              <a:t>Marden</a:t>
            </a:r>
            <a:r>
              <a:rPr lang="en-US" sz="1800" dirty="0" smtClean="0"/>
              <a:t> Paul, University of Toronto</a:t>
            </a:r>
            <a:endParaRPr lang="en-US" sz="1800" dirty="0"/>
          </a:p>
          <a:p>
            <a:pPr marL="152400" indent="-152400">
              <a:buClr>
                <a:srgbClr val="C00000"/>
              </a:buClr>
            </a:pPr>
            <a:endParaRPr lang="en-US" sz="1800" b="1" dirty="0" smtClean="0"/>
          </a:p>
          <a:p>
            <a:pPr marL="152400" indent="-152400">
              <a:buClr>
                <a:srgbClr val="C00000"/>
              </a:buClr>
            </a:pPr>
            <a:r>
              <a:rPr lang="en-US" sz="1800" b="1" dirty="0" smtClean="0"/>
              <a:t>Student </a:t>
            </a:r>
            <a:r>
              <a:rPr lang="en-US" sz="1800" b="1" dirty="0"/>
              <a:t>success and completion</a:t>
            </a:r>
            <a:r>
              <a:rPr lang="en-US" sz="1800" dirty="0"/>
              <a:t>: Effectively applying data and predictive analytics to improve student success and completion </a:t>
            </a:r>
          </a:p>
          <a:p>
            <a:pPr marL="152400" indent="-152400">
              <a:buClr>
                <a:srgbClr val="C00000"/>
              </a:buClr>
            </a:pPr>
            <a:r>
              <a:rPr lang="en-US" sz="1800" b="1" dirty="0"/>
              <a:t>Data-informed decision making:</a:t>
            </a:r>
            <a:r>
              <a:rPr lang="en-US" sz="1800" dirty="0"/>
              <a:t> Ensuring that business intelligence, reporting, and analytics are relevant, convenient, and used by administrators, faculty, and students </a:t>
            </a:r>
          </a:p>
          <a:p>
            <a:pPr marL="152400" indent="-152400">
              <a:buClr>
                <a:srgbClr val="C00000"/>
              </a:buClr>
            </a:pPr>
            <a:r>
              <a:rPr lang="en-US" sz="1800" b="1" dirty="0"/>
              <a:t>Data management and governance</a:t>
            </a:r>
            <a:r>
              <a:rPr lang="en-US" sz="1800" dirty="0"/>
              <a:t>: Improving the management of institutional data through data standards, integration, protection, and governance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424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3: Strategic Uses of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4419600" cy="3810000"/>
          </a:xfrm>
        </p:spPr>
        <p:txBody>
          <a:bodyPr/>
          <a:lstStyle/>
          <a:p>
            <a:r>
              <a:rPr lang="en-US" dirty="0"/>
              <a:t>Gerard Au, </a:t>
            </a:r>
            <a:r>
              <a:rPr lang="en-US" dirty="0" smtClean="0"/>
              <a:t>California </a:t>
            </a:r>
            <a:r>
              <a:rPr lang="en-US" dirty="0"/>
              <a:t>State University, San Bernardino</a:t>
            </a:r>
          </a:p>
          <a:p>
            <a:r>
              <a:rPr lang="en-US" dirty="0" smtClean="0"/>
              <a:t>Rebecca </a:t>
            </a:r>
            <a:r>
              <a:rPr lang="en-US" dirty="0"/>
              <a:t>Frost-Davis, St. Edwards University</a:t>
            </a:r>
          </a:p>
          <a:p>
            <a:endParaRPr lang="en-US" dirty="0"/>
          </a:p>
          <a:p>
            <a:pPr marL="152400" indent="-152400">
              <a:buClr>
                <a:srgbClr val="C00000"/>
              </a:buClr>
            </a:pPr>
            <a:r>
              <a:rPr lang="en-US" b="1" dirty="0" smtClean="0"/>
              <a:t>Student </a:t>
            </a:r>
            <a:r>
              <a:rPr lang="en-US" b="1" dirty="0"/>
              <a:t>success and completion</a:t>
            </a:r>
            <a:r>
              <a:rPr lang="en-US" dirty="0"/>
              <a:t>: Effectively applying data and predictive analytics to improve student success and completion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123950"/>
            <a:ext cx="3886200" cy="34470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sz="2200" b="1" dirty="0" smtClean="0"/>
              <a:t>For the audience</a:t>
            </a:r>
          </a:p>
          <a:p>
            <a:pPr lvl="0">
              <a:spcAft>
                <a:spcPts val="600"/>
              </a:spcAft>
            </a:pPr>
            <a:r>
              <a:rPr lang="en-US" sz="2200" dirty="0" smtClean="0"/>
              <a:t>Which is generally your institution’s approach to adopting new technologies?</a:t>
            </a:r>
          </a:p>
          <a:p>
            <a:pPr marL="254000" lvl="0" indent="-254000">
              <a:spcAft>
                <a:spcPts val="600"/>
              </a:spcAft>
              <a:buAutoNum type="arabicPeriod"/>
            </a:pPr>
            <a:r>
              <a:rPr lang="en-US" sz="2200" dirty="0" smtClean="0"/>
              <a:t>Tend to adopt after our peers</a:t>
            </a:r>
          </a:p>
          <a:p>
            <a:pPr marL="254000" lvl="0" indent="-254000">
              <a:spcAft>
                <a:spcPts val="600"/>
              </a:spcAft>
              <a:buAutoNum type="arabicPeriod"/>
            </a:pPr>
            <a:r>
              <a:rPr lang="en-US" sz="2200" dirty="0" smtClean="0"/>
              <a:t>Tend to adopt at the pace of our peers</a:t>
            </a:r>
          </a:p>
          <a:p>
            <a:pPr marL="254000" lvl="0" indent="-254000">
              <a:spcAft>
                <a:spcPts val="600"/>
              </a:spcAft>
              <a:buAutoNum type="arabicPeriod"/>
            </a:pPr>
            <a:r>
              <a:rPr lang="en-US" sz="2200" dirty="0" smtClean="0"/>
              <a:t>Tend to be among the first of our peers to adopt</a:t>
            </a:r>
          </a:p>
        </p:txBody>
      </p:sp>
    </p:spTree>
    <p:extLst>
      <p:ext uri="{BB962C8B-B14F-4D97-AF65-F5344CB8AC3E}">
        <p14:creationId xmlns:p14="http://schemas.microsoft.com/office/powerpoint/2010/main" val="85468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3: Strategic Uses of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4724400" cy="3810000"/>
          </a:xfrm>
        </p:spPr>
        <p:txBody>
          <a:bodyPr/>
          <a:lstStyle/>
          <a:p>
            <a:r>
              <a:rPr lang="en-US" dirty="0"/>
              <a:t>Gerard Au, California State University, San Bernardino</a:t>
            </a:r>
          </a:p>
          <a:p>
            <a:r>
              <a:rPr lang="en-US" dirty="0"/>
              <a:t>Rebecca Frost Davis, St. Edward’s University</a:t>
            </a:r>
          </a:p>
          <a:p>
            <a:pPr marL="152400" indent="-152400">
              <a:buClr>
                <a:srgbClr val="C00000"/>
              </a:buClr>
            </a:pPr>
            <a:endParaRPr lang="en-US" b="1" dirty="0" smtClean="0"/>
          </a:p>
          <a:p>
            <a:pPr marL="152400" indent="-152400">
              <a:buClr>
                <a:srgbClr val="C00000"/>
              </a:buClr>
            </a:pPr>
            <a:r>
              <a:rPr lang="en-US" b="1" dirty="0" smtClean="0"/>
              <a:t>Data</a:t>
            </a:r>
            <a:r>
              <a:rPr lang="en-US" b="1" dirty="0"/>
              <a:t>-informed decision making:</a:t>
            </a:r>
            <a:r>
              <a:rPr lang="en-US" dirty="0"/>
              <a:t> Ensuring that business intelligence, reporting, and analytics are relevant, convenient, and used by administrators, faculty, and students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200150"/>
            <a:ext cx="3429000" cy="32932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sz="2400" b="1" dirty="0" smtClean="0"/>
              <a:t>For the audience</a:t>
            </a:r>
          </a:p>
          <a:p>
            <a:pPr lvl="0"/>
            <a:r>
              <a:rPr lang="en-US" sz="2400" dirty="0"/>
              <a:t>Who does this </a:t>
            </a:r>
            <a:r>
              <a:rPr lang="en-US" sz="2400" dirty="0" smtClean="0"/>
              <a:t>issue</a:t>
            </a:r>
            <a:br>
              <a:rPr lang="en-US" sz="2400" dirty="0" smtClean="0"/>
            </a:br>
            <a:r>
              <a:rPr lang="en-US" sz="2400" dirty="0" smtClean="0"/>
              <a:t>impact </a:t>
            </a:r>
            <a:r>
              <a:rPr lang="en-US" sz="2400" dirty="0"/>
              <a:t>most</a:t>
            </a:r>
            <a:r>
              <a:rPr lang="en-US" sz="2400" dirty="0" smtClean="0"/>
              <a:t>?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Top administrators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Faculty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Staff</a:t>
            </a:r>
            <a:br>
              <a:rPr lang="en-US" sz="2400" dirty="0" smtClean="0"/>
            </a:br>
            <a:endParaRPr lang="en-US" sz="24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688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3: Strategic Uses of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8458200" cy="3810000"/>
          </a:xfrm>
        </p:spPr>
        <p:txBody>
          <a:bodyPr/>
          <a:lstStyle/>
          <a:p>
            <a:r>
              <a:rPr lang="en-US" dirty="0"/>
              <a:t>Gerard Au, California State University, San Bernardino</a:t>
            </a:r>
          </a:p>
          <a:p>
            <a:r>
              <a:rPr lang="en-US" dirty="0" err="1" smtClean="0"/>
              <a:t>Marden</a:t>
            </a:r>
            <a:r>
              <a:rPr lang="en-US" dirty="0" smtClean="0"/>
              <a:t> Paul, University of Toronto</a:t>
            </a:r>
            <a:endParaRPr lang="en-US" dirty="0"/>
          </a:p>
          <a:p>
            <a:pPr marL="152400" indent="-152400">
              <a:buClr>
                <a:srgbClr val="C00000"/>
              </a:buClr>
            </a:pPr>
            <a:endParaRPr lang="en-US" b="1" dirty="0" smtClean="0"/>
          </a:p>
          <a:p>
            <a:pPr marL="152400" indent="-152400">
              <a:buClr>
                <a:srgbClr val="C00000"/>
              </a:buClr>
            </a:pPr>
            <a:r>
              <a:rPr lang="en-US" b="1" dirty="0" smtClean="0"/>
              <a:t>Data </a:t>
            </a:r>
            <a:r>
              <a:rPr lang="en-US" b="1" dirty="0"/>
              <a:t>management and governance</a:t>
            </a:r>
            <a:r>
              <a:rPr lang="en-US" dirty="0"/>
              <a:t>: Improving the management of institutional data through data standards, integration, protection, and governance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52950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4: Next-gen Enterprise IT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8458200" cy="3810000"/>
          </a:xfrm>
        </p:spPr>
        <p:txBody>
          <a:bodyPr/>
          <a:lstStyle/>
          <a:p>
            <a:pPr>
              <a:buClr>
                <a:srgbClr val="C00000"/>
              </a:buClr>
            </a:pPr>
            <a:endParaRPr lang="en-US" b="1" dirty="0" smtClean="0"/>
          </a:p>
          <a:p>
            <a:r>
              <a:rPr lang="en-US" dirty="0"/>
              <a:t>Gerard Au, California State University, San Bernardino</a:t>
            </a:r>
          </a:p>
          <a:p>
            <a:r>
              <a:rPr lang="en-US" dirty="0" smtClean="0"/>
              <a:t>John Landers, Case Western Reserve University</a:t>
            </a:r>
            <a:endParaRPr lang="en-US" dirty="0"/>
          </a:p>
          <a:p>
            <a:pPr>
              <a:buClr>
                <a:srgbClr val="C00000"/>
              </a:buClr>
            </a:pPr>
            <a:endParaRPr lang="en-US" b="1" dirty="0"/>
          </a:p>
          <a:p>
            <a:pPr>
              <a:buClr>
                <a:srgbClr val="C00000"/>
              </a:buClr>
            </a:pPr>
            <a:r>
              <a:rPr lang="en-US" b="1" dirty="0" smtClean="0"/>
              <a:t>Next</a:t>
            </a:r>
            <a:r>
              <a:rPr lang="en-US" b="1" dirty="0"/>
              <a:t>-gen enterprise IT</a:t>
            </a:r>
            <a:r>
              <a:rPr lang="en-US" dirty="0"/>
              <a:t>: Developing and implementing </a:t>
            </a:r>
            <a:r>
              <a:rPr lang="en-US" dirty="0" smtClean="0"/>
              <a:t>enterprise </a:t>
            </a:r>
            <a:r>
              <a:rPr lang="en-US" dirty="0"/>
              <a:t>IT applications, architectures, and sourcing strategies to achieve agility, scalability, cost-effectiveness, and effective analytics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552950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5: Digital Transformation of Learning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8458200" cy="3810000"/>
          </a:xfrm>
        </p:spPr>
        <p:txBody>
          <a:bodyPr/>
          <a:lstStyle/>
          <a:p>
            <a:r>
              <a:rPr lang="en-US" dirty="0"/>
              <a:t>Rebecca Frost Davis, St. Edward’s University</a:t>
            </a:r>
          </a:p>
          <a:p>
            <a:r>
              <a:rPr lang="en-US" dirty="0" err="1" smtClean="0"/>
              <a:t>Marden</a:t>
            </a:r>
            <a:r>
              <a:rPr lang="en-US" dirty="0" smtClean="0"/>
              <a:t> </a:t>
            </a:r>
            <a:r>
              <a:rPr lang="en-US" dirty="0" smtClean="0"/>
              <a:t>Paul, University of Toronto</a:t>
            </a:r>
            <a:endParaRPr lang="en-US" dirty="0"/>
          </a:p>
          <a:p>
            <a:pPr>
              <a:buClr>
                <a:srgbClr val="C00000"/>
              </a:buClr>
            </a:pPr>
            <a:endParaRPr lang="en-US" b="1" dirty="0"/>
          </a:p>
          <a:p>
            <a:pPr>
              <a:buClr>
                <a:srgbClr val="C00000"/>
              </a:buClr>
            </a:pPr>
            <a:r>
              <a:rPr lang="en-US" b="1" dirty="0" smtClean="0"/>
              <a:t>Digital </a:t>
            </a:r>
            <a:r>
              <a:rPr lang="en-US" b="1" dirty="0"/>
              <a:t>transformation of learning</a:t>
            </a:r>
            <a:r>
              <a:rPr lang="en-US" dirty="0"/>
              <a:t>: Collaborating with faculty and academic leadership to apply technology to teaching and learning in ways that reflect innovations in pedagogy and the institutional mission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552950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2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676400" y="1200150"/>
            <a:ext cx="7162800" cy="31242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Today’s session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 to the Top 10 IT Issues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Discussion of the issues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3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33350"/>
            <a:ext cx="8534400" cy="548879"/>
          </a:xfrm>
        </p:spPr>
        <p:txBody>
          <a:bodyPr/>
          <a:lstStyle/>
          <a:p>
            <a:pPr algn="ctr"/>
            <a:r>
              <a:rPr lang="en-US" dirty="0" smtClean="0"/>
              <a:t>Questions about the Top 10?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28600" y="819150"/>
            <a:ext cx="4343400" cy="3810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 smtClean="0"/>
              <a:t>Information security</a:t>
            </a:r>
            <a:r>
              <a:rPr lang="en-US" sz="1400" dirty="0" smtClean="0"/>
              <a:t>: Developing a holistic, agile approach to reducing institutional exposure to information security threats </a:t>
            </a:r>
          </a:p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 smtClean="0"/>
              <a:t>Student success and completion</a:t>
            </a:r>
            <a:r>
              <a:rPr lang="en-US" sz="1400" dirty="0" smtClean="0"/>
              <a:t>: Effectively applying data and predictive analytics to improve student success and completion </a:t>
            </a:r>
          </a:p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 smtClean="0"/>
              <a:t>Data-informed decision making:</a:t>
            </a:r>
            <a:r>
              <a:rPr lang="en-US" sz="1400" dirty="0" smtClean="0"/>
              <a:t> Ensuring that business intelligence, reporting, and analytics are relevant, convenient, and used by administrators, faculty, and students </a:t>
            </a:r>
          </a:p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 smtClean="0"/>
              <a:t>Strategic leadership</a:t>
            </a:r>
            <a:r>
              <a:rPr lang="en-US" sz="1400" dirty="0" smtClean="0"/>
              <a:t>: Repositioning or reinforcing the role of IT leadership as a strategic partner with institutional leadership </a:t>
            </a:r>
          </a:p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 smtClean="0"/>
              <a:t>Sustainable funding</a:t>
            </a:r>
            <a:r>
              <a:rPr lang="en-US" sz="1400" dirty="0" smtClean="0"/>
              <a:t>: Developing IT funding models that sustain core services, support innovation, and facilitate growth 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650818" y="819150"/>
            <a:ext cx="4495800" cy="39624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Data management and governance</a:t>
            </a:r>
            <a:r>
              <a:rPr lang="en-US" sz="1400" dirty="0" smtClean="0"/>
              <a:t>: Improving the management of institutional data through data standards, integration, protection, and governance </a:t>
            </a:r>
          </a:p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Higher education affordability</a:t>
            </a:r>
            <a:r>
              <a:rPr lang="en-US" sz="1400" dirty="0" smtClean="0"/>
              <a:t>: Prioritizing IT investments and resources in the context of increasing demand and limited resources </a:t>
            </a:r>
          </a:p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Sustainable staffing</a:t>
            </a:r>
            <a:r>
              <a:rPr lang="en-US" sz="1400" dirty="0" smtClean="0"/>
              <a:t>: Ensuring adequate staffing capacity and staff retention as budgets shrink or remain flat and as external competition grows </a:t>
            </a:r>
          </a:p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Next-gen enterprise IT</a:t>
            </a:r>
            <a:r>
              <a:rPr lang="en-US" sz="1400" dirty="0" smtClean="0"/>
              <a:t>: Developing and implementing enterprise IT applications, architectures, and sourcing strategies to achieve agility, scalability, cost-effectiveness, and effective analytics </a:t>
            </a:r>
          </a:p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Digital transformation of learning</a:t>
            </a:r>
            <a:r>
              <a:rPr lang="en-US" sz="1400" dirty="0" smtClean="0"/>
              <a:t>: Collaborating with faculty and academic leadership to apply technology to teaching and learning in ways that reflect innovations in pedagogy and the institutional mission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8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28700"/>
            <a:ext cx="7467600" cy="628650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Help Us Improve and Grow</a:t>
            </a:r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28750"/>
            <a:ext cx="8077200" cy="2686050"/>
          </a:xfrm>
        </p:spPr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for participating 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today’s session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We’re very interested in your feedback.  Please take 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minute to fill out the session evaluation found within 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conference mobile app, or the online agenda.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6477000" cy="1447800"/>
          </a:xfrm>
        </p:spPr>
        <p:txBody>
          <a:bodyPr/>
          <a:lstStyle/>
          <a:p>
            <a:r>
              <a:rPr lang="en-US" sz="4000" dirty="0" smtClean="0"/>
              <a:t>Section Header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885950"/>
            <a:ext cx="8686800" cy="3048000"/>
          </a:xfrm>
        </p:spPr>
        <p:txBody>
          <a:bodyPr/>
          <a:lstStyle/>
          <a:p>
            <a:pPr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1</a:t>
            </a:r>
          </a:p>
          <a:p>
            <a:pPr lvl="1">
              <a:buClr>
                <a:schemeClr val="bg1"/>
              </a:buClr>
              <a:buSzPct val="65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2</a:t>
            </a:r>
          </a:p>
          <a:p>
            <a:pPr lvl="2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3</a:t>
            </a:r>
          </a:p>
          <a:p>
            <a:pPr lvl="3"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4</a:t>
            </a:r>
          </a:p>
        </p:txBody>
      </p:sp>
    </p:spTree>
    <p:extLst>
      <p:ext uri="{BB962C8B-B14F-4D97-AF65-F5344CB8AC3E}">
        <p14:creationId xmlns:p14="http://schemas.microsoft.com/office/powerpoint/2010/main" val="409797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8458200" cy="3810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5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4350"/>
            <a:ext cx="8077200" cy="914400"/>
          </a:xfrm>
        </p:spPr>
        <p:txBody>
          <a:bodyPr/>
          <a:lstStyle/>
          <a:p>
            <a:r>
              <a:rPr lang="en-US" dirty="0" smtClean="0"/>
              <a:t>The Slate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200150"/>
            <a:ext cx="4495800" cy="3657600"/>
          </a:xfrm>
        </p:spPr>
        <p:txBody>
          <a:bodyPr/>
          <a:lstStyle/>
          <a:p>
            <a:pPr lvl="0"/>
            <a:r>
              <a:rPr lang="en-US" sz="2000" dirty="0"/>
              <a:t>Change leadership</a:t>
            </a:r>
          </a:p>
          <a:p>
            <a:pPr lvl="0"/>
            <a:r>
              <a:rPr lang="en-US" sz="2000" dirty="0"/>
              <a:t>Data management and governance</a:t>
            </a:r>
          </a:p>
          <a:p>
            <a:pPr lvl="0"/>
            <a:r>
              <a:rPr lang="en-US" sz="2000" dirty="0"/>
              <a:t>Data-informed decision making</a:t>
            </a:r>
          </a:p>
          <a:p>
            <a:pPr lvl="0"/>
            <a:r>
              <a:rPr lang="en-US" sz="2000" dirty="0"/>
              <a:t>Digital transformation of learning</a:t>
            </a:r>
          </a:p>
          <a:p>
            <a:pPr lvl="0"/>
            <a:r>
              <a:rPr lang="en-US" sz="2000" dirty="0"/>
              <a:t>Digital transformation of scholarship and research</a:t>
            </a:r>
          </a:p>
          <a:p>
            <a:pPr lvl="0"/>
            <a:r>
              <a:rPr lang="en-US" sz="2000" dirty="0"/>
              <a:t>Faculty adoption of technology</a:t>
            </a:r>
          </a:p>
          <a:p>
            <a:pPr lvl="0"/>
            <a:r>
              <a:rPr lang="en-US" sz="2000" dirty="0"/>
              <a:t>Higher education affordability</a:t>
            </a:r>
          </a:p>
          <a:p>
            <a:pPr lvl="0"/>
            <a:r>
              <a:rPr lang="en-US" sz="2000" dirty="0" smtClean="0"/>
              <a:t>Identity </a:t>
            </a:r>
            <a:r>
              <a:rPr lang="en-US" sz="2000" dirty="0"/>
              <a:t>management</a:t>
            </a:r>
          </a:p>
          <a:p>
            <a:pPr lvl="0"/>
            <a:r>
              <a:rPr lang="en-US" sz="2000" dirty="0"/>
              <a:t>Information security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029200" y="1200150"/>
            <a:ext cx="3962400" cy="3657600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000" dirty="0"/>
              <a:t>IT partnerships</a:t>
            </a:r>
          </a:p>
          <a:p>
            <a:pPr lvl="0"/>
            <a:r>
              <a:rPr lang="en-US" sz="2000" dirty="0"/>
              <a:t>IT service management</a:t>
            </a:r>
          </a:p>
          <a:p>
            <a:pPr lvl="0"/>
            <a:r>
              <a:rPr lang="en-US" sz="2000" dirty="0"/>
              <a:t>Next-gen enterprise IT</a:t>
            </a:r>
          </a:p>
          <a:p>
            <a:pPr lvl="0"/>
            <a:r>
              <a:rPr lang="en-US" sz="2000" dirty="0"/>
              <a:t>Next-gen IT workforce</a:t>
            </a:r>
          </a:p>
          <a:p>
            <a:pPr lvl="0"/>
            <a:r>
              <a:rPr lang="en-US" sz="2000" dirty="0"/>
              <a:t>Online education</a:t>
            </a:r>
          </a:p>
          <a:p>
            <a:pPr lvl="0"/>
            <a:r>
              <a:rPr lang="en-US" sz="2000" dirty="0"/>
              <a:t>Strategic leadership</a:t>
            </a:r>
          </a:p>
          <a:p>
            <a:pPr lvl="0"/>
            <a:r>
              <a:rPr lang="en-US" sz="2000" dirty="0"/>
              <a:t>Student success and completion</a:t>
            </a:r>
          </a:p>
          <a:p>
            <a:pPr lvl="0"/>
            <a:r>
              <a:rPr lang="en-US" sz="2000" dirty="0"/>
              <a:t>Sustainable funding</a:t>
            </a:r>
          </a:p>
          <a:p>
            <a:pPr lvl="0"/>
            <a:r>
              <a:rPr lang="en-US" sz="2000" dirty="0"/>
              <a:t>Sustainable staffing</a:t>
            </a:r>
          </a:p>
        </p:txBody>
      </p:sp>
    </p:spTree>
    <p:extLst>
      <p:ext uri="{BB962C8B-B14F-4D97-AF65-F5344CB8AC3E}">
        <p14:creationId xmlns:p14="http://schemas.microsoft.com/office/powerpoint/2010/main" val="288088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4350"/>
            <a:ext cx="8077200" cy="914400"/>
          </a:xfrm>
        </p:spPr>
        <p:txBody>
          <a:bodyPr/>
          <a:lstStyle/>
          <a:p>
            <a:r>
              <a:rPr lang="en-US" dirty="0" smtClean="0"/>
              <a:t>The Vote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200150"/>
            <a:ext cx="4495800" cy="3657600"/>
          </a:xfrm>
        </p:spPr>
        <p:txBody>
          <a:bodyPr/>
          <a:lstStyle/>
          <a:p>
            <a:pPr lvl="0"/>
            <a:r>
              <a:rPr lang="en-US" sz="2000" dirty="0"/>
              <a:t>Change leadership</a:t>
            </a:r>
          </a:p>
          <a:p>
            <a:pPr lvl="0"/>
            <a:r>
              <a:rPr lang="en-US" sz="2000" dirty="0"/>
              <a:t>Data management and governance</a:t>
            </a:r>
          </a:p>
          <a:p>
            <a:pPr lvl="0"/>
            <a:r>
              <a:rPr lang="en-US" sz="2000" dirty="0"/>
              <a:t>Data-informed decision making</a:t>
            </a:r>
          </a:p>
          <a:p>
            <a:pPr lvl="0"/>
            <a:r>
              <a:rPr lang="en-US" sz="2000" dirty="0"/>
              <a:t>Digital transformation of learning</a:t>
            </a:r>
          </a:p>
          <a:p>
            <a:pPr lvl="0"/>
            <a:r>
              <a:rPr lang="en-US" sz="2000" dirty="0"/>
              <a:t>Digital transformation of scholarship and research</a:t>
            </a:r>
          </a:p>
          <a:p>
            <a:pPr lvl="0"/>
            <a:r>
              <a:rPr lang="en-US" sz="2000" dirty="0"/>
              <a:t>Faculty adoption of technology</a:t>
            </a:r>
          </a:p>
          <a:p>
            <a:pPr lvl="0"/>
            <a:r>
              <a:rPr lang="en-US" sz="2000" dirty="0"/>
              <a:t>Higher education affordability</a:t>
            </a:r>
          </a:p>
          <a:p>
            <a:pPr lvl="0"/>
            <a:r>
              <a:rPr lang="en-US" sz="2000" dirty="0" smtClean="0"/>
              <a:t>Identity </a:t>
            </a:r>
            <a:r>
              <a:rPr lang="en-US" sz="2000" dirty="0"/>
              <a:t>management</a:t>
            </a:r>
          </a:p>
          <a:p>
            <a:pPr lvl="0"/>
            <a:r>
              <a:rPr lang="en-US" sz="2000" dirty="0"/>
              <a:t>Information security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029200" y="1200150"/>
            <a:ext cx="3962400" cy="3657600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000" dirty="0"/>
              <a:t>IT partnerships</a:t>
            </a:r>
          </a:p>
          <a:p>
            <a:pPr lvl="0"/>
            <a:r>
              <a:rPr lang="en-US" sz="2000" dirty="0"/>
              <a:t>IT service management</a:t>
            </a:r>
          </a:p>
          <a:p>
            <a:pPr lvl="0"/>
            <a:r>
              <a:rPr lang="en-US" sz="2000" dirty="0"/>
              <a:t>Next-gen enterprise IT</a:t>
            </a:r>
          </a:p>
          <a:p>
            <a:pPr lvl="0"/>
            <a:r>
              <a:rPr lang="en-US" sz="2000" dirty="0"/>
              <a:t>Next-gen IT workforce</a:t>
            </a:r>
          </a:p>
          <a:p>
            <a:pPr lvl="0"/>
            <a:r>
              <a:rPr lang="en-US" sz="2000" dirty="0"/>
              <a:t>Online education</a:t>
            </a:r>
          </a:p>
          <a:p>
            <a:pPr lvl="0"/>
            <a:r>
              <a:rPr lang="en-US" sz="2000" dirty="0"/>
              <a:t>Strategic leadership</a:t>
            </a:r>
          </a:p>
          <a:p>
            <a:pPr lvl="0"/>
            <a:r>
              <a:rPr lang="en-US" sz="2000" dirty="0"/>
              <a:t>Student success and completion</a:t>
            </a:r>
          </a:p>
          <a:p>
            <a:pPr lvl="0"/>
            <a:r>
              <a:rPr lang="en-US" sz="2000" dirty="0"/>
              <a:t>Sustainable funding</a:t>
            </a:r>
          </a:p>
          <a:p>
            <a:pPr lvl="0"/>
            <a:r>
              <a:rPr lang="en-US" sz="2000" dirty="0"/>
              <a:t>Sustainable staffing</a:t>
            </a:r>
          </a:p>
        </p:txBody>
      </p:sp>
    </p:spTree>
    <p:extLst>
      <p:ext uri="{BB962C8B-B14F-4D97-AF65-F5344CB8AC3E}">
        <p14:creationId xmlns:p14="http://schemas.microsoft.com/office/powerpoint/2010/main" val="107880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9550"/>
            <a:ext cx="8077200" cy="914400"/>
          </a:xfrm>
        </p:spPr>
        <p:txBody>
          <a:bodyPr/>
          <a:lstStyle/>
          <a:p>
            <a:r>
              <a:rPr lang="en-US" dirty="0" smtClean="0"/>
              <a:t>The Top 10 IT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971550"/>
            <a:ext cx="4343400" cy="3810000"/>
          </a:xfrm>
        </p:spPr>
        <p:txBody>
          <a:bodyPr/>
          <a:lstStyle/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/>
              <a:t>Information security</a:t>
            </a:r>
            <a:r>
              <a:rPr lang="en-US" sz="1400" dirty="0"/>
              <a:t>: Developing a holistic, agile approach to reducing institutional exposure to information security threats </a:t>
            </a:r>
            <a:endParaRPr lang="en-US" sz="1400" dirty="0" smtClean="0"/>
          </a:p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 smtClean="0"/>
              <a:t>Student </a:t>
            </a:r>
            <a:r>
              <a:rPr lang="en-US" sz="1400" b="1" dirty="0"/>
              <a:t>success and completion</a:t>
            </a:r>
            <a:r>
              <a:rPr lang="en-US" sz="1400" dirty="0"/>
              <a:t>: Effectively applying data and predictive analytics to improve student success and completion </a:t>
            </a:r>
            <a:endParaRPr lang="en-US" sz="1400" dirty="0" smtClean="0"/>
          </a:p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 smtClean="0"/>
              <a:t>Data</a:t>
            </a:r>
            <a:r>
              <a:rPr lang="en-US" sz="1400" b="1" dirty="0"/>
              <a:t>-informed decision making:</a:t>
            </a:r>
            <a:r>
              <a:rPr lang="en-US" sz="1400" dirty="0"/>
              <a:t> Ensuring that business intelligence, reporting, and analytics are relevant, convenient, and used by administrators, faculty, and students </a:t>
            </a:r>
            <a:endParaRPr lang="en-US" sz="1400" dirty="0" smtClean="0"/>
          </a:p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 smtClean="0"/>
              <a:t>Strategic </a:t>
            </a:r>
            <a:r>
              <a:rPr lang="en-US" sz="1400" b="1" dirty="0"/>
              <a:t>leadership</a:t>
            </a:r>
            <a:r>
              <a:rPr lang="en-US" sz="1400" dirty="0"/>
              <a:t>: Repositioning or reinforcing the role of IT leadership as a strategic partner with institutional leadership </a:t>
            </a:r>
            <a:endParaRPr lang="en-US" sz="1400" dirty="0" smtClean="0"/>
          </a:p>
          <a:p>
            <a:pPr>
              <a:buClr>
                <a:srgbClr val="C00000"/>
              </a:buClr>
              <a:buFont typeface="+mj-lt"/>
              <a:buAutoNum type="arabicPeriod"/>
            </a:pPr>
            <a:r>
              <a:rPr lang="en-US" sz="1400" b="1" dirty="0" smtClean="0"/>
              <a:t>Sustainable </a:t>
            </a:r>
            <a:r>
              <a:rPr lang="en-US" sz="1400" b="1" dirty="0"/>
              <a:t>funding</a:t>
            </a:r>
            <a:r>
              <a:rPr lang="en-US" sz="1400" dirty="0"/>
              <a:t>: Developing IT funding models that sustain core services, support innovation, and facilitate growth </a:t>
            </a:r>
            <a:endParaRPr lang="en-US" sz="1400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648200" y="971550"/>
            <a:ext cx="4495800" cy="39624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Data management and governance</a:t>
            </a:r>
            <a:r>
              <a:rPr lang="en-US" sz="1400" dirty="0" smtClean="0"/>
              <a:t>: Improving the management of institutional data through data standards, integration, protection, and governance </a:t>
            </a:r>
          </a:p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Higher education affordability</a:t>
            </a:r>
            <a:r>
              <a:rPr lang="en-US" sz="1400" dirty="0" smtClean="0"/>
              <a:t>: Prioritizing IT investments and resources in the context of increasing demand and limited resources </a:t>
            </a:r>
          </a:p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Sustainable staffing</a:t>
            </a:r>
            <a:r>
              <a:rPr lang="en-US" sz="1400" dirty="0" smtClean="0"/>
              <a:t>: Ensuring adequate staffing capacity and staff retention as budgets shrink or remain flat and as external competition grows </a:t>
            </a:r>
          </a:p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Next-gen enterprise IT</a:t>
            </a:r>
            <a:r>
              <a:rPr lang="en-US" sz="1400" dirty="0" smtClean="0"/>
              <a:t>: Developing and implementing enterprise IT applications, architectures, and sourcing strategies to achieve agility, scalability, cost-effectiveness, and effective analytics </a:t>
            </a:r>
          </a:p>
          <a:p>
            <a:pPr>
              <a:buClr>
                <a:srgbClr val="C00000"/>
              </a:buClr>
              <a:buFont typeface="+mj-lt"/>
              <a:buAutoNum type="arabicPeriod" startAt="6"/>
            </a:pPr>
            <a:r>
              <a:rPr lang="en-US" sz="1400" b="1" dirty="0" smtClean="0"/>
              <a:t>Digital transformation of learning</a:t>
            </a:r>
            <a:r>
              <a:rPr lang="en-US" sz="1400" dirty="0" smtClean="0"/>
              <a:t>: Collaborating with faculty and academic leadership to apply technology to teaching and learning in ways that reflect innovations in pedagogy and the institutional mission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8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talk: Pick your top two themes</a:t>
            </a:r>
          </a:p>
        </p:txBody>
      </p:sp>
      <p:sp>
        <p:nvSpPr>
          <p:cNvPr id="4" name="Text Placeholder 4"/>
          <p:cNvSpPr txBox="1"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2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Arial"/>
                <a:cs typeface="Arial"/>
              </a:rPr>
              <a:t>Go to </a:t>
            </a:r>
            <a:r>
              <a:rPr lang="en-US" b="1" dirty="0" err="1">
                <a:solidFill>
                  <a:srgbClr val="404040"/>
                </a:solidFill>
                <a:latin typeface="Arial"/>
                <a:cs typeface="Arial"/>
              </a:rPr>
              <a:t>slido.com</a:t>
            </a:r>
            <a:r>
              <a:rPr lang="en-US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lnSpc>
                <a:spcPct val="112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Arial"/>
                <a:cs typeface="Arial"/>
              </a:rPr>
              <a:t>Use the event code </a:t>
            </a:r>
            <a:r>
              <a:rPr lang="en-US" b="1" dirty="0" smtClean="0">
                <a:solidFill>
                  <a:srgbClr val="404040"/>
                </a:solidFill>
                <a:latin typeface="Arial"/>
                <a:cs typeface="Arial"/>
              </a:rPr>
              <a:t>#6634</a:t>
            </a:r>
          </a:p>
          <a:p>
            <a:pPr marL="0" indent="0">
              <a:lnSpc>
                <a:spcPct val="112000"/>
              </a:lnSpc>
              <a:buNone/>
            </a:pPr>
            <a:endParaRPr lang="en-US" sz="2000" b="1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 algn="ctr">
              <a:lnSpc>
                <a:spcPct val="112000"/>
              </a:lnSpc>
              <a:buNone/>
            </a:pPr>
            <a:r>
              <a:rPr lang="en-US" i="1" dirty="0" smtClean="0">
                <a:solidFill>
                  <a:srgbClr val="404040"/>
                </a:solidFill>
                <a:latin typeface="Arial"/>
                <a:cs typeface="Arial"/>
              </a:rPr>
              <a:t>Use the app to submit </a:t>
            </a:r>
            <a:r>
              <a:rPr lang="en-US" i="1" smtClean="0">
                <a:solidFill>
                  <a:srgbClr val="404040"/>
                </a:solidFill>
                <a:latin typeface="Arial"/>
                <a:cs typeface="Arial"/>
              </a:rPr>
              <a:t>questions </a:t>
            </a:r>
            <a:br>
              <a:rPr lang="en-US" i="1" smtClean="0">
                <a:solidFill>
                  <a:srgbClr val="404040"/>
                </a:solidFill>
                <a:latin typeface="Arial"/>
                <a:cs typeface="Arial"/>
              </a:rPr>
            </a:br>
            <a:r>
              <a:rPr lang="en-US" i="1" smtClean="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lang="en-US" i="1" dirty="0" smtClean="0">
                <a:solidFill>
                  <a:srgbClr val="404040"/>
                </a:solidFill>
                <a:latin typeface="Arial"/>
                <a:cs typeface="Arial"/>
              </a:rPr>
              <a:t>the Q and A too!</a:t>
            </a:r>
            <a:endParaRPr lang="en-US" i="1" dirty="0">
              <a:solidFill>
                <a:srgbClr val="404040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lnSpc>
                <a:spcPct val="112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en-US" dirty="0">
              <a:solidFill>
                <a:srgbClr val="40404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199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8229600" cy="914400"/>
          </a:xfrm>
        </p:spPr>
        <p:txBody>
          <a:bodyPr/>
          <a:lstStyle/>
          <a:p>
            <a:r>
              <a:rPr lang="en-US" sz="3000" dirty="0" smtClean="0"/>
              <a:t>Let’s talk: Pick your top two themes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895350"/>
            <a:ext cx="3733800" cy="1066800"/>
          </a:xfrm>
        </p:spPr>
        <p:txBody>
          <a:bodyPr/>
          <a:lstStyle/>
          <a:p>
            <a:pPr marL="0" indent="0" algn="ctr">
              <a:buClr>
                <a:srgbClr val="C00000"/>
              </a:buClr>
              <a:buNone/>
            </a:pPr>
            <a:r>
              <a:rPr lang="en-US" sz="1400" b="1" dirty="0" smtClean="0"/>
              <a:t> </a:t>
            </a:r>
            <a:r>
              <a:rPr lang="en-US" sz="1400" b="1" dirty="0" smtClean="0">
                <a:hlinkClick r:id="rId4" action="ppaction://hlinksldjump"/>
              </a:rPr>
              <a:t>Theme 1: Information Security</a:t>
            </a:r>
            <a:endParaRPr lang="en-US" sz="1400" b="1" dirty="0" smtClean="0"/>
          </a:p>
          <a:p>
            <a:pPr marL="152400" indent="-152400">
              <a:buClr>
                <a:srgbClr val="C00000"/>
              </a:buClr>
            </a:pPr>
            <a:r>
              <a:rPr lang="en-US" sz="1200" b="1" dirty="0" smtClean="0"/>
              <a:t>Information </a:t>
            </a:r>
            <a:r>
              <a:rPr lang="en-US" sz="1200" b="1" dirty="0"/>
              <a:t>security</a:t>
            </a:r>
            <a:r>
              <a:rPr lang="en-US" sz="1200" dirty="0"/>
              <a:t>: Developing a holistic, agile approach to reducing institutional exposure to information security threats </a:t>
            </a:r>
            <a:endParaRPr lang="en-US" sz="1200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343400" y="3943350"/>
            <a:ext cx="4550229" cy="10668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</a:pPr>
            <a:r>
              <a:rPr lang="en-US" sz="1400" b="1" dirty="0" smtClean="0">
                <a:hlinkClick r:id="rId5" action="ppaction://hlinksldjump"/>
              </a:rPr>
              <a:t>Theme 5: Digital Transformation of Learning</a:t>
            </a:r>
            <a:endParaRPr lang="en-US" sz="1400" b="1" dirty="0" smtClean="0"/>
          </a:p>
          <a:p>
            <a:pPr marL="152400" indent="-152400">
              <a:buClr>
                <a:srgbClr val="C00000"/>
              </a:buClr>
            </a:pPr>
            <a:r>
              <a:rPr lang="en-US" sz="1200" b="1" dirty="0" smtClean="0"/>
              <a:t>Digital transformation of learning</a:t>
            </a:r>
            <a:r>
              <a:rPr lang="en-US" sz="1200" dirty="0" smtClean="0"/>
              <a:t>: Collaborating with faculty and academic leadership to apply technology to teaching and learning in ways that reflect innovations in pedagogy and the institutional mission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6200" y="1962150"/>
            <a:ext cx="4038600" cy="2667000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</a:pPr>
            <a:r>
              <a:rPr lang="en-US" sz="1400" b="1" dirty="0" smtClean="0">
                <a:hlinkClick r:id="rId6" action="ppaction://hlinksldjump"/>
              </a:rPr>
              <a:t>Theme 2: Focused and Relevant Priorities</a:t>
            </a:r>
            <a:endParaRPr lang="en-US" sz="1400" b="1" dirty="0" smtClean="0"/>
          </a:p>
          <a:p>
            <a:pPr indent="-152400">
              <a:buClr>
                <a:srgbClr val="C00000"/>
              </a:buClr>
            </a:pPr>
            <a:r>
              <a:rPr lang="en-US" sz="1200" b="1" dirty="0" smtClean="0"/>
              <a:t>Strategic leadership</a:t>
            </a:r>
            <a:r>
              <a:rPr lang="en-US" sz="1200" dirty="0" smtClean="0"/>
              <a:t>: Repositioning or reinforcing the role of IT leadership as a strategic partner with institutional leadership </a:t>
            </a:r>
          </a:p>
          <a:p>
            <a:pPr indent="-152400">
              <a:buClr>
                <a:srgbClr val="C00000"/>
              </a:buClr>
            </a:pPr>
            <a:r>
              <a:rPr lang="en-US" sz="1200" b="1" dirty="0" smtClean="0"/>
              <a:t>Sustainable funding</a:t>
            </a:r>
            <a:r>
              <a:rPr lang="en-US" sz="1200" dirty="0" smtClean="0"/>
              <a:t>: Developing IT funding models that sustain core services, support innovation, and facilitate growth </a:t>
            </a:r>
          </a:p>
          <a:p>
            <a:pPr indent="-152400">
              <a:buClr>
                <a:srgbClr val="C00000"/>
              </a:buClr>
            </a:pPr>
            <a:r>
              <a:rPr lang="en-US" sz="1200" b="1" dirty="0"/>
              <a:t>Higher education affordability</a:t>
            </a:r>
            <a:r>
              <a:rPr lang="en-US" sz="1200" dirty="0"/>
              <a:t>: Prioritizing IT investments and resources in the context of increasing demand and limited resources </a:t>
            </a:r>
          </a:p>
          <a:p>
            <a:pPr indent="-152400">
              <a:buClr>
                <a:srgbClr val="C00000"/>
              </a:buClr>
            </a:pPr>
            <a:r>
              <a:rPr lang="en-US" sz="1200" b="1" dirty="0"/>
              <a:t>Sustainable staffing</a:t>
            </a:r>
            <a:r>
              <a:rPr lang="en-US" sz="1200" dirty="0"/>
              <a:t>: Ensuring adequate staffing capacity and staff retention as budgets shrink or remain flat and as external competition grows </a:t>
            </a:r>
          </a:p>
          <a:p>
            <a:pPr>
              <a:buClr>
                <a:srgbClr val="C00000"/>
              </a:buClr>
              <a:buFont typeface="+mj-lt"/>
              <a:buAutoNum type="arabicPeriod"/>
            </a:pPr>
            <a:endParaRPr lang="en-US" sz="1400" dirty="0" smtClean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343400" y="2800350"/>
            <a:ext cx="4648200" cy="11430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</a:pPr>
            <a:r>
              <a:rPr lang="en-US" sz="1400" b="1" dirty="0" smtClean="0">
                <a:hlinkClick r:id="rId7" action="ppaction://hlinksldjump"/>
              </a:rPr>
              <a:t>Theme 4: Next-gen Enterprise IT</a:t>
            </a:r>
            <a:endParaRPr lang="en-US" sz="1400" b="1" dirty="0" smtClean="0"/>
          </a:p>
          <a:p>
            <a:pPr marL="152400" indent="-152400">
              <a:buClr>
                <a:srgbClr val="C00000"/>
              </a:buClr>
            </a:pPr>
            <a:r>
              <a:rPr lang="en-US" sz="1200" b="1" dirty="0" smtClean="0"/>
              <a:t>Next-gen enterprise IT</a:t>
            </a:r>
            <a:r>
              <a:rPr lang="en-US" sz="1200" dirty="0" smtClean="0"/>
              <a:t>: Developing and implementing enterprise IT applications, architectures, and sourcing strategies to achieve agility, scalability, cost-effectiveness, and effective analytics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343400" y="895350"/>
            <a:ext cx="4800600" cy="1828800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</a:pPr>
            <a:r>
              <a:rPr lang="en-US" sz="1400" b="1" dirty="0" smtClean="0">
                <a:hlinkClick r:id="rId8" action="ppaction://hlinksldjump"/>
              </a:rPr>
              <a:t>Theme 3: Strategic Use of Data</a:t>
            </a:r>
            <a:endParaRPr lang="en-US" sz="1400" b="1" dirty="0" smtClean="0"/>
          </a:p>
          <a:p>
            <a:pPr marL="152400" indent="-152400">
              <a:buClr>
                <a:srgbClr val="C00000"/>
              </a:buClr>
            </a:pPr>
            <a:r>
              <a:rPr lang="en-US" sz="1200" b="1" dirty="0" smtClean="0"/>
              <a:t>Student success and completion</a:t>
            </a:r>
            <a:r>
              <a:rPr lang="en-US" sz="1200" dirty="0" smtClean="0"/>
              <a:t>: Effectively applying data and predictive analytics to improve student success and completion </a:t>
            </a:r>
          </a:p>
          <a:p>
            <a:pPr marL="152400" indent="-152400">
              <a:buClr>
                <a:srgbClr val="C00000"/>
              </a:buClr>
            </a:pPr>
            <a:r>
              <a:rPr lang="en-US" sz="1200" b="1" dirty="0" smtClean="0"/>
              <a:t>Data-informed decision making:</a:t>
            </a:r>
            <a:r>
              <a:rPr lang="en-US" sz="1200" dirty="0" smtClean="0"/>
              <a:t> Ensuring that business intelligence, reporting, and analytics are relevant, convenient, and used by administrators, faculty, and students </a:t>
            </a:r>
          </a:p>
          <a:p>
            <a:pPr marL="152400" indent="-152400">
              <a:buClr>
                <a:srgbClr val="C00000"/>
              </a:buClr>
            </a:pPr>
            <a:r>
              <a:rPr lang="en-US" sz="1200" b="1" dirty="0"/>
              <a:t>Data management and governance</a:t>
            </a:r>
            <a:r>
              <a:rPr lang="en-US" sz="1200" dirty="0"/>
              <a:t>: Improving the management of institutional data through data standards, </a:t>
            </a:r>
            <a:r>
              <a:rPr lang="en-US" sz="1200" dirty="0" smtClean="0"/>
              <a:t>integration</a:t>
            </a:r>
            <a:r>
              <a:rPr lang="en-US" sz="1200" dirty="0"/>
              <a:t>, protection, and governance 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6781800" y="0"/>
            <a:ext cx="2133600" cy="8191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2000"/>
              </a:lnSpc>
              <a:buFont typeface="Arial"/>
              <a:buNone/>
            </a:pPr>
            <a:r>
              <a:rPr lang="en-US" sz="1800" dirty="0" err="1" smtClean="0">
                <a:solidFill>
                  <a:schemeClr val="bg1"/>
                </a:solidFill>
                <a:latin typeface="Arial"/>
                <a:cs typeface="Arial"/>
              </a:rPr>
              <a:t>slido.com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marL="0" indent="0" algn="r">
              <a:lnSpc>
                <a:spcPct val="112000"/>
              </a:lnSpc>
              <a:buFont typeface="Arial"/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event code #6634</a:t>
            </a:r>
          </a:p>
          <a:p>
            <a:pPr algn="r"/>
            <a:endParaRPr lang="en-US" sz="1800" dirty="0" smtClean="0">
              <a:solidFill>
                <a:schemeClr val="bg1"/>
              </a:solidFill>
            </a:endParaRPr>
          </a:p>
          <a:p>
            <a:pPr marL="0" indent="0" algn="r">
              <a:lnSpc>
                <a:spcPct val="112000"/>
              </a:lnSpc>
              <a:spcBef>
                <a:spcPts val="0"/>
              </a:spcBef>
              <a:buFont typeface="Arial"/>
              <a:buNone/>
            </a:pPr>
            <a:endParaRPr lang="en-US" sz="1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 algn="r">
              <a:lnSpc>
                <a:spcPct val="114000"/>
              </a:lnSpc>
              <a:spcBef>
                <a:spcPts val="0"/>
              </a:spcBef>
              <a:buFont typeface="Arial"/>
              <a:buNone/>
            </a:pP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77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1: Information Security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8534400" cy="3810000"/>
          </a:xfrm>
        </p:spPr>
        <p:txBody>
          <a:bodyPr/>
          <a:lstStyle/>
          <a:p>
            <a:pPr indent="-152400"/>
            <a:r>
              <a:rPr lang="en-US" dirty="0"/>
              <a:t>Gerard Au, Associate Vice President, Information Technology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Services, California </a:t>
            </a:r>
            <a:r>
              <a:rPr lang="en-US" dirty="0"/>
              <a:t>State University, San </a:t>
            </a:r>
            <a:r>
              <a:rPr lang="en-US" dirty="0" smtClean="0"/>
              <a:t>Bernardino</a:t>
            </a:r>
            <a:endParaRPr lang="en-US" dirty="0"/>
          </a:p>
          <a:p>
            <a:pPr indent="-152400"/>
            <a:r>
              <a:rPr lang="en-US" dirty="0" err="1" smtClean="0"/>
              <a:t>Marden</a:t>
            </a:r>
            <a:r>
              <a:rPr lang="en-US" dirty="0" smtClean="0"/>
              <a:t> Paul, </a:t>
            </a:r>
            <a:r>
              <a:rPr lang="en-US" dirty="0"/>
              <a:t>Director, Planning, Governance and </a:t>
            </a:r>
            <a:r>
              <a:rPr lang="en-US" dirty="0" smtClean="0"/>
              <a:t>Assessment, </a:t>
            </a:r>
            <a:br>
              <a:rPr lang="en-US" dirty="0" smtClean="0"/>
            </a:br>
            <a:r>
              <a:rPr lang="en-US" dirty="0" smtClean="0"/>
              <a:t>                      Office </a:t>
            </a:r>
            <a:r>
              <a:rPr lang="en-US" dirty="0"/>
              <a:t>of the Chief Information </a:t>
            </a:r>
            <a:r>
              <a:rPr lang="en-US" dirty="0" smtClean="0"/>
              <a:t>Officer, University </a:t>
            </a:r>
            <a:r>
              <a:rPr lang="en-US" dirty="0"/>
              <a:t>of Toronto</a:t>
            </a:r>
          </a:p>
          <a:p>
            <a:endParaRPr lang="en-US" dirty="0"/>
          </a:p>
          <a:p>
            <a:r>
              <a:rPr lang="en-US" b="1" dirty="0"/>
              <a:t>Information security</a:t>
            </a:r>
            <a:r>
              <a:rPr lang="en-US" dirty="0"/>
              <a:t>: Developing a holistic, agile approach to reducing institutional exposure to information security threats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552950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EDUCAUSE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0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r>
              <a:rPr lang="en-US" dirty="0" smtClean="0"/>
              <a:t>Theme 2: Focused and Relevant Priorities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81000" y="1047750"/>
            <a:ext cx="8763000" cy="3886200"/>
          </a:xfrm>
        </p:spPr>
        <p:txBody>
          <a:bodyPr/>
          <a:lstStyle/>
          <a:p>
            <a:r>
              <a:rPr lang="en-US" sz="1600" dirty="0" smtClean="0"/>
              <a:t>Rebecca </a:t>
            </a:r>
            <a:r>
              <a:rPr lang="en-US" sz="1600" dirty="0" smtClean="0"/>
              <a:t>Frost Davis</a:t>
            </a:r>
            <a:r>
              <a:rPr lang="en-US" sz="1600" dirty="0" smtClean="0"/>
              <a:t>, </a:t>
            </a:r>
            <a:r>
              <a:rPr lang="en-US" sz="1600" dirty="0"/>
              <a:t>Director of Instructional and Emerging </a:t>
            </a:r>
            <a:r>
              <a:rPr lang="en-US" sz="1600" dirty="0" smtClean="0"/>
              <a:t>Technology</a:t>
            </a:r>
            <a:br>
              <a:rPr lang="en-US" sz="1600" dirty="0" smtClean="0"/>
            </a:br>
            <a:r>
              <a:rPr lang="en-US" sz="1600" dirty="0" smtClean="0"/>
              <a:t>                                    St</a:t>
            </a:r>
            <a:r>
              <a:rPr lang="en-US" sz="1600" dirty="0"/>
              <a:t>. </a:t>
            </a:r>
            <a:r>
              <a:rPr lang="en-US" sz="1600" dirty="0" smtClean="0"/>
              <a:t>Edward’s </a:t>
            </a:r>
            <a:r>
              <a:rPr lang="en-US" sz="1600" dirty="0" smtClean="0"/>
              <a:t>University</a:t>
            </a:r>
          </a:p>
          <a:p>
            <a:r>
              <a:rPr lang="en-US" sz="1600" dirty="0" smtClean="0"/>
              <a:t>John Landers, </a:t>
            </a:r>
            <a:r>
              <a:rPr lang="en-US" sz="1600" dirty="0"/>
              <a:t>PMO </a:t>
            </a:r>
            <a:r>
              <a:rPr lang="en-US" sz="1600" dirty="0" smtClean="0"/>
              <a:t>Lead, University </a:t>
            </a:r>
            <a:r>
              <a:rPr lang="en-US" sz="1600" dirty="0"/>
              <a:t>Technology [U]</a:t>
            </a:r>
            <a:r>
              <a:rPr lang="en-US" sz="1600" dirty="0" smtClean="0"/>
              <a:t>Tech</a:t>
            </a:r>
          </a:p>
          <a:p>
            <a:r>
              <a:rPr lang="en-US" sz="1600" dirty="0" smtClean="0"/>
              <a:t>                        Case </a:t>
            </a:r>
            <a:r>
              <a:rPr lang="en-US" sz="1600" dirty="0"/>
              <a:t>Western Reserve University</a:t>
            </a:r>
          </a:p>
          <a:p>
            <a:r>
              <a:rPr lang="en-US" sz="1600" dirty="0" err="1" smtClean="0"/>
              <a:t>Marden</a:t>
            </a:r>
            <a:r>
              <a:rPr lang="en-US" sz="1600" dirty="0" smtClean="0"/>
              <a:t> Paul, </a:t>
            </a:r>
            <a:r>
              <a:rPr lang="en-US" sz="1600" dirty="0"/>
              <a:t>Director, Planning, Governance and </a:t>
            </a:r>
            <a:r>
              <a:rPr lang="en-US" sz="1600" dirty="0" smtClean="0"/>
              <a:t>Assessment, </a:t>
            </a:r>
            <a:br>
              <a:rPr lang="en-US" sz="1600" dirty="0" smtClean="0"/>
            </a:br>
            <a:r>
              <a:rPr lang="en-US" sz="1600" dirty="0" smtClean="0"/>
              <a:t>                      Office </a:t>
            </a:r>
            <a:r>
              <a:rPr lang="en-US" sz="1600" dirty="0"/>
              <a:t>of the Chief Information </a:t>
            </a:r>
            <a:r>
              <a:rPr lang="en-US" sz="1600" dirty="0" smtClean="0"/>
              <a:t>Officer, University </a:t>
            </a:r>
            <a:r>
              <a:rPr lang="en-US" sz="1600" dirty="0"/>
              <a:t>of Toronto</a:t>
            </a:r>
          </a:p>
          <a:p>
            <a:endParaRPr lang="en-US" sz="1000" dirty="0"/>
          </a:p>
          <a:p>
            <a:pPr indent="-152400">
              <a:buClr>
                <a:srgbClr val="C00000"/>
              </a:buClr>
            </a:pPr>
            <a:r>
              <a:rPr lang="en-US" sz="1600" b="1" dirty="0"/>
              <a:t>Strategic leadership</a:t>
            </a:r>
            <a:r>
              <a:rPr lang="en-US" sz="1600" dirty="0"/>
              <a:t>: Repositioning or reinforcing the role of IT leadership as a strategic partner with institutional leadership </a:t>
            </a:r>
          </a:p>
          <a:p>
            <a:pPr indent="-152400">
              <a:buClr>
                <a:srgbClr val="C00000"/>
              </a:buClr>
            </a:pPr>
            <a:r>
              <a:rPr lang="en-US" sz="1600" b="1" dirty="0"/>
              <a:t>Sustainable funding</a:t>
            </a:r>
            <a:r>
              <a:rPr lang="en-US" sz="1600" dirty="0"/>
              <a:t>: Developing IT funding models that sustain core services, support innovation, and facilitate growth </a:t>
            </a:r>
          </a:p>
          <a:p>
            <a:pPr indent="-152400">
              <a:buClr>
                <a:srgbClr val="C00000"/>
              </a:buClr>
            </a:pPr>
            <a:r>
              <a:rPr lang="en-US" sz="1600" b="1" dirty="0"/>
              <a:t>Higher education affordability</a:t>
            </a:r>
            <a:r>
              <a:rPr lang="en-US" sz="1600" dirty="0"/>
              <a:t>: Prioritizing IT investments and resources in the context of increasing demand and limited resources </a:t>
            </a:r>
          </a:p>
          <a:p>
            <a:pPr indent="-152400">
              <a:buClr>
                <a:srgbClr val="C00000"/>
              </a:buClr>
            </a:pPr>
            <a:r>
              <a:rPr lang="en-US" sz="1600" b="1" dirty="0"/>
              <a:t>Sustainable staffing</a:t>
            </a:r>
            <a:r>
              <a:rPr lang="en-US" sz="1600" dirty="0"/>
              <a:t>: Ensuring adequate staffing capacity and staff retention as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budgets </a:t>
            </a:r>
            <a:r>
              <a:rPr lang="en-US" sz="1600" dirty="0"/>
              <a:t>shrink or remain flat and as external competition grows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843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9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8348</TotalTime>
  <Words>3018</Words>
  <Application>Microsoft Macintosh PowerPoint</Application>
  <PresentationFormat>On-screen Show (16:9)</PresentationFormat>
  <Paragraphs>364</Paragraphs>
  <Slides>23</Slides>
  <Notes>16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9_Default Theme</vt:lpstr>
      <vt:lpstr>PowerPoint Presentation</vt:lpstr>
      <vt:lpstr>PowerPoint Presentation</vt:lpstr>
      <vt:lpstr>The Slate</vt:lpstr>
      <vt:lpstr>The Vote</vt:lpstr>
      <vt:lpstr>The Top 10 IT Issues</vt:lpstr>
      <vt:lpstr>Let’s talk: Pick your top two themes</vt:lpstr>
      <vt:lpstr>Let’s talk: Pick your top two themes</vt:lpstr>
      <vt:lpstr>Theme 1: Information Security</vt:lpstr>
      <vt:lpstr>Theme 2: Focused and Relevant Priorities</vt:lpstr>
      <vt:lpstr>Theme 2: Focused and Relevant Priorities</vt:lpstr>
      <vt:lpstr>Theme 2: Focused and Relevant Priorities</vt:lpstr>
      <vt:lpstr>Theme 2: Focused and Relevant Priorities</vt:lpstr>
      <vt:lpstr>Theme 2: Focused and Relevant Priorities</vt:lpstr>
      <vt:lpstr>Theme 3: Strategic Uses of Data</vt:lpstr>
      <vt:lpstr>Theme 3: Strategic Uses of Data</vt:lpstr>
      <vt:lpstr>Theme 3: Strategic Uses of Data</vt:lpstr>
      <vt:lpstr>Theme 3: Strategic Uses of Data</vt:lpstr>
      <vt:lpstr>Theme 4: Next-gen Enterprise IT</vt:lpstr>
      <vt:lpstr>Theme 5: Digital Transformation of Learning</vt:lpstr>
      <vt:lpstr>Questions about the Top 10?</vt:lpstr>
      <vt:lpstr>Help Us Improve and Grow</vt:lpstr>
      <vt:lpstr>Section Header</vt:lpstr>
      <vt:lpstr>PowerPoint Presentation</vt:lpstr>
    </vt:vector>
  </TitlesOfParts>
  <Company>EDUCAUSE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Burrows</dc:creator>
  <cp:lastModifiedBy>Susan Grajek</cp:lastModifiedBy>
  <cp:revision>139</cp:revision>
  <dcterms:created xsi:type="dcterms:W3CDTF">2012-08-08T18:23:13Z</dcterms:created>
  <dcterms:modified xsi:type="dcterms:W3CDTF">2016-10-21T19:35:49Z</dcterms:modified>
</cp:coreProperties>
</file>