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5" r:id="rId1"/>
  </p:sldMasterIdLst>
  <p:notesMasterIdLst>
    <p:notesMasterId r:id="rId27"/>
  </p:notesMasterIdLst>
  <p:sldIdLst>
    <p:sldId id="260" r:id="rId2"/>
    <p:sldId id="259" r:id="rId3"/>
    <p:sldId id="295" r:id="rId4"/>
    <p:sldId id="294" r:id="rId5"/>
    <p:sldId id="274" r:id="rId6"/>
    <p:sldId id="275" r:id="rId7"/>
    <p:sldId id="277" r:id="rId8"/>
    <p:sldId id="289" r:id="rId9"/>
    <p:sldId id="258" r:id="rId10"/>
    <p:sldId id="279" r:id="rId11"/>
    <p:sldId id="280" r:id="rId12"/>
    <p:sldId id="271" r:id="rId13"/>
    <p:sldId id="290" r:id="rId14"/>
    <p:sldId id="281" r:id="rId15"/>
    <p:sldId id="282" r:id="rId16"/>
    <p:sldId id="292" r:id="rId17"/>
    <p:sldId id="283" r:id="rId18"/>
    <p:sldId id="293" r:id="rId19"/>
    <p:sldId id="284" r:id="rId20"/>
    <p:sldId id="285" r:id="rId21"/>
    <p:sldId id="291" r:id="rId22"/>
    <p:sldId id="286" r:id="rId23"/>
    <p:sldId id="287" r:id="rId24"/>
    <p:sldId id="272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C57C5F1B-280B-444B-AA0D-9CEE6BE1BBA5}">
          <p14:sldIdLst>
            <p14:sldId id="260"/>
          </p14:sldIdLst>
        </p14:section>
        <p14:section name="Content" id="{6D2F19DD-4CA8-6F4E-9292-A7C41B87577C}">
          <p14:sldIdLst>
            <p14:sldId id="259"/>
            <p14:sldId id="295"/>
            <p14:sldId id="294"/>
            <p14:sldId id="274"/>
            <p14:sldId id="275"/>
            <p14:sldId id="277"/>
            <p14:sldId id="289"/>
            <p14:sldId id="258"/>
            <p14:sldId id="279"/>
            <p14:sldId id="280"/>
            <p14:sldId id="271"/>
            <p14:sldId id="290"/>
            <p14:sldId id="281"/>
            <p14:sldId id="282"/>
            <p14:sldId id="292"/>
            <p14:sldId id="283"/>
            <p14:sldId id="293"/>
            <p14:sldId id="284"/>
            <p14:sldId id="285"/>
            <p14:sldId id="291"/>
            <p14:sldId id="286"/>
            <p14:sldId id="287"/>
            <p14:sldId id="272"/>
            <p14:sldId id="273"/>
          </p14:sldIdLst>
        </p14:section>
        <p14:section name="Time Permitting" id="{A7A30AAD-7773-0740-80C1-35559EBA21D2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i Czarneck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61" autoAdjust="0"/>
    <p:restoredTop sz="78612" autoAdjust="0"/>
  </p:normalViewPr>
  <p:slideViewPr>
    <p:cSldViewPr>
      <p:cViewPr varScale="1">
        <p:scale>
          <a:sx n="112" d="100"/>
          <a:sy n="112" d="100"/>
        </p:scale>
        <p:origin x="-6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0E4D-C2F1-B544-9DE2-BBECDFB45BB2}" type="datetimeFigureOut">
              <a:rPr lang="en-US" smtClean="0"/>
              <a:t>11/4/16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7D51-52A1-EF40-B672-9B4EC85007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60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896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573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57200">
              <a:buFont typeface="Arial"/>
              <a:buChar char="•"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812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851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6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018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618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65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648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26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674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103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119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39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152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3276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596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978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313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600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351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929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835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853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39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5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4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pt 1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21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pt 2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119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Poll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Poll Question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Poll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59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Discussion Q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Question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31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Evaluation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8382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Evaluation Slide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2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2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15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3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25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4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92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5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39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1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idx="12"/>
          </p:nvPr>
        </p:nvSpPr>
        <p:spPr>
          <a:xfrm>
            <a:off x="3657599" y="5867400"/>
            <a:ext cx="4495801" cy="5007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02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2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2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3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7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4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1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57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4" r:id="rId9"/>
    <p:sldLayoutId id="2147484855" r:id="rId10"/>
    <p:sldLayoutId id="2147484856" r:id="rId11"/>
    <p:sldLayoutId id="2147484857" r:id="rId12"/>
    <p:sldLayoutId id="2147484858" r:id="rId13"/>
    <p:sldLayoutId id="2147484859" r:id="rId14"/>
    <p:sldLayoutId id="2147484860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openxmlformats.org/officeDocument/2006/relationships/image" Target="../media/image21.jpe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6764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Adaptive Vendor Management Strategies 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648200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Dana Gangemi</a:t>
            </a:r>
          </a:p>
          <a:p>
            <a:pPr algn="ctr"/>
            <a:r>
              <a:rPr lang="en-US" sz="1400" dirty="0">
                <a:solidFill>
                  <a:srgbClr val="FFFFFF"/>
                </a:solidFill>
              </a:rPr>
              <a:t>Sr. Manager, Supply Chain Management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New York University IT</a:t>
            </a:r>
            <a:endParaRPr lang="en-US" sz="1400" dirty="0">
              <a:solidFill>
                <a:srgbClr val="FFFFFF"/>
              </a:solidFill>
            </a:endParaRPr>
          </a:p>
          <a:p>
            <a:pPr algn="ctr"/>
            <a:endParaRPr lang="en-US" sz="1400" b="1" dirty="0">
              <a:solidFill>
                <a:srgbClr val="FFFFFF"/>
              </a:solidFill>
            </a:endParaRPr>
          </a:p>
          <a:p>
            <a:pPr algn="ctr"/>
            <a:r>
              <a:rPr lang="en-US" sz="1400" b="1" dirty="0">
                <a:solidFill>
                  <a:srgbClr val="FFFFFF"/>
                </a:solidFill>
              </a:rPr>
              <a:t>Bill Koffenberger</a:t>
            </a:r>
          </a:p>
          <a:p>
            <a:pPr algn="ctr"/>
            <a:r>
              <a:rPr lang="en-US" sz="1400" dirty="0">
                <a:solidFill>
                  <a:srgbClr val="FFFFFF"/>
                </a:solidFill>
              </a:rPr>
              <a:t>Director Service and Contract </a:t>
            </a:r>
            <a:r>
              <a:rPr lang="en-US" sz="1400" dirty="0" smtClean="0">
                <a:solidFill>
                  <a:srgbClr val="FFFFFF"/>
                </a:solidFill>
              </a:rPr>
              <a:t>Management</a:t>
            </a:r>
            <a:endParaRPr lang="en-US" sz="1400" dirty="0">
              <a:solidFill>
                <a:srgbClr val="FFFFFF"/>
              </a:solidFill>
            </a:endParaRPr>
          </a:p>
          <a:p>
            <a:pPr algn="ctr"/>
            <a:r>
              <a:rPr lang="en-US" sz="1400" dirty="0">
                <a:solidFill>
                  <a:srgbClr val="FFFFFF"/>
                </a:solidFill>
              </a:rPr>
              <a:t>Division of IT </a:t>
            </a:r>
          </a:p>
          <a:p>
            <a:pPr algn="ctr"/>
            <a:r>
              <a:rPr lang="en-US" sz="1400" dirty="0">
                <a:solidFill>
                  <a:srgbClr val="FFFFFF"/>
                </a:solidFill>
              </a:rPr>
              <a:t>The George Washington University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35052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FFFFFF"/>
                </a:solidFill>
              </a:rPr>
              <a:t>Interactive Discussion based on two higher education perspectives and audience participation</a:t>
            </a:r>
          </a:p>
        </p:txBody>
      </p:sp>
    </p:spTree>
    <p:extLst>
      <p:ext uri="{BB962C8B-B14F-4D97-AF65-F5344CB8AC3E}">
        <p14:creationId xmlns:p14="http://schemas.microsoft.com/office/powerpoint/2010/main" val="17887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731838"/>
          </a:xfrm>
        </p:spPr>
        <p:txBody>
          <a:bodyPr/>
          <a:lstStyle/>
          <a:p>
            <a:pPr algn="ctr"/>
            <a:r>
              <a:rPr lang="en-US" dirty="0" smtClean="0"/>
              <a:t>Strategy </a:t>
            </a:r>
            <a:r>
              <a:rPr lang="en-US" dirty="0"/>
              <a:t>to </a:t>
            </a:r>
            <a:r>
              <a:rPr lang="en-US" dirty="0" smtClean="0"/>
              <a:t>Execution</a:t>
            </a:r>
            <a:endParaRPr lang="en-US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371600"/>
            <a:ext cx="8432800" cy="5051178"/>
          </a:xfrm>
          <a:prstGeom prst="rect">
            <a:avLst/>
          </a:prstGeom>
        </p:spPr>
      </p:pic>
      <p:pic>
        <p:nvPicPr>
          <p:cNvPr id="5" name="Picture 4" descr="gw_atx_4cp_pos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457200"/>
            <a:ext cx="990600" cy="73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48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731838"/>
          </a:xfrm>
        </p:spPr>
        <p:txBody>
          <a:bodyPr/>
          <a:lstStyle/>
          <a:p>
            <a:pPr algn="ctr"/>
            <a:r>
              <a:rPr lang="en-US" dirty="0" smtClean="0"/>
              <a:t>Strategy </a:t>
            </a:r>
            <a:r>
              <a:rPr lang="en-US" dirty="0"/>
              <a:t>to Execution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447800"/>
            <a:ext cx="8229600" cy="4343400"/>
          </a:xfrm>
        </p:spPr>
        <p:txBody>
          <a:bodyPr anchor="ctr"/>
          <a:lstStyle/>
          <a:p>
            <a:pPr marL="342900" indent="-342900">
              <a:buFont typeface="Arial"/>
              <a:buChar char="•"/>
            </a:pPr>
            <a:r>
              <a:rPr lang="en-US" dirty="0"/>
              <a:t>Developed contracts portfolio database to aide in decision making.</a:t>
            </a:r>
          </a:p>
          <a:p>
            <a:pPr marL="800100" lvl="1" indent="-342900">
              <a:buFont typeface="Arial"/>
              <a:buChar char="•"/>
            </a:pPr>
            <a:r>
              <a:rPr lang="en-US" sz="1800" dirty="0"/>
              <a:t>What do we have? What do we </a:t>
            </a:r>
            <a:r>
              <a:rPr lang="en-US" sz="1800" i="1" dirty="0"/>
              <a:t>really</a:t>
            </a:r>
            <a:r>
              <a:rPr lang="en-US" sz="1800" dirty="0"/>
              <a:t> need?</a:t>
            </a:r>
          </a:p>
          <a:p>
            <a:pPr marL="800100" lvl="1" indent="-342900">
              <a:buFont typeface="Arial"/>
              <a:buChar char="•"/>
            </a:pPr>
            <a:r>
              <a:rPr lang="en-US" sz="1800" dirty="0"/>
              <a:t>How does it fit in with our existing portfolio?</a:t>
            </a:r>
          </a:p>
          <a:p>
            <a:pPr marL="800100" lvl="1" indent="-342900">
              <a:buFont typeface="Arial"/>
              <a:buChar char="•"/>
            </a:pPr>
            <a:r>
              <a:rPr lang="en-US" sz="1800" dirty="0"/>
              <a:t>Is there overlap or synergies?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Attend key meetings where projects/initiatives are discussed.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Meet with directors to review portfolio. 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Continued marketing and “selling” of our group to our organization.</a:t>
            </a:r>
          </a:p>
          <a:p>
            <a:pPr marL="800100" lvl="1" indent="-342900">
              <a:buFont typeface="Arial"/>
              <a:buChar char="•"/>
            </a:pPr>
            <a:r>
              <a:rPr lang="en-US" sz="1800" dirty="0"/>
              <a:t>Prove our worth!</a:t>
            </a:r>
          </a:p>
          <a:p>
            <a:pPr marL="800100" lvl="1" indent="-342900">
              <a:buFont typeface="Arial"/>
              <a:buChar char="•"/>
            </a:pPr>
            <a:r>
              <a:rPr lang="en-US" sz="1800" dirty="0"/>
              <a:t>Document and showcase savings/big wins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Liaise with central procurement on larger enterprise deals to gain buy-in from various schools/units.</a:t>
            </a:r>
          </a:p>
          <a:p>
            <a:endParaRPr lang="en-US" sz="1800" dirty="0"/>
          </a:p>
        </p:txBody>
      </p:sp>
      <p:pic>
        <p:nvPicPr>
          <p:cNvPr id="4" name="Picture 3" descr="nyu_short_colo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762000"/>
            <a:ext cx="1752600" cy="59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1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239000" cy="1219200"/>
          </a:xfrm>
        </p:spPr>
        <p:txBody>
          <a:bodyPr/>
          <a:lstStyle/>
          <a:p>
            <a:pPr algn="ctr"/>
            <a:r>
              <a:rPr lang="en-US" dirty="0" smtClean="0"/>
              <a:t>Poll Question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828800"/>
            <a:ext cx="7772400" cy="4419600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Which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of the following has been your biggest challenge?</a:t>
            </a:r>
          </a:p>
          <a:p>
            <a:pPr lvl="1"/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Uncooperative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partners (i.e. OGC, Procurement)</a:t>
            </a:r>
          </a:p>
          <a:p>
            <a:pPr marL="457200" lvl="1" indent="0">
              <a:buNone/>
            </a:pPr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Lack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of IT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senior management engagement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lvl="1"/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No challenges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it is all working terrifically</a:t>
            </a:r>
          </a:p>
          <a:p>
            <a:pPr lvl="1"/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Not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working on Vendor Management Program</a:t>
            </a:r>
          </a:p>
          <a:p>
            <a:pPr marL="0" lvl="0" indent="0">
              <a:buNone/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pple-Emoji-raised-han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152400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87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239000" cy="1219200"/>
          </a:xfrm>
        </p:spPr>
        <p:txBody>
          <a:bodyPr/>
          <a:lstStyle/>
          <a:p>
            <a:pPr algn="ctr"/>
            <a:r>
              <a:rPr lang="en-US" dirty="0"/>
              <a:t>Audience </a:t>
            </a:r>
            <a:r>
              <a:rPr lang="en-US" dirty="0" smtClean="0"/>
              <a:t>Discussion/Sharing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828800"/>
            <a:ext cx="7772400" cy="4419600"/>
          </a:xfrm>
        </p:spPr>
        <p:txBody>
          <a:bodyPr/>
          <a:lstStyle/>
          <a:p>
            <a:pPr marL="0" lvl="0" indent="0">
              <a:buNone/>
            </a:pPr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0" lvl="0" indent="0" algn="ctr"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How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have you overcome IT buy-in challenges in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executing your vendor management program?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microphone-free-images-at-clker-com-vector-clip-art-online-8lXSP7-clipar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03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9144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7F7F7F"/>
                </a:solidFill>
              </a:rPr>
              <a:t>Vendor Management </a:t>
            </a:r>
            <a:r>
              <a:rPr lang="en-US" sz="2800" dirty="0" smtClean="0">
                <a:solidFill>
                  <a:srgbClr val="7F7F7F"/>
                </a:solidFill>
              </a:rPr>
              <a:t>Program</a:t>
            </a:r>
            <a:r>
              <a:rPr lang="en-US" sz="2800" dirty="0">
                <a:solidFill>
                  <a:srgbClr val="7F7F7F"/>
                </a:solidFill>
              </a:rPr>
              <a:t> </a:t>
            </a:r>
            <a:r>
              <a:rPr lang="en-US" sz="2800" dirty="0" smtClean="0">
                <a:solidFill>
                  <a:srgbClr val="7F7F7F"/>
                </a:solidFill>
              </a:rPr>
              <a:t/>
            </a:r>
            <a:br>
              <a:rPr lang="en-US" sz="2800" dirty="0" smtClean="0">
                <a:solidFill>
                  <a:srgbClr val="7F7F7F"/>
                </a:solidFill>
              </a:rPr>
            </a:br>
            <a:r>
              <a:rPr lang="en-US" sz="2800" dirty="0" smtClean="0">
                <a:solidFill>
                  <a:srgbClr val="7F7F7F"/>
                </a:solidFill>
              </a:rPr>
              <a:t>Three Strategies </a:t>
            </a:r>
            <a:r>
              <a:rPr lang="en-US" sz="2800" dirty="0">
                <a:solidFill>
                  <a:srgbClr val="7F7F7F"/>
                </a:solidFill>
              </a:rPr>
              <a:t>for Success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524000"/>
            <a:ext cx="7391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Partnership and Negotiation 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Who are your negotiators?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Contract Reviews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Structured Review Approach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Security and Compliance</a:t>
            </a:r>
          </a:p>
          <a:p>
            <a:pPr marL="1714500" lvl="3" indent="-342900">
              <a:buFont typeface="Arial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Considerations and vendor management leverage</a:t>
            </a:r>
          </a:p>
          <a:p>
            <a:pPr marL="1714500" lvl="3" indent="-342900">
              <a:buFont typeface="Arial"/>
              <a:buChar char="•"/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Performance Management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Teeth behind the words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Sourcing – how are you evaluating / leveraging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data?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2690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762000"/>
          </a:xfrm>
        </p:spPr>
        <p:txBody>
          <a:bodyPr/>
          <a:lstStyle/>
          <a:p>
            <a:pPr algn="ctr"/>
            <a:r>
              <a:rPr lang="en-US" dirty="0"/>
              <a:t>Partnership &amp; Negotiation Strategies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066800"/>
            <a:ext cx="7391400" cy="5663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“Muscle”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Collaborate with business units and lead the negotiations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leads are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engaged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 details and specifics – what they want and how they want it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done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“Good Cop/Bad Cop” strategy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Analyze bid to find gaps, use data to push for better offer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“Backbone”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Partnering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and guiding technical leads – empower staff to obtain more successful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outcomes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SOW’s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template – milestones, deliverables, checkpoints, structure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payments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Management pressure /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support – ask for a better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offer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Focus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areas: Period of performance / milestones – how to structure a project to obtain expected outcomes </a:t>
            </a:r>
          </a:p>
          <a:p>
            <a:pPr lvl="2"/>
            <a:endParaRPr lang="en-US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Picture 3" descr="nyu_short_color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524000"/>
            <a:ext cx="1005840" cy="341376"/>
          </a:xfrm>
          <a:prstGeom prst="rect">
            <a:avLst/>
          </a:prstGeom>
        </p:spPr>
      </p:pic>
      <p:pic>
        <p:nvPicPr>
          <p:cNvPr id="5" name="Picture 4" descr="gw_atx_4cp_pos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3733800"/>
            <a:ext cx="685800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25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95400"/>
            <a:ext cx="7239000" cy="1219200"/>
          </a:xfrm>
        </p:spPr>
        <p:txBody>
          <a:bodyPr/>
          <a:lstStyle/>
          <a:p>
            <a:pPr algn="ctr"/>
            <a:r>
              <a:rPr lang="en-US" dirty="0" smtClean="0"/>
              <a:t>Thought to Consider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2971800"/>
            <a:ext cx="7772400" cy="25908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7F7F7F"/>
                </a:solidFill>
                <a:latin typeface="Arial"/>
                <a:cs typeface="Arial"/>
              </a:rPr>
              <a:t>Are your vendor leads ready to be negotiators?</a:t>
            </a:r>
          </a:p>
          <a:p>
            <a:pPr marL="0" indent="0" algn="ctr">
              <a:buNone/>
            </a:pPr>
            <a:endParaRPr lang="en-US" sz="2400" dirty="0">
              <a:solidFill>
                <a:srgbClr val="7F7F7F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240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7F7F7F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240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7F7F7F"/>
                </a:solidFill>
                <a:latin typeface="Arial"/>
                <a:cs typeface="Arial"/>
              </a:rPr>
              <a:t>Please feel free </a:t>
            </a:r>
            <a:r>
              <a:rPr lang="en-US" sz="2400" dirty="0">
                <a:solidFill>
                  <a:srgbClr val="7F7F7F"/>
                </a:solidFill>
                <a:latin typeface="Arial"/>
                <a:cs typeface="Arial"/>
              </a:rPr>
              <a:t>to approach a microphone </a:t>
            </a:r>
            <a:r>
              <a:rPr lang="en-US" sz="2400" dirty="0" smtClean="0">
                <a:solidFill>
                  <a:srgbClr val="7F7F7F"/>
                </a:solidFill>
                <a:latin typeface="Arial"/>
                <a:cs typeface="Arial"/>
              </a:rPr>
              <a:t>to share.</a:t>
            </a:r>
            <a:endParaRPr lang="en-US" sz="2400" dirty="0">
              <a:solidFill>
                <a:srgbClr val="7F7F7F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5" name="Picture 4" descr="cartoon-thought-bubble-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9692" y="152400"/>
            <a:ext cx="134470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2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762000"/>
          </a:xfrm>
        </p:spPr>
        <p:txBody>
          <a:bodyPr/>
          <a:lstStyle/>
          <a:p>
            <a:pPr algn="ctr"/>
            <a:r>
              <a:rPr lang="en-US" dirty="0">
                <a:cs typeface="Arial"/>
              </a:rPr>
              <a:t>Contract Reviews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1219200"/>
            <a:ext cx="7467600" cy="5478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endParaRPr lang="en-US" sz="14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Vendor Management review centralized and reviews prior to OGC review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Developed Templates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Initial - GW InfoSec – early on data addendum, vendor assessments (infosec questionnaire)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Current – addendums, SOW template, key elements checklist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Standardized submission content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Building strong relationship with OGC, Procurement and Risk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Paralegals to Counsel’s office moving to collaborative reviews and IT as a business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IT contract management across all university groups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About 90% of administrative / ~75% provost IT contracts reviewed by IT contracts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team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endParaRPr lang="en-US" sz="14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14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Dedicated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team member to review all new contracts and redline prior to OCG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review.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Developed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template of standard NYU redlines to assist in efficient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review.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Provide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questionnaire to client to gain information on product/service to aide in reviewing business terms of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contract.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Strong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link between NYU IT, Central Procurement, OGC and Risk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Management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Actively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participate in conversations between NYU legal and Vendor legal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teams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Provide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“one-pager” with large enterprise contracts that identify key offerings</a:t>
            </a:r>
          </a:p>
          <a:p>
            <a:endParaRPr lang="en-US" sz="14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Picture 4" descr="nyu_short_color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4495800"/>
            <a:ext cx="1005840" cy="341376"/>
          </a:xfrm>
          <a:prstGeom prst="rect">
            <a:avLst/>
          </a:prstGeom>
        </p:spPr>
      </p:pic>
      <p:pic>
        <p:nvPicPr>
          <p:cNvPr id="7" name="Picture 6" descr="gw_atx_4cp_pos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143000"/>
            <a:ext cx="685800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62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95400"/>
            <a:ext cx="7239000" cy="1219200"/>
          </a:xfrm>
        </p:spPr>
        <p:txBody>
          <a:bodyPr/>
          <a:lstStyle/>
          <a:p>
            <a:pPr algn="ctr"/>
            <a:r>
              <a:rPr lang="en-US" dirty="0" smtClean="0"/>
              <a:t>Thought to Consider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828800"/>
            <a:ext cx="7772400" cy="44196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7F7F7F"/>
                </a:solidFill>
                <a:latin typeface="Arial"/>
                <a:cs typeface="Arial"/>
              </a:rPr>
              <a:t>Are your contract reviews focused on legal issues or </a:t>
            </a:r>
            <a:r>
              <a:rPr lang="en-US" sz="2400" dirty="0">
                <a:solidFill>
                  <a:srgbClr val="7F7F7F"/>
                </a:solidFill>
                <a:latin typeface="Arial"/>
                <a:cs typeface="Arial"/>
              </a:rPr>
              <a:t>h</a:t>
            </a:r>
            <a:r>
              <a:rPr lang="en-US" sz="2400" dirty="0" smtClean="0">
                <a:solidFill>
                  <a:srgbClr val="7F7F7F"/>
                </a:solidFill>
                <a:latin typeface="Arial"/>
                <a:cs typeface="Arial"/>
              </a:rPr>
              <a:t>olistic vendor engagement and overall value?</a:t>
            </a:r>
          </a:p>
          <a:p>
            <a:pPr marL="0" indent="0" algn="ctr">
              <a:buNone/>
            </a:pPr>
            <a:endParaRPr lang="en-US" sz="2400" dirty="0">
              <a:solidFill>
                <a:srgbClr val="7F7F7F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240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7F7F7F"/>
                </a:solidFill>
                <a:latin typeface="Arial"/>
                <a:cs typeface="Arial"/>
              </a:rPr>
              <a:t>Please </a:t>
            </a:r>
            <a:r>
              <a:rPr lang="en-US" sz="2400" dirty="0">
                <a:solidFill>
                  <a:srgbClr val="7F7F7F"/>
                </a:solidFill>
                <a:latin typeface="Arial"/>
                <a:cs typeface="Arial"/>
              </a:rPr>
              <a:t>f</a:t>
            </a:r>
            <a:r>
              <a:rPr lang="en-US" sz="2400" dirty="0" smtClean="0">
                <a:solidFill>
                  <a:srgbClr val="7F7F7F"/>
                </a:solidFill>
                <a:latin typeface="Arial"/>
                <a:cs typeface="Arial"/>
              </a:rPr>
              <a:t>eel free to approach a microphone to share.</a:t>
            </a:r>
            <a:endParaRPr lang="en-US" sz="24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5" name="Picture 4" descr="cartoon-thought-bubble-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9692" y="152400"/>
            <a:ext cx="134470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44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762000"/>
          </a:xfrm>
        </p:spPr>
        <p:txBody>
          <a:bodyPr/>
          <a:lstStyle/>
          <a:p>
            <a:pPr algn="ctr"/>
            <a:r>
              <a:rPr lang="en-US" dirty="0"/>
              <a:t>Contract </a:t>
            </a:r>
            <a:r>
              <a:rPr lang="en-US" dirty="0" smtClean="0"/>
              <a:t>Reviews</a:t>
            </a:r>
            <a:br>
              <a:rPr lang="en-US" dirty="0" smtClean="0"/>
            </a:br>
            <a:r>
              <a:rPr lang="en-US" sz="2400" dirty="0" smtClean="0"/>
              <a:t>Security and Compliance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676400"/>
            <a:ext cx="73914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7F7F7F"/>
                </a:solidFill>
                <a:latin typeface="Arial"/>
                <a:cs typeface="Arial"/>
              </a:rPr>
              <a:t>HIPAA and FERPA Language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7F7F7F"/>
                </a:solidFill>
                <a:latin typeface="Arial"/>
                <a:cs typeface="Arial"/>
              </a:rPr>
              <a:t>Data Sharing (Privacy and Destruction)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7F7F7F"/>
                </a:solidFill>
                <a:latin typeface="Arial"/>
                <a:cs typeface="Arial"/>
              </a:rPr>
              <a:t>Security </a:t>
            </a:r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Questionnaire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Language specific to integrations with enterprise systems</a:t>
            </a:r>
          </a:p>
          <a:p>
            <a:pPr lvl="1"/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  <a:p>
            <a:endParaRPr lang="en-US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7F7F7F"/>
                </a:solidFill>
                <a:latin typeface="Arial"/>
                <a:cs typeface="Arial"/>
              </a:rPr>
              <a:t>Confidential Data Addendum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7F7F7F"/>
                </a:solidFill>
                <a:latin typeface="Arial"/>
                <a:cs typeface="Arial"/>
              </a:rPr>
              <a:t>Disaster Recovery and Business Continuity DR/BC provisions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>
                <a:solidFill>
                  <a:srgbClr val="7F7F7F"/>
                </a:solidFill>
                <a:latin typeface="Arial"/>
                <a:cs typeface="Arial"/>
              </a:rPr>
              <a:t>Force Majeure - strategies to influence OGC engagement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>
                <a:solidFill>
                  <a:srgbClr val="7F7F7F"/>
                </a:solidFill>
                <a:latin typeface="Arial"/>
                <a:cs typeface="Arial"/>
              </a:rPr>
              <a:t>Business alignment to service needs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>
                <a:solidFill>
                  <a:srgbClr val="7F7F7F"/>
                </a:solidFill>
                <a:latin typeface="Arial"/>
                <a:cs typeface="Arial"/>
              </a:rPr>
              <a:t>Internal or SaaS vendors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7F7F7F"/>
                </a:solidFill>
                <a:latin typeface="Arial"/>
                <a:cs typeface="Arial"/>
              </a:rPr>
              <a:t>Security Assessments / Questionnaire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7F7F7F"/>
                </a:solidFill>
                <a:latin typeface="Arial"/>
                <a:cs typeface="Arial"/>
              </a:rPr>
              <a:t>HR – background checks standardized language </a:t>
            </a:r>
          </a:p>
        </p:txBody>
      </p:sp>
      <p:pic>
        <p:nvPicPr>
          <p:cNvPr id="4" name="Picture 3" descr="nyu_short_color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524000"/>
            <a:ext cx="1005840" cy="341376"/>
          </a:xfrm>
          <a:prstGeom prst="rect">
            <a:avLst/>
          </a:prstGeom>
        </p:spPr>
      </p:pic>
      <p:pic>
        <p:nvPicPr>
          <p:cNvPr id="5" name="Picture 4" descr="gw_atx_4cp_pos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3505200"/>
            <a:ext cx="685800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27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731838"/>
          </a:xfrm>
        </p:spPr>
        <p:txBody>
          <a:bodyPr/>
          <a:lstStyle/>
          <a:p>
            <a:pPr algn="ctr"/>
            <a:r>
              <a:rPr lang="en-US" dirty="0" smtClean="0"/>
              <a:t>Introductions – Who Are We?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447800"/>
            <a:ext cx="8229600" cy="5029200"/>
          </a:xfrm>
        </p:spPr>
        <p:txBody>
          <a:bodyPr/>
          <a:lstStyle/>
          <a:p>
            <a:pPr lvl="2"/>
            <a:endParaRPr lang="en-US" sz="1800" dirty="0" smtClean="0"/>
          </a:p>
          <a:p>
            <a:pPr marL="1200150" lvl="2" indent="-285750">
              <a:buFont typeface="Arial"/>
              <a:buChar char="•"/>
            </a:pPr>
            <a:r>
              <a:rPr lang="en-US" sz="1800" dirty="0" smtClean="0"/>
              <a:t>Central </a:t>
            </a:r>
            <a:r>
              <a:rPr lang="en-US" sz="1800" dirty="0"/>
              <a:t>IT comprised of ~470 employees</a:t>
            </a:r>
          </a:p>
          <a:p>
            <a:pPr marL="1200150" lvl="2" indent="-285750">
              <a:buFont typeface="Arial"/>
              <a:buChar char="•"/>
            </a:pPr>
            <a:r>
              <a:rPr lang="en-US" sz="1800" dirty="0"/>
              <a:t>Segmented into 5 organizations (Office of VPs, Teaching and Learning with Technology, Services/Security/Compliance, .Edu, Technology Operations Services)</a:t>
            </a:r>
          </a:p>
          <a:p>
            <a:pPr marL="1200150" lvl="2" indent="-285750">
              <a:buFont typeface="Arial"/>
              <a:buChar char="•"/>
            </a:pPr>
            <a:r>
              <a:rPr lang="en-US" sz="1800" dirty="0"/>
              <a:t>8 vendor management </a:t>
            </a:r>
            <a:r>
              <a:rPr lang="en-US" sz="1800" dirty="0" smtClean="0"/>
              <a:t>staff</a:t>
            </a:r>
          </a:p>
          <a:p>
            <a:pPr lvl="2"/>
            <a:endParaRPr lang="en-US" sz="800" dirty="0" smtClean="0"/>
          </a:p>
          <a:p>
            <a:pPr lvl="2"/>
            <a:endParaRPr lang="en-US" sz="1800" dirty="0"/>
          </a:p>
          <a:p>
            <a:pPr lvl="1"/>
            <a:endParaRPr lang="en-US" sz="1800" dirty="0"/>
          </a:p>
          <a:p>
            <a:pPr marL="1200150" lvl="2" indent="-285750">
              <a:buFont typeface="Arial"/>
              <a:buChar char="•"/>
            </a:pPr>
            <a:r>
              <a:rPr lang="en-US" sz="1800" dirty="0"/>
              <a:t>Centralized IT 240 employees </a:t>
            </a:r>
          </a:p>
          <a:p>
            <a:pPr marL="1657350" lvl="3" indent="-285750">
              <a:buFont typeface="Arial"/>
              <a:buChar char="•"/>
            </a:pPr>
            <a:r>
              <a:rPr lang="en-US" sz="1800" dirty="0"/>
              <a:t>DCIO Operations, AVP Research Technology, AVP Business Intelligence, AVP Information Security and Compliance</a:t>
            </a:r>
          </a:p>
          <a:p>
            <a:pPr marL="1200150" lvl="2" indent="-285750">
              <a:buFont typeface="Arial"/>
              <a:buChar char="•"/>
            </a:pPr>
            <a:r>
              <a:rPr lang="en-US" sz="1800" dirty="0"/>
              <a:t>3 vendor management staff</a:t>
            </a:r>
          </a:p>
          <a:p>
            <a:pPr marL="1200150" lvl="2" indent="-285750">
              <a:buFont typeface="Arial"/>
              <a:buChar char="•"/>
            </a:pPr>
            <a:r>
              <a:rPr lang="en-US" sz="1800" dirty="0" smtClean="0"/>
              <a:t>~100 </a:t>
            </a:r>
            <a:r>
              <a:rPr lang="en-US" sz="1800" dirty="0"/>
              <a:t>IT staff across schools and divisions </a:t>
            </a:r>
          </a:p>
          <a:p>
            <a:pPr marL="1657350" lvl="3" indent="-285750">
              <a:buFont typeface="Arial"/>
              <a:buChar char="•"/>
            </a:pPr>
            <a:r>
              <a:rPr lang="en-US" sz="1800" dirty="0"/>
              <a:t>Advancement, Law, Engineering, Medical School, Academic Technologies etc. (about 12 schools and divisions total) </a:t>
            </a:r>
          </a:p>
          <a:p>
            <a:pPr marL="285750" indent="-285750">
              <a:buFont typeface="Arial"/>
              <a:buChar char="•"/>
            </a:pPr>
            <a:endParaRPr lang="en-US" sz="1800" dirty="0"/>
          </a:p>
        </p:txBody>
      </p:sp>
      <p:pic>
        <p:nvPicPr>
          <p:cNvPr id="2" name="Picture 1" descr="nyu_short_color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447800"/>
            <a:ext cx="1005840" cy="341376"/>
          </a:xfrm>
          <a:prstGeom prst="rect">
            <a:avLst/>
          </a:prstGeom>
        </p:spPr>
      </p:pic>
      <p:pic>
        <p:nvPicPr>
          <p:cNvPr id="8" name="Picture 7" descr="gw_atx_4cp_pos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3581400"/>
            <a:ext cx="685800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04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239000" cy="1219200"/>
          </a:xfrm>
        </p:spPr>
        <p:txBody>
          <a:bodyPr/>
          <a:lstStyle/>
          <a:p>
            <a:pPr algn="ctr"/>
            <a:r>
              <a:rPr lang="en-US" dirty="0" smtClean="0"/>
              <a:t>Quick Poll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905000"/>
            <a:ext cx="7772400" cy="2971800"/>
          </a:xfrm>
        </p:spPr>
        <p:txBody>
          <a:bodyPr anchor="ctr"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7F7F7F"/>
                </a:solidFill>
                <a:latin typeface="Arial"/>
                <a:cs typeface="Arial"/>
              </a:rPr>
              <a:t>Do </a:t>
            </a:r>
            <a:r>
              <a:rPr lang="en-US" sz="2400" dirty="0">
                <a:solidFill>
                  <a:srgbClr val="7F7F7F"/>
                </a:solidFill>
                <a:latin typeface="Arial"/>
                <a:cs typeface="Arial"/>
              </a:rPr>
              <a:t>you have the ‘right’ balance between information security risk elimination and acceptable </a:t>
            </a:r>
            <a:r>
              <a:rPr lang="en-US" sz="2400" dirty="0" smtClean="0">
                <a:solidFill>
                  <a:srgbClr val="7F7F7F"/>
                </a:solidFill>
                <a:latin typeface="Arial"/>
                <a:cs typeface="Arial"/>
              </a:rPr>
              <a:t>risks?</a:t>
            </a:r>
            <a:endParaRPr lang="en-US" sz="24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4" name="Picture 3" descr="Apple-Emoji-raised-han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228600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52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90600"/>
            <a:ext cx="7239000" cy="1219200"/>
          </a:xfrm>
        </p:spPr>
        <p:txBody>
          <a:bodyPr/>
          <a:lstStyle/>
          <a:p>
            <a:pPr algn="ctr"/>
            <a:r>
              <a:rPr lang="en-US" dirty="0"/>
              <a:t>Audience Sharing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752600"/>
            <a:ext cx="7772400" cy="3429000"/>
          </a:xfrm>
        </p:spPr>
        <p:txBody>
          <a:bodyPr anchor="ctr"/>
          <a:lstStyle/>
          <a:p>
            <a:pPr marL="0" indent="0" algn="ctr">
              <a:buNone/>
            </a:pPr>
            <a:endParaRPr lang="en-US" sz="240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7F7F7F"/>
                </a:solidFill>
                <a:latin typeface="Arial"/>
                <a:cs typeface="Arial"/>
              </a:rPr>
              <a:t>What are one or two risk management strategies that work well for your institution?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microphone-free-images-at-clker-com-vector-clip-art-online-8lXSP7-clipar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2286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7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731838"/>
          </a:xfrm>
        </p:spPr>
        <p:txBody>
          <a:bodyPr/>
          <a:lstStyle/>
          <a:p>
            <a:pPr algn="ctr"/>
            <a:r>
              <a:rPr lang="en-US" dirty="0"/>
              <a:t>Performance Management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5029200"/>
          </a:xfrm>
        </p:spPr>
        <p:txBody>
          <a:bodyPr anchor="ctr"/>
          <a:lstStyle/>
          <a:p>
            <a:r>
              <a:rPr lang="en-US" dirty="0" smtClean="0"/>
              <a:t>      </a:t>
            </a:r>
          </a:p>
          <a:p>
            <a:r>
              <a:rPr lang="en-US" b="1" dirty="0" smtClean="0"/>
              <a:t>Aspirational </a:t>
            </a:r>
            <a:r>
              <a:rPr lang="en-US" b="1" dirty="0"/>
              <a:t>Effort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Master Agreements (review for opportunities)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Building internal IT Service Management / Portfolio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Service Levels and Service Level Agreements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Outage / service interruption text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Basic service levels / reporting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Lots of Room to </a:t>
            </a:r>
            <a:r>
              <a:rPr lang="en-US" sz="1800" dirty="0" smtClean="0"/>
              <a:t>Grow</a:t>
            </a:r>
          </a:p>
          <a:p>
            <a:endParaRPr lang="en-US" sz="1800" dirty="0"/>
          </a:p>
          <a:p>
            <a:pPr lvl="1"/>
            <a:endParaRPr lang="en-US" sz="800" dirty="0" smtClean="0"/>
          </a:p>
          <a:p>
            <a:pPr lvl="1"/>
            <a:endParaRPr lang="en-US" sz="800" dirty="0"/>
          </a:p>
          <a:p>
            <a:r>
              <a:rPr lang="en-US" b="1" dirty="0" smtClean="0"/>
              <a:t>Emerging </a:t>
            </a:r>
            <a:r>
              <a:rPr lang="en-US" b="1" dirty="0"/>
              <a:t>Strength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Quarterly Business Reviews with Key Vendors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Well-defined SLAs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Building in credits for not meeting service level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Understanding performance from user community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Is the vendor/service meeting the need?</a:t>
            </a:r>
          </a:p>
          <a:p>
            <a:endParaRPr lang="en-US" dirty="0"/>
          </a:p>
        </p:txBody>
      </p:sp>
      <p:pic>
        <p:nvPicPr>
          <p:cNvPr id="4" name="Picture 3" descr="nyu_short_color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4191000"/>
            <a:ext cx="1005840" cy="341376"/>
          </a:xfrm>
          <a:prstGeom prst="rect">
            <a:avLst/>
          </a:prstGeom>
        </p:spPr>
      </p:pic>
      <p:pic>
        <p:nvPicPr>
          <p:cNvPr id="2" name="Picture 1" descr="gw_atx_4cp_pos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143000"/>
            <a:ext cx="685800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7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90600"/>
            <a:ext cx="7239000" cy="1219200"/>
          </a:xfrm>
        </p:spPr>
        <p:txBody>
          <a:bodyPr/>
          <a:lstStyle/>
          <a:p>
            <a:pPr algn="ctr"/>
            <a:r>
              <a:rPr lang="en-US" dirty="0"/>
              <a:t>Audience </a:t>
            </a:r>
            <a:r>
              <a:rPr lang="en-US" dirty="0" smtClean="0"/>
              <a:t>Discussion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772400" cy="4038600"/>
          </a:xfrm>
        </p:spPr>
        <p:txBody>
          <a:bodyPr anchor="ctr"/>
          <a:lstStyle/>
          <a:p>
            <a:r>
              <a:rPr lang="en-US" sz="2400" dirty="0">
                <a:solidFill>
                  <a:srgbClr val="7F7F7F"/>
                </a:solidFill>
              </a:rPr>
              <a:t>Do you measure performance? How do you track data?</a:t>
            </a:r>
          </a:p>
          <a:p>
            <a:endParaRPr lang="en-US" sz="2400" dirty="0" smtClean="0">
              <a:solidFill>
                <a:srgbClr val="7F7F7F"/>
              </a:solidFill>
            </a:endParaRPr>
          </a:p>
          <a:p>
            <a:r>
              <a:rPr lang="en-US" sz="2400" dirty="0" smtClean="0">
                <a:solidFill>
                  <a:srgbClr val="7F7F7F"/>
                </a:solidFill>
              </a:rPr>
              <a:t>Sourcing </a:t>
            </a:r>
            <a:r>
              <a:rPr lang="en-US" sz="2400" dirty="0">
                <a:solidFill>
                  <a:srgbClr val="7F7F7F"/>
                </a:solidFill>
              </a:rPr>
              <a:t>– how are you evaluating / </a:t>
            </a:r>
            <a:r>
              <a:rPr lang="en-US" sz="2400" dirty="0" smtClean="0">
                <a:solidFill>
                  <a:srgbClr val="7F7F7F"/>
                </a:solidFill>
              </a:rPr>
              <a:t>leveraging data?</a:t>
            </a:r>
            <a:endParaRPr lang="en-US" sz="2400" dirty="0">
              <a:solidFill>
                <a:srgbClr val="7F7F7F"/>
              </a:solidFill>
            </a:endParaRPr>
          </a:p>
          <a:p>
            <a:endParaRPr lang="en-US" sz="2400" dirty="0" smtClean="0">
              <a:solidFill>
                <a:srgbClr val="7F7F7F"/>
              </a:solidFill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microphone-free-images-at-clker-com-vector-clip-art-online-8lXSP7-clipar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2286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25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477000" cy="1430694"/>
          </a:xfrm>
        </p:spPr>
        <p:txBody>
          <a:bodyPr/>
          <a:lstStyle/>
          <a:p>
            <a:pPr algn="ctr"/>
            <a:r>
              <a:rPr lang="en-US" sz="4000" dirty="0" smtClean="0"/>
              <a:t>Wrap-Up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905000"/>
            <a:ext cx="7543800" cy="4800600"/>
          </a:xfrm>
        </p:spPr>
        <p:txBody>
          <a:bodyPr/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Evaluate Current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State</a:t>
            </a: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Establish a Vision</a:t>
            </a:r>
          </a:p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Develop P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lan to 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move from Strategy to Execution</a:t>
            </a:r>
          </a:p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Consider Focus Areas and Team Composition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  <a:latin typeface="Arial"/>
                <a:cs typeface="Arial"/>
              </a:rPr>
              <a:t>Partnership and Negotiation </a:t>
            </a:r>
          </a:p>
          <a:p>
            <a:pPr lvl="2"/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Who are your negotiators?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Contract Reviews</a:t>
            </a:r>
          </a:p>
          <a:p>
            <a:pPr lvl="2"/>
            <a:r>
              <a:rPr lang="en-US" sz="1800" b="1" dirty="0">
                <a:solidFill>
                  <a:schemeClr val="bg1"/>
                </a:solidFill>
                <a:latin typeface="Arial"/>
                <a:cs typeface="Arial"/>
              </a:rPr>
              <a:t>Structured Review Approach</a:t>
            </a:r>
          </a:p>
          <a:p>
            <a:pPr lvl="3"/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Security and Compliance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Performance Management</a:t>
            </a:r>
          </a:p>
          <a:p>
            <a:pPr lvl="2"/>
            <a:r>
              <a:rPr lang="en-US" sz="1800" b="1" dirty="0">
                <a:solidFill>
                  <a:schemeClr val="bg1"/>
                </a:solidFill>
                <a:latin typeface="Arial"/>
                <a:cs typeface="Arial"/>
              </a:rPr>
              <a:t>Sourcing – how are you evaluating / leveraging </a:t>
            </a:r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>data?</a:t>
            </a:r>
            <a:endParaRPr lang="en-US" sz="18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Final thoughts</a:t>
            </a: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914400" lvl="2" indent="0">
              <a:buClr>
                <a:schemeClr val="bg1"/>
              </a:buClr>
              <a:buNone/>
            </a:pPr>
            <a:endParaRPr lang="en-US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Clr>
                <a:schemeClr val="bg1"/>
              </a:buClr>
            </a:pP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73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143000"/>
            <a:ext cx="6858000" cy="838200"/>
          </a:xfrm>
        </p:spPr>
        <p:txBody>
          <a:bodyPr/>
          <a:lstStyle/>
          <a:p>
            <a:pPr algn="ctr"/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Help Us Improve and Grow</a:t>
            </a:r>
            <a:endParaRPr lang="en-US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6858000" cy="3581400"/>
          </a:xfrm>
        </p:spPr>
        <p:txBody>
          <a:bodyPr/>
          <a:lstStyle/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 for participating 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today’s session. </a:t>
            </a: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We’re very interested in your feedback.  Please take </a:t>
            </a: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minute to fill out the session evaluation found within </a:t>
            </a: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conference mobile app, or the online agenda. 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486400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Dana Gangemi</a:t>
            </a:r>
          </a:p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Sr. Manager, Supply Chain Management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New York University IT</a:t>
            </a:r>
          </a:p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dana.gangemi@nyu.edu</a:t>
            </a:r>
          </a:p>
        </p:txBody>
      </p:sp>
      <p:sp>
        <p:nvSpPr>
          <p:cNvPr id="5" name="Rectangle 4"/>
          <p:cNvSpPr/>
          <p:nvPr/>
        </p:nvSpPr>
        <p:spPr>
          <a:xfrm>
            <a:off x="4343400" y="54864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Bill 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Koffenberger</a:t>
            </a:r>
          </a:p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Director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Service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Contract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Management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George Washington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University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billkoff@gwu.edu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2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0" y="1219200"/>
            <a:ext cx="6629400" cy="731838"/>
          </a:xfrm>
        </p:spPr>
        <p:txBody>
          <a:bodyPr/>
          <a:lstStyle/>
          <a:p>
            <a:pPr algn="ctr"/>
            <a:r>
              <a:rPr lang="en-US" dirty="0" smtClean="0"/>
              <a:t>Audience Sharing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8153400" cy="4495800"/>
          </a:xfrm>
        </p:spPr>
        <p:txBody>
          <a:bodyPr anchor="ctr"/>
          <a:lstStyle/>
          <a:p>
            <a:pPr algn="ctr"/>
            <a:r>
              <a:rPr lang="en-US" sz="2800" dirty="0" smtClean="0"/>
              <a:t>Feel free to approach a microphone when you have a question or comment.</a:t>
            </a:r>
          </a:p>
          <a:p>
            <a:pPr>
              <a:buClr>
                <a:srgbClr val="C00000"/>
              </a:buClr>
            </a:pPr>
            <a:endParaRPr lang="en-US" sz="2800" dirty="0"/>
          </a:p>
        </p:txBody>
      </p:sp>
      <p:pic>
        <p:nvPicPr>
          <p:cNvPr id="4" name="Picture 3" descr="microphone-free-images-at-clker-com-vector-clip-art-online-8lXSP7-clipa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2286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0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0600" y="685800"/>
            <a:ext cx="6629400" cy="731838"/>
          </a:xfrm>
        </p:spPr>
        <p:txBody>
          <a:bodyPr/>
          <a:lstStyle/>
          <a:p>
            <a:pPr algn="ctr"/>
            <a:r>
              <a:rPr lang="en-US" dirty="0" smtClean="0"/>
              <a:t>Poll Question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219200"/>
            <a:ext cx="8610600" cy="5181600"/>
          </a:xfrm>
        </p:spPr>
        <p:txBody>
          <a:bodyPr anchor="ctr"/>
          <a:lstStyle/>
          <a:p>
            <a:r>
              <a:rPr lang="en-US" sz="2400" dirty="0" smtClean="0"/>
              <a:t>Institutions represented in our session today: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cs typeface="Arial"/>
              </a:rPr>
              <a:t>Public Institutions </a:t>
            </a:r>
            <a:r>
              <a:rPr lang="en-US" sz="2400" dirty="0">
                <a:cs typeface="Arial"/>
              </a:rPr>
              <a:t>&gt;20,000 enrollments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cs typeface="Arial"/>
              </a:rPr>
              <a:t>Private Institutions &gt;20,000 </a:t>
            </a:r>
            <a:r>
              <a:rPr lang="en-US" sz="2400" dirty="0" smtClean="0">
                <a:cs typeface="Arial"/>
              </a:rPr>
              <a:t>enrollments</a:t>
            </a:r>
            <a:endParaRPr lang="en-US" sz="2400" dirty="0">
              <a:cs typeface="Arial"/>
            </a:endParaRPr>
          </a:p>
          <a:p>
            <a:pPr marL="742950" lvl="1" indent="-285750">
              <a:buFont typeface="Arial"/>
              <a:buChar char="•"/>
            </a:pPr>
            <a:endParaRPr lang="en-US" sz="2400" dirty="0" smtClean="0"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cs typeface="Arial"/>
              </a:rPr>
              <a:t>Public </a:t>
            </a:r>
            <a:r>
              <a:rPr lang="en-US" sz="2400" dirty="0">
                <a:cs typeface="Arial"/>
              </a:rPr>
              <a:t>Institutions 10 to 20,000 </a:t>
            </a:r>
            <a:r>
              <a:rPr lang="en-US" sz="2400" dirty="0" smtClean="0">
                <a:cs typeface="Arial"/>
              </a:rPr>
              <a:t>enrollments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cs typeface="Arial"/>
              </a:rPr>
              <a:t>Private Institutions </a:t>
            </a:r>
            <a:r>
              <a:rPr lang="en-US" sz="2400" dirty="0">
                <a:cs typeface="Arial"/>
              </a:rPr>
              <a:t>10 to 20,000 </a:t>
            </a:r>
            <a:r>
              <a:rPr lang="en-US" sz="2400" dirty="0" smtClean="0">
                <a:cs typeface="Arial"/>
              </a:rPr>
              <a:t>enrollments</a:t>
            </a:r>
            <a:endParaRPr lang="en-US" sz="2400" dirty="0">
              <a:cs typeface="Arial"/>
            </a:endParaRPr>
          </a:p>
          <a:p>
            <a:pPr marL="742950" lvl="1" indent="-285750">
              <a:buFont typeface="Arial"/>
              <a:buChar char="•"/>
            </a:pPr>
            <a:endParaRPr lang="en-US" sz="2400" dirty="0" smtClean="0"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cs typeface="Arial"/>
              </a:rPr>
              <a:t>Public </a:t>
            </a:r>
            <a:r>
              <a:rPr lang="en-US" sz="2400" dirty="0">
                <a:cs typeface="Arial"/>
              </a:rPr>
              <a:t>Institutions &lt;10,000 </a:t>
            </a:r>
            <a:r>
              <a:rPr lang="en-US" sz="2400" dirty="0" smtClean="0">
                <a:cs typeface="Arial"/>
              </a:rPr>
              <a:t>enrollments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cs typeface="Arial"/>
              </a:rPr>
              <a:t>Private </a:t>
            </a:r>
            <a:r>
              <a:rPr lang="en-US" sz="2400" dirty="0">
                <a:cs typeface="Arial"/>
              </a:rPr>
              <a:t>Institutions &lt;10,000 </a:t>
            </a:r>
            <a:r>
              <a:rPr lang="en-US" sz="2400" dirty="0" smtClean="0">
                <a:cs typeface="Arial"/>
              </a:rPr>
              <a:t>enrollments</a:t>
            </a:r>
            <a:endParaRPr lang="en-US" sz="2400" dirty="0">
              <a:cs typeface="Arial"/>
            </a:endParaRPr>
          </a:p>
        </p:txBody>
      </p:sp>
      <p:pic>
        <p:nvPicPr>
          <p:cNvPr id="4" name="Picture 3" descr="Apple-Emoji-raised-han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22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55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914400"/>
          </a:xfrm>
        </p:spPr>
        <p:txBody>
          <a:bodyPr/>
          <a:lstStyle/>
          <a:p>
            <a:pPr algn="ctr"/>
            <a:r>
              <a:rPr lang="en-US" sz="2800" dirty="0"/>
              <a:t>Comparison of Current State: </a:t>
            </a:r>
            <a:br>
              <a:rPr lang="en-US" sz="2800" dirty="0"/>
            </a:br>
            <a:r>
              <a:rPr lang="en-US" sz="2800" dirty="0"/>
              <a:t>Vendor Management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590800"/>
            <a:ext cx="1280584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200" kern="1200" dirty="0" smtClean="0"/>
              <a:t>Leading strength</a:t>
            </a:r>
            <a:endParaRPr lang="en-US" sz="1200" kern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733800"/>
            <a:ext cx="136525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200" kern="1200" dirty="0" smtClean="0"/>
              <a:t>Current Focus</a:t>
            </a:r>
            <a:endParaRPr lang="en-US" sz="1200" kern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5029200"/>
            <a:ext cx="1295400" cy="4572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200" kern="1200" dirty="0" smtClean="0"/>
              <a:t>Improvement Opportunity</a:t>
            </a:r>
            <a:endParaRPr lang="en-US" sz="1200" kern="1200" dirty="0"/>
          </a:p>
        </p:txBody>
      </p:sp>
      <p:pic>
        <p:nvPicPr>
          <p:cNvPr id="14" name="tabl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828800"/>
            <a:ext cx="6832642" cy="4255277"/>
          </a:xfrm>
          <a:prstGeom prst="rect">
            <a:avLst/>
          </a:prstGeom>
        </p:spPr>
      </p:pic>
      <p:pic>
        <p:nvPicPr>
          <p:cNvPr id="15" name="Picture 14" descr="nyu_short_color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399" y="1905000"/>
            <a:ext cx="1347107" cy="457200"/>
          </a:xfrm>
          <a:prstGeom prst="rect">
            <a:avLst/>
          </a:prstGeom>
        </p:spPr>
      </p:pic>
      <p:pic>
        <p:nvPicPr>
          <p:cNvPr id="16" name="Picture 15" descr="gw_atx_4cp_pos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1905000"/>
            <a:ext cx="685800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36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731838"/>
          </a:xfrm>
        </p:spPr>
        <p:txBody>
          <a:bodyPr/>
          <a:lstStyle/>
          <a:p>
            <a:pPr algn="ctr"/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5029200"/>
          </a:xfrm>
        </p:spPr>
        <p:txBody>
          <a:bodyPr/>
          <a:lstStyle/>
          <a:p>
            <a:r>
              <a:rPr lang="en-US" dirty="0" smtClean="0"/>
              <a:t>A formal vendor management program that realizes best value through partnerships/collaboration and support from leadership.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Objectives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View </a:t>
            </a:r>
            <a:r>
              <a:rPr lang="en-US" dirty="0"/>
              <a:t>contracts portfolio holistically and find ways to consolidate/co-term.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Move away from “processing house” mentality.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Raise questions and hold both clients and vendors accountable.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Serve as experts in contract management/negotiation.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Take the emotion out of procurement. </a:t>
            </a:r>
          </a:p>
          <a:p>
            <a:pPr marL="800100" lvl="1" indent="-342900">
              <a:buFont typeface="Arial"/>
              <a:buChar char="•"/>
            </a:pPr>
            <a:r>
              <a:rPr lang="en-US" sz="1800" dirty="0"/>
              <a:t>vendors know our colleagues want the service, how do we get the best service for the best price?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Understanding what is on the horizon and plan/prepare accordingly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nyu_short_color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882" y="762000"/>
            <a:ext cx="1443718" cy="48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40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731838"/>
          </a:xfrm>
        </p:spPr>
        <p:txBody>
          <a:bodyPr/>
          <a:lstStyle/>
          <a:p>
            <a:pPr algn="ctr"/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5029200"/>
          </a:xfrm>
        </p:spPr>
        <p:txBody>
          <a:bodyPr/>
          <a:lstStyle/>
          <a:p>
            <a:r>
              <a:rPr lang="en-US" dirty="0"/>
              <a:t>Increase IT efficiencies and service value through formal vendor management program</a:t>
            </a:r>
          </a:p>
          <a:p>
            <a:endParaRPr lang="en-US" dirty="0"/>
          </a:p>
          <a:p>
            <a:r>
              <a:rPr lang="en-US" dirty="0"/>
              <a:t>Objectives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/>
              <a:t>Mature contract review success toward tangible outcomes (measurable deliverables)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/>
              <a:t>Consistent, efficient, repeatable process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/>
              <a:t>Model for university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/>
              <a:t>Trusted Partners to </a:t>
            </a:r>
            <a:r>
              <a:rPr lang="en-US" sz="2000" dirty="0" smtClean="0"/>
              <a:t>Counsel and </a:t>
            </a:r>
            <a:r>
              <a:rPr lang="en-US" sz="2000" dirty="0"/>
              <a:t>Risk Management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/>
              <a:t>Empower IT leaders / technical leads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/>
              <a:t>Increase and measure accountability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/>
              <a:t>Preparation for flexible staff and solutions </a:t>
            </a:r>
            <a:r>
              <a:rPr lang="en-US" sz="2000" dirty="0" smtClean="0"/>
              <a:t>sourcing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/>
              <a:t>Holistic vendor engagement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 descr="gw_atx_4cp_pos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118" y="609600"/>
            <a:ext cx="918482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78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0600" y="914400"/>
            <a:ext cx="6629400" cy="731838"/>
          </a:xfrm>
        </p:spPr>
        <p:txBody>
          <a:bodyPr/>
          <a:lstStyle/>
          <a:p>
            <a:pPr algn="ctr"/>
            <a:r>
              <a:rPr lang="en-US" dirty="0" smtClean="0"/>
              <a:t>Poll Question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2286000"/>
            <a:ext cx="8153400" cy="1828800"/>
          </a:xfrm>
        </p:spPr>
        <p:txBody>
          <a:bodyPr anchor="ctr"/>
          <a:lstStyle/>
          <a:p>
            <a:pPr algn="ctr"/>
            <a:r>
              <a:rPr lang="en-US" sz="2800" dirty="0" smtClean="0"/>
              <a:t>Do </a:t>
            </a:r>
            <a:r>
              <a:rPr lang="en-US" sz="2800" dirty="0"/>
              <a:t>you have a </a:t>
            </a:r>
            <a:r>
              <a:rPr lang="en-US" sz="2800" dirty="0" smtClean="0"/>
              <a:t>vision </a:t>
            </a:r>
            <a:r>
              <a:rPr lang="en-US" sz="2800" dirty="0"/>
              <a:t>for </a:t>
            </a:r>
            <a:r>
              <a:rPr lang="en-US" sz="2800" dirty="0" smtClean="0"/>
              <a:t>IT vendor </a:t>
            </a:r>
            <a:r>
              <a:rPr lang="en-US" sz="2800" dirty="0"/>
              <a:t>management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5" name="Picture 4" descr="Apple-Emoji-raised-han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22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41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6629400" cy="731838"/>
          </a:xfrm>
        </p:spPr>
        <p:txBody>
          <a:bodyPr/>
          <a:lstStyle/>
          <a:p>
            <a:pPr algn="ctr"/>
            <a:r>
              <a:rPr lang="en-US" dirty="0" smtClean="0"/>
              <a:t>Audience Sharing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8153400" cy="4495800"/>
          </a:xfrm>
        </p:spPr>
        <p:txBody>
          <a:bodyPr anchor="ctr"/>
          <a:lstStyle/>
          <a:p>
            <a:endParaRPr lang="en-US" sz="2800" dirty="0"/>
          </a:p>
          <a:p>
            <a:pPr algn="ctr"/>
            <a:r>
              <a:rPr lang="en-US" sz="2800" dirty="0" smtClean="0"/>
              <a:t>Would one or two of you like to share your Vendor </a:t>
            </a:r>
            <a:r>
              <a:rPr lang="en-US" sz="2800" dirty="0"/>
              <a:t>Management </a:t>
            </a:r>
            <a:r>
              <a:rPr lang="en-US" sz="2800" dirty="0" smtClean="0"/>
              <a:t>vision?</a:t>
            </a:r>
          </a:p>
          <a:p>
            <a:pPr>
              <a:buClr>
                <a:srgbClr val="C00000"/>
              </a:buClr>
            </a:pPr>
            <a:endParaRPr lang="en-US" sz="2800" dirty="0"/>
          </a:p>
        </p:txBody>
      </p:sp>
      <p:pic>
        <p:nvPicPr>
          <p:cNvPr id="4" name="Picture 3" descr="microphone-free-images-at-clker-com-vector-clip-art-online-8lXSP7-clipar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2286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87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9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6787</TotalTime>
  <Words>1279</Words>
  <Application>Microsoft Macintosh PowerPoint</Application>
  <PresentationFormat>On-screen Show (4:3)</PresentationFormat>
  <Paragraphs>256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9_Default Theme</vt:lpstr>
      <vt:lpstr> </vt:lpstr>
      <vt:lpstr>Introductions – Who Are We?</vt:lpstr>
      <vt:lpstr>Audience Sharing</vt:lpstr>
      <vt:lpstr>Poll Question</vt:lpstr>
      <vt:lpstr>Comparison of Current State:  Vendor Management</vt:lpstr>
      <vt:lpstr>Vision</vt:lpstr>
      <vt:lpstr>Vision</vt:lpstr>
      <vt:lpstr>Poll Question</vt:lpstr>
      <vt:lpstr>Audience Sharing</vt:lpstr>
      <vt:lpstr>Strategy to Execution</vt:lpstr>
      <vt:lpstr>Strategy to Execution</vt:lpstr>
      <vt:lpstr>Poll Question</vt:lpstr>
      <vt:lpstr>Audience Discussion/Sharing</vt:lpstr>
      <vt:lpstr>Vendor Management Program  Three Strategies for Success</vt:lpstr>
      <vt:lpstr>Partnership &amp; Negotiation Strategies</vt:lpstr>
      <vt:lpstr>Thought to Consider</vt:lpstr>
      <vt:lpstr>Contract Reviews</vt:lpstr>
      <vt:lpstr>Thought to Consider</vt:lpstr>
      <vt:lpstr>Contract Reviews Security and Compliance</vt:lpstr>
      <vt:lpstr>Quick Poll</vt:lpstr>
      <vt:lpstr>Audience Sharing</vt:lpstr>
      <vt:lpstr>Performance Management</vt:lpstr>
      <vt:lpstr>Audience Discussion </vt:lpstr>
      <vt:lpstr>Wrap-Up</vt:lpstr>
      <vt:lpstr>Help Us Improve and Grow</vt:lpstr>
    </vt:vector>
  </TitlesOfParts>
  <Company>EDUCAUSE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William Koffenberger</cp:lastModifiedBy>
  <cp:revision>136</cp:revision>
  <dcterms:created xsi:type="dcterms:W3CDTF">2012-08-08T18:23:13Z</dcterms:created>
  <dcterms:modified xsi:type="dcterms:W3CDTF">2016-11-04T19:20:06Z</dcterms:modified>
</cp:coreProperties>
</file>