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21" autoAdjust="0"/>
  </p:normalViewPr>
  <p:slideViewPr>
    <p:cSldViewPr snapToGrid="0">
      <p:cViewPr varScale="1">
        <p:scale>
          <a:sx n="46" d="100"/>
          <a:sy n="46" d="100"/>
        </p:scale>
        <p:origin x="20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ata.cnbc.com/quote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solidFill>
                  <a:srgbClr val="424858"/>
                </a:solidFill>
                <a:highlight>
                  <a:srgbClr val="FFFFFF"/>
                </a:highlight>
                <a:latin typeface="Arial"/>
                <a:ea typeface="Arial"/>
                <a:cs typeface="Arial"/>
                <a:sym typeface="Arial"/>
              </a:rPr>
              <a:t>Upon completion, students receive a nanodegree, a credential that may not mean much to traditional academia but is increasingly recognized by technology companies looking for programmers and other skilled workers — particularly those companies that partner with Udacity to create the coursework. </a:t>
            </a:r>
            <a:r>
              <a:rPr lang="en-US">
                <a:solidFill>
                  <a:srgbClr val="2077B6"/>
                </a:solidFill>
                <a:highlight>
                  <a:srgbClr val="FFFFFF"/>
                </a:highlight>
                <a:latin typeface="Arial"/>
                <a:ea typeface="Arial"/>
                <a:cs typeface="Arial"/>
                <a:sym typeface="Arial"/>
                <a:hlinkClick r:id="rId3"/>
              </a:rPr>
              <a:t>AT&amp;T</a:t>
            </a:r>
            <a:r>
              <a:rPr lang="en-US">
                <a:solidFill>
                  <a:srgbClr val="424858"/>
                </a:solidFill>
                <a:highlight>
                  <a:srgbClr val="FFFFFF"/>
                </a:highlight>
                <a:latin typeface="Arial"/>
                <a:ea typeface="Arial"/>
                <a:cs typeface="Arial"/>
                <a:sym typeface="Arial"/>
              </a:rPr>
              <a:t>, for instance, has pledged to reserve 100 paid internships for Udacity nanodegree program graduates, and Google has invited top nanodegree graduates to visit its Silicon Valley campus.</a:t>
            </a:r>
          </a:p>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latin typeface="Times New Roman"/>
              <a:ea typeface="Times New Roman"/>
              <a:cs typeface="Times New Roman"/>
              <a:sym typeface="Times New Roman"/>
            </a:endParaRP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(Cathy) What are you doing at your institution to provide opportunities for recognizable, alternative credentialing beyond the traditional transcript? [Joe &amp; Mary]</a:t>
            </a: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(Veronica) Who are you partnering with (vendors?  Other institutions? partners?) [Donna L] [Cathy - vendors - integration/resources]</a:t>
            </a: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(Donna L) How do you get your faculty and employers to view this as valid?  Who really is the audience (stakeholders) for these? [Veronica - bring up pilots/lighter lift stuff - Cathy - faculty]</a:t>
            </a: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(Joe &amp; Mary) How does this impact what you are doing now (impacts on current services?)</a:t>
            </a: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(all) What are all the potential impacts that may occur in higher </a:t>
            </a:r>
            <a:r>
              <a:rPr lang="en-US" dirty="0" err="1">
                <a:latin typeface="Times New Roman"/>
                <a:ea typeface="Times New Roman"/>
                <a:cs typeface="Times New Roman"/>
                <a:sym typeface="Times New Roman"/>
              </a:rPr>
              <a:t>ed</a:t>
            </a:r>
            <a:r>
              <a:rPr lang="en-US" dirty="0">
                <a:latin typeface="Times New Roman"/>
                <a:ea typeface="Times New Roman"/>
                <a:cs typeface="Times New Roman"/>
                <a:sym typeface="Times New Roman"/>
              </a:rPr>
              <a:t> to our services (transcripts, learning, etc.)?  How should we prepare for that? How do digital credentials affect who we think of as our “students” over the short/long terms? [national trends - Veronica - things that surprise us about adult professional learning]]</a:t>
            </a:r>
          </a:p>
          <a:p>
            <a:pPr marL="914400" lvl="1" indent="-304800">
              <a:lnSpc>
                <a:spcPct val="115000"/>
              </a:lnSpc>
              <a:spcBef>
                <a:spcPts val="0"/>
              </a:spcBef>
              <a:buClr>
                <a:schemeClr val="dk1"/>
              </a:buClr>
              <a:buSzPct val="100000"/>
              <a:buFont typeface="Times New Roman"/>
              <a:buChar char="○"/>
            </a:pPr>
            <a:r>
              <a:rPr lang="en-US" dirty="0">
                <a:latin typeface="Times New Roman"/>
                <a:ea typeface="Times New Roman"/>
                <a:cs typeface="Times New Roman"/>
                <a:sym typeface="Times New Roman"/>
              </a:rPr>
              <a:t>Who are others using this in the room that would be willing to share what you are doing? </a:t>
            </a:r>
          </a:p>
          <a:p>
            <a:pPr lvl="0">
              <a:spcBef>
                <a:spcPts val="0"/>
              </a:spcBef>
              <a:buNone/>
            </a:pPr>
            <a:endParaRPr dirty="0"/>
          </a:p>
          <a:p>
            <a:pPr lvl="0">
              <a:spcBef>
                <a:spcPts val="0"/>
              </a:spcBef>
              <a:buNone/>
            </a:pPr>
            <a:endParaRPr dirty="0"/>
          </a:p>
          <a:p>
            <a:pPr lvl="0">
              <a:spcBef>
                <a:spcPts val="0"/>
              </a:spcBef>
              <a:buNone/>
            </a:pPr>
            <a:r>
              <a:rPr lang="en-US" dirty="0"/>
              <a:t>Examples/Notes:</a:t>
            </a:r>
          </a:p>
          <a:p>
            <a:pPr lvl="0">
              <a:spcBef>
                <a:spcPts val="0"/>
              </a:spcBef>
              <a:buNone/>
            </a:pPr>
            <a:r>
              <a:rPr lang="en-US" dirty="0"/>
              <a:t>Goes way beyond a transcript, is a way of recognizing a lifelong learner/T shaped grad.    Transcripts will have to evolve or others will find a way to communicate accomplishments digitally. </a:t>
            </a:r>
          </a:p>
          <a:p>
            <a:pPr lvl="0">
              <a:spcBef>
                <a:spcPts val="0"/>
              </a:spcBef>
              <a:buNone/>
            </a:pPr>
            <a:endParaRPr dirty="0"/>
          </a:p>
          <a:p>
            <a:pPr lvl="0">
              <a:spcBef>
                <a:spcPts val="0"/>
              </a:spcBef>
              <a:buNone/>
            </a:pPr>
            <a:r>
              <a:rPr lang="en-US" dirty="0"/>
              <a:t>Mary:  </a:t>
            </a:r>
            <a:r>
              <a:rPr lang="en-US" dirty="0" err="1"/>
              <a:t>spremise</a:t>
            </a:r>
            <a:r>
              <a:rPr lang="en-US" dirty="0"/>
              <a:t> - does your university view as internal - or extended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14 Cover Opt 2">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14 Cover Opt 3">
    <p:bg>
      <p:bgPr>
        <a:blipFill rotWithShape="1">
          <a:blip r:embed="rId2">
            <a:alphaModFix/>
          </a:blip>
          <a:stretch>
            <a:fillRect/>
          </a:stretch>
        </a:blipFill>
        <a:effectLst/>
      </p:bgPr>
    </p:bg>
    <p:spTree>
      <p:nvGrpSpPr>
        <p:cNvPr id="1"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14 Cover Opt 5">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Opt 1">
    <p:bg>
      <p:bgPr>
        <a:blipFill rotWithShape="1">
          <a:blip r:embed="rId2">
            <a:alphaModFix/>
          </a:blip>
          <a:stretch>
            <a:fillRect/>
          </a:stretch>
        </a:blipFill>
        <a:effectLst/>
      </p:bgPr>
    </p:bg>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3657598" y="5867400"/>
            <a:ext cx="4495801" cy="500731"/>
          </a:xfrm>
          <a:prstGeom prst="rect">
            <a:avLst/>
          </a:prstGeom>
          <a:noFill/>
          <a:ln>
            <a:noFill/>
          </a:ln>
        </p:spPr>
        <p:txBody>
          <a:bodyPr lIns="91425" tIns="91425" rIns="91425" bIns="91425" anchor="t" anchorCtr="0"/>
          <a:lstStyle>
            <a:lvl1pPr marL="0" marR="0" lvl="0" indent="0" algn="r" rtl="0">
              <a:spcBef>
                <a:spcPts val="360"/>
              </a:spcBef>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Opt 4">
    <p:bg>
      <p:bgPr>
        <a:blipFill rotWithShape="1">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Opt 5">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Op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85800"/>
            <a:ext cx="7391399" cy="731838"/>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85800" y="1600200"/>
            <a:ext cx="7391399" cy="4343400"/>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14 Cover Opt 4">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ivider Opt 2">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rgbClr val="7F7F7F"/>
              </a:buClr>
              <a:buFont typeface="Arial"/>
              <a:buNone/>
              <a:defRPr sz="3200" b="0" i="0" u="none" strike="noStrike" cap="none">
                <a:solidFill>
                  <a:srgbClr val="7F7F7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vider Opt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Opt 1">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85800" y="685800"/>
            <a:ext cx="7391399" cy="731838"/>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685800" y="1600200"/>
            <a:ext cx="7391399" cy="4525963"/>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nteraction - Poll">
    <p:bg>
      <p:bgPr>
        <a:blipFill rotWithShape="1">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85800" y="685800"/>
            <a:ext cx="7467600" cy="1524000"/>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85800" y="2362200"/>
            <a:ext cx="7467600" cy="3733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nteraction - Discussion Q">
    <p:bg>
      <p:bgPr>
        <a:blipFill rotWithShape="1">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685800"/>
            <a:ext cx="7467600" cy="1524000"/>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85800" y="2362200"/>
            <a:ext cx="7467600" cy="3733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nteraction - Evaluation">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5800" y="685800"/>
            <a:ext cx="7467600" cy="838199"/>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85800" y="1600200"/>
            <a:ext cx="7391399" cy="4343400"/>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14 Cover Opt 1">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pearsoned.com/wp-content/uploads/alternative_credentials_infographic.pdf" TargetMode="External"/><Relationship Id="rId4" Type="http://schemas.openxmlformats.org/officeDocument/2006/relationships/hyperlink" Target="https://credl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www.educause.edu/badging" TargetMode="External"/><Relationship Id="rId3" Type="http://schemas.openxmlformats.org/officeDocument/2006/relationships/image" Target="../media/image17.png"/><Relationship Id="rId7" Type="http://schemas.openxmlformats.org/officeDocument/2006/relationships/hyperlink" Target="https://library.educause.edu/topics/teaching-and-learning/badg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pearsoned.com/wp-content/uploads/alternative_credentials_infographic.pdf" TargetMode="External"/><Relationship Id="rId5" Type="http://schemas.openxmlformats.org/officeDocument/2006/relationships/hyperlink" Target="https://www.insidehighered.com/news/2016/08/09/digital-badging-spreads-more-colleges-use-vendors-create-alternative-credentials" TargetMode="External"/><Relationship Id="rId4" Type="http://schemas.openxmlformats.org/officeDocument/2006/relationships/hyperlink" Target="http://www.cnbc.com/2016/06/20/udacity-reinvents-skills-training-with-the-nanodegree.html" TargetMode="External"/><Relationship Id="rId9" Type="http://schemas.openxmlformats.org/officeDocument/2006/relationships/hyperlink" Target="https://www.credentialtransparencyinitiativ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p:nvPr/>
        </p:nvSpPr>
        <p:spPr>
          <a:xfrm>
            <a:off x="228600" y="2286000"/>
            <a:ext cx="85343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dk1"/>
                </a:solidFill>
              </a:rPr>
              <a:t>Alternative Credentialing in Higher Education</a:t>
            </a:r>
          </a:p>
        </p:txBody>
      </p:sp>
      <p:sp>
        <p:nvSpPr>
          <p:cNvPr id="45" name="Shape 45"/>
          <p:cNvSpPr txBox="1"/>
          <p:nvPr/>
        </p:nvSpPr>
        <p:spPr>
          <a:xfrm>
            <a:off x="4876800" y="6019800"/>
            <a:ext cx="4190999" cy="860747"/>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buNone/>
            </a:pPr>
            <a:r>
              <a:rPr lang="en-US">
                <a:solidFill>
                  <a:schemeClr val="dk1"/>
                </a:solidFill>
              </a:rPr>
              <a:t>Joe Shelley</a:t>
            </a:r>
            <a:r>
              <a:rPr lang="en-US" sz="1400" b="0" i="0" u="none" strike="noStrike" cap="none">
                <a:solidFill>
                  <a:schemeClr val="dk1"/>
                </a:solidFill>
                <a:latin typeface="Arial"/>
                <a:ea typeface="Arial"/>
                <a:cs typeface="Arial"/>
                <a:sym typeface="Arial"/>
              </a:rPr>
              <a:t> • Mary Bold </a:t>
            </a:r>
            <a:r>
              <a:rPr lang="en-US">
                <a:solidFill>
                  <a:schemeClr val="dk1"/>
                </a:solidFill>
              </a:rPr>
              <a:t>• Cathy Bates</a:t>
            </a:r>
            <a:r>
              <a:rPr lang="en-US" sz="1400" b="0" i="0" u="none" strike="noStrike" cap="none">
                <a:solidFill>
                  <a:schemeClr val="dk1"/>
                </a:solidFill>
                <a:latin typeface="Arial"/>
                <a:ea typeface="Arial"/>
                <a:cs typeface="Arial"/>
                <a:sym typeface="Arial"/>
              </a:rPr>
              <a:t> • </a:t>
            </a:r>
          </a:p>
          <a:p>
            <a:pPr marL="0" marR="0" lvl="0" indent="0" algn="ctr" rtl="0">
              <a:lnSpc>
                <a:spcPct val="120000"/>
              </a:lnSpc>
              <a:spcBef>
                <a:spcPts val="0"/>
              </a:spcBef>
              <a:buNone/>
            </a:pPr>
            <a:r>
              <a:rPr lang="en-US">
                <a:solidFill>
                  <a:schemeClr val="dk1"/>
                </a:solidFill>
              </a:rPr>
              <a:t>Donna Liss • Veronica Diaz</a:t>
            </a:r>
            <a:r>
              <a:rPr lang="en-US" sz="1400" b="0" i="0" u="none" strike="noStrike" cap="none">
                <a:solidFill>
                  <a:schemeClr val="dk1"/>
                </a:solidFill>
                <a:latin typeface="Arial"/>
                <a:ea typeface="Arial"/>
                <a:cs typeface="Arial"/>
                <a:sym typeface="Arial"/>
              </a:rPr>
              <a:t> • </a:t>
            </a:r>
            <a:r>
              <a:rPr lang="en-US">
                <a:solidFill>
                  <a:schemeClr val="dk1"/>
                </a:solidFill>
              </a:rPr>
              <a:t>Donna Petherbridge</a:t>
            </a: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lang="en-US"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800" y="685800"/>
            <a:ext cx="8406000" cy="732000"/>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Arial"/>
              <a:buNone/>
            </a:pPr>
            <a:r>
              <a:rPr lang="en-US"/>
              <a:t>Panel Information</a:t>
            </a:r>
          </a:p>
        </p:txBody>
      </p:sp>
      <p:sp>
        <p:nvSpPr>
          <p:cNvPr id="51" name="Shape 51"/>
          <p:cNvSpPr txBox="1">
            <a:spLocks noGrp="1"/>
          </p:cNvSpPr>
          <p:nvPr>
            <p:ph type="body" idx="1"/>
          </p:nvPr>
        </p:nvSpPr>
        <p:spPr>
          <a:xfrm>
            <a:off x="685800" y="1600200"/>
            <a:ext cx="8229600" cy="5029199"/>
          </a:xfrm>
          <a:prstGeom prst="rect">
            <a:avLst/>
          </a:prstGeom>
          <a:noFill/>
          <a:ln>
            <a:noFill/>
          </a:ln>
        </p:spPr>
        <p:txBody>
          <a:bodyPr lIns="91425" tIns="45700" rIns="91425" bIns="45700" anchor="t" anchorCtr="0">
            <a:noAutofit/>
          </a:bodyPr>
          <a:lstStyle/>
          <a:p>
            <a:pPr marL="457200" marR="0" lvl="0" indent="-381000" algn="l" rtl="0">
              <a:spcBef>
                <a:spcPts val="0"/>
              </a:spcBef>
              <a:buClr>
                <a:srgbClr val="7F7F7F"/>
              </a:buClr>
              <a:buSzPct val="100000"/>
              <a:buFont typeface="Arial"/>
              <a:buChar char="●"/>
            </a:pPr>
            <a:r>
              <a:rPr lang="en-US" sz="2400"/>
              <a:t>Donna Petherbridge, AVP, NC State University (moderator)</a:t>
            </a:r>
            <a:br>
              <a:rPr lang="en-US" sz="2400"/>
            </a:br>
            <a:endParaRPr lang="en-US" sz="2400"/>
          </a:p>
          <a:p>
            <a:pPr marL="457200" marR="0" lvl="0" indent="-381000" algn="l" rtl="0">
              <a:spcBef>
                <a:spcPts val="0"/>
              </a:spcBef>
              <a:buClr>
                <a:srgbClr val="7F7F7F"/>
              </a:buClr>
              <a:buSzPct val="100000"/>
              <a:buFont typeface="Arial"/>
              <a:buChar char="●"/>
            </a:pPr>
            <a:r>
              <a:rPr lang="en-US" sz="2400"/>
              <a:t>Joe Shelley, AVC &amp; Mary Bold, CIO at Washington Bothell</a:t>
            </a:r>
          </a:p>
          <a:p>
            <a:pPr marR="0" lvl="0" algn="l" rtl="0">
              <a:spcBef>
                <a:spcPts val="0"/>
              </a:spcBef>
              <a:buNone/>
            </a:pPr>
            <a:endParaRPr sz="2400"/>
          </a:p>
          <a:p>
            <a:pPr marL="457200" marR="0" lvl="0" indent="-381000" algn="l" rtl="0">
              <a:spcBef>
                <a:spcPts val="0"/>
              </a:spcBef>
              <a:buSzPct val="100000"/>
              <a:buChar char="●"/>
            </a:pPr>
            <a:r>
              <a:rPr lang="en-US" sz="2400"/>
              <a:t>Cathy Bates, CIO, Appalachian State University</a:t>
            </a:r>
          </a:p>
          <a:p>
            <a:pPr marR="0" lvl="0" algn="l" rtl="0">
              <a:spcBef>
                <a:spcPts val="0"/>
              </a:spcBef>
              <a:buNone/>
            </a:pPr>
            <a:endParaRPr sz="2400"/>
          </a:p>
          <a:p>
            <a:pPr marL="457200" marR="0" lvl="0" indent="-381000" algn="l" rtl="0">
              <a:spcBef>
                <a:spcPts val="0"/>
              </a:spcBef>
              <a:buSzPct val="100000"/>
              <a:buChar char="●"/>
            </a:pPr>
            <a:r>
              <a:rPr lang="en-US" sz="2400"/>
              <a:t>Donna Liss, CIO, Truman State University</a:t>
            </a:r>
          </a:p>
          <a:p>
            <a:pPr marR="0" lvl="0" algn="l" rtl="0">
              <a:spcBef>
                <a:spcPts val="0"/>
              </a:spcBef>
              <a:buNone/>
            </a:pPr>
            <a:endParaRPr sz="2400"/>
          </a:p>
          <a:p>
            <a:pPr marL="457200" marR="0" lvl="0" indent="-381000" algn="l" rtl="0">
              <a:spcBef>
                <a:spcPts val="0"/>
              </a:spcBef>
              <a:buSzPct val="100000"/>
              <a:buChar char="●"/>
            </a:pPr>
            <a:r>
              <a:rPr lang="en-US" sz="2400"/>
              <a:t>Veronica Diaz, Director, Online Programs, AD, ELI, EDUCAUSE</a:t>
            </a:r>
          </a:p>
          <a:p>
            <a:pPr marR="0" lvl="0" algn="l" rtl="0">
              <a:spcBef>
                <a:spcPts val="0"/>
              </a:spcBef>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2057400" y="1295400"/>
            <a:ext cx="6400799" cy="47244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45833"/>
              <a:buFont typeface="Arial"/>
              <a:buNone/>
            </a:pPr>
            <a:r>
              <a:rPr lang="en-US" sz="2400">
                <a:solidFill>
                  <a:srgbClr val="222222"/>
                </a:solidFill>
                <a:highlight>
                  <a:srgbClr val="FFFFFF"/>
                </a:highlight>
              </a:rPr>
              <a:t>* Learn about microcredentialing and digital badging as valid records of learning </a:t>
            </a:r>
            <a:br>
              <a:rPr lang="en-US" sz="2400">
                <a:solidFill>
                  <a:srgbClr val="222222"/>
                </a:solidFill>
                <a:highlight>
                  <a:srgbClr val="FFFFFF"/>
                </a:highlight>
              </a:rPr>
            </a:br>
            <a:endParaRPr lang="en-US" sz="2400">
              <a:solidFill>
                <a:srgbClr val="222222"/>
              </a:solidFill>
              <a:highlight>
                <a:srgbClr val="FFFFFF"/>
              </a:highlight>
            </a:endParaRPr>
          </a:p>
          <a:p>
            <a:pPr lvl="0" rtl="0">
              <a:lnSpc>
                <a:spcPct val="115000"/>
              </a:lnSpc>
              <a:spcBef>
                <a:spcPts val="0"/>
              </a:spcBef>
              <a:buClr>
                <a:schemeClr val="dk1"/>
              </a:buClr>
              <a:buSzPct val="45833"/>
              <a:buFont typeface="Arial"/>
              <a:buNone/>
            </a:pPr>
            <a:r>
              <a:rPr lang="en-US" sz="2400">
                <a:solidFill>
                  <a:srgbClr val="222222"/>
                </a:solidFill>
                <a:highlight>
                  <a:srgbClr val="FFFFFF"/>
                </a:highlight>
              </a:rPr>
              <a:t>* Compare and contrast microcredentialing with a traditional credit </a:t>
            </a:r>
            <a:br>
              <a:rPr lang="en-US" sz="2400">
                <a:solidFill>
                  <a:srgbClr val="222222"/>
                </a:solidFill>
                <a:highlight>
                  <a:srgbClr val="FFFFFF"/>
                </a:highlight>
              </a:rPr>
            </a:br>
            <a:endParaRPr lang="en-US" sz="2400">
              <a:solidFill>
                <a:srgbClr val="222222"/>
              </a:solidFill>
              <a:highlight>
                <a:srgbClr val="FFFFFF"/>
              </a:highlight>
            </a:endParaRPr>
          </a:p>
          <a:p>
            <a:pPr lvl="0" rtl="0">
              <a:lnSpc>
                <a:spcPct val="115000"/>
              </a:lnSpc>
              <a:spcBef>
                <a:spcPts val="0"/>
              </a:spcBef>
              <a:buClr>
                <a:schemeClr val="dk1"/>
              </a:buClr>
              <a:buSzPct val="45833"/>
              <a:buFont typeface="Arial"/>
              <a:buNone/>
            </a:pPr>
            <a:r>
              <a:rPr lang="en-US" sz="2400">
                <a:solidFill>
                  <a:srgbClr val="222222"/>
                </a:solidFill>
                <a:highlight>
                  <a:srgbClr val="FFFFFF"/>
                </a:highlight>
              </a:rPr>
              <a:t>* Discuss the impact of alternative credentialing on higher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85800" y="685800"/>
            <a:ext cx="8229600" cy="731838"/>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Arial"/>
              <a:buNone/>
            </a:pPr>
            <a:r>
              <a:rPr lang="en-US"/>
              <a:t>Definitions</a:t>
            </a:r>
          </a:p>
        </p:txBody>
      </p:sp>
      <p:sp>
        <p:nvSpPr>
          <p:cNvPr id="62" name="Shape 62"/>
          <p:cNvSpPr txBox="1">
            <a:spLocks noGrp="1"/>
          </p:cNvSpPr>
          <p:nvPr>
            <p:ph type="body" idx="1"/>
          </p:nvPr>
        </p:nvSpPr>
        <p:spPr>
          <a:xfrm>
            <a:off x="685800" y="1600200"/>
            <a:ext cx="8229600" cy="5029199"/>
          </a:xfrm>
          <a:prstGeom prst="rect">
            <a:avLst/>
          </a:prstGeom>
          <a:noFill/>
          <a:ln>
            <a:noFill/>
          </a:ln>
        </p:spPr>
        <p:txBody>
          <a:bodyPr lIns="91425" tIns="45700" rIns="91425" bIns="45700" anchor="t" anchorCtr="0">
            <a:noAutofit/>
          </a:bodyPr>
          <a:lstStyle/>
          <a:p>
            <a:pPr marL="457200" marR="0" lvl="0" indent="-381000" algn="l" rtl="0">
              <a:spcBef>
                <a:spcPts val="0"/>
              </a:spcBef>
              <a:buClr>
                <a:srgbClr val="7F7F7F"/>
              </a:buClr>
              <a:buSzPct val="100000"/>
              <a:buFont typeface="Arial"/>
              <a:buChar char="●"/>
            </a:pPr>
            <a:r>
              <a:rPr lang="en-US" sz="2400"/>
              <a:t>Certificates</a:t>
            </a:r>
          </a:p>
          <a:p>
            <a:pPr marL="914400" marR="0" lvl="1" indent="-342900" algn="l" rtl="0">
              <a:spcBef>
                <a:spcPts val="0"/>
              </a:spcBef>
              <a:buClr>
                <a:srgbClr val="000000"/>
              </a:buClr>
              <a:buSzPct val="100000"/>
              <a:buChar char="○"/>
            </a:pPr>
            <a:r>
              <a:rPr lang="en-US" sz="1800">
                <a:solidFill>
                  <a:srgbClr val="000000"/>
                </a:solidFill>
              </a:rPr>
              <a:t>Comfortable, familiar.   Typically issued by institutions for programs of student that do not culminate in a degree. </a:t>
            </a:r>
          </a:p>
          <a:p>
            <a:pPr marL="457200" marR="0" lvl="0" indent="-381000" algn="l" rtl="0">
              <a:spcBef>
                <a:spcPts val="0"/>
              </a:spcBef>
              <a:buClr>
                <a:srgbClr val="7F7F7F"/>
              </a:buClr>
              <a:buSzPct val="100000"/>
              <a:buFont typeface="Arial"/>
              <a:buChar char="●"/>
            </a:pPr>
            <a:r>
              <a:rPr lang="en-US" sz="2400"/>
              <a:t>Microcredentialing</a:t>
            </a:r>
          </a:p>
          <a:p>
            <a:pPr marL="914400" marR="0" lvl="1" indent="-342900" algn="l" rtl="0">
              <a:spcBef>
                <a:spcPts val="0"/>
              </a:spcBef>
              <a:buClr>
                <a:srgbClr val="000000"/>
              </a:buClr>
              <a:buSzPct val="100000"/>
              <a:buChar char="○"/>
            </a:pPr>
            <a:r>
              <a:rPr lang="en-US" sz="1800">
                <a:solidFill>
                  <a:srgbClr val="000000"/>
                </a:solidFill>
              </a:rPr>
              <a:t>Granular, digitally presented certifications offering evidence an individual has mastered a skill or specific area of knowledge.</a:t>
            </a:r>
          </a:p>
          <a:p>
            <a:pPr marL="457200" marR="0" lvl="0" indent="-381000" algn="l" rtl="0">
              <a:spcBef>
                <a:spcPts val="0"/>
              </a:spcBef>
              <a:buSzPct val="100000"/>
              <a:buChar char="●"/>
            </a:pPr>
            <a:r>
              <a:rPr lang="en-US" sz="2400"/>
              <a:t>Digital Badge</a:t>
            </a:r>
          </a:p>
          <a:p>
            <a:pPr marL="914400" marR="0" lvl="1" indent="-342900" algn="l" rtl="0">
              <a:spcBef>
                <a:spcPts val="0"/>
              </a:spcBef>
              <a:buClr>
                <a:srgbClr val="000000"/>
              </a:buClr>
              <a:buSzPct val="100000"/>
              <a:buFont typeface="Arial"/>
              <a:buChar char="○"/>
            </a:pPr>
            <a:r>
              <a:rPr lang="en-US" sz="1800">
                <a:solidFill>
                  <a:srgbClr val="000000"/>
                </a:solidFill>
                <a:highlight>
                  <a:srgbClr val="FFFFFF"/>
                </a:highlight>
              </a:rPr>
              <a:t>“a visual way of displaying both curricular and cocurricular experiences and achievements” (Fain, 2016) </a:t>
            </a:r>
          </a:p>
          <a:p>
            <a:pPr marL="914400" marR="0" lvl="1" indent="-342900" algn="l" rtl="0">
              <a:spcBef>
                <a:spcPts val="0"/>
              </a:spcBef>
              <a:buClr>
                <a:srgbClr val="000000"/>
              </a:buClr>
              <a:buSzPct val="100000"/>
              <a:buFont typeface="Arial"/>
              <a:buChar char="○"/>
            </a:pPr>
            <a:r>
              <a:rPr lang="en-US" sz="1800">
                <a:solidFill>
                  <a:srgbClr val="000000"/>
                </a:solidFill>
                <a:highlight>
                  <a:srgbClr val="FFFFFF"/>
                </a:highlight>
              </a:rPr>
              <a:t>offered via </a:t>
            </a:r>
            <a:r>
              <a:rPr lang="en-US" sz="1800" u="sng">
                <a:solidFill>
                  <a:srgbClr val="000000"/>
                </a:solidFill>
                <a:highlight>
                  <a:srgbClr val="FFFFFF"/>
                </a:highlight>
                <a:hlinkClick r:id="rId4"/>
              </a:rPr>
              <a:t>Credly</a:t>
            </a:r>
            <a:r>
              <a:rPr lang="en-US" sz="1800">
                <a:solidFill>
                  <a:srgbClr val="000000"/>
                </a:solidFill>
              </a:rPr>
              <a:t> (and others)</a:t>
            </a:r>
          </a:p>
          <a:p>
            <a:pPr marL="457200" marR="0" lvl="0" indent="-381000" algn="l" rtl="0">
              <a:spcBef>
                <a:spcPts val="0"/>
              </a:spcBef>
              <a:buSzPct val="100000"/>
              <a:buChar char="●"/>
            </a:pPr>
            <a:r>
              <a:rPr lang="en-US" sz="2400"/>
              <a:t>Nanodegree</a:t>
            </a:r>
          </a:p>
          <a:p>
            <a:pPr marL="914400" marR="0" lvl="1" indent="-342900" algn="l" rtl="0">
              <a:spcBef>
                <a:spcPts val="0"/>
              </a:spcBef>
              <a:buClr>
                <a:srgbClr val="000000"/>
              </a:buClr>
              <a:buSzPct val="100000"/>
              <a:buChar char="○"/>
            </a:pPr>
            <a:r>
              <a:rPr lang="en-US" sz="1800">
                <a:solidFill>
                  <a:srgbClr val="000000"/>
                </a:solidFill>
              </a:rPr>
              <a:t>Online certification training in a very specific skillset; example:  Udacity’s technical nanodegrees in areas such as “Android App Development”</a:t>
            </a:r>
          </a:p>
          <a:p>
            <a:pPr marL="457200" marR="0" lvl="0" indent="-381000" algn="l" rtl="0">
              <a:spcBef>
                <a:spcPts val="0"/>
              </a:spcBef>
              <a:buSzPct val="100000"/>
              <a:buChar char="●"/>
            </a:pPr>
            <a:r>
              <a:rPr lang="en-US" sz="2400" u="sng">
                <a:solidFill>
                  <a:schemeClr val="hlink"/>
                </a:solidFill>
                <a:hlinkClick r:id="rId5"/>
              </a:rPr>
              <a:t>Infographic</a:t>
            </a:r>
            <a:r>
              <a:rPr lang="en-US" sz="2400"/>
              <a:t> (Pearson &amp; UPCEA)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133600" y="304800"/>
            <a:ext cx="6629400" cy="731838"/>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a:buNone/>
            </a:pPr>
            <a:r>
              <a:rPr lang="en-US" sz="3200">
                <a:solidFill>
                  <a:srgbClr val="7F7F7F"/>
                </a:solidFill>
                <a:latin typeface="Arial"/>
                <a:ea typeface="Arial"/>
                <a:cs typeface="Arial"/>
                <a:sym typeface="Arial"/>
              </a:rPr>
              <a:t>Discussion Questions</a:t>
            </a:r>
          </a:p>
        </p:txBody>
      </p:sp>
      <p:sp>
        <p:nvSpPr>
          <p:cNvPr id="68" name="Shape 68"/>
          <p:cNvSpPr txBox="1">
            <a:spLocks noGrp="1"/>
          </p:cNvSpPr>
          <p:nvPr>
            <p:ph type="body" idx="1"/>
          </p:nvPr>
        </p:nvSpPr>
        <p:spPr>
          <a:xfrm>
            <a:off x="304800" y="1219200"/>
            <a:ext cx="8153400" cy="4883100"/>
          </a:xfrm>
          <a:prstGeom prst="rect">
            <a:avLst/>
          </a:prstGeom>
          <a:noFill/>
          <a:ln>
            <a:noFill/>
          </a:ln>
        </p:spPr>
        <p:txBody>
          <a:bodyPr lIns="91425" tIns="45700" rIns="91425" bIns="45700" anchor="t" anchorCtr="0">
            <a:noAutofit/>
          </a:bodyPr>
          <a:lstStyle/>
          <a:p>
            <a:pPr marL="914400" lvl="1" indent="-342900" rtl="0">
              <a:lnSpc>
                <a:spcPct val="115000"/>
              </a:lnSpc>
              <a:spcBef>
                <a:spcPts val="0"/>
              </a:spcBef>
              <a:buClr>
                <a:schemeClr val="dk1"/>
              </a:buClr>
              <a:buSzPct val="100000"/>
              <a:buFont typeface="Arial"/>
              <a:buChar char="○"/>
            </a:pPr>
            <a:r>
              <a:rPr lang="en-US" sz="1800">
                <a:solidFill>
                  <a:schemeClr val="dk1"/>
                </a:solidFill>
              </a:rPr>
              <a:t>What are you doing at your institution to provide opportunities for recognizable, alternative credentialing beyond the traditional transcript? </a:t>
            </a:r>
          </a:p>
          <a:p>
            <a:pPr marL="914400" lvl="1" indent="-342900" rtl="0">
              <a:lnSpc>
                <a:spcPct val="115000"/>
              </a:lnSpc>
              <a:spcBef>
                <a:spcPts val="0"/>
              </a:spcBef>
              <a:buClr>
                <a:schemeClr val="dk1"/>
              </a:buClr>
              <a:buSzPct val="100000"/>
              <a:buFont typeface="Arial"/>
              <a:buChar char="○"/>
            </a:pPr>
            <a:r>
              <a:rPr lang="en-US" sz="1800">
                <a:solidFill>
                  <a:schemeClr val="dk1"/>
                </a:solidFill>
              </a:rPr>
              <a:t>Who are you partnering with (Vendors? Other institutions? Partners?) </a:t>
            </a:r>
          </a:p>
          <a:p>
            <a:pPr marL="914400" lvl="1" indent="-342900" rtl="0">
              <a:lnSpc>
                <a:spcPct val="115000"/>
              </a:lnSpc>
              <a:spcBef>
                <a:spcPts val="0"/>
              </a:spcBef>
              <a:buClr>
                <a:schemeClr val="dk1"/>
              </a:buClr>
              <a:buSzPct val="100000"/>
              <a:buFont typeface="Arial"/>
              <a:buChar char="○"/>
            </a:pPr>
            <a:r>
              <a:rPr lang="en-US" sz="1800">
                <a:solidFill>
                  <a:schemeClr val="dk1"/>
                </a:solidFill>
              </a:rPr>
              <a:t>How do you get your faculty and employers to view this as valid?  Who really is the audience (stakeholders) for these? </a:t>
            </a:r>
          </a:p>
          <a:p>
            <a:pPr marL="914400" lvl="1" indent="-342900" rtl="0">
              <a:lnSpc>
                <a:spcPct val="115000"/>
              </a:lnSpc>
              <a:spcBef>
                <a:spcPts val="0"/>
              </a:spcBef>
              <a:buClr>
                <a:schemeClr val="dk1"/>
              </a:buClr>
              <a:buSzPct val="100000"/>
              <a:buFont typeface="Arial"/>
              <a:buChar char="○"/>
            </a:pPr>
            <a:r>
              <a:rPr lang="en-US" sz="1800">
                <a:solidFill>
                  <a:schemeClr val="dk1"/>
                </a:solidFill>
              </a:rPr>
              <a:t>How does this impact what you are doing now (impacts on current services?)</a:t>
            </a:r>
          </a:p>
          <a:p>
            <a:pPr marL="914400" lvl="1" indent="-342900" rtl="0">
              <a:lnSpc>
                <a:spcPct val="115000"/>
              </a:lnSpc>
              <a:spcBef>
                <a:spcPts val="0"/>
              </a:spcBef>
              <a:buClr>
                <a:schemeClr val="dk1"/>
              </a:buClr>
              <a:buSzPct val="100000"/>
              <a:buFont typeface="Arial"/>
              <a:buChar char="○"/>
            </a:pPr>
            <a:r>
              <a:rPr lang="en-US" sz="1800">
                <a:solidFill>
                  <a:schemeClr val="dk1"/>
                </a:solidFill>
              </a:rPr>
              <a:t>What are all the potential impacts that may occur in higher ed to our services (transcripts, learning, etc.)?  How should we prepare for that? How do digital credentials affect who we think of as our “students” over the short/long terms?</a:t>
            </a:r>
          </a:p>
          <a:p>
            <a:pPr marL="914400" lvl="1" indent="-342900" rtl="0">
              <a:lnSpc>
                <a:spcPct val="115000"/>
              </a:lnSpc>
              <a:spcBef>
                <a:spcPts val="0"/>
              </a:spcBef>
              <a:buClr>
                <a:schemeClr val="dk1"/>
              </a:buClr>
              <a:buSzPct val="100000"/>
              <a:buChar char="○"/>
            </a:pPr>
            <a:r>
              <a:rPr lang="en-US" sz="1800">
                <a:solidFill>
                  <a:schemeClr val="dk1"/>
                </a:solidFill>
              </a:rPr>
              <a:t>Who are others using this in the room that would be willing to share what you are doing?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133600" y="304800"/>
            <a:ext cx="6629400" cy="731700"/>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a:buNone/>
            </a:pPr>
            <a:r>
              <a:rPr lang="en-US"/>
              <a:t>Resources to Explore</a:t>
            </a:r>
          </a:p>
        </p:txBody>
      </p:sp>
      <p:sp>
        <p:nvSpPr>
          <p:cNvPr id="74" name="Shape 74"/>
          <p:cNvSpPr txBox="1">
            <a:spLocks noGrp="1"/>
          </p:cNvSpPr>
          <p:nvPr>
            <p:ph type="body" idx="1"/>
          </p:nvPr>
        </p:nvSpPr>
        <p:spPr>
          <a:xfrm>
            <a:off x="304800" y="1219200"/>
            <a:ext cx="8153400" cy="4495800"/>
          </a:xfrm>
          <a:prstGeom prst="rect">
            <a:avLst/>
          </a:prstGeom>
          <a:noFill/>
          <a:ln>
            <a:noFill/>
          </a:ln>
        </p:spPr>
        <p:txBody>
          <a:bodyPr lIns="91425" tIns="45700" rIns="91425" bIns="45700" anchor="t" anchorCtr="0">
            <a:noAutofit/>
          </a:bodyPr>
          <a:lstStyle/>
          <a:p>
            <a:pPr lvl="0" rtl="0">
              <a:lnSpc>
                <a:spcPct val="115000"/>
              </a:lnSpc>
              <a:spcBef>
                <a:spcPts val="0"/>
              </a:spcBef>
              <a:buNone/>
            </a:pPr>
            <a:r>
              <a:rPr lang="en-US" sz="1200">
                <a:solidFill>
                  <a:srgbClr val="333333"/>
                </a:solidFill>
              </a:rPr>
              <a:t>General resources to consider:</a:t>
            </a:r>
          </a:p>
          <a:p>
            <a:pPr marL="457200" lvl="0" indent="-304800" rtl="0">
              <a:lnSpc>
                <a:spcPct val="115000"/>
              </a:lnSpc>
              <a:spcBef>
                <a:spcPts val="0"/>
              </a:spcBef>
              <a:buSzPct val="100000"/>
              <a:buChar char="●"/>
            </a:pPr>
            <a:r>
              <a:rPr lang="en-US" sz="1200">
                <a:solidFill>
                  <a:srgbClr val="333333"/>
                </a:solidFill>
              </a:rPr>
              <a:t>Dillow, C. (2016, June 20). Want a high-paying job? Get a 'nanodegree' Retrieved September 16, 2016, from </a:t>
            </a:r>
            <a:r>
              <a:rPr lang="en-US" sz="1200" u="sng">
                <a:solidFill>
                  <a:schemeClr val="hlink"/>
                </a:solidFill>
                <a:hlinkClick r:id="rId4"/>
              </a:rPr>
              <a:t>http://www.cnbc.com/2016/06/20/udacity-reinvents-skills-training-with-the-nanodegree.html</a:t>
            </a:r>
            <a:r>
              <a:rPr lang="en-US" sz="1200">
                <a:solidFill>
                  <a:srgbClr val="333333"/>
                </a:solidFill>
              </a:rPr>
              <a:t> </a:t>
            </a:r>
          </a:p>
          <a:p>
            <a:pPr marL="457200" lvl="0" indent="-304800" rtl="0">
              <a:lnSpc>
                <a:spcPct val="115000"/>
              </a:lnSpc>
              <a:spcBef>
                <a:spcPts val="0"/>
              </a:spcBef>
              <a:buSzPct val="100000"/>
              <a:buFont typeface="Arial"/>
              <a:buChar char="●"/>
            </a:pPr>
            <a:r>
              <a:rPr lang="en-US" sz="1200">
                <a:solidFill>
                  <a:srgbClr val="333333"/>
                </a:solidFill>
              </a:rPr>
              <a:t>Fain, P. (2016, August 9). Digital, Verified and Less Open. Retrieved September 16, 2016, from </a:t>
            </a:r>
            <a:r>
              <a:rPr lang="en-US" sz="1200" u="sng">
                <a:solidFill>
                  <a:schemeClr val="hlink"/>
                </a:solidFill>
                <a:hlinkClick r:id="rId5"/>
              </a:rPr>
              <a:t>https://www.insidehighered.com/news/2016/08/09/digital-badging-spreads-more-colleges-use-vendors-create-alternative-credentials</a:t>
            </a:r>
          </a:p>
          <a:p>
            <a:pPr marL="457200" lvl="0" indent="-304800" rtl="0">
              <a:lnSpc>
                <a:spcPct val="115000"/>
              </a:lnSpc>
              <a:spcBef>
                <a:spcPts val="0"/>
              </a:spcBef>
              <a:buSzPct val="100000"/>
              <a:buFont typeface="Arial"/>
              <a:buChar char="●"/>
            </a:pPr>
            <a:r>
              <a:rPr lang="en-US" sz="1200">
                <a:solidFill>
                  <a:srgbClr val="333333"/>
                </a:solidFill>
              </a:rPr>
              <a:t>UPCAE  &amp; Pearson Education. (Eds.). (2016). Demographic Shifts in Educational Demand and the Rise of Alternative Credentials. Retrieved September 16, 2016, from </a:t>
            </a:r>
            <a:r>
              <a:rPr lang="en-US" sz="1200" u="sng">
                <a:solidFill>
                  <a:schemeClr val="hlink"/>
                </a:solidFill>
                <a:hlinkClick r:id="rId6"/>
              </a:rPr>
              <a:t>http://www.pearsoned.com/wp-content/uploads/alternative_credentials_infographic.pdf</a:t>
            </a:r>
            <a:r>
              <a:rPr lang="en-US" sz="1200">
                <a:solidFill>
                  <a:srgbClr val="333333"/>
                </a:solidFill>
              </a:rPr>
              <a:t> </a:t>
            </a:r>
          </a:p>
          <a:p>
            <a:pPr lvl="0" rtl="0">
              <a:lnSpc>
                <a:spcPct val="115000"/>
              </a:lnSpc>
              <a:spcBef>
                <a:spcPts val="0"/>
              </a:spcBef>
              <a:buNone/>
            </a:pPr>
            <a:endParaRPr sz="1200">
              <a:solidFill>
                <a:srgbClr val="333333"/>
              </a:solidFill>
            </a:endParaRPr>
          </a:p>
          <a:p>
            <a:pPr lvl="0" rtl="0">
              <a:lnSpc>
                <a:spcPct val="115000"/>
              </a:lnSpc>
              <a:spcBef>
                <a:spcPts val="0"/>
              </a:spcBef>
              <a:buNone/>
            </a:pPr>
            <a:r>
              <a:rPr lang="en-US" sz="1200">
                <a:solidFill>
                  <a:srgbClr val="333333"/>
                </a:solidFill>
              </a:rPr>
              <a:t>Also see the EDUCAUSE Library resources:</a:t>
            </a:r>
          </a:p>
          <a:p>
            <a:pPr marL="457200" lvl="0" indent="-304800" rtl="0">
              <a:lnSpc>
                <a:spcPct val="115000"/>
              </a:lnSpc>
              <a:spcBef>
                <a:spcPts val="0"/>
              </a:spcBef>
              <a:buSzPct val="100000"/>
              <a:buFont typeface="Arial"/>
              <a:buChar char="●"/>
            </a:pPr>
            <a:r>
              <a:rPr lang="en-US" sz="1200" u="sng">
                <a:solidFill>
                  <a:srgbClr val="1155CC"/>
                </a:solidFill>
                <a:highlight>
                  <a:srgbClr val="FFFFFF"/>
                </a:highlight>
                <a:hlinkClick r:id="rId7"/>
              </a:rPr>
              <a:t>https://library.educause.edu/topics/teaching-and-learning/badges</a:t>
            </a:r>
            <a:r>
              <a:rPr lang="en-US" sz="1200">
                <a:solidFill>
                  <a:schemeClr val="dk1"/>
                </a:solidFill>
                <a:highlight>
                  <a:srgbClr val="FFFFFF"/>
                </a:highlight>
              </a:rPr>
              <a:t>  </a:t>
            </a:r>
          </a:p>
          <a:p>
            <a:pPr marL="457200" lvl="0" indent="-304800" rtl="0">
              <a:lnSpc>
                <a:spcPct val="115000"/>
              </a:lnSpc>
              <a:spcBef>
                <a:spcPts val="0"/>
              </a:spcBef>
              <a:buSzPct val="100000"/>
              <a:buFont typeface="Arial"/>
              <a:buChar char="●"/>
            </a:pPr>
            <a:r>
              <a:rPr lang="en-US" sz="1200" u="sng">
                <a:solidFill>
                  <a:schemeClr val="hlink"/>
                </a:solidFill>
                <a:highlight>
                  <a:srgbClr val="FFFFFF"/>
                </a:highlight>
                <a:hlinkClick r:id="rId8"/>
              </a:rPr>
              <a:t>http://www.educause.edu/badging</a:t>
            </a:r>
            <a:r>
              <a:rPr lang="en-US" sz="1200">
                <a:solidFill>
                  <a:schemeClr val="dk1"/>
                </a:solidFill>
                <a:highlight>
                  <a:srgbClr val="FFFFFF"/>
                </a:highlight>
              </a:rPr>
              <a:t> </a:t>
            </a:r>
          </a:p>
          <a:p>
            <a:pPr lvl="0" rtl="0">
              <a:lnSpc>
                <a:spcPct val="115000"/>
              </a:lnSpc>
              <a:spcBef>
                <a:spcPts val="0"/>
              </a:spcBef>
              <a:buNone/>
            </a:pPr>
            <a:endParaRPr sz="1200">
              <a:solidFill>
                <a:schemeClr val="dk1"/>
              </a:solidFill>
              <a:highlight>
                <a:srgbClr val="FFFFFF"/>
              </a:highlight>
            </a:endParaRPr>
          </a:p>
          <a:p>
            <a:pPr lvl="0" rtl="0">
              <a:lnSpc>
                <a:spcPct val="115000"/>
              </a:lnSpc>
              <a:spcBef>
                <a:spcPts val="0"/>
              </a:spcBef>
              <a:buNone/>
            </a:pPr>
            <a:r>
              <a:rPr lang="en-US" sz="1200">
                <a:solidFill>
                  <a:schemeClr val="dk1"/>
                </a:solidFill>
                <a:highlight>
                  <a:srgbClr val="FFFFFF"/>
                </a:highlight>
              </a:rPr>
              <a:t>And national initiative info:</a:t>
            </a:r>
          </a:p>
          <a:p>
            <a:pPr marL="457200" lvl="0" indent="-304800" rtl="0">
              <a:lnSpc>
                <a:spcPct val="115000"/>
              </a:lnSpc>
              <a:spcBef>
                <a:spcPts val="0"/>
              </a:spcBef>
              <a:buSzPct val="100000"/>
              <a:buChar char="●"/>
            </a:pPr>
            <a:r>
              <a:rPr lang="en-US" sz="1200">
                <a:solidFill>
                  <a:srgbClr val="1F497D"/>
                </a:solidFill>
                <a:highlight>
                  <a:srgbClr val="FFFFFF"/>
                </a:highlight>
              </a:rPr>
              <a:t> </a:t>
            </a:r>
            <a:r>
              <a:rPr lang="en-US" sz="1200" u="sng">
                <a:solidFill>
                  <a:srgbClr val="1155CC"/>
                </a:solidFill>
                <a:highlight>
                  <a:srgbClr val="FFFFFF"/>
                </a:highlight>
                <a:hlinkClick r:id="rId8"/>
              </a:rPr>
              <a:t>Connecting Credentials</a:t>
            </a:r>
            <a:r>
              <a:rPr lang="en-US" sz="1200">
                <a:solidFill>
                  <a:srgbClr val="1F497D"/>
                </a:solidFill>
                <a:highlight>
                  <a:srgbClr val="FFFFFF"/>
                </a:highlight>
              </a:rPr>
              <a:t>: over 100 co-sponsors working on a national dialogue and creating resources for a standardized learning-based credentialing system</a:t>
            </a:r>
          </a:p>
          <a:p>
            <a:pPr marL="457200" lvl="0" indent="-304800" rtl="0">
              <a:lnSpc>
                <a:spcPct val="115000"/>
              </a:lnSpc>
              <a:spcBef>
                <a:spcPts val="0"/>
              </a:spcBef>
              <a:buSzPct val="100000"/>
              <a:buChar char="●"/>
            </a:pPr>
            <a:r>
              <a:rPr lang="en-US" sz="1200" u="sng">
                <a:solidFill>
                  <a:srgbClr val="1155CC"/>
                </a:solidFill>
                <a:highlight>
                  <a:srgbClr val="FFFFFF"/>
                </a:highlight>
                <a:hlinkClick r:id="rId9"/>
              </a:rPr>
              <a:t>Credential Transparency Initiative</a:t>
            </a:r>
            <a:r>
              <a:rPr lang="en-US" sz="1200">
                <a:solidFill>
                  <a:srgbClr val="1F497D"/>
                </a:solidFill>
                <a:highlight>
                  <a:srgbClr val="FFFFFF"/>
                </a:highlight>
              </a:rPr>
              <a:t>: aligning workforce needs to corporate and higher education models, testing one database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90600" y="1143000"/>
            <a:ext cx="6858000" cy="838199"/>
          </a:xfrm>
          <a:prstGeom prst="rect">
            <a:avLst/>
          </a:prstGeom>
          <a:noFill/>
          <a:ln>
            <a:noFill/>
          </a:ln>
        </p:spPr>
        <p:txBody>
          <a:bodyPr lIns="91425" tIns="45700" rIns="91425" bIns="45700" anchor="t" anchorCtr="0">
            <a:noAutofit/>
          </a:bodyPr>
          <a:lstStyle/>
          <a:p>
            <a:pPr marL="0" marR="0" lvl="0" indent="0" algn="ctr" rtl="0">
              <a:spcBef>
                <a:spcPts val="0"/>
              </a:spcBef>
              <a:buClr>
                <a:srgbClr val="3F3F3F"/>
              </a:buClr>
              <a:buSzPct val="25000"/>
              <a:buFont typeface="Arial"/>
              <a:buNone/>
            </a:pPr>
            <a:r>
              <a:rPr lang="en-US" sz="3800">
                <a:solidFill>
                  <a:srgbClr val="3F3F3F"/>
                </a:solidFill>
                <a:latin typeface="Arial"/>
                <a:ea typeface="Arial"/>
                <a:cs typeface="Arial"/>
                <a:sym typeface="Arial"/>
              </a:rPr>
              <a:t>Help Us Improve and Grow</a:t>
            </a:r>
          </a:p>
        </p:txBody>
      </p:sp>
      <p:sp>
        <p:nvSpPr>
          <p:cNvPr id="80" name="Shape 80"/>
          <p:cNvSpPr txBox="1">
            <a:spLocks noGrp="1"/>
          </p:cNvSpPr>
          <p:nvPr>
            <p:ph type="body" idx="1"/>
          </p:nvPr>
        </p:nvSpPr>
        <p:spPr>
          <a:xfrm>
            <a:off x="990600" y="1905000"/>
            <a:ext cx="6858000" cy="3581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l" rtl="0">
              <a:spcBef>
                <a:spcPts val="40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ctr" rtl="0">
              <a:spcBef>
                <a:spcPts val="560"/>
              </a:spcBef>
              <a:spcAft>
                <a:spcPts val="0"/>
              </a:spcAft>
              <a:buClr>
                <a:srgbClr val="3F3F3F"/>
              </a:buClr>
              <a:buSzPct val="25000"/>
              <a:buFont typeface="Noto Sans Symbols"/>
              <a:buNone/>
            </a:pPr>
            <a:r>
              <a:rPr lang="en-US" sz="2800" b="0" i="0" u="none" strike="noStrike" cap="none">
                <a:solidFill>
                  <a:srgbClr val="3F3F3F"/>
                </a:solidFill>
                <a:latin typeface="Arial"/>
                <a:ea typeface="Arial"/>
                <a:cs typeface="Arial"/>
                <a:sym typeface="Arial"/>
              </a:rPr>
              <a:t>Thank you for participating </a:t>
            </a:r>
          </a:p>
          <a:p>
            <a:pPr marL="0" marR="0" lvl="0" indent="0" algn="ctr" rtl="0">
              <a:spcBef>
                <a:spcPts val="560"/>
              </a:spcBef>
              <a:spcAft>
                <a:spcPts val="0"/>
              </a:spcAft>
              <a:buClr>
                <a:srgbClr val="3F3F3F"/>
              </a:buClr>
              <a:buSzPct val="25000"/>
              <a:buFont typeface="Noto Sans Symbols"/>
              <a:buNone/>
            </a:pPr>
            <a:r>
              <a:rPr lang="en-US" sz="2800" b="0" i="0" u="none" strike="noStrike" cap="none">
                <a:solidFill>
                  <a:srgbClr val="3F3F3F"/>
                </a:solidFill>
                <a:latin typeface="Arial"/>
                <a:ea typeface="Arial"/>
                <a:cs typeface="Arial"/>
                <a:sym typeface="Arial"/>
              </a:rPr>
              <a:t>in today’s session. </a:t>
            </a:r>
          </a:p>
          <a:p>
            <a:pPr marL="0" marR="0" lvl="0" indent="0" algn="ctr" rtl="0">
              <a:spcBef>
                <a:spcPts val="40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ctr" rtl="0">
              <a:spcBef>
                <a:spcPts val="400"/>
              </a:spcBef>
              <a:spcAft>
                <a:spcPts val="0"/>
              </a:spcAft>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We’re very interested in your feedback.  Please take </a:t>
            </a:r>
          </a:p>
          <a:p>
            <a:pPr marL="0" marR="0" lvl="0" indent="0" algn="ctr" rtl="0">
              <a:spcBef>
                <a:spcPts val="400"/>
              </a:spcBef>
              <a:spcAft>
                <a:spcPts val="0"/>
              </a:spcAft>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a minute to fill out the session evaluation found within </a:t>
            </a:r>
          </a:p>
          <a:p>
            <a:pPr marL="0" marR="0" lvl="0" indent="0" algn="ctr" rtl="0">
              <a:spcBef>
                <a:spcPts val="400"/>
              </a:spcBef>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the conference mobile app, or the online agenda. </a:t>
            </a:r>
            <a:br>
              <a:rPr lang="en-US" sz="2000" b="0" i="0" u="none" strike="noStrike" cap="none">
                <a:solidFill>
                  <a:srgbClr val="3F3F3F"/>
                </a:solidFill>
                <a:latin typeface="Arial"/>
                <a:ea typeface="Arial"/>
                <a:cs typeface="Arial"/>
                <a:sym typeface="Arial"/>
              </a:rPr>
            </a:br>
            <a:endParaRPr lang="en-US" sz="2000" b="0" i="0" u="none" strike="noStrike" cap="none">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9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812</Words>
  <Application>Microsoft Office PowerPoint</Application>
  <PresentationFormat>On-screen Show (4:3)</PresentationFormat>
  <Paragraphs>69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Noto Sans Symbols</vt:lpstr>
      <vt:lpstr>Times New Roman</vt:lpstr>
      <vt:lpstr>9_Default Theme</vt:lpstr>
      <vt:lpstr>PowerPoint Presentation</vt:lpstr>
      <vt:lpstr>Panel Information</vt:lpstr>
      <vt:lpstr>PowerPoint Presentation</vt:lpstr>
      <vt:lpstr>Definitions</vt:lpstr>
      <vt:lpstr>Discussion Questions</vt:lpstr>
      <vt:lpstr>Resources to Explore</vt:lpstr>
      <vt:lpstr>Help Us Improve and Grow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Petherbridge</dc:creator>
  <cp:lastModifiedBy>Donna Petherbridge</cp:lastModifiedBy>
  <cp:revision>2</cp:revision>
  <dcterms:modified xsi:type="dcterms:W3CDTF">2016-11-05T00:17:07Z</dcterms:modified>
</cp:coreProperties>
</file>