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845" r:id="rId1"/>
  </p:sldMasterIdLst>
  <p:notesMasterIdLst>
    <p:notesMasterId r:id="rId17"/>
  </p:notesMasterIdLst>
  <p:sldIdLst>
    <p:sldId id="260" r:id="rId2"/>
    <p:sldId id="259" r:id="rId3"/>
    <p:sldId id="277" r:id="rId4"/>
    <p:sldId id="279" r:id="rId5"/>
    <p:sldId id="280" r:id="rId6"/>
    <p:sldId id="281" r:id="rId7"/>
    <p:sldId id="282" r:id="rId8"/>
    <p:sldId id="285" r:id="rId9"/>
    <p:sldId id="286" r:id="rId10"/>
    <p:sldId id="287" r:id="rId11"/>
    <p:sldId id="288" r:id="rId12"/>
    <p:sldId id="289" r:id="rId13"/>
    <p:sldId id="290" r:id="rId14"/>
    <p:sldId id="291" r:id="rId15"/>
    <p:sldId id="292"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s" id="{C57C5F1B-280B-444B-AA0D-9CEE6BE1BBA5}">
          <p14:sldIdLst>
            <p14:sldId id="260"/>
          </p14:sldIdLst>
        </p14:section>
        <p14:section name="Dividers" id="{4D810FCF-0ADD-0345-AFBF-9AC0BF5CA536}">
          <p14:sldIdLst>
            <p14:sldId id="259"/>
            <p14:sldId id="277"/>
            <p14:sldId id="279"/>
            <p14:sldId id="280"/>
            <p14:sldId id="281"/>
            <p14:sldId id="282"/>
            <p14:sldId id="285"/>
            <p14:sldId id="286"/>
            <p14:sldId id="287"/>
            <p14:sldId id="288"/>
            <p14:sldId id="289"/>
            <p14:sldId id="290"/>
            <p14:sldId id="291"/>
          </p14:sldIdLst>
        </p14:section>
        <p14:section name="Interaction" id="{F2C0CFF2-7594-C04A-9910-F1426A27AF3C}">
          <p14:sldIdLst/>
        </p14:section>
        <p14:section name="Content" id="{6D2F19DD-4CA8-6F4E-9292-A7C41B87577C}">
          <p14:sldIdLst>
            <p14:sldId id="29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tti Czarnecki"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41" autoAdjust="0"/>
    <p:restoredTop sz="69464" autoAdjust="0"/>
  </p:normalViewPr>
  <p:slideViewPr>
    <p:cSldViewPr>
      <p:cViewPr>
        <p:scale>
          <a:sx n="76" d="100"/>
          <a:sy n="76" d="100"/>
        </p:scale>
        <p:origin x="1664" y="-2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45"/>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commentAuthors" Target="commentAuthors.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9E0E4D-C2F1-B544-9DE2-BBECDFB45BB2}" type="datetimeFigureOut">
              <a:rPr lang="en-US" smtClean="0"/>
              <a:t>11/8/16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087D51-52A1-EF40-B672-9B4EC8500781}" type="slidenum">
              <a:rPr lang="en-US" smtClean="0"/>
              <a:t>‹#›</a:t>
            </a:fld>
            <a:endParaRPr lang="en-US"/>
          </a:p>
        </p:txBody>
      </p:sp>
    </p:spTree>
    <p:extLst>
      <p:ext uri="{BB962C8B-B14F-4D97-AF65-F5344CB8AC3E}">
        <p14:creationId xmlns:p14="http://schemas.microsoft.com/office/powerpoint/2010/main" val="32016043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87D51-52A1-EF40-B672-9B4EC8500781}" type="slidenum">
              <a:rPr lang="en-US" smtClean="0"/>
              <a:t>1</a:t>
            </a:fld>
            <a:endParaRPr lang="en-US"/>
          </a:p>
        </p:txBody>
      </p:sp>
    </p:spTree>
    <p:extLst>
      <p:ext uri="{BB962C8B-B14F-4D97-AF65-F5344CB8AC3E}">
        <p14:creationId xmlns:p14="http://schemas.microsoft.com/office/powerpoint/2010/main" val="2903896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US:IT will put an emphasis on developing and maintaining relationships with academic, administrative and student units assuring an understanding of needs and creating a trust and belief within the University community that US:IT is committed to their success.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2.1: </a:t>
            </a:r>
            <a:r>
              <a:rPr lang="en-US" sz="1200" u="sng" kern="1200" dirty="0" smtClean="0">
                <a:solidFill>
                  <a:schemeClr val="tx1"/>
                </a:solidFill>
                <a:effectLst/>
                <a:latin typeface="+mn-lt"/>
                <a:ea typeface="+mn-ea"/>
                <a:cs typeface="+mn-cs"/>
              </a:rPr>
              <a:t>Structure</a:t>
            </a:r>
            <a:r>
              <a:rPr lang="en-US" sz="1200" kern="1200" dirty="0" smtClean="0">
                <a:solidFill>
                  <a:schemeClr val="tx1"/>
                </a:solidFill>
                <a:effectLst/>
                <a:latin typeface="+mn-lt"/>
                <a:ea typeface="+mn-ea"/>
                <a:cs typeface="+mn-cs"/>
              </a:rPr>
              <a:t> will be created within the IT organization emphasizing relationship management across the University in a manner demonstrating IT’s belief the work happens on the campuses. Relationship managers will be expected to strive to understand all the areas on the campuses with which they work and will be empowered to bring and assign other members of US:IT to these areas as appropriate.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2.2: </a:t>
            </a:r>
            <a:r>
              <a:rPr lang="en-US" sz="1200" u="sng" kern="1200" dirty="0" smtClean="0">
                <a:solidFill>
                  <a:schemeClr val="tx1"/>
                </a:solidFill>
                <a:effectLst/>
                <a:latin typeface="+mn-lt"/>
                <a:ea typeface="+mn-ea"/>
                <a:cs typeface="+mn-cs"/>
              </a:rPr>
              <a:t>Communication</a:t>
            </a:r>
            <a:r>
              <a:rPr lang="en-US" sz="1200" kern="1200" dirty="0" smtClean="0">
                <a:solidFill>
                  <a:schemeClr val="tx1"/>
                </a:solidFill>
                <a:effectLst/>
                <a:latin typeface="+mn-lt"/>
                <a:ea typeface="+mn-ea"/>
                <a:cs typeface="+mn-cs"/>
              </a:rPr>
              <a:t> will become a higher priority and will range from increased expectations of those who are assigned as having a committed relationship role to IT developing standard and robust communication strategies and mechanisms tailored to audiences and varying campus cultures.</a:t>
            </a:r>
          </a:p>
          <a:p>
            <a:endParaRPr lang="en-US" dirty="0"/>
          </a:p>
        </p:txBody>
      </p:sp>
      <p:sp>
        <p:nvSpPr>
          <p:cNvPr id="4" name="Slide Number Placeholder 3"/>
          <p:cNvSpPr>
            <a:spLocks noGrp="1"/>
          </p:cNvSpPr>
          <p:nvPr>
            <p:ph type="sldNum" sz="quarter" idx="10"/>
          </p:nvPr>
        </p:nvSpPr>
        <p:spPr/>
        <p:txBody>
          <a:bodyPr/>
          <a:lstStyle/>
          <a:p>
            <a:fld id="{F7087D51-52A1-EF40-B672-9B4EC8500781}" type="slidenum">
              <a:rPr lang="en-US" smtClean="0"/>
              <a:t>10</a:t>
            </a:fld>
            <a:endParaRPr lang="en-US"/>
          </a:p>
        </p:txBody>
      </p:sp>
    </p:spTree>
    <p:extLst>
      <p:ext uri="{BB962C8B-B14F-4D97-AF65-F5344CB8AC3E}">
        <p14:creationId xmlns:p14="http://schemas.microsoft.com/office/powerpoint/2010/main" val="573874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US:IT will strive to become more in tune with the business and academic needs across the institution. The results will be an organization sought out to address challenges and opportunities as they emerge, not solely for implementation and support.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3.1: </a:t>
            </a:r>
            <a:r>
              <a:rPr lang="en-US" sz="1200" u="sng" kern="1200" dirty="0" smtClean="0">
                <a:solidFill>
                  <a:schemeClr val="tx1"/>
                </a:solidFill>
                <a:effectLst/>
                <a:latin typeface="+mn-lt"/>
                <a:ea typeface="+mn-ea"/>
                <a:cs typeface="+mn-cs"/>
              </a:rPr>
              <a:t>Structure</a:t>
            </a:r>
            <a:r>
              <a:rPr lang="en-US" sz="1200" kern="1200" dirty="0" smtClean="0">
                <a:solidFill>
                  <a:schemeClr val="tx1"/>
                </a:solidFill>
                <a:effectLst/>
                <a:latin typeface="+mn-lt"/>
                <a:ea typeface="+mn-ea"/>
                <a:cs typeface="+mn-cs"/>
              </a:rPr>
              <a:t> will be created to develop teams working directly with units across the University to be  partners in the development of needs and ensure IT services used by those units are serving in a best possible manner, above and beyond support of tools.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3.2: </a:t>
            </a:r>
            <a:r>
              <a:rPr lang="en-US" sz="1200" u="sng" kern="1200" dirty="0" smtClean="0">
                <a:solidFill>
                  <a:schemeClr val="tx1"/>
                </a:solidFill>
                <a:effectLst/>
                <a:latin typeface="+mn-lt"/>
                <a:ea typeface="+mn-ea"/>
                <a:cs typeface="+mn-cs"/>
              </a:rPr>
              <a:t>Training</a:t>
            </a:r>
            <a:r>
              <a:rPr lang="en-US" sz="1200" kern="1200" dirty="0" smtClean="0">
                <a:solidFill>
                  <a:schemeClr val="tx1"/>
                </a:solidFill>
                <a:effectLst/>
                <a:latin typeface="+mn-lt"/>
                <a:ea typeface="+mn-ea"/>
                <a:cs typeface="+mn-cs"/>
              </a:rPr>
              <a:t> will be prioritized to help IT staff in appropriate areas to fully understand the business of the units they work with and the transformation of those areas across the higher education landscape. These staff should be able to help units realize possibilities and leverage tools within the portfolio or advocate where there are gaps.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3.3: </a:t>
            </a:r>
            <a:r>
              <a:rPr lang="en-US" sz="1200" u="sng" kern="1200" dirty="0" smtClean="0">
                <a:solidFill>
                  <a:schemeClr val="tx1"/>
                </a:solidFill>
                <a:effectLst/>
                <a:latin typeface="+mn-lt"/>
                <a:ea typeface="+mn-ea"/>
                <a:cs typeface="+mn-cs"/>
              </a:rPr>
              <a:t>Direct contact</a:t>
            </a:r>
            <a:r>
              <a:rPr lang="en-US" sz="1200" kern="1200" dirty="0" smtClean="0">
                <a:solidFill>
                  <a:schemeClr val="tx1"/>
                </a:solidFill>
                <a:effectLst/>
                <a:latin typeface="+mn-lt"/>
                <a:ea typeface="+mn-ea"/>
                <a:cs typeface="+mn-cs"/>
              </a:rPr>
              <a:t> with the IT staff who understand the work of units across the University will be employed whenever possible. Having those people who understand the work also providing support and direction in tandem with relationship management will be expected whenever possible.</a:t>
            </a:r>
          </a:p>
          <a:p>
            <a:endParaRPr lang="en-US" dirty="0"/>
          </a:p>
        </p:txBody>
      </p:sp>
      <p:sp>
        <p:nvSpPr>
          <p:cNvPr id="4" name="Slide Number Placeholder 3"/>
          <p:cNvSpPr>
            <a:spLocks noGrp="1"/>
          </p:cNvSpPr>
          <p:nvPr>
            <p:ph type="sldNum" sz="quarter" idx="10"/>
          </p:nvPr>
        </p:nvSpPr>
        <p:spPr/>
        <p:txBody>
          <a:bodyPr/>
          <a:lstStyle/>
          <a:p>
            <a:fld id="{F7087D51-52A1-EF40-B672-9B4EC8500781}" type="slidenum">
              <a:rPr lang="en-US" smtClean="0"/>
              <a:t>11</a:t>
            </a:fld>
            <a:endParaRPr lang="en-US"/>
          </a:p>
        </p:txBody>
      </p:sp>
    </p:spTree>
    <p:extLst>
      <p:ext uri="{BB962C8B-B14F-4D97-AF65-F5344CB8AC3E}">
        <p14:creationId xmlns:p14="http://schemas.microsoft.com/office/powerpoint/2010/main" val="994522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US:IT will effectively manage its portfolio in such a way to inform budgetary decisions, reduce expense, create a positive experience for students, faculty and staff while still ensuring needs are met.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4.1: </a:t>
            </a:r>
            <a:r>
              <a:rPr lang="en-US" sz="1200" u="sng" kern="1200" dirty="0" smtClean="0">
                <a:solidFill>
                  <a:schemeClr val="tx1"/>
                </a:solidFill>
                <a:effectLst/>
                <a:latin typeface="+mn-lt"/>
                <a:ea typeface="+mn-ea"/>
                <a:cs typeface="+mn-cs"/>
              </a:rPr>
              <a:t>Evaluation</a:t>
            </a:r>
            <a:r>
              <a:rPr lang="en-US" sz="1200" kern="1200" dirty="0" smtClean="0">
                <a:solidFill>
                  <a:schemeClr val="tx1"/>
                </a:solidFill>
                <a:effectLst/>
                <a:latin typeface="+mn-lt"/>
                <a:ea typeface="+mn-ea"/>
                <a:cs typeface="+mn-cs"/>
              </a:rPr>
              <a:t> of all IT assets, including hardware, software and outsourced services will be performed.  Key elements are total cost, alignment with need, performance, duplication with other services, and alternatives. Within this evaluation, recognition that similar but not identical services may be necessary given program uniqueness and through established relationships and collaboration with University leadership, decisions will be made.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4.2: </a:t>
            </a:r>
            <a:r>
              <a:rPr lang="en-US" sz="1200" u="sng" kern="1200" dirty="0" smtClean="0">
                <a:solidFill>
                  <a:schemeClr val="tx1"/>
                </a:solidFill>
                <a:effectLst/>
                <a:latin typeface="+mn-lt"/>
                <a:ea typeface="+mn-ea"/>
                <a:cs typeface="+mn-cs"/>
              </a:rPr>
              <a:t>Approach</a:t>
            </a:r>
            <a:r>
              <a:rPr lang="en-US" sz="1200" kern="1200" dirty="0" smtClean="0">
                <a:solidFill>
                  <a:schemeClr val="tx1"/>
                </a:solidFill>
                <a:effectLst/>
                <a:latin typeface="+mn-lt"/>
                <a:ea typeface="+mn-ea"/>
                <a:cs typeface="+mn-cs"/>
              </a:rPr>
              <a:t> for all new services will be held to the same lens as the evaluation of existing services (4.1) and IT will strive to balance optimal service delivery with cost. Outsourced or cloud services will be an unbiased part of the evaluation whenever possible to keep IT staffing resources as focused.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4.3: </a:t>
            </a:r>
            <a:r>
              <a:rPr lang="en-US" sz="1200" u="sng" kern="1200" dirty="0" smtClean="0">
                <a:solidFill>
                  <a:schemeClr val="tx1"/>
                </a:solidFill>
                <a:effectLst/>
                <a:latin typeface="+mn-lt"/>
                <a:ea typeface="+mn-ea"/>
                <a:cs typeface="+mn-cs"/>
              </a:rPr>
              <a:t>Analysis</a:t>
            </a:r>
            <a:r>
              <a:rPr lang="en-US" sz="1200" kern="1200" dirty="0" smtClean="0">
                <a:solidFill>
                  <a:schemeClr val="tx1"/>
                </a:solidFill>
                <a:effectLst/>
                <a:latin typeface="+mn-lt"/>
                <a:ea typeface="+mn-ea"/>
                <a:cs typeface="+mn-cs"/>
              </a:rPr>
              <a:t> of the current portfolio of services will be conducted with input from the University community. This to determine if IT is providing services in the most desirable way whenever possible, e.g. mobility, rather than simply confirming functional needs are met.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4.4: </a:t>
            </a:r>
            <a:r>
              <a:rPr lang="en-US" sz="1200" u="sng" kern="1200" dirty="0" smtClean="0">
                <a:solidFill>
                  <a:schemeClr val="tx1"/>
                </a:solidFill>
                <a:effectLst/>
                <a:latin typeface="+mn-lt"/>
                <a:ea typeface="+mn-ea"/>
                <a:cs typeface="+mn-cs"/>
              </a:rPr>
              <a:t>Prioritization</a:t>
            </a:r>
            <a:r>
              <a:rPr lang="en-US" sz="1200" kern="1200" dirty="0" smtClean="0">
                <a:solidFill>
                  <a:schemeClr val="tx1"/>
                </a:solidFill>
                <a:effectLst/>
                <a:latin typeface="+mn-lt"/>
                <a:ea typeface="+mn-ea"/>
                <a:cs typeface="+mn-cs"/>
              </a:rPr>
              <a:t> of budgets and projects will be based on the determined needs of the portfolio and done with input from campus leadership.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087D51-52A1-EF40-B672-9B4EC8500781}" type="slidenum">
              <a:rPr lang="en-US" smtClean="0"/>
              <a:t>12</a:t>
            </a:fld>
            <a:endParaRPr lang="en-US"/>
          </a:p>
        </p:txBody>
      </p:sp>
    </p:spTree>
    <p:extLst>
      <p:ext uri="{BB962C8B-B14F-4D97-AF65-F5344CB8AC3E}">
        <p14:creationId xmlns:p14="http://schemas.microsoft.com/office/powerpoint/2010/main" val="1046633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US:IT will work towards effective culture, structure and processes enabling the organization to become an effective and strategic element of the University.</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5.1: </a:t>
            </a:r>
            <a:r>
              <a:rPr lang="en-US" sz="1200" u="sng" kern="1200" dirty="0" smtClean="0">
                <a:solidFill>
                  <a:schemeClr val="tx1"/>
                </a:solidFill>
                <a:effectLst/>
                <a:latin typeface="+mn-lt"/>
                <a:ea typeface="+mn-ea"/>
                <a:cs typeface="+mn-cs"/>
              </a:rPr>
              <a:t>Trust</a:t>
            </a:r>
            <a:r>
              <a:rPr lang="en-US" sz="1200" kern="1200" dirty="0" smtClean="0">
                <a:solidFill>
                  <a:schemeClr val="tx1"/>
                </a:solidFill>
                <a:effectLst/>
                <a:latin typeface="+mn-lt"/>
                <a:ea typeface="+mn-ea"/>
                <a:cs typeface="+mn-cs"/>
              </a:rPr>
              <a:t> amongst IT units will be expected. IT managers will be encouraged and evaluated on their success in establishing process and relationships between their units and other IT areas empowering service-delivery and ownership of outcomes at all levels.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5.2: </a:t>
            </a:r>
            <a:r>
              <a:rPr lang="en-US" sz="1200" u="sng" kern="1200" dirty="0" smtClean="0">
                <a:solidFill>
                  <a:schemeClr val="tx1"/>
                </a:solidFill>
                <a:effectLst/>
                <a:latin typeface="+mn-lt"/>
                <a:ea typeface="+mn-ea"/>
                <a:cs typeface="+mn-cs"/>
              </a:rPr>
              <a:t>Flexibility</a:t>
            </a:r>
            <a:r>
              <a:rPr lang="en-US" sz="1200" kern="1200" dirty="0" smtClean="0">
                <a:solidFill>
                  <a:schemeClr val="tx1"/>
                </a:solidFill>
                <a:effectLst/>
                <a:latin typeface="+mn-lt"/>
                <a:ea typeface="+mn-ea"/>
                <a:cs typeface="+mn-cs"/>
              </a:rPr>
              <a:t> within the organizational structure will be expected. Multi-disciplinary teams will be frequently used for both projects and problem solving.  Staff will need to grow accustomed to a sense of responsibility to both people and projects not totally within their current area.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5.3: </a:t>
            </a:r>
            <a:r>
              <a:rPr lang="en-US" sz="1200" u="sng" kern="1200" dirty="0" smtClean="0">
                <a:solidFill>
                  <a:schemeClr val="tx1"/>
                </a:solidFill>
                <a:effectLst/>
                <a:latin typeface="+mn-lt"/>
                <a:ea typeface="+mn-ea"/>
                <a:cs typeface="+mn-cs"/>
              </a:rPr>
              <a:t>Learning and process creation</a:t>
            </a:r>
            <a:r>
              <a:rPr lang="en-US" sz="1200" kern="1200" dirty="0" smtClean="0">
                <a:solidFill>
                  <a:schemeClr val="tx1"/>
                </a:solidFill>
                <a:effectLst/>
                <a:latin typeface="+mn-lt"/>
                <a:ea typeface="+mn-ea"/>
                <a:cs typeface="+mn-cs"/>
              </a:rPr>
              <a:t> will occur on an ongoing basis. IT staff will be expected to share problems and solutions in such a way that others may learn and IT can establish ways to efficiently and successfully handle the work.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5.4: </a:t>
            </a:r>
            <a:r>
              <a:rPr lang="en-US" sz="1200" u="sng" kern="1200" dirty="0" smtClean="0">
                <a:solidFill>
                  <a:schemeClr val="tx1"/>
                </a:solidFill>
                <a:effectLst/>
                <a:latin typeface="+mn-lt"/>
                <a:ea typeface="+mn-ea"/>
                <a:cs typeface="+mn-cs"/>
              </a:rPr>
              <a:t>Assessment</a:t>
            </a:r>
            <a:r>
              <a:rPr lang="en-US" sz="1200" kern="1200" dirty="0" smtClean="0">
                <a:solidFill>
                  <a:schemeClr val="tx1"/>
                </a:solidFill>
                <a:effectLst/>
                <a:latin typeface="+mn-lt"/>
                <a:ea typeface="+mn-ea"/>
                <a:cs typeface="+mn-cs"/>
              </a:rPr>
              <a:t> will become a part of projects and new approaches. IT must strive to ensure its services are high performing and meeting needs. This will be accomplished through the channels of relationships, formal assessments of projects outcomes, after action reviews, and University-wide IT assessment processes.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087D51-52A1-EF40-B672-9B4EC8500781}" type="slidenum">
              <a:rPr lang="en-US" smtClean="0"/>
              <a:t>13</a:t>
            </a:fld>
            <a:endParaRPr lang="en-US"/>
          </a:p>
        </p:txBody>
      </p:sp>
    </p:spTree>
    <p:extLst>
      <p:ext uri="{BB962C8B-B14F-4D97-AF65-F5344CB8AC3E}">
        <p14:creationId xmlns:p14="http://schemas.microsoft.com/office/powerpoint/2010/main" val="162971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i="1" kern="1200" dirty="0" smtClean="0">
                <a:solidFill>
                  <a:schemeClr val="tx1"/>
                </a:solidFill>
                <a:effectLst/>
                <a:latin typeface="+mn-lt"/>
                <a:ea typeface="+mn-ea"/>
                <a:cs typeface="+mn-cs"/>
              </a:rPr>
              <a:t>IT Customer</a:t>
            </a:r>
            <a:r>
              <a:rPr lang="en-US" sz="1200" i="1" kern="1200" baseline="0" dirty="0" smtClean="0">
                <a:solidFill>
                  <a:schemeClr val="tx1"/>
                </a:solidFill>
                <a:effectLst/>
                <a:latin typeface="+mn-lt"/>
                <a:ea typeface="+mn-ea"/>
                <a:cs typeface="+mn-cs"/>
              </a:rPr>
              <a:t> Experience initiative. See: Jones, M, </a:t>
            </a:r>
            <a:r>
              <a:rPr lang="en-US" sz="1200" i="1" kern="1200" baseline="0" dirty="0" err="1" smtClean="0">
                <a:solidFill>
                  <a:schemeClr val="tx1"/>
                </a:solidFill>
                <a:effectLst/>
                <a:latin typeface="+mn-lt"/>
                <a:ea typeface="+mn-ea"/>
                <a:cs typeface="+mn-cs"/>
              </a:rPr>
              <a:t>Kober</a:t>
            </a:r>
            <a:r>
              <a:rPr lang="en-US" sz="1200" i="1" kern="1200" baseline="0" dirty="0" smtClean="0">
                <a:solidFill>
                  <a:schemeClr val="tx1"/>
                </a:solidFill>
                <a:effectLst/>
                <a:latin typeface="+mn-lt"/>
                <a:ea typeface="+mn-ea"/>
                <a:cs typeface="+mn-cs"/>
              </a:rPr>
              <a:t>, J (2010) Lead With Your Customer: Transform Culture and Brand into World-Class Excellence</a:t>
            </a:r>
          </a:p>
          <a:p>
            <a:pPr marL="171450" indent="-171450">
              <a:buFont typeface="Arial" charset="0"/>
              <a:buChar char="•"/>
            </a:pPr>
            <a:r>
              <a:rPr lang="en-US" sz="1200" i="1" kern="1200" baseline="0" dirty="0" smtClean="0">
                <a:solidFill>
                  <a:schemeClr val="tx1"/>
                </a:solidFill>
                <a:effectLst/>
                <a:latin typeface="+mn-lt"/>
                <a:ea typeface="+mn-ea"/>
                <a:cs typeface="+mn-cs"/>
              </a:rPr>
              <a:t>Development and placement of Campus Information Technology Officers across the state</a:t>
            </a:r>
          </a:p>
          <a:p>
            <a:pPr marL="171450" indent="-171450">
              <a:buFont typeface="Arial" charset="0"/>
              <a:buChar char="•"/>
            </a:pPr>
            <a:r>
              <a:rPr lang="en-US" sz="1200" i="1" kern="1200" baseline="0" dirty="0" smtClean="0">
                <a:solidFill>
                  <a:schemeClr val="tx1"/>
                </a:solidFill>
                <a:effectLst/>
                <a:latin typeface="+mn-lt"/>
                <a:ea typeface="+mn-ea"/>
                <a:cs typeface="+mn-cs"/>
              </a:rPr>
              <a:t>Moving the needle on Run, Grow, Transform</a:t>
            </a:r>
          </a:p>
          <a:p>
            <a:pPr marL="171450" indent="-171450">
              <a:buFont typeface="Arial" charset="0"/>
              <a:buChar char="•"/>
            </a:pPr>
            <a:r>
              <a:rPr lang="en-US" sz="1200" i="1" kern="1200" baseline="0" dirty="0" smtClean="0">
                <a:solidFill>
                  <a:schemeClr val="tx1"/>
                </a:solidFill>
                <a:effectLst/>
                <a:latin typeface="+mn-lt"/>
                <a:ea typeface="+mn-ea"/>
                <a:cs typeface="+mn-cs"/>
              </a:rPr>
              <a:t>Creating transparency of services</a:t>
            </a:r>
          </a:p>
          <a:p>
            <a:pPr marL="171450" indent="-171450">
              <a:buFont typeface="Arial" charset="0"/>
              <a:buChar char="•"/>
            </a:pPr>
            <a:r>
              <a:rPr lang="en-US" sz="1200" i="1" kern="1200" baseline="0" dirty="0" smtClean="0">
                <a:solidFill>
                  <a:schemeClr val="tx1"/>
                </a:solidFill>
                <a:effectLst/>
                <a:latin typeface="+mn-lt"/>
                <a:ea typeface="+mn-ea"/>
                <a:cs typeface="+mn-cs"/>
              </a:rPr>
              <a:t>Embedding assessment and decision-making into the culture</a:t>
            </a:r>
          </a:p>
        </p:txBody>
      </p:sp>
      <p:sp>
        <p:nvSpPr>
          <p:cNvPr id="4" name="Slide Number Placeholder 3"/>
          <p:cNvSpPr>
            <a:spLocks noGrp="1"/>
          </p:cNvSpPr>
          <p:nvPr>
            <p:ph type="sldNum" sz="quarter" idx="10"/>
          </p:nvPr>
        </p:nvSpPr>
        <p:spPr/>
        <p:txBody>
          <a:bodyPr/>
          <a:lstStyle/>
          <a:p>
            <a:fld id="{F7087D51-52A1-EF40-B672-9B4EC8500781}" type="slidenum">
              <a:rPr lang="en-US" smtClean="0"/>
              <a:t>14</a:t>
            </a:fld>
            <a:endParaRPr lang="en-US"/>
          </a:p>
        </p:txBody>
      </p:sp>
    </p:spTree>
    <p:extLst>
      <p:ext uri="{BB962C8B-B14F-4D97-AF65-F5344CB8AC3E}">
        <p14:creationId xmlns:p14="http://schemas.microsoft.com/office/powerpoint/2010/main" val="1924954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US:IT will effectively manage its portfolio in such a way to inform budgetary decisions, reduce expense, create a positive experience for students, faculty and staff while still ensuring needs are met.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4.1: </a:t>
            </a:r>
            <a:r>
              <a:rPr lang="en-US" sz="1200" u="sng" kern="1200" dirty="0" smtClean="0">
                <a:solidFill>
                  <a:schemeClr val="tx1"/>
                </a:solidFill>
                <a:effectLst/>
                <a:latin typeface="+mn-lt"/>
                <a:ea typeface="+mn-ea"/>
                <a:cs typeface="+mn-cs"/>
              </a:rPr>
              <a:t>Evaluation</a:t>
            </a:r>
            <a:r>
              <a:rPr lang="en-US" sz="1200" kern="1200" dirty="0" smtClean="0">
                <a:solidFill>
                  <a:schemeClr val="tx1"/>
                </a:solidFill>
                <a:effectLst/>
                <a:latin typeface="+mn-lt"/>
                <a:ea typeface="+mn-ea"/>
                <a:cs typeface="+mn-cs"/>
              </a:rPr>
              <a:t> of all IT assets, including hardware, software and outsourced services will be performed.  Key elements are total cost, alignment with need, performance, duplication with other services, and alternatives. Within this evaluation, recognition that similar but not identical services may be necessary given program uniqueness and through established relationships and collaboration with University leadership, decisions will be made.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4.2: </a:t>
            </a:r>
            <a:r>
              <a:rPr lang="en-US" sz="1200" u="sng" kern="1200" dirty="0" smtClean="0">
                <a:solidFill>
                  <a:schemeClr val="tx1"/>
                </a:solidFill>
                <a:effectLst/>
                <a:latin typeface="+mn-lt"/>
                <a:ea typeface="+mn-ea"/>
                <a:cs typeface="+mn-cs"/>
              </a:rPr>
              <a:t>Approach</a:t>
            </a:r>
            <a:r>
              <a:rPr lang="en-US" sz="1200" kern="1200" dirty="0" smtClean="0">
                <a:solidFill>
                  <a:schemeClr val="tx1"/>
                </a:solidFill>
                <a:effectLst/>
                <a:latin typeface="+mn-lt"/>
                <a:ea typeface="+mn-ea"/>
                <a:cs typeface="+mn-cs"/>
              </a:rPr>
              <a:t> for all new services will be held to the same lens as the evaluation of existing services (4.1) and IT will strive to balance optimal service delivery with cost. Outsourced or cloud services will be an unbiased part of the evaluation whenever possible to keep IT staffing resources as focused.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4.3: </a:t>
            </a:r>
            <a:r>
              <a:rPr lang="en-US" sz="1200" u="sng" kern="1200" dirty="0" smtClean="0">
                <a:solidFill>
                  <a:schemeClr val="tx1"/>
                </a:solidFill>
                <a:effectLst/>
                <a:latin typeface="+mn-lt"/>
                <a:ea typeface="+mn-ea"/>
                <a:cs typeface="+mn-cs"/>
              </a:rPr>
              <a:t>Analysis</a:t>
            </a:r>
            <a:r>
              <a:rPr lang="en-US" sz="1200" kern="1200" dirty="0" smtClean="0">
                <a:solidFill>
                  <a:schemeClr val="tx1"/>
                </a:solidFill>
                <a:effectLst/>
                <a:latin typeface="+mn-lt"/>
                <a:ea typeface="+mn-ea"/>
                <a:cs typeface="+mn-cs"/>
              </a:rPr>
              <a:t> of the current portfolio of services will be conducted with input from the University community. This to determine if IT is providing services in the most desirable way whenever possible, e.g. mobility, rather than simply confirming functional needs are met.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4.4: </a:t>
            </a:r>
            <a:r>
              <a:rPr lang="en-US" sz="1200" u="sng" kern="1200" dirty="0" smtClean="0">
                <a:solidFill>
                  <a:schemeClr val="tx1"/>
                </a:solidFill>
                <a:effectLst/>
                <a:latin typeface="+mn-lt"/>
                <a:ea typeface="+mn-ea"/>
                <a:cs typeface="+mn-cs"/>
              </a:rPr>
              <a:t>Prioritization</a:t>
            </a:r>
            <a:r>
              <a:rPr lang="en-US" sz="1200" kern="1200" dirty="0" smtClean="0">
                <a:solidFill>
                  <a:schemeClr val="tx1"/>
                </a:solidFill>
                <a:effectLst/>
                <a:latin typeface="+mn-lt"/>
                <a:ea typeface="+mn-ea"/>
                <a:cs typeface="+mn-cs"/>
              </a:rPr>
              <a:t> of budgets and projects will be based on the determined needs of the portfolio and done with input from campus leadership.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7087D51-52A1-EF40-B672-9B4EC8500781}" type="slidenum">
              <a:rPr lang="en-US" smtClean="0"/>
              <a:t>15</a:t>
            </a:fld>
            <a:endParaRPr lang="en-US"/>
          </a:p>
        </p:txBody>
      </p:sp>
    </p:spTree>
    <p:extLst>
      <p:ext uri="{BB962C8B-B14F-4D97-AF65-F5344CB8AC3E}">
        <p14:creationId xmlns:p14="http://schemas.microsoft.com/office/powerpoint/2010/main" val="2129308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dirty="0" smtClean="0"/>
              <a:t>Declining Enrollments</a:t>
            </a:r>
          </a:p>
          <a:p>
            <a:pPr marL="342900" indent="-342900">
              <a:buFont typeface="Arial" charset="0"/>
              <a:buChar char="•"/>
            </a:pPr>
            <a:r>
              <a:rPr lang="en-US" dirty="0" smtClean="0"/>
              <a:t>Declining numbers of graduating high school seniors in the state</a:t>
            </a:r>
          </a:p>
          <a:p>
            <a:pPr marL="342900" indent="-342900">
              <a:buFont typeface="Arial" charset="0"/>
              <a:buChar char="•"/>
            </a:pPr>
            <a:r>
              <a:rPr lang="en-US" dirty="0" smtClean="0"/>
              <a:t>State appropriation has increased by 0.5% in the past nine years</a:t>
            </a:r>
          </a:p>
          <a:p>
            <a:pPr marL="342900" indent="-342900">
              <a:buFont typeface="Arial" charset="0"/>
              <a:buChar char="•"/>
            </a:pPr>
            <a:r>
              <a:rPr lang="en-US" dirty="0" smtClean="0"/>
              <a:t>Tuition frozen for the last six years</a:t>
            </a:r>
          </a:p>
          <a:p>
            <a:endParaRPr lang="en-US" dirty="0" smtClean="0"/>
          </a:p>
          <a:p>
            <a:r>
              <a:rPr lang="en-US" dirty="0" smtClean="0"/>
              <a:t>Fiscal modeling suggests a 90 million dollar shortfall with no change</a:t>
            </a:r>
          </a:p>
          <a:p>
            <a:endParaRPr lang="en-US" dirty="0" smtClean="0"/>
          </a:p>
          <a:p>
            <a:r>
              <a:rPr lang="en-US" dirty="0" smtClean="0"/>
              <a:t>Action: Align administrative units to achieve efficiencies and saving to invest in mission-focused activity. IT is up first.</a:t>
            </a:r>
          </a:p>
          <a:p>
            <a:endParaRPr lang="en-US" dirty="0"/>
          </a:p>
        </p:txBody>
      </p:sp>
      <p:sp>
        <p:nvSpPr>
          <p:cNvPr id="4" name="Slide Number Placeholder 3"/>
          <p:cNvSpPr>
            <a:spLocks noGrp="1"/>
          </p:cNvSpPr>
          <p:nvPr>
            <p:ph type="sldNum" sz="quarter" idx="10"/>
          </p:nvPr>
        </p:nvSpPr>
        <p:spPr/>
        <p:txBody>
          <a:bodyPr/>
          <a:lstStyle/>
          <a:p>
            <a:fld id="{F7087D51-52A1-EF40-B672-9B4EC8500781}" type="slidenum">
              <a:rPr lang="en-US" smtClean="0"/>
              <a:t>2</a:t>
            </a:fld>
            <a:endParaRPr lang="en-US"/>
          </a:p>
        </p:txBody>
      </p:sp>
    </p:spTree>
    <p:extLst>
      <p:ext uri="{BB962C8B-B14F-4D97-AF65-F5344CB8AC3E}">
        <p14:creationId xmlns:p14="http://schemas.microsoft.com/office/powerpoint/2010/main" val="1360922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Seven distinct campus IT units with an 8</a:t>
            </a:r>
            <a:r>
              <a:rPr lang="en-US" baseline="30000" dirty="0" smtClean="0"/>
              <a:t>th</a:t>
            </a:r>
            <a:r>
              <a:rPr lang="en-US" dirty="0" smtClean="0"/>
              <a:t> central unit become one</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Personnel are redistributed into statewide functional units</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Budgets are consolidated with campuses paying a shared services fee</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15% of IT labor capacity is reduced</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Budget </a:t>
            </a:r>
            <a:r>
              <a:rPr lang="en-US" baseline="0" dirty="0" smtClean="0"/>
              <a:t>cut by 10%</a:t>
            </a: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pPr lvl="0" defTabSz="914400">
              <a:spcBef>
                <a:spcPts val="0"/>
              </a:spcBef>
              <a:defRPr/>
            </a:pPr>
            <a:r>
              <a:rPr lang="en-US" dirty="0" smtClean="0"/>
              <a:t>Focus: Align operations, functions, budgets and creating savings</a:t>
            </a:r>
          </a:p>
          <a:p>
            <a:pPr lvl="0" defTabSz="914400">
              <a:spcBef>
                <a:spcPts val="0"/>
              </a:spcBef>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7087D51-52A1-EF40-B672-9B4EC8500781}" type="slidenum">
              <a:rPr lang="en-US" smtClean="0"/>
              <a:t>3</a:t>
            </a:fld>
            <a:endParaRPr lang="en-US"/>
          </a:p>
        </p:txBody>
      </p:sp>
    </p:spTree>
    <p:extLst>
      <p:ext uri="{BB962C8B-B14F-4D97-AF65-F5344CB8AC3E}">
        <p14:creationId xmlns:p14="http://schemas.microsoft.com/office/powerpoint/2010/main" val="1651718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Staff cannot fully migrate to new positions while covering legacy duties</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Campuses had varying levels of service quality and all experiences degradation in at least one area of IT</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Staff morale at an all time low with numerous resignations</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Identity</a:t>
            </a:r>
            <a:r>
              <a:rPr lang="en-US" baseline="0" dirty="0" smtClean="0"/>
              <a:t> of staff members was tightly aligned with campuses and difficulty to easily change: System is Evil.</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baseline="0" dirty="0" smtClean="0"/>
              <a:t>People were expected to work across campuses which had various portfolios, varied skill levels. Gem-like pockets of shared effectiveness and expertise.</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baseline="0" dirty="0" smtClean="0"/>
              <a:t>No consulting support, no professional development. We were on our own.</a:t>
            </a: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7087D51-52A1-EF40-B672-9B4EC8500781}" type="slidenum">
              <a:rPr lang="en-US" smtClean="0"/>
              <a:t>4</a:t>
            </a:fld>
            <a:endParaRPr lang="en-US"/>
          </a:p>
        </p:txBody>
      </p:sp>
    </p:spTree>
    <p:extLst>
      <p:ext uri="{BB962C8B-B14F-4D97-AF65-F5344CB8AC3E}">
        <p14:creationId xmlns:p14="http://schemas.microsoft.com/office/powerpoint/2010/main" val="2007534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Enter the third shift</a:t>
            </a:r>
            <a:r>
              <a:rPr lang="en-US" baseline="0" dirty="0" smtClean="0"/>
              <a:t> in the IT movement toward a single organization. </a:t>
            </a:r>
          </a:p>
          <a:p>
            <a:pPr marL="800100" marR="0" lvl="1" indent="-342900" defTabSz="914400" eaLnBrk="1" fontAlgn="auto" latinLnBrk="0" hangingPunct="1">
              <a:lnSpc>
                <a:spcPct val="100000"/>
              </a:lnSpc>
              <a:spcBef>
                <a:spcPts val="0"/>
              </a:spcBef>
              <a:spcAft>
                <a:spcPts val="0"/>
              </a:spcAft>
              <a:buClrTx/>
              <a:buSzTx/>
              <a:buFont typeface="Arial" charset="0"/>
              <a:buChar char="•"/>
              <a:tabLst/>
              <a:defRPr/>
            </a:pPr>
            <a:r>
              <a:rPr lang="en-US" baseline="0" dirty="0" smtClean="0"/>
              <a:t>(First: become one organization in name and budget oversight; second move people to shared services)</a:t>
            </a: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The new goal is to create collaboration and coordination across units</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Develop leadership in mid-level staff and up-and comers</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pPr marR="0" lvl="0" algn="ctr" defTabSz="914400" eaLnBrk="1" fontAlgn="auto" latinLnBrk="0" hangingPunct="1">
              <a:lnSpc>
                <a:spcPct val="100000"/>
              </a:lnSpc>
              <a:spcBef>
                <a:spcPts val="0"/>
              </a:spcBef>
              <a:spcAft>
                <a:spcPts val="0"/>
              </a:spcAft>
              <a:buClrTx/>
              <a:buSzTx/>
              <a:tabLst/>
              <a:defRPr/>
            </a:pPr>
            <a:r>
              <a:rPr lang="en-US" dirty="0" smtClean="0"/>
              <a:t>Action: IT 2.0</a:t>
            </a:r>
          </a:p>
          <a:p>
            <a:endParaRPr lang="en-US" dirty="0"/>
          </a:p>
        </p:txBody>
      </p:sp>
      <p:sp>
        <p:nvSpPr>
          <p:cNvPr id="4" name="Slide Number Placeholder 3"/>
          <p:cNvSpPr>
            <a:spLocks noGrp="1"/>
          </p:cNvSpPr>
          <p:nvPr>
            <p:ph type="sldNum" sz="quarter" idx="10"/>
          </p:nvPr>
        </p:nvSpPr>
        <p:spPr/>
        <p:txBody>
          <a:bodyPr/>
          <a:lstStyle/>
          <a:p>
            <a:fld id="{F7087D51-52A1-EF40-B672-9B4EC8500781}" type="slidenum">
              <a:rPr lang="en-US" smtClean="0"/>
              <a:t>5</a:t>
            </a:fld>
            <a:endParaRPr lang="en-US"/>
          </a:p>
        </p:txBody>
      </p:sp>
    </p:spTree>
    <p:extLst>
      <p:ext uri="{BB962C8B-B14F-4D97-AF65-F5344CB8AC3E}">
        <p14:creationId xmlns:p14="http://schemas.microsoft.com/office/powerpoint/2010/main" val="24842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Strategy is generated</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Subsets of the organization experience collaboration, professional development, common language </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The majority of staff are not engaged in the new activity</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The work continues with mounting pressure</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IT is primarily inwardly looking; losing</a:t>
            </a:r>
            <a:r>
              <a:rPr lang="en-US" baseline="0" dirty="0" smtClean="0"/>
              <a:t> focus on our customers as we wrangle ourselves.</a:t>
            </a: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From 2.0 arises the question of who are we? </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The question is answered in the form of an identity strategy claiming that IT will transition from an “Asset to Service Focus”</a:t>
            </a:r>
          </a:p>
          <a:p>
            <a:endParaRPr lang="en-US" dirty="0"/>
          </a:p>
        </p:txBody>
      </p:sp>
      <p:sp>
        <p:nvSpPr>
          <p:cNvPr id="4" name="Slide Number Placeholder 3"/>
          <p:cNvSpPr>
            <a:spLocks noGrp="1"/>
          </p:cNvSpPr>
          <p:nvPr>
            <p:ph type="sldNum" sz="quarter" idx="10"/>
          </p:nvPr>
        </p:nvSpPr>
        <p:spPr/>
        <p:txBody>
          <a:bodyPr/>
          <a:lstStyle/>
          <a:p>
            <a:fld id="{F7087D51-52A1-EF40-B672-9B4EC8500781}" type="slidenum">
              <a:rPr lang="en-US" smtClean="0"/>
              <a:t>6</a:t>
            </a:fld>
            <a:endParaRPr lang="en-US"/>
          </a:p>
        </p:txBody>
      </p:sp>
    </p:spTree>
    <p:extLst>
      <p:ext uri="{BB962C8B-B14F-4D97-AF65-F5344CB8AC3E}">
        <p14:creationId xmlns:p14="http://schemas.microsoft.com/office/powerpoint/2010/main" val="727698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The fourth shift: while</a:t>
            </a:r>
            <a:r>
              <a:rPr lang="en-US" baseline="0" dirty="0" smtClean="0"/>
              <a:t> centralizing the IT function recognize the heart of the work is at the campus. </a:t>
            </a:r>
          </a:p>
          <a:p>
            <a:pPr marL="171450" indent="-171450">
              <a:buFont typeface="Arial" charset="0"/>
              <a:buChar char="•"/>
            </a:pPr>
            <a:r>
              <a:rPr lang="en-US" baseline="0" dirty="0" smtClean="0"/>
              <a:t>Refocus leadership toward campuses and their work.</a:t>
            </a:r>
          </a:p>
          <a:p>
            <a:pPr marL="171450" indent="-171450">
              <a:buFont typeface="Arial" charset="0"/>
              <a:buChar char="•"/>
            </a:pPr>
            <a:r>
              <a:rPr lang="en-US" dirty="0" smtClean="0"/>
              <a:t>Put the customer at the heart of the purpose of the work.</a:t>
            </a:r>
          </a:p>
          <a:p>
            <a:pPr marL="171450" indent="-171450">
              <a:buFont typeface="Arial" charset="0"/>
              <a:buChar char="•"/>
            </a:pPr>
            <a:r>
              <a:rPr lang="en-US" dirty="0" smtClean="0"/>
              <a:t>Create a</a:t>
            </a:r>
            <a:r>
              <a:rPr lang="en-US" baseline="0" dirty="0" smtClean="0"/>
              <a:t> shared professional development experience.</a:t>
            </a:r>
            <a:endParaRPr lang="en-US" dirty="0"/>
          </a:p>
        </p:txBody>
      </p:sp>
      <p:sp>
        <p:nvSpPr>
          <p:cNvPr id="4" name="Slide Number Placeholder 3"/>
          <p:cNvSpPr>
            <a:spLocks noGrp="1"/>
          </p:cNvSpPr>
          <p:nvPr>
            <p:ph type="sldNum" sz="quarter" idx="10"/>
          </p:nvPr>
        </p:nvSpPr>
        <p:spPr/>
        <p:txBody>
          <a:bodyPr/>
          <a:lstStyle/>
          <a:p>
            <a:fld id="{F7087D51-52A1-EF40-B672-9B4EC8500781}" type="slidenum">
              <a:rPr lang="en-US" smtClean="0"/>
              <a:t>7</a:t>
            </a:fld>
            <a:endParaRPr lang="en-US"/>
          </a:p>
        </p:txBody>
      </p:sp>
    </p:spTree>
    <p:extLst>
      <p:ext uri="{BB962C8B-B14F-4D97-AF65-F5344CB8AC3E}">
        <p14:creationId xmlns:p14="http://schemas.microsoft.com/office/powerpoint/2010/main" val="1944278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US:IT will become proactive in aligning its services with the business needs of the University, striving to understand the needs of those served. We strive to be a partner in a way IT can bring intelligence to address challenges and opportunities as they emerge, be a leader for positive use of technology, and assist in University transformations. Historically, IT has acquired and managed assets determined necessary through IT decision processes, mandates, or requests. The purpose and outcomes have been secondary to acquisition and management. With this shift to a service based organization, the outcome required and the quality of the delivery of service becomes the focus. The results will be a more proactive organization considered to be responsive to the needs of the University and will move IT from the appearance of being a utility provider to a strategic asset of the University.</a:t>
            </a:r>
          </a:p>
          <a:p>
            <a:endParaRPr lang="en-US" dirty="0"/>
          </a:p>
        </p:txBody>
      </p:sp>
      <p:sp>
        <p:nvSpPr>
          <p:cNvPr id="4" name="Slide Number Placeholder 3"/>
          <p:cNvSpPr>
            <a:spLocks noGrp="1"/>
          </p:cNvSpPr>
          <p:nvPr>
            <p:ph type="sldNum" sz="quarter" idx="10"/>
          </p:nvPr>
        </p:nvSpPr>
        <p:spPr/>
        <p:txBody>
          <a:bodyPr/>
          <a:lstStyle/>
          <a:p>
            <a:fld id="{F7087D51-52A1-EF40-B672-9B4EC8500781}" type="slidenum">
              <a:rPr lang="en-US" smtClean="0"/>
              <a:t>8</a:t>
            </a:fld>
            <a:endParaRPr lang="en-US"/>
          </a:p>
        </p:txBody>
      </p:sp>
    </p:spTree>
    <p:extLst>
      <p:ext uri="{BB962C8B-B14F-4D97-AF65-F5344CB8AC3E}">
        <p14:creationId xmlns:p14="http://schemas.microsoft.com/office/powerpoint/2010/main" val="1200286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US:IT will strive to create and inspire competencies and strengths combined with process and empowerment within its workforce to support differentiated needs, quick response, and a staff with ownership and pride in the success of all they serve.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1.1: </a:t>
            </a:r>
            <a:r>
              <a:rPr lang="en-US" sz="1200" u="sng" kern="1200" dirty="0" smtClean="0">
                <a:solidFill>
                  <a:schemeClr val="tx1"/>
                </a:solidFill>
                <a:effectLst/>
                <a:latin typeface="+mn-lt"/>
                <a:ea typeface="+mn-ea"/>
                <a:cs typeface="+mn-cs"/>
              </a:rPr>
              <a:t>Recruitment, training, and evaluation</a:t>
            </a:r>
            <a:r>
              <a:rPr lang="en-US" sz="1200" kern="1200" dirty="0" smtClean="0">
                <a:solidFill>
                  <a:schemeClr val="tx1"/>
                </a:solidFill>
                <a:effectLst/>
                <a:latin typeface="+mn-lt"/>
                <a:ea typeface="+mn-ea"/>
                <a:cs typeface="+mn-cs"/>
              </a:rPr>
              <a:t> of employees will have a greater emphasis on soft skills and business understanding.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1.2: </a:t>
            </a:r>
            <a:r>
              <a:rPr lang="en-US" sz="1200" u="sng" kern="1200" dirty="0" smtClean="0">
                <a:solidFill>
                  <a:schemeClr val="tx1"/>
                </a:solidFill>
                <a:effectLst/>
                <a:latin typeface="+mn-lt"/>
                <a:ea typeface="+mn-ea"/>
                <a:cs typeface="+mn-cs"/>
              </a:rPr>
              <a:t>Empowerment</a:t>
            </a:r>
            <a:r>
              <a:rPr lang="en-US" sz="1200" kern="1200" dirty="0" smtClean="0">
                <a:solidFill>
                  <a:schemeClr val="tx1"/>
                </a:solidFill>
                <a:effectLst/>
                <a:latin typeface="+mn-lt"/>
                <a:ea typeface="+mn-ea"/>
                <a:cs typeface="+mn-cs"/>
              </a:rPr>
              <a:t> of employees will become an expectation. Staff will be given the tools and trust to accomplish tasks e frequently within their space without the need for escalation.  Employees are encouraged to act on behalf of quality service when process is absent but also are expected to share their actions and results to help develop new processes as needed.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1.3: </a:t>
            </a:r>
            <a:r>
              <a:rPr lang="en-US" sz="1200" u="sng" kern="1200" dirty="0" smtClean="0">
                <a:solidFill>
                  <a:schemeClr val="tx1"/>
                </a:solidFill>
                <a:effectLst/>
                <a:latin typeface="+mn-lt"/>
                <a:ea typeface="+mn-ea"/>
                <a:cs typeface="+mn-cs"/>
              </a:rPr>
              <a:t>Expectations</a:t>
            </a:r>
            <a:r>
              <a:rPr lang="en-US" sz="1200" kern="1200" dirty="0" smtClean="0">
                <a:solidFill>
                  <a:schemeClr val="tx1"/>
                </a:solidFill>
                <a:effectLst/>
                <a:latin typeface="+mn-lt"/>
                <a:ea typeface="+mn-ea"/>
                <a:cs typeface="+mn-cs"/>
              </a:rPr>
              <a:t> will be set for management to encourage and support these new competencies and the role of empowered employees. Leadership will be expected to align their teams and actions with the mission(s) of the University and the overall vision for US:IT.</a:t>
            </a:r>
          </a:p>
          <a:p>
            <a:endParaRPr lang="en-US" dirty="0"/>
          </a:p>
        </p:txBody>
      </p:sp>
      <p:sp>
        <p:nvSpPr>
          <p:cNvPr id="4" name="Slide Number Placeholder 3"/>
          <p:cNvSpPr>
            <a:spLocks noGrp="1"/>
          </p:cNvSpPr>
          <p:nvPr>
            <p:ph type="sldNum" sz="quarter" idx="10"/>
          </p:nvPr>
        </p:nvSpPr>
        <p:spPr/>
        <p:txBody>
          <a:bodyPr/>
          <a:lstStyle/>
          <a:p>
            <a:fld id="{F7087D51-52A1-EF40-B672-9B4EC8500781}" type="slidenum">
              <a:rPr lang="en-US" smtClean="0"/>
              <a:t>9</a:t>
            </a:fld>
            <a:endParaRPr lang="en-US"/>
          </a:p>
        </p:txBody>
      </p:sp>
    </p:spTree>
    <p:extLst>
      <p:ext uri="{BB962C8B-B14F-4D97-AF65-F5344CB8AC3E}">
        <p14:creationId xmlns:p14="http://schemas.microsoft.com/office/powerpoint/2010/main" val="853454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14 Cover Op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15031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action - Po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467600" cy="1524000"/>
          </a:xfrm>
          <a:prstGeom prst="rect">
            <a:avLst/>
          </a:prstGeom>
        </p:spPr>
        <p:txBody>
          <a:bodyPr/>
          <a:lstStyle>
            <a:lvl1pPr algn="l">
              <a:defRPr sz="3200">
                <a:solidFill>
                  <a:schemeClr val="tx1">
                    <a:lumMod val="50000"/>
                    <a:lumOff val="50000"/>
                  </a:schemeClr>
                </a:solidFill>
                <a:latin typeface="Arial"/>
              </a:defRPr>
            </a:lvl1pPr>
          </a:lstStyle>
          <a:p>
            <a:r>
              <a:rPr lang="en-US" dirty="0" smtClean="0"/>
              <a:t>Poll Question</a:t>
            </a:r>
            <a:endParaRPr lang="en-US" dirty="0"/>
          </a:p>
        </p:txBody>
      </p:sp>
      <p:sp>
        <p:nvSpPr>
          <p:cNvPr id="5" name="Text Placeholder 4"/>
          <p:cNvSpPr>
            <a:spLocks noGrp="1"/>
          </p:cNvSpPr>
          <p:nvPr>
            <p:ph type="body" sz="quarter" idx="10" hasCustomPrompt="1"/>
          </p:nvPr>
        </p:nvSpPr>
        <p:spPr>
          <a:xfrm>
            <a:off x="685800" y="2362200"/>
            <a:ext cx="7467600" cy="3733800"/>
          </a:xfrm>
          <a:prstGeom prst="rect">
            <a:avLst/>
          </a:prstGeom>
        </p:spPr>
        <p:txBody>
          <a:bodyPr vert="horz"/>
          <a:lstStyle/>
          <a:p>
            <a:pPr lvl="0"/>
            <a:r>
              <a:rPr lang="en-US" dirty="0" smtClean="0"/>
              <a:t>Poll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6125946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action - Discussion Q">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685800"/>
            <a:ext cx="7467600" cy="1524000"/>
          </a:xfrm>
          <a:prstGeom prst="rect">
            <a:avLst/>
          </a:prstGeom>
        </p:spPr>
        <p:txBody>
          <a:bodyPr/>
          <a:lstStyle>
            <a:lvl1pPr algn="l">
              <a:defRPr sz="3200">
                <a:solidFill>
                  <a:schemeClr val="tx1">
                    <a:lumMod val="50000"/>
                    <a:lumOff val="50000"/>
                  </a:schemeClr>
                </a:solidFill>
                <a:latin typeface="Arial"/>
              </a:defRPr>
            </a:lvl1pPr>
          </a:lstStyle>
          <a:p>
            <a:r>
              <a:rPr lang="en-US" dirty="0" smtClean="0"/>
              <a:t>Discussion Question</a:t>
            </a:r>
            <a:endParaRPr lang="en-US" dirty="0"/>
          </a:p>
        </p:txBody>
      </p:sp>
      <p:sp>
        <p:nvSpPr>
          <p:cNvPr id="5" name="Text Placeholder 4"/>
          <p:cNvSpPr>
            <a:spLocks noGrp="1"/>
          </p:cNvSpPr>
          <p:nvPr>
            <p:ph type="body" sz="quarter" idx="10" hasCustomPrompt="1"/>
          </p:nvPr>
        </p:nvSpPr>
        <p:spPr>
          <a:xfrm>
            <a:off x="685800" y="2362200"/>
            <a:ext cx="7467600" cy="3733800"/>
          </a:xfrm>
          <a:prstGeom prst="rect">
            <a:avLst/>
          </a:prstGeom>
        </p:spPr>
        <p:txBody>
          <a:bodyPr vert="horz"/>
          <a:lstStyle/>
          <a:p>
            <a:pPr lvl="0"/>
            <a:r>
              <a:rPr lang="en-US" dirty="0" smtClean="0"/>
              <a:t>Question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753184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action - Evalu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85800" y="685800"/>
            <a:ext cx="7467600" cy="838200"/>
          </a:xfrm>
          <a:prstGeom prst="rect">
            <a:avLst/>
          </a:prstGeom>
        </p:spPr>
        <p:txBody>
          <a:bodyPr/>
          <a:lstStyle>
            <a:lvl1pPr algn="l">
              <a:defRPr sz="3200">
                <a:solidFill>
                  <a:schemeClr val="tx1">
                    <a:lumMod val="50000"/>
                    <a:lumOff val="50000"/>
                  </a:schemeClr>
                </a:solidFill>
                <a:latin typeface="Arial"/>
              </a:defRPr>
            </a:lvl1pPr>
          </a:lstStyle>
          <a:p>
            <a:r>
              <a:rPr lang="en-US" dirty="0" smtClean="0"/>
              <a:t>Evaluation Slide</a:t>
            </a:r>
            <a:endParaRPr lang="en-US" dirty="0"/>
          </a:p>
        </p:txBody>
      </p:sp>
      <p:sp>
        <p:nvSpPr>
          <p:cNvPr id="6" name="Content Placeholder 2"/>
          <p:cNvSpPr>
            <a:spLocks noGrp="1"/>
          </p:cNvSpPr>
          <p:nvPr>
            <p:ph idx="1" hasCustomPrompt="1"/>
          </p:nvPr>
        </p:nvSpPr>
        <p:spPr>
          <a:xfrm>
            <a:off x="685800" y="1600201"/>
            <a:ext cx="7391400" cy="4343400"/>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15902204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14 Cover Op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9244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 Op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
          <p:cNvSpPr>
            <a:spLocks noGrp="1"/>
          </p:cNvSpPr>
          <p:nvPr>
            <p:ph type="body" idx="13" hasCustomPrompt="1"/>
          </p:nvPr>
        </p:nvSpPr>
        <p:spPr>
          <a:xfrm>
            <a:off x="1066801" y="2971800"/>
            <a:ext cx="7010400" cy="914400"/>
          </a:xfrm>
          <a:prstGeom prst="rect">
            <a:avLst/>
          </a:prstGeom>
        </p:spPr>
        <p:txBody>
          <a:bodyPr/>
          <a:lstStyle>
            <a:lvl1pPr marL="0" indent="0">
              <a:buNone/>
              <a:defRPr baseline="0">
                <a:solidFill>
                  <a:schemeClr val="tx1">
                    <a:lumMod val="50000"/>
                    <a:lumOff val="50000"/>
                  </a:schemeClr>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15456259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Divider Op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
          <p:cNvSpPr>
            <a:spLocks noGrp="1"/>
          </p:cNvSpPr>
          <p:nvPr>
            <p:ph type="body" idx="13" hasCustomPrompt="1"/>
          </p:nvPr>
        </p:nvSpPr>
        <p:spPr>
          <a:xfrm>
            <a:off x="1066801" y="2971800"/>
            <a:ext cx="7010400" cy="914400"/>
          </a:xfrm>
          <a:prstGeom prst="rect">
            <a:avLst/>
          </a:prstGeom>
        </p:spPr>
        <p:txBody>
          <a:bodyPr/>
          <a:lstStyle>
            <a:lvl1pPr marL="0" indent="0">
              <a:buNone/>
              <a:defRPr baseline="0">
                <a:solidFill>
                  <a:schemeClr val="tx1">
                    <a:lumMod val="50000"/>
                    <a:lumOff val="50000"/>
                  </a:schemeClr>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190464748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Op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
          <p:cNvSpPr>
            <a:spLocks noGrp="1"/>
          </p:cNvSpPr>
          <p:nvPr>
            <p:ph type="body" idx="13" hasCustomPrompt="1"/>
          </p:nvPr>
        </p:nvSpPr>
        <p:spPr>
          <a:xfrm>
            <a:off x="1066801" y="2971800"/>
            <a:ext cx="7010400" cy="914400"/>
          </a:xfrm>
          <a:prstGeom prst="rect">
            <a:avLst/>
          </a:prstGeom>
          <a:noFill/>
          <a:ln>
            <a:noFill/>
          </a:ln>
        </p:spPr>
        <p:txBody>
          <a:bodyPr/>
          <a:lstStyle>
            <a:lvl1pPr marL="0" indent="0">
              <a:buNone/>
              <a:defRPr baseline="0">
                <a:solidFill>
                  <a:schemeClr val="bg1"/>
                </a:solidFill>
                <a:latin typeface="Arial"/>
                <a:cs typeface="Arial"/>
              </a:defRPr>
            </a:lvl1pPr>
          </a:lstStyle>
          <a:p>
            <a:pPr algn="l"/>
            <a:r>
              <a:rPr lang="en-US" dirty="0" smtClean="0">
                <a:solidFill>
                  <a:srgbClr val="7F7F7F"/>
                </a:solidFill>
              </a:rPr>
              <a:t>Section Divider</a:t>
            </a:r>
            <a:endParaRPr lang="en-US" dirty="0">
              <a:solidFill>
                <a:srgbClr val="7F7F7F"/>
              </a:solidFill>
            </a:endParaRPr>
          </a:p>
        </p:txBody>
      </p:sp>
    </p:spTree>
    <p:extLst>
      <p:ext uri="{BB962C8B-B14F-4D97-AF65-F5344CB8AC3E}">
        <p14:creationId xmlns:p14="http://schemas.microsoft.com/office/powerpoint/2010/main" val="85037334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391400" cy="731838"/>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0"/>
            <a:ext cx="7391400" cy="4525963"/>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164762141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Content 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391400" cy="731838"/>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0"/>
            <a:ext cx="7391400" cy="4525963"/>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268786001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Content 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391400" cy="731838"/>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0"/>
            <a:ext cx="7391400" cy="4525963"/>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255575901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Content Op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685800"/>
            <a:ext cx="7391400" cy="731838"/>
          </a:xfrm>
          <a:prstGeom prst="rect">
            <a:avLst/>
          </a:prstGeom>
        </p:spPr>
        <p:txBody>
          <a:bodyPr/>
          <a:lstStyle>
            <a:lvl1pPr algn="l">
              <a:defRPr sz="3200">
                <a:solidFill>
                  <a:schemeClr val="tx1">
                    <a:lumMod val="50000"/>
                    <a:lumOff val="50000"/>
                  </a:schemeClr>
                </a:solidFill>
                <a:latin typeface="Arial"/>
              </a:defRPr>
            </a:lvl1pPr>
          </a:lstStyle>
          <a:p>
            <a:r>
              <a:rPr lang="en-US" dirty="0" smtClean="0"/>
              <a:t>Section Header</a:t>
            </a:r>
            <a:endParaRPr lang="en-US" dirty="0"/>
          </a:p>
        </p:txBody>
      </p:sp>
      <p:sp>
        <p:nvSpPr>
          <p:cNvPr id="3" name="Content Placeholder 2"/>
          <p:cNvSpPr>
            <a:spLocks noGrp="1"/>
          </p:cNvSpPr>
          <p:nvPr>
            <p:ph idx="1" hasCustomPrompt="1"/>
          </p:nvPr>
        </p:nvSpPr>
        <p:spPr>
          <a:xfrm>
            <a:off x="685800" y="1600200"/>
            <a:ext cx="7391400" cy="4525963"/>
          </a:xfrm>
          <a:prstGeom prst="rect">
            <a:avLst/>
          </a:prstGeom>
        </p:spPr>
        <p:txBody>
          <a:bodyPr/>
          <a:lstStyle>
            <a:lvl1pPr marL="0" indent="0">
              <a:buFont typeface="Wingdings" charset="2"/>
              <a:buNone/>
              <a:defRPr sz="2000">
                <a:solidFill>
                  <a:schemeClr val="tx1">
                    <a:lumMod val="50000"/>
                    <a:lumOff val="50000"/>
                  </a:schemeClr>
                </a:solidFill>
                <a:latin typeface="Arial"/>
              </a:defRPr>
            </a:lvl1pPr>
            <a:lvl2pPr marL="457200" indent="0">
              <a:buFont typeface="Wingdings" charset="2"/>
              <a:buNone/>
              <a:defRPr>
                <a:solidFill>
                  <a:schemeClr val="tx1">
                    <a:lumMod val="50000"/>
                    <a:lumOff val="50000"/>
                  </a:schemeClr>
                </a:solidFill>
                <a:latin typeface="Arial"/>
              </a:defRPr>
            </a:lvl2pPr>
            <a:lvl3pPr marL="914400" indent="0">
              <a:buFont typeface="Wingdings" charset="2"/>
              <a:buNone/>
              <a:defRPr>
                <a:solidFill>
                  <a:schemeClr val="tx1">
                    <a:lumMod val="50000"/>
                    <a:lumOff val="50000"/>
                  </a:schemeClr>
                </a:solidFill>
                <a:latin typeface="Arial"/>
              </a:defRPr>
            </a:lvl3pPr>
            <a:lvl4pPr marL="1371600" indent="0">
              <a:buFont typeface="Wingdings" charset="2"/>
              <a:buNone/>
              <a:defRPr>
                <a:solidFill>
                  <a:schemeClr val="tx1">
                    <a:lumMod val="50000"/>
                    <a:lumOff val="50000"/>
                  </a:schemeClr>
                </a:solidFill>
                <a:latin typeface="Arial"/>
              </a:defRPr>
            </a:lvl4pPr>
            <a:lvl5pPr marL="1828800" indent="0">
              <a:buFont typeface="Wingdings" charset="2"/>
              <a:buNone/>
              <a:defRPr>
                <a:solidFill>
                  <a:schemeClr val="tx1">
                    <a:lumMod val="50000"/>
                    <a:lumOff val="50000"/>
                  </a:schemeClr>
                </a:solidFill>
                <a:latin typeface="Arial"/>
              </a:defRPr>
            </a:lvl5pPr>
          </a:lstStyle>
          <a:p>
            <a:pPr lvl="0"/>
            <a:r>
              <a:rPr lang="en-US" dirty="0" smtClean="0"/>
              <a:t>Body Text</a:t>
            </a:r>
            <a:endParaRPr lang="en-US" dirty="0"/>
          </a:p>
        </p:txBody>
      </p:sp>
    </p:spTree>
    <p:extLst>
      <p:ext uri="{BB962C8B-B14F-4D97-AF65-F5344CB8AC3E}">
        <p14:creationId xmlns:p14="http://schemas.microsoft.com/office/powerpoint/2010/main" val="40450737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579295"/>
      </p:ext>
    </p:extLst>
  </p:cSld>
  <p:clrMap bg1="lt1" tx1="dk1" bg2="lt2" tx2="dk2" accent1="accent1" accent2="accent2" accent3="accent3" accent4="accent4" accent5="accent5" accent6="accent6" hlink="hlink" folHlink="folHlink"/>
  <p:sldLayoutIdLst>
    <p:sldLayoutId id="2147484847" r:id="rId1"/>
    <p:sldLayoutId id="2147484849" r:id="rId2"/>
    <p:sldLayoutId id="2147484852" r:id="rId3"/>
    <p:sldLayoutId id="2147484861" r:id="rId4"/>
    <p:sldLayoutId id="2147484853" r:id="rId5"/>
    <p:sldLayoutId id="2147484856" r:id="rId6"/>
    <p:sldLayoutId id="2147484862" r:id="rId7"/>
    <p:sldLayoutId id="2147484863" r:id="rId8"/>
    <p:sldLayoutId id="2147484864" r:id="rId9"/>
    <p:sldLayoutId id="2147484858" r:id="rId10"/>
    <p:sldLayoutId id="2147484859" r:id="rId11"/>
    <p:sldLayoutId id="2147484860" r:id="rId12"/>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2.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4.jp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5.jp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6.jp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tif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tiff"/><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7.tif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8.tiff"/><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9.tif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0.jp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1.jp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a:prstGeom prst="rect">
            <a:avLst/>
          </a:prstGeom>
        </p:spPr>
        <p:txBody>
          <a:bodyPr/>
          <a:lstStyle/>
          <a:p>
            <a:r>
              <a:rPr lang="en-US" dirty="0" smtClean="0"/>
              <a:t> </a:t>
            </a:r>
            <a:endParaRPr lang="en-US" dirty="0"/>
          </a:p>
        </p:txBody>
      </p:sp>
      <p:sp>
        <p:nvSpPr>
          <p:cNvPr id="3" name="TextBox 2"/>
          <p:cNvSpPr txBox="1"/>
          <p:nvPr/>
        </p:nvSpPr>
        <p:spPr>
          <a:xfrm>
            <a:off x="228600" y="2286000"/>
            <a:ext cx="8686800" cy="1384995"/>
          </a:xfrm>
          <a:prstGeom prst="rect">
            <a:avLst/>
          </a:prstGeom>
          <a:noFill/>
        </p:spPr>
        <p:txBody>
          <a:bodyPr wrap="square" rtlCol="0">
            <a:spAutoFit/>
          </a:bodyPr>
          <a:lstStyle/>
          <a:p>
            <a:pPr algn="ctr"/>
            <a:r>
              <a:rPr lang="en-US" sz="2800" b="1" dirty="0" smtClean="0">
                <a:solidFill>
                  <a:schemeClr val="bg1"/>
                </a:solidFill>
                <a:latin typeface="Arial" panose="020B0604020202020204" pitchFamily="34" charset="0"/>
                <a:cs typeface="Arial" panose="020B0604020202020204" pitchFamily="34" charset="0"/>
              </a:rPr>
              <a:t>Centrally Led, Widely Dispersed:</a:t>
            </a:r>
          </a:p>
          <a:p>
            <a:pPr algn="ctr"/>
            <a:r>
              <a:rPr lang="en-US" sz="2800" b="1" dirty="0" smtClean="0">
                <a:solidFill>
                  <a:schemeClr val="bg1"/>
                </a:solidFill>
                <a:latin typeface="Arial" panose="020B0604020202020204" pitchFamily="34" charset="0"/>
                <a:cs typeface="Arial" panose="020B0604020202020204" pitchFamily="34" charset="0"/>
              </a:rPr>
              <a:t>Creating an Identity and Approach for a Unified Organization That Propels the Mission</a:t>
            </a:r>
            <a:endParaRPr lang="en-US" sz="2800"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228600" y="5410200"/>
            <a:ext cx="8382000" cy="609398"/>
          </a:xfrm>
          <a:prstGeom prst="rect">
            <a:avLst/>
          </a:prstGeom>
          <a:noFill/>
        </p:spPr>
        <p:txBody>
          <a:bodyPr wrap="square" rtlCol="0">
            <a:spAutoFit/>
          </a:bodyPr>
          <a:lstStyle/>
          <a:p>
            <a:pPr marL="285750" indent="-285750">
              <a:lnSpc>
                <a:spcPct val="120000"/>
              </a:lnSpc>
              <a:buFont typeface="Arial" charset="0"/>
              <a:buChar char="•"/>
            </a:pPr>
            <a:r>
              <a:rPr lang="en-US" sz="1400" dirty="0" smtClean="0">
                <a:solidFill>
                  <a:srgbClr val="FFFFFF"/>
                </a:solidFill>
                <a:latin typeface="Arial" panose="020B0604020202020204" pitchFamily="34" charset="0"/>
                <a:cs typeface="Arial" panose="020B0604020202020204" pitchFamily="34" charset="0"/>
              </a:rPr>
              <a:t>Cindy Mitchell - CIO </a:t>
            </a:r>
            <a:r>
              <a:rPr lang="mr-IN" sz="1400" dirty="0" smtClean="0">
                <a:solidFill>
                  <a:srgbClr val="FFFFFF"/>
                </a:solidFill>
                <a:latin typeface="Arial" panose="020B0604020202020204" pitchFamily="34" charset="0"/>
                <a:cs typeface="Arial" panose="020B0604020202020204" pitchFamily="34" charset="0"/>
              </a:rPr>
              <a:t>–</a:t>
            </a:r>
            <a:r>
              <a:rPr lang="en-US" sz="1400" dirty="0" smtClean="0">
                <a:solidFill>
                  <a:srgbClr val="FFFFFF"/>
                </a:solidFill>
                <a:latin typeface="Arial" panose="020B0604020202020204" pitchFamily="34" charset="0"/>
                <a:cs typeface="Arial" panose="020B0604020202020204" pitchFamily="34" charset="0"/>
              </a:rPr>
              <a:t> Colby College (formerly Associate  CIO  - University of Maine System)</a:t>
            </a:r>
          </a:p>
          <a:p>
            <a:pPr marL="285750" indent="-285750">
              <a:lnSpc>
                <a:spcPct val="120000"/>
              </a:lnSpc>
              <a:buFont typeface="Arial" charset="0"/>
              <a:buChar char="•"/>
            </a:pPr>
            <a:r>
              <a:rPr lang="en-US" sz="1400" dirty="0" smtClean="0">
                <a:solidFill>
                  <a:srgbClr val="FFFFFF"/>
                </a:solidFill>
                <a:latin typeface="Arial" panose="020B0604020202020204" pitchFamily="34" charset="0"/>
                <a:cs typeface="Arial" panose="020B0604020202020204" pitchFamily="34" charset="0"/>
              </a:rPr>
              <a:t>Fred Brittain - Associate CIO </a:t>
            </a:r>
            <a:r>
              <a:rPr lang="mr-IN" sz="1400" dirty="0" smtClean="0">
                <a:solidFill>
                  <a:srgbClr val="FFFFFF"/>
                </a:solidFill>
                <a:latin typeface="Arial" panose="020B0604020202020204" pitchFamily="34" charset="0"/>
                <a:cs typeface="Arial" panose="020B0604020202020204" pitchFamily="34" charset="0"/>
              </a:rPr>
              <a:t>–</a:t>
            </a:r>
            <a:r>
              <a:rPr lang="en-US" sz="1400" dirty="0" smtClean="0">
                <a:solidFill>
                  <a:srgbClr val="FFFFFF"/>
                </a:solidFill>
                <a:latin typeface="Arial" panose="020B0604020202020204" pitchFamily="34" charset="0"/>
                <a:cs typeface="Arial" panose="020B0604020202020204" pitchFamily="34" charset="0"/>
              </a:rPr>
              <a:t> University of Maine System</a:t>
            </a:r>
            <a:endParaRPr lang="en-US" sz="14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873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14375" y="685800"/>
            <a:ext cx="8229600" cy="731838"/>
          </a:xfrm>
        </p:spPr>
        <p:txBody>
          <a:bodyPr/>
          <a:lstStyle/>
          <a:p>
            <a:pPr algn="ctr"/>
            <a:r>
              <a:rPr lang="en-US" dirty="0"/>
              <a:t>Relationships</a:t>
            </a:r>
          </a:p>
        </p:txBody>
      </p:sp>
      <p:sp>
        <p:nvSpPr>
          <p:cNvPr id="7" name="Content Placeholder 6"/>
          <p:cNvSpPr>
            <a:spLocks noGrp="1"/>
          </p:cNvSpPr>
          <p:nvPr>
            <p:ph idx="1"/>
          </p:nvPr>
        </p:nvSpPr>
        <p:spPr>
          <a:xfrm>
            <a:off x="685800" y="1600200"/>
            <a:ext cx="8229600" cy="914400"/>
          </a:xfrm>
        </p:spPr>
        <p:txBody>
          <a:bodyPr/>
          <a:lstStyle/>
          <a:p>
            <a:pPr lvl="1" fontAlgn="base"/>
            <a:r>
              <a:rPr lang="en-US" i="1" dirty="0" smtClean="0"/>
              <a:t>We </a:t>
            </a:r>
            <a:r>
              <a:rPr lang="en-US" i="1" dirty="0"/>
              <a:t>know who does the work, they know us, we share trust and common purpose.</a:t>
            </a:r>
            <a:endParaRPr lang="en-US" dirty="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a:p>
          <a:p>
            <a:pPr marR="0" lvl="0" defTabSz="914400" eaLnBrk="1" fontAlgn="auto" latinLnBrk="0" hangingPunct="1">
              <a:lnSpc>
                <a:spcPct val="100000"/>
              </a:lnSpc>
              <a:spcBef>
                <a:spcPts val="0"/>
              </a:spcBef>
              <a:spcAft>
                <a:spcPts val="0"/>
              </a:spcAft>
              <a:buClrTx/>
              <a:buSzTx/>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2175" y="2697162"/>
            <a:ext cx="5334000" cy="3556000"/>
          </a:xfrm>
          <a:prstGeom prst="rect">
            <a:avLst/>
          </a:prstGeom>
        </p:spPr>
      </p:pic>
    </p:spTree>
    <p:extLst>
      <p:ext uri="{BB962C8B-B14F-4D97-AF65-F5344CB8AC3E}">
        <p14:creationId xmlns:p14="http://schemas.microsoft.com/office/powerpoint/2010/main" val="18840495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14375" y="685800"/>
            <a:ext cx="8229600" cy="731838"/>
          </a:xfrm>
        </p:spPr>
        <p:txBody>
          <a:bodyPr/>
          <a:lstStyle/>
          <a:p>
            <a:pPr algn="ctr"/>
            <a:r>
              <a:rPr lang="en-US" dirty="0"/>
              <a:t>Alignment</a:t>
            </a:r>
          </a:p>
        </p:txBody>
      </p:sp>
      <p:sp>
        <p:nvSpPr>
          <p:cNvPr id="7" name="Content Placeholder 6"/>
          <p:cNvSpPr>
            <a:spLocks noGrp="1"/>
          </p:cNvSpPr>
          <p:nvPr>
            <p:ph idx="1"/>
          </p:nvPr>
        </p:nvSpPr>
        <p:spPr>
          <a:xfrm>
            <a:off x="685800" y="1600200"/>
            <a:ext cx="8229600" cy="914400"/>
          </a:xfrm>
        </p:spPr>
        <p:txBody>
          <a:bodyPr/>
          <a:lstStyle/>
          <a:p>
            <a:pPr lvl="1" fontAlgn="base"/>
            <a:r>
              <a:rPr lang="en-US" i="1" dirty="0" smtClean="0"/>
              <a:t>In </a:t>
            </a:r>
            <a:r>
              <a:rPr lang="en-US" i="1" dirty="0"/>
              <a:t>tune with the University. We’re not waiting for the next order but actively seeking ways to better the institution through technology.</a:t>
            </a: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a:p>
          <a:p>
            <a:pPr marR="0" lvl="0" defTabSz="914400" eaLnBrk="1" fontAlgn="auto" latinLnBrk="0" hangingPunct="1">
              <a:lnSpc>
                <a:spcPct val="100000"/>
              </a:lnSpc>
              <a:spcBef>
                <a:spcPts val="0"/>
              </a:spcBef>
              <a:spcAft>
                <a:spcPts val="0"/>
              </a:spcAft>
              <a:buClrTx/>
              <a:buSzTx/>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p:txBody>
      </p:sp>
      <p:pic>
        <p:nvPicPr>
          <p:cNvPr id="5" name="Picture 4" descr="Screen Shot 2015-02-16 at 5.28.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3048000"/>
            <a:ext cx="4409183" cy="3678591"/>
          </a:xfrm>
          <a:prstGeom prst="rect">
            <a:avLst/>
          </a:prstGeom>
        </p:spPr>
      </p:pic>
    </p:spTree>
    <p:extLst>
      <p:ext uri="{BB962C8B-B14F-4D97-AF65-F5344CB8AC3E}">
        <p14:creationId xmlns:p14="http://schemas.microsoft.com/office/powerpoint/2010/main" val="18309209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14375" y="685800"/>
            <a:ext cx="8229600" cy="731838"/>
          </a:xfrm>
        </p:spPr>
        <p:txBody>
          <a:bodyPr/>
          <a:lstStyle/>
          <a:p>
            <a:pPr algn="ctr"/>
            <a:r>
              <a:rPr lang="en-US" dirty="0"/>
              <a:t>Portfolio</a:t>
            </a:r>
          </a:p>
        </p:txBody>
      </p:sp>
      <p:sp>
        <p:nvSpPr>
          <p:cNvPr id="7" name="Content Placeholder 6"/>
          <p:cNvSpPr>
            <a:spLocks noGrp="1"/>
          </p:cNvSpPr>
          <p:nvPr>
            <p:ph idx="1"/>
          </p:nvPr>
        </p:nvSpPr>
        <p:spPr>
          <a:xfrm>
            <a:off x="685800" y="1600200"/>
            <a:ext cx="8229600" cy="914400"/>
          </a:xfrm>
        </p:spPr>
        <p:txBody>
          <a:bodyPr/>
          <a:lstStyle/>
          <a:p>
            <a:pPr lvl="1" fontAlgn="base"/>
            <a:r>
              <a:rPr lang="en-US" i="1" dirty="0"/>
              <a:t>The right services to meet the need. We are providers and brokers.</a:t>
            </a:r>
            <a:endParaRPr lang="en-US" dirty="0"/>
          </a:p>
          <a:p>
            <a:pPr marR="0" lvl="0" defTabSz="914400" eaLnBrk="1" fontAlgn="auto" latinLnBrk="0" hangingPunct="1">
              <a:lnSpc>
                <a:spcPct val="100000"/>
              </a:lnSpc>
              <a:spcBef>
                <a:spcPts val="0"/>
              </a:spcBef>
              <a:spcAft>
                <a:spcPts val="0"/>
              </a:spcAft>
              <a:buClrTx/>
              <a:buSzTx/>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2688695"/>
            <a:ext cx="4955823" cy="3716867"/>
          </a:xfrm>
          <a:prstGeom prst="rect">
            <a:avLst/>
          </a:prstGeom>
        </p:spPr>
      </p:pic>
    </p:spTree>
    <p:extLst>
      <p:ext uri="{BB962C8B-B14F-4D97-AF65-F5344CB8AC3E}">
        <p14:creationId xmlns:p14="http://schemas.microsoft.com/office/powerpoint/2010/main" val="11497652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14375" y="685800"/>
            <a:ext cx="8229600" cy="731838"/>
          </a:xfrm>
        </p:spPr>
        <p:txBody>
          <a:bodyPr/>
          <a:lstStyle/>
          <a:p>
            <a:pPr algn="ctr"/>
            <a:r>
              <a:rPr lang="en-US" dirty="0"/>
              <a:t>Culture</a:t>
            </a:r>
          </a:p>
        </p:txBody>
      </p:sp>
      <p:sp>
        <p:nvSpPr>
          <p:cNvPr id="7" name="Content Placeholder 6"/>
          <p:cNvSpPr>
            <a:spLocks noGrp="1"/>
          </p:cNvSpPr>
          <p:nvPr>
            <p:ph idx="1"/>
          </p:nvPr>
        </p:nvSpPr>
        <p:spPr>
          <a:xfrm>
            <a:off x="685800" y="1600200"/>
            <a:ext cx="8229600" cy="914400"/>
          </a:xfrm>
        </p:spPr>
        <p:txBody>
          <a:bodyPr/>
          <a:lstStyle/>
          <a:p>
            <a:pPr lvl="1" fontAlgn="base"/>
            <a:r>
              <a:rPr lang="en-US" i="1" dirty="0"/>
              <a:t>A “can do” organization that makes the </a:t>
            </a:r>
            <a:r>
              <a:rPr lang="en-US" i="1" dirty="0" smtClean="0"/>
              <a:t>University even </a:t>
            </a:r>
            <a:r>
              <a:rPr lang="en-US" i="1" dirty="0"/>
              <a:t>better.</a:t>
            </a: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2697162"/>
            <a:ext cx="4873752" cy="3608832"/>
          </a:xfrm>
          <a:prstGeom prst="rect">
            <a:avLst/>
          </a:prstGeom>
        </p:spPr>
      </p:pic>
    </p:spTree>
    <p:extLst>
      <p:ext uri="{BB962C8B-B14F-4D97-AF65-F5344CB8AC3E}">
        <p14:creationId xmlns:p14="http://schemas.microsoft.com/office/powerpoint/2010/main" val="3274518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7800" y="914400"/>
            <a:ext cx="6781800" cy="5094620"/>
          </a:xfrm>
          <a:prstGeom prst="rect">
            <a:avLst/>
          </a:prstGeom>
        </p:spPr>
      </p:pic>
    </p:spTree>
    <p:extLst>
      <p:ext uri="{BB962C8B-B14F-4D97-AF65-F5344CB8AC3E}">
        <p14:creationId xmlns:p14="http://schemas.microsoft.com/office/powerpoint/2010/main" val="10837587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14375" y="685800"/>
            <a:ext cx="8229600" cy="2667000"/>
          </a:xfrm>
        </p:spPr>
        <p:txBody>
          <a:bodyPr/>
          <a:lstStyle/>
          <a:p>
            <a:pPr algn="ctr"/>
            <a:r>
              <a:rPr lang="en-US" sz="5400" dirty="0" smtClean="0"/>
              <a:t>Questions?</a:t>
            </a:r>
            <a:br>
              <a:rPr lang="en-US" sz="5400" dirty="0" smtClean="0"/>
            </a:br>
            <a:r>
              <a:rPr lang="en-US" sz="5400" dirty="0"/>
              <a:t/>
            </a:r>
            <a:br>
              <a:rPr lang="en-US" sz="5400" dirty="0"/>
            </a:br>
            <a:r>
              <a:rPr lang="en-US" sz="5400" dirty="0" smtClean="0"/>
              <a:t/>
            </a:r>
            <a:br>
              <a:rPr lang="en-US" sz="5400" dirty="0" smtClean="0"/>
            </a:br>
            <a:r>
              <a:rPr lang="en-US" sz="5400" dirty="0"/>
              <a:t/>
            </a:r>
            <a:br>
              <a:rPr lang="en-US" sz="5400" dirty="0"/>
            </a:br>
            <a:r>
              <a:rPr lang="en-US" sz="5400" dirty="0" smtClean="0"/>
              <a:t/>
            </a:r>
            <a:br>
              <a:rPr lang="en-US" sz="5400" dirty="0" smtClean="0"/>
            </a:br>
            <a:r>
              <a:rPr lang="en-US" sz="5400" dirty="0" smtClean="0"/>
              <a:t/>
            </a:r>
            <a:br>
              <a:rPr lang="en-US" sz="5400" dirty="0" smtClean="0"/>
            </a:br>
            <a:r>
              <a:rPr lang="en-US" sz="2800" dirty="0" err="1" smtClean="0"/>
              <a:t>brittain@maine.edu</a:t>
            </a:r>
            <a:r>
              <a:rPr lang="en-US" sz="2800" dirty="0" smtClean="0"/>
              <a:t/>
            </a:r>
            <a:br>
              <a:rPr lang="en-US" sz="2800" dirty="0" smtClean="0"/>
            </a:br>
            <a:r>
              <a:rPr lang="en-US" sz="2800" dirty="0" err="1" smtClean="0"/>
              <a:t>cindy.mitchell@colby.edu</a:t>
            </a:r>
            <a:endParaRPr lang="en-US" sz="2800" dirty="0"/>
          </a:p>
        </p:txBody>
      </p:sp>
    </p:spTree>
    <p:extLst>
      <p:ext uri="{BB962C8B-B14F-4D97-AF65-F5344CB8AC3E}">
        <p14:creationId xmlns:p14="http://schemas.microsoft.com/office/powerpoint/2010/main" val="4682875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685800" y="685800"/>
            <a:ext cx="8229600" cy="731838"/>
          </a:xfrm>
        </p:spPr>
        <p:txBody>
          <a:bodyPr/>
          <a:lstStyle/>
          <a:p>
            <a:pPr algn="ctr"/>
            <a:r>
              <a:rPr lang="en-US" dirty="0" smtClean="0"/>
              <a:t>The University of Maine System in 2012</a:t>
            </a:r>
            <a:endParaRPr lang="en-US" dirty="0"/>
          </a:p>
        </p:txBody>
      </p:sp>
      <p:sp>
        <p:nvSpPr>
          <p:cNvPr id="7" name="Content Placeholder 6"/>
          <p:cNvSpPr>
            <a:spLocks noGrp="1"/>
          </p:cNvSpPr>
          <p:nvPr>
            <p:ph idx="1"/>
          </p:nvPr>
        </p:nvSpPr>
        <p:spPr>
          <a:xfrm>
            <a:off x="685800" y="1600200"/>
            <a:ext cx="8229600" cy="5029200"/>
          </a:xfrm>
        </p:spPr>
        <p:txBody>
          <a:bodyPr/>
          <a:lstStyle/>
          <a:p>
            <a:pPr marL="800100" lvl="1" indent="-342900">
              <a:buFont typeface="Arial" charset="0"/>
              <a:buChar char="•"/>
            </a:pPr>
            <a:endParaRPr lang="en-US" dirty="0" smtClean="0"/>
          </a:p>
          <a:p>
            <a:pPr marL="800100" lvl="1" indent="-342900">
              <a:buFont typeface="Arial" charset="0"/>
              <a:buChar char="•"/>
            </a:pPr>
            <a:r>
              <a:rPr lang="en-US" dirty="0" smtClean="0"/>
              <a:t>The News </a:t>
            </a:r>
            <a:r>
              <a:rPr lang="en-US" dirty="0" err="1" smtClean="0"/>
              <a:t>Ain’t</a:t>
            </a:r>
            <a:r>
              <a:rPr lang="en-US" dirty="0" smtClean="0"/>
              <a:t> Good</a:t>
            </a:r>
            <a:endParaRPr lang="en-US" dirty="0"/>
          </a:p>
          <a:p>
            <a:pPr marL="1257300" lvl="2" indent="-342900">
              <a:buFont typeface="Arial" charset="0"/>
              <a:buChar char="•"/>
            </a:pPr>
            <a:r>
              <a:rPr lang="en-US" dirty="0" smtClean="0"/>
              <a:t>Enrollments  </a:t>
            </a:r>
          </a:p>
          <a:p>
            <a:pPr marL="1257300" lvl="2" indent="-342900">
              <a:buFont typeface="Arial" charset="0"/>
              <a:buChar char="•"/>
            </a:pPr>
            <a:r>
              <a:rPr lang="en-US" dirty="0" smtClean="0"/>
              <a:t>Budgets   </a:t>
            </a:r>
          </a:p>
          <a:p>
            <a:pPr marL="800100" lvl="1" indent="-342900">
              <a:buFont typeface="Arial" charset="0"/>
              <a:buChar char="•"/>
            </a:pPr>
            <a:endParaRPr lang="en-US" dirty="0"/>
          </a:p>
        </p:txBody>
      </p:sp>
      <p:pic>
        <p:nvPicPr>
          <p:cNvPr id="4" name="Picture 3"/>
          <p:cNvPicPr>
            <a:picLocks noChangeAspect="1"/>
          </p:cNvPicPr>
          <p:nvPr/>
        </p:nvPicPr>
        <p:blipFill>
          <a:blip r:embed="rId4"/>
          <a:stretch>
            <a:fillRect/>
          </a:stretch>
        </p:blipFill>
        <p:spPr>
          <a:xfrm>
            <a:off x="4572000" y="3124200"/>
            <a:ext cx="3701143" cy="2286000"/>
          </a:xfrm>
          <a:prstGeom prst="rect">
            <a:avLst/>
          </a:prstGeom>
        </p:spPr>
      </p:pic>
    </p:spTree>
    <p:extLst>
      <p:ext uri="{BB962C8B-B14F-4D97-AF65-F5344CB8AC3E}">
        <p14:creationId xmlns:p14="http://schemas.microsoft.com/office/powerpoint/2010/main" val="30678042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685800" y="685800"/>
            <a:ext cx="8229600" cy="731838"/>
          </a:xfrm>
        </p:spPr>
        <p:txBody>
          <a:bodyPr/>
          <a:lstStyle/>
          <a:p>
            <a:pPr algn="ctr"/>
            <a:r>
              <a:rPr lang="en-US" dirty="0" smtClean="0"/>
              <a:t>The IT Function</a:t>
            </a:r>
            <a:endParaRPr lang="en-US" dirty="0"/>
          </a:p>
        </p:txBody>
      </p:sp>
      <p:pic>
        <p:nvPicPr>
          <p:cNvPr id="2" name="Content Placeholder 1"/>
          <p:cNvPicPr>
            <a:picLocks noGrp="1" noChangeAspect="1"/>
          </p:cNvPicPr>
          <p:nvPr>
            <p:ph idx="1"/>
          </p:nvPr>
        </p:nvPicPr>
        <p:blipFill>
          <a:blip r:embed="rId4"/>
          <a:stretch>
            <a:fillRect/>
          </a:stretch>
        </p:blipFill>
        <p:spPr>
          <a:xfrm>
            <a:off x="2362200" y="2869554"/>
            <a:ext cx="4572000" cy="3045023"/>
          </a:xfrm>
          <a:prstGeom prst="rect">
            <a:avLst/>
          </a:prstGeom>
        </p:spPr>
      </p:pic>
      <p:sp>
        <p:nvSpPr>
          <p:cNvPr id="3" name="TextBox 2"/>
          <p:cNvSpPr txBox="1"/>
          <p:nvPr/>
        </p:nvSpPr>
        <p:spPr>
          <a:xfrm>
            <a:off x="2045294" y="1497264"/>
            <a:ext cx="5510611" cy="646331"/>
          </a:xfrm>
          <a:prstGeom prst="rect">
            <a:avLst/>
          </a:prstGeom>
          <a:noFill/>
        </p:spPr>
        <p:txBody>
          <a:bodyPr wrap="none" rtlCol="0">
            <a:spAutoFit/>
          </a:bodyPr>
          <a:lstStyle/>
          <a:p>
            <a:pPr lvl="0"/>
            <a:r>
              <a:rPr lang="en-US"/>
              <a:t>Align operations, functions, budgets and creating savings</a:t>
            </a:r>
          </a:p>
          <a:p>
            <a:endParaRPr lang="en-US" dirty="0"/>
          </a:p>
        </p:txBody>
      </p:sp>
    </p:spTree>
    <p:extLst>
      <p:ext uri="{BB962C8B-B14F-4D97-AF65-F5344CB8AC3E}">
        <p14:creationId xmlns:p14="http://schemas.microsoft.com/office/powerpoint/2010/main" val="539838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685800" y="685800"/>
            <a:ext cx="8229600" cy="731838"/>
          </a:xfrm>
        </p:spPr>
        <p:txBody>
          <a:bodyPr/>
          <a:lstStyle/>
          <a:p>
            <a:pPr algn="ctr"/>
            <a:r>
              <a:rPr lang="en-US" dirty="0" smtClean="0"/>
              <a:t>The IT Function - Outcome</a:t>
            </a:r>
            <a:endParaRPr lang="en-US" dirty="0"/>
          </a:p>
        </p:txBody>
      </p:sp>
      <p:sp>
        <p:nvSpPr>
          <p:cNvPr id="7" name="Content Placeholder 6"/>
          <p:cNvSpPr>
            <a:spLocks noGrp="1"/>
          </p:cNvSpPr>
          <p:nvPr>
            <p:ph idx="1"/>
          </p:nvPr>
        </p:nvSpPr>
        <p:spPr>
          <a:xfrm>
            <a:off x="685800" y="1786970"/>
            <a:ext cx="8229600" cy="4842430"/>
          </a:xfrm>
        </p:spPr>
        <p:txBody>
          <a:bodyPr/>
          <a:lstStyle/>
          <a:p>
            <a:pPr marR="0" lvl="0" algn="ctr" defTabSz="914400" eaLnBrk="1" fontAlgn="auto" latinLnBrk="0" hangingPunct="1">
              <a:lnSpc>
                <a:spcPct val="100000"/>
              </a:lnSpc>
              <a:spcBef>
                <a:spcPts val="0"/>
              </a:spcBef>
              <a:spcAft>
                <a:spcPts val="0"/>
              </a:spcAft>
              <a:buClrTx/>
              <a:buSzTx/>
              <a:tabLst/>
              <a:defRPr/>
            </a:pPr>
            <a:endParaRPr lang="en-US" dirty="0"/>
          </a:p>
          <a:p>
            <a:pPr marR="0" lvl="0" algn="ctr" defTabSz="914400" eaLnBrk="1" fontAlgn="auto" latinLnBrk="0" hangingPunct="1">
              <a:lnSpc>
                <a:spcPct val="100000"/>
              </a:lnSpc>
              <a:spcBef>
                <a:spcPts val="0"/>
              </a:spcBef>
              <a:spcAft>
                <a:spcPts val="0"/>
              </a:spcAft>
              <a:buClrTx/>
              <a:buSzTx/>
              <a:tabLst/>
              <a:defRPr/>
            </a:pPr>
            <a:endParaRPr lang="en-US" dirty="0" smtClean="0"/>
          </a:p>
          <a:p>
            <a:pPr marR="0" lvl="0" algn="ctr" defTabSz="914400" eaLnBrk="1" fontAlgn="auto" latinLnBrk="0" hangingPunct="1">
              <a:lnSpc>
                <a:spcPct val="100000"/>
              </a:lnSpc>
              <a:spcBef>
                <a:spcPts val="0"/>
              </a:spcBef>
              <a:spcAft>
                <a:spcPts val="0"/>
              </a:spcAft>
              <a:buClrTx/>
              <a:buSzTx/>
              <a:tabLst/>
              <a:defRPr/>
            </a:pPr>
            <a:endParaRPr lang="en-US" dirty="0" smtClean="0"/>
          </a:p>
        </p:txBody>
      </p:sp>
      <p:pic>
        <p:nvPicPr>
          <p:cNvPr id="2" name="Picture 1"/>
          <p:cNvPicPr>
            <a:picLocks noChangeAspect="1"/>
          </p:cNvPicPr>
          <p:nvPr/>
        </p:nvPicPr>
        <p:blipFill>
          <a:blip r:embed="rId4"/>
          <a:stretch>
            <a:fillRect/>
          </a:stretch>
        </p:blipFill>
        <p:spPr>
          <a:xfrm>
            <a:off x="2438400" y="2438400"/>
            <a:ext cx="4038600" cy="2691152"/>
          </a:xfrm>
          <a:prstGeom prst="rect">
            <a:avLst/>
          </a:prstGeom>
        </p:spPr>
      </p:pic>
      <p:sp>
        <p:nvSpPr>
          <p:cNvPr id="3" name="TextBox 2"/>
          <p:cNvSpPr txBox="1"/>
          <p:nvPr/>
        </p:nvSpPr>
        <p:spPr>
          <a:xfrm>
            <a:off x="2743200" y="1455363"/>
            <a:ext cx="4800600" cy="369332"/>
          </a:xfrm>
          <a:prstGeom prst="rect">
            <a:avLst/>
          </a:prstGeom>
          <a:noFill/>
        </p:spPr>
        <p:txBody>
          <a:bodyPr wrap="square" rtlCol="0">
            <a:spAutoFit/>
          </a:bodyPr>
          <a:lstStyle/>
          <a:p>
            <a:r>
              <a:rPr lang="en-US" dirty="0" smtClean="0"/>
              <a:t>Confusion, gridlock, frustration</a:t>
            </a:r>
            <a:endParaRPr lang="en-US" dirty="0"/>
          </a:p>
        </p:txBody>
      </p:sp>
    </p:spTree>
    <p:extLst>
      <p:ext uri="{BB962C8B-B14F-4D97-AF65-F5344CB8AC3E}">
        <p14:creationId xmlns:p14="http://schemas.microsoft.com/office/powerpoint/2010/main" val="1925094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685800" y="685800"/>
            <a:ext cx="8229600" cy="731838"/>
          </a:xfrm>
        </p:spPr>
        <p:txBody>
          <a:bodyPr/>
          <a:lstStyle/>
          <a:p>
            <a:pPr algn="ctr"/>
            <a:r>
              <a:rPr lang="en-US" dirty="0" smtClean="0"/>
              <a:t>The IT Focus</a:t>
            </a:r>
            <a:endParaRPr lang="en-US" dirty="0"/>
          </a:p>
        </p:txBody>
      </p:sp>
      <p:pic>
        <p:nvPicPr>
          <p:cNvPr id="2" name="Content Placeholder 1"/>
          <p:cNvPicPr>
            <a:picLocks noGrp="1" noChangeAspect="1"/>
          </p:cNvPicPr>
          <p:nvPr>
            <p:ph idx="1"/>
          </p:nvPr>
        </p:nvPicPr>
        <p:blipFill>
          <a:blip r:embed="rId4"/>
          <a:stretch>
            <a:fillRect/>
          </a:stretch>
        </p:blipFill>
        <p:spPr>
          <a:xfrm>
            <a:off x="2895600" y="1905000"/>
            <a:ext cx="3251200" cy="4394200"/>
          </a:xfrm>
          <a:prstGeom prst="rect">
            <a:avLst/>
          </a:prstGeom>
        </p:spPr>
      </p:pic>
      <p:sp>
        <p:nvSpPr>
          <p:cNvPr id="4" name="TextBox 3"/>
          <p:cNvSpPr txBox="1"/>
          <p:nvPr/>
        </p:nvSpPr>
        <p:spPr>
          <a:xfrm>
            <a:off x="838200" y="1905000"/>
            <a:ext cx="1219200" cy="923330"/>
          </a:xfrm>
          <a:prstGeom prst="rect">
            <a:avLst/>
          </a:prstGeom>
          <a:noFill/>
        </p:spPr>
        <p:txBody>
          <a:bodyPr wrap="square" rtlCol="0">
            <a:spAutoFit/>
          </a:bodyPr>
          <a:lstStyle/>
          <a:p>
            <a:r>
              <a:rPr lang="en-US" smtClean="0"/>
              <a:t>Mid level Leaders</a:t>
            </a:r>
          </a:p>
          <a:p>
            <a:endParaRPr lang="en-US" dirty="0"/>
          </a:p>
        </p:txBody>
      </p:sp>
      <p:sp>
        <p:nvSpPr>
          <p:cNvPr id="5" name="TextBox 4"/>
          <p:cNvSpPr txBox="1"/>
          <p:nvPr/>
        </p:nvSpPr>
        <p:spPr>
          <a:xfrm>
            <a:off x="685800" y="3048000"/>
            <a:ext cx="1600200" cy="646331"/>
          </a:xfrm>
          <a:prstGeom prst="rect">
            <a:avLst/>
          </a:prstGeom>
          <a:noFill/>
        </p:spPr>
        <p:txBody>
          <a:bodyPr wrap="square" rtlCol="0">
            <a:spAutoFit/>
          </a:bodyPr>
          <a:lstStyle/>
          <a:p>
            <a:r>
              <a:rPr lang="en-US" dirty="0" smtClean="0"/>
              <a:t>Collaboration</a:t>
            </a:r>
          </a:p>
          <a:p>
            <a:endParaRPr lang="en-US" dirty="0"/>
          </a:p>
        </p:txBody>
      </p:sp>
    </p:spTree>
    <p:extLst>
      <p:ext uri="{BB962C8B-B14F-4D97-AF65-F5344CB8AC3E}">
        <p14:creationId xmlns:p14="http://schemas.microsoft.com/office/powerpoint/2010/main" val="1111143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685800" y="685800"/>
            <a:ext cx="8229600" cy="731838"/>
          </a:xfrm>
        </p:spPr>
        <p:txBody>
          <a:bodyPr/>
          <a:lstStyle/>
          <a:p>
            <a:pPr algn="ctr"/>
            <a:r>
              <a:rPr lang="en-US" dirty="0" smtClean="0"/>
              <a:t>The IT Focus - Outcome</a:t>
            </a:r>
            <a:endParaRPr lang="en-US" dirty="0"/>
          </a:p>
        </p:txBody>
      </p:sp>
      <p:sp>
        <p:nvSpPr>
          <p:cNvPr id="7" name="Content Placeholder 6"/>
          <p:cNvSpPr>
            <a:spLocks noGrp="1"/>
          </p:cNvSpPr>
          <p:nvPr>
            <p:ph idx="1"/>
          </p:nvPr>
        </p:nvSpPr>
        <p:spPr>
          <a:xfrm>
            <a:off x="685800" y="1600200"/>
            <a:ext cx="8229600" cy="5029200"/>
          </a:xfrm>
        </p:spPr>
        <p:txBody>
          <a:bodyPr/>
          <a:lstStyle/>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pPr marR="0" lvl="0" algn="ctr" defTabSz="914400" eaLnBrk="1" fontAlgn="auto" latinLnBrk="0" hangingPunct="1">
              <a:lnSpc>
                <a:spcPct val="100000"/>
              </a:lnSpc>
              <a:spcBef>
                <a:spcPts val="0"/>
              </a:spcBef>
              <a:spcAft>
                <a:spcPts val="0"/>
              </a:spcAft>
              <a:buClrTx/>
              <a:buSzTx/>
              <a:tabLst/>
              <a:defRPr/>
            </a:pPr>
            <a:r>
              <a:rPr lang="en-US" dirty="0" smtClean="0"/>
              <a:t>Are we not part of something bigger?</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p:txBody>
      </p:sp>
      <p:pic>
        <p:nvPicPr>
          <p:cNvPr id="2" name="Picture 1"/>
          <p:cNvPicPr>
            <a:picLocks noChangeAspect="1"/>
          </p:cNvPicPr>
          <p:nvPr/>
        </p:nvPicPr>
        <p:blipFill>
          <a:blip r:embed="rId4"/>
          <a:stretch>
            <a:fillRect/>
          </a:stretch>
        </p:blipFill>
        <p:spPr>
          <a:xfrm>
            <a:off x="3048000" y="3048000"/>
            <a:ext cx="3276600" cy="3276600"/>
          </a:xfrm>
          <a:prstGeom prst="rect">
            <a:avLst/>
          </a:prstGeom>
        </p:spPr>
      </p:pic>
    </p:spTree>
    <p:extLst>
      <p:ext uri="{BB962C8B-B14F-4D97-AF65-F5344CB8AC3E}">
        <p14:creationId xmlns:p14="http://schemas.microsoft.com/office/powerpoint/2010/main" val="1590945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14375" y="685800"/>
            <a:ext cx="8229600" cy="731838"/>
          </a:xfrm>
        </p:spPr>
        <p:txBody>
          <a:bodyPr/>
          <a:lstStyle/>
          <a:p>
            <a:pPr algn="ctr"/>
            <a:r>
              <a:rPr lang="en-US" dirty="0" smtClean="0"/>
              <a:t>The IT and University Focus</a:t>
            </a:r>
            <a:endParaRPr lang="en-US" dirty="0"/>
          </a:p>
        </p:txBody>
      </p:sp>
      <p:sp>
        <p:nvSpPr>
          <p:cNvPr id="7" name="Content Placeholder 6"/>
          <p:cNvSpPr>
            <a:spLocks noGrp="1"/>
          </p:cNvSpPr>
          <p:nvPr>
            <p:ph idx="1"/>
          </p:nvPr>
        </p:nvSpPr>
        <p:spPr>
          <a:xfrm>
            <a:off x="685800" y="1600200"/>
            <a:ext cx="8229600" cy="5029200"/>
          </a:xfrm>
        </p:spPr>
        <p:txBody>
          <a:bodyPr/>
          <a:lstStyle/>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Put strong leadership at the campuses that speak the language</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Organize with a focus on University service</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Value skills beyond the technical and come out of the cave</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r>
              <a:rPr lang="en-US" dirty="0" smtClean="0"/>
              <a:t>Customer Experience initiative launched with campus-level operational managers as a shared professional development experience</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pPr marR="0" lvl="0" algn="ctr" defTabSz="914400" eaLnBrk="1" fontAlgn="auto" latinLnBrk="0" hangingPunct="1">
              <a:lnSpc>
                <a:spcPct val="100000"/>
              </a:lnSpc>
              <a:spcBef>
                <a:spcPts val="0"/>
              </a:spcBef>
              <a:spcAft>
                <a:spcPts val="0"/>
              </a:spcAft>
              <a:buClrTx/>
              <a:buSzTx/>
              <a:tabLst/>
              <a:defRPr/>
            </a:pPr>
            <a:r>
              <a:rPr lang="en-US" dirty="0" smtClean="0"/>
              <a:t>Action: IT 2.1</a:t>
            </a:r>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p:txBody>
      </p:sp>
    </p:spTree>
    <p:extLst>
      <p:ext uri="{BB962C8B-B14F-4D97-AF65-F5344CB8AC3E}">
        <p14:creationId xmlns:p14="http://schemas.microsoft.com/office/powerpoint/2010/main" val="995178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14375" y="685800"/>
            <a:ext cx="8229600" cy="731838"/>
          </a:xfrm>
        </p:spPr>
        <p:txBody>
          <a:bodyPr/>
          <a:lstStyle/>
          <a:p>
            <a:pPr algn="ctr"/>
            <a:r>
              <a:rPr lang="en-US" dirty="0" smtClean="0"/>
              <a:t>Identity</a:t>
            </a:r>
            <a:endParaRPr lang="en-US" dirty="0"/>
          </a:p>
        </p:txBody>
      </p:sp>
      <p:sp>
        <p:nvSpPr>
          <p:cNvPr id="7" name="Content Placeholder 6"/>
          <p:cNvSpPr>
            <a:spLocks noGrp="1"/>
          </p:cNvSpPr>
          <p:nvPr>
            <p:ph idx="1"/>
          </p:nvPr>
        </p:nvSpPr>
        <p:spPr>
          <a:xfrm>
            <a:off x="685800" y="1600200"/>
            <a:ext cx="8229600" cy="914400"/>
          </a:xfrm>
        </p:spPr>
        <p:txBody>
          <a:bodyPr/>
          <a:lstStyle/>
          <a:p>
            <a:r>
              <a:rPr lang="en-US" sz="2400" b="1" i="1" dirty="0" smtClean="0"/>
              <a:t>Transform </a:t>
            </a:r>
            <a:r>
              <a:rPr lang="en-US" sz="2400" b="1" i="1" dirty="0"/>
              <a:t>US:IT’s identity from an asset-focused organization to a service-focused organization.</a:t>
            </a:r>
            <a:endParaRPr lang="en-US" sz="2400" dirty="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a:p>
          <a:p>
            <a:pPr marR="0" lvl="0" defTabSz="914400" eaLnBrk="1" fontAlgn="auto" latinLnBrk="0" hangingPunct="1">
              <a:lnSpc>
                <a:spcPct val="100000"/>
              </a:lnSpc>
              <a:spcBef>
                <a:spcPts val="0"/>
              </a:spcBef>
              <a:spcAft>
                <a:spcPts val="0"/>
              </a:spcAft>
              <a:buClrTx/>
              <a:buSzTx/>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2514600"/>
            <a:ext cx="5029200" cy="3596833"/>
          </a:xfrm>
          <a:prstGeom prst="rect">
            <a:avLst/>
          </a:prstGeom>
        </p:spPr>
      </p:pic>
    </p:spTree>
    <p:extLst>
      <p:ext uri="{BB962C8B-B14F-4D97-AF65-F5344CB8AC3E}">
        <p14:creationId xmlns:p14="http://schemas.microsoft.com/office/powerpoint/2010/main" val="2019078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714375" y="685800"/>
            <a:ext cx="8229600" cy="731838"/>
          </a:xfrm>
        </p:spPr>
        <p:txBody>
          <a:bodyPr/>
          <a:lstStyle/>
          <a:p>
            <a:pPr algn="ctr"/>
            <a:r>
              <a:rPr lang="en-US" dirty="0" smtClean="0"/>
              <a:t>Workforce</a:t>
            </a:r>
            <a:endParaRPr lang="en-US" dirty="0"/>
          </a:p>
        </p:txBody>
      </p:sp>
      <p:sp>
        <p:nvSpPr>
          <p:cNvPr id="7" name="Content Placeholder 6"/>
          <p:cNvSpPr>
            <a:spLocks noGrp="1"/>
          </p:cNvSpPr>
          <p:nvPr>
            <p:ph idx="1"/>
          </p:nvPr>
        </p:nvSpPr>
        <p:spPr>
          <a:xfrm>
            <a:off x="685800" y="1600200"/>
            <a:ext cx="8229600" cy="914400"/>
          </a:xfrm>
        </p:spPr>
        <p:txBody>
          <a:bodyPr/>
          <a:lstStyle/>
          <a:p>
            <a:pPr lvl="1" fontAlgn="base"/>
            <a:r>
              <a:rPr lang="en-US" i="1" dirty="0" smtClean="0"/>
              <a:t>The </a:t>
            </a:r>
            <a:r>
              <a:rPr lang="en-US" i="1" dirty="0"/>
              <a:t>right people, the right tools, the right level of responsibility, and the right attitude.</a:t>
            </a:r>
            <a:endParaRPr lang="en-US" dirty="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a:p>
          <a:p>
            <a:pPr marR="0" lvl="0" defTabSz="914400" eaLnBrk="1" fontAlgn="auto" latinLnBrk="0" hangingPunct="1">
              <a:lnSpc>
                <a:spcPct val="100000"/>
              </a:lnSpc>
              <a:spcBef>
                <a:spcPts val="0"/>
              </a:spcBef>
              <a:spcAft>
                <a:spcPts val="0"/>
              </a:spcAft>
              <a:buClrTx/>
              <a:buSzTx/>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a:p>
            <a:pPr marL="342900" marR="0" lvl="0" indent="-342900" defTabSz="914400" eaLnBrk="1" fontAlgn="auto" latinLnBrk="0" hangingPunct="1">
              <a:lnSpc>
                <a:spcPct val="100000"/>
              </a:lnSpc>
              <a:spcBef>
                <a:spcPts val="0"/>
              </a:spcBef>
              <a:spcAft>
                <a:spcPts val="0"/>
              </a:spcAft>
              <a:buClrTx/>
              <a:buSzTx/>
              <a:buFont typeface="Arial" charset="0"/>
              <a:buChar char="•"/>
              <a:tabLst/>
              <a:defRPr/>
            </a:pPr>
            <a:endParaRPr lang="en-US" dirty="0" smtClean="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9350" y="2819400"/>
            <a:ext cx="4762500" cy="3181201"/>
          </a:xfrm>
          <a:prstGeom prst="rect">
            <a:avLst/>
          </a:prstGeom>
        </p:spPr>
      </p:pic>
    </p:spTree>
    <p:extLst>
      <p:ext uri="{BB962C8B-B14F-4D97-AF65-F5344CB8AC3E}">
        <p14:creationId xmlns:p14="http://schemas.microsoft.com/office/powerpoint/2010/main" val="1775203413"/>
      </p:ext>
    </p:extLst>
  </p:cSld>
  <p:clrMapOvr>
    <a:masterClrMapping/>
  </p:clrMapOvr>
  <p:timing>
    <p:tnLst>
      <p:par>
        <p:cTn id="1" dur="indefinite" restart="never" nodeType="tmRoot"/>
      </p:par>
    </p:tnLst>
  </p:timing>
</p:sld>
</file>

<file path=ppt/theme/theme1.xml><?xml version="1.0" encoding="utf-8"?>
<a:theme xmlns:a="http://schemas.openxmlformats.org/drawingml/2006/main" name="9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6878</TotalTime>
  <Words>1106</Words>
  <Application>Microsoft Macintosh PowerPoint</Application>
  <PresentationFormat>On-screen Show (4:3)</PresentationFormat>
  <Paragraphs>169</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Wingdings</vt:lpstr>
      <vt:lpstr>9_Default Theme</vt:lpstr>
      <vt:lpstr> </vt:lpstr>
      <vt:lpstr>The University of Maine System in 2012</vt:lpstr>
      <vt:lpstr>The IT Function</vt:lpstr>
      <vt:lpstr>The IT Function - Outcome</vt:lpstr>
      <vt:lpstr>The IT Focus</vt:lpstr>
      <vt:lpstr>The IT Focus - Outcome</vt:lpstr>
      <vt:lpstr>The IT and University Focus</vt:lpstr>
      <vt:lpstr>Identity</vt:lpstr>
      <vt:lpstr>Workforce</vt:lpstr>
      <vt:lpstr>Relationships</vt:lpstr>
      <vt:lpstr>Alignment</vt:lpstr>
      <vt:lpstr>Portfolio</vt:lpstr>
      <vt:lpstr>Culture</vt:lpstr>
      <vt:lpstr>PowerPoint Presentation</vt:lpstr>
      <vt:lpstr>Questions?      brittain@maine.edu cindy.mitchell@colby.edu</vt:lpstr>
    </vt:vector>
  </TitlesOfParts>
  <Company>EDUCAUSE</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Burrows</dc:creator>
  <cp:lastModifiedBy>Fred Brittain</cp:lastModifiedBy>
  <cp:revision>139</cp:revision>
  <dcterms:created xsi:type="dcterms:W3CDTF">2012-08-08T18:23:13Z</dcterms:created>
  <dcterms:modified xsi:type="dcterms:W3CDTF">2016-11-08T12:50:38Z</dcterms:modified>
</cp:coreProperties>
</file>