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5" r:id="rId1"/>
  </p:sldMasterIdLst>
  <p:notesMasterIdLst>
    <p:notesMasterId r:id="rId14"/>
  </p:notesMasterIdLst>
  <p:sldIdLst>
    <p:sldId id="260" r:id="rId2"/>
    <p:sldId id="269" r:id="rId3"/>
    <p:sldId id="276" r:id="rId4"/>
    <p:sldId id="263" r:id="rId5"/>
    <p:sldId id="275" r:id="rId6"/>
    <p:sldId id="277" r:id="rId7"/>
    <p:sldId id="259" r:id="rId8"/>
    <p:sldId id="274" r:id="rId9"/>
    <p:sldId id="278" r:id="rId10"/>
    <p:sldId id="280" r:id="rId11"/>
    <p:sldId id="271" r:id="rId12"/>
    <p:sldId id="27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C57C5F1B-280B-444B-AA0D-9CEE6BE1BBA5}">
          <p14:sldIdLst>
            <p14:sldId id="260"/>
          </p14:sldIdLst>
        </p14:section>
        <p14:section name="Dividers" id="{4D810FCF-0ADD-0345-AFBF-9AC0BF5CA536}">
          <p14:sldIdLst>
            <p14:sldId id="269"/>
            <p14:sldId id="276"/>
            <p14:sldId id="263"/>
          </p14:sldIdLst>
        </p14:section>
        <p14:section name="Content" id="{6D2F19DD-4CA8-6F4E-9292-A7C41B87577C}">
          <p14:sldIdLst>
            <p14:sldId id="275"/>
            <p14:sldId id="277"/>
            <p14:sldId id="259"/>
            <p14:sldId id="274"/>
            <p14:sldId id="278"/>
            <p14:sldId id="280"/>
          </p14:sldIdLst>
        </p14:section>
        <p14:section name="Interaction" id="{F2C0CFF2-7594-C04A-9910-F1426A27AF3C}">
          <p14:sldIdLst>
            <p14:sldId id="271"/>
            <p14:sldId id="2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ti Czarneck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2" autoAdjust="0"/>
    <p:restoredTop sz="94658" autoAdjust="0"/>
  </p:normalViewPr>
  <p:slideViewPr>
    <p:cSldViewPr>
      <p:cViewPr>
        <p:scale>
          <a:sx n="128" d="100"/>
          <a:sy n="128" d="100"/>
        </p:scale>
        <p:origin x="-96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E0E4D-C2F1-B544-9DE2-BBECDFB45BB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7D51-52A1-EF40-B672-9B4EC850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9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14 Cov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15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Po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Poll Question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771650"/>
            <a:ext cx="7467600" cy="28003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Poll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Discussion Q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771650"/>
            <a:ext cx="7467600" cy="28003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Question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3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Evalu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6286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Evaluation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25755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14 Cover Opt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9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4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7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2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9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57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9" r:id="rId2"/>
    <p:sldLayoutId id="2147484852" r:id="rId3"/>
    <p:sldLayoutId id="2147484861" r:id="rId4"/>
    <p:sldLayoutId id="2147484853" r:id="rId5"/>
    <p:sldLayoutId id="2147484856" r:id="rId6"/>
    <p:sldLayoutId id="2147484862" r:id="rId7"/>
    <p:sldLayoutId id="2147484863" r:id="rId8"/>
    <p:sldLayoutId id="2147484864" r:id="rId9"/>
    <p:sldLayoutId id="2147484858" r:id="rId10"/>
    <p:sldLayoutId id="2147484859" r:id="rId11"/>
    <p:sldLayoutId id="21474848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educause.edu/resources/2014/11/cloud-strategy-for-higher-education-building-a-common-solution" TargetMode="External"/><Relationship Id="rId3" Type="http://schemas.openxmlformats.org/officeDocument/2006/relationships/hyperlink" Target="http://www.educause.edu/discuss/constituent-groups-about-information-technology-management-and-leadership/cloud-computing-constituent-group" TargetMode="External"/><Relationship Id="rId7" Type="http://schemas.openxmlformats.org/officeDocument/2006/relationships/hyperlink" Target="https://library.educause.edu/resources/2015/4/tco-for-cloud-services-a-framework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library.educause.edu/resources/2016/10/higher-education-cloud-vendor-assessment-tool" TargetMode="External"/><Relationship Id="rId5" Type="http://schemas.openxmlformats.org/officeDocument/2006/relationships/hyperlink" Target="http://www.internet2.edu/cloud-services/" TargetMode="External"/><Relationship Id="rId4" Type="http://schemas.openxmlformats.org/officeDocument/2006/relationships/hyperlink" Target="http://www.educause.edu/ecar/ecar-working-groups/cloud" TargetMode="External"/><Relationship Id="rId9" Type="http://schemas.openxmlformats.org/officeDocument/2006/relationships/hyperlink" Target="https://spaces.internet2.edu/display/CA/Cloud+Architecture+Hom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OtJbS-1RVAHz9Jn-tWRHJHK1YX0s4oc5CJyk7M2r6CoytyA/viewform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145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Computing Constituent Group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78002"/>
            <a:ext cx="41910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 Terry, Denison University • Bob Flynn, Indiana University •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Wrobleski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University of </a:t>
            </a:r>
            <a: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Hawai‘i at </a:t>
            </a:r>
            <a:r>
              <a:rPr lang="en-US" sz="14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Manoa</a:t>
            </a:r>
            <a: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609600" y="209550"/>
            <a:ext cx="7772400" cy="762000"/>
          </a:xfrm>
        </p:spPr>
        <p:txBody>
          <a:bodyPr/>
          <a:lstStyle/>
          <a:p>
            <a:pPr algn="ctr"/>
            <a:r>
              <a:rPr lang="en-US" b="1" dirty="0" smtClean="0"/>
              <a:t>CCCG Open Forum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42875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How can the </a:t>
            </a:r>
            <a:r>
              <a:rPr lang="en-US" b="1" dirty="0" smtClean="0">
                <a:solidFill>
                  <a:schemeClr val="bg1"/>
                </a:solidFill>
              </a:rPr>
              <a:t>CCCG help </a:t>
            </a:r>
            <a:r>
              <a:rPr lang="en-US" b="1" dirty="0">
                <a:solidFill>
                  <a:schemeClr val="bg1"/>
                </a:solidFill>
              </a:rPr>
              <a:t>with adoption of </a:t>
            </a:r>
            <a:r>
              <a:rPr lang="en-US" b="1" dirty="0" err="1">
                <a:solidFill>
                  <a:schemeClr val="bg1"/>
                </a:solidFill>
              </a:rPr>
              <a:t>IaaS</a:t>
            </a:r>
            <a:r>
              <a:rPr lang="en-US" b="1" dirty="0">
                <a:solidFill>
                  <a:schemeClr val="bg1"/>
                </a:solidFill>
              </a:rPr>
              <a:t>-based solutions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How can the </a:t>
            </a:r>
            <a:r>
              <a:rPr lang="en-US" b="1" dirty="0" smtClean="0">
                <a:solidFill>
                  <a:schemeClr val="bg1"/>
                </a:solidFill>
              </a:rPr>
              <a:t>CCCG help </a:t>
            </a:r>
            <a:r>
              <a:rPr lang="en-US" b="1" dirty="0">
                <a:solidFill>
                  <a:schemeClr val="bg1"/>
                </a:solidFill>
              </a:rPr>
              <a:t>you overcome some of the barriers you are </a:t>
            </a:r>
            <a:r>
              <a:rPr lang="en-US" b="1" dirty="0" smtClean="0">
                <a:solidFill>
                  <a:schemeClr val="bg1"/>
                </a:solidFill>
              </a:rPr>
              <a:t>facing at your institution?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00150"/>
            <a:ext cx="8458200" cy="1828800"/>
          </a:xfrm>
          <a:prstGeom prst="rect">
            <a:avLst/>
          </a:prstGeom>
          <a:noFill/>
          <a:ln w="158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4350"/>
            <a:ext cx="8077200" cy="6096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123950"/>
            <a:ext cx="8534400" cy="335280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CCCG - </a:t>
            </a:r>
            <a:r>
              <a:rPr lang="en-US" sz="1600" dirty="0" smtClean="0">
                <a:cs typeface="Arial" panose="020B0604020202020204" pitchFamily="34" charset="0"/>
                <a:hlinkClick r:id="rId3"/>
              </a:rPr>
              <a:t>Join the CCCG Group</a:t>
            </a:r>
            <a:endParaRPr lang="en-US" sz="1600" dirty="0" smtClean="0"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ECAR </a:t>
            </a:r>
            <a:r>
              <a:rPr lang="en-US" sz="1600" dirty="0" smtClean="0">
                <a:cs typeface="Arial" panose="020B0604020202020204" pitchFamily="34" charset="0"/>
              </a:rPr>
              <a:t>Working Groups: </a:t>
            </a:r>
            <a:r>
              <a:rPr lang="en-US" sz="1600" dirty="0" smtClean="0">
                <a:cs typeface="Arial" panose="020B0604020202020204" pitchFamily="34" charset="0"/>
                <a:hlinkClick r:id="rId4"/>
              </a:rPr>
              <a:t>Cloud</a:t>
            </a:r>
            <a:endParaRPr lang="en-US" sz="1600" dirty="0" smtClean="0"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cs typeface="Arial" panose="020B0604020202020204" pitchFamily="34" charset="0"/>
              </a:rPr>
              <a:t>Internet2 </a:t>
            </a:r>
            <a:r>
              <a:rPr lang="en-US" sz="1600" dirty="0">
                <a:cs typeface="Arial" panose="020B0604020202020204" pitchFamily="34" charset="0"/>
              </a:rPr>
              <a:t>Cloud Services: </a:t>
            </a:r>
            <a:r>
              <a:rPr lang="en-US" sz="1600" dirty="0">
                <a:cs typeface="Arial" panose="020B0604020202020204" pitchFamily="34" charset="0"/>
                <a:hlinkClick r:id="rId5"/>
              </a:rPr>
              <a:t>http://www.internet2.edu/cloud-services</a:t>
            </a:r>
            <a:r>
              <a:rPr lang="en-US" sz="1600" dirty="0" smtClean="0">
                <a:cs typeface="Arial" panose="020B0604020202020204" pitchFamily="34" charset="0"/>
                <a:hlinkClick r:id="rId5"/>
              </a:rPr>
              <a:t>/</a:t>
            </a:r>
            <a:endParaRPr lang="en-US" sz="1600" dirty="0" smtClean="0"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hlinkClick r:id="rId6"/>
              </a:rPr>
              <a:t>Higher Education Cloud Vendor Assessment Tool</a:t>
            </a:r>
            <a:r>
              <a:rPr lang="en-US" sz="1600" dirty="0"/>
              <a:t>. The tool "attempts to generalize higher education information security and data protection questions and issues regarding cloud services for consistency and ease of use” via a </a:t>
            </a:r>
            <a:r>
              <a:rPr lang="en-US" sz="1600" dirty="0" smtClean="0"/>
              <a:t>matrix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TCO for Cloud Services: </a:t>
            </a:r>
            <a:r>
              <a:rPr lang="en-US" sz="1600" dirty="0" smtClean="0">
                <a:hlinkClick r:id="rId7"/>
              </a:rPr>
              <a:t>A Framework</a:t>
            </a:r>
            <a:endParaRPr lang="en-US" sz="16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Cloud </a:t>
            </a:r>
            <a:r>
              <a:rPr lang="en-US" sz="1600" dirty="0"/>
              <a:t>Strategy for Higher Education: Building a Common Solution (CSG </a:t>
            </a:r>
            <a:r>
              <a:rPr lang="en-US" sz="1600" dirty="0" smtClean="0"/>
              <a:t>Paper): </a:t>
            </a:r>
            <a:r>
              <a:rPr lang="en-US" sz="1600" dirty="0" smtClean="0">
                <a:hlinkClick r:id="rId8"/>
              </a:rPr>
              <a:t>https</a:t>
            </a:r>
            <a:r>
              <a:rPr lang="en-US" sz="1600" dirty="0">
                <a:hlinkClick r:id="rId8"/>
              </a:rPr>
              <a:t>://</a:t>
            </a:r>
            <a:r>
              <a:rPr lang="en-US" sz="1600" dirty="0" smtClean="0">
                <a:hlinkClick r:id="rId8"/>
              </a:rPr>
              <a:t>library.educause.edu/resources/2014/11/cloud-strategy-for-higher-education-building-a-common-solution</a:t>
            </a:r>
            <a:endParaRPr lang="en-US" sz="16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 </a:t>
            </a:r>
            <a:r>
              <a:rPr lang="en-US" sz="1600" dirty="0" smtClean="0"/>
              <a:t>Internet2 – </a:t>
            </a:r>
            <a:r>
              <a:rPr lang="en-US" sz="1600" dirty="0"/>
              <a:t>Cloud Architecture:  </a:t>
            </a:r>
            <a:r>
              <a:rPr lang="en-US" sz="1600" dirty="0">
                <a:hlinkClick r:id="rId9"/>
              </a:rPr>
              <a:t>https://spaces.internet2.edu/display/CA/Cloud+Architecture+Home</a:t>
            </a:r>
            <a:endParaRPr lang="en-US" sz="16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8700"/>
            <a:ext cx="7467600" cy="628650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Help Us Improve and Grow</a:t>
            </a:r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8077200" cy="2686050"/>
          </a:xfrm>
        </p:spPr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participating 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today’s session. 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We’re very interested in your feedback.  Please take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minute to fill out the session evaluation found within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conference mobile app, or the online agenda.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371600" y="590550"/>
            <a:ext cx="3276600" cy="6477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Meeting Agenda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428750"/>
            <a:ext cx="7467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Thursday, October 27 | 8:00am - 8:50am | Meeting Room 213B, Level </a:t>
            </a:r>
            <a:r>
              <a:rPr lang="en-US" dirty="0" smtClean="0"/>
              <a:t>Two</a:t>
            </a:r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Introductions and Welcome – Steve Terry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CCCG Survey / Survey Results and Discussions – Bob Flynn, Steve Terry and CCCG membership</a:t>
            </a:r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Forum – CCCG Membership</a:t>
            </a:r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Available Resources Overview – Steve Terry, Bob Flynn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371600" y="514350"/>
            <a:ext cx="2743200" cy="6477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428750"/>
            <a:ext cx="655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Steve Terry, Director of Enterprise Applications – Denison University, Member of the ECAR Cloud Working Group, CCCG – Co-Chair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Bill </a:t>
            </a:r>
            <a:r>
              <a:rPr lang="en-US" dirty="0" err="1" smtClean="0"/>
              <a:t>Wrobleski</a:t>
            </a:r>
            <a:r>
              <a:rPr lang="en-US" dirty="0" smtClean="0"/>
              <a:t>, Director</a:t>
            </a:r>
            <a:r>
              <a:rPr lang="en-US" dirty="0"/>
              <a:t>, Technology Infrastructure </a:t>
            </a:r>
            <a:r>
              <a:rPr lang="en-US" dirty="0" smtClean="0"/>
              <a:t>- University </a:t>
            </a:r>
            <a:r>
              <a:rPr lang="en-US" dirty="0"/>
              <a:t>of Hawai'i </a:t>
            </a:r>
            <a:r>
              <a:rPr lang="en-US" dirty="0" smtClean="0"/>
              <a:t>System at </a:t>
            </a:r>
            <a:r>
              <a:rPr lang="en-US" dirty="0" err="1" smtClean="0"/>
              <a:t>Manoa</a:t>
            </a:r>
            <a:r>
              <a:rPr lang="en-US" dirty="0"/>
              <a:t>, Member of the ECAR Cloud Working Group, CCCG – </a:t>
            </a:r>
            <a:r>
              <a:rPr lang="en-US" dirty="0" smtClean="0"/>
              <a:t>Co-Chair </a:t>
            </a:r>
            <a:r>
              <a:rPr lang="en-US" sz="1400" i="1" dirty="0" smtClean="0"/>
              <a:t>(*Not with us this morning)</a:t>
            </a:r>
            <a:endParaRPr lang="en-US" sz="1400" i="1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Bob Flynn, Manager, Cloud Technology </a:t>
            </a:r>
            <a:r>
              <a:rPr lang="en-US" dirty="0" smtClean="0"/>
              <a:t>Support - Indiana </a:t>
            </a:r>
            <a:r>
              <a:rPr lang="en-US" dirty="0"/>
              <a:t>University </a:t>
            </a:r>
            <a:r>
              <a:rPr lang="en-US" dirty="0" smtClean="0"/>
              <a:t>Bloomington</a:t>
            </a:r>
            <a:r>
              <a:rPr lang="en-US" dirty="0"/>
              <a:t>, Member of the ECAR Cloud Working </a:t>
            </a:r>
            <a:r>
              <a:rPr lang="en-US" dirty="0" smtClean="0"/>
              <a:t>Group, (Pinch-hitting for Bill this morning)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609600" y="1504950"/>
            <a:ext cx="7772400" cy="762000"/>
          </a:xfrm>
        </p:spPr>
        <p:txBody>
          <a:bodyPr/>
          <a:lstStyle/>
          <a:p>
            <a:pPr algn="ctr"/>
            <a:r>
              <a:rPr lang="en-US" b="1" dirty="0" smtClean="0">
                <a:hlinkClick r:id="rId3"/>
              </a:rPr>
              <a:t>CCCG Survey</a:t>
            </a:r>
            <a:r>
              <a:rPr lang="en-US" b="1" dirty="0" smtClean="0"/>
              <a:t> and Discussions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24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6410" y="59055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Briefly describe your institution’s profile: (size, public/private, research, etc.)</a:t>
            </a:r>
          </a:p>
          <a:p>
            <a:r>
              <a:rPr lang="en-US" sz="1400" dirty="0"/>
              <a:t>(47 responses)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78577"/>
            <a:ext cx="7010400" cy="360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878" y="59055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identify your role at your institution:</a:t>
            </a:r>
          </a:p>
          <a:p>
            <a:r>
              <a:rPr lang="en-US" sz="1400" dirty="0"/>
              <a:t>(47 responses)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75325"/>
            <a:ext cx="7391400" cy="353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sz="2400" dirty="0" smtClean="0"/>
              <a:t>Needing assistance with Cloud Services</a:t>
            </a: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47750"/>
            <a:ext cx="6064250" cy="3810000"/>
          </a:xfrm>
          <a:effectLst>
            <a:glow rad="127000">
              <a:schemeClr val="accent3">
                <a:lumMod val="5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678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sz="2000" dirty="0"/>
              <a:t>What are some of the biggest barriers your institution faces, with regards to cloud adoption?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(47 responses)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504950"/>
            <a:ext cx="8305800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Security and Privacy (18)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Cloud Costs / Funding (16)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 Processes Impacts (13)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Integration / Control (11)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Staffing / Personnel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Network Redundancy / Speed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Lack of Migration Planning (7)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CAPEX – OPEX Cost Shifts (6)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Exit Strategy / Contracts (6)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Impacts to local chargeback model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Cloud Vendor readiness (5)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333750"/>
            <a:ext cx="7924800" cy="132343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</a:t>
            </a:r>
            <a:r>
              <a:rPr lang="en-US" sz="1600" i="1" dirty="0" smtClean="0"/>
              <a:t>misguided attempts to justify cloud using ROI</a:t>
            </a:r>
            <a:r>
              <a:rPr lang="en-US" sz="1600" dirty="0" smtClean="0"/>
              <a:t>”</a:t>
            </a:r>
          </a:p>
          <a:p>
            <a:endParaRPr lang="en-US" sz="8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sz="1600" i="1" dirty="0" smtClean="0"/>
              <a:t>gaps </a:t>
            </a:r>
            <a:r>
              <a:rPr lang="en-US" sz="1600" i="1" dirty="0"/>
              <a:t>between some categories of cloud vendors feature sets and the enterprise/distributed environment needs of </a:t>
            </a:r>
            <a:r>
              <a:rPr lang="en-US" sz="1600" i="1" dirty="0" smtClean="0"/>
              <a:t>higher-</a:t>
            </a:r>
            <a:r>
              <a:rPr lang="en-US" sz="1600" i="1" dirty="0" err="1" smtClean="0"/>
              <a:t>ed</a:t>
            </a:r>
            <a:r>
              <a:rPr lang="en-US" sz="1600" i="1" dirty="0" smtClean="0"/>
              <a:t> </a:t>
            </a:r>
            <a:r>
              <a:rPr lang="en-US" sz="1600" i="1" dirty="0"/>
              <a:t>(base features are good but hard to adopt at scale</a:t>
            </a:r>
            <a:r>
              <a:rPr lang="en-US" sz="1600" i="1" dirty="0" smtClean="0"/>
              <a:t>)”</a:t>
            </a:r>
          </a:p>
          <a:p>
            <a:endParaRPr lang="en-US" sz="800" i="1" dirty="0" smtClean="0"/>
          </a:p>
          <a:p>
            <a:r>
              <a:rPr lang="en-US" sz="1600" i="1" dirty="0" smtClean="0"/>
              <a:t>“The </a:t>
            </a:r>
            <a:r>
              <a:rPr lang="en-US" sz="1600" i="1" dirty="0"/>
              <a:t>people who need to work to bridge </a:t>
            </a:r>
            <a:r>
              <a:rPr lang="en-US" sz="1600" i="1" dirty="0" smtClean="0"/>
              <a:t>on premise </a:t>
            </a:r>
            <a:r>
              <a:rPr lang="en-US" sz="1600" i="1" dirty="0"/>
              <a:t>and cloud do not understand </a:t>
            </a:r>
            <a:r>
              <a:rPr lang="en-US" sz="1600" i="1" dirty="0" smtClean="0"/>
              <a:t>it”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4584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sz="2000" dirty="0"/>
              <a:t>What are some of the successes surrounding the adoption of cloud services at your institution</a:t>
            </a:r>
            <a:r>
              <a:rPr lang="en-US" sz="2000" dirty="0" smtClean="0"/>
              <a:t>?</a:t>
            </a:r>
            <a:br>
              <a:rPr lang="en-US" sz="2000" dirty="0" smtClean="0"/>
            </a:br>
            <a:r>
              <a:rPr lang="en-US" sz="1600" dirty="0" smtClean="0"/>
              <a:t>(45 </a:t>
            </a:r>
            <a:r>
              <a:rPr lang="en-US" sz="1600" dirty="0"/>
              <a:t>responses)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504950"/>
            <a:ext cx="8305800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SaaS Implementations (43)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Ease / Speed of Deployment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IaaS</a:t>
            </a:r>
            <a:r>
              <a:rPr lang="en-US" dirty="0" smtClean="0"/>
              <a:t>/</a:t>
            </a:r>
            <a:r>
              <a:rPr lang="en-US" dirty="0" err="1" smtClean="0"/>
              <a:t>PaaS</a:t>
            </a:r>
            <a:r>
              <a:rPr lang="en-US" dirty="0" smtClean="0"/>
              <a:t>- (AWS, Azure, SF)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Shift in IT Resources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Disaster Recovery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Stability of Service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End-User Happiness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 in Costs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Increased Services to Students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3333750"/>
            <a:ext cx="7848600" cy="132343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395304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</a:t>
            </a:r>
            <a:r>
              <a:rPr lang="en-US" sz="1400" i="1" dirty="0" smtClean="0"/>
              <a:t>Central </a:t>
            </a:r>
            <a:r>
              <a:rPr lang="en-US" sz="1400" i="1" dirty="0"/>
              <a:t>IT's customers becoming self-sufficient by leasing virtual machines just in time from </a:t>
            </a:r>
            <a:r>
              <a:rPr lang="en-US" sz="1400" i="1" dirty="0" smtClean="0"/>
              <a:t>AWS”</a:t>
            </a:r>
          </a:p>
          <a:p>
            <a:endParaRPr lang="en-US" sz="800" i="1" dirty="0"/>
          </a:p>
          <a:p>
            <a:r>
              <a:rPr lang="en-US" sz="1400" i="1" dirty="0" smtClean="0"/>
              <a:t>“Great </a:t>
            </a:r>
            <a:r>
              <a:rPr lang="en-US" sz="1400" i="1" dirty="0"/>
              <a:t>implementation of </a:t>
            </a:r>
            <a:r>
              <a:rPr lang="en-US" sz="1400" i="1" dirty="0" err="1"/>
              <a:t>IaaS</a:t>
            </a:r>
            <a:r>
              <a:rPr lang="en-US" sz="1400" i="1" dirty="0"/>
              <a:t> at department and research lab/group levels to provide flexibility, cost savings, agility and scale that would have been difficult in on-</a:t>
            </a:r>
            <a:r>
              <a:rPr lang="en-US" sz="1400" i="1" dirty="0" err="1"/>
              <a:t>prem</a:t>
            </a:r>
            <a:r>
              <a:rPr lang="en-US" sz="1400" i="1" dirty="0"/>
              <a:t> </a:t>
            </a:r>
            <a:r>
              <a:rPr lang="en-US" sz="1400" i="1" dirty="0" smtClean="0"/>
              <a:t>models”</a:t>
            </a:r>
          </a:p>
          <a:p>
            <a:endParaRPr lang="en-US" sz="800" i="1" dirty="0"/>
          </a:p>
          <a:p>
            <a:r>
              <a:rPr lang="en-US" sz="1400" i="1" dirty="0" smtClean="0"/>
              <a:t>“Deployment </a:t>
            </a:r>
            <a:r>
              <a:rPr lang="en-US" sz="1400" i="1" dirty="0"/>
              <a:t>of enterprise research administration system in </a:t>
            </a:r>
            <a:r>
              <a:rPr lang="en-US" sz="1400" i="1" dirty="0" err="1"/>
              <a:t>IaaS</a:t>
            </a:r>
            <a:r>
              <a:rPr lang="en-US" sz="1400" i="1" dirty="0"/>
              <a:t> </a:t>
            </a:r>
            <a:r>
              <a:rPr lang="en-US" sz="1400" i="1" dirty="0" smtClean="0"/>
              <a:t>cloud”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920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9959</TotalTime>
  <Words>640</Words>
  <Application>Microsoft Office PowerPoint</Application>
  <PresentationFormat>On-screen Show (16:9)</PresentationFormat>
  <Paragraphs>80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9_Default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Needing assistance with Cloud Services</vt:lpstr>
      <vt:lpstr>What are some of the biggest barriers your institution faces, with regards to cloud adoption? (47 responses)</vt:lpstr>
      <vt:lpstr>What are some of the successes surrounding the adoption of cloud services at your institution? (45 responses)</vt:lpstr>
      <vt:lpstr>PowerPoint Presentation</vt:lpstr>
      <vt:lpstr>Resources</vt:lpstr>
      <vt:lpstr>Help Us Improve and Grow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Burrows</dc:creator>
  <cp:lastModifiedBy>Steve Terry</cp:lastModifiedBy>
  <cp:revision>142</cp:revision>
  <dcterms:created xsi:type="dcterms:W3CDTF">2012-08-08T18:23:13Z</dcterms:created>
  <dcterms:modified xsi:type="dcterms:W3CDTF">2016-10-31T21:35:51Z</dcterms:modified>
</cp:coreProperties>
</file>