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6" r:id="rId2"/>
    <p:sldMasterId id="2147483677" r:id="rId3"/>
    <p:sldMasterId id="2147483678" r:id="rId4"/>
  </p:sldMasterIdLst>
  <p:notesMasterIdLst>
    <p:notesMasterId r:id="rId4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Helvetica Neue" panose="020B060402020202020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885DA39-4C57-4B50-9D52-413AE9F185BF}">
  <a:tblStyle styleId="{2885DA39-4C57-4B50-9D52-413AE9F185B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1V>
      <a:tcStyle>
        <a:tcBdr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>
              <a:alpha val="40000"/>
            </a:schemeClr>
          </a:solidFill>
        </a:fill>
      </a:tcStyle>
    </a:band1V>
    <a:la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chemeClr val="accent1"/>
          </a:solidFill>
        </a:fill>
      </a:tcStyle>
    </a:firstRow>
  </a:tblStyle>
  <a:tblStyle styleId="{A0D2511A-28F1-4ED2-8C93-D8BFE54A72CF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2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4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3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928346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Leslie</a:t>
            </a:r>
          </a:p>
        </p:txBody>
      </p:sp>
      <p:sp>
        <p:nvSpPr>
          <p:cNvPr id="181" name="Shape 18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0543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Theresa or Leslie</a:t>
            </a:r>
          </a:p>
        </p:txBody>
      </p:sp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97332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Theresa or Leslie</a:t>
            </a:r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978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Theresa or Leslie</a:t>
            </a:r>
          </a:p>
        </p:txBody>
      </p:sp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6754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Theresa</a:t>
            </a:r>
          </a:p>
        </p:txBody>
      </p:sp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28071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Theresa</a:t>
            </a:r>
          </a:p>
        </p:txBody>
      </p:sp>
      <p:sp>
        <p:nvSpPr>
          <p:cNvPr id="321" name="Shape 32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0483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Theresa</a:t>
            </a:r>
          </a:p>
        </p:txBody>
      </p:sp>
      <p:sp>
        <p:nvSpPr>
          <p:cNvPr id="330" name="Shape 33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3313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Theresa</a:t>
            </a:r>
          </a:p>
        </p:txBody>
      </p:sp>
      <p:sp>
        <p:nvSpPr>
          <p:cNvPr id="339" name="Shape 33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3036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Peter</a:t>
            </a:r>
          </a:p>
        </p:txBody>
      </p:sp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48918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/>
              <a:t>Peter</a:t>
            </a:r>
          </a:p>
        </p:txBody>
      </p:sp>
      <p:sp>
        <p:nvSpPr>
          <p:cNvPr id="358" name="Shape 35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26821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Peter</a:t>
            </a:r>
          </a:p>
        </p:txBody>
      </p:sp>
      <p:sp>
        <p:nvSpPr>
          <p:cNvPr id="367" name="Shape 3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4085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/>
              <a:t>Leslie</a:t>
            </a:r>
          </a:p>
        </p:txBody>
      </p:sp>
      <p:sp>
        <p:nvSpPr>
          <p:cNvPr id="190" name="Shape 19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10362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Peter</a:t>
            </a:r>
          </a:p>
        </p:txBody>
      </p:sp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381075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Shape 38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Ruth</a:t>
            </a:r>
          </a:p>
        </p:txBody>
      </p:sp>
      <p:sp>
        <p:nvSpPr>
          <p:cNvPr id="386" name="Shape 38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4879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Ruth</a:t>
            </a:r>
          </a:p>
        </p:txBody>
      </p:sp>
      <p:sp>
        <p:nvSpPr>
          <p:cNvPr id="398" name="Shape 39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2168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Shape 4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Ruth</a:t>
            </a:r>
          </a:p>
        </p:txBody>
      </p:sp>
      <p:sp>
        <p:nvSpPr>
          <p:cNvPr id="409" name="Shape 40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33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Ruth</a:t>
            </a:r>
          </a:p>
        </p:txBody>
      </p:sp>
      <p:sp>
        <p:nvSpPr>
          <p:cNvPr id="420" name="Shape 42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17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Shape 43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Ruth</a:t>
            </a:r>
          </a:p>
        </p:txBody>
      </p:sp>
      <p:sp>
        <p:nvSpPr>
          <p:cNvPr id="431" name="Shape 43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255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Shape 44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Ruth</a:t>
            </a:r>
          </a:p>
        </p:txBody>
      </p:sp>
      <p:sp>
        <p:nvSpPr>
          <p:cNvPr id="443" name="Shape 44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937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100"/>
              <a:t>Ruth</a:t>
            </a:r>
          </a:p>
        </p:txBody>
      </p:sp>
      <p:sp>
        <p:nvSpPr>
          <p:cNvPr id="454" name="Shape 4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718148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Gerry</a:t>
            </a:r>
          </a:p>
        </p:txBody>
      </p:sp>
      <p:sp>
        <p:nvSpPr>
          <p:cNvPr id="461" name="Shape 46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06328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Gerry</a:t>
            </a:r>
          </a:p>
        </p:txBody>
      </p:sp>
      <p:sp>
        <p:nvSpPr>
          <p:cNvPr id="468" name="Shape 46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7779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/>
              <a:t>Theresa</a:t>
            </a:r>
          </a:p>
        </p:txBody>
      </p:sp>
      <p:sp>
        <p:nvSpPr>
          <p:cNvPr id="202" name="Shape 20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07649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Leslie</a:t>
            </a:r>
          </a:p>
        </p:txBody>
      </p:sp>
      <p:sp>
        <p:nvSpPr>
          <p:cNvPr id="476" name="Shape 47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24548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100"/>
              <a:t>Leslie</a:t>
            </a:r>
          </a:p>
        </p:txBody>
      </p:sp>
      <p:sp>
        <p:nvSpPr>
          <p:cNvPr id="482" name="Shape 4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263921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Leslie</a:t>
            </a:r>
          </a:p>
        </p:txBody>
      </p:sp>
      <p:sp>
        <p:nvSpPr>
          <p:cNvPr id="488" name="Shape 48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68521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Ruth</a:t>
            </a:r>
          </a:p>
        </p:txBody>
      </p:sp>
      <p:sp>
        <p:nvSpPr>
          <p:cNvPr id="494" name="Shape 49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8663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Leslie</a:t>
            </a:r>
          </a:p>
        </p:txBody>
      </p:sp>
      <p:sp>
        <p:nvSpPr>
          <p:cNvPr id="503" name="Shape 50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98698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Leslie</a:t>
            </a:r>
          </a:p>
        </p:txBody>
      </p:sp>
      <p:sp>
        <p:nvSpPr>
          <p:cNvPr id="514" name="Shape 51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67173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Leslie</a:t>
            </a:r>
          </a:p>
        </p:txBody>
      </p:sp>
      <p:sp>
        <p:nvSpPr>
          <p:cNvPr id="529" name="Shape 52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53499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Leslie</a:t>
            </a:r>
          </a:p>
        </p:txBody>
      </p:sp>
      <p:sp>
        <p:nvSpPr>
          <p:cNvPr id="540" name="Shape 54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50265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Leslie</a:t>
            </a:r>
          </a:p>
        </p:txBody>
      </p:sp>
      <p:sp>
        <p:nvSpPr>
          <p:cNvPr id="548" name="Shape 54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8065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7" name="Shape 5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Leslie</a:t>
            </a:r>
          </a:p>
        </p:txBody>
      </p:sp>
      <p:sp>
        <p:nvSpPr>
          <p:cNvPr id="558" name="Shape 55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lang="en-US"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7642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/>
              <a:t>Theresa</a:t>
            </a:r>
          </a:p>
        </p:txBody>
      </p:sp>
      <p:sp>
        <p:nvSpPr>
          <p:cNvPr id="211" name="Shape 21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16631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Leslie</a:t>
            </a:r>
          </a:p>
        </p:txBody>
      </p:sp>
      <p:sp>
        <p:nvSpPr>
          <p:cNvPr id="565" name="Shape 5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68051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Theresa or Leslie- the problem to be addressed</a:t>
            </a:r>
          </a:p>
        </p:txBody>
      </p:sp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9746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Theresa and Leslie</a:t>
            </a:r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52767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Theresa [move to slide 8]</a:t>
            </a:r>
          </a:p>
        </p:txBody>
      </p:sp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2557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Theresa</a:t>
            </a:r>
          </a:p>
        </p:txBody>
      </p:sp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941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/>
              <a:t>Theresa and Leslie</a:t>
            </a:r>
          </a:p>
        </p:txBody>
      </p:sp>
      <p:sp>
        <p:nvSpPr>
          <p:cNvPr id="264" name="Shape 2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250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14 Cover Opt 2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6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699" cy="43513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2"/>
            <a:ext cx="5811838" cy="58007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6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3"/>
            <a:ext cx="4351335" cy="7886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Opt 3">
    <p:bg>
      <p:bgPr>
        <a:solidFill>
          <a:srgbClr val="FFFFFF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1066800" y="2971800"/>
            <a:ext cx="7010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lt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629840" y="457200"/>
            <a:ext cx="2949177" cy="160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pic" idx="2"/>
          </p:nvPr>
        </p:nvSpPr>
        <p:spPr>
          <a:xfrm>
            <a:off x="3887390" y="987425"/>
            <a:ext cx="4629149" cy="48736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29840" y="2057400"/>
            <a:ext cx="294917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629840" y="457200"/>
            <a:ext cx="2949177" cy="160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887390" y="987425"/>
            <a:ext cx="4629149" cy="48736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177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629840" y="2057400"/>
            <a:ext cx="294917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6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629840" y="365125"/>
            <a:ext cx="78866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29840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body" idx="2"/>
          </p:nvPr>
        </p:nvSpPr>
        <p:spPr>
          <a:xfrm>
            <a:off x="629840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0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0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6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623887" y="1709738"/>
            <a:ext cx="7886699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23887" y="4589462"/>
            <a:ext cx="7886699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ctrTitle"/>
          </p:nvPr>
        </p:nvSpPr>
        <p:spPr>
          <a:xfrm>
            <a:off x="1143000" y="1122362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teraction - Discussion Q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685800" y="685800"/>
            <a:ext cx="7467600" cy="15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rgbClr val="7F7F7F"/>
              </a:buClr>
              <a:buFont typeface="Arial"/>
              <a:buNone/>
              <a:defRPr sz="3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685800" y="2362200"/>
            <a:ext cx="7467600" cy="373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Opt 3">
    <p:bg>
      <p:bgPr>
        <a:solidFill>
          <a:srgbClr val="FFFFFF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1066800" y="2971800"/>
            <a:ext cx="7010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101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76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76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76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76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76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76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/>
            </a:lvl2pPr>
            <a:lvl3pPr marL="0" marR="0" lvl="2" indent="0" algn="l" rtl="0">
              <a:spcBef>
                <a:spcPts val="0"/>
              </a:spcBef>
              <a:buNone/>
              <a:defRPr sz="1800"/>
            </a:lvl3pPr>
            <a:lvl4pPr marL="0" marR="0" lvl="3" indent="0" algn="l" rtl="0">
              <a:spcBef>
                <a:spcPts val="0"/>
              </a:spcBef>
              <a:buNone/>
              <a:defRPr sz="1800"/>
            </a:lvl4pPr>
            <a:lvl5pPr marL="0" marR="0" lvl="4" indent="0" algn="l" rtl="0">
              <a:spcBef>
                <a:spcPts val="0"/>
              </a:spcBef>
              <a:buNone/>
              <a:defRPr sz="1800"/>
            </a:lvl5pPr>
            <a:lvl6pPr marL="0" marR="0" lvl="5" indent="0" algn="l" rtl="0">
              <a:spcBef>
                <a:spcPts val="0"/>
              </a:spcBef>
              <a:buNone/>
              <a:defRPr sz="1800"/>
            </a:lvl6pPr>
            <a:lvl7pPr marL="0" marR="0" lvl="6" indent="0" algn="l" rtl="0">
              <a:spcBef>
                <a:spcPts val="0"/>
              </a:spcBef>
              <a:buNone/>
              <a:defRPr sz="1800"/>
            </a:lvl7pPr>
            <a:lvl8pPr marL="0" marR="0" lvl="7" indent="0" algn="l" rtl="0">
              <a:spcBef>
                <a:spcPts val="0"/>
              </a:spcBef>
              <a:buNone/>
              <a:defRPr sz="1800"/>
            </a:lvl8pPr>
            <a:lvl9pPr marL="0" marR="0" lvl="8" indent="0" algn="l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381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101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76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76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76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76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76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76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6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699" cy="43513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tiny.cc/c63dgy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g"/><Relationship Id="rId7" Type="http://schemas.openxmlformats.org/officeDocument/2006/relationships/hyperlink" Target="http://creativecommons.org/licenses/by-nc-sa/4.0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icas-ca.org/coerc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tiny.cc/c63dgy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www.cpp.edu/~raguthrie/OER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tiny.cc/c63dgy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oerresearchhub.org/" TargetMode="External"/><Relationship Id="rId13" Type="http://schemas.openxmlformats.org/officeDocument/2006/relationships/hyperlink" Target="http://oli.cmu.edu/" TargetMode="External"/><Relationship Id="rId18" Type="http://schemas.openxmlformats.org/officeDocument/2006/relationships/hyperlink" Target="http://www.opentextbookstore.com/catalog.php" TargetMode="External"/><Relationship Id="rId3" Type="http://schemas.openxmlformats.org/officeDocument/2006/relationships/hyperlink" Target="http://als.csuprojects.org/free-etextbooks" TargetMode="External"/><Relationship Id="rId21" Type="http://schemas.openxmlformats.org/officeDocument/2006/relationships/hyperlink" Target="http://lumenlearning.com/using-open-courses/" TargetMode="External"/><Relationship Id="rId7" Type="http://schemas.openxmlformats.org/officeDocument/2006/relationships/hyperlink" Target="http://open.bccampus.ca/find-open-textbooks/?subject" TargetMode="External"/><Relationship Id="rId12" Type="http://schemas.openxmlformats.org/officeDocument/2006/relationships/hyperlink" Target="http://www.oeconsortium.org/" TargetMode="External"/><Relationship Id="rId17" Type="http://schemas.openxmlformats.org/officeDocument/2006/relationships/hyperlink" Target="http://cnx.org/" TargetMode="External"/><Relationship Id="rId25" Type="http://schemas.openxmlformats.org/officeDocument/2006/relationships/hyperlink" Target="http://oerconsortium.org/" TargetMode="External"/><Relationship Id="rId2" Type="http://schemas.openxmlformats.org/officeDocument/2006/relationships/notesSlide" Target="../notesSlides/notesSlide38.xml"/><Relationship Id="rId16" Type="http://schemas.openxmlformats.org/officeDocument/2006/relationships/hyperlink" Target="http://openstaxcollege.org/" TargetMode="External"/><Relationship Id="rId20" Type="http://schemas.openxmlformats.org/officeDocument/2006/relationships/hyperlink" Target="http://www.saylor.org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oercommons.org/" TargetMode="External"/><Relationship Id="rId11" Type="http://schemas.openxmlformats.org/officeDocument/2006/relationships/hyperlink" Target="https://phet.colorado.edu/" TargetMode="External"/><Relationship Id="rId24" Type="http://schemas.openxmlformats.org/officeDocument/2006/relationships/hyperlink" Target="http://merlotx.org/" TargetMode="External"/><Relationship Id="rId5" Type="http://schemas.openxmlformats.org/officeDocument/2006/relationships/hyperlink" Target="http://libguides.sjsu.edu/openresources" TargetMode="External"/><Relationship Id="rId15" Type="http://schemas.openxmlformats.org/officeDocument/2006/relationships/hyperlink" Target="http://www.collegeopentextbooks.org/" TargetMode="External"/><Relationship Id="rId23" Type="http://schemas.openxmlformats.org/officeDocument/2006/relationships/hyperlink" Target="http://www.merlot.org/merlot/index.htm" TargetMode="External"/><Relationship Id="rId10" Type="http://schemas.openxmlformats.org/officeDocument/2006/relationships/hyperlink" Target="http://opencourselibrary.org/" TargetMode="External"/><Relationship Id="rId19" Type="http://schemas.openxmlformats.org/officeDocument/2006/relationships/hyperlink" Target="http://search.creativecommons.org/" TargetMode="External"/><Relationship Id="rId4" Type="http://schemas.openxmlformats.org/officeDocument/2006/relationships/hyperlink" Target="https://www.myopenmath.com/" TargetMode="External"/><Relationship Id="rId9" Type="http://schemas.openxmlformats.org/officeDocument/2006/relationships/hyperlink" Target="https://open.umn.edu/opentextbooks/" TargetMode="External"/><Relationship Id="rId14" Type="http://schemas.openxmlformats.org/officeDocument/2006/relationships/hyperlink" Target="http://open4us.org/find-oer/" TargetMode="External"/><Relationship Id="rId22" Type="http://schemas.openxmlformats.org/officeDocument/2006/relationships/hyperlink" Target="http://florida.theorangegrove.org/og/access/home.do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tiny.cc/c63dgy" TargetMode="External"/><Relationship Id="rId4" Type="http://schemas.openxmlformats.org/officeDocument/2006/relationships/hyperlink" Target="mailto:COOL4ED@cdl.or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flic.kr/p/cqvbsu" TargetMode="External"/><Relationship Id="rId13" Type="http://schemas.openxmlformats.org/officeDocument/2006/relationships/hyperlink" Target="https://flic.kr/p/4pdCfQ" TargetMode="External"/><Relationship Id="rId18" Type="http://schemas.openxmlformats.org/officeDocument/2006/relationships/hyperlink" Target="https://flic.kr/p/i4kPNQ" TargetMode="External"/><Relationship Id="rId26" Type="http://schemas.openxmlformats.org/officeDocument/2006/relationships/hyperlink" Target="https://flic.kr/p/bBD6C2" TargetMode="External"/><Relationship Id="rId3" Type="http://schemas.openxmlformats.org/officeDocument/2006/relationships/image" Target="../media/image51.png"/><Relationship Id="rId21" Type="http://schemas.openxmlformats.org/officeDocument/2006/relationships/hyperlink" Target="https://flic.kr/p/7WBuA2" TargetMode="External"/><Relationship Id="rId34" Type="http://schemas.openxmlformats.org/officeDocument/2006/relationships/hyperlink" Target="https://flic.kr/p/8dKu2N" TargetMode="External"/><Relationship Id="rId7" Type="http://schemas.openxmlformats.org/officeDocument/2006/relationships/hyperlink" Target="https://flic.kr/p/xUQYn" TargetMode="External"/><Relationship Id="rId12" Type="http://schemas.openxmlformats.org/officeDocument/2006/relationships/hyperlink" Target="https://flic.kr/p/7DNicZ" TargetMode="External"/><Relationship Id="rId17" Type="http://schemas.openxmlformats.org/officeDocument/2006/relationships/hyperlink" Target="https://flic.kr/p/54q6w2" TargetMode="External"/><Relationship Id="rId25" Type="http://schemas.openxmlformats.org/officeDocument/2006/relationships/hyperlink" Target="https://flic.kr/p/9DV2zS" TargetMode="External"/><Relationship Id="rId33" Type="http://schemas.openxmlformats.org/officeDocument/2006/relationships/hyperlink" Target="https://flic.kr/p/fh3e9u" TargetMode="External"/><Relationship Id="rId38" Type="http://schemas.openxmlformats.org/officeDocument/2006/relationships/hyperlink" Target="https://flic.kr/p/6b5aY1" TargetMode="External"/><Relationship Id="rId2" Type="http://schemas.openxmlformats.org/officeDocument/2006/relationships/notesSlide" Target="../notesSlides/notesSlide40.xml"/><Relationship Id="rId16" Type="http://schemas.openxmlformats.org/officeDocument/2006/relationships/hyperlink" Target="https://flic.kr/p/9c7x8E" TargetMode="External"/><Relationship Id="rId20" Type="http://schemas.openxmlformats.org/officeDocument/2006/relationships/hyperlink" Target="https://flic.kr/p/dJFA8w" TargetMode="External"/><Relationship Id="rId29" Type="http://schemas.openxmlformats.org/officeDocument/2006/relationships/hyperlink" Target="https://flic.kr/p/fFH6RS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flic.kr/p/9c7x75" TargetMode="External"/><Relationship Id="rId11" Type="http://schemas.openxmlformats.org/officeDocument/2006/relationships/hyperlink" Target="https://flic.kr/p/crdKed" TargetMode="External"/><Relationship Id="rId24" Type="http://schemas.openxmlformats.org/officeDocument/2006/relationships/hyperlink" Target="https://flic.kr/p/dc159e" TargetMode="External"/><Relationship Id="rId32" Type="http://schemas.openxmlformats.org/officeDocument/2006/relationships/hyperlink" Target="https://flic.kr/p/5n82MF" TargetMode="External"/><Relationship Id="rId37" Type="http://schemas.openxmlformats.org/officeDocument/2006/relationships/hyperlink" Target="https://flic.kr/p/nLo69W" TargetMode="External"/><Relationship Id="rId5" Type="http://schemas.openxmlformats.org/officeDocument/2006/relationships/hyperlink" Target="https://flic.kr/p/9SzFV7" TargetMode="External"/><Relationship Id="rId15" Type="http://schemas.openxmlformats.org/officeDocument/2006/relationships/hyperlink" Target="https://flic.kr/p/9SwNsK" TargetMode="External"/><Relationship Id="rId23" Type="http://schemas.openxmlformats.org/officeDocument/2006/relationships/hyperlink" Target="https://flic.kr/p/2kcMUW" TargetMode="External"/><Relationship Id="rId28" Type="http://schemas.openxmlformats.org/officeDocument/2006/relationships/hyperlink" Target="https://flic.kr/p/djZG8c" TargetMode="External"/><Relationship Id="rId36" Type="http://schemas.openxmlformats.org/officeDocument/2006/relationships/hyperlink" Target="https://flic.kr/p/gWDC87" TargetMode="External"/><Relationship Id="rId10" Type="http://schemas.openxmlformats.org/officeDocument/2006/relationships/hyperlink" Target="https://flic.kr/p/kpBox" TargetMode="External"/><Relationship Id="rId19" Type="http://schemas.openxmlformats.org/officeDocument/2006/relationships/hyperlink" Target="https://flic.kr/p/p3PLwg" TargetMode="External"/><Relationship Id="rId31" Type="http://schemas.openxmlformats.org/officeDocument/2006/relationships/hyperlink" Target="https://flic.kr/p/bBc2Lg" TargetMode="External"/><Relationship Id="rId4" Type="http://schemas.openxmlformats.org/officeDocument/2006/relationships/image" Target="../media/image6.jpg"/><Relationship Id="rId9" Type="http://schemas.openxmlformats.org/officeDocument/2006/relationships/hyperlink" Target="https://flic.kr/p/8xcdk9" TargetMode="External"/><Relationship Id="rId14" Type="http://schemas.openxmlformats.org/officeDocument/2006/relationships/hyperlink" Target="https://flic.kr/p/9eS2Cc" TargetMode="External"/><Relationship Id="rId22" Type="http://schemas.openxmlformats.org/officeDocument/2006/relationships/hyperlink" Target="https://flic.kr/p/8xdkgU" TargetMode="External"/><Relationship Id="rId27" Type="http://schemas.openxmlformats.org/officeDocument/2006/relationships/hyperlink" Target="https://flic.kr/p/7ZjXmZ" TargetMode="External"/><Relationship Id="rId30" Type="http://schemas.openxmlformats.org/officeDocument/2006/relationships/hyperlink" Target="https://flic.kr/p/4T3m4s" TargetMode="External"/><Relationship Id="rId35" Type="http://schemas.openxmlformats.org/officeDocument/2006/relationships/hyperlink" Target="https://flic.kr/p/8FkbB7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228600" y="2286000"/>
            <a:ext cx="8686800" cy="26776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Curation, Discovery, Adoption, and Research on Digital, Open Educational Resources: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Innovative California Higher Ed Intersegmental Collaboratio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152400" y="4270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186" name="Shape 186"/>
          <p:cNvSpPr txBox="1"/>
          <p:nvPr/>
        </p:nvSpPr>
        <p:spPr>
          <a:xfrm>
            <a:off x="1487700" y="5087600"/>
            <a:ext cx="6168600" cy="151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600" b="1" u="sng">
                <a:solidFill>
                  <a:schemeClr val="hlink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  <a:hlinkClick r:id="rId4"/>
              </a:rPr>
              <a:t>http://tiny.cc/c63dgy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Shape 274"/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Shape 275"/>
          <p:cNvSpPr/>
          <p:nvPr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lt1">
              <a:alpha val="89020"/>
            </a:schemeClr>
          </a:solidFill>
          <a:ln>
            <a:noFill/>
          </a:ln>
        </p:spPr>
        <p:txBody>
          <a:bodyPr lIns="274300" tIns="182875" rIns="274300" bIns="182875" anchor="t" anchorCtr="0">
            <a:noAutofit/>
          </a:bodyPr>
          <a:lstStyle/>
          <a:p>
            <a:pPr marL="0" marR="0" lvl="0" indent="12700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Shape 2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75600" y="152400"/>
            <a:ext cx="1016100" cy="10161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cxnSp>
        <p:nvCxnSpPr>
          <p:cNvPr id="277" name="Shape 277"/>
          <p:cNvCxnSpPr/>
          <p:nvPr/>
        </p:nvCxnSpPr>
        <p:spPr>
          <a:xfrm>
            <a:off x="4572000" y="1828800"/>
            <a:ext cx="0" cy="4953000"/>
          </a:xfrm>
          <a:prstGeom prst="straightConnector1">
            <a:avLst/>
          </a:prstGeom>
          <a:noFill/>
          <a:ln w="19050" cap="flat" cmpd="sng">
            <a:solidFill>
              <a:srgbClr val="8FB2C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8" name="Shape 278"/>
          <p:cNvGrpSpPr/>
          <p:nvPr/>
        </p:nvGrpSpPr>
        <p:grpSpPr>
          <a:xfrm>
            <a:off x="228600" y="1481988"/>
            <a:ext cx="8686800" cy="2709180"/>
            <a:chOff x="304800" y="1577519"/>
            <a:chExt cx="8686800" cy="2781213"/>
          </a:xfrm>
        </p:grpSpPr>
        <p:sp>
          <p:nvSpPr>
            <p:cNvPr id="279" name="Shape 279"/>
            <p:cNvSpPr/>
            <p:nvPr/>
          </p:nvSpPr>
          <p:spPr>
            <a:xfrm>
              <a:off x="304800" y="1577519"/>
              <a:ext cx="8686800" cy="860400"/>
            </a:xfrm>
            <a:prstGeom prst="rect">
              <a:avLst/>
            </a:prstGeom>
            <a:solidFill>
              <a:srgbClr val="93B6D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72100" tIns="59400" rIns="72100" bIns="59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Criteria for Selecting 50 Courses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-US"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CA-OER was able to identify more than 50 courses to evaluate OER textbooks using the following criteria:</a:t>
              </a:r>
            </a:p>
          </p:txBody>
        </p:sp>
        <p:sp>
          <p:nvSpPr>
            <p:cNvPr id="280" name="Shape 280"/>
            <p:cNvSpPr/>
            <p:nvPr/>
          </p:nvSpPr>
          <p:spPr>
            <a:xfrm>
              <a:off x="609600" y="3368132"/>
              <a:ext cx="8077200" cy="990600"/>
            </a:xfrm>
            <a:prstGeom prst="rect">
              <a:avLst/>
            </a:prstGeom>
            <a:solidFill>
              <a:schemeClr val="lt1">
                <a:alpha val="89410"/>
              </a:schemeClr>
            </a:solidFill>
            <a:ln w="25400" cap="flat" cmpd="sng">
              <a:solidFill>
                <a:srgbClr val="93B6D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33050" tIns="100025" rIns="133050" bIns="1000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-US"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Works for as many campuses as possible following the designation for general education courses:</a:t>
              </a:r>
            </a:p>
            <a:p>
              <a:pPr marL="0" marR="0" lvl="0" indent="0" algn="l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0" indent="-28575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Shape 281"/>
            <p:cNvSpPr/>
            <p:nvPr/>
          </p:nvSpPr>
          <p:spPr>
            <a:xfrm>
              <a:off x="609600" y="2529933"/>
              <a:ext cx="8077200" cy="762000"/>
            </a:xfrm>
            <a:prstGeom prst="rect">
              <a:avLst/>
            </a:prstGeom>
            <a:solidFill>
              <a:schemeClr val="lt1">
                <a:alpha val="89410"/>
              </a:schemeClr>
            </a:solidFill>
            <a:ln w="25400" cap="flat" cmpd="sng">
              <a:solidFill>
                <a:srgbClr val="93B6D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33050" tIns="100025" rIns="133050" bIns="1000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-US"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Highly enrolled according to Course Identification Number System: 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-US" sz="1400" u="sng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http://www.c-id.net/degreereview.html</a:t>
              </a:r>
            </a:p>
          </p:txBody>
        </p:sp>
      </p:grpSp>
      <p:sp>
        <p:nvSpPr>
          <p:cNvPr id="282" name="Shape 282"/>
          <p:cNvSpPr/>
          <p:nvPr/>
        </p:nvSpPr>
        <p:spPr>
          <a:xfrm>
            <a:off x="533400" y="4305300"/>
            <a:ext cx="8077200" cy="419100"/>
          </a:xfrm>
          <a:prstGeom prst="rect">
            <a:avLst/>
          </a:prstGeom>
          <a:solidFill>
            <a:schemeClr val="lt1">
              <a:alpha val="89410"/>
            </a:schemeClr>
          </a:solidFill>
          <a:ln w="25400" cap="flat" cmpd="sng">
            <a:solidFill>
              <a:srgbClr val="93B6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33050" tIns="100025" rIns="133050" bIns="1000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Generates significant textbook savings</a:t>
            </a:r>
          </a:p>
          <a:p>
            <a:pPr marL="285750" marR="0" lvl="0" indent="-285750" algn="ctr" rtl="0">
              <a:lnSpc>
                <a:spcPct val="90000"/>
              </a:lnSpc>
              <a:spcBef>
                <a:spcPts val="49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Shape 283"/>
          <p:cNvSpPr/>
          <p:nvPr/>
        </p:nvSpPr>
        <p:spPr>
          <a:xfrm>
            <a:off x="533400" y="4800600"/>
            <a:ext cx="8077200" cy="381000"/>
          </a:xfrm>
          <a:prstGeom prst="rect">
            <a:avLst/>
          </a:prstGeom>
          <a:solidFill>
            <a:schemeClr val="lt1">
              <a:alpha val="89410"/>
            </a:schemeClr>
          </a:solidFill>
          <a:ln w="25400" cap="flat" cmpd="sng">
            <a:solidFill>
              <a:srgbClr val="93B6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33050" tIns="100025" rIns="133050" bIns="1000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Relatively consistent across textbook products</a:t>
            </a:r>
          </a:p>
        </p:txBody>
      </p:sp>
      <p:sp>
        <p:nvSpPr>
          <p:cNvPr id="284" name="Shape 284"/>
          <p:cNvSpPr/>
          <p:nvPr/>
        </p:nvSpPr>
        <p:spPr>
          <a:xfrm>
            <a:off x="533400" y="5257800"/>
            <a:ext cx="8077200" cy="457200"/>
          </a:xfrm>
          <a:prstGeom prst="rect">
            <a:avLst/>
          </a:prstGeom>
          <a:solidFill>
            <a:schemeClr val="lt1">
              <a:alpha val="89410"/>
            </a:schemeClr>
          </a:solidFill>
          <a:ln w="25400" cap="flat" cmpd="sng">
            <a:solidFill>
              <a:srgbClr val="93B6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33050" tIns="100025" rIns="133050" bIns="1000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Provides opportunities for faculty to augment open textbooks</a:t>
            </a:r>
          </a:p>
        </p:txBody>
      </p:sp>
      <p:sp>
        <p:nvSpPr>
          <p:cNvPr id="285" name="Shape 285"/>
          <p:cNvSpPr/>
          <p:nvPr/>
        </p:nvSpPr>
        <p:spPr>
          <a:xfrm>
            <a:off x="533400" y="5791200"/>
            <a:ext cx="8077200" cy="457200"/>
          </a:xfrm>
          <a:prstGeom prst="rect">
            <a:avLst/>
          </a:prstGeom>
          <a:solidFill>
            <a:schemeClr val="lt1">
              <a:alpha val="89410"/>
            </a:schemeClr>
          </a:solidFill>
          <a:ln w="25400" cap="flat" cmpd="sng">
            <a:solidFill>
              <a:srgbClr val="93B6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33050" tIns="100025" rIns="133050" bIns="1000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Conducive to discipline-based pedagogies</a:t>
            </a:r>
          </a:p>
        </p:txBody>
      </p:sp>
      <p:sp>
        <p:nvSpPr>
          <p:cNvPr id="286" name="Shape 286"/>
          <p:cNvSpPr/>
          <p:nvPr/>
        </p:nvSpPr>
        <p:spPr>
          <a:xfrm>
            <a:off x="228600" y="3695698"/>
            <a:ext cx="1905000" cy="342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6C859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Critical Thinking</a:t>
            </a:r>
          </a:p>
        </p:txBody>
      </p:sp>
      <p:sp>
        <p:nvSpPr>
          <p:cNvPr id="287" name="Shape 287"/>
          <p:cNvSpPr/>
          <p:nvPr/>
        </p:nvSpPr>
        <p:spPr>
          <a:xfrm>
            <a:off x="2359841" y="3683130"/>
            <a:ext cx="1907399" cy="3555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6C859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Oral Communication</a:t>
            </a:r>
          </a:p>
        </p:txBody>
      </p:sp>
      <p:sp>
        <p:nvSpPr>
          <p:cNvPr id="288" name="Shape 288"/>
          <p:cNvSpPr/>
          <p:nvPr/>
        </p:nvSpPr>
        <p:spPr>
          <a:xfrm>
            <a:off x="4419600" y="3695700"/>
            <a:ext cx="2136000" cy="342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6C859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Quantitative Reasoning</a:t>
            </a:r>
          </a:p>
        </p:txBody>
      </p:sp>
      <p:sp>
        <p:nvSpPr>
          <p:cNvPr id="289" name="Shape 289"/>
          <p:cNvSpPr/>
          <p:nvPr/>
        </p:nvSpPr>
        <p:spPr>
          <a:xfrm>
            <a:off x="6781800" y="3695700"/>
            <a:ext cx="2133600" cy="342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6C859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Written Communication</a:t>
            </a:r>
          </a:p>
        </p:txBody>
      </p:sp>
      <p:sp>
        <p:nvSpPr>
          <p:cNvPr id="290" name="Shape 290"/>
          <p:cNvSpPr/>
          <p:nvPr/>
        </p:nvSpPr>
        <p:spPr>
          <a:xfrm>
            <a:off x="533400" y="6324600"/>
            <a:ext cx="8077200" cy="457200"/>
          </a:xfrm>
          <a:prstGeom prst="rect">
            <a:avLst/>
          </a:prstGeom>
          <a:solidFill>
            <a:schemeClr val="lt1">
              <a:alpha val="89410"/>
            </a:schemeClr>
          </a:solidFill>
          <a:ln w="25400" cap="flat" cmpd="sng">
            <a:solidFill>
              <a:srgbClr val="93B6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33050" tIns="100025" rIns="133050" bIns="1000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Access to multiple OER textbooks for any given course</a:t>
            </a:r>
          </a:p>
        </p:txBody>
      </p:sp>
      <p:sp>
        <p:nvSpPr>
          <p:cNvPr id="291" name="Shape 291"/>
          <p:cNvSpPr txBox="1"/>
          <p:nvPr/>
        </p:nvSpPr>
        <p:spPr>
          <a:xfrm>
            <a:off x="1912200" y="384175"/>
            <a:ext cx="5316900" cy="548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b="1" u="sng"/>
              <a:t>http://www.cool4ed.org</a:t>
            </a:r>
          </a:p>
          <a:p>
            <a:pPr lvl="0" rtl="0">
              <a:spcBef>
                <a:spcPts val="0"/>
              </a:spcBef>
              <a:buNone/>
            </a:pPr>
            <a:endParaRPr sz="3600" b="1" u="sng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Shape 296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Shape 297"/>
          <p:cNvSpPr/>
          <p:nvPr/>
        </p:nvSpPr>
        <p:spPr>
          <a:xfrm>
            <a:off x="0" y="0"/>
            <a:ext cx="9144000" cy="5333998"/>
          </a:xfrm>
          <a:prstGeom prst="rect">
            <a:avLst/>
          </a:prstGeom>
          <a:solidFill>
            <a:schemeClr val="lt1">
              <a:alpha val="89019"/>
            </a:schemeClr>
          </a:solidFill>
          <a:ln>
            <a:noFill/>
          </a:ln>
        </p:spPr>
        <p:txBody>
          <a:bodyPr lIns="274300" tIns="182875" rIns="274300" bIns="182875" anchor="t" anchorCtr="0">
            <a:noAutofit/>
          </a:bodyPr>
          <a:lstStyle/>
          <a:p>
            <a:pPr marL="0" marR="0" lvl="0" indent="12700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Shape 2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5486400"/>
            <a:ext cx="1168400" cy="11684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99" name="Shape 299"/>
          <p:cNvSpPr txBox="1"/>
          <p:nvPr/>
        </p:nvSpPr>
        <p:spPr>
          <a:xfrm>
            <a:off x="-22225" y="0"/>
            <a:ext cx="9112511" cy="52629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Peer Review Process</a:t>
            </a: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Drawn from faculty across CCC, CSU, &amp; UC</a:t>
            </a:r>
          </a:p>
          <a:p>
            <a:pPr marL="342900" marR="0" lvl="0" indent="-342900" algn="l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Self-identified based on response to the faculty survey</a:t>
            </a:r>
          </a:p>
          <a:p>
            <a:pPr marL="342900" marR="0" lvl="0" indent="-342900" algn="l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Competitively assembled panels</a:t>
            </a: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Selecting the panelists</a:t>
            </a: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panelist from each of the 3 segments (CCC, CSU, UC)</a:t>
            </a:r>
          </a:p>
          <a:p>
            <a:pPr marL="342900" marR="0" lvl="0" indent="-342900" algn="l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Balance of experience with OER materials</a:t>
            </a:r>
          </a:p>
          <a:p>
            <a:pPr marL="342900" marR="0" lvl="0" indent="-342900" algn="l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Balance of place in</a:t>
            </a:r>
            <a:r>
              <a:rPr lang="en-US" sz="2400"/>
              <a:t> 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career</a:t>
            </a:r>
          </a:p>
          <a:p>
            <a:pPr marL="342900" marR="0" lvl="0" indent="-34290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Resulting reviews are public along with names &amp; institutions of each faculty member</a:t>
            </a:r>
          </a:p>
        </p:txBody>
      </p:sp>
      <p:sp>
        <p:nvSpPr>
          <p:cNvPr id="300" name="Shape 300"/>
          <p:cNvSpPr txBox="1"/>
          <p:nvPr/>
        </p:nvSpPr>
        <p:spPr>
          <a:xfrm>
            <a:off x="1728750" y="5711475"/>
            <a:ext cx="6497100" cy="55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b="1" u="sng"/>
              <a:t>http://www.cool4ed.org</a:t>
            </a:r>
          </a:p>
          <a:p>
            <a:pPr lvl="0" rtl="0">
              <a:spcBef>
                <a:spcPts val="0"/>
              </a:spcBef>
              <a:buNone/>
            </a:pPr>
            <a:endParaRPr sz="3600" b="1" u="sng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Shape 3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314" y="1697519"/>
            <a:ext cx="1459500" cy="1344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6" name="Shape 306"/>
          <p:cNvCxnSpPr/>
          <p:nvPr/>
        </p:nvCxnSpPr>
        <p:spPr>
          <a:xfrm rot="10800000" flipH="1">
            <a:off x="4191000" y="4114800"/>
            <a:ext cx="2590800" cy="7620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stealth" w="lg" len="lg"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</p:cxnSp>
      <p:pic>
        <p:nvPicPr>
          <p:cNvPr id="307" name="Shape 3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320" y="135925"/>
            <a:ext cx="7631179" cy="407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Shape 3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37450" y="3825649"/>
            <a:ext cx="5106299" cy="280397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09" name="Shape 309"/>
          <p:cNvSpPr txBox="1"/>
          <p:nvPr/>
        </p:nvSpPr>
        <p:spPr>
          <a:xfrm>
            <a:off x="113250" y="6221300"/>
            <a:ext cx="2732700" cy="55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800" b="1" u="sng"/>
              <a:t>http://www.cool4ed.org</a:t>
            </a:r>
          </a:p>
          <a:p>
            <a:pPr lvl="0" rtl="0">
              <a:spcBef>
                <a:spcPts val="0"/>
              </a:spcBef>
              <a:buNone/>
            </a:pPr>
            <a:endParaRPr sz="3600" b="1" u="sng"/>
          </a:p>
        </p:txBody>
      </p:sp>
      <p:pic>
        <p:nvPicPr>
          <p:cNvPr id="310" name="Shape 310" descr="C4E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550" y="5222175"/>
            <a:ext cx="2552649" cy="92264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Shape 3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Shape 316"/>
          <p:cNvSpPr/>
          <p:nvPr/>
        </p:nvSpPr>
        <p:spPr>
          <a:xfrm>
            <a:off x="0" y="5406199"/>
            <a:ext cx="9144000" cy="1451700"/>
          </a:xfrm>
          <a:prstGeom prst="rect">
            <a:avLst/>
          </a:prstGeom>
          <a:solidFill>
            <a:schemeClr val="lt1">
              <a:alpha val="89019"/>
            </a:schemeClr>
          </a:solidFill>
          <a:ln>
            <a:noFill/>
          </a:ln>
        </p:spPr>
        <p:txBody>
          <a:bodyPr lIns="274300" tIns="182875" rIns="274300" bIns="182875" anchor="t" anchorCtr="0">
            <a:noAutofit/>
          </a:bodyPr>
          <a:lstStyle/>
          <a:p>
            <a:pPr marL="0" marR="0" lvl="0" indent="12700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Shape 317"/>
          <p:cNvSpPr txBox="1"/>
          <p:nvPr/>
        </p:nvSpPr>
        <p:spPr>
          <a:xfrm>
            <a:off x="-150" y="6168675"/>
            <a:ext cx="9144000" cy="55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3600" b="1" u="sng"/>
              <a:t>http://www.cool4ed.org</a:t>
            </a:r>
          </a:p>
          <a:p>
            <a:pPr lvl="0">
              <a:spcBef>
                <a:spcPts val="0"/>
              </a:spcBef>
              <a:buNone/>
            </a:pPr>
            <a:endParaRPr sz="3600" b="1" u="sng"/>
          </a:p>
        </p:txBody>
      </p:sp>
      <p:pic>
        <p:nvPicPr>
          <p:cNvPr id="318" name="Shape 3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500" y="0"/>
            <a:ext cx="7900771" cy="616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Shape 3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314" y="1697519"/>
            <a:ext cx="1459370" cy="134470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Shape 324"/>
          <p:cNvSpPr txBox="1"/>
          <p:nvPr/>
        </p:nvSpPr>
        <p:spPr>
          <a:xfrm>
            <a:off x="29250" y="5469800"/>
            <a:ext cx="90855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51 courses selected with peer-reviewed free or open textbooks.</a:t>
            </a:r>
          </a:p>
        </p:txBody>
      </p:sp>
      <p:cxnSp>
        <p:nvCxnSpPr>
          <p:cNvPr id="325" name="Shape 325"/>
          <p:cNvCxnSpPr/>
          <p:nvPr/>
        </p:nvCxnSpPr>
        <p:spPr>
          <a:xfrm rot="10800000" flipH="1">
            <a:off x="3063350" y="4522775"/>
            <a:ext cx="735600" cy="8370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stealth" w="lg" len="lg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326" name="Shape 326"/>
          <p:cNvSpPr txBox="1"/>
          <p:nvPr/>
        </p:nvSpPr>
        <p:spPr>
          <a:xfrm>
            <a:off x="17800" y="6307200"/>
            <a:ext cx="9085500" cy="55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b="1" u="sng"/>
              <a:t>http://www.cool4ed.org</a:t>
            </a:r>
          </a:p>
          <a:p>
            <a:pPr lvl="0" rtl="0">
              <a:spcBef>
                <a:spcPts val="0"/>
              </a:spcBef>
              <a:buNone/>
            </a:pPr>
            <a:endParaRPr sz="3600" b="1" u="sng"/>
          </a:p>
        </p:txBody>
      </p:sp>
      <p:pic>
        <p:nvPicPr>
          <p:cNvPr id="327" name="Shape 3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"/>
            <a:ext cx="9144000" cy="4487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Shape 3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314" y="1697519"/>
            <a:ext cx="1459370" cy="134470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Shape 333"/>
          <p:cNvSpPr txBox="1"/>
          <p:nvPr/>
        </p:nvSpPr>
        <p:spPr>
          <a:xfrm>
            <a:off x="1066800" y="5513300"/>
            <a:ext cx="7391400" cy="70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details about faculty who have adopted open textbooks and student feedback.</a:t>
            </a:r>
          </a:p>
        </p:txBody>
      </p:sp>
      <p:cxnSp>
        <p:nvCxnSpPr>
          <p:cNvPr id="334" name="Shape 334"/>
          <p:cNvCxnSpPr/>
          <p:nvPr/>
        </p:nvCxnSpPr>
        <p:spPr>
          <a:xfrm rot="10800000">
            <a:off x="2513500" y="4970883"/>
            <a:ext cx="419100" cy="6213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stealth" w="lg" len="lg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335" name="Shape 335"/>
          <p:cNvSpPr txBox="1"/>
          <p:nvPr/>
        </p:nvSpPr>
        <p:spPr>
          <a:xfrm>
            <a:off x="0" y="6221300"/>
            <a:ext cx="9144000" cy="55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b="1" u="sng"/>
              <a:t>http://www.cool4ed.org</a:t>
            </a:r>
          </a:p>
          <a:p>
            <a:pPr lvl="0" rtl="0">
              <a:spcBef>
                <a:spcPts val="0"/>
              </a:spcBef>
              <a:buNone/>
            </a:pPr>
            <a:endParaRPr sz="3600" b="1" u="sng"/>
          </a:p>
        </p:txBody>
      </p:sp>
      <p:pic>
        <p:nvPicPr>
          <p:cNvPr id="336" name="Shape 3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2225" y="126000"/>
            <a:ext cx="9144000" cy="477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Shape 3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314" y="1697519"/>
            <a:ext cx="1459370" cy="134470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Shape 342"/>
          <p:cNvSpPr txBox="1"/>
          <p:nvPr/>
        </p:nvSpPr>
        <p:spPr>
          <a:xfrm>
            <a:off x="1175900" y="5496650"/>
            <a:ext cx="7772400" cy="984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resource to find open or affordable textbooks, and other open educational resources.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</a:p>
        </p:txBody>
      </p:sp>
      <p:cxnSp>
        <p:nvCxnSpPr>
          <p:cNvPr id="343" name="Shape 343"/>
          <p:cNvCxnSpPr/>
          <p:nvPr/>
        </p:nvCxnSpPr>
        <p:spPr>
          <a:xfrm rot="10800000">
            <a:off x="1355975" y="4613750"/>
            <a:ext cx="633300" cy="8829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stealth" w="lg" len="lg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344" name="Shape 344"/>
          <p:cNvSpPr txBox="1"/>
          <p:nvPr/>
        </p:nvSpPr>
        <p:spPr>
          <a:xfrm>
            <a:off x="0" y="6237750"/>
            <a:ext cx="9144000" cy="55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b="1" u="sng"/>
              <a:t>http://www.cool4ed.org</a:t>
            </a:r>
          </a:p>
          <a:p>
            <a:pPr lvl="0" rtl="0">
              <a:spcBef>
                <a:spcPts val="0"/>
              </a:spcBef>
              <a:buNone/>
            </a:pPr>
            <a:endParaRPr sz="3600" b="1" u="sng"/>
          </a:p>
        </p:txBody>
      </p:sp>
      <p:pic>
        <p:nvPicPr>
          <p:cNvPr id="345" name="Shape 3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26003"/>
            <a:ext cx="9144000" cy="4487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Shape 3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Shape 3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1431" y="228600"/>
            <a:ext cx="993968" cy="990598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52" name="Shape 352"/>
          <p:cNvSpPr/>
          <p:nvPr/>
        </p:nvSpPr>
        <p:spPr>
          <a:xfrm>
            <a:off x="0" y="1447800"/>
            <a:ext cx="9144000" cy="5410199"/>
          </a:xfrm>
          <a:prstGeom prst="rect">
            <a:avLst/>
          </a:prstGeom>
          <a:solidFill>
            <a:schemeClr val="lt1">
              <a:alpha val="89019"/>
            </a:schemeClr>
          </a:solidFill>
          <a:ln>
            <a:noFill/>
          </a:ln>
        </p:spPr>
        <p:txBody>
          <a:bodyPr lIns="274300" tIns="182875" rIns="274300" bIns="182875" anchor="t" anchorCtr="0">
            <a:noAutofit/>
          </a:bodyPr>
          <a:lstStyle/>
          <a:p>
            <a:pPr marL="0" marR="0" lvl="0" indent="12700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/>
          <p:nvPr/>
        </p:nvSpPr>
        <p:spPr>
          <a:xfrm>
            <a:off x="76200" y="1522274"/>
            <a:ext cx="9000901" cy="17543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Surveying the Faculty</a:t>
            </a: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1,200 Responses (out of 48,000 faculty from CCC, UC &amp; CSU) as of 10/9/14</a:t>
            </a: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Distribution of disciplines for faculty survey participants</a:t>
            </a: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4" name="Shape 354" descr="Faculty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59724" y="2971800"/>
            <a:ext cx="6160275" cy="3733800"/>
          </a:xfrm>
          <a:prstGeom prst="rect">
            <a:avLst/>
          </a:prstGeom>
          <a:noFill/>
          <a:ln w="9525" cap="flat" cmpd="sng">
            <a:solidFill>
              <a:srgbClr val="7994AB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Shape 3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Shape 361"/>
          <p:cNvSpPr/>
          <p:nvPr/>
        </p:nvSpPr>
        <p:spPr>
          <a:xfrm>
            <a:off x="0" y="2438400"/>
            <a:ext cx="9144000" cy="4419599"/>
          </a:xfrm>
          <a:prstGeom prst="rect">
            <a:avLst/>
          </a:prstGeom>
          <a:solidFill>
            <a:schemeClr val="lt1">
              <a:alpha val="89019"/>
            </a:schemeClr>
          </a:solidFill>
          <a:ln>
            <a:noFill/>
          </a:ln>
        </p:spPr>
        <p:txBody>
          <a:bodyPr lIns="274300" tIns="182875" rIns="274300" bIns="182875" anchor="t" anchorCtr="0">
            <a:noAutofit/>
          </a:bodyPr>
          <a:lstStyle/>
          <a:p>
            <a:pPr marL="0" marR="0" lvl="0" indent="12700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Shape 3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2400" y="228600"/>
            <a:ext cx="1072367" cy="11684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63" name="Shape 363"/>
          <p:cNvSpPr txBox="1"/>
          <p:nvPr/>
        </p:nvSpPr>
        <p:spPr>
          <a:xfrm>
            <a:off x="152400" y="2789872"/>
            <a:ext cx="6705599" cy="14773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Surveying the Faculty</a:t>
            </a: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1,200 Responses (out of 48,000 faculty from CCC, UC &amp; CSU) as of 10/9/14</a:t>
            </a: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Shape 3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846267"/>
            <a:ext cx="9144001" cy="226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Shape 3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Shape 370"/>
          <p:cNvSpPr/>
          <p:nvPr/>
        </p:nvSpPr>
        <p:spPr>
          <a:xfrm>
            <a:off x="0" y="0"/>
            <a:ext cx="9144000" cy="5029199"/>
          </a:xfrm>
          <a:prstGeom prst="rect">
            <a:avLst/>
          </a:prstGeom>
          <a:solidFill>
            <a:schemeClr val="lt1">
              <a:alpha val="89019"/>
            </a:schemeClr>
          </a:solidFill>
          <a:ln>
            <a:noFill/>
          </a:ln>
        </p:spPr>
        <p:txBody>
          <a:bodyPr lIns="274300" tIns="182875" rIns="274300" bIns="182875" anchor="t" anchorCtr="0">
            <a:noAutofit/>
          </a:bodyPr>
          <a:lstStyle/>
          <a:p>
            <a:pPr marL="0" marR="0" lvl="0" indent="12700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1" name="Shape 3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5486400"/>
            <a:ext cx="1168400" cy="11684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72" name="Shape 372"/>
          <p:cNvSpPr txBox="1"/>
          <p:nvPr/>
        </p:nvSpPr>
        <p:spPr>
          <a:xfrm>
            <a:off x="250544" y="304800"/>
            <a:ext cx="8664854" cy="14773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Surveying the Faculty</a:t>
            </a: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1,200 Responses (out of 48,000 faculty from CCC, UC &amp; CSU) as of 10/9/14</a:t>
            </a: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3" name="Shape 3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73" y="1219200"/>
            <a:ext cx="9144000" cy="3389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Shape 1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7057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3350" y="919000"/>
            <a:ext cx="1854300" cy="1854300"/>
          </a:xfrm>
          <a:prstGeom prst="rect">
            <a:avLst/>
          </a:prstGeom>
          <a:noFill/>
          <a:ln w="2286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94" name="Shape 194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lt1">
              <a:alpha val="60000"/>
            </a:schemeClr>
          </a:solidFill>
          <a:ln w="19050" cap="flat" cmpd="sng">
            <a:solidFill>
              <a:srgbClr val="11111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Shape 19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00" y="6486525"/>
            <a:ext cx="838198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/>
          <p:nvPr/>
        </p:nvSpPr>
        <p:spPr>
          <a:xfrm>
            <a:off x="990600" y="6477000"/>
            <a:ext cx="8001000" cy="27699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SzPct val="25000"/>
              <a:buFont typeface="Helvetica Neue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California Open Educational Resources Council Presentation by </a:t>
            </a:r>
            <a:r>
              <a:rPr lang="en-US" sz="900" b="0" i="0" u="sng" strike="noStrike" cap="non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6"/>
              </a:rPr>
              <a:t>http://icas-ca.org/coerc</a:t>
            </a:r>
            <a:r>
              <a:rPr lang="en-US"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is licensed under a </a:t>
            </a:r>
            <a:r>
              <a:rPr lang="en-US" sz="900" b="0" i="0" u="sng" strike="noStrike" cap="non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7"/>
              </a:rPr>
              <a:t>Creative Commons Attribution-NonCommercial-ShareAlike 4.0 International License</a:t>
            </a:r>
            <a:r>
              <a:rPr lang="en-US"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lang="en-US"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 credits on the last slide.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2737000" y="883374"/>
            <a:ext cx="6019800" cy="17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Ruth Guthrie, PhD, Cal Poly Pomona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Peter Krapp, PhD. Univ of CA, Irvin</a:t>
            </a:r>
            <a:r>
              <a:rPr lang="en-US" sz="1800" b="1">
                <a:solidFill>
                  <a:schemeClr val="dk1"/>
                </a:solidFill>
              </a:rPr>
              <a:t>e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Leslie Kennedy, EdD, CA State Univ System Office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</a:rPr>
              <a:t>Theresa Dykes, CA State Univ System Office</a:t>
            </a:r>
          </a:p>
        </p:txBody>
      </p:sp>
      <p:pic>
        <p:nvPicPr>
          <p:cNvPr id="198" name="Shape 198" descr="C4E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1900" y="3354450"/>
            <a:ext cx="1937200" cy="700200"/>
          </a:xfrm>
          <a:prstGeom prst="rect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Shape 3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Shape 3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24017" y="304800"/>
            <a:ext cx="1112760" cy="1108989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80" name="Shape 380"/>
          <p:cNvSpPr/>
          <p:nvPr/>
        </p:nvSpPr>
        <p:spPr>
          <a:xfrm>
            <a:off x="0" y="2286000"/>
            <a:ext cx="9144000" cy="4572000"/>
          </a:xfrm>
          <a:prstGeom prst="rect">
            <a:avLst/>
          </a:prstGeom>
          <a:solidFill>
            <a:schemeClr val="lt1">
              <a:alpha val="89019"/>
            </a:schemeClr>
          </a:solidFill>
          <a:ln>
            <a:noFill/>
          </a:ln>
        </p:spPr>
        <p:txBody>
          <a:bodyPr lIns="274300" tIns="182875" rIns="274300" bIns="182875" anchor="t" anchorCtr="0">
            <a:noAutofit/>
          </a:bodyPr>
          <a:lstStyle/>
          <a:p>
            <a:pPr marL="0" marR="0" lvl="0" indent="12700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Shape 381"/>
          <p:cNvSpPr txBox="1"/>
          <p:nvPr/>
        </p:nvSpPr>
        <p:spPr>
          <a:xfrm>
            <a:off x="228600" y="2408872"/>
            <a:ext cx="8695944" cy="14773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Surveying the Faculty</a:t>
            </a: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1,200 Responses (out of 48,000 faculty from CCC, UC &amp; CSU) as of 10/9/14</a:t>
            </a: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2" name="Shape 38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335382"/>
            <a:ext cx="9144000" cy="3370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Shape 3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Shape 389"/>
          <p:cNvSpPr/>
          <p:nvPr/>
        </p:nvSpPr>
        <p:spPr>
          <a:xfrm>
            <a:off x="0" y="2438400"/>
            <a:ext cx="9144000" cy="4419600"/>
          </a:xfrm>
          <a:prstGeom prst="rect">
            <a:avLst/>
          </a:prstGeom>
          <a:solidFill>
            <a:schemeClr val="lt1">
              <a:alpha val="89020"/>
            </a:schemeClr>
          </a:solidFill>
          <a:ln>
            <a:noFill/>
          </a:ln>
        </p:spPr>
        <p:txBody>
          <a:bodyPr lIns="274300" tIns="182875" rIns="274300" bIns="182875" anchor="t" anchorCtr="0">
            <a:noAutofit/>
          </a:bodyPr>
          <a:lstStyle/>
          <a:p>
            <a:pPr marL="0" marR="0" lvl="0" indent="12700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0" name="Shape 3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2400" y="228600"/>
            <a:ext cx="1072500" cy="11685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91" name="Shape 391"/>
          <p:cNvSpPr txBox="1"/>
          <p:nvPr/>
        </p:nvSpPr>
        <p:spPr>
          <a:xfrm>
            <a:off x="152400" y="2789872"/>
            <a:ext cx="6705600" cy="147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2800" b="1"/>
              <a:t>Textbook Adoption Study</a:t>
            </a: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/>
              <a:t>6</a:t>
            </a: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faculty from CCC</a:t>
            </a:r>
            <a:r>
              <a:rPr lang="en-US"/>
              <a:t> &amp; </a:t>
            </a: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CSU</a:t>
            </a:r>
            <a:r>
              <a:rPr lang="en-US"/>
              <a:t>, Fall 2015</a:t>
            </a: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Shape 392"/>
          <p:cNvSpPr/>
          <p:nvPr/>
        </p:nvSpPr>
        <p:spPr>
          <a:xfrm>
            <a:off x="0" y="3849875"/>
            <a:ext cx="9144000" cy="2255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93" name="Shape 3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9225" y="3987187"/>
            <a:ext cx="4143375" cy="16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Shape 394"/>
          <p:cNvSpPr txBox="1"/>
          <p:nvPr/>
        </p:nvSpPr>
        <p:spPr>
          <a:xfrm>
            <a:off x="248275" y="3995500"/>
            <a:ext cx="4437600" cy="169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/>
              <a:t>Quality of the Text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/>
              <a:t>Ease of Implementation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/>
              <a:t>Support Materials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/>
              <a:t>Compared to Traditional Text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/>
              <a:t>Influence on Teaching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Shape 4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Shape 401"/>
          <p:cNvSpPr/>
          <p:nvPr/>
        </p:nvSpPr>
        <p:spPr>
          <a:xfrm>
            <a:off x="0" y="0"/>
            <a:ext cx="9144000" cy="5029200"/>
          </a:xfrm>
          <a:prstGeom prst="rect">
            <a:avLst/>
          </a:prstGeom>
          <a:solidFill>
            <a:schemeClr val="lt1">
              <a:alpha val="89020"/>
            </a:schemeClr>
          </a:solidFill>
          <a:ln>
            <a:noFill/>
          </a:ln>
        </p:spPr>
        <p:txBody>
          <a:bodyPr lIns="274300" tIns="182875" rIns="274300" bIns="182875" anchor="t" anchorCtr="0">
            <a:noAutofit/>
          </a:bodyPr>
          <a:lstStyle/>
          <a:p>
            <a:pPr marL="0" marR="0" lvl="0" indent="12700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2" name="Shape 4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5486400"/>
            <a:ext cx="1168500" cy="11685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03" name="Shape 403"/>
          <p:cNvSpPr txBox="1"/>
          <p:nvPr/>
        </p:nvSpPr>
        <p:spPr>
          <a:xfrm>
            <a:off x="250544" y="304800"/>
            <a:ext cx="8664900" cy="147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2800" b="1"/>
              <a:t>Quality of the OER Textbook</a:t>
            </a: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Shape 404"/>
          <p:cNvSpPr txBox="1"/>
          <p:nvPr/>
        </p:nvSpPr>
        <p:spPr>
          <a:xfrm>
            <a:off x="20700" y="982675"/>
            <a:ext cx="9123300" cy="3672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405" name="Shape 4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500" y="982675"/>
            <a:ext cx="7564634" cy="3671999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Shape 4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Shape 412"/>
          <p:cNvSpPr/>
          <p:nvPr/>
        </p:nvSpPr>
        <p:spPr>
          <a:xfrm>
            <a:off x="0" y="0"/>
            <a:ext cx="9144000" cy="5029200"/>
          </a:xfrm>
          <a:prstGeom prst="rect">
            <a:avLst/>
          </a:prstGeom>
          <a:solidFill>
            <a:schemeClr val="lt1">
              <a:alpha val="89020"/>
            </a:schemeClr>
          </a:solidFill>
          <a:ln>
            <a:noFill/>
          </a:ln>
        </p:spPr>
        <p:txBody>
          <a:bodyPr lIns="274300" tIns="182875" rIns="274300" bIns="182875" anchor="t" anchorCtr="0">
            <a:noAutofit/>
          </a:bodyPr>
          <a:lstStyle/>
          <a:p>
            <a:pPr marL="0" marR="0" lvl="0" indent="12700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3" name="Shape 4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5486400"/>
            <a:ext cx="1168500" cy="11685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14" name="Shape 414"/>
          <p:cNvSpPr txBox="1"/>
          <p:nvPr/>
        </p:nvSpPr>
        <p:spPr>
          <a:xfrm>
            <a:off x="250544" y="304800"/>
            <a:ext cx="8664900" cy="147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2800" b="1"/>
              <a:t>OER Textbook Ease of Use</a:t>
            </a: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Shape 415"/>
          <p:cNvSpPr txBox="1"/>
          <p:nvPr/>
        </p:nvSpPr>
        <p:spPr>
          <a:xfrm>
            <a:off x="20700" y="982675"/>
            <a:ext cx="9123300" cy="3672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416" name="Shape 4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775" y="1890175"/>
            <a:ext cx="7584900" cy="1606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Shape 4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Shape 423"/>
          <p:cNvSpPr/>
          <p:nvPr/>
        </p:nvSpPr>
        <p:spPr>
          <a:xfrm>
            <a:off x="0" y="0"/>
            <a:ext cx="9144000" cy="5029200"/>
          </a:xfrm>
          <a:prstGeom prst="rect">
            <a:avLst/>
          </a:prstGeom>
          <a:solidFill>
            <a:schemeClr val="lt1">
              <a:alpha val="89020"/>
            </a:schemeClr>
          </a:solidFill>
          <a:ln>
            <a:noFill/>
          </a:ln>
        </p:spPr>
        <p:txBody>
          <a:bodyPr lIns="274300" tIns="182875" rIns="274300" bIns="182875" anchor="t" anchorCtr="0">
            <a:noAutofit/>
          </a:bodyPr>
          <a:lstStyle/>
          <a:p>
            <a:pPr marL="0" marR="0" lvl="0" indent="12700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4" name="Shape 4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5486400"/>
            <a:ext cx="1168500" cy="11685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25" name="Shape 425"/>
          <p:cNvSpPr txBox="1"/>
          <p:nvPr/>
        </p:nvSpPr>
        <p:spPr>
          <a:xfrm>
            <a:off x="250544" y="304800"/>
            <a:ext cx="8664900" cy="147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2800" b="1"/>
              <a:t>OER Textbook Support Materials</a:t>
            </a: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Shape 426"/>
          <p:cNvSpPr txBox="1"/>
          <p:nvPr/>
        </p:nvSpPr>
        <p:spPr>
          <a:xfrm>
            <a:off x="20700" y="982675"/>
            <a:ext cx="9123300" cy="3672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427" name="Shape 4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2712" y="1547012"/>
            <a:ext cx="8419274" cy="254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Shape 4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Shape 434"/>
          <p:cNvSpPr/>
          <p:nvPr/>
        </p:nvSpPr>
        <p:spPr>
          <a:xfrm>
            <a:off x="0" y="0"/>
            <a:ext cx="9144000" cy="5029200"/>
          </a:xfrm>
          <a:prstGeom prst="rect">
            <a:avLst/>
          </a:prstGeom>
          <a:solidFill>
            <a:schemeClr val="lt1">
              <a:alpha val="89020"/>
            </a:schemeClr>
          </a:solidFill>
          <a:ln>
            <a:noFill/>
          </a:ln>
        </p:spPr>
        <p:txBody>
          <a:bodyPr lIns="274300" tIns="182875" rIns="274300" bIns="182875" anchor="t" anchorCtr="0">
            <a:noAutofit/>
          </a:bodyPr>
          <a:lstStyle/>
          <a:p>
            <a:pPr marL="0" marR="0" lvl="0" indent="12700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5" name="Shape 4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5486400"/>
            <a:ext cx="1168500" cy="11685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36" name="Shape 436"/>
          <p:cNvSpPr txBox="1"/>
          <p:nvPr/>
        </p:nvSpPr>
        <p:spPr>
          <a:xfrm>
            <a:off x="250544" y="304800"/>
            <a:ext cx="8664900" cy="147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2800" b="1"/>
              <a:t>...compared to the traditional textbook</a:t>
            </a: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Shape 437"/>
          <p:cNvSpPr txBox="1"/>
          <p:nvPr/>
        </p:nvSpPr>
        <p:spPr>
          <a:xfrm>
            <a:off x="20700" y="982675"/>
            <a:ext cx="9123300" cy="3672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438" name="Shape 4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2937" y="982675"/>
            <a:ext cx="3438525" cy="36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Shape 4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07200" y="1393675"/>
            <a:ext cx="4581525" cy="275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Shape 4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Shape 446"/>
          <p:cNvSpPr/>
          <p:nvPr/>
        </p:nvSpPr>
        <p:spPr>
          <a:xfrm>
            <a:off x="0" y="0"/>
            <a:ext cx="9144000" cy="5029200"/>
          </a:xfrm>
          <a:prstGeom prst="rect">
            <a:avLst/>
          </a:prstGeom>
          <a:solidFill>
            <a:schemeClr val="lt1">
              <a:alpha val="89020"/>
            </a:schemeClr>
          </a:solidFill>
          <a:ln>
            <a:noFill/>
          </a:ln>
        </p:spPr>
        <p:txBody>
          <a:bodyPr lIns="274300" tIns="182875" rIns="274300" bIns="182875" anchor="t" anchorCtr="0">
            <a:noAutofit/>
          </a:bodyPr>
          <a:lstStyle/>
          <a:p>
            <a:pPr marL="0" marR="0" lvl="0" indent="12700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7" name="Shape 4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5486400"/>
            <a:ext cx="1168500" cy="11685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48" name="Shape 448"/>
          <p:cNvSpPr txBox="1"/>
          <p:nvPr/>
        </p:nvSpPr>
        <p:spPr>
          <a:xfrm>
            <a:off x="250544" y="304800"/>
            <a:ext cx="8664900" cy="147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2800" b="1"/>
              <a:t>OERs Influence on Teaching</a:t>
            </a: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Shape 449"/>
          <p:cNvSpPr txBox="1"/>
          <p:nvPr/>
        </p:nvSpPr>
        <p:spPr>
          <a:xfrm>
            <a:off x="20700" y="982675"/>
            <a:ext cx="9123300" cy="3672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450" name="Shape 4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75" y="1195402"/>
            <a:ext cx="7432675" cy="326282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Shape 451"/>
          <p:cNvSpPr txBox="1"/>
          <p:nvPr/>
        </p:nvSpPr>
        <p:spPr>
          <a:xfrm>
            <a:off x="2813525" y="5533975"/>
            <a:ext cx="5958000" cy="695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14/16 were positive about modifying an OER text.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12/18 were positive about sharing their work with others, for free.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 txBox="1">
            <a:spLocks noGrp="1"/>
          </p:cNvSpPr>
          <p:nvPr>
            <p:ph type="title"/>
          </p:nvPr>
        </p:nvSpPr>
        <p:spPr>
          <a:xfrm>
            <a:off x="343700" y="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Department Adoption@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Cal Poly 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Pomona</a:t>
            </a:r>
          </a:p>
        </p:txBody>
      </p:sp>
      <p:sp>
        <p:nvSpPr>
          <p:cNvPr id="457" name="Shape 457"/>
          <p:cNvSpPr txBox="1">
            <a:spLocks noGrp="1"/>
          </p:cNvSpPr>
          <p:nvPr>
            <p:ph type="body" idx="1"/>
          </p:nvPr>
        </p:nvSpPr>
        <p:spPr>
          <a:xfrm>
            <a:off x="132975" y="1480375"/>
            <a:ext cx="5592600" cy="5818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1905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CIS 310 Management Information Systems</a:t>
            </a:r>
          </a:p>
          <a:p>
            <a:pPr marL="685800" marR="0" lvl="1" indent="-2159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SPICE Grant ($12000 to buy out faculty time to implement the book)</a:t>
            </a:r>
          </a:p>
          <a:p>
            <a:pPr marL="685800" marR="0" lvl="1" indent="-2159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 chapters &amp; work on test banks, quizzes and assignments</a:t>
            </a:r>
          </a:p>
          <a:p>
            <a:pPr marL="685800" marR="0" lvl="1" indent="-2159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Saylor.org (</a:t>
            </a:r>
            <a:r>
              <a:rPr lang="en-US" sz="1800" b="1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Information Systems for Business and Beyond</a:t>
            </a: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by David T. Bourgeois, Ph.D.)</a:t>
            </a:r>
          </a:p>
          <a:p>
            <a:pPr marL="228600" marR="0" lvl="0" indent="-1905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Ancillary Materials</a:t>
            </a:r>
          </a:p>
          <a:p>
            <a:pPr marL="228600" marR="0" lvl="0" indent="-1905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Staff Support</a:t>
            </a:r>
          </a:p>
          <a:p>
            <a:pPr marL="228600" marR="0" lvl="0" indent="-1905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Goodness for Adjunct Faculty</a:t>
            </a:r>
          </a:p>
          <a:p>
            <a:pPr marL="228600" marR="0" lvl="0" indent="-1905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$167,000 in student savings</a:t>
            </a:r>
          </a:p>
          <a:p>
            <a:pPr marL="228600" marR="0" lvl="0" indent="-1905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Share the materials we developed</a:t>
            </a:r>
          </a:p>
          <a:p>
            <a:pPr marL="228600" marR="0" lvl="0" indent="-1905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 added a Glossary, Self Quizzes and Quizlet Learning System</a:t>
            </a:r>
          </a:p>
          <a:p>
            <a:pPr marL="228600" marR="0" lvl="0" indent="-1905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Surveyed Students &amp; Faculty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8" name="Shape 4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5664" y="878050"/>
            <a:ext cx="3220499" cy="556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Shape 4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950" y="905175"/>
            <a:ext cx="8431900" cy="5115199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Shape 464"/>
          <p:cNvSpPr txBox="1"/>
          <p:nvPr/>
        </p:nvSpPr>
        <p:spPr>
          <a:xfrm>
            <a:off x="2944575" y="126300"/>
            <a:ext cx="3609600" cy="117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000" b="1">
                <a:solidFill>
                  <a:srgbClr val="FFFFFF"/>
                </a:solidFill>
              </a:rPr>
              <a:t>What’s Next?</a:t>
            </a:r>
          </a:p>
        </p:txBody>
      </p:sp>
      <p:sp>
        <p:nvSpPr>
          <p:cNvPr id="465" name="Shape 465"/>
          <p:cNvSpPr txBox="1"/>
          <p:nvPr/>
        </p:nvSpPr>
        <p:spPr>
          <a:xfrm>
            <a:off x="1500825" y="6221300"/>
            <a:ext cx="6497100" cy="55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 b="1" u="sng"/>
              <a:t>http://www.cool4ed.org</a:t>
            </a:r>
          </a:p>
          <a:p>
            <a:pPr lvl="0" rtl="0">
              <a:spcBef>
                <a:spcPts val="0"/>
              </a:spcBef>
              <a:buNone/>
            </a:pPr>
            <a:endParaRPr sz="3600" b="1" u="sng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Shape 4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6912" y="237862"/>
            <a:ext cx="7077075" cy="341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Shape 4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20814">
            <a:off x="576799" y="3240775"/>
            <a:ext cx="4762499" cy="3276599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Shape 472"/>
          <p:cNvSpPr txBox="1"/>
          <p:nvPr/>
        </p:nvSpPr>
        <p:spPr>
          <a:xfrm>
            <a:off x="6015200" y="4043137"/>
            <a:ext cx="3008400" cy="167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 b="1">
                <a:solidFill>
                  <a:srgbClr val="FFFFFF"/>
                </a:solidFill>
              </a:rPr>
              <a:t>$3M focuses on faculty adoption of OER</a:t>
            </a:r>
          </a:p>
        </p:txBody>
      </p:sp>
      <p:sp>
        <p:nvSpPr>
          <p:cNvPr id="473" name="Shape 473"/>
          <p:cNvSpPr txBox="1"/>
          <p:nvPr/>
        </p:nvSpPr>
        <p:spPr>
          <a:xfrm>
            <a:off x="2602700" y="6192075"/>
            <a:ext cx="5373600" cy="55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 b="1" u="sng"/>
              <a:t>http://www.cool4ed.org</a:t>
            </a:r>
          </a:p>
          <a:p>
            <a:pPr lvl="0" rtl="0">
              <a:spcBef>
                <a:spcPts val="0"/>
              </a:spcBef>
              <a:buNone/>
            </a:pPr>
            <a:endParaRPr sz="3600" b="1" u="sng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hape 2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Shape 205"/>
          <p:cNvSpPr/>
          <p:nvPr/>
        </p:nvSpPr>
        <p:spPr>
          <a:xfrm>
            <a:off x="0" y="685800"/>
            <a:ext cx="9144000" cy="4419599"/>
          </a:xfrm>
          <a:prstGeom prst="rect">
            <a:avLst/>
          </a:prstGeom>
          <a:solidFill>
            <a:schemeClr val="lt1">
              <a:alpha val="89019"/>
            </a:schemeClr>
          </a:solidFill>
          <a:ln>
            <a:noFill/>
          </a:ln>
        </p:spPr>
        <p:txBody>
          <a:bodyPr lIns="274300" tIns="182875" rIns="274300" bIns="1828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P</a:t>
            </a:r>
            <a:r>
              <a:rPr lang="en-US" sz="2800" b="1"/>
              <a:t>ROJECT </a:t>
            </a: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GOAL </a:t>
            </a:r>
          </a:p>
          <a:p>
            <a:pPr marL="457200" marR="0" lvl="0" indent="-4064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save students money</a:t>
            </a:r>
            <a:r>
              <a:rPr lang="en-US" sz="2800" b="1"/>
              <a:t> on course materials</a:t>
            </a:r>
          </a:p>
          <a:p>
            <a:pPr marL="457200" lvl="0" indent="-406400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-US" sz="2800" b="1">
                <a:solidFill>
                  <a:schemeClr val="dk1"/>
                </a:solidFill>
              </a:rPr>
              <a:t>make it easier for faculty to adopt high quality, free and open educational resources </a:t>
            </a:r>
          </a:p>
          <a:p>
            <a:pPr marL="457200" marR="0" lvl="0" indent="-4064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2800" b="1"/>
              <a:t>increase equity and access for all!</a:t>
            </a:r>
          </a:p>
          <a:p>
            <a:pPr marL="0" marR="0" lvl="0" indent="12700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12700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Shape 2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47000" y="5461000"/>
            <a:ext cx="1168400" cy="11684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07" name="Shape 207" descr="C4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1125" y="5583875"/>
            <a:ext cx="2552649" cy="92264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 txBox="1">
            <a:spLocks noGrp="1"/>
          </p:cNvSpPr>
          <p:nvPr>
            <p:ph type="body" idx="1"/>
          </p:nvPr>
        </p:nvSpPr>
        <p:spPr>
          <a:xfrm>
            <a:off x="228600" y="2133600"/>
            <a:ext cx="7543800" cy="371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buClr>
                <a:srgbClr val="7F7F7F"/>
              </a:buClr>
              <a:buSzPct val="25000"/>
              <a:buFont typeface="Arial"/>
              <a:buNone/>
            </a:pPr>
            <a:r>
              <a:rPr lang="en-US" sz="4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OER Activity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buClr>
                <a:srgbClr val="7F7F7F"/>
              </a:buClr>
              <a:buSzPct val="250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Find an OER for your course.</a:t>
            </a:r>
          </a:p>
          <a:p>
            <a:pPr marL="1143000" marR="0" lvl="2" indent="-228600" algn="l" rtl="0">
              <a:spcBef>
                <a:spcPts val="480"/>
              </a:spcBef>
              <a:buClr>
                <a:schemeClr val="lt1"/>
              </a:buClr>
              <a:buSzPct val="75000"/>
              <a:buFont typeface="Arial"/>
              <a:buNone/>
            </a:pPr>
            <a:endParaRPr sz="3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Shape 479"/>
          <p:cNvSpPr txBox="1"/>
          <p:nvPr/>
        </p:nvSpPr>
        <p:spPr>
          <a:xfrm>
            <a:off x="503150" y="4919875"/>
            <a:ext cx="7976100" cy="18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600" b="1" u="sng">
                <a:solidFill>
                  <a:schemeClr val="hlink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  <a:hlinkClick r:id="rId4"/>
              </a:rPr>
              <a:t>http://tiny.cc/c63dgy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Shape 4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1174" y="99000"/>
            <a:ext cx="5367000" cy="66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Shape 485"/>
          <p:cNvSpPr txBox="1"/>
          <p:nvPr/>
        </p:nvSpPr>
        <p:spPr>
          <a:xfrm>
            <a:off x="98826" y="1992300"/>
            <a:ext cx="3472800" cy="1755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1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https://www.cpp.edu/~raguthrie/OER/</a:t>
            </a:r>
          </a:p>
        </p:txBody>
      </p:sp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6477000" cy="1430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Clr>
                <a:srgbClr val="7F7F7F"/>
              </a:buClr>
              <a:buSzPct val="25000"/>
              <a:buFont typeface="Arial"/>
              <a:buNone/>
            </a:pPr>
            <a:r>
              <a:rPr lang="en-US" sz="4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OER Search Strategies</a:t>
            </a:r>
            <a:br>
              <a:rPr lang="en-US" sz="4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Activity:  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Find an OER for your course.</a:t>
            </a:r>
          </a:p>
        </p:txBody>
      </p:sp>
      <p:sp>
        <p:nvSpPr>
          <p:cNvPr id="491" name="Shape 491"/>
          <p:cNvSpPr txBox="1">
            <a:spLocks noGrp="1"/>
          </p:cNvSpPr>
          <p:nvPr>
            <p:ph type="body" idx="1"/>
          </p:nvPr>
        </p:nvSpPr>
        <p:spPr>
          <a:xfrm>
            <a:off x="228600" y="1905000"/>
            <a:ext cx="7543800" cy="4021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14350" marR="0" lvl="0" indent="-5143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Calibri"/>
              <a:buAutoNum type="arabicPeriod"/>
            </a:pPr>
            <a:r>
              <a:rPr lang="en-US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COOL4Ed.org  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“Find”</a:t>
            </a:r>
          </a:p>
          <a:p>
            <a:pPr marL="514350" marR="0" lvl="0" indent="-514350" algn="l" rtl="0">
              <a:lnSpc>
                <a:spcPct val="2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Calibri"/>
              <a:buAutoNum type="arabicPeriod"/>
            </a:pPr>
            <a:r>
              <a:rPr lang="en-US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MERLOT.org Advanced Search</a:t>
            </a:r>
          </a:p>
          <a:p>
            <a:pPr marL="514350" marR="0" lvl="0" indent="-514350" algn="l" rtl="0">
              <a:lnSpc>
                <a:spcPct val="2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Calibri"/>
              <a:buAutoNum type="arabicPeriod"/>
            </a:pPr>
            <a:r>
              <a:rPr lang="en-US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Google</a:t>
            </a:r>
          </a:p>
          <a:p>
            <a:pPr marL="514350" marR="0" lvl="0" indent="-514350" algn="l" rtl="0">
              <a:lnSpc>
                <a:spcPct val="2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Calibri"/>
              <a:buAutoNum type="arabicPeriod"/>
            </a:pPr>
            <a:r>
              <a:rPr lang="en-US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OER Catalogs/Repositories</a:t>
            </a:r>
          </a:p>
          <a:p>
            <a:pPr marL="0" lvl="0" indent="-69850" algn="ctr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30555"/>
              <a:buFont typeface="Arial"/>
              <a:buNone/>
            </a:pPr>
            <a:r>
              <a:rPr lang="en-US" sz="3600" b="1" u="sng">
                <a:solidFill>
                  <a:schemeClr val="hlink"/>
                </a:solidFill>
                <a:highlight>
                  <a:srgbClr val="FFFF00"/>
                </a:highlight>
                <a:hlinkClick r:id="rId4"/>
              </a:rPr>
              <a:t>http://tiny.cc/c63dgy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/>
          <p:nvPr/>
        </p:nvSpPr>
        <p:spPr>
          <a:xfrm>
            <a:off x="3671057" y="6523328"/>
            <a:ext cx="1788822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Educause 2016</a:t>
            </a:r>
          </a:p>
        </p:txBody>
      </p:sp>
      <p:cxnSp>
        <p:nvCxnSpPr>
          <p:cNvPr id="497" name="Shape 497"/>
          <p:cNvCxnSpPr/>
          <p:nvPr/>
        </p:nvCxnSpPr>
        <p:spPr>
          <a:xfrm>
            <a:off x="0" y="6477000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7D67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498" name="Shape 4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5843" y="2798177"/>
            <a:ext cx="4979253" cy="2438399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Shape 499"/>
          <p:cNvSpPr txBox="1"/>
          <p:nvPr/>
        </p:nvSpPr>
        <p:spPr>
          <a:xfrm>
            <a:off x="990600" y="274503"/>
            <a:ext cx="7328928" cy="20005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rgbClr val="7D6750"/>
                </a:solidFill>
                <a:latin typeface="Calibri"/>
                <a:ea typeface="Calibri"/>
                <a:cs typeface="Calibri"/>
                <a:sym typeface="Calibri"/>
              </a:rPr>
              <a:t>Search Strategy 1:  Searching </a:t>
            </a:r>
            <a:r>
              <a:rPr lang="en-US" sz="2800" b="1" u="sng">
                <a:solidFill>
                  <a:srgbClr val="7D6750"/>
                </a:solidFill>
                <a:latin typeface="Calibri"/>
                <a:ea typeface="Calibri"/>
                <a:cs typeface="Calibri"/>
                <a:sym typeface="Calibri"/>
              </a:rPr>
              <a:t>COOL4Ed.org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400">
              <a:solidFill>
                <a:srgbClr val="7D67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the “Find” tool in COOL4ED to look for: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 Open textbooks or,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 other open educational resources.</a:t>
            </a:r>
          </a:p>
        </p:txBody>
      </p:sp>
      <p:sp>
        <p:nvSpPr>
          <p:cNvPr id="500" name="Shape 500"/>
          <p:cNvSpPr txBox="1"/>
          <p:nvPr/>
        </p:nvSpPr>
        <p:spPr>
          <a:xfrm>
            <a:off x="1500825" y="5972525"/>
            <a:ext cx="6497100" cy="55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 b="1" u="sng"/>
              <a:t>http://www.cool4ed.org</a:t>
            </a:r>
          </a:p>
          <a:p>
            <a:pPr lvl="0" rtl="0">
              <a:spcBef>
                <a:spcPts val="0"/>
              </a:spcBef>
              <a:buNone/>
            </a:pPr>
            <a:endParaRPr sz="3600" b="1" u="sng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/>
          <p:nvPr/>
        </p:nvSpPr>
        <p:spPr>
          <a:xfrm>
            <a:off x="3892458" y="6499412"/>
            <a:ext cx="1788822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Educause 2016</a:t>
            </a:r>
          </a:p>
        </p:txBody>
      </p:sp>
      <p:cxnSp>
        <p:nvCxnSpPr>
          <p:cNvPr id="506" name="Shape 506"/>
          <p:cNvCxnSpPr/>
          <p:nvPr/>
        </p:nvCxnSpPr>
        <p:spPr>
          <a:xfrm>
            <a:off x="0" y="6477000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7D67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507" name="Shape 5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5800" y="685800"/>
            <a:ext cx="4114800" cy="2015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Shape 5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400" y="4248150"/>
            <a:ext cx="8067674" cy="1695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9" name="Shape 509"/>
          <p:cNvCxnSpPr/>
          <p:nvPr/>
        </p:nvCxnSpPr>
        <p:spPr>
          <a:xfrm>
            <a:off x="414337" y="3962400"/>
            <a:ext cx="8305799" cy="0"/>
          </a:xfrm>
          <a:prstGeom prst="straightConnector1">
            <a:avLst/>
          </a:prstGeom>
          <a:noFill/>
          <a:ln w="25400" cap="flat" cmpd="sng">
            <a:solidFill>
              <a:srgbClr val="7D675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0" name="Shape 510"/>
          <p:cNvSpPr txBox="1"/>
          <p:nvPr/>
        </p:nvSpPr>
        <p:spPr>
          <a:xfrm>
            <a:off x="13447" y="152400"/>
            <a:ext cx="4114800" cy="3416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000" b="1">
                <a:latin typeface="Calibri"/>
                <a:ea typeface="Calibri"/>
                <a:cs typeface="Calibri"/>
                <a:sym typeface="Calibri"/>
              </a:rPr>
              <a:t>Search Strategy #1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the “Find” tool in COOL4ED to look for: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 Open textbooks or,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 other open educational resources.</a:t>
            </a:r>
          </a:p>
        </p:txBody>
      </p:sp>
      <p:sp>
        <p:nvSpPr>
          <p:cNvPr id="511" name="Shape 511"/>
          <p:cNvSpPr txBox="1"/>
          <p:nvPr/>
        </p:nvSpPr>
        <p:spPr>
          <a:xfrm>
            <a:off x="1538312" y="5943600"/>
            <a:ext cx="6497100" cy="55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 b="1" u="sng"/>
              <a:t>http://www.cool4ed.org</a:t>
            </a:r>
          </a:p>
          <a:p>
            <a:pPr lvl="0" rtl="0">
              <a:spcBef>
                <a:spcPts val="0"/>
              </a:spcBef>
              <a:buNone/>
            </a:pPr>
            <a:endParaRPr sz="3600" b="1" u="sng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 txBox="1"/>
          <p:nvPr/>
        </p:nvSpPr>
        <p:spPr>
          <a:xfrm>
            <a:off x="3791337" y="6509328"/>
            <a:ext cx="1788900" cy="30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Educause 2016</a:t>
            </a:r>
          </a:p>
        </p:txBody>
      </p:sp>
      <p:cxnSp>
        <p:nvCxnSpPr>
          <p:cNvPr id="517" name="Shape 517"/>
          <p:cNvCxnSpPr/>
          <p:nvPr/>
        </p:nvCxnSpPr>
        <p:spPr>
          <a:xfrm>
            <a:off x="0" y="6477000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7D67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518" name="Shape 5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5800" y="685800"/>
            <a:ext cx="4114800" cy="2015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Shape 5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426568"/>
            <a:ext cx="9144000" cy="1921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0" name="Shape 520"/>
          <p:cNvCxnSpPr/>
          <p:nvPr/>
        </p:nvCxnSpPr>
        <p:spPr>
          <a:xfrm rot="10800000">
            <a:off x="1614272" y="4679965"/>
            <a:ext cx="228600" cy="6858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521" name="Shape 521"/>
          <p:cNvSpPr txBox="1"/>
          <p:nvPr/>
        </p:nvSpPr>
        <p:spPr>
          <a:xfrm>
            <a:off x="113975" y="5606450"/>
            <a:ext cx="3830700" cy="369300"/>
          </a:xfrm>
          <a:prstGeom prst="rect">
            <a:avLst/>
          </a:prstGeom>
          <a:solidFill>
            <a:srgbClr val="C5D8F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Information provided by the authors</a:t>
            </a:r>
          </a:p>
        </p:txBody>
      </p:sp>
      <p:sp>
        <p:nvSpPr>
          <p:cNvPr id="522" name="Shape 522"/>
          <p:cNvSpPr txBox="1"/>
          <p:nvPr/>
        </p:nvSpPr>
        <p:spPr>
          <a:xfrm>
            <a:off x="5160999" y="5560925"/>
            <a:ext cx="3830700" cy="369300"/>
          </a:xfrm>
          <a:prstGeom prst="rect">
            <a:avLst/>
          </a:prstGeom>
          <a:solidFill>
            <a:srgbClr val="C5D8F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Feedback/Reviews from the public</a:t>
            </a:r>
          </a:p>
        </p:txBody>
      </p:sp>
      <p:cxnSp>
        <p:nvCxnSpPr>
          <p:cNvPr id="523" name="Shape 523"/>
          <p:cNvCxnSpPr/>
          <p:nvPr/>
        </p:nvCxnSpPr>
        <p:spPr>
          <a:xfrm rot="10800000" flipH="1">
            <a:off x="6174100" y="4327200"/>
            <a:ext cx="760200" cy="11373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524" name="Shape 524"/>
          <p:cNvCxnSpPr/>
          <p:nvPr/>
        </p:nvCxnSpPr>
        <p:spPr>
          <a:xfrm>
            <a:off x="342897" y="3168175"/>
            <a:ext cx="8305800" cy="0"/>
          </a:xfrm>
          <a:prstGeom prst="straightConnector1">
            <a:avLst/>
          </a:prstGeom>
          <a:noFill/>
          <a:ln w="25400" cap="flat" cmpd="sng">
            <a:solidFill>
              <a:srgbClr val="7D675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5" name="Shape 525"/>
          <p:cNvSpPr txBox="1"/>
          <p:nvPr/>
        </p:nvSpPr>
        <p:spPr>
          <a:xfrm>
            <a:off x="13447" y="152400"/>
            <a:ext cx="4114800" cy="3416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000" b="1">
                <a:latin typeface="Calibri"/>
                <a:ea typeface="Calibri"/>
                <a:cs typeface="Calibri"/>
                <a:sym typeface="Calibri"/>
              </a:rPr>
              <a:t>Search Strategy #1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the “Find” tool in COOL4ED to look for: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 Open textbooks or,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 other open educational resources.</a:t>
            </a:r>
          </a:p>
        </p:txBody>
      </p:sp>
      <p:sp>
        <p:nvSpPr>
          <p:cNvPr id="526" name="Shape 526"/>
          <p:cNvSpPr txBox="1"/>
          <p:nvPr/>
        </p:nvSpPr>
        <p:spPr>
          <a:xfrm>
            <a:off x="2540850" y="5944375"/>
            <a:ext cx="3909900" cy="55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 u="sng"/>
              <a:t>http://www.cool4ed.org</a:t>
            </a:r>
          </a:p>
          <a:p>
            <a:pPr lvl="0" rtl="0">
              <a:spcBef>
                <a:spcPts val="0"/>
              </a:spcBef>
              <a:buNone/>
            </a:pPr>
            <a:endParaRPr sz="3600" b="1" u="sng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/>
          <p:nvPr/>
        </p:nvSpPr>
        <p:spPr>
          <a:xfrm>
            <a:off x="3677587" y="6566927"/>
            <a:ext cx="1788822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Educause 2016</a:t>
            </a:r>
          </a:p>
        </p:txBody>
      </p:sp>
      <p:cxnSp>
        <p:nvCxnSpPr>
          <p:cNvPr id="532" name="Shape 532"/>
          <p:cNvCxnSpPr/>
          <p:nvPr/>
        </p:nvCxnSpPr>
        <p:spPr>
          <a:xfrm>
            <a:off x="0" y="6477000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7D67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533" name="Shape 5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50" y="1828800"/>
            <a:ext cx="8985249" cy="38163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4" name="Shape 534"/>
          <p:cNvCxnSpPr/>
          <p:nvPr/>
        </p:nvCxnSpPr>
        <p:spPr>
          <a:xfrm rot="10800000">
            <a:off x="4114800" y="4959349"/>
            <a:ext cx="1904999" cy="98425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535" name="Shape 535"/>
          <p:cNvSpPr txBox="1"/>
          <p:nvPr/>
        </p:nvSpPr>
        <p:spPr>
          <a:xfrm>
            <a:off x="6019800" y="5544500"/>
            <a:ext cx="2253000" cy="682800"/>
          </a:xfrm>
          <a:prstGeom prst="rect">
            <a:avLst/>
          </a:prstGeom>
          <a:solidFill>
            <a:srgbClr val="C5D8F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Select Open Textbook</a:t>
            </a:r>
          </a:p>
        </p:txBody>
      </p:sp>
      <p:sp>
        <p:nvSpPr>
          <p:cNvPr id="536" name="Shape 536"/>
          <p:cNvSpPr txBox="1"/>
          <p:nvPr/>
        </p:nvSpPr>
        <p:spPr>
          <a:xfrm>
            <a:off x="82550" y="144375"/>
            <a:ext cx="8808000" cy="1323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Search Strategy #2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the “Advanced Search” tool in MERLOT.org to look for: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 Open textbooks or,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 other open educational resources.</a:t>
            </a:r>
          </a:p>
        </p:txBody>
      </p:sp>
      <p:sp>
        <p:nvSpPr>
          <p:cNvPr id="537" name="Shape 537"/>
          <p:cNvSpPr txBox="1"/>
          <p:nvPr/>
        </p:nvSpPr>
        <p:spPr>
          <a:xfrm>
            <a:off x="476925" y="6373700"/>
            <a:ext cx="8590800" cy="55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 u="sng"/>
              <a:t>https://www.merlot.org/merlot/advSearchMaterials.htm</a:t>
            </a:r>
          </a:p>
          <a:p>
            <a:pPr lvl="0" rtl="0">
              <a:spcBef>
                <a:spcPts val="0"/>
              </a:spcBef>
              <a:buNone/>
            </a:pPr>
            <a:endParaRPr sz="2400" b="1" u="sng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 txBox="1"/>
          <p:nvPr/>
        </p:nvSpPr>
        <p:spPr>
          <a:xfrm>
            <a:off x="3677587" y="6514082"/>
            <a:ext cx="1788822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Educause 2016</a:t>
            </a:r>
          </a:p>
        </p:txBody>
      </p:sp>
      <p:graphicFrame>
        <p:nvGraphicFramePr>
          <p:cNvPr id="543" name="Shape 543"/>
          <p:cNvGraphicFramePr/>
          <p:nvPr/>
        </p:nvGraphicFramePr>
        <p:xfrm>
          <a:off x="152400" y="1589303"/>
          <a:ext cx="3000000" cy="3000000"/>
        </p:xfrm>
        <a:graphic>
          <a:graphicData uri="http://schemas.openxmlformats.org/drawingml/2006/table">
            <a:tbl>
              <a:tblPr firstRow="1">
                <a:gradFill>
                  <a:gsLst>
                    <a:gs pos="0">
                      <a:srgbClr val="9FC3FF"/>
                    </a:gs>
                    <a:gs pos="35000">
                      <a:srgbClr val="BDD5FF"/>
                    </a:gs>
                    <a:gs pos="100000">
                      <a:srgbClr val="E4EEFF"/>
                    </a:gs>
                  </a:gsLst>
                  <a:lin ang="16200000" scaled="0"/>
                </a:gradFill>
                <a:tableStyleId>{2885DA39-4C57-4B50-9D52-413AE9F185BF}</a:tableStyleId>
              </a:tblPr>
              <a:tblGrid>
                <a:gridCol w="2393000"/>
                <a:gridCol w="2293850"/>
                <a:gridCol w="2307075"/>
                <a:gridCol w="1845275"/>
              </a:tblGrid>
              <a:tr h="781750">
                <a:tc>
                  <a:txBody>
                    <a:bodyPr/>
                    <a:lstStyle/>
                    <a:p>
                      <a:pPr marL="0" marR="85090" lvl="0" indent="0" algn="ctr" rtl="0">
                        <a:lnSpc>
                          <a:spcPct val="1090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u="none" strike="noStrike" cap="none"/>
                        <a:t>Mandatory term. It will find all the material that can be used for free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104140" lvl="0" indent="0" algn="ctr" rtl="0">
                        <a:lnSpc>
                          <a:spcPct val="1090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u="none" strike="noStrike" cap="none"/>
                        <a:t>Common terms in the Open Educational Resources  movement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123190" lvl="0" indent="12700" algn="ctr" rtl="0">
                        <a:lnSpc>
                          <a:spcPct val="1090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u="none" strike="noStrike" cap="none"/>
                        <a:t>Subject matter in the title or anywhere else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26035" lvl="0" indent="0" algn="ctr" rtl="0">
                        <a:lnSpc>
                          <a:spcPct val="1090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u="none" strike="noStrike" cap="none"/>
                        <a:t>Words to refine the search</a:t>
                      </a:r>
                    </a:p>
                  </a:txBody>
                  <a:tcPr marL="0" marR="0" marT="0" marB="0" anchor="ctr"/>
                </a:tc>
              </a:tr>
              <a:tr h="327600">
                <a:tc>
                  <a:txBody>
                    <a:bodyPr/>
                    <a:lstStyle/>
                    <a:p>
                      <a:pPr marL="230505" marR="0" lvl="0" indent="-1904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b="1" u="none" strike="noStrike" cap="none"/>
                        <a:t>"creative commons"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b="1" u="none" strike="noStrike" cap="none"/>
                        <a:t>"open textbook"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43510" marR="0" lvl="0" indent="-381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b="1" u="none" strike="noStrike" cap="none"/>
                        <a:t>intitle:microeconomics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85750" marR="0" lvl="0" indent="-635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b="1" u="none" strike="noStrike" cap="none"/>
                        <a:t>introduction</a:t>
                      </a:r>
                    </a:p>
                  </a:txBody>
                  <a:tcPr marL="0" marR="0" marT="0" marB="0" anchor="ctr"/>
                </a:tc>
              </a:tr>
              <a:tr h="353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endParaRPr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635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b="1" u="none" strike="noStrike" cap="none"/>
                        <a:t>textbook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09245" marR="0" lvl="0" indent="-4445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b="1" u="none" strike="noStrike" cap="none"/>
                        <a:t>microeconomics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38455" marR="0" lvl="0" indent="-8254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b="1" u="none" strike="noStrike" cap="none"/>
                        <a:t>advanced</a:t>
                      </a:r>
                    </a:p>
                  </a:txBody>
                  <a:tcPr marL="0" marR="0" marT="0" marB="0" anchor="ctr"/>
                </a:tc>
              </a:tr>
              <a:tr h="349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endParaRPr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635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b="1" u="none" strike="noStrike" cap="none"/>
                        <a:t>oer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endParaRPr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endParaRPr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</a:tr>
              <a:tr h="349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endParaRPr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635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b="1" u="none" strike="noStrike" cap="none"/>
                        <a:t>eBook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endParaRPr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endParaRPr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</a:tr>
              <a:tr h="353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endParaRPr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b="1" u="none" strike="noStrike" cap="none"/>
                        <a:t>resources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endParaRPr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endParaRPr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</a:tr>
              <a:tr h="349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endParaRPr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b="1" u="none" strike="noStrike" cap="none"/>
                        <a:t>education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endParaRPr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endParaRPr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544" name="Shape 544"/>
          <p:cNvSpPr/>
          <p:nvPr/>
        </p:nvSpPr>
        <p:spPr>
          <a:xfrm>
            <a:off x="685800" y="4453353"/>
            <a:ext cx="8001000" cy="2019300"/>
          </a:xfrm>
          <a:prstGeom prst="rect">
            <a:avLst/>
          </a:prstGeom>
          <a:noFill/>
          <a:ln>
            <a:noFill/>
          </a:ln>
        </p:spPr>
        <p:txBody>
          <a:bodyPr lIns="88850" tIns="49175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Search recommendations: intitle, site, and the use of quotation marks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Examples:</a:t>
            </a:r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 b="0" i="0" u="sng" strike="noStrike" cap="non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“creative commons” “open textbook” intitle:microeconomics</a:t>
            </a:r>
            <a:r>
              <a:rPr lang="en-US" sz="1600" b="0" i="0" u="none" strike="noStrike" cap="non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sng" strike="noStrike" cap="non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 u="sng">
                <a:solidFill>
                  <a:srgbClr val="1155CC"/>
                </a:solidFill>
              </a:rPr>
              <a:t>“</a:t>
            </a:r>
            <a:r>
              <a:rPr lang="en-US" sz="1600" b="0" i="0" u="sng" strike="noStrike" cap="non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creative commons” “open textbook” microeconomics</a:t>
            </a:r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 b="0" i="0" u="sng" strike="noStrike" cap="non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“creative commons” “open textbook” intitle:microeconomics introduction</a:t>
            </a:r>
            <a:r>
              <a:rPr lang="en-US" sz="1600" b="0" i="0" u="none" strike="noStrike" cap="non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 b="0" i="0" u="sng" strike="noStrike" cap="non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“creative commons” oer intitle:microeconomics</a:t>
            </a:r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 b="0" i="0" u="sng" strike="noStrike" cap="non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“creative commons” resources intitle:microeconomics</a:t>
            </a:r>
            <a:r>
              <a:rPr lang="en-US" sz="1600" b="0" i="0" u="none" strike="noStrike" cap="non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 b="0" i="0" u="sng" strike="noStrike" cap="non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“creative commons” education intitle:microeconomics</a:t>
            </a:r>
          </a:p>
        </p:txBody>
      </p:sp>
      <p:sp>
        <p:nvSpPr>
          <p:cNvPr id="545" name="Shape 545"/>
          <p:cNvSpPr txBox="1"/>
          <p:nvPr/>
        </p:nvSpPr>
        <p:spPr>
          <a:xfrm>
            <a:off x="152400" y="41725"/>
            <a:ext cx="8643300" cy="1200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200" b="1">
                <a:latin typeface="Calibri"/>
                <a:ea typeface="Calibri"/>
                <a:cs typeface="Calibri"/>
                <a:sym typeface="Calibri"/>
              </a:rPr>
              <a:t>Search Strategy #3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a refined search in Google to look for: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 Open textbooks or,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 other open educational resources.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 txBox="1"/>
          <p:nvPr/>
        </p:nvSpPr>
        <p:spPr>
          <a:xfrm>
            <a:off x="3677587" y="6477000"/>
            <a:ext cx="1788822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Educause 2016</a:t>
            </a:r>
          </a:p>
        </p:txBody>
      </p:sp>
      <p:cxnSp>
        <p:nvCxnSpPr>
          <p:cNvPr id="551" name="Shape 551"/>
          <p:cNvCxnSpPr/>
          <p:nvPr/>
        </p:nvCxnSpPr>
        <p:spPr>
          <a:xfrm>
            <a:off x="0" y="6477000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7D67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cxnSp>
      <p:graphicFrame>
        <p:nvGraphicFramePr>
          <p:cNvPr id="552" name="Shape 552"/>
          <p:cNvGraphicFramePr/>
          <p:nvPr/>
        </p:nvGraphicFramePr>
        <p:xfrm>
          <a:off x="152400" y="182480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{A0D2511A-28F1-4ED2-8C93-D8BFE54A72CF}</a:tableStyleId>
              </a:tblPr>
              <a:tblGrid>
                <a:gridCol w="4343400"/>
                <a:gridCol w="4343400"/>
              </a:tblGrid>
              <a:tr h="4039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sng" strike="noStrike" cap="none">
                          <a:solidFill>
                            <a:schemeClr val="hlink"/>
                          </a:solidFill>
                          <a:hlinkClick r:id="rId3"/>
                        </a:rPr>
                        <a:t>Affordable Learning Solutions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sng" strike="noStrike" cap="none">
                          <a:solidFill>
                            <a:schemeClr val="hlink"/>
                          </a:solidFill>
                          <a:hlinkClick r:id="rId4"/>
                        </a:rPr>
                        <a:t>MyOpenMath</a:t>
                      </a:r>
                    </a:p>
                  </a:txBody>
                  <a:tcPr marL="0" marR="0" marT="0" marB="0" anchor="ctr"/>
                </a:tc>
              </a:tr>
              <a:tr h="403925">
                <a:tc>
                  <a:txBody>
                    <a:bodyPr/>
                    <a:lstStyle/>
                    <a:p>
                      <a:pPr marL="0" marR="40894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sng" strike="noStrike" cap="none">
                          <a:solidFill>
                            <a:schemeClr val="hlink"/>
                          </a:solidFill>
                          <a:hlinkClick r:id="rId5"/>
                        </a:rPr>
                        <a:t>ALS: Open Educational Resources by College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sng" strike="noStrike" cap="none">
                          <a:solidFill>
                            <a:schemeClr val="hlink"/>
                          </a:solidFill>
                          <a:hlinkClick r:id="rId6"/>
                        </a:rPr>
                        <a:t>OER Commons</a:t>
                      </a:r>
                    </a:p>
                  </a:txBody>
                  <a:tcPr marL="0" marR="0" marT="0" marB="0" anchor="ctr"/>
                </a:tc>
              </a:tr>
              <a:tr h="357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sng" strike="noStrike" cap="none">
                          <a:solidFill>
                            <a:schemeClr val="hlink"/>
                          </a:solidFill>
                          <a:hlinkClick r:id="rId7"/>
                        </a:rPr>
                        <a:t>BC Campus Open Ed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sng" strike="noStrike" cap="none">
                          <a:solidFill>
                            <a:schemeClr val="hlink"/>
                          </a:solidFill>
                          <a:hlinkClick r:id="rId8"/>
                        </a:rPr>
                        <a:t>OER Research Hub</a:t>
                      </a:r>
                    </a:p>
                  </a:txBody>
                  <a:tcPr marL="0" marR="0" marT="0" marB="0" anchor="ctr"/>
                </a:tc>
              </a:tr>
              <a:tr h="357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sng" strike="noStrike" cap="none">
                          <a:solidFill>
                            <a:schemeClr val="hlink"/>
                          </a:solidFill>
                          <a:hlinkClick r:id="rId9"/>
                        </a:rPr>
                        <a:t>Open Textbook Library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sng" strike="noStrike" cap="none">
                          <a:solidFill>
                            <a:schemeClr val="hlink"/>
                          </a:solidFill>
                          <a:hlinkClick r:id="rId10"/>
                        </a:rPr>
                        <a:t>Open Course Library</a:t>
                      </a:r>
                    </a:p>
                  </a:txBody>
                  <a:tcPr marL="0" marR="0" marT="0" marB="0" anchor="ctr"/>
                </a:tc>
              </a:tr>
              <a:tr h="357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sng">
                          <a:solidFill>
                            <a:schemeClr val="hlink"/>
                          </a:solidFill>
                          <a:hlinkClick r:id="rId11"/>
                        </a:rPr>
                        <a:t>PHET Open Interactive Simulations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sng" strike="noStrike" cap="none">
                          <a:solidFill>
                            <a:schemeClr val="hlink"/>
                          </a:solidFill>
                          <a:hlinkClick r:id="rId12"/>
                        </a:rPr>
                        <a:t>Open Courseware Consortium</a:t>
                      </a:r>
                    </a:p>
                  </a:txBody>
                  <a:tcPr marL="0" marR="0" marT="0" marB="0" anchor="ctr"/>
                </a:tc>
              </a:tr>
              <a:tr h="357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sng" strike="noStrike" cap="none">
                          <a:solidFill>
                            <a:schemeClr val="hlink"/>
                          </a:solidFill>
                          <a:hlinkClick r:id="rId13"/>
                        </a:rPr>
                        <a:t>CMU Open Learning Initiative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sng" strike="noStrike" cap="none">
                          <a:solidFill>
                            <a:schemeClr val="hlink"/>
                          </a:solidFill>
                          <a:hlinkClick r:id="rId14"/>
                        </a:rPr>
                        <a:t>Open Professionals Education Network</a:t>
                      </a:r>
                    </a:p>
                  </a:txBody>
                  <a:tcPr marL="0" marR="0" marT="0" marB="0" anchor="ctr"/>
                </a:tc>
              </a:tr>
              <a:tr h="357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sng" strike="noStrike" cap="none">
                          <a:solidFill>
                            <a:schemeClr val="hlink"/>
                          </a:solidFill>
                          <a:hlinkClick r:id="rId15"/>
                        </a:rPr>
                        <a:t>College Open Textbooks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sng" strike="noStrike" cap="none">
                          <a:solidFill>
                            <a:schemeClr val="hlink"/>
                          </a:solidFill>
                          <a:hlinkClick r:id="rId16"/>
                        </a:rPr>
                        <a:t>OpenStax</a:t>
                      </a:r>
                    </a:p>
                  </a:txBody>
                  <a:tcPr marL="0" marR="0" marT="0" marB="0" anchor="ctr"/>
                </a:tc>
              </a:tr>
              <a:tr h="325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sng">
                          <a:solidFill>
                            <a:schemeClr val="hlink"/>
                          </a:solidFill>
                          <a:hlinkClick r:id="rId17"/>
                        </a:rPr>
                        <a:t>OpenStax</a:t>
                      </a:r>
                      <a:r>
                        <a:rPr lang="en-US" sz="1600"/>
                        <a:t> </a:t>
                      </a:r>
                      <a:r>
                        <a:rPr lang="en-US" sz="1600" u="sng" strike="noStrike" cap="none">
                          <a:solidFill>
                            <a:schemeClr val="hlink"/>
                          </a:solidFill>
                          <a:hlinkClick r:id="rId17"/>
                        </a:rPr>
                        <a:t>Connexions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sng" strike="noStrike" cap="none">
                          <a:solidFill>
                            <a:schemeClr val="hlink"/>
                          </a:solidFill>
                          <a:hlinkClick r:id="rId18"/>
                        </a:rPr>
                        <a:t>OpenTextBookStore</a:t>
                      </a:r>
                    </a:p>
                  </a:txBody>
                  <a:tcPr marL="0" marR="0" marT="0" marB="0" anchor="ctr"/>
                </a:tc>
              </a:tr>
              <a:tr h="357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sng" strike="noStrike" cap="none">
                          <a:solidFill>
                            <a:schemeClr val="hlink"/>
                          </a:solidFill>
                          <a:hlinkClick r:id="rId19"/>
                        </a:rPr>
                        <a:t>Creative Commons Search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sng" strike="noStrike" cap="none">
                          <a:solidFill>
                            <a:schemeClr val="hlink"/>
                          </a:solidFill>
                          <a:hlinkClick r:id="rId20"/>
                        </a:rPr>
                        <a:t>Saylor Foundation</a:t>
                      </a:r>
                    </a:p>
                  </a:txBody>
                  <a:tcPr marL="0" marR="0" marT="0" marB="0" anchor="ctr"/>
                </a:tc>
              </a:tr>
              <a:tr h="357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sng" strike="noStrike" cap="none">
                          <a:solidFill>
                            <a:schemeClr val="hlink"/>
                          </a:solidFill>
                          <a:hlinkClick r:id="rId21"/>
                        </a:rPr>
                        <a:t>Lumen Learning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sng" strike="noStrike" cap="none">
                          <a:solidFill>
                            <a:schemeClr val="hlink"/>
                          </a:solidFill>
                          <a:hlinkClick r:id="rId22"/>
                        </a:rPr>
                        <a:t>The Orange Grove</a:t>
                      </a:r>
                    </a:p>
                  </a:txBody>
                  <a:tcPr marL="0" marR="0" marT="0" marB="0" anchor="ctr"/>
                </a:tc>
              </a:tr>
              <a:tr h="357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sng" strike="noStrike" cap="none">
                          <a:solidFill>
                            <a:schemeClr val="hlink"/>
                          </a:solidFill>
                          <a:hlinkClick r:id="rId23"/>
                        </a:rPr>
                        <a:t>Merlot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sng" strike="noStrike" cap="none">
                          <a:solidFill>
                            <a:schemeClr val="hlink"/>
                          </a:solidFill>
                          <a:hlinkClick r:id="rId9"/>
                        </a:rPr>
                        <a:t>UMN Open Academics</a:t>
                      </a:r>
                    </a:p>
                  </a:txBody>
                  <a:tcPr marL="0" marR="0" marT="0" marB="0" anchor="ctr"/>
                </a:tc>
              </a:tr>
              <a:tr h="357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sng" strike="noStrike" cap="none">
                          <a:solidFill>
                            <a:schemeClr val="hlink"/>
                          </a:solidFill>
                          <a:hlinkClick r:id="rId24"/>
                        </a:rPr>
                        <a:t>MerlotX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sng" strike="noStrike" cap="none">
                          <a:solidFill>
                            <a:schemeClr val="hlink"/>
                          </a:solidFill>
                          <a:hlinkClick r:id="rId25"/>
                        </a:rPr>
                        <a:t>Community College Consortium for OERs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553" name="Shape 553"/>
          <p:cNvSpPr txBox="1"/>
          <p:nvPr/>
        </p:nvSpPr>
        <p:spPr>
          <a:xfrm>
            <a:off x="618877" y="1335350"/>
            <a:ext cx="79332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Additional portals/repositories/directories of Open Educational Resources</a:t>
            </a:r>
          </a:p>
        </p:txBody>
      </p:sp>
      <p:sp>
        <p:nvSpPr>
          <p:cNvPr id="554" name="Shape 554"/>
          <p:cNvSpPr txBox="1"/>
          <p:nvPr/>
        </p:nvSpPr>
        <p:spPr>
          <a:xfrm>
            <a:off x="152400" y="117325"/>
            <a:ext cx="7620000" cy="101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>
                <a:latin typeface="Calibri"/>
                <a:ea typeface="Calibri"/>
                <a:cs typeface="Calibri"/>
                <a:sym typeface="Calibri"/>
              </a:rPr>
              <a:t>Search Strategy #4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for an open educational resource by browsing specialized directories/repositories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 txBox="1">
            <a:spLocks noGrp="1"/>
          </p:cNvSpPr>
          <p:nvPr>
            <p:ph type="title"/>
          </p:nvPr>
        </p:nvSpPr>
        <p:spPr>
          <a:xfrm>
            <a:off x="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561" name="Shape 561"/>
          <p:cNvSpPr txBox="1"/>
          <p:nvPr/>
        </p:nvSpPr>
        <p:spPr>
          <a:xfrm>
            <a:off x="304800" y="1828800"/>
            <a:ext cx="8686800" cy="4749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you.</a:t>
            </a:r>
          </a:p>
          <a:p>
            <a:pPr marL="1828800" marR="0" lvl="3" indent="-457200" algn="l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Ruth Guthrie, PhD, Cal Poly Pomona</a:t>
            </a:r>
          </a:p>
          <a:p>
            <a:pPr marL="1828800" marR="0" lvl="3" indent="-457200" algn="l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Peter Krapp, PhD. Univ of CA, Irvine</a:t>
            </a:r>
          </a:p>
          <a:p>
            <a:pPr marL="1828800" marR="0" lvl="3" indent="-457200" algn="l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Leslie Kennedy, EdD, CA State Univ System Office</a:t>
            </a:r>
          </a:p>
          <a:p>
            <a:pPr marL="1828800" marR="0" lvl="3" indent="-457200" algn="l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Theresa Dykes, CA State Univ System Office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None/>
            </a:pP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sz="2800" b="1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COOL4ED@cdl.org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sz="3600" b="1" u="sng">
                <a:solidFill>
                  <a:schemeClr val="hlink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  <a:hlinkClick r:id="rId5"/>
              </a:rPr>
              <a:t>http://tiny.cc/c63dgy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None/>
            </a:pP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None/>
            </a:pP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Shape 562"/>
          <p:cNvSpPr txBox="1"/>
          <p:nvPr/>
        </p:nvSpPr>
        <p:spPr>
          <a:xfrm>
            <a:off x="152400" y="4270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hape 2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/>
          <p:nvPr/>
        </p:nvSpPr>
        <p:spPr>
          <a:xfrm>
            <a:off x="0" y="0"/>
            <a:ext cx="9144000" cy="4643282"/>
          </a:xfrm>
          <a:prstGeom prst="rect">
            <a:avLst/>
          </a:prstGeom>
          <a:solidFill>
            <a:schemeClr val="lt1">
              <a:alpha val="89019"/>
            </a:schemeClr>
          </a:solidFill>
          <a:ln>
            <a:noFill/>
          </a:ln>
        </p:spPr>
        <p:txBody>
          <a:bodyPr lIns="274300" tIns="182875" rIns="274300" bIns="182875" anchor="t" anchorCtr="0">
            <a:no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3000" b="1" u="sng"/>
              <a:t>Project </a:t>
            </a:r>
            <a:r>
              <a:rPr lang="en-US" sz="3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Funding </a:t>
            </a: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28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State of California Legislation ($</a:t>
            </a:r>
            <a:r>
              <a:rPr lang="en-US" sz="2800" b="1" i="1"/>
              <a:t>1</a:t>
            </a:r>
            <a:r>
              <a:rPr lang="en-US" sz="28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 ou</a:t>
            </a:r>
            <a:r>
              <a:rPr lang="en-US" sz="2800" b="1" i="1"/>
              <a:t>t of $5M</a:t>
            </a:r>
            <a:r>
              <a:rPr lang="en-US" sz="28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28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William and Flora Hewlett Foundation</a:t>
            </a: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($500,000)</a:t>
            </a: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28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Gates Foundation</a:t>
            </a: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($500,000)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12700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Shape 2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47000" y="5461000"/>
            <a:ext cx="1168400" cy="11684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16" name="Shape 216" descr="C:\Users\tdykes\Desktop\Hewlett Logo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52800" y="3379003"/>
            <a:ext cx="3162600" cy="126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 descr="C:\Users\tdykes\Desktop\Gates Foundation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74737" y="3378965"/>
            <a:ext cx="1264199" cy="126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 descr="C4E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1125" y="5583875"/>
            <a:ext cx="2552649" cy="92264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Shape 5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Shape 5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4800" y="76200"/>
            <a:ext cx="914400" cy="9144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69" name="Shape 569"/>
          <p:cNvSpPr/>
          <p:nvPr/>
        </p:nvSpPr>
        <p:spPr>
          <a:xfrm>
            <a:off x="0" y="1447800"/>
            <a:ext cx="9144000" cy="5410200"/>
          </a:xfrm>
          <a:prstGeom prst="rect">
            <a:avLst/>
          </a:prstGeom>
          <a:solidFill>
            <a:schemeClr val="accent1">
              <a:alpha val="72941"/>
            </a:schemeClr>
          </a:solidFill>
          <a:ln w="25400" cap="flat" cmpd="sng">
            <a:solidFill>
              <a:srgbClr val="395E8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Shape 570"/>
          <p:cNvSpPr/>
          <p:nvPr/>
        </p:nvSpPr>
        <p:spPr>
          <a:xfrm>
            <a:off x="228600" y="1600200"/>
            <a:ext cx="1828800" cy="5105398"/>
          </a:xfrm>
          <a:prstGeom prst="rect">
            <a:avLst/>
          </a:prstGeom>
          <a:solidFill>
            <a:schemeClr val="lt1">
              <a:alpha val="47058"/>
            </a:schemeClr>
          </a:solidFill>
          <a:ln w="50800" cap="flat" cmpd="sng">
            <a:solidFill>
              <a:srgbClr val="5F497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Textbooks piled up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https://flic.kr/p/9SzFV7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Students in line at bookstore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https://flic.kr/p/9c7x75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Open textbook and marker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https://flic.kr/p/9c7x75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Student looking forward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https://flic.kr/p/xUQYn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Columns of books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https://flic.kr/p/cqvbsu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Vanishing point 1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https://flic.kr/p/8xcdk9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Vanishing point 2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https://flic.kr/p/kpBox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Vanishing point 3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https://flic.kr/p/crdKed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eBook on hand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2"/>
              </a:rPr>
              <a:t>https://flic.kr/p/7DNicZ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Shape 571"/>
          <p:cNvSpPr/>
          <p:nvPr/>
        </p:nvSpPr>
        <p:spPr>
          <a:xfrm>
            <a:off x="2514600" y="1600200"/>
            <a:ext cx="1828800" cy="5105398"/>
          </a:xfrm>
          <a:prstGeom prst="rect">
            <a:avLst/>
          </a:prstGeom>
          <a:solidFill>
            <a:schemeClr val="lt1">
              <a:alpha val="47058"/>
            </a:schemeClr>
          </a:solidFill>
          <a:ln w="50800" cap="flat" cmpd="sng">
            <a:solidFill>
              <a:srgbClr val="5F497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Vanishing point 4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3"/>
              </a:rPr>
              <a:t>https://flic.kr/p/4pdCfQ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Book with post its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4"/>
              </a:rPr>
              <a:t>https://flic.kr/p/9eS2Cc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Bookstore 1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5"/>
              </a:rPr>
              <a:t>https://flic.kr/p/9SwNsK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Book list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6"/>
              </a:rPr>
              <a:t>https://flic.kr/p/9c7x8E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Bookshelf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7"/>
              </a:rPr>
              <a:t>https://flic.kr/p/54q6w2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Fragmented book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8"/>
              </a:rPr>
              <a:t>https://flic.kr/p/i4kPNQ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Bookstore top view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9"/>
              </a:rPr>
              <a:t>https://flic.kr/p/p3PLwg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View up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0"/>
              </a:rPr>
              <a:t>https://flic.kr/p/dJFA8w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Colorful books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1"/>
              </a:rPr>
              <a:t>https://flic.kr/p/7WBuA2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572" name="Shape 572"/>
          <p:cNvSpPr/>
          <p:nvPr/>
        </p:nvSpPr>
        <p:spPr>
          <a:xfrm>
            <a:off x="4800600" y="1600200"/>
            <a:ext cx="1828800" cy="5105398"/>
          </a:xfrm>
          <a:prstGeom prst="rect">
            <a:avLst/>
          </a:prstGeom>
          <a:solidFill>
            <a:schemeClr val="lt1">
              <a:alpha val="47058"/>
            </a:schemeClr>
          </a:solidFill>
          <a:ln w="50800" cap="flat" cmpd="sng">
            <a:solidFill>
              <a:srgbClr val="5F497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Buying line 1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2"/>
              </a:rPr>
              <a:t>https://flic.kr/p/8xdkgU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1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Students in line at bookstore 2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3"/>
              </a:rPr>
              <a:t>https://flic.kr/p/2kcMUW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Sharing eBook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4"/>
              </a:rPr>
              <a:t>https://flic.kr/p/dc159e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eBook on lap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5"/>
              </a:rPr>
              <a:t>https://flic.kr/p/9DV2zS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eBook on bookshelf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6"/>
              </a:rPr>
              <a:t>https://flic.kr/p/bBD6C2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Pointing at eBook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7"/>
              </a:rPr>
              <a:t>https://flic.kr/p/7ZjXmZ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Different tablets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8"/>
              </a:rPr>
              <a:t>https://flic.kr/p/djZG8c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eBook close up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9"/>
              </a:rPr>
              <a:t>https://flic.kr/p/fFH6RS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Reading an eBook on a boat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0"/>
              </a:rPr>
              <a:t>https://flic.kr/p/4T3m4s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573" name="Shape 573"/>
          <p:cNvSpPr/>
          <p:nvPr/>
        </p:nvSpPr>
        <p:spPr>
          <a:xfrm>
            <a:off x="7086600" y="1600200"/>
            <a:ext cx="1828800" cy="5105398"/>
          </a:xfrm>
          <a:prstGeom prst="rect">
            <a:avLst/>
          </a:prstGeom>
          <a:solidFill>
            <a:schemeClr val="lt1">
              <a:alpha val="47058"/>
            </a:schemeClr>
          </a:solidFill>
          <a:ln w="50800" cap="flat" cmpd="sng">
            <a:solidFill>
              <a:srgbClr val="5F497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Black eBook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1"/>
              </a:rPr>
              <a:t>https://flic.kr/p/bBc2Lg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eBook in binder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2"/>
              </a:rPr>
              <a:t>https://flic.kr/p/5n82MF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Five tablets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3"/>
              </a:rPr>
              <a:t>https://flic.kr/p/fh3e9u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eBook close up 2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4"/>
              </a:rPr>
              <a:t>https://flic.kr/p/8dKu2N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Keyboard and eBook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5"/>
              </a:rPr>
              <a:t>https://flic.kr/p/8FkbB7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Books graffiti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6"/>
              </a:rPr>
              <a:t>https://flic.kr/p/gWDC87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eBook on bookshelf 2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7"/>
              </a:rPr>
              <a:t>https://flic.kr/p/nLo69W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Side of tablet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8"/>
              </a:rPr>
              <a:t>https://flic.kr/p/6b5aY1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Hand holding eBook</a:t>
            </a:r>
          </a:p>
          <a:p>
            <a:pPr marL="0" marR="0" lvl="0" indent="0" algn="ctr" rtl="0">
              <a:spcBef>
                <a:spcPts val="0"/>
              </a:spcBef>
              <a:buClr>
                <a:srgbClr val="F7B615"/>
              </a:buClr>
              <a:buSzPct val="25000"/>
              <a:buFont typeface="Calibri"/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2"/>
              </a:rPr>
              <a:t>https://flic.kr/p/7DNicZ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Shape 574"/>
          <p:cNvSpPr txBox="1"/>
          <p:nvPr/>
        </p:nvSpPr>
        <p:spPr>
          <a:xfrm>
            <a:off x="2895600" y="990600"/>
            <a:ext cx="3352799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Image Credits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Shape 223" descr="Screen Shot 2015-02-12 at 9.17.36 A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0"/>
            <a:ext cx="8534399" cy="605789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Shape 224"/>
          <p:cNvSpPr txBox="1"/>
          <p:nvPr/>
        </p:nvSpPr>
        <p:spPr>
          <a:xfrm>
            <a:off x="0" y="6172200"/>
            <a:ext cx="9143998" cy="2846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12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Phil Hill, “OER Adoption: The Worst of Times and The Best of Times” (Oct 13, 2014) based on Babson Report 2014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Shape 2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Shape 230"/>
          <p:cNvSpPr/>
          <p:nvPr/>
        </p:nvSpPr>
        <p:spPr>
          <a:xfrm>
            <a:off x="542260" y="1981200"/>
            <a:ext cx="8077199" cy="3505200"/>
          </a:xfrm>
          <a:prstGeom prst="rect">
            <a:avLst/>
          </a:prstGeom>
          <a:solidFill>
            <a:schemeClr val="lt1">
              <a:alpha val="89411"/>
            </a:schemeClr>
          </a:solidFill>
          <a:ln w="25400" cap="flat" cmpd="sng">
            <a:solidFill>
              <a:srgbClr val="93B6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33050" tIns="100025" rIns="133050" bIns="1000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84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“The biggest takeaway from the Babson survey is this question – who will introduce the remaining 66%-75% of this country’s faculty to OER? Haters or advocates?”</a:t>
            </a:r>
          </a:p>
          <a:p>
            <a:pPr marL="0" marR="0" lvl="0" indent="0" algn="r" rtl="0">
              <a:spcBef>
                <a:spcPts val="84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--David Wiley</a:t>
            </a:r>
          </a:p>
          <a:p>
            <a:pPr marL="0" marR="0" lvl="0" indent="0" algn="r" rtl="0">
              <a:spcBef>
                <a:spcPts val="84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“The Babson OER Survey and the Future of </a:t>
            </a:r>
          </a:p>
          <a:p>
            <a:pPr marL="0" marR="0" lvl="0" indent="0" algn="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OER Adoption” (Nov 3, 2014)</a:t>
            </a:r>
          </a:p>
        </p:txBody>
      </p:sp>
      <p:pic>
        <p:nvPicPr>
          <p:cNvPr id="231" name="Shape 2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23200" y="152400"/>
            <a:ext cx="1168400" cy="11684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32" name="Shape 232" descr="C4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575" y="5830575"/>
            <a:ext cx="2552649" cy="92264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/>
        </p:nvSpPr>
        <p:spPr>
          <a:xfrm>
            <a:off x="166150" y="228600"/>
            <a:ext cx="3507000" cy="646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7D67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 of California Legislature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Senate Bill 1052: CA OER council</a:t>
            </a:r>
          </a:p>
        </p:txBody>
      </p:sp>
      <p:pic>
        <p:nvPicPr>
          <p:cNvPr id="238" name="Shape 2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137" y="2000850"/>
            <a:ext cx="1459500" cy="1344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" name="Shape 239"/>
          <p:cNvCxnSpPr>
            <a:endCxn id="238" idx="0"/>
          </p:cNvCxnSpPr>
          <p:nvPr/>
        </p:nvCxnSpPr>
        <p:spPr>
          <a:xfrm>
            <a:off x="892887" y="1038150"/>
            <a:ext cx="3000" cy="9627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stealth" w="lg" len="lg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</p:cxnSp>
      <p:pic>
        <p:nvPicPr>
          <p:cNvPr id="240" name="Shape 2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66950" y="1304925"/>
            <a:ext cx="1914600" cy="5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Shape 2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66950" y="2143125"/>
            <a:ext cx="809700" cy="7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24050" y="3345450"/>
            <a:ext cx="2000400" cy="6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Shape 243"/>
          <p:cNvSpPr txBox="1"/>
          <p:nvPr/>
        </p:nvSpPr>
        <p:spPr>
          <a:xfrm>
            <a:off x="4648200" y="286950"/>
            <a:ext cx="4495800" cy="529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30200" algn="l" rtl="0"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to address textbooks’ price inflation</a:t>
            </a:r>
          </a:p>
          <a:p>
            <a:pPr marL="457200" marR="0" lvl="0" indent="-330200" algn="l" rtl="0"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Establishes the CA OER Council</a:t>
            </a:r>
          </a:p>
          <a:p>
            <a:pPr marL="457200" marR="0" lvl="0" indent="-330200" algn="l" rtl="0"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Select free or affordable textbooks for 50 high impact courses</a:t>
            </a:r>
          </a:p>
          <a:p>
            <a:pPr marL="457200" marR="0" lvl="0" indent="-330200" algn="l" rtl="0"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impact = High enrollment, quality, availability</a:t>
            </a:r>
          </a:p>
          <a:p>
            <a:pPr marL="457200" marR="0" lvl="0" indent="-330200" algn="l" rtl="0"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Establish a peer-review process </a:t>
            </a:r>
          </a:p>
          <a:p>
            <a:pPr marL="457200" marR="0" lvl="0" indent="-330200" algn="l" rtl="0"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 awareness and adoption among faculty</a:t>
            </a:r>
          </a:p>
          <a:p>
            <a:pPr marL="457200" marR="0" lvl="0" indent="-330200" algn="l" rtl="0"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 high impact courses for which open textbooks are not available, or if the current open textbook options require improvement</a:t>
            </a:r>
          </a:p>
          <a:p>
            <a:pPr marL="457200" marR="0" lvl="0" indent="-330200" algn="l" rtl="0"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Establish a process to support and facilitate the creation of open textbooks</a:t>
            </a:r>
          </a:p>
        </p:txBody>
      </p:sp>
      <p:sp>
        <p:nvSpPr>
          <p:cNvPr id="244" name="Shape 244"/>
          <p:cNvSpPr/>
          <p:nvPr/>
        </p:nvSpPr>
        <p:spPr>
          <a:xfrm>
            <a:off x="1767150" y="1447800"/>
            <a:ext cx="513000" cy="2450700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Shape 2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66950" y="1304925"/>
            <a:ext cx="1914525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66950" y="2143125"/>
            <a:ext cx="809624" cy="75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66950" y="3286125"/>
            <a:ext cx="2000400" cy="6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Shape 252"/>
          <p:cNvSpPr txBox="1"/>
          <p:nvPr/>
        </p:nvSpPr>
        <p:spPr>
          <a:xfrm>
            <a:off x="228600" y="228600"/>
            <a:ext cx="3215700" cy="646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7D67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 of California Legislature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Senate Bill 1052: CA OER council</a:t>
            </a:r>
          </a:p>
        </p:txBody>
      </p:sp>
      <p:pic>
        <p:nvPicPr>
          <p:cNvPr id="253" name="Shape 25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2400" y="1981200"/>
            <a:ext cx="1459500" cy="1344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4" name="Shape 254"/>
          <p:cNvCxnSpPr>
            <a:endCxn id="253" idx="0"/>
          </p:cNvCxnSpPr>
          <p:nvPr/>
        </p:nvCxnSpPr>
        <p:spPr>
          <a:xfrm flipH="1">
            <a:off x="882150" y="981300"/>
            <a:ext cx="29700" cy="9999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stealth" w="lg" len="lg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255" name="Shape 255"/>
          <p:cNvSpPr txBox="1"/>
          <p:nvPr/>
        </p:nvSpPr>
        <p:spPr>
          <a:xfrm>
            <a:off x="228588" y="5429183"/>
            <a:ext cx="3215700" cy="646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7D67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 of California Legislature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Senate Bill 1053: COOL4ED</a:t>
            </a:r>
          </a:p>
        </p:txBody>
      </p:sp>
      <p:pic>
        <p:nvPicPr>
          <p:cNvPr id="256" name="Shape 2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24500" y="5485750"/>
            <a:ext cx="1905000" cy="1313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7" name="Shape 257"/>
          <p:cNvCxnSpPr/>
          <p:nvPr/>
        </p:nvCxnSpPr>
        <p:spPr>
          <a:xfrm>
            <a:off x="3625942" y="5752275"/>
            <a:ext cx="17169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stealth" w="lg" len="lg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258" name="Shape 258"/>
          <p:cNvCxnSpPr/>
          <p:nvPr/>
        </p:nvCxnSpPr>
        <p:spPr>
          <a:xfrm>
            <a:off x="6268025" y="4891962"/>
            <a:ext cx="0" cy="4389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stealth" w="lg" len="lg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259" name="Shape 259"/>
          <p:cNvSpPr/>
          <p:nvPr/>
        </p:nvSpPr>
        <p:spPr>
          <a:xfrm>
            <a:off x="1767150" y="1447800"/>
            <a:ext cx="513000" cy="2450700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60" name="Shape 260"/>
          <p:cNvSpPr txBox="1"/>
          <p:nvPr/>
        </p:nvSpPr>
        <p:spPr>
          <a:xfrm>
            <a:off x="4648200" y="96350"/>
            <a:ext cx="4495800" cy="464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23850" algn="l" rtl="0"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to address textbooks’ price inflation</a:t>
            </a:r>
          </a:p>
          <a:p>
            <a:pPr marL="457200" marR="0" lvl="0" indent="-323850" algn="l" rtl="0"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Establishes the CA OER Council</a:t>
            </a:r>
          </a:p>
          <a:p>
            <a:pPr marL="457200" marR="0" lvl="0" indent="-323850" algn="l" rtl="0"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Select free or affordable textbooks for 50 high impact courses</a:t>
            </a:r>
          </a:p>
          <a:p>
            <a:pPr marL="457200" marR="0" lvl="0" indent="-323850" algn="l" rtl="0"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impact = High enrollment, quality, availability</a:t>
            </a:r>
          </a:p>
          <a:p>
            <a:pPr marL="457200" marR="0" lvl="0" indent="-323850" algn="l" rtl="0"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Establish a peer-review process </a:t>
            </a:r>
          </a:p>
          <a:p>
            <a:pPr marL="457200" marR="0" lvl="0" indent="-323850" algn="l" rtl="0"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 awareness and adoption among faculty</a:t>
            </a:r>
          </a:p>
          <a:p>
            <a:pPr marL="457200" marR="0" lvl="0" indent="-323850" algn="l" rtl="0"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 high impact courses for which open textbooks are not available, or if the current open textbook options require improvement</a:t>
            </a:r>
          </a:p>
          <a:p>
            <a:pPr marL="457200" marR="0" lvl="0" indent="-323850" algn="l" rtl="0">
              <a:lnSpc>
                <a:spcPct val="150000"/>
              </a:lnSpc>
              <a:spcBef>
                <a:spcPts val="20"/>
              </a:spcBef>
              <a:spcAft>
                <a:spcPts val="2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Establish a process to support and facilitate the creation of open textbooks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Shape 2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Shape 267"/>
          <p:cNvSpPr/>
          <p:nvPr/>
        </p:nvSpPr>
        <p:spPr>
          <a:xfrm>
            <a:off x="0" y="609600"/>
            <a:ext cx="9144000" cy="4038597"/>
          </a:xfrm>
          <a:prstGeom prst="rect">
            <a:avLst/>
          </a:prstGeom>
          <a:solidFill>
            <a:schemeClr val="lt1">
              <a:alpha val="89411"/>
            </a:schemeClr>
          </a:solidFill>
          <a:ln>
            <a:noFill/>
          </a:ln>
        </p:spPr>
        <p:txBody>
          <a:bodyPr lIns="274300" tIns="182875" rIns="274300" bIns="1828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12700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127000" algn="l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127000" algn="ctr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California OER Council (CA-OER) </a:t>
            </a:r>
            <a:r>
              <a:rPr lang="en-US" sz="2800"/>
              <a:t>curated free and open educational resources which made it easier for faculty to find</a:t>
            </a: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affordab</a:t>
            </a:r>
            <a:r>
              <a:rPr lang="en-US" sz="2800"/>
              <a:t>le options </a:t>
            </a: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 a quality higher education experience for students in the state of California.</a:t>
            </a:r>
          </a:p>
        </p:txBody>
      </p:sp>
      <p:pic>
        <p:nvPicPr>
          <p:cNvPr id="268" name="Shape 2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47000" y="5461000"/>
            <a:ext cx="1168400" cy="11684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69" name="Shape 269" descr="C4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1125" y="5583875"/>
            <a:ext cx="2552649" cy="92264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9_Default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Median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1618</Words>
  <Application>Microsoft Office PowerPoint</Application>
  <PresentationFormat>On-screen Show (4:3)</PresentationFormat>
  <Paragraphs>397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Helvetica Neue</vt:lpstr>
      <vt:lpstr>9_Default Theme</vt:lpstr>
      <vt:lpstr>1_Office Theme</vt:lpstr>
      <vt:lpstr>Office Theme</vt:lpstr>
      <vt:lpstr>Office Theme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Department Adoption@ Cal Poly Pomona</vt:lpstr>
      <vt:lpstr>PowerPoint Presentation</vt:lpstr>
      <vt:lpstr>PowerPoint Presentation</vt:lpstr>
      <vt:lpstr>PowerPoint Presentation</vt:lpstr>
      <vt:lpstr>PowerPoint Presentation</vt:lpstr>
      <vt:lpstr>OER Search Strategies Activity:  Find an OER for your course.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Kennedy, Leslie</dc:creator>
  <cp:lastModifiedBy>Kennedy, Leslie</cp:lastModifiedBy>
  <cp:revision>1</cp:revision>
  <dcterms:modified xsi:type="dcterms:W3CDTF">2016-11-07T22:51:57Z</dcterms:modified>
</cp:coreProperties>
</file>