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14"/>
  </p:notesMasterIdLst>
  <p:sldIdLst>
    <p:sldId id="270" r:id="rId2"/>
    <p:sldId id="275" r:id="rId3"/>
    <p:sldId id="282" r:id="rId4"/>
    <p:sldId id="280" r:id="rId5"/>
    <p:sldId id="279" r:id="rId6"/>
    <p:sldId id="277" r:id="rId7"/>
    <p:sldId id="281" r:id="rId8"/>
    <p:sldId id="258" r:id="rId9"/>
    <p:sldId id="283" r:id="rId10"/>
    <p:sldId id="271" r:id="rId11"/>
    <p:sldId id="27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58" autoAdjust="0"/>
  </p:normalViewPr>
  <p:slideViewPr>
    <p:cSldViewPr>
      <p:cViewPr varScale="1">
        <p:scale>
          <a:sx n="43" d="100"/>
          <a:sy n="43" d="100"/>
        </p:scale>
        <p:origin x="5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4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6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59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7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9" r:id="rId2"/>
    <p:sldLayoutId id="2147484852" r:id="rId3"/>
    <p:sldLayoutId id="2147484861" r:id="rId4"/>
    <p:sldLayoutId id="2147484853" r:id="rId5"/>
    <p:sldLayoutId id="2147484856" r:id="rId6"/>
    <p:sldLayoutId id="2147484862" r:id="rId7"/>
    <p:sldLayoutId id="2147484863" r:id="rId8"/>
    <p:sldLayoutId id="2147484864" r:id="rId9"/>
    <p:sldLayoutId id="2147484858" r:id="rId10"/>
    <p:sldLayoutId id="2147484859" r:id="rId11"/>
    <p:sldLayoutId id="21474848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Educause/case_study_e-learning.pdf" TargetMode="External"/><Relationship Id="rId2" Type="http://schemas.openxmlformats.org/officeDocument/2006/relationships/hyperlink" Target="Educause/2014_DiversityMatters.pdf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csP8rauQihv6_nFH_71jfWqg-TKq4c2jYSmmDjerkd8/pub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V_7HrEDeF2j2yEyi-sAAGLEjAgX4To0xUE1BP7MEIo/pub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76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Diversity in IT: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Multicultural &amp; Serving Communities in the Workplace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638800"/>
            <a:ext cx="4191000" cy="143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Charles L. Eddins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Instructional Designer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Berkeley College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314574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239000" cy="1219200"/>
          </a:xfrm>
        </p:spPr>
        <p:txBody>
          <a:bodyPr/>
          <a:lstStyle/>
          <a:p>
            <a:pPr algn="ctr"/>
            <a:r>
              <a:rPr lang="en-US" dirty="0" smtClean="0"/>
              <a:t>Question to Take Home with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752600"/>
            <a:ext cx="7391400" cy="41148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help our institutions with the evolution of increasing multicultural working environment in the field of IT and e-learning?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6858000" cy="838200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Us Improve and Grow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858000" cy="3581400"/>
          </a:xfrm>
        </p:spPr>
        <p:txBody>
          <a:bodyPr/>
          <a:lstStyle/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participating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today’s session. 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We’re very interested in your feedback.  Please take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minute to fill out the session evaluation found within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conference mobile app, or the online agenda.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Hunt, V., Layton, D., &amp; Prince, S.  (2014). </a:t>
            </a:r>
            <a:r>
              <a:rPr lang="en-US" i="1" dirty="0" smtClean="0"/>
              <a:t>Diversity Matters.  </a:t>
            </a:r>
            <a:r>
              <a:rPr lang="en-US" dirty="0" smtClean="0"/>
              <a:t>New York, NY: McKinsey &amp; Company  </a:t>
            </a:r>
            <a:r>
              <a:rPr lang="en-US" dirty="0" smtClean="0">
                <a:hlinkClick r:id="rId2" action="ppaction://hlinkfile"/>
              </a:rPr>
              <a:t>Case Study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err="1" smtClean="0"/>
              <a:t>Saxena</a:t>
            </a:r>
            <a:r>
              <a:rPr lang="en-US" dirty="0" smtClean="0"/>
              <a:t>, M.  (2011).  Learners analysis framework for globalized e-learning: A case Study.  </a:t>
            </a:r>
            <a:r>
              <a:rPr lang="en-US" i="1" dirty="0" smtClean="0"/>
              <a:t>The International Review of Research in Open and Distance Learning, 12, 93-107.  </a:t>
            </a:r>
            <a:r>
              <a:rPr lang="en-US" dirty="0" smtClean="0">
                <a:hlinkClick r:id="rId3" action="ppaction://hlinkfile"/>
              </a:rPr>
              <a:t>Case Study</a:t>
            </a:r>
            <a:endParaRPr lang="en-US" dirty="0" smtClean="0"/>
          </a:p>
          <a:p>
            <a:pPr marL="457200" indent="-457200">
              <a:buAutoNum type="arabicParenR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9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563562"/>
            <a:ext cx="8229600" cy="731838"/>
          </a:xfrm>
        </p:spPr>
        <p:txBody>
          <a:bodyPr/>
          <a:lstStyle/>
          <a:p>
            <a:pPr algn="ctr"/>
            <a:r>
              <a:rPr lang="en-US" dirty="0" smtClean="0"/>
              <a:t>Discussion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029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We are increasingly multicultural and serve communities where demographics (race, ethnicity, gender, gender identity, sexual orientation, age) continue to change the workplace.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pen </a:t>
            </a:r>
            <a:r>
              <a:rPr lang="en-US" sz="2400" dirty="0"/>
              <a:t>dialogue on issues of collaboration and support, career coaching, and diversity advocacy.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Potential </a:t>
            </a:r>
            <a:r>
              <a:rPr lang="en-US" sz="2400" dirty="0"/>
              <a:t>topics include: hiring, inclusion/exclusion, mentoring, training/education, social cohesion/relationships, and pay equity.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629400" cy="731838"/>
          </a:xfrm>
        </p:spPr>
        <p:txBody>
          <a:bodyPr/>
          <a:lstStyle/>
          <a:p>
            <a:pPr algn="ctr"/>
            <a:r>
              <a:rPr lang="en-US" dirty="0" smtClean="0"/>
              <a:t>Discussion Question 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4495800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Do you honestly believe there are some lingering issues for e-learning &amp; IT within higher education when it comes to having multicultural and serving the higher education communities?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45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31838"/>
          </a:xfrm>
        </p:spPr>
        <p:txBody>
          <a:bodyPr/>
          <a:lstStyle/>
          <a:p>
            <a:pPr algn="ctr"/>
            <a:r>
              <a:rPr lang="en-US" dirty="0" smtClean="0"/>
              <a:t>Data Collecting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5029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 was collected from individuals who are in the field of IT and e-learning.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data was collected using LinkedIn.  It was chosen because of the diverse work population that uses LinkedIn for professional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process of Parallel Data Gathering was used to ensure the strength of the data was balance. 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purpose determine whether individuals in the field of IT and e-learning felt their line of work was considered multi-cultural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029200"/>
          </a:xfrm>
        </p:spPr>
        <p:txBody>
          <a:bodyPr/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smtClean="0">
                <a:hlinkClick r:id="rId3"/>
              </a:rPr>
              <a:t>Qualitative Data Results</a:t>
            </a: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029200"/>
          </a:xfrm>
        </p:spPr>
        <p:txBody>
          <a:bodyPr/>
          <a:lstStyle/>
          <a:p>
            <a:endParaRPr lang="en-US" sz="4000" dirty="0" smtClean="0"/>
          </a:p>
          <a:p>
            <a:endParaRPr lang="en-US" sz="4000" dirty="0"/>
          </a:p>
          <a:p>
            <a:pPr algn="ctr"/>
            <a:r>
              <a:rPr lang="en-US" sz="4000" dirty="0" smtClean="0">
                <a:hlinkClick r:id="rId3"/>
              </a:rPr>
              <a:t>Quantitative Data Results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68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629400" cy="731838"/>
          </a:xfrm>
        </p:spPr>
        <p:txBody>
          <a:bodyPr/>
          <a:lstStyle/>
          <a:p>
            <a:pPr algn="ctr"/>
            <a:r>
              <a:rPr lang="en-US" dirty="0" smtClean="0"/>
              <a:t>Discussion Question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495800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What are you immediate thoughts on the statistics that were shown from the surveys?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18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629400" cy="731838"/>
          </a:xfrm>
        </p:spPr>
        <p:txBody>
          <a:bodyPr/>
          <a:lstStyle/>
          <a:p>
            <a:pPr algn="ctr"/>
            <a:r>
              <a:rPr lang="en-US" sz="2400" dirty="0" smtClean="0"/>
              <a:t>Case Study 1: Learners Analysis Framework for Globalized E-Learning: Case Study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983162"/>
          </a:xfrm>
        </p:spPr>
        <p:txBody>
          <a:bodyPr/>
          <a:lstStyle/>
          <a:p>
            <a:pPr algn="ctr">
              <a:buClr>
                <a:srgbClr val="C00000"/>
              </a:buClr>
            </a:pPr>
            <a:r>
              <a:rPr lang="en-US" sz="1800" b="1" dirty="0"/>
              <a:t>Main Points</a:t>
            </a:r>
          </a:p>
          <a:p>
            <a:pPr>
              <a:buClr>
                <a:srgbClr val="C00000"/>
              </a:buClr>
            </a:pPr>
            <a:r>
              <a:rPr lang="en-US" sz="1800" dirty="0" smtClean="0"/>
              <a:t>1. Continued </a:t>
            </a:r>
            <a:r>
              <a:rPr lang="en-US" sz="1800" dirty="0"/>
              <a:t>enhancement of technology to help deliver instructional strategies and the globalization that is brought through education has challenged institutions to develop worldly e-learning programs </a:t>
            </a:r>
          </a:p>
          <a:p>
            <a:pPr>
              <a:buClr>
                <a:srgbClr val="C00000"/>
              </a:buClr>
            </a:pPr>
            <a:r>
              <a:rPr lang="en-US" sz="1800" dirty="0" smtClean="0"/>
              <a:t>2. The </a:t>
            </a:r>
            <a:r>
              <a:rPr lang="en-US" sz="1800" dirty="0"/>
              <a:t>main objective of the case </a:t>
            </a:r>
            <a:r>
              <a:rPr lang="en-US" sz="1800" dirty="0" smtClean="0"/>
              <a:t>study </a:t>
            </a:r>
            <a:r>
              <a:rPr lang="en-US" sz="1800" dirty="0"/>
              <a:t>was to research, discover, and design cultural geared learners analysis within the instructional design procedures to ensure the globalize learners' are benefiting in the learning process</a:t>
            </a:r>
            <a:r>
              <a:rPr lang="en-US" sz="1800" dirty="0" smtClean="0"/>
              <a:t>.</a:t>
            </a:r>
            <a:endParaRPr lang="en-US" sz="1800" dirty="0"/>
          </a:p>
          <a:p>
            <a:pPr algn="ctr">
              <a:buClr>
                <a:srgbClr val="C00000"/>
              </a:buClr>
            </a:pPr>
            <a:r>
              <a:rPr lang="en-US" sz="1800" b="1" dirty="0" smtClean="0"/>
              <a:t>Case Study Outcomes</a:t>
            </a:r>
            <a:endParaRPr lang="en-US" sz="2600" b="1" dirty="0"/>
          </a:p>
          <a:p>
            <a:pPr marL="342900" lvl="0" indent="-342900">
              <a:buAutoNum type="arabicPeriod"/>
            </a:pPr>
            <a:r>
              <a:rPr lang="en-US" sz="1800" dirty="0" smtClean="0"/>
              <a:t>Establishing well defined </a:t>
            </a:r>
            <a:r>
              <a:rPr lang="en-US" sz="1800" dirty="0"/>
              <a:t>cross-cultural competencies for all the </a:t>
            </a:r>
            <a:r>
              <a:rPr lang="en-US" sz="1800" dirty="0" smtClean="0"/>
              <a:t>participants.</a:t>
            </a:r>
          </a:p>
          <a:p>
            <a:pPr marL="342900" lvl="0" indent="-342900">
              <a:buAutoNum type="arabicPeriod"/>
            </a:pPr>
            <a:r>
              <a:rPr lang="en-US" sz="1800" dirty="0"/>
              <a:t>D</a:t>
            </a:r>
            <a:r>
              <a:rPr lang="en-US" sz="1800" dirty="0" smtClean="0"/>
              <a:t>eveloping </a:t>
            </a:r>
            <a:r>
              <a:rPr lang="en-US" sz="1800" dirty="0"/>
              <a:t>and implementing mandatory cross-cultural education and training for all the </a:t>
            </a:r>
            <a:r>
              <a:rPr lang="en-US" sz="1800" dirty="0" smtClean="0"/>
              <a:t>participants</a:t>
            </a:r>
          </a:p>
          <a:p>
            <a:pPr marL="342900" lvl="0" indent="-342900">
              <a:buAutoNum type="arabicPeriod"/>
            </a:pPr>
            <a:r>
              <a:rPr lang="en-US" sz="1800" dirty="0"/>
              <a:t>I</a:t>
            </a:r>
            <a:r>
              <a:rPr lang="en-US" sz="1800" dirty="0" smtClean="0"/>
              <a:t>mplementing </a:t>
            </a:r>
            <a:r>
              <a:rPr lang="en-US" sz="1800" dirty="0"/>
              <a:t>a tested model or toolkit for cross-cultural learner </a:t>
            </a:r>
            <a:r>
              <a:rPr lang="en-US" sz="1800" dirty="0" smtClean="0"/>
              <a:t>analysis</a:t>
            </a:r>
          </a:p>
          <a:p>
            <a:pPr marL="342900" lvl="0" indent="-342900">
              <a:buAutoNum type="arabicPeriod"/>
            </a:pPr>
            <a:r>
              <a:rPr lang="en-US" sz="1800" dirty="0"/>
              <a:t>B</a:t>
            </a:r>
            <a:r>
              <a:rPr lang="en-US" sz="1800" dirty="0" smtClean="0"/>
              <a:t>uilding </a:t>
            </a:r>
            <a:r>
              <a:rPr lang="en-US" sz="1800" dirty="0"/>
              <a:t>an established knowledge base for cross-cultural design and </a:t>
            </a:r>
            <a:r>
              <a:rPr lang="en-US" sz="1800" dirty="0" smtClean="0"/>
              <a:t>analysis</a:t>
            </a:r>
          </a:p>
          <a:p>
            <a:pPr marL="342900" lvl="0" indent="-342900">
              <a:buAutoNum type="arabicPeriod"/>
            </a:pPr>
            <a:r>
              <a:rPr lang="en-US" sz="1800" dirty="0"/>
              <a:t>D</a:t>
            </a:r>
            <a:r>
              <a:rPr lang="en-US" sz="1800" dirty="0" smtClean="0"/>
              <a:t>eveloping </a:t>
            </a:r>
            <a:r>
              <a:rPr lang="en-US" sz="1800" dirty="0"/>
              <a:t>and distributing a database of cultural dimensions or pro les.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740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629400" cy="731838"/>
          </a:xfrm>
        </p:spPr>
        <p:txBody>
          <a:bodyPr/>
          <a:lstStyle/>
          <a:p>
            <a:pPr algn="ctr"/>
            <a:r>
              <a:rPr lang="en-US" dirty="0" smtClean="0"/>
              <a:t>Case Study 2: Diversity Matters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495800"/>
          </a:xfrm>
        </p:spPr>
        <p:txBody>
          <a:bodyPr/>
          <a:lstStyle/>
          <a:p>
            <a:pPr algn="ctr">
              <a:buClr>
                <a:srgbClr val="C00000"/>
              </a:buClr>
            </a:pPr>
            <a:r>
              <a:rPr lang="en-US" sz="1800" b="1" dirty="0" smtClean="0"/>
              <a:t>Main Points</a:t>
            </a:r>
            <a:endParaRPr lang="en-US" sz="1800" b="1" dirty="0"/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400" dirty="0" smtClean="0"/>
              <a:t>Diversity Matters from McKinsey &amp; Company conducted research to examine </a:t>
            </a:r>
            <a:r>
              <a:rPr lang="en-US" sz="1400" dirty="0"/>
              <a:t>t</a:t>
            </a:r>
            <a:r>
              <a:rPr lang="en-US" sz="1400" dirty="0" smtClean="0"/>
              <a:t>he connection </a:t>
            </a:r>
            <a:r>
              <a:rPr lang="en-US" sz="1400" dirty="0"/>
              <a:t>between the </a:t>
            </a:r>
            <a:r>
              <a:rPr lang="en-US" sz="1400" dirty="0" smtClean="0"/>
              <a:t>various forms </a:t>
            </a:r>
            <a:r>
              <a:rPr lang="en-US" sz="1400" dirty="0"/>
              <a:t>of diversity (defined as a </a:t>
            </a:r>
            <a:r>
              <a:rPr lang="en-US" sz="1400" dirty="0" smtClean="0"/>
              <a:t>larger number of </a:t>
            </a:r>
            <a:r>
              <a:rPr lang="en-US" sz="1400" dirty="0"/>
              <a:t>women </a:t>
            </a:r>
            <a:r>
              <a:rPr lang="en-US" sz="1400" dirty="0" smtClean="0"/>
              <a:t>and ethnic/racial in </a:t>
            </a:r>
            <a:r>
              <a:rPr lang="en-US" sz="1400" dirty="0"/>
              <a:t>the leadership of large companies) and company financial </a:t>
            </a:r>
            <a:r>
              <a:rPr lang="en-US" sz="1400" dirty="0" smtClean="0"/>
              <a:t>performance. 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400" dirty="0" smtClean="0"/>
              <a:t>Research was conducted with various companies from United Kingdom, North &amp; Latin America. 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400" dirty="0" smtClean="0"/>
              <a:t>Companies financial data and leadership demographics were used to compile data from the various companies</a:t>
            </a:r>
          </a:p>
          <a:p>
            <a:pPr algn="ctr">
              <a:buClr>
                <a:srgbClr val="C00000"/>
              </a:buClr>
            </a:pPr>
            <a:r>
              <a:rPr lang="en-US" sz="1800" b="1" dirty="0" smtClean="0"/>
              <a:t>Case Study Outcomes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400" dirty="0"/>
              <a:t>The </a:t>
            </a:r>
            <a:r>
              <a:rPr lang="en-US" sz="1400" dirty="0" smtClean="0"/>
              <a:t>findings showed </a:t>
            </a:r>
            <a:r>
              <a:rPr lang="en-US" sz="1400" dirty="0"/>
              <a:t>a </a:t>
            </a:r>
            <a:r>
              <a:rPr lang="en-US" sz="1400" dirty="0" smtClean="0"/>
              <a:t>noteworthy </a:t>
            </a:r>
            <a:r>
              <a:rPr lang="en-US" sz="1400" dirty="0"/>
              <a:t>relationship between a more diverse leadership and better financial </a:t>
            </a:r>
            <a:r>
              <a:rPr lang="en-US" sz="1400" dirty="0" smtClean="0"/>
              <a:t>performance for the companies.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400" dirty="0"/>
              <a:t>The companies in the </a:t>
            </a:r>
            <a:r>
              <a:rPr lang="en-US" sz="1400" dirty="0" smtClean="0"/>
              <a:t>top portion </a:t>
            </a:r>
            <a:r>
              <a:rPr lang="en-US" sz="1400" dirty="0"/>
              <a:t>of gender diversity were </a:t>
            </a:r>
            <a:r>
              <a:rPr lang="en-US" sz="1400" dirty="0" smtClean="0"/>
              <a:t>15% </a:t>
            </a:r>
            <a:r>
              <a:rPr lang="en-US" sz="1400" dirty="0"/>
              <a:t>more likely to have financial returns that were above their national industry </a:t>
            </a:r>
            <a:r>
              <a:rPr lang="en-US" sz="1400" dirty="0" smtClean="0"/>
              <a:t>median.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400" dirty="0" smtClean="0"/>
              <a:t>The companies </a:t>
            </a:r>
            <a:r>
              <a:rPr lang="en-US" sz="1400" dirty="0"/>
              <a:t>in the top </a:t>
            </a:r>
            <a:r>
              <a:rPr lang="en-US" sz="1400" dirty="0" smtClean="0"/>
              <a:t>portion </a:t>
            </a:r>
            <a:r>
              <a:rPr lang="en-US" sz="1400" dirty="0"/>
              <a:t>of racial/ethnic </a:t>
            </a:r>
            <a:r>
              <a:rPr lang="en-US" sz="1400" dirty="0" smtClean="0"/>
              <a:t>diversity were 30% </a:t>
            </a:r>
            <a:r>
              <a:rPr lang="en-US" sz="1400" dirty="0"/>
              <a:t>more likely to have financial returns above their national industry median. </a:t>
            </a:r>
            <a:endParaRPr lang="en-US" sz="1400" dirty="0" smtClean="0"/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400" dirty="0" smtClean="0"/>
              <a:t>Companies </a:t>
            </a:r>
            <a:r>
              <a:rPr lang="en-US" sz="1400" dirty="0"/>
              <a:t>in the </a:t>
            </a:r>
            <a:r>
              <a:rPr lang="en-US" sz="1400" dirty="0" smtClean="0"/>
              <a:t>bottom </a:t>
            </a:r>
            <a:r>
              <a:rPr lang="en-US" sz="1400" dirty="0"/>
              <a:t>for both gender and ethnicity/race were statistically less likely to achieve above-average financial </a:t>
            </a:r>
            <a:r>
              <a:rPr lang="en-US" sz="1400" dirty="0" smtClean="0"/>
              <a:t>returns.  </a:t>
            </a:r>
            <a:endParaRPr lang="en-US" sz="1400" b="1" dirty="0" smtClean="0"/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76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7217</TotalTime>
  <Words>664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9_Default Theme</vt:lpstr>
      <vt:lpstr>PowerPoint Presentation</vt:lpstr>
      <vt:lpstr>Discussion Overview</vt:lpstr>
      <vt:lpstr>Discussion Question 1</vt:lpstr>
      <vt:lpstr>Data Collecting Overview</vt:lpstr>
      <vt:lpstr>PowerPoint Presentation</vt:lpstr>
      <vt:lpstr>PowerPoint Presentation</vt:lpstr>
      <vt:lpstr>Discussion Question 2</vt:lpstr>
      <vt:lpstr>Case Study 1: Learners Analysis Framework for Globalized E-Learning: Case Study</vt:lpstr>
      <vt:lpstr>Case Study 2: Diversity Matters</vt:lpstr>
      <vt:lpstr>Question to Take Home with You</vt:lpstr>
      <vt:lpstr>Help Us Improve and Grow</vt:lpstr>
      <vt:lpstr>Work Cited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Charles Eddins</cp:lastModifiedBy>
  <cp:revision>133</cp:revision>
  <dcterms:created xsi:type="dcterms:W3CDTF">2012-08-08T18:23:13Z</dcterms:created>
  <dcterms:modified xsi:type="dcterms:W3CDTF">2016-11-15T21:03:48Z</dcterms:modified>
</cp:coreProperties>
</file>