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6"/>
  </p:notesMasterIdLst>
  <p:sldIdLst>
    <p:sldId id="270" r:id="rId2"/>
    <p:sldId id="278" r:id="rId3"/>
    <p:sldId id="279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D2F19DD-4CA8-6F4E-9292-A7C41B87577C}">
          <p14:sldIdLst>
            <p14:sldId id="270"/>
            <p14:sldId id="278"/>
            <p14:sldId id="279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42" autoAdjust="0"/>
    <p:restoredTop sz="94658" autoAdjust="0"/>
  </p:normalViewPr>
  <p:slideViewPr>
    <p:cSldViewPr>
      <p:cViewPr varScale="1">
        <p:scale>
          <a:sx n="100" d="100"/>
          <a:sy n="100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with board’s most recent feedback incorporated. Version</a:t>
            </a:r>
            <a:r>
              <a:rPr lang="en-US" baseline="0" dirty="0" smtClean="0"/>
              <a:t> with changes highlighted in board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CE833-7E2F-704B-BD01-4D27F0FC8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36CC-72AD-4756-A0D1-25CF2EFDEEB5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192F2-346D-4147-9B73-B11D9FB23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DU Bod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7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9" r:id="rId2"/>
    <p:sldLayoutId id="2147484852" r:id="rId3"/>
    <p:sldLayoutId id="2147484861" r:id="rId4"/>
    <p:sldLayoutId id="2147484853" r:id="rId5"/>
    <p:sldLayoutId id="2147484856" r:id="rId6"/>
    <p:sldLayoutId id="2147484862" r:id="rId7"/>
    <p:sldLayoutId id="2147484863" r:id="rId8"/>
    <p:sldLayoutId id="2147484864" r:id="rId9"/>
    <p:sldLayoutId id="2147484858" r:id="rId10"/>
    <p:sldLayoutId id="2147484859" r:id="rId11"/>
    <p:sldLayoutId id="2147484860" r:id="rId12"/>
    <p:sldLayoutId id="2147484865" r:id="rId13"/>
    <p:sldLayoutId id="2147484866" r:id="rId14"/>
    <p:sldLayoutId id="2147484867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ECAR Working Group meeting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019800"/>
            <a:ext cx="4191000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Susan Grajek, EDUCAUSE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400" cy="73183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2017 Top 10 Emerging Technologies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724900" cy="5632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Active learning classrooms (e.g., student-</a:t>
            </a:r>
            <a:r>
              <a:rPr lang="en-US" sz="2400" dirty="0" err="1"/>
              <a:t>cented</a:t>
            </a:r>
            <a:r>
              <a:rPr lang="en-US" sz="2400" dirty="0"/>
              <a:t>, technology rich learning environments)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Technologies for improving analysis of student data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Uses of APIs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Incorporation of mobile devices in teaching and learning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Mobile apps for enterprise applications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Blended data center (on-</a:t>
            </a:r>
            <a:r>
              <a:rPr lang="en-US" sz="2400" dirty="0" err="1"/>
              <a:t>prem</a:t>
            </a:r>
            <a:r>
              <a:rPr lang="en-US" sz="2400" dirty="0"/>
              <a:t> and cloud-based)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Technologies for planning and mapping students' educational plans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Database encryption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Technologies for triggering interventions based on student behavior or faculty input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Mobile device management (tie)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Technologies for offering self-service resources that reduce advisor workloads (tie)</a:t>
            </a:r>
          </a:p>
        </p:txBody>
      </p:sp>
    </p:spTree>
    <p:extLst>
      <p:ext uri="{BB962C8B-B14F-4D97-AF65-F5344CB8AC3E}">
        <p14:creationId xmlns:p14="http://schemas.microsoft.com/office/powerpoint/2010/main" val="27443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914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2017 Major 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3581400" cy="428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Most influential </a:t>
            </a:r>
            <a:endParaRPr lang="en-US" sz="2400" b="1" dirty="0" smtClean="0"/>
          </a:p>
          <a:p>
            <a:pPr algn="ctr"/>
            <a:r>
              <a:rPr lang="en-US" sz="2400" i="1" dirty="0" smtClean="0"/>
              <a:t>(</a:t>
            </a:r>
            <a:r>
              <a:rPr lang="en-US" sz="2400" i="1" dirty="0"/>
              <a:t>major influence on IT strategy in 61-80% of institutions</a:t>
            </a:r>
            <a:r>
              <a:rPr lang="en-US" sz="2400" i="1" dirty="0" smtClean="0"/>
              <a:t>)</a:t>
            </a:r>
          </a:p>
          <a:p>
            <a:endParaRPr lang="en-US" sz="1400" dirty="0"/>
          </a:p>
          <a:p>
            <a:pPr marL="228600" lvl="0" indent="-2286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Continued complexity of security threats</a:t>
            </a:r>
          </a:p>
          <a:p>
            <a:pPr marL="228600" lvl="0" indent="-2286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Student success focus/imperatives</a:t>
            </a:r>
          </a:p>
          <a:p>
            <a:pPr marL="228600" lvl="0" indent="-2286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Data-driven decision </a:t>
            </a:r>
            <a:r>
              <a:rPr lang="en-US" sz="2400" dirty="0" smtClean="0"/>
              <a:t>making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91000" y="1219200"/>
            <a:ext cx="495300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Taking </a:t>
            </a:r>
            <a:r>
              <a:rPr lang="en-US" sz="2200" b="1" dirty="0"/>
              <a:t>hold </a:t>
            </a:r>
            <a:r>
              <a:rPr lang="en-US" sz="2200" i="1" dirty="0" smtClean="0"/>
              <a:t>(in </a:t>
            </a:r>
            <a:r>
              <a:rPr lang="en-US" sz="2200" i="1" dirty="0"/>
              <a:t>41-60% of institutions</a:t>
            </a:r>
            <a:r>
              <a:rPr lang="en-US" sz="2200" i="1" dirty="0" smtClean="0"/>
              <a:t>)</a:t>
            </a:r>
          </a:p>
          <a:p>
            <a:endParaRPr lang="en-US" sz="2000" dirty="0"/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/>
              <a:t>IT as an agent of institutional transformation and innovation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Increasing </a:t>
            </a:r>
            <a:r>
              <a:rPr lang="en-US" sz="2000" dirty="0"/>
              <a:t>complexity of technology, architecture, data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/>
              <a:t>Changing enterprise system architectures, integrations, and workflows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Institution</a:t>
            </a:r>
            <a:r>
              <a:rPr lang="en-US" sz="2000" dirty="0"/>
              <a:t>-wide data management and integrations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Business </a:t>
            </a:r>
            <a:r>
              <a:rPr lang="en-US" sz="2000" dirty="0"/>
              <a:t>process redesign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/>
              <a:t>Diversity and inclusivity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Compliance </a:t>
            </a:r>
            <a:r>
              <a:rPr lang="en-US" sz="2000" dirty="0"/>
              <a:t>environment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Campus </a:t>
            </a:r>
            <a:r>
              <a:rPr lang="en-US" sz="2000" dirty="0"/>
              <a:t>safety</a:t>
            </a:r>
          </a:p>
          <a:p>
            <a:pPr marL="285750" lvl="0" indent="-285750">
              <a:spcAft>
                <a:spcPts val="200"/>
              </a:spcAft>
              <a:buFont typeface="Arial"/>
              <a:buChar char="•"/>
            </a:pPr>
            <a:r>
              <a:rPr lang="en-US" sz="2000" dirty="0" smtClean="0"/>
              <a:t>Incorporating </a:t>
            </a:r>
            <a:r>
              <a:rPr lang="en-US" sz="2000" dirty="0"/>
              <a:t>risk-management approaches into IT strategy and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40999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tplanimage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97157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222</Words>
  <Application>Microsoft Macintosh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9_Default Theme</vt:lpstr>
      <vt:lpstr>PowerPoint Presentation</vt:lpstr>
      <vt:lpstr>2017 Top 10 Emerging Technologies</vt:lpstr>
      <vt:lpstr>2017 Major Trends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Karen A. Wetzel</cp:lastModifiedBy>
  <cp:revision>104</cp:revision>
  <dcterms:created xsi:type="dcterms:W3CDTF">2012-08-08T18:23:13Z</dcterms:created>
  <dcterms:modified xsi:type="dcterms:W3CDTF">2016-10-25T18:59:00Z</dcterms:modified>
</cp:coreProperties>
</file>