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752" r:id="rId2"/>
  </p:sldMasterIdLst>
  <p:notesMasterIdLst>
    <p:notesMasterId r:id="rId24"/>
  </p:notesMasterIdLst>
  <p:handoutMasterIdLst>
    <p:handoutMasterId r:id="rId25"/>
  </p:handoutMasterIdLst>
  <p:sldIdLst>
    <p:sldId id="274" r:id="rId3"/>
    <p:sldId id="265" r:id="rId4"/>
    <p:sldId id="277" r:id="rId5"/>
    <p:sldId id="278" r:id="rId6"/>
    <p:sldId id="285" r:id="rId7"/>
    <p:sldId id="260" r:id="rId8"/>
    <p:sldId id="281" r:id="rId9"/>
    <p:sldId id="258" r:id="rId10"/>
    <p:sldId id="284" r:id="rId11"/>
    <p:sldId id="283" r:id="rId12"/>
    <p:sldId id="282" r:id="rId13"/>
    <p:sldId id="279" r:id="rId14"/>
    <p:sldId id="286" r:id="rId15"/>
    <p:sldId id="287" r:id="rId16"/>
    <p:sldId id="288" r:id="rId17"/>
    <p:sldId id="289" r:id="rId18"/>
    <p:sldId id="290" r:id="rId19"/>
    <p:sldId id="293" r:id="rId20"/>
    <p:sldId id="291" r:id="rId21"/>
    <p:sldId id="292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06"/>
    <a:srgbClr val="D3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64367" autoAdjust="0"/>
  </p:normalViewPr>
  <p:slideViewPr>
    <p:cSldViewPr snapToGrid="0" snapToObjects="1">
      <p:cViewPr varScale="1">
        <p:scale>
          <a:sx n="67" d="100"/>
          <a:sy n="67" d="100"/>
        </p:scale>
        <p:origin x="-2370" y="-108"/>
      </p:cViewPr>
      <p:guideLst>
        <p:guide orient="horz" pos="2160"/>
        <p:guide pos="31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7015C-669F-7D43-905D-1B08CA004087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7D4AB-B032-FC4C-AE7B-7B2647099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2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B4FD7-538B-A446-AF75-9125F43985CE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BCFA3-A1FF-3F4F-B2D0-F63E0364C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7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9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6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3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FA3-A1FF-3F4F-B2D0-F63E0364C1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4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1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DU Title Page - New World 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63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9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07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0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7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84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5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7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313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741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21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0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5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3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1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1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2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9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6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BC04-7D03-2140-8DAF-78025A2AFD9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1A88-3A14-2244-B352-A218B45270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A40B-1A59-4B8D-8527-549481EEB286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54C0-81A2-47C4-B830-4421B837BB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0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cause.edu/ero/article/penetrating-fog-analytics-learning-and-educ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letstalklearninganalytics.edu.a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9209" y="5037446"/>
            <a:ext cx="7772399" cy="9572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Improving Learning and Teaching with Learning Analytics: What do teachers want?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209" y="6419458"/>
            <a:ext cx="7772399" cy="338554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Director Learning and Teaching, Charles Darwin University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209" y="5848350"/>
            <a:ext cx="7772399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Professor Deborah West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72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963039"/>
            <a:ext cx="7328830" cy="217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Institutional ratings around learning analytics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1547268"/>
            <a:ext cx="799184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8" y="1812263"/>
            <a:ext cx="8257882" cy="45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768485"/>
            <a:ext cx="7328830" cy="2365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Interest in learning analytics applications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1304076"/>
            <a:ext cx="799184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5" y="1401658"/>
            <a:ext cx="8577072" cy="50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755" y="6245157"/>
            <a:ext cx="7437197" cy="476322"/>
          </a:xfrm>
        </p:spPr>
        <p:txBody>
          <a:bodyPr/>
          <a:lstStyle/>
          <a:p>
            <a:pPr algn="l"/>
            <a:r>
              <a:rPr lang="en-AU" dirty="0">
                <a:solidFill>
                  <a:srgbClr val="343645"/>
                </a:solidFill>
                <a:latin typeface="Tw Cen MT Condensed Extra Bold" panose="020B0803020202020204" pitchFamily="34" charset="0"/>
              </a:rPr>
              <a:t>Notes:</a:t>
            </a:r>
          </a:p>
          <a:p>
            <a:pPr algn="l"/>
            <a:r>
              <a:rPr lang="en-AU" dirty="0">
                <a:solidFill>
                  <a:srgbClr val="343645"/>
                </a:solidFill>
                <a:latin typeface="Tw Cen MT" panose="020B0602020104020603" pitchFamily="34" charset="0"/>
              </a:rPr>
              <a:t>n varies between 311 and 317 per category due to missing data</a:t>
            </a:r>
          </a:p>
          <a:p>
            <a:pPr algn="l"/>
            <a:r>
              <a:rPr lang="en-AU" dirty="0">
                <a:solidFill>
                  <a:srgbClr val="343645"/>
                </a:solidFill>
                <a:latin typeface="Tw Cen MT" panose="020B0602020104020603" pitchFamily="34" charset="0"/>
              </a:rPr>
              <a:t>Excludes those people who indicated ‘not sure’ (between 12 and 29 per category) to better illustrate trends visually.</a:t>
            </a:r>
          </a:p>
        </p:txBody>
      </p:sp>
    </p:spTree>
    <p:extLst>
      <p:ext uri="{BB962C8B-B14F-4D97-AF65-F5344CB8AC3E}">
        <p14:creationId xmlns:p14="http://schemas.microsoft.com/office/powerpoint/2010/main" val="42236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1008529"/>
            <a:ext cx="7328830" cy="212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What academic staff want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1681738"/>
            <a:ext cx="739072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3304" y="2033375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4" name="Rectangle 3"/>
          <p:cNvSpPr/>
          <p:nvPr/>
        </p:nvSpPr>
        <p:spPr>
          <a:xfrm>
            <a:off x="1151635" y="2025029"/>
            <a:ext cx="7488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“Tell me what data is available, give me access to it, give me the time to use it and give me guidance in using it”.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54" y="2693919"/>
            <a:ext cx="52006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8757" y="1060315"/>
            <a:ext cx="8005864" cy="584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Course/curriculum design &amp; teaching improvement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3304" y="1644544"/>
            <a:ext cx="739072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3304" y="2033375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437745" y="1779685"/>
            <a:ext cx="83268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Is course design effective</a:t>
            </a:r>
            <a:r>
              <a:rPr lang="en-AU" sz="2000" dirty="0" smtClean="0">
                <a:cs typeface="Tw Cen MT Condensed Extra Bold" charset="0"/>
              </a:rPr>
              <a:t>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How can I improve my courses design and teaching to improve engagement and performance</a:t>
            </a:r>
            <a:r>
              <a:rPr lang="en-AU" sz="2000" dirty="0" smtClean="0">
                <a:cs typeface="Tw Cen MT Condensed Extra Bold" charset="0"/>
              </a:rPr>
              <a:t>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Which courses are performing well (within a school, faculty, university</a:t>
            </a:r>
            <a:r>
              <a:rPr lang="en-AU" sz="2000" dirty="0" smtClean="0">
                <a:cs typeface="Tw Cen MT Condensed Extra Bold" charset="0"/>
              </a:rPr>
              <a:t>)?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What types of content are included in courses</a:t>
            </a:r>
            <a:r>
              <a:rPr lang="en-AU" sz="2000" dirty="0" smtClean="0">
                <a:cs typeface="Tw Cen MT Condensed Extra Bold" charset="0"/>
              </a:rPr>
              <a:t>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Is there a correlation between different course ‘styles’ (e.g. </a:t>
            </a:r>
            <a:r>
              <a:rPr lang="en-AU" sz="2000" dirty="0" err="1">
                <a:cs typeface="Tw Cen MT Condensed Extra Bold" charset="0"/>
              </a:rPr>
              <a:t>instructivist</a:t>
            </a:r>
            <a:r>
              <a:rPr lang="en-AU" sz="2000" dirty="0">
                <a:cs typeface="Tw Cen MT Condensed Extra Bold" charset="0"/>
              </a:rPr>
              <a:t> vs constructivist) and student achievement</a:t>
            </a:r>
            <a:r>
              <a:rPr lang="en-AU" sz="2000" dirty="0" smtClean="0">
                <a:cs typeface="Tw Cen MT Condensed Extra Bold" charset="0"/>
              </a:rPr>
              <a:t>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What tools/methods are more engaging</a:t>
            </a:r>
            <a:r>
              <a:rPr lang="en-AU" sz="2000" dirty="0" smtClean="0">
                <a:cs typeface="Tw Cen MT Condensed Extra Bold" charset="0"/>
              </a:rPr>
              <a:t>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What do students value or neglect</a:t>
            </a:r>
            <a:r>
              <a:rPr lang="en-AU" sz="2000" dirty="0" smtClean="0">
                <a:cs typeface="Tw Cen MT Condensed Extra Bold" charset="0"/>
              </a:rPr>
              <a:t>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What concepts are students struggling with the most</a:t>
            </a:r>
            <a:r>
              <a:rPr lang="en-AU" sz="2000" dirty="0" smtClean="0">
                <a:cs typeface="Tw Cen MT Condensed Extra Bold" charset="0"/>
              </a:rPr>
              <a:t>?</a:t>
            </a:r>
          </a:p>
          <a:p>
            <a:endParaRPr lang="en-AU" sz="1000" dirty="0">
              <a:cs typeface="Tw Cen MT Condensed Extra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w Cen MT Condensed Extra Bold" charset="0"/>
              </a:rPr>
              <a:t>What are the learning activities that lead to better outcomes?</a:t>
            </a:r>
          </a:p>
        </p:txBody>
      </p:sp>
    </p:spTree>
    <p:extLst>
      <p:ext uri="{BB962C8B-B14F-4D97-AF65-F5344CB8AC3E}">
        <p14:creationId xmlns:p14="http://schemas.microsoft.com/office/powerpoint/2010/main" val="16800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1677" y="1060315"/>
            <a:ext cx="7752944" cy="584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Improve retention and student performance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3304" y="1644544"/>
            <a:ext cx="739072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3304" y="2033375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437745" y="1779685"/>
            <a:ext cx="83268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Which students are most at risk</a:t>
            </a:r>
            <a:r>
              <a:rPr lang="en-AU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What are the indicators of risk</a:t>
            </a:r>
            <a:r>
              <a:rPr lang="en-AU" sz="2000" dirty="0" smtClean="0"/>
              <a:t>?</a:t>
            </a:r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What interventions are more likely to be effective</a:t>
            </a:r>
            <a:r>
              <a:rPr lang="en-AU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What effect does intervention with students have</a:t>
            </a:r>
            <a:r>
              <a:rPr lang="en-AU" sz="2000" dirty="0" smtClean="0"/>
              <a:t>?</a:t>
            </a:r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What </a:t>
            </a:r>
            <a:r>
              <a:rPr lang="en-AU" sz="2000" dirty="0"/>
              <a:t>trends can we see in terms of at risk </a:t>
            </a:r>
            <a:r>
              <a:rPr lang="en-AU" sz="2000" dirty="0" smtClean="0"/>
              <a:t>students?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Are there relationships between progression, enrolment status and performance?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cs typeface="Tw Cen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9497" y="1060315"/>
            <a:ext cx="7675123" cy="584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What does student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behaviour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mean?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3304" y="1644544"/>
            <a:ext cx="739072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3304" y="2033375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233464" y="1779685"/>
            <a:ext cx="86845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How active are students in course content overall and at an individual item level</a:t>
            </a:r>
            <a:r>
              <a:rPr lang="en-AU" sz="2000" dirty="0" smtClean="0"/>
              <a:t>?</a:t>
            </a:r>
          </a:p>
          <a:p>
            <a:endParaRPr lang="en-AU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How does the information related to engagement fit with student feedback</a:t>
            </a:r>
            <a:r>
              <a:rPr lang="en-AU" sz="2000" dirty="0" smtClean="0"/>
              <a:t>?</a:t>
            </a:r>
          </a:p>
          <a:p>
            <a:endParaRPr lang="en-AU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What is the best way to structure content to improve learning performance</a:t>
            </a:r>
            <a:r>
              <a:rPr lang="en-AU" sz="2000" dirty="0" smtClean="0"/>
              <a:t>?</a:t>
            </a:r>
          </a:p>
          <a:p>
            <a:endParaRPr lang="en-AU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What do students most value? Most </a:t>
            </a:r>
            <a:r>
              <a:rPr lang="en-AU" sz="2000" dirty="0" smtClean="0"/>
              <a:t>like?</a:t>
            </a:r>
          </a:p>
          <a:p>
            <a:endParaRPr lang="en-AU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Have they accessed recordings or specific tools (e.g. wikis, blogs, journals etc</a:t>
            </a:r>
            <a:r>
              <a:rPr lang="en-AU" sz="2000" dirty="0" smtClean="0"/>
              <a:t>.)</a:t>
            </a:r>
          </a:p>
          <a:p>
            <a:endParaRPr lang="en-AU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How does this correlate with what content the academic delivers</a:t>
            </a:r>
            <a:r>
              <a:rPr lang="en-AU" sz="2000" dirty="0" smtClean="0"/>
              <a:t>?</a:t>
            </a:r>
          </a:p>
          <a:p>
            <a:endParaRPr lang="en-AU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If my students are clicking on something a lot, does it mean: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They love it?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They don’t understand it?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They hate it and have to keep coming back because it is too difficult or unpalatable to manage?</a:t>
            </a:r>
          </a:p>
          <a:p>
            <a:endParaRPr lang="en-AU" sz="2000" dirty="0">
              <a:cs typeface="Tw Cen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7149" y="875491"/>
            <a:ext cx="7657471" cy="671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Key interests of academics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07150" y="1479745"/>
            <a:ext cx="780376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3304" y="1687075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226414" y="1717853"/>
            <a:ext cx="8684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cs typeface="Tw Cen MT Condensed Extra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8180" y="1644544"/>
            <a:ext cx="525652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SzPct val="75000"/>
              <a:buFont typeface="Arial" panose="020B0604020202020204" pitchFamily="34" charset="0"/>
              <a:buChar char="•"/>
            </a:pPr>
            <a:r>
              <a:rPr lang="en-AU" dirty="0">
                <a:cs typeface="Clear Sans Medium" panose="020B0603030202020304" pitchFamily="34" charset="0"/>
              </a:rPr>
              <a:t>Being able to </a:t>
            </a:r>
            <a:r>
              <a:rPr lang="en-AU" b="1" dirty="0">
                <a:cs typeface="Clear Sans Medium" panose="020B0603030202020304" pitchFamily="34" charset="0"/>
              </a:rPr>
              <a:t>better understand who is in their class</a:t>
            </a:r>
            <a:r>
              <a:rPr lang="en-AU" dirty="0">
                <a:cs typeface="Clear Sans Medium" panose="020B0603030202020304" pitchFamily="34" charset="0"/>
              </a:rPr>
              <a:t> (demographics, prior academic history etc.)</a:t>
            </a:r>
          </a:p>
          <a:p>
            <a:pPr marL="285750" indent="-285750">
              <a:spcAft>
                <a:spcPts val="1800"/>
              </a:spcAft>
              <a:buSzPct val="75000"/>
              <a:buFont typeface="Arial" panose="020B0604020202020204" pitchFamily="34" charset="0"/>
              <a:buChar char="•"/>
            </a:pPr>
            <a:r>
              <a:rPr lang="en-AU" dirty="0">
                <a:cs typeface="Clear Sans Medium" panose="020B0603030202020304" pitchFamily="34" charset="0"/>
              </a:rPr>
              <a:t>Being able to have </a:t>
            </a:r>
            <a:r>
              <a:rPr lang="en-AU" b="1" dirty="0">
                <a:cs typeface="Clear Sans Medium" panose="020B0603030202020304" pitchFamily="34" charset="0"/>
              </a:rPr>
              <a:t>consolidated information about their individual students at the touch of a button</a:t>
            </a:r>
            <a:r>
              <a:rPr lang="en-AU" dirty="0">
                <a:cs typeface="Clear Sans Medium" panose="020B0603030202020304" pitchFamily="34" charset="0"/>
              </a:rPr>
              <a:t> (e.g. seeing how their students are doing in other units, what their demographic data is, whether they are using resources etc. all in one place)</a:t>
            </a:r>
          </a:p>
          <a:p>
            <a:pPr marL="285750" indent="-285750">
              <a:spcAft>
                <a:spcPts val="1800"/>
              </a:spcAft>
              <a:buSzPct val="75000"/>
              <a:buFont typeface="Arial" panose="020B0604020202020204" pitchFamily="34" charset="0"/>
              <a:buChar char="•"/>
            </a:pPr>
            <a:r>
              <a:rPr lang="en-AU" dirty="0">
                <a:cs typeface="Clear Sans Medium" panose="020B0603030202020304" pitchFamily="34" charset="0"/>
              </a:rPr>
              <a:t>Learning analytics being used by people centrally to </a:t>
            </a:r>
            <a:r>
              <a:rPr lang="en-AU" b="1" dirty="0">
                <a:cs typeface="Clear Sans Medium" panose="020B0603030202020304" pitchFamily="34" charset="0"/>
              </a:rPr>
              <a:t>better justify or evidence directives relating to their teaching</a:t>
            </a:r>
            <a:r>
              <a:rPr lang="en-AU" dirty="0">
                <a:cs typeface="Clear Sans Medium" panose="020B0603030202020304" pitchFamily="34" charset="0"/>
              </a:rPr>
              <a:t> (e.g. when academics are told to respond in 24 hours to students is there evidence for this being useful?)</a:t>
            </a:r>
          </a:p>
          <a:p>
            <a:pPr marL="285750" indent="-285750">
              <a:spcAft>
                <a:spcPts val="1800"/>
              </a:spcAft>
              <a:buSzPct val="75000"/>
              <a:buFont typeface="Arial" panose="020B0604020202020204" pitchFamily="34" charset="0"/>
              <a:buChar char="•"/>
            </a:pPr>
            <a:r>
              <a:rPr lang="en-AU" dirty="0">
                <a:cs typeface="Clear Sans Medium" panose="020B0603030202020304" pitchFamily="34" charset="0"/>
              </a:rPr>
              <a:t>Improving </a:t>
            </a:r>
            <a:r>
              <a:rPr lang="en-AU" b="1" dirty="0">
                <a:cs typeface="Clear Sans Medium" panose="020B0603030202020304" pitchFamily="34" charset="0"/>
              </a:rPr>
              <a:t>BOTH student </a:t>
            </a:r>
            <a:r>
              <a:rPr lang="en-AU" dirty="0">
                <a:cs typeface="Clear Sans Medium" panose="020B0603030202020304" pitchFamily="34" charset="0"/>
              </a:rPr>
              <a:t>(e.g. resource access patterns, socialisation) </a:t>
            </a:r>
            <a:r>
              <a:rPr lang="en-AU" b="1" dirty="0">
                <a:cs typeface="Clear Sans Medium" panose="020B0603030202020304" pitchFamily="34" charset="0"/>
              </a:rPr>
              <a:t>and teacher </a:t>
            </a:r>
            <a:r>
              <a:rPr lang="en-AU" dirty="0">
                <a:cs typeface="Clear Sans Medium" panose="020B0603030202020304" pitchFamily="34" charset="0"/>
              </a:rPr>
              <a:t>(e.g. teaching style, unit design) behaviour with respect to learning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5" y="2360665"/>
            <a:ext cx="4621212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7149" y="875491"/>
            <a:ext cx="7657471" cy="671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Key points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07150" y="1479745"/>
            <a:ext cx="780376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3304" y="1687075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226414" y="1717853"/>
            <a:ext cx="8684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cs typeface="Tw Cen MT Condensed Extra Bold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740"/>
            <a:ext cx="34448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1"/>
          <p:cNvSpPr txBox="1">
            <a:spLocks/>
          </p:cNvSpPr>
          <p:nvPr/>
        </p:nvSpPr>
        <p:spPr>
          <a:xfrm>
            <a:off x="414868" y="1717853"/>
            <a:ext cx="8638697" cy="473318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82575" indent="-282575" algn="l" defTabSz="457200" rtl="0" eaLnBrk="1" latinLnBrk="0" hangingPunct="1">
              <a:spcBef>
                <a:spcPts val="1776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</a:t>
            </a: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SoTL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help us to develop our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							analytics frameworks around pedagogy and 							good teaching 	practice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</a:t>
            </a: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SoTL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provide the framework for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							the data generated by the systems at a 								local level.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endParaRPr kumimoji="0" lang="en-AU" sz="1000" b="0" i="0" u="none" strike="noStrike" kern="1200" cap="none" spc="0" normalizeH="0" baseline="0" noProof="0" dirty="0" smtClean="0">
              <a:ln>
                <a:noFill/>
              </a:ln>
              <a:solidFill>
                <a:srgbClr val="191B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develop and use learning analytics to improve teaching and learning will require engagement from academics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SoTL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B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focus may help to engage academics in the learning analytics journey – both in development and application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rgbClr val="191B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191B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7149" y="875491"/>
            <a:ext cx="7657471" cy="671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Discussion points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07150" y="1479745"/>
            <a:ext cx="780376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73304" y="1687075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226414" y="1717853"/>
            <a:ext cx="8684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cs typeface="Tw Cen MT Condensed Extra Bold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90" y="4512705"/>
            <a:ext cx="34448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1"/>
          <p:cNvSpPr txBox="1">
            <a:spLocks/>
          </p:cNvSpPr>
          <p:nvPr/>
        </p:nvSpPr>
        <p:spPr>
          <a:xfrm>
            <a:off x="414868" y="1717853"/>
            <a:ext cx="8638697" cy="47331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82575" indent="-282575" algn="l" defTabSz="457200" rtl="0" eaLnBrk="1" latinLnBrk="0" hangingPunct="1">
              <a:spcBef>
                <a:spcPts val="1776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endParaRPr kumimoji="0" lang="en-AU" sz="1000" b="0" i="0" u="none" strike="noStrike" kern="1200" cap="none" spc="0" normalizeH="0" baseline="0" noProof="0" dirty="0" smtClean="0">
              <a:ln>
                <a:noFill/>
              </a:ln>
              <a:solidFill>
                <a:srgbClr val="191B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rgbClr val="191B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776"/>
              </a:spcBef>
              <a:spcAft>
                <a:spcPts val="0"/>
              </a:spcAft>
              <a:buClr>
                <a:srgbClr val="191B23"/>
              </a:buClr>
              <a:buSzTx/>
              <a:buFont typeface="Arial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191B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304" y="1687075"/>
            <a:ext cx="728820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In groups of two or three, </a:t>
            </a:r>
            <a:r>
              <a:rPr lang="en-AU" sz="2400" dirty="0"/>
              <a:t>reflect on and share how these findings fit with the direction/initiatives within your institutions.  </a:t>
            </a:r>
            <a:endParaRPr lang="en-AU" sz="2400" dirty="0" smtClean="0"/>
          </a:p>
          <a:p>
            <a:endParaRPr lang="en-AU" sz="2400" dirty="0" smtClean="0"/>
          </a:p>
          <a:p>
            <a:endParaRPr lang="en-AU" sz="1200" dirty="0"/>
          </a:p>
          <a:p>
            <a:r>
              <a:rPr lang="en-AU" sz="2400" dirty="0"/>
              <a:t>Take a few minutes to identify/construct questions relevant to your context.  Share in your group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0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8757" y="1050587"/>
            <a:ext cx="8005864" cy="768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References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59804" y="1687075"/>
            <a:ext cx="780376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44612" y="1620540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226414" y="1717853"/>
            <a:ext cx="8684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cs typeface="Tw Cen MT Condensed Extra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663" y="2238921"/>
            <a:ext cx="79048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en-AU" dirty="0"/>
              <a:t>Prosser &amp; </a:t>
            </a:r>
            <a:r>
              <a:rPr lang="en-AU" dirty="0" err="1"/>
              <a:t>Trigwell</a:t>
            </a:r>
            <a:r>
              <a:rPr lang="en-AU" dirty="0"/>
              <a:t> (1999). </a:t>
            </a:r>
            <a:r>
              <a:rPr lang="en-AU" i="1" dirty="0"/>
              <a:t>Understanding learning and teaching: The experience in higher education</a:t>
            </a:r>
            <a:r>
              <a:rPr lang="en-AU" dirty="0"/>
              <a:t>. Open University Press, </a:t>
            </a:r>
            <a:r>
              <a:rPr lang="en-AU" dirty="0" smtClean="0"/>
              <a:t>Maidenhead, UK.</a:t>
            </a:r>
            <a:endParaRPr lang="en-AU" dirty="0"/>
          </a:p>
          <a:p>
            <a:pPr marL="539750" indent="-539750">
              <a:buNone/>
            </a:pPr>
            <a:endParaRPr lang="en-AU" dirty="0" smtClean="0"/>
          </a:p>
          <a:p>
            <a:pPr marL="539750" indent="-539750">
              <a:buNone/>
            </a:pPr>
            <a:r>
              <a:rPr lang="en-AU" dirty="0" smtClean="0"/>
              <a:t>Siemens</a:t>
            </a:r>
            <a:r>
              <a:rPr lang="en-AU" dirty="0"/>
              <a:t>, G. &amp; Long, P. (2011</a:t>
            </a:r>
            <a:r>
              <a:rPr lang="en-AU" dirty="0" smtClean="0"/>
              <a:t>). </a:t>
            </a:r>
            <a:r>
              <a:rPr lang="en-AU" i="1" dirty="0"/>
              <a:t>Penetrating the Fog: Analytics in learning and education</a:t>
            </a:r>
            <a:r>
              <a:rPr lang="en-AU" dirty="0"/>
              <a:t>. EDUCAUSE Review, 46(4) July/August. Retrieved from </a:t>
            </a:r>
            <a:r>
              <a:rPr lang="en-AU" u="sng" dirty="0">
                <a:hlinkClick r:id="rId4"/>
              </a:rPr>
              <a:t>http://www.educause.edu/ero/article/penetrating-fog-analytics-learning-and-education</a:t>
            </a:r>
            <a:r>
              <a:rPr lang="en-AU" dirty="0"/>
              <a:t> </a:t>
            </a:r>
            <a:endParaRPr lang="en-AU" dirty="0" smtClean="0"/>
          </a:p>
          <a:p>
            <a:pPr marL="539750" indent="-539750">
              <a:buNone/>
            </a:pPr>
            <a:endParaRPr lang="en-AU" dirty="0"/>
          </a:p>
          <a:p>
            <a:pPr marL="539750" indent="-539750">
              <a:buNone/>
            </a:pPr>
            <a:r>
              <a:rPr lang="en-AU" dirty="0" err="1"/>
              <a:t>Trigwell</a:t>
            </a:r>
            <a:r>
              <a:rPr lang="en-AU" dirty="0"/>
              <a:t>, K. (2012</a:t>
            </a:r>
            <a:r>
              <a:rPr lang="en-AU" dirty="0" smtClean="0"/>
              <a:t>). </a:t>
            </a:r>
            <a:r>
              <a:rPr lang="en-AU" dirty="0"/>
              <a:t>‘Scholarship of teaching and learning’ </a:t>
            </a:r>
            <a:r>
              <a:rPr lang="en-AU" dirty="0" err="1"/>
              <a:t>chpt</a:t>
            </a:r>
            <a:r>
              <a:rPr lang="en-AU" dirty="0"/>
              <a:t>. 15 in L. Hunt &amp; D. Chalmers (</a:t>
            </a:r>
            <a:r>
              <a:rPr lang="en-AU" dirty="0" err="1"/>
              <a:t>Eds</a:t>
            </a:r>
            <a:r>
              <a:rPr lang="en-AU" dirty="0"/>
              <a:t>) </a:t>
            </a:r>
            <a:r>
              <a:rPr lang="en-AU" i="1" dirty="0"/>
              <a:t>University Teaching in Focus: A learning-centred approach. </a:t>
            </a:r>
            <a:r>
              <a:rPr lang="en-AU" dirty="0"/>
              <a:t>ACER Press and Routledge, Taylor &amp; Francis Group. </a:t>
            </a:r>
            <a:r>
              <a:rPr lang="en-AU" dirty="0" smtClean="0"/>
              <a:t>London, UK.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47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7416" y="1339355"/>
            <a:ext cx="7349378" cy="2351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Learning Analytics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99335" y="2004468"/>
            <a:ext cx="803294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07" y="3126845"/>
            <a:ext cx="4609275" cy="346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" y="2106202"/>
            <a:ext cx="86744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/>
              <a:t>‘measurement, collection, analysis and reporting of data about learners and their contexts, for the purposes of understanding and optimising learning and the environments in which it occurs’ </a:t>
            </a:r>
            <a:r>
              <a:rPr lang="en-AU" sz="1600" dirty="0"/>
              <a:t>(LAK’11 cited in Long &amp; Siemens, 2011 p.34)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094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8757" y="1050587"/>
            <a:ext cx="8005864" cy="768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612" y="1620540"/>
            <a:ext cx="804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226414" y="1717853"/>
            <a:ext cx="8684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cs typeface="Tw Cen MT Condensed Extra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047" y="953310"/>
            <a:ext cx="71303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Acknowledgement of Research Partners: </a:t>
            </a:r>
            <a:endParaRPr lang="en-AU" b="1" dirty="0" smtClean="0"/>
          </a:p>
          <a:p>
            <a:pPr algn="ctr"/>
            <a:endParaRPr lang="en-AU" b="1" dirty="0"/>
          </a:p>
          <a:p>
            <a:pPr algn="ctr"/>
            <a:r>
              <a:rPr lang="en-AU" dirty="0" smtClean="0"/>
              <a:t>Dr </a:t>
            </a:r>
            <a:r>
              <a:rPr lang="en-AU" dirty="0"/>
              <a:t>Henk Huijser, Dr Jurg Bronnimann, Professor Alf </a:t>
            </a:r>
            <a:r>
              <a:rPr lang="en-AU" dirty="0" err="1"/>
              <a:t>Lizzio</a:t>
            </a:r>
            <a:r>
              <a:rPr lang="en-AU" dirty="0"/>
              <a:t>, Professor Carol Miles, Mr Bill Searle, Mr Danny </a:t>
            </a:r>
            <a:r>
              <a:rPr lang="en-AU" dirty="0" err="1"/>
              <a:t>Toohey</a:t>
            </a:r>
            <a:r>
              <a:rPr lang="en-AU" dirty="0"/>
              <a:t>, Mr David </a:t>
            </a:r>
            <a:r>
              <a:rPr lang="en-AU" dirty="0" smtClean="0"/>
              <a:t>Heath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b="1" dirty="0" smtClean="0"/>
          </a:p>
          <a:p>
            <a:pPr algn="ctr"/>
            <a:endParaRPr lang="en-AU" b="1" dirty="0"/>
          </a:p>
          <a:p>
            <a:pPr algn="ctr"/>
            <a:endParaRPr lang="en-AU" b="1" dirty="0" smtClean="0"/>
          </a:p>
          <a:p>
            <a:pPr algn="ctr"/>
            <a:r>
              <a:rPr lang="en-AU" b="1" dirty="0" smtClean="0"/>
              <a:t>Acknowledgement </a:t>
            </a:r>
            <a:r>
              <a:rPr lang="en-AU" b="1" dirty="0"/>
              <a:t>of Graphics</a:t>
            </a:r>
          </a:p>
          <a:p>
            <a:pPr algn="ctr"/>
            <a:r>
              <a:rPr lang="en-AU" dirty="0"/>
              <a:t>Ms Mel </a:t>
            </a:r>
            <a:r>
              <a:rPr lang="en-AU" dirty="0" smtClean="0"/>
              <a:t>Macklin</a:t>
            </a:r>
          </a:p>
          <a:p>
            <a:pPr algn="ctr"/>
            <a:endParaRPr lang="en-AU" b="1" dirty="0"/>
          </a:p>
          <a:p>
            <a:pPr algn="ctr"/>
            <a:r>
              <a:rPr lang="en-AU" b="1" dirty="0"/>
              <a:t>Acknowledgement of Funding</a:t>
            </a:r>
            <a:r>
              <a:rPr lang="en-AU" b="1" dirty="0" smtClean="0"/>
              <a:t>:</a:t>
            </a:r>
            <a:endParaRPr lang="en-AU" b="1" dirty="0"/>
          </a:p>
          <a:p>
            <a:pPr algn="ctr"/>
            <a:r>
              <a:rPr lang="en-AU" dirty="0"/>
              <a:t>Australian Government: Office for Learning and Teaching</a:t>
            </a:r>
          </a:p>
          <a:p>
            <a:pPr algn="ctr"/>
            <a:endParaRPr lang="en-AU" sz="2800" b="1" dirty="0"/>
          </a:p>
          <a:p>
            <a:pPr algn="ctr"/>
            <a:r>
              <a:rPr lang="en-AU" sz="2800" b="1" dirty="0"/>
              <a:t>Further information on the project can be found at:</a:t>
            </a:r>
          </a:p>
          <a:p>
            <a:pPr algn="ctr"/>
            <a:r>
              <a:rPr lang="en-AU" sz="2400" dirty="0">
                <a:hlinkClick r:id="rId4"/>
              </a:rPr>
              <a:t>http://www.letstalklearninganalytics.edu.au/</a:t>
            </a:r>
            <a:endParaRPr lang="en-A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" y="2479165"/>
            <a:ext cx="8990218" cy="59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954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79560"/>
            <a:ext cx="9144000" cy="1762735"/>
          </a:xfrm>
          <a:prstGeom prst="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3046" y="2872270"/>
            <a:ext cx="7174523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Thank you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5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1339355"/>
            <a:ext cx="7328830" cy="2351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Levels of data integration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2004468"/>
            <a:ext cx="799184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47965" y="2178121"/>
            <a:ext cx="5506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dirty="0"/>
              <a:t>1. Stand-alone LMS data</a:t>
            </a:r>
          </a:p>
          <a:p>
            <a:r>
              <a:rPr lang="en-AU" sz="2400" dirty="0"/>
              <a:t> </a:t>
            </a:r>
          </a:p>
          <a:p>
            <a:pPr lvl="0"/>
            <a:r>
              <a:rPr lang="en-AU" sz="2400" dirty="0"/>
              <a:t>2. LMS data integrated </a:t>
            </a:r>
            <a:endParaRPr lang="en-AU" sz="2400" dirty="0" smtClean="0"/>
          </a:p>
          <a:p>
            <a:pPr lvl="0"/>
            <a:r>
              <a:rPr lang="en-AU" sz="2400" dirty="0"/>
              <a:t> </a:t>
            </a:r>
            <a:r>
              <a:rPr lang="en-AU" sz="2400" dirty="0" smtClean="0"/>
              <a:t>   with student </a:t>
            </a:r>
          </a:p>
          <a:p>
            <a:pPr lvl="0"/>
            <a:r>
              <a:rPr lang="en-AU" sz="2400" dirty="0"/>
              <a:t> </a:t>
            </a:r>
            <a:r>
              <a:rPr lang="en-AU" sz="2400" dirty="0" smtClean="0"/>
              <a:t>    information </a:t>
            </a:r>
            <a:r>
              <a:rPr lang="en-AU" sz="2400" dirty="0"/>
              <a:t>system data</a:t>
            </a:r>
          </a:p>
          <a:p>
            <a:pPr lvl="0"/>
            <a:r>
              <a:rPr lang="en-AU" sz="2400" dirty="0"/>
              <a:t> </a:t>
            </a:r>
          </a:p>
          <a:p>
            <a:r>
              <a:rPr lang="en-AU" sz="2400" dirty="0"/>
              <a:t>3. Data Warehouse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9" y="2383604"/>
            <a:ext cx="5173751" cy="387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1339355"/>
            <a:ext cx="7328830" cy="2351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What is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SoTL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2004468"/>
            <a:ext cx="799184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0431" y="2131012"/>
            <a:ext cx="7520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‘The scholarship of teaching and learning is, at its core, an approach to teaching that </a:t>
            </a:r>
            <a:r>
              <a:rPr lang="en-AU" sz="2400" dirty="0" smtClean="0"/>
              <a:t>is </a:t>
            </a:r>
            <a:r>
              <a:rPr lang="en-AU" sz="2400" dirty="0"/>
              <a:t>informed by inquiry and evidence (both one’s own, and that of others) about </a:t>
            </a:r>
            <a:r>
              <a:rPr lang="en-AU" sz="2400" dirty="0" smtClean="0"/>
              <a:t>student </a:t>
            </a:r>
            <a:r>
              <a:rPr lang="en-AU" sz="2400" dirty="0"/>
              <a:t>learning’ </a:t>
            </a:r>
            <a:r>
              <a:rPr lang="en-AU" sz="2400" dirty="0" smtClean="0"/>
              <a:t>(</a:t>
            </a:r>
            <a:r>
              <a:rPr lang="en-AU" sz="2400" dirty="0"/>
              <a:t>Hutchings, Huber &amp; Ciccone, 2011, p. 3) </a:t>
            </a:r>
            <a:endParaRPr lang="en-AU" sz="240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099388" y="4155020"/>
            <a:ext cx="4633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“systematic reflection on teaching and </a:t>
            </a:r>
            <a:r>
              <a:rPr lang="en-AU" sz="2400" dirty="0" smtClean="0"/>
              <a:t>learning made </a:t>
            </a:r>
            <a:r>
              <a:rPr lang="en-AU" sz="2400" dirty="0"/>
              <a:t>public.” 			</a:t>
            </a:r>
            <a:r>
              <a:rPr lang="en-AU" sz="2400" dirty="0" smtClean="0"/>
              <a:t>(</a:t>
            </a:r>
            <a:r>
              <a:rPr lang="en-AU" sz="2400" dirty="0"/>
              <a:t>Illinois </a:t>
            </a:r>
            <a:r>
              <a:rPr lang="en-AU" sz="2400" dirty="0" smtClean="0"/>
              <a:t>State University</a:t>
            </a:r>
            <a:r>
              <a:rPr lang="en-AU" sz="2400" dirty="0"/>
              <a:t>, 1998)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" y="3599574"/>
            <a:ext cx="4687887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900953"/>
            <a:ext cx="7328830" cy="2232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SoTL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Process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1574162"/>
            <a:ext cx="799184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1671" y="1748118"/>
            <a:ext cx="832629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AU" sz="2400" dirty="0"/>
              <a:t>Using a theory, model or framework to ground the initiative and provide justification of action. 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AU" sz="2400" dirty="0"/>
              <a:t>Identify an intervention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AU" sz="2400" dirty="0"/>
              <a:t>Formulating an investigative question, which is essentially the hypothesis in research terms.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AU" sz="2400" dirty="0"/>
              <a:t>Conducting an investigation </a:t>
            </a:r>
          </a:p>
          <a:p>
            <a:pPr marL="457200" indent="-457200" defTabSz="255588">
              <a:spcAft>
                <a:spcPts val="1800"/>
              </a:spcAft>
              <a:buFont typeface="+mj-lt"/>
              <a:buAutoNum type="arabicPeriod"/>
            </a:pPr>
            <a:r>
              <a:rPr lang="en-AU" sz="2400" dirty="0"/>
              <a:t>Produce a result in the form of a  </a:t>
            </a:r>
            <a:r>
              <a:rPr lang="en-AU" sz="2400" dirty="0" smtClean="0"/>
              <a:t>                 							public </a:t>
            </a:r>
            <a:r>
              <a:rPr lang="en-AU" sz="2400" dirty="0"/>
              <a:t>artefact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AU" sz="2400" dirty="0"/>
              <a:t>Inviting peer review/dissemination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70" y="3678587"/>
            <a:ext cx="351790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36396" y="1192809"/>
            <a:ext cx="6640398" cy="58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56711"/>
              </p:ext>
            </p:extLst>
          </p:nvPr>
        </p:nvGraphicFramePr>
        <p:xfrm>
          <a:off x="3333921" y="47141"/>
          <a:ext cx="5809565" cy="6810859"/>
        </p:xfrm>
        <a:graphic>
          <a:graphicData uri="http://schemas.openxmlformats.org/drawingml/2006/table">
            <a:tbl>
              <a:tblPr firstRow="1" firstCol="1" bandRow="1"/>
              <a:tblGrid>
                <a:gridCol w="1632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7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8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Absolute Frequency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Frequency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8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351)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Zealand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839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Work Role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353)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Students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Support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2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Management/Administration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Development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Support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183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LMS at Institution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353)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Blackboard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Moodle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Brightspace (D2L)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Sakai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183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Basis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351)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Time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Time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Casual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1839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Level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351)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Lecturer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Senior Lecturer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 Professor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 Lecturer/Tutor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183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employment in current institution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324)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1.5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– 5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10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10- 20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20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7183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employment in Higher Education Sector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345)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1.5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– 5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10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10- 20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20 years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718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Involvement in teaching students </a:t>
                      </a: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 = 353)</a:t>
                      </a:r>
                    </a:p>
                  </a:txBody>
                  <a:tcPr marL="48864" marR="48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Teaches students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7183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teach students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48864" marR="488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2" y="2784296"/>
            <a:ext cx="3355643" cy="261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246" y="1774797"/>
            <a:ext cx="3008313" cy="859748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Academic Survey Demographics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48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963039"/>
            <a:ext cx="7328830" cy="217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Learning analytics discussion frequency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1547268"/>
            <a:ext cx="799184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3" y="1868280"/>
            <a:ext cx="8260490" cy="464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865763"/>
            <a:ext cx="7015124" cy="690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Learning analytics activity participation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algn="l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1396761"/>
            <a:ext cx="767079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" y="1737230"/>
            <a:ext cx="9093898" cy="483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7964" y="963039"/>
            <a:ext cx="7328830" cy="217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Training activity and interests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0431" y="1547268"/>
            <a:ext cx="799184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26" y="1913625"/>
            <a:ext cx="7645505" cy="46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CDU 148 powerpoint template 6.7.16</Template>
  <TotalTime>2542</TotalTime>
  <Words>1211</Words>
  <Application>Microsoft Office PowerPoint</Application>
  <PresentationFormat>On-screen Show (4:3)</PresentationFormat>
  <Paragraphs>279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Survey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 Williams</dc:creator>
  <cp:lastModifiedBy>CDU</cp:lastModifiedBy>
  <cp:revision>78</cp:revision>
  <dcterms:created xsi:type="dcterms:W3CDTF">2016-07-07T02:21:58Z</dcterms:created>
  <dcterms:modified xsi:type="dcterms:W3CDTF">2016-11-07T22:39:42Z</dcterms:modified>
</cp:coreProperties>
</file>