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39"/>
  </p:notesMasterIdLst>
  <p:sldIdLst>
    <p:sldId id="260" r:id="rId2"/>
    <p:sldId id="333" r:id="rId3"/>
    <p:sldId id="263" r:id="rId4"/>
    <p:sldId id="329" r:id="rId5"/>
    <p:sldId id="334" r:id="rId6"/>
    <p:sldId id="277" r:id="rId7"/>
    <p:sldId id="344" r:id="rId8"/>
    <p:sldId id="341" r:id="rId9"/>
    <p:sldId id="293" r:id="rId10"/>
    <p:sldId id="345" r:id="rId11"/>
    <p:sldId id="327" r:id="rId12"/>
    <p:sldId id="328" r:id="rId13"/>
    <p:sldId id="346" r:id="rId14"/>
    <p:sldId id="347" r:id="rId15"/>
    <p:sldId id="350" r:id="rId16"/>
    <p:sldId id="349" r:id="rId17"/>
    <p:sldId id="348" r:id="rId18"/>
    <p:sldId id="351" r:id="rId19"/>
    <p:sldId id="353" r:id="rId20"/>
    <p:sldId id="352" r:id="rId21"/>
    <p:sldId id="354" r:id="rId22"/>
    <p:sldId id="294" r:id="rId23"/>
    <p:sldId id="336" r:id="rId24"/>
    <p:sldId id="295" r:id="rId25"/>
    <p:sldId id="325" r:id="rId26"/>
    <p:sldId id="275" r:id="rId27"/>
    <p:sldId id="307" r:id="rId28"/>
    <p:sldId id="338" r:id="rId29"/>
    <p:sldId id="323" r:id="rId30"/>
    <p:sldId id="339" r:id="rId31"/>
    <p:sldId id="340" r:id="rId32"/>
    <p:sldId id="342" r:id="rId33"/>
    <p:sldId id="343" r:id="rId34"/>
    <p:sldId id="321" r:id="rId35"/>
    <p:sldId id="330" r:id="rId36"/>
    <p:sldId id="331" r:id="rId37"/>
    <p:sldId id="27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60"/>
          </p14:sldIdLst>
        </p14:section>
        <p14:section name="Dividers" id="{4D810FCF-0ADD-0345-AFBF-9AC0BF5CA536}">
          <p14:sldIdLst>
            <p14:sldId id="333"/>
            <p14:sldId id="263"/>
          </p14:sldIdLst>
        </p14:section>
        <p14:section name="Content" id="{6D2F19DD-4CA8-6F4E-9292-A7C41B87577C}">
          <p14:sldIdLst>
            <p14:sldId id="329"/>
            <p14:sldId id="334"/>
            <p14:sldId id="277"/>
            <p14:sldId id="344"/>
            <p14:sldId id="341"/>
            <p14:sldId id="293"/>
            <p14:sldId id="345"/>
            <p14:sldId id="327"/>
            <p14:sldId id="328"/>
            <p14:sldId id="346"/>
            <p14:sldId id="347"/>
            <p14:sldId id="350"/>
            <p14:sldId id="349"/>
            <p14:sldId id="348"/>
            <p14:sldId id="351"/>
            <p14:sldId id="353"/>
            <p14:sldId id="352"/>
            <p14:sldId id="354"/>
            <p14:sldId id="294"/>
            <p14:sldId id="336"/>
            <p14:sldId id="295"/>
            <p14:sldId id="325"/>
            <p14:sldId id="275"/>
            <p14:sldId id="307"/>
            <p14:sldId id="338"/>
            <p14:sldId id="323"/>
            <p14:sldId id="339"/>
            <p14:sldId id="340"/>
            <p14:sldId id="342"/>
            <p14:sldId id="343"/>
            <p14:sldId id="321"/>
            <p14:sldId id="330"/>
            <p14:sldId id="331"/>
          </p14:sldIdLst>
        </p14:section>
        <p14:section name="Interaction" id="{F2C0CFF2-7594-C04A-9910-F1426A27AF3C}">
          <p14:sldIdLst>
            <p14:sldId id="2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517"/>
    <a:srgbClr val="0F6737"/>
    <a:srgbClr val="FFA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18" autoAdjust="0"/>
  </p:normalViewPr>
  <p:slideViewPr>
    <p:cSldViewPr>
      <p:cViewPr varScale="1">
        <p:scale>
          <a:sx n="109" d="100"/>
          <a:sy n="109" d="100"/>
        </p:scale>
        <p:origin x="-96" y="-424"/>
      </p:cViewPr>
      <p:guideLst>
        <p:guide orient="horz" pos="2160"/>
        <p:guide pos="2880"/>
      </p:guideLst>
    </p:cSldViewPr>
  </p:slideViewPr>
  <p:outlineViewPr>
    <p:cViewPr>
      <p:scale>
        <a:sx n="33" d="100"/>
        <a:sy n="33" d="100"/>
      </p:scale>
      <p:origin x="0" y="28168"/>
    </p:cViewPr>
  </p:outlineViewPr>
  <p:notesTextViewPr>
    <p:cViewPr>
      <p:scale>
        <a:sx n="1" d="1"/>
        <a:sy n="1" d="1"/>
      </p:scale>
      <p:origin x="0" y="0"/>
    </p:cViewPr>
  </p:notesTextViewPr>
  <p:sorterViewPr>
    <p:cViewPr>
      <p:scale>
        <a:sx n="100" d="100"/>
        <a:sy n="100" d="100"/>
      </p:scale>
      <p:origin x="0" y="-545"/>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dirty="0"/>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dirty="0"/>
          </a:p>
        </p:txBody>
      </p:sp>
    </p:spTree>
    <p:extLst>
      <p:ext uri="{BB962C8B-B14F-4D97-AF65-F5344CB8AC3E}">
        <p14:creationId xmlns:p14="http://schemas.microsoft.com/office/powerpoint/2010/main" val="290389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dirty="0"/>
          </a:p>
        </p:txBody>
      </p:sp>
    </p:spTree>
    <p:extLst>
      <p:ext uri="{BB962C8B-B14F-4D97-AF65-F5344CB8AC3E}">
        <p14:creationId xmlns:p14="http://schemas.microsoft.com/office/powerpoint/2010/main" val="419264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16</a:t>
            </a:fld>
            <a:endParaRPr lang="en-US" dirty="0"/>
          </a:p>
        </p:txBody>
      </p:sp>
    </p:spTree>
    <p:extLst>
      <p:ext uri="{BB962C8B-B14F-4D97-AF65-F5344CB8AC3E}">
        <p14:creationId xmlns:p14="http://schemas.microsoft.com/office/powerpoint/2010/main" val="26231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17</a:t>
            </a:fld>
            <a:endParaRPr lang="en-US" dirty="0"/>
          </a:p>
        </p:txBody>
      </p:sp>
    </p:spTree>
    <p:extLst>
      <p:ext uri="{BB962C8B-B14F-4D97-AF65-F5344CB8AC3E}">
        <p14:creationId xmlns:p14="http://schemas.microsoft.com/office/powerpoint/2010/main" val="345401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18</a:t>
            </a:fld>
            <a:endParaRPr lang="en-US" dirty="0"/>
          </a:p>
        </p:txBody>
      </p:sp>
    </p:spTree>
    <p:extLst>
      <p:ext uri="{BB962C8B-B14F-4D97-AF65-F5344CB8AC3E}">
        <p14:creationId xmlns:p14="http://schemas.microsoft.com/office/powerpoint/2010/main" val="374038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19</a:t>
            </a:fld>
            <a:endParaRPr lang="en-US" dirty="0"/>
          </a:p>
        </p:txBody>
      </p:sp>
    </p:spTree>
    <p:extLst>
      <p:ext uri="{BB962C8B-B14F-4D97-AF65-F5344CB8AC3E}">
        <p14:creationId xmlns:p14="http://schemas.microsoft.com/office/powerpoint/2010/main" val="288353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20</a:t>
            </a:fld>
            <a:endParaRPr lang="en-US" dirty="0"/>
          </a:p>
        </p:txBody>
      </p:sp>
    </p:spTree>
    <p:extLst>
      <p:ext uri="{BB962C8B-B14F-4D97-AF65-F5344CB8AC3E}">
        <p14:creationId xmlns:p14="http://schemas.microsoft.com/office/powerpoint/2010/main" val="349783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21</a:t>
            </a:fld>
            <a:endParaRPr lang="en-US" dirty="0"/>
          </a:p>
        </p:txBody>
      </p:sp>
    </p:spTree>
    <p:extLst>
      <p:ext uri="{BB962C8B-B14F-4D97-AF65-F5344CB8AC3E}">
        <p14:creationId xmlns:p14="http://schemas.microsoft.com/office/powerpoint/2010/main" val="353640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24</a:t>
            </a:fld>
            <a:endParaRPr lang="en-US" dirty="0"/>
          </a:p>
        </p:txBody>
      </p:sp>
    </p:spTree>
    <p:extLst>
      <p:ext uri="{BB962C8B-B14F-4D97-AF65-F5344CB8AC3E}">
        <p14:creationId xmlns:p14="http://schemas.microsoft.com/office/powerpoint/2010/main" val="373622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26</a:t>
            </a:fld>
            <a:endParaRPr lang="en-US" dirty="0"/>
          </a:p>
        </p:txBody>
      </p:sp>
    </p:spTree>
    <p:extLst>
      <p:ext uri="{BB962C8B-B14F-4D97-AF65-F5344CB8AC3E}">
        <p14:creationId xmlns:p14="http://schemas.microsoft.com/office/powerpoint/2010/main" val="373622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27</a:t>
            </a:fld>
            <a:endParaRPr lang="en-US" dirty="0"/>
          </a:p>
        </p:txBody>
      </p:sp>
    </p:spTree>
    <p:extLst>
      <p:ext uri="{BB962C8B-B14F-4D97-AF65-F5344CB8AC3E}">
        <p14:creationId xmlns:p14="http://schemas.microsoft.com/office/powerpoint/2010/main" val="37362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dirty="0"/>
          </a:p>
        </p:txBody>
      </p:sp>
    </p:spTree>
    <p:extLst>
      <p:ext uri="{BB962C8B-B14F-4D97-AF65-F5344CB8AC3E}">
        <p14:creationId xmlns:p14="http://schemas.microsoft.com/office/powerpoint/2010/main" val="232393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dirty="0"/>
          </a:p>
        </p:txBody>
      </p:sp>
    </p:spTree>
    <p:extLst>
      <p:ext uri="{BB962C8B-B14F-4D97-AF65-F5344CB8AC3E}">
        <p14:creationId xmlns:p14="http://schemas.microsoft.com/office/powerpoint/2010/main" val="2909706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standard examples and experiences in people</a:t>
            </a:r>
            <a:r>
              <a:rPr lang="en-US" baseline="0" dirty="0" smtClean="0"/>
              <a:t> leveraging them.</a:t>
            </a:r>
          </a:p>
          <a:p>
            <a:endParaRPr lang="en-US" baseline="0" dirty="0" smtClean="0"/>
          </a:p>
          <a:p>
            <a:r>
              <a:rPr lang="en-US" baseline="0" dirty="0" smtClean="0"/>
              <a:t>What is Actionable, Usable / Approachable</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32</a:t>
            </a:fld>
            <a:endParaRPr lang="en-US" dirty="0"/>
          </a:p>
        </p:txBody>
      </p:sp>
    </p:spTree>
    <p:extLst>
      <p:ext uri="{BB962C8B-B14F-4D97-AF65-F5344CB8AC3E}">
        <p14:creationId xmlns:p14="http://schemas.microsoft.com/office/powerpoint/2010/main" val="2555246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34</a:t>
            </a:fld>
            <a:endParaRPr lang="en-US" dirty="0"/>
          </a:p>
        </p:txBody>
      </p:sp>
    </p:spTree>
    <p:extLst>
      <p:ext uri="{BB962C8B-B14F-4D97-AF65-F5344CB8AC3E}">
        <p14:creationId xmlns:p14="http://schemas.microsoft.com/office/powerpoint/2010/main" val="255581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background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dirty="0"/>
          </a:p>
        </p:txBody>
      </p:sp>
    </p:spTree>
    <p:extLst>
      <p:ext uri="{BB962C8B-B14F-4D97-AF65-F5344CB8AC3E}">
        <p14:creationId xmlns:p14="http://schemas.microsoft.com/office/powerpoint/2010/main" val="319889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background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dirty="0"/>
          </a:p>
        </p:txBody>
      </p:sp>
    </p:spTree>
    <p:extLst>
      <p:ext uri="{BB962C8B-B14F-4D97-AF65-F5344CB8AC3E}">
        <p14:creationId xmlns:p14="http://schemas.microsoft.com/office/powerpoint/2010/main" val="319889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dirty="0"/>
          </a:p>
        </p:txBody>
      </p:sp>
    </p:spTree>
    <p:extLst>
      <p:ext uri="{BB962C8B-B14F-4D97-AF65-F5344CB8AC3E}">
        <p14:creationId xmlns:p14="http://schemas.microsoft.com/office/powerpoint/2010/main" val="243082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dirty="0"/>
          </a:p>
        </p:txBody>
      </p:sp>
    </p:spTree>
    <p:extLst>
      <p:ext uri="{BB962C8B-B14F-4D97-AF65-F5344CB8AC3E}">
        <p14:creationId xmlns:p14="http://schemas.microsoft.com/office/powerpoint/2010/main" val="244236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dirty="0"/>
          </a:p>
        </p:txBody>
      </p:sp>
    </p:spTree>
    <p:extLst>
      <p:ext uri="{BB962C8B-B14F-4D97-AF65-F5344CB8AC3E}">
        <p14:creationId xmlns:p14="http://schemas.microsoft.com/office/powerpoint/2010/main" val="244236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dirty="0"/>
          </a:p>
        </p:txBody>
      </p:sp>
    </p:spTree>
    <p:extLst>
      <p:ext uri="{BB962C8B-B14F-4D97-AF65-F5344CB8AC3E}">
        <p14:creationId xmlns:p14="http://schemas.microsoft.com/office/powerpoint/2010/main" val="233630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dirty="0"/>
          </a:p>
        </p:txBody>
      </p:sp>
    </p:spTree>
    <p:extLst>
      <p:ext uri="{BB962C8B-B14F-4D97-AF65-F5344CB8AC3E}">
        <p14:creationId xmlns:p14="http://schemas.microsoft.com/office/powerpoint/2010/main" val="58452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action - Po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action - Discussion 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BEBD0E-5CF3-994E-91EA-D77459CB0D98}" type="datetimeFigureOut">
              <a:rPr lang="en-US" smtClean="0"/>
              <a:t>11/4/16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5D4060-D5A2-BB45-B9D8-19AB2590E008}" type="slidenum">
              <a:rPr lang="en-US" smtClean="0"/>
              <a:t>‹#›</a:t>
            </a:fld>
            <a:endParaRPr lang="en-US" dirty="0"/>
          </a:p>
        </p:txBody>
      </p:sp>
    </p:spTree>
    <p:extLst>
      <p:ext uri="{BB962C8B-B14F-4D97-AF65-F5344CB8AC3E}">
        <p14:creationId xmlns:p14="http://schemas.microsoft.com/office/powerpoint/2010/main" val="402651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9046474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268786001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255575901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404507373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7" r:id="rId1"/>
    <p:sldLayoutId id="2147484849" r:id="rId2"/>
    <p:sldLayoutId id="2147484852" r:id="rId3"/>
    <p:sldLayoutId id="2147484861" r:id="rId4"/>
    <p:sldLayoutId id="2147484853" r:id="rId5"/>
    <p:sldLayoutId id="2147484856" r:id="rId6"/>
    <p:sldLayoutId id="2147484862" r:id="rId7"/>
    <p:sldLayoutId id="2147484863" r:id="rId8"/>
    <p:sldLayoutId id="2147484864" r:id="rId9"/>
    <p:sldLayoutId id="2147484858" r:id="rId10"/>
    <p:sldLayoutId id="2147484859" r:id="rId11"/>
    <p:sldLayoutId id="2147484860" r:id="rId12"/>
    <p:sldLayoutId id="2147484865" r:id="rId13"/>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dhill3@gwu.edu" TargetMode="External"/><Relationship Id="rId4" Type="http://schemas.openxmlformats.org/officeDocument/2006/relationships/hyperlink" Target="mailto:billkoff@gwu.edu" TargetMode="External"/><Relationship Id="rId1" Type="http://schemas.openxmlformats.org/officeDocument/2006/relationships/slideLayout" Target="../slideLayouts/slideLayout6.xml"/><Relationship Id="rId2" Type="http://schemas.openxmlformats.org/officeDocument/2006/relationships/hyperlink" Target="mailto:karoline.westerlund@umu.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karoline.westerlund@umu.se" TargetMode="External"/><Relationship Id="rId4" Type="http://schemas.openxmlformats.org/officeDocument/2006/relationships/hyperlink" Target="mailto:billkoff@gwu.edu" TargetMode="External"/><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 </a:t>
            </a:r>
            <a:endParaRPr lang="en-US" dirty="0"/>
          </a:p>
        </p:txBody>
      </p:sp>
      <p:sp>
        <p:nvSpPr>
          <p:cNvPr id="3" name="TextBox 2"/>
          <p:cNvSpPr txBox="1"/>
          <p:nvPr/>
        </p:nvSpPr>
        <p:spPr>
          <a:xfrm>
            <a:off x="228600" y="2286000"/>
            <a:ext cx="8686800" cy="954107"/>
          </a:xfrm>
          <a:prstGeom prst="rect">
            <a:avLst/>
          </a:prstGeom>
          <a:noFill/>
        </p:spPr>
        <p:txBody>
          <a:bodyPr wrap="square" rtlCol="0">
            <a:spAutoFit/>
          </a:bodyPr>
          <a:lstStyle/>
          <a:p>
            <a:pPr algn="ctr"/>
            <a:r>
              <a:rPr lang="en-US" sz="2800" b="1" dirty="0">
                <a:solidFill>
                  <a:srgbClr val="FFFFFF"/>
                </a:solidFill>
              </a:rPr>
              <a:t>IT Disaster Recovery and Business Continuity </a:t>
            </a:r>
            <a:r>
              <a:rPr lang="en-US" sz="2800" b="1" dirty="0" smtClean="0">
                <a:solidFill>
                  <a:srgbClr val="FFFFFF"/>
                </a:solidFill>
              </a:rPr>
              <a:t/>
            </a:r>
            <a:br>
              <a:rPr lang="en-US" sz="2800" b="1" dirty="0" smtClean="0">
                <a:solidFill>
                  <a:srgbClr val="FFFFFF"/>
                </a:solidFill>
              </a:rPr>
            </a:br>
            <a:r>
              <a:rPr lang="en-US" sz="2800" b="1" dirty="0" smtClean="0">
                <a:solidFill>
                  <a:srgbClr val="FFFFFF"/>
                </a:solidFill>
              </a:rPr>
              <a:t>from </a:t>
            </a:r>
            <a:r>
              <a:rPr lang="en-US" sz="2800" b="1" dirty="0">
                <a:solidFill>
                  <a:srgbClr val="FFFFFF"/>
                </a:solidFill>
              </a:rPr>
              <a:t>the Inside Out</a:t>
            </a:r>
            <a:endParaRPr lang="en-US" sz="2800" b="1"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0" y="3732077"/>
            <a:ext cx="4343400" cy="2893100"/>
          </a:xfrm>
          <a:prstGeom prst="rect">
            <a:avLst/>
          </a:prstGeom>
          <a:noFill/>
        </p:spPr>
        <p:txBody>
          <a:bodyPr wrap="square" rtlCol="0">
            <a:spAutoFit/>
          </a:bodyPr>
          <a:lstStyle/>
          <a:p>
            <a:pPr algn="ctr"/>
            <a:endParaRPr lang="en-US" sz="1400" b="1" dirty="0">
              <a:solidFill>
                <a:srgbClr val="FFFFFF"/>
              </a:solidFill>
            </a:endParaRPr>
          </a:p>
          <a:p>
            <a:pPr algn="ctr"/>
            <a:r>
              <a:rPr lang="en-US" sz="1400" b="1" dirty="0">
                <a:solidFill>
                  <a:srgbClr val="FFFFFF"/>
                </a:solidFill>
              </a:rPr>
              <a:t>Karoline </a:t>
            </a:r>
            <a:r>
              <a:rPr lang="en-US" sz="1400" b="1" dirty="0" smtClean="0">
                <a:solidFill>
                  <a:srgbClr val="FFFFFF"/>
                </a:solidFill>
              </a:rPr>
              <a:t>Westerlund</a:t>
            </a:r>
          </a:p>
          <a:p>
            <a:pPr algn="ctr"/>
            <a:r>
              <a:rPr lang="en-US" sz="1400" dirty="0" smtClean="0">
                <a:solidFill>
                  <a:srgbClr val="FFFFFF"/>
                </a:solidFill>
              </a:rPr>
              <a:t>IT </a:t>
            </a:r>
            <a:r>
              <a:rPr lang="en-US" sz="1400" dirty="0">
                <a:solidFill>
                  <a:srgbClr val="FFFFFF"/>
                </a:solidFill>
              </a:rPr>
              <a:t>– </a:t>
            </a:r>
            <a:r>
              <a:rPr lang="en-US" sz="1400" dirty="0" smtClean="0">
                <a:solidFill>
                  <a:srgbClr val="FFFFFF"/>
                </a:solidFill>
              </a:rPr>
              <a:t>Strategist</a:t>
            </a:r>
          </a:p>
          <a:p>
            <a:pPr algn="ctr"/>
            <a:r>
              <a:rPr lang="en-US" sz="1400" dirty="0" smtClean="0">
                <a:solidFill>
                  <a:srgbClr val="FFFFFF"/>
                </a:solidFill>
              </a:rPr>
              <a:t>Umea Universitet</a:t>
            </a:r>
            <a:endParaRPr lang="en-US" sz="1400" b="1" dirty="0" smtClean="0">
              <a:solidFill>
                <a:srgbClr val="FFFFFF"/>
              </a:solidFill>
            </a:endParaRPr>
          </a:p>
          <a:p>
            <a:pPr algn="ctr"/>
            <a:endParaRPr lang="en-US" sz="1400" b="1" dirty="0">
              <a:solidFill>
                <a:srgbClr val="FFFFFF"/>
              </a:solidFill>
            </a:endParaRPr>
          </a:p>
          <a:p>
            <a:pPr algn="ctr"/>
            <a:r>
              <a:rPr lang="en-US" sz="1400" b="1" dirty="0" smtClean="0">
                <a:solidFill>
                  <a:srgbClr val="FFFFFF"/>
                </a:solidFill>
              </a:rPr>
              <a:t>Donna Hill</a:t>
            </a:r>
            <a:endParaRPr lang="en-US" sz="1400" b="1" dirty="0">
              <a:solidFill>
                <a:srgbClr val="FFFFFF"/>
              </a:solidFill>
            </a:endParaRPr>
          </a:p>
          <a:p>
            <a:pPr algn="ctr"/>
            <a:r>
              <a:rPr lang="en-US" sz="1400" dirty="0">
                <a:solidFill>
                  <a:schemeClr val="bg1"/>
                </a:solidFill>
              </a:rPr>
              <a:t>Assistant Director Service Configuration, Continuity </a:t>
            </a:r>
            <a:r>
              <a:rPr lang="en-US" sz="1400" dirty="0" smtClean="0">
                <a:solidFill>
                  <a:schemeClr val="bg1"/>
                </a:solidFill>
              </a:rPr>
              <a:t>Management</a:t>
            </a:r>
          </a:p>
          <a:p>
            <a:pPr algn="ctr"/>
            <a:r>
              <a:rPr lang="en-US" sz="1400" dirty="0" smtClean="0">
                <a:solidFill>
                  <a:srgbClr val="FFFFFF"/>
                </a:solidFill>
              </a:rPr>
              <a:t>The </a:t>
            </a:r>
            <a:r>
              <a:rPr lang="en-US" sz="1400" dirty="0">
                <a:solidFill>
                  <a:srgbClr val="FFFFFF"/>
                </a:solidFill>
              </a:rPr>
              <a:t>George Washington University</a:t>
            </a:r>
          </a:p>
          <a:p>
            <a:pPr algn="ctr"/>
            <a:endParaRPr lang="en-US" sz="1400" b="1" dirty="0" smtClean="0">
              <a:solidFill>
                <a:srgbClr val="FFFFFF"/>
              </a:solidFill>
            </a:endParaRPr>
          </a:p>
          <a:p>
            <a:pPr algn="ctr"/>
            <a:r>
              <a:rPr lang="en-US" sz="1400" b="1" dirty="0" smtClean="0">
                <a:solidFill>
                  <a:srgbClr val="FFFFFF"/>
                </a:solidFill>
              </a:rPr>
              <a:t>Bill </a:t>
            </a:r>
            <a:r>
              <a:rPr lang="en-US" sz="1400" b="1" dirty="0">
                <a:solidFill>
                  <a:srgbClr val="FFFFFF"/>
                </a:solidFill>
              </a:rPr>
              <a:t>Koffenberger</a:t>
            </a:r>
          </a:p>
          <a:p>
            <a:pPr algn="ctr"/>
            <a:r>
              <a:rPr lang="en-US" sz="1400" dirty="0">
                <a:solidFill>
                  <a:srgbClr val="FFFFFF"/>
                </a:solidFill>
              </a:rPr>
              <a:t>Director Service and Contract </a:t>
            </a:r>
            <a:r>
              <a:rPr lang="en-US" sz="1400" dirty="0" smtClean="0">
                <a:solidFill>
                  <a:srgbClr val="FFFFFF"/>
                </a:solidFill>
              </a:rPr>
              <a:t>Management</a:t>
            </a:r>
            <a:endParaRPr lang="en-US" sz="1400" dirty="0">
              <a:solidFill>
                <a:srgbClr val="FFFFFF"/>
              </a:solidFill>
            </a:endParaRPr>
          </a:p>
          <a:p>
            <a:pPr algn="ctr"/>
            <a:r>
              <a:rPr lang="en-US" sz="1400" dirty="0" smtClean="0">
                <a:solidFill>
                  <a:srgbClr val="FFFFFF"/>
                </a:solidFill>
              </a:rPr>
              <a:t>The </a:t>
            </a:r>
            <a:r>
              <a:rPr lang="en-US" sz="1400" dirty="0">
                <a:solidFill>
                  <a:srgbClr val="FFFFFF"/>
                </a:solidFill>
              </a:rPr>
              <a:t>George Washington University</a:t>
            </a:r>
          </a:p>
        </p:txBody>
      </p:sp>
    </p:spTree>
    <p:extLst>
      <p:ext uri="{BB962C8B-B14F-4D97-AF65-F5344CB8AC3E}">
        <p14:creationId xmlns:p14="http://schemas.microsoft.com/office/powerpoint/2010/main" val="17887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 Experience</a:t>
            </a:r>
            <a:endParaRPr lang="en-US" dirty="0"/>
          </a:p>
        </p:txBody>
      </p:sp>
      <p:sp>
        <p:nvSpPr>
          <p:cNvPr id="3" name="Text Placeholder 2"/>
          <p:cNvSpPr>
            <a:spLocks noGrp="1"/>
          </p:cNvSpPr>
          <p:nvPr>
            <p:ph type="body" sz="quarter" idx="10"/>
          </p:nvPr>
        </p:nvSpPr>
        <p:spPr/>
        <p:txBody>
          <a:bodyPr/>
          <a:lstStyle/>
          <a:p>
            <a:r>
              <a:rPr lang="en-US" dirty="0" smtClean="0"/>
              <a:t>Have you been in a disaster situation</a:t>
            </a:r>
            <a:endParaRPr lang="en-US" dirty="0"/>
          </a:p>
        </p:txBody>
      </p:sp>
      <p:pic>
        <p:nvPicPr>
          <p:cNvPr id="5" name="Picture 4" descr="Apple-Emoji-raised-ha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381000"/>
            <a:ext cx="838200" cy="838200"/>
          </a:xfrm>
          <a:prstGeom prst="rect">
            <a:avLst/>
          </a:prstGeom>
        </p:spPr>
      </p:pic>
    </p:spTree>
    <p:extLst>
      <p:ext uri="{BB962C8B-B14F-4D97-AF65-F5344CB8AC3E}">
        <p14:creationId xmlns:p14="http://schemas.microsoft.com/office/powerpoint/2010/main" val="3688737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err="1" smtClean="0">
                <a:latin typeface="Arial" panose="020B0604020202020204" pitchFamily="34" charset="0"/>
                <a:ea typeface="Verdana" panose="020B0604030504040204" pitchFamily="34" charset="0"/>
                <a:cs typeface="Arial" panose="020B0604020202020204" pitchFamily="34" charset="0"/>
              </a:rPr>
              <a:t>Disaster</a:t>
            </a:r>
            <a:endParaRPr lang="en-US"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1295400" y="1493838"/>
            <a:ext cx="5805513" cy="4720672"/>
          </a:xfrm>
          <a:prstGeom prst="rect">
            <a:avLst/>
          </a:prstGeom>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791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err="1">
                <a:solidFill>
                  <a:srgbClr val="FF0000"/>
                </a:solidFill>
                <a:latin typeface="Arial" panose="020B0604020202020204" pitchFamily="34" charset="0"/>
                <a:ea typeface="Verdana" panose="020B0604030504040204" pitchFamily="34" charset="0"/>
                <a:cs typeface="Arial" panose="020B0604020202020204" pitchFamily="34" charset="0"/>
              </a:rPr>
              <a:t>Emergency</a:t>
            </a:r>
            <a:r>
              <a:rPr lang="sv-SE" dirty="0">
                <a:solidFill>
                  <a:srgbClr val="FF0000"/>
                </a:solidFill>
                <a:latin typeface="Arial" panose="020B0604020202020204" pitchFamily="34" charset="0"/>
                <a:cs typeface="Arial" panose="020B0604020202020204" pitchFamily="34" charset="0"/>
              </a:rPr>
              <a:t> mode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defTabSz="914400" eaLnBrk="0" fontAlgn="base" hangingPunct="0">
              <a:spcAft>
                <a:spcPct val="0"/>
              </a:spcAft>
            </a:pP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Our</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a:t>
            </a: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main</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UPS and </a:t>
            </a: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our</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diesel generator </a:t>
            </a: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broke</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down in </a:t>
            </a: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our</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a:t>
            </a:r>
            <a:r>
              <a:rPr lang="sv-SE" sz="5400" kern="0" dirty="0" err="1">
                <a:solidFill>
                  <a:srgbClr val="000000"/>
                </a:solidFill>
                <a:latin typeface="Arial" panose="020B0604020202020204" pitchFamily="34" charset="0"/>
                <a:ea typeface="ＭＳ Ｐゴシック" pitchFamily="24" charset="-128"/>
                <a:cs typeface="Arial" panose="020B0604020202020204" pitchFamily="34" charset="0"/>
              </a:rPr>
              <a:t>main</a:t>
            </a:r>
            <a:r>
              <a:rPr lang="sv-SE" sz="5400" kern="0" dirty="0">
                <a:solidFill>
                  <a:srgbClr val="000000"/>
                </a:solidFill>
                <a:latin typeface="Arial" panose="020B0604020202020204" pitchFamily="34" charset="0"/>
                <a:ea typeface="ＭＳ Ｐゴシック" pitchFamily="24" charset="-128"/>
                <a:cs typeface="Arial" panose="020B0604020202020204" pitchFamily="34" charset="0"/>
              </a:rPr>
              <a:t> IT operation hall</a:t>
            </a:r>
          </a:p>
          <a:p>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7753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latin typeface="Arial" panose="020B0604020202020204" pitchFamily="34" charset="0"/>
                <a:ea typeface="Verdana" panose="020B0604030504040204" pitchFamily="34" charset="0"/>
                <a:cs typeface="Arial" panose="020B0604020202020204" pitchFamily="34" charset="0"/>
              </a:rPr>
              <a:t>Are</a:t>
            </a:r>
            <a:r>
              <a:rPr lang="sv-SE" dirty="0">
                <a:latin typeface="Arial" panose="020B0604020202020204" pitchFamily="34" charset="0"/>
                <a:ea typeface="Verdana" panose="020B0604030504040204" pitchFamily="34" charset="0"/>
                <a:cs typeface="Arial" panose="020B0604020202020204" pitchFamily="34" charset="0"/>
              </a:rPr>
              <a:t> </a:t>
            </a:r>
            <a:r>
              <a:rPr lang="sv-SE" dirty="0" err="1">
                <a:latin typeface="Arial" panose="020B0604020202020204" pitchFamily="34" charset="0"/>
                <a:ea typeface="Verdana" panose="020B0604030504040204" pitchFamily="34" charset="0"/>
                <a:cs typeface="Arial" panose="020B0604020202020204" pitchFamily="34" charset="0"/>
              </a:rPr>
              <a:t>you</a:t>
            </a:r>
            <a:r>
              <a:rPr lang="sv-SE" dirty="0">
                <a:latin typeface="Arial" panose="020B0604020202020204" pitchFamily="34" charset="0"/>
                <a:ea typeface="Verdana" panose="020B0604030504040204" pitchFamily="34" charset="0"/>
                <a:cs typeface="Arial" panose="020B0604020202020204" pitchFamily="34" charset="0"/>
              </a:rPr>
              <a:t> </a:t>
            </a:r>
            <a:r>
              <a:rPr lang="sv-SE" dirty="0" err="1" smtClean="0">
                <a:latin typeface="Arial" panose="020B0604020202020204" pitchFamily="34" charset="0"/>
                <a:ea typeface="Verdana" panose="020B0604030504040204" pitchFamily="34" charset="0"/>
                <a:cs typeface="Arial" panose="020B0604020202020204" pitchFamily="34" charset="0"/>
              </a:rPr>
              <a:t>prepared</a:t>
            </a:r>
            <a:r>
              <a:rPr lang="sv-SE" dirty="0" smtClean="0">
                <a:latin typeface="Arial" panose="020B0604020202020204" pitchFamily="34" charset="0"/>
                <a:ea typeface="Verdana" panose="020B060403050404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4"/>
          <a:stretch>
            <a:fillRect/>
          </a:stretch>
        </p:blipFill>
        <p:spPr>
          <a:xfrm>
            <a:off x="693490" y="2286000"/>
            <a:ext cx="7391400" cy="2857781"/>
          </a:xfrm>
          <a:prstGeom prst="rect">
            <a:avLst/>
          </a:prstGeom>
        </p:spPr>
      </p:pic>
    </p:spTree>
    <p:extLst>
      <p:ext uri="{BB962C8B-B14F-4D97-AF65-F5344CB8AC3E}">
        <p14:creationId xmlns:p14="http://schemas.microsoft.com/office/powerpoint/2010/main" val="7043030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latin typeface="Arial" panose="020B0604020202020204" pitchFamily="34" charset="0"/>
                <a:ea typeface="Verdana" panose="020B0604030504040204" pitchFamily="34" charset="0"/>
                <a:cs typeface="Arial" panose="020B0604020202020204" pitchFamily="34" charset="0"/>
              </a:rPr>
              <a:t>Our</a:t>
            </a:r>
            <a:r>
              <a:rPr lang="sv-SE" dirty="0" smtClean="0">
                <a:latin typeface="Arial" panose="020B0604020202020204" pitchFamily="34" charset="0"/>
                <a:ea typeface="Verdana" panose="020B0604030504040204" pitchFamily="34" charset="0"/>
                <a:cs typeface="Arial" panose="020B0604020202020204" pitchFamily="34" charset="0"/>
              </a:rPr>
              <a:t> </a:t>
            </a:r>
            <a:r>
              <a:rPr lang="sv-SE" dirty="0" err="1">
                <a:latin typeface="Arial" panose="020B0604020202020204" pitchFamily="34" charset="0"/>
                <a:ea typeface="Verdana" panose="020B0604030504040204" pitchFamily="34" charset="0"/>
                <a:cs typeface="Arial" panose="020B0604020202020204" pitchFamily="34" charset="0"/>
              </a:rPr>
              <a:t>F</a:t>
            </a:r>
            <a:r>
              <a:rPr lang="sv-SE" dirty="0" err="1" smtClean="0">
                <a:latin typeface="Arial" panose="020B0604020202020204" pitchFamily="34" charset="0"/>
                <a:ea typeface="Verdana" panose="020B0604030504040204" pitchFamily="34" charset="0"/>
                <a:cs typeface="Arial" panose="020B0604020202020204" pitchFamily="34" charset="0"/>
              </a:rPr>
              <a:t>ramework</a:t>
            </a:r>
            <a:endParaRPr lang="en-US"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stretch>
            <a:fillRect/>
          </a:stretch>
        </p:blipFill>
        <p:spPr>
          <a:xfrm>
            <a:off x="609600" y="1905000"/>
            <a:ext cx="7977397" cy="3766622"/>
          </a:xfrm>
          <a:prstGeom prst="rect">
            <a:avLst/>
          </a:prstGeom>
        </p:spPr>
      </p:pic>
    </p:spTree>
    <p:extLst>
      <p:ext uri="{BB962C8B-B14F-4D97-AF65-F5344CB8AC3E}">
        <p14:creationId xmlns:p14="http://schemas.microsoft.com/office/powerpoint/2010/main" val="8936670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Business </a:t>
            </a:r>
            <a:r>
              <a:rPr lang="sv-SE" dirty="0" err="1"/>
              <a:t>Continuity</a:t>
            </a:r>
            <a:r>
              <a:rPr lang="sv-SE" dirty="0"/>
              <a:t> or </a:t>
            </a:r>
            <a:r>
              <a:rPr lang="sv-SE" dirty="0" err="1"/>
              <a:t>Disaster</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a:stretch>
            <a:fillRect/>
          </a:stretch>
        </p:blipFill>
        <p:spPr>
          <a:xfrm>
            <a:off x="713932" y="2286000"/>
            <a:ext cx="7335135" cy="2720181"/>
          </a:xfrm>
          <a:prstGeom prst="rect">
            <a:avLst/>
          </a:prstGeom>
        </p:spPr>
      </p:pic>
    </p:spTree>
    <p:extLst>
      <p:ext uri="{BB962C8B-B14F-4D97-AF65-F5344CB8AC3E}">
        <p14:creationId xmlns:p14="http://schemas.microsoft.com/office/powerpoint/2010/main" val="26165986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stretch>
            <a:fillRect/>
          </a:stretch>
        </p:blipFill>
        <p:spPr>
          <a:xfrm>
            <a:off x="685800" y="2586699"/>
            <a:ext cx="7391400" cy="2552965"/>
          </a:xfrm>
          <a:prstGeom prst="rect">
            <a:avLst/>
          </a:prstGeom>
        </p:spPr>
      </p:pic>
    </p:spTree>
    <p:extLst>
      <p:ext uri="{BB962C8B-B14F-4D97-AF65-F5344CB8AC3E}">
        <p14:creationId xmlns:p14="http://schemas.microsoft.com/office/powerpoint/2010/main" val="18952226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 kilo</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51723" y="1600200"/>
            <a:ext cx="6059553" cy="4525963"/>
          </a:xfrm>
          <a:prstGeom prst="rect">
            <a:avLst/>
          </a:prstGeom>
        </p:spPr>
      </p:pic>
    </p:spTree>
    <p:extLst>
      <p:ext uri="{BB962C8B-B14F-4D97-AF65-F5344CB8AC3E}">
        <p14:creationId xmlns:p14="http://schemas.microsoft.com/office/powerpoint/2010/main" val="27243248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hole in the wall</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2133285" y="914717"/>
            <a:ext cx="4495798" cy="6019168"/>
          </a:xfrm>
          <a:prstGeom prst="rect">
            <a:avLst/>
          </a:prstGeom>
        </p:spPr>
      </p:pic>
    </p:spTree>
    <p:extLst>
      <p:ext uri="{BB962C8B-B14F-4D97-AF65-F5344CB8AC3E}">
        <p14:creationId xmlns:p14="http://schemas.microsoft.com/office/powerpoint/2010/main" val="7411459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latin typeface="Arial" panose="020B0604020202020204" pitchFamily="34" charset="0"/>
                <a:ea typeface="Verdana" panose="020B0604030504040204" pitchFamily="34" charset="0"/>
                <a:cs typeface="Arial" panose="020B0604020202020204" pitchFamily="34" charset="0"/>
              </a:rPr>
              <a:t>Accepted</a:t>
            </a:r>
            <a:r>
              <a:rPr lang="sv-SE" dirty="0">
                <a:latin typeface="Arial" panose="020B0604020202020204" pitchFamily="34" charset="0"/>
                <a:ea typeface="Verdana" panose="020B0604030504040204" pitchFamily="34" charset="0"/>
                <a:cs typeface="Arial" panose="020B0604020202020204" pitchFamily="34" charset="0"/>
              </a:rPr>
              <a:t> </a:t>
            </a:r>
            <a:r>
              <a:rPr lang="sv-SE" dirty="0" err="1">
                <a:latin typeface="Arial" panose="020B0604020202020204" pitchFamily="34" charset="0"/>
                <a:ea typeface="Verdana" panose="020B0604030504040204" pitchFamily="34" charset="0"/>
                <a:cs typeface="Arial" panose="020B0604020202020204" pitchFamily="34" charset="0"/>
              </a:rPr>
              <a:t>downtime</a:t>
            </a:r>
            <a:r>
              <a:rPr lang="sv-SE" dirty="0">
                <a:latin typeface="Arial" panose="020B0604020202020204" pitchFamily="34" charset="0"/>
                <a:ea typeface="Verdana" panose="020B0604030504040204" pitchFamily="34" charset="0"/>
                <a:cs typeface="Arial" panose="020B0604020202020204" pitchFamily="34" charset="0"/>
              </a:rPr>
              <a:t> – </a:t>
            </a:r>
            <a:r>
              <a:rPr lang="sv-SE" dirty="0" err="1">
                <a:latin typeface="Arial" panose="020B0604020202020204" pitchFamily="34" charset="0"/>
                <a:ea typeface="Verdana" panose="020B0604030504040204" pitchFamily="34" charset="0"/>
                <a:cs typeface="Arial" panose="020B0604020202020204" pitchFamily="34" charset="0"/>
              </a:rPr>
              <a:t>critical</a:t>
            </a:r>
            <a:r>
              <a:rPr lang="sv-SE" dirty="0">
                <a:latin typeface="Arial" panose="020B0604020202020204" pitchFamily="34" charset="0"/>
                <a:ea typeface="Verdana" panose="020B0604030504040204" pitchFamily="34" charset="0"/>
                <a:cs typeface="Arial" panose="020B0604020202020204" pitchFamily="34" charset="0"/>
              </a:rPr>
              <a:t> period</a:t>
            </a:r>
            <a:endParaRPr lang="en-US"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4"/>
          <a:stretch>
            <a:fillRect/>
          </a:stretch>
        </p:blipFill>
        <p:spPr>
          <a:xfrm>
            <a:off x="685800" y="2016703"/>
            <a:ext cx="7391400" cy="3692956"/>
          </a:xfrm>
          <a:prstGeom prst="rect">
            <a:avLst/>
          </a:prstGeom>
        </p:spPr>
      </p:pic>
    </p:spTree>
    <p:extLst>
      <p:ext uri="{BB962C8B-B14F-4D97-AF65-F5344CB8AC3E}">
        <p14:creationId xmlns:p14="http://schemas.microsoft.com/office/powerpoint/2010/main" val="3791497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Session Overview</a:t>
            </a:r>
            <a:endParaRPr lang="en-US" dirty="0"/>
          </a:p>
        </p:txBody>
      </p:sp>
    </p:spTree>
    <p:extLst>
      <p:ext uri="{BB962C8B-B14F-4D97-AF65-F5344CB8AC3E}">
        <p14:creationId xmlns:p14="http://schemas.microsoft.com/office/powerpoint/2010/main" val="2684551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Arial" panose="020B0604020202020204" pitchFamily="34" charset="0"/>
                <a:ea typeface="Verdana" panose="020B0604030504040204" pitchFamily="34" charset="0"/>
                <a:cs typeface="Arial" panose="020B0604020202020204" pitchFamily="34" charset="0"/>
              </a:rPr>
              <a:t>221 </a:t>
            </a:r>
            <a:r>
              <a:rPr lang="sv-SE" dirty="0" err="1">
                <a:latin typeface="Arial" panose="020B0604020202020204" pitchFamily="34" charset="0"/>
                <a:ea typeface="Verdana" panose="020B0604030504040204" pitchFamily="34" charset="0"/>
                <a:cs typeface="Arial" panose="020B0604020202020204" pitchFamily="34" charset="0"/>
              </a:rPr>
              <a:t>physical</a:t>
            </a:r>
            <a:r>
              <a:rPr lang="sv-SE" dirty="0">
                <a:latin typeface="Arial" panose="020B0604020202020204" pitchFamily="34" charset="0"/>
                <a:ea typeface="Verdana" panose="020B0604030504040204" pitchFamily="34" charset="0"/>
                <a:cs typeface="Arial" panose="020B0604020202020204" pitchFamily="34" charset="0"/>
              </a:rPr>
              <a:t> servers 357 </a:t>
            </a:r>
            <a:r>
              <a:rPr lang="sv-SE" dirty="0" err="1">
                <a:latin typeface="Arial" panose="020B0604020202020204" pitchFamily="34" charset="0"/>
                <a:ea typeface="Verdana" panose="020B0604030504040204" pitchFamily="34" charset="0"/>
                <a:cs typeface="Arial" panose="020B0604020202020204" pitchFamily="34" charset="0"/>
              </a:rPr>
              <a:t>virtual</a:t>
            </a:r>
            <a:endParaRPr lang="en-US"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defTabSz="914400" eaLnBrk="0" fontAlgn="base" hangingPunct="0">
              <a:spcBef>
                <a:spcPct val="0"/>
              </a:spcBef>
              <a:spcAft>
                <a:spcPct val="0"/>
              </a:spcAft>
            </a:pPr>
            <a:r>
              <a:rPr lang="en-US" sz="4800" b="1" dirty="0">
                <a:solidFill>
                  <a:prstClr val="black"/>
                </a:solidFill>
                <a:latin typeface="Georgia" pitchFamily="15" charset="0"/>
                <a:ea typeface="ＭＳ Ｐゴシック" pitchFamily="15" charset="-128"/>
              </a:rPr>
              <a:t>“the order of priority is done in normal mode, not in connection with a disaster”</a:t>
            </a:r>
            <a:endParaRPr lang="sv-SE" sz="4800" dirty="0">
              <a:solidFill>
                <a:prstClr val="black"/>
              </a:solidFill>
              <a:latin typeface="Georgia" pitchFamily="15" charset="0"/>
              <a:ea typeface="ＭＳ Ｐゴシック" pitchFamily="15" charset="-128"/>
            </a:endParaRPr>
          </a:p>
          <a:p>
            <a:endParaRPr lang="sv-SE" dirty="0"/>
          </a:p>
        </p:txBody>
      </p:sp>
    </p:spTree>
    <p:extLst>
      <p:ext uri="{BB962C8B-B14F-4D97-AF65-F5344CB8AC3E}">
        <p14:creationId xmlns:p14="http://schemas.microsoft.com/office/powerpoint/2010/main" val="39743314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latin typeface="Arial" panose="020B0604020202020204" pitchFamily="34" charset="0"/>
                <a:ea typeface="Verdana" panose="020B0604030504040204" pitchFamily="34" charset="0"/>
                <a:cs typeface="Arial" panose="020B0604020202020204" pitchFamily="34" charset="0"/>
              </a:rPr>
              <a:t>Planning process - </a:t>
            </a:r>
            <a:r>
              <a:rPr lang="sv-SE" dirty="0" err="1" smtClean="0">
                <a:latin typeface="Arial" panose="020B0604020202020204" pitchFamily="34" charset="0"/>
                <a:ea typeface="Verdana" panose="020B0604030504040204" pitchFamily="34" charset="0"/>
                <a:cs typeface="Arial" panose="020B0604020202020204" pitchFamily="34" charset="0"/>
              </a:rPr>
              <a:t>highlights</a:t>
            </a:r>
            <a:endParaRPr lang="en-US"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defTabSz="914400" eaLnBrk="0" fontAlgn="base" hangingPunct="0">
              <a:spcBef>
                <a:spcPct val="0"/>
              </a:spcBef>
              <a:spcAft>
                <a:spcPct val="0"/>
              </a:spcAft>
            </a:pPr>
            <a:endParaRPr lang="sv-SE" sz="4800" b="1" dirty="0" smtClean="0">
              <a:solidFill>
                <a:prstClr val="black"/>
              </a:solidFill>
              <a:latin typeface="Georgia" pitchFamily="15" charset="0"/>
              <a:ea typeface="ＭＳ Ｐゴシック" pitchFamily="15" charset="-128"/>
            </a:endParaRPr>
          </a:p>
          <a:p>
            <a:endParaRPr lang="sv-SE" dirty="0"/>
          </a:p>
        </p:txBody>
      </p:sp>
      <p:pic>
        <p:nvPicPr>
          <p:cNvPr id="6" name="Picture 5"/>
          <p:cNvPicPr>
            <a:picLocks noChangeAspect="1"/>
          </p:cNvPicPr>
          <p:nvPr/>
        </p:nvPicPr>
        <p:blipFill>
          <a:blip r:embed="rId4"/>
          <a:stretch>
            <a:fillRect/>
          </a:stretch>
        </p:blipFill>
        <p:spPr>
          <a:xfrm>
            <a:off x="1363050" y="1379888"/>
            <a:ext cx="6036900" cy="4497421"/>
          </a:xfrm>
          <a:prstGeom prst="rect">
            <a:avLst/>
          </a:prstGeom>
        </p:spPr>
      </p:pic>
    </p:spTree>
    <p:extLst>
      <p:ext uri="{BB962C8B-B14F-4D97-AF65-F5344CB8AC3E}">
        <p14:creationId xmlns:p14="http://schemas.microsoft.com/office/powerpoint/2010/main" val="29823638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2971800"/>
            <a:ext cx="7696199" cy="914400"/>
          </a:xfrm>
        </p:spPr>
        <p:txBody>
          <a:bodyPr/>
          <a:lstStyle/>
          <a:p>
            <a:r>
              <a:rPr lang="en-US" dirty="0" smtClean="0"/>
              <a:t>GW Planning and Preparation Approach</a:t>
            </a:r>
            <a:endParaRPr lang="en-US" dirty="0"/>
          </a:p>
        </p:txBody>
      </p:sp>
    </p:spTree>
    <p:extLst>
      <p:ext uri="{BB962C8B-B14F-4D97-AF65-F5344CB8AC3E}">
        <p14:creationId xmlns:p14="http://schemas.microsoft.com/office/powerpoint/2010/main" val="17934305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Leadership</a:t>
            </a:r>
            <a:endParaRPr lang="en-US" dirty="0"/>
          </a:p>
        </p:txBody>
      </p:sp>
      <p:sp>
        <p:nvSpPr>
          <p:cNvPr id="3" name="Text Placeholder 2"/>
          <p:cNvSpPr>
            <a:spLocks noGrp="1"/>
          </p:cNvSpPr>
          <p:nvPr>
            <p:ph type="body" sz="quarter" idx="10"/>
          </p:nvPr>
        </p:nvSpPr>
        <p:spPr/>
        <p:txBody>
          <a:bodyPr/>
          <a:lstStyle/>
          <a:p>
            <a:r>
              <a:rPr lang="en-US" dirty="0"/>
              <a:t>Who in your </a:t>
            </a:r>
            <a:r>
              <a:rPr lang="en-US" dirty="0" smtClean="0"/>
              <a:t>organization </a:t>
            </a:r>
            <a:r>
              <a:rPr lang="en-US" dirty="0"/>
              <a:t>leads DR/BC </a:t>
            </a:r>
            <a:r>
              <a:rPr lang="en-US" dirty="0" smtClean="0"/>
              <a:t>planning?</a:t>
            </a:r>
          </a:p>
          <a:p>
            <a:pPr lvl="1"/>
            <a:r>
              <a:rPr lang="en-US" dirty="0" smtClean="0"/>
              <a:t>Specific Office (OEM, PD, COO etc.)</a:t>
            </a:r>
          </a:p>
          <a:p>
            <a:pPr lvl="1"/>
            <a:r>
              <a:rPr lang="en-US" dirty="0" smtClean="0"/>
              <a:t>President / Provost</a:t>
            </a:r>
          </a:p>
          <a:p>
            <a:pPr lvl="1"/>
            <a:r>
              <a:rPr lang="en-US" dirty="0"/>
              <a:t>E</a:t>
            </a:r>
            <a:r>
              <a:rPr lang="en-US" dirty="0" smtClean="0"/>
              <a:t>veryone</a:t>
            </a:r>
          </a:p>
          <a:p>
            <a:pPr lvl="1"/>
            <a:r>
              <a:rPr lang="en-US" dirty="0" smtClean="0"/>
              <a:t>No one</a:t>
            </a:r>
          </a:p>
          <a:p>
            <a:pPr lvl="1"/>
            <a:r>
              <a:rPr lang="en-US" dirty="0" smtClean="0"/>
              <a:t>Not Sure</a:t>
            </a:r>
            <a:endParaRPr lang="en-US" dirty="0"/>
          </a:p>
        </p:txBody>
      </p:sp>
      <p:sp>
        <p:nvSpPr>
          <p:cNvPr id="4" name="TextBox 3"/>
          <p:cNvSpPr txBox="1"/>
          <p:nvPr/>
        </p:nvSpPr>
        <p:spPr>
          <a:xfrm>
            <a:off x="3886200" y="6172200"/>
            <a:ext cx="3967753" cy="400110"/>
          </a:xfrm>
          <a:prstGeom prst="rect">
            <a:avLst/>
          </a:prstGeom>
          <a:noFill/>
        </p:spPr>
        <p:txBody>
          <a:bodyPr wrap="none" rtlCol="0">
            <a:spAutoFit/>
          </a:bodyPr>
          <a:lstStyle/>
          <a:p>
            <a:r>
              <a:rPr lang="en-US" sz="2000" dirty="0" smtClean="0">
                <a:solidFill>
                  <a:srgbClr val="FFFF00"/>
                </a:solidFill>
              </a:rPr>
              <a:t>Do any of these answers worry you?</a:t>
            </a:r>
            <a:endParaRPr lang="en-US" sz="2000" dirty="0">
              <a:solidFill>
                <a:srgbClr val="FFFF00"/>
              </a:solidFill>
            </a:endParaRPr>
          </a:p>
        </p:txBody>
      </p:sp>
      <p:pic>
        <p:nvPicPr>
          <p:cNvPr id="6" name="Picture 5" descr="Apple-Emoji-raised-ha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81000"/>
            <a:ext cx="762000" cy="762000"/>
          </a:xfrm>
          <a:prstGeom prst="rect">
            <a:avLst/>
          </a:prstGeom>
        </p:spPr>
      </p:pic>
    </p:spTree>
    <p:extLst>
      <p:ext uri="{BB962C8B-B14F-4D97-AF65-F5344CB8AC3E}">
        <p14:creationId xmlns:p14="http://schemas.microsoft.com/office/powerpoint/2010/main" val="565150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University Response Management</a:t>
            </a:r>
            <a:endParaRPr lang="en-US" dirty="0"/>
          </a:p>
        </p:txBody>
      </p:sp>
      <p:sp>
        <p:nvSpPr>
          <p:cNvPr id="7" name="Content Placeholder 6"/>
          <p:cNvSpPr>
            <a:spLocks noGrp="1"/>
          </p:cNvSpPr>
          <p:nvPr>
            <p:ph idx="1"/>
          </p:nvPr>
        </p:nvSpPr>
        <p:spPr/>
        <p:txBody>
          <a:bodyPr/>
          <a:lstStyle/>
          <a:p>
            <a:r>
              <a:rPr lang="en-US" dirty="0" smtClean="0">
                <a:solidFill>
                  <a:srgbClr val="D9D9D9"/>
                </a:solidFill>
              </a:rPr>
              <a:t>The </a:t>
            </a:r>
            <a:r>
              <a:rPr lang="en-US" dirty="0">
                <a:solidFill>
                  <a:srgbClr val="D9D9D9"/>
                </a:solidFill>
              </a:rPr>
              <a:t>Response Management Group (RMG) is the tactical-level Incident Management Team responsible for </a:t>
            </a:r>
            <a:r>
              <a:rPr lang="en-US" b="1" i="1" dirty="0"/>
              <a:t>tactical decision making, coordinating and implementing the university’s response </a:t>
            </a:r>
            <a:r>
              <a:rPr lang="en-US" b="1" i="1" dirty="0">
                <a:solidFill>
                  <a:srgbClr val="FF0000"/>
                </a:solidFill>
              </a:rPr>
              <a:t>within</a:t>
            </a:r>
            <a:r>
              <a:rPr lang="en-US" b="1" i="1" dirty="0"/>
              <a:t> </a:t>
            </a:r>
            <a:r>
              <a:rPr lang="en-US" b="1" i="1" dirty="0">
                <a:solidFill>
                  <a:srgbClr val="FF0000"/>
                </a:solidFill>
              </a:rPr>
              <a:t>its members’ respective divisions</a:t>
            </a:r>
            <a:r>
              <a:rPr lang="en-US" b="1" i="1" dirty="0"/>
              <a:t>, departments or offices</a:t>
            </a:r>
            <a:r>
              <a:rPr lang="en-US" dirty="0"/>
              <a:t>. </a:t>
            </a:r>
            <a:r>
              <a:rPr lang="en-US" dirty="0">
                <a:solidFill>
                  <a:srgbClr val="D9D9D9"/>
                </a:solidFill>
              </a:rPr>
              <a:t>The group collects and disseminates information regarding the incident, provides advice to the LG and</a:t>
            </a:r>
            <a:r>
              <a:rPr lang="en-US" dirty="0"/>
              <a:t> </a:t>
            </a:r>
            <a:r>
              <a:rPr lang="en-US" b="1" i="1" dirty="0"/>
              <a:t>ensures the </a:t>
            </a:r>
            <a:r>
              <a:rPr lang="en-US" b="1" i="1" dirty="0">
                <a:solidFill>
                  <a:srgbClr val="FF0000"/>
                </a:solidFill>
              </a:rPr>
              <a:t>continuity of each member’s areas</a:t>
            </a:r>
            <a:r>
              <a:rPr lang="en-US" b="1" i="1" dirty="0"/>
              <a:t> of responsibility</a:t>
            </a:r>
            <a:r>
              <a:rPr lang="en-US" dirty="0"/>
              <a:t>. </a:t>
            </a:r>
            <a:r>
              <a:rPr lang="en-US" dirty="0">
                <a:solidFill>
                  <a:srgbClr val="D9D9D9"/>
                </a:solidFill>
              </a:rPr>
              <a:t>Members of the RMG optimize the overall university response by understanding each other’s intentions and coordinating actions. Members of the RMG include representation from: </a:t>
            </a:r>
            <a:r>
              <a:rPr lang="en-US" dirty="0" smtClean="0">
                <a:solidFill>
                  <a:srgbClr val="D9D9D9"/>
                </a:solidFill>
              </a:rPr>
              <a:t>[major academic / administrative units]</a:t>
            </a:r>
            <a:endParaRPr lang="en-US" dirty="0">
              <a:solidFill>
                <a:srgbClr val="D9D9D9"/>
              </a:solidFill>
            </a:endParaRPr>
          </a:p>
        </p:txBody>
      </p:sp>
      <p:pic>
        <p:nvPicPr>
          <p:cNvPr id="3" name="Picture 2" descr="gw_atx_4cp_p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85800"/>
            <a:ext cx="990600" cy="739648"/>
          </a:xfrm>
          <a:prstGeom prst="rect">
            <a:avLst/>
          </a:prstGeom>
        </p:spPr>
      </p:pic>
    </p:spTree>
    <p:extLst>
      <p:ext uri="{BB962C8B-B14F-4D97-AF65-F5344CB8AC3E}">
        <p14:creationId xmlns:p14="http://schemas.microsoft.com/office/powerpoint/2010/main" val="3911209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IT Recovery Scope</a:t>
            </a:r>
          </a:p>
        </p:txBody>
      </p:sp>
      <p:sp>
        <p:nvSpPr>
          <p:cNvPr id="3" name="Content Placeholder 2"/>
          <p:cNvSpPr>
            <a:spLocks noGrp="1"/>
          </p:cNvSpPr>
          <p:nvPr>
            <p:ph idx="1"/>
          </p:nvPr>
        </p:nvSpPr>
        <p:spPr/>
        <p:txBody>
          <a:bodyPr/>
          <a:lstStyle/>
          <a:p>
            <a:r>
              <a:rPr lang="en-US" b="1" dirty="0"/>
              <a:t>Emergency Support Functions </a:t>
            </a:r>
            <a:endParaRPr lang="en-US" dirty="0"/>
          </a:p>
          <a:p>
            <a:pPr lvl="1"/>
            <a:r>
              <a:rPr lang="en-US" sz="1800" dirty="0"/>
              <a:t>Emergency response and recovery operations are organized under Emergency Support Functions (ESF). The Office of Emergency Management will activate appropriate ESFs to support response and recovery efforts. There are 12 ESFs with identified primary GW divisions, departments and offices listed below. For additional information, see </a:t>
            </a:r>
            <a:r>
              <a:rPr lang="en-US" sz="1800" i="1" dirty="0"/>
              <a:t>Emergency Support Functions A to L. </a:t>
            </a:r>
            <a:endParaRPr lang="en-US" sz="1800" dirty="0"/>
          </a:p>
          <a:p>
            <a:endParaRPr lang="en-US" b="1" dirty="0"/>
          </a:p>
          <a:p>
            <a:pPr lvl="1"/>
            <a:r>
              <a:rPr lang="en-US" sz="2000" b="1" dirty="0"/>
              <a:t>ESF I</a:t>
            </a:r>
            <a:r>
              <a:rPr lang="en-US" sz="2000" dirty="0"/>
              <a:t>: Information Technology and Telecommunications </a:t>
            </a:r>
          </a:p>
          <a:p>
            <a:pPr lvl="1"/>
            <a:r>
              <a:rPr lang="en-US" sz="2000" dirty="0"/>
              <a:t>Division of Information Technology</a:t>
            </a:r>
          </a:p>
          <a:p>
            <a:r>
              <a:rPr lang="en-US" dirty="0">
                <a:solidFill>
                  <a:srgbClr val="E46C0A"/>
                </a:solidFill>
              </a:rPr>
              <a:t>ESFs organize university capabilities to coordinate </a:t>
            </a:r>
            <a:r>
              <a:rPr lang="en-US" b="1" dirty="0">
                <a:solidFill>
                  <a:srgbClr val="E46C0A"/>
                </a:solidFill>
              </a:rPr>
              <a:t>internal</a:t>
            </a:r>
            <a:r>
              <a:rPr lang="en-US" dirty="0">
                <a:solidFill>
                  <a:srgbClr val="E46C0A"/>
                </a:solidFill>
              </a:rPr>
              <a:t> emergency response and recovery operations. </a:t>
            </a:r>
          </a:p>
          <a:p>
            <a:endParaRPr lang="en-US" dirty="0"/>
          </a:p>
          <a:p>
            <a:endParaRPr lang="en-US" dirty="0"/>
          </a:p>
          <a:p>
            <a:endParaRPr lang="en-US" dirty="0"/>
          </a:p>
        </p:txBody>
      </p:sp>
      <p:pic>
        <p:nvPicPr>
          <p:cNvPr id="4" name="Picture 3" descr="gw_atx_4cp_po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33400"/>
            <a:ext cx="990600" cy="739648"/>
          </a:xfrm>
          <a:prstGeom prst="rect">
            <a:avLst/>
          </a:prstGeom>
        </p:spPr>
      </p:pic>
    </p:spTree>
    <p:extLst>
      <p:ext uri="{BB962C8B-B14F-4D97-AF65-F5344CB8AC3E}">
        <p14:creationId xmlns:p14="http://schemas.microsoft.com/office/powerpoint/2010/main" val="32990526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609600"/>
            <a:ext cx="6781800" cy="685800"/>
          </a:xfrm>
        </p:spPr>
        <p:txBody>
          <a:bodyPr/>
          <a:lstStyle/>
          <a:p>
            <a:r>
              <a:rPr lang="en-US" sz="2800" dirty="0" smtClean="0"/>
              <a:t>Context - IT </a:t>
            </a:r>
            <a:r>
              <a:rPr lang="en-US" sz="2800" dirty="0"/>
              <a:t>DR/BC Planning </a:t>
            </a:r>
            <a:r>
              <a:rPr lang="en-US" sz="2800" dirty="0" smtClean="0"/>
              <a:t>Background</a:t>
            </a:r>
            <a:endParaRPr lang="en-US" sz="3000" dirty="0"/>
          </a:p>
        </p:txBody>
      </p:sp>
      <p:sp>
        <p:nvSpPr>
          <p:cNvPr id="7" name="Content Placeholder 6"/>
          <p:cNvSpPr>
            <a:spLocks noGrp="1"/>
          </p:cNvSpPr>
          <p:nvPr>
            <p:ph idx="1"/>
          </p:nvPr>
        </p:nvSpPr>
        <p:spPr/>
        <p:txBody>
          <a:bodyPr/>
          <a:lstStyle/>
          <a:p>
            <a:r>
              <a:rPr lang="en-US" dirty="0"/>
              <a:t>Organizational Structure </a:t>
            </a:r>
            <a:r>
              <a:rPr lang="en-US" dirty="0" smtClean="0"/>
              <a:t>and Office of Emergency Management</a:t>
            </a:r>
          </a:p>
          <a:p>
            <a:pPr marL="800100" lvl="1" indent="-342900">
              <a:buFont typeface="Arial"/>
              <a:buChar char="•"/>
            </a:pPr>
            <a:r>
              <a:rPr lang="en-US" sz="1800" i="1" dirty="0" smtClean="0"/>
              <a:t>Focus crisis management / decision making – coordination</a:t>
            </a:r>
          </a:p>
          <a:p>
            <a:pPr marL="800100" lvl="1" indent="-342900">
              <a:buFont typeface="Arial"/>
              <a:buChar char="•"/>
            </a:pPr>
            <a:r>
              <a:rPr lang="en-US" sz="1800" dirty="0" smtClean="0"/>
              <a:t>Decentralized unit responsibilities (response and recovery)</a:t>
            </a:r>
            <a:endParaRPr lang="en-US" sz="1800" dirty="0"/>
          </a:p>
          <a:p>
            <a:endParaRPr lang="en-US" sz="800" dirty="0" smtClean="0"/>
          </a:p>
          <a:p>
            <a:r>
              <a:rPr lang="en-US" sz="2000" dirty="0" smtClean="0"/>
              <a:t>IT Efforts </a:t>
            </a:r>
            <a:r>
              <a:rPr lang="en-US" dirty="0" smtClean="0"/>
              <a:t>through </a:t>
            </a:r>
            <a:r>
              <a:rPr lang="en-US" dirty="0" smtClean="0"/>
              <a:t>2015</a:t>
            </a:r>
          </a:p>
          <a:p>
            <a:pPr marL="800100" lvl="1" indent="-342900">
              <a:buFont typeface="Arial"/>
              <a:buChar char="•"/>
              <a:tabLst>
                <a:tab pos="917575" algn="l"/>
              </a:tabLst>
            </a:pPr>
            <a:r>
              <a:rPr lang="en-US" sz="1800" dirty="0" smtClean="0"/>
              <a:t>Too focused on frameworks / complex documentation</a:t>
            </a:r>
          </a:p>
          <a:p>
            <a:pPr marL="800100" lvl="1" indent="-342900">
              <a:buFont typeface="Arial"/>
              <a:buChar char="•"/>
              <a:tabLst>
                <a:tab pos="917575" algn="l"/>
              </a:tabLst>
            </a:pPr>
            <a:r>
              <a:rPr lang="en-US" sz="1800" dirty="0" smtClean="0"/>
              <a:t>Conflict - DR/BC Practice and Higher Education Reality</a:t>
            </a:r>
          </a:p>
          <a:p>
            <a:pPr marL="800100" lvl="1" indent="-342900">
              <a:buFont typeface="Arial"/>
              <a:buChar char="•"/>
              <a:tabLst>
                <a:tab pos="917575" algn="l"/>
              </a:tabLst>
            </a:pPr>
            <a:r>
              <a:rPr lang="en-US" sz="1800" i="1" dirty="0" smtClean="0"/>
              <a:t>Crisis management versus recovery coordination</a:t>
            </a:r>
          </a:p>
          <a:p>
            <a:pPr marL="800100" lvl="1" indent="-342900">
              <a:buFont typeface="Arial"/>
              <a:buChar char="•"/>
              <a:tabLst>
                <a:tab pos="917575" algn="l"/>
              </a:tabLst>
            </a:pPr>
            <a:r>
              <a:rPr lang="en-US" sz="1800" dirty="0" smtClean="0"/>
              <a:t>Role of ‘Business’ Units in DR/BC (prioritization</a:t>
            </a:r>
          </a:p>
          <a:p>
            <a:pPr marL="800100" lvl="1" indent="-342900">
              <a:buFont typeface="Arial"/>
              <a:buChar char="•"/>
              <a:tabLst>
                <a:tab pos="917575" algn="l"/>
              </a:tabLst>
            </a:pPr>
            <a:r>
              <a:rPr lang="en-US" sz="1800" dirty="0" smtClean="0"/>
              <a:t>Technical capabilities ≠ defined services / tested plans</a:t>
            </a:r>
          </a:p>
          <a:p>
            <a:pPr marL="800100" lvl="1" indent="-342900">
              <a:buFont typeface="Arial"/>
              <a:buChar char="•"/>
              <a:tabLst>
                <a:tab pos="917575" algn="l"/>
              </a:tabLst>
            </a:pPr>
            <a:r>
              <a:rPr lang="en-US" sz="1800" dirty="0" smtClean="0"/>
              <a:t>Inconsistent </a:t>
            </a:r>
            <a:r>
              <a:rPr lang="en-US" sz="1800" dirty="0"/>
              <a:t>IT service architecture  / design </a:t>
            </a:r>
            <a:r>
              <a:rPr lang="en-US" sz="1800" dirty="0" smtClean="0"/>
              <a:t>applied</a:t>
            </a:r>
          </a:p>
          <a:p>
            <a:pPr>
              <a:tabLst>
                <a:tab pos="917575" algn="l"/>
              </a:tabLst>
            </a:pPr>
            <a:endParaRPr lang="en-US" sz="800" dirty="0" smtClean="0"/>
          </a:p>
          <a:p>
            <a:pPr>
              <a:tabLst>
                <a:tab pos="917575" algn="l"/>
              </a:tabLst>
            </a:pPr>
            <a:r>
              <a:rPr lang="en-US" dirty="0" smtClean="0"/>
              <a:t>New Approach Required</a:t>
            </a:r>
          </a:p>
          <a:p>
            <a:pPr>
              <a:tabLst>
                <a:tab pos="917575" algn="l"/>
              </a:tabLst>
            </a:pPr>
            <a:endParaRPr lang="en-US" dirty="0"/>
          </a:p>
          <a:p>
            <a:endParaRPr lang="en-US" dirty="0"/>
          </a:p>
          <a:p>
            <a:endParaRPr lang="en-US" b="1" dirty="0"/>
          </a:p>
        </p:txBody>
      </p:sp>
      <p:pic>
        <p:nvPicPr>
          <p:cNvPr id="3" name="Picture 2" descr="gw_atx_4cp_p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33400"/>
            <a:ext cx="990600" cy="739648"/>
          </a:xfrm>
          <a:prstGeom prst="rect">
            <a:avLst/>
          </a:prstGeom>
        </p:spPr>
      </p:pic>
    </p:spTree>
    <p:extLst>
      <p:ext uri="{BB962C8B-B14F-4D97-AF65-F5344CB8AC3E}">
        <p14:creationId xmlns:p14="http://schemas.microsoft.com/office/powerpoint/2010/main" val="26142408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IT DR/BC Approach Highlights</a:t>
            </a:r>
            <a:endParaRPr lang="en-US" dirty="0"/>
          </a:p>
        </p:txBody>
      </p:sp>
      <p:sp>
        <p:nvSpPr>
          <p:cNvPr id="7" name="Content Placeholder 6"/>
          <p:cNvSpPr>
            <a:spLocks noGrp="1"/>
          </p:cNvSpPr>
          <p:nvPr>
            <p:ph idx="1"/>
          </p:nvPr>
        </p:nvSpPr>
        <p:spPr>
          <a:xfrm>
            <a:off x="685800" y="1600200"/>
            <a:ext cx="7391400" cy="4953000"/>
          </a:xfrm>
        </p:spPr>
        <p:txBody>
          <a:bodyPr/>
          <a:lstStyle/>
          <a:p>
            <a:r>
              <a:rPr lang="en-US" dirty="0" smtClean="0"/>
              <a:t>Organizational Readiness</a:t>
            </a:r>
          </a:p>
          <a:p>
            <a:pPr lvl="1"/>
            <a:r>
              <a:rPr lang="en-US" sz="1800" dirty="0" smtClean="0"/>
              <a:t>Staffing </a:t>
            </a:r>
            <a:r>
              <a:rPr lang="en-US" sz="1800" dirty="0"/>
              <a:t>changes and budget considerations</a:t>
            </a:r>
          </a:p>
          <a:p>
            <a:pPr lvl="1"/>
            <a:r>
              <a:rPr lang="en-US" sz="1800" dirty="0"/>
              <a:t>Successes in service </a:t>
            </a:r>
            <a:r>
              <a:rPr lang="en-US" sz="1800" dirty="0" smtClean="0"/>
              <a:t>/ project / portfolio management </a:t>
            </a:r>
            <a:r>
              <a:rPr lang="en-US" sz="1800" dirty="0"/>
              <a:t>approaches</a:t>
            </a:r>
          </a:p>
          <a:p>
            <a:pPr lvl="1"/>
            <a:r>
              <a:rPr lang="en-US" sz="1800" dirty="0"/>
              <a:t>Consistent with Operations Model</a:t>
            </a:r>
          </a:p>
          <a:p>
            <a:pPr lvl="1"/>
            <a:r>
              <a:rPr lang="en-US" sz="1800" dirty="0" smtClean="0"/>
              <a:t>Recognition </a:t>
            </a:r>
            <a:r>
              <a:rPr lang="en-US" sz="1800" dirty="0"/>
              <a:t>campus ‘organizational’ </a:t>
            </a:r>
            <a:r>
              <a:rPr lang="en-US" sz="1800" dirty="0" smtClean="0"/>
              <a:t>problem</a:t>
            </a:r>
            <a:endParaRPr lang="en-US" dirty="0"/>
          </a:p>
          <a:p>
            <a:endParaRPr lang="en-US" dirty="0" smtClean="0"/>
          </a:p>
          <a:p>
            <a:r>
              <a:rPr lang="en-US" dirty="0" smtClean="0"/>
              <a:t>Strategic Direction / Tactical Objectives</a:t>
            </a:r>
            <a:endParaRPr lang="en-US" dirty="0"/>
          </a:p>
          <a:p>
            <a:pPr lvl="1"/>
            <a:r>
              <a:rPr lang="en-US" sz="2000" dirty="0"/>
              <a:t>Shift from top down ‘Best Practice’ to ‘Inside Out’</a:t>
            </a:r>
          </a:p>
          <a:p>
            <a:pPr lvl="1"/>
            <a:r>
              <a:rPr lang="en-US" sz="2000" dirty="0"/>
              <a:t>Divisional Goals Elevated to Board</a:t>
            </a:r>
          </a:p>
          <a:p>
            <a:pPr lvl="1"/>
            <a:r>
              <a:rPr lang="en-US" sz="2000" dirty="0"/>
              <a:t>Calculated Risk </a:t>
            </a:r>
            <a:r>
              <a:rPr lang="en-US" sz="2000" dirty="0" smtClean="0"/>
              <a:t>Taking</a:t>
            </a:r>
            <a:endParaRPr lang="en-US" dirty="0" smtClean="0"/>
          </a:p>
          <a:p>
            <a:endParaRPr lang="en-US" dirty="0" smtClean="0"/>
          </a:p>
          <a:p>
            <a:r>
              <a:rPr lang="en-US" dirty="0" smtClean="0"/>
              <a:t>Campus awareness of IT DR/BC program through BIA’s</a:t>
            </a:r>
          </a:p>
          <a:p>
            <a:endParaRPr lang="en-US" dirty="0" smtClean="0"/>
          </a:p>
          <a:p>
            <a:endParaRPr lang="en-US" dirty="0"/>
          </a:p>
          <a:p>
            <a:endParaRPr lang="en-US" dirty="0" smtClean="0"/>
          </a:p>
          <a:p>
            <a:endParaRPr lang="en-US" dirty="0" smtClean="0"/>
          </a:p>
          <a:p>
            <a:endParaRPr lang="en-US" dirty="0"/>
          </a:p>
        </p:txBody>
      </p:sp>
      <p:pic>
        <p:nvPicPr>
          <p:cNvPr id="3" name="Picture 2" descr="gw_atx_4cp_p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533400"/>
            <a:ext cx="990600" cy="739648"/>
          </a:xfrm>
          <a:prstGeom prst="rect">
            <a:avLst/>
          </a:prstGeom>
        </p:spPr>
      </p:pic>
    </p:spTree>
    <p:extLst>
      <p:ext uri="{BB962C8B-B14F-4D97-AF65-F5344CB8AC3E}">
        <p14:creationId xmlns:p14="http://schemas.microsoft.com/office/powerpoint/2010/main" val="11259236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DR/BC Approach</a:t>
            </a:r>
            <a:endParaRPr lang="en-US" dirty="0"/>
          </a:p>
        </p:txBody>
      </p:sp>
      <p:sp>
        <p:nvSpPr>
          <p:cNvPr id="3" name="Text Placeholder 2"/>
          <p:cNvSpPr>
            <a:spLocks noGrp="1"/>
          </p:cNvSpPr>
          <p:nvPr>
            <p:ph type="body" sz="quarter" idx="10"/>
          </p:nvPr>
        </p:nvSpPr>
        <p:spPr/>
        <p:txBody>
          <a:bodyPr/>
          <a:lstStyle/>
          <a:p>
            <a:r>
              <a:rPr lang="en-US" dirty="0" smtClean="0"/>
              <a:t>Do you have a formal IT approach to DR/BC planning?</a:t>
            </a:r>
          </a:p>
          <a:p>
            <a:pPr lvl="1"/>
            <a:r>
              <a:rPr lang="en-US" dirty="0" smtClean="0"/>
              <a:t>Focused on Technical services</a:t>
            </a:r>
          </a:p>
          <a:p>
            <a:pPr lvl="1"/>
            <a:r>
              <a:rPr lang="en-US" dirty="0" smtClean="0"/>
              <a:t>Focused on Business Services</a:t>
            </a:r>
          </a:p>
          <a:p>
            <a:pPr lvl="1"/>
            <a:r>
              <a:rPr lang="en-US" dirty="0" smtClean="0"/>
              <a:t>Focused on both</a:t>
            </a:r>
          </a:p>
          <a:p>
            <a:pPr lvl="1"/>
            <a:r>
              <a:rPr lang="en-US" dirty="0" smtClean="0"/>
              <a:t>Neither (we hoping nothing happens)</a:t>
            </a:r>
          </a:p>
        </p:txBody>
      </p:sp>
      <p:pic>
        <p:nvPicPr>
          <p:cNvPr id="7" name="Picture 6" descr="Apple-Emoji-raised-ha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381000"/>
            <a:ext cx="914400" cy="914400"/>
          </a:xfrm>
          <a:prstGeom prst="rect">
            <a:avLst/>
          </a:prstGeom>
        </p:spPr>
      </p:pic>
    </p:spTree>
    <p:extLst>
      <p:ext uri="{BB962C8B-B14F-4D97-AF65-F5344CB8AC3E}">
        <p14:creationId xmlns:p14="http://schemas.microsoft.com/office/powerpoint/2010/main" val="35310588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DR/BC Program</a:t>
            </a:r>
          </a:p>
        </p:txBody>
      </p:sp>
      <p:graphicFrame>
        <p:nvGraphicFramePr>
          <p:cNvPr id="4" name="Table 3"/>
          <p:cNvGraphicFramePr>
            <a:graphicFrameLocks noGrp="1"/>
          </p:cNvGraphicFramePr>
          <p:nvPr>
            <p:extLst>
              <p:ext uri="{D42A27DB-BD31-4B8C-83A1-F6EECF244321}">
                <p14:modId xmlns:p14="http://schemas.microsoft.com/office/powerpoint/2010/main" val="474420369"/>
              </p:ext>
            </p:extLst>
          </p:nvPr>
        </p:nvGraphicFramePr>
        <p:xfrm>
          <a:off x="609600" y="1295400"/>
          <a:ext cx="8229600" cy="5125720"/>
        </p:xfrm>
        <a:graphic>
          <a:graphicData uri="http://schemas.openxmlformats.org/drawingml/2006/table">
            <a:tbl>
              <a:tblPr firstRow="1" bandRow="1">
                <a:tableStyleId>{5C22544A-7EE6-4342-B048-85BDC9FD1C3A}</a:tableStyleId>
              </a:tblPr>
              <a:tblGrid>
                <a:gridCol w="4906108"/>
                <a:gridCol w="2409092"/>
                <a:gridCol w="914400"/>
              </a:tblGrid>
              <a:tr h="370840">
                <a:tc>
                  <a:txBody>
                    <a:bodyPr/>
                    <a:lstStyle/>
                    <a:p>
                      <a:pPr algn="ctr"/>
                      <a:r>
                        <a:rPr lang="en-US" dirty="0" smtClean="0"/>
                        <a:t>Program Phase</a:t>
                      </a:r>
                      <a:endParaRPr lang="en-US" dirty="0"/>
                    </a:p>
                  </a:txBody>
                  <a:tcPr anchor="ctr"/>
                </a:tc>
                <a:tc>
                  <a:txBody>
                    <a:bodyPr/>
                    <a:lstStyle/>
                    <a:p>
                      <a:pPr algn="ctr"/>
                      <a:r>
                        <a:rPr lang="en-US" dirty="0" smtClean="0"/>
                        <a:t>Goal</a:t>
                      </a:r>
                      <a:endParaRPr lang="en-US" dirty="0"/>
                    </a:p>
                  </a:txBody>
                  <a:tcPr anchor="ctr"/>
                </a:tc>
                <a:tc>
                  <a:txBody>
                    <a:bodyPr/>
                    <a:lstStyle/>
                    <a:p>
                      <a:pPr algn="ctr"/>
                      <a:r>
                        <a:rPr lang="en-US" sz="1600" dirty="0" smtClean="0"/>
                        <a:t>Status</a:t>
                      </a:r>
                      <a:endParaRPr lang="en-US" sz="1600" dirty="0"/>
                    </a:p>
                  </a:txBody>
                  <a:tcPr anchor="ctr"/>
                </a:tc>
              </a:tr>
              <a:tr h="370840">
                <a:tc>
                  <a:txBody>
                    <a:bodyPr/>
                    <a:lstStyle/>
                    <a:p>
                      <a:pPr lvl="0"/>
                      <a:r>
                        <a:rPr lang="en-US" sz="1600" dirty="0" smtClean="0">
                          <a:cs typeface="Arial"/>
                        </a:rPr>
                        <a:t>Phase I – Duty Officer</a:t>
                      </a:r>
                    </a:p>
                    <a:p>
                      <a:pPr lvl="1"/>
                      <a:r>
                        <a:rPr lang="en-US" sz="1600" dirty="0" smtClean="0">
                          <a:cs typeface="Arial"/>
                        </a:rPr>
                        <a:t>Major Incident Assessment and Response</a:t>
                      </a:r>
                    </a:p>
                    <a:p>
                      <a:pPr lvl="1"/>
                      <a:r>
                        <a:rPr lang="en-US" sz="1600" dirty="0" smtClean="0">
                          <a:cs typeface="Arial"/>
                        </a:rPr>
                        <a:t>Command Center, Roles and Responsibilities</a:t>
                      </a:r>
                    </a:p>
                  </a:txBody>
                  <a:tcPr anchor="ctr"/>
                </a:tc>
                <a:tc>
                  <a:txBody>
                    <a:bodyPr/>
                    <a:lstStyle/>
                    <a:p>
                      <a:r>
                        <a:rPr lang="en-US" sz="1600" dirty="0" smtClean="0"/>
                        <a:t>Senior Management accountability and ownership</a:t>
                      </a:r>
                      <a:r>
                        <a:rPr lang="en-US" sz="1600" baseline="0" dirty="0" smtClean="0"/>
                        <a:t> through experience</a:t>
                      </a:r>
                    </a:p>
                  </a:txBody>
                  <a:tcPr anchor="ctr"/>
                </a:tc>
                <a:tc>
                  <a:txBody>
                    <a:bodyPr/>
                    <a:lstStyle/>
                    <a:p>
                      <a:pPr algn="ctr"/>
                      <a:r>
                        <a:rPr lang="en-US" sz="3600" b="1" dirty="0" smtClean="0">
                          <a:solidFill>
                            <a:srgbClr val="008000"/>
                          </a:solidFill>
                          <a:latin typeface="Zapf Dingbats"/>
                          <a:ea typeface="Zapf Dingbats"/>
                          <a:cs typeface="Zapf Dingbats"/>
                          <a:sym typeface="Zapf Dingbats"/>
                        </a:rPr>
                        <a:t>✔</a:t>
                      </a:r>
                      <a:endParaRPr lang="en-US" sz="3600" dirty="0"/>
                    </a:p>
                  </a:txBody>
                  <a:tcPr anchor="ctr"/>
                </a:tc>
              </a:tr>
              <a:tr h="370840">
                <a:tc>
                  <a:txBody>
                    <a:bodyPr/>
                    <a:lstStyle/>
                    <a:p>
                      <a:pPr lvl="0"/>
                      <a:r>
                        <a:rPr lang="en-US" sz="1600" dirty="0" smtClean="0">
                          <a:cs typeface="Arial"/>
                        </a:rPr>
                        <a:t>Phase II – Disaster Recovery Basics</a:t>
                      </a:r>
                    </a:p>
                    <a:p>
                      <a:pPr lvl="1"/>
                      <a:r>
                        <a:rPr lang="en-US" sz="1600" dirty="0" smtClean="0">
                          <a:cs typeface="Arial"/>
                        </a:rPr>
                        <a:t>Revised High Level Disaster Recovery Plan</a:t>
                      </a:r>
                    </a:p>
                    <a:p>
                      <a:pPr lvl="1"/>
                      <a:r>
                        <a:rPr lang="en-US" sz="1600" b="1" dirty="0" smtClean="0">
                          <a:cs typeface="Arial"/>
                        </a:rPr>
                        <a:t>Business Impact Analysis (IT perspective)</a:t>
                      </a:r>
                    </a:p>
                    <a:p>
                      <a:pPr lvl="1"/>
                      <a:r>
                        <a:rPr lang="en-US" sz="1600" dirty="0" smtClean="0">
                          <a:cs typeface="Arial"/>
                        </a:rPr>
                        <a:t>DR Plan Tests</a:t>
                      </a:r>
                      <a:r>
                        <a:rPr lang="en-US" sz="1600" baseline="0" dirty="0" smtClean="0">
                          <a:cs typeface="Arial"/>
                        </a:rPr>
                        <a:t> </a:t>
                      </a:r>
                      <a:r>
                        <a:rPr lang="en-US" sz="1600" dirty="0" smtClean="0">
                          <a:cs typeface="Arial"/>
                        </a:rPr>
                        <a:t>(IT perspectives)</a:t>
                      </a:r>
                    </a:p>
                  </a:txBody>
                  <a:tcPr anchor="ctr"/>
                </a:tc>
                <a:tc>
                  <a:txBody>
                    <a:bodyPr/>
                    <a:lstStyle/>
                    <a:p>
                      <a:endParaRPr lang="en-US" sz="1600" dirty="0" smtClean="0"/>
                    </a:p>
                    <a:p>
                      <a:r>
                        <a:rPr lang="en-US" sz="1600" dirty="0" smtClean="0"/>
                        <a:t>Documenting reality</a:t>
                      </a:r>
                    </a:p>
                    <a:p>
                      <a:r>
                        <a:rPr lang="en-US" sz="1600" dirty="0" smtClean="0"/>
                        <a:t>Slaying</a:t>
                      </a:r>
                      <a:r>
                        <a:rPr lang="en-US" sz="1600" baseline="0" dirty="0" smtClean="0"/>
                        <a:t> the misperceptions</a:t>
                      </a:r>
                    </a:p>
                    <a:p>
                      <a:r>
                        <a:rPr lang="en-US" sz="1600" dirty="0" smtClean="0"/>
                        <a:t>Crafting</a:t>
                      </a:r>
                      <a:r>
                        <a:rPr lang="en-US" sz="1600" baseline="0" dirty="0" smtClean="0"/>
                        <a:t> the ‘message’</a:t>
                      </a:r>
                      <a:endParaRPr lang="en-US" sz="1600" dirty="0"/>
                    </a:p>
                  </a:txBody>
                  <a:tcPr anchor="ctr"/>
                </a:tc>
                <a:tc>
                  <a:txBody>
                    <a:bodyPr/>
                    <a:lstStyle/>
                    <a:p>
                      <a:pPr algn="ctr"/>
                      <a:r>
                        <a:rPr lang="en-US" sz="3600" b="1" dirty="0" smtClean="0">
                          <a:solidFill>
                            <a:srgbClr val="008000"/>
                          </a:solidFill>
                          <a:latin typeface="Zapf Dingbats"/>
                          <a:ea typeface="Zapf Dingbats"/>
                          <a:cs typeface="Zapf Dingbats"/>
                          <a:sym typeface="Zapf Dingbats"/>
                        </a:rPr>
                        <a:t>✔</a:t>
                      </a:r>
                      <a:endParaRPr lang="en-US" sz="3600" dirty="0"/>
                    </a:p>
                  </a:txBody>
                  <a:tcPr anchor="ctr"/>
                </a:tc>
              </a:tr>
              <a:tr h="370840">
                <a:tc>
                  <a:txBody>
                    <a:bodyPr/>
                    <a:lstStyle/>
                    <a:p>
                      <a:pPr lvl="0"/>
                      <a:r>
                        <a:rPr lang="en-US" sz="1600" dirty="0" smtClean="0">
                          <a:cs typeface="Arial"/>
                        </a:rPr>
                        <a:t>Phase III – Meaningful DR/BC</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cs typeface="Arial"/>
                        </a:rPr>
                        <a:t>Business Unit Engagement</a:t>
                      </a:r>
                    </a:p>
                    <a:p>
                      <a:pPr lvl="1"/>
                      <a:r>
                        <a:rPr lang="en-US" sz="1600" dirty="0" smtClean="0">
                          <a:cs typeface="Arial"/>
                        </a:rPr>
                        <a:t>Detailed Plans / Playbooks</a:t>
                      </a:r>
                    </a:p>
                    <a:p>
                      <a:pPr lvl="1"/>
                      <a:r>
                        <a:rPr lang="en-US" sz="1600" dirty="0" smtClean="0">
                          <a:cs typeface="Arial"/>
                        </a:rPr>
                        <a:t>Decentralized IT Engagement</a:t>
                      </a:r>
                    </a:p>
                    <a:p>
                      <a:pPr lvl="1"/>
                      <a:r>
                        <a:rPr lang="en-US" sz="1600" dirty="0" smtClean="0">
                          <a:cs typeface="Arial"/>
                        </a:rPr>
                        <a:t>Complete DR Plan</a:t>
                      </a:r>
                      <a:r>
                        <a:rPr lang="en-US" sz="1600" baseline="0" dirty="0" smtClean="0">
                          <a:cs typeface="Arial"/>
                        </a:rPr>
                        <a:t> </a:t>
                      </a:r>
                      <a:r>
                        <a:rPr lang="en-US" sz="1600" dirty="0" smtClean="0">
                          <a:cs typeface="Arial"/>
                        </a:rPr>
                        <a:t>Testing</a:t>
                      </a:r>
                    </a:p>
                  </a:txBody>
                  <a:tcPr anchor="ctr"/>
                </a:tc>
                <a:tc>
                  <a:txBody>
                    <a:bodyPr/>
                    <a:lstStyle/>
                    <a:p>
                      <a:endParaRPr lang="en-US" sz="1600" dirty="0" smtClean="0"/>
                    </a:p>
                    <a:p>
                      <a:r>
                        <a:rPr lang="en-US" sz="1600" dirty="0" smtClean="0"/>
                        <a:t>Wise</a:t>
                      </a:r>
                      <a:r>
                        <a:rPr lang="en-US" sz="1600" baseline="0" dirty="0" smtClean="0"/>
                        <a:t> engagement</a:t>
                      </a:r>
                      <a:br>
                        <a:rPr lang="en-US" sz="1600" baseline="0" dirty="0" smtClean="0"/>
                      </a:br>
                      <a:r>
                        <a:rPr lang="en-US" sz="1600" baseline="0" dirty="0" smtClean="0"/>
                        <a:t>Accountable staff</a:t>
                      </a:r>
                    </a:p>
                    <a:p>
                      <a:r>
                        <a:rPr lang="en-US" sz="1600" baseline="0" dirty="0" smtClean="0"/>
                        <a:t>Buy-in / Awareness</a:t>
                      </a:r>
                    </a:p>
                    <a:p>
                      <a:endParaRPr lang="en-US" sz="1600" dirty="0"/>
                    </a:p>
                  </a:txBody>
                  <a:tcPr anchor="ctr"/>
                </a:tc>
                <a:tc>
                  <a:txBody>
                    <a:bodyPr/>
                    <a:lstStyle/>
                    <a:p>
                      <a:pPr algn="ctr"/>
                      <a:r>
                        <a:rPr lang="en-US" sz="3600" b="1" dirty="0" smtClean="0">
                          <a:solidFill>
                            <a:srgbClr val="FFAE17"/>
                          </a:solidFill>
                          <a:latin typeface="Zapf Dingbats"/>
                          <a:ea typeface="Zapf Dingbats"/>
                          <a:cs typeface="Zapf Dingbats"/>
                          <a:sym typeface="Zapf Dingbats"/>
                        </a:rPr>
                        <a:t>✔</a:t>
                      </a:r>
                    </a:p>
                    <a:p>
                      <a:pPr algn="ctr"/>
                      <a:r>
                        <a:rPr lang="en-US" sz="1200" b="1" dirty="0" smtClean="0">
                          <a:solidFill>
                            <a:srgbClr val="FFAE17"/>
                          </a:solidFill>
                          <a:latin typeface="Arial"/>
                          <a:ea typeface="Zapf Dingbats"/>
                          <a:cs typeface="Arial"/>
                          <a:sym typeface="Zapf Dingbats"/>
                        </a:rPr>
                        <a:t>In progress</a:t>
                      </a:r>
                      <a:endParaRPr lang="en-US" sz="1200" dirty="0">
                        <a:solidFill>
                          <a:srgbClr val="FFAE17"/>
                        </a:solidFill>
                        <a:latin typeface="Arial"/>
                        <a:cs typeface="Arial"/>
                      </a:endParaRPr>
                    </a:p>
                  </a:txBody>
                  <a:tcPr anchor="ctr"/>
                </a:tc>
              </a:tr>
              <a:tr h="370840">
                <a:tc>
                  <a:txBody>
                    <a:bodyPr/>
                    <a:lstStyle/>
                    <a:p>
                      <a:pPr lvl="0"/>
                      <a:r>
                        <a:rPr lang="en-US" sz="1600" dirty="0" smtClean="0">
                          <a:cs typeface="Arial"/>
                        </a:rPr>
                        <a:t>Phase IV – ‘Normal DR/BC  Planning’</a:t>
                      </a:r>
                    </a:p>
                    <a:p>
                      <a:pPr lvl="1"/>
                      <a:r>
                        <a:rPr lang="en-US" sz="1600" dirty="0" smtClean="0">
                          <a:cs typeface="Arial"/>
                        </a:rPr>
                        <a:t>Business engaged through service lifecycle</a:t>
                      </a:r>
                    </a:p>
                    <a:p>
                      <a:pPr lvl="1"/>
                      <a:r>
                        <a:rPr lang="en-US" sz="1600" dirty="0" smtClean="0">
                          <a:cs typeface="Arial"/>
                        </a:rPr>
                        <a:t>Experienced IT staff applying validated processes</a:t>
                      </a:r>
                    </a:p>
                    <a:p>
                      <a:pPr lvl="1"/>
                      <a:r>
                        <a:rPr lang="en-US" sz="1600" dirty="0" smtClean="0">
                          <a:cs typeface="Arial"/>
                        </a:rPr>
                        <a:t>Practice, Assess, Improve</a:t>
                      </a:r>
                    </a:p>
                    <a:p>
                      <a:pPr lvl="1"/>
                      <a:endParaRPr lang="en-US"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Repeatable and consistent Process Owned by IT Staff Supported by Business</a:t>
                      </a:r>
                    </a:p>
                  </a:txBody>
                  <a:tcPr anchor="ctr"/>
                </a:tc>
                <a:tc>
                  <a:txBody>
                    <a:bodyPr/>
                    <a:lstStyle/>
                    <a:p>
                      <a:pPr algn="ctr"/>
                      <a:endParaRPr lang="en-US" sz="3600" dirty="0"/>
                    </a:p>
                  </a:txBody>
                  <a:tcPr anchor="ctr"/>
                </a:tc>
              </a:tr>
            </a:tbl>
          </a:graphicData>
        </a:graphic>
      </p:graphicFrame>
      <p:pic>
        <p:nvPicPr>
          <p:cNvPr id="5" name="Picture 4" descr="gw_atx_4cp_p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33400"/>
            <a:ext cx="990600" cy="739648"/>
          </a:xfrm>
          <a:prstGeom prst="rect">
            <a:avLst/>
          </a:prstGeom>
        </p:spPr>
      </p:pic>
    </p:spTree>
    <p:extLst>
      <p:ext uri="{BB962C8B-B14F-4D97-AF65-F5344CB8AC3E}">
        <p14:creationId xmlns:p14="http://schemas.microsoft.com/office/powerpoint/2010/main" val="3276306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914400" y="914400"/>
            <a:ext cx="7010400" cy="4495800"/>
          </a:xfrm>
        </p:spPr>
        <p:txBody>
          <a:bodyPr/>
          <a:lstStyle/>
          <a:p>
            <a:r>
              <a:rPr lang="en-US" sz="2400" dirty="0"/>
              <a:t>Academic and operational activities at universities are subject to major service disruptions caused by the environment, equipment failures, and people. Planning and preparation are paramount to successful recovery in a crisis. In this session, a disaster involving simultaneous main power feed, UPS, and generator failures will be reviewed and lessons learned during the two-month crisis. The valuable lessons learned and outcomes will provide the context for a discussion of a practical "inside out" recovery prioritization planning framework for IT and university business units.</a:t>
            </a:r>
          </a:p>
        </p:txBody>
      </p:sp>
    </p:spTree>
    <p:extLst>
      <p:ext uri="{BB962C8B-B14F-4D97-AF65-F5344CB8AC3E}">
        <p14:creationId xmlns:p14="http://schemas.microsoft.com/office/powerpoint/2010/main" val="6724884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467600" cy="762000"/>
          </a:xfrm>
        </p:spPr>
        <p:txBody>
          <a:bodyPr/>
          <a:lstStyle/>
          <a:p>
            <a:r>
              <a:rPr lang="en-US" dirty="0" smtClean="0"/>
              <a:t>DR/BC Frameworks - Sharing</a:t>
            </a:r>
            <a:endParaRPr lang="en-US" dirty="0"/>
          </a:p>
        </p:txBody>
      </p:sp>
      <p:sp>
        <p:nvSpPr>
          <p:cNvPr id="6" name="Text Placeholder 5"/>
          <p:cNvSpPr>
            <a:spLocks noGrp="1"/>
          </p:cNvSpPr>
          <p:nvPr>
            <p:ph type="body" sz="quarter" idx="10"/>
          </p:nvPr>
        </p:nvSpPr>
        <p:spPr/>
        <p:txBody>
          <a:bodyPr/>
          <a:lstStyle/>
          <a:p>
            <a:r>
              <a:rPr lang="en-US" dirty="0" smtClean="0"/>
              <a:t>Have formal DR/BC frameworks worked on your campus?</a:t>
            </a:r>
            <a:endParaRPr lang="en-US" dirty="0"/>
          </a:p>
        </p:txBody>
      </p:sp>
      <p:pic>
        <p:nvPicPr>
          <p:cNvPr id="5" name="Picture 4" descr="microphone-free-images-at-clker-com-vector-clip-art-online-8lXSP7-clipa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70" y="457200"/>
            <a:ext cx="914400" cy="914400"/>
          </a:xfrm>
          <a:prstGeom prst="rect">
            <a:avLst/>
          </a:prstGeom>
        </p:spPr>
      </p:pic>
    </p:spTree>
    <p:extLst>
      <p:ext uri="{BB962C8B-B14F-4D97-AF65-F5344CB8AC3E}">
        <p14:creationId xmlns:p14="http://schemas.microsoft.com/office/powerpoint/2010/main" val="3743946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DR/BC Experience - Sharing</a:t>
            </a:r>
            <a:endParaRPr lang="en-US" dirty="0"/>
          </a:p>
        </p:txBody>
      </p:sp>
      <p:sp>
        <p:nvSpPr>
          <p:cNvPr id="6" name="Text Placeholder 5"/>
          <p:cNvSpPr>
            <a:spLocks noGrp="1"/>
          </p:cNvSpPr>
          <p:nvPr>
            <p:ph type="body" sz="quarter" idx="10"/>
          </p:nvPr>
        </p:nvSpPr>
        <p:spPr/>
        <p:txBody>
          <a:bodyPr/>
          <a:lstStyle/>
          <a:p>
            <a:pPr marL="0" indent="0">
              <a:buNone/>
            </a:pPr>
            <a:r>
              <a:rPr lang="en-US" dirty="0" smtClean="0"/>
              <a:t>Are there any specific challenges you have overcome as you implemented a DR/BC program?</a:t>
            </a:r>
            <a:endParaRPr lang="en-US" dirty="0"/>
          </a:p>
        </p:txBody>
      </p:sp>
      <p:pic>
        <p:nvPicPr>
          <p:cNvPr id="5" name="Picture 4" descr="microphone-free-images-at-clker-com-vector-clip-art-online-8lXSP7-clipa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70" y="457200"/>
            <a:ext cx="914400" cy="914400"/>
          </a:xfrm>
          <a:prstGeom prst="rect">
            <a:avLst/>
          </a:prstGeom>
        </p:spPr>
      </p:pic>
    </p:spTree>
    <p:extLst>
      <p:ext uri="{BB962C8B-B14F-4D97-AF65-F5344CB8AC3E}">
        <p14:creationId xmlns:p14="http://schemas.microsoft.com/office/powerpoint/2010/main" val="10281969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DR/BC Documentation - Sharing</a:t>
            </a:r>
            <a:endParaRPr lang="en-US" dirty="0"/>
          </a:p>
        </p:txBody>
      </p:sp>
      <p:sp>
        <p:nvSpPr>
          <p:cNvPr id="6" name="Text Placeholder 5"/>
          <p:cNvSpPr>
            <a:spLocks noGrp="1"/>
          </p:cNvSpPr>
          <p:nvPr>
            <p:ph type="body" sz="quarter" idx="10"/>
          </p:nvPr>
        </p:nvSpPr>
        <p:spPr/>
        <p:txBody>
          <a:bodyPr/>
          <a:lstStyle/>
          <a:p>
            <a:pPr marL="0" indent="0">
              <a:buNone/>
            </a:pPr>
            <a:r>
              <a:rPr lang="en-US" dirty="0" smtClean="0"/>
              <a:t>Do you have suggestions or comments on the documentation related to DR/BC?</a:t>
            </a:r>
          </a:p>
          <a:p>
            <a:r>
              <a:rPr lang="en-US" dirty="0" smtClean="0"/>
              <a:t>What do you require / request from the business units?</a:t>
            </a:r>
          </a:p>
          <a:p>
            <a:r>
              <a:rPr lang="en-US" dirty="0" smtClean="0"/>
              <a:t>What do you expect from your IT units?</a:t>
            </a:r>
            <a:endParaRPr lang="en-US" dirty="0"/>
          </a:p>
        </p:txBody>
      </p:sp>
      <p:pic>
        <p:nvPicPr>
          <p:cNvPr id="5" name="Picture 4" descr="microphone-free-images-at-clker-com-vector-clip-art-online-8lXSP7-clipa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370" y="457200"/>
            <a:ext cx="914400" cy="914400"/>
          </a:xfrm>
          <a:prstGeom prst="rect">
            <a:avLst/>
          </a:prstGeom>
        </p:spPr>
      </p:pic>
    </p:spTree>
    <p:extLst>
      <p:ext uri="{BB962C8B-B14F-4D97-AF65-F5344CB8AC3E}">
        <p14:creationId xmlns:p14="http://schemas.microsoft.com/office/powerpoint/2010/main" val="40272912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Leadership</a:t>
            </a:r>
            <a:endParaRPr lang="en-US" dirty="0"/>
          </a:p>
        </p:txBody>
      </p:sp>
      <p:sp>
        <p:nvSpPr>
          <p:cNvPr id="6" name="Text Placeholder 5"/>
          <p:cNvSpPr>
            <a:spLocks noGrp="1"/>
          </p:cNvSpPr>
          <p:nvPr>
            <p:ph type="body" sz="quarter" idx="10"/>
          </p:nvPr>
        </p:nvSpPr>
        <p:spPr/>
        <p:txBody>
          <a:bodyPr/>
          <a:lstStyle/>
          <a:p>
            <a:pPr marL="0" indent="0">
              <a:buNone/>
            </a:pPr>
            <a:r>
              <a:rPr lang="en-US" dirty="0" smtClean="0"/>
              <a:t>We have discussed leadership and ownership in our presentation, what leadership have you found to be critical?</a:t>
            </a:r>
          </a:p>
          <a:p>
            <a:r>
              <a:rPr lang="en-US" dirty="0" smtClean="0"/>
              <a:t>Has the leadership approach changed at your campus? Due to a disaster?</a:t>
            </a:r>
            <a:endParaRPr lang="en-US" dirty="0"/>
          </a:p>
        </p:txBody>
      </p:sp>
      <p:pic>
        <p:nvPicPr>
          <p:cNvPr id="7" name="Picture 6" descr="microphone-free-images-at-clker-com-vector-clip-art-online-8lXSP7-clipa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70" y="457200"/>
            <a:ext cx="914400" cy="914400"/>
          </a:xfrm>
          <a:prstGeom prst="rect">
            <a:avLst/>
          </a:prstGeom>
        </p:spPr>
      </p:pic>
    </p:spTree>
    <p:extLst>
      <p:ext uri="{BB962C8B-B14F-4D97-AF65-F5344CB8AC3E}">
        <p14:creationId xmlns:p14="http://schemas.microsoft.com/office/powerpoint/2010/main" val="37019179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Joint Review and Wrap-Up</a:t>
            </a:r>
            <a:endParaRPr lang="en-US" dirty="0"/>
          </a:p>
        </p:txBody>
      </p:sp>
    </p:spTree>
    <p:extLst>
      <p:ext uri="{BB962C8B-B14F-4D97-AF65-F5344CB8AC3E}">
        <p14:creationId xmlns:p14="http://schemas.microsoft.com/office/powerpoint/2010/main" val="30895179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r>
              <a:rPr lang="en-US" dirty="0"/>
              <a:t>Develop a practical framework based on institutional maturity</a:t>
            </a:r>
          </a:p>
          <a:p>
            <a:endParaRPr lang="en-US" dirty="0"/>
          </a:p>
          <a:p>
            <a:r>
              <a:rPr lang="en-US" dirty="0"/>
              <a:t>Leverage focused / directed effort (sometimes at the individual level)</a:t>
            </a:r>
          </a:p>
          <a:p>
            <a:endParaRPr lang="en-US" dirty="0"/>
          </a:p>
          <a:p>
            <a:r>
              <a:rPr lang="en-US" dirty="0"/>
              <a:t>As always, obtain get buy-in (a CIO goal was very motivating)</a:t>
            </a:r>
          </a:p>
          <a:p>
            <a:endParaRPr lang="en-US" dirty="0"/>
          </a:p>
          <a:p>
            <a:r>
              <a:rPr lang="en-US" dirty="0"/>
              <a:t>Let organizational culture (IT and campus) drive approach</a:t>
            </a:r>
          </a:p>
          <a:p>
            <a:endParaRPr lang="en-US" dirty="0"/>
          </a:p>
          <a:p>
            <a:r>
              <a:rPr lang="en-US" dirty="0"/>
              <a:t>Consider IT driving toward Business DR/BC from the inside out</a:t>
            </a:r>
          </a:p>
          <a:p>
            <a:endParaRPr lang="en-US" dirty="0"/>
          </a:p>
          <a:p>
            <a:endParaRPr lang="en-US" dirty="0"/>
          </a:p>
        </p:txBody>
      </p:sp>
    </p:spTree>
    <p:extLst>
      <p:ext uri="{BB962C8B-B14F-4D97-AF65-F5344CB8AC3E}">
        <p14:creationId xmlns:p14="http://schemas.microsoft.com/office/powerpoint/2010/main" val="2197127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a:t>
            </a:r>
            <a:r>
              <a:rPr lang="en-US" b="1" dirty="0"/>
              <a:t>Thoughts </a:t>
            </a:r>
            <a:endParaRPr lang="en-US" dirty="0"/>
          </a:p>
        </p:txBody>
      </p:sp>
      <p:sp>
        <p:nvSpPr>
          <p:cNvPr id="3" name="Content Placeholder 2"/>
          <p:cNvSpPr>
            <a:spLocks noGrp="1"/>
          </p:cNvSpPr>
          <p:nvPr>
            <p:ph idx="1"/>
          </p:nvPr>
        </p:nvSpPr>
        <p:spPr/>
        <p:txBody>
          <a:bodyPr/>
          <a:lstStyle/>
          <a:p>
            <a:r>
              <a:rPr lang="en-US" dirty="0"/>
              <a:t>Importance of Role Clarity </a:t>
            </a:r>
            <a:r>
              <a:rPr lang="en-US" dirty="0" smtClean="0"/>
              <a:t>Across </a:t>
            </a:r>
            <a:r>
              <a:rPr lang="en-US" dirty="0"/>
              <a:t>Institution</a:t>
            </a:r>
          </a:p>
          <a:p>
            <a:pPr lvl="1"/>
            <a:r>
              <a:rPr lang="en-US" sz="1800" dirty="0"/>
              <a:t>‘connecting the right people’ </a:t>
            </a:r>
          </a:p>
          <a:p>
            <a:r>
              <a:rPr lang="en-US" dirty="0"/>
              <a:t> </a:t>
            </a:r>
          </a:p>
          <a:p>
            <a:r>
              <a:rPr lang="en-US" dirty="0"/>
              <a:t>Initiate / </a:t>
            </a:r>
            <a:r>
              <a:rPr lang="en-US" dirty="0" smtClean="0"/>
              <a:t>Sustain </a:t>
            </a:r>
            <a:r>
              <a:rPr lang="en-US" dirty="0"/>
              <a:t>/ </a:t>
            </a:r>
            <a:r>
              <a:rPr lang="en-US" dirty="0" smtClean="0"/>
              <a:t>Own</a:t>
            </a:r>
            <a:endParaRPr lang="en-US" dirty="0"/>
          </a:p>
          <a:p>
            <a:pPr lvl="1"/>
            <a:r>
              <a:rPr lang="en-US" sz="1800" dirty="0" smtClean="0"/>
              <a:t>‘Who </a:t>
            </a:r>
            <a:r>
              <a:rPr lang="en-US" sz="1800" dirty="0"/>
              <a:t>is your institutions pain in the </a:t>
            </a:r>
            <a:r>
              <a:rPr lang="en-US" sz="1800" dirty="0" smtClean="0"/>
              <a:t>ass?</a:t>
            </a:r>
            <a:r>
              <a:rPr lang="en-US" sz="1800" dirty="0"/>
              <a:t>’</a:t>
            </a:r>
          </a:p>
          <a:p>
            <a:endParaRPr lang="en-US" dirty="0"/>
          </a:p>
          <a:p>
            <a:pPr algn="ctr"/>
            <a:r>
              <a:rPr lang="en-US" sz="3200" b="1" dirty="0" smtClean="0"/>
              <a:t>Thank you!</a:t>
            </a:r>
            <a:endParaRPr lang="en-US" sz="3200" b="1" dirty="0"/>
          </a:p>
          <a:p>
            <a:pPr algn="ctr"/>
            <a:endParaRPr lang="en-US" dirty="0"/>
          </a:p>
          <a:p>
            <a:r>
              <a:rPr lang="en-US" sz="1800" dirty="0">
                <a:solidFill>
                  <a:schemeClr val="tx1"/>
                </a:solidFill>
              </a:rPr>
              <a:t>Karoline Westerlund </a:t>
            </a:r>
            <a:r>
              <a:rPr lang="en-US" sz="1800" dirty="0">
                <a:solidFill>
                  <a:schemeClr val="tx1"/>
                </a:solidFill>
                <a:hlinkClick r:id="rId2"/>
              </a:rPr>
              <a:t>karoline.westerlund@umu.se</a:t>
            </a:r>
            <a:r>
              <a:rPr lang="en-US" sz="1800" dirty="0">
                <a:solidFill>
                  <a:schemeClr val="tx1"/>
                </a:solidFill>
              </a:rPr>
              <a:t> Umea Universitet</a:t>
            </a:r>
          </a:p>
          <a:p>
            <a:endParaRPr lang="en-US" sz="1800" dirty="0">
              <a:solidFill>
                <a:schemeClr val="tx1"/>
              </a:solidFill>
            </a:endParaRPr>
          </a:p>
          <a:p>
            <a:r>
              <a:rPr lang="en-US" sz="1800" dirty="0">
                <a:solidFill>
                  <a:schemeClr val="tx1"/>
                </a:solidFill>
              </a:rPr>
              <a:t>Donna Hill </a:t>
            </a:r>
            <a:r>
              <a:rPr lang="en-US" sz="1800" dirty="0">
                <a:solidFill>
                  <a:schemeClr val="tx1"/>
                </a:solidFill>
                <a:hlinkClick r:id="rId3"/>
              </a:rPr>
              <a:t>dhill3@gwu.edu</a:t>
            </a:r>
            <a:r>
              <a:rPr lang="en-US" sz="1800" dirty="0">
                <a:solidFill>
                  <a:schemeClr val="tx1"/>
                </a:solidFill>
              </a:rPr>
              <a:t> The George Washington University </a:t>
            </a:r>
          </a:p>
          <a:p>
            <a:endParaRPr lang="en-US" sz="1800" dirty="0">
              <a:solidFill>
                <a:schemeClr val="tx1"/>
              </a:solidFill>
            </a:endParaRPr>
          </a:p>
          <a:p>
            <a:r>
              <a:rPr lang="en-US" sz="1800" dirty="0">
                <a:solidFill>
                  <a:schemeClr val="tx1"/>
                </a:solidFill>
              </a:rPr>
              <a:t>Bill Koffenberger </a:t>
            </a:r>
            <a:r>
              <a:rPr lang="en-US" sz="1800" dirty="0">
                <a:solidFill>
                  <a:schemeClr val="tx1"/>
                </a:solidFill>
                <a:hlinkClick r:id="rId4"/>
              </a:rPr>
              <a:t>billkoff@gwu.edu</a:t>
            </a:r>
            <a:r>
              <a:rPr lang="en-US" sz="1800" dirty="0">
                <a:solidFill>
                  <a:schemeClr val="tx1"/>
                </a:solidFill>
              </a:rPr>
              <a:t> The George Washington University</a:t>
            </a:r>
          </a:p>
          <a:p>
            <a:endParaRPr lang="en-US" dirty="0"/>
          </a:p>
          <a:p>
            <a:endParaRPr lang="en-US" dirty="0"/>
          </a:p>
          <a:p>
            <a:endParaRPr lang="en-US" dirty="0"/>
          </a:p>
        </p:txBody>
      </p:sp>
    </p:spTree>
    <p:extLst>
      <p:ext uri="{BB962C8B-B14F-4D97-AF65-F5344CB8AC3E}">
        <p14:creationId xmlns:p14="http://schemas.microsoft.com/office/powerpoint/2010/main" val="5530643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6858000" cy="838200"/>
          </a:xfrm>
        </p:spPr>
        <p:txBody>
          <a:bodyPr/>
          <a:lstStyle/>
          <a:p>
            <a:pPr algn="ctr"/>
            <a:r>
              <a:rPr lang="en-US" sz="3800" dirty="0" smtClean="0">
                <a:solidFill>
                  <a:schemeClr val="tx1">
                    <a:lumMod val="75000"/>
                    <a:lumOff val="25000"/>
                  </a:schemeClr>
                </a:solidFill>
              </a:rPr>
              <a:t>Help Us Improve and Grow</a:t>
            </a:r>
            <a:endParaRPr lang="en-US" sz="3800" dirty="0">
              <a:solidFill>
                <a:schemeClr val="tx1">
                  <a:lumMod val="75000"/>
                  <a:lumOff val="25000"/>
                </a:schemeClr>
              </a:solidFill>
            </a:endParaRPr>
          </a:p>
        </p:txBody>
      </p:sp>
      <p:sp>
        <p:nvSpPr>
          <p:cNvPr id="3" name="Content Placeholder 2"/>
          <p:cNvSpPr>
            <a:spLocks noGrp="1"/>
          </p:cNvSpPr>
          <p:nvPr>
            <p:ph idx="1"/>
          </p:nvPr>
        </p:nvSpPr>
        <p:spPr>
          <a:xfrm>
            <a:off x="990600" y="1905000"/>
            <a:ext cx="6858000" cy="3581400"/>
          </a:xfrm>
        </p:spPr>
        <p:txBody>
          <a:bodyPr/>
          <a:lstStyle/>
          <a:p>
            <a:endParaRPr lang="en-US" dirty="0" smtClean="0">
              <a:solidFill>
                <a:schemeClr val="tx1">
                  <a:lumMod val="75000"/>
                  <a:lumOff val="25000"/>
                </a:schemeClr>
              </a:solidFill>
            </a:endParaRPr>
          </a:p>
          <a:p>
            <a:endParaRPr lang="en-US" dirty="0">
              <a:solidFill>
                <a:schemeClr val="tx1">
                  <a:lumMod val="75000"/>
                  <a:lumOff val="25000"/>
                </a:schemeClr>
              </a:solidFill>
            </a:endParaRPr>
          </a:p>
          <a:p>
            <a:pPr algn="ctr"/>
            <a:r>
              <a:rPr lang="en-US" sz="2800" dirty="0" smtClean="0">
                <a:solidFill>
                  <a:schemeClr val="tx1">
                    <a:lumMod val="75000"/>
                    <a:lumOff val="25000"/>
                  </a:schemeClr>
                </a:solidFill>
              </a:rPr>
              <a:t>Thank you for participating </a:t>
            </a:r>
          </a:p>
          <a:p>
            <a:pPr algn="ctr"/>
            <a:r>
              <a:rPr lang="en-US" sz="2800" dirty="0" smtClean="0">
                <a:solidFill>
                  <a:schemeClr val="tx1">
                    <a:lumMod val="75000"/>
                    <a:lumOff val="25000"/>
                  </a:schemeClr>
                </a:solidFill>
              </a:rPr>
              <a:t>in today’s session. </a:t>
            </a:r>
          </a:p>
          <a:p>
            <a:pPr algn="ctr"/>
            <a:endParaRPr lang="en-US" dirty="0">
              <a:solidFill>
                <a:schemeClr val="tx1">
                  <a:lumMod val="75000"/>
                  <a:lumOff val="25000"/>
                </a:schemeClr>
              </a:solidFill>
            </a:endParaRPr>
          </a:p>
          <a:p>
            <a:pPr algn="ctr"/>
            <a:r>
              <a:rPr lang="en-US" dirty="0" smtClean="0">
                <a:solidFill>
                  <a:schemeClr val="tx1">
                    <a:lumMod val="75000"/>
                    <a:lumOff val="25000"/>
                  </a:schemeClr>
                </a:solidFill>
              </a:rPr>
              <a:t>We’re very interested in your feedback.  Please take </a:t>
            </a:r>
          </a:p>
          <a:p>
            <a:pPr algn="ctr"/>
            <a:r>
              <a:rPr lang="en-US" dirty="0" smtClean="0">
                <a:solidFill>
                  <a:schemeClr val="tx1">
                    <a:lumMod val="75000"/>
                    <a:lumOff val="25000"/>
                  </a:schemeClr>
                </a:solidFill>
              </a:rPr>
              <a:t>a minute to fill out the session evaluation found within </a:t>
            </a:r>
          </a:p>
          <a:p>
            <a:pPr algn="ctr"/>
            <a:r>
              <a:rPr lang="en-US" dirty="0" smtClean="0">
                <a:solidFill>
                  <a:schemeClr val="tx1">
                    <a:lumMod val="75000"/>
                    <a:lumOff val="25000"/>
                  </a:schemeClr>
                </a:solidFill>
              </a:rPr>
              <a:t>the conference mobile app, or the online agenda. </a:t>
            </a:r>
            <a:br>
              <a:rPr lang="en-US" dirty="0" smtClean="0">
                <a:solidFill>
                  <a:schemeClr val="tx1">
                    <a:lumMod val="75000"/>
                    <a:lumOff val="25000"/>
                  </a:schemeClr>
                </a:solidFill>
              </a:rPr>
            </a:br>
            <a:endParaRPr lang="en-US" dirty="0">
              <a:solidFill>
                <a:schemeClr val="tx1">
                  <a:lumMod val="75000"/>
                  <a:lumOff val="25000"/>
                </a:schemeClr>
              </a:solidFill>
            </a:endParaRPr>
          </a:p>
        </p:txBody>
      </p:sp>
      <p:sp>
        <p:nvSpPr>
          <p:cNvPr id="4" name="Rectangle 3"/>
          <p:cNvSpPr/>
          <p:nvPr/>
        </p:nvSpPr>
        <p:spPr>
          <a:xfrm>
            <a:off x="0" y="5410200"/>
            <a:ext cx="9144000" cy="1200329"/>
          </a:xfrm>
          <a:prstGeom prst="rect">
            <a:avLst/>
          </a:prstGeom>
        </p:spPr>
        <p:txBody>
          <a:bodyPr wrap="square">
            <a:spAutoFit/>
          </a:bodyPr>
          <a:lstStyle/>
          <a:p>
            <a:pPr algn="ctr"/>
            <a:r>
              <a:rPr lang="en-US" dirty="0"/>
              <a:t>Karoline Westerlund </a:t>
            </a:r>
            <a:r>
              <a:rPr lang="en-US" dirty="0">
                <a:hlinkClick r:id="rId3"/>
              </a:rPr>
              <a:t>karoline.westerlund@umu.se</a:t>
            </a:r>
            <a:r>
              <a:rPr lang="en-US" dirty="0"/>
              <a:t> Umea Universitet</a:t>
            </a:r>
          </a:p>
          <a:p>
            <a:pPr algn="ctr"/>
            <a:endParaRPr lang="en-US" dirty="0"/>
          </a:p>
          <a:p>
            <a:pPr algn="ctr"/>
            <a:r>
              <a:rPr lang="en-US" dirty="0"/>
              <a:t>Bill Koffenberger </a:t>
            </a:r>
            <a:r>
              <a:rPr lang="en-US" dirty="0">
                <a:hlinkClick r:id="rId4"/>
              </a:rPr>
              <a:t>billkoff@gwu.edu</a:t>
            </a:r>
            <a:r>
              <a:rPr lang="en-US" dirty="0"/>
              <a:t> The George Washington University</a:t>
            </a:r>
          </a:p>
          <a:p>
            <a:pPr algn="ctr"/>
            <a:endParaRPr lang="en-US" dirty="0"/>
          </a:p>
        </p:txBody>
      </p:sp>
    </p:spTree>
    <p:extLst>
      <p:ext uri="{BB962C8B-B14F-4D97-AF65-F5344CB8AC3E}">
        <p14:creationId xmlns:p14="http://schemas.microsoft.com/office/powerpoint/2010/main" val="1861628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Outcomes</a:t>
            </a:r>
          </a:p>
        </p:txBody>
      </p:sp>
      <p:sp>
        <p:nvSpPr>
          <p:cNvPr id="3" name="Content Placeholder 2"/>
          <p:cNvSpPr>
            <a:spLocks noGrp="1"/>
          </p:cNvSpPr>
          <p:nvPr>
            <p:ph idx="1"/>
          </p:nvPr>
        </p:nvSpPr>
        <p:spPr/>
        <p:txBody>
          <a:bodyPr/>
          <a:lstStyle/>
          <a:p>
            <a:pPr marL="342900" indent="-342900">
              <a:buFont typeface="Arial"/>
              <a:buChar char="•"/>
            </a:pPr>
            <a:r>
              <a:rPr lang="en-US" dirty="0"/>
              <a:t>Understand the importance of DR/BC planning and preparation</a:t>
            </a:r>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r>
              <a:rPr lang="en-US" dirty="0"/>
              <a:t>Learn from an actual disaster </a:t>
            </a:r>
          </a:p>
          <a:p>
            <a:pPr marL="342900" indent="-342900">
              <a:buFont typeface="Arial"/>
              <a:buChar char="•"/>
            </a:pPr>
            <a:endParaRPr lang="en-US" dirty="0"/>
          </a:p>
          <a:p>
            <a:endParaRPr lang="en-US" dirty="0"/>
          </a:p>
          <a:p>
            <a:pPr marL="342900" indent="-342900">
              <a:buFont typeface="Arial"/>
              <a:buChar char="•"/>
            </a:pPr>
            <a:r>
              <a:rPr lang="en-US" dirty="0"/>
              <a:t>Review approaches to DR/BC planning</a:t>
            </a:r>
          </a:p>
          <a:p>
            <a:endParaRPr lang="en-US" dirty="0"/>
          </a:p>
        </p:txBody>
      </p:sp>
    </p:spTree>
    <p:extLst>
      <p:ext uri="{BB962C8B-B14F-4D97-AF65-F5344CB8AC3E}">
        <p14:creationId xmlns:p14="http://schemas.microsoft.com/office/powerpoint/2010/main" val="1920973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Presenter Introductions</a:t>
            </a:r>
            <a:endParaRPr lang="en-US" dirty="0"/>
          </a:p>
        </p:txBody>
      </p:sp>
    </p:spTree>
    <p:extLst>
      <p:ext uri="{BB962C8B-B14F-4D97-AF65-F5344CB8AC3E}">
        <p14:creationId xmlns:p14="http://schemas.microsoft.com/office/powerpoint/2010/main" val="9388345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685800"/>
            <a:ext cx="8229600" cy="731838"/>
          </a:xfrm>
        </p:spPr>
        <p:txBody>
          <a:bodyPr/>
          <a:lstStyle/>
          <a:p>
            <a:r>
              <a:rPr lang="en-US" dirty="0" smtClean="0"/>
              <a:t>One Main Campus – some numbers</a:t>
            </a:r>
            <a:endParaRPr lang="en-US" dirty="0"/>
          </a:p>
        </p:txBody>
      </p:sp>
      <p:sp>
        <p:nvSpPr>
          <p:cNvPr id="7" name="Content Placeholder 6"/>
          <p:cNvSpPr>
            <a:spLocks noGrp="1"/>
          </p:cNvSpPr>
          <p:nvPr>
            <p:ph idx="1"/>
          </p:nvPr>
        </p:nvSpPr>
        <p:spPr>
          <a:xfrm>
            <a:off x="685800" y="1447800"/>
            <a:ext cx="8229600" cy="5029200"/>
          </a:xfrm>
        </p:spPr>
        <p:txBody>
          <a:bodyPr/>
          <a:lstStyle/>
          <a:p>
            <a:r>
              <a:rPr lang="sv-SE" sz="1600" dirty="0" smtClean="0">
                <a:ea typeface="ＭＳ Ｐゴシック" panose="020B0600070205080204" pitchFamily="34" charset="-128"/>
              </a:rPr>
              <a:t>Total </a:t>
            </a:r>
            <a:r>
              <a:rPr lang="sv-SE" sz="1600" dirty="0" err="1">
                <a:ea typeface="ＭＳ Ｐゴシック" panose="020B0600070205080204" pitchFamily="34" charset="-128"/>
              </a:rPr>
              <a:t>enrolled</a:t>
            </a:r>
            <a:r>
              <a:rPr lang="sv-SE" sz="1600" dirty="0">
                <a:ea typeface="ＭＳ Ｐゴシック" panose="020B0600070205080204" pitchFamily="34" charset="-128"/>
              </a:rPr>
              <a:t> students </a:t>
            </a:r>
            <a:r>
              <a:rPr lang="sv-SE" sz="1600" dirty="0" smtClean="0">
                <a:ea typeface="ＭＳ Ｐゴシック" panose="020B0600070205080204" pitchFamily="34" charset="-128"/>
              </a:rPr>
              <a:t>32000, </a:t>
            </a:r>
            <a:r>
              <a:rPr lang="sv-SE" sz="1600" dirty="0" err="1" smtClean="0">
                <a:ea typeface="ＭＳ Ｐゴシック" panose="020B0600070205080204" pitchFamily="34" charset="-128"/>
              </a:rPr>
              <a:t>Employees</a:t>
            </a:r>
            <a:r>
              <a:rPr lang="sv-SE" sz="1600" dirty="0" smtClean="0">
                <a:ea typeface="ＭＳ Ｐゴシック" panose="020B0600070205080204" pitchFamily="34" charset="-128"/>
              </a:rPr>
              <a:t> 4200</a:t>
            </a:r>
          </a:p>
          <a:p>
            <a:endParaRPr lang="en-US" sz="1600" dirty="0" smtClean="0">
              <a:cs typeface="Arial"/>
            </a:endParaRPr>
          </a:p>
          <a:p>
            <a:r>
              <a:rPr lang="en-US" sz="1600" dirty="0" smtClean="0">
                <a:cs typeface="Arial"/>
              </a:rPr>
              <a:t>Central IT-Office, 6 employees</a:t>
            </a:r>
          </a:p>
          <a:p>
            <a:r>
              <a:rPr lang="en-US" sz="1600" dirty="0" smtClean="0">
                <a:cs typeface="Arial"/>
              </a:rPr>
              <a:t>Strategic responsibility for all common IT at the university</a:t>
            </a:r>
            <a:endParaRPr lang="en-US" sz="1600" dirty="0">
              <a:cs typeface="Arial"/>
            </a:endParaRPr>
          </a:p>
          <a:p>
            <a:endParaRPr lang="en-US" sz="1600" dirty="0" smtClean="0"/>
          </a:p>
          <a:p>
            <a:r>
              <a:rPr lang="en-US" sz="1600" dirty="0"/>
              <a:t>ITS</a:t>
            </a:r>
            <a:r>
              <a:rPr lang="en-US" sz="1600" i="1" dirty="0"/>
              <a:t> </a:t>
            </a:r>
            <a:r>
              <a:rPr lang="en-US" sz="1600" dirty="0" smtClean="0">
                <a:cs typeface="Arial"/>
              </a:rPr>
              <a:t>datacenter, </a:t>
            </a:r>
            <a:r>
              <a:rPr lang="en-US" sz="1600" dirty="0" smtClean="0"/>
              <a:t>Information </a:t>
            </a:r>
            <a:r>
              <a:rPr lang="en-US" sz="1600" dirty="0"/>
              <a:t>and Communications </a:t>
            </a:r>
            <a:r>
              <a:rPr lang="en-US" sz="1600" dirty="0" smtClean="0"/>
              <a:t>Technology,</a:t>
            </a:r>
            <a:r>
              <a:rPr lang="en-US" sz="1600" dirty="0">
                <a:cs typeface="Arial"/>
              </a:rPr>
              <a:t> </a:t>
            </a:r>
            <a:r>
              <a:rPr lang="en-US" sz="1600" dirty="0" smtClean="0">
                <a:cs typeface="Arial"/>
              </a:rPr>
              <a:t>200 employees</a:t>
            </a:r>
          </a:p>
          <a:p>
            <a:r>
              <a:rPr lang="en-US" sz="1600" dirty="0" smtClean="0">
                <a:cs typeface="Arial"/>
              </a:rPr>
              <a:t>30% </a:t>
            </a:r>
            <a:r>
              <a:rPr lang="sv-SE" sz="1600" dirty="0"/>
              <a:t>in house </a:t>
            </a:r>
            <a:r>
              <a:rPr lang="sv-SE" sz="1600" dirty="0" err="1" smtClean="0"/>
              <a:t>supplier</a:t>
            </a:r>
            <a:r>
              <a:rPr lang="sv-SE" sz="1600" dirty="0" smtClean="0"/>
              <a:t>, 70% </a:t>
            </a:r>
            <a:r>
              <a:rPr lang="sv-SE" sz="1600" dirty="0" err="1" smtClean="0"/>
              <a:t>external</a:t>
            </a:r>
            <a:r>
              <a:rPr lang="sv-SE" sz="1600" dirty="0" smtClean="0"/>
              <a:t> services to all Swedish </a:t>
            </a:r>
            <a:r>
              <a:rPr lang="sv-SE" sz="1600" dirty="0" err="1" smtClean="0"/>
              <a:t>universities</a:t>
            </a:r>
            <a:endParaRPr lang="en-US" sz="1600" dirty="0" smtClean="0">
              <a:cs typeface="Arial"/>
            </a:endParaRPr>
          </a:p>
          <a:p>
            <a:endParaRPr lang="en-US" sz="1600" dirty="0" smtClean="0">
              <a:cs typeface="Arial"/>
            </a:endParaRPr>
          </a:p>
          <a:p>
            <a:r>
              <a:rPr lang="en-US" sz="1600" dirty="0" smtClean="0">
                <a:cs typeface="Arial"/>
              </a:rPr>
              <a:t>Centralized </a:t>
            </a:r>
            <a:r>
              <a:rPr lang="en-US" sz="1600" dirty="0">
                <a:cs typeface="Arial"/>
              </a:rPr>
              <a:t>IT </a:t>
            </a:r>
            <a:r>
              <a:rPr lang="en-US" sz="1600" dirty="0" smtClean="0">
                <a:cs typeface="Arial"/>
              </a:rPr>
              <a:t>65 employees, library 7 employees</a:t>
            </a:r>
          </a:p>
          <a:p>
            <a:r>
              <a:rPr lang="en-US" sz="1600" dirty="0" smtClean="0">
                <a:cs typeface="Arial"/>
              </a:rPr>
              <a:t>Decentralized </a:t>
            </a:r>
            <a:r>
              <a:rPr lang="en-US" sz="1600" dirty="0">
                <a:cs typeface="Arial"/>
              </a:rPr>
              <a:t>IT </a:t>
            </a:r>
            <a:r>
              <a:rPr lang="en-US" sz="1600" dirty="0" smtClean="0">
                <a:cs typeface="Arial"/>
              </a:rPr>
              <a:t>~50 IT employees</a:t>
            </a:r>
            <a:endParaRPr lang="sv-SE" dirty="0">
              <a:ea typeface="ＭＳ Ｐゴシック" panose="020B0600070205080204" pitchFamily="34" charset="-128"/>
            </a:endParaRPr>
          </a:p>
          <a:p>
            <a:r>
              <a:rPr lang="en-US" sz="1600" dirty="0" smtClean="0">
                <a:cs typeface="Arial"/>
              </a:rPr>
              <a:t>~</a:t>
            </a:r>
            <a:r>
              <a:rPr lang="sv-SE" sz="1600" dirty="0" smtClean="0">
                <a:ea typeface="ＭＳ Ｐゴシック" panose="020B0600070205080204" pitchFamily="34" charset="-128"/>
              </a:rPr>
              <a:t> 70 major </a:t>
            </a:r>
            <a:r>
              <a:rPr lang="sv-SE" sz="1600" dirty="0" err="1" smtClean="0">
                <a:ea typeface="ＭＳ Ｐゴシック" panose="020B0600070205080204" pitchFamily="34" charset="-128"/>
              </a:rPr>
              <a:t>important</a:t>
            </a:r>
            <a:r>
              <a:rPr lang="sv-SE" sz="1600" dirty="0" smtClean="0">
                <a:ea typeface="ＭＳ Ｐゴシック" panose="020B0600070205080204" pitchFamily="34" charset="-128"/>
              </a:rPr>
              <a:t> IT- </a:t>
            </a:r>
            <a:r>
              <a:rPr lang="sv-SE" sz="1600" dirty="0" err="1" smtClean="0">
                <a:ea typeface="ＭＳ Ｐゴシック" panose="020B0600070205080204" pitchFamily="34" charset="-128"/>
              </a:rPr>
              <a:t>applications</a:t>
            </a:r>
            <a:r>
              <a:rPr lang="sv-SE" sz="1600" dirty="0" smtClean="0">
                <a:ea typeface="ＭＳ Ｐゴシック" panose="020B0600070205080204" pitchFamily="34" charset="-128"/>
              </a:rPr>
              <a:t> / 1 </a:t>
            </a:r>
            <a:r>
              <a:rPr lang="sv-SE" sz="1600" dirty="0" err="1" smtClean="0">
                <a:ea typeface="ＭＳ Ｐゴシック" panose="020B0600070205080204" pitchFamily="34" charset="-128"/>
              </a:rPr>
              <a:t>main</a:t>
            </a:r>
            <a:r>
              <a:rPr lang="sv-SE" sz="1600" dirty="0" smtClean="0">
                <a:ea typeface="ＭＳ Ｐゴシック" panose="020B0600070205080204" pitchFamily="34" charset="-128"/>
              </a:rPr>
              <a:t> operation hall, 1 reserv hall</a:t>
            </a:r>
          </a:p>
          <a:p>
            <a:endParaRPr lang="sv-SE" sz="1600" dirty="0" smtClean="0">
              <a:ea typeface="ＭＳ Ｐゴシック" panose="020B0600070205080204" pitchFamily="34" charset="-128"/>
            </a:endParaRPr>
          </a:p>
          <a:p>
            <a:r>
              <a:rPr lang="sv-SE" sz="1600" dirty="0" smtClean="0">
                <a:ea typeface="ＭＳ Ｐゴシック" panose="020B0600070205080204" pitchFamily="34" charset="-128"/>
              </a:rPr>
              <a:t>5.2</a:t>
            </a:r>
            <a:r>
              <a:rPr lang="sv-SE" sz="1600" dirty="0">
                <a:ea typeface="ＭＳ Ｐゴシック" panose="020B0600070205080204" pitchFamily="34" charset="-128"/>
              </a:rPr>
              <a:t>% Total IT </a:t>
            </a:r>
            <a:r>
              <a:rPr lang="sv-SE" sz="1600" dirty="0" err="1">
                <a:ea typeface="ＭＳ Ｐゴシック" panose="020B0600070205080204" pitchFamily="34" charset="-128"/>
              </a:rPr>
              <a:t>spending</a:t>
            </a:r>
            <a:r>
              <a:rPr lang="sv-SE" sz="1600" dirty="0">
                <a:ea typeface="ＭＳ Ｐゴシック" panose="020B0600070205080204" pitchFamily="34" charset="-128"/>
              </a:rPr>
              <a:t> as a </a:t>
            </a:r>
            <a:r>
              <a:rPr lang="sv-SE" sz="1600" dirty="0" err="1">
                <a:ea typeface="ＭＳ Ｐゴシック" panose="020B0600070205080204" pitchFamily="34" charset="-128"/>
              </a:rPr>
              <a:t>precentage</a:t>
            </a:r>
            <a:r>
              <a:rPr lang="sv-SE" sz="1600" dirty="0">
                <a:ea typeface="ＭＳ Ｐゴシック" panose="020B0600070205080204" pitchFamily="34" charset="-128"/>
              </a:rPr>
              <a:t> </a:t>
            </a:r>
            <a:r>
              <a:rPr lang="sv-SE" sz="1600" dirty="0" err="1">
                <a:ea typeface="ＭＳ Ｐゴシック" panose="020B0600070205080204" pitchFamily="34" charset="-128"/>
              </a:rPr>
              <a:t>of</a:t>
            </a:r>
            <a:r>
              <a:rPr lang="sv-SE" sz="1600" dirty="0">
                <a:ea typeface="ＭＳ Ｐゴシック" panose="020B0600070205080204" pitchFamily="34" charset="-128"/>
              </a:rPr>
              <a:t> </a:t>
            </a:r>
            <a:r>
              <a:rPr lang="sv-SE" sz="1600" dirty="0" err="1">
                <a:ea typeface="ＭＳ Ｐゴシック" panose="020B0600070205080204" pitchFamily="34" charset="-128"/>
              </a:rPr>
              <a:t>institutional</a:t>
            </a:r>
            <a:r>
              <a:rPr lang="sv-SE" sz="1600" dirty="0">
                <a:ea typeface="ＭＳ Ｐゴシック" panose="020B0600070205080204" pitchFamily="34" charset="-128"/>
              </a:rPr>
              <a:t> </a:t>
            </a:r>
            <a:r>
              <a:rPr lang="sv-SE" sz="1600" dirty="0" err="1">
                <a:ea typeface="ＭＳ Ｐゴシック" panose="020B0600070205080204" pitchFamily="34" charset="-128"/>
              </a:rPr>
              <a:t>expences</a:t>
            </a:r>
            <a:endParaRPr lang="sv-SE" sz="1600" dirty="0">
              <a:ea typeface="ＭＳ Ｐゴシック" panose="020B0600070205080204" pitchFamily="34" charset="-128"/>
            </a:endParaRPr>
          </a:p>
          <a:p>
            <a:r>
              <a:rPr lang="sv-SE" sz="1600" dirty="0" smtClean="0">
                <a:ea typeface="ＭＳ Ｐゴシック" panose="020B0600070205080204" pitchFamily="34" charset="-128"/>
              </a:rPr>
              <a:t>2.9% Total central IT </a:t>
            </a:r>
            <a:r>
              <a:rPr lang="sv-SE" sz="1600" dirty="0" err="1" smtClean="0">
                <a:ea typeface="ＭＳ Ｐゴシック" panose="020B0600070205080204" pitchFamily="34" charset="-128"/>
              </a:rPr>
              <a:t>spending</a:t>
            </a:r>
            <a:r>
              <a:rPr lang="sv-SE" sz="1600" dirty="0" smtClean="0">
                <a:ea typeface="ＭＳ Ｐゴシック" panose="020B0600070205080204" pitchFamily="34" charset="-128"/>
              </a:rPr>
              <a:t> as a </a:t>
            </a:r>
            <a:r>
              <a:rPr lang="sv-SE" sz="1600" dirty="0" err="1" smtClean="0">
                <a:ea typeface="ＭＳ Ｐゴシック" panose="020B0600070205080204" pitchFamily="34" charset="-128"/>
              </a:rPr>
              <a:t>precentage</a:t>
            </a:r>
            <a:r>
              <a:rPr lang="sv-SE" sz="1600" dirty="0" smtClean="0">
                <a:ea typeface="ＭＳ Ｐゴシック" panose="020B0600070205080204" pitchFamily="34" charset="-128"/>
              </a:rPr>
              <a:t> </a:t>
            </a:r>
            <a:r>
              <a:rPr lang="sv-SE" sz="1600" dirty="0" err="1" smtClean="0">
                <a:ea typeface="ＭＳ Ｐゴシック" panose="020B0600070205080204" pitchFamily="34" charset="-128"/>
              </a:rPr>
              <a:t>of</a:t>
            </a:r>
            <a:r>
              <a:rPr lang="sv-SE" sz="1600" dirty="0" smtClean="0">
                <a:ea typeface="ＭＳ Ｐゴシック" panose="020B0600070205080204" pitchFamily="34" charset="-128"/>
              </a:rPr>
              <a:t> </a:t>
            </a:r>
            <a:r>
              <a:rPr lang="sv-SE" sz="1600" dirty="0" err="1" smtClean="0">
                <a:ea typeface="ＭＳ Ｐゴシック" panose="020B0600070205080204" pitchFamily="34" charset="-128"/>
              </a:rPr>
              <a:t>institutional</a:t>
            </a:r>
            <a:r>
              <a:rPr lang="sv-SE" sz="1600" dirty="0" smtClean="0">
                <a:ea typeface="ＭＳ Ｐゴシック" panose="020B0600070205080204" pitchFamily="34" charset="-128"/>
              </a:rPr>
              <a:t> </a:t>
            </a:r>
            <a:r>
              <a:rPr lang="sv-SE" sz="1600" dirty="0" err="1" smtClean="0">
                <a:ea typeface="ＭＳ Ｐゴシック" panose="020B0600070205080204" pitchFamily="34" charset="-128"/>
              </a:rPr>
              <a:t>expences</a:t>
            </a:r>
            <a:endParaRPr lang="sv-SE" sz="1600" dirty="0" smtClean="0">
              <a:ea typeface="ＭＳ Ｐゴシック" panose="020B0600070205080204" pitchFamily="34" charset="-128"/>
            </a:endParaRPr>
          </a:p>
          <a:p>
            <a:r>
              <a:rPr lang="sv-SE" sz="1600" dirty="0" smtClean="0">
                <a:ea typeface="ＭＳ Ｐゴシック" panose="020B0600070205080204" pitchFamily="34" charset="-128"/>
              </a:rPr>
              <a:t>55% </a:t>
            </a:r>
            <a:r>
              <a:rPr lang="sv-SE" sz="1600" dirty="0">
                <a:ea typeface="ＭＳ Ｐゴシック" panose="020B0600070205080204" pitchFamily="34" charset="-128"/>
              </a:rPr>
              <a:t>Total central IT </a:t>
            </a:r>
            <a:r>
              <a:rPr lang="sv-SE" sz="1600" dirty="0" err="1">
                <a:ea typeface="ＭＳ Ｐゴシック" panose="020B0600070205080204" pitchFamily="34" charset="-128"/>
              </a:rPr>
              <a:t>spending</a:t>
            </a:r>
            <a:r>
              <a:rPr lang="sv-SE" sz="1600" dirty="0">
                <a:ea typeface="ＭＳ Ｐゴシック" panose="020B0600070205080204" pitchFamily="34" charset="-128"/>
              </a:rPr>
              <a:t> as a </a:t>
            </a:r>
            <a:r>
              <a:rPr lang="sv-SE" sz="1600" dirty="0" err="1">
                <a:ea typeface="ＭＳ Ｐゴシック" panose="020B0600070205080204" pitchFamily="34" charset="-128"/>
              </a:rPr>
              <a:t>precentage</a:t>
            </a:r>
            <a:r>
              <a:rPr lang="sv-SE" sz="1600" dirty="0">
                <a:ea typeface="ＭＳ Ｐゴシック" panose="020B0600070205080204" pitchFamily="34" charset="-128"/>
              </a:rPr>
              <a:t> </a:t>
            </a:r>
            <a:r>
              <a:rPr lang="sv-SE" sz="1600" dirty="0" err="1" smtClean="0">
                <a:ea typeface="ＭＳ Ｐゴシック" panose="020B0600070205080204" pitchFamily="34" charset="-128"/>
              </a:rPr>
              <a:t>of</a:t>
            </a:r>
            <a:r>
              <a:rPr lang="sv-SE" sz="1600" dirty="0" smtClean="0">
                <a:ea typeface="ＭＳ Ｐゴシック" panose="020B0600070205080204" pitchFamily="34" charset="-128"/>
              </a:rPr>
              <a:t> total </a:t>
            </a:r>
            <a:r>
              <a:rPr lang="sv-SE" sz="1600" dirty="0">
                <a:ea typeface="ＭＳ Ｐゴシック" panose="020B0600070205080204" pitchFamily="34" charset="-128"/>
              </a:rPr>
              <a:t>IT </a:t>
            </a:r>
            <a:r>
              <a:rPr lang="sv-SE" sz="1600" dirty="0" err="1">
                <a:ea typeface="ＭＳ Ｐゴシック" panose="020B0600070205080204" pitchFamily="34" charset="-128"/>
              </a:rPr>
              <a:t>spending</a:t>
            </a:r>
            <a:r>
              <a:rPr lang="sv-SE" sz="1600" dirty="0">
                <a:ea typeface="ＭＳ Ｐゴシック" panose="020B0600070205080204" pitchFamily="34" charset="-128"/>
              </a:rPr>
              <a:t> </a:t>
            </a:r>
            <a:endParaRPr lang="sv-SE" sz="1600" dirty="0" smtClean="0">
              <a:ea typeface="ＭＳ Ｐゴシック" panose="020B0600070205080204" pitchFamily="34" charset="-128"/>
            </a:endParaRPr>
          </a:p>
          <a:p>
            <a:r>
              <a:rPr lang="sv-SE" sz="1600" dirty="0" smtClean="0">
                <a:ea typeface="ＭＳ Ｐゴシック" panose="020B0600070205080204" pitchFamily="34" charset="-128"/>
              </a:rPr>
              <a:t>23% Central IT outsourcing </a:t>
            </a:r>
            <a:r>
              <a:rPr lang="sv-SE" sz="1600" dirty="0" err="1" smtClean="0">
                <a:ea typeface="ＭＳ Ｐゴシック" panose="020B0600070205080204" pitchFamily="34" charset="-128"/>
              </a:rPr>
              <a:t>spending</a:t>
            </a:r>
            <a:r>
              <a:rPr lang="sv-SE" sz="1600" dirty="0" smtClean="0">
                <a:ea typeface="ＭＳ Ｐゴシック" panose="020B0600070205080204" pitchFamily="34" charset="-128"/>
              </a:rPr>
              <a:t> as a </a:t>
            </a:r>
            <a:r>
              <a:rPr lang="sv-SE" sz="1600" dirty="0" err="1" smtClean="0">
                <a:ea typeface="ＭＳ Ｐゴシック" panose="020B0600070205080204" pitchFamily="34" charset="-128"/>
              </a:rPr>
              <a:t>percentage</a:t>
            </a:r>
            <a:r>
              <a:rPr lang="sv-SE" sz="1600" dirty="0" smtClean="0">
                <a:ea typeface="ＭＳ Ｐゴシック" panose="020B0600070205080204" pitchFamily="34" charset="-128"/>
              </a:rPr>
              <a:t> </a:t>
            </a:r>
            <a:r>
              <a:rPr lang="sv-SE" sz="1600" dirty="0" err="1" smtClean="0">
                <a:ea typeface="ＭＳ Ｐゴシック" panose="020B0600070205080204" pitchFamily="34" charset="-128"/>
              </a:rPr>
              <a:t>of</a:t>
            </a:r>
            <a:r>
              <a:rPr lang="sv-SE" sz="1600" dirty="0" smtClean="0">
                <a:ea typeface="ＭＳ Ｐゴシック" panose="020B0600070205080204" pitchFamily="34" charset="-128"/>
              </a:rPr>
              <a:t> total central IT </a:t>
            </a:r>
            <a:r>
              <a:rPr lang="sv-SE" sz="1600" dirty="0" err="1" smtClean="0">
                <a:ea typeface="ＭＳ Ｐゴシック" panose="020B0600070205080204" pitchFamily="34" charset="-128"/>
              </a:rPr>
              <a:t>spending</a:t>
            </a:r>
            <a:endParaRPr lang="sv-SE" sz="1600" dirty="0">
              <a:ea typeface="ＭＳ Ｐゴシック" panose="020B0600070205080204" pitchFamily="34" charset="-128"/>
            </a:endParaRPr>
          </a:p>
          <a:p>
            <a:pPr lvl="2"/>
            <a:endParaRPr lang="en-US" sz="1800" dirty="0" smtClean="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33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071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00400" y="457200"/>
            <a:ext cx="5486400" cy="731838"/>
          </a:xfrm>
        </p:spPr>
        <p:txBody>
          <a:bodyPr/>
          <a:lstStyle/>
          <a:p>
            <a:pPr algn="ctr"/>
            <a:r>
              <a:rPr lang="en-US" dirty="0" smtClean="0"/>
              <a:t>Our Campus Context</a:t>
            </a:r>
            <a:endParaRPr lang="en-US" dirty="0"/>
          </a:p>
        </p:txBody>
      </p:sp>
      <p:sp>
        <p:nvSpPr>
          <p:cNvPr id="7" name="Content Placeholder 6"/>
          <p:cNvSpPr>
            <a:spLocks noGrp="1"/>
          </p:cNvSpPr>
          <p:nvPr>
            <p:ph idx="1"/>
          </p:nvPr>
        </p:nvSpPr>
        <p:spPr>
          <a:xfrm>
            <a:off x="685800" y="1600200"/>
            <a:ext cx="7391400" cy="5105400"/>
          </a:xfrm>
        </p:spPr>
        <p:txBody>
          <a:bodyPr/>
          <a:lstStyle/>
          <a:p>
            <a:r>
              <a:rPr lang="en-US" sz="1600" dirty="0" smtClean="0">
                <a:cs typeface="Arial"/>
              </a:rPr>
              <a:t>Chartered February 9, 1821 by Act of Congress</a:t>
            </a:r>
          </a:p>
          <a:p>
            <a:r>
              <a:rPr lang="en-US" sz="1600" dirty="0" smtClean="0">
                <a:cs typeface="Arial"/>
              </a:rPr>
              <a:t>3 campus locations</a:t>
            </a:r>
          </a:p>
          <a:p>
            <a:pPr lvl="1"/>
            <a:r>
              <a:rPr lang="en-US" sz="1600" dirty="0" smtClean="0">
                <a:cs typeface="Arial"/>
              </a:rPr>
              <a:t>Main Campus – nestled between the White House, the Kennedy Center and federal and international agencies</a:t>
            </a:r>
          </a:p>
          <a:p>
            <a:pPr lvl="1"/>
            <a:r>
              <a:rPr lang="en-US" sz="1600" dirty="0" smtClean="0">
                <a:cs typeface="Arial"/>
              </a:rPr>
              <a:t>Virginia Science and Technology Campus in Ashburn, VA, GW’s (17 research labs, centers and institutes)</a:t>
            </a:r>
          </a:p>
          <a:p>
            <a:pPr lvl="1"/>
            <a:r>
              <a:rPr lang="en-US" sz="1600" dirty="0" smtClean="0">
                <a:cs typeface="Arial"/>
              </a:rPr>
              <a:t>Mount Vernon Campus,  downtown traditional college campus atmosphere</a:t>
            </a:r>
          </a:p>
          <a:p>
            <a:r>
              <a:rPr lang="en-US" sz="1600" dirty="0" smtClean="0">
                <a:cs typeface="Arial"/>
              </a:rPr>
              <a:t>10 schools and colleges, 26,000 undergraduate and graduate students, 12,000 internship opportunities, primarily residential students, 100 online programs, 230 graduate </a:t>
            </a:r>
          </a:p>
          <a:p>
            <a:r>
              <a:rPr lang="en-US" sz="1600" dirty="0" smtClean="0">
                <a:cs typeface="Arial"/>
              </a:rPr>
              <a:t>Information Technology </a:t>
            </a:r>
          </a:p>
          <a:p>
            <a:pPr lvl="1"/>
            <a:r>
              <a:rPr lang="en-US" sz="1600" dirty="0" smtClean="0">
                <a:cs typeface="Arial"/>
              </a:rPr>
              <a:t>Centralized IT 240 employees </a:t>
            </a:r>
          </a:p>
          <a:p>
            <a:pPr lvl="2"/>
            <a:r>
              <a:rPr lang="en-US" sz="1600" dirty="0" smtClean="0">
                <a:cs typeface="Arial"/>
              </a:rPr>
              <a:t>DCIO Operations, AVP Research Technology, AVP Business Intelligence, AVP Information Security and Compliance</a:t>
            </a:r>
          </a:p>
          <a:p>
            <a:pPr lvl="2"/>
            <a:r>
              <a:rPr lang="en-US" sz="1600" dirty="0" smtClean="0">
                <a:cs typeface="Arial"/>
              </a:rPr>
              <a:t>150 ‘services’ / 2 data centers – mostly on premise services</a:t>
            </a:r>
          </a:p>
          <a:p>
            <a:pPr lvl="2"/>
            <a:r>
              <a:rPr lang="en-US" sz="1600" dirty="0" smtClean="0">
                <a:cs typeface="Arial"/>
              </a:rPr>
              <a:t>Infrastructure support includes – voice, video, data, </a:t>
            </a:r>
          </a:p>
          <a:p>
            <a:pPr lvl="1"/>
            <a:r>
              <a:rPr lang="en-US" sz="1600" dirty="0" smtClean="0">
                <a:cs typeface="Arial"/>
              </a:rPr>
              <a:t>Decentralized IT ~100 IT staff across schools and divisions</a:t>
            </a:r>
          </a:p>
        </p:txBody>
      </p:sp>
      <p:pic>
        <p:nvPicPr>
          <p:cNvPr id="3" name="Picture 2" descr="gw_ahz_4cp_p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925"/>
            <a:ext cx="3072384" cy="1392936"/>
          </a:xfrm>
          <a:prstGeom prst="rect">
            <a:avLst/>
          </a:prstGeom>
        </p:spPr>
      </p:pic>
    </p:spTree>
    <p:extLst>
      <p:ext uri="{BB962C8B-B14F-4D97-AF65-F5344CB8AC3E}">
        <p14:creationId xmlns:p14="http://schemas.microsoft.com/office/powerpoint/2010/main" val="1106319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our Audience</a:t>
            </a:r>
            <a:endParaRPr lang="en-US" dirty="0"/>
          </a:p>
        </p:txBody>
      </p:sp>
      <p:sp>
        <p:nvSpPr>
          <p:cNvPr id="3" name="Text Placeholder 2"/>
          <p:cNvSpPr>
            <a:spLocks noGrp="1"/>
          </p:cNvSpPr>
          <p:nvPr>
            <p:ph type="body" sz="quarter" idx="10"/>
          </p:nvPr>
        </p:nvSpPr>
        <p:spPr/>
        <p:txBody>
          <a:bodyPr/>
          <a:lstStyle/>
          <a:p>
            <a:r>
              <a:rPr lang="en-US" sz="2400" dirty="0"/>
              <a:t>At my institution IT DR/BC planning maturity is:</a:t>
            </a:r>
          </a:p>
          <a:p>
            <a:pPr lvl="2"/>
            <a:endParaRPr lang="en-US" sz="1800" dirty="0"/>
          </a:p>
          <a:p>
            <a:pPr lvl="2"/>
            <a:r>
              <a:rPr lang="en-US" sz="1800" dirty="0"/>
              <a:t>Very Mature – well defined, tested with business input on prioritization</a:t>
            </a:r>
          </a:p>
          <a:p>
            <a:pPr lvl="2"/>
            <a:r>
              <a:rPr lang="en-US" sz="1800" dirty="0"/>
              <a:t>Mature – some technical services / some business services recoverable</a:t>
            </a:r>
          </a:p>
          <a:p>
            <a:pPr lvl="2"/>
            <a:r>
              <a:rPr lang="en-US" sz="1800" dirty="0"/>
              <a:t>Evolving – some technical resiliency but nothing comprehensive</a:t>
            </a:r>
          </a:p>
          <a:p>
            <a:pPr lvl="2"/>
            <a:r>
              <a:rPr lang="en-US" sz="1800" dirty="0"/>
              <a:t>Not Sure - I thought this session was about learning management systems</a:t>
            </a:r>
          </a:p>
          <a:p>
            <a:endParaRPr lang="en-US" sz="2400" dirty="0"/>
          </a:p>
          <a:p>
            <a:r>
              <a:rPr lang="en-US" sz="2400" dirty="0"/>
              <a:t>As you consider where the leadership formally resides, think about how effective it is</a:t>
            </a:r>
            <a:r>
              <a:rPr lang="en-US" sz="2400" dirty="0" smtClean="0"/>
              <a:t>.</a:t>
            </a:r>
            <a:endParaRPr lang="en-US" sz="2400" dirty="0"/>
          </a:p>
        </p:txBody>
      </p:sp>
      <p:pic>
        <p:nvPicPr>
          <p:cNvPr id="5" name="Picture 4" descr="Apple-Emoji-raised-ha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81000"/>
            <a:ext cx="762000" cy="762000"/>
          </a:xfrm>
          <a:prstGeom prst="rect">
            <a:avLst/>
          </a:prstGeom>
        </p:spPr>
      </p:pic>
    </p:spTree>
    <p:extLst>
      <p:ext uri="{BB962C8B-B14F-4D97-AF65-F5344CB8AC3E}">
        <p14:creationId xmlns:p14="http://schemas.microsoft.com/office/powerpoint/2010/main" val="2576837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2971800"/>
            <a:ext cx="7238999" cy="914400"/>
          </a:xfrm>
        </p:spPr>
        <p:txBody>
          <a:bodyPr/>
          <a:lstStyle/>
          <a:p>
            <a:r>
              <a:rPr lang="en-US" dirty="0" smtClean="0"/>
              <a:t>Example - Disaster Recovery in Action</a:t>
            </a:r>
            <a:endParaRPr lang="en-US" dirty="0"/>
          </a:p>
        </p:txBody>
      </p:sp>
    </p:spTree>
    <p:extLst>
      <p:ext uri="{BB962C8B-B14F-4D97-AF65-F5344CB8AC3E}">
        <p14:creationId xmlns:p14="http://schemas.microsoft.com/office/powerpoint/2010/main" val="38817412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7223</TotalTime>
  <Words>1358</Words>
  <Application>Microsoft Macintosh PowerPoint</Application>
  <PresentationFormat>On-screen Show (4:3)</PresentationFormat>
  <Paragraphs>245</Paragraphs>
  <Slides>37</Slides>
  <Notes>22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9_Default Theme</vt:lpstr>
      <vt:lpstr> </vt:lpstr>
      <vt:lpstr>PowerPoint Presentation</vt:lpstr>
      <vt:lpstr>PowerPoint Presentation</vt:lpstr>
      <vt:lpstr>Session Outcomes</vt:lpstr>
      <vt:lpstr>PowerPoint Presentation</vt:lpstr>
      <vt:lpstr>One Main Campus – some numbers</vt:lpstr>
      <vt:lpstr>Our Campus Context</vt:lpstr>
      <vt:lpstr>Understanding our Audience</vt:lpstr>
      <vt:lpstr>PowerPoint Presentation</vt:lpstr>
      <vt:lpstr>Disaster - Experience</vt:lpstr>
      <vt:lpstr>Disaster</vt:lpstr>
      <vt:lpstr>Emergency mode !!!!!!!</vt:lpstr>
      <vt:lpstr>Are you prepared?</vt:lpstr>
      <vt:lpstr>Our Framework</vt:lpstr>
      <vt:lpstr>Business Continuity or Disaster</vt:lpstr>
      <vt:lpstr>The journey</vt:lpstr>
      <vt:lpstr>500 kilo</vt:lpstr>
      <vt:lpstr>A hole in the wall</vt:lpstr>
      <vt:lpstr>Accepted downtime – critical period</vt:lpstr>
      <vt:lpstr>221 physical servers 357 virtual</vt:lpstr>
      <vt:lpstr>Planning process - highlights</vt:lpstr>
      <vt:lpstr>PowerPoint Presentation</vt:lpstr>
      <vt:lpstr>Organizational Leadership</vt:lpstr>
      <vt:lpstr>University Response Management</vt:lpstr>
      <vt:lpstr>Broad IT Recovery Scope</vt:lpstr>
      <vt:lpstr>Context - IT DR/BC Planning Background</vt:lpstr>
      <vt:lpstr>IT DR/BC Approach Highlights</vt:lpstr>
      <vt:lpstr>IT DR/BC Approach</vt:lpstr>
      <vt:lpstr>Phases of DR/BC Program</vt:lpstr>
      <vt:lpstr>DR/BC Frameworks - Sharing</vt:lpstr>
      <vt:lpstr>DR/BC Experience - Sharing</vt:lpstr>
      <vt:lpstr>DR/BC Documentation - Sharing</vt:lpstr>
      <vt:lpstr>On Leadership</vt:lpstr>
      <vt:lpstr>PowerPoint Presentation</vt:lpstr>
      <vt:lpstr>Review</vt:lpstr>
      <vt:lpstr>Final Thoughts </vt:lpstr>
      <vt:lpstr>Help Us Improve and Grow</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William Koffenberger</cp:lastModifiedBy>
  <cp:revision>182</cp:revision>
  <dcterms:created xsi:type="dcterms:W3CDTF">2012-08-08T18:23:13Z</dcterms:created>
  <dcterms:modified xsi:type="dcterms:W3CDTF">2016-11-04T19:26:21Z</dcterms:modified>
</cp:coreProperties>
</file>