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861" r:id="rId2"/>
  </p:sldMasterIdLst>
  <p:notesMasterIdLst>
    <p:notesMasterId r:id="rId13"/>
  </p:notesMasterIdLst>
  <p:sldIdLst>
    <p:sldId id="256" r:id="rId3"/>
    <p:sldId id="257" r:id="rId4"/>
    <p:sldId id="259" r:id="rId5"/>
    <p:sldId id="292" r:id="rId6"/>
    <p:sldId id="289" r:id="rId7"/>
    <p:sldId id="291" r:id="rId8"/>
    <p:sldId id="294" r:id="rId9"/>
    <p:sldId id="261" r:id="rId10"/>
    <p:sldId id="264" r:id="rId11"/>
    <p:sldId id="29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935AD-0720-49A5-AB6E-55289A3191A2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322FEB-4433-4B9F-B375-CE7F31065502}">
      <dgm:prSet phldrT="[Text]"/>
      <dgm:spPr/>
      <dgm:t>
        <a:bodyPr/>
        <a:lstStyle/>
        <a:p>
          <a:r>
            <a:rPr lang="en-US" b="1" dirty="0" smtClean="0"/>
            <a:t>Ideation</a:t>
          </a:r>
          <a:endParaRPr lang="en-US" b="1" dirty="0"/>
        </a:p>
      </dgm:t>
    </dgm:pt>
    <dgm:pt modelId="{D4AB06B9-3AA8-4E5F-BD7A-495CA503EA88}" type="parTrans" cxnId="{546054DB-822F-4029-B0EB-AFB64DB34A1A}">
      <dgm:prSet/>
      <dgm:spPr/>
      <dgm:t>
        <a:bodyPr/>
        <a:lstStyle/>
        <a:p>
          <a:endParaRPr lang="en-US"/>
        </a:p>
      </dgm:t>
    </dgm:pt>
    <dgm:pt modelId="{88664D8C-96B0-4B8A-A8A0-6D4D33EDB1DE}" type="sibTrans" cxnId="{546054DB-822F-4029-B0EB-AFB64DB34A1A}">
      <dgm:prSet/>
      <dgm:spPr/>
      <dgm:t>
        <a:bodyPr/>
        <a:lstStyle/>
        <a:p>
          <a:endParaRPr lang="en-US"/>
        </a:p>
      </dgm:t>
    </dgm:pt>
    <dgm:pt modelId="{8FEFE6BC-5622-4E5A-8F12-B682C6850418}">
      <dgm:prSet phldrT="[Text]"/>
      <dgm:spPr/>
      <dgm:t>
        <a:bodyPr/>
        <a:lstStyle/>
        <a:p>
          <a:r>
            <a:rPr lang="en-US" b="1" dirty="0" smtClean="0"/>
            <a:t>Social</a:t>
          </a:r>
          <a:r>
            <a:rPr lang="en-US" dirty="0" smtClean="0"/>
            <a:t> </a:t>
          </a:r>
          <a:r>
            <a:rPr lang="en-US" b="1" dirty="0" smtClean="0"/>
            <a:t>Intelligence</a:t>
          </a:r>
          <a:endParaRPr lang="en-US" b="1" dirty="0"/>
        </a:p>
      </dgm:t>
    </dgm:pt>
    <dgm:pt modelId="{46861AE5-2AD9-478E-B343-617147A8BA36}" type="parTrans" cxnId="{D99A9CA1-BE13-43AA-BD1B-D5157D730B66}">
      <dgm:prSet/>
      <dgm:spPr/>
      <dgm:t>
        <a:bodyPr/>
        <a:lstStyle/>
        <a:p>
          <a:endParaRPr lang="en-US"/>
        </a:p>
      </dgm:t>
    </dgm:pt>
    <dgm:pt modelId="{CD0905E3-C456-44F5-B35D-D0309DAE5E21}" type="sibTrans" cxnId="{D99A9CA1-BE13-43AA-BD1B-D5157D730B66}">
      <dgm:prSet/>
      <dgm:spPr/>
      <dgm:t>
        <a:bodyPr/>
        <a:lstStyle/>
        <a:p>
          <a:endParaRPr lang="en-US"/>
        </a:p>
      </dgm:t>
    </dgm:pt>
    <dgm:pt modelId="{EBE43600-5DC3-4CD2-A76E-E6760C2661DF}">
      <dgm:prSet phldrT="[Text]"/>
      <dgm:spPr/>
      <dgm:t>
        <a:bodyPr/>
        <a:lstStyle/>
        <a:p>
          <a:r>
            <a:rPr lang="en-US" b="1" dirty="0" smtClean="0"/>
            <a:t>Global Awareness</a:t>
          </a:r>
          <a:endParaRPr lang="en-US" b="1" dirty="0"/>
        </a:p>
      </dgm:t>
    </dgm:pt>
    <dgm:pt modelId="{88481496-9A77-4E61-8C95-6800411B1347}" type="parTrans" cxnId="{D2733C26-13B4-4A8C-B769-8401747E6334}">
      <dgm:prSet/>
      <dgm:spPr/>
      <dgm:t>
        <a:bodyPr/>
        <a:lstStyle/>
        <a:p>
          <a:endParaRPr lang="en-US"/>
        </a:p>
      </dgm:t>
    </dgm:pt>
    <dgm:pt modelId="{8C7CF0D3-66D6-41D3-B3D7-32017EC985EB}" type="sibTrans" cxnId="{D2733C26-13B4-4A8C-B769-8401747E6334}">
      <dgm:prSet/>
      <dgm:spPr/>
      <dgm:t>
        <a:bodyPr/>
        <a:lstStyle/>
        <a:p>
          <a:endParaRPr lang="en-US"/>
        </a:p>
      </dgm:t>
    </dgm:pt>
    <dgm:pt modelId="{2A70632A-C5C8-4669-A901-CE032EA0E069}">
      <dgm:prSet phldrT="[Text]"/>
      <dgm:spPr/>
      <dgm:t>
        <a:bodyPr/>
        <a:lstStyle/>
        <a:p>
          <a:r>
            <a:rPr lang="en-US" b="1" dirty="0" smtClean="0"/>
            <a:t>Virtual Collaboration</a:t>
          </a:r>
          <a:endParaRPr lang="en-US" b="1" dirty="0"/>
        </a:p>
      </dgm:t>
    </dgm:pt>
    <dgm:pt modelId="{FC0603EA-1330-46F4-9F8B-591ED0E6EA97}" type="parTrans" cxnId="{7FFD91B5-E095-41D9-B4C9-C3CD9E21BE47}">
      <dgm:prSet/>
      <dgm:spPr/>
      <dgm:t>
        <a:bodyPr/>
        <a:lstStyle/>
        <a:p>
          <a:endParaRPr lang="en-US"/>
        </a:p>
      </dgm:t>
    </dgm:pt>
    <dgm:pt modelId="{78304A8A-1E46-4FB6-BD75-FB865E59119A}" type="sibTrans" cxnId="{7FFD91B5-E095-41D9-B4C9-C3CD9E21BE47}">
      <dgm:prSet/>
      <dgm:spPr/>
      <dgm:t>
        <a:bodyPr/>
        <a:lstStyle/>
        <a:p>
          <a:endParaRPr lang="en-US"/>
        </a:p>
      </dgm:t>
    </dgm:pt>
    <dgm:pt modelId="{7E7877EB-3754-4D80-A211-683C7870DCDE}">
      <dgm:prSet phldrT="[Text]"/>
      <dgm:spPr/>
      <dgm:t>
        <a:bodyPr/>
        <a:lstStyle/>
        <a:p>
          <a:r>
            <a:rPr lang="en-US" b="1" dirty="0" smtClean="0"/>
            <a:t>Abstract Thinking</a:t>
          </a:r>
          <a:endParaRPr lang="en-US" b="1" dirty="0"/>
        </a:p>
      </dgm:t>
    </dgm:pt>
    <dgm:pt modelId="{6BCD8FAC-6F20-4270-8AB4-D4E67D8B0CDF}" type="parTrans" cxnId="{AF7C0ADE-A560-4FEF-86B8-685D05F693C3}">
      <dgm:prSet/>
      <dgm:spPr/>
      <dgm:t>
        <a:bodyPr/>
        <a:lstStyle/>
        <a:p>
          <a:endParaRPr lang="en-US"/>
        </a:p>
      </dgm:t>
    </dgm:pt>
    <dgm:pt modelId="{62B24718-66EC-474E-835C-527A35D6F5D1}" type="sibTrans" cxnId="{AF7C0ADE-A560-4FEF-86B8-685D05F693C3}">
      <dgm:prSet/>
      <dgm:spPr/>
      <dgm:t>
        <a:bodyPr/>
        <a:lstStyle/>
        <a:p>
          <a:endParaRPr lang="en-US"/>
        </a:p>
      </dgm:t>
    </dgm:pt>
    <dgm:pt modelId="{A54DA2D5-B410-4208-B995-666CED418EAD}">
      <dgm:prSet phldrT="[Text]"/>
      <dgm:spPr/>
      <dgm:t>
        <a:bodyPr/>
        <a:lstStyle/>
        <a:p>
          <a:r>
            <a:rPr lang="en-US" b="1" dirty="0" smtClean="0"/>
            <a:t>Design</a:t>
          </a:r>
          <a:r>
            <a:rPr lang="en-US" dirty="0" smtClean="0"/>
            <a:t> </a:t>
          </a:r>
          <a:r>
            <a:rPr lang="en-US" b="1" dirty="0" smtClean="0"/>
            <a:t>Mindset</a:t>
          </a:r>
          <a:endParaRPr lang="en-US" b="1" dirty="0"/>
        </a:p>
      </dgm:t>
    </dgm:pt>
    <dgm:pt modelId="{70C20AF9-25E5-4E21-8E72-876E6469A138}" type="parTrans" cxnId="{0C827812-4D42-4A50-AF23-742D2DA0E801}">
      <dgm:prSet/>
      <dgm:spPr/>
      <dgm:t>
        <a:bodyPr/>
        <a:lstStyle/>
        <a:p>
          <a:endParaRPr lang="en-US"/>
        </a:p>
      </dgm:t>
    </dgm:pt>
    <dgm:pt modelId="{28A1169E-1AA1-4CAF-B62F-11055ADAF33B}" type="sibTrans" cxnId="{0C827812-4D42-4A50-AF23-742D2DA0E801}">
      <dgm:prSet/>
      <dgm:spPr/>
      <dgm:t>
        <a:bodyPr/>
        <a:lstStyle/>
        <a:p>
          <a:endParaRPr lang="en-US"/>
        </a:p>
      </dgm:t>
    </dgm:pt>
    <dgm:pt modelId="{DCC1868E-2355-4D53-AC38-8183408034B8}" type="pres">
      <dgm:prSet presAssocID="{5DC935AD-0720-49A5-AB6E-55289A3191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398D69-4793-4D67-B289-53E8CC8074D5}" type="pres">
      <dgm:prSet presAssocID="{97322FEB-4433-4B9F-B375-CE7F3106550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96E24-BA9F-497D-BA87-CC3960D2B6AC}" type="pres">
      <dgm:prSet presAssocID="{97322FEB-4433-4B9F-B375-CE7F31065502}" presName="spNode" presStyleCnt="0"/>
      <dgm:spPr/>
    </dgm:pt>
    <dgm:pt modelId="{3C52FE83-B711-4AC0-B562-3AE7FD49D5DE}" type="pres">
      <dgm:prSet presAssocID="{88664D8C-96B0-4B8A-A8A0-6D4D33EDB1D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43303D8F-5E3E-4C93-A072-44C9CB9A24E4}" type="pres">
      <dgm:prSet presAssocID="{8FEFE6BC-5622-4E5A-8F12-B682C685041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D2F32-4462-4CAE-9E59-F2C24E7C7517}" type="pres">
      <dgm:prSet presAssocID="{8FEFE6BC-5622-4E5A-8F12-B682C6850418}" presName="spNode" presStyleCnt="0"/>
      <dgm:spPr/>
    </dgm:pt>
    <dgm:pt modelId="{3E07FACD-9A62-4A41-9542-4BFAA709B266}" type="pres">
      <dgm:prSet presAssocID="{CD0905E3-C456-44F5-B35D-D0309DAE5E21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A835811-276D-482D-9EA1-B1648BB1D864}" type="pres">
      <dgm:prSet presAssocID="{EBE43600-5DC3-4CD2-A76E-E6760C2661D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ABFA9-363E-4C01-BCD7-48222A6B8055}" type="pres">
      <dgm:prSet presAssocID="{EBE43600-5DC3-4CD2-A76E-E6760C2661DF}" presName="spNode" presStyleCnt="0"/>
      <dgm:spPr/>
    </dgm:pt>
    <dgm:pt modelId="{836D349C-70CF-4C73-B8C3-947BEC36C0B9}" type="pres">
      <dgm:prSet presAssocID="{8C7CF0D3-66D6-41D3-B3D7-32017EC985EB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944F485-1D9B-4C52-9497-193D39CA3733}" type="pres">
      <dgm:prSet presAssocID="{2A70632A-C5C8-4669-A901-CE032EA0E06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10B82-E1E6-4972-8B87-CBFAF6BF12E7}" type="pres">
      <dgm:prSet presAssocID="{2A70632A-C5C8-4669-A901-CE032EA0E069}" presName="spNode" presStyleCnt="0"/>
      <dgm:spPr/>
    </dgm:pt>
    <dgm:pt modelId="{3E276EB2-A841-4A52-B1A4-80B5F2F4502B}" type="pres">
      <dgm:prSet presAssocID="{78304A8A-1E46-4FB6-BD75-FB865E59119A}" presName="sibTrans" presStyleLbl="sibTrans1D1" presStyleIdx="3" presStyleCnt="6"/>
      <dgm:spPr/>
      <dgm:t>
        <a:bodyPr/>
        <a:lstStyle/>
        <a:p>
          <a:endParaRPr lang="en-US"/>
        </a:p>
      </dgm:t>
    </dgm:pt>
    <dgm:pt modelId="{4AF7CC17-244E-4EAC-A20D-80DD788FDA05}" type="pres">
      <dgm:prSet presAssocID="{7E7877EB-3754-4D80-A211-683C7870DCD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B147A-5980-498C-AD19-9B6911829B73}" type="pres">
      <dgm:prSet presAssocID="{7E7877EB-3754-4D80-A211-683C7870DCDE}" presName="spNode" presStyleCnt="0"/>
      <dgm:spPr/>
    </dgm:pt>
    <dgm:pt modelId="{A5707E96-EDB2-433F-8F44-C9CD0A626D5E}" type="pres">
      <dgm:prSet presAssocID="{62B24718-66EC-474E-835C-527A35D6F5D1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87FB8E3-6284-4BCC-9DEB-42C8CAF777B1}" type="pres">
      <dgm:prSet presAssocID="{A54DA2D5-B410-4208-B995-666CED418EA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5F730-499E-4CBD-83BD-FB9566BA4A18}" type="pres">
      <dgm:prSet presAssocID="{A54DA2D5-B410-4208-B995-666CED418EAD}" presName="spNode" presStyleCnt="0"/>
      <dgm:spPr/>
    </dgm:pt>
    <dgm:pt modelId="{D2B336BC-1ADF-461C-89BE-CD7472466036}" type="pres">
      <dgm:prSet presAssocID="{28A1169E-1AA1-4CAF-B62F-11055ADAF33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84B39930-CB02-44EC-855D-C69757D55811}" type="presOf" srcId="{88664D8C-96B0-4B8A-A8A0-6D4D33EDB1DE}" destId="{3C52FE83-B711-4AC0-B562-3AE7FD49D5DE}" srcOrd="0" destOrd="0" presId="urn:microsoft.com/office/officeart/2005/8/layout/cycle6"/>
    <dgm:cxn modelId="{33BD0A6C-7EF7-4E95-A7C5-E921F4405C29}" type="presOf" srcId="{A54DA2D5-B410-4208-B995-666CED418EAD}" destId="{287FB8E3-6284-4BCC-9DEB-42C8CAF777B1}" srcOrd="0" destOrd="0" presId="urn:microsoft.com/office/officeart/2005/8/layout/cycle6"/>
    <dgm:cxn modelId="{FE3D2A4B-522B-4302-9ACD-09BF4DABDE68}" type="presOf" srcId="{8FEFE6BC-5622-4E5A-8F12-B682C6850418}" destId="{43303D8F-5E3E-4C93-A072-44C9CB9A24E4}" srcOrd="0" destOrd="0" presId="urn:microsoft.com/office/officeart/2005/8/layout/cycle6"/>
    <dgm:cxn modelId="{8C7C9273-8BD2-4C13-8F2B-B5D1C7ECE5E9}" type="presOf" srcId="{8C7CF0D3-66D6-41D3-B3D7-32017EC985EB}" destId="{836D349C-70CF-4C73-B8C3-947BEC36C0B9}" srcOrd="0" destOrd="0" presId="urn:microsoft.com/office/officeart/2005/8/layout/cycle6"/>
    <dgm:cxn modelId="{7FFD91B5-E095-41D9-B4C9-C3CD9E21BE47}" srcId="{5DC935AD-0720-49A5-AB6E-55289A3191A2}" destId="{2A70632A-C5C8-4669-A901-CE032EA0E069}" srcOrd="3" destOrd="0" parTransId="{FC0603EA-1330-46F4-9F8B-591ED0E6EA97}" sibTransId="{78304A8A-1E46-4FB6-BD75-FB865E59119A}"/>
    <dgm:cxn modelId="{D99A9CA1-BE13-43AA-BD1B-D5157D730B66}" srcId="{5DC935AD-0720-49A5-AB6E-55289A3191A2}" destId="{8FEFE6BC-5622-4E5A-8F12-B682C6850418}" srcOrd="1" destOrd="0" parTransId="{46861AE5-2AD9-478E-B343-617147A8BA36}" sibTransId="{CD0905E3-C456-44F5-B35D-D0309DAE5E21}"/>
    <dgm:cxn modelId="{546054DB-822F-4029-B0EB-AFB64DB34A1A}" srcId="{5DC935AD-0720-49A5-AB6E-55289A3191A2}" destId="{97322FEB-4433-4B9F-B375-CE7F31065502}" srcOrd="0" destOrd="0" parTransId="{D4AB06B9-3AA8-4E5F-BD7A-495CA503EA88}" sibTransId="{88664D8C-96B0-4B8A-A8A0-6D4D33EDB1DE}"/>
    <dgm:cxn modelId="{EE393CE3-7FA5-44A7-8E1C-E0CA5693EFBF}" type="presOf" srcId="{78304A8A-1E46-4FB6-BD75-FB865E59119A}" destId="{3E276EB2-A841-4A52-B1A4-80B5F2F4502B}" srcOrd="0" destOrd="0" presId="urn:microsoft.com/office/officeart/2005/8/layout/cycle6"/>
    <dgm:cxn modelId="{58A058E0-9454-45BF-9C5A-679C5392AF56}" type="presOf" srcId="{CD0905E3-C456-44F5-B35D-D0309DAE5E21}" destId="{3E07FACD-9A62-4A41-9542-4BFAA709B266}" srcOrd="0" destOrd="0" presId="urn:microsoft.com/office/officeart/2005/8/layout/cycle6"/>
    <dgm:cxn modelId="{6C1BDF9B-6694-432D-95AA-510EE36E7DCF}" type="presOf" srcId="{5DC935AD-0720-49A5-AB6E-55289A3191A2}" destId="{DCC1868E-2355-4D53-AC38-8183408034B8}" srcOrd="0" destOrd="0" presId="urn:microsoft.com/office/officeart/2005/8/layout/cycle6"/>
    <dgm:cxn modelId="{AF7C0ADE-A560-4FEF-86B8-685D05F693C3}" srcId="{5DC935AD-0720-49A5-AB6E-55289A3191A2}" destId="{7E7877EB-3754-4D80-A211-683C7870DCDE}" srcOrd="4" destOrd="0" parTransId="{6BCD8FAC-6F20-4270-8AB4-D4E67D8B0CDF}" sibTransId="{62B24718-66EC-474E-835C-527A35D6F5D1}"/>
    <dgm:cxn modelId="{10DDC663-50AB-4547-884E-59D7F7D022F2}" type="presOf" srcId="{28A1169E-1AA1-4CAF-B62F-11055ADAF33B}" destId="{D2B336BC-1ADF-461C-89BE-CD7472466036}" srcOrd="0" destOrd="0" presId="urn:microsoft.com/office/officeart/2005/8/layout/cycle6"/>
    <dgm:cxn modelId="{0C827812-4D42-4A50-AF23-742D2DA0E801}" srcId="{5DC935AD-0720-49A5-AB6E-55289A3191A2}" destId="{A54DA2D5-B410-4208-B995-666CED418EAD}" srcOrd="5" destOrd="0" parTransId="{70C20AF9-25E5-4E21-8E72-876E6469A138}" sibTransId="{28A1169E-1AA1-4CAF-B62F-11055ADAF33B}"/>
    <dgm:cxn modelId="{A4F7272D-DEA9-4AF1-8046-94DDE8B7D689}" type="presOf" srcId="{EBE43600-5DC3-4CD2-A76E-E6760C2661DF}" destId="{1A835811-276D-482D-9EA1-B1648BB1D864}" srcOrd="0" destOrd="0" presId="urn:microsoft.com/office/officeart/2005/8/layout/cycle6"/>
    <dgm:cxn modelId="{D2733C26-13B4-4A8C-B769-8401747E6334}" srcId="{5DC935AD-0720-49A5-AB6E-55289A3191A2}" destId="{EBE43600-5DC3-4CD2-A76E-E6760C2661DF}" srcOrd="2" destOrd="0" parTransId="{88481496-9A77-4E61-8C95-6800411B1347}" sibTransId="{8C7CF0D3-66D6-41D3-B3D7-32017EC985EB}"/>
    <dgm:cxn modelId="{4035E642-E287-409D-9228-18602AE7A6CE}" type="presOf" srcId="{7E7877EB-3754-4D80-A211-683C7870DCDE}" destId="{4AF7CC17-244E-4EAC-A20D-80DD788FDA05}" srcOrd="0" destOrd="0" presId="urn:microsoft.com/office/officeart/2005/8/layout/cycle6"/>
    <dgm:cxn modelId="{E07B8B6F-A31B-4BDE-8B3C-AA6E25BFFA62}" type="presOf" srcId="{2A70632A-C5C8-4669-A901-CE032EA0E069}" destId="{D944F485-1D9B-4C52-9497-193D39CA3733}" srcOrd="0" destOrd="0" presId="urn:microsoft.com/office/officeart/2005/8/layout/cycle6"/>
    <dgm:cxn modelId="{B5D220C4-FED5-4E70-BB9C-4BA8C009DAA6}" type="presOf" srcId="{97322FEB-4433-4B9F-B375-CE7F31065502}" destId="{4A398D69-4793-4D67-B289-53E8CC8074D5}" srcOrd="0" destOrd="0" presId="urn:microsoft.com/office/officeart/2005/8/layout/cycle6"/>
    <dgm:cxn modelId="{CD13B8FE-727B-4C78-B77F-02A553150F03}" type="presOf" srcId="{62B24718-66EC-474E-835C-527A35D6F5D1}" destId="{A5707E96-EDB2-433F-8F44-C9CD0A626D5E}" srcOrd="0" destOrd="0" presId="urn:microsoft.com/office/officeart/2005/8/layout/cycle6"/>
    <dgm:cxn modelId="{C5FEBC80-3898-4110-9060-796D4EF832D6}" type="presParOf" srcId="{DCC1868E-2355-4D53-AC38-8183408034B8}" destId="{4A398D69-4793-4D67-B289-53E8CC8074D5}" srcOrd="0" destOrd="0" presId="urn:microsoft.com/office/officeart/2005/8/layout/cycle6"/>
    <dgm:cxn modelId="{70FFD297-71EA-4CB6-B4FF-49A4A66BAA1A}" type="presParOf" srcId="{DCC1868E-2355-4D53-AC38-8183408034B8}" destId="{A1496E24-BA9F-497D-BA87-CC3960D2B6AC}" srcOrd="1" destOrd="0" presId="urn:microsoft.com/office/officeart/2005/8/layout/cycle6"/>
    <dgm:cxn modelId="{0E0D1601-091A-4F52-AA32-06C14A2AC5E1}" type="presParOf" srcId="{DCC1868E-2355-4D53-AC38-8183408034B8}" destId="{3C52FE83-B711-4AC0-B562-3AE7FD49D5DE}" srcOrd="2" destOrd="0" presId="urn:microsoft.com/office/officeart/2005/8/layout/cycle6"/>
    <dgm:cxn modelId="{D33C2606-C554-459D-AB3E-D06DBB5F2F17}" type="presParOf" srcId="{DCC1868E-2355-4D53-AC38-8183408034B8}" destId="{43303D8F-5E3E-4C93-A072-44C9CB9A24E4}" srcOrd="3" destOrd="0" presId="urn:microsoft.com/office/officeart/2005/8/layout/cycle6"/>
    <dgm:cxn modelId="{A62E2CB3-96C4-45FA-96C5-24E9EC42B106}" type="presParOf" srcId="{DCC1868E-2355-4D53-AC38-8183408034B8}" destId="{634D2F32-4462-4CAE-9E59-F2C24E7C7517}" srcOrd="4" destOrd="0" presId="urn:microsoft.com/office/officeart/2005/8/layout/cycle6"/>
    <dgm:cxn modelId="{85BD091A-0F71-4607-BAF6-F3F4301C6A04}" type="presParOf" srcId="{DCC1868E-2355-4D53-AC38-8183408034B8}" destId="{3E07FACD-9A62-4A41-9542-4BFAA709B266}" srcOrd="5" destOrd="0" presId="urn:microsoft.com/office/officeart/2005/8/layout/cycle6"/>
    <dgm:cxn modelId="{6B6E4E66-6E25-40FF-A996-2FE4B9141F18}" type="presParOf" srcId="{DCC1868E-2355-4D53-AC38-8183408034B8}" destId="{1A835811-276D-482D-9EA1-B1648BB1D864}" srcOrd="6" destOrd="0" presId="urn:microsoft.com/office/officeart/2005/8/layout/cycle6"/>
    <dgm:cxn modelId="{7EB3654B-1874-4B99-B39A-92A5D7CB627C}" type="presParOf" srcId="{DCC1868E-2355-4D53-AC38-8183408034B8}" destId="{5A7ABFA9-363E-4C01-BCD7-48222A6B8055}" srcOrd="7" destOrd="0" presId="urn:microsoft.com/office/officeart/2005/8/layout/cycle6"/>
    <dgm:cxn modelId="{CBCFEB52-C4D0-4D87-AE84-7E350EA0CA18}" type="presParOf" srcId="{DCC1868E-2355-4D53-AC38-8183408034B8}" destId="{836D349C-70CF-4C73-B8C3-947BEC36C0B9}" srcOrd="8" destOrd="0" presId="urn:microsoft.com/office/officeart/2005/8/layout/cycle6"/>
    <dgm:cxn modelId="{0498F1AE-E9D2-44AF-91ED-2350E59ADBE3}" type="presParOf" srcId="{DCC1868E-2355-4D53-AC38-8183408034B8}" destId="{D944F485-1D9B-4C52-9497-193D39CA3733}" srcOrd="9" destOrd="0" presId="urn:microsoft.com/office/officeart/2005/8/layout/cycle6"/>
    <dgm:cxn modelId="{E375FA20-AE15-4C68-887F-ECC44CB70933}" type="presParOf" srcId="{DCC1868E-2355-4D53-AC38-8183408034B8}" destId="{DE710B82-E1E6-4972-8B87-CBFAF6BF12E7}" srcOrd="10" destOrd="0" presId="urn:microsoft.com/office/officeart/2005/8/layout/cycle6"/>
    <dgm:cxn modelId="{58162A6E-EDBB-4D13-A679-E65F84FF2671}" type="presParOf" srcId="{DCC1868E-2355-4D53-AC38-8183408034B8}" destId="{3E276EB2-A841-4A52-B1A4-80B5F2F4502B}" srcOrd="11" destOrd="0" presId="urn:microsoft.com/office/officeart/2005/8/layout/cycle6"/>
    <dgm:cxn modelId="{AFC8AAC4-03B3-4A53-9559-33F9661F7A3C}" type="presParOf" srcId="{DCC1868E-2355-4D53-AC38-8183408034B8}" destId="{4AF7CC17-244E-4EAC-A20D-80DD788FDA05}" srcOrd="12" destOrd="0" presId="urn:microsoft.com/office/officeart/2005/8/layout/cycle6"/>
    <dgm:cxn modelId="{CA2DC7D3-77B5-4575-9A1F-6015D61E6221}" type="presParOf" srcId="{DCC1868E-2355-4D53-AC38-8183408034B8}" destId="{1CDB147A-5980-498C-AD19-9B6911829B73}" srcOrd="13" destOrd="0" presId="urn:microsoft.com/office/officeart/2005/8/layout/cycle6"/>
    <dgm:cxn modelId="{FCF776E1-48C9-4A26-8B5C-4298A32857EC}" type="presParOf" srcId="{DCC1868E-2355-4D53-AC38-8183408034B8}" destId="{A5707E96-EDB2-433F-8F44-C9CD0A626D5E}" srcOrd="14" destOrd="0" presId="urn:microsoft.com/office/officeart/2005/8/layout/cycle6"/>
    <dgm:cxn modelId="{406B6A0A-E9E5-4084-9770-E40715992509}" type="presParOf" srcId="{DCC1868E-2355-4D53-AC38-8183408034B8}" destId="{287FB8E3-6284-4BCC-9DEB-42C8CAF777B1}" srcOrd="15" destOrd="0" presId="urn:microsoft.com/office/officeart/2005/8/layout/cycle6"/>
    <dgm:cxn modelId="{9A971083-45FD-455E-81AF-55453E318FC1}" type="presParOf" srcId="{DCC1868E-2355-4D53-AC38-8183408034B8}" destId="{ADD5F730-499E-4CBD-83BD-FB9566BA4A18}" srcOrd="16" destOrd="0" presId="urn:microsoft.com/office/officeart/2005/8/layout/cycle6"/>
    <dgm:cxn modelId="{A4C33BEF-E754-442D-98FA-6EC0C2F52CF0}" type="presParOf" srcId="{DCC1868E-2355-4D53-AC38-8183408034B8}" destId="{D2B336BC-1ADF-461C-89BE-CD747246603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98D69-4793-4D67-B289-53E8CC8074D5}">
      <dsp:nvSpPr>
        <dsp:cNvPr id="0" name=""/>
        <dsp:cNvSpPr/>
      </dsp:nvSpPr>
      <dsp:spPr>
        <a:xfrm>
          <a:off x="2834252" y="1738"/>
          <a:ext cx="969058" cy="6298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Ideation</a:t>
          </a:r>
          <a:endParaRPr lang="en-US" sz="900" b="1" kern="1200" dirty="0"/>
        </a:p>
      </dsp:txBody>
      <dsp:txXfrm>
        <a:off x="2865001" y="32487"/>
        <a:ext cx="907560" cy="568389"/>
      </dsp:txXfrm>
    </dsp:sp>
    <dsp:sp modelId="{3C52FE83-B711-4AC0-B562-3AE7FD49D5DE}">
      <dsp:nvSpPr>
        <dsp:cNvPr id="0" name=""/>
        <dsp:cNvSpPr/>
      </dsp:nvSpPr>
      <dsp:spPr>
        <a:xfrm>
          <a:off x="1835466" y="316682"/>
          <a:ext cx="2966630" cy="2966630"/>
        </a:xfrm>
        <a:custGeom>
          <a:avLst/>
          <a:gdLst/>
          <a:ahLst/>
          <a:cxnLst/>
          <a:rect l="0" t="0" r="0" b="0"/>
          <a:pathLst>
            <a:path>
              <a:moveTo>
                <a:pt x="1974030" y="83521"/>
              </a:moveTo>
              <a:arcTo wR="1483315" hR="1483315" stAng="17359124" swAng="1500235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03D8F-5E3E-4C93-A072-44C9CB9A24E4}">
      <dsp:nvSpPr>
        <dsp:cNvPr id="0" name=""/>
        <dsp:cNvSpPr/>
      </dsp:nvSpPr>
      <dsp:spPr>
        <a:xfrm>
          <a:off x="4118841" y="743396"/>
          <a:ext cx="969058" cy="6298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Social</a:t>
          </a:r>
          <a:r>
            <a:rPr lang="en-US" sz="900" kern="1200" dirty="0" smtClean="0"/>
            <a:t> </a:t>
          </a:r>
          <a:r>
            <a:rPr lang="en-US" sz="900" b="1" kern="1200" dirty="0" smtClean="0"/>
            <a:t>Intelligence</a:t>
          </a:r>
          <a:endParaRPr lang="en-US" sz="900" b="1" kern="1200" dirty="0"/>
        </a:p>
      </dsp:txBody>
      <dsp:txXfrm>
        <a:off x="4149590" y="774145"/>
        <a:ext cx="907560" cy="568389"/>
      </dsp:txXfrm>
    </dsp:sp>
    <dsp:sp modelId="{3E07FACD-9A62-4A41-9542-4BFAA709B266}">
      <dsp:nvSpPr>
        <dsp:cNvPr id="0" name=""/>
        <dsp:cNvSpPr/>
      </dsp:nvSpPr>
      <dsp:spPr>
        <a:xfrm>
          <a:off x="1835466" y="316682"/>
          <a:ext cx="2966630" cy="2966630"/>
        </a:xfrm>
        <a:custGeom>
          <a:avLst/>
          <a:gdLst/>
          <a:ahLst/>
          <a:cxnLst/>
          <a:rect l="0" t="0" r="0" b="0"/>
          <a:pathLst>
            <a:path>
              <a:moveTo>
                <a:pt x="2906359" y="1064782"/>
              </a:moveTo>
              <a:arcTo wR="1483315" hR="1483315" stAng="20616648" swAng="1966704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35811-276D-482D-9EA1-B1648BB1D864}">
      <dsp:nvSpPr>
        <dsp:cNvPr id="0" name=""/>
        <dsp:cNvSpPr/>
      </dsp:nvSpPr>
      <dsp:spPr>
        <a:xfrm>
          <a:off x="4118841" y="2226711"/>
          <a:ext cx="969058" cy="6298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Global Awareness</a:t>
          </a:r>
          <a:endParaRPr lang="en-US" sz="900" b="1" kern="1200" dirty="0"/>
        </a:p>
      </dsp:txBody>
      <dsp:txXfrm>
        <a:off x="4149590" y="2257460"/>
        <a:ext cx="907560" cy="568389"/>
      </dsp:txXfrm>
    </dsp:sp>
    <dsp:sp modelId="{836D349C-70CF-4C73-B8C3-947BEC36C0B9}">
      <dsp:nvSpPr>
        <dsp:cNvPr id="0" name=""/>
        <dsp:cNvSpPr/>
      </dsp:nvSpPr>
      <dsp:spPr>
        <a:xfrm>
          <a:off x="1835466" y="316682"/>
          <a:ext cx="2966630" cy="2966630"/>
        </a:xfrm>
        <a:custGeom>
          <a:avLst/>
          <a:gdLst/>
          <a:ahLst/>
          <a:cxnLst/>
          <a:rect l="0" t="0" r="0" b="0"/>
          <a:pathLst>
            <a:path>
              <a:moveTo>
                <a:pt x="2519705" y="2544503"/>
              </a:moveTo>
              <a:arcTo wR="1483315" hR="1483315" stAng="2740641" swAng="1500235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4F485-1D9B-4C52-9497-193D39CA3733}">
      <dsp:nvSpPr>
        <dsp:cNvPr id="0" name=""/>
        <dsp:cNvSpPr/>
      </dsp:nvSpPr>
      <dsp:spPr>
        <a:xfrm>
          <a:off x="2834252" y="2968369"/>
          <a:ext cx="969058" cy="6298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Virtual Collaboration</a:t>
          </a:r>
          <a:endParaRPr lang="en-US" sz="900" b="1" kern="1200" dirty="0"/>
        </a:p>
      </dsp:txBody>
      <dsp:txXfrm>
        <a:off x="2865001" y="2999118"/>
        <a:ext cx="907560" cy="568389"/>
      </dsp:txXfrm>
    </dsp:sp>
    <dsp:sp modelId="{3E276EB2-A841-4A52-B1A4-80B5F2F4502B}">
      <dsp:nvSpPr>
        <dsp:cNvPr id="0" name=""/>
        <dsp:cNvSpPr/>
      </dsp:nvSpPr>
      <dsp:spPr>
        <a:xfrm>
          <a:off x="1835466" y="316682"/>
          <a:ext cx="2966630" cy="2966630"/>
        </a:xfrm>
        <a:custGeom>
          <a:avLst/>
          <a:gdLst/>
          <a:ahLst/>
          <a:cxnLst/>
          <a:rect l="0" t="0" r="0" b="0"/>
          <a:pathLst>
            <a:path>
              <a:moveTo>
                <a:pt x="992600" y="2883109"/>
              </a:moveTo>
              <a:arcTo wR="1483315" hR="1483315" stAng="6559124" swAng="1500235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7CC17-244E-4EAC-A20D-80DD788FDA05}">
      <dsp:nvSpPr>
        <dsp:cNvPr id="0" name=""/>
        <dsp:cNvSpPr/>
      </dsp:nvSpPr>
      <dsp:spPr>
        <a:xfrm>
          <a:off x="1549663" y="2226711"/>
          <a:ext cx="969058" cy="62988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Abstract Thinking</a:t>
          </a:r>
          <a:endParaRPr lang="en-US" sz="900" b="1" kern="1200" dirty="0"/>
        </a:p>
      </dsp:txBody>
      <dsp:txXfrm>
        <a:off x="1580412" y="2257460"/>
        <a:ext cx="907560" cy="568389"/>
      </dsp:txXfrm>
    </dsp:sp>
    <dsp:sp modelId="{A5707E96-EDB2-433F-8F44-C9CD0A626D5E}">
      <dsp:nvSpPr>
        <dsp:cNvPr id="0" name=""/>
        <dsp:cNvSpPr/>
      </dsp:nvSpPr>
      <dsp:spPr>
        <a:xfrm>
          <a:off x="1835466" y="316682"/>
          <a:ext cx="2966630" cy="2966630"/>
        </a:xfrm>
        <a:custGeom>
          <a:avLst/>
          <a:gdLst/>
          <a:ahLst/>
          <a:cxnLst/>
          <a:rect l="0" t="0" r="0" b="0"/>
          <a:pathLst>
            <a:path>
              <a:moveTo>
                <a:pt x="60271" y="1901848"/>
              </a:moveTo>
              <a:arcTo wR="1483315" hR="1483315" stAng="9816648" swAng="1966704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FB8E3-6284-4BCC-9DEB-42C8CAF777B1}">
      <dsp:nvSpPr>
        <dsp:cNvPr id="0" name=""/>
        <dsp:cNvSpPr/>
      </dsp:nvSpPr>
      <dsp:spPr>
        <a:xfrm>
          <a:off x="1549663" y="743396"/>
          <a:ext cx="969058" cy="6298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Design</a:t>
          </a:r>
          <a:r>
            <a:rPr lang="en-US" sz="900" kern="1200" dirty="0" smtClean="0"/>
            <a:t> </a:t>
          </a:r>
          <a:r>
            <a:rPr lang="en-US" sz="900" b="1" kern="1200" dirty="0" smtClean="0"/>
            <a:t>Mindset</a:t>
          </a:r>
          <a:endParaRPr lang="en-US" sz="900" b="1" kern="1200" dirty="0"/>
        </a:p>
      </dsp:txBody>
      <dsp:txXfrm>
        <a:off x="1580412" y="774145"/>
        <a:ext cx="907560" cy="568389"/>
      </dsp:txXfrm>
    </dsp:sp>
    <dsp:sp modelId="{D2B336BC-1ADF-461C-89BE-CD7472466036}">
      <dsp:nvSpPr>
        <dsp:cNvPr id="0" name=""/>
        <dsp:cNvSpPr/>
      </dsp:nvSpPr>
      <dsp:spPr>
        <a:xfrm>
          <a:off x="1835466" y="316682"/>
          <a:ext cx="2966630" cy="2966630"/>
        </a:xfrm>
        <a:custGeom>
          <a:avLst/>
          <a:gdLst/>
          <a:ahLst/>
          <a:cxnLst/>
          <a:rect l="0" t="0" r="0" b="0"/>
          <a:pathLst>
            <a:path>
              <a:moveTo>
                <a:pt x="446925" y="422127"/>
              </a:moveTo>
              <a:arcTo wR="1483315" hR="1483315" stAng="13540641" swAng="1500235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6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262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130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786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410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1601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1262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7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491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3310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6646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049280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2177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1061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9382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644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8288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4 Cover Opt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880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4 Cover Opt 4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88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action - Poll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5800" y="51435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1771650"/>
            <a:ext cx="7467600" cy="2800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52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066800" y="2228850"/>
            <a:ext cx="70104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7F7F7F"/>
              </a:buClr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862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 lIns="457200" tIns="0" anchor="ctr" anchorCtr="0"/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54882" y="342901"/>
            <a:ext cx="5448080" cy="3924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3000" b="0" i="0" baseline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1500">
                <a:solidFill>
                  <a:srgbClr val="0F7FC5"/>
                </a:solidFill>
              </a:defRPr>
            </a:lvl2pPr>
            <a:lvl3pPr>
              <a:defRPr sz="1350">
                <a:solidFill>
                  <a:srgbClr val="0F7FC5"/>
                </a:solidFill>
              </a:defRPr>
            </a:lvl3pPr>
            <a:lvl4pPr>
              <a:defRPr sz="1200">
                <a:solidFill>
                  <a:srgbClr val="0F7FC5"/>
                </a:solidFill>
              </a:defRPr>
            </a:lvl4pPr>
            <a:lvl5pPr>
              <a:defRPr sz="1200">
                <a:solidFill>
                  <a:srgbClr val="0F7FC5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Divider Slide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960" y="4738982"/>
            <a:ext cx="5715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3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5" r:id="rId21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://www.forbes.com/sites/toddhixon/2014/01/06/higher-education-is-now-ground-zero-for-disruption/#7efb2b225bd9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228600" y="2114550"/>
            <a:ext cx="868680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400" dirty="0">
                <a:solidFill>
                  <a:schemeClr val="bg1"/>
                </a:solidFill>
              </a:rPr>
              <a:t>Leading Transformation within Higher Education during a Period of Major Disruption </a:t>
            </a:r>
            <a:endParaRPr lang="en" sz="24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228600" y="3913543"/>
            <a:ext cx="4283700" cy="60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20000"/>
              </a:lnSpc>
              <a:buSzPct val="25000"/>
            </a:pPr>
            <a:r>
              <a:rPr lang="en" sz="1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Thomas Andriola </a:t>
            </a:r>
            <a:r>
              <a:rPr lang="en" dirty="0" smtClean="0">
                <a:solidFill>
                  <a:schemeClr val="lt1"/>
                </a:solidFill>
              </a:rPr>
              <a:t>• Link Alander• Richard </a:t>
            </a:r>
            <a:r>
              <a:rPr lang="en" dirty="0">
                <a:solidFill>
                  <a:schemeClr val="lt1"/>
                </a:solidFill>
              </a:rPr>
              <a:t>Bazile </a:t>
            </a:r>
            <a:r>
              <a:rPr lang="en" dirty="0" smtClean="0">
                <a:solidFill>
                  <a:schemeClr val="lt1"/>
                </a:solidFill>
              </a:rPr>
              <a:t>• Rashmi Radhakrishnan</a:t>
            </a:r>
            <a:r>
              <a:rPr lang="en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1"/>
            <a:ext cx="7200900" cy="54700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0451" y="1141853"/>
            <a:ext cx="310709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buSzPct val="25000"/>
            </a:pPr>
            <a:r>
              <a:rPr lang="en" sz="1050" dirty="0">
                <a:solidFill>
                  <a:schemeClr val="tx1"/>
                </a:solidFill>
              </a:rPr>
              <a:t>Thomas Andriola • </a:t>
            </a:r>
            <a:r>
              <a:rPr lang="en" sz="1050" dirty="0" smtClean="0">
                <a:solidFill>
                  <a:schemeClr val="tx1"/>
                </a:solidFill>
              </a:rPr>
              <a:t>Link Alander• </a:t>
            </a:r>
            <a:r>
              <a:rPr lang="en" sz="1050" dirty="0">
                <a:solidFill>
                  <a:schemeClr val="tx1"/>
                </a:solidFill>
              </a:rPr>
              <a:t>Richard Bazile • Rashmi Radhakrishnan</a:t>
            </a:r>
            <a:br>
              <a:rPr lang="en" sz="1050" dirty="0">
                <a:solidFill>
                  <a:schemeClr val="tx1"/>
                </a:solidFill>
              </a:rPr>
            </a:br>
            <a:endParaRPr lang="en" sz="10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3971" y="1140705"/>
            <a:ext cx="288387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“The greatest thing in the world</a:t>
            </a:r>
          </a:p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Is not so much where we stand</a:t>
            </a:r>
          </a:p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as in what direction we are moving”</a:t>
            </a:r>
          </a:p>
          <a:p>
            <a:pPr defTabSz="685800"/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(Johann Wolfgang von Goethe – Poet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As quoted in the Building a Culture Innovation in Higher Education (2015) article)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81" y="2230663"/>
            <a:ext cx="3401863" cy="2304488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57655" y="3375050"/>
            <a:ext cx="2338256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50" dirty="0">
                <a:latin typeface="Arial Unicode MS" panose="020B0604020202020204" pitchFamily="34" charset="-128"/>
              </a:rPr>
              <a:t>“The acceleration of technological progress has been the central feature of this century. … we are on the edge of change comparable to the rise of human life on Earth” – Vernon </a:t>
            </a:r>
            <a:r>
              <a:rPr lang="en-US" altLang="en-US" sz="750" dirty="0" err="1">
                <a:latin typeface="Arial Unicode MS" panose="020B0604020202020204" pitchFamily="34" charset="-128"/>
              </a:rPr>
              <a:t>Vinge</a:t>
            </a:r>
            <a:endParaRPr lang="en-US" altLang="en-US" sz="13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4758" y="4611719"/>
            <a:ext cx="18005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http://waitbutwhy.com/2015/01/artificial-intelligence-revolution-1.html</a:t>
            </a:r>
          </a:p>
        </p:txBody>
      </p:sp>
    </p:spTree>
    <p:extLst>
      <p:ext uri="{BB962C8B-B14F-4D97-AF65-F5344CB8AC3E}">
        <p14:creationId xmlns:p14="http://schemas.microsoft.com/office/powerpoint/2010/main" val="22044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 txBox="1"/>
          <p:nvPr/>
        </p:nvSpPr>
        <p:spPr>
          <a:xfrm>
            <a:off x="4572000" y="4007886"/>
            <a:ext cx="4283700" cy="60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20000"/>
              </a:lnSpc>
              <a:buSzPct val="25000"/>
            </a:pPr>
            <a:r>
              <a:rPr lang="en" sz="1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Thomas Andriola </a:t>
            </a:r>
            <a:r>
              <a:rPr lang="en" dirty="0" smtClean="0">
                <a:solidFill>
                  <a:schemeClr val="tx1"/>
                </a:solidFill>
              </a:rPr>
              <a:t>• Link Alander• Richard </a:t>
            </a:r>
            <a:r>
              <a:rPr lang="en" dirty="0">
                <a:solidFill>
                  <a:schemeClr val="tx1"/>
                </a:solidFill>
              </a:rPr>
              <a:t>Bazile </a:t>
            </a:r>
            <a:r>
              <a:rPr lang="en" dirty="0" smtClean="0">
                <a:solidFill>
                  <a:schemeClr val="tx1"/>
                </a:solidFill>
              </a:rPr>
              <a:t>• Rashmi Radhakrishnan</a:t>
            </a:r>
            <a:r>
              <a:rPr lang="en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99"/>
          <p:cNvSpPr txBox="1">
            <a:spLocks/>
          </p:cNvSpPr>
          <p:nvPr/>
        </p:nvSpPr>
        <p:spPr>
          <a:xfrm>
            <a:off x="609600" y="1515409"/>
            <a:ext cx="8534400" cy="297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ts val="0"/>
              </a:spcBef>
              <a:buSzPct val="100000"/>
              <a:buNone/>
            </a:pP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Disruption – This too shall pass or an opportunity to transform learning?</a:t>
            </a:r>
          </a:p>
          <a:p>
            <a:pPr marL="76200" indent="0">
              <a:spcBef>
                <a:spcPts val="0"/>
              </a:spcBef>
              <a:buSzPct val="100000"/>
              <a:buNone/>
            </a:pPr>
            <a:r>
              <a:rPr lang="en" sz="2400" dirty="0" smtClean="0">
                <a:latin typeface="Arial"/>
                <a:ea typeface="Arial"/>
                <a:cs typeface="Arial"/>
              </a:rPr>
              <a:t>What kind of CIO do institutions need?</a:t>
            </a:r>
          </a:p>
          <a:p>
            <a:pPr marL="76200" indent="0">
              <a:spcBef>
                <a:spcPts val="0"/>
              </a:spcBef>
              <a:buSzPct val="100000"/>
              <a:buNone/>
            </a:pP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How do we lead and enable a culture of innovation?</a:t>
            </a:r>
          </a:p>
          <a:p>
            <a:pPr marL="76200" indent="0">
              <a:spcBef>
                <a:spcPts val="0"/>
              </a:spcBef>
              <a:buSzPct val="100000"/>
              <a:buNone/>
            </a:pPr>
            <a:r>
              <a:rPr lang="en" sz="2400" dirty="0" smtClean="0">
                <a:latin typeface="Arial"/>
                <a:ea typeface="Arial"/>
                <a:cs typeface="Arial"/>
              </a:rPr>
              <a:t>How do we keep our services relevant and our teams agile?</a:t>
            </a:r>
            <a:endParaRPr lang="en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76200" indent="0">
              <a:spcBef>
                <a:spcPts val="0"/>
              </a:spcBef>
              <a:buSzPct val="100000"/>
              <a:buNone/>
            </a:pPr>
            <a:endParaRPr lang="en"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04800" y="514350"/>
            <a:ext cx="8077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" dirty="0" smtClean="0"/>
              <a:t>Disruption – Opportunity or inconvenience for IT</a:t>
            </a:r>
            <a:endParaRPr lang="en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04800" y="1581150"/>
            <a:ext cx="3875314" cy="27295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vs. Value</a:t>
            </a:r>
          </a:p>
          <a:p>
            <a:pPr marL="514350" marR="0" lvl="0" indent="-514350" algn="l" rtl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Technology </a:t>
            </a:r>
          </a:p>
          <a:p>
            <a:pPr marL="514350" marR="0" lvl="0" indent="-514350" algn="l" rtl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Changing demographics</a:t>
            </a:r>
          </a:p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Noto Sans Symbols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Noto Sans Symbols"/>
              <a:buNone/>
            </a:pP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Noto Sans Symbols"/>
              <a:buNone/>
            </a:pP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Noto Sans Symbols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Noto Sans Symbols"/>
              <a:buNone/>
            </a:pP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2" indent="-342900">
              <a:spcBef>
                <a:spcPts val="0"/>
              </a:spcBef>
              <a:buClr>
                <a:srgbClr val="C00000"/>
              </a:buClr>
              <a:buFont typeface="Noto Sans Symbols"/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1428750"/>
            <a:ext cx="4933950" cy="2981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2857" y="4410075"/>
            <a:ext cx="547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/>
              </a:rPr>
              <a:t>http://www.forbes.com/sites/toddhixon/2014/01/06/higher-education-is-now-ground-zero-for-disruption/#</a:t>
            </a:r>
            <a:r>
              <a:rPr lang="en-US" sz="900" dirty="0" smtClean="0">
                <a:hlinkClick r:id="rId5"/>
              </a:rPr>
              <a:t>7efb2b225bd9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39984"/>
            <a:ext cx="7353300" cy="50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 role of 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.french\AppData\Local\Microsoft\Windows\Temporary Internet Files\Content.Word\strategist-illustration-NovRevision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62" y="1014217"/>
            <a:ext cx="4957078" cy="45288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418285" y="743899"/>
            <a:ext cx="63122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rgbClr val="0070C0"/>
                </a:solidFill>
              </a:rPr>
              <a:t>Convened a working group of ten IT leaders to define a set of desired CIO characteristics and capabilities for the future of Higher Education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18286" y="265626"/>
            <a:ext cx="6186689" cy="4039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ea typeface="+mj-ea"/>
                <a:cs typeface="Kievit Offc Pro Medium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</a:rPr>
              <a:t>E.g., EDUCAUSE / JISC Working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263" y="1268804"/>
            <a:ext cx="61866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http://net.educause.edu/ir/library/pdf/pub9019.pdf</a:t>
            </a:r>
          </a:p>
        </p:txBody>
      </p:sp>
    </p:spTree>
    <p:extLst>
      <p:ext uri="{BB962C8B-B14F-4D97-AF65-F5344CB8AC3E}">
        <p14:creationId xmlns:p14="http://schemas.microsoft.com/office/powerpoint/2010/main" val="24626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82" y="332351"/>
            <a:ext cx="6683765" cy="960668"/>
          </a:xfrm>
        </p:spPr>
        <p:txBody>
          <a:bodyPr>
            <a:noAutofit/>
          </a:bodyPr>
          <a:lstStyle/>
          <a:p>
            <a:r>
              <a:rPr lang="en-US" sz="2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futurist John </a:t>
            </a: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Moravec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observed’…Industrial society is giving way to knowledge and innovation work…’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1" y="2082223"/>
            <a:ext cx="3344729" cy="257958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3143250" y="1167494"/>
          <a:ext cx="6637564" cy="359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42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98D69-4793-4D67-B289-53E8CC807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52FE83-B711-4AC0-B562-3AE7FD4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303D8F-5E3E-4C93-A072-44C9CB9A2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7FACD-9A62-4A41-9542-4BFAA709B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835811-276D-482D-9EA1-B1648BB1D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6D349C-70CF-4C73-B8C3-947BEC36C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44F485-1D9B-4C52-9497-193D39CA3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276EB2-A841-4A52-B1A4-80B5F2F4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7CC17-244E-4EAC-A20D-80DD788FD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707E96-EDB2-433F-8F44-C9CD0A62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7FB8E3-6284-4BCC-9DEB-42C8CAF77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336BC-1ADF-461C-89BE-CD7472466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8534400" cy="54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" sz="32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Discussion </a:t>
            </a:r>
            <a:r>
              <a:rPr lang="en" sz="32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lang="en" sz="32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idx="1"/>
          </p:nvPr>
        </p:nvSpPr>
        <p:spPr>
          <a:xfrm>
            <a:off x="304800" y="819150"/>
            <a:ext cx="8534400" cy="35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Noto Sans Symbols"/>
              <a:buNone/>
            </a:pPr>
            <a:r>
              <a:rPr lang="en" sz="2000" dirty="0">
                <a:solidFill>
                  <a:srgbClr val="7F7F7F"/>
                </a:solidFill>
                <a:latin typeface="Arial"/>
                <a:ea typeface="Arial"/>
                <a:cs typeface="Arial"/>
              </a:rPr>
              <a:t>What type of institution are you?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Noto Sans Symbols"/>
              <a:buNone/>
            </a:pPr>
            <a:endParaRPr sz="2000" dirty="0">
              <a:solidFill>
                <a:srgbClr val="7F7F7F"/>
              </a:solidFill>
              <a:latin typeface="Arial"/>
              <a:ea typeface="Arial"/>
              <a:cs typeface="Arial"/>
            </a:endParaRPr>
          </a:p>
          <a:p>
            <a:pPr marL="642938" lvl="1" indent="-342900">
              <a:spcBef>
                <a:spcPts val="0"/>
              </a:spcBef>
              <a:buClr>
                <a:srgbClr val="C00000"/>
              </a:buClr>
              <a:buSzPct val="100000"/>
              <a:buFont typeface="Noto Sans Symbols"/>
              <a:buNone/>
            </a:pPr>
            <a:r>
              <a:rPr lang="en" sz="1850" dirty="0">
                <a:solidFill>
                  <a:srgbClr val="7F7F7F"/>
                </a:solidFill>
                <a:latin typeface="Arial"/>
                <a:ea typeface="Arial"/>
                <a:cs typeface="Arial"/>
              </a:rPr>
              <a:t>Small Public, Large Public, Small Private, Large Private,Other.</a:t>
            </a:r>
          </a:p>
          <a:p>
            <a:pPr marL="642938" lvl="1" indent="-342900">
              <a:spcBef>
                <a:spcPts val="0"/>
              </a:spcBef>
              <a:buClr>
                <a:srgbClr val="C00000"/>
              </a:buClr>
              <a:buSzPct val="100000"/>
              <a:buFont typeface="Noto Sans Symbols"/>
              <a:buNone/>
            </a:pPr>
            <a:endParaRPr lang="en" sz="1850" dirty="0">
              <a:solidFill>
                <a:srgbClr val="7F7F7F"/>
              </a:solidFill>
              <a:latin typeface="Arial"/>
              <a:ea typeface="Arial"/>
              <a:cs typeface="Arial"/>
            </a:endParaRPr>
          </a:p>
          <a:p>
            <a:pPr marL="642938" lvl="1" indent="-342900">
              <a:spcBef>
                <a:spcPts val="0"/>
              </a:spcBef>
              <a:buClr>
                <a:srgbClr val="C00000"/>
              </a:buClr>
              <a:buSzPct val="100000"/>
              <a:buFont typeface="Noto Sans Symbols"/>
              <a:buNone/>
            </a:pPr>
            <a:r>
              <a:rPr lang="en" sz="1850" dirty="0">
                <a:solidFill>
                  <a:srgbClr val="7F7F7F"/>
                </a:solidFill>
                <a:latin typeface="Arial"/>
                <a:ea typeface="Arial"/>
                <a:cs typeface="Arial"/>
              </a:rPr>
              <a:t>Open to bold new ideas, slow to adopt changes, let’s have progress </a:t>
            </a:r>
            <a:r>
              <a:rPr lang="en" sz="185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without</a:t>
            </a:r>
            <a:r>
              <a:rPr lang="en" sz="1850" dirty="0">
                <a:solidFill>
                  <a:srgbClr val="7F7F7F"/>
                </a:solidFill>
                <a:latin typeface="Arial"/>
                <a:ea typeface="Arial"/>
                <a:cs typeface="Arial"/>
              </a:rPr>
              <a:t>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676400" y="1543050"/>
            <a:ext cx="7162799" cy="247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" sz="2000" b="0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are the major disruptions at your institution?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endParaRPr lang="en" sz="2000" dirty="0"/>
          </a:p>
          <a:p>
            <a:r>
              <a:rPr lang="en-US" sz="2000" dirty="0"/>
              <a:t> How has your role as CIO changed in the last 5 years?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What are your biggest challenges now and in the immediate future?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endParaRPr lang="en" sz="20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336</Words>
  <Application>Microsoft Office PowerPoint</Application>
  <PresentationFormat>On-screen Show (16:9)</PresentationFormat>
  <Paragraphs>55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Unicode MS</vt:lpstr>
      <vt:lpstr>Calibri</vt:lpstr>
      <vt:lpstr>Century Gothic</vt:lpstr>
      <vt:lpstr>Kievit Offc Pro Medium</vt:lpstr>
      <vt:lpstr>Noto Sans Symbols</vt:lpstr>
      <vt:lpstr>Wingdings 3</vt:lpstr>
      <vt:lpstr>simple-light-2</vt:lpstr>
      <vt:lpstr>Wisp</vt:lpstr>
      <vt:lpstr> </vt:lpstr>
      <vt:lpstr>PowerPoint Presentation</vt:lpstr>
      <vt:lpstr>Disruption – Opportunity or inconvenience for IT</vt:lpstr>
      <vt:lpstr>PowerPoint Presentation</vt:lpstr>
      <vt:lpstr>PowerPoint Presentation</vt:lpstr>
      <vt:lpstr>PowerPoint Presentation</vt:lpstr>
      <vt:lpstr>Educational futurist John Moravec observed’…Industrial society is giving way to knowledge and innovation work…’</vt:lpstr>
      <vt:lpstr>Discussion Questions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Radhakrishnan, Rashmi</dc:creator>
  <cp:lastModifiedBy>Radhakrishnan, Rashmi</cp:lastModifiedBy>
  <cp:revision>14</cp:revision>
  <dcterms:modified xsi:type="dcterms:W3CDTF">2016-11-08T18:10:29Z</dcterms:modified>
</cp:coreProperties>
</file>