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72" r:id="rId3"/>
    <p:sldId id="256" r:id="rId4"/>
    <p:sldId id="258" r:id="rId5"/>
    <p:sldId id="257" r:id="rId6"/>
    <p:sldId id="267" r:id="rId7"/>
    <p:sldId id="262" r:id="rId8"/>
    <p:sldId id="259" r:id="rId9"/>
    <p:sldId id="260" r:id="rId10"/>
    <p:sldId id="261" r:id="rId11"/>
    <p:sldId id="263" r:id="rId12"/>
    <p:sldId id="268" r:id="rId13"/>
    <p:sldId id="265" r:id="rId14"/>
    <p:sldId id="269"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2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D6E589-E657-5746-A76D-E75B749CF1E2}"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E0E27-B27A-874E-82BD-ED49EBA3D145}" type="slidenum">
              <a:rPr lang="en-US" smtClean="0"/>
              <a:t>‹#›</a:t>
            </a:fld>
            <a:endParaRPr lang="en-US"/>
          </a:p>
        </p:txBody>
      </p:sp>
    </p:spTree>
    <p:extLst>
      <p:ext uri="{BB962C8B-B14F-4D97-AF65-F5344CB8AC3E}">
        <p14:creationId xmlns:p14="http://schemas.microsoft.com/office/powerpoint/2010/main" val="705969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6E589-E657-5746-A76D-E75B749CF1E2}"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E0E27-B27A-874E-82BD-ED49EBA3D145}" type="slidenum">
              <a:rPr lang="en-US" smtClean="0"/>
              <a:t>‹#›</a:t>
            </a:fld>
            <a:endParaRPr lang="en-US"/>
          </a:p>
        </p:txBody>
      </p:sp>
    </p:spTree>
    <p:extLst>
      <p:ext uri="{BB962C8B-B14F-4D97-AF65-F5344CB8AC3E}">
        <p14:creationId xmlns:p14="http://schemas.microsoft.com/office/powerpoint/2010/main" val="326572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6E589-E657-5746-A76D-E75B749CF1E2}"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E0E27-B27A-874E-82BD-ED49EBA3D145}" type="slidenum">
              <a:rPr lang="en-US" smtClean="0"/>
              <a:t>‹#›</a:t>
            </a:fld>
            <a:endParaRPr lang="en-US"/>
          </a:p>
        </p:txBody>
      </p:sp>
    </p:spTree>
    <p:extLst>
      <p:ext uri="{BB962C8B-B14F-4D97-AF65-F5344CB8AC3E}">
        <p14:creationId xmlns:p14="http://schemas.microsoft.com/office/powerpoint/2010/main" val="385082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6E589-E657-5746-A76D-E75B749CF1E2}"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E0E27-B27A-874E-82BD-ED49EBA3D145}" type="slidenum">
              <a:rPr lang="en-US" smtClean="0"/>
              <a:t>‹#›</a:t>
            </a:fld>
            <a:endParaRPr lang="en-US"/>
          </a:p>
        </p:txBody>
      </p:sp>
    </p:spTree>
    <p:extLst>
      <p:ext uri="{BB962C8B-B14F-4D97-AF65-F5344CB8AC3E}">
        <p14:creationId xmlns:p14="http://schemas.microsoft.com/office/powerpoint/2010/main" val="4606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6E589-E657-5746-A76D-E75B749CF1E2}"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E0E27-B27A-874E-82BD-ED49EBA3D145}" type="slidenum">
              <a:rPr lang="en-US" smtClean="0"/>
              <a:t>‹#›</a:t>
            </a:fld>
            <a:endParaRPr lang="en-US"/>
          </a:p>
        </p:txBody>
      </p:sp>
    </p:spTree>
    <p:extLst>
      <p:ext uri="{BB962C8B-B14F-4D97-AF65-F5344CB8AC3E}">
        <p14:creationId xmlns:p14="http://schemas.microsoft.com/office/powerpoint/2010/main" val="414115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D6E589-E657-5746-A76D-E75B749CF1E2}" type="datetimeFigureOut">
              <a:rPr lang="en-US" smtClean="0"/>
              <a:t>10/26/16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E0E27-B27A-874E-82BD-ED49EBA3D145}" type="slidenum">
              <a:rPr lang="en-US" smtClean="0"/>
              <a:t>‹#›</a:t>
            </a:fld>
            <a:endParaRPr lang="en-US"/>
          </a:p>
        </p:txBody>
      </p:sp>
    </p:spTree>
    <p:extLst>
      <p:ext uri="{BB962C8B-B14F-4D97-AF65-F5344CB8AC3E}">
        <p14:creationId xmlns:p14="http://schemas.microsoft.com/office/powerpoint/2010/main" val="345622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D6E589-E657-5746-A76D-E75B749CF1E2}" type="datetimeFigureOut">
              <a:rPr lang="en-US" smtClean="0"/>
              <a:t>10/26/16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E0E27-B27A-874E-82BD-ED49EBA3D145}" type="slidenum">
              <a:rPr lang="en-US" smtClean="0"/>
              <a:t>‹#›</a:t>
            </a:fld>
            <a:endParaRPr lang="en-US"/>
          </a:p>
        </p:txBody>
      </p:sp>
    </p:spTree>
    <p:extLst>
      <p:ext uri="{BB962C8B-B14F-4D97-AF65-F5344CB8AC3E}">
        <p14:creationId xmlns:p14="http://schemas.microsoft.com/office/powerpoint/2010/main" val="385330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6E589-E657-5746-A76D-E75B749CF1E2}" type="datetimeFigureOut">
              <a:rPr lang="en-US" smtClean="0"/>
              <a:t>10/26/16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EE0E27-B27A-874E-82BD-ED49EBA3D145}" type="slidenum">
              <a:rPr lang="en-US" smtClean="0"/>
              <a:t>‹#›</a:t>
            </a:fld>
            <a:endParaRPr lang="en-US"/>
          </a:p>
        </p:txBody>
      </p:sp>
    </p:spTree>
    <p:extLst>
      <p:ext uri="{BB962C8B-B14F-4D97-AF65-F5344CB8AC3E}">
        <p14:creationId xmlns:p14="http://schemas.microsoft.com/office/powerpoint/2010/main" val="69310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6E589-E657-5746-A76D-E75B749CF1E2}" type="datetimeFigureOut">
              <a:rPr lang="en-US" smtClean="0"/>
              <a:t>10/26/16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EE0E27-B27A-874E-82BD-ED49EBA3D145}" type="slidenum">
              <a:rPr lang="en-US" smtClean="0"/>
              <a:t>‹#›</a:t>
            </a:fld>
            <a:endParaRPr lang="en-US"/>
          </a:p>
        </p:txBody>
      </p:sp>
    </p:spTree>
    <p:extLst>
      <p:ext uri="{BB962C8B-B14F-4D97-AF65-F5344CB8AC3E}">
        <p14:creationId xmlns:p14="http://schemas.microsoft.com/office/powerpoint/2010/main" val="316901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6E589-E657-5746-A76D-E75B749CF1E2}" type="datetimeFigureOut">
              <a:rPr lang="en-US" smtClean="0"/>
              <a:t>10/26/16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E0E27-B27A-874E-82BD-ED49EBA3D145}" type="slidenum">
              <a:rPr lang="en-US" smtClean="0"/>
              <a:t>‹#›</a:t>
            </a:fld>
            <a:endParaRPr lang="en-US"/>
          </a:p>
        </p:txBody>
      </p:sp>
    </p:spTree>
    <p:extLst>
      <p:ext uri="{BB962C8B-B14F-4D97-AF65-F5344CB8AC3E}">
        <p14:creationId xmlns:p14="http://schemas.microsoft.com/office/powerpoint/2010/main" val="1200627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6E589-E657-5746-A76D-E75B749CF1E2}" type="datetimeFigureOut">
              <a:rPr lang="en-US" smtClean="0"/>
              <a:t>10/26/16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E0E27-B27A-874E-82BD-ED49EBA3D145}" type="slidenum">
              <a:rPr lang="en-US" smtClean="0"/>
              <a:t>‹#›</a:t>
            </a:fld>
            <a:endParaRPr lang="en-US"/>
          </a:p>
        </p:txBody>
      </p:sp>
    </p:spTree>
    <p:extLst>
      <p:ext uri="{BB962C8B-B14F-4D97-AF65-F5344CB8AC3E}">
        <p14:creationId xmlns:p14="http://schemas.microsoft.com/office/powerpoint/2010/main" val="5652042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6E589-E657-5746-A76D-E75B749CF1E2}" type="datetimeFigureOut">
              <a:rPr lang="en-US" smtClean="0"/>
              <a:t>10/26/16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E0E27-B27A-874E-82BD-ED49EBA3D145}" type="slidenum">
              <a:rPr lang="en-US" smtClean="0"/>
              <a:t>‹#›</a:t>
            </a:fld>
            <a:endParaRPr lang="en-US"/>
          </a:p>
        </p:txBody>
      </p:sp>
    </p:spTree>
    <p:extLst>
      <p:ext uri="{BB962C8B-B14F-4D97-AF65-F5344CB8AC3E}">
        <p14:creationId xmlns:p14="http://schemas.microsoft.com/office/powerpoint/2010/main" val="104217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237.jpg"/>
          <p:cNvPicPr>
            <a:picLocks noChangeAspect="1"/>
          </p:cNvPicPr>
          <p:nvPr/>
        </p:nvPicPr>
        <p:blipFill>
          <a:blip r:embed="rId2">
            <a:alphaModFix amt="4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idx="4294967295"/>
          </p:nvPr>
        </p:nvSpPr>
        <p:spPr>
          <a:xfrm>
            <a:off x="317500" y="908050"/>
            <a:ext cx="8604250" cy="1470025"/>
          </a:xfrm>
        </p:spPr>
        <p:txBody>
          <a:bodyPr>
            <a:noAutofit/>
          </a:bodyPr>
          <a:lstStyle/>
          <a:p>
            <a:pPr algn="l"/>
            <a:r>
              <a:rPr lang="en-US" sz="6000" b="1" dirty="0" smtClean="0">
                <a:latin typeface="Lucida Grande"/>
                <a:cs typeface="Lucida Grande"/>
              </a:rPr>
              <a:t>Libraries and the future of higher education</a:t>
            </a:r>
            <a:endParaRPr lang="en-US" sz="6000" b="1" dirty="0">
              <a:latin typeface="Lucida Grande"/>
              <a:cs typeface="Lucida Grande"/>
            </a:endParaRPr>
          </a:p>
        </p:txBody>
      </p:sp>
      <p:sp>
        <p:nvSpPr>
          <p:cNvPr id="3" name="Subtitle 2"/>
          <p:cNvSpPr>
            <a:spLocks noGrp="1"/>
          </p:cNvSpPr>
          <p:nvPr>
            <p:ph type="subTitle" idx="4294967295"/>
          </p:nvPr>
        </p:nvSpPr>
        <p:spPr>
          <a:xfrm>
            <a:off x="4206875" y="4381500"/>
            <a:ext cx="4714875" cy="1752600"/>
          </a:xfrm>
        </p:spPr>
        <p:txBody>
          <a:bodyPr/>
          <a:lstStyle/>
          <a:p>
            <a:pPr marL="0" indent="0" algn="r">
              <a:buNone/>
            </a:pPr>
            <a:r>
              <a:rPr lang="en-US" b="1" dirty="0" smtClean="0">
                <a:latin typeface="Lucida Grande"/>
                <a:cs typeface="Lucida Grande"/>
              </a:rPr>
              <a:t>Chris Bourg</a:t>
            </a:r>
          </a:p>
          <a:p>
            <a:pPr marL="0" indent="0" algn="r">
              <a:buNone/>
            </a:pPr>
            <a:r>
              <a:rPr lang="en-US" b="1" dirty="0" smtClean="0">
                <a:latin typeface="Lucida Grande"/>
                <a:cs typeface="Lucida Grande"/>
              </a:rPr>
              <a:t>MIT Libraries</a:t>
            </a:r>
          </a:p>
          <a:p>
            <a:pPr marL="0" indent="0" algn="r">
              <a:buNone/>
            </a:pPr>
            <a:r>
              <a:rPr lang="en-US" b="1" dirty="0" smtClean="0">
                <a:latin typeface="Lucida Grande"/>
                <a:cs typeface="Lucida Grande"/>
              </a:rPr>
              <a:t>@mchris4duke</a:t>
            </a:r>
            <a:endParaRPr lang="en-US" b="1" dirty="0">
              <a:latin typeface="Lucida Grande"/>
              <a:cs typeface="Lucida Grande"/>
            </a:endParaRPr>
          </a:p>
        </p:txBody>
      </p:sp>
    </p:spTree>
    <p:extLst>
      <p:ext uri="{BB962C8B-B14F-4D97-AF65-F5344CB8AC3E}">
        <p14:creationId xmlns:p14="http://schemas.microsoft.com/office/powerpoint/2010/main" val="28353488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lobebypetrix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374" y="2865980"/>
            <a:ext cx="3565525" cy="3795169"/>
          </a:xfrm>
          <a:prstGeom prst="rect">
            <a:avLst/>
          </a:prstGeom>
        </p:spPr>
      </p:pic>
      <p:sp>
        <p:nvSpPr>
          <p:cNvPr id="2" name="TextBox 1"/>
          <p:cNvSpPr txBox="1"/>
          <p:nvPr/>
        </p:nvSpPr>
        <p:spPr>
          <a:xfrm>
            <a:off x="238125" y="298123"/>
            <a:ext cx="6492875" cy="3539430"/>
          </a:xfrm>
          <a:prstGeom prst="rect">
            <a:avLst/>
          </a:prstGeom>
          <a:noFill/>
        </p:spPr>
        <p:txBody>
          <a:bodyPr wrap="square" rtlCol="0">
            <a:spAutoFit/>
          </a:bodyPr>
          <a:lstStyle/>
          <a:p>
            <a:r>
              <a:rPr lang="en-US" sz="3200" dirty="0" smtClean="0">
                <a:latin typeface="Lucida Grande"/>
                <a:cs typeface="Lucida Grande"/>
              </a:rPr>
              <a:t>“For </a:t>
            </a:r>
            <a:r>
              <a:rPr lang="en-US" sz="3200" dirty="0">
                <a:latin typeface="Lucida Grande"/>
                <a:cs typeface="Lucida Grande"/>
              </a:rPr>
              <a:t>the MIT Libraries, the better world we seek is one in which there is abundant, equitable, meaningful access to knowledge and to the products of the full life cycle of research</a:t>
            </a:r>
            <a:r>
              <a:rPr lang="en-US" sz="3200" dirty="0" smtClean="0">
                <a:latin typeface="Lucida Grande"/>
                <a:cs typeface="Lucida Grande"/>
              </a:rPr>
              <a:t>.” </a:t>
            </a:r>
            <a:endParaRPr lang="en-US" sz="3200" dirty="0">
              <a:latin typeface="Lucida Grande"/>
              <a:cs typeface="Lucida Grande"/>
            </a:endParaRPr>
          </a:p>
        </p:txBody>
      </p:sp>
      <p:sp>
        <p:nvSpPr>
          <p:cNvPr id="4" name="TextBox 3"/>
          <p:cNvSpPr txBox="1"/>
          <p:nvPr/>
        </p:nvSpPr>
        <p:spPr>
          <a:xfrm>
            <a:off x="127000" y="5295294"/>
            <a:ext cx="5746750" cy="1200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latin typeface="Lucida Grande"/>
                <a:cs typeface="Lucida Grande"/>
              </a:rPr>
              <a:t>Preliminary report: MIT Task Force on Future of Libraries </a:t>
            </a:r>
          </a:p>
          <a:p>
            <a:pPr algn="ctr"/>
            <a:r>
              <a:rPr lang="en-US" sz="2400" i="1" dirty="0" err="1">
                <a:latin typeface="Lucida Grande"/>
                <a:cs typeface="Lucida Grande"/>
              </a:rPr>
              <a:t>pubpub.org</a:t>
            </a:r>
            <a:r>
              <a:rPr lang="en-US" sz="2400" i="1" dirty="0">
                <a:latin typeface="Lucida Grande"/>
                <a:cs typeface="Lucida Grande"/>
              </a:rPr>
              <a:t>/pub/future-of-</a:t>
            </a:r>
            <a:r>
              <a:rPr lang="en-US" sz="2400" i="1" dirty="0" smtClean="0">
                <a:latin typeface="Lucida Grande"/>
                <a:cs typeface="Lucida Grande"/>
              </a:rPr>
              <a:t>libraries</a:t>
            </a:r>
            <a:endParaRPr lang="en-US" sz="2400" i="1" dirty="0">
              <a:latin typeface="Lucida Grande"/>
              <a:cs typeface="Lucida Grande"/>
            </a:endParaRPr>
          </a:p>
        </p:txBody>
      </p:sp>
    </p:spTree>
    <p:extLst>
      <p:ext uri="{BB962C8B-B14F-4D97-AF65-F5344CB8AC3E}">
        <p14:creationId xmlns:p14="http://schemas.microsoft.com/office/powerpoint/2010/main" val="26426223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lobal platform.pdf"/>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183" t="10605" r="-3183" b="21425"/>
          <a:stretch/>
        </p:blipFill>
        <p:spPr>
          <a:xfrm>
            <a:off x="1792288" y="142875"/>
            <a:ext cx="5486400" cy="4826000"/>
          </a:xfrm>
        </p:spPr>
      </p:pic>
      <p:sp>
        <p:nvSpPr>
          <p:cNvPr id="4" name="Text Placeholder 3"/>
          <p:cNvSpPr>
            <a:spLocks noGrp="1"/>
          </p:cNvSpPr>
          <p:nvPr>
            <p:ph type="body" sz="half" idx="2"/>
          </p:nvPr>
        </p:nvSpPr>
        <p:spPr>
          <a:xfrm>
            <a:off x="476249" y="4603750"/>
            <a:ext cx="8080375" cy="1968500"/>
          </a:xfrm>
        </p:spPr>
        <p:txBody>
          <a:bodyPr>
            <a:noAutofit/>
          </a:bodyPr>
          <a:lstStyle/>
          <a:p>
            <a:pPr algn="ctr"/>
            <a:r>
              <a:rPr lang="en-US" sz="2400" b="1" dirty="0" smtClean="0">
                <a:latin typeface="Lucida Grande"/>
                <a:cs typeface="Lucida Grande"/>
              </a:rPr>
              <a:t>“… the </a:t>
            </a:r>
            <a:r>
              <a:rPr lang="en-US" sz="2400" b="1" dirty="0">
                <a:latin typeface="Lucida Grande"/>
                <a:cs typeface="Lucida Grande"/>
              </a:rPr>
              <a:t>Task Force’s vision is that the MIT Libraries must become a global library for a global university. We conceive of the library as an open platform serving the needs of our communities</a:t>
            </a:r>
            <a:r>
              <a:rPr lang="en-US" sz="2400" b="1" dirty="0" smtClean="0">
                <a:latin typeface="Lucida Grande"/>
                <a:cs typeface="Lucida Grande"/>
              </a:rPr>
              <a:t>.” </a:t>
            </a:r>
            <a:endParaRPr lang="en-US" sz="2400" b="1" dirty="0">
              <a:latin typeface="Lucida Grande"/>
              <a:cs typeface="Lucida Grande"/>
            </a:endParaRPr>
          </a:p>
        </p:txBody>
      </p:sp>
    </p:spTree>
    <p:extLst>
      <p:ext uri="{BB962C8B-B14F-4D97-AF65-F5344CB8AC3E}">
        <p14:creationId xmlns:p14="http://schemas.microsoft.com/office/powerpoint/2010/main" val="29642848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17575"/>
            <a:ext cx="8229600" cy="4525963"/>
          </a:xfrm>
        </p:spPr>
        <p:txBody>
          <a:bodyPr>
            <a:normAutofit/>
          </a:bodyPr>
          <a:lstStyle/>
          <a:p>
            <a:pPr marL="0" indent="0" algn="ctr">
              <a:buNone/>
            </a:pPr>
            <a:r>
              <a:rPr lang="en-US" dirty="0">
                <a:latin typeface="Lucida Grande"/>
                <a:cs typeface="Lucida Grande"/>
              </a:rPr>
              <a:t>"We envision the library as a networked set of global platforms </a:t>
            </a:r>
            <a:r>
              <a:rPr lang="en-US" dirty="0" smtClean="0">
                <a:latin typeface="Lucida Grande"/>
                <a:cs typeface="Lucida Grande"/>
              </a:rPr>
              <a:t>… </a:t>
            </a:r>
            <a:r>
              <a:rPr lang="en-US" dirty="0">
                <a:latin typeface="Lucida Grande"/>
                <a:cs typeface="Lucida Grande"/>
              </a:rPr>
              <a:t>a repository of knowledge and data that can be exploited and analyzed by </a:t>
            </a:r>
            <a:r>
              <a:rPr lang="en-US" b="1" dirty="0">
                <a:latin typeface="Lucida Grande"/>
                <a:cs typeface="Lucida Grande"/>
              </a:rPr>
              <a:t>humans, machines, and algorithms</a:t>
            </a:r>
            <a:r>
              <a:rPr lang="en-US" dirty="0">
                <a:latin typeface="Lucida Grande"/>
                <a:cs typeface="Lucida Grande"/>
              </a:rPr>
              <a:t>. This </a:t>
            </a:r>
            <a:r>
              <a:rPr lang="en-US" dirty="0" smtClean="0">
                <a:latin typeface="Lucida Grande"/>
                <a:cs typeface="Lucida Grande"/>
              </a:rPr>
              <a:t>… </a:t>
            </a:r>
            <a:r>
              <a:rPr lang="en-US" dirty="0">
                <a:latin typeface="Lucida Grande"/>
                <a:cs typeface="Lucida Grande"/>
              </a:rPr>
              <a:t>will enable the creation of new knowledge and of solutions to the world’s great challenges." </a:t>
            </a:r>
            <a:endParaRPr lang="en-US" dirty="0">
              <a:latin typeface="Lucida Grande"/>
              <a:cs typeface="Lucida Grande"/>
            </a:endParaRPr>
          </a:p>
        </p:txBody>
      </p:sp>
    </p:spTree>
    <p:extLst>
      <p:ext uri="{BB962C8B-B14F-4D97-AF65-F5344CB8AC3E}">
        <p14:creationId xmlns:p14="http://schemas.microsoft.com/office/powerpoint/2010/main" val="40422688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etruckondome Eric Nygr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75"/>
            <a:ext cx="9144000" cy="6096000"/>
          </a:xfrm>
          <a:prstGeom prst="rect">
            <a:avLst/>
          </a:prstGeom>
        </p:spPr>
      </p:pic>
      <p:sp>
        <p:nvSpPr>
          <p:cNvPr id="3" name="TextBox 2"/>
          <p:cNvSpPr txBox="1"/>
          <p:nvPr/>
        </p:nvSpPr>
        <p:spPr>
          <a:xfrm>
            <a:off x="571501" y="428625"/>
            <a:ext cx="8032750" cy="1200329"/>
          </a:xfrm>
          <a:prstGeom prst="rect">
            <a:avLst/>
          </a:prstGeom>
          <a:noFill/>
        </p:spPr>
        <p:txBody>
          <a:bodyPr wrap="square" rtlCol="0">
            <a:spAutoFit/>
          </a:bodyPr>
          <a:lstStyle/>
          <a:p>
            <a:pPr algn="ctr"/>
            <a:r>
              <a:rPr lang="en-US" sz="7200" b="1" i="1" dirty="0" smtClean="0">
                <a:latin typeface="Gill Sans MT"/>
                <a:cs typeface="Gill Sans MT"/>
              </a:rPr>
              <a:t>Hack the library</a:t>
            </a:r>
            <a:endParaRPr lang="en-US" sz="7200" b="1" i="1" dirty="0">
              <a:latin typeface="Gill Sans MT"/>
              <a:cs typeface="Gill Sans MT"/>
            </a:endParaRPr>
          </a:p>
        </p:txBody>
      </p:sp>
      <p:sp>
        <p:nvSpPr>
          <p:cNvPr id="5" name="TextBox 4"/>
          <p:cNvSpPr txBox="1"/>
          <p:nvPr/>
        </p:nvSpPr>
        <p:spPr>
          <a:xfrm>
            <a:off x="5572125" y="6286500"/>
            <a:ext cx="3460750" cy="369332"/>
          </a:xfrm>
          <a:prstGeom prst="rect">
            <a:avLst/>
          </a:prstGeom>
          <a:noFill/>
        </p:spPr>
        <p:txBody>
          <a:bodyPr wrap="square" rtlCol="0">
            <a:spAutoFit/>
          </a:bodyPr>
          <a:lstStyle/>
          <a:p>
            <a:pPr algn="r"/>
            <a:r>
              <a:rPr lang="en-US" dirty="0" smtClean="0"/>
              <a:t>Photo credit: Erik </a:t>
            </a:r>
            <a:r>
              <a:rPr lang="en-US" dirty="0" err="1" smtClean="0"/>
              <a:t>Nygren</a:t>
            </a:r>
            <a:endParaRPr lang="en-US" dirty="0"/>
          </a:p>
        </p:txBody>
      </p:sp>
    </p:spTree>
    <p:extLst>
      <p:ext uri="{BB962C8B-B14F-4D97-AF65-F5344CB8AC3E}">
        <p14:creationId xmlns:p14="http://schemas.microsoft.com/office/powerpoint/2010/main" val="26386120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0" y="412750"/>
            <a:ext cx="6429375" cy="4286250"/>
          </a:xfrm>
          <a:prstGeom prst="rect">
            <a:avLst/>
          </a:prstGeom>
          <a:ln w="38100" cmpd="sng">
            <a:solidFill>
              <a:schemeClr val="tx1"/>
            </a:solidFill>
          </a:ln>
        </p:spPr>
      </p:pic>
      <p:pic>
        <p:nvPicPr>
          <p:cNvPr id="4" name="Picture 3"/>
          <p:cNvPicPr>
            <a:picLocks noChangeAspect="1"/>
          </p:cNvPicPr>
          <p:nvPr/>
        </p:nvPicPr>
        <p:blipFill>
          <a:blip r:embed="rId3"/>
          <a:stretch>
            <a:fillRect/>
          </a:stretch>
        </p:blipFill>
        <p:spPr>
          <a:xfrm>
            <a:off x="5464175" y="2603500"/>
            <a:ext cx="2819400" cy="3810000"/>
          </a:xfrm>
          <a:prstGeom prst="rect">
            <a:avLst/>
          </a:prstGeom>
          <a:ln w="38100" cmpd="sng">
            <a:solidFill>
              <a:schemeClr val="tx1"/>
            </a:solidFill>
          </a:ln>
        </p:spPr>
      </p:pic>
    </p:spTree>
    <p:extLst>
      <p:ext uri="{BB962C8B-B14F-4D97-AF65-F5344CB8AC3E}">
        <p14:creationId xmlns:p14="http://schemas.microsoft.com/office/powerpoint/2010/main" val="16439661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iley by Jackie Dool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5400" y="0"/>
            <a:ext cx="5143500" cy="6858000"/>
          </a:xfrm>
          <a:prstGeom prst="rect">
            <a:avLst/>
          </a:prstGeom>
        </p:spPr>
      </p:pic>
      <p:sp>
        <p:nvSpPr>
          <p:cNvPr id="3" name="TextBox 2"/>
          <p:cNvSpPr txBox="1"/>
          <p:nvPr/>
        </p:nvSpPr>
        <p:spPr>
          <a:xfrm>
            <a:off x="3968751" y="6111875"/>
            <a:ext cx="5010150" cy="400110"/>
          </a:xfrm>
          <a:prstGeom prst="rect">
            <a:avLst/>
          </a:prstGeom>
          <a:noFill/>
        </p:spPr>
        <p:txBody>
          <a:bodyPr wrap="square" rtlCol="0">
            <a:spAutoFit/>
          </a:bodyPr>
          <a:lstStyle/>
          <a:p>
            <a:r>
              <a:rPr lang="en-US" sz="2000" dirty="0" smtClean="0">
                <a:solidFill>
                  <a:schemeClr val="bg1"/>
                </a:solidFill>
                <a:latin typeface="Lucida Console"/>
                <a:cs typeface="Lucida Console"/>
              </a:rPr>
              <a:t>Bailey, by Jackie Dooley</a:t>
            </a:r>
          </a:p>
        </p:txBody>
      </p:sp>
      <p:sp>
        <p:nvSpPr>
          <p:cNvPr id="4" name="TextBox 3"/>
          <p:cNvSpPr txBox="1"/>
          <p:nvPr/>
        </p:nvSpPr>
        <p:spPr>
          <a:xfrm rot="20151866">
            <a:off x="266173" y="1854971"/>
            <a:ext cx="495407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b="1" dirty="0" smtClean="0">
                <a:latin typeface="Lucida Console"/>
                <a:cs typeface="Lucida Console"/>
              </a:rPr>
              <a:t>Questions?</a:t>
            </a:r>
            <a:endParaRPr lang="en-US" sz="5400" b="1" dirty="0">
              <a:latin typeface="Lucida Console"/>
              <a:cs typeface="Lucida Console"/>
            </a:endParaRPr>
          </a:p>
        </p:txBody>
      </p:sp>
      <p:sp>
        <p:nvSpPr>
          <p:cNvPr id="6" name="TextBox 5"/>
          <p:cNvSpPr txBox="1"/>
          <p:nvPr/>
        </p:nvSpPr>
        <p:spPr>
          <a:xfrm>
            <a:off x="183070" y="4953000"/>
            <a:ext cx="3652330" cy="1477328"/>
          </a:xfrm>
          <a:prstGeom prst="rect">
            <a:avLst/>
          </a:prstGeom>
          <a:noFill/>
        </p:spPr>
        <p:txBody>
          <a:bodyPr wrap="square" rtlCol="0">
            <a:spAutoFit/>
          </a:bodyPr>
          <a:lstStyle/>
          <a:p>
            <a:r>
              <a:rPr lang="en-US" dirty="0" smtClean="0">
                <a:latin typeface="Lucida Grande"/>
                <a:cs typeface="Lucida Grande"/>
              </a:rPr>
              <a:t>Photo credits &amp; references:</a:t>
            </a:r>
          </a:p>
          <a:p>
            <a:r>
              <a:rPr lang="en-US" dirty="0">
                <a:latin typeface="Lucida Grande"/>
                <a:cs typeface="Lucida Grande"/>
              </a:rPr>
              <a:t>s</a:t>
            </a:r>
            <a:r>
              <a:rPr lang="en-US" dirty="0" smtClean="0">
                <a:latin typeface="Lucida Grande"/>
                <a:cs typeface="Lucida Grande"/>
              </a:rPr>
              <a:t>creen shots Bloomberg News &amp; The Guardian, Pew Research Center, ROARMAP, Petrix5, MIT News Service, Eric </a:t>
            </a:r>
            <a:r>
              <a:rPr lang="en-US" dirty="0" err="1" smtClean="0">
                <a:latin typeface="Lucida Grande"/>
                <a:cs typeface="Lucida Grande"/>
              </a:rPr>
              <a:t>Nygren</a:t>
            </a:r>
            <a:r>
              <a:rPr lang="en-US" dirty="0">
                <a:latin typeface="Lucida Grande"/>
                <a:cs typeface="Lucida Grande"/>
              </a:rPr>
              <a:t>.</a:t>
            </a:r>
          </a:p>
        </p:txBody>
      </p:sp>
    </p:spTree>
    <p:extLst>
      <p:ext uri="{BB962C8B-B14F-4D97-AF65-F5344CB8AC3E}">
        <p14:creationId xmlns:p14="http://schemas.microsoft.com/office/powerpoint/2010/main" val="919761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619.jpg"/>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0" y="0"/>
            <a:ext cx="9144000" cy="6858000"/>
          </a:xfrm>
          <a:prstGeom prst="rect">
            <a:avLst/>
          </a:prstGeom>
          <a:ln w="76200" cmpd="sng">
            <a:solidFill>
              <a:schemeClr val="tx1"/>
            </a:solidFill>
          </a:ln>
        </p:spPr>
      </p:pic>
      <p:sp>
        <p:nvSpPr>
          <p:cNvPr id="5" name="TextBox 4"/>
          <p:cNvSpPr txBox="1"/>
          <p:nvPr/>
        </p:nvSpPr>
        <p:spPr>
          <a:xfrm>
            <a:off x="1095374" y="4039157"/>
            <a:ext cx="7667626" cy="2123658"/>
          </a:xfrm>
          <a:prstGeom prst="rect">
            <a:avLst/>
          </a:prstGeom>
          <a:noFill/>
        </p:spPr>
        <p:txBody>
          <a:bodyPr wrap="square" rtlCol="0">
            <a:spAutoFit/>
          </a:bodyPr>
          <a:lstStyle/>
          <a:p>
            <a:pPr algn="r"/>
            <a:r>
              <a:rPr lang="en-US" sz="6600" b="1" dirty="0" smtClean="0">
                <a:latin typeface="Copperplate Gothic Bold"/>
                <a:cs typeface="Copperplate Gothic Bold"/>
              </a:rPr>
              <a:t>#EDU16</a:t>
            </a:r>
            <a:endParaRPr lang="en-US" sz="6600" b="1" dirty="0" smtClean="0">
              <a:latin typeface="Copperplate Gothic Bold"/>
              <a:cs typeface="Copperplate Gothic Bold"/>
            </a:endParaRPr>
          </a:p>
          <a:p>
            <a:pPr algn="r"/>
            <a:r>
              <a:rPr lang="en-US" sz="6600" b="1" dirty="0" smtClean="0">
                <a:latin typeface="Copperplate Gothic Bold"/>
                <a:cs typeface="Copperplate Gothic Bold"/>
              </a:rPr>
              <a:t>@mchris4duke</a:t>
            </a:r>
            <a:endParaRPr lang="en-US" sz="6600" b="1" dirty="0">
              <a:latin typeface="Copperplate Gothic Bold"/>
              <a:cs typeface="Copperplate Gothic Bold"/>
            </a:endParaRPr>
          </a:p>
        </p:txBody>
      </p:sp>
    </p:spTree>
    <p:extLst>
      <p:ext uri="{BB962C8B-B14F-4D97-AF65-F5344CB8AC3E}">
        <p14:creationId xmlns:p14="http://schemas.microsoft.com/office/powerpoint/2010/main" val="23646421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26 at 1.41.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94" y="202517"/>
            <a:ext cx="4601381" cy="4226608"/>
          </a:xfrm>
          <a:prstGeom prst="rect">
            <a:avLst/>
          </a:prstGeom>
          <a:ln w="38100" cmpd="sng">
            <a:solidFill>
              <a:schemeClr val="tx1"/>
            </a:solidFill>
          </a:ln>
        </p:spPr>
      </p:pic>
      <p:pic>
        <p:nvPicPr>
          <p:cNvPr id="5" name="Picture 4" descr="Screen Shot 2016-10-26 at 10.09.02 AM.png"/>
          <p:cNvPicPr>
            <a:picLocks noChangeAspect="1"/>
          </p:cNvPicPr>
          <p:nvPr/>
        </p:nvPicPr>
        <p:blipFill rotWithShape="1">
          <a:blip r:embed="rId3">
            <a:extLst>
              <a:ext uri="{28A0092B-C50C-407E-A947-70E740481C1C}">
                <a14:useLocalDpi xmlns:a14="http://schemas.microsoft.com/office/drawing/2010/main" val="0"/>
              </a:ext>
            </a:extLst>
          </a:blip>
          <a:srcRect t="22345"/>
          <a:stretch/>
        </p:blipFill>
        <p:spPr>
          <a:xfrm>
            <a:off x="3175000" y="1095374"/>
            <a:ext cx="5823693" cy="2492375"/>
          </a:xfrm>
          <a:prstGeom prst="rect">
            <a:avLst/>
          </a:prstGeom>
          <a:ln w="38100" cmpd="sng">
            <a:solidFill>
              <a:schemeClr val="tx1"/>
            </a:solidFill>
          </a:ln>
        </p:spPr>
      </p:pic>
      <p:pic>
        <p:nvPicPr>
          <p:cNvPr id="3" name="Picture 2" descr="Screen Shot 2016-10-27 at 7.28.5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94" y="4170123"/>
            <a:ext cx="8429625" cy="2563530"/>
          </a:xfrm>
          <a:prstGeom prst="rect">
            <a:avLst/>
          </a:prstGeom>
          <a:ln w="38100" cmpd="sng">
            <a:solidFill>
              <a:schemeClr val="tx1"/>
            </a:solidFill>
          </a:ln>
        </p:spPr>
      </p:pic>
    </p:spTree>
    <p:extLst>
      <p:ext uri="{BB962C8B-B14F-4D97-AF65-F5344CB8AC3E}">
        <p14:creationId xmlns:p14="http://schemas.microsoft.com/office/powerpoint/2010/main" val="2365592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alth inequality by race &amp; ethnic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0" y="0"/>
            <a:ext cx="4730750" cy="6668831"/>
          </a:xfrm>
          <a:prstGeom prst="rect">
            <a:avLst/>
          </a:prstGeom>
          <a:ln w="38100" cmpd="sng">
            <a:solidFill>
              <a:schemeClr val="tx1"/>
            </a:solidFill>
          </a:ln>
        </p:spPr>
      </p:pic>
    </p:spTree>
    <p:extLst>
      <p:ext uri="{BB962C8B-B14F-4D97-AF65-F5344CB8AC3E}">
        <p14:creationId xmlns:p14="http://schemas.microsoft.com/office/powerpoint/2010/main" val="4964720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26 at 10.30.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0"/>
            <a:ext cx="7938370" cy="6858000"/>
          </a:xfrm>
          <a:prstGeom prst="rect">
            <a:avLst/>
          </a:prstGeom>
          <a:ln w="38100" cmpd="sng">
            <a:solidFill>
              <a:schemeClr val="tx1"/>
            </a:solidFill>
          </a:ln>
        </p:spPr>
      </p:pic>
    </p:spTree>
    <p:extLst>
      <p:ext uri="{BB962C8B-B14F-4D97-AF65-F5344CB8AC3E}">
        <p14:creationId xmlns:p14="http://schemas.microsoft.com/office/powerpoint/2010/main" val="25985036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tbsusolidari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505"/>
            <a:ext cx="9144000" cy="6103620"/>
          </a:xfrm>
          <a:prstGeom prst="rect">
            <a:avLst/>
          </a:prstGeom>
          <a:ln w="38100" cmpd="sng">
            <a:solidFill>
              <a:schemeClr val="tx1"/>
            </a:solidFill>
          </a:ln>
        </p:spPr>
      </p:pic>
    </p:spTree>
    <p:extLst>
      <p:ext uri="{BB962C8B-B14F-4D97-AF65-F5344CB8AC3E}">
        <p14:creationId xmlns:p14="http://schemas.microsoft.com/office/powerpoint/2010/main" val="18798525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6nWJRyCcAAlq5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100"/>
            <a:ext cx="9144000" cy="6000750"/>
          </a:xfrm>
          <a:prstGeom prst="rect">
            <a:avLst/>
          </a:prstGeom>
        </p:spPr>
      </p:pic>
      <p:sp>
        <p:nvSpPr>
          <p:cNvPr id="3" name="TextBox 2"/>
          <p:cNvSpPr txBox="1"/>
          <p:nvPr/>
        </p:nvSpPr>
        <p:spPr>
          <a:xfrm>
            <a:off x="460375" y="419100"/>
            <a:ext cx="8429625" cy="1323439"/>
          </a:xfrm>
          <a:prstGeom prst="rect">
            <a:avLst/>
          </a:prstGeom>
          <a:noFill/>
        </p:spPr>
        <p:txBody>
          <a:bodyPr wrap="square" rtlCol="0">
            <a:spAutoFit/>
          </a:bodyPr>
          <a:lstStyle/>
          <a:p>
            <a:pPr algn="r"/>
            <a:r>
              <a:rPr lang="en-US" sz="4000" b="1" dirty="0" smtClean="0">
                <a:latin typeface="Lucida Grande"/>
                <a:cs typeface="Lucida Grande"/>
              </a:rPr>
              <a:t>Stanford Law School </a:t>
            </a:r>
          </a:p>
          <a:p>
            <a:pPr algn="r"/>
            <a:r>
              <a:rPr lang="en-US" sz="4000" b="1" dirty="0" smtClean="0">
                <a:latin typeface="Lucida Grande"/>
                <a:cs typeface="Lucida Grande"/>
              </a:rPr>
              <a:t>January 2015 </a:t>
            </a:r>
            <a:endParaRPr lang="en-US" sz="4000" b="1" dirty="0">
              <a:latin typeface="Lucida Grande"/>
              <a:cs typeface="Lucida Grande"/>
            </a:endParaRPr>
          </a:p>
        </p:txBody>
      </p:sp>
    </p:spTree>
    <p:extLst>
      <p:ext uri="{BB962C8B-B14F-4D97-AF65-F5344CB8AC3E}">
        <p14:creationId xmlns:p14="http://schemas.microsoft.com/office/powerpoint/2010/main" val="18038727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10-26 at 3.35.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9144000" cy="4817097"/>
          </a:xfrm>
          <a:prstGeom prst="rect">
            <a:avLst/>
          </a:prstGeom>
        </p:spPr>
      </p:pic>
    </p:spTree>
    <p:extLst>
      <p:ext uri="{BB962C8B-B14F-4D97-AF65-F5344CB8AC3E}">
        <p14:creationId xmlns:p14="http://schemas.microsoft.com/office/powerpoint/2010/main" val="41073093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250"/>
            <a:ext cx="9144000" cy="6096000"/>
          </a:xfrm>
          <a:prstGeom prst="rect">
            <a:avLst/>
          </a:prstGeom>
          <a:ln w="38100" cmpd="sng">
            <a:solidFill>
              <a:schemeClr val="tx1"/>
            </a:solidFill>
          </a:ln>
        </p:spPr>
      </p:pic>
    </p:spTree>
    <p:extLst>
      <p:ext uri="{BB962C8B-B14F-4D97-AF65-F5344CB8AC3E}">
        <p14:creationId xmlns:p14="http://schemas.microsoft.com/office/powerpoint/2010/main" val="17352356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1153</TotalTime>
  <Words>212</Words>
  <Application>Microsoft Macintosh PowerPoint</Application>
  <PresentationFormat>On-screen Show (4:3)</PresentationFormat>
  <Paragraphs>19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Libraries and the future of higher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Bourg</dc:creator>
  <cp:lastModifiedBy>Chris Bourg</cp:lastModifiedBy>
  <cp:revision>25</cp:revision>
  <dcterms:created xsi:type="dcterms:W3CDTF">2016-10-26T17:21:17Z</dcterms:created>
  <dcterms:modified xsi:type="dcterms:W3CDTF">2016-10-27T15:35:47Z</dcterms:modified>
</cp:coreProperties>
</file>