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99"/>
    <p:restoredTop sz="91396"/>
  </p:normalViewPr>
  <p:slideViewPr>
    <p:cSldViewPr snapToGrid="0" snapToObjects="1" showGuides="1">
      <p:cViewPr varScale="1">
        <p:scale>
          <a:sx n="117" d="100"/>
          <a:sy n="117" d="100"/>
        </p:scale>
        <p:origin x="86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0BB65-6D64-0A4D-B358-5BBD9CBD7C3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0BB65-6D64-0A4D-B358-5BBD9CBD7C3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0BB65-6D64-0A4D-B358-5BBD9CBD7C3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0BB65-6D64-0A4D-B358-5BBD9CBD7C3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0BB65-6D64-0A4D-B358-5BBD9CBD7C31}"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0BB65-6D64-0A4D-B358-5BBD9CBD7C3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0BB65-6D64-0A4D-B358-5BBD9CBD7C31}"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0BB65-6D64-0A4D-B358-5BBD9CBD7C31}"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0BB65-6D64-0A4D-B358-5BBD9CBD7C31}"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0BB65-6D64-0A4D-B358-5BBD9CBD7C3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0BB65-6D64-0A4D-B358-5BBD9CBD7C31}"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82873-F5B3-C74A-BD79-17661BB50190}"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0BB65-6D64-0A4D-B358-5BBD9CBD7C31}" type="datetimeFigureOut">
              <a:rPr lang="en-US" smtClean="0"/>
              <a:t>10/25/16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82873-F5B3-C74A-BD79-17661BB50190}"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work and play with Marshall McLuhan</a:t>
            </a:r>
            <a:endParaRPr lang="en-US" dirty="0"/>
          </a:p>
        </p:txBody>
      </p:sp>
      <p:sp>
        <p:nvSpPr>
          <p:cNvPr id="3" name="Subtitle 2"/>
          <p:cNvSpPr>
            <a:spLocks noGrp="1"/>
          </p:cNvSpPr>
          <p:nvPr>
            <p:ph type="subTitle" idx="1"/>
          </p:nvPr>
        </p:nvSpPr>
        <p:spPr/>
        <p:txBody>
          <a:bodyPr/>
          <a:lstStyle/>
          <a:p>
            <a:r>
              <a:rPr lang="en-US" dirty="0" smtClean="0"/>
              <a:t>Gardner Campbell</a:t>
            </a:r>
          </a:p>
          <a:p>
            <a:r>
              <a:rPr lang="en-US" dirty="0" smtClean="0"/>
              <a:t>Posterity will judge</a:t>
            </a:r>
          </a:p>
          <a:p>
            <a:r>
              <a:rPr lang="en-US" dirty="0" err="1" smtClean="0"/>
              <a:t>www.gardnercampbell.net</a:t>
            </a:r>
            <a:endParaRPr lang="en-US" dirty="0"/>
          </a:p>
        </p:txBody>
      </p:sp>
    </p:spTree>
    <p:extLst>
      <p:ext uri="{BB962C8B-B14F-4D97-AF65-F5344CB8AC3E}">
        <p14:creationId xmlns:p14="http://schemas.microsoft.com/office/powerpoint/2010/main" val="475512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McLuhan I</a:t>
            </a:r>
            <a:endParaRPr lang="en-US" dirty="0">
              <a:latin typeface="Garamond" charset="0"/>
              <a:ea typeface="Garamond" charset="0"/>
              <a:cs typeface="Garamond" charset="0"/>
            </a:endParaRP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When the perverse ingenuity of man has </a:t>
            </a:r>
            <a:r>
              <a:rPr lang="en-US" dirty="0" err="1" smtClean="0"/>
              <a:t>outered</a:t>
            </a:r>
            <a:r>
              <a:rPr lang="en-US" dirty="0" smtClean="0"/>
              <a:t> some part of his being in material technology, his entire sense ratio is altered. He is then compelled to behold this fragment of himself “closing itself as in steel.” In beholding this new thing, man is compelled to become it. Such was the origin of lineal, fragmented analysis with its remorseless power of homogenization</a:t>
            </a:r>
            <a:r>
              <a:rPr lang="is-IS" dirty="0" smtClean="0"/>
              <a:t>…. Myth [by contrast] is the mode of simultaneous awareness of a complex group of causes and effects. In an age of fragmented, lineal awareness, such as produced and was in turn greatly exaggerated by Gutenberg technology, mythological vision remains quite opaque.</a:t>
            </a:r>
            <a:endParaRPr lang="en-US" dirty="0"/>
          </a:p>
        </p:txBody>
      </p:sp>
    </p:spTree>
    <p:extLst>
      <p:ext uri="{BB962C8B-B14F-4D97-AF65-F5344CB8AC3E}">
        <p14:creationId xmlns:p14="http://schemas.microsoft.com/office/powerpoint/2010/main" val="1035067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McLuhan II</a:t>
            </a:r>
            <a:endParaRPr lang="en-US" dirty="0">
              <a:latin typeface="Garamond" charset="0"/>
              <a:ea typeface="Garamond" charset="0"/>
              <a:cs typeface="Garamond" charset="0"/>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[James Joyce] </a:t>
            </a:r>
            <a:r>
              <a:rPr lang="is-IS" dirty="0" smtClean="0"/>
              <a:t>… accepted the grotesque as a mode of broken or syncopated manipulation to permit </a:t>
            </a:r>
            <a:r>
              <a:rPr lang="is-IS" i="1" dirty="0" smtClean="0"/>
              <a:t>inclusive</a:t>
            </a:r>
            <a:r>
              <a:rPr lang="is-IS" dirty="0" smtClean="0"/>
              <a:t> or simultaneous perception of a total and diversified field. Such indeed is symbolism by definition</a:t>
            </a:r>
            <a:r>
              <a:rPr lang="en-US" dirty="0" smtClean="0"/>
              <a:t>—</a:t>
            </a:r>
            <a:r>
              <a:rPr lang="is-IS" dirty="0" smtClean="0"/>
              <a:t>a collocation, a </a:t>
            </a:r>
            <a:r>
              <a:rPr lang="is-IS" i="1" dirty="0" smtClean="0"/>
              <a:t>parataxis</a:t>
            </a:r>
            <a:r>
              <a:rPr lang="is-IS" dirty="0" smtClean="0"/>
              <a:t> of components representing insight by carefully established ratios, but without a point of view or lineal connection or sequential order.</a:t>
            </a:r>
            <a:endParaRPr lang="en-US" dirty="0"/>
          </a:p>
        </p:txBody>
      </p:sp>
    </p:spTree>
    <p:extLst>
      <p:ext uri="{BB962C8B-B14F-4D97-AF65-F5344CB8AC3E}">
        <p14:creationId xmlns:p14="http://schemas.microsoft.com/office/powerpoint/2010/main" val="1784861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McLuhan III</a:t>
            </a:r>
            <a:endParaRPr lang="en-US" dirty="0">
              <a:latin typeface="Garamond" charset="0"/>
              <a:ea typeface="Garamond" charset="0"/>
              <a:cs typeface="Garamond" charset="0"/>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For what is meant by the irrational and the non-logical in much modern discussion is merely the rediscovery of the ordinary transactions between the self and the world, or between subject and object</a:t>
            </a:r>
            <a:r>
              <a:rPr lang="is-IS" dirty="0" smtClean="0"/>
              <a:t>…. Literacy had made of the enlightened individual a closed system, and set up a gap between appearance and reality which ended with such discoveries as the stream of consciousness.</a:t>
            </a:r>
            <a:endParaRPr lang="en-US" dirty="0"/>
          </a:p>
        </p:txBody>
      </p:sp>
    </p:spTree>
    <p:extLst>
      <p:ext uri="{BB962C8B-B14F-4D97-AF65-F5344CB8AC3E}">
        <p14:creationId xmlns:p14="http://schemas.microsoft.com/office/powerpoint/2010/main" val="128644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McLuhan IV</a:t>
            </a:r>
            <a:endParaRPr lang="en-US" dirty="0">
              <a:latin typeface="Garamond" charset="0"/>
              <a:ea typeface="Garamond" charset="0"/>
              <a:cs typeface="Garamond" charset="0"/>
            </a:endParaRP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For the “message” of any medium or technology is the change of scale or pace or pattern that it introduces into human affairs</a:t>
            </a:r>
            <a:r>
              <a:rPr lang="is-IS" dirty="0" smtClean="0"/>
              <a:t>…. The electric light escapes attention as a communication medium just because it has no “content.” And this makes it an invaluable instance of how people fail to study media at all.... I am in the position of Louis Pasteur telling doctors that their greatest enemy was quite invisible, and quite unrecognized by them. Our conventional response to all media, namely that it is how they are used that counts, is the numb stance of the technological idiot. For the “content” of a medium is like the juicy piece of meat carried by the burglar to distract the watchdog of the mind.</a:t>
            </a:r>
            <a:endParaRPr lang="en-US" dirty="0"/>
          </a:p>
        </p:txBody>
      </p:sp>
    </p:spTree>
    <p:extLst>
      <p:ext uri="{BB962C8B-B14F-4D97-AF65-F5344CB8AC3E}">
        <p14:creationId xmlns:p14="http://schemas.microsoft.com/office/powerpoint/2010/main" val="108957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McLuhan V</a:t>
            </a:r>
            <a:endParaRPr lang="en-US" dirty="0">
              <a:latin typeface="Garamond" charset="0"/>
              <a:ea typeface="Garamond" charset="0"/>
              <a:cs typeface="Garamond" charset="0"/>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effects of technology do not occur at the level of opinions or concepts, but alter sense ratios or patterns of perception steadily and without any resistance. The serious artist is the only person able to encounter technology with impunity, just because he is an expert aware of the changes in sense perception. </a:t>
            </a:r>
            <a:endParaRPr lang="en-US" dirty="0"/>
          </a:p>
        </p:txBody>
      </p:sp>
    </p:spTree>
    <p:extLst>
      <p:ext uri="{BB962C8B-B14F-4D97-AF65-F5344CB8AC3E}">
        <p14:creationId xmlns:p14="http://schemas.microsoft.com/office/powerpoint/2010/main" val="286312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charset="0"/>
                <a:ea typeface="Garamond" charset="0"/>
                <a:cs typeface="Garamond" charset="0"/>
              </a:rPr>
              <a:t>For Your Breakout Session</a:t>
            </a:r>
            <a:endParaRPr lang="en-US" dirty="0">
              <a:latin typeface="Garamond" charset="0"/>
              <a:ea typeface="Garamond" charset="0"/>
              <a:cs typeface="Garamond" charset="0"/>
            </a:endParaRPr>
          </a:p>
        </p:txBody>
      </p:sp>
      <p:sp>
        <p:nvSpPr>
          <p:cNvPr id="3" name="Content Placeholder 2"/>
          <p:cNvSpPr>
            <a:spLocks noGrp="1"/>
          </p:cNvSpPr>
          <p:nvPr>
            <p:ph idx="1"/>
          </p:nvPr>
        </p:nvSpPr>
        <p:spPr>
          <a:xfrm>
            <a:off x="838200" y="1825625"/>
            <a:ext cx="10515600" cy="4782004"/>
          </a:xfrm>
        </p:spPr>
        <p:txBody>
          <a:bodyPr>
            <a:noAutofit/>
          </a:bodyPr>
          <a:lstStyle/>
          <a:p>
            <a:pPr>
              <a:lnSpc>
                <a:spcPct val="100000"/>
              </a:lnSpc>
              <a:spcBef>
                <a:spcPts val="0"/>
              </a:spcBef>
            </a:pPr>
            <a:r>
              <a:rPr lang="en-US" sz="1800" dirty="0" smtClean="0"/>
              <a:t>Choose one “enterprise system” at your college or university.</a:t>
            </a:r>
          </a:p>
          <a:p>
            <a:pPr>
              <a:lnSpc>
                <a:spcPct val="100000"/>
              </a:lnSpc>
              <a:spcBef>
                <a:spcPts val="0"/>
              </a:spcBef>
            </a:pPr>
            <a:endParaRPr lang="en-US" sz="1800" dirty="0" smtClean="0"/>
          </a:p>
          <a:p>
            <a:pPr>
              <a:lnSpc>
                <a:spcPct val="100000"/>
              </a:lnSpc>
              <a:spcBef>
                <a:spcPts val="0"/>
              </a:spcBef>
            </a:pPr>
            <a:r>
              <a:rPr lang="en-US" sz="1800" dirty="0" smtClean="0"/>
              <a:t>With that system in mind, ask these </a:t>
            </a:r>
            <a:r>
              <a:rPr lang="en-US" sz="1800" dirty="0" err="1" smtClean="0"/>
              <a:t>McLuhanesque</a:t>
            </a:r>
            <a:r>
              <a:rPr lang="en-US" sz="1800" dirty="0" smtClean="0"/>
              <a:t> questions. You’ll be asked to share your most interesting or surprising answers with the larger group.</a:t>
            </a:r>
          </a:p>
          <a:p>
            <a:pPr>
              <a:lnSpc>
                <a:spcPct val="100000"/>
              </a:lnSpc>
              <a:spcBef>
                <a:spcPts val="0"/>
              </a:spcBef>
            </a:pPr>
            <a:endParaRPr lang="en-US" sz="1800" dirty="0" smtClean="0"/>
          </a:p>
          <a:p>
            <a:pPr lvl="1">
              <a:lnSpc>
                <a:spcPct val="100000"/>
              </a:lnSpc>
              <a:spcBef>
                <a:spcPts val="0"/>
              </a:spcBef>
            </a:pPr>
            <a:r>
              <a:rPr lang="en-US" sz="1800" dirty="0" smtClean="0"/>
              <a:t>How does this “enterprise system” recreate its users in its own image? (“</a:t>
            </a:r>
            <a:r>
              <a:rPr lang="en-US" sz="1800" dirty="0" smtClean="0"/>
              <a:t>In beholding this new thing, man is compelled to become it.”)</a:t>
            </a:r>
          </a:p>
          <a:p>
            <a:pPr lvl="1">
              <a:lnSpc>
                <a:spcPct val="100000"/>
              </a:lnSpc>
              <a:spcBef>
                <a:spcPts val="0"/>
              </a:spcBef>
            </a:pPr>
            <a:r>
              <a:rPr lang="en-US" sz="1800" dirty="0" smtClean="0"/>
              <a:t>How does this “enterprise system” block “</a:t>
            </a:r>
            <a:r>
              <a:rPr lang="is-IS" sz="1800" i="1" dirty="0" smtClean="0"/>
              <a:t>inclusive</a:t>
            </a:r>
            <a:r>
              <a:rPr lang="is-IS" sz="1800" dirty="0" smtClean="0"/>
              <a:t> or simultaneous perception of a total and diversified field”?</a:t>
            </a:r>
          </a:p>
          <a:p>
            <a:pPr lvl="1">
              <a:lnSpc>
                <a:spcPct val="100000"/>
              </a:lnSpc>
              <a:spcBef>
                <a:spcPts val="0"/>
              </a:spcBef>
            </a:pPr>
            <a:r>
              <a:rPr lang="is-IS" sz="1800" dirty="0" smtClean="0"/>
              <a:t>If “</a:t>
            </a:r>
            <a:r>
              <a:rPr lang="en-US" sz="1800" dirty="0" smtClean="0"/>
              <a:t>the ‘message</a:t>
            </a:r>
            <a:r>
              <a:rPr lang="en-US" sz="1800" dirty="0" smtClean="0"/>
              <a:t>’</a:t>
            </a:r>
            <a:r>
              <a:rPr lang="en-US" sz="1800" dirty="0" smtClean="0"/>
              <a:t> of any medium or technology is the change of scale or pace or pattern that it introduces into human affairs,” how would you describe the “message” of this enterprise system?</a:t>
            </a:r>
          </a:p>
          <a:p>
            <a:pPr lvl="1">
              <a:lnSpc>
                <a:spcPct val="100000"/>
              </a:lnSpc>
              <a:spcBef>
                <a:spcPts val="0"/>
              </a:spcBef>
            </a:pPr>
            <a:r>
              <a:rPr lang="en-US" sz="1800" dirty="0" smtClean="0"/>
              <a:t>If “</a:t>
            </a:r>
            <a:r>
              <a:rPr lang="en-US" sz="1800" dirty="0"/>
              <a:t>t</a:t>
            </a:r>
            <a:r>
              <a:rPr lang="en-US" sz="1800" dirty="0" smtClean="0"/>
              <a:t>he serious artist is the only person able to encounter technology with impunity,” how might you identify a serious artist for your staff who might help others “encounter technology with impunity” by becoming “an expert aware of the changes in sense perception.”</a:t>
            </a:r>
          </a:p>
          <a:p>
            <a:pPr>
              <a:lnSpc>
                <a:spcPct val="100000"/>
              </a:lnSpc>
              <a:spcBef>
                <a:spcPts val="0"/>
              </a:spcBef>
            </a:pPr>
            <a:endParaRPr lang="en-US" sz="1800" dirty="0"/>
          </a:p>
          <a:p>
            <a:pPr>
              <a:lnSpc>
                <a:spcPct val="100000"/>
              </a:lnSpc>
              <a:spcBef>
                <a:spcPts val="0"/>
              </a:spcBef>
            </a:pPr>
            <a:r>
              <a:rPr lang="en-US" sz="1800" dirty="0" smtClean="0"/>
              <a:t>EXTRA CREDIT: Respond briefly to this blog post: http://</a:t>
            </a:r>
            <a:r>
              <a:rPr lang="en-US" sz="1800" dirty="0" err="1" smtClean="0"/>
              <a:t>blogs.lt.vt.edu</a:t>
            </a:r>
            <a:r>
              <a:rPr lang="en-US" sz="1800" dirty="0" smtClean="0"/>
              <a:t>/</a:t>
            </a:r>
            <a:r>
              <a:rPr lang="en-US" sz="1800" dirty="0" err="1" smtClean="0"/>
              <a:t>rabbitrun</a:t>
            </a:r>
            <a:r>
              <a:rPr lang="en-US" sz="1800" dirty="0" smtClean="0"/>
              <a:t>/2013/12/12/</a:t>
            </a:r>
            <a:r>
              <a:rPr lang="en-US" sz="1800" dirty="0" err="1" smtClean="0"/>
              <a:t>i</a:t>
            </a:r>
            <a:r>
              <a:rPr lang="en-US" sz="1800" dirty="0" smtClean="0"/>
              <a:t>-need-more-time-to-think/</a:t>
            </a:r>
            <a:endParaRPr lang="is-IS" sz="1800" dirty="0" smtClean="0"/>
          </a:p>
          <a:p>
            <a:pPr marL="0" lvl="0" indent="0">
              <a:lnSpc>
                <a:spcPct val="100000"/>
              </a:lnSpc>
              <a:spcBef>
                <a:spcPts val="0"/>
              </a:spcBef>
              <a:buNone/>
            </a:pPr>
            <a:r>
              <a:rPr lang="is-IS" sz="1800" dirty="0"/>
              <a:t>	</a:t>
            </a:r>
            <a:endParaRPr lang="is-IS" sz="1800" dirty="0" smtClean="0"/>
          </a:p>
          <a:p>
            <a:pPr marL="0" lvl="0" indent="0">
              <a:lnSpc>
                <a:spcPct val="100000"/>
              </a:lnSpc>
              <a:spcBef>
                <a:spcPts val="0"/>
              </a:spcBef>
              <a:buNone/>
            </a:pPr>
            <a:r>
              <a:rPr lang="is-IS" sz="1800" dirty="0"/>
              <a:t>	</a:t>
            </a:r>
            <a:endParaRPr lang="en-US" sz="1800" dirty="0" smtClean="0"/>
          </a:p>
          <a:p>
            <a:pPr marL="0" lvl="0" indent="0">
              <a:lnSpc>
                <a:spcPct val="100000"/>
              </a:lnSpc>
              <a:spcBef>
                <a:spcPts val="0"/>
              </a:spcBef>
              <a:buNone/>
            </a:pPr>
            <a:r>
              <a:rPr lang="en-US" sz="1800" dirty="0"/>
              <a:t>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1800" dirty="0"/>
              <a:t>	</a:t>
            </a:r>
            <a:endParaRPr lang="en-US" sz="1800" dirty="0" smtClean="0"/>
          </a:p>
        </p:txBody>
      </p:sp>
    </p:spTree>
    <p:extLst>
      <p:ext uri="{BB962C8B-B14F-4D97-AF65-F5344CB8AC3E}">
        <p14:creationId xmlns:p14="http://schemas.microsoft.com/office/powerpoint/2010/main" val="1650231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10002</TotalTime>
  <Words>660</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Garamond</vt:lpstr>
      <vt:lpstr>Arial</vt:lpstr>
      <vt:lpstr>Office Theme</vt:lpstr>
      <vt:lpstr>At work and play with Marshall McLuhan</vt:lpstr>
      <vt:lpstr>McLuhan I</vt:lpstr>
      <vt:lpstr>McLuhan II</vt:lpstr>
      <vt:lpstr>McLuhan III</vt:lpstr>
      <vt:lpstr>McLuhan IV</vt:lpstr>
      <vt:lpstr>McLuhan V</vt:lpstr>
      <vt:lpstr>For Your Breakout Session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10</cp:revision>
  <dcterms:created xsi:type="dcterms:W3CDTF">2016-10-25T18:07:33Z</dcterms:created>
  <dcterms:modified xsi:type="dcterms:W3CDTF">2016-11-01T16:50:04Z</dcterms:modified>
</cp:coreProperties>
</file>