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62" r:id="rId3"/>
    <p:sldId id="270" r:id="rId4"/>
    <p:sldId id="356" r:id="rId5"/>
    <p:sldId id="263" r:id="rId6"/>
    <p:sldId id="327" r:id="rId7"/>
    <p:sldId id="291" r:id="rId8"/>
    <p:sldId id="293" r:id="rId9"/>
    <p:sldId id="306" r:id="rId10"/>
    <p:sldId id="307" r:id="rId11"/>
    <p:sldId id="274" r:id="rId12"/>
    <p:sldId id="290" r:id="rId13"/>
    <p:sldId id="352" r:id="rId14"/>
    <p:sldId id="309" r:id="rId15"/>
    <p:sldId id="310" r:id="rId16"/>
    <p:sldId id="311" r:id="rId17"/>
    <p:sldId id="315" r:id="rId18"/>
    <p:sldId id="316" r:id="rId19"/>
    <p:sldId id="322" r:id="rId20"/>
    <p:sldId id="318" r:id="rId21"/>
    <p:sldId id="320" r:id="rId22"/>
    <p:sldId id="334" r:id="rId23"/>
    <p:sldId id="323" r:id="rId24"/>
    <p:sldId id="353" r:id="rId25"/>
    <p:sldId id="324" r:id="rId26"/>
    <p:sldId id="261" r:id="rId27"/>
    <p:sldId id="325" r:id="rId28"/>
    <p:sldId id="328" r:id="rId29"/>
    <p:sldId id="329" r:id="rId30"/>
    <p:sldId id="330" r:id="rId31"/>
    <p:sldId id="326" r:id="rId32"/>
    <p:sldId id="295" r:id="rId33"/>
    <p:sldId id="331" r:id="rId34"/>
    <p:sldId id="350" r:id="rId35"/>
    <p:sldId id="351" r:id="rId36"/>
    <p:sldId id="335" r:id="rId37"/>
    <p:sldId id="257" r:id="rId38"/>
    <p:sldId id="302" r:id="rId39"/>
    <p:sldId id="336" r:id="rId40"/>
    <p:sldId id="354" r:id="rId41"/>
    <p:sldId id="337" r:id="rId42"/>
    <p:sldId id="338" r:id="rId43"/>
    <p:sldId id="340" r:id="rId44"/>
    <p:sldId id="341" r:id="rId45"/>
    <p:sldId id="342" r:id="rId46"/>
    <p:sldId id="348" r:id="rId47"/>
    <p:sldId id="355" r:id="rId48"/>
    <p:sldId id="343" r:id="rId49"/>
    <p:sldId id="344" r:id="rId50"/>
    <p:sldId id="357" r:id="rId51"/>
    <p:sldId id="358" r:id="rId52"/>
    <p:sldId id="34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8BE1-3213-4CE5-A00F-DF206E3C97F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E1BA9-0E59-4732-B9E1-8B1EC799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E1BA9-0E59-4732-B9E1-8B1EC7996F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8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9956800" cy="1524000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Poll Question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362200"/>
            <a:ext cx="99568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Poll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7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9956800" cy="1524000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Discussion Question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362200"/>
            <a:ext cx="99568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Question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59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9956800" cy="838200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Evaluation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00201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609585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121917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828754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2438339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160151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BD8-3E21-49BB-AD60-9CED8B1F996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90CD-B9C0-4421-AA4A-E559867BE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BD8-3E21-49BB-AD60-9CED8B1F996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90CD-B9C0-4421-AA4A-E559867BE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1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BBD8-3E21-49BB-AD60-9CED8B1F996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90CD-B9C0-4421-AA4A-E559867BE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7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94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94130"/>
            <a:ext cx="10862735" cy="1452283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33" y="1762125"/>
            <a:ext cx="512064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6728" y="1762125"/>
            <a:ext cx="512064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October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71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422401" y="2971800"/>
            <a:ext cx="9347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>
                <a:solidFill>
                  <a:srgbClr val="7F7F7F"/>
                </a:solidFill>
              </a:rPr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77466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422401" y="2971800"/>
            <a:ext cx="9347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>
                <a:solidFill>
                  <a:srgbClr val="7F7F7F"/>
                </a:solidFill>
              </a:rPr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86675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422401" y="2971800"/>
            <a:ext cx="93472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>
                <a:solidFill>
                  <a:srgbClr val="7F7F7F"/>
                </a:solidFill>
              </a:rPr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54593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9855200" cy="731839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00201"/>
            <a:ext cx="98552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609585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121917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828754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2438339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001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9855200" cy="731839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00201"/>
            <a:ext cx="98552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609585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121917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828754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2438339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1926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9855200" cy="731839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00201"/>
            <a:ext cx="98552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609585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121917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828754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2438339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1051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9855200" cy="731839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00201"/>
            <a:ext cx="98552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609585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121917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828754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2438339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23600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78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c2.org/cissp/default.aspx" TargetMode="External"/><Relationship Id="rId2" Type="http://schemas.openxmlformats.org/officeDocument/2006/relationships/hyperlink" Target="https://www.nist.gov/cyberframework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use.edu/annual-conference/2014/scrum-or-kanban-question-0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educause.edu/topics/information-technology-management-and-leadership/it-governance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paces.internet2.edu/display/itana/Home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Seminar 06P</a:t>
            </a:r>
          </a:p>
          <a:p>
            <a:r>
              <a:rPr lang="en-US" i="1" dirty="0">
                <a:solidFill>
                  <a:schemeClr val="bg1"/>
                </a:solidFill>
              </a:rPr>
              <a:t>John Borwick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 IT Process Improvements</a:t>
            </a:r>
          </a:p>
        </p:txBody>
      </p:sp>
    </p:spTree>
    <p:extLst>
      <p:ext uri="{BB962C8B-B14F-4D97-AF65-F5344CB8AC3E}">
        <p14:creationId xmlns:p14="http://schemas.microsoft.com/office/powerpoint/2010/main" val="201011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Equilibrate mental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00201"/>
            <a:ext cx="6176865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Help people learn your mental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Understand where they 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Speak to them where they 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08348" y="1273629"/>
            <a:ext cx="4331368" cy="4222345"/>
            <a:chOff x="7477720" y="1600201"/>
            <a:chExt cx="4331368" cy="42223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7720" y="2728763"/>
              <a:ext cx="1972456" cy="1972456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8249642" y="1600201"/>
              <a:ext cx="3559446" cy="4222345"/>
              <a:chOff x="2483324" y="1776083"/>
              <a:chExt cx="3559446" cy="422234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70314" y="2904645"/>
                <a:ext cx="1972456" cy="1972456"/>
              </a:xfrm>
              <a:prstGeom prst="rect">
                <a:avLst/>
              </a:prstGeom>
            </p:spPr>
          </p:pic>
          <p:sp>
            <p:nvSpPr>
              <p:cNvPr id="10" name="Curved Down Arrow 9"/>
              <p:cNvSpPr/>
              <p:nvPr/>
            </p:nvSpPr>
            <p:spPr>
              <a:xfrm>
                <a:off x="2577908" y="1776083"/>
                <a:ext cx="2661792" cy="1128563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urved Down Arrow 10"/>
              <p:cNvSpPr/>
              <p:nvPr/>
            </p:nvSpPr>
            <p:spPr>
              <a:xfrm flipH="1" flipV="1">
                <a:off x="2483324" y="4877101"/>
                <a:ext cx="2756373" cy="1121327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33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 whirlwind tour of</a:t>
            </a:r>
            <a:br>
              <a:rPr lang="en-US" dirty="0"/>
            </a:br>
            <a:r>
              <a:rPr lang="en-US" dirty="0"/>
              <a:t>IT process frameworks</a:t>
            </a:r>
          </a:p>
        </p:txBody>
      </p:sp>
    </p:spTree>
    <p:extLst>
      <p:ext uri="{BB962C8B-B14F-4D97-AF65-F5344CB8AC3E}">
        <p14:creationId xmlns:p14="http://schemas.microsoft.com/office/powerpoint/2010/main" val="101930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Stops on our tour: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34956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Software development methodologies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Project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service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governance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audit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Enterprise architecture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Organizational change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262884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framework: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Short description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 organizations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 frameworks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 certifications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learn more</a:t>
            </a:r>
          </a:p>
        </p:txBody>
      </p:sp>
    </p:spTree>
    <p:extLst>
      <p:ext uri="{BB962C8B-B14F-4D97-AF65-F5344CB8AC3E}">
        <p14:creationId xmlns:p14="http://schemas.microsoft.com/office/powerpoint/2010/main" val="380638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Security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410202"/>
              </p:ext>
            </p:extLst>
          </p:nvPr>
        </p:nvGraphicFramePr>
        <p:xfrm>
          <a:off x="914400" y="1600200"/>
          <a:ext cx="9855200" cy="4846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0522">
                  <a:extLst>
                    <a:ext uri="{9D8B030D-6E8A-4147-A177-3AD203B41FA5}">
                      <a16:colId xmlns:a16="http://schemas.microsoft.com/office/drawing/2014/main" val="1556674170"/>
                    </a:ext>
                  </a:extLst>
                </a:gridCol>
                <a:gridCol w="7074678">
                  <a:extLst>
                    <a:ext uri="{9D8B030D-6E8A-4147-A177-3AD203B41FA5}">
                      <a16:colId xmlns:a16="http://schemas.microsoft.com/office/drawing/2014/main" val="112288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Securing</a:t>
                      </a:r>
                      <a:r>
                        <a:rPr lang="en-US" b="0" baseline="0" dirty="0"/>
                        <a:t> information—everything from physical security and network security to user security.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8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organizations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NIST (National</a:t>
                      </a:r>
                      <a:r>
                        <a:rPr lang="en-US" baseline="0" dirty="0"/>
                        <a:t> Institute of Standards and Technology)</a:t>
                      </a:r>
                      <a:endParaRPr lang="en-US" dirty="0"/>
                    </a:p>
                    <a:p>
                      <a:r>
                        <a:rPr lang="en-US" dirty="0"/>
                        <a:t>(ISC)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(International Information System Security Certification Consortium)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frameworks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NIST Cybersecurity Framework</a:t>
                      </a:r>
                    </a:p>
                    <a:p>
                      <a:r>
                        <a:rPr lang="en-US" dirty="0"/>
                        <a:t>ISO 27001</a:t>
                      </a: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CISSP®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learn more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https://www.nist.gov/cyberframework</a:t>
                      </a:r>
                      <a:endParaRPr lang="en-US" dirty="0"/>
                    </a:p>
                    <a:p>
                      <a:r>
                        <a:rPr lang="en-US" dirty="0">
                          <a:hlinkClick r:id="rId3"/>
                        </a:rPr>
                        <a:t>https://www.isc2.org/cissp/default.aspx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406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methodologies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810574"/>
              </p:ext>
            </p:extLst>
          </p:nvPr>
        </p:nvGraphicFramePr>
        <p:xfrm>
          <a:off x="914400" y="1600200"/>
          <a:ext cx="9855200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0522">
                  <a:extLst>
                    <a:ext uri="{9D8B030D-6E8A-4147-A177-3AD203B41FA5}">
                      <a16:colId xmlns:a16="http://schemas.microsoft.com/office/drawing/2014/main" val="1556674170"/>
                    </a:ext>
                  </a:extLst>
                </a:gridCol>
                <a:gridCol w="7074678">
                  <a:extLst>
                    <a:ext uri="{9D8B030D-6E8A-4147-A177-3AD203B41FA5}">
                      <a16:colId xmlns:a16="http://schemas.microsoft.com/office/drawing/2014/main" val="112288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Ways to</a:t>
                      </a:r>
                      <a:r>
                        <a:rPr lang="en-US" b="0" baseline="0" dirty="0"/>
                        <a:t> make programmers more efficient through improved coding practices and team processes.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8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organizations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Scrum Alliance®</a:t>
                      </a:r>
                    </a:p>
                    <a:p>
                      <a:pPr marL="0" algn="l" defTabSz="609585" rtl="0" eaLnBrk="1" latinLnBrk="0" hangingPunct="1"/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frameworks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Scrum</a:t>
                      </a:r>
                    </a:p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Kanban</a:t>
                      </a:r>
                    </a:p>
                    <a:p>
                      <a:pPr marL="0" algn="l" defTabSz="609585" rtl="0" eaLnBrk="1" latinLnBrk="0" hangingPunct="1"/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ScrumMaster</a:t>
                      </a:r>
                      <a:r>
                        <a:rPr lang="en-US" dirty="0"/>
                        <a:t>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learn more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http://www.educause.edu/annual-conference/2014/scrum-or-kanban-question-0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5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687130"/>
              </p:ext>
            </p:extLst>
          </p:nvPr>
        </p:nvGraphicFramePr>
        <p:xfrm>
          <a:off x="914400" y="1600200"/>
          <a:ext cx="9855200" cy="411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0522">
                  <a:extLst>
                    <a:ext uri="{9D8B030D-6E8A-4147-A177-3AD203B41FA5}">
                      <a16:colId xmlns:a16="http://schemas.microsoft.com/office/drawing/2014/main" val="1556674170"/>
                    </a:ext>
                  </a:extLst>
                </a:gridCol>
                <a:gridCol w="7074678">
                  <a:extLst>
                    <a:ext uri="{9D8B030D-6E8A-4147-A177-3AD203B41FA5}">
                      <a16:colId xmlns:a16="http://schemas.microsoft.com/office/drawing/2014/main" val="112288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Organizing large</a:t>
                      </a:r>
                      <a:r>
                        <a:rPr lang="en-US" b="0" baseline="0" dirty="0"/>
                        <a:t> and/or risky endeavors that involve many people to ensure success.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8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organizations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PMI® (Project Management Institute)</a:t>
                      </a:r>
                    </a:p>
                    <a:p>
                      <a:pPr marL="0" algn="l" defTabSz="609585" rtl="0" eaLnBrk="1" latinLnBrk="0" hangingPunct="1"/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frameworks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PMBOK (Project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Body of Knowledge)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PRINCE2 (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Controlled Environments)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09585" rtl="0" eaLnBrk="1" latinLnBrk="0" hangingPunct="1"/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PMP® (Project</a:t>
                      </a:r>
                      <a:r>
                        <a:rPr lang="en-US" baseline="0" dirty="0"/>
                        <a:t> Management Professional)</a:t>
                      </a:r>
                      <a:endParaRPr lang="en-US" dirty="0"/>
                    </a:p>
                    <a:p>
                      <a:r>
                        <a:rPr lang="en-US" dirty="0"/>
                        <a:t>PRINCE2</a:t>
                      </a:r>
                      <a:r>
                        <a:rPr lang="en-US" baseline="0" dirty="0"/>
                        <a:t> Practitioner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learn more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EDUCAUSE</a:t>
                      </a:r>
                      <a:r>
                        <a:rPr lang="en-US" baseline="0" dirty="0"/>
                        <a:t> Project CG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96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service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8958"/>
              </p:ext>
            </p:extLst>
          </p:nvPr>
        </p:nvGraphicFramePr>
        <p:xfrm>
          <a:off x="914400" y="1600200"/>
          <a:ext cx="9855200" cy="3749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0522">
                  <a:extLst>
                    <a:ext uri="{9D8B030D-6E8A-4147-A177-3AD203B41FA5}">
                      <a16:colId xmlns:a16="http://schemas.microsoft.com/office/drawing/2014/main" val="1556674170"/>
                    </a:ext>
                  </a:extLst>
                </a:gridCol>
                <a:gridCol w="7074678">
                  <a:extLst>
                    <a:ext uri="{9D8B030D-6E8A-4147-A177-3AD203B41FA5}">
                      <a16:colId xmlns:a16="http://schemas.microsoft.com/office/drawing/2014/main" val="112288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Thinking</a:t>
                      </a:r>
                      <a:r>
                        <a:rPr lang="en-US" b="0" baseline="0" dirty="0"/>
                        <a:t> in terms of services, and selecting, planning, transitioning, and operating effective services.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8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organizations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itSMF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(IT Service Management Forum)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frameworks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ITIL® (IT Infrastructure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Library)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09585" rtl="0" eaLnBrk="1" latinLnBrk="0" hangingPunct="1"/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MoF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(Microsoft Operations Framework)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ITIL Foundations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learn more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EDUCAUSE</a:t>
                      </a:r>
                      <a:r>
                        <a:rPr lang="en-US" baseline="0" dirty="0"/>
                        <a:t> ITSM CG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2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governance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233994"/>
              </p:ext>
            </p:extLst>
          </p:nvPr>
        </p:nvGraphicFramePr>
        <p:xfrm>
          <a:off x="914400" y="1600200"/>
          <a:ext cx="9855200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0522">
                  <a:extLst>
                    <a:ext uri="{9D8B030D-6E8A-4147-A177-3AD203B41FA5}">
                      <a16:colId xmlns:a16="http://schemas.microsoft.com/office/drawing/2014/main" val="1556674170"/>
                    </a:ext>
                  </a:extLst>
                </a:gridCol>
                <a:gridCol w="7074678">
                  <a:extLst>
                    <a:ext uri="{9D8B030D-6E8A-4147-A177-3AD203B41FA5}">
                      <a16:colId xmlns:a16="http://schemas.microsoft.com/office/drawing/2014/main" val="112288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Oversight</a:t>
                      </a:r>
                      <a:r>
                        <a:rPr lang="en-US" b="0" baseline="0" dirty="0"/>
                        <a:t> and direction for IT resources, balancing cost, value, and risk.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8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organizations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Governance Institute (part of ISACA)</a:t>
                      </a:r>
                    </a:p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frameworks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COBIT</a:t>
                      </a:r>
                    </a:p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38500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CGEIT®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learn more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hlinkClick r:id="rId2"/>
                        </a:rPr>
                        <a:t>https://library.educause.edu/topics/information-technology-management-and-leadership/it-governance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490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audit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084855"/>
              </p:ext>
            </p:extLst>
          </p:nvPr>
        </p:nvGraphicFramePr>
        <p:xfrm>
          <a:off x="914400" y="1600200"/>
          <a:ext cx="9855200" cy="3749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0522">
                  <a:extLst>
                    <a:ext uri="{9D8B030D-6E8A-4147-A177-3AD203B41FA5}">
                      <a16:colId xmlns:a16="http://schemas.microsoft.com/office/drawing/2014/main" val="1556674170"/>
                    </a:ext>
                  </a:extLst>
                </a:gridCol>
                <a:gridCol w="7074678">
                  <a:extLst>
                    <a:ext uri="{9D8B030D-6E8A-4147-A177-3AD203B41FA5}">
                      <a16:colId xmlns:a16="http://schemas.microsoft.com/office/drawing/2014/main" val="112288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Validating that IT</a:t>
                      </a:r>
                      <a:r>
                        <a:rPr lang="en-US" b="0" baseline="0" dirty="0"/>
                        <a:t> has adequate controls, e.g. to ensure trustworthy information.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8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organizations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ISACA</a:t>
                      </a:r>
                    </a:p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COSO (Committee of Sponsoring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Organizations)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frameworks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COBIT</a:t>
                      </a:r>
                    </a:p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COSO Internal Control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Integrated Framework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CISA®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learn more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Your organization’s internal audit department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82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this guy?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ITIL® Expert, PMP®, CGEIT®</a:t>
            </a:r>
          </a:p>
          <a:p>
            <a:r>
              <a:rPr lang="en-US" dirty="0"/>
              <a:t>UNIX systems administrator</a:t>
            </a:r>
          </a:p>
          <a:p>
            <a:r>
              <a:rPr lang="en-US" dirty="0"/>
              <a:t>Wake Forest University PMO Director</a:t>
            </a:r>
          </a:p>
          <a:p>
            <a:r>
              <a:rPr lang="en-US" dirty="0"/>
              <a:t>Virginia Tech University Libraries IT Director</a:t>
            </a:r>
          </a:p>
          <a:p>
            <a:r>
              <a:rPr lang="en-US" dirty="0"/>
              <a:t>TeamDynamix managing consultant, process improvement</a:t>
            </a:r>
          </a:p>
          <a:p>
            <a:endParaRPr lang="en-US" dirty="0"/>
          </a:p>
          <a:p>
            <a:r>
              <a:rPr lang="en-US" i="1" dirty="0"/>
              <a:t>This is a vendor agnostic session.</a:t>
            </a:r>
          </a:p>
        </p:txBody>
      </p:sp>
    </p:spTree>
    <p:extLst>
      <p:ext uri="{BB962C8B-B14F-4D97-AF65-F5344CB8AC3E}">
        <p14:creationId xmlns:p14="http://schemas.microsoft.com/office/powerpoint/2010/main" val="4219853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architecture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486788"/>
              </p:ext>
            </p:extLst>
          </p:nvPr>
        </p:nvGraphicFramePr>
        <p:xfrm>
          <a:off x="914400" y="1600200"/>
          <a:ext cx="9855200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0522">
                  <a:extLst>
                    <a:ext uri="{9D8B030D-6E8A-4147-A177-3AD203B41FA5}">
                      <a16:colId xmlns:a16="http://schemas.microsoft.com/office/drawing/2014/main" val="1556674170"/>
                    </a:ext>
                  </a:extLst>
                </a:gridCol>
                <a:gridCol w="7074678">
                  <a:extLst>
                    <a:ext uri="{9D8B030D-6E8A-4147-A177-3AD203B41FA5}">
                      <a16:colId xmlns:a16="http://schemas.microsoft.com/office/drawing/2014/main" val="112288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Identifying</a:t>
                      </a:r>
                      <a:r>
                        <a:rPr lang="en-US" b="0" baseline="0" dirty="0"/>
                        <a:t> the “tectonic shifts” ahead and building process, information, and service patterns to prepare.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8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organizations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Open Group</a:t>
                      </a:r>
                    </a:p>
                    <a:p>
                      <a:pPr marL="0" algn="l" defTabSz="609585" rtl="0" eaLnBrk="1" latinLnBrk="0" hangingPunct="1"/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Gartner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frameworks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TOGAF®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TOGAF® 9 Certification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learn more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ITANA: </a:t>
                      </a:r>
                      <a:r>
                        <a:rPr lang="en-US" baseline="0" dirty="0">
                          <a:hlinkClick r:id="rId2"/>
                        </a:rPr>
                        <a:t>https://spaces.internet2.edu/display/itana/Home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50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change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46308"/>
              </p:ext>
            </p:extLst>
          </p:nvPr>
        </p:nvGraphicFramePr>
        <p:xfrm>
          <a:off x="914400" y="1600200"/>
          <a:ext cx="9855200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2111">
                  <a:extLst>
                    <a:ext uri="{9D8B030D-6E8A-4147-A177-3AD203B41FA5}">
                      <a16:colId xmlns:a16="http://schemas.microsoft.com/office/drawing/2014/main" val="1556674170"/>
                    </a:ext>
                  </a:extLst>
                </a:gridCol>
                <a:gridCol w="7073089">
                  <a:extLst>
                    <a:ext uri="{9D8B030D-6E8A-4147-A177-3AD203B41FA5}">
                      <a16:colId xmlns:a16="http://schemas.microsoft.com/office/drawing/2014/main" val="112288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Techniques to help organizations change.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8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organizations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ACMP (Association of Change Management Professionals)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frameworks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Kotter’s 8-step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change model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CCMP (Certified</a:t>
                      </a:r>
                      <a:r>
                        <a:rPr lang="en-US" baseline="0" dirty="0"/>
                        <a:t> Change Manager Professional)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learn more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Kotter’s </a:t>
                      </a:r>
                      <a:r>
                        <a:rPr lang="en-US" i="1" baseline="0" dirty="0"/>
                        <a:t>Leading Change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96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improvement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961145"/>
              </p:ext>
            </p:extLst>
          </p:nvPr>
        </p:nvGraphicFramePr>
        <p:xfrm>
          <a:off x="914400" y="1600200"/>
          <a:ext cx="9855200" cy="411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2111">
                  <a:extLst>
                    <a:ext uri="{9D8B030D-6E8A-4147-A177-3AD203B41FA5}">
                      <a16:colId xmlns:a16="http://schemas.microsoft.com/office/drawing/2014/main" val="1556674170"/>
                    </a:ext>
                  </a:extLst>
                </a:gridCol>
                <a:gridCol w="7073089">
                  <a:extLst>
                    <a:ext uri="{9D8B030D-6E8A-4147-A177-3AD203B41FA5}">
                      <a16:colId xmlns:a16="http://schemas.microsoft.com/office/drawing/2014/main" val="112288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Ways to</a:t>
                      </a:r>
                      <a:r>
                        <a:rPr lang="en-US" b="0" baseline="0" dirty="0"/>
                        <a:t> reduce waste and improve value, including cultural changes and specific process techniques.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8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organizations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Lean Enterprise Institute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  <a:r>
                        <a:rPr lang="en-US" b="1" baseline="0" dirty="0"/>
                        <a:t> frameworks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Lean</a:t>
                      </a:r>
                    </a:p>
                    <a:p>
                      <a:pPr marL="0" algn="l" defTabSz="609585" rtl="0" eaLnBrk="1" latinLnBrk="0" hangingPunct="1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Six Sigma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Lean IT</a:t>
                      </a:r>
                    </a:p>
                    <a:p>
                      <a:r>
                        <a:rPr lang="en-US" dirty="0"/>
                        <a:t>Six Sigma Black Belt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79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learn more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/>
                        <a:t>Toyota Kata</a:t>
                      </a:r>
                      <a:r>
                        <a:rPr lang="en-US" b="0" i="0" baseline="0" dirty="0"/>
                        <a:t> by Mike Rother</a:t>
                      </a:r>
                      <a:endParaRPr lang="en-US" i="0" baseline="0" dirty="0"/>
                    </a:p>
                    <a:p>
                      <a:r>
                        <a:rPr lang="en-US" i="0" baseline="0" dirty="0"/>
                        <a:t>lean.org (Lean Enterprise Institute)</a:t>
                      </a:r>
                      <a:endParaRPr lang="en-US" i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61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“Do” the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True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these work together?</a:t>
            </a:r>
          </a:p>
        </p:txBody>
      </p:sp>
    </p:spTree>
    <p:extLst>
      <p:ext uri="{BB962C8B-B14F-4D97-AF65-F5344CB8AC3E}">
        <p14:creationId xmlns:p14="http://schemas.microsoft.com/office/powerpoint/2010/main" val="2561351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on process frameworks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Software development methodologies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Project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service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governance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audit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Enterprise architecture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Organizational change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59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Quick aside:</a:t>
            </a:r>
            <a:br>
              <a:rPr lang="en-US" dirty="0"/>
            </a:br>
            <a:r>
              <a:rPr lang="en-US" dirty="0"/>
              <a:t>Improvement and attitude</a:t>
            </a:r>
          </a:p>
        </p:txBody>
      </p:sp>
    </p:spTree>
    <p:extLst>
      <p:ext uri="{BB962C8B-B14F-4D97-AF65-F5344CB8AC3E}">
        <p14:creationId xmlns:p14="http://schemas.microsoft.com/office/powerpoint/2010/main" val="617543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Stakeholder management</a:t>
            </a:r>
          </a:p>
        </p:txBody>
      </p:sp>
    </p:spTree>
    <p:extLst>
      <p:ext uri="{BB962C8B-B14F-4D97-AF65-F5344CB8AC3E}">
        <p14:creationId xmlns:p14="http://schemas.microsoft.com/office/powerpoint/2010/main" val="439146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John’s stakeholder thought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are your stakeholders?</a:t>
            </a:r>
          </a:p>
        </p:txBody>
      </p:sp>
    </p:spTree>
    <p:extLst>
      <p:ext uri="{BB962C8B-B14F-4D97-AF65-F5344CB8AC3E}">
        <p14:creationId xmlns:p14="http://schemas.microsoft.com/office/powerpoint/2010/main" val="2754718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John’s stakeholder thought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are your stakeholders?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might they be impacted?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74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John’s stakeholder thought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are your stakeholders?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might they be impacted?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power dynamics?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0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Institution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89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John’s stakeholder thought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are your stakeholders?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might they be impacted?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power dynamics?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incentives need to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1026482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Identify your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Impact/Perceived 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Power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Incentives at play</a:t>
            </a:r>
          </a:p>
        </p:txBody>
      </p:sp>
    </p:spTree>
    <p:extLst>
      <p:ext uri="{BB962C8B-B14F-4D97-AF65-F5344CB8AC3E}">
        <p14:creationId xmlns:p14="http://schemas.microsoft.com/office/powerpoint/2010/main" val="733097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Organizational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20168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Kotter’s Eight-Step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Sense of Urgency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Guiding Coalition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Strategic Vision &amp; Initiatives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Volunteer Army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Remove Barriers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Short Term Wins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Sustain Acceleration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Anchor Change in the Culture</a:t>
            </a:r>
          </a:p>
        </p:txBody>
      </p:sp>
    </p:spTree>
    <p:extLst>
      <p:ext uri="{BB962C8B-B14F-4D97-AF65-F5344CB8AC3E}">
        <p14:creationId xmlns:p14="http://schemas.microsoft.com/office/powerpoint/2010/main" val="4173936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wins and delivering value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10343" y="6008120"/>
            <a:ext cx="95803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10343" y="1912776"/>
            <a:ext cx="0" cy="40681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068" y="2351315"/>
            <a:ext cx="738664" cy="22138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600" dirty="0"/>
              <a:t>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8147" y="6074229"/>
            <a:ext cx="31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Time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0343" y="5972172"/>
            <a:ext cx="7576457" cy="11406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86800" y="2247917"/>
            <a:ext cx="2694562" cy="1071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6800" y="2247917"/>
            <a:ext cx="0" cy="3760203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686800" y="2258628"/>
            <a:ext cx="0" cy="3760203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1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wins and delivering value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10343" y="6008120"/>
            <a:ext cx="95803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10343" y="1912776"/>
            <a:ext cx="0" cy="40681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068" y="2351315"/>
            <a:ext cx="738664" cy="22138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600" dirty="0"/>
              <a:t>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8147" y="6074229"/>
            <a:ext cx="31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Time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0343" y="5972172"/>
            <a:ext cx="7576457" cy="11406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86800" y="2247917"/>
            <a:ext cx="2694562" cy="1071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6800" y="2247917"/>
            <a:ext cx="0" cy="3760203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686800" y="2258628"/>
            <a:ext cx="0" cy="3760203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24009" y="5957894"/>
            <a:ext cx="222995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3959" y="5082395"/>
            <a:ext cx="222995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83909" y="4143203"/>
            <a:ext cx="222995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13859" y="3010780"/>
            <a:ext cx="222995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034081" y="2258628"/>
            <a:ext cx="1347281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034081" y="2258628"/>
            <a:ext cx="9728" cy="752152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13860" y="3035323"/>
            <a:ext cx="11348" cy="1103406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83909" y="4138729"/>
            <a:ext cx="11350" cy="957944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53959" y="5082395"/>
            <a:ext cx="0" cy="859617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211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change and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sense of urgency?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Which stakeholders should be in your guiding coalition?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must </a:t>
            </a:r>
            <a:r>
              <a:rPr lang="en-US" u="sng" dirty="0"/>
              <a:t>you</a:t>
            </a:r>
            <a:r>
              <a:rPr lang="en-US" dirty="0"/>
              <a:t>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possible quick wins?</a:t>
            </a:r>
          </a:p>
        </p:txBody>
      </p:sp>
    </p:spTree>
    <p:extLst>
      <p:ext uri="{BB962C8B-B14F-4D97-AF65-F5344CB8AC3E}">
        <p14:creationId xmlns:p14="http://schemas.microsoft.com/office/powerpoint/2010/main" val="2999263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Process improvement techniques</a:t>
            </a:r>
          </a:p>
        </p:txBody>
      </p:sp>
    </p:spTree>
    <p:extLst>
      <p:ext uri="{BB962C8B-B14F-4D97-AF65-F5344CB8AC3E}">
        <p14:creationId xmlns:p14="http://schemas.microsoft.com/office/powerpoint/2010/main" val="2329716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improvement techniques: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00201"/>
            <a:ext cx="4851918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Writing down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Feedback loops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+/-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Balanced 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Facilitation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Negotiation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A3’s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down processes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949843"/>
              </p:ext>
            </p:extLst>
          </p:nvPr>
        </p:nvGraphicFramePr>
        <p:xfrm>
          <a:off x="914400" y="1600200"/>
          <a:ext cx="9855201" cy="438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93707">
                  <a:extLst>
                    <a:ext uri="{9D8B030D-6E8A-4147-A177-3AD203B41FA5}">
                      <a16:colId xmlns:a16="http://schemas.microsoft.com/office/drawing/2014/main" val="3615310455"/>
                    </a:ext>
                  </a:extLst>
                </a:gridCol>
                <a:gridCol w="6561494">
                  <a:extLst>
                    <a:ext uri="{9D8B030D-6E8A-4147-A177-3AD203B41FA5}">
                      <a16:colId xmlns:a16="http://schemas.microsoft.com/office/drawing/2014/main" val="376411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Documenting</a:t>
                      </a:r>
                      <a:r>
                        <a:rPr lang="en-US" b="0" baseline="0" dirty="0"/>
                        <a:t> approved processes in a central location, including process triggers, inputs, and outputs.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artifacts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Process template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“Process </a:t>
                      </a:r>
                      <a:r>
                        <a:rPr lang="en-US" dirty="0" err="1"/>
                        <a:t>process</a:t>
                      </a:r>
                      <a:r>
                        <a:rPr lang="en-US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9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Everyone using the same process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Easier</a:t>
                      </a:r>
                      <a:r>
                        <a:rPr lang="en-US" baseline="0" dirty="0"/>
                        <a:t> to improve the process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0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Tricks/notes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Define the process owner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You</a:t>
                      </a:r>
                      <a:r>
                        <a:rPr lang="en-US" baseline="0" dirty="0"/>
                        <a:t> can choose the level of detail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Business Process Modeling Notation (BPMN) for diagrams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3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63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(lightly edited and summarized)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113142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Strategies for implementing IT process improvements in higher </a:t>
            </a:r>
            <a:r>
              <a:rPr lang="en-US" sz="2000" dirty="0" err="1"/>
              <a:t>ed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Become more efficient at process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Framework overview. Best practice implementation suggestions.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Understand what other higher </a:t>
            </a:r>
            <a:r>
              <a:rPr lang="en-US" sz="2000" dirty="0" err="1"/>
              <a:t>ed</a:t>
            </a:r>
            <a:r>
              <a:rPr lang="en-US" sz="2000" dirty="0"/>
              <a:t> institutions are doing re: IT process improvements.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Get ideas for how to implement a clear, effective system to collect and prioritize IT project requests from the institution.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Get ideas on how we can make process improvement a routine part of our operations. I also want us to be able to show what we are doing systematically to our steering committee, university executives and auditors.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Formalize the department's methodology used for process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How to adapt agile / scrum framework; include new security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Grab ideas from session: Formal process? Documentation strategies? PM tools?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Gain insights into methodology with lean staff. Change management.</a:t>
            </a:r>
          </a:p>
        </p:txBody>
      </p:sp>
    </p:spTree>
    <p:extLst>
      <p:ext uri="{BB962C8B-B14F-4D97-AF65-F5344CB8AC3E}">
        <p14:creationId xmlns:p14="http://schemas.microsoft.com/office/powerpoint/2010/main" val="1750570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151706" cy="731839"/>
          </a:xfrm>
        </p:spPr>
        <p:txBody>
          <a:bodyPr/>
          <a:lstStyle/>
          <a:p>
            <a:r>
              <a:rPr lang="en-US" dirty="0"/>
              <a:t>Example process template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Introduction and 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Purpose and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 owner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Definitions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Roles and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Related 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Revision history</a:t>
            </a:r>
          </a:p>
        </p:txBody>
      </p:sp>
    </p:spTree>
    <p:extLst>
      <p:ext uri="{BB962C8B-B14F-4D97-AF65-F5344CB8AC3E}">
        <p14:creationId xmlns:p14="http://schemas.microsoft.com/office/powerpoint/2010/main" val="2688360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loops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44009"/>
              </p:ext>
            </p:extLst>
          </p:nvPr>
        </p:nvGraphicFramePr>
        <p:xfrm>
          <a:off x="914400" y="1600200"/>
          <a:ext cx="9855201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93707">
                  <a:extLst>
                    <a:ext uri="{9D8B030D-6E8A-4147-A177-3AD203B41FA5}">
                      <a16:colId xmlns:a16="http://schemas.microsoft.com/office/drawing/2014/main" val="3615310455"/>
                    </a:ext>
                  </a:extLst>
                </a:gridCol>
                <a:gridCol w="6561494">
                  <a:extLst>
                    <a:ext uri="{9D8B030D-6E8A-4147-A177-3AD203B41FA5}">
                      <a16:colId xmlns:a16="http://schemas.microsoft.com/office/drawing/2014/main" val="376411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Ensuring a “Plan/Do/Check/Act” cycle</a:t>
                      </a:r>
                      <a:r>
                        <a:rPr lang="en-US" b="0" baseline="0" dirty="0"/>
                        <a:t> by identifying ways for the process to learn from itself.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artifacts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After-action reports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Process</a:t>
                      </a:r>
                      <a:r>
                        <a:rPr lang="en-US" baseline="0" dirty="0"/>
                        <a:t> metrics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9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Everyone using the same process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Easier</a:t>
                      </a:r>
                      <a:r>
                        <a:rPr lang="en-US" baseline="0" dirty="0"/>
                        <a:t> to improve the process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0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Tricks/notes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Watch when processes are </a:t>
                      </a:r>
                      <a:r>
                        <a:rPr lang="en-US" i="1" baseline="0" dirty="0"/>
                        <a:t>expedited*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Feedback</a:t>
                      </a:r>
                      <a:r>
                        <a:rPr lang="en-US" baseline="0" dirty="0"/>
                        <a:t> loops work best in a culture of safety and trust, and worst in a culture of blame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337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1" y="6074229"/>
            <a:ext cx="98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Expedited </a:t>
            </a:r>
            <a:r>
              <a:rPr lang="en-US" dirty="0"/>
              <a:t>means that special steps were taken to make particular requests go faster.</a:t>
            </a:r>
          </a:p>
        </p:txBody>
      </p:sp>
    </p:spTree>
    <p:extLst>
      <p:ext uri="{BB962C8B-B14F-4D97-AF65-F5344CB8AC3E}">
        <p14:creationId xmlns:p14="http://schemas.microsoft.com/office/powerpoint/2010/main" val="391441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+/- Feedback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88442"/>
              </p:ext>
            </p:extLst>
          </p:nvPr>
        </p:nvGraphicFramePr>
        <p:xfrm>
          <a:off x="914400" y="1600200"/>
          <a:ext cx="9855201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93707">
                  <a:extLst>
                    <a:ext uri="{9D8B030D-6E8A-4147-A177-3AD203B41FA5}">
                      <a16:colId xmlns:a16="http://schemas.microsoft.com/office/drawing/2014/main" val="3615310455"/>
                    </a:ext>
                  </a:extLst>
                </a:gridCol>
                <a:gridCol w="6561494">
                  <a:extLst>
                    <a:ext uri="{9D8B030D-6E8A-4147-A177-3AD203B41FA5}">
                      <a16:colId xmlns:a16="http://schemas.microsoft.com/office/drawing/2014/main" val="376411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Asking</a:t>
                      </a:r>
                      <a:r>
                        <a:rPr lang="en-US" b="0" baseline="0" dirty="0"/>
                        <a:t> a group to provide sticky note feedback for what’s good (+) and bad (-).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artifacts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</a:t>
                      </a:r>
                      <a:r>
                        <a:rPr lang="en-US" dirty="0" err="1"/>
                        <a:t>Affinitized</a:t>
                      </a:r>
                      <a:r>
                        <a:rPr lang="en-US" dirty="0"/>
                        <a:t>” or</a:t>
                      </a:r>
                      <a:r>
                        <a:rPr lang="en-US" baseline="0" dirty="0"/>
                        <a:t> grouped feedback</a:t>
                      </a:r>
                      <a:endParaRPr lang="en-US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Report out or summary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to the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9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Rapid feedback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Learn</a:t>
                      </a:r>
                      <a:r>
                        <a:rPr lang="en-US" baseline="0" dirty="0"/>
                        <a:t> your “unknown unknowns”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0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Tricks/notes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Don’t wait until the end</a:t>
                      </a:r>
                      <a:r>
                        <a:rPr lang="en-US" baseline="0" dirty="0"/>
                        <a:t> of a project!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Can help</a:t>
                      </a:r>
                      <a:r>
                        <a:rPr lang="en-US" baseline="0" dirty="0"/>
                        <a:t> build a culture of safety and trust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Engages “the organic system” i.e. all brains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3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19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roles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39977"/>
              </p:ext>
            </p:extLst>
          </p:nvPr>
        </p:nvGraphicFramePr>
        <p:xfrm>
          <a:off x="914400" y="1600200"/>
          <a:ext cx="9855201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93707">
                  <a:extLst>
                    <a:ext uri="{9D8B030D-6E8A-4147-A177-3AD203B41FA5}">
                      <a16:colId xmlns:a16="http://schemas.microsoft.com/office/drawing/2014/main" val="3615310455"/>
                    </a:ext>
                  </a:extLst>
                </a:gridCol>
                <a:gridCol w="6561494">
                  <a:extLst>
                    <a:ext uri="{9D8B030D-6E8A-4147-A177-3AD203B41FA5}">
                      <a16:colId xmlns:a16="http://schemas.microsoft.com/office/drawing/2014/main" val="376411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/>
                        <a:t>Roles ideally are a balance of responsibilities, accountabilities, and authorities. Identify gaps/issues in roles and address them.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artifacts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Job descriptions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RACI charts*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9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Engaged workers (sense of self-direction)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0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Tricks/notes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Define </a:t>
                      </a:r>
                      <a:r>
                        <a:rPr lang="en-US" i="1" baseline="0" dirty="0"/>
                        <a:t>outcomes</a:t>
                      </a:r>
                      <a:r>
                        <a:rPr lang="en-US" i="0" baseline="0" dirty="0"/>
                        <a:t>, but not </a:t>
                      </a:r>
                      <a:r>
                        <a:rPr lang="en-US" i="1" baseline="0" dirty="0"/>
                        <a:t>approaches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0" baseline="0" dirty="0"/>
                        <a:t>Use RACI charts sparingly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0" baseline="0" dirty="0"/>
                        <a:t>Role playing/use cases can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337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9127" y="5999584"/>
            <a:ext cx="993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*RACI charts are a way of listing roles vs. process activities/steps. They show for each activity who’s responsible, who’s accountable, who’s consulted, and who’s informed.</a:t>
            </a:r>
          </a:p>
        </p:txBody>
      </p:sp>
    </p:spTree>
    <p:extLst>
      <p:ext uri="{BB962C8B-B14F-4D97-AF65-F5344CB8AC3E}">
        <p14:creationId xmlns:p14="http://schemas.microsoft.com/office/powerpoint/2010/main" val="1441921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100848"/>
              </p:ext>
            </p:extLst>
          </p:nvPr>
        </p:nvGraphicFramePr>
        <p:xfrm>
          <a:off x="914400" y="1600200"/>
          <a:ext cx="9855201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93707">
                  <a:extLst>
                    <a:ext uri="{9D8B030D-6E8A-4147-A177-3AD203B41FA5}">
                      <a16:colId xmlns:a16="http://schemas.microsoft.com/office/drawing/2014/main" val="3615310455"/>
                    </a:ext>
                  </a:extLst>
                </a:gridCol>
                <a:gridCol w="6561494">
                  <a:extLst>
                    <a:ext uri="{9D8B030D-6E8A-4147-A177-3AD203B41FA5}">
                      <a16:colId xmlns:a16="http://schemas.microsoft.com/office/drawing/2014/main" val="376411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Helping</a:t>
                      </a:r>
                      <a:r>
                        <a:rPr lang="en-US" b="0" baseline="0" dirty="0"/>
                        <a:t> a group of people listen to one another while moving towards a goal.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artifacts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Written meeting notes shared with the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9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Sense</a:t>
                      </a:r>
                      <a:r>
                        <a:rPr lang="en-US" baseline="0" dirty="0"/>
                        <a:t> of buy-in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Validation</a:t>
                      </a:r>
                      <a:r>
                        <a:rPr lang="en-US" baseline="0" dirty="0"/>
                        <a:t> that improvements will help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0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Tricks/notes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0" baseline="0" dirty="0"/>
                        <a:t>Ask people to state why they think they’re in the meeting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0" baseline="0" dirty="0"/>
                        <a:t>Ask the group to validate your basic assumptions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0" baseline="0" dirty="0"/>
                        <a:t>Use +/-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3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096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001706"/>
              </p:ext>
            </p:extLst>
          </p:nvPr>
        </p:nvGraphicFramePr>
        <p:xfrm>
          <a:off x="914400" y="1600200"/>
          <a:ext cx="9855201" cy="402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93707">
                  <a:extLst>
                    <a:ext uri="{9D8B030D-6E8A-4147-A177-3AD203B41FA5}">
                      <a16:colId xmlns:a16="http://schemas.microsoft.com/office/drawing/2014/main" val="3615310455"/>
                    </a:ext>
                  </a:extLst>
                </a:gridCol>
                <a:gridCol w="6561494">
                  <a:extLst>
                    <a:ext uri="{9D8B030D-6E8A-4147-A177-3AD203B41FA5}">
                      <a16:colId xmlns:a16="http://schemas.microsoft.com/office/drawing/2014/main" val="376411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Helping</a:t>
                      </a:r>
                      <a:r>
                        <a:rPr lang="en-US" b="0" baseline="0" dirty="0"/>
                        <a:t> identify possible value and “win”/”win” opportunities.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artifacts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Negotiation</a:t>
                      </a:r>
                      <a:r>
                        <a:rPr lang="en-US" baseline="0" dirty="0"/>
                        <a:t> points identified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Agreement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9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Sense of buy-in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Validation</a:t>
                      </a:r>
                      <a:r>
                        <a:rPr lang="en-US" baseline="0" dirty="0"/>
                        <a:t> that improvements will help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0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Tricks/notes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1" baseline="0" dirty="0"/>
                        <a:t>Getting to Yes</a:t>
                      </a:r>
                      <a:r>
                        <a:rPr lang="en-US" i="0" baseline="0" dirty="0"/>
                        <a:t> by Fisher </a:t>
                      </a:r>
                      <a:r>
                        <a:rPr lang="en-US" i="0" baseline="0" dirty="0" err="1"/>
                        <a:t>Ury</a:t>
                      </a:r>
                      <a:endParaRPr lang="en-US" i="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0" baseline="0" dirty="0"/>
                        <a:t>Understand people’s motivations to move beyond impasses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0" baseline="0" dirty="0"/>
                        <a:t>Be specific; use facts and observations.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3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153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A3’s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485439"/>
              </p:ext>
            </p:extLst>
          </p:nvPr>
        </p:nvGraphicFramePr>
        <p:xfrm>
          <a:off x="914400" y="1600200"/>
          <a:ext cx="9855201" cy="402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93707">
                  <a:extLst>
                    <a:ext uri="{9D8B030D-6E8A-4147-A177-3AD203B41FA5}">
                      <a16:colId xmlns:a16="http://schemas.microsoft.com/office/drawing/2014/main" val="3615310455"/>
                    </a:ext>
                  </a:extLst>
                </a:gridCol>
                <a:gridCol w="6561494">
                  <a:extLst>
                    <a:ext uri="{9D8B030D-6E8A-4147-A177-3AD203B41FA5}">
                      <a16:colId xmlns:a16="http://schemas.microsoft.com/office/drawing/2014/main" val="376411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/>
                        <a:t>Fold </a:t>
                      </a:r>
                      <a:r>
                        <a:rPr lang="en-US" b="0" baseline="0" dirty="0"/>
                        <a:t>one A3-sized (~11”x17”) sheet in half: left side is the problem/issue; right side is possible solutions.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4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artifacts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Draft or completed A3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A3</a:t>
                      </a:r>
                      <a:r>
                        <a:rPr lang="en-US" baseline="0" dirty="0"/>
                        <a:t> feedback from your manager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9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Key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Problem-centered</a:t>
                      </a:r>
                      <a:r>
                        <a:rPr lang="en-US" baseline="0" dirty="0"/>
                        <a:t> approach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Distills</a:t>
                      </a:r>
                      <a:r>
                        <a:rPr lang="en-US" baseline="0" dirty="0"/>
                        <a:t> the issue without abstraction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Easy for others to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0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Tricks/notes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1" baseline="0" dirty="0"/>
                        <a:t>Managing to Learn</a:t>
                      </a:r>
                      <a:r>
                        <a:rPr lang="en-US" i="0" baseline="0" dirty="0"/>
                        <a:t> by John Shook</a:t>
                      </a:r>
                      <a:endParaRPr lang="en-US" i="1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i="0" dirty="0"/>
                        <a:t>A3’s are high</a:t>
                      </a:r>
                      <a:r>
                        <a:rPr lang="en-US" i="0" baseline="0" dirty="0"/>
                        <a:t> effort, high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3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876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57554" y="369332"/>
            <a:ext cx="0" cy="6488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0"/>
            <a:ext cx="798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 IT project portfolio intake process (Example draft A3)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0" y="369332"/>
            <a:ext cx="600891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Background</a:t>
            </a:r>
            <a:r>
              <a:rPr lang="en-US" sz="1400" dirty="0"/>
              <a:t>: Central IT, an organization of 100 people, receives requests from departments all over campus. Many of these requests require the same people to implement. This results in IT having a backlog of “un-prioritized” work.</a:t>
            </a:r>
            <a:endParaRPr lang="en-US" sz="1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8639" y="1107996"/>
            <a:ext cx="6008914" cy="19082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Current state</a:t>
            </a:r>
            <a:r>
              <a:rPr lang="en-US" sz="1400" dirty="0"/>
              <a:t>:</a:t>
            </a:r>
          </a:p>
          <a:p>
            <a:r>
              <a:rPr lang="en-US" sz="1400" dirty="0"/>
              <a:t>147 tickets submitted Jan 1-June 30 that were reclassified to “projects.”</a:t>
            </a:r>
          </a:p>
          <a:p>
            <a:r>
              <a:rPr lang="en-US" sz="1400" dirty="0"/>
              <a:t>Backlog of 90 project requests waiting to start.</a:t>
            </a:r>
          </a:p>
          <a:p>
            <a:r>
              <a:rPr lang="en-US" sz="1400" dirty="0"/>
              <a:t>CIO identifies which projects to pursue.</a:t>
            </a:r>
          </a:p>
          <a:p>
            <a:r>
              <a:rPr lang="en-US" sz="1400" dirty="0"/>
              <a:t>No sense of resource conflicts to date.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638" y="3044750"/>
            <a:ext cx="600891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Goals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Visibility into the impact of existing work on new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Visibility into the ongoing resource needs for new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40" y="4006589"/>
            <a:ext cx="6008914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Root cause analysis</a:t>
            </a:r>
            <a:r>
              <a:rPr lang="en-US" sz="1400" dirty="0"/>
              <a:t>:</a:t>
            </a:r>
          </a:p>
          <a:p>
            <a:r>
              <a:rPr lang="en-US" sz="1400" dirty="0"/>
              <a:t>Why are we getting these requests?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Executives want their units to be more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Technology increasingly a part of implementing the strategic plans</a:t>
            </a:r>
          </a:p>
          <a:p>
            <a:endParaRPr lang="en-US" sz="1400" dirty="0"/>
          </a:p>
          <a:p>
            <a:r>
              <a:rPr lang="en-US" sz="1400" dirty="0"/>
              <a:t>Why are these projects?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Many projects require interfaces, which take a lot of time to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57553" y="369332"/>
            <a:ext cx="6008914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Possible countermeasures</a:t>
            </a:r>
            <a:r>
              <a:rPr lang="en-US" sz="1400" dirty="0"/>
              <a:t>:</a:t>
            </a:r>
          </a:p>
          <a:p>
            <a:r>
              <a:rPr lang="en-US" sz="1400" dirty="0"/>
              <a:t>A. Intake process form</a:t>
            </a:r>
          </a:p>
          <a:p>
            <a:r>
              <a:rPr lang="en-US" sz="1400" dirty="0"/>
              <a:t>B. Triage process for projects</a:t>
            </a:r>
          </a:p>
          <a:p>
            <a:r>
              <a:rPr lang="en-US" sz="1400" dirty="0"/>
              <a:t>C. Review of existing projects for patterns that could be applied to new projects</a:t>
            </a:r>
          </a:p>
          <a:p>
            <a:r>
              <a:rPr lang="en-US" sz="1400" dirty="0"/>
              <a:t>D. Show time spent by area for existing services</a:t>
            </a:r>
          </a:p>
          <a:p>
            <a:r>
              <a:rPr lang="en-US" sz="1400" dirty="0"/>
              <a:t>E. Meeting of IT governance portfolio review board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57553" y="2831545"/>
            <a:ext cx="6008914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Implementation plan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r>
              <a:rPr lang="en-US" sz="1400" dirty="0"/>
              <a:t>Oct 2016:	finalize A3</a:t>
            </a:r>
          </a:p>
          <a:p>
            <a:r>
              <a:rPr lang="en-US" sz="1400" dirty="0"/>
              <a:t>Nov 2016:	iteration #1: try out countermeasures A, B</a:t>
            </a:r>
          </a:p>
          <a:p>
            <a:r>
              <a:rPr lang="en-US" sz="1400" dirty="0"/>
              <a:t>Dec 2016:	iteration #2: try out countermeasures C, D</a:t>
            </a:r>
          </a:p>
          <a:p>
            <a:r>
              <a:rPr lang="en-US" sz="1400" dirty="0"/>
              <a:t>Jan 2017:	iteration #3: try out countermeasure E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57553" y="5516933"/>
            <a:ext cx="6008914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Follow-up</a:t>
            </a:r>
            <a:r>
              <a:rPr lang="en-US" sz="1400" dirty="0"/>
              <a:t>:</a:t>
            </a:r>
          </a:p>
          <a:p>
            <a:r>
              <a:rPr lang="en-US" sz="1400" dirty="0"/>
              <a:t>Nov 2016:	A3 review meeting</a:t>
            </a:r>
          </a:p>
          <a:p>
            <a:r>
              <a:rPr lang="en-US" sz="1400" dirty="0"/>
              <a:t>Dec 2016:	A3 review meeting, PMO project report</a:t>
            </a:r>
          </a:p>
          <a:p>
            <a:r>
              <a:rPr lang="en-US" sz="1400" dirty="0"/>
              <a:t>Jan 2017:	A3 review meeting</a:t>
            </a:r>
          </a:p>
          <a:p>
            <a:r>
              <a:rPr lang="en-US" sz="1400" dirty="0"/>
              <a:t>Apr 2017:	IT governance portfolio review meeting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26495" y="97277"/>
            <a:ext cx="206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Initials 2016/10/25</a:t>
            </a:r>
          </a:p>
        </p:txBody>
      </p:sp>
    </p:spTree>
    <p:extLst>
      <p:ext uri="{BB962C8B-B14F-4D97-AF65-F5344CB8AC3E}">
        <p14:creationId xmlns:p14="http://schemas.microsoft.com/office/powerpoint/2010/main" val="3966625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improvement techniques would help for your improvement?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332037"/>
            <a:ext cx="4898571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Writing down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Feedback loops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+/-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Balanced 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Facilitation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Negotiation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A3’s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Others ?</a:t>
            </a:r>
          </a:p>
        </p:txBody>
      </p:sp>
    </p:spTree>
    <p:extLst>
      <p:ext uri="{BB962C8B-B14F-4D97-AF65-F5344CB8AC3E}">
        <p14:creationId xmlns:p14="http://schemas.microsoft.com/office/powerpoint/2010/main" val="4191252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410848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Your improvement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Mental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whirlwind tour of IT process frameworks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Quick aside: Improvement and attitude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Stakeholder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Organizational change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 improvement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i="1" dirty="0"/>
              <a:t>Slides and other content will be made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1570347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(lightly edited and summarized)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113142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Strategies for implementing IT process improvements in higher </a:t>
            </a:r>
            <a:r>
              <a:rPr lang="en-US" sz="2000" dirty="0" err="1"/>
              <a:t>ed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Become more efficient at process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Framework overview. Best practice implementation suggestions.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Understand what other higher ED institutions are doing re: IT process improvements.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Get ideas for how to implement a clear, effective system to collect and prioritize IT project requests from the institution.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Get ideas on how we can make process improvement a routine part of our operations. I also want us to be able to show what we are doing systematically to our steering committee, university executives and auditors.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Formalize the department's methodology used for process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How to adapt agile / scrum framework; include new security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Grab ideas from session: Formal process? Documentation strategies? PM tools?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Gain insights into methodology with lean staff. Change management.</a:t>
            </a:r>
          </a:p>
        </p:txBody>
      </p:sp>
    </p:spTree>
    <p:extLst>
      <p:ext uri="{BB962C8B-B14F-4D97-AF65-F5344CB8AC3E}">
        <p14:creationId xmlns:p14="http://schemas.microsoft.com/office/powerpoint/2010/main" val="1742379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Your improvement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Mental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whirlwind tour of IT process frameworks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Quick aside: Improvement and attitude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Stakeholder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Organizational change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 improvement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i="1" dirty="0"/>
              <a:t>Slides and other content will be made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2890746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9956800" cy="838200"/>
          </a:xfrm>
        </p:spPr>
        <p:txBody>
          <a:bodyPr/>
          <a:lstStyle/>
          <a:p>
            <a:pPr algn="ctr"/>
            <a:r>
              <a:rPr lang="en-US" sz="50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Us Improve and Grow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05000"/>
            <a:ext cx="10769600" cy="3581400"/>
          </a:xfrm>
        </p:spPr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participating </a:t>
            </a:r>
          </a:p>
          <a:p>
            <a:pPr algn="ctr"/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today’s session.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We’re very interested in your feedback.  Please take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minute to fill out the session evaluation found within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conference mobile app, or the online agenda.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7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Your improvement idea?</a:t>
            </a:r>
          </a:p>
        </p:txBody>
      </p:sp>
    </p:spTree>
    <p:extLst>
      <p:ext uri="{BB962C8B-B14F-4D97-AF65-F5344CB8AC3E}">
        <p14:creationId xmlns:p14="http://schemas.microsoft.com/office/powerpoint/2010/main" val="188885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Mental models</a:t>
            </a:r>
          </a:p>
        </p:txBody>
      </p:sp>
    </p:spTree>
    <p:extLst>
      <p:ext uri="{BB962C8B-B14F-4D97-AF65-F5344CB8AC3E}">
        <p14:creationId xmlns:p14="http://schemas.microsoft.com/office/powerpoint/2010/main" val="338035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-655" r="6842" b="655"/>
          <a:stretch/>
        </p:blipFill>
        <p:spPr>
          <a:xfrm>
            <a:off x="0" y="849086"/>
            <a:ext cx="12191012" cy="60089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13" y="6488668"/>
            <a:ext cx="6045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https://www.flickr.com/photos/57412095@N05/8393265628/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268177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models in other disciplines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Degree programs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MLS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JD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Apprenticeships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Certifications</a:t>
            </a:r>
          </a:p>
        </p:txBody>
      </p:sp>
    </p:spTree>
    <p:extLst>
      <p:ext uri="{BB962C8B-B14F-4D97-AF65-F5344CB8AC3E}">
        <p14:creationId xmlns:p14="http://schemas.microsoft.com/office/powerpoint/2010/main" val="1889346436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1991</Words>
  <Application>Microsoft Office PowerPoint</Application>
  <PresentationFormat>Widescreen</PresentationFormat>
  <Paragraphs>441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9_Default Theme</vt:lpstr>
      <vt:lpstr>Conducting IT Process Improvements</vt:lpstr>
      <vt:lpstr>Who’s this guy?</vt:lpstr>
      <vt:lpstr>Introductions</vt:lpstr>
      <vt:lpstr>Goals (lightly edited and summarized)</vt:lpstr>
      <vt:lpstr>Agenda</vt:lpstr>
      <vt:lpstr>PowerPoint Presentation</vt:lpstr>
      <vt:lpstr>PowerPoint Presentation</vt:lpstr>
      <vt:lpstr>PowerPoint Presentation</vt:lpstr>
      <vt:lpstr>Mental models in other disciplines</vt:lpstr>
      <vt:lpstr>Equilibrate mental models</vt:lpstr>
      <vt:lpstr>PowerPoint Presentation</vt:lpstr>
      <vt:lpstr>Stops on our tour:</vt:lpstr>
      <vt:lpstr>For each framework:</vt:lpstr>
      <vt:lpstr>IT Security</vt:lpstr>
      <vt:lpstr>Software development methodologies</vt:lpstr>
      <vt:lpstr>Project management</vt:lpstr>
      <vt:lpstr>IT service management</vt:lpstr>
      <vt:lpstr>IT governance</vt:lpstr>
      <vt:lpstr>IT audit</vt:lpstr>
      <vt:lpstr>Enterprise architecture</vt:lpstr>
      <vt:lpstr>Organizational change management</vt:lpstr>
      <vt:lpstr>Process improvement</vt:lpstr>
      <vt:lpstr>Common challenges</vt:lpstr>
      <vt:lpstr>Reflection on process frameworks</vt:lpstr>
      <vt:lpstr>PowerPoint Presentation</vt:lpstr>
      <vt:lpstr>PowerPoint Presentation</vt:lpstr>
      <vt:lpstr>John’s stakeholder thought process</vt:lpstr>
      <vt:lpstr>John’s stakeholder thought process</vt:lpstr>
      <vt:lpstr>John’s stakeholder thought process</vt:lpstr>
      <vt:lpstr>John’s stakeholder thought process</vt:lpstr>
      <vt:lpstr>Exercise: Identify your stakeholders</vt:lpstr>
      <vt:lpstr>PowerPoint Presentation</vt:lpstr>
      <vt:lpstr>Kotter’s Eight-Step Model</vt:lpstr>
      <vt:lpstr>Quick wins and delivering value</vt:lpstr>
      <vt:lpstr>Quick wins and delivering value</vt:lpstr>
      <vt:lpstr>Organizational change and you</vt:lpstr>
      <vt:lpstr>PowerPoint Presentation</vt:lpstr>
      <vt:lpstr>A few improvement techniques:</vt:lpstr>
      <vt:lpstr>Writing down processes</vt:lpstr>
      <vt:lpstr>Example process template sections</vt:lpstr>
      <vt:lpstr>Feedback loops</vt:lpstr>
      <vt:lpstr>+/- Feedback</vt:lpstr>
      <vt:lpstr>Balanced roles</vt:lpstr>
      <vt:lpstr>Facilitation</vt:lpstr>
      <vt:lpstr>Negotiation</vt:lpstr>
      <vt:lpstr>A3’s</vt:lpstr>
      <vt:lpstr>PowerPoint Presentation</vt:lpstr>
      <vt:lpstr>What improvement techniques would help for your improvement?</vt:lpstr>
      <vt:lpstr>PowerPoint Presentation</vt:lpstr>
      <vt:lpstr>Goals (lightly edited and summarized)</vt:lpstr>
      <vt:lpstr>Reflection</vt:lpstr>
      <vt:lpstr>Help Us Improve and Grow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Borwick</dc:creator>
  <cp:lastModifiedBy>John Borwick</cp:lastModifiedBy>
  <cp:revision>232</cp:revision>
  <dcterms:created xsi:type="dcterms:W3CDTF">2016-10-14T21:52:27Z</dcterms:created>
  <dcterms:modified xsi:type="dcterms:W3CDTF">2016-10-25T18:44:04Z</dcterms:modified>
</cp:coreProperties>
</file>