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9"/>
  </p:notesMasterIdLst>
  <p:sldIdLst>
    <p:sldId id="256" r:id="rId2"/>
    <p:sldId id="257" r:id="rId3"/>
    <p:sldId id="258" r:id="rId4"/>
    <p:sldId id="259" r:id="rId5"/>
    <p:sldId id="261" r:id="rId6"/>
    <p:sldId id="262" r:id="rId7"/>
    <p:sldId id="263"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85" autoAdjust="0"/>
  </p:normalViewPr>
  <p:slideViewPr>
    <p:cSldViewPr snapToGrid="0">
      <p:cViewPr varScale="1">
        <p:scale>
          <a:sx n="52" d="100"/>
          <a:sy n="52" d="100"/>
        </p:scale>
        <p:origin x="192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buNone/>
            </a:pPr>
            <a:endParaRPr/>
          </a:p>
        </p:txBody>
      </p:sp>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US" dirty="0">
                <a:solidFill>
                  <a:srgbClr val="222222"/>
                </a:solidFill>
                <a:highlight>
                  <a:srgbClr val="FFFFFF"/>
                </a:highlight>
                <a:latin typeface="Arial"/>
                <a:ea typeface="Arial"/>
                <a:cs typeface="Arial"/>
                <a:sym typeface="Arial"/>
              </a:rPr>
              <a:t>With student debt at an all-time high and low completion rates (a noted problem in higher education, especially for low income students), institutions find themselves actively engaged in conversations around student success as their stakeholders demand better outcomes and accountability. The desire to help students finish their studies in a timely manner has led to the development and use of predictive analytics, redesigned course pathways, and even intrusive advising. New technology systems are making use of analytics to help monitor student progress and alert students to potential issues. These systems are helping develop and measure targeted interventions based on a student's circumstances. Helping students achieve progress toward degree means supporting and improving the educational experience of each student. This session will discuss how information technology, student services, advising staff, and others can and should work together, with the notion that student success is everybody's business.</a:t>
            </a:r>
          </a:p>
          <a:p>
            <a:pPr lvl="0" rtl="0">
              <a:lnSpc>
                <a:spcPct val="115000"/>
              </a:lnSpc>
              <a:spcBef>
                <a:spcPts val="0"/>
              </a:spcBef>
              <a:buClr>
                <a:schemeClr val="dk1"/>
              </a:buClr>
              <a:buSzPct val="91666"/>
              <a:buFont typeface="Arial"/>
              <a:buNone/>
            </a:pPr>
            <a:endParaRPr dirty="0">
              <a:solidFill>
                <a:srgbClr val="222222"/>
              </a:solidFill>
              <a:highlight>
                <a:srgbClr val="FFFFFF"/>
              </a:highlight>
              <a:latin typeface="Arial"/>
              <a:ea typeface="Arial"/>
              <a:cs typeface="Arial"/>
              <a:sym typeface="Arial"/>
            </a:endParaRPr>
          </a:p>
          <a:p>
            <a:pPr lvl="0" rtl="0">
              <a:lnSpc>
                <a:spcPct val="115000"/>
              </a:lnSpc>
              <a:spcBef>
                <a:spcPts val="0"/>
              </a:spcBef>
              <a:buClr>
                <a:schemeClr val="dk1"/>
              </a:buClr>
              <a:buSzPct val="91666"/>
              <a:buFont typeface="Arial"/>
              <a:buNone/>
            </a:pPr>
            <a:r>
              <a:rPr lang="en-US" dirty="0">
                <a:solidFill>
                  <a:srgbClr val="222222"/>
                </a:solidFill>
                <a:highlight>
                  <a:srgbClr val="FFFFFF"/>
                </a:highlight>
                <a:latin typeface="Arial"/>
                <a:ea typeface="Arial"/>
                <a:cs typeface="Arial"/>
                <a:sym typeface="Arial"/>
              </a:rPr>
              <a:t>Completion rate notes:</a:t>
            </a:r>
          </a:p>
          <a:p>
            <a:pPr lvl="0" rtl="0">
              <a:lnSpc>
                <a:spcPct val="115000"/>
              </a:lnSpc>
              <a:spcBef>
                <a:spcPts val="0"/>
              </a:spcBef>
              <a:buClr>
                <a:schemeClr val="dk1"/>
              </a:buClr>
              <a:buSzPct val="91666"/>
              <a:buFont typeface="Arial"/>
              <a:buNone/>
            </a:pPr>
            <a:r>
              <a:rPr lang="en-US" dirty="0">
                <a:solidFill>
                  <a:srgbClr val="222222"/>
                </a:solidFill>
                <a:highlight>
                  <a:srgbClr val="FFFFFF"/>
                </a:highlight>
                <a:latin typeface="Arial"/>
                <a:ea typeface="Arial"/>
                <a:cs typeface="Arial"/>
                <a:sym typeface="Arial"/>
              </a:rPr>
              <a:t>National Center for Educational Statistics:</a:t>
            </a:r>
          </a:p>
          <a:p>
            <a:pPr lvl="0" rtl="0">
              <a:lnSpc>
                <a:spcPct val="115000"/>
              </a:lnSpc>
              <a:spcBef>
                <a:spcPts val="0"/>
              </a:spcBef>
              <a:buClr>
                <a:schemeClr val="dk1"/>
              </a:buClr>
              <a:buSzPct val="91666"/>
              <a:buFont typeface="Arial"/>
              <a:buNone/>
            </a:pPr>
            <a:r>
              <a:rPr lang="en-US" dirty="0">
                <a:solidFill>
                  <a:srgbClr val="222222"/>
                </a:solidFill>
                <a:highlight>
                  <a:srgbClr val="FFFFFF"/>
                </a:highlight>
                <a:latin typeface="Arial"/>
                <a:ea typeface="Arial"/>
                <a:cs typeface="Arial"/>
                <a:sym typeface="Arial"/>
              </a:rPr>
              <a:t>“Stats in Brief” - Degrees of Debt:  Student Borrowing and Loan Repayment of Bachelor’s Degree Recipients 1 Year after Graduating” - in this brief, they called the “rising student loan debt an issue of urgent concern to policy makers, lawmakers, higher </a:t>
            </a:r>
            <a:r>
              <a:rPr lang="en-US" dirty="0" err="1">
                <a:solidFill>
                  <a:srgbClr val="222222"/>
                </a:solidFill>
                <a:highlight>
                  <a:srgbClr val="FFFFFF"/>
                </a:highlight>
                <a:latin typeface="Arial"/>
                <a:ea typeface="Arial"/>
                <a:cs typeface="Arial"/>
                <a:sym typeface="Arial"/>
              </a:rPr>
              <a:t>ed</a:t>
            </a:r>
            <a:r>
              <a:rPr lang="en-US" dirty="0">
                <a:solidFill>
                  <a:srgbClr val="222222"/>
                </a:solidFill>
                <a:highlight>
                  <a:srgbClr val="FFFFFF"/>
                </a:highlight>
                <a:latin typeface="Arial"/>
                <a:ea typeface="Arial"/>
                <a:cs typeface="Arial"/>
                <a:sym typeface="Arial"/>
              </a:rPr>
              <a:t> officials and researchers.”   The Institute for College Access &amp; Success (Oct. 2016 annual report)  noted that “7 in 10 college seniors who graduated from public and private nonprofit colleges in 2015 had student loan debt”.   Average debt is $30,100 - A record high 8.1 million federal student loan borrowers are mired in default</a:t>
            </a:r>
          </a:p>
          <a:p>
            <a:pPr lvl="0" rtl="0">
              <a:lnSpc>
                <a:spcPct val="115000"/>
              </a:lnSpc>
              <a:spcBef>
                <a:spcPts val="0"/>
              </a:spcBef>
              <a:buClr>
                <a:schemeClr val="dk1"/>
              </a:buClr>
              <a:buSzPct val="91666"/>
              <a:buFont typeface="Arial"/>
              <a:buNone/>
            </a:pPr>
            <a:endParaRPr dirty="0">
              <a:solidFill>
                <a:srgbClr val="222222"/>
              </a:solidFill>
              <a:highlight>
                <a:srgbClr val="FFFFFF"/>
              </a:highlight>
              <a:latin typeface="Arial"/>
              <a:ea typeface="Arial"/>
              <a:cs typeface="Arial"/>
              <a:sym typeface="Arial"/>
            </a:endParaRPr>
          </a:p>
          <a:p>
            <a:pPr lvl="0" rtl="0">
              <a:lnSpc>
                <a:spcPct val="115000"/>
              </a:lnSpc>
              <a:spcBef>
                <a:spcPts val="0"/>
              </a:spcBef>
              <a:buClr>
                <a:schemeClr val="dk1"/>
              </a:buClr>
              <a:buSzPct val="91666"/>
              <a:buFont typeface="Arial"/>
              <a:buNone/>
            </a:pPr>
            <a:r>
              <a:rPr lang="en-US" dirty="0">
                <a:solidFill>
                  <a:srgbClr val="222222"/>
                </a:solidFill>
                <a:highlight>
                  <a:srgbClr val="FFFFFF"/>
                </a:highlight>
                <a:latin typeface="Arial"/>
                <a:ea typeface="Arial"/>
                <a:cs typeface="Arial"/>
                <a:sym typeface="Arial"/>
              </a:rPr>
              <a:t>6 year graduation rate for first time, full time undergrads who began in 2008 was 60% (e.g. 60% finished in 6 years).  58% at public institutions, 65% at private non profits, and 27% at for profits</a:t>
            </a:r>
          </a:p>
          <a:p>
            <a:pPr lvl="0" rtl="0">
              <a:lnSpc>
                <a:spcPct val="115000"/>
              </a:lnSpc>
              <a:spcBef>
                <a:spcPts val="0"/>
              </a:spcBef>
              <a:buClr>
                <a:schemeClr val="dk1"/>
              </a:buClr>
              <a:buSzPct val="91666"/>
              <a:buFont typeface="Arial"/>
              <a:buNone/>
            </a:pPr>
            <a:endParaRPr dirty="0">
              <a:solidFill>
                <a:srgbClr val="222222"/>
              </a:solidFill>
              <a:highlight>
                <a:srgbClr val="FFFFFF"/>
              </a:highlight>
              <a:latin typeface="Arial"/>
              <a:ea typeface="Arial"/>
              <a:cs typeface="Arial"/>
              <a:sym typeface="Arial"/>
            </a:endParaRPr>
          </a:p>
          <a:p>
            <a:pPr lvl="0">
              <a:lnSpc>
                <a:spcPct val="115000"/>
              </a:lnSpc>
              <a:spcBef>
                <a:spcPts val="0"/>
              </a:spcBef>
              <a:buClr>
                <a:schemeClr val="dk1"/>
              </a:buClr>
              <a:buSzPct val="91666"/>
              <a:buFont typeface="Arial"/>
              <a:buNone/>
            </a:pPr>
            <a:endParaRPr dirty="0">
              <a:solidFill>
                <a:srgbClr val="222222"/>
              </a:solidFill>
              <a:highlight>
                <a:srgbClr val="FFFFFF"/>
              </a:highlight>
              <a:latin typeface="Arial"/>
              <a:ea typeface="Arial"/>
              <a:cs typeface="Arial"/>
              <a:sym typeface="Arial"/>
            </a:endParaRPr>
          </a:p>
          <a:p>
            <a:pPr lvl="0">
              <a:spcBef>
                <a:spcPts val="0"/>
              </a:spcBef>
              <a:buNone/>
            </a:pPr>
            <a:endParaRPr dirty="0"/>
          </a:p>
        </p:txBody>
      </p:sp>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a:spcBef>
                <a:spcPts val="0"/>
              </a:spcBef>
              <a:buClr>
                <a:srgbClr val="7F7F7F"/>
              </a:buClr>
              <a:buSzPct val="100000"/>
              <a:buFont typeface="Noto Sans Symbols"/>
              <a:buChar char="●"/>
            </a:pPr>
            <a:r>
              <a:rPr lang="en-US">
                <a:solidFill>
                  <a:srgbClr val="7F7F7F"/>
                </a:solidFill>
                <a:latin typeface="Arial"/>
                <a:ea typeface="Arial"/>
                <a:cs typeface="Arial"/>
                <a:sym typeface="Arial"/>
              </a:rPr>
              <a:t>(Link) then Skip - How is your institution defining “student success?”</a:t>
            </a:r>
          </a:p>
          <a:p>
            <a:pPr marL="457200" lvl="0" indent="-304800">
              <a:spcBef>
                <a:spcPts val="0"/>
              </a:spcBef>
              <a:buClr>
                <a:srgbClr val="7F7F7F"/>
              </a:buClr>
              <a:buSzPct val="100000"/>
              <a:buFont typeface="Noto Sans Symbols"/>
              <a:buChar char="●"/>
            </a:pPr>
            <a:r>
              <a:rPr lang="en-US">
                <a:solidFill>
                  <a:srgbClr val="7F7F7F"/>
                </a:solidFill>
                <a:latin typeface="Arial"/>
                <a:ea typeface="Arial"/>
                <a:cs typeface="Arial"/>
                <a:sym typeface="Arial"/>
              </a:rPr>
              <a:t>Skip (then Link) What are your biggest challenges around “student success”?</a:t>
            </a:r>
          </a:p>
          <a:p>
            <a:pPr marL="457200" lvl="0" indent="-304800">
              <a:spcBef>
                <a:spcPts val="0"/>
              </a:spcBef>
              <a:buClr>
                <a:srgbClr val="7F7F7F"/>
              </a:buClr>
              <a:buSzPct val="100000"/>
              <a:buFont typeface="Noto Sans Symbols"/>
              <a:buChar char="●"/>
            </a:pPr>
            <a:r>
              <a:rPr lang="en-US">
                <a:solidFill>
                  <a:srgbClr val="7F7F7F"/>
                </a:solidFill>
                <a:latin typeface="Arial"/>
                <a:ea typeface="Arial"/>
                <a:cs typeface="Arial"/>
                <a:sym typeface="Arial"/>
              </a:rPr>
              <a:t>(Bill - Valencia hat) - then Donna (will call on Leslie about advising) - Link/Skip to add - What are you doing at your institution to facilitate student success?</a:t>
            </a:r>
          </a:p>
          <a:p>
            <a:pPr marL="914400" lvl="1" indent="-304800">
              <a:spcBef>
                <a:spcPts val="0"/>
              </a:spcBef>
              <a:buClr>
                <a:srgbClr val="7F7F7F"/>
              </a:buClr>
              <a:buSzPct val="100000"/>
              <a:buFont typeface="Noto Sans Symbols"/>
              <a:buChar char="○"/>
            </a:pPr>
            <a:r>
              <a:rPr lang="en-US">
                <a:solidFill>
                  <a:srgbClr val="7F7F7F"/>
                </a:solidFill>
                <a:latin typeface="Arial"/>
                <a:ea typeface="Arial"/>
                <a:cs typeface="Arial"/>
                <a:sym typeface="Arial"/>
              </a:rPr>
              <a:t>(Link) What kinds of data are you using in this process?</a:t>
            </a:r>
          </a:p>
          <a:p>
            <a:pPr marL="914400" lvl="1" indent="-304800">
              <a:spcBef>
                <a:spcPts val="0"/>
              </a:spcBef>
              <a:buClr>
                <a:srgbClr val="7F7F7F"/>
              </a:buClr>
              <a:buSzPct val="100000"/>
              <a:buFont typeface="Noto Sans Symbols"/>
              <a:buChar char="○"/>
            </a:pPr>
            <a:r>
              <a:rPr lang="en-US">
                <a:solidFill>
                  <a:srgbClr val="7F7F7F"/>
                </a:solidFill>
                <a:latin typeface="Arial"/>
                <a:ea typeface="Arial"/>
                <a:cs typeface="Arial"/>
                <a:sym typeface="Arial"/>
              </a:rPr>
              <a:t>(Link) Are you doing any “intrusive advising” - and what does this mean to you? </a:t>
            </a:r>
          </a:p>
          <a:p>
            <a:pPr marL="457200" lvl="0" indent="-304800">
              <a:spcBef>
                <a:spcPts val="0"/>
              </a:spcBef>
              <a:buClr>
                <a:srgbClr val="7F7F7F"/>
              </a:buClr>
              <a:buSzPct val="100000"/>
              <a:buFont typeface="Noto Sans Symbols"/>
              <a:buChar char="●"/>
            </a:pPr>
            <a:r>
              <a:rPr lang="en-US">
                <a:solidFill>
                  <a:srgbClr val="7F7F7F"/>
                </a:solidFill>
                <a:latin typeface="Arial"/>
                <a:ea typeface="Arial"/>
                <a:cs typeface="Arial"/>
                <a:sym typeface="Arial"/>
              </a:rPr>
              <a:t>(Donna, then Bill, then Link, then Skip) Who at your institution is involved and leading these initiatives? (or who should be?)</a:t>
            </a:r>
          </a:p>
          <a:p>
            <a:pPr marL="457200" lvl="0" indent="-304800" rtl="0">
              <a:spcBef>
                <a:spcPts val="0"/>
              </a:spcBef>
              <a:buClr>
                <a:srgbClr val="7F7F7F"/>
              </a:buClr>
              <a:buSzPct val="100000"/>
              <a:buFont typeface="Noto Sans Symbols"/>
              <a:buChar char="●"/>
            </a:pPr>
            <a:r>
              <a:rPr lang="en-US">
                <a:solidFill>
                  <a:srgbClr val="7F7F7F"/>
                </a:solidFill>
                <a:latin typeface="Arial"/>
                <a:ea typeface="Arial"/>
                <a:cs typeface="Arial"/>
                <a:sym typeface="Arial"/>
              </a:rPr>
              <a:t>(Link - then Skip) How are you engaging and monitoring your student's success and including faculty and others in this process?  </a:t>
            </a:r>
          </a:p>
        </p:txBody>
      </p:sp>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solidFill>
                  <a:srgbClr val="7F7F7F"/>
                </a:solidFill>
                <a:latin typeface="Arial"/>
                <a:ea typeface="Arial"/>
                <a:cs typeface="Arial"/>
                <a:sym typeface="Arial"/>
              </a:rPr>
              <a:t> </a:t>
            </a:r>
          </a:p>
          <a:p>
            <a:pPr marL="457200" lvl="0" indent="-304800" rtl="0">
              <a:spcBef>
                <a:spcPts val="0"/>
              </a:spcBef>
              <a:buClr>
                <a:srgbClr val="7F7F7F"/>
              </a:buClr>
              <a:buSzPct val="100000"/>
              <a:buFont typeface="Noto Sans Symbols"/>
              <a:buChar char="●"/>
            </a:pPr>
            <a:r>
              <a:rPr lang="en-US">
                <a:solidFill>
                  <a:srgbClr val="7F7F7F"/>
                </a:solidFill>
                <a:latin typeface="Arial"/>
                <a:ea typeface="Arial"/>
                <a:cs typeface="Arial"/>
                <a:sym typeface="Arial"/>
              </a:rPr>
              <a:t>(Bill - then others to add in) Are you partnering with (vendors? other institutions?)  What is the role of IT tools in tracking student success?  (Lou) </a:t>
            </a:r>
          </a:p>
          <a:p>
            <a:pPr marL="457200" lvl="0" indent="-304800" rtl="0">
              <a:spcBef>
                <a:spcPts val="0"/>
              </a:spcBef>
              <a:buClr>
                <a:srgbClr val="7F7F7F"/>
              </a:buClr>
              <a:buSzPct val="100000"/>
              <a:buFont typeface="Noto Sans Symbols"/>
              <a:buChar char="●"/>
            </a:pPr>
            <a:r>
              <a:rPr lang="en-US">
                <a:solidFill>
                  <a:srgbClr val="7F7F7F"/>
                </a:solidFill>
                <a:latin typeface="Arial"/>
                <a:ea typeface="Arial"/>
                <a:cs typeface="Arial"/>
                <a:sym typeface="Arial"/>
              </a:rPr>
              <a:t>Has your institution established student success Key Performance Indicators and tied financial resources to areas that are excelling? (Link, Bill, Skip?)</a:t>
            </a:r>
          </a:p>
          <a:p>
            <a:pPr marL="457200" lvl="0" indent="-304800" rtl="0">
              <a:spcBef>
                <a:spcPts val="0"/>
              </a:spcBef>
              <a:buClr>
                <a:srgbClr val="7F7F7F"/>
              </a:buClr>
              <a:buSzPct val="100000"/>
              <a:buFont typeface="Noto Sans Symbols"/>
              <a:buChar char="●"/>
            </a:pPr>
            <a:r>
              <a:rPr lang="en-US">
                <a:solidFill>
                  <a:srgbClr val="7F7F7F"/>
                </a:solidFill>
                <a:latin typeface="Arial"/>
                <a:ea typeface="Arial"/>
                <a:cs typeface="Arial"/>
                <a:sym typeface="Arial"/>
              </a:rPr>
              <a:t>Does your institution seed (fund) special student success projects then measure the results related to the project’s goals?  (Link, Bill, Leslie) </a:t>
            </a:r>
          </a:p>
          <a:p>
            <a:pPr marL="457200" lvl="0" indent="-304800" rtl="0">
              <a:spcBef>
                <a:spcPts val="0"/>
              </a:spcBef>
              <a:buClr>
                <a:srgbClr val="7F7F7F"/>
              </a:buClr>
              <a:buSzPct val="100000"/>
              <a:buFont typeface="Noto Sans Symbols"/>
              <a:buChar char="●"/>
            </a:pPr>
            <a:r>
              <a:rPr lang="en-US">
                <a:solidFill>
                  <a:srgbClr val="7F7F7F"/>
                </a:solidFill>
                <a:latin typeface="Arial"/>
                <a:ea typeface="Arial"/>
                <a:cs typeface="Arial"/>
                <a:sym typeface="Arial"/>
              </a:rPr>
              <a:t>Skip, then Link - (Donna - Leslie - lessons - Lou - technical) Any early results/lessons learned so far?  Good or not so good  ;-)</a:t>
            </a:r>
          </a:p>
          <a:p>
            <a:pPr lvl="0" rt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14 Cover Opt 2">
    <p:bg>
      <p:bgPr>
        <a:blipFill rotWithShape="1">
          <a:blip r:embed="rId2">
            <a:alphaModFix/>
          </a:blip>
          <a:stretch>
            <a:fillRect/>
          </a:stretch>
        </a:blip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E14 Cover Opt 3">
    <p:bg>
      <p:bgPr>
        <a:blipFill rotWithShape="1">
          <a:blip r:embed="rId2">
            <a:alphaModFix/>
          </a:blip>
          <a:stretch>
            <a:fillRect/>
          </a:stretch>
        </a:blipFill>
        <a:effectLst/>
      </p:bgPr>
    </p:bg>
    <p:spTree>
      <p:nvGrpSpPr>
        <p:cNvPr id="1" name="Shape 2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14 Cover Opt 5">
    <p:bg>
      <p:bgPr>
        <a:blipFill rotWithShape="1">
          <a:blip r:embed="rId2">
            <a:alphaModFix/>
          </a:blip>
          <a:stretch>
            <a:fillRect/>
          </a:stretch>
        </a:blipFill>
        <a:effectLst/>
      </p:bgPr>
    </p:bg>
    <p:spTree>
      <p:nvGrpSpPr>
        <p:cNvPr id="1" name="Shape 3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vider Opt 1">
    <p:bg>
      <p:bgPr>
        <a:blipFill rotWithShape="1">
          <a:blip r:embed="rId2">
            <a:alphaModFix/>
          </a:blip>
          <a:stretch>
            <a:fillRect/>
          </a:stretch>
        </a:blipFill>
        <a:effectLst/>
      </p:bgPr>
    </p:bg>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3657598" y="5867400"/>
            <a:ext cx="4495801" cy="500731"/>
          </a:xfrm>
          <a:prstGeom prst="rect">
            <a:avLst/>
          </a:prstGeom>
          <a:noFill/>
          <a:ln>
            <a:noFill/>
          </a:ln>
        </p:spPr>
        <p:txBody>
          <a:bodyPr lIns="91425" tIns="91425" rIns="91425" bIns="91425" anchor="t" anchorCtr="0"/>
          <a:lstStyle>
            <a:lvl1pPr marL="0" marR="0" lvl="0" indent="0" algn="r" rtl="0">
              <a:spcBef>
                <a:spcPts val="360"/>
              </a:spcBef>
              <a:buClr>
                <a:schemeClr val="dk1"/>
              </a:buClr>
              <a:buFont typeface="Arial"/>
              <a:buNone/>
              <a:defRPr sz="18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vider Opt 4">
    <p:bg>
      <p:bgPr>
        <a:blipFill rotWithShape="1">
          <a:blip r:embed="rId2">
            <a:alphaModFix/>
          </a:blip>
          <a:stretch>
            <a:fillRect/>
          </a:stretch>
        </a:blipFill>
        <a:effectLst/>
      </p:bgPr>
    </p:bg>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1066800" y="2971800"/>
            <a:ext cx="7010400" cy="914400"/>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vider Opt 5">
    <p:bg>
      <p:bgPr>
        <a:blipFill rotWithShape="1">
          <a:blip r:embed="rId2">
            <a:alphaModFix/>
          </a:blip>
          <a:stretch>
            <a:fillRect/>
          </a:stretch>
        </a:blipFill>
        <a:effectLst/>
      </p:bgPr>
    </p:bg>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1066800" y="2971800"/>
            <a:ext cx="7010400" cy="914400"/>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Opt 2">
    <p:bg>
      <p:bgPr>
        <a:blipFill rotWithShape="1">
          <a:blip r:embed="rId2">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85800" y="685800"/>
            <a:ext cx="7391399" cy="731838"/>
          </a:xfrm>
          <a:prstGeom prst="rect">
            <a:avLst/>
          </a:prstGeom>
          <a:noFill/>
          <a:ln>
            <a:noFill/>
          </a:ln>
        </p:spPr>
        <p:txBody>
          <a:bodyPr lIns="91425" tIns="91425" rIns="91425" bIns="91425" anchor="t" anchorCtr="0"/>
          <a:lstStyle>
            <a:lvl1pPr marL="0" marR="0" lvl="0" indent="0" algn="l" rtl="0">
              <a:spcBef>
                <a:spcPts val="0"/>
              </a:spcBef>
              <a:buClr>
                <a:srgbClr val="7F7F7F"/>
              </a:buClr>
              <a:buFont typeface="Arial"/>
              <a:buNone/>
              <a:defRPr sz="3200">
                <a:solidFill>
                  <a:srgbClr val="7F7F7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85800" y="1600200"/>
            <a:ext cx="7391399" cy="4343400"/>
          </a:xfrm>
          <a:prstGeom prst="rect">
            <a:avLst/>
          </a:prstGeom>
          <a:noFill/>
          <a:ln>
            <a:noFill/>
          </a:ln>
        </p:spPr>
        <p:txBody>
          <a:bodyPr lIns="91425" tIns="91425" rIns="91425" bIns="91425" anchor="t" anchorCtr="0"/>
          <a:lstStyle>
            <a:lvl1pPr marL="0" marR="0" lvl="0"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1pPr>
            <a:lvl2pPr marL="457200" marR="0" lvl="1" indent="0" algn="l" rtl="0">
              <a:spcBef>
                <a:spcPts val="560"/>
              </a:spcBef>
              <a:buClr>
                <a:srgbClr val="7F7F7F"/>
              </a:buClr>
              <a:buFont typeface="Noto Sans Symbols"/>
              <a:buNone/>
              <a:defRPr sz="2800" b="0" i="0" u="none" strike="noStrike" cap="none">
                <a:solidFill>
                  <a:srgbClr val="7F7F7F"/>
                </a:solidFill>
                <a:latin typeface="Arial"/>
                <a:ea typeface="Arial"/>
                <a:cs typeface="Arial"/>
                <a:sym typeface="Arial"/>
              </a:defRPr>
            </a:lvl2pPr>
            <a:lvl3pPr marL="914400" marR="0" lvl="2" indent="0" algn="l" rtl="0">
              <a:spcBef>
                <a:spcPts val="480"/>
              </a:spcBef>
              <a:buClr>
                <a:srgbClr val="7F7F7F"/>
              </a:buClr>
              <a:buFont typeface="Noto Sans Symbols"/>
              <a:buNone/>
              <a:defRPr sz="2400" b="0" i="0" u="none" strike="noStrike" cap="none">
                <a:solidFill>
                  <a:srgbClr val="7F7F7F"/>
                </a:solidFill>
                <a:latin typeface="Arial"/>
                <a:ea typeface="Arial"/>
                <a:cs typeface="Arial"/>
                <a:sym typeface="Arial"/>
              </a:defRPr>
            </a:lvl3pPr>
            <a:lvl4pPr marL="1371600" marR="0" lvl="3"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4pPr>
            <a:lvl5pPr marL="1828800" marR="0" lvl="4"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E14 Cover Opt 4">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Divider Opt 2">
    <p:bg>
      <p:bgPr>
        <a:blipFill rotWithShape="1">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txBox="1">
            <a:spLocks noGrp="1"/>
          </p:cNvSpPr>
          <p:nvPr>
            <p:ph type="body" idx="1"/>
          </p:nvPr>
        </p:nvSpPr>
        <p:spPr>
          <a:xfrm>
            <a:off x="1066800" y="2971800"/>
            <a:ext cx="7010400" cy="914400"/>
          </a:xfrm>
          <a:prstGeom prst="rect">
            <a:avLst/>
          </a:prstGeom>
          <a:noFill/>
          <a:ln>
            <a:noFill/>
          </a:ln>
        </p:spPr>
        <p:txBody>
          <a:bodyPr lIns="91425" tIns="91425" rIns="91425" bIns="91425" anchor="t" anchorCtr="0"/>
          <a:lstStyle>
            <a:lvl1pPr marL="0" marR="0" lvl="0" indent="0" algn="l" rtl="0">
              <a:spcBef>
                <a:spcPts val="640"/>
              </a:spcBef>
              <a:buClr>
                <a:srgbClr val="7F7F7F"/>
              </a:buClr>
              <a:buFont typeface="Arial"/>
              <a:buNone/>
              <a:defRPr sz="3200" b="0" i="0" u="none" strike="noStrike" cap="none">
                <a:solidFill>
                  <a:srgbClr val="7F7F7F"/>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ivider Opt 3">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1066800" y="2971800"/>
            <a:ext cx="7010400" cy="914400"/>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Content Opt 1">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85800" y="685800"/>
            <a:ext cx="7391399" cy="731838"/>
          </a:xfrm>
          <a:prstGeom prst="rect">
            <a:avLst/>
          </a:prstGeom>
          <a:noFill/>
          <a:ln>
            <a:noFill/>
          </a:ln>
        </p:spPr>
        <p:txBody>
          <a:bodyPr lIns="91425" tIns="91425" rIns="91425" bIns="91425" anchor="t" anchorCtr="0"/>
          <a:lstStyle>
            <a:lvl1pPr marL="0" marR="0" lvl="0" indent="0" algn="l" rtl="0">
              <a:spcBef>
                <a:spcPts val="0"/>
              </a:spcBef>
              <a:buClr>
                <a:srgbClr val="7F7F7F"/>
              </a:buClr>
              <a:buFont typeface="Arial"/>
              <a:buNone/>
              <a:defRPr sz="3200">
                <a:solidFill>
                  <a:srgbClr val="7F7F7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685800" y="1600200"/>
            <a:ext cx="7391399" cy="4525963"/>
          </a:xfrm>
          <a:prstGeom prst="rect">
            <a:avLst/>
          </a:prstGeom>
          <a:noFill/>
          <a:ln>
            <a:noFill/>
          </a:ln>
        </p:spPr>
        <p:txBody>
          <a:bodyPr lIns="91425" tIns="91425" rIns="91425" bIns="91425" anchor="t" anchorCtr="0"/>
          <a:lstStyle>
            <a:lvl1pPr marL="0" marR="0" lvl="0"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1pPr>
            <a:lvl2pPr marL="457200" marR="0" lvl="1" indent="0" algn="l" rtl="0">
              <a:spcBef>
                <a:spcPts val="560"/>
              </a:spcBef>
              <a:buClr>
                <a:srgbClr val="7F7F7F"/>
              </a:buClr>
              <a:buFont typeface="Noto Sans Symbols"/>
              <a:buNone/>
              <a:defRPr sz="2800" b="0" i="0" u="none" strike="noStrike" cap="none">
                <a:solidFill>
                  <a:srgbClr val="7F7F7F"/>
                </a:solidFill>
                <a:latin typeface="Arial"/>
                <a:ea typeface="Arial"/>
                <a:cs typeface="Arial"/>
                <a:sym typeface="Arial"/>
              </a:defRPr>
            </a:lvl2pPr>
            <a:lvl3pPr marL="914400" marR="0" lvl="2" indent="0" algn="l" rtl="0">
              <a:spcBef>
                <a:spcPts val="480"/>
              </a:spcBef>
              <a:buClr>
                <a:srgbClr val="7F7F7F"/>
              </a:buClr>
              <a:buFont typeface="Noto Sans Symbols"/>
              <a:buNone/>
              <a:defRPr sz="2400" b="0" i="0" u="none" strike="noStrike" cap="none">
                <a:solidFill>
                  <a:srgbClr val="7F7F7F"/>
                </a:solidFill>
                <a:latin typeface="Arial"/>
                <a:ea typeface="Arial"/>
                <a:cs typeface="Arial"/>
                <a:sym typeface="Arial"/>
              </a:defRPr>
            </a:lvl3pPr>
            <a:lvl4pPr marL="1371600" marR="0" lvl="3"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4pPr>
            <a:lvl5pPr marL="1828800" marR="0" lvl="4"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Interaction - Poll">
    <p:bg>
      <p:bgPr>
        <a:blipFill rotWithShape="1">
          <a:blip r:embed="rId2">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85800" y="685800"/>
            <a:ext cx="7467600" cy="1524000"/>
          </a:xfrm>
          <a:prstGeom prst="rect">
            <a:avLst/>
          </a:prstGeom>
          <a:noFill/>
          <a:ln>
            <a:noFill/>
          </a:ln>
        </p:spPr>
        <p:txBody>
          <a:bodyPr lIns="91425" tIns="91425" rIns="91425" bIns="91425" anchor="t" anchorCtr="0"/>
          <a:lstStyle>
            <a:lvl1pPr marL="0" marR="0" lvl="0" indent="0" algn="l" rtl="0">
              <a:spcBef>
                <a:spcPts val="0"/>
              </a:spcBef>
              <a:buClr>
                <a:srgbClr val="7F7F7F"/>
              </a:buClr>
              <a:buFont typeface="Arial"/>
              <a:buNone/>
              <a:defRPr sz="3200">
                <a:solidFill>
                  <a:srgbClr val="7F7F7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685800" y="2362200"/>
            <a:ext cx="7467600" cy="3733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Interaction - Discussion Q">
    <p:bg>
      <p:bgPr>
        <a:blipFill rotWithShape="1">
          <a:blip r:embed="rId2">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85800" y="685800"/>
            <a:ext cx="7467600" cy="1524000"/>
          </a:xfrm>
          <a:prstGeom prst="rect">
            <a:avLst/>
          </a:prstGeom>
          <a:noFill/>
          <a:ln>
            <a:noFill/>
          </a:ln>
        </p:spPr>
        <p:txBody>
          <a:bodyPr lIns="91425" tIns="91425" rIns="91425" bIns="91425" anchor="t" anchorCtr="0"/>
          <a:lstStyle>
            <a:lvl1pPr marL="0" marR="0" lvl="0" indent="0" algn="l" rtl="0">
              <a:spcBef>
                <a:spcPts val="0"/>
              </a:spcBef>
              <a:buClr>
                <a:srgbClr val="7F7F7F"/>
              </a:buClr>
              <a:buFont typeface="Arial"/>
              <a:buNone/>
              <a:defRPr sz="3200">
                <a:solidFill>
                  <a:srgbClr val="7F7F7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685800" y="2362200"/>
            <a:ext cx="7467600" cy="3733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Interaction - Evaluation">
    <p:bg>
      <p:bgPr>
        <a:blipFill rotWithShape="1">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5800" y="685800"/>
            <a:ext cx="7467600" cy="838199"/>
          </a:xfrm>
          <a:prstGeom prst="rect">
            <a:avLst/>
          </a:prstGeom>
          <a:noFill/>
          <a:ln>
            <a:noFill/>
          </a:ln>
        </p:spPr>
        <p:txBody>
          <a:bodyPr lIns="91425" tIns="91425" rIns="91425" bIns="91425" anchor="t" anchorCtr="0"/>
          <a:lstStyle>
            <a:lvl1pPr marL="0" marR="0" lvl="0" indent="0" algn="l" rtl="0">
              <a:spcBef>
                <a:spcPts val="0"/>
              </a:spcBef>
              <a:buClr>
                <a:srgbClr val="7F7F7F"/>
              </a:buClr>
              <a:buFont typeface="Arial"/>
              <a:buNone/>
              <a:defRPr sz="3200">
                <a:solidFill>
                  <a:srgbClr val="7F7F7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85800" y="1600200"/>
            <a:ext cx="7391399" cy="4343400"/>
          </a:xfrm>
          <a:prstGeom prst="rect">
            <a:avLst/>
          </a:prstGeom>
          <a:noFill/>
          <a:ln>
            <a:noFill/>
          </a:ln>
        </p:spPr>
        <p:txBody>
          <a:bodyPr lIns="91425" tIns="91425" rIns="91425" bIns="91425" anchor="t" anchorCtr="0"/>
          <a:lstStyle>
            <a:lvl1pPr marL="0" marR="0" lvl="0"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1pPr>
            <a:lvl2pPr marL="457200" marR="0" lvl="1" indent="0" algn="l" rtl="0">
              <a:spcBef>
                <a:spcPts val="560"/>
              </a:spcBef>
              <a:buClr>
                <a:srgbClr val="7F7F7F"/>
              </a:buClr>
              <a:buFont typeface="Noto Sans Symbols"/>
              <a:buNone/>
              <a:defRPr sz="2800" b="0" i="0" u="none" strike="noStrike" cap="none">
                <a:solidFill>
                  <a:srgbClr val="7F7F7F"/>
                </a:solidFill>
                <a:latin typeface="Arial"/>
                <a:ea typeface="Arial"/>
                <a:cs typeface="Arial"/>
                <a:sym typeface="Arial"/>
              </a:defRPr>
            </a:lvl2pPr>
            <a:lvl3pPr marL="914400" marR="0" lvl="2" indent="0" algn="l" rtl="0">
              <a:spcBef>
                <a:spcPts val="480"/>
              </a:spcBef>
              <a:buClr>
                <a:srgbClr val="7F7F7F"/>
              </a:buClr>
              <a:buFont typeface="Noto Sans Symbols"/>
              <a:buNone/>
              <a:defRPr sz="2400" b="0" i="0" u="none" strike="noStrike" cap="none">
                <a:solidFill>
                  <a:srgbClr val="7F7F7F"/>
                </a:solidFill>
                <a:latin typeface="Arial"/>
                <a:ea typeface="Arial"/>
                <a:cs typeface="Arial"/>
                <a:sym typeface="Arial"/>
              </a:defRPr>
            </a:lvl3pPr>
            <a:lvl4pPr marL="1371600" marR="0" lvl="3"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4pPr>
            <a:lvl5pPr marL="1828800" marR="0" lvl="4" indent="0" algn="l" rtl="0">
              <a:spcBef>
                <a:spcPts val="400"/>
              </a:spcBef>
              <a:buClr>
                <a:srgbClr val="7F7F7F"/>
              </a:buClr>
              <a:buFont typeface="Noto Sans Symbols"/>
              <a:buNone/>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14 Cover Opt 1">
    <p:spTree>
      <p:nvGrpSpPr>
        <p:cNvPr id="1"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3"/>
        <p:cNvGrpSpPr/>
        <p:nvPr/>
      </p:nvGrpSpPr>
      <p:grpSpPr>
        <a:xfrm>
          <a:off x="0" y="0"/>
          <a:ext cx="0" cy="0"/>
          <a:chOff x="0" y="0"/>
          <a:chExt cx="0" cy="0"/>
        </a:xfrm>
      </p:grpSpPr>
      <p:sp>
        <p:nvSpPr>
          <p:cNvPr id="44" name="Shape 44"/>
          <p:cNvSpPr txBox="1"/>
          <p:nvPr/>
        </p:nvSpPr>
        <p:spPr>
          <a:xfrm>
            <a:off x="228600" y="2286000"/>
            <a:ext cx="8534399"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a:solidFill>
                  <a:schemeClr val="dk1"/>
                </a:solidFill>
              </a:rPr>
              <a:t>Student Success is Everybody’s Business</a:t>
            </a:r>
          </a:p>
        </p:txBody>
      </p:sp>
      <p:sp>
        <p:nvSpPr>
          <p:cNvPr id="45" name="Shape 45"/>
          <p:cNvSpPr txBox="1"/>
          <p:nvPr/>
        </p:nvSpPr>
        <p:spPr>
          <a:xfrm>
            <a:off x="4876800" y="6019800"/>
            <a:ext cx="4190999" cy="860747"/>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buNone/>
            </a:pPr>
            <a:r>
              <a:rPr lang="en-US" dirty="0">
                <a:solidFill>
                  <a:schemeClr val="dk1"/>
                </a:solidFill>
              </a:rPr>
              <a:t>Bill White</a:t>
            </a:r>
            <a:r>
              <a:rPr lang="en-US" sz="1400" b="0" i="0" u="none" strike="noStrike" cap="none" dirty="0">
                <a:solidFill>
                  <a:schemeClr val="dk1"/>
                </a:solidFill>
                <a:latin typeface="Arial"/>
                <a:ea typeface="Arial"/>
                <a:cs typeface="Arial"/>
                <a:sym typeface="Arial"/>
              </a:rPr>
              <a:t> • </a:t>
            </a:r>
            <a:r>
              <a:rPr lang="en-US" dirty="0">
                <a:solidFill>
                  <a:schemeClr val="dk1"/>
                </a:solidFill>
              </a:rPr>
              <a:t>Richard “Skip” Bazile</a:t>
            </a:r>
            <a:r>
              <a:rPr lang="en-US" sz="1400" b="0" i="0" u="none" strike="noStrike" cap="none" dirty="0">
                <a:solidFill>
                  <a:schemeClr val="dk1"/>
                </a:solidFill>
                <a:latin typeface="Arial"/>
                <a:ea typeface="Arial"/>
                <a:cs typeface="Arial"/>
                <a:sym typeface="Arial"/>
              </a:rPr>
              <a:t> • </a:t>
            </a:r>
          </a:p>
          <a:p>
            <a:pPr marL="0" marR="0" lvl="0" indent="0" algn="ctr" rtl="0">
              <a:lnSpc>
                <a:spcPct val="120000"/>
              </a:lnSpc>
              <a:spcBef>
                <a:spcPts val="0"/>
              </a:spcBef>
              <a:buNone/>
            </a:pPr>
            <a:r>
              <a:rPr lang="en-US" dirty="0"/>
              <a:t> </a:t>
            </a:r>
            <a:r>
              <a:rPr lang="en-US" dirty="0">
                <a:solidFill>
                  <a:schemeClr val="dk1"/>
                </a:solidFill>
              </a:rPr>
              <a:t>Link </a:t>
            </a:r>
            <a:r>
              <a:rPr lang="en-US" dirty="0" err="1">
                <a:solidFill>
                  <a:schemeClr val="dk1"/>
                </a:solidFill>
              </a:rPr>
              <a:t>Alander</a:t>
            </a:r>
            <a:r>
              <a:rPr lang="en-US" dirty="0">
                <a:solidFill>
                  <a:schemeClr val="dk1"/>
                </a:solidFill>
              </a:rPr>
              <a:t> • Donna Petherbridge •</a:t>
            </a:r>
          </a:p>
          <a:p>
            <a:pPr marL="0" marR="0" lvl="0" indent="0" algn="ctr" rtl="0">
              <a:lnSpc>
                <a:spcPct val="120000"/>
              </a:lnSpc>
              <a:spcBef>
                <a:spcPts val="0"/>
              </a:spcBef>
              <a:buNone/>
            </a:pPr>
            <a:r>
              <a:rPr lang="en-US" dirty="0">
                <a:solidFill>
                  <a:schemeClr val="dk1"/>
                </a:solidFill>
              </a:rPr>
              <a:t>Leslie Dare • Lou Harrison</a:t>
            </a:r>
            <a:r>
              <a:rPr lang="en-US" sz="1400" b="0" i="0" u="none" strike="noStrike" cap="none" dirty="0">
                <a:solidFill>
                  <a:schemeClr val="dk1"/>
                </a:solidFill>
                <a:latin typeface="Arial"/>
                <a:ea typeface="Arial"/>
                <a:cs typeface="Arial"/>
                <a:sym typeface="Arial"/>
              </a:rPr>
              <a:t/>
            </a:r>
            <a:br>
              <a:rPr lang="en-US" sz="1400" b="0" i="0" u="none" strike="noStrike" cap="none" dirty="0">
                <a:solidFill>
                  <a:schemeClr val="dk1"/>
                </a:solidFill>
                <a:latin typeface="Arial"/>
                <a:ea typeface="Arial"/>
                <a:cs typeface="Arial"/>
                <a:sym typeface="Arial"/>
              </a:rPr>
            </a:br>
            <a:endParaRPr lang="en-US"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800" y="685800"/>
            <a:ext cx="8229600" cy="731838"/>
          </a:xfrm>
          <a:prstGeom prst="rect">
            <a:avLst/>
          </a:prstGeom>
          <a:noFill/>
          <a:ln>
            <a:noFill/>
          </a:ln>
        </p:spPr>
        <p:txBody>
          <a:bodyPr lIns="91425" tIns="45700" rIns="91425" bIns="45700" anchor="t" anchorCtr="0">
            <a:noAutofit/>
          </a:bodyPr>
          <a:lstStyle/>
          <a:p>
            <a:pPr marL="0" marR="0" lvl="0" indent="0" algn="l" rtl="0">
              <a:spcBef>
                <a:spcPts val="0"/>
              </a:spcBef>
              <a:buClr>
                <a:srgbClr val="7F7F7F"/>
              </a:buClr>
              <a:buSzPct val="25000"/>
              <a:buFont typeface="Arial"/>
              <a:buNone/>
            </a:pPr>
            <a:r>
              <a:rPr lang="en-US"/>
              <a:t>Panelist Perspective</a:t>
            </a:r>
          </a:p>
        </p:txBody>
      </p:sp>
      <p:sp>
        <p:nvSpPr>
          <p:cNvPr id="51" name="Shape 51"/>
          <p:cNvSpPr txBox="1">
            <a:spLocks noGrp="1"/>
          </p:cNvSpPr>
          <p:nvPr>
            <p:ph type="body" idx="1"/>
          </p:nvPr>
        </p:nvSpPr>
        <p:spPr>
          <a:xfrm>
            <a:off x="685800" y="1600200"/>
            <a:ext cx="8229600" cy="5029199"/>
          </a:xfrm>
          <a:prstGeom prst="rect">
            <a:avLst/>
          </a:prstGeom>
          <a:noFill/>
          <a:ln>
            <a:noFill/>
          </a:ln>
        </p:spPr>
        <p:txBody>
          <a:bodyPr lIns="91425" tIns="45700" rIns="91425" bIns="45700" anchor="t" anchorCtr="0">
            <a:noAutofit/>
          </a:bodyPr>
          <a:lstStyle/>
          <a:p>
            <a:pPr marL="457200" marR="0" lvl="0" indent="-228600" algn="l" rtl="0">
              <a:spcBef>
                <a:spcPts val="0"/>
              </a:spcBef>
              <a:buClr>
                <a:srgbClr val="000000"/>
              </a:buClr>
              <a:buChar char="●"/>
            </a:pPr>
            <a:r>
              <a:rPr lang="en-US">
                <a:solidFill>
                  <a:srgbClr val="000000"/>
                </a:solidFill>
              </a:rPr>
              <a:t>Bill White, Strategic Account Executive, Blackboard &amp; former CIO at Valencia College</a:t>
            </a:r>
          </a:p>
          <a:p>
            <a:pPr marR="0" lvl="0" algn="l" rtl="0">
              <a:spcBef>
                <a:spcPts val="0"/>
              </a:spcBef>
              <a:buNone/>
            </a:pPr>
            <a:endParaRPr>
              <a:solidFill>
                <a:srgbClr val="000000"/>
              </a:solidFill>
            </a:endParaRPr>
          </a:p>
          <a:p>
            <a:pPr marL="457200" marR="0" lvl="0" indent="-228600" algn="l" rtl="0">
              <a:spcBef>
                <a:spcPts val="0"/>
              </a:spcBef>
              <a:buClr>
                <a:srgbClr val="000000"/>
              </a:buClr>
              <a:buChar char="●"/>
            </a:pPr>
            <a:r>
              <a:rPr lang="en-US">
                <a:solidFill>
                  <a:srgbClr val="000000"/>
                </a:solidFill>
              </a:rPr>
              <a:t>Richard “Skip” Bazile, Assistant Dean, Learning Commons and Academic Services, Cuyahoga Community College</a:t>
            </a:r>
          </a:p>
          <a:p>
            <a:pPr marR="0" lvl="0" algn="l" rtl="0">
              <a:spcBef>
                <a:spcPts val="0"/>
              </a:spcBef>
              <a:buNone/>
            </a:pPr>
            <a:endParaRPr>
              <a:solidFill>
                <a:srgbClr val="000000"/>
              </a:solidFill>
            </a:endParaRPr>
          </a:p>
          <a:p>
            <a:pPr marL="457200" marR="0" lvl="0" indent="-228600" algn="l" rtl="0">
              <a:spcBef>
                <a:spcPts val="0"/>
              </a:spcBef>
              <a:buClr>
                <a:srgbClr val="000000"/>
              </a:buClr>
              <a:buChar char="●"/>
            </a:pPr>
            <a:r>
              <a:rPr lang="en-US">
                <a:solidFill>
                  <a:srgbClr val="000000"/>
                </a:solidFill>
              </a:rPr>
              <a:t>Link Alander, Vice Chancellor/CIO, Lone Star College System</a:t>
            </a:r>
          </a:p>
          <a:p>
            <a:pPr marR="0" lvl="0" algn="l" rtl="0">
              <a:spcBef>
                <a:spcPts val="0"/>
              </a:spcBef>
              <a:buNone/>
            </a:pPr>
            <a:endParaRPr>
              <a:solidFill>
                <a:srgbClr val="000000"/>
              </a:solidFill>
            </a:endParaRPr>
          </a:p>
          <a:p>
            <a:pPr marL="457200" marR="0" lvl="0" indent="-228600" algn="l" rtl="0">
              <a:spcBef>
                <a:spcPts val="0"/>
              </a:spcBef>
              <a:buClr>
                <a:srgbClr val="000000"/>
              </a:buClr>
              <a:buChar char="●"/>
            </a:pPr>
            <a:r>
              <a:rPr lang="en-US">
                <a:solidFill>
                  <a:srgbClr val="000000"/>
                </a:solidFill>
              </a:rPr>
              <a:t>Donna Petherbridge, Associate Vice Provost, Distance Education &amp; Learning Technology Applications &amp; Leslie Dare, Director of Academic &amp; Student Affairs,  &amp; Lou Harrison, Director of Educational Technology Services, NC State University </a:t>
            </a:r>
          </a:p>
          <a:p>
            <a:pPr marR="0" lvl="0" algn="l" rtl="0">
              <a:spcBef>
                <a:spcPts val="0"/>
              </a:spcBef>
              <a:buNone/>
            </a:pP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2133600" y="304800"/>
            <a:ext cx="6629400" cy="731700"/>
          </a:xfrm>
          <a:prstGeom prst="rect">
            <a:avLst/>
          </a:prstGeom>
          <a:noFill/>
          <a:ln>
            <a:noFill/>
          </a:ln>
        </p:spPr>
        <p:txBody>
          <a:bodyPr lIns="91425" tIns="45700" rIns="91425" bIns="45700" anchor="t" anchorCtr="0">
            <a:noAutofit/>
          </a:bodyPr>
          <a:lstStyle/>
          <a:p>
            <a:pPr marL="0" marR="0" lvl="0" indent="0" algn="ctr" rtl="0">
              <a:spcBef>
                <a:spcPts val="0"/>
              </a:spcBef>
              <a:buClr>
                <a:srgbClr val="7F7F7F"/>
              </a:buClr>
              <a:buSzPct val="25000"/>
              <a:buFont typeface="Arial"/>
              <a:buNone/>
            </a:pPr>
            <a:r>
              <a:rPr lang="en-US"/>
              <a:t>Objectives</a:t>
            </a:r>
          </a:p>
        </p:txBody>
      </p:sp>
      <p:sp>
        <p:nvSpPr>
          <p:cNvPr id="57" name="Shape 57"/>
          <p:cNvSpPr txBox="1">
            <a:spLocks noGrp="1"/>
          </p:cNvSpPr>
          <p:nvPr>
            <p:ph type="body" idx="1"/>
          </p:nvPr>
        </p:nvSpPr>
        <p:spPr>
          <a:xfrm>
            <a:off x="304800" y="1219200"/>
            <a:ext cx="8153400" cy="4495800"/>
          </a:xfrm>
          <a:prstGeom prst="rect">
            <a:avLst/>
          </a:prstGeom>
          <a:noFill/>
          <a:ln>
            <a:noFill/>
          </a:ln>
        </p:spPr>
        <p:txBody>
          <a:bodyPr lIns="91425" tIns="45700" rIns="91425" bIns="45700" anchor="t" anchorCtr="0">
            <a:noAutofit/>
          </a:bodyPr>
          <a:lstStyle/>
          <a:p>
            <a:pPr marL="342900" marR="0" lvl="0" indent="-342900" algn="l" rtl="0">
              <a:spcBef>
                <a:spcPts val="0"/>
              </a:spcBef>
              <a:buClr>
                <a:srgbClr val="C00000"/>
              </a:buClr>
              <a:buSzPct val="100000"/>
              <a:buFont typeface="Noto Sans Symbols"/>
              <a:buNone/>
            </a:pPr>
            <a:endParaRPr sz="2800"/>
          </a:p>
          <a:p>
            <a:pPr marL="457200" marR="0" lvl="0" indent="-381000" algn="l" rtl="0">
              <a:spcBef>
                <a:spcPts val="0"/>
              </a:spcBef>
              <a:buSzPct val="100000"/>
              <a:buChar char="●"/>
            </a:pPr>
            <a:r>
              <a:rPr lang="en-US" sz="2400"/>
              <a:t>Explore advantages and challenges of various IT tools used to track student success and measure effectiveness</a:t>
            </a:r>
          </a:p>
          <a:p>
            <a:pPr marL="457200" marR="0" lvl="0" indent="-381000" algn="l" rtl="0">
              <a:spcBef>
                <a:spcPts val="0"/>
              </a:spcBef>
              <a:buSzPct val="100000"/>
              <a:buChar char="●"/>
            </a:pPr>
            <a:r>
              <a:rPr lang="en-US" sz="2400"/>
              <a:t>Discuss the role of non-academic student data in tracking/enabling student success and pros/cons of including it</a:t>
            </a:r>
          </a:p>
          <a:p>
            <a:pPr marL="457200" marR="0" lvl="0" indent="-381000" algn="l" rtl="0">
              <a:spcBef>
                <a:spcPts val="0"/>
              </a:spcBef>
              <a:buSzPct val="100000"/>
              <a:buChar char="●"/>
            </a:pPr>
            <a:r>
              <a:rPr lang="en-US" sz="2400"/>
              <a:t>Advocate for the role of intrusive advising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2057400" y="1295400"/>
            <a:ext cx="6400799" cy="4724400"/>
          </a:xfrm>
          <a:prstGeom prst="rect">
            <a:avLst/>
          </a:prstGeom>
          <a:noFill/>
          <a:ln>
            <a:noFill/>
          </a:ln>
        </p:spPr>
        <p:txBody>
          <a:bodyPr lIns="91425" tIns="45700" rIns="91425" bIns="45700" anchor="t" anchorCtr="0">
            <a:noAutofit/>
          </a:bodyPr>
          <a:lstStyle/>
          <a:p>
            <a:pPr marL="0" marR="0" lvl="0" indent="0" algn="l" rtl="0">
              <a:spcBef>
                <a:spcPts val="0"/>
              </a:spcBef>
              <a:buClr>
                <a:srgbClr val="7F7F7F"/>
              </a:buClr>
              <a:buSzPct val="25000"/>
              <a:buFont typeface="Arial"/>
              <a:buNone/>
            </a:pPr>
            <a:r>
              <a:rPr lang="en-US">
                <a:solidFill>
                  <a:srgbClr val="595959"/>
                </a:solidFill>
              </a:rPr>
              <a:t>Framing the topic:  Issues</a:t>
            </a:r>
          </a:p>
          <a:p>
            <a:pPr marL="0" marR="0" lvl="0" indent="0" algn="l" rtl="0">
              <a:spcBef>
                <a:spcPts val="0"/>
              </a:spcBef>
              <a:buClr>
                <a:srgbClr val="7F7F7F"/>
              </a:buClr>
              <a:buSzPct val="25000"/>
              <a:buFont typeface="Arial"/>
              <a:buNone/>
            </a:pPr>
            <a:endParaRPr>
              <a:solidFill>
                <a:srgbClr val="595959"/>
              </a:solidFill>
            </a:endParaRPr>
          </a:p>
          <a:p>
            <a:pPr marL="457200" marR="0" lvl="0" indent="-228600" algn="l" rtl="0">
              <a:spcBef>
                <a:spcPts val="0"/>
              </a:spcBef>
              <a:buClr>
                <a:srgbClr val="595959"/>
              </a:buClr>
              <a:buChar char="●"/>
            </a:pPr>
            <a:r>
              <a:rPr lang="en-US">
                <a:solidFill>
                  <a:srgbClr val="595959"/>
                </a:solidFill>
              </a:rPr>
              <a:t>Student debt high</a:t>
            </a:r>
          </a:p>
          <a:p>
            <a:pPr marL="457200" marR="0" lvl="0" indent="-228600" algn="l" rtl="0">
              <a:spcBef>
                <a:spcPts val="0"/>
              </a:spcBef>
              <a:buClr>
                <a:srgbClr val="595959"/>
              </a:buClr>
              <a:buChar char="●"/>
            </a:pPr>
            <a:r>
              <a:rPr lang="en-US">
                <a:solidFill>
                  <a:srgbClr val="595959"/>
                </a:solidFill>
              </a:rPr>
              <a:t>Completion rates low</a:t>
            </a:r>
          </a:p>
          <a:p>
            <a:pPr marL="457200" marR="0" lvl="0" indent="-228600" algn="l" rtl="0">
              <a:spcBef>
                <a:spcPts val="0"/>
              </a:spcBef>
              <a:buClr>
                <a:srgbClr val="595959"/>
              </a:buClr>
              <a:buChar char="●"/>
            </a:pPr>
            <a:r>
              <a:rPr lang="en-US">
                <a:solidFill>
                  <a:srgbClr val="595959"/>
                </a:solidFill>
              </a:rPr>
              <a:t>Push for “student success”</a:t>
            </a:r>
          </a:p>
          <a:p>
            <a:pPr marL="914400" marR="0" lvl="1" indent="-228600" algn="l" rtl="0">
              <a:spcBef>
                <a:spcPts val="0"/>
              </a:spcBef>
              <a:buClr>
                <a:srgbClr val="595959"/>
              </a:buClr>
            </a:pPr>
            <a:r>
              <a:rPr lang="en-US">
                <a:solidFill>
                  <a:srgbClr val="595959"/>
                </a:solidFill>
              </a:rPr>
              <a:t>Track students with technology</a:t>
            </a:r>
          </a:p>
          <a:p>
            <a:pPr marL="914400" marR="0" lvl="1" indent="-228600" algn="l" rtl="0">
              <a:spcBef>
                <a:spcPts val="0"/>
              </a:spcBef>
              <a:buClr>
                <a:srgbClr val="595959"/>
              </a:buClr>
            </a:pPr>
            <a:r>
              <a:rPr lang="en-US">
                <a:solidFill>
                  <a:srgbClr val="595959"/>
                </a:solidFill>
              </a:rPr>
              <a:t>Admit “better” students</a:t>
            </a:r>
          </a:p>
          <a:p>
            <a:pPr marL="914400" marR="0" lvl="1" indent="-228600" algn="l" rtl="0">
              <a:spcBef>
                <a:spcPts val="0"/>
              </a:spcBef>
              <a:buClr>
                <a:srgbClr val="595959"/>
              </a:buClr>
            </a:pPr>
            <a:r>
              <a:rPr lang="en-US">
                <a:solidFill>
                  <a:srgbClr val="595959"/>
                </a:solidFill>
              </a:rPr>
              <a:t>Intrusive advising</a:t>
            </a:r>
          </a:p>
          <a:p>
            <a:pPr marL="914400" marR="0" lvl="1" indent="-228600" algn="l" rtl="0">
              <a:spcBef>
                <a:spcPts val="0"/>
              </a:spcBef>
              <a:buClr>
                <a:srgbClr val="595959"/>
              </a:buClr>
            </a:pPr>
            <a:r>
              <a:rPr lang="en-US">
                <a:solidFill>
                  <a:srgbClr val="595959"/>
                </a:solidFill>
              </a:rPr>
              <a:t>More support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2133600" y="304800"/>
            <a:ext cx="6629400" cy="731838"/>
          </a:xfrm>
          <a:prstGeom prst="rect">
            <a:avLst/>
          </a:prstGeom>
          <a:noFill/>
          <a:ln>
            <a:noFill/>
          </a:ln>
        </p:spPr>
        <p:txBody>
          <a:bodyPr lIns="91425" tIns="45700" rIns="91425" bIns="45700" anchor="t" anchorCtr="0">
            <a:noAutofit/>
          </a:bodyPr>
          <a:lstStyle/>
          <a:p>
            <a:pPr marL="0" marR="0" lvl="0" indent="0" algn="ctr" rtl="0">
              <a:spcBef>
                <a:spcPts val="0"/>
              </a:spcBef>
              <a:buClr>
                <a:srgbClr val="7F7F7F"/>
              </a:buClr>
              <a:buSzPct val="25000"/>
              <a:buFont typeface="Arial"/>
              <a:buNone/>
            </a:pPr>
            <a:r>
              <a:rPr lang="en-US"/>
              <a:t>Discussion</a:t>
            </a:r>
          </a:p>
        </p:txBody>
      </p:sp>
      <p:sp>
        <p:nvSpPr>
          <p:cNvPr id="75" name="Shape 75"/>
          <p:cNvSpPr txBox="1">
            <a:spLocks noGrp="1"/>
          </p:cNvSpPr>
          <p:nvPr>
            <p:ph type="body" idx="1"/>
          </p:nvPr>
        </p:nvSpPr>
        <p:spPr>
          <a:xfrm>
            <a:off x="342900" y="553950"/>
            <a:ext cx="8458200" cy="5108700"/>
          </a:xfrm>
          <a:prstGeom prst="rect">
            <a:avLst/>
          </a:prstGeom>
          <a:noFill/>
          <a:ln>
            <a:noFill/>
          </a:ln>
        </p:spPr>
        <p:txBody>
          <a:bodyPr lIns="91425" tIns="45700" rIns="91425" bIns="45700" anchor="t" anchorCtr="0">
            <a:noAutofit/>
          </a:bodyPr>
          <a:lstStyle/>
          <a:p>
            <a:pPr marL="342900" marR="0" lvl="0" indent="-342900" algn="l" rtl="0">
              <a:spcBef>
                <a:spcPts val="0"/>
              </a:spcBef>
              <a:buClr>
                <a:srgbClr val="C00000"/>
              </a:buClr>
              <a:buSzPct val="100000"/>
              <a:buFont typeface="Noto Sans Symbols"/>
              <a:buNone/>
            </a:pPr>
            <a:endParaRPr sz="2800"/>
          </a:p>
          <a:p>
            <a:pPr marL="457200" marR="0" lvl="0" indent="-381000" algn="l" rtl="0">
              <a:spcBef>
                <a:spcPts val="0"/>
              </a:spcBef>
              <a:buSzPct val="100000"/>
              <a:buChar char="●"/>
            </a:pPr>
            <a:r>
              <a:rPr lang="en-US" sz="2400"/>
              <a:t>How is your institution defining “student success?”</a:t>
            </a:r>
          </a:p>
          <a:p>
            <a:pPr marL="457200" marR="0" lvl="0" indent="-381000" algn="l" rtl="0">
              <a:spcBef>
                <a:spcPts val="0"/>
              </a:spcBef>
              <a:buSzPct val="100000"/>
              <a:buChar char="●"/>
            </a:pPr>
            <a:r>
              <a:rPr lang="en-US" sz="2400"/>
              <a:t>What are your biggest challenges around “student success”?</a:t>
            </a:r>
          </a:p>
          <a:p>
            <a:pPr marL="457200" marR="0" lvl="0" indent="-381000" algn="l" rtl="0">
              <a:spcBef>
                <a:spcPts val="0"/>
              </a:spcBef>
              <a:buSzPct val="100000"/>
              <a:buChar char="●"/>
            </a:pPr>
            <a:r>
              <a:rPr lang="en-US" sz="2400"/>
              <a:t>What are you doing at your institution to facilitate student success?</a:t>
            </a:r>
          </a:p>
          <a:p>
            <a:pPr marL="914400" marR="0" lvl="1" indent="-381000" algn="l" rtl="0">
              <a:spcBef>
                <a:spcPts val="0"/>
              </a:spcBef>
              <a:buSzPct val="100000"/>
              <a:buChar char="○"/>
            </a:pPr>
            <a:r>
              <a:rPr lang="en-US" sz="2400"/>
              <a:t>What kinds of data are you using in this process?</a:t>
            </a:r>
          </a:p>
          <a:p>
            <a:pPr marL="914400" marR="0" lvl="1" indent="-381000" algn="l" rtl="0">
              <a:spcBef>
                <a:spcPts val="0"/>
              </a:spcBef>
              <a:buSzPct val="100000"/>
              <a:buChar char="○"/>
            </a:pPr>
            <a:r>
              <a:rPr lang="en-US" sz="2400"/>
              <a:t>Are you doing any “intrusive advising” - and what does this mean to you? </a:t>
            </a:r>
          </a:p>
          <a:p>
            <a:pPr marL="457200" marR="0" lvl="0" indent="-381000" algn="l" rtl="0">
              <a:spcBef>
                <a:spcPts val="0"/>
              </a:spcBef>
              <a:buSzPct val="100000"/>
              <a:buChar char="●"/>
            </a:pPr>
            <a:r>
              <a:rPr lang="en-US" sz="2400"/>
              <a:t>Who at your institution is involved and leading these initiatives? (or who should be?)</a:t>
            </a:r>
          </a:p>
          <a:p>
            <a:pPr marL="457200" marR="0" lvl="0" indent="-381000" algn="l" rtl="0">
              <a:spcBef>
                <a:spcPts val="0"/>
              </a:spcBef>
              <a:buSzPct val="100000"/>
              <a:buChar char="●"/>
            </a:pPr>
            <a:r>
              <a:rPr lang="en-US" sz="2400"/>
              <a:t>How are you engaging and monitoring your student's success and including faculty and others in this process?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2133600" y="304800"/>
            <a:ext cx="6629400" cy="731700"/>
          </a:xfrm>
          <a:prstGeom prst="rect">
            <a:avLst/>
          </a:prstGeom>
          <a:noFill/>
          <a:ln>
            <a:noFill/>
          </a:ln>
        </p:spPr>
        <p:txBody>
          <a:bodyPr lIns="91425" tIns="45700" rIns="91425" bIns="45700" anchor="t" anchorCtr="0">
            <a:noAutofit/>
          </a:bodyPr>
          <a:lstStyle/>
          <a:p>
            <a:pPr marL="0" marR="0" lvl="0" indent="0" algn="ctr" rtl="0">
              <a:spcBef>
                <a:spcPts val="0"/>
              </a:spcBef>
              <a:buClr>
                <a:srgbClr val="7F7F7F"/>
              </a:buClr>
              <a:buSzPct val="25000"/>
              <a:buFont typeface="Arial"/>
              <a:buNone/>
            </a:pPr>
            <a:r>
              <a:rPr lang="en-US"/>
              <a:t>Discussion</a:t>
            </a:r>
          </a:p>
        </p:txBody>
      </p:sp>
      <p:sp>
        <p:nvSpPr>
          <p:cNvPr id="81" name="Shape 81"/>
          <p:cNvSpPr txBox="1">
            <a:spLocks noGrp="1"/>
          </p:cNvSpPr>
          <p:nvPr>
            <p:ph type="body" idx="1"/>
          </p:nvPr>
        </p:nvSpPr>
        <p:spPr>
          <a:xfrm>
            <a:off x="342900" y="553950"/>
            <a:ext cx="8458200" cy="5527500"/>
          </a:xfrm>
          <a:prstGeom prst="rect">
            <a:avLst/>
          </a:prstGeom>
          <a:noFill/>
          <a:ln>
            <a:noFill/>
          </a:ln>
        </p:spPr>
        <p:txBody>
          <a:bodyPr lIns="91425" tIns="45700" rIns="91425" bIns="45700" anchor="t" anchorCtr="0">
            <a:noAutofit/>
          </a:bodyPr>
          <a:lstStyle/>
          <a:p>
            <a:pPr marL="342900" marR="0" lvl="0" indent="-342900" algn="l" rtl="0">
              <a:spcBef>
                <a:spcPts val="0"/>
              </a:spcBef>
              <a:buClr>
                <a:srgbClr val="C00000"/>
              </a:buClr>
              <a:buSzPct val="100000"/>
              <a:buFont typeface="Noto Sans Symbols"/>
              <a:buNone/>
            </a:pPr>
            <a:endParaRPr sz="2800"/>
          </a:p>
          <a:p>
            <a:pPr marR="0" lvl="0" algn="l" rtl="0">
              <a:spcBef>
                <a:spcPts val="0"/>
              </a:spcBef>
              <a:buNone/>
            </a:pPr>
            <a:r>
              <a:rPr lang="en-US" sz="2400"/>
              <a:t> </a:t>
            </a:r>
          </a:p>
          <a:p>
            <a:pPr marL="457200" marR="0" lvl="0" indent="-381000" algn="l" rtl="0">
              <a:spcBef>
                <a:spcPts val="0"/>
              </a:spcBef>
              <a:buSzPct val="100000"/>
              <a:buChar char="●"/>
            </a:pPr>
            <a:r>
              <a:rPr lang="en-US" sz="2400"/>
              <a:t>Are you partnering with (vendors? other institutions?)  What is the role of IT tools in tracking student success?</a:t>
            </a:r>
          </a:p>
          <a:p>
            <a:pPr marL="457200" marR="0" lvl="0" indent="-381000" algn="l" rtl="0">
              <a:spcBef>
                <a:spcPts val="0"/>
              </a:spcBef>
              <a:buSzPct val="100000"/>
              <a:buChar char="●"/>
            </a:pPr>
            <a:r>
              <a:rPr lang="en-US" sz="2400"/>
              <a:t>Has your institution established student success KPIs and tied financial resources to areas that are excelling?</a:t>
            </a:r>
          </a:p>
          <a:p>
            <a:pPr marL="457200" marR="0" lvl="0" indent="-381000" algn="l" rtl="0">
              <a:spcBef>
                <a:spcPts val="0"/>
              </a:spcBef>
              <a:buSzPct val="100000"/>
              <a:buChar char="●"/>
            </a:pPr>
            <a:r>
              <a:rPr lang="en-US" sz="2400"/>
              <a:t>Does your institution seed (fund) special student success projects then measure the results related to the project’s goals? </a:t>
            </a:r>
          </a:p>
          <a:p>
            <a:pPr marL="457200" marR="0" lvl="0" indent="-381000" algn="l" rtl="0">
              <a:spcBef>
                <a:spcPts val="0"/>
              </a:spcBef>
              <a:buSzPct val="100000"/>
              <a:buChar char="●"/>
            </a:pPr>
            <a:r>
              <a:rPr lang="en-US" sz="2400"/>
              <a:t>Any early results/lessons learned so far?  Good or not so good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990600" y="1143000"/>
            <a:ext cx="6858000" cy="838199"/>
          </a:xfrm>
          <a:prstGeom prst="rect">
            <a:avLst/>
          </a:prstGeom>
          <a:noFill/>
          <a:ln>
            <a:noFill/>
          </a:ln>
        </p:spPr>
        <p:txBody>
          <a:bodyPr lIns="91425" tIns="45700" rIns="91425" bIns="45700" anchor="t" anchorCtr="0">
            <a:noAutofit/>
          </a:bodyPr>
          <a:lstStyle/>
          <a:p>
            <a:pPr marL="0" marR="0" lvl="0" indent="0" algn="ctr" rtl="0">
              <a:spcBef>
                <a:spcPts val="0"/>
              </a:spcBef>
              <a:buClr>
                <a:srgbClr val="3F3F3F"/>
              </a:buClr>
              <a:buSzPct val="25000"/>
              <a:buFont typeface="Arial"/>
              <a:buNone/>
            </a:pPr>
            <a:r>
              <a:rPr lang="en-US" sz="3800">
                <a:solidFill>
                  <a:srgbClr val="3F3F3F"/>
                </a:solidFill>
                <a:latin typeface="Arial"/>
                <a:ea typeface="Arial"/>
                <a:cs typeface="Arial"/>
                <a:sym typeface="Arial"/>
              </a:rPr>
              <a:t>Help Us Improve and Grow</a:t>
            </a:r>
          </a:p>
        </p:txBody>
      </p:sp>
      <p:sp>
        <p:nvSpPr>
          <p:cNvPr id="87" name="Shape 87"/>
          <p:cNvSpPr txBox="1">
            <a:spLocks noGrp="1"/>
          </p:cNvSpPr>
          <p:nvPr>
            <p:ph type="body" idx="1"/>
          </p:nvPr>
        </p:nvSpPr>
        <p:spPr>
          <a:xfrm>
            <a:off x="990600" y="1905000"/>
            <a:ext cx="6858000" cy="3581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F7F7F"/>
              </a:buClr>
              <a:buSzPct val="25000"/>
              <a:buFont typeface="Noto Sans Symbols"/>
              <a:buNone/>
            </a:pPr>
            <a:endParaRPr sz="2000" b="0" i="0" u="none" strike="noStrike" cap="none">
              <a:solidFill>
                <a:srgbClr val="3F3F3F"/>
              </a:solidFill>
              <a:latin typeface="Arial"/>
              <a:ea typeface="Arial"/>
              <a:cs typeface="Arial"/>
              <a:sym typeface="Arial"/>
            </a:endParaRPr>
          </a:p>
          <a:p>
            <a:pPr marL="0" marR="0" lvl="0" indent="0" algn="l" rtl="0">
              <a:spcBef>
                <a:spcPts val="400"/>
              </a:spcBef>
              <a:spcAft>
                <a:spcPts val="0"/>
              </a:spcAft>
              <a:buClr>
                <a:srgbClr val="7F7F7F"/>
              </a:buClr>
              <a:buSzPct val="25000"/>
              <a:buFont typeface="Noto Sans Symbols"/>
              <a:buNone/>
            </a:pPr>
            <a:endParaRPr sz="2000" b="0" i="0" u="none" strike="noStrike" cap="none">
              <a:solidFill>
                <a:srgbClr val="3F3F3F"/>
              </a:solidFill>
              <a:latin typeface="Arial"/>
              <a:ea typeface="Arial"/>
              <a:cs typeface="Arial"/>
              <a:sym typeface="Arial"/>
            </a:endParaRPr>
          </a:p>
          <a:p>
            <a:pPr marL="0" marR="0" lvl="0" indent="0" algn="ctr" rtl="0">
              <a:spcBef>
                <a:spcPts val="560"/>
              </a:spcBef>
              <a:spcAft>
                <a:spcPts val="0"/>
              </a:spcAft>
              <a:buClr>
                <a:srgbClr val="3F3F3F"/>
              </a:buClr>
              <a:buSzPct val="25000"/>
              <a:buFont typeface="Noto Sans Symbols"/>
              <a:buNone/>
            </a:pPr>
            <a:r>
              <a:rPr lang="en-US" sz="2800" b="0" i="0" u="none" strike="noStrike" cap="none">
                <a:solidFill>
                  <a:srgbClr val="3F3F3F"/>
                </a:solidFill>
                <a:latin typeface="Arial"/>
                <a:ea typeface="Arial"/>
                <a:cs typeface="Arial"/>
                <a:sym typeface="Arial"/>
              </a:rPr>
              <a:t>Thank you for participating </a:t>
            </a:r>
          </a:p>
          <a:p>
            <a:pPr marL="0" marR="0" lvl="0" indent="0" algn="ctr" rtl="0">
              <a:spcBef>
                <a:spcPts val="560"/>
              </a:spcBef>
              <a:spcAft>
                <a:spcPts val="0"/>
              </a:spcAft>
              <a:buClr>
                <a:srgbClr val="3F3F3F"/>
              </a:buClr>
              <a:buSzPct val="25000"/>
              <a:buFont typeface="Noto Sans Symbols"/>
              <a:buNone/>
            </a:pPr>
            <a:r>
              <a:rPr lang="en-US" sz="2800" b="0" i="0" u="none" strike="noStrike" cap="none">
                <a:solidFill>
                  <a:srgbClr val="3F3F3F"/>
                </a:solidFill>
                <a:latin typeface="Arial"/>
                <a:ea typeface="Arial"/>
                <a:cs typeface="Arial"/>
                <a:sym typeface="Arial"/>
              </a:rPr>
              <a:t>in today’s session. </a:t>
            </a:r>
          </a:p>
          <a:p>
            <a:pPr marL="0" marR="0" lvl="0" indent="0" algn="ctr" rtl="0">
              <a:spcBef>
                <a:spcPts val="400"/>
              </a:spcBef>
              <a:spcAft>
                <a:spcPts val="0"/>
              </a:spcAft>
              <a:buClr>
                <a:srgbClr val="7F7F7F"/>
              </a:buClr>
              <a:buSzPct val="25000"/>
              <a:buFont typeface="Noto Sans Symbols"/>
              <a:buNone/>
            </a:pPr>
            <a:endParaRPr sz="2000" b="0" i="0" u="none" strike="noStrike" cap="none">
              <a:solidFill>
                <a:srgbClr val="3F3F3F"/>
              </a:solidFill>
              <a:latin typeface="Arial"/>
              <a:ea typeface="Arial"/>
              <a:cs typeface="Arial"/>
              <a:sym typeface="Arial"/>
            </a:endParaRPr>
          </a:p>
          <a:p>
            <a:pPr marL="0" marR="0" lvl="0" indent="0" algn="ctr" rtl="0">
              <a:spcBef>
                <a:spcPts val="400"/>
              </a:spcBef>
              <a:spcAft>
                <a:spcPts val="0"/>
              </a:spcAft>
              <a:buClr>
                <a:srgbClr val="3F3F3F"/>
              </a:buClr>
              <a:buSzPct val="25000"/>
              <a:buFont typeface="Noto Sans Symbols"/>
              <a:buNone/>
            </a:pPr>
            <a:r>
              <a:rPr lang="en-US" sz="2000" b="0" i="0" u="none" strike="noStrike" cap="none">
                <a:solidFill>
                  <a:srgbClr val="3F3F3F"/>
                </a:solidFill>
                <a:latin typeface="Arial"/>
                <a:ea typeface="Arial"/>
                <a:cs typeface="Arial"/>
                <a:sym typeface="Arial"/>
              </a:rPr>
              <a:t>We’re very interested in your feedback.  Please take </a:t>
            </a:r>
          </a:p>
          <a:p>
            <a:pPr marL="0" marR="0" lvl="0" indent="0" algn="ctr" rtl="0">
              <a:spcBef>
                <a:spcPts val="400"/>
              </a:spcBef>
              <a:spcAft>
                <a:spcPts val="0"/>
              </a:spcAft>
              <a:buClr>
                <a:srgbClr val="3F3F3F"/>
              </a:buClr>
              <a:buSzPct val="25000"/>
              <a:buFont typeface="Noto Sans Symbols"/>
              <a:buNone/>
            </a:pPr>
            <a:r>
              <a:rPr lang="en-US" sz="2000" b="0" i="0" u="none" strike="noStrike" cap="none">
                <a:solidFill>
                  <a:srgbClr val="3F3F3F"/>
                </a:solidFill>
                <a:latin typeface="Arial"/>
                <a:ea typeface="Arial"/>
                <a:cs typeface="Arial"/>
                <a:sym typeface="Arial"/>
              </a:rPr>
              <a:t>a minute to fill out the session evaluation found within </a:t>
            </a:r>
          </a:p>
          <a:p>
            <a:pPr marL="0" marR="0" lvl="0" indent="0" algn="ctr" rtl="0">
              <a:spcBef>
                <a:spcPts val="400"/>
              </a:spcBef>
              <a:buClr>
                <a:srgbClr val="3F3F3F"/>
              </a:buClr>
              <a:buSzPct val="25000"/>
              <a:buFont typeface="Noto Sans Symbols"/>
              <a:buNone/>
            </a:pPr>
            <a:r>
              <a:rPr lang="en-US" sz="2000" b="0" i="0" u="none" strike="noStrike" cap="none">
                <a:solidFill>
                  <a:srgbClr val="3F3F3F"/>
                </a:solidFill>
                <a:latin typeface="Arial"/>
                <a:ea typeface="Arial"/>
                <a:cs typeface="Arial"/>
                <a:sym typeface="Arial"/>
              </a:rPr>
              <a:t>the conference mobile app, or the online agenda. </a:t>
            </a:r>
            <a:br>
              <a:rPr lang="en-US" sz="2000" b="0" i="0" u="none" strike="noStrike" cap="none">
                <a:solidFill>
                  <a:srgbClr val="3F3F3F"/>
                </a:solidFill>
                <a:latin typeface="Arial"/>
                <a:ea typeface="Arial"/>
                <a:cs typeface="Arial"/>
                <a:sym typeface="Arial"/>
              </a:rPr>
            </a:br>
            <a:endParaRPr lang="en-US" sz="2000" b="0" i="0" u="none" strike="noStrike" cap="none">
              <a:solidFill>
                <a:srgbClr val="3F3F3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9_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985</Words>
  <Application>Microsoft Office PowerPoint</Application>
  <PresentationFormat>On-screen Show (4:3)</PresentationFormat>
  <Paragraphs>71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Noto Sans Symbols</vt:lpstr>
      <vt:lpstr>9_Default Theme</vt:lpstr>
      <vt:lpstr>PowerPoint Presentation</vt:lpstr>
      <vt:lpstr>Panelist Perspective</vt:lpstr>
      <vt:lpstr>Objectives</vt:lpstr>
      <vt:lpstr>PowerPoint Presentation</vt:lpstr>
      <vt:lpstr>Discussion</vt:lpstr>
      <vt:lpstr>Discussion</vt:lpstr>
      <vt:lpstr>Help Us Improve and Grow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Petherbridge</dc:creator>
  <cp:lastModifiedBy>Donna Petherbridge</cp:lastModifiedBy>
  <cp:revision>3</cp:revision>
  <dcterms:modified xsi:type="dcterms:W3CDTF">2016-11-05T00:30:16Z</dcterms:modified>
</cp:coreProperties>
</file>