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xlsx" ContentType="application/vnd.openxmlformats-officedocument.spreadsheetml.sheet"/>
  <Default Extension="jpeg" ContentType="image/jpeg"/>
  <Default Extension="rels" ContentType="application/vnd.openxmlformats-package.relationships+xml"/>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sldIdLst>
    <p:sldId id="264" r:id="rId2"/>
    <p:sldId id="288" r:id="rId3"/>
    <p:sldId id="289" r:id="rId4"/>
    <p:sldId id="290" r:id="rId5"/>
    <p:sldId id="291" r:id="rId6"/>
    <p:sldId id="297" r:id="rId7"/>
    <p:sldId id="292" r:id="rId8"/>
    <p:sldId id="293" r:id="rId9"/>
    <p:sldId id="294" r:id="rId10"/>
    <p:sldId id="295" r:id="rId11"/>
    <p:sldId id="296" r:id="rId12"/>
    <p:sldId id="269" r:id="rId13"/>
    <p:sldId id="285" r:id="rId14"/>
    <p:sldId id="260" r:id="rId15"/>
    <p:sldId id="256" r:id="rId16"/>
    <p:sldId id="268" r:id="rId17"/>
    <p:sldId id="270" r:id="rId18"/>
    <p:sldId id="257" r:id="rId19"/>
    <p:sldId id="267" r:id="rId20"/>
    <p:sldId id="261" r:id="rId21"/>
    <p:sldId id="274" r:id="rId22"/>
    <p:sldId id="276" r:id="rId23"/>
    <p:sldId id="275" r:id="rId24"/>
    <p:sldId id="271" r:id="rId25"/>
    <p:sldId id="277" r:id="rId26"/>
    <p:sldId id="286" r:id="rId27"/>
    <p:sldId id="278" r:id="rId28"/>
    <p:sldId id="279" r:id="rId29"/>
    <p:sldId id="280" r:id="rId30"/>
    <p:sldId id="298" r:id="rId31"/>
    <p:sldId id="281" r:id="rId32"/>
    <p:sldId id="282" r:id="rId33"/>
    <p:sldId id="283" r:id="rId34"/>
    <p:sldId id="284" r:id="rId35"/>
    <p:sldId id="259" r:id="rId36"/>
    <p:sldId id="287" r:id="rId37"/>
    <p:sldId id="273" r:id="rId38"/>
    <p:sldId id="272" r:id="rId39"/>
    <p:sldId id="265" r:id="rId40"/>
    <p:sldId id="258" r:id="rId41"/>
    <p:sldId id="262" r:id="rId42"/>
    <p:sldId id="26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6F7983"/>
    <a:srgbClr val="FFBF0D"/>
    <a:srgbClr val="AB1842"/>
    <a:srgbClr val="00A3E0"/>
    <a:srgbClr val="679C18"/>
    <a:srgbClr val="FF7F32"/>
    <a:srgbClr val="000000"/>
    <a:srgbClr val="81B859"/>
    <a:srgbClr val="3C6A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66"/>
    <p:restoredTop sz="93613"/>
  </p:normalViewPr>
  <p:slideViewPr>
    <p:cSldViewPr snapToGrid="0" snapToObjects="1">
      <p:cViewPr>
        <p:scale>
          <a:sx n="100" d="100"/>
          <a:sy n="100" d="100"/>
        </p:scale>
        <p:origin x="1000"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Chart%20in%20Microsoft%20Office%20PowerPoint"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Overall Index</c:v>
                </c:pt>
              </c:strCache>
            </c:strRef>
          </c:tx>
          <c:spPr>
            <a:ln w="28575" cap="rnd">
              <a:solidFill>
                <a:schemeClr val="accent1"/>
              </a:solidFill>
              <a:round/>
            </a:ln>
            <a:effectLst/>
          </c:spPr>
          <c:marker>
            <c:symbol val="none"/>
          </c:marker>
          <c:cat>
            <c:strRef>
              <c:f>Sheet1!$A$2:$A$10</c:f>
              <c:strCache>
                <c:ptCount val="4"/>
                <c:pt idx="0">
                  <c:v>2014</c:v>
                </c:pt>
                <c:pt idx="1">
                  <c:v>2015</c:v>
                </c:pt>
                <c:pt idx="2">
                  <c:v>2016</c:v>
                </c:pt>
                <c:pt idx="3">
                  <c:v>Benchmark</c:v>
                </c:pt>
              </c:strCache>
            </c:strRef>
          </c:cat>
          <c:val>
            <c:numRef>
              <c:f>Sheet1!$B$2:$B$10</c:f>
              <c:numCache>
                <c:formatCode>General</c:formatCode>
                <c:ptCount val="9"/>
                <c:pt idx="0">
                  <c:v>81.6</c:v>
                </c:pt>
                <c:pt idx="1">
                  <c:v>86.1</c:v>
                </c:pt>
                <c:pt idx="2">
                  <c:v>93.5</c:v>
                </c:pt>
                <c:pt idx="3">
                  <c:v>89.0</c:v>
                </c:pt>
              </c:numCache>
            </c:numRef>
          </c:val>
          <c:smooth val="0"/>
        </c:ser>
        <c:ser>
          <c:idx val="1"/>
          <c:order val="1"/>
          <c:tx>
            <c:strRef>
              <c:f>Sheet1!$C$1</c:f>
              <c:strCache>
                <c:ptCount val="1"/>
                <c:pt idx="0">
                  <c:v>Business Outcome Attainment</c:v>
                </c:pt>
              </c:strCache>
            </c:strRef>
          </c:tx>
          <c:spPr>
            <a:ln w="28575" cap="rnd">
              <a:solidFill>
                <a:schemeClr val="accent2"/>
              </a:solidFill>
              <a:round/>
            </a:ln>
            <a:effectLst/>
          </c:spPr>
          <c:marker>
            <c:symbol val="none"/>
          </c:marker>
          <c:cat>
            <c:strRef>
              <c:f>Sheet1!$A$2:$A$10</c:f>
              <c:strCache>
                <c:ptCount val="4"/>
                <c:pt idx="0">
                  <c:v>2014</c:v>
                </c:pt>
                <c:pt idx="1">
                  <c:v>2015</c:v>
                </c:pt>
                <c:pt idx="2">
                  <c:v>2016</c:v>
                </c:pt>
                <c:pt idx="3">
                  <c:v>Benchmark</c:v>
                </c:pt>
              </c:strCache>
            </c:strRef>
          </c:cat>
          <c:val>
            <c:numRef>
              <c:f>Sheet1!$C$2:$C$10</c:f>
              <c:numCache>
                <c:formatCode>General</c:formatCode>
                <c:ptCount val="9"/>
                <c:pt idx="0">
                  <c:v>83.6</c:v>
                </c:pt>
                <c:pt idx="1">
                  <c:v>90.0</c:v>
                </c:pt>
                <c:pt idx="2">
                  <c:v>99.6</c:v>
                </c:pt>
                <c:pt idx="3">
                  <c:v>92.7</c:v>
                </c:pt>
              </c:numCache>
            </c:numRef>
          </c:val>
          <c:smooth val="0"/>
        </c:ser>
        <c:ser>
          <c:idx val="2"/>
          <c:order val="2"/>
          <c:tx>
            <c:strRef>
              <c:f>Sheet1!$D$1</c:f>
              <c:strCache>
                <c:ptCount val="1"/>
                <c:pt idx="0">
                  <c:v>On-Time Delivery</c:v>
                </c:pt>
              </c:strCache>
            </c:strRef>
          </c:tx>
          <c:spPr>
            <a:ln w="28575" cap="rnd">
              <a:solidFill>
                <a:schemeClr val="accent3"/>
              </a:solidFill>
              <a:round/>
            </a:ln>
            <a:effectLst/>
          </c:spPr>
          <c:marker>
            <c:symbol val="none"/>
          </c:marker>
          <c:cat>
            <c:strRef>
              <c:f>Sheet1!$A$2:$A$10</c:f>
              <c:strCache>
                <c:ptCount val="4"/>
                <c:pt idx="0">
                  <c:v>2014</c:v>
                </c:pt>
                <c:pt idx="1">
                  <c:v>2015</c:v>
                </c:pt>
                <c:pt idx="2">
                  <c:v>2016</c:v>
                </c:pt>
                <c:pt idx="3">
                  <c:v>Benchmark</c:v>
                </c:pt>
              </c:strCache>
            </c:strRef>
          </c:cat>
          <c:val>
            <c:numRef>
              <c:f>Sheet1!$D$2:$D$10</c:f>
              <c:numCache>
                <c:formatCode>General</c:formatCode>
                <c:ptCount val="9"/>
                <c:pt idx="0">
                  <c:v>80.0</c:v>
                </c:pt>
                <c:pt idx="1">
                  <c:v>82.3</c:v>
                </c:pt>
                <c:pt idx="2">
                  <c:v>88.4</c:v>
                </c:pt>
                <c:pt idx="3">
                  <c:v>83.3</c:v>
                </c:pt>
              </c:numCache>
            </c:numRef>
          </c:val>
          <c:smooth val="0"/>
        </c:ser>
        <c:dLbls>
          <c:showLegendKey val="0"/>
          <c:showVal val="0"/>
          <c:showCatName val="0"/>
          <c:showSerName val="0"/>
          <c:showPercent val="0"/>
          <c:showBubbleSize val="0"/>
        </c:dLbls>
        <c:smooth val="0"/>
        <c:axId val="1153038672"/>
        <c:axId val="1407539296"/>
      </c:lineChart>
      <c:catAx>
        <c:axId val="1153038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07539296"/>
        <c:crosses val="autoZero"/>
        <c:auto val="1"/>
        <c:lblAlgn val="ctr"/>
        <c:lblOffset val="100"/>
        <c:noMultiLvlLbl val="0"/>
      </c:catAx>
      <c:valAx>
        <c:axId val="1407539296"/>
        <c:scaling>
          <c:orientation val="minMax"/>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30386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lumMod val="65000"/>
                    <a:lumOff val="35000"/>
                  </a:schemeClr>
                </a:solidFill>
                <a:latin typeface="Arial" charset="0"/>
                <a:ea typeface="Arial" charset="0"/>
                <a:cs typeface="Arial" charset="0"/>
              </a:defRPr>
            </a:pPr>
            <a:r>
              <a:rPr lang="en-US"/>
              <a:t>Outome Obtainment Overtime</a:t>
            </a:r>
          </a:p>
        </c:rich>
      </c:tx>
      <c:layout/>
      <c:overlay val="0"/>
      <c:spPr>
        <a:noFill/>
        <a:ln>
          <a:noFill/>
        </a:ln>
        <a:effectLst/>
      </c:spPr>
      <c:txPr>
        <a:bodyPr rot="0" spcFirstLastPara="1" vertOverflow="ellipsis" vert="horz" wrap="square" anchor="ctr" anchorCtr="1"/>
        <a:lstStyle/>
        <a:p>
          <a:pPr>
            <a:defRPr sz="2160" b="1" i="0" u="none" strike="noStrike" kern="1200" spc="0" baseline="0">
              <a:solidFill>
                <a:schemeClr val="tx1">
                  <a:lumMod val="65000"/>
                  <a:lumOff val="35000"/>
                </a:schemeClr>
              </a:solidFill>
              <a:latin typeface="Arial" charset="0"/>
              <a:ea typeface="Arial" charset="0"/>
              <a:cs typeface="Arial" charset="0"/>
            </a:defRPr>
          </a:pPr>
          <a:endParaRPr lang="en-US"/>
        </a:p>
      </c:txPr>
    </c:title>
    <c:autoTitleDeleted val="0"/>
    <c:plotArea>
      <c:layout>
        <c:manualLayout>
          <c:layoutTarget val="inner"/>
          <c:xMode val="edge"/>
          <c:yMode val="edge"/>
          <c:x val="0.0184322790327746"/>
          <c:y val="0.11610448668001"/>
          <c:w val="0.968050716343191"/>
          <c:h val="0.700710515386919"/>
        </c:manualLayout>
      </c:layout>
      <c:barChart>
        <c:barDir val="col"/>
        <c:grouping val="clustered"/>
        <c:varyColors val="0"/>
        <c:ser>
          <c:idx val="0"/>
          <c:order val="0"/>
          <c:tx>
            <c:strRef>
              <c:f>'[Chart in Microsoft Office PowerPoint]Sheet1'!$A$2</c:f>
              <c:strCache>
                <c:ptCount val="1"/>
                <c:pt idx="0">
                  <c:v>2014</c:v>
                </c:pt>
              </c:strCache>
            </c:strRef>
          </c:tx>
          <c:spPr>
            <a:solidFill>
              <a:srgbClr val="FFBF0D"/>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Arial" charset="0"/>
                    <a:ea typeface="Arial" charset="0"/>
                    <a:cs typeface="Arial"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'[Chart in Microsoft Office PowerPoint]Sheet1'!$B$1:$D$1</c:f>
              <c:strCache>
                <c:ptCount val="3"/>
                <c:pt idx="0">
                  <c:v>Overall Index</c:v>
                </c:pt>
                <c:pt idx="1">
                  <c:v>Business Outcome Attainment</c:v>
                </c:pt>
                <c:pt idx="2">
                  <c:v>On-Time Delivery</c:v>
                </c:pt>
              </c:strCache>
            </c:strRef>
          </c:cat>
          <c:val>
            <c:numRef>
              <c:f>'[Chart in Microsoft Office PowerPoint]Sheet1'!$B$2:$D$2</c:f>
              <c:numCache>
                <c:formatCode>General</c:formatCode>
                <c:ptCount val="3"/>
                <c:pt idx="0">
                  <c:v>81.6</c:v>
                </c:pt>
                <c:pt idx="1">
                  <c:v>83.6</c:v>
                </c:pt>
                <c:pt idx="2">
                  <c:v>80.0</c:v>
                </c:pt>
              </c:numCache>
            </c:numRef>
          </c:val>
        </c:ser>
        <c:ser>
          <c:idx val="1"/>
          <c:order val="1"/>
          <c:tx>
            <c:strRef>
              <c:f>'[Chart in Microsoft Office PowerPoint]Sheet1'!$A$3</c:f>
              <c:strCache>
                <c:ptCount val="1"/>
                <c:pt idx="0">
                  <c:v>2015</c:v>
                </c:pt>
              </c:strCache>
            </c:strRef>
          </c:tx>
          <c:spPr>
            <a:solidFill>
              <a:srgbClr val="00A1DE"/>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Arial" charset="0"/>
                    <a:ea typeface="Arial" charset="0"/>
                    <a:cs typeface="Arial"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'[Chart in Microsoft Office PowerPoint]Sheet1'!$B$1:$D$1</c:f>
              <c:strCache>
                <c:ptCount val="3"/>
                <c:pt idx="0">
                  <c:v>Overall Index</c:v>
                </c:pt>
                <c:pt idx="1">
                  <c:v>Business Outcome Attainment</c:v>
                </c:pt>
                <c:pt idx="2">
                  <c:v>On-Time Delivery</c:v>
                </c:pt>
              </c:strCache>
            </c:strRef>
          </c:cat>
          <c:val>
            <c:numRef>
              <c:f>'[Chart in Microsoft Office PowerPoint]Sheet1'!$B$3:$D$3</c:f>
              <c:numCache>
                <c:formatCode>General</c:formatCode>
                <c:ptCount val="3"/>
                <c:pt idx="0">
                  <c:v>86.1</c:v>
                </c:pt>
                <c:pt idx="1">
                  <c:v>90.0</c:v>
                </c:pt>
                <c:pt idx="2">
                  <c:v>82.3</c:v>
                </c:pt>
              </c:numCache>
            </c:numRef>
          </c:val>
        </c:ser>
        <c:ser>
          <c:idx val="2"/>
          <c:order val="2"/>
          <c:tx>
            <c:strRef>
              <c:f>'[Chart in Microsoft Office PowerPoint]Sheet1'!$A$4</c:f>
              <c:strCache>
                <c:ptCount val="1"/>
                <c:pt idx="0">
                  <c:v>2016</c:v>
                </c:pt>
              </c:strCache>
            </c:strRef>
          </c:tx>
          <c:spPr>
            <a:solidFill>
              <a:srgbClr val="AB1842"/>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Arial" charset="0"/>
                    <a:ea typeface="Arial" charset="0"/>
                    <a:cs typeface="Arial"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'[Chart in Microsoft Office PowerPoint]Sheet1'!$B$1:$D$1</c:f>
              <c:strCache>
                <c:ptCount val="3"/>
                <c:pt idx="0">
                  <c:v>Overall Index</c:v>
                </c:pt>
                <c:pt idx="1">
                  <c:v>Business Outcome Attainment</c:v>
                </c:pt>
                <c:pt idx="2">
                  <c:v>On-Time Delivery</c:v>
                </c:pt>
              </c:strCache>
            </c:strRef>
          </c:cat>
          <c:val>
            <c:numRef>
              <c:f>'[Chart in Microsoft Office PowerPoint]Sheet1'!$B$4:$D$4</c:f>
              <c:numCache>
                <c:formatCode>General</c:formatCode>
                <c:ptCount val="3"/>
                <c:pt idx="0">
                  <c:v>93.5</c:v>
                </c:pt>
                <c:pt idx="1">
                  <c:v>99.6</c:v>
                </c:pt>
                <c:pt idx="2">
                  <c:v>88.4</c:v>
                </c:pt>
              </c:numCache>
            </c:numRef>
          </c:val>
        </c:ser>
        <c:ser>
          <c:idx val="3"/>
          <c:order val="3"/>
          <c:tx>
            <c:strRef>
              <c:f>'[Chart in Microsoft Office PowerPoint]Sheet1'!$A$5</c:f>
              <c:strCache>
                <c:ptCount val="1"/>
                <c:pt idx="0">
                  <c:v>Benchmark</c:v>
                </c:pt>
              </c:strCache>
            </c:strRef>
          </c:tx>
          <c:spPr>
            <a:solidFill>
              <a:srgbClr val="6F7983"/>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Arial" charset="0"/>
                    <a:ea typeface="Arial" charset="0"/>
                    <a:cs typeface="Arial"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'[Chart in Microsoft Office PowerPoint]Sheet1'!$B$1:$D$1</c:f>
              <c:strCache>
                <c:ptCount val="3"/>
                <c:pt idx="0">
                  <c:v>Overall Index</c:v>
                </c:pt>
                <c:pt idx="1">
                  <c:v>Business Outcome Attainment</c:v>
                </c:pt>
                <c:pt idx="2">
                  <c:v>On-Time Delivery</c:v>
                </c:pt>
              </c:strCache>
            </c:strRef>
          </c:cat>
          <c:val>
            <c:numRef>
              <c:f>'[Chart in Microsoft Office PowerPoint]Sheet1'!$B$5:$D$5</c:f>
              <c:numCache>
                <c:formatCode>General</c:formatCode>
                <c:ptCount val="3"/>
                <c:pt idx="0">
                  <c:v>89.0</c:v>
                </c:pt>
                <c:pt idx="1">
                  <c:v>92.7</c:v>
                </c:pt>
                <c:pt idx="2">
                  <c:v>83.3</c:v>
                </c:pt>
              </c:numCache>
            </c:numRef>
          </c:val>
        </c:ser>
        <c:dLbls>
          <c:dLblPos val="outEnd"/>
          <c:showLegendKey val="0"/>
          <c:showVal val="1"/>
          <c:showCatName val="0"/>
          <c:showSerName val="0"/>
          <c:showPercent val="0"/>
          <c:showBubbleSize val="0"/>
        </c:dLbls>
        <c:gapWidth val="219"/>
        <c:overlap val="-27"/>
        <c:axId val="1482376768"/>
        <c:axId val="1482455200"/>
      </c:barChart>
      <c:catAx>
        <c:axId val="1482376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charset="0"/>
                <a:ea typeface="Arial" charset="0"/>
                <a:cs typeface="Arial" charset="0"/>
              </a:defRPr>
            </a:pPr>
            <a:endParaRPr lang="en-US"/>
          </a:p>
        </c:txPr>
        <c:crossAx val="1482455200"/>
        <c:crosses val="autoZero"/>
        <c:auto val="1"/>
        <c:lblAlgn val="ctr"/>
        <c:lblOffset val="100"/>
        <c:noMultiLvlLbl val="0"/>
      </c:catAx>
      <c:valAx>
        <c:axId val="148245520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crossAx val="1482376768"/>
        <c:crosses val="autoZero"/>
        <c:crossBetween val="between"/>
      </c:valAx>
      <c:spPr>
        <a:noFill/>
        <a:ln>
          <a:noFill/>
        </a:ln>
        <a:effectLst/>
      </c:spPr>
    </c:plotArea>
    <c:legend>
      <c:legendPos val="b"/>
      <c:layout>
        <c:manualLayout>
          <c:xMode val="edge"/>
          <c:yMode val="edge"/>
          <c:x val="0.274504983431584"/>
          <c:y val="0.91578934691987"/>
          <c:w val="0.453591790170482"/>
          <c:h val="0.067740055756451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sz="1800" b="1">
          <a:latin typeface="Arial" charset="0"/>
          <a:ea typeface="Arial" charset="0"/>
          <a:cs typeface="Arial"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Sheet1!$A$8</c:f>
              <c:strCache>
                <c:ptCount val="1"/>
                <c:pt idx="0">
                  <c:v>MOB</c:v>
                </c:pt>
              </c:strCache>
            </c:strRef>
          </c:tx>
          <c:spPr>
            <a:solidFill>
              <a:srgbClr val="990033"/>
            </a:solidFill>
          </c:spPr>
          <c:invertIfNegative val="0"/>
          <c:dLbls>
            <c:spPr>
              <a:noFill/>
              <a:ln>
                <a:noFill/>
              </a:ln>
              <a:effectLst/>
            </c:spPr>
            <c:txPr>
              <a:bodyPr/>
              <a:lstStyle/>
              <a:p>
                <a:pPr>
                  <a:defRPr sz="3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Sheet1!$B$7:$D$7</c:f>
              <c:numCache>
                <c:formatCode>General</c:formatCode>
                <c:ptCount val="3"/>
                <c:pt idx="0">
                  <c:v>2014.0</c:v>
                </c:pt>
                <c:pt idx="1">
                  <c:v>2015.0</c:v>
                </c:pt>
                <c:pt idx="2">
                  <c:v>2016.0</c:v>
                </c:pt>
              </c:numCache>
            </c:numRef>
          </c:cat>
          <c:val>
            <c:numRef>
              <c:f>Sheet1!$B$8:$D$8</c:f>
              <c:numCache>
                <c:formatCode>0%</c:formatCode>
                <c:ptCount val="3"/>
                <c:pt idx="0">
                  <c:v>0.942764463752354</c:v>
                </c:pt>
                <c:pt idx="1">
                  <c:v>0.656398108338364</c:v>
                </c:pt>
                <c:pt idx="2">
                  <c:v>0.59495654982338</c:v>
                </c:pt>
              </c:numCache>
            </c:numRef>
          </c:val>
        </c:ser>
        <c:ser>
          <c:idx val="1"/>
          <c:order val="1"/>
          <c:tx>
            <c:strRef>
              <c:f>Sheet1!$A$9</c:f>
              <c:strCache>
                <c:ptCount val="1"/>
                <c:pt idx="0">
                  <c:v>SLA</c:v>
                </c:pt>
              </c:strCache>
            </c:strRef>
          </c:tx>
          <c:spPr>
            <a:solidFill>
              <a:schemeClr val="bg1">
                <a:lumMod val="65000"/>
              </a:schemeClr>
            </a:solidFill>
          </c:spPr>
          <c:invertIfNegative val="0"/>
          <c:dLbls>
            <c:dLbl>
              <c:idx val="0"/>
              <c:layout>
                <c:manualLayout>
                  <c:x val="-0.0373563218390805"/>
                  <c:y val="2.48013007948441E-18"/>
                </c:manualLayout>
              </c:layout>
              <c:spPr>
                <a:noFill/>
                <a:ln>
                  <a:noFill/>
                </a:ln>
                <a:effectLst/>
              </c:spPr>
              <c:txPr>
                <a:bodyPr/>
                <a:lstStyle/>
                <a:p>
                  <a:pPr>
                    <a:defRPr sz="3200">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3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Sheet1!$B$7:$D$7</c:f>
              <c:numCache>
                <c:formatCode>General</c:formatCode>
                <c:ptCount val="3"/>
                <c:pt idx="0">
                  <c:v>2014.0</c:v>
                </c:pt>
                <c:pt idx="1">
                  <c:v>2015.0</c:v>
                </c:pt>
                <c:pt idx="2">
                  <c:v>2016.0</c:v>
                </c:pt>
              </c:numCache>
            </c:numRef>
          </c:cat>
          <c:val>
            <c:numRef>
              <c:f>Sheet1!$B$9:$D$9</c:f>
              <c:numCache>
                <c:formatCode>0%</c:formatCode>
                <c:ptCount val="3"/>
                <c:pt idx="0">
                  <c:v>0.030107192760729</c:v>
                </c:pt>
                <c:pt idx="1">
                  <c:v>0.159051060082582</c:v>
                </c:pt>
                <c:pt idx="2">
                  <c:v>0.234112919594086</c:v>
                </c:pt>
              </c:numCache>
            </c:numRef>
          </c:val>
        </c:ser>
        <c:ser>
          <c:idx val="2"/>
          <c:order val="2"/>
          <c:tx>
            <c:strRef>
              <c:f>Sheet1!$A$10</c:f>
              <c:strCache>
                <c:ptCount val="1"/>
                <c:pt idx="0">
                  <c:v>Projects</c:v>
                </c:pt>
              </c:strCache>
            </c:strRef>
          </c:tx>
          <c:spPr>
            <a:solidFill>
              <a:srgbClr val="FFCC00"/>
            </a:solidFill>
          </c:spPr>
          <c:invertIfNegative val="0"/>
          <c:dLbls>
            <c:dLbl>
              <c:idx val="0"/>
              <c:layout>
                <c:manualLayout>
                  <c:x val="0.0387931034482758"/>
                  <c:y val="0.0"/>
                </c:manualLayout>
              </c:layout>
              <c:spPr>
                <a:noFill/>
                <a:ln>
                  <a:noFill/>
                </a:ln>
                <a:effectLst/>
              </c:spPr>
              <c:txPr>
                <a:bodyPr/>
                <a:lstStyle/>
                <a:p>
                  <a:pPr>
                    <a:defRPr sz="3200">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3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Sheet1!$B$7:$D$7</c:f>
              <c:numCache>
                <c:formatCode>General</c:formatCode>
                <c:ptCount val="3"/>
                <c:pt idx="0">
                  <c:v>2014.0</c:v>
                </c:pt>
                <c:pt idx="1">
                  <c:v>2015.0</c:v>
                </c:pt>
                <c:pt idx="2">
                  <c:v>2016.0</c:v>
                </c:pt>
              </c:numCache>
            </c:numRef>
          </c:cat>
          <c:val>
            <c:numRef>
              <c:f>Sheet1!$B$10:$D$10</c:f>
              <c:numCache>
                <c:formatCode>0%</c:formatCode>
                <c:ptCount val="3"/>
                <c:pt idx="0">
                  <c:v>0.0271283434869169</c:v>
                </c:pt>
                <c:pt idx="1">
                  <c:v>0.184550831579054</c:v>
                </c:pt>
                <c:pt idx="2">
                  <c:v>0.170930530582534</c:v>
                </c:pt>
              </c:numCache>
            </c:numRef>
          </c:val>
        </c:ser>
        <c:dLbls>
          <c:showLegendKey val="0"/>
          <c:showVal val="1"/>
          <c:showCatName val="0"/>
          <c:showSerName val="0"/>
          <c:showPercent val="0"/>
          <c:showBubbleSize val="0"/>
        </c:dLbls>
        <c:gapWidth val="75"/>
        <c:overlap val="100"/>
        <c:axId val="1459052960"/>
        <c:axId val="1515567312"/>
      </c:barChart>
      <c:catAx>
        <c:axId val="1459052960"/>
        <c:scaling>
          <c:orientation val="minMax"/>
        </c:scaling>
        <c:delete val="0"/>
        <c:axPos val="b"/>
        <c:numFmt formatCode="General" sourceLinked="1"/>
        <c:majorTickMark val="none"/>
        <c:minorTickMark val="none"/>
        <c:tickLblPos val="nextTo"/>
        <c:spPr>
          <a:ln>
            <a:noFill/>
          </a:ln>
        </c:spPr>
        <c:txPr>
          <a:bodyPr/>
          <a:lstStyle/>
          <a:p>
            <a:pPr>
              <a:defRPr sz="3200"/>
            </a:pPr>
            <a:endParaRPr lang="en-US"/>
          </a:p>
        </c:txPr>
        <c:crossAx val="1515567312"/>
        <c:crosses val="autoZero"/>
        <c:auto val="1"/>
        <c:lblAlgn val="ctr"/>
        <c:lblOffset val="100"/>
        <c:noMultiLvlLbl val="0"/>
      </c:catAx>
      <c:valAx>
        <c:axId val="1515567312"/>
        <c:scaling>
          <c:orientation val="minMax"/>
        </c:scaling>
        <c:delete val="1"/>
        <c:axPos val="l"/>
        <c:numFmt formatCode="0%" sourceLinked="1"/>
        <c:majorTickMark val="none"/>
        <c:minorTickMark val="none"/>
        <c:tickLblPos val="nextTo"/>
        <c:crossAx val="1459052960"/>
        <c:crosses val="autoZero"/>
        <c:crossBetween val="between"/>
      </c:valAx>
    </c:plotArea>
    <c:plotVisOnly val="1"/>
    <c:dispBlanksAs val="gap"/>
    <c:showDLblsOverMax val="0"/>
  </c:chart>
  <c:txPr>
    <a:bodyPr/>
    <a:lstStyle/>
    <a:p>
      <a:pPr>
        <a:defRPr>
          <a:latin typeface="Arial" charset="0"/>
          <a:ea typeface="Arial" charset="0"/>
          <a:cs typeface="Arial"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2C98F0-2562-9D4D-A584-B0BAEF1FE96C}" type="doc">
      <dgm:prSet loTypeId="urn:microsoft.com/office/officeart/2008/layout/AlternatingHexagons" loCatId="" qsTypeId="urn:microsoft.com/office/officeart/2005/8/quickstyle/simple4" qsCatId="simple" csTypeId="urn:microsoft.com/office/officeart/2005/8/colors/accent1_2" csCatId="accent1" phldr="1"/>
      <dgm:spPr/>
      <dgm:t>
        <a:bodyPr/>
        <a:lstStyle/>
        <a:p>
          <a:endParaRPr lang="en-US"/>
        </a:p>
      </dgm:t>
    </dgm:pt>
    <dgm:pt modelId="{A401E831-1EAA-6845-9A68-01A8206E2963}">
      <dgm:prSet phldrT="[Text]" custT="1"/>
      <dgm:spPr>
        <a:solidFill>
          <a:srgbClr val="008ED6"/>
        </a:solidFill>
      </dgm:spPr>
      <dgm:t>
        <a:bodyPr/>
        <a:lstStyle/>
        <a:p>
          <a:r>
            <a:rPr lang="en-US" sz="1000" dirty="0" smtClean="0"/>
            <a:t>Requirement Based Testing</a:t>
          </a:r>
          <a:endParaRPr lang="en-US" sz="1000" dirty="0"/>
        </a:p>
      </dgm:t>
    </dgm:pt>
    <dgm:pt modelId="{94EC5397-7C9D-B340-946E-6CA09D65D130}" type="parTrans" cxnId="{47EFC5FA-4FE7-CF42-B365-EAD3590EFE14}">
      <dgm:prSet/>
      <dgm:spPr/>
      <dgm:t>
        <a:bodyPr/>
        <a:lstStyle/>
        <a:p>
          <a:endParaRPr lang="en-US"/>
        </a:p>
      </dgm:t>
    </dgm:pt>
    <dgm:pt modelId="{9040416D-D2D3-1B4D-87C9-D4E388DB91C3}" type="sibTrans" cxnId="{47EFC5FA-4FE7-CF42-B365-EAD3590EFE14}">
      <dgm:prSet/>
      <dgm:spPr>
        <a:solidFill>
          <a:srgbClr val="FFC000"/>
        </a:solidFill>
      </dgm:spPr>
      <dgm:t>
        <a:bodyPr/>
        <a:lstStyle/>
        <a:p>
          <a:r>
            <a:rPr lang="en-US" dirty="0" smtClean="0">
              <a:solidFill>
                <a:srgbClr val="000000"/>
              </a:solidFill>
            </a:rPr>
            <a:t>System Testing</a:t>
          </a:r>
          <a:endParaRPr lang="en-US" dirty="0">
            <a:solidFill>
              <a:srgbClr val="000000"/>
            </a:solidFill>
          </a:endParaRPr>
        </a:p>
      </dgm:t>
    </dgm:pt>
    <dgm:pt modelId="{1A30C9A9-F696-0A40-9437-A4524FC6E0D6}">
      <dgm:prSet phldrT="[Text]" custT="1"/>
      <dgm:spPr>
        <a:solidFill>
          <a:srgbClr val="990033"/>
        </a:solidFill>
      </dgm:spPr>
      <dgm:t>
        <a:bodyPr/>
        <a:lstStyle/>
        <a:p>
          <a:r>
            <a:rPr lang="en-US" sz="1100" dirty="0" smtClean="0"/>
            <a:t>Exploratory Testing</a:t>
          </a:r>
          <a:endParaRPr lang="en-US" sz="1100" dirty="0"/>
        </a:p>
      </dgm:t>
    </dgm:pt>
    <dgm:pt modelId="{040B7507-54C7-9340-A893-DAAE10DCD01E}" type="parTrans" cxnId="{18319461-6ED3-F94F-A8AB-632B82C852F1}">
      <dgm:prSet/>
      <dgm:spPr/>
      <dgm:t>
        <a:bodyPr/>
        <a:lstStyle/>
        <a:p>
          <a:endParaRPr lang="en-US"/>
        </a:p>
      </dgm:t>
    </dgm:pt>
    <dgm:pt modelId="{17B5FDCE-E07D-9043-82AB-D3D33C525A82}" type="sibTrans" cxnId="{18319461-6ED3-F94F-A8AB-632B82C852F1}">
      <dgm:prSet/>
      <dgm:spPr>
        <a:solidFill>
          <a:srgbClr val="568E14"/>
        </a:solidFill>
      </dgm:spPr>
      <dgm:t>
        <a:bodyPr/>
        <a:lstStyle/>
        <a:p>
          <a:r>
            <a:rPr lang="en-US" dirty="0" smtClean="0"/>
            <a:t>Integration Testing</a:t>
          </a:r>
          <a:endParaRPr lang="en-US" dirty="0"/>
        </a:p>
      </dgm:t>
    </dgm:pt>
    <dgm:pt modelId="{F25373FD-27C3-FE49-B7E3-55E16FCB262A}">
      <dgm:prSet phldrT="[Text]" custT="1"/>
      <dgm:spPr>
        <a:solidFill>
          <a:srgbClr val="FFC000"/>
        </a:solidFill>
      </dgm:spPr>
      <dgm:t>
        <a:bodyPr/>
        <a:lstStyle/>
        <a:p>
          <a:r>
            <a:rPr lang="en-US" sz="1400" dirty="0" smtClean="0">
              <a:solidFill>
                <a:schemeClr val="tx1"/>
              </a:solidFill>
            </a:rPr>
            <a:t>User Interface Testing</a:t>
          </a:r>
          <a:endParaRPr lang="en-US" sz="1400" dirty="0">
            <a:solidFill>
              <a:schemeClr val="tx1"/>
            </a:solidFill>
          </a:endParaRPr>
        </a:p>
      </dgm:t>
    </dgm:pt>
    <dgm:pt modelId="{4792A31E-768F-4548-9A10-22828A85F431}" type="parTrans" cxnId="{225062D0-552F-D54A-8A72-61BFC8B7F0FD}">
      <dgm:prSet/>
      <dgm:spPr/>
      <dgm:t>
        <a:bodyPr/>
        <a:lstStyle/>
        <a:p>
          <a:endParaRPr lang="en-US"/>
        </a:p>
      </dgm:t>
    </dgm:pt>
    <dgm:pt modelId="{8654779E-EF6C-354D-AF2F-B67A87CC4D83}" type="sibTrans" cxnId="{225062D0-552F-D54A-8A72-61BFC8B7F0FD}">
      <dgm:prSet/>
      <dgm:spPr>
        <a:solidFill>
          <a:srgbClr val="5C6670"/>
        </a:solidFill>
      </dgm:spPr>
      <dgm:t>
        <a:bodyPr/>
        <a:lstStyle/>
        <a:p>
          <a:r>
            <a:rPr lang="en-US" dirty="0" smtClean="0"/>
            <a:t>Web Based Standards &amp; Compliance Testing</a:t>
          </a:r>
          <a:endParaRPr lang="en-US" dirty="0"/>
        </a:p>
      </dgm:t>
    </dgm:pt>
    <dgm:pt modelId="{52D07C57-DA8E-4B4D-B331-620BC7B27A79}">
      <dgm:prSet custT="1"/>
      <dgm:spPr>
        <a:solidFill>
          <a:schemeClr val="accent1">
            <a:lumMod val="75000"/>
          </a:schemeClr>
        </a:solidFill>
      </dgm:spPr>
      <dgm:t>
        <a:bodyPr/>
        <a:lstStyle/>
        <a:p>
          <a:r>
            <a:rPr lang="en-US" sz="1100" dirty="0" smtClean="0"/>
            <a:t>Regression Testing</a:t>
          </a:r>
          <a:endParaRPr lang="en-US" sz="1100" dirty="0"/>
        </a:p>
      </dgm:t>
    </dgm:pt>
    <dgm:pt modelId="{E7F817F5-2A2F-334C-AE78-A003084B514F}" type="parTrans" cxnId="{F15F121C-FBE9-1349-AD7C-6033169E36B5}">
      <dgm:prSet/>
      <dgm:spPr/>
      <dgm:t>
        <a:bodyPr/>
        <a:lstStyle/>
        <a:p>
          <a:endParaRPr lang="en-US"/>
        </a:p>
      </dgm:t>
    </dgm:pt>
    <dgm:pt modelId="{6223189A-04B8-6740-8D80-4483A697CCC9}" type="sibTrans" cxnId="{F15F121C-FBE9-1349-AD7C-6033169E36B5}">
      <dgm:prSet/>
      <dgm:spPr>
        <a:solidFill>
          <a:srgbClr val="990033"/>
        </a:solidFill>
      </dgm:spPr>
      <dgm:t>
        <a:bodyPr/>
        <a:lstStyle/>
        <a:p>
          <a:r>
            <a:rPr lang="en-US" dirty="0" smtClean="0"/>
            <a:t>Performance &amp; Load Testing</a:t>
          </a:r>
          <a:endParaRPr lang="en-US" dirty="0"/>
        </a:p>
      </dgm:t>
    </dgm:pt>
    <dgm:pt modelId="{3CAD6C5F-A2E9-B648-B531-0609E746B9DB}" type="pres">
      <dgm:prSet presAssocID="{5C2C98F0-2562-9D4D-A584-B0BAEF1FE96C}" presName="Name0" presStyleCnt="0">
        <dgm:presLayoutVars>
          <dgm:chMax/>
          <dgm:chPref/>
          <dgm:dir/>
          <dgm:animLvl val="lvl"/>
        </dgm:presLayoutVars>
      </dgm:prSet>
      <dgm:spPr/>
      <dgm:t>
        <a:bodyPr/>
        <a:lstStyle/>
        <a:p>
          <a:endParaRPr lang="en-US"/>
        </a:p>
      </dgm:t>
    </dgm:pt>
    <dgm:pt modelId="{CFDD330D-A78F-C747-886F-DAF6152D75C7}" type="pres">
      <dgm:prSet presAssocID="{A401E831-1EAA-6845-9A68-01A8206E2963}" presName="composite" presStyleCnt="0"/>
      <dgm:spPr/>
    </dgm:pt>
    <dgm:pt modelId="{639F29FC-046E-9747-914F-6A6905F50988}" type="pres">
      <dgm:prSet presAssocID="{A401E831-1EAA-6845-9A68-01A8206E2963}" presName="Parent1" presStyleLbl="node1" presStyleIdx="0" presStyleCnt="8">
        <dgm:presLayoutVars>
          <dgm:chMax val="1"/>
          <dgm:chPref val="1"/>
          <dgm:bulletEnabled val="1"/>
        </dgm:presLayoutVars>
      </dgm:prSet>
      <dgm:spPr/>
      <dgm:t>
        <a:bodyPr/>
        <a:lstStyle/>
        <a:p>
          <a:endParaRPr lang="en-US"/>
        </a:p>
      </dgm:t>
    </dgm:pt>
    <dgm:pt modelId="{23E4AEA3-F19A-6E48-B602-8D82D9B1A6E0}" type="pres">
      <dgm:prSet presAssocID="{A401E831-1EAA-6845-9A68-01A8206E2963}" presName="Childtext1" presStyleLbl="revTx" presStyleIdx="0" presStyleCnt="4">
        <dgm:presLayoutVars>
          <dgm:chMax val="0"/>
          <dgm:chPref val="0"/>
          <dgm:bulletEnabled val="1"/>
        </dgm:presLayoutVars>
      </dgm:prSet>
      <dgm:spPr/>
      <dgm:t>
        <a:bodyPr/>
        <a:lstStyle/>
        <a:p>
          <a:endParaRPr lang="en-US"/>
        </a:p>
      </dgm:t>
    </dgm:pt>
    <dgm:pt modelId="{7F0CFCDA-A4A9-F14E-A211-3747E686FE97}" type="pres">
      <dgm:prSet presAssocID="{A401E831-1EAA-6845-9A68-01A8206E2963}" presName="BalanceSpacing" presStyleCnt="0"/>
      <dgm:spPr/>
    </dgm:pt>
    <dgm:pt modelId="{9759216F-75A2-474E-9F4E-66E672EA9997}" type="pres">
      <dgm:prSet presAssocID="{A401E831-1EAA-6845-9A68-01A8206E2963}" presName="BalanceSpacing1" presStyleCnt="0"/>
      <dgm:spPr/>
    </dgm:pt>
    <dgm:pt modelId="{0C28B9E2-8200-194A-89B8-AE2EE102D72C}" type="pres">
      <dgm:prSet presAssocID="{9040416D-D2D3-1B4D-87C9-D4E388DB91C3}" presName="Accent1Text" presStyleLbl="node1" presStyleIdx="1" presStyleCnt="8"/>
      <dgm:spPr/>
      <dgm:t>
        <a:bodyPr/>
        <a:lstStyle/>
        <a:p>
          <a:endParaRPr lang="en-US"/>
        </a:p>
      </dgm:t>
    </dgm:pt>
    <dgm:pt modelId="{BEC5766D-9595-5F42-AF22-3B83B7B5FF7A}" type="pres">
      <dgm:prSet presAssocID="{9040416D-D2D3-1B4D-87C9-D4E388DB91C3}" presName="spaceBetweenRectangles" presStyleCnt="0"/>
      <dgm:spPr/>
    </dgm:pt>
    <dgm:pt modelId="{8B4AC575-8567-4F45-B8A0-C6C08846CE55}" type="pres">
      <dgm:prSet presAssocID="{1A30C9A9-F696-0A40-9437-A4524FC6E0D6}" presName="composite" presStyleCnt="0"/>
      <dgm:spPr/>
    </dgm:pt>
    <dgm:pt modelId="{0636380D-9FAF-EB49-B18D-40551C5BE86C}" type="pres">
      <dgm:prSet presAssocID="{1A30C9A9-F696-0A40-9437-A4524FC6E0D6}" presName="Parent1" presStyleLbl="node1" presStyleIdx="2" presStyleCnt="8">
        <dgm:presLayoutVars>
          <dgm:chMax val="1"/>
          <dgm:chPref val="1"/>
          <dgm:bulletEnabled val="1"/>
        </dgm:presLayoutVars>
      </dgm:prSet>
      <dgm:spPr/>
      <dgm:t>
        <a:bodyPr/>
        <a:lstStyle/>
        <a:p>
          <a:endParaRPr lang="en-US"/>
        </a:p>
      </dgm:t>
    </dgm:pt>
    <dgm:pt modelId="{9C6BD5AB-510A-EA40-B629-991FB2390ECC}" type="pres">
      <dgm:prSet presAssocID="{1A30C9A9-F696-0A40-9437-A4524FC6E0D6}" presName="Childtext1" presStyleLbl="revTx" presStyleIdx="1" presStyleCnt="4">
        <dgm:presLayoutVars>
          <dgm:chMax val="0"/>
          <dgm:chPref val="0"/>
          <dgm:bulletEnabled val="1"/>
        </dgm:presLayoutVars>
      </dgm:prSet>
      <dgm:spPr/>
      <dgm:t>
        <a:bodyPr/>
        <a:lstStyle/>
        <a:p>
          <a:endParaRPr lang="en-US"/>
        </a:p>
      </dgm:t>
    </dgm:pt>
    <dgm:pt modelId="{567E6905-C727-B341-8137-AE2152598B15}" type="pres">
      <dgm:prSet presAssocID="{1A30C9A9-F696-0A40-9437-A4524FC6E0D6}" presName="BalanceSpacing" presStyleCnt="0"/>
      <dgm:spPr/>
    </dgm:pt>
    <dgm:pt modelId="{81054068-FEB3-9644-A6BB-6789E61FC0B9}" type="pres">
      <dgm:prSet presAssocID="{1A30C9A9-F696-0A40-9437-A4524FC6E0D6}" presName="BalanceSpacing1" presStyleCnt="0"/>
      <dgm:spPr/>
    </dgm:pt>
    <dgm:pt modelId="{7C83C5DB-F507-EE43-8E52-F8D800FAAE5D}" type="pres">
      <dgm:prSet presAssocID="{17B5FDCE-E07D-9043-82AB-D3D33C525A82}" presName="Accent1Text" presStyleLbl="node1" presStyleIdx="3" presStyleCnt="8"/>
      <dgm:spPr/>
      <dgm:t>
        <a:bodyPr/>
        <a:lstStyle/>
        <a:p>
          <a:endParaRPr lang="en-US"/>
        </a:p>
      </dgm:t>
    </dgm:pt>
    <dgm:pt modelId="{5C0672BA-FAB6-BE4C-B61B-5689F01D5A86}" type="pres">
      <dgm:prSet presAssocID="{17B5FDCE-E07D-9043-82AB-D3D33C525A82}" presName="spaceBetweenRectangles" presStyleCnt="0"/>
      <dgm:spPr/>
    </dgm:pt>
    <dgm:pt modelId="{BDBE5813-D793-1D49-BC24-CCB0D7864E8C}" type="pres">
      <dgm:prSet presAssocID="{F25373FD-27C3-FE49-B7E3-55E16FCB262A}" presName="composite" presStyleCnt="0"/>
      <dgm:spPr/>
    </dgm:pt>
    <dgm:pt modelId="{6A538D2F-42B0-F14E-A2B9-2A2141CD1329}" type="pres">
      <dgm:prSet presAssocID="{F25373FD-27C3-FE49-B7E3-55E16FCB262A}" presName="Parent1" presStyleLbl="node1" presStyleIdx="4" presStyleCnt="8">
        <dgm:presLayoutVars>
          <dgm:chMax val="1"/>
          <dgm:chPref val="1"/>
          <dgm:bulletEnabled val="1"/>
        </dgm:presLayoutVars>
      </dgm:prSet>
      <dgm:spPr/>
      <dgm:t>
        <a:bodyPr/>
        <a:lstStyle/>
        <a:p>
          <a:endParaRPr lang="en-US"/>
        </a:p>
      </dgm:t>
    </dgm:pt>
    <dgm:pt modelId="{679BC572-40BD-0242-A001-079176325B80}" type="pres">
      <dgm:prSet presAssocID="{F25373FD-27C3-FE49-B7E3-55E16FCB262A}" presName="Childtext1" presStyleLbl="revTx" presStyleIdx="2" presStyleCnt="4">
        <dgm:presLayoutVars>
          <dgm:chMax val="0"/>
          <dgm:chPref val="0"/>
          <dgm:bulletEnabled val="1"/>
        </dgm:presLayoutVars>
      </dgm:prSet>
      <dgm:spPr/>
      <dgm:t>
        <a:bodyPr/>
        <a:lstStyle/>
        <a:p>
          <a:endParaRPr lang="en-US"/>
        </a:p>
      </dgm:t>
    </dgm:pt>
    <dgm:pt modelId="{205576C2-CF53-024D-802F-B4EF5588681E}" type="pres">
      <dgm:prSet presAssocID="{F25373FD-27C3-FE49-B7E3-55E16FCB262A}" presName="BalanceSpacing" presStyleCnt="0"/>
      <dgm:spPr/>
    </dgm:pt>
    <dgm:pt modelId="{0240C323-0559-2B46-8A1B-0C075B146AD1}" type="pres">
      <dgm:prSet presAssocID="{F25373FD-27C3-FE49-B7E3-55E16FCB262A}" presName="BalanceSpacing1" presStyleCnt="0"/>
      <dgm:spPr/>
    </dgm:pt>
    <dgm:pt modelId="{4DD11FF5-08B5-FB42-938E-0519AA84941F}" type="pres">
      <dgm:prSet presAssocID="{8654779E-EF6C-354D-AF2F-B67A87CC4D83}" presName="Accent1Text" presStyleLbl="node1" presStyleIdx="5" presStyleCnt="8"/>
      <dgm:spPr/>
      <dgm:t>
        <a:bodyPr/>
        <a:lstStyle/>
        <a:p>
          <a:endParaRPr lang="en-US"/>
        </a:p>
      </dgm:t>
    </dgm:pt>
    <dgm:pt modelId="{9B532650-040A-1742-9D73-6EA7AF434EC3}" type="pres">
      <dgm:prSet presAssocID="{8654779E-EF6C-354D-AF2F-B67A87CC4D83}" presName="spaceBetweenRectangles" presStyleCnt="0"/>
      <dgm:spPr/>
    </dgm:pt>
    <dgm:pt modelId="{27280F0E-B0F6-634F-B8A7-28272733ADAA}" type="pres">
      <dgm:prSet presAssocID="{52D07C57-DA8E-4B4D-B331-620BC7B27A79}" presName="composite" presStyleCnt="0"/>
      <dgm:spPr/>
    </dgm:pt>
    <dgm:pt modelId="{4BE86971-581C-074A-BE66-E3EF5C5E933E}" type="pres">
      <dgm:prSet presAssocID="{52D07C57-DA8E-4B4D-B331-620BC7B27A79}" presName="Parent1" presStyleLbl="node1" presStyleIdx="6" presStyleCnt="8">
        <dgm:presLayoutVars>
          <dgm:chMax val="1"/>
          <dgm:chPref val="1"/>
          <dgm:bulletEnabled val="1"/>
        </dgm:presLayoutVars>
      </dgm:prSet>
      <dgm:spPr/>
      <dgm:t>
        <a:bodyPr/>
        <a:lstStyle/>
        <a:p>
          <a:endParaRPr lang="en-US"/>
        </a:p>
      </dgm:t>
    </dgm:pt>
    <dgm:pt modelId="{7EAC892F-B2F0-3443-85E7-5A5514B20BD6}" type="pres">
      <dgm:prSet presAssocID="{52D07C57-DA8E-4B4D-B331-620BC7B27A79}" presName="Childtext1" presStyleLbl="revTx" presStyleIdx="3" presStyleCnt="4">
        <dgm:presLayoutVars>
          <dgm:chMax val="0"/>
          <dgm:chPref val="0"/>
          <dgm:bulletEnabled val="1"/>
        </dgm:presLayoutVars>
      </dgm:prSet>
      <dgm:spPr/>
    </dgm:pt>
    <dgm:pt modelId="{67D2435C-1B90-1D4A-B3C8-399A71E88880}" type="pres">
      <dgm:prSet presAssocID="{52D07C57-DA8E-4B4D-B331-620BC7B27A79}" presName="BalanceSpacing" presStyleCnt="0"/>
      <dgm:spPr/>
    </dgm:pt>
    <dgm:pt modelId="{802AC1CF-B0C8-5D4F-B32C-95AA15438B6C}" type="pres">
      <dgm:prSet presAssocID="{52D07C57-DA8E-4B4D-B331-620BC7B27A79}" presName="BalanceSpacing1" presStyleCnt="0"/>
      <dgm:spPr/>
    </dgm:pt>
    <dgm:pt modelId="{EFEFBAEB-301F-614A-9410-5A256C8EA5CB}" type="pres">
      <dgm:prSet presAssocID="{6223189A-04B8-6740-8D80-4483A697CCC9}" presName="Accent1Text" presStyleLbl="node1" presStyleIdx="7" presStyleCnt="8"/>
      <dgm:spPr/>
      <dgm:t>
        <a:bodyPr/>
        <a:lstStyle/>
        <a:p>
          <a:endParaRPr lang="en-US"/>
        </a:p>
      </dgm:t>
    </dgm:pt>
  </dgm:ptLst>
  <dgm:cxnLst>
    <dgm:cxn modelId="{EF92145B-E3EC-1347-8579-D41EABB8BF38}" type="presOf" srcId="{1A30C9A9-F696-0A40-9437-A4524FC6E0D6}" destId="{0636380D-9FAF-EB49-B18D-40551C5BE86C}" srcOrd="0" destOrd="0" presId="urn:microsoft.com/office/officeart/2008/layout/AlternatingHexagons"/>
    <dgm:cxn modelId="{26D4B050-3186-D34E-980F-02271BFA6215}" type="presOf" srcId="{17B5FDCE-E07D-9043-82AB-D3D33C525A82}" destId="{7C83C5DB-F507-EE43-8E52-F8D800FAAE5D}" srcOrd="0" destOrd="0" presId="urn:microsoft.com/office/officeart/2008/layout/AlternatingHexagons"/>
    <dgm:cxn modelId="{C725DA2F-0529-504E-91D7-BCAC2437CBF5}" type="presOf" srcId="{9040416D-D2D3-1B4D-87C9-D4E388DB91C3}" destId="{0C28B9E2-8200-194A-89B8-AE2EE102D72C}" srcOrd="0" destOrd="0" presId="urn:microsoft.com/office/officeart/2008/layout/AlternatingHexagons"/>
    <dgm:cxn modelId="{225062D0-552F-D54A-8A72-61BFC8B7F0FD}" srcId="{5C2C98F0-2562-9D4D-A584-B0BAEF1FE96C}" destId="{F25373FD-27C3-FE49-B7E3-55E16FCB262A}" srcOrd="2" destOrd="0" parTransId="{4792A31E-768F-4548-9A10-22828A85F431}" sibTransId="{8654779E-EF6C-354D-AF2F-B67A87CC4D83}"/>
    <dgm:cxn modelId="{CAEB4EA2-0DAA-AD4F-BF19-FF6CBE758E39}" type="presOf" srcId="{5C2C98F0-2562-9D4D-A584-B0BAEF1FE96C}" destId="{3CAD6C5F-A2E9-B648-B531-0609E746B9DB}" srcOrd="0" destOrd="0" presId="urn:microsoft.com/office/officeart/2008/layout/AlternatingHexagons"/>
    <dgm:cxn modelId="{8FB82821-8BFB-2844-AD26-53047CF28B22}" type="presOf" srcId="{8654779E-EF6C-354D-AF2F-B67A87CC4D83}" destId="{4DD11FF5-08B5-FB42-938E-0519AA84941F}" srcOrd="0" destOrd="0" presId="urn:microsoft.com/office/officeart/2008/layout/AlternatingHexagons"/>
    <dgm:cxn modelId="{18319461-6ED3-F94F-A8AB-632B82C852F1}" srcId="{5C2C98F0-2562-9D4D-A584-B0BAEF1FE96C}" destId="{1A30C9A9-F696-0A40-9437-A4524FC6E0D6}" srcOrd="1" destOrd="0" parTransId="{040B7507-54C7-9340-A893-DAAE10DCD01E}" sibTransId="{17B5FDCE-E07D-9043-82AB-D3D33C525A82}"/>
    <dgm:cxn modelId="{B5326BF2-2BE7-7B49-92EA-8A2E507577EC}" type="presOf" srcId="{52D07C57-DA8E-4B4D-B331-620BC7B27A79}" destId="{4BE86971-581C-074A-BE66-E3EF5C5E933E}" srcOrd="0" destOrd="0" presId="urn:microsoft.com/office/officeart/2008/layout/AlternatingHexagons"/>
    <dgm:cxn modelId="{47EFC5FA-4FE7-CF42-B365-EAD3590EFE14}" srcId="{5C2C98F0-2562-9D4D-A584-B0BAEF1FE96C}" destId="{A401E831-1EAA-6845-9A68-01A8206E2963}" srcOrd="0" destOrd="0" parTransId="{94EC5397-7C9D-B340-946E-6CA09D65D130}" sibTransId="{9040416D-D2D3-1B4D-87C9-D4E388DB91C3}"/>
    <dgm:cxn modelId="{F15F121C-FBE9-1349-AD7C-6033169E36B5}" srcId="{5C2C98F0-2562-9D4D-A584-B0BAEF1FE96C}" destId="{52D07C57-DA8E-4B4D-B331-620BC7B27A79}" srcOrd="3" destOrd="0" parTransId="{E7F817F5-2A2F-334C-AE78-A003084B514F}" sibTransId="{6223189A-04B8-6740-8D80-4483A697CCC9}"/>
    <dgm:cxn modelId="{838B1FF5-EE62-A842-A38F-605F04916296}" type="presOf" srcId="{6223189A-04B8-6740-8D80-4483A697CCC9}" destId="{EFEFBAEB-301F-614A-9410-5A256C8EA5CB}" srcOrd="0" destOrd="0" presId="urn:microsoft.com/office/officeart/2008/layout/AlternatingHexagons"/>
    <dgm:cxn modelId="{EF94A70D-FEE6-474C-8ACD-780E31C3FDC6}" type="presOf" srcId="{F25373FD-27C3-FE49-B7E3-55E16FCB262A}" destId="{6A538D2F-42B0-F14E-A2B9-2A2141CD1329}" srcOrd="0" destOrd="0" presId="urn:microsoft.com/office/officeart/2008/layout/AlternatingHexagons"/>
    <dgm:cxn modelId="{E137974B-9842-3241-A353-5BF26AD689D9}" type="presOf" srcId="{A401E831-1EAA-6845-9A68-01A8206E2963}" destId="{639F29FC-046E-9747-914F-6A6905F50988}" srcOrd="0" destOrd="0" presId="urn:microsoft.com/office/officeart/2008/layout/AlternatingHexagons"/>
    <dgm:cxn modelId="{FAA770EC-7F5D-D447-AE79-0F6EFF057E8A}" type="presParOf" srcId="{3CAD6C5F-A2E9-B648-B531-0609E746B9DB}" destId="{CFDD330D-A78F-C747-886F-DAF6152D75C7}" srcOrd="0" destOrd="0" presId="urn:microsoft.com/office/officeart/2008/layout/AlternatingHexagons"/>
    <dgm:cxn modelId="{A09A68B5-8A07-4743-A644-DC55D81B3623}" type="presParOf" srcId="{CFDD330D-A78F-C747-886F-DAF6152D75C7}" destId="{639F29FC-046E-9747-914F-6A6905F50988}" srcOrd="0" destOrd="0" presId="urn:microsoft.com/office/officeart/2008/layout/AlternatingHexagons"/>
    <dgm:cxn modelId="{B0EBF501-2BA8-BA45-A970-B75E8CC02D92}" type="presParOf" srcId="{CFDD330D-A78F-C747-886F-DAF6152D75C7}" destId="{23E4AEA3-F19A-6E48-B602-8D82D9B1A6E0}" srcOrd="1" destOrd="0" presId="urn:microsoft.com/office/officeart/2008/layout/AlternatingHexagons"/>
    <dgm:cxn modelId="{20C79374-F331-BB4E-B8F1-A59FFDBCE717}" type="presParOf" srcId="{CFDD330D-A78F-C747-886F-DAF6152D75C7}" destId="{7F0CFCDA-A4A9-F14E-A211-3747E686FE97}" srcOrd="2" destOrd="0" presId="urn:microsoft.com/office/officeart/2008/layout/AlternatingHexagons"/>
    <dgm:cxn modelId="{4CD73995-3C01-204A-9AF7-9350D5DA430A}" type="presParOf" srcId="{CFDD330D-A78F-C747-886F-DAF6152D75C7}" destId="{9759216F-75A2-474E-9F4E-66E672EA9997}" srcOrd="3" destOrd="0" presId="urn:microsoft.com/office/officeart/2008/layout/AlternatingHexagons"/>
    <dgm:cxn modelId="{026E7F97-7178-3949-8534-BA9835AB720F}" type="presParOf" srcId="{CFDD330D-A78F-C747-886F-DAF6152D75C7}" destId="{0C28B9E2-8200-194A-89B8-AE2EE102D72C}" srcOrd="4" destOrd="0" presId="urn:microsoft.com/office/officeart/2008/layout/AlternatingHexagons"/>
    <dgm:cxn modelId="{2B635DBE-8FF8-564E-ADF0-557395FB1AC3}" type="presParOf" srcId="{3CAD6C5F-A2E9-B648-B531-0609E746B9DB}" destId="{BEC5766D-9595-5F42-AF22-3B83B7B5FF7A}" srcOrd="1" destOrd="0" presId="urn:microsoft.com/office/officeart/2008/layout/AlternatingHexagons"/>
    <dgm:cxn modelId="{FB79AE6A-5383-DE44-8945-E0E65280280F}" type="presParOf" srcId="{3CAD6C5F-A2E9-B648-B531-0609E746B9DB}" destId="{8B4AC575-8567-4F45-B8A0-C6C08846CE55}" srcOrd="2" destOrd="0" presId="urn:microsoft.com/office/officeart/2008/layout/AlternatingHexagons"/>
    <dgm:cxn modelId="{E7ABFD1B-2ECE-374F-B7B2-E635D10500FE}" type="presParOf" srcId="{8B4AC575-8567-4F45-B8A0-C6C08846CE55}" destId="{0636380D-9FAF-EB49-B18D-40551C5BE86C}" srcOrd="0" destOrd="0" presId="urn:microsoft.com/office/officeart/2008/layout/AlternatingHexagons"/>
    <dgm:cxn modelId="{3D7D389E-D58C-3546-A65F-31F75DA55FB6}" type="presParOf" srcId="{8B4AC575-8567-4F45-B8A0-C6C08846CE55}" destId="{9C6BD5AB-510A-EA40-B629-991FB2390ECC}" srcOrd="1" destOrd="0" presId="urn:microsoft.com/office/officeart/2008/layout/AlternatingHexagons"/>
    <dgm:cxn modelId="{F22B932C-77A8-EE41-B2AC-E82B42CC7104}" type="presParOf" srcId="{8B4AC575-8567-4F45-B8A0-C6C08846CE55}" destId="{567E6905-C727-B341-8137-AE2152598B15}" srcOrd="2" destOrd="0" presId="urn:microsoft.com/office/officeart/2008/layout/AlternatingHexagons"/>
    <dgm:cxn modelId="{6919F7CC-AE61-B04F-AFC8-8E7E933E5C49}" type="presParOf" srcId="{8B4AC575-8567-4F45-B8A0-C6C08846CE55}" destId="{81054068-FEB3-9644-A6BB-6789E61FC0B9}" srcOrd="3" destOrd="0" presId="urn:microsoft.com/office/officeart/2008/layout/AlternatingHexagons"/>
    <dgm:cxn modelId="{2FAE4631-DDAD-FB47-9F42-1598B178A379}" type="presParOf" srcId="{8B4AC575-8567-4F45-B8A0-C6C08846CE55}" destId="{7C83C5DB-F507-EE43-8E52-F8D800FAAE5D}" srcOrd="4" destOrd="0" presId="urn:microsoft.com/office/officeart/2008/layout/AlternatingHexagons"/>
    <dgm:cxn modelId="{594AACFF-9AFC-EA4E-A261-6503BC100F49}" type="presParOf" srcId="{3CAD6C5F-A2E9-B648-B531-0609E746B9DB}" destId="{5C0672BA-FAB6-BE4C-B61B-5689F01D5A86}" srcOrd="3" destOrd="0" presId="urn:microsoft.com/office/officeart/2008/layout/AlternatingHexagons"/>
    <dgm:cxn modelId="{D6E53466-FED1-B546-8942-52474FF7A60C}" type="presParOf" srcId="{3CAD6C5F-A2E9-B648-B531-0609E746B9DB}" destId="{BDBE5813-D793-1D49-BC24-CCB0D7864E8C}" srcOrd="4" destOrd="0" presId="urn:microsoft.com/office/officeart/2008/layout/AlternatingHexagons"/>
    <dgm:cxn modelId="{8390531E-3CFB-944A-B8FA-B4B60ED3A622}" type="presParOf" srcId="{BDBE5813-D793-1D49-BC24-CCB0D7864E8C}" destId="{6A538D2F-42B0-F14E-A2B9-2A2141CD1329}" srcOrd="0" destOrd="0" presId="urn:microsoft.com/office/officeart/2008/layout/AlternatingHexagons"/>
    <dgm:cxn modelId="{AED3196F-7E2C-934E-9ED6-DFE6F23C5C0B}" type="presParOf" srcId="{BDBE5813-D793-1D49-BC24-CCB0D7864E8C}" destId="{679BC572-40BD-0242-A001-079176325B80}" srcOrd="1" destOrd="0" presId="urn:microsoft.com/office/officeart/2008/layout/AlternatingHexagons"/>
    <dgm:cxn modelId="{B0E39837-4ABA-0044-86AF-93379B68C869}" type="presParOf" srcId="{BDBE5813-D793-1D49-BC24-CCB0D7864E8C}" destId="{205576C2-CF53-024D-802F-B4EF5588681E}" srcOrd="2" destOrd="0" presId="urn:microsoft.com/office/officeart/2008/layout/AlternatingHexagons"/>
    <dgm:cxn modelId="{0478AF66-B8EE-C040-8105-2CCFF02B64FA}" type="presParOf" srcId="{BDBE5813-D793-1D49-BC24-CCB0D7864E8C}" destId="{0240C323-0559-2B46-8A1B-0C075B146AD1}" srcOrd="3" destOrd="0" presId="urn:microsoft.com/office/officeart/2008/layout/AlternatingHexagons"/>
    <dgm:cxn modelId="{D111CF21-355E-5541-B2FF-813E07D7F450}" type="presParOf" srcId="{BDBE5813-D793-1D49-BC24-CCB0D7864E8C}" destId="{4DD11FF5-08B5-FB42-938E-0519AA84941F}" srcOrd="4" destOrd="0" presId="urn:microsoft.com/office/officeart/2008/layout/AlternatingHexagons"/>
    <dgm:cxn modelId="{A29F2352-8169-A448-AD70-49D3A11F2B7B}" type="presParOf" srcId="{3CAD6C5F-A2E9-B648-B531-0609E746B9DB}" destId="{9B532650-040A-1742-9D73-6EA7AF434EC3}" srcOrd="5" destOrd="0" presId="urn:microsoft.com/office/officeart/2008/layout/AlternatingHexagons"/>
    <dgm:cxn modelId="{461A88EE-53E6-1A4E-AAFA-4FEC3C146D46}" type="presParOf" srcId="{3CAD6C5F-A2E9-B648-B531-0609E746B9DB}" destId="{27280F0E-B0F6-634F-B8A7-28272733ADAA}" srcOrd="6" destOrd="0" presId="urn:microsoft.com/office/officeart/2008/layout/AlternatingHexagons"/>
    <dgm:cxn modelId="{397368FB-AD66-124C-806A-C88374CA2D4E}" type="presParOf" srcId="{27280F0E-B0F6-634F-B8A7-28272733ADAA}" destId="{4BE86971-581C-074A-BE66-E3EF5C5E933E}" srcOrd="0" destOrd="0" presId="urn:microsoft.com/office/officeart/2008/layout/AlternatingHexagons"/>
    <dgm:cxn modelId="{97C09579-BD1B-F548-A058-50C16BF3C1DA}" type="presParOf" srcId="{27280F0E-B0F6-634F-B8A7-28272733ADAA}" destId="{7EAC892F-B2F0-3443-85E7-5A5514B20BD6}" srcOrd="1" destOrd="0" presId="urn:microsoft.com/office/officeart/2008/layout/AlternatingHexagons"/>
    <dgm:cxn modelId="{446E29E7-9D86-564D-AC58-0112547885DF}" type="presParOf" srcId="{27280F0E-B0F6-634F-B8A7-28272733ADAA}" destId="{67D2435C-1B90-1D4A-B3C8-399A71E88880}" srcOrd="2" destOrd="0" presId="urn:microsoft.com/office/officeart/2008/layout/AlternatingHexagons"/>
    <dgm:cxn modelId="{4785538C-65F3-DB42-8740-5C96525D4217}" type="presParOf" srcId="{27280F0E-B0F6-634F-B8A7-28272733ADAA}" destId="{802AC1CF-B0C8-5D4F-B32C-95AA15438B6C}" srcOrd="3" destOrd="0" presId="urn:microsoft.com/office/officeart/2008/layout/AlternatingHexagons"/>
    <dgm:cxn modelId="{AC26EA92-8BA6-A74F-BFA0-FC27648468B1}" type="presParOf" srcId="{27280F0E-B0F6-634F-B8A7-28272733ADAA}" destId="{EFEFBAEB-301F-614A-9410-5A256C8EA5CB}"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2C98F0-2562-9D4D-A584-B0BAEF1FE96C}" type="doc">
      <dgm:prSet loTypeId="urn:microsoft.com/office/officeart/2008/layout/AlternatingHexagons" loCatId="" qsTypeId="urn:microsoft.com/office/officeart/2005/8/quickstyle/simple4" qsCatId="simple" csTypeId="urn:microsoft.com/office/officeart/2005/8/colors/accent1_2" csCatId="accent1" phldr="1"/>
      <dgm:spPr/>
      <dgm:t>
        <a:bodyPr/>
        <a:lstStyle/>
        <a:p>
          <a:endParaRPr lang="en-US"/>
        </a:p>
      </dgm:t>
    </dgm:pt>
    <dgm:pt modelId="{A401E831-1EAA-6845-9A68-01A8206E2963}">
      <dgm:prSet phldrT="[Text]" custT="1"/>
      <dgm:spPr>
        <a:solidFill>
          <a:srgbClr val="008ED6"/>
        </a:solidFill>
      </dgm:spPr>
      <dgm:t>
        <a:bodyPr/>
        <a:lstStyle/>
        <a:p>
          <a:r>
            <a:rPr lang="en-US" sz="1000" dirty="0" smtClean="0"/>
            <a:t>Requirement Based Testing</a:t>
          </a:r>
          <a:endParaRPr lang="en-US" sz="1000" dirty="0"/>
        </a:p>
      </dgm:t>
    </dgm:pt>
    <dgm:pt modelId="{94EC5397-7C9D-B340-946E-6CA09D65D130}" type="parTrans" cxnId="{47EFC5FA-4FE7-CF42-B365-EAD3590EFE14}">
      <dgm:prSet/>
      <dgm:spPr/>
      <dgm:t>
        <a:bodyPr/>
        <a:lstStyle/>
        <a:p>
          <a:endParaRPr lang="en-US"/>
        </a:p>
      </dgm:t>
    </dgm:pt>
    <dgm:pt modelId="{9040416D-D2D3-1B4D-87C9-D4E388DB91C3}" type="sibTrans" cxnId="{47EFC5FA-4FE7-CF42-B365-EAD3590EFE14}">
      <dgm:prSet/>
      <dgm:spPr>
        <a:solidFill>
          <a:srgbClr val="FFC000"/>
        </a:solidFill>
      </dgm:spPr>
      <dgm:t>
        <a:bodyPr/>
        <a:lstStyle/>
        <a:p>
          <a:r>
            <a:rPr lang="en-US" dirty="0" smtClean="0">
              <a:solidFill>
                <a:srgbClr val="000000"/>
              </a:solidFill>
            </a:rPr>
            <a:t>System Testing</a:t>
          </a:r>
          <a:endParaRPr lang="en-US" dirty="0">
            <a:solidFill>
              <a:srgbClr val="000000"/>
            </a:solidFill>
          </a:endParaRPr>
        </a:p>
      </dgm:t>
    </dgm:pt>
    <dgm:pt modelId="{1A30C9A9-F696-0A40-9437-A4524FC6E0D6}">
      <dgm:prSet phldrT="[Text]" custT="1"/>
      <dgm:spPr>
        <a:solidFill>
          <a:srgbClr val="990033"/>
        </a:solidFill>
      </dgm:spPr>
      <dgm:t>
        <a:bodyPr/>
        <a:lstStyle/>
        <a:p>
          <a:r>
            <a:rPr lang="en-US" sz="1100" dirty="0" smtClean="0"/>
            <a:t>Exploratory Testing</a:t>
          </a:r>
          <a:endParaRPr lang="en-US" sz="1100" dirty="0"/>
        </a:p>
      </dgm:t>
    </dgm:pt>
    <dgm:pt modelId="{040B7507-54C7-9340-A893-DAAE10DCD01E}" type="parTrans" cxnId="{18319461-6ED3-F94F-A8AB-632B82C852F1}">
      <dgm:prSet/>
      <dgm:spPr/>
      <dgm:t>
        <a:bodyPr/>
        <a:lstStyle/>
        <a:p>
          <a:endParaRPr lang="en-US"/>
        </a:p>
      </dgm:t>
    </dgm:pt>
    <dgm:pt modelId="{17B5FDCE-E07D-9043-82AB-D3D33C525A82}" type="sibTrans" cxnId="{18319461-6ED3-F94F-A8AB-632B82C852F1}">
      <dgm:prSet/>
      <dgm:spPr>
        <a:solidFill>
          <a:srgbClr val="568E14"/>
        </a:solidFill>
      </dgm:spPr>
      <dgm:t>
        <a:bodyPr/>
        <a:lstStyle/>
        <a:p>
          <a:r>
            <a:rPr lang="en-US" dirty="0" smtClean="0"/>
            <a:t>Integration Testing</a:t>
          </a:r>
          <a:endParaRPr lang="en-US" dirty="0"/>
        </a:p>
      </dgm:t>
    </dgm:pt>
    <dgm:pt modelId="{F25373FD-27C3-FE49-B7E3-55E16FCB262A}">
      <dgm:prSet phldrT="[Text]" custT="1"/>
      <dgm:spPr>
        <a:solidFill>
          <a:srgbClr val="FFC000"/>
        </a:solidFill>
      </dgm:spPr>
      <dgm:t>
        <a:bodyPr/>
        <a:lstStyle/>
        <a:p>
          <a:r>
            <a:rPr lang="en-US" sz="1400" dirty="0" smtClean="0">
              <a:solidFill>
                <a:schemeClr val="tx1"/>
              </a:solidFill>
            </a:rPr>
            <a:t>User Interface Testing</a:t>
          </a:r>
          <a:endParaRPr lang="en-US" sz="1400" dirty="0">
            <a:solidFill>
              <a:schemeClr val="tx1"/>
            </a:solidFill>
          </a:endParaRPr>
        </a:p>
      </dgm:t>
    </dgm:pt>
    <dgm:pt modelId="{4792A31E-768F-4548-9A10-22828A85F431}" type="parTrans" cxnId="{225062D0-552F-D54A-8A72-61BFC8B7F0FD}">
      <dgm:prSet/>
      <dgm:spPr/>
      <dgm:t>
        <a:bodyPr/>
        <a:lstStyle/>
        <a:p>
          <a:endParaRPr lang="en-US"/>
        </a:p>
      </dgm:t>
    </dgm:pt>
    <dgm:pt modelId="{8654779E-EF6C-354D-AF2F-B67A87CC4D83}" type="sibTrans" cxnId="{225062D0-552F-D54A-8A72-61BFC8B7F0FD}">
      <dgm:prSet/>
      <dgm:spPr>
        <a:solidFill>
          <a:srgbClr val="5C6670"/>
        </a:solidFill>
      </dgm:spPr>
      <dgm:t>
        <a:bodyPr/>
        <a:lstStyle/>
        <a:p>
          <a:r>
            <a:rPr lang="en-US" dirty="0" smtClean="0"/>
            <a:t>Web Based Standards &amp; Compliance Testing</a:t>
          </a:r>
          <a:endParaRPr lang="en-US" dirty="0"/>
        </a:p>
      </dgm:t>
    </dgm:pt>
    <dgm:pt modelId="{52D07C57-DA8E-4B4D-B331-620BC7B27A79}">
      <dgm:prSet custT="1"/>
      <dgm:spPr>
        <a:solidFill>
          <a:schemeClr val="accent1">
            <a:lumMod val="75000"/>
          </a:schemeClr>
        </a:solidFill>
      </dgm:spPr>
      <dgm:t>
        <a:bodyPr/>
        <a:lstStyle/>
        <a:p>
          <a:r>
            <a:rPr lang="en-US" sz="1100" dirty="0" smtClean="0"/>
            <a:t>Regression Testing</a:t>
          </a:r>
          <a:endParaRPr lang="en-US" sz="1100" dirty="0"/>
        </a:p>
      </dgm:t>
    </dgm:pt>
    <dgm:pt modelId="{E7F817F5-2A2F-334C-AE78-A003084B514F}" type="parTrans" cxnId="{F15F121C-FBE9-1349-AD7C-6033169E36B5}">
      <dgm:prSet/>
      <dgm:spPr/>
      <dgm:t>
        <a:bodyPr/>
        <a:lstStyle/>
        <a:p>
          <a:endParaRPr lang="en-US"/>
        </a:p>
      </dgm:t>
    </dgm:pt>
    <dgm:pt modelId="{6223189A-04B8-6740-8D80-4483A697CCC9}" type="sibTrans" cxnId="{F15F121C-FBE9-1349-AD7C-6033169E36B5}">
      <dgm:prSet/>
      <dgm:spPr>
        <a:solidFill>
          <a:srgbClr val="990033"/>
        </a:solidFill>
      </dgm:spPr>
      <dgm:t>
        <a:bodyPr/>
        <a:lstStyle/>
        <a:p>
          <a:r>
            <a:rPr lang="en-US" dirty="0" smtClean="0"/>
            <a:t>Performance &amp; Load Testing</a:t>
          </a:r>
          <a:endParaRPr lang="en-US" dirty="0"/>
        </a:p>
      </dgm:t>
    </dgm:pt>
    <dgm:pt modelId="{3CAD6C5F-A2E9-B648-B531-0609E746B9DB}" type="pres">
      <dgm:prSet presAssocID="{5C2C98F0-2562-9D4D-A584-B0BAEF1FE96C}" presName="Name0" presStyleCnt="0">
        <dgm:presLayoutVars>
          <dgm:chMax/>
          <dgm:chPref/>
          <dgm:dir/>
          <dgm:animLvl val="lvl"/>
        </dgm:presLayoutVars>
      </dgm:prSet>
      <dgm:spPr/>
      <dgm:t>
        <a:bodyPr/>
        <a:lstStyle/>
        <a:p>
          <a:endParaRPr lang="en-US"/>
        </a:p>
      </dgm:t>
    </dgm:pt>
    <dgm:pt modelId="{CFDD330D-A78F-C747-886F-DAF6152D75C7}" type="pres">
      <dgm:prSet presAssocID="{A401E831-1EAA-6845-9A68-01A8206E2963}" presName="composite" presStyleCnt="0"/>
      <dgm:spPr/>
    </dgm:pt>
    <dgm:pt modelId="{639F29FC-046E-9747-914F-6A6905F50988}" type="pres">
      <dgm:prSet presAssocID="{A401E831-1EAA-6845-9A68-01A8206E2963}" presName="Parent1" presStyleLbl="node1" presStyleIdx="0" presStyleCnt="8">
        <dgm:presLayoutVars>
          <dgm:chMax val="1"/>
          <dgm:chPref val="1"/>
          <dgm:bulletEnabled val="1"/>
        </dgm:presLayoutVars>
      </dgm:prSet>
      <dgm:spPr/>
      <dgm:t>
        <a:bodyPr/>
        <a:lstStyle/>
        <a:p>
          <a:endParaRPr lang="en-US"/>
        </a:p>
      </dgm:t>
    </dgm:pt>
    <dgm:pt modelId="{23E4AEA3-F19A-6E48-B602-8D82D9B1A6E0}" type="pres">
      <dgm:prSet presAssocID="{A401E831-1EAA-6845-9A68-01A8206E2963}" presName="Childtext1" presStyleLbl="revTx" presStyleIdx="0" presStyleCnt="4">
        <dgm:presLayoutVars>
          <dgm:chMax val="0"/>
          <dgm:chPref val="0"/>
          <dgm:bulletEnabled val="1"/>
        </dgm:presLayoutVars>
      </dgm:prSet>
      <dgm:spPr/>
      <dgm:t>
        <a:bodyPr/>
        <a:lstStyle/>
        <a:p>
          <a:endParaRPr lang="en-US"/>
        </a:p>
      </dgm:t>
    </dgm:pt>
    <dgm:pt modelId="{7F0CFCDA-A4A9-F14E-A211-3747E686FE97}" type="pres">
      <dgm:prSet presAssocID="{A401E831-1EAA-6845-9A68-01A8206E2963}" presName="BalanceSpacing" presStyleCnt="0"/>
      <dgm:spPr/>
    </dgm:pt>
    <dgm:pt modelId="{9759216F-75A2-474E-9F4E-66E672EA9997}" type="pres">
      <dgm:prSet presAssocID="{A401E831-1EAA-6845-9A68-01A8206E2963}" presName="BalanceSpacing1" presStyleCnt="0"/>
      <dgm:spPr/>
    </dgm:pt>
    <dgm:pt modelId="{0C28B9E2-8200-194A-89B8-AE2EE102D72C}" type="pres">
      <dgm:prSet presAssocID="{9040416D-D2D3-1B4D-87C9-D4E388DB91C3}" presName="Accent1Text" presStyleLbl="node1" presStyleIdx="1" presStyleCnt="8"/>
      <dgm:spPr/>
      <dgm:t>
        <a:bodyPr/>
        <a:lstStyle/>
        <a:p>
          <a:endParaRPr lang="en-US"/>
        </a:p>
      </dgm:t>
    </dgm:pt>
    <dgm:pt modelId="{BEC5766D-9595-5F42-AF22-3B83B7B5FF7A}" type="pres">
      <dgm:prSet presAssocID="{9040416D-D2D3-1B4D-87C9-D4E388DB91C3}" presName="spaceBetweenRectangles" presStyleCnt="0"/>
      <dgm:spPr/>
    </dgm:pt>
    <dgm:pt modelId="{8B4AC575-8567-4F45-B8A0-C6C08846CE55}" type="pres">
      <dgm:prSet presAssocID="{1A30C9A9-F696-0A40-9437-A4524FC6E0D6}" presName="composite" presStyleCnt="0"/>
      <dgm:spPr/>
    </dgm:pt>
    <dgm:pt modelId="{0636380D-9FAF-EB49-B18D-40551C5BE86C}" type="pres">
      <dgm:prSet presAssocID="{1A30C9A9-F696-0A40-9437-A4524FC6E0D6}" presName="Parent1" presStyleLbl="node1" presStyleIdx="2" presStyleCnt="8">
        <dgm:presLayoutVars>
          <dgm:chMax val="1"/>
          <dgm:chPref val="1"/>
          <dgm:bulletEnabled val="1"/>
        </dgm:presLayoutVars>
      </dgm:prSet>
      <dgm:spPr/>
      <dgm:t>
        <a:bodyPr/>
        <a:lstStyle/>
        <a:p>
          <a:endParaRPr lang="en-US"/>
        </a:p>
      </dgm:t>
    </dgm:pt>
    <dgm:pt modelId="{9C6BD5AB-510A-EA40-B629-991FB2390ECC}" type="pres">
      <dgm:prSet presAssocID="{1A30C9A9-F696-0A40-9437-A4524FC6E0D6}" presName="Childtext1" presStyleLbl="revTx" presStyleIdx="1" presStyleCnt="4">
        <dgm:presLayoutVars>
          <dgm:chMax val="0"/>
          <dgm:chPref val="0"/>
          <dgm:bulletEnabled val="1"/>
        </dgm:presLayoutVars>
      </dgm:prSet>
      <dgm:spPr/>
      <dgm:t>
        <a:bodyPr/>
        <a:lstStyle/>
        <a:p>
          <a:endParaRPr lang="en-US"/>
        </a:p>
      </dgm:t>
    </dgm:pt>
    <dgm:pt modelId="{567E6905-C727-B341-8137-AE2152598B15}" type="pres">
      <dgm:prSet presAssocID="{1A30C9A9-F696-0A40-9437-A4524FC6E0D6}" presName="BalanceSpacing" presStyleCnt="0"/>
      <dgm:spPr/>
    </dgm:pt>
    <dgm:pt modelId="{81054068-FEB3-9644-A6BB-6789E61FC0B9}" type="pres">
      <dgm:prSet presAssocID="{1A30C9A9-F696-0A40-9437-A4524FC6E0D6}" presName="BalanceSpacing1" presStyleCnt="0"/>
      <dgm:spPr/>
    </dgm:pt>
    <dgm:pt modelId="{7C83C5DB-F507-EE43-8E52-F8D800FAAE5D}" type="pres">
      <dgm:prSet presAssocID="{17B5FDCE-E07D-9043-82AB-D3D33C525A82}" presName="Accent1Text" presStyleLbl="node1" presStyleIdx="3" presStyleCnt="8"/>
      <dgm:spPr/>
      <dgm:t>
        <a:bodyPr/>
        <a:lstStyle/>
        <a:p>
          <a:endParaRPr lang="en-US"/>
        </a:p>
      </dgm:t>
    </dgm:pt>
    <dgm:pt modelId="{5C0672BA-FAB6-BE4C-B61B-5689F01D5A86}" type="pres">
      <dgm:prSet presAssocID="{17B5FDCE-E07D-9043-82AB-D3D33C525A82}" presName="spaceBetweenRectangles" presStyleCnt="0"/>
      <dgm:spPr/>
    </dgm:pt>
    <dgm:pt modelId="{BDBE5813-D793-1D49-BC24-CCB0D7864E8C}" type="pres">
      <dgm:prSet presAssocID="{F25373FD-27C3-FE49-B7E3-55E16FCB262A}" presName="composite" presStyleCnt="0"/>
      <dgm:spPr/>
    </dgm:pt>
    <dgm:pt modelId="{6A538D2F-42B0-F14E-A2B9-2A2141CD1329}" type="pres">
      <dgm:prSet presAssocID="{F25373FD-27C3-FE49-B7E3-55E16FCB262A}" presName="Parent1" presStyleLbl="node1" presStyleIdx="4" presStyleCnt="8">
        <dgm:presLayoutVars>
          <dgm:chMax val="1"/>
          <dgm:chPref val="1"/>
          <dgm:bulletEnabled val="1"/>
        </dgm:presLayoutVars>
      </dgm:prSet>
      <dgm:spPr/>
      <dgm:t>
        <a:bodyPr/>
        <a:lstStyle/>
        <a:p>
          <a:endParaRPr lang="en-US"/>
        </a:p>
      </dgm:t>
    </dgm:pt>
    <dgm:pt modelId="{679BC572-40BD-0242-A001-079176325B80}" type="pres">
      <dgm:prSet presAssocID="{F25373FD-27C3-FE49-B7E3-55E16FCB262A}" presName="Childtext1" presStyleLbl="revTx" presStyleIdx="2" presStyleCnt="4">
        <dgm:presLayoutVars>
          <dgm:chMax val="0"/>
          <dgm:chPref val="0"/>
          <dgm:bulletEnabled val="1"/>
        </dgm:presLayoutVars>
      </dgm:prSet>
      <dgm:spPr/>
      <dgm:t>
        <a:bodyPr/>
        <a:lstStyle/>
        <a:p>
          <a:endParaRPr lang="en-US"/>
        </a:p>
      </dgm:t>
    </dgm:pt>
    <dgm:pt modelId="{205576C2-CF53-024D-802F-B4EF5588681E}" type="pres">
      <dgm:prSet presAssocID="{F25373FD-27C3-FE49-B7E3-55E16FCB262A}" presName="BalanceSpacing" presStyleCnt="0"/>
      <dgm:spPr/>
    </dgm:pt>
    <dgm:pt modelId="{0240C323-0559-2B46-8A1B-0C075B146AD1}" type="pres">
      <dgm:prSet presAssocID="{F25373FD-27C3-FE49-B7E3-55E16FCB262A}" presName="BalanceSpacing1" presStyleCnt="0"/>
      <dgm:spPr/>
    </dgm:pt>
    <dgm:pt modelId="{4DD11FF5-08B5-FB42-938E-0519AA84941F}" type="pres">
      <dgm:prSet presAssocID="{8654779E-EF6C-354D-AF2F-B67A87CC4D83}" presName="Accent1Text" presStyleLbl="node1" presStyleIdx="5" presStyleCnt="8"/>
      <dgm:spPr/>
      <dgm:t>
        <a:bodyPr/>
        <a:lstStyle/>
        <a:p>
          <a:endParaRPr lang="en-US"/>
        </a:p>
      </dgm:t>
    </dgm:pt>
    <dgm:pt modelId="{9B532650-040A-1742-9D73-6EA7AF434EC3}" type="pres">
      <dgm:prSet presAssocID="{8654779E-EF6C-354D-AF2F-B67A87CC4D83}" presName="spaceBetweenRectangles" presStyleCnt="0"/>
      <dgm:spPr/>
    </dgm:pt>
    <dgm:pt modelId="{27280F0E-B0F6-634F-B8A7-28272733ADAA}" type="pres">
      <dgm:prSet presAssocID="{52D07C57-DA8E-4B4D-B331-620BC7B27A79}" presName="composite" presStyleCnt="0"/>
      <dgm:spPr/>
    </dgm:pt>
    <dgm:pt modelId="{4BE86971-581C-074A-BE66-E3EF5C5E933E}" type="pres">
      <dgm:prSet presAssocID="{52D07C57-DA8E-4B4D-B331-620BC7B27A79}" presName="Parent1" presStyleLbl="node1" presStyleIdx="6" presStyleCnt="8">
        <dgm:presLayoutVars>
          <dgm:chMax val="1"/>
          <dgm:chPref val="1"/>
          <dgm:bulletEnabled val="1"/>
        </dgm:presLayoutVars>
      </dgm:prSet>
      <dgm:spPr/>
      <dgm:t>
        <a:bodyPr/>
        <a:lstStyle/>
        <a:p>
          <a:endParaRPr lang="en-US"/>
        </a:p>
      </dgm:t>
    </dgm:pt>
    <dgm:pt modelId="{7EAC892F-B2F0-3443-85E7-5A5514B20BD6}" type="pres">
      <dgm:prSet presAssocID="{52D07C57-DA8E-4B4D-B331-620BC7B27A79}" presName="Childtext1" presStyleLbl="revTx" presStyleIdx="3" presStyleCnt="4">
        <dgm:presLayoutVars>
          <dgm:chMax val="0"/>
          <dgm:chPref val="0"/>
          <dgm:bulletEnabled val="1"/>
        </dgm:presLayoutVars>
      </dgm:prSet>
      <dgm:spPr/>
    </dgm:pt>
    <dgm:pt modelId="{67D2435C-1B90-1D4A-B3C8-399A71E88880}" type="pres">
      <dgm:prSet presAssocID="{52D07C57-DA8E-4B4D-B331-620BC7B27A79}" presName="BalanceSpacing" presStyleCnt="0"/>
      <dgm:spPr/>
    </dgm:pt>
    <dgm:pt modelId="{802AC1CF-B0C8-5D4F-B32C-95AA15438B6C}" type="pres">
      <dgm:prSet presAssocID="{52D07C57-DA8E-4B4D-B331-620BC7B27A79}" presName="BalanceSpacing1" presStyleCnt="0"/>
      <dgm:spPr/>
    </dgm:pt>
    <dgm:pt modelId="{EFEFBAEB-301F-614A-9410-5A256C8EA5CB}" type="pres">
      <dgm:prSet presAssocID="{6223189A-04B8-6740-8D80-4483A697CCC9}" presName="Accent1Text" presStyleLbl="node1" presStyleIdx="7" presStyleCnt="8"/>
      <dgm:spPr/>
      <dgm:t>
        <a:bodyPr/>
        <a:lstStyle/>
        <a:p>
          <a:endParaRPr lang="en-US"/>
        </a:p>
      </dgm:t>
    </dgm:pt>
  </dgm:ptLst>
  <dgm:cxnLst>
    <dgm:cxn modelId="{3EF95490-E10F-4548-8029-A1A948F87A48}" type="presOf" srcId="{17B5FDCE-E07D-9043-82AB-D3D33C525A82}" destId="{7C83C5DB-F507-EE43-8E52-F8D800FAAE5D}" srcOrd="0" destOrd="0" presId="urn:microsoft.com/office/officeart/2008/layout/AlternatingHexagons"/>
    <dgm:cxn modelId="{6C474BE0-9237-AE4D-8B67-F54490177966}" type="presOf" srcId="{6223189A-04B8-6740-8D80-4483A697CCC9}" destId="{EFEFBAEB-301F-614A-9410-5A256C8EA5CB}" srcOrd="0" destOrd="0" presId="urn:microsoft.com/office/officeart/2008/layout/AlternatingHexagons"/>
    <dgm:cxn modelId="{EDAD4A4A-5153-7C45-851F-457C4FF319F5}" type="presOf" srcId="{8654779E-EF6C-354D-AF2F-B67A87CC4D83}" destId="{4DD11FF5-08B5-FB42-938E-0519AA84941F}" srcOrd="0" destOrd="0" presId="urn:microsoft.com/office/officeart/2008/layout/AlternatingHexagons"/>
    <dgm:cxn modelId="{225062D0-552F-D54A-8A72-61BFC8B7F0FD}" srcId="{5C2C98F0-2562-9D4D-A584-B0BAEF1FE96C}" destId="{F25373FD-27C3-FE49-B7E3-55E16FCB262A}" srcOrd="2" destOrd="0" parTransId="{4792A31E-768F-4548-9A10-22828A85F431}" sibTransId="{8654779E-EF6C-354D-AF2F-B67A87CC4D83}"/>
    <dgm:cxn modelId="{18319461-6ED3-F94F-A8AB-632B82C852F1}" srcId="{5C2C98F0-2562-9D4D-A584-B0BAEF1FE96C}" destId="{1A30C9A9-F696-0A40-9437-A4524FC6E0D6}" srcOrd="1" destOrd="0" parTransId="{040B7507-54C7-9340-A893-DAAE10DCD01E}" sibTransId="{17B5FDCE-E07D-9043-82AB-D3D33C525A82}"/>
    <dgm:cxn modelId="{90ADB092-D61B-BD44-AAD3-EACBB4E2775C}" type="presOf" srcId="{A401E831-1EAA-6845-9A68-01A8206E2963}" destId="{639F29FC-046E-9747-914F-6A6905F50988}" srcOrd="0" destOrd="0" presId="urn:microsoft.com/office/officeart/2008/layout/AlternatingHexagons"/>
    <dgm:cxn modelId="{83DAA058-2691-8740-B646-A6381D370F74}" type="presOf" srcId="{9040416D-D2D3-1B4D-87C9-D4E388DB91C3}" destId="{0C28B9E2-8200-194A-89B8-AE2EE102D72C}" srcOrd="0" destOrd="0" presId="urn:microsoft.com/office/officeart/2008/layout/AlternatingHexagons"/>
    <dgm:cxn modelId="{3D01DBD6-20D4-4549-90B7-D1CC8EC66A02}" type="presOf" srcId="{5C2C98F0-2562-9D4D-A584-B0BAEF1FE96C}" destId="{3CAD6C5F-A2E9-B648-B531-0609E746B9DB}" srcOrd="0" destOrd="0" presId="urn:microsoft.com/office/officeart/2008/layout/AlternatingHexagons"/>
    <dgm:cxn modelId="{E69045B4-DA6B-CA4A-ACE3-E58966941DD2}" type="presOf" srcId="{1A30C9A9-F696-0A40-9437-A4524FC6E0D6}" destId="{0636380D-9FAF-EB49-B18D-40551C5BE86C}" srcOrd="0" destOrd="0" presId="urn:microsoft.com/office/officeart/2008/layout/AlternatingHexagons"/>
    <dgm:cxn modelId="{47EFC5FA-4FE7-CF42-B365-EAD3590EFE14}" srcId="{5C2C98F0-2562-9D4D-A584-B0BAEF1FE96C}" destId="{A401E831-1EAA-6845-9A68-01A8206E2963}" srcOrd="0" destOrd="0" parTransId="{94EC5397-7C9D-B340-946E-6CA09D65D130}" sibTransId="{9040416D-D2D3-1B4D-87C9-D4E388DB91C3}"/>
    <dgm:cxn modelId="{199B9E10-CE9E-FC44-8EF5-A11C09A6B268}" type="presOf" srcId="{F25373FD-27C3-FE49-B7E3-55E16FCB262A}" destId="{6A538D2F-42B0-F14E-A2B9-2A2141CD1329}" srcOrd="0" destOrd="0" presId="urn:microsoft.com/office/officeart/2008/layout/AlternatingHexagons"/>
    <dgm:cxn modelId="{F15F121C-FBE9-1349-AD7C-6033169E36B5}" srcId="{5C2C98F0-2562-9D4D-A584-B0BAEF1FE96C}" destId="{52D07C57-DA8E-4B4D-B331-620BC7B27A79}" srcOrd="3" destOrd="0" parTransId="{E7F817F5-2A2F-334C-AE78-A003084B514F}" sibTransId="{6223189A-04B8-6740-8D80-4483A697CCC9}"/>
    <dgm:cxn modelId="{C532284F-1B2B-D847-B682-5F34229B7F7C}" type="presOf" srcId="{52D07C57-DA8E-4B4D-B331-620BC7B27A79}" destId="{4BE86971-581C-074A-BE66-E3EF5C5E933E}" srcOrd="0" destOrd="0" presId="urn:microsoft.com/office/officeart/2008/layout/AlternatingHexagons"/>
    <dgm:cxn modelId="{4ACA2BCF-783C-0347-92A0-864FDC940A95}" type="presParOf" srcId="{3CAD6C5F-A2E9-B648-B531-0609E746B9DB}" destId="{CFDD330D-A78F-C747-886F-DAF6152D75C7}" srcOrd="0" destOrd="0" presId="urn:microsoft.com/office/officeart/2008/layout/AlternatingHexagons"/>
    <dgm:cxn modelId="{5B75E140-45A0-0542-99FB-D7A9E52E1F31}" type="presParOf" srcId="{CFDD330D-A78F-C747-886F-DAF6152D75C7}" destId="{639F29FC-046E-9747-914F-6A6905F50988}" srcOrd="0" destOrd="0" presId="urn:microsoft.com/office/officeart/2008/layout/AlternatingHexagons"/>
    <dgm:cxn modelId="{8F2CD95A-E14E-CC42-B049-9640D6A8665A}" type="presParOf" srcId="{CFDD330D-A78F-C747-886F-DAF6152D75C7}" destId="{23E4AEA3-F19A-6E48-B602-8D82D9B1A6E0}" srcOrd="1" destOrd="0" presId="urn:microsoft.com/office/officeart/2008/layout/AlternatingHexagons"/>
    <dgm:cxn modelId="{AA76EF6C-5CEA-5C45-87F5-E4FFFE83679D}" type="presParOf" srcId="{CFDD330D-A78F-C747-886F-DAF6152D75C7}" destId="{7F0CFCDA-A4A9-F14E-A211-3747E686FE97}" srcOrd="2" destOrd="0" presId="urn:microsoft.com/office/officeart/2008/layout/AlternatingHexagons"/>
    <dgm:cxn modelId="{76EC5F92-AD35-724B-BA76-830A877C35CA}" type="presParOf" srcId="{CFDD330D-A78F-C747-886F-DAF6152D75C7}" destId="{9759216F-75A2-474E-9F4E-66E672EA9997}" srcOrd="3" destOrd="0" presId="urn:microsoft.com/office/officeart/2008/layout/AlternatingHexagons"/>
    <dgm:cxn modelId="{EE21D2F1-B344-4E41-A2AB-CF66F6EDE6AE}" type="presParOf" srcId="{CFDD330D-A78F-C747-886F-DAF6152D75C7}" destId="{0C28B9E2-8200-194A-89B8-AE2EE102D72C}" srcOrd="4" destOrd="0" presId="urn:microsoft.com/office/officeart/2008/layout/AlternatingHexagons"/>
    <dgm:cxn modelId="{40B10051-715D-F04F-9E0A-1B4CB063FD5E}" type="presParOf" srcId="{3CAD6C5F-A2E9-B648-B531-0609E746B9DB}" destId="{BEC5766D-9595-5F42-AF22-3B83B7B5FF7A}" srcOrd="1" destOrd="0" presId="urn:microsoft.com/office/officeart/2008/layout/AlternatingHexagons"/>
    <dgm:cxn modelId="{F098D034-E641-AB41-BC13-6C059F0E8CB9}" type="presParOf" srcId="{3CAD6C5F-A2E9-B648-B531-0609E746B9DB}" destId="{8B4AC575-8567-4F45-B8A0-C6C08846CE55}" srcOrd="2" destOrd="0" presId="urn:microsoft.com/office/officeart/2008/layout/AlternatingHexagons"/>
    <dgm:cxn modelId="{EC625C85-888F-234C-803B-60AE81C01D35}" type="presParOf" srcId="{8B4AC575-8567-4F45-B8A0-C6C08846CE55}" destId="{0636380D-9FAF-EB49-B18D-40551C5BE86C}" srcOrd="0" destOrd="0" presId="urn:microsoft.com/office/officeart/2008/layout/AlternatingHexagons"/>
    <dgm:cxn modelId="{F01A9E0A-3846-C74A-A3F8-5570DF3601C7}" type="presParOf" srcId="{8B4AC575-8567-4F45-B8A0-C6C08846CE55}" destId="{9C6BD5AB-510A-EA40-B629-991FB2390ECC}" srcOrd="1" destOrd="0" presId="urn:microsoft.com/office/officeart/2008/layout/AlternatingHexagons"/>
    <dgm:cxn modelId="{F329040A-5469-9F45-AD5E-CFB9113F47FA}" type="presParOf" srcId="{8B4AC575-8567-4F45-B8A0-C6C08846CE55}" destId="{567E6905-C727-B341-8137-AE2152598B15}" srcOrd="2" destOrd="0" presId="urn:microsoft.com/office/officeart/2008/layout/AlternatingHexagons"/>
    <dgm:cxn modelId="{05752E91-123B-CE4C-AB57-D4F7E7F14AA7}" type="presParOf" srcId="{8B4AC575-8567-4F45-B8A0-C6C08846CE55}" destId="{81054068-FEB3-9644-A6BB-6789E61FC0B9}" srcOrd="3" destOrd="0" presId="urn:microsoft.com/office/officeart/2008/layout/AlternatingHexagons"/>
    <dgm:cxn modelId="{70843F72-10AF-AD4C-9C9C-769CB9CCC05C}" type="presParOf" srcId="{8B4AC575-8567-4F45-B8A0-C6C08846CE55}" destId="{7C83C5DB-F507-EE43-8E52-F8D800FAAE5D}" srcOrd="4" destOrd="0" presId="urn:microsoft.com/office/officeart/2008/layout/AlternatingHexagons"/>
    <dgm:cxn modelId="{B1755A31-5B83-7743-B58D-4CF0E92D8099}" type="presParOf" srcId="{3CAD6C5F-A2E9-B648-B531-0609E746B9DB}" destId="{5C0672BA-FAB6-BE4C-B61B-5689F01D5A86}" srcOrd="3" destOrd="0" presId="urn:microsoft.com/office/officeart/2008/layout/AlternatingHexagons"/>
    <dgm:cxn modelId="{18FBEF26-1BFB-4042-8798-3B0EFD65D7C2}" type="presParOf" srcId="{3CAD6C5F-A2E9-B648-B531-0609E746B9DB}" destId="{BDBE5813-D793-1D49-BC24-CCB0D7864E8C}" srcOrd="4" destOrd="0" presId="urn:microsoft.com/office/officeart/2008/layout/AlternatingHexagons"/>
    <dgm:cxn modelId="{EC94F2E1-B0B2-A64D-A123-A5A70462D64A}" type="presParOf" srcId="{BDBE5813-D793-1D49-BC24-CCB0D7864E8C}" destId="{6A538D2F-42B0-F14E-A2B9-2A2141CD1329}" srcOrd="0" destOrd="0" presId="urn:microsoft.com/office/officeart/2008/layout/AlternatingHexagons"/>
    <dgm:cxn modelId="{6943DBA4-7EBC-0247-8CB1-5777F224B0D7}" type="presParOf" srcId="{BDBE5813-D793-1D49-BC24-CCB0D7864E8C}" destId="{679BC572-40BD-0242-A001-079176325B80}" srcOrd="1" destOrd="0" presId="urn:microsoft.com/office/officeart/2008/layout/AlternatingHexagons"/>
    <dgm:cxn modelId="{9239ED22-4ECA-4F41-A5D9-C360A68CDEB9}" type="presParOf" srcId="{BDBE5813-D793-1D49-BC24-CCB0D7864E8C}" destId="{205576C2-CF53-024D-802F-B4EF5588681E}" srcOrd="2" destOrd="0" presId="urn:microsoft.com/office/officeart/2008/layout/AlternatingHexagons"/>
    <dgm:cxn modelId="{AA46AC06-F01F-3647-9161-86FD65C361A3}" type="presParOf" srcId="{BDBE5813-D793-1D49-BC24-CCB0D7864E8C}" destId="{0240C323-0559-2B46-8A1B-0C075B146AD1}" srcOrd="3" destOrd="0" presId="urn:microsoft.com/office/officeart/2008/layout/AlternatingHexagons"/>
    <dgm:cxn modelId="{8D227808-E528-7844-A850-18715C3B174A}" type="presParOf" srcId="{BDBE5813-D793-1D49-BC24-CCB0D7864E8C}" destId="{4DD11FF5-08B5-FB42-938E-0519AA84941F}" srcOrd="4" destOrd="0" presId="urn:microsoft.com/office/officeart/2008/layout/AlternatingHexagons"/>
    <dgm:cxn modelId="{B3BF99C5-9C75-734B-866C-E43BCE62B599}" type="presParOf" srcId="{3CAD6C5F-A2E9-B648-B531-0609E746B9DB}" destId="{9B532650-040A-1742-9D73-6EA7AF434EC3}" srcOrd="5" destOrd="0" presId="urn:microsoft.com/office/officeart/2008/layout/AlternatingHexagons"/>
    <dgm:cxn modelId="{A7152C56-63B5-2344-AB8D-2B0224BECDB2}" type="presParOf" srcId="{3CAD6C5F-A2E9-B648-B531-0609E746B9DB}" destId="{27280F0E-B0F6-634F-B8A7-28272733ADAA}" srcOrd="6" destOrd="0" presId="urn:microsoft.com/office/officeart/2008/layout/AlternatingHexagons"/>
    <dgm:cxn modelId="{C505E282-86E3-C241-ABE5-1E97A9DAD1BB}" type="presParOf" srcId="{27280F0E-B0F6-634F-B8A7-28272733ADAA}" destId="{4BE86971-581C-074A-BE66-E3EF5C5E933E}" srcOrd="0" destOrd="0" presId="urn:microsoft.com/office/officeart/2008/layout/AlternatingHexagons"/>
    <dgm:cxn modelId="{4DBC3A34-7415-8247-B958-606716DACB97}" type="presParOf" srcId="{27280F0E-B0F6-634F-B8A7-28272733ADAA}" destId="{7EAC892F-B2F0-3443-85E7-5A5514B20BD6}" srcOrd="1" destOrd="0" presId="urn:microsoft.com/office/officeart/2008/layout/AlternatingHexagons"/>
    <dgm:cxn modelId="{ABBBFD18-0DB4-354C-BE4F-EA0C36C58D70}" type="presParOf" srcId="{27280F0E-B0F6-634F-B8A7-28272733ADAA}" destId="{67D2435C-1B90-1D4A-B3C8-399A71E88880}" srcOrd="2" destOrd="0" presId="urn:microsoft.com/office/officeart/2008/layout/AlternatingHexagons"/>
    <dgm:cxn modelId="{6292908B-D1CF-4143-8400-E23A87600B3C}" type="presParOf" srcId="{27280F0E-B0F6-634F-B8A7-28272733ADAA}" destId="{802AC1CF-B0C8-5D4F-B32C-95AA15438B6C}" srcOrd="3" destOrd="0" presId="urn:microsoft.com/office/officeart/2008/layout/AlternatingHexagons"/>
    <dgm:cxn modelId="{5FEA3C42-DD32-6344-BDAD-61614FE8BCA1}" type="presParOf" srcId="{27280F0E-B0F6-634F-B8A7-28272733ADAA}" destId="{EFEFBAEB-301F-614A-9410-5A256C8EA5CB}"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F29FC-046E-9747-914F-6A6905F50988}">
      <dsp:nvSpPr>
        <dsp:cNvPr id="0" name=""/>
        <dsp:cNvSpPr/>
      </dsp:nvSpPr>
      <dsp:spPr>
        <a:xfrm rot="5400000">
          <a:off x="3448158" y="99405"/>
          <a:ext cx="1482447" cy="1289729"/>
        </a:xfrm>
        <a:prstGeom prst="hexagon">
          <a:avLst>
            <a:gd name="adj" fmla="val 25000"/>
            <a:gd name="vf" fmla="val 115470"/>
          </a:avLst>
        </a:prstGeom>
        <a:solidFill>
          <a:srgbClr val="008ED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Requirement Based Testing</a:t>
          </a:r>
          <a:endParaRPr lang="en-US" sz="1000" kern="1200" dirty="0"/>
        </a:p>
      </dsp:txBody>
      <dsp:txXfrm rot="-5400000">
        <a:off x="3745500" y="234061"/>
        <a:ext cx="887763" cy="1020417"/>
      </dsp:txXfrm>
    </dsp:sp>
    <dsp:sp modelId="{23E4AEA3-F19A-6E48-B602-8D82D9B1A6E0}">
      <dsp:nvSpPr>
        <dsp:cNvPr id="0" name=""/>
        <dsp:cNvSpPr/>
      </dsp:nvSpPr>
      <dsp:spPr>
        <a:xfrm>
          <a:off x="4873383" y="299535"/>
          <a:ext cx="1654411" cy="889468"/>
        </a:xfrm>
        <a:prstGeom prst="rect">
          <a:avLst/>
        </a:prstGeom>
        <a:noFill/>
        <a:ln>
          <a:noFill/>
        </a:ln>
        <a:effectLst/>
      </dsp:spPr>
      <dsp:style>
        <a:lnRef idx="0">
          <a:scrgbClr r="0" g="0" b="0"/>
        </a:lnRef>
        <a:fillRef idx="0">
          <a:scrgbClr r="0" g="0" b="0"/>
        </a:fillRef>
        <a:effectRef idx="0">
          <a:scrgbClr r="0" g="0" b="0"/>
        </a:effectRef>
        <a:fontRef idx="minor"/>
      </dsp:style>
    </dsp:sp>
    <dsp:sp modelId="{0C28B9E2-8200-194A-89B8-AE2EE102D72C}">
      <dsp:nvSpPr>
        <dsp:cNvPr id="0" name=""/>
        <dsp:cNvSpPr/>
      </dsp:nvSpPr>
      <dsp:spPr>
        <a:xfrm rot="5400000">
          <a:off x="2055250" y="99405"/>
          <a:ext cx="1482447" cy="1289729"/>
        </a:xfrm>
        <a:prstGeom prst="hexagon">
          <a:avLst>
            <a:gd name="adj" fmla="val 25000"/>
            <a:gd name="vf" fmla="val 115470"/>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0000"/>
              </a:solidFill>
            </a:rPr>
            <a:t>System Testing</a:t>
          </a:r>
          <a:endParaRPr lang="en-US" sz="2400" kern="1200" dirty="0">
            <a:solidFill>
              <a:srgbClr val="000000"/>
            </a:solidFill>
          </a:endParaRPr>
        </a:p>
      </dsp:txBody>
      <dsp:txXfrm rot="-5400000">
        <a:off x="2352592" y="234061"/>
        <a:ext cx="887763" cy="1020417"/>
      </dsp:txXfrm>
    </dsp:sp>
    <dsp:sp modelId="{0636380D-9FAF-EB49-B18D-40551C5BE86C}">
      <dsp:nvSpPr>
        <dsp:cNvPr id="0" name=""/>
        <dsp:cNvSpPr/>
      </dsp:nvSpPr>
      <dsp:spPr>
        <a:xfrm rot="5400000">
          <a:off x="2749035" y="1357706"/>
          <a:ext cx="1482447" cy="1289729"/>
        </a:xfrm>
        <a:prstGeom prst="hexagon">
          <a:avLst>
            <a:gd name="adj" fmla="val 25000"/>
            <a:gd name="vf" fmla="val 115470"/>
          </a:avLst>
        </a:prstGeom>
        <a:solidFill>
          <a:srgbClr val="99003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Exploratory Testing</a:t>
          </a:r>
          <a:endParaRPr lang="en-US" sz="1100" kern="1200" dirty="0"/>
        </a:p>
      </dsp:txBody>
      <dsp:txXfrm rot="-5400000">
        <a:off x="3046377" y="1492362"/>
        <a:ext cx="887763" cy="1020417"/>
      </dsp:txXfrm>
    </dsp:sp>
    <dsp:sp modelId="{9C6BD5AB-510A-EA40-B629-991FB2390ECC}">
      <dsp:nvSpPr>
        <dsp:cNvPr id="0" name=""/>
        <dsp:cNvSpPr/>
      </dsp:nvSpPr>
      <dsp:spPr>
        <a:xfrm>
          <a:off x="1190983" y="1557836"/>
          <a:ext cx="1601043" cy="889468"/>
        </a:xfrm>
        <a:prstGeom prst="rect">
          <a:avLst/>
        </a:prstGeom>
        <a:noFill/>
        <a:ln>
          <a:noFill/>
        </a:ln>
        <a:effectLst/>
      </dsp:spPr>
      <dsp:style>
        <a:lnRef idx="0">
          <a:scrgbClr r="0" g="0" b="0"/>
        </a:lnRef>
        <a:fillRef idx="0">
          <a:scrgbClr r="0" g="0" b="0"/>
        </a:fillRef>
        <a:effectRef idx="0">
          <a:scrgbClr r="0" g="0" b="0"/>
        </a:effectRef>
        <a:fontRef idx="minor"/>
      </dsp:style>
    </dsp:sp>
    <dsp:sp modelId="{7C83C5DB-F507-EE43-8E52-F8D800FAAE5D}">
      <dsp:nvSpPr>
        <dsp:cNvPr id="0" name=""/>
        <dsp:cNvSpPr/>
      </dsp:nvSpPr>
      <dsp:spPr>
        <a:xfrm rot="5400000">
          <a:off x="4141943" y="1357706"/>
          <a:ext cx="1482447" cy="1289729"/>
        </a:xfrm>
        <a:prstGeom prst="hexagon">
          <a:avLst>
            <a:gd name="adj" fmla="val 25000"/>
            <a:gd name="vf" fmla="val 115470"/>
          </a:avLst>
        </a:prstGeom>
        <a:solidFill>
          <a:srgbClr val="568E1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en-US" sz="1500" kern="1200" dirty="0" smtClean="0"/>
            <a:t>Integration Testing</a:t>
          </a:r>
          <a:endParaRPr lang="en-US" sz="1500" kern="1200" dirty="0"/>
        </a:p>
      </dsp:txBody>
      <dsp:txXfrm rot="-5400000">
        <a:off x="4439285" y="1492362"/>
        <a:ext cx="887763" cy="1020417"/>
      </dsp:txXfrm>
    </dsp:sp>
    <dsp:sp modelId="{6A538D2F-42B0-F14E-A2B9-2A2141CD1329}">
      <dsp:nvSpPr>
        <dsp:cNvPr id="0" name=""/>
        <dsp:cNvSpPr/>
      </dsp:nvSpPr>
      <dsp:spPr>
        <a:xfrm rot="5400000">
          <a:off x="3448158" y="2616008"/>
          <a:ext cx="1482447" cy="1289729"/>
        </a:xfrm>
        <a:prstGeom prst="hexagon">
          <a:avLst>
            <a:gd name="adj" fmla="val 25000"/>
            <a:gd name="vf" fmla="val 115470"/>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User Interface Testing</a:t>
          </a:r>
          <a:endParaRPr lang="en-US" sz="1400" kern="1200" dirty="0">
            <a:solidFill>
              <a:schemeClr val="tx1"/>
            </a:solidFill>
          </a:endParaRPr>
        </a:p>
      </dsp:txBody>
      <dsp:txXfrm rot="-5400000">
        <a:off x="3745500" y="2750664"/>
        <a:ext cx="887763" cy="1020417"/>
      </dsp:txXfrm>
    </dsp:sp>
    <dsp:sp modelId="{679BC572-40BD-0242-A001-079176325B80}">
      <dsp:nvSpPr>
        <dsp:cNvPr id="0" name=""/>
        <dsp:cNvSpPr/>
      </dsp:nvSpPr>
      <dsp:spPr>
        <a:xfrm>
          <a:off x="4873383" y="2816138"/>
          <a:ext cx="1654411" cy="889468"/>
        </a:xfrm>
        <a:prstGeom prst="rect">
          <a:avLst/>
        </a:prstGeom>
        <a:noFill/>
        <a:ln>
          <a:noFill/>
        </a:ln>
        <a:effectLst/>
      </dsp:spPr>
      <dsp:style>
        <a:lnRef idx="0">
          <a:scrgbClr r="0" g="0" b="0"/>
        </a:lnRef>
        <a:fillRef idx="0">
          <a:scrgbClr r="0" g="0" b="0"/>
        </a:fillRef>
        <a:effectRef idx="0">
          <a:scrgbClr r="0" g="0" b="0"/>
        </a:effectRef>
        <a:fontRef idx="minor"/>
      </dsp:style>
    </dsp:sp>
    <dsp:sp modelId="{4DD11FF5-08B5-FB42-938E-0519AA84941F}">
      <dsp:nvSpPr>
        <dsp:cNvPr id="0" name=""/>
        <dsp:cNvSpPr/>
      </dsp:nvSpPr>
      <dsp:spPr>
        <a:xfrm rot="5400000">
          <a:off x="2055250" y="2616008"/>
          <a:ext cx="1482447" cy="1289729"/>
        </a:xfrm>
        <a:prstGeom prst="hexagon">
          <a:avLst>
            <a:gd name="adj" fmla="val 25000"/>
            <a:gd name="vf" fmla="val 115470"/>
          </a:avLst>
        </a:prstGeom>
        <a:solidFill>
          <a:srgbClr val="5C667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t>Web Based Standards &amp; Compliance Testing</a:t>
          </a:r>
          <a:endParaRPr lang="en-US" sz="1400" kern="1200" dirty="0"/>
        </a:p>
      </dsp:txBody>
      <dsp:txXfrm rot="-5400000">
        <a:off x="2352592" y="2750664"/>
        <a:ext cx="887763" cy="1020417"/>
      </dsp:txXfrm>
    </dsp:sp>
    <dsp:sp modelId="{4BE86971-581C-074A-BE66-E3EF5C5E933E}">
      <dsp:nvSpPr>
        <dsp:cNvPr id="0" name=""/>
        <dsp:cNvSpPr/>
      </dsp:nvSpPr>
      <dsp:spPr>
        <a:xfrm rot="5400000">
          <a:off x="2749035" y="3874309"/>
          <a:ext cx="1482447" cy="1289729"/>
        </a:xfrm>
        <a:prstGeom prst="hexagon">
          <a:avLst>
            <a:gd name="adj" fmla="val 25000"/>
            <a:gd name="vf" fmla="val 115470"/>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Regression Testing</a:t>
          </a:r>
          <a:endParaRPr lang="en-US" sz="1100" kern="1200" dirty="0"/>
        </a:p>
      </dsp:txBody>
      <dsp:txXfrm rot="-5400000">
        <a:off x="3046377" y="4008965"/>
        <a:ext cx="887763" cy="1020417"/>
      </dsp:txXfrm>
    </dsp:sp>
    <dsp:sp modelId="{7EAC892F-B2F0-3443-85E7-5A5514B20BD6}">
      <dsp:nvSpPr>
        <dsp:cNvPr id="0" name=""/>
        <dsp:cNvSpPr/>
      </dsp:nvSpPr>
      <dsp:spPr>
        <a:xfrm>
          <a:off x="1190983" y="4074440"/>
          <a:ext cx="1601043" cy="889468"/>
        </a:xfrm>
        <a:prstGeom prst="rect">
          <a:avLst/>
        </a:prstGeom>
        <a:noFill/>
        <a:ln>
          <a:noFill/>
        </a:ln>
        <a:effectLst/>
      </dsp:spPr>
      <dsp:style>
        <a:lnRef idx="0">
          <a:scrgbClr r="0" g="0" b="0"/>
        </a:lnRef>
        <a:fillRef idx="0">
          <a:scrgbClr r="0" g="0" b="0"/>
        </a:fillRef>
        <a:effectRef idx="0">
          <a:scrgbClr r="0" g="0" b="0"/>
        </a:effectRef>
        <a:fontRef idx="minor"/>
      </dsp:style>
    </dsp:sp>
    <dsp:sp modelId="{EFEFBAEB-301F-614A-9410-5A256C8EA5CB}">
      <dsp:nvSpPr>
        <dsp:cNvPr id="0" name=""/>
        <dsp:cNvSpPr/>
      </dsp:nvSpPr>
      <dsp:spPr>
        <a:xfrm rot="5400000">
          <a:off x="4141943" y="3874309"/>
          <a:ext cx="1482447" cy="1289729"/>
        </a:xfrm>
        <a:prstGeom prst="hexagon">
          <a:avLst>
            <a:gd name="adj" fmla="val 25000"/>
            <a:gd name="vf" fmla="val 115470"/>
          </a:avLst>
        </a:prstGeom>
        <a:solidFill>
          <a:srgbClr val="99003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kern="1200" dirty="0" smtClean="0"/>
            <a:t>Performance &amp; Load Testing</a:t>
          </a:r>
          <a:endParaRPr lang="en-US" sz="1300" kern="1200" dirty="0"/>
        </a:p>
      </dsp:txBody>
      <dsp:txXfrm rot="-5400000">
        <a:off x="4439285" y="4008965"/>
        <a:ext cx="887763" cy="1020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F29FC-046E-9747-914F-6A6905F50988}">
      <dsp:nvSpPr>
        <dsp:cNvPr id="0" name=""/>
        <dsp:cNvSpPr/>
      </dsp:nvSpPr>
      <dsp:spPr>
        <a:xfrm rot="5400000">
          <a:off x="3448158" y="99405"/>
          <a:ext cx="1482447" cy="1289729"/>
        </a:xfrm>
        <a:prstGeom prst="hexagon">
          <a:avLst>
            <a:gd name="adj" fmla="val 25000"/>
            <a:gd name="vf" fmla="val 115470"/>
          </a:avLst>
        </a:prstGeom>
        <a:solidFill>
          <a:srgbClr val="008ED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Requirement Based Testing</a:t>
          </a:r>
          <a:endParaRPr lang="en-US" sz="1000" kern="1200" dirty="0"/>
        </a:p>
      </dsp:txBody>
      <dsp:txXfrm rot="-5400000">
        <a:off x="3745500" y="234061"/>
        <a:ext cx="887763" cy="1020417"/>
      </dsp:txXfrm>
    </dsp:sp>
    <dsp:sp modelId="{23E4AEA3-F19A-6E48-B602-8D82D9B1A6E0}">
      <dsp:nvSpPr>
        <dsp:cNvPr id="0" name=""/>
        <dsp:cNvSpPr/>
      </dsp:nvSpPr>
      <dsp:spPr>
        <a:xfrm>
          <a:off x="4873383" y="299535"/>
          <a:ext cx="1654411" cy="889468"/>
        </a:xfrm>
        <a:prstGeom prst="rect">
          <a:avLst/>
        </a:prstGeom>
        <a:noFill/>
        <a:ln>
          <a:noFill/>
        </a:ln>
        <a:effectLst/>
      </dsp:spPr>
      <dsp:style>
        <a:lnRef idx="0">
          <a:scrgbClr r="0" g="0" b="0"/>
        </a:lnRef>
        <a:fillRef idx="0">
          <a:scrgbClr r="0" g="0" b="0"/>
        </a:fillRef>
        <a:effectRef idx="0">
          <a:scrgbClr r="0" g="0" b="0"/>
        </a:effectRef>
        <a:fontRef idx="minor"/>
      </dsp:style>
    </dsp:sp>
    <dsp:sp modelId="{0C28B9E2-8200-194A-89B8-AE2EE102D72C}">
      <dsp:nvSpPr>
        <dsp:cNvPr id="0" name=""/>
        <dsp:cNvSpPr/>
      </dsp:nvSpPr>
      <dsp:spPr>
        <a:xfrm rot="5400000">
          <a:off x="2055250" y="99405"/>
          <a:ext cx="1482447" cy="1289729"/>
        </a:xfrm>
        <a:prstGeom prst="hexagon">
          <a:avLst>
            <a:gd name="adj" fmla="val 25000"/>
            <a:gd name="vf" fmla="val 115470"/>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0000"/>
              </a:solidFill>
            </a:rPr>
            <a:t>System Testing</a:t>
          </a:r>
          <a:endParaRPr lang="en-US" sz="2400" kern="1200" dirty="0">
            <a:solidFill>
              <a:srgbClr val="000000"/>
            </a:solidFill>
          </a:endParaRPr>
        </a:p>
      </dsp:txBody>
      <dsp:txXfrm rot="-5400000">
        <a:off x="2352592" y="234061"/>
        <a:ext cx="887763" cy="1020417"/>
      </dsp:txXfrm>
    </dsp:sp>
    <dsp:sp modelId="{0636380D-9FAF-EB49-B18D-40551C5BE86C}">
      <dsp:nvSpPr>
        <dsp:cNvPr id="0" name=""/>
        <dsp:cNvSpPr/>
      </dsp:nvSpPr>
      <dsp:spPr>
        <a:xfrm rot="5400000">
          <a:off x="2749035" y="1357706"/>
          <a:ext cx="1482447" cy="1289729"/>
        </a:xfrm>
        <a:prstGeom prst="hexagon">
          <a:avLst>
            <a:gd name="adj" fmla="val 25000"/>
            <a:gd name="vf" fmla="val 115470"/>
          </a:avLst>
        </a:prstGeom>
        <a:solidFill>
          <a:srgbClr val="99003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Exploratory Testing</a:t>
          </a:r>
          <a:endParaRPr lang="en-US" sz="1100" kern="1200" dirty="0"/>
        </a:p>
      </dsp:txBody>
      <dsp:txXfrm rot="-5400000">
        <a:off x="3046377" y="1492362"/>
        <a:ext cx="887763" cy="1020417"/>
      </dsp:txXfrm>
    </dsp:sp>
    <dsp:sp modelId="{9C6BD5AB-510A-EA40-B629-991FB2390ECC}">
      <dsp:nvSpPr>
        <dsp:cNvPr id="0" name=""/>
        <dsp:cNvSpPr/>
      </dsp:nvSpPr>
      <dsp:spPr>
        <a:xfrm>
          <a:off x="1190983" y="1557836"/>
          <a:ext cx="1601043" cy="889468"/>
        </a:xfrm>
        <a:prstGeom prst="rect">
          <a:avLst/>
        </a:prstGeom>
        <a:noFill/>
        <a:ln>
          <a:noFill/>
        </a:ln>
        <a:effectLst/>
      </dsp:spPr>
      <dsp:style>
        <a:lnRef idx="0">
          <a:scrgbClr r="0" g="0" b="0"/>
        </a:lnRef>
        <a:fillRef idx="0">
          <a:scrgbClr r="0" g="0" b="0"/>
        </a:fillRef>
        <a:effectRef idx="0">
          <a:scrgbClr r="0" g="0" b="0"/>
        </a:effectRef>
        <a:fontRef idx="minor"/>
      </dsp:style>
    </dsp:sp>
    <dsp:sp modelId="{7C83C5DB-F507-EE43-8E52-F8D800FAAE5D}">
      <dsp:nvSpPr>
        <dsp:cNvPr id="0" name=""/>
        <dsp:cNvSpPr/>
      </dsp:nvSpPr>
      <dsp:spPr>
        <a:xfrm rot="5400000">
          <a:off x="4141943" y="1357706"/>
          <a:ext cx="1482447" cy="1289729"/>
        </a:xfrm>
        <a:prstGeom prst="hexagon">
          <a:avLst>
            <a:gd name="adj" fmla="val 25000"/>
            <a:gd name="vf" fmla="val 115470"/>
          </a:avLst>
        </a:prstGeom>
        <a:solidFill>
          <a:srgbClr val="568E1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en-US" sz="1500" kern="1200" dirty="0" smtClean="0"/>
            <a:t>Integration Testing</a:t>
          </a:r>
          <a:endParaRPr lang="en-US" sz="1500" kern="1200" dirty="0"/>
        </a:p>
      </dsp:txBody>
      <dsp:txXfrm rot="-5400000">
        <a:off x="4439285" y="1492362"/>
        <a:ext cx="887763" cy="1020417"/>
      </dsp:txXfrm>
    </dsp:sp>
    <dsp:sp modelId="{6A538D2F-42B0-F14E-A2B9-2A2141CD1329}">
      <dsp:nvSpPr>
        <dsp:cNvPr id="0" name=""/>
        <dsp:cNvSpPr/>
      </dsp:nvSpPr>
      <dsp:spPr>
        <a:xfrm rot="5400000">
          <a:off x="3448158" y="2616008"/>
          <a:ext cx="1482447" cy="1289729"/>
        </a:xfrm>
        <a:prstGeom prst="hexagon">
          <a:avLst>
            <a:gd name="adj" fmla="val 25000"/>
            <a:gd name="vf" fmla="val 115470"/>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rPr>
            <a:t>User Interface Testing</a:t>
          </a:r>
          <a:endParaRPr lang="en-US" sz="1400" kern="1200" dirty="0">
            <a:solidFill>
              <a:schemeClr val="tx1"/>
            </a:solidFill>
          </a:endParaRPr>
        </a:p>
      </dsp:txBody>
      <dsp:txXfrm rot="-5400000">
        <a:off x="3745500" y="2750664"/>
        <a:ext cx="887763" cy="1020417"/>
      </dsp:txXfrm>
    </dsp:sp>
    <dsp:sp modelId="{679BC572-40BD-0242-A001-079176325B80}">
      <dsp:nvSpPr>
        <dsp:cNvPr id="0" name=""/>
        <dsp:cNvSpPr/>
      </dsp:nvSpPr>
      <dsp:spPr>
        <a:xfrm>
          <a:off x="4873383" y="2816138"/>
          <a:ext cx="1654411" cy="889468"/>
        </a:xfrm>
        <a:prstGeom prst="rect">
          <a:avLst/>
        </a:prstGeom>
        <a:noFill/>
        <a:ln>
          <a:noFill/>
        </a:ln>
        <a:effectLst/>
      </dsp:spPr>
      <dsp:style>
        <a:lnRef idx="0">
          <a:scrgbClr r="0" g="0" b="0"/>
        </a:lnRef>
        <a:fillRef idx="0">
          <a:scrgbClr r="0" g="0" b="0"/>
        </a:fillRef>
        <a:effectRef idx="0">
          <a:scrgbClr r="0" g="0" b="0"/>
        </a:effectRef>
        <a:fontRef idx="minor"/>
      </dsp:style>
    </dsp:sp>
    <dsp:sp modelId="{4DD11FF5-08B5-FB42-938E-0519AA84941F}">
      <dsp:nvSpPr>
        <dsp:cNvPr id="0" name=""/>
        <dsp:cNvSpPr/>
      </dsp:nvSpPr>
      <dsp:spPr>
        <a:xfrm rot="5400000">
          <a:off x="2055250" y="2616008"/>
          <a:ext cx="1482447" cy="1289729"/>
        </a:xfrm>
        <a:prstGeom prst="hexagon">
          <a:avLst>
            <a:gd name="adj" fmla="val 25000"/>
            <a:gd name="vf" fmla="val 115470"/>
          </a:avLst>
        </a:prstGeom>
        <a:solidFill>
          <a:srgbClr val="5C667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t>Web Based Standards &amp; Compliance Testing</a:t>
          </a:r>
          <a:endParaRPr lang="en-US" sz="1400" kern="1200" dirty="0"/>
        </a:p>
      </dsp:txBody>
      <dsp:txXfrm rot="-5400000">
        <a:off x="2352592" y="2750664"/>
        <a:ext cx="887763" cy="1020417"/>
      </dsp:txXfrm>
    </dsp:sp>
    <dsp:sp modelId="{4BE86971-581C-074A-BE66-E3EF5C5E933E}">
      <dsp:nvSpPr>
        <dsp:cNvPr id="0" name=""/>
        <dsp:cNvSpPr/>
      </dsp:nvSpPr>
      <dsp:spPr>
        <a:xfrm rot="5400000">
          <a:off x="2749035" y="3874309"/>
          <a:ext cx="1482447" cy="1289729"/>
        </a:xfrm>
        <a:prstGeom prst="hexagon">
          <a:avLst>
            <a:gd name="adj" fmla="val 25000"/>
            <a:gd name="vf" fmla="val 115470"/>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Regression Testing</a:t>
          </a:r>
          <a:endParaRPr lang="en-US" sz="1100" kern="1200" dirty="0"/>
        </a:p>
      </dsp:txBody>
      <dsp:txXfrm rot="-5400000">
        <a:off x="3046377" y="4008965"/>
        <a:ext cx="887763" cy="1020417"/>
      </dsp:txXfrm>
    </dsp:sp>
    <dsp:sp modelId="{7EAC892F-B2F0-3443-85E7-5A5514B20BD6}">
      <dsp:nvSpPr>
        <dsp:cNvPr id="0" name=""/>
        <dsp:cNvSpPr/>
      </dsp:nvSpPr>
      <dsp:spPr>
        <a:xfrm>
          <a:off x="1190983" y="4074440"/>
          <a:ext cx="1601043" cy="889468"/>
        </a:xfrm>
        <a:prstGeom prst="rect">
          <a:avLst/>
        </a:prstGeom>
        <a:noFill/>
        <a:ln>
          <a:noFill/>
        </a:ln>
        <a:effectLst/>
      </dsp:spPr>
      <dsp:style>
        <a:lnRef idx="0">
          <a:scrgbClr r="0" g="0" b="0"/>
        </a:lnRef>
        <a:fillRef idx="0">
          <a:scrgbClr r="0" g="0" b="0"/>
        </a:fillRef>
        <a:effectRef idx="0">
          <a:scrgbClr r="0" g="0" b="0"/>
        </a:effectRef>
        <a:fontRef idx="minor"/>
      </dsp:style>
    </dsp:sp>
    <dsp:sp modelId="{EFEFBAEB-301F-614A-9410-5A256C8EA5CB}">
      <dsp:nvSpPr>
        <dsp:cNvPr id="0" name=""/>
        <dsp:cNvSpPr/>
      </dsp:nvSpPr>
      <dsp:spPr>
        <a:xfrm rot="5400000">
          <a:off x="4141943" y="3874309"/>
          <a:ext cx="1482447" cy="1289729"/>
        </a:xfrm>
        <a:prstGeom prst="hexagon">
          <a:avLst>
            <a:gd name="adj" fmla="val 25000"/>
            <a:gd name="vf" fmla="val 115470"/>
          </a:avLst>
        </a:prstGeom>
        <a:solidFill>
          <a:srgbClr val="99003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kern="1200" dirty="0" smtClean="0"/>
            <a:t>Performance &amp; Load Testing</a:t>
          </a:r>
          <a:endParaRPr lang="en-US" sz="1300" kern="1200" dirty="0"/>
        </a:p>
      </dsp:txBody>
      <dsp:txXfrm rot="-5400000">
        <a:off x="4439285" y="4008965"/>
        <a:ext cx="887763" cy="1020417"/>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9B71B5-730F-8B43-BA03-7F5AE480FCD0}" type="datetimeFigureOut">
              <a:rPr lang="en-US" smtClean="0"/>
              <a:t>10/16/17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AA2D2-6FA9-6041-B548-EEACD4E50023}" type="slidenum">
              <a:rPr lang="en-US" smtClean="0"/>
              <a:t>‹#›</a:t>
            </a:fld>
            <a:endParaRPr lang="en-US"/>
          </a:p>
        </p:txBody>
      </p:sp>
    </p:spTree>
    <p:extLst>
      <p:ext uri="{BB962C8B-B14F-4D97-AF65-F5344CB8AC3E}">
        <p14:creationId xmlns:p14="http://schemas.microsoft.com/office/powerpoint/2010/main" val="1889072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notesMaster" Target="../notesMasters/notesMaster1.xml"/><Relationship Id="rId3"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notesMaster" Target="../notesMasters/notesMaster1.xml"/><Relationship Id="rId3"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notesMaster" Target="../notesMasters/notesMaster1.xml"/><Relationship Id="rId3"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notesMaster" Target="../notesMasters/notesMaster1.xml"/><Relationship Id="rId3"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notesMaster" Target="../notesMasters/notesMaster1.xml"/><Relationship Id="rId3"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notesMaster" Target="../notesMasters/notesMaster1.xml"/><Relationship Id="rId3"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notesMaster" Target="../notesMasters/notesMaster1.xml"/><Relationship Id="rId3"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notesMaster" Target="../notesMasters/notesMaster1.xml"/><Relationship Id="rId3"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notesMaster" Target="../notesMasters/notesMaster1.xml"/><Relationship Id="rId3"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AA2D2-6FA9-6041-B548-EEACD4E50023}" type="slidenum">
              <a:rPr lang="en-US" smtClean="0"/>
              <a:t>1</a:t>
            </a:fld>
            <a:endParaRPr lang="en-US"/>
          </a:p>
        </p:txBody>
      </p:sp>
    </p:spTree>
    <p:extLst>
      <p:ext uri="{BB962C8B-B14F-4D97-AF65-F5344CB8AC3E}">
        <p14:creationId xmlns:p14="http://schemas.microsoft.com/office/powerpoint/2010/main" val="1812148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solidFill>
                  <a:schemeClr val="dk1"/>
                </a:solidFill>
              </a:rPr>
              <a:t>Group 15 --</a:t>
            </a:r>
          </a:p>
          <a:p>
            <a:pPr lvl="0" rtl="0">
              <a:lnSpc>
                <a:spcPct val="115000"/>
              </a:lnSpc>
              <a:spcBef>
                <a:spcPts val="0"/>
              </a:spcBef>
              <a:buNone/>
            </a:pPr>
            <a:endParaRPr>
              <a:solidFill>
                <a:schemeClr val="dk1"/>
              </a:solidFill>
            </a:endParaRPr>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14872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DAA2D2-6FA9-6041-B548-EEACD4E50023}" type="slidenum">
              <a:rPr lang="en-US" smtClean="0"/>
              <a:t>15</a:t>
            </a:fld>
            <a:endParaRPr lang="en-US"/>
          </a:p>
        </p:txBody>
      </p:sp>
    </p:spTree>
    <p:extLst>
      <p:ext uri="{BB962C8B-B14F-4D97-AF65-F5344CB8AC3E}">
        <p14:creationId xmlns:p14="http://schemas.microsoft.com/office/powerpoint/2010/main" val="125096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buClr>
                <a:schemeClr val="dk1"/>
              </a:buClr>
              <a:buSzPct val="100000"/>
              <a:buFont typeface="Arial"/>
              <a:buNone/>
            </a:pPr>
            <a:r>
              <a:rPr lang="en">
                <a:solidFill>
                  <a:schemeClr val="dk1"/>
                </a:solidFill>
              </a:rPr>
              <a:t>Welcome to one of the most radical redesigns in higher learning...</a:t>
            </a:r>
          </a:p>
          <a:p>
            <a:pPr lvl="0">
              <a:spcBef>
                <a:spcPts val="0"/>
              </a:spcBef>
              <a:buClr>
                <a:schemeClr val="dk1"/>
              </a:buClr>
              <a:buSzPct val="78571"/>
              <a:buFont typeface="Arial"/>
              <a:buNone/>
            </a:pPr>
            <a:endParaRPr sz="1400">
              <a:solidFill>
                <a:schemeClr val="dk1"/>
              </a:solidFill>
            </a:endParaRPr>
          </a:p>
          <a:p>
            <a:pPr lvl="0" rtl="0">
              <a:lnSpc>
                <a:spcPct val="115000"/>
              </a:lnSpc>
              <a:spcBef>
                <a:spcPts val="0"/>
              </a:spcBef>
              <a:buClr>
                <a:schemeClr val="dk1"/>
              </a:buClr>
              <a:buSzPct val="78571"/>
              <a:buFont typeface="Arial"/>
              <a:buNone/>
            </a:pPr>
            <a:endParaRPr sz="1400">
              <a:solidFill>
                <a:schemeClr val="dk1"/>
              </a:solidFill>
              <a:highlight>
                <a:srgbClr val="FF0000"/>
              </a:highlight>
            </a:endParaRPr>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52812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35000"/>
              </a:lnSpc>
              <a:spcBef>
                <a:spcPts val="0"/>
              </a:spcBef>
              <a:buClr>
                <a:schemeClr val="dk1"/>
              </a:buClr>
              <a:buSzPct val="91666"/>
              <a:buFont typeface="Arial"/>
              <a:buNone/>
            </a:pPr>
            <a:r>
              <a:rPr lang="en" sz="1200" b="1">
                <a:solidFill>
                  <a:schemeClr val="dk1"/>
                </a:solidFill>
              </a:rPr>
              <a:t>Only at ASU does the reinvention of higher education extend across all boundaries — this is where academic excellence meets athletic prowess, where groundbreaking research makes community impact, where partnership goes global. A reinvention — based on a new way of thinking and doing — has taken root in all that is ASU.</a:t>
            </a:r>
          </a:p>
          <a:p>
            <a:pPr lvl="0" rtl="0">
              <a:lnSpc>
                <a:spcPct val="115000"/>
              </a:lnSpc>
              <a:spcBef>
                <a:spcPts val="0"/>
              </a:spcBef>
              <a:buNone/>
            </a:pPr>
            <a:endParaRPr sz="1200" b="1">
              <a:solidFill>
                <a:schemeClr val="dk1"/>
              </a:solidFill>
            </a:endParaRPr>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16687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TextBox 3"/>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91608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00000"/>
              <a:buFont typeface="Arial"/>
              <a:buNone/>
            </a:pPr>
            <a:endParaRPr/>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3927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buClr>
                <a:schemeClr val="dk1"/>
              </a:buClr>
              <a:buSzPct val="110000"/>
              <a:buFont typeface="Arial"/>
              <a:buNone/>
            </a:pPr>
            <a:r>
              <a:rPr lang="en" sz="1000">
                <a:solidFill>
                  <a:schemeClr val="dk1"/>
                </a:solidFill>
              </a:rPr>
              <a:t>With more than 80,000 master learners across six campuses and multiple learning centers, ASU reflects the socioeconomic demographic of those the university serves, providing meaningful solutions to real-world challenges.</a:t>
            </a:r>
          </a:p>
          <a:p>
            <a:pPr lvl="0" rtl="0">
              <a:spcBef>
                <a:spcPts val="0"/>
              </a:spcBef>
              <a:buNone/>
            </a:pPr>
            <a:endParaRPr/>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36803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solidFill>
                  <a:schemeClr val="dk1"/>
                </a:solidFill>
              </a:rPr>
              <a:t>Group 15 --</a:t>
            </a:r>
          </a:p>
          <a:p>
            <a:pPr lvl="0" rtl="0">
              <a:lnSpc>
                <a:spcPct val="115000"/>
              </a:lnSpc>
              <a:spcBef>
                <a:spcPts val="0"/>
              </a:spcBef>
              <a:buNone/>
            </a:pPr>
            <a:endParaRPr>
              <a:solidFill>
                <a:schemeClr val="dk1"/>
              </a:solidFill>
            </a:endParaRPr>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09149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10000"/>
              <a:buFont typeface="Arial"/>
              <a:buNone/>
            </a:pPr>
            <a:endParaRPr sz="1000">
              <a:solidFill>
                <a:schemeClr val="dk1"/>
              </a:solidFill>
            </a:endParaRPr>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70978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00000"/>
              <a:buFont typeface="Arial"/>
              <a:buNone/>
            </a:pPr>
            <a:endParaRPr/>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07294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9F1FF65-BBE5-0143-B69D-7BAE878A55F3}" type="datetimeFigureOut">
              <a:rPr lang="en-US" smtClean="0"/>
              <a:t>10/16/17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3C5D-263A-3D4E-A045-D73A24E0580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F1FF65-BBE5-0143-B69D-7BAE878A55F3}" type="datetimeFigureOut">
              <a:rPr lang="en-US" smtClean="0"/>
              <a:t>10/16/17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3C5D-263A-3D4E-A045-D73A24E0580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F1FF65-BBE5-0143-B69D-7BAE878A55F3}" type="datetimeFigureOut">
              <a:rPr lang="en-US" smtClean="0"/>
              <a:t>10/16/17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3C5D-263A-3D4E-A045-D73A24E0580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F1FF65-BBE5-0143-B69D-7BAE878A55F3}" type="datetimeFigureOut">
              <a:rPr lang="en-US" smtClean="0"/>
              <a:t>10/16/17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3C5D-263A-3D4E-A045-D73A24E0580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F1FF65-BBE5-0143-B69D-7BAE878A55F3}" type="datetimeFigureOut">
              <a:rPr lang="en-US" smtClean="0"/>
              <a:t>10/16/17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3C5D-263A-3D4E-A045-D73A24E0580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9F1FF65-BBE5-0143-B69D-7BAE878A55F3}" type="datetimeFigureOut">
              <a:rPr lang="en-US" smtClean="0"/>
              <a:t>10/16/17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3C5D-263A-3D4E-A045-D73A24E0580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9F1FF65-BBE5-0143-B69D-7BAE878A55F3}" type="datetimeFigureOut">
              <a:rPr lang="en-US" smtClean="0"/>
              <a:t>10/16/17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6F3C5D-263A-3D4E-A045-D73A24E0580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9F1FF65-BBE5-0143-B69D-7BAE878A55F3}" type="datetimeFigureOut">
              <a:rPr lang="en-US" smtClean="0"/>
              <a:t>10/16/17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F3C5D-263A-3D4E-A045-D73A24E0580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F1FF65-BBE5-0143-B69D-7BAE878A55F3}" type="datetimeFigureOut">
              <a:rPr lang="en-US" smtClean="0"/>
              <a:t>10/16/17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6F3C5D-263A-3D4E-A045-D73A24E0580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F1FF65-BBE5-0143-B69D-7BAE878A55F3}" type="datetimeFigureOut">
              <a:rPr lang="en-US" smtClean="0"/>
              <a:t>10/16/17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3C5D-263A-3D4E-A045-D73A24E0580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F1FF65-BBE5-0143-B69D-7BAE878A55F3}" type="datetimeFigureOut">
              <a:rPr lang="en-US" smtClean="0"/>
              <a:t>10/16/17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3C5D-263A-3D4E-A045-D73A24E0580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F1FF65-BBE5-0143-B69D-7BAE878A55F3}" type="datetimeFigureOut">
              <a:rPr lang="en-US" smtClean="0"/>
              <a:t>10/16/17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F3C5D-263A-3D4E-A045-D73A24E0580F}" type="slidenum">
              <a:rPr lang="en-US" smtClean="0"/>
              <a:t>‹#›</a:t>
            </a:fld>
            <a:endParaRPr lang="en-US"/>
          </a:p>
        </p:txBody>
      </p:sp>
    </p:spTree>
    <p:extLst>
      <p:ext uri="{BB962C8B-B14F-4D97-AF65-F5344CB8AC3E}">
        <p14:creationId xmlns:p14="http://schemas.microsoft.com/office/powerpoint/2010/main" val="785102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emf"/><Relationship Id="rId12"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emf"/><Relationship Id="rId4" Type="http://schemas.openxmlformats.org/officeDocument/2006/relationships/image" Target="../media/image2.tiff"/><Relationship Id="rId5" Type="http://schemas.openxmlformats.org/officeDocument/2006/relationships/image" Target="../media/image3.tiff"/><Relationship Id="rId6" Type="http://schemas.openxmlformats.org/officeDocument/2006/relationships/image" Target="../media/image4.emf"/><Relationship Id="rId7" Type="http://schemas.openxmlformats.org/officeDocument/2006/relationships/image" Target="../media/image5.tiff"/><Relationship Id="rId8" Type="http://schemas.openxmlformats.org/officeDocument/2006/relationships/image" Target="../media/image6.tiff"/><Relationship Id="rId9" Type="http://schemas.openxmlformats.org/officeDocument/2006/relationships/image" Target="../media/image7.emf"/><Relationship Id="rId10" Type="http://schemas.openxmlformats.org/officeDocument/2006/relationships/image" Target="../media/image8.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 Id="rId3" Type="http://schemas.openxmlformats.org/officeDocument/2006/relationships/image" Target="../media/image19.tiff"/></Relationships>
</file>

<file path=ppt/slides/_rels/slide15.xml.rels><?xml version="1.0" encoding="UTF-8" standalone="yes"?>
<Relationships xmlns="http://schemas.openxmlformats.org/package/2006/relationships"><Relationship Id="rId9" Type="http://schemas.openxmlformats.org/officeDocument/2006/relationships/image" Target="../media/image26.tiff"/><Relationship Id="rId20" Type="http://schemas.openxmlformats.org/officeDocument/2006/relationships/image" Target="../media/image19.tiff"/><Relationship Id="rId10" Type="http://schemas.openxmlformats.org/officeDocument/2006/relationships/image" Target="../media/image27.tiff"/><Relationship Id="rId11" Type="http://schemas.openxmlformats.org/officeDocument/2006/relationships/image" Target="../media/image28.tiff"/><Relationship Id="rId12" Type="http://schemas.openxmlformats.org/officeDocument/2006/relationships/image" Target="../media/image29.tiff"/><Relationship Id="rId13" Type="http://schemas.openxmlformats.org/officeDocument/2006/relationships/image" Target="../media/image30.tiff"/><Relationship Id="rId14" Type="http://schemas.openxmlformats.org/officeDocument/2006/relationships/image" Target="../media/image31.tiff"/><Relationship Id="rId15" Type="http://schemas.openxmlformats.org/officeDocument/2006/relationships/image" Target="../media/image32.tiff"/><Relationship Id="rId16" Type="http://schemas.openxmlformats.org/officeDocument/2006/relationships/image" Target="../media/image33.tiff"/><Relationship Id="rId17" Type="http://schemas.openxmlformats.org/officeDocument/2006/relationships/image" Target="../media/image34.tiff"/><Relationship Id="rId18" Type="http://schemas.openxmlformats.org/officeDocument/2006/relationships/image" Target="../media/image35.emf"/><Relationship Id="rId19" Type="http://schemas.openxmlformats.org/officeDocument/2006/relationships/image" Target="../media/image36.emf"/><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23.emf"/><Relationship Id="rId6" Type="http://schemas.openxmlformats.org/officeDocument/2006/relationships/image" Target="../media/image24.tiff"/><Relationship Id="rId7" Type="http://schemas.openxmlformats.org/officeDocument/2006/relationships/image" Target="../media/image3.tiff"/><Relationship Id="rId8" Type="http://schemas.openxmlformats.org/officeDocument/2006/relationships/image" Target="../media/image25.tiff"/></Relationships>
</file>

<file path=ppt/slides/_rels/slide16.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39.tiff"/><Relationship Id="rId5"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 Id="rId3" Type="http://schemas.openxmlformats.org/officeDocument/2006/relationships/image" Target="../media/image19.tiff"/></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 Id="rId3" Type="http://schemas.openxmlformats.org/officeDocument/2006/relationships/image" Target="../media/image19.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1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19.tiff"/></Relationships>
</file>

<file path=ppt/slides/_rels/slide24.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tiff"/><Relationship Id="rId3" Type="http://schemas.openxmlformats.org/officeDocument/2006/relationships/image" Target="../media/image19.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tiff"/><Relationship Id="rId3" Type="http://schemas.openxmlformats.org/officeDocument/2006/relationships/image" Target="../media/image19.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 Id="rId3" Type="http://schemas.openxmlformats.org/officeDocument/2006/relationships/image" Target="../media/image19.tiff"/></Relationships>
</file>

<file path=ppt/slides/_rels/slide29.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 Id="rId3" Type="http://schemas.openxmlformats.org/officeDocument/2006/relationships/image" Target="../media/image10.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 Id="rId3" Type="http://schemas.openxmlformats.org/officeDocument/2006/relationships/image" Target="../media/image19.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 Id="rId3" Type="http://schemas.openxmlformats.org/officeDocument/2006/relationships/image" Target="../media/image19.tiff"/></Relationships>
</file>

<file path=ppt/slides/_rels/slide33.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34.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8.xml.rels><?xml version="1.0" encoding="UTF-8" standalone="yes"?>
<Relationships xmlns="http://schemas.openxmlformats.org/package/2006/relationships"><Relationship Id="rId11" Type="http://schemas.microsoft.com/office/2007/relationships/hdphoto" Target="../media/hdphoto3.wdp"/><Relationship Id="rId12" Type="http://schemas.openxmlformats.org/officeDocument/2006/relationships/image" Target="../media/image64.png"/><Relationship Id="rId13"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microsoft.com/office/2007/relationships/hdphoto" Target="../media/hdphoto1.wdp"/><Relationship Id="rId7" Type="http://schemas.openxmlformats.org/officeDocument/2006/relationships/image" Target="../media/image61.wmf"/><Relationship Id="rId8" Type="http://schemas.openxmlformats.org/officeDocument/2006/relationships/image" Target="../media/image62.png"/><Relationship Id="rId9" Type="http://schemas.microsoft.com/office/2007/relationships/hdphoto" Target="../media/hdphoto2.wdp"/><Relationship Id="rId10" Type="http://schemas.openxmlformats.org/officeDocument/2006/relationships/image" Target="../media/image63.png"/></Relationships>
</file>

<file path=ppt/slides/_rels/slide39.xml.rels><?xml version="1.0" encoding="UTF-8" standalone="yes"?>
<Relationships xmlns="http://schemas.openxmlformats.org/package/2006/relationships"><Relationship Id="rId11" Type="http://schemas.microsoft.com/office/2007/relationships/hdphoto" Target="../media/hdphoto3.wdp"/><Relationship Id="rId12" Type="http://schemas.openxmlformats.org/officeDocument/2006/relationships/image" Target="../media/image64.png"/><Relationship Id="rId13" Type="http://schemas.microsoft.com/office/2007/relationships/hdphoto" Target="../media/hdphoto4.wdp"/><Relationship Id="rId1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microsoft.com/office/2007/relationships/hdphoto" Target="../media/hdphoto1.wdp"/><Relationship Id="rId7" Type="http://schemas.openxmlformats.org/officeDocument/2006/relationships/image" Target="../media/image61.wmf"/><Relationship Id="rId8" Type="http://schemas.openxmlformats.org/officeDocument/2006/relationships/image" Target="../media/image62.png"/><Relationship Id="rId9" Type="http://schemas.microsoft.com/office/2007/relationships/hdphoto" Target="../media/hdphoto2.wdp"/><Relationship Id="rId10"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 Id="rId3" Type="http://schemas.openxmlformats.org/officeDocument/2006/relationships/image" Target="../media/image1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p:cNvPicPr>
            <a:picLocks noChangeAspect="1"/>
          </p:cNvPicPr>
          <p:nvPr/>
        </p:nvPicPr>
        <p:blipFill>
          <a:blip r:embed="rId3"/>
          <a:stretch>
            <a:fillRect/>
          </a:stretch>
        </p:blipFill>
        <p:spPr>
          <a:xfrm>
            <a:off x="10128925" y="4903764"/>
            <a:ext cx="2700733" cy="1843428"/>
          </a:xfrm>
          <a:prstGeom prst="rect">
            <a:avLst/>
          </a:prstGeom>
        </p:spPr>
      </p:pic>
      <p:sp>
        <p:nvSpPr>
          <p:cNvPr id="73" name="Rectangle 72"/>
          <p:cNvSpPr/>
          <p:nvPr/>
        </p:nvSpPr>
        <p:spPr>
          <a:xfrm>
            <a:off x="0" y="0"/>
            <a:ext cx="12192000" cy="608477"/>
          </a:xfrm>
          <a:prstGeom prst="rect">
            <a:avLst/>
          </a:prstGeom>
          <a:solidFill>
            <a:srgbClr val="AB1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p:cNvPicPr>
            <a:picLocks noChangeAspect="1"/>
          </p:cNvPicPr>
          <p:nvPr/>
        </p:nvPicPr>
        <p:blipFill>
          <a:blip r:embed="rId4"/>
          <a:stretch>
            <a:fillRect/>
          </a:stretch>
        </p:blipFill>
        <p:spPr>
          <a:xfrm>
            <a:off x="524801" y="-28574"/>
            <a:ext cx="2227427" cy="687361"/>
          </a:xfrm>
          <a:prstGeom prst="rect">
            <a:avLst/>
          </a:prstGeom>
        </p:spPr>
      </p:pic>
      <p:sp>
        <p:nvSpPr>
          <p:cNvPr id="75" name="TextBox 74"/>
          <p:cNvSpPr txBox="1"/>
          <p:nvPr/>
        </p:nvSpPr>
        <p:spPr>
          <a:xfrm>
            <a:off x="3474967" y="6332986"/>
            <a:ext cx="5573445" cy="338554"/>
          </a:xfrm>
          <a:prstGeom prst="rect">
            <a:avLst/>
          </a:prstGeom>
          <a:noFill/>
        </p:spPr>
        <p:txBody>
          <a:bodyPr wrap="square" rtlCol="0">
            <a:spAutoFit/>
          </a:bodyPr>
          <a:lstStyle/>
          <a:p>
            <a:pPr algn="ctr"/>
            <a:r>
              <a:rPr lang="en-US" sz="1600" dirty="0" smtClean="0">
                <a:solidFill>
                  <a:srgbClr val="AB1842"/>
                </a:solidFill>
                <a:latin typeface="Arial Rounded MT Bold" charset="0"/>
                <a:ea typeface="Arial Rounded MT Bold" charset="0"/>
                <a:cs typeface="Arial Rounded MT Bold" charset="0"/>
              </a:rPr>
              <a:t>ASU Project </a:t>
            </a:r>
            <a:r>
              <a:rPr lang="en-US" sz="1600" smtClean="0">
                <a:solidFill>
                  <a:srgbClr val="AB1842"/>
                </a:solidFill>
                <a:latin typeface="Arial Rounded MT Bold" charset="0"/>
                <a:ea typeface="Arial Rounded MT Bold" charset="0"/>
                <a:cs typeface="Arial Rounded MT Bold" charset="0"/>
              </a:rPr>
              <a:t>Management Innovation Framework</a:t>
            </a:r>
            <a:endParaRPr lang="en-US" sz="1600" dirty="0">
              <a:solidFill>
                <a:srgbClr val="AB1842"/>
              </a:solidFill>
              <a:latin typeface="Arial Rounded MT Bold" charset="0"/>
              <a:ea typeface="Arial Rounded MT Bold" charset="0"/>
              <a:cs typeface="Arial Rounded MT Bold" charset="0"/>
            </a:endParaRPr>
          </a:p>
        </p:txBody>
      </p:sp>
      <p:sp>
        <p:nvSpPr>
          <p:cNvPr id="77" name="TextBox 76"/>
          <p:cNvSpPr txBox="1"/>
          <p:nvPr/>
        </p:nvSpPr>
        <p:spPr>
          <a:xfrm>
            <a:off x="162597" y="840570"/>
            <a:ext cx="4848232" cy="954107"/>
          </a:xfrm>
          <a:prstGeom prst="rect">
            <a:avLst/>
          </a:prstGeom>
          <a:noFill/>
        </p:spPr>
        <p:txBody>
          <a:bodyPr wrap="square" rtlCol="0">
            <a:spAutoFit/>
          </a:bodyPr>
          <a:lstStyle/>
          <a:p>
            <a:r>
              <a:rPr lang="en-US" sz="700" dirty="0" smtClean="0">
                <a:latin typeface="Arial Rounded MT Bold" charset="0"/>
                <a:ea typeface="Arial Rounded MT Bold" charset="0"/>
                <a:cs typeface="Arial Rounded MT Bold" charset="0"/>
              </a:rPr>
              <a:t>Arizona State University’s Planning &amp; Program Management Office (PPMO) embraces flexible methodologies. Entrepreneurial project managers have strong stakeholder partnership, judgment, risk management, and team leadership skills. While understanding organizational and business priorities, they are also agile learners who are comfortable with ambiguity and capable of managing across matrix organizational structures. It is imperative to train university staff to understand project management concepts and skills. The PPMO has trained 1,165 and issued 960 PDUs as a R.E.P. with PMI. We have also created the ASU PM Network of practitioners across the campus. Our Business Support Services supports the team with appropriate tools and method agnostic processes. </a:t>
            </a:r>
            <a:endParaRPr lang="en-US" sz="700" dirty="0">
              <a:latin typeface="Arial Rounded MT Bold" charset="0"/>
              <a:ea typeface="Arial Rounded MT Bold" charset="0"/>
              <a:cs typeface="Arial Rounded MT Bold" charset="0"/>
            </a:endParaRPr>
          </a:p>
        </p:txBody>
      </p:sp>
      <p:grpSp>
        <p:nvGrpSpPr>
          <p:cNvPr id="78" name="Group 77"/>
          <p:cNvGrpSpPr/>
          <p:nvPr/>
        </p:nvGrpSpPr>
        <p:grpSpPr>
          <a:xfrm>
            <a:off x="149311" y="3617617"/>
            <a:ext cx="3192977" cy="946115"/>
            <a:chOff x="406164" y="4834577"/>
            <a:chExt cx="3192977" cy="946115"/>
          </a:xfrm>
        </p:grpSpPr>
        <p:sp>
          <p:nvSpPr>
            <p:cNvPr id="81" name="TextBox 80"/>
            <p:cNvSpPr txBox="1"/>
            <p:nvPr/>
          </p:nvSpPr>
          <p:spPr>
            <a:xfrm>
              <a:off x="647302" y="5042028"/>
              <a:ext cx="2951839" cy="738664"/>
            </a:xfrm>
            <a:prstGeom prst="rect">
              <a:avLst/>
            </a:prstGeom>
            <a:noFill/>
          </p:spPr>
          <p:txBody>
            <a:bodyPr wrap="square" rtlCol="0">
              <a:spAutoFit/>
            </a:bodyPr>
            <a:lstStyle/>
            <a:p>
              <a:r>
                <a:rPr lang="en-US" sz="700" dirty="0" smtClean="0">
                  <a:latin typeface="Arial Rounded MT Bold" charset="0"/>
                  <a:ea typeface="Arial Rounded MT Bold" charset="0"/>
                  <a:cs typeface="Arial Rounded MT Bold" charset="0"/>
                </a:rPr>
                <a:t>IT functional area Directors review project information provided and determine if the request is viable to become a project or is an existing IT Service. The project will either be approved, canceled or postponed. If the request fits within an existing program it will follow that program’s intake governance and be guided by the appropriate  Program Manager. </a:t>
              </a:r>
              <a:endParaRPr lang="en-US" sz="700" dirty="0">
                <a:latin typeface="Arial Rounded MT Bold" charset="0"/>
                <a:ea typeface="Arial Rounded MT Bold" charset="0"/>
                <a:cs typeface="Arial Rounded MT Bold" charset="0"/>
              </a:endParaRPr>
            </a:p>
          </p:txBody>
        </p:sp>
        <p:sp>
          <p:nvSpPr>
            <p:cNvPr id="82" name="TextBox 81"/>
            <p:cNvSpPr txBox="1"/>
            <p:nvPr/>
          </p:nvSpPr>
          <p:spPr>
            <a:xfrm>
              <a:off x="625603" y="4834577"/>
              <a:ext cx="2331606" cy="276999"/>
            </a:xfrm>
            <a:prstGeom prst="rect">
              <a:avLst/>
            </a:prstGeom>
            <a:noFill/>
          </p:spPr>
          <p:txBody>
            <a:bodyPr wrap="square" rtlCol="0">
              <a:spAutoFit/>
            </a:bodyPr>
            <a:lstStyle/>
            <a:p>
              <a:r>
                <a:rPr lang="en-US" sz="1200" dirty="0" smtClean="0">
                  <a:solidFill>
                    <a:srgbClr val="AB1842"/>
                  </a:solidFill>
                  <a:latin typeface="Arial Rounded MT Bold" charset="0"/>
                  <a:ea typeface="Arial Rounded MT Bold" charset="0"/>
                  <a:cs typeface="Arial Rounded MT Bold" charset="0"/>
                </a:rPr>
                <a:t>Sparky’s Director Evaluation</a:t>
              </a:r>
              <a:endParaRPr lang="en-US" sz="1200" dirty="0">
                <a:solidFill>
                  <a:srgbClr val="AB1842"/>
                </a:solidFill>
                <a:latin typeface="Arial Rounded MT Bold" charset="0"/>
                <a:ea typeface="Arial Rounded MT Bold" charset="0"/>
                <a:cs typeface="Arial Rounded MT Bold" charset="0"/>
              </a:endParaRPr>
            </a:p>
          </p:txBody>
        </p:sp>
        <p:pic>
          <p:nvPicPr>
            <p:cNvPr id="83" name="Picture 82"/>
            <p:cNvPicPr>
              <a:picLocks noChangeAspect="1"/>
            </p:cNvPicPr>
            <p:nvPr/>
          </p:nvPicPr>
          <p:blipFill>
            <a:blip r:embed="rId5"/>
            <a:stretch>
              <a:fillRect/>
            </a:stretch>
          </p:blipFill>
          <p:spPr>
            <a:xfrm>
              <a:off x="406164" y="4850206"/>
              <a:ext cx="274320" cy="274320"/>
            </a:xfrm>
            <a:prstGeom prst="rect">
              <a:avLst/>
            </a:prstGeom>
          </p:spPr>
        </p:pic>
      </p:grpSp>
      <p:sp>
        <p:nvSpPr>
          <p:cNvPr id="84" name="TextBox 83"/>
          <p:cNvSpPr txBox="1"/>
          <p:nvPr/>
        </p:nvSpPr>
        <p:spPr>
          <a:xfrm>
            <a:off x="142072" y="615649"/>
            <a:ext cx="4169206" cy="307777"/>
          </a:xfrm>
          <a:prstGeom prst="rect">
            <a:avLst/>
          </a:prstGeom>
          <a:noFill/>
        </p:spPr>
        <p:txBody>
          <a:bodyPr wrap="square" rtlCol="0">
            <a:spAutoFit/>
          </a:bodyPr>
          <a:lstStyle/>
          <a:p>
            <a:r>
              <a:rPr lang="en-US" sz="1400" dirty="0" smtClean="0">
                <a:solidFill>
                  <a:srgbClr val="AB1842"/>
                </a:solidFill>
                <a:latin typeface="Arial Rounded MT Bold" charset="0"/>
                <a:ea typeface="Arial Rounded MT Bold" charset="0"/>
                <a:cs typeface="Arial Rounded MT Bold" charset="0"/>
              </a:rPr>
              <a:t>Entrepreneurial Project Management Skills</a:t>
            </a:r>
            <a:endParaRPr lang="en-US" sz="1400" dirty="0">
              <a:solidFill>
                <a:srgbClr val="AB1842"/>
              </a:solidFill>
              <a:latin typeface="Arial Rounded MT Bold" charset="0"/>
              <a:ea typeface="Arial Rounded MT Bold" charset="0"/>
              <a:cs typeface="Arial Rounded MT Bold" charset="0"/>
            </a:endParaRPr>
          </a:p>
        </p:txBody>
      </p:sp>
      <p:grpSp>
        <p:nvGrpSpPr>
          <p:cNvPr id="85" name="Group 84"/>
          <p:cNvGrpSpPr/>
          <p:nvPr/>
        </p:nvGrpSpPr>
        <p:grpSpPr>
          <a:xfrm>
            <a:off x="149311" y="4523852"/>
            <a:ext cx="3192977" cy="838393"/>
            <a:chOff x="406164" y="4834577"/>
            <a:chExt cx="3192977" cy="838393"/>
          </a:xfrm>
        </p:grpSpPr>
        <p:sp>
          <p:nvSpPr>
            <p:cNvPr id="86" name="TextBox 85"/>
            <p:cNvSpPr txBox="1"/>
            <p:nvPr/>
          </p:nvSpPr>
          <p:spPr>
            <a:xfrm>
              <a:off x="647302" y="5042028"/>
              <a:ext cx="2951839" cy="630942"/>
            </a:xfrm>
            <a:prstGeom prst="rect">
              <a:avLst/>
            </a:prstGeom>
            <a:noFill/>
          </p:spPr>
          <p:txBody>
            <a:bodyPr wrap="square" rtlCol="0">
              <a:spAutoFit/>
            </a:bodyPr>
            <a:lstStyle/>
            <a:p>
              <a:r>
                <a:rPr lang="en-US" sz="700" dirty="0" smtClean="0">
                  <a:latin typeface="Arial Rounded MT Bold" charset="0"/>
                  <a:ea typeface="Arial Rounded MT Bold" charset="0"/>
                  <a:cs typeface="Arial Rounded MT Bold" charset="0"/>
                </a:rPr>
                <a:t>Priorities are defined by the business capabilities aligned to ASU’s unique Charter &amp; Mission. The PPMO brings Program Roadmaps that link capabilities with projects to a roadmap. These discussions are not about IT but about new business functions and capabilities. </a:t>
              </a:r>
              <a:endParaRPr lang="en-US" sz="700" dirty="0">
                <a:latin typeface="Arial Rounded MT Bold" charset="0"/>
                <a:ea typeface="Arial Rounded MT Bold" charset="0"/>
                <a:cs typeface="Arial Rounded MT Bold" charset="0"/>
              </a:endParaRPr>
            </a:p>
          </p:txBody>
        </p:sp>
        <p:sp>
          <p:nvSpPr>
            <p:cNvPr id="87" name="TextBox 86"/>
            <p:cNvSpPr txBox="1"/>
            <p:nvPr/>
          </p:nvSpPr>
          <p:spPr>
            <a:xfrm>
              <a:off x="625603" y="4834577"/>
              <a:ext cx="2331606" cy="276999"/>
            </a:xfrm>
            <a:prstGeom prst="rect">
              <a:avLst/>
            </a:prstGeom>
            <a:noFill/>
          </p:spPr>
          <p:txBody>
            <a:bodyPr wrap="square" rtlCol="0">
              <a:spAutoFit/>
            </a:bodyPr>
            <a:lstStyle/>
            <a:p>
              <a:r>
                <a:rPr lang="en-US" sz="1200" dirty="0" smtClean="0">
                  <a:solidFill>
                    <a:srgbClr val="AB1842"/>
                  </a:solidFill>
                  <a:latin typeface="Arial Rounded MT Bold" charset="0"/>
                  <a:ea typeface="Arial Rounded MT Bold" charset="0"/>
                  <a:cs typeface="Arial Rounded MT Bold" charset="0"/>
                </a:rPr>
                <a:t>Executive Customer Priority</a:t>
              </a:r>
              <a:endParaRPr lang="en-US" sz="1200" dirty="0">
                <a:solidFill>
                  <a:srgbClr val="AB1842"/>
                </a:solidFill>
                <a:latin typeface="Arial Rounded MT Bold" charset="0"/>
                <a:ea typeface="Arial Rounded MT Bold" charset="0"/>
                <a:cs typeface="Arial Rounded MT Bold" charset="0"/>
              </a:endParaRPr>
            </a:p>
          </p:txBody>
        </p:sp>
        <p:pic>
          <p:nvPicPr>
            <p:cNvPr id="88" name="Picture 87"/>
            <p:cNvPicPr>
              <a:picLocks noChangeAspect="1"/>
            </p:cNvPicPr>
            <p:nvPr/>
          </p:nvPicPr>
          <p:blipFill>
            <a:blip r:embed="rId5"/>
            <a:stretch>
              <a:fillRect/>
            </a:stretch>
          </p:blipFill>
          <p:spPr>
            <a:xfrm>
              <a:off x="406164" y="4850206"/>
              <a:ext cx="274320" cy="274320"/>
            </a:xfrm>
            <a:prstGeom prst="rect">
              <a:avLst/>
            </a:prstGeom>
          </p:spPr>
        </p:pic>
      </p:grpSp>
      <p:grpSp>
        <p:nvGrpSpPr>
          <p:cNvPr id="89" name="Group 88"/>
          <p:cNvGrpSpPr/>
          <p:nvPr/>
        </p:nvGrpSpPr>
        <p:grpSpPr>
          <a:xfrm>
            <a:off x="8999820" y="4768234"/>
            <a:ext cx="1878093" cy="1987221"/>
            <a:chOff x="10571731" y="3753798"/>
            <a:chExt cx="1878093" cy="1987221"/>
          </a:xfrm>
        </p:grpSpPr>
        <p:grpSp>
          <p:nvGrpSpPr>
            <p:cNvPr id="90" name="Group 89"/>
            <p:cNvGrpSpPr/>
            <p:nvPr/>
          </p:nvGrpSpPr>
          <p:grpSpPr>
            <a:xfrm>
              <a:off x="10802158" y="3753798"/>
              <a:ext cx="1647666" cy="1987221"/>
              <a:chOff x="625603" y="4834577"/>
              <a:chExt cx="3109676" cy="1987221"/>
            </a:xfrm>
          </p:grpSpPr>
          <p:sp>
            <p:nvSpPr>
              <p:cNvPr id="92" name="TextBox 91"/>
              <p:cNvSpPr txBox="1"/>
              <p:nvPr/>
            </p:nvSpPr>
            <p:spPr>
              <a:xfrm>
                <a:off x="647300" y="5221360"/>
                <a:ext cx="3087979" cy="1600438"/>
              </a:xfrm>
              <a:prstGeom prst="rect">
                <a:avLst/>
              </a:prstGeom>
              <a:noFill/>
            </p:spPr>
            <p:txBody>
              <a:bodyPr wrap="square" rtlCol="0">
                <a:spAutoFit/>
              </a:bodyPr>
              <a:lstStyle/>
              <a:p>
                <a:r>
                  <a:rPr lang="en-US" sz="700" dirty="0" smtClean="0">
                    <a:latin typeface="Arial Rounded MT Bold" charset="0"/>
                    <a:ea typeface="Arial Rounded MT Bold" charset="0"/>
                    <a:cs typeface="Arial Rounded MT Bold" charset="0"/>
                  </a:rPr>
                  <a:t>The PPMO Quality Assurance group is an evolving group of experts who remain flexible and versatile in their approach to helping customers achieve successful IT projects that are highly usable, with a high level of confidence before go-live. QA services are tailored to each project and include support before, during, and after project testing phases, up to go-live, and during the maintenance and upgrade phases that follow.</a:t>
                </a:r>
                <a:endParaRPr lang="en-US" sz="700" dirty="0">
                  <a:latin typeface="Arial Rounded MT Bold" charset="0"/>
                  <a:ea typeface="Arial Rounded MT Bold" charset="0"/>
                  <a:cs typeface="Arial Rounded MT Bold" charset="0"/>
                </a:endParaRPr>
              </a:p>
            </p:txBody>
          </p:sp>
          <p:sp>
            <p:nvSpPr>
              <p:cNvPr id="95" name="TextBox 94"/>
              <p:cNvSpPr txBox="1"/>
              <p:nvPr/>
            </p:nvSpPr>
            <p:spPr>
              <a:xfrm>
                <a:off x="625603" y="4834577"/>
                <a:ext cx="2766495" cy="461665"/>
              </a:xfrm>
              <a:prstGeom prst="rect">
                <a:avLst/>
              </a:prstGeom>
              <a:noFill/>
            </p:spPr>
            <p:txBody>
              <a:bodyPr wrap="square" rtlCol="0">
                <a:spAutoFit/>
              </a:bodyPr>
              <a:lstStyle/>
              <a:p>
                <a:r>
                  <a:rPr lang="en-US" sz="1200" dirty="0" smtClean="0">
                    <a:solidFill>
                      <a:srgbClr val="AB1842"/>
                    </a:solidFill>
                    <a:latin typeface="Arial Rounded MT Bold" charset="0"/>
                    <a:ea typeface="Arial Rounded MT Bold" charset="0"/>
                    <a:cs typeface="Arial Rounded MT Bold" charset="0"/>
                  </a:rPr>
                  <a:t>Quality Assurance</a:t>
                </a:r>
                <a:endParaRPr lang="en-US" sz="1200" dirty="0">
                  <a:solidFill>
                    <a:srgbClr val="AB1842"/>
                  </a:solidFill>
                  <a:latin typeface="Arial Rounded MT Bold" charset="0"/>
                  <a:ea typeface="Arial Rounded MT Bold" charset="0"/>
                  <a:cs typeface="Arial Rounded MT Bold" charset="0"/>
                </a:endParaRPr>
              </a:p>
            </p:txBody>
          </p:sp>
        </p:grpSp>
        <p:pic>
          <p:nvPicPr>
            <p:cNvPr id="91" name="Picture 90"/>
            <p:cNvPicPr>
              <a:picLocks noChangeAspect="1"/>
            </p:cNvPicPr>
            <p:nvPr/>
          </p:nvPicPr>
          <p:blipFill>
            <a:blip r:embed="rId5"/>
            <a:stretch>
              <a:fillRect/>
            </a:stretch>
          </p:blipFill>
          <p:spPr>
            <a:xfrm>
              <a:off x="10571731" y="3776376"/>
              <a:ext cx="274320" cy="274320"/>
            </a:xfrm>
            <a:prstGeom prst="rect">
              <a:avLst/>
            </a:prstGeom>
          </p:spPr>
        </p:pic>
      </p:grpSp>
      <p:grpSp>
        <p:nvGrpSpPr>
          <p:cNvPr id="99" name="Group 98"/>
          <p:cNvGrpSpPr/>
          <p:nvPr/>
        </p:nvGrpSpPr>
        <p:grpSpPr>
          <a:xfrm>
            <a:off x="6535170" y="625762"/>
            <a:ext cx="5673359" cy="2213658"/>
            <a:chOff x="4581145" y="626235"/>
            <a:chExt cx="5949830" cy="2321535"/>
          </a:xfrm>
        </p:grpSpPr>
        <p:sp>
          <p:nvSpPr>
            <p:cNvPr id="100" name="TextBox 99"/>
            <p:cNvSpPr txBox="1"/>
            <p:nvPr/>
          </p:nvSpPr>
          <p:spPr>
            <a:xfrm>
              <a:off x="4581145" y="626235"/>
              <a:ext cx="3399746" cy="322776"/>
            </a:xfrm>
            <a:prstGeom prst="rect">
              <a:avLst/>
            </a:prstGeom>
            <a:noFill/>
          </p:spPr>
          <p:txBody>
            <a:bodyPr wrap="square" rtlCol="0">
              <a:spAutoFit/>
            </a:bodyPr>
            <a:lstStyle/>
            <a:p>
              <a:r>
                <a:rPr lang="en-US" sz="1400" dirty="0" smtClean="0">
                  <a:solidFill>
                    <a:srgbClr val="AB1842"/>
                  </a:solidFill>
                  <a:latin typeface="Arial Rounded MT Bold" charset="0"/>
                  <a:ea typeface="Arial Rounded MT Bold" charset="0"/>
                  <a:cs typeface="Arial Rounded MT Bold" charset="0"/>
                </a:rPr>
                <a:t>Outcomes: Innovation Delivery</a:t>
              </a:r>
              <a:endParaRPr lang="en-US" sz="1400" dirty="0">
                <a:solidFill>
                  <a:srgbClr val="AB1842"/>
                </a:solidFill>
                <a:latin typeface="Arial Rounded MT Bold" charset="0"/>
                <a:ea typeface="Arial Rounded MT Bold" charset="0"/>
                <a:cs typeface="Arial Rounded MT Bold" charset="0"/>
              </a:endParaRPr>
            </a:p>
          </p:txBody>
        </p:sp>
        <p:sp>
          <p:nvSpPr>
            <p:cNvPr id="101" name="TextBox 100"/>
            <p:cNvSpPr txBox="1"/>
            <p:nvPr/>
          </p:nvSpPr>
          <p:spPr>
            <a:xfrm>
              <a:off x="8131527" y="837310"/>
              <a:ext cx="2333755" cy="435746"/>
            </a:xfrm>
            <a:prstGeom prst="rect">
              <a:avLst/>
            </a:prstGeom>
            <a:noFill/>
          </p:spPr>
          <p:txBody>
            <a:bodyPr wrap="square" rtlCol="0">
              <a:spAutoFit/>
            </a:bodyPr>
            <a:lstStyle/>
            <a:p>
              <a:r>
                <a:rPr lang="en-US" sz="700" dirty="0" smtClean="0">
                  <a:latin typeface="Arial Rounded MT Bold" charset="0"/>
                  <a:ea typeface="Arial Rounded MT Bold" charset="0"/>
                  <a:cs typeface="Arial Rounded MT Bold" charset="0"/>
                </a:rPr>
                <a:t>A 15% increase in Project Effort and  20% SLA Effort increase with a 35% decrease in Maintenance </a:t>
              </a:r>
              <a:r>
                <a:rPr lang="en-US" sz="700" dirty="0">
                  <a:latin typeface="Arial Rounded MT Bold" charset="0"/>
                  <a:ea typeface="Arial Rounded MT Bold" charset="0"/>
                  <a:cs typeface="Arial Rounded MT Bold" charset="0"/>
                </a:rPr>
                <a:t>E</a:t>
              </a:r>
              <a:r>
                <a:rPr lang="en-US" sz="700" dirty="0" smtClean="0">
                  <a:latin typeface="Arial Rounded MT Bold" charset="0"/>
                  <a:ea typeface="Arial Rounded MT Bold" charset="0"/>
                  <a:cs typeface="Arial Rounded MT Bold" charset="0"/>
                </a:rPr>
                <a:t>ffort in 3 years.</a:t>
              </a:r>
              <a:endParaRPr lang="en-US" sz="700" dirty="0">
                <a:latin typeface="Arial Rounded MT Bold" charset="0"/>
                <a:ea typeface="Arial Rounded MT Bold" charset="0"/>
                <a:cs typeface="Arial Rounded MT Bold" charset="0"/>
              </a:endParaRPr>
            </a:p>
          </p:txBody>
        </p:sp>
        <p:pic>
          <p:nvPicPr>
            <p:cNvPr id="102" name="Picture 101"/>
            <p:cNvPicPr>
              <a:picLocks noChangeAspect="1"/>
            </p:cNvPicPr>
            <p:nvPr/>
          </p:nvPicPr>
          <p:blipFill>
            <a:blip r:embed="rId6"/>
            <a:stretch>
              <a:fillRect/>
            </a:stretch>
          </p:blipFill>
          <p:spPr>
            <a:xfrm>
              <a:off x="8279882" y="1291794"/>
              <a:ext cx="2251093" cy="1655976"/>
            </a:xfrm>
            <a:prstGeom prst="rect">
              <a:avLst/>
            </a:prstGeom>
          </p:spPr>
        </p:pic>
      </p:grpSp>
      <p:pic>
        <p:nvPicPr>
          <p:cNvPr id="103" name="Picture 102"/>
          <p:cNvPicPr>
            <a:picLocks noChangeAspect="1"/>
          </p:cNvPicPr>
          <p:nvPr/>
        </p:nvPicPr>
        <p:blipFill>
          <a:blip r:embed="rId5"/>
          <a:stretch>
            <a:fillRect/>
          </a:stretch>
        </p:blipFill>
        <p:spPr>
          <a:xfrm>
            <a:off x="6946168" y="6626268"/>
            <a:ext cx="182880" cy="182880"/>
          </a:xfrm>
          <a:prstGeom prst="rect">
            <a:avLst/>
          </a:prstGeom>
        </p:spPr>
      </p:pic>
      <p:sp>
        <p:nvSpPr>
          <p:cNvPr id="104" name="TextBox 103"/>
          <p:cNvSpPr txBox="1"/>
          <p:nvPr/>
        </p:nvSpPr>
        <p:spPr>
          <a:xfrm>
            <a:off x="7069441" y="6608943"/>
            <a:ext cx="2077191" cy="200055"/>
          </a:xfrm>
          <a:prstGeom prst="rect">
            <a:avLst/>
          </a:prstGeom>
          <a:noFill/>
        </p:spPr>
        <p:txBody>
          <a:bodyPr wrap="square" rtlCol="0">
            <a:spAutoFit/>
          </a:bodyPr>
          <a:lstStyle/>
          <a:p>
            <a:r>
              <a:rPr lang="en-US" sz="700" i="1" dirty="0" smtClean="0">
                <a:latin typeface="Arial Rounded MT Bold" charset="0"/>
                <a:ea typeface="Arial Rounded MT Bold" charset="0"/>
                <a:cs typeface="Arial Rounded MT Bold" charset="0"/>
              </a:rPr>
              <a:t>ASU </a:t>
            </a:r>
            <a:r>
              <a:rPr lang="en-US" sz="700" i="1" smtClean="0">
                <a:latin typeface="Arial Rounded MT Bold" charset="0"/>
                <a:ea typeface="Arial Rounded MT Bold" charset="0"/>
                <a:cs typeface="Arial Rounded MT Bold" charset="0"/>
              </a:rPr>
              <a:t>Project Acceleration </a:t>
            </a:r>
            <a:r>
              <a:rPr lang="en-US" sz="700" i="1" dirty="0" smtClean="0">
                <a:latin typeface="Arial Rounded MT Bold" charset="0"/>
                <a:ea typeface="Arial Rounded MT Bold" charset="0"/>
                <a:cs typeface="Arial Rounded MT Bold" charset="0"/>
              </a:rPr>
              <a:t>Differentiator</a:t>
            </a:r>
            <a:endParaRPr lang="en-US" sz="700" i="1" dirty="0">
              <a:latin typeface="Arial Rounded MT Bold" charset="0"/>
              <a:ea typeface="Arial Rounded MT Bold" charset="0"/>
              <a:cs typeface="Arial Rounded MT Bold" charset="0"/>
            </a:endParaRPr>
          </a:p>
        </p:txBody>
      </p:sp>
      <p:sp>
        <p:nvSpPr>
          <p:cNvPr id="105" name="Rectangle 104"/>
          <p:cNvSpPr/>
          <p:nvPr/>
        </p:nvSpPr>
        <p:spPr>
          <a:xfrm>
            <a:off x="2774109" y="2325"/>
            <a:ext cx="9191940" cy="461665"/>
          </a:xfrm>
          <a:prstGeom prst="rect">
            <a:avLst/>
          </a:prstGeom>
        </p:spPr>
        <p:txBody>
          <a:bodyPr wrap="none">
            <a:spAutoFit/>
          </a:bodyPr>
          <a:lstStyle/>
          <a:p>
            <a:r>
              <a:rPr lang="en-US" sz="2400" b="1" dirty="0" smtClean="0">
                <a:solidFill>
                  <a:schemeClr val="bg1"/>
                </a:solidFill>
                <a:effectLst/>
                <a:latin typeface="Arial" charset="0"/>
                <a:ea typeface="Arial" charset="0"/>
                <a:cs typeface="Arial" charset="0"/>
              </a:rPr>
              <a:t>Drive University Innovation Through Enhanced PMO Services</a:t>
            </a:r>
            <a:endParaRPr lang="en-US" sz="2400" b="1" dirty="0">
              <a:solidFill>
                <a:schemeClr val="bg1"/>
              </a:solidFill>
              <a:latin typeface="Arial" charset="0"/>
              <a:ea typeface="Arial" charset="0"/>
              <a:cs typeface="Arial" charset="0"/>
            </a:endParaRPr>
          </a:p>
        </p:txBody>
      </p:sp>
      <p:sp>
        <p:nvSpPr>
          <p:cNvPr id="106" name="TextBox 105"/>
          <p:cNvSpPr txBox="1"/>
          <p:nvPr/>
        </p:nvSpPr>
        <p:spPr>
          <a:xfrm>
            <a:off x="5682895" y="388047"/>
            <a:ext cx="3681967" cy="230832"/>
          </a:xfrm>
          <a:prstGeom prst="rect">
            <a:avLst/>
          </a:prstGeom>
          <a:noFill/>
        </p:spPr>
        <p:txBody>
          <a:bodyPr wrap="square" rtlCol="0">
            <a:spAutoFit/>
          </a:bodyPr>
          <a:lstStyle/>
          <a:p>
            <a:pPr algn="ctr"/>
            <a:r>
              <a:rPr lang="en-US" sz="900" dirty="0" smtClean="0">
                <a:solidFill>
                  <a:schemeClr val="bg1"/>
                </a:solidFill>
                <a:latin typeface="Arial Rounded MT Bold" charset="0"/>
                <a:ea typeface="Arial Rounded MT Bold" charset="0"/>
                <a:cs typeface="Arial Rounded MT Bold" charset="0"/>
              </a:rPr>
              <a:t>Warick L. Pond, PMP, CSM | Assistant Vice President</a:t>
            </a:r>
            <a:endParaRPr lang="en-US" sz="900" dirty="0">
              <a:solidFill>
                <a:schemeClr val="bg1"/>
              </a:solidFill>
              <a:latin typeface="Arial Rounded MT Bold" charset="0"/>
              <a:ea typeface="Arial Rounded MT Bold" charset="0"/>
              <a:cs typeface="Arial Rounded MT Bold" charset="0"/>
            </a:endParaRPr>
          </a:p>
        </p:txBody>
      </p:sp>
      <p:pic>
        <p:nvPicPr>
          <p:cNvPr id="107" name="Picture 106"/>
          <p:cNvPicPr>
            <a:picLocks noChangeAspect="1"/>
          </p:cNvPicPr>
          <p:nvPr/>
        </p:nvPicPr>
        <p:blipFill>
          <a:blip r:embed="rId7"/>
          <a:stretch>
            <a:fillRect/>
          </a:stretch>
        </p:blipFill>
        <p:spPr>
          <a:xfrm>
            <a:off x="394882" y="1739984"/>
            <a:ext cx="1843044" cy="1920240"/>
          </a:xfrm>
          <a:prstGeom prst="rect">
            <a:avLst/>
          </a:prstGeom>
        </p:spPr>
      </p:pic>
      <p:pic>
        <p:nvPicPr>
          <p:cNvPr id="108" name="Picture 107"/>
          <p:cNvPicPr>
            <a:picLocks noChangeAspect="1"/>
          </p:cNvPicPr>
          <p:nvPr/>
        </p:nvPicPr>
        <p:blipFill>
          <a:blip r:embed="rId8"/>
          <a:stretch>
            <a:fillRect/>
          </a:stretch>
        </p:blipFill>
        <p:spPr>
          <a:xfrm>
            <a:off x="305250" y="5329223"/>
            <a:ext cx="3133888" cy="1485089"/>
          </a:xfrm>
          <a:prstGeom prst="rect">
            <a:avLst/>
          </a:prstGeom>
        </p:spPr>
      </p:pic>
      <p:grpSp>
        <p:nvGrpSpPr>
          <p:cNvPr id="109" name="Group 108"/>
          <p:cNvGrpSpPr>
            <a:grpSpLocks noChangeAspect="1"/>
          </p:cNvGrpSpPr>
          <p:nvPr/>
        </p:nvGrpSpPr>
        <p:grpSpPr>
          <a:xfrm>
            <a:off x="2032343" y="1734116"/>
            <a:ext cx="2762184" cy="536773"/>
            <a:chOff x="1956439" y="1620261"/>
            <a:chExt cx="2894896" cy="562563"/>
          </a:xfrm>
        </p:grpSpPr>
        <p:sp>
          <p:nvSpPr>
            <p:cNvPr id="111" name="Left Brace 110"/>
            <p:cNvSpPr/>
            <p:nvPr/>
          </p:nvSpPr>
          <p:spPr>
            <a:xfrm rot="5400000">
              <a:off x="3250882" y="856228"/>
              <a:ext cx="328445" cy="2324747"/>
            </a:xfrm>
            <a:prstGeom prst="leftBrace">
              <a:avLst>
                <a:gd name="adj1" fmla="val 26334"/>
                <a:gd name="adj2" fmla="val 50414"/>
              </a:avLst>
            </a:prstGeom>
            <a:ln w="38100">
              <a:solidFill>
                <a:srgbClr val="AB184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TextBox 111"/>
            <p:cNvSpPr txBox="1"/>
            <p:nvPr/>
          </p:nvSpPr>
          <p:spPr>
            <a:xfrm>
              <a:off x="1956439" y="1620261"/>
              <a:ext cx="2894896" cy="230832"/>
            </a:xfrm>
            <a:prstGeom prst="rect">
              <a:avLst/>
            </a:prstGeom>
            <a:noFill/>
          </p:spPr>
          <p:txBody>
            <a:bodyPr wrap="square" rtlCol="0">
              <a:spAutoFit/>
            </a:bodyPr>
            <a:lstStyle/>
            <a:p>
              <a:pPr algn="ctr"/>
              <a:r>
                <a:rPr lang="en-US" sz="900" smtClean="0">
                  <a:solidFill>
                    <a:srgbClr val="AB1842"/>
                  </a:solidFill>
                  <a:latin typeface="Arial Rounded MT Bold" charset="0"/>
                  <a:ea typeface="Arial Rounded MT Bold" charset="0"/>
                  <a:cs typeface="Arial Rounded MT Bold" charset="0"/>
                </a:rPr>
                <a:t>Business Support Services</a:t>
              </a:r>
              <a:endParaRPr lang="en-US" sz="900" dirty="0">
                <a:solidFill>
                  <a:srgbClr val="AB1842"/>
                </a:solidFill>
                <a:latin typeface="Arial Rounded MT Bold" charset="0"/>
                <a:ea typeface="Arial Rounded MT Bold" charset="0"/>
                <a:cs typeface="Arial Rounded MT Bold" charset="0"/>
              </a:endParaRPr>
            </a:p>
          </p:txBody>
        </p:sp>
      </p:grpSp>
      <p:pic>
        <p:nvPicPr>
          <p:cNvPr id="113" name="Picture 112"/>
          <p:cNvPicPr>
            <a:picLocks noChangeAspect="1"/>
          </p:cNvPicPr>
          <p:nvPr/>
        </p:nvPicPr>
        <p:blipFill>
          <a:blip r:embed="rId9"/>
          <a:stretch>
            <a:fillRect/>
          </a:stretch>
        </p:blipFill>
        <p:spPr>
          <a:xfrm>
            <a:off x="3414991" y="3812103"/>
            <a:ext cx="5538073" cy="2651760"/>
          </a:xfrm>
          <a:prstGeom prst="rect">
            <a:avLst/>
          </a:prstGeom>
        </p:spPr>
      </p:pic>
      <p:pic>
        <p:nvPicPr>
          <p:cNvPr id="114" name="Picture 113"/>
          <p:cNvPicPr>
            <a:picLocks noChangeAspect="1"/>
          </p:cNvPicPr>
          <p:nvPr/>
        </p:nvPicPr>
        <p:blipFill>
          <a:blip r:embed="rId5"/>
          <a:stretch>
            <a:fillRect/>
          </a:stretch>
        </p:blipFill>
        <p:spPr>
          <a:xfrm>
            <a:off x="5874158" y="4256787"/>
            <a:ext cx="182880" cy="182880"/>
          </a:xfrm>
          <a:prstGeom prst="rect">
            <a:avLst/>
          </a:prstGeom>
        </p:spPr>
      </p:pic>
      <p:sp>
        <p:nvSpPr>
          <p:cNvPr id="115" name="TextBox 114"/>
          <p:cNvSpPr txBox="1"/>
          <p:nvPr/>
        </p:nvSpPr>
        <p:spPr>
          <a:xfrm>
            <a:off x="113266" y="3652910"/>
            <a:ext cx="350283" cy="230832"/>
          </a:xfrm>
          <a:prstGeom prst="rect">
            <a:avLst/>
          </a:prstGeom>
          <a:noFill/>
        </p:spPr>
        <p:txBody>
          <a:bodyPr wrap="square" rtlCol="0">
            <a:spAutoFit/>
          </a:bodyPr>
          <a:lstStyle/>
          <a:p>
            <a:pPr algn="ctr"/>
            <a:r>
              <a:rPr lang="en-US" sz="900" b="1" smtClean="0">
                <a:solidFill>
                  <a:srgbClr val="AB1842"/>
                </a:solidFill>
                <a:latin typeface="Arial" charset="0"/>
                <a:ea typeface="Arial" charset="0"/>
                <a:cs typeface="Arial" charset="0"/>
              </a:rPr>
              <a:t>1</a:t>
            </a:r>
            <a:endParaRPr lang="en-US" sz="900" b="1">
              <a:solidFill>
                <a:srgbClr val="AB1842"/>
              </a:solidFill>
              <a:latin typeface="Arial" charset="0"/>
              <a:ea typeface="Arial" charset="0"/>
              <a:cs typeface="Arial" charset="0"/>
            </a:endParaRPr>
          </a:p>
        </p:txBody>
      </p:sp>
      <p:sp>
        <p:nvSpPr>
          <p:cNvPr id="116" name="TextBox 115"/>
          <p:cNvSpPr txBox="1"/>
          <p:nvPr/>
        </p:nvSpPr>
        <p:spPr>
          <a:xfrm>
            <a:off x="113266" y="4558905"/>
            <a:ext cx="350283" cy="230832"/>
          </a:xfrm>
          <a:prstGeom prst="rect">
            <a:avLst/>
          </a:prstGeom>
          <a:noFill/>
        </p:spPr>
        <p:txBody>
          <a:bodyPr wrap="square" rtlCol="0">
            <a:spAutoFit/>
          </a:bodyPr>
          <a:lstStyle/>
          <a:p>
            <a:pPr algn="ctr"/>
            <a:r>
              <a:rPr lang="en-US" sz="900" b="1" dirty="0">
                <a:solidFill>
                  <a:srgbClr val="AB1842"/>
                </a:solidFill>
                <a:latin typeface="Arial" charset="0"/>
                <a:ea typeface="Arial" charset="0"/>
                <a:cs typeface="Arial" charset="0"/>
              </a:rPr>
              <a:t>2</a:t>
            </a:r>
          </a:p>
        </p:txBody>
      </p:sp>
      <p:grpSp>
        <p:nvGrpSpPr>
          <p:cNvPr id="117" name="Group 116"/>
          <p:cNvGrpSpPr/>
          <p:nvPr/>
        </p:nvGrpSpPr>
        <p:grpSpPr>
          <a:xfrm>
            <a:off x="4496591" y="3006584"/>
            <a:ext cx="4161208" cy="709221"/>
            <a:chOff x="4902931" y="881000"/>
            <a:chExt cx="4161208" cy="709221"/>
          </a:xfrm>
        </p:grpSpPr>
        <p:grpSp>
          <p:nvGrpSpPr>
            <p:cNvPr id="118" name="Group 117"/>
            <p:cNvGrpSpPr/>
            <p:nvPr/>
          </p:nvGrpSpPr>
          <p:grpSpPr>
            <a:xfrm>
              <a:off x="4942895" y="881000"/>
              <a:ext cx="4121244" cy="709221"/>
              <a:chOff x="4957885" y="671140"/>
              <a:chExt cx="4121244" cy="709221"/>
            </a:xfrm>
          </p:grpSpPr>
          <p:sp>
            <p:nvSpPr>
              <p:cNvPr id="120" name="TextBox 119"/>
              <p:cNvSpPr txBox="1"/>
              <p:nvPr/>
            </p:nvSpPr>
            <p:spPr>
              <a:xfrm>
                <a:off x="5232205" y="857141"/>
                <a:ext cx="3846924" cy="523220"/>
              </a:xfrm>
              <a:prstGeom prst="rect">
                <a:avLst/>
              </a:prstGeom>
              <a:noFill/>
            </p:spPr>
            <p:txBody>
              <a:bodyPr wrap="square" rtlCol="0">
                <a:spAutoFit/>
              </a:bodyPr>
              <a:lstStyle/>
              <a:p>
                <a:r>
                  <a:rPr lang="en-US" sz="700" dirty="0" smtClean="0">
                    <a:latin typeface="Arial Rounded MT Bold" charset="0"/>
                    <a:ea typeface="Arial Rounded MT Bold" charset="0"/>
                    <a:cs typeface="Arial Rounded MT Bold" charset="0"/>
                  </a:rPr>
                  <a:t>THOR stands for Tactical Holistic Organizational Readiness. It is a weekly meeting with cross IT representation. Stakeholders are welcome to attend. In THOR, projects will be reviewed to gain approval of project readiness to move toward planning, execution, or closed status. Agenda items are built around the project stages. </a:t>
                </a:r>
                <a:endParaRPr lang="en-US" sz="700" dirty="0">
                  <a:latin typeface="Arial Rounded MT Bold" charset="0"/>
                  <a:ea typeface="Arial Rounded MT Bold" charset="0"/>
                  <a:cs typeface="Arial Rounded MT Bold" charset="0"/>
                </a:endParaRPr>
              </a:p>
            </p:txBody>
          </p:sp>
          <p:sp>
            <p:nvSpPr>
              <p:cNvPr id="121" name="TextBox 120"/>
              <p:cNvSpPr txBox="1"/>
              <p:nvPr/>
            </p:nvSpPr>
            <p:spPr>
              <a:xfrm>
                <a:off x="5179896" y="671140"/>
                <a:ext cx="3361419" cy="276999"/>
              </a:xfrm>
              <a:prstGeom prst="rect">
                <a:avLst/>
              </a:prstGeom>
              <a:noFill/>
            </p:spPr>
            <p:txBody>
              <a:bodyPr wrap="square" rtlCol="0">
                <a:spAutoFit/>
              </a:bodyPr>
              <a:lstStyle/>
              <a:p>
                <a:r>
                  <a:rPr lang="en-US" sz="1200" dirty="0" smtClean="0">
                    <a:solidFill>
                      <a:srgbClr val="AB1842"/>
                    </a:solidFill>
                    <a:latin typeface="Arial Rounded MT Bold" charset="0"/>
                    <a:ea typeface="Arial Rounded MT Bold" charset="0"/>
                    <a:cs typeface="Arial Rounded MT Bold" charset="0"/>
                  </a:rPr>
                  <a:t>Tactical Holistic Organizational Readiness </a:t>
                </a:r>
                <a:endParaRPr lang="en-US" sz="1200" dirty="0">
                  <a:solidFill>
                    <a:srgbClr val="AB1842"/>
                  </a:solidFill>
                  <a:latin typeface="Arial Rounded MT Bold" charset="0"/>
                  <a:ea typeface="Arial Rounded MT Bold" charset="0"/>
                  <a:cs typeface="Arial Rounded MT Bold" charset="0"/>
                </a:endParaRPr>
              </a:p>
            </p:txBody>
          </p:sp>
          <p:pic>
            <p:nvPicPr>
              <p:cNvPr id="122" name="Picture 121"/>
              <p:cNvPicPr>
                <a:picLocks noChangeAspect="1"/>
              </p:cNvPicPr>
              <p:nvPr/>
            </p:nvPicPr>
            <p:blipFill>
              <a:blip r:embed="rId5"/>
              <a:stretch>
                <a:fillRect/>
              </a:stretch>
            </p:blipFill>
            <p:spPr>
              <a:xfrm>
                <a:off x="4957885" y="688909"/>
                <a:ext cx="274320" cy="274320"/>
              </a:xfrm>
              <a:prstGeom prst="rect">
                <a:avLst/>
              </a:prstGeom>
            </p:spPr>
          </p:pic>
        </p:grpSp>
        <p:sp>
          <p:nvSpPr>
            <p:cNvPr id="119" name="TextBox 118"/>
            <p:cNvSpPr txBox="1"/>
            <p:nvPr/>
          </p:nvSpPr>
          <p:spPr>
            <a:xfrm>
              <a:off x="4902931" y="925156"/>
              <a:ext cx="350283" cy="230832"/>
            </a:xfrm>
            <a:prstGeom prst="rect">
              <a:avLst/>
            </a:prstGeom>
            <a:noFill/>
          </p:spPr>
          <p:txBody>
            <a:bodyPr wrap="square" rtlCol="0">
              <a:spAutoFit/>
            </a:bodyPr>
            <a:lstStyle/>
            <a:p>
              <a:pPr algn="ctr"/>
              <a:r>
                <a:rPr lang="en-US" sz="900" b="1" dirty="0" smtClean="0">
                  <a:solidFill>
                    <a:srgbClr val="AB1842"/>
                  </a:solidFill>
                  <a:latin typeface="Arial" charset="0"/>
                  <a:ea typeface="Arial" charset="0"/>
                  <a:cs typeface="Arial" charset="0"/>
                </a:rPr>
                <a:t>3</a:t>
              </a:r>
              <a:endParaRPr lang="en-US" sz="900" b="1" dirty="0">
                <a:solidFill>
                  <a:srgbClr val="AB1842"/>
                </a:solidFill>
                <a:latin typeface="Arial" charset="0"/>
                <a:ea typeface="Arial" charset="0"/>
                <a:cs typeface="Arial" charset="0"/>
              </a:endParaRPr>
            </a:p>
          </p:txBody>
        </p:sp>
      </p:grpSp>
      <p:grpSp>
        <p:nvGrpSpPr>
          <p:cNvPr id="123" name="Group 122"/>
          <p:cNvGrpSpPr/>
          <p:nvPr/>
        </p:nvGrpSpPr>
        <p:grpSpPr>
          <a:xfrm>
            <a:off x="8620517" y="3010718"/>
            <a:ext cx="3332444" cy="704949"/>
            <a:chOff x="4494665" y="2888601"/>
            <a:chExt cx="3332444" cy="704949"/>
          </a:xfrm>
        </p:grpSpPr>
        <p:grpSp>
          <p:nvGrpSpPr>
            <p:cNvPr id="124" name="Group 123"/>
            <p:cNvGrpSpPr/>
            <p:nvPr/>
          </p:nvGrpSpPr>
          <p:grpSpPr>
            <a:xfrm>
              <a:off x="4531947" y="2888601"/>
              <a:ext cx="3295162" cy="704949"/>
              <a:chOff x="406164" y="4834577"/>
              <a:chExt cx="3295162" cy="704949"/>
            </a:xfrm>
          </p:grpSpPr>
          <p:sp>
            <p:nvSpPr>
              <p:cNvPr id="126" name="TextBox 125"/>
              <p:cNvSpPr txBox="1"/>
              <p:nvPr/>
            </p:nvSpPr>
            <p:spPr>
              <a:xfrm>
                <a:off x="647302" y="5016306"/>
                <a:ext cx="3054024" cy="523220"/>
              </a:xfrm>
              <a:prstGeom prst="rect">
                <a:avLst/>
              </a:prstGeom>
              <a:noFill/>
            </p:spPr>
            <p:txBody>
              <a:bodyPr wrap="square" rtlCol="0">
                <a:spAutoFit/>
              </a:bodyPr>
              <a:lstStyle/>
              <a:p>
                <a:r>
                  <a:rPr lang="en-US" sz="700" dirty="0" smtClean="0">
                    <a:latin typeface="Arial Rounded MT Bold" charset="0"/>
                    <a:ea typeface="Arial Rounded MT Bold" charset="0"/>
                    <a:cs typeface="Arial Rounded MT Bold" charset="0"/>
                  </a:rPr>
                  <a:t>Risk is identified early in the process prior to any purchase of new technologies. Using a proprietary Security Review to score possible IT risk severity</a:t>
                </a:r>
                <a:r>
                  <a:rPr lang="en-US" sz="700" dirty="0">
                    <a:latin typeface="Arial Rounded MT Bold" charset="0"/>
                    <a:ea typeface="Arial Rounded MT Bold" charset="0"/>
                    <a:cs typeface="Arial Rounded MT Bold" charset="0"/>
                  </a:rPr>
                  <a:t> </a:t>
                </a:r>
                <a:r>
                  <a:rPr lang="en-US" sz="700" dirty="0" smtClean="0">
                    <a:latin typeface="Arial Rounded MT Bold" charset="0"/>
                    <a:ea typeface="Arial Rounded MT Bold" charset="0"/>
                    <a:cs typeface="Arial Rounded MT Bold" charset="0"/>
                  </a:rPr>
                  <a:t>coupled with a contract review that includes the Information Security and Risk Management Offices. </a:t>
                </a:r>
                <a:endParaRPr lang="en-US" sz="700" dirty="0">
                  <a:latin typeface="Arial Rounded MT Bold" charset="0"/>
                  <a:ea typeface="Arial Rounded MT Bold" charset="0"/>
                  <a:cs typeface="Arial Rounded MT Bold" charset="0"/>
                </a:endParaRPr>
              </a:p>
            </p:txBody>
          </p:sp>
          <p:sp>
            <p:nvSpPr>
              <p:cNvPr id="127" name="TextBox 126"/>
              <p:cNvSpPr txBox="1"/>
              <p:nvPr/>
            </p:nvSpPr>
            <p:spPr>
              <a:xfrm>
                <a:off x="625602" y="4834577"/>
                <a:ext cx="2318055" cy="276999"/>
              </a:xfrm>
              <a:prstGeom prst="rect">
                <a:avLst/>
              </a:prstGeom>
              <a:noFill/>
            </p:spPr>
            <p:txBody>
              <a:bodyPr wrap="square" rtlCol="0">
                <a:spAutoFit/>
              </a:bodyPr>
              <a:lstStyle/>
              <a:p>
                <a:r>
                  <a:rPr lang="en-US" sz="1200" dirty="0" smtClean="0">
                    <a:solidFill>
                      <a:srgbClr val="AB1842"/>
                    </a:solidFill>
                    <a:latin typeface="Arial Rounded MT Bold" charset="0"/>
                    <a:ea typeface="Arial Rounded MT Bold" charset="0"/>
                    <a:cs typeface="Arial Rounded MT Bold" charset="0"/>
                  </a:rPr>
                  <a:t>Procurement Security &amp; Risk</a:t>
                </a:r>
                <a:endParaRPr lang="en-US" sz="1200" dirty="0">
                  <a:solidFill>
                    <a:srgbClr val="AB1842"/>
                  </a:solidFill>
                  <a:latin typeface="Arial Rounded MT Bold" charset="0"/>
                  <a:ea typeface="Arial Rounded MT Bold" charset="0"/>
                  <a:cs typeface="Arial Rounded MT Bold" charset="0"/>
                </a:endParaRPr>
              </a:p>
            </p:txBody>
          </p:sp>
          <p:pic>
            <p:nvPicPr>
              <p:cNvPr id="128" name="Picture 127"/>
              <p:cNvPicPr>
                <a:picLocks noChangeAspect="1"/>
              </p:cNvPicPr>
              <p:nvPr/>
            </p:nvPicPr>
            <p:blipFill>
              <a:blip r:embed="rId5"/>
              <a:stretch>
                <a:fillRect/>
              </a:stretch>
            </p:blipFill>
            <p:spPr>
              <a:xfrm>
                <a:off x="406164" y="4850206"/>
                <a:ext cx="274320" cy="274320"/>
              </a:xfrm>
              <a:prstGeom prst="rect">
                <a:avLst/>
              </a:prstGeom>
            </p:spPr>
          </p:pic>
        </p:grpSp>
        <p:sp>
          <p:nvSpPr>
            <p:cNvPr id="125" name="TextBox 124"/>
            <p:cNvSpPr txBox="1"/>
            <p:nvPr/>
          </p:nvSpPr>
          <p:spPr>
            <a:xfrm>
              <a:off x="4494665" y="2925791"/>
              <a:ext cx="350283" cy="230832"/>
            </a:xfrm>
            <a:prstGeom prst="rect">
              <a:avLst/>
            </a:prstGeom>
            <a:noFill/>
          </p:spPr>
          <p:txBody>
            <a:bodyPr wrap="square" rtlCol="0">
              <a:spAutoFit/>
            </a:bodyPr>
            <a:lstStyle/>
            <a:p>
              <a:pPr algn="ctr"/>
              <a:r>
                <a:rPr lang="en-US" sz="900" b="1" dirty="0" smtClean="0">
                  <a:solidFill>
                    <a:srgbClr val="AB1842"/>
                  </a:solidFill>
                  <a:latin typeface="Arial" charset="0"/>
                  <a:ea typeface="Arial" charset="0"/>
                  <a:cs typeface="Arial" charset="0"/>
                </a:rPr>
                <a:t>4</a:t>
              </a:r>
              <a:endParaRPr lang="en-US" sz="900" b="1" dirty="0">
                <a:solidFill>
                  <a:srgbClr val="AB1842"/>
                </a:solidFill>
                <a:latin typeface="Arial" charset="0"/>
                <a:ea typeface="Arial" charset="0"/>
                <a:cs typeface="Arial" charset="0"/>
              </a:endParaRPr>
            </a:p>
          </p:txBody>
        </p:sp>
      </p:grpSp>
      <p:grpSp>
        <p:nvGrpSpPr>
          <p:cNvPr id="129" name="Group 128"/>
          <p:cNvGrpSpPr/>
          <p:nvPr/>
        </p:nvGrpSpPr>
        <p:grpSpPr>
          <a:xfrm>
            <a:off x="9109002" y="3828852"/>
            <a:ext cx="2746791" cy="838393"/>
            <a:chOff x="7054735" y="2903998"/>
            <a:chExt cx="2746791" cy="838393"/>
          </a:xfrm>
        </p:grpSpPr>
        <p:grpSp>
          <p:nvGrpSpPr>
            <p:cNvPr id="135" name="Group 134"/>
            <p:cNvGrpSpPr/>
            <p:nvPr/>
          </p:nvGrpSpPr>
          <p:grpSpPr>
            <a:xfrm>
              <a:off x="7091157" y="2903998"/>
              <a:ext cx="2710369" cy="838393"/>
              <a:chOff x="406164" y="4834577"/>
              <a:chExt cx="2710369" cy="838393"/>
            </a:xfrm>
          </p:grpSpPr>
          <p:sp>
            <p:nvSpPr>
              <p:cNvPr id="145" name="TextBox 144"/>
              <p:cNvSpPr txBox="1"/>
              <p:nvPr/>
            </p:nvSpPr>
            <p:spPr>
              <a:xfrm>
                <a:off x="647303" y="5042028"/>
                <a:ext cx="2469230" cy="630942"/>
              </a:xfrm>
              <a:prstGeom prst="rect">
                <a:avLst/>
              </a:prstGeom>
              <a:noFill/>
            </p:spPr>
            <p:txBody>
              <a:bodyPr wrap="square" rtlCol="0">
                <a:spAutoFit/>
              </a:bodyPr>
              <a:lstStyle/>
              <a:p>
                <a:r>
                  <a:rPr lang="en-US" sz="700" dirty="0">
                    <a:latin typeface="Arial Rounded MT Bold" charset="0"/>
                    <a:ea typeface="Arial Rounded MT Bold" charset="0"/>
                    <a:cs typeface="Arial Rounded MT Bold" charset="0"/>
                  </a:rPr>
                  <a:t>B</a:t>
                </a:r>
                <a:r>
                  <a:rPr lang="en-US" sz="700" dirty="0" smtClean="0">
                    <a:latin typeface="Arial Rounded MT Bold" charset="0"/>
                    <a:ea typeface="Arial Rounded MT Bold" charset="0"/>
                    <a:cs typeface="Arial Rounded MT Bold" charset="0"/>
                  </a:rPr>
                  <a:t>ring high-level project requirements or rough-draft project charters to get ideas and feedback on architecture, application and web design for the project (before the project is underway) from a cross representation of ASU technology experts.</a:t>
                </a:r>
                <a:endParaRPr lang="en-US" sz="700" dirty="0">
                  <a:latin typeface="Arial Rounded MT Bold" charset="0"/>
                  <a:ea typeface="Arial Rounded MT Bold" charset="0"/>
                  <a:cs typeface="Arial Rounded MT Bold" charset="0"/>
                </a:endParaRPr>
              </a:p>
            </p:txBody>
          </p:sp>
          <p:sp>
            <p:nvSpPr>
              <p:cNvPr id="146" name="TextBox 145"/>
              <p:cNvSpPr txBox="1"/>
              <p:nvPr/>
            </p:nvSpPr>
            <p:spPr>
              <a:xfrm>
                <a:off x="625603" y="4834577"/>
                <a:ext cx="2331606" cy="276999"/>
              </a:xfrm>
              <a:prstGeom prst="rect">
                <a:avLst/>
              </a:prstGeom>
              <a:noFill/>
            </p:spPr>
            <p:txBody>
              <a:bodyPr wrap="square" rtlCol="0">
                <a:spAutoFit/>
              </a:bodyPr>
              <a:lstStyle/>
              <a:p>
                <a:r>
                  <a:rPr lang="en-US" sz="1200" dirty="0" smtClean="0">
                    <a:solidFill>
                      <a:srgbClr val="AB1842"/>
                    </a:solidFill>
                    <a:latin typeface="Arial Rounded MT Bold" charset="0"/>
                    <a:ea typeface="Arial Rounded MT Bold" charset="0"/>
                    <a:cs typeface="Arial Rounded MT Bold" charset="0"/>
                  </a:rPr>
                  <a:t>Product Design Consulting</a:t>
                </a:r>
                <a:endParaRPr lang="en-US" sz="1200" dirty="0">
                  <a:solidFill>
                    <a:srgbClr val="AB1842"/>
                  </a:solidFill>
                  <a:latin typeface="Arial Rounded MT Bold" charset="0"/>
                  <a:ea typeface="Arial Rounded MT Bold" charset="0"/>
                  <a:cs typeface="Arial Rounded MT Bold" charset="0"/>
                </a:endParaRPr>
              </a:p>
            </p:txBody>
          </p:sp>
          <p:pic>
            <p:nvPicPr>
              <p:cNvPr id="147" name="Picture 146"/>
              <p:cNvPicPr>
                <a:picLocks noChangeAspect="1"/>
              </p:cNvPicPr>
              <p:nvPr/>
            </p:nvPicPr>
            <p:blipFill>
              <a:blip r:embed="rId5"/>
              <a:stretch>
                <a:fillRect/>
              </a:stretch>
            </p:blipFill>
            <p:spPr>
              <a:xfrm>
                <a:off x="406164" y="4850206"/>
                <a:ext cx="274320" cy="274320"/>
              </a:xfrm>
              <a:prstGeom prst="rect">
                <a:avLst/>
              </a:prstGeom>
            </p:spPr>
          </p:pic>
        </p:grpSp>
        <p:sp>
          <p:nvSpPr>
            <p:cNvPr id="143" name="TextBox 142"/>
            <p:cNvSpPr txBox="1"/>
            <p:nvPr/>
          </p:nvSpPr>
          <p:spPr>
            <a:xfrm>
              <a:off x="7054735" y="2940498"/>
              <a:ext cx="350283" cy="230832"/>
            </a:xfrm>
            <a:prstGeom prst="rect">
              <a:avLst/>
            </a:prstGeom>
            <a:noFill/>
          </p:spPr>
          <p:txBody>
            <a:bodyPr wrap="square" rtlCol="0">
              <a:spAutoFit/>
            </a:bodyPr>
            <a:lstStyle/>
            <a:p>
              <a:pPr algn="ctr"/>
              <a:r>
                <a:rPr lang="en-US" sz="900" b="1" dirty="0" smtClean="0">
                  <a:solidFill>
                    <a:srgbClr val="AB1842"/>
                  </a:solidFill>
                  <a:latin typeface="Arial" charset="0"/>
                  <a:ea typeface="Arial" charset="0"/>
                  <a:cs typeface="Arial" charset="0"/>
                </a:rPr>
                <a:t>5</a:t>
              </a:r>
              <a:endParaRPr lang="en-US" sz="900" b="1" dirty="0">
                <a:solidFill>
                  <a:srgbClr val="AB1842"/>
                </a:solidFill>
                <a:latin typeface="Arial" charset="0"/>
                <a:ea typeface="Arial" charset="0"/>
                <a:cs typeface="Arial" charset="0"/>
              </a:endParaRPr>
            </a:p>
          </p:txBody>
        </p:sp>
      </p:grpSp>
      <p:sp>
        <p:nvSpPr>
          <p:cNvPr id="148" name="TextBox 147"/>
          <p:cNvSpPr txBox="1"/>
          <p:nvPr/>
        </p:nvSpPr>
        <p:spPr>
          <a:xfrm>
            <a:off x="8961658" y="4814660"/>
            <a:ext cx="350283" cy="230832"/>
          </a:xfrm>
          <a:prstGeom prst="rect">
            <a:avLst/>
          </a:prstGeom>
          <a:noFill/>
        </p:spPr>
        <p:txBody>
          <a:bodyPr wrap="square" rtlCol="0">
            <a:spAutoFit/>
          </a:bodyPr>
          <a:lstStyle/>
          <a:p>
            <a:pPr algn="ctr"/>
            <a:r>
              <a:rPr lang="en-US" sz="900" b="1" dirty="0" smtClean="0">
                <a:solidFill>
                  <a:srgbClr val="AB1842"/>
                </a:solidFill>
                <a:latin typeface="Arial" charset="0"/>
                <a:ea typeface="Arial" charset="0"/>
                <a:cs typeface="Arial" charset="0"/>
              </a:rPr>
              <a:t>6</a:t>
            </a:r>
            <a:endParaRPr lang="en-US" sz="900" b="1" dirty="0">
              <a:solidFill>
                <a:srgbClr val="AB1842"/>
              </a:solidFill>
              <a:latin typeface="Arial" charset="0"/>
              <a:ea typeface="Arial" charset="0"/>
              <a:cs typeface="Arial" charset="0"/>
            </a:endParaRPr>
          </a:p>
        </p:txBody>
      </p:sp>
      <p:sp>
        <p:nvSpPr>
          <p:cNvPr id="149" name="TextBox 148"/>
          <p:cNvSpPr txBox="1"/>
          <p:nvPr/>
        </p:nvSpPr>
        <p:spPr>
          <a:xfrm>
            <a:off x="4756522" y="615456"/>
            <a:ext cx="1262870" cy="307777"/>
          </a:xfrm>
          <a:prstGeom prst="rect">
            <a:avLst/>
          </a:prstGeom>
          <a:noFill/>
        </p:spPr>
        <p:txBody>
          <a:bodyPr wrap="square" rtlCol="0">
            <a:spAutoFit/>
          </a:bodyPr>
          <a:lstStyle/>
          <a:p>
            <a:r>
              <a:rPr lang="en-US" sz="1400" dirty="0" smtClean="0">
                <a:solidFill>
                  <a:srgbClr val="AB1842"/>
                </a:solidFill>
                <a:latin typeface="Arial Rounded MT Bold" charset="0"/>
                <a:ea typeface="Arial Rounded MT Bold" charset="0"/>
                <a:cs typeface="Arial Rounded MT Bold" charset="0"/>
              </a:rPr>
              <a:t>Objectives</a:t>
            </a:r>
            <a:endParaRPr lang="en-US" sz="1400" dirty="0">
              <a:solidFill>
                <a:srgbClr val="AB1842"/>
              </a:solidFill>
              <a:latin typeface="Arial Rounded MT Bold" charset="0"/>
              <a:ea typeface="Arial Rounded MT Bold" charset="0"/>
              <a:cs typeface="Arial Rounded MT Bold" charset="0"/>
            </a:endParaRPr>
          </a:p>
        </p:txBody>
      </p:sp>
      <p:sp>
        <p:nvSpPr>
          <p:cNvPr id="150" name="TextBox 149"/>
          <p:cNvSpPr txBox="1"/>
          <p:nvPr/>
        </p:nvSpPr>
        <p:spPr>
          <a:xfrm>
            <a:off x="6623253" y="833254"/>
            <a:ext cx="3153687" cy="415498"/>
          </a:xfrm>
          <a:prstGeom prst="rect">
            <a:avLst/>
          </a:prstGeom>
          <a:noFill/>
        </p:spPr>
        <p:txBody>
          <a:bodyPr wrap="square" rtlCol="0">
            <a:spAutoFit/>
          </a:bodyPr>
          <a:lstStyle/>
          <a:p>
            <a:r>
              <a:rPr lang="en-US" sz="700" dirty="0" smtClean="0">
                <a:latin typeface="Arial Rounded MT Bold" charset="0"/>
                <a:ea typeface="Arial Rounded MT Bold" charset="0"/>
                <a:cs typeface="Arial Rounded MT Bold" charset="0"/>
              </a:rPr>
              <a:t>ASUs performance </a:t>
            </a:r>
            <a:r>
              <a:rPr lang="en-US" sz="700" dirty="0">
                <a:latin typeface="Arial Rounded MT Bold" charset="0"/>
                <a:ea typeface="Arial Rounded MT Bold" charset="0"/>
                <a:cs typeface="Arial Rounded MT Bold" charset="0"/>
              </a:rPr>
              <a:t>on the Project Manager Effectiveness Index is based on the 17 project managers </a:t>
            </a:r>
            <a:r>
              <a:rPr lang="en-US" sz="700" dirty="0" smtClean="0">
                <a:latin typeface="Arial Rounded MT Bold" charset="0"/>
                <a:ea typeface="Arial Rounded MT Bold" charset="0"/>
                <a:cs typeface="Arial Rounded MT Bold" charset="0"/>
              </a:rPr>
              <a:t>that received </a:t>
            </a:r>
            <a:r>
              <a:rPr lang="en-US" sz="700" dirty="0">
                <a:latin typeface="Arial Rounded MT Bold" charset="0"/>
                <a:ea typeface="Arial Rounded MT Bold" charset="0"/>
                <a:cs typeface="Arial Rounded MT Bold" charset="0"/>
              </a:rPr>
              <a:t>both PMO Executive and sponsor </a:t>
            </a:r>
            <a:r>
              <a:rPr lang="en-US" sz="700" dirty="0" smtClean="0">
                <a:latin typeface="Arial Rounded MT Bold" charset="0"/>
                <a:ea typeface="Arial Rounded MT Bold" charset="0"/>
                <a:cs typeface="Arial Rounded MT Bold" charset="0"/>
              </a:rPr>
              <a:t>feedback with a 12% Overall improvement. </a:t>
            </a:r>
            <a:endParaRPr lang="en-US" sz="700" dirty="0">
              <a:latin typeface="Arial Rounded MT Bold" charset="0"/>
              <a:ea typeface="Arial Rounded MT Bold" charset="0"/>
              <a:cs typeface="Arial Rounded MT Bold" charset="0"/>
            </a:endParaRPr>
          </a:p>
        </p:txBody>
      </p:sp>
      <p:pic>
        <p:nvPicPr>
          <p:cNvPr id="151" name="Picture 150"/>
          <p:cNvPicPr>
            <a:picLocks noChangeAspect="1"/>
          </p:cNvPicPr>
          <p:nvPr/>
        </p:nvPicPr>
        <p:blipFill>
          <a:blip r:embed="rId10"/>
          <a:stretch>
            <a:fillRect/>
          </a:stretch>
        </p:blipFill>
        <p:spPr>
          <a:xfrm>
            <a:off x="4928709" y="920866"/>
            <a:ext cx="1511610" cy="1406637"/>
          </a:xfrm>
          <a:prstGeom prst="rect">
            <a:avLst/>
          </a:prstGeom>
        </p:spPr>
      </p:pic>
      <p:pic>
        <p:nvPicPr>
          <p:cNvPr id="153" name="Picture 152"/>
          <p:cNvPicPr>
            <a:picLocks noChangeAspect="1"/>
          </p:cNvPicPr>
          <p:nvPr/>
        </p:nvPicPr>
        <p:blipFill>
          <a:blip r:embed="rId11"/>
          <a:stretch>
            <a:fillRect/>
          </a:stretch>
        </p:blipFill>
        <p:spPr>
          <a:xfrm>
            <a:off x="2241546" y="2188583"/>
            <a:ext cx="2320863" cy="1586227"/>
          </a:xfrm>
          <a:prstGeom prst="rect">
            <a:avLst/>
          </a:prstGeom>
        </p:spPr>
      </p:pic>
      <p:pic>
        <p:nvPicPr>
          <p:cNvPr id="155" name="Picture 154"/>
          <p:cNvPicPr>
            <a:picLocks noChangeAspect="1"/>
          </p:cNvPicPr>
          <p:nvPr/>
        </p:nvPicPr>
        <p:blipFill>
          <a:blip r:embed="rId12"/>
          <a:stretch>
            <a:fillRect/>
          </a:stretch>
        </p:blipFill>
        <p:spPr>
          <a:xfrm>
            <a:off x="6485506" y="1221567"/>
            <a:ext cx="3680926" cy="1734361"/>
          </a:xfrm>
          <a:prstGeom prst="rect">
            <a:avLst/>
          </a:prstGeom>
        </p:spPr>
      </p:pic>
    </p:spTree>
    <p:extLst>
      <p:ext uri="{BB962C8B-B14F-4D97-AF65-F5344CB8AC3E}">
        <p14:creationId xmlns:p14="http://schemas.microsoft.com/office/powerpoint/2010/main" val="588094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8"/>
        <p:cNvGrpSpPr/>
        <p:nvPr/>
      </p:nvGrpSpPr>
      <p:grpSpPr>
        <a:xfrm>
          <a:off x="0" y="0"/>
          <a:ext cx="0" cy="0"/>
          <a:chOff x="0" y="0"/>
          <a:chExt cx="0" cy="0"/>
        </a:xfrm>
      </p:grpSpPr>
      <p:pic>
        <p:nvPicPr>
          <p:cNvPr id="189" name="Shape 189"/>
          <p:cNvPicPr preferRelativeResize="0"/>
          <p:nvPr/>
        </p:nvPicPr>
        <p:blipFill rotWithShape="1">
          <a:blip r:embed="rId3">
            <a:alphaModFix/>
          </a:blip>
          <a:srcRect l="68227" t="5550" r="3076" b="46848"/>
          <a:stretch/>
        </p:blipFill>
        <p:spPr>
          <a:xfrm>
            <a:off x="349850" y="3992532"/>
            <a:ext cx="2466532" cy="2297432"/>
          </a:xfrm>
          <a:prstGeom prst="rect">
            <a:avLst/>
          </a:prstGeom>
          <a:noFill/>
          <a:ln>
            <a:noFill/>
          </a:ln>
        </p:spPr>
      </p:pic>
      <p:cxnSp>
        <p:nvCxnSpPr>
          <p:cNvPr id="190" name="Shape 190"/>
          <p:cNvCxnSpPr/>
          <p:nvPr/>
        </p:nvCxnSpPr>
        <p:spPr>
          <a:xfrm>
            <a:off x="7022733" y="904000"/>
            <a:ext cx="0" cy="5102400"/>
          </a:xfrm>
          <a:prstGeom prst="straightConnector1">
            <a:avLst/>
          </a:prstGeom>
          <a:noFill/>
          <a:ln w="9525" cap="flat" cmpd="sng">
            <a:solidFill>
              <a:srgbClr val="B7B7B7"/>
            </a:solidFill>
            <a:prstDash val="solid"/>
            <a:round/>
            <a:headEnd type="none" w="lg" len="lg"/>
            <a:tailEnd type="none" w="lg" len="lg"/>
          </a:ln>
        </p:spPr>
      </p:cxnSp>
      <p:sp>
        <p:nvSpPr>
          <p:cNvPr id="192" name="Shape 192"/>
          <p:cNvSpPr txBox="1"/>
          <p:nvPr/>
        </p:nvSpPr>
        <p:spPr>
          <a:xfrm>
            <a:off x="7437767" y="2067867"/>
            <a:ext cx="3884400" cy="1645200"/>
          </a:xfrm>
          <a:prstGeom prst="rect">
            <a:avLst/>
          </a:prstGeom>
          <a:noFill/>
          <a:ln>
            <a:noFill/>
          </a:ln>
        </p:spPr>
        <p:txBody>
          <a:bodyPr lIns="121900" tIns="121900" rIns="121900" bIns="121900" anchor="t" anchorCtr="0">
            <a:noAutofit/>
          </a:bodyPr>
          <a:lstStyle/>
          <a:p>
            <a:r>
              <a:rPr lang="en" sz="2400" b="1">
                <a:solidFill>
                  <a:srgbClr val="EFEFEF"/>
                </a:solidFill>
              </a:rPr>
              <a:t>“Most innovative and practical thinkers: ASU President Michael Crow”</a:t>
            </a:r>
          </a:p>
          <a:p>
            <a:pPr>
              <a:lnSpc>
                <a:spcPct val="115000"/>
              </a:lnSpc>
              <a:buClr>
                <a:schemeClr val="dk1"/>
              </a:buClr>
              <a:buSzPct val="91666"/>
            </a:pPr>
            <a:r>
              <a:rPr lang="en" sz="1600" b="1">
                <a:solidFill>
                  <a:schemeClr val="lt1"/>
                </a:solidFill>
              </a:rPr>
              <a:t>– Time</a:t>
            </a:r>
          </a:p>
        </p:txBody>
      </p:sp>
      <p:sp>
        <p:nvSpPr>
          <p:cNvPr id="193" name="Shape 193"/>
          <p:cNvSpPr txBox="1"/>
          <p:nvPr/>
        </p:nvSpPr>
        <p:spPr>
          <a:xfrm>
            <a:off x="7437767" y="462267"/>
            <a:ext cx="4635200" cy="1808800"/>
          </a:xfrm>
          <a:prstGeom prst="rect">
            <a:avLst/>
          </a:prstGeom>
          <a:noFill/>
          <a:ln>
            <a:noFill/>
          </a:ln>
        </p:spPr>
        <p:txBody>
          <a:bodyPr lIns="121900" tIns="121900" rIns="121900" bIns="121900" anchor="b" anchorCtr="0">
            <a:noAutofit/>
          </a:bodyPr>
          <a:lstStyle/>
          <a:p>
            <a:r>
              <a:rPr lang="en" sz="9600" b="1">
                <a:solidFill>
                  <a:srgbClr val="FFC627"/>
                </a:solidFill>
              </a:rPr>
              <a:t>Top 10</a:t>
            </a:r>
          </a:p>
        </p:txBody>
      </p:sp>
      <p:sp>
        <p:nvSpPr>
          <p:cNvPr id="194" name="Shape 194"/>
          <p:cNvSpPr txBox="1"/>
          <p:nvPr/>
        </p:nvSpPr>
        <p:spPr>
          <a:xfrm>
            <a:off x="3313700" y="860500"/>
            <a:ext cx="3585600" cy="5701200"/>
          </a:xfrm>
          <a:prstGeom prst="rect">
            <a:avLst/>
          </a:prstGeom>
          <a:noFill/>
          <a:ln>
            <a:noFill/>
          </a:ln>
        </p:spPr>
        <p:txBody>
          <a:bodyPr lIns="121900" tIns="121900" rIns="121900" bIns="121900" anchor="t" anchorCtr="0">
            <a:noAutofit/>
          </a:bodyPr>
          <a:lstStyle/>
          <a:p>
            <a:pPr>
              <a:lnSpc>
                <a:spcPct val="115000"/>
              </a:lnSpc>
              <a:buClr>
                <a:schemeClr val="dk1"/>
              </a:buClr>
              <a:buSzPct val="61111"/>
            </a:pPr>
            <a:r>
              <a:rPr lang="en" sz="2400" b="1">
                <a:solidFill>
                  <a:srgbClr val="FFC425"/>
                </a:solidFill>
              </a:rPr>
              <a:t>One of the fastest-growing</a:t>
            </a:r>
            <a:r>
              <a:rPr lang="en" sz="2400" b="1">
                <a:solidFill>
                  <a:schemeClr val="lt1"/>
                </a:solidFill>
              </a:rPr>
              <a:t> research universities in the country</a:t>
            </a:r>
          </a:p>
          <a:p>
            <a:pPr>
              <a:lnSpc>
                <a:spcPct val="115000"/>
              </a:lnSpc>
            </a:pPr>
            <a:r>
              <a:rPr lang="en" sz="1600" b="1">
                <a:solidFill>
                  <a:schemeClr val="lt1"/>
                </a:solidFill>
              </a:rPr>
              <a:t>– Forbes</a:t>
            </a:r>
          </a:p>
          <a:p>
            <a:pPr>
              <a:lnSpc>
                <a:spcPct val="115000"/>
              </a:lnSpc>
              <a:buClr>
                <a:schemeClr val="dk1"/>
              </a:buClr>
            </a:pPr>
            <a:endParaRPr sz="1600" b="1">
              <a:solidFill>
                <a:schemeClr val="lt1"/>
              </a:solidFill>
            </a:endParaRPr>
          </a:p>
          <a:p>
            <a:r>
              <a:rPr lang="en" sz="2400" b="1">
                <a:solidFill>
                  <a:srgbClr val="FFC000"/>
                </a:solidFill>
              </a:rPr>
              <a:t>One of the top </a:t>
            </a:r>
            <a:r>
              <a:rPr lang="en" sz="2400" b="1">
                <a:solidFill>
                  <a:schemeClr val="lt1"/>
                </a:solidFill>
              </a:rPr>
              <a:t>research universities </a:t>
            </a:r>
            <a:br>
              <a:rPr lang="en" sz="2400" b="1">
                <a:solidFill>
                  <a:schemeClr val="lt1"/>
                </a:solidFill>
              </a:rPr>
            </a:br>
            <a:r>
              <a:rPr lang="en" sz="2400" b="1">
                <a:solidFill>
                  <a:schemeClr val="lt1"/>
                </a:solidFill>
              </a:rPr>
              <a:t>in the world</a:t>
            </a:r>
          </a:p>
          <a:p>
            <a:pPr>
              <a:lnSpc>
                <a:spcPct val="115000"/>
              </a:lnSpc>
            </a:pPr>
            <a:r>
              <a:rPr lang="en" sz="1600" b="1">
                <a:solidFill>
                  <a:schemeClr val="lt1"/>
                </a:solidFill>
              </a:rPr>
              <a:t>– Academic Ranking </a:t>
            </a:r>
            <a:br>
              <a:rPr lang="en" sz="1600" b="1">
                <a:solidFill>
                  <a:schemeClr val="lt1"/>
                </a:solidFill>
              </a:rPr>
            </a:br>
            <a:r>
              <a:rPr lang="en" sz="1600" b="1">
                <a:solidFill>
                  <a:schemeClr val="lt1"/>
                </a:solidFill>
              </a:rPr>
              <a:t>of World Universities</a:t>
            </a:r>
          </a:p>
          <a:p>
            <a:endParaRPr sz="2133" b="1">
              <a:solidFill>
                <a:schemeClr val="lt1"/>
              </a:solidFill>
            </a:endParaRPr>
          </a:p>
          <a:p>
            <a:pPr>
              <a:buClr>
                <a:schemeClr val="dk1"/>
              </a:buClr>
              <a:buSzPct val="61111"/>
            </a:pPr>
            <a:r>
              <a:rPr lang="en" sz="2400" b="1">
                <a:solidFill>
                  <a:srgbClr val="FFC425"/>
                </a:solidFill>
              </a:rPr>
              <a:t>“Outstanding public research university”</a:t>
            </a:r>
          </a:p>
          <a:p>
            <a:pPr>
              <a:lnSpc>
                <a:spcPct val="115000"/>
              </a:lnSpc>
              <a:buClr>
                <a:schemeClr val="dk1"/>
              </a:buClr>
              <a:buSzPct val="91666"/>
            </a:pPr>
            <a:r>
              <a:rPr lang="en" sz="1600" b="1">
                <a:solidFill>
                  <a:schemeClr val="lt1"/>
                </a:solidFill>
              </a:rPr>
              <a:t>– American City Business Journals</a:t>
            </a:r>
          </a:p>
        </p:txBody>
      </p:sp>
      <p:cxnSp>
        <p:nvCxnSpPr>
          <p:cNvPr id="195" name="Shape 195"/>
          <p:cNvCxnSpPr/>
          <p:nvPr/>
        </p:nvCxnSpPr>
        <p:spPr>
          <a:xfrm rot="10800000">
            <a:off x="7437767" y="4037867"/>
            <a:ext cx="4068000" cy="0"/>
          </a:xfrm>
          <a:prstGeom prst="straightConnector1">
            <a:avLst/>
          </a:prstGeom>
          <a:noFill/>
          <a:ln w="9525" cap="flat" cmpd="sng">
            <a:solidFill>
              <a:srgbClr val="B7B7B7"/>
            </a:solidFill>
            <a:prstDash val="solid"/>
            <a:round/>
            <a:headEnd type="none" w="lg" len="lg"/>
            <a:tailEnd type="none" w="lg" len="lg"/>
          </a:ln>
        </p:spPr>
      </p:cxnSp>
      <p:sp>
        <p:nvSpPr>
          <p:cNvPr id="196" name="Shape 196"/>
          <p:cNvSpPr txBox="1"/>
          <p:nvPr/>
        </p:nvSpPr>
        <p:spPr>
          <a:xfrm>
            <a:off x="7437767" y="4362800"/>
            <a:ext cx="4068000" cy="1927200"/>
          </a:xfrm>
          <a:prstGeom prst="rect">
            <a:avLst/>
          </a:prstGeom>
          <a:noFill/>
          <a:ln>
            <a:noFill/>
          </a:ln>
        </p:spPr>
        <p:txBody>
          <a:bodyPr lIns="121900" tIns="121900" rIns="121900" bIns="121900" anchor="t" anchorCtr="0">
            <a:noAutofit/>
          </a:bodyPr>
          <a:lstStyle/>
          <a:p>
            <a:pPr>
              <a:lnSpc>
                <a:spcPct val="115000"/>
              </a:lnSpc>
              <a:buClr>
                <a:schemeClr val="dk1"/>
              </a:buClr>
              <a:buSzPct val="68750"/>
            </a:pPr>
            <a:r>
              <a:rPr lang="en" sz="2133" b="1" dirty="0">
                <a:highlight>
                  <a:srgbClr val="FFC425"/>
                </a:highlight>
              </a:rPr>
              <a:t>More than 80 companies</a:t>
            </a:r>
            <a:r>
              <a:rPr lang="en" sz="2133" b="1" dirty="0">
                <a:highlight>
                  <a:srgbClr val="FFC425"/>
                </a:highlight>
              </a:rPr>
              <a:t/>
            </a:r>
            <a:br>
              <a:rPr lang="en" sz="2133" b="1" dirty="0">
                <a:highlight>
                  <a:srgbClr val="FFC425"/>
                </a:highlight>
              </a:rPr>
            </a:br>
            <a:r>
              <a:rPr lang="en" sz="2133" b="1" dirty="0">
                <a:highlight>
                  <a:srgbClr val="FFC425"/>
                </a:highlight>
              </a:rPr>
              <a:t>and $500 million in funding</a:t>
            </a:r>
            <a:r>
              <a:rPr lang="en" sz="2133" b="1" dirty="0">
                <a:solidFill>
                  <a:schemeClr val="lt1"/>
                </a:solidFill>
              </a:rPr>
              <a:t> have launched based on </a:t>
            </a:r>
            <a:br>
              <a:rPr lang="en" sz="2133" b="1" dirty="0">
                <a:solidFill>
                  <a:schemeClr val="lt1"/>
                </a:solidFill>
              </a:rPr>
            </a:br>
            <a:r>
              <a:rPr lang="en" sz="2133" b="1" dirty="0">
                <a:solidFill>
                  <a:schemeClr val="lt1"/>
                </a:solidFill>
              </a:rPr>
              <a:t>ASU innovations.</a:t>
            </a:r>
          </a:p>
          <a:p>
            <a:endParaRPr sz="2133" b="1" dirty="0"/>
          </a:p>
        </p:txBody>
      </p:sp>
      <p:sp>
        <p:nvSpPr>
          <p:cNvPr id="197" name="Shape 197"/>
          <p:cNvSpPr txBox="1"/>
          <p:nvPr/>
        </p:nvSpPr>
        <p:spPr>
          <a:xfrm>
            <a:off x="415600" y="478733"/>
            <a:ext cx="2551200" cy="4525200"/>
          </a:xfrm>
          <a:prstGeom prst="rect">
            <a:avLst/>
          </a:prstGeom>
          <a:noFill/>
          <a:ln>
            <a:noFill/>
          </a:ln>
        </p:spPr>
        <p:txBody>
          <a:bodyPr lIns="121900" tIns="121900" rIns="121900" bIns="121900" anchor="t" anchorCtr="0">
            <a:noAutofit/>
          </a:bodyPr>
          <a:lstStyle/>
          <a:p>
            <a:pPr>
              <a:lnSpc>
                <a:spcPct val="115000"/>
              </a:lnSpc>
              <a:buClr>
                <a:schemeClr val="dk1"/>
              </a:buClr>
              <a:buSzPct val="61111"/>
            </a:pPr>
            <a:r>
              <a:rPr lang="en" sz="2400" b="1" dirty="0">
                <a:solidFill>
                  <a:schemeClr val="dk1"/>
                </a:solidFill>
                <a:highlight>
                  <a:srgbClr val="FFFFFF"/>
                </a:highlight>
              </a:rPr>
              <a:t>Redefining</a:t>
            </a:r>
            <a:br>
              <a:rPr lang="en" sz="2400" b="1" dirty="0">
                <a:solidFill>
                  <a:schemeClr val="dk1"/>
                </a:solidFill>
                <a:highlight>
                  <a:srgbClr val="FFFFFF"/>
                </a:highlight>
              </a:rPr>
            </a:br>
            <a:r>
              <a:rPr lang="en" sz="2400" b="1" dirty="0">
                <a:solidFill>
                  <a:schemeClr val="dk1"/>
                </a:solidFill>
                <a:highlight>
                  <a:srgbClr val="FFFFFF"/>
                </a:highlight>
              </a:rPr>
              <a:t>academic</a:t>
            </a:r>
            <a:endParaRPr lang="en" sz="2400" b="1" dirty="0">
              <a:solidFill>
                <a:schemeClr val="dk1"/>
              </a:solidFill>
              <a:highlight>
                <a:srgbClr val="FFFFFF"/>
              </a:highlight>
            </a:endParaRPr>
          </a:p>
          <a:p>
            <a:pPr>
              <a:lnSpc>
                <a:spcPct val="115000"/>
              </a:lnSpc>
            </a:pPr>
            <a:r>
              <a:rPr lang="en" sz="2400" b="1" dirty="0">
                <a:solidFill>
                  <a:schemeClr val="dk1"/>
                </a:solidFill>
                <a:highlight>
                  <a:srgbClr val="FFFFFF"/>
                </a:highlight>
              </a:rPr>
              <a:t>powerhouse</a:t>
            </a:r>
            <a:endParaRPr lang="en" sz="2400" b="1" dirty="0">
              <a:solidFill>
                <a:schemeClr val="dk1"/>
              </a:solidFill>
              <a:highlight>
                <a:srgbClr val="FFFFFF"/>
              </a:highlight>
            </a:endParaRPr>
          </a:p>
          <a:p>
            <a:pPr>
              <a:lnSpc>
                <a:spcPct val="115000"/>
              </a:lnSpc>
              <a:buClr>
                <a:schemeClr val="dk1"/>
              </a:buClr>
              <a:buSzPct val="61111"/>
            </a:pPr>
            <a:r>
              <a:rPr lang="en" sz="2400" b="1" dirty="0">
                <a:solidFill>
                  <a:schemeClr val="dk1"/>
                </a:solidFill>
                <a:highlight>
                  <a:srgbClr val="FFB310"/>
                </a:highlight>
              </a:rPr>
              <a:t>by creating</a:t>
            </a:r>
            <a:br>
              <a:rPr lang="en" sz="2400" b="1" dirty="0">
                <a:solidFill>
                  <a:schemeClr val="dk1"/>
                </a:solidFill>
                <a:highlight>
                  <a:srgbClr val="FFB310"/>
                </a:highlight>
              </a:rPr>
            </a:br>
            <a:r>
              <a:rPr lang="en" sz="2400" b="1" dirty="0">
                <a:solidFill>
                  <a:schemeClr val="dk1"/>
                </a:solidFill>
                <a:highlight>
                  <a:srgbClr val="FFB310"/>
                </a:highlight>
              </a:rPr>
              <a:t>an</a:t>
            </a:r>
            <a:br>
              <a:rPr lang="en" sz="2400" b="1" dirty="0">
                <a:solidFill>
                  <a:schemeClr val="dk1"/>
                </a:solidFill>
                <a:highlight>
                  <a:srgbClr val="FFB310"/>
                </a:highlight>
              </a:rPr>
            </a:br>
            <a:r>
              <a:rPr lang="en" sz="2400" b="1" dirty="0">
                <a:solidFill>
                  <a:schemeClr val="dk1"/>
                </a:solidFill>
                <a:highlight>
                  <a:srgbClr val="FFB310"/>
                </a:highlight>
              </a:rPr>
              <a:t>innovation</a:t>
            </a:r>
            <a:br>
              <a:rPr lang="en" sz="2400" b="1" dirty="0">
                <a:solidFill>
                  <a:schemeClr val="dk1"/>
                </a:solidFill>
                <a:highlight>
                  <a:srgbClr val="FFB310"/>
                </a:highlight>
              </a:rPr>
            </a:br>
            <a:r>
              <a:rPr lang="en" sz="2400" b="1" dirty="0">
                <a:solidFill>
                  <a:schemeClr val="dk1"/>
                </a:solidFill>
                <a:highlight>
                  <a:srgbClr val="FFB310"/>
                </a:highlight>
              </a:rPr>
              <a:t>epicenter</a:t>
            </a:r>
            <a:endParaRPr lang="en" sz="2400" b="1" dirty="0">
              <a:solidFill>
                <a:schemeClr val="dk1"/>
              </a:solidFill>
              <a:highlight>
                <a:srgbClr val="FFB310"/>
              </a:highlight>
            </a:endParaRPr>
          </a:p>
        </p:txBody>
      </p:sp>
    </p:spTree>
    <p:extLst>
      <p:ext uri="{BB962C8B-B14F-4D97-AF65-F5344CB8AC3E}">
        <p14:creationId xmlns:p14="http://schemas.microsoft.com/office/powerpoint/2010/main" val="17809564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2600"/>
                                        <p:tgtEl>
                                          <p:spTgt spid="190"/>
                                        </p:tgtEl>
                                      </p:cBhvr>
                                    </p:animEffect>
                                  </p:childTnLst>
                                </p:cTn>
                              </p:par>
                              <p:par>
                                <p:cTn id="8" presetID="10" presetClass="entr" presetSubtype="0" fill="hold" nodeType="withEffect">
                                  <p:stCondLst>
                                    <p:cond delay="0"/>
                                  </p:stCondLst>
                                  <p:childTnLst>
                                    <p:set>
                                      <p:cBhvr>
                                        <p:cTn id="9" dur="1" fill="hold">
                                          <p:stCondLst>
                                            <p:cond delay="0"/>
                                          </p:stCondLst>
                                        </p:cTn>
                                        <p:tgtEl>
                                          <p:spTgt spid="192"/>
                                        </p:tgtEl>
                                        <p:attrNameLst>
                                          <p:attrName>style.visibility</p:attrName>
                                        </p:attrNameLst>
                                      </p:cBhvr>
                                      <p:to>
                                        <p:strVal val="visible"/>
                                      </p:to>
                                    </p:set>
                                    <p:animEffect transition="in" filter="fade">
                                      <p:cBhvr>
                                        <p:cTn id="10" dur="1000"/>
                                        <p:tgtEl>
                                          <p:spTgt spid="192"/>
                                        </p:tgtEl>
                                      </p:cBhvr>
                                    </p:animEffect>
                                  </p:childTnLst>
                                </p:cTn>
                              </p:par>
                              <p:par>
                                <p:cTn id="11" presetID="10" presetClass="entr" presetSubtype="0" fill="hold" nodeType="withEffect">
                                  <p:stCondLst>
                                    <p:cond delay="0"/>
                                  </p:stCondLst>
                                  <p:childTnLst>
                                    <p:set>
                                      <p:cBhvr>
                                        <p:cTn id="12" dur="1" fill="hold">
                                          <p:stCondLst>
                                            <p:cond delay="0"/>
                                          </p:stCondLst>
                                        </p:cTn>
                                        <p:tgtEl>
                                          <p:spTgt spid="193"/>
                                        </p:tgtEl>
                                        <p:attrNameLst>
                                          <p:attrName>style.visibility</p:attrName>
                                        </p:attrNameLst>
                                      </p:cBhvr>
                                      <p:to>
                                        <p:strVal val="visible"/>
                                      </p:to>
                                    </p:set>
                                    <p:animEffect transition="in" filter="fade">
                                      <p:cBhvr>
                                        <p:cTn id="13" dur="1000"/>
                                        <p:tgtEl>
                                          <p:spTgt spid="193"/>
                                        </p:tgtEl>
                                      </p:cBhvr>
                                    </p:animEffect>
                                  </p:childTnLst>
                                </p:cTn>
                              </p:par>
                              <p:par>
                                <p:cTn id="14" presetID="10" presetClass="entr" presetSubtype="0" fill="hold" nodeType="withEffect">
                                  <p:stCondLst>
                                    <p:cond delay="0"/>
                                  </p:stCondLst>
                                  <p:childTnLst>
                                    <p:set>
                                      <p:cBhvr>
                                        <p:cTn id="15" dur="1" fill="hold">
                                          <p:stCondLst>
                                            <p:cond delay="0"/>
                                          </p:stCondLst>
                                        </p:cTn>
                                        <p:tgtEl>
                                          <p:spTgt spid="194"/>
                                        </p:tgtEl>
                                        <p:attrNameLst>
                                          <p:attrName>style.visibility</p:attrName>
                                        </p:attrNameLst>
                                      </p:cBhvr>
                                      <p:to>
                                        <p:strVal val="visible"/>
                                      </p:to>
                                    </p:set>
                                    <p:animEffect transition="in" filter="fade">
                                      <p:cBhvr>
                                        <p:cTn id="16" dur="1000"/>
                                        <p:tgtEl>
                                          <p:spTgt spid="194"/>
                                        </p:tgtEl>
                                      </p:cBhvr>
                                    </p:animEffect>
                                  </p:childTnLst>
                                </p:cTn>
                              </p:par>
                              <p:par>
                                <p:cTn id="17" presetID="10" presetClass="entr" presetSubtype="0" fill="hold" nodeType="withEffect">
                                  <p:stCondLst>
                                    <p:cond delay="0"/>
                                  </p:stCondLst>
                                  <p:childTnLst>
                                    <p:set>
                                      <p:cBhvr>
                                        <p:cTn id="18" dur="1" fill="hold">
                                          <p:stCondLst>
                                            <p:cond delay="0"/>
                                          </p:stCondLst>
                                        </p:cTn>
                                        <p:tgtEl>
                                          <p:spTgt spid="195"/>
                                        </p:tgtEl>
                                        <p:attrNameLst>
                                          <p:attrName>style.visibility</p:attrName>
                                        </p:attrNameLst>
                                      </p:cBhvr>
                                      <p:to>
                                        <p:strVal val="visible"/>
                                      </p:to>
                                    </p:set>
                                    <p:animEffect transition="in" filter="fade">
                                      <p:cBhvr>
                                        <p:cTn id="19" dur="1000"/>
                                        <p:tgtEl>
                                          <p:spTgt spid="195"/>
                                        </p:tgtEl>
                                      </p:cBhvr>
                                    </p:animEffect>
                                  </p:childTnLst>
                                </p:cTn>
                              </p:par>
                              <p:par>
                                <p:cTn id="20" presetID="10" presetClass="entr" presetSubtype="0" fill="hold" nodeType="withEffect">
                                  <p:stCondLst>
                                    <p:cond delay="0"/>
                                  </p:stCondLst>
                                  <p:childTnLst>
                                    <p:set>
                                      <p:cBhvr>
                                        <p:cTn id="21" dur="1" fill="hold">
                                          <p:stCondLst>
                                            <p:cond delay="0"/>
                                          </p:stCondLst>
                                        </p:cTn>
                                        <p:tgtEl>
                                          <p:spTgt spid="196"/>
                                        </p:tgtEl>
                                        <p:attrNameLst>
                                          <p:attrName>style.visibility</p:attrName>
                                        </p:attrNameLst>
                                      </p:cBhvr>
                                      <p:to>
                                        <p:strVal val="visible"/>
                                      </p:to>
                                    </p:set>
                                    <p:animEffect transition="in" filter="fade">
                                      <p:cBhvr>
                                        <p:cTn id="22" dur="1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p:nvPr/>
        </p:nvSpPr>
        <p:spPr>
          <a:xfrm>
            <a:off x="415600" y="478733"/>
            <a:ext cx="2258000" cy="3303600"/>
          </a:xfrm>
          <a:prstGeom prst="rect">
            <a:avLst/>
          </a:prstGeom>
          <a:noFill/>
          <a:ln>
            <a:noFill/>
          </a:ln>
        </p:spPr>
        <p:txBody>
          <a:bodyPr lIns="121900" tIns="121900" rIns="121900" bIns="121900" anchor="t" anchorCtr="0">
            <a:noAutofit/>
          </a:bodyPr>
          <a:lstStyle/>
          <a:p>
            <a:pPr>
              <a:lnSpc>
                <a:spcPct val="115000"/>
              </a:lnSpc>
            </a:pPr>
            <a:r>
              <a:rPr lang="en" sz="2400" b="1" dirty="0">
                <a:solidFill>
                  <a:schemeClr val="dk1"/>
                </a:solidFill>
              </a:rPr>
              <a:t>Creating a bold network </a:t>
            </a:r>
            <a:br>
              <a:rPr lang="en" sz="2400" b="1" dirty="0">
                <a:solidFill>
                  <a:schemeClr val="dk1"/>
                </a:solidFill>
              </a:rPr>
            </a:br>
            <a:r>
              <a:rPr lang="en" sz="2400" b="1" dirty="0">
                <a:solidFill>
                  <a:schemeClr val="dk1"/>
                </a:solidFill>
                <a:highlight>
                  <a:srgbClr val="FFC425"/>
                </a:highlight>
              </a:rPr>
              <a:t>that</a:t>
            </a:r>
            <a:r>
              <a:rPr lang="en" sz="2400" b="1" dirty="0">
                <a:solidFill>
                  <a:schemeClr val="dk1"/>
                </a:solidFill>
              </a:rPr>
              <a:t/>
            </a:r>
            <a:br>
              <a:rPr lang="en" sz="2400" b="1" dirty="0">
                <a:solidFill>
                  <a:schemeClr val="dk1"/>
                </a:solidFill>
              </a:rPr>
            </a:br>
            <a:r>
              <a:rPr lang="en" sz="2400" b="1" dirty="0">
                <a:solidFill>
                  <a:schemeClr val="dk1"/>
                </a:solidFill>
                <a:highlight>
                  <a:srgbClr val="FFC425"/>
                </a:highlight>
              </a:rPr>
              <a:t>accelerates</a:t>
            </a:r>
            <a:br>
              <a:rPr lang="en" sz="2400" b="1" dirty="0">
                <a:solidFill>
                  <a:schemeClr val="dk1"/>
                </a:solidFill>
                <a:highlight>
                  <a:srgbClr val="FFC425"/>
                </a:highlight>
              </a:rPr>
            </a:br>
            <a:r>
              <a:rPr lang="en" sz="2400" b="1" dirty="0">
                <a:solidFill>
                  <a:schemeClr val="dk1"/>
                </a:solidFill>
                <a:highlight>
                  <a:srgbClr val="FFC425"/>
                </a:highlight>
              </a:rPr>
              <a:t>mutual </a:t>
            </a:r>
            <a:r>
              <a:rPr lang="en" sz="2400" b="1" dirty="0">
                <a:solidFill>
                  <a:schemeClr val="dk1"/>
                </a:solidFill>
                <a:highlight>
                  <a:srgbClr val="FFC425"/>
                </a:highlight>
              </a:rPr>
              <a:t>success</a:t>
            </a:r>
          </a:p>
        </p:txBody>
      </p:sp>
      <p:sp>
        <p:nvSpPr>
          <p:cNvPr id="263" name="Shape 263"/>
          <p:cNvSpPr txBox="1"/>
          <p:nvPr/>
        </p:nvSpPr>
        <p:spPr>
          <a:xfrm>
            <a:off x="7553267" y="1713033"/>
            <a:ext cx="3393200" cy="1001600"/>
          </a:xfrm>
          <a:prstGeom prst="rect">
            <a:avLst/>
          </a:prstGeom>
          <a:noFill/>
          <a:ln>
            <a:noFill/>
          </a:ln>
        </p:spPr>
        <p:txBody>
          <a:bodyPr lIns="121900" tIns="121900" rIns="121900" bIns="121900" anchor="t" anchorCtr="0">
            <a:noAutofit/>
          </a:bodyPr>
          <a:lstStyle/>
          <a:p>
            <a:r>
              <a:rPr lang="en" sz="6400" b="1" dirty="0">
                <a:highlight>
                  <a:srgbClr val="FFC627"/>
                </a:highlight>
              </a:rPr>
              <a:t> </a:t>
            </a:r>
            <a:r>
              <a:rPr lang="en" sz="6400" b="1" dirty="0">
                <a:highlight>
                  <a:srgbClr val="FFC627"/>
                </a:highlight>
              </a:rPr>
              <a:t>NASA</a:t>
            </a:r>
            <a:endParaRPr lang="en" sz="6400" b="1" dirty="0">
              <a:solidFill>
                <a:srgbClr val="FFC627"/>
              </a:solidFill>
              <a:highlight>
                <a:srgbClr val="FFC627"/>
              </a:highlight>
            </a:endParaRPr>
          </a:p>
        </p:txBody>
      </p:sp>
      <p:sp>
        <p:nvSpPr>
          <p:cNvPr id="264" name="Shape 264"/>
          <p:cNvSpPr txBox="1"/>
          <p:nvPr/>
        </p:nvSpPr>
        <p:spPr>
          <a:xfrm>
            <a:off x="2148833" y="2924400"/>
            <a:ext cx="5747600" cy="1001600"/>
          </a:xfrm>
          <a:prstGeom prst="rect">
            <a:avLst/>
          </a:prstGeom>
          <a:noFill/>
          <a:ln>
            <a:noFill/>
          </a:ln>
        </p:spPr>
        <p:txBody>
          <a:bodyPr lIns="121900" tIns="121900" rIns="121900" bIns="121900" anchor="t" anchorCtr="0">
            <a:noAutofit/>
          </a:bodyPr>
          <a:lstStyle/>
          <a:p>
            <a:r>
              <a:rPr lang="en" sz="6400" b="1" dirty="0">
                <a:highlight>
                  <a:srgbClr val="FFC627"/>
                </a:highlight>
              </a:rPr>
              <a:t> </a:t>
            </a:r>
            <a:r>
              <a:rPr lang="en" sz="6400" b="1" dirty="0">
                <a:highlight>
                  <a:srgbClr val="FFC627"/>
                </a:highlight>
              </a:rPr>
              <a:t>Blackboard</a:t>
            </a:r>
            <a:endParaRPr lang="en" sz="6400" b="1" dirty="0">
              <a:solidFill>
                <a:srgbClr val="FFC627"/>
              </a:solidFill>
              <a:highlight>
                <a:srgbClr val="FFC627"/>
              </a:highlight>
            </a:endParaRPr>
          </a:p>
        </p:txBody>
      </p:sp>
      <p:sp>
        <p:nvSpPr>
          <p:cNvPr id="265" name="Shape 265"/>
          <p:cNvSpPr txBox="1"/>
          <p:nvPr/>
        </p:nvSpPr>
        <p:spPr>
          <a:xfrm>
            <a:off x="6926333" y="2924400"/>
            <a:ext cx="2258000" cy="1337200"/>
          </a:xfrm>
          <a:prstGeom prst="rect">
            <a:avLst/>
          </a:prstGeom>
          <a:noFill/>
          <a:ln>
            <a:noFill/>
          </a:ln>
        </p:spPr>
        <p:txBody>
          <a:bodyPr lIns="121900" tIns="121900" rIns="121900" bIns="121900" anchor="t" anchorCtr="0">
            <a:noAutofit/>
          </a:bodyPr>
          <a:lstStyle/>
          <a:p>
            <a:r>
              <a:rPr lang="en" sz="6400" b="1" dirty="0">
                <a:solidFill>
                  <a:srgbClr val="FFFFFF"/>
                </a:solidFill>
                <a:highlight>
                  <a:srgbClr val="000000"/>
                </a:highlight>
              </a:rPr>
              <a:t> </a:t>
            </a:r>
            <a:r>
              <a:rPr lang="en" sz="6400" b="1" dirty="0">
                <a:solidFill>
                  <a:srgbClr val="FFFFFF"/>
                </a:solidFill>
                <a:highlight>
                  <a:srgbClr val="000000"/>
                </a:highlight>
              </a:rPr>
              <a:t>Dell</a:t>
            </a:r>
            <a:endParaRPr lang="en" sz="6400" b="1" dirty="0">
              <a:solidFill>
                <a:schemeClr val="dk1"/>
              </a:solidFill>
            </a:endParaRPr>
          </a:p>
        </p:txBody>
      </p:sp>
      <p:sp>
        <p:nvSpPr>
          <p:cNvPr id="266" name="Shape 266"/>
          <p:cNvSpPr txBox="1"/>
          <p:nvPr/>
        </p:nvSpPr>
        <p:spPr>
          <a:xfrm>
            <a:off x="3335133" y="1713033"/>
            <a:ext cx="4902400" cy="1001600"/>
          </a:xfrm>
          <a:prstGeom prst="rect">
            <a:avLst/>
          </a:prstGeom>
          <a:noFill/>
          <a:ln>
            <a:noFill/>
          </a:ln>
        </p:spPr>
        <p:txBody>
          <a:bodyPr lIns="121900" tIns="121900" rIns="121900" bIns="121900" anchor="t" anchorCtr="0">
            <a:noAutofit/>
          </a:bodyPr>
          <a:lstStyle/>
          <a:p>
            <a:r>
              <a:rPr lang="en" sz="6400" b="1" dirty="0">
                <a:solidFill>
                  <a:srgbClr val="FFFFFF"/>
                </a:solidFill>
                <a:highlight>
                  <a:srgbClr val="000000"/>
                </a:highlight>
              </a:rPr>
              <a:t> </a:t>
            </a:r>
            <a:r>
              <a:rPr lang="en" sz="6400" b="1" dirty="0">
                <a:solidFill>
                  <a:srgbClr val="FFFFFF"/>
                </a:solidFill>
                <a:highlight>
                  <a:srgbClr val="000000"/>
                </a:highlight>
              </a:rPr>
              <a:t>Starbucks</a:t>
            </a:r>
            <a:endParaRPr lang="en" sz="6400" b="1" dirty="0">
              <a:highlight>
                <a:srgbClr val="000000"/>
              </a:highlight>
            </a:endParaRPr>
          </a:p>
        </p:txBody>
      </p:sp>
      <p:sp>
        <p:nvSpPr>
          <p:cNvPr id="267" name="Shape 267"/>
          <p:cNvSpPr txBox="1"/>
          <p:nvPr/>
        </p:nvSpPr>
        <p:spPr>
          <a:xfrm>
            <a:off x="5382533" y="490167"/>
            <a:ext cx="6318400" cy="1337200"/>
          </a:xfrm>
          <a:prstGeom prst="rect">
            <a:avLst/>
          </a:prstGeom>
          <a:noFill/>
          <a:ln>
            <a:noFill/>
          </a:ln>
        </p:spPr>
        <p:txBody>
          <a:bodyPr lIns="121900" tIns="121900" rIns="121900" bIns="121900" anchor="t" anchorCtr="0">
            <a:noAutofit/>
          </a:bodyPr>
          <a:lstStyle/>
          <a:p>
            <a:r>
              <a:rPr lang="en" sz="6400" b="1" dirty="0">
                <a:highlight>
                  <a:srgbClr val="FFC627"/>
                </a:highlight>
              </a:rPr>
              <a:t> </a:t>
            </a:r>
            <a:r>
              <a:rPr lang="en" sz="6400" b="1" dirty="0">
                <a:highlight>
                  <a:srgbClr val="FFC627"/>
                </a:highlight>
              </a:rPr>
              <a:t>Mayo Clinic</a:t>
            </a:r>
            <a:endParaRPr lang="en" sz="6400" b="1" dirty="0">
              <a:solidFill>
                <a:srgbClr val="FFC627"/>
              </a:solidFill>
              <a:highlight>
                <a:srgbClr val="FFC627"/>
              </a:highlight>
            </a:endParaRPr>
          </a:p>
        </p:txBody>
      </p:sp>
      <p:sp>
        <p:nvSpPr>
          <p:cNvPr id="268" name="Shape 268"/>
          <p:cNvSpPr txBox="1"/>
          <p:nvPr/>
        </p:nvSpPr>
        <p:spPr>
          <a:xfrm>
            <a:off x="1553200" y="5358633"/>
            <a:ext cx="4812000" cy="1410800"/>
          </a:xfrm>
          <a:prstGeom prst="rect">
            <a:avLst/>
          </a:prstGeom>
          <a:noFill/>
          <a:ln>
            <a:noFill/>
          </a:ln>
        </p:spPr>
        <p:txBody>
          <a:bodyPr lIns="121900" tIns="121900" rIns="121900" bIns="121900" anchor="t" anchorCtr="0">
            <a:noAutofit/>
          </a:bodyPr>
          <a:lstStyle/>
          <a:p>
            <a:r>
              <a:rPr lang="en" sz="6400" b="1" dirty="0">
                <a:solidFill>
                  <a:srgbClr val="FFFFFF"/>
                </a:solidFill>
                <a:highlight>
                  <a:srgbClr val="000000"/>
                </a:highlight>
              </a:rPr>
              <a:t> </a:t>
            </a:r>
            <a:r>
              <a:rPr lang="en" sz="6400" b="1" dirty="0">
                <a:solidFill>
                  <a:srgbClr val="FFFFFF"/>
                </a:solidFill>
                <a:highlight>
                  <a:srgbClr val="000000"/>
                </a:highlight>
              </a:rPr>
              <a:t>Honeywell</a:t>
            </a:r>
            <a:endParaRPr lang="en" sz="6400" b="1" dirty="0">
              <a:solidFill>
                <a:schemeClr val="dk1"/>
              </a:solidFill>
            </a:endParaRPr>
          </a:p>
        </p:txBody>
      </p:sp>
      <p:sp>
        <p:nvSpPr>
          <p:cNvPr id="269" name="Shape 269"/>
          <p:cNvSpPr txBox="1"/>
          <p:nvPr/>
        </p:nvSpPr>
        <p:spPr>
          <a:xfrm>
            <a:off x="13090833" y="3281533"/>
            <a:ext cx="12677600" cy="1001600"/>
          </a:xfrm>
          <a:prstGeom prst="rect">
            <a:avLst/>
          </a:prstGeom>
          <a:noFill/>
          <a:ln>
            <a:noFill/>
          </a:ln>
        </p:spPr>
        <p:txBody>
          <a:bodyPr lIns="121900" tIns="121900" rIns="121900" bIns="121900" anchor="t" anchorCtr="0">
            <a:noAutofit/>
          </a:bodyPr>
          <a:lstStyle/>
          <a:p>
            <a:r>
              <a:rPr lang="en" sz="6400" b="1" dirty="0">
                <a:solidFill>
                  <a:srgbClr val="FFFFFF"/>
                </a:solidFill>
                <a:highlight>
                  <a:srgbClr val="000000"/>
                </a:highlight>
              </a:rPr>
              <a:t> Company name </a:t>
            </a:r>
            <a:r>
              <a:rPr lang="en" sz="6400" b="1" dirty="0">
                <a:solidFill>
                  <a:srgbClr val="FFFFFF"/>
                </a:solidFill>
                <a:highlight>
                  <a:srgbClr val="000000"/>
                </a:highlight>
              </a:rPr>
              <a:t>here</a:t>
            </a:r>
            <a:endParaRPr lang="en" sz="6400" b="1" dirty="0">
              <a:solidFill>
                <a:schemeClr val="dk1"/>
              </a:solidFill>
            </a:endParaRPr>
          </a:p>
          <a:p>
            <a:endParaRPr sz="6400" b="1" dirty="0">
              <a:solidFill>
                <a:srgbClr val="FFFFFF"/>
              </a:solidFill>
              <a:highlight>
                <a:srgbClr val="000000"/>
              </a:highlight>
            </a:endParaRPr>
          </a:p>
        </p:txBody>
      </p:sp>
      <p:sp>
        <p:nvSpPr>
          <p:cNvPr id="270" name="Shape 270"/>
          <p:cNvSpPr txBox="1"/>
          <p:nvPr/>
        </p:nvSpPr>
        <p:spPr>
          <a:xfrm>
            <a:off x="8732467" y="2924400"/>
            <a:ext cx="1991200" cy="1001600"/>
          </a:xfrm>
          <a:prstGeom prst="rect">
            <a:avLst/>
          </a:prstGeom>
          <a:noFill/>
          <a:ln>
            <a:noFill/>
          </a:ln>
        </p:spPr>
        <p:txBody>
          <a:bodyPr lIns="121900" tIns="121900" rIns="121900" bIns="121900" anchor="t" anchorCtr="0">
            <a:noAutofit/>
          </a:bodyPr>
          <a:lstStyle/>
          <a:p>
            <a:r>
              <a:rPr lang="en" sz="6400" b="1" dirty="0">
                <a:highlight>
                  <a:srgbClr val="FFC627"/>
                </a:highlight>
              </a:rPr>
              <a:t> </a:t>
            </a:r>
            <a:r>
              <a:rPr lang="en" sz="6400" b="1" dirty="0">
                <a:highlight>
                  <a:srgbClr val="FFC627"/>
                </a:highlight>
              </a:rPr>
              <a:t>GE</a:t>
            </a:r>
            <a:endParaRPr lang="en" sz="6400" b="1" dirty="0">
              <a:solidFill>
                <a:srgbClr val="FFC627"/>
              </a:solidFill>
              <a:highlight>
                <a:srgbClr val="FFC627"/>
              </a:highlight>
            </a:endParaRPr>
          </a:p>
        </p:txBody>
      </p:sp>
      <p:sp>
        <p:nvSpPr>
          <p:cNvPr id="271" name="Shape 271"/>
          <p:cNvSpPr txBox="1"/>
          <p:nvPr/>
        </p:nvSpPr>
        <p:spPr>
          <a:xfrm>
            <a:off x="896817" y="4135233"/>
            <a:ext cx="4902400" cy="1001600"/>
          </a:xfrm>
          <a:prstGeom prst="rect">
            <a:avLst/>
          </a:prstGeom>
          <a:noFill/>
          <a:ln>
            <a:noFill/>
          </a:ln>
        </p:spPr>
        <p:txBody>
          <a:bodyPr lIns="121900" tIns="121900" rIns="121900" bIns="121900" anchor="t" anchorCtr="0">
            <a:noAutofit/>
          </a:bodyPr>
          <a:lstStyle/>
          <a:p>
            <a:pPr lvl="0"/>
            <a:r>
              <a:rPr lang="en" sz="6400" b="1" dirty="0">
                <a:solidFill>
                  <a:srgbClr val="FFFFFF"/>
                </a:solidFill>
                <a:highlight>
                  <a:srgbClr val="000000"/>
                </a:highlight>
              </a:rPr>
              <a:t> </a:t>
            </a:r>
            <a:r>
              <a:rPr lang="en-US" sz="6400" b="1" dirty="0">
                <a:solidFill>
                  <a:srgbClr val="FFFFFF"/>
                </a:solidFill>
                <a:highlight>
                  <a:srgbClr val="000000"/>
                </a:highlight>
              </a:rPr>
              <a:t>Coca Cola</a:t>
            </a:r>
            <a:endParaRPr lang="en" sz="6400" b="1" dirty="0">
              <a:solidFill>
                <a:schemeClr val="dk1"/>
              </a:solidFill>
            </a:endParaRPr>
          </a:p>
        </p:txBody>
      </p:sp>
      <p:sp>
        <p:nvSpPr>
          <p:cNvPr id="272" name="Shape 272"/>
          <p:cNvSpPr txBox="1"/>
          <p:nvPr/>
        </p:nvSpPr>
        <p:spPr>
          <a:xfrm>
            <a:off x="5142084" y="4135233"/>
            <a:ext cx="3393200" cy="1001600"/>
          </a:xfrm>
          <a:prstGeom prst="rect">
            <a:avLst/>
          </a:prstGeom>
          <a:noFill/>
          <a:ln>
            <a:noFill/>
          </a:ln>
        </p:spPr>
        <p:txBody>
          <a:bodyPr lIns="121900" tIns="121900" rIns="121900" bIns="121900" anchor="t" anchorCtr="0">
            <a:noAutofit/>
          </a:bodyPr>
          <a:lstStyle/>
          <a:p>
            <a:r>
              <a:rPr lang="en" sz="6400" b="1" dirty="0">
                <a:highlight>
                  <a:srgbClr val="FFC627"/>
                </a:highlight>
              </a:rPr>
              <a:t> </a:t>
            </a:r>
            <a:r>
              <a:rPr lang="en" sz="6400" b="1" dirty="0">
                <a:highlight>
                  <a:srgbClr val="FFC627"/>
                </a:highlight>
              </a:rPr>
              <a:t>Disney</a:t>
            </a:r>
            <a:endParaRPr lang="en" sz="6400" b="1" dirty="0">
              <a:solidFill>
                <a:srgbClr val="FFC627"/>
              </a:solidFill>
              <a:highlight>
                <a:srgbClr val="FFC627"/>
              </a:highlight>
            </a:endParaRPr>
          </a:p>
        </p:txBody>
      </p:sp>
      <p:sp>
        <p:nvSpPr>
          <p:cNvPr id="273" name="Shape 273"/>
          <p:cNvSpPr txBox="1"/>
          <p:nvPr/>
        </p:nvSpPr>
        <p:spPr>
          <a:xfrm>
            <a:off x="8094351" y="4135233"/>
            <a:ext cx="3479200" cy="1337200"/>
          </a:xfrm>
          <a:prstGeom prst="rect">
            <a:avLst/>
          </a:prstGeom>
          <a:noFill/>
          <a:ln>
            <a:noFill/>
          </a:ln>
        </p:spPr>
        <p:txBody>
          <a:bodyPr lIns="121900" tIns="121900" rIns="121900" bIns="121900" anchor="t" anchorCtr="0">
            <a:noAutofit/>
          </a:bodyPr>
          <a:lstStyle/>
          <a:p>
            <a:r>
              <a:rPr lang="en" sz="6400" b="1" dirty="0">
                <a:solidFill>
                  <a:srgbClr val="FFFFFF"/>
                </a:solidFill>
                <a:highlight>
                  <a:srgbClr val="000000"/>
                </a:highlight>
              </a:rPr>
              <a:t> </a:t>
            </a:r>
            <a:r>
              <a:rPr lang="en" sz="6400" b="1" dirty="0">
                <a:solidFill>
                  <a:srgbClr val="FFFFFF"/>
                </a:solidFill>
                <a:highlight>
                  <a:srgbClr val="000000"/>
                </a:highlight>
              </a:rPr>
              <a:t>adidas</a:t>
            </a:r>
            <a:endParaRPr lang="en" sz="6400" b="1" dirty="0">
              <a:solidFill>
                <a:schemeClr val="dk1"/>
              </a:solidFill>
            </a:endParaRPr>
          </a:p>
        </p:txBody>
      </p:sp>
      <p:sp>
        <p:nvSpPr>
          <p:cNvPr id="274" name="Shape 274"/>
          <p:cNvSpPr txBox="1"/>
          <p:nvPr/>
        </p:nvSpPr>
        <p:spPr>
          <a:xfrm>
            <a:off x="5837133" y="5358633"/>
            <a:ext cx="6689200" cy="1337200"/>
          </a:xfrm>
          <a:prstGeom prst="rect">
            <a:avLst/>
          </a:prstGeom>
          <a:noFill/>
          <a:ln>
            <a:noFill/>
          </a:ln>
        </p:spPr>
        <p:txBody>
          <a:bodyPr lIns="121900" tIns="121900" rIns="121900" bIns="121900" anchor="t" anchorCtr="0">
            <a:noAutofit/>
          </a:bodyPr>
          <a:lstStyle/>
          <a:p>
            <a:r>
              <a:rPr lang="en" sz="6400" b="1" dirty="0">
                <a:highlight>
                  <a:srgbClr val="FFC425"/>
                </a:highlight>
              </a:rPr>
              <a:t> +1000 </a:t>
            </a:r>
            <a:r>
              <a:rPr lang="en" sz="6400" b="1" dirty="0">
                <a:highlight>
                  <a:srgbClr val="FFC425"/>
                </a:highlight>
              </a:rPr>
              <a:t>more</a:t>
            </a:r>
            <a:endParaRPr lang="en" sz="6400" b="1" dirty="0">
              <a:solidFill>
                <a:srgbClr val="FFC425"/>
              </a:solidFill>
              <a:highlight>
                <a:srgbClr val="FFC425"/>
              </a:highlight>
            </a:endParaRPr>
          </a:p>
        </p:txBody>
      </p:sp>
      <p:sp>
        <p:nvSpPr>
          <p:cNvPr id="276" name="Shape 276"/>
          <p:cNvSpPr txBox="1"/>
          <p:nvPr/>
        </p:nvSpPr>
        <p:spPr>
          <a:xfrm>
            <a:off x="13090833" y="5822583"/>
            <a:ext cx="1991200" cy="1001600"/>
          </a:xfrm>
          <a:prstGeom prst="rect">
            <a:avLst/>
          </a:prstGeom>
          <a:noFill/>
          <a:ln>
            <a:noFill/>
          </a:ln>
        </p:spPr>
        <p:txBody>
          <a:bodyPr lIns="121900" tIns="121900" rIns="121900" bIns="121900" anchor="t" anchorCtr="0">
            <a:noAutofit/>
          </a:bodyPr>
          <a:lstStyle/>
          <a:p>
            <a:r>
              <a:rPr lang="en" sz="6400" b="1" dirty="0">
                <a:highlight>
                  <a:srgbClr val="FFC627"/>
                </a:highlight>
              </a:rPr>
              <a:t> </a:t>
            </a:r>
            <a:r>
              <a:rPr lang="en" sz="6400" b="1" dirty="0">
                <a:highlight>
                  <a:srgbClr val="FFC627"/>
                </a:highlight>
              </a:rPr>
              <a:t>+</a:t>
            </a:r>
            <a:endParaRPr lang="en" sz="6400" b="1" dirty="0">
              <a:solidFill>
                <a:srgbClr val="FFC627"/>
              </a:solidFill>
              <a:highlight>
                <a:srgbClr val="FFC627"/>
              </a:highlight>
            </a:endParaRPr>
          </a:p>
        </p:txBody>
      </p:sp>
      <p:sp>
        <p:nvSpPr>
          <p:cNvPr id="278" name="Shape 278"/>
          <p:cNvSpPr txBox="1"/>
          <p:nvPr/>
        </p:nvSpPr>
        <p:spPr>
          <a:xfrm>
            <a:off x="13090833" y="4600949"/>
            <a:ext cx="1991200" cy="1001600"/>
          </a:xfrm>
          <a:prstGeom prst="rect">
            <a:avLst/>
          </a:prstGeom>
          <a:noFill/>
          <a:ln>
            <a:noFill/>
          </a:ln>
        </p:spPr>
        <p:txBody>
          <a:bodyPr lIns="121900" tIns="121900" rIns="121900" bIns="121900" anchor="t" anchorCtr="0">
            <a:noAutofit/>
          </a:bodyPr>
          <a:lstStyle/>
          <a:p>
            <a:r>
              <a:rPr lang="en" sz="6400" b="1" dirty="0">
                <a:highlight>
                  <a:srgbClr val="000000"/>
                </a:highlight>
              </a:rPr>
              <a:t> </a:t>
            </a:r>
            <a:r>
              <a:rPr lang="en" sz="6400" b="1" dirty="0">
                <a:solidFill>
                  <a:srgbClr val="FFFFFF"/>
                </a:solidFill>
                <a:highlight>
                  <a:srgbClr val="000000"/>
                </a:highlight>
              </a:rPr>
              <a:t>+</a:t>
            </a:r>
            <a:endParaRPr lang="en" sz="6400" b="1" dirty="0">
              <a:solidFill>
                <a:srgbClr val="FFC627"/>
              </a:solidFill>
              <a:highlight>
                <a:srgbClr val="000000"/>
              </a:highlight>
            </a:endParaRPr>
          </a:p>
        </p:txBody>
      </p:sp>
    </p:spTree>
    <p:extLst>
      <p:ext uri="{BB962C8B-B14F-4D97-AF65-F5344CB8AC3E}">
        <p14:creationId xmlns:p14="http://schemas.microsoft.com/office/powerpoint/2010/main" val="1257092818"/>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44599" y="228562"/>
            <a:ext cx="8925737" cy="369332"/>
          </a:xfrm>
          <a:prstGeom prst="rect">
            <a:avLst/>
          </a:prstGeom>
          <a:noFill/>
        </p:spPr>
        <p:txBody>
          <a:bodyPr wrap="square" rtlCol="0">
            <a:spAutoFit/>
          </a:bodyPr>
          <a:lstStyle/>
          <a:p>
            <a:r>
              <a:rPr lang="en-US" b="1" dirty="0" smtClean="0">
                <a:solidFill>
                  <a:srgbClr val="AB1842"/>
                </a:solidFill>
                <a:latin typeface="Arial" charset="0"/>
                <a:ea typeface="Arial" charset="0"/>
                <a:cs typeface="Arial" charset="0"/>
              </a:rPr>
              <a:t>PPMO Activities</a:t>
            </a:r>
            <a:endParaRPr lang="en-US" b="1" dirty="0">
              <a:solidFill>
                <a:srgbClr val="AB1842"/>
              </a:solidFill>
              <a:latin typeface="Arial" charset="0"/>
              <a:ea typeface="Arial" charset="0"/>
              <a:cs typeface="Arial" charset="0"/>
            </a:endParaRPr>
          </a:p>
        </p:txBody>
      </p:sp>
      <p:cxnSp>
        <p:nvCxnSpPr>
          <p:cNvPr id="13" name="Straight Connector 12"/>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p:nvPicPr>
        <p:blipFill>
          <a:blip r:embed="rId2"/>
          <a:stretch>
            <a:fillRect/>
          </a:stretch>
        </p:blipFill>
        <p:spPr>
          <a:xfrm>
            <a:off x="944598" y="1168400"/>
            <a:ext cx="10122287" cy="3980070"/>
          </a:xfrm>
          <a:prstGeom prst="rect">
            <a:avLst/>
          </a:prstGeom>
        </p:spPr>
      </p:pic>
      <p:pic>
        <p:nvPicPr>
          <p:cNvPr id="16" name="Picture 15"/>
          <p:cNvPicPr>
            <a:picLocks noChangeAspect="1"/>
          </p:cNvPicPr>
          <p:nvPr/>
        </p:nvPicPr>
        <p:blipFill>
          <a:blip r:embed="rId3"/>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20631328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18724" y="1534955"/>
            <a:ext cx="8682539" cy="3296917"/>
            <a:chOff x="347161" y="706276"/>
            <a:chExt cx="4752380" cy="3296917"/>
          </a:xfrm>
        </p:grpSpPr>
        <p:sp>
          <p:nvSpPr>
            <p:cNvPr id="6" name="TextBox 5"/>
            <p:cNvSpPr txBox="1"/>
            <p:nvPr/>
          </p:nvSpPr>
          <p:spPr>
            <a:xfrm>
              <a:off x="347161" y="706276"/>
              <a:ext cx="4752380" cy="369332"/>
            </a:xfrm>
            <a:prstGeom prst="rect">
              <a:avLst/>
            </a:prstGeom>
            <a:solidFill>
              <a:srgbClr val="FFC000"/>
            </a:solidFill>
          </p:spPr>
          <p:txBody>
            <a:bodyPr wrap="square" rtlCol="0">
              <a:spAutoFit/>
            </a:bodyPr>
            <a:lstStyle/>
            <a:p>
              <a:pPr defTabSz="342900"/>
              <a:r>
                <a:rPr lang="en-US" b="1" kern="1200" dirty="0">
                  <a:solidFill>
                    <a:prstClr val="white"/>
                  </a:solidFill>
                  <a:latin typeface="Arial" charset="0"/>
                  <a:ea typeface="Arial" charset="0"/>
                  <a:cs typeface="Arial" charset="0"/>
                </a:rPr>
                <a:t>PREDICTABILITY</a:t>
              </a:r>
            </a:p>
          </p:txBody>
        </p:sp>
        <p:sp>
          <p:nvSpPr>
            <p:cNvPr id="7" name="TextBox 6"/>
            <p:cNvSpPr txBox="1"/>
            <p:nvPr/>
          </p:nvSpPr>
          <p:spPr>
            <a:xfrm>
              <a:off x="347161" y="1799217"/>
              <a:ext cx="4752380" cy="369332"/>
            </a:xfrm>
            <a:prstGeom prst="rect">
              <a:avLst/>
            </a:prstGeom>
            <a:solidFill>
              <a:srgbClr val="FFC000"/>
            </a:solidFill>
          </p:spPr>
          <p:txBody>
            <a:bodyPr wrap="square" rtlCol="0">
              <a:spAutoFit/>
            </a:bodyPr>
            <a:lstStyle/>
            <a:p>
              <a:pPr defTabSz="342900"/>
              <a:r>
                <a:rPr lang="en-US" b="1" kern="1200" dirty="0">
                  <a:solidFill>
                    <a:prstClr val="white"/>
                  </a:solidFill>
                  <a:latin typeface="Arial" charset="0"/>
                  <a:ea typeface="Arial" charset="0"/>
                  <a:cs typeface="Arial" charset="0"/>
                </a:rPr>
                <a:t>AGILITY</a:t>
              </a:r>
            </a:p>
          </p:txBody>
        </p:sp>
        <p:sp>
          <p:nvSpPr>
            <p:cNvPr id="8" name="TextBox 7"/>
            <p:cNvSpPr txBox="1"/>
            <p:nvPr/>
          </p:nvSpPr>
          <p:spPr>
            <a:xfrm>
              <a:off x="347162" y="3134588"/>
              <a:ext cx="4752379" cy="369332"/>
            </a:xfrm>
            <a:prstGeom prst="rect">
              <a:avLst/>
            </a:prstGeom>
            <a:solidFill>
              <a:srgbClr val="FFC000"/>
            </a:solidFill>
          </p:spPr>
          <p:txBody>
            <a:bodyPr wrap="square" rtlCol="0">
              <a:spAutoFit/>
            </a:bodyPr>
            <a:lstStyle/>
            <a:p>
              <a:pPr defTabSz="342900"/>
              <a:r>
                <a:rPr lang="en-US" b="1" kern="1200" dirty="0">
                  <a:solidFill>
                    <a:prstClr val="white"/>
                  </a:solidFill>
                  <a:latin typeface="Arial" charset="0"/>
                  <a:ea typeface="Arial" charset="0"/>
                  <a:cs typeface="Arial" charset="0"/>
                </a:rPr>
                <a:t>SPEED VALUE DELIVERY</a:t>
              </a:r>
            </a:p>
          </p:txBody>
        </p:sp>
        <p:sp>
          <p:nvSpPr>
            <p:cNvPr id="9" name="Rectangle 8"/>
            <p:cNvSpPr/>
            <p:nvPr/>
          </p:nvSpPr>
          <p:spPr>
            <a:xfrm>
              <a:off x="518612" y="1021430"/>
              <a:ext cx="4580928" cy="1015663"/>
            </a:xfrm>
            <a:prstGeom prst="rect">
              <a:avLst/>
            </a:prstGeom>
          </p:spPr>
          <p:txBody>
            <a:bodyPr wrap="square">
              <a:spAutoFit/>
            </a:bodyPr>
            <a:lstStyle/>
            <a:p>
              <a:pPr marL="257175" indent="-257175" defTabSz="342900">
                <a:buFont typeface="Wingdings" charset="2"/>
                <a:buChar char="§"/>
              </a:pPr>
              <a:r>
                <a:rPr lang="en-US" sz="1500" kern="1200" dirty="0">
                  <a:solidFill>
                    <a:prstClr val="black"/>
                  </a:solidFill>
                  <a:latin typeface="Arial" charset="0"/>
                  <a:ea typeface="Arial" charset="0"/>
                  <a:cs typeface="Arial" charset="0"/>
                </a:rPr>
                <a:t>accurately predict when we can deliver a solution</a:t>
              </a:r>
            </a:p>
            <a:p>
              <a:pPr marL="257175" indent="-257175" defTabSz="342900">
                <a:buFont typeface="Wingdings" charset="2"/>
                <a:buChar char="§"/>
              </a:pPr>
              <a:r>
                <a:rPr lang="en-US" sz="1500" kern="1200" dirty="0">
                  <a:solidFill>
                    <a:prstClr val="black"/>
                  </a:solidFill>
                  <a:latin typeface="Arial" charset="0"/>
                  <a:ea typeface="Arial" charset="0"/>
                  <a:cs typeface="Arial" charset="0"/>
                </a:rPr>
                <a:t>accurately predict how much we can </a:t>
              </a:r>
              <a:r>
                <a:rPr lang="en-US" sz="1500" kern="1200" dirty="0" smtClean="0">
                  <a:solidFill>
                    <a:prstClr val="black"/>
                  </a:solidFill>
                  <a:latin typeface="Arial" charset="0"/>
                  <a:ea typeface="Arial" charset="0"/>
                  <a:cs typeface="Arial" charset="0"/>
                </a:rPr>
                <a:t>deliver in an on-time delivery</a:t>
              </a:r>
              <a:endParaRPr lang="en-US" sz="1500" kern="1200" dirty="0">
                <a:solidFill>
                  <a:prstClr val="black"/>
                </a:solidFill>
                <a:latin typeface="Arial" charset="0"/>
                <a:ea typeface="Arial" charset="0"/>
                <a:cs typeface="Arial" charset="0"/>
              </a:endParaRPr>
            </a:p>
          </p:txBody>
        </p:sp>
        <p:sp>
          <p:nvSpPr>
            <p:cNvPr id="10" name="Rectangle 9"/>
            <p:cNvSpPr/>
            <p:nvPr/>
          </p:nvSpPr>
          <p:spPr>
            <a:xfrm>
              <a:off x="518612" y="2110061"/>
              <a:ext cx="4580928" cy="784830"/>
            </a:xfrm>
            <a:prstGeom prst="rect">
              <a:avLst/>
            </a:prstGeom>
          </p:spPr>
          <p:txBody>
            <a:bodyPr wrap="square">
              <a:spAutoFit/>
            </a:bodyPr>
            <a:lstStyle/>
            <a:p>
              <a:pPr marL="257175" indent="-257175" defTabSz="342900">
                <a:buFont typeface="Wingdings" charset="2"/>
                <a:buChar char="§"/>
              </a:pPr>
              <a:r>
                <a:rPr lang="en-US" sz="1500" kern="1200" dirty="0">
                  <a:solidFill>
                    <a:prstClr val="black"/>
                  </a:solidFill>
                  <a:latin typeface="Arial" charset="0"/>
                  <a:ea typeface="Arial" charset="0"/>
                  <a:cs typeface="Arial" charset="0"/>
                </a:rPr>
                <a:t>stay nimble </a:t>
              </a:r>
            </a:p>
            <a:p>
              <a:pPr marL="257175" indent="-257175" defTabSz="342900">
                <a:buFont typeface="Wingdings" charset="2"/>
                <a:buChar char="§"/>
              </a:pPr>
              <a:r>
                <a:rPr lang="en-US" sz="1500" kern="1200" dirty="0">
                  <a:solidFill>
                    <a:prstClr val="black"/>
                  </a:solidFill>
                  <a:latin typeface="Arial" charset="0"/>
                  <a:ea typeface="Arial" charset="0"/>
                  <a:cs typeface="Arial" charset="0"/>
                </a:rPr>
                <a:t>be able to react to the priorities</a:t>
              </a:r>
            </a:p>
            <a:p>
              <a:pPr marL="257175" indent="-257175" defTabSz="342900">
                <a:buFont typeface="Wingdings" charset="2"/>
                <a:buChar char="§"/>
              </a:pPr>
              <a:r>
                <a:rPr lang="en-US" sz="1500" kern="1200" dirty="0">
                  <a:solidFill>
                    <a:prstClr val="black"/>
                  </a:solidFill>
                  <a:latin typeface="Arial" charset="0"/>
                  <a:ea typeface="Arial" charset="0"/>
                  <a:cs typeface="Arial" charset="0"/>
                </a:rPr>
                <a:t>break up large unwieldy projects</a:t>
              </a:r>
            </a:p>
          </p:txBody>
        </p:sp>
        <p:sp>
          <p:nvSpPr>
            <p:cNvPr id="11" name="Rectangle 10"/>
            <p:cNvSpPr/>
            <p:nvPr/>
          </p:nvSpPr>
          <p:spPr>
            <a:xfrm>
              <a:off x="518613" y="3449195"/>
              <a:ext cx="4580927" cy="553998"/>
            </a:xfrm>
            <a:prstGeom prst="rect">
              <a:avLst/>
            </a:prstGeom>
          </p:spPr>
          <p:txBody>
            <a:bodyPr wrap="square">
              <a:spAutoFit/>
            </a:bodyPr>
            <a:lstStyle/>
            <a:p>
              <a:pPr marL="257175" indent="-257175" defTabSz="342900">
                <a:buFont typeface="Wingdings" charset="2"/>
                <a:buChar char="§"/>
              </a:pPr>
              <a:r>
                <a:rPr lang="en-US" sz="1500" kern="1200" dirty="0">
                  <a:solidFill>
                    <a:prstClr val="black"/>
                  </a:solidFill>
                  <a:latin typeface="Arial" charset="0"/>
                  <a:ea typeface="Arial" charset="0"/>
                  <a:cs typeface="Arial" charset="0"/>
                </a:rPr>
                <a:t>deliver </a:t>
              </a:r>
              <a:r>
                <a:rPr lang="en-US" sz="1500" kern="1200" dirty="0" smtClean="0">
                  <a:solidFill>
                    <a:prstClr val="black"/>
                  </a:solidFill>
                  <a:latin typeface="Arial" charset="0"/>
                  <a:ea typeface="Arial" charset="0"/>
                  <a:cs typeface="Arial" charset="0"/>
                </a:rPr>
                <a:t>business outcomes earlier</a:t>
              </a:r>
            </a:p>
            <a:p>
              <a:pPr marL="257175" indent="-257175" defTabSz="342900">
                <a:buFont typeface="Wingdings" charset="2"/>
                <a:buChar char="§"/>
              </a:pPr>
              <a:r>
                <a:rPr lang="en-US" sz="1500" kern="1200" dirty="0" smtClean="0">
                  <a:solidFill>
                    <a:prstClr val="black"/>
                  </a:solidFill>
                  <a:latin typeface="Arial" charset="0"/>
                  <a:ea typeface="Arial" charset="0"/>
                  <a:cs typeface="Arial" charset="0"/>
                </a:rPr>
                <a:t>deliver </a:t>
              </a:r>
              <a:r>
                <a:rPr lang="en-US" sz="1500" kern="1200" dirty="0">
                  <a:solidFill>
                    <a:prstClr val="black"/>
                  </a:solidFill>
                  <a:latin typeface="Arial" charset="0"/>
                  <a:ea typeface="Arial" charset="0"/>
                  <a:cs typeface="Arial" charset="0"/>
                </a:rPr>
                <a:t>projects faster</a:t>
              </a:r>
            </a:p>
          </p:txBody>
        </p:sp>
      </p:grpSp>
      <p:sp>
        <p:nvSpPr>
          <p:cNvPr id="12" name="TextBox 11"/>
          <p:cNvSpPr txBox="1"/>
          <p:nvPr/>
        </p:nvSpPr>
        <p:spPr>
          <a:xfrm>
            <a:off x="944599" y="228562"/>
            <a:ext cx="8925737" cy="369332"/>
          </a:xfrm>
          <a:prstGeom prst="rect">
            <a:avLst/>
          </a:prstGeom>
          <a:noFill/>
        </p:spPr>
        <p:txBody>
          <a:bodyPr wrap="square" rtlCol="0">
            <a:spAutoFit/>
          </a:bodyPr>
          <a:lstStyle/>
          <a:p>
            <a:r>
              <a:rPr lang="en-US" b="1" dirty="0" smtClean="0">
                <a:solidFill>
                  <a:srgbClr val="AB1842"/>
                </a:solidFill>
                <a:latin typeface="Arial" charset="0"/>
                <a:ea typeface="Arial" charset="0"/>
                <a:cs typeface="Arial" charset="0"/>
              </a:rPr>
              <a:t>Objectives</a:t>
            </a:r>
            <a:endParaRPr lang="en-US" b="1" dirty="0">
              <a:solidFill>
                <a:srgbClr val="AB1842"/>
              </a:solidFill>
              <a:latin typeface="Arial" charset="0"/>
              <a:ea typeface="Arial" charset="0"/>
              <a:cs typeface="Arial" charset="0"/>
            </a:endParaRPr>
          </a:p>
        </p:txBody>
      </p:sp>
      <p:cxnSp>
        <p:nvCxnSpPr>
          <p:cNvPr id="13" name="Straight Connector 12"/>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p:nvPicPr>
        <p:blipFill>
          <a:blip r:embed="rId2"/>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9393947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44599" y="166851"/>
            <a:ext cx="5510961" cy="445402"/>
          </a:xfrm>
          <a:prstGeom prst="rect">
            <a:avLst/>
          </a:prstGeom>
        </p:spPr>
        <p:txBody>
          <a:bodyPr lIns="0" anchor="b" anchorCtr="0"/>
          <a:lstStyle>
            <a:lvl1pPr algn="l" rtl="0" eaLnBrk="0" fontAlgn="base" hangingPunct="0">
              <a:lnSpc>
                <a:spcPts val="2400"/>
              </a:lnSpc>
              <a:spcBef>
                <a:spcPct val="0"/>
              </a:spcBef>
              <a:spcAft>
                <a:spcPct val="0"/>
              </a:spcAft>
              <a:defRPr sz="2400" b="1">
                <a:solidFill>
                  <a:srgbClr val="0A3F6B"/>
                </a:solidFill>
                <a:latin typeface="Arial" panose="020B0604020202020204" pitchFamily="34" charset="0"/>
                <a:ea typeface="ＭＳ Ｐゴシック"/>
                <a:cs typeface="Arial" panose="020B0604020202020204" pitchFamily="34" charset="0"/>
              </a:defRPr>
            </a:lvl1pPr>
            <a:lvl2pPr algn="l" rtl="0" eaLnBrk="0" fontAlgn="base" hangingPunct="0">
              <a:lnSpc>
                <a:spcPts val="2400"/>
              </a:lnSpc>
              <a:spcBef>
                <a:spcPct val="0"/>
              </a:spcBef>
              <a:spcAft>
                <a:spcPct val="0"/>
              </a:spcAft>
              <a:defRPr sz="2400" b="1">
                <a:solidFill>
                  <a:schemeClr val="tx1"/>
                </a:solidFill>
                <a:latin typeface="Calibri" pitchFamily="34" charset="0"/>
                <a:ea typeface="ＭＳ Ｐゴシック" pitchFamily="1" charset="-128"/>
                <a:cs typeface="ＭＳ Ｐゴシック"/>
              </a:defRPr>
            </a:lvl2pPr>
            <a:lvl3pPr algn="l" rtl="0" eaLnBrk="0" fontAlgn="base" hangingPunct="0">
              <a:lnSpc>
                <a:spcPts val="2400"/>
              </a:lnSpc>
              <a:spcBef>
                <a:spcPct val="0"/>
              </a:spcBef>
              <a:spcAft>
                <a:spcPct val="0"/>
              </a:spcAft>
              <a:defRPr sz="2400" b="1">
                <a:solidFill>
                  <a:schemeClr val="tx1"/>
                </a:solidFill>
                <a:latin typeface="Calibri" pitchFamily="34" charset="0"/>
                <a:ea typeface="ＭＳ Ｐゴシック" pitchFamily="1" charset="-128"/>
                <a:cs typeface="ＭＳ Ｐゴシック"/>
              </a:defRPr>
            </a:lvl3pPr>
            <a:lvl4pPr algn="l" rtl="0" eaLnBrk="0" fontAlgn="base" hangingPunct="0">
              <a:lnSpc>
                <a:spcPts val="2400"/>
              </a:lnSpc>
              <a:spcBef>
                <a:spcPct val="0"/>
              </a:spcBef>
              <a:spcAft>
                <a:spcPct val="0"/>
              </a:spcAft>
              <a:defRPr sz="2400" b="1">
                <a:solidFill>
                  <a:schemeClr val="tx1"/>
                </a:solidFill>
                <a:latin typeface="Calibri" pitchFamily="34" charset="0"/>
                <a:ea typeface="ＭＳ Ｐゴシック" pitchFamily="1" charset="-128"/>
                <a:cs typeface="ＭＳ Ｐゴシック"/>
              </a:defRPr>
            </a:lvl4pPr>
            <a:lvl5pPr algn="l" rtl="0" eaLnBrk="0" fontAlgn="base" hangingPunct="0">
              <a:lnSpc>
                <a:spcPts val="2400"/>
              </a:lnSpc>
              <a:spcBef>
                <a:spcPct val="0"/>
              </a:spcBef>
              <a:spcAft>
                <a:spcPct val="0"/>
              </a:spcAft>
              <a:defRPr sz="2400" b="1">
                <a:solidFill>
                  <a:schemeClr val="tx1"/>
                </a:solidFill>
                <a:latin typeface="Calibri" pitchFamily="34" charset="0"/>
                <a:ea typeface="ＭＳ Ｐゴシック" pitchFamily="1" charset="-128"/>
                <a:cs typeface="ＭＳ Ｐゴシック"/>
              </a:defRPr>
            </a:lvl5pPr>
            <a:lvl6pPr marL="457200" algn="l" rtl="0" fontAlgn="base">
              <a:lnSpc>
                <a:spcPts val="2400"/>
              </a:lnSpc>
              <a:spcBef>
                <a:spcPct val="0"/>
              </a:spcBef>
              <a:spcAft>
                <a:spcPct val="0"/>
              </a:spcAft>
              <a:defRPr sz="2400" b="1">
                <a:solidFill>
                  <a:schemeClr val="tx1"/>
                </a:solidFill>
                <a:latin typeface="Arial" charset="0"/>
                <a:ea typeface="ＭＳ Ｐゴシック" pitchFamily="1" charset="-128"/>
              </a:defRPr>
            </a:lvl6pPr>
            <a:lvl7pPr marL="914400" algn="l" rtl="0" fontAlgn="base">
              <a:lnSpc>
                <a:spcPts val="2400"/>
              </a:lnSpc>
              <a:spcBef>
                <a:spcPct val="0"/>
              </a:spcBef>
              <a:spcAft>
                <a:spcPct val="0"/>
              </a:spcAft>
              <a:defRPr sz="2400" b="1">
                <a:solidFill>
                  <a:schemeClr val="tx1"/>
                </a:solidFill>
                <a:latin typeface="Arial" charset="0"/>
                <a:ea typeface="ＭＳ Ｐゴシック" pitchFamily="1" charset="-128"/>
              </a:defRPr>
            </a:lvl7pPr>
            <a:lvl8pPr marL="1371600" algn="l" rtl="0" fontAlgn="base">
              <a:lnSpc>
                <a:spcPts val="2400"/>
              </a:lnSpc>
              <a:spcBef>
                <a:spcPct val="0"/>
              </a:spcBef>
              <a:spcAft>
                <a:spcPct val="0"/>
              </a:spcAft>
              <a:defRPr sz="2400" b="1">
                <a:solidFill>
                  <a:schemeClr val="tx1"/>
                </a:solidFill>
                <a:latin typeface="Arial" charset="0"/>
                <a:ea typeface="ＭＳ Ｐゴシック" pitchFamily="1" charset="-128"/>
              </a:defRPr>
            </a:lvl8pPr>
            <a:lvl9pPr marL="1828800" algn="l" rtl="0" fontAlgn="base">
              <a:lnSpc>
                <a:spcPts val="2400"/>
              </a:lnSpc>
              <a:spcBef>
                <a:spcPct val="0"/>
              </a:spcBef>
              <a:spcAft>
                <a:spcPct val="0"/>
              </a:spcAft>
              <a:defRPr sz="2400" b="1">
                <a:solidFill>
                  <a:schemeClr val="tx1"/>
                </a:solidFill>
                <a:latin typeface="Arial" charset="0"/>
                <a:ea typeface="ＭＳ Ｐゴシック" pitchFamily="1" charset="-128"/>
              </a:defRPr>
            </a:lvl9pPr>
          </a:lstStyle>
          <a:p>
            <a:pPr defTabSz="342900"/>
            <a:r>
              <a:rPr lang="en-US" sz="1800" dirty="0">
                <a:solidFill>
                  <a:srgbClr val="990033"/>
                </a:solidFill>
              </a:rPr>
              <a:t>Challenges to Our Goals</a:t>
            </a:r>
          </a:p>
        </p:txBody>
      </p:sp>
      <p:cxnSp>
        <p:nvCxnSpPr>
          <p:cNvPr id="3" name="Straight Connector 2"/>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pic>
        <p:nvPicPr>
          <p:cNvPr id="4" name="Picture 3"/>
          <p:cNvPicPr>
            <a:picLocks noChangeAspect="1"/>
          </p:cNvPicPr>
          <p:nvPr/>
        </p:nvPicPr>
        <p:blipFill>
          <a:blip r:embed="rId2"/>
          <a:stretch>
            <a:fillRect/>
          </a:stretch>
        </p:blipFill>
        <p:spPr>
          <a:xfrm>
            <a:off x="944599" y="1104812"/>
            <a:ext cx="9904906" cy="5496015"/>
          </a:xfrm>
          <a:prstGeom prst="rect">
            <a:avLst/>
          </a:prstGeom>
        </p:spPr>
      </p:pic>
      <p:pic>
        <p:nvPicPr>
          <p:cNvPr id="6" name="Picture 5"/>
          <p:cNvPicPr>
            <a:picLocks noChangeAspect="1"/>
          </p:cNvPicPr>
          <p:nvPr/>
        </p:nvPicPr>
        <p:blipFill>
          <a:blip r:embed="rId3"/>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2088334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 name="Group 97"/>
          <p:cNvGrpSpPr/>
          <p:nvPr/>
        </p:nvGrpSpPr>
        <p:grpSpPr>
          <a:xfrm>
            <a:off x="-380138" y="281696"/>
            <a:ext cx="84446" cy="115738"/>
            <a:chOff x="5996827" y="3141775"/>
            <a:chExt cx="84446" cy="115738"/>
          </a:xfrm>
        </p:grpSpPr>
        <p:sp>
          <p:nvSpPr>
            <p:cNvPr id="92" name="Chord 91"/>
            <p:cNvSpPr/>
            <p:nvPr/>
          </p:nvSpPr>
          <p:spPr>
            <a:xfrm flipH="1">
              <a:off x="5996827" y="3141775"/>
              <a:ext cx="84446" cy="115738"/>
            </a:xfrm>
            <a:prstGeom prst="chord">
              <a:avLst/>
            </a:prstGeom>
            <a:solidFill>
              <a:schemeClr val="bg1"/>
            </a:solidFill>
            <a:ln>
              <a:solidFill>
                <a:srgbClr val="AB18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6005755" y="3210898"/>
              <a:ext cx="45719" cy="45719"/>
            </a:xfrm>
            <a:prstGeom prst="ellipse">
              <a:avLst/>
            </a:prstGeom>
            <a:solidFill>
              <a:srgbClr val="AB1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666983" y="956834"/>
            <a:ext cx="10788372" cy="5133397"/>
            <a:chOff x="547715" y="956834"/>
            <a:chExt cx="10788372" cy="5133397"/>
          </a:xfrm>
        </p:grpSpPr>
        <p:grpSp>
          <p:nvGrpSpPr>
            <p:cNvPr id="6" name="Group 5"/>
            <p:cNvGrpSpPr/>
            <p:nvPr/>
          </p:nvGrpSpPr>
          <p:grpSpPr>
            <a:xfrm>
              <a:off x="4634897" y="2065267"/>
              <a:ext cx="2651275" cy="2651275"/>
              <a:chOff x="4634897" y="1885648"/>
              <a:chExt cx="2651275" cy="2651275"/>
            </a:xfrm>
          </p:grpSpPr>
          <p:sp>
            <p:nvSpPr>
              <p:cNvPr id="4" name="Oval 3"/>
              <p:cNvSpPr/>
              <p:nvPr/>
            </p:nvSpPr>
            <p:spPr>
              <a:xfrm>
                <a:off x="4634897" y="1885648"/>
                <a:ext cx="2651275" cy="265127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1" rIns="121920" bIns="60961" numCol="1" spcCol="0" rtlCol="0" fromWordArt="0" anchor="ctr" anchorCtr="0" forceAA="0" compatLnSpc="1">
                <a:prstTxWarp prst="textNoShape">
                  <a:avLst/>
                </a:prstTxWarp>
                <a:noAutofit/>
              </a:bodyPr>
              <a:lstStyle/>
              <a:p>
                <a:pPr algn="ctr"/>
                <a:endParaRPr lang="en-US" sz="2399"/>
              </a:p>
            </p:txBody>
          </p:sp>
          <p:sp>
            <p:nvSpPr>
              <p:cNvPr id="5" name="Oval 4"/>
              <p:cNvSpPr/>
              <p:nvPr/>
            </p:nvSpPr>
            <p:spPr>
              <a:xfrm>
                <a:off x="5012268" y="2263019"/>
                <a:ext cx="1896532" cy="1896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1" rIns="121920" bIns="60961" numCol="1" spcCol="0" rtlCol="0" fromWordArt="0" anchor="ctr" anchorCtr="0" forceAA="0" compatLnSpc="1">
                <a:prstTxWarp prst="textNoShape">
                  <a:avLst/>
                </a:prstTxWarp>
                <a:noAutofit/>
              </a:bodyPr>
              <a:lstStyle/>
              <a:p>
                <a:pPr algn="ctr"/>
                <a:endParaRPr lang="en-US" sz="2399"/>
              </a:p>
            </p:txBody>
          </p:sp>
        </p:grpSp>
        <p:pic>
          <p:nvPicPr>
            <p:cNvPr id="11" name="Picture 10"/>
            <p:cNvPicPr>
              <a:picLocks noChangeAspect="1"/>
            </p:cNvPicPr>
            <p:nvPr/>
          </p:nvPicPr>
          <p:blipFill rotWithShape="1">
            <a:blip r:embed="rId3"/>
            <a:srcRect l="-549" t="68090"/>
            <a:stretch/>
          </p:blipFill>
          <p:spPr>
            <a:xfrm>
              <a:off x="4634896" y="3894366"/>
              <a:ext cx="2651275" cy="846968"/>
            </a:xfrm>
            <a:prstGeom prst="rect">
              <a:avLst/>
            </a:prstGeom>
          </p:spPr>
        </p:pic>
        <p:pic>
          <p:nvPicPr>
            <p:cNvPr id="10" name="Picture 9"/>
            <p:cNvPicPr>
              <a:picLocks noChangeAspect="1"/>
            </p:cNvPicPr>
            <p:nvPr/>
          </p:nvPicPr>
          <p:blipFill rotWithShape="1">
            <a:blip r:embed="rId4"/>
            <a:srcRect l="40942" t="1" b="23432"/>
            <a:stretch/>
          </p:blipFill>
          <p:spPr>
            <a:xfrm>
              <a:off x="5718630" y="2065265"/>
              <a:ext cx="1567542" cy="2032299"/>
            </a:xfrm>
            <a:prstGeom prst="rect">
              <a:avLst/>
            </a:prstGeom>
          </p:spPr>
        </p:pic>
        <p:pic>
          <p:nvPicPr>
            <p:cNvPr id="63" name="Picture 62"/>
            <p:cNvPicPr>
              <a:picLocks noChangeAspect="1"/>
            </p:cNvPicPr>
            <p:nvPr/>
          </p:nvPicPr>
          <p:blipFill>
            <a:blip r:embed="rId5"/>
            <a:stretch>
              <a:fillRect/>
            </a:stretch>
          </p:blipFill>
          <p:spPr>
            <a:xfrm rot="19473890">
              <a:off x="3969719" y="2100808"/>
              <a:ext cx="3951386" cy="2630141"/>
            </a:xfrm>
            <a:prstGeom prst="rect">
              <a:avLst/>
            </a:prstGeom>
          </p:spPr>
        </p:pic>
        <p:grpSp>
          <p:nvGrpSpPr>
            <p:cNvPr id="82" name="Group 81"/>
            <p:cNvGrpSpPr/>
            <p:nvPr/>
          </p:nvGrpSpPr>
          <p:grpSpPr>
            <a:xfrm>
              <a:off x="555389" y="956834"/>
              <a:ext cx="5439661" cy="2011658"/>
              <a:chOff x="539117" y="817061"/>
              <a:chExt cx="5439661" cy="2011658"/>
            </a:xfrm>
          </p:grpSpPr>
          <p:sp>
            <p:nvSpPr>
              <p:cNvPr id="49" name="Oval 48"/>
              <p:cNvSpPr/>
              <p:nvPr/>
            </p:nvSpPr>
            <p:spPr>
              <a:xfrm>
                <a:off x="539117" y="817061"/>
                <a:ext cx="1438436" cy="1438436"/>
              </a:xfrm>
              <a:prstGeom prst="ellipse">
                <a:avLst/>
              </a:prstGeom>
              <a:solidFill>
                <a:srgbClr val="6F79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240970" y="821873"/>
                <a:ext cx="3701143" cy="1436914"/>
              </a:xfrm>
              <a:prstGeom prst="rect">
                <a:avLst/>
              </a:prstGeom>
              <a:solidFill>
                <a:srgbClr val="6F79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353455" y="821873"/>
                <a:ext cx="3033486" cy="369332"/>
              </a:xfrm>
              <a:prstGeom prst="rect">
                <a:avLst/>
              </a:prstGeom>
              <a:noFill/>
            </p:spPr>
            <p:txBody>
              <a:bodyPr wrap="square" rtlCol="0">
                <a:spAutoFit/>
              </a:bodyPr>
              <a:lstStyle/>
              <a:p>
                <a:r>
                  <a:rPr lang="en-US" dirty="0" smtClean="0">
                    <a:solidFill>
                      <a:schemeClr val="bg1"/>
                    </a:solidFill>
                    <a:latin typeface="Arial Rounded MT Bold" charset="0"/>
                    <a:ea typeface="Arial Rounded MT Bold" charset="0"/>
                    <a:cs typeface="Arial Rounded MT Bold" charset="0"/>
                  </a:rPr>
                  <a:t>Discovery</a:t>
                </a:r>
                <a:endParaRPr lang="en-US" dirty="0">
                  <a:solidFill>
                    <a:schemeClr val="bg1"/>
                  </a:solidFill>
                  <a:latin typeface="Arial Rounded MT Bold" charset="0"/>
                  <a:ea typeface="Arial Rounded MT Bold" charset="0"/>
                  <a:cs typeface="Arial Rounded MT Bold" charset="0"/>
                </a:endParaRPr>
              </a:p>
            </p:txBody>
          </p:sp>
          <p:sp>
            <p:nvSpPr>
              <p:cNvPr id="45" name="Trapezoid 44"/>
              <p:cNvSpPr/>
              <p:nvPr/>
            </p:nvSpPr>
            <p:spPr>
              <a:xfrm rot="5400000">
                <a:off x="4453950" y="1303891"/>
                <a:ext cx="2010479" cy="1039177"/>
              </a:xfrm>
              <a:custGeom>
                <a:avLst/>
                <a:gdLst>
                  <a:gd name="connsiteX0" fmla="*/ 0 w 1436310"/>
                  <a:gd name="connsiteY0" fmla="*/ 988376 h 988376"/>
                  <a:gd name="connsiteX1" fmla="*/ 594231 w 1436310"/>
                  <a:gd name="connsiteY1" fmla="*/ 0 h 988376"/>
                  <a:gd name="connsiteX2" fmla="*/ 842079 w 1436310"/>
                  <a:gd name="connsiteY2" fmla="*/ 0 h 988376"/>
                  <a:gd name="connsiteX3" fmla="*/ 1436310 w 1436310"/>
                  <a:gd name="connsiteY3" fmla="*/ 988376 h 988376"/>
                  <a:gd name="connsiteX4" fmla="*/ 0 w 1436310"/>
                  <a:gd name="connsiteY4" fmla="*/ 988376 h 988376"/>
                  <a:gd name="connsiteX0" fmla="*/ 0 w 2010479"/>
                  <a:gd name="connsiteY0" fmla="*/ 988376 h 988376"/>
                  <a:gd name="connsiteX1" fmla="*/ 594231 w 2010479"/>
                  <a:gd name="connsiteY1" fmla="*/ 0 h 988376"/>
                  <a:gd name="connsiteX2" fmla="*/ 2010479 w 2010479"/>
                  <a:gd name="connsiteY2" fmla="*/ 169333 h 988376"/>
                  <a:gd name="connsiteX3" fmla="*/ 1436310 w 2010479"/>
                  <a:gd name="connsiteY3" fmla="*/ 988376 h 988376"/>
                  <a:gd name="connsiteX4" fmla="*/ 0 w 2010479"/>
                  <a:gd name="connsiteY4" fmla="*/ 988376 h 988376"/>
                  <a:gd name="connsiteX0" fmla="*/ 0 w 2010479"/>
                  <a:gd name="connsiteY0" fmla="*/ 1039177 h 1039177"/>
                  <a:gd name="connsiteX1" fmla="*/ 1931967 w 2010479"/>
                  <a:gd name="connsiteY1" fmla="*/ 0 h 1039177"/>
                  <a:gd name="connsiteX2" fmla="*/ 2010479 w 2010479"/>
                  <a:gd name="connsiteY2" fmla="*/ 220134 h 1039177"/>
                  <a:gd name="connsiteX3" fmla="*/ 1436310 w 2010479"/>
                  <a:gd name="connsiteY3" fmla="*/ 1039177 h 1039177"/>
                  <a:gd name="connsiteX4" fmla="*/ 0 w 2010479"/>
                  <a:gd name="connsiteY4" fmla="*/ 1039177 h 103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479" h="1039177">
                    <a:moveTo>
                      <a:pt x="0" y="1039177"/>
                    </a:moveTo>
                    <a:lnTo>
                      <a:pt x="1931967" y="0"/>
                    </a:lnTo>
                    <a:lnTo>
                      <a:pt x="2010479" y="220134"/>
                    </a:lnTo>
                    <a:lnTo>
                      <a:pt x="1436310" y="1039177"/>
                    </a:lnTo>
                    <a:lnTo>
                      <a:pt x="0" y="1039177"/>
                    </a:lnTo>
                    <a:close/>
                  </a:path>
                </a:pathLst>
              </a:custGeom>
              <a:solidFill>
                <a:srgbClr val="6F7983">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6"/>
              <a:stretch>
                <a:fillRect/>
              </a:stretch>
            </p:blipFill>
            <p:spPr>
              <a:xfrm flipH="1">
                <a:off x="769536" y="1281919"/>
                <a:ext cx="540381" cy="540381"/>
              </a:xfrm>
              <a:prstGeom prst="rect">
                <a:avLst/>
              </a:prstGeom>
            </p:spPr>
          </p:pic>
          <p:sp>
            <p:nvSpPr>
              <p:cNvPr id="64" name="TextBox 63"/>
              <p:cNvSpPr txBox="1"/>
              <p:nvPr/>
            </p:nvSpPr>
            <p:spPr>
              <a:xfrm>
                <a:off x="1425861" y="1126073"/>
                <a:ext cx="3419059" cy="923330"/>
              </a:xfrm>
              <a:prstGeom prst="rect">
                <a:avLst/>
              </a:prstGeom>
              <a:noFill/>
            </p:spPr>
            <p:txBody>
              <a:bodyPr wrap="square" rtlCol="0">
                <a:spAutoFit/>
              </a:bodyPr>
              <a:lstStyle/>
              <a:p>
                <a:pPr marL="238125" indent="-238125">
                  <a:buFont typeface="Wingdings" charset="2"/>
                  <a:buChar char="§"/>
                </a:pPr>
                <a:r>
                  <a:rPr lang="en-US" dirty="0" smtClean="0">
                    <a:solidFill>
                      <a:schemeClr val="bg1"/>
                    </a:solidFill>
                    <a:latin typeface="Arial" charset="0"/>
                    <a:ea typeface="Arial" charset="0"/>
                    <a:cs typeface="Arial" charset="0"/>
                  </a:rPr>
                  <a:t>Request Charter</a:t>
                </a:r>
              </a:p>
              <a:p>
                <a:pPr marL="238125" indent="-238125">
                  <a:buFont typeface="Wingdings" charset="2"/>
                  <a:buChar char="§"/>
                </a:pPr>
                <a:r>
                  <a:rPr lang="en-US" dirty="0" smtClean="0">
                    <a:solidFill>
                      <a:schemeClr val="bg1"/>
                    </a:solidFill>
                    <a:latin typeface="Arial" charset="0"/>
                    <a:ea typeface="Arial" charset="0"/>
                    <a:cs typeface="Arial" charset="0"/>
                  </a:rPr>
                  <a:t>Sparky’s Director Evaluation</a:t>
                </a:r>
              </a:p>
              <a:p>
                <a:pPr marL="238125" indent="-238125">
                  <a:buFont typeface="Wingdings" charset="2"/>
                  <a:buChar char="§"/>
                </a:pPr>
                <a:r>
                  <a:rPr lang="en-US" dirty="0" smtClean="0">
                    <a:solidFill>
                      <a:schemeClr val="bg1"/>
                    </a:solidFill>
                    <a:latin typeface="Arial" charset="0"/>
                    <a:ea typeface="Arial" charset="0"/>
                    <a:cs typeface="Arial" charset="0"/>
                  </a:rPr>
                  <a:t>Project Charter</a:t>
                </a:r>
                <a:endParaRPr lang="en-US" dirty="0">
                  <a:solidFill>
                    <a:schemeClr val="bg1"/>
                  </a:solidFill>
                  <a:latin typeface="Arial" charset="0"/>
                  <a:ea typeface="Arial" charset="0"/>
                  <a:cs typeface="Arial" charset="0"/>
                </a:endParaRPr>
              </a:p>
            </p:txBody>
          </p:sp>
          <p:pic>
            <p:nvPicPr>
              <p:cNvPr id="67" name="Picture 66"/>
              <p:cNvPicPr>
                <a:picLocks noChangeAspect="1"/>
              </p:cNvPicPr>
              <p:nvPr/>
            </p:nvPicPr>
            <p:blipFill>
              <a:blip r:embed="rId7"/>
              <a:stretch>
                <a:fillRect/>
              </a:stretch>
            </p:blipFill>
            <p:spPr>
              <a:xfrm>
                <a:off x="1423077" y="1445510"/>
                <a:ext cx="274320" cy="274320"/>
              </a:xfrm>
              <a:prstGeom prst="rect">
                <a:avLst/>
              </a:prstGeom>
            </p:spPr>
          </p:pic>
        </p:grpSp>
        <p:grpSp>
          <p:nvGrpSpPr>
            <p:cNvPr id="87" name="Group 86"/>
            <p:cNvGrpSpPr/>
            <p:nvPr/>
          </p:nvGrpSpPr>
          <p:grpSpPr>
            <a:xfrm>
              <a:off x="5949913" y="960763"/>
              <a:ext cx="5366383" cy="2010479"/>
              <a:chOff x="5939366" y="817061"/>
              <a:chExt cx="5366383" cy="2010479"/>
            </a:xfrm>
          </p:grpSpPr>
          <p:sp>
            <p:nvSpPr>
              <p:cNvPr id="17" name="Rectangle 16"/>
              <p:cNvSpPr/>
              <p:nvPr/>
            </p:nvSpPr>
            <p:spPr>
              <a:xfrm>
                <a:off x="6978956" y="829736"/>
                <a:ext cx="3701143" cy="1436914"/>
              </a:xfrm>
              <a:prstGeom prst="rect">
                <a:avLst/>
              </a:prstGeom>
              <a:solidFill>
                <a:srgbClr val="679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130752" y="867016"/>
                <a:ext cx="3033486" cy="369332"/>
              </a:xfrm>
              <a:prstGeom prst="rect">
                <a:avLst/>
              </a:prstGeom>
              <a:noFill/>
            </p:spPr>
            <p:txBody>
              <a:bodyPr wrap="square" rtlCol="0">
                <a:spAutoFit/>
              </a:bodyPr>
              <a:lstStyle/>
              <a:p>
                <a:r>
                  <a:rPr lang="en-US" dirty="0" smtClean="0">
                    <a:solidFill>
                      <a:schemeClr val="bg1"/>
                    </a:solidFill>
                    <a:latin typeface="Arial Rounded MT Bold" charset="0"/>
                    <a:ea typeface="Arial Rounded MT Bold" charset="0"/>
                    <a:cs typeface="Arial Rounded MT Bold" charset="0"/>
                  </a:rPr>
                  <a:t>Execution</a:t>
                </a:r>
                <a:endParaRPr lang="en-US" dirty="0">
                  <a:solidFill>
                    <a:schemeClr val="bg1"/>
                  </a:solidFill>
                  <a:latin typeface="Arial Rounded MT Bold" charset="0"/>
                  <a:ea typeface="Arial Rounded MT Bold" charset="0"/>
                  <a:cs typeface="Arial Rounded MT Bold" charset="0"/>
                </a:endParaRPr>
              </a:p>
            </p:txBody>
          </p:sp>
          <p:sp>
            <p:nvSpPr>
              <p:cNvPr id="46" name="Trapezoid 44"/>
              <p:cNvSpPr/>
              <p:nvPr/>
            </p:nvSpPr>
            <p:spPr>
              <a:xfrm rot="16200000" flipH="1">
                <a:off x="5453715" y="1302712"/>
                <a:ext cx="2010479" cy="1039177"/>
              </a:xfrm>
              <a:custGeom>
                <a:avLst/>
                <a:gdLst>
                  <a:gd name="connsiteX0" fmla="*/ 0 w 1436310"/>
                  <a:gd name="connsiteY0" fmla="*/ 988376 h 988376"/>
                  <a:gd name="connsiteX1" fmla="*/ 594231 w 1436310"/>
                  <a:gd name="connsiteY1" fmla="*/ 0 h 988376"/>
                  <a:gd name="connsiteX2" fmla="*/ 842079 w 1436310"/>
                  <a:gd name="connsiteY2" fmla="*/ 0 h 988376"/>
                  <a:gd name="connsiteX3" fmla="*/ 1436310 w 1436310"/>
                  <a:gd name="connsiteY3" fmla="*/ 988376 h 988376"/>
                  <a:gd name="connsiteX4" fmla="*/ 0 w 1436310"/>
                  <a:gd name="connsiteY4" fmla="*/ 988376 h 988376"/>
                  <a:gd name="connsiteX0" fmla="*/ 0 w 2010479"/>
                  <a:gd name="connsiteY0" fmla="*/ 988376 h 988376"/>
                  <a:gd name="connsiteX1" fmla="*/ 594231 w 2010479"/>
                  <a:gd name="connsiteY1" fmla="*/ 0 h 988376"/>
                  <a:gd name="connsiteX2" fmla="*/ 2010479 w 2010479"/>
                  <a:gd name="connsiteY2" fmla="*/ 169333 h 988376"/>
                  <a:gd name="connsiteX3" fmla="*/ 1436310 w 2010479"/>
                  <a:gd name="connsiteY3" fmla="*/ 988376 h 988376"/>
                  <a:gd name="connsiteX4" fmla="*/ 0 w 2010479"/>
                  <a:gd name="connsiteY4" fmla="*/ 988376 h 988376"/>
                  <a:gd name="connsiteX0" fmla="*/ 0 w 2010479"/>
                  <a:gd name="connsiteY0" fmla="*/ 1039177 h 1039177"/>
                  <a:gd name="connsiteX1" fmla="*/ 1931967 w 2010479"/>
                  <a:gd name="connsiteY1" fmla="*/ 0 h 1039177"/>
                  <a:gd name="connsiteX2" fmla="*/ 2010479 w 2010479"/>
                  <a:gd name="connsiteY2" fmla="*/ 220134 h 1039177"/>
                  <a:gd name="connsiteX3" fmla="*/ 1436310 w 2010479"/>
                  <a:gd name="connsiteY3" fmla="*/ 1039177 h 1039177"/>
                  <a:gd name="connsiteX4" fmla="*/ 0 w 2010479"/>
                  <a:gd name="connsiteY4" fmla="*/ 1039177 h 103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479" h="1039177">
                    <a:moveTo>
                      <a:pt x="0" y="1039177"/>
                    </a:moveTo>
                    <a:lnTo>
                      <a:pt x="1931967" y="0"/>
                    </a:lnTo>
                    <a:lnTo>
                      <a:pt x="2010479" y="220134"/>
                    </a:lnTo>
                    <a:lnTo>
                      <a:pt x="1436310" y="1039177"/>
                    </a:lnTo>
                    <a:lnTo>
                      <a:pt x="0" y="1039177"/>
                    </a:lnTo>
                    <a:close/>
                  </a:path>
                </a:pathLst>
              </a:custGeom>
              <a:solidFill>
                <a:srgbClr val="679C18">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9867313" y="829736"/>
                <a:ext cx="1438436" cy="1438436"/>
              </a:xfrm>
              <a:prstGeom prst="ellipse">
                <a:avLst/>
              </a:prstGeom>
              <a:solidFill>
                <a:srgbClr val="679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8"/>
              <a:stretch>
                <a:fillRect/>
              </a:stretch>
            </p:blipFill>
            <p:spPr>
              <a:xfrm>
                <a:off x="10416570" y="1150977"/>
                <a:ext cx="734669" cy="734669"/>
              </a:xfrm>
              <a:prstGeom prst="rect">
                <a:avLst/>
              </a:prstGeom>
            </p:spPr>
          </p:pic>
          <p:sp>
            <p:nvSpPr>
              <p:cNvPr id="70" name="TextBox 69"/>
              <p:cNvSpPr txBox="1"/>
              <p:nvPr/>
            </p:nvSpPr>
            <p:spPr>
              <a:xfrm>
                <a:off x="7210050" y="1142115"/>
                <a:ext cx="3375636" cy="1077218"/>
              </a:xfrm>
              <a:prstGeom prst="rect">
                <a:avLst/>
              </a:prstGeom>
              <a:noFill/>
            </p:spPr>
            <p:txBody>
              <a:bodyPr wrap="square" rtlCol="0">
                <a:spAutoFit/>
              </a:bodyPr>
              <a:lstStyle/>
              <a:p>
                <a:pPr marL="238125" indent="-238125">
                  <a:buFont typeface="Wingdings" charset="2"/>
                  <a:buChar char="§"/>
                </a:pPr>
                <a:r>
                  <a:rPr lang="en-US" sz="1600" dirty="0" smtClean="0">
                    <a:solidFill>
                      <a:schemeClr val="bg1"/>
                    </a:solidFill>
                    <a:latin typeface="Arial" charset="0"/>
                    <a:ea typeface="Arial" charset="0"/>
                    <a:cs typeface="Arial" charset="0"/>
                  </a:rPr>
                  <a:t>Status Reporting</a:t>
                </a:r>
              </a:p>
              <a:p>
                <a:pPr marL="238125" indent="-238125">
                  <a:buFont typeface="Wingdings" charset="2"/>
                  <a:buChar char="§"/>
                </a:pPr>
                <a:r>
                  <a:rPr lang="en-US" sz="1600" dirty="0" smtClean="0">
                    <a:solidFill>
                      <a:schemeClr val="bg1"/>
                    </a:solidFill>
                    <a:latin typeface="Arial" charset="0"/>
                    <a:ea typeface="Arial" charset="0"/>
                    <a:cs typeface="Arial" charset="0"/>
                  </a:rPr>
                  <a:t>Change Management</a:t>
                </a:r>
              </a:p>
              <a:p>
                <a:pPr marL="238125" indent="-238125">
                  <a:buFont typeface="Wingdings" charset="2"/>
                  <a:buChar char="§"/>
                </a:pPr>
                <a:r>
                  <a:rPr lang="en-US" sz="1600" dirty="0" smtClean="0">
                    <a:solidFill>
                      <a:schemeClr val="bg1"/>
                    </a:solidFill>
                    <a:latin typeface="Arial" charset="0"/>
                    <a:ea typeface="Arial" charset="0"/>
                    <a:cs typeface="Arial" charset="0"/>
                  </a:rPr>
                  <a:t>Escalation Paths &amp; Governance</a:t>
                </a:r>
              </a:p>
              <a:p>
                <a:pPr marL="238125" indent="-238125">
                  <a:buFont typeface="Wingdings" charset="2"/>
                  <a:buChar char="§"/>
                </a:pPr>
                <a:r>
                  <a:rPr lang="en-US" sz="1600" dirty="0" smtClean="0">
                    <a:solidFill>
                      <a:schemeClr val="bg1"/>
                    </a:solidFill>
                    <a:latin typeface="Arial" charset="0"/>
                    <a:ea typeface="Arial" charset="0"/>
                    <a:cs typeface="Arial" charset="0"/>
                  </a:rPr>
                  <a:t>Risk &amp; Issue Mitigation</a:t>
                </a:r>
                <a:endParaRPr lang="en-US" sz="1600" dirty="0">
                  <a:solidFill>
                    <a:schemeClr val="bg1"/>
                  </a:solidFill>
                  <a:latin typeface="Arial" charset="0"/>
                  <a:ea typeface="Arial" charset="0"/>
                  <a:cs typeface="Arial" charset="0"/>
                </a:endParaRPr>
              </a:p>
            </p:txBody>
          </p:sp>
        </p:grpSp>
        <p:grpSp>
          <p:nvGrpSpPr>
            <p:cNvPr id="86" name="Group 85"/>
            <p:cNvGrpSpPr/>
            <p:nvPr/>
          </p:nvGrpSpPr>
          <p:grpSpPr>
            <a:xfrm>
              <a:off x="5965680" y="3892644"/>
              <a:ext cx="5363316" cy="2052766"/>
              <a:chOff x="5942433" y="3590219"/>
              <a:chExt cx="5363316" cy="2052766"/>
            </a:xfrm>
          </p:grpSpPr>
          <p:sp>
            <p:nvSpPr>
              <p:cNvPr id="19" name="Rectangle 18"/>
              <p:cNvSpPr/>
              <p:nvPr/>
            </p:nvSpPr>
            <p:spPr>
              <a:xfrm>
                <a:off x="6978955" y="4164688"/>
                <a:ext cx="3701143" cy="1436914"/>
              </a:xfrm>
              <a:prstGeom prst="rect">
                <a:avLst/>
              </a:prstGeom>
              <a:solidFill>
                <a:srgbClr val="AB1842"/>
              </a:solidFill>
              <a:ln>
                <a:solidFill>
                  <a:srgbClr val="AB18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130752" y="4185275"/>
                <a:ext cx="3033486" cy="369332"/>
              </a:xfrm>
              <a:prstGeom prst="rect">
                <a:avLst/>
              </a:prstGeom>
              <a:noFill/>
            </p:spPr>
            <p:txBody>
              <a:bodyPr wrap="square" rtlCol="0">
                <a:spAutoFit/>
              </a:bodyPr>
              <a:lstStyle/>
              <a:p>
                <a:r>
                  <a:rPr lang="en-US" dirty="0" smtClean="0">
                    <a:solidFill>
                      <a:schemeClr val="bg1"/>
                    </a:solidFill>
                    <a:latin typeface="Arial Rounded MT Bold" charset="0"/>
                    <a:ea typeface="Arial Rounded MT Bold" charset="0"/>
                    <a:cs typeface="Arial Rounded MT Bold" charset="0"/>
                  </a:rPr>
                  <a:t>Closure</a:t>
                </a:r>
                <a:endParaRPr lang="en-US" dirty="0">
                  <a:solidFill>
                    <a:schemeClr val="bg1"/>
                  </a:solidFill>
                  <a:latin typeface="Arial Rounded MT Bold" charset="0"/>
                  <a:ea typeface="Arial Rounded MT Bold" charset="0"/>
                  <a:cs typeface="Arial Rounded MT Bold" charset="0"/>
                </a:endParaRPr>
              </a:p>
            </p:txBody>
          </p:sp>
          <p:sp>
            <p:nvSpPr>
              <p:cNvPr id="47" name="Trapezoid 44"/>
              <p:cNvSpPr/>
              <p:nvPr/>
            </p:nvSpPr>
            <p:spPr>
              <a:xfrm rot="5400000" flipH="1" flipV="1">
                <a:off x="5456782" y="4075870"/>
                <a:ext cx="2010479" cy="1039177"/>
              </a:xfrm>
              <a:custGeom>
                <a:avLst/>
                <a:gdLst>
                  <a:gd name="connsiteX0" fmla="*/ 0 w 1436310"/>
                  <a:gd name="connsiteY0" fmla="*/ 988376 h 988376"/>
                  <a:gd name="connsiteX1" fmla="*/ 594231 w 1436310"/>
                  <a:gd name="connsiteY1" fmla="*/ 0 h 988376"/>
                  <a:gd name="connsiteX2" fmla="*/ 842079 w 1436310"/>
                  <a:gd name="connsiteY2" fmla="*/ 0 h 988376"/>
                  <a:gd name="connsiteX3" fmla="*/ 1436310 w 1436310"/>
                  <a:gd name="connsiteY3" fmla="*/ 988376 h 988376"/>
                  <a:gd name="connsiteX4" fmla="*/ 0 w 1436310"/>
                  <a:gd name="connsiteY4" fmla="*/ 988376 h 988376"/>
                  <a:gd name="connsiteX0" fmla="*/ 0 w 2010479"/>
                  <a:gd name="connsiteY0" fmla="*/ 988376 h 988376"/>
                  <a:gd name="connsiteX1" fmla="*/ 594231 w 2010479"/>
                  <a:gd name="connsiteY1" fmla="*/ 0 h 988376"/>
                  <a:gd name="connsiteX2" fmla="*/ 2010479 w 2010479"/>
                  <a:gd name="connsiteY2" fmla="*/ 169333 h 988376"/>
                  <a:gd name="connsiteX3" fmla="*/ 1436310 w 2010479"/>
                  <a:gd name="connsiteY3" fmla="*/ 988376 h 988376"/>
                  <a:gd name="connsiteX4" fmla="*/ 0 w 2010479"/>
                  <a:gd name="connsiteY4" fmla="*/ 988376 h 988376"/>
                  <a:gd name="connsiteX0" fmla="*/ 0 w 2010479"/>
                  <a:gd name="connsiteY0" fmla="*/ 1039177 h 1039177"/>
                  <a:gd name="connsiteX1" fmla="*/ 1931967 w 2010479"/>
                  <a:gd name="connsiteY1" fmla="*/ 0 h 1039177"/>
                  <a:gd name="connsiteX2" fmla="*/ 2010479 w 2010479"/>
                  <a:gd name="connsiteY2" fmla="*/ 220134 h 1039177"/>
                  <a:gd name="connsiteX3" fmla="*/ 1436310 w 2010479"/>
                  <a:gd name="connsiteY3" fmla="*/ 1039177 h 1039177"/>
                  <a:gd name="connsiteX4" fmla="*/ 0 w 2010479"/>
                  <a:gd name="connsiteY4" fmla="*/ 1039177 h 103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479" h="1039177">
                    <a:moveTo>
                      <a:pt x="0" y="1039177"/>
                    </a:moveTo>
                    <a:lnTo>
                      <a:pt x="1931967" y="0"/>
                    </a:lnTo>
                    <a:lnTo>
                      <a:pt x="2010479" y="220134"/>
                    </a:lnTo>
                    <a:lnTo>
                      <a:pt x="1436310" y="1039177"/>
                    </a:lnTo>
                    <a:lnTo>
                      <a:pt x="0" y="1039177"/>
                    </a:lnTo>
                    <a:close/>
                  </a:path>
                </a:pathLst>
              </a:custGeom>
              <a:solidFill>
                <a:srgbClr val="AB1842">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9867313" y="4169656"/>
                <a:ext cx="1438436" cy="1438436"/>
              </a:xfrm>
              <a:prstGeom prst="ellipse">
                <a:avLst/>
              </a:prstGeom>
              <a:solidFill>
                <a:srgbClr val="AB1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p:cNvPicPr>
                <a:picLocks noChangeAspect="1"/>
              </p:cNvPicPr>
              <p:nvPr/>
            </p:nvPicPr>
            <p:blipFill>
              <a:blip r:embed="rId9"/>
              <a:stretch>
                <a:fillRect/>
              </a:stretch>
            </p:blipFill>
            <p:spPr>
              <a:xfrm>
                <a:off x="10439153" y="4516292"/>
                <a:ext cx="689503" cy="689503"/>
              </a:xfrm>
              <a:prstGeom prst="rect">
                <a:avLst/>
              </a:prstGeom>
            </p:spPr>
          </p:pic>
          <p:sp>
            <p:nvSpPr>
              <p:cNvPr id="72" name="TextBox 71"/>
              <p:cNvSpPr txBox="1"/>
              <p:nvPr/>
            </p:nvSpPr>
            <p:spPr>
              <a:xfrm>
                <a:off x="7210050" y="4442656"/>
                <a:ext cx="3653982" cy="1200329"/>
              </a:xfrm>
              <a:prstGeom prst="rect">
                <a:avLst/>
              </a:prstGeom>
              <a:noFill/>
            </p:spPr>
            <p:txBody>
              <a:bodyPr wrap="square" rtlCol="0">
                <a:spAutoFit/>
              </a:bodyPr>
              <a:lstStyle/>
              <a:p>
                <a:pPr marL="238125" indent="-238125">
                  <a:buFont typeface="Wingdings" charset="2"/>
                  <a:buChar char="§"/>
                </a:pPr>
                <a:r>
                  <a:rPr lang="en-US" dirty="0" smtClean="0">
                    <a:solidFill>
                      <a:schemeClr val="bg1"/>
                    </a:solidFill>
                    <a:latin typeface="Arial" charset="0"/>
                    <a:ea typeface="Arial" charset="0"/>
                    <a:cs typeface="Arial" charset="0"/>
                  </a:rPr>
                  <a:t>Closeout Review &amp; Report</a:t>
                </a:r>
              </a:p>
              <a:p>
                <a:pPr marL="238125" indent="-238125">
                  <a:buFont typeface="Wingdings" charset="2"/>
                  <a:buChar char="§"/>
                </a:pPr>
                <a:r>
                  <a:rPr lang="en-US" dirty="0" smtClean="0">
                    <a:solidFill>
                      <a:schemeClr val="bg1"/>
                    </a:solidFill>
                    <a:latin typeface="Arial" charset="0"/>
                    <a:ea typeface="Arial" charset="0"/>
                    <a:cs typeface="Arial" charset="0"/>
                  </a:rPr>
                  <a:t>Lessons Learned</a:t>
                </a:r>
              </a:p>
              <a:p>
                <a:pPr marL="238125" indent="-238125">
                  <a:buFont typeface="Wingdings" charset="2"/>
                  <a:buChar char="§"/>
                </a:pPr>
                <a:r>
                  <a:rPr lang="en-US" dirty="0" smtClean="0">
                    <a:solidFill>
                      <a:schemeClr val="bg1"/>
                    </a:solidFill>
                    <a:latin typeface="Arial" charset="0"/>
                    <a:ea typeface="Arial" charset="0"/>
                    <a:cs typeface="Arial" charset="0"/>
                  </a:rPr>
                  <a:t>Retrospective / Stakeholder Review</a:t>
                </a:r>
              </a:p>
            </p:txBody>
          </p:sp>
        </p:grpSp>
        <p:sp>
          <p:nvSpPr>
            <p:cNvPr id="74" name="TextBox 73"/>
            <p:cNvSpPr txBox="1"/>
            <p:nvPr/>
          </p:nvSpPr>
          <p:spPr>
            <a:xfrm>
              <a:off x="4917124" y="1791074"/>
              <a:ext cx="2061832" cy="369332"/>
            </a:xfrm>
            <a:prstGeom prst="rect">
              <a:avLst/>
            </a:prstGeom>
            <a:noFill/>
          </p:spPr>
          <p:txBody>
            <a:bodyPr wrap="square" rtlCol="0">
              <a:spAutoFit/>
            </a:bodyPr>
            <a:lstStyle/>
            <a:p>
              <a:pPr algn="ctr"/>
              <a:r>
                <a:rPr lang="en-US" smtClean="0">
                  <a:solidFill>
                    <a:srgbClr val="AB1842"/>
                  </a:solidFill>
                  <a:latin typeface="Arial Rounded MT Bold" charset="0"/>
                  <a:ea typeface="Arial Rounded MT Bold" charset="0"/>
                  <a:cs typeface="Arial Rounded MT Bold" charset="0"/>
                </a:rPr>
                <a:t>THOR</a:t>
              </a:r>
              <a:endParaRPr lang="en-US" dirty="0">
                <a:solidFill>
                  <a:srgbClr val="AB1842"/>
                </a:solidFill>
                <a:latin typeface="Arial Rounded MT Bold" charset="0"/>
                <a:ea typeface="Arial Rounded MT Bold" charset="0"/>
                <a:cs typeface="Arial Rounded MT Bold" charset="0"/>
              </a:endParaRPr>
            </a:p>
          </p:txBody>
        </p:sp>
        <p:grpSp>
          <p:nvGrpSpPr>
            <p:cNvPr id="84" name="Group 83"/>
            <p:cNvGrpSpPr/>
            <p:nvPr/>
          </p:nvGrpSpPr>
          <p:grpSpPr>
            <a:xfrm>
              <a:off x="565999" y="3899071"/>
              <a:ext cx="5436537" cy="2191160"/>
              <a:chOff x="539117" y="3590218"/>
              <a:chExt cx="5436537" cy="2191160"/>
            </a:xfrm>
          </p:grpSpPr>
          <p:sp>
            <p:nvSpPr>
              <p:cNvPr id="51" name="Oval 50"/>
              <p:cNvSpPr/>
              <p:nvPr/>
            </p:nvSpPr>
            <p:spPr>
              <a:xfrm>
                <a:off x="539117" y="4156981"/>
                <a:ext cx="1438436" cy="1438436"/>
              </a:xfrm>
              <a:prstGeom prst="ellipse">
                <a:avLst/>
              </a:prstGeom>
              <a:solidFill>
                <a:srgbClr val="FF7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240969" y="4156825"/>
                <a:ext cx="3701143" cy="1436914"/>
              </a:xfrm>
              <a:prstGeom prst="rect">
                <a:avLst/>
              </a:prstGeom>
              <a:solidFill>
                <a:srgbClr val="FF7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353455" y="4193716"/>
                <a:ext cx="3033486" cy="369332"/>
              </a:xfrm>
              <a:prstGeom prst="rect">
                <a:avLst/>
              </a:prstGeom>
              <a:noFill/>
            </p:spPr>
            <p:txBody>
              <a:bodyPr wrap="square" rtlCol="0">
                <a:spAutoFit/>
              </a:bodyPr>
              <a:lstStyle/>
              <a:p>
                <a:r>
                  <a:rPr lang="en-US" dirty="0" smtClean="0">
                    <a:solidFill>
                      <a:schemeClr val="bg1"/>
                    </a:solidFill>
                    <a:latin typeface="Arial Rounded MT Bold" charset="0"/>
                    <a:ea typeface="Arial Rounded MT Bold" charset="0"/>
                    <a:cs typeface="Arial Rounded MT Bold" charset="0"/>
                  </a:rPr>
                  <a:t>Planning</a:t>
                </a:r>
                <a:endParaRPr lang="en-US" dirty="0">
                  <a:solidFill>
                    <a:schemeClr val="bg1"/>
                  </a:solidFill>
                  <a:latin typeface="Arial Rounded MT Bold" charset="0"/>
                  <a:ea typeface="Arial Rounded MT Bold" charset="0"/>
                  <a:cs typeface="Arial Rounded MT Bold" charset="0"/>
                </a:endParaRPr>
              </a:p>
            </p:txBody>
          </p:sp>
          <p:sp>
            <p:nvSpPr>
              <p:cNvPr id="48" name="Trapezoid 44"/>
              <p:cNvSpPr/>
              <p:nvPr/>
            </p:nvSpPr>
            <p:spPr>
              <a:xfrm rot="16200000" flipV="1">
                <a:off x="4441752" y="4084943"/>
                <a:ext cx="2028627" cy="1039177"/>
              </a:xfrm>
              <a:custGeom>
                <a:avLst/>
                <a:gdLst>
                  <a:gd name="connsiteX0" fmla="*/ 0 w 1436310"/>
                  <a:gd name="connsiteY0" fmla="*/ 988376 h 988376"/>
                  <a:gd name="connsiteX1" fmla="*/ 594231 w 1436310"/>
                  <a:gd name="connsiteY1" fmla="*/ 0 h 988376"/>
                  <a:gd name="connsiteX2" fmla="*/ 842079 w 1436310"/>
                  <a:gd name="connsiteY2" fmla="*/ 0 h 988376"/>
                  <a:gd name="connsiteX3" fmla="*/ 1436310 w 1436310"/>
                  <a:gd name="connsiteY3" fmla="*/ 988376 h 988376"/>
                  <a:gd name="connsiteX4" fmla="*/ 0 w 1436310"/>
                  <a:gd name="connsiteY4" fmla="*/ 988376 h 988376"/>
                  <a:gd name="connsiteX0" fmla="*/ 0 w 2010479"/>
                  <a:gd name="connsiteY0" fmla="*/ 988376 h 988376"/>
                  <a:gd name="connsiteX1" fmla="*/ 594231 w 2010479"/>
                  <a:gd name="connsiteY1" fmla="*/ 0 h 988376"/>
                  <a:gd name="connsiteX2" fmla="*/ 2010479 w 2010479"/>
                  <a:gd name="connsiteY2" fmla="*/ 169333 h 988376"/>
                  <a:gd name="connsiteX3" fmla="*/ 1436310 w 2010479"/>
                  <a:gd name="connsiteY3" fmla="*/ 988376 h 988376"/>
                  <a:gd name="connsiteX4" fmla="*/ 0 w 2010479"/>
                  <a:gd name="connsiteY4" fmla="*/ 988376 h 988376"/>
                  <a:gd name="connsiteX0" fmla="*/ 0 w 2010479"/>
                  <a:gd name="connsiteY0" fmla="*/ 1039177 h 1039177"/>
                  <a:gd name="connsiteX1" fmla="*/ 1931967 w 2010479"/>
                  <a:gd name="connsiteY1" fmla="*/ 0 h 1039177"/>
                  <a:gd name="connsiteX2" fmla="*/ 2010479 w 2010479"/>
                  <a:gd name="connsiteY2" fmla="*/ 220134 h 1039177"/>
                  <a:gd name="connsiteX3" fmla="*/ 1436310 w 2010479"/>
                  <a:gd name="connsiteY3" fmla="*/ 1039177 h 1039177"/>
                  <a:gd name="connsiteX4" fmla="*/ 0 w 2010479"/>
                  <a:gd name="connsiteY4" fmla="*/ 1039177 h 103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479" h="1039177">
                    <a:moveTo>
                      <a:pt x="0" y="1039177"/>
                    </a:moveTo>
                    <a:lnTo>
                      <a:pt x="1931967" y="0"/>
                    </a:lnTo>
                    <a:lnTo>
                      <a:pt x="2010479" y="220134"/>
                    </a:lnTo>
                    <a:lnTo>
                      <a:pt x="1436310" y="1039177"/>
                    </a:lnTo>
                    <a:lnTo>
                      <a:pt x="0" y="1039177"/>
                    </a:lnTo>
                    <a:close/>
                  </a:path>
                </a:pathLst>
              </a:custGeom>
              <a:solidFill>
                <a:srgbClr val="FF7F32">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a:blip r:embed="rId10"/>
              <a:stretch>
                <a:fillRect/>
              </a:stretch>
            </p:blipFill>
            <p:spPr>
              <a:xfrm>
                <a:off x="746021" y="4613843"/>
                <a:ext cx="587411" cy="587411"/>
              </a:xfrm>
              <a:prstGeom prst="rect">
                <a:avLst/>
              </a:prstGeom>
            </p:spPr>
          </p:pic>
          <p:sp>
            <p:nvSpPr>
              <p:cNvPr id="69" name="TextBox 68"/>
              <p:cNvSpPr txBox="1"/>
              <p:nvPr/>
            </p:nvSpPr>
            <p:spPr>
              <a:xfrm>
                <a:off x="1425860" y="4488716"/>
                <a:ext cx="3937953" cy="1292662"/>
              </a:xfrm>
              <a:prstGeom prst="rect">
                <a:avLst/>
              </a:prstGeom>
              <a:noFill/>
            </p:spPr>
            <p:txBody>
              <a:bodyPr wrap="square" rtlCol="0">
                <a:spAutoFit/>
              </a:bodyPr>
              <a:lstStyle/>
              <a:p>
                <a:pPr marL="238125" indent="-238125">
                  <a:buFont typeface="Wingdings" charset="2"/>
                  <a:buChar char="§"/>
                </a:pPr>
                <a:r>
                  <a:rPr lang="en-US" sz="1250" dirty="0" smtClean="0">
                    <a:solidFill>
                      <a:schemeClr val="bg1"/>
                    </a:solidFill>
                    <a:latin typeface="Arial" charset="0"/>
                    <a:ea typeface="Arial" charset="0"/>
                    <a:cs typeface="Arial" charset="0"/>
                  </a:rPr>
                  <a:t>Product Design Consulting &amp; Requirements</a:t>
                </a:r>
              </a:p>
              <a:p>
                <a:pPr marL="238125" indent="-238125">
                  <a:buFont typeface="Wingdings" charset="2"/>
                  <a:buChar char="§"/>
                </a:pPr>
                <a:r>
                  <a:rPr lang="en-US" sz="1250" dirty="0" smtClean="0">
                    <a:solidFill>
                      <a:schemeClr val="bg1"/>
                    </a:solidFill>
                    <a:latin typeface="Arial" charset="0"/>
                    <a:ea typeface="Arial" charset="0"/>
                    <a:cs typeface="Arial" charset="0"/>
                  </a:rPr>
                  <a:t>ARB &amp; Security Reviews</a:t>
                </a:r>
              </a:p>
              <a:p>
                <a:pPr marL="238125" indent="-238125">
                  <a:buFont typeface="Wingdings" charset="2"/>
                  <a:buChar char="§"/>
                </a:pPr>
                <a:r>
                  <a:rPr lang="en-US" sz="1250" dirty="0" smtClean="0">
                    <a:solidFill>
                      <a:schemeClr val="bg1"/>
                    </a:solidFill>
                    <a:latin typeface="Arial" charset="0"/>
                    <a:ea typeface="Arial" charset="0"/>
                    <a:cs typeface="Arial" charset="0"/>
                  </a:rPr>
                  <a:t>Organization Change </a:t>
                </a:r>
                <a:r>
                  <a:rPr lang="en-US" sz="1250" dirty="0" err="1" smtClean="0">
                    <a:solidFill>
                      <a:schemeClr val="bg1"/>
                    </a:solidFill>
                    <a:latin typeface="Arial" charset="0"/>
                    <a:ea typeface="Arial" charset="0"/>
                    <a:cs typeface="Arial" charset="0"/>
                  </a:rPr>
                  <a:t>Mngmt</a:t>
                </a:r>
                <a:endParaRPr lang="en-US" sz="1250" dirty="0" smtClean="0">
                  <a:solidFill>
                    <a:schemeClr val="bg1"/>
                  </a:solidFill>
                  <a:latin typeface="Arial" charset="0"/>
                  <a:ea typeface="Arial" charset="0"/>
                  <a:cs typeface="Arial" charset="0"/>
                </a:endParaRPr>
              </a:p>
              <a:p>
                <a:pPr marL="238125" indent="-238125">
                  <a:buFont typeface="Wingdings" charset="2"/>
                  <a:buChar char="§"/>
                </a:pPr>
                <a:r>
                  <a:rPr lang="en-US" sz="1250" dirty="0" smtClean="0">
                    <a:solidFill>
                      <a:schemeClr val="bg1"/>
                    </a:solidFill>
                    <a:latin typeface="Arial" charset="0"/>
                    <a:ea typeface="Arial" charset="0"/>
                    <a:cs typeface="Arial" charset="0"/>
                  </a:rPr>
                  <a:t>Schedule, Scope, Resources, Risks, Budget</a:t>
                </a:r>
              </a:p>
              <a:p>
                <a:pPr marL="238125" indent="-238125">
                  <a:buFont typeface="Wingdings" charset="2"/>
                  <a:buChar char="§"/>
                </a:pPr>
                <a:r>
                  <a:rPr lang="en-US" sz="1250" dirty="0" smtClean="0">
                    <a:solidFill>
                      <a:schemeClr val="bg1"/>
                    </a:solidFill>
                    <a:latin typeface="Arial" charset="0"/>
                    <a:ea typeface="Arial" charset="0"/>
                    <a:cs typeface="Arial" charset="0"/>
                  </a:rPr>
                  <a:t>Communication and QA Plans</a:t>
                </a:r>
              </a:p>
              <a:p>
                <a:pPr marL="285750" indent="-285750">
                  <a:buFont typeface="Wingdings" charset="2"/>
                  <a:buChar char="§"/>
                </a:pPr>
                <a:endParaRPr lang="en-US" sz="1250" dirty="0">
                  <a:solidFill>
                    <a:schemeClr val="bg1"/>
                  </a:solidFill>
                  <a:latin typeface="Arial" charset="0"/>
                  <a:ea typeface="Arial" charset="0"/>
                  <a:cs typeface="Arial" charset="0"/>
                </a:endParaRPr>
              </a:p>
            </p:txBody>
          </p:sp>
          <p:pic>
            <p:nvPicPr>
              <p:cNvPr id="76" name="Picture 75"/>
              <p:cNvPicPr>
                <a:picLocks noChangeAspect="1"/>
              </p:cNvPicPr>
              <p:nvPr/>
            </p:nvPicPr>
            <p:blipFill>
              <a:blip r:embed="rId7"/>
              <a:stretch>
                <a:fillRect/>
              </a:stretch>
            </p:blipFill>
            <p:spPr>
              <a:xfrm>
                <a:off x="1407035" y="4501144"/>
                <a:ext cx="274320" cy="274320"/>
              </a:xfrm>
              <a:prstGeom prst="rect">
                <a:avLst/>
              </a:prstGeom>
            </p:spPr>
          </p:pic>
        </p:grpSp>
        <p:grpSp>
          <p:nvGrpSpPr>
            <p:cNvPr id="83" name="Group 82"/>
            <p:cNvGrpSpPr/>
            <p:nvPr/>
          </p:nvGrpSpPr>
          <p:grpSpPr>
            <a:xfrm>
              <a:off x="547715" y="2696809"/>
              <a:ext cx="5366383" cy="1452352"/>
              <a:chOff x="539117" y="2479505"/>
              <a:chExt cx="5366383" cy="1452352"/>
            </a:xfrm>
          </p:grpSpPr>
          <p:sp>
            <p:nvSpPr>
              <p:cNvPr id="50" name="Oval 49"/>
              <p:cNvSpPr/>
              <p:nvPr/>
            </p:nvSpPr>
            <p:spPr>
              <a:xfrm>
                <a:off x="539117" y="2486658"/>
                <a:ext cx="1438436" cy="1438436"/>
              </a:xfrm>
              <a:prstGeom prst="ellipse">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rot="5400000">
                <a:off x="4693157" y="2719514"/>
                <a:ext cx="1436310" cy="988376"/>
              </a:xfrm>
              <a:prstGeom prst="trapezoid">
                <a:avLst>
                  <a:gd name="adj" fmla="val 60122"/>
                </a:avLst>
              </a:prstGeom>
              <a:solidFill>
                <a:srgbClr val="00A3E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240970" y="2479505"/>
                <a:ext cx="3701143" cy="1436914"/>
              </a:xfrm>
              <a:prstGeom prst="rect">
                <a:avLst/>
              </a:prstGeom>
              <a:solidFill>
                <a:srgbClr val="00A3E0"/>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353455" y="2502081"/>
                <a:ext cx="3033486" cy="369332"/>
              </a:xfrm>
              <a:prstGeom prst="rect">
                <a:avLst/>
              </a:prstGeom>
              <a:noFill/>
            </p:spPr>
            <p:txBody>
              <a:bodyPr wrap="square" rtlCol="0">
                <a:spAutoFit/>
              </a:bodyPr>
              <a:lstStyle/>
              <a:p>
                <a:r>
                  <a:rPr lang="en-US" dirty="0" smtClean="0">
                    <a:solidFill>
                      <a:schemeClr val="bg1"/>
                    </a:solidFill>
                    <a:latin typeface="Arial Rounded MT Bold" charset="0"/>
                    <a:ea typeface="Arial Rounded MT Bold" charset="0"/>
                    <a:cs typeface="Arial Rounded MT Bold" charset="0"/>
                  </a:rPr>
                  <a:t>Ideation</a:t>
                </a:r>
                <a:endParaRPr lang="en-US" dirty="0">
                  <a:solidFill>
                    <a:schemeClr val="bg1"/>
                  </a:solidFill>
                  <a:latin typeface="Arial Rounded MT Bold" charset="0"/>
                  <a:ea typeface="Arial Rounded MT Bold" charset="0"/>
                  <a:cs typeface="Arial Rounded MT Bold" charset="0"/>
                </a:endParaRPr>
              </a:p>
            </p:txBody>
          </p:sp>
          <p:pic>
            <p:nvPicPr>
              <p:cNvPr id="59" name="Picture 58"/>
              <p:cNvPicPr>
                <a:picLocks noChangeAspect="1"/>
              </p:cNvPicPr>
              <p:nvPr/>
            </p:nvPicPr>
            <p:blipFill>
              <a:blip r:embed="rId11"/>
              <a:stretch>
                <a:fillRect/>
              </a:stretch>
            </p:blipFill>
            <p:spPr>
              <a:xfrm>
                <a:off x="671315" y="2875666"/>
                <a:ext cx="640080" cy="640080"/>
              </a:xfrm>
              <a:prstGeom prst="rect">
                <a:avLst/>
              </a:prstGeom>
            </p:spPr>
          </p:pic>
          <p:sp>
            <p:nvSpPr>
              <p:cNvPr id="68" name="TextBox 67"/>
              <p:cNvSpPr txBox="1"/>
              <p:nvPr/>
            </p:nvSpPr>
            <p:spPr>
              <a:xfrm>
                <a:off x="1403095" y="2764191"/>
                <a:ext cx="3621129" cy="1077218"/>
              </a:xfrm>
              <a:prstGeom prst="rect">
                <a:avLst/>
              </a:prstGeom>
              <a:noFill/>
            </p:spPr>
            <p:txBody>
              <a:bodyPr wrap="square" rtlCol="0">
                <a:spAutoFit/>
              </a:bodyPr>
              <a:lstStyle/>
              <a:p>
                <a:pPr marL="238125" indent="-238125">
                  <a:buFont typeface="Wingdings" charset="2"/>
                  <a:buChar char="§"/>
                </a:pPr>
                <a:r>
                  <a:rPr lang="en-US" sz="1600" dirty="0" smtClean="0">
                    <a:solidFill>
                      <a:schemeClr val="bg1"/>
                    </a:solidFill>
                    <a:latin typeface="Arial" charset="0"/>
                    <a:ea typeface="Arial" charset="0"/>
                    <a:cs typeface="Arial" charset="0"/>
                  </a:rPr>
                  <a:t>Executive Customer Priority</a:t>
                </a:r>
              </a:p>
              <a:p>
                <a:pPr marL="238125" indent="-238125">
                  <a:buFont typeface="Wingdings" charset="2"/>
                  <a:buChar char="§"/>
                </a:pPr>
                <a:r>
                  <a:rPr lang="en-US" sz="1600" dirty="0" smtClean="0">
                    <a:solidFill>
                      <a:schemeClr val="bg1"/>
                    </a:solidFill>
                    <a:latin typeface="Arial" charset="0"/>
                    <a:ea typeface="Arial" charset="0"/>
                    <a:cs typeface="Arial" charset="0"/>
                  </a:rPr>
                  <a:t>Identify Project Planning Team</a:t>
                </a:r>
              </a:p>
              <a:p>
                <a:pPr marL="238125" indent="-238125">
                  <a:buFont typeface="Wingdings" charset="2"/>
                  <a:buChar char="§"/>
                </a:pPr>
                <a:r>
                  <a:rPr lang="en-US" sz="1600" dirty="0" smtClean="0">
                    <a:solidFill>
                      <a:schemeClr val="bg1"/>
                    </a:solidFill>
                    <a:latin typeface="Arial" charset="0"/>
                    <a:ea typeface="Arial" charset="0"/>
                    <a:cs typeface="Arial" charset="0"/>
                  </a:rPr>
                  <a:t>Procurement Security &amp; Risk</a:t>
                </a:r>
              </a:p>
              <a:p>
                <a:pPr marL="238125" indent="-238125">
                  <a:buFont typeface="Wingdings" charset="2"/>
                  <a:buChar char="§"/>
                </a:pPr>
                <a:r>
                  <a:rPr lang="en-US" sz="1600" dirty="0" smtClean="0">
                    <a:solidFill>
                      <a:schemeClr val="bg1"/>
                    </a:solidFill>
                    <a:latin typeface="Arial" charset="0"/>
                    <a:ea typeface="Arial" charset="0"/>
                    <a:cs typeface="Arial" charset="0"/>
                  </a:rPr>
                  <a:t>Onboard Vender / Partner</a:t>
                </a:r>
                <a:endParaRPr lang="en-US" sz="1600" dirty="0">
                  <a:solidFill>
                    <a:schemeClr val="bg1"/>
                  </a:solidFill>
                  <a:latin typeface="Arial" charset="0"/>
                  <a:ea typeface="Arial" charset="0"/>
                  <a:cs typeface="Arial" charset="0"/>
                </a:endParaRPr>
              </a:p>
            </p:txBody>
          </p:sp>
          <p:pic>
            <p:nvPicPr>
              <p:cNvPr id="73" name="Picture 72"/>
              <p:cNvPicPr>
                <a:picLocks noChangeAspect="1"/>
              </p:cNvPicPr>
              <p:nvPr/>
            </p:nvPicPr>
            <p:blipFill>
              <a:blip r:embed="rId7"/>
              <a:stretch>
                <a:fillRect/>
              </a:stretch>
            </p:blipFill>
            <p:spPr>
              <a:xfrm>
                <a:off x="1413642" y="2804893"/>
                <a:ext cx="274320" cy="274320"/>
              </a:xfrm>
              <a:prstGeom prst="rect">
                <a:avLst/>
              </a:prstGeom>
            </p:spPr>
          </p:pic>
          <p:pic>
            <p:nvPicPr>
              <p:cNvPr id="77" name="Picture 76"/>
              <p:cNvPicPr>
                <a:picLocks noChangeAspect="1"/>
              </p:cNvPicPr>
              <p:nvPr/>
            </p:nvPicPr>
            <p:blipFill>
              <a:blip r:embed="rId7"/>
              <a:stretch>
                <a:fillRect/>
              </a:stretch>
            </p:blipFill>
            <p:spPr>
              <a:xfrm>
                <a:off x="1406430" y="3307084"/>
                <a:ext cx="274320" cy="274320"/>
              </a:xfrm>
              <a:prstGeom prst="rect">
                <a:avLst/>
              </a:prstGeom>
            </p:spPr>
          </p:pic>
        </p:grpSp>
        <p:pic>
          <p:nvPicPr>
            <p:cNvPr id="78" name="Picture 77"/>
            <p:cNvPicPr>
              <a:picLocks noChangeAspect="1"/>
            </p:cNvPicPr>
            <p:nvPr/>
          </p:nvPicPr>
          <p:blipFill>
            <a:blip r:embed="rId12"/>
            <a:stretch>
              <a:fillRect/>
            </a:stretch>
          </p:blipFill>
          <p:spPr>
            <a:xfrm>
              <a:off x="5298190" y="1506723"/>
              <a:ext cx="568973" cy="568973"/>
            </a:xfrm>
            <a:prstGeom prst="rect">
              <a:avLst/>
            </a:prstGeom>
          </p:spPr>
        </p:pic>
        <p:grpSp>
          <p:nvGrpSpPr>
            <p:cNvPr id="85" name="Group 84"/>
            <p:cNvGrpSpPr/>
            <p:nvPr/>
          </p:nvGrpSpPr>
          <p:grpSpPr>
            <a:xfrm>
              <a:off x="6011644" y="2706685"/>
              <a:ext cx="5324443" cy="1485294"/>
              <a:chOff x="5991939" y="2503410"/>
              <a:chExt cx="5324443" cy="1485294"/>
            </a:xfrm>
          </p:grpSpPr>
          <p:sp>
            <p:nvSpPr>
              <p:cNvPr id="43" name="Trapezoid 42"/>
              <p:cNvSpPr/>
              <p:nvPr/>
            </p:nvSpPr>
            <p:spPr>
              <a:xfrm rot="16200000" flipH="1">
                <a:off x="5767972" y="2727679"/>
                <a:ext cx="1436310" cy="988376"/>
              </a:xfrm>
              <a:prstGeom prst="trapezoid">
                <a:avLst>
                  <a:gd name="adj" fmla="val 60122"/>
                </a:avLst>
              </a:prstGeom>
              <a:solidFill>
                <a:srgbClr val="FFBF0D">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978956" y="2503410"/>
                <a:ext cx="3701143" cy="1436914"/>
              </a:xfrm>
              <a:prstGeom prst="rect">
                <a:avLst/>
              </a:prstGeom>
              <a:solidFill>
                <a:srgbClr val="FF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130752" y="2547224"/>
                <a:ext cx="3033486" cy="369332"/>
              </a:xfrm>
              <a:prstGeom prst="rect">
                <a:avLst/>
              </a:prstGeom>
              <a:noFill/>
            </p:spPr>
            <p:txBody>
              <a:bodyPr wrap="square" rtlCol="0">
                <a:spAutoFit/>
              </a:bodyPr>
              <a:lstStyle/>
              <a:p>
                <a:r>
                  <a:rPr lang="en-US" dirty="0" smtClean="0">
                    <a:solidFill>
                      <a:schemeClr val="bg1"/>
                    </a:solidFill>
                    <a:latin typeface="Arial Rounded MT Bold" charset="0"/>
                    <a:ea typeface="Arial Rounded MT Bold" charset="0"/>
                    <a:cs typeface="Arial Rounded MT Bold" charset="0"/>
                  </a:rPr>
                  <a:t>Validation</a:t>
                </a:r>
                <a:endParaRPr lang="en-US" dirty="0">
                  <a:solidFill>
                    <a:schemeClr val="bg1"/>
                  </a:solidFill>
                  <a:latin typeface="Arial Rounded MT Bold" charset="0"/>
                  <a:ea typeface="Arial Rounded MT Bold" charset="0"/>
                  <a:cs typeface="Arial Rounded MT Bold" charset="0"/>
                </a:endParaRPr>
              </a:p>
            </p:txBody>
          </p:sp>
          <p:sp>
            <p:nvSpPr>
              <p:cNvPr id="52" name="Oval 51"/>
              <p:cNvSpPr/>
              <p:nvPr/>
            </p:nvSpPr>
            <p:spPr>
              <a:xfrm>
                <a:off x="9877946" y="2510151"/>
                <a:ext cx="1438436" cy="1438436"/>
              </a:xfrm>
              <a:prstGeom prst="ellipse">
                <a:avLst/>
              </a:prstGeom>
              <a:solidFill>
                <a:srgbClr val="FF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a:blip r:embed="rId13"/>
              <a:stretch>
                <a:fillRect/>
              </a:stretch>
            </p:blipFill>
            <p:spPr>
              <a:xfrm>
                <a:off x="10484054" y="2894774"/>
                <a:ext cx="655120" cy="655120"/>
              </a:xfrm>
              <a:prstGeom prst="rect">
                <a:avLst/>
              </a:prstGeom>
            </p:spPr>
          </p:pic>
          <p:sp>
            <p:nvSpPr>
              <p:cNvPr id="71" name="TextBox 70"/>
              <p:cNvSpPr txBox="1"/>
              <p:nvPr/>
            </p:nvSpPr>
            <p:spPr>
              <a:xfrm>
                <a:off x="7286171" y="2788375"/>
                <a:ext cx="3363683" cy="1200329"/>
              </a:xfrm>
              <a:prstGeom prst="rect">
                <a:avLst/>
              </a:prstGeom>
              <a:noFill/>
            </p:spPr>
            <p:txBody>
              <a:bodyPr wrap="square" rtlCol="0">
                <a:spAutoFit/>
              </a:bodyPr>
              <a:lstStyle/>
              <a:p>
                <a:pPr marL="238125" indent="-238125">
                  <a:buFont typeface="Wingdings" charset="2"/>
                  <a:buChar char="§"/>
                </a:pPr>
                <a:r>
                  <a:rPr lang="en-US" dirty="0" smtClean="0">
                    <a:solidFill>
                      <a:schemeClr val="bg1"/>
                    </a:solidFill>
                    <a:latin typeface="Arial" charset="0"/>
                    <a:ea typeface="Arial" charset="0"/>
                    <a:cs typeface="Arial" charset="0"/>
                  </a:rPr>
                  <a:t>User Acceptant Testing</a:t>
                </a:r>
              </a:p>
              <a:p>
                <a:pPr marL="238125" indent="-238125">
                  <a:buFont typeface="Wingdings" charset="2"/>
                  <a:buChar char="§"/>
                </a:pPr>
                <a:r>
                  <a:rPr lang="en-US" dirty="0" smtClean="0">
                    <a:solidFill>
                      <a:schemeClr val="bg1"/>
                    </a:solidFill>
                    <a:latin typeface="Arial" charset="0"/>
                    <a:ea typeface="Arial" charset="0"/>
                    <a:cs typeface="Arial" charset="0"/>
                  </a:rPr>
                  <a:t>Quality Assurance bug fixes</a:t>
                </a:r>
              </a:p>
              <a:p>
                <a:pPr marL="238125" indent="-238125">
                  <a:buFont typeface="Wingdings" charset="2"/>
                  <a:buChar char="§"/>
                </a:pPr>
                <a:r>
                  <a:rPr lang="en-US" dirty="0" smtClean="0">
                    <a:solidFill>
                      <a:schemeClr val="bg1"/>
                    </a:solidFill>
                    <a:latin typeface="Arial" charset="0"/>
                    <a:ea typeface="Arial" charset="0"/>
                    <a:cs typeface="Arial" charset="0"/>
                  </a:rPr>
                  <a:t>Plan – Do – Check – Adjust Cycle </a:t>
                </a:r>
                <a:endParaRPr lang="en-US" dirty="0">
                  <a:solidFill>
                    <a:schemeClr val="bg1"/>
                  </a:solidFill>
                  <a:latin typeface="Arial" charset="0"/>
                  <a:ea typeface="Arial" charset="0"/>
                  <a:cs typeface="Arial" charset="0"/>
                </a:endParaRPr>
              </a:p>
            </p:txBody>
          </p:sp>
          <p:pic>
            <p:nvPicPr>
              <p:cNvPr id="80" name="Picture 79"/>
              <p:cNvPicPr>
                <a:picLocks noChangeAspect="1"/>
              </p:cNvPicPr>
              <p:nvPr/>
            </p:nvPicPr>
            <p:blipFill>
              <a:blip r:embed="rId14"/>
              <a:stretch>
                <a:fillRect/>
              </a:stretch>
            </p:blipFill>
            <p:spPr>
              <a:xfrm>
                <a:off x="7283607" y="2850920"/>
                <a:ext cx="274320" cy="274320"/>
              </a:xfrm>
              <a:prstGeom prst="rect">
                <a:avLst/>
              </a:prstGeom>
            </p:spPr>
          </p:pic>
        </p:grpSp>
        <p:grpSp>
          <p:nvGrpSpPr>
            <p:cNvPr id="114" name="Group 113"/>
            <p:cNvGrpSpPr/>
            <p:nvPr/>
          </p:nvGrpSpPr>
          <p:grpSpPr>
            <a:xfrm>
              <a:off x="5363814" y="2570794"/>
              <a:ext cx="1193437" cy="1446311"/>
              <a:chOff x="5363814" y="2570794"/>
              <a:chExt cx="1193437" cy="1446311"/>
            </a:xfrm>
          </p:grpSpPr>
          <p:grpSp>
            <p:nvGrpSpPr>
              <p:cNvPr id="37" name="Group 36"/>
              <p:cNvGrpSpPr/>
              <p:nvPr/>
            </p:nvGrpSpPr>
            <p:grpSpPr>
              <a:xfrm>
                <a:off x="5363814" y="2570794"/>
                <a:ext cx="1193437" cy="1446311"/>
                <a:chOff x="5363814" y="2391175"/>
                <a:chExt cx="1193437" cy="1446311"/>
              </a:xfrm>
            </p:grpSpPr>
            <p:grpSp>
              <p:nvGrpSpPr>
                <p:cNvPr id="36" name="Group 35"/>
                <p:cNvGrpSpPr/>
                <p:nvPr/>
              </p:nvGrpSpPr>
              <p:grpSpPr>
                <a:xfrm>
                  <a:off x="5363814" y="2391175"/>
                  <a:ext cx="1193437" cy="1446311"/>
                  <a:chOff x="5363814" y="2391175"/>
                  <a:chExt cx="1193437" cy="1446311"/>
                </a:xfrm>
              </p:grpSpPr>
              <p:pic>
                <p:nvPicPr>
                  <p:cNvPr id="30" name="Picture 29"/>
                  <p:cNvPicPr>
                    <a:picLocks noChangeAspect="1"/>
                  </p:cNvPicPr>
                  <p:nvPr/>
                </p:nvPicPr>
                <p:blipFill rotWithShape="1">
                  <a:blip r:embed="rId15"/>
                  <a:srcRect b="29619"/>
                  <a:stretch/>
                </p:blipFill>
                <p:spPr>
                  <a:xfrm>
                    <a:off x="5665807" y="2391175"/>
                    <a:ext cx="599680" cy="422057"/>
                  </a:xfrm>
                  <a:prstGeom prst="rect">
                    <a:avLst/>
                  </a:prstGeom>
                </p:spPr>
              </p:pic>
              <p:pic>
                <p:nvPicPr>
                  <p:cNvPr id="35" name="Picture 34"/>
                  <p:cNvPicPr>
                    <a:picLocks noChangeAspect="1"/>
                  </p:cNvPicPr>
                  <p:nvPr/>
                </p:nvPicPr>
                <p:blipFill>
                  <a:blip r:embed="rId16"/>
                  <a:stretch>
                    <a:fillRect/>
                  </a:stretch>
                </p:blipFill>
                <p:spPr>
                  <a:xfrm>
                    <a:off x="5363814" y="2644049"/>
                    <a:ext cx="1193437" cy="1193437"/>
                  </a:xfrm>
                  <a:prstGeom prst="rect">
                    <a:avLst/>
                  </a:prstGeom>
                </p:spPr>
              </p:pic>
            </p:grpSp>
            <p:pic>
              <p:nvPicPr>
                <p:cNvPr id="34" name="Picture 33"/>
                <p:cNvPicPr>
                  <a:picLocks noChangeAspect="1"/>
                </p:cNvPicPr>
                <p:nvPr/>
              </p:nvPicPr>
              <p:blipFill rotWithShape="1">
                <a:blip r:embed="rId17"/>
                <a:srcRect b="24918"/>
                <a:stretch/>
              </p:blipFill>
              <p:spPr>
                <a:xfrm>
                  <a:off x="5517531" y="2769814"/>
                  <a:ext cx="886003" cy="665228"/>
                </a:xfrm>
                <a:prstGeom prst="rect">
                  <a:avLst/>
                </a:prstGeom>
              </p:spPr>
            </p:pic>
          </p:grpSp>
          <p:grpSp>
            <p:nvGrpSpPr>
              <p:cNvPr id="113" name="Group 112"/>
              <p:cNvGrpSpPr/>
              <p:nvPr/>
            </p:nvGrpSpPr>
            <p:grpSpPr>
              <a:xfrm>
                <a:off x="5797175" y="2941877"/>
                <a:ext cx="327404" cy="596936"/>
                <a:chOff x="5797175" y="2941877"/>
                <a:chExt cx="327404" cy="596936"/>
              </a:xfrm>
            </p:grpSpPr>
            <p:pic>
              <p:nvPicPr>
                <p:cNvPr id="96" name="Picture 95"/>
                <p:cNvPicPr>
                  <a:picLocks noChangeAspect="1"/>
                </p:cNvPicPr>
                <p:nvPr/>
              </p:nvPicPr>
              <p:blipFill rotWithShape="1">
                <a:blip r:embed="rId18"/>
                <a:srcRect b="76584"/>
                <a:stretch/>
              </p:blipFill>
              <p:spPr>
                <a:xfrm>
                  <a:off x="5839921" y="3310017"/>
                  <a:ext cx="254000" cy="59476"/>
                </a:xfrm>
                <a:prstGeom prst="rect">
                  <a:avLst/>
                </a:prstGeom>
              </p:spPr>
            </p:pic>
            <p:sp>
              <p:nvSpPr>
                <p:cNvPr id="97" name="Chord 96"/>
                <p:cNvSpPr/>
                <p:nvPr/>
              </p:nvSpPr>
              <p:spPr>
                <a:xfrm rot="4088250" flipH="1">
                  <a:off x="5875673" y="3335242"/>
                  <a:ext cx="169396" cy="236915"/>
                </a:xfrm>
                <a:prstGeom prst="chord">
                  <a:avLst>
                    <a:gd name="adj1" fmla="val 3597176"/>
                    <a:gd name="adj2" fmla="val 16420830"/>
                  </a:avLst>
                </a:prstGeom>
                <a:solidFill>
                  <a:schemeClr val="bg1"/>
                </a:solidFill>
                <a:ln>
                  <a:solidFill>
                    <a:srgbClr val="AB18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iangle 99"/>
                <p:cNvSpPr/>
                <p:nvPr/>
              </p:nvSpPr>
              <p:spPr>
                <a:xfrm rot="10800000">
                  <a:off x="5855097" y="2941877"/>
                  <a:ext cx="207221" cy="137668"/>
                </a:xfrm>
                <a:prstGeom prst="triangle">
                  <a:avLst/>
                </a:prstGeom>
                <a:solidFill>
                  <a:srgbClr val="AB1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hord 102"/>
                <p:cNvSpPr/>
                <p:nvPr/>
              </p:nvSpPr>
              <p:spPr>
                <a:xfrm rot="17546601">
                  <a:off x="5906327" y="3244388"/>
                  <a:ext cx="107997" cy="107997"/>
                </a:xfrm>
                <a:prstGeom prst="chord">
                  <a:avLst/>
                </a:prstGeom>
                <a:solidFill>
                  <a:srgbClr val="FFBF0D"/>
                </a:solidFill>
                <a:ln>
                  <a:solidFill>
                    <a:srgbClr val="AB18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5889800" y="3217273"/>
                  <a:ext cx="148029" cy="100459"/>
                </a:xfrm>
                <a:prstGeom prst="ellipse">
                  <a:avLst/>
                </a:prstGeom>
                <a:solidFill>
                  <a:srgbClr val="FFBF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p:cNvPicPr>
                  <a:picLocks noChangeAspect="1"/>
                </p:cNvPicPr>
                <p:nvPr/>
              </p:nvPicPr>
              <p:blipFill>
                <a:blip r:embed="rId19"/>
                <a:stretch>
                  <a:fillRect/>
                </a:stretch>
              </p:blipFill>
              <p:spPr>
                <a:xfrm>
                  <a:off x="5797175" y="3038176"/>
                  <a:ext cx="148029" cy="211470"/>
                </a:xfrm>
                <a:prstGeom prst="rect">
                  <a:avLst/>
                </a:prstGeom>
              </p:spPr>
            </p:pic>
            <p:pic>
              <p:nvPicPr>
                <p:cNvPr id="102" name="Picture 101"/>
                <p:cNvPicPr>
                  <a:picLocks noChangeAspect="1"/>
                </p:cNvPicPr>
                <p:nvPr/>
              </p:nvPicPr>
              <p:blipFill>
                <a:blip r:embed="rId19"/>
                <a:stretch>
                  <a:fillRect/>
                </a:stretch>
              </p:blipFill>
              <p:spPr>
                <a:xfrm flipH="1">
                  <a:off x="5976550" y="3041815"/>
                  <a:ext cx="148029" cy="211470"/>
                </a:xfrm>
                <a:prstGeom prst="rect">
                  <a:avLst/>
                </a:prstGeom>
              </p:spPr>
            </p:pic>
            <p:cxnSp>
              <p:nvCxnSpPr>
                <p:cNvPr id="106" name="Straight Connector 105"/>
                <p:cNvCxnSpPr/>
                <p:nvPr/>
              </p:nvCxnSpPr>
              <p:spPr>
                <a:xfrm flipH="1" flipV="1">
                  <a:off x="5961052" y="3423813"/>
                  <a:ext cx="18120" cy="115000"/>
                </a:xfrm>
                <a:prstGeom prst="line">
                  <a:avLst/>
                </a:prstGeom>
                <a:ln>
                  <a:solidFill>
                    <a:srgbClr val="AB184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flipV="1">
                  <a:off x="5900624" y="3433189"/>
                  <a:ext cx="15498" cy="103750"/>
                </a:xfrm>
                <a:prstGeom prst="line">
                  <a:avLst/>
                </a:prstGeom>
                <a:ln>
                  <a:solidFill>
                    <a:srgbClr val="AB184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flipV="1">
                  <a:off x="6015118" y="3413481"/>
                  <a:ext cx="15498" cy="103750"/>
                </a:xfrm>
                <a:prstGeom prst="line">
                  <a:avLst/>
                </a:prstGeom>
                <a:ln>
                  <a:solidFill>
                    <a:srgbClr val="AB1842"/>
                  </a:solidFill>
                </a:ln>
              </p:spPr>
              <p:style>
                <a:lnRef idx="1">
                  <a:schemeClr val="accent1"/>
                </a:lnRef>
                <a:fillRef idx="0">
                  <a:schemeClr val="accent1"/>
                </a:fillRef>
                <a:effectRef idx="0">
                  <a:schemeClr val="accent1"/>
                </a:effectRef>
                <a:fontRef idx="minor">
                  <a:schemeClr val="tx1"/>
                </a:fontRef>
              </p:style>
            </p:cxnSp>
          </p:grpSp>
        </p:grpSp>
      </p:grpSp>
      <p:pic>
        <p:nvPicPr>
          <p:cNvPr id="81" name="Picture 80"/>
          <p:cNvPicPr>
            <a:picLocks noChangeAspect="1"/>
          </p:cNvPicPr>
          <p:nvPr/>
        </p:nvPicPr>
        <p:blipFill>
          <a:blip r:embed="rId20"/>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21218129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944599" y="1346540"/>
            <a:ext cx="8257207" cy="4999516"/>
            <a:chOff x="6530356" y="517143"/>
            <a:chExt cx="5366728" cy="3249409"/>
          </a:xfrm>
        </p:grpSpPr>
        <p:pic>
          <p:nvPicPr>
            <p:cNvPr id="9" name="Picture 8"/>
            <p:cNvPicPr>
              <a:picLocks noChangeAspect="1"/>
            </p:cNvPicPr>
            <p:nvPr/>
          </p:nvPicPr>
          <p:blipFill>
            <a:blip r:embed="rId2">
              <a:duotone>
                <a:prstClr val="black"/>
                <a:schemeClr val="accent1">
                  <a:tint val="45000"/>
                  <a:satMod val="400000"/>
                </a:schemeClr>
              </a:duotone>
              <a:lum bright="-20000" contrast="-40000"/>
            </a:blip>
            <a:stretch>
              <a:fillRect/>
            </a:stretch>
          </p:blipFill>
          <p:spPr>
            <a:xfrm>
              <a:off x="8630652" y="2131458"/>
              <a:ext cx="3226468" cy="1635094"/>
            </a:xfrm>
            <a:prstGeom prst="rect">
              <a:avLst/>
            </a:prstGeom>
          </p:spPr>
        </p:pic>
        <p:pic>
          <p:nvPicPr>
            <p:cNvPr id="12" name="Picture 11"/>
            <p:cNvPicPr>
              <a:picLocks noChangeAspect="1"/>
            </p:cNvPicPr>
            <p:nvPr/>
          </p:nvPicPr>
          <p:blipFill rotWithShape="1">
            <a:blip r:embed="rId3"/>
            <a:srcRect l="50000" t="14503" r="1199" b="36890"/>
            <a:stretch/>
          </p:blipFill>
          <p:spPr>
            <a:xfrm>
              <a:off x="9112918" y="517143"/>
              <a:ext cx="2261937" cy="1424278"/>
            </a:xfrm>
            <a:prstGeom prst="rect">
              <a:avLst/>
            </a:prstGeom>
          </p:spPr>
        </p:pic>
        <p:pic>
          <p:nvPicPr>
            <p:cNvPr id="11" name="Picture 10"/>
            <p:cNvPicPr>
              <a:picLocks noChangeAspect="1"/>
            </p:cNvPicPr>
            <p:nvPr/>
          </p:nvPicPr>
          <p:blipFill>
            <a:blip r:embed="rId4"/>
            <a:stretch>
              <a:fillRect/>
            </a:stretch>
          </p:blipFill>
          <p:spPr>
            <a:xfrm>
              <a:off x="8183554" y="939689"/>
              <a:ext cx="1433780" cy="1463040"/>
            </a:xfrm>
            <a:prstGeom prst="rect">
              <a:avLst/>
            </a:prstGeom>
          </p:spPr>
        </p:pic>
        <p:sp>
          <p:nvSpPr>
            <p:cNvPr id="13" name="TextBox 12"/>
            <p:cNvSpPr txBox="1"/>
            <p:nvPr/>
          </p:nvSpPr>
          <p:spPr>
            <a:xfrm>
              <a:off x="6530356" y="637169"/>
              <a:ext cx="3713530" cy="248466"/>
            </a:xfrm>
            <a:prstGeom prst="rect">
              <a:avLst/>
            </a:prstGeom>
            <a:noFill/>
          </p:spPr>
          <p:txBody>
            <a:bodyPr wrap="square" rtlCol="0">
              <a:spAutoFit/>
            </a:bodyPr>
            <a:lstStyle/>
            <a:p>
              <a:pPr algn="ctr"/>
              <a:r>
                <a:rPr lang="en-US" sz="2400" dirty="0" smtClean="0">
                  <a:solidFill>
                    <a:srgbClr val="AB1842"/>
                  </a:solidFill>
                  <a:latin typeface="Arial Rounded MT Bold" charset="0"/>
                  <a:ea typeface="Arial Rounded MT Bold" charset="0"/>
                  <a:cs typeface="Arial Rounded MT Bold" charset="0"/>
                </a:rPr>
                <a:t>Six Sigma</a:t>
              </a:r>
              <a:endParaRPr lang="en-US" sz="2400" dirty="0">
                <a:solidFill>
                  <a:srgbClr val="AB1842"/>
                </a:solidFill>
                <a:latin typeface="Arial Rounded MT Bold" charset="0"/>
                <a:ea typeface="Arial Rounded MT Bold" charset="0"/>
                <a:cs typeface="Arial Rounded MT Bold" charset="0"/>
              </a:endParaRPr>
            </a:p>
          </p:txBody>
        </p:sp>
        <p:sp>
          <p:nvSpPr>
            <p:cNvPr id="14" name="TextBox 13"/>
            <p:cNvSpPr txBox="1"/>
            <p:nvPr/>
          </p:nvSpPr>
          <p:spPr>
            <a:xfrm>
              <a:off x="10109591" y="644733"/>
              <a:ext cx="1787493" cy="248466"/>
            </a:xfrm>
            <a:prstGeom prst="rect">
              <a:avLst/>
            </a:prstGeom>
            <a:noFill/>
          </p:spPr>
          <p:txBody>
            <a:bodyPr wrap="square" rtlCol="0">
              <a:spAutoFit/>
            </a:bodyPr>
            <a:lstStyle/>
            <a:p>
              <a:pPr algn="ctr"/>
              <a:r>
                <a:rPr lang="en-US" sz="2400" smtClean="0">
                  <a:solidFill>
                    <a:srgbClr val="AB1842"/>
                  </a:solidFill>
                  <a:latin typeface="Arial Rounded MT Bold" charset="0"/>
                  <a:ea typeface="Arial Rounded MT Bold" charset="0"/>
                  <a:cs typeface="Arial Rounded MT Bold" charset="0"/>
                </a:rPr>
                <a:t>Waterfall / WBS</a:t>
              </a:r>
              <a:endParaRPr lang="en-US" sz="2400" dirty="0">
                <a:solidFill>
                  <a:srgbClr val="AB1842"/>
                </a:solidFill>
                <a:latin typeface="Arial Rounded MT Bold" charset="0"/>
                <a:ea typeface="Arial Rounded MT Bold" charset="0"/>
                <a:cs typeface="Arial Rounded MT Bold" charset="0"/>
              </a:endParaRPr>
            </a:p>
          </p:txBody>
        </p:sp>
        <p:sp>
          <p:nvSpPr>
            <p:cNvPr id="15" name="TextBox 14"/>
            <p:cNvSpPr txBox="1"/>
            <p:nvPr/>
          </p:nvSpPr>
          <p:spPr>
            <a:xfrm>
              <a:off x="9306309" y="2242869"/>
              <a:ext cx="1436114" cy="248466"/>
            </a:xfrm>
            <a:prstGeom prst="rect">
              <a:avLst/>
            </a:prstGeom>
            <a:noFill/>
          </p:spPr>
          <p:txBody>
            <a:bodyPr wrap="square" rtlCol="0">
              <a:spAutoFit/>
            </a:bodyPr>
            <a:lstStyle/>
            <a:p>
              <a:pPr algn="ctr"/>
              <a:r>
                <a:rPr lang="en-US" sz="2400" smtClean="0">
                  <a:solidFill>
                    <a:srgbClr val="AB1842"/>
                  </a:solidFill>
                  <a:latin typeface="Arial Rounded MT Bold" charset="0"/>
                  <a:ea typeface="Arial Rounded MT Bold" charset="0"/>
                  <a:cs typeface="Arial Rounded MT Bold" charset="0"/>
                </a:rPr>
                <a:t>Agile / Scrum</a:t>
              </a:r>
              <a:endParaRPr lang="en-US" sz="2400" dirty="0">
                <a:solidFill>
                  <a:srgbClr val="AB1842"/>
                </a:solidFill>
                <a:latin typeface="Arial Rounded MT Bold" charset="0"/>
                <a:ea typeface="Arial Rounded MT Bold" charset="0"/>
                <a:cs typeface="Arial Rounded MT Bold" charset="0"/>
              </a:endParaRPr>
            </a:p>
          </p:txBody>
        </p:sp>
      </p:grpSp>
      <p:sp>
        <p:nvSpPr>
          <p:cNvPr id="22" name="TextBox 21"/>
          <p:cNvSpPr txBox="1"/>
          <p:nvPr/>
        </p:nvSpPr>
        <p:spPr>
          <a:xfrm>
            <a:off x="944599" y="228562"/>
            <a:ext cx="8925737" cy="369332"/>
          </a:xfrm>
          <a:prstGeom prst="rect">
            <a:avLst/>
          </a:prstGeom>
          <a:noFill/>
        </p:spPr>
        <p:txBody>
          <a:bodyPr wrap="square" rtlCol="0">
            <a:spAutoFit/>
          </a:bodyPr>
          <a:lstStyle/>
          <a:p>
            <a:r>
              <a:rPr lang="en-US" b="1" dirty="0" smtClean="0">
                <a:solidFill>
                  <a:srgbClr val="AB1842"/>
                </a:solidFill>
                <a:latin typeface="Arial" charset="0"/>
                <a:ea typeface="Arial" charset="0"/>
                <a:cs typeface="Arial" charset="0"/>
              </a:rPr>
              <a:t>Methodology Agnostic</a:t>
            </a:r>
            <a:endParaRPr lang="en-US" b="1" dirty="0">
              <a:solidFill>
                <a:srgbClr val="AB1842"/>
              </a:solidFill>
              <a:latin typeface="Arial" charset="0"/>
              <a:ea typeface="Arial" charset="0"/>
              <a:cs typeface="Arial" charset="0"/>
            </a:endParaRPr>
          </a:p>
        </p:txBody>
      </p:sp>
      <p:cxnSp>
        <p:nvCxnSpPr>
          <p:cNvPr id="24" name="Straight Connector 23"/>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pic>
        <p:nvPicPr>
          <p:cNvPr id="25" name="Picture 24"/>
          <p:cNvPicPr>
            <a:picLocks noChangeAspect="1"/>
          </p:cNvPicPr>
          <p:nvPr/>
        </p:nvPicPr>
        <p:blipFill>
          <a:blip r:embed="rId5"/>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9504024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44599" y="228562"/>
            <a:ext cx="8925737" cy="369332"/>
          </a:xfrm>
          <a:prstGeom prst="rect">
            <a:avLst/>
          </a:prstGeom>
          <a:noFill/>
        </p:spPr>
        <p:txBody>
          <a:bodyPr wrap="square" rtlCol="0">
            <a:spAutoFit/>
          </a:bodyPr>
          <a:lstStyle/>
          <a:p>
            <a:r>
              <a:rPr lang="en-US" b="1" dirty="0" smtClean="0">
                <a:solidFill>
                  <a:srgbClr val="AB1842"/>
                </a:solidFill>
                <a:latin typeface="Arial" charset="0"/>
                <a:ea typeface="Arial" charset="0"/>
                <a:cs typeface="Arial" charset="0"/>
              </a:rPr>
              <a:t>Entrepreneurial Project Management</a:t>
            </a:r>
            <a:endParaRPr lang="en-US" b="1" dirty="0">
              <a:solidFill>
                <a:srgbClr val="AB1842"/>
              </a:solidFill>
              <a:latin typeface="Arial" charset="0"/>
              <a:ea typeface="Arial" charset="0"/>
              <a:cs typeface="Arial" charset="0"/>
            </a:endParaRPr>
          </a:p>
        </p:txBody>
      </p:sp>
      <p:cxnSp>
        <p:nvCxnSpPr>
          <p:cNvPr id="24" name="Straight Connector 23"/>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5656770" y="5977855"/>
            <a:ext cx="981845" cy="330200"/>
          </a:xfrm>
          <a:prstGeom prst="rect">
            <a:avLst/>
          </a:prstGeom>
        </p:spPr>
        <p:txBody>
          <a:bodyPr lIns="0" tIns="0" rIns="0" bIns="0" anchor="t"/>
          <a:lstStyle/>
          <a:p>
            <a:pPr algn="ctr">
              <a:lnSpc>
                <a:spcPts val="1245"/>
              </a:lnSpc>
            </a:pPr>
            <a:r>
              <a:rPr lang="en-US" sz="1400" b="1" dirty="0" smtClean="0">
                <a:solidFill>
                  <a:srgbClr val="000000"/>
                </a:solidFill>
                <a:latin typeface="Arial"/>
              </a:rPr>
              <a:t>IV. Team  </a:t>
            </a:r>
            <a:r>
              <a:rPr lang="en-US" sz="1400" b="1" dirty="0">
                <a:solidFill>
                  <a:srgbClr val="000000"/>
                </a:solidFill>
                <a:latin typeface="Arial"/>
              </a:rPr>
              <a:t/>
            </a:r>
            <a:br>
              <a:rPr lang="en-US" sz="1400" b="1" dirty="0">
                <a:solidFill>
                  <a:srgbClr val="000000"/>
                </a:solidFill>
                <a:latin typeface="Arial"/>
              </a:rPr>
            </a:br>
            <a:r>
              <a:rPr lang="en-US" sz="1400" b="1" dirty="0">
                <a:solidFill>
                  <a:srgbClr val="000000"/>
                </a:solidFill>
                <a:latin typeface="Arial"/>
              </a:rPr>
              <a:t>Leadership</a:t>
            </a:r>
          </a:p>
        </p:txBody>
      </p:sp>
      <p:grpSp>
        <p:nvGrpSpPr>
          <p:cNvPr id="17" name="Group 16"/>
          <p:cNvGrpSpPr/>
          <p:nvPr/>
        </p:nvGrpSpPr>
        <p:grpSpPr>
          <a:xfrm>
            <a:off x="6131856" y="1388593"/>
            <a:ext cx="1808429" cy="2335911"/>
            <a:chOff x="5951953" y="1681684"/>
            <a:chExt cx="1808429" cy="2335911"/>
          </a:xfrm>
        </p:grpSpPr>
        <p:sp>
          <p:nvSpPr>
            <p:cNvPr id="18" name="Freeform 9"/>
            <p:cNvSpPr/>
            <p:nvPr/>
          </p:nvSpPr>
          <p:spPr>
            <a:xfrm>
              <a:off x="5951972" y="3014241"/>
              <a:ext cx="12700" cy="12700"/>
            </a:xfrm>
            <a:custGeom>
              <a:avLst/>
              <a:gdLst/>
              <a:ahLst/>
              <a:cxnLst/>
              <a:rect l="l" t="t" r="r" b="b"/>
              <a:pathLst>
                <a:path>
                  <a:moveTo>
                    <a:pt x="0" y="0"/>
                  </a:moveTo>
                </a:path>
              </a:pathLst>
            </a:custGeom>
            <a:solidFill>
              <a:srgbClr val="799ED2"/>
            </a:solidFill>
          </p:spPr>
        </p:sp>
        <p:sp>
          <p:nvSpPr>
            <p:cNvPr id="19" name="Freeform 18"/>
            <p:cNvSpPr/>
            <p:nvPr/>
          </p:nvSpPr>
          <p:spPr>
            <a:xfrm>
              <a:off x="5951972" y="3014241"/>
              <a:ext cx="0" cy="0"/>
            </a:xfrm>
            <a:custGeom>
              <a:avLst/>
              <a:gdLst/>
              <a:ahLst/>
              <a:cxnLst/>
              <a:rect l="l" t="t" r="r" b="b"/>
              <a:pathLst>
                <a:path>
                  <a:moveTo>
                    <a:pt x="0" y="0"/>
                  </a:moveTo>
                </a:path>
              </a:pathLst>
            </a:custGeom>
            <a:noFill/>
            <a:ln w="9741" cap="sq">
              <a:solidFill>
                <a:srgbClr val="FFFEFF"/>
              </a:solidFill>
            </a:ln>
          </p:spPr>
        </p:sp>
        <p:sp>
          <p:nvSpPr>
            <p:cNvPr id="21" name="Freeform 11"/>
            <p:cNvSpPr/>
            <p:nvPr/>
          </p:nvSpPr>
          <p:spPr>
            <a:xfrm>
              <a:off x="5951953" y="1681684"/>
              <a:ext cx="1808429" cy="2335911"/>
            </a:xfrm>
            <a:custGeom>
              <a:avLst/>
              <a:gdLst/>
              <a:ahLst/>
              <a:cxnLst/>
              <a:rect l="l" t="t" r="r" b="b"/>
              <a:pathLst>
                <a:path w="1808429" h="2335911">
                  <a:moveTo>
                    <a:pt x="1808429" y="893737"/>
                  </a:moveTo>
                  <a:lnTo>
                    <a:pt x="1808328" y="893217"/>
                  </a:lnTo>
                  <a:lnTo>
                    <a:pt x="26" y="0"/>
                  </a:lnTo>
                  <a:lnTo>
                    <a:pt x="0" y="1332561"/>
                  </a:lnTo>
                  <a:lnTo>
                    <a:pt x="12" y="2335911"/>
                  </a:lnTo>
                  <a:lnTo>
                    <a:pt x="1049642" y="1498867"/>
                  </a:lnTo>
                  <a:close/>
                </a:path>
              </a:pathLst>
            </a:custGeom>
            <a:solidFill>
              <a:srgbClr val="00AFE6"/>
            </a:solidFill>
          </p:spPr>
        </p:sp>
        <p:sp>
          <p:nvSpPr>
            <p:cNvPr id="23" name="Freeform 12"/>
            <p:cNvSpPr/>
            <p:nvPr/>
          </p:nvSpPr>
          <p:spPr>
            <a:xfrm>
              <a:off x="5951953" y="1681684"/>
              <a:ext cx="1808429" cy="2335911"/>
            </a:xfrm>
            <a:custGeom>
              <a:avLst/>
              <a:gdLst/>
              <a:ahLst/>
              <a:cxnLst/>
              <a:rect l="l" t="t" r="r" b="b"/>
              <a:pathLst>
                <a:path w="1808429" h="2335911">
                  <a:moveTo>
                    <a:pt x="1808429" y="893737"/>
                  </a:moveTo>
                  <a:lnTo>
                    <a:pt x="1808328" y="893217"/>
                  </a:lnTo>
                  <a:lnTo>
                    <a:pt x="26" y="0"/>
                  </a:lnTo>
                  <a:lnTo>
                    <a:pt x="0" y="1332561"/>
                  </a:lnTo>
                  <a:lnTo>
                    <a:pt x="12" y="2335911"/>
                  </a:lnTo>
                  <a:lnTo>
                    <a:pt x="1049642" y="1498867"/>
                  </a:lnTo>
                  <a:lnTo>
                    <a:pt x="1808429" y="893737"/>
                  </a:lnTo>
                  <a:close/>
                </a:path>
              </a:pathLst>
            </a:custGeom>
            <a:solidFill>
              <a:srgbClr val="FFC627"/>
            </a:solidFill>
            <a:ln w="9741" cap="sq">
              <a:solidFill>
                <a:srgbClr val="FFFEFF"/>
              </a:solidFill>
            </a:ln>
          </p:spPr>
        </p:sp>
        <p:sp>
          <p:nvSpPr>
            <p:cNvPr id="25" name="Freeform 13"/>
            <p:cNvSpPr/>
            <p:nvPr/>
          </p:nvSpPr>
          <p:spPr>
            <a:xfrm>
              <a:off x="6080828" y="3155778"/>
              <a:ext cx="178117" cy="147303"/>
            </a:xfrm>
            <a:custGeom>
              <a:avLst/>
              <a:gdLst/>
              <a:ahLst/>
              <a:cxnLst/>
              <a:rect l="l" t="t" r="r" b="b"/>
              <a:pathLst>
                <a:path w="178117" h="147303">
                  <a:moveTo>
                    <a:pt x="31076" y="147303"/>
                  </a:moveTo>
                  <a:cubicBezTo>
                    <a:pt x="29462" y="147303"/>
                    <a:pt x="27931" y="146355"/>
                    <a:pt x="27267" y="144788"/>
                  </a:cubicBezTo>
                  <a:cubicBezTo>
                    <a:pt x="20739" y="129294"/>
                    <a:pt x="0" y="77872"/>
                    <a:pt x="6833" y="65642"/>
                  </a:cubicBezTo>
                  <a:cubicBezTo>
                    <a:pt x="13450" y="53806"/>
                    <a:pt x="48349" y="13127"/>
                    <a:pt x="59690" y="2447"/>
                  </a:cubicBezTo>
                  <a:cubicBezTo>
                    <a:pt x="61496" y="740"/>
                    <a:pt x="65087" y="0"/>
                    <a:pt x="69960" y="0"/>
                  </a:cubicBezTo>
                  <a:cubicBezTo>
                    <a:pt x="93953" y="0"/>
                    <a:pt x="149006" y="17945"/>
                    <a:pt x="174816" y="26844"/>
                  </a:cubicBezTo>
                  <a:cubicBezTo>
                    <a:pt x="176975" y="27593"/>
                    <a:pt x="178118" y="29929"/>
                    <a:pt x="177369" y="32101"/>
                  </a:cubicBezTo>
                  <a:cubicBezTo>
                    <a:pt x="176785" y="33803"/>
                    <a:pt x="175178" y="34866"/>
                    <a:pt x="173468" y="34866"/>
                  </a:cubicBezTo>
                  <a:cubicBezTo>
                    <a:pt x="173022" y="34866"/>
                    <a:pt x="172568" y="34794"/>
                    <a:pt x="172124" y="34641"/>
                  </a:cubicBezTo>
                  <a:cubicBezTo>
                    <a:pt x="131545" y="20661"/>
                    <a:pt x="84947" y="7770"/>
                    <a:pt x="69684" y="7770"/>
                  </a:cubicBezTo>
                  <a:cubicBezTo>
                    <a:pt x="67588" y="7770"/>
                    <a:pt x="66083" y="8013"/>
                    <a:pt x="65266" y="8530"/>
                  </a:cubicBezTo>
                  <a:cubicBezTo>
                    <a:pt x="54598" y="18601"/>
                    <a:pt x="20231" y="58581"/>
                    <a:pt x="14034" y="69668"/>
                  </a:cubicBezTo>
                  <a:cubicBezTo>
                    <a:pt x="10706" y="75637"/>
                    <a:pt x="22251" y="111629"/>
                    <a:pt x="34862" y="141563"/>
                  </a:cubicBezTo>
                  <a:cubicBezTo>
                    <a:pt x="35751" y="143671"/>
                    <a:pt x="34773" y="146096"/>
                    <a:pt x="32678" y="146973"/>
                  </a:cubicBezTo>
                  <a:cubicBezTo>
                    <a:pt x="32169" y="147189"/>
                    <a:pt x="31649" y="147290"/>
                    <a:pt x="31141" y="147303"/>
                  </a:cubicBezTo>
                  <a:cubicBezTo>
                    <a:pt x="31119" y="147303"/>
                    <a:pt x="31098" y="147303"/>
                    <a:pt x="31076" y="147303"/>
                  </a:cubicBezTo>
                  <a:close/>
                </a:path>
              </a:pathLst>
            </a:custGeom>
            <a:solidFill>
              <a:srgbClr val="FFFEFF"/>
            </a:solidFill>
          </p:spPr>
        </p:sp>
        <p:sp>
          <p:nvSpPr>
            <p:cNvPr id="26" name="Freeform 14"/>
            <p:cNvSpPr/>
            <p:nvPr/>
          </p:nvSpPr>
          <p:spPr>
            <a:xfrm>
              <a:off x="6262552" y="3290687"/>
              <a:ext cx="126136" cy="84163"/>
            </a:xfrm>
            <a:custGeom>
              <a:avLst/>
              <a:gdLst/>
              <a:ahLst/>
              <a:cxnLst/>
              <a:rect l="l" t="t" r="r" b="b"/>
              <a:pathLst>
                <a:path w="126136" h="84163">
                  <a:moveTo>
                    <a:pt x="105295" y="83578"/>
                  </a:moveTo>
                  <a:cubicBezTo>
                    <a:pt x="71564" y="84162"/>
                    <a:pt x="8966" y="15646"/>
                    <a:pt x="1524" y="7366"/>
                  </a:cubicBezTo>
                  <a:cubicBezTo>
                    <a:pt x="0" y="5664"/>
                    <a:pt x="152" y="3048"/>
                    <a:pt x="1841" y="1524"/>
                  </a:cubicBezTo>
                  <a:cubicBezTo>
                    <a:pt x="3543" y="0"/>
                    <a:pt x="6134" y="139"/>
                    <a:pt x="7670" y="1841"/>
                  </a:cubicBezTo>
                  <a:cubicBezTo>
                    <a:pt x="28193" y="24676"/>
                    <a:pt x="86271" y="82220"/>
                    <a:pt x="108763" y="74752"/>
                  </a:cubicBezTo>
                  <a:cubicBezTo>
                    <a:pt x="113880" y="73038"/>
                    <a:pt x="116890" y="67144"/>
                    <a:pt x="117729" y="57238"/>
                  </a:cubicBezTo>
                  <a:cubicBezTo>
                    <a:pt x="117919" y="54965"/>
                    <a:pt x="119913" y="53264"/>
                    <a:pt x="122174" y="53479"/>
                  </a:cubicBezTo>
                  <a:cubicBezTo>
                    <a:pt x="124460" y="53657"/>
                    <a:pt x="126136" y="55651"/>
                    <a:pt x="125946" y="57937"/>
                  </a:cubicBezTo>
                  <a:cubicBezTo>
                    <a:pt x="124828" y="71412"/>
                    <a:pt x="119926" y="79705"/>
                    <a:pt x="111391" y="82588"/>
                  </a:cubicBezTo>
                  <a:cubicBezTo>
                    <a:pt x="109499" y="83223"/>
                    <a:pt x="107455" y="83540"/>
                    <a:pt x="105295" y="83578"/>
                  </a:cubicBezTo>
                </a:path>
              </a:pathLst>
            </a:custGeom>
            <a:solidFill>
              <a:srgbClr val="FFFEFF"/>
            </a:solidFill>
          </p:spPr>
        </p:sp>
        <p:sp>
          <p:nvSpPr>
            <p:cNvPr id="27" name="Freeform 15"/>
            <p:cNvSpPr/>
            <p:nvPr/>
          </p:nvSpPr>
          <p:spPr>
            <a:xfrm>
              <a:off x="6241668" y="3327517"/>
              <a:ext cx="121145" cy="72530"/>
            </a:xfrm>
            <a:custGeom>
              <a:avLst/>
              <a:gdLst/>
              <a:ahLst/>
              <a:cxnLst/>
              <a:rect l="l" t="t" r="r" b="b"/>
              <a:pathLst>
                <a:path w="121145" h="72530">
                  <a:moveTo>
                    <a:pt x="97269" y="71945"/>
                  </a:moveTo>
                  <a:cubicBezTo>
                    <a:pt x="63652" y="72529"/>
                    <a:pt x="8153" y="14427"/>
                    <a:pt x="1562" y="7378"/>
                  </a:cubicBezTo>
                  <a:cubicBezTo>
                    <a:pt x="0" y="5715"/>
                    <a:pt x="89" y="3099"/>
                    <a:pt x="1740" y="1536"/>
                  </a:cubicBezTo>
                  <a:cubicBezTo>
                    <a:pt x="3404" y="0"/>
                    <a:pt x="6020" y="76"/>
                    <a:pt x="7569" y="1727"/>
                  </a:cubicBezTo>
                  <a:cubicBezTo>
                    <a:pt x="25755" y="21132"/>
                    <a:pt x="78118" y="69951"/>
                    <a:pt x="101371" y="63093"/>
                  </a:cubicBezTo>
                  <a:cubicBezTo>
                    <a:pt x="107201" y="61379"/>
                    <a:pt x="110871" y="55956"/>
                    <a:pt x="112611" y="46520"/>
                  </a:cubicBezTo>
                  <a:cubicBezTo>
                    <a:pt x="113030" y="44272"/>
                    <a:pt x="115214" y="42786"/>
                    <a:pt x="117424" y="43205"/>
                  </a:cubicBezTo>
                  <a:cubicBezTo>
                    <a:pt x="119672" y="43612"/>
                    <a:pt x="121145" y="45771"/>
                    <a:pt x="120739" y="48006"/>
                  </a:cubicBezTo>
                  <a:cubicBezTo>
                    <a:pt x="118427" y="60642"/>
                    <a:pt x="112674" y="68376"/>
                    <a:pt x="103683" y="71005"/>
                  </a:cubicBezTo>
                  <a:cubicBezTo>
                    <a:pt x="101663" y="71615"/>
                    <a:pt x="99504" y="71907"/>
                    <a:pt x="97269" y="71945"/>
                  </a:cubicBezTo>
                </a:path>
              </a:pathLst>
            </a:custGeom>
            <a:solidFill>
              <a:srgbClr val="FFFEFF"/>
            </a:solidFill>
          </p:spPr>
        </p:sp>
        <p:sp>
          <p:nvSpPr>
            <p:cNvPr id="28" name="Freeform 16"/>
            <p:cNvSpPr/>
            <p:nvPr/>
          </p:nvSpPr>
          <p:spPr>
            <a:xfrm>
              <a:off x="6233047" y="3363296"/>
              <a:ext cx="95364" cy="56490"/>
            </a:xfrm>
            <a:custGeom>
              <a:avLst/>
              <a:gdLst/>
              <a:ahLst/>
              <a:cxnLst/>
              <a:rect l="l" t="t" r="r" b="b"/>
              <a:pathLst>
                <a:path w="95364" h="56490">
                  <a:moveTo>
                    <a:pt x="72746" y="56020"/>
                  </a:moveTo>
                  <a:cubicBezTo>
                    <a:pt x="45491" y="56490"/>
                    <a:pt x="6147" y="12612"/>
                    <a:pt x="1499" y="7316"/>
                  </a:cubicBezTo>
                  <a:cubicBezTo>
                    <a:pt x="0" y="5614"/>
                    <a:pt x="178" y="3010"/>
                    <a:pt x="1880" y="1499"/>
                  </a:cubicBezTo>
                  <a:cubicBezTo>
                    <a:pt x="3594" y="0"/>
                    <a:pt x="6210" y="178"/>
                    <a:pt x="7709" y="1880"/>
                  </a:cubicBezTo>
                  <a:cubicBezTo>
                    <a:pt x="20193" y="16091"/>
                    <a:pt x="56604" y="51994"/>
                    <a:pt x="75654" y="47384"/>
                  </a:cubicBezTo>
                  <a:cubicBezTo>
                    <a:pt x="81026" y="46076"/>
                    <a:pt x="84684" y="41301"/>
                    <a:pt x="86804" y="32766"/>
                  </a:cubicBezTo>
                  <a:cubicBezTo>
                    <a:pt x="87363" y="30544"/>
                    <a:pt x="89624" y="29236"/>
                    <a:pt x="91808" y="29744"/>
                  </a:cubicBezTo>
                  <a:cubicBezTo>
                    <a:pt x="94031" y="30303"/>
                    <a:pt x="95364" y="32538"/>
                    <a:pt x="94818" y="34760"/>
                  </a:cubicBezTo>
                  <a:cubicBezTo>
                    <a:pt x="91923" y="46394"/>
                    <a:pt x="86119" y="53340"/>
                    <a:pt x="77610" y="55410"/>
                  </a:cubicBezTo>
                  <a:cubicBezTo>
                    <a:pt x="76035" y="55791"/>
                    <a:pt x="74409" y="55995"/>
                    <a:pt x="72746" y="56020"/>
                  </a:cubicBezTo>
                </a:path>
              </a:pathLst>
            </a:custGeom>
            <a:solidFill>
              <a:srgbClr val="FFFEFF"/>
            </a:solidFill>
          </p:spPr>
        </p:sp>
        <p:sp>
          <p:nvSpPr>
            <p:cNvPr id="29" name="Freeform 28"/>
            <p:cNvSpPr/>
            <p:nvPr/>
          </p:nvSpPr>
          <p:spPr>
            <a:xfrm>
              <a:off x="6193370" y="3372655"/>
              <a:ext cx="91808" cy="57707"/>
            </a:xfrm>
            <a:custGeom>
              <a:avLst/>
              <a:gdLst/>
              <a:ahLst/>
              <a:cxnLst/>
              <a:rect l="l" t="t" r="r" b="b"/>
              <a:pathLst>
                <a:path w="91808" h="57707">
                  <a:moveTo>
                    <a:pt x="70064" y="57706"/>
                  </a:moveTo>
                  <a:cubicBezTo>
                    <a:pt x="41901" y="57706"/>
                    <a:pt x="1738" y="7103"/>
                    <a:pt x="1359" y="6560"/>
                  </a:cubicBezTo>
                  <a:cubicBezTo>
                    <a:pt x="0" y="4731"/>
                    <a:pt x="393" y="2178"/>
                    <a:pt x="2222" y="819"/>
                  </a:cubicBezTo>
                  <a:cubicBezTo>
                    <a:pt x="2961" y="265"/>
                    <a:pt x="3821" y="0"/>
                    <a:pt x="4675" y="0"/>
                  </a:cubicBezTo>
                  <a:cubicBezTo>
                    <a:pt x="5936" y="0"/>
                    <a:pt x="7183" y="580"/>
                    <a:pt x="8001" y="1670"/>
                  </a:cubicBezTo>
                  <a:cubicBezTo>
                    <a:pt x="12878" y="8189"/>
                    <a:pt x="48597" y="49464"/>
                    <a:pt x="69857" y="49464"/>
                  </a:cubicBezTo>
                  <a:cubicBezTo>
                    <a:pt x="70632" y="49464"/>
                    <a:pt x="71388" y="49409"/>
                    <a:pt x="72123" y="49295"/>
                  </a:cubicBezTo>
                  <a:cubicBezTo>
                    <a:pt x="77152" y="48521"/>
                    <a:pt x="80797" y="44672"/>
                    <a:pt x="83261" y="37586"/>
                  </a:cubicBezTo>
                  <a:cubicBezTo>
                    <a:pt x="83857" y="35869"/>
                    <a:pt x="85482" y="34818"/>
                    <a:pt x="87189" y="34818"/>
                  </a:cubicBezTo>
                  <a:cubicBezTo>
                    <a:pt x="87628" y="34818"/>
                    <a:pt x="88072" y="34888"/>
                    <a:pt x="88506" y="35033"/>
                  </a:cubicBezTo>
                  <a:cubicBezTo>
                    <a:pt x="90665" y="35795"/>
                    <a:pt x="91808" y="38132"/>
                    <a:pt x="91059" y="40291"/>
                  </a:cubicBezTo>
                  <a:cubicBezTo>
                    <a:pt x="87516" y="50438"/>
                    <a:pt x="81559" y="56217"/>
                    <a:pt x="73317" y="57474"/>
                  </a:cubicBezTo>
                  <a:cubicBezTo>
                    <a:pt x="72502" y="57584"/>
                    <a:pt x="71679" y="57665"/>
                    <a:pt x="70853" y="57694"/>
                  </a:cubicBezTo>
                  <a:lnTo>
                    <a:pt x="70853" y="57694"/>
                  </a:lnTo>
                  <a:lnTo>
                    <a:pt x="70135" y="57706"/>
                  </a:lnTo>
                  <a:lnTo>
                    <a:pt x="70135" y="57706"/>
                  </a:lnTo>
                  <a:cubicBezTo>
                    <a:pt x="70111" y="57706"/>
                    <a:pt x="70087" y="57706"/>
                    <a:pt x="70064" y="57706"/>
                  </a:cubicBezTo>
                  <a:close/>
                </a:path>
              </a:pathLst>
            </a:custGeom>
            <a:solidFill>
              <a:srgbClr val="FFFEFF"/>
            </a:solidFill>
          </p:spPr>
        </p:sp>
        <p:sp>
          <p:nvSpPr>
            <p:cNvPr id="30" name="Freeform 18"/>
            <p:cNvSpPr/>
            <p:nvPr/>
          </p:nvSpPr>
          <p:spPr>
            <a:xfrm>
              <a:off x="6086761" y="3288800"/>
              <a:ext cx="142799" cy="130971"/>
            </a:xfrm>
            <a:custGeom>
              <a:avLst/>
              <a:gdLst/>
              <a:ahLst/>
              <a:cxnLst/>
              <a:rect l="l" t="t" r="r" b="b"/>
              <a:pathLst>
                <a:path w="142799" h="130971">
                  <a:moveTo>
                    <a:pt x="92718" y="130971"/>
                  </a:moveTo>
                  <a:cubicBezTo>
                    <a:pt x="88167" y="130971"/>
                    <a:pt x="83691" y="129038"/>
                    <a:pt x="79743" y="124011"/>
                  </a:cubicBezTo>
                  <a:lnTo>
                    <a:pt x="19824" y="52967"/>
                  </a:lnTo>
                  <a:cubicBezTo>
                    <a:pt x="19824" y="52967"/>
                    <a:pt x="0" y="31720"/>
                    <a:pt x="6540" y="22081"/>
                  </a:cubicBezTo>
                  <a:cubicBezTo>
                    <a:pt x="6522" y="20844"/>
                    <a:pt x="27770" y="0"/>
                    <a:pt x="42287" y="0"/>
                  </a:cubicBezTo>
                  <a:cubicBezTo>
                    <a:pt x="48493" y="0"/>
                    <a:pt x="53470" y="3809"/>
                    <a:pt x="55029" y="14588"/>
                  </a:cubicBezTo>
                  <a:cubicBezTo>
                    <a:pt x="55029" y="14588"/>
                    <a:pt x="57939" y="14120"/>
                    <a:pt x="61936" y="14120"/>
                  </a:cubicBezTo>
                  <a:cubicBezTo>
                    <a:pt x="72513" y="14120"/>
                    <a:pt x="90700" y="17397"/>
                    <a:pt x="82728" y="41296"/>
                  </a:cubicBezTo>
                  <a:cubicBezTo>
                    <a:pt x="82728" y="41296"/>
                    <a:pt x="122377" y="42566"/>
                    <a:pt x="105968" y="77326"/>
                  </a:cubicBezTo>
                  <a:cubicBezTo>
                    <a:pt x="104940" y="78748"/>
                    <a:pt x="142799" y="81276"/>
                    <a:pt x="123850" y="109533"/>
                  </a:cubicBezTo>
                  <a:cubicBezTo>
                    <a:pt x="123850" y="109533"/>
                    <a:pt x="107873" y="130971"/>
                    <a:pt x="92718" y="130971"/>
                  </a:cubicBezTo>
                  <a:close/>
                </a:path>
              </a:pathLst>
            </a:custGeom>
            <a:solidFill>
              <a:srgbClr val="FFFEFF"/>
            </a:solidFill>
          </p:spPr>
        </p:sp>
        <p:sp>
          <p:nvSpPr>
            <p:cNvPr id="31" name="Freeform 19"/>
            <p:cNvSpPr/>
            <p:nvPr/>
          </p:nvSpPr>
          <p:spPr>
            <a:xfrm>
              <a:off x="6083038" y="3285708"/>
              <a:ext cx="137275" cy="137153"/>
            </a:xfrm>
            <a:custGeom>
              <a:avLst/>
              <a:gdLst/>
              <a:ahLst/>
              <a:cxnLst/>
              <a:rect l="l" t="t" r="r" b="b"/>
              <a:pathLst>
                <a:path w="137275" h="137153">
                  <a:moveTo>
                    <a:pt x="96419" y="130955"/>
                  </a:moveTo>
                  <a:cubicBezTo>
                    <a:pt x="96499" y="130955"/>
                    <a:pt x="96580" y="130954"/>
                    <a:pt x="96660" y="130953"/>
                  </a:cubicBezTo>
                  <a:cubicBezTo>
                    <a:pt x="110033" y="130724"/>
                    <a:pt x="124943" y="110963"/>
                    <a:pt x="125095" y="110760"/>
                  </a:cubicBezTo>
                  <a:cubicBezTo>
                    <a:pt x="129312" y="104461"/>
                    <a:pt x="130721" y="99165"/>
                    <a:pt x="129210" y="95114"/>
                  </a:cubicBezTo>
                  <a:cubicBezTo>
                    <a:pt x="126683" y="88446"/>
                    <a:pt x="116561" y="85754"/>
                    <a:pt x="111684" y="84458"/>
                  </a:cubicBezTo>
                  <a:cubicBezTo>
                    <a:pt x="108827" y="83709"/>
                    <a:pt x="107392" y="83328"/>
                    <a:pt x="106769" y="81537"/>
                  </a:cubicBezTo>
                  <a:lnTo>
                    <a:pt x="106223" y="80001"/>
                  </a:lnTo>
                  <a:lnTo>
                    <a:pt x="107201" y="78591"/>
                  </a:lnTo>
                  <a:cubicBezTo>
                    <a:pt x="111176" y="70031"/>
                    <a:pt x="111722" y="62805"/>
                    <a:pt x="108535" y="57585"/>
                  </a:cubicBezTo>
                  <a:cubicBezTo>
                    <a:pt x="102743" y="48111"/>
                    <a:pt x="86513" y="47489"/>
                    <a:pt x="86348" y="47489"/>
                  </a:cubicBezTo>
                  <a:lnTo>
                    <a:pt x="82195" y="47349"/>
                  </a:lnTo>
                  <a:lnTo>
                    <a:pt x="83516" y="43412"/>
                  </a:lnTo>
                  <a:cubicBezTo>
                    <a:pt x="86030" y="35868"/>
                    <a:pt x="85916" y="30128"/>
                    <a:pt x="83173" y="26394"/>
                  </a:cubicBezTo>
                  <a:cubicBezTo>
                    <a:pt x="79341" y="21176"/>
                    <a:pt x="70869" y="20303"/>
                    <a:pt x="65628" y="20303"/>
                  </a:cubicBezTo>
                  <a:cubicBezTo>
                    <a:pt x="65345" y="20303"/>
                    <a:pt x="65072" y="20306"/>
                    <a:pt x="64808" y="20310"/>
                  </a:cubicBezTo>
                  <a:cubicBezTo>
                    <a:pt x="61608" y="20374"/>
                    <a:pt x="59335" y="20717"/>
                    <a:pt x="59246" y="20729"/>
                  </a:cubicBezTo>
                  <a:lnTo>
                    <a:pt x="56135" y="21225"/>
                  </a:lnTo>
                  <a:lnTo>
                    <a:pt x="55690" y="18126"/>
                  </a:lnTo>
                  <a:cubicBezTo>
                    <a:pt x="54153" y="7564"/>
                    <a:pt x="49518" y="6198"/>
                    <a:pt x="46049" y="6198"/>
                  </a:cubicBezTo>
                  <a:cubicBezTo>
                    <a:pt x="45964" y="6198"/>
                    <a:pt x="45880" y="6199"/>
                    <a:pt x="45797" y="6201"/>
                  </a:cubicBezTo>
                  <a:cubicBezTo>
                    <a:pt x="34227" y="6404"/>
                    <a:pt x="16574" y="22228"/>
                    <a:pt x="13374" y="26063"/>
                  </a:cubicBezTo>
                  <a:lnTo>
                    <a:pt x="13374" y="26101"/>
                  </a:lnTo>
                  <a:lnTo>
                    <a:pt x="12828" y="26914"/>
                  </a:lnTo>
                  <a:cubicBezTo>
                    <a:pt x="8929" y="32642"/>
                    <a:pt x="19889" y="47603"/>
                    <a:pt x="25807" y="53940"/>
                  </a:cubicBezTo>
                  <a:lnTo>
                    <a:pt x="85827" y="125098"/>
                  </a:lnTo>
                  <a:cubicBezTo>
                    <a:pt x="88953" y="129070"/>
                    <a:pt x="92384" y="130955"/>
                    <a:pt x="96419" y="130955"/>
                  </a:cubicBezTo>
                  <a:close/>
                  <a:moveTo>
                    <a:pt x="96447" y="137153"/>
                  </a:moveTo>
                  <a:cubicBezTo>
                    <a:pt x="90464" y="137153"/>
                    <a:pt x="85280" y="134411"/>
                    <a:pt x="81026" y="129010"/>
                  </a:cubicBezTo>
                  <a:lnTo>
                    <a:pt x="21172" y="58055"/>
                  </a:lnTo>
                  <a:cubicBezTo>
                    <a:pt x="19089" y="55807"/>
                    <a:pt x="0" y="34789"/>
                    <a:pt x="7697" y="23435"/>
                  </a:cubicBezTo>
                  <a:lnTo>
                    <a:pt x="7798" y="23511"/>
                  </a:lnTo>
                  <a:cubicBezTo>
                    <a:pt x="11659" y="16996"/>
                    <a:pt x="32221" y="232"/>
                    <a:pt x="45682" y="3"/>
                  </a:cubicBezTo>
                  <a:cubicBezTo>
                    <a:pt x="45793" y="1"/>
                    <a:pt x="45903" y="0"/>
                    <a:pt x="46015" y="0"/>
                  </a:cubicBezTo>
                  <a:cubicBezTo>
                    <a:pt x="51720" y="0"/>
                    <a:pt x="58650" y="2618"/>
                    <a:pt x="61278" y="14291"/>
                  </a:cubicBezTo>
                  <a:cubicBezTo>
                    <a:pt x="62243" y="14214"/>
                    <a:pt x="63412" y="14151"/>
                    <a:pt x="64707" y="14125"/>
                  </a:cubicBezTo>
                  <a:cubicBezTo>
                    <a:pt x="65039" y="14119"/>
                    <a:pt x="65376" y="14116"/>
                    <a:pt x="65718" y="14116"/>
                  </a:cubicBezTo>
                  <a:cubicBezTo>
                    <a:pt x="73299" y="14116"/>
                    <a:pt x="82999" y="15686"/>
                    <a:pt x="88164" y="22711"/>
                  </a:cubicBezTo>
                  <a:cubicBezTo>
                    <a:pt x="91631" y="27460"/>
                    <a:pt x="92406" y="33823"/>
                    <a:pt x="90463" y="41672"/>
                  </a:cubicBezTo>
                  <a:cubicBezTo>
                    <a:pt x="96597" y="42535"/>
                    <a:pt x="108293" y="45317"/>
                    <a:pt x="113818" y="54359"/>
                  </a:cubicBezTo>
                  <a:cubicBezTo>
                    <a:pt x="117742" y="60785"/>
                    <a:pt x="117755" y="68939"/>
                    <a:pt x="113856" y="78629"/>
                  </a:cubicBezTo>
                  <a:cubicBezTo>
                    <a:pt x="119914" y="80242"/>
                    <a:pt x="131483" y="83582"/>
                    <a:pt x="135001" y="92929"/>
                  </a:cubicBezTo>
                  <a:cubicBezTo>
                    <a:pt x="137275" y="98961"/>
                    <a:pt x="135637" y="106162"/>
                    <a:pt x="130150" y="114341"/>
                  </a:cubicBezTo>
                  <a:cubicBezTo>
                    <a:pt x="129375" y="115395"/>
                    <a:pt x="113170" y="136858"/>
                    <a:pt x="96774" y="137151"/>
                  </a:cubicBezTo>
                  <a:cubicBezTo>
                    <a:pt x="96665" y="137152"/>
                    <a:pt x="96556" y="137153"/>
                    <a:pt x="96447" y="137153"/>
                  </a:cubicBezTo>
                  <a:close/>
                </a:path>
              </a:pathLst>
            </a:custGeom>
            <a:solidFill>
              <a:srgbClr val="FFFEFF"/>
            </a:solidFill>
          </p:spPr>
        </p:sp>
        <p:sp>
          <p:nvSpPr>
            <p:cNvPr id="32" name="Freeform 20"/>
            <p:cNvSpPr/>
            <p:nvPr/>
          </p:nvSpPr>
          <p:spPr>
            <a:xfrm>
              <a:off x="6157411" y="3180709"/>
              <a:ext cx="284302" cy="163169"/>
            </a:xfrm>
            <a:custGeom>
              <a:avLst/>
              <a:gdLst/>
              <a:ahLst/>
              <a:cxnLst/>
              <a:rect l="l" t="t" r="r" b="b"/>
              <a:pathLst>
                <a:path w="284302" h="163169">
                  <a:moveTo>
                    <a:pt x="38760" y="58089"/>
                  </a:moveTo>
                  <a:cubicBezTo>
                    <a:pt x="38760" y="58089"/>
                    <a:pt x="0" y="65125"/>
                    <a:pt x="8737" y="39167"/>
                  </a:cubicBezTo>
                  <a:cubicBezTo>
                    <a:pt x="8725" y="38455"/>
                    <a:pt x="70053" y="7670"/>
                    <a:pt x="91199" y="3441"/>
                  </a:cubicBezTo>
                  <a:cubicBezTo>
                    <a:pt x="91199" y="3441"/>
                    <a:pt x="105270" y="0"/>
                    <a:pt x="159753" y="23088"/>
                  </a:cubicBezTo>
                  <a:cubicBezTo>
                    <a:pt x="159753" y="23457"/>
                    <a:pt x="172199" y="27825"/>
                    <a:pt x="172199" y="27825"/>
                  </a:cubicBezTo>
                  <a:lnTo>
                    <a:pt x="225730" y="15570"/>
                  </a:lnTo>
                  <a:cubicBezTo>
                    <a:pt x="225730" y="15570"/>
                    <a:pt x="253251" y="32423"/>
                    <a:pt x="284302" y="130175"/>
                  </a:cubicBezTo>
                  <a:cubicBezTo>
                    <a:pt x="281483" y="130911"/>
                    <a:pt x="236068" y="163169"/>
                    <a:pt x="203949" y="145364"/>
                  </a:cubicBezTo>
                  <a:cubicBezTo>
                    <a:pt x="202908" y="145376"/>
                    <a:pt x="101486" y="47104"/>
                    <a:pt x="101143" y="47447"/>
                  </a:cubicBezTo>
                  <a:cubicBezTo>
                    <a:pt x="101435" y="44627"/>
                    <a:pt x="38760" y="58089"/>
                    <a:pt x="38760" y="58089"/>
                  </a:cubicBezTo>
                </a:path>
              </a:pathLst>
            </a:custGeom>
            <a:solidFill>
              <a:srgbClr val="FFFEFF"/>
            </a:solidFill>
          </p:spPr>
        </p:sp>
        <p:sp>
          <p:nvSpPr>
            <p:cNvPr id="33" name="Freeform 21"/>
            <p:cNvSpPr/>
            <p:nvPr/>
          </p:nvSpPr>
          <p:spPr>
            <a:xfrm>
              <a:off x="6160962" y="3180812"/>
              <a:ext cx="283947" cy="153701"/>
            </a:xfrm>
            <a:custGeom>
              <a:avLst/>
              <a:gdLst/>
              <a:ahLst/>
              <a:cxnLst/>
              <a:rect l="l" t="t" r="r" b="b"/>
              <a:pathLst>
                <a:path w="283947" h="153701">
                  <a:moveTo>
                    <a:pt x="222513" y="147514"/>
                  </a:moveTo>
                  <a:cubicBezTo>
                    <a:pt x="222826" y="147514"/>
                    <a:pt x="223141" y="147512"/>
                    <a:pt x="223456" y="147506"/>
                  </a:cubicBezTo>
                  <a:cubicBezTo>
                    <a:pt x="245186" y="147125"/>
                    <a:pt x="267436" y="134133"/>
                    <a:pt x="275818" y="129231"/>
                  </a:cubicBezTo>
                  <a:cubicBezTo>
                    <a:pt x="276276" y="128977"/>
                    <a:pt x="276669" y="128736"/>
                    <a:pt x="277012" y="128545"/>
                  </a:cubicBezTo>
                  <a:cubicBezTo>
                    <a:pt x="250177" y="45106"/>
                    <a:pt x="226428" y="22729"/>
                    <a:pt x="221488" y="18792"/>
                  </a:cubicBezTo>
                  <a:lnTo>
                    <a:pt x="169342" y="30742"/>
                  </a:lnTo>
                  <a:cubicBezTo>
                    <a:pt x="169110" y="30799"/>
                    <a:pt x="168875" y="30826"/>
                    <a:pt x="168639" y="30826"/>
                  </a:cubicBezTo>
                  <a:cubicBezTo>
                    <a:pt x="168293" y="30826"/>
                    <a:pt x="167947" y="30767"/>
                    <a:pt x="167615" y="30654"/>
                  </a:cubicBezTo>
                  <a:cubicBezTo>
                    <a:pt x="159791" y="27898"/>
                    <a:pt x="156197" y="26628"/>
                    <a:pt x="154546" y="25650"/>
                  </a:cubicBezTo>
                  <a:cubicBezTo>
                    <a:pt x="113541" y="8322"/>
                    <a:pt x="96154" y="6253"/>
                    <a:pt x="90230" y="6253"/>
                  </a:cubicBezTo>
                  <a:cubicBezTo>
                    <a:pt x="90075" y="6253"/>
                    <a:pt x="89928" y="6254"/>
                    <a:pt x="89789" y="6257"/>
                  </a:cubicBezTo>
                  <a:cubicBezTo>
                    <a:pt x="88913" y="6270"/>
                    <a:pt x="88443" y="6321"/>
                    <a:pt x="88303" y="6346"/>
                  </a:cubicBezTo>
                  <a:cubicBezTo>
                    <a:pt x="68846" y="10258"/>
                    <a:pt x="15075" y="36940"/>
                    <a:pt x="7810" y="41055"/>
                  </a:cubicBezTo>
                  <a:cubicBezTo>
                    <a:pt x="6566" y="45271"/>
                    <a:pt x="6769" y="48535"/>
                    <a:pt x="8407" y="50783"/>
                  </a:cubicBezTo>
                  <a:cubicBezTo>
                    <a:pt x="10773" y="54002"/>
                    <a:pt x="16487" y="55758"/>
                    <a:pt x="24560" y="55758"/>
                  </a:cubicBezTo>
                  <a:cubicBezTo>
                    <a:pt x="24896" y="55758"/>
                    <a:pt x="25235" y="55755"/>
                    <a:pt x="25578" y="55749"/>
                  </a:cubicBezTo>
                  <a:cubicBezTo>
                    <a:pt x="30594" y="55660"/>
                    <a:pt x="34620" y="54949"/>
                    <a:pt x="34658" y="54936"/>
                  </a:cubicBezTo>
                  <a:cubicBezTo>
                    <a:pt x="36640" y="54517"/>
                    <a:pt x="85534" y="44040"/>
                    <a:pt x="95796" y="43862"/>
                  </a:cubicBezTo>
                  <a:cubicBezTo>
                    <a:pt x="95916" y="43859"/>
                    <a:pt x="96037" y="43858"/>
                    <a:pt x="96160" y="43858"/>
                  </a:cubicBezTo>
                  <a:cubicBezTo>
                    <a:pt x="97437" y="43858"/>
                    <a:pt x="98826" y="44017"/>
                    <a:pt x="99835" y="45106"/>
                  </a:cubicBezTo>
                  <a:cubicBezTo>
                    <a:pt x="100012" y="45309"/>
                    <a:pt x="100178" y="45551"/>
                    <a:pt x="100305" y="45805"/>
                  </a:cubicBezTo>
                  <a:cubicBezTo>
                    <a:pt x="104051" y="48954"/>
                    <a:pt x="113868" y="58390"/>
                    <a:pt x="143192" y="86559"/>
                  </a:cubicBezTo>
                  <a:cubicBezTo>
                    <a:pt x="168059" y="110448"/>
                    <a:pt x="198907" y="140090"/>
                    <a:pt x="201993" y="142604"/>
                  </a:cubicBezTo>
                  <a:cubicBezTo>
                    <a:pt x="207924" y="145862"/>
                    <a:pt x="214817" y="147514"/>
                    <a:pt x="222513" y="147514"/>
                  </a:cubicBezTo>
                  <a:close/>
                  <a:moveTo>
                    <a:pt x="222475" y="153701"/>
                  </a:moveTo>
                  <a:cubicBezTo>
                    <a:pt x="213710" y="153701"/>
                    <a:pt x="205775" y="151770"/>
                    <a:pt x="198882" y="147963"/>
                  </a:cubicBezTo>
                  <a:lnTo>
                    <a:pt x="198958" y="147836"/>
                  </a:lnTo>
                  <a:cubicBezTo>
                    <a:pt x="195974" y="145868"/>
                    <a:pt x="186068" y="136343"/>
                    <a:pt x="138824" y="90941"/>
                  </a:cubicBezTo>
                  <a:cubicBezTo>
                    <a:pt x="119278" y="72170"/>
                    <a:pt x="99098" y="52777"/>
                    <a:pt x="96063" y="50085"/>
                  </a:cubicBezTo>
                  <a:cubicBezTo>
                    <a:pt x="86881" y="50453"/>
                    <a:pt x="52934" y="57362"/>
                    <a:pt x="35852" y="61019"/>
                  </a:cubicBezTo>
                  <a:cubicBezTo>
                    <a:pt x="35573" y="61070"/>
                    <a:pt x="31229" y="61858"/>
                    <a:pt x="25692" y="61946"/>
                  </a:cubicBezTo>
                  <a:cubicBezTo>
                    <a:pt x="25306" y="61953"/>
                    <a:pt x="24924" y="61956"/>
                    <a:pt x="24547" y="61956"/>
                  </a:cubicBezTo>
                  <a:cubicBezTo>
                    <a:pt x="14172" y="61956"/>
                    <a:pt x="7056" y="59428"/>
                    <a:pt x="3416" y="54441"/>
                  </a:cubicBezTo>
                  <a:cubicBezTo>
                    <a:pt x="381" y="50300"/>
                    <a:pt x="0" y="44789"/>
                    <a:pt x="2248" y="38083"/>
                  </a:cubicBezTo>
                  <a:lnTo>
                    <a:pt x="2502" y="38172"/>
                  </a:lnTo>
                  <a:cubicBezTo>
                    <a:pt x="8534" y="30298"/>
                    <a:pt x="78143" y="2079"/>
                    <a:pt x="87033" y="301"/>
                  </a:cubicBezTo>
                  <a:cubicBezTo>
                    <a:pt x="87217" y="251"/>
                    <a:pt x="88202" y="0"/>
                    <a:pt x="90410" y="0"/>
                  </a:cubicBezTo>
                  <a:cubicBezTo>
                    <a:pt x="97181" y="0"/>
                    <a:pt x="115455" y="2362"/>
                    <a:pt x="157404" y="20138"/>
                  </a:cubicBezTo>
                  <a:cubicBezTo>
                    <a:pt x="157620" y="20227"/>
                    <a:pt x="157823" y="20341"/>
                    <a:pt x="158001" y="20468"/>
                  </a:cubicBezTo>
                  <a:cubicBezTo>
                    <a:pt x="159207" y="21040"/>
                    <a:pt x="164186" y="22868"/>
                    <a:pt x="168834" y="24507"/>
                  </a:cubicBezTo>
                  <a:lnTo>
                    <a:pt x="221488" y="12455"/>
                  </a:lnTo>
                  <a:cubicBezTo>
                    <a:pt x="221721" y="12395"/>
                    <a:pt x="221956" y="12366"/>
                    <a:pt x="222191" y="12366"/>
                  </a:cubicBezTo>
                  <a:cubicBezTo>
                    <a:pt x="222750" y="12366"/>
                    <a:pt x="223303" y="12531"/>
                    <a:pt x="223787" y="12836"/>
                  </a:cubicBezTo>
                  <a:cubicBezTo>
                    <a:pt x="224955" y="13547"/>
                    <a:pt x="252654" y="31390"/>
                    <a:pt x="283693" y="129129"/>
                  </a:cubicBezTo>
                  <a:cubicBezTo>
                    <a:pt x="283947" y="129942"/>
                    <a:pt x="283870" y="130818"/>
                    <a:pt x="283464" y="131555"/>
                  </a:cubicBezTo>
                  <a:cubicBezTo>
                    <a:pt x="283045" y="132304"/>
                    <a:pt x="282359" y="132850"/>
                    <a:pt x="281534" y="133066"/>
                  </a:cubicBezTo>
                  <a:cubicBezTo>
                    <a:pt x="281305" y="133181"/>
                    <a:pt x="280340" y="133778"/>
                    <a:pt x="278943" y="134578"/>
                  </a:cubicBezTo>
                  <a:cubicBezTo>
                    <a:pt x="270180" y="139696"/>
                    <a:pt x="246901" y="153285"/>
                    <a:pt x="223558" y="153691"/>
                  </a:cubicBezTo>
                  <a:cubicBezTo>
                    <a:pt x="223196" y="153698"/>
                    <a:pt x="222834" y="153701"/>
                    <a:pt x="222475" y="153701"/>
                  </a:cubicBezTo>
                  <a:close/>
                </a:path>
              </a:pathLst>
            </a:custGeom>
            <a:solidFill>
              <a:srgbClr val="FFFEFF"/>
            </a:solidFill>
          </p:spPr>
        </p:sp>
      </p:grpSp>
      <p:sp>
        <p:nvSpPr>
          <p:cNvPr id="34" name="TextBox 33"/>
          <p:cNvSpPr txBox="1"/>
          <p:nvPr/>
        </p:nvSpPr>
        <p:spPr>
          <a:xfrm>
            <a:off x="6339218" y="2106227"/>
            <a:ext cx="1188720" cy="596899"/>
          </a:xfrm>
          <a:prstGeom prst="rect">
            <a:avLst/>
          </a:prstGeom>
        </p:spPr>
        <p:txBody>
          <a:bodyPr lIns="0" tIns="0" rIns="0" bIns="0" anchor="t"/>
          <a:lstStyle/>
          <a:p>
            <a:pPr marL="100861" indent="-100861">
              <a:lnSpc>
                <a:spcPts val="996"/>
              </a:lnSpc>
              <a:buClr>
                <a:srgbClr val="FFFEFF"/>
              </a:buClr>
              <a:buSzPts val="500"/>
              <a:buFont typeface="Arial Unicode MS"/>
              <a:buChar char="■"/>
            </a:pPr>
            <a:r>
              <a:rPr lang="en-US" sz="1000" b="1" dirty="0">
                <a:solidFill>
                  <a:srgbClr val="FFFEFF"/>
                </a:solidFill>
                <a:latin typeface="Arial"/>
              </a:rPr>
              <a:t>Relationship </a:t>
            </a:r>
            <a:br>
              <a:rPr lang="en-US" sz="1000" b="1" dirty="0">
                <a:solidFill>
                  <a:srgbClr val="FFFEFF"/>
                </a:solidFill>
                <a:latin typeface="Arial"/>
              </a:rPr>
            </a:br>
            <a:r>
              <a:rPr lang="en-US" sz="1000" b="1" dirty="0">
                <a:solidFill>
                  <a:srgbClr val="FFFEFF"/>
                </a:solidFill>
                <a:latin typeface="Arial"/>
              </a:rPr>
              <a:t>Management </a:t>
            </a:r>
          </a:p>
          <a:p>
            <a:pPr marL="100861" indent="-100861">
              <a:spcBef>
                <a:spcPts val="441"/>
              </a:spcBef>
              <a:buClr>
                <a:srgbClr val="FFFEFF"/>
              </a:buClr>
              <a:buSzPts val="500"/>
              <a:buFont typeface="Arial Unicode MS"/>
              <a:buChar char="■"/>
            </a:pPr>
            <a:r>
              <a:rPr lang="en-US" sz="1000" b="1" dirty="0">
                <a:solidFill>
                  <a:srgbClr val="FFFEFF"/>
                </a:solidFill>
                <a:latin typeface="Arial"/>
              </a:rPr>
              <a:t>Communication</a:t>
            </a:r>
          </a:p>
          <a:p>
            <a:pPr marL="100861" indent="-100861">
              <a:spcBef>
                <a:spcPts val="441"/>
              </a:spcBef>
              <a:buClr>
                <a:srgbClr val="FFFEFF"/>
              </a:buClr>
              <a:buSzPts val="500"/>
              <a:buFont typeface="Arial Unicode MS"/>
              <a:buChar char="■"/>
            </a:pPr>
            <a:r>
              <a:rPr lang="en-US" sz="1000" b="1" dirty="0">
                <a:solidFill>
                  <a:srgbClr val="FFFEFF"/>
                </a:solidFill>
                <a:latin typeface="Arial"/>
              </a:rPr>
              <a:t>Influencing</a:t>
            </a:r>
          </a:p>
        </p:txBody>
      </p:sp>
      <p:sp>
        <p:nvSpPr>
          <p:cNvPr id="35" name="TextBox 34"/>
          <p:cNvSpPr txBox="1"/>
          <p:nvPr/>
        </p:nvSpPr>
        <p:spPr>
          <a:xfrm rot="1589989">
            <a:off x="6762469" y="1250047"/>
            <a:ext cx="101600" cy="165099"/>
          </a:xfrm>
          <a:prstGeom prst="rect">
            <a:avLst/>
          </a:prstGeom>
        </p:spPr>
        <p:txBody>
          <a:bodyPr wrap="none" lIns="0" tIns="0" rIns="0" bIns="0" anchor="t"/>
          <a:lstStyle/>
          <a:p>
            <a:r>
              <a:rPr lang="en-US" sz="1400" b="1">
                <a:solidFill>
                  <a:srgbClr val="000000"/>
                </a:solidFill>
                <a:latin typeface="Arial"/>
              </a:rPr>
              <a:t>I.</a:t>
            </a:r>
          </a:p>
        </p:txBody>
      </p:sp>
      <p:sp>
        <p:nvSpPr>
          <p:cNvPr id="36" name="TextBox 35"/>
          <p:cNvSpPr txBox="1"/>
          <p:nvPr/>
        </p:nvSpPr>
        <p:spPr>
          <a:xfrm rot="1589989">
            <a:off x="6818955" y="1477664"/>
            <a:ext cx="901700" cy="165099"/>
          </a:xfrm>
          <a:prstGeom prst="rect">
            <a:avLst/>
          </a:prstGeom>
        </p:spPr>
        <p:txBody>
          <a:bodyPr wrap="none" lIns="0" tIns="0" rIns="0" bIns="0" anchor="t"/>
          <a:lstStyle/>
          <a:p>
            <a:r>
              <a:rPr lang="en-US" sz="1400" b="1" dirty="0">
                <a:solidFill>
                  <a:srgbClr val="000000"/>
                </a:solidFill>
                <a:latin typeface="Arial"/>
              </a:rPr>
              <a:t>Stakeholder </a:t>
            </a:r>
          </a:p>
        </p:txBody>
      </p:sp>
      <p:sp>
        <p:nvSpPr>
          <p:cNvPr id="37" name="TextBox 36"/>
          <p:cNvSpPr txBox="1"/>
          <p:nvPr/>
        </p:nvSpPr>
        <p:spPr>
          <a:xfrm rot="1589989">
            <a:off x="7663344" y="1788139"/>
            <a:ext cx="50800" cy="165099"/>
          </a:xfrm>
          <a:prstGeom prst="rect">
            <a:avLst/>
          </a:prstGeom>
        </p:spPr>
        <p:txBody>
          <a:bodyPr wrap="none" lIns="0" tIns="0" rIns="0" bIns="0" anchor="t"/>
          <a:lstStyle/>
          <a:p>
            <a:r>
              <a:rPr lang="en-US" sz="1000" b="1">
                <a:solidFill>
                  <a:srgbClr val="000000"/>
                </a:solidFill>
                <a:latin typeface="Arial"/>
              </a:rPr>
              <a:t> </a:t>
            </a:r>
          </a:p>
        </p:txBody>
      </p:sp>
      <p:sp>
        <p:nvSpPr>
          <p:cNvPr id="38" name="TextBox 37"/>
          <p:cNvSpPr txBox="1"/>
          <p:nvPr/>
        </p:nvSpPr>
        <p:spPr>
          <a:xfrm rot="1589989">
            <a:off x="6717650" y="1584857"/>
            <a:ext cx="825501" cy="165099"/>
          </a:xfrm>
          <a:prstGeom prst="rect">
            <a:avLst/>
          </a:prstGeom>
        </p:spPr>
        <p:txBody>
          <a:bodyPr wrap="none" lIns="0" tIns="0" rIns="0" bIns="0" anchor="t"/>
          <a:lstStyle/>
          <a:p>
            <a:r>
              <a:rPr lang="en-US" sz="1400" b="1" dirty="0">
                <a:solidFill>
                  <a:srgbClr val="000000"/>
                </a:solidFill>
                <a:latin typeface="Arial"/>
              </a:rPr>
              <a:t>Partnership</a:t>
            </a:r>
          </a:p>
        </p:txBody>
      </p:sp>
      <p:grpSp>
        <p:nvGrpSpPr>
          <p:cNvPr id="39" name="Group 38"/>
          <p:cNvGrpSpPr/>
          <p:nvPr/>
        </p:nvGrpSpPr>
        <p:grpSpPr>
          <a:xfrm>
            <a:off x="4323444" y="1388591"/>
            <a:ext cx="1808442" cy="2335911"/>
            <a:chOff x="4143542" y="1681681"/>
            <a:chExt cx="1808442" cy="2335911"/>
          </a:xfrm>
        </p:grpSpPr>
        <p:sp>
          <p:nvSpPr>
            <p:cNvPr id="40" name="Freeform 39"/>
            <p:cNvSpPr/>
            <p:nvPr/>
          </p:nvSpPr>
          <p:spPr>
            <a:xfrm>
              <a:off x="4143542" y="1681681"/>
              <a:ext cx="1808442" cy="2335911"/>
            </a:xfrm>
            <a:custGeom>
              <a:avLst/>
              <a:gdLst/>
              <a:ahLst/>
              <a:cxnLst/>
              <a:rect l="l" t="t" r="r" b="b"/>
              <a:pathLst>
                <a:path w="1808442" h="2335911">
                  <a:moveTo>
                    <a:pt x="1808417" y="1332560"/>
                  </a:moveTo>
                  <a:lnTo>
                    <a:pt x="1808443" y="0"/>
                  </a:lnTo>
                  <a:lnTo>
                    <a:pt x="128" y="893216"/>
                  </a:lnTo>
                  <a:lnTo>
                    <a:pt x="0" y="893737"/>
                  </a:lnTo>
                  <a:lnTo>
                    <a:pt x="1808430" y="2335911"/>
                  </a:lnTo>
                  <a:close/>
                </a:path>
              </a:pathLst>
            </a:custGeom>
            <a:solidFill>
              <a:srgbClr val="898B8E"/>
            </a:solidFill>
          </p:spPr>
        </p:sp>
        <p:sp>
          <p:nvSpPr>
            <p:cNvPr id="41" name="Freeform 40"/>
            <p:cNvSpPr/>
            <p:nvPr/>
          </p:nvSpPr>
          <p:spPr>
            <a:xfrm>
              <a:off x="4143542" y="1681681"/>
              <a:ext cx="1808442" cy="2335911"/>
            </a:xfrm>
            <a:custGeom>
              <a:avLst/>
              <a:gdLst/>
              <a:ahLst/>
              <a:cxnLst/>
              <a:rect l="l" t="t" r="r" b="b"/>
              <a:pathLst>
                <a:path w="1808442" h="2335911">
                  <a:moveTo>
                    <a:pt x="1808417" y="1332560"/>
                  </a:moveTo>
                  <a:lnTo>
                    <a:pt x="1808443" y="0"/>
                  </a:lnTo>
                  <a:lnTo>
                    <a:pt x="128" y="893216"/>
                  </a:lnTo>
                  <a:lnTo>
                    <a:pt x="0" y="893737"/>
                  </a:lnTo>
                  <a:lnTo>
                    <a:pt x="1808430" y="2335911"/>
                  </a:lnTo>
                  <a:lnTo>
                    <a:pt x="1808417" y="1332560"/>
                  </a:lnTo>
                  <a:close/>
                </a:path>
              </a:pathLst>
            </a:custGeom>
            <a:noFill/>
            <a:ln w="9741" cap="sq">
              <a:solidFill>
                <a:srgbClr val="FFFEFF"/>
              </a:solidFill>
            </a:ln>
          </p:spPr>
        </p:sp>
        <p:sp>
          <p:nvSpPr>
            <p:cNvPr id="42" name="Freeform 41"/>
            <p:cNvSpPr/>
            <p:nvPr/>
          </p:nvSpPr>
          <p:spPr>
            <a:xfrm>
              <a:off x="5691485" y="3252197"/>
              <a:ext cx="27089" cy="174892"/>
            </a:xfrm>
            <a:custGeom>
              <a:avLst/>
              <a:gdLst/>
              <a:ahLst/>
              <a:cxnLst/>
              <a:rect l="l" t="t" r="r" b="b"/>
              <a:pathLst>
                <a:path w="27089" h="174892">
                  <a:moveTo>
                    <a:pt x="0" y="174891"/>
                  </a:moveTo>
                  <a:lnTo>
                    <a:pt x="27089" y="174891"/>
                  </a:lnTo>
                  <a:lnTo>
                    <a:pt x="27089" y="0"/>
                  </a:lnTo>
                  <a:lnTo>
                    <a:pt x="0" y="27089"/>
                  </a:lnTo>
                  <a:close/>
                </a:path>
              </a:pathLst>
            </a:custGeom>
            <a:solidFill>
              <a:srgbClr val="FFFEFF"/>
            </a:solidFill>
          </p:spPr>
        </p:sp>
        <p:sp>
          <p:nvSpPr>
            <p:cNvPr id="43" name="Freeform 42"/>
            <p:cNvSpPr/>
            <p:nvPr/>
          </p:nvSpPr>
          <p:spPr>
            <a:xfrm>
              <a:off x="5651102" y="3292481"/>
              <a:ext cx="27089" cy="134607"/>
            </a:xfrm>
            <a:custGeom>
              <a:avLst/>
              <a:gdLst/>
              <a:ahLst/>
              <a:cxnLst/>
              <a:rect l="l" t="t" r="r" b="b"/>
              <a:pathLst>
                <a:path w="27089" h="134607">
                  <a:moveTo>
                    <a:pt x="0" y="134607"/>
                  </a:moveTo>
                  <a:lnTo>
                    <a:pt x="27089" y="134607"/>
                  </a:lnTo>
                  <a:lnTo>
                    <a:pt x="27089" y="0"/>
                  </a:lnTo>
                  <a:lnTo>
                    <a:pt x="0" y="27115"/>
                  </a:lnTo>
                  <a:close/>
                </a:path>
              </a:pathLst>
            </a:custGeom>
            <a:solidFill>
              <a:srgbClr val="FFFEFF"/>
            </a:solidFill>
          </p:spPr>
        </p:sp>
        <p:sp>
          <p:nvSpPr>
            <p:cNvPr id="44" name="Freeform 43"/>
            <p:cNvSpPr/>
            <p:nvPr/>
          </p:nvSpPr>
          <p:spPr>
            <a:xfrm>
              <a:off x="5610716" y="3332994"/>
              <a:ext cx="27102" cy="94094"/>
            </a:xfrm>
            <a:custGeom>
              <a:avLst/>
              <a:gdLst/>
              <a:ahLst/>
              <a:cxnLst/>
              <a:rect l="l" t="t" r="r" b="b"/>
              <a:pathLst>
                <a:path w="27102" h="94094">
                  <a:moveTo>
                    <a:pt x="0" y="94094"/>
                  </a:moveTo>
                  <a:lnTo>
                    <a:pt x="27102" y="94094"/>
                  </a:lnTo>
                  <a:lnTo>
                    <a:pt x="27102" y="0"/>
                  </a:lnTo>
                  <a:lnTo>
                    <a:pt x="0" y="27115"/>
                  </a:lnTo>
                  <a:close/>
                </a:path>
              </a:pathLst>
            </a:custGeom>
            <a:solidFill>
              <a:srgbClr val="FFFEFF"/>
            </a:solidFill>
          </p:spPr>
        </p:sp>
        <p:sp>
          <p:nvSpPr>
            <p:cNvPr id="45" name="Freeform 44"/>
            <p:cNvSpPr/>
            <p:nvPr/>
          </p:nvSpPr>
          <p:spPr>
            <a:xfrm>
              <a:off x="5529964" y="3336842"/>
              <a:ext cx="27089" cy="90246"/>
            </a:xfrm>
            <a:custGeom>
              <a:avLst/>
              <a:gdLst/>
              <a:ahLst/>
              <a:cxnLst/>
              <a:rect l="l" t="t" r="r" b="b"/>
              <a:pathLst>
                <a:path w="27089" h="90246">
                  <a:moveTo>
                    <a:pt x="0" y="90246"/>
                  </a:moveTo>
                  <a:lnTo>
                    <a:pt x="27089" y="90246"/>
                  </a:lnTo>
                  <a:lnTo>
                    <a:pt x="27089" y="0"/>
                  </a:lnTo>
                  <a:lnTo>
                    <a:pt x="0" y="27102"/>
                  </a:lnTo>
                  <a:close/>
                </a:path>
              </a:pathLst>
            </a:custGeom>
            <a:solidFill>
              <a:srgbClr val="FFFEFF"/>
            </a:solidFill>
          </p:spPr>
        </p:sp>
        <p:sp>
          <p:nvSpPr>
            <p:cNvPr id="46" name="Freeform 45"/>
            <p:cNvSpPr/>
            <p:nvPr/>
          </p:nvSpPr>
          <p:spPr>
            <a:xfrm>
              <a:off x="5489580" y="3377381"/>
              <a:ext cx="27102" cy="49708"/>
            </a:xfrm>
            <a:custGeom>
              <a:avLst/>
              <a:gdLst/>
              <a:ahLst/>
              <a:cxnLst/>
              <a:rect l="l" t="t" r="r" b="b"/>
              <a:pathLst>
                <a:path w="27102" h="49708">
                  <a:moveTo>
                    <a:pt x="0" y="49707"/>
                  </a:moveTo>
                  <a:lnTo>
                    <a:pt x="27102" y="49707"/>
                  </a:lnTo>
                  <a:lnTo>
                    <a:pt x="27102" y="0"/>
                  </a:lnTo>
                  <a:lnTo>
                    <a:pt x="0" y="27089"/>
                  </a:lnTo>
                  <a:close/>
                </a:path>
              </a:pathLst>
            </a:custGeom>
            <a:solidFill>
              <a:srgbClr val="FFFEFF"/>
            </a:solidFill>
          </p:spPr>
        </p:sp>
        <p:sp>
          <p:nvSpPr>
            <p:cNvPr id="47" name="Freeform 46"/>
            <p:cNvSpPr/>
            <p:nvPr/>
          </p:nvSpPr>
          <p:spPr>
            <a:xfrm>
              <a:off x="5570333" y="3331229"/>
              <a:ext cx="27102" cy="95860"/>
            </a:xfrm>
            <a:custGeom>
              <a:avLst/>
              <a:gdLst/>
              <a:ahLst/>
              <a:cxnLst/>
              <a:rect l="l" t="t" r="r" b="b"/>
              <a:pathLst>
                <a:path w="27102" h="95860">
                  <a:moveTo>
                    <a:pt x="27102" y="95859"/>
                  </a:moveTo>
                  <a:lnTo>
                    <a:pt x="0" y="95859"/>
                  </a:lnTo>
                  <a:lnTo>
                    <a:pt x="0" y="0"/>
                  </a:lnTo>
                  <a:lnTo>
                    <a:pt x="27102" y="27114"/>
                  </a:lnTo>
                  <a:close/>
                </a:path>
              </a:pathLst>
            </a:custGeom>
            <a:solidFill>
              <a:srgbClr val="FFFEFF"/>
            </a:solidFill>
          </p:spPr>
        </p:sp>
        <p:sp>
          <p:nvSpPr>
            <p:cNvPr id="48" name="Freeform 47"/>
            <p:cNvSpPr/>
            <p:nvPr/>
          </p:nvSpPr>
          <p:spPr>
            <a:xfrm>
              <a:off x="5731868" y="3260718"/>
              <a:ext cx="27089" cy="166370"/>
            </a:xfrm>
            <a:custGeom>
              <a:avLst/>
              <a:gdLst/>
              <a:ahLst/>
              <a:cxnLst/>
              <a:rect l="l" t="t" r="r" b="b"/>
              <a:pathLst>
                <a:path w="27089" h="166370">
                  <a:moveTo>
                    <a:pt x="27089" y="166370"/>
                  </a:moveTo>
                  <a:lnTo>
                    <a:pt x="0" y="166370"/>
                  </a:lnTo>
                  <a:lnTo>
                    <a:pt x="0" y="0"/>
                  </a:lnTo>
                  <a:lnTo>
                    <a:pt x="27089" y="27089"/>
                  </a:lnTo>
                  <a:close/>
                </a:path>
              </a:pathLst>
            </a:custGeom>
            <a:solidFill>
              <a:srgbClr val="FFFEFF"/>
            </a:solidFill>
          </p:spPr>
        </p:sp>
        <p:sp>
          <p:nvSpPr>
            <p:cNvPr id="49" name="Freeform 48"/>
            <p:cNvSpPr/>
            <p:nvPr/>
          </p:nvSpPr>
          <p:spPr>
            <a:xfrm>
              <a:off x="5449206" y="3368516"/>
              <a:ext cx="27089" cy="58572"/>
            </a:xfrm>
            <a:custGeom>
              <a:avLst/>
              <a:gdLst/>
              <a:ahLst/>
              <a:cxnLst/>
              <a:rect l="l" t="t" r="r" b="b"/>
              <a:pathLst>
                <a:path w="27089" h="58572">
                  <a:moveTo>
                    <a:pt x="27089" y="58572"/>
                  </a:moveTo>
                  <a:lnTo>
                    <a:pt x="0" y="58572"/>
                  </a:lnTo>
                  <a:lnTo>
                    <a:pt x="0" y="0"/>
                  </a:lnTo>
                  <a:lnTo>
                    <a:pt x="27089" y="27115"/>
                  </a:lnTo>
                  <a:close/>
                </a:path>
              </a:pathLst>
            </a:custGeom>
            <a:solidFill>
              <a:srgbClr val="FFFEFF"/>
            </a:solidFill>
          </p:spPr>
        </p:sp>
        <p:sp>
          <p:nvSpPr>
            <p:cNvPr id="50" name="Freeform 49"/>
            <p:cNvSpPr/>
            <p:nvPr/>
          </p:nvSpPr>
          <p:spPr>
            <a:xfrm>
              <a:off x="5449122" y="3150387"/>
              <a:ext cx="309753" cy="233399"/>
            </a:xfrm>
            <a:custGeom>
              <a:avLst/>
              <a:gdLst/>
              <a:ahLst/>
              <a:cxnLst/>
              <a:rect l="l" t="t" r="r" b="b"/>
              <a:pathLst>
                <a:path w="309753" h="233399">
                  <a:moveTo>
                    <a:pt x="38417" y="233399"/>
                  </a:moveTo>
                  <a:lnTo>
                    <a:pt x="0" y="195020"/>
                  </a:lnTo>
                  <a:lnTo>
                    <a:pt x="117399" y="77558"/>
                  </a:lnTo>
                  <a:lnTo>
                    <a:pt x="155867" y="115963"/>
                  </a:lnTo>
                  <a:lnTo>
                    <a:pt x="219659" y="52158"/>
                  </a:lnTo>
                  <a:lnTo>
                    <a:pt x="233375" y="38442"/>
                  </a:lnTo>
                  <a:lnTo>
                    <a:pt x="194933" y="0"/>
                  </a:lnTo>
                  <a:lnTo>
                    <a:pt x="296595" y="0"/>
                  </a:lnTo>
                  <a:cubicBezTo>
                    <a:pt x="303330" y="96"/>
                    <a:pt x="309753" y="6036"/>
                    <a:pt x="309753" y="12788"/>
                  </a:cubicBezTo>
                  <a:lnTo>
                    <a:pt x="309753" y="114807"/>
                  </a:lnTo>
                  <a:lnTo>
                    <a:pt x="271780" y="76847"/>
                  </a:lnTo>
                  <a:lnTo>
                    <a:pt x="155867" y="192848"/>
                  </a:lnTo>
                  <a:lnTo>
                    <a:pt x="117399" y="154380"/>
                  </a:lnTo>
                  <a:lnTo>
                    <a:pt x="38417" y="233399"/>
                  </a:lnTo>
                  <a:close/>
                </a:path>
              </a:pathLst>
            </a:custGeom>
            <a:solidFill>
              <a:srgbClr val="FFFEFF"/>
            </a:solidFill>
          </p:spPr>
        </p:sp>
        <p:sp>
          <p:nvSpPr>
            <p:cNvPr id="51" name="Freeform 50"/>
            <p:cNvSpPr/>
            <p:nvPr/>
          </p:nvSpPr>
          <p:spPr>
            <a:xfrm>
              <a:off x="5427929" y="3418040"/>
              <a:ext cx="353196" cy="15659"/>
            </a:xfrm>
            <a:custGeom>
              <a:avLst/>
              <a:gdLst/>
              <a:ahLst/>
              <a:cxnLst/>
              <a:rect l="l" t="t" r="r" b="b"/>
              <a:pathLst>
                <a:path w="353196" h="15659">
                  <a:moveTo>
                    <a:pt x="2028" y="15659"/>
                  </a:moveTo>
                  <a:cubicBezTo>
                    <a:pt x="941" y="15659"/>
                    <a:pt x="65" y="14813"/>
                    <a:pt x="0" y="13754"/>
                  </a:cubicBezTo>
                  <a:lnTo>
                    <a:pt x="0" y="13754"/>
                  </a:lnTo>
                  <a:lnTo>
                    <a:pt x="0" y="1905"/>
                  </a:lnTo>
                  <a:lnTo>
                    <a:pt x="0" y="1905"/>
                  </a:lnTo>
                  <a:cubicBezTo>
                    <a:pt x="65" y="846"/>
                    <a:pt x="941" y="0"/>
                    <a:pt x="2028" y="0"/>
                  </a:cubicBezTo>
                  <a:lnTo>
                    <a:pt x="351164" y="0"/>
                  </a:lnTo>
                  <a:cubicBezTo>
                    <a:pt x="352282" y="0"/>
                    <a:pt x="353196" y="914"/>
                    <a:pt x="353196" y="2032"/>
                  </a:cubicBezTo>
                  <a:lnTo>
                    <a:pt x="353196" y="13627"/>
                  </a:lnTo>
                  <a:cubicBezTo>
                    <a:pt x="353196" y="14745"/>
                    <a:pt x="352282" y="15659"/>
                    <a:pt x="351164" y="15659"/>
                  </a:cubicBezTo>
                  <a:close/>
                </a:path>
              </a:pathLst>
            </a:custGeom>
            <a:solidFill>
              <a:srgbClr val="FFFEFF"/>
            </a:solidFill>
          </p:spPr>
        </p:sp>
      </p:grpSp>
      <p:sp>
        <p:nvSpPr>
          <p:cNvPr id="52" name="TextBox 51"/>
          <p:cNvSpPr txBox="1"/>
          <p:nvPr/>
        </p:nvSpPr>
        <p:spPr>
          <a:xfrm>
            <a:off x="4932647" y="2246909"/>
            <a:ext cx="1188720" cy="279400"/>
          </a:xfrm>
          <a:prstGeom prst="rect">
            <a:avLst/>
          </a:prstGeom>
        </p:spPr>
        <p:txBody>
          <a:bodyPr lIns="0" tIns="0" rIns="0" bIns="0" anchor="t"/>
          <a:lstStyle/>
          <a:p>
            <a:pPr marL="100860" indent="-100860">
              <a:lnSpc>
                <a:spcPts val="996"/>
              </a:lnSpc>
              <a:buClr>
                <a:srgbClr val="FFFEFF"/>
              </a:buClr>
              <a:buSzPts val="500"/>
              <a:buFont typeface="Arial Unicode MS"/>
              <a:buChar char="■"/>
            </a:pPr>
            <a:r>
              <a:rPr lang="en-US" sz="1000" b="1" dirty="0">
                <a:solidFill>
                  <a:srgbClr val="FFFEFF"/>
                </a:solidFill>
                <a:latin typeface="Arial"/>
              </a:rPr>
              <a:t>Organizational Awareness</a:t>
            </a:r>
          </a:p>
        </p:txBody>
      </p:sp>
      <p:sp>
        <p:nvSpPr>
          <p:cNvPr id="53" name="TextBox 52"/>
          <p:cNvSpPr txBox="1"/>
          <p:nvPr/>
        </p:nvSpPr>
        <p:spPr>
          <a:xfrm rot="20039994">
            <a:off x="4699728" y="1581144"/>
            <a:ext cx="241300" cy="165099"/>
          </a:xfrm>
          <a:prstGeom prst="rect">
            <a:avLst/>
          </a:prstGeom>
        </p:spPr>
        <p:txBody>
          <a:bodyPr wrap="none" lIns="0" tIns="0" rIns="0" bIns="0" anchor="t"/>
          <a:lstStyle/>
          <a:p>
            <a:r>
              <a:rPr lang="en-US" sz="1400" b="1" dirty="0">
                <a:solidFill>
                  <a:srgbClr val="000000"/>
                </a:solidFill>
                <a:latin typeface="Arial"/>
              </a:rPr>
              <a:t>VII.</a:t>
            </a:r>
          </a:p>
        </p:txBody>
      </p:sp>
      <p:sp>
        <p:nvSpPr>
          <p:cNvPr id="54" name="TextBox 53"/>
          <p:cNvSpPr txBox="1"/>
          <p:nvPr/>
        </p:nvSpPr>
        <p:spPr>
          <a:xfrm rot="20039994">
            <a:off x="4895975" y="1380126"/>
            <a:ext cx="673100" cy="165099"/>
          </a:xfrm>
          <a:prstGeom prst="rect">
            <a:avLst/>
          </a:prstGeom>
        </p:spPr>
        <p:txBody>
          <a:bodyPr wrap="none" lIns="0" tIns="0" rIns="0" bIns="0" anchor="t"/>
          <a:lstStyle/>
          <a:p>
            <a:r>
              <a:rPr lang="en-US" sz="1400" b="1" dirty="0">
                <a:solidFill>
                  <a:srgbClr val="000000"/>
                </a:solidFill>
                <a:latin typeface="Arial"/>
              </a:rPr>
              <a:t>Business </a:t>
            </a:r>
          </a:p>
        </p:txBody>
      </p:sp>
      <p:sp>
        <p:nvSpPr>
          <p:cNvPr id="55" name="TextBox 54"/>
          <p:cNvSpPr txBox="1"/>
          <p:nvPr/>
        </p:nvSpPr>
        <p:spPr>
          <a:xfrm rot="20039994">
            <a:off x="5574566" y="1289189"/>
            <a:ext cx="50800" cy="165099"/>
          </a:xfrm>
          <a:prstGeom prst="rect">
            <a:avLst/>
          </a:prstGeom>
        </p:spPr>
        <p:txBody>
          <a:bodyPr wrap="none" lIns="0" tIns="0" rIns="0" bIns="0" anchor="t"/>
          <a:lstStyle/>
          <a:p>
            <a:r>
              <a:rPr lang="en-US" sz="1000" b="1">
                <a:solidFill>
                  <a:srgbClr val="000000"/>
                </a:solidFill>
                <a:latin typeface="Arial"/>
              </a:rPr>
              <a:t> </a:t>
            </a:r>
          </a:p>
        </p:txBody>
      </p:sp>
      <p:sp>
        <p:nvSpPr>
          <p:cNvPr id="56" name="TextBox 55"/>
          <p:cNvSpPr txBox="1"/>
          <p:nvPr/>
        </p:nvSpPr>
        <p:spPr>
          <a:xfrm rot="20039994">
            <a:off x="4776841" y="1589394"/>
            <a:ext cx="774700" cy="165099"/>
          </a:xfrm>
          <a:prstGeom prst="rect">
            <a:avLst/>
          </a:prstGeom>
        </p:spPr>
        <p:txBody>
          <a:bodyPr wrap="none" lIns="0" tIns="0" rIns="0" bIns="0" anchor="t"/>
          <a:lstStyle/>
          <a:p>
            <a:r>
              <a:rPr lang="en-US" sz="1400" b="1">
                <a:solidFill>
                  <a:srgbClr val="000000"/>
                </a:solidFill>
                <a:latin typeface="Arial"/>
              </a:rPr>
              <a:t>Knowledge</a:t>
            </a:r>
          </a:p>
        </p:txBody>
      </p:sp>
      <p:grpSp>
        <p:nvGrpSpPr>
          <p:cNvPr id="57" name="Group 56"/>
          <p:cNvGrpSpPr/>
          <p:nvPr/>
        </p:nvGrpSpPr>
        <p:grpSpPr>
          <a:xfrm>
            <a:off x="6131874" y="3724498"/>
            <a:ext cx="2254923" cy="2170837"/>
            <a:chOff x="5951972" y="4017590"/>
            <a:chExt cx="2254923" cy="2170836"/>
          </a:xfrm>
          <a:solidFill>
            <a:srgbClr val="8C1D40"/>
          </a:solidFill>
        </p:grpSpPr>
        <p:sp>
          <p:nvSpPr>
            <p:cNvPr id="58" name="Freeform 34"/>
            <p:cNvSpPr/>
            <p:nvPr/>
          </p:nvSpPr>
          <p:spPr>
            <a:xfrm>
              <a:off x="5951972" y="4017590"/>
              <a:ext cx="2254923" cy="2170836"/>
            </a:xfrm>
            <a:custGeom>
              <a:avLst/>
              <a:gdLst/>
              <a:ahLst/>
              <a:cxnLst/>
              <a:rect l="l" t="t" r="r" b="b"/>
              <a:pathLst>
                <a:path w="2254923" h="2170836">
                  <a:moveTo>
                    <a:pt x="2253919" y="559867"/>
                  </a:moveTo>
                  <a:lnTo>
                    <a:pt x="0" y="0"/>
                  </a:lnTo>
                  <a:lnTo>
                    <a:pt x="323837" y="698843"/>
                  </a:lnTo>
                  <a:lnTo>
                    <a:pt x="1005929" y="2170837"/>
                  </a:lnTo>
                  <a:lnTo>
                    <a:pt x="2254922" y="564363"/>
                  </a:lnTo>
                  <a:close/>
                </a:path>
              </a:pathLst>
            </a:custGeom>
            <a:grpFill/>
          </p:spPr>
        </p:sp>
        <p:sp>
          <p:nvSpPr>
            <p:cNvPr id="59" name="Freeform 35"/>
            <p:cNvSpPr/>
            <p:nvPr/>
          </p:nvSpPr>
          <p:spPr>
            <a:xfrm>
              <a:off x="5951972" y="4017590"/>
              <a:ext cx="2254923" cy="2170836"/>
            </a:xfrm>
            <a:custGeom>
              <a:avLst/>
              <a:gdLst/>
              <a:ahLst/>
              <a:cxnLst/>
              <a:rect l="l" t="t" r="r" b="b"/>
              <a:pathLst>
                <a:path w="2254923" h="2170836">
                  <a:moveTo>
                    <a:pt x="2253919" y="559867"/>
                  </a:moveTo>
                  <a:lnTo>
                    <a:pt x="0" y="0"/>
                  </a:lnTo>
                  <a:lnTo>
                    <a:pt x="323837" y="698843"/>
                  </a:lnTo>
                  <a:lnTo>
                    <a:pt x="1005929" y="2170837"/>
                  </a:lnTo>
                  <a:lnTo>
                    <a:pt x="2254922" y="564363"/>
                  </a:lnTo>
                  <a:lnTo>
                    <a:pt x="2253919" y="559867"/>
                  </a:lnTo>
                  <a:close/>
                </a:path>
              </a:pathLst>
            </a:custGeom>
            <a:solidFill>
              <a:srgbClr val="FF7100"/>
            </a:solidFill>
            <a:ln w="9741" cap="sq">
              <a:solidFill>
                <a:srgbClr val="FFFEFF"/>
              </a:solidFill>
            </a:ln>
          </p:spPr>
        </p:sp>
        <p:sp>
          <p:nvSpPr>
            <p:cNvPr id="60" name="Freeform 36"/>
            <p:cNvSpPr/>
            <p:nvPr/>
          </p:nvSpPr>
          <p:spPr>
            <a:xfrm>
              <a:off x="6380525" y="4297187"/>
              <a:ext cx="297244" cy="269644"/>
            </a:xfrm>
            <a:custGeom>
              <a:avLst/>
              <a:gdLst/>
              <a:ahLst/>
              <a:cxnLst/>
              <a:rect l="l" t="t" r="r" b="b"/>
              <a:pathLst>
                <a:path w="297244" h="269644">
                  <a:moveTo>
                    <a:pt x="143625" y="248463"/>
                  </a:moveTo>
                  <a:lnTo>
                    <a:pt x="153620" y="248311"/>
                  </a:lnTo>
                  <a:cubicBezTo>
                    <a:pt x="161506" y="248311"/>
                    <a:pt x="167907" y="241935"/>
                    <a:pt x="167907" y="234036"/>
                  </a:cubicBezTo>
                  <a:lnTo>
                    <a:pt x="167907" y="226810"/>
                  </a:lnTo>
                  <a:cubicBezTo>
                    <a:pt x="167907" y="218948"/>
                    <a:pt x="161506" y="212535"/>
                    <a:pt x="153620" y="212535"/>
                  </a:cubicBezTo>
                  <a:lnTo>
                    <a:pt x="143625" y="212535"/>
                  </a:lnTo>
                  <a:cubicBezTo>
                    <a:pt x="135725" y="212535"/>
                    <a:pt x="129337" y="218948"/>
                    <a:pt x="129337" y="226810"/>
                  </a:cubicBezTo>
                  <a:lnTo>
                    <a:pt x="129337" y="234036"/>
                  </a:lnTo>
                  <a:cubicBezTo>
                    <a:pt x="129337" y="241935"/>
                    <a:pt x="135725" y="248311"/>
                    <a:pt x="143625" y="248311"/>
                  </a:cubicBezTo>
                  <a:lnTo>
                    <a:pt x="143739" y="248311"/>
                  </a:lnTo>
                  <a:lnTo>
                    <a:pt x="143625" y="248463"/>
                  </a:lnTo>
                  <a:close/>
                  <a:moveTo>
                    <a:pt x="143625" y="189179"/>
                  </a:moveTo>
                  <a:lnTo>
                    <a:pt x="153620" y="189040"/>
                  </a:lnTo>
                  <a:cubicBezTo>
                    <a:pt x="161506" y="189040"/>
                    <a:pt x="167907" y="182652"/>
                    <a:pt x="167907" y="174765"/>
                  </a:cubicBezTo>
                  <a:lnTo>
                    <a:pt x="175451" y="69266"/>
                  </a:lnTo>
                  <a:cubicBezTo>
                    <a:pt x="175451" y="61367"/>
                    <a:pt x="169025" y="54953"/>
                    <a:pt x="161163" y="54953"/>
                  </a:cubicBezTo>
                  <a:lnTo>
                    <a:pt x="136094" y="54953"/>
                  </a:lnTo>
                  <a:cubicBezTo>
                    <a:pt x="128207" y="54953"/>
                    <a:pt x="121793" y="61367"/>
                    <a:pt x="121793" y="69266"/>
                  </a:cubicBezTo>
                  <a:lnTo>
                    <a:pt x="129337" y="174765"/>
                  </a:lnTo>
                  <a:cubicBezTo>
                    <a:pt x="129337" y="182652"/>
                    <a:pt x="135725" y="189040"/>
                    <a:pt x="143625" y="189040"/>
                  </a:cubicBezTo>
                  <a:lnTo>
                    <a:pt x="143726" y="189040"/>
                  </a:lnTo>
                  <a:lnTo>
                    <a:pt x="143625" y="189179"/>
                  </a:lnTo>
                  <a:close/>
                  <a:moveTo>
                    <a:pt x="29805" y="269644"/>
                  </a:moveTo>
                  <a:cubicBezTo>
                    <a:pt x="18272" y="269527"/>
                    <a:pt x="9085" y="265009"/>
                    <a:pt x="4572" y="257175"/>
                  </a:cubicBezTo>
                  <a:cubicBezTo>
                    <a:pt x="0" y="249263"/>
                    <a:pt x="750" y="238862"/>
                    <a:pt x="6642" y="228689"/>
                  </a:cubicBezTo>
                  <a:lnTo>
                    <a:pt x="124955" y="16028"/>
                  </a:lnTo>
                  <a:cubicBezTo>
                    <a:pt x="130836" y="5829"/>
                    <a:pt x="139459" y="0"/>
                    <a:pt x="148616" y="0"/>
                  </a:cubicBezTo>
                  <a:cubicBezTo>
                    <a:pt x="157747" y="0"/>
                    <a:pt x="166371" y="5829"/>
                    <a:pt x="172263" y="16028"/>
                  </a:cubicBezTo>
                  <a:lnTo>
                    <a:pt x="290614" y="228689"/>
                  </a:lnTo>
                  <a:cubicBezTo>
                    <a:pt x="296495" y="238862"/>
                    <a:pt x="297244" y="249263"/>
                    <a:pt x="292672" y="257163"/>
                  </a:cubicBezTo>
                  <a:cubicBezTo>
                    <a:pt x="288159" y="265009"/>
                    <a:pt x="278972" y="269527"/>
                    <a:pt x="267415" y="269644"/>
                  </a:cubicBezTo>
                  <a:close/>
                </a:path>
              </a:pathLst>
            </a:custGeom>
            <a:solidFill>
              <a:schemeClr val="bg1"/>
            </a:solidFill>
          </p:spPr>
        </p:sp>
      </p:grpSp>
      <p:sp>
        <p:nvSpPr>
          <p:cNvPr id="61" name="TextBox 60"/>
          <p:cNvSpPr txBox="1"/>
          <p:nvPr/>
        </p:nvSpPr>
        <p:spPr>
          <a:xfrm>
            <a:off x="6879942" y="4401663"/>
            <a:ext cx="1188720" cy="431800"/>
          </a:xfrm>
          <a:prstGeom prst="rect">
            <a:avLst/>
          </a:prstGeom>
        </p:spPr>
        <p:txBody>
          <a:bodyPr lIns="0" tIns="0" rIns="0" bIns="0" anchor="t"/>
          <a:lstStyle/>
          <a:p>
            <a:pPr marL="100860" indent="-100860">
              <a:buClr>
                <a:srgbClr val="FFFEFF"/>
              </a:buClr>
              <a:buSzPts val="500"/>
              <a:buFont typeface="Arial Unicode MS"/>
              <a:buChar char="■"/>
            </a:pPr>
            <a:r>
              <a:rPr lang="en-US" sz="1000" b="1">
                <a:solidFill>
                  <a:srgbClr val="FFFEFF"/>
                </a:solidFill>
                <a:latin typeface="Arial"/>
              </a:rPr>
              <a:t>Decision Making</a:t>
            </a:r>
          </a:p>
          <a:p>
            <a:pPr marL="100860" indent="-100860">
              <a:lnSpc>
                <a:spcPts val="996"/>
              </a:lnSpc>
              <a:spcBef>
                <a:spcPts val="441"/>
              </a:spcBef>
              <a:buClr>
                <a:srgbClr val="FFFEFF"/>
              </a:buClr>
              <a:buSzPts val="500"/>
              <a:buFont typeface="Arial Unicode MS"/>
              <a:buChar char="■"/>
            </a:pPr>
            <a:r>
              <a:rPr lang="en-US" sz="1000" b="1">
                <a:solidFill>
                  <a:srgbClr val="FFFEFF"/>
                </a:solidFill>
                <a:latin typeface="Arial"/>
              </a:rPr>
              <a:t>Organizational Awareness</a:t>
            </a:r>
          </a:p>
        </p:txBody>
      </p:sp>
      <p:sp>
        <p:nvSpPr>
          <p:cNvPr id="62" name="TextBox 61"/>
          <p:cNvSpPr txBox="1"/>
          <p:nvPr/>
        </p:nvSpPr>
        <p:spPr>
          <a:xfrm rot="18469281">
            <a:off x="7734462" y="5175209"/>
            <a:ext cx="190500" cy="165100"/>
          </a:xfrm>
          <a:prstGeom prst="rect">
            <a:avLst/>
          </a:prstGeom>
        </p:spPr>
        <p:txBody>
          <a:bodyPr wrap="none" lIns="0" tIns="0" rIns="0" bIns="0" anchor="t"/>
          <a:lstStyle/>
          <a:p>
            <a:r>
              <a:rPr lang="en-US" sz="1400" b="1" dirty="0">
                <a:solidFill>
                  <a:srgbClr val="000000"/>
                </a:solidFill>
                <a:latin typeface="Arial"/>
              </a:rPr>
              <a:t>III.</a:t>
            </a:r>
          </a:p>
        </p:txBody>
      </p:sp>
      <p:sp>
        <p:nvSpPr>
          <p:cNvPr id="63" name="TextBox 62"/>
          <p:cNvSpPr txBox="1"/>
          <p:nvPr/>
        </p:nvSpPr>
        <p:spPr>
          <a:xfrm rot="18469288">
            <a:off x="7820795" y="4965836"/>
            <a:ext cx="342900" cy="165100"/>
          </a:xfrm>
          <a:prstGeom prst="rect">
            <a:avLst/>
          </a:prstGeom>
        </p:spPr>
        <p:txBody>
          <a:bodyPr wrap="none" lIns="0" tIns="0" rIns="0" bIns="0" anchor="t"/>
          <a:lstStyle/>
          <a:p>
            <a:r>
              <a:rPr lang="en-US" sz="1400" b="1">
                <a:solidFill>
                  <a:srgbClr val="000000"/>
                </a:solidFill>
                <a:latin typeface="Arial"/>
              </a:rPr>
              <a:t>Risk </a:t>
            </a:r>
          </a:p>
        </p:txBody>
      </p:sp>
      <p:sp>
        <p:nvSpPr>
          <p:cNvPr id="64" name="TextBox 63"/>
          <p:cNvSpPr txBox="1"/>
          <p:nvPr/>
        </p:nvSpPr>
        <p:spPr>
          <a:xfrm rot="18469281">
            <a:off x="8021069" y="4814186"/>
            <a:ext cx="50801" cy="165100"/>
          </a:xfrm>
          <a:prstGeom prst="rect">
            <a:avLst/>
          </a:prstGeom>
        </p:spPr>
        <p:txBody>
          <a:bodyPr wrap="none" lIns="0" tIns="0" rIns="0" bIns="0" anchor="t"/>
          <a:lstStyle/>
          <a:p>
            <a:r>
              <a:rPr lang="en-US" sz="1000" b="1">
                <a:solidFill>
                  <a:srgbClr val="000000"/>
                </a:solidFill>
                <a:latin typeface="Arial"/>
              </a:rPr>
              <a:t> </a:t>
            </a:r>
          </a:p>
        </p:txBody>
      </p:sp>
      <p:sp>
        <p:nvSpPr>
          <p:cNvPr id="65" name="TextBox 64"/>
          <p:cNvSpPr txBox="1"/>
          <p:nvPr/>
        </p:nvSpPr>
        <p:spPr>
          <a:xfrm rot="18469288">
            <a:off x="7608518" y="5129067"/>
            <a:ext cx="914401" cy="165100"/>
          </a:xfrm>
          <a:prstGeom prst="rect">
            <a:avLst/>
          </a:prstGeom>
        </p:spPr>
        <p:txBody>
          <a:bodyPr wrap="none" lIns="0" tIns="0" rIns="0" bIns="0" anchor="t"/>
          <a:lstStyle/>
          <a:p>
            <a:r>
              <a:rPr lang="en-US" sz="1400" b="1">
                <a:solidFill>
                  <a:srgbClr val="000000"/>
                </a:solidFill>
                <a:latin typeface="Arial"/>
              </a:rPr>
              <a:t>Management</a:t>
            </a:r>
          </a:p>
        </p:txBody>
      </p:sp>
      <p:grpSp>
        <p:nvGrpSpPr>
          <p:cNvPr id="66" name="Group 65"/>
          <p:cNvGrpSpPr/>
          <p:nvPr/>
        </p:nvGrpSpPr>
        <p:grpSpPr>
          <a:xfrm>
            <a:off x="6131879" y="2282332"/>
            <a:ext cx="2253920" cy="2002041"/>
            <a:chOff x="5951977" y="2575421"/>
            <a:chExt cx="2253920" cy="2002041"/>
          </a:xfrm>
          <a:solidFill>
            <a:srgbClr val="FFC627"/>
          </a:solidFill>
        </p:grpSpPr>
        <p:sp>
          <p:nvSpPr>
            <p:cNvPr id="67" name="Freeform 37"/>
            <p:cNvSpPr/>
            <p:nvPr/>
          </p:nvSpPr>
          <p:spPr>
            <a:xfrm>
              <a:off x="5951977" y="2575421"/>
              <a:ext cx="2253920" cy="2002041"/>
            </a:xfrm>
            <a:custGeom>
              <a:avLst/>
              <a:gdLst/>
              <a:ahLst/>
              <a:cxnLst/>
              <a:rect l="l" t="t" r="r" b="b"/>
              <a:pathLst>
                <a:path w="2253920" h="2002041">
                  <a:moveTo>
                    <a:pt x="1808417" y="0"/>
                  </a:moveTo>
                  <a:lnTo>
                    <a:pt x="1049604" y="605105"/>
                  </a:lnTo>
                  <a:lnTo>
                    <a:pt x="0" y="1442174"/>
                  </a:lnTo>
                  <a:lnTo>
                    <a:pt x="2253920" y="2002041"/>
                  </a:lnTo>
                  <a:close/>
                </a:path>
              </a:pathLst>
            </a:custGeom>
            <a:grpFill/>
          </p:spPr>
        </p:sp>
        <p:sp>
          <p:nvSpPr>
            <p:cNvPr id="68" name="Freeform 38"/>
            <p:cNvSpPr/>
            <p:nvPr/>
          </p:nvSpPr>
          <p:spPr>
            <a:xfrm>
              <a:off x="5951977" y="2575421"/>
              <a:ext cx="2253920" cy="2002041"/>
            </a:xfrm>
            <a:custGeom>
              <a:avLst/>
              <a:gdLst/>
              <a:ahLst/>
              <a:cxnLst/>
              <a:rect l="l" t="t" r="r" b="b"/>
              <a:pathLst>
                <a:path w="2253920" h="2002041">
                  <a:moveTo>
                    <a:pt x="1808417" y="0"/>
                  </a:moveTo>
                  <a:lnTo>
                    <a:pt x="1049604" y="605105"/>
                  </a:lnTo>
                  <a:lnTo>
                    <a:pt x="0" y="1442174"/>
                  </a:lnTo>
                  <a:lnTo>
                    <a:pt x="2253920" y="2002041"/>
                  </a:lnTo>
                  <a:lnTo>
                    <a:pt x="1808417" y="0"/>
                  </a:lnTo>
                  <a:close/>
                </a:path>
              </a:pathLst>
            </a:custGeom>
            <a:solidFill>
              <a:srgbClr val="FF9B00"/>
            </a:solidFill>
            <a:ln w="9741" cap="sq">
              <a:solidFill>
                <a:srgbClr val="FFFEFF"/>
              </a:solidFill>
            </a:ln>
          </p:spPr>
        </p:sp>
        <p:sp>
          <p:nvSpPr>
            <p:cNvPr id="69" name="Freeform 39"/>
            <p:cNvSpPr/>
            <p:nvPr/>
          </p:nvSpPr>
          <p:spPr>
            <a:xfrm>
              <a:off x="6579605" y="3733097"/>
              <a:ext cx="40183" cy="72873"/>
            </a:xfrm>
            <a:custGeom>
              <a:avLst/>
              <a:gdLst/>
              <a:ahLst/>
              <a:cxnLst/>
              <a:rect l="l" t="t" r="r" b="b"/>
              <a:pathLst>
                <a:path w="40183" h="72873">
                  <a:moveTo>
                    <a:pt x="19799" y="72758"/>
                  </a:moveTo>
                  <a:cubicBezTo>
                    <a:pt x="11125" y="72758"/>
                    <a:pt x="6363" y="70078"/>
                    <a:pt x="2985" y="63830"/>
                  </a:cubicBezTo>
                  <a:cubicBezTo>
                    <a:pt x="0" y="56997"/>
                    <a:pt x="0" y="50457"/>
                    <a:pt x="1346" y="42786"/>
                  </a:cubicBezTo>
                  <a:cubicBezTo>
                    <a:pt x="3175" y="35509"/>
                    <a:pt x="7150" y="25234"/>
                    <a:pt x="10579" y="17907"/>
                  </a:cubicBezTo>
                  <a:cubicBezTo>
                    <a:pt x="13513" y="10274"/>
                    <a:pt x="20091" y="0"/>
                    <a:pt x="20346" y="0"/>
                  </a:cubicBezTo>
                  <a:cubicBezTo>
                    <a:pt x="20091" y="50"/>
                    <a:pt x="26670" y="10274"/>
                    <a:pt x="30112" y="17907"/>
                  </a:cubicBezTo>
                  <a:cubicBezTo>
                    <a:pt x="33032" y="25234"/>
                    <a:pt x="37007" y="35509"/>
                    <a:pt x="38786" y="42786"/>
                  </a:cubicBezTo>
                  <a:cubicBezTo>
                    <a:pt x="40182" y="50457"/>
                    <a:pt x="40182" y="56997"/>
                    <a:pt x="37160" y="63830"/>
                  </a:cubicBezTo>
                  <a:cubicBezTo>
                    <a:pt x="33832" y="70078"/>
                    <a:pt x="29058" y="72872"/>
                    <a:pt x="20346" y="72872"/>
                  </a:cubicBezTo>
                  <a:close/>
                </a:path>
              </a:pathLst>
            </a:custGeom>
            <a:grpFill/>
          </p:spPr>
        </p:sp>
        <p:sp>
          <p:nvSpPr>
            <p:cNvPr id="70" name="Freeform 40"/>
            <p:cNvSpPr/>
            <p:nvPr/>
          </p:nvSpPr>
          <p:spPr>
            <a:xfrm>
              <a:off x="6579605" y="3733097"/>
              <a:ext cx="40183" cy="72873"/>
            </a:xfrm>
            <a:custGeom>
              <a:avLst/>
              <a:gdLst/>
              <a:ahLst/>
              <a:cxnLst/>
              <a:rect l="l" t="t" r="r" b="b"/>
              <a:pathLst>
                <a:path w="40183" h="72873">
                  <a:moveTo>
                    <a:pt x="19799" y="72758"/>
                  </a:moveTo>
                  <a:cubicBezTo>
                    <a:pt x="11125" y="72758"/>
                    <a:pt x="6363" y="70078"/>
                    <a:pt x="2985" y="63830"/>
                  </a:cubicBezTo>
                  <a:cubicBezTo>
                    <a:pt x="0" y="56997"/>
                    <a:pt x="0" y="50457"/>
                    <a:pt x="1346" y="42786"/>
                  </a:cubicBezTo>
                  <a:cubicBezTo>
                    <a:pt x="3175" y="35509"/>
                    <a:pt x="7150" y="25234"/>
                    <a:pt x="10579" y="17907"/>
                  </a:cubicBezTo>
                  <a:cubicBezTo>
                    <a:pt x="13513" y="10274"/>
                    <a:pt x="20091" y="0"/>
                    <a:pt x="20346" y="0"/>
                  </a:cubicBezTo>
                  <a:cubicBezTo>
                    <a:pt x="20091" y="50"/>
                    <a:pt x="26670" y="10274"/>
                    <a:pt x="30112" y="17907"/>
                  </a:cubicBezTo>
                  <a:cubicBezTo>
                    <a:pt x="33032" y="25234"/>
                    <a:pt x="37007" y="35509"/>
                    <a:pt x="38786" y="42786"/>
                  </a:cubicBezTo>
                  <a:cubicBezTo>
                    <a:pt x="40182" y="50457"/>
                    <a:pt x="40182" y="56997"/>
                    <a:pt x="37160" y="63830"/>
                  </a:cubicBezTo>
                  <a:cubicBezTo>
                    <a:pt x="33832" y="70078"/>
                    <a:pt x="29058" y="72872"/>
                    <a:pt x="20346" y="72872"/>
                  </a:cubicBezTo>
                  <a:lnTo>
                    <a:pt x="19799" y="72758"/>
                  </a:lnTo>
                  <a:close/>
                </a:path>
              </a:pathLst>
            </a:custGeom>
            <a:grpFill/>
            <a:ln w="11151" cap="sq">
              <a:solidFill>
                <a:srgbClr val="FFFEFF"/>
              </a:solidFill>
            </a:ln>
          </p:spPr>
        </p:sp>
        <p:sp>
          <p:nvSpPr>
            <p:cNvPr id="71" name="Freeform 70"/>
            <p:cNvSpPr/>
            <p:nvPr/>
          </p:nvSpPr>
          <p:spPr>
            <a:xfrm>
              <a:off x="6596548" y="3752606"/>
              <a:ext cx="156349" cy="42825"/>
            </a:xfrm>
            <a:custGeom>
              <a:avLst/>
              <a:gdLst/>
              <a:ahLst/>
              <a:cxnLst/>
              <a:rect l="l" t="t" r="r" b="b"/>
              <a:pathLst>
                <a:path w="156349" h="42825">
                  <a:moveTo>
                    <a:pt x="0" y="8065"/>
                  </a:moveTo>
                  <a:cubicBezTo>
                    <a:pt x="1981" y="8027"/>
                    <a:pt x="3911" y="7976"/>
                    <a:pt x="5803" y="7887"/>
                  </a:cubicBezTo>
                  <a:cubicBezTo>
                    <a:pt x="19571" y="7265"/>
                    <a:pt x="31318" y="5220"/>
                    <a:pt x="43294" y="2197"/>
                  </a:cubicBezTo>
                  <a:cubicBezTo>
                    <a:pt x="50876" y="0"/>
                    <a:pt x="59601" y="1131"/>
                    <a:pt x="66548" y="2197"/>
                  </a:cubicBezTo>
                  <a:cubicBezTo>
                    <a:pt x="88366" y="6211"/>
                    <a:pt x="96837" y="27089"/>
                    <a:pt x="141922" y="21755"/>
                  </a:cubicBezTo>
                  <a:cubicBezTo>
                    <a:pt x="149008" y="21565"/>
                    <a:pt x="150164" y="21667"/>
                    <a:pt x="156349" y="21108"/>
                  </a:cubicBezTo>
                  <a:cubicBezTo>
                    <a:pt x="138023" y="38430"/>
                    <a:pt x="113449" y="42825"/>
                    <a:pt x="87401" y="34150"/>
                  </a:cubicBezTo>
                  <a:cubicBezTo>
                    <a:pt x="61391" y="25692"/>
                    <a:pt x="47841" y="18898"/>
                    <a:pt x="22453" y="28283"/>
                  </a:cubicBezTo>
                  <a:cubicBezTo>
                    <a:pt x="15037" y="31382"/>
                    <a:pt x="11494" y="29972"/>
                    <a:pt x="800" y="30239"/>
                  </a:cubicBezTo>
                  <a:close/>
                </a:path>
              </a:pathLst>
            </a:custGeom>
            <a:grpFill/>
          </p:spPr>
        </p:sp>
        <p:sp>
          <p:nvSpPr>
            <p:cNvPr id="72" name="Freeform 42"/>
            <p:cNvSpPr/>
            <p:nvPr/>
          </p:nvSpPr>
          <p:spPr>
            <a:xfrm>
              <a:off x="6596548" y="3752606"/>
              <a:ext cx="156349" cy="42825"/>
            </a:xfrm>
            <a:custGeom>
              <a:avLst/>
              <a:gdLst/>
              <a:ahLst/>
              <a:cxnLst/>
              <a:rect l="l" t="t" r="r" b="b"/>
              <a:pathLst>
                <a:path w="156349" h="42825">
                  <a:moveTo>
                    <a:pt x="0" y="8065"/>
                  </a:moveTo>
                  <a:cubicBezTo>
                    <a:pt x="1981" y="8027"/>
                    <a:pt x="3911" y="7976"/>
                    <a:pt x="5803" y="7887"/>
                  </a:cubicBezTo>
                  <a:cubicBezTo>
                    <a:pt x="19571" y="7265"/>
                    <a:pt x="31318" y="5220"/>
                    <a:pt x="43294" y="2197"/>
                  </a:cubicBezTo>
                  <a:cubicBezTo>
                    <a:pt x="50876" y="0"/>
                    <a:pt x="59601" y="1131"/>
                    <a:pt x="66548" y="2197"/>
                  </a:cubicBezTo>
                  <a:cubicBezTo>
                    <a:pt x="88366" y="6211"/>
                    <a:pt x="96837" y="27089"/>
                    <a:pt x="141922" y="21755"/>
                  </a:cubicBezTo>
                  <a:cubicBezTo>
                    <a:pt x="149008" y="21565"/>
                    <a:pt x="150164" y="21667"/>
                    <a:pt x="156349" y="21108"/>
                  </a:cubicBezTo>
                  <a:cubicBezTo>
                    <a:pt x="138023" y="38430"/>
                    <a:pt x="113449" y="42825"/>
                    <a:pt x="87401" y="34150"/>
                  </a:cubicBezTo>
                  <a:cubicBezTo>
                    <a:pt x="61391" y="25692"/>
                    <a:pt x="47841" y="18898"/>
                    <a:pt x="22453" y="28283"/>
                  </a:cubicBezTo>
                  <a:cubicBezTo>
                    <a:pt x="15037" y="31382"/>
                    <a:pt x="11494" y="29972"/>
                    <a:pt x="800" y="30239"/>
                  </a:cubicBezTo>
                  <a:lnTo>
                    <a:pt x="0" y="8065"/>
                  </a:lnTo>
                  <a:close/>
                </a:path>
              </a:pathLst>
            </a:custGeom>
            <a:grpFill/>
            <a:ln w="11151" cap="sq">
              <a:solidFill>
                <a:srgbClr val="FFFEFF"/>
              </a:solidFill>
            </a:ln>
          </p:spPr>
        </p:sp>
        <p:sp>
          <p:nvSpPr>
            <p:cNvPr id="73" name="Freeform 43"/>
            <p:cNvSpPr/>
            <p:nvPr/>
          </p:nvSpPr>
          <p:spPr>
            <a:xfrm>
              <a:off x="6597621" y="3755746"/>
              <a:ext cx="154572" cy="40945"/>
            </a:xfrm>
            <a:custGeom>
              <a:avLst/>
              <a:gdLst/>
              <a:ahLst/>
              <a:cxnLst/>
              <a:rect l="l" t="t" r="r" b="b"/>
              <a:pathLst>
                <a:path w="154572" h="40945">
                  <a:moveTo>
                    <a:pt x="0" y="7708"/>
                  </a:moveTo>
                  <a:cubicBezTo>
                    <a:pt x="1955" y="7683"/>
                    <a:pt x="3861" y="7620"/>
                    <a:pt x="5740" y="7543"/>
                  </a:cubicBezTo>
                  <a:cubicBezTo>
                    <a:pt x="19354" y="6946"/>
                    <a:pt x="30962" y="4991"/>
                    <a:pt x="42798" y="2095"/>
                  </a:cubicBezTo>
                  <a:cubicBezTo>
                    <a:pt x="50292" y="0"/>
                    <a:pt x="58915" y="1079"/>
                    <a:pt x="65785" y="2095"/>
                  </a:cubicBezTo>
                  <a:cubicBezTo>
                    <a:pt x="87350" y="5943"/>
                    <a:pt x="95732" y="25895"/>
                    <a:pt x="140296" y="20802"/>
                  </a:cubicBezTo>
                  <a:cubicBezTo>
                    <a:pt x="147307" y="20611"/>
                    <a:pt x="148450" y="20713"/>
                    <a:pt x="154572" y="20180"/>
                  </a:cubicBezTo>
                  <a:cubicBezTo>
                    <a:pt x="136449" y="36741"/>
                    <a:pt x="112141" y="40944"/>
                    <a:pt x="86397" y="32639"/>
                  </a:cubicBezTo>
                  <a:cubicBezTo>
                    <a:pt x="60693" y="24561"/>
                    <a:pt x="47294" y="18059"/>
                    <a:pt x="22199" y="27038"/>
                  </a:cubicBezTo>
                  <a:cubicBezTo>
                    <a:pt x="14858" y="29997"/>
                    <a:pt x="11353" y="28663"/>
                    <a:pt x="787" y="28905"/>
                  </a:cubicBezTo>
                  <a:close/>
                </a:path>
              </a:pathLst>
            </a:custGeom>
            <a:grpFill/>
          </p:spPr>
        </p:sp>
        <p:sp>
          <p:nvSpPr>
            <p:cNvPr id="74" name="Freeform 44"/>
            <p:cNvSpPr/>
            <p:nvPr/>
          </p:nvSpPr>
          <p:spPr>
            <a:xfrm>
              <a:off x="6597621" y="3755746"/>
              <a:ext cx="154572" cy="40945"/>
            </a:xfrm>
            <a:custGeom>
              <a:avLst/>
              <a:gdLst/>
              <a:ahLst/>
              <a:cxnLst/>
              <a:rect l="l" t="t" r="r" b="b"/>
              <a:pathLst>
                <a:path w="154572" h="40945">
                  <a:moveTo>
                    <a:pt x="0" y="7708"/>
                  </a:moveTo>
                  <a:cubicBezTo>
                    <a:pt x="1955" y="7683"/>
                    <a:pt x="3861" y="7620"/>
                    <a:pt x="5740" y="7543"/>
                  </a:cubicBezTo>
                  <a:cubicBezTo>
                    <a:pt x="19354" y="6946"/>
                    <a:pt x="30962" y="4991"/>
                    <a:pt x="42798" y="2095"/>
                  </a:cubicBezTo>
                  <a:cubicBezTo>
                    <a:pt x="50292" y="0"/>
                    <a:pt x="58915" y="1079"/>
                    <a:pt x="65785" y="2095"/>
                  </a:cubicBezTo>
                  <a:cubicBezTo>
                    <a:pt x="87350" y="5943"/>
                    <a:pt x="95732" y="25895"/>
                    <a:pt x="140296" y="20802"/>
                  </a:cubicBezTo>
                  <a:cubicBezTo>
                    <a:pt x="147307" y="20611"/>
                    <a:pt x="148450" y="20713"/>
                    <a:pt x="154572" y="20180"/>
                  </a:cubicBezTo>
                  <a:cubicBezTo>
                    <a:pt x="136449" y="36741"/>
                    <a:pt x="112141" y="40944"/>
                    <a:pt x="86397" y="32639"/>
                  </a:cubicBezTo>
                  <a:cubicBezTo>
                    <a:pt x="60693" y="24561"/>
                    <a:pt x="47294" y="18059"/>
                    <a:pt x="22199" y="27038"/>
                  </a:cubicBezTo>
                  <a:cubicBezTo>
                    <a:pt x="14858" y="29997"/>
                    <a:pt x="11353" y="28663"/>
                    <a:pt x="787" y="28905"/>
                  </a:cubicBezTo>
                  <a:lnTo>
                    <a:pt x="0" y="7708"/>
                  </a:lnTo>
                  <a:close/>
                </a:path>
              </a:pathLst>
            </a:custGeom>
            <a:grpFill/>
            <a:ln w="1473" cap="sq">
              <a:solidFill>
                <a:srgbClr val="FFFEFF"/>
              </a:solidFill>
            </a:ln>
          </p:spPr>
        </p:sp>
        <p:sp>
          <p:nvSpPr>
            <p:cNvPr id="75" name="Freeform 45"/>
            <p:cNvSpPr/>
            <p:nvPr/>
          </p:nvSpPr>
          <p:spPr>
            <a:xfrm>
              <a:off x="6439804" y="3752962"/>
              <a:ext cx="156972" cy="44043"/>
            </a:xfrm>
            <a:custGeom>
              <a:avLst/>
              <a:gdLst/>
              <a:ahLst/>
              <a:cxnLst/>
              <a:rect l="l" t="t" r="r" b="b"/>
              <a:pathLst>
                <a:path w="156972" h="44043">
                  <a:moveTo>
                    <a:pt x="142062" y="27838"/>
                  </a:moveTo>
                  <a:cubicBezTo>
                    <a:pt x="114262" y="18796"/>
                    <a:pt x="100203" y="25870"/>
                    <a:pt x="72720" y="35001"/>
                  </a:cubicBezTo>
                  <a:cubicBezTo>
                    <a:pt x="45873" y="44043"/>
                    <a:pt x="19812" y="40170"/>
                    <a:pt x="0" y="23279"/>
                  </a:cubicBezTo>
                  <a:cubicBezTo>
                    <a:pt x="6465" y="23685"/>
                    <a:pt x="7684" y="23558"/>
                    <a:pt x="15215" y="23926"/>
                  </a:cubicBezTo>
                  <a:cubicBezTo>
                    <a:pt x="62865" y="27991"/>
                    <a:pt x="71120" y="6985"/>
                    <a:pt x="93866" y="2451"/>
                  </a:cubicBezTo>
                  <a:cubicBezTo>
                    <a:pt x="101270" y="1308"/>
                    <a:pt x="110440" y="0"/>
                    <a:pt x="119228" y="1791"/>
                  </a:cubicBezTo>
                  <a:cubicBezTo>
                    <a:pt x="130988" y="4699"/>
                    <a:pt x="143282" y="6921"/>
                    <a:pt x="156972" y="7099"/>
                  </a:cubicBezTo>
                  <a:close/>
                </a:path>
              </a:pathLst>
            </a:custGeom>
            <a:grpFill/>
          </p:spPr>
        </p:sp>
        <p:sp>
          <p:nvSpPr>
            <p:cNvPr id="76" name="Freeform 46"/>
            <p:cNvSpPr/>
            <p:nvPr/>
          </p:nvSpPr>
          <p:spPr>
            <a:xfrm>
              <a:off x="6439804" y="3752962"/>
              <a:ext cx="156972" cy="44043"/>
            </a:xfrm>
            <a:custGeom>
              <a:avLst/>
              <a:gdLst/>
              <a:ahLst/>
              <a:cxnLst/>
              <a:rect l="l" t="t" r="r" b="b"/>
              <a:pathLst>
                <a:path w="156972" h="44043">
                  <a:moveTo>
                    <a:pt x="142062" y="27838"/>
                  </a:moveTo>
                  <a:cubicBezTo>
                    <a:pt x="114262" y="18796"/>
                    <a:pt x="100203" y="25870"/>
                    <a:pt x="72720" y="35001"/>
                  </a:cubicBezTo>
                  <a:cubicBezTo>
                    <a:pt x="45873" y="44043"/>
                    <a:pt x="19812" y="40170"/>
                    <a:pt x="0" y="23279"/>
                  </a:cubicBezTo>
                  <a:cubicBezTo>
                    <a:pt x="6465" y="23685"/>
                    <a:pt x="7684" y="23558"/>
                    <a:pt x="15215" y="23926"/>
                  </a:cubicBezTo>
                  <a:cubicBezTo>
                    <a:pt x="62865" y="27991"/>
                    <a:pt x="71120" y="6985"/>
                    <a:pt x="93866" y="2451"/>
                  </a:cubicBezTo>
                  <a:cubicBezTo>
                    <a:pt x="101270" y="1308"/>
                    <a:pt x="110440" y="0"/>
                    <a:pt x="119228" y="1791"/>
                  </a:cubicBezTo>
                  <a:cubicBezTo>
                    <a:pt x="130988" y="4699"/>
                    <a:pt x="143282" y="6921"/>
                    <a:pt x="156972" y="7099"/>
                  </a:cubicBezTo>
                  <a:lnTo>
                    <a:pt x="142062" y="27838"/>
                  </a:lnTo>
                  <a:close/>
                </a:path>
              </a:pathLst>
            </a:custGeom>
            <a:grpFill/>
            <a:ln w="11151" cap="sq">
              <a:solidFill>
                <a:srgbClr val="FFFEFF"/>
              </a:solidFill>
            </a:ln>
          </p:spPr>
        </p:sp>
        <p:sp>
          <p:nvSpPr>
            <p:cNvPr id="77" name="Freeform 47"/>
            <p:cNvSpPr/>
            <p:nvPr/>
          </p:nvSpPr>
          <p:spPr>
            <a:xfrm>
              <a:off x="6443104" y="3756097"/>
              <a:ext cx="154051" cy="42164"/>
            </a:xfrm>
            <a:custGeom>
              <a:avLst/>
              <a:gdLst/>
              <a:ahLst/>
              <a:cxnLst/>
              <a:rect l="l" t="t" r="r" b="b"/>
              <a:pathLst>
                <a:path w="154051" h="42164">
                  <a:moveTo>
                    <a:pt x="139421" y="26658"/>
                  </a:moveTo>
                  <a:cubicBezTo>
                    <a:pt x="112128" y="18009"/>
                    <a:pt x="98336" y="24778"/>
                    <a:pt x="71374" y="33516"/>
                  </a:cubicBezTo>
                  <a:cubicBezTo>
                    <a:pt x="45021" y="42165"/>
                    <a:pt x="19444" y="38469"/>
                    <a:pt x="0" y="22289"/>
                  </a:cubicBezTo>
                  <a:cubicBezTo>
                    <a:pt x="6337" y="22683"/>
                    <a:pt x="7544" y="22556"/>
                    <a:pt x="14935" y="22911"/>
                  </a:cubicBezTo>
                  <a:cubicBezTo>
                    <a:pt x="61697" y="26797"/>
                    <a:pt x="69799" y="6693"/>
                    <a:pt x="92113" y="2337"/>
                  </a:cubicBezTo>
                  <a:cubicBezTo>
                    <a:pt x="99390" y="1258"/>
                    <a:pt x="108382" y="0"/>
                    <a:pt x="117018" y="1715"/>
                  </a:cubicBezTo>
                  <a:cubicBezTo>
                    <a:pt x="128549" y="4496"/>
                    <a:pt x="140627" y="6630"/>
                    <a:pt x="154051" y="6795"/>
                  </a:cubicBezTo>
                  <a:close/>
                </a:path>
              </a:pathLst>
            </a:custGeom>
            <a:grpFill/>
          </p:spPr>
        </p:sp>
        <p:sp>
          <p:nvSpPr>
            <p:cNvPr id="78" name="Freeform 77"/>
            <p:cNvSpPr/>
            <p:nvPr/>
          </p:nvSpPr>
          <p:spPr>
            <a:xfrm>
              <a:off x="6443104" y="3756097"/>
              <a:ext cx="154051" cy="42164"/>
            </a:xfrm>
            <a:custGeom>
              <a:avLst/>
              <a:gdLst/>
              <a:ahLst/>
              <a:cxnLst/>
              <a:rect l="l" t="t" r="r" b="b"/>
              <a:pathLst>
                <a:path w="154051" h="42164">
                  <a:moveTo>
                    <a:pt x="139421" y="26658"/>
                  </a:moveTo>
                  <a:cubicBezTo>
                    <a:pt x="112128" y="18009"/>
                    <a:pt x="98336" y="24778"/>
                    <a:pt x="71374" y="33516"/>
                  </a:cubicBezTo>
                  <a:cubicBezTo>
                    <a:pt x="45021" y="42165"/>
                    <a:pt x="19444" y="38469"/>
                    <a:pt x="0" y="22289"/>
                  </a:cubicBezTo>
                  <a:cubicBezTo>
                    <a:pt x="6337" y="22683"/>
                    <a:pt x="7544" y="22556"/>
                    <a:pt x="14935" y="22911"/>
                  </a:cubicBezTo>
                  <a:cubicBezTo>
                    <a:pt x="61697" y="26797"/>
                    <a:pt x="69799" y="6693"/>
                    <a:pt x="92113" y="2337"/>
                  </a:cubicBezTo>
                  <a:cubicBezTo>
                    <a:pt x="99390" y="1258"/>
                    <a:pt x="108382" y="0"/>
                    <a:pt x="117018" y="1715"/>
                  </a:cubicBezTo>
                  <a:cubicBezTo>
                    <a:pt x="128549" y="4496"/>
                    <a:pt x="140627" y="6630"/>
                    <a:pt x="154051" y="6795"/>
                  </a:cubicBezTo>
                  <a:lnTo>
                    <a:pt x="139421" y="26658"/>
                  </a:lnTo>
                  <a:close/>
                </a:path>
              </a:pathLst>
            </a:custGeom>
            <a:grpFill/>
            <a:ln w="1473" cap="sq">
              <a:solidFill>
                <a:srgbClr val="FFFEFF"/>
              </a:solidFill>
            </a:ln>
          </p:spPr>
        </p:sp>
        <p:sp>
          <p:nvSpPr>
            <p:cNvPr id="79" name="Freeform 49"/>
            <p:cNvSpPr/>
            <p:nvPr/>
          </p:nvSpPr>
          <p:spPr>
            <a:xfrm>
              <a:off x="6504600" y="3978925"/>
              <a:ext cx="189967" cy="56540"/>
            </a:xfrm>
            <a:custGeom>
              <a:avLst/>
              <a:gdLst/>
              <a:ahLst/>
              <a:cxnLst/>
              <a:rect l="l" t="t" r="r" b="b"/>
              <a:pathLst>
                <a:path w="189967" h="56540">
                  <a:moveTo>
                    <a:pt x="94983" y="56541"/>
                  </a:moveTo>
                  <a:cubicBezTo>
                    <a:pt x="147447" y="56541"/>
                    <a:pt x="189967" y="43879"/>
                    <a:pt x="189967" y="28270"/>
                  </a:cubicBezTo>
                  <a:cubicBezTo>
                    <a:pt x="189967" y="12650"/>
                    <a:pt x="147447" y="0"/>
                    <a:pt x="94983" y="0"/>
                  </a:cubicBezTo>
                  <a:cubicBezTo>
                    <a:pt x="42520" y="0"/>
                    <a:pt x="0" y="12650"/>
                    <a:pt x="0" y="28270"/>
                  </a:cubicBezTo>
                  <a:cubicBezTo>
                    <a:pt x="0" y="43879"/>
                    <a:pt x="42520" y="56541"/>
                    <a:pt x="94983" y="56541"/>
                  </a:cubicBezTo>
                </a:path>
              </a:pathLst>
            </a:custGeom>
            <a:grpFill/>
          </p:spPr>
        </p:sp>
        <p:sp>
          <p:nvSpPr>
            <p:cNvPr id="80" name="Freeform 50"/>
            <p:cNvSpPr/>
            <p:nvPr/>
          </p:nvSpPr>
          <p:spPr>
            <a:xfrm>
              <a:off x="6504597" y="3986441"/>
              <a:ext cx="189980" cy="49022"/>
            </a:xfrm>
            <a:custGeom>
              <a:avLst/>
              <a:gdLst/>
              <a:ahLst/>
              <a:cxnLst/>
              <a:rect l="l" t="t" r="r" b="b"/>
              <a:pathLst>
                <a:path w="189980" h="49022">
                  <a:moveTo>
                    <a:pt x="94983" y="49022"/>
                  </a:moveTo>
                  <a:cubicBezTo>
                    <a:pt x="42532" y="49022"/>
                    <a:pt x="0" y="36373"/>
                    <a:pt x="0" y="20752"/>
                  </a:cubicBezTo>
                  <a:cubicBezTo>
                    <a:pt x="0" y="12552"/>
                    <a:pt x="11739" y="5165"/>
                    <a:pt x="30489" y="0"/>
                  </a:cubicBezTo>
                  <a:lnTo>
                    <a:pt x="159488" y="0"/>
                  </a:lnTo>
                  <a:cubicBezTo>
                    <a:pt x="178240" y="5165"/>
                    <a:pt x="189980" y="12552"/>
                    <a:pt x="189980" y="20752"/>
                  </a:cubicBezTo>
                  <a:cubicBezTo>
                    <a:pt x="189980" y="36373"/>
                    <a:pt x="147447" y="49022"/>
                    <a:pt x="94983" y="49022"/>
                  </a:cubicBezTo>
                  <a:close/>
                </a:path>
              </a:pathLst>
            </a:custGeom>
            <a:grpFill/>
          </p:spPr>
        </p:sp>
        <p:sp>
          <p:nvSpPr>
            <p:cNvPr id="81" name="Freeform 51"/>
            <p:cNvSpPr/>
            <p:nvPr/>
          </p:nvSpPr>
          <p:spPr>
            <a:xfrm>
              <a:off x="6504600" y="3978925"/>
              <a:ext cx="189967" cy="56540"/>
            </a:xfrm>
            <a:custGeom>
              <a:avLst/>
              <a:gdLst/>
              <a:ahLst/>
              <a:cxnLst/>
              <a:rect l="l" t="t" r="r" b="b"/>
              <a:pathLst>
                <a:path w="189967" h="56540">
                  <a:moveTo>
                    <a:pt x="94983" y="56541"/>
                  </a:moveTo>
                  <a:cubicBezTo>
                    <a:pt x="147447" y="56541"/>
                    <a:pt x="189967" y="43879"/>
                    <a:pt x="189967" y="28270"/>
                  </a:cubicBezTo>
                  <a:cubicBezTo>
                    <a:pt x="189967" y="12650"/>
                    <a:pt x="147447" y="0"/>
                    <a:pt x="94983" y="0"/>
                  </a:cubicBezTo>
                  <a:cubicBezTo>
                    <a:pt x="42520" y="0"/>
                    <a:pt x="0" y="12650"/>
                    <a:pt x="0" y="28270"/>
                  </a:cubicBezTo>
                  <a:cubicBezTo>
                    <a:pt x="0" y="43879"/>
                    <a:pt x="42520" y="56541"/>
                    <a:pt x="94983" y="56541"/>
                  </a:cubicBezTo>
                  <a:close/>
                </a:path>
              </a:pathLst>
            </a:custGeom>
            <a:grpFill/>
            <a:ln w="2946" cap="sq">
              <a:solidFill>
                <a:srgbClr val="FFFEFF"/>
              </a:solidFill>
            </a:ln>
          </p:spPr>
        </p:sp>
        <p:sp>
          <p:nvSpPr>
            <p:cNvPr id="82" name="Freeform 52"/>
            <p:cNvSpPr/>
            <p:nvPr/>
          </p:nvSpPr>
          <p:spPr>
            <a:xfrm>
              <a:off x="6504498" y="3978921"/>
              <a:ext cx="190170" cy="56540"/>
            </a:xfrm>
            <a:custGeom>
              <a:avLst/>
              <a:gdLst/>
              <a:ahLst/>
              <a:cxnLst/>
              <a:rect l="l" t="t" r="r" b="b"/>
              <a:pathLst>
                <a:path w="190170" h="56540">
                  <a:moveTo>
                    <a:pt x="95085" y="56541"/>
                  </a:moveTo>
                  <a:cubicBezTo>
                    <a:pt x="147600" y="56541"/>
                    <a:pt x="190170" y="43879"/>
                    <a:pt x="190170" y="28270"/>
                  </a:cubicBezTo>
                  <a:cubicBezTo>
                    <a:pt x="190170" y="12662"/>
                    <a:pt x="147600" y="0"/>
                    <a:pt x="95085" y="0"/>
                  </a:cubicBezTo>
                  <a:cubicBezTo>
                    <a:pt x="42571" y="0"/>
                    <a:pt x="0" y="12662"/>
                    <a:pt x="0" y="28270"/>
                  </a:cubicBezTo>
                  <a:cubicBezTo>
                    <a:pt x="0" y="43879"/>
                    <a:pt x="42571" y="56541"/>
                    <a:pt x="95085" y="56541"/>
                  </a:cubicBezTo>
                  <a:close/>
                </a:path>
              </a:pathLst>
            </a:custGeom>
            <a:grpFill/>
            <a:ln w="1473" cap="sq">
              <a:solidFill>
                <a:srgbClr val="FFFEFF"/>
              </a:solidFill>
            </a:ln>
          </p:spPr>
        </p:sp>
        <p:sp>
          <p:nvSpPr>
            <p:cNvPr id="83" name="Freeform 53"/>
            <p:cNvSpPr/>
            <p:nvPr/>
          </p:nvSpPr>
          <p:spPr>
            <a:xfrm>
              <a:off x="6524028" y="3982796"/>
              <a:ext cx="155080" cy="38113"/>
            </a:xfrm>
            <a:custGeom>
              <a:avLst/>
              <a:gdLst/>
              <a:ahLst/>
              <a:cxnLst/>
              <a:rect l="l" t="t" r="r" b="b"/>
              <a:pathLst>
                <a:path w="155080" h="38113">
                  <a:moveTo>
                    <a:pt x="77533" y="38113"/>
                  </a:moveTo>
                  <a:cubicBezTo>
                    <a:pt x="34709" y="38113"/>
                    <a:pt x="0" y="27775"/>
                    <a:pt x="0" y="15024"/>
                  </a:cubicBezTo>
                  <a:cubicBezTo>
                    <a:pt x="0" y="9287"/>
                    <a:pt x="7028" y="4038"/>
                    <a:pt x="18659" y="0"/>
                  </a:cubicBezTo>
                  <a:lnTo>
                    <a:pt x="136415" y="0"/>
                  </a:lnTo>
                  <a:cubicBezTo>
                    <a:pt x="148050" y="4038"/>
                    <a:pt x="155080" y="9287"/>
                    <a:pt x="155080" y="15024"/>
                  </a:cubicBezTo>
                  <a:cubicBezTo>
                    <a:pt x="155080" y="27775"/>
                    <a:pt x="120358" y="38113"/>
                    <a:pt x="77533" y="38113"/>
                  </a:cubicBezTo>
                  <a:close/>
                </a:path>
              </a:pathLst>
            </a:custGeom>
            <a:grpFill/>
          </p:spPr>
        </p:sp>
        <p:sp>
          <p:nvSpPr>
            <p:cNvPr id="84" name="Freeform 54"/>
            <p:cNvSpPr/>
            <p:nvPr/>
          </p:nvSpPr>
          <p:spPr>
            <a:xfrm>
              <a:off x="6524021" y="3974732"/>
              <a:ext cx="155093" cy="46177"/>
            </a:xfrm>
            <a:custGeom>
              <a:avLst/>
              <a:gdLst/>
              <a:ahLst/>
              <a:cxnLst/>
              <a:rect l="l" t="t" r="r" b="b"/>
              <a:pathLst>
                <a:path w="155093" h="46177">
                  <a:moveTo>
                    <a:pt x="77547" y="46177"/>
                  </a:moveTo>
                  <a:cubicBezTo>
                    <a:pt x="120371" y="46177"/>
                    <a:pt x="155093" y="35839"/>
                    <a:pt x="155093" y="23088"/>
                  </a:cubicBezTo>
                  <a:cubicBezTo>
                    <a:pt x="155093" y="10338"/>
                    <a:pt x="120371" y="0"/>
                    <a:pt x="77547" y="0"/>
                  </a:cubicBezTo>
                  <a:cubicBezTo>
                    <a:pt x="34722" y="0"/>
                    <a:pt x="0" y="10338"/>
                    <a:pt x="0" y="23088"/>
                  </a:cubicBezTo>
                  <a:cubicBezTo>
                    <a:pt x="0" y="35839"/>
                    <a:pt x="34722" y="46177"/>
                    <a:pt x="77547" y="46177"/>
                  </a:cubicBezTo>
                  <a:close/>
                </a:path>
              </a:pathLst>
            </a:custGeom>
            <a:grpFill/>
            <a:ln w="2946" cap="sq">
              <a:solidFill>
                <a:srgbClr val="FFFEFF"/>
              </a:solidFill>
            </a:ln>
          </p:spPr>
        </p:sp>
        <p:sp>
          <p:nvSpPr>
            <p:cNvPr id="85" name="Freeform 55"/>
            <p:cNvSpPr/>
            <p:nvPr/>
          </p:nvSpPr>
          <p:spPr>
            <a:xfrm>
              <a:off x="6523933" y="3974739"/>
              <a:ext cx="155270" cy="46165"/>
            </a:xfrm>
            <a:custGeom>
              <a:avLst/>
              <a:gdLst/>
              <a:ahLst/>
              <a:cxnLst/>
              <a:rect l="l" t="t" r="r" b="b"/>
              <a:pathLst>
                <a:path w="155270" h="46165">
                  <a:moveTo>
                    <a:pt x="77635" y="46165"/>
                  </a:moveTo>
                  <a:cubicBezTo>
                    <a:pt x="120509" y="46165"/>
                    <a:pt x="155269" y="35827"/>
                    <a:pt x="155269" y="23076"/>
                  </a:cubicBezTo>
                  <a:cubicBezTo>
                    <a:pt x="155269" y="10326"/>
                    <a:pt x="120509" y="0"/>
                    <a:pt x="77635" y="0"/>
                  </a:cubicBezTo>
                  <a:cubicBezTo>
                    <a:pt x="34760" y="0"/>
                    <a:pt x="0" y="10326"/>
                    <a:pt x="0" y="23076"/>
                  </a:cubicBezTo>
                  <a:cubicBezTo>
                    <a:pt x="0" y="35827"/>
                    <a:pt x="34760" y="46165"/>
                    <a:pt x="77635" y="46165"/>
                  </a:cubicBezTo>
                </a:path>
              </a:pathLst>
            </a:custGeom>
            <a:grpFill/>
          </p:spPr>
        </p:sp>
        <p:sp>
          <p:nvSpPr>
            <p:cNvPr id="86" name="Freeform 85"/>
            <p:cNvSpPr/>
            <p:nvPr/>
          </p:nvSpPr>
          <p:spPr>
            <a:xfrm>
              <a:off x="6523933" y="3974739"/>
              <a:ext cx="155270" cy="46165"/>
            </a:xfrm>
            <a:custGeom>
              <a:avLst/>
              <a:gdLst/>
              <a:ahLst/>
              <a:cxnLst/>
              <a:rect l="l" t="t" r="r" b="b"/>
              <a:pathLst>
                <a:path w="155270" h="46165">
                  <a:moveTo>
                    <a:pt x="77635" y="46165"/>
                  </a:moveTo>
                  <a:cubicBezTo>
                    <a:pt x="120509" y="46165"/>
                    <a:pt x="155269" y="35827"/>
                    <a:pt x="155269" y="23076"/>
                  </a:cubicBezTo>
                  <a:cubicBezTo>
                    <a:pt x="155269" y="10326"/>
                    <a:pt x="120509" y="0"/>
                    <a:pt x="77635" y="0"/>
                  </a:cubicBezTo>
                  <a:cubicBezTo>
                    <a:pt x="34760" y="0"/>
                    <a:pt x="0" y="10326"/>
                    <a:pt x="0" y="23076"/>
                  </a:cubicBezTo>
                  <a:cubicBezTo>
                    <a:pt x="0" y="35827"/>
                    <a:pt x="34760" y="46165"/>
                    <a:pt x="77635" y="46165"/>
                  </a:cubicBezTo>
                  <a:close/>
                </a:path>
              </a:pathLst>
            </a:custGeom>
            <a:grpFill/>
            <a:ln w="1473" cap="sq">
              <a:solidFill>
                <a:srgbClr val="FFFEFF"/>
              </a:solidFill>
            </a:ln>
          </p:spPr>
        </p:sp>
        <p:sp>
          <p:nvSpPr>
            <p:cNvPr id="87" name="Freeform 86"/>
            <p:cNvSpPr/>
            <p:nvPr/>
          </p:nvSpPr>
          <p:spPr>
            <a:xfrm>
              <a:off x="6522060" y="3966319"/>
              <a:ext cx="158445" cy="47117"/>
            </a:xfrm>
            <a:custGeom>
              <a:avLst/>
              <a:gdLst/>
              <a:ahLst/>
              <a:cxnLst/>
              <a:rect l="l" t="t" r="r" b="b"/>
              <a:pathLst>
                <a:path w="158445" h="47117">
                  <a:moveTo>
                    <a:pt x="79222" y="47117"/>
                  </a:moveTo>
                  <a:cubicBezTo>
                    <a:pt x="122974" y="47117"/>
                    <a:pt x="158445" y="36563"/>
                    <a:pt x="158445" y="23558"/>
                  </a:cubicBezTo>
                  <a:cubicBezTo>
                    <a:pt x="158445" y="10554"/>
                    <a:pt x="122974" y="0"/>
                    <a:pt x="79222" y="0"/>
                  </a:cubicBezTo>
                  <a:cubicBezTo>
                    <a:pt x="35471" y="0"/>
                    <a:pt x="0" y="10554"/>
                    <a:pt x="0" y="23558"/>
                  </a:cubicBezTo>
                  <a:cubicBezTo>
                    <a:pt x="0" y="36563"/>
                    <a:pt x="35471" y="47117"/>
                    <a:pt x="79222" y="47117"/>
                  </a:cubicBezTo>
                </a:path>
              </a:pathLst>
            </a:custGeom>
            <a:grpFill/>
          </p:spPr>
        </p:sp>
        <p:sp>
          <p:nvSpPr>
            <p:cNvPr id="88" name="Freeform 87"/>
            <p:cNvSpPr/>
            <p:nvPr/>
          </p:nvSpPr>
          <p:spPr>
            <a:xfrm>
              <a:off x="6522060" y="3966319"/>
              <a:ext cx="158445" cy="47117"/>
            </a:xfrm>
            <a:custGeom>
              <a:avLst/>
              <a:gdLst/>
              <a:ahLst/>
              <a:cxnLst/>
              <a:rect l="l" t="t" r="r" b="b"/>
              <a:pathLst>
                <a:path w="158445" h="47117">
                  <a:moveTo>
                    <a:pt x="79222" y="47117"/>
                  </a:moveTo>
                  <a:cubicBezTo>
                    <a:pt x="122974" y="47117"/>
                    <a:pt x="158445" y="36563"/>
                    <a:pt x="158445" y="23558"/>
                  </a:cubicBezTo>
                  <a:cubicBezTo>
                    <a:pt x="158445" y="10554"/>
                    <a:pt x="122974" y="0"/>
                    <a:pt x="79222" y="0"/>
                  </a:cubicBezTo>
                  <a:cubicBezTo>
                    <a:pt x="35471" y="0"/>
                    <a:pt x="0" y="10554"/>
                    <a:pt x="0" y="23558"/>
                  </a:cubicBezTo>
                  <a:cubicBezTo>
                    <a:pt x="0" y="36563"/>
                    <a:pt x="35471" y="47117"/>
                    <a:pt x="79222" y="47117"/>
                  </a:cubicBezTo>
                  <a:close/>
                </a:path>
              </a:pathLst>
            </a:custGeom>
            <a:grpFill/>
            <a:ln w="1473" cap="sq">
              <a:solidFill>
                <a:srgbClr val="FFFEFF"/>
              </a:solidFill>
            </a:ln>
          </p:spPr>
        </p:sp>
        <p:sp>
          <p:nvSpPr>
            <p:cNvPr id="89" name="Freeform 88"/>
            <p:cNvSpPr/>
            <p:nvPr/>
          </p:nvSpPr>
          <p:spPr>
            <a:xfrm>
              <a:off x="6543726" y="3981145"/>
              <a:ext cx="114782" cy="25895"/>
            </a:xfrm>
            <a:custGeom>
              <a:avLst/>
              <a:gdLst/>
              <a:ahLst/>
              <a:cxnLst/>
              <a:rect l="l" t="t" r="r" b="b"/>
              <a:pathLst>
                <a:path w="114782" h="25895">
                  <a:moveTo>
                    <a:pt x="57391" y="25896"/>
                  </a:moveTo>
                  <a:cubicBezTo>
                    <a:pt x="25705" y="25896"/>
                    <a:pt x="0" y="18237"/>
                    <a:pt x="0" y="8789"/>
                  </a:cubicBezTo>
                  <a:cubicBezTo>
                    <a:pt x="0" y="5575"/>
                    <a:pt x="2974" y="2569"/>
                    <a:pt x="8144" y="0"/>
                  </a:cubicBezTo>
                  <a:lnTo>
                    <a:pt x="106642" y="0"/>
                  </a:lnTo>
                  <a:cubicBezTo>
                    <a:pt x="111810" y="2569"/>
                    <a:pt x="114782" y="5575"/>
                    <a:pt x="114782" y="8789"/>
                  </a:cubicBezTo>
                  <a:cubicBezTo>
                    <a:pt x="114782" y="18237"/>
                    <a:pt x="89090" y="25896"/>
                    <a:pt x="57391" y="25896"/>
                  </a:cubicBezTo>
                  <a:close/>
                </a:path>
              </a:pathLst>
            </a:custGeom>
            <a:grpFill/>
          </p:spPr>
        </p:sp>
        <p:sp>
          <p:nvSpPr>
            <p:cNvPr id="90" name="Freeform 60"/>
            <p:cNvSpPr/>
            <p:nvPr/>
          </p:nvSpPr>
          <p:spPr>
            <a:xfrm>
              <a:off x="6543728" y="3972824"/>
              <a:ext cx="114782" cy="34214"/>
            </a:xfrm>
            <a:custGeom>
              <a:avLst/>
              <a:gdLst/>
              <a:ahLst/>
              <a:cxnLst/>
              <a:rect l="l" t="t" r="r" b="b"/>
              <a:pathLst>
                <a:path w="114782" h="34214">
                  <a:moveTo>
                    <a:pt x="57392" y="34214"/>
                  </a:moveTo>
                  <a:cubicBezTo>
                    <a:pt x="89090" y="34214"/>
                    <a:pt x="114783" y="26556"/>
                    <a:pt x="114783" y="17107"/>
                  </a:cubicBezTo>
                  <a:cubicBezTo>
                    <a:pt x="114783" y="7671"/>
                    <a:pt x="89090" y="0"/>
                    <a:pt x="57392" y="0"/>
                  </a:cubicBezTo>
                  <a:cubicBezTo>
                    <a:pt x="25693" y="0"/>
                    <a:pt x="0" y="7671"/>
                    <a:pt x="0" y="17107"/>
                  </a:cubicBezTo>
                  <a:cubicBezTo>
                    <a:pt x="0" y="26556"/>
                    <a:pt x="25693" y="34214"/>
                    <a:pt x="57392" y="34214"/>
                  </a:cubicBezTo>
                  <a:close/>
                </a:path>
              </a:pathLst>
            </a:custGeom>
            <a:grpFill/>
            <a:ln w="2946" cap="sq">
              <a:solidFill>
                <a:srgbClr val="FFFEFF"/>
              </a:solidFill>
            </a:ln>
          </p:spPr>
        </p:sp>
        <p:sp>
          <p:nvSpPr>
            <p:cNvPr id="91" name="Freeform 61"/>
            <p:cNvSpPr/>
            <p:nvPr/>
          </p:nvSpPr>
          <p:spPr>
            <a:xfrm>
              <a:off x="6543639" y="3972833"/>
              <a:ext cx="114960" cy="34201"/>
            </a:xfrm>
            <a:custGeom>
              <a:avLst/>
              <a:gdLst/>
              <a:ahLst/>
              <a:cxnLst/>
              <a:rect l="l" t="t" r="r" b="b"/>
              <a:pathLst>
                <a:path w="114960" h="34201">
                  <a:moveTo>
                    <a:pt x="57481" y="34201"/>
                  </a:moveTo>
                  <a:cubicBezTo>
                    <a:pt x="89231" y="34201"/>
                    <a:pt x="114961" y="26543"/>
                    <a:pt x="114961" y="17107"/>
                  </a:cubicBezTo>
                  <a:cubicBezTo>
                    <a:pt x="114961" y="7658"/>
                    <a:pt x="89231" y="0"/>
                    <a:pt x="57481" y="0"/>
                  </a:cubicBezTo>
                  <a:cubicBezTo>
                    <a:pt x="25731" y="0"/>
                    <a:pt x="0" y="7658"/>
                    <a:pt x="0" y="17107"/>
                  </a:cubicBezTo>
                  <a:cubicBezTo>
                    <a:pt x="0" y="26543"/>
                    <a:pt x="25731" y="34201"/>
                    <a:pt x="57481" y="34201"/>
                  </a:cubicBezTo>
                </a:path>
              </a:pathLst>
            </a:custGeom>
            <a:grpFill/>
          </p:spPr>
        </p:sp>
        <p:sp>
          <p:nvSpPr>
            <p:cNvPr id="92" name="Freeform 91"/>
            <p:cNvSpPr/>
            <p:nvPr/>
          </p:nvSpPr>
          <p:spPr>
            <a:xfrm>
              <a:off x="6543639" y="3972833"/>
              <a:ext cx="114960" cy="34201"/>
            </a:xfrm>
            <a:custGeom>
              <a:avLst/>
              <a:gdLst/>
              <a:ahLst/>
              <a:cxnLst/>
              <a:rect l="l" t="t" r="r" b="b"/>
              <a:pathLst>
                <a:path w="114960" h="34201">
                  <a:moveTo>
                    <a:pt x="57481" y="34201"/>
                  </a:moveTo>
                  <a:cubicBezTo>
                    <a:pt x="89231" y="34201"/>
                    <a:pt x="114961" y="26543"/>
                    <a:pt x="114961" y="17107"/>
                  </a:cubicBezTo>
                  <a:cubicBezTo>
                    <a:pt x="114961" y="7658"/>
                    <a:pt x="89231" y="0"/>
                    <a:pt x="57481" y="0"/>
                  </a:cubicBezTo>
                  <a:cubicBezTo>
                    <a:pt x="25731" y="0"/>
                    <a:pt x="0" y="7658"/>
                    <a:pt x="0" y="17107"/>
                  </a:cubicBezTo>
                  <a:cubicBezTo>
                    <a:pt x="0" y="26543"/>
                    <a:pt x="25731" y="34201"/>
                    <a:pt x="57481" y="34201"/>
                  </a:cubicBezTo>
                  <a:close/>
                </a:path>
              </a:pathLst>
            </a:custGeom>
            <a:grpFill/>
            <a:ln w="1473" cap="sq">
              <a:solidFill>
                <a:srgbClr val="FFFEFF"/>
              </a:solidFill>
            </a:ln>
          </p:spPr>
        </p:sp>
        <p:sp>
          <p:nvSpPr>
            <p:cNvPr id="93" name="Freeform 92"/>
            <p:cNvSpPr/>
            <p:nvPr/>
          </p:nvSpPr>
          <p:spPr>
            <a:xfrm>
              <a:off x="6542822" y="3966567"/>
              <a:ext cx="117323" cy="34899"/>
            </a:xfrm>
            <a:custGeom>
              <a:avLst/>
              <a:gdLst/>
              <a:ahLst/>
              <a:cxnLst/>
              <a:rect l="l" t="t" r="r" b="b"/>
              <a:pathLst>
                <a:path w="117323" h="34899">
                  <a:moveTo>
                    <a:pt x="58661" y="34900"/>
                  </a:moveTo>
                  <a:cubicBezTo>
                    <a:pt x="91059" y="34900"/>
                    <a:pt x="117323" y="27089"/>
                    <a:pt x="117323" y="17450"/>
                  </a:cubicBezTo>
                  <a:cubicBezTo>
                    <a:pt x="117323" y="7811"/>
                    <a:pt x="91059" y="0"/>
                    <a:pt x="58661" y="0"/>
                  </a:cubicBezTo>
                  <a:cubicBezTo>
                    <a:pt x="26263" y="0"/>
                    <a:pt x="0" y="7811"/>
                    <a:pt x="0" y="17450"/>
                  </a:cubicBezTo>
                  <a:cubicBezTo>
                    <a:pt x="0" y="27089"/>
                    <a:pt x="26263" y="34900"/>
                    <a:pt x="58661" y="34900"/>
                  </a:cubicBezTo>
                </a:path>
              </a:pathLst>
            </a:custGeom>
            <a:grpFill/>
          </p:spPr>
        </p:sp>
        <p:sp>
          <p:nvSpPr>
            <p:cNvPr id="94" name="Freeform 93"/>
            <p:cNvSpPr/>
            <p:nvPr/>
          </p:nvSpPr>
          <p:spPr>
            <a:xfrm>
              <a:off x="6542822" y="3966567"/>
              <a:ext cx="117323" cy="34899"/>
            </a:xfrm>
            <a:custGeom>
              <a:avLst/>
              <a:gdLst/>
              <a:ahLst/>
              <a:cxnLst/>
              <a:rect l="l" t="t" r="r" b="b"/>
              <a:pathLst>
                <a:path w="117323" h="34899">
                  <a:moveTo>
                    <a:pt x="58661" y="34900"/>
                  </a:moveTo>
                  <a:cubicBezTo>
                    <a:pt x="91059" y="34900"/>
                    <a:pt x="117323" y="27089"/>
                    <a:pt x="117323" y="17450"/>
                  </a:cubicBezTo>
                  <a:cubicBezTo>
                    <a:pt x="117323" y="7811"/>
                    <a:pt x="91059" y="0"/>
                    <a:pt x="58661" y="0"/>
                  </a:cubicBezTo>
                  <a:cubicBezTo>
                    <a:pt x="26263" y="0"/>
                    <a:pt x="0" y="7811"/>
                    <a:pt x="0" y="17450"/>
                  </a:cubicBezTo>
                  <a:cubicBezTo>
                    <a:pt x="0" y="27089"/>
                    <a:pt x="26263" y="34900"/>
                    <a:pt x="58661" y="34900"/>
                  </a:cubicBezTo>
                  <a:close/>
                </a:path>
              </a:pathLst>
            </a:custGeom>
            <a:grpFill/>
            <a:ln w="1473" cap="sq">
              <a:solidFill>
                <a:srgbClr val="FFFEFF"/>
              </a:solidFill>
            </a:ln>
          </p:spPr>
        </p:sp>
        <p:sp>
          <p:nvSpPr>
            <p:cNvPr id="95" name="Freeform 94"/>
            <p:cNvSpPr/>
            <p:nvPr/>
          </p:nvSpPr>
          <p:spPr>
            <a:xfrm>
              <a:off x="6597421" y="3727971"/>
              <a:ext cx="12700" cy="249949"/>
            </a:xfrm>
            <a:custGeom>
              <a:avLst/>
              <a:gdLst/>
              <a:ahLst/>
              <a:cxnLst/>
              <a:rect l="l" t="t" r="r" b="b"/>
              <a:pathLst>
                <a:path w="9207" h="249949">
                  <a:moveTo>
                    <a:pt x="0" y="249948"/>
                  </a:moveTo>
                  <a:lnTo>
                    <a:pt x="9208" y="249948"/>
                  </a:lnTo>
                  <a:lnTo>
                    <a:pt x="9208" y="0"/>
                  </a:lnTo>
                  <a:lnTo>
                    <a:pt x="0" y="0"/>
                  </a:lnTo>
                  <a:close/>
                </a:path>
              </a:pathLst>
            </a:custGeom>
            <a:grpFill/>
          </p:spPr>
        </p:sp>
        <p:sp>
          <p:nvSpPr>
            <p:cNvPr id="96" name="Freeform 95"/>
            <p:cNvSpPr/>
            <p:nvPr/>
          </p:nvSpPr>
          <p:spPr>
            <a:xfrm>
              <a:off x="6597421" y="3727958"/>
              <a:ext cx="9220" cy="249961"/>
            </a:xfrm>
            <a:custGeom>
              <a:avLst/>
              <a:gdLst/>
              <a:ahLst/>
              <a:cxnLst/>
              <a:rect l="l" t="t" r="r" b="b"/>
              <a:pathLst>
                <a:path w="9220" h="249961">
                  <a:moveTo>
                    <a:pt x="9221" y="0"/>
                  </a:moveTo>
                  <a:lnTo>
                    <a:pt x="0" y="0"/>
                  </a:lnTo>
                  <a:lnTo>
                    <a:pt x="0" y="249962"/>
                  </a:lnTo>
                  <a:lnTo>
                    <a:pt x="9221" y="249962"/>
                  </a:lnTo>
                  <a:close/>
                </a:path>
              </a:pathLst>
            </a:custGeom>
            <a:grpFill/>
            <a:ln w="11151" cap="sq">
              <a:solidFill>
                <a:srgbClr val="FFFEFF"/>
              </a:solidFill>
            </a:ln>
          </p:spPr>
        </p:sp>
        <p:sp>
          <p:nvSpPr>
            <p:cNvPr id="97" name="Freeform 96"/>
            <p:cNvSpPr/>
            <p:nvPr/>
          </p:nvSpPr>
          <p:spPr>
            <a:xfrm>
              <a:off x="6583652" y="3734146"/>
              <a:ext cx="40183" cy="72885"/>
            </a:xfrm>
            <a:custGeom>
              <a:avLst/>
              <a:gdLst/>
              <a:ahLst/>
              <a:cxnLst/>
              <a:rect l="l" t="t" r="r" b="b"/>
              <a:pathLst>
                <a:path w="40183" h="72885">
                  <a:moveTo>
                    <a:pt x="19799" y="72759"/>
                  </a:moveTo>
                  <a:cubicBezTo>
                    <a:pt x="11125" y="72759"/>
                    <a:pt x="6363" y="70079"/>
                    <a:pt x="2972" y="63831"/>
                  </a:cubicBezTo>
                  <a:cubicBezTo>
                    <a:pt x="0" y="56998"/>
                    <a:pt x="0" y="50457"/>
                    <a:pt x="1346" y="42787"/>
                  </a:cubicBezTo>
                  <a:cubicBezTo>
                    <a:pt x="3175" y="35510"/>
                    <a:pt x="7150" y="25223"/>
                    <a:pt x="10579" y="17908"/>
                  </a:cubicBezTo>
                  <a:cubicBezTo>
                    <a:pt x="13513" y="10275"/>
                    <a:pt x="20091" y="0"/>
                    <a:pt x="20346" y="0"/>
                  </a:cubicBezTo>
                  <a:cubicBezTo>
                    <a:pt x="20091" y="51"/>
                    <a:pt x="26670" y="10275"/>
                    <a:pt x="30112" y="17908"/>
                  </a:cubicBezTo>
                  <a:cubicBezTo>
                    <a:pt x="33032" y="25223"/>
                    <a:pt x="37007" y="35510"/>
                    <a:pt x="38786" y="42787"/>
                  </a:cubicBezTo>
                  <a:cubicBezTo>
                    <a:pt x="40182" y="50457"/>
                    <a:pt x="40182" y="56998"/>
                    <a:pt x="37160" y="63831"/>
                  </a:cubicBezTo>
                  <a:cubicBezTo>
                    <a:pt x="33832" y="70079"/>
                    <a:pt x="29058" y="72886"/>
                    <a:pt x="20346" y="72886"/>
                  </a:cubicBezTo>
                  <a:close/>
                </a:path>
              </a:pathLst>
            </a:custGeom>
            <a:grpFill/>
          </p:spPr>
        </p:sp>
        <p:sp>
          <p:nvSpPr>
            <p:cNvPr id="98" name="Freeform 97"/>
            <p:cNvSpPr/>
            <p:nvPr/>
          </p:nvSpPr>
          <p:spPr>
            <a:xfrm>
              <a:off x="6583652" y="3734146"/>
              <a:ext cx="40183" cy="72885"/>
            </a:xfrm>
            <a:custGeom>
              <a:avLst/>
              <a:gdLst/>
              <a:ahLst/>
              <a:cxnLst/>
              <a:rect l="l" t="t" r="r" b="b"/>
              <a:pathLst>
                <a:path w="40183" h="72885">
                  <a:moveTo>
                    <a:pt x="19799" y="72759"/>
                  </a:moveTo>
                  <a:cubicBezTo>
                    <a:pt x="11125" y="72759"/>
                    <a:pt x="6363" y="70079"/>
                    <a:pt x="2972" y="63831"/>
                  </a:cubicBezTo>
                  <a:cubicBezTo>
                    <a:pt x="0" y="56998"/>
                    <a:pt x="0" y="50457"/>
                    <a:pt x="1346" y="42787"/>
                  </a:cubicBezTo>
                  <a:cubicBezTo>
                    <a:pt x="3175" y="35510"/>
                    <a:pt x="7150" y="25223"/>
                    <a:pt x="10579" y="17908"/>
                  </a:cubicBezTo>
                  <a:cubicBezTo>
                    <a:pt x="13513" y="10275"/>
                    <a:pt x="20091" y="0"/>
                    <a:pt x="20346" y="0"/>
                  </a:cubicBezTo>
                  <a:cubicBezTo>
                    <a:pt x="20091" y="51"/>
                    <a:pt x="26670" y="10275"/>
                    <a:pt x="30112" y="17908"/>
                  </a:cubicBezTo>
                  <a:cubicBezTo>
                    <a:pt x="33032" y="25223"/>
                    <a:pt x="37007" y="35510"/>
                    <a:pt x="38786" y="42787"/>
                  </a:cubicBezTo>
                  <a:cubicBezTo>
                    <a:pt x="40182" y="50457"/>
                    <a:pt x="40182" y="56998"/>
                    <a:pt x="37160" y="63831"/>
                  </a:cubicBezTo>
                  <a:cubicBezTo>
                    <a:pt x="33832" y="70079"/>
                    <a:pt x="29058" y="72886"/>
                    <a:pt x="20346" y="72886"/>
                  </a:cubicBezTo>
                  <a:lnTo>
                    <a:pt x="19799" y="72759"/>
                  </a:lnTo>
                  <a:close/>
                </a:path>
              </a:pathLst>
            </a:custGeom>
            <a:grpFill/>
            <a:ln w="11151" cap="sq">
              <a:solidFill>
                <a:srgbClr val="FFFEFF"/>
              </a:solidFill>
            </a:ln>
          </p:spPr>
        </p:sp>
        <p:sp>
          <p:nvSpPr>
            <p:cNvPr id="99" name="Freeform 98"/>
            <p:cNvSpPr/>
            <p:nvPr/>
          </p:nvSpPr>
          <p:spPr>
            <a:xfrm>
              <a:off x="6590857" y="3960127"/>
              <a:ext cx="21260" cy="24676"/>
            </a:xfrm>
            <a:custGeom>
              <a:avLst/>
              <a:gdLst/>
              <a:ahLst/>
              <a:cxnLst/>
              <a:rect l="l" t="t" r="r" b="b"/>
              <a:pathLst>
                <a:path w="21260" h="24676">
                  <a:moveTo>
                    <a:pt x="7670" y="22974"/>
                  </a:moveTo>
                  <a:cubicBezTo>
                    <a:pt x="12572" y="24676"/>
                    <a:pt x="17945" y="21564"/>
                    <a:pt x="19495" y="16116"/>
                  </a:cubicBezTo>
                  <a:cubicBezTo>
                    <a:pt x="21260" y="10071"/>
                    <a:pt x="18592" y="3848"/>
                    <a:pt x="13576" y="1778"/>
                  </a:cubicBezTo>
                  <a:cubicBezTo>
                    <a:pt x="8674" y="0"/>
                    <a:pt x="3314" y="3099"/>
                    <a:pt x="1765" y="8636"/>
                  </a:cubicBezTo>
                  <a:cubicBezTo>
                    <a:pt x="0" y="14592"/>
                    <a:pt x="2667" y="20815"/>
                    <a:pt x="7670" y="22974"/>
                  </a:cubicBezTo>
                  <a:close/>
                </a:path>
              </a:pathLst>
            </a:custGeom>
            <a:grpFill/>
            <a:ln w="1473" cap="sq">
              <a:solidFill>
                <a:srgbClr val="FFFEFF"/>
              </a:solidFill>
            </a:ln>
          </p:spPr>
        </p:sp>
        <p:sp>
          <p:nvSpPr>
            <p:cNvPr id="100" name="Freeform 99"/>
            <p:cNvSpPr/>
            <p:nvPr/>
          </p:nvSpPr>
          <p:spPr>
            <a:xfrm>
              <a:off x="6590751" y="3875117"/>
              <a:ext cx="21475" cy="26517"/>
            </a:xfrm>
            <a:custGeom>
              <a:avLst/>
              <a:gdLst/>
              <a:ahLst/>
              <a:cxnLst/>
              <a:rect l="l" t="t" r="r" b="b"/>
              <a:pathLst>
                <a:path w="21475" h="26517">
                  <a:moveTo>
                    <a:pt x="7747" y="24625"/>
                  </a:moveTo>
                  <a:cubicBezTo>
                    <a:pt x="12700" y="26517"/>
                    <a:pt x="18123" y="23190"/>
                    <a:pt x="19685" y="17259"/>
                  </a:cubicBezTo>
                  <a:cubicBezTo>
                    <a:pt x="21476" y="10820"/>
                    <a:pt x="18770" y="4153"/>
                    <a:pt x="13716" y="1854"/>
                  </a:cubicBezTo>
                  <a:cubicBezTo>
                    <a:pt x="8763" y="0"/>
                    <a:pt x="3353" y="3340"/>
                    <a:pt x="1778" y="9220"/>
                  </a:cubicBezTo>
                  <a:cubicBezTo>
                    <a:pt x="0" y="15697"/>
                    <a:pt x="2692" y="22377"/>
                    <a:pt x="7747" y="24625"/>
                  </a:cubicBezTo>
                </a:path>
              </a:pathLst>
            </a:custGeom>
            <a:grpFill/>
          </p:spPr>
        </p:sp>
        <p:sp>
          <p:nvSpPr>
            <p:cNvPr id="101" name="Freeform 100"/>
            <p:cNvSpPr/>
            <p:nvPr/>
          </p:nvSpPr>
          <p:spPr>
            <a:xfrm>
              <a:off x="6590751" y="3875117"/>
              <a:ext cx="21475" cy="26517"/>
            </a:xfrm>
            <a:custGeom>
              <a:avLst/>
              <a:gdLst/>
              <a:ahLst/>
              <a:cxnLst/>
              <a:rect l="l" t="t" r="r" b="b"/>
              <a:pathLst>
                <a:path w="21475" h="26517">
                  <a:moveTo>
                    <a:pt x="7747" y="24625"/>
                  </a:moveTo>
                  <a:cubicBezTo>
                    <a:pt x="12700" y="26517"/>
                    <a:pt x="18123" y="23190"/>
                    <a:pt x="19685" y="17259"/>
                  </a:cubicBezTo>
                  <a:cubicBezTo>
                    <a:pt x="21476" y="10820"/>
                    <a:pt x="18770" y="4153"/>
                    <a:pt x="13716" y="1854"/>
                  </a:cubicBezTo>
                  <a:cubicBezTo>
                    <a:pt x="8763" y="0"/>
                    <a:pt x="3353" y="3340"/>
                    <a:pt x="1778" y="9220"/>
                  </a:cubicBezTo>
                  <a:cubicBezTo>
                    <a:pt x="0" y="15697"/>
                    <a:pt x="2692" y="22377"/>
                    <a:pt x="7747" y="24625"/>
                  </a:cubicBezTo>
                  <a:close/>
                </a:path>
              </a:pathLst>
            </a:custGeom>
            <a:grpFill/>
            <a:ln w="11151" cap="sq">
              <a:solidFill>
                <a:srgbClr val="FFFEFF"/>
              </a:solidFill>
            </a:ln>
          </p:spPr>
        </p:sp>
        <p:sp>
          <p:nvSpPr>
            <p:cNvPr id="102" name="Freeform 101"/>
            <p:cNvSpPr/>
            <p:nvPr/>
          </p:nvSpPr>
          <p:spPr>
            <a:xfrm>
              <a:off x="6692468" y="3944214"/>
              <a:ext cx="115151" cy="20396"/>
            </a:xfrm>
            <a:custGeom>
              <a:avLst/>
              <a:gdLst/>
              <a:ahLst/>
              <a:cxnLst/>
              <a:rect l="l" t="t" r="r" b="b"/>
              <a:pathLst>
                <a:path w="115151" h="20396">
                  <a:moveTo>
                    <a:pt x="57544" y="20396"/>
                  </a:moveTo>
                  <a:cubicBezTo>
                    <a:pt x="34551" y="20396"/>
                    <a:pt x="13939" y="18102"/>
                    <a:pt x="0" y="14475"/>
                  </a:cubicBezTo>
                  <a:lnTo>
                    <a:pt x="0" y="14475"/>
                  </a:lnTo>
                  <a:lnTo>
                    <a:pt x="0" y="0"/>
                  </a:lnTo>
                  <a:lnTo>
                    <a:pt x="115151" y="0"/>
                  </a:lnTo>
                  <a:lnTo>
                    <a:pt x="115151" y="14462"/>
                  </a:lnTo>
                  <a:lnTo>
                    <a:pt x="115151" y="14462"/>
                  </a:lnTo>
                  <a:cubicBezTo>
                    <a:pt x="101210" y="18096"/>
                    <a:pt x="80573" y="20396"/>
                    <a:pt x="57544" y="20396"/>
                  </a:cubicBezTo>
                  <a:close/>
                </a:path>
              </a:pathLst>
            </a:custGeom>
            <a:grpFill/>
          </p:spPr>
        </p:sp>
        <p:sp>
          <p:nvSpPr>
            <p:cNvPr id="103" name="Freeform 102"/>
            <p:cNvSpPr/>
            <p:nvPr/>
          </p:nvSpPr>
          <p:spPr>
            <a:xfrm>
              <a:off x="6673993" y="3930414"/>
              <a:ext cx="152045" cy="34201"/>
            </a:xfrm>
            <a:custGeom>
              <a:avLst/>
              <a:gdLst/>
              <a:ahLst/>
              <a:cxnLst/>
              <a:rect l="l" t="t" r="r" b="b"/>
              <a:pathLst>
                <a:path w="152045" h="34201">
                  <a:moveTo>
                    <a:pt x="76023" y="34201"/>
                  </a:moveTo>
                  <a:cubicBezTo>
                    <a:pt x="118009" y="34201"/>
                    <a:pt x="152045" y="26543"/>
                    <a:pt x="152045" y="17107"/>
                  </a:cubicBezTo>
                  <a:cubicBezTo>
                    <a:pt x="152045" y="7658"/>
                    <a:pt x="118009" y="0"/>
                    <a:pt x="76023" y="0"/>
                  </a:cubicBezTo>
                  <a:cubicBezTo>
                    <a:pt x="34036" y="0"/>
                    <a:pt x="0" y="7658"/>
                    <a:pt x="0" y="17107"/>
                  </a:cubicBezTo>
                  <a:cubicBezTo>
                    <a:pt x="0" y="26543"/>
                    <a:pt x="34036" y="34201"/>
                    <a:pt x="76023" y="34201"/>
                  </a:cubicBezTo>
                  <a:close/>
                </a:path>
              </a:pathLst>
            </a:custGeom>
            <a:grpFill/>
            <a:ln w="737" cap="sq">
              <a:solidFill>
                <a:srgbClr val="FFFEFF"/>
              </a:solidFill>
            </a:ln>
          </p:spPr>
        </p:sp>
        <p:sp>
          <p:nvSpPr>
            <p:cNvPr id="104" name="Freeform 103"/>
            <p:cNvSpPr/>
            <p:nvPr/>
          </p:nvSpPr>
          <p:spPr>
            <a:xfrm>
              <a:off x="6673993" y="3930414"/>
              <a:ext cx="152045" cy="34201"/>
            </a:xfrm>
            <a:custGeom>
              <a:avLst/>
              <a:gdLst/>
              <a:ahLst/>
              <a:cxnLst/>
              <a:rect l="l" t="t" r="r" b="b"/>
              <a:pathLst>
                <a:path w="152045" h="34201">
                  <a:moveTo>
                    <a:pt x="76023" y="34201"/>
                  </a:moveTo>
                  <a:cubicBezTo>
                    <a:pt x="118009" y="34201"/>
                    <a:pt x="152045" y="26543"/>
                    <a:pt x="152045" y="17107"/>
                  </a:cubicBezTo>
                  <a:cubicBezTo>
                    <a:pt x="152045" y="7658"/>
                    <a:pt x="118009" y="0"/>
                    <a:pt x="76023" y="0"/>
                  </a:cubicBezTo>
                  <a:cubicBezTo>
                    <a:pt x="34036" y="0"/>
                    <a:pt x="0" y="7658"/>
                    <a:pt x="0" y="17107"/>
                  </a:cubicBezTo>
                  <a:cubicBezTo>
                    <a:pt x="0" y="26543"/>
                    <a:pt x="34036" y="34201"/>
                    <a:pt x="76023" y="34201"/>
                  </a:cubicBezTo>
                </a:path>
              </a:pathLst>
            </a:custGeom>
            <a:grpFill/>
          </p:spPr>
        </p:sp>
        <p:sp>
          <p:nvSpPr>
            <p:cNvPr id="105" name="Freeform 104"/>
            <p:cNvSpPr/>
            <p:nvPr/>
          </p:nvSpPr>
          <p:spPr>
            <a:xfrm>
              <a:off x="6673993" y="3930414"/>
              <a:ext cx="152045" cy="34201"/>
            </a:xfrm>
            <a:custGeom>
              <a:avLst/>
              <a:gdLst/>
              <a:ahLst/>
              <a:cxnLst/>
              <a:rect l="l" t="t" r="r" b="b"/>
              <a:pathLst>
                <a:path w="152045" h="34201">
                  <a:moveTo>
                    <a:pt x="76023" y="34201"/>
                  </a:moveTo>
                  <a:cubicBezTo>
                    <a:pt x="118009" y="34201"/>
                    <a:pt x="152045" y="26543"/>
                    <a:pt x="152045" y="17107"/>
                  </a:cubicBezTo>
                  <a:cubicBezTo>
                    <a:pt x="152045" y="7658"/>
                    <a:pt x="118009" y="0"/>
                    <a:pt x="76023" y="0"/>
                  </a:cubicBezTo>
                  <a:cubicBezTo>
                    <a:pt x="34036" y="0"/>
                    <a:pt x="0" y="7658"/>
                    <a:pt x="0" y="17107"/>
                  </a:cubicBezTo>
                  <a:cubicBezTo>
                    <a:pt x="0" y="26543"/>
                    <a:pt x="34036" y="34201"/>
                    <a:pt x="76023" y="34201"/>
                  </a:cubicBezTo>
                  <a:close/>
                </a:path>
              </a:pathLst>
            </a:custGeom>
            <a:grpFill/>
            <a:ln w="737" cap="sq">
              <a:solidFill>
                <a:srgbClr val="FFFEFF"/>
              </a:solidFill>
            </a:ln>
          </p:spPr>
        </p:sp>
        <p:sp>
          <p:nvSpPr>
            <p:cNvPr id="106" name="Freeform 105"/>
            <p:cNvSpPr/>
            <p:nvPr/>
          </p:nvSpPr>
          <p:spPr>
            <a:xfrm>
              <a:off x="6672923" y="3924145"/>
              <a:ext cx="155142" cy="34899"/>
            </a:xfrm>
            <a:custGeom>
              <a:avLst/>
              <a:gdLst/>
              <a:ahLst/>
              <a:cxnLst/>
              <a:rect l="l" t="t" r="r" b="b"/>
              <a:pathLst>
                <a:path w="155142" h="34899">
                  <a:moveTo>
                    <a:pt x="77571" y="34900"/>
                  </a:moveTo>
                  <a:cubicBezTo>
                    <a:pt x="120408" y="34900"/>
                    <a:pt x="155142" y="27089"/>
                    <a:pt x="155142" y="17450"/>
                  </a:cubicBezTo>
                  <a:cubicBezTo>
                    <a:pt x="155142" y="7811"/>
                    <a:pt x="120408" y="0"/>
                    <a:pt x="77571" y="0"/>
                  </a:cubicBezTo>
                  <a:cubicBezTo>
                    <a:pt x="34734" y="0"/>
                    <a:pt x="0" y="7811"/>
                    <a:pt x="0" y="17450"/>
                  </a:cubicBezTo>
                  <a:cubicBezTo>
                    <a:pt x="0" y="27089"/>
                    <a:pt x="34734" y="34900"/>
                    <a:pt x="77571" y="34900"/>
                  </a:cubicBezTo>
                </a:path>
              </a:pathLst>
            </a:custGeom>
            <a:grpFill/>
          </p:spPr>
        </p:sp>
        <p:sp>
          <p:nvSpPr>
            <p:cNvPr id="107" name="Freeform 106"/>
            <p:cNvSpPr/>
            <p:nvPr/>
          </p:nvSpPr>
          <p:spPr>
            <a:xfrm>
              <a:off x="6672923" y="3924145"/>
              <a:ext cx="155142" cy="34899"/>
            </a:xfrm>
            <a:custGeom>
              <a:avLst/>
              <a:gdLst/>
              <a:ahLst/>
              <a:cxnLst/>
              <a:rect l="l" t="t" r="r" b="b"/>
              <a:pathLst>
                <a:path w="155142" h="34899">
                  <a:moveTo>
                    <a:pt x="77571" y="34900"/>
                  </a:moveTo>
                  <a:cubicBezTo>
                    <a:pt x="120408" y="34900"/>
                    <a:pt x="155142" y="27089"/>
                    <a:pt x="155142" y="17450"/>
                  </a:cubicBezTo>
                  <a:cubicBezTo>
                    <a:pt x="155142" y="7811"/>
                    <a:pt x="120408" y="0"/>
                    <a:pt x="77571" y="0"/>
                  </a:cubicBezTo>
                  <a:cubicBezTo>
                    <a:pt x="34734" y="0"/>
                    <a:pt x="0" y="7811"/>
                    <a:pt x="0" y="17450"/>
                  </a:cubicBezTo>
                  <a:cubicBezTo>
                    <a:pt x="0" y="27089"/>
                    <a:pt x="34734" y="34900"/>
                    <a:pt x="77571" y="34900"/>
                  </a:cubicBezTo>
                  <a:close/>
                </a:path>
              </a:pathLst>
            </a:custGeom>
            <a:grpFill/>
            <a:ln w="737" cap="sq">
              <a:solidFill>
                <a:srgbClr val="FFFEFF"/>
              </a:solidFill>
            </a:ln>
          </p:spPr>
        </p:sp>
        <p:sp>
          <p:nvSpPr>
            <p:cNvPr id="108" name="Freeform 107"/>
            <p:cNvSpPr/>
            <p:nvPr/>
          </p:nvSpPr>
          <p:spPr>
            <a:xfrm>
              <a:off x="6673073" y="3784887"/>
              <a:ext cx="154101" cy="154877"/>
            </a:xfrm>
            <a:custGeom>
              <a:avLst/>
              <a:gdLst/>
              <a:ahLst/>
              <a:cxnLst/>
              <a:rect l="l" t="t" r="r" b="b"/>
              <a:pathLst>
                <a:path w="154101" h="154877">
                  <a:moveTo>
                    <a:pt x="0" y="154229"/>
                  </a:moveTo>
                  <a:lnTo>
                    <a:pt x="79285" y="0"/>
                  </a:lnTo>
                  <a:lnTo>
                    <a:pt x="154101" y="154876"/>
                  </a:lnTo>
                  <a:moveTo>
                    <a:pt x="79285" y="0"/>
                  </a:moveTo>
                  <a:lnTo>
                    <a:pt x="79285" y="138608"/>
                  </a:lnTo>
                </a:path>
              </a:pathLst>
            </a:custGeom>
            <a:grpFill/>
            <a:ln w="2946" cap="sq">
              <a:solidFill>
                <a:srgbClr val="FFFEFF"/>
              </a:solidFill>
            </a:ln>
          </p:spPr>
        </p:sp>
        <p:sp>
          <p:nvSpPr>
            <p:cNvPr id="109" name="Freeform 108"/>
            <p:cNvSpPr/>
            <p:nvPr/>
          </p:nvSpPr>
          <p:spPr>
            <a:xfrm>
              <a:off x="6737259" y="3767295"/>
              <a:ext cx="28893" cy="31166"/>
            </a:xfrm>
            <a:custGeom>
              <a:avLst/>
              <a:gdLst/>
              <a:ahLst/>
              <a:cxnLst/>
              <a:rect l="l" t="t" r="r" b="b"/>
              <a:pathLst>
                <a:path w="28893" h="31166">
                  <a:moveTo>
                    <a:pt x="10211" y="28816"/>
                  </a:moveTo>
                  <a:cubicBezTo>
                    <a:pt x="17095" y="31166"/>
                    <a:pt x="24385" y="27254"/>
                    <a:pt x="26823" y="20091"/>
                  </a:cubicBezTo>
                  <a:cubicBezTo>
                    <a:pt x="28893" y="12725"/>
                    <a:pt x="25261" y="4877"/>
                    <a:pt x="18885" y="2629"/>
                  </a:cubicBezTo>
                  <a:cubicBezTo>
                    <a:pt x="11799" y="0"/>
                    <a:pt x="4509" y="3924"/>
                    <a:pt x="2274" y="11354"/>
                  </a:cubicBezTo>
                  <a:cubicBezTo>
                    <a:pt x="0" y="18453"/>
                    <a:pt x="3633" y="26302"/>
                    <a:pt x="10211" y="28816"/>
                  </a:cubicBezTo>
                </a:path>
              </a:pathLst>
            </a:custGeom>
            <a:grpFill/>
          </p:spPr>
        </p:sp>
        <p:sp>
          <p:nvSpPr>
            <p:cNvPr id="110" name="Freeform 109"/>
            <p:cNvSpPr/>
            <p:nvPr/>
          </p:nvSpPr>
          <p:spPr>
            <a:xfrm>
              <a:off x="6737259" y="3767295"/>
              <a:ext cx="28893" cy="31166"/>
            </a:xfrm>
            <a:custGeom>
              <a:avLst/>
              <a:gdLst/>
              <a:ahLst/>
              <a:cxnLst/>
              <a:rect l="l" t="t" r="r" b="b"/>
              <a:pathLst>
                <a:path w="28893" h="31166">
                  <a:moveTo>
                    <a:pt x="10211" y="28816"/>
                  </a:moveTo>
                  <a:cubicBezTo>
                    <a:pt x="17095" y="31166"/>
                    <a:pt x="24385" y="27254"/>
                    <a:pt x="26823" y="20091"/>
                  </a:cubicBezTo>
                  <a:cubicBezTo>
                    <a:pt x="28893" y="12725"/>
                    <a:pt x="25261" y="4877"/>
                    <a:pt x="18885" y="2629"/>
                  </a:cubicBezTo>
                  <a:cubicBezTo>
                    <a:pt x="11799" y="0"/>
                    <a:pt x="4509" y="3924"/>
                    <a:pt x="2274" y="11354"/>
                  </a:cubicBezTo>
                  <a:cubicBezTo>
                    <a:pt x="0" y="18453"/>
                    <a:pt x="3633" y="26302"/>
                    <a:pt x="10211" y="28816"/>
                  </a:cubicBezTo>
                  <a:close/>
                </a:path>
              </a:pathLst>
            </a:custGeom>
            <a:grpFill/>
            <a:ln w="1473" cap="sq">
              <a:solidFill>
                <a:srgbClr val="FFFEFF"/>
              </a:solidFill>
            </a:ln>
          </p:spPr>
        </p:sp>
        <p:sp>
          <p:nvSpPr>
            <p:cNvPr id="111" name="Freeform 110"/>
            <p:cNvSpPr/>
            <p:nvPr/>
          </p:nvSpPr>
          <p:spPr>
            <a:xfrm>
              <a:off x="6593280" y="3959589"/>
              <a:ext cx="15875" cy="12700"/>
            </a:xfrm>
            <a:custGeom>
              <a:avLst/>
              <a:gdLst/>
              <a:ahLst/>
              <a:cxnLst/>
              <a:rect l="l" t="t" r="r" b="b"/>
              <a:pathLst>
                <a:path w="15875" h="7341">
                  <a:moveTo>
                    <a:pt x="8217" y="2387"/>
                  </a:moveTo>
                  <a:cubicBezTo>
                    <a:pt x="13221" y="2387"/>
                    <a:pt x="15875" y="317"/>
                    <a:pt x="15875" y="317"/>
                  </a:cubicBezTo>
                  <a:cubicBezTo>
                    <a:pt x="14478" y="3340"/>
                    <a:pt x="12814" y="7340"/>
                    <a:pt x="8078" y="7340"/>
                  </a:cubicBezTo>
                  <a:cubicBezTo>
                    <a:pt x="3899" y="7340"/>
                    <a:pt x="1956" y="5422"/>
                    <a:pt x="0" y="0"/>
                  </a:cubicBezTo>
                  <a:cubicBezTo>
                    <a:pt x="0" y="0"/>
                    <a:pt x="3213" y="2387"/>
                    <a:pt x="8217" y="2387"/>
                  </a:cubicBezTo>
                </a:path>
              </a:pathLst>
            </a:custGeom>
            <a:grpFill/>
          </p:spPr>
        </p:sp>
        <p:sp>
          <p:nvSpPr>
            <p:cNvPr id="112" name="Freeform 111"/>
            <p:cNvSpPr/>
            <p:nvPr/>
          </p:nvSpPr>
          <p:spPr>
            <a:xfrm>
              <a:off x="6593280" y="3959589"/>
              <a:ext cx="15875" cy="7341"/>
            </a:xfrm>
            <a:custGeom>
              <a:avLst/>
              <a:gdLst/>
              <a:ahLst/>
              <a:cxnLst/>
              <a:rect l="l" t="t" r="r" b="b"/>
              <a:pathLst>
                <a:path w="15875" h="7341">
                  <a:moveTo>
                    <a:pt x="8217" y="2387"/>
                  </a:moveTo>
                  <a:cubicBezTo>
                    <a:pt x="13221" y="2387"/>
                    <a:pt x="15875" y="317"/>
                    <a:pt x="15875" y="317"/>
                  </a:cubicBezTo>
                  <a:cubicBezTo>
                    <a:pt x="14478" y="3340"/>
                    <a:pt x="12814" y="7340"/>
                    <a:pt x="8078" y="7340"/>
                  </a:cubicBezTo>
                  <a:cubicBezTo>
                    <a:pt x="3899" y="7340"/>
                    <a:pt x="1956" y="5422"/>
                    <a:pt x="0" y="0"/>
                  </a:cubicBezTo>
                  <a:cubicBezTo>
                    <a:pt x="0" y="0"/>
                    <a:pt x="3213" y="2387"/>
                    <a:pt x="8217" y="2387"/>
                  </a:cubicBezTo>
                  <a:close/>
                </a:path>
              </a:pathLst>
            </a:custGeom>
            <a:grpFill/>
            <a:ln w="1473" cap="sq">
              <a:solidFill>
                <a:srgbClr val="FFFEFF"/>
              </a:solidFill>
            </a:ln>
          </p:spPr>
        </p:sp>
        <p:sp>
          <p:nvSpPr>
            <p:cNvPr id="113" name="Freeform 112"/>
            <p:cNvSpPr/>
            <p:nvPr/>
          </p:nvSpPr>
          <p:spPr>
            <a:xfrm>
              <a:off x="6366139" y="3934121"/>
              <a:ext cx="152044" cy="34201"/>
            </a:xfrm>
            <a:custGeom>
              <a:avLst/>
              <a:gdLst/>
              <a:ahLst/>
              <a:cxnLst/>
              <a:rect l="l" t="t" r="r" b="b"/>
              <a:pathLst>
                <a:path w="152044" h="34201">
                  <a:moveTo>
                    <a:pt x="76022" y="34201"/>
                  </a:moveTo>
                  <a:cubicBezTo>
                    <a:pt x="118009" y="34201"/>
                    <a:pt x="152045" y="26543"/>
                    <a:pt x="152045" y="17094"/>
                  </a:cubicBezTo>
                  <a:cubicBezTo>
                    <a:pt x="152045" y="7658"/>
                    <a:pt x="118009" y="0"/>
                    <a:pt x="76022" y="0"/>
                  </a:cubicBezTo>
                  <a:cubicBezTo>
                    <a:pt x="34036" y="0"/>
                    <a:pt x="0" y="7658"/>
                    <a:pt x="0" y="17094"/>
                  </a:cubicBezTo>
                  <a:cubicBezTo>
                    <a:pt x="0" y="26543"/>
                    <a:pt x="34036" y="34201"/>
                    <a:pt x="76022" y="34201"/>
                  </a:cubicBezTo>
                </a:path>
              </a:pathLst>
            </a:custGeom>
            <a:grpFill/>
          </p:spPr>
        </p:sp>
        <p:sp>
          <p:nvSpPr>
            <p:cNvPr id="114" name="Freeform 113"/>
            <p:cNvSpPr/>
            <p:nvPr/>
          </p:nvSpPr>
          <p:spPr>
            <a:xfrm>
              <a:off x="6403594" y="3947439"/>
              <a:ext cx="114579" cy="20892"/>
            </a:xfrm>
            <a:custGeom>
              <a:avLst/>
              <a:gdLst/>
              <a:ahLst/>
              <a:cxnLst/>
              <a:rect l="l" t="t" r="r" b="b"/>
              <a:pathLst>
                <a:path w="114579" h="20892">
                  <a:moveTo>
                    <a:pt x="38570" y="20892"/>
                  </a:moveTo>
                  <a:cubicBezTo>
                    <a:pt x="24486" y="20892"/>
                    <a:pt x="11303" y="20028"/>
                    <a:pt x="0" y="18517"/>
                  </a:cubicBezTo>
                  <a:lnTo>
                    <a:pt x="0" y="0"/>
                  </a:lnTo>
                  <a:lnTo>
                    <a:pt x="112712" y="0"/>
                  </a:lnTo>
                  <a:cubicBezTo>
                    <a:pt x="113931" y="1220"/>
                    <a:pt x="114579" y="2490"/>
                    <a:pt x="114579" y="3785"/>
                  </a:cubicBezTo>
                  <a:cubicBezTo>
                    <a:pt x="114579" y="13221"/>
                    <a:pt x="80556" y="20892"/>
                    <a:pt x="38570" y="20892"/>
                  </a:cubicBezTo>
                  <a:close/>
                </a:path>
              </a:pathLst>
            </a:custGeom>
            <a:grpFill/>
          </p:spPr>
        </p:sp>
        <p:sp>
          <p:nvSpPr>
            <p:cNvPr id="115" name="Freeform 114"/>
            <p:cNvSpPr/>
            <p:nvPr/>
          </p:nvSpPr>
          <p:spPr>
            <a:xfrm>
              <a:off x="6366139" y="3934121"/>
              <a:ext cx="152044" cy="34201"/>
            </a:xfrm>
            <a:custGeom>
              <a:avLst/>
              <a:gdLst/>
              <a:ahLst/>
              <a:cxnLst/>
              <a:rect l="l" t="t" r="r" b="b"/>
              <a:pathLst>
                <a:path w="152044" h="34201">
                  <a:moveTo>
                    <a:pt x="76022" y="34201"/>
                  </a:moveTo>
                  <a:cubicBezTo>
                    <a:pt x="118009" y="34201"/>
                    <a:pt x="152045" y="26543"/>
                    <a:pt x="152045" y="17094"/>
                  </a:cubicBezTo>
                  <a:cubicBezTo>
                    <a:pt x="152045" y="7658"/>
                    <a:pt x="118009" y="0"/>
                    <a:pt x="76022" y="0"/>
                  </a:cubicBezTo>
                  <a:cubicBezTo>
                    <a:pt x="34036" y="0"/>
                    <a:pt x="0" y="7658"/>
                    <a:pt x="0" y="17094"/>
                  </a:cubicBezTo>
                  <a:cubicBezTo>
                    <a:pt x="0" y="26543"/>
                    <a:pt x="34036" y="34201"/>
                    <a:pt x="76022" y="34201"/>
                  </a:cubicBezTo>
                  <a:close/>
                </a:path>
              </a:pathLst>
            </a:custGeom>
            <a:grpFill/>
            <a:ln w="737" cap="sq">
              <a:solidFill>
                <a:srgbClr val="FFFEFF"/>
              </a:solidFill>
            </a:ln>
          </p:spPr>
        </p:sp>
        <p:sp>
          <p:nvSpPr>
            <p:cNvPr id="116" name="Freeform 115"/>
            <p:cNvSpPr/>
            <p:nvPr/>
          </p:nvSpPr>
          <p:spPr>
            <a:xfrm>
              <a:off x="6366139" y="3934121"/>
              <a:ext cx="152044" cy="34201"/>
            </a:xfrm>
            <a:custGeom>
              <a:avLst/>
              <a:gdLst/>
              <a:ahLst/>
              <a:cxnLst/>
              <a:rect l="l" t="t" r="r" b="b"/>
              <a:pathLst>
                <a:path w="152044" h="34201">
                  <a:moveTo>
                    <a:pt x="76022" y="34201"/>
                  </a:moveTo>
                  <a:cubicBezTo>
                    <a:pt x="118009" y="34201"/>
                    <a:pt x="152045" y="26543"/>
                    <a:pt x="152045" y="17094"/>
                  </a:cubicBezTo>
                  <a:cubicBezTo>
                    <a:pt x="152045" y="7658"/>
                    <a:pt x="118009" y="0"/>
                    <a:pt x="76022" y="0"/>
                  </a:cubicBezTo>
                  <a:cubicBezTo>
                    <a:pt x="34036" y="0"/>
                    <a:pt x="0" y="7658"/>
                    <a:pt x="0" y="17094"/>
                  </a:cubicBezTo>
                  <a:cubicBezTo>
                    <a:pt x="0" y="26543"/>
                    <a:pt x="34036" y="34201"/>
                    <a:pt x="76022" y="34201"/>
                  </a:cubicBezTo>
                </a:path>
              </a:pathLst>
            </a:custGeom>
            <a:grpFill/>
          </p:spPr>
        </p:sp>
        <p:sp>
          <p:nvSpPr>
            <p:cNvPr id="117" name="Freeform 116"/>
            <p:cNvSpPr/>
            <p:nvPr/>
          </p:nvSpPr>
          <p:spPr>
            <a:xfrm>
              <a:off x="6366139" y="3934121"/>
              <a:ext cx="152044" cy="34201"/>
            </a:xfrm>
            <a:custGeom>
              <a:avLst/>
              <a:gdLst/>
              <a:ahLst/>
              <a:cxnLst/>
              <a:rect l="l" t="t" r="r" b="b"/>
              <a:pathLst>
                <a:path w="152044" h="34201">
                  <a:moveTo>
                    <a:pt x="76022" y="34201"/>
                  </a:moveTo>
                  <a:cubicBezTo>
                    <a:pt x="118009" y="34201"/>
                    <a:pt x="152045" y="26543"/>
                    <a:pt x="152045" y="17094"/>
                  </a:cubicBezTo>
                  <a:cubicBezTo>
                    <a:pt x="152045" y="7658"/>
                    <a:pt x="118009" y="0"/>
                    <a:pt x="76022" y="0"/>
                  </a:cubicBezTo>
                  <a:cubicBezTo>
                    <a:pt x="34036" y="0"/>
                    <a:pt x="0" y="7658"/>
                    <a:pt x="0" y="17094"/>
                  </a:cubicBezTo>
                  <a:cubicBezTo>
                    <a:pt x="0" y="26543"/>
                    <a:pt x="34036" y="34201"/>
                    <a:pt x="76022" y="34201"/>
                  </a:cubicBezTo>
                  <a:close/>
                </a:path>
              </a:pathLst>
            </a:custGeom>
            <a:grpFill/>
            <a:ln w="737" cap="sq">
              <a:solidFill>
                <a:srgbClr val="FFFEFF"/>
              </a:solidFill>
            </a:ln>
          </p:spPr>
        </p:sp>
        <p:sp>
          <p:nvSpPr>
            <p:cNvPr id="118" name="Freeform 117"/>
            <p:cNvSpPr/>
            <p:nvPr/>
          </p:nvSpPr>
          <p:spPr>
            <a:xfrm>
              <a:off x="6365218" y="3788601"/>
              <a:ext cx="154101" cy="154877"/>
            </a:xfrm>
            <a:custGeom>
              <a:avLst/>
              <a:gdLst/>
              <a:ahLst/>
              <a:cxnLst/>
              <a:rect l="l" t="t" r="r" b="b"/>
              <a:pathLst>
                <a:path w="154101" h="154877">
                  <a:moveTo>
                    <a:pt x="0" y="154228"/>
                  </a:moveTo>
                  <a:lnTo>
                    <a:pt x="79299" y="0"/>
                  </a:lnTo>
                  <a:lnTo>
                    <a:pt x="154102" y="154876"/>
                  </a:lnTo>
                  <a:moveTo>
                    <a:pt x="79299" y="0"/>
                  </a:moveTo>
                  <a:lnTo>
                    <a:pt x="79299" y="138607"/>
                  </a:lnTo>
                </a:path>
              </a:pathLst>
            </a:custGeom>
            <a:grpFill/>
            <a:ln w="2946" cap="sq">
              <a:solidFill>
                <a:srgbClr val="FFFEFF"/>
              </a:solidFill>
            </a:ln>
          </p:spPr>
        </p:sp>
        <p:sp>
          <p:nvSpPr>
            <p:cNvPr id="119" name="Freeform 118"/>
            <p:cNvSpPr/>
            <p:nvPr/>
          </p:nvSpPr>
          <p:spPr>
            <a:xfrm>
              <a:off x="6429822" y="3767295"/>
              <a:ext cx="28892" cy="31166"/>
            </a:xfrm>
            <a:custGeom>
              <a:avLst/>
              <a:gdLst/>
              <a:ahLst/>
              <a:cxnLst/>
              <a:rect l="l" t="t" r="r" b="b"/>
              <a:pathLst>
                <a:path w="28892" h="31166">
                  <a:moveTo>
                    <a:pt x="10338" y="28816"/>
                  </a:moveTo>
                  <a:cubicBezTo>
                    <a:pt x="17095" y="31166"/>
                    <a:pt x="24384" y="27254"/>
                    <a:pt x="26950" y="20091"/>
                  </a:cubicBezTo>
                  <a:cubicBezTo>
                    <a:pt x="28893" y="12725"/>
                    <a:pt x="25273" y="4877"/>
                    <a:pt x="18288" y="2629"/>
                  </a:cubicBezTo>
                  <a:cubicBezTo>
                    <a:pt x="11798" y="0"/>
                    <a:pt x="4509" y="3924"/>
                    <a:pt x="2388" y="11354"/>
                  </a:cubicBezTo>
                  <a:cubicBezTo>
                    <a:pt x="0" y="18453"/>
                    <a:pt x="3632" y="26302"/>
                    <a:pt x="10338" y="28816"/>
                  </a:cubicBezTo>
                </a:path>
              </a:pathLst>
            </a:custGeom>
            <a:grpFill/>
          </p:spPr>
        </p:sp>
        <p:sp>
          <p:nvSpPr>
            <p:cNvPr id="120" name="Freeform 119"/>
            <p:cNvSpPr/>
            <p:nvPr/>
          </p:nvSpPr>
          <p:spPr>
            <a:xfrm>
              <a:off x="6429822" y="3767295"/>
              <a:ext cx="28892" cy="31166"/>
            </a:xfrm>
            <a:custGeom>
              <a:avLst/>
              <a:gdLst/>
              <a:ahLst/>
              <a:cxnLst/>
              <a:rect l="l" t="t" r="r" b="b"/>
              <a:pathLst>
                <a:path w="28892" h="31166">
                  <a:moveTo>
                    <a:pt x="10338" y="28816"/>
                  </a:moveTo>
                  <a:cubicBezTo>
                    <a:pt x="17095" y="31166"/>
                    <a:pt x="24384" y="27254"/>
                    <a:pt x="26950" y="20091"/>
                  </a:cubicBezTo>
                  <a:cubicBezTo>
                    <a:pt x="28893" y="12725"/>
                    <a:pt x="25273" y="4877"/>
                    <a:pt x="18288" y="2629"/>
                  </a:cubicBezTo>
                  <a:cubicBezTo>
                    <a:pt x="11798" y="0"/>
                    <a:pt x="4509" y="3924"/>
                    <a:pt x="2388" y="11354"/>
                  </a:cubicBezTo>
                  <a:cubicBezTo>
                    <a:pt x="0" y="18453"/>
                    <a:pt x="3632" y="26302"/>
                    <a:pt x="10338" y="28816"/>
                  </a:cubicBezTo>
                  <a:close/>
                </a:path>
              </a:pathLst>
            </a:custGeom>
            <a:grpFill/>
            <a:ln w="1473" cap="sq">
              <a:solidFill>
                <a:srgbClr val="FFFEFF"/>
              </a:solidFill>
            </a:ln>
          </p:spPr>
        </p:sp>
        <p:sp>
          <p:nvSpPr>
            <p:cNvPr id="121" name="Freeform 120"/>
            <p:cNvSpPr/>
            <p:nvPr/>
          </p:nvSpPr>
          <p:spPr>
            <a:xfrm>
              <a:off x="6365070" y="3927851"/>
              <a:ext cx="155143" cy="34899"/>
            </a:xfrm>
            <a:custGeom>
              <a:avLst/>
              <a:gdLst/>
              <a:ahLst/>
              <a:cxnLst/>
              <a:rect l="l" t="t" r="r" b="b"/>
              <a:pathLst>
                <a:path w="155143" h="34899">
                  <a:moveTo>
                    <a:pt x="77571" y="34899"/>
                  </a:moveTo>
                  <a:cubicBezTo>
                    <a:pt x="120408" y="34899"/>
                    <a:pt x="155143" y="27089"/>
                    <a:pt x="155143" y="17450"/>
                  </a:cubicBezTo>
                  <a:cubicBezTo>
                    <a:pt x="155143" y="7810"/>
                    <a:pt x="120408" y="0"/>
                    <a:pt x="77571" y="0"/>
                  </a:cubicBezTo>
                  <a:cubicBezTo>
                    <a:pt x="34734" y="0"/>
                    <a:pt x="0" y="7810"/>
                    <a:pt x="0" y="17450"/>
                  </a:cubicBezTo>
                  <a:cubicBezTo>
                    <a:pt x="0" y="27089"/>
                    <a:pt x="34734" y="34899"/>
                    <a:pt x="77571" y="34899"/>
                  </a:cubicBezTo>
                </a:path>
              </a:pathLst>
            </a:custGeom>
            <a:grpFill/>
          </p:spPr>
        </p:sp>
        <p:sp>
          <p:nvSpPr>
            <p:cNvPr id="122" name="Freeform 121"/>
            <p:cNvSpPr/>
            <p:nvPr/>
          </p:nvSpPr>
          <p:spPr>
            <a:xfrm>
              <a:off x="6365070" y="3927851"/>
              <a:ext cx="155143" cy="34899"/>
            </a:xfrm>
            <a:custGeom>
              <a:avLst/>
              <a:gdLst/>
              <a:ahLst/>
              <a:cxnLst/>
              <a:rect l="l" t="t" r="r" b="b"/>
              <a:pathLst>
                <a:path w="155143" h="34899">
                  <a:moveTo>
                    <a:pt x="77571" y="34899"/>
                  </a:moveTo>
                  <a:cubicBezTo>
                    <a:pt x="120408" y="34899"/>
                    <a:pt x="155143" y="27089"/>
                    <a:pt x="155143" y="17450"/>
                  </a:cubicBezTo>
                  <a:cubicBezTo>
                    <a:pt x="155143" y="7810"/>
                    <a:pt x="120408" y="0"/>
                    <a:pt x="77571" y="0"/>
                  </a:cubicBezTo>
                  <a:cubicBezTo>
                    <a:pt x="34734" y="0"/>
                    <a:pt x="0" y="7810"/>
                    <a:pt x="0" y="17450"/>
                  </a:cubicBezTo>
                  <a:cubicBezTo>
                    <a:pt x="0" y="27089"/>
                    <a:pt x="34734" y="34899"/>
                    <a:pt x="77571" y="34899"/>
                  </a:cubicBezTo>
                  <a:close/>
                </a:path>
              </a:pathLst>
            </a:custGeom>
            <a:grpFill/>
            <a:ln w="737" cap="sq">
              <a:solidFill>
                <a:srgbClr val="FFFEFF"/>
              </a:solidFill>
            </a:ln>
          </p:spPr>
        </p:sp>
      </p:grpSp>
      <p:sp>
        <p:nvSpPr>
          <p:cNvPr id="123" name="TextBox 122"/>
          <p:cNvSpPr txBox="1"/>
          <p:nvPr/>
        </p:nvSpPr>
        <p:spPr>
          <a:xfrm>
            <a:off x="6961702" y="3135909"/>
            <a:ext cx="1188720" cy="558800"/>
          </a:xfrm>
          <a:prstGeom prst="rect">
            <a:avLst/>
          </a:prstGeom>
        </p:spPr>
        <p:txBody>
          <a:bodyPr lIns="0" tIns="0" rIns="0" bIns="0" anchor="t"/>
          <a:lstStyle/>
          <a:p>
            <a:pPr marL="100860" indent="-100860">
              <a:lnSpc>
                <a:spcPts val="996"/>
              </a:lnSpc>
              <a:buClr>
                <a:srgbClr val="FFFEFF"/>
              </a:buClr>
              <a:buSzPts val="500"/>
              <a:buFont typeface="Arial Unicode MS"/>
              <a:buChar char="■"/>
            </a:pPr>
            <a:r>
              <a:rPr lang="en-US" sz="1000" b="1" dirty="0">
                <a:solidFill>
                  <a:srgbClr val="FFFEFF"/>
                </a:solidFill>
                <a:latin typeface="Arial"/>
              </a:rPr>
              <a:t>Decision Making</a:t>
            </a:r>
          </a:p>
          <a:p>
            <a:pPr marL="100860" indent="-100860">
              <a:lnSpc>
                <a:spcPts val="996"/>
              </a:lnSpc>
              <a:spcBef>
                <a:spcPts val="441"/>
              </a:spcBef>
              <a:buClr>
                <a:srgbClr val="FFFEFF"/>
              </a:buClr>
              <a:buSzPts val="500"/>
              <a:buFont typeface="Arial Unicode MS"/>
              <a:buChar char="■"/>
            </a:pPr>
            <a:r>
              <a:rPr lang="en-US" sz="1000" b="1" dirty="0">
                <a:solidFill>
                  <a:srgbClr val="FFFEFF"/>
                </a:solidFill>
                <a:latin typeface="Arial"/>
              </a:rPr>
              <a:t>Analytic Ability</a:t>
            </a:r>
          </a:p>
        </p:txBody>
      </p:sp>
      <p:sp>
        <p:nvSpPr>
          <p:cNvPr id="124" name="TextBox 123"/>
          <p:cNvSpPr txBox="1"/>
          <p:nvPr/>
        </p:nvSpPr>
        <p:spPr>
          <a:xfrm rot="4649992">
            <a:off x="8235090" y="2809676"/>
            <a:ext cx="139700" cy="165100"/>
          </a:xfrm>
          <a:prstGeom prst="rect">
            <a:avLst/>
          </a:prstGeom>
        </p:spPr>
        <p:txBody>
          <a:bodyPr wrap="none" lIns="0" tIns="0" rIns="0" bIns="0" anchor="t"/>
          <a:lstStyle/>
          <a:p>
            <a:r>
              <a:rPr lang="en-US" sz="1400" b="1" dirty="0">
                <a:solidFill>
                  <a:srgbClr val="000000"/>
                </a:solidFill>
                <a:latin typeface="Arial"/>
              </a:rPr>
              <a:t>II.</a:t>
            </a:r>
          </a:p>
        </p:txBody>
      </p:sp>
      <p:sp>
        <p:nvSpPr>
          <p:cNvPr id="125" name="TextBox 124"/>
          <p:cNvSpPr txBox="1"/>
          <p:nvPr/>
        </p:nvSpPr>
        <p:spPr>
          <a:xfrm rot="4649992">
            <a:off x="8053490" y="3222179"/>
            <a:ext cx="685800" cy="165100"/>
          </a:xfrm>
          <a:prstGeom prst="rect">
            <a:avLst/>
          </a:prstGeom>
        </p:spPr>
        <p:txBody>
          <a:bodyPr wrap="none" lIns="0" tIns="0" rIns="0" bIns="0" anchor="t"/>
          <a:lstStyle/>
          <a:p>
            <a:r>
              <a:rPr lang="en-US" sz="1400" b="1">
                <a:solidFill>
                  <a:srgbClr val="000000"/>
                </a:solidFill>
                <a:latin typeface="Arial"/>
              </a:rPr>
              <a:t>Judgment</a:t>
            </a:r>
          </a:p>
        </p:txBody>
      </p:sp>
      <p:grpSp>
        <p:nvGrpSpPr>
          <p:cNvPr id="126" name="Group 125"/>
          <p:cNvGrpSpPr/>
          <p:nvPr/>
        </p:nvGrpSpPr>
        <p:grpSpPr>
          <a:xfrm>
            <a:off x="5122295" y="3724494"/>
            <a:ext cx="2015503" cy="2173910"/>
            <a:chOff x="4942392" y="4017585"/>
            <a:chExt cx="2015503" cy="2173910"/>
          </a:xfrm>
        </p:grpSpPr>
        <p:sp>
          <p:nvSpPr>
            <p:cNvPr id="127" name="Freeform 126"/>
            <p:cNvSpPr/>
            <p:nvPr/>
          </p:nvSpPr>
          <p:spPr>
            <a:xfrm>
              <a:off x="4942392" y="4017585"/>
              <a:ext cx="2015503" cy="2173910"/>
            </a:xfrm>
            <a:custGeom>
              <a:avLst/>
              <a:gdLst/>
              <a:ahLst/>
              <a:cxnLst/>
              <a:rect l="l" t="t" r="r" b="b"/>
              <a:pathLst>
                <a:path w="2015503" h="2173910">
                  <a:moveTo>
                    <a:pt x="2015503" y="2170836"/>
                  </a:moveTo>
                  <a:lnTo>
                    <a:pt x="1333424" y="698856"/>
                  </a:lnTo>
                  <a:lnTo>
                    <a:pt x="1009587" y="0"/>
                  </a:lnTo>
                  <a:lnTo>
                    <a:pt x="1007555" y="0"/>
                  </a:lnTo>
                  <a:lnTo>
                    <a:pt x="490271" y="1112101"/>
                  </a:lnTo>
                  <a:lnTo>
                    <a:pt x="0" y="2166150"/>
                  </a:lnTo>
                  <a:lnTo>
                    <a:pt x="6045" y="2173910"/>
                  </a:lnTo>
                  <a:lnTo>
                    <a:pt x="2013115" y="2173910"/>
                  </a:lnTo>
                  <a:close/>
                </a:path>
              </a:pathLst>
            </a:custGeom>
            <a:solidFill>
              <a:srgbClr val="4D4D4F"/>
            </a:solidFill>
          </p:spPr>
        </p:sp>
        <p:sp>
          <p:nvSpPr>
            <p:cNvPr id="128" name="Freeform 127"/>
            <p:cNvSpPr/>
            <p:nvPr/>
          </p:nvSpPr>
          <p:spPr>
            <a:xfrm>
              <a:off x="4942392" y="4017585"/>
              <a:ext cx="2015503" cy="2173910"/>
            </a:xfrm>
            <a:custGeom>
              <a:avLst/>
              <a:gdLst/>
              <a:ahLst/>
              <a:cxnLst/>
              <a:rect l="l" t="t" r="r" b="b"/>
              <a:pathLst>
                <a:path w="2015503" h="2173910">
                  <a:moveTo>
                    <a:pt x="2015503" y="2170836"/>
                  </a:moveTo>
                  <a:lnTo>
                    <a:pt x="1333424" y="698856"/>
                  </a:lnTo>
                  <a:lnTo>
                    <a:pt x="1009587" y="0"/>
                  </a:lnTo>
                  <a:lnTo>
                    <a:pt x="1007555" y="0"/>
                  </a:lnTo>
                  <a:lnTo>
                    <a:pt x="490271" y="1112101"/>
                  </a:lnTo>
                  <a:lnTo>
                    <a:pt x="0" y="2166150"/>
                  </a:lnTo>
                  <a:lnTo>
                    <a:pt x="6045" y="2173910"/>
                  </a:lnTo>
                  <a:lnTo>
                    <a:pt x="2013115" y="2173910"/>
                  </a:lnTo>
                  <a:lnTo>
                    <a:pt x="2015503" y="2170836"/>
                  </a:lnTo>
                  <a:close/>
                </a:path>
              </a:pathLst>
            </a:custGeom>
            <a:noFill/>
            <a:ln w="9741" cap="sq">
              <a:solidFill>
                <a:srgbClr val="FFFEFF"/>
              </a:solidFill>
            </a:ln>
          </p:spPr>
        </p:sp>
        <p:sp>
          <p:nvSpPr>
            <p:cNvPr id="129" name="Freeform 128"/>
            <p:cNvSpPr/>
            <p:nvPr/>
          </p:nvSpPr>
          <p:spPr>
            <a:xfrm>
              <a:off x="5831229" y="4545169"/>
              <a:ext cx="111785" cy="111798"/>
            </a:xfrm>
            <a:custGeom>
              <a:avLst/>
              <a:gdLst/>
              <a:ahLst/>
              <a:cxnLst/>
              <a:rect l="l" t="t" r="r" b="b"/>
              <a:pathLst>
                <a:path w="111785" h="111798">
                  <a:moveTo>
                    <a:pt x="111785" y="55892"/>
                  </a:moveTo>
                  <a:cubicBezTo>
                    <a:pt x="111785" y="86779"/>
                    <a:pt x="86766" y="111798"/>
                    <a:pt x="55893" y="111798"/>
                  </a:cubicBezTo>
                  <a:cubicBezTo>
                    <a:pt x="25019" y="111798"/>
                    <a:pt x="0" y="86779"/>
                    <a:pt x="0" y="55892"/>
                  </a:cubicBezTo>
                  <a:cubicBezTo>
                    <a:pt x="0" y="25019"/>
                    <a:pt x="25019" y="0"/>
                    <a:pt x="55893" y="0"/>
                  </a:cubicBezTo>
                  <a:cubicBezTo>
                    <a:pt x="86766" y="0"/>
                    <a:pt x="111785" y="25019"/>
                    <a:pt x="111785" y="55892"/>
                  </a:cubicBezTo>
                </a:path>
              </a:pathLst>
            </a:custGeom>
            <a:solidFill>
              <a:srgbClr val="FFFEFF"/>
            </a:solidFill>
          </p:spPr>
        </p:sp>
        <p:sp>
          <p:nvSpPr>
            <p:cNvPr id="130" name="Freeform 129"/>
            <p:cNvSpPr/>
            <p:nvPr/>
          </p:nvSpPr>
          <p:spPr>
            <a:xfrm>
              <a:off x="5892231" y="4658837"/>
              <a:ext cx="100889" cy="150470"/>
            </a:xfrm>
            <a:custGeom>
              <a:avLst/>
              <a:gdLst/>
              <a:ahLst/>
              <a:cxnLst/>
              <a:rect l="l" t="t" r="r" b="b"/>
              <a:pathLst>
                <a:path w="100889" h="150470">
                  <a:moveTo>
                    <a:pt x="69062" y="150229"/>
                  </a:moveTo>
                  <a:cubicBezTo>
                    <a:pt x="86639" y="150229"/>
                    <a:pt x="100889" y="135903"/>
                    <a:pt x="100889" y="118237"/>
                  </a:cubicBezTo>
                  <a:lnTo>
                    <a:pt x="100889" y="31992"/>
                  </a:lnTo>
                  <a:cubicBezTo>
                    <a:pt x="100889" y="14326"/>
                    <a:pt x="93320" y="13"/>
                    <a:pt x="81750" y="13"/>
                  </a:cubicBezTo>
                  <a:lnTo>
                    <a:pt x="42164" y="0"/>
                  </a:lnTo>
                  <a:lnTo>
                    <a:pt x="0" y="150470"/>
                  </a:lnTo>
                  <a:lnTo>
                    <a:pt x="69062" y="150470"/>
                  </a:lnTo>
                </a:path>
              </a:pathLst>
            </a:custGeom>
            <a:solidFill>
              <a:srgbClr val="FFFEFF"/>
            </a:solidFill>
          </p:spPr>
        </p:sp>
        <p:sp>
          <p:nvSpPr>
            <p:cNvPr id="131" name="Freeform 130"/>
            <p:cNvSpPr/>
            <p:nvPr/>
          </p:nvSpPr>
          <p:spPr>
            <a:xfrm>
              <a:off x="5861095" y="4666080"/>
              <a:ext cx="52375" cy="107683"/>
            </a:xfrm>
            <a:custGeom>
              <a:avLst/>
              <a:gdLst/>
              <a:ahLst/>
              <a:cxnLst/>
              <a:rect l="l" t="t" r="r" b="b"/>
              <a:pathLst>
                <a:path w="52375" h="107683">
                  <a:moveTo>
                    <a:pt x="49098" y="20447"/>
                  </a:moveTo>
                  <a:lnTo>
                    <a:pt x="29578" y="1359"/>
                  </a:lnTo>
                  <a:lnTo>
                    <a:pt x="29578" y="1092"/>
                  </a:lnTo>
                  <a:cubicBezTo>
                    <a:pt x="28371" y="140"/>
                    <a:pt x="27229" y="0"/>
                    <a:pt x="26187" y="64"/>
                  </a:cubicBezTo>
                  <a:cubicBezTo>
                    <a:pt x="25146" y="0"/>
                    <a:pt x="24002" y="140"/>
                    <a:pt x="22796" y="1092"/>
                  </a:cubicBezTo>
                  <a:lnTo>
                    <a:pt x="22796" y="1359"/>
                  </a:lnTo>
                  <a:lnTo>
                    <a:pt x="3276" y="20447"/>
                  </a:lnTo>
                  <a:cubicBezTo>
                    <a:pt x="0" y="23013"/>
                    <a:pt x="1308" y="26823"/>
                    <a:pt x="1308" y="26823"/>
                  </a:cubicBezTo>
                  <a:lnTo>
                    <a:pt x="24701" y="105068"/>
                  </a:lnTo>
                  <a:lnTo>
                    <a:pt x="24726" y="106109"/>
                  </a:lnTo>
                  <a:cubicBezTo>
                    <a:pt x="24726" y="106109"/>
                    <a:pt x="25234" y="107341"/>
                    <a:pt x="25908" y="107608"/>
                  </a:cubicBezTo>
                  <a:cubicBezTo>
                    <a:pt x="26009" y="107684"/>
                    <a:pt x="26085" y="107658"/>
                    <a:pt x="26187" y="107671"/>
                  </a:cubicBezTo>
                  <a:cubicBezTo>
                    <a:pt x="26276" y="107658"/>
                    <a:pt x="26365" y="107684"/>
                    <a:pt x="26466" y="107608"/>
                  </a:cubicBezTo>
                  <a:cubicBezTo>
                    <a:pt x="27139" y="107341"/>
                    <a:pt x="27647" y="106109"/>
                    <a:pt x="27647" y="106109"/>
                  </a:cubicBezTo>
                  <a:lnTo>
                    <a:pt x="27660" y="105068"/>
                  </a:lnTo>
                  <a:lnTo>
                    <a:pt x="51066" y="26823"/>
                  </a:lnTo>
                  <a:cubicBezTo>
                    <a:pt x="51066" y="26823"/>
                    <a:pt x="52374" y="23013"/>
                    <a:pt x="49098" y="20447"/>
                  </a:cubicBezTo>
                </a:path>
              </a:pathLst>
            </a:custGeom>
            <a:solidFill>
              <a:srgbClr val="FFFEFF"/>
            </a:solidFill>
          </p:spPr>
        </p:sp>
        <p:sp>
          <p:nvSpPr>
            <p:cNvPr id="132" name="Freeform 131"/>
            <p:cNvSpPr/>
            <p:nvPr/>
          </p:nvSpPr>
          <p:spPr>
            <a:xfrm>
              <a:off x="5831224" y="4545530"/>
              <a:ext cx="111430" cy="111442"/>
            </a:xfrm>
            <a:custGeom>
              <a:avLst/>
              <a:gdLst/>
              <a:ahLst/>
              <a:cxnLst/>
              <a:rect l="l" t="t" r="r" b="b"/>
              <a:pathLst>
                <a:path w="111430" h="111442">
                  <a:moveTo>
                    <a:pt x="111430" y="55714"/>
                  </a:moveTo>
                  <a:cubicBezTo>
                    <a:pt x="111430" y="86486"/>
                    <a:pt x="86487" y="111442"/>
                    <a:pt x="55715" y="111442"/>
                  </a:cubicBezTo>
                  <a:cubicBezTo>
                    <a:pt x="24943" y="111442"/>
                    <a:pt x="0" y="86486"/>
                    <a:pt x="0" y="55714"/>
                  </a:cubicBezTo>
                  <a:cubicBezTo>
                    <a:pt x="0" y="24942"/>
                    <a:pt x="24943" y="0"/>
                    <a:pt x="55715" y="0"/>
                  </a:cubicBezTo>
                  <a:cubicBezTo>
                    <a:pt x="86487" y="0"/>
                    <a:pt x="111430" y="24942"/>
                    <a:pt x="111430" y="55714"/>
                  </a:cubicBezTo>
                </a:path>
              </a:pathLst>
            </a:custGeom>
            <a:solidFill>
              <a:srgbClr val="FFFEFF"/>
            </a:solidFill>
          </p:spPr>
        </p:sp>
        <p:sp>
          <p:nvSpPr>
            <p:cNvPr id="133" name="Freeform 132"/>
            <p:cNvSpPr/>
            <p:nvPr/>
          </p:nvSpPr>
          <p:spPr>
            <a:xfrm>
              <a:off x="5781117" y="4658837"/>
              <a:ext cx="100889" cy="150470"/>
            </a:xfrm>
            <a:custGeom>
              <a:avLst/>
              <a:gdLst/>
              <a:ahLst/>
              <a:cxnLst/>
              <a:rect l="l" t="t" r="r" b="b"/>
              <a:pathLst>
                <a:path w="100889" h="150470">
                  <a:moveTo>
                    <a:pt x="31827" y="150229"/>
                  </a:moveTo>
                  <a:cubicBezTo>
                    <a:pt x="14250" y="150229"/>
                    <a:pt x="0" y="135903"/>
                    <a:pt x="0" y="118237"/>
                  </a:cubicBezTo>
                  <a:lnTo>
                    <a:pt x="0" y="31992"/>
                  </a:lnTo>
                  <a:cubicBezTo>
                    <a:pt x="0" y="14326"/>
                    <a:pt x="7570" y="13"/>
                    <a:pt x="19139" y="13"/>
                  </a:cubicBezTo>
                  <a:lnTo>
                    <a:pt x="58725" y="0"/>
                  </a:lnTo>
                  <a:lnTo>
                    <a:pt x="100889" y="150470"/>
                  </a:lnTo>
                  <a:lnTo>
                    <a:pt x="31827" y="150470"/>
                  </a:lnTo>
                </a:path>
              </a:pathLst>
            </a:custGeom>
            <a:solidFill>
              <a:srgbClr val="FFFEFF"/>
            </a:solidFill>
          </p:spPr>
        </p:sp>
        <p:sp>
          <p:nvSpPr>
            <p:cNvPr id="134" name="Freeform 133"/>
            <p:cNvSpPr/>
            <p:nvPr/>
          </p:nvSpPr>
          <p:spPr>
            <a:xfrm>
              <a:off x="6014472" y="4619733"/>
              <a:ext cx="74524" cy="74537"/>
            </a:xfrm>
            <a:custGeom>
              <a:avLst/>
              <a:gdLst/>
              <a:ahLst/>
              <a:cxnLst/>
              <a:rect l="l" t="t" r="r" b="b"/>
              <a:pathLst>
                <a:path w="74524" h="74537">
                  <a:moveTo>
                    <a:pt x="74524" y="37262"/>
                  </a:moveTo>
                  <a:cubicBezTo>
                    <a:pt x="74524" y="57849"/>
                    <a:pt x="57836" y="74536"/>
                    <a:pt x="37262" y="74536"/>
                  </a:cubicBezTo>
                  <a:cubicBezTo>
                    <a:pt x="16675" y="74536"/>
                    <a:pt x="0" y="57849"/>
                    <a:pt x="0" y="37262"/>
                  </a:cubicBezTo>
                  <a:cubicBezTo>
                    <a:pt x="0" y="16675"/>
                    <a:pt x="16675" y="0"/>
                    <a:pt x="37262" y="0"/>
                  </a:cubicBezTo>
                  <a:cubicBezTo>
                    <a:pt x="57836" y="0"/>
                    <a:pt x="74524" y="16675"/>
                    <a:pt x="74524" y="37262"/>
                  </a:cubicBezTo>
                </a:path>
              </a:pathLst>
            </a:custGeom>
            <a:solidFill>
              <a:srgbClr val="FFFEFF"/>
            </a:solidFill>
          </p:spPr>
        </p:sp>
        <p:sp>
          <p:nvSpPr>
            <p:cNvPr id="135" name="Freeform 134"/>
            <p:cNvSpPr/>
            <p:nvPr/>
          </p:nvSpPr>
          <p:spPr>
            <a:xfrm>
              <a:off x="6055144" y="4695513"/>
              <a:ext cx="67259" cy="100317"/>
            </a:xfrm>
            <a:custGeom>
              <a:avLst/>
              <a:gdLst/>
              <a:ahLst/>
              <a:cxnLst/>
              <a:rect l="l" t="t" r="r" b="b"/>
              <a:pathLst>
                <a:path w="67259" h="100317">
                  <a:moveTo>
                    <a:pt x="46037" y="100152"/>
                  </a:moveTo>
                  <a:cubicBezTo>
                    <a:pt x="57760" y="100152"/>
                    <a:pt x="67259" y="90601"/>
                    <a:pt x="67259" y="78829"/>
                  </a:cubicBezTo>
                  <a:lnTo>
                    <a:pt x="67259" y="21336"/>
                  </a:lnTo>
                  <a:cubicBezTo>
                    <a:pt x="67259" y="9550"/>
                    <a:pt x="62205" y="12"/>
                    <a:pt x="54495" y="12"/>
                  </a:cubicBezTo>
                  <a:lnTo>
                    <a:pt x="28105" y="0"/>
                  </a:lnTo>
                  <a:lnTo>
                    <a:pt x="0" y="100317"/>
                  </a:lnTo>
                  <a:lnTo>
                    <a:pt x="46037" y="100317"/>
                  </a:lnTo>
                </a:path>
              </a:pathLst>
            </a:custGeom>
            <a:solidFill>
              <a:srgbClr val="FFFEFF"/>
            </a:solidFill>
          </p:spPr>
        </p:sp>
        <p:sp>
          <p:nvSpPr>
            <p:cNvPr id="136" name="Freeform 135"/>
            <p:cNvSpPr/>
            <p:nvPr/>
          </p:nvSpPr>
          <p:spPr>
            <a:xfrm>
              <a:off x="6034374" y="4700332"/>
              <a:ext cx="34925" cy="71793"/>
            </a:xfrm>
            <a:custGeom>
              <a:avLst/>
              <a:gdLst/>
              <a:ahLst/>
              <a:cxnLst/>
              <a:rect l="l" t="t" r="r" b="b"/>
              <a:pathLst>
                <a:path w="34925" h="71793">
                  <a:moveTo>
                    <a:pt x="32741" y="13640"/>
                  </a:moveTo>
                  <a:lnTo>
                    <a:pt x="19724" y="914"/>
                  </a:lnTo>
                  <a:lnTo>
                    <a:pt x="19724" y="737"/>
                  </a:lnTo>
                  <a:cubicBezTo>
                    <a:pt x="18923" y="102"/>
                    <a:pt x="18161" y="0"/>
                    <a:pt x="17463" y="51"/>
                  </a:cubicBezTo>
                  <a:cubicBezTo>
                    <a:pt x="16777" y="0"/>
                    <a:pt x="16015" y="102"/>
                    <a:pt x="15202" y="737"/>
                  </a:cubicBezTo>
                  <a:lnTo>
                    <a:pt x="15202" y="914"/>
                  </a:lnTo>
                  <a:lnTo>
                    <a:pt x="2185" y="13640"/>
                  </a:lnTo>
                  <a:cubicBezTo>
                    <a:pt x="0" y="15355"/>
                    <a:pt x="877" y="17895"/>
                    <a:pt x="877" y="17895"/>
                  </a:cubicBezTo>
                  <a:lnTo>
                    <a:pt x="16485" y="70054"/>
                  </a:lnTo>
                  <a:lnTo>
                    <a:pt x="16498" y="70752"/>
                  </a:lnTo>
                  <a:cubicBezTo>
                    <a:pt x="16498" y="70752"/>
                    <a:pt x="16828" y="71578"/>
                    <a:pt x="17285" y="71755"/>
                  </a:cubicBezTo>
                  <a:cubicBezTo>
                    <a:pt x="17348" y="71793"/>
                    <a:pt x="17399" y="71781"/>
                    <a:pt x="17463" y="71793"/>
                  </a:cubicBezTo>
                  <a:cubicBezTo>
                    <a:pt x="17526" y="71781"/>
                    <a:pt x="17590" y="71793"/>
                    <a:pt x="17653" y="71755"/>
                  </a:cubicBezTo>
                  <a:cubicBezTo>
                    <a:pt x="18098" y="71578"/>
                    <a:pt x="18441" y="70752"/>
                    <a:pt x="18441" y="70752"/>
                  </a:cubicBezTo>
                  <a:lnTo>
                    <a:pt x="18453" y="70054"/>
                  </a:lnTo>
                  <a:lnTo>
                    <a:pt x="34049" y="17895"/>
                  </a:lnTo>
                  <a:cubicBezTo>
                    <a:pt x="34049" y="17895"/>
                    <a:pt x="34925" y="15355"/>
                    <a:pt x="32741" y="13640"/>
                  </a:cubicBezTo>
                </a:path>
              </a:pathLst>
            </a:custGeom>
            <a:solidFill>
              <a:srgbClr val="FFFEFF"/>
            </a:solidFill>
          </p:spPr>
        </p:sp>
        <p:sp>
          <p:nvSpPr>
            <p:cNvPr id="137" name="Freeform 136"/>
            <p:cNvSpPr/>
            <p:nvPr/>
          </p:nvSpPr>
          <p:spPr>
            <a:xfrm>
              <a:off x="6014472" y="4619982"/>
              <a:ext cx="74282" cy="74282"/>
            </a:xfrm>
            <a:custGeom>
              <a:avLst/>
              <a:gdLst/>
              <a:ahLst/>
              <a:cxnLst/>
              <a:rect l="l" t="t" r="r" b="b"/>
              <a:pathLst>
                <a:path w="74282" h="74282">
                  <a:moveTo>
                    <a:pt x="74283" y="37135"/>
                  </a:moveTo>
                  <a:cubicBezTo>
                    <a:pt x="74283" y="57658"/>
                    <a:pt x="57659" y="74282"/>
                    <a:pt x="37135" y="74282"/>
                  </a:cubicBezTo>
                  <a:cubicBezTo>
                    <a:pt x="16625" y="74282"/>
                    <a:pt x="0" y="57658"/>
                    <a:pt x="0" y="37135"/>
                  </a:cubicBezTo>
                  <a:cubicBezTo>
                    <a:pt x="0" y="16624"/>
                    <a:pt x="16625" y="0"/>
                    <a:pt x="37135" y="0"/>
                  </a:cubicBezTo>
                  <a:cubicBezTo>
                    <a:pt x="57659" y="0"/>
                    <a:pt x="74283" y="16624"/>
                    <a:pt x="74283" y="37135"/>
                  </a:cubicBezTo>
                </a:path>
              </a:pathLst>
            </a:custGeom>
            <a:solidFill>
              <a:srgbClr val="FFFEFF"/>
            </a:solidFill>
          </p:spPr>
        </p:sp>
        <p:sp>
          <p:nvSpPr>
            <p:cNvPr id="138" name="Freeform 137"/>
            <p:cNvSpPr/>
            <p:nvPr/>
          </p:nvSpPr>
          <p:spPr>
            <a:xfrm>
              <a:off x="5981060" y="4695513"/>
              <a:ext cx="67259" cy="100317"/>
            </a:xfrm>
            <a:custGeom>
              <a:avLst/>
              <a:gdLst/>
              <a:ahLst/>
              <a:cxnLst/>
              <a:rect l="l" t="t" r="r" b="b"/>
              <a:pathLst>
                <a:path w="67259" h="100317">
                  <a:moveTo>
                    <a:pt x="21222" y="100152"/>
                  </a:moveTo>
                  <a:cubicBezTo>
                    <a:pt x="9500" y="100152"/>
                    <a:pt x="0" y="90601"/>
                    <a:pt x="0" y="78829"/>
                  </a:cubicBezTo>
                  <a:lnTo>
                    <a:pt x="0" y="21336"/>
                  </a:lnTo>
                  <a:cubicBezTo>
                    <a:pt x="0" y="9550"/>
                    <a:pt x="5054" y="12"/>
                    <a:pt x="12764" y="12"/>
                  </a:cubicBezTo>
                  <a:lnTo>
                    <a:pt x="39154" y="0"/>
                  </a:lnTo>
                  <a:lnTo>
                    <a:pt x="67259" y="100317"/>
                  </a:lnTo>
                  <a:lnTo>
                    <a:pt x="21222" y="100317"/>
                  </a:lnTo>
                </a:path>
              </a:pathLst>
            </a:custGeom>
            <a:solidFill>
              <a:srgbClr val="FFFEFF"/>
            </a:solidFill>
          </p:spPr>
        </p:sp>
      </p:grpSp>
      <p:sp>
        <p:nvSpPr>
          <p:cNvPr id="139" name="TextBox 138"/>
          <p:cNvSpPr txBox="1"/>
          <p:nvPr/>
        </p:nvSpPr>
        <p:spPr>
          <a:xfrm>
            <a:off x="5666151" y="5117109"/>
            <a:ext cx="1188720" cy="431800"/>
          </a:xfrm>
          <a:prstGeom prst="rect">
            <a:avLst/>
          </a:prstGeom>
        </p:spPr>
        <p:txBody>
          <a:bodyPr lIns="0" tIns="0" rIns="0" bIns="0" anchor="t"/>
          <a:lstStyle/>
          <a:p>
            <a:pPr marL="100860" indent="-100860">
              <a:buClr>
                <a:srgbClr val="FFFEFF"/>
              </a:buClr>
              <a:buSzPts val="500"/>
              <a:buFont typeface="Arial Unicode MS"/>
              <a:buChar char="■"/>
            </a:pPr>
            <a:r>
              <a:rPr lang="en-US" sz="1000" b="1" dirty="0">
                <a:solidFill>
                  <a:srgbClr val="FFFEFF"/>
                </a:solidFill>
                <a:latin typeface="Arial"/>
              </a:rPr>
              <a:t>Teamwork</a:t>
            </a:r>
          </a:p>
          <a:p>
            <a:pPr marL="100860" indent="-100860">
              <a:lnSpc>
                <a:spcPts val="996"/>
              </a:lnSpc>
              <a:spcBef>
                <a:spcPts val="441"/>
              </a:spcBef>
              <a:buClr>
                <a:srgbClr val="FFFEFF"/>
              </a:buClr>
              <a:buSzPts val="500"/>
              <a:buFont typeface="Arial Unicode MS"/>
              <a:buChar char="■"/>
            </a:pPr>
            <a:r>
              <a:rPr lang="en-US" sz="1000" b="1" dirty="0">
                <a:solidFill>
                  <a:srgbClr val="FFFEFF"/>
                </a:solidFill>
                <a:latin typeface="Arial"/>
              </a:rPr>
              <a:t>Leading and Supervising</a:t>
            </a:r>
          </a:p>
        </p:txBody>
      </p:sp>
      <p:sp>
        <p:nvSpPr>
          <p:cNvPr id="140" name="Freeform 139"/>
          <p:cNvSpPr/>
          <p:nvPr/>
        </p:nvSpPr>
        <p:spPr>
          <a:xfrm>
            <a:off x="3877950" y="2282332"/>
            <a:ext cx="2253920" cy="2002041"/>
          </a:xfrm>
          <a:custGeom>
            <a:avLst/>
            <a:gdLst/>
            <a:ahLst/>
            <a:cxnLst/>
            <a:rect l="l" t="t" r="r" b="b"/>
            <a:pathLst>
              <a:path w="2253920" h="2002041">
                <a:moveTo>
                  <a:pt x="445503" y="0"/>
                </a:moveTo>
                <a:lnTo>
                  <a:pt x="1204316" y="605105"/>
                </a:lnTo>
                <a:lnTo>
                  <a:pt x="2253920" y="1442174"/>
                </a:lnTo>
                <a:lnTo>
                  <a:pt x="0" y="2002041"/>
                </a:lnTo>
                <a:close/>
              </a:path>
            </a:pathLst>
          </a:custGeom>
          <a:solidFill>
            <a:srgbClr val="651D40"/>
          </a:solidFill>
        </p:spPr>
      </p:sp>
      <p:sp>
        <p:nvSpPr>
          <p:cNvPr id="141" name="Freeform 140"/>
          <p:cNvSpPr/>
          <p:nvPr/>
        </p:nvSpPr>
        <p:spPr>
          <a:xfrm>
            <a:off x="3877950" y="2282332"/>
            <a:ext cx="2253920" cy="2002041"/>
          </a:xfrm>
          <a:custGeom>
            <a:avLst/>
            <a:gdLst/>
            <a:ahLst/>
            <a:cxnLst/>
            <a:rect l="l" t="t" r="r" b="b"/>
            <a:pathLst>
              <a:path w="2253920" h="2002041">
                <a:moveTo>
                  <a:pt x="445503" y="0"/>
                </a:moveTo>
                <a:lnTo>
                  <a:pt x="1204316" y="605105"/>
                </a:lnTo>
                <a:lnTo>
                  <a:pt x="2253920" y="1442174"/>
                </a:lnTo>
                <a:lnTo>
                  <a:pt x="0" y="2002041"/>
                </a:lnTo>
                <a:lnTo>
                  <a:pt x="445503" y="0"/>
                </a:lnTo>
                <a:close/>
              </a:path>
            </a:pathLst>
          </a:custGeom>
          <a:noFill/>
          <a:ln w="9741" cap="sq">
            <a:solidFill>
              <a:srgbClr val="FFFEFF"/>
            </a:solidFill>
          </a:ln>
        </p:spPr>
      </p:sp>
      <p:sp>
        <p:nvSpPr>
          <p:cNvPr id="142" name="TextBox 141"/>
          <p:cNvSpPr txBox="1"/>
          <p:nvPr/>
        </p:nvSpPr>
        <p:spPr>
          <a:xfrm>
            <a:off x="4267627" y="3082631"/>
            <a:ext cx="1188720" cy="812799"/>
          </a:xfrm>
          <a:prstGeom prst="rect">
            <a:avLst/>
          </a:prstGeom>
        </p:spPr>
        <p:txBody>
          <a:bodyPr lIns="0" tIns="0" rIns="0" bIns="0" anchor="t"/>
          <a:lstStyle/>
          <a:p>
            <a:pPr marL="100860" indent="-100860">
              <a:lnSpc>
                <a:spcPts val="996"/>
              </a:lnSpc>
              <a:buClr>
                <a:srgbClr val="FFFEFF"/>
              </a:buClr>
              <a:buSzPts val="500"/>
              <a:buFont typeface="Arial Unicode MS"/>
              <a:buChar char="■"/>
            </a:pPr>
            <a:r>
              <a:rPr lang="en-US" sz="1000" b="1" dirty="0">
                <a:solidFill>
                  <a:srgbClr val="FFFEFF"/>
                </a:solidFill>
                <a:latin typeface="Arial"/>
              </a:rPr>
              <a:t>Learning and Researching</a:t>
            </a:r>
          </a:p>
          <a:p>
            <a:pPr marL="100860" indent="-100860">
              <a:lnSpc>
                <a:spcPts val="996"/>
              </a:lnSpc>
              <a:spcBef>
                <a:spcPts val="441"/>
              </a:spcBef>
              <a:buClr>
                <a:srgbClr val="FFFEFF"/>
              </a:buClr>
              <a:buSzPts val="500"/>
              <a:buFont typeface="Arial Unicode MS"/>
              <a:buChar char="■"/>
            </a:pPr>
            <a:r>
              <a:rPr lang="en-US" sz="1000" b="1" dirty="0">
                <a:solidFill>
                  <a:srgbClr val="FFFEFF"/>
                </a:solidFill>
                <a:latin typeface="Arial"/>
              </a:rPr>
              <a:t>Adapting </a:t>
            </a:r>
            <a:r>
              <a:rPr lang="en-US" sz="1000" b="1" dirty="0" smtClean="0">
                <a:solidFill>
                  <a:srgbClr val="FFFEFF"/>
                </a:solidFill>
                <a:latin typeface="Arial"/>
              </a:rPr>
              <a:t>and Responding </a:t>
            </a:r>
            <a:r>
              <a:rPr lang="en-US" sz="1000" b="1" dirty="0">
                <a:solidFill>
                  <a:srgbClr val="FFFEFF"/>
                </a:solidFill>
                <a:latin typeface="Arial"/>
              </a:rPr>
              <a:t>to Change</a:t>
            </a:r>
          </a:p>
        </p:txBody>
      </p:sp>
      <p:sp>
        <p:nvSpPr>
          <p:cNvPr id="143" name="TextBox 142"/>
          <p:cNvSpPr txBox="1"/>
          <p:nvPr/>
        </p:nvSpPr>
        <p:spPr>
          <a:xfrm rot="16964985">
            <a:off x="3600338" y="3396753"/>
            <a:ext cx="190500" cy="165100"/>
          </a:xfrm>
          <a:prstGeom prst="rect">
            <a:avLst/>
          </a:prstGeom>
        </p:spPr>
        <p:txBody>
          <a:bodyPr wrap="none" lIns="0" tIns="0" rIns="0" bIns="0" anchor="t"/>
          <a:lstStyle/>
          <a:p>
            <a:r>
              <a:rPr lang="en-US" sz="1400" b="1" dirty="0">
                <a:solidFill>
                  <a:srgbClr val="000000"/>
                </a:solidFill>
                <a:latin typeface="Arial"/>
              </a:rPr>
              <a:t>VI.</a:t>
            </a:r>
          </a:p>
        </p:txBody>
      </p:sp>
      <p:sp>
        <p:nvSpPr>
          <p:cNvPr id="144" name="TextBox 143"/>
          <p:cNvSpPr txBox="1"/>
          <p:nvPr/>
        </p:nvSpPr>
        <p:spPr>
          <a:xfrm rot="16964985">
            <a:off x="3462100" y="2969339"/>
            <a:ext cx="660400" cy="165100"/>
          </a:xfrm>
          <a:prstGeom prst="rect">
            <a:avLst/>
          </a:prstGeom>
        </p:spPr>
        <p:txBody>
          <a:bodyPr wrap="none" lIns="0" tIns="0" rIns="0" bIns="0" anchor="t"/>
          <a:lstStyle/>
          <a:p>
            <a:r>
              <a:rPr lang="en-US" sz="1400" b="1">
                <a:solidFill>
                  <a:srgbClr val="000000"/>
                </a:solidFill>
                <a:latin typeface="Arial"/>
              </a:rPr>
              <a:t>Learning </a:t>
            </a:r>
          </a:p>
        </p:txBody>
      </p:sp>
      <p:sp>
        <p:nvSpPr>
          <p:cNvPr id="145" name="TextBox 144"/>
          <p:cNvSpPr txBox="1"/>
          <p:nvPr/>
        </p:nvSpPr>
        <p:spPr>
          <a:xfrm rot="16964985">
            <a:off x="3934216" y="2622790"/>
            <a:ext cx="50801" cy="165100"/>
          </a:xfrm>
          <a:prstGeom prst="rect">
            <a:avLst/>
          </a:prstGeom>
        </p:spPr>
        <p:txBody>
          <a:bodyPr wrap="none" lIns="0" tIns="0" rIns="0" bIns="0" anchor="t"/>
          <a:lstStyle/>
          <a:p>
            <a:r>
              <a:rPr lang="en-US" sz="1000" b="1">
                <a:solidFill>
                  <a:srgbClr val="000000"/>
                </a:solidFill>
                <a:latin typeface="Arial"/>
              </a:rPr>
              <a:t> </a:t>
            </a:r>
          </a:p>
        </p:txBody>
      </p:sp>
      <p:sp>
        <p:nvSpPr>
          <p:cNvPr id="146" name="TextBox 145"/>
          <p:cNvSpPr txBox="1"/>
          <p:nvPr/>
        </p:nvSpPr>
        <p:spPr>
          <a:xfrm rot="16964985">
            <a:off x="3688286" y="3135269"/>
            <a:ext cx="457200" cy="165100"/>
          </a:xfrm>
          <a:prstGeom prst="rect">
            <a:avLst/>
          </a:prstGeom>
        </p:spPr>
        <p:txBody>
          <a:bodyPr wrap="none" lIns="0" tIns="0" rIns="0" bIns="0" anchor="t"/>
          <a:lstStyle/>
          <a:p>
            <a:r>
              <a:rPr lang="en-US" sz="1400" b="1" dirty="0">
                <a:solidFill>
                  <a:srgbClr val="000000"/>
                </a:solidFill>
                <a:latin typeface="Arial"/>
              </a:rPr>
              <a:t>Agility</a:t>
            </a:r>
          </a:p>
        </p:txBody>
      </p:sp>
      <p:grpSp>
        <p:nvGrpSpPr>
          <p:cNvPr id="147" name="Group 146"/>
          <p:cNvGrpSpPr/>
          <p:nvPr/>
        </p:nvGrpSpPr>
        <p:grpSpPr>
          <a:xfrm>
            <a:off x="3876953" y="3426645"/>
            <a:ext cx="2254923" cy="2468691"/>
            <a:chOff x="3697050" y="3719735"/>
            <a:chExt cx="2254923" cy="2468691"/>
          </a:xfrm>
        </p:grpSpPr>
        <p:sp>
          <p:nvSpPr>
            <p:cNvPr id="148" name="Freeform 147"/>
            <p:cNvSpPr/>
            <p:nvPr/>
          </p:nvSpPr>
          <p:spPr>
            <a:xfrm>
              <a:off x="5248053" y="3740771"/>
              <a:ext cx="113652" cy="113640"/>
            </a:xfrm>
            <a:custGeom>
              <a:avLst/>
              <a:gdLst/>
              <a:ahLst/>
              <a:cxnLst/>
              <a:rect l="l" t="t" r="r" b="b"/>
              <a:pathLst>
                <a:path w="113652" h="113640">
                  <a:moveTo>
                    <a:pt x="32740" y="56820"/>
                  </a:moveTo>
                  <a:cubicBezTo>
                    <a:pt x="32740" y="43548"/>
                    <a:pt x="43548" y="32741"/>
                    <a:pt x="56819" y="32741"/>
                  </a:cubicBezTo>
                  <a:cubicBezTo>
                    <a:pt x="70091" y="32741"/>
                    <a:pt x="80898" y="43548"/>
                    <a:pt x="80898" y="56820"/>
                  </a:cubicBezTo>
                  <a:cubicBezTo>
                    <a:pt x="80898" y="70091"/>
                    <a:pt x="70091" y="80899"/>
                    <a:pt x="56819" y="80899"/>
                  </a:cubicBezTo>
                  <a:cubicBezTo>
                    <a:pt x="43548" y="80899"/>
                    <a:pt x="32740" y="70091"/>
                    <a:pt x="32740" y="56820"/>
                  </a:cubicBezTo>
                  <a:moveTo>
                    <a:pt x="47904" y="104940"/>
                  </a:moveTo>
                  <a:lnTo>
                    <a:pt x="47904" y="109969"/>
                  </a:lnTo>
                  <a:cubicBezTo>
                    <a:pt x="47904" y="111988"/>
                    <a:pt x="49555" y="113639"/>
                    <a:pt x="51599" y="113639"/>
                  </a:cubicBezTo>
                  <a:lnTo>
                    <a:pt x="62420" y="113639"/>
                  </a:lnTo>
                  <a:cubicBezTo>
                    <a:pt x="64465" y="113639"/>
                    <a:pt x="66116" y="111988"/>
                    <a:pt x="66116" y="109969"/>
                  </a:cubicBezTo>
                  <a:lnTo>
                    <a:pt x="66116" y="104940"/>
                  </a:lnTo>
                  <a:cubicBezTo>
                    <a:pt x="66116" y="104026"/>
                    <a:pt x="66890" y="102997"/>
                    <a:pt x="67907" y="102692"/>
                  </a:cubicBezTo>
                  <a:lnTo>
                    <a:pt x="82677" y="96393"/>
                  </a:lnTo>
                  <a:cubicBezTo>
                    <a:pt x="83451" y="95961"/>
                    <a:pt x="84759" y="96151"/>
                    <a:pt x="85369" y="96749"/>
                  </a:cubicBezTo>
                  <a:lnTo>
                    <a:pt x="88684" y="100089"/>
                  </a:lnTo>
                  <a:cubicBezTo>
                    <a:pt x="90081" y="101473"/>
                    <a:pt x="92506" y="101473"/>
                    <a:pt x="93903" y="100089"/>
                  </a:cubicBezTo>
                  <a:lnTo>
                    <a:pt x="101574" y="92418"/>
                  </a:lnTo>
                  <a:cubicBezTo>
                    <a:pt x="102260" y="91732"/>
                    <a:pt x="102654" y="90805"/>
                    <a:pt x="102654" y="89827"/>
                  </a:cubicBezTo>
                  <a:cubicBezTo>
                    <a:pt x="102654" y="88836"/>
                    <a:pt x="102273" y="87909"/>
                    <a:pt x="101574" y="87211"/>
                  </a:cubicBezTo>
                  <a:lnTo>
                    <a:pt x="98044" y="83693"/>
                  </a:lnTo>
                  <a:cubicBezTo>
                    <a:pt x="97396" y="83032"/>
                    <a:pt x="97218" y="81750"/>
                    <a:pt x="97688" y="80823"/>
                  </a:cubicBezTo>
                  <a:lnTo>
                    <a:pt x="103060" y="67462"/>
                  </a:lnTo>
                  <a:cubicBezTo>
                    <a:pt x="103289" y="66599"/>
                    <a:pt x="104330" y="65824"/>
                    <a:pt x="105257" y="65811"/>
                  </a:cubicBezTo>
                  <a:lnTo>
                    <a:pt x="109944" y="65811"/>
                  </a:lnTo>
                  <a:cubicBezTo>
                    <a:pt x="111988" y="65811"/>
                    <a:pt x="113652" y="64160"/>
                    <a:pt x="113652" y="62128"/>
                  </a:cubicBezTo>
                  <a:lnTo>
                    <a:pt x="113652" y="51308"/>
                  </a:lnTo>
                  <a:cubicBezTo>
                    <a:pt x="113652" y="49276"/>
                    <a:pt x="111988" y="47625"/>
                    <a:pt x="109944" y="47625"/>
                  </a:cubicBezTo>
                  <a:lnTo>
                    <a:pt x="105257" y="47625"/>
                  </a:lnTo>
                  <a:cubicBezTo>
                    <a:pt x="104330" y="47625"/>
                    <a:pt x="103289" y="46850"/>
                    <a:pt x="102984" y="45847"/>
                  </a:cubicBezTo>
                  <a:lnTo>
                    <a:pt x="96532" y="30823"/>
                  </a:lnTo>
                  <a:cubicBezTo>
                    <a:pt x="96088" y="30023"/>
                    <a:pt x="96266" y="28753"/>
                    <a:pt x="96901" y="28118"/>
                  </a:cubicBezTo>
                  <a:lnTo>
                    <a:pt x="100076" y="24930"/>
                  </a:lnTo>
                  <a:cubicBezTo>
                    <a:pt x="101498" y="23495"/>
                    <a:pt x="101498" y="21158"/>
                    <a:pt x="100076" y="19736"/>
                  </a:cubicBezTo>
                  <a:lnTo>
                    <a:pt x="92418" y="12077"/>
                  </a:lnTo>
                  <a:cubicBezTo>
                    <a:pt x="91033" y="10681"/>
                    <a:pt x="88595" y="10668"/>
                    <a:pt x="87185" y="12077"/>
                  </a:cubicBezTo>
                  <a:lnTo>
                    <a:pt x="83756" y="15519"/>
                  </a:lnTo>
                  <a:cubicBezTo>
                    <a:pt x="83121" y="16154"/>
                    <a:pt x="81940" y="16447"/>
                    <a:pt x="80873" y="15900"/>
                  </a:cubicBezTo>
                  <a:lnTo>
                    <a:pt x="67767" y="10681"/>
                  </a:lnTo>
                  <a:cubicBezTo>
                    <a:pt x="66890" y="10426"/>
                    <a:pt x="66116" y="9411"/>
                    <a:pt x="66116" y="8496"/>
                  </a:cubicBezTo>
                  <a:lnTo>
                    <a:pt x="66116" y="3683"/>
                  </a:lnTo>
                  <a:cubicBezTo>
                    <a:pt x="66116" y="1651"/>
                    <a:pt x="64465" y="0"/>
                    <a:pt x="62420" y="0"/>
                  </a:cubicBezTo>
                  <a:lnTo>
                    <a:pt x="51599" y="0"/>
                  </a:lnTo>
                  <a:cubicBezTo>
                    <a:pt x="49555" y="0"/>
                    <a:pt x="47904" y="1651"/>
                    <a:pt x="47904" y="3683"/>
                  </a:cubicBezTo>
                  <a:lnTo>
                    <a:pt x="47904" y="8496"/>
                  </a:lnTo>
                  <a:cubicBezTo>
                    <a:pt x="47904" y="9411"/>
                    <a:pt x="47129" y="10452"/>
                    <a:pt x="46139" y="10769"/>
                  </a:cubicBezTo>
                  <a:lnTo>
                    <a:pt x="30950" y="17284"/>
                  </a:lnTo>
                  <a:cubicBezTo>
                    <a:pt x="30226" y="17704"/>
                    <a:pt x="28905" y="17526"/>
                    <a:pt x="28295" y="16941"/>
                  </a:cubicBezTo>
                  <a:lnTo>
                    <a:pt x="24930" y="13563"/>
                  </a:lnTo>
                  <a:cubicBezTo>
                    <a:pt x="23558" y="12167"/>
                    <a:pt x="21107" y="12167"/>
                    <a:pt x="19710" y="13563"/>
                  </a:cubicBezTo>
                  <a:lnTo>
                    <a:pt x="12065" y="21209"/>
                  </a:lnTo>
                  <a:cubicBezTo>
                    <a:pt x="11366" y="21907"/>
                    <a:pt x="10973" y="22847"/>
                    <a:pt x="10973" y="23838"/>
                  </a:cubicBezTo>
                  <a:cubicBezTo>
                    <a:pt x="10985" y="24828"/>
                    <a:pt x="11366" y="25755"/>
                    <a:pt x="12065" y="26429"/>
                  </a:cubicBezTo>
                  <a:lnTo>
                    <a:pt x="15735" y="30124"/>
                  </a:lnTo>
                  <a:cubicBezTo>
                    <a:pt x="16383" y="30772"/>
                    <a:pt x="16586" y="32067"/>
                    <a:pt x="16116" y="32982"/>
                  </a:cubicBezTo>
                  <a:lnTo>
                    <a:pt x="10960" y="45974"/>
                  </a:lnTo>
                  <a:cubicBezTo>
                    <a:pt x="10718" y="46850"/>
                    <a:pt x="9702" y="47625"/>
                    <a:pt x="8775" y="47625"/>
                  </a:cubicBezTo>
                  <a:lnTo>
                    <a:pt x="3670" y="47625"/>
                  </a:lnTo>
                  <a:cubicBezTo>
                    <a:pt x="1651" y="47625"/>
                    <a:pt x="0" y="49276"/>
                    <a:pt x="0" y="51308"/>
                  </a:cubicBezTo>
                  <a:lnTo>
                    <a:pt x="0" y="62128"/>
                  </a:lnTo>
                  <a:cubicBezTo>
                    <a:pt x="0" y="64173"/>
                    <a:pt x="1651" y="65837"/>
                    <a:pt x="3670" y="65837"/>
                  </a:cubicBezTo>
                  <a:lnTo>
                    <a:pt x="8775" y="65837"/>
                  </a:lnTo>
                  <a:cubicBezTo>
                    <a:pt x="9702" y="65837"/>
                    <a:pt x="10744" y="66611"/>
                    <a:pt x="11061" y="67602"/>
                  </a:cubicBezTo>
                  <a:lnTo>
                    <a:pt x="17411" y="82550"/>
                  </a:lnTo>
                  <a:cubicBezTo>
                    <a:pt x="17856" y="83312"/>
                    <a:pt x="17703" y="84556"/>
                    <a:pt x="17068" y="85204"/>
                  </a:cubicBezTo>
                  <a:lnTo>
                    <a:pt x="13538" y="88709"/>
                  </a:lnTo>
                  <a:cubicBezTo>
                    <a:pt x="12852" y="89408"/>
                    <a:pt x="12471" y="90335"/>
                    <a:pt x="12471" y="91326"/>
                  </a:cubicBezTo>
                  <a:cubicBezTo>
                    <a:pt x="12471" y="92304"/>
                    <a:pt x="12852" y="93231"/>
                    <a:pt x="13538" y="93904"/>
                  </a:cubicBezTo>
                  <a:lnTo>
                    <a:pt x="21221" y="101574"/>
                  </a:lnTo>
                  <a:cubicBezTo>
                    <a:pt x="22606" y="102959"/>
                    <a:pt x="25057" y="102959"/>
                    <a:pt x="26416" y="101574"/>
                  </a:cubicBezTo>
                  <a:lnTo>
                    <a:pt x="30175" y="97815"/>
                  </a:lnTo>
                  <a:cubicBezTo>
                    <a:pt x="30797" y="97206"/>
                    <a:pt x="31953" y="96914"/>
                    <a:pt x="33032" y="97472"/>
                  </a:cubicBezTo>
                  <a:lnTo>
                    <a:pt x="46278" y="102756"/>
                  </a:lnTo>
                  <a:cubicBezTo>
                    <a:pt x="47129" y="103009"/>
                    <a:pt x="47904" y="104038"/>
                    <a:pt x="47904" y="104940"/>
                  </a:cubicBezTo>
                </a:path>
              </a:pathLst>
            </a:custGeom>
            <a:solidFill>
              <a:srgbClr val="FFFEFF"/>
            </a:solidFill>
          </p:spPr>
        </p:sp>
        <p:sp>
          <p:nvSpPr>
            <p:cNvPr id="149" name="Freeform 148"/>
            <p:cNvSpPr/>
            <p:nvPr/>
          </p:nvSpPr>
          <p:spPr>
            <a:xfrm>
              <a:off x="5348743" y="3814101"/>
              <a:ext cx="72379" cy="72415"/>
            </a:xfrm>
            <a:custGeom>
              <a:avLst/>
              <a:gdLst/>
              <a:ahLst/>
              <a:cxnLst/>
              <a:rect l="l" t="t" r="r" b="b"/>
              <a:pathLst>
                <a:path w="72379" h="72415">
                  <a:moveTo>
                    <a:pt x="36194" y="50952"/>
                  </a:moveTo>
                  <a:cubicBezTo>
                    <a:pt x="44322" y="50952"/>
                    <a:pt x="50939" y="44348"/>
                    <a:pt x="50939" y="36220"/>
                  </a:cubicBezTo>
                  <a:cubicBezTo>
                    <a:pt x="50939" y="28080"/>
                    <a:pt x="44322" y="21463"/>
                    <a:pt x="36194" y="21463"/>
                  </a:cubicBezTo>
                  <a:cubicBezTo>
                    <a:pt x="28054" y="21463"/>
                    <a:pt x="21437" y="28080"/>
                    <a:pt x="21437" y="36220"/>
                  </a:cubicBezTo>
                  <a:cubicBezTo>
                    <a:pt x="21437" y="44348"/>
                    <a:pt x="28054" y="50952"/>
                    <a:pt x="36194" y="50952"/>
                  </a:cubicBezTo>
                  <a:close/>
                  <a:moveTo>
                    <a:pt x="32905" y="72415"/>
                  </a:moveTo>
                  <a:cubicBezTo>
                    <a:pt x="31394" y="72415"/>
                    <a:pt x="30162" y="71183"/>
                    <a:pt x="30162" y="69672"/>
                  </a:cubicBezTo>
                  <a:lnTo>
                    <a:pt x="30162" y="66510"/>
                  </a:lnTo>
                  <a:cubicBezTo>
                    <a:pt x="30162" y="66141"/>
                    <a:pt x="29793" y="65646"/>
                    <a:pt x="29425" y="65544"/>
                  </a:cubicBezTo>
                  <a:lnTo>
                    <a:pt x="21056" y="62204"/>
                  </a:lnTo>
                  <a:cubicBezTo>
                    <a:pt x="20819" y="62086"/>
                    <a:pt x="20608" y="62038"/>
                    <a:pt x="20423" y="62038"/>
                  </a:cubicBezTo>
                  <a:cubicBezTo>
                    <a:pt x="20112" y="62038"/>
                    <a:pt x="19872" y="62172"/>
                    <a:pt x="19697" y="62331"/>
                  </a:cubicBezTo>
                  <a:lnTo>
                    <a:pt x="17335" y="64694"/>
                  </a:lnTo>
                  <a:cubicBezTo>
                    <a:pt x="16838" y="65203"/>
                    <a:pt x="16133" y="65460"/>
                    <a:pt x="15421" y="65460"/>
                  </a:cubicBezTo>
                  <a:cubicBezTo>
                    <a:pt x="14714" y="65460"/>
                    <a:pt x="13999" y="65206"/>
                    <a:pt x="13474" y="64694"/>
                  </a:cubicBezTo>
                  <a:lnTo>
                    <a:pt x="8648" y="59868"/>
                  </a:lnTo>
                  <a:cubicBezTo>
                    <a:pt x="8127" y="59347"/>
                    <a:pt x="7848" y="58661"/>
                    <a:pt x="7848" y="57937"/>
                  </a:cubicBezTo>
                  <a:cubicBezTo>
                    <a:pt x="7848" y="57201"/>
                    <a:pt x="8140" y="56515"/>
                    <a:pt x="8648" y="56007"/>
                  </a:cubicBezTo>
                  <a:lnTo>
                    <a:pt x="10858" y="53797"/>
                  </a:lnTo>
                  <a:cubicBezTo>
                    <a:pt x="11124" y="53530"/>
                    <a:pt x="11201" y="52946"/>
                    <a:pt x="11010" y="52628"/>
                  </a:cubicBezTo>
                  <a:lnTo>
                    <a:pt x="6984" y="43154"/>
                  </a:lnTo>
                  <a:cubicBezTo>
                    <a:pt x="6832" y="42672"/>
                    <a:pt x="6337" y="42304"/>
                    <a:pt x="5930" y="42304"/>
                  </a:cubicBezTo>
                  <a:lnTo>
                    <a:pt x="2717" y="42304"/>
                  </a:lnTo>
                  <a:cubicBezTo>
                    <a:pt x="1218" y="42304"/>
                    <a:pt x="0" y="41071"/>
                    <a:pt x="0" y="39560"/>
                  </a:cubicBezTo>
                  <a:lnTo>
                    <a:pt x="0" y="32741"/>
                  </a:lnTo>
                  <a:cubicBezTo>
                    <a:pt x="0" y="31229"/>
                    <a:pt x="1218" y="29997"/>
                    <a:pt x="2717" y="29997"/>
                  </a:cubicBezTo>
                  <a:lnTo>
                    <a:pt x="5930" y="29997"/>
                  </a:lnTo>
                  <a:cubicBezTo>
                    <a:pt x="6324" y="29997"/>
                    <a:pt x="6794" y="29642"/>
                    <a:pt x="6896" y="29273"/>
                  </a:cubicBezTo>
                  <a:lnTo>
                    <a:pt x="10172" y="21044"/>
                  </a:lnTo>
                  <a:cubicBezTo>
                    <a:pt x="10401" y="20587"/>
                    <a:pt x="10299" y="19977"/>
                    <a:pt x="10020" y="19685"/>
                  </a:cubicBezTo>
                  <a:lnTo>
                    <a:pt x="7708" y="17361"/>
                  </a:lnTo>
                  <a:cubicBezTo>
                    <a:pt x="7187" y="16853"/>
                    <a:pt x="6908" y="16180"/>
                    <a:pt x="6908" y="15443"/>
                  </a:cubicBezTo>
                  <a:cubicBezTo>
                    <a:pt x="6896" y="14706"/>
                    <a:pt x="7187" y="14008"/>
                    <a:pt x="7708" y="13487"/>
                  </a:cubicBezTo>
                  <a:lnTo>
                    <a:pt x="12522" y="8661"/>
                  </a:lnTo>
                  <a:cubicBezTo>
                    <a:pt x="13047" y="8148"/>
                    <a:pt x="13756" y="7894"/>
                    <a:pt x="14461" y="7894"/>
                  </a:cubicBezTo>
                  <a:cubicBezTo>
                    <a:pt x="15171" y="7894"/>
                    <a:pt x="15879" y="8151"/>
                    <a:pt x="16395" y="8661"/>
                  </a:cubicBezTo>
                  <a:lnTo>
                    <a:pt x="18516" y="10795"/>
                  </a:lnTo>
                  <a:cubicBezTo>
                    <a:pt x="18678" y="10949"/>
                    <a:pt x="18986" y="11041"/>
                    <a:pt x="19263" y="11041"/>
                  </a:cubicBezTo>
                  <a:cubicBezTo>
                    <a:pt x="19419" y="11041"/>
                    <a:pt x="19566" y="11011"/>
                    <a:pt x="19672" y="10947"/>
                  </a:cubicBezTo>
                  <a:lnTo>
                    <a:pt x="29311" y="6820"/>
                  </a:lnTo>
                  <a:cubicBezTo>
                    <a:pt x="29781" y="6667"/>
                    <a:pt x="30162" y="6159"/>
                    <a:pt x="30162" y="5778"/>
                  </a:cubicBezTo>
                  <a:lnTo>
                    <a:pt x="30162" y="2730"/>
                  </a:lnTo>
                  <a:cubicBezTo>
                    <a:pt x="30162" y="1232"/>
                    <a:pt x="31394" y="0"/>
                    <a:pt x="32905" y="0"/>
                  </a:cubicBezTo>
                  <a:lnTo>
                    <a:pt x="39725" y="0"/>
                  </a:lnTo>
                  <a:cubicBezTo>
                    <a:pt x="41236" y="0"/>
                    <a:pt x="42455" y="1232"/>
                    <a:pt x="42455" y="2730"/>
                  </a:cubicBezTo>
                  <a:lnTo>
                    <a:pt x="42455" y="5778"/>
                  </a:lnTo>
                  <a:cubicBezTo>
                    <a:pt x="42455" y="6159"/>
                    <a:pt x="42824" y="6642"/>
                    <a:pt x="43205" y="6743"/>
                  </a:cubicBezTo>
                  <a:lnTo>
                    <a:pt x="51485" y="10045"/>
                  </a:lnTo>
                  <a:cubicBezTo>
                    <a:pt x="51725" y="10165"/>
                    <a:pt x="51939" y="10214"/>
                    <a:pt x="52128" y="10214"/>
                  </a:cubicBezTo>
                  <a:cubicBezTo>
                    <a:pt x="52441" y="10214"/>
                    <a:pt x="52687" y="10080"/>
                    <a:pt x="52870" y="9906"/>
                  </a:cubicBezTo>
                  <a:lnTo>
                    <a:pt x="55016" y="7734"/>
                  </a:lnTo>
                  <a:cubicBezTo>
                    <a:pt x="55554" y="7215"/>
                    <a:pt x="56265" y="6958"/>
                    <a:pt x="56973" y="6958"/>
                  </a:cubicBezTo>
                  <a:cubicBezTo>
                    <a:pt x="57685" y="6958"/>
                    <a:pt x="58392" y="7218"/>
                    <a:pt x="58915" y="7734"/>
                  </a:cubicBezTo>
                  <a:lnTo>
                    <a:pt x="63715" y="12560"/>
                  </a:lnTo>
                  <a:cubicBezTo>
                    <a:pt x="64236" y="13055"/>
                    <a:pt x="64515" y="13741"/>
                    <a:pt x="64515" y="14478"/>
                  </a:cubicBezTo>
                  <a:cubicBezTo>
                    <a:pt x="64528" y="15214"/>
                    <a:pt x="64249" y="15900"/>
                    <a:pt x="63728" y="16421"/>
                  </a:cubicBezTo>
                  <a:lnTo>
                    <a:pt x="61721" y="18427"/>
                  </a:lnTo>
                  <a:cubicBezTo>
                    <a:pt x="61455" y="18694"/>
                    <a:pt x="61378" y="19278"/>
                    <a:pt x="61569" y="19621"/>
                  </a:cubicBezTo>
                  <a:lnTo>
                    <a:pt x="65646" y="29133"/>
                  </a:lnTo>
                  <a:cubicBezTo>
                    <a:pt x="65798" y="29629"/>
                    <a:pt x="66294" y="29997"/>
                    <a:pt x="66700" y="29997"/>
                  </a:cubicBezTo>
                  <a:lnTo>
                    <a:pt x="69659" y="29997"/>
                  </a:lnTo>
                  <a:cubicBezTo>
                    <a:pt x="71077" y="29997"/>
                    <a:pt x="72256" y="31100"/>
                    <a:pt x="72379" y="32500"/>
                  </a:cubicBezTo>
                  <a:lnTo>
                    <a:pt x="72379" y="32500"/>
                  </a:lnTo>
                  <a:lnTo>
                    <a:pt x="72379" y="39801"/>
                  </a:lnTo>
                  <a:lnTo>
                    <a:pt x="72379" y="39801"/>
                  </a:lnTo>
                  <a:cubicBezTo>
                    <a:pt x="72256" y="41199"/>
                    <a:pt x="71077" y="42291"/>
                    <a:pt x="69659" y="42291"/>
                  </a:cubicBezTo>
                  <a:lnTo>
                    <a:pt x="66700" y="42291"/>
                  </a:lnTo>
                  <a:cubicBezTo>
                    <a:pt x="66306" y="42304"/>
                    <a:pt x="65811" y="42659"/>
                    <a:pt x="65709" y="43015"/>
                  </a:cubicBezTo>
                  <a:lnTo>
                    <a:pt x="62318" y="51486"/>
                  </a:lnTo>
                  <a:cubicBezTo>
                    <a:pt x="62077" y="51943"/>
                    <a:pt x="62179" y="52553"/>
                    <a:pt x="62445" y="52844"/>
                  </a:cubicBezTo>
                  <a:lnTo>
                    <a:pt x="64668" y="55054"/>
                  </a:lnTo>
                  <a:cubicBezTo>
                    <a:pt x="65189" y="55575"/>
                    <a:pt x="65480" y="56274"/>
                    <a:pt x="65468" y="56997"/>
                  </a:cubicBezTo>
                  <a:cubicBezTo>
                    <a:pt x="65455" y="57734"/>
                    <a:pt x="65176" y="58420"/>
                    <a:pt x="64655" y="58928"/>
                  </a:cubicBezTo>
                  <a:lnTo>
                    <a:pt x="59842" y="63754"/>
                  </a:lnTo>
                  <a:cubicBezTo>
                    <a:pt x="59334" y="64268"/>
                    <a:pt x="58619" y="64525"/>
                    <a:pt x="57905" y="64525"/>
                  </a:cubicBezTo>
                  <a:cubicBezTo>
                    <a:pt x="57191" y="64525"/>
                    <a:pt x="56476" y="64268"/>
                    <a:pt x="55968" y="63754"/>
                  </a:cubicBezTo>
                  <a:lnTo>
                    <a:pt x="53885" y="61658"/>
                  </a:lnTo>
                  <a:cubicBezTo>
                    <a:pt x="53723" y="61504"/>
                    <a:pt x="53411" y="61412"/>
                    <a:pt x="53127" y="61412"/>
                  </a:cubicBezTo>
                  <a:cubicBezTo>
                    <a:pt x="52966" y="61412"/>
                    <a:pt x="52815" y="61442"/>
                    <a:pt x="52704" y="61506"/>
                  </a:cubicBezTo>
                  <a:lnTo>
                    <a:pt x="43332" y="65494"/>
                  </a:lnTo>
                  <a:cubicBezTo>
                    <a:pt x="42836" y="65646"/>
                    <a:pt x="42455" y="66129"/>
                    <a:pt x="42455" y="66510"/>
                  </a:cubicBezTo>
                  <a:lnTo>
                    <a:pt x="42455" y="69672"/>
                  </a:lnTo>
                  <a:cubicBezTo>
                    <a:pt x="42455" y="71183"/>
                    <a:pt x="41236" y="72415"/>
                    <a:pt x="39725" y="72415"/>
                  </a:cubicBezTo>
                  <a:close/>
                </a:path>
              </a:pathLst>
            </a:custGeom>
            <a:solidFill>
              <a:srgbClr val="FFFEFF"/>
            </a:solidFill>
          </p:spPr>
        </p:sp>
        <p:sp>
          <p:nvSpPr>
            <p:cNvPr id="150" name="Freeform 149"/>
            <p:cNvSpPr/>
            <p:nvPr/>
          </p:nvSpPr>
          <p:spPr>
            <a:xfrm>
              <a:off x="5292765" y="3855871"/>
              <a:ext cx="58890" cy="58903"/>
            </a:xfrm>
            <a:custGeom>
              <a:avLst/>
              <a:gdLst/>
              <a:ahLst/>
              <a:cxnLst/>
              <a:rect l="l" t="t" r="r" b="b"/>
              <a:pathLst>
                <a:path w="58890" h="58903">
                  <a:moveTo>
                    <a:pt x="41136" y="29452"/>
                  </a:moveTo>
                  <a:cubicBezTo>
                    <a:pt x="41136" y="35903"/>
                    <a:pt x="35891" y="41136"/>
                    <a:pt x="29452" y="41136"/>
                  </a:cubicBezTo>
                  <a:cubicBezTo>
                    <a:pt x="23000" y="41136"/>
                    <a:pt x="17755" y="35903"/>
                    <a:pt x="17755" y="29452"/>
                  </a:cubicBezTo>
                  <a:cubicBezTo>
                    <a:pt x="17755" y="23000"/>
                    <a:pt x="23000" y="17767"/>
                    <a:pt x="29452" y="17767"/>
                  </a:cubicBezTo>
                  <a:cubicBezTo>
                    <a:pt x="35891" y="17767"/>
                    <a:pt x="41136" y="23000"/>
                    <a:pt x="41136" y="29452"/>
                  </a:cubicBezTo>
                  <a:moveTo>
                    <a:pt x="56477" y="24219"/>
                  </a:moveTo>
                  <a:lnTo>
                    <a:pt x="54077" y="24219"/>
                  </a:lnTo>
                  <a:cubicBezTo>
                    <a:pt x="53849" y="24219"/>
                    <a:pt x="53544" y="23991"/>
                    <a:pt x="53442" y="23648"/>
                  </a:cubicBezTo>
                  <a:lnTo>
                    <a:pt x="50127" y="15964"/>
                  </a:lnTo>
                  <a:cubicBezTo>
                    <a:pt x="50026" y="15761"/>
                    <a:pt x="50064" y="15393"/>
                    <a:pt x="50216" y="15253"/>
                  </a:cubicBezTo>
                  <a:lnTo>
                    <a:pt x="51842" y="13627"/>
                  </a:lnTo>
                  <a:cubicBezTo>
                    <a:pt x="52782" y="12675"/>
                    <a:pt x="52782" y="11138"/>
                    <a:pt x="51842" y="10198"/>
                  </a:cubicBezTo>
                  <a:lnTo>
                    <a:pt x="47943" y="6312"/>
                  </a:lnTo>
                  <a:cubicBezTo>
                    <a:pt x="47041" y="5385"/>
                    <a:pt x="45441" y="5372"/>
                    <a:pt x="44501" y="6299"/>
                  </a:cubicBezTo>
                  <a:lnTo>
                    <a:pt x="42749" y="8052"/>
                  </a:lnTo>
                  <a:cubicBezTo>
                    <a:pt x="42673" y="8141"/>
                    <a:pt x="42482" y="8230"/>
                    <a:pt x="42254" y="8230"/>
                  </a:cubicBezTo>
                  <a:lnTo>
                    <a:pt x="35154" y="5448"/>
                  </a:lnTo>
                  <a:cubicBezTo>
                    <a:pt x="34951" y="5398"/>
                    <a:pt x="34722" y="5080"/>
                    <a:pt x="34722" y="4877"/>
                  </a:cubicBezTo>
                  <a:lnTo>
                    <a:pt x="34722" y="2413"/>
                  </a:lnTo>
                  <a:cubicBezTo>
                    <a:pt x="34722" y="1092"/>
                    <a:pt x="33643" y="0"/>
                    <a:pt x="32296" y="0"/>
                  </a:cubicBezTo>
                  <a:lnTo>
                    <a:pt x="26798" y="0"/>
                  </a:lnTo>
                  <a:cubicBezTo>
                    <a:pt x="25451" y="0"/>
                    <a:pt x="24372" y="1092"/>
                    <a:pt x="24372" y="2413"/>
                  </a:cubicBezTo>
                  <a:lnTo>
                    <a:pt x="24372" y="4877"/>
                  </a:lnTo>
                  <a:cubicBezTo>
                    <a:pt x="24372" y="5093"/>
                    <a:pt x="24131" y="5410"/>
                    <a:pt x="23800" y="5525"/>
                  </a:cubicBezTo>
                  <a:lnTo>
                    <a:pt x="16142" y="8801"/>
                  </a:lnTo>
                  <a:cubicBezTo>
                    <a:pt x="16104" y="8827"/>
                    <a:pt x="15812" y="8903"/>
                    <a:pt x="15774" y="8916"/>
                  </a:cubicBezTo>
                  <a:cubicBezTo>
                    <a:pt x="15596" y="8916"/>
                    <a:pt x="15418" y="8865"/>
                    <a:pt x="15329" y="8776"/>
                  </a:cubicBezTo>
                  <a:lnTo>
                    <a:pt x="13615" y="7061"/>
                  </a:lnTo>
                  <a:cubicBezTo>
                    <a:pt x="12713" y="6147"/>
                    <a:pt x="11126" y="6134"/>
                    <a:pt x="10186" y="7061"/>
                  </a:cubicBezTo>
                  <a:lnTo>
                    <a:pt x="6287" y="10960"/>
                  </a:lnTo>
                  <a:cubicBezTo>
                    <a:pt x="5347" y="11913"/>
                    <a:pt x="5347" y="13437"/>
                    <a:pt x="6300" y="14389"/>
                  </a:cubicBezTo>
                  <a:lnTo>
                    <a:pt x="8166" y="16269"/>
                  </a:lnTo>
                  <a:cubicBezTo>
                    <a:pt x="8332" y="16434"/>
                    <a:pt x="8382" y="16815"/>
                    <a:pt x="8230" y="17133"/>
                  </a:cubicBezTo>
                  <a:lnTo>
                    <a:pt x="5588" y="23787"/>
                  </a:lnTo>
                  <a:cubicBezTo>
                    <a:pt x="5538" y="23991"/>
                    <a:pt x="5220" y="24219"/>
                    <a:pt x="5004" y="24219"/>
                  </a:cubicBezTo>
                  <a:lnTo>
                    <a:pt x="2413" y="24219"/>
                  </a:lnTo>
                  <a:cubicBezTo>
                    <a:pt x="1080" y="24219"/>
                    <a:pt x="0" y="25311"/>
                    <a:pt x="0" y="26645"/>
                  </a:cubicBezTo>
                  <a:lnTo>
                    <a:pt x="0" y="32157"/>
                  </a:lnTo>
                  <a:cubicBezTo>
                    <a:pt x="0" y="33490"/>
                    <a:pt x="1080" y="34582"/>
                    <a:pt x="2413" y="34582"/>
                  </a:cubicBezTo>
                  <a:lnTo>
                    <a:pt x="5004" y="34582"/>
                  </a:lnTo>
                  <a:cubicBezTo>
                    <a:pt x="5233" y="34582"/>
                    <a:pt x="5563" y="34811"/>
                    <a:pt x="5665" y="35141"/>
                  </a:cubicBezTo>
                  <a:lnTo>
                    <a:pt x="8928" y="42837"/>
                  </a:lnTo>
                  <a:cubicBezTo>
                    <a:pt x="9030" y="43002"/>
                    <a:pt x="8979" y="43358"/>
                    <a:pt x="8840" y="43498"/>
                  </a:cubicBezTo>
                  <a:lnTo>
                    <a:pt x="7062" y="45276"/>
                  </a:lnTo>
                  <a:cubicBezTo>
                    <a:pt x="6592" y="45733"/>
                    <a:pt x="6338" y="46342"/>
                    <a:pt x="6338" y="46990"/>
                  </a:cubicBezTo>
                  <a:cubicBezTo>
                    <a:pt x="6338" y="47651"/>
                    <a:pt x="6592" y="48248"/>
                    <a:pt x="7049" y="48705"/>
                  </a:cubicBezTo>
                  <a:lnTo>
                    <a:pt x="10948" y="52591"/>
                  </a:lnTo>
                  <a:cubicBezTo>
                    <a:pt x="11862" y="53518"/>
                    <a:pt x="13475" y="53505"/>
                    <a:pt x="14377" y="52604"/>
                  </a:cubicBezTo>
                  <a:lnTo>
                    <a:pt x="16295" y="50699"/>
                  </a:lnTo>
                  <a:cubicBezTo>
                    <a:pt x="16371" y="50622"/>
                    <a:pt x="16549" y="50534"/>
                    <a:pt x="16764" y="50534"/>
                  </a:cubicBezTo>
                  <a:lnTo>
                    <a:pt x="23927" y="53340"/>
                  </a:lnTo>
                  <a:cubicBezTo>
                    <a:pt x="24131" y="53404"/>
                    <a:pt x="24372" y="53709"/>
                    <a:pt x="24372" y="53924"/>
                  </a:cubicBezTo>
                  <a:lnTo>
                    <a:pt x="24372" y="56477"/>
                  </a:lnTo>
                  <a:cubicBezTo>
                    <a:pt x="24372" y="57811"/>
                    <a:pt x="25451" y="58903"/>
                    <a:pt x="26798" y="58903"/>
                  </a:cubicBezTo>
                  <a:lnTo>
                    <a:pt x="32296" y="58903"/>
                  </a:lnTo>
                  <a:cubicBezTo>
                    <a:pt x="33643" y="58903"/>
                    <a:pt x="34722" y="57811"/>
                    <a:pt x="34722" y="56477"/>
                  </a:cubicBezTo>
                  <a:lnTo>
                    <a:pt x="34722" y="53924"/>
                  </a:lnTo>
                  <a:cubicBezTo>
                    <a:pt x="34722" y="53709"/>
                    <a:pt x="34964" y="53391"/>
                    <a:pt x="35294" y="53290"/>
                  </a:cubicBezTo>
                  <a:lnTo>
                    <a:pt x="42761" y="50115"/>
                  </a:lnTo>
                  <a:cubicBezTo>
                    <a:pt x="42812" y="50102"/>
                    <a:pt x="43091" y="50025"/>
                    <a:pt x="43130" y="50000"/>
                  </a:cubicBezTo>
                  <a:cubicBezTo>
                    <a:pt x="43333" y="50000"/>
                    <a:pt x="43511" y="50089"/>
                    <a:pt x="43574" y="50153"/>
                  </a:cubicBezTo>
                  <a:lnTo>
                    <a:pt x="45263" y="51854"/>
                  </a:lnTo>
                  <a:cubicBezTo>
                    <a:pt x="46178" y="52756"/>
                    <a:pt x="47778" y="52756"/>
                    <a:pt x="48705" y="51854"/>
                  </a:cubicBezTo>
                  <a:lnTo>
                    <a:pt x="52578" y="47955"/>
                  </a:lnTo>
                  <a:cubicBezTo>
                    <a:pt x="53048" y="47498"/>
                    <a:pt x="53302" y="46876"/>
                    <a:pt x="53302" y="46228"/>
                  </a:cubicBezTo>
                  <a:cubicBezTo>
                    <a:pt x="53302" y="45580"/>
                    <a:pt x="53048" y="44971"/>
                    <a:pt x="52591" y="44527"/>
                  </a:cubicBezTo>
                  <a:lnTo>
                    <a:pt x="50813" y="42736"/>
                  </a:lnTo>
                  <a:cubicBezTo>
                    <a:pt x="50648" y="42571"/>
                    <a:pt x="50584" y="42177"/>
                    <a:pt x="50750" y="41872"/>
                  </a:cubicBezTo>
                  <a:lnTo>
                    <a:pt x="53493" y="35002"/>
                  </a:lnTo>
                  <a:cubicBezTo>
                    <a:pt x="53544" y="34798"/>
                    <a:pt x="53861" y="34582"/>
                    <a:pt x="54077" y="34582"/>
                  </a:cubicBezTo>
                  <a:lnTo>
                    <a:pt x="56477" y="34582"/>
                  </a:lnTo>
                  <a:cubicBezTo>
                    <a:pt x="57811" y="34582"/>
                    <a:pt x="58891" y="33490"/>
                    <a:pt x="58891" y="32157"/>
                  </a:cubicBezTo>
                  <a:lnTo>
                    <a:pt x="58891" y="26645"/>
                  </a:lnTo>
                  <a:cubicBezTo>
                    <a:pt x="58891" y="25311"/>
                    <a:pt x="57811" y="24219"/>
                    <a:pt x="56477" y="24219"/>
                  </a:cubicBezTo>
                </a:path>
              </a:pathLst>
            </a:custGeom>
            <a:solidFill>
              <a:srgbClr val="FFFEFF"/>
            </a:solidFill>
          </p:spPr>
        </p:sp>
        <p:sp>
          <p:nvSpPr>
            <p:cNvPr id="151" name="Freeform 150"/>
            <p:cNvSpPr/>
            <p:nvPr/>
          </p:nvSpPr>
          <p:spPr>
            <a:xfrm>
              <a:off x="5164328" y="3719735"/>
              <a:ext cx="288519" cy="283045"/>
            </a:xfrm>
            <a:custGeom>
              <a:avLst/>
              <a:gdLst/>
              <a:ahLst/>
              <a:cxnLst/>
              <a:rect l="l" t="t" r="r" b="b"/>
              <a:pathLst>
                <a:path w="288519" h="283045">
                  <a:moveTo>
                    <a:pt x="187388" y="15418"/>
                  </a:moveTo>
                  <a:cubicBezTo>
                    <a:pt x="170218" y="9753"/>
                    <a:pt x="149987" y="6782"/>
                    <a:pt x="129171" y="10668"/>
                  </a:cubicBezTo>
                  <a:cubicBezTo>
                    <a:pt x="125095" y="11430"/>
                    <a:pt x="118796" y="11925"/>
                    <a:pt x="113500" y="13017"/>
                  </a:cubicBezTo>
                  <a:lnTo>
                    <a:pt x="108293" y="13919"/>
                  </a:lnTo>
                  <a:cubicBezTo>
                    <a:pt x="78232" y="21145"/>
                    <a:pt x="41796" y="36347"/>
                    <a:pt x="26403" y="68059"/>
                  </a:cubicBezTo>
                  <a:cubicBezTo>
                    <a:pt x="11735" y="91021"/>
                    <a:pt x="13487" y="126124"/>
                    <a:pt x="23431" y="150736"/>
                  </a:cubicBezTo>
                  <a:cubicBezTo>
                    <a:pt x="23190" y="168491"/>
                    <a:pt x="11861" y="181635"/>
                    <a:pt x="2159" y="195123"/>
                  </a:cubicBezTo>
                  <a:cubicBezTo>
                    <a:pt x="1397" y="198793"/>
                    <a:pt x="2540" y="200647"/>
                    <a:pt x="5854" y="203251"/>
                  </a:cubicBezTo>
                  <a:cubicBezTo>
                    <a:pt x="14262" y="204495"/>
                    <a:pt x="17704" y="205295"/>
                    <a:pt x="19723" y="204940"/>
                  </a:cubicBezTo>
                  <a:cubicBezTo>
                    <a:pt x="26111" y="209436"/>
                    <a:pt x="26581" y="218097"/>
                    <a:pt x="23749" y="224244"/>
                  </a:cubicBezTo>
                  <a:cubicBezTo>
                    <a:pt x="23749" y="225907"/>
                    <a:pt x="20802" y="226720"/>
                    <a:pt x="21273" y="228612"/>
                  </a:cubicBezTo>
                  <a:cubicBezTo>
                    <a:pt x="22453" y="231927"/>
                    <a:pt x="23190" y="234759"/>
                    <a:pt x="26746" y="235941"/>
                  </a:cubicBezTo>
                  <a:cubicBezTo>
                    <a:pt x="31483" y="235001"/>
                    <a:pt x="23190" y="241858"/>
                    <a:pt x="19406" y="229794"/>
                  </a:cubicBezTo>
                  <a:cubicBezTo>
                    <a:pt x="17755" y="226479"/>
                    <a:pt x="22962" y="224345"/>
                    <a:pt x="22720" y="220802"/>
                  </a:cubicBezTo>
                  <a:cubicBezTo>
                    <a:pt x="24143" y="216535"/>
                    <a:pt x="22962" y="211810"/>
                    <a:pt x="19888" y="208724"/>
                  </a:cubicBezTo>
                  <a:cubicBezTo>
                    <a:pt x="13259" y="204940"/>
                    <a:pt x="711" y="208254"/>
                    <a:pt x="0" y="196901"/>
                  </a:cubicBezTo>
                  <a:lnTo>
                    <a:pt x="711" y="192875"/>
                  </a:lnTo>
                  <a:cubicBezTo>
                    <a:pt x="9677" y="181165"/>
                    <a:pt x="19736" y="168656"/>
                    <a:pt x="20485" y="154178"/>
                  </a:cubicBezTo>
                  <a:cubicBezTo>
                    <a:pt x="20714" y="149936"/>
                    <a:pt x="19761" y="145516"/>
                    <a:pt x="18046" y="140906"/>
                  </a:cubicBezTo>
                  <a:cubicBezTo>
                    <a:pt x="7633" y="111798"/>
                    <a:pt x="12675" y="77495"/>
                    <a:pt x="32385" y="53175"/>
                  </a:cubicBezTo>
                  <a:cubicBezTo>
                    <a:pt x="52971" y="28092"/>
                    <a:pt x="81737" y="17742"/>
                    <a:pt x="110388" y="10401"/>
                  </a:cubicBezTo>
                  <a:lnTo>
                    <a:pt x="116764" y="9004"/>
                  </a:lnTo>
                  <a:cubicBezTo>
                    <a:pt x="178219" y="0"/>
                    <a:pt x="202235" y="17005"/>
                    <a:pt x="235267" y="37249"/>
                  </a:cubicBezTo>
                  <a:cubicBezTo>
                    <a:pt x="235267" y="37249"/>
                    <a:pt x="247828" y="43726"/>
                    <a:pt x="260591" y="58623"/>
                  </a:cubicBezTo>
                  <a:cubicBezTo>
                    <a:pt x="272732" y="72784"/>
                    <a:pt x="285788" y="94526"/>
                    <a:pt x="286474" y="126771"/>
                  </a:cubicBezTo>
                  <a:cubicBezTo>
                    <a:pt x="287020" y="152095"/>
                    <a:pt x="277114" y="172669"/>
                    <a:pt x="262445" y="191173"/>
                  </a:cubicBezTo>
                  <a:cubicBezTo>
                    <a:pt x="252628" y="203543"/>
                    <a:pt x="240271" y="214617"/>
                    <a:pt x="229921" y="226949"/>
                  </a:cubicBezTo>
                  <a:cubicBezTo>
                    <a:pt x="220929" y="246354"/>
                    <a:pt x="233845" y="264592"/>
                    <a:pt x="235267" y="283045"/>
                  </a:cubicBezTo>
                  <a:cubicBezTo>
                    <a:pt x="231711" y="266243"/>
                    <a:pt x="223431" y="252044"/>
                    <a:pt x="225082" y="233819"/>
                  </a:cubicBezTo>
                  <a:lnTo>
                    <a:pt x="223901" y="232156"/>
                  </a:lnTo>
                  <a:lnTo>
                    <a:pt x="220358" y="236652"/>
                  </a:lnTo>
                  <a:lnTo>
                    <a:pt x="220358" y="234290"/>
                  </a:lnTo>
                  <a:cubicBezTo>
                    <a:pt x="245910" y="203289"/>
                    <a:pt x="281889" y="177254"/>
                    <a:pt x="284023" y="136068"/>
                  </a:cubicBezTo>
                  <a:cubicBezTo>
                    <a:pt x="288519" y="98196"/>
                    <a:pt x="267614" y="60604"/>
                    <a:pt x="236080" y="41135"/>
                  </a:cubicBezTo>
                  <a:cubicBezTo>
                    <a:pt x="236080" y="41135"/>
                    <a:pt x="215989" y="24854"/>
                    <a:pt x="187388" y="15418"/>
                  </a:cubicBezTo>
                </a:path>
              </a:pathLst>
            </a:custGeom>
            <a:solidFill>
              <a:srgbClr val="D1D2D4"/>
            </a:solidFill>
          </p:spPr>
        </p:sp>
        <p:sp>
          <p:nvSpPr>
            <p:cNvPr id="152" name="Freeform 151"/>
            <p:cNvSpPr/>
            <p:nvPr/>
          </p:nvSpPr>
          <p:spPr>
            <a:xfrm>
              <a:off x="5164328" y="3719735"/>
              <a:ext cx="288519" cy="283045"/>
            </a:xfrm>
            <a:custGeom>
              <a:avLst/>
              <a:gdLst/>
              <a:ahLst/>
              <a:cxnLst/>
              <a:rect l="l" t="t" r="r" b="b"/>
              <a:pathLst>
                <a:path w="288519" h="283045">
                  <a:moveTo>
                    <a:pt x="187388" y="15418"/>
                  </a:moveTo>
                  <a:cubicBezTo>
                    <a:pt x="170218" y="9753"/>
                    <a:pt x="149987" y="6782"/>
                    <a:pt x="129171" y="10668"/>
                  </a:cubicBezTo>
                  <a:cubicBezTo>
                    <a:pt x="125095" y="11430"/>
                    <a:pt x="118796" y="11925"/>
                    <a:pt x="113500" y="13017"/>
                  </a:cubicBezTo>
                  <a:lnTo>
                    <a:pt x="108293" y="13919"/>
                  </a:lnTo>
                  <a:cubicBezTo>
                    <a:pt x="78232" y="21145"/>
                    <a:pt x="41796" y="36347"/>
                    <a:pt x="26403" y="68059"/>
                  </a:cubicBezTo>
                  <a:cubicBezTo>
                    <a:pt x="11735" y="91021"/>
                    <a:pt x="13487" y="126124"/>
                    <a:pt x="23431" y="150736"/>
                  </a:cubicBezTo>
                  <a:cubicBezTo>
                    <a:pt x="23190" y="168491"/>
                    <a:pt x="11861" y="181635"/>
                    <a:pt x="2159" y="195123"/>
                  </a:cubicBezTo>
                  <a:cubicBezTo>
                    <a:pt x="1397" y="198793"/>
                    <a:pt x="2540" y="200647"/>
                    <a:pt x="5854" y="203251"/>
                  </a:cubicBezTo>
                  <a:cubicBezTo>
                    <a:pt x="14262" y="204495"/>
                    <a:pt x="17704" y="205295"/>
                    <a:pt x="19723" y="204940"/>
                  </a:cubicBezTo>
                  <a:cubicBezTo>
                    <a:pt x="26111" y="209436"/>
                    <a:pt x="26581" y="218097"/>
                    <a:pt x="23749" y="224244"/>
                  </a:cubicBezTo>
                  <a:cubicBezTo>
                    <a:pt x="23749" y="225907"/>
                    <a:pt x="20802" y="226720"/>
                    <a:pt x="21273" y="228612"/>
                  </a:cubicBezTo>
                  <a:cubicBezTo>
                    <a:pt x="22453" y="231927"/>
                    <a:pt x="23190" y="234759"/>
                    <a:pt x="26746" y="235941"/>
                  </a:cubicBezTo>
                  <a:cubicBezTo>
                    <a:pt x="31483" y="235001"/>
                    <a:pt x="23190" y="241858"/>
                    <a:pt x="19406" y="229794"/>
                  </a:cubicBezTo>
                  <a:cubicBezTo>
                    <a:pt x="17755" y="226479"/>
                    <a:pt x="22962" y="224345"/>
                    <a:pt x="22720" y="220802"/>
                  </a:cubicBezTo>
                  <a:cubicBezTo>
                    <a:pt x="24143" y="216535"/>
                    <a:pt x="22962" y="211810"/>
                    <a:pt x="19888" y="208724"/>
                  </a:cubicBezTo>
                  <a:cubicBezTo>
                    <a:pt x="13259" y="204940"/>
                    <a:pt x="711" y="208254"/>
                    <a:pt x="0" y="196901"/>
                  </a:cubicBezTo>
                  <a:lnTo>
                    <a:pt x="711" y="192875"/>
                  </a:lnTo>
                  <a:cubicBezTo>
                    <a:pt x="9677" y="181165"/>
                    <a:pt x="19736" y="168656"/>
                    <a:pt x="20485" y="154178"/>
                  </a:cubicBezTo>
                  <a:cubicBezTo>
                    <a:pt x="20714" y="149936"/>
                    <a:pt x="19761" y="145516"/>
                    <a:pt x="18046" y="140906"/>
                  </a:cubicBezTo>
                  <a:cubicBezTo>
                    <a:pt x="7633" y="111798"/>
                    <a:pt x="12675" y="77495"/>
                    <a:pt x="32385" y="53175"/>
                  </a:cubicBezTo>
                  <a:cubicBezTo>
                    <a:pt x="52971" y="28092"/>
                    <a:pt x="81737" y="17742"/>
                    <a:pt x="110388" y="10401"/>
                  </a:cubicBezTo>
                  <a:lnTo>
                    <a:pt x="116764" y="9004"/>
                  </a:lnTo>
                  <a:cubicBezTo>
                    <a:pt x="178219" y="0"/>
                    <a:pt x="202235" y="17005"/>
                    <a:pt x="235267" y="37249"/>
                  </a:cubicBezTo>
                  <a:cubicBezTo>
                    <a:pt x="235267" y="37249"/>
                    <a:pt x="247828" y="43726"/>
                    <a:pt x="260591" y="58623"/>
                  </a:cubicBezTo>
                  <a:cubicBezTo>
                    <a:pt x="272732" y="72784"/>
                    <a:pt x="285788" y="94526"/>
                    <a:pt x="286474" y="126771"/>
                  </a:cubicBezTo>
                  <a:cubicBezTo>
                    <a:pt x="287020" y="152095"/>
                    <a:pt x="277114" y="172669"/>
                    <a:pt x="262445" y="191173"/>
                  </a:cubicBezTo>
                  <a:cubicBezTo>
                    <a:pt x="252628" y="203543"/>
                    <a:pt x="240271" y="214617"/>
                    <a:pt x="229921" y="226949"/>
                  </a:cubicBezTo>
                  <a:cubicBezTo>
                    <a:pt x="220929" y="246354"/>
                    <a:pt x="233845" y="264592"/>
                    <a:pt x="235267" y="283045"/>
                  </a:cubicBezTo>
                  <a:cubicBezTo>
                    <a:pt x="231711" y="266243"/>
                    <a:pt x="223431" y="252044"/>
                    <a:pt x="225082" y="233819"/>
                  </a:cubicBezTo>
                  <a:lnTo>
                    <a:pt x="223901" y="232156"/>
                  </a:lnTo>
                  <a:lnTo>
                    <a:pt x="220358" y="236652"/>
                  </a:lnTo>
                  <a:lnTo>
                    <a:pt x="220358" y="234290"/>
                  </a:lnTo>
                  <a:cubicBezTo>
                    <a:pt x="245910" y="203289"/>
                    <a:pt x="281889" y="177254"/>
                    <a:pt x="284023" y="136068"/>
                  </a:cubicBezTo>
                  <a:cubicBezTo>
                    <a:pt x="288519" y="98196"/>
                    <a:pt x="267614" y="60604"/>
                    <a:pt x="236080" y="41135"/>
                  </a:cubicBezTo>
                  <a:cubicBezTo>
                    <a:pt x="236080" y="41135"/>
                    <a:pt x="215989" y="24854"/>
                    <a:pt x="187388" y="15418"/>
                  </a:cubicBezTo>
                  <a:close/>
                </a:path>
              </a:pathLst>
            </a:custGeom>
            <a:noFill/>
            <a:ln w="16815" cap="sq">
              <a:solidFill>
                <a:srgbClr val="FFFEFF"/>
              </a:solidFill>
            </a:ln>
          </p:spPr>
        </p:sp>
        <p:sp>
          <p:nvSpPr>
            <p:cNvPr id="153" name="Freeform 152"/>
            <p:cNvSpPr/>
            <p:nvPr/>
          </p:nvSpPr>
          <p:spPr>
            <a:xfrm>
              <a:off x="5182343" y="3958053"/>
              <a:ext cx="102578" cy="105562"/>
            </a:xfrm>
            <a:custGeom>
              <a:avLst/>
              <a:gdLst/>
              <a:ahLst/>
              <a:cxnLst/>
              <a:rect l="l" t="t" r="r" b="b"/>
              <a:pathLst>
                <a:path w="102578" h="105562">
                  <a:moveTo>
                    <a:pt x="7074" y="10884"/>
                  </a:moveTo>
                  <a:cubicBezTo>
                    <a:pt x="9208" y="14427"/>
                    <a:pt x="15596" y="12535"/>
                    <a:pt x="14884" y="18224"/>
                  </a:cubicBezTo>
                  <a:cubicBezTo>
                    <a:pt x="13703" y="25324"/>
                    <a:pt x="4471" y="29819"/>
                    <a:pt x="8725" y="38570"/>
                  </a:cubicBezTo>
                  <a:cubicBezTo>
                    <a:pt x="10630" y="44259"/>
                    <a:pt x="15596" y="50178"/>
                    <a:pt x="21273" y="52781"/>
                  </a:cubicBezTo>
                  <a:cubicBezTo>
                    <a:pt x="30924" y="56680"/>
                    <a:pt x="82995" y="41885"/>
                    <a:pt x="87783" y="47092"/>
                  </a:cubicBezTo>
                  <a:cubicBezTo>
                    <a:pt x="102578" y="51003"/>
                    <a:pt x="99847" y="71006"/>
                    <a:pt x="100800" y="85674"/>
                  </a:cubicBezTo>
                  <a:cubicBezTo>
                    <a:pt x="101752" y="94196"/>
                    <a:pt x="100330" y="97269"/>
                    <a:pt x="100800" y="105562"/>
                  </a:cubicBezTo>
                  <a:lnTo>
                    <a:pt x="100089" y="105562"/>
                  </a:lnTo>
                  <a:cubicBezTo>
                    <a:pt x="99136" y="87097"/>
                    <a:pt x="99492" y="54013"/>
                    <a:pt x="91567" y="51117"/>
                  </a:cubicBezTo>
                  <a:cubicBezTo>
                    <a:pt x="84468" y="45441"/>
                    <a:pt x="73546" y="49212"/>
                    <a:pt x="65532" y="50140"/>
                  </a:cubicBezTo>
                  <a:cubicBezTo>
                    <a:pt x="29972" y="54292"/>
                    <a:pt x="15621" y="66510"/>
                    <a:pt x="6871" y="38100"/>
                  </a:cubicBezTo>
                  <a:cubicBezTo>
                    <a:pt x="0" y="27686"/>
                    <a:pt x="23203" y="17272"/>
                    <a:pt x="6871" y="13017"/>
                  </a:cubicBezTo>
                  <a:cubicBezTo>
                    <a:pt x="2362" y="9703"/>
                    <a:pt x="4712" y="4966"/>
                    <a:pt x="7544" y="1181"/>
                  </a:cubicBezTo>
                  <a:lnTo>
                    <a:pt x="8725" y="0"/>
                  </a:lnTo>
                  <a:cubicBezTo>
                    <a:pt x="8496" y="3785"/>
                    <a:pt x="3518" y="6858"/>
                    <a:pt x="7074" y="10884"/>
                  </a:cubicBezTo>
                </a:path>
              </a:pathLst>
            </a:custGeom>
            <a:solidFill>
              <a:srgbClr val="D1D2D4"/>
            </a:solidFill>
          </p:spPr>
        </p:sp>
        <p:sp>
          <p:nvSpPr>
            <p:cNvPr id="154" name="Freeform 153"/>
            <p:cNvSpPr/>
            <p:nvPr/>
          </p:nvSpPr>
          <p:spPr>
            <a:xfrm>
              <a:off x="5182343" y="3958053"/>
              <a:ext cx="102578" cy="105562"/>
            </a:xfrm>
            <a:custGeom>
              <a:avLst/>
              <a:gdLst/>
              <a:ahLst/>
              <a:cxnLst/>
              <a:rect l="l" t="t" r="r" b="b"/>
              <a:pathLst>
                <a:path w="102578" h="105562">
                  <a:moveTo>
                    <a:pt x="7074" y="10884"/>
                  </a:moveTo>
                  <a:cubicBezTo>
                    <a:pt x="9208" y="14427"/>
                    <a:pt x="15596" y="12535"/>
                    <a:pt x="14884" y="18224"/>
                  </a:cubicBezTo>
                  <a:cubicBezTo>
                    <a:pt x="13703" y="25324"/>
                    <a:pt x="4471" y="29819"/>
                    <a:pt x="8725" y="38570"/>
                  </a:cubicBezTo>
                  <a:cubicBezTo>
                    <a:pt x="10630" y="44259"/>
                    <a:pt x="15596" y="50178"/>
                    <a:pt x="21273" y="52781"/>
                  </a:cubicBezTo>
                  <a:cubicBezTo>
                    <a:pt x="30924" y="56680"/>
                    <a:pt x="82995" y="41885"/>
                    <a:pt x="87783" y="47092"/>
                  </a:cubicBezTo>
                  <a:cubicBezTo>
                    <a:pt x="102578" y="51003"/>
                    <a:pt x="99847" y="71006"/>
                    <a:pt x="100800" y="85674"/>
                  </a:cubicBezTo>
                  <a:cubicBezTo>
                    <a:pt x="101752" y="94196"/>
                    <a:pt x="100330" y="97269"/>
                    <a:pt x="100800" y="105562"/>
                  </a:cubicBezTo>
                  <a:lnTo>
                    <a:pt x="100089" y="105562"/>
                  </a:lnTo>
                  <a:cubicBezTo>
                    <a:pt x="99136" y="87097"/>
                    <a:pt x="99492" y="54013"/>
                    <a:pt x="91567" y="51117"/>
                  </a:cubicBezTo>
                  <a:cubicBezTo>
                    <a:pt x="84468" y="45441"/>
                    <a:pt x="73546" y="49212"/>
                    <a:pt x="65532" y="50140"/>
                  </a:cubicBezTo>
                  <a:cubicBezTo>
                    <a:pt x="29972" y="54292"/>
                    <a:pt x="15621" y="66510"/>
                    <a:pt x="6871" y="38100"/>
                  </a:cubicBezTo>
                  <a:cubicBezTo>
                    <a:pt x="0" y="27686"/>
                    <a:pt x="23203" y="17272"/>
                    <a:pt x="6871" y="13017"/>
                  </a:cubicBezTo>
                  <a:cubicBezTo>
                    <a:pt x="2362" y="9703"/>
                    <a:pt x="4712" y="4966"/>
                    <a:pt x="7544" y="1181"/>
                  </a:cubicBezTo>
                  <a:lnTo>
                    <a:pt x="8725" y="0"/>
                  </a:lnTo>
                  <a:cubicBezTo>
                    <a:pt x="8496" y="3785"/>
                    <a:pt x="3518" y="6858"/>
                    <a:pt x="7074" y="10884"/>
                  </a:cubicBezTo>
                  <a:close/>
                </a:path>
              </a:pathLst>
            </a:custGeom>
            <a:noFill/>
            <a:ln w="16815" cap="sq">
              <a:solidFill>
                <a:srgbClr val="FFFEFF"/>
              </a:solidFill>
            </a:ln>
          </p:spPr>
        </p:sp>
        <p:sp>
          <p:nvSpPr>
            <p:cNvPr id="155" name="Freeform 154"/>
            <p:cNvSpPr/>
            <p:nvPr/>
          </p:nvSpPr>
          <p:spPr>
            <a:xfrm>
              <a:off x="3697050" y="4017590"/>
              <a:ext cx="2254923" cy="2170836"/>
            </a:xfrm>
            <a:custGeom>
              <a:avLst/>
              <a:gdLst/>
              <a:ahLst/>
              <a:cxnLst/>
              <a:rect l="l" t="t" r="r" b="b"/>
              <a:pathLst>
                <a:path w="2254923" h="2170836">
                  <a:moveTo>
                    <a:pt x="1003" y="559867"/>
                  </a:moveTo>
                  <a:lnTo>
                    <a:pt x="2254923" y="0"/>
                  </a:lnTo>
                  <a:lnTo>
                    <a:pt x="1931086" y="698843"/>
                  </a:lnTo>
                  <a:lnTo>
                    <a:pt x="1248994" y="2170837"/>
                  </a:lnTo>
                  <a:lnTo>
                    <a:pt x="0" y="564363"/>
                  </a:lnTo>
                  <a:close/>
                </a:path>
              </a:pathLst>
            </a:custGeom>
            <a:solidFill>
              <a:srgbClr val="FF7F32"/>
            </a:solidFill>
          </p:spPr>
        </p:sp>
        <p:sp>
          <p:nvSpPr>
            <p:cNvPr id="156" name="Freeform 155"/>
            <p:cNvSpPr/>
            <p:nvPr/>
          </p:nvSpPr>
          <p:spPr>
            <a:xfrm>
              <a:off x="3697050" y="4017590"/>
              <a:ext cx="2254923" cy="2170836"/>
            </a:xfrm>
            <a:custGeom>
              <a:avLst/>
              <a:gdLst/>
              <a:ahLst/>
              <a:cxnLst/>
              <a:rect l="l" t="t" r="r" b="b"/>
              <a:pathLst>
                <a:path w="2254923" h="2170836">
                  <a:moveTo>
                    <a:pt x="1003" y="559867"/>
                  </a:moveTo>
                  <a:lnTo>
                    <a:pt x="2254923" y="0"/>
                  </a:lnTo>
                  <a:lnTo>
                    <a:pt x="1931086" y="698843"/>
                  </a:lnTo>
                  <a:lnTo>
                    <a:pt x="1248994" y="2170837"/>
                  </a:lnTo>
                  <a:lnTo>
                    <a:pt x="0" y="564363"/>
                  </a:lnTo>
                  <a:lnTo>
                    <a:pt x="1003" y="559867"/>
                  </a:lnTo>
                  <a:close/>
                </a:path>
              </a:pathLst>
            </a:custGeom>
            <a:solidFill>
              <a:srgbClr val="8C1D40"/>
            </a:solidFill>
            <a:ln w="9741" cap="sq">
              <a:solidFill>
                <a:srgbClr val="FFFEFF"/>
              </a:solidFill>
            </a:ln>
          </p:spPr>
        </p:sp>
      </p:grpSp>
      <p:sp>
        <p:nvSpPr>
          <p:cNvPr id="157" name="TextBox 156"/>
          <p:cNvSpPr txBox="1"/>
          <p:nvPr/>
        </p:nvSpPr>
        <p:spPr>
          <a:xfrm>
            <a:off x="4566341" y="4220611"/>
            <a:ext cx="1188720" cy="939800"/>
          </a:xfrm>
          <a:prstGeom prst="rect">
            <a:avLst/>
          </a:prstGeom>
        </p:spPr>
        <p:txBody>
          <a:bodyPr lIns="0" tIns="0" rIns="0" bIns="0" anchor="t"/>
          <a:lstStyle/>
          <a:p>
            <a:pPr marL="100860" indent="-100860">
              <a:lnSpc>
                <a:spcPts val="996"/>
              </a:lnSpc>
              <a:buClr>
                <a:srgbClr val="FFFEFF"/>
              </a:buClr>
              <a:buSzPts val="500"/>
              <a:buFont typeface="Arial Unicode MS"/>
              <a:buChar char="■"/>
            </a:pPr>
            <a:r>
              <a:rPr lang="en-US" sz="1000" b="1" dirty="0">
                <a:solidFill>
                  <a:srgbClr val="FFFEFF"/>
                </a:solidFill>
                <a:latin typeface="Arial"/>
              </a:rPr>
              <a:t>Achieving Personal </a:t>
            </a:r>
            <a:br>
              <a:rPr lang="en-US" sz="1000" b="1" dirty="0">
                <a:solidFill>
                  <a:srgbClr val="FFFEFF"/>
                </a:solidFill>
                <a:latin typeface="Arial"/>
              </a:rPr>
            </a:br>
            <a:r>
              <a:rPr lang="en-US" sz="1000" b="1" dirty="0">
                <a:solidFill>
                  <a:srgbClr val="FFFEFF"/>
                </a:solidFill>
                <a:latin typeface="Arial"/>
              </a:rPr>
              <a:t>Goals and Objectives</a:t>
            </a:r>
          </a:p>
          <a:p>
            <a:pPr marL="100860" indent="-100860">
              <a:lnSpc>
                <a:spcPts val="996"/>
              </a:lnSpc>
              <a:spcBef>
                <a:spcPts val="441"/>
              </a:spcBef>
              <a:buClr>
                <a:srgbClr val="FFFEFF"/>
              </a:buClr>
              <a:buSzPts val="500"/>
              <a:buFont typeface="Arial Unicode MS"/>
              <a:buChar char="■"/>
            </a:pPr>
            <a:r>
              <a:rPr lang="en-US" sz="1000" b="1" dirty="0">
                <a:solidFill>
                  <a:srgbClr val="FFFEFF"/>
                </a:solidFill>
                <a:latin typeface="Arial"/>
              </a:rPr>
              <a:t>Business </a:t>
            </a:r>
            <a:br>
              <a:rPr lang="en-US" sz="1000" b="1" dirty="0">
                <a:solidFill>
                  <a:srgbClr val="FFFEFF"/>
                </a:solidFill>
                <a:latin typeface="Arial"/>
              </a:rPr>
            </a:br>
            <a:r>
              <a:rPr lang="en-US" sz="1000" b="1" dirty="0">
                <a:solidFill>
                  <a:srgbClr val="FFFEFF"/>
                </a:solidFill>
                <a:latin typeface="Arial"/>
              </a:rPr>
              <a:t>Results </a:t>
            </a:r>
            <a:br>
              <a:rPr lang="en-US" sz="1000" b="1" dirty="0">
                <a:solidFill>
                  <a:srgbClr val="FFFEFF"/>
                </a:solidFill>
                <a:latin typeface="Arial"/>
              </a:rPr>
            </a:br>
            <a:r>
              <a:rPr lang="en-US" sz="1000" b="1" dirty="0">
                <a:solidFill>
                  <a:srgbClr val="FFFEFF"/>
                </a:solidFill>
                <a:latin typeface="Arial"/>
              </a:rPr>
              <a:t>Orientation</a:t>
            </a:r>
          </a:p>
        </p:txBody>
      </p:sp>
      <p:sp>
        <p:nvSpPr>
          <p:cNvPr id="158" name="TextBox 157"/>
          <p:cNvSpPr txBox="1"/>
          <p:nvPr/>
        </p:nvSpPr>
        <p:spPr>
          <a:xfrm rot="3135015">
            <a:off x="4134589" y="4809110"/>
            <a:ext cx="152400" cy="165100"/>
          </a:xfrm>
          <a:prstGeom prst="rect">
            <a:avLst/>
          </a:prstGeom>
        </p:spPr>
        <p:txBody>
          <a:bodyPr wrap="none" lIns="0" tIns="0" rIns="0" bIns="0" anchor="t"/>
          <a:lstStyle/>
          <a:p>
            <a:r>
              <a:rPr lang="en-US" sz="1400" b="1">
                <a:solidFill>
                  <a:srgbClr val="000000"/>
                </a:solidFill>
                <a:latin typeface="Arial"/>
              </a:rPr>
              <a:t>V.</a:t>
            </a:r>
          </a:p>
        </p:txBody>
      </p:sp>
      <p:sp>
        <p:nvSpPr>
          <p:cNvPr id="159" name="TextBox 158"/>
          <p:cNvSpPr txBox="1"/>
          <p:nvPr/>
        </p:nvSpPr>
        <p:spPr>
          <a:xfrm rot="3135015">
            <a:off x="4100208" y="5182966"/>
            <a:ext cx="800100" cy="165100"/>
          </a:xfrm>
          <a:prstGeom prst="rect">
            <a:avLst/>
          </a:prstGeom>
        </p:spPr>
        <p:txBody>
          <a:bodyPr wrap="none" lIns="0" tIns="0" rIns="0" bIns="0" anchor="t"/>
          <a:lstStyle/>
          <a:p>
            <a:r>
              <a:rPr lang="en-US" sz="1400" b="1">
                <a:solidFill>
                  <a:srgbClr val="000000"/>
                </a:solidFill>
                <a:latin typeface="Arial"/>
              </a:rPr>
              <a:t>Ownership </a:t>
            </a:r>
          </a:p>
        </p:txBody>
      </p:sp>
      <p:sp>
        <p:nvSpPr>
          <p:cNvPr id="160" name="TextBox 159"/>
          <p:cNvSpPr txBox="1"/>
          <p:nvPr/>
        </p:nvSpPr>
        <p:spPr>
          <a:xfrm rot="3135015">
            <a:off x="4730014" y="5512511"/>
            <a:ext cx="50801" cy="165100"/>
          </a:xfrm>
          <a:prstGeom prst="rect">
            <a:avLst/>
          </a:prstGeom>
        </p:spPr>
        <p:txBody>
          <a:bodyPr wrap="none" lIns="0" tIns="0" rIns="0" bIns="0" anchor="t"/>
          <a:lstStyle/>
          <a:p>
            <a:r>
              <a:rPr lang="en-US" sz="1000" b="1">
                <a:solidFill>
                  <a:srgbClr val="000000"/>
                </a:solidFill>
                <a:latin typeface="Arial"/>
              </a:rPr>
              <a:t> </a:t>
            </a:r>
          </a:p>
        </p:txBody>
      </p:sp>
      <p:sp>
        <p:nvSpPr>
          <p:cNvPr id="161" name="TextBox 160"/>
          <p:cNvSpPr txBox="1"/>
          <p:nvPr/>
        </p:nvSpPr>
        <p:spPr>
          <a:xfrm rot="3135015">
            <a:off x="3724544" y="5218521"/>
            <a:ext cx="1206500" cy="165100"/>
          </a:xfrm>
          <a:prstGeom prst="rect">
            <a:avLst/>
          </a:prstGeom>
        </p:spPr>
        <p:txBody>
          <a:bodyPr wrap="none" lIns="0" tIns="0" rIns="0" bIns="0" anchor="t"/>
          <a:lstStyle/>
          <a:p>
            <a:r>
              <a:rPr lang="en-US" sz="1400" b="1">
                <a:solidFill>
                  <a:srgbClr val="000000"/>
                </a:solidFill>
                <a:latin typeface="Arial"/>
              </a:rPr>
              <a:t>and Commitment</a:t>
            </a:r>
          </a:p>
        </p:txBody>
      </p:sp>
      <p:grpSp>
        <p:nvGrpSpPr>
          <p:cNvPr id="162" name="Group 161"/>
          <p:cNvGrpSpPr/>
          <p:nvPr/>
        </p:nvGrpSpPr>
        <p:grpSpPr>
          <a:xfrm>
            <a:off x="5469087" y="3929677"/>
            <a:ext cx="312838" cy="381772"/>
            <a:chOff x="5289185" y="4222769"/>
            <a:chExt cx="312838" cy="381772"/>
          </a:xfrm>
        </p:grpSpPr>
        <p:sp>
          <p:nvSpPr>
            <p:cNvPr id="163" name="Freeform 162"/>
            <p:cNvSpPr/>
            <p:nvPr/>
          </p:nvSpPr>
          <p:spPr>
            <a:xfrm>
              <a:off x="5376522" y="4369403"/>
              <a:ext cx="225501" cy="166192"/>
            </a:xfrm>
            <a:custGeom>
              <a:avLst/>
              <a:gdLst/>
              <a:ahLst/>
              <a:cxnLst/>
              <a:rect l="l" t="t" r="r" b="b"/>
              <a:pathLst>
                <a:path w="225501" h="166192">
                  <a:moveTo>
                    <a:pt x="0" y="20968"/>
                  </a:moveTo>
                  <a:cubicBezTo>
                    <a:pt x="81267" y="7264"/>
                    <a:pt x="93421" y="0"/>
                    <a:pt x="149162" y="65634"/>
                  </a:cubicBezTo>
                  <a:cubicBezTo>
                    <a:pt x="204915" y="131267"/>
                    <a:pt x="225502" y="112624"/>
                    <a:pt x="225502" y="112624"/>
                  </a:cubicBezTo>
                  <a:lnTo>
                    <a:pt x="175400" y="131788"/>
                  </a:lnTo>
                  <a:lnTo>
                    <a:pt x="195339" y="166192"/>
                  </a:lnTo>
                  <a:cubicBezTo>
                    <a:pt x="195339" y="166192"/>
                    <a:pt x="125120" y="154877"/>
                    <a:pt x="87122" y="88138"/>
                  </a:cubicBezTo>
                  <a:cubicBezTo>
                    <a:pt x="49111" y="21400"/>
                    <a:pt x="0" y="20968"/>
                    <a:pt x="0" y="20968"/>
                  </a:cubicBezTo>
                </a:path>
              </a:pathLst>
            </a:custGeom>
            <a:solidFill>
              <a:srgbClr val="FFFEFF"/>
            </a:solidFill>
            <a:ln>
              <a:solidFill>
                <a:srgbClr val="8C1D40"/>
              </a:solidFill>
            </a:ln>
          </p:spPr>
        </p:sp>
        <p:sp>
          <p:nvSpPr>
            <p:cNvPr id="164" name="Freeform 163"/>
            <p:cNvSpPr/>
            <p:nvPr/>
          </p:nvSpPr>
          <p:spPr>
            <a:xfrm>
              <a:off x="5376522" y="4369403"/>
              <a:ext cx="225501" cy="166192"/>
            </a:xfrm>
            <a:custGeom>
              <a:avLst/>
              <a:gdLst/>
              <a:ahLst/>
              <a:cxnLst/>
              <a:rect l="l" t="t" r="r" b="b"/>
              <a:pathLst>
                <a:path w="225501" h="166192">
                  <a:moveTo>
                    <a:pt x="0" y="20968"/>
                  </a:moveTo>
                  <a:cubicBezTo>
                    <a:pt x="81267" y="7264"/>
                    <a:pt x="93421" y="0"/>
                    <a:pt x="149162" y="65634"/>
                  </a:cubicBezTo>
                  <a:cubicBezTo>
                    <a:pt x="204915" y="131267"/>
                    <a:pt x="225502" y="112624"/>
                    <a:pt x="225502" y="112624"/>
                  </a:cubicBezTo>
                  <a:lnTo>
                    <a:pt x="175400" y="131788"/>
                  </a:lnTo>
                  <a:lnTo>
                    <a:pt x="195339" y="166192"/>
                  </a:lnTo>
                  <a:cubicBezTo>
                    <a:pt x="195339" y="166192"/>
                    <a:pt x="125120" y="154877"/>
                    <a:pt x="87122" y="88138"/>
                  </a:cubicBezTo>
                  <a:cubicBezTo>
                    <a:pt x="49111" y="21400"/>
                    <a:pt x="0" y="20968"/>
                    <a:pt x="0" y="20968"/>
                  </a:cubicBezTo>
                </a:path>
              </a:pathLst>
            </a:custGeom>
            <a:noFill/>
            <a:ln w="3162" cap="sq">
              <a:solidFill>
                <a:srgbClr val="8C1D40"/>
              </a:solidFill>
            </a:ln>
          </p:spPr>
        </p:sp>
        <p:sp>
          <p:nvSpPr>
            <p:cNvPr id="165" name="Freeform 164"/>
            <p:cNvSpPr/>
            <p:nvPr/>
          </p:nvSpPr>
          <p:spPr>
            <a:xfrm>
              <a:off x="5379177" y="4363724"/>
              <a:ext cx="100851" cy="240817"/>
            </a:xfrm>
            <a:custGeom>
              <a:avLst/>
              <a:gdLst/>
              <a:ahLst/>
              <a:cxnLst/>
              <a:rect l="l" t="t" r="r" b="b"/>
              <a:pathLst>
                <a:path w="100851" h="240817">
                  <a:moveTo>
                    <a:pt x="6211" y="0"/>
                  </a:moveTo>
                  <a:cubicBezTo>
                    <a:pt x="73356" y="47764"/>
                    <a:pt x="87097" y="51232"/>
                    <a:pt x="80099" y="137071"/>
                  </a:cubicBezTo>
                  <a:cubicBezTo>
                    <a:pt x="73102" y="222898"/>
                    <a:pt x="100851" y="224269"/>
                    <a:pt x="100851" y="224269"/>
                  </a:cubicBezTo>
                  <a:lnTo>
                    <a:pt x="51867" y="202400"/>
                  </a:lnTo>
                  <a:lnTo>
                    <a:pt x="41644" y="240817"/>
                  </a:lnTo>
                  <a:cubicBezTo>
                    <a:pt x="41644" y="240817"/>
                    <a:pt x="0" y="183172"/>
                    <a:pt x="20321" y="109106"/>
                  </a:cubicBezTo>
                  <a:cubicBezTo>
                    <a:pt x="40628" y="35052"/>
                    <a:pt x="6211" y="0"/>
                    <a:pt x="6211" y="0"/>
                  </a:cubicBezTo>
                </a:path>
              </a:pathLst>
            </a:custGeom>
            <a:solidFill>
              <a:srgbClr val="FFFEFF"/>
            </a:solidFill>
            <a:ln>
              <a:solidFill>
                <a:srgbClr val="8C1D40"/>
              </a:solidFill>
            </a:ln>
          </p:spPr>
        </p:sp>
        <p:sp>
          <p:nvSpPr>
            <p:cNvPr id="166" name="Freeform 165"/>
            <p:cNvSpPr/>
            <p:nvPr/>
          </p:nvSpPr>
          <p:spPr>
            <a:xfrm>
              <a:off x="5379177" y="4363724"/>
              <a:ext cx="100851" cy="240817"/>
            </a:xfrm>
            <a:custGeom>
              <a:avLst/>
              <a:gdLst/>
              <a:ahLst/>
              <a:cxnLst/>
              <a:rect l="l" t="t" r="r" b="b"/>
              <a:pathLst>
                <a:path w="100851" h="240817">
                  <a:moveTo>
                    <a:pt x="6211" y="0"/>
                  </a:moveTo>
                  <a:cubicBezTo>
                    <a:pt x="73356" y="47764"/>
                    <a:pt x="87097" y="51232"/>
                    <a:pt x="80099" y="137071"/>
                  </a:cubicBezTo>
                  <a:cubicBezTo>
                    <a:pt x="73102" y="222898"/>
                    <a:pt x="100851" y="224269"/>
                    <a:pt x="100851" y="224269"/>
                  </a:cubicBezTo>
                  <a:lnTo>
                    <a:pt x="51867" y="202400"/>
                  </a:lnTo>
                  <a:lnTo>
                    <a:pt x="41644" y="240817"/>
                  </a:lnTo>
                  <a:cubicBezTo>
                    <a:pt x="41644" y="240817"/>
                    <a:pt x="0" y="183172"/>
                    <a:pt x="20321" y="109106"/>
                  </a:cubicBezTo>
                  <a:cubicBezTo>
                    <a:pt x="40628" y="35052"/>
                    <a:pt x="6211" y="0"/>
                    <a:pt x="6211" y="0"/>
                  </a:cubicBezTo>
                </a:path>
              </a:pathLst>
            </a:custGeom>
            <a:noFill/>
            <a:ln w="3162" cap="sq">
              <a:solidFill>
                <a:srgbClr val="8C1D40"/>
              </a:solidFill>
            </a:ln>
          </p:spPr>
        </p:sp>
        <p:sp>
          <p:nvSpPr>
            <p:cNvPr id="167" name="Freeform 166"/>
            <p:cNvSpPr/>
            <p:nvPr/>
          </p:nvSpPr>
          <p:spPr>
            <a:xfrm>
              <a:off x="5289185" y="4222769"/>
              <a:ext cx="227940" cy="227927"/>
            </a:xfrm>
            <a:custGeom>
              <a:avLst/>
              <a:gdLst/>
              <a:ahLst/>
              <a:cxnLst/>
              <a:rect l="l" t="t" r="r" b="b"/>
              <a:pathLst>
                <a:path w="227940" h="227927">
                  <a:moveTo>
                    <a:pt x="72987" y="33528"/>
                  </a:moveTo>
                  <a:lnTo>
                    <a:pt x="82817" y="3518"/>
                  </a:lnTo>
                  <a:lnTo>
                    <a:pt x="106884" y="23978"/>
                  </a:lnTo>
                  <a:lnTo>
                    <a:pt x="127470" y="0"/>
                  </a:lnTo>
                  <a:lnTo>
                    <a:pt x="141885" y="28105"/>
                  </a:lnTo>
                  <a:lnTo>
                    <a:pt x="170053" y="13843"/>
                  </a:lnTo>
                  <a:lnTo>
                    <a:pt x="172619" y="45314"/>
                  </a:lnTo>
                  <a:lnTo>
                    <a:pt x="204102" y="42926"/>
                  </a:lnTo>
                  <a:lnTo>
                    <a:pt x="194412" y="72974"/>
                  </a:lnTo>
                  <a:lnTo>
                    <a:pt x="224422" y="82817"/>
                  </a:lnTo>
                  <a:lnTo>
                    <a:pt x="203988" y="106883"/>
                  </a:lnTo>
                  <a:lnTo>
                    <a:pt x="227940" y="127457"/>
                  </a:lnTo>
                  <a:lnTo>
                    <a:pt x="199835" y="141859"/>
                  </a:lnTo>
                  <a:lnTo>
                    <a:pt x="214110" y="170040"/>
                  </a:lnTo>
                  <a:lnTo>
                    <a:pt x="182614" y="172606"/>
                  </a:lnTo>
                  <a:lnTo>
                    <a:pt x="185027" y="204102"/>
                  </a:lnTo>
                  <a:lnTo>
                    <a:pt x="154966" y="194412"/>
                  </a:lnTo>
                  <a:lnTo>
                    <a:pt x="145136" y="224422"/>
                  </a:lnTo>
                  <a:lnTo>
                    <a:pt x="121057" y="203975"/>
                  </a:lnTo>
                  <a:lnTo>
                    <a:pt x="100483" y="227927"/>
                  </a:lnTo>
                  <a:lnTo>
                    <a:pt x="86081" y="199835"/>
                  </a:lnTo>
                  <a:lnTo>
                    <a:pt x="57900" y="214109"/>
                  </a:lnTo>
                  <a:lnTo>
                    <a:pt x="55347" y="182626"/>
                  </a:lnTo>
                  <a:lnTo>
                    <a:pt x="23851" y="185014"/>
                  </a:lnTo>
                  <a:lnTo>
                    <a:pt x="33528" y="154953"/>
                  </a:lnTo>
                  <a:lnTo>
                    <a:pt x="3518" y="145123"/>
                  </a:lnTo>
                  <a:lnTo>
                    <a:pt x="23965" y="121057"/>
                  </a:lnTo>
                  <a:lnTo>
                    <a:pt x="0" y="100483"/>
                  </a:lnTo>
                  <a:lnTo>
                    <a:pt x="28118" y="86068"/>
                  </a:lnTo>
                  <a:lnTo>
                    <a:pt x="13843" y="57887"/>
                  </a:lnTo>
                  <a:lnTo>
                    <a:pt x="45314" y="55347"/>
                  </a:lnTo>
                  <a:lnTo>
                    <a:pt x="42926" y="23838"/>
                  </a:lnTo>
                  <a:close/>
                </a:path>
              </a:pathLst>
            </a:custGeom>
            <a:solidFill>
              <a:srgbClr val="FFFEFF"/>
            </a:solidFill>
            <a:ln>
              <a:solidFill>
                <a:srgbClr val="8C1D40"/>
              </a:solidFill>
            </a:ln>
          </p:spPr>
        </p:sp>
        <p:sp>
          <p:nvSpPr>
            <p:cNvPr id="168" name="Freeform 167"/>
            <p:cNvSpPr/>
            <p:nvPr/>
          </p:nvSpPr>
          <p:spPr>
            <a:xfrm>
              <a:off x="5289185" y="4222769"/>
              <a:ext cx="227940" cy="227927"/>
            </a:xfrm>
            <a:custGeom>
              <a:avLst/>
              <a:gdLst/>
              <a:ahLst/>
              <a:cxnLst/>
              <a:rect l="l" t="t" r="r" b="b"/>
              <a:pathLst>
                <a:path w="227940" h="227927">
                  <a:moveTo>
                    <a:pt x="72987" y="33528"/>
                  </a:moveTo>
                  <a:lnTo>
                    <a:pt x="82817" y="3518"/>
                  </a:lnTo>
                  <a:lnTo>
                    <a:pt x="106884" y="23978"/>
                  </a:lnTo>
                  <a:lnTo>
                    <a:pt x="127470" y="0"/>
                  </a:lnTo>
                  <a:lnTo>
                    <a:pt x="141885" y="28105"/>
                  </a:lnTo>
                  <a:lnTo>
                    <a:pt x="170053" y="13843"/>
                  </a:lnTo>
                  <a:lnTo>
                    <a:pt x="172619" y="45314"/>
                  </a:lnTo>
                  <a:lnTo>
                    <a:pt x="204102" y="42926"/>
                  </a:lnTo>
                  <a:lnTo>
                    <a:pt x="194412" y="72974"/>
                  </a:lnTo>
                  <a:lnTo>
                    <a:pt x="224422" y="82817"/>
                  </a:lnTo>
                  <a:lnTo>
                    <a:pt x="203988" y="106883"/>
                  </a:lnTo>
                  <a:lnTo>
                    <a:pt x="227940" y="127457"/>
                  </a:lnTo>
                  <a:lnTo>
                    <a:pt x="199835" y="141859"/>
                  </a:lnTo>
                  <a:lnTo>
                    <a:pt x="214110" y="170040"/>
                  </a:lnTo>
                  <a:lnTo>
                    <a:pt x="182614" y="172606"/>
                  </a:lnTo>
                  <a:lnTo>
                    <a:pt x="185027" y="204102"/>
                  </a:lnTo>
                  <a:lnTo>
                    <a:pt x="154966" y="194412"/>
                  </a:lnTo>
                  <a:lnTo>
                    <a:pt x="145136" y="224422"/>
                  </a:lnTo>
                  <a:lnTo>
                    <a:pt x="121057" y="203975"/>
                  </a:lnTo>
                  <a:lnTo>
                    <a:pt x="100483" y="227927"/>
                  </a:lnTo>
                  <a:lnTo>
                    <a:pt x="86081" y="199835"/>
                  </a:lnTo>
                  <a:lnTo>
                    <a:pt x="57900" y="214109"/>
                  </a:lnTo>
                  <a:lnTo>
                    <a:pt x="55347" y="182626"/>
                  </a:lnTo>
                  <a:lnTo>
                    <a:pt x="23851" y="185014"/>
                  </a:lnTo>
                  <a:lnTo>
                    <a:pt x="33528" y="154953"/>
                  </a:lnTo>
                  <a:lnTo>
                    <a:pt x="3518" y="145123"/>
                  </a:lnTo>
                  <a:lnTo>
                    <a:pt x="23965" y="121057"/>
                  </a:lnTo>
                  <a:lnTo>
                    <a:pt x="0" y="100483"/>
                  </a:lnTo>
                  <a:lnTo>
                    <a:pt x="28118" y="86068"/>
                  </a:lnTo>
                  <a:lnTo>
                    <a:pt x="13843" y="57887"/>
                  </a:lnTo>
                  <a:lnTo>
                    <a:pt x="45314" y="55347"/>
                  </a:lnTo>
                  <a:lnTo>
                    <a:pt x="42926" y="23838"/>
                  </a:lnTo>
                  <a:lnTo>
                    <a:pt x="72987" y="33528"/>
                  </a:lnTo>
                  <a:close/>
                </a:path>
              </a:pathLst>
            </a:custGeom>
            <a:noFill/>
            <a:ln w="3162" cap="sq">
              <a:solidFill>
                <a:srgbClr val="8C1D40"/>
              </a:solidFill>
            </a:ln>
          </p:spPr>
        </p:sp>
      </p:grpSp>
      <p:sp>
        <p:nvSpPr>
          <p:cNvPr id="169" name="Freeform 168"/>
          <p:cNvSpPr/>
          <p:nvPr/>
        </p:nvSpPr>
        <p:spPr>
          <a:xfrm>
            <a:off x="5511336" y="3971918"/>
            <a:ext cx="143459" cy="143472"/>
          </a:xfrm>
          <a:custGeom>
            <a:avLst/>
            <a:gdLst/>
            <a:ahLst/>
            <a:cxnLst/>
            <a:rect l="l" t="t" r="r" b="b"/>
            <a:pathLst>
              <a:path w="143459" h="143472">
                <a:moveTo>
                  <a:pt x="100254" y="127712"/>
                </a:moveTo>
                <a:cubicBezTo>
                  <a:pt x="131166" y="111964"/>
                  <a:pt x="143460" y="74130"/>
                  <a:pt x="127699" y="43206"/>
                </a:cubicBezTo>
                <a:cubicBezTo>
                  <a:pt x="111951" y="12294"/>
                  <a:pt x="74117" y="0"/>
                  <a:pt x="43206" y="15748"/>
                </a:cubicBezTo>
                <a:cubicBezTo>
                  <a:pt x="12281" y="31509"/>
                  <a:pt x="0" y="69342"/>
                  <a:pt x="15748" y="100254"/>
                </a:cubicBezTo>
                <a:cubicBezTo>
                  <a:pt x="31509" y="131179"/>
                  <a:pt x="69330" y="143472"/>
                  <a:pt x="100254" y="127712"/>
                </a:cubicBezTo>
              </a:path>
            </a:pathLst>
          </a:custGeom>
          <a:noFill/>
          <a:ln w="12700" cap="sq">
            <a:solidFill>
              <a:srgbClr val="8C1D40"/>
            </a:solidFill>
          </a:ln>
        </p:spPr>
      </p:sp>
      <p:pic>
        <p:nvPicPr>
          <p:cNvPr id="170" name="Picture 169"/>
          <p:cNvPicPr>
            <a:picLocks noChangeAspect="1"/>
          </p:cNvPicPr>
          <p:nvPr/>
        </p:nvPicPr>
        <p:blipFill>
          <a:blip r:embed="rId2"/>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4673254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8804" y="-144464"/>
            <a:ext cx="8496300" cy="6845300"/>
          </a:xfrm>
          <a:prstGeom prst="rect">
            <a:avLst/>
          </a:prstGeom>
        </p:spPr>
      </p:pic>
      <p:pic>
        <p:nvPicPr>
          <p:cNvPr id="31" name="Picture 30"/>
          <p:cNvPicPr>
            <a:picLocks noChangeAspect="1"/>
          </p:cNvPicPr>
          <p:nvPr/>
        </p:nvPicPr>
        <p:blipFill>
          <a:blip r:embed="rId3"/>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1104987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44599" y="228562"/>
            <a:ext cx="8925737" cy="369332"/>
          </a:xfrm>
          <a:prstGeom prst="rect">
            <a:avLst/>
          </a:prstGeom>
          <a:noFill/>
        </p:spPr>
        <p:txBody>
          <a:bodyPr wrap="square" rtlCol="0">
            <a:spAutoFit/>
          </a:bodyPr>
          <a:lstStyle/>
          <a:p>
            <a:r>
              <a:rPr lang="en-US" b="1" dirty="0" smtClean="0">
                <a:solidFill>
                  <a:srgbClr val="AB1842"/>
                </a:solidFill>
                <a:latin typeface="Arial" charset="0"/>
                <a:ea typeface="Arial" charset="0"/>
                <a:cs typeface="Arial" charset="0"/>
              </a:rPr>
              <a:t>Sparky’s Director Evaluation</a:t>
            </a:r>
            <a:endParaRPr lang="en-US" b="1" dirty="0">
              <a:solidFill>
                <a:srgbClr val="AB1842"/>
              </a:solidFill>
              <a:latin typeface="Arial" charset="0"/>
              <a:ea typeface="Arial" charset="0"/>
              <a:cs typeface="Arial" charset="0"/>
            </a:endParaRPr>
          </a:p>
        </p:txBody>
      </p:sp>
      <p:cxnSp>
        <p:nvCxnSpPr>
          <p:cNvPr id="24" name="Straight Connector 23"/>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pic>
        <p:nvPicPr>
          <p:cNvPr id="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5617"/>
          <a:stretch/>
        </p:blipFill>
        <p:spPr bwMode="auto">
          <a:xfrm>
            <a:off x="2681588" y="1076437"/>
            <a:ext cx="2695482" cy="503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4365"/>
          <a:stretch/>
        </p:blipFill>
        <p:spPr bwMode="auto">
          <a:xfrm>
            <a:off x="6453229" y="2070652"/>
            <a:ext cx="2581441"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 name="Elbow Connector 27"/>
          <p:cNvCxnSpPr/>
          <p:nvPr/>
        </p:nvCxnSpPr>
        <p:spPr>
          <a:xfrm flipV="1">
            <a:off x="5376330" y="2718352"/>
            <a:ext cx="1076899" cy="2743200"/>
          </a:xfrm>
          <a:prstGeom prst="bentConnector3">
            <a:avLst/>
          </a:prstGeom>
          <a:ln w="76200">
            <a:solidFill>
              <a:srgbClr val="8C1D4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4"/>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3189692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p:cNvPicPr preferRelativeResize="0"/>
          <p:nvPr/>
        </p:nvPicPr>
        <p:blipFill>
          <a:blip r:embed="rId3">
            <a:alphaModFix/>
          </a:blip>
          <a:stretch>
            <a:fillRect/>
          </a:stretch>
        </p:blipFill>
        <p:spPr>
          <a:xfrm>
            <a:off x="-6796" y="-7324"/>
            <a:ext cx="12237629" cy="6906101"/>
          </a:xfrm>
          <a:prstGeom prst="rect">
            <a:avLst/>
          </a:prstGeom>
          <a:noFill/>
          <a:ln>
            <a:noFill/>
          </a:ln>
        </p:spPr>
      </p:pic>
      <p:sp>
        <p:nvSpPr>
          <p:cNvPr id="96" name="Shape 96"/>
          <p:cNvSpPr txBox="1"/>
          <p:nvPr/>
        </p:nvSpPr>
        <p:spPr>
          <a:xfrm>
            <a:off x="744500" y="1062600"/>
            <a:ext cx="10998800" cy="1075200"/>
          </a:xfrm>
          <a:prstGeom prst="rect">
            <a:avLst/>
          </a:prstGeom>
          <a:noFill/>
          <a:ln>
            <a:noFill/>
          </a:ln>
        </p:spPr>
        <p:txBody>
          <a:bodyPr lIns="121900" tIns="121900" rIns="121900" bIns="121900" anchor="t" anchorCtr="0">
            <a:noAutofit/>
          </a:bodyPr>
          <a:lstStyle/>
          <a:p>
            <a:r>
              <a:rPr lang="en" sz="4800" b="1" dirty="0">
                <a:solidFill>
                  <a:schemeClr val="lt1"/>
                </a:solidFill>
                <a:highlight>
                  <a:srgbClr val="000000"/>
                </a:highlight>
              </a:rPr>
              <a:t>Only at ASU...</a:t>
            </a:r>
            <a:r>
              <a:rPr lang="en" sz="4800" b="1" dirty="0">
                <a:solidFill>
                  <a:schemeClr val="lt1"/>
                </a:solidFill>
                <a:highlight>
                  <a:srgbClr val="FFC425"/>
                </a:highlight>
              </a:rPr>
              <a:t> </a:t>
            </a:r>
            <a:r>
              <a:rPr lang="en" sz="4800" b="1" dirty="0">
                <a:solidFill>
                  <a:schemeClr val="lt1"/>
                </a:solidFill>
                <a:highlight>
                  <a:srgbClr val="FFC000"/>
                </a:highlight>
              </a:rPr>
              <a:t>     </a:t>
            </a:r>
            <a:endParaRPr lang="en" sz="4800" b="1" dirty="0">
              <a:solidFill>
                <a:schemeClr val="lt1"/>
              </a:solidFill>
              <a:highlight>
                <a:srgbClr val="FFC000"/>
              </a:highlight>
            </a:endParaRPr>
          </a:p>
        </p:txBody>
      </p:sp>
    </p:spTree>
    <p:extLst>
      <p:ext uri="{BB962C8B-B14F-4D97-AF65-F5344CB8AC3E}">
        <p14:creationId xmlns:p14="http://schemas.microsoft.com/office/powerpoint/2010/main" val="2063902462"/>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944599" y="228562"/>
            <a:ext cx="8925737" cy="369332"/>
          </a:xfrm>
          <a:prstGeom prst="rect">
            <a:avLst/>
          </a:prstGeom>
          <a:noFill/>
        </p:spPr>
        <p:txBody>
          <a:bodyPr wrap="square" rtlCol="0">
            <a:spAutoFit/>
          </a:bodyPr>
          <a:lstStyle/>
          <a:p>
            <a:r>
              <a:rPr lang="en-US" b="1" dirty="0" smtClean="0">
                <a:solidFill>
                  <a:srgbClr val="AB1842"/>
                </a:solidFill>
                <a:latin typeface="Arial" charset="0"/>
                <a:ea typeface="Arial" charset="0"/>
                <a:cs typeface="Arial" charset="0"/>
              </a:rPr>
              <a:t>Executive Customer Priority</a:t>
            </a:r>
            <a:endParaRPr lang="en-US" b="1" dirty="0">
              <a:solidFill>
                <a:srgbClr val="AB1842"/>
              </a:solidFill>
              <a:latin typeface="Arial" charset="0"/>
              <a:ea typeface="Arial" charset="0"/>
              <a:cs typeface="Arial" charset="0"/>
            </a:endParaRPr>
          </a:p>
        </p:txBody>
      </p:sp>
      <p:cxnSp>
        <p:nvCxnSpPr>
          <p:cNvPr id="75" name="Straight Connector 74"/>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2"/>
          <a:stretch>
            <a:fillRect/>
          </a:stretch>
        </p:blipFill>
        <p:spPr>
          <a:xfrm>
            <a:off x="1041582" y="1121225"/>
            <a:ext cx="9835573" cy="5465389"/>
          </a:xfrm>
          <a:prstGeom prst="rect">
            <a:avLst/>
          </a:prstGeom>
        </p:spPr>
      </p:pic>
      <p:pic>
        <p:nvPicPr>
          <p:cNvPr id="76" name="Picture 75"/>
          <p:cNvPicPr>
            <a:picLocks noChangeAspect="1"/>
          </p:cNvPicPr>
          <p:nvPr/>
        </p:nvPicPr>
        <p:blipFill>
          <a:blip r:embed="rId3"/>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10646474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944599" y="228562"/>
            <a:ext cx="8925737" cy="369332"/>
          </a:xfrm>
          <a:prstGeom prst="rect">
            <a:avLst/>
          </a:prstGeom>
          <a:noFill/>
        </p:spPr>
        <p:txBody>
          <a:bodyPr wrap="square" rtlCol="0">
            <a:spAutoFit/>
          </a:bodyPr>
          <a:lstStyle/>
          <a:p>
            <a:r>
              <a:rPr lang="en-US" b="1" dirty="0" smtClean="0">
                <a:solidFill>
                  <a:srgbClr val="AB1842"/>
                </a:solidFill>
                <a:latin typeface="Arial" charset="0"/>
                <a:ea typeface="Arial" charset="0"/>
                <a:cs typeface="Arial" charset="0"/>
              </a:rPr>
              <a:t>Executive Customer Priority</a:t>
            </a:r>
            <a:endParaRPr lang="en-US" b="1" dirty="0">
              <a:solidFill>
                <a:srgbClr val="AB1842"/>
              </a:solidFill>
              <a:latin typeface="Arial" charset="0"/>
              <a:ea typeface="Arial" charset="0"/>
              <a:cs typeface="Arial" charset="0"/>
            </a:endParaRPr>
          </a:p>
        </p:txBody>
      </p:sp>
      <p:cxnSp>
        <p:nvCxnSpPr>
          <p:cNvPr id="75" name="Straight Connector 74"/>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1897246906"/>
              </p:ext>
            </p:extLst>
          </p:nvPr>
        </p:nvGraphicFramePr>
        <p:xfrm>
          <a:off x="2832408" y="961729"/>
          <a:ext cx="6869152" cy="5613077"/>
        </p:xfrm>
        <a:graphic>
          <a:graphicData uri="http://schemas.openxmlformats.org/drawingml/2006/table">
            <a:tbl>
              <a:tblPr>
                <a:tableStyleId>{5C22544A-7EE6-4342-B048-85BDC9FD1C3A}</a:tableStyleId>
              </a:tblPr>
              <a:tblGrid>
                <a:gridCol w="2619268"/>
                <a:gridCol w="4249884"/>
              </a:tblGrid>
              <a:tr h="461957">
                <a:tc>
                  <a:txBody>
                    <a:bodyPr/>
                    <a:lstStyle/>
                    <a:p>
                      <a:pPr marL="0" marR="0">
                        <a:lnSpc>
                          <a:spcPct val="100000"/>
                        </a:lnSpc>
                        <a:spcBef>
                          <a:spcPts val="1200"/>
                        </a:spcBef>
                        <a:spcAft>
                          <a:spcPts val="1200"/>
                        </a:spcAft>
                      </a:pPr>
                      <a:r>
                        <a:rPr lang="en-US" sz="1100" b="1" dirty="0" smtClean="0">
                          <a:solidFill>
                            <a:schemeClr val="bg1"/>
                          </a:solidFill>
                          <a:effectLst/>
                          <a:latin typeface="Arial" charset="0"/>
                          <a:ea typeface="Arial" charset="0"/>
                          <a:cs typeface="Arial" charset="0"/>
                        </a:rPr>
                        <a:t>Strategic</a:t>
                      </a:r>
                      <a:r>
                        <a:rPr lang="en-US" sz="1100" b="1" baseline="0" dirty="0" smtClean="0">
                          <a:solidFill>
                            <a:schemeClr val="bg1"/>
                          </a:solidFill>
                          <a:effectLst/>
                          <a:latin typeface="Arial" charset="0"/>
                          <a:ea typeface="Arial" charset="0"/>
                          <a:cs typeface="Arial" charset="0"/>
                        </a:rPr>
                        <a:t> Business Capabilities</a:t>
                      </a:r>
                      <a:endParaRPr lang="en-US" sz="1100" b="1" dirty="0">
                        <a:solidFill>
                          <a:schemeClr val="bg1"/>
                        </a:solidFill>
                        <a:effectLst/>
                        <a:latin typeface="Arial" charset="0"/>
                        <a:ea typeface="Arial" charset="0"/>
                        <a:cs typeface="Arial" charset="0"/>
                      </a:endParaRPr>
                    </a:p>
                  </a:txBody>
                  <a:tcPr marL="40303" marR="40303" marT="0" marB="0" anchor="ctr">
                    <a:solidFill>
                      <a:srgbClr val="AB1842"/>
                    </a:solidFill>
                  </a:tcPr>
                </a:tc>
                <a:tc>
                  <a:txBody>
                    <a:bodyPr/>
                    <a:lstStyle/>
                    <a:p>
                      <a:pPr marL="230188" marR="0" lvl="1" indent="0">
                        <a:lnSpc>
                          <a:spcPct val="100000"/>
                        </a:lnSpc>
                        <a:spcBef>
                          <a:spcPts val="300"/>
                        </a:spcBef>
                        <a:spcAft>
                          <a:spcPts val="0"/>
                        </a:spcAft>
                        <a:buFont typeface="Wingdings" charset="2"/>
                        <a:buNone/>
                        <a:tabLst/>
                      </a:pPr>
                      <a:r>
                        <a:rPr lang="en-US" sz="1000" b="1" dirty="0" smtClean="0">
                          <a:solidFill>
                            <a:schemeClr val="bg1"/>
                          </a:solidFill>
                          <a:effectLst/>
                          <a:latin typeface="Arial" charset="0"/>
                          <a:ea typeface="Arial" charset="0"/>
                          <a:cs typeface="Arial" charset="0"/>
                        </a:rPr>
                        <a:t>Specific objectives</a:t>
                      </a:r>
                      <a:r>
                        <a:rPr lang="en-US" sz="1000" b="1" baseline="0" dirty="0" smtClean="0">
                          <a:solidFill>
                            <a:schemeClr val="bg1"/>
                          </a:solidFill>
                          <a:effectLst/>
                          <a:latin typeface="Arial" charset="0"/>
                          <a:ea typeface="Arial" charset="0"/>
                          <a:cs typeface="Arial" charset="0"/>
                        </a:rPr>
                        <a:t> that support the completion of the business objective</a:t>
                      </a:r>
                      <a:endParaRPr lang="en-US" sz="1000" b="1" dirty="0">
                        <a:solidFill>
                          <a:schemeClr val="bg1"/>
                        </a:solidFill>
                        <a:effectLst/>
                        <a:latin typeface="Arial" charset="0"/>
                        <a:ea typeface="Arial" charset="0"/>
                        <a:cs typeface="Arial" charset="0"/>
                      </a:endParaRPr>
                    </a:p>
                  </a:txBody>
                  <a:tcPr marL="40303" marR="40303" marT="0" marB="0" anchor="ctr">
                    <a:solidFill>
                      <a:srgbClr val="AB1842"/>
                    </a:solidFill>
                  </a:tcPr>
                </a:tc>
              </a:tr>
              <a:tr h="1371632">
                <a:tc>
                  <a:txBody>
                    <a:bodyPr/>
                    <a:lstStyle/>
                    <a:p>
                      <a:pPr marL="0" marR="0">
                        <a:lnSpc>
                          <a:spcPct val="115000"/>
                        </a:lnSpc>
                        <a:spcBef>
                          <a:spcPts val="1200"/>
                        </a:spcBef>
                        <a:spcAft>
                          <a:spcPts val="1200"/>
                        </a:spcAft>
                      </a:pPr>
                      <a:r>
                        <a:rPr lang="en-US" sz="1000" b="1" dirty="0">
                          <a:effectLst/>
                          <a:latin typeface="Arial" charset="0"/>
                          <a:ea typeface="Arial" charset="0"/>
                          <a:cs typeface="Arial" charset="0"/>
                        </a:rPr>
                        <a:t>Improve student retention and graduation rates (Student Success)</a:t>
                      </a:r>
                      <a:endParaRPr lang="en-US" sz="1050" b="1" dirty="0">
                        <a:solidFill>
                          <a:srgbClr val="000000"/>
                        </a:solidFill>
                        <a:effectLst/>
                        <a:latin typeface="Arial" charset="0"/>
                        <a:ea typeface="Arial" charset="0"/>
                        <a:cs typeface="Arial" charset="0"/>
                      </a:endParaRPr>
                    </a:p>
                  </a:txBody>
                  <a:tcPr marL="40303" marR="40303" marT="0" marB="0" anchor="ctr">
                    <a:solidFill>
                      <a:schemeClr val="bg1">
                        <a:lumMod val="75000"/>
                      </a:schemeClr>
                    </a:solidFill>
                  </a:tcPr>
                </a:tc>
                <a:tc>
                  <a:txBody>
                    <a:bodyPr/>
                    <a:lstStyle/>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Place </a:t>
                      </a:r>
                      <a:r>
                        <a:rPr lang="en-US" sz="800" dirty="0" err="1">
                          <a:effectLst/>
                          <a:latin typeface="Arial" charset="0"/>
                          <a:ea typeface="Arial" charset="0"/>
                          <a:cs typeface="Arial" charset="0"/>
                        </a:rPr>
                        <a:t>Civitas</a:t>
                      </a:r>
                      <a:r>
                        <a:rPr lang="en-US" sz="800" dirty="0">
                          <a:effectLst/>
                          <a:latin typeface="Arial" charset="0"/>
                          <a:ea typeface="Arial" charset="0"/>
                          <a:cs typeface="Arial" charset="0"/>
                        </a:rPr>
                        <a:t> Persistence Outlook scores in student profile and advisor portal</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UIA – First in World Grant</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Additional student integrators in Salesforce (</a:t>
                      </a:r>
                      <a:r>
                        <a:rPr lang="en-US" sz="800" dirty="0" err="1">
                          <a:effectLst/>
                          <a:latin typeface="Arial" charset="0"/>
                          <a:ea typeface="Arial" charset="0"/>
                          <a:cs typeface="Arial" charset="0"/>
                        </a:rPr>
                        <a:t>Civitas</a:t>
                      </a:r>
                      <a:r>
                        <a:rPr lang="en-US" sz="800" dirty="0">
                          <a:effectLst/>
                          <a:latin typeface="Arial" charset="0"/>
                          <a:ea typeface="Arial" charset="0"/>
                          <a:cs typeface="Arial" charset="0"/>
                        </a:rPr>
                        <a:t> and others)</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Automate outreach case creation (</a:t>
                      </a:r>
                      <a:r>
                        <a:rPr lang="en-US" sz="800" dirty="0" err="1">
                          <a:effectLst/>
                          <a:latin typeface="Arial" charset="0"/>
                          <a:ea typeface="Arial" charset="0"/>
                          <a:cs typeface="Arial" charset="0"/>
                        </a:rPr>
                        <a:t>Civitas</a:t>
                      </a:r>
                      <a:r>
                        <a:rPr lang="en-US" sz="800" dirty="0">
                          <a:effectLst/>
                          <a:latin typeface="Arial" charset="0"/>
                          <a:ea typeface="Arial" charset="0"/>
                          <a:cs typeface="Arial" charset="0"/>
                        </a:rPr>
                        <a:t> and other indicators)</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Develop coach and advisor portal reporting</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Expand portal to First Year success coaches</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Me3 HS data available in Salesforce</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Develop me3 reporting</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Develop portal for me3 HS educators</a:t>
                      </a:r>
                      <a:endParaRPr lang="en-US" sz="900" dirty="0">
                        <a:solidFill>
                          <a:srgbClr val="000000"/>
                        </a:solidFill>
                        <a:effectLst/>
                        <a:latin typeface="Arial" charset="0"/>
                        <a:ea typeface="Arial" charset="0"/>
                        <a:cs typeface="Arial" charset="0"/>
                      </a:endParaRPr>
                    </a:p>
                  </a:txBody>
                  <a:tcPr marL="40303" marR="40303" marT="0" marB="0" anchor="ctr">
                    <a:solidFill>
                      <a:schemeClr val="bg1">
                        <a:lumMod val="95000"/>
                      </a:schemeClr>
                    </a:solidFill>
                  </a:tcPr>
                </a:tc>
              </a:tr>
              <a:tr h="572297">
                <a:tc>
                  <a:txBody>
                    <a:bodyPr/>
                    <a:lstStyle/>
                    <a:p>
                      <a:pPr marL="0" marR="0">
                        <a:lnSpc>
                          <a:spcPct val="115000"/>
                        </a:lnSpc>
                        <a:spcBef>
                          <a:spcPts val="0"/>
                        </a:spcBef>
                        <a:spcAft>
                          <a:spcPts val="0"/>
                        </a:spcAft>
                      </a:pPr>
                      <a:r>
                        <a:rPr lang="en-US" sz="1000" b="1">
                          <a:effectLst/>
                          <a:latin typeface="Arial" charset="0"/>
                          <a:ea typeface="Arial" charset="0"/>
                          <a:cs typeface="Arial" charset="0"/>
                        </a:rPr>
                        <a:t>Brand integrity and personalized messaging at scale</a:t>
                      </a:r>
                      <a:endParaRPr lang="en-US" sz="1050" b="1">
                        <a:solidFill>
                          <a:srgbClr val="000000"/>
                        </a:solidFill>
                        <a:effectLst/>
                        <a:latin typeface="Arial" charset="0"/>
                        <a:ea typeface="Arial" charset="0"/>
                        <a:cs typeface="Arial" charset="0"/>
                      </a:endParaRPr>
                    </a:p>
                  </a:txBody>
                  <a:tcPr marL="40303" marR="40303" marT="0" marB="0" anchor="ctr">
                    <a:solidFill>
                      <a:schemeClr val="bg1">
                        <a:lumMod val="75000"/>
                      </a:schemeClr>
                    </a:solidFill>
                  </a:tcPr>
                </a:tc>
                <a:tc>
                  <a:txBody>
                    <a:bodyPr/>
                    <a:lstStyle/>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Implement a subscription center</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Develop method to import contacts</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Migrate from unconnected orgs to connected org</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Implement SMS</a:t>
                      </a:r>
                      <a:endParaRPr lang="en-US" sz="900" dirty="0">
                        <a:solidFill>
                          <a:srgbClr val="000000"/>
                        </a:solidFill>
                        <a:effectLst/>
                        <a:latin typeface="Arial" charset="0"/>
                        <a:ea typeface="Arial" charset="0"/>
                        <a:cs typeface="Arial" charset="0"/>
                      </a:endParaRPr>
                    </a:p>
                  </a:txBody>
                  <a:tcPr marL="40303" marR="40303" marT="0" marB="0" anchor="ctr">
                    <a:solidFill>
                      <a:schemeClr val="bg1">
                        <a:lumMod val="95000"/>
                      </a:schemeClr>
                    </a:solidFill>
                  </a:tcPr>
                </a:tc>
              </a:tr>
              <a:tr h="412430">
                <a:tc>
                  <a:txBody>
                    <a:bodyPr/>
                    <a:lstStyle/>
                    <a:p>
                      <a:pPr marL="0" marR="0">
                        <a:lnSpc>
                          <a:spcPct val="115000"/>
                        </a:lnSpc>
                        <a:spcBef>
                          <a:spcPts val="1200"/>
                        </a:spcBef>
                        <a:spcAft>
                          <a:spcPts val="1200"/>
                        </a:spcAft>
                      </a:pPr>
                      <a:r>
                        <a:rPr lang="en-US" sz="1000" b="1">
                          <a:effectLst/>
                          <a:latin typeface="Arial" charset="0"/>
                          <a:ea typeface="Arial" charset="0"/>
                          <a:cs typeface="Arial" charset="0"/>
                        </a:rPr>
                        <a:t>Constituent 360 degree Stakeholder View</a:t>
                      </a:r>
                      <a:endParaRPr lang="en-US" sz="1050" b="1">
                        <a:solidFill>
                          <a:srgbClr val="000000"/>
                        </a:solidFill>
                        <a:effectLst/>
                        <a:latin typeface="Arial" charset="0"/>
                        <a:ea typeface="Arial" charset="0"/>
                        <a:cs typeface="Arial" charset="0"/>
                      </a:endParaRPr>
                    </a:p>
                  </a:txBody>
                  <a:tcPr marL="40303" marR="40303" marT="0" marB="0" anchor="ctr">
                    <a:solidFill>
                      <a:schemeClr val="bg1">
                        <a:lumMod val="75000"/>
                      </a:schemeClr>
                    </a:solidFill>
                  </a:tcPr>
                </a:tc>
                <a:tc>
                  <a:txBody>
                    <a:bodyPr/>
                    <a:lstStyle/>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High-Level Requirements for creating constituent 360 page</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Evaluate Org to Org Data Sharing Methodologies</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Implement Constituent 360 page</a:t>
                      </a:r>
                      <a:endParaRPr lang="en-US" sz="900" dirty="0">
                        <a:solidFill>
                          <a:srgbClr val="000000"/>
                        </a:solidFill>
                        <a:effectLst/>
                        <a:latin typeface="Arial" charset="0"/>
                        <a:ea typeface="Arial" charset="0"/>
                        <a:cs typeface="Arial" charset="0"/>
                      </a:endParaRPr>
                    </a:p>
                  </a:txBody>
                  <a:tcPr marL="40303" marR="40303" marT="0" marB="0" anchor="ctr">
                    <a:solidFill>
                      <a:schemeClr val="bg1">
                        <a:lumMod val="95000"/>
                      </a:schemeClr>
                    </a:solidFill>
                  </a:tcPr>
                </a:tc>
              </a:tr>
              <a:tr h="1051898">
                <a:tc>
                  <a:txBody>
                    <a:bodyPr/>
                    <a:lstStyle/>
                    <a:p>
                      <a:pPr marL="0" marR="0">
                        <a:lnSpc>
                          <a:spcPct val="115000"/>
                        </a:lnSpc>
                        <a:spcBef>
                          <a:spcPts val="1200"/>
                        </a:spcBef>
                        <a:spcAft>
                          <a:spcPts val="1200"/>
                        </a:spcAft>
                      </a:pPr>
                      <a:r>
                        <a:rPr lang="en-US" sz="1000" b="1">
                          <a:effectLst/>
                          <a:latin typeface="Arial" charset="0"/>
                          <a:ea typeface="Arial" charset="0"/>
                          <a:cs typeface="Arial" charset="0"/>
                        </a:rPr>
                        <a:t>Increasing quantity and quality applicant pool</a:t>
                      </a:r>
                      <a:endParaRPr lang="en-US" sz="1050" b="1">
                        <a:solidFill>
                          <a:srgbClr val="000000"/>
                        </a:solidFill>
                        <a:effectLst/>
                        <a:latin typeface="Arial" charset="0"/>
                        <a:ea typeface="Arial" charset="0"/>
                        <a:cs typeface="Arial" charset="0"/>
                      </a:endParaRPr>
                    </a:p>
                  </a:txBody>
                  <a:tcPr marL="40303" marR="40303" marT="0" marB="0" anchor="ctr">
                    <a:solidFill>
                      <a:schemeClr val="bg1">
                        <a:lumMod val="75000"/>
                      </a:schemeClr>
                    </a:solidFill>
                  </a:tcPr>
                </a:tc>
                <a:tc>
                  <a:txBody>
                    <a:bodyPr/>
                    <a:lstStyle/>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Graduate Application</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Supplement Graduate App</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GFA Org integration</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Event Management integration</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Multi-Org Recruitment strategy</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Recruitment Outreach Efficiencies</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Expand portal to recruitment outreach</a:t>
                      </a:r>
                      <a:endParaRPr lang="en-US" sz="900" dirty="0">
                        <a:solidFill>
                          <a:srgbClr val="000000"/>
                        </a:solidFill>
                        <a:effectLst/>
                        <a:latin typeface="Arial" charset="0"/>
                        <a:ea typeface="Arial" charset="0"/>
                        <a:cs typeface="Arial" charset="0"/>
                      </a:endParaRPr>
                    </a:p>
                  </a:txBody>
                  <a:tcPr marL="40303" marR="40303" marT="0" marB="0" anchor="ctr">
                    <a:solidFill>
                      <a:schemeClr val="bg1">
                        <a:lumMod val="95000"/>
                      </a:schemeClr>
                    </a:solidFill>
                  </a:tcPr>
                </a:tc>
              </a:tr>
              <a:tr h="572297">
                <a:tc>
                  <a:txBody>
                    <a:bodyPr/>
                    <a:lstStyle/>
                    <a:p>
                      <a:pPr marL="0" marR="0">
                        <a:lnSpc>
                          <a:spcPct val="115000"/>
                        </a:lnSpc>
                        <a:spcBef>
                          <a:spcPts val="1200"/>
                        </a:spcBef>
                        <a:spcAft>
                          <a:spcPts val="1200"/>
                        </a:spcAft>
                      </a:pPr>
                      <a:r>
                        <a:rPr lang="en-US" sz="1000" b="1">
                          <a:effectLst/>
                          <a:latin typeface="Arial" charset="0"/>
                          <a:ea typeface="Arial" charset="0"/>
                          <a:cs typeface="Arial" charset="0"/>
                        </a:rPr>
                        <a:t>Track ASUs Corporate Partners and Engagements</a:t>
                      </a:r>
                      <a:endParaRPr lang="en-US" sz="1050" b="1">
                        <a:solidFill>
                          <a:srgbClr val="000000"/>
                        </a:solidFill>
                        <a:effectLst/>
                        <a:latin typeface="Arial" charset="0"/>
                        <a:ea typeface="Arial" charset="0"/>
                        <a:cs typeface="Arial" charset="0"/>
                      </a:endParaRPr>
                    </a:p>
                  </a:txBody>
                  <a:tcPr marL="40303" marR="40303" marT="0" marB="0" anchor="ctr">
                    <a:solidFill>
                      <a:schemeClr val="bg1">
                        <a:lumMod val="75000"/>
                      </a:schemeClr>
                    </a:solidFill>
                  </a:tcPr>
                </a:tc>
                <a:tc>
                  <a:txBody>
                    <a:bodyPr/>
                    <a:lstStyle/>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Implement pipeline management (opportunities on an account)</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Implement organization 360 (account)</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Handshake integration</a:t>
                      </a:r>
                      <a:endParaRPr lang="en-US" sz="900" dirty="0">
                        <a:effectLst/>
                        <a:latin typeface="Arial" charset="0"/>
                        <a:ea typeface="Arial" charset="0"/>
                        <a:cs typeface="Arial" charset="0"/>
                      </a:endParaRPr>
                    </a:p>
                    <a:p>
                      <a:pPr marL="692150" marR="0" lvl="1" indent="-234950">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Establish best practices for data handling</a:t>
                      </a:r>
                      <a:endParaRPr lang="en-US" sz="900" dirty="0">
                        <a:solidFill>
                          <a:srgbClr val="000000"/>
                        </a:solidFill>
                        <a:effectLst/>
                        <a:latin typeface="Arial" charset="0"/>
                        <a:ea typeface="Arial" charset="0"/>
                        <a:cs typeface="Arial" charset="0"/>
                      </a:endParaRPr>
                    </a:p>
                  </a:txBody>
                  <a:tcPr marL="40303" marR="40303" marT="0" marB="0" anchor="ctr">
                    <a:solidFill>
                      <a:schemeClr val="bg1">
                        <a:lumMod val="95000"/>
                      </a:schemeClr>
                    </a:solidFill>
                  </a:tcPr>
                </a:tc>
              </a:tr>
              <a:tr h="370784">
                <a:tc>
                  <a:txBody>
                    <a:bodyPr/>
                    <a:lstStyle/>
                    <a:p>
                      <a:pPr marL="0" marR="0">
                        <a:lnSpc>
                          <a:spcPct val="115000"/>
                        </a:lnSpc>
                        <a:spcBef>
                          <a:spcPts val="1200"/>
                        </a:spcBef>
                        <a:spcAft>
                          <a:spcPts val="1200"/>
                        </a:spcAft>
                      </a:pPr>
                      <a:r>
                        <a:rPr lang="en-US" sz="1000" b="1" dirty="0">
                          <a:effectLst/>
                          <a:latin typeface="Arial" charset="0"/>
                          <a:ea typeface="Arial" charset="0"/>
                          <a:cs typeface="Arial" charset="0"/>
                        </a:rPr>
                        <a:t>Improving student services through next generation technology (e.g. </a:t>
                      </a:r>
                      <a:r>
                        <a:rPr lang="en-US" sz="1000" b="1" dirty="0" err="1">
                          <a:effectLst/>
                          <a:latin typeface="Arial" charset="0"/>
                          <a:ea typeface="Arial" charset="0"/>
                          <a:cs typeface="Arial" charset="0"/>
                        </a:rPr>
                        <a:t>IoT</a:t>
                      </a:r>
                      <a:r>
                        <a:rPr lang="en-US" sz="1000" b="1" dirty="0">
                          <a:effectLst/>
                          <a:latin typeface="Arial" charset="0"/>
                          <a:ea typeface="Arial" charset="0"/>
                          <a:cs typeface="Arial" charset="0"/>
                        </a:rPr>
                        <a:t>, Einstein)</a:t>
                      </a:r>
                      <a:endParaRPr lang="en-US" sz="1050" b="1" dirty="0">
                        <a:solidFill>
                          <a:srgbClr val="000000"/>
                        </a:solidFill>
                        <a:effectLst/>
                        <a:latin typeface="Arial" charset="0"/>
                        <a:ea typeface="Arial" charset="0"/>
                        <a:cs typeface="Arial" charset="0"/>
                      </a:endParaRPr>
                    </a:p>
                  </a:txBody>
                  <a:tcPr marL="40303" marR="40303" marT="0" marB="0" anchor="ctr">
                    <a:solidFill>
                      <a:schemeClr val="bg1">
                        <a:lumMod val="75000"/>
                      </a:schemeClr>
                    </a:solidFill>
                  </a:tcPr>
                </a:tc>
                <a:tc>
                  <a:txBody>
                    <a:bodyPr/>
                    <a:lstStyle/>
                    <a:p>
                      <a:pPr marL="692150" marR="0" lvl="1" indent="-231775" fontAlgn="base">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Opportunities with Internet of Things (</a:t>
                      </a:r>
                      <a:r>
                        <a:rPr lang="en-US" sz="800" dirty="0" err="1">
                          <a:effectLst/>
                          <a:latin typeface="Arial" charset="0"/>
                          <a:ea typeface="Arial" charset="0"/>
                          <a:cs typeface="Arial" charset="0"/>
                        </a:rPr>
                        <a:t>IoT</a:t>
                      </a:r>
                      <a:r>
                        <a:rPr lang="en-US" sz="800" dirty="0">
                          <a:effectLst/>
                          <a:latin typeface="Arial" charset="0"/>
                          <a:ea typeface="Arial" charset="0"/>
                          <a:cs typeface="Arial" charset="0"/>
                        </a:rPr>
                        <a:t>) Cloud</a:t>
                      </a:r>
                      <a:endParaRPr lang="en-US" sz="900" dirty="0">
                        <a:effectLst/>
                        <a:latin typeface="Arial" charset="0"/>
                        <a:ea typeface="Arial" charset="0"/>
                        <a:cs typeface="Arial" charset="0"/>
                      </a:endParaRPr>
                    </a:p>
                    <a:p>
                      <a:pPr marL="692150" marR="0" lvl="1" indent="-231775" fontAlgn="base">
                        <a:lnSpc>
                          <a:spcPct val="115000"/>
                        </a:lnSpc>
                        <a:spcBef>
                          <a:spcPts val="300"/>
                        </a:spcBef>
                        <a:spcAft>
                          <a:spcPts val="0"/>
                        </a:spcAft>
                        <a:buFont typeface="Wingdings" charset="2"/>
                        <a:buChar char=""/>
                        <a:tabLst/>
                      </a:pPr>
                      <a:r>
                        <a:rPr lang="en-US" sz="800" dirty="0">
                          <a:effectLst/>
                          <a:latin typeface="Arial" charset="0"/>
                          <a:ea typeface="Arial" charset="0"/>
                          <a:cs typeface="Arial" charset="0"/>
                        </a:rPr>
                        <a:t>Opportunities for Artificial Intelligence and Machine Learning leveraging Einstein</a:t>
                      </a:r>
                      <a:endParaRPr lang="en-US" sz="900" dirty="0">
                        <a:solidFill>
                          <a:srgbClr val="000000"/>
                        </a:solidFill>
                        <a:effectLst/>
                        <a:latin typeface="Arial" charset="0"/>
                        <a:ea typeface="Arial" charset="0"/>
                        <a:cs typeface="Arial" charset="0"/>
                      </a:endParaRPr>
                    </a:p>
                  </a:txBody>
                  <a:tcPr marL="40303" marR="40303" marT="0" marB="0" anchor="ctr">
                    <a:solidFill>
                      <a:schemeClr val="bg1">
                        <a:lumMod val="95000"/>
                      </a:schemeClr>
                    </a:solidFill>
                  </a:tcPr>
                </a:tc>
              </a:tr>
            </a:tbl>
          </a:graphicData>
        </a:graphic>
      </p:graphicFrame>
      <p:pic>
        <p:nvPicPr>
          <p:cNvPr id="9" name="Picture 8"/>
          <p:cNvPicPr>
            <a:picLocks noChangeAspect="1"/>
          </p:cNvPicPr>
          <p:nvPr/>
        </p:nvPicPr>
        <p:blipFill>
          <a:blip r:embed="rId2"/>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17834236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944599" y="228562"/>
            <a:ext cx="8925737" cy="369332"/>
          </a:xfrm>
          <a:prstGeom prst="rect">
            <a:avLst/>
          </a:prstGeom>
          <a:noFill/>
        </p:spPr>
        <p:txBody>
          <a:bodyPr wrap="square" rtlCol="0">
            <a:spAutoFit/>
          </a:bodyPr>
          <a:lstStyle/>
          <a:p>
            <a:r>
              <a:rPr lang="en-US" b="1" dirty="0" smtClean="0">
                <a:solidFill>
                  <a:srgbClr val="AB1842"/>
                </a:solidFill>
                <a:latin typeface="Arial" charset="0"/>
                <a:ea typeface="Arial" charset="0"/>
                <a:cs typeface="Arial" charset="0"/>
              </a:rPr>
              <a:t>Executive Customer Priority</a:t>
            </a:r>
            <a:endParaRPr lang="en-US" b="1" dirty="0">
              <a:solidFill>
                <a:srgbClr val="AB1842"/>
              </a:solidFill>
              <a:latin typeface="Arial" charset="0"/>
              <a:ea typeface="Arial" charset="0"/>
              <a:cs typeface="Arial" charset="0"/>
            </a:endParaRPr>
          </a:p>
        </p:txBody>
      </p:sp>
      <p:cxnSp>
        <p:nvCxnSpPr>
          <p:cNvPr id="75" name="Straight Connector 74"/>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pic>
        <p:nvPicPr>
          <p:cNvPr id="6" name="Picture 5" descr="C:\Users\wpond\AppData\Local\Microsoft\Windows\Temporary Internet Files\Content.IE5\QDBZB8M9\Salesforce Gantt Chart.png"/>
          <p:cNvPicPr/>
          <p:nvPr/>
        </p:nvPicPr>
        <p:blipFill rotWithShape="1">
          <a:blip r:embed="rId2" cstate="print">
            <a:extLst>
              <a:ext uri="{28A0092B-C50C-407E-A947-70E740481C1C}">
                <a14:useLocalDpi xmlns:a14="http://schemas.microsoft.com/office/drawing/2010/main" val="0"/>
              </a:ext>
            </a:extLst>
          </a:blip>
          <a:srcRect b="30345"/>
          <a:stretch/>
        </p:blipFill>
        <p:spPr bwMode="auto">
          <a:xfrm>
            <a:off x="1234529" y="916622"/>
            <a:ext cx="9486900" cy="5749925"/>
          </a:xfrm>
          <a:prstGeom prst="rect">
            <a:avLst/>
          </a:prstGeom>
          <a:noFill/>
          <a:ln>
            <a:noFill/>
          </a:ln>
          <a:extLst>
            <a:ext uri="{53640926-AAD7-44D8-BBD7-CCE9431645EC}">
              <a14:shadowObscured xmlns:a14="http://schemas.microsoft.com/office/drawing/2010/main"/>
            </a:ext>
          </a:extLst>
        </p:spPr>
      </p:pic>
      <p:pic>
        <p:nvPicPr>
          <p:cNvPr id="7" name="Picture 6"/>
          <p:cNvPicPr>
            <a:picLocks noChangeAspect="1"/>
          </p:cNvPicPr>
          <p:nvPr/>
        </p:nvPicPr>
        <p:blipFill>
          <a:blip r:embed="rId3"/>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2944194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944599" y="228562"/>
            <a:ext cx="8925737" cy="369332"/>
          </a:xfrm>
          <a:prstGeom prst="rect">
            <a:avLst/>
          </a:prstGeom>
          <a:noFill/>
        </p:spPr>
        <p:txBody>
          <a:bodyPr wrap="square" rtlCol="0">
            <a:spAutoFit/>
          </a:bodyPr>
          <a:lstStyle/>
          <a:p>
            <a:r>
              <a:rPr lang="en-US" b="1" dirty="0" smtClean="0">
                <a:solidFill>
                  <a:srgbClr val="AB1842"/>
                </a:solidFill>
                <a:latin typeface="Arial" charset="0"/>
                <a:ea typeface="Arial" charset="0"/>
                <a:cs typeface="Arial" charset="0"/>
              </a:rPr>
              <a:t>Executive Customer Priority</a:t>
            </a:r>
            <a:endParaRPr lang="en-US" b="1" dirty="0">
              <a:solidFill>
                <a:srgbClr val="AB1842"/>
              </a:solidFill>
              <a:latin typeface="Arial" charset="0"/>
              <a:ea typeface="Arial" charset="0"/>
              <a:cs typeface="Arial" charset="0"/>
            </a:endParaRPr>
          </a:p>
        </p:txBody>
      </p:sp>
      <p:cxnSp>
        <p:nvCxnSpPr>
          <p:cNvPr id="75" name="Straight Connector 74"/>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pic>
        <p:nvPicPr>
          <p:cNvPr id="8" name="Picture 7"/>
          <p:cNvPicPr/>
          <p:nvPr/>
        </p:nvPicPr>
        <p:blipFill rotWithShape="1">
          <a:blip r:embed="rId2" cstate="print">
            <a:extLst>
              <a:ext uri="{28A0092B-C50C-407E-A947-70E740481C1C}">
                <a14:useLocalDpi xmlns:a14="http://schemas.microsoft.com/office/drawing/2010/main" val="0"/>
              </a:ext>
            </a:extLst>
          </a:blip>
          <a:srcRect t="4305" b="3284"/>
          <a:stretch/>
        </p:blipFill>
        <p:spPr bwMode="auto">
          <a:xfrm>
            <a:off x="3077909" y="812416"/>
            <a:ext cx="6934641" cy="6045584"/>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3"/>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8014108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292064" y="1181825"/>
            <a:ext cx="9866473" cy="5043822"/>
            <a:chOff x="2163603" y="3142915"/>
            <a:chExt cx="7101586" cy="3378200"/>
          </a:xfrm>
        </p:grpSpPr>
        <p:pic>
          <p:nvPicPr>
            <p:cNvPr id="17" name="Picture 16"/>
            <p:cNvPicPr>
              <a:picLocks noChangeAspect="1"/>
            </p:cNvPicPr>
            <p:nvPr/>
          </p:nvPicPr>
          <p:blipFill rotWithShape="1">
            <a:blip r:embed="rId2"/>
            <a:srcRect r="42779"/>
            <a:stretch/>
          </p:blipFill>
          <p:spPr>
            <a:xfrm>
              <a:off x="2163603" y="3142915"/>
              <a:ext cx="3401003" cy="3378200"/>
            </a:xfrm>
            <a:prstGeom prst="rect">
              <a:avLst/>
            </a:prstGeom>
          </p:spPr>
        </p:pic>
        <p:pic>
          <p:nvPicPr>
            <p:cNvPr id="18" name="Picture 17"/>
            <p:cNvPicPr>
              <a:picLocks noChangeAspect="1"/>
            </p:cNvPicPr>
            <p:nvPr/>
          </p:nvPicPr>
          <p:blipFill rotWithShape="1">
            <a:blip r:embed="rId3"/>
            <a:srcRect r="34989"/>
            <a:stretch/>
          </p:blipFill>
          <p:spPr>
            <a:xfrm>
              <a:off x="5401214" y="3142915"/>
              <a:ext cx="3863975" cy="2971800"/>
            </a:xfrm>
            <a:prstGeom prst="rect">
              <a:avLst/>
            </a:prstGeom>
          </p:spPr>
        </p:pic>
      </p:grpSp>
      <p:sp>
        <p:nvSpPr>
          <p:cNvPr id="22" name="TextBox 21"/>
          <p:cNvSpPr txBox="1"/>
          <p:nvPr/>
        </p:nvSpPr>
        <p:spPr>
          <a:xfrm>
            <a:off x="944599" y="228562"/>
            <a:ext cx="8925737" cy="369332"/>
          </a:xfrm>
          <a:prstGeom prst="rect">
            <a:avLst/>
          </a:prstGeom>
          <a:noFill/>
        </p:spPr>
        <p:txBody>
          <a:bodyPr wrap="square" rtlCol="0">
            <a:spAutoFit/>
          </a:bodyPr>
          <a:lstStyle/>
          <a:p>
            <a:r>
              <a:rPr lang="en-US" b="1" dirty="0">
                <a:solidFill>
                  <a:srgbClr val="AB1842"/>
                </a:solidFill>
                <a:latin typeface="Arial" charset="0"/>
                <a:ea typeface="Arial" charset="0"/>
                <a:cs typeface="Arial" charset="0"/>
              </a:rPr>
              <a:t>Tactical Holistic Organizational Readiness (THOR)</a:t>
            </a:r>
          </a:p>
        </p:txBody>
      </p:sp>
      <p:cxnSp>
        <p:nvCxnSpPr>
          <p:cNvPr id="24" name="Straight Connector 23"/>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a:blip r:embed="rId4"/>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17804857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44599" y="228562"/>
            <a:ext cx="8925737" cy="369332"/>
          </a:xfrm>
          <a:prstGeom prst="rect">
            <a:avLst/>
          </a:prstGeom>
          <a:noFill/>
        </p:spPr>
        <p:txBody>
          <a:bodyPr wrap="square" rtlCol="0">
            <a:spAutoFit/>
          </a:bodyPr>
          <a:lstStyle/>
          <a:p>
            <a:r>
              <a:rPr lang="en-US" b="1" dirty="0" smtClean="0">
                <a:solidFill>
                  <a:srgbClr val="AB1842"/>
                </a:solidFill>
                <a:latin typeface="Arial" charset="0"/>
                <a:ea typeface="Arial" charset="0"/>
                <a:cs typeface="Arial" charset="0"/>
              </a:rPr>
              <a:t>Procurement Security &amp; Risk</a:t>
            </a:r>
            <a:endParaRPr lang="en-US" b="1" dirty="0">
              <a:solidFill>
                <a:srgbClr val="AB1842"/>
              </a:solidFill>
              <a:latin typeface="Arial" charset="0"/>
              <a:ea typeface="Arial" charset="0"/>
              <a:cs typeface="Arial" charset="0"/>
            </a:endParaRPr>
          </a:p>
        </p:txBody>
      </p:sp>
      <p:cxnSp>
        <p:nvCxnSpPr>
          <p:cNvPr id="24" name="Straight Connector 23"/>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2"/>
          <a:stretch>
            <a:fillRect/>
          </a:stretch>
        </p:blipFill>
        <p:spPr>
          <a:xfrm>
            <a:off x="1175690" y="1393410"/>
            <a:ext cx="9648118" cy="3735181"/>
          </a:xfrm>
          <a:prstGeom prst="rect">
            <a:avLst/>
          </a:prstGeom>
        </p:spPr>
      </p:pic>
      <p:pic>
        <p:nvPicPr>
          <p:cNvPr id="8" name="Picture 7"/>
          <p:cNvPicPr>
            <a:picLocks noChangeAspect="1"/>
          </p:cNvPicPr>
          <p:nvPr/>
        </p:nvPicPr>
        <p:blipFill>
          <a:blip r:embed="rId3"/>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17860012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44599" y="228562"/>
            <a:ext cx="8925737" cy="369332"/>
          </a:xfrm>
          <a:prstGeom prst="rect">
            <a:avLst/>
          </a:prstGeom>
          <a:noFill/>
        </p:spPr>
        <p:txBody>
          <a:bodyPr wrap="square" rtlCol="0">
            <a:spAutoFit/>
          </a:bodyPr>
          <a:lstStyle/>
          <a:p>
            <a:r>
              <a:rPr lang="en-US" b="1" dirty="0" smtClean="0">
                <a:solidFill>
                  <a:srgbClr val="AB1842"/>
                </a:solidFill>
                <a:latin typeface="Arial" charset="0"/>
                <a:ea typeface="Arial" charset="0"/>
                <a:cs typeface="Arial" charset="0"/>
              </a:rPr>
              <a:t>Procurement Security &amp; Risk</a:t>
            </a:r>
            <a:endParaRPr lang="en-US" b="1" dirty="0">
              <a:solidFill>
                <a:srgbClr val="AB1842"/>
              </a:solidFill>
              <a:latin typeface="Arial" charset="0"/>
              <a:ea typeface="Arial" charset="0"/>
              <a:cs typeface="Arial" charset="0"/>
            </a:endParaRPr>
          </a:p>
        </p:txBody>
      </p:sp>
      <p:cxnSp>
        <p:nvCxnSpPr>
          <p:cNvPr id="24" name="Straight Connector 23"/>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pic>
        <p:nvPicPr>
          <p:cNvPr id="3" name="Picture 2"/>
          <p:cNvPicPr>
            <a:picLocks noChangeAspect="1"/>
          </p:cNvPicPr>
          <p:nvPr/>
        </p:nvPicPr>
        <p:blipFill>
          <a:blip r:embed="rId2"/>
          <a:stretch>
            <a:fillRect/>
          </a:stretch>
        </p:blipFill>
        <p:spPr>
          <a:xfrm>
            <a:off x="1271768" y="1401141"/>
            <a:ext cx="9538126" cy="3488911"/>
          </a:xfrm>
          <a:prstGeom prst="rect">
            <a:avLst/>
          </a:prstGeom>
        </p:spPr>
      </p:pic>
      <p:pic>
        <p:nvPicPr>
          <p:cNvPr id="6" name="Picture 5"/>
          <p:cNvPicPr>
            <a:picLocks noChangeAspect="1"/>
          </p:cNvPicPr>
          <p:nvPr/>
        </p:nvPicPr>
        <p:blipFill>
          <a:blip r:embed="rId3"/>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14086514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44599" y="228562"/>
            <a:ext cx="8925737" cy="369332"/>
          </a:xfrm>
          <a:prstGeom prst="rect">
            <a:avLst/>
          </a:prstGeom>
          <a:noFill/>
        </p:spPr>
        <p:txBody>
          <a:bodyPr wrap="square" rtlCol="0">
            <a:spAutoFit/>
          </a:bodyPr>
          <a:lstStyle/>
          <a:p>
            <a:r>
              <a:rPr lang="en-US" b="1" dirty="0" smtClean="0">
                <a:solidFill>
                  <a:srgbClr val="AB1842"/>
                </a:solidFill>
                <a:latin typeface="Arial" charset="0"/>
                <a:ea typeface="Arial" charset="0"/>
                <a:cs typeface="Arial" charset="0"/>
              </a:rPr>
              <a:t>Product Design Consulting</a:t>
            </a:r>
            <a:endParaRPr lang="en-US" b="1" dirty="0">
              <a:solidFill>
                <a:srgbClr val="AB1842"/>
              </a:solidFill>
              <a:latin typeface="Arial" charset="0"/>
              <a:ea typeface="Arial" charset="0"/>
              <a:cs typeface="Arial" charset="0"/>
            </a:endParaRPr>
          </a:p>
        </p:txBody>
      </p:sp>
      <p:cxnSp>
        <p:nvCxnSpPr>
          <p:cNvPr id="24" name="Straight Connector 23"/>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pic>
        <p:nvPicPr>
          <p:cNvPr id="4" name="Picture 3"/>
          <p:cNvPicPr>
            <a:picLocks noChangeAspect="1"/>
          </p:cNvPicPr>
          <p:nvPr/>
        </p:nvPicPr>
        <p:blipFill>
          <a:blip r:embed="rId2"/>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7268569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44599" y="228562"/>
            <a:ext cx="8925737" cy="369332"/>
          </a:xfrm>
          <a:prstGeom prst="rect">
            <a:avLst/>
          </a:prstGeom>
          <a:noFill/>
        </p:spPr>
        <p:txBody>
          <a:bodyPr wrap="square" rtlCol="0">
            <a:spAutoFit/>
          </a:bodyPr>
          <a:lstStyle/>
          <a:p>
            <a:r>
              <a:rPr lang="en-US" b="1" dirty="0" smtClean="0">
                <a:solidFill>
                  <a:srgbClr val="AB1842"/>
                </a:solidFill>
                <a:latin typeface="Arial" charset="0"/>
                <a:ea typeface="Arial" charset="0"/>
                <a:cs typeface="Arial" charset="0"/>
              </a:rPr>
              <a:t>Quality Assurance</a:t>
            </a:r>
            <a:endParaRPr lang="en-US" b="1" dirty="0">
              <a:solidFill>
                <a:srgbClr val="AB1842"/>
              </a:solidFill>
              <a:latin typeface="Arial" charset="0"/>
              <a:ea typeface="Arial" charset="0"/>
              <a:cs typeface="Arial" charset="0"/>
            </a:endParaRPr>
          </a:p>
        </p:txBody>
      </p:sp>
      <p:cxnSp>
        <p:nvCxnSpPr>
          <p:cNvPr id="24" name="Straight Connector 23"/>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2"/>
          <a:stretch>
            <a:fillRect/>
          </a:stretch>
        </p:blipFill>
        <p:spPr>
          <a:xfrm>
            <a:off x="-797367" y="1387781"/>
            <a:ext cx="6943524" cy="4727992"/>
          </a:xfrm>
          <a:prstGeom prst="rect">
            <a:avLst/>
          </a:prstGeom>
        </p:spPr>
      </p:pic>
      <p:pic>
        <p:nvPicPr>
          <p:cNvPr id="5" name="Picture 4"/>
          <p:cNvPicPr>
            <a:picLocks noChangeAspect="1"/>
          </p:cNvPicPr>
          <p:nvPr/>
        </p:nvPicPr>
        <p:blipFill>
          <a:blip r:embed="rId3"/>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13983963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44599" y="228562"/>
            <a:ext cx="8925737" cy="369332"/>
          </a:xfrm>
          <a:prstGeom prst="rect">
            <a:avLst/>
          </a:prstGeom>
          <a:noFill/>
        </p:spPr>
        <p:txBody>
          <a:bodyPr wrap="square" rtlCol="0">
            <a:spAutoFit/>
          </a:bodyPr>
          <a:lstStyle/>
          <a:p>
            <a:r>
              <a:rPr lang="en-US" b="1" dirty="0" smtClean="0">
                <a:solidFill>
                  <a:srgbClr val="AB1842"/>
                </a:solidFill>
                <a:latin typeface="Arial" charset="0"/>
                <a:ea typeface="Arial" charset="0"/>
                <a:cs typeface="Arial" charset="0"/>
              </a:rPr>
              <a:t>Outcomes</a:t>
            </a:r>
            <a:endParaRPr lang="en-US" b="1" dirty="0">
              <a:solidFill>
                <a:srgbClr val="AB1842"/>
              </a:solidFill>
              <a:latin typeface="Arial" charset="0"/>
              <a:ea typeface="Arial" charset="0"/>
              <a:cs typeface="Arial" charset="0"/>
            </a:endParaRPr>
          </a:p>
        </p:txBody>
      </p:sp>
      <p:cxnSp>
        <p:nvCxnSpPr>
          <p:cNvPr id="24" name="Straight Connector 23"/>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1418724" y="944646"/>
            <a:ext cx="8682539" cy="369332"/>
          </a:xfrm>
          <a:prstGeom prst="rect">
            <a:avLst/>
          </a:prstGeom>
          <a:solidFill>
            <a:srgbClr val="FFC000"/>
          </a:solidFill>
        </p:spPr>
        <p:txBody>
          <a:bodyPr wrap="square" rtlCol="0">
            <a:spAutoFit/>
          </a:bodyPr>
          <a:lstStyle/>
          <a:p>
            <a:pPr defTabSz="342900"/>
            <a:r>
              <a:rPr lang="en-US" b="1" kern="1200" dirty="0">
                <a:solidFill>
                  <a:prstClr val="white"/>
                </a:solidFill>
                <a:latin typeface="Arial" charset="0"/>
                <a:ea typeface="Arial" charset="0"/>
                <a:cs typeface="Arial" charset="0"/>
              </a:rPr>
              <a:t>PREDICTABILITY</a:t>
            </a:r>
          </a:p>
        </p:txBody>
      </p:sp>
      <p:sp>
        <p:nvSpPr>
          <p:cNvPr id="6" name="Rectangle 5"/>
          <p:cNvSpPr/>
          <p:nvPr/>
        </p:nvSpPr>
        <p:spPr>
          <a:xfrm>
            <a:off x="1731963" y="1259800"/>
            <a:ext cx="8369298" cy="1015663"/>
          </a:xfrm>
          <a:prstGeom prst="rect">
            <a:avLst/>
          </a:prstGeom>
        </p:spPr>
        <p:txBody>
          <a:bodyPr wrap="square">
            <a:spAutoFit/>
          </a:bodyPr>
          <a:lstStyle/>
          <a:p>
            <a:pPr marL="257175" indent="-257175" defTabSz="342900">
              <a:buFont typeface="Wingdings" charset="2"/>
              <a:buChar char="§"/>
            </a:pPr>
            <a:r>
              <a:rPr lang="en-US" sz="1500" kern="1200" dirty="0">
                <a:solidFill>
                  <a:prstClr val="black"/>
                </a:solidFill>
                <a:latin typeface="Arial" charset="0"/>
                <a:ea typeface="Arial" charset="0"/>
                <a:cs typeface="Arial" charset="0"/>
              </a:rPr>
              <a:t>accurately predict when we can deliver a solution</a:t>
            </a:r>
          </a:p>
          <a:p>
            <a:pPr marL="257175" indent="-257175" defTabSz="342900">
              <a:buFont typeface="Wingdings" charset="2"/>
              <a:buChar char="§"/>
            </a:pPr>
            <a:r>
              <a:rPr lang="en-US" sz="1500" kern="1200" dirty="0">
                <a:solidFill>
                  <a:prstClr val="black"/>
                </a:solidFill>
                <a:latin typeface="Arial" charset="0"/>
                <a:ea typeface="Arial" charset="0"/>
                <a:cs typeface="Arial" charset="0"/>
              </a:rPr>
              <a:t>accurately predict how much we can </a:t>
            </a:r>
            <a:r>
              <a:rPr lang="en-US" sz="1500" kern="1200" dirty="0" smtClean="0">
                <a:solidFill>
                  <a:prstClr val="black"/>
                </a:solidFill>
                <a:latin typeface="Arial" charset="0"/>
                <a:ea typeface="Arial" charset="0"/>
                <a:cs typeface="Arial" charset="0"/>
              </a:rPr>
              <a:t>deliver in an on-time delivery</a:t>
            </a:r>
            <a:endParaRPr lang="en-US" sz="1500" kern="1200" dirty="0">
              <a:solidFill>
                <a:prstClr val="black"/>
              </a:solidFill>
              <a:latin typeface="Arial" charset="0"/>
              <a:ea typeface="Arial" charset="0"/>
              <a:cs typeface="Arial" charset="0"/>
            </a:endParaRPr>
          </a:p>
        </p:txBody>
      </p:sp>
      <p:pic>
        <p:nvPicPr>
          <p:cNvPr id="7" name="Picture 6"/>
          <p:cNvPicPr>
            <a:picLocks noChangeAspect="1"/>
          </p:cNvPicPr>
          <p:nvPr/>
        </p:nvPicPr>
        <p:blipFill>
          <a:blip r:embed="rId2"/>
          <a:stretch>
            <a:fillRect/>
          </a:stretch>
        </p:blipFill>
        <p:spPr>
          <a:xfrm>
            <a:off x="1418724" y="2147846"/>
            <a:ext cx="8735540" cy="4530747"/>
          </a:xfrm>
          <a:prstGeom prst="rect">
            <a:avLst/>
          </a:prstGeom>
        </p:spPr>
      </p:pic>
      <p:sp>
        <p:nvSpPr>
          <p:cNvPr id="3" name="Rectangle 2"/>
          <p:cNvSpPr/>
          <p:nvPr/>
        </p:nvSpPr>
        <p:spPr>
          <a:xfrm>
            <a:off x="3981691" y="2442257"/>
            <a:ext cx="1377385" cy="3842795"/>
          </a:xfrm>
          <a:prstGeom prst="rect">
            <a:avLst/>
          </a:prstGeom>
          <a:noFill/>
          <a:ln w="57150">
            <a:solidFill>
              <a:srgbClr val="AB18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33086" y="4629963"/>
            <a:ext cx="1460715" cy="553998"/>
          </a:xfrm>
          <a:prstGeom prst="rect">
            <a:avLst/>
          </a:prstGeom>
        </p:spPr>
        <p:txBody>
          <a:bodyPr wrap="square">
            <a:spAutoFit/>
          </a:bodyPr>
          <a:lstStyle/>
          <a:p>
            <a:pPr marL="11113" marR="0" lvl="0" indent="-11113" algn="ctr" defTabSz="342900" eaLnBrk="1" fontAlgn="auto" latinLnBrk="0" hangingPunct="1">
              <a:lnSpc>
                <a:spcPct val="100000"/>
              </a:lnSpc>
              <a:spcBef>
                <a:spcPts val="0"/>
              </a:spcBef>
              <a:spcAft>
                <a:spcPts val="0"/>
              </a:spcAft>
              <a:buClrTx/>
              <a:buSzTx/>
              <a:buFont typeface="Wingdings" charset="2"/>
              <a:buNone/>
              <a:defRPr/>
            </a:pPr>
            <a:r>
              <a:rPr lang="en-US" sz="1500" b="1" kern="1200" smtClean="0">
                <a:solidFill>
                  <a:srgbClr val="990033"/>
                </a:solidFill>
                <a:latin typeface="Arial" charset="0"/>
                <a:ea typeface="Arial" charset="0"/>
                <a:cs typeface="Arial" charset="0"/>
              </a:rPr>
              <a:t>8.4% Improvement</a:t>
            </a:r>
            <a:endParaRPr lang="en-US" sz="1500" b="1" kern="1200" dirty="0">
              <a:solidFill>
                <a:srgbClr val="990033"/>
              </a:solidFill>
              <a:latin typeface="Arial" charset="0"/>
              <a:ea typeface="Arial" charset="0"/>
              <a:cs typeface="Arial" charset="0"/>
            </a:endParaRPr>
          </a:p>
        </p:txBody>
      </p:sp>
      <p:pic>
        <p:nvPicPr>
          <p:cNvPr id="10" name="Picture 9"/>
          <p:cNvPicPr>
            <a:picLocks noChangeAspect="1"/>
          </p:cNvPicPr>
          <p:nvPr/>
        </p:nvPicPr>
        <p:blipFill>
          <a:blip r:embed="rId3"/>
          <a:stretch>
            <a:fillRect/>
          </a:stretch>
        </p:blipFill>
        <p:spPr>
          <a:xfrm>
            <a:off x="10710543" y="5997853"/>
            <a:ext cx="1388396" cy="815009"/>
          </a:xfrm>
          <a:prstGeom prst="rect">
            <a:avLst/>
          </a:prstGeom>
        </p:spPr>
      </p:pic>
      <p:graphicFrame>
        <p:nvGraphicFramePr>
          <p:cNvPr id="8" name="Chart 7"/>
          <p:cNvGraphicFramePr/>
          <p:nvPr>
            <p:extLst>
              <p:ext uri="{D42A27DB-BD31-4B8C-83A1-F6EECF244321}">
                <p14:modId xmlns:p14="http://schemas.microsoft.com/office/powerpoint/2010/main" val="1535811647"/>
              </p:ext>
            </p:extLst>
          </p:nvPr>
        </p:nvGraphicFramePr>
        <p:xfrm>
          <a:off x="-1003300" y="597894"/>
          <a:ext cx="8128000" cy="54186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48282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BF0D"/>
        </a:solidFill>
        <a:effectLst/>
      </p:bgPr>
    </p:bg>
    <p:spTree>
      <p:nvGrpSpPr>
        <p:cNvPr id="1" name="Shape 101"/>
        <p:cNvGrpSpPr/>
        <p:nvPr/>
      </p:nvGrpSpPr>
      <p:grpSpPr>
        <a:xfrm>
          <a:off x="0" y="0"/>
          <a:ext cx="0" cy="0"/>
          <a:chOff x="0" y="0"/>
          <a:chExt cx="0" cy="0"/>
        </a:xfrm>
      </p:grpSpPr>
      <p:sp>
        <p:nvSpPr>
          <p:cNvPr id="102" name="Shape 102"/>
          <p:cNvSpPr txBox="1"/>
          <p:nvPr/>
        </p:nvSpPr>
        <p:spPr>
          <a:xfrm>
            <a:off x="744500" y="1062600"/>
            <a:ext cx="10998800" cy="1075200"/>
          </a:xfrm>
          <a:prstGeom prst="rect">
            <a:avLst/>
          </a:prstGeom>
          <a:noFill/>
          <a:ln>
            <a:noFill/>
          </a:ln>
        </p:spPr>
        <p:txBody>
          <a:bodyPr lIns="121900" tIns="121900" rIns="121900" bIns="121900" anchor="t" anchorCtr="0">
            <a:noAutofit/>
          </a:bodyPr>
          <a:lstStyle/>
          <a:p>
            <a:r>
              <a:rPr lang="en-US" sz="4800" b="1" dirty="0">
                <a:solidFill>
                  <a:srgbClr val="FFFFFF"/>
                </a:solidFill>
                <a:highlight>
                  <a:srgbClr val="000000"/>
                </a:highlight>
                <a:latin typeface="Arial" charset="0"/>
                <a:ea typeface="Calibri" charset="0"/>
                <a:cs typeface="Times New Roman" charset="0"/>
              </a:rPr>
              <a:t>Only at ASU</a:t>
            </a:r>
            <a:r>
              <a:rPr lang="en-US" sz="4800" b="1" dirty="0">
                <a:solidFill>
                  <a:srgbClr val="FFFFFF"/>
                </a:solidFill>
                <a:highlight>
                  <a:srgbClr val="000000"/>
                </a:highlight>
                <a:latin typeface="Arial" charset="0"/>
                <a:ea typeface="Calibri" charset="0"/>
                <a:cs typeface="Times New Roman" charset="0"/>
              </a:rPr>
              <a:t>...</a:t>
            </a:r>
            <a:r>
              <a:rPr lang="en-US" sz="4800" b="1" dirty="0">
                <a:solidFill>
                  <a:srgbClr val="FFFFFF"/>
                </a:solidFill>
                <a:latin typeface="Arial" charset="0"/>
                <a:ea typeface="Calibri" charset="0"/>
                <a:cs typeface="Times New Roman" charset="0"/>
              </a:rPr>
              <a:t>      </a:t>
            </a:r>
            <a:endParaRPr lang="en-US" sz="1333" dirty="0">
              <a:latin typeface="Calibri" charset="0"/>
              <a:ea typeface="Calibri" charset="0"/>
              <a:cs typeface="Times New Roman" charset="0"/>
            </a:endParaRPr>
          </a:p>
        </p:txBody>
      </p:sp>
      <p:sp>
        <p:nvSpPr>
          <p:cNvPr id="103" name="Shape 103"/>
          <p:cNvSpPr txBox="1"/>
          <p:nvPr/>
        </p:nvSpPr>
        <p:spPr>
          <a:xfrm>
            <a:off x="1333033" y="2008967"/>
            <a:ext cx="9863200" cy="4000000"/>
          </a:xfrm>
          <a:prstGeom prst="rect">
            <a:avLst/>
          </a:prstGeom>
          <a:noFill/>
          <a:ln>
            <a:noFill/>
          </a:ln>
        </p:spPr>
        <p:txBody>
          <a:bodyPr lIns="121900" tIns="121900" rIns="121900" bIns="121900" anchor="t" anchorCtr="0">
            <a:noAutofit/>
          </a:bodyPr>
          <a:lstStyle/>
          <a:p>
            <a:pPr>
              <a:lnSpc>
                <a:spcPct val="120000"/>
              </a:lnSpc>
            </a:pPr>
            <a:r>
              <a:rPr lang="en" sz="2933" b="1" dirty="0">
                <a:solidFill>
                  <a:schemeClr val="dk1"/>
                </a:solidFill>
              </a:rPr>
              <a:t>does the </a:t>
            </a:r>
            <a:r>
              <a:rPr lang="en" sz="2933" b="1" dirty="0"/>
              <a:t>reinvention of higher education extend across all boundaries</a:t>
            </a:r>
            <a:r>
              <a:rPr lang="en" sz="2933" b="1" dirty="0">
                <a:solidFill>
                  <a:schemeClr val="dk1"/>
                </a:solidFill>
              </a:rPr>
              <a:t>, where groundbreaking research makes community impact, where partnerships unite global thinkers and leaders, </a:t>
            </a:r>
            <a:r>
              <a:rPr lang="en" sz="2933" b="1" dirty="0"/>
              <a:t>where academic excellence meets athletic prowess</a:t>
            </a:r>
            <a:r>
              <a:rPr lang="en" sz="2933" b="1" dirty="0">
                <a:solidFill>
                  <a:schemeClr val="dk1"/>
                </a:solidFill>
              </a:rPr>
              <a:t>. </a:t>
            </a:r>
            <a:br>
              <a:rPr lang="en" sz="2933" b="1" dirty="0">
                <a:solidFill>
                  <a:schemeClr val="dk1"/>
                </a:solidFill>
              </a:rPr>
            </a:br>
            <a:r>
              <a:rPr lang="en" sz="2933" b="1" dirty="0">
                <a:solidFill>
                  <a:schemeClr val="dk1"/>
                </a:solidFill>
              </a:rPr>
              <a:t>A </a:t>
            </a:r>
            <a:r>
              <a:rPr lang="en" sz="2933" b="1" dirty="0">
                <a:solidFill>
                  <a:schemeClr val="dk1"/>
                </a:solidFill>
              </a:rPr>
              <a:t>reinvention </a:t>
            </a:r>
            <a:r>
              <a:rPr lang="en" sz="2933" b="1" dirty="0">
                <a:solidFill>
                  <a:schemeClr val="dk1"/>
                </a:solidFill>
              </a:rPr>
              <a:t>based </a:t>
            </a:r>
            <a:r>
              <a:rPr lang="en" sz="2933" b="1" dirty="0">
                <a:solidFill>
                  <a:schemeClr val="dk1"/>
                </a:solidFill>
              </a:rPr>
              <a:t>on</a:t>
            </a:r>
            <a:r>
              <a:rPr lang="en-US" sz="2933" b="1" dirty="0">
                <a:solidFill>
                  <a:schemeClr val="dk1"/>
                </a:solidFill>
              </a:rPr>
              <a:t> </a:t>
            </a:r>
            <a:r>
              <a:rPr lang="en-US" sz="2933" b="1" dirty="0">
                <a:solidFill>
                  <a:srgbClr val="FFFFFF"/>
                </a:solidFill>
                <a:highlight>
                  <a:srgbClr val="000000"/>
                </a:highlight>
                <a:latin typeface="Arial" charset="0"/>
                <a:cs typeface="Times New Roman" charset="0"/>
              </a:rPr>
              <a:t>a new way of thinking</a:t>
            </a:r>
            <a:r>
              <a:rPr lang="en-US" sz="2933" b="1" dirty="0">
                <a:solidFill>
                  <a:srgbClr val="FFFFFF"/>
                </a:solidFill>
                <a:highlight>
                  <a:srgbClr val="000000"/>
                </a:highlight>
                <a:latin typeface="Arial" charset="0"/>
                <a:ea typeface="Arial" charset="0"/>
                <a:cs typeface="Times New Roman" charset="0"/>
              </a:rPr>
              <a:t/>
            </a:r>
            <a:br>
              <a:rPr lang="en-US" sz="2933" b="1" dirty="0">
                <a:solidFill>
                  <a:srgbClr val="FFFFFF"/>
                </a:solidFill>
                <a:highlight>
                  <a:srgbClr val="000000"/>
                </a:highlight>
                <a:latin typeface="Arial" charset="0"/>
                <a:ea typeface="Arial" charset="0"/>
                <a:cs typeface="Times New Roman" charset="0"/>
              </a:rPr>
            </a:br>
            <a:r>
              <a:rPr lang="en-US" sz="2933" b="1" dirty="0">
                <a:solidFill>
                  <a:srgbClr val="FFFFFF"/>
                </a:solidFill>
                <a:highlight>
                  <a:srgbClr val="000000"/>
                </a:highlight>
                <a:latin typeface="Arial" charset="0"/>
                <a:ea typeface="Arial" charset="0"/>
                <a:cs typeface="Times New Roman" charset="0"/>
              </a:rPr>
              <a:t>and doing has taken root in all that is ASU.</a:t>
            </a:r>
            <a:endParaRPr lang="en-US" sz="1600" dirty="0">
              <a:latin typeface="Calibri" charset="0"/>
              <a:ea typeface="Calibri" charset="0"/>
              <a:cs typeface="Times New Roman" charset="0"/>
            </a:endParaRPr>
          </a:p>
        </p:txBody>
      </p:sp>
    </p:spTree>
    <p:extLst>
      <p:ext uri="{BB962C8B-B14F-4D97-AF65-F5344CB8AC3E}">
        <p14:creationId xmlns:p14="http://schemas.microsoft.com/office/powerpoint/2010/main" val="1672100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3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100172168"/>
              </p:ext>
            </p:extLst>
          </p:nvPr>
        </p:nvGraphicFramePr>
        <p:xfrm>
          <a:off x="131051" y="647700"/>
          <a:ext cx="9762249" cy="5397500"/>
        </p:xfrm>
        <a:graphic>
          <a:graphicData uri="http://schemas.openxmlformats.org/drawingml/2006/chart">
            <c:chart xmlns:c="http://schemas.openxmlformats.org/drawingml/2006/chart" xmlns:r="http://schemas.openxmlformats.org/officeDocument/2006/relationships" r:id="rId2"/>
          </a:graphicData>
        </a:graphic>
      </p:graphicFrame>
      <p:sp>
        <p:nvSpPr>
          <p:cNvPr id="5" name="Right Brace 4"/>
          <p:cNvSpPr/>
          <p:nvPr/>
        </p:nvSpPr>
        <p:spPr>
          <a:xfrm>
            <a:off x="9804400" y="1244600"/>
            <a:ext cx="266700" cy="622300"/>
          </a:xfrm>
          <a:prstGeom prst="rightBrace">
            <a:avLst/>
          </a:prstGeom>
          <a:ln w="12700">
            <a:solidFill>
              <a:srgbClr val="6F798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p:cNvSpPr/>
          <p:nvPr/>
        </p:nvSpPr>
        <p:spPr>
          <a:xfrm>
            <a:off x="9804400" y="1905000"/>
            <a:ext cx="266700" cy="584200"/>
          </a:xfrm>
          <a:prstGeom prst="rightBrace">
            <a:avLst/>
          </a:prstGeom>
          <a:ln w="12700">
            <a:solidFill>
              <a:srgbClr val="6F798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p:cNvSpPr/>
          <p:nvPr/>
        </p:nvSpPr>
        <p:spPr>
          <a:xfrm>
            <a:off x="9804400" y="2527300"/>
            <a:ext cx="266700" cy="2527300"/>
          </a:xfrm>
          <a:prstGeom prst="rightBrace">
            <a:avLst/>
          </a:prstGeom>
          <a:ln w="12700">
            <a:solidFill>
              <a:srgbClr val="6F798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10160000" y="1231900"/>
            <a:ext cx="1397000" cy="647700"/>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charset="0"/>
                <a:ea typeface="Arial" charset="0"/>
                <a:cs typeface="Arial" charset="0"/>
              </a:rPr>
              <a:t>Meets  </a:t>
            </a:r>
            <a:r>
              <a:rPr lang="en-US" sz="1200" smtClean="0">
                <a:latin typeface="Arial" charset="0"/>
                <a:ea typeface="Arial" charset="0"/>
                <a:cs typeface="Arial" charset="0"/>
              </a:rPr>
              <a:t>or Exceeds Expectations</a:t>
            </a:r>
            <a:endParaRPr lang="en-US" sz="1200" dirty="0">
              <a:latin typeface="Arial" charset="0"/>
              <a:ea typeface="Arial" charset="0"/>
              <a:cs typeface="Arial" charset="0"/>
            </a:endParaRPr>
          </a:p>
        </p:txBody>
      </p:sp>
      <p:sp>
        <p:nvSpPr>
          <p:cNvPr id="9" name="Rectangle 8"/>
          <p:cNvSpPr/>
          <p:nvPr/>
        </p:nvSpPr>
        <p:spPr>
          <a:xfrm>
            <a:off x="10160000" y="1905000"/>
            <a:ext cx="1397000" cy="647700"/>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charset="0"/>
                <a:ea typeface="Arial" charset="0"/>
                <a:cs typeface="Arial" charset="0"/>
              </a:rPr>
              <a:t>Somewhat Meets Expectations</a:t>
            </a:r>
            <a:endParaRPr lang="en-US" sz="1200" dirty="0">
              <a:latin typeface="Arial" charset="0"/>
              <a:ea typeface="Arial" charset="0"/>
              <a:cs typeface="Arial" charset="0"/>
            </a:endParaRPr>
          </a:p>
        </p:txBody>
      </p:sp>
      <p:sp>
        <p:nvSpPr>
          <p:cNvPr id="10" name="Rectangle 9"/>
          <p:cNvSpPr/>
          <p:nvPr/>
        </p:nvSpPr>
        <p:spPr>
          <a:xfrm>
            <a:off x="10160000" y="3390899"/>
            <a:ext cx="1397000" cy="647700"/>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charset="0"/>
                <a:ea typeface="Arial" charset="0"/>
                <a:cs typeface="Arial" charset="0"/>
              </a:rPr>
              <a:t>Fails Expectations</a:t>
            </a:r>
            <a:endParaRPr lang="en-US" sz="1200" dirty="0">
              <a:latin typeface="Arial" charset="0"/>
              <a:ea typeface="Arial" charset="0"/>
              <a:cs typeface="Arial" charset="0"/>
            </a:endParaRPr>
          </a:p>
        </p:txBody>
      </p:sp>
      <p:pic>
        <p:nvPicPr>
          <p:cNvPr id="11" name="Picture 10"/>
          <p:cNvPicPr>
            <a:picLocks noChangeAspect="1"/>
          </p:cNvPicPr>
          <p:nvPr/>
        </p:nvPicPr>
        <p:blipFill>
          <a:blip r:embed="rId3"/>
          <a:stretch>
            <a:fillRect/>
          </a:stretch>
        </p:blipFill>
        <p:spPr>
          <a:xfrm>
            <a:off x="368300" y="730250"/>
            <a:ext cx="11455400" cy="5397500"/>
          </a:xfrm>
          <a:prstGeom prst="rect">
            <a:avLst/>
          </a:prstGeom>
        </p:spPr>
      </p:pic>
    </p:spTree>
    <p:extLst>
      <p:ext uri="{BB962C8B-B14F-4D97-AF65-F5344CB8AC3E}">
        <p14:creationId xmlns:p14="http://schemas.microsoft.com/office/powerpoint/2010/main" val="1097048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44599" y="228562"/>
            <a:ext cx="8925737" cy="369332"/>
          </a:xfrm>
          <a:prstGeom prst="rect">
            <a:avLst/>
          </a:prstGeom>
          <a:noFill/>
        </p:spPr>
        <p:txBody>
          <a:bodyPr wrap="square" rtlCol="0">
            <a:spAutoFit/>
          </a:bodyPr>
          <a:lstStyle/>
          <a:p>
            <a:r>
              <a:rPr lang="en-US" b="1" dirty="0" smtClean="0">
                <a:solidFill>
                  <a:srgbClr val="AB1842"/>
                </a:solidFill>
                <a:latin typeface="Arial" charset="0"/>
                <a:ea typeface="Arial" charset="0"/>
                <a:cs typeface="Arial" charset="0"/>
              </a:rPr>
              <a:t>Outcomes</a:t>
            </a:r>
            <a:endParaRPr lang="en-US" b="1" dirty="0">
              <a:solidFill>
                <a:srgbClr val="AB1842"/>
              </a:solidFill>
              <a:latin typeface="Arial" charset="0"/>
              <a:ea typeface="Arial" charset="0"/>
              <a:cs typeface="Arial" charset="0"/>
            </a:endParaRPr>
          </a:p>
        </p:txBody>
      </p:sp>
      <p:cxnSp>
        <p:nvCxnSpPr>
          <p:cNvPr id="24" name="Straight Connector 23"/>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418724" y="949567"/>
            <a:ext cx="8682539" cy="369332"/>
          </a:xfrm>
          <a:prstGeom prst="rect">
            <a:avLst/>
          </a:prstGeom>
          <a:solidFill>
            <a:srgbClr val="FFC000"/>
          </a:solidFill>
        </p:spPr>
        <p:txBody>
          <a:bodyPr wrap="square" rtlCol="0">
            <a:spAutoFit/>
          </a:bodyPr>
          <a:lstStyle/>
          <a:p>
            <a:pPr defTabSz="342900"/>
            <a:r>
              <a:rPr lang="en-US" b="1" kern="1200" dirty="0">
                <a:solidFill>
                  <a:prstClr val="white"/>
                </a:solidFill>
                <a:latin typeface="Arial" charset="0"/>
                <a:ea typeface="Arial" charset="0"/>
                <a:cs typeface="Arial" charset="0"/>
              </a:rPr>
              <a:t>AGILITY</a:t>
            </a:r>
          </a:p>
        </p:txBody>
      </p:sp>
      <p:sp>
        <p:nvSpPr>
          <p:cNvPr id="11" name="Rectangle 10"/>
          <p:cNvSpPr/>
          <p:nvPr/>
        </p:nvSpPr>
        <p:spPr>
          <a:xfrm>
            <a:off x="1731963" y="1260411"/>
            <a:ext cx="8369298" cy="784830"/>
          </a:xfrm>
          <a:prstGeom prst="rect">
            <a:avLst/>
          </a:prstGeom>
        </p:spPr>
        <p:txBody>
          <a:bodyPr wrap="square">
            <a:spAutoFit/>
          </a:bodyPr>
          <a:lstStyle/>
          <a:p>
            <a:pPr marL="257175" indent="-257175" defTabSz="342900">
              <a:buFont typeface="Wingdings" charset="2"/>
              <a:buChar char="§"/>
            </a:pPr>
            <a:r>
              <a:rPr lang="en-US" sz="1500" kern="1200" dirty="0">
                <a:solidFill>
                  <a:prstClr val="black"/>
                </a:solidFill>
                <a:latin typeface="Arial" charset="0"/>
                <a:ea typeface="Arial" charset="0"/>
                <a:cs typeface="Arial" charset="0"/>
              </a:rPr>
              <a:t>stay nimble </a:t>
            </a:r>
          </a:p>
          <a:p>
            <a:pPr marL="257175" indent="-257175" defTabSz="342900">
              <a:buFont typeface="Wingdings" charset="2"/>
              <a:buChar char="§"/>
            </a:pPr>
            <a:r>
              <a:rPr lang="en-US" sz="1500" kern="1200" dirty="0">
                <a:solidFill>
                  <a:prstClr val="black"/>
                </a:solidFill>
                <a:latin typeface="Arial" charset="0"/>
                <a:ea typeface="Arial" charset="0"/>
                <a:cs typeface="Arial" charset="0"/>
              </a:rPr>
              <a:t>be able to react to the priorities</a:t>
            </a:r>
          </a:p>
          <a:p>
            <a:pPr marL="257175" indent="-257175" defTabSz="342900">
              <a:buFont typeface="Wingdings" charset="2"/>
              <a:buChar char="§"/>
            </a:pPr>
            <a:r>
              <a:rPr lang="en-US" sz="1500" kern="1200" dirty="0">
                <a:solidFill>
                  <a:prstClr val="black"/>
                </a:solidFill>
                <a:latin typeface="Arial" charset="0"/>
                <a:ea typeface="Arial" charset="0"/>
                <a:cs typeface="Arial" charset="0"/>
              </a:rPr>
              <a:t>break up large unwieldy projects</a:t>
            </a:r>
          </a:p>
        </p:txBody>
      </p:sp>
      <p:pic>
        <p:nvPicPr>
          <p:cNvPr id="2" name="Picture 1"/>
          <p:cNvPicPr>
            <a:picLocks noChangeAspect="1"/>
          </p:cNvPicPr>
          <p:nvPr/>
        </p:nvPicPr>
        <p:blipFill>
          <a:blip r:embed="rId2"/>
          <a:stretch>
            <a:fillRect/>
          </a:stretch>
        </p:blipFill>
        <p:spPr>
          <a:xfrm>
            <a:off x="2938186" y="2184389"/>
            <a:ext cx="5956852" cy="4407728"/>
          </a:xfrm>
          <a:prstGeom prst="rect">
            <a:avLst/>
          </a:prstGeom>
        </p:spPr>
      </p:pic>
      <p:pic>
        <p:nvPicPr>
          <p:cNvPr id="12" name="Picture 11"/>
          <p:cNvPicPr>
            <a:picLocks noChangeAspect="1"/>
          </p:cNvPicPr>
          <p:nvPr/>
        </p:nvPicPr>
        <p:blipFill>
          <a:blip r:embed="rId3"/>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9705584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44599" y="228562"/>
            <a:ext cx="8925737" cy="369332"/>
          </a:xfrm>
          <a:prstGeom prst="rect">
            <a:avLst/>
          </a:prstGeom>
          <a:noFill/>
        </p:spPr>
        <p:txBody>
          <a:bodyPr wrap="square" rtlCol="0">
            <a:spAutoFit/>
          </a:bodyPr>
          <a:lstStyle/>
          <a:p>
            <a:r>
              <a:rPr lang="en-US" b="1" dirty="0" smtClean="0">
                <a:solidFill>
                  <a:srgbClr val="AB1842"/>
                </a:solidFill>
                <a:latin typeface="Arial" charset="0"/>
                <a:ea typeface="Arial" charset="0"/>
                <a:cs typeface="Arial" charset="0"/>
              </a:rPr>
              <a:t>Outcomes</a:t>
            </a:r>
            <a:endParaRPr lang="en-US" b="1" dirty="0">
              <a:solidFill>
                <a:srgbClr val="AB1842"/>
              </a:solidFill>
              <a:latin typeface="Arial" charset="0"/>
              <a:ea typeface="Arial" charset="0"/>
              <a:cs typeface="Arial" charset="0"/>
            </a:endParaRPr>
          </a:p>
        </p:txBody>
      </p:sp>
      <p:cxnSp>
        <p:nvCxnSpPr>
          <p:cNvPr id="24" name="Straight Connector 23"/>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418724" y="949567"/>
            <a:ext cx="8682539" cy="369332"/>
          </a:xfrm>
          <a:prstGeom prst="rect">
            <a:avLst/>
          </a:prstGeom>
          <a:solidFill>
            <a:srgbClr val="FFC000"/>
          </a:solidFill>
        </p:spPr>
        <p:txBody>
          <a:bodyPr wrap="square" rtlCol="0">
            <a:spAutoFit/>
          </a:bodyPr>
          <a:lstStyle/>
          <a:p>
            <a:pPr defTabSz="342900"/>
            <a:r>
              <a:rPr lang="en-US" b="1" kern="1200" dirty="0">
                <a:solidFill>
                  <a:prstClr val="white"/>
                </a:solidFill>
                <a:latin typeface="Arial" charset="0"/>
                <a:ea typeface="Arial" charset="0"/>
                <a:cs typeface="Arial" charset="0"/>
              </a:rPr>
              <a:t>AGILITY</a:t>
            </a:r>
          </a:p>
        </p:txBody>
      </p:sp>
      <p:sp>
        <p:nvSpPr>
          <p:cNvPr id="11" name="Rectangle 10"/>
          <p:cNvSpPr/>
          <p:nvPr/>
        </p:nvSpPr>
        <p:spPr>
          <a:xfrm>
            <a:off x="1731963" y="1260411"/>
            <a:ext cx="8369298" cy="784830"/>
          </a:xfrm>
          <a:prstGeom prst="rect">
            <a:avLst/>
          </a:prstGeom>
        </p:spPr>
        <p:txBody>
          <a:bodyPr wrap="square">
            <a:spAutoFit/>
          </a:bodyPr>
          <a:lstStyle/>
          <a:p>
            <a:pPr marL="257175" indent="-257175" defTabSz="342900">
              <a:buFont typeface="Wingdings" charset="2"/>
              <a:buChar char="§"/>
            </a:pPr>
            <a:r>
              <a:rPr lang="en-US" sz="1500" kern="1200" dirty="0">
                <a:solidFill>
                  <a:prstClr val="black"/>
                </a:solidFill>
                <a:latin typeface="Arial" charset="0"/>
                <a:ea typeface="Arial" charset="0"/>
                <a:cs typeface="Arial" charset="0"/>
              </a:rPr>
              <a:t>stay nimble </a:t>
            </a:r>
          </a:p>
          <a:p>
            <a:pPr marL="257175" indent="-257175" defTabSz="342900">
              <a:buFont typeface="Wingdings" charset="2"/>
              <a:buChar char="§"/>
            </a:pPr>
            <a:r>
              <a:rPr lang="en-US" sz="1500" kern="1200" dirty="0">
                <a:solidFill>
                  <a:prstClr val="black"/>
                </a:solidFill>
                <a:latin typeface="Arial" charset="0"/>
                <a:ea typeface="Arial" charset="0"/>
                <a:cs typeface="Arial" charset="0"/>
              </a:rPr>
              <a:t>be able to react to the priorities</a:t>
            </a:r>
          </a:p>
          <a:p>
            <a:pPr marL="257175" indent="-257175" defTabSz="342900">
              <a:buFont typeface="Wingdings" charset="2"/>
              <a:buChar char="§"/>
            </a:pPr>
            <a:r>
              <a:rPr lang="en-US" sz="1500" kern="1200" dirty="0">
                <a:solidFill>
                  <a:prstClr val="black"/>
                </a:solidFill>
                <a:latin typeface="Arial" charset="0"/>
                <a:ea typeface="Arial" charset="0"/>
                <a:cs typeface="Arial" charset="0"/>
              </a:rPr>
              <a:t>break up large unwieldy projects</a:t>
            </a:r>
          </a:p>
        </p:txBody>
      </p:sp>
      <p:pic>
        <p:nvPicPr>
          <p:cNvPr id="7" name="Picture 6"/>
          <p:cNvPicPr>
            <a:picLocks noChangeAspect="1"/>
          </p:cNvPicPr>
          <p:nvPr/>
        </p:nvPicPr>
        <p:blipFill>
          <a:blip r:embed="rId2"/>
          <a:stretch>
            <a:fillRect/>
          </a:stretch>
        </p:blipFill>
        <p:spPr>
          <a:xfrm>
            <a:off x="3035003" y="1629743"/>
            <a:ext cx="6152029" cy="6858000"/>
          </a:xfrm>
          <a:prstGeom prst="rect">
            <a:avLst/>
          </a:prstGeom>
        </p:spPr>
      </p:pic>
      <p:pic>
        <p:nvPicPr>
          <p:cNvPr id="8" name="Picture 7"/>
          <p:cNvPicPr>
            <a:picLocks noChangeAspect="1"/>
          </p:cNvPicPr>
          <p:nvPr/>
        </p:nvPicPr>
        <p:blipFill>
          <a:blip r:embed="rId3"/>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12274962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44599" y="228562"/>
            <a:ext cx="8925737" cy="369332"/>
          </a:xfrm>
          <a:prstGeom prst="rect">
            <a:avLst/>
          </a:prstGeom>
          <a:noFill/>
        </p:spPr>
        <p:txBody>
          <a:bodyPr wrap="square" rtlCol="0">
            <a:spAutoFit/>
          </a:bodyPr>
          <a:lstStyle/>
          <a:p>
            <a:r>
              <a:rPr lang="en-US" b="1" dirty="0" smtClean="0">
                <a:solidFill>
                  <a:srgbClr val="AB1842"/>
                </a:solidFill>
                <a:latin typeface="Arial" charset="0"/>
                <a:ea typeface="Arial" charset="0"/>
                <a:cs typeface="Arial" charset="0"/>
              </a:rPr>
              <a:t>Outcomes</a:t>
            </a:r>
            <a:endParaRPr lang="en-US" b="1" dirty="0">
              <a:solidFill>
                <a:srgbClr val="AB1842"/>
              </a:solidFill>
              <a:latin typeface="Arial" charset="0"/>
              <a:ea typeface="Arial" charset="0"/>
              <a:cs typeface="Arial" charset="0"/>
            </a:endParaRPr>
          </a:p>
        </p:txBody>
      </p:sp>
      <p:cxnSp>
        <p:nvCxnSpPr>
          <p:cNvPr id="24" name="Straight Connector 23"/>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418724" y="949567"/>
            <a:ext cx="8682539" cy="369332"/>
          </a:xfrm>
          <a:prstGeom prst="rect">
            <a:avLst/>
          </a:prstGeom>
          <a:solidFill>
            <a:srgbClr val="FFC000"/>
          </a:solidFill>
        </p:spPr>
        <p:txBody>
          <a:bodyPr wrap="square" rtlCol="0">
            <a:spAutoFit/>
          </a:bodyPr>
          <a:lstStyle/>
          <a:p>
            <a:pPr defTabSz="342900"/>
            <a:r>
              <a:rPr lang="en-US" b="1" kern="1200" dirty="0">
                <a:solidFill>
                  <a:prstClr val="white"/>
                </a:solidFill>
                <a:latin typeface="Arial" charset="0"/>
                <a:ea typeface="Arial" charset="0"/>
                <a:cs typeface="Arial" charset="0"/>
              </a:rPr>
              <a:t>AGILITY</a:t>
            </a:r>
          </a:p>
        </p:txBody>
      </p:sp>
      <p:sp>
        <p:nvSpPr>
          <p:cNvPr id="11" name="Rectangle 10"/>
          <p:cNvSpPr/>
          <p:nvPr/>
        </p:nvSpPr>
        <p:spPr>
          <a:xfrm>
            <a:off x="1731963" y="1260411"/>
            <a:ext cx="8369298" cy="784830"/>
          </a:xfrm>
          <a:prstGeom prst="rect">
            <a:avLst/>
          </a:prstGeom>
        </p:spPr>
        <p:txBody>
          <a:bodyPr wrap="square">
            <a:spAutoFit/>
          </a:bodyPr>
          <a:lstStyle/>
          <a:p>
            <a:pPr marL="257175" indent="-257175" defTabSz="342900">
              <a:buFont typeface="Wingdings" charset="2"/>
              <a:buChar char="§"/>
            </a:pPr>
            <a:r>
              <a:rPr lang="en-US" sz="1500" kern="1200" dirty="0">
                <a:solidFill>
                  <a:prstClr val="black"/>
                </a:solidFill>
                <a:latin typeface="Arial" charset="0"/>
                <a:ea typeface="Arial" charset="0"/>
                <a:cs typeface="Arial" charset="0"/>
              </a:rPr>
              <a:t>stay nimble </a:t>
            </a:r>
          </a:p>
          <a:p>
            <a:pPr marL="257175" indent="-257175" defTabSz="342900">
              <a:buFont typeface="Wingdings" charset="2"/>
              <a:buChar char="§"/>
            </a:pPr>
            <a:r>
              <a:rPr lang="en-US" sz="1500" kern="1200" dirty="0">
                <a:solidFill>
                  <a:prstClr val="black"/>
                </a:solidFill>
                <a:latin typeface="Arial" charset="0"/>
                <a:ea typeface="Arial" charset="0"/>
                <a:cs typeface="Arial" charset="0"/>
              </a:rPr>
              <a:t>be able to react to the priorities</a:t>
            </a:r>
          </a:p>
          <a:p>
            <a:pPr marL="257175" indent="-257175" defTabSz="342900">
              <a:buFont typeface="Wingdings" charset="2"/>
              <a:buChar char="§"/>
            </a:pPr>
            <a:r>
              <a:rPr lang="en-US" sz="1500" kern="1200" dirty="0">
                <a:solidFill>
                  <a:prstClr val="black"/>
                </a:solidFill>
                <a:latin typeface="Arial" charset="0"/>
                <a:ea typeface="Arial" charset="0"/>
                <a:cs typeface="Arial" charset="0"/>
              </a:rPr>
              <a:t>break up large unwieldy projects</a:t>
            </a:r>
          </a:p>
        </p:txBody>
      </p:sp>
      <p:pic>
        <p:nvPicPr>
          <p:cNvPr id="8" name="Picture 7"/>
          <p:cNvPicPr>
            <a:picLocks noChangeAspect="1"/>
          </p:cNvPicPr>
          <p:nvPr/>
        </p:nvPicPr>
        <p:blipFill rotWithShape="1">
          <a:blip r:embed="rId2"/>
          <a:srcRect r="69774"/>
          <a:stretch/>
        </p:blipFill>
        <p:spPr>
          <a:xfrm>
            <a:off x="2308430" y="2354766"/>
            <a:ext cx="3952114" cy="5802288"/>
          </a:xfrm>
          <a:prstGeom prst="rect">
            <a:avLst/>
          </a:prstGeom>
        </p:spPr>
      </p:pic>
      <p:pic>
        <p:nvPicPr>
          <p:cNvPr id="12" name="Picture 11"/>
          <p:cNvPicPr>
            <a:picLocks noChangeAspect="1"/>
          </p:cNvPicPr>
          <p:nvPr/>
        </p:nvPicPr>
        <p:blipFill>
          <a:blip r:embed="rId3"/>
          <a:stretch>
            <a:fillRect/>
          </a:stretch>
        </p:blipFill>
        <p:spPr>
          <a:xfrm>
            <a:off x="6419570" y="1912193"/>
            <a:ext cx="1849786" cy="3909342"/>
          </a:xfrm>
          <a:prstGeom prst="rect">
            <a:avLst/>
          </a:prstGeom>
        </p:spPr>
      </p:pic>
      <p:pic>
        <p:nvPicPr>
          <p:cNvPr id="13" name="Picture 12"/>
          <p:cNvPicPr>
            <a:picLocks noChangeAspect="1"/>
          </p:cNvPicPr>
          <p:nvPr/>
        </p:nvPicPr>
        <p:blipFill>
          <a:blip r:embed="rId4"/>
          <a:stretch>
            <a:fillRect/>
          </a:stretch>
        </p:blipFill>
        <p:spPr>
          <a:xfrm>
            <a:off x="10710543" y="5997853"/>
            <a:ext cx="1388396" cy="815009"/>
          </a:xfrm>
          <a:prstGeom prst="rect">
            <a:avLst/>
          </a:prstGeom>
        </p:spPr>
      </p:pic>
    </p:spTree>
    <p:extLst>
      <p:ext uri="{BB962C8B-B14F-4D97-AF65-F5344CB8AC3E}">
        <p14:creationId xmlns:p14="http://schemas.microsoft.com/office/powerpoint/2010/main" val="1090790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44599" y="228562"/>
            <a:ext cx="8925737" cy="369332"/>
          </a:xfrm>
          <a:prstGeom prst="rect">
            <a:avLst/>
          </a:prstGeom>
          <a:noFill/>
        </p:spPr>
        <p:txBody>
          <a:bodyPr wrap="square" rtlCol="0">
            <a:spAutoFit/>
          </a:bodyPr>
          <a:lstStyle/>
          <a:p>
            <a:r>
              <a:rPr lang="en-US" b="1" dirty="0" smtClean="0">
                <a:solidFill>
                  <a:srgbClr val="AB1842"/>
                </a:solidFill>
                <a:latin typeface="Arial" charset="0"/>
                <a:ea typeface="Arial" charset="0"/>
                <a:cs typeface="Arial" charset="0"/>
              </a:rPr>
              <a:t>Outcomes</a:t>
            </a:r>
            <a:endParaRPr lang="en-US" b="1" dirty="0">
              <a:solidFill>
                <a:srgbClr val="AB1842"/>
              </a:solidFill>
              <a:latin typeface="Arial" charset="0"/>
              <a:ea typeface="Arial" charset="0"/>
              <a:cs typeface="Arial" charset="0"/>
            </a:endParaRPr>
          </a:p>
        </p:txBody>
      </p:sp>
      <p:cxnSp>
        <p:nvCxnSpPr>
          <p:cNvPr id="24" name="Straight Connector 23"/>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p:nvPicPr>
        <p:blipFill>
          <a:blip r:embed="rId2"/>
          <a:stretch>
            <a:fillRect/>
          </a:stretch>
        </p:blipFill>
        <p:spPr>
          <a:xfrm>
            <a:off x="1418724" y="2147846"/>
            <a:ext cx="8735540" cy="4530747"/>
          </a:xfrm>
          <a:prstGeom prst="rect">
            <a:avLst/>
          </a:prstGeom>
        </p:spPr>
      </p:pic>
      <p:sp>
        <p:nvSpPr>
          <p:cNvPr id="13" name="Rectangle 12"/>
          <p:cNvSpPr/>
          <p:nvPr/>
        </p:nvSpPr>
        <p:spPr>
          <a:xfrm>
            <a:off x="2808875" y="2482013"/>
            <a:ext cx="1377385" cy="3842795"/>
          </a:xfrm>
          <a:prstGeom prst="rect">
            <a:avLst/>
          </a:prstGeom>
          <a:noFill/>
          <a:ln w="57150">
            <a:solidFill>
              <a:srgbClr val="AB18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760270" y="4669719"/>
            <a:ext cx="1460715" cy="553998"/>
          </a:xfrm>
          <a:prstGeom prst="rect">
            <a:avLst/>
          </a:prstGeom>
        </p:spPr>
        <p:txBody>
          <a:bodyPr wrap="square">
            <a:spAutoFit/>
          </a:bodyPr>
          <a:lstStyle/>
          <a:p>
            <a:pPr marL="11113" marR="0" lvl="0" indent="-11113" algn="ctr" defTabSz="342900" eaLnBrk="1" fontAlgn="auto" latinLnBrk="0" hangingPunct="1">
              <a:lnSpc>
                <a:spcPct val="100000"/>
              </a:lnSpc>
              <a:spcBef>
                <a:spcPts val="0"/>
              </a:spcBef>
              <a:spcAft>
                <a:spcPts val="0"/>
              </a:spcAft>
              <a:buClrTx/>
              <a:buSzTx/>
              <a:buFont typeface="Wingdings" charset="2"/>
              <a:buNone/>
              <a:defRPr/>
            </a:pPr>
            <a:r>
              <a:rPr lang="en-US" sz="1500" b="1" dirty="0" smtClean="0">
                <a:solidFill>
                  <a:srgbClr val="990033"/>
                </a:solidFill>
                <a:latin typeface="Arial" charset="0"/>
                <a:ea typeface="Arial" charset="0"/>
                <a:cs typeface="Arial" charset="0"/>
              </a:rPr>
              <a:t>16</a:t>
            </a:r>
            <a:r>
              <a:rPr lang="en-US" sz="1500" b="1" kern="1200" dirty="0" smtClean="0">
                <a:solidFill>
                  <a:srgbClr val="990033"/>
                </a:solidFill>
                <a:latin typeface="Arial" charset="0"/>
                <a:ea typeface="Arial" charset="0"/>
                <a:cs typeface="Arial" charset="0"/>
              </a:rPr>
              <a:t>% Improvement</a:t>
            </a:r>
            <a:endParaRPr lang="en-US" sz="1500" b="1" kern="1200" dirty="0">
              <a:solidFill>
                <a:srgbClr val="990033"/>
              </a:solidFill>
              <a:latin typeface="Arial" charset="0"/>
              <a:ea typeface="Arial" charset="0"/>
              <a:cs typeface="Arial" charset="0"/>
            </a:endParaRPr>
          </a:p>
        </p:txBody>
      </p:sp>
      <p:sp>
        <p:nvSpPr>
          <p:cNvPr id="15" name="TextBox 14"/>
          <p:cNvSpPr txBox="1"/>
          <p:nvPr/>
        </p:nvSpPr>
        <p:spPr>
          <a:xfrm>
            <a:off x="1418726" y="976588"/>
            <a:ext cx="8682537" cy="369332"/>
          </a:xfrm>
          <a:prstGeom prst="rect">
            <a:avLst/>
          </a:prstGeom>
          <a:solidFill>
            <a:srgbClr val="FFC000"/>
          </a:solidFill>
        </p:spPr>
        <p:txBody>
          <a:bodyPr wrap="square" rtlCol="0">
            <a:spAutoFit/>
          </a:bodyPr>
          <a:lstStyle/>
          <a:p>
            <a:pPr defTabSz="342900"/>
            <a:r>
              <a:rPr lang="en-US" b="1" kern="1200" dirty="0">
                <a:solidFill>
                  <a:prstClr val="white"/>
                </a:solidFill>
                <a:latin typeface="Arial" charset="0"/>
                <a:ea typeface="Arial" charset="0"/>
                <a:cs typeface="Arial" charset="0"/>
              </a:rPr>
              <a:t>SPEED VALUE DELIVERY</a:t>
            </a:r>
          </a:p>
        </p:txBody>
      </p:sp>
      <p:sp>
        <p:nvSpPr>
          <p:cNvPr id="16" name="Rectangle 15"/>
          <p:cNvSpPr/>
          <p:nvPr/>
        </p:nvSpPr>
        <p:spPr>
          <a:xfrm>
            <a:off x="1731965" y="1291195"/>
            <a:ext cx="8369297" cy="553998"/>
          </a:xfrm>
          <a:prstGeom prst="rect">
            <a:avLst/>
          </a:prstGeom>
        </p:spPr>
        <p:txBody>
          <a:bodyPr wrap="square">
            <a:spAutoFit/>
          </a:bodyPr>
          <a:lstStyle/>
          <a:p>
            <a:pPr marL="257175" indent="-257175" defTabSz="342900">
              <a:buFont typeface="Wingdings" charset="2"/>
              <a:buChar char="§"/>
            </a:pPr>
            <a:r>
              <a:rPr lang="en-US" sz="1500" kern="1200" dirty="0">
                <a:solidFill>
                  <a:prstClr val="black"/>
                </a:solidFill>
                <a:latin typeface="Arial" charset="0"/>
                <a:ea typeface="Arial" charset="0"/>
                <a:cs typeface="Arial" charset="0"/>
              </a:rPr>
              <a:t>deliver </a:t>
            </a:r>
            <a:r>
              <a:rPr lang="en-US" sz="1500" kern="1200" dirty="0" smtClean="0">
                <a:solidFill>
                  <a:prstClr val="black"/>
                </a:solidFill>
                <a:latin typeface="Arial" charset="0"/>
                <a:ea typeface="Arial" charset="0"/>
                <a:cs typeface="Arial" charset="0"/>
              </a:rPr>
              <a:t>business outcomes earlier</a:t>
            </a:r>
          </a:p>
          <a:p>
            <a:pPr marL="257175" indent="-257175" defTabSz="342900">
              <a:buFont typeface="Wingdings" charset="2"/>
              <a:buChar char="§"/>
            </a:pPr>
            <a:r>
              <a:rPr lang="en-US" sz="1500" kern="1200" dirty="0" smtClean="0">
                <a:solidFill>
                  <a:prstClr val="black"/>
                </a:solidFill>
                <a:latin typeface="Arial" charset="0"/>
                <a:ea typeface="Arial" charset="0"/>
                <a:cs typeface="Arial" charset="0"/>
              </a:rPr>
              <a:t>deliver </a:t>
            </a:r>
            <a:r>
              <a:rPr lang="en-US" sz="1500" kern="1200" dirty="0">
                <a:solidFill>
                  <a:prstClr val="black"/>
                </a:solidFill>
                <a:latin typeface="Arial" charset="0"/>
                <a:ea typeface="Arial" charset="0"/>
                <a:cs typeface="Arial" charset="0"/>
              </a:rPr>
              <a:t>projects faster</a:t>
            </a:r>
          </a:p>
        </p:txBody>
      </p:sp>
      <p:pic>
        <p:nvPicPr>
          <p:cNvPr id="17" name="Picture 16"/>
          <p:cNvPicPr>
            <a:picLocks noChangeAspect="1"/>
          </p:cNvPicPr>
          <p:nvPr/>
        </p:nvPicPr>
        <p:blipFill>
          <a:blip r:embed="rId3"/>
          <a:stretch>
            <a:fillRect/>
          </a:stretch>
        </p:blipFill>
        <p:spPr>
          <a:xfrm>
            <a:off x="10710543" y="5997853"/>
            <a:ext cx="1388396" cy="815009"/>
          </a:xfrm>
          <a:prstGeom prst="rect">
            <a:avLst/>
          </a:prstGeom>
        </p:spPr>
      </p:pic>
      <p:pic>
        <p:nvPicPr>
          <p:cNvPr id="2" name="Picture 1"/>
          <p:cNvPicPr>
            <a:picLocks noChangeAspect="1"/>
          </p:cNvPicPr>
          <p:nvPr/>
        </p:nvPicPr>
        <p:blipFill>
          <a:blip r:embed="rId4"/>
          <a:stretch>
            <a:fillRect/>
          </a:stretch>
        </p:blipFill>
        <p:spPr>
          <a:xfrm>
            <a:off x="-596900" y="1363266"/>
            <a:ext cx="8737600" cy="4533900"/>
          </a:xfrm>
          <a:prstGeom prst="rect">
            <a:avLst/>
          </a:prstGeom>
        </p:spPr>
      </p:pic>
    </p:spTree>
    <p:extLst>
      <p:ext uri="{BB962C8B-B14F-4D97-AF65-F5344CB8AC3E}">
        <p14:creationId xmlns:p14="http://schemas.microsoft.com/office/powerpoint/2010/main" val="14824967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2321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062746987"/>
              </p:ext>
            </p:extLst>
          </p:nvPr>
        </p:nvGraphicFramePr>
        <p:xfrm>
          <a:off x="-1277178" y="952883"/>
          <a:ext cx="7718778" cy="5263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8510809" y="5360174"/>
            <a:ext cx="800100" cy="330200"/>
          </a:xfrm>
          <a:prstGeom prst="rect">
            <a:avLst/>
          </a:prstGeom>
        </p:spPr>
        <p:txBody>
          <a:bodyPr lIns="0" tIns="0" rIns="0" bIns="0" anchor="t"/>
          <a:lstStyle/>
          <a:p>
            <a:pPr algn="ctr">
              <a:lnSpc>
                <a:spcPts val="1245"/>
              </a:lnSpc>
            </a:pPr>
            <a:r>
              <a:rPr lang="en-US" sz="1000" b="1" dirty="0" smtClean="0">
                <a:solidFill>
                  <a:srgbClr val="000000"/>
                </a:solidFill>
                <a:latin typeface="Arial"/>
              </a:rPr>
              <a:t>IV. Team  </a:t>
            </a:r>
            <a:r>
              <a:rPr lang="en-US" sz="1000" b="1" dirty="0">
                <a:solidFill>
                  <a:srgbClr val="000000"/>
                </a:solidFill>
                <a:latin typeface="Arial"/>
              </a:rPr>
              <a:t/>
            </a:r>
            <a:br>
              <a:rPr lang="en-US" sz="1000" b="1" dirty="0">
                <a:solidFill>
                  <a:srgbClr val="000000"/>
                </a:solidFill>
                <a:latin typeface="Arial"/>
              </a:rPr>
            </a:br>
            <a:r>
              <a:rPr lang="en-US" sz="1000" b="1" dirty="0">
                <a:solidFill>
                  <a:srgbClr val="000000"/>
                </a:solidFill>
                <a:latin typeface="Arial"/>
              </a:rPr>
              <a:t>Leadership</a:t>
            </a:r>
          </a:p>
        </p:txBody>
      </p:sp>
      <p:grpSp>
        <p:nvGrpSpPr>
          <p:cNvPr id="7" name="Group 6"/>
          <p:cNvGrpSpPr/>
          <p:nvPr/>
        </p:nvGrpSpPr>
        <p:grpSpPr>
          <a:xfrm>
            <a:off x="8985894" y="834412"/>
            <a:ext cx="1808429" cy="2335911"/>
            <a:chOff x="5951953" y="1681684"/>
            <a:chExt cx="1808429" cy="2335911"/>
          </a:xfrm>
        </p:grpSpPr>
        <p:sp>
          <p:nvSpPr>
            <p:cNvPr id="8" name="Freeform 9"/>
            <p:cNvSpPr/>
            <p:nvPr/>
          </p:nvSpPr>
          <p:spPr>
            <a:xfrm>
              <a:off x="5951972" y="3014241"/>
              <a:ext cx="12700" cy="12700"/>
            </a:xfrm>
            <a:custGeom>
              <a:avLst/>
              <a:gdLst/>
              <a:ahLst/>
              <a:cxnLst/>
              <a:rect l="l" t="t" r="r" b="b"/>
              <a:pathLst>
                <a:path>
                  <a:moveTo>
                    <a:pt x="0" y="0"/>
                  </a:moveTo>
                </a:path>
              </a:pathLst>
            </a:custGeom>
            <a:solidFill>
              <a:srgbClr val="799ED2"/>
            </a:solidFill>
          </p:spPr>
        </p:sp>
        <p:sp>
          <p:nvSpPr>
            <p:cNvPr id="9" name="Freeform 8"/>
            <p:cNvSpPr/>
            <p:nvPr/>
          </p:nvSpPr>
          <p:spPr>
            <a:xfrm>
              <a:off x="5951972" y="3014241"/>
              <a:ext cx="0" cy="0"/>
            </a:xfrm>
            <a:custGeom>
              <a:avLst/>
              <a:gdLst/>
              <a:ahLst/>
              <a:cxnLst/>
              <a:rect l="l" t="t" r="r" b="b"/>
              <a:pathLst>
                <a:path>
                  <a:moveTo>
                    <a:pt x="0" y="0"/>
                  </a:moveTo>
                </a:path>
              </a:pathLst>
            </a:custGeom>
            <a:noFill/>
            <a:ln w="9741" cap="sq">
              <a:solidFill>
                <a:srgbClr val="FFFEFF"/>
              </a:solidFill>
            </a:ln>
          </p:spPr>
        </p:sp>
        <p:sp>
          <p:nvSpPr>
            <p:cNvPr id="10" name="Freeform 11"/>
            <p:cNvSpPr/>
            <p:nvPr/>
          </p:nvSpPr>
          <p:spPr>
            <a:xfrm>
              <a:off x="5951953" y="1681684"/>
              <a:ext cx="1808429" cy="2335911"/>
            </a:xfrm>
            <a:custGeom>
              <a:avLst/>
              <a:gdLst/>
              <a:ahLst/>
              <a:cxnLst/>
              <a:rect l="l" t="t" r="r" b="b"/>
              <a:pathLst>
                <a:path w="1808429" h="2335911">
                  <a:moveTo>
                    <a:pt x="1808429" y="893737"/>
                  </a:moveTo>
                  <a:lnTo>
                    <a:pt x="1808328" y="893217"/>
                  </a:lnTo>
                  <a:lnTo>
                    <a:pt x="26" y="0"/>
                  </a:lnTo>
                  <a:lnTo>
                    <a:pt x="0" y="1332561"/>
                  </a:lnTo>
                  <a:lnTo>
                    <a:pt x="12" y="2335911"/>
                  </a:lnTo>
                  <a:lnTo>
                    <a:pt x="1049642" y="1498867"/>
                  </a:lnTo>
                  <a:close/>
                </a:path>
              </a:pathLst>
            </a:custGeom>
            <a:solidFill>
              <a:srgbClr val="00AFE6"/>
            </a:solidFill>
          </p:spPr>
        </p:sp>
        <p:sp>
          <p:nvSpPr>
            <p:cNvPr id="11" name="Freeform 12"/>
            <p:cNvSpPr/>
            <p:nvPr/>
          </p:nvSpPr>
          <p:spPr>
            <a:xfrm>
              <a:off x="5951953" y="1681684"/>
              <a:ext cx="1808429" cy="2335911"/>
            </a:xfrm>
            <a:custGeom>
              <a:avLst/>
              <a:gdLst/>
              <a:ahLst/>
              <a:cxnLst/>
              <a:rect l="l" t="t" r="r" b="b"/>
              <a:pathLst>
                <a:path w="1808429" h="2335911">
                  <a:moveTo>
                    <a:pt x="1808429" y="893737"/>
                  </a:moveTo>
                  <a:lnTo>
                    <a:pt x="1808328" y="893217"/>
                  </a:lnTo>
                  <a:lnTo>
                    <a:pt x="26" y="0"/>
                  </a:lnTo>
                  <a:lnTo>
                    <a:pt x="0" y="1332561"/>
                  </a:lnTo>
                  <a:lnTo>
                    <a:pt x="12" y="2335911"/>
                  </a:lnTo>
                  <a:lnTo>
                    <a:pt x="1049642" y="1498867"/>
                  </a:lnTo>
                  <a:lnTo>
                    <a:pt x="1808429" y="893737"/>
                  </a:lnTo>
                  <a:close/>
                </a:path>
              </a:pathLst>
            </a:custGeom>
            <a:solidFill>
              <a:srgbClr val="FFC627"/>
            </a:solidFill>
            <a:ln w="9741" cap="sq">
              <a:solidFill>
                <a:srgbClr val="FFFEFF"/>
              </a:solidFill>
            </a:ln>
          </p:spPr>
        </p:sp>
        <p:sp>
          <p:nvSpPr>
            <p:cNvPr id="12" name="Freeform 13"/>
            <p:cNvSpPr/>
            <p:nvPr/>
          </p:nvSpPr>
          <p:spPr>
            <a:xfrm>
              <a:off x="6080828" y="3155778"/>
              <a:ext cx="178117" cy="147303"/>
            </a:xfrm>
            <a:custGeom>
              <a:avLst/>
              <a:gdLst/>
              <a:ahLst/>
              <a:cxnLst/>
              <a:rect l="l" t="t" r="r" b="b"/>
              <a:pathLst>
                <a:path w="178117" h="147303">
                  <a:moveTo>
                    <a:pt x="31076" y="147303"/>
                  </a:moveTo>
                  <a:cubicBezTo>
                    <a:pt x="29462" y="147303"/>
                    <a:pt x="27931" y="146355"/>
                    <a:pt x="27267" y="144788"/>
                  </a:cubicBezTo>
                  <a:cubicBezTo>
                    <a:pt x="20739" y="129294"/>
                    <a:pt x="0" y="77872"/>
                    <a:pt x="6833" y="65642"/>
                  </a:cubicBezTo>
                  <a:cubicBezTo>
                    <a:pt x="13450" y="53806"/>
                    <a:pt x="48349" y="13127"/>
                    <a:pt x="59690" y="2447"/>
                  </a:cubicBezTo>
                  <a:cubicBezTo>
                    <a:pt x="61496" y="740"/>
                    <a:pt x="65087" y="0"/>
                    <a:pt x="69960" y="0"/>
                  </a:cubicBezTo>
                  <a:cubicBezTo>
                    <a:pt x="93953" y="0"/>
                    <a:pt x="149006" y="17945"/>
                    <a:pt x="174816" y="26844"/>
                  </a:cubicBezTo>
                  <a:cubicBezTo>
                    <a:pt x="176975" y="27593"/>
                    <a:pt x="178118" y="29929"/>
                    <a:pt x="177369" y="32101"/>
                  </a:cubicBezTo>
                  <a:cubicBezTo>
                    <a:pt x="176785" y="33803"/>
                    <a:pt x="175178" y="34866"/>
                    <a:pt x="173468" y="34866"/>
                  </a:cubicBezTo>
                  <a:cubicBezTo>
                    <a:pt x="173022" y="34866"/>
                    <a:pt x="172568" y="34794"/>
                    <a:pt x="172124" y="34641"/>
                  </a:cubicBezTo>
                  <a:cubicBezTo>
                    <a:pt x="131545" y="20661"/>
                    <a:pt x="84947" y="7770"/>
                    <a:pt x="69684" y="7770"/>
                  </a:cubicBezTo>
                  <a:cubicBezTo>
                    <a:pt x="67588" y="7770"/>
                    <a:pt x="66083" y="8013"/>
                    <a:pt x="65266" y="8530"/>
                  </a:cubicBezTo>
                  <a:cubicBezTo>
                    <a:pt x="54598" y="18601"/>
                    <a:pt x="20231" y="58581"/>
                    <a:pt x="14034" y="69668"/>
                  </a:cubicBezTo>
                  <a:cubicBezTo>
                    <a:pt x="10706" y="75637"/>
                    <a:pt x="22251" y="111629"/>
                    <a:pt x="34862" y="141563"/>
                  </a:cubicBezTo>
                  <a:cubicBezTo>
                    <a:pt x="35751" y="143671"/>
                    <a:pt x="34773" y="146096"/>
                    <a:pt x="32678" y="146973"/>
                  </a:cubicBezTo>
                  <a:cubicBezTo>
                    <a:pt x="32169" y="147189"/>
                    <a:pt x="31649" y="147290"/>
                    <a:pt x="31141" y="147303"/>
                  </a:cubicBezTo>
                  <a:cubicBezTo>
                    <a:pt x="31119" y="147303"/>
                    <a:pt x="31098" y="147303"/>
                    <a:pt x="31076" y="147303"/>
                  </a:cubicBezTo>
                  <a:close/>
                </a:path>
              </a:pathLst>
            </a:custGeom>
            <a:solidFill>
              <a:srgbClr val="FFFEFF"/>
            </a:solidFill>
          </p:spPr>
        </p:sp>
        <p:sp>
          <p:nvSpPr>
            <p:cNvPr id="13" name="Freeform 14"/>
            <p:cNvSpPr/>
            <p:nvPr/>
          </p:nvSpPr>
          <p:spPr>
            <a:xfrm>
              <a:off x="6262552" y="3290687"/>
              <a:ext cx="126136" cy="84163"/>
            </a:xfrm>
            <a:custGeom>
              <a:avLst/>
              <a:gdLst/>
              <a:ahLst/>
              <a:cxnLst/>
              <a:rect l="l" t="t" r="r" b="b"/>
              <a:pathLst>
                <a:path w="126136" h="84163">
                  <a:moveTo>
                    <a:pt x="105295" y="83578"/>
                  </a:moveTo>
                  <a:cubicBezTo>
                    <a:pt x="71564" y="84162"/>
                    <a:pt x="8966" y="15646"/>
                    <a:pt x="1524" y="7366"/>
                  </a:cubicBezTo>
                  <a:cubicBezTo>
                    <a:pt x="0" y="5664"/>
                    <a:pt x="152" y="3048"/>
                    <a:pt x="1841" y="1524"/>
                  </a:cubicBezTo>
                  <a:cubicBezTo>
                    <a:pt x="3543" y="0"/>
                    <a:pt x="6134" y="139"/>
                    <a:pt x="7670" y="1841"/>
                  </a:cubicBezTo>
                  <a:cubicBezTo>
                    <a:pt x="28193" y="24676"/>
                    <a:pt x="86271" y="82220"/>
                    <a:pt x="108763" y="74752"/>
                  </a:cubicBezTo>
                  <a:cubicBezTo>
                    <a:pt x="113880" y="73038"/>
                    <a:pt x="116890" y="67144"/>
                    <a:pt x="117729" y="57238"/>
                  </a:cubicBezTo>
                  <a:cubicBezTo>
                    <a:pt x="117919" y="54965"/>
                    <a:pt x="119913" y="53264"/>
                    <a:pt x="122174" y="53479"/>
                  </a:cubicBezTo>
                  <a:cubicBezTo>
                    <a:pt x="124460" y="53657"/>
                    <a:pt x="126136" y="55651"/>
                    <a:pt x="125946" y="57937"/>
                  </a:cubicBezTo>
                  <a:cubicBezTo>
                    <a:pt x="124828" y="71412"/>
                    <a:pt x="119926" y="79705"/>
                    <a:pt x="111391" y="82588"/>
                  </a:cubicBezTo>
                  <a:cubicBezTo>
                    <a:pt x="109499" y="83223"/>
                    <a:pt x="107455" y="83540"/>
                    <a:pt x="105295" y="83578"/>
                  </a:cubicBezTo>
                </a:path>
              </a:pathLst>
            </a:custGeom>
            <a:solidFill>
              <a:srgbClr val="FFFEFF"/>
            </a:solidFill>
          </p:spPr>
        </p:sp>
        <p:sp>
          <p:nvSpPr>
            <p:cNvPr id="14" name="Freeform 15"/>
            <p:cNvSpPr/>
            <p:nvPr/>
          </p:nvSpPr>
          <p:spPr>
            <a:xfrm>
              <a:off x="6241668" y="3327517"/>
              <a:ext cx="121145" cy="72530"/>
            </a:xfrm>
            <a:custGeom>
              <a:avLst/>
              <a:gdLst/>
              <a:ahLst/>
              <a:cxnLst/>
              <a:rect l="l" t="t" r="r" b="b"/>
              <a:pathLst>
                <a:path w="121145" h="72530">
                  <a:moveTo>
                    <a:pt x="97269" y="71945"/>
                  </a:moveTo>
                  <a:cubicBezTo>
                    <a:pt x="63652" y="72529"/>
                    <a:pt x="8153" y="14427"/>
                    <a:pt x="1562" y="7378"/>
                  </a:cubicBezTo>
                  <a:cubicBezTo>
                    <a:pt x="0" y="5715"/>
                    <a:pt x="89" y="3099"/>
                    <a:pt x="1740" y="1536"/>
                  </a:cubicBezTo>
                  <a:cubicBezTo>
                    <a:pt x="3404" y="0"/>
                    <a:pt x="6020" y="76"/>
                    <a:pt x="7569" y="1727"/>
                  </a:cubicBezTo>
                  <a:cubicBezTo>
                    <a:pt x="25755" y="21132"/>
                    <a:pt x="78118" y="69951"/>
                    <a:pt x="101371" y="63093"/>
                  </a:cubicBezTo>
                  <a:cubicBezTo>
                    <a:pt x="107201" y="61379"/>
                    <a:pt x="110871" y="55956"/>
                    <a:pt x="112611" y="46520"/>
                  </a:cubicBezTo>
                  <a:cubicBezTo>
                    <a:pt x="113030" y="44272"/>
                    <a:pt x="115214" y="42786"/>
                    <a:pt x="117424" y="43205"/>
                  </a:cubicBezTo>
                  <a:cubicBezTo>
                    <a:pt x="119672" y="43612"/>
                    <a:pt x="121145" y="45771"/>
                    <a:pt x="120739" y="48006"/>
                  </a:cubicBezTo>
                  <a:cubicBezTo>
                    <a:pt x="118427" y="60642"/>
                    <a:pt x="112674" y="68376"/>
                    <a:pt x="103683" y="71005"/>
                  </a:cubicBezTo>
                  <a:cubicBezTo>
                    <a:pt x="101663" y="71615"/>
                    <a:pt x="99504" y="71907"/>
                    <a:pt x="97269" y="71945"/>
                  </a:cubicBezTo>
                </a:path>
              </a:pathLst>
            </a:custGeom>
            <a:solidFill>
              <a:srgbClr val="FFFEFF"/>
            </a:solidFill>
          </p:spPr>
        </p:sp>
        <p:sp>
          <p:nvSpPr>
            <p:cNvPr id="15" name="Freeform 16"/>
            <p:cNvSpPr/>
            <p:nvPr/>
          </p:nvSpPr>
          <p:spPr>
            <a:xfrm>
              <a:off x="6233047" y="3363296"/>
              <a:ext cx="95364" cy="56490"/>
            </a:xfrm>
            <a:custGeom>
              <a:avLst/>
              <a:gdLst/>
              <a:ahLst/>
              <a:cxnLst/>
              <a:rect l="l" t="t" r="r" b="b"/>
              <a:pathLst>
                <a:path w="95364" h="56490">
                  <a:moveTo>
                    <a:pt x="72746" y="56020"/>
                  </a:moveTo>
                  <a:cubicBezTo>
                    <a:pt x="45491" y="56490"/>
                    <a:pt x="6147" y="12612"/>
                    <a:pt x="1499" y="7316"/>
                  </a:cubicBezTo>
                  <a:cubicBezTo>
                    <a:pt x="0" y="5614"/>
                    <a:pt x="178" y="3010"/>
                    <a:pt x="1880" y="1499"/>
                  </a:cubicBezTo>
                  <a:cubicBezTo>
                    <a:pt x="3594" y="0"/>
                    <a:pt x="6210" y="178"/>
                    <a:pt x="7709" y="1880"/>
                  </a:cubicBezTo>
                  <a:cubicBezTo>
                    <a:pt x="20193" y="16091"/>
                    <a:pt x="56604" y="51994"/>
                    <a:pt x="75654" y="47384"/>
                  </a:cubicBezTo>
                  <a:cubicBezTo>
                    <a:pt x="81026" y="46076"/>
                    <a:pt x="84684" y="41301"/>
                    <a:pt x="86804" y="32766"/>
                  </a:cubicBezTo>
                  <a:cubicBezTo>
                    <a:pt x="87363" y="30544"/>
                    <a:pt x="89624" y="29236"/>
                    <a:pt x="91808" y="29744"/>
                  </a:cubicBezTo>
                  <a:cubicBezTo>
                    <a:pt x="94031" y="30303"/>
                    <a:pt x="95364" y="32538"/>
                    <a:pt x="94818" y="34760"/>
                  </a:cubicBezTo>
                  <a:cubicBezTo>
                    <a:pt x="91923" y="46394"/>
                    <a:pt x="86119" y="53340"/>
                    <a:pt x="77610" y="55410"/>
                  </a:cubicBezTo>
                  <a:cubicBezTo>
                    <a:pt x="76035" y="55791"/>
                    <a:pt x="74409" y="55995"/>
                    <a:pt x="72746" y="56020"/>
                  </a:cubicBezTo>
                </a:path>
              </a:pathLst>
            </a:custGeom>
            <a:solidFill>
              <a:srgbClr val="FFFEFF"/>
            </a:solidFill>
          </p:spPr>
        </p:sp>
        <p:sp>
          <p:nvSpPr>
            <p:cNvPr id="16" name="Freeform 15"/>
            <p:cNvSpPr/>
            <p:nvPr/>
          </p:nvSpPr>
          <p:spPr>
            <a:xfrm>
              <a:off x="6193370" y="3372655"/>
              <a:ext cx="91808" cy="57707"/>
            </a:xfrm>
            <a:custGeom>
              <a:avLst/>
              <a:gdLst/>
              <a:ahLst/>
              <a:cxnLst/>
              <a:rect l="l" t="t" r="r" b="b"/>
              <a:pathLst>
                <a:path w="91808" h="57707">
                  <a:moveTo>
                    <a:pt x="70064" y="57706"/>
                  </a:moveTo>
                  <a:cubicBezTo>
                    <a:pt x="41901" y="57706"/>
                    <a:pt x="1738" y="7103"/>
                    <a:pt x="1359" y="6560"/>
                  </a:cubicBezTo>
                  <a:cubicBezTo>
                    <a:pt x="0" y="4731"/>
                    <a:pt x="393" y="2178"/>
                    <a:pt x="2222" y="819"/>
                  </a:cubicBezTo>
                  <a:cubicBezTo>
                    <a:pt x="2961" y="265"/>
                    <a:pt x="3821" y="0"/>
                    <a:pt x="4675" y="0"/>
                  </a:cubicBezTo>
                  <a:cubicBezTo>
                    <a:pt x="5936" y="0"/>
                    <a:pt x="7183" y="580"/>
                    <a:pt x="8001" y="1670"/>
                  </a:cubicBezTo>
                  <a:cubicBezTo>
                    <a:pt x="12878" y="8189"/>
                    <a:pt x="48597" y="49464"/>
                    <a:pt x="69857" y="49464"/>
                  </a:cubicBezTo>
                  <a:cubicBezTo>
                    <a:pt x="70632" y="49464"/>
                    <a:pt x="71388" y="49409"/>
                    <a:pt x="72123" y="49295"/>
                  </a:cubicBezTo>
                  <a:cubicBezTo>
                    <a:pt x="77152" y="48521"/>
                    <a:pt x="80797" y="44672"/>
                    <a:pt x="83261" y="37586"/>
                  </a:cubicBezTo>
                  <a:cubicBezTo>
                    <a:pt x="83857" y="35869"/>
                    <a:pt x="85482" y="34818"/>
                    <a:pt x="87189" y="34818"/>
                  </a:cubicBezTo>
                  <a:cubicBezTo>
                    <a:pt x="87628" y="34818"/>
                    <a:pt x="88072" y="34888"/>
                    <a:pt x="88506" y="35033"/>
                  </a:cubicBezTo>
                  <a:cubicBezTo>
                    <a:pt x="90665" y="35795"/>
                    <a:pt x="91808" y="38132"/>
                    <a:pt x="91059" y="40291"/>
                  </a:cubicBezTo>
                  <a:cubicBezTo>
                    <a:pt x="87516" y="50438"/>
                    <a:pt x="81559" y="56217"/>
                    <a:pt x="73317" y="57474"/>
                  </a:cubicBezTo>
                  <a:cubicBezTo>
                    <a:pt x="72502" y="57584"/>
                    <a:pt x="71679" y="57665"/>
                    <a:pt x="70853" y="57694"/>
                  </a:cubicBezTo>
                  <a:lnTo>
                    <a:pt x="70853" y="57694"/>
                  </a:lnTo>
                  <a:lnTo>
                    <a:pt x="70135" y="57706"/>
                  </a:lnTo>
                  <a:lnTo>
                    <a:pt x="70135" y="57706"/>
                  </a:lnTo>
                  <a:cubicBezTo>
                    <a:pt x="70111" y="57706"/>
                    <a:pt x="70087" y="57706"/>
                    <a:pt x="70064" y="57706"/>
                  </a:cubicBezTo>
                  <a:close/>
                </a:path>
              </a:pathLst>
            </a:custGeom>
            <a:solidFill>
              <a:srgbClr val="FFFEFF"/>
            </a:solidFill>
          </p:spPr>
        </p:sp>
        <p:sp>
          <p:nvSpPr>
            <p:cNvPr id="17" name="Freeform 18"/>
            <p:cNvSpPr/>
            <p:nvPr/>
          </p:nvSpPr>
          <p:spPr>
            <a:xfrm>
              <a:off x="6086761" y="3288800"/>
              <a:ext cx="142799" cy="130971"/>
            </a:xfrm>
            <a:custGeom>
              <a:avLst/>
              <a:gdLst/>
              <a:ahLst/>
              <a:cxnLst/>
              <a:rect l="l" t="t" r="r" b="b"/>
              <a:pathLst>
                <a:path w="142799" h="130971">
                  <a:moveTo>
                    <a:pt x="92718" y="130971"/>
                  </a:moveTo>
                  <a:cubicBezTo>
                    <a:pt x="88167" y="130971"/>
                    <a:pt x="83691" y="129038"/>
                    <a:pt x="79743" y="124011"/>
                  </a:cubicBezTo>
                  <a:lnTo>
                    <a:pt x="19824" y="52967"/>
                  </a:lnTo>
                  <a:cubicBezTo>
                    <a:pt x="19824" y="52967"/>
                    <a:pt x="0" y="31720"/>
                    <a:pt x="6540" y="22081"/>
                  </a:cubicBezTo>
                  <a:cubicBezTo>
                    <a:pt x="6522" y="20844"/>
                    <a:pt x="27770" y="0"/>
                    <a:pt x="42287" y="0"/>
                  </a:cubicBezTo>
                  <a:cubicBezTo>
                    <a:pt x="48493" y="0"/>
                    <a:pt x="53470" y="3809"/>
                    <a:pt x="55029" y="14588"/>
                  </a:cubicBezTo>
                  <a:cubicBezTo>
                    <a:pt x="55029" y="14588"/>
                    <a:pt x="57939" y="14120"/>
                    <a:pt x="61936" y="14120"/>
                  </a:cubicBezTo>
                  <a:cubicBezTo>
                    <a:pt x="72513" y="14120"/>
                    <a:pt x="90700" y="17397"/>
                    <a:pt x="82728" y="41296"/>
                  </a:cubicBezTo>
                  <a:cubicBezTo>
                    <a:pt x="82728" y="41296"/>
                    <a:pt x="122377" y="42566"/>
                    <a:pt x="105968" y="77326"/>
                  </a:cubicBezTo>
                  <a:cubicBezTo>
                    <a:pt x="104940" y="78748"/>
                    <a:pt x="142799" y="81276"/>
                    <a:pt x="123850" y="109533"/>
                  </a:cubicBezTo>
                  <a:cubicBezTo>
                    <a:pt x="123850" y="109533"/>
                    <a:pt x="107873" y="130971"/>
                    <a:pt x="92718" y="130971"/>
                  </a:cubicBezTo>
                  <a:close/>
                </a:path>
              </a:pathLst>
            </a:custGeom>
            <a:solidFill>
              <a:srgbClr val="FFFEFF"/>
            </a:solidFill>
          </p:spPr>
        </p:sp>
        <p:sp>
          <p:nvSpPr>
            <p:cNvPr id="18" name="Freeform 19"/>
            <p:cNvSpPr/>
            <p:nvPr/>
          </p:nvSpPr>
          <p:spPr>
            <a:xfrm>
              <a:off x="6083038" y="3285708"/>
              <a:ext cx="137275" cy="137153"/>
            </a:xfrm>
            <a:custGeom>
              <a:avLst/>
              <a:gdLst/>
              <a:ahLst/>
              <a:cxnLst/>
              <a:rect l="l" t="t" r="r" b="b"/>
              <a:pathLst>
                <a:path w="137275" h="137153">
                  <a:moveTo>
                    <a:pt x="96419" y="130955"/>
                  </a:moveTo>
                  <a:cubicBezTo>
                    <a:pt x="96499" y="130955"/>
                    <a:pt x="96580" y="130954"/>
                    <a:pt x="96660" y="130953"/>
                  </a:cubicBezTo>
                  <a:cubicBezTo>
                    <a:pt x="110033" y="130724"/>
                    <a:pt x="124943" y="110963"/>
                    <a:pt x="125095" y="110760"/>
                  </a:cubicBezTo>
                  <a:cubicBezTo>
                    <a:pt x="129312" y="104461"/>
                    <a:pt x="130721" y="99165"/>
                    <a:pt x="129210" y="95114"/>
                  </a:cubicBezTo>
                  <a:cubicBezTo>
                    <a:pt x="126683" y="88446"/>
                    <a:pt x="116561" y="85754"/>
                    <a:pt x="111684" y="84458"/>
                  </a:cubicBezTo>
                  <a:cubicBezTo>
                    <a:pt x="108827" y="83709"/>
                    <a:pt x="107392" y="83328"/>
                    <a:pt x="106769" y="81537"/>
                  </a:cubicBezTo>
                  <a:lnTo>
                    <a:pt x="106223" y="80001"/>
                  </a:lnTo>
                  <a:lnTo>
                    <a:pt x="107201" y="78591"/>
                  </a:lnTo>
                  <a:cubicBezTo>
                    <a:pt x="111176" y="70031"/>
                    <a:pt x="111722" y="62805"/>
                    <a:pt x="108535" y="57585"/>
                  </a:cubicBezTo>
                  <a:cubicBezTo>
                    <a:pt x="102743" y="48111"/>
                    <a:pt x="86513" y="47489"/>
                    <a:pt x="86348" y="47489"/>
                  </a:cubicBezTo>
                  <a:lnTo>
                    <a:pt x="82195" y="47349"/>
                  </a:lnTo>
                  <a:lnTo>
                    <a:pt x="83516" y="43412"/>
                  </a:lnTo>
                  <a:cubicBezTo>
                    <a:pt x="86030" y="35868"/>
                    <a:pt x="85916" y="30128"/>
                    <a:pt x="83173" y="26394"/>
                  </a:cubicBezTo>
                  <a:cubicBezTo>
                    <a:pt x="79341" y="21176"/>
                    <a:pt x="70869" y="20303"/>
                    <a:pt x="65628" y="20303"/>
                  </a:cubicBezTo>
                  <a:cubicBezTo>
                    <a:pt x="65345" y="20303"/>
                    <a:pt x="65072" y="20306"/>
                    <a:pt x="64808" y="20310"/>
                  </a:cubicBezTo>
                  <a:cubicBezTo>
                    <a:pt x="61608" y="20374"/>
                    <a:pt x="59335" y="20717"/>
                    <a:pt x="59246" y="20729"/>
                  </a:cubicBezTo>
                  <a:lnTo>
                    <a:pt x="56135" y="21225"/>
                  </a:lnTo>
                  <a:lnTo>
                    <a:pt x="55690" y="18126"/>
                  </a:lnTo>
                  <a:cubicBezTo>
                    <a:pt x="54153" y="7564"/>
                    <a:pt x="49518" y="6198"/>
                    <a:pt x="46049" y="6198"/>
                  </a:cubicBezTo>
                  <a:cubicBezTo>
                    <a:pt x="45964" y="6198"/>
                    <a:pt x="45880" y="6199"/>
                    <a:pt x="45797" y="6201"/>
                  </a:cubicBezTo>
                  <a:cubicBezTo>
                    <a:pt x="34227" y="6404"/>
                    <a:pt x="16574" y="22228"/>
                    <a:pt x="13374" y="26063"/>
                  </a:cubicBezTo>
                  <a:lnTo>
                    <a:pt x="13374" y="26101"/>
                  </a:lnTo>
                  <a:lnTo>
                    <a:pt x="12828" y="26914"/>
                  </a:lnTo>
                  <a:cubicBezTo>
                    <a:pt x="8929" y="32642"/>
                    <a:pt x="19889" y="47603"/>
                    <a:pt x="25807" y="53940"/>
                  </a:cubicBezTo>
                  <a:lnTo>
                    <a:pt x="85827" y="125098"/>
                  </a:lnTo>
                  <a:cubicBezTo>
                    <a:pt x="88953" y="129070"/>
                    <a:pt x="92384" y="130955"/>
                    <a:pt x="96419" y="130955"/>
                  </a:cubicBezTo>
                  <a:close/>
                  <a:moveTo>
                    <a:pt x="96447" y="137153"/>
                  </a:moveTo>
                  <a:cubicBezTo>
                    <a:pt x="90464" y="137153"/>
                    <a:pt x="85280" y="134411"/>
                    <a:pt x="81026" y="129010"/>
                  </a:cubicBezTo>
                  <a:lnTo>
                    <a:pt x="21172" y="58055"/>
                  </a:lnTo>
                  <a:cubicBezTo>
                    <a:pt x="19089" y="55807"/>
                    <a:pt x="0" y="34789"/>
                    <a:pt x="7697" y="23435"/>
                  </a:cubicBezTo>
                  <a:lnTo>
                    <a:pt x="7798" y="23511"/>
                  </a:lnTo>
                  <a:cubicBezTo>
                    <a:pt x="11659" y="16996"/>
                    <a:pt x="32221" y="232"/>
                    <a:pt x="45682" y="3"/>
                  </a:cubicBezTo>
                  <a:cubicBezTo>
                    <a:pt x="45793" y="1"/>
                    <a:pt x="45903" y="0"/>
                    <a:pt x="46015" y="0"/>
                  </a:cubicBezTo>
                  <a:cubicBezTo>
                    <a:pt x="51720" y="0"/>
                    <a:pt x="58650" y="2618"/>
                    <a:pt x="61278" y="14291"/>
                  </a:cubicBezTo>
                  <a:cubicBezTo>
                    <a:pt x="62243" y="14214"/>
                    <a:pt x="63412" y="14151"/>
                    <a:pt x="64707" y="14125"/>
                  </a:cubicBezTo>
                  <a:cubicBezTo>
                    <a:pt x="65039" y="14119"/>
                    <a:pt x="65376" y="14116"/>
                    <a:pt x="65718" y="14116"/>
                  </a:cubicBezTo>
                  <a:cubicBezTo>
                    <a:pt x="73299" y="14116"/>
                    <a:pt x="82999" y="15686"/>
                    <a:pt x="88164" y="22711"/>
                  </a:cubicBezTo>
                  <a:cubicBezTo>
                    <a:pt x="91631" y="27460"/>
                    <a:pt x="92406" y="33823"/>
                    <a:pt x="90463" y="41672"/>
                  </a:cubicBezTo>
                  <a:cubicBezTo>
                    <a:pt x="96597" y="42535"/>
                    <a:pt x="108293" y="45317"/>
                    <a:pt x="113818" y="54359"/>
                  </a:cubicBezTo>
                  <a:cubicBezTo>
                    <a:pt x="117742" y="60785"/>
                    <a:pt x="117755" y="68939"/>
                    <a:pt x="113856" y="78629"/>
                  </a:cubicBezTo>
                  <a:cubicBezTo>
                    <a:pt x="119914" y="80242"/>
                    <a:pt x="131483" y="83582"/>
                    <a:pt x="135001" y="92929"/>
                  </a:cubicBezTo>
                  <a:cubicBezTo>
                    <a:pt x="137275" y="98961"/>
                    <a:pt x="135637" y="106162"/>
                    <a:pt x="130150" y="114341"/>
                  </a:cubicBezTo>
                  <a:cubicBezTo>
                    <a:pt x="129375" y="115395"/>
                    <a:pt x="113170" y="136858"/>
                    <a:pt x="96774" y="137151"/>
                  </a:cubicBezTo>
                  <a:cubicBezTo>
                    <a:pt x="96665" y="137152"/>
                    <a:pt x="96556" y="137153"/>
                    <a:pt x="96447" y="137153"/>
                  </a:cubicBezTo>
                  <a:close/>
                </a:path>
              </a:pathLst>
            </a:custGeom>
            <a:solidFill>
              <a:srgbClr val="FFFEFF"/>
            </a:solidFill>
          </p:spPr>
        </p:sp>
        <p:sp>
          <p:nvSpPr>
            <p:cNvPr id="19" name="Freeform 20"/>
            <p:cNvSpPr/>
            <p:nvPr/>
          </p:nvSpPr>
          <p:spPr>
            <a:xfrm>
              <a:off x="6157411" y="3180709"/>
              <a:ext cx="284302" cy="163169"/>
            </a:xfrm>
            <a:custGeom>
              <a:avLst/>
              <a:gdLst/>
              <a:ahLst/>
              <a:cxnLst/>
              <a:rect l="l" t="t" r="r" b="b"/>
              <a:pathLst>
                <a:path w="284302" h="163169">
                  <a:moveTo>
                    <a:pt x="38760" y="58089"/>
                  </a:moveTo>
                  <a:cubicBezTo>
                    <a:pt x="38760" y="58089"/>
                    <a:pt x="0" y="65125"/>
                    <a:pt x="8737" y="39167"/>
                  </a:cubicBezTo>
                  <a:cubicBezTo>
                    <a:pt x="8725" y="38455"/>
                    <a:pt x="70053" y="7670"/>
                    <a:pt x="91199" y="3441"/>
                  </a:cubicBezTo>
                  <a:cubicBezTo>
                    <a:pt x="91199" y="3441"/>
                    <a:pt x="105270" y="0"/>
                    <a:pt x="159753" y="23088"/>
                  </a:cubicBezTo>
                  <a:cubicBezTo>
                    <a:pt x="159753" y="23457"/>
                    <a:pt x="172199" y="27825"/>
                    <a:pt x="172199" y="27825"/>
                  </a:cubicBezTo>
                  <a:lnTo>
                    <a:pt x="225730" y="15570"/>
                  </a:lnTo>
                  <a:cubicBezTo>
                    <a:pt x="225730" y="15570"/>
                    <a:pt x="253251" y="32423"/>
                    <a:pt x="284302" y="130175"/>
                  </a:cubicBezTo>
                  <a:cubicBezTo>
                    <a:pt x="281483" y="130911"/>
                    <a:pt x="236068" y="163169"/>
                    <a:pt x="203949" y="145364"/>
                  </a:cubicBezTo>
                  <a:cubicBezTo>
                    <a:pt x="202908" y="145376"/>
                    <a:pt x="101486" y="47104"/>
                    <a:pt x="101143" y="47447"/>
                  </a:cubicBezTo>
                  <a:cubicBezTo>
                    <a:pt x="101435" y="44627"/>
                    <a:pt x="38760" y="58089"/>
                    <a:pt x="38760" y="58089"/>
                  </a:cubicBezTo>
                </a:path>
              </a:pathLst>
            </a:custGeom>
            <a:solidFill>
              <a:srgbClr val="FFFEFF"/>
            </a:solidFill>
          </p:spPr>
        </p:sp>
        <p:sp>
          <p:nvSpPr>
            <p:cNvPr id="20" name="Freeform 21"/>
            <p:cNvSpPr/>
            <p:nvPr/>
          </p:nvSpPr>
          <p:spPr>
            <a:xfrm>
              <a:off x="6160962" y="3180812"/>
              <a:ext cx="283947" cy="153701"/>
            </a:xfrm>
            <a:custGeom>
              <a:avLst/>
              <a:gdLst/>
              <a:ahLst/>
              <a:cxnLst/>
              <a:rect l="l" t="t" r="r" b="b"/>
              <a:pathLst>
                <a:path w="283947" h="153701">
                  <a:moveTo>
                    <a:pt x="222513" y="147514"/>
                  </a:moveTo>
                  <a:cubicBezTo>
                    <a:pt x="222826" y="147514"/>
                    <a:pt x="223141" y="147512"/>
                    <a:pt x="223456" y="147506"/>
                  </a:cubicBezTo>
                  <a:cubicBezTo>
                    <a:pt x="245186" y="147125"/>
                    <a:pt x="267436" y="134133"/>
                    <a:pt x="275818" y="129231"/>
                  </a:cubicBezTo>
                  <a:cubicBezTo>
                    <a:pt x="276276" y="128977"/>
                    <a:pt x="276669" y="128736"/>
                    <a:pt x="277012" y="128545"/>
                  </a:cubicBezTo>
                  <a:cubicBezTo>
                    <a:pt x="250177" y="45106"/>
                    <a:pt x="226428" y="22729"/>
                    <a:pt x="221488" y="18792"/>
                  </a:cubicBezTo>
                  <a:lnTo>
                    <a:pt x="169342" y="30742"/>
                  </a:lnTo>
                  <a:cubicBezTo>
                    <a:pt x="169110" y="30799"/>
                    <a:pt x="168875" y="30826"/>
                    <a:pt x="168639" y="30826"/>
                  </a:cubicBezTo>
                  <a:cubicBezTo>
                    <a:pt x="168293" y="30826"/>
                    <a:pt x="167947" y="30767"/>
                    <a:pt x="167615" y="30654"/>
                  </a:cubicBezTo>
                  <a:cubicBezTo>
                    <a:pt x="159791" y="27898"/>
                    <a:pt x="156197" y="26628"/>
                    <a:pt x="154546" y="25650"/>
                  </a:cubicBezTo>
                  <a:cubicBezTo>
                    <a:pt x="113541" y="8322"/>
                    <a:pt x="96154" y="6253"/>
                    <a:pt x="90230" y="6253"/>
                  </a:cubicBezTo>
                  <a:cubicBezTo>
                    <a:pt x="90075" y="6253"/>
                    <a:pt x="89928" y="6254"/>
                    <a:pt x="89789" y="6257"/>
                  </a:cubicBezTo>
                  <a:cubicBezTo>
                    <a:pt x="88913" y="6270"/>
                    <a:pt x="88443" y="6321"/>
                    <a:pt x="88303" y="6346"/>
                  </a:cubicBezTo>
                  <a:cubicBezTo>
                    <a:pt x="68846" y="10258"/>
                    <a:pt x="15075" y="36940"/>
                    <a:pt x="7810" y="41055"/>
                  </a:cubicBezTo>
                  <a:cubicBezTo>
                    <a:pt x="6566" y="45271"/>
                    <a:pt x="6769" y="48535"/>
                    <a:pt x="8407" y="50783"/>
                  </a:cubicBezTo>
                  <a:cubicBezTo>
                    <a:pt x="10773" y="54002"/>
                    <a:pt x="16487" y="55758"/>
                    <a:pt x="24560" y="55758"/>
                  </a:cubicBezTo>
                  <a:cubicBezTo>
                    <a:pt x="24896" y="55758"/>
                    <a:pt x="25235" y="55755"/>
                    <a:pt x="25578" y="55749"/>
                  </a:cubicBezTo>
                  <a:cubicBezTo>
                    <a:pt x="30594" y="55660"/>
                    <a:pt x="34620" y="54949"/>
                    <a:pt x="34658" y="54936"/>
                  </a:cubicBezTo>
                  <a:cubicBezTo>
                    <a:pt x="36640" y="54517"/>
                    <a:pt x="85534" y="44040"/>
                    <a:pt x="95796" y="43862"/>
                  </a:cubicBezTo>
                  <a:cubicBezTo>
                    <a:pt x="95916" y="43859"/>
                    <a:pt x="96037" y="43858"/>
                    <a:pt x="96160" y="43858"/>
                  </a:cubicBezTo>
                  <a:cubicBezTo>
                    <a:pt x="97437" y="43858"/>
                    <a:pt x="98826" y="44017"/>
                    <a:pt x="99835" y="45106"/>
                  </a:cubicBezTo>
                  <a:cubicBezTo>
                    <a:pt x="100012" y="45309"/>
                    <a:pt x="100178" y="45551"/>
                    <a:pt x="100305" y="45805"/>
                  </a:cubicBezTo>
                  <a:cubicBezTo>
                    <a:pt x="104051" y="48954"/>
                    <a:pt x="113868" y="58390"/>
                    <a:pt x="143192" y="86559"/>
                  </a:cubicBezTo>
                  <a:cubicBezTo>
                    <a:pt x="168059" y="110448"/>
                    <a:pt x="198907" y="140090"/>
                    <a:pt x="201993" y="142604"/>
                  </a:cubicBezTo>
                  <a:cubicBezTo>
                    <a:pt x="207924" y="145862"/>
                    <a:pt x="214817" y="147514"/>
                    <a:pt x="222513" y="147514"/>
                  </a:cubicBezTo>
                  <a:close/>
                  <a:moveTo>
                    <a:pt x="222475" y="153701"/>
                  </a:moveTo>
                  <a:cubicBezTo>
                    <a:pt x="213710" y="153701"/>
                    <a:pt x="205775" y="151770"/>
                    <a:pt x="198882" y="147963"/>
                  </a:cubicBezTo>
                  <a:lnTo>
                    <a:pt x="198958" y="147836"/>
                  </a:lnTo>
                  <a:cubicBezTo>
                    <a:pt x="195974" y="145868"/>
                    <a:pt x="186068" y="136343"/>
                    <a:pt x="138824" y="90941"/>
                  </a:cubicBezTo>
                  <a:cubicBezTo>
                    <a:pt x="119278" y="72170"/>
                    <a:pt x="99098" y="52777"/>
                    <a:pt x="96063" y="50085"/>
                  </a:cubicBezTo>
                  <a:cubicBezTo>
                    <a:pt x="86881" y="50453"/>
                    <a:pt x="52934" y="57362"/>
                    <a:pt x="35852" y="61019"/>
                  </a:cubicBezTo>
                  <a:cubicBezTo>
                    <a:pt x="35573" y="61070"/>
                    <a:pt x="31229" y="61858"/>
                    <a:pt x="25692" y="61946"/>
                  </a:cubicBezTo>
                  <a:cubicBezTo>
                    <a:pt x="25306" y="61953"/>
                    <a:pt x="24924" y="61956"/>
                    <a:pt x="24547" y="61956"/>
                  </a:cubicBezTo>
                  <a:cubicBezTo>
                    <a:pt x="14172" y="61956"/>
                    <a:pt x="7056" y="59428"/>
                    <a:pt x="3416" y="54441"/>
                  </a:cubicBezTo>
                  <a:cubicBezTo>
                    <a:pt x="381" y="50300"/>
                    <a:pt x="0" y="44789"/>
                    <a:pt x="2248" y="38083"/>
                  </a:cubicBezTo>
                  <a:lnTo>
                    <a:pt x="2502" y="38172"/>
                  </a:lnTo>
                  <a:cubicBezTo>
                    <a:pt x="8534" y="30298"/>
                    <a:pt x="78143" y="2079"/>
                    <a:pt x="87033" y="301"/>
                  </a:cubicBezTo>
                  <a:cubicBezTo>
                    <a:pt x="87217" y="251"/>
                    <a:pt x="88202" y="0"/>
                    <a:pt x="90410" y="0"/>
                  </a:cubicBezTo>
                  <a:cubicBezTo>
                    <a:pt x="97181" y="0"/>
                    <a:pt x="115455" y="2362"/>
                    <a:pt x="157404" y="20138"/>
                  </a:cubicBezTo>
                  <a:cubicBezTo>
                    <a:pt x="157620" y="20227"/>
                    <a:pt x="157823" y="20341"/>
                    <a:pt x="158001" y="20468"/>
                  </a:cubicBezTo>
                  <a:cubicBezTo>
                    <a:pt x="159207" y="21040"/>
                    <a:pt x="164186" y="22868"/>
                    <a:pt x="168834" y="24507"/>
                  </a:cubicBezTo>
                  <a:lnTo>
                    <a:pt x="221488" y="12455"/>
                  </a:lnTo>
                  <a:cubicBezTo>
                    <a:pt x="221721" y="12395"/>
                    <a:pt x="221956" y="12366"/>
                    <a:pt x="222191" y="12366"/>
                  </a:cubicBezTo>
                  <a:cubicBezTo>
                    <a:pt x="222750" y="12366"/>
                    <a:pt x="223303" y="12531"/>
                    <a:pt x="223787" y="12836"/>
                  </a:cubicBezTo>
                  <a:cubicBezTo>
                    <a:pt x="224955" y="13547"/>
                    <a:pt x="252654" y="31390"/>
                    <a:pt x="283693" y="129129"/>
                  </a:cubicBezTo>
                  <a:cubicBezTo>
                    <a:pt x="283947" y="129942"/>
                    <a:pt x="283870" y="130818"/>
                    <a:pt x="283464" y="131555"/>
                  </a:cubicBezTo>
                  <a:cubicBezTo>
                    <a:pt x="283045" y="132304"/>
                    <a:pt x="282359" y="132850"/>
                    <a:pt x="281534" y="133066"/>
                  </a:cubicBezTo>
                  <a:cubicBezTo>
                    <a:pt x="281305" y="133181"/>
                    <a:pt x="280340" y="133778"/>
                    <a:pt x="278943" y="134578"/>
                  </a:cubicBezTo>
                  <a:cubicBezTo>
                    <a:pt x="270180" y="139696"/>
                    <a:pt x="246901" y="153285"/>
                    <a:pt x="223558" y="153691"/>
                  </a:cubicBezTo>
                  <a:cubicBezTo>
                    <a:pt x="223196" y="153698"/>
                    <a:pt x="222834" y="153701"/>
                    <a:pt x="222475" y="153701"/>
                  </a:cubicBezTo>
                  <a:close/>
                </a:path>
              </a:pathLst>
            </a:custGeom>
            <a:solidFill>
              <a:srgbClr val="FFFEFF"/>
            </a:solidFill>
          </p:spPr>
        </p:sp>
      </p:grpSp>
      <p:sp>
        <p:nvSpPr>
          <p:cNvPr id="21" name="TextBox 20"/>
          <p:cNvSpPr txBox="1"/>
          <p:nvPr/>
        </p:nvSpPr>
        <p:spPr>
          <a:xfrm>
            <a:off x="9193256" y="1552046"/>
            <a:ext cx="1188720" cy="596899"/>
          </a:xfrm>
          <a:prstGeom prst="rect">
            <a:avLst/>
          </a:prstGeom>
        </p:spPr>
        <p:txBody>
          <a:bodyPr lIns="0" tIns="0" rIns="0" bIns="0" anchor="t"/>
          <a:lstStyle/>
          <a:p>
            <a:pPr marL="100861" indent="-100861">
              <a:lnSpc>
                <a:spcPts val="996"/>
              </a:lnSpc>
              <a:buClr>
                <a:srgbClr val="FFFEFF"/>
              </a:buClr>
              <a:buSzPts val="500"/>
              <a:buFont typeface="Arial Unicode MS"/>
              <a:buChar char="■"/>
            </a:pPr>
            <a:r>
              <a:rPr lang="en-US" sz="1000" b="1" dirty="0">
                <a:solidFill>
                  <a:srgbClr val="FFFEFF"/>
                </a:solidFill>
                <a:latin typeface="Arial"/>
              </a:rPr>
              <a:t>Relationship </a:t>
            </a:r>
            <a:br>
              <a:rPr lang="en-US" sz="1000" b="1" dirty="0">
                <a:solidFill>
                  <a:srgbClr val="FFFEFF"/>
                </a:solidFill>
                <a:latin typeface="Arial"/>
              </a:rPr>
            </a:br>
            <a:r>
              <a:rPr lang="en-US" sz="1000" b="1" dirty="0">
                <a:solidFill>
                  <a:srgbClr val="FFFEFF"/>
                </a:solidFill>
                <a:latin typeface="Arial"/>
              </a:rPr>
              <a:t>Management </a:t>
            </a:r>
          </a:p>
          <a:p>
            <a:pPr marL="100861" indent="-100861">
              <a:spcBef>
                <a:spcPts val="441"/>
              </a:spcBef>
              <a:buClr>
                <a:srgbClr val="FFFEFF"/>
              </a:buClr>
              <a:buSzPts val="500"/>
              <a:buFont typeface="Arial Unicode MS"/>
              <a:buChar char="■"/>
            </a:pPr>
            <a:r>
              <a:rPr lang="en-US" sz="1000" b="1" dirty="0">
                <a:solidFill>
                  <a:srgbClr val="FFFEFF"/>
                </a:solidFill>
                <a:latin typeface="Arial"/>
              </a:rPr>
              <a:t>Communication</a:t>
            </a:r>
          </a:p>
          <a:p>
            <a:pPr marL="100861" indent="-100861">
              <a:spcBef>
                <a:spcPts val="441"/>
              </a:spcBef>
              <a:buClr>
                <a:srgbClr val="FFFEFF"/>
              </a:buClr>
              <a:buSzPts val="500"/>
              <a:buFont typeface="Arial Unicode MS"/>
              <a:buChar char="■"/>
            </a:pPr>
            <a:r>
              <a:rPr lang="en-US" sz="1000" b="1" dirty="0">
                <a:solidFill>
                  <a:srgbClr val="FFFEFF"/>
                </a:solidFill>
                <a:latin typeface="Arial"/>
              </a:rPr>
              <a:t>Influencing</a:t>
            </a:r>
          </a:p>
        </p:txBody>
      </p:sp>
      <p:sp>
        <p:nvSpPr>
          <p:cNvPr id="22" name="TextBox 21"/>
          <p:cNvSpPr txBox="1"/>
          <p:nvPr/>
        </p:nvSpPr>
        <p:spPr>
          <a:xfrm rot="1589989">
            <a:off x="9616507" y="797466"/>
            <a:ext cx="101600" cy="165099"/>
          </a:xfrm>
          <a:prstGeom prst="rect">
            <a:avLst/>
          </a:prstGeom>
        </p:spPr>
        <p:txBody>
          <a:bodyPr wrap="none" lIns="0" tIns="0" rIns="0" bIns="0" anchor="t"/>
          <a:lstStyle/>
          <a:p>
            <a:r>
              <a:rPr lang="en-US" sz="1000" b="1">
                <a:solidFill>
                  <a:srgbClr val="000000"/>
                </a:solidFill>
                <a:latin typeface="Arial"/>
              </a:rPr>
              <a:t>I.</a:t>
            </a:r>
          </a:p>
        </p:txBody>
      </p:sp>
      <p:sp>
        <p:nvSpPr>
          <p:cNvPr id="23" name="TextBox 22"/>
          <p:cNvSpPr txBox="1"/>
          <p:nvPr/>
        </p:nvSpPr>
        <p:spPr>
          <a:xfrm rot="1589989">
            <a:off x="9672993" y="1025083"/>
            <a:ext cx="901700" cy="165099"/>
          </a:xfrm>
          <a:prstGeom prst="rect">
            <a:avLst/>
          </a:prstGeom>
        </p:spPr>
        <p:txBody>
          <a:bodyPr wrap="none" lIns="0" tIns="0" rIns="0" bIns="0" anchor="t"/>
          <a:lstStyle/>
          <a:p>
            <a:r>
              <a:rPr lang="en-US" sz="1000" b="1">
                <a:solidFill>
                  <a:srgbClr val="000000"/>
                </a:solidFill>
                <a:latin typeface="Arial"/>
              </a:rPr>
              <a:t>Stakeholder </a:t>
            </a:r>
          </a:p>
        </p:txBody>
      </p:sp>
      <p:sp>
        <p:nvSpPr>
          <p:cNvPr id="24" name="TextBox 23"/>
          <p:cNvSpPr txBox="1"/>
          <p:nvPr/>
        </p:nvSpPr>
        <p:spPr>
          <a:xfrm rot="1589989">
            <a:off x="10517382" y="1233958"/>
            <a:ext cx="50800" cy="165099"/>
          </a:xfrm>
          <a:prstGeom prst="rect">
            <a:avLst/>
          </a:prstGeom>
        </p:spPr>
        <p:txBody>
          <a:bodyPr wrap="none" lIns="0" tIns="0" rIns="0" bIns="0" anchor="t"/>
          <a:lstStyle/>
          <a:p>
            <a:r>
              <a:rPr lang="en-US" sz="1000" b="1">
                <a:solidFill>
                  <a:srgbClr val="000000"/>
                </a:solidFill>
                <a:latin typeface="Arial"/>
              </a:rPr>
              <a:t> </a:t>
            </a:r>
          </a:p>
        </p:txBody>
      </p:sp>
      <p:sp>
        <p:nvSpPr>
          <p:cNvPr id="25" name="TextBox 24"/>
          <p:cNvSpPr txBox="1"/>
          <p:nvPr/>
        </p:nvSpPr>
        <p:spPr>
          <a:xfrm rot="1589989">
            <a:off x="9571688" y="1132276"/>
            <a:ext cx="825501" cy="165099"/>
          </a:xfrm>
          <a:prstGeom prst="rect">
            <a:avLst/>
          </a:prstGeom>
        </p:spPr>
        <p:txBody>
          <a:bodyPr wrap="none" lIns="0" tIns="0" rIns="0" bIns="0" anchor="t"/>
          <a:lstStyle/>
          <a:p>
            <a:r>
              <a:rPr lang="en-US" sz="1000" b="1" dirty="0">
                <a:solidFill>
                  <a:srgbClr val="000000"/>
                </a:solidFill>
                <a:latin typeface="Arial"/>
              </a:rPr>
              <a:t>Partnership</a:t>
            </a:r>
          </a:p>
        </p:txBody>
      </p:sp>
      <p:grpSp>
        <p:nvGrpSpPr>
          <p:cNvPr id="26" name="Group 25"/>
          <p:cNvGrpSpPr/>
          <p:nvPr/>
        </p:nvGrpSpPr>
        <p:grpSpPr>
          <a:xfrm>
            <a:off x="7177482" y="834410"/>
            <a:ext cx="1808442" cy="2335911"/>
            <a:chOff x="4143542" y="1681681"/>
            <a:chExt cx="1808442" cy="2335911"/>
          </a:xfrm>
        </p:grpSpPr>
        <p:sp>
          <p:nvSpPr>
            <p:cNvPr id="27" name="Freeform 26"/>
            <p:cNvSpPr/>
            <p:nvPr/>
          </p:nvSpPr>
          <p:spPr>
            <a:xfrm>
              <a:off x="4143542" y="1681681"/>
              <a:ext cx="1808442" cy="2335911"/>
            </a:xfrm>
            <a:custGeom>
              <a:avLst/>
              <a:gdLst/>
              <a:ahLst/>
              <a:cxnLst/>
              <a:rect l="l" t="t" r="r" b="b"/>
              <a:pathLst>
                <a:path w="1808442" h="2335911">
                  <a:moveTo>
                    <a:pt x="1808417" y="1332560"/>
                  </a:moveTo>
                  <a:lnTo>
                    <a:pt x="1808443" y="0"/>
                  </a:lnTo>
                  <a:lnTo>
                    <a:pt x="128" y="893216"/>
                  </a:lnTo>
                  <a:lnTo>
                    <a:pt x="0" y="893737"/>
                  </a:lnTo>
                  <a:lnTo>
                    <a:pt x="1808430" y="2335911"/>
                  </a:lnTo>
                  <a:close/>
                </a:path>
              </a:pathLst>
            </a:custGeom>
            <a:solidFill>
              <a:srgbClr val="898B8E"/>
            </a:solidFill>
          </p:spPr>
        </p:sp>
        <p:sp>
          <p:nvSpPr>
            <p:cNvPr id="28" name="Freeform 27"/>
            <p:cNvSpPr/>
            <p:nvPr/>
          </p:nvSpPr>
          <p:spPr>
            <a:xfrm>
              <a:off x="4143542" y="1681681"/>
              <a:ext cx="1808442" cy="2335911"/>
            </a:xfrm>
            <a:custGeom>
              <a:avLst/>
              <a:gdLst/>
              <a:ahLst/>
              <a:cxnLst/>
              <a:rect l="l" t="t" r="r" b="b"/>
              <a:pathLst>
                <a:path w="1808442" h="2335911">
                  <a:moveTo>
                    <a:pt x="1808417" y="1332560"/>
                  </a:moveTo>
                  <a:lnTo>
                    <a:pt x="1808443" y="0"/>
                  </a:lnTo>
                  <a:lnTo>
                    <a:pt x="128" y="893216"/>
                  </a:lnTo>
                  <a:lnTo>
                    <a:pt x="0" y="893737"/>
                  </a:lnTo>
                  <a:lnTo>
                    <a:pt x="1808430" y="2335911"/>
                  </a:lnTo>
                  <a:lnTo>
                    <a:pt x="1808417" y="1332560"/>
                  </a:lnTo>
                  <a:close/>
                </a:path>
              </a:pathLst>
            </a:custGeom>
            <a:noFill/>
            <a:ln w="9741" cap="sq">
              <a:solidFill>
                <a:srgbClr val="FFFEFF"/>
              </a:solidFill>
            </a:ln>
          </p:spPr>
        </p:sp>
        <p:sp>
          <p:nvSpPr>
            <p:cNvPr id="29" name="Freeform 28"/>
            <p:cNvSpPr/>
            <p:nvPr/>
          </p:nvSpPr>
          <p:spPr>
            <a:xfrm>
              <a:off x="5691485" y="3252197"/>
              <a:ext cx="27089" cy="174892"/>
            </a:xfrm>
            <a:custGeom>
              <a:avLst/>
              <a:gdLst/>
              <a:ahLst/>
              <a:cxnLst/>
              <a:rect l="l" t="t" r="r" b="b"/>
              <a:pathLst>
                <a:path w="27089" h="174892">
                  <a:moveTo>
                    <a:pt x="0" y="174891"/>
                  </a:moveTo>
                  <a:lnTo>
                    <a:pt x="27089" y="174891"/>
                  </a:lnTo>
                  <a:lnTo>
                    <a:pt x="27089" y="0"/>
                  </a:lnTo>
                  <a:lnTo>
                    <a:pt x="0" y="27089"/>
                  </a:lnTo>
                  <a:close/>
                </a:path>
              </a:pathLst>
            </a:custGeom>
            <a:solidFill>
              <a:srgbClr val="FFFEFF"/>
            </a:solidFill>
          </p:spPr>
        </p:sp>
        <p:sp>
          <p:nvSpPr>
            <p:cNvPr id="30" name="Freeform 29"/>
            <p:cNvSpPr/>
            <p:nvPr/>
          </p:nvSpPr>
          <p:spPr>
            <a:xfrm>
              <a:off x="5651102" y="3292481"/>
              <a:ext cx="27089" cy="134607"/>
            </a:xfrm>
            <a:custGeom>
              <a:avLst/>
              <a:gdLst/>
              <a:ahLst/>
              <a:cxnLst/>
              <a:rect l="l" t="t" r="r" b="b"/>
              <a:pathLst>
                <a:path w="27089" h="134607">
                  <a:moveTo>
                    <a:pt x="0" y="134607"/>
                  </a:moveTo>
                  <a:lnTo>
                    <a:pt x="27089" y="134607"/>
                  </a:lnTo>
                  <a:lnTo>
                    <a:pt x="27089" y="0"/>
                  </a:lnTo>
                  <a:lnTo>
                    <a:pt x="0" y="27115"/>
                  </a:lnTo>
                  <a:close/>
                </a:path>
              </a:pathLst>
            </a:custGeom>
            <a:solidFill>
              <a:srgbClr val="FFFEFF"/>
            </a:solidFill>
          </p:spPr>
        </p:sp>
        <p:sp>
          <p:nvSpPr>
            <p:cNvPr id="31" name="Freeform 30"/>
            <p:cNvSpPr/>
            <p:nvPr/>
          </p:nvSpPr>
          <p:spPr>
            <a:xfrm>
              <a:off x="5610716" y="3332994"/>
              <a:ext cx="27102" cy="94094"/>
            </a:xfrm>
            <a:custGeom>
              <a:avLst/>
              <a:gdLst/>
              <a:ahLst/>
              <a:cxnLst/>
              <a:rect l="l" t="t" r="r" b="b"/>
              <a:pathLst>
                <a:path w="27102" h="94094">
                  <a:moveTo>
                    <a:pt x="0" y="94094"/>
                  </a:moveTo>
                  <a:lnTo>
                    <a:pt x="27102" y="94094"/>
                  </a:lnTo>
                  <a:lnTo>
                    <a:pt x="27102" y="0"/>
                  </a:lnTo>
                  <a:lnTo>
                    <a:pt x="0" y="27115"/>
                  </a:lnTo>
                  <a:close/>
                </a:path>
              </a:pathLst>
            </a:custGeom>
            <a:solidFill>
              <a:srgbClr val="FFFEFF"/>
            </a:solidFill>
          </p:spPr>
        </p:sp>
        <p:sp>
          <p:nvSpPr>
            <p:cNvPr id="32" name="Freeform 31"/>
            <p:cNvSpPr/>
            <p:nvPr/>
          </p:nvSpPr>
          <p:spPr>
            <a:xfrm>
              <a:off x="5529964" y="3336842"/>
              <a:ext cx="27089" cy="90246"/>
            </a:xfrm>
            <a:custGeom>
              <a:avLst/>
              <a:gdLst/>
              <a:ahLst/>
              <a:cxnLst/>
              <a:rect l="l" t="t" r="r" b="b"/>
              <a:pathLst>
                <a:path w="27089" h="90246">
                  <a:moveTo>
                    <a:pt x="0" y="90246"/>
                  </a:moveTo>
                  <a:lnTo>
                    <a:pt x="27089" y="90246"/>
                  </a:lnTo>
                  <a:lnTo>
                    <a:pt x="27089" y="0"/>
                  </a:lnTo>
                  <a:lnTo>
                    <a:pt x="0" y="27102"/>
                  </a:lnTo>
                  <a:close/>
                </a:path>
              </a:pathLst>
            </a:custGeom>
            <a:solidFill>
              <a:srgbClr val="FFFEFF"/>
            </a:solidFill>
          </p:spPr>
        </p:sp>
        <p:sp>
          <p:nvSpPr>
            <p:cNvPr id="33" name="Freeform 32"/>
            <p:cNvSpPr/>
            <p:nvPr/>
          </p:nvSpPr>
          <p:spPr>
            <a:xfrm>
              <a:off x="5489580" y="3377381"/>
              <a:ext cx="27102" cy="49708"/>
            </a:xfrm>
            <a:custGeom>
              <a:avLst/>
              <a:gdLst/>
              <a:ahLst/>
              <a:cxnLst/>
              <a:rect l="l" t="t" r="r" b="b"/>
              <a:pathLst>
                <a:path w="27102" h="49708">
                  <a:moveTo>
                    <a:pt x="0" y="49707"/>
                  </a:moveTo>
                  <a:lnTo>
                    <a:pt x="27102" y="49707"/>
                  </a:lnTo>
                  <a:lnTo>
                    <a:pt x="27102" y="0"/>
                  </a:lnTo>
                  <a:lnTo>
                    <a:pt x="0" y="27089"/>
                  </a:lnTo>
                  <a:close/>
                </a:path>
              </a:pathLst>
            </a:custGeom>
            <a:solidFill>
              <a:srgbClr val="FFFEFF"/>
            </a:solidFill>
          </p:spPr>
        </p:sp>
        <p:sp>
          <p:nvSpPr>
            <p:cNvPr id="34" name="Freeform 33"/>
            <p:cNvSpPr/>
            <p:nvPr/>
          </p:nvSpPr>
          <p:spPr>
            <a:xfrm>
              <a:off x="5570333" y="3331229"/>
              <a:ext cx="27102" cy="95860"/>
            </a:xfrm>
            <a:custGeom>
              <a:avLst/>
              <a:gdLst/>
              <a:ahLst/>
              <a:cxnLst/>
              <a:rect l="l" t="t" r="r" b="b"/>
              <a:pathLst>
                <a:path w="27102" h="95860">
                  <a:moveTo>
                    <a:pt x="27102" y="95859"/>
                  </a:moveTo>
                  <a:lnTo>
                    <a:pt x="0" y="95859"/>
                  </a:lnTo>
                  <a:lnTo>
                    <a:pt x="0" y="0"/>
                  </a:lnTo>
                  <a:lnTo>
                    <a:pt x="27102" y="27114"/>
                  </a:lnTo>
                  <a:close/>
                </a:path>
              </a:pathLst>
            </a:custGeom>
            <a:solidFill>
              <a:srgbClr val="FFFEFF"/>
            </a:solidFill>
          </p:spPr>
        </p:sp>
        <p:sp>
          <p:nvSpPr>
            <p:cNvPr id="35" name="Freeform 34"/>
            <p:cNvSpPr/>
            <p:nvPr/>
          </p:nvSpPr>
          <p:spPr>
            <a:xfrm>
              <a:off x="5731868" y="3260718"/>
              <a:ext cx="27089" cy="166370"/>
            </a:xfrm>
            <a:custGeom>
              <a:avLst/>
              <a:gdLst/>
              <a:ahLst/>
              <a:cxnLst/>
              <a:rect l="l" t="t" r="r" b="b"/>
              <a:pathLst>
                <a:path w="27089" h="166370">
                  <a:moveTo>
                    <a:pt x="27089" y="166370"/>
                  </a:moveTo>
                  <a:lnTo>
                    <a:pt x="0" y="166370"/>
                  </a:lnTo>
                  <a:lnTo>
                    <a:pt x="0" y="0"/>
                  </a:lnTo>
                  <a:lnTo>
                    <a:pt x="27089" y="27089"/>
                  </a:lnTo>
                  <a:close/>
                </a:path>
              </a:pathLst>
            </a:custGeom>
            <a:solidFill>
              <a:srgbClr val="FFFEFF"/>
            </a:solidFill>
          </p:spPr>
        </p:sp>
        <p:sp>
          <p:nvSpPr>
            <p:cNvPr id="36" name="Freeform 35"/>
            <p:cNvSpPr/>
            <p:nvPr/>
          </p:nvSpPr>
          <p:spPr>
            <a:xfrm>
              <a:off x="5449206" y="3368516"/>
              <a:ext cx="27089" cy="58572"/>
            </a:xfrm>
            <a:custGeom>
              <a:avLst/>
              <a:gdLst/>
              <a:ahLst/>
              <a:cxnLst/>
              <a:rect l="l" t="t" r="r" b="b"/>
              <a:pathLst>
                <a:path w="27089" h="58572">
                  <a:moveTo>
                    <a:pt x="27089" y="58572"/>
                  </a:moveTo>
                  <a:lnTo>
                    <a:pt x="0" y="58572"/>
                  </a:lnTo>
                  <a:lnTo>
                    <a:pt x="0" y="0"/>
                  </a:lnTo>
                  <a:lnTo>
                    <a:pt x="27089" y="27115"/>
                  </a:lnTo>
                  <a:close/>
                </a:path>
              </a:pathLst>
            </a:custGeom>
            <a:solidFill>
              <a:srgbClr val="FFFEFF"/>
            </a:solidFill>
          </p:spPr>
        </p:sp>
        <p:sp>
          <p:nvSpPr>
            <p:cNvPr id="37" name="Freeform 36"/>
            <p:cNvSpPr/>
            <p:nvPr/>
          </p:nvSpPr>
          <p:spPr>
            <a:xfrm>
              <a:off x="5449122" y="3150387"/>
              <a:ext cx="309753" cy="233399"/>
            </a:xfrm>
            <a:custGeom>
              <a:avLst/>
              <a:gdLst/>
              <a:ahLst/>
              <a:cxnLst/>
              <a:rect l="l" t="t" r="r" b="b"/>
              <a:pathLst>
                <a:path w="309753" h="233399">
                  <a:moveTo>
                    <a:pt x="38417" y="233399"/>
                  </a:moveTo>
                  <a:lnTo>
                    <a:pt x="0" y="195020"/>
                  </a:lnTo>
                  <a:lnTo>
                    <a:pt x="117399" y="77558"/>
                  </a:lnTo>
                  <a:lnTo>
                    <a:pt x="155867" y="115963"/>
                  </a:lnTo>
                  <a:lnTo>
                    <a:pt x="219659" y="52158"/>
                  </a:lnTo>
                  <a:lnTo>
                    <a:pt x="233375" y="38442"/>
                  </a:lnTo>
                  <a:lnTo>
                    <a:pt x="194933" y="0"/>
                  </a:lnTo>
                  <a:lnTo>
                    <a:pt x="296595" y="0"/>
                  </a:lnTo>
                  <a:cubicBezTo>
                    <a:pt x="303330" y="96"/>
                    <a:pt x="309753" y="6036"/>
                    <a:pt x="309753" y="12788"/>
                  </a:cubicBezTo>
                  <a:lnTo>
                    <a:pt x="309753" y="114807"/>
                  </a:lnTo>
                  <a:lnTo>
                    <a:pt x="271780" y="76847"/>
                  </a:lnTo>
                  <a:lnTo>
                    <a:pt x="155867" y="192848"/>
                  </a:lnTo>
                  <a:lnTo>
                    <a:pt x="117399" y="154380"/>
                  </a:lnTo>
                  <a:lnTo>
                    <a:pt x="38417" y="233399"/>
                  </a:lnTo>
                  <a:close/>
                </a:path>
              </a:pathLst>
            </a:custGeom>
            <a:solidFill>
              <a:srgbClr val="FFFEFF"/>
            </a:solidFill>
          </p:spPr>
        </p:sp>
        <p:sp>
          <p:nvSpPr>
            <p:cNvPr id="38" name="Freeform 37"/>
            <p:cNvSpPr/>
            <p:nvPr/>
          </p:nvSpPr>
          <p:spPr>
            <a:xfrm>
              <a:off x="5427929" y="3418040"/>
              <a:ext cx="353196" cy="15659"/>
            </a:xfrm>
            <a:custGeom>
              <a:avLst/>
              <a:gdLst/>
              <a:ahLst/>
              <a:cxnLst/>
              <a:rect l="l" t="t" r="r" b="b"/>
              <a:pathLst>
                <a:path w="353196" h="15659">
                  <a:moveTo>
                    <a:pt x="2028" y="15659"/>
                  </a:moveTo>
                  <a:cubicBezTo>
                    <a:pt x="941" y="15659"/>
                    <a:pt x="65" y="14813"/>
                    <a:pt x="0" y="13754"/>
                  </a:cubicBezTo>
                  <a:lnTo>
                    <a:pt x="0" y="13754"/>
                  </a:lnTo>
                  <a:lnTo>
                    <a:pt x="0" y="1905"/>
                  </a:lnTo>
                  <a:lnTo>
                    <a:pt x="0" y="1905"/>
                  </a:lnTo>
                  <a:cubicBezTo>
                    <a:pt x="65" y="846"/>
                    <a:pt x="941" y="0"/>
                    <a:pt x="2028" y="0"/>
                  </a:cubicBezTo>
                  <a:lnTo>
                    <a:pt x="351164" y="0"/>
                  </a:lnTo>
                  <a:cubicBezTo>
                    <a:pt x="352282" y="0"/>
                    <a:pt x="353196" y="914"/>
                    <a:pt x="353196" y="2032"/>
                  </a:cubicBezTo>
                  <a:lnTo>
                    <a:pt x="353196" y="13627"/>
                  </a:lnTo>
                  <a:cubicBezTo>
                    <a:pt x="353196" y="14745"/>
                    <a:pt x="352282" y="15659"/>
                    <a:pt x="351164" y="15659"/>
                  </a:cubicBezTo>
                  <a:close/>
                </a:path>
              </a:pathLst>
            </a:custGeom>
            <a:solidFill>
              <a:srgbClr val="FFFEFF"/>
            </a:solidFill>
          </p:spPr>
        </p:sp>
      </p:grpSp>
      <p:sp>
        <p:nvSpPr>
          <p:cNvPr id="39" name="TextBox 38"/>
          <p:cNvSpPr txBox="1"/>
          <p:nvPr/>
        </p:nvSpPr>
        <p:spPr>
          <a:xfrm>
            <a:off x="7786685" y="1692728"/>
            <a:ext cx="1188720" cy="279400"/>
          </a:xfrm>
          <a:prstGeom prst="rect">
            <a:avLst/>
          </a:prstGeom>
        </p:spPr>
        <p:txBody>
          <a:bodyPr lIns="0" tIns="0" rIns="0" bIns="0" anchor="t"/>
          <a:lstStyle/>
          <a:p>
            <a:pPr marL="100860" indent="-100860">
              <a:lnSpc>
                <a:spcPts val="996"/>
              </a:lnSpc>
              <a:buClr>
                <a:srgbClr val="FFFEFF"/>
              </a:buClr>
              <a:buSzPts val="500"/>
              <a:buFont typeface="Arial Unicode MS"/>
              <a:buChar char="■"/>
            </a:pPr>
            <a:r>
              <a:rPr lang="en-US" sz="1000" b="1" dirty="0">
                <a:solidFill>
                  <a:srgbClr val="FFFEFF"/>
                </a:solidFill>
                <a:latin typeface="Arial"/>
              </a:rPr>
              <a:t>Organizational Awareness</a:t>
            </a:r>
          </a:p>
        </p:txBody>
      </p:sp>
      <p:sp>
        <p:nvSpPr>
          <p:cNvPr id="40" name="TextBox 39"/>
          <p:cNvSpPr txBox="1"/>
          <p:nvPr/>
        </p:nvSpPr>
        <p:spPr>
          <a:xfrm rot="20039994">
            <a:off x="7604566" y="1090463"/>
            <a:ext cx="241300" cy="165099"/>
          </a:xfrm>
          <a:prstGeom prst="rect">
            <a:avLst/>
          </a:prstGeom>
        </p:spPr>
        <p:txBody>
          <a:bodyPr wrap="none" lIns="0" tIns="0" rIns="0" bIns="0" anchor="t"/>
          <a:lstStyle/>
          <a:p>
            <a:r>
              <a:rPr lang="en-US" sz="1000" b="1">
                <a:solidFill>
                  <a:srgbClr val="000000"/>
                </a:solidFill>
                <a:latin typeface="Arial"/>
              </a:rPr>
              <a:t>VII.</a:t>
            </a:r>
          </a:p>
        </p:txBody>
      </p:sp>
      <p:sp>
        <p:nvSpPr>
          <p:cNvPr id="41" name="TextBox 40"/>
          <p:cNvSpPr txBox="1"/>
          <p:nvPr/>
        </p:nvSpPr>
        <p:spPr>
          <a:xfrm rot="20039994">
            <a:off x="7800813" y="889445"/>
            <a:ext cx="673100" cy="165099"/>
          </a:xfrm>
          <a:prstGeom prst="rect">
            <a:avLst/>
          </a:prstGeom>
        </p:spPr>
        <p:txBody>
          <a:bodyPr wrap="none" lIns="0" tIns="0" rIns="0" bIns="0" anchor="t"/>
          <a:lstStyle/>
          <a:p>
            <a:r>
              <a:rPr lang="en-US" sz="1000" b="1">
                <a:solidFill>
                  <a:srgbClr val="000000"/>
                </a:solidFill>
                <a:latin typeface="Arial"/>
              </a:rPr>
              <a:t>Business </a:t>
            </a:r>
          </a:p>
        </p:txBody>
      </p:sp>
      <p:sp>
        <p:nvSpPr>
          <p:cNvPr id="42" name="TextBox 41"/>
          <p:cNvSpPr txBox="1"/>
          <p:nvPr/>
        </p:nvSpPr>
        <p:spPr>
          <a:xfrm rot="20039994">
            <a:off x="8428604" y="735008"/>
            <a:ext cx="50800" cy="165099"/>
          </a:xfrm>
          <a:prstGeom prst="rect">
            <a:avLst/>
          </a:prstGeom>
        </p:spPr>
        <p:txBody>
          <a:bodyPr wrap="none" lIns="0" tIns="0" rIns="0" bIns="0" anchor="t"/>
          <a:lstStyle/>
          <a:p>
            <a:r>
              <a:rPr lang="en-US" sz="1000" b="1">
                <a:solidFill>
                  <a:srgbClr val="000000"/>
                </a:solidFill>
                <a:latin typeface="Arial"/>
              </a:rPr>
              <a:t> </a:t>
            </a:r>
          </a:p>
        </p:txBody>
      </p:sp>
      <p:sp>
        <p:nvSpPr>
          <p:cNvPr id="43" name="TextBox 42"/>
          <p:cNvSpPr txBox="1"/>
          <p:nvPr/>
        </p:nvSpPr>
        <p:spPr>
          <a:xfrm rot="20039994">
            <a:off x="7681679" y="1098713"/>
            <a:ext cx="774700" cy="165099"/>
          </a:xfrm>
          <a:prstGeom prst="rect">
            <a:avLst/>
          </a:prstGeom>
        </p:spPr>
        <p:txBody>
          <a:bodyPr wrap="none" lIns="0" tIns="0" rIns="0" bIns="0" anchor="t"/>
          <a:lstStyle/>
          <a:p>
            <a:r>
              <a:rPr lang="en-US" sz="1000" b="1">
                <a:solidFill>
                  <a:srgbClr val="000000"/>
                </a:solidFill>
                <a:latin typeface="Arial"/>
              </a:rPr>
              <a:t>Knowledge</a:t>
            </a:r>
          </a:p>
        </p:txBody>
      </p:sp>
      <p:grpSp>
        <p:nvGrpSpPr>
          <p:cNvPr id="44" name="Group 43"/>
          <p:cNvGrpSpPr/>
          <p:nvPr/>
        </p:nvGrpSpPr>
        <p:grpSpPr>
          <a:xfrm>
            <a:off x="8985912" y="3170317"/>
            <a:ext cx="2254923" cy="2170837"/>
            <a:chOff x="5951972" y="4017590"/>
            <a:chExt cx="2254923" cy="2170836"/>
          </a:xfrm>
          <a:solidFill>
            <a:srgbClr val="8C1D40"/>
          </a:solidFill>
        </p:grpSpPr>
        <p:sp>
          <p:nvSpPr>
            <p:cNvPr id="45" name="Freeform 34"/>
            <p:cNvSpPr/>
            <p:nvPr/>
          </p:nvSpPr>
          <p:spPr>
            <a:xfrm>
              <a:off x="5951972" y="4017590"/>
              <a:ext cx="2254923" cy="2170836"/>
            </a:xfrm>
            <a:custGeom>
              <a:avLst/>
              <a:gdLst/>
              <a:ahLst/>
              <a:cxnLst/>
              <a:rect l="l" t="t" r="r" b="b"/>
              <a:pathLst>
                <a:path w="2254923" h="2170836">
                  <a:moveTo>
                    <a:pt x="2253919" y="559867"/>
                  </a:moveTo>
                  <a:lnTo>
                    <a:pt x="0" y="0"/>
                  </a:lnTo>
                  <a:lnTo>
                    <a:pt x="323837" y="698843"/>
                  </a:lnTo>
                  <a:lnTo>
                    <a:pt x="1005929" y="2170837"/>
                  </a:lnTo>
                  <a:lnTo>
                    <a:pt x="2254922" y="564363"/>
                  </a:lnTo>
                  <a:close/>
                </a:path>
              </a:pathLst>
            </a:custGeom>
            <a:grpFill/>
          </p:spPr>
        </p:sp>
        <p:sp>
          <p:nvSpPr>
            <p:cNvPr id="46" name="Freeform 35"/>
            <p:cNvSpPr/>
            <p:nvPr/>
          </p:nvSpPr>
          <p:spPr>
            <a:xfrm>
              <a:off x="5951972" y="4017590"/>
              <a:ext cx="2254923" cy="2170836"/>
            </a:xfrm>
            <a:custGeom>
              <a:avLst/>
              <a:gdLst/>
              <a:ahLst/>
              <a:cxnLst/>
              <a:rect l="l" t="t" r="r" b="b"/>
              <a:pathLst>
                <a:path w="2254923" h="2170836">
                  <a:moveTo>
                    <a:pt x="2253919" y="559867"/>
                  </a:moveTo>
                  <a:lnTo>
                    <a:pt x="0" y="0"/>
                  </a:lnTo>
                  <a:lnTo>
                    <a:pt x="323837" y="698843"/>
                  </a:lnTo>
                  <a:lnTo>
                    <a:pt x="1005929" y="2170837"/>
                  </a:lnTo>
                  <a:lnTo>
                    <a:pt x="2254922" y="564363"/>
                  </a:lnTo>
                  <a:lnTo>
                    <a:pt x="2253919" y="559867"/>
                  </a:lnTo>
                  <a:close/>
                </a:path>
              </a:pathLst>
            </a:custGeom>
            <a:solidFill>
              <a:srgbClr val="FF7100"/>
            </a:solidFill>
            <a:ln w="9741" cap="sq">
              <a:solidFill>
                <a:srgbClr val="FFFEFF"/>
              </a:solidFill>
            </a:ln>
          </p:spPr>
        </p:sp>
        <p:sp>
          <p:nvSpPr>
            <p:cNvPr id="47" name="Freeform 36"/>
            <p:cNvSpPr/>
            <p:nvPr/>
          </p:nvSpPr>
          <p:spPr>
            <a:xfrm>
              <a:off x="6380525" y="4297187"/>
              <a:ext cx="297244" cy="269644"/>
            </a:xfrm>
            <a:custGeom>
              <a:avLst/>
              <a:gdLst/>
              <a:ahLst/>
              <a:cxnLst/>
              <a:rect l="l" t="t" r="r" b="b"/>
              <a:pathLst>
                <a:path w="297244" h="269644">
                  <a:moveTo>
                    <a:pt x="143625" y="248463"/>
                  </a:moveTo>
                  <a:lnTo>
                    <a:pt x="153620" y="248311"/>
                  </a:lnTo>
                  <a:cubicBezTo>
                    <a:pt x="161506" y="248311"/>
                    <a:pt x="167907" y="241935"/>
                    <a:pt x="167907" y="234036"/>
                  </a:cubicBezTo>
                  <a:lnTo>
                    <a:pt x="167907" y="226810"/>
                  </a:lnTo>
                  <a:cubicBezTo>
                    <a:pt x="167907" y="218948"/>
                    <a:pt x="161506" y="212535"/>
                    <a:pt x="153620" y="212535"/>
                  </a:cubicBezTo>
                  <a:lnTo>
                    <a:pt x="143625" y="212535"/>
                  </a:lnTo>
                  <a:cubicBezTo>
                    <a:pt x="135725" y="212535"/>
                    <a:pt x="129337" y="218948"/>
                    <a:pt x="129337" y="226810"/>
                  </a:cubicBezTo>
                  <a:lnTo>
                    <a:pt x="129337" y="234036"/>
                  </a:lnTo>
                  <a:cubicBezTo>
                    <a:pt x="129337" y="241935"/>
                    <a:pt x="135725" y="248311"/>
                    <a:pt x="143625" y="248311"/>
                  </a:cubicBezTo>
                  <a:lnTo>
                    <a:pt x="143739" y="248311"/>
                  </a:lnTo>
                  <a:lnTo>
                    <a:pt x="143625" y="248463"/>
                  </a:lnTo>
                  <a:close/>
                  <a:moveTo>
                    <a:pt x="143625" y="189179"/>
                  </a:moveTo>
                  <a:lnTo>
                    <a:pt x="153620" y="189040"/>
                  </a:lnTo>
                  <a:cubicBezTo>
                    <a:pt x="161506" y="189040"/>
                    <a:pt x="167907" y="182652"/>
                    <a:pt x="167907" y="174765"/>
                  </a:cubicBezTo>
                  <a:lnTo>
                    <a:pt x="175451" y="69266"/>
                  </a:lnTo>
                  <a:cubicBezTo>
                    <a:pt x="175451" y="61367"/>
                    <a:pt x="169025" y="54953"/>
                    <a:pt x="161163" y="54953"/>
                  </a:cubicBezTo>
                  <a:lnTo>
                    <a:pt x="136094" y="54953"/>
                  </a:lnTo>
                  <a:cubicBezTo>
                    <a:pt x="128207" y="54953"/>
                    <a:pt x="121793" y="61367"/>
                    <a:pt x="121793" y="69266"/>
                  </a:cubicBezTo>
                  <a:lnTo>
                    <a:pt x="129337" y="174765"/>
                  </a:lnTo>
                  <a:cubicBezTo>
                    <a:pt x="129337" y="182652"/>
                    <a:pt x="135725" y="189040"/>
                    <a:pt x="143625" y="189040"/>
                  </a:cubicBezTo>
                  <a:lnTo>
                    <a:pt x="143726" y="189040"/>
                  </a:lnTo>
                  <a:lnTo>
                    <a:pt x="143625" y="189179"/>
                  </a:lnTo>
                  <a:close/>
                  <a:moveTo>
                    <a:pt x="29805" y="269644"/>
                  </a:moveTo>
                  <a:cubicBezTo>
                    <a:pt x="18272" y="269527"/>
                    <a:pt x="9085" y="265009"/>
                    <a:pt x="4572" y="257175"/>
                  </a:cubicBezTo>
                  <a:cubicBezTo>
                    <a:pt x="0" y="249263"/>
                    <a:pt x="750" y="238862"/>
                    <a:pt x="6642" y="228689"/>
                  </a:cubicBezTo>
                  <a:lnTo>
                    <a:pt x="124955" y="16028"/>
                  </a:lnTo>
                  <a:cubicBezTo>
                    <a:pt x="130836" y="5829"/>
                    <a:pt x="139459" y="0"/>
                    <a:pt x="148616" y="0"/>
                  </a:cubicBezTo>
                  <a:cubicBezTo>
                    <a:pt x="157747" y="0"/>
                    <a:pt x="166371" y="5829"/>
                    <a:pt x="172263" y="16028"/>
                  </a:cubicBezTo>
                  <a:lnTo>
                    <a:pt x="290614" y="228689"/>
                  </a:lnTo>
                  <a:cubicBezTo>
                    <a:pt x="296495" y="238862"/>
                    <a:pt x="297244" y="249263"/>
                    <a:pt x="292672" y="257163"/>
                  </a:cubicBezTo>
                  <a:cubicBezTo>
                    <a:pt x="288159" y="265009"/>
                    <a:pt x="278972" y="269527"/>
                    <a:pt x="267415" y="269644"/>
                  </a:cubicBezTo>
                  <a:close/>
                </a:path>
              </a:pathLst>
            </a:custGeom>
            <a:solidFill>
              <a:schemeClr val="bg1"/>
            </a:solidFill>
          </p:spPr>
        </p:sp>
      </p:grpSp>
      <p:sp>
        <p:nvSpPr>
          <p:cNvPr id="48" name="TextBox 47"/>
          <p:cNvSpPr txBox="1"/>
          <p:nvPr/>
        </p:nvSpPr>
        <p:spPr>
          <a:xfrm>
            <a:off x="9733980" y="3847482"/>
            <a:ext cx="1188720" cy="431800"/>
          </a:xfrm>
          <a:prstGeom prst="rect">
            <a:avLst/>
          </a:prstGeom>
        </p:spPr>
        <p:txBody>
          <a:bodyPr lIns="0" tIns="0" rIns="0" bIns="0" anchor="t"/>
          <a:lstStyle/>
          <a:p>
            <a:pPr marL="100860" indent="-100860">
              <a:buClr>
                <a:srgbClr val="FFFEFF"/>
              </a:buClr>
              <a:buSzPts val="500"/>
              <a:buFont typeface="Arial Unicode MS"/>
              <a:buChar char="■"/>
            </a:pPr>
            <a:r>
              <a:rPr lang="en-US" sz="1000" b="1">
                <a:solidFill>
                  <a:srgbClr val="FFFEFF"/>
                </a:solidFill>
                <a:latin typeface="Arial"/>
              </a:rPr>
              <a:t>Decision Making</a:t>
            </a:r>
          </a:p>
          <a:p>
            <a:pPr marL="100860" indent="-100860">
              <a:lnSpc>
                <a:spcPts val="996"/>
              </a:lnSpc>
              <a:spcBef>
                <a:spcPts val="441"/>
              </a:spcBef>
              <a:buClr>
                <a:srgbClr val="FFFEFF"/>
              </a:buClr>
              <a:buSzPts val="500"/>
              <a:buFont typeface="Arial Unicode MS"/>
              <a:buChar char="■"/>
            </a:pPr>
            <a:r>
              <a:rPr lang="en-US" sz="1000" b="1">
                <a:solidFill>
                  <a:srgbClr val="FFFEFF"/>
                </a:solidFill>
                <a:latin typeface="Arial"/>
              </a:rPr>
              <a:t>Organizational Awareness</a:t>
            </a:r>
          </a:p>
        </p:txBody>
      </p:sp>
      <p:sp>
        <p:nvSpPr>
          <p:cNvPr id="49" name="TextBox 48"/>
          <p:cNvSpPr txBox="1"/>
          <p:nvPr/>
        </p:nvSpPr>
        <p:spPr>
          <a:xfrm rot="18469281">
            <a:off x="10525000" y="4621028"/>
            <a:ext cx="190500" cy="165100"/>
          </a:xfrm>
          <a:prstGeom prst="rect">
            <a:avLst/>
          </a:prstGeom>
        </p:spPr>
        <p:txBody>
          <a:bodyPr wrap="none" lIns="0" tIns="0" rIns="0" bIns="0" anchor="t"/>
          <a:lstStyle/>
          <a:p>
            <a:r>
              <a:rPr lang="en-US" sz="1000" b="1">
                <a:solidFill>
                  <a:srgbClr val="000000"/>
                </a:solidFill>
                <a:latin typeface="Arial"/>
              </a:rPr>
              <a:t>III.</a:t>
            </a:r>
          </a:p>
        </p:txBody>
      </p:sp>
      <p:sp>
        <p:nvSpPr>
          <p:cNvPr id="50" name="TextBox 49"/>
          <p:cNvSpPr txBox="1"/>
          <p:nvPr/>
        </p:nvSpPr>
        <p:spPr>
          <a:xfrm rot="18469288">
            <a:off x="10611333" y="4411655"/>
            <a:ext cx="342900" cy="165100"/>
          </a:xfrm>
          <a:prstGeom prst="rect">
            <a:avLst/>
          </a:prstGeom>
        </p:spPr>
        <p:txBody>
          <a:bodyPr wrap="none" lIns="0" tIns="0" rIns="0" bIns="0" anchor="t"/>
          <a:lstStyle/>
          <a:p>
            <a:r>
              <a:rPr lang="en-US" sz="1000" b="1">
                <a:solidFill>
                  <a:srgbClr val="000000"/>
                </a:solidFill>
                <a:latin typeface="Arial"/>
              </a:rPr>
              <a:t>Risk </a:t>
            </a:r>
          </a:p>
        </p:txBody>
      </p:sp>
      <p:sp>
        <p:nvSpPr>
          <p:cNvPr id="51" name="TextBox 50"/>
          <p:cNvSpPr txBox="1"/>
          <p:nvPr/>
        </p:nvSpPr>
        <p:spPr>
          <a:xfrm rot="18469281">
            <a:off x="10875107" y="4260005"/>
            <a:ext cx="50801" cy="165100"/>
          </a:xfrm>
          <a:prstGeom prst="rect">
            <a:avLst/>
          </a:prstGeom>
        </p:spPr>
        <p:txBody>
          <a:bodyPr wrap="none" lIns="0" tIns="0" rIns="0" bIns="0" anchor="t"/>
          <a:lstStyle/>
          <a:p>
            <a:r>
              <a:rPr lang="en-US" sz="1000" b="1">
                <a:solidFill>
                  <a:srgbClr val="000000"/>
                </a:solidFill>
                <a:latin typeface="Arial"/>
              </a:rPr>
              <a:t> </a:t>
            </a:r>
          </a:p>
        </p:txBody>
      </p:sp>
      <p:sp>
        <p:nvSpPr>
          <p:cNvPr id="52" name="TextBox 51"/>
          <p:cNvSpPr txBox="1"/>
          <p:nvPr/>
        </p:nvSpPr>
        <p:spPr>
          <a:xfrm rot="18469288">
            <a:off x="10399056" y="4574886"/>
            <a:ext cx="914401" cy="165100"/>
          </a:xfrm>
          <a:prstGeom prst="rect">
            <a:avLst/>
          </a:prstGeom>
        </p:spPr>
        <p:txBody>
          <a:bodyPr wrap="none" lIns="0" tIns="0" rIns="0" bIns="0" anchor="t"/>
          <a:lstStyle/>
          <a:p>
            <a:r>
              <a:rPr lang="en-US" sz="1000" b="1">
                <a:solidFill>
                  <a:srgbClr val="000000"/>
                </a:solidFill>
                <a:latin typeface="Arial"/>
              </a:rPr>
              <a:t>Management</a:t>
            </a:r>
          </a:p>
        </p:txBody>
      </p:sp>
      <p:grpSp>
        <p:nvGrpSpPr>
          <p:cNvPr id="53" name="Group 52"/>
          <p:cNvGrpSpPr/>
          <p:nvPr/>
        </p:nvGrpSpPr>
        <p:grpSpPr>
          <a:xfrm>
            <a:off x="8985917" y="1728151"/>
            <a:ext cx="2253920" cy="2002041"/>
            <a:chOff x="5951977" y="2575421"/>
            <a:chExt cx="2253920" cy="2002041"/>
          </a:xfrm>
          <a:solidFill>
            <a:srgbClr val="FFC627"/>
          </a:solidFill>
        </p:grpSpPr>
        <p:sp>
          <p:nvSpPr>
            <p:cNvPr id="54" name="Freeform 37"/>
            <p:cNvSpPr/>
            <p:nvPr/>
          </p:nvSpPr>
          <p:spPr>
            <a:xfrm>
              <a:off x="5951977" y="2575421"/>
              <a:ext cx="2253920" cy="2002041"/>
            </a:xfrm>
            <a:custGeom>
              <a:avLst/>
              <a:gdLst/>
              <a:ahLst/>
              <a:cxnLst/>
              <a:rect l="l" t="t" r="r" b="b"/>
              <a:pathLst>
                <a:path w="2253920" h="2002041">
                  <a:moveTo>
                    <a:pt x="1808417" y="0"/>
                  </a:moveTo>
                  <a:lnTo>
                    <a:pt x="1049604" y="605105"/>
                  </a:lnTo>
                  <a:lnTo>
                    <a:pt x="0" y="1442174"/>
                  </a:lnTo>
                  <a:lnTo>
                    <a:pt x="2253920" y="2002041"/>
                  </a:lnTo>
                  <a:close/>
                </a:path>
              </a:pathLst>
            </a:custGeom>
            <a:grpFill/>
          </p:spPr>
        </p:sp>
        <p:sp>
          <p:nvSpPr>
            <p:cNvPr id="55" name="Freeform 38"/>
            <p:cNvSpPr/>
            <p:nvPr/>
          </p:nvSpPr>
          <p:spPr>
            <a:xfrm>
              <a:off x="5951977" y="2575421"/>
              <a:ext cx="2253920" cy="2002041"/>
            </a:xfrm>
            <a:custGeom>
              <a:avLst/>
              <a:gdLst/>
              <a:ahLst/>
              <a:cxnLst/>
              <a:rect l="l" t="t" r="r" b="b"/>
              <a:pathLst>
                <a:path w="2253920" h="2002041">
                  <a:moveTo>
                    <a:pt x="1808417" y="0"/>
                  </a:moveTo>
                  <a:lnTo>
                    <a:pt x="1049604" y="605105"/>
                  </a:lnTo>
                  <a:lnTo>
                    <a:pt x="0" y="1442174"/>
                  </a:lnTo>
                  <a:lnTo>
                    <a:pt x="2253920" y="2002041"/>
                  </a:lnTo>
                  <a:lnTo>
                    <a:pt x="1808417" y="0"/>
                  </a:lnTo>
                  <a:close/>
                </a:path>
              </a:pathLst>
            </a:custGeom>
            <a:solidFill>
              <a:srgbClr val="FF9B00"/>
            </a:solidFill>
            <a:ln w="9741" cap="sq">
              <a:solidFill>
                <a:srgbClr val="FFFEFF"/>
              </a:solidFill>
            </a:ln>
          </p:spPr>
        </p:sp>
        <p:sp>
          <p:nvSpPr>
            <p:cNvPr id="56" name="Freeform 39"/>
            <p:cNvSpPr/>
            <p:nvPr/>
          </p:nvSpPr>
          <p:spPr>
            <a:xfrm>
              <a:off x="6579605" y="3733097"/>
              <a:ext cx="40183" cy="72873"/>
            </a:xfrm>
            <a:custGeom>
              <a:avLst/>
              <a:gdLst/>
              <a:ahLst/>
              <a:cxnLst/>
              <a:rect l="l" t="t" r="r" b="b"/>
              <a:pathLst>
                <a:path w="40183" h="72873">
                  <a:moveTo>
                    <a:pt x="19799" y="72758"/>
                  </a:moveTo>
                  <a:cubicBezTo>
                    <a:pt x="11125" y="72758"/>
                    <a:pt x="6363" y="70078"/>
                    <a:pt x="2985" y="63830"/>
                  </a:cubicBezTo>
                  <a:cubicBezTo>
                    <a:pt x="0" y="56997"/>
                    <a:pt x="0" y="50457"/>
                    <a:pt x="1346" y="42786"/>
                  </a:cubicBezTo>
                  <a:cubicBezTo>
                    <a:pt x="3175" y="35509"/>
                    <a:pt x="7150" y="25234"/>
                    <a:pt x="10579" y="17907"/>
                  </a:cubicBezTo>
                  <a:cubicBezTo>
                    <a:pt x="13513" y="10274"/>
                    <a:pt x="20091" y="0"/>
                    <a:pt x="20346" y="0"/>
                  </a:cubicBezTo>
                  <a:cubicBezTo>
                    <a:pt x="20091" y="50"/>
                    <a:pt x="26670" y="10274"/>
                    <a:pt x="30112" y="17907"/>
                  </a:cubicBezTo>
                  <a:cubicBezTo>
                    <a:pt x="33032" y="25234"/>
                    <a:pt x="37007" y="35509"/>
                    <a:pt x="38786" y="42786"/>
                  </a:cubicBezTo>
                  <a:cubicBezTo>
                    <a:pt x="40182" y="50457"/>
                    <a:pt x="40182" y="56997"/>
                    <a:pt x="37160" y="63830"/>
                  </a:cubicBezTo>
                  <a:cubicBezTo>
                    <a:pt x="33832" y="70078"/>
                    <a:pt x="29058" y="72872"/>
                    <a:pt x="20346" y="72872"/>
                  </a:cubicBezTo>
                  <a:close/>
                </a:path>
              </a:pathLst>
            </a:custGeom>
            <a:grpFill/>
          </p:spPr>
        </p:sp>
        <p:sp>
          <p:nvSpPr>
            <p:cNvPr id="57" name="Freeform 40"/>
            <p:cNvSpPr/>
            <p:nvPr/>
          </p:nvSpPr>
          <p:spPr>
            <a:xfrm>
              <a:off x="6579605" y="3733097"/>
              <a:ext cx="40183" cy="72873"/>
            </a:xfrm>
            <a:custGeom>
              <a:avLst/>
              <a:gdLst/>
              <a:ahLst/>
              <a:cxnLst/>
              <a:rect l="l" t="t" r="r" b="b"/>
              <a:pathLst>
                <a:path w="40183" h="72873">
                  <a:moveTo>
                    <a:pt x="19799" y="72758"/>
                  </a:moveTo>
                  <a:cubicBezTo>
                    <a:pt x="11125" y="72758"/>
                    <a:pt x="6363" y="70078"/>
                    <a:pt x="2985" y="63830"/>
                  </a:cubicBezTo>
                  <a:cubicBezTo>
                    <a:pt x="0" y="56997"/>
                    <a:pt x="0" y="50457"/>
                    <a:pt x="1346" y="42786"/>
                  </a:cubicBezTo>
                  <a:cubicBezTo>
                    <a:pt x="3175" y="35509"/>
                    <a:pt x="7150" y="25234"/>
                    <a:pt x="10579" y="17907"/>
                  </a:cubicBezTo>
                  <a:cubicBezTo>
                    <a:pt x="13513" y="10274"/>
                    <a:pt x="20091" y="0"/>
                    <a:pt x="20346" y="0"/>
                  </a:cubicBezTo>
                  <a:cubicBezTo>
                    <a:pt x="20091" y="50"/>
                    <a:pt x="26670" y="10274"/>
                    <a:pt x="30112" y="17907"/>
                  </a:cubicBezTo>
                  <a:cubicBezTo>
                    <a:pt x="33032" y="25234"/>
                    <a:pt x="37007" y="35509"/>
                    <a:pt x="38786" y="42786"/>
                  </a:cubicBezTo>
                  <a:cubicBezTo>
                    <a:pt x="40182" y="50457"/>
                    <a:pt x="40182" y="56997"/>
                    <a:pt x="37160" y="63830"/>
                  </a:cubicBezTo>
                  <a:cubicBezTo>
                    <a:pt x="33832" y="70078"/>
                    <a:pt x="29058" y="72872"/>
                    <a:pt x="20346" y="72872"/>
                  </a:cubicBezTo>
                  <a:lnTo>
                    <a:pt x="19799" y="72758"/>
                  </a:lnTo>
                  <a:close/>
                </a:path>
              </a:pathLst>
            </a:custGeom>
            <a:grpFill/>
            <a:ln w="11151" cap="sq">
              <a:solidFill>
                <a:srgbClr val="FFFEFF"/>
              </a:solidFill>
            </a:ln>
          </p:spPr>
        </p:sp>
        <p:sp>
          <p:nvSpPr>
            <p:cNvPr id="58" name="Freeform 57"/>
            <p:cNvSpPr/>
            <p:nvPr/>
          </p:nvSpPr>
          <p:spPr>
            <a:xfrm>
              <a:off x="6596548" y="3752606"/>
              <a:ext cx="156349" cy="42825"/>
            </a:xfrm>
            <a:custGeom>
              <a:avLst/>
              <a:gdLst/>
              <a:ahLst/>
              <a:cxnLst/>
              <a:rect l="l" t="t" r="r" b="b"/>
              <a:pathLst>
                <a:path w="156349" h="42825">
                  <a:moveTo>
                    <a:pt x="0" y="8065"/>
                  </a:moveTo>
                  <a:cubicBezTo>
                    <a:pt x="1981" y="8027"/>
                    <a:pt x="3911" y="7976"/>
                    <a:pt x="5803" y="7887"/>
                  </a:cubicBezTo>
                  <a:cubicBezTo>
                    <a:pt x="19571" y="7265"/>
                    <a:pt x="31318" y="5220"/>
                    <a:pt x="43294" y="2197"/>
                  </a:cubicBezTo>
                  <a:cubicBezTo>
                    <a:pt x="50876" y="0"/>
                    <a:pt x="59601" y="1131"/>
                    <a:pt x="66548" y="2197"/>
                  </a:cubicBezTo>
                  <a:cubicBezTo>
                    <a:pt x="88366" y="6211"/>
                    <a:pt x="96837" y="27089"/>
                    <a:pt x="141922" y="21755"/>
                  </a:cubicBezTo>
                  <a:cubicBezTo>
                    <a:pt x="149008" y="21565"/>
                    <a:pt x="150164" y="21667"/>
                    <a:pt x="156349" y="21108"/>
                  </a:cubicBezTo>
                  <a:cubicBezTo>
                    <a:pt x="138023" y="38430"/>
                    <a:pt x="113449" y="42825"/>
                    <a:pt x="87401" y="34150"/>
                  </a:cubicBezTo>
                  <a:cubicBezTo>
                    <a:pt x="61391" y="25692"/>
                    <a:pt x="47841" y="18898"/>
                    <a:pt x="22453" y="28283"/>
                  </a:cubicBezTo>
                  <a:cubicBezTo>
                    <a:pt x="15037" y="31382"/>
                    <a:pt x="11494" y="29972"/>
                    <a:pt x="800" y="30239"/>
                  </a:cubicBezTo>
                  <a:close/>
                </a:path>
              </a:pathLst>
            </a:custGeom>
            <a:grpFill/>
          </p:spPr>
        </p:sp>
        <p:sp>
          <p:nvSpPr>
            <p:cNvPr id="59" name="Freeform 42"/>
            <p:cNvSpPr/>
            <p:nvPr/>
          </p:nvSpPr>
          <p:spPr>
            <a:xfrm>
              <a:off x="6596548" y="3752606"/>
              <a:ext cx="156349" cy="42825"/>
            </a:xfrm>
            <a:custGeom>
              <a:avLst/>
              <a:gdLst/>
              <a:ahLst/>
              <a:cxnLst/>
              <a:rect l="l" t="t" r="r" b="b"/>
              <a:pathLst>
                <a:path w="156349" h="42825">
                  <a:moveTo>
                    <a:pt x="0" y="8065"/>
                  </a:moveTo>
                  <a:cubicBezTo>
                    <a:pt x="1981" y="8027"/>
                    <a:pt x="3911" y="7976"/>
                    <a:pt x="5803" y="7887"/>
                  </a:cubicBezTo>
                  <a:cubicBezTo>
                    <a:pt x="19571" y="7265"/>
                    <a:pt x="31318" y="5220"/>
                    <a:pt x="43294" y="2197"/>
                  </a:cubicBezTo>
                  <a:cubicBezTo>
                    <a:pt x="50876" y="0"/>
                    <a:pt x="59601" y="1131"/>
                    <a:pt x="66548" y="2197"/>
                  </a:cubicBezTo>
                  <a:cubicBezTo>
                    <a:pt x="88366" y="6211"/>
                    <a:pt x="96837" y="27089"/>
                    <a:pt x="141922" y="21755"/>
                  </a:cubicBezTo>
                  <a:cubicBezTo>
                    <a:pt x="149008" y="21565"/>
                    <a:pt x="150164" y="21667"/>
                    <a:pt x="156349" y="21108"/>
                  </a:cubicBezTo>
                  <a:cubicBezTo>
                    <a:pt x="138023" y="38430"/>
                    <a:pt x="113449" y="42825"/>
                    <a:pt x="87401" y="34150"/>
                  </a:cubicBezTo>
                  <a:cubicBezTo>
                    <a:pt x="61391" y="25692"/>
                    <a:pt x="47841" y="18898"/>
                    <a:pt x="22453" y="28283"/>
                  </a:cubicBezTo>
                  <a:cubicBezTo>
                    <a:pt x="15037" y="31382"/>
                    <a:pt x="11494" y="29972"/>
                    <a:pt x="800" y="30239"/>
                  </a:cubicBezTo>
                  <a:lnTo>
                    <a:pt x="0" y="8065"/>
                  </a:lnTo>
                  <a:close/>
                </a:path>
              </a:pathLst>
            </a:custGeom>
            <a:grpFill/>
            <a:ln w="11151" cap="sq">
              <a:solidFill>
                <a:srgbClr val="FFFEFF"/>
              </a:solidFill>
            </a:ln>
          </p:spPr>
        </p:sp>
        <p:sp>
          <p:nvSpPr>
            <p:cNvPr id="60" name="Freeform 43"/>
            <p:cNvSpPr/>
            <p:nvPr/>
          </p:nvSpPr>
          <p:spPr>
            <a:xfrm>
              <a:off x="6597621" y="3755746"/>
              <a:ext cx="154572" cy="40945"/>
            </a:xfrm>
            <a:custGeom>
              <a:avLst/>
              <a:gdLst/>
              <a:ahLst/>
              <a:cxnLst/>
              <a:rect l="l" t="t" r="r" b="b"/>
              <a:pathLst>
                <a:path w="154572" h="40945">
                  <a:moveTo>
                    <a:pt x="0" y="7708"/>
                  </a:moveTo>
                  <a:cubicBezTo>
                    <a:pt x="1955" y="7683"/>
                    <a:pt x="3861" y="7620"/>
                    <a:pt x="5740" y="7543"/>
                  </a:cubicBezTo>
                  <a:cubicBezTo>
                    <a:pt x="19354" y="6946"/>
                    <a:pt x="30962" y="4991"/>
                    <a:pt x="42798" y="2095"/>
                  </a:cubicBezTo>
                  <a:cubicBezTo>
                    <a:pt x="50292" y="0"/>
                    <a:pt x="58915" y="1079"/>
                    <a:pt x="65785" y="2095"/>
                  </a:cubicBezTo>
                  <a:cubicBezTo>
                    <a:pt x="87350" y="5943"/>
                    <a:pt x="95732" y="25895"/>
                    <a:pt x="140296" y="20802"/>
                  </a:cubicBezTo>
                  <a:cubicBezTo>
                    <a:pt x="147307" y="20611"/>
                    <a:pt x="148450" y="20713"/>
                    <a:pt x="154572" y="20180"/>
                  </a:cubicBezTo>
                  <a:cubicBezTo>
                    <a:pt x="136449" y="36741"/>
                    <a:pt x="112141" y="40944"/>
                    <a:pt x="86397" y="32639"/>
                  </a:cubicBezTo>
                  <a:cubicBezTo>
                    <a:pt x="60693" y="24561"/>
                    <a:pt x="47294" y="18059"/>
                    <a:pt x="22199" y="27038"/>
                  </a:cubicBezTo>
                  <a:cubicBezTo>
                    <a:pt x="14858" y="29997"/>
                    <a:pt x="11353" y="28663"/>
                    <a:pt x="787" y="28905"/>
                  </a:cubicBezTo>
                  <a:close/>
                </a:path>
              </a:pathLst>
            </a:custGeom>
            <a:grpFill/>
          </p:spPr>
        </p:sp>
        <p:sp>
          <p:nvSpPr>
            <p:cNvPr id="61" name="Freeform 44"/>
            <p:cNvSpPr/>
            <p:nvPr/>
          </p:nvSpPr>
          <p:spPr>
            <a:xfrm>
              <a:off x="6597621" y="3755746"/>
              <a:ext cx="154572" cy="40945"/>
            </a:xfrm>
            <a:custGeom>
              <a:avLst/>
              <a:gdLst/>
              <a:ahLst/>
              <a:cxnLst/>
              <a:rect l="l" t="t" r="r" b="b"/>
              <a:pathLst>
                <a:path w="154572" h="40945">
                  <a:moveTo>
                    <a:pt x="0" y="7708"/>
                  </a:moveTo>
                  <a:cubicBezTo>
                    <a:pt x="1955" y="7683"/>
                    <a:pt x="3861" y="7620"/>
                    <a:pt x="5740" y="7543"/>
                  </a:cubicBezTo>
                  <a:cubicBezTo>
                    <a:pt x="19354" y="6946"/>
                    <a:pt x="30962" y="4991"/>
                    <a:pt x="42798" y="2095"/>
                  </a:cubicBezTo>
                  <a:cubicBezTo>
                    <a:pt x="50292" y="0"/>
                    <a:pt x="58915" y="1079"/>
                    <a:pt x="65785" y="2095"/>
                  </a:cubicBezTo>
                  <a:cubicBezTo>
                    <a:pt x="87350" y="5943"/>
                    <a:pt x="95732" y="25895"/>
                    <a:pt x="140296" y="20802"/>
                  </a:cubicBezTo>
                  <a:cubicBezTo>
                    <a:pt x="147307" y="20611"/>
                    <a:pt x="148450" y="20713"/>
                    <a:pt x="154572" y="20180"/>
                  </a:cubicBezTo>
                  <a:cubicBezTo>
                    <a:pt x="136449" y="36741"/>
                    <a:pt x="112141" y="40944"/>
                    <a:pt x="86397" y="32639"/>
                  </a:cubicBezTo>
                  <a:cubicBezTo>
                    <a:pt x="60693" y="24561"/>
                    <a:pt x="47294" y="18059"/>
                    <a:pt x="22199" y="27038"/>
                  </a:cubicBezTo>
                  <a:cubicBezTo>
                    <a:pt x="14858" y="29997"/>
                    <a:pt x="11353" y="28663"/>
                    <a:pt x="787" y="28905"/>
                  </a:cubicBezTo>
                  <a:lnTo>
                    <a:pt x="0" y="7708"/>
                  </a:lnTo>
                  <a:close/>
                </a:path>
              </a:pathLst>
            </a:custGeom>
            <a:grpFill/>
            <a:ln w="1473" cap="sq">
              <a:solidFill>
                <a:srgbClr val="FFFEFF"/>
              </a:solidFill>
            </a:ln>
          </p:spPr>
        </p:sp>
        <p:sp>
          <p:nvSpPr>
            <p:cNvPr id="62" name="Freeform 45"/>
            <p:cNvSpPr/>
            <p:nvPr/>
          </p:nvSpPr>
          <p:spPr>
            <a:xfrm>
              <a:off x="6439804" y="3752962"/>
              <a:ext cx="156972" cy="44043"/>
            </a:xfrm>
            <a:custGeom>
              <a:avLst/>
              <a:gdLst/>
              <a:ahLst/>
              <a:cxnLst/>
              <a:rect l="l" t="t" r="r" b="b"/>
              <a:pathLst>
                <a:path w="156972" h="44043">
                  <a:moveTo>
                    <a:pt x="142062" y="27838"/>
                  </a:moveTo>
                  <a:cubicBezTo>
                    <a:pt x="114262" y="18796"/>
                    <a:pt x="100203" y="25870"/>
                    <a:pt x="72720" y="35001"/>
                  </a:cubicBezTo>
                  <a:cubicBezTo>
                    <a:pt x="45873" y="44043"/>
                    <a:pt x="19812" y="40170"/>
                    <a:pt x="0" y="23279"/>
                  </a:cubicBezTo>
                  <a:cubicBezTo>
                    <a:pt x="6465" y="23685"/>
                    <a:pt x="7684" y="23558"/>
                    <a:pt x="15215" y="23926"/>
                  </a:cubicBezTo>
                  <a:cubicBezTo>
                    <a:pt x="62865" y="27991"/>
                    <a:pt x="71120" y="6985"/>
                    <a:pt x="93866" y="2451"/>
                  </a:cubicBezTo>
                  <a:cubicBezTo>
                    <a:pt x="101270" y="1308"/>
                    <a:pt x="110440" y="0"/>
                    <a:pt x="119228" y="1791"/>
                  </a:cubicBezTo>
                  <a:cubicBezTo>
                    <a:pt x="130988" y="4699"/>
                    <a:pt x="143282" y="6921"/>
                    <a:pt x="156972" y="7099"/>
                  </a:cubicBezTo>
                  <a:close/>
                </a:path>
              </a:pathLst>
            </a:custGeom>
            <a:grpFill/>
          </p:spPr>
        </p:sp>
        <p:sp>
          <p:nvSpPr>
            <p:cNvPr id="63" name="Freeform 46"/>
            <p:cNvSpPr/>
            <p:nvPr/>
          </p:nvSpPr>
          <p:spPr>
            <a:xfrm>
              <a:off x="6439804" y="3752962"/>
              <a:ext cx="156972" cy="44043"/>
            </a:xfrm>
            <a:custGeom>
              <a:avLst/>
              <a:gdLst/>
              <a:ahLst/>
              <a:cxnLst/>
              <a:rect l="l" t="t" r="r" b="b"/>
              <a:pathLst>
                <a:path w="156972" h="44043">
                  <a:moveTo>
                    <a:pt x="142062" y="27838"/>
                  </a:moveTo>
                  <a:cubicBezTo>
                    <a:pt x="114262" y="18796"/>
                    <a:pt x="100203" y="25870"/>
                    <a:pt x="72720" y="35001"/>
                  </a:cubicBezTo>
                  <a:cubicBezTo>
                    <a:pt x="45873" y="44043"/>
                    <a:pt x="19812" y="40170"/>
                    <a:pt x="0" y="23279"/>
                  </a:cubicBezTo>
                  <a:cubicBezTo>
                    <a:pt x="6465" y="23685"/>
                    <a:pt x="7684" y="23558"/>
                    <a:pt x="15215" y="23926"/>
                  </a:cubicBezTo>
                  <a:cubicBezTo>
                    <a:pt x="62865" y="27991"/>
                    <a:pt x="71120" y="6985"/>
                    <a:pt x="93866" y="2451"/>
                  </a:cubicBezTo>
                  <a:cubicBezTo>
                    <a:pt x="101270" y="1308"/>
                    <a:pt x="110440" y="0"/>
                    <a:pt x="119228" y="1791"/>
                  </a:cubicBezTo>
                  <a:cubicBezTo>
                    <a:pt x="130988" y="4699"/>
                    <a:pt x="143282" y="6921"/>
                    <a:pt x="156972" y="7099"/>
                  </a:cubicBezTo>
                  <a:lnTo>
                    <a:pt x="142062" y="27838"/>
                  </a:lnTo>
                  <a:close/>
                </a:path>
              </a:pathLst>
            </a:custGeom>
            <a:grpFill/>
            <a:ln w="11151" cap="sq">
              <a:solidFill>
                <a:srgbClr val="FFFEFF"/>
              </a:solidFill>
            </a:ln>
          </p:spPr>
        </p:sp>
        <p:sp>
          <p:nvSpPr>
            <p:cNvPr id="64" name="Freeform 47"/>
            <p:cNvSpPr/>
            <p:nvPr/>
          </p:nvSpPr>
          <p:spPr>
            <a:xfrm>
              <a:off x="6443104" y="3756097"/>
              <a:ext cx="154051" cy="42164"/>
            </a:xfrm>
            <a:custGeom>
              <a:avLst/>
              <a:gdLst/>
              <a:ahLst/>
              <a:cxnLst/>
              <a:rect l="l" t="t" r="r" b="b"/>
              <a:pathLst>
                <a:path w="154051" h="42164">
                  <a:moveTo>
                    <a:pt x="139421" y="26658"/>
                  </a:moveTo>
                  <a:cubicBezTo>
                    <a:pt x="112128" y="18009"/>
                    <a:pt x="98336" y="24778"/>
                    <a:pt x="71374" y="33516"/>
                  </a:cubicBezTo>
                  <a:cubicBezTo>
                    <a:pt x="45021" y="42165"/>
                    <a:pt x="19444" y="38469"/>
                    <a:pt x="0" y="22289"/>
                  </a:cubicBezTo>
                  <a:cubicBezTo>
                    <a:pt x="6337" y="22683"/>
                    <a:pt x="7544" y="22556"/>
                    <a:pt x="14935" y="22911"/>
                  </a:cubicBezTo>
                  <a:cubicBezTo>
                    <a:pt x="61697" y="26797"/>
                    <a:pt x="69799" y="6693"/>
                    <a:pt x="92113" y="2337"/>
                  </a:cubicBezTo>
                  <a:cubicBezTo>
                    <a:pt x="99390" y="1258"/>
                    <a:pt x="108382" y="0"/>
                    <a:pt x="117018" y="1715"/>
                  </a:cubicBezTo>
                  <a:cubicBezTo>
                    <a:pt x="128549" y="4496"/>
                    <a:pt x="140627" y="6630"/>
                    <a:pt x="154051" y="6795"/>
                  </a:cubicBezTo>
                  <a:close/>
                </a:path>
              </a:pathLst>
            </a:custGeom>
            <a:grpFill/>
          </p:spPr>
        </p:sp>
        <p:sp>
          <p:nvSpPr>
            <p:cNvPr id="65" name="Freeform 64"/>
            <p:cNvSpPr/>
            <p:nvPr/>
          </p:nvSpPr>
          <p:spPr>
            <a:xfrm>
              <a:off x="6443104" y="3756097"/>
              <a:ext cx="154051" cy="42164"/>
            </a:xfrm>
            <a:custGeom>
              <a:avLst/>
              <a:gdLst/>
              <a:ahLst/>
              <a:cxnLst/>
              <a:rect l="l" t="t" r="r" b="b"/>
              <a:pathLst>
                <a:path w="154051" h="42164">
                  <a:moveTo>
                    <a:pt x="139421" y="26658"/>
                  </a:moveTo>
                  <a:cubicBezTo>
                    <a:pt x="112128" y="18009"/>
                    <a:pt x="98336" y="24778"/>
                    <a:pt x="71374" y="33516"/>
                  </a:cubicBezTo>
                  <a:cubicBezTo>
                    <a:pt x="45021" y="42165"/>
                    <a:pt x="19444" y="38469"/>
                    <a:pt x="0" y="22289"/>
                  </a:cubicBezTo>
                  <a:cubicBezTo>
                    <a:pt x="6337" y="22683"/>
                    <a:pt x="7544" y="22556"/>
                    <a:pt x="14935" y="22911"/>
                  </a:cubicBezTo>
                  <a:cubicBezTo>
                    <a:pt x="61697" y="26797"/>
                    <a:pt x="69799" y="6693"/>
                    <a:pt x="92113" y="2337"/>
                  </a:cubicBezTo>
                  <a:cubicBezTo>
                    <a:pt x="99390" y="1258"/>
                    <a:pt x="108382" y="0"/>
                    <a:pt x="117018" y="1715"/>
                  </a:cubicBezTo>
                  <a:cubicBezTo>
                    <a:pt x="128549" y="4496"/>
                    <a:pt x="140627" y="6630"/>
                    <a:pt x="154051" y="6795"/>
                  </a:cubicBezTo>
                  <a:lnTo>
                    <a:pt x="139421" y="26658"/>
                  </a:lnTo>
                  <a:close/>
                </a:path>
              </a:pathLst>
            </a:custGeom>
            <a:grpFill/>
            <a:ln w="1473" cap="sq">
              <a:solidFill>
                <a:srgbClr val="FFFEFF"/>
              </a:solidFill>
            </a:ln>
          </p:spPr>
        </p:sp>
        <p:sp>
          <p:nvSpPr>
            <p:cNvPr id="66" name="Freeform 49"/>
            <p:cNvSpPr/>
            <p:nvPr/>
          </p:nvSpPr>
          <p:spPr>
            <a:xfrm>
              <a:off x="6504600" y="3978925"/>
              <a:ext cx="189967" cy="56540"/>
            </a:xfrm>
            <a:custGeom>
              <a:avLst/>
              <a:gdLst/>
              <a:ahLst/>
              <a:cxnLst/>
              <a:rect l="l" t="t" r="r" b="b"/>
              <a:pathLst>
                <a:path w="189967" h="56540">
                  <a:moveTo>
                    <a:pt x="94983" y="56541"/>
                  </a:moveTo>
                  <a:cubicBezTo>
                    <a:pt x="147447" y="56541"/>
                    <a:pt x="189967" y="43879"/>
                    <a:pt x="189967" y="28270"/>
                  </a:cubicBezTo>
                  <a:cubicBezTo>
                    <a:pt x="189967" y="12650"/>
                    <a:pt x="147447" y="0"/>
                    <a:pt x="94983" y="0"/>
                  </a:cubicBezTo>
                  <a:cubicBezTo>
                    <a:pt x="42520" y="0"/>
                    <a:pt x="0" y="12650"/>
                    <a:pt x="0" y="28270"/>
                  </a:cubicBezTo>
                  <a:cubicBezTo>
                    <a:pt x="0" y="43879"/>
                    <a:pt x="42520" y="56541"/>
                    <a:pt x="94983" y="56541"/>
                  </a:cubicBezTo>
                </a:path>
              </a:pathLst>
            </a:custGeom>
            <a:grpFill/>
          </p:spPr>
        </p:sp>
        <p:sp>
          <p:nvSpPr>
            <p:cNvPr id="67" name="Freeform 50"/>
            <p:cNvSpPr/>
            <p:nvPr/>
          </p:nvSpPr>
          <p:spPr>
            <a:xfrm>
              <a:off x="6504597" y="3986441"/>
              <a:ext cx="189980" cy="49022"/>
            </a:xfrm>
            <a:custGeom>
              <a:avLst/>
              <a:gdLst/>
              <a:ahLst/>
              <a:cxnLst/>
              <a:rect l="l" t="t" r="r" b="b"/>
              <a:pathLst>
                <a:path w="189980" h="49022">
                  <a:moveTo>
                    <a:pt x="94983" y="49022"/>
                  </a:moveTo>
                  <a:cubicBezTo>
                    <a:pt x="42532" y="49022"/>
                    <a:pt x="0" y="36373"/>
                    <a:pt x="0" y="20752"/>
                  </a:cubicBezTo>
                  <a:cubicBezTo>
                    <a:pt x="0" y="12552"/>
                    <a:pt x="11739" y="5165"/>
                    <a:pt x="30489" y="0"/>
                  </a:cubicBezTo>
                  <a:lnTo>
                    <a:pt x="159488" y="0"/>
                  </a:lnTo>
                  <a:cubicBezTo>
                    <a:pt x="178240" y="5165"/>
                    <a:pt x="189980" y="12552"/>
                    <a:pt x="189980" y="20752"/>
                  </a:cubicBezTo>
                  <a:cubicBezTo>
                    <a:pt x="189980" y="36373"/>
                    <a:pt x="147447" y="49022"/>
                    <a:pt x="94983" y="49022"/>
                  </a:cubicBezTo>
                  <a:close/>
                </a:path>
              </a:pathLst>
            </a:custGeom>
            <a:grpFill/>
          </p:spPr>
        </p:sp>
        <p:sp>
          <p:nvSpPr>
            <p:cNvPr id="68" name="Freeform 51"/>
            <p:cNvSpPr/>
            <p:nvPr/>
          </p:nvSpPr>
          <p:spPr>
            <a:xfrm>
              <a:off x="6504600" y="3978925"/>
              <a:ext cx="189967" cy="56540"/>
            </a:xfrm>
            <a:custGeom>
              <a:avLst/>
              <a:gdLst/>
              <a:ahLst/>
              <a:cxnLst/>
              <a:rect l="l" t="t" r="r" b="b"/>
              <a:pathLst>
                <a:path w="189967" h="56540">
                  <a:moveTo>
                    <a:pt x="94983" y="56541"/>
                  </a:moveTo>
                  <a:cubicBezTo>
                    <a:pt x="147447" y="56541"/>
                    <a:pt x="189967" y="43879"/>
                    <a:pt x="189967" y="28270"/>
                  </a:cubicBezTo>
                  <a:cubicBezTo>
                    <a:pt x="189967" y="12650"/>
                    <a:pt x="147447" y="0"/>
                    <a:pt x="94983" y="0"/>
                  </a:cubicBezTo>
                  <a:cubicBezTo>
                    <a:pt x="42520" y="0"/>
                    <a:pt x="0" y="12650"/>
                    <a:pt x="0" y="28270"/>
                  </a:cubicBezTo>
                  <a:cubicBezTo>
                    <a:pt x="0" y="43879"/>
                    <a:pt x="42520" y="56541"/>
                    <a:pt x="94983" y="56541"/>
                  </a:cubicBezTo>
                  <a:close/>
                </a:path>
              </a:pathLst>
            </a:custGeom>
            <a:grpFill/>
            <a:ln w="2946" cap="sq">
              <a:solidFill>
                <a:srgbClr val="FFFEFF"/>
              </a:solidFill>
            </a:ln>
          </p:spPr>
        </p:sp>
        <p:sp>
          <p:nvSpPr>
            <p:cNvPr id="69" name="Freeform 52"/>
            <p:cNvSpPr/>
            <p:nvPr/>
          </p:nvSpPr>
          <p:spPr>
            <a:xfrm>
              <a:off x="6504498" y="3978921"/>
              <a:ext cx="190170" cy="56540"/>
            </a:xfrm>
            <a:custGeom>
              <a:avLst/>
              <a:gdLst/>
              <a:ahLst/>
              <a:cxnLst/>
              <a:rect l="l" t="t" r="r" b="b"/>
              <a:pathLst>
                <a:path w="190170" h="56540">
                  <a:moveTo>
                    <a:pt x="95085" y="56541"/>
                  </a:moveTo>
                  <a:cubicBezTo>
                    <a:pt x="147600" y="56541"/>
                    <a:pt x="190170" y="43879"/>
                    <a:pt x="190170" y="28270"/>
                  </a:cubicBezTo>
                  <a:cubicBezTo>
                    <a:pt x="190170" y="12662"/>
                    <a:pt x="147600" y="0"/>
                    <a:pt x="95085" y="0"/>
                  </a:cubicBezTo>
                  <a:cubicBezTo>
                    <a:pt x="42571" y="0"/>
                    <a:pt x="0" y="12662"/>
                    <a:pt x="0" y="28270"/>
                  </a:cubicBezTo>
                  <a:cubicBezTo>
                    <a:pt x="0" y="43879"/>
                    <a:pt x="42571" y="56541"/>
                    <a:pt x="95085" y="56541"/>
                  </a:cubicBezTo>
                  <a:close/>
                </a:path>
              </a:pathLst>
            </a:custGeom>
            <a:grpFill/>
            <a:ln w="1473" cap="sq">
              <a:solidFill>
                <a:srgbClr val="FFFEFF"/>
              </a:solidFill>
            </a:ln>
          </p:spPr>
        </p:sp>
        <p:sp>
          <p:nvSpPr>
            <p:cNvPr id="70" name="Freeform 53"/>
            <p:cNvSpPr/>
            <p:nvPr/>
          </p:nvSpPr>
          <p:spPr>
            <a:xfrm>
              <a:off x="6524028" y="3982796"/>
              <a:ext cx="155080" cy="38113"/>
            </a:xfrm>
            <a:custGeom>
              <a:avLst/>
              <a:gdLst/>
              <a:ahLst/>
              <a:cxnLst/>
              <a:rect l="l" t="t" r="r" b="b"/>
              <a:pathLst>
                <a:path w="155080" h="38113">
                  <a:moveTo>
                    <a:pt x="77533" y="38113"/>
                  </a:moveTo>
                  <a:cubicBezTo>
                    <a:pt x="34709" y="38113"/>
                    <a:pt x="0" y="27775"/>
                    <a:pt x="0" y="15024"/>
                  </a:cubicBezTo>
                  <a:cubicBezTo>
                    <a:pt x="0" y="9287"/>
                    <a:pt x="7028" y="4038"/>
                    <a:pt x="18659" y="0"/>
                  </a:cubicBezTo>
                  <a:lnTo>
                    <a:pt x="136415" y="0"/>
                  </a:lnTo>
                  <a:cubicBezTo>
                    <a:pt x="148050" y="4038"/>
                    <a:pt x="155080" y="9287"/>
                    <a:pt x="155080" y="15024"/>
                  </a:cubicBezTo>
                  <a:cubicBezTo>
                    <a:pt x="155080" y="27775"/>
                    <a:pt x="120358" y="38113"/>
                    <a:pt x="77533" y="38113"/>
                  </a:cubicBezTo>
                  <a:close/>
                </a:path>
              </a:pathLst>
            </a:custGeom>
            <a:grpFill/>
          </p:spPr>
        </p:sp>
        <p:sp>
          <p:nvSpPr>
            <p:cNvPr id="71" name="Freeform 54"/>
            <p:cNvSpPr/>
            <p:nvPr/>
          </p:nvSpPr>
          <p:spPr>
            <a:xfrm>
              <a:off x="6524021" y="3974732"/>
              <a:ext cx="155093" cy="46177"/>
            </a:xfrm>
            <a:custGeom>
              <a:avLst/>
              <a:gdLst/>
              <a:ahLst/>
              <a:cxnLst/>
              <a:rect l="l" t="t" r="r" b="b"/>
              <a:pathLst>
                <a:path w="155093" h="46177">
                  <a:moveTo>
                    <a:pt x="77547" y="46177"/>
                  </a:moveTo>
                  <a:cubicBezTo>
                    <a:pt x="120371" y="46177"/>
                    <a:pt x="155093" y="35839"/>
                    <a:pt x="155093" y="23088"/>
                  </a:cubicBezTo>
                  <a:cubicBezTo>
                    <a:pt x="155093" y="10338"/>
                    <a:pt x="120371" y="0"/>
                    <a:pt x="77547" y="0"/>
                  </a:cubicBezTo>
                  <a:cubicBezTo>
                    <a:pt x="34722" y="0"/>
                    <a:pt x="0" y="10338"/>
                    <a:pt x="0" y="23088"/>
                  </a:cubicBezTo>
                  <a:cubicBezTo>
                    <a:pt x="0" y="35839"/>
                    <a:pt x="34722" y="46177"/>
                    <a:pt x="77547" y="46177"/>
                  </a:cubicBezTo>
                  <a:close/>
                </a:path>
              </a:pathLst>
            </a:custGeom>
            <a:grpFill/>
            <a:ln w="2946" cap="sq">
              <a:solidFill>
                <a:srgbClr val="FFFEFF"/>
              </a:solidFill>
            </a:ln>
          </p:spPr>
        </p:sp>
        <p:sp>
          <p:nvSpPr>
            <p:cNvPr id="72" name="Freeform 55"/>
            <p:cNvSpPr/>
            <p:nvPr/>
          </p:nvSpPr>
          <p:spPr>
            <a:xfrm>
              <a:off x="6523933" y="3974739"/>
              <a:ext cx="155270" cy="46165"/>
            </a:xfrm>
            <a:custGeom>
              <a:avLst/>
              <a:gdLst/>
              <a:ahLst/>
              <a:cxnLst/>
              <a:rect l="l" t="t" r="r" b="b"/>
              <a:pathLst>
                <a:path w="155270" h="46165">
                  <a:moveTo>
                    <a:pt x="77635" y="46165"/>
                  </a:moveTo>
                  <a:cubicBezTo>
                    <a:pt x="120509" y="46165"/>
                    <a:pt x="155269" y="35827"/>
                    <a:pt x="155269" y="23076"/>
                  </a:cubicBezTo>
                  <a:cubicBezTo>
                    <a:pt x="155269" y="10326"/>
                    <a:pt x="120509" y="0"/>
                    <a:pt x="77635" y="0"/>
                  </a:cubicBezTo>
                  <a:cubicBezTo>
                    <a:pt x="34760" y="0"/>
                    <a:pt x="0" y="10326"/>
                    <a:pt x="0" y="23076"/>
                  </a:cubicBezTo>
                  <a:cubicBezTo>
                    <a:pt x="0" y="35827"/>
                    <a:pt x="34760" y="46165"/>
                    <a:pt x="77635" y="46165"/>
                  </a:cubicBezTo>
                </a:path>
              </a:pathLst>
            </a:custGeom>
            <a:grpFill/>
          </p:spPr>
        </p:sp>
        <p:sp>
          <p:nvSpPr>
            <p:cNvPr id="73" name="Freeform 72"/>
            <p:cNvSpPr/>
            <p:nvPr/>
          </p:nvSpPr>
          <p:spPr>
            <a:xfrm>
              <a:off x="6523933" y="3974739"/>
              <a:ext cx="155270" cy="46165"/>
            </a:xfrm>
            <a:custGeom>
              <a:avLst/>
              <a:gdLst/>
              <a:ahLst/>
              <a:cxnLst/>
              <a:rect l="l" t="t" r="r" b="b"/>
              <a:pathLst>
                <a:path w="155270" h="46165">
                  <a:moveTo>
                    <a:pt x="77635" y="46165"/>
                  </a:moveTo>
                  <a:cubicBezTo>
                    <a:pt x="120509" y="46165"/>
                    <a:pt x="155269" y="35827"/>
                    <a:pt x="155269" y="23076"/>
                  </a:cubicBezTo>
                  <a:cubicBezTo>
                    <a:pt x="155269" y="10326"/>
                    <a:pt x="120509" y="0"/>
                    <a:pt x="77635" y="0"/>
                  </a:cubicBezTo>
                  <a:cubicBezTo>
                    <a:pt x="34760" y="0"/>
                    <a:pt x="0" y="10326"/>
                    <a:pt x="0" y="23076"/>
                  </a:cubicBezTo>
                  <a:cubicBezTo>
                    <a:pt x="0" y="35827"/>
                    <a:pt x="34760" y="46165"/>
                    <a:pt x="77635" y="46165"/>
                  </a:cubicBezTo>
                  <a:close/>
                </a:path>
              </a:pathLst>
            </a:custGeom>
            <a:grpFill/>
            <a:ln w="1473" cap="sq">
              <a:solidFill>
                <a:srgbClr val="FFFEFF"/>
              </a:solidFill>
            </a:ln>
          </p:spPr>
        </p:sp>
        <p:sp>
          <p:nvSpPr>
            <p:cNvPr id="74" name="Freeform 73"/>
            <p:cNvSpPr/>
            <p:nvPr/>
          </p:nvSpPr>
          <p:spPr>
            <a:xfrm>
              <a:off x="6522060" y="3966319"/>
              <a:ext cx="158445" cy="47117"/>
            </a:xfrm>
            <a:custGeom>
              <a:avLst/>
              <a:gdLst/>
              <a:ahLst/>
              <a:cxnLst/>
              <a:rect l="l" t="t" r="r" b="b"/>
              <a:pathLst>
                <a:path w="158445" h="47117">
                  <a:moveTo>
                    <a:pt x="79222" y="47117"/>
                  </a:moveTo>
                  <a:cubicBezTo>
                    <a:pt x="122974" y="47117"/>
                    <a:pt x="158445" y="36563"/>
                    <a:pt x="158445" y="23558"/>
                  </a:cubicBezTo>
                  <a:cubicBezTo>
                    <a:pt x="158445" y="10554"/>
                    <a:pt x="122974" y="0"/>
                    <a:pt x="79222" y="0"/>
                  </a:cubicBezTo>
                  <a:cubicBezTo>
                    <a:pt x="35471" y="0"/>
                    <a:pt x="0" y="10554"/>
                    <a:pt x="0" y="23558"/>
                  </a:cubicBezTo>
                  <a:cubicBezTo>
                    <a:pt x="0" y="36563"/>
                    <a:pt x="35471" y="47117"/>
                    <a:pt x="79222" y="47117"/>
                  </a:cubicBezTo>
                </a:path>
              </a:pathLst>
            </a:custGeom>
            <a:grpFill/>
          </p:spPr>
        </p:sp>
        <p:sp>
          <p:nvSpPr>
            <p:cNvPr id="75" name="Freeform 74"/>
            <p:cNvSpPr/>
            <p:nvPr/>
          </p:nvSpPr>
          <p:spPr>
            <a:xfrm>
              <a:off x="6522060" y="3966319"/>
              <a:ext cx="158445" cy="47117"/>
            </a:xfrm>
            <a:custGeom>
              <a:avLst/>
              <a:gdLst/>
              <a:ahLst/>
              <a:cxnLst/>
              <a:rect l="l" t="t" r="r" b="b"/>
              <a:pathLst>
                <a:path w="158445" h="47117">
                  <a:moveTo>
                    <a:pt x="79222" y="47117"/>
                  </a:moveTo>
                  <a:cubicBezTo>
                    <a:pt x="122974" y="47117"/>
                    <a:pt x="158445" y="36563"/>
                    <a:pt x="158445" y="23558"/>
                  </a:cubicBezTo>
                  <a:cubicBezTo>
                    <a:pt x="158445" y="10554"/>
                    <a:pt x="122974" y="0"/>
                    <a:pt x="79222" y="0"/>
                  </a:cubicBezTo>
                  <a:cubicBezTo>
                    <a:pt x="35471" y="0"/>
                    <a:pt x="0" y="10554"/>
                    <a:pt x="0" y="23558"/>
                  </a:cubicBezTo>
                  <a:cubicBezTo>
                    <a:pt x="0" y="36563"/>
                    <a:pt x="35471" y="47117"/>
                    <a:pt x="79222" y="47117"/>
                  </a:cubicBezTo>
                  <a:close/>
                </a:path>
              </a:pathLst>
            </a:custGeom>
            <a:grpFill/>
            <a:ln w="1473" cap="sq">
              <a:solidFill>
                <a:srgbClr val="FFFEFF"/>
              </a:solidFill>
            </a:ln>
          </p:spPr>
        </p:sp>
        <p:sp>
          <p:nvSpPr>
            <p:cNvPr id="76" name="Freeform 75"/>
            <p:cNvSpPr/>
            <p:nvPr/>
          </p:nvSpPr>
          <p:spPr>
            <a:xfrm>
              <a:off x="6543726" y="3981145"/>
              <a:ext cx="114782" cy="25895"/>
            </a:xfrm>
            <a:custGeom>
              <a:avLst/>
              <a:gdLst/>
              <a:ahLst/>
              <a:cxnLst/>
              <a:rect l="l" t="t" r="r" b="b"/>
              <a:pathLst>
                <a:path w="114782" h="25895">
                  <a:moveTo>
                    <a:pt x="57391" y="25896"/>
                  </a:moveTo>
                  <a:cubicBezTo>
                    <a:pt x="25705" y="25896"/>
                    <a:pt x="0" y="18237"/>
                    <a:pt x="0" y="8789"/>
                  </a:cubicBezTo>
                  <a:cubicBezTo>
                    <a:pt x="0" y="5575"/>
                    <a:pt x="2974" y="2569"/>
                    <a:pt x="8144" y="0"/>
                  </a:cubicBezTo>
                  <a:lnTo>
                    <a:pt x="106642" y="0"/>
                  </a:lnTo>
                  <a:cubicBezTo>
                    <a:pt x="111810" y="2569"/>
                    <a:pt x="114782" y="5575"/>
                    <a:pt x="114782" y="8789"/>
                  </a:cubicBezTo>
                  <a:cubicBezTo>
                    <a:pt x="114782" y="18237"/>
                    <a:pt x="89090" y="25896"/>
                    <a:pt x="57391" y="25896"/>
                  </a:cubicBezTo>
                  <a:close/>
                </a:path>
              </a:pathLst>
            </a:custGeom>
            <a:grpFill/>
          </p:spPr>
        </p:sp>
        <p:sp>
          <p:nvSpPr>
            <p:cNvPr id="77" name="Freeform 60"/>
            <p:cNvSpPr/>
            <p:nvPr/>
          </p:nvSpPr>
          <p:spPr>
            <a:xfrm>
              <a:off x="6543728" y="3972824"/>
              <a:ext cx="114782" cy="34214"/>
            </a:xfrm>
            <a:custGeom>
              <a:avLst/>
              <a:gdLst/>
              <a:ahLst/>
              <a:cxnLst/>
              <a:rect l="l" t="t" r="r" b="b"/>
              <a:pathLst>
                <a:path w="114782" h="34214">
                  <a:moveTo>
                    <a:pt x="57392" y="34214"/>
                  </a:moveTo>
                  <a:cubicBezTo>
                    <a:pt x="89090" y="34214"/>
                    <a:pt x="114783" y="26556"/>
                    <a:pt x="114783" y="17107"/>
                  </a:cubicBezTo>
                  <a:cubicBezTo>
                    <a:pt x="114783" y="7671"/>
                    <a:pt x="89090" y="0"/>
                    <a:pt x="57392" y="0"/>
                  </a:cubicBezTo>
                  <a:cubicBezTo>
                    <a:pt x="25693" y="0"/>
                    <a:pt x="0" y="7671"/>
                    <a:pt x="0" y="17107"/>
                  </a:cubicBezTo>
                  <a:cubicBezTo>
                    <a:pt x="0" y="26556"/>
                    <a:pt x="25693" y="34214"/>
                    <a:pt x="57392" y="34214"/>
                  </a:cubicBezTo>
                  <a:close/>
                </a:path>
              </a:pathLst>
            </a:custGeom>
            <a:grpFill/>
            <a:ln w="2946" cap="sq">
              <a:solidFill>
                <a:srgbClr val="FFFEFF"/>
              </a:solidFill>
            </a:ln>
          </p:spPr>
        </p:sp>
        <p:sp>
          <p:nvSpPr>
            <p:cNvPr id="78" name="Freeform 61"/>
            <p:cNvSpPr/>
            <p:nvPr/>
          </p:nvSpPr>
          <p:spPr>
            <a:xfrm>
              <a:off x="6543639" y="3972833"/>
              <a:ext cx="114960" cy="34201"/>
            </a:xfrm>
            <a:custGeom>
              <a:avLst/>
              <a:gdLst/>
              <a:ahLst/>
              <a:cxnLst/>
              <a:rect l="l" t="t" r="r" b="b"/>
              <a:pathLst>
                <a:path w="114960" h="34201">
                  <a:moveTo>
                    <a:pt x="57481" y="34201"/>
                  </a:moveTo>
                  <a:cubicBezTo>
                    <a:pt x="89231" y="34201"/>
                    <a:pt x="114961" y="26543"/>
                    <a:pt x="114961" y="17107"/>
                  </a:cubicBezTo>
                  <a:cubicBezTo>
                    <a:pt x="114961" y="7658"/>
                    <a:pt x="89231" y="0"/>
                    <a:pt x="57481" y="0"/>
                  </a:cubicBezTo>
                  <a:cubicBezTo>
                    <a:pt x="25731" y="0"/>
                    <a:pt x="0" y="7658"/>
                    <a:pt x="0" y="17107"/>
                  </a:cubicBezTo>
                  <a:cubicBezTo>
                    <a:pt x="0" y="26543"/>
                    <a:pt x="25731" y="34201"/>
                    <a:pt x="57481" y="34201"/>
                  </a:cubicBezTo>
                </a:path>
              </a:pathLst>
            </a:custGeom>
            <a:grpFill/>
          </p:spPr>
        </p:sp>
        <p:sp>
          <p:nvSpPr>
            <p:cNvPr id="79" name="Freeform 78"/>
            <p:cNvSpPr/>
            <p:nvPr/>
          </p:nvSpPr>
          <p:spPr>
            <a:xfrm>
              <a:off x="6543639" y="3972833"/>
              <a:ext cx="114960" cy="34201"/>
            </a:xfrm>
            <a:custGeom>
              <a:avLst/>
              <a:gdLst/>
              <a:ahLst/>
              <a:cxnLst/>
              <a:rect l="l" t="t" r="r" b="b"/>
              <a:pathLst>
                <a:path w="114960" h="34201">
                  <a:moveTo>
                    <a:pt x="57481" y="34201"/>
                  </a:moveTo>
                  <a:cubicBezTo>
                    <a:pt x="89231" y="34201"/>
                    <a:pt x="114961" y="26543"/>
                    <a:pt x="114961" y="17107"/>
                  </a:cubicBezTo>
                  <a:cubicBezTo>
                    <a:pt x="114961" y="7658"/>
                    <a:pt x="89231" y="0"/>
                    <a:pt x="57481" y="0"/>
                  </a:cubicBezTo>
                  <a:cubicBezTo>
                    <a:pt x="25731" y="0"/>
                    <a:pt x="0" y="7658"/>
                    <a:pt x="0" y="17107"/>
                  </a:cubicBezTo>
                  <a:cubicBezTo>
                    <a:pt x="0" y="26543"/>
                    <a:pt x="25731" y="34201"/>
                    <a:pt x="57481" y="34201"/>
                  </a:cubicBezTo>
                  <a:close/>
                </a:path>
              </a:pathLst>
            </a:custGeom>
            <a:grpFill/>
            <a:ln w="1473" cap="sq">
              <a:solidFill>
                <a:srgbClr val="FFFEFF"/>
              </a:solidFill>
            </a:ln>
          </p:spPr>
        </p:sp>
        <p:sp>
          <p:nvSpPr>
            <p:cNvPr id="80" name="Freeform 79"/>
            <p:cNvSpPr/>
            <p:nvPr/>
          </p:nvSpPr>
          <p:spPr>
            <a:xfrm>
              <a:off x="6542822" y="3966567"/>
              <a:ext cx="117323" cy="34899"/>
            </a:xfrm>
            <a:custGeom>
              <a:avLst/>
              <a:gdLst/>
              <a:ahLst/>
              <a:cxnLst/>
              <a:rect l="l" t="t" r="r" b="b"/>
              <a:pathLst>
                <a:path w="117323" h="34899">
                  <a:moveTo>
                    <a:pt x="58661" y="34900"/>
                  </a:moveTo>
                  <a:cubicBezTo>
                    <a:pt x="91059" y="34900"/>
                    <a:pt x="117323" y="27089"/>
                    <a:pt x="117323" y="17450"/>
                  </a:cubicBezTo>
                  <a:cubicBezTo>
                    <a:pt x="117323" y="7811"/>
                    <a:pt x="91059" y="0"/>
                    <a:pt x="58661" y="0"/>
                  </a:cubicBezTo>
                  <a:cubicBezTo>
                    <a:pt x="26263" y="0"/>
                    <a:pt x="0" y="7811"/>
                    <a:pt x="0" y="17450"/>
                  </a:cubicBezTo>
                  <a:cubicBezTo>
                    <a:pt x="0" y="27089"/>
                    <a:pt x="26263" y="34900"/>
                    <a:pt x="58661" y="34900"/>
                  </a:cubicBezTo>
                </a:path>
              </a:pathLst>
            </a:custGeom>
            <a:grpFill/>
          </p:spPr>
        </p:sp>
        <p:sp>
          <p:nvSpPr>
            <p:cNvPr id="81" name="Freeform 80"/>
            <p:cNvSpPr/>
            <p:nvPr/>
          </p:nvSpPr>
          <p:spPr>
            <a:xfrm>
              <a:off x="6542822" y="3966567"/>
              <a:ext cx="117323" cy="34899"/>
            </a:xfrm>
            <a:custGeom>
              <a:avLst/>
              <a:gdLst/>
              <a:ahLst/>
              <a:cxnLst/>
              <a:rect l="l" t="t" r="r" b="b"/>
              <a:pathLst>
                <a:path w="117323" h="34899">
                  <a:moveTo>
                    <a:pt x="58661" y="34900"/>
                  </a:moveTo>
                  <a:cubicBezTo>
                    <a:pt x="91059" y="34900"/>
                    <a:pt x="117323" y="27089"/>
                    <a:pt x="117323" y="17450"/>
                  </a:cubicBezTo>
                  <a:cubicBezTo>
                    <a:pt x="117323" y="7811"/>
                    <a:pt x="91059" y="0"/>
                    <a:pt x="58661" y="0"/>
                  </a:cubicBezTo>
                  <a:cubicBezTo>
                    <a:pt x="26263" y="0"/>
                    <a:pt x="0" y="7811"/>
                    <a:pt x="0" y="17450"/>
                  </a:cubicBezTo>
                  <a:cubicBezTo>
                    <a:pt x="0" y="27089"/>
                    <a:pt x="26263" y="34900"/>
                    <a:pt x="58661" y="34900"/>
                  </a:cubicBezTo>
                  <a:close/>
                </a:path>
              </a:pathLst>
            </a:custGeom>
            <a:grpFill/>
            <a:ln w="1473" cap="sq">
              <a:solidFill>
                <a:srgbClr val="FFFEFF"/>
              </a:solidFill>
            </a:ln>
          </p:spPr>
        </p:sp>
        <p:sp>
          <p:nvSpPr>
            <p:cNvPr id="82" name="Freeform 81"/>
            <p:cNvSpPr/>
            <p:nvPr/>
          </p:nvSpPr>
          <p:spPr>
            <a:xfrm>
              <a:off x="6597421" y="3727971"/>
              <a:ext cx="12700" cy="249949"/>
            </a:xfrm>
            <a:custGeom>
              <a:avLst/>
              <a:gdLst/>
              <a:ahLst/>
              <a:cxnLst/>
              <a:rect l="l" t="t" r="r" b="b"/>
              <a:pathLst>
                <a:path w="9207" h="249949">
                  <a:moveTo>
                    <a:pt x="0" y="249948"/>
                  </a:moveTo>
                  <a:lnTo>
                    <a:pt x="9208" y="249948"/>
                  </a:lnTo>
                  <a:lnTo>
                    <a:pt x="9208" y="0"/>
                  </a:lnTo>
                  <a:lnTo>
                    <a:pt x="0" y="0"/>
                  </a:lnTo>
                  <a:close/>
                </a:path>
              </a:pathLst>
            </a:custGeom>
            <a:grpFill/>
          </p:spPr>
        </p:sp>
        <p:sp>
          <p:nvSpPr>
            <p:cNvPr id="83" name="Freeform 82"/>
            <p:cNvSpPr/>
            <p:nvPr/>
          </p:nvSpPr>
          <p:spPr>
            <a:xfrm>
              <a:off x="6597421" y="3727958"/>
              <a:ext cx="9220" cy="249961"/>
            </a:xfrm>
            <a:custGeom>
              <a:avLst/>
              <a:gdLst/>
              <a:ahLst/>
              <a:cxnLst/>
              <a:rect l="l" t="t" r="r" b="b"/>
              <a:pathLst>
                <a:path w="9220" h="249961">
                  <a:moveTo>
                    <a:pt x="9221" y="0"/>
                  </a:moveTo>
                  <a:lnTo>
                    <a:pt x="0" y="0"/>
                  </a:lnTo>
                  <a:lnTo>
                    <a:pt x="0" y="249962"/>
                  </a:lnTo>
                  <a:lnTo>
                    <a:pt x="9221" y="249962"/>
                  </a:lnTo>
                  <a:close/>
                </a:path>
              </a:pathLst>
            </a:custGeom>
            <a:grpFill/>
            <a:ln w="11151" cap="sq">
              <a:solidFill>
                <a:srgbClr val="FFFEFF"/>
              </a:solidFill>
            </a:ln>
          </p:spPr>
        </p:sp>
        <p:sp>
          <p:nvSpPr>
            <p:cNvPr id="84" name="Freeform 83"/>
            <p:cNvSpPr/>
            <p:nvPr/>
          </p:nvSpPr>
          <p:spPr>
            <a:xfrm>
              <a:off x="6583652" y="3734146"/>
              <a:ext cx="40183" cy="72885"/>
            </a:xfrm>
            <a:custGeom>
              <a:avLst/>
              <a:gdLst/>
              <a:ahLst/>
              <a:cxnLst/>
              <a:rect l="l" t="t" r="r" b="b"/>
              <a:pathLst>
                <a:path w="40183" h="72885">
                  <a:moveTo>
                    <a:pt x="19799" y="72759"/>
                  </a:moveTo>
                  <a:cubicBezTo>
                    <a:pt x="11125" y="72759"/>
                    <a:pt x="6363" y="70079"/>
                    <a:pt x="2972" y="63831"/>
                  </a:cubicBezTo>
                  <a:cubicBezTo>
                    <a:pt x="0" y="56998"/>
                    <a:pt x="0" y="50457"/>
                    <a:pt x="1346" y="42787"/>
                  </a:cubicBezTo>
                  <a:cubicBezTo>
                    <a:pt x="3175" y="35510"/>
                    <a:pt x="7150" y="25223"/>
                    <a:pt x="10579" y="17908"/>
                  </a:cubicBezTo>
                  <a:cubicBezTo>
                    <a:pt x="13513" y="10275"/>
                    <a:pt x="20091" y="0"/>
                    <a:pt x="20346" y="0"/>
                  </a:cubicBezTo>
                  <a:cubicBezTo>
                    <a:pt x="20091" y="51"/>
                    <a:pt x="26670" y="10275"/>
                    <a:pt x="30112" y="17908"/>
                  </a:cubicBezTo>
                  <a:cubicBezTo>
                    <a:pt x="33032" y="25223"/>
                    <a:pt x="37007" y="35510"/>
                    <a:pt x="38786" y="42787"/>
                  </a:cubicBezTo>
                  <a:cubicBezTo>
                    <a:pt x="40182" y="50457"/>
                    <a:pt x="40182" y="56998"/>
                    <a:pt x="37160" y="63831"/>
                  </a:cubicBezTo>
                  <a:cubicBezTo>
                    <a:pt x="33832" y="70079"/>
                    <a:pt x="29058" y="72886"/>
                    <a:pt x="20346" y="72886"/>
                  </a:cubicBezTo>
                  <a:close/>
                </a:path>
              </a:pathLst>
            </a:custGeom>
            <a:grpFill/>
          </p:spPr>
        </p:sp>
        <p:sp>
          <p:nvSpPr>
            <p:cNvPr id="85" name="Freeform 84"/>
            <p:cNvSpPr/>
            <p:nvPr/>
          </p:nvSpPr>
          <p:spPr>
            <a:xfrm>
              <a:off x="6583652" y="3734146"/>
              <a:ext cx="40183" cy="72885"/>
            </a:xfrm>
            <a:custGeom>
              <a:avLst/>
              <a:gdLst/>
              <a:ahLst/>
              <a:cxnLst/>
              <a:rect l="l" t="t" r="r" b="b"/>
              <a:pathLst>
                <a:path w="40183" h="72885">
                  <a:moveTo>
                    <a:pt x="19799" y="72759"/>
                  </a:moveTo>
                  <a:cubicBezTo>
                    <a:pt x="11125" y="72759"/>
                    <a:pt x="6363" y="70079"/>
                    <a:pt x="2972" y="63831"/>
                  </a:cubicBezTo>
                  <a:cubicBezTo>
                    <a:pt x="0" y="56998"/>
                    <a:pt x="0" y="50457"/>
                    <a:pt x="1346" y="42787"/>
                  </a:cubicBezTo>
                  <a:cubicBezTo>
                    <a:pt x="3175" y="35510"/>
                    <a:pt x="7150" y="25223"/>
                    <a:pt x="10579" y="17908"/>
                  </a:cubicBezTo>
                  <a:cubicBezTo>
                    <a:pt x="13513" y="10275"/>
                    <a:pt x="20091" y="0"/>
                    <a:pt x="20346" y="0"/>
                  </a:cubicBezTo>
                  <a:cubicBezTo>
                    <a:pt x="20091" y="51"/>
                    <a:pt x="26670" y="10275"/>
                    <a:pt x="30112" y="17908"/>
                  </a:cubicBezTo>
                  <a:cubicBezTo>
                    <a:pt x="33032" y="25223"/>
                    <a:pt x="37007" y="35510"/>
                    <a:pt x="38786" y="42787"/>
                  </a:cubicBezTo>
                  <a:cubicBezTo>
                    <a:pt x="40182" y="50457"/>
                    <a:pt x="40182" y="56998"/>
                    <a:pt x="37160" y="63831"/>
                  </a:cubicBezTo>
                  <a:cubicBezTo>
                    <a:pt x="33832" y="70079"/>
                    <a:pt x="29058" y="72886"/>
                    <a:pt x="20346" y="72886"/>
                  </a:cubicBezTo>
                  <a:lnTo>
                    <a:pt x="19799" y="72759"/>
                  </a:lnTo>
                  <a:close/>
                </a:path>
              </a:pathLst>
            </a:custGeom>
            <a:grpFill/>
            <a:ln w="11151" cap="sq">
              <a:solidFill>
                <a:srgbClr val="FFFEFF"/>
              </a:solidFill>
            </a:ln>
          </p:spPr>
        </p:sp>
        <p:sp>
          <p:nvSpPr>
            <p:cNvPr id="86" name="Freeform 85"/>
            <p:cNvSpPr/>
            <p:nvPr/>
          </p:nvSpPr>
          <p:spPr>
            <a:xfrm>
              <a:off x="6590857" y="3960127"/>
              <a:ext cx="21260" cy="24676"/>
            </a:xfrm>
            <a:custGeom>
              <a:avLst/>
              <a:gdLst/>
              <a:ahLst/>
              <a:cxnLst/>
              <a:rect l="l" t="t" r="r" b="b"/>
              <a:pathLst>
                <a:path w="21260" h="24676">
                  <a:moveTo>
                    <a:pt x="7670" y="22974"/>
                  </a:moveTo>
                  <a:cubicBezTo>
                    <a:pt x="12572" y="24676"/>
                    <a:pt x="17945" y="21564"/>
                    <a:pt x="19495" y="16116"/>
                  </a:cubicBezTo>
                  <a:cubicBezTo>
                    <a:pt x="21260" y="10071"/>
                    <a:pt x="18592" y="3848"/>
                    <a:pt x="13576" y="1778"/>
                  </a:cubicBezTo>
                  <a:cubicBezTo>
                    <a:pt x="8674" y="0"/>
                    <a:pt x="3314" y="3099"/>
                    <a:pt x="1765" y="8636"/>
                  </a:cubicBezTo>
                  <a:cubicBezTo>
                    <a:pt x="0" y="14592"/>
                    <a:pt x="2667" y="20815"/>
                    <a:pt x="7670" y="22974"/>
                  </a:cubicBezTo>
                  <a:close/>
                </a:path>
              </a:pathLst>
            </a:custGeom>
            <a:grpFill/>
            <a:ln w="1473" cap="sq">
              <a:solidFill>
                <a:srgbClr val="FFFEFF"/>
              </a:solidFill>
            </a:ln>
          </p:spPr>
        </p:sp>
        <p:sp>
          <p:nvSpPr>
            <p:cNvPr id="87" name="Freeform 86"/>
            <p:cNvSpPr/>
            <p:nvPr/>
          </p:nvSpPr>
          <p:spPr>
            <a:xfrm>
              <a:off x="6590751" y="3875117"/>
              <a:ext cx="21475" cy="26517"/>
            </a:xfrm>
            <a:custGeom>
              <a:avLst/>
              <a:gdLst/>
              <a:ahLst/>
              <a:cxnLst/>
              <a:rect l="l" t="t" r="r" b="b"/>
              <a:pathLst>
                <a:path w="21475" h="26517">
                  <a:moveTo>
                    <a:pt x="7747" y="24625"/>
                  </a:moveTo>
                  <a:cubicBezTo>
                    <a:pt x="12700" y="26517"/>
                    <a:pt x="18123" y="23190"/>
                    <a:pt x="19685" y="17259"/>
                  </a:cubicBezTo>
                  <a:cubicBezTo>
                    <a:pt x="21476" y="10820"/>
                    <a:pt x="18770" y="4153"/>
                    <a:pt x="13716" y="1854"/>
                  </a:cubicBezTo>
                  <a:cubicBezTo>
                    <a:pt x="8763" y="0"/>
                    <a:pt x="3353" y="3340"/>
                    <a:pt x="1778" y="9220"/>
                  </a:cubicBezTo>
                  <a:cubicBezTo>
                    <a:pt x="0" y="15697"/>
                    <a:pt x="2692" y="22377"/>
                    <a:pt x="7747" y="24625"/>
                  </a:cubicBezTo>
                </a:path>
              </a:pathLst>
            </a:custGeom>
            <a:grpFill/>
          </p:spPr>
        </p:sp>
        <p:sp>
          <p:nvSpPr>
            <p:cNvPr id="88" name="Freeform 87"/>
            <p:cNvSpPr/>
            <p:nvPr/>
          </p:nvSpPr>
          <p:spPr>
            <a:xfrm>
              <a:off x="6590751" y="3875117"/>
              <a:ext cx="21475" cy="26517"/>
            </a:xfrm>
            <a:custGeom>
              <a:avLst/>
              <a:gdLst/>
              <a:ahLst/>
              <a:cxnLst/>
              <a:rect l="l" t="t" r="r" b="b"/>
              <a:pathLst>
                <a:path w="21475" h="26517">
                  <a:moveTo>
                    <a:pt x="7747" y="24625"/>
                  </a:moveTo>
                  <a:cubicBezTo>
                    <a:pt x="12700" y="26517"/>
                    <a:pt x="18123" y="23190"/>
                    <a:pt x="19685" y="17259"/>
                  </a:cubicBezTo>
                  <a:cubicBezTo>
                    <a:pt x="21476" y="10820"/>
                    <a:pt x="18770" y="4153"/>
                    <a:pt x="13716" y="1854"/>
                  </a:cubicBezTo>
                  <a:cubicBezTo>
                    <a:pt x="8763" y="0"/>
                    <a:pt x="3353" y="3340"/>
                    <a:pt x="1778" y="9220"/>
                  </a:cubicBezTo>
                  <a:cubicBezTo>
                    <a:pt x="0" y="15697"/>
                    <a:pt x="2692" y="22377"/>
                    <a:pt x="7747" y="24625"/>
                  </a:cubicBezTo>
                  <a:close/>
                </a:path>
              </a:pathLst>
            </a:custGeom>
            <a:grpFill/>
            <a:ln w="11151" cap="sq">
              <a:solidFill>
                <a:srgbClr val="FFFEFF"/>
              </a:solidFill>
            </a:ln>
          </p:spPr>
        </p:sp>
        <p:sp>
          <p:nvSpPr>
            <p:cNvPr id="89" name="Freeform 88"/>
            <p:cNvSpPr/>
            <p:nvPr/>
          </p:nvSpPr>
          <p:spPr>
            <a:xfrm>
              <a:off x="6692468" y="3944214"/>
              <a:ext cx="115151" cy="20396"/>
            </a:xfrm>
            <a:custGeom>
              <a:avLst/>
              <a:gdLst/>
              <a:ahLst/>
              <a:cxnLst/>
              <a:rect l="l" t="t" r="r" b="b"/>
              <a:pathLst>
                <a:path w="115151" h="20396">
                  <a:moveTo>
                    <a:pt x="57544" y="20396"/>
                  </a:moveTo>
                  <a:cubicBezTo>
                    <a:pt x="34551" y="20396"/>
                    <a:pt x="13939" y="18102"/>
                    <a:pt x="0" y="14475"/>
                  </a:cubicBezTo>
                  <a:lnTo>
                    <a:pt x="0" y="14475"/>
                  </a:lnTo>
                  <a:lnTo>
                    <a:pt x="0" y="0"/>
                  </a:lnTo>
                  <a:lnTo>
                    <a:pt x="115151" y="0"/>
                  </a:lnTo>
                  <a:lnTo>
                    <a:pt x="115151" y="14462"/>
                  </a:lnTo>
                  <a:lnTo>
                    <a:pt x="115151" y="14462"/>
                  </a:lnTo>
                  <a:cubicBezTo>
                    <a:pt x="101210" y="18096"/>
                    <a:pt x="80573" y="20396"/>
                    <a:pt x="57544" y="20396"/>
                  </a:cubicBezTo>
                  <a:close/>
                </a:path>
              </a:pathLst>
            </a:custGeom>
            <a:grpFill/>
          </p:spPr>
        </p:sp>
        <p:sp>
          <p:nvSpPr>
            <p:cNvPr id="90" name="Freeform 89"/>
            <p:cNvSpPr/>
            <p:nvPr/>
          </p:nvSpPr>
          <p:spPr>
            <a:xfrm>
              <a:off x="6673993" y="3930414"/>
              <a:ext cx="152045" cy="34201"/>
            </a:xfrm>
            <a:custGeom>
              <a:avLst/>
              <a:gdLst/>
              <a:ahLst/>
              <a:cxnLst/>
              <a:rect l="l" t="t" r="r" b="b"/>
              <a:pathLst>
                <a:path w="152045" h="34201">
                  <a:moveTo>
                    <a:pt x="76023" y="34201"/>
                  </a:moveTo>
                  <a:cubicBezTo>
                    <a:pt x="118009" y="34201"/>
                    <a:pt x="152045" y="26543"/>
                    <a:pt x="152045" y="17107"/>
                  </a:cubicBezTo>
                  <a:cubicBezTo>
                    <a:pt x="152045" y="7658"/>
                    <a:pt x="118009" y="0"/>
                    <a:pt x="76023" y="0"/>
                  </a:cubicBezTo>
                  <a:cubicBezTo>
                    <a:pt x="34036" y="0"/>
                    <a:pt x="0" y="7658"/>
                    <a:pt x="0" y="17107"/>
                  </a:cubicBezTo>
                  <a:cubicBezTo>
                    <a:pt x="0" y="26543"/>
                    <a:pt x="34036" y="34201"/>
                    <a:pt x="76023" y="34201"/>
                  </a:cubicBezTo>
                  <a:close/>
                </a:path>
              </a:pathLst>
            </a:custGeom>
            <a:grpFill/>
            <a:ln w="737" cap="sq">
              <a:solidFill>
                <a:srgbClr val="FFFEFF"/>
              </a:solidFill>
            </a:ln>
          </p:spPr>
        </p:sp>
        <p:sp>
          <p:nvSpPr>
            <p:cNvPr id="91" name="Freeform 90"/>
            <p:cNvSpPr/>
            <p:nvPr/>
          </p:nvSpPr>
          <p:spPr>
            <a:xfrm>
              <a:off x="6673993" y="3930414"/>
              <a:ext cx="152045" cy="34201"/>
            </a:xfrm>
            <a:custGeom>
              <a:avLst/>
              <a:gdLst/>
              <a:ahLst/>
              <a:cxnLst/>
              <a:rect l="l" t="t" r="r" b="b"/>
              <a:pathLst>
                <a:path w="152045" h="34201">
                  <a:moveTo>
                    <a:pt x="76023" y="34201"/>
                  </a:moveTo>
                  <a:cubicBezTo>
                    <a:pt x="118009" y="34201"/>
                    <a:pt x="152045" y="26543"/>
                    <a:pt x="152045" y="17107"/>
                  </a:cubicBezTo>
                  <a:cubicBezTo>
                    <a:pt x="152045" y="7658"/>
                    <a:pt x="118009" y="0"/>
                    <a:pt x="76023" y="0"/>
                  </a:cubicBezTo>
                  <a:cubicBezTo>
                    <a:pt x="34036" y="0"/>
                    <a:pt x="0" y="7658"/>
                    <a:pt x="0" y="17107"/>
                  </a:cubicBezTo>
                  <a:cubicBezTo>
                    <a:pt x="0" y="26543"/>
                    <a:pt x="34036" y="34201"/>
                    <a:pt x="76023" y="34201"/>
                  </a:cubicBezTo>
                </a:path>
              </a:pathLst>
            </a:custGeom>
            <a:grpFill/>
          </p:spPr>
        </p:sp>
        <p:sp>
          <p:nvSpPr>
            <p:cNvPr id="92" name="Freeform 91"/>
            <p:cNvSpPr/>
            <p:nvPr/>
          </p:nvSpPr>
          <p:spPr>
            <a:xfrm>
              <a:off x="6673993" y="3930414"/>
              <a:ext cx="152045" cy="34201"/>
            </a:xfrm>
            <a:custGeom>
              <a:avLst/>
              <a:gdLst/>
              <a:ahLst/>
              <a:cxnLst/>
              <a:rect l="l" t="t" r="r" b="b"/>
              <a:pathLst>
                <a:path w="152045" h="34201">
                  <a:moveTo>
                    <a:pt x="76023" y="34201"/>
                  </a:moveTo>
                  <a:cubicBezTo>
                    <a:pt x="118009" y="34201"/>
                    <a:pt x="152045" y="26543"/>
                    <a:pt x="152045" y="17107"/>
                  </a:cubicBezTo>
                  <a:cubicBezTo>
                    <a:pt x="152045" y="7658"/>
                    <a:pt x="118009" y="0"/>
                    <a:pt x="76023" y="0"/>
                  </a:cubicBezTo>
                  <a:cubicBezTo>
                    <a:pt x="34036" y="0"/>
                    <a:pt x="0" y="7658"/>
                    <a:pt x="0" y="17107"/>
                  </a:cubicBezTo>
                  <a:cubicBezTo>
                    <a:pt x="0" y="26543"/>
                    <a:pt x="34036" y="34201"/>
                    <a:pt x="76023" y="34201"/>
                  </a:cubicBezTo>
                  <a:close/>
                </a:path>
              </a:pathLst>
            </a:custGeom>
            <a:grpFill/>
            <a:ln w="737" cap="sq">
              <a:solidFill>
                <a:srgbClr val="FFFEFF"/>
              </a:solidFill>
            </a:ln>
          </p:spPr>
        </p:sp>
        <p:sp>
          <p:nvSpPr>
            <p:cNvPr id="93" name="Freeform 92"/>
            <p:cNvSpPr/>
            <p:nvPr/>
          </p:nvSpPr>
          <p:spPr>
            <a:xfrm>
              <a:off x="6672923" y="3924145"/>
              <a:ext cx="155142" cy="34899"/>
            </a:xfrm>
            <a:custGeom>
              <a:avLst/>
              <a:gdLst/>
              <a:ahLst/>
              <a:cxnLst/>
              <a:rect l="l" t="t" r="r" b="b"/>
              <a:pathLst>
                <a:path w="155142" h="34899">
                  <a:moveTo>
                    <a:pt x="77571" y="34900"/>
                  </a:moveTo>
                  <a:cubicBezTo>
                    <a:pt x="120408" y="34900"/>
                    <a:pt x="155142" y="27089"/>
                    <a:pt x="155142" y="17450"/>
                  </a:cubicBezTo>
                  <a:cubicBezTo>
                    <a:pt x="155142" y="7811"/>
                    <a:pt x="120408" y="0"/>
                    <a:pt x="77571" y="0"/>
                  </a:cubicBezTo>
                  <a:cubicBezTo>
                    <a:pt x="34734" y="0"/>
                    <a:pt x="0" y="7811"/>
                    <a:pt x="0" y="17450"/>
                  </a:cubicBezTo>
                  <a:cubicBezTo>
                    <a:pt x="0" y="27089"/>
                    <a:pt x="34734" y="34900"/>
                    <a:pt x="77571" y="34900"/>
                  </a:cubicBezTo>
                </a:path>
              </a:pathLst>
            </a:custGeom>
            <a:grpFill/>
          </p:spPr>
        </p:sp>
        <p:sp>
          <p:nvSpPr>
            <p:cNvPr id="94" name="Freeform 93"/>
            <p:cNvSpPr/>
            <p:nvPr/>
          </p:nvSpPr>
          <p:spPr>
            <a:xfrm>
              <a:off x="6672923" y="3924145"/>
              <a:ext cx="155142" cy="34899"/>
            </a:xfrm>
            <a:custGeom>
              <a:avLst/>
              <a:gdLst/>
              <a:ahLst/>
              <a:cxnLst/>
              <a:rect l="l" t="t" r="r" b="b"/>
              <a:pathLst>
                <a:path w="155142" h="34899">
                  <a:moveTo>
                    <a:pt x="77571" y="34900"/>
                  </a:moveTo>
                  <a:cubicBezTo>
                    <a:pt x="120408" y="34900"/>
                    <a:pt x="155142" y="27089"/>
                    <a:pt x="155142" y="17450"/>
                  </a:cubicBezTo>
                  <a:cubicBezTo>
                    <a:pt x="155142" y="7811"/>
                    <a:pt x="120408" y="0"/>
                    <a:pt x="77571" y="0"/>
                  </a:cubicBezTo>
                  <a:cubicBezTo>
                    <a:pt x="34734" y="0"/>
                    <a:pt x="0" y="7811"/>
                    <a:pt x="0" y="17450"/>
                  </a:cubicBezTo>
                  <a:cubicBezTo>
                    <a:pt x="0" y="27089"/>
                    <a:pt x="34734" y="34900"/>
                    <a:pt x="77571" y="34900"/>
                  </a:cubicBezTo>
                  <a:close/>
                </a:path>
              </a:pathLst>
            </a:custGeom>
            <a:grpFill/>
            <a:ln w="737" cap="sq">
              <a:solidFill>
                <a:srgbClr val="FFFEFF"/>
              </a:solidFill>
            </a:ln>
          </p:spPr>
        </p:sp>
        <p:sp>
          <p:nvSpPr>
            <p:cNvPr id="95" name="Freeform 94"/>
            <p:cNvSpPr/>
            <p:nvPr/>
          </p:nvSpPr>
          <p:spPr>
            <a:xfrm>
              <a:off x="6673073" y="3784887"/>
              <a:ext cx="154101" cy="154877"/>
            </a:xfrm>
            <a:custGeom>
              <a:avLst/>
              <a:gdLst/>
              <a:ahLst/>
              <a:cxnLst/>
              <a:rect l="l" t="t" r="r" b="b"/>
              <a:pathLst>
                <a:path w="154101" h="154877">
                  <a:moveTo>
                    <a:pt x="0" y="154229"/>
                  </a:moveTo>
                  <a:lnTo>
                    <a:pt x="79285" y="0"/>
                  </a:lnTo>
                  <a:lnTo>
                    <a:pt x="154101" y="154876"/>
                  </a:lnTo>
                  <a:moveTo>
                    <a:pt x="79285" y="0"/>
                  </a:moveTo>
                  <a:lnTo>
                    <a:pt x="79285" y="138608"/>
                  </a:lnTo>
                </a:path>
              </a:pathLst>
            </a:custGeom>
            <a:grpFill/>
            <a:ln w="2946" cap="sq">
              <a:solidFill>
                <a:srgbClr val="FFFEFF"/>
              </a:solidFill>
            </a:ln>
          </p:spPr>
        </p:sp>
        <p:sp>
          <p:nvSpPr>
            <p:cNvPr id="96" name="Freeform 95"/>
            <p:cNvSpPr/>
            <p:nvPr/>
          </p:nvSpPr>
          <p:spPr>
            <a:xfrm>
              <a:off x="6737259" y="3767295"/>
              <a:ext cx="28893" cy="31166"/>
            </a:xfrm>
            <a:custGeom>
              <a:avLst/>
              <a:gdLst/>
              <a:ahLst/>
              <a:cxnLst/>
              <a:rect l="l" t="t" r="r" b="b"/>
              <a:pathLst>
                <a:path w="28893" h="31166">
                  <a:moveTo>
                    <a:pt x="10211" y="28816"/>
                  </a:moveTo>
                  <a:cubicBezTo>
                    <a:pt x="17095" y="31166"/>
                    <a:pt x="24385" y="27254"/>
                    <a:pt x="26823" y="20091"/>
                  </a:cubicBezTo>
                  <a:cubicBezTo>
                    <a:pt x="28893" y="12725"/>
                    <a:pt x="25261" y="4877"/>
                    <a:pt x="18885" y="2629"/>
                  </a:cubicBezTo>
                  <a:cubicBezTo>
                    <a:pt x="11799" y="0"/>
                    <a:pt x="4509" y="3924"/>
                    <a:pt x="2274" y="11354"/>
                  </a:cubicBezTo>
                  <a:cubicBezTo>
                    <a:pt x="0" y="18453"/>
                    <a:pt x="3633" y="26302"/>
                    <a:pt x="10211" y="28816"/>
                  </a:cubicBezTo>
                </a:path>
              </a:pathLst>
            </a:custGeom>
            <a:grpFill/>
          </p:spPr>
        </p:sp>
        <p:sp>
          <p:nvSpPr>
            <p:cNvPr id="97" name="Freeform 96"/>
            <p:cNvSpPr/>
            <p:nvPr/>
          </p:nvSpPr>
          <p:spPr>
            <a:xfrm>
              <a:off x="6737259" y="3767295"/>
              <a:ext cx="28893" cy="31166"/>
            </a:xfrm>
            <a:custGeom>
              <a:avLst/>
              <a:gdLst/>
              <a:ahLst/>
              <a:cxnLst/>
              <a:rect l="l" t="t" r="r" b="b"/>
              <a:pathLst>
                <a:path w="28893" h="31166">
                  <a:moveTo>
                    <a:pt x="10211" y="28816"/>
                  </a:moveTo>
                  <a:cubicBezTo>
                    <a:pt x="17095" y="31166"/>
                    <a:pt x="24385" y="27254"/>
                    <a:pt x="26823" y="20091"/>
                  </a:cubicBezTo>
                  <a:cubicBezTo>
                    <a:pt x="28893" y="12725"/>
                    <a:pt x="25261" y="4877"/>
                    <a:pt x="18885" y="2629"/>
                  </a:cubicBezTo>
                  <a:cubicBezTo>
                    <a:pt x="11799" y="0"/>
                    <a:pt x="4509" y="3924"/>
                    <a:pt x="2274" y="11354"/>
                  </a:cubicBezTo>
                  <a:cubicBezTo>
                    <a:pt x="0" y="18453"/>
                    <a:pt x="3633" y="26302"/>
                    <a:pt x="10211" y="28816"/>
                  </a:cubicBezTo>
                  <a:close/>
                </a:path>
              </a:pathLst>
            </a:custGeom>
            <a:grpFill/>
            <a:ln w="1473" cap="sq">
              <a:solidFill>
                <a:srgbClr val="FFFEFF"/>
              </a:solidFill>
            </a:ln>
          </p:spPr>
        </p:sp>
        <p:sp>
          <p:nvSpPr>
            <p:cNvPr id="98" name="Freeform 97"/>
            <p:cNvSpPr/>
            <p:nvPr/>
          </p:nvSpPr>
          <p:spPr>
            <a:xfrm>
              <a:off x="6593280" y="3959589"/>
              <a:ext cx="15875" cy="12700"/>
            </a:xfrm>
            <a:custGeom>
              <a:avLst/>
              <a:gdLst/>
              <a:ahLst/>
              <a:cxnLst/>
              <a:rect l="l" t="t" r="r" b="b"/>
              <a:pathLst>
                <a:path w="15875" h="7341">
                  <a:moveTo>
                    <a:pt x="8217" y="2387"/>
                  </a:moveTo>
                  <a:cubicBezTo>
                    <a:pt x="13221" y="2387"/>
                    <a:pt x="15875" y="317"/>
                    <a:pt x="15875" y="317"/>
                  </a:cubicBezTo>
                  <a:cubicBezTo>
                    <a:pt x="14478" y="3340"/>
                    <a:pt x="12814" y="7340"/>
                    <a:pt x="8078" y="7340"/>
                  </a:cubicBezTo>
                  <a:cubicBezTo>
                    <a:pt x="3899" y="7340"/>
                    <a:pt x="1956" y="5422"/>
                    <a:pt x="0" y="0"/>
                  </a:cubicBezTo>
                  <a:cubicBezTo>
                    <a:pt x="0" y="0"/>
                    <a:pt x="3213" y="2387"/>
                    <a:pt x="8217" y="2387"/>
                  </a:cubicBezTo>
                </a:path>
              </a:pathLst>
            </a:custGeom>
            <a:grpFill/>
          </p:spPr>
        </p:sp>
        <p:sp>
          <p:nvSpPr>
            <p:cNvPr id="99" name="Freeform 98"/>
            <p:cNvSpPr/>
            <p:nvPr/>
          </p:nvSpPr>
          <p:spPr>
            <a:xfrm>
              <a:off x="6593280" y="3959589"/>
              <a:ext cx="15875" cy="7341"/>
            </a:xfrm>
            <a:custGeom>
              <a:avLst/>
              <a:gdLst/>
              <a:ahLst/>
              <a:cxnLst/>
              <a:rect l="l" t="t" r="r" b="b"/>
              <a:pathLst>
                <a:path w="15875" h="7341">
                  <a:moveTo>
                    <a:pt x="8217" y="2387"/>
                  </a:moveTo>
                  <a:cubicBezTo>
                    <a:pt x="13221" y="2387"/>
                    <a:pt x="15875" y="317"/>
                    <a:pt x="15875" y="317"/>
                  </a:cubicBezTo>
                  <a:cubicBezTo>
                    <a:pt x="14478" y="3340"/>
                    <a:pt x="12814" y="7340"/>
                    <a:pt x="8078" y="7340"/>
                  </a:cubicBezTo>
                  <a:cubicBezTo>
                    <a:pt x="3899" y="7340"/>
                    <a:pt x="1956" y="5422"/>
                    <a:pt x="0" y="0"/>
                  </a:cubicBezTo>
                  <a:cubicBezTo>
                    <a:pt x="0" y="0"/>
                    <a:pt x="3213" y="2387"/>
                    <a:pt x="8217" y="2387"/>
                  </a:cubicBezTo>
                  <a:close/>
                </a:path>
              </a:pathLst>
            </a:custGeom>
            <a:grpFill/>
            <a:ln w="1473" cap="sq">
              <a:solidFill>
                <a:srgbClr val="FFFEFF"/>
              </a:solidFill>
            </a:ln>
          </p:spPr>
        </p:sp>
        <p:sp>
          <p:nvSpPr>
            <p:cNvPr id="100" name="Freeform 99"/>
            <p:cNvSpPr/>
            <p:nvPr/>
          </p:nvSpPr>
          <p:spPr>
            <a:xfrm>
              <a:off x="6366139" y="3934121"/>
              <a:ext cx="152044" cy="34201"/>
            </a:xfrm>
            <a:custGeom>
              <a:avLst/>
              <a:gdLst/>
              <a:ahLst/>
              <a:cxnLst/>
              <a:rect l="l" t="t" r="r" b="b"/>
              <a:pathLst>
                <a:path w="152044" h="34201">
                  <a:moveTo>
                    <a:pt x="76022" y="34201"/>
                  </a:moveTo>
                  <a:cubicBezTo>
                    <a:pt x="118009" y="34201"/>
                    <a:pt x="152045" y="26543"/>
                    <a:pt x="152045" y="17094"/>
                  </a:cubicBezTo>
                  <a:cubicBezTo>
                    <a:pt x="152045" y="7658"/>
                    <a:pt x="118009" y="0"/>
                    <a:pt x="76022" y="0"/>
                  </a:cubicBezTo>
                  <a:cubicBezTo>
                    <a:pt x="34036" y="0"/>
                    <a:pt x="0" y="7658"/>
                    <a:pt x="0" y="17094"/>
                  </a:cubicBezTo>
                  <a:cubicBezTo>
                    <a:pt x="0" y="26543"/>
                    <a:pt x="34036" y="34201"/>
                    <a:pt x="76022" y="34201"/>
                  </a:cubicBezTo>
                </a:path>
              </a:pathLst>
            </a:custGeom>
            <a:grpFill/>
          </p:spPr>
        </p:sp>
        <p:sp>
          <p:nvSpPr>
            <p:cNvPr id="101" name="Freeform 100"/>
            <p:cNvSpPr/>
            <p:nvPr/>
          </p:nvSpPr>
          <p:spPr>
            <a:xfrm>
              <a:off x="6403594" y="3947439"/>
              <a:ext cx="114579" cy="20892"/>
            </a:xfrm>
            <a:custGeom>
              <a:avLst/>
              <a:gdLst/>
              <a:ahLst/>
              <a:cxnLst/>
              <a:rect l="l" t="t" r="r" b="b"/>
              <a:pathLst>
                <a:path w="114579" h="20892">
                  <a:moveTo>
                    <a:pt x="38570" y="20892"/>
                  </a:moveTo>
                  <a:cubicBezTo>
                    <a:pt x="24486" y="20892"/>
                    <a:pt x="11303" y="20028"/>
                    <a:pt x="0" y="18517"/>
                  </a:cubicBezTo>
                  <a:lnTo>
                    <a:pt x="0" y="0"/>
                  </a:lnTo>
                  <a:lnTo>
                    <a:pt x="112712" y="0"/>
                  </a:lnTo>
                  <a:cubicBezTo>
                    <a:pt x="113931" y="1220"/>
                    <a:pt x="114579" y="2490"/>
                    <a:pt x="114579" y="3785"/>
                  </a:cubicBezTo>
                  <a:cubicBezTo>
                    <a:pt x="114579" y="13221"/>
                    <a:pt x="80556" y="20892"/>
                    <a:pt x="38570" y="20892"/>
                  </a:cubicBezTo>
                  <a:close/>
                </a:path>
              </a:pathLst>
            </a:custGeom>
            <a:grpFill/>
          </p:spPr>
        </p:sp>
        <p:sp>
          <p:nvSpPr>
            <p:cNvPr id="102" name="Freeform 101"/>
            <p:cNvSpPr/>
            <p:nvPr/>
          </p:nvSpPr>
          <p:spPr>
            <a:xfrm>
              <a:off x="6366139" y="3934121"/>
              <a:ext cx="152044" cy="34201"/>
            </a:xfrm>
            <a:custGeom>
              <a:avLst/>
              <a:gdLst/>
              <a:ahLst/>
              <a:cxnLst/>
              <a:rect l="l" t="t" r="r" b="b"/>
              <a:pathLst>
                <a:path w="152044" h="34201">
                  <a:moveTo>
                    <a:pt x="76022" y="34201"/>
                  </a:moveTo>
                  <a:cubicBezTo>
                    <a:pt x="118009" y="34201"/>
                    <a:pt x="152045" y="26543"/>
                    <a:pt x="152045" y="17094"/>
                  </a:cubicBezTo>
                  <a:cubicBezTo>
                    <a:pt x="152045" y="7658"/>
                    <a:pt x="118009" y="0"/>
                    <a:pt x="76022" y="0"/>
                  </a:cubicBezTo>
                  <a:cubicBezTo>
                    <a:pt x="34036" y="0"/>
                    <a:pt x="0" y="7658"/>
                    <a:pt x="0" y="17094"/>
                  </a:cubicBezTo>
                  <a:cubicBezTo>
                    <a:pt x="0" y="26543"/>
                    <a:pt x="34036" y="34201"/>
                    <a:pt x="76022" y="34201"/>
                  </a:cubicBezTo>
                  <a:close/>
                </a:path>
              </a:pathLst>
            </a:custGeom>
            <a:grpFill/>
            <a:ln w="737" cap="sq">
              <a:solidFill>
                <a:srgbClr val="FFFEFF"/>
              </a:solidFill>
            </a:ln>
          </p:spPr>
        </p:sp>
        <p:sp>
          <p:nvSpPr>
            <p:cNvPr id="103" name="Freeform 102"/>
            <p:cNvSpPr/>
            <p:nvPr/>
          </p:nvSpPr>
          <p:spPr>
            <a:xfrm>
              <a:off x="6366139" y="3934121"/>
              <a:ext cx="152044" cy="34201"/>
            </a:xfrm>
            <a:custGeom>
              <a:avLst/>
              <a:gdLst/>
              <a:ahLst/>
              <a:cxnLst/>
              <a:rect l="l" t="t" r="r" b="b"/>
              <a:pathLst>
                <a:path w="152044" h="34201">
                  <a:moveTo>
                    <a:pt x="76022" y="34201"/>
                  </a:moveTo>
                  <a:cubicBezTo>
                    <a:pt x="118009" y="34201"/>
                    <a:pt x="152045" y="26543"/>
                    <a:pt x="152045" y="17094"/>
                  </a:cubicBezTo>
                  <a:cubicBezTo>
                    <a:pt x="152045" y="7658"/>
                    <a:pt x="118009" y="0"/>
                    <a:pt x="76022" y="0"/>
                  </a:cubicBezTo>
                  <a:cubicBezTo>
                    <a:pt x="34036" y="0"/>
                    <a:pt x="0" y="7658"/>
                    <a:pt x="0" y="17094"/>
                  </a:cubicBezTo>
                  <a:cubicBezTo>
                    <a:pt x="0" y="26543"/>
                    <a:pt x="34036" y="34201"/>
                    <a:pt x="76022" y="34201"/>
                  </a:cubicBezTo>
                </a:path>
              </a:pathLst>
            </a:custGeom>
            <a:grpFill/>
          </p:spPr>
        </p:sp>
        <p:sp>
          <p:nvSpPr>
            <p:cNvPr id="104" name="Freeform 103"/>
            <p:cNvSpPr/>
            <p:nvPr/>
          </p:nvSpPr>
          <p:spPr>
            <a:xfrm>
              <a:off x="6366139" y="3934121"/>
              <a:ext cx="152044" cy="34201"/>
            </a:xfrm>
            <a:custGeom>
              <a:avLst/>
              <a:gdLst/>
              <a:ahLst/>
              <a:cxnLst/>
              <a:rect l="l" t="t" r="r" b="b"/>
              <a:pathLst>
                <a:path w="152044" h="34201">
                  <a:moveTo>
                    <a:pt x="76022" y="34201"/>
                  </a:moveTo>
                  <a:cubicBezTo>
                    <a:pt x="118009" y="34201"/>
                    <a:pt x="152045" y="26543"/>
                    <a:pt x="152045" y="17094"/>
                  </a:cubicBezTo>
                  <a:cubicBezTo>
                    <a:pt x="152045" y="7658"/>
                    <a:pt x="118009" y="0"/>
                    <a:pt x="76022" y="0"/>
                  </a:cubicBezTo>
                  <a:cubicBezTo>
                    <a:pt x="34036" y="0"/>
                    <a:pt x="0" y="7658"/>
                    <a:pt x="0" y="17094"/>
                  </a:cubicBezTo>
                  <a:cubicBezTo>
                    <a:pt x="0" y="26543"/>
                    <a:pt x="34036" y="34201"/>
                    <a:pt x="76022" y="34201"/>
                  </a:cubicBezTo>
                  <a:close/>
                </a:path>
              </a:pathLst>
            </a:custGeom>
            <a:grpFill/>
            <a:ln w="737" cap="sq">
              <a:solidFill>
                <a:srgbClr val="FFFEFF"/>
              </a:solidFill>
            </a:ln>
          </p:spPr>
        </p:sp>
        <p:sp>
          <p:nvSpPr>
            <p:cNvPr id="105" name="Freeform 104"/>
            <p:cNvSpPr/>
            <p:nvPr/>
          </p:nvSpPr>
          <p:spPr>
            <a:xfrm>
              <a:off x="6365218" y="3788601"/>
              <a:ext cx="154101" cy="154877"/>
            </a:xfrm>
            <a:custGeom>
              <a:avLst/>
              <a:gdLst/>
              <a:ahLst/>
              <a:cxnLst/>
              <a:rect l="l" t="t" r="r" b="b"/>
              <a:pathLst>
                <a:path w="154101" h="154877">
                  <a:moveTo>
                    <a:pt x="0" y="154228"/>
                  </a:moveTo>
                  <a:lnTo>
                    <a:pt x="79299" y="0"/>
                  </a:lnTo>
                  <a:lnTo>
                    <a:pt x="154102" y="154876"/>
                  </a:lnTo>
                  <a:moveTo>
                    <a:pt x="79299" y="0"/>
                  </a:moveTo>
                  <a:lnTo>
                    <a:pt x="79299" y="138607"/>
                  </a:lnTo>
                </a:path>
              </a:pathLst>
            </a:custGeom>
            <a:grpFill/>
            <a:ln w="2946" cap="sq">
              <a:solidFill>
                <a:srgbClr val="FFFEFF"/>
              </a:solidFill>
            </a:ln>
          </p:spPr>
        </p:sp>
        <p:sp>
          <p:nvSpPr>
            <p:cNvPr id="106" name="Freeform 105"/>
            <p:cNvSpPr/>
            <p:nvPr/>
          </p:nvSpPr>
          <p:spPr>
            <a:xfrm>
              <a:off x="6429822" y="3767295"/>
              <a:ext cx="28892" cy="31166"/>
            </a:xfrm>
            <a:custGeom>
              <a:avLst/>
              <a:gdLst/>
              <a:ahLst/>
              <a:cxnLst/>
              <a:rect l="l" t="t" r="r" b="b"/>
              <a:pathLst>
                <a:path w="28892" h="31166">
                  <a:moveTo>
                    <a:pt x="10338" y="28816"/>
                  </a:moveTo>
                  <a:cubicBezTo>
                    <a:pt x="17095" y="31166"/>
                    <a:pt x="24384" y="27254"/>
                    <a:pt x="26950" y="20091"/>
                  </a:cubicBezTo>
                  <a:cubicBezTo>
                    <a:pt x="28893" y="12725"/>
                    <a:pt x="25273" y="4877"/>
                    <a:pt x="18288" y="2629"/>
                  </a:cubicBezTo>
                  <a:cubicBezTo>
                    <a:pt x="11798" y="0"/>
                    <a:pt x="4509" y="3924"/>
                    <a:pt x="2388" y="11354"/>
                  </a:cubicBezTo>
                  <a:cubicBezTo>
                    <a:pt x="0" y="18453"/>
                    <a:pt x="3632" y="26302"/>
                    <a:pt x="10338" y="28816"/>
                  </a:cubicBezTo>
                </a:path>
              </a:pathLst>
            </a:custGeom>
            <a:grpFill/>
          </p:spPr>
        </p:sp>
        <p:sp>
          <p:nvSpPr>
            <p:cNvPr id="107" name="Freeform 106"/>
            <p:cNvSpPr/>
            <p:nvPr/>
          </p:nvSpPr>
          <p:spPr>
            <a:xfrm>
              <a:off x="6429822" y="3767295"/>
              <a:ext cx="28892" cy="31166"/>
            </a:xfrm>
            <a:custGeom>
              <a:avLst/>
              <a:gdLst/>
              <a:ahLst/>
              <a:cxnLst/>
              <a:rect l="l" t="t" r="r" b="b"/>
              <a:pathLst>
                <a:path w="28892" h="31166">
                  <a:moveTo>
                    <a:pt x="10338" y="28816"/>
                  </a:moveTo>
                  <a:cubicBezTo>
                    <a:pt x="17095" y="31166"/>
                    <a:pt x="24384" y="27254"/>
                    <a:pt x="26950" y="20091"/>
                  </a:cubicBezTo>
                  <a:cubicBezTo>
                    <a:pt x="28893" y="12725"/>
                    <a:pt x="25273" y="4877"/>
                    <a:pt x="18288" y="2629"/>
                  </a:cubicBezTo>
                  <a:cubicBezTo>
                    <a:pt x="11798" y="0"/>
                    <a:pt x="4509" y="3924"/>
                    <a:pt x="2388" y="11354"/>
                  </a:cubicBezTo>
                  <a:cubicBezTo>
                    <a:pt x="0" y="18453"/>
                    <a:pt x="3632" y="26302"/>
                    <a:pt x="10338" y="28816"/>
                  </a:cubicBezTo>
                  <a:close/>
                </a:path>
              </a:pathLst>
            </a:custGeom>
            <a:grpFill/>
            <a:ln w="1473" cap="sq">
              <a:solidFill>
                <a:srgbClr val="FFFEFF"/>
              </a:solidFill>
            </a:ln>
          </p:spPr>
        </p:sp>
        <p:sp>
          <p:nvSpPr>
            <p:cNvPr id="108" name="Freeform 107"/>
            <p:cNvSpPr/>
            <p:nvPr/>
          </p:nvSpPr>
          <p:spPr>
            <a:xfrm>
              <a:off x="6365070" y="3927851"/>
              <a:ext cx="155143" cy="34899"/>
            </a:xfrm>
            <a:custGeom>
              <a:avLst/>
              <a:gdLst/>
              <a:ahLst/>
              <a:cxnLst/>
              <a:rect l="l" t="t" r="r" b="b"/>
              <a:pathLst>
                <a:path w="155143" h="34899">
                  <a:moveTo>
                    <a:pt x="77571" y="34899"/>
                  </a:moveTo>
                  <a:cubicBezTo>
                    <a:pt x="120408" y="34899"/>
                    <a:pt x="155143" y="27089"/>
                    <a:pt x="155143" y="17450"/>
                  </a:cubicBezTo>
                  <a:cubicBezTo>
                    <a:pt x="155143" y="7810"/>
                    <a:pt x="120408" y="0"/>
                    <a:pt x="77571" y="0"/>
                  </a:cubicBezTo>
                  <a:cubicBezTo>
                    <a:pt x="34734" y="0"/>
                    <a:pt x="0" y="7810"/>
                    <a:pt x="0" y="17450"/>
                  </a:cubicBezTo>
                  <a:cubicBezTo>
                    <a:pt x="0" y="27089"/>
                    <a:pt x="34734" y="34899"/>
                    <a:pt x="77571" y="34899"/>
                  </a:cubicBezTo>
                </a:path>
              </a:pathLst>
            </a:custGeom>
            <a:grpFill/>
          </p:spPr>
        </p:sp>
        <p:sp>
          <p:nvSpPr>
            <p:cNvPr id="109" name="Freeform 108"/>
            <p:cNvSpPr/>
            <p:nvPr/>
          </p:nvSpPr>
          <p:spPr>
            <a:xfrm>
              <a:off x="6365070" y="3927851"/>
              <a:ext cx="155143" cy="34899"/>
            </a:xfrm>
            <a:custGeom>
              <a:avLst/>
              <a:gdLst/>
              <a:ahLst/>
              <a:cxnLst/>
              <a:rect l="l" t="t" r="r" b="b"/>
              <a:pathLst>
                <a:path w="155143" h="34899">
                  <a:moveTo>
                    <a:pt x="77571" y="34899"/>
                  </a:moveTo>
                  <a:cubicBezTo>
                    <a:pt x="120408" y="34899"/>
                    <a:pt x="155143" y="27089"/>
                    <a:pt x="155143" y="17450"/>
                  </a:cubicBezTo>
                  <a:cubicBezTo>
                    <a:pt x="155143" y="7810"/>
                    <a:pt x="120408" y="0"/>
                    <a:pt x="77571" y="0"/>
                  </a:cubicBezTo>
                  <a:cubicBezTo>
                    <a:pt x="34734" y="0"/>
                    <a:pt x="0" y="7810"/>
                    <a:pt x="0" y="17450"/>
                  </a:cubicBezTo>
                  <a:cubicBezTo>
                    <a:pt x="0" y="27089"/>
                    <a:pt x="34734" y="34899"/>
                    <a:pt x="77571" y="34899"/>
                  </a:cubicBezTo>
                  <a:close/>
                </a:path>
              </a:pathLst>
            </a:custGeom>
            <a:grpFill/>
            <a:ln w="737" cap="sq">
              <a:solidFill>
                <a:srgbClr val="FFFEFF"/>
              </a:solidFill>
            </a:ln>
          </p:spPr>
        </p:sp>
      </p:grpSp>
      <p:sp>
        <p:nvSpPr>
          <p:cNvPr id="110" name="TextBox 109"/>
          <p:cNvSpPr txBox="1"/>
          <p:nvPr/>
        </p:nvSpPr>
        <p:spPr>
          <a:xfrm>
            <a:off x="9815740" y="2581728"/>
            <a:ext cx="1188720" cy="558800"/>
          </a:xfrm>
          <a:prstGeom prst="rect">
            <a:avLst/>
          </a:prstGeom>
        </p:spPr>
        <p:txBody>
          <a:bodyPr lIns="0" tIns="0" rIns="0" bIns="0" anchor="t"/>
          <a:lstStyle/>
          <a:p>
            <a:pPr marL="100860" indent="-100860">
              <a:lnSpc>
                <a:spcPts val="996"/>
              </a:lnSpc>
              <a:buClr>
                <a:srgbClr val="FFFEFF"/>
              </a:buClr>
              <a:buSzPts val="500"/>
              <a:buFont typeface="Arial Unicode MS"/>
              <a:buChar char="■"/>
            </a:pPr>
            <a:r>
              <a:rPr lang="en-US" sz="1000" b="1" dirty="0">
                <a:solidFill>
                  <a:srgbClr val="FFFEFF"/>
                </a:solidFill>
                <a:latin typeface="Arial"/>
              </a:rPr>
              <a:t>Decision Making</a:t>
            </a:r>
          </a:p>
          <a:p>
            <a:pPr marL="100860" indent="-100860">
              <a:lnSpc>
                <a:spcPts val="996"/>
              </a:lnSpc>
              <a:spcBef>
                <a:spcPts val="441"/>
              </a:spcBef>
              <a:buClr>
                <a:srgbClr val="FFFEFF"/>
              </a:buClr>
              <a:buSzPts val="500"/>
              <a:buFont typeface="Arial Unicode MS"/>
              <a:buChar char="■"/>
            </a:pPr>
            <a:r>
              <a:rPr lang="en-US" sz="1000" b="1" dirty="0">
                <a:solidFill>
                  <a:srgbClr val="FFFEFF"/>
                </a:solidFill>
                <a:latin typeface="Arial"/>
              </a:rPr>
              <a:t>Analytic Ability</a:t>
            </a:r>
          </a:p>
        </p:txBody>
      </p:sp>
      <p:sp>
        <p:nvSpPr>
          <p:cNvPr id="111" name="TextBox 110"/>
          <p:cNvSpPr txBox="1"/>
          <p:nvPr/>
        </p:nvSpPr>
        <p:spPr>
          <a:xfrm rot="4649992">
            <a:off x="10974828" y="2331695"/>
            <a:ext cx="139700" cy="165100"/>
          </a:xfrm>
          <a:prstGeom prst="rect">
            <a:avLst/>
          </a:prstGeom>
        </p:spPr>
        <p:txBody>
          <a:bodyPr wrap="none" lIns="0" tIns="0" rIns="0" bIns="0" anchor="t"/>
          <a:lstStyle/>
          <a:p>
            <a:r>
              <a:rPr lang="en-US" sz="1000" b="1">
                <a:solidFill>
                  <a:srgbClr val="000000"/>
                </a:solidFill>
                <a:latin typeface="Arial"/>
              </a:rPr>
              <a:t>II.</a:t>
            </a:r>
          </a:p>
        </p:txBody>
      </p:sp>
      <p:sp>
        <p:nvSpPr>
          <p:cNvPr id="112" name="TextBox 111"/>
          <p:cNvSpPr txBox="1"/>
          <p:nvPr/>
        </p:nvSpPr>
        <p:spPr>
          <a:xfrm rot="4649992">
            <a:off x="10793228" y="2744198"/>
            <a:ext cx="685800" cy="165100"/>
          </a:xfrm>
          <a:prstGeom prst="rect">
            <a:avLst/>
          </a:prstGeom>
        </p:spPr>
        <p:txBody>
          <a:bodyPr wrap="none" lIns="0" tIns="0" rIns="0" bIns="0" anchor="t"/>
          <a:lstStyle/>
          <a:p>
            <a:r>
              <a:rPr lang="en-US" sz="1000" b="1">
                <a:solidFill>
                  <a:srgbClr val="000000"/>
                </a:solidFill>
                <a:latin typeface="Arial"/>
              </a:rPr>
              <a:t>Judgment</a:t>
            </a:r>
          </a:p>
        </p:txBody>
      </p:sp>
      <p:grpSp>
        <p:nvGrpSpPr>
          <p:cNvPr id="113" name="Group 112"/>
          <p:cNvGrpSpPr/>
          <p:nvPr/>
        </p:nvGrpSpPr>
        <p:grpSpPr>
          <a:xfrm>
            <a:off x="7976333" y="3170313"/>
            <a:ext cx="2015503" cy="2173910"/>
            <a:chOff x="4942392" y="4017585"/>
            <a:chExt cx="2015503" cy="2173910"/>
          </a:xfrm>
        </p:grpSpPr>
        <p:sp>
          <p:nvSpPr>
            <p:cNvPr id="114" name="Freeform 113"/>
            <p:cNvSpPr/>
            <p:nvPr/>
          </p:nvSpPr>
          <p:spPr>
            <a:xfrm>
              <a:off x="4942392" y="4017585"/>
              <a:ext cx="2015503" cy="2173910"/>
            </a:xfrm>
            <a:custGeom>
              <a:avLst/>
              <a:gdLst/>
              <a:ahLst/>
              <a:cxnLst/>
              <a:rect l="l" t="t" r="r" b="b"/>
              <a:pathLst>
                <a:path w="2015503" h="2173910">
                  <a:moveTo>
                    <a:pt x="2015503" y="2170836"/>
                  </a:moveTo>
                  <a:lnTo>
                    <a:pt x="1333424" y="698856"/>
                  </a:lnTo>
                  <a:lnTo>
                    <a:pt x="1009587" y="0"/>
                  </a:lnTo>
                  <a:lnTo>
                    <a:pt x="1007555" y="0"/>
                  </a:lnTo>
                  <a:lnTo>
                    <a:pt x="490271" y="1112101"/>
                  </a:lnTo>
                  <a:lnTo>
                    <a:pt x="0" y="2166150"/>
                  </a:lnTo>
                  <a:lnTo>
                    <a:pt x="6045" y="2173910"/>
                  </a:lnTo>
                  <a:lnTo>
                    <a:pt x="2013115" y="2173910"/>
                  </a:lnTo>
                  <a:close/>
                </a:path>
              </a:pathLst>
            </a:custGeom>
            <a:solidFill>
              <a:srgbClr val="4D4D4F"/>
            </a:solidFill>
          </p:spPr>
        </p:sp>
        <p:sp>
          <p:nvSpPr>
            <p:cNvPr id="115" name="Freeform 114"/>
            <p:cNvSpPr/>
            <p:nvPr/>
          </p:nvSpPr>
          <p:spPr>
            <a:xfrm>
              <a:off x="4942392" y="4017585"/>
              <a:ext cx="2015503" cy="2173910"/>
            </a:xfrm>
            <a:custGeom>
              <a:avLst/>
              <a:gdLst/>
              <a:ahLst/>
              <a:cxnLst/>
              <a:rect l="l" t="t" r="r" b="b"/>
              <a:pathLst>
                <a:path w="2015503" h="2173910">
                  <a:moveTo>
                    <a:pt x="2015503" y="2170836"/>
                  </a:moveTo>
                  <a:lnTo>
                    <a:pt x="1333424" y="698856"/>
                  </a:lnTo>
                  <a:lnTo>
                    <a:pt x="1009587" y="0"/>
                  </a:lnTo>
                  <a:lnTo>
                    <a:pt x="1007555" y="0"/>
                  </a:lnTo>
                  <a:lnTo>
                    <a:pt x="490271" y="1112101"/>
                  </a:lnTo>
                  <a:lnTo>
                    <a:pt x="0" y="2166150"/>
                  </a:lnTo>
                  <a:lnTo>
                    <a:pt x="6045" y="2173910"/>
                  </a:lnTo>
                  <a:lnTo>
                    <a:pt x="2013115" y="2173910"/>
                  </a:lnTo>
                  <a:lnTo>
                    <a:pt x="2015503" y="2170836"/>
                  </a:lnTo>
                  <a:close/>
                </a:path>
              </a:pathLst>
            </a:custGeom>
            <a:noFill/>
            <a:ln w="9741" cap="sq">
              <a:solidFill>
                <a:srgbClr val="FFFEFF"/>
              </a:solidFill>
            </a:ln>
          </p:spPr>
        </p:sp>
        <p:sp>
          <p:nvSpPr>
            <p:cNvPr id="116" name="Freeform 115"/>
            <p:cNvSpPr/>
            <p:nvPr/>
          </p:nvSpPr>
          <p:spPr>
            <a:xfrm>
              <a:off x="5831229" y="4545169"/>
              <a:ext cx="111785" cy="111798"/>
            </a:xfrm>
            <a:custGeom>
              <a:avLst/>
              <a:gdLst/>
              <a:ahLst/>
              <a:cxnLst/>
              <a:rect l="l" t="t" r="r" b="b"/>
              <a:pathLst>
                <a:path w="111785" h="111798">
                  <a:moveTo>
                    <a:pt x="111785" y="55892"/>
                  </a:moveTo>
                  <a:cubicBezTo>
                    <a:pt x="111785" y="86779"/>
                    <a:pt x="86766" y="111798"/>
                    <a:pt x="55893" y="111798"/>
                  </a:cubicBezTo>
                  <a:cubicBezTo>
                    <a:pt x="25019" y="111798"/>
                    <a:pt x="0" y="86779"/>
                    <a:pt x="0" y="55892"/>
                  </a:cubicBezTo>
                  <a:cubicBezTo>
                    <a:pt x="0" y="25019"/>
                    <a:pt x="25019" y="0"/>
                    <a:pt x="55893" y="0"/>
                  </a:cubicBezTo>
                  <a:cubicBezTo>
                    <a:pt x="86766" y="0"/>
                    <a:pt x="111785" y="25019"/>
                    <a:pt x="111785" y="55892"/>
                  </a:cubicBezTo>
                </a:path>
              </a:pathLst>
            </a:custGeom>
            <a:solidFill>
              <a:srgbClr val="FFFEFF"/>
            </a:solidFill>
          </p:spPr>
        </p:sp>
        <p:sp>
          <p:nvSpPr>
            <p:cNvPr id="117" name="Freeform 116"/>
            <p:cNvSpPr/>
            <p:nvPr/>
          </p:nvSpPr>
          <p:spPr>
            <a:xfrm>
              <a:off x="5892231" y="4658837"/>
              <a:ext cx="100889" cy="150470"/>
            </a:xfrm>
            <a:custGeom>
              <a:avLst/>
              <a:gdLst/>
              <a:ahLst/>
              <a:cxnLst/>
              <a:rect l="l" t="t" r="r" b="b"/>
              <a:pathLst>
                <a:path w="100889" h="150470">
                  <a:moveTo>
                    <a:pt x="69062" y="150229"/>
                  </a:moveTo>
                  <a:cubicBezTo>
                    <a:pt x="86639" y="150229"/>
                    <a:pt x="100889" y="135903"/>
                    <a:pt x="100889" y="118237"/>
                  </a:cubicBezTo>
                  <a:lnTo>
                    <a:pt x="100889" y="31992"/>
                  </a:lnTo>
                  <a:cubicBezTo>
                    <a:pt x="100889" y="14326"/>
                    <a:pt x="93320" y="13"/>
                    <a:pt x="81750" y="13"/>
                  </a:cubicBezTo>
                  <a:lnTo>
                    <a:pt x="42164" y="0"/>
                  </a:lnTo>
                  <a:lnTo>
                    <a:pt x="0" y="150470"/>
                  </a:lnTo>
                  <a:lnTo>
                    <a:pt x="69062" y="150470"/>
                  </a:lnTo>
                </a:path>
              </a:pathLst>
            </a:custGeom>
            <a:solidFill>
              <a:srgbClr val="FFFEFF"/>
            </a:solidFill>
          </p:spPr>
        </p:sp>
        <p:sp>
          <p:nvSpPr>
            <p:cNvPr id="118" name="Freeform 117"/>
            <p:cNvSpPr/>
            <p:nvPr/>
          </p:nvSpPr>
          <p:spPr>
            <a:xfrm>
              <a:off x="5861095" y="4666080"/>
              <a:ext cx="52375" cy="107683"/>
            </a:xfrm>
            <a:custGeom>
              <a:avLst/>
              <a:gdLst/>
              <a:ahLst/>
              <a:cxnLst/>
              <a:rect l="l" t="t" r="r" b="b"/>
              <a:pathLst>
                <a:path w="52375" h="107683">
                  <a:moveTo>
                    <a:pt x="49098" y="20447"/>
                  </a:moveTo>
                  <a:lnTo>
                    <a:pt x="29578" y="1359"/>
                  </a:lnTo>
                  <a:lnTo>
                    <a:pt x="29578" y="1092"/>
                  </a:lnTo>
                  <a:cubicBezTo>
                    <a:pt x="28371" y="140"/>
                    <a:pt x="27229" y="0"/>
                    <a:pt x="26187" y="64"/>
                  </a:cubicBezTo>
                  <a:cubicBezTo>
                    <a:pt x="25146" y="0"/>
                    <a:pt x="24002" y="140"/>
                    <a:pt x="22796" y="1092"/>
                  </a:cubicBezTo>
                  <a:lnTo>
                    <a:pt x="22796" y="1359"/>
                  </a:lnTo>
                  <a:lnTo>
                    <a:pt x="3276" y="20447"/>
                  </a:lnTo>
                  <a:cubicBezTo>
                    <a:pt x="0" y="23013"/>
                    <a:pt x="1308" y="26823"/>
                    <a:pt x="1308" y="26823"/>
                  </a:cubicBezTo>
                  <a:lnTo>
                    <a:pt x="24701" y="105068"/>
                  </a:lnTo>
                  <a:lnTo>
                    <a:pt x="24726" y="106109"/>
                  </a:lnTo>
                  <a:cubicBezTo>
                    <a:pt x="24726" y="106109"/>
                    <a:pt x="25234" y="107341"/>
                    <a:pt x="25908" y="107608"/>
                  </a:cubicBezTo>
                  <a:cubicBezTo>
                    <a:pt x="26009" y="107684"/>
                    <a:pt x="26085" y="107658"/>
                    <a:pt x="26187" y="107671"/>
                  </a:cubicBezTo>
                  <a:cubicBezTo>
                    <a:pt x="26276" y="107658"/>
                    <a:pt x="26365" y="107684"/>
                    <a:pt x="26466" y="107608"/>
                  </a:cubicBezTo>
                  <a:cubicBezTo>
                    <a:pt x="27139" y="107341"/>
                    <a:pt x="27647" y="106109"/>
                    <a:pt x="27647" y="106109"/>
                  </a:cubicBezTo>
                  <a:lnTo>
                    <a:pt x="27660" y="105068"/>
                  </a:lnTo>
                  <a:lnTo>
                    <a:pt x="51066" y="26823"/>
                  </a:lnTo>
                  <a:cubicBezTo>
                    <a:pt x="51066" y="26823"/>
                    <a:pt x="52374" y="23013"/>
                    <a:pt x="49098" y="20447"/>
                  </a:cubicBezTo>
                </a:path>
              </a:pathLst>
            </a:custGeom>
            <a:solidFill>
              <a:srgbClr val="FFFEFF"/>
            </a:solidFill>
          </p:spPr>
        </p:sp>
        <p:sp>
          <p:nvSpPr>
            <p:cNvPr id="119" name="Freeform 118"/>
            <p:cNvSpPr/>
            <p:nvPr/>
          </p:nvSpPr>
          <p:spPr>
            <a:xfrm>
              <a:off x="5831224" y="4545530"/>
              <a:ext cx="111430" cy="111442"/>
            </a:xfrm>
            <a:custGeom>
              <a:avLst/>
              <a:gdLst/>
              <a:ahLst/>
              <a:cxnLst/>
              <a:rect l="l" t="t" r="r" b="b"/>
              <a:pathLst>
                <a:path w="111430" h="111442">
                  <a:moveTo>
                    <a:pt x="111430" y="55714"/>
                  </a:moveTo>
                  <a:cubicBezTo>
                    <a:pt x="111430" y="86486"/>
                    <a:pt x="86487" y="111442"/>
                    <a:pt x="55715" y="111442"/>
                  </a:cubicBezTo>
                  <a:cubicBezTo>
                    <a:pt x="24943" y="111442"/>
                    <a:pt x="0" y="86486"/>
                    <a:pt x="0" y="55714"/>
                  </a:cubicBezTo>
                  <a:cubicBezTo>
                    <a:pt x="0" y="24942"/>
                    <a:pt x="24943" y="0"/>
                    <a:pt x="55715" y="0"/>
                  </a:cubicBezTo>
                  <a:cubicBezTo>
                    <a:pt x="86487" y="0"/>
                    <a:pt x="111430" y="24942"/>
                    <a:pt x="111430" y="55714"/>
                  </a:cubicBezTo>
                </a:path>
              </a:pathLst>
            </a:custGeom>
            <a:solidFill>
              <a:srgbClr val="FFFEFF"/>
            </a:solidFill>
          </p:spPr>
        </p:sp>
        <p:sp>
          <p:nvSpPr>
            <p:cNvPr id="120" name="Freeform 119"/>
            <p:cNvSpPr/>
            <p:nvPr/>
          </p:nvSpPr>
          <p:spPr>
            <a:xfrm>
              <a:off x="5781117" y="4658837"/>
              <a:ext cx="100889" cy="150470"/>
            </a:xfrm>
            <a:custGeom>
              <a:avLst/>
              <a:gdLst/>
              <a:ahLst/>
              <a:cxnLst/>
              <a:rect l="l" t="t" r="r" b="b"/>
              <a:pathLst>
                <a:path w="100889" h="150470">
                  <a:moveTo>
                    <a:pt x="31827" y="150229"/>
                  </a:moveTo>
                  <a:cubicBezTo>
                    <a:pt x="14250" y="150229"/>
                    <a:pt x="0" y="135903"/>
                    <a:pt x="0" y="118237"/>
                  </a:cubicBezTo>
                  <a:lnTo>
                    <a:pt x="0" y="31992"/>
                  </a:lnTo>
                  <a:cubicBezTo>
                    <a:pt x="0" y="14326"/>
                    <a:pt x="7570" y="13"/>
                    <a:pt x="19139" y="13"/>
                  </a:cubicBezTo>
                  <a:lnTo>
                    <a:pt x="58725" y="0"/>
                  </a:lnTo>
                  <a:lnTo>
                    <a:pt x="100889" y="150470"/>
                  </a:lnTo>
                  <a:lnTo>
                    <a:pt x="31827" y="150470"/>
                  </a:lnTo>
                </a:path>
              </a:pathLst>
            </a:custGeom>
            <a:solidFill>
              <a:srgbClr val="FFFEFF"/>
            </a:solidFill>
          </p:spPr>
        </p:sp>
        <p:sp>
          <p:nvSpPr>
            <p:cNvPr id="121" name="Freeform 120"/>
            <p:cNvSpPr/>
            <p:nvPr/>
          </p:nvSpPr>
          <p:spPr>
            <a:xfrm>
              <a:off x="6014472" y="4619733"/>
              <a:ext cx="74524" cy="74537"/>
            </a:xfrm>
            <a:custGeom>
              <a:avLst/>
              <a:gdLst/>
              <a:ahLst/>
              <a:cxnLst/>
              <a:rect l="l" t="t" r="r" b="b"/>
              <a:pathLst>
                <a:path w="74524" h="74537">
                  <a:moveTo>
                    <a:pt x="74524" y="37262"/>
                  </a:moveTo>
                  <a:cubicBezTo>
                    <a:pt x="74524" y="57849"/>
                    <a:pt x="57836" y="74536"/>
                    <a:pt x="37262" y="74536"/>
                  </a:cubicBezTo>
                  <a:cubicBezTo>
                    <a:pt x="16675" y="74536"/>
                    <a:pt x="0" y="57849"/>
                    <a:pt x="0" y="37262"/>
                  </a:cubicBezTo>
                  <a:cubicBezTo>
                    <a:pt x="0" y="16675"/>
                    <a:pt x="16675" y="0"/>
                    <a:pt x="37262" y="0"/>
                  </a:cubicBezTo>
                  <a:cubicBezTo>
                    <a:pt x="57836" y="0"/>
                    <a:pt x="74524" y="16675"/>
                    <a:pt x="74524" y="37262"/>
                  </a:cubicBezTo>
                </a:path>
              </a:pathLst>
            </a:custGeom>
            <a:solidFill>
              <a:srgbClr val="FFFEFF"/>
            </a:solidFill>
          </p:spPr>
        </p:sp>
        <p:sp>
          <p:nvSpPr>
            <p:cNvPr id="122" name="Freeform 121"/>
            <p:cNvSpPr/>
            <p:nvPr/>
          </p:nvSpPr>
          <p:spPr>
            <a:xfrm>
              <a:off x="6055144" y="4695513"/>
              <a:ext cx="67259" cy="100317"/>
            </a:xfrm>
            <a:custGeom>
              <a:avLst/>
              <a:gdLst/>
              <a:ahLst/>
              <a:cxnLst/>
              <a:rect l="l" t="t" r="r" b="b"/>
              <a:pathLst>
                <a:path w="67259" h="100317">
                  <a:moveTo>
                    <a:pt x="46037" y="100152"/>
                  </a:moveTo>
                  <a:cubicBezTo>
                    <a:pt x="57760" y="100152"/>
                    <a:pt x="67259" y="90601"/>
                    <a:pt x="67259" y="78829"/>
                  </a:cubicBezTo>
                  <a:lnTo>
                    <a:pt x="67259" y="21336"/>
                  </a:lnTo>
                  <a:cubicBezTo>
                    <a:pt x="67259" y="9550"/>
                    <a:pt x="62205" y="12"/>
                    <a:pt x="54495" y="12"/>
                  </a:cubicBezTo>
                  <a:lnTo>
                    <a:pt x="28105" y="0"/>
                  </a:lnTo>
                  <a:lnTo>
                    <a:pt x="0" y="100317"/>
                  </a:lnTo>
                  <a:lnTo>
                    <a:pt x="46037" y="100317"/>
                  </a:lnTo>
                </a:path>
              </a:pathLst>
            </a:custGeom>
            <a:solidFill>
              <a:srgbClr val="FFFEFF"/>
            </a:solidFill>
          </p:spPr>
        </p:sp>
        <p:sp>
          <p:nvSpPr>
            <p:cNvPr id="123" name="Freeform 122"/>
            <p:cNvSpPr/>
            <p:nvPr/>
          </p:nvSpPr>
          <p:spPr>
            <a:xfrm>
              <a:off x="6034374" y="4700332"/>
              <a:ext cx="34925" cy="71793"/>
            </a:xfrm>
            <a:custGeom>
              <a:avLst/>
              <a:gdLst/>
              <a:ahLst/>
              <a:cxnLst/>
              <a:rect l="l" t="t" r="r" b="b"/>
              <a:pathLst>
                <a:path w="34925" h="71793">
                  <a:moveTo>
                    <a:pt x="32741" y="13640"/>
                  </a:moveTo>
                  <a:lnTo>
                    <a:pt x="19724" y="914"/>
                  </a:lnTo>
                  <a:lnTo>
                    <a:pt x="19724" y="737"/>
                  </a:lnTo>
                  <a:cubicBezTo>
                    <a:pt x="18923" y="102"/>
                    <a:pt x="18161" y="0"/>
                    <a:pt x="17463" y="51"/>
                  </a:cubicBezTo>
                  <a:cubicBezTo>
                    <a:pt x="16777" y="0"/>
                    <a:pt x="16015" y="102"/>
                    <a:pt x="15202" y="737"/>
                  </a:cubicBezTo>
                  <a:lnTo>
                    <a:pt x="15202" y="914"/>
                  </a:lnTo>
                  <a:lnTo>
                    <a:pt x="2185" y="13640"/>
                  </a:lnTo>
                  <a:cubicBezTo>
                    <a:pt x="0" y="15355"/>
                    <a:pt x="877" y="17895"/>
                    <a:pt x="877" y="17895"/>
                  </a:cubicBezTo>
                  <a:lnTo>
                    <a:pt x="16485" y="70054"/>
                  </a:lnTo>
                  <a:lnTo>
                    <a:pt x="16498" y="70752"/>
                  </a:lnTo>
                  <a:cubicBezTo>
                    <a:pt x="16498" y="70752"/>
                    <a:pt x="16828" y="71578"/>
                    <a:pt x="17285" y="71755"/>
                  </a:cubicBezTo>
                  <a:cubicBezTo>
                    <a:pt x="17348" y="71793"/>
                    <a:pt x="17399" y="71781"/>
                    <a:pt x="17463" y="71793"/>
                  </a:cubicBezTo>
                  <a:cubicBezTo>
                    <a:pt x="17526" y="71781"/>
                    <a:pt x="17590" y="71793"/>
                    <a:pt x="17653" y="71755"/>
                  </a:cubicBezTo>
                  <a:cubicBezTo>
                    <a:pt x="18098" y="71578"/>
                    <a:pt x="18441" y="70752"/>
                    <a:pt x="18441" y="70752"/>
                  </a:cubicBezTo>
                  <a:lnTo>
                    <a:pt x="18453" y="70054"/>
                  </a:lnTo>
                  <a:lnTo>
                    <a:pt x="34049" y="17895"/>
                  </a:lnTo>
                  <a:cubicBezTo>
                    <a:pt x="34049" y="17895"/>
                    <a:pt x="34925" y="15355"/>
                    <a:pt x="32741" y="13640"/>
                  </a:cubicBezTo>
                </a:path>
              </a:pathLst>
            </a:custGeom>
            <a:solidFill>
              <a:srgbClr val="FFFEFF"/>
            </a:solidFill>
          </p:spPr>
        </p:sp>
        <p:sp>
          <p:nvSpPr>
            <p:cNvPr id="124" name="Freeform 123"/>
            <p:cNvSpPr/>
            <p:nvPr/>
          </p:nvSpPr>
          <p:spPr>
            <a:xfrm>
              <a:off x="6014472" y="4619982"/>
              <a:ext cx="74282" cy="74282"/>
            </a:xfrm>
            <a:custGeom>
              <a:avLst/>
              <a:gdLst/>
              <a:ahLst/>
              <a:cxnLst/>
              <a:rect l="l" t="t" r="r" b="b"/>
              <a:pathLst>
                <a:path w="74282" h="74282">
                  <a:moveTo>
                    <a:pt x="74283" y="37135"/>
                  </a:moveTo>
                  <a:cubicBezTo>
                    <a:pt x="74283" y="57658"/>
                    <a:pt x="57659" y="74282"/>
                    <a:pt x="37135" y="74282"/>
                  </a:cubicBezTo>
                  <a:cubicBezTo>
                    <a:pt x="16625" y="74282"/>
                    <a:pt x="0" y="57658"/>
                    <a:pt x="0" y="37135"/>
                  </a:cubicBezTo>
                  <a:cubicBezTo>
                    <a:pt x="0" y="16624"/>
                    <a:pt x="16625" y="0"/>
                    <a:pt x="37135" y="0"/>
                  </a:cubicBezTo>
                  <a:cubicBezTo>
                    <a:pt x="57659" y="0"/>
                    <a:pt x="74283" y="16624"/>
                    <a:pt x="74283" y="37135"/>
                  </a:cubicBezTo>
                </a:path>
              </a:pathLst>
            </a:custGeom>
            <a:solidFill>
              <a:srgbClr val="FFFEFF"/>
            </a:solidFill>
          </p:spPr>
        </p:sp>
        <p:sp>
          <p:nvSpPr>
            <p:cNvPr id="125" name="Freeform 124"/>
            <p:cNvSpPr/>
            <p:nvPr/>
          </p:nvSpPr>
          <p:spPr>
            <a:xfrm>
              <a:off x="5981060" y="4695513"/>
              <a:ext cx="67259" cy="100317"/>
            </a:xfrm>
            <a:custGeom>
              <a:avLst/>
              <a:gdLst/>
              <a:ahLst/>
              <a:cxnLst/>
              <a:rect l="l" t="t" r="r" b="b"/>
              <a:pathLst>
                <a:path w="67259" h="100317">
                  <a:moveTo>
                    <a:pt x="21222" y="100152"/>
                  </a:moveTo>
                  <a:cubicBezTo>
                    <a:pt x="9500" y="100152"/>
                    <a:pt x="0" y="90601"/>
                    <a:pt x="0" y="78829"/>
                  </a:cubicBezTo>
                  <a:lnTo>
                    <a:pt x="0" y="21336"/>
                  </a:lnTo>
                  <a:cubicBezTo>
                    <a:pt x="0" y="9550"/>
                    <a:pt x="5054" y="12"/>
                    <a:pt x="12764" y="12"/>
                  </a:cubicBezTo>
                  <a:lnTo>
                    <a:pt x="39154" y="0"/>
                  </a:lnTo>
                  <a:lnTo>
                    <a:pt x="67259" y="100317"/>
                  </a:lnTo>
                  <a:lnTo>
                    <a:pt x="21222" y="100317"/>
                  </a:lnTo>
                </a:path>
              </a:pathLst>
            </a:custGeom>
            <a:solidFill>
              <a:srgbClr val="FFFEFF"/>
            </a:solidFill>
          </p:spPr>
        </p:sp>
      </p:grpSp>
      <p:sp>
        <p:nvSpPr>
          <p:cNvPr id="126" name="TextBox 125"/>
          <p:cNvSpPr txBox="1"/>
          <p:nvPr/>
        </p:nvSpPr>
        <p:spPr>
          <a:xfrm>
            <a:off x="8520189" y="4562928"/>
            <a:ext cx="1188720" cy="431800"/>
          </a:xfrm>
          <a:prstGeom prst="rect">
            <a:avLst/>
          </a:prstGeom>
        </p:spPr>
        <p:txBody>
          <a:bodyPr lIns="0" tIns="0" rIns="0" bIns="0" anchor="t"/>
          <a:lstStyle/>
          <a:p>
            <a:pPr marL="100860" indent="-100860">
              <a:buClr>
                <a:srgbClr val="FFFEFF"/>
              </a:buClr>
              <a:buSzPts val="500"/>
              <a:buFont typeface="Arial Unicode MS"/>
              <a:buChar char="■"/>
            </a:pPr>
            <a:r>
              <a:rPr lang="en-US" sz="1000" b="1" dirty="0">
                <a:solidFill>
                  <a:srgbClr val="FFFEFF"/>
                </a:solidFill>
                <a:latin typeface="Arial"/>
              </a:rPr>
              <a:t>Teamwork</a:t>
            </a:r>
          </a:p>
          <a:p>
            <a:pPr marL="100860" indent="-100860">
              <a:lnSpc>
                <a:spcPts val="996"/>
              </a:lnSpc>
              <a:spcBef>
                <a:spcPts val="441"/>
              </a:spcBef>
              <a:buClr>
                <a:srgbClr val="FFFEFF"/>
              </a:buClr>
              <a:buSzPts val="500"/>
              <a:buFont typeface="Arial Unicode MS"/>
              <a:buChar char="■"/>
            </a:pPr>
            <a:r>
              <a:rPr lang="en-US" sz="1000" b="1" dirty="0">
                <a:solidFill>
                  <a:srgbClr val="FFFEFF"/>
                </a:solidFill>
                <a:latin typeface="Arial"/>
              </a:rPr>
              <a:t>Leading and Supervising</a:t>
            </a:r>
          </a:p>
        </p:txBody>
      </p:sp>
      <p:sp>
        <p:nvSpPr>
          <p:cNvPr id="127" name="Freeform 126"/>
          <p:cNvSpPr/>
          <p:nvPr/>
        </p:nvSpPr>
        <p:spPr>
          <a:xfrm>
            <a:off x="6731988" y="1728151"/>
            <a:ext cx="2253920" cy="2002041"/>
          </a:xfrm>
          <a:custGeom>
            <a:avLst/>
            <a:gdLst/>
            <a:ahLst/>
            <a:cxnLst/>
            <a:rect l="l" t="t" r="r" b="b"/>
            <a:pathLst>
              <a:path w="2253920" h="2002041">
                <a:moveTo>
                  <a:pt x="445503" y="0"/>
                </a:moveTo>
                <a:lnTo>
                  <a:pt x="1204316" y="605105"/>
                </a:lnTo>
                <a:lnTo>
                  <a:pt x="2253920" y="1442174"/>
                </a:lnTo>
                <a:lnTo>
                  <a:pt x="0" y="2002041"/>
                </a:lnTo>
                <a:close/>
              </a:path>
            </a:pathLst>
          </a:custGeom>
          <a:solidFill>
            <a:srgbClr val="651D40"/>
          </a:solidFill>
        </p:spPr>
      </p:sp>
      <p:sp>
        <p:nvSpPr>
          <p:cNvPr id="128" name="Freeform 127"/>
          <p:cNvSpPr/>
          <p:nvPr/>
        </p:nvSpPr>
        <p:spPr>
          <a:xfrm>
            <a:off x="6731988" y="1728151"/>
            <a:ext cx="2253920" cy="2002041"/>
          </a:xfrm>
          <a:custGeom>
            <a:avLst/>
            <a:gdLst/>
            <a:ahLst/>
            <a:cxnLst/>
            <a:rect l="l" t="t" r="r" b="b"/>
            <a:pathLst>
              <a:path w="2253920" h="2002041">
                <a:moveTo>
                  <a:pt x="445503" y="0"/>
                </a:moveTo>
                <a:lnTo>
                  <a:pt x="1204316" y="605105"/>
                </a:lnTo>
                <a:lnTo>
                  <a:pt x="2253920" y="1442174"/>
                </a:lnTo>
                <a:lnTo>
                  <a:pt x="0" y="2002041"/>
                </a:lnTo>
                <a:lnTo>
                  <a:pt x="445503" y="0"/>
                </a:lnTo>
                <a:close/>
              </a:path>
            </a:pathLst>
          </a:custGeom>
          <a:noFill/>
          <a:ln w="9741" cap="sq">
            <a:solidFill>
              <a:srgbClr val="FFFEFF"/>
            </a:solidFill>
          </a:ln>
        </p:spPr>
      </p:sp>
      <p:sp>
        <p:nvSpPr>
          <p:cNvPr id="129" name="TextBox 128"/>
          <p:cNvSpPr txBox="1"/>
          <p:nvPr/>
        </p:nvSpPr>
        <p:spPr>
          <a:xfrm>
            <a:off x="7121665" y="2528450"/>
            <a:ext cx="1188720" cy="812799"/>
          </a:xfrm>
          <a:prstGeom prst="rect">
            <a:avLst/>
          </a:prstGeom>
        </p:spPr>
        <p:txBody>
          <a:bodyPr lIns="0" tIns="0" rIns="0" bIns="0" anchor="t"/>
          <a:lstStyle/>
          <a:p>
            <a:pPr marL="100860" indent="-100860">
              <a:lnSpc>
                <a:spcPts val="996"/>
              </a:lnSpc>
              <a:buClr>
                <a:srgbClr val="FFFEFF"/>
              </a:buClr>
              <a:buSzPts val="500"/>
              <a:buFont typeface="Arial Unicode MS"/>
              <a:buChar char="■"/>
            </a:pPr>
            <a:r>
              <a:rPr lang="en-US" sz="1000" b="1" dirty="0">
                <a:solidFill>
                  <a:srgbClr val="FFFEFF"/>
                </a:solidFill>
                <a:latin typeface="Arial"/>
              </a:rPr>
              <a:t>Learning and Researching</a:t>
            </a:r>
          </a:p>
          <a:p>
            <a:pPr marL="100860" indent="-100860">
              <a:lnSpc>
                <a:spcPts val="996"/>
              </a:lnSpc>
              <a:spcBef>
                <a:spcPts val="441"/>
              </a:spcBef>
              <a:buClr>
                <a:srgbClr val="FFFEFF"/>
              </a:buClr>
              <a:buSzPts val="500"/>
              <a:buFont typeface="Arial Unicode MS"/>
              <a:buChar char="■"/>
            </a:pPr>
            <a:r>
              <a:rPr lang="en-US" sz="1000" b="1" dirty="0">
                <a:solidFill>
                  <a:srgbClr val="FFFEFF"/>
                </a:solidFill>
                <a:latin typeface="Arial"/>
              </a:rPr>
              <a:t>Adapting </a:t>
            </a:r>
            <a:r>
              <a:rPr lang="en-US" sz="1000" b="1" dirty="0" smtClean="0">
                <a:solidFill>
                  <a:srgbClr val="FFFEFF"/>
                </a:solidFill>
                <a:latin typeface="Arial"/>
              </a:rPr>
              <a:t>and Responding </a:t>
            </a:r>
            <a:r>
              <a:rPr lang="en-US" sz="1000" b="1" dirty="0">
                <a:solidFill>
                  <a:srgbClr val="FFFEFF"/>
                </a:solidFill>
                <a:latin typeface="Arial"/>
              </a:rPr>
              <a:t>to Change</a:t>
            </a:r>
          </a:p>
        </p:txBody>
      </p:sp>
      <p:sp>
        <p:nvSpPr>
          <p:cNvPr id="130" name="TextBox 129"/>
          <p:cNvSpPr txBox="1"/>
          <p:nvPr/>
        </p:nvSpPr>
        <p:spPr>
          <a:xfrm rot="16964985">
            <a:off x="6543276" y="2842572"/>
            <a:ext cx="190500" cy="165100"/>
          </a:xfrm>
          <a:prstGeom prst="rect">
            <a:avLst/>
          </a:prstGeom>
        </p:spPr>
        <p:txBody>
          <a:bodyPr wrap="none" lIns="0" tIns="0" rIns="0" bIns="0" anchor="t"/>
          <a:lstStyle/>
          <a:p>
            <a:r>
              <a:rPr lang="en-US" sz="1000" b="1">
                <a:solidFill>
                  <a:srgbClr val="000000"/>
                </a:solidFill>
                <a:latin typeface="Arial"/>
              </a:rPr>
              <a:t>VI.</a:t>
            </a:r>
          </a:p>
        </p:txBody>
      </p:sp>
      <p:sp>
        <p:nvSpPr>
          <p:cNvPr id="131" name="TextBox 130"/>
          <p:cNvSpPr txBox="1"/>
          <p:nvPr/>
        </p:nvSpPr>
        <p:spPr>
          <a:xfrm rot="16964985">
            <a:off x="6405038" y="2415158"/>
            <a:ext cx="660400" cy="165100"/>
          </a:xfrm>
          <a:prstGeom prst="rect">
            <a:avLst/>
          </a:prstGeom>
        </p:spPr>
        <p:txBody>
          <a:bodyPr wrap="none" lIns="0" tIns="0" rIns="0" bIns="0" anchor="t"/>
          <a:lstStyle/>
          <a:p>
            <a:r>
              <a:rPr lang="en-US" sz="1000" b="1">
                <a:solidFill>
                  <a:srgbClr val="000000"/>
                </a:solidFill>
                <a:latin typeface="Arial"/>
              </a:rPr>
              <a:t>Learning </a:t>
            </a:r>
          </a:p>
        </p:txBody>
      </p:sp>
      <p:sp>
        <p:nvSpPr>
          <p:cNvPr id="132" name="TextBox 131"/>
          <p:cNvSpPr txBox="1"/>
          <p:nvPr/>
        </p:nvSpPr>
        <p:spPr>
          <a:xfrm rot="16964985">
            <a:off x="6788254" y="2068609"/>
            <a:ext cx="50801" cy="165100"/>
          </a:xfrm>
          <a:prstGeom prst="rect">
            <a:avLst/>
          </a:prstGeom>
        </p:spPr>
        <p:txBody>
          <a:bodyPr wrap="none" lIns="0" tIns="0" rIns="0" bIns="0" anchor="t"/>
          <a:lstStyle/>
          <a:p>
            <a:r>
              <a:rPr lang="en-US" sz="1000" b="1">
                <a:solidFill>
                  <a:srgbClr val="000000"/>
                </a:solidFill>
                <a:latin typeface="Arial"/>
              </a:rPr>
              <a:t> </a:t>
            </a:r>
          </a:p>
        </p:txBody>
      </p:sp>
      <p:sp>
        <p:nvSpPr>
          <p:cNvPr id="133" name="TextBox 132"/>
          <p:cNvSpPr txBox="1"/>
          <p:nvPr/>
        </p:nvSpPr>
        <p:spPr>
          <a:xfrm rot="16964985">
            <a:off x="6631224" y="2581088"/>
            <a:ext cx="457200" cy="165100"/>
          </a:xfrm>
          <a:prstGeom prst="rect">
            <a:avLst/>
          </a:prstGeom>
        </p:spPr>
        <p:txBody>
          <a:bodyPr wrap="none" lIns="0" tIns="0" rIns="0" bIns="0" anchor="t"/>
          <a:lstStyle/>
          <a:p>
            <a:r>
              <a:rPr lang="en-US" sz="1000" b="1" dirty="0">
                <a:solidFill>
                  <a:srgbClr val="000000"/>
                </a:solidFill>
                <a:latin typeface="Arial"/>
              </a:rPr>
              <a:t>Agility</a:t>
            </a:r>
          </a:p>
        </p:txBody>
      </p:sp>
      <p:grpSp>
        <p:nvGrpSpPr>
          <p:cNvPr id="134" name="Group 133"/>
          <p:cNvGrpSpPr/>
          <p:nvPr/>
        </p:nvGrpSpPr>
        <p:grpSpPr>
          <a:xfrm>
            <a:off x="6730991" y="2872464"/>
            <a:ext cx="2254923" cy="2468691"/>
            <a:chOff x="3697050" y="3719735"/>
            <a:chExt cx="2254923" cy="2468691"/>
          </a:xfrm>
        </p:grpSpPr>
        <p:sp>
          <p:nvSpPr>
            <p:cNvPr id="135" name="Freeform 134"/>
            <p:cNvSpPr/>
            <p:nvPr/>
          </p:nvSpPr>
          <p:spPr>
            <a:xfrm>
              <a:off x="5248053" y="3740771"/>
              <a:ext cx="113652" cy="113640"/>
            </a:xfrm>
            <a:custGeom>
              <a:avLst/>
              <a:gdLst/>
              <a:ahLst/>
              <a:cxnLst/>
              <a:rect l="l" t="t" r="r" b="b"/>
              <a:pathLst>
                <a:path w="113652" h="113640">
                  <a:moveTo>
                    <a:pt x="32740" y="56820"/>
                  </a:moveTo>
                  <a:cubicBezTo>
                    <a:pt x="32740" y="43548"/>
                    <a:pt x="43548" y="32741"/>
                    <a:pt x="56819" y="32741"/>
                  </a:cubicBezTo>
                  <a:cubicBezTo>
                    <a:pt x="70091" y="32741"/>
                    <a:pt x="80898" y="43548"/>
                    <a:pt x="80898" y="56820"/>
                  </a:cubicBezTo>
                  <a:cubicBezTo>
                    <a:pt x="80898" y="70091"/>
                    <a:pt x="70091" y="80899"/>
                    <a:pt x="56819" y="80899"/>
                  </a:cubicBezTo>
                  <a:cubicBezTo>
                    <a:pt x="43548" y="80899"/>
                    <a:pt x="32740" y="70091"/>
                    <a:pt x="32740" y="56820"/>
                  </a:cubicBezTo>
                  <a:moveTo>
                    <a:pt x="47904" y="104940"/>
                  </a:moveTo>
                  <a:lnTo>
                    <a:pt x="47904" y="109969"/>
                  </a:lnTo>
                  <a:cubicBezTo>
                    <a:pt x="47904" y="111988"/>
                    <a:pt x="49555" y="113639"/>
                    <a:pt x="51599" y="113639"/>
                  </a:cubicBezTo>
                  <a:lnTo>
                    <a:pt x="62420" y="113639"/>
                  </a:lnTo>
                  <a:cubicBezTo>
                    <a:pt x="64465" y="113639"/>
                    <a:pt x="66116" y="111988"/>
                    <a:pt x="66116" y="109969"/>
                  </a:cubicBezTo>
                  <a:lnTo>
                    <a:pt x="66116" y="104940"/>
                  </a:lnTo>
                  <a:cubicBezTo>
                    <a:pt x="66116" y="104026"/>
                    <a:pt x="66890" y="102997"/>
                    <a:pt x="67907" y="102692"/>
                  </a:cubicBezTo>
                  <a:lnTo>
                    <a:pt x="82677" y="96393"/>
                  </a:lnTo>
                  <a:cubicBezTo>
                    <a:pt x="83451" y="95961"/>
                    <a:pt x="84759" y="96151"/>
                    <a:pt x="85369" y="96749"/>
                  </a:cubicBezTo>
                  <a:lnTo>
                    <a:pt x="88684" y="100089"/>
                  </a:lnTo>
                  <a:cubicBezTo>
                    <a:pt x="90081" y="101473"/>
                    <a:pt x="92506" y="101473"/>
                    <a:pt x="93903" y="100089"/>
                  </a:cubicBezTo>
                  <a:lnTo>
                    <a:pt x="101574" y="92418"/>
                  </a:lnTo>
                  <a:cubicBezTo>
                    <a:pt x="102260" y="91732"/>
                    <a:pt x="102654" y="90805"/>
                    <a:pt x="102654" y="89827"/>
                  </a:cubicBezTo>
                  <a:cubicBezTo>
                    <a:pt x="102654" y="88836"/>
                    <a:pt x="102273" y="87909"/>
                    <a:pt x="101574" y="87211"/>
                  </a:cubicBezTo>
                  <a:lnTo>
                    <a:pt x="98044" y="83693"/>
                  </a:lnTo>
                  <a:cubicBezTo>
                    <a:pt x="97396" y="83032"/>
                    <a:pt x="97218" y="81750"/>
                    <a:pt x="97688" y="80823"/>
                  </a:cubicBezTo>
                  <a:lnTo>
                    <a:pt x="103060" y="67462"/>
                  </a:lnTo>
                  <a:cubicBezTo>
                    <a:pt x="103289" y="66599"/>
                    <a:pt x="104330" y="65824"/>
                    <a:pt x="105257" y="65811"/>
                  </a:cubicBezTo>
                  <a:lnTo>
                    <a:pt x="109944" y="65811"/>
                  </a:lnTo>
                  <a:cubicBezTo>
                    <a:pt x="111988" y="65811"/>
                    <a:pt x="113652" y="64160"/>
                    <a:pt x="113652" y="62128"/>
                  </a:cubicBezTo>
                  <a:lnTo>
                    <a:pt x="113652" y="51308"/>
                  </a:lnTo>
                  <a:cubicBezTo>
                    <a:pt x="113652" y="49276"/>
                    <a:pt x="111988" y="47625"/>
                    <a:pt x="109944" y="47625"/>
                  </a:cubicBezTo>
                  <a:lnTo>
                    <a:pt x="105257" y="47625"/>
                  </a:lnTo>
                  <a:cubicBezTo>
                    <a:pt x="104330" y="47625"/>
                    <a:pt x="103289" y="46850"/>
                    <a:pt x="102984" y="45847"/>
                  </a:cubicBezTo>
                  <a:lnTo>
                    <a:pt x="96532" y="30823"/>
                  </a:lnTo>
                  <a:cubicBezTo>
                    <a:pt x="96088" y="30023"/>
                    <a:pt x="96266" y="28753"/>
                    <a:pt x="96901" y="28118"/>
                  </a:cubicBezTo>
                  <a:lnTo>
                    <a:pt x="100076" y="24930"/>
                  </a:lnTo>
                  <a:cubicBezTo>
                    <a:pt x="101498" y="23495"/>
                    <a:pt x="101498" y="21158"/>
                    <a:pt x="100076" y="19736"/>
                  </a:cubicBezTo>
                  <a:lnTo>
                    <a:pt x="92418" y="12077"/>
                  </a:lnTo>
                  <a:cubicBezTo>
                    <a:pt x="91033" y="10681"/>
                    <a:pt x="88595" y="10668"/>
                    <a:pt x="87185" y="12077"/>
                  </a:cubicBezTo>
                  <a:lnTo>
                    <a:pt x="83756" y="15519"/>
                  </a:lnTo>
                  <a:cubicBezTo>
                    <a:pt x="83121" y="16154"/>
                    <a:pt x="81940" y="16447"/>
                    <a:pt x="80873" y="15900"/>
                  </a:cubicBezTo>
                  <a:lnTo>
                    <a:pt x="67767" y="10681"/>
                  </a:lnTo>
                  <a:cubicBezTo>
                    <a:pt x="66890" y="10426"/>
                    <a:pt x="66116" y="9411"/>
                    <a:pt x="66116" y="8496"/>
                  </a:cubicBezTo>
                  <a:lnTo>
                    <a:pt x="66116" y="3683"/>
                  </a:lnTo>
                  <a:cubicBezTo>
                    <a:pt x="66116" y="1651"/>
                    <a:pt x="64465" y="0"/>
                    <a:pt x="62420" y="0"/>
                  </a:cubicBezTo>
                  <a:lnTo>
                    <a:pt x="51599" y="0"/>
                  </a:lnTo>
                  <a:cubicBezTo>
                    <a:pt x="49555" y="0"/>
                    <a:pt x="47904" y="1651"/>
                    <a:pt x="47904" y="3683"/>
                  </a:cubicBezTo>
                  <a:lnTo>
                    <a:pt x="47904" y="8496"/>
                  </a:lnTo>
                  <a:cubicBezTo>
                    <a:pt x="47904" y="9411"/>
                    <a:pt x="47129" y="10452"/>
                    <a:pt x="46139" y="10769"/>
                  </a:cubicBezTo>
                  <a:lnTo>
                    <a:pt x="30950" y="17284"/>
                  </a:lnTo>
                  <a:cubicBezTo>
                    <a:pt x="30226" y="17704"/>
                    <a:pt x="28905" y="17526"/>
                    <a:pt x="28295" y="16941"/>
                  </a:cubicBezTo>
                  <a:lnTo>
                    <a:pt x="24930" y="13563"/>
                  </a:lnTo>
                  <a:cubicBezTo>
                    <a:pt x="23558" y="12167"/>
                    <a:pt x="21107" y="12167"/>
                    <a:pt x="19710" y="13563"/>
                  </a:cubicBezTo>
                  <a:lnTo>
                    <a:pt x="12065" y="21209"/>
                  </a:lnTo>
                  <a:cubicBezTo>
                    <a:pt x="11366" y="21907"/>
                    <a:pt x="10973" y="22847"/>
                    <a:pt x="10973" y="23838"/>
                  </a:cubicBezTo>
                  <a:cubicBezTo>
                    <a:pt x="10985" y="24828"/>
                    <a:pt x="11366" y="25755"/>
                    <a:pt x="12065" y="26429"/>
                  </a:cubicBezTo>
                  <a:lnTo>
                    <a:pt x="15735" y="30124"/>
                  </a:lnTo>
                  <a:cubicBezTo>
                    <a:pt x="16383" y="30772"/>
                    <a:pt x="16586" y="32067"/>
                    <a:pt x="16116" y="32982"/>
                  </a:cubicBezTo>
                  <a:lnTo>
                    <a:pt x="10960" y="45974"/>
                  </a:lnTo>
                  <a:cubicBezTo>
                    <a:pt x="10718" y="46850"/>
                    <a:pt x="9702" y="47625"/>
                    <a:pt x="8775" y="47625"/>
                  </a:cubicBezTo>
                  <a:lnTo>
                    <a:pt x="3670" y="47625"/>
                  </a:lnTo>
                  <a:cubicBezTo>
                    <a:pt x="1651" y="47625"/>
                    <a:pt x="0" y="49276"/>
                    <a:pt x="0" y="51308"/>
                  </a:cubicBezTo>
                  <a:lnTo>
                    <a:pt x="0" y="62128"/>
                  </a:lnTo>
                  <a:cubicBezTo>
                    <a:pt x="0" y="64173"/>
                    <a:pt x="1651" y="65837"/>
                    <a:pt x="3670" y="65837"/>
                  </a:cubicBezTo>
                  <a:lnTo>
                    <a:pt x="8775" y="65837"/>
                  </a:lnTo>
                  <a:cubicBezTo>
                    <a:pt x="9702" y="65837"/>
                    <a:pt x="10744" y="66611"/>
                    <a:pt x="11061" y="67602"/>
                  </a:cubicBezTo>
                  <a:lnTo>
                    <a:pt x="17411" y="82550"/>
                  </a:lnTo>
                  <a:cubicBezTo>
                    <a:pt x="17856" y="83312"/>
                    <a:pt x="17703" y="84556"/>
                    <a:pt x="17068" y="85204"/>
                  </a:cubicBezTo>
                  <a:lnTo>
                    <a:pt x="13538" y="88709"/>
                  </a:lnTo>
                  <a:cubicBezTo>
                    <a:pt x="12852" y="89408"/>
                    <a:pt x="12471" y="90335"/>
                    <a:pt x="12471" y="91326"/>
                  </a:cubicBezTo>
                  <a:cubicBezTo>
                    <a:pt x="12471" y="92304"/>
                    <a:pt x="12852" y="93231"/>
                    <a:pt x="13538" y="93904"/>
                  </a:cubicBezTo>
                  <a:lnTo>
                    <a:pt x="21221" y="101574"/>
                  </a:lnTo>
                  <a:cubicBezTo>
                    <a:pt x="22606" y="102959"/>
                    <a:pt x="25057" y="102959"/>
                    <a:pt x="26416" y="101574"/>
                  </a:cubicBezTo>
                  <a:lnTo>
                    <a:pt x="30175" y="97815"/>
                  </a:lnTo>
                  <a:cubicBezTo>
                    <a:pt x="30797" y="97206"/>
                    <a:pt x="31953" y="96914"/>
                    <a:pt x="33032" y="97472"/>
                  </a:cubicBezTo>
                  <a:lnTo>
                    <a:pt x="46278" y="102756"/>
                  </a:lnTo>
                  <a:cubicBezTo>
                    <a:pt x="47129" y="103009"/>
                    <a:pt x="47904" y="104038"/>
                    <a:pt x="47904" y="104940"/>
                  </a:cubicBezTo>
                </a:path>
              </a:pathLst>
            </a:custGeom>
            <a:solidFill>
              <a:srgbClr val="FFFEFF"/>
            </a:solidFill>
          </p:spPr>
        </p:sp>
        <p:sp>
          <p:nvSpPr>
            <p:cNvPr id="136" name="Freeform 135"/>
            <p:cNvSpPr/>
            <p:nvPr/>
          </p:nvSpPr>
          <p:spPr>
            <a:xfrm>
              <a:off x="5348743" y="3814101"/>
              <a:ext cx="72379" cy="72415"/>
            </a:xfrm>
            <a:custGeom>
              <a:avLst/>
              <a:gdLst/>
              <a:ahLst/>
              <a:cxnLst/>
              <a:rect l="l" t="t" r="r" b="b"/>
              <a:pathLst>
                <a:path w="72379" h="72415">
                  <a:moveTo>
                    <a:pt x="36194" y="50952"/>
                  </a:moveTo>
                  <a:cubicBezTo>
                    <a:pt x="44322" y="50952"/>
                    <a:pt x="50939" y="44348"/>
                    <a:pt x="50939" y="36220"/>
                  </a:cubicBezTo>
                  <a:cubicBezTo>
                    <a:pt x="50939" y="28080"/>
                    <a:pt x="44322" y="21463"/>
                    <a:pt x="36194" y="21463"/>
                  </a:cubicBezTo>
                  <a:cubicBezTo>
                    <a:pt x="28054" y="21463"/>
                    <a:pt x="21437" y="28080"/>
                    <a:pt x="21437" y="36220"/>
                  </a:cubicBezTo>
                  <a:cubicBezTo>
                    <a:pt x="21437" y="44348"/>
                    <a:pt x="28054" y="50952"/>
                    <a:pt x="36194" y="50952"/>
                  </a:cubicBezTo>
                  <a:close/>
                  <a:moveTo>
                    <a:pt x="32905" y="72415"/>
                  </a:moveTo>
                  <a:cubicBezTo>
                    <a:pt x="31394" y="72415"/>
                    <a:pt x="30162" y="71183"/>
                    <a:pt x="30162" y="69672"/>
                  </a:cubicBezTo>
                  <a:lnTo>
                    <a:pt x="30162" y="66510"/>
                  </a:lnTo>
                  <a:cubicBezTo>
                    <a:pt x="30162" y="66141"/>
                    <a:pt x="29793" y="65646"/>
                    <a:pt x="29425" y="65544"/>
                  </a:cubicBezTo>
                  <a:lnTo>
                    <a:pt x="21056" y="62204"/>
                  </a:lnTo>
                  <a:cubicBezTo>
                    <a:pt x="20819" y="62086"/>
                    <a:pt x="20608" y="62038"/>
                    <a:pt x="20423" y="62038"/>
                  </a:cubicBezTo>
                  <a:cubicBezTo>
                    <a:pt x="20112" y="62038"/>
                    <a:pt x="19872" y="62172"/>
                    <a:pt x="19697" y="62331"/>
                  </a:cubicBezTo>
                  <a:lnTo>
                    <a:pt x="17335" y="64694"/>
                  </a:lnTo>
                  <a:cubicBezTo>
                    <a:pt x="16838" y="65203"/>
                    <a:pt x="16133" y="65460"/>
                    <a:pt x="15421" y="65460"/>
                  </a:cubicBezTo>
                  <a:cubicBezTo>
                    <a:pt x="14714" y="65460"/>
                    <a:pt x="13999" y="65206"/>
                    <a:pt x="13474" y="64694"/>
                  </a:cubicBezTo>
                  <a:lnTo>
                    <a:pt x="8648" y="59868"/>
                  </a:lnTo>
                  <a:cubicBezTo>
                    <a:pt x="8127" y="59347"/>
                    <a:pt x="7848" y="58661"/>
                    <a:pt x="7848" y="57937"/>
                  </a:cubicBezTo>
                  <a:cubicBezTo>
                    <a:pt x="7848" y="57201"/>
                    <a:pt x="8140" y="56515"/>
                    <a:pt x="8648" y="56007"/>
                  </a:cubicBezTo>
                  <a:lnTo>
                    <a:pt x="10858" y="53797"/>
                  </a:lnTo>
                  <a:cubicBezTo>
                    <a:pt x="11124" y="53530"/>
                    <a:pt x="11201" y="52946"/>
                    <a:pt x="11010" y="52628"/>
                  </a:cubicBezTo>
                  <a:lnTo>
                    <a:pt x="6984" y="43154"/>
                  </a:lnTo>
                  <a:cubicBezTo>
                    <a:pt x="6832" y="42672"/>
                    <a:pt x="6337" y="42304"/>
                    <a:pt x="5930" y="42304"/>
                  </a:cubicBezTo>
                  <a:lnTo>
                    <a:pt x="2717" y="42304"/>
                  </a:lnTo>
                  <a:cubicBezTo>
                    <a:pt x="1218" y="42304"/>
                    <a:pt x="0" y="41071"/>
                    <a:pt x="0" y="39560"/>
                  </a:cubicBezTo>
                  <a:lnTo>
                    <a:pt x="0" y="32741"/>
                  </a:lnTo>
                  <a:cubicBezTo>
                    <a:pt x="0" y="31229"/>
                    <a:pt x="1218" y="29997"/>
                    <a:pt x="2717" y="29997"/>
                  </a:cubicBezTo>
                  <a:lnTo>
                    <a:pt x="5930" y="29997"/>
                  </a:lnTo>
                  <a:cubicBezTo>
                    <a:pt x="6324" y="29997"/>
                    <a:pt x="6794" y="29642"/>
                    <a:pt x="6896" y="29273"/>
                  </a:cubicBezTo>
                  <a:lnTo>
                    <a:pt x="10172" y="21044"/>
                  </a:lnTo>
                  <a:cubicBezTo>
                    <a:pt x="10401" y="20587"/>
                    <a:pt x="10299" y="19977"/>
                    <a:pt x="10020" y="19685"/>
                  </a:cubicBezTo>
                  <a:lnTo>
                    <a:pt x="7708" y="17361"/>
                  </a:lnTo>
                  <a:cubicBezTo>
                    <a:pt x="7187" y="16853"/>
                    <a:pt x="6908" y="16180"/>
                    <a:pt x="6908" y="15443"/>
                  </a:cubicBezTo>
                  <a:cubicBezTo>
                    <a:pt x="6896" y="14706"/>
                    <a:pt x="7187" y="14008"/>
                    <a:pt x="7708" y="13487"/>
                  </a:cubicBezTo>
                  <a:lnTo>
                    <a:pt x="12522" y="8661"/>
                  </a:lnTo>
                  <a:cubicBezTo>
                    <a:pt x="13047" y="8148"/>
                    <a:pt x="13756" y="7894"/>
                    <a:pt x="14461" y="7894"/>
                  </a:cubicBezTo>
                  <a:cubicBezTo>
                    <a:pt x="15171" y="7894"/>
                    <a:pt x="15879" y="8151"/>
                    <a:pt x="16395" y="8661"/>
                  </a:cubicBezTo>
                  <a:lnTo>
                    <a:pt x="18516" y="10795"/>
                  </a:lnTo>
                  <a:cubicBezTo>
                    <a:pt x="18678" y="10949"/>
                    <a:pt x="18986" y="11041"/>
                    <a:pt x="19263" y="11041"/>
                  </a:cubicBezTo>
                  <a:cubicBezTo>
                    <a:pt x="19419" y="11041"/>
                    <a:pt x="19566" y="11011"/>
                    <a:pt x="19672" y="10947"/>
                  </a:cubicBezTo>
                  <a:lnTo>
                    <a:pt x="29311" y="6820"/>
                  </a:lnTo>
                  <a:cubicBezTo>
                    <a:pt x="29781" y="6667"/>
                    <a:pt x="30162" y="6159"/>
                    <a:pt x="30162" y="5778"/>
                  </a:cubicBezTo>
                  <a:lnTo>
                    <a:pt x="30162" y="2730"/>
                  </a:lnTo>
                  <a:cubicBezTo>
                    <a:pt x="30162" y="1232"/>
                    <a:pt x="31394" y="0"/>
                    <a:pt x="32905" y="0"/>
                  </a:cubicBezTo>
                  <a:lnTo>
                    <a:pt x="39725" y="0"/>
                  </a:lnTo>
                  <a:cubicBezTo>
                    <a:pt x="41236" y="0"/>
                    <a:pt x="42455" y="1232"/>
                    <a:pt x="42455" y="2730"/>
                  </a:cubicBezTo>
                  <a:lnTo>
                    <a:pt x="42455" y="5778"/>
                  </a:lnTo>
                  <a:cubicBezTo>
                    <a:pt x="42455" y="6159"/>
                    <a:pt x="42824" y="6642"/>
                    <a:pt x="43205" y="6743"/>
                  </a:cubicBezTo>
                  <a:lnTo>
                    <a:pt x="51485" y="10045"/>
                  </a:lnTo>
                  <a:cubicBezTo>
                    <a:pt x="51725" y="10165"/>
                    <a:pt x="51939" y="10214"/>
                    <a:pt x="52128" y="10214"/>
                  </a:cubicBezTo>
                  <a:cubicBezTo>
                    <a:pt x="52441" y="10214"/>
                    <a:pt x="52687" y="10080"/>
                    <a:pt x="52870" y="9906"/>
                  </a:cubicBezTo>
                  <a:lnTo>
                    <a:pt x="55016" y="7734"/>
                  </a:lnTo>
                  <a:cubicBezTo>
                    <a:pt x="55554" y="7215"/>
                    <a:pt x="56265" y="6958"/>
                    <a:pt x="56973" y="6958"/>
                  </a:cubicBezTo>
                  <a:cubicBezTo>
                    <a:pt x="57685" y="6958"/>
                    <a:pt x="58392" y="7218"/>
                    <a:pt x="58915" y="7734"/>
                  </a:cubicBezTo>
                  <a:lnTo>
                    <a:pt x="63715" y="12560"/>
                  </a:lnTo>
                  <a:cubicBezTo>
                    <a:pt x="64236" y="13055"/>
                    <a:pt x="64515" y="13741"/>
                    <a:pt x="64515" y="14478"/>
                  </a:cubicBezTo>
                  <a:cubicBezTo>
                    <a:pt x="64528" y="15214"/>
                    <a:pt x="64249" y="15900"/>
                    <a:pt x="63728" y="16421"/>
                  </a:cubicBezTo>
                  <a:lnTo>
                    <a:pt x="61721" y="18427"/>
                  </a:lnTo>
                  <a:cubicBezTo>
                    <a:pt x="61455" y="18694"/>
                    <a:pt x="61378" y="19278"/>
                    <a:pt x="61569" y="19621"/>
                  </a:cubicBezTo>
                  <a:lnTo>
                    <a:pt x="65646" y="29133"/>
                  </a:lnTo>
                  <a:cubicBezTo>
                    <a:pt x="65798" y="29629"/>
                    <a:pt x="66294" y="29997"/>
                    <a:pt x="66700" y="29997"/>
                  </a:cubicBezTo>
                  <a:lnTo>
                    <a:pt x="69659" y="29997"/>
                  </a:lnTo>
                  <a:cubicBezTo>
                    <a:pt x="71077" y="29997"/>
                    <a:pt x="72256" y="31100"/>
                    <a:pt x="72379" y="32500"/>
                  </a:cubicBezTo>
                  <a:lnTo>
                    <a:pt x="72379" y="32500"/>
                  </a:lnTo>
                  <a:lnTo>
                    <a:pt x="72379" y="39801"/>
                  </a:lnTo>
                  <a:lnTo>
                    <a:pt x="72379" y="39801"/>
                  </a:lnTo>
                  <a:cubicBezTo>
                    <a:pt x="72256" y="41199"/>
                    <a:pt x="71077" y="42291"/>
                    <a:pt x="69659" y="42291"/>
                  </a:cubicBezTo>
                  <a:lnTo>
                    <a:pt x="66700" y="42291"/>
                  </a:lnTo>
                  <a:cubicBezTo>
                    <a:pt x="66306" y="42304"/>
                    <a:pt x="65811" y="42659"/>
                    <a:pt x="65709" y="43015"/>
                  </a:cubicBezTo>
                  <a:lnTo>
                    <a:pt x="62318" y="51486"/>
                  </a:lnTo>
                  <a:cubicBezTo>
                    <a:pt x="62077" y="51943"/>
                    <a:pt x="62179" y="52553"/>
                    <a:pt x="62445" y="52844"/>
                  </a:cubicBezTo>
                  <a:lnTo>
                    <a:pt x="64668" y="55054"/>
                  </a:lnTo>
                  <a:cubicBezTo>
                    <a:pt x="65189" y="55575"/>
                    <a:pt x="65480" y="56274"/>
                    <a:pt x="65468" y="56997"/>
                  </a:cubicBezTo>
                  <a:cubicBezTo>
                    <a:pt x="65455" y="57734"/>
                    <a:pt x="65176" y="58420"/>
                    <a:pt x="64655" y="58928"/>
                  </a:cubicBezTo>
                  <a:lnTo>
                    <a:pt x="59842" y="63754"/>
                  </a:lnTo>
                  <a:cubicBezTo>
                    <a:pt x="59334" y="64268"/>
                    <a:pt x="58619" y="64525"/>
                    <a:pt x="57905" y="64525"/>
                  </a:cubicBezTo>
                  <a:cubicBezTo>
                    <a:pt x="57191" y="64525"/>
                    <a:pt x="56476" y="64268"/>
                    <a:pt x="55968" y="63754"/>
                  </a:cubicBezTo>
                  <a:lnTo>
                    <a:pt x="53885" y="61658"/>
                  </a:lnTo>
                  <a:cubicBezTo>
                    <a:pt x="53723" y="61504"/>
                    <a:pt x="53411" y="61412"/>
                    <a:pt x="53127" y="61412"/>
                  </a:cubicBezTo>
                  <a:cubicBezTo>
                    <a:pt x="52966" y="61412"/>
                    <a:pt x="52815" y="61442"/>
                    <a:pt x="52704" y="61506"/>
                  </a:cubicBezTo>
                  <a:lnTo>
                    <a:pt x="43332" y="65494"/>
                  </a:lnTo>
                  <a:cubicBezTo>
                    <a:pt x="42836" y="65646"/>
                    <a:pt x="42455" y="66129"/>
                    <a:pt x="42455" y="66510"/>
                  </a:cubicBezTo>
                  <a:lnTo>
                    <a:pt x="42455" y="69672"/>
                  </a:lnTo>
                  <a:cubicBezTo>
                    <a:pt x="42455" y="71183"/>
                    <a:pt x="41236" y="72415"/>
                    <a:pt x="39725" y="72415"/>
                  </a:cubicBezTo>
                  <a:close/>
                </a:path>
              </a:pathLst>
            </a:custGeom>
            <a:solidFill>
              <a:srgbClr val="FFFEFF"/>
            </a:solidFill>
          </p:spPr>
        </p:sp>
        <p:sp>
          <p:nvSpPr>
            <p:cNvPr id="137" name="Freeform 136"/>
            <p:cNvSpPr/>
            <p:nvPr/>
          </p:nvSpPr>
          <p:spPr>
            <a:xfrm>
              <a:off x="5292765" y="3855871"/>
              <a:ext cx="58890" cy="58903"/>
            </a:xfrm>
            <a:custGeom>
              <a:avLst/>
              <a:gdLst/>
              <a:ahLst/>
              <a:cxnLst/>
              <a:rect l="l" t="t" r="r" b="b"/>
              <a:pathLst>
                <a:path w="58890" h="58903">
                  <a:moveTo>
                    <a:pt x="41136" y="29452"/>
                  </a:moveTo>
                  <a:cubicBezTo>
                    <a:pt x="41136" y="35903"/>
                    <a:pt x="35891" y="41136"/>
                    <a:pt x="29452" y="41136"/>
                  </a:cubicBezTo>
                  <a:cubicBezTo>
                    <a:pt x="23000" y="41136"/>
                    <a:pt x="17755" y="35903"/>
                    <a:pt x="17755" y="29452"/>
                  </a:cubicBezTo>
                  <a:cubicBezTo>
                    <a:pt x="17755" y="23000"/>
                    <a:pt x="23000" y="17767"/>
                    <a:pt x="29452" y="17767"/>
                  </a:cubicBezTo>
                  <a:cubicBezTo>
                    <a:pt x="35891" y="17767"/>
                    <a:pt x="41136" y="23000"/>
                    <a:pt x="41136" y="29452"/>
                  </a:cubicBezTo>
                  <a:moveTo>
                    <a:pt x="56477" y="24219"/>
                  </a:moveTo>
                  <a:lnTo>
                    <a:pt x="54077" y="24219"/>
                  </a:lnTo>
                  <a:cubicBezTo>
                    <a:pt x="53849" y="24219"/>
                    <a:pt x="53544" y="23991"/>
                    <a:pt x="53442" y="23648"/>
                  </a:cubicBezTo>
                  <a:lnTo>
                    <a:pt x="50127" y="15964"/>
                  </a:lnTo>
                  <a:cubicBezTo>
                    <a:pt x="50026" y="15761"/>
                    <a:pt x="50064" y="15393"/>
                    <a:pt x="50216" y="15253"/>
                  </a:cubicBezTo>
                  <a:lnTo>
                    <a:pt x="51842" y="13627"/>
                  </a:lnTo>
                  <a:cubicBezTo>
                    <a:pt x="52782" y="12675"/>
                    <a:pt x="52782" y="11138"/>
                    <a:pt x="51842" y="10198"/>
                  </a:cubicBezTo>
                  <a:lnTo>
                    <a:pt x="47943" y="6312"/>
                  </a:lnTo>
                  <a:cubicBezTo>
                    <a:pt x="47041" y="5385"/>
                    <a:pt x="45441" y="5372"/>
                    <a:pt x="44501" y="6299"/>
                  </a:cubicBezTo>
                  <a:lnTo>
                    <a:pt x="42749" y="8052"/>
                  </a:lnTo>
                  <a:cubicBezTo>
                    <a:pt x="42673" y="8141"/>
                    <a:pt x="42482" y="8230"/>
                    <a:pt x="42254" y="8230"/>
                  </a:cubicBezTo>
                  <a:lnTo>
                    <a:pt x="35154" y="5448"/>
                  </a:lnTo>
                  <a:cubicBezTo>
                    <a:pt x="34951" y="5398"/>
                    <a:pt x="34722" y="5080"/>
                    <a:pt x="34722" y="4877"/>
                  </a:cubicBezTo>
                  <a:lnTo>
                    <a:pt x="34722" y="2413"/>
                  </a:lnTo>
                  <a:cubicBezTo>
                    <a:pt x="34722" y="1092"/>
                    <a:pt x="33643" y="0"/>
                    <a:pt x="32296" y="0"/>
                  </a:cubicBezTo>
                  <a:lnTo>
                    <a:pt x="26798" y="0"/>
                  </a:lnTo>
                  <a:cubicBezTo>
                    <a:pt x="25451" y="0"/>
                    <a:pt x="24372" y="1092"/>
                    <a:pt x="24372" y="2413"/>
                  </a:cubicBezTo>
                  <a:lnTo>
                    <a:pt x="24372" y="4877"/>
                  </a:lnTo>
                  <a:cubicBezTo>
                    <a:pt x="24372" y="5093"/>
                    <a:pt x="24131" y="5410"/>
                    <a:pt x="23800" y="5525"/>
                  </a:cubicBezTo>
                  <a:lnTo>
                    <a:pt x="16142" y="8801"/>
                  </a:lnTo>
                  <a:cubicBezTo>
                    <a:pt x="16104" y="8827"/>
                    <a:pt x="15812" y="8903"/>
                    <a:pt x="15774" y="8916"/>
                  </a:cubicBezTo>
                  <a:cubicBezTo>
                    <a:pt x="15596" y="8916"/>
                    <a:pt x="15418" y="8865"/>
                    <a:pt x="15329" y="8776"/>
                  </a:cubicBezTo>
                  <a:lnTo>
                    <a:pt x="13615" y="7061"/>
                  </a:lnTo>
                  <a:cubicBezTo>
                    <a:pt x="12713" y="6147"/>
                    <a:pt x="11126" y="6134"/>
                    <a:pt x="10186" y="7061"/>
                  </a:cubicBezTo>
                  <a:lnTo>
                    <a:pt x="6287" y="10960"/>
                  </a:lnTo>
                  <a:cubicBezTo>
                    <a:pt x="5347" y="11913"/>
                    <a:pt x="5347" y="13437"/>
                    <a:pt x="6300" y="14389"/>
                  </a:cubicBezTo>
                  <a:lnTo>
                    <a:pt x="8166" y="16269"/>
                  </a:lnTo>
                  <a:cubicBezTo>
                    <a:pt x="8332" y="16434"/>
                    <a:pt x="8382" y="16815"/>
                    <a:pt x="8230" y="17133"/>
                  </a:cubicBezTo>
                  <a:lnTo>
                    <a:pt x="5588" y="23787"/>
                  </a:lnTo>
                  <a:cubicBezTo>
                    <a:pt x="5538" y="23991"/>
                    <a:pt x="5220" y="24219"/>
                    <a:pt x="5004" y="24219"/>
                  </a:cubicBezTo>
                  <a:lnTo>
                    <a:pt x="2413" y="24219"/>
                  </a:lnTo>
                  <a:cubicBezTo>
                    <a:pt x="1080" y="24219"/>
                    <a:pt x="0" y="25311"/>
                    <a:pt x="0" y="26645"/>
                  </a:cubicBezTo>
                  <a:lnTo>
                    <a:pt x="0" y="32157"/>
                  </a:lnTo>
                  <a:cubicBezTo>
                    <a:pt x="0" y="33490"/>
                    <a:pt x="1080" y="34582"/>
                    <a:pt x="2413" y="34582"/>
                  </a:cubicBezTo>
                  <a:lnTo>
                    <a:pt x="5004" y="34582"/>
                  </a:lnTo>
                  <a:cubicBezTo>
                    <a:pt x="5233" y="34582"/>
                    <a:pt x="5563" y="34811"/>
                    <a:pt x="5665" y="35141"/>
                  </a:cubicBezTo>
                  <a:lnTo>
                    <a:pt x="8928" y="42837"/>
                  </a:lnTo>
                  <a:cubicBezTo>
                    <a:pt x="9030" y="43002"/>
                    <a:pt x="8979" y="43358"/>
                    <a:pt x="8840" y="43498"/>
                  </a:cubicBezTo>
                  <a:lnTo>
                    <a:pt x="7062" y="45276"/>
                  </a:lnTo>
                  <a:cubicBezTo>
                    <a:pt x="6592" y="45733"/>
                    <a:pt x="6338" y="46342"/>
                    <a:pt x="6338" y="46990"/>
                  </a:cubicBezTo>
                  <a:cubicBezTo>
                    <a:pt x="6338" y="47651"/>
                    <a:pt x="6592" y="48248"/>
                    <a:pt x="7049" y="48705"/>
                  </a:cubicBezTo>
                  <a:lnTo>
                    <a:pt x="10948" y="52591"/>
                  </a:lnTo>
                  <a:cubicBezTo>
                    <a:pt x="11862" y="53518"/>
                    <a:pt x="13475" y="53505"/>
                    <a:pt x="14377" y="52604"/>
                  </a:cubicBezTo>
                  <a:lnTo>
                    <a:pt x="16295" y="50699"/>
                  </a:lnTo>
                  <a:cubicBezTo>
                    <a:pt x="16371" y="50622"/>
                    <a:pt x="16549" y="50534"/>
                    <a:pt x="16764" y="50534"/>
                  </a:cubicBezTo>
                  <a:lnTo>
                    <a:pt x="23927" y="53340"/>
                  </a:lnTo>
                  <a:cubicBezTo>
                    <a:pt x="24131" y="53404"/>
                    <a:pt x="24372" y="53709"/>
                    <a:pt x="24372" y="53924"/>
                  </a:cubicBezTo>
                  <a:lnTo>
                    <a:pt x="24372" y="56477"/>
                  </a:lnTo>
                  <a:cubicBezTo>
                    <a:pt x="24372" y="57811"/>
                    <a:pt x="25451" y="58903"/>
                    <a:pt x="26798" y="58903"/>
                  </a:cubicBezTo>
                  <a:lnTo>
                    <a:pt x="32296" y="58903"/>
                  </a:lnTo>
                  <a:cubicBezTo>
                    <a:pt x="33643" y="58903"/>
                    <a:pt x="34722" y="57811"/>
                    <a:pt x="34722" y="56477"/>
                  </a:cubicBezTo>
                  <a:lnTo>
                    <a:pt x="34722" y="53924"/>
                  </a:lnTo>
                  <a:cubicBezTo>
                    <a:pt x="34722" y="53709"/>
                    <a:pt x="34964" y="53391"/>
                    <a:pt x="35294" y="53290"/>
                  </a:cubicBezTo>
                  <a:lnTo>
                    <a:pt x="42761" y="50115"/>
                  </a:lnTo>
                  <a:cubicBezTo>
                    <a:pt x="42812" y="50102"/>
                    <a:pt x="43091" y="50025"/>
                    <a:pt x="43130" y="50000"/>
                  </a:cubicBezTo>
                  <a:cubicBezTo>
                    <a:pt x="43333" y="50000"/>
                    <a:pt x="43511" y="50089"/>
                    <a:pt x="43574" y="50153"/>
                  </a:cubicBezTo>
                  <a:lnTo>
                    <a:pt x="45263" y="51854"/>
                  </a:lnTo>
                  <a:cubicBezTo>
                    <a:pt x="46178" y="52756"/>
                    <a:pt x="47778" y="52756"/>
                    <a:pt x="48705" y="51854"/>
                  </a:cubicBezTo>
                  <a:lnTo>
                    <a:pt x="52578" y="47955"/>
                  </a:lnTo>
                  <a:cubicBezTo>
                    <a:pt x="53048" y="47498"/>
                    <a:pt x="53302" y="46876"/>
                    <a:pt x="53302" y="46228"/>
                  </a:cubicBezTo>
                  <a:cubicBezTo>
                    <a:pt x="53302" y="45580"/>
                    <a:pt x="53048" y="44971"/>
                    <a:pt x="52591" y="44527"/>
                  </a:cubicBezTo>
                  <a:lnTo>
                    <a:pt x="50813" y="42736"/>
                  </a:lnTo>
                  <a:cubicBezTo>
                    <a:pt x="50648" y="42571"/>
                    <a:pt x="50584" y="42177"/>
                    <a:pt x="50750" y="41872"/>
                  </a:cubicBezTo>
                  <a:lnTo>
                    <a:pt x="53493" y="35002"/>
                  </a:lnTo>
                  <a:cubicBezTo>
                    <a:pt x="53544" y="34798"/>
                    <a:pt x="53861" y="34582"/>
                    <a:pt x="54077" y="34582"/>
                  </a:cubicBezTo>
                  <a:lnTo>
                    <a:pt x="56477" y="34582"/>
                  </a:lnTo>
                  <a:cubicBezTo>
                    <a:pt x="57811" y="34582"/>
                    <a:pt x="58891" y="33490"/>
                    <a:pt x="58891" y="32157"/>
                  </a:cubicBezTo>
                  <a:lnTo>
                    <a:pt x="58891" y="26645"/>
                  </a:lnTo>
                  <a:cubicBezTo>
                    <a:pt x="58891" y="25311"/>
                    <a:pt x="57811" y="24219"/>
                    <a:pt x="56477" y="24219"/>
                  </a:cubicBezTo>
                </a:path>
              </a:pathLst>
            </a:custGeom>
            <a:solidFill>
              <a:srgbClr val="FFFEFF"/>
            </a:solidFill>
          </p:spPr>
        </p:sp>
        <p:sp>
          <p:nvSpPr>
            <p:cNvPr id="138" name="Freeform 137"/>
            <p:cNvSpPr/>
            <p:nvPr/>
          </p:nvSpPr>
          <p:spPr>
            <a:xfrm>
              <a:off x="5164328" y="3719735"/>
              <a:ext cx="288519" cy="283045"/>
            </a:xfrm>
            <a:custGeom>
              <a:avLst/>
              <a:gdLst/>
              <a:ahLst/>
              <a:cxnLst/>
              <a:rect l="l" t="t" r="r" b="b"/>
              <a:pathLst>
                <a:path w="288519" h="283045">
                  <a:moveTo>
                    <a:pt x="187388" y="15418"/>
                  </a:moveTo>
                  <a:cubicBezTo>
                    <a:pt x="170218" y="9753"/>
                    <a:pt x="149987" y="6782"/>
                    <a:pt x="129171" y="10668"/>
                  </a:cubicBezTo>
                  <a:cubicBezTo>
                    <a:pt x="125095" y="11430"/>
                    <a:pt x="118796" y="11925"/>
                    <a:pt x="113500" y="13017"/>
                  </a:cubicBezTo>
                  <a:lnTo>
                    <a:pt x="108293" y="13919"/>
                  </a:lnTo>
                  <a:cubicBezTo>
                    <a:pt x="78232" y="21145"/>
                    <a:pt x="41796" y="36347"/>
                    <a:pt x="26403" y="68059"/>
                  </a:cubicBezTo>
                  <a:cubicBezTo>
                    <a:pt x="11735" y="91021"/>
                    <a:pt x="13487" y="126124"/>
                    <a:pt x="23431" y="150736"/>
                  </a:cubicBezTo>
                  <a:cubicBezTo>
                    <a:pt x="23190" y="168491"/>
                    <a:pt x="11861" y="181635"/>
                    <a:pt x="2159" y="195123"/>
                  </a:cubicBezTo>
                  <a:cubicBezTo>
                    <a:pt x="1397" y="198793"/>
                    <a:pt x="2540" y="200647"/>
                    <a:pt x="5854" y="203251"/>
                  </a:cubicBezTo>
                  <a:cubicBezTo>
                    <a:pt x="14262" y="204495"/>
                    <a:pt x="17704" y="205295"/>
                    <a:pt x="19723" y="204940"/>
                  </a:cubicBezTo>
                  <a:cubicBezTo>
                    <a:pt x="26111" y="209436"/>
                    <a:pt x="26581" y="218097"/>
                    <a:pt x="23749" y="224244"/>
                  </a:cubicBezTo>
                  <a:cubicBezTo>
                    <a:pt x="23749" y="225907"/>
                    <a:pt x="20802" y="226720"/>
                    <a:pt x="21273" y="228612"/>
                  </a:cubicBezTo>
                  <a:cubicBezTo>
                    <a:pt x="22453" y="231927"/>
                    <a:pt x="23190" y="234759"/>
                    <a:pt x="26746" y="235941"/>
                  </a:cubicBezTo>
                  <a:cubicBezTo>
                    <a:pt x="31483" y="235001"/>
                    <a:pt x="23190" y="241858"/>
                    <a:pt x="19406" y="229794"/>
                  </a:cubicBezTo>
                  <a:cubicBezTo>
                    <a:pt x="17755" y="226479"/>
                    <a:pt x="22962" y="224345"/>
                    <a:pt x="22720" y="220802"/>
                  </a:cubicBezTo>
                  <a:cubicBezTo>
                    <a:pt x="24143" y="216535"/>
                    <a:pt x="22962" y="211810"/>
                    <a:pt x="19888" y="208724"/>
                  </a:cubicBezTo>
                  <a:cubicBezTo>
                    <a:pt x="13259" y="204940"/>
                    <a:pt x="711" y="208254"/>
                    <a:pt x="0" y="196901"/>
                  </a:cubicBezTo>
                  <a:lnTo>
                    <a:pt x="711" y="192875"/>
                  </a:lnTo>
                  <a:cubicBezTo>
                    <a:pt x="9677" y="181165"/>
                    <a:pt x="19736" y="168656"/>
                    <a:pt x="20485" y="154178"/>
                  </a:cubicBezTo>
                  <a:cubicBezTo>
                    <a:pt x="20714" y="149936"/>
                    <a:pt x="19761" y="145516"/>
                    <a:pt x="18046" y="140906"/>
                  </a:cubicBezTo>
                  <a:cubicBezTo>
                    <a:pt x="7633" y="111798"/>
                    <a:pt x="12675" y="77495"/>
                    <a:pt x="32385" y="53175"/>
                  </a:cubicBezTo>
                  <a:cubicBezTo>
                    <a:pt x="52971" y="28092"/>
                    <a:pt x="81737" y="17742"/>
                    <a:pt x="110388" y="10401"/>
                  </a:cubicBezTo>
                  <a:lnTo>
                    <a:pt x="116764" y="9004"/>
                  </a:lnTo>
                  <a:cubicBezTo>
                    <a:pt x="178219" y="0"/>
                    <a:pt x="202235" y="17005"/>
                    <a:pt x="235267" y="37249"/>
                  </a:cubicBezTo>
                  <a:cubicBezTo>
                    <a:pt x="235267" y="37249"/>
                    <a:pt x="247828" y="43726"/>
                    <a:pt x="260591" y="58623"/>
                  </a:cubicBezTo>
                  <a:cubicBezTo>
                    <a:pt x="272732" y="72784"/>
                    <a:pt x="285788" y="94526"/>
                    <a:pt x="286474" y="126771"/>
                  </a:cubicBezTo>
                  <a:cubicBezTo>
                    <a:pt x="287020" y="152095"/>
                    <a:pt x="277114" y="172669"/>
                    <a:pt x="262445" y="191173"/>
                  </a:cubicBezTo>
                  <a:cubicBezTo>
                    <a:pt x="252628" y="203543"/>
                    <a:pt x="240271" y="214617"/>
                    <a:pt x="229921" y="226949"/>
                  </a:cubicBezTo>
                  <a:cubicBezTo>
                    <a:pt x="220929" y="246354"/>
                    <a:pt x="233845" y="264592"/>
                    <a:pt x="235267" y="283045"/>
                  </a:cubicBezTo>
                  <a:cubicBezTo>
                    <a:pt x="231711" y="266243"/>
                    <a:pt x="223431" y="252044"/>
                    <a:pt x="225082" y="233819"/>
                  </a:cubicBezTo>
                  <a:lnTo>
                    <a:pt x="223901" y="232156"/>
                  </a:lnTo>
                  <a:lnTo>
                    <a:pt x="220358" y="236652"/>
                  </a:lnTo>
                  <a:lnTo>
                    <a:pt x="220358" y="234290"/>
                  </a:lnTo>
                  <a:cubicBezTo>
                    <a:pt x="245910" y="203289"/>
                    <a:pt x="281889" y="177254"/>
                    <a:pt x="284023" y="136068"/>
                  </a:cubicBezTo>
                  <a:cubicBezTo>
                    <a:pt x="288519" y="98196"/>
                    <a:pt x="267614" y="60604"/>
                    <a:pt x="236080" y="41135"/>
                  </a:cubicBezTo>
                  <a:cubicBezTo>
                    <a:pt x="236080" y="41135"/>
                    <a:pt x="215989" y="24854"/>
                    <a:pt x="187388" y="15418"/>
                  </a:cubicBezTo>
                </a:path>
              </a:pathLst>
            </a:custGeom>
            <a:solidFill>
              <a:srgbClr val="D1D2D4"/>
            </a:solidFill>
          </p:spPr>
        </p:sp>
        <p:sp>
          <p:nvSpPr>
            <p:cNvPr id="139" name="Freeform 138"/>
            <p:cNvSpPr/>
            <p:nvPr/>
          </p:nvSpPr>
          <p:spPr>
            <a:xfrm>
              <a:off x="5164328" y="3719735"/>
              <a:ext cx="288519" cy="283045"/>
            </a:xfrm>
            <a:custGeom>
              <a:avLst/>
              <a:gdLst/>
              <a:ahLst/>
              <a:cxnLst/>
              <a:rect l="l" t="t" r="r" b="b"/>
              <a:pathLst>
                <a:path w="288519" h="283045">
                  <a:moveTo>
                    <a:pt x="187388" y="15418"/>
                  </a:moveTo>
                  <a:cubicBezTo>
                    <a:pt x="170218" y="9753"/>
                    <a:pt x="149987" y="6782"/>
                    <a:pt x="129171" y="10668"/>
                  </a:cubicBezTo>
                  <a:cubicBezTo>
                    <a:pt x="125095" y="11430"/>
                    <a:pt x="118796" y="11925"/>
                    <a:pt x="113500" y="13017"/>
                  </a:cubicBezTo>
                  <a:lnTo>
                    <a:pt x="108293" y="13919"/>
                  </a:lnTo>
                  <a:cubicBezTo>
                    <a:pt x="78232" y="21145"/>
                    <a:pt x="41796" y="36347"/>
                    <a:pt x="26403" y="68059"/>
                  </a:cubicBezTo>
                  <a:cubicBezTo>
                    <a:pt x="11735" y="91021"/>
                    <a:pt x="13487" y="126124"/>
                    <a:pt x="23431" y="150736"/>
                  </a:cubicBezTo>
                  <a:cubicBezTo>
                    <a:pt x="23190" y="168491"/>
                    <a:pt x="11861" y="181635"/>
                    <a:pt x="2159" y="195123"/>
                  </a:cubicBezTo>
                  <a:cubicBezTo>
                    <a:pt x="1397" y="198793"/>
                    <a:pt x="2540" y="200647"/>
                    <a:pt x="5854" y="203251"/>
                  </a:cubicBezTo>
                  <a:cubicBezTo>
                    <a:pt x="14262" y="204495"/>
                    <a:pt x="17704" y="205295"/>
                    <a:pt x="19723" y="204940"/>
                  </a:cubicBezTo>
                  <a:cubicBezTo>
                    <a:pt x="26111" y="209436"/>
                    <a:pt x="26581" y="218097"/>
                    <a:pt x="23749" y="224244"/>
                  </a:cubicBezTo>
                  <a:cubicBezTo>
                    <a:pt x="23749" y="225907"/>
                    <a:pt x="20802" y="226720"/>
                    <a:pt x="21273" y="228612"/>
                  </a:cubicBezTo>
                  <a:cubicBezTo>
                    <a:pt x="22453" y="231927"/>
                    <a:pt x="23190" y="234759"/>
                    <a:pt x="26746" y="235941"/>
                  </a:cubicBezTo>
                  <a:cubicBezTo>
                    <a:pt x="31483" y="235001"/>
                    <a:pt x="23190" y="241858"/>
                    <a:pt x="19406" y="229794"/>
                  </a:cubicBezTo>
                  <a:cubicBezTo>
                    <a:pt x="17755" y="226479"/>
                    <a:pt x="22962" y="224345"/>
                    <a:pt x="22720" y="220802"/>
                  </a:cubicBezTo>
                  <a:cubicBezTo>
                    <a:pt x="24143" y="216535"/>
                    <a:pt x="22962" y="211810"/>
                    <a:pt x="19888" y="208724"/>
                  </a:cubicBezTo>
                  <a:cubicBezTo>
                    <a:pt x="13259" y="204940"/>
                    <a:pt x="711" y="208254"/>
                    <a:pt x="0" y="196901"/>
                  </a:cubicBezTo>
                  <a:lnTo>
                    <a:pt x="711" y="192875"/>
                  </a:lnTo>
                  <a:cubicBezTo>
                    <a:pt x="9677" y="181165"/>
                    <a:pt x="19736" y="168656"/>
                    <a:pt x="20485" y="154178"/>
                  </a:cubicBezTo>
                  <a:cubicBezTo>
                    <a:pt x="20714" y="149936"/>
                    <a:pt x="19761" y="145516"/>
                    <a:pt x="18046" y="140906"/>
                  </a:cubicBezTo>
                  <a:cubicBezTo>
                    <a:pt x="7633" y="111798"/>
                    <a:pt x="12675" y="77495"/>
                    <a:pt x="32385" y="53175"/>
                  </a:cubicBezTo>
                  <a:cubicBezTo>
                    <a:pt x="52971" y="28092"/>
                    <a:pt x="81737" y="17742"/>
                    <a:pt x="110388" y="10401"/>
                  </a:cubicBezTo>
                  <a:lnTo>
                    <a:pt x="116764" y="9004"/>
                  </a:lnTo>
                  <a:cubicBezTo>
                    <a:pt x="178219" y="0"/>
                    <a:pt x="202235" y="17005"/>
                    <a:pt x="235267" y="37249"/>
                  </a:cubicBezTo>
                  <a:cubicBezTo>
                    <a:pt x="235267" y="37249"/>
                    <a:pt x="247828" y="43726"/>
                    <a:pt x="260591" y="58623"/>
                  </a:cubicBezTo>
                  <a:cubicBezTo>
                    <a:pt x="272732" y="72784"/>
                    <a:pt x="285788" y="94526"/>
                    <a:pt x="286474" y="126771"/>
                  </a:cubicBezTo>
                  <a:cubicBezTo>
                    <a:pt x="287020" y="152095"/>
                    <a:pt x="277114" y="172669"/>
                    <a:pt x="262445" y="191173"/>
                  </a:cubicBezTo>
                  <a:cubicBezTo>
                    <a:pt x="252628" y="203543"/>
                    <a:pt x="240271" y="214617"/>
                    <a:pt x="229921" y="226949"/>
                  </a:cubicBezTo>
                  <a:cubicBezTo>
                    <a:pt x="220929" y="246354"/>
                    <a:pt x="233845" y="264592"/>
                    <a:pt x="235267" y="283045"/>
                  </a:cubicBezTo>
                  <a:cubicBezTo>
                    <a:pt x="231711" y="266243"/>
                    <a:pt x="223431" y="252044"/>
                    <a:pt x="225082" y="233819"/>
                  </a:cubicBezTo>
                  <a:lnTo>
                    <a:pt x="223901" y="232156"/>
                  </a:lnTo>
                  <a:lnTo>
                    <a:pt x="220358" y="236652"/>
                  </a:lnTo>
                  <a:lnTo>
                    <a:pt x="220358" y="234290"/>
                  </a:lnTo>
                  <a:cubicBezTo>
                    <a:pt x="245910" y="203289"/>
                    <a:pt x="281889" y="177254"/>
                    <a:pt x="284023" y="136068"/>
                  </a:cubicBezTo>
                  <a:cubicBezTo>
                    <a:pt x="288519" y="98196"/>
                    <a:pt x="267614" y="60604"/>
                    <a:pt x="236080" y="41135"/>
                  </a:cubicBezTo>
                  <a:cubicBezTo>
                    <a:pt x="236080" y="41135"/>
                    <a:pt x="215989" y="24854"/>
                    <a:pt x="187388" y="15418"/>
                  </a:cubicBezTo>
                  <a:close/>
                </a:path>
              </a:pathLst>
            </a:custGeom>
            <a:noFill/>
            <a:ln w="16815" cap="sq">
              <a:solidFill>
                <a:srgbClr val="FFFEFF"/>
              </a:solidFill>
            </a:ln>
          </p:spPr>
        </p:sp>
        <p:sp>
          <p:nvSpPr>
            <p:cNvPr id="140" name="Freeform 139"/>
            <p:cNvSpPr/>
            <p:nvPr/>
          </p:nvSpPr>
          <p:spPr>
            <a:xfrm>
              <a:off x="5182343" y="3958053"/>
              <a:ext cx="102578" cy="105562"/>
            </a:xfrm>
            <a:custGeom>
              <a:avLst/>
              <a:gdLst/>
              <a:ahLst/>
              <a:cxnLst/>
              <a:rect l="l" t="t" r="r" b="b"/>
              <a:pathLst>
                <a:path w="102578" h="105562">
                  <a:moveTo>
                    <a:pt x="7074" y="10884"/>
                  </a:moveTo>
                  <a:cubicBezTo>
                    <a:pt x="9208" y="14427"/>
                    <a:pt x="15596" y="12535"/>
                    <a:pt x="14884" y="18224"/>
                  </a:cubicBezTo>
                  <a:cubicBezTo>
                    <a:pt x="13703" y="25324"/>
                    <a:pt x="4471" y="29819"/>
                    <a:pt x="8725" y="38570"/>
                  </a:cubicBezTo>
                  <a:cubicBezTo>
                    <a:pt x="10630" y="44259"/>
                    <a:pt x="15596" y="50178"/>
                    <a:pt x="21273" y="52781"/>
                  </a:cubicBezTo>
                  <a:cubicBezTo>
                    <a:pt x="30924" y="56680"/>
                    <a:pt x="82995" y="41885"/>
                    <a:pt x="87783" y="47092"/>
                  </a:cubicBezTo>
                  <a:cubicBezTo>
                    <a:pt x="102578" y="51003"/>
                    <a:pt x="99847" y="71006"/>
                    <a:pt x="100800" y="85674"/>
                  </a:cubicBezTo>
                  <a:cubicBezTo>
                    <a:pt x="101752" y="94196"/>
                    <a:pt x="100330" y="97269"/>
                    <a:pt x="100800" y="105562"/>
                  </a:cubicBezTo>
                  <a:lnTo>
                    <a:pt x="100089" y="105562"/>
                  </a:lnTo>
                  <a:cubicBezTo>
                    <a:pt x="99136" y="87097"/>
                    <a:pt x="99492" y="54013"/>
                    <a:pt x="91567" y="51117"/>
                  </a:cubicBezTo>
                  <a:cubicBezTo>
                    <a:pt x="84468" y="45441"/>
                    <a:pt x="73546" y="49212"/>
                    <a:pt x="65532" y="50140"/>
                  </a:cubicBezTo>
                  <a:cubicBezTo>
                    <a:pt x="29972" y="54292"/>
                    <a:pt x="15621" y="66510"/>
                    <a:pt x="6871" y="38100"/>
                  </a:cubicBezTo>
                  <a:cubicBezTo>
                    <a:pt x="0" y="27686"/>
                    <a:pt x="23203" y="17272"/>
                    <a:pt x="6871" y="13017"/>
                  </a:cubicBezTo>
                  <a:cubicBezTo>
                    <a:pt x="2362" y="9703"/>
                    <a:pt x="4712" y="4966"/>
                    <a:pt x="7544" y="1181"/>
                  </a:cubicBezTo>
                  <a:lnTo>
                    <a:pt x="8725" y="0"/>
                  </a:lnTo>
                  <a:cubicBezTo>
                    <a:pt x="8496" y="3785"/>
                    <a:pt x="3518" y="6858"/>
                    <a:pt x="7074" y="10884"/>
                  </a:cubicBezTo>
                </a:path>
              </a:pathLst>
            </a:custGeom>
            <a:solidFill>
              <a:srgbClr val="D1D2D4"/>
            </a:solidFill>
          </p:spPr>
        </p:sp>
        <p:sp>
          <p:nvSpPr>
            <p:cNvPr id="141" name="Freeform 140"/>
            <p:cNvSpPr/>
            <p:nvPr/>
          </p:nvSpPr>
          <p:spPr>
            <a:xfrm>
              <a:off x="5182343" y="3958053"/>
              <a:ext cx="102578" cy="105562"/>
            </a:xfrm>
            <a:custGeom>
              <a:avLst/>
              <a:gdLst/>
              <a:ahLst/>
              <a:cxnLst/>
              <a:rect l="l" t="t" r="r" b="b"/>
              <a:pathLst>
                <a:path w="102578" h="105562">
                  <a:moveTo>
                    <a:pt x="7074" y="10884"/>
                  </a:moveTo>
                  <a:cubicBezTo>
                    <a:pt x="9208" y="14427"/>
                    <a:pt x="15596" y="12535"/>
                    <a:pt x="14884" y="18224"/>
                  </a:cubicBezTo>
                  <a:cubicBezTo>
                    <a:pt x="13703" y="25324"/>
                    <a:pt x="4471" y="29819"/>
                    <a:pt x="8725" y="38570"/>
                  </a:cubicBezTo>
                  <a:cubicBezTo>
                    <a:pt x="10630" y="44259"/>
                    <a:pt x="15596" y="50178"/>
                    <a:pt x="21273" y="52781"/>
                  </a:cubicBezTo>
                  <a:cubicBezTo>
                    <a:pt x="30924" y="56680"/>
                    <a:pt x="82995" y="41885"/>
                    <a:pt x="87783" y="47092"/>
                  </a:cubicBezTo>
                  <a:cubicBezTo>
                    <a:pt x="102578" y="51003"/>
                    <a:pt x="99847" y="71006"/>
                    <a:pt x="100800" y="85674"/>
                  </a:cubicBezTo>
                  <a:cubicBezTo>
                    <a:pt x="101752" y="94196"/>
                    <a:pt x="100330" y="97269"/>
                    <a:pt x="100800" y="105562"/>
                  </a:cubicBezTo>
                  <a:lnTo>
                    <a:pt x="100089" y="105562"/>
                  </a:lnTo>
                  <a:cubicBezTo>
                    <a:pt x="99136" y="87097"/>
                    <a:pt x="99492" y="54013"/>
                    <a:pt x="91567" y="51117"/>
                  </a:cubicBezTo>
                  <a:cubicBezTo>
                    <a:pt x="84468" y="45441"/>
                    <a:pt x="73546" y="49212"/>
                    <a:pt x="65532" y="50140"/>
                  </a:cubicBezTo>
                  <a:cubicBezTo>
                    <a:pt x="29972" y="54292"/>
                    <a:pt x="15621" y="66510"/>
                    <a:pt x="6871" y="38100"/>
                  </a:cubicBezTo>
                  <a:cubicBezTo>
                    <a:pt x="0" y="27686"/>
                    <a:pt x="23203" y="17272"/>
                    <a:pt x="6871" y="13017"/>
                  </a:cubicBezTo>
                  <a:cubicBezTo>
                    <a:pt x="2362" y="9703"/>
                    <a:pt x="4712" y="4966"/>
                    <a:pt x="7544" y="1181"/>
                  </a:cubicBezTo>
                  <a:lnTo>
                    <a:pt x="8725" y="0"/>
                  </a:lnTo>
                  <a:cubicBezTo>
                    <a:pt x="8496" y="3785"/>
                    <a:pt x="3518" y="6858"/>
                    <a:pt x="7074" y="10884"/>
                  </a:cubicBezTo>
                  <a:close/>
                </a:path>
              </a:pathLst>
            </a:custGeom>
            <a:noFill/>
            <a:ln w="16815" cap="sq">
              <a:solidFill>
                <a:srgbClr val="FFFEFF"/>
              </a:solidFill>
            </a:ln>
          </p:spPr>
        </p:sp>
        <p:sp>
          <p:nvSpPr>
            <p:cNvPr id="142" name="Freeform 141"/>
            <p:cNvSpPr/>
            <p:nvPr/>
          </p:nvSpPr>
          <p:spPr>
            <a:xfrm>
              <a:off x="3697050" y="4017590"/>
              <a:ext cx="2254923" cy="2170836"/>
            </a:xfrm>
            <a:custGeom>
              <a:avLst/>
              <a:gdLst/>
              <a:ahLst/>
              <a:cxnLst/>
              <a:rect l="l" t="t" r="r" b="b"/>
              <a:pathLst>
                <a:path w="2254923" h="2170836">
                  <a:moveTo>
                    <a:pt x="1003" y="559867"/>
                  </a:moveTo>
                  <a:lnTo>
                    <a:pt x="2254923" y="0"/>
                  </a:lnTo>
                  <a:lnTo>
                    <a:pt x="1931086" y="698843"/>
                  </a:lnTo>
                  <a:lnTo>
                    <a:pt x="1248994" y="2170837"/>
                  </a:lnTo>
                  <a:lnTo>
                    <a:pt x="0" y="564363"/>
                  </a:lnTo>
                  <a:close/>
                </a:path>
              </a:pathLst>
            </a:custGeom>
            <a:solidFill>
              <a:srgbClr val="FF7F32"/>
            </a:solidFill>
          </p:spPr>
        </p:sp>
        <p:sp>
          <p:nvSpPr>
            <p:cNvPr id="143" name="Freeform 142"/>
            <p:cNvSpPr/>
            <p:nvPr/>
          </p:nvSpPr>
          <p:spPr>
            <a:xfrm>
              <a:off x="3697050" y="4017590"/>
              <a:ext cx="2254923" cy="2170836"/>
            </a:xfrm>
            <a:custGeom>
              <a:avLst/>
              <a:gdLst/>
              <a:ahLst/>
              <a:cxnLst/>
              <a:rect l="l" t="t" r="r" b="b"/>
              <a:pathLst>
                <a:path w="2254923" h="2170836">
                  <a:moveTo>
                    <a:pt x="1003" y="559867"/>
                  </a:moveTo>
                  <a:lnTo>
                    <a:pt x="2254923" y="0"/>
                  </a:lnTo>
                  <a:lnTo>
                    <a:pt x="1931086" y="698843"/>
                  </a:lnTo>
                  <a:lnTo>
                    <a:pt x="1248994" y="2170837"/>
                  </a:lnTo>
                  <a:lnTo>
                    <a:pt x="0" y="564363"/>
                  </a:lnTo>
                  <a:lnTo>
                    <a:pt x="1003" y="559867"/>
                  </a:lnTo>
                  <a:close/>
                </a:path>
              </a:pathLst>
            </a:custGeom>
            <a:solidFill>
              <a:srgbClr val="8C1D40"/>
            </a:solidFill>
            <a:ln w="9741" cap="sq">
              <a:solidFill>
                <a:srgbClr val="FFFEFF"/>
              </a:solidFill>
            </a:ln>
          </p:spPr>
        </p:sp>
      </p:grpSp>
      <p:sp>
        <p:nvSpPr>
          <p:cNvPr id="144" name="TextBox 143"/>
          <p:cNvSpPr txBox="1"/>
          <p:nvPr/>
        </p:nvSpPr>
        <p:spPr>
          <a:xfrm>
            <a:off x="7420379" y="3666430"/>
            <a:ext cx="1188720" cy="939800"/>
          </a:xfrm>
          <a:prstGeom prst="rect">
            <a:avLst/>
          </a:prstGeom>
        </p:spPr>
        <p:txBody>
          <a:bodyPr lIns="0" tIns="0" rIns="0" bIns="0" anchor="t"/>
          <a:lstStyle/>
          <a:p>
            <a:pPr marL="100860" indent="-100860">
              <a:lnSpc>
                <a:spcPts val="996"/>
              </a:lnSpc>
              <a:buClr>
                <a:srgbClr val="FFFEFF"/>
              </a:buClr>
              <a:buSzPts val="500"/>
              <a:buFont typeface="Arial Unicode MS"/>
              <a:buChar char="■"/>
            </a:pPr>
            <a:r>
              <a:rPr lang="en-US" sz="1000" b="1" dirty="0">
                <a:solidFill>
                  <a:srgbClr val="FFFEFF"/>
                </a:solidFill>
                <a:latin typeface="Arial"/>
              </a:rPr>
              <a:t>Achieving Personal </a:t>
            </a:r>
            <a:br>
              <a:rPr lang="en-US" sz="1000" b="1" dirty="0">
                <a:solidFill>
                  <a:srgbClr val="FFFEFF"/>
                </a:solidFill>
                <a:latin typeface="Arial"/>
              </a:rPr>
            </a:br>
            <a:r>
              <a:rPr lang="en-US" sz="1000" b="1" dirty="0">
                <a:solidFill>
                  <a:srgbClr val="FFFEFF"/>
                </a:solidFill>
                <a:latin typeface="Arial"/>
              </a:rPr>
              <a:t>Goals and Objectives</a:t>
            </a:r>
          </a:p>
          <a:p>
            <a:pPr marL="100860" indent="-100860">
              <a:lnSpc>
                <a:spcPts val="996"/>
              </a:lnSpc>
              <a:spcBef>
                <a:spcPts val="441"/>
              </a:spcBef>
              <a:buClr>
                <a:srgbClr val="FFFEFF"/>
              </a:buClr>
              <a:buSzPts val="500"/>
              <a:buFont typeface="Arial Unicode MS"/>
              <a:buChar char="■"/>
            </a:pPr>
            <a:r>
              <a:rPr lang="en-US" sz="1000" b="1" dirty="0">
                <a:solidFill>
                  <a:srgbClr val="FFFEFF"/>
                </a:solidFill>
                <a:latin typeface="Arial"/>
              </a:rPr>
              <a:t>Business </a:t>
            </a:r>
            <a:br>
              <a:rPr lang="en-US" sz="1000" b="1" dirty="0">
                <a:solidFill>
                  <a:srgbClr val="FFFEFF"/>
                </a:solidFill>
                <a:latin typeface="Arial"/>
              </a:rPr>
            </a:br>
            <a:r>
              <a:rPr lang="en-US" sz="1000" b="1" dirty="0">
                <a:solidFill>
                  <a:srgbClr val="FFFEFF"/>
                </a:solidFill>
                <a:latin typeface="Arial"/>
              </a:rPr>
              <a:t>Results </a:t>
            </a:r>
            <a:br>
              <a:rPr lang="en-US" sz="1000" b="1" dirty="0">
                <a:solidFill>
                  <a:srgbClr val="FFFEFF"/>
                </a:solidFill>
                <a:latin typeface="Arial"/>
              </a:rPr>
            </a:br>
            <a:r>
              <a:rPr lang="en-US" sz="1000" b="1" dirty="0">
                <a:solidFill>
                  <a:srgbClr val="FFFEFF"/>
                </a:solidFill>
                <a:latin typeface="Arial"/>
              </a:rPr>
              <a:t>Orientation</a:t>
            </a:r>
          </a:p>
        </p:txBody>
      </p:sp>
      <p:sp>
        <p:nvSpPr>
          <p:cNvPr id="145" name="TextBox 144"/>
          <p:cNvSpPr txBox="1"/>
          <p:nvPr/>
        </p:nvSpPr>
        <p:spPr>
          <a:xfrm rot="3135015">
            <a:off x="6988627" y="4254929"/>
            <a:ext cx="152400" cy="165100"/>
          </a:xfrm>
          <a:prstGeom prst="rect">
            <a:avLst/>
          </a:prstGeom>
        </p:spPr>
        <p:txBody>
          <a:bodyPr wrap="none" lIns="0" tIns="0" rIns="0" bIns="0" anchor="t"/>
          <a:lstStyle/>
          <a:p>
            <a:r>
              <a:rPr lang="en-US" sz="1000" b="1">
                <a:solidFill>
                  <a:srgbClr val="000000"/>
                </a:solidFill>
                <a:latin typeface="Arial"/>
              </a:rPr>
              <a:t>V.</a:t>
            </a:r>
          </a:p>
        </p:txBody>
      </p:sp>
      <p:sp>
        <p:nvSpPr>
          <p:cNvPr id="146" name="TextBox 145"/>
          <p:cNvSpPr txBox="1"/>
          <p:nvPr/>
        </p:nvSpPr>
        <p:spPr>
          <a:xfrm rot="3135015">
            <a:off x="6954246" y="4628785"/>
            <a:ext cx="800100" cy="165100"/>
          </a:xfrm>
          <a:prstGeom prst="rect">
            <a:avLst/>
          </a:prstGeom>
        </p:spPr>
        <p:txBody>
          <a:bodyPr wrap="none" lIns="0" tIns="0" rIns="0" bIns="0" anchor="t"/>
          <a:lstStyle/>
          <a:p>
            <a:r>
              <a:rPr lang="en-US" sz="1000" b="1">
                <a:solidFill>
                  <a:srgbClr val="000000"/>
                </a:solidFill>
                <a:latin typeface="Arial"/>
              </a:rPr>
              <a:t>Ownership </a:t>
            </a:r>
          </a:p>
        </p:txBody>
      </p:sp>
      <p:sp>
        <p:nvSpPr>
          <p:cNvPr id="147" name="TextBox 146"/>
          <p:cNvSpPr txBox="1"/>
          <p:nvPr/>
        </p:nvSpPr>
        <p:spPr>
          <a:xfrm rot="3135015">
            <a:off x="7584052" y="4958330"/>
            <a:ext cx="50801" cy="165100"/>
          </a:xfrm>
          <a:prstGeom prst="rect">
            <a:avLst/>
          </a:prstGeom>
        </p:spPr>
        <p:txBody>
          <a:bodyPr wrap="none" lIns="0" tIns="0" rIns="0" bIns="0" anchor="t"/>
          <a:lstStyle/>
          <a:p>
            <a:r>
              <a:rPr lang="en-US" sz="1000" b="1">
                <a:solidFill>
                  <a:srgbClr val="000000"/>
                </a:solidFill>
                <a:latin typeface="Arial"/>
              </a:rPr>
              <a:t> </a:t>
            </a:r>
          </a:p>
        </p:txBody>
      </p:sp>
      <p:sp>
        <p:nvSpPr>
          <p:cNvPr id="148" name="TextBox 147"/>
          <p:cNvSpPr txBox="1"/>
          <p:nvPr/>
        </p:nvSpPr>
        <p:spPr>
          <a:xfrm rot="3135015">
            <a:off x="6578582" y="4664340"/>
            <a:ext cx="1206500" cy="165100"/>
          </a:xfrm>
          <a:prstGeom prst="rect">
            <a:avLst/>
          </a:prstGeom>
        </p:spPr>
        <p:txBody>
          <a:bodyPr wrap="none" lIns="0" tIns="0" rIns="0" bIns="0" anchor="t"/>
          <a:lstStyle/>
          <a:p>
            <a:r>
              <a:rPr lang="en-US" sz="1000" b="1">
                <a:solidFill>
                  <a:srgbClr val="000000"/>
                </a:solidFill>
                <a:latin typeface="Arial"/>
              </a:rPr>
              <a:t>and Commitment</a:t>
            </a:r>
          </a:p>
        </p:txBody>
      </p:sp>
      <p:grpSp>
        <p:nvGrpSpPr>
          <p:cNvPr id="149" name="Group 148"/>
          <p:cNvGrpSpPr/>
          <p:nvPr/>
        </p:nvGrpSpPr>
        <p:grpSpPr>
          <a:xfrm>
            <a:off x="8323125" y="3375496"/>
            <a:ext cx="312838" cy="381772"/>
            <a:chOff x="5289185" y="4222769"/>
            <a:chExt cx="312838" cy="381772"/>
          </a:xfrm>
        </p:grpSpPr>
        <p:sp>
          <p:nvSpPr>
            <p:cNvPr id="150" name="Freeform 149"/>
            <p:cNvSpPr/>
            <p:nvPr/>
          </p:nvSpPr>
          <p:spPr>
            <a:xfrm>
              <a:off x="5376522" y="4369403"/>
              <a:ext cx="225501" cy="166192"/>
            </a:xfrm>
            <a:custGeom>
              <a:avLst/>
              <a:gdLst/>
              <a:ahLst/>
              <a:cxnLst/>
              <a:rect l="l" t="t" r="r" b="b"/>
              <a:pathLst>
                <a:path w="225501" h="166192">
                  <a:moveTo>
                    <a:pt x="0" y="20968"/>
                  </a:moveTo>
                  <a:cubicBezTo>
                    <a:pt x="81267" y="7264"/>
                    <a:pt x="93421" y="0"/>
                    <a:pt x="149162" y="65634"/>
                  </a:cubicBezTo>
                  <a:cubicBezTo>
                    <a:pt x="204915" y="131267"/>
                    <a:pt x="225502" y="112624"/>
                    <a:pt x="225502" y="112624"/>
                  </a:cubicBezTo>
                  <a:lnTo>
                    <a:pt x="175400" y="131788"/>
                  </a:lnTo>
                  <a:lnTo>
                    <a:pt x="195339" y="166192"/>
                  </a:lnTo>
                  <a:cubicBezTo>
                    <a:pt x="195339" y="166192"/>
                    <a:pt x="125120" y="154877"/>
                    <a:pt x="87122" y="88138"/>
                  </a:cubicBezTo>
                  <a:cubicBezTo>
                    <a:pt x="49111" y="21400"/>
                    <a:pt x="0" y="20968"/>
                    <a:pt x="0" y="20968"/>
                  </a:cubicBezTo>
                </a:path>
              </a:pathLst>
            </a:custGeom>
            <a:solidFill>
              <a:srgbClr val="FFFEFF"/>
            </a:solidFill>
            <a:ln>
              <a:solidFill>
                <a:srgbClr val="8C1D40"/>
              </a:solidFill>
            </a:ln>
          </p:spPr>
        </p:sp>
        <p:sp>
          <p:nvSpPr>
            <p:cNvPr id="151" name="Freeform 150"/>
            <p:cNvSpPr/>
            <p:nvPr/>
          </p:nvSpPr>
          <p:spPr>
            <a:xfrm>
              <a:off x="5376522" y="4369403"/>
              <a:ext cx="225501" cy="166192"/>
            </a:xfrm>
            <a:custGeom>
              <a:avLst/>
              <a:gdLst/>
              <a:ahLst/>
              <a:cxnLst/>
              <a:rect l="l" t="t" r="r" b="b"/>
              <a:pathLst>
                <a:path w="225501" h="166192">
                  <a:moveTo>
                    <a:pt x="0" y="20968"/>
                  </a:moveTo>
                  <a:cubicBezTo>
                    <a:pt x="81267" y="7264"/>
                    <a:pt x="93421" y="0"/>
                    <a:pt x="149162" y="65634"/>
                  </a:cubicBezTo>
                  <a:cubicBezTo>
                    <a:pt x="204915" y="131267"/>
                    <a:pt x="225502" y="112624"/>
                    <a:pt x="225502" y="112624"/>
                  </a:cubicBezTo>
                  <a:lnTo>
                    <a:pt x="175400" y="131788"/>
                  </a:lnTo>
                  <a:lnTo>
                    <a:pt x="195339" y="166192"/>
                  </a:lnTo>
                  <a:cubicBezTo>
                    <a:pt x="195339" y="166192"/>
                    <a:pt x="125120" y="154877"/>
                    <a:pt x="87122" y="88138"/>
                  </a:cubicBezTo>
                  <a:cubicBezTo>
                    <a:pt x="49111" y="21400"/>
                    <a:pt x="0" y="20968"/>
                    <a:pt x="0" y="20968"/>
                  </a:cubicBezTo>
                </a:path>
              </a:pathLst>
            </a:custGeom>
            <a:noFill/>
            <a:ln w="3162" cap="sq">
              <a:solidFill>
                <a:srgbClr val="8C1D40"/>
              </a:solidFill>
            </a:ln>
          </p:spPr>
        </p:sp>
        <p:sp>
          <p:nvSpPr>
            <p:cNvPr id="152" name="Freeform 151"/>
            <p:cNvSpPr/>
            <p:nvPr/>
          </p:nvSpPr>
          <p:spPr>
            <a:xfrm>
              <a:off x="5379177" y="4363724"/>
              <a:ext cx="100851" cy="240817"/>
            </a:xfrm>
            <a:custGeom>
              <a:avLst/>
              <a:gdLst/>
              <a:ahLst/>
              <a:cxnLst/>
              <a:rect l="l" t="t" r="r" b="b"/>
              <a:pathLst>
                <a:path w="100851" h="240817">
                  <a:moveTo>
                    <a:pt x="6211" y="0"/>
                  </a:moveTo>
                  <a:cubicBezTo>
                    <a:pt x="73356" y="47764"/>
                    <a:pt x="87097" y="51232"/>
                    <a:pt x="80099" y="137071"/>
                  </a:cubicBezTo>
                  <a:cubicBezTo>
                    <a:pt x="73102" y="222898"/>
                    <a:pt x="100851" y="224269"/>
                    <a:pt x="100851" y="224269"/>
                  </a:cubicBezTo>
                  <a:lnTo>
                    <a:pt x="51867" y="202400"/>
                  </a:lnTo>
                  <a:lnTo>
                    <a:pt x="41644" y="240817"/>
                  </a:lnTo>
                  <a:cubicBezTo>
                    <a:pt x="41644" y="240817"/>
                    <a:pt x="0" y="183172"/>
                    <a:pt x="20321" y="109106"/>
                  </a:cubicBezTo>
                  <a:cubicBezTo>
                    <a:pt x="40628" y="35052"/>
                    <a:pt x="6211" y="0"/>
                    <a:pt x="6211" y="0"/>
                  </a:cubicBezTo>
                </a:path>
              </a:pathLst>
            </a:custGeom>
            <a:solidFill>
              <a:srgbClr val="FFFEFF"/>
            </a:solidFill>
            <a:ln>
              <a:solidFill>
                <a:srgbClr val="8C1D40"/>
              </a:solidFill>
            </a:ln>
          </p:spPr>
        </p:sp>
        <p:sp>
          <p:nvSpPr>
            <p:cNvPr id="153" name="Freeform 152"/>
            <p:cNvSpPr/>
            <p:nvPr/>
          </p:nvSpPr>
          <p:spPr>
            <a:xfrm>
              <a:off x="5379177" y="4363724"/>
              <a:ext cx="100851" cy="240817"/>
            </a:xfrm>
            <a:custGeom>
              <a:avLst/>
              <a:gdLst/>
              <a:ahLst/>
              <a:cxnLst/>
              <a:rect l="l" t="t" r="r" b="b"/>
              <a:pathLst>
                <a:path w="100851" h="240817">
                  <a:moveTo>
                    <a:pt x="6211" y="0"/>
                  </a:moveTo>
                  <a:cubicBezTo>
                    <a:pt x="73356" y="47764"/>
                    <a:pt x="87097" y="51232"/>
                    <a:pt x="80099" y="137071"/>
                  </a:cubicBezTo>
                  <a:cubicBezTo>
                    <a:pt x="73102" y="222898"/>
                    <a:pt x="100851" y="224269"/>
                    <a:pt x="100851" y="224269"/>
                  </a:cubicBezTo>
                  <a:lnTo>
                    <a:pt x="51867" y="202400"/>
                  </a:lnTo>
                  <a:lnTo>
                    <a:pt x="41644" y="240817"/>
                  </a:lnTo>
                  <a:cubicBezTo>
                    <a:pt x="41644" y="240817"/>
                    <a:pt x="0" y="183172"/>
                    <a:pt x="20321" y="109106"/>
                  </a:cubicBezTo>
                  <a:cubicBezTo>
                    <a:pt x="40628" y="35052"/>
                    <a:pt x="6211" y="0"/>
                    <a:pt x="6211" y="0"/>
                  </a:cubicBezTo>
                </a:path>
              </a:pathLst>
            </a:custGeom>
            <a:noFill/>
            <a:ln w="3162" cap="sq">
              <a:solidFill>
                <a:srgbClr val="8C1D40"/>
              </a:solidFill>
            </a:ln>
          </p:spPr>
        </p:sp>
        <p:sp>
          <p:nvSpPr>
            <p:cNvPr id="154" name="Freeform 153"/>
            <p:cNvSpPr/>
            <p:nvPr/>
          </p:nvSpPr>
          <p:spPr>
            <a:xfrm>
              <a:off x="5289185" y="4222769"/>
              <a:ext cx="227940" cy="227927"/>
            </a:xfrm>
            <a:custGeom>
              <a:avLst/>
              <a:gdLst/>
              <a:ahLst/>
              <a:cxnLst/>
              <a:rect l="l" t="t" r="r" b="b"/>
              <a:pathLst>
                <a:path w="227940" h="227927">
                  <a:moveTo>
                    <a:pt x="72987" y="33528"/>
                  </a:moveTo>
                  <a:lnTo>
                    <a:pt x="82817" y="3518"/>
                  </a:lnTo>
                  <a:lnTo>
                    <a:pt x="106884" y="23978"/>
                  </a:lnTo>
                  <a:lnTo>
                    <a:pt x="127470" y="0"/>
                  </a:lnTo>
                  <a:lnTo>
                    <a:pt x="141885" y="28105"/>
                  </a:lnTo>
                  <a:lnTo>
                    <a:pt x="170053" y="13843"/>
                  </a:lnTo>
                  <a:lnTo>
                    <a:pt x="172619" y="45314"/>
                  </a:lnTo>
                  <a:lnTo>
                    <a:pt x="204102" y="42926"/>
                  </a:lnTo>
                  <a:lnTo>
                    <a:pt x="194412" y="72974"/>
                  </a:lnTo>
                  <a:lnTo>
                    <a:pt x="224422" y="82817"/>
                  </a:lnTo>
                  <a:lnTo>
                    <a:pt x="203988" y="106883"/>
                  </a:lnTo>
                  <a:lnTo>
                    <a:pt x="227940" y="127457"/>
                  </a:lnTo>
                  <a:lnTo>
                    <a:pt x="199835" y="141859"/>
                  </a:lnTo>
                  <a:lnTo>
                    <a:pt x="214110" y="170040"/>
                  </a:lnTo>
                  <a:lnTo>
                    <a:pt x="182614" y="172606"/>
                  </a:lnTo>
                  <a:lnTo>
                    <a:pt x="185027" y="204102"/>
                  </a:lnTo>
                  <a:lnTo>
                    <a:pt x="154966" y="194412"/>
                  </a:lnTo>
                  <a:lnTo>
                    <a:pt x="145136" y="224422"/>
                  </a:lnTo>
                  <a:lnTo>
                    <a:pt x="121057" y="203975"/>
                  </a:lnTo>
                  <a:lnTo>
                    <a:pt x="100483" y="227927"/>
                  </a:lnTo>
                  <a:lnTo>
                    <a:pt x="86081" y="199835"/>
                  </a:lnTo>
                  <a:lnTo>
                    <a:pt x="57900" y="214109"/>
                  </a:lnTo>
                  <a:lnTo>
                    <a:pt x="55347" y="182626"/>
                  </a:lnTo>
                  <a:lnTo>
                    <a:pt x="23851" y="185014"/>
                  </a:lnTo>
                  <a:lnTo>
                    <a:pt x="33528" y="154953"/>
                  </a:lnTo>
                  <a:lnTo>
                    <a:pt x="3518" y="145123"/>
                  </a:lnTo>
                  <a:lnTo>
                    <a:pt x="23965" y="121057"/>
                  </a:lnTo>
                  <a:lnTo>
                    <a:pt x="0" y="100483"/>
                  </a:lnTo>
                  <a:lnTo>
                    <a:pt x="28118" y="86068"/>
                  </a:lnTo>
                  <a:lnTo>
                    <a:pt x="13843" y="57887"/>
                  </a:lnTo>
                  <a:lnTo>
                    <a:pt x="45314" y="55347"/>
                  </a:lnTo>
                  <a:lnTo>
                    <a:pt x="42926" y="23838"/>
                  </a:lnTo>
                  <a:close/>
                </a:path>
              </a:pathLst>
            </a:custGeom>
            <a:solidFill>
              <a:srgbClr val="FFFEFF"/>
            </a:solidFill>
            <a:ln>
              <a:solidFill>
                <a:srgbClr val="8C1D40"/>
              </a:solidFill>
            </a:ln>
          </p:spPr>
        </p:sp>
        <p:sp>
          <p:nvSpPr>
            <p:cNvPr id="155" name="Freeform 154"/>
            <p:cNvSpPr/>
            <p:nvPr/>
          </p:nvSpPr>
          <p:spPr>
            <a:xfrm>
              <a:off x="5289185" y="4222769"/>
              <a:ext cx="227940" cy="227927"/>
            </a:xfrm>
            <a:custGeom>
              <a:avLst/>
              <a:gdLst/>
              <a:ahLst/>
              <a:cxnLst/>
              <a:rect l="l" t="t" r="r" b="b"/>
              <a:pathLst>
                <a:path w="227940" h="227927">
                  <a:moveTo>
                    <a:pt x="72987" y="33528"/>
                  </a:moveTo>
                  <a:lnTo>
                    <a:pt x="82817" y="3518"/>
                  </a:lnTo>
                  <a:lnTo>
                    <a:pt x="106884" y="23978"/>
                  </a:lnTo>
                  <a:lnTo>
                    <a:pt x="127470" y="0"/>
                  </a:lnTo>
                  <a:lnTo>
                    <a:pt x="141885" y="28105"/>
                  </a:lnTo>
                  <a:lnTo>
                    <a:pt x="170053" y="13843"/>
                  </a:lnTo>
                  <a:lnTo>
                    <a:pt x="172619" y="45314"/>
                  </a:lnTo>
                  <a:lnTo>
                    <a:pt x="204102" y="42926"/>
                  </a:lnTo>
                  <a:lnTo>
                    <a:pt x="194412" y="72974"/>
                  </a:lnTo>
                  <a:lnTo>
                    <a:pt x="224422" y="82817"/>
                  </a:lnTo>
                  <a:lnTo>
                    <a:pt x="203988" y="106883"/>
                  </a:lnTo>
                  <a:lnTo>
                    <a:pt x="227940" y="127457"/>
                  </a:lnTo>
                  <a:lnTo>
                    <a:pt x="199835" y="141859"/>
                  </a:lnTo>
                  <a:lnTo>
                    <a:pt x="214110" y="170040"/>
                  </a:lnTo>
                  <a:lnTo>
                    <a:pt x="182614" y="172606"/>
                  </a:lnTo>
                  <a:lnTo>
                    <a:pt x="185027" y="204102"/>
                  </a:lnTo>
                  <a:lnTo>
                    <a:pt x="154966" y="194412"/>
                  </a:lnTo>
                  <a:lnTo>
                    <a:pt x="145136" y="224422"/>
                  </a:lnTo>
                  <a:lnTo>
                    <a:pt x="121057" y="203975"/>
                  </a:lnTo>
                  <a:lnTo>
                    <a:pt x="100483" y="227927"/>
                  </a:lnTo>
                  <a:lnTo>
                    <a:pt x="86081" y="199835"/>
                  </a:lnTo>
                  <a:lnTo>
                    <a:pt x="57900" y="214109"/>
                  </a:lnTo>
                  <a:lnTo>
                    <a:pt x="55347" y="182626"/>
                  </a:lnTo>
                  <a:lnTo>
                    <a:pt x="23851" y="185014"/>
                  </a:lnTo>
                  <a:lnTo>
                    <a:pt x="33528" y="154953"/>
                  </a:lnTo>
                  <a:lnTo>
                    <a:pt x="3518" y="145123"/>
                  </a:lnTo>
                  <a:lnTo>
                    <a:pt x="23965" y="121057"/>
                  </a:lnTo>
                  <a:lnTo>
                    <a:pt x="0" y="100483"/>
                  </a:lnTo>
                  <a:lnTo>
                    <a:pt x="28118" y="86068"/>
                  </a:lnTo>
                  <a:lnTo>
                    <a:pt x="13843" y="57887"/>
                  </a:lnTo>
                  <a:lnTo>
                    <a:pt x="45314" y="55347"/>
                  </a:lnTo>
                  <a:lnTo>
                    <a:pt x="42926" y="23838"/>
                  </a:lnTo>
                  <a:lnTo>
                    <a:pt x="72987" y="33528"/>
                  </a:lnTo>
                  <a:close/>
                </a:path>
              </a:pathLst>
            </a:custGeom>
            <a:noFill/>
            <a:ln w="3162" cap="sq">
              <a:solidFill>
                <a:srgbClr val="8C1D40"/>
              </a:solidFill>
            </a:ln>
          </p:spPr>
        </p:sp>
      </p:grpSp>
      <p:sp>
        <p:nvSpPr>
          <p:cNvPr id="156" name="Freeform 155"/>
          <p:cNvSpPr/>
          <p:nvPr/>
        </p:nvSpPr>
        <p:spPr>
          <a:xfrm>
            <a:off x="8365374" y="3417737"/>
            <a:ext cx="143459" cy="143472"/>
          </a:xfrm>
          <a:custGeom>
            <a:avLst/>
            <a:gdLst/>
            <a:ahLst/>
            <a:cxnLst/>
            <a:rect l="l" t="t" r="r" b="b"/>
            <a:pathLst>
              <a:path w="143459" h="143472">
                <a:moveTo>
                  <a:pt x="100254" y="127712"/>
                </a:moveTo>
                <a:cubicBezTo>
                  <a:pt x="131166" y="111964"/>
                  <a:pt x="143460" y="74130"/>
                  <a:pt x="127699" y="43206"/>
                </a:cubicBezTo>
                <a:cubicBezTo>
                  <a:pt x="111951" y="12294"/>
                  <a:pt x="74117" y="0"/>
                  <a:pt x="43206" y="15748"/>
                </a:cubicBezTo>
                <a:cubicBezTo>
                  <a:pt x="12281" y="31509"/>
                  <a:pt x="0" y="69342"/>
                  <a:pt x="15748" y="100254"/>
                </a:cubicBezTo>
                <a:cubicBezTo>
                  <a:pt x="31509" y="131179"/>
                  <a:pt x="69330" y="143472"/>
                  <a:pt x="100254" y="127712"/>
                </a:cubicBezTo>
              </a:path>
            </a:pathLst>
          </a:custGeom>
          <a:noFill/>
          <a:ln w="12700" cap="sq">
            <a:solidFill>
              <a:srgbClr val="8C1D40"/>
            </a:solidFill>
          </a:ln>
        </p:spPr>
      </p:sp>
    </p:spTree>
    <p:extLst>
      <p:ext uri="{BB962C8B-B14F-4D97-AF65-F5344CB8AC3E}">
        <p14:creationId xmlns:p14="http://schemas.microsoft.com/office/powerpoint/2010/main" val="14662033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062746987"/>
              </p:ext>
            </p:extLst>
          </p:nvPr>
        </p:nvGraphicFramePr>
        <p:xfrm>
          <a:off x="-1277178" y="952883"/>
          <a:ext cx="7718778" cy="5263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8510809" y="5360174"/>
            <a:ext cx="800100" cy="330200"/>
          </a:xfrm>
          <a:prstGeom prst="rect">
            <a:avLst/>
          </a:prstGeom>
        </p:spPr>
        <p:txBody>
          <a:bodyPr lIns="0" tIns="0" rIns="0" bIns="0" anchor="t"/>
          <a:lstStyle/>
          <a:p>
            <a:pPr algn="ctr">
              <a:lnSpc>
                <a:spcPts val="1245"/>
              </a:lnSpc>
            </a:pPr>
            <a:r>
              <a:rPr lang="en-US" sz="1000" b="1" dirty="0" smtClean="0">
                <a:solidFill>
                  <a:srgbClr val="000000"/>
                </a:solidFill>
                <a:latin typeface="Arial"/>
              </a:rPr>
              <a:t>IV. Team  </a:t>
            </a:r>
            <a:r>
              <a:rPr lang="en-US" sz="1000" b="1" dirty="0">
                <a:solidFill>
                  <a:srgbClr val="000000"/>
                </a:solidFill>
                <a:latin typeface="Arial"/>
              </a:rPr>
              <a:t/>
            </a:r>
            <a:br>
              <a:rPr lang="en-US" sz="1000" b="1" dirty="0">
                <a:solidFill>
                  <a:srgbClr val="000000"/>
                </a:solidFill>
                <a:latin typeface="Arial"/>
              </a:rPr>
            </a:br>
            <a:r>
              <a:rPr lang="en-US" sz="1000" b="1" dirty="0">
                <a:solidFill>
                  <a:srgbClr val="000000"/>
                </a:solidFill>
                <a:latin typeface="Arial"/>
              </a:rPr>
              <a:t>Leadership</a:t>
            </a:r>
          </a:p>
        </p:txBody>
      </p:sp>
      <p:grpSp>
        <p:nvGrpSpPr>
          <p:cNvPr id="7" name="Group 6"/>
          <p:cNvGrpSpPr/>
          <p:nvPr/>
        </p:nvGrpSpPr>
        <p:grpSpPr>
          <a:xfrm>
            <a:off x="8985894" y="834412"/>
            <a:ext cx="1808429" cy="2335911"/>
            <a:chOff x="5951953" y="1681684"/>
            <a:chExt cx="1808429" cy="2335911"/>
          </a:xfrm>
        </p:grpSpPr>
        <p:sp>
          <p:nvSpPr>
            <p:cNvPr id="8" name="Freeform 9"/>
            <p:cNvSpPr/>
            <p:nvPr/>
          </p:nvSpPr>
          <p:spPr>
            <a:xfrm>
              <a:off x="5951972" y="3014241"/>
              <a:ext cx="12700" cy="12700"/>
            </a:xfrm>
            <a:custGeom>
              <a:avLst/>
              <a:gdLst/>
              <a:ahLst/>
              <a:cxnLst/>
              <a:rect l="l" t="t" r="r" b="b"/>
              <a:pathLst>
                <a:path>
                  <a:moveTo>
                    <a:pt x="0" y="0"/>
                  </a:moveTo>
                </a:path>
              </a:pathLst>
            </a:custGeom>
            <a:solidFill>
              <a:srgbClr val="799ED2"/>
            </a:solidFill>
          </p:spPr>
        </p:sp>
        <p:sp>
          <p:nvSpPr>
            <p:cNvPr id="9" name="Freeform 8"/>
            <p:cNvSpPr/>
            <p:nvPr/>
          </p:nvSpPr>
          <p:spPr>
            <a:xfrm>
              <a:off x="5951972" y="3014241"/>
              <a:ext cx="0" cy="0"/>
            </a:xfrm>
            <a:custGeom>
              <a:avLst/>
              <a:gdLst/>
              <a:ahLst/>
              <a:cxnLst/>
              <a:rect l="l" t="t" r="r" b="b"/>
              <a:pathLst>
                <a:path>
                  <a:moveTo>
                    <a:pt x="0" y="0"/>
                  </a:moveTo>
                </a:path>
              </a:pathLst>
            </a:custGeom>
            <a:noFill/>
            <a:ln w="9741" cap="sq">
              <a:solidFill>
                <a:srgbClr val="FFFEFF"/>
              </a:solidFill>
            </a:ln>
          </p:spPr>
        </p:sp>
        <p:sp>
          <p:nvSpPr>
            <p:cNvPr id="10" name="Freeform 11"/>
            <p:cNvSpPr/>
            <p:nvPr/>
          </p:nvSpPr>
          <p:spPr>
            <a:xfrm>
              <a:off x="5951953" y="1681684"/>
              <a:ext cx="1808429" cy="2335911"/>
            </a:xfrm>
            <a:custGeom>
              <a:avLst/>
              <a:gdLst/>
              <a:ahLst/>
              <a:cxnLst/>
              <a:rect l="l" t="t" r="r" b="b"/>
              <a:pathLst>
                <a:path w="1808429" h="2335911">
                  <a:moveTo>
                    <a:pt x="1808429" y="893737"/>
                  </a:moveTo>
                  <a:lnTo>
                    <a:pt x="1808328" y="893217"/>
                  </a:lnTo>
                  <a:lnTo>
                    <a:pt x="26" y="0"/>
                  </a:lnTo>
                  <a:lnTo>
                    <a:pt x="0" y="1332561"/>
                  </a:lnTo>
                  <a:lnTo>
                    <a:pt x="12" y="2335911"/>
                  </a:lnTo>
                  <a:lnTo>
                    <a:pt x="1049642" y="1498867"/>
                  </a:lnTo>
                  <a:close/>
                </a:path>
              </a:pathLst>
            </a:custGeom>
            <a:solidFill>
              <a:srgbClr val="00AFE6"/>
            </a:solidFill>
          </p:spPr>
        </p:sp>
        <p:sp>
          <p:nvSpPr>
            <p:cNvPr id="11" name="Freeform 12"/>
            <p:cNvSpPr/>
            <p:nvPr/>
          </p:nvSpPr>
          <p:spPr>
            <a:xfrm>
              <a:off x="5951953" y="1681684"/>
              <a:ext cx="1808429" cy="2335911"/>
            </a:xfrm>
            <a:custGeom>
              <a:avLst/>
              <a:gdLst/>
              <a:ahLst/>
              <a:cxnLst/>
              <a:rect l="l" t="t" r="r" b="b"/>
              <a:pathLst>
                <a:path w="1808429" h="2335911">
                  <a:moveTo>
                    <a:pt x="1808429" y="893737"/>
                  </a:moveTo>
                  <a:lnTo>
                    <a:pt x="1808328" y="893217"/>
                  </a:lnTo>
                  <a:lnTo>
                    <a:pt x="26" y="0"/>
                  </a:lnTo>
                  <a:lnTo>
                    <a:pt x="0" y="1332561"/>
                  </a:lnTo>
                  <a:lnTo>
                    <a:pt x="12" y="2335911"/>
                  </a:lnTo>
                  <a:lnTo>
                    <a:pt x="1049642" y="1498867"/>
                  </a:lnTo>
                  <a:lnTo>
                    <a:pt x="1808429" y="893737"/>
                  </a:lnTo>
                  <a:close/>
                </a:path>
              </a:pathLst>
            </a:custGeom>
            <a:solidFill>
              <a:srgbClr val="FFC627"/>
            </a:solidFill>
            <a:ln w="9741" cap="sq">
              <a:solidFill>
                <a:srgbClr val="FFFEFF"/>
              </a:solidFill>
            </a:ln>
          </p:spPr>
        </p:sp>
        <p:sp>
          <p:nvSpPr>
            <p:cNvPr id="12" name="Freeform 13"/>
            <p:cNvSpPr/>
            <p:nvPr/>
          </p:nvSpPr>
          <p:spPr>
            <a:xfrm>
              <a:off x="6080828" y="3155778"/>
              <a:ext cx="178117" cy="147303"/>
            </a:xfrm>
            <a:custGeom>
              <a:avLst/>
              <a:gdLst/>
              <a:ahLst/>
              <a:cxnLst/>
              <a:rect l="l" t="t" r="r" b="b"/>
              <a:pathLst>
                <a:path w="178117" h="147303">
                  <a:moveTo>
                    <a:pt x="31076" y="147303"/>
                  </a:moveTo>
                  <a:cubicBezTo>
                    <a:pt x="29462" y="147303"/>
                    <a:pt x="27931" y="146355"/>
                    <a:pt x="27267" y="144788"/>
                  </a:cubicBezTo>
                  <a:cubicBezTo>
                    <a:pt x="20739" y="129294"/>
                    <a:pt x="0" y="77872"/>
                    <a:pt x="6833" y="65642"/>
                  </a:cubicBezTo>
                  <a:cubicBezTo>
                    <a:pt x="13450" y="53806"/>
                    <a:pt x="48349" y="13127"/>
                    <a:pt x="59690" y="2447"/>
                  </a:cubicBezTo>
                  <a:cubicBezTo>
                    <a:pt x="61496" y="740"/>
                    <a:pt x="65087" y="0"/>
                    <a:pt x="69960" y="0"/>
                  </a:cubicBezTo>
                  <a:cubicBezTo>
                    <a:pt x="93953" y="0"/>
                    <a:pt x="149006" y="17945"/>
                    <a:pt x="174816" y="26844"/>
                  </a:cubicBezTo>
                  <a:cubicBezTo>
                    <a:pt x="176975" y="27593"/>
                    <a:pt x="178118" y="29929"/>
                    <a:pt x="177369" y="32101"/>
                  </a:cubicBezTo>
                  <a:cubicBezTo>
                    <a:pt x="176785" y="33803"/>
                    <a:pt x="175178" y="34866"/>
                    <a:pt x="173468" y="34866"/>
                  </a:cubicBezTo>
                  <a:cubicBezTo>
                    <a:pt x="173022" y="34866"/>
                    <a:pt x="172568" y="34794"/>
                    <a:pt x="172124" y="34641"/>
                  </a:cubicBezTo>
                  <a:cubicBezTo>
                    <a:pt x="131545" y="20661"/>
                    <a:pt x="84947" y="7770"/>
                    <a:pt x="69684" y="7770"/>
                  </a:cubicBezTo>
                  <a:cubicBezTo>
                    <a:pt x="67588" y="7770"/>
                    <a:pt x="66083" y="8013"/>
                    <a:pt x="65266" y="8530"/>
                  </a:cubicBezTo>
                  <a:cubicBezTo>
                    <a:pt x="54598" y="18601"/>
                    <a:pt x="20231" y="58581"/>
                    <a:pt x="14034" y="69668"/>
                  </a:cubicBezTo>
                  <a:cubicBezTo>
                    <a:pt x="10706" y="75637"/>
                    <a:pt x="22251" y="111629"/>
                    <a:pt x="34862" y="141563"/>
                  </a:cubicBezTo>
                  <a:cubicBezTo>
                    <a:pt x="35751" y="143671"/>
                    <a:pt x="34773" y="146096"/>
                    <a:pt x="32678" y="146973"/>
                  </a:cubicBezTo>
                  <a:cubicBezTo>
                    <a:pt x="32169" y="147189"/>
                    <a:pt x="31649" y="147290"/>
                    <a:pt x="31141" y="147303"/>
                  </a:cubicBezTo>
                  <a:cubicBezTo>
                    <a:pt x="31119" y="147303"/>
                    <a:pt x="31098" y="147303"/>
                    <a:pt x="31076" y="147303"/>
                  </a:cubicBezTo>
                  <a:close/>
                </a:path>
              </a:pathLst>
            </a:custGeom>
            <a:solidFill>
              <a:srgbClr val="FFFEFF"/>
            </a:solidFill>
          </p:spPr>
        </p:sp>
        <p:sp>
          <p:nvSpPr>
            <p:cNvPr id="13" name="Freeform 14"/>
            <p:cNvSpPr/>
            <p:nvPr/>
          </p:nvSpPr>
          <p:spPr>
            <a:xfrm>
              <a:off x="6262552" y="3290687"/>
              <a:ext cx="126136" cy="84163"/>
            </a:xfrm>
            <a:custGeom>
              <a:avLst/>
              <a:gdLst/>
              <a:ahLst/>
              <a:cxnLst/>
              <a:rect l="l" t="t" r="r" b="b"/>
              <a:pathLst>
                <a:path w="126136" h="84163">
                  <a:moveTo>
                    <a:pt x="105295" y="83578"/>
                  </a:moveTo>
                  <a:cubicBezTo>
                    <a:pt x="71564" y="84162"/>
                    <a:pt x="8966" y="15646"/>
                    <a:pt x="1524" y="7366"/>
                  </a:cubicBezTo>
                  <a:cubicBezTo>
                    <a:pt x="0" y="5664"/>
                    <a:pt x="152" y="3048"/>
                    <a:pt x="1841" y="1524"/>
                  </a:cubicBezTo>
                  <a:cubicBezTo>
                    <a:pt x="3543" y="0"/>
                    <a:pt x="6134" y="139"/>
                    <a:pt x="7670" y="1841"/>
                  </a:cubicBezTo>
                  <a:cubicBezTo>
                    <a:pt x="28193" y="24676"/>
                    <a:pt x="86271" y="82220"/>
                    <a:pt x="108763" y="74752"/>
                  </a:cubicBezTo>
                  <a:cubicBezTo>
                    <a:pt x="113880" y="73038"/>
                    <a:pt x="116890" y="67144"/>
                    <a:pt x="117729" y="57238"/>
                  </a:cubicBezTo>
                  <a:cubicBezTo>
                    <a:pt x="117919" y="54965"/>
                    <a:pt x="119913" y="53264"/>
                    <a:pt x="122174" y="53479"/>
                  </a:cubicBezTo>
                  <a:cubicBezTo>
                    <a:pt x="124460" y="53657"/>
                    <a:pt x="126136" y="55651"/>
                    <a:pt x="125946" y="57937"/>
                  </a:cubicBezTo>
                  <a:cubicBezTo>
                    <a:pt x="124828" y="71412"/>
                    <a:pt x="119926" y="79705"/>
                    <a:pt x="111391" y="82588"/>
                  </a:cubicBezTo>
                  <a:cubicBezTo>
                    <a:pt x="109499" y="83223"/>
                    <a:pt x="107455" y="83540"/>
                    <a:pt x="105295" y="83578"/>
                  </a:cubicBezTo>
                </a:path>
              </a:pathLst>
            </a:custGeom>
            <a:solidFill>
              <a:srgbClr val="FFFEFF"/>
            </a:solidFill>
          </p:spPr>
        </p:sp>
        <p:sp>
          <p:nvSpPr>
            <p:cNvPr id="14" name="Freeform 15"/>
            <p:cNvSpPr/>
            <p:nvPr/>
          </p:nvSpPr>
          <p:spPr>
            <a:xfrm>
              <a:off x="6241668" y="3327517"/>
              <a:ext cx="121145" cy="72530"/>
            </a:xfrm>
            <a:custGeom>
              <a:avLst/>
              <a:gdLst/>
              <a:ahLst/>
              <a:cxnLst/>
              <a:rect l="l" t="t" r="r" b="b"/>
              <a:pathLst>
                <a:path w="121145" h="72530">
                  <a:moveTo>
                    <a:pt x="97269" y="71945"/>
                  </a:moveTo>
                  <a:cubicBezTo>
                    <a:pt x="63652" y="72529"/>
                    <a:pt x="8153" y="14427"/>
                    <a:pt x="1562" y="7378"/>
                  </a:cubicBezTo>
                  <a:cubicBezTo>
                    <a:pt x="0" y="5715"/>
                    <a:pt x="89" y="3099"/>
                    <a:pt x="1740" y="1536"/>
                  </a:cubicBezTo>
                  <a:cubicBezTo>
                    <a:pt x="3404" y="0"/>
                    <a:pt x="6020" y="76"/>
                    <a:pt x="7569" y="1727"/>
                  </a:cubicBezTo>
                  <a:cubicBezTo>
                    <a:pt x="25755" y="21132"/>
                    <a:pt x="78118" y="69951"/>
                    <a:pt x="101371" y="63093"/>
                  </a:cubicBezTo>
                  <a:cubicBezTo>
                    <a:pt x="107201" y="61379"/>
                    <a:pt x="110871" y="55956"/>
                    <a:pt x="112611" y="46520"/>
                  </a:cubicBezTo>
                  <a:cubicBezTo>
                    <a:pt x="113030" y="44272"/>
                    <a:pt x="115214" y="42786"/>
                    <a:pt x="117424" y="43205"/>
                  </a:cubicBezTo>
                  <a:cubicBezTo>
                    <a:pt x="119672" y="43612"/>
                    <a:pt x="121145" y="45771"/>
                    <a:pt x="120739" y="48006"/>
                  </a:cubicBezTo>
                  <a:cubicBezTo>
                    <a:pt x="118427" y="60642"/>
                    <a:pt x="112674" y="68376"/>
                    <a:pt x="103683" y="71005"/>
                  </a:cubicBezTo>
                  <a:cubicBezTo>
                    <a:pt x="101663" y="71615"/>
                    <a:pt x="99504" y="71907"/>
                    <a:pt x="97269" y="71945"/>
                  </a:cubicBezTo>
                </a:path>
              </a:pathLst>
            </a:custGeom>
            <a:solidFill>
              <a:srgbClr val="FFFEFF"/>
            </a:solidFill>
          </p:spPr>
        </p:sp>
        <p:sp>
          <p:nvSpPr>
            <p:cNvPr id="15" name="Freeform 16"/>
            <p:cNvSpPr/>
            <p:nvPr/>
          </p:nvSpPr>
          <p:spPr>
            <a:xfrm>
              <a:off x="6233047" y="3363296"/>
              <a:ext cx="95364" cy="56490"/>
            </a:xfrm>
            <a:custGeom>
              <a:avLst/>
              <a:gdLst/>
              <a:ahLst/>
              <a:cxnLst/>
              <a:rect l="l" t="t" r="r" b="b"/>
              <a:pathLst>
                <a:path w="95364" h="56490">
                  <a:moveTo>
                    <a:pt x="72746" y="56020"/>
                  </a:moveTo>
                  <a:cubicBezTo>
                    <a:pt x="45491" y="56490"/>
                    <a:pt x="6147" y="12612"/>
                    <a:pt x="1499" y="7316"/>
                  </a:cubicBezTo>
                  <a:cubicBezTo>
                    <a:pt x="0" y="5614"/>
                    <a:pt x="178" y="3010"/>
                    <a:pt x="1880" y="1499"/>
                  </a:cubicBezTo>
                  <a:cubicBezTo>
                    <a:pt x="3594" y="0"/>
                    <a:pt x="6210" y="178"/>
                    <a:pt x="7709" y="1880"/>
                  </a:cubicBezTo>
                  <a:cubicBezTo>
                    <a:pt x="20193" y="16091"/>
                    <a:pt x="56604" y="51994"/>
                    <a:pt x="75654" y="47384"/>
                  </a:cubicBezTo>
                  <a:cubicBezTo>
                    <a:pt x="81026" y="46076"/>
                    <a:pt x="84684" y="41301"/>
                    <a:pt x="86804" y="32766"/>
                  </a:cubicBezTo>
                  <a:cubicBezTo>
                    <a:pt x="87363" y="30544"/>
                    <a:pt x="89624" y="29236"/>
                    <a:pt x="91808" y="29744"/>
                  </a:cubicBezTo>
                  <a:cubicBezTo>
                    <a:pt x="94031" y="30303"/>
                    <a:pt x="95364" y="32538"/>
                    <a:pt x="94818" y="34760"/>
                  </a:cubicBezTo>
                  <a:cubicBezTo>
                    <a:pt x="91923" y="46394"/>
                    <a:pt x="86119" y="53340"/>
                    <a:pt x="77610" y="55410"/>
                  </a:cubicBezTo>
                  <a:cubicBezTo>
                    <a:pt x="76035" y="55791"/>
                    <a:pt x="74409" y="55995"/>
                    <a:pt x="72746" y="56020"/>
                  </a:cubicBezTo>
                </a:path>
              </a:pathLst>
            </a:custGeom>
            <a:solidFill>
              <a:srgbClr val="FFFEFF"/>
            </a:solidFill>
          </p:spPr>
        </p:sp>
        <p:sp>
          <p:nvSpPr>
            <p:cNvPr id="16" name="Freeform 15"/>
            <p:cNvSpPr/>
            <p:nvPr/>
          </p:nvSpPr>
          <p:spPr>
            <a:xfrm>
              <a:off x="6193370" y="3372655"/>
              <a:ext cx="91808" cy="57707"/>
            </a:xfrm>
            <a:custGeom>
              <a:avLst/>
              <a:gdLst/>
              <a:ahLst/>
              <a:cxnLst/>
              <a:rect l="l" t="t" r="r" b="b"/>
              <a:pathLst>
                <a:path w="91808" h="57707">
                  <a:moveTo>
                    <a:pt x="70064" y="57706"/>
                  </a:moveTo>
                  <a:cubicBezTo>
                    <a:pt x="41901" y="57706"/>
                    <a:pt x="1738" y="7103"/>
                    <a:pt x="1359" y="6560"/>
                  </a:cubicBezTo>
                  <a:cubicBezTo>
                    <a:pt x="0" y="4731"/>
                    <a:pt x="393" y="2178"/>
                    <a:pt x="2222" y="819"/>
                  </a:cubicBezTo>
                  <a:cubicBezTo>
                    <a:pt x="2961" y="265"/>
                    <a:pt x="3821" y="0"/>
                    <a:pt x="4675" y="0"/>
                  </a:cubicBezTo>
                  <a:cubicBezTo>
                    <a:pt x="5936" y="0"/>
                    <a:pt x="7183" y="580"/>
                    <a:pt x="8001" y="1670"/>
                  </a:cubicBezTo>
                  <a:cubicBezTo>
                    <a:pt x="12878" y="8189"/>
                    <a:pt x="48597" y="49464"/>
                    <a:pt x="69857" y="49464"/>
                  </a:cubicBezTo>
                  <a:cubicBezTo>
                    <a:pt x="70632" y="49464"/>
                    <a:pt x="71388" y="49409"/>
                    <a:pt x="72123" y="49295"/>
                  </a:cubicBezTo>
                  <a:cubicBezTo>
                    <a:pt x="77152" y="48521"/>
                    <a:pt x="80797" y="44672"/>
                    <a:pt x="83261" y="37586"/>
                  </a:cubicBezTo>
                  <a:cubicBezTo>
                    <a:pt x="83857" y="35869"/>
                    <a:pt x="85482" y="34818"/>
                    <a:pt x="87189" y="34818"/>
                  </a:cubicBezTo>
                  <a:cubicBezTo>
                    <a:pt x="87628" y="34818"/>
                    <a:pt x="88072" y="34888"/>
                    <a:pt x="88506" y="35033"/>
                  </a:cubicBezTo>
                  <a:cubicBezTo>
                    <a:pt x="90665" y="35795"/>
                    <a:pt x="91808" y="38132"/>
                    <a:pt x="91059" y="40291"/>
                  </a:cubicBezTo>
                  <a:cubicBezTo>
                    <a:pt x="87516" y="50438"/>
                    <a:pt x="81559" y="56217"/>
                    <a:pt x="73317" y="57474"/>
                  </a:cubicBezTo>
                  <a:cubicBezTo>
                    <a:pt x="72502" y="57584"/>
                    <a:pt x="71679" y="57665"/>
                    <a:pt x="70853" y="57694"/>
                  </a:cubicBezTo>
                  <a:lnTo>
                    <a:pt x="70853" y="57694"/>
                  </a:lnTo>
                  <a:lnTo>
                    <a:pt x="70135" y="57706"/>
                  </a:lnTo>
                  <a:lnTo>
                    <a:pt x="70135" y="57706"/>
                  </a:lnTo>
                  <a:cubicBezTo>
                    <a:pt x="70111" y="57706"/>
                    <a:pt x="70087" y="57706"/>
                    <a:pt x="70064" y="57706"/>
                  </a:cubicBezTo>
                  <a:close/>
                </a:path>
              </a:pathLst>
            </a:custGeom>
            <a:solidFill>
              <a:srgbClr val="FFFEFF"/>
            </a:solidFill>
          </p:spPr>
        </p:sp>
        <p:sp>
          <p:nvSpPr>
            <p:cNvPr id="17" name="Freeform 18"/>
            <p:cNvSpPr/>
            <p:nvPr/>
          </p:nvSpPr>
          <p:spPr>
            <a:xfrm>
              <a:off x="6086761" y="3288800"/>
              <a:ext cx="142799" cy="130971"/>
            </a:xfrm>
            <a:custGeom>
              <a:avLst/>
              <a:gdLst/>
              <a:ahLst/>
              <a:cxnLst/>
              <a:rect l="l" t="t" r="r" b="b"/>
              <a:pathLst>
                <a:path w="142799" h="130971">
                  <a:moveTo>
                    <a:pt x="92718" y="130971"/>
                  </a:moveTo>
                  <a:cubicBezTo>
                    <a:pt x="88167" y="130971"/>
                    <a:pt x="83691" y="129038"/>
                    <a:pt x="79743" y="124011"/>
                  </a:cubicBezTo>
                  <a:lnTo>
                    <a:pt x="19824" y="52967"/>
                  </a:lnTo>
                  <a:cubicBezTo>
                    <a:pt x="19824" y="52967"/>
                    <a:pt x="0" y="31720"/>
                    <a:pt x="6540" y="22081"/>
                  </a:cubicBezTo>
                  <a:cubicBezTo>
                    <a:pt x="6522" y="20844"/>
                    <a:pt x="27770" y="0"/>
                    <a:pt x="42287" y="0"/>
                  </a:cubicBezTo>
                  <a:cubicBezTo>
                    <a:pt x="48493" y="0"/>
                    <a:pt x="53470" y="3809"/>
                    <a:pt x="55029" y="14588"/>
                  </a:cubicBezTo>
                  <a:cubicBezTo>
                    <a:pt x="55029" y="14588"/>
                    <a:pt x="57939" y="14120"/>
                    <a:pt x="61936" y="14120"/>
                  </a:cubicBezTo>
                  <a:cubicBezTo>
                    <a:pt x="72513" y="14120"/>
                    <a:pt x="90700" y="17397"/>
                    <a:pt x="82728" y="41296"/>
                  </a:cubicBezTo>
                  <a:cubicBezTo>
                    <a:pt x="82728" y="41296"/>
                    <a:pt x="122377" y="42566"/>
                    <a:pt x="105968" y="77326"/>
                  </a:cubicBezTo>
                  <a:cubicBezTo>
                    <a:pt x="104940" y="78748"/>
                    <a:pt x="142799" y="81276"/>
                    <a:pt x="123850" y="109533"/>
                  </a:cubicBezTo>
                  <a:cubicBezTo>
                    <a:pt x="123850" y="109533"/>
                    <a:pt x="107873" y="130971"/>
                    <a:pt x="92718" y="130971"/>
                  </a:cubicBezTo>
                  <a:close/>
                </a:path>
              </a:pathLst>
            </a:custGeom>
            <a:solidFill>
              <a:srgbClr val="FFFEFF"/>
            </a:solidFill>
          </p:spPr>
        </p:sp>
        <p:sp>
          <p:nvSpPr>
            <p:cNvPr id="18" name="Freeform 19"/>
            <p:cNvSpPr/>
            <p:nvPr/>
          </p:nvSpPr>
          <p:spPr>
            <a:xfrm>
              <a:off x="6083038" y="3285708"/>
              <a:ext cx="137275" cy="137153"/>
            </a:xfrm>
            <a:custGeom>
              <a:avLst/>
              <a:gdLst/>
              <a:ahLst/>
              <a:cxnLst/>
              <a:rect l="l" t="t" r="r" b="b"/>
              <a:pathLst>
                <a:path w="137275" h="137153">
                  <a:moveTo>
                    <a:pt x="96419" y="130955"/>
                  </a:moveTo>
                  <a:cubicBezTo>
                    <a:pt x="96499" y="130955"/>
                    <a:pt x="96580" y="130954"/>
                    <a:pt x="96660" y="130953"/>
                  </a:cubicBezTo>
                  <a:cubicBezTo>
                    <a:pt x="110033" y="130724"/>
                    <a:pt x="124943" y="110963"/>
                    <a:pt x="125095" y="110760"/>
                  </a:cubicBezTo>
                  <a:cubicBezTo>
                    <a:pt x="129312" y="104461"/>
                    <a:pt x="130721" y="99165"/>
                    <a:pt x="129210" y="95114"/>
                  </a:cubicBezTo>
                  <a:cubicBezTo>
                    <a:pt x="126683" y="88446"/>
                    <a:pt x="116561" y="85754"/>
                    <a:pt x="111684" y="84458"/>
                  </a:cubicBezTo>
                  <a:cubicBezTo>
                    <a:pt x="108827" y="83709"/>
                    <a:pt x="107392" y="83328"/>
                    <a:pt x="106769" y="81537"/>
                  </a:cubicBezTo>
                  <a:lnTo>
                    <a:pt x="106223" y="80001"/>
                  </a:lnTo>
                  <a:lnTo>
                    <a:pt x="107201" y="78591"/>
                  </a:lnTo>
                  <a:cubicBezTo>
                    <a:pt x="111176" y="70031"/>
                    <a:pt x="111722" y="62805"/>
                    <a:pt x="108535" y="57585"/>
                  </a:cubicBezTo>
                  <a:cubicBezTo>
                    <a:pt x="102743" y="48111"/>
                    <a:pt x="86513" y="47489"/>
                    <a:pt x="86348" y="47489"/>
                  </a:cubicBezTo>
                  <a:lnTo>
                    <a:pt x="82195" y="47349"/>
                  </a:lnTo>
                  <a:lnTo>
                    <a:pt x="83516" y="43412"/>
                  </a:lnTo>
                  <a:cubicBezTo>
                    <a:pt x="86030" y="35868"/>
                    <a:pt x="85916" y="30128"/>
                    <a:pt x="83173" y="26394"/>
                  </a:cubicBezTo>
                  <a:cubicBezTo>
                    <a:pt x="79341" y="21176"/>
                    <a:pt x="70869" y="20303"/>
                    <a:pt x="65628" y="20303"/>
                  </a:cubicBezTo>
                  <a:cubicBezTo>
                    <a:pt x="65345" y="20303"/>
                    <a:pt x="65072" y="20306"/>
                    <a:pt x="64808" y="20310"/>
                  </a:cubicBezTo>
                  <a:cubicBezTo>
                    <a:pt x="61608" y="20374"/>
                    <a:pt x="59335" y="20717"/>
                    <a:pt x="59246" y="20729"/>
                  </a:cubicBezTo>
                  <a:lnTo>
                    <a:pt x="56135" y="21225"/>
                  </a:lnTo>
                  <a:lnTo>
                    <a:pt x="55690" y="18126"/>
                  </a:lnTo>
                  <a:cubicBezTo>
                    <a:pt x="54153" y="7564"/>
                    <a:pt x="49518" y="6198"/>
                    <a:pt x="46049" y="6198"/>
                  </a:cubicBezTo>
                  <a:cubicBezTo>
                    <a:pt x="45964" y="6198"/>
                    <a:pt x="45880" y="6199"/>
                    <a:pt x="45797" y="6201"/>
                  </a:cubicBezTo>
                  <a:cubicBezTo>
                    <a:pt x="34227" y="6404"/>
                    <a:pt x="16574" y="22228"/>
                    <a:pt x="13374" y="26063"/>
                  </a:cubicBezTo>
                  <a:lnTo>
                    <a:pt x="13374" y="26101"/>
                  </a:lnTo>
                  <a:lnTo>
                    <a:pt x="12828" y="26914"/>
                  </a:lnTo>
                  <a:cubicBezTo>
                    <a:pt x="8929" y="32642"/>
                    <a:pt x="19889" y="47603"/>
                    <a:pt x="25807" y="53940"/>
                  </a:cubicBezTo>
                  <a:lnTo>
                    <a:pt x="85827" y="125098"/>
                  </a:lnTo>
                  <a:cubicBezTo>
                    <a:pt x="88953" y="129070"/>
                    <a:pt x="92384" y="130955"/>
                    <a:pt x="96419" y="130955"/>
                  </a:cubicBezTo>
                  <a:close/>
                  <a:moveTo>
                    <a:pt x="96447" y="137153"/>
                  </a:moveTo>
                  <a:cubicBezTo>
                    <a:pt x="90464" y="137153"/>
                    <a:pt x="85280" y="134411"/>
                    <a:pt x="81026" y="129010"/>
                  </a:cubicBezTo>
                  <a:lnTo>
                    <a:pt x="21172" y="58055"/>
                  </a:lnTo>
                  <a:cubicBezTo>
                    <a:pt x="19089" y="55807"/>
                    <a:pt x="0" y="34789"/>
                    <a:pt x="7697" y="23435"/>
                  </a:cubicBezTo>
                  <a:lnTo>
                    <a:pt x="7798" y="23511"/>
                  </a:lnTo>
                  <a:cubicBezTo>
                    <a:pt x="11659" y="16996"/>
                    <a:pt x="32221" y="232"/>
                    <a:pt x="45682" y="3"/>
                  </a:cubicBezTo>
                  <a:cubicBezTo>
                    <a:pt x="45793" y="1"/>
                    <a:pt x="45903" y="0"/>
                    <a:pt x="46015" y="0"/>
                  </a:cubicBezTo>
                  <a:cubicBezTo>
                    <a:pt x="51720" y="0"/>
                    <a:pt x="58650" y="2618"/>
                    <a:pt x="61278" y="14291"/>
                  </a:cubicBezTo>
                  <a:cubicBezTo>
                    <a:pt x="62243" y="14214"/>
                    <a:pt x="63412" y="14151"/>
                    <a:pt x="64707" y="14125"/>
                  </a:cubicBezTo>
                  <a:cubicBezTo>
                    <a:pt x="65039" y="14119"/>
                    <a:pt x="65376" y="14116"/>
                    <a:pt x="65718" y="14116"/>
                  </a:cubicBezTo>
                  <a:cubicBezTo>
                    <a:pt x="73299" y="14116"/>
                    <a:pt x="82999" y="15686"/>
                    <a:pt x="88164" y="22711"/>
                  </a:cubicBezTo>
                  <a:cubicBezTo>
                    <a:pt x="91631" y="27460"/>
                    <a:pt x="92406" y="33823"/>
                    <a:pt x="90463" y="41672"/>
                  </a:cubicBezTo>
                  <a:cubicBezTo>
                    <a:pt x="96597" y="42535"/>
                    <a:pt x="108293" y="45317"/>
                    <a:pt x="113818" y="54359"/>
                  </a:cubicBezTo>
                  <a:cubicBezTo>
                    <a:pt x="117742" y="60785"/>
                    <a:pt x="117755" y="68939"/>
                    <a:pt x="113856" y="78629"/>
                  </a:cubicBezTo>
                  <a:cubicBezTo>
                    <a:pt x="119914" y="80242"/>
                    <a:pt x="131483" y="83582"/>
                    <a:pt x="135001" y="92929"/>
                  </a:cubicBezTo>
                  <a:cubicBezTo>
                    <a:pt x="137275" y="98961"/>
                    <a:pt x="135637" y="106162"/>
                    <a:pt x="130150" y="114341"/>
                  </a:cubicBezTo>
                  <a:cubicBezTo>
                    <a:pt x="129375" y="115395"/>
                    <a:pt x="113170" y="136858"/>
                    <a:pt x="96774" y="137151"/>
                  </a:cubicBezTo>
                  <a:cubicBezTo>
                    <a:pt x="96665" y="137152"/>
                    <a:pt x="96556" y="137153"/>
                    <a:pt x="96447" y="137153"/>
                  </a:cubicBezTo>
                  <a:close/>
                </a:path>
              </a:pathLst>
            </a:custGeom>
            <a:solidFill>
              <a:srgbClr val="FFFEFF"/>
            </a:solidFill>
          </p:spPr>
        </p:sp>
        <p:sp>
          <p:nvSpPr>
            <p:cNvPr id="19" name="Freeform 20"/>
            <p:cNvSpPr/>
            <p:nvPr/>
          </p:nvSpPr>
          <p:spPr>
            <a:xfrm>
              <a:off x="6157411" y="3180709"/>
              <a:ext cx="284302" cy="163169"/>
            </a:xfrm>
            <a:custGeom>
              <a:avLst/>
              <a:gdLst/>
              <a:ahLst/>
              <a:cxnLst/>
              <a:rect l="l" t="t" r="r" b="b"/>
              <a:pathLst>
                <a:path w="284302" h="163169">
                  <a:moveTo>
                    <a:pt x="38760" y="58089"/>
                  </a:moveTo>
                  <a:cubicBezTo>
                    <a:pt x="38760" y="58089"/>
                    <a:pt x="0" y="65125"/>
                    <a:pt x="8737" y="39167"/>
                  </a:cubicBezTo>
                  <a:cubicBezTo>
                    <a:pt x="8725" y="38455"/>
                    <a:pt x="70053" y="7670"/>
                    <a:pt x="91199" y="3441"/>
                  </a:cubicBezTo>
                  <a:cubicBezTo>
                    <a:pt x="91199" y="3441"/>
                    <a:pt x="105270" y="0"/>
                    <a:pt x="159753" y="23088"/>
                  </a:cubicBezTo>
                  <a:cubicBezTo>
                    <a:pt x="159753" y="23457"/>
                    <a:pt x="172199" y="27825"/>
                    <a:pt x="172199" y="27825"/>
                  </a:cubicBezTo>
                  <a:lnTo>
                    <a:pt x="225730" y="15570"/>
                  </a:lnTo>
                  <a:cubicBezTo>
                    <a:pt x="225730" y="15570"/>
                    <a:pt x="253251" y="32423"/>
                    <a:pt x="284302" y="130175"/>
                  </a:cubicBezTo>
                  <a:cubicBezTo>
                    <a:pt x="281483" y="130911"/>
                    <a:pt x="236068" y="163169"/>
                    <a:pt x="203949" y="145364"/>
                  </a:cubicBezTo>
                  <a:cubicBezTo>
                    <a:pt x="202908" y="145376"/>
                    <a:pt x="101486" y="47104"/>
                    <a:pt x="101143" y="47447"/>
                  </a:cubicBezTo>
                  <a:cubicBezTo>
                    <a:pt x="101435" y="44627"/>
                    <a:pt x="38760" y="58089"/>
                    <a:pt x="38760" y="58089"/>
                  </a:cubicBezTo>
                </a:path>
              </a:pathLst>
            </a:custGeom>
            <a:solidFill>
              <a:srgbClr val="FFFEFF"/>
            </a:solidFill>
          </p:spPr>
        </p:sp>
        <p:sp>
          <p:nvSpPr>
            <p:cNvPr id="20" name="Freeform 21"/>
            <p:cNvSpPr/>
            <p:nvPr/>
          </p:nvSpPr>
          <p:spPr>
            <a:xfrm>
              <a:off x="6160962" y="3180812"/>
              <a:ext cx="283947" cy="153701"/>
            </a:xfrm>
            <a:custGeom>
              <a:avLst/>
              <a:gdLst/>
              <a:ahLst/>
              <a:cxnLst/>
              <a:rect l="l" t="t" r="r" b="b"/>
              <a:pathLst>
                <a:path w="283947" h="153701">
                  <a:moveTo>
                    <a:pt x="222513" y="147514"/>
                  </a:moveTo>
                  <a:cubicBezTo>
                    <a:pt x="222826" y="147514"/>
                    <a:pt x="223141" y="147512"/>
                    <a:pt x="223456" y="147506"/>
                  </a:cubicBezTo>
                  <a:cubicBezTo>
                    <a:pt x="245186" y="147125"/>
                    <a:pt x="267436" y="134133"/>
                    <a:pt x="275818" y="129231"/>
                  </a:cubicBezTo>
                  <a:cubicBezTo>
                    <a:pt x="276276" y="128977"/>
                    <a:pt x="276669" y="128736"/>
                    <a:pt x="277012" y="128545"/>
                  </a:cubicBezTo>
                  <a:cubicBezTo>
                    <a:pt x="250177" y="45106"/>
                    <a:pt x="226428" y="22729"/>
                    <a:pt x="221488" y="18792"/>
                  </a:cubicBezTo>
                  <a:lnTo>
                    <a:pt x="169342" y="30742"/>
                  </a:lnTo>
                  <a:cubicBezTo>
                    <a:pt x="169110" y="30799"/>
                    <a:pt x="168875" y="30826"/>
                    <a:pt x="168639" y="30826"/>
                  </a:cubicBezTo>
                  <a:cubicBezTo>
                    <a:pt x="168293" y="30826"/>
                    <a:pt x="167947" y="30767"/>
                    <a:pt x="167615" y="30654"/>
                  </a:cubicBezTo>
                  <a:cubicBezTo>
                    <a:pt x="159791" y="27898"/>
                    <a:pt x="156197" y="26628"/>
                    <a:pt x="154546" y="25650"/>
                  </a:cubicBezTo>
                  <a:cubicBezTo>
                    <a:pt x="113541" y="8322"/>
                    <a:pt x="96154" y="6253"/>
                    <a:pt x="90230" y="6253"/>
                  </a:cubicBezTo>
                  <a:cubicBezTo>
                    <a:pt x="90075" y="6253"/>
                    <a:pt x="89928" y="6254"/>
                    <a:pt x="89789" y="6257"/>
                  </a:cubicBezTo>
                  <a:cubicBezTo>
                    <a:pt x="88913" y="6270"/>
                    <a:pt x="88443" y="6321"/>
                    <a:pt x="88303" y="6346"/>
                  </a:cubicBezTo>
                  <a:cubicBezTo>
                    <a:pt x="68846" y="10258"/>
                    <a:pt x="15075" y="36940"/>
                    <a:pt x="7810" y="41055"/>
                  </a:cubicBezTo>
                  <a:cubicBezTo>
                    <a:pt x="6566" y="45271"/>
                    <a:pt x="6769" y="48535"/>
                    <a:pt x="8407" y="50783"/>
                  </a:cubicBezTo>
                  <a:cubicBezTo>
                    <a:pt x="10773" y="54002"/>
                    <a:pt x="16487" y="55758"/>
                    <a:pt x="24560" y="55758"/>
                  </a:cubicBezTo>
                  <a:cubicBezTo>
                    <a:pt x="24896" y="55758"/>
                    <a:pt x="25235" y="55755"/>
                    <a:pt x="25578" y="55749"/>
                  </a:cubicBezTo>
                  <a:cubicBezTo>
                    <a:pt x="30594" y="55660"/>
                    <a:pt x="34620" y="54949"/>
                    <a:pt x="34658" y="54936"/>
                  </a:cubicBezTo>
                  <a:cubicBezTo>
                    <a:pt x="36640" y="54517"/>
                    <a:pt x="85534" y="44040"/>
                    <a:pt x="95796" y="43862"/>
                  </a:cubicBezTo>
                  <a:cubicBezTo>
                    <a:pt x="95916" y="43859"/>
                    <a:pt x="96037" y="43858"/>
                    <a:pt x="96160" y="43858"/>
                  </a:cubicBezTo>
                  <a:cubicBezTo>
                    <a:pt x="97437" y="43858"/>
                    <a:pt x="98826" y="44017"/>
                    <a:pt x="99835" y="45106"/>
                  </a:cubicBezTo>
                  <a:cubicBezTo>
                    <a:pt x="100012" y="45309"/>
                    <a:pt x="100178" y="45551"/>
                    <a:pt x="100305" y="45805"/>
                  </a:cubicBezTo>
                  <a:cubicBezTo>
                    <a:pt x="104051" y="48954"/>
                    <a:pt x="113868" y="58390"/>
                    <a:pt x="143192" y="86559"/>
                  </a:cubicBezTo>
                  <a:cubicBezTo>
                    <a:pt x="168059" y="110448"/>
                    <a:pt x="198907" y="140090"/>
                    <a:pt x="201993" y="142604"/>
                  </a:cubicBezTo>
                  <a:cubicBezTo>
                    <a:pt x="207924" y="145862"/>
                    <a:pt x="214817" y="147514"/>
                    <a:pt x="222513" y="147514"/>
                  </a:cubicBezTo>
                  <a:close/>
                  <a:moveTo>
                    <a:pt x="222475" y="153701"/>
                  </a:moveTo>
                  <a:cubicBezTo>
                    <a:pt x="213710" y="153701"/>
                    <a:pt x="205775" y="151770"/>
                    <a:pt x="198882" y="147963"/>
                  </a:cubicBezTo>
                  <a:lnTo>
                    <a:pt x="198958" y="147836"/>
                  </a:lnTo>
                  <a:cubicBezTo>
                    <a:pt x="195974" y="145868"/>
                    <a:pt x="186068" y="136343"/>
                    <a:pt x="138824" y="90941"/>
                  </a:cubicBezTo>
                  <a:cubicBezTo>
                    <a:pt x="119278" y="72170"/>
                    <a:pt x="99098" y="52777"/>
                    <a:pt x="96063" y="50085"/>
                  </a:cubicBezTo>
                  <a:cubicBezTo>
                    <a:pt x="86881" y="50453"/>
                    <a:pt x="52934" y="57362"/>
                    <a:pt x="35852" y="61019"/>
                  </a:cubicBezTo>
                  <a:cubicBezTo>
                    <a:pt x="35573" y="61070"/>
                    <a:pt x="31229" y="61858"/>
                    <a:pt x="25692" y="61946"/>
                  </a:cubicBezTo>
                  <a:cubicBezTo>
                    <a:pt x="25306" y="61953"/>
                    <a:pt x="24924" y="61956"/>
                    <a:pt x="24547" y="61956"/>
                  </a:cubicBezTo>
                  <a:cubicBezTo>
                    <a:pt x="14172" y="61956"/>
                    <a:pt x="7056" y="59428"/>
                    <a:pt x="3416" y="54441"/>
                  </a:cubicBezTo>
                  <a:cubicBezTo>
                    <a:pt x="381" y="50300"/>
                    <a:pt x="0" y="44789"/>
                    <a:pt x="2248" y="38083"/>
                  </a:cubicBezTo>
                  <a:lnTo>
                    <a:pt x="2502" y="38172"/>
                  </a:lnTo>
                  <a:cubicBezTo>
                    <a:pt x="8534" y="30298"/>
                    <a:pt x="78143" y="2079"/>
                    <a:pt x="87033" y="301"/>
                  </a:cubicBezTo>
                  <a:cubicBezTo>
                    <a:pt x="87217" y="251"/>
                    <a:pt x="88202" y="0"/>
                    <a:pt x="90410" y="0"/>
                  </a:cubicBezTo>
                  <a:cubicBezTo>
                    <a:pt x="97181" y="0"/>
                    <a:pt x="115455" y="2362"/>
                    <a:pt x="157404" y="20138"/>
                  </a:cubicBezTo>
                  <a:cubicBezTo>
                    <a:pt x="157620" y="20227"/>
                    <a:pt x="157823" y="20341"/>
                    <a:pt x="158001" y="20468"/>
                  </a:cubicBezTo>
                  <a:cubicBezTo>
                    <a:pt x="159207" y="21040"/>
                    <a:pt x="164186" y="22868"/>
                    <a:pt x="168834" y="24507"/>
                  </a:cubicBezTo>
                  <a:lnTo>
                    <a:pt x="221488" y="12455"/>
                  </a:lnTo>
                  <a:cubicBezTo>
                    <a:pt x="221721" y="12395"/>
                    <a:pt x="221956" y="12366"/>
                    <a:pt x="222191" y="12366"/>
                  </a:cubicBezTo>
                  <a:cubicBezTo>
                    <a:pt x="222750" y="12366"/>
                    <a:pt x="223303" y="12531"/>
                    <a:pt x="223787" y="12836"/>
                  </a:cubicBezTo>
                  <a:cubicBezTo>
                    <a:pt x="224955" y="13547"/>
                    <a:pt x="252654" y="31390"/>
                    <a:pt x="283693" y="129129"/>
                  </a:cubicBezTo>
                  <a:cubicBezTo>
                    <a:pt x="283947" y="129942"/>
                    <a:pt x="283870" y="130818"/>
                    <a:pt x="283464" y="131555"/>
                  </a:cubicBezTo>
                  <a:cubicBezTo>
                    <a:pt x="283045" y="132304"/>
                    <a:pt x="282359" y="132850"/>
                    <a:pt x="281534" y="133066"/>
                  </a:cubicBezTo>
                  <a:cubicBezTo>
                    <a:pt x="281305" y="133181"/>
                    <a:pt x="280340" y="133778"/>
                    <a:pt x="278943" y="134578"/>
                  </a:cubicBezTo>
                  <a:cubicBezTo>
                    <a:pt x="270180" y="139696"/>
                    <a:pt x="246901" y="153285"/>
                    <a:pt x="223558" y="153691"/>
                  </a:cubicBezTo>
                  <a:cubicBezTo>
                    <a:pt x="223196" y="153698"/>
                    <a:pt x="222834" y="153701"/>
                    <a:pt x="222475" y="153701"/>
                  </a:cubicBezTo>
                  <a:close/>
                </a:path>
              </a:pathLst>
            </a:custGeom>
            <a:solidFill>
              <a:srgbClr val="FFFEFF"/>
            </a:solidFill>
          </p:spPr>
        </p:sp>
      </p:grpSp>
      <p:sp>
        <p:nvSpPr>
          <p:cNvPr id="21" name="TextBox 20"/>
          <p:cNvSpPr txBox="1"/>
          <p:nvPr/>
        </p:nvSpPr>
        <p:spPr>
          <a:xfrm>
            <a:off x="9193256" y="1552046"/>
            <a:ext cx="1188720" cy="596899"/>
          </a:xfrm>
          <a:prstGeom prst="rect">
            <a:avLst/>
          </a:prstGeom>
        </p:spPr>
        <p:txBody>
          <a:bodyPr lIns="0" tIns="0" rIns="0" bIns="0" anchor="t"/>
          <a:lstStyle/>
          <a:p>
            <a:pPr marL="100861" indent="-100861">
              <a:lnSpc>
                <a:spcPts val="996"/>
              </a:lnSpc>
              <a:buClr>
                <a:srgbClr val="FFFEFF"/>
              </a:buClr>
              <a:buSzPts val="500"/>
              <a:buFont typeface="Arial Unicode MS"/>
              <a:buChar char="■"/>
            </a:pPr>
            <a:r>
              <a:rPr lang="en-US" sz="1000" b="1" dirty="0">
                <a:solidFill>
                  <a:srgbClr val="FFFEFF"/>
                </a:solidFill>
                <a:latin typeface="Arial"/>
              </a:rPr>
              <a:t>Relationship </a:t>
            </a:r>
            <a:br>
              <a:rPr lang="en-US" sz="1000" b="1" dirty="0">
                <a:solidFill>
                  <a:srgbClr val="FFFEFF"/>
                </a:solidFill>
                <a:latin typeface="Arial"/>
              </a:rPr>
            </a:br>
            <a:r>
              <a:rPr lang="en-US" sz="1000" b="1" dirty="0">
                <a:solidFill>
                  <a:srgbClr val="FFFEFF"/>
                </a:solidFill>
                <a:latin typeface="Arial"/>
              </a:rPr>
              <a:t>Management </a:t>
            </a:r>
          </a:p>
          <a:p>
            <a:pPr marL="100861" indent="-100861">
              <a:spcBef>
                <a:spcPts val="441"/>
              </a:spcBef>
              <a:buClr>
                <a:srgbClr val="FFFEFF"/>
              </a:buClr>
              <a:buSzPts val="500"/>
              <a:buFont typeface="Arial Unicode MS"/>
              <a:buChar char="■"/>
            </a:pPr>
            <a:r>
              <a:rPr lang="en-US" sz="1000" b="1" dirty="0">
                <a:solidFill>
                  <a:srgbClr val="FFFEFF"/>
                </a:solidFill>
                <a:latin typeface="Arial"/>
              </a:rPr>
              <a:t>Communication</a:t>
            </a:r>
          </a:p>
          <a:p>
            <a:pPr marL="100861" indent="-100861">
              <a:spcBef>
                <a:spcPts val="441"/>
              </a:spcBef>
              <a:buClr>
                <a:srgbClr val="FFFEFF"/>
              </a:buClr>
              <a:buSzPts val="500"/>
              <a:buFont typeface="Arial Unicode MS"/>
              <a:buChar char="■"/>
            </a:pPr>
            <a:r>
              <a:rPr lang="en-US" sz="1000" b="1" dirty="0">
                <a:solidFill>
                  <a:srgbClr val="FFFEFF"/>
                </a:solidFill>
                <a:latin typeface="Arial"/>
              </a:rPr>
              <a:t>Influencing</a:t>
            </a:r>
          </a:p>
        </p:txBody>
      </p:sp>
      <p:sp>
        <p:nvSpPr>
          <p:cNvPr id="22" name="TextBox 21"/>
          <p:cNvSpPr txBox="1"/>
          <p:nvPr/>
        </p:nvSpPr>
        <p:spPr>
          <a:xfrm rot="1589989">
            <a:off x="9616507" y="797466"/>
            <a:ext cx="101600" cy="165099"/>
          </a:xfrm>
          <a:prstGeom prst="rect">
            <a:avLst/>
          </a:prstGeom>
        </p:spPr>
        <p:txBody>
          <a:bodyPr wrap="none" lIns="0" tIns="0" rIns="0" bIns="0" anchor="t"/>
          <a:lstStyle/>
          <a:p>
            <a:r>
              <a:rPr lang="en-US" sz="1000" b="1">
                <a:solidFill>
                  <a:srgbClr val="000000"/>
                </a:solidFill>
                <a:latin typeface="Arial"/>
              </a:rPr>
              <a:t>I.</a:t>
            </a:r>
          </a:p>
        </p:txBody>
      </p:sp>
      <p:sp>
        <p:nvSpPr>
          <p:cNvPr id="23" name="TextBox 22"/>
          <p:cNvSpPr txBox="1"/>
          <p:nvPr/>
        </p:nvSpPr>
        <p:spPr>
          <a:xfrm rot="1589989">
            <a:off x="9672993" y="1025083"/>
            <a:ext cx="901700" cy="165099"/>
          </a:xfrm>
          <a:prstGeom prst="rect">
            <a:avLst/>
          </a:prstGeom>
        </p:spPr>
        <p:txBody>
          <a:bodyPr wrap="none" lIns="0" tIns="0" rIns="0" bIns="0" anchor="t"/>
          <a:lstStyle/>
          <a:p>
            <a:r>
              <a:rPr lang="en-US" sz="1000" b="1">
                <a:solidFill>
                  <a:srgbClr val="000000"/>
                </a:solidFill>
                <a:latin typeface="Arial"/>
              </a:rPr>
              <a:t>Stakeholder </a:t>
            </a:r>
          </a:p>
        </p:txBody>
      </p:sp>
      <p:sp>
        <p:nvSpPr>
          <p:cNvPr id="24" name="TextBox 23"/>
          <p:cNvSpPr txBox="1"/>
          <p:nvPr/>
        </p:nvSpPr>
        <p:spPr>
          <a:xfrm rot="1589989">
            <a:off x="10517382" y="1233958"/>
            <a:ext cx="50800" cy="165099"/>
          </a:xfrm>
          <a:prstGeom prst="rect">
            <a:avLst/>
          </a:prstGeom>
        </p:spPr>
        <p:txBody>
          <a:bodyPr wrap="none" lIns="0" tIns="0" rIns="0" bIns="0" anchor="t"/>
          <a:lstStyle/>
          <a:p>
            <a:r>
              <a:rPr lang="en-US" sz="1000" b="1">
                <a:solidFill>
                  <a:srgbClr val="000000"/>
                </a:solidFill>
                <a:latin typeface="Arial"/>
              </a:rPr>
              <a:t> </a:t>
            </a:r>
          </a:p>
        </p:txBody>
      </p:sp>
      <p:sp>
        <p:nvSpPr>
          <p:cNvPr id="25" name="TextBox 24"/>
          <p:cNvSpPr txBox="1"/>
          <p:nvPr/>
        </p:nvSpPr>
        <p:spPr>
          <a:xfrm rot="1589989">
            <a:off x="9571688" y="1132276"/>
            <a:ext cx="825501" cy="165099"/>
          </a:xfrm>
          <a:prstGeom prst="rect">
            <a:avLst/>
          </a:prstGeom>
        </p:spPr>
        <p:txBody>
          <a:bodyPr wrap="none" lIns="0" tIns="0" rIns="0" bIns="0" anchor="t"/>
          <a:lstStyle/>
          <a:p>
            <a:r>
              <a:rPr lang="en-US" sz="1000" b="1" dirty="0">
                <a:solidFill>
                  <a:srgbClr val="000000"/>
                </a:solidFill>
                <a:latin typeface="Arial"/>
              </a:rPr>
              <a:t>Partnership</a:t>
            </a:r>
          </a:p>
        </p:txBody>
      </p:sp>
      <p:grpSp>
        <p:nvGrpSpPr>
          <p:cNvPr id="26" name="Group 25"/>
          <p:cNvGrpSpPr/>
          <p:nvPr/>
        </p:nvGrpSpPr>
        <p:grpSpPr>
          <a:xfrm>
            <a:off x="7177482" y="834410"/>
            <a:ext cx="1808442" cy="2335911"/>
            <a:chOff x="4143542" y="1681681"/>
            <a:chExt cx="1808442" cy="2335911"/>
          </a:xfrm>
        </p:grpSpPr>
        <p:sp>
          <p:nvSpPr>
            <p:cNvPr id="27" name="Freeform 26"/>
            <p:cNvSpPr/>
            <p:nvPr/>
          </p:nvSpPr>
          <p:spPr>
            <a:xfrm>
              <a:off x="4143542" y="1681681"/>
              <a:ext cx="1808442" cy="2335911"/>
            </a:xfrm>
            <a:custGeom>
              <a:avLst/>
              <a:gdLst/>
              <a:ahLst/>
              <a:cxnLst/>
              <a:rect l="l" t="t" r="r" b="b"/>
              <a:pathLst>
                <a:path w="1808442" h="2335911">
                  <a:moveTo>
                    <a:pt x="1808417" y="1332560"/>
                  </a:moveTo>
                  <a:lnTo>
                    <a:pt x="1808443" y="0"/>
                  </a:lnTo>
                  <a:lnTo>
                    <a:pt x="128" y="893216"/>
                  </a:lnTo>
                  <a:lnTo>
                    <a:pt x="0" y="893737"/>
                  </a:lnTo>
                  <a:lnTo>
                    <a:pt x="1808430" y="2335911"/>
                  </a:lnTo>
                  <a:close/>
                </a:path>
              </a:pathLst>
            </a:custGeom>
            <a:solidFill>
              <a:srgbClr val="898B8E"/>
            </a:solidFill>
          </p:spPr>
        </p:sp>
        <p:sp>
          <p:nvSpPr>
            <p:cNvPr id="28" name="Freeform 27"/>
            <p:cNvSpPr/>
            <p:nvPr/>
          </p:nvSpPr>
          <p:spPr>
            <a:xfrm>
              <a:off x="4143542" y="1681681"/>
              <a:ext cx="1808442" cy="2335911"/>
            </a:xfrm>
            <a:custGeom>
              <a:avLst/>
              <a:gdLst/>
              <a:ahLst/>
              <a:cxnLst/>
              <a:rect l="l" t="t" r="r" b="b"/>
              <a:pathLst>
                <a:path w="1808442" h="2335911">
                  <a:moveTo>
                    <a:pt x="1808417" y="1332560"/>
                  </a:moveTo>
                  <a:lnTo>
                    <a:pt x="1808443" y="0"/>
                  </a:lnTo>
                  <a:lnTo>
                    <a:pt x="128" y="893216"/>
                  </a:lnTo>
                  <a:lnTo>
                    <a:pt x="0" y="893737"/>
                  </a:lnTo>
                  <a:lnTo>
                    <a:pt x="1808430" y="2335911"/>
                  </a:lnTo>
                  <a:lnTo>
                    <a:pt x="1808417" y="1332560"/>
                  </a:lnTo>
                  <a:close/>
                </a:path>
              </a:pathLst>
            </a:custGeom>
            <a:noFill/>
            <a:ln w="9741" cap="sq">
              <a:solidFill>
                <a:srgbClr val="FFFEFF"/>
              </a:solidFill>
            </a:ln>
          </p:spPr>
        </p:sp>
        <p:sp>
          <p:nvSpPr>
            <p:cNvPr id="29" name="Freeform 28"/>
            <p:cNvSpPr/>
            <p:nvPr/>
          </p:nvSpPr>
          <p:spPr>
            <a:xfrm>
              <a:off x="5691485" y="3252197"/>
              <a:ext cx="27089" cy="174892"/>
            </a:xfrm>
            <a:custGeom>
              <a:avLst/>
              <a:gdLst/>
              <a:ahLst/>
              <a:cxnLst/>
              <a:rect l="l" t="t" r="r" b="b"/>
              <a:pathLst>
                <a:path w="27089" h="174892">
                  <a:moveTo>
                    <a:pt x="0" y="174891"/>
                  </a:moveTo>
                  <a:lnTo>
                    <a:pt x="27089" y="174891"/>
                  </a:lnTo>
                  <a:lnTo>
                    <a:pt x="27089" y="0"/>
                  </a:lnTo>
                  <a:lnTo>
                    <a:pt x="0" y="27089"/>
                  </a:lnTo>
                  <a:close/>
                </a:path>
              </a:pathLst>
            </a:custGeom>
            <a:solidFill>
              <a:srgbClr val="FFFEFF"/>
            </a:solidFill>
          </p:spPr>
        </p:sp>
        <p:sp>
          <p:nvSpPr>
            <p:cNvPr id="30" name="Freeform 29"/>
            <p:cNvSpPr/>
            <p:nvPr/>
          </p:nvSpPr>
          <p:spPr>
            <a:xfrm>
              <a:off x="5651102" y="3292481"/>
              <a:ext cx="27089" cy="134607"/>
            </a:xfrm>
            <a:custGeom>
              <a:avLst/>
              <a:gdLst/>
              <a:ahLst/>
              <a:cxnLst/>
              <a:rect l="l" t="t" r="r" b="b"/>
              <a:pathLst>
                <a:path w="27089" h="134607">
                  <a:moveTo>
                    <a:pt x="0" y="134607"/>
                  </a:moveTo>
                  <a:lnTo>
                    <a:pt x="27089" y="134607"/>
                  </a:lnTo>
                  <a:lnTo>
                    <a:pt x="27089" y="0"/>
                  </a:lnTo>
                  <a:lnTo>
                    <a:pt x="0" y="27115"/>
                  </a:lnTo>
                  <a:close/>
                </a:path>
              </a:pathLst>
            </a:custGeom>
            <a:solidFill>
              <a:srgbClr val="FFFEFF"/>
            </a:solidFill>
          </p:spPr>
        </p:sp>
        <p:sp>
          <p:nvSpPr>
            <p:cNvPr id="31" name="Freeform 30"/>
            <p:cNvSpPr/>
            <p:nvPr/>
          </p:nvSpPr>
          <p:spPr>
            <a:xfrm>
              <a:off x="5610716" y="3332994"/>
              <a:ext cx="27102" cy="94094"/>
            </a:xfrm>
            <a:custGeom>
              <a:avLst/>
              <a:gdLst/>
              <a:ahLst/>
              <a:cxnLst/>
              <a:rect l="l" t="t" r="r" b="b"/>
              <a:pathLst>
                <a:path w="27102" h="94094">
                  <a:moveTo>
                    <a:pt x="0" y="94094"/>
                  </a:moveTo>
                  <a:lnTo>
                    <a:pt x="27102" y="94094"/>
                  </a:lnTo>
                  <a:lnTo>
                    <a:pt x="27102" y="0"/>
                  </a:lnTo>
                  <a:lnTo>
                    <a:pt x="0" y="27115"/>
                  </a:lnTo>
                  <a:close/>
                </a:path>
              </a:pathLst>
            </a:custGeom>
            <a:solidFill>
              <a:srgbClr val="FFFEFF"/>
            </a:solidFill>
          </p:spPr>
        </p:sp>
        <p:sp>
          <p:nvSpPr>
            <p:cNvPr id="32" name="Freeform 31"/>
            <p:cNvSpPr/>
            <p:nvPr/>
          </p:nvSpPr>
          <p:spPr>
            <a:xfrm>
              <a:off x="5529964" y="3336842"/>
              <a:ext cx="27089" cy="90246"/>
            </a:xfrm>
            <a:custGeom>
              <a:avLst/>
              <a:gdLst/>
              <a:ahLst/>
              <a:cxnLst/>
              <a:rect l="l" t="t" r="r" b="b"/>
              <a:pathLst>
                <a:path w="27089" h="90246">
                  <a:moveTo>
                    <a:pt x="0" y="90246"/>
                  </a:moveTo>
                  <a:lnTo>
                    <a:pt x="27089" y="90246"/>
                  </a:lnTo>
                  <a:lnTo>
                    <a:pt x="27089" y="0"/>
                  </a:lnTo>
                  <a:lnTo>
                    <a:pt x="0" y="27102"/>
                  </a:lnTo>
                  <a:close/>
                </a:path>
              </a:pathLst>
            </a:custGeom>
            <a:solidFill>
              <a:srgbClr val="FFFEFF"/>
            </a:solidFill>
          </p:spPr>
        </p:sp>
        <p:sp>
          <p:nvSpPr>
            <p:cNvPr id="33" name="Freeform 32"/>
            <p:cNvSpPr/>
            <p:nvPr/>
          </p:nvSpPr>
          <p:spPr>
            <a:xfrm>
              <a:off x="5489580" y="3377381"/>
              <a:ext cx="27102" cy="49708"/>
            </a:xfrm>
            <a:custGeom>
              <a:avLst/>
              <a:gdLst/>
              <a:ahLst/>
              <a:cxnLst/>
              <a:rect l="l" t="t" r="r" b="b"/>
              <a:pathLst>
                <a:path w="27102" h="49708">
                  <a:moveTo>
                    <a:pt x="0" y="49707"/>
                  </a:moveTo>
                  <a:lnTo>
                    <a:pt x="27102" y="49707"/>
                  </a:lnTo>
                  <a:lnTo>
                    <a:pt x="27102" y="0"/>
                  </a:lnTo>
                  <a:lnTo>
                    <a:pt x="0" y="27089"/>
                  </a:lnTo>
                  <a:close/>
                </a:path>
              </a:pathLst>
            </a:custGeom>
            <a:solidFill>
              <a:srgbClr val="FFFEFF"/>
            </a:solidFill>
          </p:spPr>
        </p:sp>
        <p:sp>
          <p:nvSpPr>
            <p:cNvPr id="34" name="Freeform 33"/>
            <p:cNvSpPr/>
            <p:nvPr/>
          </p:nvSpPr>
          <p:spPr>
            <a:xfrm>
              <a:off x="5570333" y="3331229"/>
              <a:ext cx="27102" cy="95860"/>
            </a:xfrm>
            <a:custGeom>
              <a:avLst/>
              <a:gdLst/>
              <a:ahLst/>
              <a:cxnLst/>
              <a:rect l="l" t="t" r="r" b="b"/>
              <a:pathLst>
                <a:path w="27102" h="95860">
                  <a:moveTo>
                    <a:pt x="27102" y="95859"/>
                  </a:moveTo>
                  <a:lnTo>
                    <a:pt x="0" y="95859"/>
                  </a:lnTo>
                  <a:lnTo>
                    <a:pt x="0" y="0"/>
                  </a:lnTo>
                  <a:lnTo>
                    <a:pt x="27102" y="27114"/>
                  </a:lnTo>
                  <a:close/>
                </a:path>
              </a:pathLst>
            </a:custGeom>
            <a:solidFill>
              <a:srgbClr val="FFFEFF"/>
            </a:solidFill>
          </p:spPr>
        </p:sp>
        <p:sp>
          <p:nvSpPr>
            <p:cNvPr id="35" name="Freeform 34"/>
            <p:cNvSpPr/>
            <p:nvPr/>
          </p:nvSpPr>
          <p:spPr>
            <a:xfrm>
              <a:off x="5731868" y="3260718"/>
              <a:ext cx="27089" cy="166370"/>
            </a:xfrm>
            <a:custGeom>
              <a:avLst/>
              <a:gdLst/>
              <a:ahLst/>
              <a:cxnLst/>
              <a:rect l="l" t="t" r="r" b="b"/>
              <a:pathLst>
                <a:path w="27089" h="166370">
                  <a:moveTo>
                    <a:pt x="27089" y="166370"/>
                  </a:moveTo>
                  <a:lnTo>
                    <a:pt x="0" y="166370"/>
                  </a:lnTo>
                  <a:lnTo>
                    <a:pt x="0" y="0"/>
                  </a:lnTo>
                  <a:lnTo>
                    <a:pt x="27089" y="27089"/>
                  </a:lnTo>
                  <a:close/>
                </a:path>
              </a:pathLst>
            </a:custGeom>
            <a:solidFill>
              <a:srgbClr val="FFFEFF"/>
            </a:solidFill>
          </p:spPr>
        </p:sp>
        <p:sp>
          <p:nvSpPr>
            <p:cNvPr id="36" name="Freeform 35"/>
            <p:cNvSpPr/>
            <p:nvPr/>
          </p:nvSpPr>
          <p:spPr>
            <a:xfrm>
              <a:off x="5449206" y="3368516"/>
              <a:ext cx="27089" cy="58572"/>
            </a:xfrm>
            <a:custGeom>
              <a:avLst/>
              <a:gdLst/>
              <a:ahLst/>
              <a:cxnLst/>
              <a:rect l="l" t="t" r="r" b="b"/>
              <a:pathLst>
                <a:path w="27089" h="58572">
                  <a:moveTo>
                    <a:pt x="27089" y="58572"/>
                  </a:moveTo>
                  <a:lnTo>
                    <a:pt x="0" y="58572"/>
                  </a:lnTo>
                  <a:lnTo>
                    <a:pt x="0" y="0"/>
                  </a:lnTo>
                  <a:lnTo>
                    <a:pt x="27089" y="27115"/>
                  </a:lnTo>
                  <a:close/>
                </a:path>
              </a:pathLst>
            </a:custGeom>
            <a:solidFill>
              <a:srgbClr val="FFFEFF"/>
            </a:solidFill>
          </p:spPr>
        </p:sp>
        <p:sp>
          <p:nvSpPr>
            <p:cNvPr id="37" name="Freeform 36"/>
            <p:cNvSpPr/>
            <p:nvPr/>
          </p:nvSpPr>
          <p:spPr>
            <a:xfrm>
              <a:off x="5449122" y="3150387"/>
              <a:ext cx="309753" cy="233399"/>
            </a:xfrm>
            <a:custGeom>
              <a:avLst/>
              <a:gdLst/>
              <a:ahLst/>
              <a:cxnLst/>
              <a:rect l="l" t="t" r="r" b="b"/>
              <a:pathLst>
                <a:path w="309753" h="233399">
                  <a:moveTo>
                    <a:pt x="38417" y="233399"/>
                  </a:moveTo>
                  <a:lnTo>
                    <a:pt x="0" y="195020"/>
                  </a:lnTo>
                  <a:lnTo>
                    <a:pt x="117399" y="77558"/>
                  </a:lnTo>
                  <a:lnTo>
                    <a:pt x="155867" y="115963"/>
                  </a:lnTo>
                  <a:lnTo>
                    <a:pt x="219659" y="52158"/>
                  </a:lnTo>
                  <a:lnTo>
                    <a:pt x="233375" y="38442"/>
                  </a:lnTo>
                  <a:lnTo>
                    <a:pt x="194933" y="0"/>
                  </a:lnTo>
                  <a:lnTo>
                    <a:pt x="296595" y="0"/>
                  </a:lnTo>
                  <a:cubicBezTo>
                    <a:pt x="303330" y="96"/>
                    <a:pt x="309753" y="6036"/>
                    <a:pt x="309753" y="12788"/>
                  </a:cubicBezTo>
                  <a:lnTo>
                    <a:pt x="309753" y="114807"/>
                  </a:lnTo>
                  <a:lnTo>
                    <a:pt x="271780" y="76847"/>
                  </a:lnTo>
                  <a:lnTo>
                    <a:pt x="155867" y="192848"/>
                  </a:lnTo>
                  <a:lnTo>
                    <a:pt x="117399" y="154380"/>
                  </a:lnTo>
                  <a:lnTo>
                    <a:pt x="38417" y="233399"/>
                  </a:lnTo>
                  <a:close/>
                </a:path>
              </a:pathLst>
            </a:custGeom>
            <a:solidFill>
              <a:srgbClr val="FFFEFF"/>
            </a:solidFill>
          </p:spPr>
        </p:sp>
        <p:sp>
          <p:nvSpPr>
            <p:cNvPr id="38" name="Freeform 37"/>
            <p:cNvSpPr/>
            <p:nvPr/>
          </p:nvSpPr>
          <p:spPr>
            <a:xfrm>
              <a:off x="5427929" y="3418040"/>
              <a:ext cx="353196" cy="15659"/>
            </a:xfrm>
            <a:custGeom>
              <a:avLst/>
              <a:gdLst/>
              <a:ahLst/>
              <a:cxnLst/>
              <a:rect l="l" t="t" r="r" b="b"/>
              <a:pathLst>
                <a:path w="353196" h="15659">
                  <a:moveTo>
                    <a:pt x="2028" y="15659"/>
                  </a:moveTo>
                  <a:cubicBezTo>
                    <a:pt x="941" y="15659"/>
                    <a:pt x="65" y="14813"/>
                    <a:pt x="0" y="13754"/>
                  </a:cubicBezTo>
                  <a:lnTo>
                    <a:pt x="0" y="13754"/>
                  </a:lnTo>
                  <a:lnTo>
                    <a:pt x="0" y="1905"/>
                  </a:lnTo>
                  <a:lnTo>
                    <a:pt x="0" y="1905"/>
                  </a:lnTo>
                  <a:cubicBezTo>
                    <a:pt x="65" y="846"/>
                    <a:pt x="941" y="0"/>
                    <a:pt x="2028" y="0"/>
                  </a:cubicBezTo>
                  <a:lnTo>
                    <a:pt x="351164" y="0"/>
                  </a:lnTo>
                  <a:cubicBezTo>
                    <a:pt x="352282" y="0"/>
                    <a:pt x="353196" y="914"/>
                    <a:pt x="353196" y="2032"/>
                  </a:cubicBezTo>
                  <a:lnTo>
                    <a:pt x="353196" y="13627"/>
                  </a:lnTo>
                  <a:cubicBezTo>
                    <a:pt x="353196" y="14745"/>
                    <a:pt x="352282" y="15659"/>
                    <a:pt x="351164" y="15659"/>
                  </a:cubicBezTo>
                  <a:close/>
                </a:path>
              </a:pathLst>
            </a:custGeom>
            <a:solidFill>
              <a:srgbClr val="FFFEFF"/>
            </a:solidFill>
          </p:spPr>
        </p:sp>
      </p:grpSp>
      <p:sp>
        <p:nvSpPr>
          <p:cNvPr id="39" name="TextBox 38"/>
          <p:cNvSpPr txBox="1"/>
          <p:nvPr/>
        </p:nvSpPr>
        <p:spPr>
          <a:xfrm>
            <a:off x="7786685" y="1692728"/>
            <a:ext cx="1188720" cy="279400"/>
          </a:xfrm>
          <a:prstGeom prst="rect">
            <a:avLst/>
          </a:prstGeom>
        </p:spPr>
        <p:txBody>
          <a:bodyPr lIns="0" tIns="0" rIns="0" bIns="0" anchor="t"/>
          <a:lstStyle/>
          <a:p>
            <a:pPr marL="100860" indent="-100860">
              <a:lnSpc>
                <a:spcPts val="996"/>
              </a:lnSpc>
              <a:buClr>
                <a:srgbClr val="FFFEFF"/>
              </a:buClr>
              <a:buSzPts val="500"/>
              <a:buFont typeface="Arial Unicode MS"/>
              <a:buChar char="■"/>
            </a:pPr>
            <a:r>
              <a:rPr lang="en-US" sz="1000" b="1" dirty="0">
                <a:solidFill>
                  <a:srgbClr val="FFFEFF"/>
                </a:solidFill>
                <a:latin typeface="Arial"/>
              </a:rPr>
              <a:t>Organizational Awareness</a:t>
            </a:r>
          </a:p>
        </p:txBody>
      </p:sp>
      <p:sp>
        <p:nvSpPr>
          <p:cNvPr id="40" name="TextBox 39"/>
          <p:cNvSpPr txBox="1"/>
          <p:nvPr/>
        </p:nvSpPr>
        <p:spPr>
          <a:xfrm rot="20039994">
            <a:off x="7604566" y="1090463"/>
            <a:ext cx="241300" cy="165099"/>
          </a:xfrm>
          <a:prstGeom prst="rect">
            <a:avLst/>
          </a:prstGeom>
        </p:spPr>
        <p:txBody>
          <a:bodyPr wrap="none" lIns="0" tIns="0" rIns="0" bIns="0" anchor="t"/>
          <a:lstStyle/>
          <a:p>
            <a:r>
              <a:rPr lang="en-US" sz="1000" b="1">
                <a:solidFill>
                  <a:srgbClr val="000000"/>
                </a:solidFill>
                <a:latin typeface="Arial"/>
              </a:rPr>
              <a:t>VII.</a:t>
            </a:r>
          </a:p>
        </p:txBody>
      </p:sp>
      <p:sp>
        <p:nvSpPr>
          <p:cNvPr id="41" name="TextBox 40"/>
          <p:cNvSpPr txBox="1"/>
          <p:nvPr/>
        </p:nvSpPr>
        <p:spPr>
          <a:xfrm rot="20039994">
            <a:off x="7800813" y="889445"/>
            <a:ext cx="673100" cy="165099"/>
          </a:xfrm>
          <a:prstGeom prst="rect">
            <a:avLst/>
          </a:prstGeom>
        </p:spPr>
        <p:txBody>
          <a:bodyPr wrap="none" lIns="0" tIns="0" rIns="0" bIns="0" anchor="t"/>
          <a:lstStyle/>
          <a:p>
            <a:r>
              <a:rPr lang="en-US" sz="1000" b="1">
                <a:solidFill>
                  <a:srgbClr val="000000"/>
                </a:solidFill>
                <a:latin typeface="Arial"/>
              </a:rPr>
              <a:t>Business </a:t>
            </a:r>
          </a:p>
        </p:txBody>
      </p:sp>
      <p:sp>
        <p:nvSpPr>
          <p:cNvPr id="42" name="TextBox 41"/>
          <p:cNvSpPr txBox="1"/>
          <p:nvPr/>
        </p:nvSpPr>
        <p:spPr>
          <a:xfrm rot="20039994">
            <a:off x="8428604" y="735008"/>
            <a:ext cx="50800" cy="165099"/>
          </a:xfrm>
          <a:prstGeom prst="rect">
            <a:avLst/>
          </a:prstGeom>
        </p:spPr>
        <p:txBody>
          <a:bodyPr wrap="none" lIns="0" tIns="0" rIns="0" bIns="0" anchor="t"/>
          <a:lstStyle/>
          <a:p>
            <a:r>
              <a:rPr lang="en-US" sz="1000" b="1">
                <a:solidFill>
                  <a:srgbClr val="000000"/>
                </a:solidFill>
                <a:latin typeface="Arial"/>
              </a:rPr>
              <a:t> </a:t>
            </a:r>
          </a:p>
        </p:txBody>
      </p:sp>
      <p:sp>
        <p:nvSpPr>
          <p:cNvPr id="43" name="TextBox 42"/>
          <p:cNvSpPr txBox="1"/>
          <p:nvPr/>
        </p:nvSpPr>
        <p:spPr>
          <a:xfrm rot="20039994">
            <a:off x="7681679" y="1098713"/>
            <a:ext cx="774700" cy="165099"/>
          </a:xfrm>
          <a:prstGeom prst="rect">
            <a:avLst/>
          </a:prstGeom>
        </p:spPr>
        <p:txBody>
          <a:bodyPr wrap="none" lIns="0" tIns="0" rIns="0" bIns="0" anchor="t"/>
          <a:lstStyle/>
          <a:p>
            <a:r>
              <a:rPr lang="en-US" sz="1000" b="1">
                <a:solidFill>
                  <a:srgbClr val="000000"/>
                </a:solidFill>
                <a:latin typeface="Arial"/>
              </a:rPr>
              <a:t>Knowledge</a:t>
            </a:r>
          </a:p>
        </p:txBody>
      </p:sp>
      <p:grpSp>
        <p:nvGrpSpPr>
          <p:cNvPr id="44" name="Group 43"/>
          <p:cNvGrpSpPr/>
          <p:nvPr/>
        </p:nvGrpSpPr>
        <p:grpSpPr>
          <a:xfrm>
            <a:off x="8985912" y="3170317"/>
            <a:ext cx="2254923" cy="2170837"/>
            <a:chOff x="5951972" y="4017590"/>
            <a:chExt cx="2254923" cy="2170836"/>
          </a:xfrm>
          <a:solidFill>
            <a:srgbClr val="8C1D40"/>
          </a:solidFill>
        </p:grpSpPr>
        <p:sp>
          <p:nvSpPr>
            <p:cNvPr id="45" name="Freeform 34"/>
            <p:cNvSpPr/>
            <p:nvPr/>
          </p:nvSpPr>
          <p:spPr>
            <a:xfrm>
              <a:off x="5951972" y="4017590"/>
              <a:ext cx="2254923" cy="2170836"/>
            </a:xfrm>
            <a:custGeom>
              <a:avLst/>
              <a:gdLst/>
              <a:ahLst/>
              <a:cxnLst/>
              <a:rect l="l" t="t" r="r" b="b"/>
              <a:pathLst>
                <a:path w="2254923" h="2170836">
                  <a:moveTo>
                    <a:pt x="2253919" y="559867"/>
                  </a:moveTo>
                  <a:lnTo>
                    <a:pt x="0" y="0"/>
                  </a:lnTo>
                  <a:lnTo>
                    <a:pt x="323837" y="698843"/>
                  </a:lnTo>
                  <a:lnTo>
                    <a:pt x="1005929" y="2170837"/>
                  </a:lnTo>
                  <a:lnTo>
                    <a:pt x="2254922" y="564363"/>
                  </a:lnTo>
                  <a:close/>
                </a:path>
              </a:pathLst>
            </a:custGeom>
            <a:grpFill/>
          </p:spPr>
        </p:sp>
        <p:sp>
          <p:nvSpPr>
            <p:cNvPr id="46" name="Freeform 35"/>
            <p:cNvSpPr/>
            <p:nvPr/>
          </p:nvSpPr>
          <p:spPr>
            <a:xfrm>
              <a:off x="5951972" y="4017590"/>
              <a:ext cx="2254923" cy="2170836"/>
            </a:xfrm>
            <a:custGeom>
              <a:avLst/>
              <a:gdLst/>
              <a:ahLst/>
              <a:cxnLst/>
              <a:rect l="l" t="t" r="r" b="b"/>
              <a:pathLst>
                <a:path w="2254923" h="2170836">
                  <a:moveTo>
                    <a:pt x="2253919" y="559867"/>
                  </a:moveTo>
                  <a:lnTo>
                    <a:pt x="0" y="0"/>
                  </a:lnTo>
                  <a:lnTo>
                    <a:pt x="323837" y="698843"/>
                  </a:lnTo>
                  <a:lnTo>
                    <a:pt x="1005929" y="2170837"/>
                  </a:lnTo>
                  <a:lnTo>
                    <a:pt x="2254922" y="564363"/>
                  </a:lnTo>
                  <a:lnTo>
                    <a:pt x="2253919" y="559867"/>
                  </a:lnTo>
                  <a:close/>
                </a:path>
              </a:pathLst>
            </a:custGeom>
            <a:solidFill>
              <a:srgbClr val="FF7100"/>
            </a:solidFill>
            <a:ln w="9741" cap="sq">
              <a:solidFill>
                <a:srgbClr val="FFFEFF"/>
              </a:solidFill>
            </a:ln>
          </p:spPr>
        </p:sp>
        <p:sp>
          <p:nvSpPr>
            <p:cNvPr id="47" name="Freeform 36"/>
            <p:cNvSpPr/>
            <p:nvPr/>
          </p:nvSpPr>
          <p:spPr>
            <a:xfrm>
              <a:off x="6380525" y="4297187"/>
              <a:ext cx="297244" cy="269644"/>
            </a:xfrm>
            <a:custGeom>
              <a:avLst/>
              <a:gdLst/>
              <a:ahLst/>
              <a:cxnLst/>
              <a:rect l="l" t="t" r="r" b="b"/>
              <a:pathLst>
                <a:path w="297244" h="269644">
                  <a:moveTo>
                    <a:pt x="143625" y="248463"/>
                  </a:moveTo>
                  <a:lnTo>
                    <a:pt x="153620" y="248311"/>
                  </a:lnTo>
                  <a:cubicBezTo>
                    <a:pt x="161506" y="248311"/>
                    <a:pt x="167907" y="241935"/>
                    <a:pt x="167907" y="234036"/>
                  </a:cubicBezTo>
                  <a:lnTo>
                    <a:pt x="167907" y="226810"/>
                  </a:lnTo>
                  <a:cubicBezTo>
                    <a:pt x="167907" y="218948"/>
                    <a:pt x="161506" y="212535"/>
                    <a:pt x="153620" y="212535"/>
                  </a:cubicBezTo>
                  <a:lnTo>
                    <a:pt x="143625" y="212535"/>
                  </a:lnTo>
                  <a:cubicBezTo>
                    <a:pt x="135725" y="212535"/>
                    <a:pt x="129337" y="218948"/>
                    <a:pt x="129337" y="226810"/>
                  </a:cubicBezTo>
                  <a:lnTo>
                    <a:pt x="129337" y="234036"/>
                  </a:lnTo>
                  <a:cubicBezTo>
                    <a:pt x="129337" y="241935"/>
                    <a:pt x="135725" y="248311"/>
                    <a:pt x="143625" y="248311"/>
                  </a:cubicBezTo>
                  <a:lnTo>
                    <a:pt x="143739" y="248311"/>
                  </a:lnTo>
                  <a:lnTo>
                    <a:pt x="143625" y="248463"/>
                  </a:lnTo>
                  <a:close/>
                  <a:moveTo>
                    <a:pt x="143625" y="189179"/>
                  </a:moveTo>
                  <a:lnTo>
                    <a:pt x="153620" y="189040"/>
                  </a:lnTo>
                  <a:cubicBezTo>
                    <a:pt x="161506" y="189040"/>
                    <a:pt x="167907" y="182652"/>
                    <a:pt x="167907" y="174765"/>
                  </a:cubicBezTo>
                  <a:lnTo>
                    <a:pt x="175451" y="69266"/>
                  </a:lnTo>
                  <a:cubicBezTo>
                    <a:pt x="175451" y="61367"/>
                    <a:pt x="169025" y="54953"/>
                    <a:pt x="161163" y="54953"/>
                  </a:cubicBezTo>
                  <a:lnTo>
                    <a:pt x="136094" y="54953"/>
                  </a:lnTo>
                  <a:cubicBezTo>
                    <a:pt x="128207" y="54953"/>
                    <a:pt x="121793" y="61367"/>
                    <a:pt x="121793" y="69266"/>
                  </a:cubicBezTo>
                  <a:lnTo>
                    <a:pt x="129337" y="174765"/>
                  </a:lnTo>
                  <a:cubicBezTo>
                    <a:pt x="129337" y="182652"/>
                    <a:pt x="135725" y="189040"/>
                    <a:pt x="143625" y="189040"/>
                  </a:cubicBezTo>
                  <a:lnTo>
                    <a:pt x="143726" y="189040"/>
                  </a:lnTo>
                  <a:lnTo>
                    <a:pt x="143625" y="189179"/>
                  </a:lnTo>
                  <a:close/>
                  <a:moveTo>
                    <a:pt x="29805" y="269644"/>
                  </a:moveTo>
                  <a:cubicBezTo>
                    <a:pt x="18272" y="269527"/>
                    <a:pt x="9085" y="265009"/>
                    <a:pt x="4572" y="257175"/>
                  </a:cubicBezTo>
                  <a:cubicBezTo>
                    <a:pt x="0" y="249263"/>
                    <a:pt x="750" y="238862"/>
                    <a:pt x="6642" y="228689"/>
                  </a:cubicBezTo>
                  <a:lnTo>
                    <a:pt x="124955" y="16028"/>
                  </a:lnTo>
                  <a:cubicBezTo>
                    <a:pt x="130836" y="5829"/>
                    <a:pt x="139459" y="0"/>
                    <a:pt x="148616" y="0"/>
                  </a:cubicBezTo>
                  <a:cubicBezTo>
                    <a:pt x="157747" y="0"/>
                    <a:pt x="166371" y="5829"/>
                    <a:pt x="172263" y="16028"/>
                  </a:cubicBezTo>
                  <a:lnTo>
                    <a:pt x="290614" y="228689"/>
                  </a:lnTo>
                  <a:cubicBezTo>
                    <a:pt x="296495" y="238862"/>
                    <a:pt x="297244" y="249263"/>
                    <a:pt x="292672" y="257163"/>
                  </a:cubicBezTo>
                  <a:cubicBezTo>
                    <a:pt x="288159" y="265009"/>
                    <a:pt x="278972" y="269527"/>
                    <a:pt x="267415" y="269644"/>
                  </a:cubicBezTo>
                  <a:close/>
                </a:path>
              </a:pathLst>
            </a:custGeom>
            <a:solidFill>
              <a:schemeClr val="bg1"/>
            </a:solidFill>
          </p:spPr>
        </p:sp>
      </p:grpSp>
      <p:sp>
        <p:nvSpPr>
          <p:cNvPr id="48" name="TextBox 47"/>
          <p:cNvSpPr txBox="1"/>
          <p:nvPr/>
        </p:nvSpPr>
        <p:spPr>
          <a:xfrm>
            <a:off x="9733980" y="3847482"/>
            <a:ext cx="1188720" cy="431800"/>
          </a:xfrm>
          <a:prstGeom prst="rect">
            <a:avLst/>
          </a:prstGeom>
        </p:spPr>
        <p:txBody>
          <a:bodyPr lIns="0" tIns="0" rIns="0" bIns="0" anchor="t"/>
          <a:lstStyle/>
          <a:p>
            <a:pPr marL="100860" indent="-100860">
              <a:buClr>
                <a:srgbClr val="FFFEFF"/>
              </a:buClr>
              <a:buSzPts val="500"/>
              <a:buFont typeface="Arial Unicode MS"/>
              <a:buChar char="■"/>
            </a:pPr>
            <a:r>
              <a:rPr lang="en-US" sz="1000" b="1">
                <a:solidFill>
                  <a:srgbClr val="FFFEFF"/>
                </a:solidFill>
                <a:latin typeface="Arial"/>
              </a:rPr>
              <a:t>Decision Making</a:t>
            </a:r>
          </a:p>
          <a:p>
            <a:pPr marL="100860" indent="-100860">
              <a:lnSpc>
                <a:spcPts val="996"/>
              </a:lnSpc>
              <a:spcBef>
                <a:spcPts val="441"/>
              </a:spcBef>
              <a:buClr>
                <a:srgbClr val="FFFEFF"/>
              </a:buClr>
              <a:buSzPts val="500"/>
              <a:buFont typeface="Arial Unicode MS"/>
              <a:buChar char="■"/>
            </a:pPr>
            <a:r>
              <a:rPr lang="en-US" sz="1000" b="1">
                <a:solidFill>
                  <a:srgbClr val="FFFEFF"/>
                </a:solidFill>
                <a:latin typeface="Arial"/>
              </a:rPr>
              <a:t>Organizational Awareness</a:t>
            </a:r>
          </a:p>
        </p:txBody>
      </p:sp>
      <p:sp>
        <p:nvSpPr>
          <p:cNvPr id="49" name="TextBox 48"/>
          <p:cNvSpPr txBox="1"/>
          <p:nvPr/>
        </p:nvSpPr>
        <p:spPr>
          <a:xfrm rot="18469281">
            <a:off x="10525000" y="4621028"/>
            <a:ext cx="190500" cy="165100"/>
          </a:xfrm>
          <a:prstGeom prst="rect">
            <a:avLst/>
          </a:prstGeom>
        </p:spPr>
        <p:txBody>
          <a:bodyPr wrap="none" lIns="0" tIns="0" rIns="0" bIns="0" anchor="t"/>
          <a:lstStyle/>
          <a:p>
            <a:r>
              <a:rPr lang="en-US" sz="1000" b="1">
                <a:solidFill>
                  <a:srgbClr val="000000"/>
                </a:solidFill>
                <a:latin typeface="Arial"/>
              </a:rPr>
              <a:t>III.</a:t>
            </a:r>
          </a:p>
        </p:txBody>
      </p:sp>
      <p:sp>
        <p:nvSpPr>
          <p:cNvPr id="50" name="TextBox 49"/>
          <p:cNvSpPr txBox="1"/>
          <p:nvPr/>
        </p:nvSpPr>
        <p:spPr>
          <a:xfrm rot="18469288">
            <a:off x="10611333" y="4411655"/>
            <a:ext cx="342900" cy="165100"/>
          </a:xfrm>
          <a:prstGeom prst="rect">
            <a:avLst/>
          </a:prstGeom>
        </p:spPr>
        <p:txBody>
          <a:bodyPr wrap="none" lIns="0" tIns="0" rIns="0" bIns="0" anchor="t"/>
          <a:lstStyle/>
          <a:p>
            <a:r>
              <a:rPr lang="en-US" sz="1000" b="1">
                <a:solidFill>
                  <a:srgbClr val="000000"/>
                </a:solidFill>
                <a:latin typeface="Arial"/>
              </a:rPr>
              <a:t>Risk </a:t>
            </a:r>
          </a:p>
        </p:txBody>
      </p:sp>
      <p:sp>
        <p:nvSpPr>
          <p:cNvPr id="51" name="TextBox 50"/>
          <p:cNvSpPr txBox="1"/>
          <p:nvPr/>
        </p:nvSpPr>
        <p:spPr>
          <a:xfrm rot="18469281">
            <a:off x="10875107" y="4260005"/>
            <a:ext cx="50801" cy="165100"/>
          </a:xfrm>
          <a:prstGeom prst="rect">
            <a:avLst/>
          </a:prstGeom>
        </p:spPr>
        <p:txBody>
          <a:bodyPr wrap="none" lIns="0" tIns="0" rIns="0" bIns="0" anchor="t"/>
          <a:lstStyle/>
          <a:p>
            <a:r>
              <a:rPr lang="en-US" sz="1000" b="1">
                <a:solidFill>
                  <a:srgbClr val="000000"/>
                </a:solidFill>
                <a:latin typeface="Arial"/>
              </a:rPr>
              <a:t> </a:t>
            </a:r>
          </a:p>
        </p:txBody>
      </p:sp>
      <p:sp>
        <p:nvSpPr>
          <p:cNvPr id="52" name="TextBox 51"/>
          <p:cNvSpPr txBox="1"/>
          <p:nvPr/>
        </p:nvSpPr>
        <p:spPr>
          <a:xfrm rot="18469288">
            <a:off x="10399056" y="4574886"/>
            <a:ext cx="914401" cy="165100"/>
          </a:xfrm>
          <a:prstGeom prst="rect">
            <a:avLst/>
          </a:prstGeom>
        </p:spPr>
        <p:txBody>
          <a:bodyPr wrap="none" lIns="0" tIns="0" rIns="0" bIns="0" anchor="t"/>
          <a:lstStyle/>
          <a:p>
            <a:r>
              <a:rPr lang="en-US" sz="1000" b="1">
                <a:solidFill>
                  <a:srgbClr val="000000"/>
                </a:solidFill>
                <a:latin typeface="Arial"/>
              </a:rPr>
              <a:t>Management</a:t>
            </a:r>
          </a:p>
        </p:txBody>
      </p:sp>
      <p:grpSp>
        <p:nvGrpSpPr>
          <p:cNvPr id="53" name="Group 52"/>
          <p:cNvGrpSpPr/>
          <p:nvPr/>
        </p:nvGrpSpPr>
        <p:grpSpPr>
          <a:xfrm>
            <a:off x="8985917" y="1728151"/>
            <a:ext cx="2253920" cy="2002041"/>
            <a:chOff x="5951977" y="2575421"/>
            <a:chExt cx="2253920" cy="2002041"/>
          </a:xfrm>
          <a:solidFill>
            <a:srgbClr val="FFC627"/>
          </a:solidFill>
        </p:grpSpPr>
        <p:sp>
          <p:nvSpPr>
            <p:cNvPr id="54" name="Freeform 37"/>
            <p:cNvSpPr/>
            <p:nvPr/>
          </p:nvSpPr>
          <p:spPr>
            <a:xfrm>
              <a:off x="5951977" y="2575421"/>
              <a:ext cx="2253920" cy="2002041"/>
            </a:xfrm>
            <a:custGeom>
              <a:avLst/>
              <a:gdLst/>
              <a:ahLst/>
              <a:cxnLst/>
              <a:rect l="l" t="t" r="r" b="b"/>
              <a:pathLst>
                <a:path w="2253920" h="2002041">
                  <a:moveTo>
                    <a:pt x="1808417" y="0"/>
                  </a:moveTo>
                  <a:lnTo>
                    <a:pt x="1049604" y="605105"/>
                  </a:lnTo>
                  <a:lnTo>
                    <a:pt x="0" y="1442174"/>
                  </a:lnTo>
                  <a:lnTo>
                    <a:pt x="2253920" y="2002041"/>
                  </a:lnTo>
                  <a:close/>
                </a:path>
              </a:pathLst>
            </a:custGeom>
            <a:grpFill/>
          </p:spPr>
        </p:sp>
        <p:sp>
          <p:nvSpPr>
            <p:cNvPr id="55" name="Freeform 38"/>
            <p:cNvSpPr/>
            <p:nvPr/>
          </p:nvSpPr>
          <p:spPr>
            <a:xfrm>
              <a:off x="5951977" y="2575421"/>
              <a:ext cx="2253920" cy="2002041"/>
            </a:xfrm>
            <a:custGeom>
              <a:avLst/>
              <a:gdLst/>
              <a:ahLst/>
              <a:cxnLst/>
              <a:rect l="l" t="t" r="r" b="b"/>
              <a:pathLst>
                <a:path w="2253920" h="2002041">
                  <a:moveTo>
                    <a:pt x="1808417" y="0"/>
                  </a:moveTo>
                  <a:lnTo>
                    <a:pt x="1049604" y="605105"/>
                  </a:lnTo>
                  <a:lnTo>
                    <a:pt x="0" y="1442174"/>
                  </a:lnTo>
                  <a:lnTo>
                    <a:pt x="2253920" y="2002041"/>
                  </a:lnTo>
                  <a:lnTo>
                    <a:pt x="1808417" y="0"/>
                  </a:lnTo>
                  <a:close/>
                </a:path>
              </a:pathLst>
            </a:custGeom>
            <a:solidFill>
              <a:srgbClr val="FF9B00"/>
            </a:solidFill>
            <a:ln w="9741" cap="sq">
              <a:solidFill>
                <a:srgbClr val="FFFEFF"/>
              </a:solidFill>
            </a:ln>
          </p:spPr>
        </p:sp>
        <p:sp>
          <p:nvSpPr>
            <p:cNvPr id="56" name="Freeform 39"/>
            <p:cNvSpPr/>
            <p:nvPr/>
          </p:nvSpPr>
          <p:spPr>
            <a:xfrm>
              <a:off x="6579605" y="3733097"/>
              <a:ext cx="40183" cy="72873"/>
            </a:xfrm>
            <a:custGeom>
              <a:avLst/>
              <a:gdLst/>
              <a:ahLst/>
              <a:cxnLst/>
              <a:rect l="l" t="t" r="r" b="b"/>
              <a:pathLst>
                <a:path w="40183" h="72873">
                  <a:moveTo>
                    <a:pt x="19799" y="72758"/>
                  </a:moveTo>
                  <a:cubicBezTo>
                    <a:pt x="11125" y="72758"/>
                    <a:pt x="6363" y="70078"/>
                    <a:pt x="2985" y="63830"/>
                  </a:cubicBezTo>
                  <a:cubicBezTo>
                    <a:pt x="0" y="56997"/>
                    <a:pt x="0" y="50457"/>
                    <a:pt x="1346" y="42786"/>
                  </a:cubicBezTo>
                  <a:cubicBezTo>
                    <a:pt x="3175" y="35509"/>
                    <a:pt x="7150" y="25234"/>
                    <a:pt x="10579" y="17907"/>
                  </a:cubicBezTo>
                  <a:cubicBezTo>
                    <a:pt x="13513" y="10274"/>
                    <a:pt x="20091" y="0"/>
                    <a:pt x="20346" y="0"/>
                  </a:cubicBezTo>
                  <a:cubicBezTo>
                    <a:pt x="20091" y="50"/>
                    <a:pt x="26670" y="10274"/>
                    <a:pt x="30112" y="17907"/>
                  </a:cubicBezTo>
                  <a:cubicBezTo>
                    <a:pt x="33032" y="25234"/>
                    <a:pt x="37007" y="35509"/>
                    <a:pt x="38786" y="42786"/>
                  </a:cubicBezTo>
                  <a:cubicBezTo>
                    <a:pt x="40182" y="50457"/>
                    <a:pt x="40182" y="56997"/>
                    <a:pt x="37160" y="63830"/>
                  </a:cubicBezTo>
                  <a:cubicBezTo>
                    <a:pt x="33832" y="70078"/>
                    <a:pt x="29058" y="72872"/>
                    <a:pt x="20346" y="72872"/>
                  </a:cubicBezTo>
                  <a:close/>
                </a:path>
              </a:pathLst>
            </a:custGeom>
            <a:grpFill/>
          </p:spPr>
        </p:sp>
        <p:sp>
          <p:nvSpPr>
            <p:cNvPr id="57" name="Freeform 40"/>
            <p:cNvSpPr/>
            <p:nvPr/>
          </p:nvSpPr>
          <p:spPr>
            <a:xfrm>
              <a:off x="6579605" y="3733097"/>
              <a:ext cx="40183" cy="72873"/>
            </a:xfrm>
            <a:custGeom>
              <a:avLst/>
              <a:gdLst/>
              <a:ahLst/>
              <a:cxnLst/>
              <a:rect l="l" t="t" r="r" b="b"/>
              <a:pathLst>
                <a:path w="40183" h="72873">
                  <a:moveTo>
                    <a:pt x="19799" y="72758"/>
                  </a:moveTo>
                  <a:cubicBezTo>
                    <a:pt x="11125" y="72758"/>
                    <a:pt x="6363" y="70078"/>
                    <a:pt x="2985" y="63830"/>
                  </a:cubicBezTo>
                  <a:cubicBezTo>
                    <a:pt x="0" y="56997"/>
                    <a:pt x="0" y="50457"/>
                    <a:pt x="1346" y="42786"/>
                  </a:cubicBezTo>
                  <a:cubicBezTo>
                    <a:pt x="3175" y="35509"/>
                    <a:pt x="7150" y="25234"/>
                    <a:pt x="10579" y="17907"/>
                  </a:cubicBezTo>
                  <a:cubicBezTo>
                    <a:pt x="13513" y="10274"/>
                    <a:pt x="20091" y="0"/>
                    <a:pt x="20346" y="0"/>
                  </a:cubicBezTo>
                  <a:cubicBezTo>
                    <a:pt x="20091" y="50"/>
                    <a:pt x="26670" y="10274"/>
                    <a:pt x="30112" y="17907"/>
                  </a:cubicBezTo>
                  <a:cubicBezTo>
                    <a:pt x="33032" y="25234"/>
                    <a:pt x="37007" y="35509"/>
                    <a:pt x="38786" y="42786"/>
                  </a:cubicBezTo>
                  <a:cubicBezTo>
                    <a:pt x="40182" y="50457"/>
                    <a:pt x="40182" y="56997"/>
                    <a:pt x="37160" y="63830"/>
                  </a:cubicBezTo>
                  <a:cubicBezTo>
                    <a:pt x="33832" y="70078"/>
                    <a:pt x="29058" y="72872"/>
                    <a:pt x="20346" y="72872"/>
                  </a:cubicBezTo>
                  <a:lnTo>
                    <a:pt x="19799" y="72758"/>
                  </a:lnTo>
                  <a:close/>
                </a:path>
              </a:pathLst>
            </a:custGeom>
            <a:grpFill/>
            <a:ln w="11151" cap="sq">
              <a:solidFill>
                <a:srgbClr val="FFFEFF"/>
              </a:solidFill>
            </a:ln>
          </p:spPr>
        </p:sp>
        <p:sp>
          <p:nvSpPr>
            <p:cNvPr id="58" name="Freeform 57"/>
            <p:cNvSpPr/>
            <p:nvPr/>
          </p:nvSpPr>
          <p:spPr>
            <a:xfrm>
              <a:off x="6596548" y="3752606"/>
              <a:ext cx="156349" cy="42825"/>
            </a:xfrm>
            <a:custGeom>
              <a:avLst/>
              <a:gdLst/>
              <a:ahLst/>
              <a:cxnLst/>
              <a:rect l="l" t="t" r="r" b="b"/>
              <a:pathLst>
                <a:path w="156349" h="42825">
                  <a:moveTo>
                    <a:pt x="0" y="8065"/>
                  </a:moveTo>
                  <a:cubicBezTo>
                    <a:pt x="1981" y="8027"/>
                    <a:pt x="3911" y="7976"/>
                    <a:pt x="5803" y="7887"/>
                  </a:cubicBezTo>
                  <a:cubicBezTo>
                    <a:pt x="19571" y="7265"/>
                    <a:pt x="31318" y="5220"/>
                    <a:pt x="43294" y="2197"/>
                  </a:cubicBezTo>
                  <a:cubicBezTo>
                    <a:pt x="50876" y="0"/>
                    <a:pt x="59601" y="1131"/>
                    <a:pt x="66548" y="2197"/>
                  </a:cubicBezTo>
                  <a:cubicBezTo>
                    <a:pt x="88366" y="6211"/>
                    <a:pt x="96837" y="27089"/>
                    <a:pt x="141922" y="21755"/>
                  </a:cubicBezTo>
                  <a:cubicBezTo>
                    <a:pt x="149008" y="21565"/>
                    <a:pt x="150164" y="21667"/>
                    <a:pt x="156349" y="21108"/>
                  </a:cubicBezTo>
                  <a:cubicBezTo>
                    <a:pt x="138023" y="38430"/>
                    <a:pt x="113449" y="42825"/>
                    <a:pt x="87401" y="34150"/>
                  </a:cubicBezTo>
                  <a:cubicBezTo>
                    <a:pt x="61391" y="25692"/>
                    <a:pt x="47841" y="18898"/>
                    <a:pt x="22453" y="28283"/>
                  </a:cubicBezTo>
                  <a:cubicBezTo>
                    <a:pt x="15037" y="31382"/>
                    <a:pt x="11494" y="29972"/>
                    <a:pt x="800" y="30239"/>
                  </a:cubicBezTo>
                  <a:close/>
                </a:path>
              </a:pathLst>
            </a:custGeom>
            <a:grpFill/>
          </p:spPr>
        </p:sp>
        <p:sp>
          <p:nvSpPr>
            <p:cNvPr id="59" name="Freeform 42"/>
            <p:cNvSpPr/>
            <p:nvPr/>
          </p:nvSpPr>
          <p:spPr>
            <a:xfrm>
              <a:off x="6596548" y="3752606"/>
              <a:ext cx="156349" cy="42825"/>
            </a:xfrm>
            <a:custGeom>
              <a:avLst/>
              <a:gdLst/>
              <a:ahLst/>
              <a:cxnLst/>
              <a:rect l="l" t="t" r="r" b="b"/>
              <a:pathLst>
                <a:path w="156349" h="42825">
                  <a:moveTo>
                    <a:pt x="0" y="8065"/>
                  </a:moveTo>
                  <a:cubicBezTo>
                    <a:pt x="1981" y="8027"/>
                    <a:pt x="3911" y="7976"/>
                    <a:pt x="5803" y="7887"/>
                  </a:cubicBezTo>
                  <a:cubicBezTo>
                    <a:pt x="19571" y="7265"/>
                    <a:pt x="31318" y="5220"/>
                    <a:pt x="43294" y="2197"/>
                  </a:cubicBezTo>
                  <a:cubicBezTo>
                    <a:pt x="50876" y="0"/>
                    <a:pt x="59601" y="1131"/>
                    <a:pt x="66548" y="2197"/>
                  </a:cubicBezTo>
                  <a:cubicBezTo>
                    <a:pt x="88366" y="6211"/>
                    <a:pt x="96837" y="27089"/>
                    <a:pt x="141922" y="21755"/>
                  </a:cubicBezTo>
                  <a:cubicBezTo>
                    <a:pt x="149008" y="21565"/>
                    <a:pt x="150164" y="21667"/>
                    <a:pt x="156349" y="21108"/>
                  </a:cubicBezTo>
                  <a:cubicBezTo>
                    <a:pt x="138023" y="38430"/>
                    <a:pt x="113449" y="42825"/>
                    <a:pt x="87401" y="34150"/>
                  </a:cubicBezTo>
                  <a:cubicBezTo>
                    <a:pt x="61391" y="25692"/>
                    <a:pt x="47841" y="18898"/>
                    <a:pt x="22453" y="28283"/>
                  </a:cubicBezTo>
                  <a:cubicBezTo>
                    <a:pt x="15037" y="31382"/>
                    <a:pt x="11494" y="29972"/>
                    <a:pt x="800" y="30239"/>
                  </a:cubicBezTo>
                  <a:lnTo>
                    <a:pt x="0" y="8065"/>
                  </a:lnTo>
                  <a:close/>
                </a:path>
              </a:pathLst>
            </a:custGeom>
            <a:grpFill/>
            <a:ln w="11151" cap="sq">
              <a:solidFill>
                <a:srgbClr val="FFFEFF"/>
              </a:solidFill>
            </a:ln>
          </p:spPr>
        </p:sp>
        <p:sp>
          <p:nvSpPr>
            <p:cNvPr id="60" name="Freeform 43"/>
            <p:cNvSpPr/>
            <p:nvPr/>
          </p:nvSpPr>
          <p:spPr>
            <a:xfrm>
              <a:off x="6597621" y="3755746"/>
              <a:ext cx="154572" cy="40945"/>
            </a:xfrm>
            <a:custGeom>
              <a:avLst/>
              <a:gdLst/>
              <a:ahLst/>
              <a:cxnLst/>
              <a:rect l="l" t="t" r="r" b="b"/>
              <a:pathLst>
                <a:path w="154572" h="40945">
                  <a:moveTo>
                    <a:pt x="0" y="7708"/>
                  </a:moveTo>
                  <a:cubicBezTo>
                    <a:pt x="1955" y="7683"/>
                    <a:pt x="3861" y="7620"/>
                    <a:pt x="5740" y="7543"/>
                  </a:cubicBezTo>
                  <a:cubicBezTo>
                    <a:pt x="19354" y="6946"/>
                    <a:pt x="30962" y="4991"/>
                    <a:pt x="42798" y="2095"/>
                  </a:cubicBezTo>
                  <a:cubicBezTo>
                    <a:pt x="50292" y="0"/>
                    <a:pt x="58915" y="1079"/>
                    <a:pt x="65785" y="2095"/>
                  </a:cubicBezTo>
                  <a:cubicBezTo>
                    <a:pt x="87350" y="5943"/>
                    <a:pt x="95732" y="25895"/>
                    <a:pt x="140296" y="20802"/>
                  </a:cubicBezTo>
                  <a:cubicBezTo>
                    <a:pt x="147307" y="20611"/>
                    <a:pt x="148450" y="20713"/>
                    <a:pt x="154572" y="20180"/>
                  </a:cubicBezTo>
                  <a:cubicBezTo>
                    <a:pt x="136449" y="36741"/>
                    <a:pt x="112141" y="40944"/>
                    <a:pt x="86397" y="32639"/>
                  </a:cubicBezTo>
                  <a:cubicBezTo>
                    <a:pt x="60693" y="24561"/>
                    <a:pt x="47294" y="18059"/>
                    <a:pt x="22199" y="27038"/>
                  </a:cubicBezTo>
                  <a:cubicBezTo>
                    <a:pt x="14858" y="29997"/>
                    <a:pt x="11353" y="28663"/>
                    <a:pt x="787" y="28905"/>
                  </a:cubicBezTo>
                  <a:close/>
                </a:path>
              </a:pathLst>
            </a:custGeom>
            <a:grpFill/>
          </p:spPr>
        </p:sp>
        <p:sp>
          <p:nvSpPr>
            <p:cNvPr id="61" name="Freeform 44"/>
            <p:cNvSpPr/>
            <p:nvPr/>
          </p:nvSpPr>
          <p:spPr>
            <a:xfrm>
              <a:off x="6597621" y="3755746"/>
              <a:ext cx="154572" cy="40945"/>
            </a:xfrm>
            <a:custGeom>
              <a:avLst/>
              <a:gdLst/>
              <a:ahLst/>
              <a:cxnLst/>
              <a:rect l="l" t="t" r="r" b="b"/>
              <a:pathLst>
                <a:path w="154572" h="40945">
                  <a:moveTo>
                    <a:pt x="0" y="7708"/>
                  </a:moveTo>
                  <a:cubicBezTo>
                    <a:pt x="1955" y="7683"/>
                    <a:pt x="3861" y="7620"/>
                    <a:pt x="5740" y="7543"/>
                  </a:cubicBezTo>
                  <a:cubicBezTo>
                    <a:pt x="19354" y="6946"/>
                    <a:pt x="30962" y="4991"/>
                    <a:pt x="42798" y="2095"/>
                  </a:cubicBezTo>
                  <a:cubicBezTo>
                    <a:pt x="50292" y="0"/>
                    <a:pt x="58915" y="1079"/>
                    <a:pt x="65785" y="2095"/>
                  </a:cubicBezTo>
                  <a:cubicBezTo>
                    <a:pt x="87350" y="5943"/>
                    <a:pt x="95732" y="25895"/>
                    <a:pt x="140296" y="20802"/>
                  </a:cubicBezTo>
                  <a:cubicBezTo>
                    <a:pt x="147307" y="20611"/>
                    <a:pt x="148450" y="20713"/>
                    <a:pt x="154572" y="20180"/>
                  </a:cubicBezTo>
                  <a:cubicBezTo>
                    <a:pt x="136449" y="36741"/>
                    <a:pt x="112141" y="40944"/>
                    <a:pt x="86397" y="32639"/>
                  </a:cubicBezTo>
                  <a:cubicBezTo>
                    <a:pt x="60693" y="24561"/>
                    <a:pt x="47294" y="18059"/>
                    <a:pt x="22199" y="27038"/>
                  </a:cubicBezTo>
                  <a:cubicBezTo>
                    <a:pt x="14858" y="29997"/>
                    <a:pt x="11353" y="28663"/>
                    <a:pt x="787" y="28905"/>
                  </a:cubicBezTo>
                  <a:lnTo>
                    <a:pt x="0" y="7708"/>
                  </a:lnTo>
                  <a:close/>
                </a:path>
              </a:pathLst>
            </a:custGeom>
            <a:grpFill/>
            <a:ln w="1473" cap="sq">
              <a:solidFill>
                <a:srgbClr val="FFFEFF"/>
              </a:solidFill>
            </a:ln>
          </p:spPr>
        </p:sp>
        <p:sp>
          <p:nvSpPr>
            <p:cNvPr id="62" name="Freeform 45"/>
            <p:cNvSpPr/>
            <p:nvPr/>
          </p:nvSpPr>
          <p:spPr>
            <a:xfrm>
              <a:off x="6439804" y="3752962"/>
              <a:ext cx="156972" cy="44043"/>
            </a:xfrm>
            <a:custGeom>
              <a:avLst/>
              <a:gdLst/>
              <a:ahLst/>
              <a:cxnLst/>
              <a:rect l="l" t="t" r="r" b="b"/>
              <a:pathLst>
                <a:path w="156972" h="44043">
                  <a:moveTo>
                    <a:pt x="142062" y="27838"/>
                  </a:moveTo>
                  <a:cubicBezTo>
                    <a:pt x="114262" y="18796"/>
                    <a:pt x="100203" y="25870"/>
                    <a:pt x="72720" y="35001"/>
                  </a:cubicBezTo>
                  <a:cubicBezTo>
                    <a:pt x="45873" y="44043"/>
                    <a:pt x="19812" y="40170"/>
                    <a:pt x="0" y="23279"/>
                  </a:cubicBezTo>
                  <a:cubicBezTo>
                    <a:pt x="6465" y="23685"/>
                    <a:pt x="7684" y="23558"/>
                    <a:pt x="15215" y="23926"/>
                  </a:cubicBezTo>
                  <a:cubicBezTo>
                    <a:pt x="62865" y="27991"/>
                    <a:pt x="71120" y="6985"/>
                    <a:pt x="93866" y="2451"/>
                  </a:cubicBezTo>
                  <a:cubicBezTo>
                    <a:pt x="101270" y="1308"/>
                    <a:pt x="110440" y="0"/>
                    <a:pt x="119228" y="1791"/>
                  </a:cubicBezTo>
                  <a:cubicBezTo>
                    <a:pt x="130988" y="4699"/>
                    <a:pt x="143282" y="6921"/>
                    <a:pt x="156972" y="7099"/>
                  </a:cubicBezTo>
                  <a:close/>
                </a:path>
              </a:pathLst>
            </a:custGeom>
            <a:grpFill/>
          </p:spPr>
        </p:sp>
        <p:sp>
          <p:nvSpPr>
            <p:cNvPr id="63" name="Freeform 46"/>
            <p:cNvSpPr/>
            <p:nvPr/>
          </p:nvSpPr>
          <p:spPr>
            <a:xfrm>
              <a:off x="6439804" y="3752962"/>
              <a:ext cx="156972" cy="44043"/>
            </a:xfrm>
            <a:custGeom>
              <a:avLst/>
              <a:gdLst/>
              <a:ahLst/>
              <a:cxnLst/>
              <a:rect l="l" t="t" r="r" b="b"/>
              <a:pathLst>
                <a:path w="156972" h="44043">
                  <a:moveTo>
                    <a:pt x="142062" y="27838"/>
                  </a:moveTo>
                  <a:cubicBezTo>
                    <a:pt x="114262" y="18796"/>
                    <a:pt x="100203" y="25870"/>
                    <a:pt x="72720" y="35001"/>
                  </a:cubicBezTo>
                  <a:cubicBezTo>
                    <a:pt x="45873" y="44043"/>
                    <a:pt x="19812" y="40170"/>
                    <a:pt x="0" y="23279"/>
                  </a:cubicBezTo>
                  <a:cubicBezTo>
                    <a:pt x="6465" y="23685"/>
                    <a:pt x="7684" y="23558"/>
                    <a:pt x="15215" y="23926"/>
                  </a:cubicBezTo>
                  <a:cubicBezTo>
                    <a:pt x="62865" y="27991"/>
                    <a:pt x="71120" y="6985"/>
                    <a:pt x="93866" y="2451"/>
                  </a:cubicBezTo>
                  <a:cubicBezTo>
                    <a:pt x="101270" y="1308"/>
                    <a:pt x="110440" y="0"/>
                    <a:pt x="119228" y="1791"/>
                  </a:cubicBezTo>
                  <a:cubicBezTo>
                    <a:pt x="130988" y="4699"/>
                    <a:pt x="143282" y="6921"/>
                    <a:pt x="156972" y="7099"/>
                  </a:cubicBezTo>
                  <a:lnTo>
                    <a:pt x="142062" y="27838"/>
                  </a:lnTo>
                  <a:close/>
                </a:path>
              </a:pathLst>
            </a:custGeom>
            <a:grpFill/>
            <a:ln w="11151" cap="sq">
              <a:solidFill>
                <a:srgbClr val="FFFEFF"/>
              </a:solidFill>
            </a:ln>
          </p:spPr>
        </p:sp>
        <p:sp>
          <p:nvSpPr>
            <p:cNvPr id="64" name="Freeform 47"/>
            <p:cNvSpPr/>
            <p:nvPr/>
          </p:nvSpPr>
          <p:spPr>
            <a:xfrm>
              <a:off x="6443104" y="3756097"/>
              <a:ext cx="154051" cy="42164"/>
            </a:xfrm>
            <a:custGeom>
              <a:avLst/>
              <a:gdLst/>
              <a:ahLst/>
              <a:cxnLst/>
              <a:rect l="l" t="t" r="r" b="b"/>
              <a:pathLst>
                <a:path w="154051" h="42164">
                  <a:moveTo>
                    <a:pt x="139421" y="26658"/>
                  </a:moveTo>
                  <a:cubicBezTo>
                    <a:pt x="112128" y="18009"/>
                    <a:pt x="98336" y="24778"/>
                    <a:pt x="71374" y="33516"/>
                  </a:cubicBezTo>
                  <a:cubicBezTo>
                    <a:pt x="45021" y="42165"/>
                    <a:pt x="19444" y="38469"/>
                    <a:pt x="0" y="22289"/>
                  </a:cubicBezTo>
                  <a:cubicBezTo>
                    <a:pt x="6337" y="22683"/>
                    <a:pt x="7544" y="22556"/>
                    <a:pt x="14935" y="22911"/>
                  </a:cubicBezTo>
                  <a:cubicBezTo>
                    <a:pt x="61697" y="26797"/>
                    <a:pt x="69799" y="6693"/>
                    <a:pt x="92113" y="2337"/>
                  </a:cubicBezTo>
                  <a:cubicBezTo>
                    <a:pt x="99390" y="1258"/>
                    <a:pt x="108382" y="0"/>
                    <a:pt x="117018" y="1715"/>
                  </a:cubicBezTo>
                  <a:cubicBezTo>
                    <a:pt x="128549" y="4496"/>
                    <a:pt x="140627" y="6630"/>
                    <a:pt x="154051" y="6795"/>
                  </a:cubicBezTo>
                  <a:close/>
                </a:path>
              </a:pathLst>
            </a:custGeom>
            <a:grpFill/>
          </p:spPr>
        </p:sp>
        <p:sp>
          <p:nvSpPr>
            <p:cNvPr id="65" name="Freeform 64"/>
            <p:cNvSpPr/>
            <p:nvPr/>
          </p:nvSpPr>
          <p:spPr>
            <a:xfrm>
              <a:off x="6443104" y="3756097"/>
              <a:ext cx="154051" cy="42164"/>
            </a:xfrm>
            <a:custGeom>
              <a:avLst/>
              <a:gdLst/>
              <a:ahLst/>
              <a:cxnLst/>
              <a:rect l="l" t="t" r="r" b="b"/>
              <a:pathLst>
                <a:path w="154051" h="42164">
                  <a:moveTo>
                    <a:pt x="139421" y="26658"/>
                  </a:moveTo>
                  <a:cubicBezTo>
                    <a:pt x="112128" y="18009"/>
                    <a:pt x="98336" y="24778"/>
                    <a:pt x="71374" y="33516"/>
                  </a:cubicBezTo>
                  <a:cubicBezTo>
                    <a:pt x="45021" y="42165"/>
                    <a:pt x="19444" y="38469"/>
                    <a:pt x="0" y="22289"/>
                  </a:cubicBezTo>
                  <a:cubicBezTo>
                    <a:pt x="6337" y="22683"/>
                    <a:pt x="7544" y="22556"/>
                    <a:pt x="14935" y="22911"/>
                  </a:cubicBezTo>
                  <a:cubicBezTo>
                    <a:pt x="61697" y="26797"/>
                    <a:pt x="69799" y="6693"/>
                    <a:pt x="92113" y="2337"/>
                  </a:cubicBezTo>
                  <a:cubicBezTo>
                    <a:pt x="99390" y="1258"/>
                    <a:pt x="108382" y="0"/>
                    <a:pt x="117018" y="1715"/>
                  </a:cubicBezTo>
                  <a:cubicBezTo>
                    <a:pt x="128549" y="4496"/>
                    <a:pt x="140627" y="6630"/>
                    <a:pt x="154051" y="6795"/>
                  </a:cubicBezTo>
                  <a:lnTo>
                    <a:pt x="139421" y="26658"/>
                  </a:lnTo>
                  <a:close/>
                </a:path>
              </a:pathLst>
            </a:custGeom>
            <a:grpFill/>
            <a:ln w="1473" cap="sq">
              <a:solidFill>
                <a:srgbClr val="FFFEFF"/>
              </a:solidFill>
            </a:ln>
          </p:spPr>
        </p:sp>
        <p:sp>
          <p:nvSpPr>
            <p:cNvPr id="66" name="Freeform 49"/>
            <p:cNvSpPr/>
            <p:nvPr/>
          </p:nvSpPr>
          <p:spPr>
            <a:xfrm>
              <a:off x="6504600" y="3978925"/>
              <a:ext cx="189967" cy="56540"/>
            </a:xfrm>
            <a:custGeom>
              <a:avLst/>
              <a:gdLst/>
              <a:ahLst/>
              <a:cxnLst/>
              <a:rect l="l" t="t" r="r" b="b"/>
              <a:pathLst>
                <a:path w="189967" h="56540">
                  <a:moveTo>
                    <a:pt x="94983" y="56541"/>
                  </a:moveTo>
                  <a:cubicBezTo>
                    <a:pt x="147447" y="56541"/>
                    <a:pt x="189967" y="43879"/>
                    <a:pt x="189967" y="28270"/>
                  </a:cubicBezTo>
                  <a:cubicBezTo>
                    <a:pt x="189967" y="12650"/>
                    <a:pt x="147447" y="0"/>
                    <a:pt x="94983" y="0"/>
                  </a:cubicBezTo>
                  <a:cubicBezTo>
                    <a:pt x="42520" y="0"/>
                    <a:pt x="0" y="12650"/>
                    <a:pt x="0" y="28270"/>
                  </a:cubicBezTo>
                  <a:cubicBezTo>
                    <a:pt x="0" y="43879"/>
                    <a:pt x="42520" y="56541"/>
                    <a:pt x="94983" y="56541"/>
                  </a:cubicBezTo>
                </a:path>
              </a:pathLst>
            </a:custGeom>
            <a:grpFill/>
          </p:spPr>
        </p:sp>
        <p:sp>
          <p:nvSpPr>
            <p:cNvPr id="67" name="Freeform 50"/>
            <p:cNvSpPr/>
            <p:nvPr/>
          </p:nvSpPr>
          <p:spPr>
            <a:xfrm>
              <a:off x="6504597" y="3986441"/>
              <a:ext cx="189980" cy="49022"/>
            </a:xfrm>
            <a:custGeom>
              <a:avLst/>
              <a:gdLst/>
              <a:ahLst/>
              <a:cxnLst/>
              <a:rect l="l" t="t" r="r" b="b"/>
              <a:pathLst>
                <a:path w="189980" h="49022">
                  <a:moveTo>
                    <a:pt x="94983" y="49022"/>
                  </a:moveTo>
                  <a:cubicBezTo>
                    <a:pt x="42532" y="49022"/>
                    <a:pt x="0" y="36373"/>
                    <a:pt x="0" y="20752"/>
                  </a:cubicBezTo>
                  <a:cubicBezTo>
                    <a:pt x="0" y="12552"/>
                    <a:pt x="11739" y="5165"/>
                    <a:pt x="30489" y="0"/>
                  </a:cubicBezTo>
                  <a:lnTo>
                    <a:pt x="159488" y="0"/>
                  </a:lnTo>
                  <a:cubicBezTo>
                    <a:pt x="178240" y="5165"/>
                    <a:pt x="189980" y="12552"/>
                    <a:pt x="189980" y="20752"/>
                  </a:cubicBezTo>
                  <a:cubicBezTo>
                    <a:pt x="189980" y="36373"/>
                    <a:pt x="147447" y="49022"/>
                    <a:pt x="94983" y="49022"/>
                  </a:cubicBezTo>
                  <a:close/>
                </a:path>
              </a:pathLst>
            </a:custGeom>
            <a:grpFill/>
          </p:spPr>
        </p:sp>
        <p:sp>
          <p:nvSpPr>
            <p:cNvPr id="68" name="Freeform 51"/>
            <p:cNvSpPr/>
            <p:nvPr/>
          </p:nvSpPr>
          <p:spPr>
            <a:xfrm>
              <a:off x="6504600" y="3978925"/>
              <a:ext cx="189967" cy="56540"/>
            </a:xfrm>
            <a:custGeom>
              <a:avLst/>
              <a:gdLst/>
              <a:ahLst/>
              <a:cxnLst/>
              <a:rect l="l" t="t" r="r" b="b"/>
              <a:pathLst>
                <a:path w="189967" h="56540">
                  <a:moveTo>
                    <a:pt x="94983" y="56541"/>
                  </a:moveTo>
                  <a:cubicBezTo>
                    <a:pt x="147447" y="56541"/>
                    <a:pt x="189967" y="43879"/>
                    <a:pt x="189967" y="28270"/>
                  </a:cubicBezTo>
                  <a:cubicBezTo>
                    <a:pt x="189967" y="12650"/>
                    <a:pt x="147447" y="0"/>
                    <a:pt x="94983" y="0"/>
                  </a:cubicBezTo>
                  <a:cubicBezTo>
                    <a:pt x="42520" y="0"/>
                    <a:pt x="0" y="12650"/>
                    <a:pt x="0" y="28270"/>
                  </a:cubicBezTo>
                  <a:cubicBezTo>
                    <a:pt x="0" y="43879"/>
                    <a:pt x="42520" y="56541"/>
                    <a:pt x="94983" y="56541"/>
                  </a:cubicBezTo>
                  <a:close/>
                </a:path>
              </a:pathLst>
            </a:custGeom>
            <a:grpFill/>
            <a:ln w="2946" cap="sq">
              <a:solidFill>
                <a:srgbClr val="FFFEFF"/>
              </a:solidFill>
            </a:ln>
          </p:spPr>
        </p:sp>
        <p:sp>
          <p:nvSpPr>
            <p:cNvPr id="69" name="Freeform 52"/>
            <p:cNvSpPr/>
            <p:nvPr/>
          </p:nvSpPr>
          <p:spPr>
            <a:xfrm>
              <a:off x="6504498" y="3978921"/>
              <a:ext cx="190170" cy="56540"/>
            </a:xfrm>
            <a:custGeom>
              <a:avLst/>
              <a:gdLst/>
              <a:ahLst/>
              <a:cxnLst/>
              <a:rect l="l" t="t" r="r" b="b"/>
              <a:pathLst>
                <a:path w="190170" h="56540">
                  <a:moveTo>
                    <a:pt x="95085" y="56541"/>
                  </a:moveTo>
                  <a:cubicBezTo>
                    <a:pt x="147600" y="56541"/>
                    <a:pt x="190170" y="43879"/>
                    <a:pt x="190170" y="28270"/>
                  </a:cubicBezTo>
                  <a:cubicBezTo>
                    <a:pt x="190170" y="12662"/>
                    <a:pt x="147600" y="0"/>
                    <a:pt x="95085" y="0"/>
                  </a:cubicBezTo>
                  <a:cubicBezTo>
                    <a:pt x="42571" y="0"/>
                    <a:pt x="0" y="12662"/>
                    <a:pt x="0" y="28270"/>
                  </a:cubicBezTo>
                  <a:cubicBezTo>
                    <a:pt x="0" y="43879"/>
                    <a:pt x="42571" y="56541"/>
                    <a:pt x="95085" y="56541"/>
                  </a:cubicBezTo>
                  <a:close/>
                </a:path>
              </a:pathLst>
            </a:custGeom>
            <a:grpFill/>
            <a:ln w="1473" cap="sq">
              <a:solidFill>
                <a:srgbClr val="FFFEFF"/>
              </a:solidFill>
            </a:ln>
          </p:spPr>
        </p:sp>
        <p:sp>
          <p:nvSpPr>
            <p:cNvPr id="70" name="Freeform 53"/>
            <p:cNvSpPr/>
            <p:nvPr/>
          </p:nvSpPr>
          <p:spPr>
            <a:xfrm>
              <a:off x="6524028" y="3982796"/>
              <a:ext cx="155080" cy="38113"/>
            </a:xfrm>
            <a:custGeom>
              <a:avLst/>
              <a:gdLst/>
              <a:ahLst/>
              <a:cxnLst/>
              <a:rect l="l" t="t" r="r" b="b"/>
              <a:pathLst>
                <a:path w="155080" h="38113">
                  <a:moveTo>
                    <a:pt x="77533" y="38113"/>
                  </a:moveTo>
                  <a:cubicBezTo>
                    <a:pt x="34709" y="38113"/>
                    <a:pt x="0" y="27775"/>
                    <a:pt x="0" y="15024"/>
                  </a:cubicBezTo>
                  <a:cubicBezTo>
                    <a:pt x="0" y="9287"/>
                    <a:pt x="7028" y="4038"/>
                    <a:pt x="18659" y="0"/>
                  </a:cubicBezTo>
                  <a:lnTo>
                    <a:pt x="136415" y="0"/>
                  </a:lnTo>
                  <a:cubicBezTo>
                    <a:pt x="148050" y="4038"/>
                    <a:pt x="155080" y="9287"/>
                    <a:pt x="155080" y="15024"/>
                  </a:cubicBezTo>
                  <a:cubicBezTo>
                    <a:pt x="155080" y="27775"/>
                    <a:pt x="120358" y="38113"/>
                    <a:pt x="77533" y="38113"/>
                  </a:cubicBezTo>
                  <a:close/>
                </a:path>
              </a:pathLst>
            </a:custGeom>
            <a:grpFill/>
          </p:spPr>
        </p:sp>
        <p:sp>
          <p:nvSpPr>
            <p:cNvPr id="71" name="Freeform 54"/>
            <p:cNvSpPr/>
            <p:nvPr/>
          </p:nvSpPr>
          <p:spPr>
            <a:xfrm>
              <a:off x="6524021" y="3974732"/>
              <a:ext cx="155093" cy="46177"/>
            </a:xfrm>
            <a:custGeom>
              <a:avLst/>
              <a:gdLst/>
              <a:ahLst/>
              <a:cxnLst/>
              <a:rect l="l" t="t" r="r" b="b"/>
              <a:pathLst>
                <a:path w="155093" h="46177">
                  <a:moveTo>
                    <a:pt x="77547" y="46177"/>
                  </a:moveTo>
                  <a:cubicBezTo>
                    <a:pt x="120371" y="46177"/>
                    <a:pt x="155093" y="35839"/>
                    <a:pt x="155093" y="23088"/>
                  </a:cubicBezTo>
                  <a:cubicBezTo>
                    <a:pt x="155093" y="10338"/>
                    <a:pt x="120371" y="0"/>
                    <a:pt x="77547" y="0"/>
                  </a:cubicBezTo>
                  <a:cubicBezTo>
                    <a:pt x="34722" y="0"/>
                    <a:pt x="0" y="10338"/>
                    <a:pt x="0" y="23088"/>
                  </a:cubicBezTo>
                  <a:cubicBezTo>
                    <a:pt x="0" y="35839"/>
                    <a:pt x="34722" y="46177"/>
                    <a:pt x="77547" y="46177"/>
                  </a:cubicBezTo>
                  <a:close/>
                </a:path>
              </a:pathLst>
            </a:custGeom>
            <a:grpFill/>
            <a:ln w="2946" cap="sq">
              <a:solidFill>
                <a:srgbClr val="FFFEFF"/>
              </a:solidFill>
            </a:ln>
          </p:spPr>
        </p:sp>
        <p:sp>
          <p:nvSpPr>
            <p:cNvPr id="72" name="Freeform 55"/>
            <p:cNvSpPr/>
            <p:nvPr/>
          </p:nvSpPr>
          <p:spPr>
            <a:xfrm>
              <a:off x="6523933" y="3974739"/>
              <a:ext cx="155270" cy="46165"/>
            </a:xfrm>
            <a:custGeom>
              <a:avLst/>
              <a:gdLst/>
              <a:ahLst/>
              <a:cxnLst/>
              <a:rect l="l" t="t" r="r" b="b"/>
              <a:pathLst>
                <a:path w="155270" h="46165">
                  <a:moveTo>
                    <a:pt x="77635" y="46165"/>
                  </a:moveTo>
                  <a:cubicBezTo>
                    <a:pt x="120509" y="46165"/>
                    <a:pt x="155269" y="35827"/>
                    <a:pt x="155269" y="23076"/>
                  </a:cubicBezTo>
                  <a:cubicBezTo>
                    <a:pt x="155269" y="10326"/>
                    <a:pt x="120509" y="0"/>
                    <a:pt x="77635" y="0"/>
                  </a:cubicBezTo>
                  <a:cubicBezTo>
                    <a:pt x="34760" y="0"/>
                    <a:pt x="0" y="10326"/>
                    <a:pt x="0" y="23076"/>
                  </a:cubicBezTo>
                  <a:cubicBezTo>
                    <a:pt x="0" y="35827"/>
                    <a:pt x="34760" y="46165"/>
                    <a:pt x="77635" y="46165"/>
                  </a:cubicBezTo>
                </a:path>
              </a:pathLst>
            </a:custGeom>
            <a:grpFill/>
          </p:spPr>
        </p:sp>
        <p:sp>
          <p:nvSpPr>
            <p:cNvPr id="73" name="Freeform 72"/>
            <p:cNvSpPr/>
            <p:nvPr/>
          </p:nvSpPr>
          <p:spPr>
            <a:xfrm>
              <a:off x="6523933" y="3974739"/>
              <a:ext cx="155270" cy="46165"/>
            </a:xfrm>
            <a:custGeom>
              <a:avLst/>
              <a:gdLst/>
              <a:ahLst/>
              <a:cxnLst/>
              <a:rect l="l" t="t" r="r" b="b"/>
              <a:pathLst>
                <a:path w="155270" h="46165">
                  <a:moveTo>
                    <a:pt x="77635" y="46165"/>
                  </a:moveTo>
                  <a:cubicBezTo>
                    <a:pt x="120509" y="46165"/>
                    <a:pt x="155269" y="35827"/>
                    <a:pt x="155269" y="23076"/>
                  </a:cubicBezTo>
                  <a:cubicBezTo>
                    <a:pt x="155269" y="10326"/>
                    <a:pt x="120509" y="0"/>
                    <a:pt x="77635" y="0"/>
                  </a:cubicBezTo>
                  <a:cubicBezTo>
                    <a:pt x="34760" y="0"/>
                    <a:pt x="0" y="10326"/>
                    <a:pt x="0" y="23076"/>
                  </a:cubicBezTo>
                  <a:cubicBezTo>
                    <a:pt x="0" y="35827"/>
                    <a:pt x="34760" y="46165"/>
                    <a:pt x="77635" y="46165"/>
                  </a:cubicBezTo>
                  <a:close/>
                </a:path>
              </a:pathLst>
            </a:custGeom>
            <a:grpFill/>
            <a:ln w="1473" cap="sq">
              <a:solidFill>
                <a:srgbClr val="FFFEFF"/>
              </a:solidFill>
            </a:ln>
          </p:spPr>
        </p:sp>
        <p:sp>
          <p:nvSpPr>
            <p:cNvPr id="74" name="Freeform 73"/>
            <p:cNvSpPr/>
            <p:nvPr/>
          </p:nvSpPr>
          <p:spPr>
            <a:xfrm>
              <a:off x="6522060" y="3966319"/>
              <a:ext cx="158445" cy="47117"/>
            </a:xfrm>
            <a:custGeom>
              <a:avLst/>
              <a:gdLst/>
              <a:ahLst/>
              <a:cxnLst/>
              <a:rect l="l" t="t" r="r" b="b"/>
              <a:pathLst>
                <a:path w="158445" h="47117">
                  <a:moveTo>
                    <a:pt x="79222" y="47117"/>
                  </a:moveTo>
                  <a:cubicBezTo>
                    <a:pt x="122974" y="47117"/>
                    <a:pt x="158445" y="36563"/>
                    <a:pt x="158445" y="23558"/>
                  </a:cubicBezTo>
                  <a:cubicBezTo>
                    <a:pt x="158445" y="10554"/>
                    <a:pt x="122974" y="0"/>
                    <a:pt x="79222" y="0"/>
                  </a:cubicBezTo>
                  <a:cubicBezTo>
                    <a:pt x="35471" y="0"/>
                    <a:pt x="0" y="10554"/>
                    <a:pt x="0" y="23558"/>
                  </a:cubicBezTo>
                  <a:cubicBezTo>
                    <a:pt x="0" y="36563"/>
                    <a:pt x="35471" y="47117"/>
                    <a:pt x="79222" y="47117"/>
                  </a:cubicBezTo>
                </a:path>
              </a:pathLst>
            </a:custGeom>
            <a:grpFill/>
          </p:spPr>
        </p:sp>
        <p:sp>
          <p:nvSpPr>
            <p:cNvPr id="75" name="Freeform 74"/>
            <p:cNvSpPr/>
            <p:nvPr/>
          </p:nvSpPr>
          <p:spPr>
            <a:xfrm>
              <a:off x="6522060" y="3966319"/>
              <a:ext cx="158445" cy="47117"/>
            </a:xfrm>
            <a:custGeom>
              <a:avLst/>
              <a:gdLst/>
              <a:ahLst/>
              <a:cxnLst/>
              <a:rect l="l" t="t" r="r" b="b"/>
              <a:pathLst>
                <a:path w="158445" h="47117">
                  <a:moveTo>
                    <a:pt x="79222" y="47117"/>
                  </a:moveTo>
                  <a:cubicBezTo>
                    <a:pt x="122974" y="47117"/>
                    <a:pt x="158445" y="36563"/>
                    <a:pt x="158445" y="23558"/>
                  </a:cubicBezTo>
                  <a:cubicBezTo>
                    <a:pt x="158445" y="10554"/>
                    <a:pt x="122974" y="0"/>
                    <a:pt x="79222" y="0"/>
                  </a:cubicBezTo>
                  <a:cubicBezTo>
                    <a:pt x="35471" y="0"/>
                    <a:pt x="0" y="10554"/>
                    <a:pt x="0" y="23558"/>
                  </a:cubicBezTo>
                  <a:cubicBezTo>
                    <a:pt x="0" y="36563"/>
                    <a:pt x="35471" y="47117"/>
                    <a:pt x="79222" y="47117"/>
                  </a:cubicBezTo>
                  <a:close/>
                </a:path>
              </a:pathLst>
            </a:custGeom>
            <a:grpFill/>
            <a:ln w="1473" cap="sq">
              <a:solidFill>
                <a:srgbClr val="FFFEFF"/>
              </a:solidFill>
            </a:ln>
          </p:spPr>
        </p:sp>
        <p:sp>
          <p:nvSpPr>
            <p:cNvPr id="76" name="Freeform 75"/>
            <p:cNvSpPr/>
            <p:nvPr/>
          </p:nvSpPr>
          <p:spPr>
            <a:xfrm>
              <a:off x="6543726" y="3981145"/>
              <a:ext cx="114782" cy="25895"/>
            </a:xfrm>
            <a:custGeom>
              <a:avLst/>
              <a:gdLst/>
              <a:ahLst/>
              <a:cxnLst/>
              <a:rect l="l" t="t" r="r" b="b"/>
              <a:pathLst>
                <a:path w="114782" h="25895">
                  <a:moveTo>
                    <a:pt x="57391" y="25896"/>
                  </a:moveTo>
                  <a:cubicBezTo>
                    <a:pt x="25705" y="25896"/>
                    <a:pt x="0" y="18237"/>
                    <a:pt x="0" y="8789"/>
                  </a:cubicBezTo>
                  <a:cubicBezTo>
                    <a:pt x="0" y="5575"/>
                    <a:pt x="2974" y="2569"/>
                    <a:pt x="8144" y="0"/>
                  </a:cubicBezTo>
                  <a:lnTo>
                    <a:pt x="106642" y="0"/>
                  </a:lnTo>
                  <a:cubicBezTo>
                    <a:pt x="111810" y="2569"/>
                    <a:pt x="114782" y="5575"/>
                    <a:pt x="114782" y="8789"/>
                  </a:cubicBezTo>
                  <a:cubicBezTo>
                    <a:pt x="114782" y="18237"/>
                    <a:pt x="89090" y="25896"/>
                    <a:pt x="57391" y="25896"/>
                  </a:cubicBezTo>
                  <a:close/>
                </a:path>
              </a:pathLst>
            </a:custGeom>
            <a:grpFill/>
          </p:spPr>
        </p:sp>
        <p:sp>
          <p:nvSpPr>
            <p:cNvPr id="77" name="Freeform 60"/>
            <p:cNvSpPr/>
            <p:nvPr/>
          </p:nvSpPr>
          <p:spPr>
            <a:xfrm>
              <a:off x="6543728" y="3972824"/>
              <a:ext cx="114782" cy="34214"/>
            </a:xfrm>
            <a:custGeom>
              <a:avLst/>
              <a:gdLst/>
              <a:ahLst/>
              <a:cxnLst/>
              <a:rect l="l" t="t" r="r" b="b"/>
              <a:pathLst>
                <a:path w="114782" h="34214">
                  <a:moveTo>
                    <a:pt x="57392" y="34214"/>
                  </a:moveTo>
                  <a:cubicBezTo>
                    <a:pt x="89090" y="34214"/>
                    <a:pt x="114783" y="26556"/>
                    <a:pt x="114783" y="17107"/>
                  </a:cubicBezTo>
                  <a:cubicBezTo>
                    <a:pt x="114783" y="7671"/>
                    <a:pt x="89090" y="0"/>
                    <a:pt x="57392" y="0"/>
                  </a:cubicBezTo>
                  <a:cubicBezTo>
                    <a:pt x="25693" y="0"/>
                    <a:pt x="0" y="7671"/>
                    <a:pt x="0" y="17107"/>
                  </a:cubicBezTo>
                  <a:cubicBezTo>
                    <a:pt x="0" y="26556"/>
                    <a:pt x="25693" y="34214"/>
                    <a:pt x="57392" y="34214"/>
                  </a:cubicBezTo>
                  <a:close/>
                </a:path>
              </a:pathLst>
            </a:custGeom>
            <a:grpFill/>
            <a:ln w="2946" cap="sq">
              <a:solidFill>
                <a:srgbClr val="FFFEFF"/>
              </a:solidFill>
            </a:ln>
          </p:spPr>
        </p:sp>
        <p:sp>
          <p:nvSpPr>
            <p:cNvPr id="78" name="Freeform 61"/>
            <p:cNvSpPr/>
            <p:nvPr/>
          </p:nvSpPr>
          <p:spPr>
            <a:xfrm>
              <a:off x="6543639" y="3972833"/>
              <a:ext cx="114960" cy="34201"/>
            </a:xfrm>
            <a:custGeom>
              <a:avLst/>
              <a:gdLst/>
              <a:ahLst/>
              <a:cxnLst/>
              <a:rect l="l" t="t" r="r" b="b"/>
              <a:pathLst>
                <a:path w="114960" h="34201">
                  <a:moveTo>
                    <a:pt x="57481" y="34201"/>
                  </a:moveTo>
                  <a:cubicBezTo>
                    <a:pt x="89231" y="34201"/>
                    <a:pt x="114961" y="26543"/>
                    <a:pt x="114961" y="17107"/>
                  </a:cubicBezTo>
                  <a:cubicBezTo>
                    <a:pt x="114961" y="7658"/>
                    <a:pt x="89231" y="0"/>
                    <a:pt x="57481" y="0"/>
                  </a:cubicBezTo>
                  <a:cubicBezTo>
                    <a:pt x="25731" y="0"/>
                    <a:pt x="0" y="7658"/>
                    <a:pt x="0" y="17107"/>
                  </a:cubicBezTo>
                  <a:cubicBezTo>
                    <a:pt x="0" y="26543"/>
                    <a:pt x="25731" y="34201"/>
                    <a:pt x="57481" y="34201"/>
                  </a:cubicBezTo>
                </a:path>
              </a:pathLst>
            </a:custGeom>
            <a:grpFill/>
          </p:spPr>
        </p:sp>
        <p:sp>
          <p:nvSpPr>
            <p:cNvPr id="79" name="Freeform 78"/>
            <p:cNvSpPr/>
            <p:nvPr/>
          </p:nvSpPr>
          <p:spPr>
            <a:xfrm>
              <a:off x="6543639" y="3972833"/>
              <a:ext cx="114960" cy="34201"/>
            </a:xfrm>
            <a:custGeom>
              <a:avLst/>
              <a:gdLst/>
              <a:ahLst/>
              <a:cxnLst/>
              <a:rect l="l" t="t" r="r" b="b"/>
              <a:pathLst>
                <a:path w="114960" h="34201">
                  <a:moveTo>
                    <a:pt x="57481" y="34201"/>
                  </a:moveTo>
                  <a:cubicBezTo>
                    <a:pt x="89231" y="34201"/>
                    <a:pt x="114961" y="26543"/>
                    <a:pt x="114961" y="17107"/>
                  </a:cubicBezTo>
                  <a:cubicBezTo>
                    <a:pt x="114961" y="7658"/>
                    <a:pt x="89231" y="0"/>
                    <a:pt x="57481" y="0"/>
                  </a:cubicBezTo>
                  <a:cubicBezTo>
                    <a:pt x="25731" y="0"/>
                    <a:pt x="0" y="7658"/>
                    <a:pt x="0" y="17107"/>
                  </a:cubicBezTo>
                  <a:cubicBezTo>
                    <a:pt x="0" y="26543"/>
                    <a:pt x="25731" y="34201"/>
                    <a:pt x="57481" y="34201"/>
                  </a:cubicBezTo>
                  <a:close/>
                </a:path>
              </a:pathLst>
            </a:custGeom>
            <a:grpFill/>
            <a:ln w="1473" cap="sq">
              <a:solidFill>
                <a:srgbClr val="FFFEFF"/>
              </a:solidFill>
            </a:ln>
          </p:spPr>
        </p:sp>
        <p:sp>
          <p:nvSpPr>
            <p:cNvPr id="80" name="Freeform 79"/>
            <p:cNvSpPr/>
            <p:nvPr/>
          </p:nvSpPr>
          <p:spPr>
            <a:xfrm>
              <a:off x="6542822" y="3966567"/>
              <a:ext cx="117323" cy="34899"/>
            </a:xfrm>
            <a:custGeom>
              <a:avLst/>
              <a:gdLst/>
              <a:ahLst/>
              <a:cxnLst/>
              <a:rect l="l" t="t" r="r" b="b"/>
              <a:pathLst>
                <a:path w="117323" h="34899">
                  <a:moveTo>
                    <a:pt x="58661" y="34900"/>
                  </a:moveTo>
                  <a:cubicBezTo>
                    <a:pt x="91059" y="34900"/>
                    <a:pt x="117323" y="27089"/>
                    <a:pt x="117323" y="17450"/>
                  </a:cubicBezTo>
                  <a:cubicBezTo>
                    <a:pt x="117323" y="7811"/>
                    <a:pt x="91059" y="0"/>
                    <a:pt x="58661" y="0"/>
                  </a:cubicBezTo>
                  <a:cubicBezTo>
                    <a:pt x="26263" y="0"/>
                    <a:pt x="0" y="7811"/>
                    <a:pt x="0" y="17450"/>
                  </a:cubicBezTo>
                  <a:cubicBezTo>
                    <a:pt x="0" y="27089"/>
                    <a:pt x="26263" y="34900"/>
                    <a:pt x="58661" y="34900"/>
                  </a:cubicBezTo>
                </a:path>
              </a:pathLst>
            </a:custGeom>
            <a:grpFill/>
          </p:spPr>
        </p:sp>
        <p:sp>
          <p:nvSpPr>
            <p:cNvPr id="81" name="Freeform 80"/>
            <p:cNvSpPr/>
            <p:nvPr/>
          </p:nvSpPr>
          <p:spPr>
            <a:xfrm>
              <a:off x="6542822" y="3966567"/>
              <a:ext cx="117323" cy="34899"/>
            </a:xfrm>
            <a:custGeom>
              <a:avLst/>
              <a:gdLst/>
              <a:ahLst/>
              <a:cxnLst/>
              <a:rect l="l" t="t" r="r" b="b"/>
              <a:pathLst>
                <a:path w="117323" h="34899">
                  <a:moveTo>
                    <a:pt x="58661" y="34900"/>
                  </a:moveTo>
                  <a:cubicBezTo>
                    <a:pt x="91059" y="34900"/>
                    <a:pt x="117323" y="27089"/>
                    <a:pt x="117323" y="17450"/>
                  </a:cubicBezTo>
                  <a:cubicBezTo>
                    <a:pt x="117323" y="7811"/>
                    <a:pt x="91059" y="0"/>
                    <a:pt x="58661" y="0"/>
                  </a:cubicBezTo>
                  <a:cubicBezTo>
                    <a:pt x="26263" y="0"/>
                    <a:pt x="0" y="7811"/>
                    <a:pt x="0" y="17450"/>
                  </a:cubicBezTo>
                  <a:cubicBezTo>
                    <a:pt x="0" y="27089"/>
                    <a:pt x="26263" y="34900"/>
                    <a:pt x="58661" y="34900"/>
                  </a:cubicBezTo>
                  <a:close/>
                </a:path>
              </a:pathLst>
            </a:custGeom>
            <a:grpFill/>
            <a:ln w="1473" cap="sq">
              <a:solidFill>
                <a:srgbClr val="FFFEFF"/>
              </a:solidFill>
            </a:ln>
          </p:spPr>
        </p:sp>
        <p:sp>
          <p:nvSpPr>
            <p:cNvPr id="82" name="Freeform 81"/>
            <p:cNvSpPr/>
            <p:nvPr/>
          </p:nvSpPr>
          <p:spPr>
            <a:xfrm>
              <a:off x="6597421" y="3727971"/>
              <a:ext cx="12700" cy="249949"/>
            </a:xfrm>
            <a:custGeom>
              <a:avLst/>
              <a:gdLst/>
              <a:ahLst/>
              <a:cxnLst/>
              <a:rect l="l" t="t" r="r" b="b"/>
              <a:pathLst>
                <a:path w="9207" h="249949">
                  <a:moveTo>
                    <a:pt x="0" y="249948"/>
                  </a:moveTo>
                  <a:lnTo>
                    <a:pt x="9208" y="249948"/>
                  </a:lnTo>
                  <a:lnTo>
                    <a:pt x="9208" y="0"/>
                  </a:lnTo>
                  <a:lnTo>
                    <a:pt x="0" y="0"/>
                  </a:lnTo>
                  <a:close/>
                </a:path>
              </a:pathLst>
            </a:custGeom>
            <a:grpFill/>
          </p:spPr>
        </p:sp>
        <p:sp>
          <p:nvSpPr>
            <p:cNvPr id="83" name="Freeform 82"/>
            <p:cNvSpPr/>
            <p:nvPr/>
          </p:nvSpPr>
          <p:spPr>
            <a:xfrm>
              <a:off x="6597421" y="3727958"/>
              <a:ext cx="9220" cy="249961"/>
            </a:xfrm>
            <a:custGeom>
              <a:avLst/>
              <a:gdLst/>
              <a:ahLst/>
              <a:cxnLst/>
              <a:rect l="l" t="t" r="r" b="b"/>
              <a:pathLst>
                <a:path w="9220" h="249961">
                  <a:moveTo>
                    <a:pt x="9221" y="0"/>
                  </a:moveTo>
                  <a:lnTo>
                    <a:pt x="0" y="0"/>
                  </a:lnTo>
                  <a:lnTo>
                    <a:pt x="0" y="249962"/>
                  </a:lnTo>
                  <a:lnTo>
                    <a:pt x="9221" y="249962"/>
                  </a:lnTo>
                  <a:close/>
                </a:path>
              </a:pathLst>
            </a:custGeom>
            <a:grpFill/>
            <a:ln w="11151" cap="sq">
              <a:solidFill>
                <a:srgbClr val="FFFEFF"/>
              </a:solidFill>
            </a:ln>
          </p:spPr>
        </p:sp>
        <p:sp>
          <p:nvSpPr>
            <p:cNvPr id="84" name="Freeform 83"/>
            <p:cNvSpPr/>
            <p:nvPr/>
          </p:nvSpPr>
          <p:spPr>
            <a:xfrm>
              <a:off x="6583652" y="3734146"/>
              <a:ext cx="40183" cy="72885"/>
            </a:xfrm>
            <a:custGeom>
              <a:avLst/>
              <a:gdLst/>
              <a:ahLst/>
              <a:cxnLst/>
              <a:rect l="l" t="t" r="r" b="b"/>
              <a:pathLst>
                <a:path w="40183" h="72885">
                  <a:moveTo>
                    <a:pt x="19799" y="72759"/>
                  </a:moveTo>
                  <a:cubicBezTo>
                    <a:pt x="11125" y="72759"/>
                    <a:pt x="6363" y="70079"/>
                    <a:pt x="2972" y="63831"/>
                  </a:cubicBezTo>
                  <a:cubicBezTo>
                    <a:pt x="0" y="56998"/>
                    <a:pt x="0" y="50457"/>
                    <a:pt x="1346" y="42787"/>
                  </a:cubicBezTo>
                  <a:cubicBezTo>
                    <a:pt x="3175" y="35510"/>
                    <a:pt x="7150" y="25223"/>
                    <a:pt x="10579" y="17908"/>
                  </a:cubicBezTo>
                  <a:cubicBezTo>
                    <a:pt x="13513" y="10275"/>
                    <a:pt x="20091" y="0"/>
                    <a:pt x="20346" y="0"/>
                  </a:cubicBezTo>
                  <a:cubicBezTo>
                    <a:pt x="20091" y="51"/>
                    <a:pt x="26670" y="10275"/>
                    <a:pt x="30112" y="17908"/>
                  </a:cubicBezTo>
                  <a:cubicBezTo>
                    <a:pt x="33032" y="25223"/>
                    <a:pt x="37007" y="35510"/>
                    <a:pt x="38786" y="42787"/>
                  </a:cubicBezTo>
                  <a:cubicBezTo>
                    <a:pt x="40182" y="50457"/>
                    <a:pt x="40182" y="56998"/>
                    <a:pt x="37160" y="63831"/>
                  </a:cubicBezTo>
                  <a:cubicBezTo>
                    <a:pt x="33832" y="70079"/>
                    <a:pt x="29058" y="72886"/>
                    <a:pt x="20346" y="72886"/>
                  </a:cubicBezTo>
                  <a:close/>
                </a:path>
              </a:pathLst>
            </a:custGeom>
            <a:grpFill/>
          </p:spPr>
        </p:sp>
        <p:sp>
          <p:nvSpPr>
            <p:cNvPr id="85" name="Freeform 84"/>
            <p:cNvSpPr/>
            <p:nvPr/>
          </p:nvSpPr>
          <p:spPr>
            <a:xfrm>
              <a:off x="6583652" y="3734146"/>
              <a:ext cx="40183" cy="72885"/>
            </a:xfrm>
            <a:custGeom>
              <a:avLst/>
              <a:gdLst/>
              <a:ahLst/>
              <a:cxnLst/>
              <a:rect l="l" t="t" r="r" b="b"/>
              <a:pathLst>
                <a:path w="40183" h="72885">
                  <a:moveTo>
                    <a:pt x="19799" y="72759"/>
                  </a:moveTo>
                  <a:cubicBezTo>
                    <a:pt x="11125" y="72759"/>
                    <a:pt x="6363" y="70079"/>
                    <a:pt x="2972" y="63831"/>
                  </a:cubicBezTo>
                  <a:cubicBezTo>
                    <a:pt x="0" y="56998"/>
                    <a:pt x="0" y="50457"/>
                    <a:pt x="1346" y="42787"/>
                  </a:cubicBezTo>
                  <a:cubicBezTo>
                    <a:pt x="3175" y="35510"/>
                    <a:pt x="7150" y="25223"/>
                    <a:pt x="10579" y="17908"/>
                  </a:cubicBezTo>
                  <a:cubicBezTo>
                    <a:pt x="13513" y="10275"/>
                    <a:pt x="20091" y="0"/>
                    <a:pt x="20346" y="0"/>
                  </a:cubicBezTo>
                  <a:cubicBezTo>
                    <a:pt x="20091" y="51"/>
                    <a:pt x="26670" y="10275"/>
                    <a:pt x="30112" y="17908"/>
                  </a:cubicBezTo>
                  <a:cubicBezTo>
                    <a:pt x="33032" y="25223"/>
                    <a:pt x="37007" y="35510"/>
                    <a:pt x="38786" y="42787"/>
                  </a:cubicBezTo>
                  <a:cubicBezTo>
                    <a:pt x="40182" y="50457"/>
                    <a:pt x="40182" y="56998"/>
                    <a:pt x="37160" y="63831"/>
                  </a:cubicBezTo>
                  <a:cubicBezTo>
                    <a:pt x="33832" y="70079"/>
                    <a:pt x="29058" y="72886"/>
                    <a:pt x="20346" y="72886"/>
                  </a:cubicBezTo>
                  <a:lnTo>
                    <a:pt x="19799" y="72759"/>
                  </a:lnTo>
                  <a:close/>
                </a:path>
              </a:pathLst>
            </a:custGeom>
            <a:grpFill/>
            <a:ln w="11151" cap="sq">
              <a:solidFill>
                <a:srgbClr val="FFFEFF"/>
              </a:solidFill>
            </a:ln>
          </p:spPr>
        </p:sp>
        <p:sp>
          <p:nvSpPr>
            <p:cNvPr id="86" name="Freeform 85"/>
            <p:cNvSpPr/>
            <p:nvPr/>
          </p:nvSpPr>
          <p:spPr>
            <a:xfrm>
              <a:off x="6590857" y="3960127"/>
              <a:ext cx="21260" cy="24676"/>
            </a:xfrm>
            <a:custGeom>
              <a:avLst/>
              <a:gdLst/>
              <a:ahLst/>
              <a:cxnLst/>
              <a:rect l="l" t="t" r="r" b="b"/>
              <a:pathLst>
                <a:path w="21260" h="24676">
                  <a:moveTo>
                    <a:pt x="7670" y="22974"/>
                  </a:moveTo>
                  <a:cubicBezTo>
                    <a:pt x="12572" y="24676"/>
                    <a:pt x="17945" y="21564"/>
                    <a:pt x="19495" y="16116"/>
                  </a:cubicBezTo>
                  <a:cubicBezTo>
                    <a:pt x="21260" y="10071"/>
                    <a:pt x="18592" y="3848"/>
                    <a:pt x="13576" y="1778"/>
                  </a:cubicBezTo>
                  <a:cubicBezTo>
                    <a:pt x="8674" y="0"/>
                    <a:pt x="3314" y="3099"/>
                    <a:pt x="1765" y="8636"/>
                  </a:cubicBezTo>
                  <a:cubicBezTo>
                    <a:pt x="0" y="14592"/>
                    <a:pt x="2667" y="20815"/>
                    <a:pt x="7670" y="22974"/>
                  </a:cubicBezTo>
                  <a:close/>
                </a:path>
              </a:pathLst>
            </a:custGeom>
            <a:grpFill/>
            <a:ln w="1473" cap="sq">
              <a:solidFill>
                <a:srgbClr val="FFFEFF"/>
              </a:solidFill>
            </a:ln>
          </p:spPr>
        </p:sp>
        <p:sp>
          <p:nvSpPr>
            <p:cNvPr id="87" name="Freeform 86"/>
            <p:cNvSpPr/>
            <p:nvPr/>
          </p:nvSpPr>
          <p:spPr>
            <a:xfrm>
              <a:off x="6590751" y="3875117"/>
              <a:ext cx="21475" cy="26517"/>
            </a:xfrm>
            <a:custGeom>
              <a:avLst/>
              <a:gdLst/>
              <a:ahLst/>
              <a:cxnLst/>
              <a:rect l="l" t="t" r="r" b="b"/>
              <a:pathLst>
                <a:path w="21475" h="26517">
                  <a:moveTo>
                    <a:pt x="7747" y="24625"/>
                  </a:moveTo>
                  <a:cubicBezTo>
                    <a:pt x="12700" y="26517"/>
                    <a:pt x="18123" y="23190"/>
                    <a:pt x="19685" y="17259"/>
                  </a:cubicBezTo>
                  <a:cubicBezTo>
                    <a:pt x="21476" y="10820"/>
                    <a:pt x="18770" y="4153"/>
                    <a:pt x="13716" y="1854"/>
                  </a:cubicBezTo>
                  <a:cubicBezTo>
                    <a:pt x="8763" y="0"/>
                    <a:pt x="3353" y="3340"/>
                    <a:pt x="1778" y="9220"/>
                  </a:cubicBezTo>
                  <a:cubicBezTo>
                    <a:pt x="0" y="15697"/>
                    <a:pt x="2692" y="22377"/>
                    <a:pt x="7747" y="24625"/>
                  </a:cubicBezTo>
                </a:path>
              </a:pathLst>
            </a:custGeom>
            <a:grpFill/>
          </p:spPr>
        </p:sp>
        <p:sp>
          <p:nvSpPr>
            <p:cNvPr id="88" name="Freeform 87"/>
            <p:cNvSpPr/>
            <p:nvPr/>
          </p:nvSpPr>
          <p:spPr>
            <a:xfrm>
              <a:off x="6590751" y="3875117"/>
              <a:ext cx="21475" cy="26517"/>
            </a:xfrm>
            <a:custGeom>
              <a:avLst/>
              <a:gdLst/>
              <a:ahLst/>
              <a:cxnLst/>
              <a:rect l="l" t="t" r="r" b="b"/>
              <a:pathLst>
                <a:path w="21475" h="26517">
                  <a:moveTo>
                    <a:pt x="7747" y="24625"/>
                  </a:moveTo>
                  <a:cubicBezTo>
                    <a:pt x="12700" y="26517"/>
                    <a:pt x="18123" y="23190"/>
                    <a:pt x="19685" y="17259"/>
                  </a:cubicBezTo>
                  <a:cubicBezTo>
                    <a:pt x="21476" y="10820"/>
                    <a:pt x="18770" y="4153"/>
                    <a:pt x="13716" y="1854"/>
                  </a:cubicBezTo>
                  <a:cubicBezTo>
                    <a:pt x="8763" y="0"/>
                    <a:pt x="3353" y="3340"/>
                    <a:pt x="1778" y="9220"/>
                  </a:cubicBezTo>
                  <a:cubicBezTo>
                    <a:pt x="0" y="15697"/>
                    <a:pt x="2692" y="22377"/>
                    <a:pt x="7747" y="24625"/>
                  </a:cubicBezTo>
                  <a:close/>
                </a:path>
              </a:pathLst>
            </a:custGeom>
            <a:grpFill/>
            <a:ln w="11151" cap="sq">
              <a:solidFill>
                <a:srgbClr val="FFFEFF"/>
              </a:solidFill>
            </a:ln>
          </p:spPr>
        </p:sp>
        <p:sp>
          <p:nvSpPr>
            <p:cNvPr id="89" name="Freeform 88"/>
            <p:cNvSpPr/>
            <p:nvPr/>
          </p:nvSpPr>
          <p:spPr>
            <a:xfrm>
              <a:off x="6692468" y="3944214"/>
              <a:ext cx="115151" cy="20396"/>
            </a:xfrm>
            <a:custGeom>
              <a:avLst/>
              <a:gdLst/>
              <a:ahLst/>
              <a:cxnLst/>
              <a:rect l="l" t="t" r="r" b="b"/>
              <a:pathLst>
                <a:path w="115151" h="20396">
                  <a:moveTo>
                    <a:pt x="57544" y="20396"/>
                  </a:moveTo>
                  <a:cubicBezTo>
                    <a:pt x="34551" y="20396"/>
                    <a:pt x="13939" y="18102"/>
                    <a:pt x="0" y="14475"/>
                  </a:cubicBezTo>
                  <a:lnTo>
                    <a:pt x="0" y="14475"/>
                  </a:lnTo>
                  <a:lnTo>
                    <a:pt x="0" y="0"/>
                  </a:lnTo>
                  <a:lnTo>
                    <a:pt x="115151" y="0"/>
                  </a:lnTo>
                  <a:lnTo>
                    <a:pt x="115151" y="14462"/>
                  </a:lnTo>
                  <a:lnTo>
                    <a:pt x="115151" y="14462"/>
                  </a:lnTo>
                  <a:cubicBezTo>
                    <a:pt x="101210" y="18096"/>
                    <a:pt x="80573" y="20396"/>
                    <a:pt x="57544" y="20396"/>
                  </a:cubicBezTo>
                  <a:close/>
                </a:path>
              </a:pathLst>
            </a:custGeom>
            <a:grpFill/>
          </p:spPr>
        </p:sp>
        <p:sp>
          <p:nvSpPr>
            <p:cNvPr id="90" name="Freeform 89"/>
            <p:cNvSpPr/>
            <p:nvPr/>
          </p:nvSpPr>
          <p:spPr>
            <a:xfrm>
              <a:off x="6673993" y="3930414"/>
              <a:ext cx="152045" cy="34201"/>
            </a:xfrm>
            <a:custGeom>
              <a:avLst/>
              <a:gdLst/>
              <a:ahLst/>
              <a:cxnLst/>
              <a:rect l="l" t="t" r="r" b="b"/>
              <a:pathLst>
                <a:path w="152045" h="34201">
                  <a:moveTo>
                    <a:pt x="76023" y="34201"/>
                  </a:moveTo>
                  <a:cubicBezTo>
                    <a:pt x="118009" y="34201"/>
                    <a:pt x="152045" y="26543"/>
                    <a:pt x="152045" y="17107"/>
                  </a:cubicBezTo>
                  <a:cubicBezTo>
                    <a:pt x="152045" y="7658"/>
                    <a:pt x="118009" y="0"/>
                    <a:pt x="76023" y="0"/>
                  </a:cubicBezTo>
                  <a:cubicBezTo>
                    <a:pt x="34036" y="0"/>
                    <a:pt x="0" y="7658"/>
                    <a:pt x="0" y="17107"/>
                  </a:cubicBezTo>
                  <a:cubicBezTo>
                    <a:pt x="0" y="26543"/>
                    <a:pt x="34036" y="34201"/>
                    <a:pt x="76023" y="34201"/>
                  </a:cubicBezTo>
                  <a:close/>
                </a:path>
              </a:pathLst>
            </a:custGeom>
            <a:grpFill/>
            <a:ln w="737" cap="sq">
              <a:solidFill>
                <a:srgbClr val="FFFEFF"/>
              </a:solidFill>
            </a:ln>
          </p:spPr>
        </p:sp>
        <p:sp>
          <p:nvSpPr>
            <p:cNvPr id="91" name="Freeform 90"/>
            <p:cNvSpPr/>
            <p:nvPr/>
          </p:nvSpPr>
          <p:spPr>
            <a:xfrm>
              <a:off x="6673993" y="3930414"/>
              <a:ext cx="152045" cy="34201"/>
            </a:xfrm>
            <a:custGeom>
              <a:avLst/>
              <a:gdLst/>
              <a:ahLst/>
              <a:cxnLst/>
              <a:rect l="l" t="t" r="r" b="b"/>
              <a:pathLst>
                <a:path w="152045" h="34201">
                  <a:moveTo>
                    <a:pt x="76023" y="34201"/>
                  </a:moveTo>
                  <a:cubicBezTo>
                    <a:pt x="118009" y="34201"/>
                    <a:pt x="152045" y="26543"/>
                    <a:pt x="152045" y="17107"/>
                  </a:cubicBezTo>
                  <a:cubicBezTo>
                    <a:pt x="152045" y="7658"/>
                    <a:pt x="118009" y="0"/>
                    <a:pt x="76023" y="0"/>
                  </a:cubicBezTo>
                  <a:cubicBezTo>
                    <a:pt x="34036" y="0"/>
                    <a:pt x="0" y="7658"/>
                    <a:pt x="0" y="17107"/>
                  </a:cubicBezTo>
                  <a:cubicBezTo>
                    <a:pt x="0" y="26543"/>
                    <a:pt x="34036" y="34201"/>
                    <a:pt x="76023" y="34201"/>
                  </a:cubicBezTo>
                </a:path>
              </a:pathLst>
            </a:custGeom>
            <a:grpFill/>
          </p:spPr>
        </p:sp>
        <p:sp>
          <p:nvSpPr>
            <p:cNvPr id="92" name="Freeform 91"/>
            <p:cNvSpPr/>
            <p:nvPr/>
          </p:nvSpPr>
          <p:spPr>
            <a:xfrm>
              <a:off x="6673993" y="3930414"/>
              <a:ext cx="152045" cy="34201"/>
            </a:xfrm>
            <a:custGeom>
              <a:avLst/>
              <a:gdLst/>
              <a:ahLst/>
              <a:cxnLst/>
              <a:rect l="l" t="t" r="r" b="b"/>
              <a:pathLst>
                <a:path w="152045" h="34201">
                  <a:moveTo>
                    <a:pt x="76023" y="34201"/>
                  </a:moveTo>
                  <a:cubicBezTo>
                    <a:pt x="118009" y="34201"/>
                    <a:pt x="152045" y="26543"/>
                    <a:pt x="152045" y="17107"/>
                  </a:cubicBezTo>
                  <a:cubicBezTo>
                    <a:pt x="152045" y="7658"/>
                    <a:pt x="118009" y="0"/>
                    <a:pt x="76023" y="0"/>
                  </a:cubicBezTo>
                  <a:cubicBezTo>
                    <a:pt x="34036" y="0"/>
                    <a:pt x="0" y="7658"/>
                    <a:pt x="0" y="17107"/>
                  </a:cubicBezTo>
                  <a:cubicBezTo>
                    <a:pt x="0" y="26543"/>
                    <a:pt x="34036" y="34201"/>
                    <a:pt x="76023" y="34201"/>
                  </a:cubicBezTo>
                  <a:close/>
                </a:path>
              </a:pathLst>
            </a:custGeom>
            <a:grpFill/>
            <a:ln w="737" cap="sq">
              <a:solidFill>
                <a:srgbClr val="FFFEFF"/>
              </a:solidFill>
            </a:ln>
          </p:spPr>
        </p:sp>
        <p:sp>
          <p:nvSpPr>
            <p:cNvPr id="93" name="Freeform 92"/>
            <p:cNvSpPr/>
            <p:nvPr/>
          </p:nvSpPr>
          <p:spPr>
            <a:xfrm>
              <a:off x="6672923" y="3924145"/>
              <a:ext cx="155142" cy="34899"/>
            </a:xfrm>
            <a:custGeom>
              <a:avLst/>
              <a:gdLst/>
              <a:ahLst/>
              <a:cxnLst/>
              <a:rect l="l" t="t" r="r" b="b"/>
              <a:pathLst>
                <a:path w="155142" h="34899">
                  <a:moveTo>
                    <a:pt x="77571" y="34900"/>
                  </a:moveTo>
                  <a:cubicBezTo>
                    <a:pt x="120408" y="34900"/>
                    <a:pt x="155142" y="27089"/>
                    <a:pt x="155142" y="17450"/>
                  </a:cubicBezTo>
                  <a:cubicBezTo>
                    <a:pt x="155142" y="7811"/>
                    <a:pt x="120408" y="0"/>
                    <a:pt x="77571" y="0"/>
                  </a:cubicBezTo>
                  <a:cubicBezTo>
                    <a:pt x="34734" y="0"/>
                    <a:pt x="0" y="7811"/>
                    <a:pt x="0" y="17450"/>
                  </a:cubicBezTo>
                  <a:cubicBezTo>
                    <a:pt x="0" y="27089"/>
                    <a:pt x="34734" y="34900"/>
                    <a:pt x="77571" y="34900"/>
                  </a:cubicBezTo>
                </a:path>
              </a:pathLst>
            </a:custGeom>
            <a:grpFill/>
          </p:spPr>
        </p:sp>
        <p:sp>
          <p:nvSpPr>
            <p:cNvPr id="94" name="Freeform 93"/>
            <p:cNvSpPr/>
            <p:nvPr/>
          </p:nvSpPr>
          <p:spPr>
            <a:xfrm>
              <a:off x="6672923" y="3924145"/>
              <a:ext cx="155142" cy="34899"/>
            </a:xfrm>
            <a:custGeom>
              <a:avLst/>
              <a:gdLst/>
              <a:ahLst/>
              <a:cxnLst/>
              <a:rect l="l" t="t" r="r" b="b"/>
              <a:pathLst>
                <a:path w="155142" h="34899">
                  <a:moveTo>
                    <a:pt x="77571" y="34900"/>
                  </a:moveTo>
                  <a:cubicBezTo>
                    <a:pt x="120408" y="34900"/>
                    <a:pt x="155142" y="27089"/>
                    <a:pt x="155142" y="17450"/>
                  </a:cubicBezTo>
                  <a:cubicBezTo>
                    <a:pt x="155142" y="7811"/>
                    <a:pt x="120408" y="0"/>
                    <a:pt x="77571" y="0"/>
                  </a:cubicBezTo>
                  <a:cubicBezTo>
                    <a:pt x="34734" y="0"/>
                    <a:pt x="0" y="7811"/>
                    <a:pt x="0" y="17450"/>
                  </a:cubicBezTo>
                  <a:cubicBezTo>
                    <a:pt x="0" y="27089"/>
                    <a:pt x="34734" y="34900"/>
                    <a:pt x="77571" y="34900"/>
                  </a:cubicBezTo>
                  <a:close/>
                </a:path>
              </a:pathLst>
            </a:custGeom>
            <a:grpFill/>
            <a:ln w="737" cap="sq">
              <a:solidFill>
                <a:srgbClr val="FFFEFF"/>
              </a:solidFill>
            </a:ln>
          </p:spPr>
        </p:sp>
        <p:sp>
          <p:nvSpPr>
            <p:cNvPr id="95" name="Freeform 94"/>
            <p:cNvSpPr/>
            <p:nvPr/>
          </p:nvSpPr>
          <p:spPr>
            <a:xfrm>
              <a:off x="6673073" y="3784887"/>
              <a:ext cx="154101" cy="154877"/>
            </a:xfrm>
            <a:custGeom>
              <a:avLst/>
              <a:gdLst/>
              <a:ahLst/>
              <a:cxnLst/>
              <a:rect l="l" t="t" r="r" b="b"/>
              <a:pathLst>
                <a:path w="154101" h="154877">
                  <a:moveTo>
                    <a:pt x="0" y="154229"/>
                  </a:moveTo>
                  <a:lnTo>
                    <a:pt x="79285" y="0"/>
                  </a:lnTo>
                  <a:lnTo>
                    <a:pt x="154101" y="154876"/>
                  </a:lnTo>
                  <a:moveTo>
                    <a:pt x="79285" y="0"/>
                  </a:moveTo>
                  <a:lnTo>
                    <a:pt x="79285" y="138608"/>
                  </a:lnTo>
                </a:path>
              </a:pathLst>
            </a:custGeom>
            <a:grpFill/>
            <a:ln w="2946" cap="sq">
              <a:solidFill>
                <a:srgbClr val="FFFEFF"/>
              </a:solidFill>
            </a:ln>
          </p:spPr>
        </p:sp>
        <p:sp>
          <p:nvSpPr>
            <p:cNvPr id="96" name="Freeform 95"/>
            <p:cNvSpPr/>
            <p:nvPr/>
          </p:nvSpPr>
          <p:spPr>
            <a:xfrm>
              <a:off x="6737259" y="3767295"/>
              <a:ext cx="28893" cy="31166"/>
            </a:xfrm>
            <a:custGeom>
              <a:avLst/>
              <a:gdLst/>
              <a:ahLst/>
              <a:cxnLst/>
              <a:rect l="l" t="t" r="r" b="b"/>
              <a:pathLst>
                <a:path w="28893" h="31166">
                  <a:moveTo>
                    <a:pt x="10211" y="28816"/>
                  </a:moveTo>
                  <a:cubicBezTo>
                    <a:pt x="17095" y="31166"/>
                    <a:pt x="24385" y="27254"/>
                    <a:pt x="26823" y="20091"/>
                  </a:cubicBezTo>
                  <a:cubicBezTo>
                    <a:pt x="28893" y="12725"/>
                    <a:pt x="25261" y="4877"/>
                    <a:pt x="18885" y="2629"/>
                  </a:cubicBezTo>
                  <a:cubicBezTo>
                    <a:pt x="11799" y="0"/>
                    <a:pt x="4509" y="3924"/>
                    <a:pt x="2274" y="11354"/>
                  </a:cubicBezTo>
                  <a:cubicBezTo>
                    <a:pt x="0" y="18453"/>
                    <a:pt x="3633" y="26302"/>
                    <a:pt x="10211" y="28816"/>
                  </a:cubicBezTo>
                </a:path>
              </a:pathLst>
            </a:custGeom>
            <a:grpFill/>
          </p:spPr>
        </p:sp>
        <p:sp>
          <p:nvSpPr>
            <p:cNvPr id="97" name="Freeform 96"/>
            <p:cNvSpPr/>
            <p:nvPr/>
          </p:nvSpPr>
          <p:spPr>
            <a:xfrm>
              <a:off x="6737259" y="3767295"/>
              <a:ext cx="28893" cy="31166"/>
            </a:xfrm>
            <a:custGeom>
              <a:avLst/>
              <a:gdLst/>
              <a:ahLst/>
              <a:cxnLst/>
              <a:rect l="l" t="t" r="r" b="b"/>
              <a:pathLst>
                <a:path w="28893" h="31166">
                  <a:moveTo>
                    <a:pt x="10211" y="28816"/>
                  </a:moveTo>
                  <a:cubicBezTo>
                    <a:pt x="17095" y="31166"/>
                    <a:pt x="24385" y="27254"/>
                    <a:pt x="26823" y="20091"/>
                  </a:cubicBezTo>
                  <a:cubicBezTo>
                    <a:pt x="28893" y="12725"/>
                    <a:pt x="25261" y="4877"/>
                    <a:pt x="18885" y="2629"/>
                  </a:cubicBezTo>
                  <a:cubicBezTo>
                    <a:pt x="11799" y="0"/>
                    <a:pt x="4509" y="3924"/>
                    <a:pt x="2274" y="11354"/>
                  </a:cubicBezTo>
                  <a:cubicBezTo>
                    <a:pt x="0" y="18453"/>
                    <a:pt x="3633" y="26302"/>
                    <a:pt x="10211" y="28816"/>
                  </a:cubicBezTo>
                  <a:close/>
                </a:path>
              </a:pathLst>
            </a:custGeom>
            <a:grpFill/>
            <a:ln w="1473" cap="sq">
              <a:solidFill>
                <a:srgbClr val="FFFEFF"/>
              </a:solidFill>
            </a:ln>
          </p:spPr>
        </p:sp>
        <p:sp>
          <p:nvSpPr>
            <p:cNvPr id="98" name="Freeform 97"/>
            <p:cNvSpPr/>
            <p:nvPr/>
          </p:nvSpPr>
          <p:spPr>
            <a:xfrm>
              <a:off x="6593280" y="3959589"/>
              <a:ext cx="15875" cy="12700"/>
            </a:xfrm>
            <a:custGeom>
              <a:avLst/>
              <a:gdLst/>
              <a:ahLst/>
              <a:cxnLst/>
              <a:rect l="l" t="t" r="r" b="b"/>
              <a:pathLst>
                <a:path w="15875" h="7341">
                  <a:moveTo>
                    <a:pt x="8217" y="2387"/>
                  </a:moveTo>
                  <a:cubicBezTo>
                    <a:pt x="13221" y="2387"/>
                    <a:pt x="15875" y="317"/>
                    <a:pt x="15875" y="317"/>
                  </a:cubicBezTo>
                  <a:cubicBezTo>
                    <a:pt x="14478" y="3340"/>
                    <a:pt x="12814" y="7340"/>
                    <a:pt x="8078" y="7340"/>
                  </a:cubicBezTo>
                  <a:cubicBezTo>
                    <a:pt x="3899" y="7340"/>
                    <a:pt x="1956" y="5422"/>
                    <a:pt x="0" y="0"/>
                  </a:cubicBezTo>
                  <a:cubicBezTo>
                    <a:pt x="0" y="0"/>
                    <a:pt x="3213" y="2387"/>
                    <a:pt x="8217" y="2387"/>
                  </a:cubicBezTo>
                </a:path>
              </a:pathLst>
            </a:custGeom>
            <a:grpFill/>
          </p:spPr>
        </p:sp>
        <p:sp>
          <p:nvSpPr>
            <p:cNvPr id="99" name="Freeform 98"/>
            <p:cNvSpPr/>
            <p:nvPr/>
          </p:nvSpPr>
          <p:spPr>
            <a:xfrm>
              <a:off x="6593280" y="3959589"/>
              <a:ext cx="15875" cy="7341"/>
            </a:xfrm>
            <a:custGeom>
              <a:avLst/>
              <a:gdLst/>
              <a:ahLst/>
              <a:cxnLst/>
              <a:rect l="l" t="t" r="r" b="b"/>
              <a:pathLst>
                <a:path w="15875" h="7341">
                  <a:moveTo>
                    <a:pt x="8217" y="2387"/>
                  </a:moveTo>
                  <a:cubicBezTo>
                    <a:pt x="13221" y="2387"/>
                    <a:pt x="15875" y="317"/>
                    <a:pt x="15875" y="317"/>
                  </a:cubicBezTo>
                  <a:cubicBezTo>
                    <a:pt x="14478" y="3340"/>
                    <a:pt x="12814" y="7340"/>
                    <a:pt x="8078" y="7340"/>
                  </a:cubicBezTo>
                  <a:cubicBezTo>
                    <a:pt x="3899" y="7340"/>
                    <a:pt x="1956" y="5422"/>
                    <a:pt x="0" y="0"/>
                  </a:cubicBezTo>
                  <a:cubicBezTo>
                    <a:pt x="0" y="0"/>
                    <a:pt x="3213" y="2387"/>
                    <a:pt x="8217" y="2387"/>
                  </a:cubicBezTo>
                  <a:close/>
                </a:path>
              </a:pathLst>
            </a:custGeom>
            <a:grpFill/>
            <a:ln w="1473" cap="sq">
              <a:solidFill>
                <a:srgbClr val="FFFEFF"/>
              </a:solidFill>
            </a:ln>
          </p:spPr>
        </p:sp>
        <p:sp>
          <p:nvSpPr>
            <p:cNvPr id="100" name="Freeform 99"/>
            <p:cNvSpPr/>
            <p:nvPr/>
          </p:nvSpPr>
          <p:spPr>
            <a:xfrm>
              <a:off x="6366139" y="3934121"/>
              <a:ext cx="152044" cy="34201"/>
            </a:xfrm>
            <a:custGeom>
              <a:avLst/>
              <a:gdLst/>
              <a:ahLst/>
              <a:cxnLst/>
              <a:rect l="l" t="t" r="r" b="b"/>
              <a:pathLst>
                <a:path w="152044" h="34201">
                  <a:moveTo>
                    <a:pt x="76022" y="34201"/>
                  </a:moveTo>
                  <a:cubicBezTo>
                    <a:pt x="118009" y="34201"/>
                    <a:pt x="152045" y="26543"/>
                    <a:pt x="152045" y="17094"/>
                  </a:cubicBezTo>
                  <a:cubicBezTo>
                    <a:pt x="152045" y="7658"/>
                    <a:pt x="118009" y="0"/>
                    <a:pt x="76022" y="0"/>
                  </a:cubicBezTo>
                  <a:cubicBezTo>
                    <a:pt x="34036" y="0"/>
                    <a:pt x="0" y="7658"/>
                    <a:pt x="0" y="17094"/>
                  </a:cubicBezTo>
                  <a:cubicBezTo>
                    <a:pt x="0" y="26543"/>
                    <a:pt x="34036" y="34201"/>
                    <a:pt x="76022" y="34201"/>
                  </a:cubicBezTo>
                </a:path>
              </a:pathLst>
            </a:custGeom>
            <a:grpFill/>
          </p:spPr>
        </p:sp>
        <p:sp>
          <p:nvSpPr>
            <p:cNvPr id="101" name="Freeform 100"/>
            <p:cNvSpPr/>
            <p:nvPr/>
          </p:nvSpPr>
          <p:spPr>
            <a:xfrm>
              <a:off x="6403594" y="3947439"/>
              <a:ext cx="114579" cy="20892"/>
            </a:xfrm>
            <a:custGeom>
              <a:avLst/>
              <a:gdLst/>
              <a:ahLst/>
              <a:cxnLst/>
              <a:rect l="l" t="t" r="r" b="b"/>
              <a:pathLst>
                <a:path w="114579" h="20892">
                  <a:moveTo>
                    <a:pt x="38570" y="20892"/>
                  </a:moveTo>
                  <a:cubicBezTo>
                    <a:pt x="24486" y="20892"/>
                    <a:pt x="11303" y="20028"/>
                    <a:pt x="0" y="18517"/>
                  </a:cubicBezTo>
                  <a:lnTo>
                    <a:pt x="0" y="0"/>
                  </a:lnTo>
                  <a:lnTo>
                    <a:pt x="112712" y="0"/>
                  </a:lnTo>
                  <a:cubicBezTo>
                    <a:pt x="113931" y="1220"/>
                    <a:pt x="114579" y="2490"/>
                    <a:pt x="114579" y="3785"/>
                  </a:cubicBezTo>
                  <a:cubicBezTo>
                    <a:pt x="114579" y="13221"/>
                    <a:pt x="80556" y="20892"/>
                    <a:pt x="38570" y="20892"/>
                  </a:cubicBezTo>
                  <a:close/>
                </a:path>
              </a:pathLst>
            </a:custGeom>
            <a:grpFill/>
          </p:spPr>
        </p:sp>
        <p:sp>
          <p:nvSpPr>
            <p:cNvPr id="102" name="Freeform 101"/>
            <p:cNvSpPr/>
            <p:nvPr/>
          </p:nvSpPr>
          <p:spPr>
            <a:xfrm>
              <a:off x="6366139" y="3934121"/>
              <a:ext cx="152044" cy="34201"/>
            </a:xfrm>
            <a:custGeom>
              <a:avLst/>
              <a:gdLst/>
              <a:ahLst/>
              <a:cxnLst/>
              <a:rect l="l" t="t" r="r" b="b"/>
              <a:pathLst>
                <a:path w="152044" h="34201">
                  <a:moveTo>
                    <a:pt x="76022" y="34201"/>
                  </a:moveTo>
                  <a:cubicBezTo>
                    <a:pt x="118009" y="34201"/>
                    <a:pt x="152045" y="26543"/>
                    <a:pt x="152045" y="17094"/>
                  </a:cubicBezTo>
                  <a:cubicBezTo>
                    <a:pt x="152045" y="7658"/>
                    <a:pt x="118009" y="0"/>
                    <a:pt x="76022" y="0"/>
                  </a:cubicBezTo>
                  <a:cubicBezTo>
                    <a:pt x="34036" y="0"/>
                    <a:pt x="0" y="7658"/>
                    <a:pt x="0" y="17094"/>
                  </a:cubicBezTo>
                  <a:cubicBezTo>
                    <a:pt x="0" y="26543"/>
                    <a:pt x="34036" y="34201"/>
                    <a:pt x="76022" y="34201"/>
                  </a:cubicBezTo>
                  <a:close/>
                </a:path>
              </a:pathLst>
            </a:custGeom>
            <a:grpFill/>
            <a:ln w="737" cap="sq">
              <a:solidFill>
                <a:srgbClr val="FFFEFF"/>
              </a:solidFill>
            </a:ln>
          </p:spPr>
        </p:sp>
        <p:sp>
          <p:nvSpPr>
            <p:cNvPr id="103" name="Freeform 102"/>
            <p:cNvSpPr/>
            <p:nvPr/>
          </p:nvSpPr>
          <p:spPr>
            <a:xfrm>
              <a:off x="6366139" y="3934121"/>
              <a:ext cx="152044" cy="34201"/>
            </a:xfrm>
            <a:custGeom>
              <a:avLst/>
              <a:gdLst/>
              <a:ahLst/>
              <a:cxnLst/>
              <a:rect l="l" t="t" r="r" b="b"/>
              <a:pathLst>
                <a:path w="152044" h="34201">
                  <a:moveTo>
                    <a:pt x="76022" y="34201"/>
                  </a:moveTo>
                  <a:cubicBezTo>
                    <a:pt x="118009" y="34201"/>
                    <a:pt x="152045" y="26543"/>
                    <a:pt x="152045" y="17094"/>
                  </a:cubicBezTo>
                  <a:cubicBezTo>
                    <a:pt x="152045" y="7658"/>
                    <a:pt x="118009" y="0"/>
                    <a:pt x="76022" y="0"/>
                  </a:cubicBezTo>
                  <a:cubicBezTo>
                    <a:pt x="34036" y="0"/>
                    <a:pt x="0" y="7658"/>
                    <a:pt x="0" y="17094"/>
                  </a:cubicBezTo>
                  <a:cubicBezTo>
                    <a:pt x="0" y="26543"/>
                    <a:pt x="34036" y="34201"/>
                    <a:pt x="76022" y="34201"/>
                  </a:cubicBezTo>
                </a:path>
              </a:pathLst>
            </a:custGeom>
            <a:grpFill/>
          </p:spPr>
        </p:sp>
        <p:sp>
          <p:nvSpPr>
            <p:cNvPr id="104" name="Freeform 103"/>
            <p:cNvSpPr/>
            <p:nvPr/>
          </p:nvSpPr>
          <p:spPr>
            <a:xfrm>
              <a:off x="6366139" y="3934121"/>
              <a:ext cx="152044" cy="34201"/>
            </a:xfrm>
            <a:custGeom>
              <a:avLst/>
              <a:gdLst/>
              <a:ahLst/>
              <a:cxnLst/>
              <a:rect l="l" t="t" r="r" b="b"/>
              <a:pathLst>
                <a:path w="152044" h="34201">
                  <a:moveTo>
                    <a:pt x="76022" y="34201"/>
                  </a:moveTo>
                  <a:cubicBezTo>
                    <a:pt x="118009" y="34201"/>
                    <a:pt x="152045" y="26543"/>
                    <a:pt x="152045" y="17094"/>
                  </a:cubicBezTo>
                  <a:cubicBezTo>
                    <a:pt x="152045" y="7658"/>
                    <a:pt x="118009" y="0"/>
                    <a:pt x="76022" y="0"/>
                  </a:cubicBezTo>
                  <a:cubicBezTo>
                    <a:pt x="34036" y="0"/>
                    <a:pt x="0" y="7658"/>
                    <a:pt x="0" y="17094"/>
                  </a:cubicBezTo>
                  <a:cubicBezTo>
                    <a:pt x="0" y="26543"/>
                    <a:pt x="34036" y="34201"/>
                    <a:pt x="76022" y="34201"/>
                  </a:cubicBezTo>
                  <a:close/>
                </a:path>
              </a:pathLst>
            </a:custGeom>
            <a:grpFill/>
            <a:ln w="737" cap="sq">
              <a:solidFill>
                <a:srgbClr val="FFFEFF"/>
              </a:solidFill>
            </a:ln>
          </p:spPr>
        </p:sp>
        <p:sp>
          <p:nvSpPr>
            <p:cNvPr id="105" name="Freeform 104"/>
            <p:cNvSpPr/>
            <p:nvPr/>
          </p:nvSpPr>
          <p:spPr>
            <a:xfrm>
              <a:off x="6365218" y="3788601"/>
              <a:ext cx="154101" cy="154877"/>
            </a:xfrm>
            <a:custGeom>
              <a:avLst/>
              <a:gdLst/>
              <a:ahLst/>
              <a:cxnLst/>
              <a:rect l="l" t="t" r="r" b="b"/>
              <a:pathLst>
                <a:path w="154101" h="154877">
                  <a:moveTo>
                    <a:pt x="0" y="154228"/>
                  </a:moveTo>
                  <a:lnTo>
                    <a:pt x="79299" y="0"/>
                  </a:lnTo>
                  <a:lnTo>
                    <a:pt x="154102" y="154876"/>
                  </a:lnTo>
                  <a:moveTo>
                    <a:pt x="79299" y="0"/>
                  </a:moveTo>
                  <a:lnTo>
                    <a:pt x="79299" y="138607"/>
                  </a:lnTo>
                </a:path>
              </a:pathLst>
            </a:custGeom>
            <a:grpFill/>
            <a:ln w="2946" cap="sq">
              <a:solidFill>
                <a:srgbClr val="FFFEFF"/>
              </a:solidFill>
            </a:ln>
          </p:spPr>
        </p:sp>
        <p:sp>
          <p:nvSpPr>
            <p:cNvPr id="106" name="Freeform 105"/>
            <p:cNvSpPr/>
            <p:nvPr/>
          </p:nvSpPr>
          <p:spPr>
            <a:xfrm>
              <a:off x="6429822" y="3767295"/>
              <a:ext cx="28892" cy="31166"/>
            </a:xfrm>
            <a:custGeom>
              <a:avLst/>
              <a:gdLst/>
              <a:ahLst/>
              <a:cxnLst/>
              <a:rect l="l" t="t" r="r" b="b"/>
              <a:pathLst>
                <a:path w="28892" h="31166">
                  <a:moveTo>
                    <a:pt x="10338" y="28816"/>
                  </a:moveTo>
                  <a:cubicBezTo>
                    <a:pt x="17095" y="31166"/>
                    <a:pt x="24384" y="27254"/>
                    <a:pt x="26950" y="20091"/>
                  </a:cubicBezTo>
                  <a:cubicBezTo>
                    <a:pt x="28893" y="12725"/>
                    <a:pt x="25273" y="4877"/>
                    <a:pt x="18288" y="2629"/>
                  </a:cubicBezTo>
                  <a:cubicBezTo>
                    <a:pt x="11798" y="0"/>
                    <a:pt x="4509" y="3924"/>
                    <a:pt x="2388" y="11354"/>
                  </a:cubicBezTo>
                  <a:cubicBezTo>
                    <a:pt x="0" y="18453"/>
                    <a:pt x="3632" y="26302"/>
                    <a:pt x="10338" y="28816"/>
                  </a:cubicBezTo>
                </a:path>
              </a:pathLst>
            </a:custGeom>
            <a:grpFill/>
          </p:spPr>
        </p:sp>
        <p:sp>
          <p:nvSpPr>
            <p:cNvPr id="107" name="Freeform 106"/>
            <p:cNvSpPr/>
            <p:nvPr/>
          </p:nvSpPr>
          <p:spPr>
            <a:xfrm>
              <a:off x="6429822" y="3767295"/>
              <a:ext cx="28892" cy="31166"/>
            </a:xfrm>
            <a:custGeom>
              <a:avLst/>
              <a:gdLst/>
              <a:ahLst/>
              <a:cxnLst/>
              <a:rect l="l" t="t" r="r" b="b"/>
              <a:pathLst>
                <a:path w="28892" h="31166">
                  <a:moveTo>
                    <a:pt x="10338" y="28816"/>
                  </a:moveTo>
                  <a:cubicBezTo>
                    <a:pt x="17095" y="31166"/>
                    <a:pt x="24384" y="27254"/>
                    <a:pt x="26950" y="20091"/>
                  </a:cubicBezTo>
                  <a:cubicBezTo>
                    <a:pt x="28893" y="12725"/>
                    <a:pt x="25273" y="4877"/>
                    <a:pt x="18288" y="2629"/>
                  </a:cubicBezTo>
                  <a:cubicBezTo>
                    <a:pt x="11798" y="0"/>
                    <a:pt x="4509" y="3924"/>
                    <a:pt x="2388" y="11354"/>
                  </a:cubicBezTo>
                  <a:cubicBezTo>
                    <a:pt x="0" y="18453"/>
                    <a:pt x="3632" y="26302"/>
                    <a:pt x="10338" y="28816"/>
                  </a:cubicBezTo>
                  <a:close/>
                </a:path>
              </a:pathLst>
            </a:custGeom>
            <a:grpFill/>
            <a:ln w="1473" cap="sq">
              <a:solidFill>
                <a:srgbClr val="FFFEFF"/>
              </a:solidFill>
            </a:ln>
          </p:spPr>
        </p:sp>
        <p:sp>
          <p:nvSpPr>
            <p:cNvPr id="108" name="Freeform 107"/>
            <p:cNvSpPr/>
            <p:nvPr/>
          </p:nvSpPr>
          <p:spPr>
            <a:xfrm>
              <a:off x="6365070" y="3927851"/>
              <a:ext cx="155143" cy="34899"/>
            </a:xfrm>
            <a:custGeom>
              <a:avLst/>
              <a:gdLst/>
              <a:ahLst/>
              <a:cxnLst/>
              <a:rect l="l" t="t" r="r" b="b"/>
              <a:pathLst>
                <a:path w="155143" h="34899">
                  <a:moveTo>
                    <a:pt x="77571" y="34899"/>
                  </a:moveTo>
                  <a:cubicBezTo>
                    <a:pt x="120408" y="34899"/>
                    <a:pt x="155143" y="27089"/>
                    <a:pt x="155143" y="17450"/>
                  </a:cubicBezTo>
                  <a:cubicBezTo>
                    <a:pt x="155143" y="7810"/>
                    <a:pt x="120408" y="0"/>
                    <a:pt x="77571" y="0"/>
                  </a:cubicBezTo>
                  <a:cubicBezTo>
                    <a:pt x="34734" y="0"/>
                    <a:pt x="0" y="7810"/>
                    <a:pt x="0" y="17450"/>
                  </a:cubicBezTo>
                  <a:cubicBezTo>
                    <a:pt x="0" y="27089"/>
                    <a:pt x="34734" y="34899"/>
                    <a:pt x="77571" y="34899"/>
                  </a:cubicBezTo>
                </a:path>
              </a:pathLst>
            </a:custGeom>
            <a:grpFill/>
          </p:spPr>
        </p:sp>
        <p:sp>
          <p:nvSpPr>
            <p:cNvPr id="109" name="Freeform 108"/>
            <p:cNvSpPr/>
            <p:nvPr/>
          </p:nvSpPr>
          <p:spPr>
            <a:xfrm>
              <a:off x="6365070" y="3927851"/>
              <a:ext cx="155143" cy="34899"/>
            </a:xfrm>
            <a:custGeom>
              <a:avLst/>
              <a:gdLst/>
              <a:ahLst/>
              <a:cxnLst/>
              <a:rect l="l" t="t" r="r" b="b"/>
              <a:pathLst>
                <a:path w="155143" h="34899">
                  <a:moveTo>
                    <a:pt x="77571" y="34899"/>
                  </a:moveTo>
                  <a:cubicBezTo>
                    <a:pt x="120408" y="34899"/>
                    <a:pt x="155143" y="27089"/>
                    <a:pt x="155143" y="17450"/>
                  </a:cubicBezTo>
                  <a:cubicBezTo>
                    <a:pt x="155143" y="7810"/>
                    <a:pt x="120408" y="0"/>
                    <a:pt x="77571" y="0"/>
                  </a:cubicBezTo>
                  <a:cubicBezTo>
                    <a:pt x="34734" y="0"/>
                    <a:pt x="0" y="7810"/>
                    <a:pt x="0" y="17450"/>
                  </a:cubicBezTo>
                  <a:cubicBezTo>
                    <a:pt x="0" y="27089"/>
                    <a:pt x="34734" y="34899"/>
                    <a:pt x="77571" y="34899"/>
                  </a:cubicBezTo>
                  <a:close/>
                </a:path>
              </a:pathLst>
            </a:custGeom>
            <a:grpFill/>
            <a:ln w="737" cap="sq">
              <a:solidFill>
                <a:srgbClr val="FFFEFF"/>
              </a:solidFill>
            </a:ln>
          </p:spPr>
        </p:sp>
      </p:grpSp>
      <p:sp>
        <p:nvSpPr>
          <p:cNvPr id="110" name="TextBox 109"/>
          <p:cNvSpPr txBox="1"/>
          <p:nvPr/>
        </p:nvSpPr>
        <p:spPr>
          <a:xfrm>
            <a:off x="9815740" y="2581728"/>
            <a:ext cx="1188720" cy="558800"/>
          </a:xfrm>
          <a:prstGeom prst="rect">
            <a:avLst/>
          </a:prstGeom>
        </p:spPr>
        <p:txBody>
          <a:bodyPr lIns="0" tIns="0" rIns="0" bIns="0" anchor="t"/>
          <a:lstStyle/>
          <a:p>
            <a:pPr marL="100860" indent="-100860">
              <a:lnSpc>
                <a:spcPts val="996"/>
              </a:lnSpc>
              <a:buClr>
                <a:srgbClr val="FFFEFF"/>
              </a:buClr>
              <a:buSzPts val="500"/>
              <a:buFont typeface="Arial Unicode MS"/>
              <a:buChar char="■"/>
            </a:pPr>
            <a:r>
              <a:rPr lang="en-US" sz="1000" b="1" dirty="0">
                <a:solidFill>
                  <a:srgbClr val="FFFEFF"/>
                </a:solidFill>
                <a:latin typeface="Arial"/>
              </a:rPr>
              <a:t>Decision Making</a:t>
            </a:r>
          </a:p>
          <a:p>
            <a:pPr marL="100860" indent="-100860">
              <a:lnSpc>
                <a:spcPts val="996"/>
              </a:lnSpc>
              <a:spcBef>
                <a:spcPts val="441"/>
              </a:spcBef>
              <a:buClr>
                <a:srgbClr val="FFFEFF"/>
              </a:buClr>
              <a:buSzPts val="500"/>
              <a:buFont typeface="Arial Unicode MS"/>
              <a:buChar char="■"/>
            </a:pPr>
            <a:r>
              <a:rPr lang="en-US" sz="1000" b="1" dirty="0">
                <a:solidFill>
                  <a:srgbClr val="FFFEFF"/>
                </a:solidFill>
                <a:latin typeface="Arial"/>
              </a:rPr>
              <a:t>Analytic Ability</a:t>
            </a:r>
          </a:p>
        </p:txBody>
      </p:sp>
      <p:sp>
        <p:nvSpPr>
          <p:cNvPr id="111" name="TextBox 110"/>
          <p:cNvSpPr txBox="1"/>
          <p:nvPr/>
        </p:nvSpPr>
        <p:spPr>
          <a:xfrm rot="4649992">
            <a:off x="10974828" y="2331695"/>
            <a:ext cx="139700" cy="165100"/>
          </a:xfrm>
          <a:prstGeom prst="rect">
            <a:avLst/>
          </a:prstGeom>
        </p:spPr>
        <p:txBody>
          <a:bodyPr wrap="none" lIns="0" tIns="0" rIns="0" bIns="0" anchor="t"/>
          <a:lstStyle/>
          <a:p>
            <a:r>
              <a:rPr lang="en-US" sz="1000" b="1">
                <a:solidFill>
                  <a:srgbClr val="000000"/>
                </a:solidFill>
                <a:latin typeface="Arial"/>
              </a:rPr>
              <a:t>II.</a:t>
            </a:r>
          </a:p>
        </p:txBody>
      </p:sp>
      <p:sp>
        <p:nvSpPr>
          <p:cNvPr id="112" name="TextBox 111"/>
          <p:cNvSpPr txBox="1"/>
          <p:nvPr/>
        </p:nvSpPr>
        <p:spPr>
          <a:xfrm rot="4649992">
            <a:off x="10793228" y="2744198"/>
            <a:ext cx="685800" cy="165100"/>
          </a:xfrm>
          <a:prstGeom prst="rect">
            <a:avLst/>
          </a:prstGeom>
        </p:spPr>
        <p:txBody>
          <a:bodyPr wrap="none" lIns="0" tIns="0" rIns="0" bIns="0" anchor="t"/>
          <a:lstStyle/>
          <a:p>
            <a:r>
              <a:rPr lang="en-US" sz="1000" b="1">
                <a:solidFill>
                  <a:srgbClr val="000000"/>
                </a:solidFill>
                <a:latin typeface="Arial"/>
              </a:rPr>
              <a:t>Judgment</a:t>
            </a:r>
          </a:p>
        </p:txBody>
      </p:sp>
      <p:grpSp>
        <p:nvGrpSpPr>
          <p:cNvPr id="113" name="Group 112"/>
          <p:cNvGrpSpPr/>
          <p:nvPr/>
        </p:nvGrpSpPr>
        <p:grpSpPr>
          <a:xfrm>
            <a:off x="7976333" y="3170313"/>
            <a:ext cx="2015503" cy="2173910"/>
            <a:chOff x="4942392" y="4017585"/>
            <a:chExt cx="2015503" cy="2173910"/>
          </a:xfrm>
        </p:grpSpPr>
        <p:sp>
          <p:nvSpPr>
            <p:cNvPr id="114" name="Freeform 113"/>
            <p:cNvSpPr/>
            <p:nvPr/>
          </p:nvSpPr>
          <p:spPr>
            <a:xfrm>
              <a:off x="4942392" y="4017585"/>
              <a:ext cx="2015503" cy="2173910"/>
            </a:xfrm>
            <a:custGeom>
              <a:avLst/>
              <a:gdLst/>
              <a:ahLst/>
              <a:cxnLst/>
              <a:rect l="l" t="t" r="r" b="b"/>
              <a:pathLst>
                <a:path w="2015503" h="2173910">
                  <a:moveTo>
                    <a:pt x="2015503" y="2170836"/>
                  </a:moveTo>
                  <a:lnTo>
                    <a:pt x="1333424" y="698856"/>
                  </a:lnTo>
                  <a:lnTo>
                    <a:pt x="1009587" y="0"/>
                  </a:lnTo>
                  <a:lnTo>
                    <a:pt x="1007555" y="0"/>
                  </a:lnTo>
                  <a:lnTo>
                    <a:pt x="490271" y="1112101"/>
                  </a:lnTo>
                  <a:lnTo>
                    <a:pt x="0" y="2166150"/>
                  </a:lnTo>
                  <a:lnTo>
                    <a:pt x="6045" y="2173910"/>
                  </a:lnTo>
                  <a:lnTo>
                    <a:pt x="2013115" y="2173910"/>
                  </a:lnTo>
                  <a:close/>
                </a:path>
              </a:pathLst>
            </a:custGeom>
            <a:solidFill>
              <a:srgbClr val="4D4D4F"/>
            </a:solidFill>
          </p:spPr>
        </p:sp>
        <p:sp>
          <p:nvSpPr>
            <p:cNvPr id="115" name="Freeform 114"/>
            <p:cNvSpPr/>
            <p:nvPr/>
          </p:nvSpPr>
          <p:spPr>
            <a:xfrm>
              <a:off x="4942392" y="4017585"/>
              <a:ext cx="2015503" cy="2173910"/>
            </a:xfrm>
            <a:custGeom>
              <a:avLst/>
              <a:gdLst/>
              <a:ahLst/>
              <a:cxnLst/>
              <a:rect l="l" t="t" r="r" b="b"/>
              <a:pathLst>
                <a:path w="2015503" h="2173910">
                  <a:moveTo>
                    <a:pt x="2015503" y="2170836"/>
                  </a:moveTo>
                  <a:lnTo>
                    <a:pt x="1333424" y="698856"/>
                  </a:lnTo>
                  <a:lnTo>
                    <a:pt x="1009587" y="0"/>
                  </a:lnTo>
                  <a:lnTo>
                    <a:pt x="1007555" y="0"/>
                  </a:lnTo>
                  <a:lnTo>
                    <a:pt x="490271" y="1112101"/>
                  </a:lnTo>
                  <a:lnTo>
                    <a:pt x="0" y="2166150"/>
                  </a:lnTo>
                  <a:lnTo>
                    <a:pt x="6045" y="2173910"/>
                  </a:lnTo>
                  <a:lnTo>
                    <a:pt x="2013115" y="2173910"/>
                  </a:lnTo>
                  <a:lnTo>
                    <a:pt x="2015503" y="2170836"/>
                  </a:lnTo>
                  <a:close/>
                </a:path>
              </a:pathLst>
            </a:custGeom>
            <a:noFill/>
            <a:ln w="9741" cap="sq">
              <a:solidFill>
                <a:srgbClr val="FFFEFF"/>
              </a:solidFill>
            </a:ln>
          </p:spPr>
        </p:sp>
        <p:sp>
          <p:nvSpPr>
            <p:cNvPr id="116" name="Freeform 115"/>
            <p:cNvSpPr/>
            <p:nvPr/>
          </p:nvSpPr>
          <p:spPr>
            <a:xfrm>
              <a:off x="5831229" y="4545169"/>
              <a:ext cx="111785" cy="111798"/>
            </a:xfrm>
            <a:custGeom>
              <a:avLst/>
              <a:gdLst/>
              <a:ahLst/>
              <a:cxnLst/>
              <a:rect l="l" t="t" r="r" b="b"/>
              <a:pathLst>
                <a:path w="111785" h="111798">
                  <a:moveTo>
                    <a:pt x="111785" y="55892"/>
                  </a:moveTo>
                  <a:cubicBezTo>
                    <a:pt x="111785" y="86779"/>
                    <a:pt x="86766" y="111798"/>
                    <a:pt x="55893" y="111798"/>
                  </a:cubicBezTo>
                  <a:cubicBezTo>
                    <a:pt x="25019" y="111798"/>
                    <a:pt x="0" y="86779"/>
                    <a:pt x="0" y="55892"/>
                  </a:cubicBezTo>
                  <a:cubicBezTo>
                    <a:pt x="0" y="25019"/>
                    <a:pt x="25019" y="0"/>
                    <a:pt x="55893" y="0"/>
                  </a:cubicBezTo>
                  <a:cubicBezTo>
                    <a:pt x="86766" y="0"/>
                    <a:pt x="111785" y="25019"/>
                    <a:pt x="111785" y="55892"/>
                  </a:cubicBezTo>
                </a:path>
              </a:pathLst>
            </a:custGeom>
            <a:solidFill>
              <a:srgbClr val="FFFEFF"/>
            </a:solidFill>
          </p:spPr>
        </p:sp>
        <p:sp>
          <p:nvSpPr>
            <p:cNvPr id="117" name="Freeform 116"/>
            <p:cNvSpPr/>
            <p:nvPr/>
          </p:nvSpPr>
          <p:spPr>
            <a:xfrm>
              <a:off x="5892231" y="4658837"/>
              <a:ext cx="100889" cy="150470"/>
            </a:xfrm>
            <a:custGeom>
              <a:avLst/>
              <a:gdLst/>
              <a:ahLst/>
              <a:cxnLst/>
              <a:rect l="l" t="t" r="r" b="b"/>
              <a:pathLst>
                <a:path w="100889" h="150470">
                  <a:moveTo>
                    <a:pt x="69062" y="150229"/>
                  </a:moveTo>
                  <a:cubicBezTo>
                    <a:pt x="86639" y="150229"/>
                    <a:pt x="100889" y="135903"/>
                    <a:pt x="100889" y="118237"/>
                  </a:cubicBezTo>
                  <a:lnTo>
                    <a:pt x="100889" y="31992"/>
                  </a:lnTo>
                  <a:cubicBezTo>
                    <a:pt x="100889" y="14326"/>
                    <a:pt x="93320" y="13"/>
                    <a:pt x="81750" y="13"/>
                  </a:cubicBezTo>
                  <a:lnTo>
                    <a:pt x="42164" y="0"/>
                  </a:lnTo>
                  <a:lnTo>
                    <a:pt x="0" y="150470"/>
                  </a:lnTo>
                  <a:lnTo>
                    <a:pt x="69062" y="150470"/>
                  </a:lnTo>
                </a:path>
              </a:pathLst>
            </a:custGeom>
            <a:solidFill>
              <a:srgbClr val="FFFEFF"/>
            </a:solidFill>
          </p:spPr>
        </p:sp>
        <p:sp>
          <p:nvSpPr>
            <p:cNvPr id="118" name="Freeform 117"/>
            <p:cNvSpPr/>
            <p:nvPr/>
          </p:nvSpPr>
          <p:spPr>
            <a:xfrm>
              <a:off x="5861095" y="4666080"/>
              <a:ext cx="52375" cy="107683"/>
            </a:xfrm>
            <a:custGeom>
              <a:avLst/>
              <a:gdLst/>
              <a:ahLst/>
              <a:cxnLst/>
              <a:rect l="l" t="t" r="r" b="b"/>
              <a:pathLst>
                <a:path w="52375" h="107683">
                  <a:moveTo>
                    <a:pt x="49098" y="20447"/>
                  </a:moveTo>
                  <a:lnTo>
                    <a:pt x="29578" y="1359"/>
                  </a:lnTo>
                  <a:lnTo>
                    <a:pt x="29578" y="1092"/>
                  </a:lnTo>
                  <a:cubicBezTo>
                    <a:pt x="28371" y="140"/>
                    <a:pt x="27229" y="0"/>
                    <a:pt x="26187" y="64"/>
                  </a:cubicBezTo>
                  <a:cubicBezTo>
                    <a:pt x="25146" y="0"/>
                    <a:pt x="24002" y="140"/>
                    <a:pt x="22796" y="1092"/>
                  </a:cubicBezTo>
                  <a:lnTo>
                    <a:pt x="22796" y="1359"/>
                  </a:lnTo>
                  <a:lnTo>
                    <a:pt x="3276" y="20447"/>
                  </a:lnTo>
                  <a:cubicBezTo>
                    <a:pt x="0" y="23013"/>
                    <a:pt x="1308" y="26823"/>
                    <a:pt x="1308" y="26823"/>
                  </a:cubicBezTo>
                  <a:lnTo>
                    <a:pt x="24701" y="105068"/>
                  </a:lnTo>
                  <a:lnTo>
                    <a:pt x="24726" y="106109"/>
                  </a:lnTo>
                  <a:cubicBezTo>
                    <a:pt x="24726" y="106109"/>
                    <a:pt x="25234" y="107341"/>
                    <a:pt x="25908" y="107608"/>
                  </a:cubicBezTo>
                  <a:cubicBezTo>
                    <a:pt x="26009" y="107684"/>
                    <a:pt x="26085" y="107658"/>
                    <a:pt x="26187" y="107671"/>
                  </a:cubicBezTo>
                  <a:cubicBezTo>
                    <a:pt x="26276" y="107658"/>
                    <a:pt x="26365" y="107684"/>
                    <a:pt x="26466" y="107608"/>
                  </a:cubicBezTo>
                  <a:cubicBezTo>
                    <a:pt x="27139" y="107341"/>
                    <a:pt x="27647" y="106109"/>
                    <a:pt x="27647" y="106109"/>
                  </a:cubicBezTo>
                  <a:lnTo>
                    <a:pt x="27660" y="105068"/>
                  </a:lnTo>
                  <a:lnTo>
                    <a:pt x="51066" y="26823"/>
                  </a:lnTo>
                  <a:cubicBezTo>
                    <a:pt x="51066" y="26823"/>
                    <a:pt x="52374" y="23013"/>
                    <a:pt x="49098" y="20447"/>
                  </a:cubicBezTo>
                </a:path>
              </a:pathLst>
            </a:custGeom>
            <a:solidFill>
              <a:srgbClr val="FFFEFF"/>
            </a:solidFill>
          </p:spPr>
        </p:sp>
        <p:sp>
          <p:nvSpPr>
            <p:cNvPr id="119" name="Freeform 118"/>
            <p:cNvSpPr/>
            <p:nvPr/>
          </p:nvSpPr>
          <p:spPr>
            <a:xfrm>
              <a:off x="5831224" y="4545530"/>
              <a:ext cx="111430" cy="111442"/>
            </a:xfrm>
            <a:custGeom>
              <a:avLst/>
              <a:gdLst/>
              <a:ahLst/>
              <a:cxnLst/>
              <a:rect l="l" t="t" r="r" b="b"/>
              <a:pathLst>
                <a:path w="111430" h="111442">
                  <a:moveTo>
                    <a:pt x="111430" y="55714"/>
                  </a:moveTo>
                  <a:cubicBezTo>
                    <a:pt x="111430" y="86486"/>
                    <a:pt x="86487" y="111442"/>
                    <a:pt x="55715" y="111442"/>
                  </a:cubicBezTo>
                  <a:cubicBezTo>
                    <a:pt x="24943" y="111442"/>
                    <a:pt x="0" y="86486"/>
                    <a:pt x="0" y="55714"/>
                  </a:cubicBezTo>
                  <a:cubicBezTo>
                    <a:pt x="0" y="24942"/>
                    <a:pt x="24943" y="0"/>
                    <a:pt x="55715" y="0"/>
                  </a:cubicBezTo>
                  <a:cubicBezTo>
                    <a:pt x="86487" y="0"/>
                    <a:pt x="111430" y="24942"/>
                    <a:pt x="111430" y="55714"/>
                  </a:cubicBezTo>
                </a:path>
              </a:pathLst>
            </a:custGeom>
            <a:solidFill>
              <a:srgbClr val="FFFEFF"/>
            </a:solidFill>
          </p:spPr>
        </p:sp>
        <p:sp>
          <p:nvSpPr>
            <p:cNvPr id="120" name="Freeform 119"/>
            <p:cNvSpPr/>
            <p:nvPr/>
          </p:nvSpPr>
          <p:spPr>
            <a:xfrm>
              <a:off x="5781117" y="4658837"/>
              <a:ext cx="100889" cy="150470"/>
            </a:xfrm>
            <a:custGeom>
              <a:avLst/>
              <a:gdLst/>
              <a:ahLst/>
              <a:cxnLst/>
              <a:rect l="l" t="t" r="r" b="b"/>
              <a:pathLst>
                <a:path w="100889" h="150470">
                  <a:moveTo>
                    <a:pt x="31827" y="150229"/>
                  </a:moveTo>
                  <a:cubicBezTo>
                    <a:pt x="14250" y="150229"/>
                    <a:pt x="0" y="135903"/>
                    <a:pt x="0" y="118237"/>
                  </a:cubicBezTo>
                  <a:lnTo>
                    <a:pt x="0" y="31992"/>
                  </a:lnTo>
                  <a:cubicBezTo>
                    <a:pt x="0" y="14326"/>
                    <a:pt x="7570" y="13"/>
                    <a:pt x="19139" y="13"/>
                  </a:cubicBezTo>
                  <a:lnTo>
                    <a:pt x="58725" y="0"/>
                  </a:lnTo>
                  <a:lnTo>
                    <a:pt x="100889" y="150470"/>
                  </a:lnTo>
                  <a:lnTo>
                    <a:pt x="31827" y="150470"/>
                  </a:lnTo>
                </a:path>
              </a:pathLst>
            </a:custGeom>
            <a:solidFill>
              <a:srgbClr val="FFFEFF"/>
            </a:solidFill>
          </p:spPr>
        </p:sp>
        <p:sp>
          <p:nvSpPr>
            <p:cNvPr id="121" name="Freeform 120"/>
            <p:cNvSpPr/>
            <p:nvPr/>
          </p:nvSpPr>
          <p:spPr>
            <a:xfrm>
              <a:off x="6014472" y="4619733"/>
              <a:ext cx="74524" cy="74537"/>
            </a:xfrm>
            <a:custGeom>
              <a:avLst/>
              <a:gdLst/>
              <a:ahLst/>
              <a:cxnLst/>
              <a:rect l="l" t="t" r="r" b="b"/>
              <a:pathLst>
                <a:path w="74524" h="74537">
                  <a:moveTo>
                    <a:pt x="74524" y="37262"/>
                  </a:moveTo>
                  <a:cubicBezTo>
                    <a:pt x="74524" y="57849"/>
                    <a:pt x="57836" y="74536"/>
                    <a:pt x="37262" y="74536"/>
                  </a:cubicBezTo>
                  <a:cubicBezTo>
                    <a:pt x="16675" y="74536"/>
                    <a:pt x="0" y="57849"/>
                    <a:pt x="0" y="37262"/>
                  </a:cubicBezTo>
                  <a:cubicBezTo>
                    <a:pt x="0" y="16675"/>
                    <a:pt x="16675" y="0"/>
                    <a:pt x="37262" y="0"/>
                  </a:cubicBezTo>
                  <a:cubicBezTo>
                    <a:pt x="57836" y="0"/>
                    <a:pt x="74524" y="16675"/>
                    <a:pt x="74524" y="37262"/>
                  </a:cubicBezTo>
                </a:path>
              </a:pathLst>
            </a:custGeom>
            <a:solidFill>
              <a:srgbClr val="FFFEFF"/>
            </a:solidFill>
          </p:spPr>
        </p:sp>
        <p:sp>
          <p:nvSpPr>
            <p:cNvPr id="122" name="Freeform 121"/>
            <p:cNvSpPr/>
            <p:nvPr/>
          </p:nvSpPr>
          <p:spPr>
            <a:xfrm>
              <a:off x="6055144" y="4695513"/>
              <a:ext cx="67259" cy="100317"/>
            </a:xfrm>
            <a:custGeom>
              <a:avLst/>
              <a:gdLst/>
              <a:ahLst/>
              <a:cxnLst/>
              <a:rect l="l" t="t" r="r" b="b"/>
              <a:pathLst>
                <a:path w="67259" h="100317">
                  <a:moveTo>
                    <a:pt x="46037" y="100152"/>
                  </a:moveTo>
                  <a:cubicBezTo>
                    <a:pt x="57760" y="100152"/>
                    <a:pt x="67259" y="90601"/>
                    <a:pt x="67259" y="78829"/>
                  </a:cubicBezTo>
                  <a:lnTo>
                    <a:pt x="67259" y="21336"/>
                  </a:lnTo>
                  <a:cubicBezTo>
                    <a:pt x="67259" y="9550"/>
                    <a:pt x="62205" y="12"/>
                    <a:pt x="54495" y="12"/>
                  </a:cubicBezTo>
                  <a:lnTo>
                    <a:pt x="28105" y="0"/>
                  </a:lnTo>
                  <a:lnTo>
                    <a:pt x="0" y="100317"/>
                  </a:lnTo>
                  <a:lnTo>
                    <a:pt x="46037" y="100317"/>
                  </a:lnTo>
                </a:path>
              </a:pathLst>
            </a:custGeom>
            <a:solidFill>
              <a:srgbClr val="FFFEFF"/>
            </a:solidFill>
          </p:spPr>
        </p:sp>
        <p:sp>
          <p:nvSpPr>
            <p:cNvPr id="123" name="Freeform 122"/>
            <p:cNvSpPr/>
            <p:nvPr/>
          </p:nvSpPr>
          <p:spPr>
            <a:xfrm>
              <a:off x="6034374" y="4700332"/>
              <a:ext cx="34925" cy="71793"/>
            </a:xfrm>
            <a:custGeom>
              <a:avLst/>
              <a:gdLst/>
              <a:ahLst/>
              <a:cxnLst/>
              <a:rect l="l" t="t" r="r" b="b"/>
              <a:pathLst>
                <a:path w="34925" h="71793">
                  <a:moveTo>
                    <a:pt x="32741" y="13640"/>
                  </a:moveTo>
                  <a:lnTo>
                    <a:pt x="19724" y="914"/>
                  </a:lnTo>
                  <a:lnTo>
                    <a:pt x="19724" y="737"/>
                  </a:lnTo>
                  <a:cubicBezTo>
                    <a:pt x="18923" y="102"/>
                    <a:pt x="18161" y="0"/>
                    <a:pt x="17463" y="51"/>
                  </a:cubicBezTo>
                  <a:cubicBezTo>
                    <a:pt x="16777" y="0"/>
                    <a:pt x="16015" y="102"/>
                    <a:pt x="15202" y="737"/>
                  </a:cubicBezTo>
                  <a:lnTo>
                    <a:pt x="15202" y="914"/>
                  </a:lnTo>
                  <a:lnTo>
                    <a:pt x="2185" y="13640"/>
                  </a:lnTo>
                  <a:cubicBezTo>
                    <a:pt x="0" y="15355"/>
                    <a:pt x="877" y="17895"/>
                    <a:pt x="877" y="17895"/>
                  </a:cubicBezTo>
                  <a:lnTo>
                    <a:pt x="16485" y="70054"/>
                  </a:lnTo>
                  <a:lnTo>
                    <a:pt x="16498" y="70752"/>
                  </a:lnTo>
                  <a:cubicBezTo>
                    <a:pt x="16498" y="70752"/>
                    <a:pt x="16828" y="71578"/>
                    <a:pt x="17285" y="71755"/>
                  </a:cubicBezTo>
                  <a:cubicBezTo>
                    <a:pt x="17348" y="71793"/>
                    <a:pt x="17399" y="71781"/>
                    <a:pt x="17463" y="71793"/>
                  </a:cubicBezTo>
                  <a:cubicBezTo>
                    <a:pt x="17526" y="71781"/>
                    <a:pt x="17590" y="71793"/>
                    <a:pt x="17653" y="71755"/>
                  </a:cubicBezTo>
                  <a:cubicBezTo>
                    <a:pt x="18098" y="71578"/>
                    <a:pt x="18441" y="70752"/>
                    <a:pt x="18441" y="70752"/>
                  </a:cubicBezTo>
                  <a:lnTo>
                    <a:pt x="18453" y="70054"/>
                  </a:lnTo>
                  <a:lnTo>
                    <a:pt x="34049" y="17895"/>
                  </a:lnTo>
                  <a:cubicBezTo>
                    <a:pt x="34049" y="17895"/>
                    <a:pt x="34925" y="15355"/>
                    <a:pt x="32741" y="13640"/>
                  </a:cubicBezTo>
                </a:path>
              </a:pathLst>
            </a:custGeom>
            <a:solidFill>
              <a:srgbClr val="FFFEFF"/>
            </a:solidFill>
          </p:spPr>
        </p:sp>
        <p:sp>
          <p:nvSpPr>
            <p:cNvPr id="124" name="Freeform 123"/>
            <p:cNvSpPr/>
            <p:nvPr/>
          </p:nvSpPr>
          <p:spPr>
            <a:xfrm>
              <a:off x="6014472" y="4619982"/>
              <a:ext cx="74282" cy="74282"/>
            </a:xfrm>
            <a:custGeom>
              <a:avLst/>
              <a:gdLst/>
              <a:ahLst/>
              <a:cxnLst/>
              <a:rect l="l" t="t" r="r" b="b"/>
              <a:pathLst>
                <a:path w="74282" h="74282">
                  <a:moveTo>
                    <a:pt x="74283" y="37135"/>
                  </a:moveTo>
                  <a:cubicBezTo>
                    <a:pt x="74283" y="57658"/>
                    <a:pt x="57659" y="74282"/>
                    <a:pt x="37135" y="74282"/>
                  </a:cubicBezTo>
                  <a:cubicBezTo>
                    <a:pt x="16625" y="74282"/>
                    <a:pt x="0" y="57658"/>
                    <a:pt x="0" y="37135"/>
                  </a:cubicBezTo>
                  <a:cubicBezTo>
                    <a:pt x="0" y="16624"/>
                    <a:pt x="16625" y="0"/>
                    <a:pt x="37135" y="0"/>
                  </a:cubicBezTo>
                  <a:cubicBezTo>
                    <a:pt x="57659" y="0"/>
                    <a:pt x="74283" y="16624"/>
                    <a:pt x="74283" y="37135"/>
                  </a:cubicBezTo>
                </a:path>
              </a:pathLst>
            </a:custGeom>
            <a:solidFill>
              <a:srgbClr val="FFFEFF"/>
            </a:solidFill>
          </p:spPr>
        </p:sp>
        <p:sp>
          <p:nvSpPr>
            <p:cNvPr id="125" name="Freeform 124"/>
            <p:cNvSpPr/>
            <p:nvPr/>
          </p:nvSpPr>
          <p:spPr>
            <a:xfrm>
              <a:off x="5981060" y="4695513"/>
              <a:ext cx="67259" cy="100317"/>
            </a:xfrm>
            <a:custGeom>
              <a:avLst/>
              <a:gdLst/>
              <a:ahLst/>
              <a:cxnLst/>
              <a:rect l="l" t="t" r="r" b="b"/>
              <a:pathLst>
                <a:path w="67259" h="100317">
                  <a:moveTo>
                    <a:pt x="21222" y="100152"/>
                  </a:moveTo>
                  <a:cubicBezTo>
                    <a:pt x="9500" y="100152"/>
                    <a:pt x="0" y="90601"/>
                    <a:pt x="0" y="78829"/>
                  </a:cubicBezTo>
                  <a:lnTo>
                    <a:pt x="0" y="21336"/>
                  </a:lnTo>
                  <a:cubicBezTo>
                    <a:pt x="0" y="9550"/>
                    <a:pt x="5054" y="12"/>
                    <a:pt x="12764" y="12"/>
                  </a:cubicBezTo>
                  <a:lnTo>
                    <a:pt x="39154" y="0"/>
                  </a:lnTo>
                  <a:lnTo>
                    <a:pt x="67259" y="100317"/>
                  </a:lnTo>
                  <a:lnTo>
                    <a:pt x="21222" y="100317"/>
                  </a:lnTo>
                </a:path>
              </a:pathLst>
            </a:custGeom>
            <a:solidFill>
              <a:srgbClr val="FFFEFF"/>
            </a:solidFill>
          </p:spPr>
        </p:sp>
      </p:grpSp>
      <p:sp>
        <p:nvSpPr>
          <p:cNvPr id="126" name="TextBox 125"/>
          <p:cNvSpPr txBox="1"/>
          <p:nvPr/>
        </p:nvSpPr>
        <p:spPr>
          <a:xfrm>
            <a:off x="8520189" y="4562928"/>
            <a:ext cx="1188720" cy="431800"/>
          </a:xfrm>
          <a:prstGeom prst="rect">
            <a:avLst/>
          </a:prstGeom>
        </p:spPr>
        <p:txBody>
          <a:bodyPr lIns="0" tIns="0" rIns="0" bIns="0" anchor="t"/>
          <a:lstStyle/>
          <a:p>
            <a:pPr marL="100860" indent="-100860">
              <a:buClr>
                <a:srgbClr val="FFFEFF"/>
              </a:buClr>
              <a:buSzPts val="500"/>
              <a:buFont typeface="Arial Unicode MS"/>
              <a:buChar char="■"/>
            </a:pPr>
            <a:r>
              <a:rPr lang="en-US" sz="1000" b="1" dirty="0">
                <a:solidFill>
                  <a:srgbClr val="FFFEFF"/>
                </a:solidFill>
                <a:latin typeface="Arial"/>
              </a:rPr>
              <a:t>Teamwork</a:t>
            </a:r>
          </a:p>
          <a:p>
            <a:pPr marL="100860" indent="-100860">
              <a:lnSpc>
                <a:spcPts val="996"/>
              </a:lnSpc>
              <a:spcBef>
                <a:spcPts val="441"/>
              </a:spcBef>
              <a:buClr>
                <a:srgbClr val="FFFEFF"/>
              </a:buClr>
              <a:buSzPts val="500"/>
              <a:buFont typeface="Arial Unicode MS"/>
              <a:buChar char="■"/>
            </a:pPr>
            <a:r>
              <a:rPr lang="en-US" sz="1000" b="1" dirty="0">
                <a:solidFill>
                  <a:srgbClr val="FFFEFF"/>
                </a:solidFill>
                <a:latin typeface="Arial"/>
              </a:rPr>
              <a:t>Leading and Supervising</a:t>
            </a:r>
          </a:p>
        </p:txBody>
      </p:sp>
      <p:sp>
        <p:nvSpPr>
          <p:cNvPr id="127" name="Freeform 126"/>
          <p:cNvSpPr/>
          <p:nvPr/>
        </p:nvSpPr>
        <p:spPr>
          <a:xfrm>
            <a:off x="6731988" y="1728151"/>
            <a:ext cx="2253920" cy="2002041"/>
          </a:xfrm>
          <a:custGeom>
            <a:avLst/>
            <a:gdLst/>
            <a:ahLst/>
            <a:cxnLst/>
            <a:rect l="l" t="t" r="r" b="b"/>
            <a:pathLst>
              <a:path w="2253920" h="2002041">
                <a:moveTo>
                  <a:pt x="445503" y="0"/>
                </a:moveTo>
                <a:lnTo>
                  <a:pt x="1204316" y="605105"/>
                </a:lnTo>
                <a:lnTo>
                  <a:pt x="2253920" y="1442174"/>
                </a:lnTo>
                <a:lnTo>
                  <a:pt x="0" y="2002041"/>
                </a:lnTo>
                <a:close/>
              </a:path>
            </a:pathLst>
          </a:custGeom>
          <a:solidFill>
            <a:srgbClr val="651D40"/>
          </a:solidFill>
        </p:spPr>
      </p:sp>
      <p:sp>
        <p:nvSpPr>
          <p:cNvPr id="128" name="Freeform 127"/>
          <p:cNvSpPr/>
          <p:nvPr/>
        </p:nvSpPr>
        <p:spPr>
          <a:xfrm>
            <a:off x="6731988" y="1728151"/>
            <a:ext cx="2253920" cy="2002041"/>
          </a:xfrm>
          <a:custGeom>
            <a:avLst/>
            <a:gdLst/>
            <a:ahLst/>
            <a:cxnLst/>
            <a:rect l="l" t="t" r="r" b="b"/>
            <a:pathLst>
              <a:path w="2253920" h="2002041">
                <a:moveTo>
                  <a:pt x="445503" y="0"/>
                </a:moveTo>
                <a:lnTo>
                  <a:pt x="1204316" y="605105"/>
                </a:lnTo>
                <a:lnTo>
                  <a:pt x="2253920" y="1442174"/>
                </a:lnTo>
                <a:lnTo>
                  <a:pt x="0" y="2002041"/>
                </a:lnTo>
                <a:lnTo>
                  <a:pt x="445503" y="0"/>
                </a:lnTo>
                <a:close/>
              </a:path>
            </a:pathLst>
          </a:custGeom>
          <a:noFill/>
          <a:ln w="9741" cap="sq">
            <a:solidFill>
              <a:srgbClr val="FFFEFF"/>
            </a:solidFill>
          </a:ln>
        </p:spPr>
      </p:sp>
      <p:sp>
        <p:nvSpPr>
          <p:cNvPr id="129" name="TextBox 128"/>
          <p:cNvSpPr txBox="1"/>
          <p:nvPr/>
        </p:nvSpPr>
        <p:spPr>
          <a:xfrm>
            <a:off x="7121665" y="2528450"/>
            <a:ext cx="1188720" cy="812799"/>
          </a:xfrm>
          <a:prstGeom prst="rect">
            <a:avLst/>
          </a:prstGeom>
        </p:spPr>
        <p:txBody>
          <a:bodyPr lIns="0" tIns="0" rIns="0" bIns="0" anchor="t"/>
          <a:lstStyle/>
          <a:p>
            <a:pPr marL="100860" indent="-100860">
              <a:lnSpc>
                <a:spcPts val="996"/>
              </a:lnSpc>
              <a:buClr>
                <a:srgbClr val="FFFEFF"/>
              </a:buClr>
              <a:buSzPts val="500"/>
              <a:buFont typeface="Arial Unicode MS"/>
              <a:buChar char="■"/>
            </a:pPr>
            <a:r>
              <a:rPr lang="en-US" sz="1000" b="1" dirty="0">
                <a:solidFill>
                  <a:srgbClr val="FFFEFF"/>
                </a:solidFill>
                <a:latin typeface="Arial"/>
              </a:rPr>
              <a:t>Learning and Researching</a:t>
            </a:r>
          </a:p>
          <a:p>
            <a:pPr marL="100860" indent="-100860">
              <a:lnSpc>
                <a:spcPts val="996"/>
              </a:lnSpc>
              <a:spcBef>
                <a:spcPts val="441"/>
              </a:spcBef>
              <a:buClr>
                <a:srgbClr val="FFFEFF"/>
              </a:buClr>
              <a:buSzPts val="500"/>
              <a:buFont typeface="Arial Unicode MS"/>
              <a:buChar char="■"/>
            </a:pPr>
            <a:r>
              <a:rPr lang="en-US" sz="1000" b="1" dirty="0">
                <a:solidFill>
                  <a:srgbClr val="FFFEFF"/>
                </a:solidFill>
                <a:latin typeface="Arial"/>
              </a:rPr>
              <a:t>Adapting </a:t>
            </a:r>
            <a:r>
              <a:rPr lang="en-US" sz="1000" b="1" dirty="0" smtClean="0">
                <a:solidFill>
                  <a:srgbClr val="FFFEFF"/>
                </a:solidFill>
                <a:latin typeface="Arial"/>
              </a:rPr>
              <a:t>and Responding </a:t>
            </a:r>
            <a:r>
              <a:rPr lang="en-US" sz="1000" b="1" dirty="0">
                <a:solidFill>
                  <a:srgbClr val="FFFEFF"/>
                </a:solidFill>
                <a:latin typeface="Arial"/>
              </a:rPr>
              <a:t>to Change</a:t>
            </a:r>
          </a:p>
        </p:txBody>
      </p:sp>
      <p:sp>
        <p:nvSpPr>
          <p:cNvPr id="130" name="TextBox 129"/>
          <p:cNvSpPr txBox="1"/>
          <p:nvPr/>
        </p:nvSpPr>
        <p:spPr>
          <a:xfrm rot="16964985">
            <a:off x="6543276" y="2842572"/>
            <a:ext cx="190500" cy="165100"/>
          </a:xfrm>
          <a:prstGeom prst="rect">
            <a:avLst/>
          </a:prstGeom>
        </p:spPr>
        <p:txBody>
          <a:bodyPr wrap="none" lIns="0" tIns="0" rIns="0" bIns="0" anchor="t"/>
          <a:lstStyle/>
          <a:p>
            <a:r>
              <a:rPr lang="en-US" sz="1000" b="1">
                <a:solidFill>
                  <a:srgbClr val="000000"/>
                </a:solidFill>
                <a:latin typeface="Arial"/>
              </a:rPr>
              <a:t>VI.</a:t>
            </a:r>
          </a:p>
        </p:txBody>
      </p:sp>
      <p:sp>
        <p:nvSpPr>
          <p:cNvPr id="131" name="TextBox 130"/>
          <p:cNvSpPr txBox="1"/>
          <p:nvPr/>
        </p:nvSpPr>
        <p:spPr>
          <a:xfrm rot="16964985">
            <a:off x="6405038" y="2415158"/>
            <a:ext cx="660400" cy="165100"/>
          </a:xfrm>
          <a:prstGeom prst="rect">
            <a:avLst/>
          </a:prstGeom>
        </p:spPr>
        <p:txBody>
          <a:bodyPr wrap="none" lIns="0" tIns="0" rIns="0" bIns="0" anchor="t"/>
          <a:lstStyle/>
          <a:p>
            <a:r>
              <a:rPr lang="en-US" sz="1000" b="1">
                <a:solidFill>
                  <a:srgbClr val="000000"/>
                </a:solidFill>
                <a:latin typeface="Arial"/>
              </a:rPr>
              <a:t>Learning </a:t>
            </a:r>
          </a:p>
        </p:txBody>
      </p:sp>
      <p:sp>
        <p:nvSpPr>
          <p:cNvPr id="132" name="TextBox 131"/>
          <p:cNvSpPr txBox="1"/>
          <p:nvPr/>
        </p:nvSpPr>
        <p:spPr>
          <a:xfrm rot="16964985">
            <a:off x="6788254" y="2068609"/>
            <a:ext cx="50801" cy="165100"/>
          </a:xfrm>
          <a:prstGeom prst="rect">
            <a:avLst/>
          </a:prstGeom>
        </p:spPr>
        <p:txBody>
          <a:bodyPr wrap="none" lIns="0" tIns="0" rIns="0" bIns="0" anchor="t"/>
          <a:lstStyle/>
          <a:p>
            <a:r>
              <a:rPr lang="en-US" sz="1000" b="1">
                <a:solidFill>
                  <a:srgbClr val="000000"/>
                </a:solidFill>
                <a:latin typeface="Arial"/>
              </a:rPr>
              <a:t> </a:t>
            </a:r>
          </a:p>
        </p:txBody>
      </p:sp>
      <p:sp>
        <p:nvSpPr>
          <p:cNvPr id="133" name="TextBox 132"/>
          <p:cNvSpPr txBox="1"/>
          <p:nvPr/>
        </p:nvSpPr>
        <p:spPr>
          <a:xfrm rot="16964985">
            <a:off x="6631224" y="2581088"/>
            <a:ext cx="457200" cy="165100"/>
          </a:xfrm>
          <a:prstGeom prst="rect">
            <a:avLst/>
          </a:prstGeom>
        </p:spPr>
        <p:txBody>
          <a:bodyPr wrap="none" lIns="0" tIns="0" rIns="0" bIns="0" anchor="t"/>
          <a:lstStyle/>
          <a:p>
            <a:r>
              <a:rPr lang="en-US" sz="1000" b="1" dirty="0">
                <a:solidFill>
                  <a:srgbClr val="000000"/>
                </a:solidFill>
                <a:latin typeface="Arial"/>
              </a:rPr>
              <a:t>Agility</a:t>
            </a:r>
          </a:p>
        </p:txBody>
      </p:sp>
      <p:grpSp>
        <p:nvGrpSpPr>
          <p:cNvPr id="134" name="Group 133"/>
          <p:cNvGrpSpPr/>
          <p:nvPr/>
        </p:nvGrpSpPr>
        <p:grpSpPr>
          <a:xfrm>
            <a:off x="6730991" y="2872464"/>
            <a:ext cx="2254923" cy="2468691"/>
            <a:chOff x="3697050" y="3719735"/>
            <a:chExt cx="2254923" cy="2468691"/>
          </a:xfrm>
        </p:grpSpPr>
        <p:sp>
          <p:nvSpPr>
            <p:cNvPr id="135" name="Freeform 134"/>
            <p:cNvSpPr/>
            <p:nvPr/>
          </p:nvSpPr>
          <p:spPr>
            <a:xfrm>
              <a:off x="5248053" y="3740771"/>
              <a:ext cx="113652" cy="113640"/>
            </a:xfrm>
            <a:custGeom>
              <a:avLst/>
              <a:gdLst/>
              <a:ahLst/>
              <a:cxnLst/>
              <a:rect l="l" t="t" r="r" b="b"/>
              <a:pathLst>
                <a:path w="113652" h="113640">
                  <a:moveTo>
                    <a:pt x="32740" y="56820"/>
                  </a:moveTo>
                  <a:cubicBezTo>
                    <a:pt x="32740" y="43548"/>
                    <a:pt x="43548" y="32741"/>
                    <a:pt x="56819" y="32741"/>
                  </a:cubicBezTo>
                  <a:cubicBezTo>
                    <a:pt x="70091" y="32741"/>
                    <a:pt x="80898" y="43548"/>
                    <a:pt x="80898" y="56820"/>
                  </a:cubicBezTo>
                  <a:cubicBezTo>
                    <a:pt x="80898" y="70091"/>
                    <a:pt x="70091" y="80899"/>
                    <a:pt x="56819" y="80899"/>
                  </a:cubicBezTo>
                  <a:cubicBezTo>
                    <a:pt x="43548" y="80899"/>
                    <a:pt x="32740" y="70091"/>
                    <a:pt x="32740" y="56820"/>
                  </a:cubicBezTo>
                  <a:moveTo>
                    <a:pt x="47904" y="104940"/>
                  </a:moveTo>
                  <a:lnTo>
                    <a:pt x="47904" y="109969"/>
                  </a:lnTo>
                  <a:cubicBezTo>
                    <a:pt x="47904" y="111988"/>
                    <a:pt x="49555" y="113639"/>
                    <a:pt x="51599" y="113639"/>
                  </a:cubicBezTo>
                  <a:lnTo>
                    <a:pt x="62420" y="113639"/>
                  </a:lnTo>
                  <a:cubicBezTo>
                    <a:pt x="64465" y="113639"/>
                    <a:pt x="66116" y="111988"/>
                    <a:pt x="66116" y="109969"/>
                  </a:cubicBezTo>
                  <a:lnTo>
                    <a:pt x="66116" y="104940"/>
                  </a:lnTo>
                  <a:cubicBezTo>
                    <a:pt x="66116" y="104026"/>
                    <a:pt x="66890" y="102997"/>
                    <a:pt x="67907" y="102692"/>
                  </a:cubicBezTo>
                  <a:lnTo>
                    <a:pt x="82677" y="96393"/>
                  </a:lnTo>
                  <a:cubicBezTo>
                    <a:pt x="83451" y="95961"/>
                    <a:pt x="84759" y="96151"/>
                    <a:pt x="85369" y="96749"/>
                  </a:cubicBezTo>
                  <a:lnTo>
                    <a:pt x="88684" y="100089"/>
                  </a:lnTo>
                  <a:cubicBezTo>
                    <a:pt x="90081" y="101473"/>
                    <a:pt x="92506" y="101473"/>
                    <a:pt x="93903" y="100089"/>
                  </a:cubicBezTo>
                  <a:lnTo>
                    <a:pt x="101574" y="92418"/>
                  </a:lnTo>
                  <a:cubicBezTo>
                    <a:pt x="102260" y="91732"/>
                    <a:pt x="102654" y="90805"/>
                    <a:pt x="102654" y="89827"/>
                  </a:cubicBezTo>
                  <a:cubicBezTo>
                    <a:pt x="102654" y="88836"/>
                    <a:pt x="102273" y="87909"/>
                    <a:pt x="101574" y="87211"/>
                  </a:cubicBezTo>
                  <a:lnTo>
                    <a:pt x="98044" y="83693"/>
                  </a:lnTo>
                  <a:cubicBezTo>
                    <a:pt x="97396" y="83032"/>
                    <a:pt x="97218" y="81750"/>
                    <a:pt x="97688" y="80823"/>
                  </a:cubicBezTo>
                  <a:lnTo>
                    <a:pt x="103060" y="67462"/>
                  </a:lnTo>
                  <a:cubicBezTo>
                    <a:pt x="103289" y="66599"/>
                    <a:pt x="104330" y="65824"/>
                    <a:pt x="105257" y="65811"/>
                  </a:cubicBezTo>
                  <a:lnTo>
                    <a:pt x="109944" y="65811"/>
                  </a:lnTo>
                  <a:cubicBezTo>
                    <a:pt x="111988" y="65811"/>
                    <a:pt x="113652" y="64160"/>
                    <a:pt x="113652" y="62128"/>
                  </a:cubicBezTo>
                  <a:lnTo>
                    <a:pt x="113652" y="51308"/>
                  </a:lnTo>
                  <a:cubicBezTo>
                    <a:pt x="113652" y="49276"/>
                    <a:pt x="111988" y="47625"/>
                    <a:pt x="109944" y="47625"/>
                  </a:cubicBezTo>
                  <a:lnTo>
                    <a:pt x="105257" y="47625"/>
                  </a:lnTo>
                  <a:cubicBezTo>
                    <a:pt x="104330" y="47625"/>
                    <a:pt x="103289" y="46850"/>
                    <a:pt x="102984" y="45847"/>
                  </a:cubicBezTo>
                  <a:lnTo>
                    <a:pt x="96532" y="30823"/>
                  </a:lnTo>
                  <a:cubicBezTo>
                    <a:pt x="96088" y="30023"/>
                    <a:pt x="96266" y="28753"/>
                    <a:pt x="96901" y="28118"/>
                  </a:cubicBezTo>
                  <a:lnTo>
                    <a:pt x="100076" y="24930"/>
                  </a:lnTo>
                  <a:cubicBezTo>
                    <a:pt x="101498" y="23495"/>
                    <a:pt x="101498" y="21158"/>
                    <a:pt x="100076" y="19736"/>
                  </a:cubicBezTo>
                  <a:lnTo>
                    <a:pt x="92418" y="12077"/>
                  </a:lnTo>
                  <a:cubicBezTo>
                    <a:pt x="91033" y="10681"/>
                    <a:pt x="88595" y="10668"/>
                    <a:pt x="87185" y="12077"/>
                  </a:cubicBezTo>
                  <a:lnTo>
                    <a:pt x="83756" y="15519"/>
                  </a:lnTo>
                  <a:cubicBezTo>
                    <a:pt x="83121" y="16154"/>
                    <a:pt x="81940" y="16447"/>
                    <a:pt x="80873" y="15900"/>
                  </a:cubicBezTo>
                  <a:lnTo>
                    <a:pt x="67767" y="10681"/>
                  </a:lnTo>
                  <a:cubicBezTo>
                    <a:pt x="66890" y="10426"/>
                    <a:pt x="66116" y="9411"/>
                    <a:pt x="66116" y="8496"/>
                  </a:cubicBezTo>
                  <a:lnTo>
                    <a:pt x="66116" y="3683"/>
                  </a:lnTo>
                  <a:cubicBezTo>
                    <a:pt x="66116" y="1651"/>
                    <a:pt x="64465" y="0"/>
                    <a:pt x="62420" y="0"/>
                  </a:cubicBezTo>
                  <a:lnTo>
                    <a:pt x="51599" y="0"/>
                  </a:lnTo>
                  <a:cubicBezTo>
                    <a:pt x="49555" y="0"/>
                    <a:pt x="47904" y="1651"/>
                    <a:pt x="47904" y="3683"/>
                  </a:cubicBezTo>
                  <a:lnTo>
                    <a:pt x="47904" y="8496"/>
                  </a:lnTo>
                  <a:cubicBezTo>
                    <a:pt x="47904" y="9411"/>
                    <a:pt x="47129" y="10452"/>
                    <a:pt x="46139" y="10769"/>
                  </a:cubicBezTo>
                  <a:lnTo>
                    <a:pt x="30950" y="17284"/>
                  </a:lnTo>
                  <a:cubicBezTo>
                    <a:pt x="30226" y="17704"/>
                    <a:pt x="28905" y="17526"/>
                    <a:pt x="28295" y="16941"/>
                  </a:cubicBezTo>
                  <a:lnTo>
                    <a:pt x="24930" y="13563"/>
                  </a:lnTo>
                  <a:cubicBezTo>
                    <a:pt x="23558" y="12167"/>
                    <a:pt x="21107" y="12167"/>
                    <a:pt x="19710" y="13563"/>
                  </a:cubicBezTo>
                  <a:lnTo>
                    <a:pt x="12065" y="21209"/>
                  </a:lnTo>
                  <a:cubicBezTo>
                    <a:pt x="11366" y="21907"/>
                    <a:pt x="10973" y="22847"/>
                    <a:pt x="10973" y="23838"/>
                  </a:cubicBezTo>
                  <a:cubicBezTo>
                    <a:pt x="10985" y="24828"/>
                    <a:pt x="11366" y="25755"/>
                    <a:pt x="12065" y="26429"/>
                  </a:cubicBezTo>
                  <a:lnTo>
                    <a:pt x="15735" y="30124"/>
                  </a:lnTo>
                  <a:cubicBezTo>
                    <a:pt x="16383" y="30772"/>
                    <a:pt x="16586" y="32067"/>
                    <a:pt x="16116" y="32982"/>
                  </a:cubicBezTo>
                  <a:lnTo>
                    <a:pt x="10960" y="45974"/>
                  </a:lnTo>
                  <a:cubicBezTo>
                    <a:pt x="10718" y="46850"/>
                    <a:pt x="9702" y="47625"/>
                    <a:pt x="8775" y="47625"/>
                  </a:cubicBezTo>
                  <a:lnTo>
                    <a:pt x="3670" y="47625"/>
                  </a:lnTo>
                  <a:cubicBezTo>
                    <a:pt x="1651" y="47625"/>
                    <a:pt x="0" y="49276"/>
                    <a:pt x="0" y="51308"/>
                  </a:cubicBezTo>
                  <a:lnTo>
                    <a:pt x="0" y="62128"/>
                  </a:lnTo>
                  <a:cubicBezTo>
                    <a:pt x="0" y="64173"/>
                    <a:pt x="1651" y="65837"/>
                    <a:pt x="3670" y="65837"/>
                  </a:cubicBezTo>
                  <a:lnTo>
                    <a:pt x="8775" y="65837"/>
                  </a:lnTo>
                  <a:cubicBezTo>
                    <a:pt x="9702" y="65837"/>
                    <a:pt x="10744" y="66611"/>
                    <a:pt x="11061" y="67602"/>
                  </a:cubicBezTo>
                  <a:lnTo>
                    <a:pt x="17411" y="82550"/>
                  </a:lnTo>
                  <a:cubicBezTo>
                    <a:pt x="17856" y="83312"/>
                    <a:pt x="17703" y="84556"/>
                    <a:pt x="17068" y="85204"/>
                  </a:cubicBezTo>
                  <a:lnTo>
                    <a:pt x="13538" y="88709"/>
                  </a:lnTo>
                  <a:cubicBezTo>
                    <a:pt x="12852" y="89408"/>
                    <a:pt x="12471" y="90335"/>
                    <a:pt x="12471" y="91326"/>
                  </a:cubicBezTo>
                  <a:cubicBezTo>
                    <a:pt x="12471" y="92304"/>
                    <a:pt x="12852" y="93231"/>
                    <a:pt x="13538" y="93904"/>
                  </a:cubicBezTo>
                  <a:lnTo>
                    <a:pt x="21221" y="101574"/>
                  </a:lnTo>
                  <a:cubicBezTo>
                    <a:pt x="22606" y="102959"/>
                    <a:pt x="25057" y="102959"/>
                    <a:pt x="26416" y="101574"/>
                  </a:cubicBezTo>
                  <a:lnTo>
                    <a:pt x="30175" y="97815"/>
                  </a:lnTo>
                  <a:cubicBezTo>
                    <a:pt x="30797" y="97206"/>
                    <a:pt x="31953" y="96914"/>
                    <a:pt x="33032" y="97472"/>
                  </a:cubicBezTo>
                  <a:lnTo>
                    <a:pt x="46278" y="102756"/>
                  </a:lnTo>
                  <a:cubicBezTo>
                    <a:pt x="47129" y="103009"/>
                    <a:pt x="47904" y="104038"/>
                    <a:pt x="47904" y="104940"/>
                  </a:cubicBezTo>
                </a:path>
              </a:pathLst>
            </a:custGeom>
            <a:solidFill>
              <a:srgbClr val="FFFEFF"/>
            </a:solidFill>
          </p:spPr>
        </p:sp>
        <p:sp>
          <p:nvSpPr>
            <p:cNvPr id="136" name="Freeform 135"/>
            <p:cNvSpPr/>
            <p:nvPr/>
          </p:nvSpPr>
          <p:spPr>
            <a:xfrm>
              <a:off x="5348743" y="3814101"/>
              <a:ext cx="72379" cy="72415"/>
            </a:xfrm>
            <a:custGeom>
              <a:avLst/>
              <a:gdLst/>
              <a:ahLst/>
              <a:cxnLst/>
              <a:rect l="l" t="t" r="r" b="b"/>
              <a:pathLst>
                <a:path w="72379" h="72415">
                  <a:moveTo>
                    <a:pt x="36194" y="50952"/>
                  </a:moveTo>
                  <a:cubicBezTo>
                    <a:pt x="44322" y="50952"/>
                    <a:pt x="50939" y="44348"/>
                    <a:pt x="50939" y="36220"/>
                  </a:cubicBezTo>
                  <a:cubicBezTo>
                    <a:pt x="50939" y="28080"/>
                    <a:pt x="44322" y="21463"/>
                    <a:pt x="36194" y="21463"/>
                  </a:cubicBezTo>
                  <a:cubicBezTo>
                    <a:pt x="28054" y="21463"/>
                    <a:pt x="21437" y="28080"/>
                    <a:pt x="21437" y="36220"/>
                  </a:cubicBezTo>
                  <a:cubicBezTo>
                    <a:pt x="21437" y="44348"/>
                    <a:pt x="28054" y="50952"/>
                    <a:pt x="36194" y="50952"/>
                  </a:cubicBezTo>
                  <a:close/>
                  <a:moveTo>
                    <a:pt x="32905" y="72415"/>
                  </a:moveTo>
                  <a:cubicBezTo>
                    <a:pt x="31394" y="72415"/>
                    <a:pt x="30162" y="71183"/>
                    <a:pt x="30162" y="69672"/>
                  </a:cubicBezTo>
                  <a:lnTo>
                    <a:pt x="30162" y="66510"/>
                  </a:lnTo>
                  <a:cubicBezTo>
                    <a:pt x="30162" y="66141"/>
                    <a:pt x="29793" y="65646"/>
                    <a:pt x="29425" y="65544"/>
                  </a:cubicBezTo>
                  <a:lnTo>
                    <a:pt x="21056" y="62204"/>
                  </a:lnTo>
                  <a:cubicBezTo>
                    <a:pt x="20819" y="62086"/>
                    <a:pt x="20608" y="62038"/>
                    <a:pt x="20423" y="62038"/>
                  </a:cubicBezTo>
                  <a:cubicBezTo>
                    <a:pt x="20112" y="62038"/>
                    <a:pt x="19872" y="62172"/>
                    <a:pt x="19697" y="62331"/>
                  </a:cubicBezTo>
                  <a:lnTo>
                    <a:pt x="17335" y="64694"/>
                  </a:lnTo>
                  <a:cubicBezTo>
                    <a:pt x="16838" y="65203"/>
                    <a:pt x="16133" y="65460"/>
                    <a:pt x="15421" y="65460"/>
                  </a:cubicBezTo>
                  <a:cubicBezTo>
                    <a:pt x="14714" y="65460"/>
                    <a:pt x="13999" y="65206"/>
                    <a:pt x="13474" y="64694"/>
                  </a:cubicBezTo>
                  <a:lnTo>
                    <a:pt x="8648" y="59868"/>
                  </a:lnTo>
                  <a:cubicBezTo>
                    <a:pt x="8127" y="59347"/>
                    <a:pt x="7848" y="58661"/>
                    <a:pt x="7848" y="57937"/>
                  </a:cubicBezTo>
                  <a:cubicBezTo>
                    <a:pt x="7848" y="57201"/>
                    <a:pt x="8140" y="56515"/>
                    <a:pt x="8648" y="56007"/>
                  </a:cubicBezTo>
                  <a:lnTo>
                    <a:pt x="10858" y="53797"/>
                  </a:lnTo>
                  <a:cubicBezTo>
                    <a:pt x="11124" y="53530"/>
                    <a:pt x="11201" y="52946"/>
                    <a:pt x="11010" y="52628"/>
                  </a:cubicBezTo>
                  <a:lnTo>
                    <a:pt x="6984" y="43154"/>
                  </a:lnTo>
                  <a:cubicBezTo>
                    <a:pt x="6832" y="42672"/>
                    <a:pt x="6337" y="42304"/>
                    <a:pt x="5930" y="42304"/>
                  </a:cubicBezTo>
                  <a:lnTo>
                    <a:pt x="2717" y="42304"/>
                  </a:lnTo>
                  <a:cubicBezTo>
                    <a:pt x="1218" y="42304"/>
                    <a:pt x="0" y="41071"/>
                    <a:pt x="0" y="39560"/>
                  </a:cubicBezTo>
                  <a:lnTo>
                    <a:pt x="0" y="32741"/>
                  </a:lnTo>
                  <a:cubicBezTo>
                    <a:pt x="0" y="31229"/>
                    <a:pt x="1218" y="29997"/>
                    <a:pt x="2717" y="29997"/>
                  </a:cubicBezTo>
                  <a:lnTo>
                    <a:pt x="5930" y="29997"/>
                  </a:lnTo>
                  <a:cubicBezTo>
                    <a:pt x="6324" y="29997"/>
                    <a:pt x="6794" y="29642"/>
                    <a:pt x="6896" y="29273"/>
                  </a:cubicBezTo>
                  <a:lnTo>
                    <a:pt x="10172" y="21044"/>
                  </a:lnTo>
                  <a:cubicBezTo>
                    <a:pt x="10401" y="20587"/>
                    <a:pt x="10299" y="19977"/>
                    <a:pt x="10020" y="19685"/>
                  </a:cubicBezTo>
                  <a:lnTo>
                    <a:pt x="7708" y="17361"/>
                  </a:lnTo>
                  <a:cubicBezTo>
                    <a:pt x="7187" y="16853"/>
                    <a:pt x="6908" y="16180"/>
                    <a:pt x="6908" y="15443"/>
                  </a:cubicBezTo>
                  <a:cubicBezTo>
                    <a:pt x="6896" y="14706"/>
                    <a:pt x="7187" y="14008"/>
                    <a:pt x="7708" y="13487"/>
                  </a:cubicBezTo>
                  <a:lnTo>
                    <a:pt x="12522" y="8661"/>
                  </a:lnTo>
                  <a:cubicBezTo>
                    <a:pt x="13047" y="8148"/>
                    <a:pt x="13756" y="7894"/>
                    <a:pt x="14461" y="7894"/>
                  </a:cubicBezTo>
                  <a:cubicBezTo>
                    <a:pt x="15171" y="7894"/>
                    <a:pt x="15879" y="8151"/>
                    <a:pt x="16395" y="8661"/>
                  </a:cubicBezTo>
                  <a:lnTo>
                    <a:pt x="18516" y="10795"/>
                  </a:lnTo>
                  <a:cubicBezTo>
                    <a:pt x="18678" y="10949"/>
                    <a:pt x="18986" y="11041"/>
                    <a:pt x="19263" y="11041"/>
                  </a:cubicBezTo>
                  <a:cubicBezTo>
                    <a:pt x="19419" y="11041"/>
                    <a:pt x="19566" y="11011"/>
                    <a:pt x="19672" y="10947"/>
                  </a:cubicBezTo>
                  <a:lnTo>
                    <a:pt x="29311" y="6820"/>
                  </a:lnTo>
                  <a:cubicBezTo>
                    <a:pt x="29781" y="6667"/>
                    <a:pt x="30162" y="6159"/>
                    <a:pt x="30162" y="5778"/>
                  </a:cubicBezTo>
                  <a:lnTo>
                    <a:pt x="30162" y="2730"/>
                  </a:lnTo>
                  <a:cubicBezTo>
                    <a:pt x="30162" y="1232"/>
                    <a:pt x="31394" y="0"/>
                    <a:pt x="32905" y="0"/>
                  </a:cubicBezTo>
                  <a:lnTo>
                    <a:pt x="39725" y="0"/>
                  </a:lnTo>
                  <a:cubicBezTo>
                    <a:pt x="41236" y="0"/>
                    <a:pt x="42455" y="1232"/>
                    <a:pt x="42455" y="2730"/>
                  </a:cubicBezTo>
                  <a:lnTo>
                    <a:pt x="42455" y="5778"/>
                  </a:lnTo>
                  <a:cubicBezTo>
                    <a:pt x="42455" y="6159"/>
                    <a:pt x="42824" y="6642"/>
                    <a:pt x="43205" y="6743"/>
                  </a:cubicBezTo>
                  <a:lnTo>
                    <a:pt x="51485" y="10045"/>
                  </a:lnTo>
                  <a:cubicBezTo>
                    <a:pt x="51725" y="10165"/>
                    <a:pt x="51939" y="10214"/>
                    <a:pt x="52128" y="10214"/>
                  </a:cubicBezTo>
                  <a:cubicBezTo>
                    <a:pt x="52441" y="10214"/>
                    <a:pt x="52687" y="10080"/>
                    <a:pt x="52870" y="9906"/>
                  </a:cubicBezTo>
                  <a:lnTo>
                    <a:pt x="55016" y="7734"/>
                  </a:lnTo>
                  <a:cubicBezTo>
                    <a:pt x="55554" y="7215"/>
                    <a:pt x="56265" y="6958"/>
                    <a:pt x="56973" y="6958"/>
                  </a:cubicBezTo>
                  <a:cubicBezTo>
                    <a:pt x="57685" y="6958"/>
                    <a:pt x="58392" y="7218"/>
                    <a:pt x="58915" y="7734"/>
                  </a:cubicBezTo>
                  <a:lnTo>
                    <a:pt x="63715" y="12560"/>
                  </a:lnTo>
                  <a:cubicBezTo>
                    <a:pt x="64236" y="13055"/>
                    <a:pt x="64515" y="13741"/>
                    <a:pt x="64515" y="14478"/>
                  </a:cubicBezTo>
                  <a:cubicBezTo>
                    <a:pt x="64528" y="15214"/>
                    <a:pt x="64249" y="15900"/>
                    <a:pt x="63728" y="16421"/>
                  </a:cubicBezTo>
                  <a:lnTo>
                    <a:pt x="61721" y="18427"/>
                  </a:lnTo>
                  <a:cubicBezTo>
                    <a:pt x="61455" y="18694"/>
                    <a:pt x="61378" y="19278"/>
                    <a:pt x="61569" y="19621"/>
                  </a:cubicBezTo>
                  <a:lnTo>
                    <a:pt x="65646" y="29133"/>
                  </a:lnTo>
                  <a:cubicBezTo>
                    <a:pt x="65798" y="29629"/>
                    <a:pt x="66294" y="29997"/>
                    <a:pt x="66700" y="29997"/>
                  </a:cubicBezTo>
                  <a:lnTo>
                    <a:pt x="69659" y="29997"/>
                  </a:lnTo>
                  <a:cubicBezTo>
                    <a:pt x="71077" y="29997"/>
                    <a:pt x="72256" y="31100"/>
                    <a:pt x="72379" y="32500"/>
                  </a:cubicBezTo>
                  <a:lnTo>
                    <a:pt x="72379" y="32500"/>
                  </a:lnTo>
                  <a:lnTo>
                    <a:pt x="72379" y="39801"/>
                  </a:lnTo>
                  <a:lnTo>
                    <a:pt x="72379" y="39801"/>
                  </a:lnTo>
                  <a:cubicBezTo>
                    <a:pt x="72256" y="41199"/>
                    <a:pt x="71077" y="42291"/>
                    <a:pt x="69659" y="42291"/>
                  </a:cubicBezTo>
                  <a:lnTo>
                    <a:pt x="66700" y="42291"/>
                  </a:lnTo>
                  <a:cubicBezTo>
                    <a:pt x="66306" y="42304"/>
                    <a:pt x="65811" y="42659"/>
                    <a:pt x="65709" y="43015"/>
                  </a:cubicBezTo>
                  <a:lnTo>
                    <a:pt x="62318" y="51486"/>
                  </a:lnTo>
                  <a:cubicBezTo>
                    <a:pt x="62077" y="51943"/>
                    <a:pt x="62179" y="52553"/>
                    <a:pt x="62445" y="52844"/>
                  </a:cubicBezTo>
                  <a:lnTo>
                    <a:pt x="64668" y="55054"/>
                  </a:lnTo>
                  <a:cubicBezTo>
                    <a:pt x="65189" y="55575"/>
                    <a:pt x="65480" y="56274"/>
                    <a:pt x="65468" y="56997"/>
                  </a:cubicBezTo>
                  <a:cubicBezTo>
                    <a:pt x="65455" y="57734"/>
                    <a:pt x="65176" y="58420"/>
                    <a:pt x="64655" y="58928"/>
                  </a:cubicBezTo>
                  <a:lnTo>
                    <a:pt x="59842" y="63754"/>
                  </a:lnTo>
                  <a:cubicBezTo>
                    <a:pt x="59334" y="64268"/>
                    <a:pt x="58619" y="64525"/>
                    <a:pt x="57905" y="64525"/>
                  </a:cubicBezTo>
                  <a:cubicBezTo>
                    <a:pt x="57191" y="64525"/>
                    <a:pt x="56476" y="64268"/>
                    <a:pt x="55968" y="63754"/>
                  </a:cubicBezTo>
                  <a:lnTo>
                    <a:pt x="53885" y="61658"/>
                  </a:lnTo>
                  <a:cubicBezTo>
                    <a:pt x="53723" y="61504"/>
                    <a:pt x="53411" y="61412"/>
                    <a:pt x="53127" y="61412"/>
                  </a:cubicBezTo>
                  <a:cubicBezTo>
                    <a:pt x="52966" y="61412"/>
                    <a:pt x="52815" y="61442"/>
                    <a:pt x="52704" y="61506"/>
                  </a:cubicBezTo>
                  <a:lnTo>
                    <a:pt x="43332" y="65494"/>
                  </a:lnTo>
                  <a:cubicBezTo>
                    <a:pt x="42836" y="65646"/>
                    <a:pt x="42455" y="66129"/>
                    <a:pt x="42455" y="66510"/>
                  </a:cubicBezTo>
                  <a:lnTo>
                    <a:pt x="42455" y="69672"/>
                  </a:lnTo>
                  <a:cubicBezTo>
                    <a:pt x="42455" y="71183"/>
                    <a:pt x="41236" y="72415"/>
                    <a:pt x="39725" y="72415"/>
                  </a:cubicBezTo>
                  <a:close/>
                </a:path>
              </a:pathLst>
            </a:custGeom>
            <a:solidFill>
              <a:srgbClr val="FFFEFF"/>
            </a:solidFill>
          </p:spPr>
        </p:sp>
        <p:sp>
          <p:nvSpPr>
            <p:cNvPr id="137" name="Freeform 136"/>
            <p:cNvSpPr/>
            <p:nvPr/>
          </p:nvSpPr>
          <p:spPr>
            <a:xfrm>
              <a:off x="5292765" y="3855871"/>
              <a:ext cx="58890" cy="58903"/>
            </a:xfrm>
            <a:custGeom>
              <a:avLst/>
              <a:gdLst/>
              <a:ahLst/>
              <a:cxnLst/>
              <a:rect l="l" t="t" r="r" b="b"/>
              <a:pathLst>
                <a:path w="58890" h="58903">
                  <a:moveTo>
                    <a:pt x="41136" y="29452"/>
                  </a:moveTo>
                  <a:cubicBezTo>
                    <a:pt x="41136" y="35903"/>
                    <a:pt x="35891" y="41136"/>
                    <a:pt x="29452" y="41136"/>
                  </a:cubicBezTo>
                  <a:cubicBezTo>
                    <a:pt x="23000" y="41136"/>
                    <a:pt x="17755" y="35903"/>
                    <a:pt x="17755" y="29452"/>
                  </a:cubicBezTo>
                  <a:cubicBezTo>
                    <a:pt x="17755" y="23000"/>
                    <a:pt x="23000" y="17767"/>
                    <a:pt x="29452" y="17767"/>
                  </a:cubicBezTo>
                  <a:cubicBezTo>
                    <a:pt x="35891" y="17767"/>
                    <a:pt x="41136" y="23000"/>
                    <a:pt x="41136" y="29452"/>
                  </a:cubicBezTo>
                  <a:moveTo>
                    <a:pt x="56477" y="24219"/>
                  </a:moveTo>
                  <a:lnTo>
                    <a:pt x="54077" y="24219"/>
                  </a:lnTo>
                  <a:cubicBezTo>
                    <a:pt x="53849" y="24219"/>
                    <a:pt x="53544" y="23991"/>
                    <a:pt x="53442" y="23648"/>
                  </a:cubicBezTo>
                  <a:lnTo>
                    <a:pt x="50127" y="15964"/>
                  </a:lnTo>
                  <a:cubicBezTo>
                    <a:pt x="50026" y="15761"/>
                    <a:pt x="50064" y="15393"/>
                    <a:pt x="50216" y="15253"/>
                  </a:cubicBezTo>
                  <a:lnTo>
                    <a:pt x="51842" y="13627"/>
                  </a:lnTo>
                  <a:cubicBezTo>
                    <a:pt x="52782" y="12675"/>
                    <a:pt x="52782" y="11138"/>
                    <a:pt x="51842" y="10198"/>
                  </a:cubicBezTo>
                  <a:lnTo>
                    <a:pt x="47943" y="6312"/>
                  </a:lnTo>
                  <a:cubicBezTo>
                    <a:pt x="47041" y="5385"/>
                    <a:pt x="45441" y="5372"/>
                    <a:pt x="44501" y="6299"/>
                  </a:cubicBezTo>
                  <a:lnTo>
                    <a:pt x="42749" y="8052"/>
                  </a:lnTo>
                  <a:cubicBezTo>
                    <a:pt x="42673" y="8141"/>
                    <a:pt x="42482" y="8230"/>
                    <a:pt x="42254" y="8230"/>
                  </a:cubicBezTo>
                  <a:lnTo>
                    <a:pt x="35154" y="5448"/>
                  </a:lnTo>
                  <a:cubicBezTo>
                    <a:pt x="34951" y="5398"/>
                    <a:pt x="34722" y="5080"/>
                    <a:pt x="34722" y="4877"/>
                  </a:cubicBezTo>
                  <a:lnTo>
                    <a:pt x="34722" y="2413"/>
                  </a:lnTo>
                  <a:cubicBezTo>
                    <a:pt x="34722" y="1092"/>
                    <a:pt x="33643" y="0"/>
                    <a:pt x="32296" y="0"/>
                  </a:cubicBezTo>
                  <a:lnTo>
                    <a:pt x="26798" y="0"/>
                  </a:lnTo>
                  <a:cubicBezTo>
                    <a:pt x="25451" y="0"/>
                    <a:pt x="24372" y="1092"/>
                    <a:pt x="24372" y="2413"/>
                  </a:cubicBezTo>
                  <a:lnTo>
                    <a:pt x="24372" y="4877"/>
                  </a:lnTo>
                  <a:cubicBezTo>
                    <a:pt x="24372" y="5093"/>
                    <a:pt x="24131" y="5410"/>
                    <a:pt x="23800" y="5525"/>
                  </a:cubicBezTo>
                  <a:lnTo>
                    <a:pt x="16142" y="8801"/>
                  </a:lnTo>
                  <a:cubicBezTo>
                    <a:pt x="16104" y="8827"/>
                    <a:pt x="15812" y="8903"/>
                    <a:pt x="15774" y="8916"/>
                  </a:cubicBezTo>
                  <a:cubicBezTo>
                    <a:pt x="15596" y="8916"/>
                    <a:pt x="15418" y="8865"/>
                    <a:pt x="15329" y="8776"/>
                  </a:cubicBezTo>
                  <a:lnTo>
                    <a:pt x="13615" y="7061"/>
                  </a:lnTo>
                  <a:cubicBezTo>
                    <a:pt x="12713" y="6147"/>
                    <a:pt x="11126" y="6134"/>
                    <a:pt x="10186" y="7061"/>
                  </a:cubicBezTo>
                  <a:lnTo>
                    <a:pt x="6287" y="10960"/>
                  </a:lnTo>
                  <a:cubicBezTo>
                    <a:pt x="5347" y="11913"/>
                    <a:pt x="5347" y="13437"/>
                    <a:pt x="6300" y="14389"/>
                  </a:cubicBezTo>
                  <a:lnTo>
                    <a:pt x="8166" y="16269"/>
                  </a:lnTo>
                  <a:cubicBezTo>
                    <a:pt x="8332" y="16434"/>
                    <a:pt x="8382" y="16815"/>
                    <a:pt x="8230" y="17133"/>
                  </a:cubicBezTo>
                  <a:lnTo>
                    <a:pt x="5588" y="23787"/>
                  </a:lnTo>
                  <a:cubicBezTo>
                    <a:pt x="5538" y="23991"/>
                    <a:pt x="5220" y="24219"/>
                    <a:pt x="5004" y="24219"/>
                  </a:cubicBezTo>
                  <a:lnTo>
                    <a:pt x="2413" y="24219"/>
                  </a:lnTo>
                  <a:cubicBezTo>
                    <a:pt x="1080" y="24219"/>
                    <a:pt x="0" y="25311"/>
                    <a:pt x="0" y="26645"/>
                  </a:cubicBezTo>
                  <a:lnTo>
                    <a:pt x="0" y="32157"/>
                  </a:lnTo>
                  <a:cubicBezTo>
                    <a:pt x="0" y="33490"/>
                    <a:pt x="1080" y="34582"/>
                    <a:pt x="2413" y="34582"/>
                  </a:cubicBezTo>
                  <a:lnTo>
                    <a:pt x="5004" y="34582"/>
                  </a:lnTo>
                  <a:cubicBezTo>
                    <a:pt x="5233" y="34582"/>
                    <a:pt x="5563" y="34811"/>
                    <a:pt x="5665" y="35141"/>
                  </a:cubicBezTo>
                  <a:lnTo>
                    <a:pt x="8928" y="42837"/>
                  </a:lnTo>
                  <a:cubicBezTo>
                    <a:pt x="9030" y="43002"/>
                    <a:pt x="8979" y="43358"/>
                    <a:pt x="8840" y="43498"/>
                  </a:cubicBezTo>
                  <a:lnTo>
                    <a:pt x="7062" y="45276"/>
                  </a:lnTo>
                  <a:cubicBezTo>
                    <a:pt x="6592" y="45733"/>
                    <a:pt x="6338" y="46342"/>
                    <a:pt x="6338" y="46990"/>
                  </a:cubicBezTo>
                  <a:cubicBezTo>
                    <a:pt x="6338" y="47651"/>
                    <a:pt x="6592" y="48248"/>
                    <a:pt x="7049" y="48705"/>
                  </a:cubicBezTo>
                  <a:lnTo>
                    <a:pt x="10948" y="52591"/>
                  </a:lnTo>
                  <a:cubicBezTo>
                    <a:pt x="11862" y="53518"/>
                    <a:pt x="13475" y="53505"/>
                    <a:pt x="14377" y="52604"/>
                  </a:cubicBezTo>
                  <a:lnTo>
                    <a:pt x="16295" y="50699"/>
                  </a:lnTo>
                  <a:cubicBezTo>
                    <a:pt x="16371" y="50622"/>
                    <a:pt x="16549" y="50534"/>
                    <a:pt x="16764" y="50534"/>
                  </a:cubicBezTo>
                  <a:lnTo>
                    <a:pt x="23927" y="53340"/>
                  </a:lnTo>
                  <a:cubicBezTo>
                    <a:pt x="24131" y="53404"/>
                    <a:pt x="24372" y="53709"/>
                    <a:pt x="24372" y="53924"/>
                  </a:cubicBezTo>
                  <a:lnTo>
                    <a:pt x="24372" y="56477"/>
                  </a:lnTo>
                  <a:cubicBezTo>
                    <a:pt x="24372" y="57811"/>
                    <a:pt x="25451" y="58903"/>
                    <a:pt x="26798" y="58903"/>
                  </a:cubicBezTo>
                  <a:lnTo>
                    <a:pt x="32296" y="58903"/>
                  </a:lnTo>
                  <a:cubicBezTo>
                    <a:pt x="33643" y="58903"/>
                    <a:pt x="34722" y="57811"/>
                    <a:pt x="34722" y="56477"/>
                  </a:cubicBezTo>
                  <a:lnTo>
                    <a:pt x="34722" y="53924"/>
                  </a:lnTo>
                  <a:cubicBezTo>
                    <a:pt x="34722" y="53709"/>
                    <a:pt x="34964" y="53391"/>
                    <a:pt x="35294" y="53290"/>
                  </a:cubicBezTo>
                  <a:lnTo>
                    <a:pt x="42761" y="50115"/>
                  </a:lnTo>
                  <a:cubicBezTo>
                    <a:pt x="42812" y="50102"/>
                    <a:pt x="43091" y="50025"/>
                    <a:pt x="43130" y="50000"/>
                  </a:cubicBezTo>
                  <a:cubicBezTo>
                    <a:pt x="43333" y="50000"/>
                    <a:pt x="43511" y="50089"/>
                    <a:pt x="43574" y="50153"/>
                  </a:cubicBezTo>
                  <a:lnTo>
                    <a:pt x="45263" y="51854"/>
                  </a:lnTo>
                  <a:cubicBezTo>
                    <a:pt x="46178" y="52756"/>
                    <a:pt x="47778" y="52756"/>
                    <a:pt x="48705" y="51854"/>
                  </a:cubicBezTo>
                  <a:lnTo>
                    <a:pt x="52578" y="47955"/>
                  </a:lnTo>
                  <a:cubicBezTo>
                    <a:pt x="53048" y="47498"/>
                    <a:pt x="53302" y="46876"/>
                    <a:pt x="53302" y="46228"/>
                  </a:cubicBezTo>
                  <a:cubicBezTo>
                    <a:pt x="53302" y="45580"/>
                    <a:pt x="53048" y="44971"/>
                    <a:pt x="52591" y="44527"/>
                  </a:cubicBezTo>
                  <a:lnTo>
                    <a:pt x="50813" y="42736"/>
                  </a:lnTo>
                  <a:cubicBezTo>
                    <a:pt x="50648" y="42571"/>
                    <a:pt x="50584" y="42177"/>
                    <a:pt x="50750" y="41872"/>
                  </a:cubicBezTo>
                  <a:lnTo>
                    <a:pt x="53493" y="35002"/>
                  </a:lnTo>
                  <a:cubicBezTo>
                    <a:pt x="53544" y="34798"/>
                    <a:pt x="53861" y="34582"/>
                    <a:pt x="54077" y="34582"/>
                  </a:cubicBezTo>
                  <a:lnTo>
                    <a:pt x="56477" y="34582"/>
                  </a:lnTo>
                  <a:cubicBezTo>
                    <a:pt x="57811" y="34582"/>
                    <a:pt x="58891" y="33490"/>
                    <a:pt x="58891" y="32157"/>
                  </a:cubicBezTo>
                  <a:lnTo>
                    <a:pt x="58891" y="26645"/>
                  </a:lnTo>
                  <a:cubicBezTo>
                    <a:pt x="58891" y="25311"/>
                    <a:pt x="57811" y="24219"/>
                    <a:pt x="56477" y="24219"/>
                  </a:cubicBezTo>
                </a:path>
              </a:pathLst>
            </a:custGeom>
            <a:solidFill>
              <a:srgbClr val="FFFEFF"/>
            </a:solidFill>
          </p:spPr>
        </p:sp>
        <p:sp>
          <p:nvSpPr>
            <p:cNvPr id="138" name="Freeform 137"/>
            <p:cNvSpPr/>
            <p:nvPr/>
          </p:nvSpPr>
          <p:spPr>
            <a:xfrm>
              <a:off x="5164328" y="3719735"/>
              <a:ext cx="288519" cy="283045"/>
            </a:xfrm>
            <a:custGeom>
              <a:avLst/>
              <a:gdLst/>
              <a:ahLst/>
              <a:cxnLst/>
              <a:rect l="l" t="t" r="r" b="b"/>
              <a:pathLst>
                <a:path w="288519" h="283045">
                  <a:moveTo>
                    <a:pt x="187388" y="15418"/>
                  </a:moveTo>
                  <a:cubicBezTo>
                    <a:pt x="170218" y="9753"/>
                    <a:pt x="149987" y="6782"/>
                    <a:pt x="129171" y="10668"/>
                  </a:cubicBezTo>
                  <a:cubicBezTo>
                    <a:pt x="125095" y="11430"/>
                    <a:pt x="118796" y="11925"/>
                    <a:pt x="113500" y="13017"/>
                  </a:cubicBezTo>
                  <a:lnTo>
                    <a:pt x="108293" y="13919"/>
                  </a:lnTo>
                  <a:cubicBezTo>
                    <a:pt x="78232" y="21145"/>
                    <a:pt x="41796" y="36347"/>
                    <a:pt x="26403" y="68059"/>
                  </a:cubicBezTo>
                  <a:cubicBezTo>
                    <a:pt x="11735" y="91021"/>
                    <a:pt x="13487" y="126124"/>
                    <a:pt x="23431" y="150736"/>
                  </a:cubicBezTo>
                  <a:cubicBezTo>
                    <a:pt x="23190" y="168491"/>
                    <a:pt x="11861" y="181635"/>
                    <a:pt x="2159" y="195123"/>
                  </a:cubicBezTo>
                  <a:cubicBezTo>
                    <a:pt x="1397" y="198793"/>
                    <a:pt x="2540" y="200647"/>
                    <a:pt x="5854" y="203251"/>
                  </a:cubicBezTo>
                  <a:cubicBezTo>
                    <a:pt x="14262" y="204495"/>
                    <a:pt x="17704" y="205295"/>
                    <a:pt x="19723" y="204940"/>
                  </a:cubicBezTo>
                  <a:cubicBezTo>
                    <a:pt x="26111" y="209436"/>
                    <a:pt x="26581" y="218097"/>
                    <a:pt x="23749" y="224244"/>
                  </a:cubicBezTo>
                  <a:cubicBezTo>
                    <a:pt x="23749" y="225907"/>
                    <a:pt x="20802" y="226720"/>
                    <a:pt x="21273" y="228612"/>
                  </a:cubicBezTo>
                  <a:cubicBezTo>
                    <a:pt x="22453" y="231927"/>
                    <a:pt x="23190" y="234759"/>
                    <a:pt x="26746" y="235941"/>
                  </a:cubicBezTo>
                  <a:cubicBezTo>
                    <a:pt x="31483" y="235001"/>
                    <a:pt x="23190" y="241858"/>
                    <a:pt x="19406" y="229794"/>
                  </a:cubicBezTo>
                  <a:cubicBezTo>
                    <a:pt x="17755" y="226479"/>
                    <a:pt x="22962" y="224345"/>
                    <a:pt x="22720" y="220802"/>
                  </a:cubicBezTo>
                  <a:cubicBezTo>
                    <a:pt x="24143" y="216535"/>
                    <a:pt x="22962" y="211810"/>
                    <a:pt x="19888" y="208724"/>
                  </a:cubicBezTo>
                  <a:cubicBezTo>
                    <a:pt x="13259" y="204940"/>
                    <a:pt x="711" y="208254"/>
                    <a:pt x="0" y="196901"/>
                  </a:cubicBezTo>
                  <a:lnTo>
                    <a:pt x="711" y="192875"/>
                  </a:lnTo>
                  <a:cubicBezTo>
                    <a:pt x="9677" y="181165"/>
                    <a:pt x="19736" y="168656"/>
                    <a:pt x="20485" y="154178"/>
                  </a:cubicBezTo>
                  <a:cubicBezTo>
                    <a:pt x="20714" y="149936"/>
                    <a:pt x="19761" y="145516"/>
                    <a:pt x="18046" y="140906"/>
                  </a:cubicBezTo>
                  <a:cubicBezTo>
                    <a:pt x="7633" y="111798"/>
                    <a:pt x="12675" y="77495"/>
                    <a:pt x="32385" y="53175"/>
                  </a:cubicBezTo>
                  <a:cubicBezTo>
                    <a:pt x="52971" y="28092"/>
                    <a:pt x="81737" y="17742"/>
                    <a:pt x="110388" y="10401"/>
                  </a:cubicBezTo>
                  <a:lnTo>
                    <a:pt x="116764" y="9004"/>
                  </a:lnTo>
                  <a:cubicBezTo>
                    <a:pt x="178219" y="0"/>
                    <a:pt x="202235" y="17005"/>
                    <a:pt x="235267" y="37249"/>
                  </a:cubicBezTo>
                  <a:cubicBezTo>
                    <a:pt x="235267" y="37249"/>
                    <a:pt x="247828" y="43726"/>
                    <a:pt x="260591" y="58623"/>
                  </a:cubicBezTo>
                  <a:cubicBezTo>
                    <a:pt x="272732" y="72784"/>
                    <a:pt x="285788" y="94526"/>
                    <a:pt x="286474" y="126771"/>
                  </a:cubicBezTo>
                  <a:cubicBezTo>
                    <a:pt x="287020" y="152095"/>
                    <a:pt x="277114" y="172669"/>
                    <a:pt x="262445" y="191173"/>
                  </a:cubicBezTo>
                  <a:cubicBezTo>
                    <a:pt x="252628" y="203543"/>
                    <a:pt x="240271" y="214617"/>
                    <a:pt x="229921" y="226949"/>
                  </a:cubicBezTo>
                  <a:cubicBezTo>
                    <a:pt x="220929" y="246354"/>
                    <a:pt x="233845" y="264592"/>
                    <a:pt x="235267" y="283045"/>
                  </a:cubicBezTo>
                  <a:cubicBezTo>
                    <a:pt x="231711" y="266243"/>
                    <a:pt x="223431" y="252044"/>
                    <a:pt x="225082" y="233819"/>
                  </a:cubicBezTo>
                  <a:lnTo>
                    <a:pt x="223901" y="232156"/>
                  </a:lnTo>
                  <a:lnTo>
                    <a:pt x="220358" y="236652"/>
                  </a:lnTo>
                  <a:lnTo>
                    <a:pt x="220358" y="234290"/>
                  </a:lnTo>
                  <a:cubicBezTo>
                    <a:pt x="245910" y="203289"/>
                    <a:pt x="281889" y="177254"/>
                    <a:pt x="284023" y="136068"/>
                  </a:cubicBezTo>
                  <a:cubicBezTo>
                    <a:pt x="288519" y="98196"/>
                    <a:pt x="267614" y="60604"/>
                    <a:pt x="236080" y="41135"/>
                  </a:cubicBezTo>
                  <a:cubicBezTo>
                    <a:pt x="236080" y="41135"/>
                    <a:pt x="215989" y="24854"/>
                    <a:pt x="187388" y="15418"/>
                  </a:cubicBezTo>
                </a:path>
              </a:pathLst>
            </a:custGeom>
            <a:solidFill>
              <a:srgbClr val="D1D2D4"/>
            </a:solidFill>
          </p:spPr>
        </p:sp>
        <p:sp>
          <p:nvSpPr>
            <p:cNvPr id="139" name="Freeform 138"/>
            <p:cNvSpPr/>
            <p:nvPr/>
          </p:nvSpPr>
          <p:spPr>
            <a:xfrm>
              <a:off x="5164328" y="3719735"/>
              <a:ext cx="288519" cy="283045"/>
            </a:xfrm>
            <a:custGeom>
              <a:avLst/>
              <a:gdLst/>
              <a:ahLst/>
              <a:cxnLst/>
              <a:rect l="l" t="t" r="r" b="b"/>
              <a:pathLst>
                <a:path w="288519" h="283045">
                  <a:moveTo>
                    <a:pt x="187388" y="15418"/>
                  </a:moveTo>
                  <a:cubicBezTo>
                    <a:pt x="170218" y="9753"/>
                    <a:pt x="149987" y="6782"/>
                    <a:pt x="129171" y="10668"/>
                  </a:cubicBezTo>
                  <a:cubicBezTo>
                    <a:pt x="125095" y="11430"/>
                    <a:pt x="118796" y="11925"/>
                    <a:pt x="113500" y="13017"/>
                  </a:cubicBezTo>
                  <a:lnTo>
                    <a:pt x="108293" y="13919"/>
                  </a:lnTo>
                  <a:cubicBezTo>
                    <a:pt x="78232" y="21145"/>
                    <a:pt x="41796" y="36347"/>
                    <a:pt x="26403" y="68059"/>
                  </a:cubicBezTo>
                  <a:cubicBezTo>
                    <a:pt x="11735" y="91021"/>
                    <a:pt x="13487" y="126124"/>
                    <a:pt x="23431" y="150736"/>
                  </a:cubicBezTo>
                  <a:cubicBezTo>
                    <a:pt x="23190" y="168491"/>
                    <a:pt x="11861" y="181635"/>
                    <a:pt x="2159" y="195123"/>
                  </a:cubicBezTo>
                  <a:cubicBezTo>
                    <a:pt x="1397" y="198793"/>
                    <a:pt x="2540" y="200647"/>
                    <a:pt x="5854" y="203251"/>
                  </a:cubicBezTo>
                  <a:cubicBezTo>
                    <a:pt x="14262" y="204495"/>
                    <a:pt x="17704" y="205295"/>
                    <a:pt x="19723" y="204940"/>
                  </a:cubicBezTo>
                  <a:cubicBezTo>
                    <a:pt x="26111" y="209436"/>
                    <a:pt x="26581" y="218097"/>
                    <a:pt x="23749" y="224244"/>
                  </a:cubicBezTo>
                  <a:cubicBezTo>
                    <a:pt x="23749" y="225907"/>
                    <a:pt x="20802" y="226720"/>
                    <a:pt x="21273" y="228612"/>
                  </a:cubicBezTo>
                  <a:cubicBezTo>
                    <a:pt x="22453" y="231927"/>
                    <a:pt x="23190" y="234759"/>
                    <a:pt x="26746" y="235941"/>
                  </a:cubicBezTo>
                  <a:cubicBezTo>
                    <a:pt x="31483" y="235001"/>
                    <a:pt x="23190" y="241858"/>
                    <a:pt x="19406" y="229794"/>
                  </a:cubicBezTo>
                  <a:cubicBezTo>
                    <a:pt x="17755" y="226479"/>
                    <a:pt x="22962" y="224345"/>
                    <a:pt x="22720" y="220802"/>
                  </a:cubicBezTo>
                  <a:cubicBezTo>
                    <a:pt x="24143" y="216535"/>
                    <a:pt x="22962" y="211810"/>
                    <a:pt x="19888" y="208724"/>
                  </a:cubicBezTo>
                  <a:cubicBezTo>
                    <a:pt x="13259" y="204940"/>
                    <a:pt x="711" y="208254"/>
                    <a:pt x="0" y="196901"/>
                  </a:cubicBezTo>
                  <a:lnTo>
                    <a:pt x="711" y="192875"/>
                  </a:lnTo>
                  <a:cubicBezTo>
                    <a:pt x="9677" y="181165"/>
                    <a:pt x="19736" y="168656"/>
                    <a:pt x="20485" y="154178"/>
                  </a:cubicBezTo>
                  <a:cubicBezTo>
                    <a:pt x="20714" y="149936"/>
                    <a:pt x="19761" y="145516"/>
                    <a:pt x="18046" y="140906"/>
                  </a:cubicBezTo>
                  <a:cubicBezTo>
                    <a:pt x="7633" y="111798"/>
                    <a:pt x="12675" y="77495"/>
                    <a:pt x="32385" y="53175"/>
                  </a:cubicBezTo>
                  <a:cubicBezTo>
                    <a:pt x="52971" y="28092"/>
                    <a:pt x="81737" y="17742"/>
                    <a:pt x="110388" y="10401"/>
                  </a:cubicBezTo>
                  <a:lnTo>
                    <a:pt x="116764" y="9004"/>
                  </a:lnTo>
                  <a:cubicBezTo>
                    <a:pt x="178219" y="0"/>
                    <a:pt x="202235" y="17005"/>
                    <a:pt x="235267" y="37249"/>
                  </a:cubicBezTo>
                  <a:cubicBezTo>
                    <a:pt x="235267" y="37249"/>
                    <a:pt x="247828" y="43726"/>
                    <a:pt x="260591" y="58623"/>
                  </a:cubicBezTo>
                  <a:cubicBezTo>
                    <a:pt x="272732" y="72784"/>
                    <a:pt x="285788" y="94526"/>
                    <a:pt x="286474" y="126771"/>
                  </a:cubicBezTo>
                  <a:cubicBezTo>
                    <a:pt x="287020" y="152095"/>
                    <a:pt x="277114" y="172669"/>
                    <a:pt x="262445" y="191173"/>
                  </a:cubicBezTo>
                  <a:cubicBezTo>
                    <a:pt x="252628" y="203543"/>
                    <a:pt x="240271" y="214617"/>
                    <a:pt x="229921" y="226949"/>
                  </a:cubicBezTo>
                  <a:cubicBezTo>
                    <a:pt x="220929" y="246354"/>
                    <a:pt x="233845" y="264592"/>
                    <a:pt x="235267" y="283045"/>
                  </a:cubicBezTo>
                  <a:cubicBezTo>
                    <a:pt x="231711" y="266243"/>
                    <a:pt x="223431" y="252044"/>
                    <a:pt x="225082" y="233819"/>
                  </a:cubicBezTo>
                  <a:lnTo>
                    <a:pt x="223901" y="232156"/>
                  </a:lnTo>
                  <a:lnTo>
                    <a:pt x="220358" y="236652"/>
                  </a:lnTo>
                  <a:lnTo>
                    <a:pt x="220358" y="234290"/>
                  </a:lnTo>
                  <a:cubicBezTo>
                    <a:pt x="245910" y="203289"/>
                    <a:pt x="281889" y="177254"/>
                    <a:pt x="284023" y="136068"/>
                  </a:cubicBezTo>
                  <a:cubicBezTo>
                    <a:pt x="288519" y="98196"/>
                    <a:pt x="267614" y="60604"/>
                    <a:pt x="236080" y="41135"/>
                  </a:cubicBezTo>
                  <a:cubicBezTo>
                    <a:pt x="236080" y="41135"/>
                    <a:pt x="215989" y="24854"/>
                    <a:pt x="187388" y="15418"/>
                  </a:cubicBezTo>
                  <a:close/>
                </a:path>
              </a:pathLst>
            </a:custGeom>
            <a:noFill/>
            <a:ln w="16815" cap="sq">
              <a:solidFill>
                <a:srgbClr val="FFFEFF"/>
              </a:solidFill>
            </a:ln>
          </p:spPr>
        </p:sp>
        <p:sp>
          <p:nvSpPr>
            <p:cNvPr id="140" name="Freeform 139"/>
            <p:cNvSpPr/>
            <p:nvPr/>
          </p:nvSpPr>
          <p:spPr>
            <a:xfrm>
              <a:off x="5182343" y="3958053"/>
              <a:ext cx="102578" cy="105562"/>
            </a:xfrm>
            <a:custGeom>
              <a:avLst/>
              <a:gdLst/>
              <a:ahLst/>
              <a:cxnLst/>
              <a:rect l="l" t="t" r="r" b="b"/>
              <a:pathLst>
                <a:path w="102578" h="105562">
                  <a:moveTo>
                    <a:pt x="7074" y="10884"/>
                  </a:moveTo>
                  <a:cubicBezTo>
                    <a:pt x="9208" y="14427"/>
                    <a:pt x="15596" y="12535"/>
                    <a:pt x="14884" y="18224"/>
                  </a:cubicBezTo>
                  <a:cubicBezTo>
                    <a:pt x="13703" y="25324"/>
                    <a:pt x="4471" y="29819"/>
                    <a:pt x="8725" y="38570"/>
                  </a:cubicBezTo>
                  <a:cubicBezTo>
                    <a:pt x="10630" y="44259"/>
                    <a:pt x="15596" y="50178"/>
                    <a:pt x="21273" y="52781"/>
                  </a:cubicBezTo>
                  <a:cubicBezTo>
                    <a:pt x="30924" y="56680"/>
                    <a:pt x="82995" y="41885"/>
                    <a:pt x="87783" y="47092"/>
                  </a:cubicBezTo>
                  <a:cubicBezTo>
                    <a:pt x="102578" y="51003"/>
                    <a:pt x="99847" y="71006"/>
                    <a:pt x="100800" y="85674"/>
                  </a:cubicBezTo>
                  <a:cubicBezTo>
                    <a:pt x="101752" y="94196"/>
                    <a:pt x="100330" y="97269"/>
                    <a:pt x="100800" y="105562"/>
                  </a:cubicBezTo>
                  <a:lnTo>
                    <a:pt x="100089" y="105562"/>
                  </a:lnTo>
                  <a:cubicBezTo>
                    <a:pt x="99136" y="87097"/>
                    <a:pt x="99492" y="54013"/>
                    <a:pt x="91567" y="51117"/>
                  </a:cubicBezTo>
                  <a:cubicBezTo>
                    <a:pt x="84468" y="45441"/>
                    <a:pt x="73546" y="49212"/>
                    <a:pt x="65532" y="50140"/>
                  </a:cubicBezTo>
                  <a:cubicBezTo>
                    <a:pt x="29972" y="54292"/>
                    <a:pt x="15621" y="66510"/>
                    <a:pt x="6871" y="38100"/>
                  </a:cubicBezTo>
                  <a:cubicBezTo>
                    <a:pt x="0" y="27686"/>
                    <a:pt x="23203" y="17272"/>
                    <a:pt x="6871" y="13017"/>
                  </a:cubicBezTo>
                  <a:cubicBezTo>
                    <a:pt x="2362" y="9703"/>
                    <a:pt x="4712" y="4966"/>
                    <a:pt x="7544" y="1181"/>
                  </a:cubicBezTo>
                  <a:lnTo>
                    <a:pt x="8725" y="0"/>
                  </a:lnTo>
                  <a:cubicBezTo>
                    <a:pt x="8496" y="3785"/>
                    <a:pt x="3518" y="6858"/>
                    <a:pt x="7074" y="10884"/>
                  </a:cubicBezTo>
                </a:path>
              </a:pathLst>
            </a:custGeom>
            <a:solidFill>
              <a:srgbClr val="D1D2D4"/>
            </a:solidFill>
          </p:spPr>
        </p:sp>
        <p:sp>
          <p:nvSpPr>
            <p:cNvPr id="141" name="Freeform 140"/>
            <p:cNvSpPr/>
            <p:nvPr/>
          </p:nvSpPr>
          <p:spPr>
            <a:xfrm>
              <a:off x="5182343" y="3958053"/>
              <a:ext cx="102578" cy="105562"/>
            </a:xfrm>
            <a:custGeom>
              <a:avLst/>
              <a:gdLst/>
              <a:ahLst/>
              <a:cxnLst/>
              <a:rect l="l" t="t" r="r" b="b"/>
              <a:pathLst>
                <a:path w="102578" h="105562">
                  <a:moveTo>
                    <a:pt x="7074" y="10884"/>
                  </a:moveTo>
                  <a:cubicBezTo>
                    <a:pt x="9208" y="14427"/>
                    <a:pt x="15596" y="12535"/>
                    <a:pt x="14884" y="18224"/>
                  </a:cubicBezTo>
                  <a:cubicBezTo>
                    <a:pt x="13703" y="25324"/>
                    <a:pt x="4471" y="29819"/>
                    <a:pt x="8725" y="38570"/>
                  </a:cubicBezTo>
                  <a:cubicBezTo>
                    <a:pt x="10630" y="44259"/>
                    <a:pt x="15596" y="50178"/>
                    <a:pt x="21273" y="52781"/>
                  </a:cubicBezTo>
                  <a:cubicBezTo>
                    <a:pt x="30924" y="56680"/>
                    <a:pt x="82995" y="41885"/>
                    <a:pt x="87783" y="47092"/>
                  </a:cubicBezTo>
                  <a:cubicBezTo>
                    <a:pt x="102578" y="51003"/>
                    <a:pt x="99847" y="71006"/>
                    <a:pt x="100800" y="85674"/>
                  </a:cubicBezTo>
                  <a:cubicBezTo>
                    <a:pt x="101752" y="94196"/>
                    <a:pt x="100330" y="97269"/>
                    <a:pt x="100800" y="105562"/>
                  </a:cubicBezTo>
                  <a:lnTo>
                    <a:pt x="100089" y="105562"/>
                  </a:lnTo>
                  <a:cubicBezTo>
                    <a:pt x="99136" y="87097"/>
                    <a:pt x="99492" y="54013"/>
                    <a:pt x="91567" y="51117"/>
                  </a:cubicBezTo>
                  <a:cubicBezTo>
                    <a:pt x="84468" y="45441"/>
                    <a:pt x="73546" y="49212"/>
                    <a:pt x="65532" y="50140"/>
                  </a:cubicBezTo>
                  <a:cubicBezTo>
                    <a:pt x="29972" y="54292"/>
                    <a:pt x="15621" y="66510"/>
                    <a:pt x="6871" y="38100"/>
                  </a:cubicBezTo>
                  <a:cubicBezTo>
                    <a:pt x="0" y="27686"/>
                    <a:pt x="23203" y="17272"/>
                    <a:pt x="6871" y="13017"/>
                  </a:cubicBezTo>
                  <a:cubicBezTo>
                    <a:pt x="2362" y="9703"/>
                    <a:pt x="4712" y="4966"/>
                    <a:pt x="7544" y="1181"/>
                  </a:cubicBezTo>
                  <a:lnTo>
                    <a:pt x="8725" y="0"/>
                  </a:lnTo>
                  <a:cubicBezTo>
                    <a:pt x="8496" y="3785"/>
                    <a:pt x="3518" y="6858"/>
                    <a:pt x="7074" y="10884"/>
                  </a:cubicBezTo>
                  <a:close/>
                </a:path>
              </a:pathLst>
            </a:custGeom>
            <a:noFill/>
            <a:ln w="16815" cap="sq">
              <a:solidFill>
                <a:srgbClr val="FFFEFF"/>
              </a:solidFill>
            </a:ln>
          </p:spPr>
        </p:sp>
        <p:sp>
          <p:nvSpPr>
            <p:cNvPr id="142" name="Freeform 141"/>
            <p:cNvSpPr/>
            <p:nvPr/>
          </p:nvSpPr>
          <p:spPr>
            <a:xfrm>
              <a:off x="3697050" y="4017590"/>
              <a:ext cx="2254923" cy="2170836"/>
            </a:xfrm>
            <a:custGeom>
              <a:avLst/>
              <a:gdLst/>
              <a:ahLst/>
              <a:cxnLst/>
              <a:rect l="l" t="t" r="r" b="b"/>
              <a:pathLst>
                <a:path w="2254923" h="2170836">
                  <a:moveTo>
                    <a:pt x="1003" y="559867"/>
                  </a:moveTo>
                  <a:lnTo>
                    <a:pt x="2254923" y="0"/>
                  </a:lnTo>
                  <a:lnTo>
                    <a:pt x="1931086" y="698843"/>
                  </a:lnTo>
                  <a:lnTo>
                    <a:pt x="1248994" y="2170837"/>
                  </a:lnTo>
                  <a:lnTo>
                    <a:pt x="0" y="564363"/>
                  </a:lnTo>
                  <a:close/>
                </a:path>
              </a:pathLst>
            </a:custGeom>
            <a:solidFill>
              <a:srgbClr val="FF7F32"/>
            </a:solidFill>
          </p:spPr>
        </p:sp>
        <p:sp>
          <p:nvSpPr>
            <p:cNvPr id="143" name="Freeform 142"/>
            <p:cNvSpPr/>
            <p:nvPr/>
          </p:nvSpPr>
          <p:spPr>
            <a:xfrm>
              <a:off x="3697050" y="4017590"/>
              <a:ext cx="2254923" cy="2170836"/>
            </a:xfrm>
            <a:custGeom>
              <a:avLst/>
              <a:gdLst/>
              <a:ahLst/>
              <a:cxnLst/>
              <a:rect l="l" t="t" r="r" b="b"/>
              <a:pathLst>
                <a:path w="2254923" h="2170836">
                  <a:moveTo>
                    <a:pt x="1003" y="559867"/>
                  </a:moveTo>
                  <a:lnTo>
                    <a:pt x="2254923" y="0"/>
                  </a:lnTo>
                  <a:lnTo>
                    <a:pt x="1931086" y="698843"/>
                  </a:lnTo>
                  <a:lnTo>
                    <a:pt x="1248994" y="2170837"/>
                  </a:lnTo>
                  <a:lnTo>
                    <a:pt x="0" y="564363"/>
                  </a:lnTo>
                  <a:lnTo>
                    <a:pt x="1003" y="559867"/>
                  </a:lnTo>
                  <a:close/>
                </a:path>
              </a:pathLst>
            </a:custGeom>
            <a:solidFill>
              <a:srgbClr val="8C1D40"/>
            </a:solidFill>
            <a:ln w="9741" cap="sq">
              <a:solidFill>
                <a:srgbClr val="FFFEFF"/>
              </a:solidFill>
            </a:ln>
          </p:spPr>
        </p:sp>
      </p:grpSp>
      <p:sp>
        <p:nvSpPr>
          <p:cNvPr id="144" name="TextBox 143"/>
          <p:cNvSpPr txBox="1"/>
          <p:nvPr/>
        </p:nvSpPr>
        <p:spPr>
          <a:xfrm>
            <a:off x="7420379" y="3666430"/>
            <a:ext cx="1188720" cy="939800"/>
          </a:xfrm>
          <a:prstGeom prst="rect">
            <a:avLst/>
          </a:prstGeom>
        </p:spPr>
        <p:txBody>
          <a:bodyPr lIns="0" tIns="0" rIns="0" bIns="0" anchor="t"/>
          <a:lstStyle/>
          <a:p>
            <a:pPr marL="100860" indent="-100860">
              <a:lnSpc>
                <a:spcPts val="996"/>
              </a:lnSpc>
              <a:buClr>
                <a:srgbClr val="FFFEFF"/>
              </a:buClr>
              <a:buSzPts val="500"/>
              <a:buFont typeface="Arial Unicode MS"/>
              <a:buChar char="■"/>
            </a:pPr>
            <a:r>
              <a:rPr lang="en-US" sz="1000" b="1" dirty="0">
                <a:solidFill>
                  <a:srgbClr val="FFFEFF"/>
                </a:solidFill>
                <a:latin typeface="Arial"/>
              </a:rPr>
              <a:t>Achieving Personal </a:t>
            </a:r>
            <a:br>
              <a:rPr lang="en-US" sz="1000" b="1" dirty="0">
                <a:solidFill>
                  <a:srgbClr val="FFFEFF"/>
                </a:solidFill>
                <a:latin typeface="Arial"/>
              </a:rPr>
            </a:br>
            <a:r>
              <a:rPr lang="en-US" sz="1000" b="1" dirty="0">
                <a:solidFill>
                  <a:srgbClr val="FFFEFF"/>
                </a:solidFill>
                <a:latin typeface="Arial"/>
              </a:rPr>
              <a:t>Goals and Objectives</a:t>
            </a:r>
          </a:p>
          <a:p>
            <a:pPr marL="100860" indent="-100860">
              <a:lnSpc>
                <a:spcPts val="996"/>
              </a:lnSpc>
              <a:spcBef>
                <a:spcPts val="441"/>
              </a:spcBef>
              <a:buClr>
                <a:srgbClr val="FFFEFF"/>
              </a:buClr>
              <a:buSzPts val="500"/>
              <a:buFont typeface="Arial Unicode MS"/>
              <a:buChar char="■"/>
            </a:pPr>
            <a:r>
              <a:rPr lang="en-US" sz="1000" b="1" dirty="0">
                <a:solidFill>
                  <a:srgbClr val="FFFEFF"/>
                </a:solidFill>
                <a:latin typeface="Arial"/>
              </a:rPr>
              <a:t>Business </a:t>
            </a:r>
            <a:br>
              <a:rPr lang="en-US" sz="1000" b="1" dirty="0">
                <a:solidFill>
                  <a:srgbClr val="FFFEFF"/>
                </a:solidFill>
                <a:latin typeface="Arial"/>
              </a:rPr>
            </a:br>
            <a:r>
              <a:rPr lang="en-US" sz="1000" b="1" dirty="0">
                <a:solidFill>
                  <a:srgbClr val="FFFEFF"/>
                </a:solidFill>
                <a:latin typeface="Arial"/>
              </a:rPr>
              <a:t>Results </a:t>
            </a:r>
            <a:br>
              <a:rPr lang="en-US" sz="1000" b="1" dirty="0">
                <a:solidFill>
                  <a:srgbClr val="FFFEFF"/>
                </a:solidFill>
                <a:latin typeface="Arial"/>
              </a:rPr>
            </a:br>
            <a:r>
              <a:rPr lang="en-US" sz="1000" b="1" dirty="0">
                <a:solidFill>
                  <a:srgbClr val="FFFEFF"/>
                </a:solidFill>
                <a:latin typeface="Arial"/>
              </a:rPr>
              <a:t>Orientation</a:t>
            </a:r>
          </a:p>
        </p:txBody>
      </p:sp>
      <p:sp>
        <p:nvSpPr>
          <p:cNvPr id="145" name="TextBox 144"/>
          <p:cNvSpPr txBox="1"/>
          <p:nvPr/>
        </p:nvSpPr>
        <p:spPr>
          <a:xfrm rot="3135015">
            <a:off x="6988627" y="4254929"/>
            <a:ext cx="152400" cy="165100"/>
          </a:xfrm>
          <a:prstGeom prst="rect">
            <a:avLst/>
          </a:prstGeom>
        </p:spPr>
        <p:txBody>
          <a:bodyPr wrap="none" lIns="0" tIns="0" rIns="0" bIns="0" anchor="t"/>
          <a:lstStyle/>
          <a:p>
            <a:r>
              <a:rPr lang="en-US" sz="1000" b="1">
                <a:solidFill>
                  <a:srgbClr val="000000"/>
                </a:solidFill>
                <a:latin typeface="Arial"/>
              </a:rPr>
              <a:t>V.</a:t>
            </a:r>
          </a:p>
        </p:txBody>
      </p:sp>
      <p:sp>
        <p:nvSpPr>
          <p:cNvPr id="146" name="TextBox 145"/>
          <p:cNvSpPr txBox="1"/>
          <p:nvPr/>
        </p:nvSpPr>
        <p:spPr>
          <a:xfrm rot="3135015">
            <a:off x="6954246" y="4628785"/>
            <a:ext cx="800100" cy="165100"/>
          </a:xfrm>
          <a:prstGeom prst="rect">
            <a:avLst/>
          </a:prstGeom>
        </p:spPr>
        <p:txBody>
          <a:bodyPr wrap="none" lIns="0" tIns="0" rIns="0" bIns="0" anchor="t"/>
          <a:lstStyle/>
          <a:p>
            <a:r>
              <a:rPr lang="en-US" sz="1000" b="1">
                <a:solidFill>
                  <a:srgbClr val="000000"/>
                </a:solidFill>
                <a:latin typeface="Arial"/>
              </a:rPr>
              <a:t>Ownership </a:t>
            </a:r>
          </a:p>
        </p:txBody>
      </p:sp>
      <p:sp>
        <p:nvSpPr>
          <p:cNvPr id="147" name="TextBox 146"/>
          <p:cNvSpPr txBox="1"/>
          <p:nvPr/>
        </p:nvSpPr>
        <p:spPr>
          <a:xfrm rot="3135015">
            <a:off x="7584052" y="4958330"/>
            <a:ext cx="50801" cy="165100"/>
          </a:xfrm>
          <a:prstGeom prst="rect">
            <a:avLst/>
          </a:prstGeom>
        </p:spPr>
        <p:txBody>
          <a:bodyPr wrap="none" lIns="0" tIns="0" rIns="0" bIns="0" anchor="t"/>
          <a:lstStyle/>
          <a:p>
            <a:r>
              <a:rPr lang="en-US" sz="1000" b="1">
                <a:solidFill>
                  <a:srgbClr val="000000"/>
                </a:solidFill>
                <a:latin typeface="Arial"/>
              </a:rPr>
              <a:t> </a:t>
            </a:r>
          </a:p>
        </p:txBody>
      </p:sp>
      <p:sp>
        <p:nvSpPr>
          <p:cNvPr id="148" name="TextBox 147"/>
          <p:cNvSpPr txBox="1"/>
          <p:nvPr/>
        </p:nvSpPr>
        <p:spPr>
          <a:xfrm rot="3135015">
            <a:off x="6578582" y="4664340"/>
            <a:ext cx="1206500" cy="165100"/>
          </a:xfrm>
          <a:prstGeom prst="rect">
            <a:avLst/>
          </a:prstGeom>
        </p:spPr>
        <p:txBody>
          <a:bodyPr wrap="none" lIns="0" tIns="0" rIns="0" bIns="0" anchor="t"/>
          <a:lstStyle/>
          <a:p>
            <a:r>
              <a:rPr lang="en-US" sz="1000" b="1">
                <a:solidFill>
                  <a:srgbClr val="000000"/>
                </a:solidFill>
                <a:latin typeface="Arial"/>
              </a:rPr>
              <a:t>and Commitment</a:t>
            </a:r>
          </a:p>
        </p:txBody>
      </p:sp>
      <p:grpSp>
        <p:nvGrpSpPr>
          <p:cNvPr id="149" name="Group 148"/>
          <p:cNvGrpSpPr/>
          <p:nvPr/>
        </p:nvGrpSpPr>
        <p:grpSpPr>
          <a:xfrm>
            <a:off x="8323125" y="3375496"/>
            <a:ext cx="312838" cy="381772"/>
            <a:chOff x="5289185" y="4222769"/>
            <a:chExt cx="312838" cy="381772"/>
          </a:xfrm>
        </p:grpSpPr>
        <p:sp>
          <p:nvSpPr>
            <p:cNvPr id="150" name="Freeform 149"/>
            <p:cNvSpPr/>
            <p:nvPr/>
          </p:nvSpPr>
          <p:spPr>
            <a:xfrm>
              <a:off x="5376522" y="4369403"/>
              <a:ext cx="225501" cy="166192"/>
            </a:xfrm>
            <a:custGeom>
              <a:avLst/>
              <a:gdLst/>
              <a:ahLst/>
              <a:cxnLst/>
              <a:rect l="l" t="t" r="r" b="b"/>
              <a:pathLst>
                <a:path w="225501" h="166192">
                  <a:moveTo>
                    <a:pt x="0" y="20968"/>
                  </a:moveTo>
                  <a:cubicBezTo>
                    <a:pt x="81267" y="7264"/>
                    <a:pt x="93421" y="0"/>
                    <a:pt x="149162" y="65634"/>
                  </a:cubicBezTo>
                  <a:cubicBezTo>
                    <a:pt x="204915" y="131267"/>
                    <a:pt x="225502" y="112624"/>
                    <a:pt x="225502" y="112624"/>
                  </a:cubicBezTo>
                  <a:lnTo>
                    <a:pt x="175400" y="131788"/>
                  </a:lnTo>
                  <a:lnTo>
                    <a:pt x="195339" y="166192"/>
                  </a:lnTo>
                  <a:cubicBezTo>
                    <a:pt x="195339" y="166192"/>
                    <a:pt x="125120" y="154877"/>
                    <a:pt x="87122" y="88138"/>
                  </a:cubicBezTo>
                  <a:cubicBezTo>
                    <a:pt x="49111" y="21400"/>
                    <a:pt x="0" y="20968"/>
                    <a:pt x="0" y="20968"/>
                  </a:cubicBezTo>
                </a:path>
              </a:pathLst>
            </a:custGeom>
            <a:solidFill>
              <a:srgbClr val="FFFEFF"/>
            </a:solidFill>
            <a:ln>
              <a:solidFill>
                <a:srgbClr val="8C1D40"/>
              </a:solidFill>
            </a:ln>
          </p:spPr>
        </p:sp>
        <p:sp>
          <p:nvSpPr>
            <p:cNvPr id="151" name="Freeform 150"/>
            <p:cNvSpPr/>
            <p:nvPr/>
          </p:nvSpPr>
          <p:spPr>
            <a:xfrm>
              <a:off x="5376522" y="4369403"/>
              <a:ext cx="225501" cy="166192"/>
            </a:xfrm>
            <a:custGeom>
              <a:avLst/>
              <a:gdLst/>
              <a:ahLst/>
              <a:cxnLst/>
              <a:rect l="l" t="t" r="r" b="b"/>
              <a:pathLst>
                <a:path w="225501" h="166192">
                  <a:moveTo>
                    <a:pt x="0" y="20968"/>
                  </a:moveTo>
                  <a:cubicBezTo>
                    <a:pt x="81267" y="7264"/>
                    <a:pt x="93421" y="0"/>
                    <a:pt x="149162" y="65634"/>
                  </a:cubicBezTo>
                  <a:cubicBezTo>
                    <a:pt x="204915" y="131267"/>
                    <a:pt x="225502" y="112624"/>
                    <a:pt x="225502" y="112624"/>
                  </a:cubicBezTo>
                  <a:lnTo>
                    <a:pt x="175400" y="131788"/>
                  </a:lnTo>
                  <a:lnTo>
                    <a:pt x="195339" y="166192"/>
                  </a:lnTo>
                  <a:cubicBezTo>
                    <a:pt x="195339" y="166192"/>
                    <a:pt x="125120" y="154877"/>
                    <a:pt x="87122" y="88138"/>
                  </a:cubicBezTo>
                  <a:cubicBezTo>
                    <a:pt x="49111" y="21400"/>
                    <a:pt x="0" y="20968"/>
                    <a:pt x="0" y="20968"/>
                  </a:cubicBezTo>
                </a:path>
              </a:pathLst>
            </a:custGeom>
            <a:noFill/>
            <a:ln w="3162" cap="sq">
              <a:solidFill>
                <a:srgbClr val="8C1D40"/>
              </a:solidFill>
            </a:ln>
          </p:spPr>
        </p:sp>
        <p:sp>
          <p:nvSpPr>
            <p:cNvPr id="152" name="Freeform 151"/>
            <p:cNvSpPr/>
            <p:nvPr/>
          </p:nvSpPr>
          <p:spPr>
            <a:xfrm>
              <a:off x="5379177" y="4363724"/>
              <a:ext cx="100851" cy="240817"/>
            </a:xfrm>
            <a:custGeom>
              <a:avLst/>
              <a:gdLst/>
              <a:ahLst/>
              <a:cxnLst/>
              <a:rect l="l" t="t" r="r" b="b"/>
              <a:pathLst>
                <a:path w="100851" h="240817">
                  <a:moveTo>
                    <a:pt x="6211" y="0"/>
                  </a:moveTo>
                  <a:cubicBezTo>
                    <a:pt x="73356" y="47764"/>
                    <a:pt x="87097" y="51232"/>
                    <a:pt x="80099" y="137071"/>
                  </a:cubicBezTo>
                  <a:cubicBezTo>
                    <a:pt x="73102" y="222898"/>
                    <a:pt x="100851" y="224269"/>
                    <a:pt x="100851" y="224269"/>
                  </a:cubicBezTo>
                  <a:lnTo>
                    <a:pt x="51867" y="202400"/>
                  </a:lnTo>
                  <a:lnTo>
                    <a:pt x="41644" y="240817"/>
                  </a:lnTo>
                  <a:cubicBezTo>
                    <a:pt x="41644" y="240817"/>
                    <a:pt x="0" y="183172"/>
                    <a:pt x="20321" y="109106"/>
                  </a:cubicBezTo>
                  <a:cubicBezTo>
                    <a:pt x="40628" y="35052"/>
                    <a:pt x="6211" y="0"/>
                    <a:pt x="6211" y="0"/>
                  </a:cubicBezTo>
                </a:path>
              </a:pathLst>
            </a:custGeom>
            <a:solidFill>
              <a:srgbClr val="FFFEFF"/>
            </a:solidFill>
            <a:ln>
              <a:solidFill>
                <a:srgbClr val="8C1D40"/>
              </a:solidFill>
            </a:ln>
          </p:spPr>
        </p:sp>
        <p:sp>
          <p:nvSpPr>
            <p:cNvPr id="153" name="Freeform 152"/>
            <p:cNvSpPr/>
            <p:nvPr/>
          </p:nvSpPr>
          <p:spPr>
            <a:xfrm>
              <a:off x="5379177" y="4363724"/>
              <a:ext cx="100851" cy="240817"/>
            </a:xfrm>
            <a:custGeom>
              <a:avLst/>
              <a:gdLst/>
              <a:ahLst/>
              <a:cxnLst/>
              <a:rect l="l" t="t" r="r" b="b"/>
              <a:pathLst>
                <a:path w="100851" h="240817">
                  <a:moveTo>
                    <a:pt x="6211" y="0"/>
                  </a:moveTo>
                  <a:cubicBezTo>
                    <a:pt x="73356" y="47764"/>
                    <a:pt x="87097" y="51232"/>
                    <a:pt x="80099" y="137071"/>
                  </a:cubicBezTo>
                  <a:cubicBezTo>
                    <a:pt x="73102" y="222898"/>
                    <a:pt x="100851" y="224269"/>
                    <a:pt x="100851" y="224269"/>
                  </a:cubicBezTo>
                  <a:lnTo>
                    <a:pt x="51867" y="202400"/>
                  </a:lnTo>
                  <a:lnTo>
                    <a:pt x="41644" y="240817"/>
                  </a:lnTo>
                  <a:cubicBezTo>
                    <a:pt x="41644" y="240817"/>
                    <a:pt x="0" y="183172"/>
                    <a:pt x="20321" y="109106"/>
                  </a:cubicBezTo>
                  <a:cubicBezTo>
                    <a:pt x="40628" y="35052"/>
                    <a:pt x="6211" y="0"/>
                    <a:pt x="6211" y="0"/>
                  </a:cubicBezTo>
                </a:path>
              </a:pathLst>
            </a:custGeom>
            <a:noFill/>
            <a:ln w="3162" cap="sq">
              <a:solidFill>
                <a:srgbClr val="8C1D40"/>
              </a:solidFill>
            </a:ln>
          </p:spPr>
        </p:sp>
        <p:sp>
          <p:nvSpPr>
            <p:cNvPr id="154" name="Freeform 153"/>
            <p:cNvSpPr/>
            <p:nvPr/>
          </p:nvSpPr>
          <p:spPr>
            <a:xfrm>
              <a:off x="5289185" y="4222769"/>
              <a:ext cx="227940" cy="227927"/>
            </a:xfrm>
            <a:custGeom>
              <a:avLst/>
              <a:gdLst/>
              <a:ahLst/>
              <a:cxnLst/>
              <a:rect l="l" t="t" r="r" b="b"/>
              <a:pathLst>
                <a:path w="227940" h="227927">
                  <a:moveTo>
                    <a:pt x="72987" y="33528"/>
                  </a:moveTo>
                  <a:lnTo>
                    <a:pt x="82817" y="3518"/>
                  </a:lnTo>
                  <a:lnTo>
                    <a:pt x="106884" y="23978"/>
                  </a:lnTo>
                  <a:lnTo>
                    <a:pt x="127470" y="0"/>
                  </a:lnTo>
                  <a:lnTo>
                    <a:pt x="141885" y="28105"/>
                  </a:lnTo>
                  <a:lnTo>
                    <a:pt x="170053" y="13843"/>
                  </a:lnTo>
                  <a:lnTo>
                    <a:pt x="172619" y="45314"/>
                  </a:lnTo>
                  <a:lnTo>
                    <a:pt x="204102" y="42926"/>
                  </a:lnTo>
                  <a:lnTo>
                    <a:pt x="194412" y="72974"/>
                  </a:lnTo>
                  <a:lnTo>
                    <a:pt x="224422" y="82817"/>
                  </a:lnTo>
                  <a:lnTo>
                    <a:pt x="203988" y="106883"/>
                  </a:lnTo>
                  <a:lnTo>
                    <a:pt x="227940" y="127457"/>
                  </a:lnTo>
                  <a:lnTo>
                    <a:pt x="199835" y="141859"/>
                  </a:lnTo>
                  <a:lnTo>
                    <a:pt x="214110" y="170040"/>
                  </a:lnTo>
                  <a:lnTo>
                    <a:pt x="182614" y="172606"/>
                  </a:lnTo>
                  <a:lnTo>
                    <a:pt x="185027" y="204102"/>
                  </a:lnTo>
                  <a:lnTo>
                    <a:pt x="154966" y="194412"/>
                  </a:lnTo>
                  <a:lnTo>
                    <a:pt x="145136" y="224422"/>
                  </a:lnTo>
                  <a:lnTo>
                    <a:pt x="121057" y="203975"/>
                  </a:lnTo>
                  <a:lnTo>
                    <a:pt x="100483" y="227927"/>
                  </a:lnTo>
                  <a:lnTo>
                    <a:pt x="86081" y="199835"/>
                  </a:lnTo>
                  <a:lnTo>
                    <a:pt x="57900" y="214109"/>
                  </a:lnTo>
                  <a:lnTo>
                    <a:pt x="55347" y="182626"/>
                  </a:lnTo>
                  <a:lnTo>
                    <a:pt x="23851" y="185014"/>
                  </a:lnTo>
                  <a:lnTo>
                    <a:pt x="33528" y="154953"/>
                  </a:lnTo>
                  <a:lnTo>
                    <a:pt x="3518" y="145123"/>
                  </a:lnTo>
                  <a:lnTo>
                    <a:pt x="23965" y="121057"/>
                  </a:lnTo>
                  <a:lnTo>
                    <a:pt x="0" y="100483"/>
                  </a:lnTo>
                  <a:lnTo>
                    <a:pt x="28118" y="86068"/>
                  </a:lnTo>
                  <a:lnTo>
                    <a:pt x="13843" y="57887"/>
                  </a:lnTo>
                  <a:lnTo>
                    <a:pt x="45314" y="55347"/>
                  </a:lnTo>
                  <a:lnTo>
                    <a:pt x="42926" y="23838"/>
                  </a:lnTo>
                  <a:close/>
                </a:path>
              </a:pathLst>
            </a:custGeom>
            <a:solidFill>
              <a:srgbClr val="FFFEFF"/>
            </a:solidFill>
            <a:ln>
              <a:solidFill>
                <a:srgbClr val="8C1D40"/>
              </a:solidFill>
            </a:ln>
          </p:spPr>
        </p:sp>
        <p:sp>
          <p:nvSpPr>
            <p:cNvPr id="155" name="Freeform 154"/>
            <p:cNvSpPr/>
            <p:nvPr/>
          </p:nvSpPr>
          <p:spPr>
            <a:xfrm>
              <a:off x="5289185" y="4222769"/>
              <a:ext cx="227940" cy="227927"/>
            </a:xfrm>
            <a:custGeom>
              <a:avLst/>
              <a:gdLst/>
              <a:ahLst/>
              <a:cxnLst/>
              <a:rect l="l" t="t" r="r" b="b"/>
              <a:pathLst>
                <a:path w="227940" h="227927">
                  <a:moveTo>
                    <a:pt x="72987" y="33528"/>
                  </a:moveTo>
                  <a:lnTo>
                    <a:pt x="82817" y="3518"/>
                  </a:lnTo>
                  <a:lnTo>
                    <a:pt x="106884" y="23978"/>
                  </a:lnTo>
                  <a:lnTo>
                    <a:pt x="127470" y="0"/>
                  </a:lnTo>
                  <a:lnTo>
                    <a:pt x="141885" y="28105"/>
                  </a:lnTo>
                  <a:lnTo>
                    <a:pt x="170053" y="13843"/>
                  </a:lnTo>
                  <a:lnTo>
                    <a:pt x="172619" y="45314"/>
                  </a:lnTo>
                  <a:lnTo>
                    <a:pt x="204102" y="42926"/>
                  </a:lnTo>
                  <a:lnTo>
                    <a:pt x="194412" y="72974"/>
                  </a:lnTo>
                  <a:lnTo>
                    <a:pt x="224422" y="82817"/>
                  </a:lnTo>
                  <a:lnTo>
                    <a:pt x="203988" y="106883"/>
                  </a:lnTo>
                  <a:lnTo>
                    <a:pt x="227940" y="127457"/>
                  </a:lnTo>
                  <a:lnTo>
                    <a:pt x="199835" y="141859"/>
                  </a:lnTo>
                  <a:lnTo>
                    <a:pt x="214110" y="170040"/>
                  </a:lnTo>
                  <a:lnTo>
                    <a:pt x="182614" y="172606"/>
                  </a:lnTo>
                  <a:lnTo>
                    <a:pt x="185027" y="204102"/>
                  </a:lnTo>
                  <a:lnTo>
                    <a:pt x="154966" y="194412"/>
                  </a:lnTo>
                  <a:lnTo>
                    <a:pt x="145136" y="224422"/>
                  </a:lnTo>
                  <a:lnTo>
                    <a:pt x="121057" y="203975"/>
                  </a:lnTo>
                  <a:lnTo>
                    <a:pt x="100483" y="227927"/>
                  </a:lnTo>
                  <a:lnTo>
                    <a:pt x="86081" y="199835"/>
                  </a:lnTo>
                  <a:lnTo>
                    <a:pt x="57900" y="214109"/>
                  </a:lnTo>
                  <a:lnTo>
                    <a:pt x="55347" y="182626"/>
                  </a:lnTo>
                  <a:lnTo>
                    <a:pt x="23851" y="185014"/>
                  </a:lnTo>
                  <a:lnTo>
                    <a:pt x="33528" y="154953"/>
                  </a:lnTo>
                  <a:lnTo>
                    <a:pt x="3518" y="145123"/>
                  </a:lnTo>
                  <a:lnTo>
                    <a:pt x="23965" y="121057"/>
                  </a:lnTo>
                  <a:lnTo>
                    <a:pt x="0" y="100483"/>
                  </a:lnTo>
                  <a:lnTo>
                    <a:pt x="28118" y="86068"/>
                  </a:lnTo>
                  <a:lnTo>
                    <a:pt x="13843" y="57887"/>
                  </a:lnTo>
                  <a:lnTo>
                    <a:pt x="45314" y="55347"/>
                  </a:lnTo>
                  <a:lnTo>
                    <a:pt x="42926" y="23838"/>
                  </a:lnTo>
                  <a:lnTo>
                    <a:pt x="72987" y="33528"/>
                  </a:lnTo>
                  <a:close/>
                </a:path>
              </a:pathLst>
            </a:custGeom>
            <a:noFill/>
            <a:ln w="3162" cap="sq">
              <a:solidFill>
                <a:srgbClr val="8C1D40"/>
              </a:solidFill>
            </a:ln>
          </p:spPr>
        </p:sp>
      </p:grpSp>
      <p:sp>
        <p:nvSpPr>
          <p:cNvPr id="156" name="Freeform 155"/>
          <p:cNvSpPr/>
          <p:nvPr/>
        </p:nvSpPr>
        <p:spPr>
          <a:xfrm>
            <a:off x="8365374" y="3417737"/>
            <a:ext cx="143459" cy="143472"/>
          </a:xfrm>
          <a:custGeom>
            <a:avLst/>
            <a:gdLst/>
            <a:ahLst/>
            <a:cxnLst/>
            <a:rect l="l" t="t" r="r" b="b"/>
            <a:pathLst>
              <a:path w="143459" h="143472">
                <a:moveTo>
                  <a:pt x="100254" y="127712"/>
                </a:moveTo>
                <a:cubicBezTo>
                  <a:pt x="131166" y="111964"/>
                  <a:pt x="143460" y="74130"/>
                  <a:pt x="127699" y="43206"/>
                </a:cubicBezTo>
                <a:cubicBezTo>
                  <a:pt x="111951" y="12294"/>
                  <a:pt x="74117" y="0"/>
                  <a:pt x="43206" y="15748"/>
                </a:cubicBezTo>
                <a:cubicBezTo>
                  <a:pt x="12281" y="31509"/>
                  <a:pt x="0" y="69342"/>
                  <a:pt x="15748" y="100254"/>
                </a:cubicBezTo>
                <a:cubicBezTo>
                  <a:pt x="31509" y="131179"/>
                  <a:pt x="69330" y="143472"/>
                  <a:pt x="100254" y="127712"/>
                </a:cubicBezTo>
              </a:path>
            </a:pathLst>
          </a:custGeom>
          <a:noFill/>
          <a:ln w="12700" cap="sq">
            <a:solidFill>
              <a:srgbClr val="8C1D40"/>
            </a:solidFill>
          </a:ln>
        </p:spPr>
      </p:sp>
    </p:spTree>
    <p:extLst>
      <p:ext uri="{BB962C8B-B14F-4D97-AF65-F5344CB8AC3E}">
        <p14:creationId xmlns:p14="http://schemas.microsoft.com/office/powerpoint/2010/main" val="1338986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3950299" y="1359340"/>
            <a:ext cx="4648200" cy="685800"/>
          </a:xfrm>
          <a:prstGeom prst="homePlate">
            <a:avLst/>
          </a:prstGeom>
          <a:solidFill>
            <a:srgbClr val="00A3E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8" name="Pentagon 7"/>
          <p:cNvSpPr/>
          <p:nvPr/>
        </p:nvSpPr>
        <p:spPr>
          <a:xfrm>
            <a:off x="3874099" y="3645340"/>
            <a:ext cx="4094937" cy="685800"/>
          </a:xfrm>
          <a:prstGeom prst="homePlate">
            <a:avLst/>
          </a:prstGeom>
          <a:solidFill>
            <a:srgbClr val="568E1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9" name="Pentagon 8"/>
          <p:cNvSpPr/>
          <p:nvPr/>
        </p:nvSpPr>
        <p:spPr>
          <a:xfrm>
            <a:off x="4255099" y="2883340"/>
            <a:ext cx="6400800" cy="685800"/>
          </a:xfrm>
          <a:prstGeom prst="homePlate">
            <a:avLst/>
          </a:prstGeom>
          <a:solidFill>
            <a:schemeClr val="tx1">
              <a:lumMod val="50000"/>
              <a:lumOff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10" name="Pentagon 9"/>
          <p:cNvSpPr/>
          <p:nvPr/>
        </p:nvSpPr>
        <p:spPr>
          <a:xfrm>
            <a:off x="3797899" y="2121340"/>
            <a:ext cx="6324600" cy="685800"/>
          </a:xfrm>
          <a:prstGeom prst="homePlate">
            <a:avLst/>
          </a:prstGeom>
          <a:solidFill>
            <a:srgbClr val="FFB31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11" name="Pentagon 10"/>
          <p:cNvSpPr/>
          <p:nvPr/>
        </p:nvSpPr>
        <p:spPr>
          <a:xfrm>
            <a:off x="3340699" y="1359340"/>
            <a:ext cx="1524000" cy="2971800"/>
          </a:xfrm>
          <a:prstGeom prst="homePlate">
            <a:avLst/>
          </a:prstGeom>
          <a:solidFill>
            <a:srgbClr val="99003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white"/>
                </a:solidFill>
                <a:effectLst/>
                <a:uLnTx/>
                <a:uFillTx/>
                <a:latin typeface="Calibri"/>
              </a:rPr>
              <a:t>AVP Review</a:t>
            </a:r>
            <a:r>
              <a:rPr kumimoji="0" lang="en-US" sz="1800" b="1" i="0" u="none" strike="noStrike" kern="0" cap="none" spc="0" normalizeH="0" noProof="0" dirty="0" smtClean="0">
                <a:ln>
                  <a:noFill/>
                </a:ln>
                <a:solidFill>
                  <a:prstClr val="white"/>
                </a:solidFill>
                <a:effectLst/>
                <a:uLnTx/>
                <a:uFillTx/>
                <a:latin typeface="Calibri"/>
              </a:rPr>
              <a:t> &amp; Approval</a:t>
            </a:r>
            <a:endParaRPr kumimoji="0" lang="en-US" sz="1800" b="1" i="0" u="none" strike="noStrike" kern="0" cap="none" spc="0" normalizeH="0" baseline="0" noProof="0" dirty="0" smtClean="0">
              <a:ln>
                <a:noFill/>
              </a:ln>
              <a:solidFill>
                <a:prstClr val="white"/>
              </a:solidFill>
              <a:effectLst/>
              <a:uLnTx/>
              <a:uFillTx/>
              <a:latin typeface="Calibri"/>
            </a:endParaRPr>
          </a:p>
        </p:txBody>
      </p:sp>
      <p:pic>
        <p:nvPicPr>
          <p:cNvPr id="12"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0099" y="2247016"/>
            <a:ext cx="932176" cy="290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8687" y="2883340"/>
            <a:ext cx="687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7" descr="C:\Users\wpond\AppData\Local\Microsoft\Windows\Temporary Internet Files\Content.IE5\JN2UX5B6\MC900441322[1].png"/>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6160099" y="288334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9" descr="C:\Users\wpond\AppData\Local\Microsoft\Windows\Temporary Internet Files\Content.IE5\9P47CLFM\MC900441324[1].png"/>
          <p:cNvPicPr>
            <a:picLocks noChangeAspect="1" noChangeArrowheads="1"/>
          </p:cNvPicPr>
          <p:nvPr/>
        </p:nvPicPr>
        <p:blipFill>
          <a:blip r:embed="rId5" cstate="print">
            <a:duotone>
              <a:srgbClr val="EEECE1">
                <a:shade val="45000"/>
                <a:satMod val="135000"/>
              </a:srgb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373459" y="3797740"/>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descr="C:\Users\wpond\AppData\Local\Microsoft\Windows\Temporary Internet Files\Content.IE5\O4H08IN0\MC900441948[1].wmf"/>
          <p:cNvPicPr>
            <a:picLocks noChangeAspect="1" noChangeArrowheads="1"/>
          </p:cNvPicPr>
          <p:nvPr/>
        </p:nvPicPr>
        <p:blipFill>
          <a:blip r:embed="rId7" cstate="print">
            <a:duotone>
              <a:srgbClr val="EEECE1">
                <a:shade val="45000"/>
                <a:satMod val="135000"/>
              </a:srgbClr>
              <a:prstClr val="white"/>
            </a:duotone>
            <a:lum bright="40000"/>
            <a:extLst>
              <a:ext uri="{28A0092B-C50C-407E-A947-70E740481C1C}">
                <a14:useLocalDpi xmlns:a14="http://schemas.microsoft.com/office/drawing/2010/main" val="0"/>
              </a:ext>
            </a:extLst>
          </a:blip>
          <a:srcRect/>
          <a:stretch>
            <a:fillRect/>
          </a:stretch>
        </p:blipFill>
        <p:spPr bwMode="auto">
          <a:xfrm rot="16200000">
            <a:off x="6015366" y="1275474"/>
            <a:ext cx="502826" cy="8229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255099" y="1384165"/>
            <a:ext cx="1723138" cy="584775"/>
          </a:xfrm>
          <a:prstGeom prst="rect">
            <a:avLst/>
          </a:prstGeom>
          <a:noFill/>
        </p:spPr>
        <p:txBody>
          <a:bodyPr wrap="square" rtlCol="0">
            <a:spAutoFit/>
          </a:bodyPr>
          <a:lstStyle/>
          <a:p>
            <a:pPr algn="ctr" defTabSz="914400"/>
            <a:r>
              <a:rPr lang="en-US" sz="1600" b="1" dirty="0" smtClean="0">
                <a:solidFill>
                  <a:prstClr val="white"/>
                </a:solidFill>
                <a:latin typeface="Calibri"/>
              </a:rPr>
              <a:t>Demand Management</a:t>
            </a:r>
            <a:endParaRPr lang="en-US" sz="1600" b="1" dirty="0">
              <a:solidFill>
                <a:prstClr val="white"/>
              </a:solidFill>
              <a:latin typeface="Calibri"/>
            </a:endParaRPr>
          </a:p>
        </p:txBody>
      </p:sp>
      <p:sp>
        <p:nvSpPr>
          <p:cNvPr id="18" name="TextBox 17"/>
          <p:cNvSpPr txBox="1"/>
          <p:nvPr/>
        </p:nvSpPr>
        <p:spPr>
          <a:xfrm>
            <a:off x="6693499" y="1435540"/>
            <a:ext cx="1752600" cy="276999"/>
          </a:xfrm>
          <a:prstGeom prst="rect">
            <a:avLst/>
          </a:prstGeom>
          <a:noFill/>
        </p:spPr>
        <p:txBody>
          <a:bodyPr wrap="square" rtlCol="0">
            <a:spAutoFit/>
          </a:bodyPr>
          <a:lstStyle/>
          <a:p>
            <a:pPr defTabSz="914400"/>
            <a:r>
              <a:rPr lang="en-US" sz="1200" b="1" dirty="0" smtClean="0">
                <a:solidFill>
                  <a:prstClr val="white"/>
                </a:solidFill>
                <a:latin typeface="Calibri"/>
              </a:rPr>
              <a:t>Charter Development</a:t>
            </a:r>
            <a:endParaRPr lang="en-US" sz="1200" b="1" dirty="0">
              <a:solidFill>
                <a:prstClr val="white"/>
              </a:solidFill>
              <a:latin typeface="Calibri"/>
            </a:endParaRPr>
          </a:p>
        </p:txBody>
      </p:sp>
      <p:sp>
        <p:nvSpPr>
          <p:cNvPr id="19" name="TextBox 18"/>
          <p:cNvSpPr txBox="1"/>
          <p:nvPr/>
        </p:nvSpPr>
        <p:spPr>
          <a:xfrm>
            <a:off x="6693499" y="1660827"/>
            <a:ext cx="1752600" cy="276999"/>
          </a:xfrm>
          <a:prstGeom prst="rect">
            <a:avLst/>
          </a:prstGeom>
          <a:noFill/>
        </p:spPr>
        <p:txBody>
          <a:bodyPr wrap="square" rtlCol="0">
            <a:spAutoFit/>
          </a:bodyPr>
          <a:lstStyle/>
          <a:p>
            <a:pPr defTabSz="914400"/>
            <a:r>
              <a:rPr lang="en-US" sz="1200" b="1" dirty="0" smtClean="0">
                <a:solidFill>
                  <a:prstClr val="white"/>
                </a:solidFill>
                <a:latin typeface="Calibri"/>
              </a:rPr>
              <a:t>Resource Requirements</a:t>
            </a:r>
            <a:endParaRPr lang="en-US" sz="1200" b="1" dirty="0">
              <a:solidFill>
                <a:prstClr val="white"/>
              </a:solidFill>
              <a:latin typeface="Calibri"/>
            </a:endParaRPr>
          </a:p>
        </p:txBody>
      </p:sp>
      <p:grpSp>
        <p:nvGrpSpPr>
          <p:cNvPr id="20" name="Group 19"/>
          <p:cNvGrpSpPr/>
          <p:nvPr/>
        </p:nvGrpSpPr>
        <p:grpSpPr>
          <a:xfrm>
            <a:off x="7684101" y="2360120"/>
            <a:ext cx="609598" cy="447020"/>
            <a:chOff x="7089505" y="2667000"/>
            <a:chExt cx="727394" cy="533400"/>
          </a:xfrm>
        </p:grpSpPr>
        <p:pic>
          <p:nvPicPr>
            <p:cNvPr id="21" name="Picture 8" descr="C:\Users\wpond\AppData\Local\Microsoft\Windows\Temporary Internet Files\Content.IE5\JN2UX5B6\MC900432625[1].png"/>
            <p:cNvPicPr>
              <a:picLocks noChangeAspect="1" noChangeArrowheads="1"/>
            </p:cNvPicPr>
            <p:nvPr/>
          </p:nvPicPr>
          <p:blipFill>
            <a:blip r:embed="rId8" cstate="print">
              <a:duotone>
                <a:srgbClr val="EEECE1">
                  <a:shade val="45000"/>
                  <a:satMod val="135000"/>
                </a:srgb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089505" y="2667000"/>
              <a:ext cx="387399" cy="3873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wpond\AppData\Local\Microsoft\Windows\Temporary Internet Files\Content.IE5\JN2UX5B6\MC900432625[1].png"/>
            <p:cNvPicPr>
              <a:picLocks noChangeAspect="1" noChangeArrowheads="1"/>
            </p:cNvPicPr>
            <p:nvPr/>
          </p:nvPicPr>
          <p:blipFill>
            <a:blip r:embed="rId8" cstate="print">
              <a:duotone>
                <a:srgbClr val="EEECE1">
                  <a:shade val="45000"/>
                  <a:satMod val="135000"/>
                </a:srgb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29500" y="2667000"/>
              <a:ext cx="387399" cy="3873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Users\wpond\AppData\Local\Microsoft\Windows\Temporary Internet Files\Content.IE5\JN2UX5B6\MC900432625[1].png"/>
            <p:cNvPicPr>
              <a:picLocks noChangeAspect="1" noChangeArrowheads="1"/>
            </p:cNvPicPr>
            <p:nvPr/>
          </p:nvPicPr>
          <p:blipFill>
            <a:blip r:embed="rId8" cstate="print">
              <a:duotone>
                <a:srgbClr val="EEECE1">
                  <a:shade val="45000"/>
                  <a:satMod val="135000"/>
                </a:srgb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277100" y="2813001"/>
              <a:ext cx="387399" cy="387399"/>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p:cNvSpPr txBox="1"/>
          <p:nvPr/>
        </p:nvSpPr>
        <p:spPr>
          <a:xfrm>
            <a:off x="4513161" y="2146165"/>
            <a:ext cx="1723138" cy="584775"/>
          </a:xfrm>
          <a:prstGeom prst="rect">
            <a:avLst/>
          </a:prstGeom>
          <a:noFill/>
        </p:spPr>
        <p:txBody>
          <a:bodyPr wrap="square" rtlCol="0">
            <a:spAutoFit/>
          </a:bodyPr>
          <a:lstStyle/>
          <a:p>
            <a:pPr algn="ctr" defTabSz="914400"/>
            <a:r>
              <a:rPr lang="en-US" sz="1600" b="1" dirty="0" smtClean="0">
                <a:solidFill>
                  <a:prstClr val="white"/>
                </a:solidFill>
                <a:latin typeface="Calibri"/>
              </a:rPr>
              <a:t>Project Management</a:t>
            </a:r>
            <a:endParaRPr lang="en-US" sz="1600" b="1" dirty="0">
              <a:solidFill>
                <a:prstClr val="white"/>
              </a:solidFill>
              <a:latin typeface="Calibri"/>
            </a:endParaRPr>
          </a:p>
        </p:txBody>
      </p:sp>
      <p:sp>
        <p:nvSpPr>
          <p:cNvPr id="25" name="TextBox 24"/>
          <p:cNvSpPr txBox="1"/>
          <p:nvPr/>
        </p:nvSpPr>
        <p:spPr>
          <a:xfrm>
            <a:off x="6007699" y="2530141"/>
            <a:ext cx="1752600" cy="276999"/>
          </a:xfrm>
          <a:prstGeom prst="rect">
            <a:avLst/>
          </a:prstGeom>
          <a:noFill/>
        </p:spPr>
        <p:txBody>
          <a:bodyPr wrap="square" rtlCol="0">
            <a:spAutoFit/>
          </a:bodyPr>
          <a:lstStyle/>
          <a:p>
            <a:pPr defTabSz="914400"/>
            <a:r>
              <a:rPr lang="en-US" sz="1200" b="1" dirty="0" smtClean="0">
                <a:solidFill>
                  <a:prstClr val="white"/>
                </a:solidFill>
                <a:latin typeface="Calibri"/>
              </a:rPr>
              <a:t>WBS Development</a:t>
            </a:r>
            <a:endParaRPr lang="en-US" sz="1200" b="1" dirty="0">
              <a:solidFill>
                <a:prstClr val="white"/>
              </a:solidFill>
              <a:latin typeface="Calibri"/>
            </a:endParaRPr>
          </a:p>
        </p:txBody>
      </p:sp>
      <p:sp>
        <p:nvSpPr>
          <p:cNvPr id="26" name="TextBox 25"/>
          <p:cNvSpPr txBox="1"/>
          <p:nvPr/>
        </p:nvSpPr>
        <p:spPr>
          <a:xfrm>
            <a:off x="7226899" y="2072941"/>
            <a:ext cx="1752600" cy="276999"/>
          </a:xfrm>
          <a:prstGeom prst="rect">
            <a:avLst/>
          </a:prstGeom>
          <a:noFill/>
        </p:spPr>
        <p:txBody>
          <a:bodyPr wrap="square" rtlCol="0">
            <a:spAutoFit/>
          </a:bodyPr>
          <a:lstStyle/>
          <a:p>
            <a:pPr defTabSz="914400"/>
            <a:r>
              <a:rPr lang="en-US" sz="1200" b="1" dirty="0" smtClean="0">
                <a:solidFill>
                  <a:prstClr val="white"/>
                </a:solidFill>
                <a:latin typeface="Calibri"/>
              </a:rPr>
              <a:t>Resource Assignments</a:t>
            </a:r>
            <a:endParaRPr lang="en-US" sz="1200" b="1" dirty="0">
              <a:solidFill>
                <a:prstClr val="white"/>
              </a:solidFill>
              <a:latin typeface="Calibri"/>
            </a:endParaRPr>
          </a:p>
        </p:txBody>
      </p:sp>
      <p:pic>
        <p:nvPicPr>
          <p:cNvPr id="27" name="Picture 26" descr="C:\Users\wpond\AppData\Local\Microsoft\Windows\Temporary Internet Files\Content.IE5\9P47CLFM\MC900441310[1].png"/>
          <p:cNvPicPr>
            <a:picLocks noChangeAspect="1" noChangeArrowheads="1"/>
          </p:cNvPicPr>
          <p:nvPr/>
        </p:nvPicPr>
        <p:blipFill>
          <a:blip r:embed="rId10" cstate="print">
            <a:duotone>
              <a:srgbClr val="EEECE1">
                <a:shade val="45000"/>
                <a:satMod val="135000"/>
              </a:srgbClr>
              <a:prstClr val="white"/>
            </a:duotone>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903299" y="2106100"/>
            <a:ext cx="548640" cy="54864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293699" y="2530141"/>
            <a:ext cx="1752600" cy="276999"/>
          </a:xfrm>
          <a:prstGeom prst="rect">
            <a:avLst/>
          </a:prstGeom>
          <a:noFill/>
        </p:spPr>
        <p:txBody>
          <a:bodyPr wrap="square" rtlCol="0">
            <a:spAutoFit/>
          </a:bodyPr>
          <a:lstStyle/>
          <a:p>
            <a:pPr algn="ctr" defTabSz="914400"/>
            <a:r>
              <a:rPr lang="en-US" sz="1200" b="1" dirty="0" smtClean="0">
                <a:solidFill>
                  <a:prstClr val="white"/>
                </a:solidFill>
                <a:latin typeface="Calibri"/>
              </a:rPr>
              <a:t>Reports / Status</a:t>
            </a:r>
            <a:endParaRPr lang="en-US" sz="1200" b="1" dirty="0">
              <a:solidFill>
                <a:prstClr val="white"/>
              </a:solidFill>
              <a:latin typeface="Calibri"/>
            </a:endParaRPr>
          </a:p>
        </p:txBody>
      </p:sp>
      <p:sp>
        <p:nvSpPr>
          <p:cNvPr id="29" name="TextBox 28"/>
          <p:cNvSpPr txBox="1"/>
          <p:nvPr/>
        </p:nvSpPr>
        <p:spPr>
          <a:xfrm>
            <a:off x="4360761" y="2908165"/>
            <a:ext cx="1723138" cy="584775"/>
          </a:xfrm>
          <a:prstGeom prst="rect">
            <a:avLst/>
          </a:prstGeom>
          <a:noFill/>
        </p:spPr>
        <p:txBody>
          <a:bodyPr wrap="square" rtlCol="0">
            <a:spAutoFit/>
          </a:bodyPr>
          <a:lstStyle/>
          <a:p>
            <a:pPr algn="ctr" defTabSz="914400"/>
            <a:r>
              <a:rPr lang="en-US" sz="1600" b="1" dirty="0" smtClean="0">
                <a:solidFill>
                  <a:prstClr val="white"/>
                </a:solidFill>
                <a:latin typeface="Calibri"/>
              </a:rPr>
              <a:t>Resource Management</a:t>
            </a:r>
            <a:endParaRPr lang="en-US" sz="1600" b="1" dirty="0">
              <a:solidFill>
                <a:prstClr val="white"/>
              </a:solidFill>
              <a:latin typeface="Calibri"/>
            </a:endParaRPr>
          </a:p>
        </p:txBody>
      </p:sp>
      <p:sp>
        <p:nvSpPr>
          <p:cNvPr id="30" name="TextBox 29"/>
          <p:cNvSpPr txBox="1"/>
          <p:nvPr/>
        </p:nvSpPr>
        <p:spPr>
          <a:xfrm>
            <a:off x="5550499" y="3292141"/>
            <a:ext cx="1752600" cy="276999"/>
          </a:xfrm>
          <a:prstGeom prst="rect">
            <a:avLst/>
          </a:prstGeom>
          <a:noFill/>
        </p:spPr>
        <p:txBody>
          <a:bodyPr wrap="square" rtlCol="0">
            <a:spAutoFit/>
          </a:bodyPr>
          <a:lstStyle/>
          <a:p>
            <a:pPr algn="ctr" defTabSz="914400"/>
            <a:r>
              <a:rPr lang="en-US" sz="1200" b="1" dirty="0" smtClean="0">
                <a:solidFill>
                  <a:prstClr val="white"/>
                </a:solidFill>
                <a:latin typeface="Calibri"/>
              </a:rPr>
              <a:t>Approve / Deny</a:t>
            </a:r>
            <a:endParaRPr lang="en-US" sz="1200" b="1" dirty="0">
              <a:solidFill>
                <a:prstClr val="white"/>
              </a:solidFill>
              <a:latin typeface="Calibri"/>
            </a:endParaRPr>
          </a:p>
        </p:txBody>
      </p:sp>
      <p:grpSp>
        <p:nvGrpSpPr>
          <p:cNvPr id="31" name="Group 30"/>
          <p:cNvGrpSpPr/>
          <p:nvPr/>
        </p:nvGrpSpPr>
        <p:grpSpPr>
          <a:xfrm>
            <a:off x="7226901" y="3122120"/>
            <a:ext cx="609598" cy="447020"/>
            <a:chOff x="7089505" y="2667000"/>
            <a:chExt cx="727394" cy="533400"/>
          </a:xfrm>
        </p:grpSpPr>
        <p:pic>
          <p:nvPicPr>
            <p:cNvPr id="32" name="Picture 8" descr="C:\Users\wpond\AppData\Local\Microsoft\Windows\Temporary Internet Files\Content.IE5\JN2UX5B6\MC900432625[1].png"/>
            <p:cNvPicPr>
              <a:picLocks noChangeAspect="1" noChangeArrowheads="1"/>
            </p:cNvPicPr>
            <p:nvPr/>
          </p:nvPicPr>
          <p:blipFill>
            <a:blip r:embed="rId8" cstate="print">
              <a:duotone>
                <a:srgbClr val="EEECE1">
                  <a:shade val="45000"/>
                  <a:satMod val="135000"/>
                </a:srgb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089505" y="2667000"/>
              <a:ext cx="387399" cy="38739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wpond\AppData\Local\Microsoft\Windows\Temporary Internet Files\Content.IE5\JN2UX5B6\MC900432625[1].png"/>
            <p:cNvPicPr>
              <a:picLocks noChangeAspect="1" noChangeArrowheads="1"/>
            </p:cNvPicPr>
            <p:nvPr/>
          </p:nvPicPr>
          <p:blipFill>
            <a:blip r:embed="rId8" cstate="print">
              <a:duotone>
                <a:srgbClr val="EEECE1">
                  <a:shade val="45000"/>
                  <a:satMod val="135000"/>
                </a:srgb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29500" y="2667000"/>
              <a:ext cx="387399" cy="38739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C:\Users\wpond\AppData\Local\Microsoft\Windows\Temporary Internet Files\Content.IE5\JN2UX5B6\MC900432625[1].png"/>
            <p:cNvPicPr>
              <a:picLocks noChangeAspect="1" noChangeArrowheads="1"/>
            </p:cNvPicPr>
            <p:nvPr/>
          </p:nvPicPr>
          <p:blipFill>
            <a:blip r:embed="rId8" cstate="print">
              <a:duotone>
                <a:srgbClr val="EEECE1">
                  <a:shade val="45000"/>
                  <a:satMod val="135000"/>
                </a:srgb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277100" y="2813001"/>
              <a:ext cx="387399" cy="387399"/>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Box 34"/>
          <p:cNvSpPr txBox="1"/>
          <p:nvPr/>
        </p:nvSpPr>
        <p:spPr>
          <a:xfrm>
            <a:off x="6693499" y="2834941"/>
            <a:ext cx="1752600" cy="276999"/>
          </a:xfrm>
          <a:prstGeom prst="rect">
            <a:avLst/>
          </a:prstGeom>
          <a:noFill/>
        </p:spPr>
        <p:txBody>
          <a:bodyPr wrap="square" rtlCol="0">
            <a:spAutoFit/>
          </a:bodyPr>
          <a:lstStyle/>
          <a:p>
            <a:pPr defTabSz="914400"/>
            <a:r>
              <a:rPr lang="en-US" sz="1200" b="1" dirty="0" smtClean="0">
                <a:solidFill>
                  <a:prstClr val="white"/>
                </a:solidFill>
                <a:latin typeface="Calibri"/>
              </a:rPr>
              <a:t>Resource Assignments</a:t>
            </a:r>
            <a:endParaRPr lang="en-US" sz="1200" b="1" dirty="0">
              <a:solidFill>
                <a:prstClr val="white"/>
              </a:solidFill>
              <a:latin typeface="Calibri"/>
            </a:endParaRPr>
          </a:p>
        </p:txBody>
      </p:sp>
      <p:sp>
        <p:nvSpPr>
          <p:cNvPr id="36" name="TextBox 35"/>
          <p:cNvSpPr txBox="1"/>
          <p:nvPr/>
        </p:nvSpPr>
        <p:spPr>
          <a:xfrm>
            <a:off x="7836499" y="3292141"/>
            <a:ext cx="1752600" cy="276999"/>
          </a:xfrm>
          <a:prstGeom prst="rect">
            <a:avLst/>
          </a:prstGeom>
          <a:noFill/>
        </p:spPr>
        <p:txBody>
          <a:bodyPr wrap="square" rtlCol="0">
            <a:spAutoFit/>
          </a:bodyPr>
          <a:lstStyle/>
          <a:p>
            <a:pPr algn="ctr" defTabSz="914400"/>
            <a:r>
              <a:rPr lang="en-US" sz="1200" b="1" dirty="0" smtClean="0">
                <a:solidFill>
                  <a:prstClr val="white"/>
                </a:solidFill>
                <a:latin typeface="Calibri"/>
              </a:rPr>
              <a:t>Monitor Utilization</a:t>
            </a:r>
            <a:endParaRPr lang="en-US" sz="1200" b="1" dirty="0">
              <a:solidFill>
                <a:prstClr val="white"/>
              </a:solidFill>
              <a:latin typeface="Calibri"/>
            </a:endParaRPr>
          </a:p>
        </p:txBody>
      </p:sp>
      <p:pic>
        <p:nvPicPr>
          <p:cNvPr id="37" name="Picture 23" descr="C:\Users\wpond\AppData\Local\Microsoft\Windows\Temporary Internet Files\Content.IE5\JN2UX5B6\MC900437057[1].png"/>
          <p:cNvPicPr>
            <a:picLocks noChangeAspect="1" noChangeArrowheads="1"/>
          </p:cNvPicPr>
          <p:nvPr/>
        </p:nvPicPr>
        <p:blipFill>
          <a:blip r:embed="rId12" cstate="print">
            <a:duotone>
              <a:srgbClr val="EEECE1">
                <a:shade val="45000"/>
                <a:satMod val="135000"/>
              </a:srgbClr>
              <a:prstClr val="white"/>
            </a:duotone>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665299" y="3102445"/>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8903299" y="2883340"/>
            <a:ext cx="1752600" cy="276999"/>
          </a:xfrm>
          <a:prstGeom prst="rect">
            <a:avLst/>
          </a:prstGeom>
          <a:noFill/>
        </p:spPr>
        <p:txBody>
          <a:bodyPr wrap="square" rtlCol="0">
            <a:spAutoFit/>
          </a:bodyPr>
          <a:lstStyle/>
          <a:p>
            <a:pPr algn="ctr" defTabSz="914400"/>
            <a:r>
              <a:rPr lang="en-US" sz="1200" b="1" dirty="0" smtClean="0">
                <a:solidFill>
                  <a:prstClr val="white"/>
                </a:solidFill>
                <a:latin typeface="Calibri"/>
              </a:rPr>
              <a:t>Capacity Estimates</a:t>
            </a:r>
            <a:endParaRPr lang="en-US" sz="1200" b="1" dirty="0">
              <a:solidFill>
                <a:prstClr val="white"/>
              </a:solidFill>
              <a:latin typeface="Calibri"/>
            </a:endParaRPr>
          </a:p>
        </p:txBody>
      </p:sp>
      <p:sp>
        <p:nvSpPr>
          <p:cNvPr id="39" name="TextBox 38"/>
          <p:cNvSpPr txBox="1"/>
          <p:nvPr/>
        </p:nvSpPr>
        <p:spPr>
          <a:xfrm>
            <a:off x="4255099" y="3670165"/>
            <a:ext cx="1723138" cy="584775"/>
          </a:xfrm>
          <a:prstGeom prst="rect">
            <a:avLst/>
          </a:prstGeom>
          <a:noFill/>
        </p:spPr>
        <p:txBody>
          <a:bodyPr wrap="square" rtlCol="0">
            <a:spAutoFit/>
          </a:bodyPr>
          <a:lstStyle/>
          <a:p>
            <a:pPr algn="ctr" defTabSz="914400"/>
            <a:r>
              <a:rPr lang="en-US" sz="1600" b="1" dirty="0" smtClean="0">
                <a:solidFill>
                  <a:prstClr val="white"/>
                </a:solidFill>
                <a:latin typeface="Calibri"/>
              </a:rPr>
              <a:t>Financial Management</a:t>
            </a:r>
            <a:endParaRPr lang="en-US" sz="1600" b="1" dirty="0">
              <a:solidFill>
                <a:prstClr val="white"/>
              </a:solidFill>
              <a:latin typeface="Calibri"/>
            </a:endParaRPr>
          </a:p>
        </p:txBody>
      </p:sp>
      <p:sp>
        <p:nvSpPr>
          <p:cNvPr id="40" name="TextBox 39"/>
          <p:cNvSpPr txBox="1"/>
          <p:nvPr/>
        </p:nvSpPr>
        <p:spPr>
          <a:xfrm>
            <a:off x="5626699" y="3645340"/>
            <a:ext cx="2057400" cy="276999"/>
          </a:xfrm>
          <a:prstGeom prst="rect">
            <a:avLst/>
          </a:prstGeom>
          <a:noFill/>
        </p:spPr>
        <p:txBody>
          <a:bodyPr wrap="square" rtlCol="0">
            <a:spAutoFit/>
          </a:bodyPr>
          <a:lstStyle/>
          <a:p>
            <a:pPr algn="ctr" defTabSz="914400"/>
            <a:r>
              <a:rPr lang="en-US" sz="1200" b="1" dirty="0" smtClean="0">
                <a:solidFill>
                  <a:prstClr val="white"/>
                </a:solidFill>
                <a:latin typeface="Calibri"/>
              </a:rPr>
              <a:t>Labor &amp; Non Labor Spend</a:t>
            </a:r>
            <a:endParaRPr lang="en-US" sz="1200" b="1" dirty="0">
              <a:solidFill>
                <a:prstClr val="white"/>
              </a:solidFill>
              <a:latin typeface="Calibri"/>
            </a:endParaRPr>
          </a:p>
        </p:txBody>
      </p:sp>
      <p:sp>
        <p:nvSpPr>
          <p:cNvPr id="41" name="TextBox 40"/>
          <p:cNvSpPr txBox="1"/>
          <p:nvPr/>
        </p:nvSpPr>
        <p:spPr>
          <a:xfrm>
            <a:off x="445099" y="471063"/>
            <a:ext cx="2590800" cy="400110"/>
          </a:xfrm>
          <a:prstGeom prst="rect">
            <a:avLst/>
          </a:prstGeom>
          <a:noFill/>
        </p:spPr>
        <p:txBody>
          <a:bodyPr wrap="square" rtlCol="0">
            <a:spAutoFit/>
          </a:bodyPr>
          <a:lstStyle/>
          <a:p>
            <a:pPr algn="ctr" defTabSz="914400"/>
            <a:r>
              <a:rPr lang="en-US" sz="2000" b="1" dirty="0" smtClean="0">
                <a:solidFill>
                  <a:srgbClr val="990033"/>
                </a:solidFill>
                <a:latin typeface="Calibri"/>
              </a:rPr>
              <a:t>Strategic  Planning</a:t>
            </a:r>
            <a:endParaRPr lang="en-US" sz="2000" b="1" dirty="0">
              <a:solidFill>
                <a:srgbClr val="990033"/>
              </a:solidFill>
              <a:latin typeface="Calibri"/>
            </a:endParaRPr>
          </a:p>
        </p:txBody>
      </p:sp>
      <p:sp>
        <p:nvSpPr>
          <p:cNvPr id="42" name="TextBox 41"/>
          <p:cNvSpPr txBox="1"/>
          <p:nvPr/>
        </p:nvSpPr>
        <p:spPr>
          <a:xfrm>
            <a:off x="2426299" y="654241"/>
            <a:ext cx="2590800" cy="707886"/>
          </a:xfrm>
          <a:prstGeom prst="rect">
            <a:avLst/>
          </a:prstGeom>
          <a:noFill/>
        </p:spPr>
        <p:txBody>
          <a:bodyPr wrap="square" rtlCol="0">
            <a:spAutoFit/>
          </a:bodyPr>
          <a:lstStyle/>
          <a:p>
            <a:pPr algn="ctr" defTabSz="914400"/>
            <a:r>
              <a:rPr lang="en-US" sz="2000" b="1" dirty="0" smtClean="0">
                <a:solidFill>
                  <a:srgbClr val="990033"/>
                </a:solidFill>
                <a:latin typeface="Calibri"/>
              </a:rPr>
              <a:t>Operational </a:t>
            </a:r>
          </a:p>
          <a:p>
            <a:pPr algn="ctr" defTabSz="914400"/>
            <a:r>
              <a:rPr lang="en-US" sz="2000" b="1" dirty="0" smtClean="0">
                <a:solidFill>
                  <a:srgbClr val="990033"/>
                </a:solidFill>
                <a:latin typeface="Calibri"/>
              </a:rPr>
              <a:t>Planning</a:t>
            </a:r>
            <a:endParaRPr lang="en-US" sz="2000" b="1" dirty="0">
              <a:solidFill>
                <a:srgbClr val="990033"/>
              </a:solidFill>
              <a:latin typeface="Calibri"/>
            </a:endParaRPr>
          </a:p>
        </p:txBody>
      </p:sp>
      <p:sp>
        <p:nvSpPr>
          <p:cNvPr id="43" name="TextBox 42"/>
          <p:cNvSpPr txBox="1"/>
          <p:nvPr/>
        </p:nvSpPr>
        <p:spPr>
          <a:xfrm>
            <a:off x="4483699" y="885817"/>
            <a:ext cx="3962400" cy="400110"/>
          </a:xfrm>
          <a:prstGeom prst="rect">
            <a:avLst/>
          </a:prstGeom>
          <a:noFill/>
        </p:spPr>
        <p:txBody>
          <a:bodyPr wrap="square" rtlCol="0">
            <a:spAutoFit/>
          </a:bodyPr>
          <a:lstStyle/>
          <a:p>
            <a:pPr algn="ctr" defTabSz="914400"/>
            <a:r>
              <a:rPr lang="en-US" sz="2000" b="1" dirty="0" smtClean="0">
                <a:solidFill>
                  <a:srgbClr val="990033"/>
                </a:solidFill>
                <a:latin typeface="Calibri"/>
              </a:rPr>
              <a:t>Work &amp; Resource Management</a:t>
            </a:r>
            <a:endParaRPr lang="en-US" sz="2000" b="1" dirty="0">
              <a:solidFill>
                <a:srgbClr val="990033"/>
              </a:solidFill>
              <a:latin typeface="Calibri"/>
            </a:endParaRPr>
          </a:p>
        </p:txBody>
      </p:sp>
      <p:grpSp>
        <p:nvGrpSpPr>
          <p:cNvPr id="44" name="Group 43"/>
          <p:cNvGrpSpPr/>
          <p:nvPr/>
        </p:nvGrpSpPr>
        <p:grpSpPr>
          <a:xfrm>
            <a:off x="8598499" y="1480773"/>
            <a:ext cx="1750866" cy="379606"/>
            <a:chOff x="8267700" y="2209800"/>
            <a:chExt cx="1750866" cy="379606"/>
          </a:xfrm>
        </p:grpSpPr>
        <p:sp>
          <p:nvSpPr>
            <p:cNvPr id="45" name="Left Brace 44"/>
            <p:cNvSpPr/>
            <p:nvPr/>
          </p:nvSpPr>
          <p:spPr>
            <a:xfrm>
              <a:off x="8267700" y="2209800"/>
              <a:ext cx="261522" cy="379606"/>
            </a:xfrm>
            <a:prstGeom prst="leftBrace">
              <a:avLst/>
            </a:prstGeom>
            <a:noFill/>
            <a:ln w="9525" cap="flat" cmpd="sng" algn="ctr">
              <a:solidFill>
                <a:srgbClr val="00A3E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chemeClr val="accent3"/>
                </a:solidFill>
                <a:effectLst/>
                <a:uLnTx/>
                <a:uFillTx/>
                <a:latin typeface="Calibri"/>
              </a:endParaRPr>
            </a:p>
          </p:txBody>
        </p:sp>
        <p:sp>
          <p:nvSpPr>
            <p:cNvPr id="46" name="TextBox 45"/>
            <p:cNvSpPr txBox="1"/>
            <p:nvPr/>
          </p:nvSpPr>
          <p:spPr>
            <a:xfrm>
              <a:off x="8487509" y="2222040"/>
              <a:ext cx="153105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A3E0"/>
                  </a:solidFill>
                  <a:effectLst/>
                  <a:uLnTx/>
                  <a:uFillTx/>
                  <a:latin typeface="Calibri"/>
                </a:rPr>
                <a:t>PPMO &amp;</a:t>
              </a:r>
              <a:r>
                <a:rPr lang="en-US" sz="1600" b="1" kern="0" dirty="0" smtClean="0">
                  <a:solidFill>
                    <a:srgbClr val="00A3E0"/>
                  </a:solidFill>
                  <a:latin typeface="Calibri"/>
                </a:rPr>
                <a:t>ITSM</a:t>
              </a:r>
              <a:endParaRPr kumimoji="0" lang="en-US" sz="1600" b="1" i="0" u="none" strike="noStrike" kern="0" cap="none" spc="0" normalizeH="0" baseline="0" noProof="0" dirty="0" smtClean="0">
                <a:ln>
                  <a:noFill/>
                </a:ln>
                <a:solidFill>
                  <a:srgbClr val="00A3E0"/>
                </a:solidFill>
                <a:effectLst/>
                <a:uLnTx/>
                <a:uFillTx/>
                <a:latin typeface="Calibri"/>
              </a:endParaRPr>
            </a:p>
          </p:txBody>
        </p:sp>
      </p:grpSp>
      <p:grpSp>
        <p:nvGrpSpPr>
          <p:cNvPr id="47" name="Group 46"/>
          <p:cNvGrpSpPr/>
          <p:nvPr/>
        </p:nvGrpSpPr>
        <p:grpSpPr>
          <a:xfrm rot="5400000">
            <a:off x="10423321" y="1733703"/>
            <a:ext cx="830997" cy="1362271"/>
            <a:chOff x="9288698" y="1457129"/>
            <a:chExt cx="830997" cy="1362271"/>
          </a:xfrm>
        </p:grpSpPr>
        <p:sp>
          <p:nvSpPr>
            <p:cNvPr id="48" name="Left Brace 47"/>
            <p:cNvSpPr/>
            <p:nvPr/>
          </p:nvSpPr>
          <p:spPr>
            <a:xfrm rot="16200000">
              <a:off x="9580833" y="2339345"/>
              <a:ext cx="261523" cy="698588"/>
            </a:xfrm>
            <a:prstGeom prst="leftBrace">
              <a:avLst/>
            </a:prstGeom>
            <a:noFill/>
            <a:ln w="9525"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C000"/>
                </a:solidFill>
                <a:effectLst/>
                <a:uLnTx/>
                <a:uFillTx/>
                <a:latin typeface="Calibri"/>
              </a:endParaRPr>
            </a:p>
          </p:txBody>
        </p:sp>
        <p:sp>
          <p:nvSpPr>
            <p:cNvPr id="49" name="TextBox 48"/>
            <p:cNvSpPr txBox="1"/>
            <p:nvPr/>
          </p:nvSpPr>
          <p:spPr>
            <a:xfrm rot="16200000">
              <a:off x="9118902" y="1626925"/>
              <a:ext cx="117059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C000"/>
                  </a:solidFill>
                  <a:effectLst/>
                  <a:uLnTx/>
                  <a:uFillTx/>
                  <a:latin typeface="Calibri"/>
                </a:rPr>
                <a:t>PM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C000"/>
                  </a:solidFill>
                  <a:effectLst/>
                  <a:uLnTx/>
                  <a:uFillTx/>
                  <a:latin typeface="Calibri"/>
                </a:rPr>
                <a:t>Community of Practice</a:t>
              </a:r>
            </a:p>
          </p:txBody>
        </p:sp>
      </p:grpSp>
      <p:grpSp>
        <p:nvGrpSpPr>
          <p:cNvPr id="50" name="Group 49"/>
          <p:cNvGrpSpPr/>
          <p:nvPr/>
        </p:nvGrpSpPr>
        <p:grpSpPr>
          <a:xfrm>
            <a:off x="9177619" y="3607749"/>
            <a:ext cx="2560425" cy="2242115"/>
            <a:chOff x="7754165" y="4374367"/>
            <a:chExt cx="2560425" cy="2242115"/>
          </a:xfrm>
        </p:grpSpPr>
        <p:sp>
          <p:nvSpPr>
            <p:cNvPr id="51" name="TextBox 50"/>
            <p:cNvSpPr txBox="1"/>
            <p:nvPr/>
          </p:nvSpPr>
          <p:spPr>
            <a:xfrm>
              <a:off x="7754165" y="4538246"/>
              <a:ext cx="2342335"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chemeClr val="tx1">
                      <a:lumMod val="50000"/>
                      <a:lumOff val="50000"/>
                    </a:schemeClr>
                  </a:solidFill>
                  <a:effectLst/>
                  <a:uLnTx/>
                  <a:uFillTx/>
                  <a:latin typeface="Calibri"/>
                </a:rPr>
                <a:t>UTO Director Portfolios</a:t>
              </a:r>
            </a:p>
          </p:txBody>
        </p:sp>
        <p:grpSp>
          <p:nvGrpSpPr>
            <p:cNvPr id="52" name="Group 51"/>
            <p:cNvGrpSpPr/>
            <p:nvPr/>
          </p:nvGrpSpPr>
          <p:grpSpPr>
            <a:xfrm>
              <a:off x="7820432" y="4374367"/>
              <a:ext cx="2494158" cy="2242115"/>
              <a:chOff x="7820432" y="4374367"/>
              <a:chExt cx="2494158" cy="2242115"/>
            </a:xfrm>
          </p:grpSpPr>
          <p:sp>
            <p:nvSpPr>
              <p:cNvPr id="53" name="Left Brace 52"/>
              <p:cNvSpPr/>
              <p:nvPr/>
            </p:nvSpPr>
            <p:spPr>
              <a:xfrm rot="5400000" flipV="1">
                <a:off x="8821547" y="3373252"/>
                <a:ext cx="197638" cy="2199868"/>
              </a:xfrm>
              <a:prstGeom prst="leftBrace">
                <a:avLst/>
              </a:prstGeom>
              <a:noFill/>
              <a:ln w="9525" cap="flat" cmpd="sng" algn="ctr">
                <a:solidFill>
                  <a:schemeClr val="tx1">
                    <a:lumMod val="50000"/>
                    <a:lumOff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chemeClr val="tx1">
                      <a:lumMod val="50000"/>
                      <a:lumOff val="50000"/>
                    </a:schemeClr>
                  </a:solidFill>
                  <a:effectLst/>
                  <a:uLnTx/>
                  <a:uFillTx/>
                  <a:latin typeface="Calibri"/>
                </a:endParaRPr>
              </a:p>
            </p:txBody>
          </p:sp>
          <p:sp>
            <p:nvSpPr>
              <p:cNvPr id="54" name="TextBox 53"/>
              <p:cNvSpPr txBox="1"/>
              <p:nvPr/>
            </p:nvSpPr>
            <p:spPr>
              <a:xfrm>
                <a:off x="8039100" y="4800600"/>
                <a:ext cx="2275490" cy="181588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sz="1400" b="1" i="0" u="none" strike="noStrike" kern="0" cap="none" spc="0" normalizeH="0" baseline="0" noProof="0" dirty="0" smtClean="0">
                    <a:ln>
                      <a:noFill/>
                    </a:ln>
                    <a:solidFill>
                      <a:schemeClr val="tx1">
                        <a:lumMod val="50000"/>
                        <a:lumOff val="50000"/>
                      </a:schemeClr>
                    </a:solidFill>
                    <a:effectLst/>
                    <a:uLnTx/>
                    <a:uFillTx/>
                    <a:latin typeface="Calibri"/>
                  </a:rPr>
                  <a:t>Academic Technologies</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sz="1400" b="1" i="0" u="none" strike="noStrike" kern="0" cap="none" spc="0" normalizeH="0" baseline="0" noProof="0" dirty="0" smtClean="0">
                    <a:ln>
                      <a:noFill/>
                    </a:ln>
                    <a:solidFill>
                      <a:schemeClr val="tx1">
                        <a:lumMod val="50000"/>
                        <a:lumOff val="50000"/>
                      </a:schemeClr>
                    </a:solidFill>
                    <a:effectLst/>
                    <a:uLnTx/>
                    <a:uFillTx/>
                    <a:latin typeface="Calibri"/>
                  </a:rPr>
                  <a:t>Development</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sz="1400" b="1" i="0" u="none" strike="noStrike" kern="0" cap="none" spc="0" normalizeH="0" baseline="0" noProof="0" dirty="0" smtClean="0">
                    <a:ln>
                      <a:noFill/>
                    </a:ln>
                    <a:solidFill>
                      <a:schemeClr val="tx1">
                        <a:lumMod val="50000"/>
                        <a:lumOff val="50000"/>
                      </a:schemeClr>
                    </a:solidFill>
                    <a:effectLst/>
                    <a:uLnTx/>
                    <a:uFillTx/>
                    <a:latin typeface="Calibri"/>
                  </a:rPr>
                  <a:t>Operations</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sz="1400" b="1" i="0" u="none" strike="noStrike" kern="0" cap="none" spc="0" normalizeH="0" baseline="0" noProof="0" dirty="0" smtClean="0">
                    <a:ln>
                      <a:noFill/>
                    </a:ln>
                    <a:solidFill>
                      <a:schemeClr val="tx1">
                        <a:lumMod val="50000"/>
                        <a:lumOff val="50000"/>
                      </a:schemeClr>
                    </a:solidFill>
                    <a:effectLst/>
                    <a:uLnTx/>
                    <a:uFillTx/>
                    <a:latin typeface="Calibri"/>
                  </a:rPr>
                  <a:t>CARE</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sz="1400" b="1" i="0" u="none" strike="noStrike" kern="0" cap="none" spc="0" normalizeH="0" baseline="0" noProof="0" dirty="0" smtClean="0">
                    <a:ln>
                      <a:noFill/>
                    </a:ln>
                    <a:solidFill>
                      <a:schemeClr val="tx1">
                        <a:lumMod val="50000"/>
                        <a:lumOff val="50000"/>
                      </a:schemeClr>
                    </a:solidFill>
                    <a:effectLst/>
                    <a:uLnTx/>
                    <a:uFillTx/>
                    <a:latin typeface="Calibri"/>
                  </a:rPr>
                  <a:t>Infrastructure Network</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sz="1400" b="1" i="0" u="none" strike="noStrike" kern="0" cap="none" spc="0" normalizeH="0" baseline="0" noProof="0" dirty="0" smtClean="0">
                    <a:ln>
                      <a:noFill/>
                    </a:ln>
                    <a:solidFill>
                      <a:schemeClr val="tx1">
                        <a:lumMod val="50000"/>
                        <a:lumOff val="50000"/>
                      </a:schemeClr>
                    </a:solidFill>
                    <a:effectLst/>
                    <a:uLnTx/>
                    <a:uFillTx/>
                    <a:latin typeface="Calibri"/>
                  </a:rPr>
                  <a:t>Information Security</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sz="1400" b="1" i="0" u="none" strike="noStrike" kern="0" cap="none" spc="0" normalizeH="0" baseline="0" noProof="0" dirty="0" smtClean="0">
                    <a:ln>
                      <a:noFill/>
                    </a:ln>
                    <a:solidFill>
                      <a:schemeClr val="tx1">
                        <a:lumMod val="50000"/>
                        <a:lumOff val="50000"/>
                      </a:schemeClr>
                    </a:solidFill>
                    <a:effectLst/>
                    <a:uLnTx/>
                    <a:uFillTx/>
                    <a:latin typeface="Calibri"/>
                  </a:rPr>
                  <a:t>Training/PPMO</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
                  <a:tabLst/>
                  <a:defRPr/>
                </a:pPr>
                <a:endParaRPr kumimoji="0" lang="en-US" sz="1400" b="1" i="0" u="none" strike="noStrike" kern="0" cap="none" spc="0" normalizeH="0" baseline="0" noProof="0" dirty="0" smtClean="0">
                  <a:ln>
                    <a:noFill/>
                  </a:ln>
                  <a:solidFill>
                    <a:schemeClr val="tx1">
                      <a:lumMod val="50000"/>
                      <a:lumOff val="50000"/>
                    </a:schemeClr>
                  </a:solidFill>
                  <a:effectLst/>
                  <a:uLnTx/>
                  <a:uFillTx/>
                  <a:latin typeface="Calibri"/>
                </a:endParaRPr>
              </a:p>
            </p:txBody>
          </p:sp>
        </p:grpSp>
      </p:grpSp>
      <p:grpSp>
        <p:nvGrpSpPr>
          <p:cNvPr id="55" name="Group 54"/>
          <p:cNvGrpSpPr/>
          <p:nvPr/>
        </p:nvGrpSpPr>
        <p:grpSpPr>
          <a:xfrm>
            <a:off x="9589097" y="5647310"/>
            <a:ext cx="2602903" cy="1314325"/>
            <a:chOff x="8354409" y="6126962"/>
            <a:chExt cx="2602903" cy="1314325"/>
          </a:xfrm>
        </p:grpSpPr>
        <p:sp>
          <p:nvSpPr>
            <p:cNvPr id="56" name="TextBox 55"/>
            <p:cNvSpPr txBox="1"/>
            <p:nvPr/>
          </p:nvSpPr>
          <p:spPr>
            <a:xfrm>
              <a:off x="8354409" y="6271736"/>
              <a:ext cx="2602903" cy="1169551"/>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itchFamily="2" charset="2"/>
                <a:buChar char="ü"/>
                <a:tabLst/>
                <a:defRPr/>
              </a:pPr>
              <a:r>
                <a:rPr kumimoji="0" lang="en-US" sz="1400" b="1" i="0" u="none" strike="noStrike" kern="0" cap="none" spc="0" normalizeH="0" baseline="0" noProof="0" dirty="0" smtClean="0">
                  <a:ln>
                    <a:noFill/>
                  </a:ln>
                  <a:solidFill>
                    <a:schemeClr val="tx1">
                      <a:lumMod val="50000"/>
                      <a:lumOff val="50000"/>
                    </a:schemeClr>
                  </a:solidFill>
                  <a:effectLst/>
                  <a:uLnTx/>
                  <a:uFillTx/>
                  <a:latin typeface="Calibri"/>
                </a:rPr>
                <a:t>Align Capacity</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ü"/>
                <a:tabLst/>
                <a:defRPr/>
              </a:pPr>
              <a:r>
                <a:rPr kumimoji="0" lang="en-US" sz="1400" b="1" i="0" u="none" strike="noStrike" kern="0" cap="none" spc="0" normalizeH="0" baseline="0" noProof="0" dirty="0" smtClean="0">
                  <a:ln>
                    <a:noFill/>
                  </a:ln>
                  <a:solidFill>
                    <a:schemeClr val="tx1">
                      <a:lumMod val="50000"/>
                      <a:lumOff val="50000"/>
                    </a:schemeClr>
                  </a:solidFill>
                  <a:effectLst/>
                  <a:uLnTx/>
                  <a:uFillTx/>
                  <a:latin typeface="Calibri"/>
                </a:rPr>
                <a:t>Level Resources</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ü"/>
                <a:tabLst/>
                <a:defRPr/>
              </a:pPr>
              <a:r>
                <a:rPr lang="en-US" sz="1400" b="1" kern="0" dirty="0" smtClean="0">
                  <a:solidFill>
                    <a:schemeClr val="tx1">
                      <a:lumMod val="50000"/>
                      <a:lumOff val="50000"/>
                    </a:schemeClr>
                  </a:solidFill>
                  <a:latin typeface="Calibri"/>
                </a:rPr>
                <a:t>Governance for Project &amp; Operational work</a:t>
              </a:r>
              <a:endParaRPr kumimoji="0" lang="en-US" sz="1400" b="1" i="0" u="none" strike="noStrike" kern="0" cap="none" spc="0" normalizeH="0" baseline="0" noProof="0" dirty="0" smtClean="0">
                <a:ln>
                  <a:noFill/>
                </a:ln>
                <a:solidFill>
                  <a:schemeClr val="tx1">
                    <a:lumMod val="50000"/>
                    <a:lumOff val="50000"/>
                  </a:schemeClr>
                </a:solidFill>
                <a:effectLst/>
                <a:uLnTx/>
                <a:uFillTx/>
                <a:latin typeface="Calibri"/>
              </a:endParaRPr>
            </a:p>
            <a:p>
              <a:pPr marL="285750" marR="0" lvl="0" indent="-285750" defTabSz="914400" eaLnBrk="1" fontAlgn="auto" latinLnBrk="0" hangingPunct="1">
                <a:lnSpc>
                  <a:spcPct val="100000"/>
                </a:lnSpc>
                <a:spcBef>
                  <a:spcPts val="0"/>
                </a:spcBef>
                <a:spcAft>
                  <a:spcPts val="0"/>
                </a:spcAft>
                <a:buClrTx/>
                <a:buSzTx/>
                <a:buFont typeface="Wingdings" pitchFamily="2" charset="2"/>
                <a:buChar char="ü"/>
                <a:tabLst/>
                <a:defRPr/>
              </a:pPr>
              <a:endParaRPr kumimoji="0" lang="en-US" sz="1400" b="1" i="0" u="none" strike="noStrike" kern="0" cap="none" spc="0" normalizeH="0" baseline="0" noProof="0" dirty="0" smtClean="0">
                <a:ln>
                  <a:noFill/>
                </a:ln>
                <a:solidFill>
                  <a:schemeClr val="tx1">
                    <a:lumMod val="50000"/>
                    <a:lumOff val="50000"/>
                  </a:schemeClr>
                </a:solidFill>
                <a:effectLst/>
                <a:uLnTx/>
                <a:uFillTx/>
                <a:latin typeface="Calibri"/>
              </a:endParaRPr>
            </a:p>
          </p:txBody>
        </p:sp>
        <p:sp>
          <p:nvSpPr>
            <p:cNvPr id="57" name="Left Brace 56"/>
            <p:cNvSpPr/>
            <p:nvPr/>
          </p:nvSpPr>
          <p:spPr>
            <a:xfrm rot="5400000" flipV="1">
              <a:off x="9123494" y="5384862"/>
              <a:ext cx="144774" cy="1628974"/>
            </a:xfrm>
            <a:prstGeom prst="leftBrace">
              <a:avLst/>
            </a:prstGeom>
            <a:noFill/>
            <a:ln w="9525" cap="flat" cmpd="sng" algn="ctr">
              <a:solidFill>
                <a:schemeClr val="tx1">
                  <a:lumMod val="50000"/>
                  <a:lumOff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chemeClr val="tx1">
                    <a:lumMod val="50000"/>
                    <a:lumOff val="50000"/>
                  </a:schemeClr>
                </a:solidFill>
                <a:effectLst/>
                <a:uLnTx/>
                <a:uFillTx/>
                <a:latin typeface="Calibri"/>
              </a:endParaRPr>
            </a:p>
          </p:txBody>
        </p:sp>
      </p:grpSp>
      <p:grpSp>
        <p:nvGrpSpPr>
          <p:cNvPr id="58" name="Group 57"/>
          <p:cNvGrpSpPr/>
          <p:nvPr/>
        </p:nvGrpSpPr>
        <p:grpSpPr>
          <a:xfrm>
            <a:off x="1136824" y="5901772"/>
            <a:ext cx="8325730" cy="609599"/>
            <a:chOff x="2705100" y="5181601"/>
            <a:chExt cx="5340728" cy="609599"/>
          </a:xfrm>
        </p:grpSpPr>
        <p:sp>
          <p:nvSpPr>
            <p:cNvPr id="59" name="Down Arrow 58"/>
            <p:cNvSpPr/>
            <p:nvPr/>
          </p:nvSpPr>
          <p:spPr>
            <a:xfrm rot="5400000">
              <a:off x="5129558" y="2757143"/>
              <a:ext cx="491812" cy="5340728"/>
            </a:xfrm>
            <a:prstGeom prst="downArrow">
              <a:avLst/>
            </a:prstGeom>
            <a:solidFill>
              <a:srgbClr val="FFB31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60" name="TextBox 59"/>
            <p:cNvSpPr txBox="1"/>
            <p:nvPr/>
          </p:nvSpPr>
          <p:spPr>
            <a:xfrm>
              <a:off x="4620610" y="5267980"/>
              <a:ext cx="227549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white"/>
                  </a:solidFill>
                  <a:effectLst/>
                  <a:uLnTx/>
                  <a:uFillTx/>
                  <a:latin typeface="Calibri"/>
                </a:rPr>
                <a:t>Capacity Estimates</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ü"/>
                <a:tabLst/>
                <a:defRPr/>
              </a:pPr>
              <a:endParaRPr kumimoji="0" lang="en-US" sz="1400" b="1" i="0" u="none" strike="noStrike" kern="0" cap="none" spc="0" normalizeH="0" baseline="0" noProof="0" dirty="0" smtClean="0">
                <a:ln>
                  <a:noFill/>
                </a:ln>
                <a:solidFill>
                  <a:prstClr val="white"/>
                </a:solidFill>
                <a:effectLst/>
                <a:uLnTx/>
                <a:uFillTx/>
                <a:latin typeface="Calibri"/>
              </a:endParaRPr>
            </a:p>
          </p:txBody>
        </p:sp>
      </p:grpSp>
      <p:sp>
        <p:nvSpPr>
          <p:cNvPr id="61" name="Right Arrow 60"/>
          <p:cNvSpPr/>
          <p:nvPr/>
        </p:nvSpPr>
        <p:spPr>
          <a:xfrm>
            <a:off x="2731098" y="2852373"/>
            <a:ext cx="762000" cy="458832"/>
          </a:xfrm>
          <a:prstGeom prst="rightArrow">
            <a:avLst/>
          </a:prstGeom>
          <a:solidFill>
            <a:srgbClr val="FFC000">
              <a:alpha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62" name="Pentagon 61"/>
          <p:cNvSpPr/>
          <p:nvPr/>
        </p:nvSpPr>
        <p:spPr>
          <a:xfrm>
            <a:off x="2018574" y="871173"/>
            <a:ext cx="1143000" cy="4133910"/>
          </a:xfrm>
          <a:prstGeom prst="homePlate">
            <a:avLst/>
          </a:prstGeom>
          <a:solidFill>
            <a:schemeClr val="tx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prstClr val="white"/>
              </a:solidFill>
              <a:effectLst/>
              <a:uLnTx/>
              <a:uFillTx/>
              <a:latin typeface="Calibri"/>
            </a:endParaRPr>
          </a:p>
        </p:txBody>
      </p:sp>
      <p:sp>
        <p:nvSpPr>
          <p:cNvPr id="63" name="TextBox 62"/>
          <p:cNvSpPr txBox="1"/>
          <p:nvPr/>
        </p:nvSpPr>
        <p:spPr>
          <a:xfrm rot="16200000">
            <a:off x="1107480" y="2574630"/>
            <a:ext cx="2590800" cy="707886"/>
          </a:xfrm>
          <a:prstGeom prst="rect">
            <a:avLst/>
          </a:prstGeom>
          <a:noFill/>
        </p:spPr>
        <p:txBody>
          <a:bodyPr wrap="square" rtlCol="0">
            <a:spAutoFit/>
          </a:bodyPr>
          <a:lstStyle/>
          <a:p>
            <a:pPr algn="ctr" defTabSz="914400"/>
            <a:r>
              <a:rPr lang="en-US" sz="2000" b="1" dirty="0" smtClean="0">
                <a:solidFill>
                  <a:prstClr val="white"/>
                </a:solidFill>
                <a:latin typeface="Calibri"/>
              </a:rPr>
              <a:t>Customer AVP Expectations</a:t>
            </a:r>
            <a:endParaRPr lang="en-US" sz="2000" b="1" dirty="0">
              <a:solidFill>
                <a:prstClr val="white"/>
              </a:solidFill>
              <a:latin typeface="Calibri"/>
            </a:endParaRPr>
          </a:p>
        </p:txBody>
      </p:sp>
      <p:sp>
        <p:nvSpPr>
          <p:cNvPr id="64" name="Right Arrow 63"/>
          <p:cNvSpPr/>
          <p:nvPr/>
        </p:nvSpPr>
        <p:spPr>
          <a:xfrm>
            <a:off x="1314203" y="3569368"/>
            <a:ext cx="2636096" cy="959405"/>
          </a:xfrm>
          <a:prstGeom prst="rightArrow">
            <a:avLst/>
          </a:prstGeom>
          <a:solidFill>
            <a:srgbClr val="FFC000">
              <a:alpha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65" name="Pentagon 64"/>
          <p:cNvSpPr/>
          <p:nvPr/>
        </p:nvSpPr>
        <p:spPr>
          <a:xfrm>
            <a:off x="1136824" y="885817"/>
            <a:ext cx="762000" cy="4133910"/>
          </a:xfrm>
          <a:prstGeom prst="homePlate">
            <a:avLst/>
          </a:prstGeom>
          <a:solidFill>
            <a:srgbClr val="99003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prstClr val="white"/>
              </a:solidFill>
              <a:effectLst/>
              <a:uLnTx/>
              <a:uFillTx/>
              <a:latin typeface="Calibri"/>
            </a:endParaRPr>
          </a:p>
        </p:txBody>
      </p:sp>
      <p:sp>
        <p:nvSpPr>
          <p:cNvPr id="66" name="TextBox 65"/>
          <p:cNvSpPr txBox="1"/>
          <p:nvPr/>
        </p:nvSpPr>
        <p:spPr>
          <a:xfrm rot="16200000">
            <a:off x="82055" y="2762272"/>
            <a:ext cx="2590800" cy="400110"/>
          </a:xfrm>
          <a:prstGeom prst="rect">
            <a:avLst/>
          </a:prstGeom>
          <a:noFill/>
        </p:spPr>
        <p:txBody>
          <a:bodyPr wrap="square" rtlCol="0">
            <a:spAutoFit/>
          </a:bodyPr>
          <a:lstStyle/>
          <a:p>
            <a:pPr algn="ctr" defTabSz="914400"/>
            <a:r>
              <a:rPr lang="en-US" sz="2000" b="1" dirty="0" smtClean="0">
                <a:solidFill>
                  <a:prstClr val="white"/>
                </a:solidFill>
                <a:latin typeface="Calibri"/>
              </a:rPr>
              <a:t>Executive Planning</a:t>
            </a:r>
            <a:endParaRPr lang="en-US" sz="2000" b="1" dirty="0">
              <a:solidFill>
                <a:prstClr val="white"/>
              </a:solidFill>
              <a:latin typeface="Calibri"/>
            </a:endParaRPr>
          </a:p>
        </p:txBody>
      </p:sp>
      <p:sp>
        <p:nvSpPr>
          <p:cNvPr id="67" name="Right Arrow 66"/>
          <p:cNvSpPr/>
          <p:nvPr/>
        </p:nvSpPr>
        <p:spPr>
          <a:xfrm rot="10800000">
            <a:off x="1136823" y="1109031"/>
            <a:ext cx="2203875" cy="959405"/>
          </a:xfrm>
          <a:prstGeom prst="rightArrow">
            <a:avLst/>
          </a:prstGeom>
          <a:solidFill>
            <a:srgbClr val="FFC000">
              <a:alpha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68" name="Right Arrow 67"/>
          <p:cNvSpPr/>
          <p:nvPr/>
        </p:nvSpPr>
        <p:spPr>
          <a:xfrm rot="10800000">
            <a:off x="2731097" y="2469740"/>
            <a:ext cx="609601" cy="458832"/>
          </a:xfrm>
          <a:prstGeom prst="rightArrow">
            <a:avLst/>
          </a:prstGeom>
          <a:solidFill>
            <a:srgbClr val="FFC000">
              <a:alpha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grpSp>
        <p:nvGrpSpPr>
          <p:cNvPr id="69" name="Group 68"/>
          <p:cNvGrpSpPr/>
          <p:nvPr/>
        </p:nvGrpSpPr>
        <p:grpSpPr>
          <a:xfrm>
            <a:off x="6280793" y="4346380"/>
            <a:ext cx="2560425" cy="1595784"/>
            <a:chOff x="7754165" y="4374367"/>
            <a:chExt cx="2560425" cy="1595784"/>
          </a:xfrm>
        </p:grpSpPr>
        <p:sp>
          <p:nvSpPr>
            <p:cNvPr id="70" name="TextBox 69"/>
            <p:cNvSpPr txBox="1"/>
            <p:nvPr/>
          </p:nvSpPr>
          <p:spPr>
            <a:xfrm>
              <a:off x="7754165" y="4538246"/>
              <a:ext cx="2342335"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679C18"/>
                  </a:solidFill>
                  <a:effectLst/>
                  <a:uLnTx/>
                  <a:uFillTx/>
                  <a:latin typeface="Calibri"/>
                </a:rPr>
                <a:t>Financial Metrics</a:t>
              </a:r>
            </a:p>
          </p:txBody>
        </p:sp>
        <p:grpSp>
          <p:nvGrpSpPr>
            <p:cNvPr id="71" name="Group 70"/>
            <p:cNvGrpSpPr/>
            <p:nvPr/>
          </p:nvGrpSpPr>
          <p:grpSpPr>
            <a:xfrm>
              <a:off x="7820432" y="4374367"/>
              <a:ext cx="2494158" cy="1595784"/>
              <a:chOff x="7820432" y="4374367"/>
              <a:chExt cx="2494158" cy="1595784"/>
            </a:xfrm>
          </p:grpSpPr>
          <p:sp>
            <p:nvSpPr>
              <p:cNvPr id="72" name="Left Brace 71"/>
              <p:cNvSpPr/>
              <p:nvPr/>
            </p:nvSpPr>
            <p:spPr>
              <a:xfrm rot="5400000" flipV="1">
                <a:off x="8821547" y="3373252"/>
                <a:ext cx="197638" cy="2199868"/>
              </a:xfrm>
              <a:prstGeom prst="leftBrace">
                <a:avLst/>
              </a:prstGeom>
              <a:noFill/>
              <a:ln w="9525" cap="flat" cmpd="sng" algn="ctr">
                <a:solidFill>
                  <a:srgbClr val="679C1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73" name="TextBox 72"/>
              <p:cNvSpPr txBox="1"/>
              <p:nvPr/>
            </p:nvSpPr>
            <p:spPr>
              <a:xfrm>
                <a:off x="8039100" y="4800600"/>
                <a:ext cx="2275490" cy="1169551"/>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itchFamily="2" charset="2"/>
                  <a:buChar char="§"/>
                  <a:tabLst/>
                  <a:defRPr/>
                </a:pPr>
                <a:r>
                  <a:rPr lang="en-US" sz="1400" b="1" kern="0" dirty="0" smtClean="0">
                    <a:solidFill>
                      <a:srgbClr val="679C18"/>
                    </a:solidFill>
                    <a:latin typeface="Calibri"/>
                  </a:rPr>
                  <a:t>Planned Labor Costs</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sz="1400" b="1" i="0" u="none" strike="noStrike" kern="0" cap="none" spc="0" normalizeH="0" baseline="0" noProof="0" dirty="0" smtClean="0">
                    <a:ln>
                      <a:noFill/>
                    </a:ln>
                    <a:solidFill>
                      <a:srgbClr val="679C18"/>
                    </a:solidFill>
                    <a:effectLst/>
                    <a:uLnTx/>
                    <a:uFillTx/>
                    <a:latin typeface="Calibri"/>
                  </a:rPr>
                  <a:t>Actual</a:t>
                </a:r>
                <a:r>
                  <a:rPr kumimoji="0" lang="en-US" sz="1400" b="1" i="0" u="none" strike="noStrike" kern="0" cap="none" spc="0" normalizeH="0" noProof="0" dirty="0" smtClean="0">
                    <a:ln>
                      <a:noFill/>
                    </a:ln>
                    <a:solidFill>
                      <a:srgbClr val="679C18"/>
                    </a:solidFill>
                    <a:effectLst/>
                    <a:uLnTx/>
                    <a:uFillTx/>
                    <a:latin typeface="Calibri"/>
                  </a:rPr>
                  <a:t> Labor Costs</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
                  <a:tabLst/>
                  <a:defRPr/>
                </a:pPr>
                <a:r>
                  <a:rPr lang="en-US" sz="1400" b="1" kern="0" baseline="0" dirty="0" smtClean="0">
                    <a:solidFill>
                      <a:srgbClr val="679C18"/>
                    </a:solidFill>
                    <a:latin typeface="Calibri"/>
                  </a:rPr>
                  <a:t>Planned</a:t>
                </a:r>
                <a:r>
                  <a:rPr lang="en-US" sz="1400" b="1" kern="0" dirty="0" smtClean="0">
                    <a:solidFill>
                      <a:srgbClr val="679C18"/>
                    </a:solidFill>
                    <a:latin typeface="Calibri"/>
                  </a:rPr>
                  <a:t> Expenses</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sz="1400" b="1" i="0" u="none" strike="noStrike" kern="0" cap="none" spc="0" normalizeH="0" baseline="0" noProof="0" dirty="0" smtClean="0">
                    <a:ln>
                      <a:noFill/>
                    </a:ln>
                    <a:solidFill>
                      <a:srgbClr val="679C18"/>
                    </a:solidFill>
                    <a:effectLst/>
                    <a:uLnTx/>
                    <a:uFillTx/>
                    <a:latin typeface="Calibri"/>
                  </a:rPr>
                  <a:t>Funded</a:t>
                </a:r>
                <a:r>
                  <a:rPr kumimoji="0" lang="en-US" sz="1400" b="1" i="0" u="none" strike="noStrike" kern="0" cap="none" spc="0" normalizeH="0" noProof="0" dirty="0" smtClean="0">
                    <a:ln>
                      <a:noFill/>
                    </a:ln>
                    <a:solidFill>
                      <a:srgbClr val="679C18"/>
                    </a:solidFill>
                    <a:effectLst/>
                    <a:uLnTx/>
                    <a:uFillTx/>
                    <a:latin typeface="Calibri"/>
                  </a:rPr>
                  <a:t> Expenses</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
                  <a:tabLst/>
                  <a:defRPr/>
                </a:pPr>
                <a:r>
                  <a:rPr kumimoji="0" lang="en-US" sz="1400" b="1" i="0" u="none" strike="noStrike" kern="0" cap="none" spc="0" normalizeH="0" baseline="0" noProof="0" dirty="0" smtClean="0">
                    <a:ln>
                      <a:noFill/>
                    </a:ln>
                    <a:solidFill>
                      <a:srgbClr val="679C18"/>
                    </a:solidFill>
                    <a:effectLst/>
                    <a:uLnTx/>
                    <a:uFillTx/>
                    <a:latin typeface="Calibri"/>
                  </a:rPr>
                  <a:t>Actual Expenses</a:t>
                </a:r>
              </a:p>
            </p:txBody>
          </p:sp>
        </p:grpSp>
      </p:grpSp>
      <p:sp>
        <p:nvSpPr>
          <p:cNvPr id="74" name="TextBox 73"/>
          <p:cNvSpPr txBox="1"/>
          <p:nvPr/>
        </p:nvSpPr>
        <p:spPr>
          <a:xfrm>
            <a:off x="944599" y="228562"/>
            <a:ext cx="8925737" cy="369332"/>
          </a:xfrm>
          <a:prstGeom prst="rect">
            <a:avLst/>
          </a:prstGeom>
          <a:noFill/>
        </p:spPr>
        <p:txBody>
          <a:bodyPr wrap="square" rtlCol="0">
            <a:spAutoFit/>
          </a:bodyPr>
          <a:lstStyle/>
          <a:p>
            <a:r>
              <a:rPr lang="en-US" b="1" dirty="0" smtClean="0">
                <a:solidFill>
                  <a:srgbClr val="AB1842"/>
                </a:solidFill>
                <a:latin typeface="Arial" charset="0"/>
                <a:ea typeface="Arial" charset="0"/>
                <a:cs typeface="Arial" charset="0"/>
              </a:rPr>
              <a:t>Sparky’s Director Evaluation</a:t>
            </a:r>
            <a:endParaRPr lang="en-US" b="1" dirty="0">
              <a:solidFill>
                <a:srgbClr val="AB1842"/>
              </a:solidFill>
              <a:latin typeface="Arial" charset="0"/>
              <a:ea typeface="Arial" charset="0"/>
              <a:cs typeface="Arial" charset="0"/>
            </a:endParaRPr>
          </a:p>
        </p:txBody>
      </p:sp>
      <p:cxnSp>
        <p:nvCxnSpPr>
          <p:cNvPr id="75" name="Straight Connector 74"/>
          <p:cNvCxnSpPr/>
          <p:nvPr/>
        </p:nvCxnSpPr>
        <p:spPr>
          <a:xfrm>
            <a:off x="944599" y="723208"/>
            <a:ext cx="9904906" cy="0"/>
          </a:xfrm>
          <a:prstGeom prst="line">
            <a:avLst/>
          </a:prstGeom>
          <a:ln w="130175" cmpd="sng">
            <a:solidFill>
              <a:srgbClr val="990033"/>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17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500" fill="hold"/>
                                        <p:tgtEl>
                                          <p:spTgt spid="58"/>
                                        </p:tgtEl>
                                        <p:attrNameLst>
                                          <p:attrName>ppt_x</p:attrName>
                                        </p:attrNameLst>
                                      </p:cBhvr>
                                      <p:tavLst>
                                        <p:tav tm="0">
                                          <p:val>
                                            <p:strVal val="1+#ppt_w/2"/>
                                          </p:val>
                                        </p:tav>
                                        <p:tav tm="100000">
                                          <p:val>
                                            <p:strVal val="#ppt_x"/>
                                          </p:val>
                                        </p:tav>
                                      </p:tavLst>
                                    </p:anim>
                                    <p:anim calcmode="lin" valueType="num">
                                      <p:cBhvr additive="base">
                                        <p:cTn id="24"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3950299" y="888277"/>
            <a:ext cx="4648200" cy="685800"/>
          </a:xfrm>
          <a:prstGeom prst="homePlate">
            <a:avLst/>
          </a:prstGeom>
          <a:solidFill>
            <a:srgbClr val="00A3E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8" name="Pentagon 7"/>
          <p:cNvSpPr/>
          <p:nvPr/>
        </p:nvSpPr>
        <p:spPr>
          <a:xfrm>
            <a:off x="3874099" y="3174277"/>
            <a:ext cx="4094937" cy="685800"/>
          </a:xfrm>
          <a:prstGeom prst="homePlate">
            <a:avLst/>
          </a:prstGeom>
          <a:solidFill>
            <a:srgbClr val="568E1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9" name="Pentagon 8"/>
          <p:cNvSpPr/>
          <p:nvPr/>
        </p:nvSpPr>
        <p:spPr>
          <a:xfrm>
            <a:off x="4255099" y="2412277"/>
            <a:ext cx="6400800" cy="685800"/>
          </a:xfrm>
          <a:prstGeom prst="homePlate">
            <a:avLst/>
          </a:prstGeom>
          <a:solidFill>
            <a:schemeClr val="tx1">
              <a:lumMod val="50000"/>
              <a:lumOff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10" name="Pentagon 9"/>
          <p:cNvSpPr/>
          <p:nvPr/>
        </p:nvSpPr>
        <p:spPr>
          <a:xfrm>
            <a:off x="3797899" y="1650277"/>
            <a:ext cx="6324600" cy="685800"/>
          </a:xfrm>
          <a:prstGeom prst="homePlate">
            <a:avLst/>
          </a:prstGeom>
          <a:solidFill>
            <a:srgbClr val="FFB31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11" name="Pentagon 10"/>
          <p:cNvSpPr/>
          <p:nvPr/>
        </p:nvSpPr>
        <p:spPr>
          <a:xfrm>
            <a:off x="3340699" y="888277"/>
            <a:ext cx="1524000" cy="2971800"/>
          </a:xfrm>
          <a:prstGeom prst="homePlate">
            <a:avLst/>
          </a:prstGeom>
          <a:solidFill>
            <a:srgbClr val="99003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white"/>
                </a:solidFill>
                <a:effectLst/>
                <a:uLnTx/>
                <a:uFillTx/>
                <a:latin typeface="Calibri"/>
              </a:rPr>
              <a:t>AVP Review</a:t>
            </a:r>
            <a:r>
              <a:rPr kumimoji="0" lang="en-US" sz="1800" b="1" i="0" u="none" strike="noStrike" kern="0" cap="none" spc="0" normalizeH="0" noProof="0" dirty="0" smtClean="0">
                <a:ln>
                  <a:noFill/>
                </a:ln>
                <a:solidFill>
                  <a:prstClr val="white"/>
                </a:solidFill>
                <a:effectLst/>
                <a:uLnTx/>
                <a:uFillTx/>
                <a:latin typeface="Calibri"/>
              </a:rPr>
              <a:t> &amp; Approval</a:t>
            </a:r>
            <a:endParaRPr kumimoji="0" lang="en-US" sz="1800" b="1" i="0" u="none" strike="noStrike" kern="0" cap="none" spc="0" normalizeH="0" baseline="0" noProof="0" dirty="0" smtClean="0">
              <a:ln>
                <a:noFill/>
              </a:ln>
              <a:solidFill>
                <a:prstClr val="white"/>
              </a:solidFill>
              <a:effectLst/>
              <a:uLnTx/>
              <a:uFillTx/>
              <a:latin typeface="Calibri"/>
            </a:endParaRPr>
          </a:p>
        </p:txBody>
      </p:sp>
      <p:pic>
        <p:nvPicPr>
          <p:cNvPr id="12"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0099" y="1775953"/>
            <a:ext cx="932176" cy="290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8687" y="2412277"/>
            <a:ext cx="687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7" descr="C:\Users\wpond\AppData\Local\Microsoft\Windows\Temporary Internet Files\Content.IE5\JN2UX5B6\MC900441322[1].png"/>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6160099" y="2412277"/>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9" descr="C:\Users\wpond\AppData\Local\Microsoft\Windows\Temporary Internet Files\Content.IE5\9P47CLFM\MC900441324[1].png"/>
          <p:cNvPicPr>
            <a:picLocks noChangeAspect="1" noChangeArrowheads="1"/>
          </p:cNvPicPr>
          <p:nvPr/>
        </p:nvPicPr>
        <p:blipFill>
          <a:blip r:embed="rId5" cstate="print">
            <a:duotone>
              <a:srgbClr val="EEECE1">
                <a:shade val="45000"/>
                <a:satMod val="135000"/>
              </a:srgb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373459" y="3326677"/>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descr="C:\Users\wpond\AppData\Local\Microsoft\Windows\Temporary Internet Files\Content.IE5\O4H08IN0\MC900441948[1].wmf"/>
          <p:cNvPicPr>
            <a:picLocks noChangeAspect="1" noChangeArrowheads="1"/>
          </p:cNvPicPr>
          <p:nvPr/>
        </p:nvPicPr>
        <p:blipFill>
          <a:blip r:embed="rId7" cstate="print">
            <a:duotone>
              <a:srgbClr val="EEECE1">
                <a:shade val="45000"/>
                <a:satMod val="135000"/>
              </a:srgbClr>
              <a:prstClr val="white"/>
            </a:duotone>
            <a:lum bright="40000"/>
            <a:extLst>
              <a:ext uri="{28A0092B-C50C-407E-A947-70E740481C1C}">
                <a14:useLocalDpi xmlns:a14="http://schemas.microsoft.com/office/drawing/2010/main" val="0"/>
              </a:ext>
            </a:extLst>
          </a:blip>
          <a:srcRect/>
          <a:stretch>
            <a:fillRect/>
          </a:stretch>
        </p:blipFill>
        <p:spPr bwMode="auto">
          <a:xfrm rot="16200000">
            <a:off x="6015366" y="804411"/>
            <a:ext cx="502826" cy="8229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255099" y="913102"/>
            <a:ext cx="1723138" cy="584775"/>
          </a:xfrm>
          <a:prstGeom prst="rect">
            <a:avLst/>
          </a:prstGeom>
          <a:noFill/>
        </p:spPr>
        <p:txBody>
          <a:bodyPr wrap="square" rtlCol="0">
            <a:spAutoFit/>
          </a:bodyPr>
          <a:lstStyle/>
          <a:p>
            <a:pPr algn="ctr" defTabSz="914400"/>
            <a:r>
              <a:rPr lang="en-US" sz="1600" b="1" dirty="0" smtClean="0">
                <a:solidFill>
                  <a:prstClr val="white"/>
                </a:solidFill>
                <a:latin typeface="Calibri"/>
              </a:rPr>
              <a:t>Demand Management</a:t>
            </a:r>
            <a:endParaRPr lang="en-US" sz="1600" b="1" dirty="0">
              <a:solidFill>
                <a:prstClr val="white"/>
              </a:solidFill>
              <a:latin typeface="Calibri"/>
            </a:endParaRPr>
          </a:p>
        </p:txBody>
      </p:sp>
      <p:sp>
        <p:nvSpPr>
          <p:cNvPr id="18" name="TextBox 17"/>
          <p:cNvSpPr txBox="1"/>
          <p:nvPr/>
        </p:nvSpPr>
        <p:spPr>
          <a:xfrm>
            <a:off x="6693499" y="964477"/>
            <a:ext cx="1752600" cy="276999"/>
          </a:xfrm>
          <a:prstGeom prst="rect">
            <a:avLst/>
          </a:prstGeom>
          <a:noFill/>
        </p:spPr>
        <p:txBody>
          <a:bodyPr wrap="square" rtlCol="0">
            <a:spAutoFit/>
          </a:bodyPr>
          <a:lstStyle/>
          <a:p>
            <a:pPr defTabSz="914400"/>
            <a:r>
              <a:rPr lang="en-US" sz="1200" b="1" dirty="0" smtClean="0">
                <a:solidFill>
                  <a:prstClr val="white"/>
                </a:solidFill>
                <a:latin typeface="Calibri"/>
              </a:rPr>
              <a:t>Charter Development</a:t>
            </a:r>
            <a:endParaRPr lang="en-US" sz="1200" b="1" dirty="0">
              <a:solidFill>
                <a:prstClr val="white"/>
              </a:solidFill>
              <a:latin typeface="Calibri"/>
            </a:endParaRPr>
          </a:p>
        </p:txBody>
      </p:sp>
      <p:sp>
        <p:nvSpPr>
          <p:cNvPr id="19" name="TextBox 18"/>
          <p:cNvSpPr txBox="1"/>
          <p:nvPr/>
        </p:nvSpPr>
        <p:spPr>
          <a:xfrm>
            <a:off x="6693499" y="1189764"/>
            <a:ext cx="1752600" cy="276999"/>
          </a:xfrm>
          <a:prstGeom prst="rect">
            <a:avLst/>
          </a:prstGeom>
          <a:noFill/>
        </p:spPr>
        <p:txBody>
          <a:bodyPr wrap="square" rtlCol="0">
            <a:spAutoFit/>
          </a:bodyPr>
          <a:lstStyle/>
          <a:p>
            <a:pPr defTabSz="914400"/>
            <a:r>
              <a:rPr lang="en-US" sz="1200" b="1" dirty="0" smtClean="0">
                <a:solidFill>
                  <a:prstClr val="white"/>
                </a:solidFill>
                <a:latin typeface="Calibri"/>
              </a:rPr>
              <a:t>Resource Requirements</a:t>
            </a:r>
            <a:endParaRPr lang="en-US" sz="1200" b="1" dirty="0">
              <a:solidFill>
                <a:prstClr val="white"/>
              </a:solidFill>
              <a:latin typeface="Calibri"/>
            </a:endParaRPr>
          </a:p>
        </p:txBody>
      </p:sp>
      <p:grpSp>
        <p:nvGrpSpPr>
          <p:cNvPr id="20" name="Group 19"/>
          <p:cNvGrpSpPr/>
          <p:nvPr/>
        </p:nvGrpSpPr>
        <p:grpSpPr>
          <a:xfrm>
            <a:off x="7684101" y="1889057"/>
            <a:ext cx="609598" cy="447020"/>
            <a:chOff x="7089505" y="2667000"/>
            <a:chExt cx="727394" cy="533400"/>
          </a:xfrm>
        </p:grpSpPr>
        <p:pic>
          <p:nvPicPr>
            <p:cNvPr id="21" name="Picture 8" descr="C:\Users\wpond\AppData\Local\Microsoft\Windows\Temporary Internet Files\Content.IE5\JN2UX5B6\MC900432625[1].png"/>
            <p:cNvPicPr>
              <a:picLocks noChangeAspect="1" noChangeArrowheads="1"/>
            </p:cNvPicPr>
            <p:nvPr/>
          </p:nvPicPr>
          <p:blipFill>
            <a:blip r:embed="rId8" cstate="print">
              <a:duotone>
                <a:srgbClr val="EEECE1">
                  <a:shade val="45000"/>
                  <a:satMod val="135000"/>
                </a:srgb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089505" y="2667000"/>
              <a:ext cx="387399" cy="3873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wpond\AppData\Local\Microsoft\Windows\Temporary Internet Files\Content.IE5\JN2UX5B6\MC900432625[1].png"/>
            <p:cNvPicPr>
              <a:picLocks noChangeAspect="1" noChangeArrowheads="1"/>
            </p:cNvPicPr>
            <p:nvPr/>
          </p:nvPicPr>
          <p:blipFill>
            <a:blip r:embed="rId8" cstate="print">
              <a:duotone>
                <a:srgbClr val="EEECE1">
                  <a:shade val="45000"/>
                  <a:satMod val="135000"/>
                </a:srgb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29500" y="2667000"/>
              <a:ext cx="387399" cy="3873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Users\wpond\AppData\Local\Microsoft\Windows\Temporary Internet Files\Content.IE5\JN2UX5B6\MC900432625[1].png"/>
            <p:cNvPicPr>
              <a:picLocks noChangeAspect="1" noChangeArrowheads="1"/>
            </p:cNvPicPr>
            <p:nvPr/>
          </p:nvPicPr>
          <p:blipFill>
            <a:blip r:embed="rId8" cstate="print">
              <a:duotone>
                <a:srgbClr val="EEECE1">
                  <a:shade val="45000"/>
                  <a:satMod val="135000"/>
                </a:srgb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277100" y="2813001"/>
              <a:ext cx="387399" cy="387399"/>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p:cNvSpPr txBox="1"/>
          <p:nvPr/>
        </p:nvSpPr>
        <p:spPr>
          <a:xfrm>
            <a:off x="4513161" y="1675102"/>
            <a:ext cx="1723138" cy="584775"/>
          </a:xfrm>
          <a:prstGeom prst="rect">
            <a:avLst/>
          </a:prstGeom>
          <a:noFill/>
        </p:spPr>
        <p:txBody>
          <a:bodyPr wrap="square" rtlCol="0">
            <a:spAutoFit/>
          </a:bodyPr>
          <a:lstStyle/>
          <a:p>
            <a:pPr algn="ctr" defTabSz="914400"/>
            <a:r>
              <a:rPr lang="en-US" sz="1600" b="1" dirty="0" smtClean="0">
                <a:solidFill>
                  <a:prstClr val="white"/>
                </a:solidFill>
                <a:latin typeface="Calibri"/>
              </a:rPr>
              <a:t>Project Management</a:t>
            </a:r>
            <a:endParaRPr lang="en-US" sz="1600" b="1" dirty="0">
              <a:solidFill>
                <a:prstClr val="white"/>
              </a:solidFill>
              <a:latin typeface="Calibri"/>
            </a:endParaRPr>
          </a:p>
        </p:txBody>
      </p:sp>
      <p:sp>
        <p:nvSpPr>
          <p:cNvPr id="25" name="TextBox 24"/>
          <p:cNvSpPr txBox="1"/>
          <p:nvPr/>
        </p:nvSpPr>
        <p:spPr>
          <a:xfrm>
            <a:off x="6007699" y="2059078"/>
            <a:ext cx="1752600" cy="276999"/>
          </a:xfrm>
          <a:prstGeom prst="rect">
            <a:avLst/>
          </a:prstGeom>
          <a:noFill/>
        </p:spPr>
        <p:txBody>
          <a:bodyPr wrap="square" rtlCol="0">
            <a:spAutoFit/>
          </a:bodyPr>
          <a:lstStyle/>
          <a:p>
            <a:pPr defTabSz="914400"/>
            <a:r>
              <a:rPr lang="en-US" sz="1200" b="1" dirty="0" smtClean="0">
                <a:solidFill>
                  <a:prstClr val="white"/>
                </a:solidFill>
                <a:latin typeface="Calibri"/>
              </a:rPr>
              <a:t>WBS Development</a:t>
            </a:r>
            <a:endParaRPr lang="en-US" sz="1200" b="1" dirty="0">
              <a:solidFill>
                <a:prstClr val="white"/>
              </a:solidFill>
              <a:latin typeface="Calibri"/>
            </a:endParaRPr>
          </a:p>
        </p:txBody>
      </p:sp>
      <p:sp>
        <p:nvSpPr>
          <p:cNvPr id="26" name="TextBox 25"/>
          <p:cNvSpPr txBox="1"/>
          <p:nvPr/>
        </p:nvSpPr>
        <p:spPr>
          <a:xfrm>
            <a:off x="7226899" y="1601878"/>
            <a:ext cx="1752600" cy="276999"/>
          </a:xfrm>
          <a:prstGeom prst="rect">
            <a:avLst/>
          </a:prstGeom>
          <a:noFill/>
        </p:spPr>
        <p:txBody>
          <a:bodyPr wrap="square" rtlCol="0">
            <a:spAutoFit/>
          </a:bodyPr>
          <a:lstStyle/>
          <a:p>
            <a:pPr defTabSz="914400"/>
            <a:r>
              <a:rPr lang="en-US" sz="1200" b="1" dirty="0" smtClean="0">
                <a:solidFill>
                  <a:prstClr val="white"/>
                </a:solidFill>
                <a:latin typeface="Calibri"/>
              </a:rPr>
              <a:t>Resource Assignments</a:t>
            </a:r>
            <a:endParaRPr lang="en-US" sz="1200" b="1" dirty="0">
              <a:solidFill>
                <a:prstClr val="white"/>
              </a:solidFill>
              <a:latin typeface="Calibri"/>
            </a:endParaRPr>
          </a:p>
        </p:txBody>
      </p:sp>
      <p:pic>
        <p:nvPicPr>
          <p:cNvPr id="27" name="Picture 26" descr="C:\Users\wpond\AppData\Local\Microsoft\Windows\Temporary Internet Files\Content.IE5\9P47CLFM\MC900441310[1].png"/>
          <p:cNvPicPr>
            <a:picLocks noChangeAspect="1" noChangeArrowheads="1"/>
          </p:cNvPicPr>
          <p:nvPr/>
        </p:nvPicPr>
        <p:blipFill>
          <a:blip r:embed="rId10" cstate="print">
            <a:duotone>
              <a:srgbClr val="EEECE1">
                <a:shade val="45000"/>
                <a:satMod val="135000"/>
              </a:srgbClr>
              <a:prstClr val="white"/>
            </a:duotone>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903299" y="1635037"/>
            <a:ext cx="548640" cy="54864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293699" y="2059078"/>
            <a:ext cx="1752600" cy="276999"/>
          </a:xfrm>
          <a:prstGeom prst="rect">
            <a:avLst/>
          </a:prstGeom>
          <a:noFill/>
        </p:spPr>
        <p:txBody>
          <a:bodyPr wrap="square" rtlCol="0">
            <a:spAutoFit/>
          </a:bodyPr>
          <a:lstStyle/>
          <a:p>
            <a:pPr algn="ctr" defTabSz="914400"/>
            <a:r>
              <a:rPr lang="en-US" sz="1200" b="1" dirty="0" smtClean="0">
                <a:solidFill>
                  <a:prstClr val="white"/>
                </a:solidFill>
                <a:latin typeface="Calibri"/>
              </a:rPr>
              <a:t>Reports / Status</a:t>
            </a:r>
            <a:endParaRPr lang="en-US" sz="1200" b="1" dirty="0">
              <a:solidFill>
                <a:prstClr val="white"/>
              </a:solidFill>
              <a:latin typeface="Calibri"/>
            </a:endParaRPr>
          </a:p>
        </p:txBody>
      </p:sp>
      <p:sp>
        <p:nvSpPr>
          <p:cNvPr id="29" name="TextBox 28"/>
          <p:cNvSpPr txBox="1"/>
          <p:nvPr/>
        </p:nvSpPr>
        <p:spPr>
          <a:xfrm>
            <a:off x="4360761" y="2437102"/>
            <a:ext cx="1723138" cy="584775"/>
          </a:xfrm>
          <a:prstGeom prst="rect">
            <a:avLst/>
          </a:prstGeom>
          <a:noFill/>
        </p:spPr>
        <p:txBody>
          <a:bodyPr wrap="square" rtlCol="0">
            <a:spAutoFit/>
          </a:bodyPr>
          <a:lstStyle/>
          <a:p>
            <a:pPr algn="ctr" defTabSz="914400"/>
            <a:r>
              <a:rPr lang="en-US" sz="1600" b="1" dirty="0" smtClean="0">
                <a:solidFill>
                  <a:prstClr val="white"/>
                </a:solidFill>
                <a:latin typeface="Calibri"/>
              </a:rPr>
              <a:t>Resource Management</a:t>
            </a:r>
            <a:endParaRPr lang="en-US" sz="1600" b="1" dirty="0">
              <a:solidFill>
                <a:prstClr val="white"/>
              </a:solidFill>
              <a:latin typeface="Calibri"/>
            </a:endParaRPr>
          </a:p>
        </p:txBody>
      </p:sp>
      <p:sp>
        <p:nvSpPr>
          <p:cNvPr id="30" name="TextBox 29"/>
          <p:cNvSpPr txBox="1"/>
          <p:nvPr/>
        </p:nvSpPr>
        <p:spPr>
          <a:xfrm>
            <a:off x="5550499" y="2821078"/>
            <a:ext cx="1752600" cy="276999"/>
          </a:xfrm>
          <a:prstGeom prst="rect">
            <a:avLst/>
          </a:prstGeom>
          <a:noFill/>
        </p:spPr>
        <p:txBody>
          <a:bodyPr wrap="square" rtlCol="0">
            <a:spAutoFit/>
          </a:bodyPr>
          <a:lstStyle/>
          <a:p>
            <a:pPr algn="ctr" defTabSz="914400"/>
            <a:r>
              <a:rPr lang="en-US" sz="1200" b="1" dirty="0" smtClean="0">
                <a:solidFill>
                  <a:prstClr val="white"/>
                </a:solidFill>
                <a:latin typeface="Calibri"/>
              </a:rPr>
              <a:t>Approve / Deny</a:t>
            </a:r>
            <a:endParaRPr lang="en-US" sz="1200" b="1" dirty="0">
              <a:solidFill>
                <a:prstClr val="white"/>
              </a:solidFill>
              <a:latin typeface="Calibri"/>
            </a:endParaRPr>
          </a:p>
        </p:txBody>
      </p:sp>
      <p:grpSp>
        <p:nvGrpSpPr>
          <p:cNvPr id="31" name="Group 30"/>
          <p:cNvGrpSpPr/>
          <p:nvPr/>
        </p:nvGrpSpPr>
        <p:grpSpPr>
          <a:xfrm>
            <a:off x="7226901" y="2651057"/>
            <a:ext cx="609598" cy="447020"/>
            <a:chOff x="7089505" y="2667000"/>
            <a:chExt cx="727394" cy="533400"/>
          </a:xfrm>
        </p:grpSpPr>
        <p:pic>
          <p:nvPicPr>
            <p:cNvPr id="32" name="Picture 8" descr="C:\Users\wpond\AppData\Local\Microsoft\Windows\Temporary Internet Files\Content.IE5\JN2UX5B6\MC900432625[1].png"/>
            <p:cNvPicPr>
              <a:picLocks noChangeAspect="1" noChangeArrowheads="1"/>
            </p:cNvPicPr>
            <p:nvPr/>
          </p:nvPicPr>
          <p:blipFill>
            <a:blip r:embed="rId8" cstate="print">
              <a:duotone>
                <a:srgbClr val="EEECE1">
                  <a:shade val="45000"/>
                  <a:satMod val="135000"/>
                </a:srgb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089505" y="2667000"/>
              <a:ext cx="387399" cy="38739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wpond\AppData\Local\Microsoft\Windows\Temporary Internet Files\Content.IE5\JN2UX5B6\MC900432625[1].png"/>
            <p:cNvPicPr>
              <a:picLocks noChangeAspect="1" noChangeArrowheads="1"/>
            </p:cNvPicPr>
            <p:nvPr/>
          </p:nvPicPr>
          <p:blipFill>
            <a:blip r:embed="rId8" cstate="print">
              <a:duotone>
                <a:srgbClr val="EEECE1">
                  <a:shade val="45000"/>
                  <a:satMod val="135000"/>
                </a:srgb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29500" y="2667000"/>
              <a:ext cx="387399" cy="38739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C:\Users\wpond\AppData\Local\Microsoft\Windows\Temporary Internet Files\Content.IE5\JN2UX5B6\MC900432625[1].png"/>
            <p:cNvPicPr>
              <a:picLocks noChangeAspect="1" noChangeArrowheads="1"/>
            </p:cNvPicPr>
            <p:nvPr/>
          </p:nvPicPr>
          <p:blipFill>
            <a:blip r:embed="rId8" cstate="print">
              <a:duotone>
                <a:srgbClr val="EEECE1">
                  <a:shade val="45000"/>
                  <a:satMod val="135000"/>
                </a:srgb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277100" y="2813001"/>
              <a:ext cx="387399" cy="387399"/>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Box 34"/>
          <p:cNvSpPr txBox="1"/>
          <p:nvPr/>
        </p:nvSpPr>
        <p:spPr>
          <a:xfrm>
            <a:off x="6693499" y="2363878"/>
            <a:ext cx="1752600" cy="276999"/>
          </a:xfrm>
          <a:prstGeom prst="rect">
            <a:avLst/>
          </a:prstGeom>
          <a:noFill/>
        </p:spPr>
        <p:txBody>
          <a:bodyPr wrap="square" rtlCol="0">
            <a:spAutoFit/>
          </a:bodyPr>
          <a:lstStyle/>
          <a:p>
            <a:pPr defTabSz="914400"/>
            <a:r>
              <a:rPr lang="en-US" sz="1200" b="1" dirty="0" smtClean="0">
                <a:solidFill>
                  <a:prstClr val="white"/>
                </a:solidFill>
                <a:latin typeface="Calibri"/>
              </a:rPr>
              <a:t>Resource Assignments</a:t>
            </a:r>
            <a:endParaRPr lang="en-US" sz="1200" b="1" dirty="0">
              <a:solidFill>
                <a:prstClr val="white"/>
              </a:solidFill>
              <a:latin typeface="Calibri"/>
            </a:endParaRPr>
          </a:p>
        </p:txBody>
      </p:sp>
      <p:sp>
        <p:nvSpPr>
          <p:cNvPr id="36" name="TextBox 35"/>
          <p:cNvSpPr txBox="1"/>
          <p:nvPr/>
        </p:nvSpPr>
        <p:spPr>
          <a:xfrm>
            <a:off x="7836499" y="2821078"/>
            <a:ext cx="1752600" cy="276999"/>
          </a:xfrm>
          <a:prstGeom prst="rect">
            <a:avLst/>
          </a:prstGeom>
          <a:noFill/>
        </p:spPr>
        <p:txBody>
          <a:bodyPr wrap="square" rtlCol="0">
            <a:spAutoFit/>
          </a:bodyPr>
          <a:lstStyle/>
          <a:p>
            <a:pPr algn="ctr" defTabSz="914400"/>
            <a:r>
              <a:rPr lang="en-US" sz="1200" b="1" dirty="0" smtClean="0">
                <a:solidFill>
                  <a:prstClr val="white"/>
                </a:solidFill>
                <a:latin typeface="Calibri"/>
              </a:rPr>
              <a:t>Monitor Utilization</a:t>
            </a:r>
            <a:endParaRPr lang="en-US" sz="1200" b="1" dirty="0">
              <a:solidFill>
                <a:prstClr val="white"/>
              </a:solidFill>
              <a:latin typeface="Calibri"/>
            </a:endParaRPr>
          </a:p>
        </p:txBody>
      </p:sp>
      <p:pic>
        <p:nvPicPr>
          <p:cNvPr id="37" name="Picture 23" descr="C:\Users\wpond\AppData\Local\Microsoft\Windows\Temporary Internet Files\Content.IE5\JN2UX5B6\MC900437057[1].png"/>
          <p:cNvPicPr>
            <a:picLocks noChangeAspect="1" noChangeArrowheads="1"/>
          </p:cNvPicPr>
          <p:nvPr/>
        </p:nvPicPr>
        <p:blipFill>
          <a:blip r:embed="rId12" cstate="print">
            <a:duotone>
              <a:srgbClr val="EEECE1">
                <a:shade val="45000"/>
                <a:satMod val="135000"/>
              </a:srgbClr>
              <a:prstClr val="white"/>
            </a:duotone>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665299" y="2631382"/>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8903299" y="2412277"/>
            <a:ext cx="1752600" cy="276999"/>
          </a:xfrm>
          <a:prstGeom prst="rect">
            <a:avLst/>
          </a:prstGeom>
          <a:noFill/>
        </p:spPr>
        <p:txBody>
          <a:bodyPr wrap="square" rtlCol="0">
            <a:spAutoFit/>
          </a:bodyPr>
          <a:lstStyle/>
          <a:p>
            <a:pPr algn="ctr" defTabSz="914400"/>
            <a:r>
              <a:rPr lang="en-US" sz="1200" b="1" dirty="0" smtClean="0">
                <a:solidFill>
                  <a:prstClr val="white"/>
                </a:solidFill>
                <a:latin typeface="Calibri"/>
              </a:rPr>
              <a:t>Capacity Estimates</a:t>
            </a:r>
            <a:endParaRPr lang="en-US" sz="1200" b="1" dirty="0">
              <a:solidFill>
                <a:prstClr val="white"/>
              </a:solidFill>
              <a:latin typeface="Calibri"/>
            </a:endParaRPr>
          </a:p>
        </p:txBody>
      </p:sp>
      <p:sp>
        <p:nvSpPr>
          <p:cNvPr id="39" name="TextBox 38"/>
          <p:cNvSpPr txBox="1"/>
          <p:nvPr/>
        </p:nvSpPr>
        <p:spPr>
          <a:xfrm>
            <a:off x="4255099" y="3199102"/>
            <a:ext cx="1723138" cy="584775"/>
          </a:xfrm>
          <a:prstGeom prst="rect">
            <a:avLst/>
          </a:prstGeom>
          <a:noFill/>
        </p:spPr>
        <p:txBody>
          <a:bodyPr wrap="square" rtlCol="0">
            <a:spAutoFit/>
          </a:bodyPr>
          <a:lstStyle/>
          <a:p>
            <a:pPr algn="ctr" defTabSz="914400"/>
            <a:r>
              <a:rPr lang="en-US" sz="1600" b="1" dirty="0" smtClean="0">
                <a:solidFill>
                  <a:prstClr val="white"/>
                </a:solidFill>
                <a:latin typeface="Calibri"/>
              </a:rPr>
              <a:t>Financial Management</a:t>
            </a:r>
            <a:endParaRPr lang="en-US" sz="1600" b="1" dirty="0">
              <a:solidFill>
                <a:prstClr val="white"/>
              </a:solidFill>
              <a:latin typeface="Calibri"/>
            </a:endParaRPr>
          </a:p>
        </p:txBody>
      </p:sp>
      <p:sp>
        <p:nvSpPr>
          <p:cNvPr id="40" name="TextBox 39"/>
          <p:cNvSpPr txBox="1"/>
          <p:nvPr/>
        </p:nvSpPr>
        <p:spPr>
          <a:xfrm>
            <a:off x="5626699" y="3174277"/>
            <a:ext cx="2057400" cy="276999"/>
          </a:xfrm>
          <a:prstGeom prst="rect">
            <a:avLst/>
          </a:prstGeom>
          <a:noFill/>
        </p:spPr>
        <p:txBody>
          <a:bodyPr wrap="square" rtlCol="0">
            <a:spAutoFit/>
          </a:bodyPr>
          <a:lstStyle/>
          <a:p>
            <a:pPr algn="ctr" defTabSz="914400"/>
            <a:r>
              <a:rPr lang="en-US" sz="1200" b="1" dirty="0" smtClean="0">
                <a:solidFill>
                  <a:prstClr val="white"/>
                </a:solidFill>
                <a:latin typeface="Calibri"/>
              </a:rPr>
              <a:t>Labor &amp; Non Labor Spend</a:t>
            </a:r>
            <a:endParaRPr lang="en-US" sz="1200" b="1" dirty="0">
              <a:solidFill>
                <a:prstClr val="white"/>
              </a:solidFill>
              <a:latin typeface="Calibri"/>
            </a:endParaRPr>
          </a:p>
        </p:txBody>
      </p:sp>
      <p:sp>
        <p:nvSpPr>
          <p:cNvPr id="41" name="TextBox 40"/>
          <p:cNvSpPr txBox="1"/>
          <p:nvPr/>
        </p:nvSpPr>
        <p:spPr>
          <a:xfrm>
            <a:off x="445099" y="0"/>
            <a:ext cx="2590800" cy="400110"/>
          </a:xfrm>
          <a:prstGeom prst="rect">
            <a:avLst/>
          </a:prstGeom>
          <a:noFill/>
        </p:spPr>
        <p:txBody>
          <a:bodyPr wrap="square" rtlCol="0">
            <a:spAutoFit/>
          </a:bodyPr>
          <a:lstStyle/>
          <a:p>
            <a:pPr algn="ctr" defTabSz="914400"/>
            <a:r>
              <a:rPr lang="en-US" sz="2000" b="1" dirty="0" smtClean="0">
                <a:solidFill>
                  <a:srgbClr val="990033"/>
                </a:solidFill>
                <a:latin typeface="Calibri"/>
              </a:rPr>
              <a:t>Strategic  Planning</a:t>
            </a:r>
            <a:endParaRPr lang="en-US" sz="2000" b="1" dirty="0">
              <a:solidFill>
                <a:srgbClr val="990033"/>
              </a:solidFill>
              <a:latin typeface="Calibri"/>
            </a:endParaRPr>
          </a:p>
        </p:txBody>
      </p:sp>
      <p:sp>
        <p:nvSpPr>
          <p:cNvPr id="42" name="TextBox 41"/>
          <p:cNvSpPr txBox="1"/>
          <p:nvPr/>
        </p:nvSpPr>
        <p:spPr>
          <a:xfrm>
            <a:off x="2426299" y="183178"/>
            <a:ext cx="2590800" cy="707886"/>
          </a:xfrm>
          <a:prstGeom prst="rect">
            <a:avLst/>
          </a:prstGeom>
          <a:noFill/>
        </p:spPr>
        <p:txBody>
          <a:bodyPr wrap="square" rtlCol="0">
            <a:spAutoFit/>
          </a:bodyPr>
          <a:lstStyle/>
          <a:p>
            <a:pPr algn="ctr" defTabSz="914400"/>
            <a:r>
              <a:rPr lang="en-US" sz="2000" b="1" dirty="0" smtClean="0">
                <a:solidFill>
                  <a:srgbClr val="990033"/>
                </a:solidFill>
                <a:latin typeface="Calibri"/>
              </a:rPr>
              <a:t>Operational </a:t>
            </a:r>
          </a:p>
          <a:p>
            <a:pPr algn="ctr" defTabSz="914400"/>
            <a:r>
              <a:rPr lang="en-US" sz="2000" b="1" dirty="0" smtClean="0">
                <a:solidFill>
                  <a:srgbClr val="990033"/>
                </a:solidFill>
                <a:latin typeface="Calibri"/>
              </a:rPr>
              <a:t>Planning</a:t>
            </a:r>
            <a:endParaRPr lang="en-US" sz="2000" b="1" dirty="0">
              <a:solidFill>
                <a:srgbClr val="990033"/>
              </a:solidFill>
              <a:latin typeface="Calibri"/>
            </a:endParaRPr>
          </a:p>
        </p:txBody>
      </p:sp>
      <p:sp>
        <p:nvSpPr>
          <p:cNvPr id="43" name="TextBox 42"/>
          <p:cNvSpPr txBox="1"/>
          <p:nvPr/>
        </p:nvSpPr>
        <p:spPr>
          <a:xfrm>
            <a:off x="4483699" y="414754"/>
            <a:ext cx="3962400" cy="400110"/>
          </a:xfrm>
          <a:prstGeom prst="rect">
            <a:avLst/>
          </a:prstGeom>
          <a:noFill/>
        </p:spPr>
        <p:txBody>
          <a:bodyPr wrap="square" rtlCol="0">
            <a:spAutoFit/>
          </a:bodyPr>
          <a:lstStyle/>
          <a:p>
            <a:pPr algn="ctr" defTabSz="914400"/>
            <a:r>
              <a:rPr lang="en-US" sz="2000" b="1" dirty="0" smtClean="0">
                <a:solidFill>
                  <a:srgbClr val="990033"/>
                </a:solidFill>
                <a:latin typeface="Calibri"/>
              </a:rPr>
              <a:t>Work &amp; Resource Management</a:t>
            </a:r>
            <a:endParaRPr lang="en-US" sz="2000" b="1" dirty="0">
              <a:solidFill>
                <a:srgbClr val="990033"/>
              </a:solidFill>
              <a:latin typeface="Calibri"/>
            </a:endParaRPr>
          </a:p>
        </p:txBody>
      </p:sp>
      <p:sp>
        <p:nvSpPr>
          <p:cNvPr id="61" name="Right Arrow 60"/>
          <p:cNvSpPr/>
          <p:nvPr/>
        </p:nvSpPr>
        <p:spPr>
          <a:xfrm>
            <a:off x="2731098" y="2381310"/>
            <a:ext cx="762000" cy="458832"/>
          </a:xfrm>
          <a:prstGeom prst="rightArrow">
            <a:avLst/>
          </a:prstGeom>
          <a:solidFill>
            <a:srgbClr val="FFC000">
              <a:alpha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62" name="Pentagon 61"/>
          <p:cNvSpPr/>
          <p:nvPr/>
        </p:nvSpPr>
        <p:spPr>
          <a:xfrm>
            <a:off x="2018574" y="400110"/>
            <a:ext cx="1143000" cy="4133910"/>
          </a:xfrm>
          <a:prstGeom prst="homePlate">
            <a:avLst/>
          </a:prstGeom>
          <a:solidFill>
            <a:schemeClr val="tx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prstClr val="white"/>
              </a:solidFill>
              <a:effectLst/>
              <a:uLnTx/>
              <a:uFillTx/>
              <a:latin typeface="Calibri"/>
            </a:endParaRPr>
          </a:p>
        </p:txBody>
      </p:sp>
      <p:sp>
        <p:nvSpPr>
          <p:cNvPr id="63" name="TextBox 62"/>
          <p:cNvSpPr txBox="1"/>
          <p:nvPr/>
        </p:nvSpPr>
        <p:spPr>
          <a:xfrm rot="16200000">
            <a:off x="1107480" y="2103567"/>
            <a:ext cx="2590800" cy="707886"/>
          </a:xfrm>
          <a:prstGeom prst="rect">
            <a:avLst/>
          </a:prstGeom>
          <a:noFill/>
        </p:spPr>
        <p:txBody>
          <a:bodyPr wrap="square" rtlCol="0">
            <a:spAutoFit/>
          </a:bodyPr>
          <a:lstStyle/>
          <a:p>
            <a:pPr algn="ctr" defTabSz="914400"/>
            <a:r>
              <a:rPr lang="en-US" sz="2000" b="1" dirty="0" smtClean="0">
                <a:solidFill>
                  <a:prstClr val="white"/>
                </a:solidFill>
                <a:latin typeface="Calibri"/>
              </a:rPr>
              <a:t>Customer AVP Expectations</a:t>
            </a:r>
            <a:endParaRPr lang="en-US" sz="2000" b="1" dirty="0">
              <a:solidFill>
                <a:prstClr val="white"/>
              </a:solidFill>
              <a:latin typeface="Calibri"/>
            </a:endParaRPr>
          </a:p>
        </p:txBody>
      </p:sp>
      <p:sp>
        <p:nvSpPr>
          <p:cNvPr id="64" name="Right Arrow 63"/>
          <p:cNvSpPr/>
          <p:nvPr/>
        </p:nvSpPr>
        <p:spPr>
          <a:xfrm>
            <a:off x="1314203" y="3098305"/>
            <a:ext cx="2636096" cy="959405"/>
          </a:xfrm>
          <a:prstGeom prst="rightArrow">
            <a:avLst/>
          </a:prstGeom>
          <a:solidFill>
            <a:srgbClr val="FFC000">
              <a:alpha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65" name="Pentagon 64"/>
          <p:cNvSpPr/>
          <p:nvPr/>
        </p:nvSpPr>
        <p:spPr>
          <a:xfrm>
            <a:off x="1136824" y="414754"/>
            <a:ext cx="762000" cy="4133910"/>
          </a:xfrm>
          <a:prstGeom prst="homePlate">
            <a:avLst/>
          </a:prstGeom>
          <a:solidFill>
            <a:srgbClr val="99003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prstClr val="white"/>
              </a:solidFill>
              <a:effectLst/>
              <a:uLnTx/>
              <a:uFillTx/>
              <a:latin typeface="Calibri"/>
            </a:endParaRPr>
          </a:p>
        </p:txBody>
      </p:sp>
      <p:sp>
        <p:nvSpPr>
          <p:cNvPr id="66" name="TextBox 65"/>
          <p:cNvSpPr txBox="1"/>
          <p:nvPr/>
        </p:nvSpPr>
        <p:spPr>
          <a:xfrm rot="16200000">
            <a:off x="82055" y="2291209"/>
            <a:ext cx="2590800" cy="400110"/>
          </a:xfrm>
          <a:prstGeom prst="rect">
            <a:avLst/>
          </a:prstGeom>
          <a:noFill/>
        </p:spPr>
        <p:txBody>
          <a:bodyPr wrap="square" rtlCol="0">
            <a:spAutoFit/>
          </a:bodyPr>
          <a:lstStyle/>
          <a:p>
            <a:pPr algn="ctr" defTabSz="914400"/>
            <a:r>
              <a:rPr lang="en-US" sz="2000" b="1" dirty="0" smtClean="0">
                <a:solidFill>
                  <a:prstClr val="white"/>
                </a:solidFill>
                <a:latin typeface="Calibri"/>
              </a:rPr>
              <a:t>Executive Planning</a:t>
            </a:r>
            <a:endParaRPr lang="en-US" sz="2000" b="1" dirty="0">
              <a:solidFill>
                <a:prstClr val="white"/>
              </a:solidFill>
              <a:latin typeface="Calibri"/>
            </a:endParaRPr>
          </a:p>
        </p:txBody>
      </p:sp>
      <p:sp>
        <p:nvSpPr>
          <p:cNvPr id="67" name="Right Arrow 66"/>
          <p:cNvSpPr/>
          <p:nvPr/>
        </p:nvSpPr>
        <p:spPr>
          <a:xfrm rot="10800000">
            <a:off x="1136823" y="637968"/>
            <a:ext cx="2203875" cy="959405"/>
          </a:xfrm>
          <a:prstGeom prst="rightArrow">
            <a:avLst/>
          </a:prstGeom>
          <a:solidFill>
            <a:srgbClr val="FFC000">
              <a:alpha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68" name="Right Arrow 67"/>
          <p:cNvSpPr/>
          <p:nvPr/>
        </p:nvSpPr>
        <p:spPr>
          <a:xfrm rot="10800000">
            <a:off x="2731097" y="1998677"/>
            <a:ext cx="609601" cy="458832"/>
          </a:xfrm>
          <a:prstGeom prst="rightArrow">
            <a:avLst/>
          </a:prstGeom>
          <a:solidFill>
            <a:srgbClr val="FFC000">
              <a:alpha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grpSp>
        <p:nvGrpSpPr>
          <p:cNvPr id="58" name="Group 57"/>
          <p:cNvGrpSpPr/>
          <p:nvPr/>
        </p:nvGrpSpPr>
        <p:grpSpPr>
          <a:xfrm>
            <a:off x="1136823" y="4186813"/>
            <a:ext cx="9519075" cy="609599"/>
            <a:chOff x="2705100" y="5181601"/>
            <a:chExt cx="5340728" cy="609599"/>
          </a:xfrm>
        </p:grpSpPr>
        <p:sp>
          <p:nvSpPr>
            <p:cNvPr id="59" name="Down Arrow 58"/>
            <p:cNvSpPr/>
            <p:nvPr/>
          </p:nvSpPr>
          <p:spPr>
            <a:xfrm rot="5400000">
              <a:off x="5129558" y="2757143"/>
              <a:ext cx="491812" cy="5340728"/>
            </a:xfrm>
            <a:prstGeom prst="downArrow">
              <a:avLst/>
            </a:prstGeom>
            <a:solidFill>
              <a:srgbClr val="FFB31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60" name="TextBox 59"/>
            <p:cNvSpPr txBox="1"/>
            <p:nvPr/>
          </p:nvSpPr>
          <p:spPr>
            <a:xfrm>
              <a:off x="4620610" y="5267980"/>
              <a:ext cx="227549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white"/>
                  </a:solidFill>
                  <a:effectLst/>
                  <a:uLnTx/>
                  <a:uFillTx/>
                  <a:latin typeface="Calibri"/>
                </a:rPr>
                <a:t>Capacity Estimates</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ü"/>
                <a:tabLst/>
                <a:defRPr/>
              </a:pPr>
              <a:endParaRPr kumimoji="0" lang="en-US" sz="1400" b="1" i="0" u="none" strike="noStrike" kern="0" cap="none" spc="0" normalizeH="0" baseline="0" noProof="0" dirty="0" smtClean="0">
                <a:ln>
                  <a:noFill/>
                </a:ln>
                <a:solidFill>
                  <a:prstClr val="white"/>
                </a:solidFill>
                <a:effectLst/>
                <a:uLnTx/>
                <a:uFillTx/>
                <a:latin typeface="Calibri"/>
              </a:endParaRPr>
            </a:p>
          </p:txBody>
        </p:sp>
      </p:grpSp>
      <p:pic>
        <p:nvPicPr>
          <p:cNvPr id="2" name="Picture 1"/>
          <p:cNvPicPr>
            <a:picLocks noChangeAspect="1"/>
          </p:cNvPicPr>
          <p:nvPr/>
        </p:nvPicPr>
        <p:blipFill>
          <a:blip r:embed="rId14"/>
          <a:stretch>
            <a:fillRect/>
          </a:stretch>
        </p:blipFill>
        <p:spPr>
          <a:xfrm>
            <a:off x="990600" y="1009650"/>
            <a:ext cx="10210800" cy="4838700"/>
          </a:xfrm>
          <a:prstGeom prst="rect">
            <a:avLst/>
          </a:prstGeom>
        </p:spPr>
      </p:pic>
    </p:spTree>
    <p:extLst>
      <p:ext uri="{BB962C8B-B14F-4D97-AF65-F5344CB8AC3E}">
        <p14:creationId xmlns:p14="http://schemas.microsoft.com/office/powerpoint/2010/main" val="53650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1+#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10" y="0"/>
            <a:ext cx="12190780" cy="6858000"/>
            <a:chOff x="457" y="0"/>
            <a:chExt cx="9143085" cy="5143500"/>
          </a:xfrm>
        </p:grpSpPr>
        <p:pic>
          <p:nvPicPr>
            <p:cNvPr id="4" name="Shape 108"/>
            <p:cNvPicPr preferRelativeResize="0"/>
            <p:nvPr/>
          </p:nvPicPr>
          <p:blipFill>
            <a:blip r:embed="rId3">
              <a:alphaModFix/>
            </a:blip>
            <a:stretch>
              <a:fillRect/>
            </a:stretch>
          </p:blipFill>
          <p:spPr>
            <a:xfrm>
              <a:off x="457" y="0"/>
              <a:ext cx="9143085" cy="5143500"/>
            </a:xfrm>
            <a:prstGeom prst="rect">
              <a:avLst/>
            </a:prstGeom>
            <a:noFill/>
            <a:ln>
              <a:noFill/>
            </a:ln>
          </p:spPr>
        </p:pic>
        <p:sp>
          <p:nvSpPr>
            <p:cNvPr id="5" name="Shape 109"/>
            <p:cNvSpPr txBox="1"/>
            <p:nvPr/>
          </p:nvSpPr>
          <p:spPr>
            <a:xfrm>
              <a:off x="1159725" y="1147950"/>
              <a:ext cx="3000000" cy="3000000"/>
            </a:xfrm>
            <a:prstGeom prst="rect">
              <a:avLst/>
            </a:prstGeom>
            <a:noFill/>
            <a:ln>
              <a:noFill/>
            </a:ln>
          </p:spPr>
          <p:txBody>
            <a:bodyPr lIns="121900" tIns="121900" rIns="121900" bIns="121900" anchor="t" anchorCtr="0">
              <a:noAutofit/>
            </a:bodyPr>
            <a:lstStyle/>
            <a:p>
              <a:r>
                <a:rPr lang="en" sz="4000" b="1" dirty="0">
                  <a:solidFill>
                    <a:schemeClr val="dk1"/>
                  </a:solidFill>
                </a:rPr>
                <a:t>“</a:t>
              </a:r>
              <a:r>
                <a:rPr lang="en" sz="4000" b="1" dirty="0">
                  <a:solidFill>
                    <a:schemeClr val="dk1"/>
                  </a:solidFill>
                  <a:highlight>
                    <a:srgbClr val="FFFFFF"/>
                  </a:highlight>
                </a:rPr>
                <a:t>Each person   </a:t>
              </a:r>
            </a:p>
            <a:p>
              <a:r>
                <a:rPr lang="en" sz="4000" b="1" dirty="0">
                  <a:solidFill>
                    <a:schemeClr val="dk1"/>
                  </a:solidFill>
                  <a:highlight>
                    <a:srgbClr val="FFFFFF"/>
                  </a:highlight>
                </a:rPr>
                <a:t>is gifted,</a:t>
              </a:r>
              <a:endParaRPr lang="en" sz="4000" b="1" dirty="0">
                <a:solidFill>
                  <a:schemeClr val="dk1"/>
                </a:solidFill>
              </a:endParaRPr>
            </a:p>
            <a:p>
              <a:r>
                <a:rPr lang="en" sz="4000" b="1" dirty="0">
                  <a:solidFill>
                    <a:schemeClr val="dk1"/>
                  </a:solidFill>
                  <a:highlight>
                    <a:srgbClr val="FFC425"/>
                  </a:highlight>
                </a:rPr>
                <a:t>there is no</a:t>
              </a:r>
              <a:br>
                <a:rPr lang="en" sz="4000" b="1" dirty="0">
                  <a:solidFill>
                    <a:schemeClr val="dk1"/>
                  </a:solidFill>
                  <a:highlight>
                    <a:srgbClr val="FFC425"/>
                  </a:highlight>
                </a:rPr>
              </a:br>
              <a:r>
                <a:rPr lang="en" sz="4000" b="1" dirty="0">
                  <a:solidFill>
                    <a:schemeClr val="dk1"/>
                  </a:solidFill>
                  <a:highlight>
                    <a:srgbClr val="FFC425"/>
                  </a:highlight>
                </a:rPr>
                <a:t>reason </a:t>
              </a:r>
              <a:r>
                <a:rPr lang="en" sz="4000" b="1" dirty="0">
                  <a:solidFill>
                    <a:schemeClr val="dk1"/>
                  </a:solidFill>
                  <a:highlight>
                    <a:srgbClr val="FFC425"/>
                  </a:highlight>
                </a:rPr>
                <a:t>to </a:t>
              </a:r>
              <a:r>
                <a:rPr lang="en" sz="4000" b="1" dirty="0">
                  <a:solidFill>
                    <a:schemeClr val="dk1"/>
                  </a:solidFill>
                  <a:highlight>
                    <a:srgbClr val="FFC425"/>
                  </a:highlight>
                </a:rPr>
                <a:t>hold</a:t>
              </a:r>
              <a:endParaRPr lang="en" sz="4000" b="1" dirty="0">
                <a:solidFill>
                  <a:schemeClr val="dk1"/>
                </a:solidFill>
                <a:highlight>
                  <a:srgbClr val="FFC425"/>
                </a:highlight>
              </a:endParaRPr>
            </a:p>
            <a:p>
              <a:r>
                <a:rPr lang="en" sz="4000" b="1" dirty="0">
                  <a:solidFill>
                    <a:schemeClr val="dk1"/>
                  </a:solidFill>
                  <a:highlight>
                    <a:srgbClr val="FFC425"/>
                  </a:highlight>
                </a:rPr>
                <a:t>anyone </a:t>
              </a:r>
              <a:r>
                <a:rPr lang="en" sz="4000" b="1" dirty="0">
                  <a:solidFill>
                    <a:schemeClr val="dk1"/>
                  </a:solidFill>
                  <a:highlight>
                    <a:srgbClr val="FFC425"/>
                  </a:highlight>
                </a:rPr>
                <a:t>back”</a:t>
              </a:r>
            </a:p>
            <a:p>
              <a:r>
                <a:rPr lang="en" sz="2400" b="1" dirty="0">
                  <a:solidFill>
                    <a:schemeClr val="dk1"/>
                  </a:solidFill>
                </a:rPr>
                <a:t>–Michael M. Crow</a:t>
              </a:r>
              <a:r>
                <a:rPr lang="en" sz="2400" b="1" dirty="0">
                  <a:solidFill>
                    <a:schemeClr val="dk1"/>
                  </a:solidFill>
                </a:rPr>
                <a:t>,</a:t>
              </a:r>
              <a:r>
                <a:rPr lang="en-US" sz="2400" b="1" dirty="0">
                  <a:solidFill>
                    <a:schemeClr val="dk1"/>
                  </a:solidFill>
                </a:rPr>
                <a:t/>
              </a:r>
              <a:br>
                <a:rPr lang="en-US" sz="2400" b="1" dirty="0">
                  <a:solidFill>
                    <a:schemeClr val="dk1"/>
                  </a:solidFill>
                </a:rPr>
              </a:br>
              <a:r>
                <a:rPr lang="en-US" sz="2400" b="1" dirty="0">
                  <a:solidFill>
                    <a:schemeClr val="dk1"/>
                  </a:solidFill>
                </a:rPr>
                <a:t>  </a:t>
              </a:r>
              <a:r>
                <a:rPr lang="en" sz="2400" b="1" dirty="0">
                  <a:solidFill>
                    <a:schemeClr val="dk1"/>
                  </a:solidFill>
                </a:rPr>
                <a:t>President</a:t>
              </a:r>
              <a:r>
                <a:rPr lang="en" sz="2400" b="1" dirty="0">
                  <a:solidFill>
                    <a:schemeClr val="dk1"/>
                  </a:solidFill>
                </a:rPr>
                <a:t>, ASU</a:t>
              </a:r>
            </a:p>
          </p:txBody>
        </p:sp>
      </p:grpSp>
    </p:spTree>
    <p:extLst>
      <p:ext uri="{BB962C8B-B14F-4D97-AF65-F5344CB8AC3E}">
        <p14:creationId xmlns:p14="http://schemas.microsoft.com/office/powerpoint/2010/main" val="15892719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1964541408"/>
              </p:ext>
            </p:extLst>
          </p:nvPr>
        </p:nvGraphicFramePr>
        <p:xfrm>
          <a:off x="1993483" y="170622"/>
          <a:ext cx="8839200" cy="58674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3663259" y="6038023"/>
            <a:ext cx="2128574" cy="507831"/>
          </a:xfrm>
          <a:prstGeom prst="rect">
            <a:avLst/>
          </a:prstGeom>
          <a:solidFill>
            <a:srgbClr val="AB1842"/>
          </a:solidFill>
        </p:spPr>
        <p:txBody>
          <a:bodyPr wrap="square" rtlCol="0">
            <a:spAutoFit/>
          </a:bodyPr>
          <a:lstStyle/>
          <a:p>
            <a:pPr algn="ctr" defTabSz="342900"/>
            <a:r>
              <a:rPr lang="en-US" sz="2700" b="1" kern="1200" smtClean="0">
                <a:solidFill>
                  <a:prstClr val="white"/>
                </a:solidFill>
                <a:ea typeface=""/>
              </a:rPr>
              <a:t>Maintenance</a:t>
            </a:r>
            <a:endParaRPr lang="en-US" sz="2700" b="1" kern="1200" dirty="0">
              <a:solidFill>
                <a:prstClr val="white"/>
              </a:solidFill>
              <a:ea typeface=""/>
            </a:endParaRPr>
          </a:p>
        </p:txBody>
      </p:sp>
      <p:sp>
        <p:nvSpPr>
          <p:cNvPr id="13" name="TextBox 12"/>
          <p:cNvSpPr txBox="1"/>
          <p:nvPr/>
        </p:nvSpPr>
        <p:spPr>
          <a:xfrm>
            <a:off x="5944213" y="6043282"/>
            <a:ext cx="1218596" cy="507831"/>
          </a:xfrm>
          <a:prstGeom prst="rect">
            <a:avLst/>
          </a:prstGeom>
          <a:solidFill>
            <a:srgbClr val="FFBF0D"/>
          </a:solidFill>
        </p:spPr>
        <p:txBody>
          <a:bodyPr wrap="square" rtlCol="0">
            <a:spAutoFit/>
          </a:bodyPr>
          <a:lstStyle/>
          <a:p>
            <a:pPr algn="ctr" defTabSz="342900"/>
            <a:r>
              <a:rPr lang="en-US" sz="2700" b="1" kern="1200" smtClean="0">
                <a:solidFill>
                  <a:prstClr val="white"/>
                </a:solidFill>
                <a:ea typeface=""/>
              </a:rPr>
              <a:t>Project</a:t>
            </a:r>
            <a:endParaRPr lang="en-US" sz="2700" b="1" kern="1200" dirty="0">
              <a:solidFill>
                <a:prstClr val="white"/>
              </a:solidFill>
              <a:ea typeface=""/>
            </a:endParaRPr>
          </a:p>
        </p:txBody>
      </p:sp>
      <p:sp>
        <p:nvSpPr>
          <p:cNvPr id="14" name="TextBox 13"/>
          <p:cNvSpPr txBox="1"/>
          <p:nvPr/>
        </p:nvSpPr>
        <p:spPr>
          <a:xfrm>
            <a:off x="7288287" y="6038022"/>
            <a:ext cx="792531" cy="507831"/>
          </a:xfrm>
          <a:prstGeom prst="rect">
            <a:avLst/>
          </a:prstGeom>
          <a:solidFill>
            <a:schemeClr val="bg1">
              <a:lumMod val="75000"/>
            </a:schemeClr>
          </a:solidFill>
        </p:spPr>
        <p:txBody>
          <a:bodyPr wrap="square" rtlCol="0">
            <a:spAutoFit/>
          </a:bodyPr>
          <a:lstStyle/>
          <a:p>
            <a:pPr algn="ctr" defTabSz="342900"/>
            <a:r>
              <a:rPr lang="en-US" sz="2700" b="1" smtClean="0">
                <a:solidFill>
                  <a:prstClr val="white"/>
                </a:solidFill>
                <a:ea typeface=""/>
              </a:rPr>
              <a:t>SLA</a:t>
            </a:r>
            <a:endParaRPr lang="en-US" sz="2700" b="1" kern="1200" dirty="0">
              <a:solidFill>
                <a:prstClr val="white"/>
              </a:solidFill>
              <a:ea typeface=""/>
            </a:endParaRPr>
          </a:p>
        </p:txBody>
      </p:sp>
    </p:spTree>
    <p:extLst>
      <p:ext uri="{BB962C8B-B14F-4D97-AF65-F5344CB8AC3E}">
        <p14:creationId xmlns:p14="http://schemas.microsoft.com/office/powerpoint/2010/main" val="12213705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stretch>
            <a:fillRect/>
          </a:stretch>
        </p:blipFill>
        <p:spPr>
          <a:xfrm>
            <a:off x="2336800" y="1506303"/>
            <a:ext cx="6807200" cy="3530600"/>
          </a:xfrm>
          <a:prstGeom prst="rect">
            <a:avLst/>
          </a:prstGeom>
        </p:spPr>
      </p:pic>
    </p:spTree>
    <p:extLst>
      <p:ext uri="{BB962C8B-B14F-4D97-AF65-F5344CB8AC3E}">
        <p14:creationId xmlns:p14="http://schemas.microsoft.com/office/powerpoint/2010/main" val="10419931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5003" y="1071562"/>
            <a:ext cx="6152029" cy="6858000"/>
          </a:xfrm>
          <a:prstGeom prst="rect">
            <a:avLst/>
          </a:prstGeom>
        </p:spPr>
      </p:pic>
    </p:spTree>
    <p:extLst>
      <p:ext uri="{BB962C8B-B14F-4D97-AF65-F5344CB8AC3E}">
        <p14:creationId xmlns:p14="http://schemas.microsoft.com/office/powerpoint/2010/main" val="16232500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BF0D"/>
        </a:solidFill>
        <a:effectLst/>
      </p:bgPr>
    </p:bg>
    <p:spTree>
      <p:nvGrpSpPr>
        <p:cNvPr id="1" name="Shape 121"/>
        <p:cNvGrpSpPr/>
        <p:nvPr/>
      </p:nvGrpSpPr>
      <p:grpSpPr>
        <a:xfrm>
          <a:off x="0" y="0"/>
          <a:ext cx="0" cy="0"/>
          <a:chOff x="0" y="0"/>
          <a:chExt cx="0" cy="0"/>
        </a:xfrm>
      </p:grpSpPr>
      <p:sp>
        <p:nvSpPr>
          <p:cNvPr id="122" name="Shape 122"/>
          <p:cNvSpPr txBox="1"/>
          <p:nvPr/>
        </p:nvSpPr>
        <p:spPr>
          <a:xfrm>
            <a:off x="415600" y="478733"/>
            <a:ext cx="4478800" cy="810000"/>
          </a:xfrm>
          <a:prstGeom prst="rect">
            <a:avLst/>
          </a:prstGeom>
          <a:noFill/>
          <a:ln>
            <a:noFill/>
          </a:ln>
        </p:spPr>
        <p:txBody>
          <a:bodyPr lIns="121900" tIns="121900" rIns="121900" bIns="121900" anchor="t" anchorCtr="0">
            <a:noAutofit/>
          </a:bodyPr>
          <a:lstStyle/>
          <a:p>
            <a:pPr>
              <a:lnSpc>
                <a:spcPct val="115000"/>
              </a:lnSpc>
              <a:spcAft>
                <a:spcPts val="2133"/>
              </a:spcAft>
            </a:pPr>
            <a:r>
              <a:rPr lang="en-US" sz="2400" b="1" dirty="0">
                <a:solidFill>
                  <a:schemeClr val="dk1"/>
                </a:solidFill>
                <a:highlight>
                  <a:srgbClr val="FFFFFF"/>
                </a:highlight>
              </a:rPr>
              <a:t>Assuming fundamental</a:t>
            </a:r>
            <a:br>
              <a:rPr lang="en-US" sz="2400" b="1" dirty="0">
                <a:solidFill>
                  <a:schemeClr val="dk1"/>
                </a:solidFill>
                <a:highlight>
                  <a:srgbClr val="FFFFFF"/>
                </a:highlight>
              </a:rPr>
            </a:br>
            <a:r>
              <a:rPr lang="en-US" sz="2400" b="1" dirty="0">
                <a:solidFill>
                  <a:schemeClr val="dk1"/>
                </a:solidFill>
                <a:highlight>
                  <a:srgbClr val="FFFFFF"/>
                </a:highlight>
              </a:rPr>
              <a:t>responsibility for our</a:t>
            </a:r>
            <a:br>
              <a:rPr lang="en-US" sz="2400" b="1" dirty="0">
                <a:solidFill>
                  <a:schemeClr val="dk1"/>
                </a:solidFill>
                <a:highlight>
                  <a:srgbClr val="FFFFFF"/>
                </a:highlight>
              </a:rPr>
            </a:br>
            <a:r>
              <a:rPr lang="en-US" sz="2400" b="1" dirty="0">
                <a:solidFill>
                  <a:schemeClr val="dk1"/>
                </a:solidFill>
                <a:highlight>
                  <a:srgbClr val="FFFFFF"/>
                </a:highlight>
              </a:rPr>
              <a:t>community</a:t>
            </a:r>
            <a:endParaRPr lang="en" sz="2400" b="1" dirty="0">
              <a:solidFill>
                <a:schemeClr val="dk1"/>
              </a:solidFill>
            </a:endParaRPr>
          </a:p>
        </p:txBody>
      </p:sp>
      <p:sp>
        <p:nvSpPr>
          <p:cNvPr id="123" name="Shape 123"/>
          <p:cNvSpPr txBox="1"/>
          <p:nvPr/>
        </p:nvSpPr>
        <p:spPr>
          <a:xfrm>
            <a:off x="744500" y="2101533"/>
            <a:ext cx="10507600" cy="3917667"/>
          </a:xfrm>
          <a:prstGeom prst="rect">
            <a:avLst/>
          </a:prstGeom>
          <a:noFill/>
          <a:ln>
            <a:noFill/>
          </a:ln>
        </p:spPr>
        <p:txBody>
          <a:bodyPr lIns="121900" tIns="121900" rIns="121900" bIns="121900" anchor="t" anchorCtr="0">
            <a:noAutofit/>
          </a:bodyPr>
          <a:lstStyle/>
          <a:p>
            <a:pPr>
              <a:lnSpc>
                <a:spcPct val="120000"/>
              </a:lnSpc>
            </a:pPr>
            <a:r>
              <a:rPr lang="en" sz="2933" b="1" dirty="0"/>
              <a:t>ASU Charter: ASU is a comprehensive </a:t>
            </a:r>
            <a:r>
              <a:rPr lang="en-US" sz="2933" b="1" dirty="0">
                <a:solidFill>
                  <a:srgbClr val="FFFFFF"/>
                </a:solidFill>
                <a:highlight>
                  <a:srgbClr val="000000"/>
                </a:highlight>
                <a:latin typeface="Arial" charset="0"/>
                <a:ea typeface="Calibri" charset="0"/>
                <a:cs typeface="Times New Roman" charset="0"/>
              </a:rPr>
              <a:t>public research </a:t>
            </a:r>
            <a:r>
              <a:rPr lang="en-US" sz="2933" b="1" dirty="0">
                <a:solidFill>
                  <a:srgbClr val="FFFFFF"/>
                </a:solidFill>
                <a:highlight>
                  <a:srgbClr val="000000"/>
                </a:highlight>
                <a:latin typeface="Arial" charset="0"/>
                <a:ea typeface="Calibri" charset="0"/>
                <a:cs typeface="Times New Roman" charset="0"/>
              </a:rPr>
              <a:t>university</a:t>
            </a:r>
            <a:r>
              <a:rPr lang="en-US" sz="2933" b="1" dirty="0"/>
              <a:t>, </a:t>
            </a:r>
            <a:r>
              <a:rPr lang="en" sz="2933" b="1" dirty="0"/>
              <a:t>measured </a:t>
            </a:r>
            <a:r>
              <a:rPr lang="en" sz="2933" b="1" dirty="0"/>
              <a:t>not by whom we exclude, but rather </a:t>
            </a:r>
            <a:r>
              <a:rPr lang="en" sz="2933" b="1" dirty="0"/>
              <a:t>by</a:t>
            </a:r>
            <a:r>
              <a:rPr lang="en-US" sz="2933" b="1" dirty="0"/>
              <a:t> </a:t>
            </a:r>
            <a:r>
              <a:rPr lang="en-US" sz="2933" b="1" dirty="0">
                <a:solidFill>
                  <a:srgbClr val="FFFFFF"/>
                </a:solidFill>
                <a:highlight>
                  <a:srgbClr val="000000"/>
                </a:highlight>
                <a:latin typeface="Arial" charset="0"/>
                <a:ea typeface="Calibri" charset="0"/>
                <a:cs typeface="Times New Roman" charset="0"/>
              </a:rPr>
              <a:t>whom we include </a:t>
            </a:r>
            <a:r>
              <a:rPr lang="en" sz="2933" b="1" dirty="0"/>
              <a:t> and </a:t>
            </a:r>
            <a:r>
              <a:rPr lang="en" sz="2933" b="1" dirty="0"/>
              <a:t>how they </a:t>
            </a:r>
            <a:r>
              <a:rPr lang="en-US" sz="2933" b="1" dirty="0">
                <a:solidFill>
                  <a:srgbClr val="FFFFFF"/>
                </a:solidFill>
                <a:highlight>
                  <a:srgbClr val="000000"/>
                </a:highlight>
                <a:latin typeface="Arial" charset="0"/>
                <a:ea typeface="Calibri" charset="0"/>
                <a:cs typeface="Times New Roman" charset="0"/>
              </a:rPr>
              <a:t>succeed</a:t>
            </a:r>
            <a:r>
              <a:rPr lang="en" sz="2933" b="1" dirty="0"/>
              <a:t>: </a:t>
            </a:r>
            <a:r>
              <a:rPr lang="en" sz="2933" b="1" dirty="0"/>
              <a:t>advancing </a:t>
            </a:r>
            <a:r>
              <a:rPr lang="en-US" sz="2933" b="1" dirty="0">
                <a:solidFill>
                  <a:srgbClr val="FFFFFF"/>
                </a:solidFill>
                <a:highlight>
                  <a:srgbClr val="000000"/>
                </a:highlight>
                <a:latin typeface="Arial" charset="0"/>
                <a:ea typeface="Calibri" charset="0"/>
                <a:cs typeface="Times New Roman" charset="0"/>
              </a:rPr>
              <a:t>research and </a:t>
            </a:r>
            <a:r>
              <a:rPr lang="en-US" sz="2933" b="1" dirty="0">
                <a:solidFill>
                  <a:srgbClr val="FFFFFF"/>
                </a:solidFill>
                <a:highlight>
                  <a:srgbClr val="000000"/>
                </a:highlight>
                <a:latin typeface="Arial" charset="0"/>
                <a:ea typeface="Calibri" charset="0"/>
                <a:cs typeface="Times New Roman" charset="0"/>
              </a:rPr>
              <a:t>discovery</a:t>
            </a:r>
            <a:r>
              <a:rPr lang="en-US" sz="1600" dirty="0">
                <a:highlight>
                  <a:srgbClr val="000000"/>
                </a:highlight>
                <a:latin typeface="Calibri" charset="0"/>
                <a:ea typeface="Calibri" charset="0"/>
                <a:cs typeface="Times New Roman" charset="0"/>
              </a:rPr>
              <a:t> </a:t>
            </a:r>
            <a:r>
              <a:rPr lang="en" sz="2933" b="1" dirty="0"/>
              <a:t>of </a:t>
            </a:r>
            <a:r>
              <a:rPr lang="en" sz="2933" b="1" dirty="0"/>
              <a:t>public value: and </a:t>
            </a:r>
            <a:r>
              <a:rPr lang="en" sz="2933" b="1" dirty="0"/>
              <a:t>assuming</a:t>
            </a:r>
            <a:r>
              <a:rPr lang="en-US" sz="2933" b="1" dirty="0"/>
              <a:t> </a:t>
            </a:r>
            <a:r>
              <a:rPr lang="en-US" sz="2933" b="1" dirty="0">
                <a:solidFill>
                  <a:srgbClr val="FFFFFF"/>
                </a:solidFill>
                <a:highlight>
                  <a:srgbClr val="000000"/>
                </a:highlight>
                <a:latin typeface="Arial" charset="0"/>
                <a:ea typeface="Calibri" charset="0"/>
                <a:cs typeface="Times New Roman" charset="0"/>
              </a:rPr>
              <a:t>fundamental responsibility</a:t>
            </a:r>
            <a:r>
              <a:rPr lang="en-US" sz="2933" b="1" dirty="0"/>
              <a:t> </a:t>
            </a:r>
            <a:r>
              <a:rPr lang="en" sz="2933" b="1" dirty="0"/>
              <a:t>for </a:t>
            </a:r>
            <a:r>
              <a:rPr lang="en" sz="2933" b="1" dirty="0"/>
              <a:t>the economic, social, cultural and overall health of </a:t>
            </a:r>
            <a:r>
              <a:rPr lang="en" sz="2933" b="1" dirty="0"/>
              <a:t>the</a:t>
            </a:r>
            <a:r>
              <a:rPr lang="en-US" sz="2933" b="1" dirty="0"/>
              <a:t> </a:t>
            </a:r>
            <a:r>
              <a:rPr lang="en-US" sz="2933" b="1" dirty="0">
                <a:solidFill>
                  <a:srgbClr val="FFFFFF"/>
                </a:solidFill>
                <a:highlight>
                  <a:srgbClr val="000000"/>
                </a:highlight>
                <a:latin typeface="Arial" charset="0"/>
                <a:ea typeface="Calibri" charset="0"/>
                <a:cs typeface="Times New Roman" charset="0"/>
              </a:rPr>
              <a:t>communities</a:t>
            </a:r>
            <a:r>
              <a:rPr lang="en-US" sz="1600" dirty="0">
                <a:highlight>
                  <a:srgbClr val="000000"/>
                </a:highlight>
                <a:latin typeface="Calibri" charset="0"/>
                <a:ea typeface="Calibri" charset="0"/>
                <a:cs typeface="Times New Roman" charset="0"/>
              </a:rPr>
              <a:t> </a:t>
            </a:r>
            <a:r>
              <a:rPr lang="en" sz="2933" b="1" dirty="0"/>
              <a:t>we </a:t>
            </a:r>
            <a:r>
              <a:rPr lang="en" sz="2933" b="1" dirty="0"/>
              <a:t>serve.</a:t>
            </a:r>
          </a:p>
        </p:txBody>
      </p:sp>
    </p:spTree>
    <p:extLst>
      <p:ext uri="{BB962C8B-B14F-4D97-AF65-F5344CB8AC3E}">
        <p14:creationId xmlns:p14="http://schemas.microsoft.com/office/powerpoint/2010/main" val="931868398"/>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6" name="Picture 5"/>
          <p:cNvPicPr>
            <a:picLocks noChangeAspect="1"/>
          </p:cNvPicPr>
          <p:nvPr/>
        </p:nvPicPr>
        <p:blipFill rotWithShape="1">
          <a:blip r:embed="rId3"/>
          <a:srcRect l="1527" t="3457" r="1764" b="3055"/>
          <a:stretch/>
        </p:blipFill>
        <p:spPr>
          <a:xfrm>
            <a:off x="4790661" y="1053549"/>
            <a:ext cx="6539948" cy="2703444"/>
          </a:xfrm>
          <a:prstGeom prst="rect">
            <a:avLst/>
          </a:prstGeom>
        </p:spPr>
      </p:pic>
      <p:sp>
        <p:nvSpPr>
          <p:cNvPr id="7" name="TextBox 6"/>
          <p:cNvSpPr txBox="1"/>
          <p:nvPr/>
        </p:nvSpPr>
        <p:spPr>
          <a:xfrm>
            <a:off x="1563754" y="5316914"/>
            <a:ext cx="2372139" cy="1446550"/>
          </a:xfrm>
          <a:prstGeom prst="rect">
            <a:avLst/>
          </a:prstGeom>
          <a:noFill/>
        </p:spPr>
        <p:txBody>
          <a:bodyPr wrap="square" rtlCol="0">
            <a:spAutoFit/>
          </a:bodyPr>
          <a:lstStyle/>
          <a:p>
            <a:r>
              <a:rPr lang="en-US" sz="4400" b="1" smtClean="0">
                <a:solidFill>
                  <a:schemeClr val="bg1"/>
                </a:solidFill>
                <a:latin typeface="Arial" charset="0"/>
                <a:ea typeface="Arial" charset="0"/>
                <a:cs typeface="Arial" charset="0"/>
              </a:rPr>
              <a:t>years in a row</a:t>
            </a:r>
            <a:endParaRPr lang="en-US" sz="4400" b="1">
              <a:solidFill>
                <a:schemeClr val="bg1"/>
              </a:solidFill>
              <a:latin typeface="Arial" charset="0"/>
              <a:ea typeface="Arial" charset="0"/>
              <a:cs typeface="Arial" charset="0"/>
            </a:endParaRPr>
          </a:p>
        </p:txBody>
      </p:sp>
      <p:sp>
        <p:nvSpPr>
          <p:cNvPr id="8" name="TextBox 7"/>
          <p:cNvSpPr txBox="1"/>
          <p:nvPr/>
        </p:nvSpPr>
        <p:spPr>
          <a:xfrm>
            <a:off x="139148" y="4094923"/>
            <a:ext cx="1073425" cy="3154710"/>
          </a:xfrm>
          <a:prstGeom prst="rect">
            <a:avLst/>
          </a:prstGeom>
          <a:noFill/>
        </p:spPr>
        <p:txBody>
          <a:bodyPr wrap="square" rtlCol="0">
            <a:spAutoFit/>
          </a:bodyPr>
          <a:lstStyle/>
          <a:p>
            <a:r>
              <a:rPr lang="en-US" sz="19900" b="1" dirty="0" smtClean="0">
                <a:solidFill>
                  <a:srgbClr val="FFBF0D"/>
                </a:solidFill>
                <a:latin typeface="Arial" charset="0"/>
                <a:ea typeface="Arial" charset="0"/>
                <a:cs typeface="Arial" charset="0"/>
              </a:rPr>
              <a:t>3</a:t>
            </a:r>
            <a:endParaRPr lang="en-US" sz="19900" b="1" dirty="0">
              <a:solidFill>
                <a:srgbClr val="FFBF0D"/>
              </a:solidFill>
              <a:latin typeface="Arial" charset="0"/>
              <a:ea typeface="Arial" charset="0"/>
              <a:cs typeface="Arial" charset="0"/>
            </a:endParaRPr>
          </a:p>
        </p:txBody>
      </p:sp>
    </p:spTree>
    <p:extLst>
      <p:ext uri="{BB962C8B-B14F-4D97-AF65-F5344CB8AC3E}">
        <p14:creationId xmlns:p14="http://schemas.microsoft.com/office/powerpoint/2010/main" val="1014962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Shape 144"/>
          <p:cNvPicPr preferRelativeResize="0"/>
          <p:nvPr/>
        </p:nvPicPr>
        <p:blipFill>
          <a:blip r:embed="rId3">
            <a:alphaModFix/>
          </a:blip>
          <a:stretch>
            <a:fillRect/>
          </a:stretch>
        </p:blipFill>
        <p:spPr>
          <a:xfrm>
            <a:off x="1806" y="0"/>
            <a:ext cx="12188389" cy="6858000"/>
          </a:xfrm>
          <a:prstGeom prst="rect">
            <a:avLst/>
          </a:prstGeom>
          <a:noFill/>
          <a:ln>
            <a:noFill/>
          </a:ln>
        </p:spPr>
      </p:pic>
      <p:sp>
        <p:nvSpPr>
          <p:cNvPr id="145" name="Shape 145"/>
          <p:cNvSpPr txBox="1"/>
          <p:nvPr/>
        </p:nvSpPr>
        <p:spPr>
          <a:xfrm>
            <a:off x="415600" y="478733"/>
            <a:ext cx="2258000" cy="3014800"/>
          </a:xfrm>
          <a:prstGeom prst="rect">
            <a:avLst/>
          </a:prstGeom>
          <a:noFill/>
          <a:ln>
            <a:noFill/>
          </a:ln>
        </p:spPr>
        <p:txBody>
          <a:bodyPr lIns="121900" tIns="121900" rIns="121900" bIns="121900" anchor="t" anchorCtr="0">
            <a:noAutofit/>
          </a:bodyPr>
          <a:lstStyle/>
          <a:p>
            <a:pPr>
              <a:lnSpc>
                <a:spcPct val="115000"/>
              </a:lnSpc>
              <a:spcAft>
                <a:spcPts val="2133"/>
              </a:spcAft>
            </a:pPr>
            <a:r>
              <a:rPr lang="en" sz="2400" b="1" dirty="0">
                <a:solidFill>
                  <a:schemeClr val="dk1"/>
                </a:solidFill>
                <a:highlight>
                  <a:srgbClr val="FFFFFF"/>
                </a:highlight>
              </a:rPr>
              <a:t>Launching</a:t>
            </a:r>
            <a:br>
              <a:rPr lang="en" sz="2400" b="1" dirty="0">
                <a:solidFill>
                  <a:schemeClr val="dk1"/>
                </a:solidFill>
                <a:highlight>
                  <a:srgbClr val="FFFFFF"/>
                </a:highlight>
              </a:rPr>
            </a:br>
            <a:r>
              <a:rPr lang="en" sz="2400" b="1" dirty="0">
                <a:solidFill>
                  <a:schemeClr val="dk1"/>
                </a:solidFill>
                <a:highlight>
                  <a:srgbClr val="FFFFFF"/>
                </a:highlight>
              </a:rPr>
              <a:t>innovators</a:t>
            </a:r>
            <a:br>
              <a:rPr lang="en" sz="2400" b="1" dirty="0">
                <a:solidFill>
                  <a:schemeClr val="dk1"/>
                </a:solidFill>
                <a:highlight>
                  <a:srgbClr val="FFFFFF"/>
                </a:highlight>
              </a:rPr>
            </a:br>
            <a:r>
              <a:rPr lang="en" sz="2400" b="1" dirty="0">
                <a:solidFill>
                  <a:schemeClr val="dk1"/>
                </a:solidFill>
                <a:highlight>
                  <a:srgbClr val="FFFFFF"/>
                </a:highlight>
              </a:rPr>
              <a:t>into the world</a:t>
            </a:r>
            <a:endParaRPr lang="en" sz="2400" b="1" dirty="0">
              <a:solidFill>
                <a:schemeClr val="dk1"/>
              </a:solidFill>
              <a:highlight>
                <a:srgbClr val="FFFFFF"/>
              </a:highlight>
            </a:endParaRPr>
          </a:p>
        </p:txBody>
      </p:sp>
    </p:spTree>
    <p:extLst>
      <p:ext uri="{BB962C8B-B14F-4D97-AF65-F5344CB8AC3E}">
        <p14:creationId xmlns:p14="http://schemas.microsoft.com/office/powerpoint/2010/main" val="542678637"/>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50"/>
        <p:cNvGrpSpPr/>
        <p:nvPr/>
      </p:nvGrpSpPr>
      <p:grpSpPr>
        <a:xfrm>
          <a:off x="0" y="0"/>
          <a:ext cx="0" cy="0"/>
          <a:chOff x="0" y="0"/>
          <a:chExt cx="0" cy="0"/>
        </a:xfrm>
      </p:grpSpPr>
      <p:sp>
        <p:nvSpPr>
          <p:cNvPr id="151" name="Shape 151"/>
          <p:cNvSpPr/>
          <p:nvPr/>
        </p:nvSpPr>
        <p:spPr>
          <a:xfrm>
            <a:off x="5827533" y="2798267"/>
            <a:ext cx="1341200" cy="1243600"/>
          </a:xfrm>
          <a:prstGeom prst="rect">
            <a:avLst/>
          </a:prstGeom>
          <a:solidFill>
            <a:schemeClr val="dk1"/>
          </a:solidFill>
          <a:ln>
            <a:noFill/>
          </a:ln>
        </p:spPr>
        <p:txBody>
          <a:bodyPr lIns="121900" tIns="121900" rIns="121900" bIns="121900" anchor="ctr" anchorCtr="0">
            <a:noAutofit/>
          </a:bodyPr>
          <a:lstStyle/>
          <a:p>
            <a:r>
              <a:rPr lang="en" sz="2400"/>
              <a:t>bvv</a:t>
            </a:r>
          </a:p>
        </p:txBody>
      </p:sp>
      <p:sp>
        <p:nvSpPr>
          <p:cNvPr id="152" name="Shape 152"/>
          <p:cNvSpPr txBox="1"/>
          <p:nvPr/>
        </p:nvSpPr>
        <p:spPr>
          <a:xfrm>
            <a:off x="415600" y="478733"/>
            <a:ext cx="2376800" cy="3193600"/>
          </a:xfrm>
          <a:prstGeom prst="rect">
            <a:avLst/>
          </a:prstGeom>
          <a:noFill/>
          <a:ln>
            <a:noFill/>
          </a:ln>
        </p:spPr>
        <p:txBody>
          <a:bodyPr lIns="121900" tIns="121900" rIns="121900" bIns="121900" anchor="t" anchorCtr="0">
            <a:noAutofit/>
          </a:bodyPr>
          <a:lstStyle/>
          <a:p>
            <a:pPr>
              <a:lnSpc>
                <a:spcPct val="115000"/>
              </a:lnSpc>
              <a:spcAft>
                <a:spcPts val="2133"/>
              </a:spcAft>
            </a:pPr>
            <a:r>
              <a:rPr lang="en" sz="2400" b="1" dirty="0">
                <a:solidFill>
                  <a:schemeClr val="dk1"/>
                </a:solidFill>
                <a:highlight>
                  <a:srgbClr val="FFFFFF"/>
                </a:highlight>
              </a:rPr>
              <a:t>Launching</a:t>
            </a:r>
            <a:br>
              <a:rPr lang="en" sz="2400" b="1" dirty="0">
                <a:solidFill>
                  <a:schemeClr val="dk1"/>
                </a:solidFill>
                <a:highlight>
                  <a:srgbClr val="FFFFFF"/>
                </a:highlight>
              </a:rPr>
            </a:br>
            <a:r>
              <a:rPr lang="en" sz="2400" b="1" dirty="0">
                <a:solidFill>
                  <a:schemeClr val="dk1"/>
                </a:solidFill>
                <a:highlight>
                  <a:srgbClr val="FFFFFF"/>
                </a:highlight>
              </a:rPr>
              <a:t>innovators</a:t>
            </a:r>
            <a:br>
              <a:rPr lang="en" sz="2400" b="1" dirty="0">
                <a:solidFill>
                  <a:schemeClr val="dk1"/>
                </a:solidFill>
                <a:highlight>
                  <a:srgbClr val="FFFFFF"/>
                </a:highlight>
              </a:rPr>
            </a:br>
            <a:r>
              <a:rPr lang="en" sz="2400" b="1" dirty="0">
                <a:solidFill>
                  <a:schemeClr val="dk1"/>
                </a:solidFill>
                <a:highlight>
                  <a:srgbClr val="FFFFFF"/>
                </a:highlight>
              </a:rPr>
              <a:t>into the world</a:t>
            </a:r>
            <a:endParaRPr lang="en" sz="2400" b="1" dirty="0">
              <a:solidFill>
                <a:schemeClr val="dk1"/>
              </a:solidFill>
              <a:highlight>
                <a:srgbClr val="FFFFFF"/>
              </a:highlight>
            </a:endParaRPr>
          </a:p>
        </p:txBody>
      </p:sp>
      <p:sp>
        <p:nvSpPr>
          <p:cNvPr id="153" name="Shape 153"/>
          <p:cNvSpPr txBox="1"/>
          <p:nvPr/>
        </p:nvSpPr>
        <p:spPr>
          <a:xfrm>
            <a:off x="405816" y="1738587"/>
            <a:ext cx="2376800" cy="3193600"/>
          </a:xfrm>
          <a:prstGeom prst="rect">
            <a:avLst/>
          </a:prstGeom>
          <a:noFill/>
          <a:ln>
            <a:noFill/>
          </a:ln>
        </p:spPr>
        <p:txBody>
          <a:bodyPr lIns="121900" tIns="121900" rIns="121900" bIns="121900" anchor="t" anchorCtr="0">
            <a:noAutofit/>
          </a:bodyPr>
          <a:lstStyle/>
          <a:p>
            <a:pPr>
              <a:lnSpc>
                <a:spcPct val="115000"/>
              </a:lnSpc>
              <a:spcAft>
                <a:spcPts val="2133"/>
              </a:spcAft>
            </a:pPr>
            <a:r>
              <a:rPr lang="en-US" sz="2400" b="1" dirty="0">
                <a:highlight>
                  <a:srgbClr val="FFB310"/>
                </a:highlight>
              </a:rPr>
              <a:t>Who are hired</a:t>
            </a:r>
            <a:r>
              <a:rPr lang="en" sz="2400" b="1" dirty="0">
                <a:highlight>
                  <a:srgbClr val="FFB310"/>
                </a:highlight>
              </a:rPr>
              <a:t/>
            </a:r>
            <a:br>
              <a:rPr lang="en" sz="2400" b="1" dirty="0">
                <a:highlight>
                  <a:srgbClr val="FFB310"/>
                </a:highlight>
              </a:rPr>
            </a:br>
            <a:r>
              <a:rPr lang="en" sz="2400" b="1" dirty="0">
                <a:highlight>
                  <a:srgbClr val="FFB310"/>
                </a:highlight>
              </a:rPr>
              <a:t>by leading</a:t>
            </a:r>
            <a:br>
              <a:rPr lang="en" sz="2400" b="1" dirty="0">
                <a:highlight>
                  <a:srgbClr val="FFB310"/>
                </a:highlight>
              </a:rPr>
            </a:br>
            <a:r>
              <a:rPr lang="en" sz="2400" b="1" dirty="0">
                <a:highlight>
                  <a:srgbClr val="FFB310"/>
                </a:highlight>
              </a:rPr>
              <a:t>employers</a:t>
            </a:r>
            <a:r>
              <a:rPr lang="en" sz="2400" b="1" dirty="0">
                <a:solidFill>
                  <a:srgbClr val="FFFFFF"/>
                </a:solidFill>
                <a:highlight>
                  <a:srgbClr val="FFB310"/>
                </a:highlight>
              </a:rPr>
              <a:t/>
            </a:r>
            <a:br>
              <a:rPr lang="en" sz="2400" b="1" dirty="0">
                <a:solidFill>
                  <a:srgbClr val="FFFFFF"/>
                </a:solidFill>
                <a:highlight>
                  <a:srgbClr val="FFB310"/>
                </a:highlight>
              </a:rPr>
            </a:br>
            <a:endParaRPr lang="en" sz="2400" b="1" dirty="0">
              <a:solidFill>
                <a:srgbClr val="FFFFFF"/>
              </a:solidFill>
              <a:highlight>
                <a:srgbClr val="FFB310"/>
              </a:highlight>
            </a:endParaRPr>
          </a:p>
        </p:txBody>
      </p:sp>
      <p:pic>
        <p:nvPicPr>
          <p:cNvPr id="154" name="Shape 154"/>
          <p:cNvPicPr preferRelativeResize="0"/>
          <p:nvPr/>
        </p:nvPicPr>
        <p:blipFill>
          <a:blip r:embed="rId3">
            <a:alphaModFix/>
          </a:blip>
          <a:stretch>
            <a:fillRect/>
          </a:stretch>
        </p:blipFill>
        <p:spPr>
          <a:xfrm>
            <a:off x="2827034" y="245767"/>
            <a:ext cx="8200100" cy="6314067"/>
          </a:xfrm>
          <a:prstGeom prst="rect">
            <a:avLst/>
          </a:prstGeom>
          <a:noFill/>
          <a:ln>
            <a:noFill/>
          </a:ln>
        </p:spPr>
      </p:pic>
    </p:spTree>
    <p:extLst>
      <p:ext uri="{BB962C8B-B14F-4D97-AF65-F5344CB8AC3E}">
        <p14:creationId xmlns:p14="http://schemas.microsoft.com/office/powerpoint/2010/main" val="970850830"/>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58"/>
        <p:cNvGrpSpPr/>
        <p:nvPr/>
      </p:nvGrpSpPr>
      <p:grpSpPr>
        <a:xfrm>
          <a:off x="0" y="0"/>
          <a:ext cx="0" cy="0"/>
          <a:chOff x="0" y="0"/>
          <a:chExt cx="0" cy="0"/>
        </a:xfrm>
      </p:grpSpPr>
      <p:sp>
        <p:nvSpPr>
          <p:cNvPr id="159" name="Shape 159"/>
          <p:cNvSpPr txBox="1"/>
          <p:nvPr/>
        </p:nvSpPr>
        <p:spPr>
          <a:xfrm>
            <a:off x="415600" y="478733"/>
            <a:ext cx="2376800" cy="3193600"/>
          </a:xfrm>
          <a:prstGeom prst="rect">
            <a:avLst/>
          </a:prstGeom>
          <a:noFill/>
          <a:ln>
            <a:noFill/>
          </a:ln>
        </p:spPr>
        <p:txBody>
          <a:bodyPr lIns="121900" tIns="121900" rIns="121900" bIns="121900" anchor="t" anchorCtr="0">
            <a:noAutofit/>
          </a:bodyPr>
          <a:lstStyle/>
          <a:p>
            <a:pPr>
              <a:lnSpc>
                <a:spcPct val="115000"/>
              </a:lnSpc>
              <a:spcAft>
                <a:spcPts val="2133"/>
              </a:spcAft>
            </a:pPr>
            <a:r>
              <a:rPr lang="en" sz="2400" b="1" dirty="0">
                <a:solidFill>
                  <a:schemeClr val="dk1"/>
                </a:solidFill>
                <a:highlight>
                  <a:srgbClr val="FFFFFF"/>
                </a:highlight>
              </a:rPr>
              <a:t>Launching</a:t>
            </a:r>
            <a:br>
              <a:rPr lang="en" sz="2400" b="1" dirty="0">
                <a:solidFill>
                  <a:schemeClr val="dk1"/>
                </a:solidFill>
                <a:highlight>
                  <a:srgbClr val="FFFFFF"/>
                </a:highlight>
              </a:rPr>
            </a:br>
            <a:r>
              <a:rPr lang="en" sz="2400" b="1" dirty="0">
                <a:solidFill>
                  <a:schemeClr val="dk1"/>
                </a:solidFill>
                <a:highlight>
                  <a:srgbClr val="FFFFFF"/>
                </a:highlight>
              </a:rPr>
              <a:t>innovators</a:t>
            </a:r>
            <a:br>
              <a:rPr lang="en" sz="2400" b="1" dirty="0">
                <a:solidFill>
                  <a:schemeClr val="dk1"/>
                </a:solidFill>
                <a:highlight>
                  <a:srgbClr val="FFFFFF"/>
                </a:highlight>
              </a:rPr>
            </a:br>
            <a:r>
              <a:rPr lang="en" sz="2400" b="1" dirty="0">
                <a:solidFill>
                  <a:schemeClr val="dk1"/>
                </a:solidFill>
                <a:highlight>
                  <a:srgbClr val="FFFFFF"/>
                </a:highlight>
              </a:rPr>
              <a:t>into </a:t>
            </a:r>
            <a:r>
              <a:rPr lang="en" sz="2400" b="1" dirty="0">
                <a:solidFill>
                  <a:schemeClr val="dk1"/>
                </a:solidFill>
                <a:highlight>
                  <a:srgbClr val="FFFFFF"/>
                </a:highlight>
              </a:rPr>
              <a:t>the world</a:t>
            </a:r>
          </a:p>
        </p:txBody>
      </p:sp>
      <p:sp>
        <p:nvSpPr>
          <p:cNvPr id="161" name="Shape 161"/>
          <p:cNvSpPr txBox="1"/>
          <p:nvPr/>
        </p:nvSpPr>
        <p:spPr>
          <a:xfrm>
            <a:off x="14249467" y="619467"/>
            <a:ext cx="4174000" cy="5183200"/>
          </a:xfrm>
          <a:prstGeom prst="rect">
            <a:avLst/>
          </a:prstGeom>
          <a:noFill/>
          <a:ln>
            <a:noFill/>
          </a:ln>
        </p:spPr>
        <p:txBody>
          <a:bodyPr lIns="121900" tIns="121900" rIns="121900" bIns="121900" anchor="t" anchorCtr="0">
            <a:noAutofit/>
          </a:bodyPr>
          <a:lstStyle/>
          <a:p>
            <a:pPr>
              <a:buClr>
                <a:srgbClr val="000000"/>
              </a:buClr>
            </a:pPr>
            <a:endParaRPr sz="2400"/>
          </a:p>
        </p:txBody>
      </p:sp>
      <p:sp>
        <p:nvSpPr>
          <p:cNvPr id="162" name="Shape 162"/>
          <p:cNvSpPr txBox="1"/>
          <p:nvPr/>
        </p:nvSpPr>
        <p:spPr>
          <a:xfrm>
            <a:off x="3384267" y="779300"/>
            <a:ext cx="7614000" cy="6238400"/>
          </a:xfrm>
          <a:prstGeom prst="rect">
            <a:avLst/>
          </a:prstGeom>
          <a:noFill/>
          <a:ln>
            <a:noFill/>
          </a:ln>
        </p:spPr>
        <p:txBody>
          <a:bodyPr lIns="121900" tIns="121900" rIns="121900" bIns="121900" anchor="t" anchorCtr="0">
            <a:noAutofit/>
          </a:bodyPr>
          <a:lstStyle/>
          <a:p>
            <a:pPr>
              <a:buClr>
                <a:schemeClr val="dk1"/>
              </a:buClr>
              <a:buSzPct val="45833"/>
            </a:pPr>
            <a:r>
              <a:rPr lang="en-US" sz="3200" b="1" dirty="0">
                <a:solidFill>
                  <a:srgbClr val="FFC000"/>
                </a:solidFill>
              </a:rPr>
              <a:t>96</a:t>
            </a:r>
            <a:r>
              <a:rPr lang="en" sz="3200" b="1" dirty="0">
                <a:solidFill>
                  <a:srgbClr val="FFC000"/>
                </a:solidFill>
              </a:rPr>
              <a:t>,000</a:t>
            </a:r>
            <a:r>
              <a:rPr lang="en" sz="3200" b="1" dirty="0">
                <a:solidFill>
                  <a:srgbClr val="FFC000"/>
                </a:solidFill>
              </a:rPr>
              <a:t>+ students</a:t>
            </a:r>
            <a:r>
              <a:rPr lang="en" sz="4800" b="1" dirty="0">
                <a:solidFill>
                  <a:srgbClr val="FFC000"/>
                </a:solidFill>
              </a:rPr>
              <a:t> </a:t>
            </a:r>
          </a:p>
          <a:p>
            <a:pPr>
              <a:buClr>
                <a:schemeClr val="dk1"/>
              </a:buClr>
              <a:buSzPct val="61111"/>
            </a:pPr>
            <a:r>
              <a:rPr lang="en" sz="2400" b="1" dirty="0">
                <a:solidFill>
                  <a:schemeClr val="lt1"/>
                </a:solidFill>
              </a:rPr>
              <a:t>from more than 180 countries </a:t>
            </a:r>
            <a:r>
              <a:rPr lang="en" sz="1600" b="1" dirty="0">
                <a:solidFill>
                  <a:schemeClr val="lt1"/>
                </a:solidFill>
              </a:rPr>
              <a:t>— ASU enrollment</a:t>
            </a:r>
          </a:p>
          <a:p>
            <a:pPr>
              <a:buClr>
                <a:schemeClr val="dk1"/>
              </a:buClr>
            </a:pPr>
            <a:endParaRPr sz="1600" b="1" dirty="0">
              <a:solidFill>
                <a:srgbClr val="FFC000"/>
              </a:solidFill>
            </a:endParaRPr>
          </a:p>
          <a:p>
            <a:pPr>
              <a:buClr>
                <a:schemeClr val="dk1"/>
              </a:buClr>
              <a:buSzPct val="45833"/>
            </a:pPr>
            <a:r>
              <a:rPr lang="en" sz="3200" b="1" dirty="0">
                <a:solidFill>
                  <a:srgbClr val="FFC000"/>
                </a:solidFill>
              </a:rPr>
              <a:t>No. 5 in the U.S.</a:t>
            </a:r>
          </a:p>
          <a:p>
            <a:pPr>
              <a:lnSpc>
                <a:spcPct val="115000"/>
              </a:lnSpc>
              <a:buClr>
                <a:schemeClr val="dk1"/>
              </a:buClr>
              <a:buSzPct val="61111"/>
            </a:pPr>
            <a:r>
              <a:rPr lang="en" sz="2400" b="1" dirty="0">
                <a:solidFill>
                  <a:schemeClr val="lt1"/>
                </a:solidFill>
              </a:rPr>
              <a:t>for Fulbright Student Scholars </a:t>
            </a:r>
            <a:r>
              <a:rPr lang="en" sz="1600" b="1" dirty="0">
                <a:solidFill>
                  <a:srgbClr val="FFFFFF"/>
                </a:solidFill>
              </a:rPr>
              <a:t>— Fulbright </a:t>
            </a:r>
          </a:p>
          <a:p>
            <a:pPr>
              <a:lnSpc>
                <a:spcPct val="115000"/>
              </a:lnSpc>
              <a:buClr>
                <a:schemeClr val="dk1"/>
              </a:buClr>
            </a:pPr>
            <a:endParaRPr sz="1600" b="1" dirty="0">
              <a:solidFill>
                <a:srgbClr val="FFFFFF"/>
              </a:solidFill>
            </a:endParaRPr>
          </a:p>
          <a:p>
            <a:pPr>
              <a:buClr>
                <a:schemeClr val="dk1"/>
              </a:buClr>
              <a:buSzPct val="45833"/>
            </a:pPr>
            <a:r>
              <a:rPr lang="en" sz="3200" b="1" dirty="0">
                <a:solidFill>
                  <a:srgbClr val="FFC000"/>
                </a:solidFill>
              </a:rPr>
              <a:t>No. 5 in the U.S.</a:t>
            </a:r>
            <a:r>
              <a:rPr lang="en" sz="3200" b="1" dirty="0">
                <a:solidFill>
                  <a:srgbClr val="FFB300"/>
                </a:solidFill>
              </a:rPr>
              <a:t> </a:t>
            </a:r>
          </a:p>
          <a:p>
            <a:pPr>
              <a:lnSpc>
                <a:spcPct val="115000"/>
              </a:lnSpc>
              <a:buClr>
                <a:schemeClr val="dk1"/>
              </a:buClr>
              <a:buSzPct val="61111"/>
            </a:pPr>
            <a:r>
              <a:rPr lang="en" sz="2400" b="1" dirty="0">
                <a:solidFill>
                  <a:schemeClr val="lt1"/>
                </a:solidFill>
              </a:rPr>
              <a:t>for best-qualified graduates </a:t>
            </a:r>
            <a:r>
              <a:rPr lang="en" sz="1600" b="1" dirty="0">
                <a:solidFill>
                  <a:schemeClr val="lt1"/>
                </a:solidFill>
              </a:rPr>
              <a:t>— The Wall Street Journal</a:t>
            </a:r>
            <a:br>
              <a:rPr lang="en" sz="1600" b="1" dirty="0">
                <a:solidFill>
                  <a:schemeClr val="lt1"/>
                </a:solidFill>
              </a:rPr>
            </a:br>
            <a:endParaRPr lang="en" sz="1600" b="1" dirty="0">
              <a:solidFill>
                <a:schemeClr val="lt1"/>
              </a:solidFill>
            </a:endParaRPr>
          </a:p>
          <a:p>
            <a:pPr>
              <a:lnSpc>
                <a:spcPct val="115000"/>
              </a:lnSpc>
              <a:buClr>
                <a:schemeClr val="dk1"/>
              </a:buClr>
              <a:buSzPct val="45833"/>
            </a:pPr>
            <a:r>
              <a:rPr lang="en" sz="3200" b="1" dirty="0">
                <a:solidFill>
                  <a:srgbClr val="FFC425"/>
                </a:solidFill>
              </a:rPr>
              <a:t>Top 20 for landing a job </a:t>
            </a:r>
          </a:p>
          <a:p>
            <a:pPr>
              <a:lnSpc>
                <a:spcPct val="115000"/>
              </a:lnSpc>
              <a:buClr>
                <a:schemeClr val="dk1"/>
              </a:buClr>
              <a:buSzPct val="61111"/>
            </a:pPr>
            <a:r>
              <a:rPr lang="en" sz="2400" b="1" dirty="0">
                <a:solidFill>
                  <a:schemeClr val="lt1"/>
                </a:solidFill>
              </a:rPr>
              <a:t>in Silicon Valley </a:t>
            </a:r>
            <a:r>
              <a:rPr lang="en" sz="1600" b="1" dirty="0">
                <a:solidFill>
                  <a:schemeClr val="lt1"/>
                </a:solidFill>
              </a:rPr>
              <a:t> — Business Insider</a:t>
            </a:r>
          </a:p>
        </p:txBody>
      </p:sp>
      <p:sp>
        <p:nvSpPr>
          <p:cNvPr id="163" name="Shape 163"/>
          <p:cNvSpPr txBox="1"/>
          <p:nvPr/>
        </p:nvSpPr>
        <p:spPr>
          <a:xfrm>
            <a:off x="415600" y="1717499"/>
            <a:ext cx="2376800" cy="3193600"/>
          </a:xfrm>
          <a:prstGeom prst="rect">
            <a:avLst/>
          </a:prstGeom>
          <a:noFill/>
          <a:ln>
            <a:noFill/>
          </a:ln>
        </p:spPr>
        <p:txBody>
          <a:bodyPr lIns="121900" tIns="121900" rIns="121900" bIns="121900" anchor="t" anchorCtr="0">
            <a:noAutofit/>
          </a:bodyPr>
          <a:lstStyle/>
          <a:p>
            <a:pPr>
              <a:lnSpc>
                <a:spcPct val="115000"/>
              </a:lnSpc>
              <a:spcAft>
                <a:spcPts val="2133"/>
              </a:spcAft>
            </a:pPr>
            <a:r>
              <a:rPr lang="en" sz="2400" b="1" dirty="0">
                <a:highlight>
                  <a:srgbClr val="FFB310"/>
                </a:highlight>
              </a:rPr>
              <a:t>who are</a:t>
            </a:r>
            <a:br>
              <a:rPr lang="en" sz="2400" b="1" dirty="0">
                <a:highlight>
                  <a:srgbClr val="FFB310"/>
                </a:highlight>
              </a:rPr>
            </a:br>
            <a:r>
              <a:rPr lang="en" sz="2400" b="1" dirty="0">
                <a:highlight>
                  <a:srgbClr val="FFB310"/>
                </a:highlight>
              </a:rPr>
              <a:t>earning</a:t>
            </a:r>
            <a:br>
              <a:rPr lang="en" sz="2400" b="1" dirty="0">
                <a:highlight>
                  <a:srgbClr val="FFB310"/>
                </a:highlight>
              </a:rPr>
            </a:br>
            <a:r>
              <a:rPr lang="en" sz="2400" b="1" dirty="0">
                <a:highlight>
                  <a:srgbClr val="FFB310"/>
                </a:highlight>
              </a:rPr>
              <a:t>global</a:t>
            </a:r>
            <a:br>
              <a:rPr lang="en" sz="2400" b="1" dirty="0">
                <a:highlight>
                  <a:srgbClr val="FFB310"/>
                </a:highlight>
              </a:rPr>
            </a:br>
            <a:r>
              <a:rPr lang="en" sz="2400" b="1" dirty="0">
                <a:highlight>
                  <a:srgbClr val="FFB310"/>
                </a:highlight>
              </a:rPr>
              <a:t>recognition</a:t>
            </a:r>
            <a:endParaRPr lang="en" sz="2400" b="1" dirty="0">
              <a:highlight>
                <a:srgbClr val="FFB310"/>
              </a:highlight>
            </a:endParaRPr>
          </a:p>
          <a:p>
            <a:endParaRPr sz="1333" b="1" dirty="0">
              <a:solidFill>
                <a:schemeClr val="dk1"/>
              </a:solidFill>
              <a:highlight>
                <a:srgbClr val="FFC627"/>
              </a:highlight>
            </a:endParaRPr>
          </a:p>
        </p:txBody>
      </p:sp>
      <p:sp>
        <p:nvSpPr>
          <p:cNvPr id="164" name="Shape 164"/>
          <p:cNvSpPr txBox="1"/>
          <p:nvPr/>
        </p:nvSpPr>
        <p:spPr>
          <a:xfrm>
            <a:off x="8640600" y="-2108200"/>
            <a:ext cx="6015200" cy="1278800"/>
          </a:xfrm>
          <a:prstGeom prst="rect">
            <a:avLst/>
          </a:prstGeom>
          <a:noFill/>
          <a:ln>
            <a:noFill/>
          </a:ln>
        </p:spPr>
        <p:txBody>
          <a:bodyPr lIns="121900" tIns="121900" rIns="121900" bIns="121900" anchor="t" anchorCtr="0">
            <a:noAutofit/>
          </a:bodyPr>
          <a:lstStyle/>
          <a:p>
            <a:r>
              <a:rPr lang="en" sz="1600" b="1">
                <a:solidFill>
                  <a:schemeClr val="dk1"/>
                </a:solidFill>
                <a:highlight>
                  <a:srgbClr val="FF0000"/>
                </a:highlight>
              </a:rPr>
              <a:t>LMK:  Layout with just three stats</a:t>
            </a:r>
          </a:p>
        </p:txBody>
      </p:sp>
    </p:spTree>
    <p:extLst>
      <p:ext uri="{BB962C8B-B14F-4D97-AF65-F5344CB8AC3E}">
        <p14:creationId xmlns:p14="http://schemas.microsoft.com/office/powerpoint/2010/main" val="5529560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2400"/>
                                        <p:tgtEl>
                                          <p:spTgt spid="162"/>
                                        </p:tgtEl>
                                      </p:cBhvr>
                                    </p:animEffect>
                                  </p:childTnLst>
                                </p:cTn>
                              </p:par>
                              <p:par>
                                <p:cTn id="8" presetID="10" presetClass="entr" presetSubtype="0" fill="hold"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fade">
                                      <p:cBhvr>
                                        <p:cTn id="10" dur="1000"/>
                                        <p:tgtEl>
                                          <p:spTgt spid="163"/>
                                        </p:tgtEl>
                                      </p:cBhvr>
                                    </p:animEffect>
                                  </p:childTnLst>
                                </p:cTn>
                              </p:par>
                              <p:par>
                                <p:cTn id="11" presetID="10" presetClass="entr" presetSubtype="0" fill="hold" nodeType="withEffect">
                                  <p:stCondLst>
                                    <p:cond delay="0"/>
                                  </p:stCondLst>
                                  <p:childTnLst>
                                    <p:set>
                                      <p:cBhvr>
                                        <p:cTn id="12" dur="1" fill="hold">
                                          <p:stCondLst>
                                            <p:cond delay="0"/>
                                          </p:stCondLst>
                                        </p:cTn>
                                        <p:tgtEl>
                                          <p:spTgt spid="161"/>
                                        </p:tgtEl>
                                        <p:attrNameLst>
                                          <p:attrName>style.visibility</p:attrName>
                                        </p:attrNameLst>
                                      </p:cBhvr>
                                      <p:to>
                                        <p:strVal val="visible"/>
                                      </p:to>
                                    </p:set>
                                    <p:animEffect transition="in" filter="fade">
                                      <p:cBhvr>
                                        <p:cTn id="13" dur="1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35161</TotalTime>
  <Words>1800</Words>
  <Application>Microsoft Macintosh PowerPoint</Application>
  <PresentationFormat>Widescreen</PresentationFormat>
  <Paragraphs>416</Paragraphs>
  <Slides>42</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 Rounded MT Bold</vt:lpstr>
      <vt:lpstr>Arial Unicode MS</vt:lpstr>
      <vt:lpstr>Calibri</vt:lpstr>
      <vt:lpstr>Calibri Light</vt:lpstr>
      <vt:lpstr>ＭＳ Ｐゴシック</vt:lpstr>
      <vt:lpstr>Times New Roman</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Warick Pond</dc:creator>
  <cp:lastModifiedBy>Warick Pond</cp:lastModifiedBy>
  <cp:revision>79</cp:revision>
  <cp:lastPrinted>2017-10-09T21:29:35Z</cp:lastPrinted>
  <dcterms:created xsi:type="dcterms:W3CDTF">2017-09-30T21:38:34Z</dcterms:created>
  <dcterms:modified xsi:type="dcterms:W3CDTF">2017-11-03T00:08:18Z</dcterms:modified>
</cp:coreProperties>
</file>