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2" r:id="rId1"/>
  </p:sldMasterIdLst>
  <p:notesMasterIdLst>
    <p:notesMasterId r:id="rId13"/>
  </p:notesMasterIdLst>
  <p:sldIdLst>
    <p:sldId id="256" r:id="rId2"/>
    <p:sldId id="270" r:id="rId3"/>
    <p:sldId id="257" r:id="rId4"/>
    <p:sldId id="271" r:id="rId5"/>
    <p:sldId id="265" r:id="rId6"/>
    <p:sldId id="266" r:id="rId7"/>
    <p:sldId id="267" r:id="rId8"/>
    <p:sldId id="272" r:id="rId9"/>
    <p:sldId id="273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84"/>
  </p:normalViewPr>
  <p:slideViewPr>
    <p:cSldViewPr snapToGrid="0" snapToObjects="1">
      <p:cViewPr>
        <p:scale>
          <a:sx n="81" d="100"/>
          <a:sy n="81" d="100"/>
        </p:scale>
        <p:origin x="2520" y="7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D3C99-BFD5-1E4C-A0D2-7E7AA23B4AB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92896-1BAC-5C49-9BA5-0FD359E01BC9}">
      <dgm:prSet phldrT="[Text]" custT="1"/>
      <dgm:spPr/>
      <dgm:t>
        <a:bodyPr/>
        <a:lstStyle/>
        <a:p>
          <a:r>
            <a:rPr lang="en-US" sz="2000" dirty="0" smtClean="0"/>
            <a:t>Using the CWiC Framework to differentiate and select between two different courseware products used in the same course.</a:t>
          </a:r>
          <a:endParaRPr lang="en-US" sz="2000" dirty="0"/>
        </a:p>
      </dgm:t>
    </dgm:pt>
    <dgm:pt modelId="{76D64696-A542-FD4E-843B-4D64755D3968}" type="parTrans" cxnId="{4E82056D-9D7D-A44D-BE22-12DDF14B4526}">
      <dgm:prSet/>
      <dgm:spPr/>
      <dgm:t>
        <a:bodyPr/>
        <a:lstStyle/>
        <a:p>
          <a:endParaRPr lang="en-US"/>
        </a:p>
      </dgm:t>
    </dgm:pt>
    <dgm:pt modelId="{75CCD70C-FF27-6443-96BD-67A9D92AF238}" type="sibTrans" cxnId="{4E82056D-9D7D-A44D-BE22-12DDF14B4526}">
      <dgm:prSet/>
      <dgm:spPr/>
      <dgm:t>
        <a:bodyPr/>
        <a:lstStyle/>
        <a:p>
          <a:endParaRPr lang="en-US"/>
        </a:p>
      </dgm:t>
    </dgm:pt>
    <dgm:pt modelId="{1874AADE-5AD6-A74F-82C5-233262D6FAFA}">
      <dgm:prSet phldrT="[Text]" custT="1"/>
      <dgm:spPr/>
      <dgm:t>
        <a:bodyPr/>
        <a:lstStyle/>
        <a:p>
          <a:r>
            <a:rPr lang="en-US" sz="1600" b="1" dirty="0" smtClean="0"/>
            <a:t>Evaluate</a:t>
          </a:r>
          <a:endParaRPr lang="en-US" sz="1600" b="1" dirty="0"/>
        </a:p>
      </dgm:t>
    </dgm:pt>
    <dgm:pt modelId="{97C5B9B7-431D-3746-8DEE-031AB3C8E11D}" type="parTrans" cxnId="{F0DF37F6-28C5-2B44-AE36-022F6402AC7A}">
      <dgm:prSet/>
      <dgm:spPr/>
      <dgm:t>
        <a:bodyPr/>
        <a:lstStyle/>
        <a:p>
          <a:endParaRPr lang="en-US"/>
        </a:p>
      </dgm:t>
    </dgm:pt>
    <dgm:pt modelId="{696248DE-966F-7348-8AEE-87C562F12C2E}" type="sibTrans" cxnId="{F0DF37F6-28C5-2B44-AE36-022F6402AC7A}">
      <dgm:prSet/>
      <dgm:spPr/>
      <dgm:t>
        <a:bodyPr/>
        <a:lstStyle/>
        <a:p>
          <a:endParaRPr lang="en-US"/>
        </a:p>
      </dgm:t>
    </dgm:pt>
    <dgm:pt modelId="{61493988-1E58-5C41-8F6D-0851ED8C9265}">
      <dgm:prSet phldrT="[Text]" custT="1"/>
      <dgm:spPr/>
      <dgm:t>
        <a:bodyPr/>
        <a:lstStyle/>
        <a:p>
          <a:r>
            <a:rPr lang="en-US" sz="2000" dirty="0" smtClean="0"/>
            <a:t>Using the CWiC Framework as a component of a broader analysis of the impact of a digital learning program on students</a:t>
          </a:r>
          <a:endParaRPr lang="en-US" sz="2000" dirty="0"/>
        </a:p>
      </dgm:t>
    </dgm:pt>
    <dgm:pt modelId="{DA474F47-9BF2-E846-A678-DABB6A0E769A}" type="parTrans" cxnId="{D9B2BD9E-74A3-0C4C-BD09-E8662789CF54}">
      <dgm:prSet/>
      <dgm:spPr/>
      <dgm:t>
        <a:bodyPr/>
        <a:lstStyle/>
        <a:p>
          <a:endParaRPr lang="en-US"/>
        </a:p>
      </dgm:t>
    </dgm:pt>
    <dgm:pt modelId="{68B74E39-18AA-8D4C-9B4F-41E4078440C6}" type="sibTrans" cxnId="{D9B2BD9E-74A3-0C4C-BD09-E8662789CF54}">
      <dgm:prSet/>
      <dgm:spPr/>
      <dgm:t>
        <a:bodyPr/>
        <a:lstStyle/>
        <a:p>
          <a:endParaRPr lang="en-US"/>
        </a:p>
      </dgm:t>
    </dgm:pt>
    <dgm:pt modelId="{FDEDCEDF-B1E1-5848-BC7C-962EA6B1385F}">
      <dgm:prSet phldrT="[Text]" custT="1"/>
      <dgm:spPr/>
      <dgm:t>
        <a:bodyPr/>
        <a:lstStyle/>
        <a:p>
          <a:r>
            <a:rPr lang="en-US" sz="1600" b="1" dirty="0" smtClean="0"/>
            <a:t>Compare</a:t>
          </a:r>
          <a:endParaRPr lang="en-US" sz="1600" b="1" dirty="0"/>
        </a:p>
      </dgm:t>
    </dgm:pt>
    <dgm:pt modelId="{FB7073D2-ADA7-4842-8BEA-D32CFC91A2F6}" type="parTrans" cxnId="{D24FA666-1E0A-6142-AF79-9F69A54B80E8}">
      <dgm:prSet/>
      <dgm:spPr/>
      <dgm:t>
        <a:bodyPr/>
        <a:lstStyle/>
        <a:p>
          <a:endParaRPr lang="en-US"/>
        </a:p>
      </dgm:t>
    </dgm:pt>
    <dgm:pt modelId="{9960E5D7-7778-CD4A-A8E8-8C44A5F4DD89}" type="sibTrans" cxnId="{D24FA666-1E0A-6142-AF79-9F69A54B80E8}">
      <dgm:prSet/>
      <dgm:spPr/>
      <dgm:t>
        <a:bodyPr/>
        <a:lstStyle/>
        <a:p>
          <a:endParaRPr lang="en-US"/>
        </a:p>
      </dgm:t>
    </dgm:pt>
    <dgm:pt modelId="{BF8D8052-F841-D249-9780-CB4935B9C3DA}">
      <dgm:prSet phldrT="[Text]" custT="1"/>
      <dgm:spPr/>
      <dgm:t>
        <a:bodyPr/>
        <a:lstStyle/>
        <a:p>
          <a:r>
            <a:rPr lang="en-US" sz="2000" dirty="0" smtClean="0"/>
            <a:t>Using using the CWIC Framework to help in the comparing between prospective courseware products.</a:t>
          </a:r>
          <a:endParaRPr lang="en-US" sz="2000" dirty="0"/>
        </a:p>
      </dgm:t>
    </dgm:pt>
    <dgm:pt modelId="{6F109D95-936D-6B4E-8F8E-5DF5354156E6}" type="parTrans" cxnId="{22E1DBBC-3C45-C941-876F-0AD6F3D6FA33}">
      <dgm:prSet/>
      <dgm:spPr/>
      <dgm:t>
        <a:bodyPr/>
        <a:lstStyle/>
        <a:p>
          <a:endParaRPr lang="en-US"/>
        </a:p>
      </dgm:t>
    </dgm:pt>
    <dgm:pt modelId="{9BDE2D7F-C5CF-8B45-BE6F-4F0494CD5106}" type="sibTrans" cxnId="{22E1DBBC-3C45-C941-876F-0AD6F3D6FA33}">
      <dgm:prSet/>
      <dgm:spPr/>
      <dgm:t>
        <a:bodyPr/>
        <a:lstStyle/>
        <a:p>
          <a:endParaRPr lang="en-US"/>
        </a:p>
      </dgm:t>
    </dgm:pt>
    <dgm:pt modelId="{DAC6A692-A2B8-F044-B118-CCD5C4D8EBAA}">
      <dgm:prSet phldrT="[Text]" custT="1"/>
      <dgm:spPr/>
      <dgm:t>
        <a:bodyPr/>
        <a:lstStyle/>
        <a:p>
          <a:r>
            <a:rPr lang="en-US" sz="1600" b="1" dirty="0" smtClean="0"/>
            <a:t>Differentiate</a:t>
          </a:r>
          <a:endParaRPr lang="en-US" sz="1600" b="1" dirty="0"/>
        </a:p>
      </dgm:t>
    </dgm:pt>
    <dgm:pt modelId="{5BD626D5-7180-834E-B9B9-9C5485D74B3A}" type="sibTrans" cxnId="{A1AF3D11-7FDE-1148-8999-840B0500A1E8}">
      <dgm:prSet/>
      <dgm:spPr/>
      <dgm:t>
        <a:bodyPr/>
        <a:lstStyle/>
        <a:p>
          <a:endParaRPr lang="en-US"/>
        </a:p>
      </dgm:t>
    </dgm:pt>
    <dgm:pt modelId="{E29C5AD2-7602-E849-93F4-A29301EDE3F2}" type="parTrans" cxnId="{A1AF3D11-7FDE-1148-8999-840B0500A1E8}">
      <dgm:prSet/>
      <dgm:spPr/>
      <dgm:t>
        <a:bodyPr/>
        <a:lstStyle/>
        <a:p>
          <a:endParaRPr lang="en-US"/>
        </a:p>
      </dgm:t>
    </dgm:pt>
    <dgm:pt modelId="{CF21C3A7-F7FA-8D48-B973-8811649CDD9B}" type="pres">
      <dgm:prSet presAssocID="{C0AD3C99-BFD5-1E4C-A0D2-7E7AA23B4A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6861AE-DD37-D148-AC28-8EF1CF7648EC}" type="pres">
      <dgm:prSet presAssocID="{DAC6A692-A2B8-F044-B118-CCD5C4D8EBAA}" presName="composite" presStyleCnt="0"/>
      <dgm:spPr/>
    </dgm:pt>
    <dgm:pt modelId="{8E524961-79E2-F144-86A7-4E5C43A5AE4F}" type="pres">
      <dgm:prSet presAssocID="{DAC6A692-A2B8-F044-B118-CCD5C4D8EB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B1B0B-B90F-DD4C-9C41-B359B678D2D8}" type="pres">
      <dgm:prSet presAssocID="{DAC6A692-A2B8-F044-B118-CCD5C4D8EB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1E12A-7849-9941-AD45-2FFD0D797D1D}" type="pres">
      <dgm:prSet presAssocID="{5BD626D5-7180-834E-B9B9-9C5485D74B3A}" presName="sp" presStyleCnt="0"/>
      <dgm:spPr/>
    </dgm:pt>
    <dgm:pt modelId="{DF610EA2-F2F5-7742-8435-96149C4097D6}" type="pres">
      <dgm:prSet presAssocID="{1874AADE-5AD6-A74F-82C5-233262D6FAFA}" presName="composite" presStyleCnt="0"/>
      <dgm:spPr/>
    </dgm:pt>
    <dgm:pt modelId="{85548973-53EA-164E-8BC3-7945CED6916F}" type="pres">
      <dgm:prSet presAssocID="{1874AADE-5AD6-A74F-82C5-233262D6FAF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C3BFB-E282-A74A-A4D4-13267FC466DC}" type="pres">
      <dgm:prSet presAssocID="{1874AADE-5AD6-A74F-82C5-233262D6FAF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D80EF-970D-2D4C-920D-ABA8DE7F5CCD}" type="pres">
      <dgm:prSet presAssocID="{696248DE-966F-7348-8AEE-87C562F12C2E}" presName="sp" presStyleCnt="0"/>
      <dgm:spPr/>
    </dgm:pt>
    <dgm:pt modelId="{CFA344C7-3F92-504F-A1F3-E17900FE0D5C}" type="pres">
      <dgm:prSet presAssocID="{FDEDCEDF-B1E1-5848-BC7C-962EA6B1385F}" presName="composite" presStyleCnt="0"/>
      <dgm:spPr/>
    </dgm:pt>
    <dgm:pt modelId="{70860091-D1CA-3948-A7B9-541CFCBE9FCB}" type="pres">
      <dgm:prSet presAssocID="{FDEDCEDF-B1E1-5848-BC7C-962EA6B138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D41AF-6688-B74D-9E68-27A46869A939}" type="pres">
      <dgm:prSet presAssocID="{FDEDCEDF-B1E1-5848-BC7C-962EA6B138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2056D-9D7D-A44D-BE22-12DDF14B4526}" srcId="{DAC6A692-A2B8-F044-B118-CCD5C4D8EBAA}" destId="{42492896-1BAC-5C49-9BA5-0FD359E01BC9}" srcOrd="0" destOrd="0" parTransId="{76D64696-A542-FD4E-843B-4D64755D3968}" sibTransId="{75CCD70C-FF27-6443-96BD-67A9D92AF238}"/>
    <dgm:cxn modelId="{0C9B58AB-2CA2-D748-8BC9-0595CF71F046}" type="presOf" srcId="{42492896-1BAC-5C49-9BA5-0FD359E01BC9}" destId="{334B1B0B-B90F-DD4C-9C41-B359B678D2D8}" srcOrd="0" destOrd="0" presId="urn:microsoft.com/office/officeart/2005/8/layout/chevron2"/>
    <dgm:cxn modelId="{D9B2BD9E-74A3-0C4C-BD09-E8662789CF54}" srcId="{1874AADE-5AD6-A74F-82C5-233262D6FAFA}" destId="{61493988-1E58-5C41-8F6D-0851ED8C9265}" srcOrd="0" destOrd="0" parTransId="{DA474F47-9BF2-E846-A678-DABB6A0E769A}" sibTransId="{68B74E39-18AA-8D4C-9B4F-41E4078440C6}"/>
    <dgm:cxn modelId="{88D700E1-AD4C-E54A-99EB-6330CC8A9F0E}" type="presOf" srcId="{1874AADE-5AD6-A74F-82C5-233262D6FAFA}" destId="{85548973-53EA-164E-8BC3-7945CED6916F}" srcOrd="0" destOrd="0" presId="urn:microsoft.com/office/officeart/2005/8/layout/chevron2"/>
    <dgm:cxn modelId="{DFD38D05-80DB-D34C-B3CD-3906A3993838}" type="presOf" srcId="{61493988-1E58-5C41-8F6D-0851ED8C9265}" destId="{35DC3BFB-E282-A74A-A4D4-13267FC466DC}" srcOrd="0" destOrd="0" presId="urn:microsoft.com/office/officeart/2005/8/layout/chevron2"/>
    <dgm:cxn modelId="{22E1DBBC-3C45-C941-876F-0AD6F3D6FA33}" srcId="{FDEDCEDF-B1E1-5848-BC7C-962EA6B1385F}" destId="{BF8D8052-F841-D249-9780-CB4935B9C3DA}" srcOrd="0" destOrd="0" parTransId="{6F109D95-936D-6B4E-8F8E-5DF5354156E6}" sibTransId="{9BDE2D7F-C5CF-8B45-BE6F-4F0494CD5106}"/>
    <dgm:cxn modelId="{E1053DA5-6C96-084B-A77F-D8B1A5715FF1}" type="presOf" srcId="{FDEDCEDF-B1E1-5848-BC7C-962EA6B1385F}" destId="{70860091-D1CA-3948-A7B9-541CFCBE9FCB}" srcOrd="0" destOrd="0" presId="urn:microsoft.com/office/officeart/2005/8/layout/chevron2"/>
    <dgm:cxn modelId="{794C15B4-296B-0340-B37D-16F6B4912CE1}" type="presOf" srcId="{DAC6A692-A2B8-F044-B118-CCD5C4D8EBAA}" destId="{8E524961-79E2-F144-86A7-4E5C43A5AE4F}" srcOrd="0" destOrd="0" presId="urn:microsoft.com/office/officeart/2005/8/layout/chevron2"/>
    <dgm:cxn modelId="{F0FB2239-637C-F947-942C-4C56CE887980}" type="presOf" srcId="{C0AD3C99-BFD5-1E4C-A0D2-7E7AA23B4AB8}" destId="{CF21C3A7-F7FA-8D48-B973-8811649CDD9B}" srcOrd="0" destOrd="0" presId="urn:microsoft.com/office/officeart/2005/8/layout/chevron2"/>
    <dgm:cxn modelId="{5980D940-05D7-4343-90E8-164666D62BC9}" type="presOf" srcId="{BF8D8052-F841-D249-9780-CB4935B9C3DA}" destId="{6C5D41AF-6688-B74D-9E68-27A46869A939}" srcOrd="0" destOrd="0" presId="urn:microsoft.com/office/officeart/2005/8/layout/chevron2"/>
    <dgm:cxn modelId="{A1AF3D11-7FDE-1148-8999-840B0500A1E8}" srcId="{C0AD3C99-BFD5-1E4C-A0D2-7E7AA23B4AB8}" destId="{DAC6A692-A2B8-F044-B118-CCD5C4D8EBAA}" srcOrd="0" destOrd="0" parTransId="{E29C5AD2-7602-E849-93F4-A29301EDE3F2}" sibTransId="{5BD626D5-7180-834E-B9B9-9C5485D74B3A}"/>
    <dgm:cxn modelId="{F0DF37F6-28C5-2B44-AE36-022F6402AC7A}" srcId="{C0AD3C99-BFD5-1E4C-A0D2-7E7AA23B4AB8}" destId="{1874AADE-5AD6-A74F-82C5-233262D6FAFA}" srcOrd="1" destOrd="0" parTransId="{97C5B9B7-431D-3746-8DEE-031AB3C8E11D}" sibTransId="{696248DE-966F-7348-8AEE-87C562F12C2E}"/>
    <dgm:cxn modelId="{D24FA666-1E0A-6142-AF79-9F69A54B80E8}" srcId="{C0AD3C99-BFD5-1E4C-A0D2-7E7AA23B4AB8}" destId="{FDEDCEDF-B1E1-5848-BC7C-962EA6B1385F}" srcOrd="2" destOrd="0" parTransId="{FB7073D2-ADA7-4842-8BEA-D32CFC91A2F6}" sibTransId="{9960E5D7-7778-CD4A-A8E8-8C44A5F4DD89}"/>
    <dgm:cxn modelId="{E4888E36-07E3-254D-9448-548D53E78DA3}" type="presParOf" srcId="{CF21C3A7-F7FA-8D48-B973-8811649CDD9B}" destId="{9F6861AE-DD37-D148-AC28-8EF1CF7648EC}" srcOrd="0" destOrd="0" presId="urn:microsoft.com/office/officeart/2005/8/layout/chevron2"/>
    <dgm:cxn modelId="{20E11143-AA61-AA4E-B15D-900241EFF9E5}" type="presParOf" srcId="{9F6861AE-DD37-D148-AC28-8EF1CF7648EC}" destId="{8E524961-79E2-F144-86A7-4E5C43A5AE4F}" srcOrd="0" destOrd="0" presId="urn:microsoft.com/office/officeart/2005/8/layout/chevron2"/>
    <dgm:cxn modelId="{E0F9B19C-3115-5E4C-B82E-686FF77C9267}" type="presParOf" srcId="{9F6861AE-DD37-D148-AC28-8EF1CF7648EC}" destId="{334B1B0B-B90F-DD4C-9C41-B359B678D2D8}" srcOrd="1" destOrd="0" presId="urn:microsoft.com/office/officeart/2005/8/layout/chevron2"/>
    <dgm:cxn modelId="{ED1D32E7-A62D-6C49-9A05-B8ADA9F41705}" type="presParOf" srcId="{CF21C3A7-F7FA-8D48-B973-8811649CDD9B}" destId="{D8B1E12A-7849-9941-AD45-2FFD0D797D1D}" srcOrd="1" destOrd="0" presId="urn:microsoft.com/office/officeart/2005/8/layout/chevron2"/>
    <dgm:cxn modelId="{5792452A-667D-E94B-A05C-5F71C649C50A}" type="presParOf" srcId="{CF21C3A7-F7FA-8D48-B973-8811649CDD9B}" destId="{DF610EA2-F2F5-7742-8435-96149C4097D6}" srcOrd="2" destOrd="0" presId="urn:microsoft.com/office/officeart/2005/8/layout/chevron2"/>
    <dgm:cxn modelId="{B73B1C9D-D522-DD42-AF0D-A23220A046CF}" type="presParOf" srcId="{DF610EA2-F2F5-7742-8435-96149C4097D6}" destId="{85548973-53EA-164E-8BC3-7945CED6916F}" srcOrd="0" destOrd="0" presId="urn:microsoft.com/office/officeart/2005/8/layout/chevron2"/>
    <dgm:cxn modelId="{A5DC12F3-FA5C-9B4B-8C07-1CF44270E9F5}" type="presParOf" srcId="{DF610EA2-F2F5-7742-8435-96149C4097D6}" destId="{35DC3BFB-E282-A74A-A4D4-13267FC466DC}" srcOrd="1" destOrd="0" presId="urn:microsoft.com/office/officeart/2005/8/layout/chevron2"/>
    <dgm:cxn modelId="{B0678DD7-BC6E-AD4E-AC5D-684D18AEE57E}" type="presParOf" srcId="{CF21C3A7-F7FA-8D48-B973-8811649CDD9B}" destId="{DA0D80EF-970D-2D4C-920D-ABA8DE7F5CCD}" srcOrd="3" destOrd="0" presId="urn:microsoft.com/office/officeart/2005/8/layout/chevron2"/>
    <dgm:cxn modelId="{191462C2-CD5C-F14A-8DA8-048C67EF2B40}" type="presParOf" srcId="{CF21C3A7-F7FA-8D48-B973-8811649CDD9B}" destId="{CFA344C7-3F92-504F-A1F3-E17900FE0D5C}" srcOrd="4" destOrd="0" presId="urn:microsoft.com/office/officeart/2005/8/layout/chevron2"/>
    <dgm:cxn modelId="{A6097DE3-B68A-874B-B247-4A0956D30471}" type="presParOf" srcId="{CFA344C7-3F92-504F-A1F3-E17900FE0D5C}" destId="{70860091-D1CA-3948-A7B9-541CFCBE9FCB}" srcOrd="0" destOrd="0" presId="urn:microsoft.com/office/officeart/2005/8/layout/chevron2"/>
    <dgm:cxn modelId="{C205B531-CD65-B341-B4E1-C94C021717BA}" type="presParOf" srcId="{CFA344C7-3F92-504F-A1F3-E17900FE0D5C}" destId="{6C5D41AF-6688-B74D-9E68-27A46869A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24961-79E2-F144-86A7-4E5C43A5AE4F}">
      <dsp:nvSpPr>
        <dsp:cNvPr id="0" name=""/>
        <dsp:cNvSpPr/>
      </dsp:nvSpPr>
      <dsp:spPr>
        <a:xfrm rot="5400000">
          <a:off x="-261264" y="264452"/>
          <a:ext cx="1741760" cy="12192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Differentiate</a:t>
          </a:r>
          <a:endParaRPr lang="en-US" sz="1600" b="1" kern="1200" dirty="0"/>
        </a:p>
      </dsp:txBody>
      <dsp:txXfrm rot="-5400000">
        <a:off x="0" y="612804"/>
        <a:ext cx="1219232" cy="522528"/>
      </dsp:txXfrm>
    </dsp:sp>
    <dsp:sp modelId="{334B1B0B-B90F-DD4C-9C41-B359B678D2D8}">
      <dsp:nvSpPr>
        <dsp:cNvPr id="0" name=""/>
        <dsp:cNvSpPr/>
      </dsp:nvSpPr>
      <dsp:spPr>
        <a:xfrm rot="5400000">
          <a:off x="4355413" y="-3132992"/>
          <a:ext cx="1132144" cy="7404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Using the CWiC Framework to differentiate and select between two different courseware products used in the same course.</a:t>
          </a:r>
          <a:endParaRPr lang="en-US" sz="2000" kern="1200" dirty="0"/>
        </a:p>
      </dsp:txBody>
      <dsp:txXfrm rot="-5400000">
        <a:off x="1219233" y="58455"/>
        <a:ext cx="7349238" cy="1021610"/>
      </dsp:txXfrm>
    </dsp:sp>
    <dsp:sp modelId="{85548973-53EA-164E-8BC3-7945CED6916F}">
      <dsp:nvSpPr>
        <dsp:cNvPr id="0" name=""/>
        <dsp:cNvSpPr/>
      </dsp:nvSpPr>
      <dsp:spPr>
        <a:xfrm rot="5400000">
          <a:off x="-261264" y="1813702"/>
          <a:ext cx="1741760" cy="12192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Evaluate</a:t>
          </a:r>
          <a:endParaRPr lang="en-US" sz="1600" b="1" kern="1200" dirty="0"/>
        </a:p>
      </dsp:txBody>
      <dsp:txXfrm rot="-5400000">
        <a:off x="0" y="2162054"/>
        <a:ext cx="1219232" cy="522528"/>
      </dsp:txXfrm>
    </dsp:sp>
    <dsp:sp modelId="{35DC3BFB-E282-A74A-A4D4-13267FC466DC}">
      <dsp:nvSpPr>
        <dsp:cNvPr id="0" name=""/>
        <dsp:cNvSpPr/>
      </dsp:nvSpPr>
      <dsp:spPr>
        <a:xfrm rot="5400000">
          <a:off x="4355413" y="-1583742"/>
          <a:ext cx="1132144" cy="7404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Using the CWiC Framework as a component of a broader analysis of the impact of a digital learning program on students</a:t>
          </a:r>
          <a:endParaRPr lang="en-US" sz="2000" kern="1200" dirty="0"/>
        </a:p>
      </dsp:txBody>
      <dsp:txXfrm rot="-5400000">
        <a:off x="1219233" y="1607705"/>
        <a:ext cx="7349238" cy="1021610"/>
      </dsp:txXfrm>
    </dsp:sp>
    <dsp:sp modelId="{70860091-D1CA-3948-A7B9-541CFCBE9FCB}">
      <dsp:nvSpPr>
        <dsp:cNvPr id="0" name=""/>
        <dsp:cNvSpPr/>
      </dsp:nvSpPr>
      <dsp:spPr>
        <a:xfrm rot="5400000">
          <a:off x="-261264" y="3362952"/>
          <a:ext cx="1741760" cy="12192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Compare</a:t>
          </a:r>
          <a:endParaRPr lang="en-US" sz="1600" b="1" kern="1200" dirty="0"/>
        </a:p>
      </dsp:txBody>
      <dsp:txXfrm rot="-5400000">
        <a:off x="0" y="3711304"/>
        <a:ext cx="1219232" cy="522528"/>
      </dsp:txXfrm>
    </dsp:sp>
    <dsp:sp modelId="{6C5D41AF-6688-B74D-9E68-27A46869A939}">
      <dsp:nvSpPr>
        <dsp:cNvPr id="0" name=""/>
        <dsp:cNvSpPr/>
      </dsp:nvSpPr>
      <dsp:spPr>
        <a:xfrm rot="5400000">
          <a:off x="4355413" y="-34492"/>
          <a:ext cx="1132144" cy="7404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Using using the CWIC Framework to help in the comparing between prospective courseware products.</a:t>
          </a:r>
          <a:endParaRPr lang="en-US" sz="2000" kern="1200" dirty="0"/>
        </a:p>
      </dsp:txBody>
      <dsp:txXfrm rot="-5400000">
        <a:off x="1219233" y="3156955"/>
        <a:ext cx="7349238" cy="1021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36906-DC97-C349-B4A8-EA960E9AAB7D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28899-98AA-3F4B-882E-70D8EDB6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C2EF-18D3-1A49-8C15-648FCCAFA6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8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C2EF-18D3-1A49-8C15-648FCCAFA6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3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Align boxes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8899-98AA-3F4B-882E-70D8EDB66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Align boxes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8899-98AA-3F4B-882E-70D8EDB66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Guiding questions;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8899-98AA-3F4B-882E-70D8EDB66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Multipl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7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0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3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6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251200" y="5608320"/>
            <a:ext cx="2621280" cy="406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85800" y="1830388"/>
            <a:ext cx="7772400" cy="1828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75" y="6620272"/>
            <a:ext cx="4827710" cy="237728"/>
          </a:xfrm>
          <a:prstGeom prst="rect">
            <a:avLst/>
          </a:prstGeom>
        </p:spPr>
      </p:pic>
      <p:pic>
        <p:nvPicPr>
          <p:cNvPr id="20" name="Picture 19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6139180"/>
            <a:ext cx="4827710" cy="2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 Dark Heading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YT_PPHeader_0001_159268989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2" y="1139825"/>
            <a:ext cx="3971245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779587"/>
            <a:ext cx="3971245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39825"/>
            <a:ext cx="3936546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YT_PPHeader_0001_159268989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7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4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YT_PPHeader_0001_159268989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YT_PPHeader_0001_159268989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4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YT_PPHeader_0002_145038825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TYT_PPHeader_0002_145038825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9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2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oo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i="1"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sources and notes.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92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 Dar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2" y="1139825"/>
            <a:ext cx="3971245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779587"/>
            <a:ext cx="3971245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39825"/>
            <a:ext cx="3936546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Only Tyt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7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Tyto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4564063"/>
            <a:ext cx="17002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85800" y="1830388"/>
            <a:ext cx="7772400" cy="1828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51200" y="5608320"/>
            <a:ext cx="2621280" cy="406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25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139826"/>
            <a:ext cx="7413171" cy="4986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400"/>
              </a:spcBef>
              <a:buFontTx/>
              <a:buNone/>
              <a:tabLst>
                <a:tab pos="568325" algn="l"/>
              </a:tabLst>
              <a:defRPr sz="2400" i="0">
                <a:solidFill>
                  <a:schemeClr val="tx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526143" y="1139826"/>
            <a:ext cx="642257" cy="4986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400"/>
              </a:spcBef>
              <a:buFontTx/>
              <a:buNone/>
              <a:tabLst>
                <a:tab pos="568325" algn="l"/>
              </a:tabLst>
              <a:defRPr sz="2400" i="0">
                <a:solidFill>
                  <a:schemeClr val="accent3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205788" y="6373813"/>
            <a:ext cx="488950" cy="365125"/>
          </a:xfrm>
        </p:spPr>
        <p:txBody>
          <a:bodyPr/>
          <a:lstStyle>
            <a:lvl1pPr>
              <a:defRPr b="0"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ircle D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rcl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46323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rc_dark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ircl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46323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rc_dark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5" y="2866073"/>
            <a:ext cx="735965" cy="679767"/>
          </a:xfrm>
        </p:spPr>
        <p:txBody>
          <a:bodyPr anchor="t">
            <a:normAutofit/>
          </a:bodyPr>
          <a:lstStyle>
            <a:lvl1pPr algn="l">
              <a:defRPr sz="3400" b="0" cap="all">
                <a:solidFill>
                  <a:srgbClr val="ED21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920" y="2866073"/>
            <a:ext cx="5628640" cy="287432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15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142" y="1139826"/>
            <a:ext cx="3969657" cy="4986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9826"/>
            <a:ext cx="3933371" cy="4986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Dar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2" y="1139825"/>
            <a:ext cx="3971245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779587"/>
            <a:ext cx="3971245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39825"/>
            <a:ext cx="3936546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5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8205788" y="6373813"/>
            <a:ext cx="4889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EC201B-0F7A-D142-A9D4-81B384D64ED8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4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1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YT_PPHeader_0001_159268989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2" y="1139825"/>
            <a:ext cx="397124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779587"/>
            <a:ext cx="3971245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39825"/>
            <a:ext cx="3936546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TYT_PPHeader_0001_159268989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7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201613"/>
            <a:ext cx="8056562" cy="844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5463" y="1139825"/>
            <a:ext cx="8056562" cy="4986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5788" y="6373813"/>
            <a:ext cx="48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12"/>
          <p:cNvSpPr txBox="1">
            <a:spLocks/>
          </p:cNvSpPr>
          <p:nvPr/>
        </p:nvSpPr>
        <p:spPr>
          <a:xfrm>
            <a:off x="8204200" y="6373813"/>
            <a:ext cx="49053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061281-BD0D-6F47-BBB8-8F6BE6AA34E7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73038" indent="-17303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44488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17525" indent="-1714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688975" indent="-1714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862013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s://youtu.be/g-LIHj3sV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November 1,2017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Evaluating Digital Learning Implementation with the CWiC Framework</a:t>
            </a:r>
            <a:r>
              <a:rPr lang="en-US" dirty="0"/>
              <a:t>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" y="6375848"/>
            <a:ext cx="1523467" cy="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547586628"/>
              </p:ext>
            </p:extLst>
          </p:nvPr>
        </p:nvGraphicFramePr>
        <p:xfrm>
          <a:off x="283779" y="1364591"/>
          <a:ext cx="8623738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" y="6386999"/>
            <a:ext cx="1523467" cy="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454" y="2599125"/>
            <a:ext cx="8056562" cy="844550"/>
          </a:xfrm>
        </p:spPr>
        <p:txBody>
          <a:bodyPr/>
          <a:lstStyle/>
          <a:p>
            <a:pPr algn="ctr"/>
            <a:r>
              <a:rPr lang="en-US" sz="4000" dirty="0" smtClean="0"/>
              <a:t>Q &amp; 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598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Presenters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4" y="1156939"/>
            <a:ext cx="1192032" cy="1475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621" y="2599339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</a:rPr>
              <a:t>Baiyun Chen, Ph.D.</a:t>
            </a:r>
            <a:endParaRPr lang="en-US" sz="1600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236" y="1275459"/>
            <a:ext cx="670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Senior </a:t>
            </a:r>
            <a:r>
              <a:rPr lang="en-US" sz="1200" dirty="0"/>
              <a:t>Instructional Designer at the Center for Distributed Learning at the University of Central Florida (UCF). 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L</a:t>
            </a:r>
            <a:r>
              <a:rPr lang="en-US" sz="1200" dirty="0" smtClean="0"/>
              <a:t>eads </a:t>
            </a:r>
            <a:r>
              <a:rPr lang="en-US" sz="1200" dirty="0"/>
              <a:t>the Personalized Adaptive Learning team, designs and delivers faculty professional development programs, and teaches graduate courses on Instructional Systems </a:t>
            </a:r>
            <a:r>
              <a:rPr lang="en-US" sz="1200" dirty="0" smtClean="0"/>
              <a:t>Design.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Works </a:t>
            </a:r>
            <a:r>
              <a:rPr lang="en-US" sz="1200" dirty="0"/>
              <a:t>closely with teaching faculty members to design and develop adaptive learning courses by utilizing digital courseware to personalize instruction that maximizes student learning.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4" y="2970632"/>
            <a:ext cx="1192033" cy="13783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925" y="4301151"/>
            <a:ext cx="2053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A2A2A"/>
                </a:solidFill>
              </a:rPr>
              <a:t>Philippos Savvides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00007" y="3101271"/>
            <a:ext cx="6253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Technology </a:t>
            </a:r>
            <a:r>
              <a:rPr lang="en-US" sz="1200" dirty="0"/>
              <a:t>Manager at </a:t>
            </a:r>
            <a:r>
              <a:rPr lang="en-US" sz="1200" dirty="0" err="1" smtClean="0"/>
              <a:t>EdPlus</a:t>
            </a:r>
            <a:r>
              <a:rPr lang="en-US" sz="1200" dirty="0" smtClean="0"/>
              <a:t> (ASU) </a:t>
            </a:r>
            <a:r>
              <a:rPr lang="en-US" sz="1200" dirty="0"/>
              <a:t>where he helps identify needs and build systems that enhance the online learning experience and improve student outcomes. 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Works with </a:t>
            </a:r>
            <a:r>
              <a:rPr lang="en-US" sz="1200" dirty="0"/>
              <a:t>faculty to design pedagogically sound courses, and identify the best technologies to use across different disciplines. 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Philippos </a:t>
            </a:r>
            <a:r>
              <a:rPr lang="en-US" sz="1200" dirty="0"/>
              <a:t>is curious about the interaction between technology and learning.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4" y="4687530"/>
            <a:ext cx="1284404" cy="16690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908" y="6356603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A2A2A"/>
                </a:solidFill>
              </a:rPr>
              <a:t>Sharon Goodall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121236" y="5111276"/>
            <a:ext cx="6576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/>
              <a:t>Sharon Goodall is Director of Innovations, Design &amp; Analysis in Learning Design &amp; Solutions at University of Maryland University College (UMUC). 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Leads efforts </a:t>
            </a:r>
            <a:r>
              <a:rPr lang="en-US" sz="1200" dirty="0"/>
              <a:t>in investigating and applying next generation instructional design approaches to online learning with the goal of improving student outcomes. 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Works in </a:t>
            </a:r>
            <a:r>
              <a:rPr lang="en-US" sz="1200" dirty="0"/>
              <a:t>close collaboration throughout the innovation pilot lifecycle with the Center for Innovation in Learning and Student Success.</a:t>
            </a:r>
          </a:p>
        </p:txBody>
      </p:sp>
    </p:spTree>
    <p:extLst>
      <p:ext uri="{BB962C8B-B14F-4D97-AF65-F5344CB8AC3E}">
        <p14:creationId xmlns:p14="http://schemas.microsoft.com/office/powerpoint/2010/main" val="201450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Courseware-in-Context (CWiC) Framework</a:t>
            </a:r>
          </a:p>
          <a:p>
            <a:r>
              <a:rPr lang="en-US" dirty="0"/>
              <a:t>Evaluating Courseware at </a:t>
            </a:r>
            <a:r>
              <a:rPr lang="en-US" dirty="0" smtClean="0"/>
              <a:t>UCF</a:t>
            </a:r>
          </a:p>
          <a:p>
            <a:r>
              <a:rPr lang="en-US" dirty="0" smtClean="0"/>
              <a:t>Systematizing Product Selection at ASU</a:t>
            </a:r>
          </a:p>
          <a:p>
            <a:r>
              <a:rPr lang="en-US" dirty="0" smtClean="0"/>
              <a:t>Comparing Feature Sets of Products at UMUC</a:t>
            </a:r>
          </a:p>
          <a:p>
            <a:r>
              <a:rPr lang="en-US" dirty="0" smtClean="0"/>
              <a:t>Breakout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01</a:t>
            </a:r>
          </a:p>
          <a:p>
            <a:r>
              <a:rPr lang="en-US" dirty="0" smtClean="0"/>
              <a:t>02</a:t>
            </a:r>
          </a:p>
          <a:p>
            <a:r>
              <a:rPr lang="en-US" dirty="0" smtClean="0"/>
              <a:t>03</a:t>
            </a:r>
          </a:p>
          <a:p>
            <a:r>
              <a:rPr lang="en-US" dirty="0" smtClean="0"/>
              <a:t>04</a:t>
            </a:r>
          </a:p>
          <a:p>
            <a:r>
              <a:rPr lang="en-US" dirty="0" smtClean="0"/>
              <a:t>05</a:t>
            </a:r>
          </a:p>
          <a:p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" y="6375848"/>
            <a:ext cx="1523467" cy="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Courseware-in-Context (CWiC) Framework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" y="6375848"/>
            <a:ext cx="1523467" cy="36626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8870" y="2411896"/>
            <a:ext cx="796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The CWiC Guide to Courseware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45327" y="101600"/>
            <a:ext cx="8168596" cy="946615"/>
          </a:xfrm>
        </p:spPr>
        <p:txBody>
          <a:bodyPr>
            <a:normAutofit/>
          </a:bodyPr>
          <a:lstStyle/>
          <a:p>
            <a:r>
              <a:rPr lang="en-US" dirty="0" smtClean="0"/>
              <a:t>CWiC Framework: Product Taxonomy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6" y="1183450"/>
            <a:ext cx="8864600" cy="5190363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" y="6375848"/>
            <a:ext cx="1523467" cy="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45327" y="101600"/>
            <a:ext cx="8168596" cy="946615"/>
          </a:xfrm>
        </p:spPr>
        <p:txBody>
          <a:bodyPr>
            <a:normAutofit/>
          </a:bodyPr>
          <a:lstStyle/>
          <a:p>
            <a:r>
              <a:rPr lang="en-US" dirty="0" smtClean="0"/>
              <a:t>CWiC Framework: Implementation Guides</a:t>
            </a:r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" y="6375848"/>
            <a:ext cx="1523467" cy="366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5" y="1138850"/>
            <a:ext cx="8205788" cy="51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831963"/>
            <a:ext cx="3971245" cy="17103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Instructional designers compared implementations of ALEKS and </a:t>
            </a:r>
            <a:r>
              <a:rPr lang="en-US" dirty="0" err="1" smtClean="0"/>
              <a:t>RealizeIT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Evaluations varied moderately from the Vendors’ self evaluation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Product evaluations took 2-hours or less for power-users (ID team and faculty)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Informing changes to CWiC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2500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Several minor UX changes were forwarded directly to the Lea(R)n team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Customization attributes should be made more granular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Provide examples and additional clarity on social-emotional factors to assist faculty who may be unfamiliar with that language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Evaluating Courseware at UCF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526141" y="3542283"/>
            <a:ext cx="3971245" cy="639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General Feedback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6141" y="4286304"/>
            <a:ext cx="397124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Evaluations could be done by an academic or tech-focused dept.; any department that is making a decision between two </a:t>
            </a:r>
            <a:r>
              <a:rPr lang="en-US" sz="1400" dirty="0" smtClean="0">
                <a:latin typeface="Arial"/>
                <a:cs typeface="Arial"/>
              </a:rPr>
              <a:t>products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Faculty found the implementation guides to be useful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Some interoperability</a:t>
            </a:r>
            <a:r>
              <a:rPr lang="en-US" sz="1400" dirty="0"/>
              <a:t>, privacy &amp; security, and scalability questions were </a:t>
            </a:r>
            <a:r>
              <a:rPr lang="en-US" sz="1400" dirty="0" smtClean="0"/>
              <a:t>not able to be answered by anyone at institution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610327" y="3532713"/>
            <a:ext cx="3971245" cy="639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4559140" y="4286304"/>
            <a:ext cx="3971245" cy="14991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344488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517525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688975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862013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 of the CWiC Framework to evaluate implementations of ALEKS and </a:t>
            </a:r>
            <a:r>
              <a:rPr lang="en-US" dirty="0" err="1" smtClean="0"/>
              <a:t>RealizeIT</a:t>
            </a:r>
            <a:r>
              <a:rPr lang="en-US" dirty="0" smtClean="0"/>
              <a:t> supported differentiation between products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analysis will be useful for product selection decisions going forward, in particular for adaptive products</a:t>
            </a: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" y="6471518"/>
            <a:ext cx="1523467" cy="366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42" y="82864"/>
            <a:ext cx="1662891" cy="8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322" y="-56925"/>
            <a:ext cx="1105140" cy="110514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831963"/>
            <a:ext cx="3971245" cy="17103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dk1"/>
                </a:solidFill>
              </a:rPr>
              <a:t>Instructional Designers and faculty </a:t>
            </a:r>
            <a:r>
              <a:rPr lang="en-US" dirty="0" smtClean="0">
                <a:solidFill>
                  <a:schemeClr val="dk1"/>
                </a:solidFill>
              </a:rPr>
              <a:t>used staff </a:t>
            </a:r>
            <a:r>
              <a:rPr lang="en-US" dirty="0">
                <a:solidFill>
                  <a:schemeClr val="dk1"/>
                </a:solidFill>
              </a:rPr>
              <a:t>input, impact analysis and the interactive CWiC Framework’s Feature Analysis </a:t>
            </a:r>
            <a:endParaRPr lang="en-US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</a:rPr>
              <a:t>Evaluated </a:t>
            </a:r>
            <a:r>
              <a:rPr lang="en-US" dirty="0">
                <a:solidFill>
                  <a:schemeClr val="dk1"/>
                </a:solidFill>
              </a:rPr>
              <a:t>the impact of </a:t>
            </a:r>
            <a:r>
              <a:rPr lang="en-US" dirty="0" smtClean="0">
                <a:solidFill>
                  <a:schemeClr val="dk1"/>
                </a:solidFill>
              </a:rPr>
              <a:t>the use </a:t>
            </a:r>
            <a:r>
              <a:rPr lang="en-US" dirty="0">
                <a:solidFill>
                  <a:schemeClr val="dk1"/>
                </a:solidFill>
              </a:rPr>
              <a:t>of </a:t>
            </a:r>
            <a:r>
              <a:rPr lang="en-US" dirty="0" smtClean="0">
                <a:solidFill>
                  <a:schemeClr val="dk1"/>
                </a:solidFill>
              </a:rPr>
              <a:t>Yellowdig </a:t>
            </a:r>
            <a:r>
              <a:rPr lang="en-US" dirty="0">
                <a:solidFill>
                  <a:schemeClr val="dk1"/>
                </a:solidFill>
              </a:rPr>
              <a:t>on students’ performance.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250031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>
                <a:solidFill>
                  <a:schemeClr val="dk1"/>
                </a:solidFill>
              </a:rPr>
              <a:t>Demonstrated </a:t>
            </a:r>
            <a:r>
              <a:rPr lang="en-US" dirty="0">
                <a:solidFill>
                  <a:schemeClr val="dk1"/>
                </a:solidFill>
              </a:rPr>
              <a:t>that </a:t>
            </a:r>
            <a:r>
              <a:rPr lang="en-US" dirty="0" smtClean="0">
                <a:solidFill>
                  <a:schemeClr val="dk1"/>
                </a:solidFill>
              </a:rPr>
              <a:t>the </a:t>
            </a:r>
            <a:r>
              <a:rPr lang="en-US" dirty="0">
                <a:solidFill>
                  <a:schemeClr val="dk1"/>
                </a:solidFill>
              </a:rPr>
              <a:t>interactive CWiC  </a:t>
            </a:r>
            <a:r>
              <a:rPr lang="en-US" dirty="0" smtClean="0">
                <a:solidFill>
                  <a:schemeClr val="dk1"/>
                </a:solidFill>
              </a:rPr>
              <a:t>     Framework can be combined with other tools to measure </a:t>
            </a:r>
            <a:r>
              <a:rPr lang="en-US" dirty="0">
                <a:solidFill>
                  <a:schemeClr val="dk1"/>
                </a:solidFill>
              </a:rPr>
              <a:t>impact </a:t>
            </a:r>
            <a:r>
              <a:rPr lang="en-US" dirty="0" smtClean="0">
                <a:solidFill>
                  <a:schemeClr val="dk1"/>
                </a:solidFill>
              </a:rPr>
              <a:t>of courseware on </a:t>
            </a:r>
            <a:r>
              <a:rPr lang="en-US" dirty="0">
                <a:solidFill>
                  <a:schemeClr val="dk1"/>
                </a:solidFill>
              </a:rPr>
              <a:t>student </a:t>
            </a:r>
            <a:r>
              <a:rPr lang="en-US" dirty="0" smtClean="0">
                <a:solidFill>
                  <a:schemeClr val="dk1"/>
                </a:solidFill>
              </a:rPr>
              <a:t>outcomes.</a:t>
            </a:r>
          </a:p>
          <a:p>
            <a:pPr marL="285750" indent="-285750"/>
            <a:r>
              <a:rPr lang="en-US" dirty="0" smtClean="0">
                <a:solidFill>
                  <a:schemeClr val="dk1"/>
                </a:solidFill>
              </a:rPr>
              <a:t>Pilot </a:t>
            </a:r>
            <a:r>
              <a:rPr lang="en-US" dirty="0">
                <a:solidFill>
                  <a:schemeClr val="dk1"/>
                </a:solidFill>
              </a:rPr>
              <a:t>participants found that the </a:t>
            </a:r>
            <a:r>
              <a:rPr lang="en-US" dirty="0" smtClean="0">
                <a:solidFill>
                  <a:schemeClr val="dk1"/>
                </a:solidFill>
              </a:rPr>
              <a:t>Interactive   CWiC </a:t>
            </a:r>
            <a:r>
              <a:rPr lang="en-US" dirty="0">
                <a:solidFill>
                  <a:schemeClr val="dk1"/>
                </a:solidFill>
              </a:rPr>
              <a:t>Framework allowed for systematizing courseware evaluation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Systematizing Product Selection at ASU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526139" y="3597533"/>
            <a:ext cx="3971245" cy="639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Pilot Overview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6139" y="4361025"/>
            <a:ext cx="39712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IDs </a:t>
            </a:r>
            <a:r>
              <a:rPr lang="en-US" sz="1400" dirty="0"/>
              <a:t>partnered with 31 </a:t>
            </a:r>
            <a:r>
              <a:rPr lang="en-US" sz="1400" dirty="0" smtClean="0"/>
              <a:t>instructors </a:t>
            </a:r>
            <a:r>
              <a:rPr lang="en-US" sz="1400" dirty="0"/>
              <a:t>to complete the CWiC Framework feature </a:t>
            </a:r>
            <a:r>
              <a:rPr lang="en-US" sz="1400" dirty="0" smtClean="0"/>
              <a:t>analysis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Used Yellowdig </a:t>
            </a:r>
            <a:r>
              <a:rPr lang="en-US" sz="1400" dirty="0"/>
              <a:t>participation data and student performance metrics </a:t>
            </a:r>
            <a:r>
              <a:rPr lang="en-US" sz="1400" dirty="0" smtClean="0"/>
              <a:t>(</a:t>
            </a:r>
            <a:r>
              <a:rPr lang="en-US" sz="1400" dirty="0" err="1" smtClean="0"/>
              <a:t>i.e</a:t>
            </a:r>
            <a:r>
              <a:rPr lang="en-US" sz="1400" dirty="0" smtClean="0"/>
              <a:t> grades </a:t>
            </a:r>
            <a:r>
              <a:rPr lang="en-US" sz="1400" dirty="0"/>
              <a:t>and </a:t>
            </a:r>
            <a:r>
              <a:rPr lang="en-US" sz="1400" dirty="0" smtClean="0"/>
              <a:t>retention) to </a:t>
            </a:r>
            <a:r>
              <a:rPr lang="en-US" sz="1400" dirty="0"/>
              <a:t>identify </a:t>
            </a:r>
            <a:r>
              <a:rPr lang="en-US" sz="1400" dirty="0" smtClean="0"/>
              <a:t>relationship between </a:t>
            </a:r>
            <a:r>
              <a:rPr lang="en-US" sz="1400" dirty="0"/>
              <a:t>Yellowdig participation and student success. 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645026" y="3640138"/>
            <a:ext cx="3971245" cy="639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4645025" y="4361025"/>
            <a:ext cx="3971245" cy="14991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344488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517525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688975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862013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chemeClr val="dk1"/>
                </a:solidFill>
              </a:rPr>
              <a:t>H</a:t>
            </a:r>
            <a:r>
              <a:rPr lang="en-US" dirty="0" smtClean="0">
                <a:solidFill>
                  <a:schemeClr val="dk1"/>
                </a:solidFill>
              </a:rPr>
              <a:t>olistic </a:t>
            </a:r>
            <a:r>
              <a:rPr lang="en-US" dirty="0">
                <a:solidFill>
                  <a:schemeClr val="dk1"/>
                </a:solidFill>
              </a:rPr>
              <a:t>product evaluation through faculty feedback collection, review of the product against the CWiC Framework, and impact analysis form a strong body of data that will inform discussions around expanded use of Yellowdig.</a:t>
            </a:r>
            <a:endParaRPr lang="en-US" dirty="0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" y="6471518"/>
            <a:ext cx="1523467" cy="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831963"/>
            <a:ext cx="3971245" cy="17103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Exploring alternative placement opportunities for </a:t>
            </a:r>
            <a:r>
              <a:rPr lang="en-US" dirty="0" smtClean="0"/>
              <a:t>Math</a:t>
            </a:r>
          </a:p>
          <a:p>
            <a:pPr marL="173038"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Vetting multiple vendors takes a tremendous amount of time and effort</a:t>
            </a:r>
            <a:endParaRPr lang="en-US" dirty="0"/>
          </a:p>
          <a:p>
            <a:pPr marL="173038"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Systematic comparison of </a:t>
            </a:r>
            <a:r>
              <a:rPr lang="en-US" dirty="0" smtClean="0"/>
              <a:t>features is </a:t>
            </a:r>
            <a:r>
              <a:rPr lang="en-US" dirty="0"/>
              <a:t>difficult</a:t>
            </a:r>
          </a:p>
          <a:p>
            <a:pPr marL="173038"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Stakeholder </a:t>
            </a:r>
            <a:r>
              <a:rPr lang="en-US" dirty="0"/>
              <a:t>involvement </a:t>
            </a:r>
            <a:r>
              <a:rPr lang="en-US" dirty="0" smtClean="0"/>
              <a:t>is inconsistent</a:t>
            </a:r>
            <a:endParaRPr lang="en-US" dirty="0"/>
          </a:p>
          <a:p>
            <a:pPr marL="173038"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Prior </a:t>
            </a:r>
            <a:r>
              <a:rPr lang="en-US" dirty="0"/>
              <a:t>investigations </a:t>
            </a:r>
            <a:r>
              <a:rPr lang="en-US" dirty="0" smtClean="0"/>
              <a:t>are not well-documented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Proposed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1779588"/>
            <a:ext cx="3936546" cy="185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CWiC Primer to focus investigations into </a:t>
            </a:r>
            <a:r>
              <a:rPr lang="en-US" dirty="0" smtClean="0"/>
              <a:t>digital </a:t>
            </a:r>
            <a:r>
              <a:rPr lang="en-US" dirty="0"/>
              <a:t>courseware vendors:</a:t>
            </a:r>
          </a:p>
          <a:p>
            <a:pPr marL="173038"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Evaluation </a:t>
            </a:r>
            <a:r>
              <a:rPr lang="en-US" dirty="0" smtClean="0"/>
              <a:t>is </a:t>
            </a:r>
            <a:r>
              <a:rPr lang="en-US" dirty="0"/>
              <a:t>structured by a prioritized capability set</a:t>
            </a:r>
          </a:p>
          <a:p>
            <a:pPr marL="173038"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These functional capabilities provide </a:t>
            </a:r>
            <a:r>
              <a:rPr lang="en-US" dirty="0" smtClean="0"/>
              <a:t>clear </a:t>
            </a:r>
            <a:r>
              <a:rPr lang="en-US" dirty="0"/>
              <a:t>parameters for </a:t>
            </a:r>
            <a:r>
              <a:rPr lang="en-US" dirty="0" smtClean="0"/>
              <a:t>systematic comparisons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Comparing Feature Sets of Products at UMUC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526141" y="3542283"/>
            <a:ext cx="3971245" cy="639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Stakeholders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6141" y="4286304"/>
            <a:ext cx="3971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400" dirty="0" smtClean="0"/>
              <a:t>Faculty</a:t>
            </a:r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Program </a:t>
            </a:r>
            <a:r>
              <a:rPr lang="en-US" sz="1400" dirty="0" smtClean="0"/>
              <a:t>Chairs</a:t>
            </a:r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US" sz="1400" dirty="0" smtClean="0"/>
              <a:t>Learning/Instructional Designers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Academic </a:t>
            </a:r>
            <a:r>
              <a:rPr lang="en-US" sz="1400" dirty="0" smtClean="0"/>
              <a:t>Technology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610327" y="3542283"/>
            <a:ext cx="3971245" cy="639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4559140" y="4253387"/>
            <a:ext cx="4135598" cy="228630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344488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517525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688975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862013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400" kern="1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500" dirty="0" smtClean="0"/>
              <a:t>Socialize </a:t>
            </a:r>
            <a:r>
              <a:rPr lang="en-US" sz="1500" dirty="0"/>
              <a:t>CWiC Product </a:t>
            </a:r>
            <a:r>
              <a:rPr lang="en-US" sz="1500" dirty="0" smtClean="0"/>
              <a:t>Primer </a:t>
            </a:r>
            <a:r>
              <a:rPr lang="en-US" sz="1500" dirty="0"/>
              <a:t>with </a:t>
            </a:r>
            <a:r>
              <a:rPr lang="en-US" sz="1500" dirty="0" smtClean="0"/>
              <a:t>stakeholders</a:t>
            </a:r>
            <a:endParaRPr lang="en-US" sz="1500" dirty="0"/>
          </a:p>
          <a:p>
            <a:pPr lvl="0"/>
            <a:r>
              <a:rPr lang="en-US" sz="1500" dirty="0"/>
              <a:t>Investigate Product Taxonomy </a:t>
            </a:r>
            <a:r>
              <a:rPr lang="en-US" sz="1500" dirty="0" smtClean="0"/>
              <a:t>via Lea(R)n</a:t>
            </a:r>
          </a:p>
          <a:p>
            <a:pPr lvl="0"/>
            <a:r>
              <a:rPr lang="en-US" sz="1500" dirty="0"/>
              <a:t>I</a:t>
            </a:r>
            <a:r>
              <a:rPr lang="en-US" sz="1500" dirty="0" smtClean="0"/>
              <a:t>dentify courseware </a:t>
            </a:r>
            <a:r>
              <a:rPr lang="en-US" sz="1500" dirty="0"/>
              <a:t>options</a:t>
            </a:r>
          </a:p>
          <a:p>
            <a:pPr lvl="0"/>
            <a:r>
              <a:rPr lang="en-US" sz="1500" dirty="0"/>
              <a:t>Draw from </a:t>
            </a:r>
            <a:r>
              <a:rPr lang="en-US" sz="1500" dirty="0" smtClean="0"/>
              <a:t>questions </a:t>
            </a:r>
            <a:r>
              <a:rPr lang="en-US" sz="1500" dirty="0"/>
              <a:t>in </a:t>
            </a:r>
            <a:r>
              <a:rPr lang="en-US" sz="1500" dirty="0" smtClean="0"/>
              <a:t>CWiC Primer Set </a:t>
            </a:r>
            <a:r>
              <a:rPr lang="en-US" sz="1500" dirty="0"/>
              <a:t>7 </a:t>
            </a:r>
            <a:r>
              <a:rPr lang="en-US" sz="1500" dirty="0" smtClean="0"/>
              <a:t>for vendor </a:t>
            </a:r>
            <a:r>
              <a:rPr lang="en-US" sz="1500" dirty="0"/>
              <a:t>conversations</a:t>
            </a:r>
          </a:p>
          <a:p>
            <a:pPr lvl="0"/>
            <a:r>
              <a:rPr lang="en-US" sz="1500" dirty="0"/>
              <a:t>Dig </a:t>
            </a:r>
            <a:r>
              <a:rPr lang="en-US" sz="1500" dirty="0" smtClean="0"/>
              <a:t>into </a:t>
            </a:r>
            <a:r>
              <a:rPr lang="en-US" sz="1500" dirty="0"/>
              <a:t>the </a:t>
            </a:r>
            <a:r>
              <a:rPr lang="en-US" sz="1500" dirty="0" smtClean="0"/>
              <a:t>capabilities </a:t>
            </a:r>
            <a:r>
              <a:rPr lang="en-US" sz="1500" dirty="0"/>
              <a:t>of </a:t>
            </a:r>
            <a:r>
              <a:rPr lang="en-US" sz="1500" dirty="0" smtClean="0"/>
              <a:t>each option </a:t>
            </a:r>
            <a:r>
              <a:rPr lang="en-US" sz="1500" dirty="0"/>
              <a:t>through </a:t>
            </a:r>
            <a:r>
              <a:rPr lang="en-US" sz="1500" dirty="0" smtClean="0"/>
              <a:t>full </a:t>
            </a:r>
            <a:r>
              <a:rPr lang="en-US" sz="1500" dirty="0"/>
              <a:t>CWiC Product Taxonomy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" y="6375848"/>
            <a:ext cx="1523467" cy="366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638" b="33469"/>
          <a:stretch/>
        </p:blipFill>
        <p:spPr>
          <a:xfrm>
            <a:off x="7173310" y="283607"/>
            <a:ext cx="1970690" cy="4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ton July Default 2016">
  <a:themeElements>
    <a:clrScheme name="Tyton 2">
      <a:dk1>
        <a:srgbClr val="000000"/>
      </a:dk1>
      <a:lt1>
        <a:sysClr val="window" lastClr="FFFFFF"/>
      </a:lt1>
      <a:dk2>
        <a:srgbClr val="22414E"/>
      </a:dk2>
      <a:lt2>
        <a:srgbClr val="DBDCDE"/>
      </a:lt2>
      <a:accent1>
        <a:srgbClr val="3F697E"/>
      </a:accent1>
      <a:accent2>
        <a:srgbClr val="72848C"/>
      </a:accent2>
      <a:accent3>
        <a:srgbClr val="ED2125"/>
      </a:accent3>
      <a:accent4>
        <a:srgbClr val="463B34"/>
      </a:accent4>
      <a:accent5>
        <a:srgbClr val="C39874"/>
      </a:accent5>
      <a:accent6>
        <a:srgbClr val="F7941E"/>
      </a:accent6>
      <a:hlink>
        <a:srgbClr val="F7941E"/>
      </a:hlink>
      <a:folHlink>
        <a:srgbClr val="ED212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yton July Default 2016" id="{28CA1366-1767-994E-BC57-712BF4BBB7D0}" vid="{BD162875-199E-984D-B3AB-AF565AC42C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292</TotalTime>
  <Words>769</Words>
  <Application>Microsoft Macintosh PowerPoint</Application>
  <PresentationFormat>On-screen Show (4:3)</PresentationFormat>
  <Paragraphs>104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Lucida Grande</vt:lpstr>
      <vt:lpstr>ＭＳ Ｐゴシック</vt:lpstr>
      <vt:lpstr>Arial</vt:lpstr>
      <vt:lpstr>Tyton July Default 2016</vt:lpstr>
      <vt:lpstr>PowerPoint Presentation</vt:lpstr>
      <vt:lpstr>Our Presenters</vt:lpstr>
      <vt:lpstr>Agenda</vt:lpstr>
      <vt:lpstr>The Courseware-in-Context (CWiC)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Session</vt:lpstr>
      <vt:lpstr>Q &amp; A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Shashank Iyer</dc:creator>
  <cp:lastModifiedBy>Shashank Iyer</cp:lastModifiedBy>
  <cp:revision>23</cp:revision>
  <dcterms:created xsi:type="dcterms:W3CDTF">2017-10-16T19:49:33Z</dcterms:created>
  <dcterms:modified xsi:type="dcterms:W3CDTF">2017-10-31T14:32:18Z</dcterms:modified>
</cp:coreProperties>
</file>