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1"/>
  </p:notesMasterIdLst>
  <p:sldIdLst>
    <p:sldId id="349" r:id="rId2"/>
    <p:sldId id="576" r:id="rId3"/>
    <p:sldId id="575" r:id="rId4"/>
    <p:sldId id="516" r:id="rId5"/>
    <p:sldId id="426" r:id="rId6"/>
    <p:sldId id="427" r:id="rId7"/>
    <p:sldId id="428" r:id="rId8"/>
    <p:sldId id="436" r:id="rId9"/>
    <p:sldId id="429" r:id="rId10"/>
    <p:sldId id="432" r:id="rId11"/>
    <p:sldId id="434" r:id="rId12"/>
    <p:sldId id="430" r:id="rId13"/>
    <p:sldId id="435" r:id="rId14"/>
    <p:sldId id="433" r:id="rId15"/>
    <p:sldId id="437" r:id="rId16"/>
    <p:sldId id="438" r:id="rId17"/>
    <p:sldId id="440" r:id="rId18"/>
    <p:sldId id="441" r:id="rId19"/>
    <p:sldId id="442" r:id="rId20"/>
    <p:sldId id="450" r:id="rId21"/>
    <p:sldId id="443" r:id="rId22"/>
    <p:sldId id="453" r:id="rId23"/>
    <p:sldId id="502" r:id="rId24"/>
    <p:sldId id="452" r:id="rId25"/>
    <p:sldId id="444" r:id="rId26"/>
    <p:sldId id="467" r:id="rId27"/>
    <p:sldId id="446" r:id="rId28"/>
    <p:sldId id="448" r:id="rId29"/>
    <p:sldId id="449" r:id="rId30"/>
    <p:sldId id="447" r:id="rId31"/>
    <p:sldId id="511" r:id="rId32"/>
    <p:sldId id="451" r:id="rId33"/>
    <p:sldId id="454" r:id="rId34"/>
    <p:sldId id="568" r:id="rId35"/>
    <p:sldId id="569" r:id="rId36"/>
    <p:sldId id="566" r:id="rId37"/>
    <p:sldId id="567" r:id="rId38"/>
    <p:sldId id="572" r:id="rId39"/>
    <p:sldId id="455" r:id="rId40"/>
    <p:sldId id="539" r:id="rId41"/>
    <p:sldId id="540" r:id="rId42"/>
    <p:sldId id="541" r:id="rId43"/>
    <p:sldId id="519" r:id="rId44"/>
    <p:sldId id="520" r:id="rId45"/>
    <p:sldId id="543" r:id="rId46"/>
    <p:sldId id="544" r:id="rId47"/>
    <p:sldId id="545" r:id="rId48"/>
    <p:sldId id="546" r:id="rId49"/>
    <p:sldId id="547" r:id="rId50"/>
    <p:sldId id="548" r:id="rId51"/>
    <p:sldId id="549" r:id="rId52"/>
    <p:sldId id="550" r:id="rId53"/>
    <p:sldId id="551" r:id="rId54"/>
    <p:sldId id="552" r:id="rId55"/>
    <p:sldId id="554" r:id="rId56"/>
    <p:sldId id="555" r:id="rId57"/>
    <p:sldId id="556" r:id="rId58"/>
    <p:sldId id="557" r:id="rId59"/>
    <p:sldId id="530" r:id="rId60"/>
    <p:sldId id="531" r:id="rId61"/>
    <p:sldId id="533" r:id="rId62"/>
    <p:sldId id="534" r:id="rId63"/>
    <p:sldId id="535" r:id="rId64"/>
    <p:sldId id="536" r:id="rId65"/>
    <p:sldId id="537" r:id="rId66"/>
    <p:sldId id="538" r:id="rId67"/>
    <p:sldId id="480" r:id="rId68"/>
    <p:sldId id="510" r:id="rId69"/>
    <p:sldId id="481" r:id="rId70"/>
    <p:sldId id="482" r:id="rId71"/>
    <p:sldId id="490" r:id="rId72"/>
    <p:sldId id="491" r:id="rId73"/>
    <p:sldId id="484" r:id="rId74"/>
    <p:sldId id="492" r:id="rId75"/>
    <p:sldId id="493" r:id="rId76"/>
    <p:sldId id="563" r:id="rId77"/>
    <p:sldId id="573" r:id="rId78"/>
    <p:sldId id="562" r:id="rId79"/>
    <p:sldId id="512" r:id="rId80"/>
    <p:sldId id="517" r:id="rId81"/>
    <p:sldId id="485" r:id="rId82"/>
    <p:sldId id="486" r:id="rId83"/>
    <p:sldId id="564" r:id="rId84"/>
    <p:sldId id="565" r:id="rId85"/>
    <p:sldId id="515" r:id="rId86"/>
    <p:sldId id="558" r:id="rId87"/>
    <p:sldId id="559" r:id="rId88"/>
    <p:sldId id="560" r:id="rId89"/>
    <p:sldId id="561" r:id="rId90"/>
    <p:sldId id="487" r:id="rId91"/>
    <p:sldId id="495" r:id="rId92"/>
    <p:sldId id="409" r:id="rId93"/>
    <p:sldId id="488" r:id="rId94"/>
    <p:sldId id="489" r:id="rId95"/>
    <p:sldId id="496" r:id="rId96"/>
    <p:sldId id="500" r:id="rId97"/>
    <p:sldId id="508" r:id="rId98"/>
    <p:sldId id="507" r:id="rId99"/>
    <p:sldId id="501" r:id="rId10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0000"/>
    <a:srgbClr val="000000"/>
    <a:srgbClr val="008000"/>
    <a:srgbClr val="9900CC"/>
    <a:srgbClr val="FF6600"/>
    <a:srgbClr val="571154"/>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20"/>
    <p:restoredTop sz="77009" autoAdjust="0"/>
  </p:normalViewPr>
  <p:slideViewPr>
    <p:cSldViewPr snapToGrid="0" snapToObjects="1">
      <p:cViewPr>
        <p:scale>
          <a:sx n="100" d="100"/>
          <a:sy n="100" d="100"/>
        </p:scale>
        <p:origin x="-7256" y="-1696"/>
      </p:cViewPr>
      <p:guideLst>
        <p:guide orient="horz" pos="2203"/>
        <p:guide pos="2734"/>
      </p:guideLst>
    </p:cSldViewPr>
  </p:slideViewPr>
  <p:notesTextViewPr>
    <p:cViewPr>
      <p:scale>
        <a:sx n="100" d="100"/>
        <a:sy n="100" d="100"/>
      </p:scale>
      <p:origin x="0" y="1272"/>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printerSettings" Target="printerSettings/printerSettings1.bin"/><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BBC762A-388C-4B45-9743-E9ABED375912}" type="datetimeFigureOut">
              <a:rPr lang="en-US" smtClean="0"/>
              <a:pPr/>
              <a:t>2/27/12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2187336-F9E9-4D13-94AF-8F80DF92E3D1}" type="slidenum">
              <a:rPr lang="en-US" smtClean="0"/>
              <a:pPr/>
              <a:t>‹#›</a:t>
            </a:fld>
            <a:endParaRPr lang="en-US" dirty="0"/>
          </a:p>
        </p:txBody>
      </p:sp>
    </p:spTree>
    <p:extLst>
      <p:ext uri="{BB962C8B-B14F-4D97-AF65-F5344CB8AC3E}">
        <p14:creationId xmlns:p14="http://schemas.microsoft.com/office/powerpoint/2010/main" val="1833272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utahopentextbooks.org/2011/08/26/the-5-textbook/" TargetMode="External"/><Relationship Id="rId4" Type="http://schemas.openxmlformats.org/officeDocument/2006/relationships/hyperlink" Target="http://utahopentextbooks.org/2011/10/12/efficacy-data-are-in" TargetMode="External"/><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oclc.org/reports/escan/economic/educationlibraryspending.htm" TargetMode="External"/><Relationship Id="rId4" Type="http://schemas.openxmlformats.org/officeDocument/2006/relationships/hyperlink" Target="http://www.nationmaster.com/graph/edu_edu_spe-education-spending-of-gdp" TargetMode="External"/><Relationship Id="rId5" Type="http://schemas.openxmlformats.org/officeDocument/2006/relationships/hyperlink" Target="http://www.abs.gov.au/AUSSTATS/abs@.nsf/Lookup/0E0701553637F843CA25773700169C99?opendocument" TargetMode="External"/><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 Id="rId3" Type="http://schemas.openxmlformats.org/officeDocument/2006/relationships/hyperlink" Target="http://ec.europa.eu/research/science-society/pdf/scientific-publication-study_en.pdf"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1</a:t>
            </a:fld>
            <a:endParaRPr lang="en-US" dirty="0"/>
          </a:p>
        </p:txBody>
      </p:sp>
    </p:spTree>
    <p:extLst>
      <p:ext uri="{BB962C8B-B14F-4D97-AF65-F5344CB8AC3E}">
        <p14:creationId xmlns:p14="http://schemas.microsoft.com/office/powerpoint/2010/main" val="1047598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are collectively grateful there</a:t>
            </a:r>
            <a:r>
              <a:rPr lang="en-US" baseline="0" dirty="0" smtClean="0"/>
              <a:t> continue to be outstanding leaders at the helm of Hewlett’s OER initiatives.</a:t>
            </a:r>
          </a:p>
          <a:p>
            <a:endParaRPr lang="en-US" baseline="0" dirty="0" smtClean="0"/>
          </a:p>
        </p:txBody>
      </p:sp>
      <p:sp>
        <p:nvSpPr>
          <p:cNvPr id="4" name="Slide Number Placeholder 3"/>
          <p:cNvSpPr>
            <a:spLocks noGrp="1"/>
          </p:cNvSpPr>
          <p:nvPr>
            <p:ph type="sldNum" sz="quarter" idx="10"/>
          </p:nvPr>
        </p:nvSpPr>
        <p:spPr/>
        <p:txBody>
          <a:bodyPr/>
          <a:lstStyle/>
          <a:p>
            <a:fld id="{92187336-F9E9-4D13-94AF-8F80DF92E3D1}" type="slidenum">
              <a:rPr lang="en-US" smtClean="0"/>
              <a:pPr/>
              <a:t>21</a:t>
            </a:fld>
            <a:endParaRPr lang="en-US" dirty="0"/>
          </a:p>
        </p:txBody>
      </p:sp>
    </p:spTree>
    <p:extLst>
      <p:ext uri="{BB962C8B-B14F-4D97-AF65-F5344CB8AC3E}">
        <p14:creationId xmlns:p14="http://schemas.microsoft.com/office/powerpoint/2010/main" val="3660088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Open Society Foundation </a:t>
            </a:r>
            <a:r>
              <a:rPr lang="en-US" baseline="0" dirty="0" smtClean="0"/>
              <a:t>has been an ardent supporter of both Open Access and OER.</a:t>
            </a:r>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22</a:t>
            </a:fld>
            <a:endParaRPr lang="en-US" dirty="0"/>
          </a:p>
        </p:txBody>
      </p:sp>
    </p:spTree>
    <p:extLst>
      <p:ext uri="{BB962C8B-B14F-4D97-AF65-F5344CB8AC3E}">
        <p14:creationId xmlns:p14="http://schemas.microsoft.com/office/powerpoint/2010/main" val="1993898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5394" name="Text Box 1"/>
          <p:cNvSpPr>
            <a:spLocks noGrp="1" noRot="1" noChangeAspect="1" noChangeArrowheads="1"/>
          </p:cNvSpPr>
          <p:nvPr>
            <p:ph type="sldImg"/>
          </p:nvPr>
        </p:nvSpPr>
        <p:spPr>
          <a:xfrm>
            <a:off x="1181100" y="696913"/>
            <a:ext cx="4648200" cy="3486150"/>
          </a:xfrm>
          <a:ln/>
        </p:spPr>
      </p:sp>
      <p:sp>
        <p:nvSpPr>
          <p:cNvPr id="315395" name="Text Box 2"/>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142354" indent="0">
              <a:spcBef>
                <a:spcPct val="0"/>
              </a:spcBef>
              <a:buFont typeface="Arial" charset="0"/>
              <a:buNone/>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200" dirty="0" smtClean="0">
                <a:latin typeface="Arial" charset="0"/>
                <a:ea typeface="ＭＳ Ｐゴシック" charset="0"/>
                <a:cs typeface="Arial" charset="0"/>
              </a:rPr>
              <a:t>Shuttleworth Foundation</a:t>
            </a:r>
            <a:r>
              <a:rPr lang="en-US" sz="1200" baseline="0" dirty="0" smtClean="0">
                <a:latin typeface="Arial" charset="0"/>
                <a:ea typeface="ＭＳ Ｐゴシック" charset="0"/>
                <a:cs typeface="Arial" charset="0"/>
              </a:rPr>
              <a:t> believes </a:t>
            </a:r>
            <a:r>
              <a:rPr lang="en-US" sz="1200" dirty="0" smtClean="0"/>
              <a:t>if we are rigorously open about ideas and practices, more people will copy them and make the world a better place in a shorter period of time.</a:t>
            </a:r>
          </a:p>
          <a:p>
            <a:pPr marL="465887" indent="-323533">
              <a:spcBef>
                <a:spcPct val="0"/>
              </a:spcBef>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Gates Foundation</a:t>
            </a:r>
            <a:r>
              <a:rPr lang="en-US" baseline="0" dirty="0" smtClean="0"/>
              <a:t> has made significant investments in Open Education and is requiring open licensing on many of its grants.</a:t>
            </a:r>
          </a:p>
          <a:p>
            <a:endParaRPr lang="en-US" baseline="0" dirty="0" smtClean="0"/>
          </a:p>
          <a:p>
            <a:r>
              <a:rPr lang="en-US" dirty="0" smtClean="0"/>
              <a:t>They believe every life has equal value… and an</a:t>
            </a:r>
            <a:r>
              <a:rPr lang="en-US" baseline="0" dirty="0" smtClean="0"/>
              <a:t> education is a core part of helping everyone achieve their potential.</a:t>
            </a:r>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24</a:t>
            </a:fld>
            <a:endParaRPr lang="en-US" dirty="0"/>
          </a:p>
        </p:txBody>
      </p:sp>
    </p:spTree>
    <p:extLst>
      <p:ext uri="{BB962C8B-B14F-4D97-AF65-F5344CB8AC3E}">
        <p14:creationId xmlns:p14="http://schemas.microsoft.com/office/powerpoint/2010/main" val="423487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friend, </a:t>
            </a:r>
            <a:r>
              <a:rPr lang="en-US" baseline="0" dirty="0" smtClean="0"/>
              <a:t>David Wiley… who reminds us – if we’re not sharing, we’re not teaching.  </a:t>
            </a:r>
          </a:p>
        </p:txBody>
      </p:sp>
      <p:sp>
        <p:nvSpPr>
          <p:cNvPr id="4" name="Slide Number Placeholder 3"/>
          <p:cNvSpPr>
            <a:spLocks noGrp="1"/>
          </p:cNvSpPr>
          <p:nvPr>
            <p:ph type="sldNum" sz="quarter" idx="10"/>
          </p:nvPr>
        </p:nvSpPr>
        <p:spPr/>
        <p:txBody>
          <a:bodyPr/>
          <a:lstStyle/>
          <a:p>
            <a:fld id="{92187336-F9E9-4D13-94AF-8F80DF92E3D1}" type="slidenum">
              <a:rPr lang="en-US" smtClean="0"/>
              <a:pPr/>
              <a:t>25</a:t>
            </a:fld>
            <a:endParaRPr lang="en-US" dirty="0"/>
          </a:p>
        </p:txBody>
      </p:sp>
    </p:spTree>
    <p:extLst>
      <p:ext uri="{BB962C8B-B14F-4D97-AF65-F5344CB8AC3E}">
        <p14:creationId xmlns:p14="http://schemas.microsoft.com/office/powerpoint/2010/main" val="3432974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UNESCO: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whose participants in 2002 expressed “their wish to develop together a universal educational resource available for the whole of humanity”</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2012 Global OER Conference next June</a:t>
            </a: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87336-F9E9-4D13-94AF-8F80DF92E3D1}" type="slidenum">
              <a:rPr lang="en-US" smtClean="0"/>
              <a:pPr/>
              <a:t>26</a:t>
            </a:fld>
            <a:endParaRPr lang="en-US" dirty="0"/>
          </a:p>
        </p:txBody>
      </p:sp>
    </p:spTree>
    <p:extLst>
      <p:ext uri="{BB962C8B-B14F-4D97-AF65-F5344CB8AC3E}">
        <p14:creationId xmlns:p14="http://schemas.microsoft.com/office/powerpoint/2010/main" val="318743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OECD’s OER project that asks why OER is happening, who is</a:t>
            </a:r>
            <a:r>
              <a:rPr lang="en-US" i="0" baseline="0" dirty="0" smtClean="0"/>
              <a:t> </a:t>
            </a:r>
            <a:r>
              <a:rPr lang="en-US" i="0" dirty="0" smtClean="0"/>
              <a:t>involved and what the most important implications are of this global movement. </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27</a:t>
            </a:fld>
            <a:endParaRPr lang="en-US" dirty="0"/>
          </a:p>
        </p:txBody>
      </p:sp>
    </p:spTree>
    <p:extLst>
      <p:ext uri="{BB962C8B-B14F-4D97-AF65-F5344CB8AC3E}">
        <p14:creationId xmlns:p14="http://schemas.microsoft.com/office/powerpoint/2010/main" val="971906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i="0" kern="1200" dirty="0" smtClean="0">
                <a:solidFill>
                  <a:schemeClr val="tx1"/>
                </a:solidFill>
                <a:effectLst/>
                <a:latin typeface="+mn-lt"/>
                <a:ea typeface="+mn-ea"/>
                <a:cs typeface="+mn-cs"/>
              </a:rPr>
              <a:t>The</a:t>
            </a:r>
            <a:r>
              <a:rPr lang="en-US" sz="1200" i="0" kern="1200" baseline="0" dirty="0" smtClean="0">
                <a:solidFill>
                  <a:schemeClr val="tx1"/>
                </a:solidFill>
                <a:effectLst/>
                <a:latin typeface="+mn-lt"/>
                <a:ea typeface="+mn-ea"/>
                <a:cs typeface="+mn-cs"/>
              </a:rPr>
              <a:t> Saylor Foundation </a:t>
            </a:r>
            <a:r>
              <a:rPr lang="en-US" sz="1200" i="0" kern="1200" dirty="0" smtClean="0">
                <a:solidFill>
                  <a:schemeClr val="tx1"/>
                </a:solidFill>
                <a:effectLst/>
                <a:latin typeface="+mn-lt"/>
                <a:ea typeface="+mn-ea"/>
                <a:cs typeface="+mn-cs"/>
              </a:rPr>
              <a:t>believes that everyone, everywhere should have access to a college education. </a:t>
            </a:r>
          </a:p>
          <a:p>
            <a:pPr lvl="1"/>
            <a:endParaRPr lang="en-US" sz="1200" i="0" kern="1200" dirty="0" smtClean="0">
              <a:solidFill>
                <a:schemeClr val="tx1"/>
              </a:solidFill>
              <a:effectLst/>
              <a:latin typeface="+mn-lt"/>
              <a:ea typeface="+mn-ea"/>
              <a:cs typeface="+mn-cs"/>
            </a:endParaRPr>
          </a:p>
          <a:p>
            <a:pPr lvl="1"/>
            <a:r>
              <a:rPr lang="en-US" sz="1200" i="0" kern="1200" dirty="0" smtClean="0">
                <a:solidFill>
                  <a:schemeClr val="tx1"/>
                </a:solidFill>
                <a:effectLst/>
                <a:latin typeface="+mn-lt"/>
                <a:ea typeface="+mn-ea"/>
                <a:cs typeface="+mn-cs"/>
              </a:rPr>
              <a:t>Their site serves as a zero-cost alternative to those who lack the resources to attend traditional institutions.</a:t>
            </a:r>
          </a:p>
        </p:txBody>
      </p:sp>
      <p:sp>
        <p:nvSpPr>
          <p:cNvPr id="4" name="Slide Number Placeholder 3"/>
          <p:cNvSpPr>
            <a:spLocks noGrp="1"/>
          </p:cNvSpPr>
          <p:nvPr>
            <p:ph type="sldNum" sz="quarter" idx="10"/>
          </p:nvPr>
        </p:nvSpPr>
        <p:spPr/>
        <p:txBody>
          <a:bodyPr/>
          <a:lstStyle/>
          <a:p>
            <a:fld id="{92187336-F9E9-4D13-94AF-8F80DF92E3D1}" type="slidenum">
              <a:rPr lang="en-US" smtClean="0"/>
              <a:pPr/>
              <a:t>28</a:t>
            </a:fld>
            <a:endParaRPr lang="en-US" dirty="0"/>
          </a:p>
        </p:txBody>
      </p:sp>
    </p:spTree>
    <p:extLst>
      <p:ext uri="{BB962C8B-B14F-4D97-AF65-F5344CB8AC3E}">
        <p14:creationId xmlns:p14="http://schemas.microsoft.com/office/powerpoint/2010/main" val="3948194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Open Courseware</a:t>
            </a:r>
            <a:r>
              <a:rPr lang="en-US" sz="1200" kern="1200" baseline="0" dirty="0" smtClean="0">
                <a:solidFill>
                  <a:schemeClr val="tx1"/>
                </a:solidFill>
                <a:effectLst/>
                <a:latin typeface="+mn-lt"/>
                <a:ea typeface="+mn-ea"/>
                <a:cs typeface="+mn-cs"/>
              </a:rPr>
              <a:t> Consortium </a:t>
            </a:r>
            <a:r>
              <a:rPr lang="en-US" sz="1200" kern="1200" dirty="0" smtClean="0">
                <a:solidFill>
                  <a:schemeClr val="tx1"/>
                </a:solidFill>
                <a:effectLst/>
                <a:latin typeface="+mn-lt"/>
                <a:ea typeface="+mn-ea"/>
                <a:cs typeface="+mn-cs"/>
              </a:rPr>
              <a:t>envisions a world in which the desire to learn is fully met by the opportunity to do so anywhere in the world.</a:t>
            </a:r>
          </a:p>
        </p:txBody>
      </p:sp>
      <p:sp>
        <p:nvSpPr>
          <p:cNvPr id="4" name="Slide Number Placeholder 3"/>
          <p:cNvSpPr>
            <a:spLocks noGrp="1"/>
          </p:cNvSpPr>
          <p:nvPr>
            <p:ph type="sldNum" sz="quarter" idx="10"/>
          </p:nvPr>
        </p:nvSpPr>
        <p:spPr/>
        <p:txBody>
          <a:bodyPr/>
          <a:lstStyle/>
          <a:p>
            <a:fld id="{92187336-F9E9-4D13-94AF-8F80DF92E3D1}" type="slidenum">
              <a:rPr lang="en-US" smtClean="0"/>
              <a:pPr/>
              <a:t>29</a:t>
            </a:fld>
            <a:endParaRPr lang="en-US" dirty="0"/>
          </a:p>
        </p:txBody>
      </p:sp>
    </p:spTree>
    <p:extLst>
      <p:ext uri="{BB962C8B-B14F-4D97-AF65-F5344CB8AC3E}">
        <p14:creationId xmlns:p14="http://schemas.microsoft.com/office/powerpoint/2010/main" val="3621432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i="0" dirty="0" smtClean="0"/>
              <a:t>Creative</a:t>
            </a:r>
            <a:r>
              <a:rPr lang="en-US" i="0" baseline="0" dirty="0" smtClean="0"/>
              <a:t> Commons works </a:t>
            </a:r>
            <a:r>
              <a:rPr lang="en-US" sz="1200" i="0" kern="1200" dirty="0" smtClean="0">
                <a:solidFill>
                  <a:schemeClr val="tx1"/>
                </a:solidFill>
                <a:effectLst/>
                <a:latin typeface="+mn-lt"/>
                <a:ea typeface="+mn-ea"/>
                <a:cs typeface="+mn-cs"/>
              </a:rPr>
              <a:t>to make it easy for creators</a:t>
            </a:r>
            <a:r>
              <a:rPr lang="en-US" sz="1200" i="0" kern="1200" baseline="0" dirty="0" smtClean="0">
                <a:solidFill>
                  <a:schemeClr val="tx1"/>
                </a:solidFill>
                <a:effectLst/>
                <a:latin typeface="+mn-lt"/>
                <a:ea typeface="+mn-ea"/>
                <a:cs typeface="+mn-cs"/>
              </a:rPr>
              <a:t> to share … to </a:t>
            </a:r>
            <a:r>
              <a:rPr lang="en-US" sz="1200" i="0" kern="1200" dirty="0" smtClean="0">
                <a:solidFill>
                  <a:schemeClr val="tx1"/>
                </a:solidFill>
                <a:effectLst/>
                <a:latin typeface="+mn-lt"/>
                <a:ea typeface="+mn-ea"/>
                <a:cs typeface="+mn-cs"/>
              </a:rPr>
              <a:t>realize the full potential of the internet – universal access to research, education, full participation in culture – to drive a new era of development, growth, and productivity.</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i="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CC Licenses </a:t>
            </a:r>
            <a:r>
              <a:rPr lang="en-US" sz="1200" i="0" kern="1200" baseline="0" dirty="0" smtClean="0">
                <a:solidFill>
                  <a:schemeClr val="tx1"/>
                </a:solidFill>
                <a:effectLst/>
                <a:latin typeface="+mn-lt"/>
                <a:ea typeface="+mn-ea"/>
                <a:cs typeface="+mn-cs"/>
              </a:rPr>
              <a:t>make it easy and legal to share… and, as we all know, the core part of any OER definition is the educational resource is either</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smtClean="0">
                <a:solidFill>
                  <a:schemeClr val="tx1"/>
                </a:solidFill>
                <a:effectLst/>
                <a:latin typeface="+mn-lt"/>
                <a:ea typeface="+mn-ea"/>
                <a:cs typeface="+mn-cs"/>
              </a:rPr>
              <a:t>Open license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smtClean="0">
                <a:solidFill>
                  <a:schemeClr val="tx1"/>
                </a:solidFill>
                <a:effectLst/>
                <a:latin typeface="+mn-lt"/>
                <a:ea typeface="+mn-ea"/>
                <a:cs typeface="+mn-cs"/>
              </a:rPr>
              <a:t>In the public domain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smtClean="0">
                <a:solidFill>
                  <a:schemeClr val="tx1"/>
                </a:solidFill>
                <a:effectLst/>
                <a:latin typeface="+mn-lt"/>
                <a:ea typeface="+mn-ea"/>
                <a:cs typeface="+mn-cs"/>
              </a:rPr>
              <a:t>So anyone can: reuse, revise, remix and redistribute.</a:t>
            </a:r>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87336-F9E9-4D13-94AF-8F80DF92E3D1}" type="slidenum">
              <a:rPr lang="en-US" smtClean="0"/>
              <a:pPr/>
              <a:t>30</a:t>
            </a:fld>
            <a:endParaRPr lang="en-US" dirty="0"/>
          </a:p>
        </p:txBody>
      </p:sp>
    </p:spTree>
    <p:extLst>
      <p:ext uri="{BB962C8B-B14F-4D97-AF65-F5344CB8AC3E}">
        <p14:creationId xmlns:p14="http://schemas.microsoft.com/office/powerpoint/2010/main" val="2162370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82" name="Text Box 1"/>
          <p:cNvSpPr>
            <a:spLocks noGrp="1" noRot="1" noChangeAspect="1" noChangeArrowheads="1"/>
          </p:cNvSpPr>
          <p:nvPr>
            <p:ph type="sldImg"/>
          </p:nvPr>
        </p:nvSpPr>
        <p:spPr>
          <a:xfrm>
            <a:off x="1181100" y="696913"/>
            <a:ext cx="4648200" cy="3486150"/>
          </a:xfrm>
          <a:ln/>
        </p:spPr>
      </p:sp>
      <p:sp>
        <p:nvSpPr>
          <p:cNvPr id="327683" name="Text Box 2"/>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142354" indent="0">
              <a:spcBef>
                <a:spcPct val="0"/>
              </a:spcBef>
              <a:buFont typeface="Arial" charset="0"/>
              <a:buNone/>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Open license is key.</a:t>
            </a:r>
          </a:p>
          <a:p>
            <a:pPr lvl="1"/>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Free as in free beer </a:t>
            </a:r>
            <a:r>
              <a:rPr lang="en-US" sz="1200" u="sng" kern="1200" dirty="0" smtClean="0">
                <a:solidFill>
                  <a:schemeClr val="tx1"/>
                </a:solidFill>
                <a:effectLst/>
                <a:latin typeface="+mn-lt"/>
                <a:ea typeface="+mn-ea"/>
                <a:cs typeface="+mn-cs"/>
              </a:rPr>
              <a:t>and</a:t>
            </a:r>
            <a:r>
              <a:rPr lang="en-US" sz="1200" kern="1200" dirty="0" smtClean="0">
                <a:solidFill>
                  <a:schemeClr val="tx1"/>
                </a:solidFill>
                <a:effectLst/>
                <a:latin typeface="+mn-lt"/>
                <a:ea typeface="+mn-ea"/>
                <a:cs typeface="+mn-cs"/>
              </a:rPr>
              <a:t> free as in freedom</a:t>
            </a:r>
            <a:endParaRPr lang="en-US" sz="14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87336-F9E9-4D13-94AF-8F80DF92E3D1}" type="slidenum">
              <a:rPr lang="en-US" smtClean="0"/>
              <a:pPr/>
              <a:t>31</a:t>
            </a:fld>
            <a:endParaRPr lang="en-US" dirty="0"/>
          </a:p>
        </p:txBody>
      </p:sp>
    </p:spTree>
    <p:extLst>
      <p:ext uri="{BB962C8B-B14F-4D97-AF65-F5344CB8AC3E}">
        <p14:creationId xmlns:p14="http://schemas.microsoft.com/office/powerpoint/2010/main" val="1645911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Our Open Access colleagues:</a:t>
            </a:r>
            <a:endParaRPr lang="en-US" sz="18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SPARC</a:t>
            </a:r>
            <a:endParaRPr lang="en-US" sz="18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Right to Research</a:t>
            </a:r>
          </a:p>
          <a:p>
            <a:pPr lvl="1"/>
            <a:r>
              <a:rPr lang="en-US" sz="1200" kern="1200" dirty="0" smtClean="0">
                <a:solidFill>
                  <a:schemeClr val="tx1"/>
                </a:solidFill>
                <a:effectLst/>
                <a:latin typeface="+mn-lt"/>
                <a:ea typeface="+mn-ea"/>
                <a:cs typeface="+mn-cs"/>
              </a:rPr>
              <a:t>And all</a:t>
            </a:r>
            <a:r>
              <a:rPr lang="en-US" sz="1200" kern="1200" baseline="0" dirty="0" smtClean="0">
                <a:solidFill>
                  <a:schemeClr val="tx1"/>
                </a:solidFill>
                <a:effectLst/>
                <a:latin typeface="+mn-lt"/>
                <a:ea typeface="+mn-ea"/>
                <a:cs typeface="+mn-cs"/>
              </a:rPr>
              <a:t> of the Universities, Libraries and Faculty who share their creative works…</a:t>
            </a:r>
          </a:p>
          <a:p>
            <a:pPr lvl="1"/>
            <a:endParaRPr lang="en-US" dirty="0" smtClean="0"/>
          </a:p>
          <a:p>
            <a:r>
              <a:rPr lang="en-US" dirty="0" smtClean="0"/>
              <a:t>seek to return scholarly publishing to its </a:t>
            </a:r>
            <a:r>
              <a:rPr lang="en-US" b="1" dirty="0" smtClean="0"/>
              <a:t>original</a:t>
            </a:r>
            <a:r>
              <a:rPr lang="en-US" dirty="0" smtClean="0"/>
              <a:t> purpose: to spread knowledge and allow that knowledge to be built upon.</a:t>
            </a:r>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32</a:t>
            </a:fld>
            <a:endParaRPr lang="en-US" dirty="0"/>
          </a:p>
        </p:txBody>
      </p:sp>
    </p:spTree>
    <p:extLst>
      <p:ext uri="{BB962C8B-B14F-4D97-AF65-F5344CB8AC3E}">
        <p14:creationId xmlns:p14="http://schemas.microsoft.com/office/powerpoint/2010/main" val="407649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list goes on and on … the OPEN community is large, it is passionate, and it is strong.</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 we share that common dream: </a:t>
            </a:r>
            <a:r>
              <a:rPr lang="en-US" sz="1200" kern="1200" dirty="0" smtClean="0">
                <a:solidFill>
                  <a:schemeClr val="tx1"/>
                </a:solidFill>
                <a:effectLst/>
                <a:latin typeface="+mn-lt"/>
                <a:ea typeface="+mn-ea"/>
                <a:cs typeface="+mn-cs"/>
              </a:rPr>
              <a:t>where everyone, everywhere is able to access affordable, educationally and culturally appropriate opportunities to gain whatever knowledge or training they desire.</a:t>
            </a:r>
            <a:endParaRPr lang="en-US"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87336-F9E9-4D13-94AF-8F80DF92E3D1}" type="slidenum">
              <a:rPr lang="en-US" smtClean="0"/>
              <a:pPr/>
              <a:t>33</a:t>
            </a:fld>
            <a:endParaRPr lang="en-US" dirty="0"/>
          </a:p>
        </p:txBody>
      </p:sp>
    </p:spTree>
    <p:extLst>
      <p:ext uri="{BB962C8B-B14F-4D97-AF65-F5344CB8AC3E}">
        <p14:creationId xmlns:p14="http://schemas.microsoft.com/office/powerpoint/2010/main" val="276362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r>
              <a:rPr lang="en-US" dirty="0" smtClean="0"/>
              <a:t>Half of all undergraduates</a:t>
            </a:r>
            <a:r>
              <a:rPr lang="en-US" baseline="0" dirty="0" smtClean="0"/>
              <a:t> are older than age 22</a:t>
            </a:r>
          </a:p>
          <a:p>
            <a:pPr>
              <a:buFont typeface="Arial" charset="0"/>
              <a:buChar char="•"/>
            </a:pPr>
            <a:r>
              <a:rPr lang="en-US" baseline="0" dirty="0" smtClean="0"/>
              <a:t>38 percent delayed enrollment after high school</a:t>
            </a:r>
          </a:p>
          <a:p>
            <a:pPr>
              <a:buFont typeface="Arial" charset="0"/>
              <a:buChar char="•"/>
            </a:pPr>
            <a:r>
              <a:rPr lang="en-US" baseline="0" dirty="0" smtClean="0"/>
              <a:t>One in three students work full-time; almost half work at least part-time</a:t>
            </a:r>
          </a:p>
          <a:p>
            <a:pPr>
              <a:buFont typeface="Arial" charset="0"/>
              <a:buChar char="•"/>
            </a:pPr>
            <a:r>
              <a:rPr lang="en-US" baseline="0" dirty="0" smtClean="0"/>
              <a:t>27 percent have dependents; 13 percent are single parents</a:t>
            </a:r>
          </a:p>
          <a:p>
            <a:pPr>
              <a:buFont typeface="Arial" charset="0"/>
              <a:buChar char="•"/>
            </a:pPr>
            <a:r>
              <a:rPr lang="en-US" baseline="0" dirty="0" smtClean="0"/>
              <a:t>Half are on their own financially</a:t>
            </a:r>
          </a:p>
          <a:p>
            <a:pPr>
              <a:buFont typeface="Arial" charset="0"/>
              <a:buChar char="•"/>
            </a:pPr>
            <a:r>
              <a:rPr lang="en-US" baseline="0" dirty="0" smtClean="0"/>
              <a:t>Only 14 percent live on campus</a:t>
            </a:r>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35</a:t>
            </a:fld>
            <a:endParaRPr lang="en-US" dirty="0"/>
          </a:p>
        </p:txBody>
      </p:sp>
      <p:sp>
        <p:nvSpPr>
          <p:cNvPr id="5" name="Footer Placeholder 4"/>
          <p:cNvSpPr>
            <a:spLocks noGrp="1"/>
          </p:cNvSpPr>
          <p:nvPr>
            <p:ph type="ftr" sz="quarter" idx="11"/>
          </p:nvPr>
        </p:nvSpPr>
        <p:spPr/>
        <p:txBody>
          <a:bodyPr/>
          <a:lstStyle/>
          <a:p>
            <a:r>
              <a:rPr lang="en-US" smtClean="0"/>
              <a:t>©2010 Bill &amp; Melinda Gates Foundation</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policy makers</a:t>
            </a:r>
            <a:r>
              <a:rPr lang="en-US" baseline="0" dirty="0" smtClean="0"/>
              <a:t> still exist in this world… and think in these terms when thinking about education.</a:t>
            </a:r>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36</a:t>
            </a:fld>
            <a:endParaRPr lang="en-US" dirty="0"/>
          </a:p>
        </p:txBody>
      </p:sp>
    </p:spTree>
    <p:extLst>
      <p:ext uri="{BB962C8B-B14F-4D97-AF65-F5344CB8AC3E}">
        <p14:creationId xmlns:p14="http://schemas.microsoft.com/office/powerpoint/2010/main" val="4172677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Traditional education policy makers need our assistance to understand that these trends allow them to think and act in completely new ways.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Remind them – they are not behind – the confluence of these trends is new – first time in human history – but they have the power and responsibility to act – to adopt open policies.</a:t>
            </a:r>
          </a:p>
          <a:p>
            <a:pPr lvl="1"/>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87336-F9E9-4D13-94AF-8F80DF92E3D1}" type="slidenum">
              <a:rPr lang="en-US" smtClean="0"/>
              <a:pPr/>
              <a:t>37</a:t>
            </a:fld>
            <a:endParaRPr lang="en-US" dirty="0"/>
          </a:p>
        </p:txBody>
      </p:sp>
    </p:spTree>
    <p:extLst>
      <p:ext uri="{BB962C8B-B14F-4D97-AF65-F5344CB8AC3E}">
        <p14:creationId xmlns:p14="http://schemas.microsoft.com/office/powerpoint/2010/main" val="4187795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to help policy leaders understand the affordances</a:t>
            </a:r>
            <a:r>
              <a:rPr lang="en-US" baseline="0" dirty="0" smtClean="0"/>
              <a:t> of digital things… and how digital courses, textbooks, data, research, science</a:t>
            </a:r>
          </a:p>
          <a:p>
            <a:endParaRPr lang="en-US" baseline="0" dirty="0" smtClean="0"/>
          </a:p>
          <a:p>
            <a:r>
              <a:rPr lang="en-US" baseline="0" dirty="0" smtClean="0"/>
              <a:t>… </a:t>
            </a:r>
            <a:r>
              <a:rPr lang="en-US" b="1" baseline="0" dirty="0" smtClean="0"/>
              <a:t>can be non-rivalrous </a:t>
            </a:r>
            <a:r>
              <a:rPr lang="en-US" baseline="0" dirty="0" smtClean="0"/>
              <a:t>resources </a:t>
            </a:r>
            <a:r>
              <a:rPr lang="en-US" b="1" baseline="0" dirty="0" smtClean="0"/>
              <a:t>IF</a:t>
            </a:r>
            <a:r>
              <a:rPr lang="en-US" baseline="0" dirty="0" smtClean="0"/>
              <a:t> educational resources are openly licensed.</a:t>
            </a:r>
          </a:p>
        </p:txBody>
      </p:sp>
      <p:sp>
        <p:nvSpPr>
          <p:cNvPr id="4" name="Slide Number Placeholder 3"/>
          <p:cNvSpPr>
            <a:spLocks noGrp="1"/>
          </p:cNvSpPr>
          <p:nvPr>
            <p:ph type="sldNum" sz="quarter" idx="10"/>
          </p:nvPr>
        </p:nvSpPr>
        <p:spPr/>
        <p:txBody>
          <a:bodyPr/>
          <a:lstStyle/>
          <a:p>
            <a:fld id="{92187336-F9E9-4D13-94AF-8F80DF92E3D1}" type="slidenum">
              <a:rPr lang="en-US" smtClean="0"/>
              <a:pPr/>
              <a:t>38</a:t>
            </a:fld>
            <a:endParaRPr lang="en-US" dirty="0"/>
          </a:p>
        </p:txBody>
      </p:sp>
    </p:spTree>
    <p:extLst>
      <p:ext uri="{BB962C8B-B14F-4D97-AF65-F5344CB8AC3E}">
        <p14:creationId xmlns:p14="http://schemas.microsoft.com/office/powerpoint/2010/main" val="797497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But we have a Policy Problem</a:t>
            </a:r>
          </a:p>
          <a:p>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Most policy makers don’t understand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century technical and legal tools and how they collectively enable “the learning machine”.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Understanding the opportunity afforded by wielding these tools is key to event understanding that the dream is possible.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Without this understanding, policy makers can only make decisions within existing frameworks,</a:t>
            </a:r>
            <a:r>
              <a:rPr lang="en-US" sz="1200" kern="1200" baseline="0" dirty="0" smtClean="0">
                <a:solidFill>
                  <a:schemeClr val="tx1"/>
                </a:solidFill>
                <a:effectLst/>
                <a:latin typeface="+mn-lt"/>
                <a:ea typeface="+mn-ea"/>
                <a:cs typeface="+mn-cs"/>
              </a:rPr>
              <a:t> within existing business models.</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Tools:</a:t>
            </a:r>
            <a:endParaRPr lang="en-US" sz="1200" kern="1200" dirty="0" smtClean="0">
              <a:solidFill>
                <a:schemeClr val="tx1"/>
              </a:solidFill>
              <a:effectLst/>
              <a:latin typeface="+mn-lt"/>
              <a:ea typeface="+mn-ea"/>
              <a:cs typeface="+mn-cs"/>
            </a:endParaRPr>
          </a:p>
          <a:p>
            <a:endParaRPr lang="en-US" dirty="0" smtClean="0"/>
          </a:p>
          <a:p>
            <a:pPr lvl="0"/>
            <a:r>
              <a:rPr lang="en-US" sz="1200" kern="1200" dirty="0" smtClean="0">
                <a:solidFill>
                  <a:schemeClr val="tx1"/>
                </a:solidFill>
                <a:effectLst/>
                <a:latin typeface="+mn-lt"/>
                <a:ea typeface="+mn-ea"/>
                <a:cs typeface="+mn-cs"/>
              </a:rPr>
              <a:t>Internet</a:t>
            </a:r>
          </a:p>
          <a:p>
            <a:pPr lvl="0"/>
            <a:r>
              <a:rPr lang="en-US" sz="1200" kern="1200" dirty="0" smtClean="0">
                <a:solidFill>
                  <a:schemeClr val="tx1"/>
                </a:solidFill>
                <a:effectLst/>
                <a:latin typeface="+mn-lt"/>
                <a:ea typeface="+mn-ea"/>
                <a:cs typeface="+mn-cs"/>
              </a:rPr>
              <a:t>affordances of digital things: storage, distribution, copies</a:t>
            </a:r>
          </a:p>
          <a:p>
            <a:pPr lvl="0"/>
            <a:r>
              <a:rPr lang="en-US" sz="1200" kern="1200" dirty="0" smtClean="0">
                <a:solidFill>
                  <a:schemeClr val="tx1"/>
                </a:solidFill>
                <a:effectLst/>
                <a:latin typeface="+mn-lt"/>
                <a:ea typeface="+mn-ea"/>
                <a:cs typeface="+mn-cs"/>
              </a:rPr>
              <a:t>hardware costs down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bandwidth speed 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mobility up</a:t>
            </a:r>
          </a:p>
          <a:p>
            <a:pPr lvl="0"/>
            <a:r>
              <a:rPr lang="en-US" sz="1200" kern="1200" dirty="0" smtClean="0">
                <a:solidFill>
                  <a:schemeClr val="tx1"/>
                </a:solidFill>
                <a:effectLst/>
                <a:latin typeface="+mn-lt"/>
                <a:ea typeface="+mn-ea"/>
                <a:cs typeface="+mn-cs"/>
              </a:rPr>
              <a:t>Open content licensing is</a:t>
            </a:r>
            <a:r>
              <a:rPr lang="en-US" sz="1200" kern="1200" baseline="0" dirty="0" smtClean="0">
                <a:solidFill>
                  <a:schemeClr val="tx1"/>
                </a:solidFill>
                <a:effectLst/>
                <a:latin typeface="+mn-lt"/>
                <a:ea typeface="+mn-ea"/>
                <a:cs typeface="+mn-cs"/>
              </a:rPr>
              <a:t> 10+ years old</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Mass willingness to share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Taken together these tools collectively enable affordable, high quality, continuously improving, openly licensed educational resources.</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Case in point: </a:t>
            </a:r>
            <a:r>
              <a:rPr lang="en-US" sz="1200" u="sng" kern="1200" dirty="0" smtClean="0">
                <a:solidFill>
                  <a:schemeClr val="tx1"/>
                </a:solidFill>
                <a:effectLst/>
                <a:latin typeface="+mn-lt"/>
                <a:ea typeface="+mn-ea"/>
                <a:cs typeface="+mn-cs"/>
                <a:hlinkClick r:id="rId3"/>
              </a:rPr>
              <a:t>http://utahopentextbooks.org/2011/08/26/the-5-textbook/</a:t>
            </a:r>
            <a:r>
              <a:rPr lang="en-US" sz="1200" kern="1200" dirty="0" smtClean="0">
                <a:solidFill>
                  <a:schemeClr val="tx1"/>
                </a:solidFill>
                <a:effectLst/>
                <a:latin typeface="+mn-lt"/>
                <a:ea typeface="+mn-ea"/>
                <a:cs typeface="+mn-cs"/>
              </a:rPr>
              <a:t>  :  $5.35 textbook (including shipping) – ask David Wiley and CK-12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David Wiley’s recent open K-12 textbook study in Utah found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NSD: Simply substituting open textbooks for proprietary textbooks does not impact learning outcomes.</a:t>
            </a:r>
            <a:endParaRPr lang="en-US" sz="1400" kern="1200" dirty="0" smtClean="0">
              <a:solidFill>
                <a:schemeClr val="tx1"/>
              </a:solidFill>
              <a:effectLst/>
              <a:latin typeface="+mn-lt"/>
              <a:ea typeface="+mn-ea"/>
              <a:cs typeface="+mn-cs"/>
            </a:endParaRPr>
          </a:p>
          <a:p>
            <a:pPr lvl="3"/>
            <a:r>
              <a:rPr lang="en-US" sz="1200" u="sng" kern="1200" dirty="0" smtClean="0">
                <a:solidFill>
                  <a:schemeClr val="tx1"/>
                </a:solidFill>
                <a:effectLst/>
                <a:latin typeface="+mn-lt"/>
                <a:ea typeface="+mn-ea"/>
                <a:cs typeface="+mn-cs"/>
                <a:hlinkClick r:id="rId4"/>
              </a:rPr>
              <a:t>http://utahopentextbooks.org/2011/10/12/efficacy-data-are-in</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endParaRPr lang="en-US" sz="14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39</a:t>
            </a:fld>
            <a:endParaRPr lang="en-US" dirty="0"/>
          </a:p>
        </p:txBody>
      </p:sp>
    </p:spTree>
    <p:extLst>
      <p:ext uri="{BB962C8B-B14F-4D97-AF65-F5344CB8AC3E}">
        <p14:creationId xmlns:p14="http://schemas.microsoft.com/office/powerpoint/2010/main" val="1534285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Clearly, the Internet has empowered us to copy and share with an efficiency never before known or imagined.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long before the Internet was invented, copyright law began regulating the very activities the Internet makes essentially free (copying and distributing).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Consequently, the Internet was born at a severe disadvantage, as preexisting laws discouraged people from realizing the full potential of the network. </a:t>
            </a:r>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42</a:t>
            </a:fld>
            <a:endParaRPr lang="en-US" dirty="0"/>
          </a:p>
        </p:txBody>
      </p:sp>
    </p:spTree>
    <p:extLst>
      <p:ext uri="{BB962C8B-B14F-4D97-AF65-F5344CB8AC3E}">
        <p14:creationId xmlns:p14="http://schemas.microsoft.com/office/powerpoint/2010/main" val="675845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2146" name="Text Box 1"/>
          <p:cNvSpPr>
            <a:spLocks noGrp="1" noRot="1" noChangeAspect="1" noChangeArrowheads="1"/>
          </p:cNvSpPr>
          <p:nvPr>
            <p:ph type="sldImg"/>
          </p:nvPr>
        </p:nvSpPr>
        <p:spPr>
          <a:xfrm>
            <a:off x="1181100" y="696913"/>
            <a:ext cx="4648200" cy="3486150"/>
          </a:xfrm>
          <a:ln/>
        </p:spPr>
      </p:sp>
      <p:sp>
        <p:nvSpPr>
          <p:cNvPr id="262147" name="Text Box 2"/>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ea typeface="ＭＳ Ｐゴシック" charset="0"/>
              <a:cs typeface="ＭＳ Ｐゴシック" charset="0"/>
            </a:endParaRPr>
          </a:p>
          <a:p>
            <a:pPr lvl="3"/>
            <a:endParaRPr lang="en-US" dirty="0">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6</a:t>
            </a:fld>
            <a:endParaRPr lang="en-US" dirty="0"/>
          </a:p>
        </p:txBody>
      </p:sp>
    </p:spTree>
    <p:extLst>
      <p:ext uri="{BB962C8B-B14F-4D97-AF65-F5344CB8AC3E}">
        <p14:creationId xmlns:p14="http://schemas.microsoft.com/office/powerpoint/2010/main" val="18498189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4194" name="Text Box 1"/>
          <p:cNvSpPr>
            <a:spLocks noGrp="1" noRot="1" noChangeAspect="1" noChangeArrowheads="1"/>
          </p:cNvSpPr>
          <p:nvPr>
            <p:ph type="sldImg"/>
          </p:nvPr>
        </p:nvSpPr>
        <p:spPr>
          <a:xfrm>
            <a:off x="1181100" y="696913"/>
            <a:ext cx="4648200" cy="3486150"/>
          </a:xfrm>
          <a:ln/>
        </p:spPr>
      </p:sp>
      <p:sp>
        <p:nvSpPr>
          <p:cNvPr id="264195" name="Text Box 2"/>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600" dirty="0">
                <a:ea typeface="ＭＳ Ｐゴシック" charset="0"/>
                <a:cs typeface="ＭＳ Ｐゴシック" charset="0"/>
              </a:rPr>
              <a:t>CC offers free tools that allow artists, musicians, journalists, educators and others share content on more flexible terms than default all rights reserved </a:t>
            </a:r>
            <a:r>
              <a:rPr lang="en-US" sz="1600" dirty="0" smtClean="0">
                <a:ea typeface="ＭＳ Ｐゴシック" charset="0"/>
                <a:cs typeface="ＭＳ Ｐゴシック" charset="0"/>
              </a:rPr>
              <a:t>copyright</a:t>
            </a:r>
          </a:p>
          <a:p>
            <a:pPr marL="142354" indent="0">
              <a:spcBef>
                <a:spcPct val="0"/>
              </a:spcBef>
              <a:buFont typeface="Arial" charset="0"/>
              <a:buNone/>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dirty="0">
              <a:ea typeface="ＭＳ Ｐゴシック" charset="0"/>
              <a:cs typeface="ＭＳ Ｐゴシック" charset="0"/>
            </a:endParaRP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it’s important to note that CC Licenses are not a substitute for copyright; they’re built on top of copyright </a:t>
            </a:r>
            <a:r>
              <a:rPr lang="en-US" sz="1500" dirty="0" smtClean="0">
                <a:latin typeface="Arial" charset="0"/>
                <a:ea typeface="ＭＳ Ｐゴシック" charset="0"/>
                <a:cs typeface="Arial" charset="0"/>
              </a:rPr>
              <a:t>law</a:t>
            </a:r>
            <a:endParaRPr lang="en-US" sz="1500" dirty="0">
              <a:latin typeface="Arial" charset="0"/>
              <a:ea typeface="ＭＳ Ｐゴシック" charset="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p:cNvSpPr>
            <a:spLocks noGrp="1" noRot="1" noChangeAspect="1"/>
          </p:cNvSpPr>
          <p:nvPr>
            <p:ph type="sldImg"/>
          </p:nvPr>
        </p:nvSpPr>
        <p:spPr>
          <a:xfrm>
            <a:off x="839788" y="441325"/>
            <a:ext cx="5329237" cy="3997325"/>
          </a:xfrm>
          <a:ln/>
        </p:spPr>
      </p:sp>
      <p:sp>
        <p:nvSpPr>
          <p:cNvPr id="192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dirty="0">
                <a:latin typeface="Helvetica" charset="0"/>
                <a:ea typeface="ＭＳ Ｐゴシック" charset="0"/>
                <a:cs typeface="Helvetica" charset="0"/>
              </a:rPr>
              <a:t>CC offers a suite of free copyright licenses and public domain tools that give everyone from individual creators to large companies and institutions a simple, standardized way to keep their copyright while allowing certain uses of their work.</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xfrm>
            <a:off x="839788" y="441325"/>
            <a:ext cx="5329237" cy="3997325"/>
          </a:xfrm>
          <a:ln/>
        </p:spPr>
      </p:sp>
      <p:sp>
        <p:nvSpPr>
          <p:cNvPr id="194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dirty="0">
                <a:latin typeface="Helvetica" charset="0"/>
                <a:ea typeface="ＭＳ Ｐゴシック" charset="0"/>
                <a:cs typeface="Helvetica" charset="0"/>
              </a:rPr>
              <a:t>CC is a “some rights reserved” approach to the default “all rights reserved” copyright regime.  </a:t>
            </a:r>
          </a:p>
          <a:p>
            <a:endParaRPr lang="en-US" dirty="0">
              <a:latin typeface="Helvetica" charset="0"/>
              <a:ea typeface="ＭＳ Ｐゴシック" charset="0"/>
              <a:cs typeface="Helvetic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Text Box 1"/>
          <p:cNvSpPr>
            <a:spLocks noGrp="1" noRot="1" noChangeAspect="1" noChangeArrowheads="1"/>
          </p:cNvSpPr>
          <p:nvPr>
            <p:ph type="sldImg"/>
          </p:nvPr>
        </p:nvSpPr>
        <p:spPr>
          <a:xfrm>
            <a:off x="1181100" y="696913"/>
            <a:ext cx="4648200" cy="3486150"/>
          </a:xfrm>
          <a:ln/>
        </p:spPr>
      </p:sp>
      <p:sp>
        <p:nvSpPr>
          <p:cNvPr id="196611" name="Text Box 2"/>
          <p:cNvSpPr>
            <a:spLocks noGrp="1" noChangeArrowheads="1"/>
          </p:cNvSpPr>
          <p:nvPr>
            <p:ph type="body" idx="1"/>
          </p:nvPr>
        </p:nvSpPr>
        <p:spPr>
          <a:xfrm>
            <a:off x="701040" y="4415790"/>
            <a:ext cx="5608320" cy="37960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474739" indent="-329680">
              <a:spcBef>
                <a:spcPct val="0"/>
              </a:spcBef>
              <a:buFont typeface="Arial" charset="0"/>
              <a:buChar char="•"/>
              <a:tabLst>
                <a:tab pos="474739" algn="l"/>
                <a:tab pos="1424216" algn="l"/>
                <a:tab pos="2373693" algn="l"/>
                <a:tab pos="3323171" algn="l"/>
                <a:tab pos="4272648" algn="l"/>
                <a:tab pos="5222125" algn="l"/>
                <a:tab pos="6171602" algn="l"/>
                <a:tab pos="7121080" algn="l"/>
                <a:tab pos="8070557" algn="l"/>
                <a:tab pos="9020034" algn="l"/>
                <a:tab pos="9969512" algn="l"/>
                <a:tab pos="10918989" algn="l"/>
              </a:tabLst>
            </a:pPr>
            <a:r>
              <a:rPr lang="en-US" dirty="0">
                <a:latin typeface="Arial" charset="0"/>
                <a:ea typeface="ＭＳ Ｐゴシック" charset="0"/>
                <a:cs typeface="Arial" charset="0"/>
              </a:rPr>
              <a:t>can do this right </a:t>
            </a:r>
            <a:r>
              <a:rPr lang="en-US" dirty="0" smtClean="0">
                <a:latin typeface="Arial" charset="0"/>
                <a:ea typeface="ＭＳ Ｐゴシック" charset="0"/>
                <a:cs typeface="Arial" charset="0"/>
              </a:rPr>
              <a:t>at</a:t>
            </a:r>
            <a:r>
              <a:rPr lang="en-US" baseline="0" dirty="0" smtClean="0">
                <a:latin typeface="Arial" charset="0"/>
                <a:ea typeface="ＭＳ Ｐゴシック" charset="0"/>
                <a:cs typeface="Arial" charset="0"/>
              </a:rPr>
              <a:t> creativecommons.org </a:t>
            </a:r>
            <a:r>
              <a:rPr lang="en-US" dirty="0" smtClean="0">
                <a:latin typeface="Arial" charset="0"/>
                <a:ea typeface="ＭＳ Ｐゴシック" charset="0"/>
                <a:cs typeface="Arial" charset="0"/>
              </a:rPr>
              <a:t>via </a:t>
            </a:r>
            <a:r>
              <a:rPr lang="en-US" dirty="0">
                <a:latin typeface="Arial" charset="0"/>
                <a:ea typeface="ＭＳ Ｐゴシック" charset="0"/>
                <a:cs typeface="Arial" charset="0"/>
              </a:rPr>
              <a:t>our license </a:t>
            </a:r>
            <a:r>
              <a:rPr lang="en-US" dirty="0" smtClean="0">
                <a:latin typeface="Arial" charset="0"/>
                <a:ea typeface="ＭＳ Ｐゴシック" charset="0"/>
                <a:cs typeface="Arial" charset="0"/>
              </a:rPr>
              <a:t>chooser</a:t>
            </a:r>
          </a:p>
          <a:p>
            <a:pPr marL="474739" indent="-329680">
              <a:spcBef>
                <a:spcPct val="0"/>
              </a:spcBef>
              <a:buFont typeface="Arial" charset="0"/>
              <a:buChar char="•"/>
              <a:tabLst>
                <a:tab pos="474739" algn="l"/>
                <a:tab pos="1424216" algn="l"/>
                <a:tab pos="2373693" algn="l"/>
                <a:tab pos="3323171" algn="l"/>
                <a:tab pos="4272648" algn="l"/>
                <a:tab pos="5222125" algn="l"/>
                <a:tab pos="6171602" algn="l"/>
                <a:tab pos="7121080" algn="l"/>
                <a:tab pos="8070557" algn="l"/>
                <a:tab pos="9020034" algn="l"/>
                <a:tab pos="9969512" algn="l"/>
                <a:tab pos="10918989" algn="l"/>
              </a:tabLst>
            </a:pPr>
            <a:endParaRPr lang="en-US" dirty="0">
              <a:latin typeface="Arial" charset="0"/>
              <a:ea typeface="ＭＳ Ｐゴシック" charset="0"/>
              <a:cs typeface="Arial" charset="0"/>
            </a:endParaRPr>
          </a:p>
          <a:p>
            <a:pPr marL="474739" indent="-329680">
              <a:spcBef>
                <a:spcPct val="0"/>
              </a:spcBef>
              <a:buFont typeface="Arial" charset="0"/>
              <a:buChar char="•"/>
              <a:tabLst>
                <a:tab pos="474739" algn="l"/>
                <a:tab pos="1424216" algn="l"/>
                <a:tab pos="2373693" algn="l"/>
                <a:tab pos="3323171" algn="l"/>
                <a:tab pos="4272648" algn="l"/>
                <a:tab pos="5222125" algn="l"/>
                <a:tab pos="6171602" algn="l"/>
                <a:tab pos="7121080" algn="l"/>
                <a:tab pos="8070557" algn="l"/>
                <a:tab pos="9020034" algn="l"/>
                <a:tab pos="9969512" algn="l"/>
                <a:tab pos="10918989" algn="l"/>
              </a:tabLst>
            </a:pPr>
            <a:r>
              <a:rPr lang="en-US" dirty="0">
                <a:latin typeface="Arial" charset="0"/>
                <a:ea typeface="ＭＳ Ｐゴシック" charset="0"/>
                <a:cs typeface="Arial" charset="0"/>
              </a:rPr>
              <a:t>step 1 is to choose the conditions that you want to attach to the </a:t>
            </a:r>
            <a:r>
              <a:rPr lang="en-US" dirty="0" smtClean="0">
                <a:latin typeface="Arial" charset="0"/>
                <a:ea typeface="ＭＳ Ｐゴシック" charset="0"/>
                <a:cs typeface="Arial" charset="0"/>
              </a:rPr>
              <a:t>work</a:t>
            </a:r>
          </a:p>
          <a:p>
            <a:pPr marL="474739" indent="-329680">
              <a:spcBef>
                <a:spcPct val="0"/>
              </a:spcBef>
              <a:buFont typeface="Arial" charset="0"/>
              <a:buChar char="•"/>
              <a:tabLst>
                <a:tab pos="474739" algn="l"/>
                <a:tab pos="1424216" algn="l"/>
                <a:tab pos="2373693" algn="l"/>
                <a:tab pos="3323171" algn="l"/>
                <a:tab pos="4272648" algn="l"/>
                <a:tab pos="5222125" algn="l"/>
                <a:tab pos="6171602" algn="l"/>
                <a:tab pos="7121080" algn="l"/>
                <a:tab pos="8070557" algn="l"/>
                <a:tab pos="9020034" algn="l"/>
                <a:tab pos="9969512" algn="l"/>
                <a:tab pos="10918989" algn="l"/>
              </a:tabLst>
            </a:pPr>
            <a:endParaRPr lang="en-US" dirty="0">
              <a:latin typeface="Arial" charset="0"/>
              <a:ea typeface="ＭＳ Ｐゴシック" charset="0"/>
              <a:cs typeface="Arial" charset="0"/>
            </a:endParaRPr>
          </a:p>
          <a:p>
            <a:pPr marL="474739" indent="-329680">
              <a:spcBef>
                <a:spcPct val="0"/>
              </a:spcBef>
              <a:buFont typeface="Arial" charset="0"/>
              <a:buChar char="•"/>
              <a:tabLst>
                <a:tab pos="474739" algn="l"/>
                <a:tab pos="1424216" algn="l"/>
                <a:tab pos="2373693" algn="l"/>
                <a:tab pos="3323171" algn="l"/>
                <a:tab pos="4272648" algn="l"/>
                <a:tab pos="5222125" algn="l"/>
                <a:tab pos="6171602" algn="l"/>
                <a:tab pos="7121080" algn="l"/>
                <a:tab pos="8070557" algn="l"/>
                <a:tab pos="9020034" algn="l"/>
                <a:tab pos="9969512" algn="l"/>
                <a:tab pos="10918989" algn="l"/>
              </a:tabLst>
            </a:pPr>
            <a:r>
              <a:rPr lang="en-US" dirty="0">
                <a:latin typeface="Arial" charset="0"/>
                <a:ea typeface="ＭＳ Ｐゴシック" charset="0"/>
                <a:cs typeface="Arial" charset="0"/>
              </a:rPr>
              <a:t>all cc licenses require attribution to the original author of the </a:t>
            </a:r>
            <a:r>
              <a:rPr lang="en-US" dirty="0" smtClean="0">
                <a:latin typeface="Arial" charset="0"/>
                <a:ea typeface="ＭＳ Ｐゴシック" charset="0"/>
                <a:cs typeface="Arial" charset="0"/>
              </a:rPr>
              <a:t>work</a:t>
            </a:r>
          </a:p>
          <a:p>
            <a:pPr marL="474739" indent="-329680">
              <a:spcBef>
                <a:spcPct val="0"/>
              </a:spcBef>
              <a:buFont typeface="Arial" charset="0"/>
              <a:buChar char="•"/>
              <a:tabLst>
                <a:tab pos="474739" algn="l"/>
                <a:tab pos="1424216" algn="l"/>
                <a:tab pos="2373693" algn="l"/>
                <a:tab pos="3323171" algn="l"/>
                <a:tab pos="4272648" algn="l"/>
                <a:tab pos="5222125" algn="l"/>
                <a:tab pos="6171602" algn="l"/>
                <a:tab pos="7121080" algn="l"/>
                <a:tab pos="8070557" algn="l"/>
                <a:tab pos="9020034" algn="l"/>
                <a:tab pos="9969512" algn="l"/>
                <a:tab pos="10918989" algn="l"/>
              </a:tabLst>
            </a:pPr>
            <a:endParaRPr lang="en-US" dirty="0">
              <a:latin typeface="Arial" charset="0"/>
              <a:ea typeface="ＭＳ Ｐゴシック" charset="0"/>
              <a:cs typeface="Arial" charset="0"/>
            </a:endParaRPr>
          </a:p>
          <a:p>
            <a:pPr marL="474739" indent="-329680">
              <a:spcBef>
                <a:spcPct val="0"/>
              </a:spcBef>
              <a:buFont typeface="Arial" charset="0"/>
              <a:buChar char="•"/>
              <a:tabLst>
                <a:tab pos="474739" algn="l"/>
                <a:tab pos="1424216" algn="l"/>
                <a:tab pos="2373693" algn="l"/>
                <a:tab pos="3323171" algn="l"/>
                <a:tab pos="4272648" algn="l"/>
                <a:tab pos="5222125" algn="l"/>
                <a:tab pos="6171602" algn="l"/>
                <a:tab pos="7121080" algn="l"/>
                <a:tab pos="8070557" algn="l"/>
                <a:tab pos="9020034" algn="l"/>
                <a:tab pos="9969512" algn="l"/>
                <a:tab pos="10918989" algn="l"/>
              </a:tabLst>
            </a:pPr>
            <a:r>
              <a:rPr lang="en-US" dirty="0">
                <a:latin typeface="Arial" charset="0"/>
                <a:ea typeface="ＭＳ Ｐゴシック" charset="0"/>
                <a:cs typeface="Arial" charset="0"/>
              </a:rPr>
              <a:t>after that users can decide which conditions they want to </a:t>
            </a:r>
            <a:r>
              <a:rPr lang="en-US" dirty="0" smtClean="0">
                <a:latin typeface="Arial" charset="0"/>
                <a:ea typeface="ＭＳ Ｐゴシック" charset="0"/>
                <a:cs typeface="Arial" charset="0"/>
              </a:rPr>
              <a:t>apply</a:t>
            </a:r>
            <a:endParaRPr lang="en-US" dirty="0">
              <a:latin typeface="Arial" charset="0"/>
              <a:ea typeface="ＭＳ Ｐゴシック" charset="0"/>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8658" name="Text Box 1"/>
          <p:cNvSpPr>
            <a:spLocks noGrp="1" noRot="1" noChangeAspect="1" noChangeArrowheads="1"/>
          </p:cNvSpPr>
          <p:nvPr>
            <p:ph type="sldImg"/>
          </p:nvPr>
        </p:nvSpPr>
        <p:spPr>
          <a:xfrm>
            <a:off x="1181100" y="696913"/>
            <a:ext cx="4648200" cy="3486150"/>
          </a:xfrm>
          <a:ln/>
        </p:spPr>
      </p:sp>
      <p:sp>
        <p:nvSpPr>
          <p:cNvPr id="198659" name="Text Box 2"/>
          <p:cNvSpPr>
            <a:spLocks noGrp="1" noChangeArrowheads="1"/>
          </p:cNvSpPr>
          <p:nvPr>
            <p:ph type="body" idx="1"/>
          </p:nvPr>
        </p:nvSpPr>
        <p:spPr>
          <a:xfrm>
            <a:off x="701040" y="4415791"/>
            <a:ext cx="5608320" cy="45223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474739" indent="-329680">
              <a:spcBef>
                <a:spcPct val="0"/>
              </a:spcBef>
              <a:buFont typeface="Arial" charset="0"/>
              <a:buChar char="•"/>
              <a:tabLst>
                <a:tab pos="474739" algn="l"/>
                <a:tab pos="1424216" algn="l"/>
                <a:tab pos="2373693" algn="l"/>
                <a:tab pos="3323171" algn="l"/>
                <a:tab pos="4272648" algn="l"/>
                <a:tab pos="5222125" algn="l"/>
                <a:tab pos="6171602" algn="l"/>
                <a:tab pos="7121080" algn="l"/>
                <a:tab pos="8070557" algn="l"/>
                <a:tab pos="9020034" algn="l"/>
                <a:tab pos="9969512" algn="l"/>
                <a:tab pos="10918989" algn="l"/>
              </a:tabLst>
            </a:pPr>
            <a:r>
              <a:rPr lang="en-US" dirty="0">
                <a:latin typeface="Arial" charset="0"/>
                <a:ea typeface="ＭＳ Ｐゴシック" charset="0"/>
                <a:cs typeface="Arial" charset="0"/>
              </a:rPr>
              <a:t>step 2 is to simply receive the </a:t>
            </a:r>
            <a:r>
              <a:rPr lang="en-US" dirty="0" smtClean="0">
                <a:latin typeface="Arial" charset="0"/>
                <a:ea typeface="ＭＳ Ｐゴシック" charset="0"/>
                <a:cs typeface="Arial" charset="0"/>
              </a:rPr>
              <a:t>license</a:t>
            </a:r>
          </a:p>
          <a:p>
            <a:pPr marL="145059" indent="0">
              <a:spcBef>
                <a:spcPct val="0"/>
              </a:spcBef>
              <a:buFont typeface="Arial" charset="0"/>
              <a:buNone/>
              <a:tabLst>
                <a:tab pos="474739" algn="l"/>
                <a:tab pos="1424216" algn="l"/>
                <a:tab pos="2373693" algn="l"/>
                <a:tab pos="3323171" algn="l"/>
                <a:tab pos="4272648" algn="l"/>
                <a:tab pos="5222125" algn="l"/>
                <a:tab pos="6171602" algn="l"/>
                <a:tab pos="7121080" algn="l"/>
                <a:tab pos="8070557" algn="l"/>
                <a:tab pos="9020034" algn="l"/>
                <a:tab pos="9969512" algn="l"/>
                <a:tab pos="10918989" algn="l"/>
              </a:tabLst>
            </a:pPr>
            <a:endParaRPr lang="en-US" dirty="0">
              <a:latin typeface="Arial" charset="0"/>
              <a:ea typeface="ＭＳ Ｐゴシック" charset="0"/>
              <a:cs typeface="Arial" charset="0"/>
            </a:endParaRPr>
          </a:p>
          <a:p>
            <a:pPr marL="474739" indent="-329680">
              <a:spcBef>
                <a:spcPct val="0"/>
              </a:spcBef>
              <a:buFont typeface="Arial" charset="0"/>
              <a:buChar char="•"/>
              <a:tabLst>
                <a:tab pos="474739" algn="l"/>
                <a:tab pos="1424216" algn="l"/>
                <a:tab pos="2373693" algn="l"/>
                <a:tab pos="3323171" algn="l"/>
                <a:tab pos="4272648" algn="l"/>
                <a:tab pos="5222125" algn="l"/>
                <a:tab pos="6171602" algn="l"/>
                <a:tab pos="7121080" algn="l"/>
                <a:tab pos="8070557" algn="l"/>
                <a:tab pos="9020034" algn="l"/>
                <a:tab pos="9969512" algn="l"/>
                <a:tab pos="10918989" algn="l"/>
              </a:tabLst>
            </a:pPr>
            <a:r>
              <a:rPr lang="en-US" dirty="0">
                <a:latin typeface="Arial" charset="0"/>
                <a:ea typeface="ＭＳ Ｐゴシック" charset="0"/>
                <a:cs typeface="Arial" charset="0"/>
              </a:rPr>
              <a:t>there are 6 CC licenses that reflect a spectrum of </a:t>
            </a:r>
            <a:r>
              <a:rPr lang="en-US" dirty="0" smtClean="0">
                <a:latin typeface="Arial" charset="0"/>
                <a:ea typeface="ＭＳ Ｐゴシック" charset="0"/>
                <a:cs typeface="Arial" charset="0"/>
              </a:rPr>
              <a:t>rights</a:t>
            </a:r>
          </a:p>
          <a:p>
            <a:pPr marL="145059" indent="0">
              <a:spcBef>
                <a:spcPct val="0"/>
              </a:spcBef>
              <a:buFont typeface="Arial" charset="0"/>
              <a:buNone/>
              <a:tabLst>
                <a:tab pos="474739" algn="l"/>
                <a:tab pos="1424216" algn="l"/>
                <a:tab pos="2373693" algn="l"/>
                <a:tab pos="3323171" algn="l"/>
                <a:tab pos="4272648" algn="l"/>
                <a:tab pos="5222125" algn="l"/>
                <a:tab pos="6171602" algn="l"/>
                <a:tab pos="7121080" algn="l"/>
                <a:tab pos="8070557" algn="l"/>
                <a:tab pos="9020034" algn="l"/>
                <a:tab pos="9969512" algn="l"/>
                <a:tab pos="10918989" algn="l"/>
              </a:tabLst>
            </a:pPr>
            <a:endParaRPr lang="en-US" dirty="0">
              <a:latin typeface="Arial" charset="0"/>
              <a:ea typeface="ＭＳ Ｐゴシック" charset="0"/>
              <a:cs typeface="Arial" charset="0"/>
            </a:endParaRPr>
          </a:p>
          <a:p>
            <a:pPr marL="474739" indent="-329680">
              <a:spcBef>
                <a:spcPct val="0"/>
              </a:spcBef>
              <a:buFont typeface="Arial" charset="0"/>
              <a:buChar char="•"/>
              <a:tabLst>
                <a:tab pos="474739" algn="l"/>
                <a:tab pos="1424216" algn="l"/>
                <a:tab pos="2373693" algn="l"/>
                <a:tab pos="3323171" algn="l"/>
                <a:tab pos="4272648" algn="l"/>
                <a:tab pos="5222125" algn="l"/>
                <a:tab pos="6171602" algn="l"/>
                <a:tab pos="7121080" algn="l"/>
                <a:tab pos="8070557" algn="l"/>
                <a:tab pos="9020034" algn="l"/>
                <a:tab pos="9969512" algn="l"/>
                <a:tab pos="10918989" algn="l"/>
              </a:tabLst>
            </a:pPr>
            <a:r>
              <a:rPr lang="en-US" dirty="0">
                <a:latin typeface="Arial" charset="0"/>
                <a:ea typeface="ＭＳ Ｐゴシック" charset="0"/>
                <a:cs typeface="Arial" charset="0"/>
              </a:rPr>
              <a:t>for the photos I share on Flickr, I use the Attribution only license, which means that anyone can download, copy, distribute, remix, tweak, and build upon them, even commercially, as long as they give me </a:t>
            </a:r>
            <a:r>
              <a:rPr lang="en-US" dirty="0" smtClean="0">
                <a:latin typeface="Arial" charset="0"/>
                <a:ea typeface="ＭＳ Ｐゴシック" charset="0"/>
                <a:cs typeface="Arial" charset="0"/>
              </a:rPr>
              <a:t>credit</a:t>
            </a:r>
            <a:endParaRPr lang="en-US" dirty="0">
              <a:latin typeface="Arial" charset="0"/>
              <a:ea typeface="ＭＳ Ｐゴシック" charset="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Text Box 1"/>
          <p:cNvSpPr>
            <a:spLocks noGrp="1" noRot="1" noChangeAspect="1" noChangeArrowheads="1"/>
          </p:cNvSpPr>
          <p:nvPr>
            <p:ph type="sldImg"/>
          </p:nvPr>
        </p:nvSpPr>
        <p:spPr>
          <a:xfrm>
            <a:off x="1181100" y="696913"/>
            <a:ext cx="4648200" cy="3486150"/>
          </a:xfrm>
          <a:ln/>
        </p:spPr>
      </p:sp>
      <p:sp>
        <p:nvSpPr>
          <p:cNvPr id="200707" name="Text Box 2"/>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171450" indent="-171450">
              <a:spcBef>
                <a:spcPct val="0"/>
              </a:spcBef>
              <a:buFont typeface="Arial"/>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dirty="0">
                <a:latin typeface="Helvetica" charset="0"/>
                <a:ea typeface="ＭＳ Ｐゴシック" charset="0"/>
                <a:cs typeface="Helvetica" charset="0"/>
              </a:rPr>
              <a:t>In addition to the licenses, CC also provide tools that work in the “all rights granted” space of the public domain</a:t>
            </a:r>
            <a:r>
              <a:rPr lang="en-US" dirty="0" smtClean="0">
                <a:latin typeface="Helvetica" charset="0"/>
                <a:ea typeface="ＭＳ Ｐゴシック" charset="0"/>
                <a:cs typeface="Helvetica" charset="0"/>
              </a:rPr>
              <a:t>.</a:t>
            </a:r>
          </a:p>
          <a:p>
            <a:pPr marL="171450" indent="-171450">
              <a:spcBef>
                <a:spcPct val="0"/>
              </a:spcBef>
              <a:buFont typeface="Arial"/>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dirty="0" smtClean="0">
              <a:latin typeface="Helvetica" charset="0"/>
              <a:ea typeface="ＭＳ Ｐゴシック" charset="0"/>
              <a:cs typeface="Helvetica" charset="0"/>
            </a:endParaRPr>
          </a:p>
          <a:p>
            <a:pPr marL="171450" indent="-171450">
              <a:spcBef>
                <a:spcPct val="0"/>
              </a:spcBef>
              <a:buFont typeface="Arial"/>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dirty="0" smtClean="0">
                <a:latin typeface="Helvetica" charset="0"/>
                <a:ea typeface="ＭＳ Ｐゴシック" charset="0"/>
                <a:cs typeface="Helvetica" charset="0"/>
              </a:rPr>
              <a:t>Our </a:t>
            </a:r>
            <a:r>
              <a:rPr lang="en-US" dirty="0">
                <a:latin typeface="Helvetica" charset="0"/>
                <a:ea typeface="ＭＳ Ｐゴシック" charset="0"/>
                <a:cs typeface="Helvetica" charset="0"/>
              </a:rPr>
              <a:t>CC0 tool allows licensors to waive all rights and place a work in the public </a:t>
            </a:r>
            <a:r>
              <a:rPr lang="en-US" dirty="0" smtClean="0">
                <a:latin typeface="Helvetica" charset="0"/>
                <a:ea typeface="ＭＳ Ｐゴシック" charset="0"/>
                <a:cs typeface="Helvetica" charset="0"/>
              </a:rPr>
              <a:t>domain</a:t>
            </a:r>
          </a:p>
          <a:p>
            <a:pPr marL="0" indent="0">
              <a:spcBef>
                <a:spcPct val="0"/>
              </a:spcBef>
              <a:buFont typeface="Arial"/>
              <a:buNone/>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dirty="0" smtClean="0">
              <a:latin typeface="Helvetica" charset="0"/>
              <a:ea typeface="ＭＳ Ｐゴシック" charset="0"/>
              <a:cs typeface="Helvetica" charset="0"/>
            </a:endParaRPr>
          </a:p>
          <a:p>
            <a:pPr marL="171450" indent="-171450">
              <a:spcBef>
                <a:spcPct val="0"/>
              </a:spcBef>
              <a:buFont typeface="Arial"/>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dirty="0" smtClean="0">
                <a:latin typeface="Helvetica" charset="0"/>
                <a:ea typeface="ＭＳ Ｐゴシック" charset="0"/>
                <a:cs typeface="Helvetica" charset="0"/>
              </a:rPr>
              <a:t>Public </a:t>
            </a:r>
            <a:r>
              <a:rPr lang="en-US" dirty="0">
                <a:latin typeface="Helvetica" charset="0"/>
                <a:ea typeface="ＭＳ Ｐゴシック" charset="0"/>
                <a:cs typeface="Helvetica" charset="0"/>
              </a:rPr>
              <a:t>Domain Mark allows any web user to “mark” a work as being in the public domain.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754" name="Rectangle 6"/>
          <p:cNvSpPr>
            <a:spLocks noGrp="1" noChangeArrowheads="1"/>
          </p:cNvSpPr>
          <p:nvPr>
            <p:ph type="sldNum" sz="quarter" idx="4294967295"/>
          </p:nvPr>
        </p:nvSpPr>
        <p:spPr bwMode="auto">
          <a:xfrm>
            <a:off x="3970938" y="8829967"/>
            <a:ext cx="3037840"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lstStyle/>
          <a:p>
            <a:fld id="{70A48691-3133-1B49-9448-D76EA2AC1730}" type="slidenum">
              <a:rPr lang="en-US"/>
              <a:pPr/>
              <a:t>50</a:t>
            </a:fld>
            <a:endParaRPr lang="en-US" dirty="0"/>
          </a:p>
        </p:txBody>
      </p:sp>
      <p:sp>
        <p:nvSpPr>
          <p:cNvPr id="57345" name="Text Box 1"/>
          <p:cNvSpPr txBox="1">
            <a:spLocks noGrp="1" noRot="1" noChangeAspect="1" noChangeArrowheads="1"/>
          </p:cNvSpPr>
          <p:nvPr>
            <p:ph type="sldImg"/>
          </p:nvPr>
        </p:nvSpPr>
        <p:spPr>
          <a:xfrm>
            <a:off x="0" y="0"/>
            <a:ext cx="1588" cy="1588"/>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7346" name="Text Box 2"/>
          <p:cNvSpPr txBox="1">
            <a:spLocks noGrp="1" noChangeArrowheads="1"/>
          </p:cNvSpPr>
          <p:nvPr>
            <p:ph type="body" idx="1"/>
          </p:nvPr>
        </p:nvSpPr>
        <p:spPr>
          <a:xfrm>
            <a:off x="0" y="0"/>
            <a:ext cx="1623" cy="161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a:spcBef>
                <a:spcPct val="0"/>
              </a:spcBef>
              <a:defRPr/>
            </a:pPr>
            <a:endParaRPr lang="en-US" sz="2000" dirty="0">
              <a:latin typeface="Arial" charset="0"/>
              <a:cs typeface="Microsoft YaHei" charset="0"/>
            </a:endParaRPr>
          </a:p>
        </p:txBody>
      </p:sp>
      <p:sp>
        <p:nvSpPr>
          <p:cNvPr id="57347" name="Text Box 3"/>
          <p:cNvSpPr txBox="1">
            <a:spLocks noChangeArrowheads="1"/>
          </p:cNvSpPr>
          <p:nvPr/>
        </p:nvSpPr>
        <p:spPr bwMode="auto">
          <a:xfrm>
            <a:off x="0" y="0"/>
            <a:ext cx="1623" cy="16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705" tIns="45853" rIns="91705" bIns="45853"/>
          <a:lstStyle/>
          <a:p>
            <a:pPr algn="ctr">
              <a:defRPr/>
            </a:pPr>
            <a:fld id="{9C0078A0-B955-F842-BA49-0639C59046CB}" type="slidenum">
              <a:rPr lang="en-US" sz="4300">
                <a:solidFill>
                  <a:srgbClr val="FFFFFF"/>
                </a:solidFill>
              </a:rPr>
              <a:pPr algn="ctr">
                <a:defRPr/>
              </a:pPr>
              <a:t>50</a:t>
            </a:fld>
            <a:endParaRPr lang="en-US" sz="4300" dirty="0">
              <a:solidFill>
                <a:srgbClr val="FFFFFF"/>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02" name="Text Box 1"/>
          <p:cNvSpPr>
            <a:spLocks noGrp="1" noRot="1" noChangeAspect="1" noChangeArrowheads="1"/>
          </p:cNvSpPr>
          <p:nvPr>
            <p:ph type="sldImg"/>
          </p:nvPr>
        </p:nvSpPr>
        <p:spPr>
          <a:xfrm>
            <a:off x="1181100" y="696913"/>
            <a:ext cx="4648200" cy="3486150"/>
          </a:xfrm>
          <a:ln/>
        </p:spPr>
      </p:sp>
      <p:sp>
        <p:nvSpPr>
          <p:cNvPr id="204803" name="Text Box 2"/>
          <p:cNvSpPr>
            <a:spLocks noGrp="1" noChangeArrowheads="1"/>
          </p:cNvSpPr>
          <p:nvPr>
            <p:ph type="body" idx="1"/>
          </p:nvPr>
        </p:nvSpPr>
        <p:spPr>
          <a:xfrm>
            <a:off x="701040" y="4415791"/>
            <a:ext cx="5608320" cy="45223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171450" indent="-171450">
              <a:buFont typeface="Arial"/>
              <a:buChar char="•"/>
            </a:pPr>
            <a:r>
              <a:rPr lang="en-US" dirty="0">
                <a:latin typeface="Helvetica" charset="0"/>
                <a:ea typeface="ＭＳ Ｐゴシック" charset="0"/>
                <a:cs typeface="Helvetica" charset="0"/>
              </a:rPr>
              <a:t>Our public copyright licenses incorporate a unique and innovative “three-layer” design. </a:t>
            </a:r>
            <a:endParaRPr lang="en-US" dirty="0" smtClean="0">
              <a:latin typeface="Helvetica" charset="0"/>
              <a:ea typeface="ＭＳ Ｐゴシック" charset="0"/>
              <a:cs typeface="Helvetica" charset="0"/>
            </a:endParaRPr>
          </a:p>
          <a:p>
            <a:pPr marL="171450" indent="-171450">
              <a:buFont typeface="Arial"/>
              <a:buChar char="•"/>
            </a:pPr>
            <a:endParaRPr lang="en-US" dirty="0" smtClean="0">
              <a:latin typeface="Helvetica" charset="0"/>
              <a:ea typeface="ＭＳ Ｐゴシック" charset="0"/>
              <a:cs typeface="Helvetica" charset="0"/>
            </a:endParaRPr>
          </a:p>
          <a:p>
            <a:pPr marL="171450" indent="-171450">
              <a:buFont typeface="Arial"/>
              <a:buChar char="•"/>
            </a:pPr>
            <a:r>
              <a:rPr lang="en-US" dirty="0" smtClean="0">
                <a:latin typeface="Helvetica" charset="0"/>
                <a:ea typeface="ＭＳ Ｐゴシック" charset="0"/>
                <a:cs typeface="Helvetica" charset="0"/>
              </a:rPr>
              <a:t>Taken </a:t>
            </a:r>
            <a:r>
              <a:rPr lang="en-US" dirty="0">
                <a:latin typeface="Helvetica" charset="0"/>
                <a:ea typeface="ＭＳ Ｐゴシック" charset="0"/>
                <a:cs typeface="Helvetica" charset="0"/>
              </a:rPr>
              <a:t>together, these three layers of licenses ensure that the spectrum of rights isn’t just a legal concept. </a:t>
            </a:r>
            <a:endParaRPr lang="en-US" dirty="0" smtClean="0">
              <a:latin typeface="Helvetica" charset="0"/>
              <a:ea typeface="ＭＳ Ｐゴシック" charset="0"/>
              <a:cs typeface="Helvetica" charset="0"/>
            </a:endParaRPr>
          </a:p>
          <a:p>
            <a:pPr marL="171450" indent="-171450">
              <a:buFont typeface="Arial"/>
              <a:buChar char="•"/>
            </a:pPr>
            <a:endParaRPr lang="en-US" dirty="0" smtClean="0">
              <a:latin typeface="Helvetica" charset="0"/>
              <a:ea typeface="ＭＳ Ｐゴシック" charset="0"/>
              <a:cs typeface="Helvetica" charset="0"/>
            </a:endParaRPr>
          </a:p>
          <a:p>
            <a:pPr marL="171450" indent="-171450">
              <a:buFont typeface="Arial"/>
              <a:buChar char="•"/>
            </a:pPr>
            <a:r>
              <a:rPr lang="en-US" dirty="0" smtClean="0">
                <a:latin typeface="Helvetica" charset="0"/>
                <a:ea typeface="ＭＳ Ｐゴシック" charset="0"/>
                <a:cs typeface="Helvetica" charset="0"/>
              </a:rPr>
              <a:t>It’s </a:t>
            </a:r>
            <a:r>
              <a:rPr lang="en-US" dirty="0">
                <a:latin typeface="Helvetica" charset="0"/>
                <a:ea typeface="ＭＳ Ｐゴシック" charset="0"/>
                <a:cs typeface="Helvetica" charset="0"/>
              </a:rPr>
              <a:t>something that the creators of works can understand, their users can understand, and even the Web itself can understand.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8898" name="Text Box 1"/>
          <p:cNvSpPr>
            <a:spLocks noGrp="1" noRot="1" noChangeAspect="1" noChangeArrowheads="1"/>
          </p:cNvSpPr>
          <p:nvPr>
            <p:ph type="sldImg"/>
          </p:nvPr>
        </p:nvSpPr>
        <p:spPr>
          <a:xfrm>
            <a:off x="1181100" y="696913"/>
            <a:ext cx="4648200" cy="3486150"/>
          </a:xfrm>
          <a:ln/>
        </p:spPr>
      </p:sp>
      <p:sp>
        <p:nvSpPr>
          <p:cNvPr id="208899" name="Text Box 2"/>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474739" indent="-329680">
              <a:spcBef>
                <a:spcPct val="0"/>
              </a:spcBef>
              <a:buFont typeface="Arial" charset="0"/>
              <a:buChar char="•"/>
              <a:tabLst>
                <a:tab pos="474739" algn="l"/>
                <a:tab pos="1424216" algn="l"/>
                <a:tab pos="2373693" algn="l"/>
                <a:tab pos="3323171" algn="l"/>
                <a:tab pos="4272648" algn="l"/>
                <a:tab pos="5222125" algn="l"/>
                <a:tab pos="6171602" algn="l"/>
                <a:tab pos="7121080" algn="l"/>
                <a:tab pos="8070557" algn="l"/>
                <a:tab pos="9020034" algn="l"/>
                <a:tab pos="9969512" algn="l"/>
                <a:tab pos="10918989" algn="l"/>
              </a:tabLst>
            </a:pPr>
            <a:r>
              <a:rPr lang="en-US" dirty="0" smtClean="0">
                <a:latin typeface="Arial" charset="0"/>
                <a:ea typeface="ＭＳ Ｐゴシック" charset="0"/>
                <a:cs typeface="Arial" charset="0"/>
              </a:rPr>
              <a:t>first</a:t>
            </a:r>
            <a:r>
              <a:rPr lang="en-US" dirty="0">
                <a:latin typeface="Arial" charset="0"/>
                <a:ea typeface="ＭＳ Ｐゴシック" charset="0"/>
                <a:cs typeface="Arial" charset="0"/>
              </a:rPr>
              <a:t>, there’s a human readable deed that simplifies the terms of each license into a few universal icons and non-technical </a:t>
            </a:r>
            <a:r>
              <a:rPr lang="en-US" dirty="0" smtClean="0">
                <a:latin typeface="Arial" charset="0"/>
                <a:ea typeface="ＭＳ Ｐゴシック" charset="0"/>
                <a:cs typeface="Arial" charset="0"/>
              </a:rPr>
              <a:t>language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6850" name="Text Box 1"/>
          <p:cNvSpPr>
            <a:spLocks noGrp="1" noRot="1" noChangeAspect="1" noChangeArrowheads="1"/>
          </p:cNvSpPr>
          <p:nvPr>
            <p:ph type="sldImg"/>
          </p:nvPr>
        </p:nvSpPr>
        <p:spPr>
          <a:xfrm>
            <a:off x="1181100" y="696913"/>
            <a:ext cx="4648200" cy="3486150"/>
          </a:xfrm>
          <a:ln/>
        </p:spPr>
      </p:sp>
      <p:sp>
        <p:nvSpPr>
          <p:cNvPr id="206851" name="Text Box 2"/>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474739" indent="-329680">
              <a:spcBef>
                <a:spcPct val="0"/>
              </a:spcBef>
              <a:buFont typeface="Arial" charset="0"/>
              <a:buChar char="•"/>
              <a:tabLst>
                <a:tab pos="474739" algn="l"/>
                <a:tab pos="1424216" algn="l"/>
                <a:tab pos="2373693" algn="l"/>
                <a:tab pos="3323171" algn="l"/>
                <a:tab pos="4272648" algn="l"/>
                <a:tab pos="5222125" algn="l"/>
                <a:tab pos="6171602" algn="l"/>
                <a:tab pos="7121080" algn="l"/>
                <a:tab pos="8070557" algn="l"/>
                <a:tab pos="9020034" algn="l"/>
                <a:tab pos="9969512" algn="l"/>
                <a:tab pos="10918989" algn="l"/>
              </a:tabLst>
            </a:pPr>
            <a:r>
              <a:rPr lang="en-US" dirty="0">
                <a:latin typeface="Arial" charset="0"/>
                <a:ea typeface="ＭＳ Ｐゴシック" charset="0"/>
                <a:cs typeface="Arial" charset="0"/>
              </a:rPr>
              <a:t>second, there’s the lawyer-readable legal text, which has been vetted by a global team of legal </a:t>
            </a:r>
            <a:r>
              <a:rPr lang="en-US" dirty="0" smtClean="0">
                <a:latin typeface="Arial" charset="0"/>
                <a:ea typeface="ＭＳ Ｐゴシック" charset="0"/>
                <a:cs typeface="Arial" charset="0"/>
              </a:rPr>
              <a:t>experts</a:t>
            </a:r>
          </a:p>
          <a:p>
            <a:pPr marL="474739" indent="-329680">
              <a:spcBef>
                <a:spcPct val="0"/>
              </a:spcBef>
              <a:buFont typeface="Arial" charset="0"/>
              <a:buChar char="•"/>
              <a:tabLst>
                <a:tab pos="474739" algn="l"/>
                <a:tab pos="1424216" algn="l"/>
                <a:tab pos="2373693" algn="l"/>
                <a:tab pos="3323171" algn="l"/>
                <a:tab pos="4272648" algn="l"/>
                <a:tab pos="5222125" algn="l"/>
                <a:tab pos="6171602" algn="l"/>
                <a:tab pos="7121080" algn="l"/>
                <a:tab pos="8070557" algn="l"/>
                <a:tab pos="9020034" algn="l"/>
                <a:tab pos="9969512" algn="l"/>
                <a:tab pos="10918989" algn="l"/>
              </a:tabLst>
            </a:pPr>
            <a:endParaRPr lang="en-US" dirty="0">
              <a:latin typeface="Arial" charset="0"/>
              <a:ea typeface="ＭＳ Ｐゴシック" charset="0"/>
              <a:cs typeface="Arial" charset="0"/>
            </a:endParaRPr>
          </a:p>
          <a:p>
            <a:pPr marL="474739" indent="-329680">
              <a:spcBef>
                <a:spcPct val="0"/>
              </a:spcBef>
              <a:buFont typeface="Arial" charset="0"/>
              <a:buChar char="•"/>
              <a:tabLst>
                <a:tab pos="474739" algn="l"/>
                <a:tab pos="1424216" algn="l"/>
                <a:tab pos="2373693" algn="l"/>
                <a:tab pos="3323171" algn="l"/>
                <a:tab pos="4272648" algn="l"/>
                <a:tab pos="5222125" algn="l"/>
                <a:tab pos="6171602" algn="l"/>
                <a:tab pos="7121080" algn="l"/>
                <a:tab pos="8070557" algn="l"/>
                <a:tab pos="9020034" algn="l"/>
                <a:tab pos="9969512" algn="l"/>
                <a:tab pos="10918989" algn="l"/>
              </a:tabLst>
            </a:pPr>
            <a:r>
              <a:rPr lang="en-US" dirty="0">
                <a:latin typeface="Arial" charset="0"/>
                <a:ea typeface="ＭＳ Ｐゴシック" charset="0"/>
                <a:cs typeface="Arial" charset="0"/>
              </a:rPr>
              <a:t>CC licenses are enforceable in a </a:t>
            </a:r>
            <a:r>
              <a:rPr lang="en-US" dirty="0" smtClean="0">
                <a:latin typeface="Arial" charset="0"/>
                <a:ea typeface="ＭＳ Ｐゴシック" charset="0"/>
                <a:cs typeface="Arial" charset="0"/>
              </a:rPr>
              <a:t>court</a:t>
            </a:r>
            <a:endParaRPr lang="en-US" dirty="0">
              <a:latin typeface="Arial" charset="0"/>
              <a:ea typeface="ＭＳ Ｐゴシック"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some things are both obvious</a:t>
            </a:r>
            <a:r>
              <a:rPr lang="en-US" baseline="0" dirty="0" smtClean="0"/>
              <a:t> AND important.</a:t>
            </a:r>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15</a:t>
            </a:fld>
            <a:endParaRPr lang="en-US" dirty="0"/>
          </a:p>
        </p:txBody>
      </p:sp>
    </p:spTree>
    <p:extLst>
      <p:ext uri="{BB962C8B-B14F-4D97-AF65-F5344CB8AC3E}">
        <p14:creationId xmlns:p14="http://schemas.microsoft.com/office/powerpoint/2010/main" val="6073887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946" name="Text Box 1"/>
          <p:cNvSpPr>
            <a:spLocks noGrp="1" noRot="1" noChangeAspect="1" noChangeArrowheads="1"/>
          </p:cNvSpPr>
          <p:nvPr>
            <p:ph type="sldImg"/>
          </p:nvPr>
        </p:nvSpPr>
        <p:spPr>
          <a:xfrm>
            <a:off x="1181100" y="696913"/>
            <a:ext cx="4648200" cy="3486150"/>
          </a:xfrm>
          <a:ln/>
        </p:spPr>
      </p:sp>
      <p:sp>
        <p:nvSpPr>
          <p:cNvPr id="210947" name="Text Box 2"/>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171450" indent="-171450" defTabSz="465887" eaLnBrk="0" fontAlgn="base" hangingPunct="0">
              <a:spcBef>
                <a:spcPct val="30000"/>
              </a:spcBef>
              <a:spcAft>
                <a:spcPct val="0"/>
              </a:spcAft>
              <a:buClr>
                <a:srgbClr val="000000"/>
              </a:buClr>
              <a:buSzPct val="100000"/>
              <a:buFont typeface="Arial"/>
              <a:buChar char="•"/>
            </a:pPr>
            <a:r>
              <a:rPr lang="en-US" dirty="0">
                <a:latin typeface="Arial" charset="0"/>
                <a:ea typeface="ＭＳ Ｐゴシック" charset="0"/>
                <a:cs typeface="Arial" charset="0"/>
              </a:rPr>
              <a:t>T</a:t>
            </a:r>
            <a:r>
              <a:rPr lang="en-US" dirty="0" smtClean="0">
                <a:latin typeface="Arial" charset="0"/>
                <a:ea typeface="ＭＳ Ｐゴシック" charset="0"/>
                <a:cs typeface="Arial" charset="0"/>
              </a:rPr>
              <a:t>hird</a:t>
            </a:r>
            <a:r>
              <a:rPr lang="en-US" dirty="0">
                <a:latin typeface="Arial" charset="0"/>
                <a:ea typeface="ＭＳ Ｐゴシック" charset="0"/>
                <a:cs typeface="Arial" charset="0"/>
              </a:rPr>
              <a:t>, there’s a machine-readable code that enables search and discovery via search engines like </a:t>
            </a:r>
            <a:r>
              <a:rPr lang="en-US" dirty="0" smtClean="0">
                <a:latin typeface="Arial" charset="0"/>
                <a:ea typeface="ＭＳ Ｐゴシック" charset="0"/>
                <a:cs typeface="Arial" charset="0"/>
              </a:rPr>
              <a:t>Google</a:t>
            </a:r>
            <a:endParaRPr lang="en-US" dirty="0" smtClean="0">
              <a:latin typeface="Helvetica" charset="0"/>
              <a:ea typeface="ＭＳ Ｐゴシック" charset="0"/>
              <a:cs typeface="Helvetica" charset="0"/>
            </a:endParaRPr>
          </a:p>
          <a:p>
            <a:pPr marL="171450" indent="-171450">
              <a:buFont typeface="Arial"/>
              <a:buChar char="•"/>
            </a:pPr>
            <a:endParaRPr lang="en-US" dirty="0" smtClean="0">
              <a:latin typeface="Helvetica" charset="0"/>
              <a:ea typeface="ＭＳ Ｐゴシック" charset="0"/>
              <a:cs typeface="Helvetica" charset="0"/>
            </a:endParaRPr>
          </a:p>
          <a:p>
            <a:pPr marL="171450" indent="-171450">
              <a:buFont typeface="Arial"/>
              <a:buChar char="•"/>
            </a:pPr>
            <a:r>
              <a:rPr lang="en-US" dirty="0" smtClean="0">
                <a:latin typeface="Helvetica" charset="0"/>
                <a:ea typeface="ＭＳ Ｐゴシック" charset="0"/>
                <a:cs typeface="Helvetica" charset="0"/>
              </a:rPr>
              <a:t>The final layer of the license design recognizes that software, from search engines to office productivity to music editing, plays an enormous role in the creation, copying, discovery, and distribution of works.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lide Image Placeholder 1"/>
          <p:cNvSpPr>
            <a:spLocks noGrp="1" noRot="1" noChangeAspect="1"/>
          </p:cNvSpPr>
          <p:nvPr>
            <p:ph type="sldImg"/>
          </p:nvPr>
        </p:nvSpPr>
        <p:spPr>
          <a:xfrm>
            <a:off x="839788" y="441325"/>
            <a:ext cx="5329237" cy="3997325"/>
          </a:xfrm>
          <a:ln/>
        </p:spPr>
      </p:sp>
      <p:sp>
        <p:nvSpPr>
          <p:cNvPr id="215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171450" indent="-171450">
              <a:buFont typeface="Arial"/>
              <a:buChar char="•"/>
            </a:pPr>
            <a:r>
              <a:rPr lang="en-US" dirty="0">
                <a:latin typeface="Helvetica" charset="0"/>
                <a:ea typeface="ＭＳ Ｐゴシック" charset="0"/>
                <a:cs typeface="Helvetica" charset="0"/>
              </a:rPr>
              <a:t>There are over 500 million CC-licensed works published on the Web. </a:t>
            </a:r>
            <a:endParaRPr lang="en-US" dirty="0" smtClean="0">
              <a:latin typeface="Helvetica" charset="0"/>
              <a:ea typeface="ＭＳ Ｐゴシック" charset="0"/>
              <a:cs typeface="Helvetica" charset="0"/>
            </a:endParaRPr>
          </a:p>
          <a:p>
            <a:pPr marL="171450" indent="-171450">
              <a:buFont typeface="Arial"/>
              <a:buChar char="•"/>
            </a:pPr>
            <a:endParaRPr lang="en-US" dirty="0" smtClean="0">
              <a:latin typeface="Helvetica" charset="0"/>
              <a:ea typeface="ＭＳ Ｐゴシック" charset="0"/>
              <a:cs typeface="Helvetica" charset="0"/>
            </a:endParaRPr>
          </a:p>
          <a:p>
            <a:pPr marL="171450" indent="-171450">
              <a:buFont typeface="Arial"/>
              <a:buChar char="•"/>
            </a:pPr>
            <a:r>
              <a:rPr lang="en-US" dirty="0" smtClean="0">
                <a:latin typeface="Helvetica" charset="0"/>
                <a:ea typeface="ＭＳ Ｐゴシック" charset="0"/>
                <a:cs typeface="Helvetica" charset="0"/>
              </a:rPr>
              <a:t>This </a:t>
            </a:r>
            <a:r>
              <a:rPr lang="en-US" dirty="0">
                <a:latin typeface="Helvetica" charset="0"/>
                <a:ea typeface="ＭＳ Ｐゴシック" charset="0"/>
                <a:cs typeface="Helvetica" charset="0"/>
              </a:rPr>
              <a:t>is a conservative estimate. </a:t>
            </a:r>
            <a:endParaRPr lang="en-US" dirty="0" smtClean="0">
              <a:latin typeface="Helvetica" charset="0"/>
              <a:ea typeface="ＭＳ Ｐゴシック" charset="0"/>
              <a:cs typeface="Helvetica" charset="0"/>
            </a:endParaRPr>
          </a:p>
          <a:p>
            <a:pPr marL="171450" indent="-171450">
              <a:buFont typeface="Arial"/>
              <a:buChar char="•"/>
            </a:pPr>
            <a:endParaRPr lang="en-US" dirty="0" smtClean="0">
              <a:latin typeface="Helvetica" charset="0"/>
              <a:ea typeface="ＭＳ Ｐゴシック" charset="0"/>
              <a:cs typeface="Helvetica" charset="0"/>
            </a:endParaRPr>
          </a:p>
          <a:p>
            <a:pPr marL="171450" indent="-171450">
              <a:buFont typeface="Arial"/>
              <a:buChar char="•"/>
            </a:pPr>
            <a:r>
              <a:rPr lang="en-US" dirty="0" smtClean="0">
                <a:latin typeface="Helvetica" charset="0"/>
                <a:ea typeface="ＭＳ Ｐゴシック" charset="0"/>
                <a:cs typeface="Helvetica" charset="0"/>
              </a:rPr>
              <a:t>As </a:t>
            </a:r>
            <a:r>
              <a:rPr lang="en-US" dirty="0">
                <a:latin typeface="Helvetica" charset="0"/>
                <a:ea typeface="ＭＳ Ｐゴシック" charset="0"/>
                <a:cs typeface="Helvetica" charset="0"/>
              </a:rPr>
              <a:t>use of Creative Commons licenses has grown, the mix of licenses used has changed. </a:t>
            </a:r>
            <a:endParaRPr lang="en-US" dirty="0" smtClean="0">
              <a:latin typeface="Helvetica" charset="0"/>
              <a:ea typeface="ＭＳ Ｐゴシック" charset="0"/>
              <a:cs typeface="Helvetica" charset="0"/>
            </a:endParaRPr>
          </a:p>
          <a:p>
            <a:pPr marL="171450" indent="-171450">
              <a:buFont typeface="Arial"/>
              <a:buChar char="•"/>
            </a:pPr>
            <a:endParaRPr lang="en-US" dirty="0" smtClean="0">
              <a:latin typeface="Helvetica" charset="0"/>
              <a:ea typeface="ＭＳ Ｐゴシック" charset="0"/>
              <a:cs typeface="Helvetica" charset="0"/>
            </a:endParaRPr>
          </a:p>
          <a:p>
            <a:pPr marL="171450" indent="-171450">
              <a:buFont typeface="Arial"/>
              <a:buChar char="•"/>
            </a:pPr>
            <a:r>
              <a:rPr lang="en-US" dirty="0" smtClean="0">
                <a:latin typeface="Helvetica" charset="0"/>
                <a:ea typeface="ＭＳ Ｐゴシック" charset="0"/>
                <a:cs typeface="Helvetica" charset="0"/>
              </a:rPr>
              <a:t>After </a:t>
            </a:r>
            <a:r>
              <a:rPr lang="en-US" dirty="0">
                <a:latin typeface="Helvetica" charset="0"/>
                <a:ea typeface="ＭＳ Ｐゴシック" charset="0"/>
                <a:cs typeface="Helvetica" charset="0"/>
              </a:rPr>
              <a:t>its ”first year, only about 20% of works were licensed to permit in advance both remix and commercial use – that is, considered fully “free” or “open.” </a:t>
            </a:r>
            <a:endParaRPr lang="en-US" dirty="0" smtClean="0">
              <a:latin typeface="Helvetica" charset="0"/>
              <a:ea typeface="ＭＳ Ｐゴシック" charset="0"/>
              <a:cs typeface="Helvetica" charset="0"/>
            </a:endParaRPr>
          </a:p>
          <a:p>
            <a:pPr marL="171450" indent="-171450">
              <a:buFont typeface="Arial"/>
              <a:buChar char="•"/>
            </a:pPr>
            <a:endParaRPr lang="en-US" dirty="0" smtClean="0">
              <a:latin typeface="Helvetica" charset="0"/>
              <a:ea typeface="ＭＳ Ｐゴシック" charset="0"/>
              <a:cs typeface="Helvetica" charset="0"/>
            </a:endParaRPr>
          </a:p>
          <a:p>
            <a:pPr marL="171450" indent="-171450">
              <a:buFont typeface="Arial"/>
              <a:buChar char="•"/>
            </a:pPr>
            <a:r>
              <a:rPr lang="en-US" dirty="0" smtClean="0">
                <a:latin typeface="Helvetica" charset="0"/>
                <a:ea typeface="ＭＳ Ｐゴシック" charset="0"/>
                <a:cs typeface="Helvetica" charset="0"/>
              </a:rPr>
              <a:t>After </a:t>
            </a:r>
            <a:r>
              <a:rPr lang="en-US" dirty="0">
                <a:latin typeface="Helvetica" charset="0"/>
                <a:ea typeface="ＭＳ Ｐゴシック" charset="0"/>
                <a:cs typeface="Helvetica" charset="0"/>
              </a:rPr>
              <a:t>8 years, that proportion had approximately doubled.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7090" name="Text Box 1"/>
          <p:cNvSpPr>
            <a:spLocks noGrp="1" noRot="1" noChangeAspect="1" noChangeArrowheads="1"/>
          </p:cNvSpPr>
          <p:nvPr>
            <p:ph type="sldImg"/>
          </p:nvPr>
        </p:nvSpPr>
        <p:spPr>
          <a:xfrm>
            <a:off x="1181100" y="696913"/>
            <a:ext cx="4648200" cy="3486150"/>
          </a:xfrm>
          <a:ln/>
        </p:spPr>
      </p:sp>
      <p:sp>
        <p:nvSpPr>
          <p:cNvPr id="217091" name="Text Box 2"/>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464270" indent="-321915">
              <a:spcBef>
                <a:spcPct val="0"/>
              </a:spcBef>
              <a:buFont typeface="Arial" charset="0"/>
              <a:buChar char="•"/>
              <a:tabLst>
                <a:tab pos="464270" algn="l"/>
                <a:tab pos="1396043" algn="l"/>
                <a:tab pos="2327817" algn="l"/>
                <a:tab pos="3259590" algn="l"/>
                <a:tab pos="4191364" algn="l"/>
                <a:tab pos="5123138" algn="l"/>
                <a:tab pos="6054911" algn="l"/>
                <a:tab pos="6986685" algn="l"/>
                <a:tab pos="7918458" algn="l"/>
                <a:tab pos="8850232" algn="l"/>
                <a:tab pos="9782006" algn="l"/>
                <a:tab pos="10713779" algn="l"/>
              </a:tabLst>
            </a:pPr>
            <a:r>
              <a:rPr lang="en-US" sz="1500" dirty="0">
                <a:latin typeface="Arial" charset="0"/>
                <a:ea typeface="ＭＳ Ｐゴシック" charset="0"/>
                <a:cs typeface="Arial" charset="0"/>
              </a:rPr>
              <a:t>500M+ CC licensed works online </a:t>
            </a:r>
            <a:r>
              <a:rPr lang="en-US" sz="1500" dirty="0" smtClean="0">
                <a:latin typeface="Arial" charset="0"/>
                <a:ea typeface="ＭＳ Ｐゴシック" charset="0"/>
                <a:cs typeface="Arial" charset="0"/>
              </a:rPr>
              <a:t>today</a:t>
            </a:r>
            <a:endParaRPr lang="en-US" sz="1500" dirty="0">
              <a:latin typeface="Arial" charset="0"/>
              <a:ea typeface="ＭＳ Ｐゴシック"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Text Box 1"/>
          <p:cNvSpPr>
            <a:spLocks noGrp="1" noRot="1" noChangeAspect="1" noChangeArrowheads="1"/>
          </p:cNvSpPr>
          <p:nvPr>
            <p:ph type="sldImg"/>
          </p:nvPr>
        </p:nvSpPr>
        <p:spPr>
          <a:xfrm>
            <a:off x="1181100" y="696913"/>
            <a:ext cx="4648200" cy="3486150"/>
          </a:xfrm>
          <a:ln/>
        </p:spPr>
      </p:sp>
      <p:sp>
        <p:nvSpPr>
          <p:cNvPr id="219139" name="Text Box 2"/>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171450" indent="-171450">
              <a:spcBef>
                <a:spcPct val="0"/>
              </a:spcBef>
              <a:buFont typeface="Arial"/>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dirty="0">
                <a:latin typeface="Helvetica" charset="0"/>
                <a:ea typeface="ＭＳ Ｐゴシック" charset="0"/>
                <a:cs typeface="Helvetica" charset="0"/>
              </a:rPr>
              <a:t>Creative Commons licenses and public domain tools are used in a variety of </a:t>
            </a:r>
            <a:r>
              <a:rPr lang="en-US" dirty="0" smtClean="0">
                <a:latin typeface="Helvetica" charset="0"/>
                <a:ea typeface="ＭＳ Ｐゴシック" charset="0"/>
                <a:cs typeface="Helvetica" charset="0"/>
              </a:rPr>
              <a:t>areas</a:t>
            </a:r>
          </a:p>
          <a:p>
            <a:pPr marL="171450" indent="-171450">
              <a:spcBef>
                <a:spcPct val="0"/>
              </a:spcBef>
              <a:buFont typeface="Arial"/>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dirty="0" smtClean="0">
              <a:latin typeface="Helvetica" charset="0"/>
              <a:ea typeface="ＭＳ Ｐゴシック" charset="0"/>
              <a:cs typeface="Helvetica" charset="0"/>
            </a:endParaRPr>
          </a:p>
          <a:p>
            <a:pPr marL="171450" indent="-171450">
              <a:spcBef>
                <a:spcPct val="0"/>
              </a:spcBef>
              <a:buFont typeface="Arial"/>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dirty="0" smtClean="0">
                <a:latin typeface="Helvetica" charset="0"/>
                <a:ea typeface="ＭＳ Ｐゴシック" charset="0"/>
                <a:cs typeface="Helvetica" charset="0"/>
              </a:rPr>
              <a:t>artists </a:t>
            </a:r>
            <a:r>
              <a:rPr lang="en-US" dirty="0">
                <a:latin typeface="Helvetica" charset="0"/>
                <a:ea typeface="ＭＳ Ｐゴシック" charset="0"/>
                <a:cs typeface="Helvetica" charset="0"/>
              </a:rPr>
              <a:t>and the cultural </a:t>
            </a:r>
            <a:r>
              <a:rPr lang="en-US" dirty="0" smtClean="0">
                <a:latin typeface="Helvetica" charset="0"/>
                <a:ea typeface="ＭＳ Ｐゴシック" charset="0"/>
                <a:cs typeface="Helvetica" charset="0"/>
              </a:rPr>
              <a:t>sector</a:t>
            </a:r>
          </a:p>
          <a:p>
            <a:pPr marL="171450" indent="-171450">
              <a:spcBef>
                <a:spcPct val="0"/>
              </a:spcBef>
              <a:buFont typeface="Arial"/>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dirty="0" smtClean="0">
              <a:latin typeface="Helvetica" charset="0"/>
              <a:ea typeface="ＭＳ Ｐゴシック" charset="0"/>
              <a:cs typeface="Helvetica" charset="0"/>
            </a:endParaRPr>
          </a:p>
          <a:p>
            <a:pPr marL="171450" indent="-171450">
              <a:spcBef>
                <a:spcPct val="0"/>
              </a:spcBef>
              <a:buFont typeface="Arial"/>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dirty="0" smtClean="0">
                <a:latin typeface="Helvetica" charset="0"/>
                <a:ea typeface="ＭＳ Ｐゴシック" charset="0"/>
                <a:cs typeface="Helvetica" charset="0"/>
              </a:rPr>
              <a:t>science </a:t>
            </a:r>
            <a:r>
              <a:rPr lang="en-US" dirty="0">
                <a:latin typeface="Helvetica" charset="0"/>
                <a:ea typeface="ＭＳ Ｐゴシック" charset="0"/>
                <a:cs typeface="Helvetica" charset="0"/>
              </a:rPr>
              <a:t>and scholarly </a:t>
            </a:r>
            <a:r>
              <a:rPr lang="en-US" dirty="0" smtClean="0">
                <a:latin typeface="Helvetica" charset="0"/>
                <a:ea typeface="ＭＳ Ｐゴシック" charset="0"/>
                <a:cs typeface="Helvetica" charset="0"/>
              </a:rPr>
              <a:t>research</a:t>
            </a:r>
          </a:p>
          <a:p>
            <a:pPr marL="171450" indent="-171450">
              <a:spcBef>
                <a:spcPct val="0"/>
              </a:spcBef>
              <a:buFont typeface="Arial"/>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dirty="0" smtClean="0">
              <a:latin typeface="Helvetica" charset="0"/>
              <a:ea typeface="ＭＳ Ｐゴシック" charset="0"/>
              <a:cs typeface="Helvetica" charset="0"/>
            </a:endParaRPr>
          </a:p>
          <a:p>
            <a:pPr marL="171450" indent="-171450">
              <a:spcBef>
                <a:spcPct val="0"/>
              </a:spcBef>
              <a:buFont typeface="Arial"/>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dirty="0" smtClean="0">
                <a:latin typeface="Helvetica" charset="0"/>
                <a:ea typeface="ＭＳ Ｐゴシック" charset="0"/>
                <a:cs typeface="Helvetica" charset="0"/>
              </a:rPr>
              <a:t>governments </a:t>
            </a:r>
            <a:r>
              <a:rPr lang="en-US" dirty="0">
                <a:latin typeface="Helvetica" charset="0"/>
                <a:ea typeface="ＭＳ Ｐゴシック" charset="0"/>
                <a:cs typeface="Helvetica" charset="0"/>
              </a:rPr>
              <a:t>and public sector </a:t>
            </a:r>
            <a:r>
              <a:rPr lang="en-US" dirty="0" smtClean="0">
                <a:latin typeface="Helvetica" charset="0"/>
                <a:ea typeface="ＭＳ Ｐゴシック" charset="0"/>
                <a:cs typeface="Helvetica" charset="0"/>
              </a:rPr>
              <a:t>bodies</a:t>
            </a:r>
          </a:p>
          <a:p>
            <a:pPr marL="0" indent="0">
              <a:spcBef>
                <a:spcPct val="0"/>
              </a:spcBef>
              <a:buFont typeface="Arial"/>
              <a:buNone/>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dirty="0" smtClean="0">
              <a:latin typeface="Helvetica" charset="0"/>
              <a:ea typeface="ＭＳ Ｐゴシック" charset="0"/>
              <a:cs typeface="Helvetica" charset="0"/>
            </a:endParaRPr>
          </a:p>
          <a:p>
            <a:pPr marL="171450" indent="-171450">
              <a:spcBef>
                <a:spcPct val="0"/>
              </a:spcBef>
              <a:buFont typeface="Arial"/>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dirty="0" smtClean="0">
                <a:latin typeface="Helvetica" charset="0"/>
                <a:ea typeface="ＭＳ Ｐゴシック" charset="0"/>
                <a:cs typeface="Helvetica" charset="0"/>
              </a:rPr>
              <a:t>education </a:t>
            </a:r>
            <a:r>
              <a:rPr lang="en-US" dirty="0">
                <a:latin typeface="Helvetica" charset="0"/>
                <a:ea typeface="ＭＳ Ｐゴシック" charset="0"/>
                <a:cs typeface="Helvetica" charset="0"/>
              </a:rPr>
              <a:t>via teachers, students, and self </a:t>
            </a:r>
            <a:r>
              <a:rPr lang="en-US" dirty="0" smtClean="0">
                <a:latin typeface="Helvetica" charset="0"/>
                <a:ea typeface="ＭＳ Ｐゴシック" charset="0"/>
                <a:cs typeface="Helvetica" charset="0"/>
              </a:rPr>
              <a:t>learners</a:t>
            </a:r>
          </a:p>
          <a:p>
            <a:pPr marL="171450" indent="-171450">
              <a:spcBef>
                <a:spcPct val="0"/>
              </a:spcBef>
              <a:buFont typeface="Arial"/>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dirty="0" smtClean="0">
              <a:latin typeface="Helvetica" charset="0"/>
              <a:ea typeface="ＭＳ Ｐゴシック" charset="0"/>
              <a:cs typeface="Helvetica" charset="0"/>
            </a:endParaRPr>
          </a:p>
          <a:p>
            <a:pPr marL="171450" indent="-171450">
              <a:spcBef>
                <a:spcPct val="0"/>
              </a:spcBef>
              <a:buFont typeface="Arial"/>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dirty="0" smtClean="0">
                <a:latin typeface="Helvetica" charset="0"/>
                <a:ea typeface="ＭＳ Ｐゴシック" charset="0"/>
                <a:cs typeface="Helvetica" charset="0"/>
              </a:rPr>
              <a:t>and </a:t>
            </a:r>
            <a:r>
              <a:rPr lang="en-US" dirty="0">
                <a:latin typeface="Helvetica" charset="0"/>
                <a:ea typeface="ＭＳ Ｐゴシック" charset="0"/>
                <a:cs typeface="Helvetica" charset="0"/>
              </a:rPr>
              <a:t>many, many more.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1186" name="Text Box 1"/>
          <p:cNvSpPr>
            <a:spLocks noGrp="1" noRot="1" noChangeAspect="1" noChangeArrowheads="1"/>
          </p:cNvSpPr>
          <p:nvPr>
            <p:ph type="sldImg"/>
          </p:nvPr>
        </p:nvSpPr>
        <p:spPr>
          <a:xfrm>
            <a:off x="1181100" y="696913"/>
            <a:ext cx="4648200" cy="3486150"/>
          </a:xfrm>
          <a:ln/>
        </p:spPr>
      </p:sp>
      <p:sp>
        <p:nvSpPr>
          <p:cNvPr id="221187" name="Text Box 2"/>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464270" indent="-321915">
              <a:spcBef>
                <a:spcPct val="0"/>
              </a:spcBef>
              <a:buFont typeface="Arial" charset="0"/>
              <a:buChar char="•"/>
              <a:tabLst>
                <a:tab pos="464270" algn="l"/>
                <a:tab pos="1396043" algn="l"/>
                <a:tab pos="2327817" algn="l"/>
                <a:tab pos="3259590" algn="l"/>
                <a:tab pos="4191364" algn="l"/>
                <a:tab pos="5123138" algn="l"/>
                <a:tab pos="6054911" algn="l"/>
                <a:tab pos="6986685" algn="l"/>
                <a:tab pos="7918458" algn="l"/>
                <a:tab pos="8850232" algn="l"/>
                <a:tab pos="9782006" algn="l"/>
                <a:tab pos="10713779" algn="l"/>
              </a:tabLst>
            </a:pPr>
            <a:r>
              <a:rPr lang="en-US" sz="1500" dirty="0">
                <a:latin typeface="Arial" charset="0"/>
                <a:ea typeface="ＭＳ Ｐゴシック" charset="0"/>
                <a:cs typeface="Arial" charset="0"/>
              </a:rPr>
              <a:t>within the jurisdiction, public and legal lead volunteers help to make the licenses work in their individual countries’ legal </a:t>
            </a:r>
            <a:r>
              <a:rPr lang="en-US" sz="1500" dirty="0" smtClean="0">
                <a:latin typeface="Arial" charset="0"/>
                <a:ea typeface="ＭＳ Ｐゴシック" charset="0"/>
                <a:cs typeface="Arial" charset="0"/>
              </a:rPr>
              <a:t>system</a:t>
            </a:r>
          </a:p>
          <a:p>
            <a:pPr marL="464270" indent="-321915">
              <a:spcBef>
                <a:spcPct val="0"/>
              </a:spcBef>
              <a:buFont typeface="Arial" charset="0"/>
              <a:buChar char="•"/>
              <a:tabLst>
                <a:tab pos="464270" algn="l"/>
                <a:tab pos="1396043" algn="l"/>
                <a:tab pos="2327817" algn="l"/>
                <a:tab pos="3259590" algn="l"/>
                <a:tab pos="4191364" algn="l"/>
                <a:tab pos="5123138" algn="l"/>
                <a:tab pos="6054911" algn="l"/>
                <a:tab pos="6986685" algn="l"/>
                <a:tab pos="7918458" algn="l"/>
                <a:tab pos="8850232" algn="l"/>
                <a:tab pos="9782006" algn="l"/>
                <a:tab pos="10713779" algn="l"/>
              </a:tabLst>
            </a:pPr>
            <a:endParaRPr lang="en-US" sz="1500" dirty="0">
              <a:latin typeface="Arial" charset="0"/>
              <a:ea typeface="ＭＳ Ｐゴシック" charset="0"/>
              <a:cs typeface="Arial" charset="0"/>
            </a:endParaRPr>
          </a:p>
          <a:p>
            <a:pPr marL="464270" indent="-321915">
              <a:spcBef>
                <a:spcPct val="0"/>
              </a:spcBef>
              <a:buFont typeface="Arial" charset="0"/>
              <a:buChar char="•"/>
              <a:tabLst>
                <a:tab pos="464270" algn="l"/>
                <a:tab pos="1396043" algn="l"/>
                <a:tab pos="2327817" algn="l"/>
                <a:tab pos="3259590" algn="l"/>
                <a:tab pos="4191364" algn="l"/>
                <a:tab pos="5123138" algn="l"/>
                <a:tab pos="6054911" algn="l"/>
                <a:tab pos="6986685" algn="l"/>
                <a:tab pos="7918458" algn="l"/>
                <a:tab pos="8850232" algn="l"/>
                <a:tab pos="9782006" algn="l"/>
                <a:tab pos="10713779" algn="l"/>
              </a:tabLst>
            </a:pPr>
            <a:r>
              <a:rPr lang="en-US" sz="1500" dirty="0" smtClean="0">
                <a:latin typeface="Arial" charset="0"/>
                <a:ea typeface="ＭＳ Ｐゴシック" charset="0"/>
                <a:cs typeface="Arial" charset="0"/>
              </a:rPr>
              <a:t>we </a:t>
            </a:r>
            <a:r>
              <a:rPr lang="en-US" sz="1500" dirty="0">
                <a:latin typeface="Arial" charset="0"/>
                <a:ea typeface="ＭＳ Ｐゴシック" charset="0"/>
                <a:cs typeface="Arial" charset="0"/>
              </a:rPr>
              <a:t>have </a:t>
            </a:r>
            <a:r>
              <a:rPr lang="en-US" sz="1500" dirty="0" smtClean="0">
                <a:latin typeface="Arial" charset="0"/>
                <a:ea typeface="ＭＳ Ｐゴシック" charset="0"/>
                <a:cs typeface="Arial" charset="0"/>
              </a:rPr>
              <a:t>72 </a:t>
            </a:r>
            <a:r>
              <a:rPr lang="en-US" sz="1500" dirty="0">
                <a:latin typeface="Arial" charset="0"/>
                <a:ea typeface="ＭＳ Ｐゴシック" charset="0"/>
                <a:cs typeface="Arial" charset="0"/>
              </a:rPr>
              <a:t>active affiliate </a:t>
            </a:r>
            <a:r>
              <a:rPr lang="en-US" sz="1500" dirty="0" smtClean="0">
                <a:latin typeface="Arial" charset="0"/>
                <a:ea typeface="ＭＳ Ｐゴシック" charset="0"/>
                <a:cs typeface="Arial" charset="0"/>
              </a:rPr>
              <a:t>teams with several more in process</a:t>
            </a:r>
            <a:endParaRPr lang="en-US" sz="1500" dirty="0">
              <a:latin typeface="Arial" charset="0"/>
              <a:ea typeface="ＭＳ Ｐゴシック" charset="0"/>
              <a:cs typeface="Arial" charset="0"/>
            </a:endParaRPr>
          </a:p>
          <a:p>
            <a:pPr marL="464270" indent="-321915">
              <a:spcBef>
                <a:spcPct val="0"/>
              </a:spcBef>
              <a:buFont typeface="Arial" charset="0"/>
              <a:buChar char="•"/>
              <a:tabLst>
                <a:tab pos="464270" algn="l"/>
                <a:tab pos="1396043" algn="l"/>
                <a:tab pos="2327817" algn="l"/>
                <a:tab pos="3259590" algn="l"/>
                <a:tab pos="4191364" algn="l"/>
                <a:tab pos="5123138" algn="l"/>
                <a:tab pos="6054911" algn="l"/>
                <a:tab pos="6986685" algn="l"/>
                <a:tab pos="7918458" algn="l"/>
                <a:tab pos="8850232" algn="l"/>
                <a:tab pos="9782006" algn="l"/>
                <a:tab pos="10713779" algn="l"/>
              </a:tabLst>
            </a:pPr>
            <a:endParaRPr lang="en-US" sz="1500" dirty="0">
              <a:latin typeface="Arial" charset="0"/>
              <a:ea typeface="ＭＳ Ｐゴシック" charset="0"/>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626" name="Text Box 1"/>
          <p:cNvSpPr>
            <a:spLocks noGrp="1" noRot="1" noChangeAspect="1" noChangeArrowheads="1"/>
          </p:cNvSpPr>
          <p:nvPr>
            <p:ph type="sldImg"/>
          </p:nvPr>
        </p:nvSpPr>
        <p:spPr>
          <a:xfrm>
            <a:off x="1181100" y="696913"/>
            <a:ext cx="4648200" cy="3486150"/>
          </a:xfrm>
          <a:ln/>
        </p:spPr>
      </p:sp>
      <p:sp>
        <p:nvSpPr>
          <p:cNvPr id="282627" name="Text Box 2"/>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Wikipedia, which about 2 years ago merged all their content into using CC attribution </a:t>
            </a:r>
            <a:r>
              <a:rPr lang="en-US" sz="1500" dirty="0" smtClean="0">
                <a:latin typeface="Arial" charset="0"/>
                <a:ea typeface="ＭＳ Ｐゴシック" charset="0"/>
                <a:cs typeface="Arial" charset="0"/>
              </a:rPr>
              <a:t>share-alike license</a:t>
            </a: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17 million Wikipedia articles across all </a:t>
            </a:r>
            <a:r>
              <a:rPr lang="en-US" sz="1500" dirty="0" smtClean="0">
                <a:latin typeface="Arial" charset="0"/>
                <a:ea typeface="ＭＳ Ｐゴシック" charset="0"/>
                <a:cs typeface="Arial" charset="0"/>
              </a:rPr>
              <a:t>languages</a:t>
            </a: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8.5 million media files in Wikimedia Commons database. </a:t>
            </a:r>
            <a:endParaRPr lang="en-US" sz="1500" dirty="0" smtClean="0">
              <a:latin typeface="Arial" charset="0"/>
              <a:ea typeface="ＭＳ Ｐゴシック" charset="0"/>
              <a:cs typeface="Arial" charset="0"/>
            </a:endParaRP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All are available under a free license.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Text Box 1"/>
          <p:cNvSpPr>
            <a:spLocks noGrp="1" noRot="1" noChangeAspect="1" noChangeArrowheads="1"/>
          </p:cNvSpPr>
          <p:nvPr>
            <p:ph type="sldImg"/>
          </p:nvPr>
        </p:nvSpPr>
        <p:spPr>
          <a:xfrm>
            <a:off x="839788" y="441325"/>
            <a:ext cx="5330825" cy="3998913"/>
          </a:xfrm>
          <a:ln/>
        </p:spPr>
      </p:sp>
      <p:sp>
        <p:nvSpPr>
          <p:cNvPr id="284675" name="Text Box 2"/>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dirty="0">
                <a:ea typeface="ＭＳ Ｐゴシック" charset="0"/>
                <a:cs typeface="ＭＳ Ｐゴシック" charset="0"/>
              </a:rPr>
              <a:t>Photo websites like Flickr, with over 175 million CC-licensed photos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1058" name="Text Box 1"/>
          <p:cNvSpPr>
            <a:spLocks noGrp="1" noRot="1" noChangeAspect="1" noChangeArrowheads="1"/>
          </p:cNvSpPr>
          <p:nvPr>
            <p:ph type="sldImg"/>
          </p:nvPr>
        </p:nvSpPr>
        <p:spPr>
          <a:xfrm>
            <a:off x="1181100" y="696913"/>
            <a:ext cx="4648200" cy="3486150"/>
          </a:xfrm>
          <a:ln/>
        </p:spPr>
      </p:sp>
      <p:sp>
        <p:nvSpPr>
          <p:cNvPr id="301059" name="Text Box 2"/>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the White House, where user contributions to whitehouse.gov are licensed under a CC Attribution license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9250" name="Text Box 1"/>
          <p:cNvSpPr>
            <a:spLocks noGrp="1" noRot="1" noChangeAspect="1" noChangeArrowheads="1"/>
          </p:cNvSpPr>
          <p:nvPr>
            <p:ph type="sldImg"/>
          </p:nvPr>
        </p:nvSpPr>
        <p:spPr>
          <a:xfrm>
            <a:off x="1181100" y="696913"/>
            <a:ext cx="4648200" cy="3486150"/>
          </a:xfrm>
          <a:ln/>
        </p:spPr>
      </p:sp>
      <p:sp>
        <p:nvSpPr>
          <p:cNvPr id="309251" name="Text Box 2"/>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Higher Ed</a:t>
            </a: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MIT OCW- the largest OCW project, sharing course content from all 1,900 MIT courses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5394" name="Text Box 1"/>
          <p:cNvSpPr>
            <a:spLocks noGrp="1" noRot="1" noChangeAspect="1" noChangeArrowheads="1"/>
          </p:cNvSpPr>
          <p:nvPr>
            <p:ph type="sldImg"/>
          </p:nvPr>
        </p:nvSpPr>
        <p:spPr>
          <a:xfrm>
            <a:off x="1181100" y="696913"/>
            <a:ext cx="4648200" cy="3486150"/>
          </a:xfrm>
          <a:ln/>
        </p:spPr>
      </p:sp>
      <p:sp>
        <p:nvSpPr>
          <p:cNvPr id="315395" name="Text Box 2"/>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CC used by philanthropic foundations for the projects they </a:t>
            </a:r>
            <a:r>
              <a:rPr lang="en-US" sz="1500" dirty="0" smtClean="0">
                <a:latin typeface="Arial" charset="0"/>
                <a:ea typeface="ＭＳ Ｐゴシック" charset="0"/>
                <a:cs typeface="Arial" charset="0"/>
              </a:rPr>
              <a:t>fund</a:t>
            </a: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the Shuttleworth </a:t>
            </a:r>
            <a:r>
              <a:rPr lang="en-US" sz="1500" dirty="0" smtClean="0">
                <a:latin typeface="Arial" charset="0"/>
                <a:ea typeface="ＭＳ Ｐゴシック" charset="0"/>
                <a:cs typeface="Arial" charset="0"/>
              </a:rPr>
              <a:t>Foundation</a:t>
            </a: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smtClean="0">
                <a:latin typeface="Arial" charset="0"/>
                <a:ea typeface="ＭＳ Ｐゴシック" charset="0"/>
                <a:cs typeface="Arial" charset="0"/>
              </a:rPr>
              <a:t>Hewlett</a:t>
            </a: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NGLC grants funded by Gates, Hewlett, others, all content created using grant funds must be licensed CC BY </a:t>
            </a:r>
          </a:p>
          <a:p>
            <a:pPr marL="465887" indent="-323533">
              <a:spcBef>
                <a:spcPct val="0"/>
              </a:spcBef>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sz="1200" b="1" kern="1200" dirty="0" smtClean="0">
                <a:solidFill>
                  <a:schemeClr val="tx1"/>
                </a:solidFill>
                <a:effectLst/>
                <a:latin typeface="+mn-lt"/>
                <a:ea typeface="+mn-ea"/>
                <a:cs typeface="+mn-cs"/>
              </a:rPr>
              <a:t>According</a:t>
            </a:r>
            <a:r>
              <a:rPr lang="en-US" sz="1200" b="1" kern="1200" baseline="0" dirty="0" smtClean="0">
                <a:solidFill>
                  <a:schemeClr val="tx1"/>
                </a:solidFill>
                <a:effectLst/>
                <a:latin typeface="+mn-lt"/>
                <a:ea typeface="+mn-ea"/>
                <a:cs typeface="+mn-cs"/>
              </a:rPr>
              <a:t> to the World Food Program </a:t>
            </a:r>
            <a:r>
              <a:rPr lang="en-US" sz="1200" b="0" kern="1200" baseline="0" dirty="0" smtClean="0">
                <a:solidFill>
                  <a:schemeClr val="tx1"/>
                </a:solidFill>
                <a:effectLst/>
                <a:latin typeface="+mn-lt"/>
                <a:ea typeface="+mn-ea"/>
                <a:cs typeface="+mn-cs"/>
              </a:rPr>
              <a:t>t</a:t>
            </a:r>
            <a:r>
              <a:rPr lang="en-US" dirty="0" smtClean="0"/>
              <a:t>here are 925 million undernourished people in the world today. That means one in seven people do not get enough food.</a:t>
            </a:r>
            <a:endParaRPr lang="en-US" sz="1200" b="1" kern="1200" baseline="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What</a:t>
            </a:r>
            <a:r>
              <a:rPr lang="en-US" sz="1200" kern="1200" baseline="0" dirty="0" smtClean="0">
                <a:solidFill>
                  <a:schemeClr val="tx1"/>
                </a:solidFill>
                <a:effectLst/>
                <a:latin typeface="+mn-lt"/>
                <a:ea typeface="+mn-ea"/>
                <a:cs typeface="+mn-cs"/>
              </a:rPr>
              <a:t> i</a:t>
            </a:r>
            <a:r>
              <a:rPr lang="en-US" sz="1200" kern="1200" dirty="0" smtClean="0">
                <a:solidFill>
                  <a:schemeClr val="tx1"/>
                </a:solidFill>
                <a:effectLst/>
                <a:latin typeface="+mn-lt"/>
                <a:ea typeface="+mn-ea"/>
                <a:cs typeface="+mn-cs"/>
              </a:rPr>
              <a:t>f we had a food machine</a:t>
            </a:r>
            <a:r>
              <a:rPr lang="en-US" sz="1200" kern="1200" baseline="0" dirty="0" smtClean="0">
                <a:solidFill>
                  <a:schemeClr val="tx1"/>
                </a:solidFill>
                <a:effectLst/>
                <a:latin typeface="+mn-lt"/>
                <a:ea typeface="+mn-ea"/>
                <a:cs typeface="+mn-cs"/>
              </a:rPr>
              <a:t> that could </a:t>
            </a:r>
            <a:r>
              <a:rPr lang="en-US" sz="1200" kern="1200" dirty="0" smtClean="0">
                <a:solidFill>
                  <a:schemeClr val="tx1"/>
                </a:solidFill>
                <a:effectLst/>
                <a:latin typeface="+mn-lt"/>
                <a:ea typeface="+mn-ea"/>
                <a:cs typeface="+mn-cs"/>
              </a:rPr>
              <a:t>feed everyone?</a:t>
            </a:r>
          </a:p>
          <a:p>
            <a:pPr marL="171450" lvl="0" indent="-171450">
              <a:buFont typeface="Arial"/>
              <a:buChar char="•"/>
            </a:pPr>
            <a:r>
              <a:rPr lang="en-US" sz="1200" kern="1200" dirty="0" smtClean="0">
                <a:solidFill>
                  <a:schemeClr val="tx1"/>
                </a:solidFill>
                <a:effectLst/>
                <a:latin typeface="+mn-lt"/>
                <a:ea typeface="+mn-ea"/>
                <a:cs typeface="+mn-cs"/>
              </a:rPr>
              <a:t>Marginal cost of feeding</a:t>
            </a:r>
            <a:r>
              <a:rPr lang="en-US" sz="1200" kern="1200" baseline="0" dirty="0" smtClean="0">
                <a:solidFill>
                  <a:schemeClr val="tx1"/>
                </a:solidFill>
                <a:effectLst/>
                <a:latin typeface="+mn-lt"/>
                <a:ea typeface="+mn-ea"/>
                <a:cs typeface="+mn-cs"/>
              </a:rPr>
              <a:t> everyone was </a:t>
            </a:r>
            <a:r>
              <a:rPr lang="en-US" sz="1200" kern="1200" dirty="0" smtClean="0">
                <a:solidFill>
                  <a:schemeClr val="tx1"/>
                </a:solidFill>
                <a:effectLst/>
                <a:latin typeface="+mn-lt"/>
                <a:ea typeface="+mn-ea"/>
                <a:cs typeface="+mn-cs"/>
              </a:rPr>
              <a:t>close to $0</a:t>
            </a:r>
          </a:p>
          <a:p>
            <a:pPr marL="171450" lvl="0" indent="-171450">
              <a:buFont typeface="Arial"/>
              <a:buChar char="•"/>
            </a:pPr>
            <a:r>
              <a:rPr lang="en-US" sz="1200" kern="1200" dirty="0" smtClean="0">
                <a:solidFill>
                  <a:schemeClr val="tx1"/>
                </a:solidFill>
                <a:effectLst/>
                <a:latin typeface="+mn-lt"/>
                <a:ea typeface="+mn-ea"/>
                <a:cs typeface="+mn-cs"/>
              </a:rPr>
              <a:t>Doing so doesn’t hurt farmers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net result =everyone in the world has enough to eat</a:t>
            </a:r>
          </a:p>
          <a:p>
            <a:pPr marL="171450" lvl="0" indent="-171450">
              <a:buFont typeface="Arial"/>
              <a:buChar char="•"/>
            </a:pPr>
            <a:r>
              <a:rPr lang="en-US" sz="1200" kern="1200" dirty="0" smtClean="0">
                <a:solidFill>
                  <a:schemeClr val="tx1"/>
                </a:solidFill>
                <a:effectLst/>
                <a:latin typeface="+mn-lt"/>
                <a:ea typeface="+mn-ea"/>
                <a:cs typeface="+mn-cs"/>
              </a:rPr>
              <a:t>Question is: should we turn on the food machine?   </a:t>
            </a:r>
            <a:r>
              <a:rPr lang="en-US" sz="1200" b="1" kern="1200" dirty="0" smtClean="0">
                <a:solidFill>
                  <a:schemeClr val="tx1"/>
                </a:solidFill>
                <a:effectLst/>
                <a:latin typeface="+mn-lt"/>
                <a:ea typeface="+mn-ea"/>
                <a:cs typeface="+mn-cs"/>
              </a:rPr>
              <a:t>Let’s take a vote</a:t>
            </a:r>
            <a:r>
              <a:rPr lang="en-US" sz="1200" b="1" kern="1200" baseline="0" dirty="0" smtClean="0">
                <a:solidFill>
                  <a:schemeClr val="tx1"/>
                </a:solidFill>
                <a:effectLst/>
                <a:latin typeface="+mn-lt"/>
                <a:ea typeface="+mn-ea"/>
                <a:cs typeface="+mn-cs"/>
              </a:rPr>
              <a:t> (raise your hand)</a:t>
            </a:r>
          </a:p>
          <a:p>
            <a:pPr marL="171450" lvl="0" indent="-171450">
              <a:buFont typeface="Arial"/>
              <a:buChar char="•"/>
            </a:pPr>
            <a:r>
              <a:rPr lang="en-US" sz="1200" kern="1200" baseline="0" dirty="0" smtClean="0">
                <a:solidFill>
                  <a:schemeClr val="tx1"/>
                </a:solidFill>
                <a:effectLst/>
                <a:latin typeface="+mn-lt"/>
                <a:ea typeface="+mn-ea"/>
                <a:cs typeface="+mn-cs"/>
              </a:rPr>
              <a:t>Obvious, yes?</a:t>
            </a:r>
            <a:endParaRPr lang="en-US" sz="120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I believe we have a “learning machine”, it is within our power to turn it on… but it needs public open policies to provide ongoing, sustainable funding</a:t>
            </a:r>
            <a:r>
              <a:rPr lang="en-US" sz="1200" kern="1200" baseline="0" dirty="0" smtClean="0">
                <a:solidFill>
                  <a:schemeClr val="tx1"/>
                </a:solidFill>
                <a:effectLst/>
                <a:latin typeface="+mn-lt"/>
                <a:ea typeface="+mn-ea"/>
                <a:cs typeface="+mn-cs"/>
              </a:rPr>
              <a:t> and to effect necessary cultural change.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87336-F9E9-4D13-94AF-8F80DF92E3D1}" type="slidenum">
              <a:rPr lang="en-US" smtClean="0"/>
              <a:pPr/>
              <a:t>16</a:t>
            </a:fld>
            <a:endParaRPr lang="en-US" dirty="0"/>
          </a:p>
        </p:txBody>
      </p:sp>
    </p:spTree>
    <p:extLst>
      <p:ext uri="{BB962C8B-B14F-4D97-AF65-F5344CB8AC3E}">
        <p14:creationId xmlns:p14="http://schemas.microsoft.com/office/powerpoint/2010/main" val="14895073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Text Box 1"/>
          <p:cNvSpPr>
            <a:spLocks noGrp="1" noRot="1" noChangeAspect="1" noChangeArrowheads="1"/>
          </p:cNvSpPr>
          <p:nvPr>
            <p:ph type="sldImg"/>
          </p:nvPr>
        </p:nvSpPr>
        <p:spPr>
          <a:xfrm>
            <a:off x="1181100" y="696913"/>
            <a:ext cx="4648200" cy="3486150"/>
          </a:xfrm>
          <a:ln/>
        </p:spPr>
      </p:sp>
      <p:sp>
        <p:nvSpPr>
          <p:cNvPr id="321539" name="Text Box 2"/>
          <p:cNvSpPr>
            <a:spLocks noGrp="1" noChangeArrowheads="1"/>
          </p:cNvSpPr>
          <p:nvPr>
            <p:ph type="body" idx="1"/>
          </p:nvPr>
        </p:nvSpPr>
        <p:spPr>
          <a:xfrm>
            <a:off x="701040" y="4415790"/>
            <a:ext cx="5608320" cy="72886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CC licensed resources aid in search and discovery; the licenses clarify to educators, students the rights available to them for </a:t>
            </a:r>
            <a:r>
              <a:rPr lang="en-US" sz="1500" dirty="0" smtClean="0">
                <a:latin typeface="Arial" charset="0"/>
                <a:ea typeface="ＭＳ Ｐゴシック" charset="0"/>
                <a:cs typeface="Arial" charset="0"/>
              </a:rPr>
              <a:t>reuse, revise,</a:t>
            </a:r>
            <a:r>
              <a:rPr lang="en-US" sz="1500" baseline="0" dirty="0" smtClean="0">
                <a:latin typeface="Arial" charset="0"/>
                <a:ea typeface="ＭＳ Ｐゴシック" charset="0"/>
                <a:cs typeface="Arial" charset="0"/>
              </a:rPr>
              <a:t> remix and redistribute.</a:t>
            </a:r>
            <a:endParaRPr lang="en-US" sz="1500" dirty="0" smtClean="0">
              <a:latin typeface="Arial" charset="0"/>
              <a:ea typeface="ＭＳ Ｐゴシック" charset="0"/>
              <a:cs typeface="Arial" charset="0"/>
            </a:endParaRP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smtClean="0">
                <a:latin typeface="Arial" charset="0"/>
                <a:ea typeface="ＭＳ Ｐゴシック" charset="0"/>
                <a:cs typeface="Arial" charset="0"/>
              </a:rPr>
              <a:t>LRMI</a:t>
            </a:r>
            <a:endParaRPr lang="en-US" sz="1500" dirty="0">
              <a:latin typeface="Arial" charset="0"/>
              <a:ea typeface="ＭＳ Ｐゴシック" charset="0"/>
              <a:cs typeface="Arial" charset="0"/>
            </a:endParaRPr>
          </a:p>
          <a:p>
            <a:pPr marL="465887" indent="-323533">
              <a:spcBef>
                <a:spcPct val="0"/>
              </a:spcBef>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a:p>
            <a:pPr marL="465887" indent="-323533">
              <a:spcBef>
                <a:spcPct val="0"/>
              </a:spcBef>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3586" name="Text Box 1"/>
          <p:cNvSpPr>
            <a:spLocks noGrp="1" noRot="1" noChangeAspect="1" noChangeArrowheads="1"/>
          </p:cNvSpPr>
          <p:nvPr>
            <p:ph type="sldImg"/>
          </p:nvPr>
        </p:nvSpPr>
        <p:spPr>
          <a:xfrm>
            <a:off x="1181100" y="696913"/>
            <a:ext cx="4648200" cy="3486150"/>
          </a:xfrm>
          <a:ln/>
        </p:spPr>
      </p:sp>
      <p:sp>
        <p:nvSpPr>
          <p:cNvPr id="323587" name="Text Box 2"/>
          <p:cNvSpPr>
            <a:spLocks noGrp="1" noChangeArrowheads="1"/>
          </p:cNvSpPr>
          <p:nvPr>
            <p:ph type="body" idx="1"/>
          </p:nvPr>
        </p:nvSpPr>
        <p:spPr>
          <a:xfrm>
            <a:off x="701040" y="4415791"/>
            <a:ext cx="5608320" cy="42721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CC licensed OER address language and accessibility </a:t>
            </a:r>
            <a:r>
              <a:rPr lang="en-US" sz="1500" dirty="0" smtClean="0">
                <a:latin typeface="Arial" charset="0"/>
                <a:ea typeface="ＭＳ Ｐゴシック" charset="0"/>
                <a:cs typeface="Arial" charset="0"/>
              </a:rPr>
              <a:t>concerns</a:t>
            </a: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OER 800 MIT OCW courses have been translated into languages other than English, all without needing to ask permission from the copyright </a:t>
            </a:r>
            <a:r>
              <a:rPr lang="en-US" sz="1500" dirty="0" smtClean="0">
                <a:latin typeface="Arial" charset="0"/>
                <a:ea typeface="ＭＳ Ｐゴシック" charset="0"/>
                <a:cs typeface="Arial" charset="0"/>
              </a:rPr>
              <a:t>holder</a:t>
            </a: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Open textbooks can be converted into accessible formats, such as audiobooks and Braille refresh; no additional royalty costs since the rights are pre-cleared via the CC license</a:t>
            </a:r>
          </a:p>
          <a:p>
            <a:pPr marL="465887" indent="-323533">
              <a:spcBef>
                <a:spcPct val="0"/>
              </a:spcBef>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a:p>
            <a:pPr marL="465887" indent="-323533">
              <a:spcBef>
                <a:spcPct val="0"/>
              </a:spcBef>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5634" name="Text Box 1"/>
          <p:cNvSpPr>
            <a:spLocks noGrp="1" noRot="1" noChangeAspect="1" noChangeArrowheads="1"/>
          </p:cNvSpPr>
          <p:nvPr>
            <p:ph type="sldImg"/>
          </p:nvPr>
        </p:nvSpPr>
        <p:spPr>
          <a:xfrm>
            <a:off x="1181100" y="696913"/>
            <a:ext cx="4648200" cy="3486150"/>
          </a:xfrm>
          <a:ln/>
        </p:spPr>
      </p:sp>
      <p:sp>
        <p:nvSpPr>
          <p:cNvPr id="325635" name="Text Box 2"/>
          <p:cNvSpPr>
            <a:spLocks noGrp="1" noChangeArrowheads="1"/>
          </p:cNvSpPr>
          <p:nvPr>
            <p:ph type="body" idx="1"/>
          </p:nvPr>
        </p:nvSpPr>
        <p:spPr>
          <a:xfrm>
            <a:off x="701040" y="4415790"/>
            <a:ext cx="5608320" cy="68254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CC licensed open textbooks is one solution to enable creativity, customizability, keep materials up to date, and make learning materials more affordable </a:t>
            </a:r>
            <a:endParaRPr lang="en-US" sz="1500" dirty="0" smtClean="0">
              <a:latin typeface="Arial" charset="0"/>
              <a:ea typeface="ＭＳ Ｐゴシック" charset="0"/>
              <a:cs typeface="Arial" charset="0"/>
            </a:endParaRP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Flat World is a commercial textbook publisher that incorporates CC licenses into the core of their business model, offering free online access, and affordable print on demand physical copies of textbooks and supplemental </a:t>
            </a:r>
            <a:r>
              <a:rPr lang="en-US" sz="1500" dirty="0" smtClean="0">
                <a:latin typeface="Arial" charset="0"/>
                <a:ea typeface="ＭＳ Ｐゴシック" charset="0"/>
                <a:cs typeface="Arial" charset="0"/>
              </a:rPr>
              <a:t>materials</a:t>
            </a: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FWK 800 colleges will utilize their open textbooks this year, saving 150,000 students $12 million or more in textbook </a:t>
            </a:r>
            <a:r>
              <a:rPr lang="en-US" sz="1500" dirty="0" smtClean="0">
                <a:latin typeface="Arial" charset="0"/>
                <a:ea typeface="ＭＳ Ｐゴシック" charset="0"/>
                <a:cs typeface="Arial" charset="0"/>
              </a:rPr>
              <a:t>expenses</a:t>
            </a: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CK-12 has produced several open textbooks called “flexbooks”, and their Physics Flexbook is in use in Virginia high schools; developed and delivered within 6 </a:t>
            </a:r>
            <a:r>
              <a:rPr lang="en-US" sz="1500" dirty="0" smtClean="0">
                <a:latin typeface="Arial" charset="0"/>
                <a:ea typeface="ＭＳ Ｐゴシック" charset="0"/>
                <a:cs typeface="Arial" charset="0"/>
              </a:rPr>
              <a:t>months</a:t>
            </a: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a:p>
            <a:pPr marL="465887" indent="-323533">
              <a:spcBef>
                <a:spcPct val="0"/>
              </a:spcBef>
              <a:buFont typeface="Arial" charset="0"/>
              <a:buChar char="•"/>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r>
              <a:rPr lang="en-US" sz="1500" dirty="0">
                <a:latin typeface="Arial" charset="0"/>
                <a:ea typeface="ＭＳ Ｐゴシック" charset="0"/>
                <a:cs typeface="Arial" charset="0"/>
              </a:rPr>
              <a:t>a professor at the UMICH School of Information, took an existing Computer Science Python textbook that was licensed under an open license and remixed the book in only 11 days, Michigan’s espresso book machine printed copies for $10</a:t>
            </a:r>
          </a:p>
          <a:p>
            <a:pPr marL="465887" indent="-323533">
              <a:spcBef>
                <a:spcPct val="0"/>
              </a:spcBef>
              <a:tabLst>
                <a:tab pos="465887" algn="l"/>
                <a:tab pos="1397660" algn="l"/>
                <a:tab pos="2329434" algn="l"/>
                <a:tab pos="3261208" algn="l"/>
                <a:tab pos="4192981" algn="l"/>
                <a:tab pos="5124755" algn="l"/>
                <a:tab pos="6056528" algn="l"/>
                <a:tab pos="6988302" algn="l"/>
                <a:tab pos="7920076" algn="l"/>
                <a:tab pos="8851849" algn="l"/>
                <a:tab pos="9783623" algn="l"/>
                <a:tab pos="10715396" algn="l"/>
              </a:tabLst>
            </a:pPr>
            <a:endParaRPr lang="en-US" sz="1500" dirty="0">
              <a:latin typeface="Arial" charset="0"/>
              <a:ea typeface="ＭＳ Ｐゴシック" charset="0"/>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So what?  Why focus on Open Policy? Why am I</a:t>
            </a:r>
            <a:r>
              <a:rPr lang="en-US" sz="1200" b="1" kern="1200" baseline="0" dirty="0" smtClean="0">
                <a:solidFill>
                  <a:schemeClr val="tx1"/>
                </a:solidFill>
                <a:effectLst/>
                <a:latin typeface="+mn-lt"/>
                <a:ea typeface="+mn-ea"/>
                <a:cs typeface="+mn-cs"/>
              </a:rPr>
              <a:t> talking about it?</a:t>
            </a:r>
            <a:endParaRPr lang="en-US" sz="1200" b="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lvl="0"/>
            <a:r>
              <a:rPr lang="en-US" sz="1200" b="1" kern="1200" dirty="0" smtClean="0">
                <a:solidFill>
                  <a:srgbClr val="000000"/>
                </a:solidFill>
                <a:effectLst/>
                <a:latin typeface="+mn-lt"/>
                <a:ea typeface="+mn-ea"/>
                <a:cs typeface="+mn-cs"/>
              </a:rPr>
              <a:t>1</a:t>
            </a:r>
            <a:r>
              <a:rPr lang="en-US" sz="1200" b="1" kern="1200" baseline="30000" dirty="0" smtClean="0">
                <a:solidFill>
                  <a:srgbClr val="000000"/>
                </a:solidFill>
                <a:effectLst/>
                <a:latin typeface="+mn-lt"/>
                <a:ea typeface="+mn-ea"/>
                <a:cs typeface="+mn-cs"/>
              </a:rPr>
              <a:t>st</a:t>
            </a:r>
            <a:r>
              <a:rPr lang="en-US" sz="1200" b="1" kern="1200" dirty="0" smtClean="0">
                <a:solidFill>
                  <a:srgbClr val="000000"/>
                </a:solidFill>
                <a:effectLst/>
                <a:latin typeface="+mn-lt"/>
                <a:ea typeface="+mn-ea"/>
                <a:cs typeface="+mn-cs"/>
              </a:rPr>
              <a:t> the Policy = Publicly funded resources are openly</a:t>
            </a:r>
            <a:r>
              <a:rPr lang="en-US" sz="1200" b="1" kern="1200" baseline="0" dirty="0" smtClean="0">
                <a:solidFill>
                  <a:srgbClr val="000000"/>
                </a:solidFill>
                <a:effectLst/>
                <a:latin typeface="+mn-lt"/>
                <a:ea typeface="+mn-ea"/>
                <a:cs typeface="+mn-cs"/>
              </a:rPr>
              <a:t> licensed </a:t>
            </a:r>
            <a:r>
              <a:rPr lang="en-US" sz="1200" b="1" kern="1200" dirty="0" smtClean="0">
                <a:solidFill>
                  <a:srgbClr val="000000"/>
                </a:solidFill>
                <a:effectLst/>
                <a:latin typeface="+mn-lt"/>
                <a:ea typeface="+mn-ea"/>
                <a:cs typeface="+mn-cs"/>
              </a:rPr>
              <a:t>resources.</a:t>
            </a:r>
          </a:p>
          <a:p>
            <a:pPr lvl="0"/>
            <a:endParaRPr lang="en-US" sz="1200" b="1" kern="1200" dirty="0" smtClean="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While there are many open licenses, publicly funded educational resources should use an open license that allows the public to revise, reuse, remix and redistribute those materials.</a:t>
            </a:r>
            <a:endParaRPr lang="en-US" sz="1200" b="1" kern="1200" dirty="0" smtClean="0">
              <a:solidFill>
                <a:srgbClr val="000000"/>
              </a:solidFill>
              <a:effectLst/>
              <a:latin typeface="+mn-lt"/>
              <a:ea typeface="+mn-ea"/>
              <a:cs typeface="+mn-cs"/>
            </a:endParaRPr>
          </a:p>
          <a:p>
            <a:pPr lvl="0"/>
            <a:endParaRPr lang="en-US" sz="1200" b="1" kern="1200" dirty="0" smtClean="0">
              <a:solidFill>
                <a:srgbClr val="FF3300"/>
              </a:solidFill>
              <a:effectLst/>
              <a:latin typeface="+mn-lt"/>
              <a:ea typeface="+mn-ea"/>
              <a:cs typeface="+mn-cs"/>
            </a:endParaRPr>
          </a:p>
          <a:p>
            <a:r>
              <a:rPr lang="en-GB" sz="1200" kern="1200" dirty="0" smtClean="0">
                <a:solidFill>
                  <a:schemeClr val="tx1"/>
                </a:solidFill>
                <a:effectLst/>
                <a:latin typeface="+mn-lt"/>
                <a:ea typeface="+mn-ea"/>
                <a:cs typeface="+mn-cs"/>
              </a:rPr>
              <a:t>For the purposes of the open policies that contribute to the Commons, I define policy broadly as legislation, regulation, and/or funder mandates. If we are going to unleash the power of billions of dollars of publicly funded education, research and science projects, we need broad adoption of open policies.</a:t>
            </a:r>
            <a:endParaRPr lang="en-US" sz="1200" b="1" kern="1200" dirty="0" smtClean="0">
              <a:solidFill>
                <a:srgbClr val="FF3300"/>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Why focus on Publicly funded</a:t>
            </a:r>
            <a:r>
              <a:rPr lang="en-US" sz="1200" b="1" kern="1200" baseline="0" dirty="0" smtClean="0">
                <a:solidFill>
                  <a:schemeClr val="tx1"/>
                </a:solidFill>
                <a:effectLst/>
                <a:latin typeface="+mn-lt"/>
                <a:ea typeface="+mn-ea"/>
                <a:cs typeface="+mn-cs"/>
              </a:rPr>
              <a:t> educational resources</a:t>
            </a:r>
            <a:r>
              <a:rPr lang="en-US" sz="1200" b="1" kern="1200" dirty="0" smtClean="0">
                <a:solidFill>
                  <a:schemeClr val="tx1"/>
                </a:solidFill>
                <a:effectLst/>
                <a:latin typeface="+mn-lt"/>
                <a:ea typeface="+mn-ea"/>
                <a:cs typeface="+mn-cs"/>
              </a:rPr>
              <a:t> = </a:t>
            </a:r>
            <a:r>
              <a:rPr lang="en-US" sz="1200" b="1" kern="1200" dirty="0" smtClean="0">
                <a:solidFill>
                  <a:srgbClr val="FF0000"/>
                </a:solidFill>
                <a:effectLst/>
                <a:latin typeface="+mn-lt"/>
                <a:ea typeface="+mn-ea"/>
                <a:cs typeface="+mn-cs"/>
              </a:rPr>
              <a:t>LOTS of $$$</a:t>
            </a:r>
            <a:endParaRPr lang="en-US" sz="1200" kern="1200" dirty="0" smtClean="0">
              <a:solidFill>
                <a:srgbClr val="FF0000"/>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Brazil: approximately 5% of GDP ($2.1T dollars) on education</a:t>
            </a:r>
          </a:p>
          <a:p>
            <a:r>
              <a:rPr lang="en-US" sz="1200" kern="1200" dirty="0" smtClean="0">
                <a:solidFill>
                  <a:schemeClr val="tx1"/>
                </a:solidFill>
                <a:effectLst/>
                <a:latin typeface="+mn-lt"/>
                <a:ea typeface="+mn-ea"/>
                <a:cs typeface="+mn-cs"/>
              </a:rPr>
              <a:t>European Union – 5% of GDP ($16.2T) on Education</a:t>
            </a:r>
          </a:p>
          <a:p>
            <a:r>
              <a:rPr lang="en-US" sz="1200" kern="1200" dirty="0" smtClean="0">
                <a:solidFill>
                  <a:schemeClr val="tx1"/>
                </a:solidFill>
                <a:effectLst/>
                <a:latin typeface="+mn-lt"/>
                <a:ea typeface="+mn-ea"/>
                <a:cs typeface="+mn-cs"/>
              </a:rPr>
              <a:t>Argentina spends 6% of GDP ($307B) on Education</a:t>
            </a:r>
          </a:p>
          <a:p>
            <a:r>
              <a:rPr lang="en-US" sz="1200" kern="1200" dirty="0" smtClean="0">
                <a:solidFill>
                  <a:schemeClr val="tx1"/>
                </a:solidFill>
                <a:effectLst/>
                <a:latin typeface="+mn-lt"/>
                <a:ea typeface="+mn-ea"/>
                <a:cs typeface="+mn-cs"/>
              </a:rPr>
              <a:t>United</a:t>
            </a:r>
            <a:r>
              <a:rPr lang="en-US" sz="1200" kern="1200" baseline="0" dirty="0" smtClean="0">
                <a:solidFill>
                  <a:schemeClr val="tx1"/>
                </a:solidFill>
                <a:effectLst/>
                <a:latin typeface="+mn-lt"/>
                <a:ea typeface="+mn-ea"/>
                <a:cs typeface="+mn-cs"/>
              </a:rPr>
              <a:t> States</a:t>
            </a:r>
            <a:r>
              <a:rPr lang="en-US" sz="1200" kern="1200" dirty="0" smtClean="0">
                <a:solidFill>
                  <a:schemeClr val="tx1"/>
                </a:solidFill>
                <a:effectLst/>
                <a:latin typeface="+mn-lt"/>
                <a:ea typeface="+mn-ea"/>
                <a:cs typeface="+mn-cs"/>
              </a:rPr>
              <a:t> spends just over 5% of GDP ($14.1T)</a:t>
            </a:r>
          </a:p>
          <a:p>
            <a:r>
              <a:rPr lang="en-US" dirty="0" smtClean="0"/>
              <a:t>Malaysia has been spending between 20 and 25% of its annual budget on education [ a third of it in HE], for the last two decades.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a:t>
            </a:r>
          </a:p>
          <a:p>
            <a:pPr lvl="0"/>
            <a:endParaRPr lang="en-US" sz="1200" kern="1200" baseline="0" dirty="0" smtClean="0">
              <a:solidFill>
                <a:schemeClr val="tx1"/>
              </a:solidFill>
              <a:effectLst/>
              <a:latin typeface="+mn-lt"/>
              <a:ea typeface="+mn-ea"/>
              <a:cs typeface="+mn-cs"/>
            </a:endParaRPr>
          </a:p>
          <a:p>
            <a:r>
              <a:rPr lang="en-US" dirty="0" smtClean="0"/>
              <a:t>These might be useful - though they're both very dated: </a:t>
            </a:r>
            <a:br>
              <a:rPr lang="en-US" dirty="0" smtClean="0"/>
            </a:br>
            <a:endParaRPr lang="en-US" dirty="0" smtClean="0"/>
          </a:p>
          <a:p>
            <a:r>
              <a:rPr lang="en-US" dirty="0" smtClean="0">
                <a:hlinkClick r:id="rId3"/>
              </a:rPr>
              <a:t>http://www.oclc.org/reports/escan/economic/educationlibraryspending.htm</a:t>
            </a:r>
            <a:endParaRPr lang="en-US" dirty="0" smtClean="0"/>
          </a:p>
          <a:p>
            <a:r>
              <a:rPr lang="en-US" dirty="0" smtClean="0">
                <a:hlinkClick r:id="rId4"/>
              </a:rPr>
              <a:t>http://www.nationmaster.com/graph/edu_edu_spe-education-spending-of-gdp</a:t>
            </a:r>
            <a:endParaRPr lang="en-US" dirty="0" smtClean="0"/>
          </a:p>
          <a:p>
            <a:endParaRPr lang="en-US" dirty="0" smtClean="0"/>
          </a:p>
          <a:p>
            <a:r>
              <a:rPr lang="en-US" dirty="0" smtClean="0"/>
              <a:t>This gives you a thorough break down of Australia's GDP expenditure on education between 2003 and 2008: </a:t>
            </a:r>
            <a:r>
              <a:rPr lang="en-US" dirty="0" smtClean="0">
                <a:hlinkClick r:id="rId5"/>
              </a:rPr>
              <a:t>http://www.abs.gov.au/AUSSTATS/abs@.nsf/Lookup/0E0701553637F843CA25773700169C99?opendocument</a:t>
            </a:r>
            <a:endParaRPr lang="en-US" dirty="0" smtClean="0"/>
          </a:p>
          <a:p>
            <a:pPr lvl="0"/>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87336-F9E9-4D13-94AF-8F80DF92E3D1}" type="slidenum">
              <a:rPr lang="en-US" smtClean="0"/>
              <a:pPr/>
              <a:t>67</a:t>
            </a:fld>
            <a:endParaRPr lang="en-US" dirty="0"/>
          </a:p>
        </p:txBody>
      </p:sp>
    </p:spTree>
    <p:extLst>
      <p:ext uri="{BB962C8B-B14F-4D97-AF65-F5344CB8AC3E}">
        <p14:creationId xmlns:p14="http://schemas.microsoft.com/office/powerpoint/2010/main" val="39200846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Global GDP</a:t>
            </a:r>
            <a:r>
              <a:rPr lang="en-US" sz="1200" kern="1200" baseline="0" dirty="0" smtClean="0">
                <a:solidFill>
                  <a:schemeClr val="tx1"/>
                </a:solidFill>
                <a:effectLst/>
                <a:latin typeface="+mn-lt"/>
                <a:ea typeface="+mn-ea"/>
                <a:cs typeface="+mn-cs"/>
              </a:rPr>
              <a:t> comes in at just about $58.3T – World Bank Data (2009)</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If countries spend roughly 5% of GPD on education = $58.3T x 5% = US $2.9T / year</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8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If we can move to a simple open public policy, hundreds of billions</a:t>
            </a:r>
            <a:r>
              <a:rPr lang="en-US" sz="1200" b="1" kern="1200" baseline="0" dirty="0" smtClean="0">
                <a:solidFill>
                  <a:schemeClr val="tx1"/>
                </a:solidFill>
                <a:effectLst/>
                <a:latin typeface="+mn-lt"/>
                <a:ea typeface="+mn-ea"/>
                <a:cs typeface="+mn-cs"/>
              </a:rPr>
              <a:t> of dollars of educational resources will be available under an open license and will be freely available to the public that paid for them.</a:t>
            </a:r>
          </a:p>
          <a:p>
            <a:pPr lvl="0"/>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National / state / provincial governments </a:t>
            </a:r>
            <a:r>
              <a:rPr lang="en-US" sz="1200" kern="1200" dirty="0" smtClean="0">
                <a:solidFill>
                  <a:schemeClr val="tx1"/>
                </a:solidFill>
                <a:effectLst/>
                <a:latin typeface="+mn-lt"/>
                <a:ea typeface="+mn-ea"/>
                <a:cs typeface="+mn-cs"/>
              </a:rPr>
              <a:t>and education systems all play a critical role in setting policies that drive education investments, and have an interest in ensuring that public funding in education make a meaningful, cost-effective contribution to socio-economic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Given this role, these policy-making entities are ideally positioned to encourage or mandate recipients of public funding to produce educational resources under an open license. </a:t>
            </a:r>
            <a:endParaRPr lang="en-US" sz="1200" b="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87336-F9E9-4D13-94AF-8F80DF92E3D1}" type="slidenum">
              <a:rPr lang="en-US" smtClean="0"/>
              <a:pPr/>
              <a:t>68</a:t>
            </a:fld>
            <a:endParaRPr lang="en-US" dirty="0"/>
          </a:p>
        </p:txBody>
      </p:sp>
    </p:spTree>
    <p:extLst>
      <p:ext uri="{BB962C8B-B14F-4D97-AF65-F5344CB8AC3E}">
        <p14:creationId xmlns:p14="http://schemas.microsoft.com/office/powerpoint/2010/main" val="29654258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This</a:t>
            </a:r>
            <a:r>
              <a:rPr lang="en-US" sz="1200" b="1" kern="1200" baseline="0" dirty="0" smtClean="0">
                <a:solidFill>
                  <a:schemeClr val="tx1"/>
                </a:solidFill>
                <a:effectLst/>
                <a:latin typeface="+mn-lt"/>
                <a:ea typeface="+mn-ea"/>
                <a:cs typeface="+mn-cs"/>
              </a:rPr>
              <a:t> is why Open Policies are important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If we get this simple idea right,</a:t>
            </a:r>
            <a:r>
              <a:rPr lang="en-US" sz="1200" b="1" kern="1200" dirty="0" smtClean="0">
                <a:solidFill>
                  <a:schemeClr val="tx1"/>
                </a:solidFill>
                <a:effectLst/>
                <a:latin typeface="+mn-lt"/>
                <a:ea typeface="+mn-ea"/>
                <a:cs typeface="+mn-cs"/>
              </a:rPr>
              <a:t> OER sustainability will cease to be an issue </a:t>
            </a:r>
            <a:r>
              <a:rPr lang="en-US" sz="1200" kern="1200" dirty="0" smtClean="0">
                <a:solidFill>
                  <a:schemeClr val="tx1"/>
                </a:solidFill>
                <a:effectLst/>
                <a:latin typeface="+mn-lt"/>
                <a:ea typeface="+mn-ea"/>
                <a:cs typeface="+mn-cs"/>
              </a:rPr>
              <a:t>because: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there will be plenty of public funding to build and maintain all of the teaching, learning and research resources the world needs, and,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 </a:t>
            </a:r>
            <a:r>
              <a:rPr lang="en-US" sz="1200" kern="1200" dirty="0" smtClean="0">
                <a:solidFill>
                  <a:schemeClr val="tx1"/>
                </a:solidFill>
                <a:effectLst/>
                <a:latin typeface="+mn-lt"/>
                <a:ea typeface="+mn-ea"/>
                <a:cs typeface="+mn-cs"/>
              </a:rPr>
              <a:t>“open” becomes the default and “closed” becomes the exception. … and the bar for receiving an exception should be high.</a:t>
            </a:r>
            <a:r>
              <a:rPr lang="en-US" dirty="0" smtClean="0">
                <a:effectLst/>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Wrong frame (today) – how do we sustain that [pilot] project?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Right frame – how do we maximize the investments we’re already making (&amp; have already made – sunk costs) on learning resources we need for our students… for our university … our state … our nation?</a:t>
            </a:r>
            <a:endParaRPr lang="en-US" sz="1400" kern="1200" dirty="0" smtClean="0">
              <a:solidFill>
                <a:schemeClr val="tx1"/>
              </a:solidFill>
              <a:effectLst/>
              <a:latin typeface="+mn-lt"/>
              <a:ea typeface="+mn-ea"/>
              <a:cs typeface="+mn-cs"/>
            </a:endParaRPr>
          </a:p>
          <a:p>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OER becomes the </a:t>
            </a:r>
            <a:r>
              <a:rPr lang="en-US" sz="1200" u="sng" kern="1200" dirty="0" smtClean="0">
                <a:solidFill>
                  <a:schemeClr val="tx1"/>
                </a:solidFill>
                <a:effectLst/>
                <a:latin typeface="+mn-lt"/>
                <a:ea typeface="+mn-ea"/>
                <a:cs typeface="+mn-cs"/>
              </a:rPr>
              <a:t>default</a:t>
            </a:r>
            <a:r>
              <a:rPr lang="en-US" sz="1200" kern="1200" dirty="0" smtClean="0">
                <a:solidFill>
                  <a:schemeClr val="tx1"/>
                </a:solidFill>
                <a:effectLst/>
                <a:latin typeface="+mn-lt"/>
                <a:ea typeface="+mn-ea"/>
                <a:cs typeface="+mn-cs"/>
              </a:rPr>
              <a:t> output of normal work -- so no new money required. It’s part of normal business. </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Sustaining OER</a:t>
            </a:r>
            <a:r>
              <a:rPr lang="en-US" sz="1200" b="1" kern="1200" baseline="0" dirty="0" smtClean="0">
                <a:solidFill>
                  <a:schemeClr val="tx1"/>
                </a:solidFill>
                <a:effectLst/>
                <a:latin typeface="+mn-lt"/>
                <a:ea typeface="+mn-ea"/>
                <a:cs typeface="+mn-cs"/>
              </a:rPr>
              <a:t> = sustaining the academy.</a:t>
            </a:r>
          </a:p>
          <a:p>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was our </a:t>
            </a:r>
            <a:r>
              <a:rPr lang="en-US" sz="1200" b="1" kern="1200" dirty="0" smtClean="0">
                <a:solidFill>
                  <a:schemeClr val="tx1"/>
                </a:solidFill>
                <a:effectLst/>
                <a:latin typeface="+mn-lt"/>
                <a:ea typeface="+mn-ea"/>
                <a:cs typeface="+mn-cs"/>
              </a:rPr>
              <a:t>sustainability plan in WA State </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we are only going to</a:t>
            </a:r>
            <a:r>
              <a:rPr lang="en-US" sz="1200" b="1" kern="1200" baseline="0" dirty="0" smtClean="0">
                <a:solidFill>
                  <a:schemeClr val="tx1"/>
                </a:solidFill>
                <a:effectLst/>
                <a:latin typeface="+mn-lt"/>
                <a:ea typeface="+mn-ea"/>
                <a:cs typeface="+mn-cs"/>
              </a:rPr>
              <a:t> be selfish </a:t>
            </a:r>
            <a:r>
              <a:rPr lang="en-US" sz="1200" kern="1200" baseline="0" dirty="0" smtClean="0">
                <a:solidFill>
                  <a:schemeClr val="tx1"/>
                </a:solidFill>
                <a:effectLst/>
                <a:latin typeface="+mn-lt"/>
                <a:ea typeface="+mn-ea"/>
                <a:cs typeface="+mn-cs"/>
              </a:rPr>
              <a:t>and</a:t>
            </a:r>
            <a:r>
              <a:rPr lang="en-US" sz="1200" kern="1200" dirty="0" smtClean="0">
                <a:solidFill>
                  <a:schemeClr val="tx1"/>
                </a:solidFill>
                <a:effectLst/>
                <a:latin typeface="+mn-lt"/>
                <a:ea typeface="+mn-ea"/>
                <a:cs typeface="+mn-cs"/>
              </a:rPr>
              <a:t> build / maintain what we would have done anyway for WA students. We’re also going to put a </a:t>
            </a:r>
            <a:r>
              <a:rPr lang="en-US" sz="1200" b="1" kern="1200" dirty="0" smtClean="0">
                <a:solidFill>
                  <a:schemeClr val="tx1"/>
                </a:solidFill>
                <a:effectLst/>
                <a:latin typeface="+mn-lt"/>
                <a:ea typeface="+mn-ea"/>
                <a:cs typeface="+mn-cs"/>
              </a:rPr>
              <a:t>CC BY license </a:t>
            </a:r>
            <a:r>
              <a:rPr lang="en-US" sz="1200" kern="1200" dirty="0" smtClean="0">
                <a:solidFill>
                  <a:schemeClr val="tx1"/>
                </a:solidFill>
                <a:effectLst/>
                <a:latin typeface="+mn-lt"/>
                <a:ea typeface="+mn-ea"/>
                <a:cs typeface="+mn-cs"/>
              </a:rPr>
              <a:t>on everything we build because (a) we believe education is about sharing and (b) good things happen to us when we share: updates, new partners, grant opportunities, translations…</a:t>
            </a:r>
            <a:r>
              <a:rPr lang="en-US" dirty="0" smtClean="0">
                <a:effectLst/>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will still need to be ongoing investments … but if we collectively need quality, affordable learning resources that are iteratively improved based on data from assessments … shouldn’t we:</a:t>
            </a:r>
          </a:p>
          <a:p>
            <a:endParaRPr lang="en-US" sz="1400" kern="1200" dirty="0" smtClean="0">
              <a:solidFill>
                <a:schemeClr val="tx1"/>
              </a:solidFill>
              <a:effectLst/>
              <a:latin typeface="+mn-lt"/>
              <a:ea typeface="+mn-ea"/>
              <a:cs typeface="+mn-cs"/>
            </a:endParaRPr>
          </a:p>
          <a:p>
            <a:pPr lvl="3"/>
            <a:r>
              <a:rPr lang="en-US" sz="1200" b="1"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demand that we get access to what we, the taxpayers, paid for so we’re not starting from scratch and;</a:t>
            </a:r>
            <a:endParaRPr lang="en-US" sz="1400" kern="1200" dirty="0" smtClean="0">
              <a:solidFill>
                <a:schemeClr val="tx1"/>
              </a:solidFill>
              <a:effectLst/>
              <a:latin typeface="+mn-lt"/>
              <a:ea typeface="+mn-ea"/>
              <a:cs typeface="+mn-cs"/>
            </a:endParaRPr>
          </a:p>
          <a:p>
            <a:pPr lvl="3"/>
            <a:r>
              <a:rPr lang="en-US" sz="1200" b="1" kern="1200" dirty="0" smtClean="0">
                <a:solidFill>
                  <a:schemeClr val="tx1"/>
                </a:solidFill>
                <a:effectLst/>
                <a:latin typeface="+mn-lt"/>
                <a:ea typeface="+mn-ea"/>
                <a:cs typeface="+mn-cs"/>
              </a:rPr>
              <a:t>(b) </a:t>
            </a:r>
            <a:r>
              <a:rPr lang="en-US" sz="1200" kern="1200" dirty="0" smtClean="0">
                <a:solidFill>
                  <a:schemeClr val="tx1"/>
                </a:solidFill>
                <a:effectLst/>
                <a:latin typeface="+mn-lt"/>
                <a:ea typeface="+mn-ea"/>
                <a:cs typeface="+mn-cs"/>
              </a:rPr>
              <a:t>share what we build as we have a collective goal of educating more people to higher levels?  </a:t>
            </a:r>
            <a:r>
              <a:rPr lang="en-US" sz="1200" b="1" kern="1200" dirty="0" smtClean="0">
                <a:solidFill>
                  <a:schemeClr val="tx1"/>
                </a:solidFill>
                <a:effectLst/>
                <a:latin typeface="+mn-lt"/>
                <a:ea typeface="+mn-ea"/>
                <a:cs typeface="+mn-cs"/>
              </a:rPr>
              <a:t>Are we educators or not?  </a:t>
            </a:r>
            <a:endParaRPr lang="en-US" sz="14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87336-F9E9-4D13-94AF-8F80DF92E3D1}" type="slidenum">
              <a:rPr lang="en-US" smtClean="0"/>
              <a:pPr/>
              <a:t>69</a:t>
            </a:fld>
            <a:endParaRPr lang="en-US" dirty="0"/>
          </a:p>
        </p:txBody>
      </p:sp>
    </p:spTree>
    <p:extLst>
      <p:ext uri="{BB962C8B-B14F-4D97-AF65-F5344CB8AC3E}">
        <p14:creationId xmlns:p14="http://schemas.microsoft.com/office/powerpoint/2010/main" val="17996202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1" kern="1200" dirty="0" smtClean="0">
                <a:solidFill>
                  <a:schemeClr val="tx1"/>
                </a:solidFill>
                <a:effectLst/>
                <a:latin typeface="+mn-lt"/>
                <a:ea typeface="+mn-ea"/>
                <a:cs typeface="+mn-cs"/>
              </a:rPr>
              <a:t>The Policy is </a:t>
            </a:r>
            <a:r>
              <a:rPr lang="en-US" sz="1200" b="1" u="sng" kern="1200" dirty="0" smtClean="0">
                <a:solidFill>
                  <a:schemeClr val="tx1"/>
                </a:solidFill>
                <a:effectLst/>
                <a:latin typeface="+mn-lt"/>
                <a:ea typeface="+mn-ea"/>
                <a:cs typeface="+mn-cs"/>
              </a:rPr>
              <a:t>simple</a:t>
            </a:r>
            <a:r>
              <a:rPr lang="en-US" sz="1200" b="1" kern="1200" dirty="0" smtClean="0">
                <a:solidFill>
                  <a:schemeClr val="tx1"/>
                </a:solidFill>
                <a:effectLst/>
                <a:latin typeface="+mn-lt"/>
                <a:ea typeface="+mn-ea"/>
                <a:cs typeface="+mn-cs"/>
              </a:rPr>
              <a:t> to say, explain and convince impartial policy actors of its obviousness.</a:t>
            </a:r>
          </a:p>
          <a:p>
            <a:endParaRPr lang="en-US" sz="18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Policy </a:t>
            </a:r>
            <a:r>
              <a:rPr lang="en-US" sz="1200" kern="1200" dirty="0" smtClean="0">
                <a:solidFill>
                  <a:srgbClr val="000000"/>
                </a:solidFill>
                <a:effectLst/>
                <a:latin typeface="+mn-lt"/>
                <a:ea typeface="+mn-ea"/>
                <a:cs typeface="+mn-cs"/>
              </a:rPr>
              <a:t>= </a:t>
            </a:r>
            <a:r>
              <a:rPr lang="en-US" sz="1200" b="1" kern="1200" dirty="0" smtClean="0">
                <a:solidFill>
                  <a:srgbClr val="000000"/>
                </a:solidFill>
                <a:effectLst/>
                <a:latin typeface="+mn-lt"/>
                <a:ea typeface="+mn-ea"/>
                <a:cs typeface="+mn-cs"/>
              </a:rPr>
              <a:t>Publicly funded resources are openly</a:t>
            </a:r>
            <a:r>
              <a:rPr lang="en-US" sz="1200" b="1" kern="1200" baseline="0" dirty="0" smtClean="0">
                <a:solidFill>
                  <a:srgbClr val="000000"/>
                </a:solidFill>
                <a:effectLst/>
                <a:latin typeface="+mn-lt"/>
                <a:ea typeface="+mn-ea"/>
                <a:cs typeface="+mn-cs"/>
              </a:rPr>
              <a:t> licensed </a:t>
            </a:r>
            <a:r>
              <a:rPr lang="en-US" sz="1200" b="1" kern="1200" dirty="0" smtClean="0">
                <a:solidFill>
                  <a:srgbClr val="000000"/>
                </a:solidFill>
                <a:effectLst/>
                <a:latin typeface="+mn-lt"/>
                <a:ea typeface="+mn-ea"/>
                <a:cs typeface="+mn-cs"/>
              </a:rPr>
              <a:t>resources.   </a:t>
            </a:r>
          </a:p>
          <a:p>
            <a:pPr lvl="0"/>
            <a:endParaRPr lang="en-US" sz="1200" b="1" kern="1200" dirty="0" smtClean="0">
              <a:solidFill>
                <a:srgbClr val="FF3300"/>
              </a:solidFill>
              <a:effectLst/>
              <a:latin typeface="+mn-lt"/>
              <a:ea typeface="+mn-ea"/>
              <a:cs typeface="+mn-cs"/>
            </a:endParaRPr>
          </a:p>
          <a:p>
            <a:pPr lvl="1"/>
            <a:r>
              <a:rPr lang="en-US" sz="1200" b="1" kern="1200" dirty="0" smtClean="0">
                <a:solidFill>
                  <a:schemeClr val="tx1"/>
                </a:solidFill>
                <a:effectLst/>
                <a:latin typeface="+mn-lt"/>
                <a:ea typeface="+mn-ea"/>
                <a:cs typeface="+mn-cs"/>
              </a:rPr>
              <a:t>Implementation?</a:t>
            </a:r>
            <a:r>
              <a:rPr lang="en-US" sz="1200" b="1"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ll publicly funded creative works are either placed into the public domain or are openly licensed with a license that allows:</a:t>
            </a:r>
            <a:r>
              <a:rPr lang="en-US" sz="1200" kern="1200" baseline="0" dirty="0" smtClean="0">
                <a:solidFill>
                  <a:schemeClr val="tx1"/>
                </a:solidFill>
                <a:effectLst/>
                <a:latin typeface="+mn-lt"/>
                <a:ea typeface="+mn-ea"/>
                <a:cs typeface="+mn-cs"/>
              </a:rPr>
              <a:t> revise, reuse, remix, redistribute.</a:t>
            </a:r>
            <a:endParaRPr lang="en-US" sz="1200" kern="1200" dirty="0" smtClean="0">
              <a:solidFill>
                <a:schemeClr val="tx1"/>
              </a:solidFill>
              <a:effectLst/>
              <a:latin typeface="+mn-lt"/>
              <a:ea typeface="+mn-ea"/>
              <a:cs typeface="+mn-cs"/>
            </a:endParaRPr>
          </a:p>
          <a:p>
            <a:pPr lvl="1"/>
            <a:endParaRPr lang="en-US" sz="18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Important</a:t>
            </a:r>
            <a:r>
              <a:rPr lang="en-US" sz="1200" kern="1200" dirty="0" smtClean="0">
                <a:solidFill>
                  <a:schemeClr val="tx1"/>
                </a:solidFill>
                <a:effectLst/>
                <a:latin typeface="+mn-lt"/>
                <a:ea typeface="+mn-ea"/>
                <a:cs typeface="+mn-cs"/>
              </a:rPr>
              <a:t>: such a policy is about sharing what is </a:t>
            </a:r>
            <a:r>
              <a:rPr lang="en-US" sz="1200" b="1" u="sng" kern="1200" dirty="0" smtClean="0">
                <a:solidFill>
                  <a:schemeClr val="tx1"/>
                </a:solidFill>
                <a:effectLst/>
                <a:latin typeface="+mn-lt"/>
                <a:ea typeface="+mn-ea"/>
                <a:cs typeface="+mn-cs"/>
              </a:rPr>
              <a:t>built</a:t>
            </a:r>
            <a:r>
              <a:rPr lang="en-US" sz="1200" kern="1200" dirty="0" smtClean="0">
                <a:solidFill>
                  <a:schemeClr val="tx1"/>
                </a:solidFill>
                <a:effectLst/>
                <a:latin typeface="+mn-lt"/>
                <a:ea typeface="+mn-ea"/>
                <a:cs typeface="+mn-cs"/>
              </a:rPr>
              <a:t> with public funds.  It says nothing about requiring </a:t>
            </a:r>
            <a:r>
              <a:rPr lang="en-US" sz="1200" b="1" kern="1200" dirty="0" smtClean="0">
                <a:solidFill>
                  <a:schemeClr val="tx1"/>
                </a:solidFill>
                <a:effectLst/>
                <a:latin typeface="+mn-lt"/>
                <a:ea typeface="+mn-ea"/>
                <a:cs typeface="+mn-cs"/>
              </a:rPr>
              <a:t>use</a:t>
            </a:r>
            <a:r>
              <a:rPr lang="en-US" sz="1200" kern="1200" dirty="0" smtClean="0">
                <a:solidFill>
                  <a:schemeClr val="tx1"/>
                </a:solidFill>
                <a:effectLst/>
                <a:latin typeface="+mn-lt"/>
                <a:ea typeface="+mn-ea"/>
                <a:cs typeface="+mn-cs"/>
              </a:rPr>
              <a:t>.</a:t>
            </a:r>
            <a:endParaRPr lang="en-US" sz="18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8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Slogans</a:t>
            </a:r>
            <a:r>
              <a:rPr lang="en-US" sz="1200" kern="1200" dirty="0" smtClean="0">
                <a:solidFill>
                  <a:schemeClr val="tx1"/>
                </a:solidFill>
                <a:effectLst/>
                <a:latin typeface="+mn-lt"/>
                <a:ea typeface="+mn-ea"/>
                <a:cs typeface="+mn-cs"/>
              </a:rPr>
              <a:t>:</a:t>
            </a:r>
            <a:endParaRPr lang="en-US" sz="18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Buy one get one (Wiley)</a:t>
            </a:r>
            <a:endParaRPr lang="en-US" sz="18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You should get what you pay for.</a:t>
            </a:r>
          </a:p>
          <a:p>
            <a:pPr lvl="2"/>
            <a:r>
              <a:rPr lang="en-US" sz="1200" kern="1200" dirty="0" smtClean="0">
                <a:solidFill>
                  <a:schemeClr val="tx1"/>
                </a:solidFill>
                <a:effectLst/>
                <a:latin typeface="+mn-lt"/>
                <a:ea typeface="+mn-ea"/>
                <a:cs typeface="+mn-cs"/>
              </a:rPr>
              <a:t>Public Access to Publicly Funded Resources</a:t>
            </a:r>
          </a:p>
          <a:p>
            <a:pPr lvl="2"/>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a:t>
            </a:r>
          </a:p>
          <a:p>
            <a:pPr lvl="2"/>
            <a:endParaRPr lang="en-US" sz="1200" kern="1200" dirty="0" smtClean="0">
              <a:solidFill>
                <a:schemeClr val="tx1"/>
              </a:solidFill>
              <a:effectLst/>
              <a:latin typeface="+mn-lt"/>
              <a:ea typeface="+mn-ea"/>
              <a:cs typeface="+mn-cs"/>
            </a:endParaRPr>
          </a:p>
          <a:p>
            <a:pPr lvl="2"/>
            <a:endParaRPr lang="en-US" sz="1200" kern="1200" dirty="0" smtClean="0">
              <a:solidFill>
                <a:schemeClr val="tx1"/>
              </a:solidFill>
              <a:effectLst/>
              <a:latin typeface="+mn-lt"/>
              <a:ea typeface="+mn-ea"/>
              <a:cs typeface="+mn-cs"/>
            </a:endParaRPr>
          </a:p>
          <a:p>
            <a:pPr lvl="2"/>
            <a:endParaRPr lang="en-US" sz="1200" kern="1200" dirty="0" smtClean="0">
              <a:solidFill>
                <a:schemeClr val="tx1"/>
              </a:solidFill>
              <a:effectLst/>
              <a:latin typeface="+mn-lt"/>
              <a:ea typeface="+mn-ea"/>
              <a:cs typeface="+mn-cs"/>
            </a:endParaRPr>
          </a:p>
          <a:p>
            <a:pPr lvl="2"/>
            <a:endParaRPr lang="en-US" sz="1200" kern="1200" dirty="0" smtClean="0">
              <a:solidFill>
                <a:schemeClr val="tx1"/>
              </a:solidFill>
              <a:effectLst/>
              <a:latin typeface="+mn-lt"/>
              <a:ea typeface="+mn-ea"/>
              <a:cs typeface="+mn-cs"/>
            </a:endParaRPr>
          </a:p>
          <a:p>
            <a:pPr lvl="2"/>
            <a:endParaRPr lang="en-US" sz="1200" kern="1200" dirty="0" smtClean="0">
              <a:solidFill>
                <a:schemeClr val="tx1"/>
              </a:solidFill>
              <a:effectLst/>
              <a:latin typeface="+mn-lt"/>
              <a:ea typeface="+mn-ea"/>
              <a:cs typeface="+mn-cs"/>
            </a:endParaRPr>
          </a:p>
          <a:p>
            <a:pPr lvl="2"/>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Good news. Many</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have already called for Open Policies</a:t>
            </a:r>
            <a:endParaRPr lang="en-US" sz="18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8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Open Access community</a:t>
            </a:r>
          </a:p>
          <a:p>
            <a:pPr lvl="0"/>
            <a:r>
              <a:rPr lang="en-US" sz="1200" kern="1200" dirty="0" smtClean="0">
                <a:solidFill>
                  <a:schemeClr val="tx1"/>
                </a:solidFill>
                <a:effectLst/>
                <a:latin typeface="+mn-lt"/>
                <a:ea typeface="+mn-ea"/>
                <a:cs typeface="+mn-cs"/>
              </a:rPr>
              <a:t>Cape Town Declaration</a:t>
            </a:r>
            <a:endParaRPr lang="en-US" sz="18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recent… Washington Declaration on Intellectual Property and the Public Interest</a:t>
            </a:r>
          </a:p>
        </p:txBody>
      </p:sp>
      <p:sp>
        <p:nvSpPr>
          <p:cNvPr id="4" name="Slide Number Placeholder 3"/>
          <p:cNvSpPr>
            <a:spLocks noGrp="1"/>
          </p:cNvSpPr>
          <p:nvPr>
            <p:ph type="sldNum" sz="quarter" idx="10"/>
          </p:nvPr>
        </p:nvSpPr>
        <p:spPr/>
        <p:txBody>
          <a:bodyPr/>
          <a:lstStyle/>
          <a:p>
            <a:fld id="{92187336-F9E9-4D13-94AF-8F80DF92E3D1}" type="slidenum">
              <a:rPr lang="en-US" smtClean="0"/>
              <a:pPr/>
              <a:t>70</a:t>
            </a:fld>
            <a:endParaRPr lang="en-US" dirty="0"/>
          </a:p>
        </p:txBody>
      </p:sp>
    </p:spTree>
    <p:extLst>
      <p:ext uri="{BB962C8B-B14F-4D97-AF65-F5344CB8AC3E}">
        <p14:creationId xmlns:p14="http://schemas.microsoft.com/office/powerpoint/2010/main" val="40494388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More good news – the arguments for getting policy makers to adopt open policies are simple and compelling.</a:t>
            </a:r>
            <a:endParaRPr lang="en-US" sz="1200" kern="1200" dirty="0" smtClean="0">
              <a:solidFill>
                <a:schemeClr val="tx1"/>
              </a:solidFill>
              <a:effectLst/>
              <a:latin typeface="+mn-lt"/>
              <a:ea typeface="+mn-ea"/>
              <a:cs typeface="+mn-cs"/>
            </a:endParaRPr>
          </a:p>
          <a:p>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8B01E8F8-C865-4D46-9A2C-7D1A321FD55F}" type="slidenum">
              <a:rPr lang="en-US" smtClean="0"/>
              <a:pPr/>
              <a:t>72</a:t>
            </a:fld>
            <a:endParaRPr lang="en-US" dirty="0"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lvl="0"/>
            <a:r>
              <a:rPr lang="en-US" sz="1200" kern="1200" dirty="0" smtClean="0">
                <a:solidFill>
                  <a:schemeClr val="tx1"/>
                </a:solidFill>
                <a:effectLst/>
                <a:latin typeface="+mn-lt"/>
                <a:ea typeface="+mn-ea"/>
                <a:cs typeface="+mn-cs"/>
              </a:rPr>
              <a:t>And there is an open argument that will work with most people – regardless of political bias or views on the size and/or role of Government.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All want public tax dollars to be used wisely and efficiently. </a:t>
            </a:r>
            <a:endParaRPr lang="en-US" sz="1800" kern="1200" dirty="0" smtClean="0">
              <a:solidFill>
                <a:schemeClr val="tx1"/>
              </a:solidFill>
              <a:effectLst/>
              <a:latin typeface="+mn-lt"/>
              <a:ea typeface="+mn-ea"/>
              <a:cs typeface="+mn-cs"/>
            </a:endParaRPr>
          </a:p>
          <a:p>
            <a:pPr lvl="0"/>
            <a:endParaRPr lang="en-US" sz="18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Hal Plotkin – 5% of the worlds population have access to high quality education… odds are the cure for cancer, renewable energy solutions, etc. are in that 95% … we have a collective self-interest in turning on the “learning machine”</a:t>
            </a:r>
            <a:endParaRPr lang="en-US" sz="1800" kern="1200" dirty="0" smtClean="0">
              <a:solidFill>
                <a:schemeClr val="tx1"/>
              </a:solidFill>
              <a:effectLst/>
              <a:latin typeface="+mn-lt"/>
              <a:ea typeface="+mn-ea"/>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What’s Possible with Open Policies?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It’s real simple – HUGE amounts of publicly</a:t>
            </a:r>
            <a:r>
              <a:rPr lang="en-US" sz="1200" b="1" kern="1200" baseline="0" dirty="0" smtClean="0">
                <a:solidFill>
                  <a:schemeClr val="tx1"/>
                </a:solidFill>
                <a:effectLst/>
                <a:latin typeface="+mn-lt"/>
                <a:ea typeface="+mn-ea"/>
                <a:cs typeface="+mn-cs"/>
              </a:rPr>
              <a:t> funded educational and scientific resources could be made available under an open license or placed directly into the public domain.</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800" dirty="0" smtClean="0"/>
              <a:t>European Commission report says that OECD countries spent $638 billion on basic and applied R&amp;D in 2001.  </a:t>
            </a:r>
            <a:endParaRPr lang="en-US" sz="18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8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US spends $60 Billion / year on grants </a:t>
            </a:r>
          </a:p>
          <a:p>
            <a:pPr lvl="0"/>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We</a:t>
            </a:r>
            <a:r>
              <a:rPr lang="en-US" sz="1200" b="1" kern="1200" baseline="0" dirty="0" smtClean="0">
                <a:solidFill>
                  <a:schemeClr val="tx1"/>
                </a:solidFill>
                <a:effectLst/>
                <a:latin typeface="+mn-lt"/>
                <a:ea typeface="+mn-ea"/>
                <a:cs typeface="+mn-cs"/>
              </a:rPr>
              <a:t> ne</a:t>
            </a:r>
            <a:r>
              <a:rPr lang="en-US" sz="1200" b="1" kern="1200" dirty="0" smtClean="0">
                <a:solidFill>
                  <a:schemeClr val="tx1"/>
                </a:solidFill>
                <a:effectLst/>
                <a:latin typeface="+mn-lt"/>
                <a:ea typeface="+mn-ea"/>
                <a:cs typeface="+mn-cs"/>
              </a:rPr>
              <a:t>ed</a:t>
            </a:r>
            <a:r>
              <a:rPr lang="en-US" sz="1200" b="1" kern="1200" baseline="0" dirty="0" smtClean="0">
                <a:solidFill>
                  <a:schemeClr val="tx1"/>
                </a:solidFill>
                <a:effectLst/>
                <a:latin typeface="+mn-lt"/>
                <a:ea typeface="+mn-ea"/>
                <a:cs typeface="+mn-cs"/>
              </a:rPr>
              <a:t> Open Access policies on all publicly funded research and data</a:t>
            </a:r>
            <a:endParaRPr lang="en-US" sz="1200" b="1" kern="1200" dirty="0" smtClean="0">
              <a:solidFill>
                <a:schemeClr val="tx1"/>
              </a:solidFill>
              <a:effectLst/>
              <a:latin typeface="+mn-lt"/>
              <a:ea typeface="+mn-ea"/>
              <a:cs typeface="+mn-cs"/>
            </a:endParaRPr>
          </a:p>
          <a:p>
            <a:pPr lvl="0"/>
            <a:endParaRPr lang="en-US" sz="18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Action</a:t>
            </a:r>
            <a:r>
              <a:rPr lang="en-US" sz="1200" kern="1200" dirty="0" smtClean="0">
                <a:solidFill>
                  <a:schemeClr val="tx1"/>
                </a:solidFill>
                <a:effectLst/>
                <a:latin typeface="+mn-lt"/>
                <a:ea typeface="+mn-ea"/>
                <a:cs typeface="+mn-cs"/>
              </a:rPr>
              <a:t>: US Congress adopts </a:t>
            </a:r>
            <a:r>
              <a:rPr lang="en-US" sz="1200" b="1" kern="1200" dirty="0" smtClean="0">
                <a:solidFill>
                  <a:schemeClr val="tx1"/>
                </a:solidFill>
                <a:effectLst/>
                <a:latin typeface="+mn-lt"/>
                <a:ea typeface="+mn-ea"/>
                <a:cs typeface="+mn-cs"/>
              </a:rPr>
              <a:t>Federal Research Public Access Act </a:t>
            </a:r>
            <a:endParaRPr lang="en-US" sz="1200" kern="1200" dirty="0" smtClean="0">
              <a:solidFill>
                <a:schemeClr val="tx1"/>
              </a:solidFill>
              <a:effectLst/>
              <a:latin typeface="+mn-lt"/>
              <a:ea typeface="+mn-ea"/>
              <a:cs typeface="+mn-cs"/>
            </a:endParaRPr>
          </a:p>
          <a:p>
            <a:pPr lvl="1"/>
            <a:endParaRPr lang="en-US" sz="18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This would require that 11 U.S. government agencies with annual extramural research expenditures over $100 million make manuscripts of journal articles stemming from research funded by that agency publicly available via the Internet six months after it has been published in a peer-reviewed journal.</a:t>
            </a:r>
          </a:p>
          <a:p>
            <a:pPr lvl="1"/>
            <a:endParaRPr lang="en-US" sz="1200" kern="1200" dirty="0" smtClean="0">
              <a:solidFill>
                <a:schemeClr val="tx1"/>
              </a:solidFill>
              <a:effectLst/>
              <a:latin typeface="+mn-lt"/>
              <a:ea typeface="+mn-ea"/>
              <a:cs typeface="+mn-cs"/>
            </a:endParaRPr>
          </a:p>
          <a:p>
            <a:pPr lvl="1"/>
            <a:endParaRPr lang="en-US" sz="1200" kern="1200" dirty="0" smtClean="0">
              <a:solidFill>
                <a:schemeClr val="tx1"/>
              </a:solidFill>
              <a:effectLst/>
              <a:latin typeface="+mn-lt"/>
              <a:ea typeface="+mn-ea"/>
              <a:cs typeface="+mn-cs"/>
            </a:endParaRPr>
          </a:p>
          <a:p>
            <a:pPr lvl="1"/>
            <a:endParaRPr lang="en-US" sz="1200" kern="1200" dirty="0" smtClean="0">
              <a:solidFill>
                <a:schemeClr val="tx1"/>
              </a:solidFill>
              <a:effectLst/>
              <a:latin typeface="+mn-lt"/>
              <a:ea typeface="+mn-ea"/>
              <a:cs typeface="+mn-cs"/>
            </a:endParaRPr>
          </a:p>
          <a:p>
            <a:pPr lvl="1"/>
            <a:endParaRPr lang="en-US" sz="1200" kern="1200" dirty="0" smtClean="0">
              <a:solidFill>
                <a:schemeClr val="tx1"/>
              </a:solidFill>
              <a:effectLst/>
              <a:latin typeface="+mn-lt"/>
              <a:ea typeface="+mn-ea"/>
              <a:cs typeface="+mn-cs"/>
            </a:endParaRPr>
          </a:p>
          <a:p>
            <a:pPr lvl="1"/>
            <a:endParaRPr lang="en-US" sz="1200" kern="1200" dirty="0" smtClean="0">
              <a:solidFill>
                <a:schemeClr val="tx1"/>
              </a:solidFill>
              <a:effectLst/>
              <a:latin typeface="+mn-lt"/>
              <a:ea typeface="+mn-ea"/>
              <a:cs typeface="+mn-cs"/>
            </a:endParaRPr>
          </a:p>
          <a:p>
            <a:pPr lvl="1"/>
            <a:endParaRPr lang="en-US" sz="1200" kern="1200" dirty="0" smtClean="0">
              <a:solidFill>
                <a:schemeClr val="tx1"/>
              </a:solidFill>
              <a:effectLst/>
              <a:latin typeface="+mn-lt"/>
              <a:ea typeface="+mn-ea"/>
              <a:cs typeface="+mn-cs"/>
            </a:endParaRP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EU Commission:</a:t>
            </a:r>
            <a:r>
              <a:rPr lang="en-US" sz="1200" kern="1200" baseline="0" dirty="0" smtClean="0">
                <a:solidFill>
                  <a:schemeClr val="tx1"/>
                </a:solidFill>
                <a:effectLst/>
                <a:latin typeface="+mn-lt"/>
                <a:ea typeface="+mn-ea"/>
                <a:cs typeface="+mn-cs"/>
              </a:rPr>
              <a:t> </a:t>
            </a:r>
            <a:r>
              <a:rPr lang="en-US" sz="1200" dirty="0" smtClean="0"/>
              <a:t>Bottom of page 5: </a:t>
            </a:r>
            <a:r>
              <a:rPr lang="en-US" sz="1200" dirty="0" smtClean="0">
                <a:hlinkClick r:id="rId3"/>
              </a:rPr>
              <a:t>http://ec.europa.eu/research/science-society/pdf/scientific-publication-study_en.pdf</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87336-F9E9-4D13-94AF-8F80DF92E3D1}" type="slidenum">
              <a:rPr lang="en-US" smtClean="0"/>
              <a:pPr/>
              <a:t>73</a:t>
            </a:fld>
            <a:endParaRPr lang="en-US" dirty="0"/>
          </a:p>
        </p:txBody>
      </p:sp>
    </p:spTree>
    <p:extLst>
      <p:ext uri="{BB962C8B-B14F-4D97-AF65-F5344CB8AC3E}">
        <p14:creationId xmlns:p14="http://schemas.microsoft.com/office/powerpoint/2010/main" val="1218032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My Education Dream is simple: </a:t>
            </a:r>
            <a:r>
              <a:rPr lang="en-US" sz="1200" b="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Everyone in the world can attain all the education they desire.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will require we share the educational resources we produce and that we spend our limited public resources</a:t>
            </a:r>
            <a:r>
              <a:rPr lang="en-US" sz="1200" kern="1200" baseline="0" dirty="0" smtClean="0">
                <a:solidFill>
                  <a:schemeClr val="tx1"/>
                </a:solidFill>
                <a:effectLst/>
                <a:latin typeface="+mn-lt"/>
                <a:ea typeface="+mn-ea"/>
                <a:cs typeface="+mn-cs"/>
              </a:rPr>
              <a:t> wisely.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87336-F9E9-4D13-94AF-8F80DF92E3D1}" type="slidenum">
              <a:rPr lang="en-US" smtClean="0"/>
              <a:pPr/>
              <a:t>17</a:t>
            </a:fld>
            <a:endParaRPr lang="en-US" dirty="0"/>
          </a:p>
        </p:txBody>
      </p:sp>
    </p:spTree>
    <p:extLst>
      <p:ext uri="{BB962C8B-B14F-4D97-AF65-F5344CB8AC3E}">
        <p14:creationId xmlns:p14="http://schemas.microsoft.com/office/powerpoint/2010/main" val="32392503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r>
              <a:rPr lang="en-US" b="0" dirty="0" smtClean="0"/>
              <a:t>What if the public that paid for elementary</a:t>
            </a:r>
            <a:r>
              <a:rPr lang="en-US" b="0" baseline="0" dirty="0" smtClean="0"/>
              <a:t> textbooks </a:t>
            </a:r>
            <a:r>
              <a:rPr lang="en-US" baseline="0" dirty="0" smtClean="0"/>
              <a:t>(through taxes) </a:t>
            </a:r>
          </a:p>
          <a:p>
            <a:endParaRPr lang="en-US" baseline="0" dirty="0" smtClean="0"/>
          </a:p>
          <a:p>
            <a:r>
              <a:rPr lang="en-US" baseline="0" dirty="0" smtClean="0"/>
              <a:t>&amp; higher education textbooks (also through taxes supporting state and national financial aid) </a:t>
            </a:r>
          </a:p>
          <a:p>
            <a:endParaRPr lang="en-US" baseline="0" dirty="0" smtClean="0"/>
          </a:p>
          <a:p>
            <a:r>
              <a:rPr lang="en-US" baseline="0" dirty="0" smtClean="0"/>
              <a:t>had free and open access to the textbooks they paid for?</a:t>
            </a:r>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lvl="0"/>
            <a:r>
              <a:rPr lang="en-US" sz="1200" kern="1200" dirty="0" smtClean="0">
                <a:solidFill>
                  <a:schemeClr val="tx1"/>
                </a:solidFill>
                <a:effectLst/>
                <a:latin typeface="+mn-lt"/>
                <a:ea typeface="+mn-ea"/>
                <a:cs typeface="+mn-cs"/>
              </a:rPr>
              <a:t>What about something small – local?  Do</a:t>
            </a:r>
            <a:r>
              <a:rPr lang="en-US" sz="1200" kern="1200" baseline="0" dirty="0" smtClean="0">
                <a:solidFill>
                  <a:schemeClr val="tx1"/>
                </a:solidFill>
                <a:effectLst/>
                <a:latin typeface="+mn-lt"/>
                <a:ea typeface="+mn-ea"/>
                <a:cs typeface="+mn-cs"/>
              </a:rPr>
              <a:t> open policies make sense on a smaller scale?</a:t>
            </a:r>
          </a:p>
          <a:p>
            <a:pPr lvl="0"/>
            <a:endParaRPr lang="en-US" sz="18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Even one open textbook for a top 100 course makes sense.</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But WA should (a) ask if anyone else has already done this and openly licensed it (e.g., CK12), (b) alert other states / countries that it is going to make this investment and share.</a:t>
            </a:r>
            <a:endParaRPr lang="en-US" sz="1800" kern="1200" dirty="0" smtClean="0">
              <a:solidFill>
                <a:schemeClr val="tx1"/>
              </a:solidFill>
              <a:effectLst/>
              <a:latin typeface="+mn-lt"/>
              <a:ea typeface="+mn-ea"/>
              <a:cs typeface="+mn-cs"/>
            </a:endParaRPr>
          </a:p>
        </p:txBody>
      </p:sp>
      <p:sp>
        <p:nvSpPr>
          <p:cNvPr id="115716" name="Slide Number Placeholder 3"/>
          <p:cNvSpPr>
            <a:spLocks noGrp="1"/>
          </p:cNvSpPr>
          <p:nvPr>
            <p:ph type="sldNum" sz="quarter" idx="5"/>
          </p:nvPr>
        </p:nvSpPr>
        <p:spPr/>
        <p:txBody>
          <a:bodyPr/>
          <a:lstStyle/>
          <a:p>
            <a:pPr>
              <a:defRPr/>
            </a:pPr>
            <a:fld id="{C15B1E10-B58C-4060-A3D9-786DC0EBCAF8}" type="slidenum">
              <a:rPr lang="en-US" smtClean="0"/>
              <a:pPr>
                <a:defRPr/>
              </a:pPr>
              <a:t>75</a:t>
            </a:fld>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lvl="0"/>
            <a:endParaRPr lang="en-US" sz="1800" kern="1200" dirty="0" smtClean="0">
              <a:solidFill>
                <a:schemeClr val="tx1"/>
              </a:solidFill>
              <a:effectLst/>
              <a:latin typeface="+mn-lt"/>
              <a:ea typeface="+mn-ea"/>
              <a:cs typeface="+mn-cs"/>
            </a:endParaRPr>
          </a:p>
        </p:txBody>
      </p:sp>
      <p:sp>
        <p:nvSpPr>
          <p:cNvPr id="115716" name="Slide Number Placeholder 3"/>
          <p:cNvSpPr>
            <a:spLocks noGrp="1"/>
          </p:cNvSpPr>
          <p:nvPr>
            <p:ph type="sldNum" sz="quarter" idx="5"/>
          </p:nvPr>
        </p:nvSpPr>
        <p:spPr/>
        <p:txBody>
          <a:bodyPr/>
          <a:lstStyle/>
          <a:p>
            <a:pPr>
              <a:defRPr/>
            </a:pPr>
            <a:fld id="{C15B1E10-B58C-4060-A3D9-786DC0EBCAF8}" type="slidenum">
              <a:rPr lang="en-US" smtClean="0"/>
              <a:pPr>
                <a:defRPr/>
              </a:pPr>
              <a:t>76</a:t>
            </a:fld>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New Models are showing us what the dream looks like.</a:t>
            </a:r>
            <a:endParaRPr lang="en-US"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87336-F9E9-4D13-94AF-8F80DF92E3D1}" type="slidenum">
              <a:rPr lang="en-US" smtClean="0"/>
              <a:pPr/>
              <a:t>78</a:t>
            </a:fld>
            <a:endParaRPr lang="en-US" dirty="0"/>
          </a:p>
        </p:txBody>
      </p:sp>
    </p:spTree>
    <p:extLst>
      <p:ext uri="{BB962C8B-B14F-4D97-AF65-F5344CB8AC3E}">
        <p14:creationId xmlns:p14="http://schemas.microsoft.com/office/powerpoint/2010/main" val="39293185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9AFE5FD-8425-394B-95ED-6207447C5D28}" type="slidenum">
              <a:rPr lang="en-NZ"/>
              <a:pPr/>
              <a:t>79</a:t>
            </a:fld>
            <a:endParaRPr lang="en-NZ"/>
          </a:p>
        </p:txBody>
      </p:sp>
      <p:sp>
        <p:nvSpPr>
          <p:cNvPr id="7169" name="Text Box 1"/>
          <p:cNvSpPr txBox="1">
            <a:spLocks noChangeArrowheads="1"/>
          </p:cNvSpPr>
          <p:nvPr/>
        </p:nvSpPr>
        <p:spPr bwMode="auto">
          <a:xfrm>
            <a:off x="1026092" y="706719"/>
            <a:ext cx="4956744" cy="34852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92" tIns="40846" rIns="81692" bIns="40846" anchor="ctr"/>
          <a:lstStyle/>
          <a:p>
            <a:endParaRPr lang="en-US" dirty="0"/>
          </a:p>
        </p:txBody>
      </p:sp>
      <p:sp>
        <p:nvSpPr>
          <p:cNvPr id="7170" name="Text Box 2"/>
          <p:cNvSpPr txBox="1">
            <a:spLocks noGrp="1" noChangeArrowheads="1"/>
          </p:cNvSpPr>
          <p:nvPr>
            <p:ph type="body"/>
          </p:nvPr>
        </p:nvSpPr>
        <p:spPr bwMode="auto">
          <a:xfrm>
            <a:off x="700745" y="4415618"/>
            <a:ext cx="5605965" cy="418096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smtClean="0"/>
              <a:t>OERu will</a:t>
            </a:r>
            <a:r>
              <a:rPr lang="en-US" baseline="0" dirty="0" smtClean="0"/>
              <a:t> </a:t>
            </a:r>
            <a:r>
              <a:rPr lang="en-US" dirty="0" smtClean="0"/>
              <a:t>provide free learning alternatives to all students worldwide with pathways to achieve formal credentials. </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a:noFill/>
        </p:spPr>
        <p:txBody>
          <a:bodyPr/>
          <a:lstStyle>
            <a:lvl1pPr>
              <a:defRPr sz="800">
                <a:solidFill>
                  <a:schemeClr val="tx1"/>
                </a:solidFill>
                <a:latin typeface="Arial" charset="0"/>
                <a:ea typeface="ヒラギノ角ゴ Pro W3" charset="0"/>
                <a:cs typeface="ヒラギノ角ゴ Pro W3" charset="0"/>
              </a:defRPr>
            </a:lvl1pPr>
            <a:lvl2pPr marL="757066" indent="-291179">
              <a:defRPr sz="800">
                <a:solidFill>
                  <a:schemeClr val="tx1"/>
                </a:solidFill>
                <a:latin typeface="Arial" charset="0"/>
                <a:ea typeface="ヒラギノ角ゴ Pro W3" charset="0"/>
                <a:cs typeface="ヒラギノ角ゴ Pro W3" charset="0"/>
              </a:defRPr>
            </a:lvl2pPr>
            <a:lvl3pPr marL="1164717" indent="-232943">
              <a:defRPr sz="800">
                <a:solidFill>
                  <a:schemeClr val="tx1"/>
                </a:solidFill>
                <a:latin typeface="Arial" charset="0"/>
                <a:ea typeface="ヒラギノ角ゴ Pro W3" charset="0"/>
                <a:cs typeface="ヒラギノ角ゴ Pro W3" charset="0"/>
              </a:defRPr>
            </a:lvl3pPr>
            <a:lvl4pPr marL="1630604" indent="-232943">
              <a:defRPr sz="800">
                <a:solidFill>
                  <a:schemeClr val="tx1"/>
                </a:solidFill>
                <a:latin typeface="Arial" charset="0"/>
                <a:ea typeface="ヒラギノ角ゴ Pro W3" charset="0"/>
                <a:cs typeface="ヒラギノ角ゴ Pro W3" charset="0"/>
              </a:defRPr>
            </a:lvl4pPr>
            <a:lvl5pPr marL="2096491" indent="-232943">
              <a:defRPr sz="800">
                <a:solidFill>
                  <a:schemeClr val="tx1"/>
                </a:solidFill>
                <a:latin typeface="Arial" charset="0"/>
                <a:ea typeface="ヒラギノ角ゴ Pro W3" charset="0"/>
                <a:cs typeface="ヒラギノ角ゴ Pro W3" charset="0"/>
              </a:defRPr>
            </a:lvl5pPr>
            <a:lvl6pPr marL="2562377" indent="-232943" eaLnBrk="0" fontAlgn="base" hangingPunct="0">
              <a:spcBef>
                <a:spcPct val="0"/>
              </a:spcBef>
              <a:spcAft>
                <a:spcPct val="0"/>
              </a:spcAft>
              <a:defRPr sz="800">
                <a:solidFill>
                  <a:schemeClr val="tx1"/>
                </a:solidFill>
                <a:latin typeface="Arial" charset="0"/>
                <a:ea typeface="ヒラギノ角ゴ Pro W3" charset="0"/>
                <a:cs typeface="ヒラギノ角ゴ Pro W3" charset="0"/>
              </a:defRPr>
            </a:lvl6pPr>
            <a:lvl7pPr marL="3028264" indent="-232943" eaLnBrk="0" fontAlgn="base" hangingPunct="0">
              <a:spcBef>
                <a:spcPct val="0"/>
              </a:spcBef>
              <a:spcAft>
                <a:spcPct val="0"/>
              </a:spcAft>
              <a:defRPr sz="800">
                <a:solidFill>
                  <a:schemeClr val="tx1"/>
                </a:solidFill>
                <a:latin typeface="Arial" charset="0"/>
                <a:ea typeface="ヒラギノ角ゴ Pro W3" charset="0"/>
                <a:cs typeface="ヒラギノ角ゴ Pro W3" charset="0"/>
              </a:defRPr>
            </a:lvl7pPr>
            <a:lvl8pPr marL="3494151" indent="-232943" eaLnBrk="0" fontAlgn="base" hangingPunct="0">
              <a:spcBef>
                <a:spcPct val="0"/>
              </a:spcBef>
              <a:spcAft>
                <a:spcPct val="0"/>
              </a:spcAft>
              <a:defRPr sz="800">
                <a:solidFill>
                  <a:schemeClr val="tx1"/>
                </a:solidFill>
                <a:latin typeface="Arial" charset="0"/>
                <a:ea typeface="ヒラギノ角ゴ Pro W3" charset="0"/>
                <a:cs typeface="ヒラギノ角ゴ Pro W3" charset="0"/>
              </a:defRPr>
            </a:lvl8pPr>
            <a:lvl9pPr marL="3960038" indent="-232943" eaLnBrk="0" fontAlgn="base" hangingPunct="0">
              <a:spcBef>
                <a:spcPct val="0"/>
              </a:spcBef>
              <a:spcAft>
                <a:spcPct val="0"/>
              </a:spcAft>
              <a:defRPr sz="800">
                <a:solidFill>
                  <a:schemeClr val="tx1"/>
                </a:solidFill>
                <a:latin typeface="Arial" charset="0"/>
                <a:ea typeface="ヒラギノ角ゴ Pro W3" charset="0"/>
                <a:cs typeface="ヒラギノ角ゴ Pro W3" charset="0"/>
              </a:defRPr>
            </a:lvl9pPr>
          </a:lstStyle>
          <a:p>
            <a:fld id="{9A8ED86B-B5E5-1948-A009-3A92B1FCC4D8}" type="slidenum">
              <a:rPr lang="en-US" sz="1200"/>
              <a:pPr/>
              <a:t>80</a:t>
            </a:fld>
            <a:endParaRPr lang="en-US" sz="1200" dirty="0"/>
          </a:p>
        </p:txBody>
      </p:sp>
      <p:sp>
        <p:nvSpPr>
          <p:cNvPr id="211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23"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Good News – Some have already Adopted Open Policies … laying the policy groundwork to support the dream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Wikiwijs is an open educational resources (OER) platform for teachers launched by the Dutch Ministry of Education to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"stimulate development and use of OER",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"improve access to both open and 'closed' digital learning materials",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"support teachers in arranging their own learning materials and professionalization", and to</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 "increase teacher involvement in development and use of OER."</a:t>
            </a:r>
            <a:endParaRPr lang="en-US" sz="1800" kern="1200" dirty="0" smtClean="0">
              <a:solidFill>
                <a:schemeClr val="tx1"/>
              </a:solidFill>
              <a:effectLst/>
              <a:latin typeface="+mn-lt"/>
              <a:ea typeface="+mn-ea"/>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Brazil – working on open legislation</a:t>
            </a:r>
            <a:endParaRPr lang="en-US" sz="18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It 1) requires government funded educational resources to be made widely available to the public under an open license, 2) clarifies that resources produced by public servants under his/her official capacities should be open educational resources, and 3) urges the government to support open federated systems for the distribution and archiving of OER.</a:t>
            </a:r>
          </a:p>
          <a:p>
            <a:r>
              <a:rPr lang="en-US" sz="1200" kern="1200" dirty="0" smtClean="0">
                <a:solidFill>
                  <a:schemeClr val="tx1"/>
                </a:solidFill>
                <a:effectLst/>
                <a:latin typeface="+mn-lt"/>
                <a:ea typeface="+mn-ea"/>
                <a:cs typeface="+mn-cs"/>
              </a:rPr>
              <a:t> </a:t>
            </a:r>
            <a:endParaRPr lang="en-US" sz="18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Poland – is working on legislation</a:t>
            </a:r>
          </a:p>
          <a:p>
            <a:pPr lvl="0"/>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Athabasca - </a:t>
            </a:r>
            <a:r>
              <a:rPr lang="en-US" sz="1800" b="0" dirty="0" smtClean="0"/>
              <a:t>process requirement for new course development whereby instructional designers are required to first search for published OERs before purchasing proprietary content or committing to in-house development. </a:t>
            </a:r>
          </a:p>
          <a:p>
            <a:pPr lvl="0"/>
            <a:endParaRPr lang="en-US" sz="18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8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US:</a:t>
            </a:r>
            <a:endParaRPr lang="en-US" sz="18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NIH open access policy</a:t>
            </a:r>
            <a:endParaRPr lang="en-US" sz="18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DOL grant policy</a:t>
            </a:r>
            <a:endParaRPr lang="en-US" sz="18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New York Board of Regents – working to require CC licenses on “Race to the Top” funding</a:t>
            </a:r>
            <a:endParaRPr lang="en-US" sz="18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SBCTC Open Policy</a:t>
            </a:r>
            <a:endParaRPr lang="en-US" sz="18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Multiple Open Access Policies</a:t>
            </a:r>
            <a:endParaRPr lang="en-US"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87336-F9E9-4D13-94AF-8F80DF92E3D1}" type="slidenum">
              <a:rPr lang="en-US" smtClean="0"/>
              <a:pPr/>
              <a:t>81</a:t>
            </a:fld>
            <a:endParaRPr lang="en-US" dirty="0"/>
          </a:p>
        </p:txBody>
      </p:sp>
    </p:spTree>
    <p:extLst>
      <p:ext uri="{BB962C8B-B14F-4D97-AF65-F5344CB8AC3E}">
        <p14:creationId xmlns:p14="http://schemas.microsoft.com/office/powerpoint/2010/main" val="27329802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1" kern="1200" dirty="0" smtClean="0">
                <a:solidFill>
                  <a:schemeClr val="tx1"/>
                </a:solidFill>
                <a:effectLst/>
                <a:latin typeface="+mn-lt"/>
                <a:ea typeface="+mn-ea"/>
                <a:cs typeface="+mn-cs"/>
              </a:rPr>
              <a:t>Challenge: Existing Structures are Difficult to Change</a:t>
            </a:r>
            <a:endParaRPr lang="en-US" sz="18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8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Most</a:t>
            </a:r>
            <a:r>
              <a:rPr lang="en-US" sz="1200" kern="1200" baseline="0" dirty="0" smtClean="0">
                <a:solidFill>
                  <a:schemeClr val="tx1"/>
                </a:solidFill>
                <a:effectLst/>
                <a:latin typeface="+mn-lt"/>
                <a:ea typeface="+mn-ea"/>
                <a:cs typeface="+mn-cs"/>
              </a:rPr>
              <a:t> educational content b</a:t>
            </a:r>
            <a:r>
              <a:rPr lang="en-US" sz="1200" kern="1200" dirty="0" smtClean="0">
                <a:solidFill>
                  <a:schemeClr val="tx1"/>
                </a:solidFill>
                <a:effectLst/>
                <a:latin typeface="+mn-lt"/>
                <a:ea typeface="+mn-ea"/>
                <a:cs typeface="+mn-cs"/>
              </a:rPr>
              <a:t>usiness models built on gatekeeping and locking up resources (to make them rivalrous) are challenged by these trends that allow digital resources to be non-rivalrous.</a:t>
            </a:r>
            <a:endParaRPr lang="en-US" sz="18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8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Existing business models are starting to fight, and they have money and lobbyists.  </a:t>
            </a:r>
            <a:endParaRPr lang="en-US"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87336-F9E9-4D13-94AF-8F80DF92E3D1}" type="slidenum">
              <a:rPr lang="en-US" smtClean="0"/>
              <a:pPr/>
              <a:t>82</a:t>
            </a:fld>
            <a:endParaRPr lang="en-US" dirty="0"/>
          </a:p>
        </p:txBody>
      </p:sp>
    </p:spTree>
    <p:extLst>
      <p:ext uri="{BB962C8B-B14F-4D97-AF65-F5344CB8AC3E}">
        <p14:creationId xmlns:p14="http://schemas.microsoft.com/office/powerpoint/2010/main" val="36361491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Textbook publishers sought</a:t>
            </a:r>
            <a:r>
              <a:rPr lang="en-US" sz="1200" kern="1200" baseline="0" dirty="0" smtClean="0">
                <a:solidFill>
                  <a:schemeClr val="tx1"/>
                </a:solidFill>
                <a:effectLst/>
                <a:latin typeface="+mn-lt"/>
                <a:ea typeface="+mn-ea"/>
                <a:cs typeface="+mn-cs"/>
              </a:rPr>
              <a:t> to change an existing California law that requires students be allowed to keep the educational resources they purchase when an instructional materials fee is charged.</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Change policy to enable their new business model – make the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sale to every student and “time bomb” the materials.</a:t>
            </a:r>
          </a:p>
          <a:p>
            <a:pPr lvl="0"/>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The meetings were behind closed doors, was heavily weighted with publishers, and failed to disclose conflicts of interest. </a:t>
            </a:r>
            <a:endParaRPr lang="en-US"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87336-F9E9-4D13-94AF-8F80DF92E3D1}" type="slidenum">
              <a:rPr lang="en-US" smtClean="0"/>
              <a:pPr/>
              <a:t>83</a:t>
            </a:fld>
            <a:endParaRPr lang="en-US" dirty="0"/>
          </a:p>
        </p:txBody>
      </p:sp>
    </p:spTree>
    <p:extLst>
      <p:ext uri="{BB962C8B-B14F-4D97-AF65-F5344CB8AC3E}">
        <p14:creationId xmlns:p14="http://schemas.microsoft.com/office/powerpoint/2010/main" val="5203516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lgn="l"/>
            <a:r>
              <a:rPr lang="en-US" sz="1200" kern="1200" dirty="0" smtClean="0">
                <a:solidFill>
                  <a:schemeClr val="tx1"/>
                </a:solidFill>
                <a:effectLst/>
                <a:latin typeface="+mn-lt"/>
                <a:ea typeface="+mn-ea"/>
                <a:cs typeface="+mn-cs"/>
              </a:rPr>
              <a:t>The US House Appropriations Committee released a draft fiscal year 2012 funding bill. </a:t>
            </a:r>
          </a:p>
          <a:p>
            <a:pPr lvl="0" algn="l"/>
            <a:endParaRPr lang="en-US" sz="1200" kern="1200" dirty="0" smtClean="0">
              <a:solidFill>
                <a:schemeClr val="tx1"/>
              </a:solidFill>
              <a:effectLst/>
              <a:latin typeface="+mn-lt"/>
              <a:ea typeface="+mn-ea"/>
              <a:cs typeface="+mn-cs"/>
            </a:endParaRPr>
          </a:p>
          <a:p>
            <a:pPr lvl="0" algn="l"/>
            <a:r>
              <a:rPr lang="en-US" sz="1200" kern="1200" dirty="0" smtClean="0">
                <a:solidFill>
                  <a:schemeClr val="tx1"/>
                </a:solidFill>
                <a:effectLst/>
                <a:latin typeface="+mn-lt"/>
                <a:ea typeface="+mn-ea"/>
                <a:cs typeface="+mn-cs"/>
              </a:rPr>
              <a:t>Included in this bill is the following provision, which would appear to strip the ability of the DOL to support any further OER investments: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Really?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No one is allowed to build anything with public funds, with our tax dollars, “…unless the Secretary of Labor certifies, after a comprehensive market-based analysis, that such courses, modules, learning materials, or projects are not otherwise available for purchase or licensing in the marketplace or under development…"?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Really?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If the American people want to get maximum benefit from their precious public investments, the US Congress would rewrite the budget language to:</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"SEC. 124</a:t>
            </a:r>
            <a:r>
              <a:rPr lang="en-US" sz="1200" b="1" kern="1200" dirty="0" smtClean="0">
                <a:solidFill>
                  <a:schemeClr val="tx1"/>
                </a:solidFill>
                <a:effectLst/>
                <a:latin typeface="+mn-lt"/>
                <a:ea typeface="+mn-ea"/>
                <a:cs typeface="+mn-cs"/>
              </a:rPr>
              <a:t>. None of the funds </a:t>
            </a:r>
            <a:r>
              <a:rPr lang="en-US" sz="1200" kern="1200" dirty="0" smtClean="0">
                <a:solidFill>
                  <a:schemeClr val="tx1"/>
                </a:solidFill>
                <a:effectLst/>
                <a:latin typeface="+mn-lt"/>
                <a:ea typeface="+mn-ea"/>
                <a:cs typeface="+mn-cs"/>
              </a:rPr>
              <a:t>made available by this Act for the Department of Labor </a:t>
            </a:r>
            <a:r>
              <a:rPr lang="en-US" sz="1200" b="1" kern="1200" dirty="0" smtClean="0">
                <a:solidFill>
                  <a:schemeClr val="tx1"/>
                </a:solidFill>
                <a:effectLst/>
                <a:latin typeface="+mn-lt"/>
                <a:ea typeface="+mn-ea"/>
                <a:cs typeface="+mn-cs"/>
              </a:rPr>
              <a:t>may be used to purchase proprietary, non-openly licensed new courses</a:t>
            </a:r>
            <a:r>
              <a:rPr lang="en-US" sz="1200" kern="1200" dirty="0" smtClean="0">
                <a:solidFill>
                  <a:schemeClr val="tx1"/>
                </a:solidFill>
                <a:effectLst/>
                <a:latin typeface="+mn-lt"/>
                <a:ea typeface="+mn-ea"/>
                <a:cs typeface="+mn-cs"/>
              </a:rPr>
              <a:t>, modules, learning materials, or projects in carrying out education or career job training grant </a:t>
            </a:r>
            <a:r>
              <a:rPr lang="en-US" sz="1200" b="0" kern="1200" dirty="0" smtClean="0">
                <a:solidFill>
                  <a:schemeClr val="tx1"/>
                </a:solidFill>
                <a:effectLst/>
                <a:latin typeface="+mn-lt"/>
                <a:ea typeface="+mn-ea"/>
                <a:cs typeface="+mn-cs"/>
              </a:rPr>
              <a:t>programs</a:t>
            </a:r>
            <a:r>
              <a:rPr lang="en-US" sz="1200" b="1" kern="1200" dirty="0" smtClean="0">
                <a:solidFill>
                  <a:schemeClr val="tx1"/>
                </a:solidFill>
                <a:effectLst/>
                <a:latin typeface="+mn-lt"/>
                <a:ea typeface="+mn-ea"/>
                <a:cs typeface="+mn-cs"/>
              </a:rPr>
              <a:t> unless the Secretary of Labor certifies, after a comprehensive Open Educational Resources analysis</a:t>
            </a:r>
            <a:r>
              <a:rPr lang="en-US" sz="1200" kern="1200" dirty="0" smtClean="0">
                <a:solidFill>
                  <a:schemeClr val="tx1"/>
                </a:solidFill>
                <a:effectLst/>
                <a:latin typeface="+mn-lt"/>
                <a:ea typeface="+mn-ea"/>
                <a:cs typeface="+mn-cs"/>
              </a:rPr>
              <a:t>, that such courses, modules, learning materials, or projects </a:t>
            </a:r>
            <a:r>
              <a:rPr lang="en-US" sz="1200" b="1" kern="1200" dirty="0" smtClean="0">
                <a:solidFill>
                  <a:schemeClr val="tx1"/>
                </a:solidFill>
                <a:effectLst/>
                <a:latin typeface="+mn-lt"/>
                <a:ea typeface="+mn-ea"/>
                <a:cs typeface="+mn-cs"/>
              </a:rPr>
              <a:t>are not otherwise available under an open license that allows free reuse </a:t>
            </a:r>
            <a:r>
              <a:rPr lang="en-US" sz="1200" kern="1200" dirty="0" smtClean="0">
                <a:solidFill>
                  <a:schemeClr val="tx1"/>
                </a:solidFill>
                <a:effectLst/>
                <a:latin typeface="+mn-lt"/>
                <a:ea typeface="+mn-ea"/>
                <a:cs typeface="+mn-cs"/>
              </a:rPr>
              <a:t>for students who require them to participate in such education or career job training grant programs."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Let’s get to the crux of the issue. </a:t>
            </a:r>
            <a:r>
              <a:rPr lang="en-US" sz="1200" kern="1200" dirty="0" smtClean="0">
                <a:solidFill>
                  <a:schemeClr val="tx1"/>
                </a:solidFill>
                <a:effectLst/>
                <a:latin typeface="+mn-lt"/>
                <a:ea typeface="+mn-ea"/>
                <a:cs typeface="+mn-cs"/>
              </a:rPr>
              <a:t>This is not about duplicating publisher works - this is about we, the tax payers, getting free and legal access to what we paid for... and our students, tax paying citizens, having access to high quality, affordable, openly licensed learning materials.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Department of Labor (DOL) has put forth a simple, rational public policy</a:t>
            </a:r>
            <a:r>
              <a:rPr lang="en-US" sz="1200" b="1" kern="1200" dirty="0" smtClean="0">
                <a:solidFill>
                  <a:schemeClr val="tx1"/>
                </a:solidFill>
                <a:effectLst/>
                <a:latin typeface="+mn-lt"/>
                <a:ea typeface="+mn-ea"/>
                <a:cs typeface="+mn-cs"/>
              </a:rPr>
              <a:t>: Taxpayer-funded educational resources should be open educational resources</a:t>
            </a:r>
            <a:r>
              <a:rPr lang="en-US" sz="1200" kern="1200" dirty="0" smtClean="0">
                <a:solidFill>
                  <a:schemeClr val="tx1"/>
                </a:solidFill>
                <a:effectLst/>
                <a:latin typeface="+mn-lt"/>
                <a:ea typeface="+mn-ea"/>
                <a:cs typeface="+mn-cs"/>
              </a:rPr>
              <a:t>. Information that is designed, developed and distributed through the generosity of public tax dollars should be accessible to the public that paid for it.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If the publishers wish to debate, it will be on this point.</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What publishers and industry trade associations would do well to recognize is the CC BY license does not restrict commercialization of the open content produced by the DOL grantees. To be clear, the commercial publishers can take ALL of the content created in this DOL grant, modify it, make it better, add value, and sell it. The consumer (states, colleges, students) will then have a choice: (a) use the free openly licensed version(s) or (b) purchase the commercial for-a-fee version. If the commercial content / services are worth paying for, people will pay. If not, they won’t.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Releasing information created with public funds should be a public right – </a:t>
            </a:r>
            <a:r>
              <a:rPr lang="en-US" sz="1200" b="1" u="sng" kern="1200" dirty="0" smtClean="0">
                <a:solidFill>
                  <a:schemeClr val="tx1"/>
                </a:solidFill>
                <a:effectLst/>
                <a:latin typeface="+mn-lt"/>
                <a:ea typeface="+mn-ea"/>
                <a:cs typeface="+mn-cs"/>
              </a:rPr>
              <a:t>not</a:t>
            </a:r>
            <a:r>
              <a:rPr lang="en-US" sz="1200" b="1" kern="1200" dirty="0" smtClean="0">
                <a:solidFill>
                  <a:schemeClr val="tx1"/>
                </a:solidFill>
                <a:effectLst/>
                <a:latin typeface="+mn-lt"/>
                <a:ea typeface="+mn-ea"/>
                <a:cs typeface="+mn-cs"/>
              </a:rPr>
              <a:t> viewed as a disadvantage to commercial interests.</a:t>
            </a:r>
            <a:br>
              <a:rPr lang="en-US" sz="1200" b="1" kern="1200" dirty="0" smtClean="0">
                <a:solidFill>
                  <a:schemeClr val="tx1"/>
                </a:solidFill>
                <a:effectLst/>
                <a:latin typeface="+mn-lt"/>
                <a:ea typeface="+mn-ea"/>
                <a:cs typeface="+mn-cs"/>
              </a:rPr>
            </a:br>
            <a:endParaRPr lang="en-US" sz="14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How can you tell me I can’t have access to what I paid for – that’s crazy.</a:t>
            </a:r>
            <a:br>
              <a:rPr lang="en-US" sz="1200" b="1" kern="1200" dirty="0" smtClean="0">
                <a:solidFill>
                  <a:schemeClr val="tx1"/>
                </a:solidFill>
                <a:effectLst/>
                <a:latin typeface="+mn-lt"/>
                <a:ea typeface="+mn-ea"/>
                <a:cs typeface="+mn-cs"/>
              </a:rPr>
            </a:br>
            <a:endParaRPr lang="en-US" b="1" dirty="0" smtClean="0"/>
          </a:p>
          <a:p>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85</a:t>
            </a:fld>
            <a:endParaRPr lang="en-US" dirty="0"/>
          </a:p>
        </p:txBody>
      </p:sp>
    </p:spTree>
    <p:extLst>
      <p:ext uri="{BB962C8B-B14F-4D97-AF65-F5344CB8AC3E}">
        <p14:creationId xmlns:p14="http://schemas.microsoft.com/office/powerpoint/2010/main" val="1002158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And the world needs this dream</a:t>
            </a:r>
            <a:r>
              <a:rPr lang="en-US" b="0" baseline="0" dirty="0" smtClean="0"/>
              <a:t> to come true … and quickly… if we are to meet the global demand for higher / tertiary education.</a:t>
            </a:r>
            <a:endParaRPr lang="en-US" b="0" dirty="0" smtClean="0"/>
          </a:p>
          <a:p>
            <a:endParaRPr lang="en-US" b="0" dirty="0" smtClean="0"/>
          </a:p>
          <a:p>
            <a:r>
              <a:rPr lang="en-US" b="0" dirty="0" smtClean="0"/>
              <a:t>Sir</a:t>
            </a:r>
            <a:r>
              <a:rPr lang="en-US" b="0" baseline="0" dirty="0" smtClean="0"/>
              <a:t> John Daniel, </a:t>
            </a:r>
            <a:r>
              <a:rPr lang="en-US" b="0" i="1" dirty="0" smtClean="0"/>
              <a:t>President &amp; DEO of the </a:t>
            </a:r>
            <a:r>
              <a:rPr lang="en-US" b="0" dirty="0" smtClean="0"/>
              <a:t>Commonwealth of Learning notes:</a:t>
            </a:r>
          </a:p>
          <a:p>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t>What do you think</a:t>
            </a:r>
            <a:r>
              <a:rPr lang="en-US" b="0" i="0" baseline="0" dirty="0" smtClean="0"/>
              <a:t> the odds are the world will build</a:t>
            </a:r>
            <a:r>
              <a:rPr lang="en-US" b="1" i="0" baseline="0" dirty="0" smtClean="0"/>
              <a:t> </a:t>
            </a:r>
            <a:r>
              <a:rPr lang="en-US" sz="1200" b="1" i="0" dirty="0" smtClean="0"/>
              <a:t>four major universities (30,000 students) to open every week for the next fifteen years?</a:t>
            </a:r>
          </a:p>
          <a:p>
            <a:endParaRPr lang="en-US" b="0" dirty="0" smtClean="0"/>
          </a:p>
        </p:txBody>
      </p:sp>
      <p:sp>
        <p:nvSpPr>
          <p:cNvPr id="4" name="Slide Number Placeholder 3"/>
          <p:cNvSpPr>
            <a:spLocks noGrp="1"/>
          </p:cNvSpPr>
          <p:nvPr>
            <p:ph type="sldNum" sz="quarter" idx="10"/>
          </p:nvPr>
        </p:nvSpPr>
        <p:spPr/>
        <p:txBody>
          <a:bodyPr/>
          <a:lstStyle/>
          <a:p>
            <a:fld id="{92187336-F9E9-4D13-94AF-8F80DF92E3D1}" type="slidenum">
              <a:rPr lang="en-US" smtClean="0"/>
              <a:pPr/>
              <a:t>18</a:t>
            </a:fld>
            <a:endParaRPr lang="en-US" dirty="0"/>
          </a:p>
        </p:txBody>
      </p:sp>
    </p:spTree>
    <p:extLst>
      <p:ext uri="{BB962C8B-B14F-4D97-AF65-F5344CB8AC3E}">
        <p14:creationId xmlns:p14="http://schemas.microsoft.com/office/powerpoint/2010/main" val="34900840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86</a:t>
            </a:fld>
            <a:endParaRPr lang="en-US" dirty="0"/>
          </a:p>
        </p:txBody>
      </p:sp>
    </p:spTree>
    <p:extLst>
      <p:ext uri="{BB962C8B-B14F-4D97-AF65-F5344CB8AC3E}">
        <p14:creationId xmlns:p14="http://schemas.microsoft.com/office/powerpoint/2010/main" val="10021585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 legislation would allow copyright holders and the Justice Department to seek court orders against websites associated with copyright infringement.</a:t>
            </a:r>
          </a:p>
          <a:p>
            <a:pPr marL="0" indent="0">
              <a:buFont typeface="Arial"/>
              <a:buNone/>
            </a:pPr>
            <a:endParaRPr lang="en-US" dirty="0" smtClean="0"/>
          </a:p>
          <a:p>
            <a:pPr marL="171450" indent="-171450">
              <a:buFont typeface="Arial"/>
              <a:buChar char="•"/>
            </a:pPr>
            <a:r>
              <a:rPr lang="en-US" dirty="0" smtClean="0"/>
              <a:t>If that court order is granted, the entire website would be taken down.</a:t>
            </a:r>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87</a:t>
            </a:fld>
            <a:endParaRPr lang="en-US" dirty="0"/>
          </a:p>
        </p:txBody>
      </p:sp>
    </p:spTree>
    <p:extLst>
      <p:ext uri="{BB962C8B-B14F-4D97-AF65-F5344CB8AC3E}">
        <p14:creationId xmlns:p14="http://schemas.microsoft.com/office/powerpoint/2010/main" val="26718734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Good news – due to the overwhelming communication</a:t>
            </a:r>
            <a:r>
              <a:rPr lang="en-US" baseline="0" dirty="0" smtClean="0"/>
              <a:t> to the US Congress and</a:t>
            </a:r>
          </a:p>
          <a:p>
            <a:pPr marL="171450" indent="-171450">
              <a:buFont typeface="Arial"/>
              <a:buChar char="•"/>
            </a:pPr>
            <a:endParaRPr lang="en-US" baseline="0" dirty="0" smtClean="0"/>
          </a:p>
          <a:p>
            <a:pPr marL="171450" indent="-171450">
              <a:buFont typeface="Arial"/>
              <a:buChar char="•"/>
            </a:pPr>
            <a:r>
              <a:rPr lang="en-US" baseline="0" dirty="0" smtClean="0"/>
              <a:t>The Blackout Screens on major internet web sites</a:t>
            </a:r>
          </a:p>
          <a:p>
            <a:pPr marL="171450" indent="-171450">
              <a:buFont typeface="Arial"/>
              <a:buChar char="•"/>
            </a:pPr>
            <a:endParaRPr lang="en-US" baseline="0" dirty="0" smtClean="0"/>
          </a:p>
          <a:p>
            <a:pPr marL="171450" indent="-171450">
              <a:buFont typeface="Arial"/>
              <a:buChar char="•"/>
            </a:pPr>
            <a:r>
              <a:rPr lang="en-US" baseline="0" dirty="0" smtClean="0"/>
              <a:t>The votes on SOPA and PIPA have been indefinitely delayed.</a:t>
            </a:r>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88</a:t>
            </a:fld>
            <a:endParaRPr lang="en-US" dirty="0"/>
          </a:p>
        </p:txBody>
      </p:sp>
    </p:spTree>
    <p:extLst>
      <p:ext uri="{BB962C8B-B14F-4D97-AF65-F5344CB8AC3E}">
        <p14:creationId xmlns:p14="http://schemas.microsoft.com/office/powerpoint/2010/main" val="22010647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Essentially, the bill seeks to prohibit federal agencies from conditioning their grants to require that articles reporting on publicly funded research be made accessible to the public online. </a:t>
            </a:r>
          </a:p>
          <a:p>
            <a:pPr marL="171450" indent="-171450">
              <a:buFont typeface="Arial"/>
              <a:buChar char="•"/>
            </a:pPr>
            <a:endParaRPr lang="en-US" dirty="0" smtClean="0"/>
          </a:p>
          <a:p>
            <a:pPr marL="171450" indent="-171450">
              <a:buFont typeface="Arial"/>
              <a:buChar char="•"/>
            </a:pPr>
            <a:r>
              <a:rPr lang="en-US" b="1" dirty="0" smtClean="0"/>
              <a:t>Translation and Comments:</a:t>
            </a:r>
            <a:r>
              <a:rPr lang="en-US" i="1" dirty="0" smtClean="0"/>
              <a:t> </a:t>
            </a:r>
            <a:br>
              <a:rPr lang="en-US" i="1" dirty="0" smtClean="0"/>
            </a:br>
            <a:r>
              <a:rPr lang="en-US" i="1" dirty="0" smtClean="0"/>
              <a:t/>
            </a:r>
            <a:br>
              <a:rPr lang="en-US" i="1" dirty="0" smtClean="0"/>
            </a:br>
            <a:r>
              <a:rPr lang="en-US" i="1" dirty="0" smtClean="0"/>
              <a:t>"If public tax money is used to fund research, that research becomes "private research" once a publisher "adds value" to it by managing the peer review.”</a:t>
            </a:r>
            <a:r>
              <a:rPr lang="en-US" dirty="0" smtClean="0"/>
              <a:t> </a:t>
            </a:r>
          </a:p>
          <a:p>
            <a:pPr marL="171450" indent="-171450">
              <a:buFont typeface="Arial"/>
              <a:buChar char="•"/>
            </a:pPr>
            <a:endParaRPr lang="en-US" dirty="0" smtClean="0"/>
          </a:p>
          <a:p>
            <a:pPr marL="171450" indent="-171450">
              <a:buFont typeface="Arial"/>
              <a:buChar char="•"/>
            </a:pPr>
            <a:r>
              <a:rPr lang="en-US" b="1" dirty="0" smtClean="0"/>
              <a:t>Comment:</a:t>
            </a:r>
            <a:r>
              <a:rPr lang="en-US" dirty="0" smtClean="0"/>
              <a:t> Researchers do the peer review for the publisher for free, just as researchers give their papers to the publisher for free, together with the exclusive right to sell subscriptions to it, on-paper and online, seeking and receiving no fee or royalty in return. </a:t>
            </a:r>
          </a:p>
          <a:p>
            <a:pPr marL="171450" indent="-171450">
              <a:buFont typeface="Arial"/>
              <a:buChar char="•"/>
            </a:pPr>
            <a:endParaRPr lang="en-US" i="1" dirty="0" smtClean="0"/>
          </a:p>
        </p:txBody>
      </p:sp>
      <p:sp>
        <p:nvSpPr>
          <p:cNvPr id="4" name="Slide Number Placeholder 3"/>
          <p:cNvSpPr>
            <a:spLocks noGrp="1"/>
          </p:cNvSpPr>
          <p:nvPr>
            <p:ph type="sldNum" sz="quarter" idx="10"/>
          </p:nvPr>
        </p:nvSpPr>
        <p:spPr/>
        <p:txBody>
          <a:bodyPr/>
          <a:lstStyle/>
          <a:p>
            <a:fld id="{92187336-F9E9-4D13-94AF-8F80DF92E3D1}" type="slidenum">
              <a:rPr lang="en-US" smtClean="0"/>
              <a:pPr/>
              <a:t>89</a:t>
            </a:fld>
            <a:endParaRPr lang="en-US" dirty="0"/>
          </a:p>
        </p:txBody>
      </p:sp>
    </p:spTree>
    <p:extLst>
      <p:ext uri="{BB962C8B-B14F-4D97-AF65-F5344CB8AC3E}">
        <p14:creationId xmlns:p14="http://schemas.microsoft.com/office/powerpoint/2010/main" val="5173241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If we are to fight</a:t>
            </a:r>
            <a:r>
              <a:rPr lang="en-US" sz="1200" b="1" kern="1200" baseline="0" dirty="0" smtClean="0">
                <a:solidFill>
                  <a:schemeClr val="tx1"/>
                </a:solidFill>
                <a:effectLst/>
                <a:latin typeface="+mn-lt"/>
                <a:ea typeface="+mn-ea"/>
                <a:cs typeface="+mn-cs"/>
              </a:rPr>
              <a:t> this nonsense, </a:t>
            </a:r>
            <a:r>
              <a:rPr lang="en-US" sz="1200" b="1" kern="1200" dirty="0" smtClean="0">
                <a:solidFill>
                  <a:schemeClr val="tx1"/>
                </a:solidFill>
                <a:effectLst/>
                <a:latin typeface="+mn-lt"/>
                <a:ea typeface="+mn-ea"/>
                <a:cs typeface="+mn-cs"/>
              </a:rPr>
              <a:t>Open Policy strategy must</a:t>
            </a:r>
            <a:r>
              <a:rPr lang="en-US" sz="1200" b="1" kern="1200" baseline="0" dirty="0" smtClean="0">
                <a:solidFill>
                  <a:schemeClr val="tx1"/>
                </a:solidFill>
                <a:effectLst/>
                <a:latin typeface="+mn-lt"/>
                <a:ea typeface="+mn-ea"/>
                <a:cs typeface="+mn-cs"/>
              </a:rPr>
              <a:t> follow NEW RULES.</a:t>
            </a:r>
            <a:endParaRPr lang="en-US" sz="18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8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8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Disruptive Innovation Lessons (Clayton Christensen):</a:t>
            </a:r>
            <a:endParaRPr lang="en-US" sz="18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Never attack existing business models head-on – incumbents typically win because you are playing by their rules</a:t>
            </a:r>
            <a:endParaRPr lang="en-US" sz="18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8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rather play by new rules that “the trends” afford – KEY point to remind policy makers – </a:t>
            </a:r>
            <a:r>
              <a:rPr lang="en-US" sz="1200" b="1" kern="1200" dirty="0" smtClean="0">
                <a:solidFill>
                  <a:schemeClr val="tx1"/>
                </a:solidFill>
                <a:effectLst/>
                <a:latin typeface="+mn-lt"/>
                <a:ea typeface="+mn-ea"/>
                <a:cs typeface="+mn-cs"/>
              </a:rPr>
              <a:t>I’ve found this is NOT obvious to people.</a:t>
            </a:r>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r>
              <a:rPr lang="en-US" sz="1800" kern="1200" dirty="0" smtClean="0">
                <a:solidFill>
                  <a:schemeClr val="tx1"/>
                </a:solidFill>
                <a:effectLst/>
                <a:latin typeface="+mn-lt"/>
                <a:ea typeface="+mn-ea"/>
                <a:cs typeface="+mn-cs"/>
              </a:rPr>
              <a:t>e.g.,</a:t>
            </a:r>
            <a:r>
              <a:rPr lang="en-US" sz="1800" kern="1200" baseline="0" dirty="0" smtClean="0">
                <a:solidFill>
                  <a:schemeClr val="tx1"/>
                </a:solidFill>
                <a:effectLst/>
                <a:latin typeface="+mn-lt"/>
                <a:ea typeface="+mn-ea"/>
                <a:cs typeface="+mn-cs"/>
              </a:rPr>
              <a:t> Open Course Library – we changed the rules - $30 cap – want to play?  We will do this with or without you… would rather partner, but don’t oppose us – we have all the best arguments and the public is on our side.</a:t>
            </a:r>
          </a:p>
          <a:p>
            <a:endParaRPr lang="en-US" sz="1800" kern="1200" baseline="0" dirty="0" smtClean="0">
              <a:solidFill>
                <a:schemeClr val="tx1"/>
              </a:solidFill>
              <a:effectLst/>
              <a:latin typeface="+mn-lt"/>
              <a:ea typeface="+mn-ea"/>
              <a:cs typeface="+mn-cs"/>
            </a:endParaRPr>
          </a:p>
          <a:p>
            <a:r>
              <a:rPr lang="en-US" sz="1800" kern="1200" baseline="0" dirty="0" smtClean="0">
                <a:solidFill>
                  <a:schemeClr val="tx1"/>
                </a:solidFill>
                <a:effectLst/>
                <a:latin typeface="+mn-lt"/>
                <a:ea typeface="+mn-ea"/>
                <a:cs typeface="+mn-cs"/>
              </a:rPr>
              <a:t>And as Professor </a:t>
            </a:r>
            <a:r>
              <a:rPr lang="en-US" sz="1800" kern="1200" baseline="0" dirty="0" err="1" smtClean="0">
                <a:solidFill>
                  <a:schemeClr val="tx1"/>
                </a:solidFill>
                <a:effectLst/>
                <a:latin typeface="+mn-lt"/>
                <a:ea typeface="+mn-ea"/>
                <a:cs typeface="+mn-cs"/>
              </a:rPr>
              <a:t>Eben</a:t>
            </a:r>
            <a:r>
              <a:rPr lang="en-US" sz="1800" kern="1200" baseline="0" dirty="0" smtClean="0">
                <a:solidFill>
                  <a:schemeClr val="tx1"/>
                </a:solidFill>
                <a:effectLst/>
                <a:latin typeface="+mn-lt"/>
                <a:ea typeface="+mn-ea"/>
                <a:cs typeface="+mn-cs"/>
              </a:rPr>
              <a:t> </a:t>
            </a:r>
            <a:r>
              <a:rPr lang="en-US" sz="1800" kern="1200" baseline="0" dirty="0" err="1" smtClean="0">
                <a:solidFill>
                  <a:schemeClr val="tx1"/>
                </a:solidFill>
                <a:effectLst/>
                <a:latin typeface="+mn-lt"/>
                <a:ea typeface="+mn-ea"/>
                <a:cs typeface="+mn-cs"/>
              </a:rPr>
              <a:t>Moglen</a:t>
            </a:r>
            <a:r>
              <a:rPr lang="en-US" sz="1800" kern="1200" baseline="0" dirty="0" smtClean="0">
                <a:solidFill>
                  <a:schemeClr val="tx1"/>
                </a:solidFill>
                <a:effectLst/>
                <a:latin typeface="+mn-lt"/>
                <a:ea typeface="+mn-ea"/>
                <a:cs typeface="+mn-cs"/>
              </a:rPr>
              <a:t> reminds us: when we openly license our work, and leverage the Internet as a free distribution channel, we put the creator / the author, and </a:t>
            </a:r>
            <a:r>
              <a:rPr lang="en-US" sz="1800" u="sng" kern="1200" baseline="0" dirty="0" smtClean="0">
                <a:solidFill>
                  <a:schemeClr val="tx1"/>
                </a:solidFill>
                <a:effectLst/>
                <a:latin typeface="+mn-lt"/>
                <a:ea typeface="+mn-ea"/>
                <a:cs typeface="+mn-cs"/>
              </a:rPr>
              <a:t>not</a:t>
            </a:r>
            <a:r>
              <a:rPr lang="en-US" sz="1800" kern="1200" baseline="0" dirty="0" smtClean="0">
                <a:solidFill>
                  <a:schemeClr val="tx1"/>
                </a:solidFill>
                <a:effectLst/>
                <a:latin typeface="+mn-lt"/>
                <a:ea typeface="+mn-ea"/>
                <a:cs typeface="+mn-cs"/>
              </a:rPr>
              <a:t> the distributor, in control of human knowledge.</a:t>
            </a:r>
            <a:br>
              <a:rPr lang="en-US" sz="1800" kern="1200" baseline="0" dirty="0" smtClean="0">
                <a:solidFill>
                  <a:schemeClr val="tx1"/>
                </a:solidFill>
                <a:effectLst/>
                <a:latin typeface="+mn-lt"/>
                <a:ea typeface="+mn-ea"/>
                <a:cs typeface="+mn-cs"/>
              </a:rPr>
            </a:br>
            <a:endParaRPr lang="en-US" sz="1800" kern="1200" baseline="0" dirty="0" smtClean="0">
              <a:solidFill>
                <a:schemeClr val="tx1"/>
              </a:solidFill>
              <a:effectLst/>
              <a:latin typeface="+mn-lt"/>
              <a:ea typeface="+mn-ea"/>
              <a:cs typeface="+mn-cs"/>
            </a:endParaRPr>
          </a:p>
          <a:p>
            <a:r>
              <a:rPr lang="en-US" sz="1800" dirty="0" smtClean="0"/>
              <a:t>We make things and we give them away. </a:t>
            </a:r>
            <a:br>
              <a:rPr lang="en-US" sz="1800" dirty="0" smtClean="0"/>
            </a:br>
            <a:r>
              <a:rPr lang="en-US" sz="1800" dirty="0" smtClean="0"/>
              <a:t>Here we made this, would you like it? </a:t>
            </a:r>
            <a:br>
              <a:rPr lang="en-US" sz="1800" dirty="0" smtClean="0"/>
            </a:br>
            <a:r>
              <a:rPr lang="en-US" sz="1800" dirty="0" smtClean="0"/>
              <a:t>Take some it's free</a:t>
            </a:r>
            <a:endParaRPr lang="en-US" sz="1800" kern="1200" baseline="0" dirty="0" smtClean="0">
              <a:solidFill>
                <a:schemeClr val="tx1"/>
              </a:solidFill>
              <a:effectLst/>
              <a:latin typeface="+mn-lt"/>
              <a:ea typeface="+mn-ea"/>
              <a:cs typeface="+mn-cs"/>
            </a:endParaRPr>
          </a:p>
          <a:p>
            <a:endParaRPr lang="en-US" sz="1800" kern="1200" baseline="0" dirty="0" smtClean="0">
              <a:solidFill>
                <a:schemeClr val="tx1"/>
              </a:solidFill>
              <a:effectLst/>
              <a:latin typeface="+mn-lt"/>
              <a:ea typeface="+mn-ea"/>
              <a:cs typeface="+mn-cs"/>
            </a:endParaRPr>
          </a:p>
          <a:p>
            <a:endParaRPr lang="en-US" sz="1800" kern="1200" baseline="0" dirty="0" smtClean="0">
              <a:solidFill>
                <a:schemeClr val="tx1"/>
              </a:solidFill>
              <a:effectLst/>
              <a:latin typeface="+mn-lt"/>
              <a:ea typeface="+mn-ea"/>
              <a:cs typeface="+mn-cs"/>
            </a:endParaRPr>
          </a:p>
          <a:p>
            <a:r>
              <a:rPr lang="en-US" sz="1800" kern="1200" baseline="0" dirty="0" smtClean="0">
                <a:solidFill>
                  <a:schemeClr val="tx1"/>
                </a:solidFill>
                <a:effectLst/>
                <a:latin typeface="+mn-lt"/>
                <a:ea typeface="+mn-ea"/>
                <a:cs typeface="+mn-cs"/>
              </a:rPr>
              <a:t>http://</a:t>
            </a:r>
            <a:r>
              <a:rPr lang="en-US" sz="1800" kern="1200" baseline="0" dirty="0" err="1" smtClean="0">
                <a:solidFill>
                  <a:schemeClr val="tx1"/>
                </a:solidFill>
                <a:effectLst/>
                <a:latin typeface="+mn-lt"/>
                <a:ea typeface="+mn-ea"/>
                <a:cs typeface="+mn-cs"/>
              </a:rPr>
              <a:t>www.youtube.com</a:t>
            </a:r>
            <a:r>
              <a:rPr lang="en-US" sz="1800" kern="1200" baseline="0" dirty="0" smtClean="0">
                <a:solidFill>
                  <a:schemeClr val="tx1"/>
                </a:solidFill>
                <a:effectLst/>
                <a:latin typeface="+mn-lt"/>
                <a:ea typeface="+mn-ea"/>
                <a:cs typeface="+mn-cs"/>
              </a:rPr>
              <a:t>/</a:t>
            </a:r>
            <a:r>
              <a:rPr lang="en-US" sz="1800" kern="1200" baseline="0" dirty="0" err="1" smtClean="0">
                <a:solidFill>
                  <a:schemeClr val="tx1"/>
                </a:solidFill>
                <a:effectLst/>
                <a:latin typeface="+mn-lt"/>
                <a:ea typeface="+mn-ea"/>
                <a:cs typeface="+mn-cs"/>
              </a:rPr>
              <a:t>watch?v</a:t>
            </a:r>
            <a:r>
              <a:rPr lang="en-US" sz="1800" kern="1200" baseline="0" dirty="0" smtClean="0">
                <a:solidFill>
                  <a:schemeClr val="tx1"/>
                </a:solidFill>
                <a:effectLst/>
                <a:latin typeface="+mn-lt"/>
                <a:ea typeface="+mn-ea"/>
                <a:cs typeface="+mn-cs"/>
              </a:rPr>
              <a:t>=tN00_v7gpbo&amp;feature=</a:t>
            </a:r>
            <a:r>
              <a:rPr lang="en-US" sz="1800" kern="1200" baseline="0" dirty="0" err="1" smtClean="0">
                <a:solidFill>
                  <a:schemeClr val="tx1"/>
                </a:solidFill>
                <a:effectLst/>
                <a:latin typeface="+mn-lt"/>
                <a:ea typeface="+mn-ea"/>
                <a:cs typeface="+mn-cs"/>
              </a:rPr>
              <a:t>youtu.be&amp;t</a:t>
            </a:r>
            <a:r>
              <a:rPr lang="en-US" sz="1800" kern="1200" baseline="0" dirty="0" smtClean="0">
                <a:solidFill>
                  <a:schemeClr val="tx1"/>
                </a:solidFill>
                <a:effectLst/>
                <a:latin typeface="+mn-lt"/>
                <a:ea typeface="+mn-ea"/>
                <a:cs typeface="+mn-cs"/>
              </a:rPr>
              <a:t>=6m45s</a:t>
            </a:r>
          </a:p>
          <a:p>
            <a:endParaRPr lang="en-US" sz="1800" kern="1200" baseline="0" dirty="0" smtClean="0">
              <a:solidFill>
                <a:schemeClr val="tx1"/>
              </a:solidFill>
              <a:effectLst/>
              <a:latin typeface="+mn-lt"/>
              <a:ea typeface="+mn-ea"/>
              <a:cs typeface="+mn-cs"/>
            </a:endParaRPr>
          </a:p>
          <a:p>
            <a:r>
              <a:rPr lang="en-US" sz="1800" kern="1200" baseline="0" dirty="0" smtClean="0">
                <a:solidFill>
                  <a:schemeClr val="tx1"/>
                </a:solidFill>
                <a:effectLst/>
                <a:latin typeface="+mn-lt"/>
                <a:ea typeface="+mn-ea"/>
                <a:cs typeface="+mn-cs"/>
              </a:rPr>
              <a:t>----------------</a:t>
            </a:r>
          </a:p>
          <a:p>
            <a:endParaRPr lang="en-US" sz="1800" b="1" kern="1200" baseline="0" dirty="0" smtClean="0">
              <a:solidFill>
                <a:schemeClr val="tx1"/>
              </a:solidFill>
              <a:effectLst/>
              <a:latin typeface="+mn-lt"/>
              <a:ea typeface="+mn-ea"/>
              <a:cs typeface="+mn-cs"/>
            </a:endParaRPr>
          </a:p>
          <a:p>
            <a:endParaRPr lang="en-US" sz="1800" b="1" kern="1200" baseline="0" dirty="0" smtClean="0">
              <a:solidFill>
                <a:schemeClr val="tx1"/>
              </a:solidFill>
              <a:effectLst/>
              <a:latin typeface="+mn-lt"/>
              <a:ea typeface="+mn-ea"/>
              <a:cs typeface="+mn-cs"/>
            </a:endParaRPr>
          </a:p>
          <a:p>
            <a:endParaRPr lang="en-US" sz="1800" b="1" kern="1200" baseline="0" dirty="0" smtClean="0">
              <a:solidFill>
                <a:schemeClr val="tx1"/>
              </a:solidFill>
              <a:effectLst/>
              <a:latin typeface="+mn-lt"/>
              <a:ea typeface="+mn-ea"/>
              <a:cs typeface="+mn-cs"/>
            </a:endParaRPr>
          </a:p>
          <a:p>
            <a:r>
              <a:rPr lang="en-ZA" sz="1800" b="1" kern="1200" dirty="0" smtClean="0">
                <a:solidFill>
                  <a:schemeClr val="tx1"/>
                </a:solidFill>
                <a:effectLst/>
                <a:latin typeface="+mn-lt"/>
                <a:ea typeface="+mn-ea"/>
                <a:cs typeface="+mn-cs"/>
              </a:rPr>
              <a:t>(1) </a:t>
            </a:r>
            <a:r>
              <a:rPr lang="en-ZA" sz="1800" kern="1200" dirty="0" smtClean="0">
                <a:solidFill>
                  <a:schemeClr val="tx1"/>
                </a:solidFill>
                <a:effectLst/>
                <a:latin typeface="+mn-lt"/>
                <a:ea typeface="+mn-ea"/>
                <a:cs typeface="+mn-cs"/>
              </a:rPr>
              <a:t>Choose the most open license (e.g., public domain, CC BY) possible to</a:t>
            </a:r>
            <a:r>
              <a:rPr lang="en-ZA" sz="1800" b="1" kern="1200" dirty="0" smtClean="0">
                <a:solidFill>
                  <a:schemeClr val="tx1"/>
                </a:solidFill>
                <a:effectLst/>
                <a:latin typeface="+mn-lt"/>
                <a:ea typeface="+mn-ea"/>
                <a:cs typeface="+mn-cs"/>
              </a:rPr>
              <a:t> (a) </a:t>
            </a:r>
            <a:r>
              <a:rPr lang="en-ZA" sz="1800" kern="1200" dirty="0" smtClean="0">
                <a:solidFill>
                  <a:schemeClr val="tx1"/>
                </a:solidFill>
                <a:effectLst/>
                <a:latin typeface="+mn-lt"/>
                <a:ea typeface="+mn-ea"/>
                <a:cs typeface="+mn-cs"/>
              </a:rPr>
              <a:t>increase the degrees of freedom for downstream use, </a:t>
            </a:r>
            <a:r>
              <a:rPr lang="en-ZA" sz="1800" b="1" kern="1200" dirty="0" smtClean="0">
                <a:solidFill>
                  <a:schemeClr val="tx1"/>
                </a:solidFill>
                <a:effectLst/>
                <a:latin typeface="+mn-lt"/>
                <a:ea typeface="+mn-ea"/>
                <a:cs typeface="+mn-cs"/>
              </a:rPr>
              <a:t>(b) </a:t>
            </a:r>
            <a:r>
              <a:rPr lang="en-ZA" sz="1800" kern="1200" dirty="0" smtClean="0">
                <a:solidFill>
                  <a:schemeClr val="tx1"/>
                </a:solidFill>
                <a:effectLst/>
                <a:latin typeface="+mn-lt"/>
                <a:ea typeface="+mn-ea"/>
                <a:cs typeface="+mn-cs"/>
              </a:rPr>
              <a:t>increase interperability among licenses = more re-mix opportunities, and </a:t>
            </a:r>
            <a:r>
              <a:rPr lang="en-ZA" sz="1800" b="1" kern="1200" dirty="0" smtClean="0">
                <a:solidFill>
                  <a:schemeClr val="tx1"/>
                </a:solidFill>
                <a:effectLst/>
                <a:latin typeface="+mn-lt"/>
                <a:ea typeface="+mn-ea"/>
                <a:cs typeface="+mn-cs"/>
              </a:rPr>
              <a:t>(c) </a:t>
            </a:r>
            <a:r>
              <a:rPr lang="en-ZA" sz="1800" kern="1200" dirty="0" smtClean="0">
                <a:solidFill>
                  <a:schemeClr val="tx1"/>
                </a:solidFill>
                <a:effectLst/>
                <a:latin typeface="+mn-lt"/>
                <a:ea typeface="+mn-ea"/>
                <a:cs typeface="+mn-cs"/>
              </a:rPr>
              <a:t>reduce concern from existing for-profit businesses.</a:t>
            </a:r>
            <a:endParaRPr lang="en-US" sz="2800" kern="1200" dirty="0" smtClean="0">
              <a:solidFill>
                <a:schemeClr val="tx1"/>
              </a:solidFill>
              <a:effectLst/>
              <a:latin typeface="+mn-lt"/>
              <a:ea typeface="+mn-ea"/>
              <a:cs typeface="+mn-cs"/>
            </a:endParaRPr>
          </a:p>
          <a:p>
            <a:pPr lvl="2"/>
            <a:endParaRPr lang="en-US"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87336-F9E9-4D13-94AF-8F80DF92E3D1}" type="slidenum">
              <a:rPr lang="en-US" smtClean="0"/>
              <a:pPr/>
              <a:t>90</a:t>
            </a:fld>
            <a:endParaRPr lang="en-US" dirty="0"/>
          </a:p>
        </p:txBody>
      </p:sp>
    </p:spTree>
    <p:extLst>
      <p:ext uri="{BB962C8B-B14F-4D97-AF65-F5344CB8AC3E}">
        <p14:creationId xmlns:p14="http://schemas.microsoft.com/office/powerpoint/2010/main" val="28121287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r>
              <a:rPr lang="en-US" sz="1200" b="1" kern="1200" dirty="0" smtClean="0">
                <a:solidFill>
                  <a:schemeClr val="tx1"/>
                </a:solidFill>
                <a:effectLst/>
                <a:latin typeface="+mn-lt"/>
                <a:ea typeface="+mn-ea"/>
                <a:cs typeface="+mn-cs"/>
              </a:rPr>
              <a:t>We have to think bigger and make smarter decisions collectively. </a:t>
            </a:r>
          </a:p>
          <a:p>
            <a:pPr lvl="1"/>
            <a:endParaRPr lang="en-US" sz="1200" b="1"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December 1, 1862.   One month before signing the Emancipation Proclamation, President Lincoln sent a long message to the US Congress: in it he said:</a:t>
            </a:r>
          </a:p>
          <a:p>
            <a:pPr lvl="0"/>
            <a:endParaRPr lang="en-US" sz="18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dogmas of the quiet past, are inadequate to the stormy present. The occasion is piled high with difficulty, and we must rise -- </a:t>
            </a:r>
            <a:r>
              <a:rPr lang="en-US" sz="1200" u="sng"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the occasion. As our case is new, so we must think anew, and act anew. We must disenthrall ourselves, and then we </a:t>
            </a:r>
            <a:r>
              <a:rPr lang="en-US" sz="1200" u="sng" kern="1200" dirty="0" smtClean="0">
                <a:solidFill>
                  <a:schemeClr val="tx1"/>
                </a:solidFill>
                <a:effectLst/>
                <a:latin typeface="+mn-lt"/>
                <a:ea typeface="+mn-ea"/>
                <a:cs typeface="+mn-cs"/>
              </a:rPr>
              <a:t>shall</a:t>
            </a:r>
            <a:r>
              <a:rPr lang="en-US" sz="1200" kern="1200" dirty="0" smtClean="0">
                <a:solidFill>
                  <a:schemeClr val="tx1"/>
                </a:solidFill>
                <a:effectLst/>
                <a:latin typeface="+mn-lt"/>
                <a:ea typeface="+mn-ea"/>
                <a:cs typeface="+mn-cs"/>
              </a:rPr>
              <a:t> save our country.</a:t>
            </a:r>
            <a:endParaRPr lang="en-US" sz="18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8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Can we disenthrall ourselves from our current behaviors and think and act anew?  I think we can.</a:t>
            </a:r>
          </a:p>
          <a:p>
            <a:r>
              <a:rPr lang="en-US" sz="1200" kern="1200" dirty="0" smtClean="0">
                <a:solidFill>
                  <a:schemeClr val="tx1"/>
                </a:solidFill>
                <a:effectLst/>
                <a:latin typeface="+mn-lt"/>
                <a:ea typeface="+mn-ea"/>
                <a:cs typeface="+mn-cs"/>
              </a:rPr>
              <a:t> </a:t>
            </a:r>
            <a:endParaRPr lang="en-US" sz="18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We ought be straight, honest, expose the amount and flow of the $$$, make the open policy argument, and force the opposition to make their best arguments – and be ready to counter quickly.</a:t>
            </a:r>
          </a:p>
          <a:p>
            <a:pPr lvl="1"/>
            <a:endParaRPr lang="en-US" sz="18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open community is passionate and powerful if called to action for an important cause.</a:t>
            </a:r>
            <a:endParaRPr lang="en-US" sz="18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8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Don’t work alone – share new policies with each other</a:t>
            </a:r>
          </a:p>
          <a:p>
            <a:pPr lvl="0"/>
            <a:endParaRPr lang="en-US" sz="18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We all need to try to implement open policies where we can – some policies will take quicker than others due to local opportunities and challenges.</a:t>
            </a:r>
            <a:endParaRPr lang="en-US" sz="18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We need to help one another pass open policies (testify, meetings, webinars)</a:t>
            </a:r>
            <a:endParaRPr lang="en-US" sz="18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we can revise and remix others’</a:t>
            </a:r>
            <a:r>
              <a:rPr lang="en-US" sz="1200" kern="1200" baseline="0" dirty="0" smtClean="0">
                <a:solidFill>
                  <a:schemeClr val="tx1"/>
                </a:solidFill>
                <a:effectLst/>
                <a:latin typeface="+mn-lt"/>
                <a:ea typeface="+mn-ea"/>
                <a:cs typeface="+mn-cs"/>
              </a:rPr>
              <a:t> policies and legislation</a:t>
            </a:r>
          </a:p>
          <a:p>
            <a:pPr lvl="2"/>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What can WE (the global Open community) do to help Governments, Foundations, States / Provinces, Systems, Institutions to adopt open policies?</a:t>
            </a:r>
            <a:endParaRPr lang="en-US" sz="1800" b="1"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Presentations</a:t>
            </a:r>
            <a:endParaRPr lang="en-US" sz="18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Insert open policy into strategic plans – system efficiency plans – education reform plans – government efficiency plans, etc.  </a:t>
            </a:r>
            <a:endParaRPr lang="en-US" sz="1800" kern="1200" dirty="0" smtClean="0">
              <a:solidFill>
                <a:schemeClr val="tx1"/>
              </a:solidFill>
              <a:effectLst/>
              <a:latin typeface="+mn-lt"/>
              <a:ea typeface="+mn-ea"/>
              <a:cs typeface="+mn-cs"/>
            </a:endParaRPr>
          </a:p>
          <a:p>
            <a:pPr lvl="2"/>
            <a:r>
              <a:rPr lang="en-US" sz="1200" u="sng" kern="1200" dirty="0" smtClean="0">
                <a:solidFill>
                  <a:schemeClr val="tx1"/>
                </a:solidFill>
                <a:effectLst/>
                <a:latin typeface="+mn-lt"/>
                <a:ea typeface="+mn-ea"/>
                <a:cs typeface="+mn-cs"/>
              </a:rPr>
              <a:t>Every</a:t>
            </a:r>
            <a:r>
              <a:rPr lang="en-US" sz="1200" kern="1200" dirty="0" smtClean="0">
                <a:solidFill>
                  <a:schemeClr val="tx1"/>
                </a:solidFill>
                <a:effectLst/>
                <a:latin typeface="+mn-lt"/>
                <a:ea typeface="+mn-ea"/>
                <a:cs typeface="+mn-cs"/>
              </a:rPr>
              <a:t> opportunity!</a:t>
            </a:r>
            <a:endParaRPr lang="en-US" sz="18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Share what their peers have done – no one wants to be left behind</a:t>
            </a:r>
            <a:endParaRPr lang="en-US" sz="18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Provide draft open policy language, translated, customized for local needs.</a:t>
            </a:r>
            <a:endParaRPr lang="en-US" sz="1800" kern="1200" dirty="0" smtClean="0">
              <a:solidFill>
                <a:schemeClr val="tx1"/>
              </a:solidFill>
              <a:effectLst/>
              <a:latin typeface="+mn-lt"/>
              <a:ea typeface="+mn-ea"/>
              <a:cs typeface="+mn-cs"/>
            </a:endParaRPr>
          </a:p>
          <a:p>
            <a:pPr lvl="2"/>
            <a:endParaRPr lang="en-US" sz="18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91</a:t>
            </a:fld>
            <a:endParaRPr lang="en-US" dirty="0"/>
          </a:p>
        </p:txBody>
      </p:sp>
    </p:spTree>
    <p:extLst>
      <p:ext uri="{BB962C8B-B14F-4D97-AF65-F5344CB8AC3E}">
        <p14:creationId xmlns:p14="http://schemas.microsoft.com/office/powerpoint/2010/main" val="18966620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important, take Policy makers back to first principles…</a:t>
            </a:r>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92</a:t>
            </a:fld>
            <a:endParaRPr lang="en-US" dirty="0"/>
          </a:p>
        </p:txBody>
      </p:sp>
    </p:spTree>
    <p:extLst>
      <p:ext uri="{BB962C8B-B14F-4D97-AF65-F5344CB8AC3E}">
        <p14:creationId xmlns:p14="http://schemas.microsoft.com/office/powerpoint/2010/main" val="36387662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End Game?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Winning argument: </a:t>
            </a:r>
            <a:r>
              <a:rPr lang="en-US" sz="1200" kern="1200" dirty="0" smtClean="0">
                <a:solidFill>
                  <a:schemeClr val="tx1"/>
                </a:solidFill>
                <a:effectLst/>
                <a:latin typeface="+mn-lt"/>
                <a:ea typeface="+mn-ea"/>
                <a:cs typeface="+mn-cs"/>
              </a:rPr>
              <a:t>Policy makers will want the highest ROI and impact of public investments. </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Open Policy Goal?</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Open policies adopted by all nations, national agencies, states / provinces, systems of education, institutions, departments and individual creators. </a:t>
            </a:r>
          </a:p>
          <a:p>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93</a:t>
            </a:fld>
            <a:endParaRPr lang="en-US" dirty="0"/>
          </a:p>
        </p:txBody>
      </p:sp>
    </p:spTree>
    <p:extLst>
      <p:ext uri="{BB962C8B-B14F-4D97-AF65-F5344CB8AC3E}">
        <p14:creationId xmlns:p14="http://schemas.microsoft.com/office/powerpoint/2010/main" val="38095776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Remember the food machine?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don’t have such a device. </a:t>
            </a:r>
          </a:p>
          <a:p>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While we might have the global capacity to feed everyone, food is not digital and is a rivalrous good, and so a universal access solution is a greater challenge.</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Which is a shame because many people don’t have nearly enough food to eat.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we did have a food machine – we would turn it on tomorrow – no question about it. The moral imperative to do so would overwhelm any opposition.</a:t>
            </a:r>
          </a:p>
        </p:txBody>
      </p:sp>
      <p:sp>
        <p:nvSpPr>
          <p:cNvPr id="4" name="Slide Number Placeholder 3"/>
          <p:cNvSpPr>
            <a:spLocks noGrp="1"/>
          </p:cNvSpPr>
          <p:nvPr>
            <p:ph type="sldNum" sz="quarter" idx="10"/>
          </p:nvPr>
        </p:nvSpPr>
        <p:spPr/>
        <p:txBody>
          <a:bodyPr/>
          <a:lstStyle/>
          <a:p>
            <a:fld id="{92187336-F9E9-4D13-94AF-8F80DF92E3D1}" type="slidenum">
              <a:rPr lang="en-US" smtClean="0"/>
              <a:pPr/>
              <a:t>94</a:t>
            </a:fld>
            <a:endParaRPr lang="en-US" dirty="0"/>
          </a:p>
        </p:txBody>
      </p:sp>
    </p:spTree>
    <p:extLst>
      <p:ext uri="{BB962C8B-B14F-4D97-AF65-F5344CB8AC3E}">
        <p14:creationId xmlns:p14="http://schemas.microsoft.com/office/powerpoint/2010/main" val="7547587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We </a:t>
            </a:r>
            <a:r>
              <a:rPr lang="en-US" sz="1200" b="1" u="sng" kern="1200" dirty="0" smtClean="0">
                <a:solidFill>
                  <a:schemeClr val="tx1"/>
                </a:solidFill>
                <a:effectLst/>
                <a:latin typeface="+mn-lt"/>
                <a:ea typeface="+mn-ea"/>
                <a:cs typeface="+mn-cs"/>
              </a:rPr>
              <a:t>do</a:t>
            </a:r>
            <a:r>
              <a:rPr lang="en-US" sz="1200" b="1" kern="1200" dirty="0" smtClean="0">
                <a:solidFill>
                  <a:schemeClr val="tx1"/>
                </a:solidFill>
                <a:effectLst/>
                <a:latin typeface="+mn-lt"/>
                <a:ea typeface="+mn-ea"/>
                <a:cs typeface="+mn-cs"/>
              </a:rPr>
              <a:t> have a Learning Machine</a:t>
            </a:r>
          </a:p>
          <a:p>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We simply need to turn it on.</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Moreover,</a:t>
            </a:r>
            <a:r>
              <a:rPr lang="en-US" sz="1200" kern="1200" baseline="0" dirty="0" smtClean="0">
                <a:solidFill>
                  <a:schemeClr val="tx1"/>
                </a:solidFill>
                <a:effectLst/>
                <a:latin typeface="+mn-lt"/>
                <a:ea typeface="+mn-ea"/>
                <a:cs typeface="+mn-cs"/>
              </a:rPr>
              <a:t> b</a:t>
            </a:r>
            <a:r>
              <a:rPr lang="en-US" sz="1200" kern="1200" dirty="0" smtClean="0">
                <a:solidFill>
                  <a:schemeClr val="tx1"/>
                </a:solidFill>
                <a:effectLst/>
                <a:latin typeface="+mn-lt"/>
                <a:ea typeface="+mn-ea"/>
                <a:cs typeface="+mn-cs"/>
              </a:rPr>
              <a:t>ecause we understand the tools and the strategy; I contend we have a moral and ethical responsibility to act.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We’re off to a good start.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Adopting Open Policies is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next step.  </a:t>
            </a:r>
          </a:p>
          <a:p>
            <a:pPr lvl="0"/>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kern="1200" dirty="0" smtClean="0">
                <a:solidFill>
                  <a:schemeClr val="tx1"/>
                </a:solidFill>
                <a:effectLst/>
                <a:latin typeface="+mn-lt"/>
                <a:ea typeface="+mn-ea"/>
                <a:cs typeface="+mn-cs"/>
              </a:rPr>
              <a:t>Repeat</a:t>
            </a:r>
            <a:r>
              <a:rPr lang="en-US" sz="1200" b="1" u="none" kern="1200" baseline="0" dirty="0" smtClean="0">
                <a:solidFill>
                  <a:schemeClr val="tx1"/>
                </a:solidFill>
                <a:effectLst/>
                <a:latin typeface="+mn-lt"/>
                <a:ea typeface="+mn-ea"/>
                <a:cs typeface="+mn-cs"/>
              </a:rPr>
              <a:t> after me:  </a:t>
            </a:r>
            <a:r>
              <a:rPr lang="en-US" sz="1200" kern="1200" baseline="0" dirty="0" smtClean="0">
                <a:solidFill>
                  <a:schemeClr val="tx1"/>
                </a:solidFill>
                <a:effectLst/>
                <a:latin typeface="+mn-lt"/>
                <a:ea typeface="+mn-ea"/>
                <a:cs typeface="+mn-cs"/>
              </a:rPr>
              <a:t>(call)  “</a:t>
            </a:r>
            <a:r>
              <a:rPr lang="en-US" sz="1200" b="1" kern="1200" dirty="0" smtClean="0">
                <a:solidFill>
                  <a:srgbClr val="000000"/>
                </a:solidFill>
                <a:effectLst/>
                <a:latin typeface="+mn-lt"/>
                <a:ea typeface="+mn-ea"/>
                <a:cs typeface="+mn-cs"/>
              </a:rPr>
              <a:t>Public Access”  </a:t>
            </a:r>
            <a:r>
              <a:rPr lang="en-US" sz="1200" b="0" kern="1200" dirty="0" smtClean="0">
                <a:solidFill>
                  <a:srgbClr val="000000"/>
                </a:solidFill>
                <a:effectLst/>
                <a:latin typeface="+mn-lt"/>
                <a:ea typeface="+mn-ea"/>
                <a:cs typeface="+mn-cs"/>
              </a:rPr>
              <a:t>  (response)    </a:t>
            </a:r>
            <a:r>
              <a:rPr lang="en-US" sz="1200" b="1" kern="1200" dirty="0" smtClean="0">
                <a:solidFill>
                  <a:srgbClr val="000000"/>
                </a:solidFill>
                <a:effectLst/>
                <a:latin typeface="+mn-lt"/>
                <a:ea typeface="+mn-ea"/>
                <a:cs typeface="+mn-cs"/>
              </a:rPr>
              <a:t>“to Publicly Funded Resources.”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rgbClr val="000000"/>
                </a:solidFill>
                <a:effectLst/>
                <a:latin typeface="+mn-lt"/>
                <a:ea typeface="+mn-ea"/>
                <a:cs typeface="+mn-cs"/>
              </a:rPr>
              <a:t>Buy One Get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rgbClr val="000000"/>
                </a:solidFill>
                <a:effectLst/>
                <a:latin typeface="+mn-lt"/>
                <a:ea typeface="+mn-ea"/>
                <a:cs typeface="+mn-cs"/>
              </a:rPr>
              <a:t>I</a:t>
            </a:r>
            <a:r>
              <a:rPr lang="en-US" sz="1200" b="1" kern="1200" baseline="0" dirty="0" smtClean="0">
                <a:solidFill>
                  <a:srgbClr val="000000"/>
                </a:solidFill>
                <a:effectLst/>
                <a:latin typeface="+mn-lt"/>
                <a:ea typeface="+mn-ea"/>
                <a:cs typeface="+mn-cs"/>
              </a:rPr>
              <a:t> should get what I paid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smtClean="0">
                <a:solidFill>
                  <a:srgbClr val="000000"/>
                </a:solidFill>
                <a:effectLst/>
                <a:latin typeface="+mn-lt"/>
                <a:ea typeface="+mn-ea"/>
                <a:cs typeface="+mn-cs"/>
              </a:rPr>
              <a:t>“</a:t>
            </a:r>
            <a:r>
              <a:rPr lang="en-US" sz="1200" b="1" kern="1200" baseline="0" dirty="0" smtClean="0">
                <a:solidFill>
                  <a:srgbClr val="000000"/>
                </a:solidFill>
                <a:effectLst/>
                <a:latin typeface="+mn-lt"/>
                <a:ea typeface="+mn-ea"/>
                <a:cs typeface="+mn-cs"/>
              </a:rPr>
              <a:t>if we share”   “everyone in the world can learn”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rgbClr val="000000"/>
              </a:solidFill>
              <a:effectLst/>
              <a:latin typeface="+mn-lt"/>
              <a:ea typeface="+mn-ea"/>
              <a:cs typeface="+mn-cs"/>
            </a:endParaRP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87336-F9E9-4D13-94AF-8F80DF92E3D1}" type="slidenum">
              <a:rPr lang="en-US" smtClean="0"/>
              <a:pPr/>
              <a:t>95</a:t>
            </a:fld>
            <a:endParaRPr lang="en-US" dirty="0"/>
          </a:p>
        </p:txBody>
      </p:sp>
    </p:spTree>
    <p:extLst>
      <p:ext uri="{BB962C8B-B14F-4D97-AF65-F5344CB8AC3E}">
        <p14:creationId xmlns:p14="http://schemas.microsoft.com/office/powerpoint/2010/main" val="1509106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This isn’t just my dream.   Many have this Dream </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In 2006</a:t>
            </a:r>
            <a:r>
              <a:rPr lang="en-US" sz="1200" b="0" kern="1200" baseline="0" dirty="0" smtClean="0">
                <a:solidFill>
                  <a:schemeClr val="tx1"/>
                </a:solidFill>
                <a:effectLst/>
                <a:latin typeface="+mn-lt"/>
                <a:ea typeface="+mn-ea"/>
                <a:cs typeface="+mn-cs"/>
              </a:rPr>
              <a:t>, Cathy Casserly and Mike Smith (@ Hewlett Foundation) wrote: “</a:t>
            </a:r>
            <a:r>
              <a:rPr lang="en-US" sz="1200" b="0" kern="1200" dirty="0" smtClean="0">
                <a:solidFill>
                  <a:schemeClr val="tx1"/>
                </a:solidFill>
                <a:effectLst/>
                <a:latin typeface="+mn-lt"/>
                <a:ea typeface="+mn-ea"/>
                <a:cs typeface="+mn-cs"/>
              </a:rPr>
              <a:t>At the heart of the movement towards Open Educational Resources is the simple and powerful idea that the world’s knowledge is a public good and that technology in general and the Worldwide Web in particular provide an opportunity for everyone to share, use, and reuse it.”</a:t>
            </a:r>
          </a:p>
          <a:p>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(Smith, M.S. and Casserly, C.M. 2006. The promise of Open Educational Resources. Change, Vol. 38, No. 5, pp. 8-17) </a:t>
            </a:r>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19</a:t>
            </a:fld>
            <a:endParaRPr lang="en-US" dirty="0"/>
          </a:p>
        </p:txBody>
      </p:sp>
    </p:spTree>
    <p:extLst>
      <p:ext uri="{BB962C8B-B14F-4D97-AF65-F5344CB8AC3E}">
        <p14:creationId xmlns:p14="http://schemas.microsoft.com/office/powerpoint/2010/main" val="25942811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2146" name="Text Box 1"/>
          <p:cNvSpPr>
            <a:spLocks noGrp="1" noRot="1" noChangeAspect="1" noChangeArrowheads="1"/>
          </p:cNvSpPr>
          <p:nvPr>
            <p:ph type="sldImg"/>
          </p:nvPr>
        </p:nvSpPr>
        <p:spPr>
          <a:xfrm>
            <a:off x="1181100" y="696913"/>
            <a:ext cx="4648200" cy="3486150"/>
          </a:xfrm>
          <a:ln/>
        </p:spPr>
      </p:sp>
      <p:sp>
        <p:nvSpPr>
          <p:cNvPr id="262147" name="Text Box 2"/>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1371600" marR="0" lvl="3"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Creative Commons stands ready to partner with anyone who wants to pursue and implement Open Policies.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closing thought, in the 21</a:t>
            </a:r>
            <a:r>
              <a:rPr lang="en-US" baseline="30000" dirty="0" smtClean="0"/>
              <a:t>st</a:t>
            </a:r>
            <a:r>
              <a:rPr lang="en-US" baseline="0" dirty="0" smtClean="0"/>
              <a:t> century… </a:t>
            </a:r>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97</a:t>
            </a:fld>
            <a:endParaRPr lang="en-US" dirty="0"/>
          </a:p>
        </p:txBody>
      </p:sp>
    </p:spTree>
    <p:extLst>
      <p:ext uri="{BB962C8B-B14F-4D97-AF65-F5344CB8AC3E}">
        <p14:creationId xmlns:p14="http://schemas.microsoft.com/office/powerpoint/2010/main" val="24739037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99</a:t>
            </a:fld>
            <a:endParaRPr lang="en-US" dirty="0"/>
          </a:p>
        </p:txBody>
      </p:sp>
    </p:spTree>
    <p:extLst>
      <p:ext uri="{BB962C8B-B14F-4D97-AF65-F5344CB8AC3E}">
        <p14:creationId xmlns:p14="http://schemas.microsoft.com/office/powerpoint/2010/main" val="404438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next year, there was a meeting in Cape Town, South Africa.</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Cape Town Declaration begins:</a:t>
            </a:r>
          </a:p>
          <a:p>
            <a:endParaRPr lang="en-US" sz="1200" kern="1200" dirty="0" smtClean="0">
              <a:solidFill>
                <a:schemeClr val="tx1"/>
              </a:solidFill>
              <a:effectLst/>
              <a:latin typeface="+mn-lt"/>
              <a:ea typeface="+mn-ea"/>
              <a:cs typeface="+mn-cs"/>
            </a:endParaRPr>
          </a:p>
          <a:p>
            <a:r>
              <a:rPr lang="en-US" dirty="0" smtClean="0"/>
              <a:t>We are on the cusp of a global revolution in teaching and learning. Educators worldwide are developing a vast pool of educational resources on the Internet, open and free for all to use. These educators are creating a world where each and every person on earth can access and contribute to the sum of all human knowledge.</a:t>
            </a:r>
            <a:endParaRPr lang="en-US" dirty="0"/>
          </a:p>
        </p:txBody>
      </p:sp>
      <p:sp>
        <p:nvSpPr>
          <p:cNvPr id="4" name="Slide Number Placeholder 3"/>
          <p:cNvSpPr>
            <a:spLocks noGrp="1"/>
          </p:cNvSpPr>
          <p:nvPr>
            <p:ph type="sldNum" sz="quarter" idx="10"/>
          </p:nvPr>
        </p:nvSpPr>
        <p:spPr/>
        <p:txBody>
          <a:bodyPr/>
          <a:lstStyle/>
          <a:p>
            <a:fld id="{92187336-F9E9-4D13-94AF-8F80DF92E3D1}" type="slidenum">
              <a:rPr lang="en-US" smtClean="0"/>
              <a:pPr/>
              <a:t>20</a:t>
            </a:fld>
            <a:endParaRPr lang="en-US" dirty="0"/>
          </a:p>
        </p:txBody>
      </p:sp>
    </p:spTree>
    <p:extLst>
      <p:ext uri="{BB962C8B-B14F-4D97-AF65-F5344CB8AC3E}">
        <p14:creationId xmlns:p14="http://schemas.microsoft.com/office/powerpoint/2010/main" val="3013087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685800" y="1600200"/>
            <a:ext cx="7772400" cy="1143000"/>
          </a:xfrm>
        </p:spPr>
        <p:txBody>
          <a:bodyPr/>
          <a:lstStyle>
            <a:lvl1pPr>
              <a:defRPr>
                <a:solidFill>
                  <a:schemeClr val="bg1"/>
                </a:solidFill>
              </a:defRPr>
            </a:lvl1pPr>
          </a:lstStyle>
          <a:p>
            <a:r>
              <a:rPr lang="en-US" smtClean="0"/>
              <a:t>Click to edit Master title style</a:t>
            </a:r>
            <a:endParaRPr lang="en-US"/>
          </a:p>
        </p:txBody>
      </p:sp>
      <p:sp>
        <p:nvSpPr>
          <p:cNvPr id="10243" name="Rectangle 3"/>
          <p:cNvSpPr>
            <a:spLocks noGrp="1" noChangeArrowheads="1"/>
          </p:cNvSpPr>
          <p:nvPr>
            <p:ph type="subTitle" idx="1"/>
          </p:nvPr>
        </p:nvSpPr>
        <p:spPr>
          <a:xfrm>
            <a:off x="685800" y="3200400"/>
            <a:ext cx="7086600" cy="1752600"/>
          </a:xfrm>
        </p:spPr>
        <p:txBody>
          <a:bodyPr/>
          <a:lstStyle>
            <a:lvl1pPr marL="0" indent="0">
              <a:buFontTx/>
              <a:buNone/>
              <a:defRPr>
                <a:solidFill>
                  <a:schemeClr val="bg1"/>
                </a:solidFill>
              </a:defRPr>
            </a:lvl1pPr>
          </a:lstStyle>
          <a:p>
            <a:r>
              <a:rPr lang="en-US" smtClean="0"/>
              <a:t>Click to edit Master subtitle style</a:t>
            </a:r>
            <a:endParaRPr lang="en-US"/>
          </a:p>
        </p:txBody>
      </p:sp>
      <p:sp>
        <p:nvSpPr>
          <p:cNvPr id="10244" name="Rectangle 4"/>
          <p:cNvSpPr>
            <a:spLocks noGrp="1" noChangeArrowheads="1"/>
          </p:cNvSpPr>
          <p:nvPr>
            <p:ph type="dt" sz="half" idx="2"/>
          </p:nvPr>
        </p:nvSpPr>
        <p:spPr/>
        <p:txBody>
          <a:bodyPr/>
          <a:lstStyle>
            <a:lvl1pPr>
              <a:defRPr>
                <a:solidFill>
                  <a:schemeClr val="bg1"/>
                </a:solidFill>
              </a:defRPr>
            </a:lvl1pPr>
          </a:lstStyle>
          <a:p>
            <a:fld id="{7C04A4B3-9DAF-4141-83DC-97DD222DFFB4}" type="datetimeFigureOut">
              <a:rPr lang="en-US" smtClean="0"/>
              <a:pPr/>
              <a:t>2/27/12</a:t>
            </a:fld>
            <a:endParaRPr lang="en-US" dirty="0"/>
          </a:p>
        </p:txBody>
      </p:sp>
      <p:sp>
        <p:nvSpPr>
          <p:cNvPr id="10245" name="Rectangle 5"/>
          <p:cNvSpPr>
            <a:spLocks noGrp="1" noChangeArrowheads="1"/>
          </p:cNvSpPr>
          <p:nvPr>
            <p:ph type="ftr" sz="quarter" idx="3"/>
          </p:nvPr>
        </p:nvSpPr>
        <p:spPr/>
        <p:txBody>
          <a:bodyPr/>
          <a:lstStyle>
            <a:lvl1pPr>
              <a:defRPr>
                <a:solidFill>
                  <a:schemeClr val="bg1"/>
                </a:solidFill>
              </a:defRPr>
            </a:lvl1pPr>
          </a:lstStyle>
          <a:p>
            <a:endParaRPr lang="en-US" dirty="0"/>
          </a:p>
        </p:txBody>
      </p:sp>
      <p:sp>
        <p:nvSpPr>
          <p:cNvPr id="10246" name="Rectangle 6"/>
          <p:cNvSpPr>
            <a:spLocks noGrp="1" noChangeArrowheads="1"/>
          </p:cNvSpPr>
          <p:nvPr>
            <p:ph type="sldNum" sz="quarter" idx="4"/>
          </p:nvPr>
        </p:nvSpPr>
        <p:spPr/>
        <p:txBody>
          <a:bodyPr/>
          <a:lstStyle>
            <a:lvl1pPr>
              <a:defRPr>
                <a:solidFill>
                  <a:schemeClr val="bg1"/>
                </a:solidFill>
              </a:defRPr>
            </a:lvl1pPr>
          </a:lstStyle>
          <a:p>
            <a:fld id="{9CD8C1EA-986E-D64C-AA0B-11A66E13F82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tarburst &amp; Log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04A4B3-9DAF-4141-83DC-97DD222DFFB4}" type="datetimeFigureOut">
              <a:rPr lang="en-US" smtClean="0"/>
              <a:pPr/>
              <a:t>2/27/12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D8C1EA-986E-D64C-AA0B-11A66E13F82F}" type="slidenum">
              <a:rPr lang="en-US" smtClean="0"/>
              <a:pPr/>
              <a:t>‹#›</a:t>
            </a:fld>
            <a:endParaRPr lang="en-US" dirty="0"/>
          </a:p>
        </p:txBody>
      </p:sp>
      <p:sp>
        <p:nvSpPr>
          <p:cNvPr id="8" name="Content Placeholder 7"/>
          <p:cNvSpPr>
            <a:spLocks noGrp="1"/>
          </p:cNvSpPr>
          <p:nvPr>
            <p:ph sz="quarter" idx="13"/>
          </p:nvPr>
        </p:nvSpPr>
        <p:spPr>
          <a:xfrm>
            <a:off x="685800" y="1905000"/>
            <a:ext cx="77724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tarburs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04A4B3-9DAF-4141-83DC-97DD222DFFB4}" type="datetimeFigureOut">
              <a:rPr lang="en-US" smtClean="0"/>
              <a:pPr/>
              <a:t>2/27/12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D8C1EA-986E-D64C-AA0B-11A66E13F82F}" type="slidenum">
              <a:rPr lang="en-US" smtClean="0"/>
              <a:pPr/>
              <a:t>‹#›</a:t>
            </a:fld>
            <a:endParaRPr lang="en-US" dirty="0"/>
          </a:p>
        </p:txBody>
      </p:sp>
      <p:sp>
        <p:nvSpPr>
          <p:cNvPr id="8" name="Content Placeholder 7"/>
          <p:cNvSpPr>
            <a:spLocks noGrp="1"/>
          </p:cNvSpPr>
          <p:nvPr>
            <p:ph sz="quarter" idx="13"/>
          </p:nvPr>
        </p:nvSpPr>
        <p:spPr>
          <a:xfrm>
            <a:off x="685800" y="1905000"/>
            <a:ext cx="77724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3AAD24A6-C346-4DCF-B7E0-5153EF50BF45}" type="slidenum">
              <a:rPr lang="en-US" altLang="en-US"/>
              <a:pPr>
                <a:defRPr/>
              </a:pPr>
              <a:t>‹#›</a:t>
            </a:fld>
            <a:endParaRPr lang="en-US"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739B699-39D4-44E9-A50B-C262348B6595}" type="slidenum">
              <a:rPr lang="en-US" altLang="en-US"/>
              <a:pPr>
                <a:defRPr/>
              </a:pPr>
              <a:t>‹#›</a:t>
            </a:fld>
            <a:endParaRPr lang="en-US" altLang="en-US" dirty="0"/>
          </a:p>
        </p:txBody>
      </p:sp>
    </p:spTree>
    <p:extLst>
      <p:ext uri="{BB962C8B-B14F-4D97-AF65-F5344CB8AC3E}">
        <p14:creationId xmlns:p14="http://schemas.microsoft.com/office/powerpoint/2010/main" val="2786278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DAB5F4B3-E3E1-4441-AC24-95D691342DE8}" type="slidenum">
              <a:rPr lang="en-US"/>
              <a:pPr>
                <a:defRPr/>
              </a:pPr>
              <a:t>‹#›</a:t>
            </a:fld>
            <a:endParaRPr lang="en-US" dirty="0"/>
          </a:p>
        </p:txBody>
      </p:sp>
    </p:spTree>
    <p:extLst>
      <p:ext uri="{BB962C8B-B14F-4D97-AF65-F5344CB8AC3E}">
        <p14:creationId xmlns:p14="http://schemas.microsoft.com/office/powerpoint/2010/main" val="1816956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arge Banner: burs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C04A4B3-9DAF-4141-83DC-97DD222DFFB4}" type="datetimeFigureOut">
              <a:rPr lang="en-US" smtClean="0"/>
              <a:pPr/>
              <a:t>2/27/12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D8C1EA-986E-D64C-AA0B-11A66E13F82F}" type="slidenum">
              <a:rPr lang="en-US" smtClean="0"/>
              <a:pPr/>
              <a:t>‹#›</a:t>
            </a:fld>
            <a:endParaRPr lang="en-US" dirty="0"/>
          </a:p>
        </p:txBody>
      </p:sp>
      <p:sp>
        <p:nvSpPr>
          <p:cNvPr id="13" name="Content Placeholder 12"/>
          <p:cNvSpPr>
            <a:spLocks noGrp="1"/>
          </p:cNvSpPr>
          <p:nvPr>
            <p:ph sz="quarter" idx="13"/>
          </p:nvPr>
        </p:nvSpPr>
        <p:spPr>
          <a:xfrm>
            <a:off x="685800" y="2514600"/>
            <a:ext cx="7772400" cy="3276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4"/>
          </p:nvPr>
        </p:nvSpPr>
        <p:spPr>
          <a:xfrm>
            <a:off x="0" y="381000"/>
            <a:ext cx="6858000" cy="381000"/>
          </a:xfrm>
        </p:spPr>
        <p:txBody>
          <a:bodyPr/>
          <a:lstStyle>
            <a:lvl1pPr>
              <a:buNone/>
              <a:defRPr sz="2800">
                <a:solidFill>
                  <a:srgbClr val="FFFFFF"/>
                </a:solidFill>
              </a:defRPr>
            </a:lvl1pPr>
          </a:lstStyle>
          <a:p>
            <a:pPr lvl="0"/>
            <a:r>
              <a:rPr lang="en-US" smtClean="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arge Banner: burs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C04A4B3-9DAF-4141-83DC-97DD222DFFB4}" type="datetimeFigureOut">
              <a:rPr lang="en-US" smtClean="0"/>
              <a:pPr/>
              <a:t>2/27/12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D8C1EA-986E-D64C-AA0B-11A66E13F82F}" type="slidenum">
              <a:rPr lang="en-US" smtClean="0"/>
              <a:pPr/>
              <a:t>‹#›</a:t>
            </a:fld>
            <a:endParaRPr lang="en-US" dirty="0"/>
          </a:p>
        </p:txBody>
      </p:sp>
      <p:sp>
        <p:nvSpPr>
          <p:cNvPr id="9" name="Content Placeholder 8"/>
          <p:cNvSpPr>
            <a:spLocks noGrp="1"/>
          </p:cNvSpPr>
          <p:nvPr>
            <p:ph sz="quarter" idx="13"/>
          </p:nvPr>
        </p:nvSpPr>
        <p:spPr>
          <a:xfrm>
            <a:off x="685800" y="2514600"/>
            <a:ext cx="77724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7"/>
          <p:cNvSpPr>
            <a:spLocks noGrp="1"/>
          </p:cNvSpPr>
          <p:nvPr>
            <p:ph type="body" sz="quarter" idx="14"/>
          </p:nvPr>
        </p:nvSpPr>
        <p:spPr>
          <a:xfrm>
            <a:off x="0" y="381000"/>
            <a:ext cx="6858000" cy="381000"/>
          </a:xfrm>
        </p:spPr>
        <p:txBody>
          <a:bodyPr/>
          <a:lstStyle>
            <a:lvl1pPr>
              <a:buNone/>
              <a:defRPr sz="2800">
                <a:solidFill>
                  <a:srgbClr val="FFFFFF"/>
                </a:solidFill>
              </a:defRPr>
            </a:lvl1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rge Banner: log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04A4B3-9DAF-4141-83DC-97DD222DFFB4}" type="datetimeFigureOut">
              <a:rPr lang="en-US" smtClean="0"/>
              <a:pPr/>
              <a:t>2/27/12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D8C1EA-986E-D64C-AA0B-11A66E13F82F}" type="slidenum">
              <a:rPr lang="en-US" smtClean="0"/>
              <a:pPr/>
              <a:t>‹#›</a:t>
            </a:fld>
            <a:endParaRPr lang="en-US" dirty="0"/>
          </a:p>
        </p:txBody>
      </p:sp>
      <p:sp>
        <p:nvSpPr>
          <p:cNvPr id="8" name="Content Placeholder 7"/>
          <p:cNvSpPr>
            <a:spLocks noGrp="1"/>
          </p:cNvSpPr>
          <p:nvPr>
            <p:ph sz="quarter" idx="13"/>
          </p:nvPr>
        </p:nvSpPr>
        <p:spPr>
          <a:xfrm>
            <a:off x="685800" y="2514600"/>
            <a:ext cx="7772400" cy="3276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7"/>
          <p:cNvSpPr>
            <a:spLocks noGrp="1"/>
          </p:cNvSpPr>
          <p:nvPr>
            <p:ph type="body" sz="quarter" idx="14"/>
          </p:nvPr>
        </p:nvSpPr>
        <p:spPr>
          <a:xfrm>
            <a:off x="0" y="381000"/>
            <a:ext cx="6858000" cy="381000"/>
          </a:xfrm>
        </p:spPr>
        <p:txBody>
          <a:bodyPr/>
          <a:lstStyle>
            <a:lvl1pPr>
              <a:buNone/>
              <a:defRPr sz="2800">
                <a:solidFill>
                  <a:srgbClr val="FFFFFF"/>
                </a:solidFill>
              </a:defRPr>
            </a:lvl1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arge Bann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04A4B3-9DAF-4141-83DC-97DD222DFFB4}" type="datetimeFigureOut">
              <a:rPr lang="en-US" smtClean="0"/>
              <a:pPr/>
              <a:t>2/27/12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D8C1EA-986E-D64C-AA0B-11A66E13F82F}" type="slidenum">
              <a:rPr lang="en-US" smtClean="0"/>
              <a:pPr/>
              <a:t>‹#›</a:t>
            </a:fld>
            <a:endParaRPr lang="en-US" dirty="0"/>
          </a:p>
        </p:txBody>
      </p:sp>
      <p:sp>
        <p:nvSpPr>
          <p:cNvPr id="8" name="Content Placeholder 7"/>
          <p:cNvSpPr>
            <a:spLocks noGrp="1"/>
          </p:cNvSpPr>
          <p:nvPr>
            <p:ph sz="quarter" idx="13"/>
          </p:nvPr>
        </p:nvSpPr>
        <p:spPr>
          <a:xfrm>
            <a:off x="685800" y="2514600"/>
            <a:ext cx="77724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7"/>
          <p:cNvSpPr>
            <a:spLocks noGrp="1"/>
          </p:cNvSpPr>
          <p:nvPr>
            <p:ph type="body" sz="quarter" idx="14"/>
          </p:nvPr>
        </p:nvSpPr>
        <p:spPr>
          <a:xfrm>
            <a:off x="0" y="381000"/>
            <a:ext cx="6858000" cy="381000"/>
          </a:xfrm>
        </p:spPr>
        <p:txBody>
          <a:bodyPr/>
          <a:lstStyle>
            <a:lvl1pPr>
              <a:buNone/>
              <a:defRPr sz="2800">
                <a:solidFill>
                  <a:srgbClr val="FFFFFF"/>
                </a:solidFill>
              </a:defRPr>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mall Header: burst, log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C04A4B3-9DAF-4141-83DC-97DD222DFFB4}" type="datetimeFigureOut">
              <a:rPr lang="en-US" smtClean="0"/>
              <a:pPr/>
              <a:t>2/27/12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D8C1EA-986E-D64C-AA0B-11A66E13F82F}" type="slidenum">
              <a:rPr lang="en-US" smtClean="0"/>
              <a:pPr/>
              <a:t>‹#›</a:t>
            </a:fld>
            <a:endParaRPr lang="en-US" dirty="0"/>
          </a:p>
        </p:txBody>
      </p:sp>
      <p:sp>
        <p:nvSpPr>
          <p:cNvPr id="8" name="Content Placeholder 7"/>
          <p:cNvSpPr>
            <a:spLocks noGrp="1"/>
          </p:cNvSpPr>
          <p:nvPr>
            <p:ph sz="quarter" idx="13"/>
          </p:nvPr>
        </p:nvSpPr>
        <p:spPr>
          <a:xfrm>
            <a:off x="685800" y="1905000"/>
            <a:ext cx="77724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mall Header: burs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C04A4B3-9DAF-4141-83DC-97DD222DFFB4}" type="datetimeFigureOut">
              <a:rPr lang="en-US" smtClean="0"/>
              <a:pPr/>
              <a:t>2/27/12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D8C1EA-986E-D64C-AA0B-11A66E13F82F}" type="slidenum">
              <a:rPr lang="en-US" smtClean="0"/>
              <a:pPr/>
              <a:t>‹#›</a:t>
            </a:fld>
            <a:endParaRPr lang="en-US" dirty="0"/>
          </a:p>
        </p:txBody>
      </p:sp>
      <p:sp>
        <p:nvSpPr>
          <p:cNvPr id="8" name="Content Placeholder 7"/>
          <p:cNvSpPr>
            <a:spLocks noGrp="1"/>
          </p:cNvSpPr>
          <p:nvPr>
            <p:ph sz="quarter" idx="13"/>
          </p:nvPr>
        </p:nvSpPr>
        <p:spPr>
          <a:xfrm>
            <a:off x="685800" y="1905000"/>
            <a:ext cx="77724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mall Header: log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04A4B3-9DAF-4141-83DC-97DD222DFFB4}" type="datetimeFigureOut">
              <a:rPr lang="en-US" smtClean="0"/>
              <a:pPr/>
              <a:t>2/27/12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D8C1EA-986E-D64C-AA0B-11A66E13F82F}" type="slidenum">
              <a:rPr lang="en-US" smtClean="0"/>
              <a:pPr/>
              <a:t>‹#›</a:t>
            </a:fld>
            <a:endParaRPr lang="en-US" dirty="0"/>
          </a:p>
        </p:txBody>
      </p:sp>
      <p:sp>
        <p:nvSpPr>
          <p:cNvPr id="8" name="Content Placeholder 7"/>
          <p:cNvSpPr>
            <a:spLocks noGrp="1"/>
          </p:cNvSpPr>
          <p:nvPr>
            <p:ph sz="quarter" idx="13"/>
          </p:nvPr>
        </p:nvSpPr>
        <p:spPr>
          <a:xfrm>
            <a:off x="685800" y="1905000"/>
            <a:ext cx="77724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mall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04A4B3-9DAF-4141-83DC-97DD222DFFB4}" type="datetimeFigureOut">
              <a:rPr lang="en-US" smtClean="0"/>
              <a:pPr/>
              <a:t>2/27/12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D8C1EA-986E-D64C-AA0B-11A66E13F82F}" type="slidenum">
              <a:rPr lang="en-US" smtClean="0"/>
              <a:pPr/>
              <a:t>‹#›</a:t>
            </a:fld>
            <a:endParaRPr lang="en-US" dirty="0"/>
          </a:p>
        </p:txBody>
      </p:sp>
      <p:sp>
        <p:nvSpPr>
          <p:cNvPr id="8" name="Content Placeholder 7"/>
          <p:cNvSpPr>
            <a:spLocks noGrp="1"/>
          </p:cNvSpPr>
          <p:nvPr>
            <p:ph sz="quarter" idx="13"/>
          </p:nvPr>
        </p:nvSpPr>
        <p:spPr>
          <a:xfrm>
            <a:off x="685800" y="1905000"/>
            <a:ext cx="77724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295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Rectangle 3"/>
          <p:cNvSpPr>
            <a:spLocks noGrp="1" noChangeArrowheads="1"/>
          </p:cNvSpPr>
          <p:nvPr>
            <p:ph type="body" idx="1"/>
          </p:nvPr>
        </p:nvSpPr>
        <p:spPr bwMode="auto">
          <a:xfrm>
            <a:off x="685800" y="2514600"/>
            <a:ext cx="77724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7C04A4B3-9DAF-4141-83DC-97DD222DFFB4}" type="datetimeFigureOut">
              <a:rPr lang="en-US" smtClean="0"/>
              <a:pPr/>
              <a:t>2/27/12</a:t>
            </a:fld>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9CD8C1EA-986E-D64C-AA0B-11A66E13F82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Lst>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Gill Sans" pitchFamily="27" charset="0"/>
        </a:defRPr>
      </a:lvl2pPr>
      <a:lvl3pPr algn="l" rtl="0" eaLnBrk="1" fontAlgn="base" hangingPunct="1">
        <a:spcBef>
          <a:spcPct val="0"/>
        </a:spcBef>
        <a:spcAft>
          <a:spcPct val="0"/>
        </a:spcAft>
        <a:defRPr sz="4400">
          <a:solidFill>
            <a:schemeClr val="tx2"/>
          </a:solidFill>
          <a:latin typeface="Gill Sans" pitchFamily="27" charset="0"/>
        </a:defRPr>
      </a:lvl3pPr>
      <a:lvl4pPr algn="l" rtl="0" eaLnBrk="1" fontAlgn="base" hangingPunct="1">
        <a:spcBef>
          <a:spcPct val="0"/>
        </a:spcBef>
        <a:spcAft>
          <a:spcPct val="0"/>
        </a:spcAft>
        <a:defRPr sz="4400">
          <a:solidFill>
            <a:schemeClr val="tx2"/>
          </a:solidFill>
          <a:latin typeface="Gill Sans" pitchFamily="27" charset="0"/>
        </a:defRPr>
      </a:lvl4pPr>
      <a:lvl5pPr algn="l" rtl="0" eaLnBrk="1" fontAlgn="base" hangingPunct="1">
        <a:spcBef>
          <a:spcPct val="0"/>
        </a:spcBef>
        <a:spcAft>
          <a:spcPct val="0"/>
        </a:spcAft>
        <a:defRPr sz="4400">
          <a:solidFill>
            <a:schemeClr val="tx2"/>
          </a:solidFill>
          <a:latin typeface="Gill Sans" pitchFamily="27" charset="0"/>
        </a:defRPr>
      </a:lvl5pPr>
      <a:lvl6pPr marL="457200" algn="l" rtl="0" eaLnBrk="1" fontAlgn="base" hangingPunct="1">
        <a:spcBef>
          <a:spcPct val="0"/>
        </a:spcBef>
        <a:spcAft>
          <a:spcPct val="0"/>
        </a:spcAft>
        <a:defRPr sz="4400">
          <a:solidFill>
            <a:schemeClr val="tx2"/>
          </a:solidFill>
          <a:latin typeface="Gill Sans" pitchFamily="27" charset="0"/>
        </a:defRPr>
      </a:lvl6pPr>
      <a:lvl7pPr marL="914400" algn="l" rtl="0" eaLnBrk="1" fontAlgn="base" hangingPunct="1">
        <a:spcBef>
          <a:spcPct val="0"/>
        </a:spcBef>
        <a:spcAft>
          <a:spcPct val="0"/>
        </a:spcAft>
        <a:defRPr sz="4400">
          <a:solidFill>
            <a:schemeClr val="tx2"/>
          </a:solidFill>
          <a:latin typeface="Gill Sans" pitchFamily="27" charset="0"/>
        </a:defRPr>
      </a:lvl7pPr>
      <a:lvl8pPr marL="1371600" algn="l" rtl="0" eaLnBrk="1" fontAlgn="base" hangingPunct="1">
        <a:spcBef>
          <a:spcPct val="0"/>
        </a:spcBef>
        <a:spcAft>
          <a:spcPct val="0"/>
        </a:spcAft>
        <a:defRPr sz="4400">
          <a:solidFill>
            <a:schemeClr val="tx2"/>
          </a:solidFill>
          <a:latin typeface="Gill Sans" pitchFamily="27" charset="0"/>
        </a:defRPr>
      </a:lvl8pPr>
      <a:lvl9pPr marL="1828800" algn="l" rtl="0" eaLnBrk="1" fontAlgn="base" hangingPunct="1">
        <a:spcBef>
          <a:spcPct val="0"/>
        </a:spcBef>
        <a:spcAft>
          <a:spcPct val="0"/>
        </a:spcAft>
        <a:defRPr sz="4400">
          <a:solidFill>
            <a:schemeClr val="tx2"/>
          </a:solidFill>
          <a:latin typeface="Gill Sans" pitchFamily="27"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27"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27"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27"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27"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27"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27"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27"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2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hyperlink" Target="http://www.flickr.com/photos/nicksherman/335199027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flickr.com/photos/brianauer/3731836271" TargetMode="Externa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flickr.com/photos/billyv/352560572/" TargetMode="External"/><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flickr.com/photos/n0ah84/195114057/" TargetMode="External"/><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hyperlink" Target="http://www.flickr.com/photos/oobrien/87573653/"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flickr.com/photos/sbatterman/4125761794" TargetMode="External"/><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hyperlink" Target="http://www.flickr.com/photos/neilsingapore/6202632783" TargetMode="External"/><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hyperlink" Target="http://www.flickr.com/photos/prathambooks/3291617463" TargetMode="External"/><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hyperlink" Target="http://www.flickr.com/photos/carolinespics/153137487" TargetMode="External"/><Relationship Id="rId4"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capetowndeclaration.org" TargetMode="External"/><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hyperlink" Target="http://farm5.static.flickr.com/4052/4505411171_edb5e277b5.jpg" TargetMode="External"/><Relationship Id="rId4" Type="http://schemas.openxmlformats.org/officeDocument/2006/relationships/hyperlink" Target="http://www.hewlett.org/uploads/images/staff/kathy_2.JPG" TargetMode="External"/><Relationship Id="rId5" Type="http://schemas.openxmlformats.org/officeDocument/2006/relationships/hyperlink" Target="http://www.flickr.com/photos/jrandomf/4506044752/in/set-72157623816205676" TargetMode="External"/><Relationship Id="rId6" Type="http://schemas.openxmlformats.org/officeDocument/2006/relationships/image" Target="../media/image30.png"/><Relationship Id="rId7" Type="http://schemas.openxmlformats.org/officeDocument/2006/relationships/image" Target="../media/image31.jpg"/><Relationship Id="rId8" Type="http://schemas.openxmlformats.org/officeDocument/2006/relationships/image" Target="../media/image32.png"/><Relationship Id="rId9"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hyperlink" Target="http://www.flickr.com/photos/unionsquareventures/3339520899" TargetMode="External"/><Relationship Id="rId4"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hyperlink" Target="http://www.moveoneinc.com/blog/wp-content/uploads/2011/07/UNESCO.jpg" TargetMode="External"/><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hyperlink" Target="http://www.eifl.net/system/files/201106/oecd_text_20cm_hd_0.jpg"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hyperlink" Target="http://www.saylor.org/"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hyperlink" Target="http://conferences.ocwconsortium.org/2011/cambridge/images/logo-ocwc-decade.jpg" TargetMode="External"/><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hyperlink" Target="mailto:unatdaly@ocwconsortium.org" TargetMode="External"/><Relationship Id="rId4" Type="http://schemas.openxmlformats.org/officeDocument/2006/relationships/hyperlink" Target="mailto:James.Glapa-Grossklag@canyons.edu" TargetMode="External"/><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hyperlink" Target="http://www.flickr.com/photos/kalexanderson/6051120264/" TargetMode="External"/><Relationship Id="rId4"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hyperlink" Target="http://www.publicagenda.org/reports/iron-triangle"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3" Type="http://schemas.openxmlformats.org/officeDocument/2006/relationships/hyperlink" Target="http://www.flickr.com/photos/opensourceway/4863541086/sizes/o/in/photostream/" TargetMode="External"/><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5" Type="http://schemas.openxmlformats.org/officeDocument/2006/relationships/image" Target="../media/image55.emf"/><Relationship Id="rId6" Type="http://schemas.openxmlformats.org/officeDocument/2006/relationships/image" Target="../media/image56.emf"/><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6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6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7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hyperlink" Target="http://www.flickr.com/photos/monceau/115573273/"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75.jpeg"/></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png"/><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6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3.jpeg"/><Relationship Id="rId5" Type="http://schemas.openxmlformats.org/officeDocument/2006/relationships/image" Target="../media/image80.png"/><Relationship Id="rId6"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hyperlink" Target="http://appsso.eurostat.ec.europa.eu/nui/show.do?dataset=educ_figdp&amp;lang=en" TargetMode="External"/><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9.xml.rels><?xml version="1.0" encoding="UTF-8" standalone="yes"?>
<Relationships xmlns="http://schemas.openxmlformats.org/package/2006/relationships"><Relationship Id="rId3" Type="http://schemas.openxmlformats.org/officeDocument/2006/relationships/image" Target="../media/image89.jpg"/><Relationship Id="rId4" Type="http://schemas.openxmlformats.org/officeDocument/2006/relationships/hyperlink" Target="http://www.flickr.com/photos/komunews/6176280963" TargetMode="External"/><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hyperlink" Target="http://www.flickr.com/photos/angeldye/4108548446/"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0.jpg"/><Relationship Id="rId4" Type="http://schemas.openxmlformats.org/officeDocument/2006/relationships/hyperlink" Target="http://www.flickr.com/photos/mag3737/1914076277" TargetMode="External"/><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73.xml.rels><?xml version="1.0" encoding="UTF-8" standalone="yes"?>
<Relationships xmlns="http://schemas.openxmlformats.org/package/2006/relationships"><Relationship Id="rId3" Type="http://schemas.openxmlformats.org/officeDocument/2006/relationships/hyperlink" Target="http://www.flickr.com/photos/vineetradhakrishnan/6038259665" TargetMode="External"/><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2.png"/></Relationships>
</file>

<file path=ppt/slides/_rels/slide78.xml.rels><?xml version="1.0" encoding="UTF-8" standalone="yes"?>
<Relationships xmlns="http://schemas.openxmlformats.org/package/2006/relationships"><Relationship Id="rId3" Type="http://schemas.openxmlformats.org/officeDocument/2006/relationships/hyperlink" Target="http://www.straighterline.com/" TargetMode="External"/><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97.png"/><Relationship Id="rId9" Type="http://schemas.openxmlformats.org/officeDocument/2006/relationships/image" Target="../media/image98.png"/><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79.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1" Type="http://schemas.openxmlformats.org/officeDocument/2006/relationships/slideLayout" Target="../slideLayouts/slideLayout14.xml"/><Relationship Id="rId2" Type="http://schemas.openxmlformats.org/officeDocument/2006/relationships/notesSlide" Target="../notesSlides/notesSlide6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flickr.com/photos/slworking/4112481205/" TargetMode="External"/><Relationship Id="rId3" Type="http://schemas.openxmlformats.org/officeDocument/2006/relationships/image" Target="../media/image1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10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04.png"/></Relationships>
</file>

<file path=ppt/slides/_rels/slide82.xml.rels><?xml version="1.0" encoding="UTF-8" standalone="yes"?>
<Relationships xmlns="http://schemas.openxmlformats.org/package/2006/relationships"><Relationship Id="rId3" Type="http://schemas.openxmlformats.org/officeDocument/2006/relationships/hyperlink" Target="http://www.flickr.com/photos/sookie/31219031" TargetMode="External"/><Relationship Id="rId4" Type="http://schemas.openxmlformats.org/officeDocument/2006/relationships/image" Target="../media/image105.jp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0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 Id="rId3" Type="http://schemas.microsoft.com/office/2007/relationships/hdphoto" Target="../media/hdphoto1.wdp"/></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hyperlink" Target="http://appropriations.house.gov/UploadedFiles/FY_2012_Final_LHHSE.pdf"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hyperlink" Target="http://appropriations.house.gov/UploadedFiles/FY_2012_Final_LHHSE.pdf"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hyperlink" Target="http://www.flickr.com/photos/donkeyhotey/6720673741" TargetMode="External"/><Relationship Id="rId1" Type="http://schemas.openxmlformats.org/officeDocument/2006/relationships/slideLayout" Target="../slideLayouts/slideLayout13.xml"/><Relationship Id="rId2" Type="http://schemas.openxmlformats.org/officeDocument/2006/relationships/notesSlide" Target="../notesSlides/notesSlide71.xml"/></Relationships>
</file>

<file path=ppt/slides/_rels/slide88.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hyperlink" Target="http://en.wikipedia.org/wiki/File:Wikipedia_Blackout_Screen.jpg" TargetMode="External"/><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hyperlink" Target="http://www.flickr.com/photos/mliu92/2469130437/"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www.flickr.com/photos/wcouch/2268610556" TargetMode="External"/><Relationship Id="rId4" Type="http://schemas.openxmlformats.org/officeDocument/2006/relationships/image" Target="../media/image110.jp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91.xml.rels><?xml version="1.0" encoding="UTF-8" standalone="yes"?>
<Relationships xmlns="http://schemas.openxmlformats.org/package/2006/relationships"><Relationship Id="rId3" Type="http://schemas.openxmlformats.org/officeDocument/2006/relationships/hyperlink" Target="http://www.flickr.com/photos/carfull/5720220773" TargetMode="External"/><Relationship Id="rId4" Type="http://schemas.openxmlformats.org/officeDocument/2006/relationships/image" Target="../media/image111.jpg"/><Relationship Id="rId1" Type="http://schemas.openxmlformats.org/officeDocument/2006/relationships/slideLayout" Target="../slideLayouts/slideLayout12.xml"/><Relationship Id="rId2" Type="http://schemas.openxmlformats.org/officeDocument/2006/relationships/notesSlide" Target="../notesSlides/notesSlide7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93.xml.rels><?xml version="1.0" encoding="UTF-8" standalone="yes"?>
<Relationships xmlns="http://schemas.openxmlformats.org/package/2006/relationships"><Relationship Id="rId3" Type="http://schemas.openxmlformats.org/officeDocument/2006/relationships/image" Target="../media/image112.jpg"/><Relationship Id="rId4" Type="http://schemas.openxmlformats.org/officeDocument/2006/relationships/hyperlink" Target="http://www.flickr.com/photos/doug88888/3400002114" TargetMode="External"/><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94.xml.rels><?xml version="1.0" encoding="UTF-8" standalone="yes"?>
<Relationships xmlns="http://schemas.openxmlformats.org/package/2006/relationships"><Relationship Id="rId3" Type="http://schemas.openxmlformats.org/officeDocument/2006/relationships/image" Target="../media/image113.JPG"/><Relationship Id="rId4"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95.xml.rels><?xml version="1.0" encoding="UTF-8" standalone="yes"?>
<Relationships xmlns="http://schemas.openxmlformats.org/package/2006/relationships"><Relationship Id="rId3" Type="http://schemas.openxmlformats.org/officeDocument/2006/relationships/hyperlink" Target="http://www.flickr.com/photos/opensourceway/5537457709" TargetMode="External"/><Relationship Id="rId4" Type="http://schemas.openxmlformats.org/officeDocument/2006/relationships/image" Target="../media/image115.jp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9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14.xml"/><Relationship Id="rId2" Type="http://schemas.openxmlformats.org/officeDocument/2006/relationships/notesSlide" Target="../notesSlides/notesSlide8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33" y="791867"/>
            <a:ext cx="9006367" cy="1143000"/>
          </a:xfrm>
        </p:spPr>
        <p:txBody>
          <a:bodyPr/>
          <a:lstStyle/>
          <a:p>
            <a:pPr algn="ctr"/>
            <a:r>
              <a:rPr lang="en-US" sz="4800" b="1" dirty="0" smtClean="0">
                <a:solidFill>
                  <a:srgbClr val="0070C0"/>
                </a:solidFill>
              </a:rPr>
              <a:t/>
            </a:r>
            <a:br>
              <a:rPr lang="en-US" sz="4800" b="1" dirty="0" smtClean="0">
                <a:solidFill>
                  <a:srgbClr val="0070C0"/>
                </a:solidFill>
              </a:rPr>
            </a:br>
            <a:r>
              <a:rPr lang="en-US" sz="4800" b="1" dirty="0">
                <a:solidFill>
                  <a:srgbClr val="008000"/>
                </a:solidFill>
              </a:rPr>
              <a:t>Breaking</a:t>
            </a:r>
            <a:r>
              <a:rPr lang="en-US" sz="4800" b="1" dirty="0" smtClean="0">
                <a:solidFill>
                  <a:srgbClr val="0070C0"/>
                </a:solidFill>
              </a:rPr>
              <a:t> the </a:t>
            </a:r>
            <a:r>
              <a:rPr lang="en-US" sz="4800" b="1" dirty="0">
                <a:solidFill>
                  <a:srgbClr val="C00000"/>
                </a:solidFill>
              </a:rPr>
              <a:t>Iron</a:t>
            </a:r>
            <a:r>
              <a:rPr lang="en-US" sz="4800" b="1" dirty="0" smtClean="0">
                <a:solidFill>
                  <a:srgbClr val="0070C0"/>
                </a:solidFill>
              </a:rPr>
              <a:t> </a:t>
            </a:r>
            <a:r>
              <a:rPr lang="en-US" sz="4800" b="1" dirty="0">
                <a:solidFill>
                  <a:srgbClr val="9900CC"/>
                </a:solidFill>
              </a:rPr>
              <a:t>Triangle</a:t>
            </a:r>
            <a:r>
              <a:rPr lang="en-US" sz="4800" b="1" dirty="0" smtClean="0">
                <a:solidFill>
                  <a:srgbClr val="0070C0"/>
                </a:solidFill>
              </a:rPr>
              <a:t> “</a:t>
            </a:r>
            <a:r>
              <a:rPr lang="en-US" sz="4800" b="1" dirty="0" smtClean="0">
                <a:solidFill>
                  <a:srgbClr val="C00000"/>
                </a:solidFill>
              </a:rPr>
              <a:t>The </a:t>
            </a:r>
            <a:r>
              <a:rPr lang="en-US" sz="4800" b="1" dirty="0" smtClean="0"/>
              <a:t>Obviousness</a:t>
            </a:r>
            <a:br>
              <a:rPr lang="en-US" sz="4800" b="1" dirty="0" smtClean="0"/>
            </a:br>
            <a:r>
              <a:rPr lang="en-US" sz="4800" b="1" dirty="0" smtClean="0">
                <a:solidFill>
                  <a:srgbClr val="9900CC"/>
                </a:solidFill>
              </a:rPr>
              <a:t>of</a:t>
            </a:r>
            <a:r>
              <a:rPr lang="en-US" sz="4800" b="1" dirty="0" smtClean="0">
                <a:solidFill>
                  <a:srgbClr val="C00000"/>
                </a:solidFill>
              </a:rPr>
              <a:t> </a:t>
            </a:r>
            <a:r>
              <a:rPr lang="en-US" sz="4800" b="1" dirty="0" smtClean="0">
                <a:solidFill>
                  <a:srgbClr val="008000"/>
                </a:solidFill>
              </a:rPr>
              <a:t>Open</a:t>
            </a:r>
            <a:r>
              <a:rPr lang="en-US" sz="4800" dirty="0" smtClean="0"/>
              <a:t> </a:t>
            </a:r>
            <a:r>
              <a:rPr lang="en-US" sz="4800" b="1" dirty="0" smtClean="0">
                <a:solidFill>
                  <a:srgbClr val="FF6600"/>
                </a:solidFill>
              </a:rPr>
              <a:t>Policy</a:t>
            </a:r>
            <a:r>
              <a:rPr lang="en-US" sz="4800" b="1" dirty="0">
                <a:solidFill>
                  <a:srgbClr val="0070C0"/>
                </a:solidFill>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95" y="5989845"/>
            <a:ext cx="1739825" cy="608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stretch>
            <a:fillRect/>
          </a:stretch>
        </p:blipFill>
        <p:spPr>
          <a:xfrm>
            <a:off x="6679840" y="5796221"/>
            <a:ext cx="2266344" cy="802347"/>
          </a:xfrm>
          <a:prstGeom prst="rect">
            <a:avLst/>
          </a:prstGeom>
        </p:spPr>
      </p:pic>
      <p:sp>
        <p:nvSpPr>
          <p:cNvPr id="3" name="Rectangle 2"/>
          <p:cNvSpPr/>
          <p:nvPr/>
        </p:nvSpPr>
        <p:spPr>
          <a:xfrm>
            <a:off x="1294208" y="3435300"/>
            <a:ext cx="6518804" cy="2062103"/>
          </a:xfrm>
          <a:prstGeom prst="rect">
            <a:avLst/>
          </a:prstGeom>
        </p:spPr>
        <p:txBody>
          <a:bodyPr wrap="square">
            <a:spAutoFit/>
          </a:bodyPr>
          <a:lstStyle/>
          <a:p>
            <a:pPr algn="ctr"/>
            <a:r>
              <a:rPr lang="en-US" sz="3200" b="1" dirty="0"/>
              <a:t>Dr. Cable Green</a:t>
            </a:r>
            <a:br>
              <a:rPr lang="en-US" sz="3200" b="1" dirty="0"/>
            </a:br>
            <a:r>
              <a:rPr lang="en-US" sz="3200" b="1" dirty="0">
                <a:solidFill>
                  <a:srgbClr val="7030A0"/>
                </a:solidFill>
              </a:rPr>
              <a:t>Director of Global </a:t>
            </a:r>
            <a:r>
              <a:rPr lang="en-US" sz="3200" b="1" dirty="0" smtClean="0">
                <a:solidFill>
                  <a:srgbClr val="7030A0"/>
                </a:solidFill>
              </a:rPr>
              <a:t>Learning</a:t>
            </a:r>
            <a:r>
              <a:rPr lang="en-US" sz="3200" b="1" dirty="0" smtClean="0">
                <a:solidFill>
                  <a:srgbClr val="008000"/>
                </a:solidFill>
              </a:rPr>
              <a:t/>
            </a:r>
            <a:br>
              <a:rPr lang="en-US" sz="3200" b="1" dirty="0" smtClean="0">
                <a:solidFill>
                  <a:srgbClr val="008000"/>
                </a:solidFill>
              </a:rPr>
            </a:br>
            <a:r>
              <a:rPr lang="en-US" sz="3200" b="1" dirty="0" smtClean="0">
                <a:solidFill>
                  <a:srgbClr val="C00000"/>
                </a:solidFill>
              </a:rPr>
              <a:t>cable@creativecommons.org</a:t>
            </a:r>
            <a:br>
              <a:rPr lang="en-US" sz="3200" b="1" dirty="0" smtClean="0">
                <a:solidFill>
                  <a:srgbClr val="C00000"/>
                </a:solidFill>
              </a:rPr>
            </a:br>
            <a:r>
              <a:rPr lang="en-US" sz="3200" b="1" dirty="0" smtClean="0">
                <a:solidFill>
                  <a:srgbClr val="008000"/>
                </a:solidFill>
              </a:rPr>
              <a:t>@cgreen</a:t>
            </a:r>
          </a:p>
        </p:txBody>
      </p:sp>
      <p:sp>
        <p:nvSpPr>
          <p:cNvPr id="7" name="Rectangle 6"/>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5861434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5400000">
            <a:off x="8034278" y="5962191"/>
            <a:ext cx="1569660" cy="369332"/>
          </a:xfrm>
          <a:prstGeom prst="rect">
            <a:avLst/>
          </a:prstGeom>
        </p:spPr>
        <p:txBody>
          <a:bodyPr wrap="none">
            <a:spAutoFit/>
          </a:bodyPr>
          <a:lstStyle/>
          <a:p>
            <a:r>
              <a:rPr lang="en-US" dirty="0"/>
              <a:t>CC BY-NC-SA</a:t>
            </a:r>
          </a:p>
        </p:txBody>
      </p:sp>
      <p:pic>
        <p:nvPicPr>
          <p:cNvPr id="4" name="Picture 3" descr="3351990271_9f115a754a_b.jpg"/>
          <p:cNvPicPr>
            <a:picLocks noChangeAspect="1"/>
          </p:cNvPicPr>
          <p:nvPr/>
        </p:nvPicPr>
        <p:blipFill rotWithShape="1">
          <a:blip r:embed="rId2">
            <a:extLst>
              <a:ext uri="{28A0092B-C50C-407E-A947-70E740481C1C}">
                <a14:useLocalDpi xmlns:a14="http://schemas.microsoft.com/office/drawing/2010/main" val="0"/>
              </a:ext>
            </a:extLst>
          </a:blip>
          <a:srcRect l="10573" t="9045" r="7410" b="6435"/>
          <a:stretch/>
        </p:blipFill>
        <p:spPr>
          <a:xfrm>
            <a:off x="-1" y="0"/>
            <a:ext cx="8504926" cy="6915612"/>
          </a:xfrm>
          <a:prstGeom prst="rect">
            <a:avLst/>
          </a:prstGeom>
        </p:spPr>
      </p:pic>
      <p:sp>
        <p:nvSpPr>
          <p:cNvPr id="5" name="Rectangle 4"/>
          <p:cNvSpPr/>
          <p:nvPr/>
        </p:nvSpPr>
        <p:spPr bwMode="auto">
          <a:xfrm>
            <a:off x="8504924" y="88900"/>
            <a:ext cx="639075"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
        <p:nvSpPr>
          <p:cNvPr id="2" name="Rectangle 1"/>
          <p:cNvSpPr/>
          <p:nvPr/>
        </p:nvSpPr>
        <p:spPr>
          <a:xfrm rot="5400000">
            <a:off x="5038497" y="3548867"/>
            <a:ext cx="7561223" cy="646331"/>
          </a:xfrm>
          <a:prstGeom prst="rect">
            <a:avLst/>
          </a:prstGeom>
        </p:spPr>
        <p:txBody>
          <a:bodyPr wrap="square">
            <a:spAutoFit/>
          </a:bodyPr>
          <a:lstStyle/>
          <a:p>
            <a:r>
              <a:rPr lang="en-US" dirty="0"/>
              <a:t>Just in </a:t>
            </a:r>
            <a:r>
              <a:rPr lang="en-US" dirty="0" smtClean="0"/>
              <a:t>case By Nick Sherman</a:t>
            </a:r>
            <a:endParaRPr lang="en-US" dirty="0"/>
          </a:p>
          <a:p>
            <a:r>
              <a:rPr lang="en-US" u="sng" dirty="0" smtClean="0">
                <a:hlinkClick r:id="rId3"/>
              </a:rPr>
              <a:t>http</a:t>
            </a:r>
            <a:r>
              <a:rPr lang="en-US" u="sng" dirty="0">
                <a:hlinkClick r:id="rId3"/>
              </a:rPr>
              <a:t>://www.flickr.com/photos/nicksherman/</a:t>
            </a:r>
            <a:r>
              <a:rPr lang="en-US" u="sng" dirty="0" smtClean="0">
                <a:hlinkClick r:id="rId3"/>
              </a:rPr>
              <a:t>3351990271</a:t>
            </a:r>
            <a:r>
              <a:rPr lang="en-US" u="sng" dirty="0" smtClean="0"/>
              <a:t> </a:t>
            </a:r>
            <a:endParaRPr lang="en-US" dirty="0"/>
          </a:p>
        </p:txBody>
      </p:sp>
    </p:spTree>
    <p:extLst>
      <p:ext uri="{BB962C8B-B14F-4D97-AF65-F5344CB8AC3E}">
        <p14:creationId xmlns:p14="http://schemas.microsoft.com/office/powerpoint/2010/main" val="26360182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619" y="6366378"/>
            <a:ext cx="9438714" cy="369332"/>
          </a:xfrm>
          <a:prstGeom prst="rect">
            <a:avLst/>
          </a:prstGeom>
        </p:spPr>
        <p:txBody>
          <a:bodyPr wrap="square">
            <a:spAutoFit/>
          </a:bodyPr>
          <a:lstStyle/>
          <a:p>
            <a:r>
              <a:rPr lang="en-US" dirty="0"/>
              <a:t>Duh..</a:t>
            </a:r>
            <a:r>
              <a:rPr lang="en-US" dirty="0" smtClean="0"/>
              <a:t>. By: Brian Auer  </a:t>
            </a:r>
            <a:r>
              <a:rPr lang="en-US" dirty="0" smtClean="0">
                <a:hlinkClick r:id="rId2"/>
              </a:rPr>
              <a:t>http://www.flickr.com/photos/brianauer/3731836271</a:t>
            </a:r>
            <a:r>
              <a:rPr lang="en-US" dirty="0" smtClean="0"/>
              <a:t> </a:t>
            </a:r>
            <a:endParaRPr lang="en-US" dirty="0"/>
          </a:p>
        </p:txBody>
      </p:sp>
      <p:sp>
        <p:nvSpPr>
          <p:cNvPr id="3" name="Rectangle 2"/>
          <p:cNvSpPr/>
          <p:nvPr/>
        </p:nvSpPr>
        <p:spPr>
          <a:xfrm>
            <a:off x="7371431" y="6366378"/>
            <a:ext cx="1656673" cy="369332"/>
          </a:xfrm>
          <a:prstGeom prst="rect">
            <a:avLst/>
          </a:prstGeom>
        </p:spPr>
        <p:txBody>
          <a:bodyPr wrap="none">
            <a:spAutoFit/>
          </a:bodyPr>
          <a:lstStyle/>
          <a:p>
            <a:r>
              <a:rPr lang="en-US" dirty="0"/>
              <a:t>CC BY-NC-ND</a:t>
            </a:r>
          </a:p>
        </p:txBody>
      </p:sp>
      <p:pic>
        <p:nvPicPr>
          <p:cNvPr id="4" name="Picture 3" descr="3731836271_5891b91628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366378"/>
          </a:xfrm>
          <a:prstGeom prst="rect">
            <a:avLst/>
          </a:prstGeom>
        </p:spPr>
      </p:pic>
    </p:spTree>
    <p:extLst>
      <p:ext uri="{BB962C8B-B14F-4D97-AF65-F5344CB8AC3E}">
        <p14:creationId xmlns:p14="http://schemas.microsoft.com/office/powerpoint/2010/main" val="26360182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4122" y="6488668"/>
            <a:ext cx="9829800" cy="369332"/>
          </a:xfrm>
          <a:prstGeom prst="rect">
            <a:avLst/>
          </a:prstGeom>
        </p:spPr>
        <p:txBody>
          <a:bodyPr wrap="square">
            <a:spAutoFit/>
          </a:bodyPr>
          <a:lstStyle/>
          <a:p>
            <a:r>
              <a:rPr lang="en-US" dirty="0"/>
              <a:t>Giant Reassuring </a:t>
            </a:r>
            <a:r>
              <a:rPr lang="en-US" dirty="0" smtClean="0"/>
              <a:t>Sign By: Billy V </a:t>
            </a:r>
            <a:r>
              <a:rPr lang="en-US" u="sng" dirty="0" smtClean="0">
                <a:hlinkClick r:id="rId2"/>
              </a:rPr>
              <a:t>http://www.flickr.com/photos/billyv/352560572</a:t>
            </a:r>
            <a:endParaRPr lang="en-US" dirty="0"/>
          </a:p>
        </p:txBody>
      </p:sp>
      <p:sp>
        <p:nvSpPr>
          <p:cNvPr id="3" name="Rectangle 2"/>
          <p:cNvSpPr/>
          <p:nvPr/>
        </p:nvSpPr>
        <p:spPr>
          <a:xfrm>
            <a:off x="0" y="6488668"/>
            <a:ext cx="1569660" cy="369332"/>
          </a:xfrm>
          <a:prstGeom prst="rect">
            <a:avLst/>
          </a:prstGeom>
        </p:spPr>
        <p:txBody>
          <a:bodyPr wrap="none">
            <a:spAutoFit/>
          </a:bodyPr>
          <a:lstStyle/>
          <a:p>
            <a:r>
              <a:rPr lang="en-US" dirty="0"/>
              <a:t>CC BY-NC-SA</a:t>
            </a:r>
          </a:p>
        </p:txBody>
      </p:sp>
      <p:pic>
        <p:nvPicPr>
          <p:cNvPr id="4" name="Picture 3" descr="352560572_5cd57e7300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475159"/>
          </a:xfrm>
          <a:prstGeom prst="rect">
            <a:avLst/>
          </a:prstGeom>
        </p:spPr>
      </p:pic>
    </p:spTree>
    <p:extLst>
      <p:ext uri="{BB962C8B-B14F-4D97-AF65-F5344CB8AC3E}">
        <p14:creationId xmlns:p14="http://schemas.microsoft.com/office/powerpoint/2010/main" val="26360182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41624" y="6475655"/>
            <a:ext cx="9040685" cy="369332"/>
          </a:xfrm>
          <a:prstGeom prst="rect">
            <a:avLst/>
          </a:prstGeom>
        </p:spPr>
        <p:txBody>
          <a:bodyPr wrap="square">
            <a:spAutoFit/>
          </a:bodyPr>
          <a:lstStyle/>
          <a:p>
            <a:r>
              <a:rPr lang="en-US" dirty="0"/>
              <a:t>Duh</a:t>
            </a:r>
            <a:r>
              <a:rPr lang="en-US" dirty="0" smtClean="0"/>
              <a:t>! By: n0ah84  </a:t>
            </a:r>
            <a:r>
              <a:rPr lang="en-US" u="sng" dirty="0" smtClean="0">
                <a:hlinkClick r:id="rId2"/>
              </a:rPr>
              <a:t>http</a:t>
            </a:r>
            <a:r>
              <a:rPr lang="en-US" u="sng" dirty="0">
                <a:hlinkClick r:id="rId2"/>
              </a:rPr>
              <a:t>://www.flickr.com/photos/n0ah84/195114057/</a:t>
            </a:r>
            <a:endParaRPr lang="en-US" dirty="0"/>
          </a:p>
        </p:txBody>
      </p:sp>
      <p:sp>
        <p:nvSpPr>
          <p:cNvPr id="3" name="Rectangle 2"/>
          <p:cNvSpPr/>
          <p:nvPr/>
        </p:nvSpPr>
        <p:spPr>
          <a:xfrm>
            <a:off x="0" y="6480460"/>
            <a:ext cx="1569660" cy="369332"/>
          </a:xfrm>
          <a:prstGeom prst="rect">
            <a:avLst/>
          </a:prstGeom>
        </p:spPr>
        <p:txBody>
          <a:bodyPr wrap="none">
            <a:spAutoFit/>
          </a:bodyPr>
          <a:lstStyle/>
          <a:p>
            <a:r>
              <a:rPr lang="en-US" dirty="0"/>
              <a:t>CC BY-NC-SA</a:t>
            </a:r>
          </a:p>
        </p:txBody>
      </p:sp>
      <p:pic>
        <p:nvPicPr>
          <p:cNvPr id="4" name="Picture 3" descr="195114057_4faddb2289_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
            <a:ext cx="9144001" cy="6472663"/>
          </a:xfrm>
          <a:prstGeom prst="rect">
            <a:avLst/>
          </a:prstGeom>
        </p:spPr>
      </p:pic>
    </p:spTree>
    <p:extLst>
      <p:ext uri="{BB962C8B-B14F-4D97-AF65-F5344CB8AC3E}">
        <p14:creationId xmlns:p14="http://schemas.microsoft.com/office/powerpoint/2010/main" val="263601828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8037910" y="5770387"/>
            <a:ext cx="1569660" cy="369332"/>
          </a:xfrm>
          <a:prstGeom prst="rect">
            <a:avLst/>
          </a:prstGeom>
        </p:spPr>
        <p:txBody>
          <a:bodyPr wrap="none">
            <a:spAutoFit/>
          </a:bodyPr>
          <a:lstStyle/>
          <a:p>
            <a:r>
              <a:rPr lang="en-US" dirty="0"/>
              <a:t>CC BY-NC-SA</a:t>
            </a:r>
          </a:p>
        </p:txBody>
      </p:sp>
      <p:pic>
        <p:nvPicPr>
          <p:cNvPr id="6" name="Picture 5" descr="87573653_1fbbf68ff9_b.jpg"/>
          <p:cNvPicPr>
            <a:picLocks noChangeAspect="1"/>
          </p:cNvPicPr>
          <p:nvPr/>
        </p:nvPicPr>
        <p:blipFill rotWithShape="1">
          <a:blip r:embed="rId2">
            <a:extLst>
              <a:ext uri="{28A0092B-C50C-407E-A947-70E740481C1C}">
                <a14:useLocalDpi xmlns:a14="http://schemas.microsoft.com/office/drawing/2010/main" val="0"/>
              </a:ext>
            </a:extLst>
          </a:blip>
          <a:srcRect l="17492" t="11954" r="15557"/>
          <a:stretch/>
        </p:blipFill>
        <p:spPr>
          <a:xfrm>
            <a:off x="-1" y="0"/>
            <a:ext cx="6254095" cy="6908541"/>
          </a:xfrm>
          <a:prstGeom prst="rect">
            <a:avLst/>
          </a:prstGeom>
        </p:spPr>
      </p:pic>
      <p:sp>
        <p:nvSpPr>
          <p:cNvPr id="5" name="Rectangle 4"/>
          <p:cNvSpPr/>
          <p:nvPr/>
        </p:nvSpPr>
        <p:spPr bwMode="auto">
          <a:xfrm>
            <a:off x="6254094" y="88900"/>
            <a:ext cx="2889906"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
        <p:nvSpPr>
          <p:cNvPr id="2" name="Rectangle 1"/>
          <p:cNvSpPr/>
          <p:nvPr/>
        </p:nvSpPr>
        <p:spPr>
          <a:xfrm rot="5400000">
            <a:off x="5573767" y="3157942"/>
            <a:ext cx="6497946" cy="646331"/>
          </a:xfrm>
          <a:prstGeom prst="rect">
            <a:avLst/>
          </a:prstGeom>
        </p:spPr>
        <p:txBody>
          <a:bodyPr wrap="square">
            <a:spAutoFit/>
          </a:bodyPr>
          <a:lstStyle/>
          <a:p>
            <a:r>
              <a:rPr lang="de-DE" dirty="0"/>
              <a:t>Press 7 (p462</a:t>
            </a:r>
            <a:r>
              <a:rPr lang="de-DE" dirty="0" smtClean="0"/>
              <a:t>) By: oobrien</a:t>
            </a:r>
            <a:endParaRPr lang="de-DE" dirty="0"/>
          </a:p>
          <a:p>
            <a:r>
              <a:rPr lang="en-US" u="sng" dirty="0" smtClean="0">
                <a:hlinkClick r:id="rId3"/>
              </a:rPr>
              <a:t>http</a:t>
            </a:r>
            <a:r>
              <a:rPr lang="en-US" u="sng" dirty="0">
                <a:hlinkClick r:id="rId3"/>
              </a:rPr>
              <a:t>://www.flickr.com/photos/oobrien/87573653/</a:t>
            </a:r>
            <a:endParaRPr lang="en-US" dirty="0"/>
          </a:p>
        </p:txBody>
      </p:sp>
    </p:spTree>
    <p:extLst>
      <p:ext uri="{BB962C8B-B14F-4D97-AF65-F5344CB8AC3E}">
        <p14:creationId xmlns:p14="http://schemas.microsoft.com/office/powerpoint/2010/main" val="263601828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4" y="6448218"/>
            <a:ext cx="8569057" cy="353943"/>
          </a:xfrm>
          <a:prstGeom prst="rect">
            <a:avLst/>
          </a:prstGeom>
        </p:spPr>
        <p:txBody>
          <a:bodyPr wrap="square">
            <a:spAutoFit/>
          </a:bodyPr>
          <a:lstStyle/>
          <a:p>
            <a:r>
              <a:rPr lang="en-US" sz="1700" dirty="0" smtClean="0"/>
              <a:t>Duh By: Susan Batterman </a:t>
            </a:r>
            <a:r>
              <a:rPr lang="en-US" sz="1700" u="sng" dirty="0" smtClean="0">
                <a:hlinkClick r:id="rId3"/>
              </a:rPr>
              <a:t>http://www.flickr.com/photos/sbatterman/4125761794</a:t>
            </a:r>
            <a:r>
              <a:rPr lang="en-US" sz="1700" u="sng" dirty="0"/>
              <a:t> </a:t>
            </a:r>
            <a:endParaRPr lang="en-US" sz="1700" dirty="0"/>
          </a:p>
        </p:txBody>
      </p:sp>
      <p:sp>
        <p:nvSpPr>
          <p:cNvPr id="3" name="Rectangle 2"/>
          <p:cNvSpPr/>
          <p:nvPr/>
        </p:nvSpPr>
        <p:spPr>
          <a:xfrm>
            <a:off x="146822" y="6422293"/>
            <a:ext cx="1656673" cy="369332"/>
          </a:xfrm>
          <a:prstGeom prst="rect">
            <a:avLst/>
          </a:prstGeom>
        </p:spPr>
        <p:txBody>
          <a:bodyPr wrap="none">
            <a:spAutoFit/>
          </a:bodyPr>
          <a:lstStyle/>
          <a:p>
            <a:r>
              <a:rPr lang="en-US" dirty="0"/>
              <a:t>CC BY-NC-ND</a:t>
            </a:r>
          </a:p>
        </p:txBody>
      </p:sp>
      <p:pic>
        <p:nvPicPr>
          <p:cNvPr id="4" name="Picture 3" descr="4125761794_d1d3aa6f42_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9144001" cy="6414868"/>
          </a:xfrm>
          <a:prstGeom prst="rect">
            <a:avLst/>
          </a:prstGeom>
        </p:spPr>
      </p:pic>
    </p:spTree>
    <p:extLst>
      <p:ext uri="{BB962C8B-B14F-4D97-AF65-F5344CB8AC3E}">
        <p14:creationId xmlns:p14="http://schemas.microsoft.com/office/powerpoint/2010/main" val="26360182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endParaRPr lang="en-US" dirty="0"/>
          </a:p>
        </p:txBody>
      </p:sp>
      <p:sp>
        <p:nvSpPr>
          <p:cNvPr id="5" name="Rectangle 4"/>
          <p:cNvSpPr/>
          <p:nvPr/>
        </p:nvSpPr>
        <p:spPr>
          <a:xfrm>
            <a:off x="1405467" y="6525121"/>
            <a:ext cx="12251266" cy="307777"/>
          </a:xfrm>
          <a:prstGeom prst="rect">
            <a:avLst/>
          </a:prstGeom>
        </p:spPr>
        <p:txBody>
          <a:bodyPr wrap="square">
            <a:spAutoFit/>
          </a:bodyPr>
          <a:lstStyle/>
          <a:p>
            <a:r>
              <a:rPr lang="en-US" sz="1400" dirty="0"/>
              <a:t>A tower of Hay </a:t>
            </a:r>
            <a:r>
              <a:rPr lang="en-US" sz="1400" dirty="0" smtClean="0"/>
              <a:t>– Winchester By: neilalderney123 </a:t>
            </a:r>
            <a:r>
              <a:rPr lang="en-US" sz="1400" dirty="0" smtClean="0">
                <a:hlinkClick r:id="rId3"/>
              </a:rPr>
              <a:t>http</a:t>
            </a:r>
            <a:r>
              <a:rPr lang="en-US" sz="1400" dirty="0">
                <a:hlinkClick r:id="rId3"/>
              </a:rPr>
              <a:t>://www.flickr.com/photos/neilsingapore/</a:t>
            </a:r>
            <a:r>
              <a:rPr lang="en-US" sz="1400" dirty="0" smtClean="0">
                <a:hlinkClick r:id="rId3"/>
              </a:rPr>
              <a:t>6202632783</a:t>
            </a:r>
            <a:r>
              <a:rPr lang="en-US" sz="1400" dirty="0" smtClean="0"/>
              <a:t> </a:t>
            </a:r>
            <a:endParaRPr lang="en-US" sz="1400" dirty="0"/>
          </a:p>
        </p:txBody>
      </p:sp>
      <p:sp>
        <p:nvSpPr>
          <p:cNvPr id="6" name="TextBox 5"/>
          <p:cNvSpPr txBox="1"/>
          <p:nvPr/>
        </p:nvSpPr>
        <p:spPr>
          <a:xfrm>
            <a:off x="544296" y="6336366"/>
            <a:ext cx="184666" cy="369332"/>
          </a:xfrm>
          <a:prstGeom prst="rect">
            <a:avLst/>
          </a:prstGeom>
          <a:noFill/>
        </p:spPr>
        <p:txBody>
          <a:bodyPr wrap="none" rtlCol="0">
            <a:spAutoFit/>
          </a:bodyPr>
          <a:lstStyle/>
          <a:p>
            <a:endParaRPr lang="en-US" dirty="0" smtClean="0"/>
          </a:p>
        </p:txBody>
      </p:sp>
      <p:sp>
        <p:nvSpPr>
          <p:cNvPr id="7" name="Rectangle 6"/>
          <p:cNvSpPr/>
          <p:nvPr/>
        </p:nvSpPr>
        <p:spPr>
          <a:xfrm>
            <a:off x="114607" y="6488668"/>
            <a:ext cx="1228709" cy="369332"/>
          </a:xfrm>
          <a:prstGeom prst="rect">
            <a:avLst/>
          </a:prstGeom>
        </p:spPr>
        <p:txBody>
          <a:bodyPr wrap="none">
            <a:spAutoFit/>
          </a:bodyPr>
          <a:lstStyle/>
          <a:p>
            <a:r>
              <a:rPr lang="en-US" dirty="0"/>
              <a:t>CC BY-NC</a:t>
            </a:r>
          </a:p>
        </p:txBody>
      </p:sp>
      <p:pic>
        <p:nvPicPr>
          <p:cNvPr id="8" name="Picture 7" descr="6202632783_533bf636c0_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
            <a:ext cx="9144001" cy="6535449"/>
          </a:xfrm>
          <a:prstGeom prst="rect">
            <a:avLst/>
          </a:prstGeom>
        </p:spPr>
      </p:pic>
    </p:spTree>
    <p:extLst>
      <p:ext uri="{BB962C8B-B14F-4D97-AF65-F5344CB8AC3E}">
        <p14:creationId xmlns:p14="http://schemas.microsoft.com/office/powerpoint/2010/main" val="42797541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10203" y="6506846"/>
            <a:ext cx="11343821" cy="276999"/>
          </a:xfrm>
          <a:prstGeom prst="rect">
            <a:avLst/>
          </a:prstGeom>
        </p:spPr>
        <p:txBody>
          <a:bodyPr wrap="square">
            <a:spAutoFit/>
          </a:bodyPr>
          <a:lstStyle/>
          <a:p>
            <a:r>
              <a:rPr lang="en-US" sz="1200" dirty="0"/>
              <a:t>Children Reading Pratham Books and </a:t>
            </a:r>
            <a:r>
              <a:rPr lang="en-US" sz="1200" dirty="0" smtClean="0"/>
              <a:t>Akshara By Ryan Lobo </a:t>
            </a:r>
            <a:r>
              <a:rPr lang="en-US" sz="1200" dirty="0" smtClean="0">
                <a:hlinkClick r:id="rId3"/>
              </a:rPr>
              <a:t>http://www.flickr.com/photos/prathambooks/3291617463</a:t>
            </a:r>
            <a:r>
              <a:rPr lang="en-US" sz="1200" dirty="0" smtClean="0"/>
              <a:t> </a:t>
            </a:r>
            <a:endParaRPr lang="en-US" sz="1200" dirty="0"/>
          </a:p>
        </p:txBody>
      </p:sp>
      <p:sp>
        <p:nvSpPr>
          <p:cNvPr id="6" name="Rectangle 5"/>
          <p:cNvSpPr/>
          <p:nvPr/>
        </p:nvSpPr>
        <p:spPr>
          <a:xfrm>
            <a:off x="123663" y="6456044"/>
            <a:ext cx="851515" cy="369332"/>
          </a:xfrm>
          <a:prstGeom prst="rect">
            <a:avLst/>
          </a:prstGeom>
        </p:spPr>
        <p:txBody>
          <a:bodyPr wrap="none">
            <a:spAutoFit/>
          </a:bodyPr>
          <a:lstStyle/>
          <a:p>
            <a:r>
              <a:rPr lang="en-US" dirty="0"/>
              <a:t>CC BY</a:t>
            </a:r>
          </a:p>
        </p:txBody>
      </p:sp>
      <p:pic>
        <p:nvPicPr>
          <p:cNvPr id="7" name="Picture 6" descr="3291617463_2f82e91975_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333514" cy="6456044"/>
          </a:xfrm>
          <a:prstGeom prst="rect">
            <a:avLst/>
          </a:prstGeom>
        </p:spPr>
      </p:pic>
    </p:spTree>
    <p:extLst>
      <p:ext uri="{BB962C8B-B14F-4D97-AF65-F5344CB8AC3E}">
        <p14:creationId xmlns:p14="http://schemas.microsoft.com/office/powerpoint/2010/main" val="114196848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ohnDaniel_2008_3x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963" y="0"/>
            <a:ext cx="3867037" cy="5800556"/>
          </a:xfrm>
          <a:prstGeom prst="rect">
            <a:avLst/>
          </a:prstGeom>
        </p:spPr>
      </p:pic>
      <p:sp>
        <p:nvSpPr>
          <p:cNvPr id="8" name="Rectangle 7"/>
          <p:cNvSpPr/>
          <p:nvPr/>
        </p:nvSpPr>
        <p:spPr>
          <a:xfrm>
            <a:off x="183178" y="1102176"/>
            <a:ext cx="4768650" cy="4893648"/>
          </a:xfrm>
          <a:prstGeom prst="rect">
            <a:avLst/>
          </a:prstGeom>
        </p:spPr>
        <p:txBody>
          <a:bodyPr wrap="square">
            <a:spAutoFit/>
          </a:bodyPr>
          <a:lstStyle/>
          <a:p>
            <a:r>
              <a:rPr lang="en-US" sz="2600" i="1" dirty="0"/>
              <a:t>“Nearly one-third of the world’s population (29.3%) is under 15. Today there are 158 million people enrolled in tertiary education</a:t>
            </a:r>
            <a:r>
              <a:rPr lang="en-US" sz="2600" i="1" baseline="30000" dirty="0"/>
              <a:t>1</a:t>
            </a:r>
            <a:r>
              <a:rPr lang="en-US" sz="2600" i="1" dirty="0"/>
              <a:t>. Projections suggest that that participation will peak at 263 million</a:t>
            </a:r>
            <a:r>
              <a:rPr lang="en-US" sz="2600" i="1" baseline="30000" dirty="0"/>
              <a:t>2</a:t>
            </a:r>
            <a:r>
              <a:rPr lang="en-US" sz="2600" i="1" dirty="0"/>
              <a:t> in 2025. </a:t>
            </a:r>
            <a:r>
              <a:rPr lang="en-US" sz="2600" i="1" dirty="0" smtClean="0"/>
              <a:t>  Accommodating </a:t>
            </a:r>
            <a:r>
              <a:rPr lang="en-US" sz="2600" i="1" dirty="0"/>
              <a:t>the additional 105 million students would require more than four major universities (30,000 students) to open every week for the next fifteen years. </a:t>
            </a:r>
            <a:endParaRPr lang="en-US" sz="2600" dirty="0"/>
          </a:p>
        </p:txBody>
      </p:sp>
      <p:sp>
        <p:nvSpPr>
          <p:cNvPr id="9" name="Rectangle 8"/>
          <p:cNvSpPr/>
          <p:nvPr/>
        </p:nvSpPr>
        <p:spPr>
          <a:xfrm>
            <a:off x="167101" y="6107646"/>
            <a:ext cx="6792580" cy="646331"/>
          </a:xfrm>
          <a:prstGeom prst="rect">
            <a:avLst/>
          </a:prstGeom>
        </p:spPr>
        <p:txBody>
          <a:bodyPr wrap="square">
            <a:spAutoFit/>
          </a:bodyPr>
          <a:lstStyle/>
          <a:p>
            <a:r>
              <a:rPr lang="en-US" i="1" baseline="30000" dirty="0" smtClean="0">
                <a:solidFill>
                  <a:srgbClr val="B70000"/>
                </a:solidFill>
              </a:rPr>
              <a:t>1 </a:t>
            </a:r>
            <a:r>
              <a:rPr lang="en-US" i="1" dirty="0" smtClean="0">
                <a:solidFill>
                  <a:srgbClr val="B70000"/>
                </a:solidFill>
              </a:rPr>
              <a:t>ISCED </a:t>
            </a:r>
            <a:r>
              <a:rPr lang="en-US" i="1" dirty="0">
                <a:solidFill>
                  <a:srgbClr val="B70000"/>
                </a:solidFill>
              </a:rPr>
              <a:t>levels 5 &amp; 6 UNESCO Institute of Statistics figures</a:t>
            </a:r>
            <a:endParaRPr lang="en-US" dirty="0">
              <a:solidFill>
                <a:srgbClr val="B70000"/>
              </a:solidFill>
            </a:endParaRPr>
          </a:p>
          <a:p>
            <a:r>
              <a:rPr lang="en-US" i="1" baseline="30000" dirty="0" smtClean="0">
                <a:solidFill>
                  <a:srgbClr val="B70000"/>
                </a:solidFill>
              </a:rPr>
              <a:t>2 </a:t>
            </a:r>
            <a:r>
              <a:rPr lang="en-US" i="1" dirty="0" smtClean="0">
                <a:solidFill>
                  <a:srgbClr val="B70000"/>
                </a:solidFill>
              </a:rPr>
              <a:t>British </a:t>
            </a:r>
            <a:r>
              <a:rPr lang="en-US" i="1" dirty="0">
                <a:solidFill>
                  <a:srgbClr val="B70000"/>
                </a:solidFill>
              </a:rPr>
              <a:t>Council and IDP Australia projections</a:t>
            </a:r>
            <a:endParaRPr lang="en-US" dirty="0">
              <a:solidFill>
                <a:srgbClr val="B70000"/>
              </a:solidFill>
            </a:endParaRPr>
          </a:p>
        </p:txBody>
      </p:sp>
      <p:sp>
        <p:nvSpPr>
          <p:cNvPr id="5" name="Rectangle 4"/>
          <p:cNvSpPr/>
          <p:nvPr/>
        </p:nvSpPr>
        <p:spPr bwMode="auto">
          <a:xfrm>
            <a:off x="54534" y="88900"/>
            <a:ext cx="5222430"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
        <p:nvSpPr>
          <p:cNvPr id="2" name="Rectangle 1"/>
          <p:cNvSpPr/>
          <p:nvPr/>
        </p:nvSpPr>
        <p:spPr>
          <a:xfrm>
            <a:off x="5996659" y="5881003"/>
            <a:ext cx="4572000" cy="923330"/>
          </a:xfrm>
          <a:prstGeom prst="rect">
            <a:avLst/>
          </a:prstGeom>
        </p:spPr>
        <p:txBody>
          <a:bodyPr>
            <a:spAutoFit/>
          </a:bodyPr>
          <a:lstStyle/>
          <a:p>
            <a:r>
              <a:rPr lang="en-US" dirty="0" smtClean="0"/>
              <a:t>By: COL  http</a:t>
            </a:r>
            <a:r>
              <a:rPr lang="en-US" dirty="0"/>
              <a:t>://www.col.org/SiteCollectionDocuments/JohnDaniel_2008_3x5.</a:t>
            </a:r>
            <a:r>
              <a:rPr lang="en-US" dirty="0" smtClean="0"/>
              <a:t>jpg </a:t>
            </a:r>
            <a:endParaRPr lang="en-US" dirty="0"/>
          </a:p>
        </p:txBody>
      </p:sp>
    </p:spTree>
    <p:extLst>
      <p:ext uri="{BB962C8B-B14F-4D97-AF65-F5344CB8AC3E}">
        <p14:creationId xmlns:p14="http://schemas.microsoft.com/office/powerpoint/2010/main" val="11419684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endParaRPr lang="en-US" dirty="0"/>
          </a:p>
        </p:txBody>
      </p:sp>
      <p:sp>
        <p:nvSpPr>
          <p:cNvPr id="5" name="Rectangle 4"/>
          <p:cNvSpPr/>
          <p:nvPr/>
        </p:nvSpPr>
        <p:spPr>
          <a:xfrm>
            <a:off x="1862663" y="6497135"/>
            <a:ext cx="8519802" cy="338554"/>
          </a:xfrm>
          <a:prstGeom prst="rect">
            <a:avLst/>
          </a:prstGeom>
        </p:spPr>
        <p:txBody>
          <a:bodyPr wrap="square">
            <a:spAutoFit/>
          </a:bodyPr>
          <a:lstStyle/>
          <a:p>
            <a:r>
              <a:rPr lang="en-US" sz="1600" dirty="0"/>
              <a:t>Dreaming Girls </a:t>
            </a:r>
            <a:r>
              <a:rPr lang="en-US" sz="1600" dirty="0" smtClean="0"/>
              <a:t>Head By: Elfleda </a:t>
            </a:r>
            <a:r>
              <a:rPr lang="en-US" sz="1600" dirty="0" smtClean="0">
                <a:hlinkClick r:id="rId3"/>
              </a:rPr>
              <a:t>http://www.flickr.com/photos/carolinespics/153137487</a:t>
            </a:r>
            <a:r>
              <a:rPr lang="en-US" sz="1600" dirty="0" smtClean="0"/>
              <a:t> </a:t>
            </a:r>
            <a:endParaRPr lang="en-US" sz="1600" dirty="0"/>
          </a:p>
        </p:txBody>
      </p:sp>
      <p:sp>
        <p:nvSpPr>
          <p:cNvPr id="6" name="Rectangle 5"/>
          <p:cNvSpPr/>
          <p:nvPr/>
        </p:nvSpPr>
        <p:spPr>
          <a:xfrm>
            <a:off x="131042" y="6488668"/>
            <a:ext cx="1656673" cy="369332"/>
          </a:xfrm>
          <a:prstGeom prst="rect">
            <a:avLst/>
          </a:prstGeom>
        </p:spPr>
        <p:txBody>
          <a:bodyPr wrap="none">
            <a:spAutoFit/>
          </a:bodyPr>
          <a:lstStyle/>
          <a:p>
            <a:r>
              <a:rPr lang="en-US" dirty="0"/>
              <a:t>CC BY-NC-ND</a:t>
            </a:r>
          </a:p>
        </p:txBody>
      </p:sp>
      <p:pic>
        <p:nvPicPr>
          <p:cNvPr id="7" name="Picture 6" descr="153137487_a16afa60d5_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6047" cy="6488668"/>
          </a:xfrm>
          <a:prstGeom prst="rect">
            <a:avLst/>
          </a:prstGeom>
        </p:spPr>
      </p:pic>
    </p:spTree>
    <p:extLst>
      <p:ext uri="{BB962C8B-B14F-4D97-AF65-F5344CB8AC3E}">
        <p14:creationId xmlns:p14="http://schemas.microsoft.com/office/powerpoint/2010/main" val="11419684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Oval 13"/>
          <p:cNvSpPr/>
          <p:nvPr/>
        </p:nvSpPr>
        <p:spPr>
          <a:xfrm>
            <a:off x="245208" y="396110"/>
            <a:ext cx="1890182" cy="1890182"/>
          </a:xfrm>
          <a:prstGeom prst="ellipse">
            <a:avLst/>
          </a:prstGeom>
          <a:solidFill>
            <a:srgbClr val="6AB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latin typeface="Century Gothic" pitchFamily="34" charset="0"/>
              </a:rPr>
              <a:t>open</a:t>
            </a:r>
            <a:endParaRPr lang="en-US" sz="3200" b="1" dirty="0">
              <a:effectLst>
                <a:outerShdw blurRad="38100" dist="38100" dir="2700000" algn="tl">
                  <a:srgbClr val="000000">
                    <a:alpha val="43137"/>
                  </a:srgbClr>
                </a:outerShdw>
              </a:effectLst>
              <a:latin typeface="Century Gothic" pitchFamily="34" charset="0"/>
            </a:endParaRPr>
          </a:p>
        </p:txBody>
      </p:sp>
      <p:sp>
        <p:nvSpPr>
          <p:cNvPr id="15" name="Rectangle 14"/>
          <p:cNvSpPr/>
          <p:nvPr/>
        </p:nvSpPr>
        <p:spPr>
          <a:xfrm>
            <a:off x="2096816" y="1367767"/>
            <a:ext cx="4430984" cy="4521323"/>
          </a:xfrm>
          <a:prstGeom prst="rect">
            <a:avLst/>
          </a:prstGeom>
        </p:spPr>
        <p:txBody>
          <a:bodyPr wrap="square">
            <a:spAutoFit/>
          </a:bodyPr>
          <a:lstStyle/>
          <a:p>
            <a:pPr algn="just">
              <a:lnSpc>
                <a:spcPts val="2300"/>
              </a:lnSpc>
            </a:pPr>
            <a:r>
              <a:rPr lang="en-US" sz="2100" dirty="0" smtClean="0">
                <a:solidFill>
                  <a:schemeClr val="bg1"/>
                </a:solidFill>
                <a:latin typeface="Century Gothic" pitchFamily="34" charset="0"/>
              </a:rPr>
              <a:t>webinars</a:t>
            </a:r>
          </a:p>
          <a:p>
            <a:pPr algn="just">
              <a:lnSpc>
                <a:spcPts val="2300"/>
              </a:lnSpc>
            </a:pPr>
            <a:endParaRPr lang="en-US" sz="2100" dirty="0" smtClean="0">
              <a:solidFill>
                <a:schemeClr val="bg1"/>
              </a:solidFill>
              <a:latin typeface="Century Gothic" pitchFamily="34" charset="0"/>
            </a:endParaRPr>
          </a:p>
          <a:p>
            <a:pPr algn="just">
              <a:lnSpc>
                <a:spcPts val="2300"/>
              </a:lnSpc>
            </a:pPr>
            <a:r>
              <a:rPr lang="en-US" sz="2100" dirty="0" smtClean="0">
                <a:solidFill>
                  <a:schemeClr val="bg1"/>
                </a:solidFill>
                <a:latin typeface="Century Gothic" pitchFamily="34" charset="0"/>
              </a:rPr>
              <a:t>videos</a:t>
            </a:r>
          </a:p>
          <a:p>
            <a:pPr algn="just">
              <a:lnSpc>
                <a:spcPts val="2300"/>
              </a:lnSpc>
            </a:pPr>
            <a:endParaRPr lang="en-US" sz="2100" dirty="0" smtClean="0">
              <a:solidFill>
                <a:schemeClr val="bg1"/>
              </a:solidFill>
              <a:latin typeface="Century Gothic" pitchFamily="34" charset="0"/>
            </a:endParaRPr>
          </a:p>
          <a:p>
            <a:pPr algn="just">
              <a:lnSpc>
                <a:spcPts val="2300"/>
              </a:lnSpc>
            </a:pPr>
            <a:r>
              <a:rPr lang="en-US" sz="2100" dirty="0" smtClean="0">
                <a:solidFill>
                  <a:schemeClr val="bg1"/>
                </a:solidFill>
                <a:latin typeface="Century Gothic" pitchFamily="34" charset="0"/>
              </a:rPr>
              <a:t>documents</a:t>
            </a:r>
          </a:p>
          <a:p>
            <a:pPr algn="just">
              <a:lnSpc>
                <a:spcPts val="2300"/>
              </a:lnSpc>
            </a:pPr>
            <a:endParaRPr lang="en-US" sz="2100" dirty="0" smtClean="0">
              <a:solidFill>
                <a:schemeClr val="bg1"/>
              </a:solidFill>
              <a:latin typeface="Century Gothic" pitchFamily="34" charset="0"/>
            </a:endParaRPr>
          </a:p>
          <a:p>
            <a:pPr algn="just">
              <a:lnSpc>
                <a:spcPts val="2300"/>
              </a:lnSpc>
            </a:pPr>
            <a:r>
              <a:rPr lang="en-US" sz="2100" dirty="0" smtClean="0">
                <a:solidFill>
                  <a:schemeClr val="bg1"/>
                </a:solidFill>
                <a:latin typeface="Century Gothic" pitchFamily="34" charset="0"/>
              </a:rPr>
              <a:t>discussions</a:t>
            </a:r>
          </a:p>
          <a:p>
            <a:pPr algn="just">
              <a:lnSpc>
                <a:spcPts val="2300"/>
              </a:lnSpc>
            </a:pPr>
            <a:endParaRPr lang="en-US" sz="2100" dirty="0" smtClean="0">
              <a:solidFill>
                <a:schemeClr val="bg1"/>
              </a:solidFill>
              <a:latin typeface="Century Gothic" pitchFamily="34" charset="0"/>
            </a:endParaRPr>
          </a:p>
          <a:p>
            <a:pPr algn="just">
              <a:lnSpc>
                <a:spcPts val="2300"/>
              </a:lnSpc>
            </a:pPr>
            <a:r>
              <a:rPr lang="en-US" sz="2100" dirty="0" smtClean="0">
                <a:solidFill>
                  <a:schemeClr val="bg1"/>
                </a:solidFill>
                <a:latin typeface="Century Gothic" pitchFamily="34" charset="0"/>
              </a:rPr>
              <a:t>resources</a:t>
            </a:r>
          </a:p>
          <a:p>
            <a:pPr algn="just">
              <a:lnSpc>
                <a:spcPts val="2300"/>
              </a:lnSpc>
            </a:pPr>
            <a:endParaRPr lang="en-US" sz="2100" dirty="0" smtClean="0">
              <a:solidFill>
                <a:schemeClr val="bg1"/>
              </a:solidFill>
              <a:latin typeface="Century Gothic" pitchFamily="34" charset="0"/>
            </a:endParaRPr>
          </a:p>
          <a:p>
            <a:pPr algn="just">
              <a:lnSpc>
                <a:spcPts val="2300"/>
              </a:lnSpc>
            </a:pPr>
            <a:r>
              <a:rPr lang="en-US" sz="2100" dirty="0" smtClean="0">
                <a:solidFill>
                  <a:schemeClr val="bg1"/>
                </a:solidFill>
                <a:latin typeface="Century Gothic" pitchFamily="34" charset="0"/>
              </a:rPr>
              <a:t>FAQ</a:t>
            </a:r>
          </a:p>
          <a:p>
            <a:pPr algn="just">
              <a:lnSpc>
                <a:spcPts val="2300"/>
              </a:lnSpc>
            </a:pPr>
            <a:endParaRPr lang="en-US" sz="2100" dirty="0" smtClean="0">
              <a:solidFill>
                <a:schemeClr val="bg1"/>
              </a:solidFill>
              <a:latin typeface="Century Gothic" pitchFamily="34" charset="0"/>
            </a:endParaRPr>
          </a:p>
          <a:p>
            <a:pPr algn="just">
              <a:lnSpc>
                <a:spcPts val="2300"/>
              </a:lnSpc>
            </a:pPr>
            <a:r>
              <a:rPr lang="en-US" sz="2100" dirty="0" smtClean="0">
                <a:solidFill>
                  <a:schemeClr val="bg1"/>
                </a:solidFill>
                <a:latin typeface="Century Gothic" pitchFamily="34" charset="0"/>
              </a:rPr>
              <a:t>links to events around the world</a:t>
            </a:r>
          </a:p>
          <a:p>
            <a:pPr algn="just">
              <a:lnSpc>
                <a:spcPts val="2300"/>
              </a:lnSpc>
            </a:pPr>
            <a:endParaRPr lang="en-US" sz="2100" dirty="0" smtClean="0">
              <a:solidFill>
                <a:schemeClr val="bg1"/>
              </a:solidFill>
              <a:latin typeface="Century Gothic" pitchFamily="34" charset="0"/>
            </a:endParaRPr>
          </a:p>
          <a:p>
            <a:pPr algn="just">
              <a:lnSpc>
                <a:spcPts val="2300"/>
              </a:lnSpc>
            </a:pPr>
            <a:endParaRPr lang="en-US" sz="2100" dirty="0">
              <a:solidFill>
                <a:schemeClr val="bg1"/>
              </a:solidFill>
              <a:latin typeface="Century Gothic" pitchFamily="34" charset="0"/>
            </a:endParaRPr>
          </a:p>
        </p:txBody>
      </p:sp>
      <p:sp>
        <p:nvSpPr>
          <p:cNvPr id="16" name="Rectangle 15"/>
          <p:cNvSpPr/>
          <p:nvPr/>
        </p:nvSpPr>
        <p:spPr>
          <a:xfrm>
            <a:off x="2037564" y="107090"/>
            <a:ext cx="6841673" cy="1569660"/>
          </a:xfrm>
          <a:prstGeom prst="rect">
            <a:avLst/>
          </a:prstGeom>
        </p:spPr>
        <p:txBody>
          <a:bodyPr wrap="square">
            <a:spAutoFit/>
          </a:bodyPr>
          <a:lstStyle/>
          <a:p>
            <a:pPr lvl="0" algn="r">
              <a:spcBef>
                <a:spcPct val="0"/>
              </a:spcBef>
              <a:defRPr/>
            </a:pP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rPr>
              <a:t>open education week</a:t>
            </a:r>
          </a:p>
          <a:p>
            <a:pPr lvl="0" algn="r">
              <a:spcBef>
                <a:spcPct val="0"/>
              </a:spcBef>
              <a:defRPr/>
            </a:pP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rPr>
              <a:t>March 5-10, 2012</a:t>
            </a:r>
          </a:p>
          <a:p>
            <a:pPr lvl="0" algn="r">
              <a:spcBef>
                <a:spcPct val="0"/>
              </a:spcBef>
              <a:defRPr/>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rPr>
              <a:t>www.openeducationweek.org</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17" name="Oval 16"/>
          <p:cNvSpPr/>
          <p:nvPr/>
        </p:nvSpPr>
        <p:spPr>
          <a:xfrm>
            <a:off x="1832597" y="1471783"/>
            <a:ext cx="204967" cy="204967"/>
          </a:xfrm>
          <a:prstGeom prst="ellipse">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832597" y="2081033"/>
            <a:ext cx="204967" cy="204967"/>
          </a:xfrm>
          <a:prstGeom prst="ellipse">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832597" y="2667000"/>
            <a:ext cx="204967" cy="204967"/>
          </a:xfrm>
          <a:prstGeom prst="ellipse">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832597" y="3224033"/>
            <a:ext cx="204967" cy="204967"/>
          </a:xfrm>
          <a:prstGeom prst="ellipse">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832597" y="3801708"/>
            <a:ext cx="204967" cy="204967"/>
          </a:xfrm>
          <a:prstGeom prst="ellipse">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840480" y="4366687"/>
            <a:ext cx="204967" cy="204967"/>
          </a:xfrm>
          <a:prstGeom prst="ellipse">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832597" y="4964030"/>
            <a:ext cx="204967" cy="204967"/>
          </a:xfrm>
          <a:prstGeom prst="ellipse">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562600" y="1371600"/>
            <a:ext cx="3999184" cy="686940"/>
          </a:xfrm>
          <a:prstGeom prst="rect">
            <a:avLst/>
          </a:prstGeom>
        </p:spPr>
        <p:txBody>
          <a:bodyPr wrap="square">
            <a:spAutoFit/>
          </a:bodyPr>
          <a:lstStyle/>
          <a:p>
            <a:pPr algn="just">
              <a:lnSpc>
                <a:spcPts val="2300"/>
              </a:lnSpc>
            </a:pPr>
            <a:endParaRPr lang="en-US" sz="2100" dirty="0" err="1" smtClean="0">
              <a:solidFill>
                <a:schemeClr val="bg1"/>
              </a:solidFill>
              <a:latin typeface="Century Gothic" pitchFamily="34" charset="0"/>
            </a:endParaRPr>
          </a:p>
          <a:p>
            <a:pPr algn="just">
              <a:lnSpc>
                <a:spcPts val="2300"/>
              </a:lnSpc>
            </a:pPr>
            <a:endParaRPr lang="en-US" sz="2100" dirty="0" smtClean="0">
              <a:solidFill>
                <a:schemeClr val="bg1"/>
              </a:solidFill>
              <a:latin typeface="Century Gothic" pitchFamily="34" charset="0"/>
            </a:endParaRPr>
          </a:p>
        </p:txBody>
      </p:sp>
    </p:spTree>
    <p:extLst>
      <p:ext uri="{BB962C8B-B14F-4D97-AF65-F5344CB8AC3E}">
        <p14:creationId xmlns:p14="http://schemas.microsoft.com/office/powerpoint/2010/main" val="2870392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 calcmode="lin" valueType="num">
                                      <p:cBhvr additive="base">
                                        <p:cTn id="13" dur="500" fill="hold"/>
                                        <p:tgtEl>
                                          <p:spTgt spid="15">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anim calcmode="lin" valueType="num">
                                      <p:cBhvr additive="base">
                                        <p:cTn id="19" dur="500" fill="hold"/>
                                        <p:tgtEl>
                                          <p:spTgt spid="15">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5">
                                            <p:txEl>
                                              <p:pRg st="6" end="6"/>
                                            </p:txEl>
                                          </p:spTgt>
                                        </p:tgtEl>
                                        <p:attrNameLst>
                                          <p:attrName>style.visibility</p:attrName>
                                        </p:attrNameLst>
                                      </p:cBhvr>
                                      <p:to>
                                        <p:strVal val="visible"/>
                                      </p:to>
                                    </p:set>
                                    <p:anim calcmode="lin" valueType="num">
                                      <p:cBhvr additive="base">
                                        <p:cTn id="25" dur="500" fill="hold"/>
                                        <p:tgtEl>
                                          <p:spTgt spid="15">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5">
                                            <p:txEl>
                                              <p:pRg st="8" end="8"/>
                                            </p:txEl>
                                          </p:spTgt>
                                        </p:tgtEl>
                                        <p:attrNameLst>
                                          <p:attrName>style.visibility</p:attrName>
                                        </p:attrNameLst>
                                      </p:cBhvr>
                                      <p:to>
                                        <p:strVal val="visible"/>
                                      </p:to>
                                    </p:set>
                                    <p:anim calcmode="lin" valueType="num">
                                      <p:cBhvr additive="base">
                                        <p:cTn id="31" dur="500" fill="hold"/>
                                        <p:tgtEl>
                                          <p:spTgt spid="15">
                                            <p:txEl>
                                              <p:pRg st="8" end="8"/>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5">
                                            <p:txEl>
                                              <p:pRg st="10" end="10"/>
                                            </p:txEl>
                                          </p:spTgt>
                                        </p:tgtEl>
                                        <p:attrNameLst>
                                          <p:attrName>style.visibility</p:attrName>
                                        </p:attrNameLst>
                                      </p:cBhvr>
                                      <p:to>
                                        <p:strVal val="visible"/>
                                      </p:to>
                                    </p:set>
                                    <p:anim calcmode="lin" valueType="num">
                                      <p:cBhvr additive="base">
                                        <p:cTn id="37" dur="500" fill="hold"/>
                                        <p:tgtEl>
                                          <p:spTgt spid="15">
                                            <p:txEl>
                                              <p:pRg st="10" end="1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5">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5">
                                            <p:txEl>
                                              <p:pRg st="12" end="12"/>
                                            </p:txEl>
                                          </p:spTgt>
                                        </p:tgtEl>
                                        <p:attrNameLst>
                                          <p:attrName>style.visibility</p:attrName>
                                        </p:attrNameLst>
                                      </p:cBhvr>
                                      <p:to>
                                        <p:strVal val="visible"/>
                                      </p:to>
                                    </p:set>
                                    <p:anim calcmode="lin" valueType="num">
                                      <p:cBhvr additive="base">
                                        <p:cTn id="43" dur="500" fill="hold"/>
                                        <p:tgtEl>
                                          <p:spTgt spid="15">
                                            <p:txEl>
                                              <p:pRg st="12" end="12"/>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5">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nodePh="1">
                                  <p:stCondLst>
                                    <p:cond delay="0"/>
                                  </p:stCondLst>
                                  <p:endCondLst>
                                    <p:cond evt="begin" delay="0">
                                      <p:tn val="47"/>
                                    </p:cond>
                                  </p:endCondLst>
                                  <p:childTnLst>
                                    <p:set>
                                      <p:cBhvr>
                                        <p:cTn id="48" dur="1" fill="hold">
                                          <p:stCondLst>
                                            <p:cond delay="0"/>
                                          </p:stCondLst>
                                        </p:cTn>
                                        <p:tgtEl>
                                          <p:spTgt spid="28">
                                            <p:txEl>
                                              <p:pRg st="0" end="0"/>
                                            </p:txEl>
                                          </p:spTgt>
                                        </p:tgtEl>
                                        <p:attrNameLst>
                                          <p:attrName>style.visibility</p:attrName>
                                        </p:attrNameLst>
                                      </p:cBhvr>
                                      <p:to>
                                        <p:strVal val="visible"/>
                                      </p:to>
                                    </p:set>
                                    <p:anim calcmode="lin" valueType="num">
                                      <p:cBhvr additive="base">
                                        <p:cTn id="49"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5400000">
            <a:off x="5805410" y="5210300"/>
            <a:ext cx="6457628" cy="369332"/>
          </a:xfrm>
          <a:prstGeom prst="rect">
            <a:avLst/>
          </a:prstGeom>
        </p:spPr>
        <p:txBody>
          <a:bodyPr wrap="square">
            <a:spAutoFit/>
          </a:bodyPr>
          <a:lstStyle/>
          <a:p>
            <a:r>
              <a:rPr lang="en-US" u="sng" dirty="0">
                <a:hlinkClick r:id="rId3"/>
              </a:rPr>
              <a:t>http://</a:t>
            </a:r>
            <a:r>
              <a:rPr lang="en-US" u="sng" dirty="0" smtClean="0">
                <a:hlinkClick r:id="rId3"/>
              </a:rPr>
              <a:t>www.capetowndeclaration.org</a:t>
            </a:r>
            <a:r>
              <a:rPr lang="en-US" u="sng" dirty="0"/>
              <a:t> </a:t>
            </a:r>
            <a:endParaRPr lang="en-US" dirty="0"/>
          </a:p>
        </p:txBody>
      </p:sp>
      <p:pic>
        <p:nvPicPr>
          <p:cNvPr id="3" name="Picture 2"/>
          <p:cNvPicPr>
            <a:picLocks noChangeAspect="1"/>
          </p:cNvPicPr>
          <p:nvPr/>
        </p:nvPicPr>
        <p:blipFill>
          <a:blip r:embed="rId4"/>
          <a:stretch>
            <a:fillRect/>
          </a:stretch>
        </p:blipFill>
        <p:spPr>
          <a:xfrm>
            <a:off x="0" y="0"/>
            <a:ext cx="8870282" cy="6858000"/>
          </a:xfrm>
          <a:prstGeom prst="rect">
            <a:avLst/>
          </a:prstGeom>
        </p:spPr>
      </p:pic>
      <p:sp>
        <p:nvSpPr>
          <p:cNvPr id="4" name="Rectangle 3"/>
          <p:cNvSpPr/>
          <p:nvPr/>
        </p:nvSpPr>
        <p:spPr bwMode="auto">
          <a:xfrm>
            <a:off x="8870282" y="88900"/>
            <a:ext cx="273718"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351717475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8085" y="5624298"/>
            <a:ext cx="8171418" cy="1169551"/>
          </a:xfrm>
          <a:prstGeom prst="rect">
            <a:avLst/>
          </a:prstGeom>
        </p:spPr>
        <p:txBody>
          <a:bodyPr wrap="square">
            <a:spAutoFit/>
          </a:bodyPr>
          <a:lstStyle/>
          <a:p>
            <a:pPr lvl="0"/>
            <a:r>
              <a:rPr lang="en-US" sz="1400" dirty="0"/>
              <a:t>Vic: </a:t>
            </a:r>
            <a:r>
              <a:rPr lang="en-US" sz="1400" u="sng" dirty="0">
                <a:hlinkClick r:id="rId3"/>
              </a:rPr>
              <a:t>http://farm5.static.flickr.com/4052/4505411171_edb5e277b5.jpg</a:t>
            </a:r>
            <a:endParaRPr lang="en-US" sz="1400" dirty="0"/>
          </a:p>
          <a:p>
            <a:r>
              <a:rPr lang="en-US" sz="1400" dirty="0"/>
              <a:t> </a:t>
            </a:r>
          </a:p>
          <a:p>
            <a:pPr lvl="0"/>
            <a:r>
              <a:rPr lang="en-US" sz="1400" dirty="0"/>
              <a:t>Kathy: </a:t>
            </a:r>
            <a:r>
              <a:rPr lang="en-US" sz="1400" u="sng" dirty="0">
                <a:hlinkClick r:id="rId4"/>
              </a:rPr>
              <a:t>http://www.hewlett.org/uploads/images/staff/kathy_2.JPG</a:t>
            </a:r>
            <a:endParaRPr lang="en-US" sz="1400" dirty="0"/>
          </a:p>
          <a:p>
            <a:r>
              <a:rPr lang="en-US" sz="1400" dirty="0"/>
              <a:t> </a:t>
            </a:r>
          </a:p>
          <a:p>
            <a:pPr lvl="0"/>
            <a:r>
              <a:rPr lang="en-US" sz="1400" dirty="0"/>
              <a:t>Barbara: </a:t>
            </a:r>
            <a:r>
              <a:rPr lang="en-US" sz="1400" u="sng" dirty="0">
                <a:hlinkClick r:id="rId5"/>
              </a:rPr>
              <a:t>http://www.flickr.com/photos/jrandomf/4506044752/in/set-72157623816205676</a:t>
            </a:r>
            <a:r>
              <a:rPr lang="en-US" sz="1400" dirty="0"/>
              <a:t> </a:t>
            </a:r>
          </a:p>
        </p:txBody>
      </p:sp>
      <p:pic>
        <p:nvPicPr>
          <p:cNvPr id="8" name="Picture 7"/>
          <p:cNvPicPr>
            <a:picLocks noChangeAspect="1"/>
          </p:cNvPicPr>
          <p:nvPr/>
        </p:nvPicPr>
        <p:blipFill>
          <a:blip r:embed="rId6"/>
          <a:stretch>
            <a:fillRect/>
          </a:stretch>
        </p:blipFill>
        <p:spPr>
          <a:xfrm>
            <a:off x="3136439" y="1684580"/>
            <a:ext cx="2450963" cy="3680125"/>
          </a:xfrm>
          <a:prstGeom prst="rect">
            <a:avLst/>
          </a:prstGeom>
        </p:spPr>
      </p:pic>
      <p:pic>
        <p:nvPicPr>
          <p:cNvPr id="9" name="Picture 8" descr="4506044752_7bacfbe032_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951" y="1684580"/>
            <a:ext cx="2453417" cy="3680125"/>
          </a:xfrm>
          <a:prstGeom prst="rect">
            <a:avLst/>
          </a:prstGeom>
        </p:spPr>
      </p:pic>
      <p:pic>
        <p:nvPicPr>
          <p:cNvPr id="10" name="Picture 9"/>
          <p:cNvPicPr>
            <a:picLocks noChangeAspect="1"/>
          </p:cNvPicPr>
          <p:nvPr/>
        </p:nvPicPr>
        <p:blipFill>
          <a:blip r:embed="rId8"/>
          <a:stretch>
            <a:fillRect/>
          </a:stretch>
        </p:blipFill>
        <p:spPr>
          <a:xfrm>
            <a:off x="5793281" y="1684579"/>
            <a:ext cx="2847498" cy="3680126"/>
          </a:xfrm>
          <a:prstGeom prst="rect">
            <a:avLst/>
          </a:prstGeom>
        </p:spPr>
      </p:pic>
      <p:pic>
        <p:nvPicPr>
          <p:cNvPr id="1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8034" y="0"/>
            <a:ext cx="4081365" cy="159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Rectangle 6"/>
          <p:cNvSpPr/>
          <p:nvPr/>
        </p:nvSpPr>
        <p:spPr bwMode="auto">
          <a:xfrm>
            <a:off x="54533" y="88900"/>
            <a:ext cx="2233501"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
        <p:nvSpPr>
          <p:cNvPr id="12" name="Rectangle 11"/>
          <p:cNvSpPr/>
          <p:nvPr/>
        </p:nvSpPr>
        <p:spPr bwMode="auto">
          <a:xfrm>
            <a:off x="6369398" y="88900"/>
            <a:ext cx="2774601"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11419684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4697" y="2286366"/>
            <a:ext cx="8767180" cy="2048247"/>
          </a:xfrm>
          <a:prstGeom prst="rect">
            <a:avLst/>
          </a:prstGeom>
        </p:spPr>
      </p:pic>
      <p:sp>
        <p:nvSpPr>
          <p:cNvPr id="4" name="Rectangle 3"/>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35171747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64" y="2052523"/>
            <a:ext cx="8398622" cy="214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14374" name="Rectangle 9"/>
          <p:cNvSpPr>
            <a:spLocks noChangeArrowheads="1"/>
          </p:cNvSpPr>
          <p:nvPr/>
        </p:nvSpPr>
        <p:spPr bwMode="auto">
          <a:xfrm>
            <a:off x="927685" y="5839850"/>
            <a:ext cx="7871429" cy="88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301" tIns="32150" rIns="64301" bIns="32150">
            <a:spAutoFit/>
          </a:bodyPr>
          <a:lstStyle/>
          <a:p>
            <a:r>
              <a:rPr lang="en-US" sz="5300" b="1" dirty="0">
                <a:solidFill>
                  <a:srgbClr val="FFFFFF"/>
                </a:solidFill>
                <a:latin typeface="Helvetica" charset="0"/>
                <a:cs typeface="Helvetica" charset="0"/>
              </a:rPr>
              <a:t>Education </a:t>
            </a:r>
            <a:r>
              <a:rPr lang="en-US" sz="5300" b="1" dirty="0" smtClean="0">
                <a:solidFill>
                  <a:srgbClr val="FFFFFF"/>
                </a:solidFill>
                <a:latin typeface="Helvetica" charset="0"/>
                <a:cs typeface="Helvetica" charset="0"/>
              </a:rPr>
              <a:t>grant making</a:t>
            </a:r>
            <a:endParaRPr lang="en-US" sz="5300" b="1" dirty="0">
              <a:solidFill>
                <a:srgbClr val="FFFFFF"/>
              </a:solidFill>
              <a:latin typeface="Helvetica" charset="0"/>
              <a:cs typeface="Helvetica" charset="0"/>
            </a:endParaRPr>
          </a:p>
        </p:txBody>
      </p:sp>
      <p:sp>
        <p:nvSpPr>
          <p:cNvPr id="4" name="Rectangle 3"/>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36734846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697" y="1314884"/>
            <a:ext cx="8842549" cy="2551151"/>
          </a:xfrm>
          <a:prstGeom prst="rect">
            <a:avLst/>
          </a:prstGeo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143" y="4324622"/>
            <a:ext cx="6867768" cy="113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Rectangle 4"/>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351717475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endParaRPr lang="en-US" dirty="0"/>
          </a:p>
        </p:txBody>
      </p:sp>
      <p:sp>
        <p:nvSpPr>
          <p:cNvPr id="5" name="Rectangle 4"/>
          <p:cNvSpPr/>
          <p:nvPr/>
        </p:nvSpPr>
        <p:spPr>
          <a:xfrm>
            <a:off x="1583272" y="6468498"/>
            <a:ext cx="8704272" cy="353943"/>
          </a:xfrm>
          <a:prstGeom prst="rect">
            <a:avLst/>
          </a:prstGeom>
        </p:spPr>
        <p:txBody>
          <a:bodyPr wrap="square">
            <a:spAutoFit/>
          </a:bodyPr>
          <a:lstStyle/>
          <a:p>
            <a:r>
              <a:rPr lang="en-US" sz="1700" dirty="0" smtClean="0"/>
              <a:t>MSC_1205 By: USV </a:t>
            </a:r>
            <a:r>
              <a:rPr lang="en-US" sz="1700" u="sng" dirty="0" smtClean="0">
                <a:hlinkClick r:id="rId3"/>
              </a:rPr>
              <a:t>http</a:t>
            </a:r>
            <a:r>
              <a:rPr lang="en-US" sz="1700" u="sng" dirty="0">
                <a:hlinkClick r:id="rId3"/>
              </a:rPr>
              <a:t>://www.flickr.com/photos/unionsquareventures/3339520899</a:t>
            </a:r>
            <a:r>
              <a:rPr lang="en-US" sz="1700" dirty="0"/>
              <a:t> </a:t>
            </a:r>
          </a:p>
        </p:txBody>
      </p:sp>
      <p:sp>
        <p:nvSpPr>
          <p:cNvPr id="6" name="Rectangle 5"/>
          <p:cNvSpPr/>
          <p:nvPr/>
        </p:nvSpPr>
        <p:spPr>
          <a:xfrm>
            <a:off x="168392" y="6449276"/>
            <a:ext cx="851515" cy="369332"/>
          </a:xfrm>
          <a:prstGeom prst="rect">
            <a:avLst/>
          </a:prstGeom>
        </p:spPr>
        <p:txBody>
          <a:bodyPr wrap="none">
            <a:spAutoFit/>
          </a:bodyPr>
          <a:lstStyle/>
          <a:p>
            <a:r>
              <a:rPr lang="en-US" dirty="0"/>
              <a:t>CC BY</a:t>
            </a:r>
          </a:p>
        </p:txBody>
      </p:sp>
      <p:pic>
        <p:nvPicPr>
          <p:cNvPr id="7" name="Picture 6" descr="3339520899_e7e88a1dfc_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9260561" cy="6194809"/>
          </a:xfrm>
          <a:prstGeom prst="rect">
            <a:avLst/>
          </a:prstGeom>
        </p:spPr>
      </p:pic>
    </p:spTree>
    <p:extLst>
      <p:ext uri="{BB962C8B-B14F-4D97-AF65-F5344CB8AC3E}">
        <p14:creationId xmlns:p14="http://schemas.microsoft.com/office/powerpoint/2010/main" val="114196848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2614" y="6395298"/>
            <a:ext cx="8651386" cy="369332"/>
          </a:xfrm>
          <a:prstGeom prst="rect">
            <a:avLst/>
          </a:prstGeom>
        </p:spPr>
        <p:txBody>
          <a:bodyPr wrap="square">
            <a:spAutoFit/>
          </a:bodyPr>
          <a:lstStyle/>
          <a:p>
            <a:r>
              <a:rPr lang="en-US" u="sng" dirty="0" smtClean="0">
                <a:hlinkClick r:id="rId3"/>
              </a:rPr>
              <a:t>By: UNESCO: http</a:t>
            </a:r>
            <a:r>
              <a:rPr lang="en-US" u="sng" dirty="0">
                <a:hlinkClick r:id="rId3"/>
              </a:rPr>
              <a:t>://www.moveoneinc.com/blog/wp-content/uploads/2011/07/UNESCO.jpg</a:t>
            </a:r>
            <a:r>
              <a:rPr lang="en-US" dirty="0"/>
              <a:t> </a:t>
            </a:r>
            <a:endParaRPr lang="en-US" dirty="0" smtClean="0"/>
          </a:p>
        </p:txBody>
      </p:sp>
      <p:pic>
        <p:nvPicPr>
          <p:cNvPr id="3" name="Picture 2"/>
          <p:cNvPicPr>
            <a:picLocks noChangeAspect="1"/>
          </p:cNvPicPr>
          <p:nvPr/>
        </p:nvPicPr>
        <p:blipFill>
          <a:blip r:embed="rId4"/>
          <a:stretch>
            <a:fillRect/>
          </a:stretch>
        </p:blipFill>
        <p:spPr>
          <a:xfrm>
            <a:off x="610940" y="102805"/>
            <a:ext cx="7647927" cy="5808337"/>
          </a:xfrm>
          <a:prstGeom prst="rect">
            <a:avLst/>
          </a:prstGeom>
        </p:spPr>
      </p:pic>
      <p:sp>
        <p:nvSpPr>
          <p:cNvPr id="4" name="Rectangle 3"/>
          <p:cNvSpPr/>
          <p:nvPr/>
        </p:nvSpPr>
        <p:spPr bwMode="auto">
          <a:xfrm>
            <a:off x="54533" y="88900"/>
            <a:ext cx="9868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
        <p:nvSpPr>
          <p:cNvPr id="5" name="Rectangle 4"/>
          <p:cNvSpPr/>
          <p:nvPr/>
        </p:nvSpPr>
        <p:spPr bwMode="auto">
          <a:xfrm>
            <a:off x="8258867" y="88900"/>
            <a:ext cx="885133"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35171747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5850" t="23195" r="15882" b="23005"/>
          <a:stretch/>
        </p:blipFill>
        <p:spPr>
          <a:xfrm>
            <a:off x="139931" y="643001"/>
            <a:ext cx="8802447" cy="4742126"/>
          </a:xfrm>
          <a:prstGeom prst="rect">
            <a:avLst/>
          </a:prstGeom>
        </p:spPr>
      </p:pic>
      <p:sp>
        <p:nvSpPr>
          <p:cNvPr id="3" name="Rectangle 2"/>
          <p:cNvSpPr/>
          <p:nvPr/>
        </p:nvSpPr>
        <p:spPr>
          <a:xfrm>
            <a:off x="740601" y="6456924"/>
            <a:ext cx="7671224" cy="369332"/>
          </a:xfrm>
          <a:prstGeom prst="rect">
            <a:avLst/>
          </a:prstGeom>
        </p:spPr>
        <p:txBody>
          <a:bodyPr wrap="square">
            <a:spAutoFit/>
          </a:bodyPr>
          <a:lstStyle/>
          <a:p>
            <a:r>
              <a:rPr lang="en-US" u="sng" dirty="0" smtClean="0">
                <a:hlinkClick r:id="rId4"/>
              </a:rPr>
              <a:t>By: OECD: </a:t>
            </a:r>
            <a:r>
              <a:rPr lang="en-US" dirty="0" smtClean="0">
                <a:hlinkClick r:id="rId4"/>
              </a:rPr>
              <a:t>http</a:t>
            </a:r>
            <a:r>
              <a:rPr lang="en-US" dirty="0">
                <a:hlinkClick r:id="rId4"/>
              </a:rPr>
              <a:t>://www.eifl.net/system/files/201106/oecd_text_20cm_hd_0.jpg</a:t>
            </a:r>
            <a:r>
              <a:rPr lang="en-US" dirty="0"/>
              <a:t> </a:t>
            </a:r>
          </a:p>
        </p:txBody>
      </p:sp>
      <p:sp>
        <p:nvSpPr>
          <p:cNvPr id="4" name="Rectangle 3"/>
          <p:cNvSpPr/>
          <p:nvPr/>
        </p:nvSpPr>
        <p:spPr bwMode="auto">
          <a:xfrm>
            <a:off x="54533" y="88900"/>
            <a:ext cx="9089467" cy="5541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351717475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202658" cy="6858000"/>
          </a:xfrm>
          <a:prstGeom prst="rect">
            <a:avLst/>
          </a:prstGeom>
        </p:spPr>
      </p:pic>
      <p:sp>
        <p:nvSpPr>
          <p:cNvPr id="3" name="Rectangle 2"/>
          <p:cNvSpPr/>
          <p:nvPr/>
        </p:nvSpPr>
        <p:spPr>
          <a:xfrm rot="5400000">
            <a:off x="7570682" y="3257679"/>
            <a:ext cx="2249334" cy="369332"/>
          </a:xfrm>
          <a:prstGeom prst="rect">
            <a:avLst/>
          </a:prstGeom>
        </p:spPr>
        <p:txBody>
          <a:bodyPr wrap="none">
            <a:spAutoFit/>
          </a:bodyPr>
          <a:lstStyle/>
          <a:p>
            <a:r>
              <a:rPr lang="en-US" u="sng" dirty="0">
                <a:hlinkClick r:id="rId4"/>
              </a:rPr>
              <a:t>http://www.saylor.org/</a:t>
            </a:r>
            <a:r>
              <a:rPr lang="en-US" dirty="0"/>
              <a:t> </a:t>
            </a:r>
          </a:p>
        </p:txBody>
      </p:sp>
      <p:sp>
        <p:nvSpPr>
          <p:cNvPr id="4" name="Rectangle 3"/>
          <p:cNvSpPr/>
          <p:nvPr/>
        </p:nvSpPr>
        <p:spPr bwMode="auto">
          <a:xfrm>
            <a:off x="7202658" y="88900"/>
            <a:ext cx="1941342"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351717475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6352605"/>
            <a:ext cx="8940800" cy="353943"/>
          </a:xfrm>
          <a:prstGeom prst="rect">
            <a:avLst/>
          </a:prstGeom>
        </p:spPr>
        <p:txBody>
          <a:bodyPr wrap="square">
            <a:spAutoFit/>
          </a:bodyPr>
          <a:lstStyle/>
          <a:p>
            <a:r>
              <a:rPr lang="en-US" sz="1700" u="sng" dirty="0" smtClean="0">
                <a:hlinkClick r:id="rId3"/>
              </a:rPr>
              <a:t>By: MIT OCW: http</a:t>
            </a:r>
            <a:r>
              <a:rPr lang="en-US" sz="1700" u="sng" dirty="0">
                <a:hlinkClick r:id="rId3"/>
              </a:rPr>
              <a:t>://conferences.ocwconsortium.org/2011/cambridge/images/logo-ocwc-decade.jpg</a:t>
            </a:r>
            <a:r>
              <a:rPr lang="en-US" sz="1700" dirty="0"/>
              <a:t> </a:t>
            </a:r>
          </a:p>
        </p:txBody>
      </p:sp>
      <p:pic>
        <p:nvPicPr>
          <p:cNvPr id="3" name="Picture 2"/>
          <p:cNvPicPr>
            <a:picLocks noChangeAspect="1"/>
          </p:cNvPicPr>
          <p:nvPr/>
        </p:nvPicPr>
        <p:blipFill>
          <a:blip r:embed="rId4"/>
          <a:stretch>
            <a:fillRect/>
          </a:stretch>
        </p:blipFill>
        <p:spPr>
          <a:xfrm>
            <a:off x="1480738" y="541651"/>
            <a:ext cx="6350000" cy="5448300"/>
          </a:xfrm>
          <a:prstGeom prst="rect">
            <a:avLst/>
          </a:prstGeom>
        </p:spPr>
      </p:pic>
      <p:sp>
        <p:nvSpPr>
          <p:cNvPr id="4" name="Rectangle 3"/>
          <p:cNvSpPr/>
          <p:nvPr/>
        </p:nvSpPr>
        <p:spPr bwMode="auto">
          <a:xfrm>
            <a:off x="54533" y="88900"/>
            <a:ext cx="9089467" cy="5587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35171747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3124200" y="6356350"/>
            <a:ext cx="2895600" cy="365125"/>
          </a:xfrm>
          <a:prstGeom prst="rect">
            <a:avLst/>
          </a:prstGeom>
        </p:spPr>
        <p:txBody>
          <a:bodyPr/>
          <a:lstStyle/>
          <a:p>
            <a:pPr>
              <a:defRPr/>
            </a:pPr>
            <a:endParaRPr lang="ko-KR"/>
          </a:p>
        </p:txBody>
      </p:sp>
      <p:sp>
        <p:nvSpPr>
          <p:cNvPr id="3" name="Rectangle 2"/>
          <p:cNvSpPr/>
          <p:nvPr/>
        </p:nvSpPr>
        <p:spPr>
          <a:xfrm>
            <a:off x="512700" y="880597"/>
            <a:ext cx="6421500" cy="3908763"/>
          </a:xfrm>
          <a:prstGeom prst="rect">
            <a:avLst/>
          </a:prstGeom>
        </p:spPr>
        <p:txBody>
          <a:bodyPr wrap="square">
            <a:spAutoFit/>
          </a:bodyPr>
          <a:lstStyle/>
          <a:p>
            <a:r>
              <a:rPr lang="en-US" sz="3200" dirty="0"/>
              <a:t>Community College</a:t>
            </a:r>
            <a:br>
              <a:rPr lang="en-US" sz="3200" dirty="0"/>
            </a:br>
            <a:r>
              <a:rPr lang="en-US" sz="3200" dirty="0"/>
              <a:t>Consortium </a:t>
            </a:r>
            <a:r>
              <a:rPr lang="en-US" sz="3200" dirty="0" smtClean="0"/>
              <a:t>for</a:t>
            </a:r>
            <a:br>
              <a:rPr lang="en-US" sz="3200" dirty="0" smtClean="0"/>
            </a:br>
            <a:r>
              <a:rPr lang="en-US" sz="3200" dirty="0" smtClean="0"/>
              <a:t>Open</a:t>
            </a:r>
            <a:r>
              <a:rPr lang="en-US" sz="3200" dirty="0"/>
              <a:t> </a:t>
            </a:r>
            <a:r>
              <a:rPr lang="en-US" sz="3200" dirty="0" smtClean="0"/>
              <a:t>Educational Resources (CCCOER)</a:t>
            </a:r>
            <a:r>
              <a:rPr lang="en-US" sz="2800" dirty="0"/>
              <a:t/>
            </a:r>
            <a:br>
              <a:rPr lang="en-US" sz="2800" dirty="0"/>
            </a:br>
            <a:r>
              <a:rPr lang="en-US" sz="2800" dirty="0"/>
              <a:t/>
            </a:r>
            <a:br>
              <a:rPr lang="en-US" sz="2800" dirty="0"/>
            </a:br>
            <a:r>
              <a:rPr lang="en-US" sz="2800" dirty="0"/>
              <a:t/>
            </a:r>
            <a:br>
              <a:rPr lang="en-US" sz="2800" dirty="0"/>
            </a:br>
            <a:r>
              <a:rPr lang="en-US" sz="2800" dirty="0"/>
              <a:t/>
            </a:r>
            <a:br>
              <a:rPr lang="en-US" sz="2800" dirty="0"/>
            </a:br>
            <a:r>
              <a:rPr lang="en-US" dirty="0"/>
              <a:t/>
            </a:r>
            <a:br>
              <a:rPr lang="en-US" dirty="0"/>
            </a:br>
            <a:endParaRPr lang="en-US" dirty="0"/>
          </a:p>
        </p:txBody>
      </p:sp>
      <p:pic>
        <p:nvPicPr>
          <p:cNvPr id="4" name="Picture 3" descr="Blue CCCOER.png"/>
          <p:cNvPicPr>
            <a:picLocks noChangeAspect="1"/>
          </p:cNvPicPr>
          <p:nvPr/>
        </p:nvPicPr>
        <p:blipFill>
          <a:blip r:embed="rId2"/>
          <a:stretch>
            <a:fillRect/>
          </a:stretch>
        </p:blipFill>
        <p:spPr>
          <a:xfrm>
            <a:off x="5792200" y="18977"/>
            <a:ext cx="2895600" cy="1738815"/>
          </a:xfrm>
          <a:prstGeom prst="rect">
            <a:avLst/>
          </a:prstGeom>
        </p:spPr>
      </p:pic>
      <p:sp>
        <p:nvSpPr>
          <p:cNvPr id="5" name="Rectangle 4"/>
          <p:cNvSpPr/>
          <p:nvPr/>
        </p:nvSpPr>
        <p:spPr>
          <a:xfrm>
            <a:off x="2401300" y="3505200"/>
            <a:ext cx="4191000" cy="1754327"/>
          </a:xfrm>
          <a:prstGeom prst="rect">
            <a:avLst/>
          </a:prstGeom>
        </p:spPr>
        <p:txBody>
          <a:bodyPr wrap="square">
            <a:spAutoFit/>
          </a:bodyPr>
          <a:lstStyle/>
          <a:p>
            <a:pPr lvl="0" algn="ctr"/>
            <a:r>
              <a:rPr lang="en-US" b="1" dirty="0" err="1">
                <a:latin typeface="Arial"/>
                <a:cs typeface="Arial"/>
              </a:rPr>
              <a:t>Una</a:t>
            </a:r>
            <a:r>
              <a:rPr lang="en-US" b="1" dirty="0">
                <a:latin typeface="Arial"/>
                <a:cs typeface="Arial"/>
              </a:rPr>
              <a:t> Daly</a:t>
            </a:r>
          </a:p>
          <a:p>
            <a:pPr lvl="0" algn="ctr"/>
            <a:r>
              <a:rPr lang="en-US" dirty="0">
                <a:latin typeface="Arial"/>
                <a:cs typeface="Arial"/>
              </a:rPr>
              <a:t>Community College Outreach Manager</a:t>
            </a:r>
          </a:p>
          <a:p>
            <a:pPr lvl="0" algn="ctr"/>
            <a:r>
              <a:rPr lang="en-US" dirty="0" err="1">
                <a:latin typeface="Arial"/>
                <a:cs typeface="Arial"/>
              </a:rPr>
              <a:t>OpenCourseWare</a:t>
            </a:r>
            <a:r>
              <a:rPr lang="en-US" dirty="0">
                <a:latin typeface="Arial"/>
                <a:cs typeface="Arial"/>
              </a:rPr>
              <a:t> Consortium</a:t>
            </a:r>
          </a:p>
          <a:p>
            <a:pPr lvl="0" algn="ctr"/>
            <a:r>
              <a:rPr lang="en-US" dirty="0">
                <a:latin typeface="Arial"/>
                <a:cs typeface="Arial"/>
                <a:hlinkClick r:id="rId3"/>
              </a:rPr>
              <a:t>unatdaly@</a:t>
            </a:r>
            <a:r>
              <a:rPr lang="en-US" dirty="0" smtClean="0">
                <a:latin typeface="Arial"/>
                <a:cs typeface="Arial"/>
                <a:hlinkClick r:id="rId3"/>
              </a:rPr>
              <a:t>ocwconsortium.org</a:t>
            </a:r>
            <a:endParaRPr lang="en-US" dirty="0" smtClean="0">
              <a:latin typeface="Arial"/>
              <a:cs typeface="Arial"/>
            </a:endParaRPr>
          </a:p>
          <a:p>
            <a:pPr lvl="0"/>
            <a:endParaRPr lang="en-US" dirty="0">
              <a:latin typeface="Arial"/>
              <a:cs typeface="Arial"/>
            </a:endParaRPr>
          </a:p>
          <a:p>
            <a:pPr lvl="0"/>
            <a:endParaRPr lang="en-US" dirty="0">
              <a:latin typeface="Arial"/>
              <a:cs typeface="Arial"/>
            </a:endParaRPr>
          </a:p>
        </p:txBody>
      </p:sp>
      <p:sp>
        <p:nvSpPr>
          <p:cNvPr id="6" name="Rectangle 5"/>
          <p:cNvSpPr/>
          <p:nvPr/>
        </p:nvSpPr>
        <p:spPr>
          <a:xfrm>
            <a:off x="2401300" y="4955686"/>
            <a:ext cx="4191000" cy="1200329"/>
          </a:xfrm>
          <a:prstGeom prst="rect">
            <a:avLst/>
          </a:prstGeom>
        </p:spPr>
        <p:txBody>
          <a:bodyPr wrap="square">
            <a:spAutoFit/>
          </a:bodyPr>
          <a:lstStyle/>
          <a:p>
            <a:pPr lvl="0" algn="ctr"/>
            <a:r>
              <a:rPr lang="en-US" b="1" dirty="0">
                <a:latin typeface="Arial"/>
                <a:cs typeface="Arial"/>
              </a:rPr>
              <a:t>James </a:t>
            </a:r>
            <a:r>
              <a:rPr lang="en-US" b="1" dirty="0" err="1">
                <a:latin typeface="Arial"/>
                <a:cs typeface="Arial"/>
              </a:rPr>
              <a:t>Glapa-</a:t>
            </a:r>
            <a:r>
              <a:rPr lang="en-US" b="1" dirty="0" err="1" smtClean="0">
                <a:latin typeface="Arial"/>
                <a:cs typeface="Arial"/>
              </a:rPr>
              <a:t>Grossklag</a:t>
            </a:r>
            <a:endParaRPr lang="en-US" b="1" dirty="0" smtClean="0">
              <a:latin typeface="Arial"/>
              <a:cs typeface="Arial"/>
            </a:endParaRPr>
          </a:p>
          <a:p>
            <a:pPr lvl="0" algn="ctr"/>
            <a:r>
              <a:rPr lang="en-US" dirty="0" smtClean="0">
                <a:latin typeface="Arial"/>
                <a:cs typeface="Arial"/>
              </a:rPr>
              <a:t>College </a:t>
            </a:r>
            <a:r>
              <a:rPr lang="en-US" dirty="0">
                <a:latin typeface="Arial"/>
                <a:cs typeface="Arial"/>
              </a:rPr>
              <a:t>of the </a:t>
            </a:r>
            <a:r>
              <a:rPr lang="en-US" dirty="0" smtClean="0">
                <a:latin typeface="Arial"/>
                <a:cs typeface="Arial"/>
              </a:rPr>
              <a:t>Canyons</a:t>
            </a:r>
          </a:p>
          <a:p>
            <a:pPr lvl="0" algn="ctr"/>
            <a:r>
              <a:rPr lang="en-US" dirty="0" smtClean="0">
                <a:latin typeface="Arial"/>
                <a:cs typeface="Arial"/>
              </a:rPr>
              <a:t>President, CCCOER Advisory Board</a:t>
            </a:r>
            <a:endParaRPr lang="en-US" dirty="0">
              <a:latin typeface="Arial"/>
              <a:cs typeface="Arial"/>
            </a:endParaRPr>
          </a:p>
          <a:p>
            <a:pPr lvl="0" algn="ctr"/>
            <a:r>
              <a:rPr lang="en-US" dirty="0">
                <a:latin typeface="Arial"/>
                <a:cs typeface="Arial"/>
                <a:hlinkClick r:id="rId4"/>
              </a:rPr>
              <a:t>James.glapa-grossklag@canyons.edu</a:t>
            </a:r>
            <a:endParaRPr lang="en-US" dirty="0">
              <a:latin typeface="Arial"/>
              <a:cs typeface="Arial"/>
            </a:endParaRPr>
          </a:p>
        </p:txBody>
      </p:sp>
    </p:spTree>
    <p:extLst>
      <p:ext uri="{BB962C8B-B14F-4D97-AF65-F5344CB8AC3E}">
        <p14:creationId xmlns:p14="http://schemas.microsoft.com/office/powerpoint/2010/main" val="266635760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8436" y="6137893"/>
            <a:ext cx="6534031" cy="646331"/>
          </a:xfrm>
          <a:prstGeom prst="rect">
            <a:avLst/>
          </a:prstGeom>
        </p:spPr>
        <p:txBody>
          <a:bodyPr wrap="square">
            <a:spAutoFit/>
          </a:bodyPr>
          <a:lstStyle/>
          <a:p>
            <a:r>
              <a:rPr lang="en-US" dirty="0"/>
              <a:t>Creative Beauty at Creative </a:t>
            </a:r>
            <a:r>
              <a:rPr lang="en-US" dirty="0" smtClean="0"/>
              <a:t>Commons By: </a:t>
            </a:r>
            <a:r>
              <a:rPr lang="en-US" dirty="0"/>
              <a:t>Kristina Alexanderson</a:t>
            </a:r>
          </a:p>
          <a:p>
            <a:r>
              <a:rPr lang="en-US" u="sng" dirty="0" smtClean="0">
                <a:hlinkClick r:id="rId3"/>
              </a:rPr>
              <a:t>http</a:t>
            </a:r>
            <a:r>
              <a:rPr lang="en-US" u="sng" dirty="0">
                <a:hlinkClick r:id="rId3"/>
              </a:rPr>
              <a:t>://www.flickr.com/photos/kalexanderson/6051120264/</a:t>
            </a:r>
            <a:r>
              <a:rPr lang="en-US" dirty="0"/>
              <a:t> </a:t>
            </a:r>
          </a:p>
        </p:txBody>
      </p:sp>
      <p:sp>
        <p:nvSpPr>
          <p:cNvPr id="3" name="Rectangle 2"/>
          <p:cNvSpPr/>
          <p:nvPr/>
        </p:nvSpPr>
        <p:spPr>
          <a:xfrm>
            <a:off x="0" y="6440293"/>
            <a:ext cx="1159292" cy="369332"/>
          </a:xfrm>
          <a:prstGeom prst="rect">
            <a:avLst/>
          </a:prstGeom>
        </p:spPr>
        <p:txBody>
          <a:bodyPr wrap="none">
            <a:spAutoFit/>
          </a:bodyPr>
          <a:lstStyle/>
          <a:p>
            <a:r>
              <a:rPr lang="en-US" dirty="0"/>
              <a:t>CC BY-SA</a:t>
            </a:r>
          </a:p>
        </p:txBody>
      </p:sp>
      <p:pic>
        <p:nvPicPr>
          <p:cNvPr id="4" name="Picture 3" descr="6051120264_8a8c59731f_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054328"/>
          </a:xfrm>
          <a:prstGeom prst="rect">
            <a:avLst/>
          </a:prstGeom>
        </p:spPr>
      </p:pic>
    </p:spTree>
    <p:extLst>
      <p:ext uri="{BB962C8B-B14F-4D97-AF65-F5344CB8AC3E}">
        <p14:creationId xmlns:p14="http://schemas.microsoft.com/office/powerpoint/2010/main" val="35171747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2116" y="881433"/>
            <a:ext cx="8558684" cy="5055378"/>
          </a:xfrm>
        </p:spPr>
        <p:txBody>
          <a:bodyPr/>
          <a:lstStyle/>
          <a:p>
            <a:pPr marL="0" indent="0" algn="ctr">
              <a:buNone/>
            </a:pPr>
            <a:r>
              <a:rPr lang="en-ZA" sz="4800" dirty="0" smtClean="0"/>
              <a:t>OER </a:t>
            </a:r>
            <a:r>
              <a:rPr lang="en-ZA" sz="4800" dirty="0"/>
              <a:t>are teaching, learning, and research materials in any medium that </a:t>
            </a:r>
            <a:r>
              <a:rPr lang="en-ZA" sz="4800" dirty="0">
                <a:solidFill>
                  <a:srgbClr val="008000"/>
                </a:solidFill>
              </a:rPr>
              <a:t>reside in the public domain or have been released under an open </a:t>
            </a:r>
            <a:r>
              <a:rPr lang="en-ZA" sz="4800" dirty="0" smtClean="0">
                <a:solidFill>
                  <a:srgbClr val="008000"/>
                </a:solidFill>
              </a:rPr>
              <a:t>license </a:t>
            </a:r>
            <a:r>
              <a:rPr lang="en-ZA" sz="4800" dirty="0">
                <a:solidFill>
                  <a:srgbClr val="B70000"/>
                </a:solidFill>
              </a:rPr>
              <a:t>that permits their free use </a:t>
            </a:r>
            <a:r>
              <a:rPr lang="en-ZA" sz="4800" u="sng" dirty="0">
                <a:solidFill>
                  <a:srgbClr val="B70000"/>
                </a:solidFill>
              </a:rPr>
              <a:t>and</a:t>
            </a:r>
            <a:r>
              <a:rPr lang="en-ZA" sz="4800" dirty="0">
                <a:solidFill>
                  <a:srgbClr val="B70000"/>
                </a:solidFill>
              </a:rPr>
              <a:t> re-purposing by others.  </a:t>
            </a:r>
            <a:endParaRPr lang="en-ZA" sz="4800" dirty="0" smtClean="0">
              <a:solidFill>
                <a:srgbClr val="B70000"/>
              </a:solidFill>
            </a:endParaRPr>
          </a:p>
        </p:txBody>
      </p:sp>
      <p:sp>
        <p:nvSpPr>
          <p:cNvPr id="4" name="Text Placeholder 3"/>
          <p:cNvSpPr>
            <a:spLocks noGrp="1"/>
          </p:cNvSpPr>
          <p:nvPr>
            <p:ph type="body" sz="quarter" idx="14"/>
          </p:nvPr>
        </p:nvSpPr>
        <p:spPr/>
        <p:txBody>
          <a:bodyPr/>
          <a:lstStyle/>
          <a:p>
            <a:endParaRPr lang="en-US" dirty="0"/>
          </a:p>
        </p:txBody>
      </p:sp>
      <p:sp>
        <p:nvSpPr>
          <p:cNvPr id="5" name="Rectangle 4"/>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17276741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43912" y="685800"/>
            <a:ext cx="3587004" cy="3072867"/>
          </a:xfrm>
          <a:prstGeom prst="rect">
            <a:avLst/>
          </a:prstGeom>
        </p:spPr>
      </p:pic>
      <p:pic>
        <p:nvPicPr>
          <p:cNvPr id="5" name="Picture 4"/>
          <p:cNvPicPr>
            <a:picLocks noChangeAspect="1"/>
          </p:cNvPicPr>
          <p:nvPr/>
        </p:nvPicPr>
        <p:blipFill>
          <a:blip r:embed="rId4"/>
          <a:stretch>
            <a:fillRect/>
          </a:stretch>
        </p:blipFill>
        <p:spPr>
          <a:xfrm>
            <a:off x="2076001" y="4091769"/>
            <a:ext cx="4991998" cy="2021835"/>
          </a:xfrm>
          <a:prstGeom prst="rect">
            <a:avLst/>
          </a:prstGeom>
        </p:spPr>
      </p:pic>
      <p:sp>
        <p:nvSpPr>
          <p:cNvPr id="6" name="Rectangle 5"/>
          <p:cNvSpPr/>
          <p:nvPr/>
        </p:nvSpPr>
        <p:spPr bwMode="auto">
          <a:xfrm>
            <a:off x="54533" y="88900"/>
            <a:ext cx="9089467" cy="596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pic>
        <p:nvPicPr>
          <p:cNvPr id="3" name="Picture 2"/>
          <p:cNvPicPr>
            <a:picLocks noChangeAspect="1"/>
          </p:cNvPicPr>
          <p:nvPr/>
        </p:nvPicPr>
        <p:blipFill>
          <a:blip r:embed="rId5"/>
          <a:stretch>
            <a:fillRect/>
          </a:stretch>
        </p:blipFill>
        <p:spPr>
          <a:xfrm>
            <a:off x="5561612" y="369378"/>
            <a:ext cx="2395097" cy="3389289"/>
          </a:xfrm>
          <a:prstGeom prst="rect">
            <a:avLst/>
          </a:prstGeom>
        </p:spPr>
      </p:pic>
    </p:spTree>
    <p:extLst>
      <p:ext uri="{BB962C8B-B14F-4D97-AF65-F5344CB8AC3E}">
        <p14:creationId xmlns:p14="http://schemas.microsoft.com/office/powerpoint/2010/main" val="351717475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
        <p:nvSpPr>
          <p:cNvPr id="2" name="Rectangle 1"/>
          <p:cNvSpPr/>
          <p:nvPr/>
        </p:nvSpPr>
        <p:spPr>
          <a:xfrm>
            <a:off x="1023323" y="366623"/>
            <a:ext cx="7573600" cy="6494085"/>
          </a:xfrm>
          <a:prstGeom prst="rect">
            <a:avLst/>
          </a:prstGeom>
        </p:spPr>
        <p:txBody>
          <a:bodyPr wrap="square">
            <a:spAutoFit/>
          </a:bodyPr>
          <a:lstStyle/>
          <a:p>
            <a:pPr lvl="0"/>
            <a:r>
              <a:rPr lang="en-US" sz="3200" dirty="0" smtClean="0"/>
              <a:t>Connexions   </a:t>
            </a:r>
          </a:p>
          <a:p>
            <a:pPr lvl="0"/>
            <a:r>
              <a:rPr lang="en-US" sz="3200" dirty="0" smtClean="0"/>
              <a:t>MERLOT</a:t>
            </a:r>
          </a:p>
          <a:p>
            <a:pPr lvl="0"/>
            <a:r>
              <a:rPr lang="en-US" sz="3200" dirty="0" smtClean="0"/>
              <a:t>CK</a:t>
            </a:r>
            <a:r>
              <a:rPr lang="en-US" sz="3200" dirty="0"/>
              <a:t>-</a:t>
            </a:r>
            <a:r>
              <a:rPr lang="en-US" sz="3200" dirty="0" smtClean="0"/>
              <a:t>12</a:t>
            </a:r>
          </a:p>
          <a:p>
            <a:pPr lvl="0"/>
            <a:r>
              <a:rPr lang="en-US" sz="3200" dirty="0" smtClean="0"/>
              <a:t>OER Africa</a:t>
            </a:r>
            <a:endParaRPr lang="en-US" sz="3200" dirty="0"/>
          </a:p>
          <a:p>
            <a:pPr lvl="0"/>
            <a:r>
              <a:rPr lang="en-US" sz="3200" dirty="0"/>
              <a:t>OER Brazil</a:t>
            </a:r>
          </a:p>
          <a:p>
            <a:pPr lvl="0"/>
            <a:r>
              <a:rPr lang="en-US" sz="3200" dirty="0"/>
              <a:t>OER Foundation</a:t>
            </a:r>
          </a:p>
          <a:p>
            <a:pPr lvl="0"/>
            <a:r>
              <a:rPr lang="en-US" sz="3200" dirty="0"/>
              <a:t>OLnet</a:t>
            </a:r>
          </a:p>
          <a:p>
            <a:pPr lvl="0"/>
            <a:r>
              <a:rPr lang="en-US" sz="3200" dirty="0"/>
              <a:t>Wikipedia</a:t>
            </a:r>
          </a:p>
          <a:p>
            <a:pPr lvl="0"/>
            <a:r>
              <a:rPr lang="en-US" sz="3200" dirty="0"/>
              <a:t>Mozilla</a:t>
            </a:r>
          </a:p>
          <a:p>
            <a:pPr lvl="0"/>
            <a:r>
              <a:rPr lang="en-US" sz="3200" dirty="0"/>
              <a:t>PIRGS</a:t>
            </a:r>
          </a:p>
          <a:p>
            <a:pPr lvl="0"/>
            <a:r>
              <a:rPr lang="en-US" sz="3200" dirty="0" smtClean="0"/>
              <a:t>OLI</a:t>
            </a:r>
          </a:p>
          <a:p>
            <a:pPr lvl="0"/>
            <a:r>
              <a:rPr lang="en-US" sz="3200" dirty="0" smtClean="0"/>
              <a:t>Universities &amp; Community Colleges</a:t>
            </a:r>
          </a:p>
          <a:p>
            <a:pPr lvl="0"/>
            <a:r>
              <a:rPr lang="en-US" sz="3200" dirty="0" smtClean="0"/>
              <a:t>… and </a:t>
            </a:r>
            <a:r>
              <a:rPr lang="en-US" sz="3200" dirty="0"/>
              <a:t>MANY </a:t>
            </a:r>
            <a:r>
              <a:rPr lang="en-US" sz="3200" dirty="0" smtClean="0"/>
              <a:t>others</a:t>
            </a:r>
            <a:endParaRPr lang="en-US" sz="3200" dirty="0"/>
          </a:p>
        </p:txBody>
      </p:sp>
    </p:spTree>
    <p:extLst>
      <p:ext uri="{BB962C8B-B14F-4D97-AF65-F5344CB8AC3E}">
        <p14:creationId xmlns:p14="http://schemas.microsoft.com/office/powerpoint/2010/main" val="351717475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2608" y="356616"/>
            <a:ext cx="9340192" cy="609398"/>
          </a:xfrm>
        </p:spPr>
        <p:txBody>
          <a:bodyPr/>
          <a:lstStyle/>
          <a:p>
            <a:r>
              <a:rPr lang="en-US" sz="3600" cap="none" dirty="0" smtClean="0">
                <a:solidFill>
                  <a:schemeClr val="bg1"/>
                </a:solidFill>
              </a:rPr>
              <a:t>BUT … Four Challenges for the Next Decade</a:t>
            </a:r>
            <a:endParaRPr lang="en-US" sz="3600" cap="none" dirty="0">
              <a:solidFill>
                <a:schemeClr val="bg1"/>
              </a:solidFill>
            </a:endParaRPr>
          </a:p>
        </p:txBody>
      </p:sp>
      <p:sp>
        <p:nvSpPr>
          <p:cNvPr id="4" name="Rectangle 3"/>
          <p:cNvSpPr/>
          <p:nvPr/>
        </p:nvSpPr>
        <p:spPr>
          <a:xfrm>
            <a:off x="362604" y="1240867"/>
            <a:ext cx="4019797" cy="2199904"/>
          </a:xfrm>
          <a:prstGeom prst="rect">
            <a:avLst/>
          </a:prstGeom>
          <a:solidFill>
            <a:schemeClr val="bg1"/>
          </a:solidFill>
          <a:ln>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372504" y="1250767"/>
            <a:ext cx="4019797" cy="491832"/>
          </a:xfrm>
          <a:prstGeom prst="rect">
            <a:avLst/>
          </a:prstGeom>
          <a:solidFill>
            <a:srgbClr val="A20000"/>
          </a:solidFill>
          <a:ln>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21979" y="1211280"/>
            <a:ext cx="4029697" cy="2199904"/>
          </a:xfrm>
        </p:spPr>
        <p:txBody>
          <a:bodyPr/>
          <a:lstStyle/>
          <a:p>
            <a:pPr>
              <a:buClr>
                <a:srgbClr val="A20000"/>
              </a:buClr>
              <a:buNone/>
            </a:pPr>
            <a:r>
              <a:rPr lang="en-US" sz="2800" b="0" dirty="0" smtClean="0">
                <a:solidFill>
                  <a:schemeClr val="bg1"/>
                </a:solidFill>
                <a:latin typeface="Arial" pitchFamily="34" charset="0"/>
                <a:cs typeface="Arial" pitchFamily="34" charset="0"/>
              </a:rPr>
              <a:t>Completion challenge</a:t>
            </a:r>
          </a:p>
          <a:p>
            <a:pPr>
              <a:buClr>
                <a:srgbClr val="A20000"/>
              </a:buClr>
            </a:pPr>
            <a:r>
              <a:rPr lang="en-US" sz="2400" dirty="0">
                <a:latin typeface="Arial" pitchFamily="34" charset="0"/>
                <a:cs typeface="Arial" pitchFamily="34" charset="0"/>
              </a:rPr>
              <a:t>Middle skill job demand</a:t>
            </a:r>
          </a:p>
          <a:p>
            <a:pPr>
              <a:buClr>
                <a:srgbClr val="A20000"/>
              </a:buClr>
            </a:pPr>
            <a:r>
              <a:rPr lang="en-US" sz="2400" b="0" dirty="0" smtClean="0">
                <a:solidFill>
                  <a:schemeClr val="tx1"/>
                </a:solidFill>
                <a:latin typeface="Arial" pitchFamily="34" charset="0"/>
                <a:cs typeface="Arial" pitchFamily="34" charset="0"/>
              </a:rPr>
              <a:t>Stagnant ~40% AA+ attainment levels</a:t>
            </a:r>
          </a:p>
          <a:p>
            <a:pPr>
              <a:buClr>
                <a:srgbClr val="A20000"/>
              </a:buClr>
            </a:pPr>
            <a:r>
              <a:rPr lang="en-US" sz="2400" b="0" dirty="0" smtClean="0">
                <a:solidFill>
                  <a:schemeClr val="tx1"/>
                </a:solidFill>
                <a:latin typeface="Arial" pitchFamily="34" charset="0"/>
                <a:cs typeface="Arial" pitchFamily="34" charset="0"/>
              </a:rPr>
              <a:t>Low completion rates</a:t>
            </a:r>
            <a:endParaRPr lang="en-US" sz="2400" b="0" dirty="0">
              <a:solidFill>
                <a:schemeClr val="tx1"/>
              </a:solidFill>
              <a:latin typeface="Arial" pitchFamily="34" charset="0"/>
              <a:cs typeface="Arial" pitchFamily="34" charset="0"/>
            </a:endParaRPr>
          </a:p>
        </p:txBody>
      </p:sp>
      <p:sp>
        <p:nvSpPr>
          <p:cNvPr id="7" name="Rectangle 6"/>
          <p:cNvSpPr/>
          <p:nvPr/>
        </p:nvSpPr>
        <p:spPr>
          <a:xfrm>
            <a:off x="4654853" y="3762026"/>
            <a:ext cx="4019797" cy="2199904"/>
          </a:xfrm>
          <a:prstGeom prst="rect">
            <a:avLst/>
          </a:prstGeom>
          <a:solidFill>
            <a:schemeClr val="bg1"/>
          </a:solidFill>
          <a:ln>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664753" y="3771926"/>
            <a:ext cx="4019797" cy="491832"/>
          </a:xfrm>
          <a:prstGeom prst="rect">
            <a:avLst/>
          </a:prstGeom>
          <a:solidFill>
            <a:srgbClr val="A20000"/>
          </a:solidFill>
          <a:ln>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p:cNvSpPr txBox="1">
            <a:spLocks/>
          </p:cNvSpPr>
          <p:nvPr/>
        </p:nvSpPr>
        <p:spPr bwMode="auto">
          <a:xfrm>
            <a:off x="4714228" y="3736627"/>
            <a:ext cx="4029697" cy="21999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30188" marR="0" lvl="0" indent="-230188" algn="l" defTabSz="457200" rtl="0" eaLnBrk="0" fontAlgn="base" latinLnBrk="0" hangingPunct="0">
              <a:lnSpc>
                <a:spcPct val="100000"/>
              </a:lnSpc>
              <a:spcBef>
                <a:spcPct val="20000"/>
              </a:spcBef>
              <a:spcAft>
                <a:spcPct val="0"/>
              </a:spcAft>
              <a:buClr>
                <a:srgbClr val="A20000"/>
              </a:buClr>
              <a:buSzPct val="80000"/>
              <a:buFont typeface="Wingdings" pitchFamily="96" charset="2"/>
              <a:buNone/>
              <a:tabLst/>
              <a:defRPr/>
            </a:pPr>
            <a:r>
              <a:rPr kumimoji="0" lang="en-US" sz="2800" b="0" i="0" u="none" strike="noStrike" kern="1200" cap="none" spc="0" normalizeH="0" baseline="0" noProof="0" dirty="0" smtClean="0">
                <a:ln>
                  <a:noFill/>
                </a:ln>
                <a:solidFill>
                  <a:schemeClr val="bg1"/>
                </a:solidFill>
                <a:effectLst/>
                <a:uLnTx/>
                <a:uFillTx/>
                <a:latin typeface="Arial"/>
                <a:ea typeface="ＭＳ Ｐゴシック" pitchFamily="48" charset="-128"/>
                <a:cs typeface="Arial"/>
              </a:rPr>
              <a:t>Demographic challenge</a:t>
            </a:r>
          </a:p>
          <a:p>
            <a:pPr marL="230188" lvl="0" indent="-230188" eaLnBrk="0" hangingPunct="0">
              <a:spcBef>
                <a:spcPct val="20000"/>
              </a:spcBef>
              <a:buClr>
                <a:srgbClr val="A20000"/>
              </a:buClr>
              <a:buSzPct val="80000"/>
              <a:buFont typeface="Wingdings" pitchFamily="96" charset="2"/>
              <a:buChar char="§"/>
            </a:pPr>
            <a:r>
              <a:rPr lang="en-US" sz="2400" dirty="0" smtClean="0">
                <a:latin typeface="Arial"/>
                <a:ea typeface="ＭＳ Ｐゴシック" pitchFamily="48" charset="-128"/>
                <a:cs typeface="Arial"/>
              </a:rPr>
              <a:t>Increasing diversity</a:t>
            </a:r>
          </a:p>
          <a:p>
            <a:pPr marL="230188" lvl="0" indent="-230188" eaLnBrk="0" hangingPunct="0">
              <a:spcBef>
                <a:spcPct val="20000"/>
              </a:spcBef>
              <a:buClr>
                <a:srgbClr val="A20000"/>
              </a:buClr>
              <a:buSzPct val="80000"/>
              <a:buFont typeface="Wingdings" pitchFamily="96" charset="2"/>
              <a:buChar char="§"/>
            </a:pPr>
            <a:r>
              <a:rPr lang="en-US" sz="2400" dirty="0" smtClean="0">
                <a:latin typeface="Arial"/>
                <a:ea typeface="ＭＳ Ｐゴシック" pitchFamily="48" charset="-128"/>
                <a:cs typeface="Arial"/>
              </a:rPr>
              <a:t>Low academic readiness</a:t>
            </a:r>
          </a:p>
          <a:p>
            <a:pPr marL="230188" lvl="0" indent="-230188" eaLnBrk="0" hangingPunct="0">
              <a:spcBef>
                <a:spcPct val="20000"/>
              </a:spcBef>
              <a:buClr>
                <a:srgbClr val="A20000"/>
              </a:buClr>
              <a:buSzPct val="80000"/>
              <a:buFont typeface="Wingdings" pitchFamily="96" charset="2"/>
              <a:buChar char="§"/>
            </a:pPr>
            <a:r>
              <a:rPr kumimoji="0" lang="en-US" sz="2400" b="0" i="0" u="none" strike="noStrike" kern="1200" cap="none" spc="0" normalizeH="0" baseline="0" noProof="0" dirty="0" smtClean="0">
                <a:ln>
                  <a:noFill/>
                </a:ln>
                <a:effectLst/>
                <a:uLnTx/>
                <a:uFillTx/>
                <a:latin typeface="Arial"/>
                <a:ea typeface="ＭＳ Ｐゴシック" pitchFamily="48" charset="-128"/>
                <a:cs typeface="Arial"/>
              </a:rPr>
              <a:t>“Non-traditional” new normal</a:t>
            </a:r>
            <a:endParaRPr kumimoji="0" lang="en-US" sz="2400" b="0" i="0" u="none" strike="noStrike" kern="1200" cap="none" spc="0" normalizeH="0" baseline="0" noProof="0" dirty="0">
              <a:ln>
                <a:noFill/>
              </a:ln>
              <a:effectLst/>
              <a:uLnTx/>
              <a:uFillTx/>
              <a:latin typeface="Arial"/>
              <a:ea typeface="ＭＳ Ｐゴシック" pitchFamily="48" charset="-128"/>
              <a:cs typeface="Arial"/>
            </a:endParaRPr>
          </a:p>
        </p:txBody>
      </p:sp>
      <p:sp>
        <p:nvSpPr>
          <p:cNvPr id="10" name="Rectangle 9"/>
          <p:cNvSpPr/>
          <p:nvPr/>
        </p:nvSpPr>
        <p:spPr>
          <a:xfrm>
            <a:off x="362604" y="3757705"/>
            <a:ext cx="4019797" cy="2199904"/>
          </a:xfrm>
          <a:prstGeom prst="rect">
            <a:avLst/>
          </a:prstGeom>
          <a:solidFill>
            <a:schemeClr val="bg1"/>
          </a:solidFill>
          <a:ln>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72504" y="3767605"/>
            <a:ext cx="4019797" cy="491832"/>
          </a:xfrm>
          <a:prstGeom prst="rect">
            <a:avLst/>
          </a:prstGeom>
          <a:solidFill>
            <a:srgbClr val="A20000"/>
          </a:solidFill>
          <a:ln>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Content Placeholder 2"/>
          <p:cNvSpPr txBox="1">
            <a:spLocks/>
          </p:cNvSpPr>
          <p:nvPr/>
        </p:nvSpPr>
        <p:spPr bwMode="auto">
          <a:xfrm>
            <a:off x="421979" y="3732306"/>
            <a:ext cx="4029697" cy="21999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30188" marR="0" lvl="0" indent="-230188" algn="l" defTabSz="457200" rtl="0" eaLnBrk="0" fontAlgn="base" latinLnBrk="0" hangingPunct="0">
              <a:lnSpc>
                <a:spcPct val="100000"/>
              </a:lnSpc>
              <a:spcBef>
                <a:spcPct val="20000"/>
              </a:spcBef>
              <a:spcAft>
                <a:spcPct val="0"/>
              </a:spcAft>
              <a:buClr>
                <a:srgbClr val="A20000"/>
              </a:buClr>
              <a:buSzPct val="80000"/>
              <a:buFont typeface="Wingdings" pitchFamily="96" charset="2"/>
              <a:buNone/>
              <a:tabLst/>
              <a:defRPr/>
            </a:pPr>
            <a:r>
              <a:rPr kumimoji="0" lang="en-US" sz="2800" b="0" i="0" u="none" strike="noStrike" kern="1200" cap="none" spc="0" normalizeH="0" baseline="0" noProof="0" dirty="0" smtClean="0">
                <a:ln>
                  <a:noFill/>
                </a:ln>
                <a:solidFill>
                  <a:schemeClr val="bg1"/>
                </a:solidFill>
                <a:effectLst/>
                <a:uLnTx/>
                <a:uFillTx/>
                <a:latin typeface="Arial"/>
                <a:ea typeface="ＭＳ Ｐゴシック" pitchFamily="48" charset="-128"/>
                <a:cs typeface="Arial"/>
              </a:rPr>
              <a:t>Funding challenge</a:t>
            </a:r>
          </a:p>
          <a:p>
            <a:pPr marL="230188" lvl="0" indent="-230188" eaLnBrk="0" hangingPunct="0">
              <a:spcBef>
                <a:spcPct val="20000"/>
              </a:spcBef>
              <a:buClr>
                <a:srgbClr val="A20000"/>
              </a:buClr>
              <a:buSzPct val="80000"/>
              <a:buFont typeface="Wingdings" pitchFamily="96" charset="2"/>
              <a:buChar char="§"/>
            </a:pPr>
            <a:r>
              <a:rPr lang="en-US" sz="2400" dirty="0" smtClean="0">
                <a:latin typeface="Arial"/>
                <a:ea typeface="ＭＳ Ｐゴシック" pitchFamily="48" charset="-128"/>
                <a:cs typeface="Arial"/>
              </a:rPr>
              <a:t>State budget cuts</a:t>
            </a:r>
          </a:p>
          <a:p>
            <a:pPr marL="230188" lvl="0" indent="-230188" eaLnBrk="0" hangingPunct="0">
              <a:spcBef>
                <a:spcPct val="20000"/>
              </a:spcBef>
              <a:buClr>
                <a:srgbClr val="A20000"/>
              </a:buClr>
              <a:buSzPct val="80000"/>
              <a:buFont typeface="Wingdings" pitchFamily="96" charset="2"/>
              <a:buChar char="§"/>
            </a:pPr>
            <a:r>
              <a:rPr lang="en-US" sz="2400" dirty="0" smtClean="0">
                <a:latin typeface="Arial"/>
                <a:ea typeface="ＭＳ Ｐゴシック" pitchFamily="48" charset="-128"/>
                <a:cs typeface="Arial"/>
              </a:rPr>
              <a:t>Limits to student and family ability to pay and to borrow</a:t>
            </a:r>
            <a:endParaRPr kumimoji="0" lang="en-US" sz="2400" b="0" i="0" u="none" strike="noStrike" kern="1200" cap="none" spc="0" normalizeH="0" baseline="0" noProof="0" dirty="0">
              <a:ln>
                <a:noFill/>
              </a:ln>
              <a:effectLst/>
              <a:uLnTx/>
              <a:uFillTx/>
              <a:latin typeface="Arial"/>
              <a:ea typeface="ＭＳ Ｐゴシック" pitchFamily="48" charset="-128"/>
              <a:cs typeface="Arial"/>
            </a:endParaRPr>
          </a:p>
        </p:txBody>
      </p:sp>
      <p:sp>
        <p:nvSpPr>
          <p:cNvPr id="13" name="Rectangle 12"/>
          <p:cNvSpPr/>
          <p:nvPr/>
        </p:nvSpPr>
        <p:spPr>
          <a:xfrm>
            <a:off x="4654853" y="1236601"/>
            <a:ext cx="4019797" cy="2199904"/>
          </a:xfrm>
          <a:prstGeom prst="rect">
            <a:avLst/>
          </a:prstGeom>
          <a:solidFill>
            <a:schemeClr val="bg1"/>
          </a:solidFill>
          <a:ln>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4664753" y="1246501"/>
            <a:ext cx="4019797" cy="491832"/>
          </a:xfrm>
          <a:prstGeom prst="rect">
            <a:avLst/>
          </a:prstGeom>
          <a:solidFill>
            <a:srgbClr val="A20000"/>
          </a:solidFill>
          <a:ln>
            <a:solidFill>
              <a:srgbClr val="A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Content Placeholder 2"/>
          <p:cNvSpPr txBox="1">
            <a:spLocks/>
          </p:cNvSpPr>
          <p:nvPr/>
        </p:nvSpPr>
        <p:spPr bwMode="auto">
          <a:xfrm>
            <a:off x="4714228" y="1185802"/>
            <a:ext cx="4029697" cy="21999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30188" marR="0" lvl="0" indent="-230188" algn="l" defTabSz="457200" rtl="0" eaLnBrk="0" fontAlgn="base" latinLnBrk="0" hangingPunct="0">
              <a:lnSpc>
                <a:spcPct val="100000"/>
              </a:lnSpc>
              <a:spcBef>
                <a:spcPct val="20000"/>
              </a:spcBef>
              <a:spcAft>
                <a:spcPct val="0"/>
              </a:spcAft>
              <a:buClr>
                <a:srgbClr val="A20000"/>
              </a:buClr>
              <a:buSzPct val="80000"/>
              <a:buFont typeface="Wingdings" pitchFamily="96" charset="2"/>
              <a:buNone/>
              <a:tabLst/>
              <a:defRPr/>
            </a:pPr>
            <a:r>
              <a:rPr kumimoji="0" lang="en-US" sz="2800" b="0" i="0" u="none" strike="noStrike" kern="1200" cap="none" spc="0" normalizeH="0" baseline="0" noProof="0" dirty="0" smtClean="0">
                <a:ln>
                  <a:noFill/>
                </a:ln>
                <a:solidFill>
                  <a:schemeClr val="bg1"/>
                </a:solidFill>
                <a:effectLst/>
                <a:uLnTx/>
                <a:uFillTx/>
                <a:latin typeface="Arial"/>
                <a:ea typeface="ＭＳ Ｐゴシック" pitchFamily="48" charset="-128"/>
                <a:cs typeface="Arial"/>
              </a:rPr>
              <a:t>Quality challenge</a:t>
            </a:r>
          </a:p>
          <a:p>
            <a:pPr marL="230188" marR="0" lvl="0" indent="-230188" algn="l" defTabSz="457200" rtl="0" eaLnBrk="0" fontAlgn="base" latinLnBrk="0" hangingPunct="0">
              <a:lnSpc>
                <a:spcPct val="100000"/>
              </a:lnSpc>
              <a:spcBef>
                <a:spcPct val="20000"/>
              </a:spcBef>
              <a:spcAft>
                <a:spcPct val="0"/>
              </a:spcAft>
              <a:buClr>
                <a:srgbClr val="A20000"/>
              </a:buClr>
              <a:buSzPct val="80000"/>
              <a:buFont typeface="Wingdings" pitchFamily="96" charset="2"/>
              <a:buChar char="§"/>
              <a:tabLst/>
              <a:defRPr/>
            </a:pPr>
            <a:r>
              <a:rPr kumimoji="0" lang="en-US" sz="2400" b="0" i="0" u="none" strike="noStrike" kern="1200" cap="none" spc="0" normalizeH="0" baseline="0" noProof="0" dirty="0" smtClean="0">
                <a:ln>
                  <a:noFill/>
                </a:ln>
                <a:effectLst/>
                <a:uLnTx/>
                <a:uFillTx/>
                <a:latin typeface="Arial"/>
                <a:ea typeface="ＭＳ Ｐゴシック" pitchFamily="48" charset="-128"/>
                <a:cs typeface="Arial"/>
              </a:rPr>
              <a:t>Increasing</a:t>
            </a:r>
            <a:r>
              <a:rPr kumimoji="0" lang="en-US" sz="2400" b="0" i="0" u="none" strike="noStrike" kern="1200" cap="none" spc="0" normalizeH="0" noProof="0" dirty="0" smtClean="0">
                <a:ln>
                  <a:noFill/>
                </a:ln>
                <a:effectLst/>
                <a:uLnTx/>
                <a:uFillTx/>
                <a:latin typeface="Arial"/>
                <a:ea typeface="ＭＳ Ｐゴシック" pitchFamily="48" charset="-128"/>
                <a:cs typeface="Arial"/>
              </a:rPr>
              <a:t> demands from global economy</a:t>
            </a:r>
          </a:p>
          <a:p>
            <a:pPr marL="230188" marR="0" lvl="0" indent="-230188" algn="l" defTabSz="457200" rtl="0" eaLnBrk="0" fontAlgn="base" latinLnBrk="0" hangingPunct="0">
              <a:lnSpc>
                <a:spcPct val="100000"/>
              </a:lnSpc>
              <a:spcBef>
                <a:spcPct val="20000"/>
              </a:spcBef>
              <a:spcAft>
                <a:spcPct val="0"/>
              </a:spcAft>
              <a:buClr>
                <a:srgbClr val="A20000"/>
              </a:buClr>
              <a:buSzPct val="80000"/>
              <a:buFont typeface="Wingdings" pitchFamily="96" charset="2"/>
              <a:buChar char="§"/>
              <a:tabLst/>
              <a:defRPr/>
            </a:pPr>
            <a:r>
              <a:rPr kumimoji="0" lang="en-US" sz="2400" b="0" i="0" u="none" strike="noStrike" kern="1200" cap="none" spc="0" normalizeH="0" baseline="0" noProof="0" dirty="0" smtClean="0">
                <a:ln>
                  <a:noFill/>
                </a:ln>
                <a:effectLst/>
                <a:uLnTx/>
                <a:uFillTx/>
                <a:latin typeface="Arial"/>
                <a:ea typeface="ＭＳ Ｐゴシック" pitchFamily="48" charset="-128"/>
                <a:cs typeface="Arial"/>
              </a:rPr>
              <a:t>Questioning</a:t>
            </a:r>
            <a:r>
              <a:rPr kumimoji="0" lang="en-US" sz="2400" b="0" i="0" u="none" strike="noStrike" kern="1200" cap="none" spc="0" normalizeH="0" noProof="0" dirty="0" smtClean="0">
                <a:ln>
                  <a:noFill/>
                </a:ln>
                <a:effectLst/>
                <a:uLnTx/>
                <a:uFillTx/>
                <a:latin typeface="Arial"/>
                <a:ea typeface="ＭＳ Ｐゴシック" pitchFamily="48" charset="-128"/>
                <a:cs typeface="Arial"/>
              </a:rPr>
              <a:t> what students are really learning</a:t>
            </a:r>
          </a:p>
          <a:p>
            <a:pPr marL="230188" marR="0" lvl="0" indent="-230188" algn="l" defTabSz="457200" rtl="0" eaLnBrk="0" fontAlgn="base" latinLnBrk="0" hangingPunct="0">
              <a:lnSpc>
                <a:spcPct val="100000"/>
              </a:lnSpc>
              <a:spcBef>
                <a:spcPct val="20000"/>
              </a:spcBef>
              <a:spcAft>
                <a:spcPct val="0"/>
              </a:spcAft>
              <a:buClr>
                <a:srgbClr val="A20000"/>
              </a:buClr>
              <a:buSzPct val="80000"/>
              <a:buFont typeface="Wingdings" pitchFamily="96" charset="2"/>
              <a:buChar char="§"/>
              <a:tabLst/>
              <a:defRPr/>
            </a:pPr>
            <a:endParaRPr kumimoji="0" lang="en-US" sz="2400" b="0" i="0" u="none" strike="noStrike" kern="1200" cap="none" spc="0" normalizeH="0" baseline="0" noProof="0" dirty="0">
              <a:ln>
                <a:noFill/>
              </a:ln>
              <a:effectLst/>
              <a:uLnTx/>
              <a:uFillTx/>
              <a:latin typeface="Arial"/>
              <a:ea typeface="ＭＳ Ｐゴシック" pitchFamily="48" charset="-128"/>
              <a:cs typeface="Arial"/>
            </a:endParaRPr>
          </a:p>
        </p:txBody>
      </p:sp>
      <p:sp>
        <p:nvSpPr>
          <p:cNvPr id="6" name="TextBox 5"/>
          <p:cNvSpPr txBox="1"/>
          <p:nvPr/>
        </p:nvSpPr>
        <p:spPr>
          <a:xfrm>
            <a:off x="1762242" y="6419334"/>
            <a:ext cx="5652622" cy="369332"/>
          </a:xfrm>
          <a:prstGeom prst="rect">
            <a:avLst/>
          </a:prstGeom>
          <a:noFill/>
        </p:spPr>
        <p:txBody>
          <a:bodyPr wrap="none" rtlCol="0">
            <a:spAutoFit/>
          </a:bodyPr>
          <a:lstStyle/>
          <a:p>
            <a:r>
              <a:rPr lang="en-US" dirty="0" smtClean="0">
                <a:solidFill>
                  <a:srgbClr val="FFFFFF"/>
                </a:solidFill>
              </a:rPr>
              <a:t>Attribution: Josh Jarrett, Bill and Melinda Gates Foundation</a:t>
            </a:r>
          </a:p>
        </p:txBody>
      </p:sp>
    </p:spTree>
    <p:extLst>
      <p:ext uri="{BB962C8B-B14F-4D97-AF65-F5344CB8AC3E}">
        <p14:creationId xmlns:p14="http://schemas.microsoft.com/office/powerpoint/2010/main" val="319720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srcRect/>
          <a:stretch>
            <a:fillRect/>
          </a:stretch>
        </p:blipFill>
        <p:spPr bwMode="auto">
          <a:xfrm>
            <a:off x="2357720" y="1630295"/>
            <a:ext cx="4337407" cy="43374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p:cNvSpPr txBox="1"/>
          <p:nvPr/>
        </p:nvSpPr>
        <p:spPr>
          <a:xfrm>
            <a:off x="0" y="1060704"/>
            <a:ext cx="9144000" cy="341632"/>
          </a:xfrm>
          <a:prstGeom prst="rect">
            <a:avLst/>
          </a:prstGeom>
          <a:solidFill>
            <a:schemeClr val="accent5"/>
          </a:solidFill>
        </p:spPr>
        <p:txBody>
          <a:bodyPr wrap="square" rtlCol="0" anchor="ctr">
            <a:spAutoFit/>
          </a:bodyPr>
          <a:lstStyle/>
          <a:p>
            <a:pPr marL="339725">
              <a:lnSpc>
                <a:spcPct val="90000"/>
              </a:lnSpc>
              <a:spcBef>
                <a:spcPct val="20000"/>
              </a:spcBef>
              <a:buClr>
                <a:srgbClr val="CE6B28"/>
              </a:buClr>
            </a:pPr>
            <a:r>
              <a:rPr lang="en-US" b="1" dirty="0" smtClean="0">
                <a:solidFill>
                  <a:schemeClr val="bg1">
                    <a:lumMod val="95000"/>
                  </a:schemeClr>
                </a:solidFill>
              </a:rPr>
              <a:t>75% of students are ‘nontraditional’ -- they meet one of these criteria...</a:t>
            </a:r>
          </a:p>
        </p:txBody>
      </p:sp>
      <p:sp>
        <p:nvSpPr>
          <p:cNvPr id="31" name="TextBox 30"/>
          <p:cNvSpPr txBox="1"/>
          <p:nvPr/>
        </p:nvSpPr>
        <p:spPr>
          <a:xfrm>
            <a:off x="565261" y="2086706"/>
            <a:ext cx="1801188" cy="646331"/>
          </a:xfrm>
          <a:prstGeom prst="rect">
            <a:avLst/>
          </a:prstGeom>
          <a:noFill/>
        </p:spPr>
        <p:txBody>
          <a:bodyPr wrap="square" rtlCol="0" anchor="ctr">
            <a:spAutoFit/>
          </a:bodyPr>
          <a:lstStyle/>
          <a:p>
            <a:pPr>
              <a:lnSpc>
                <a:spcPct val="90000"/>
              </a:lnSpc>
              <a:spcBef>
                <a:spcPct val="20000"/>
              </a:spcBef>
              <a:buClr>
                <a:srgbClr val="CE6B28"/>
              </a:buClr>
            </a:pPr>
            <a:r>
              <a:rPr lang="en-US" sz="2000" b="1" dirty="0" smtClean="0"/>
              <a:t>... they’re older</a:t>
            </a:r>
          </a:p>
        </p:txBody>
      </p:sp>
      <p:sp>
        <p:nvSpPr>
          <p:cNvPr id="25" name="Title 1"/>
          <p:cNvSpPr txBox="1">
            <a:spLocks/>
          </p:cNvSpPr>
          <p:nvPr/>
        </p:nvSpPr>
        <p:spPr>
          <a:xfrm>
            <a:off x="435925" y="466344"/>
            <a:ext cx="8643003" cy="502920"/>
          </a:xfrm>
          <a:prstGeom prst="rect">
            <a:avLst/>
          </a:prstGeom>
        </p:spPr>
        <p:txBody>
          <a:bodyPr lIns="0" tIns="0" rIns="0" bIns="0"/>
          <a:lstStyle/>
          <a:p>
            <a:pPr marL="0" marR="0" lvl="0" indent="0" defTabSz="914363" rtl="0" eaLnBrk="1" fontAlgn="auto" latinLnBrk="0" hangingPunct="1">
              <a:lnSpc>
                <a:spcPts val="4000"/>
              </a:lnSpc>
              <a:spcBef>
                <a:spcPct val="0"/>
              </a:spcBef>
              <a:spcAft>
                <a:spcPts val="0"/>
              </a:spcAft>
              <a:buClrTx/>
              <a:buSzTx/>
              <a:buFontTx/>
              <a:buNone/>
              <a:tabLst/>
              <a:defRPr/>
            </a:pPr>
            <a:r>
              <a:rPr lang="en-US" sz="3250" b="1" kern="0" dirty="0" smtClean="0">
                <a:ln w="3175">
                  <a:noFill/>
                </a:ln>
                <a:solidFill>
                  <a:schemeClr val="accent1">
                    <a:lumMod val="20000"/>
                    <a:lumOff val="80000"/>
                  </a:schemeClr>
                </a:solidFill>
                <a:latin typeface="+mj-lt"/>
                <a:cs typeface="Arial" charset="0"/>
              </a:rPr>
              <a:t>What’s the problem?  The world </a:t>
            </a:r>
            <a:r>
              <a:rPr lang="en-US" sz="3250" b="1" kern="0" spc="-100" dirty="0" smtClean="0">
                <a:ln w="3175">
                  <a:noFill/>
                </a:ln>
                <a:solidFill>
                  <a:schemeClr val="accent1">
                    <a:lumMod val="20000"/>
                    <a:lumOff val="80000"/>
                  </a:schemeClr>
                </a:solidFill>
                <a:latin typeface="+mj-lt"/>
                <a:cs typeface="Arial" charset="0"/>
              </a:rPr>
              <a:t>changed</a:t>
            </a:r>
            <a:endParaRPr kumimoji="0" lang="en-US" sz="3250" b="1" i="0" u="none" strike="noStrike" kern="0" cap="none" spc="-100" normalizeH="0" noProof="0" dirty="0">
              <a:ln w="3175">
                <a:noFill/>
              </a:ln>
              <a:solidFill>
                <a:schemeClr val="accent1">
                  <a:lumMod val="20000"/>
                  <a:lumOff val="80000"/>
                </a:schemeClr>
              </a:solidFill>
              <a:effectLst/>
              <a:uLnTx/>
              <a:uFillTx/>
              <a:latin typeface="+mj-lt"/>
              <a:ea typeface="+mn-ea"/>
              <a:cs typeface="Arial" charset="0"/>
            </a:endParaRPr>
          </a:p>
        </p:txBody>
      </p:sp>
      <p:sp>
        <p:nvSpPr>
          <p:cNvPr id="22" name="Text Placeholder 3"/>
          <p:cNvSpPr txBox="1">
            <a:spLocks/>
          </p:cNvSpPr>
          <p:nvPr/>
        </p:nvSpPr>
        <p:spPr>
          <a:xfrm>
            <a:off x="155848" y="1581390"/>
            <a:ext cx="2011680" cy="1371600"/>
          </a:xfrm>
          <a:prstGeom prst="roundRect">
            <a:avLst/>
          </a:prstGeom>
          <a:solidFill>
            <a:schemeClr val="tx1"/>
          </a:solidFill>
        </p:spPr>
        <p:txBody>
          <a:bodyPr lIns="182880" tIns="91440" rIns="182880" bIns="91440" anchor="ctr" anchorCtr="0"/>
          <a:lstStyle/>
          <a:p>
            <a:pPr marR="0" lvl="0" algn="ctr" defTabSz="914363" rtl="0" eaLnBrk="1" fontAlgn="auto" latinLnBrk="0" hangingPunct="1">
              <a:lnSpc>
                <a:spcPct val="90000"/>
              </a:lnSpc>
              <a:spcBef>
                <a:spcPts val="0"/>
              </a:spcBef>
              <a:buClr>
                <a:schemeClr val="accent2"/>
              </a:buClr>
              <a:buSzTx/>
              <a:buFont typeface="Wingdings" pitchFamily="2" charset="2"/>
              <a:buNone/>
              <a:tabLst/>
              <a:defRPr/>
            </a:pPr>
            <a:r>
              <a:rPr lang="en-US" sz="2400" b="1" dirty="0" smtClean="0">
                <a:solidFill>
                  <a:schemeClr val="accent3"/>
                </a:solidFill>
              </a:rPr>
              <a:t>…</a:t>
            </a:r>
            <a:r>
              <a:rPr kumimoji="0" lang="en-US" sz="2400" b="1" i="0" u="none" strike="noStrike" kern="1200" cap="none" normalizeH="0" baseline="0" noProof="0" dirty="0" smtClean="0">
                <a:ln>
                  <a:noFill/>
                </a:ln>
                <a:solidFill>
                  <a:schemeClr val="accent3"/>
                </a:solidFill>
                <a:effectLst/>
                <a:uLnTx/>
                <a:uFillTx/>
                <a:latin typeface="+mn-lt"/>
                <a:ea typeface="+mn-ea"/>
                <a:cs typeface="+mn-cs"/>
              </a:rPr>
              <a:t>they're</a:t>
            </a:r>
          </a:p>
          <a:p>
            <a:pPr marR="0" lvl="0" algn="ctr" defTabSz="914363" rtl="0" eaLnBrk="1" fontAlgn="auto" latinLnBrk="0" hangingPunct="1">
              <a:lnSpc>
                <a:spcPct val="90000"/>
              </a:lnSpc>
              <a:spcBef>
                <a:spcPts val="0"/>
              </a:spcBef>
              <a:buClr>
                <a:schemeClr val="accent2"/>
              </a:buClr>
              <a:buSzTx/>
              <a:buFont typeface="Wingdings" pitchFamily="2" charset="2"/>
              <a:buNone/>
              <a:tabLst/>
              <a:defRPr/>
            </a:pPr>
            <a:r>
              <a:rPr kumimoji="0" lang="en-US" sz="2800" b="1" i="0" u="none" strike="noStrike" kern="1200" cap="none" spc="300" normalizeH="0" baseline="0" noProof="0" dirty="0" smtClean="0">
                <a:ln>
                  <a:noFill/>
                </a:ln>
                <a:solidFill>
                  <a:schemeClr val="accent3"/>
                </a:solidFill>
                <a:effectLst/>
                <a:uLnTx/>
                <a:uFillTx/>
                <a:latin typeface="+mn-lt"/>
                <a:ea typeface="+mn-ea"/>
                <a:cs typeface="+mn-cs"/>
              </a:rPr>
              <a:t>OLDER</a:t>
            </a:r>
            <a:endParaRPr kumimoji="0" lang="en-US" sz="1200" b="1" i="0" u="none" strike="noStrike" kern="1200" cap="none" spc="0" normalizeH="0" baseline="0" noProof="0" dirty="0">
              <a:ln>
                <a:noFill/>
              </a:ln>
              <a:solidFill>
                <a:schemeClr val="accent3"/>
              </a:solidFill>
              <a:effectLst/>
              <a:uLnTx/>
              <a:uFillTx/>
              <a:latin typeface="+mn-lt"/>
              <a:ea typeface="+mn-ea"/>
              <a:cs typeface="+mn-cs"/>
            </a:endParaRPr>
          </a:p>
        </p:txBody>
      </p:sp>
      <p:sp>
        <p:nvSpPr>
          <p:cNvPr id="32" name="Text Placeholder 3"/>
          <p:cNvSpPr txBox="1">
            <a:spLocks/>
          </p:cNvSpPr>
          <p:nvPr/>
        </p:nvSpPr>
        <p:spPr>
          <a:xfrm>
            <a:off x="155090" y="4690350"/>
            <a:ext cx="2011680" cy="1371600"/>
          </a:xfrm>
          <a:prstGeom prst="roundRect">
            <a:avLst/>
          </a:prstGeom>
          <a:solidFill>
            <a:schemeClr val="accent2"/>
          </a:solidFill>
        </p:spPr>
        <p:txBody>
          <a:bodyPr lIns="182880" tIns="91440" rIns="182880" bIns="91440" anchor="ctr" anchorCtr="0"/>
          <a:lstStyle/>
          <a:p>
            <a:pPr marR="0" lvl="0" algn="ctr" defTabSz="914363" rtl="0" eaLnBrk="1" fontAlgn="auto" latinLnBrk="0" hangingPunct="1">
              <a:lnSpc>
                <a:spcPct val="90000"/>
              </a:lnSpc>
              <a:spcBef>
                <a:spcPts val="0"/>
              </a:spcBef>
              <a:buClr>
                <a:schemeClr val="accent2"/>
              </a:buClr>
              <a:buSzTx/>
              <a:buFont typeface="Wingdings" pitchFamily="2" charset="2"/>
              <a:buNone/>
              <a:tabLst/>
              <a:defRPr/>
            </a:pPr>
            <a:r>
              <a:rPr kumimoji="0" lang="en-US" sz="2800" b="1" i="0" u="none" strike="noStrike" kern="1200" cap="none" normalizeH="0" baseline="0" noProof="0" dirty="0" smtClean="0">
                <a:ln>
                  <a:noFill/>
                </a:ln>
                <a:solidFill>
                  <a:schemeClr val="bg1"/>
                </a:solidFill>
                <a:effectLst/>
                <a:uLnTx/>
                <a:uFillTx/>
                <a:latin typeface="+mn-lt"/>
                <a:ea typeface="+mn-ea"/>
                <a:cs typeface="+mn-cs"/>
              </a:rPr>
              <a:t>…they</a:t>
            </a:r>
          </a:p>
          <a:p>
            <a:pPr marR="0" lvl="0" algn="ctr" defTabSz="914363" rtl="0" eaLnBrk="1" fontAlgn="auto" latinLnBrk="0" hangingPunct="1">
              <a:lnSpc>
                <a:spcPct val="90000"/>
              </a:lnSpc>
              <a:spcBef>
                <a:spcPts val="0"/>
              </a:spcBef>
              <a:buClr>
                <a:schemeClr val="accent2"/>
              </a:buClr>
              <a:buSzTx/>
              <a:buFont typeface="Wingdings" pitchFamily="2" charset="2"/>
              <a:buNone/>
              <a:tabLst/>
              <a:defRPr/>
            </a:pPr>
            <a:r>
              <a:rPr kumimoji="0" lang="en-US" sz="2800" b="1" i="0" u="none" strike="noStrike" kern="1200" cap="none" spc="300" normalizeH="0" baseline="0" noProof="0" dirty="0" smtClean="0">
                <a:ln>
                  <a:noFill/>
                </a:ln>
                <a:solidFill>
                  <a:schemeClr val="accent3"/>
                </a:solidFill>
                <a:effectLst/>
                <a:uLnTx/>
                <a:uFillTx/>
                <a:latin typeface="+mn-lt"/>
                <a:ea typeface="+mn-ea"/>
                <a:cs typeface="+mn-cs"/>
              </a:rPr>
              <a:t>WORK</a:t>
            </a:r>
            <a:endParaRPr kumimoji="0" lang="en-US" sz="2800" b="1" i="0" u="none" strike="noStrike" kern="1200" cap="none" spc="0" normalizeH="0" baseline="0" noProof="0" dirty="0">
              <a:ln>
                <a:noFill/>
              </a:ln>
              <a:solidFill>
                <a:schemeClr val="accent3"/>
              </a:solidFill>
              <a:effectLst/>
              <a:uLnTx/>
              <a:uFillTx/>
              <a:latin typeface="+mn-lt"/>
              <a:ea typeface="+mn-ea"/>
              <a:cs typeface="+mn-cs"/>
            </a:endParaRPr>
          </a:p>
        </p:txBody>
      </p:sp>
      <p:sp>
        <p:nvSpPr>
          <p:cNvPr id="33" name="Text Placeholder 3"/>
          <p:cNvSpPr txBox="1">
            <a:spLocks/>
          </p:cNvSpPr>
          <p:nvPr/>
        </p:nvSpPr>
        <p:spPr>
          <a:xfrm>
            <a:off x="6921650" y="1581390"/>
            <a:ext cx="2011680" cy="1371600"/>
          </a:xfrm>
          <a:prstGeom prst="roundRect">
            <a:avLst/>
          </a:prstGeom>
          <a:solidFill>
            <a:schemeClr val="accent3"/>
          </a:solidFill>
        </p:spPr>
        <p:txBody>
          <a:bodyPr lIns="182880" tIns="91440" rIns="182880" bIns="91440" anchor="ctr" anchorCtr="0"/>
          <a:lstStyle/>
          <a:p>
            <a:pPr marR="0" lvl="0" algn="ctr" defTabSz="914363" rtl="0" eaLnBrk="1" fontAlgn="auto" latinLnBrk="0" hangingPunct="1">
              <a:lnSpc>
                <a:spcPct val="90000"/>
              </a:lnSpc>
              <a:spcBef>
                <a:spcPts val="0"/>
              </a:spcBef>
              <a:buClr>
                <a:schemeClr val="accent2"/>
              </a:buClr>
              <a:buSzTx/>
              <a:buFont typeface="Wingdings" pitchFamily="2" charset="2"/>
              <a:buNone/>
              <a:tabLst/>
              <a:defRPr/>
            </a:pPr>
            <a:r>
              <a:rPr kumimoji="0" lang="en-US" sz="2400" b="1" i="0" u="none" strike="noStrike" kern="1200" cap="none" normalizeH="0" baseline="0" noProof="0" dirty="0" smtClean="0">
                <a:ln>
                  <a:noFill/>
                </a:ln>
                <a:solidFill>
                  <a:srgbClr val="9900CC"/>
                </a:solidFill>
                <a:effectLst/>
                <a:uLnTx/>
                <a:uFillTx/>
                <a:latin typeface="+mn-lt"/>
                <a:ea typeface="+mn-ea"/>
                <a:cs typeface="+mn-cs"/>
              </a:rPr>
              <a:t>…they’re</a:t>
            </a:r>
          </a:p>
          <a:p>
            <a:pPr marR="0" lvl="0" algn="ctr" defTabSz="914363" rtl="0" eaLnBrk="1" fontAlgn="auto" latinLnBrk="0" hangingPunct="1">
              <a:lnSpc>
                <a:spcPct val="90000"/>
              </a:lnSpc>
              <a:spcBef>
                <a:spcPts val="0"/>
              </a:spcBef>
              <a:buClr>
                <a:schemeClr val="accent2"/>
              </a:buClr>
              <a:buSzTx/>
              <a:buFont typeface="Wingdings" pitchFamily="2" charset="2"/>
              <a:buNone/>
              <a:tabLst/>
              <a:defRPr/>
            </a:pPr>
            <a:r>
              <a:rPr kumimoji="0" lang="en-US" sz="2800" b="1" i="0" u="none" strike="noStrike" kern="1200" cap="none" spc="300" normalizeH="0" baseline="0" noProof="0" dirty="0" smtClean="0">
                <a:ln>
                  <a:noFill/>
                </a:ln>
                <a:solidFill>
                  <a:srgbClr val="9900CC"/>
                </a:solidFill>
                <a:effectLst/>
                <a:uLnTx/>
                <a:uFillTx/>
                <a:latin typeface="+mn-lt"/>
                <a:ea typeface="+mn-ea"/>
                <a:cs typeface="+mn-cs"/>
              </a:rPr>
              <a:t>CARE-</a:t>
            </a:r>
            <a:endParaRPr kumimoji="0" lang="en-US" sz="2400" b="1" i="0" u="none" strike="noStrike" kern="1200" cap="none" spc="300" normalizeH="0" baseline="0" noProof="0" dirty="0" smtClean="0">
              <a:ln>
                <a:noFill/>
              </a:ln>
              <a:solidFill>
                <a:srgbClr val="9900CC"/>
              </a:solidFill>
              <a:effectLst/>
              <a:uLnTx/>
              <a:uFillTx/>
              <a:latin typeface="+mn-lt"/>
              <a:ea typeface="+mn-ea"/>
              <a:cs typeface="+mn-cs"/>
            </a:endParaRPr>
          </a:p>
          <a:p>
            <a:pPr marR="0" lvl="0" algn="ctr" defTabSz="914363" rtl="0" eaLnBrk="1" fontAlgn="auto" latinLnBrk="0" hangingPunct="1">
              <a:lnSpc>
                <a:spcPct val="90000"/>
              </a:lnSpc>
              <a:spcBef>
                <a:spcPts val="0"/>
              </a:spcBef>
              <a:buClr>
                <a:schemeClr val="accent2"/>
              </a:buClr>
              <a:buSzTx/>
              <a:buFont typeface="Wingdings" pitchFamily="2" charset="2"/>
              <a:buNone/>
              <a:tabLst/>
              <a:defRPr/>
            </a:pPr>
            <a:r>
              <a:rPr kumimoji="0" lang="en-US" sz="2400" b="1" i="0" u="none" strike="noStrike" kern="1200" cap="none" spc="300" normalizeH="0" baseline="0" noProof="0" dirty="0" smtClean="0">
                <a:ln>
                  <a:noFill/>
                </a:ln>
                <a:solidFill>
                  <a:srgbClr val="9900CC"/>
                </a:solidFill>
                <a:effectLst/>
                <a:uLnTx/>
                <a:uFillTx/>
                <a:latin typeface="+mn-lt"/>
                <a:ea typeface="+mn-ea"/>
                <a:cs typeface="+mn-cs"/>
              </a:rPr>
              <a:t>GIVERS</a:t>
            </a:r>
            <a:endParaRPr kumimoji="0" lang="en-US" sz="1100" b="1" i="0" u="none" strike="noStrike" kern="1200" cap="none" spc="0" normalizeH="0" baseline="0" noProof="0" dirty="0">
              <a:ln>
                <a:noFill/>
              </a:ln>
              <a:solidFill>
                <a:srgbClr val="9900CC"/>
              </a:solidFill>
              <a:effectLst/>
              <a:uLnTx/>
              <a:uFillTx/>
              <a:latin typeface="+mn-lt"/>
              <a:ea typeface="+mn-ea"/>
              <a:cs typeface="+mn-cs"/>
            </a:endParaRPr>
          </a:p>
        </p:txBody>
      </p:sp>
      <p:sp>
        <p:nvSpPr>
          <p:cNvPr id="34" name="Text Placeholder 3"/>
          <p:cNvSpPr txBox="1">
            <a:spLocks/>
          </p:cNvSpPr>
          <p:nvPr/>
        </p:nvSpPr>
        <p:spPr>
          <a:xfrm>
            <a:off x="6921650" y="3117385"/>
            <a:ext cx="2011680" cy="1371600"/>
          </a:xfrm>
          <a:prstGeom prst="roundRect">
            <a:avLst/>
          </a:prstGeom>
          <a:solidFill>
            <a:schemeClr val="tx2"/>
          </a:solidFill>
        </p:spPr>
        <p:txBody>
          <a:bodyPr lIns="91440" tIns="91440" rIns="91440" bIns="91440" anchor="ctr" anchorCtr="0"/>
          <a:lstStyle/>
          <a:p>
            <a:pPr marR="0" lvl="0" algn="ctr" defTabSz="914363" rtl="0" eaLnBrk="1" fontAlgn="auto" latinLnBrk="0" hangingPunct="1">
              <a:lnSpc>
                <a:spcPct val="90000"/>
              </a:lnSpc>
              <a:spcBef>
                <a:spcPts val="0"/>
              </a:spcBef>
              <a:spcAft>
                <a:spcPts val="600"/>
              </a:spcAft>
              <a:buClr>
                <a:schemeClr val="accent2"/>
              </a:buClr>
              <a:buSzTx/>
              <a:buFont typeface="Wingdings" pitchFamily="2" charset="2"/>
              <a:buNone/>
              <a:tabLst/>
              <a:defRPr/>
            </a:pPr>
            <a:r>
              <a:rPr kumimoji="0" lang="en-US" sz="2400" b="1" i="0" u="none" strike="noStrike" kern="1200" cap="none" normalizeH="0" baseline="0" noProof="0" dirty="0" smtClean="0">
                <a:ln>
                  <a:noFill/>
                </a:ln>
                <a:solidFill>
                  <a:srgbClr val="CCFFCC"/>
                </a:solidFill>
                <a:effectLst/>
                <a:uLnTx/>
                <a:uFillTx/>
              </a:rPr>
              <a:t>…they</a:t>
            </a:r>
            <a:r>
              <a:rPr lang="en-US" sz="2400" b="1" dirty="0">
                <a:solidFill>
                  <a:srgbClr val="CCFFCC"/>
                </a:solidFill>
              </a:rPr>
              <a:t> </a:t>
            </a:r>
            <a:r>
              <a:rPr lang="en-US" sz="2400" b="1" dirty="0" smtClean="0">
                <a:solidFill>
                  <a:srgbClr val="CCFFCC"/>
                </a:solidFill>
              </a:rPr>
              <a:t>live</a:t>
            </a:r>
          </a:p>
          <a:p>
            <a:pPr marR="0" lvl="0" algn="ctr" defTabSz="914363" rtl="0" eaLnBrk="1" fontAlgn="auto" latinLnBrk="0" hangingPunct="1">
              <a:lnSpc>
                <a:spcPct val="80000"/>
              </a:lnSpc>
              <a:spcBef>
                <a:spcPts val="0"/>
              </a:spcBef>
              <a:buClr>
                <a:schemeClr val="accent2"/>
              </a:buClr>
              <a:buSzTx/>
              <a:buFont typeface="Wingdings" pitchFamily="2" charset="2"/>
              <a:buNone/>
              <a:tabLst/>
              <a:defRPr/>
            </a:pPr>
            <a:r>
              <a:rPr kumimoji="0" lang="en-US" sz="2400" b="1" i="0" u="none" strike="noStrike" kern="1200" cap="none" spc="300" normalizeH="0" noProof="0" dirty="0" smtClean="0">
                <a:ln>
                  <a:noFill/>
                </a:ln>
                <a:solidFill>
                  <a:srgbClr val="CCFFCC"/>
                </a:solidFill>
                <a:effectLst/>
                <a:uLnTx/>
                <a:uFillTx/>
              </a:rPr>
              <a:t>OFF-CAMPUS</a:t>
            </a:r>
            <a:endParaRPr kumimoji="0" lang="en-US" sz="2400" b="1" i="0" u="none" strike="noStrike" kern="1200" cap="none" spc="300" normalizeH="0" baseline="0" noProof="0" dirty="0" smtClean="0">
              <a:ln>
                <a:noFill/>
              </a:ln>
              <a:solidFill>
                <a:srgbClr val="CCFFCC"/>
              </a:solidFill>
              <a:effectLst/>
              <a:uLnTx/>
              <a:uFillTx/>
            </a:endParaRPr>
          </a:p>
        </p:txBody>
      </p:sp>
      <p:sp>
        <p:nvSpPr>
          <p:cNvPr id="35" name="Text Placeholder 3"/>
          <p:cNvSpPr txBox="1">
            <a:spLocks/>
          </p:cNvSpPr>
          <p:nvPr/>
        </p:nvSpPr>
        <p:spPr>
          <a:xfrm>
            <a:off x="6921650" y="4690350"/>
            <a:ext cx="2011680" cy="1371600"/>
          </a:xfrm>
          <a:prstGeom prst="roundRect">
            <a:avLst/>
          </a:prstGeom>
          <a:solidFill>
            <a:schemeClr val="accent5"/>
          </a:solidFill>
        </p:spPr>
        <p:txBody>
          <a:bodyPr lIns="91440" tIns="91440" rIns="91440" bIns="91440" anchor="ctr" anchorCtr="0"/>
          <a:lstStyle/>
          <a:p>
            <a:pPr marR="0" lvl="0" algn="ctr" defTabSz="914363" rtl="0" eaLnBrk="1" fontAlgn="auto" latinLnBrk="0" hangingPunct="1">
              <a:lnSpc>
                <a:spcPct val="90000"/>
              </a:lnSpc>
              <a:spcBef>
                <a:spcPts val="0"/>
              </a:spcBef>
              <a:spcAft>
                <a:spcPts val="300"/>
              </a:spcAft>
              <a:buClr>
                <a:schemeClr val="accent2"/>
              </a:buClr>
              <a:buSzTx/>
              <a:buFont typeface="Wingdings" pitchFamily="2" charset="2"/>
              <a:buNone/>
              <a:tabLst/>
              <a:defRPr/>
            </a:pPr>
            <a:r>
              <a:rPr kumimoji="0" lang="en-US" sz="1600" b="1" i="0" u="none" strike="noStrike" kern="1200" cap="none" normalizeH="0" baseline="0" noProof="0" dirty="0" smtClean="0">
                <a:ln>
                  <a:noFill/>
                </a:ln>
                <a:solidFill>
                  <a:srgbClr val="B70000"/>
                </a:solidFill>
                <a:effectLst/>
                <a:uLnTx/>
                <a:uFillTx/>
                <a:latin typeface="+mn-lt"/>
                <a:ea typeface="+mn-ea"/>
                <a:cs typeface="+mn-cs"/>
              </a:rPr>
              <a:t>…they</a:t>
            </a:r>
            <a:r>
              <a:rPr lang="en-US" sz="1600" b="1" noProof="0" dirty="0" smtClean="0">
                <a:solidFill>
                  <a:srgbClr val="B70000"/>
                </a:solidFill>
              </a:rPr>
              <a:t>’</a:t>
            </a:r>
            <a:r>
              <a:rPr lang="en-US" sz="1600" b="1" dirty="0" smtClean="0">
                <a:solidFill>
                  <a:srgbClr val="B70000"/>
                </a:solidFill>
              </a:rPr>
              <a:t>re financially on</a:t>
            </a:r>
          </a:p>
          <a:p>
            <a:pPr marR="0" lvl="0" algn="ctr" defTabSz="914363" rtl="0" eaLnBrk="1" fontAlgn="auto" latinLnBrk="0" hangingPunct="1">
              <a:lnSpc>
                <a:spcPct val="90000"/>
              </a:lnSpc>
              <a:spcBef>
                <a:spcPts val="0"/>
              </a:spcBef>
              <a:buClr>
                <a:schemeClr val="accent2"/>
              </a:buClr>
              <a:buSzTx/>
              <a:buFont typeface="Wingdings" pitchFamily="2" charset="2"/>
              <a:buNone/>
              <a:tabLst/>
              <a:defRPr/>
            </a:pPr>
            <a:r>
              <a:rPr kumimoji="0" lang="en-US" sz="2200" b="1" i="0" u="none" strike="noStrike" kern="1200" cap="none" normalizeH="0" noProof="0" dirty="0" smtClean="0">
                <a:ln>
                  <a:noFill/>
                </a:ln>
                <a:solidFill>
                  <a:srgbClr val="B70000"/>
                </a:solidFill>
                <a:effectLst/>
                <a:uLnTx/>
                <a:uFillTx/>
                <a:latin typeface="+mn-lt"/>
                <a:ea typeface="+mn-ea"/>
                <a:cs typeface="+mn-cs"/>
              </a:rPr>
              <a:t>THEIR OWN</a:t>
            </a:r>
            <a:endParaRPr kumimoji="0" lang="en-US" sz="2200" b="1" i="0" u="none" strike="noStrike" kern="1200" cap="none" normalizeH="0" baseline="0" noProof="0" dirty="0" smtClean="0">
              <a:ln>
                <a:noFill/>
              </a:ln>
              <a:solidFill>
                <a:srgbClr val="B70000"/>
              </a:solidFill>
              <a:effectLst/>
              <a:uLnTx/>
              <a:uFillTx/>
              <a:latin typeface="+mn-lt"/>
              <a:ea typeface="+mn-ea"/>
              <a:cs typeface="+mn-cs"/>
            </a:endParaRPr>
          </a:p>
        </p:txBody>
      </p:sp>
      <p:cxnSp>
        <p:nvCxnSpPr>
          <p:cNvPr id="37" name="Straight Arrow Connector 36"/>
          <p:cNvCxnSpPr>
            <a:stCxn id="22" idx="3"/>
          </p:cNvCxnSpPr>
          <p:nvPr/>
        </p:nvCxnSpPr>
        <p:spPr>
          <a:xfrm>
            <a:off x="2167528" y="2267190"/>
            <a:ext cx="943226" cy="153296"/>
          </a:xfrm>
          <a:prstGeom prst="straightConnector1">
            <a:avLst/>
          </a:prstGeom>
          <a:ln w="3175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2" idx="3"/>
          </p:cNvCxnSpPr>
          <p:nvPr/>
        </p:nvCxnSpPr>
        <p:spPr>
          <a:xfrm flipV="1">
            <a:off x="2166770" y="5298157"/>
            <a:ext cx="926054" cy="77993"/>
          </a:xfrm>
          <a:prstGeom prst="straightConnector1">
            <a:avLst/>
          </a:prstGeom>
          <a:ln w="317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3" idx="1"/>
          </p:cNvCxnSpPr>
          <p:nvPr/>
        </p:nvCxnSpPr>
        <p:spPr>
          <a:xfrm rot="10800000">
            <a:off x="6311154" y="2267190"/>
            <a:ext cx="610496" cy="0"/>
          </a:xfrm>
          <a:prstGeom prst="straightConnector1">
            <a:avLst/>
          </a:prstGeom>
          <a:ln w="31750">
            <a:solidFill>
              <a:schemeClr val="accent3"/>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4" idx="1"/>
          </p:cNvCxnSpPr>
          <p:nvPr/>
        </p:nvCxnSpPr>
        <p:spPr>
          <a:xfrm rot="10800000">
            <a:off x="6176684" y="3119735"/>
            <a:ext cx="744967" cy="683451"/>
          </a:xfrm>
          <a:prstGeom prst="straightConnector1">
            <a:avLst/>
          </a:prstGeom>
          <a:ln w="31750">
            <a:solidFill>
              <a:schemeClr val="tx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35" idx="1"/>
          </p:cNvCxnSpPr>
          <p:nvPr/>
        </p:nvCxnSpPr>
        <p:spPr>
          <a:xfrm rot="10800000">
            <a:off x="6122896" y="5038182"/>
            <a:ext cx="798755" cy="337969"/>
          </a:xfrm>
          <a:prstGeom prst="straightConnector1">
            <a:avLst/>
          </a:prstGeom>
          <a:ln w="31750">
            <a:solidFill>
              <a:schemeClr val="accent5"/>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62242" y="6419334"/>
            <a:ext cx="5652622" cy="369332"/>
          </a:xfrm>
          <a:prstGeom prst="rect">
            <a:avLst/>
          </a:prstGeom>
          <a:noFill/>
        </p:spPr>
        <p:txBody>
          <a:bodyPr wrap="none" rtlCol="0">
            <a:spAutoFit/>
          </a:bodyPr>
          <a:lstStyle/>
          <a:p>
            <a:r>
              <a:rPr lang="en-US" dirty="0" smtClean="0">
                <a:solidFill>
                  <a:srgbClr val="FFFFFF"/>
                </a:solidFill>
              </a:rPr>
              <a:t>Attribution: Josh Jarrett, Bill and Melinda Gates Foundation</a:t>
            </a:r>
          </a:p>
        </p:txBody>
      </p:sp>
    </p:spTree>
    <p:extLst>
      <p:ext uri="{BB962C8B-B14F-4D97-AF65-F5344CB8AC3E}">
        <p14:creationId xmlns:p14="http://schemas.microsoft.com/office/powerpoint/2010/main" val="1648379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hlinkClick r:id="rId3"/>
          </p:cNvPr>
          <p:cNvSpPr/>
          <p:nvPr/>
        </p:nvSpPr>
        <p:spPr bwMode="auto">
          <a:xfrm>
            <a:off x="359226" y="1584263"/>
            <a:ext cx="8490858" cy="4210562"/>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300" dirty="0" smtClean="0">
              <a:solidFill>
                <a:schemeClr val="accent1">
                  <a:lumMod val="50000"/>
                </a:schemeClr>
              </a:solidFill>
              <a:latin typeface="Segoe" pitchFamily="34" charset="0"/>
            </a:endParaRPr>
          </a:p>
        </p:txBody>
      </p:sp>
      <p:sp>
        <p:nvSpPr>
          <p:cNvPr id="7" name="Text Box 35"/>
          <p:cNvSpPr txBox="1">
            <a:spLocks noChangeArrowheads="1"/>
          </p:cNvSpPr>
          <p:nvPr/>
        </p:nvSpPr>
        <p:spPr bwMode="auto">
          <a:xfrm>
            <a:off x="404814" y="6319148"/>
            <a:ext cx="5638178" cy="307777"/>
          </a:xfrm>
          <a:prstGeom prst="rect">
            <a:avLst/>
          </a:prstGeom>
          <a:noFill/>
          <a:ln w="9525" algn="ctr">
            <a:noFill/>
            <a:miter lim="800000"/>
            <a:headEnd/>
            <a:tailEnd/>
          </a:ln>
          <a:effectLst/>
        </p:spPr>
        <p:txBody>
          <a:bodyPr wrap="square" lIns="0" tIns="0" rIns="0" bIns="0">
            <a:spAutoFit/>
          </a:bodyPr>
          <a:lstStyle/>
          <a:p>
            <a:pPr marL="63500" indent="-63500" algn="l" eaLnBrk="0" hangingPunct="0">
              <a:spcBef>
                <a:spcPct val="20000"/>
              </a:spcBef>
              <a:buClr>
                <a:schemeClr val="bg1"/>
              </a:buClr>
            </a:pPr>
            <a:r>
              <a:rPr lang="en-US" sz="1000" dirty="0">
                <a:solidFill>
                  <a:srgbClr val="FFFFFF"/>
                </a:solidFill>
              </a:rPr>
              <a:t>Source:  </a:t>
            </a:r>
            <a:r>
              <a:rPr lang="en-US" sz="1000" i="1" dirty="0">
                <a:solidFill>
                  <a:srgbClr val="FFFFFF"/>
                </a:solidFill>
              </a:rPr>
              <a:t>The </a:t>
            </a:r>
            <a:r>
              <a:rPr lang="en-US" sz="1000" i="1" dirty="0" smtClean="0">
                <a:solidFill>
                  <a:srgbClr val="FFFFFF"/>
                </a:solidFill>
              </a:rPr>
              <a:t>Iron Triangle:  College Presidents Talk About Costs, Access, and Quality, </a:t>
            </a:r>
            <a:r>
              <a:rPr lang="en-US" sz="1000" dirty="0" smtClean="0">
                <a:solidFill>
                  <a:srgbClr val="FFFFFF"/>
                </a:solidFill>
              </a:rPr>
              <a:t>Public Agenda, October 2008.</a:t>
            </a:r>
            <a:endParaRPr lang="en-US" sz="1000" dirty="0">
              <a:solidFill>
                <a:srgbClr val="FFFFFF"/>
              </a:solidFill>
            </a:endParaRPr>
          </a:p>
        </p:txBody>
      </p:sp>
      <p:sp>
        <p:nvSpPr>
          <p:cNvPr id="8" name="TextBox 7"/>
          <p:cNvSpPr txBox="1"/>
          <p:nvPr/>
        </p:nvSpPr>
        <p:spPr>
          <a:xfrm>
            <a:off x="571482" y="2565793"/>
            <a:ext cx="8180614" cy="3970318"/>
          </a:xfrm>
          <a:prstGeom prst="rect">
            <a:avLst/>
          </a:prstGeom>
          <a:noFill/>
        </p:spPr>
        <p:txBody>
          <a:bodyPr wrap="square" rtlCol="0">
            <a:spAutoFit/>
          </a:bodyPr>
          <a:lstStyle/>
          <a:p>
            <a:r>
              <a:rPr lang="en-US" sz="2800" i="1" dirty="0" smtClean="0"/>
              <a:t>“In the view of many college and university presidents, the three main factors in higher education—cost, quality, and access—exist in what we call an </a:t>
            </a:r>
            <a:r>
              <a:rPr lang="en-US" sz="2800" i="1" u="sng" dirty="0" smtClean="0">
                <a:hlinkClick r:id="rId3"/>
              </a:rPr>
              <a:t>iron triangle</a:t>
            </a:r>
            <a:r>
              <a:rPr lang="en-US" sz="2800" i="1" dirty="0" smtClean="0"/>
              <a:t>. These factors are linked in an unbreakable reciprocal relationship, such that any change in one will inevitably impact the others.”</a:t>
            </a:r>
          </a:p>
          <a:p>
            <a:pPr algn="r"/>
            <a:r>
              <a:rPr lang="en-US" sz="2800" b="1" dirty="0" smtClean="0">
                <a:solidFill>
                  <a:srgbClr val="5A471C"/>
                </a:solidFill>
              </a:rPr>
              <a:t>              - Public Agenda research on opinions of higher education presidents</a:t>
            </a:r>
          </a:p>
        </p:txBody>
      </p:sp>
      <p:sp>
        <p:nvSpPr>
          <p:cNvPr id="10" name="Text Box 35"/>
          <p:cNvSpPr txBox="1">
            <a:spLocks noChangeArrowheads="1"/>
          </p:cNvSpPr>
          <p:nvPr/>
        </p:nvSpPr>
        <p:spPr bwMode="auto">
          <a:xfrm>
            <a:off x="557213" y="6072927"/>
            <a:ext cx="7782101" cy="553998"/>
          </a:xfrm>
          <a:prstGeom prst="rect">
            <a:avLst/>
          </a:prstGeom>
          <a:noFill/>
          <a:ln w="9525" algn="ctr">
            <a:noFill/>
            <a:miter lim="800000"/>
            <a:headEnd/>
            <a:tailEnd/>
          </a:ln>
          <a:effectLst/>
        </p:spPr>
        <p:txBody>
          <a:bodyPr wrap="square" lIns="0" tIns="0" rIns="0" bIns="0">
            <a:spAutoFit/>
          </a:bodyPr>
          <a:lstStyle/>
          <a:p>
            <a:pPr marL="63500" indent="-63500" algn="l" eaLnBrk="0" hangingPunct="0">
              <a:spcBef>
                <a:spcPct val="20000"/>
              </a:spcBef>
              <a:buClr>
                <a:schemeClr val="bg1"/>
              </a:buClr>
            </a:pPr>
            <a:r>
              <a:rPr lang="en-US" dirty="0">
                <a:solidFill>
                  <a:srgbClr val="000000"/>
                </a:solidFill>
              </a:rPr>
              <a:t>Source:  </a:t>
            </a:r>
            <a:r>
              <a:rPr lang="en-US" i="1" dirty="0">
                <a:solidFill>
                  <a:srgbClr val="000000"/>
                </a:solidFill>
              </a:rPr>
              <a:t>The </a:t>
            </a:r>
            <a:r>
              <a:rPr lang="en-US" i="1" dirty="0" smtClean="0">
                <a:solidFill>
                  <a:srgbClr val="000000"/>
                </a:solidFill>
              </a:rPr>
              <a:t>Iron Triangle:  College Presidents Talk About Costs, Access, and Quality, </a:t>
            </a:r>
            <a:r>
              <a:rPr lang="en-US" dirty="0" smtClean="0">
                <a:solidFill>
                  <a:srgbClr val="000000"/>
                </a:solidFill>
              </a:rPr>
              <a:t>Public Agenda, October 2008.</a:t>
            </a:r>
            <a:endParaRPr lang="en-US" dirty="0">
              <a:solidFill>
                <a:srgbClr val="000000"/>
              </a:solidFill>
            </a:endParaRPr>
          </a:p>
        </p:txBody>
      </p:sp>
      <p:sp>
        <p:nvSpPr>
          <p:cNvPr id="9" name="Rectangle 8"/>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
        <p:nvSpPr>
          <p:cNvPr id="6" name="Rectangle 2"/>
          <p:cNvSpPr txBox="1">
            <a:spLocks noChangeArrowheads="1"/>
          </p:cNvSpPr>
          <p:nvPr/>
        </p:nvSpPr>
        <p:spPr>
          <a:xfrm>
            <a:off x="304800" y="228600"/>
            <a:ext cx="8458200" cy="1022350"/>
          </a:xfrm>
          <a:prstGeom prst="rect">
            <a:avLst/>
          </a:prstGeom>
        </p:spPr>
        <p:txBody>
          <a:bodyPr vert="horz" wrap="square" lIns="0" tIns="0" rIns="0" bIns="0" rtlCol="0" anchor="t" anchorCtr="0">
            <a:noAutofit/>
          </a:bodyPr>
          <a:lstStyle/>
          <a:p>
            <a:pPr lvl="0" defTabSz="914363">
              <a:lnSpc>
                <a:spcPts val="4000"/>
              </a:lnSpc>
              <a:spcBef>
                <a:spcPct val="0"/>
              </a:spcBef>
              <a:defRPr/>
            </a:pPr>
            <a:r>
              <a:rPr lang="en-US" sz="3200" b="1" dirty="0">
                <a:solidFill>
                  <a:srgbClr val="B70000"/>
                </a:solidFill>
              </a:rPr>
              <a:t>But institutions haven’t – and “can’t</a:t>
            </a:r>
            <a:r>
              <a:rPr lang="en-US" sz="3200" b="1" dirty="0" smtClean="0">
                <a:solidFill>
                  <a:srgbClr val="B70000"/>
                </a:solidFill>
              </a:rPr>
              <a:t>”</a:t>
            </a:r>
          </a:p>
          <a:p>
            <a:pPr lvl="0" defTabSz="914363">
              <a:lnSpc>
                <a:spcPts val="4000"/>
              </a:lnSpc>
              <a:spcBef>
                <a:spcPct val="0"/>
              </a:spcBef>
              <a:defRPr/>
            </a:pPr>
            <a:endParaRPr lang="en-US" sz="3200" b="1" dirty="0" smtClean="0">
              <a:solidFill>
                <a:srgbClr val="B70000"/>
              </a:solidFill>
            </a:endParaRPr>
          </a:p>
          <a:p>
            <a:pPr lvl="0" defTabSz="914363">
              <a:lnSpc>
                <a:spcPts val="4000"/>
              </a:lnSpc>
              <a:spcBef>
                <a:spcPct val="0"/>
              </a:spcBef>
              <a:defRPr/>
            </a:pPr>
            <a:r>
              <a:rPr kumimoji="0" lang="en-US" sz="3200" b="1" i="0" u="none" strike="noStrike" kern="1200" cap="none" spc="0" normalizeH="0" baseline="0" noProof="0" dirty="0" smtClean="0">
                <a:ln w="3175">
                  <a:noFill/>
                </a:ln>
                <a:solidFill>
                  <a:schemeClr val="tx1"/>
                </a:solidFill>
                <a:effectLst/>
                <a:uLnTx/>
                <a:uFillTx/>
                <a:latin typeface="+mj-lt"/>
                <a:ea typeface="+mn-ea"/>
                <a:cs typeface="Arial" charset="0"/>
              </a:rPr>
              <a:t>The “Iron Triangle” suggests institutions are constrained in their ability to adapt</a:t>
            </a:r>
            <a:endParaRPr kumimoji="0" lang="en-US" sz="3200" b="1" i="0" u="none" strike="noStrike" kern="1200" cap="none" spc="0" normalizeH="0" baseline="0" noProof="0" dirty="0">
              <a:ln w="3175">
                <a:noFill/>
              </a:ln>
              <a:solidFill>
                <a:schemeClr val="tx1"/>
              </a:solidFill>
              <a:effectLst/>
              <a:uLnTx/>
              <a:uFillTx/>
              <a:latin typeface="+mj-lt"/>
              <a:ea typeface="+mn-ea"/>
              <a:cs typeface="Arial" charset="0"/>
            </a:endParaRPr>
          </a:p>
        </p:txBody>
      </p:sp>
    </p:spTree>
    <p:extLst>
      <p:ext uri="{BB962C8B-B14F-4D97-AF65-F5344CB8AC3E}">
        <p14:creationId xmlns:p14="http://schemas.microsoft.com/office/powerpoint/2010/main" val="1649166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
        <p:nvSpPr>
          <p:cNvPr id="3" name="Content Placeholder 2"/>
          <p:cNvSpPr>
            <a:spLocks noGrp="1"/>
          </p:cNvSpPr>
          <p:nvPr>
            <p:ph idx="1"/>
          </p:nvPr>
        </p:nvSpPr>
        <p:spPr>
          <a:xfrm>
            <a:off x="162659" y="406634"/>
            <a:ext cx="9158857" cy="5478406"/>
          </a:xfrm>
        </p:spPr>
        <p:txBody>
          <a:bodyPr/>
          <a:lstStyle/>
          <a:p>
            <a:pPr marL="0" indent="0">
              <a:buNone/>
            </a:pPr>
            <a:r>
              <a:rPr lang="en-US" sz="4000" b="1" dirty="0">
                <a:solidFill>
                  <a:srgbClr val="660066"/>
                </a:solidFill>
              </a:rPr>
              <a:t>The Iron </a:t>
            </a:r>
            <a:r>
              <a:rPr lang="en-US" sz="4000" b="1" dirty="0" smtClean="0">
                <a:solidFill>
                  <a:srgbClr val="660066"/>
                </a:solidFill>
              </a:rPr>
              <a:t>Triangle</a:t>
            </a:r>
          </a:p>
          <a:p>
            <a:pPr marL="0" indent="0">
              <a:buNone/>
            </a:pPr>
            <a:endParaRPr lang="en-US" sz="1100" b="1" dirty="0" smtClean="0"/>
          </a:p>
          <a:p>
            <a:r>
              <a:rPr lang="en-US" dirty="0" smtClean="0">
                <a:solidFill>
                  <a:srgbClr val="B70000"/>
                </a:solidFill>
              </a:rPr>
              <a:t>Three </a:t>
            </a:r>
            <a:r>
              <a:rPr lang="en-US" dirty="0">
                <a:solidFill>
                  <a:srgbClr val="B70000"/>
                </a:solidFill>
              </a:rPr>
              <a:t>concepts dominate the concerns </a:t>
            </a:r>
            <a:r>
              <a:rPr lang="en-US" dirty="0" smtClean="0">
                <a:solidFill>
                  <a:srgbClr val="B70000"/>
                </a:solidFill>
              </a:rPr>
              <a:t>presidents: </a:t>
            </a:r>
          </a:p>
          <a:p>
            <a:pPr lvl="1"/>
            <a:r>
              <a:rPr lang="en-US" sz="2400" dirty="0" smtClean="0"/>
              <a:t>increasing </a:t>
            </a:r>
            <a:r>
              <a:rPr lang="en-US" sz="2400" dirty="0"/>
              <a:t>cost of higher </a:t>
            </a:r>
            <a:r>
              <a:rPr lang="en-US" sz="2400" dirty="0" smtClean="0"/>
              <a:t>education</a:t>
            </a:r>
          </a:p>
          <a:p>
            <a:pPr lvl="1"/>
            <a:r>
              <a:rPr lang="en-US" sz="2400" dirty="0" smtClean="0"/>
              <a:t>challenge </a:t>
            </a:r>
            <a:r>
              <a:rPr lang="en-US" sz="2400" dirty="0"/>
              <a:t>of providing </a:t>
            </a:r>
            <a:r>
              <a:rPr lang="en-US" sz="2400" dirty="0" smtClean="0"/>
              <a:t>access</a:t>
            </a:r>
          </a:p>
          <a:p>
            <a:pPr lvl="1"/>
            <a:r>
              <a:rPr lang="en-US" sz="2400" dirty="0" smtClean="0"/>
              <a:t>need </a:t>
            </a:r>
            <a:r>
              <a:rPr lang="en-US" sz="2400" dirty="0"/>
              <a:t>to maintain and improve educational </a:t>
            </a:r>
            <a:r>
              <a:rPr lang="en-US" sz="2400" dirty="0" smtClean="0"/>
              <a:t>quality</a:t>
            </a:r>
          </a:p>
          <a:p>
            <a:pPr marL="457200" lvl="1" indent="0">
              <a:buNone/>
            </a:pPr>
            <a:endParaRPr lang="en-US" sz="2400" dirty="0"/>
          </a:p>
          <a:p>
            <a:r>
              <a:rPr lang="en-US" b="1" dirty="0" smtClean="0"/>
              <a:t>Three missions </a:t>
            </a:r>
            <a:r>
              <a:rPr lang="en-US" b="1" dirty="0" smtClean="0">
                <a:solidFill>
                  <a:srgbClr val="9900CC"/>
                </a:solidFill>
              </a:rPr>
              <a:t>in tension</a:t>
            </a:r>
            <a:r>
              <a:rPr lang="en-US" b="1" dirty="0" smtClean="0"/>
              <a:t>:</a:t>
            </a:r>
          </a:p>
          <a:p>
            <a:pPr lvl="1"/>
            <a:r>
              <a:rPr lang="en-US" sz="2400" dirty="0" smtClean="0">
                <a:solidFill>
                  <a:srgbClr val="008000"/>
                </a:solidFill>
              </a:rPr>
              <a:t>Access up = quality down and/or costs up</a:t>
            </a:r>
          </a:p>
          <a:p>
            <a:pPr lvl="1"/>
            <a:r>
              <a:rPr lang="en-US" sz="2400" dirty="0" smtClean="0"/>
              <a:t>Quality up = access down and/or costs up</a:t>
            </a:r>
          </a:p>
          <a:p>
            <a:pPr lvl="1"/>
            <a:r>
              <a:rPr lang="en-US" sz="2400" dirty="0">
                <a:solidFill>
                  <a:srgbClr val="800000"/>
                </a:solidFill>
              </a:rPr>
              <a:t>Costs down = quality down and/or </a:t>
            </a:r>
            <a:r>
              <a:rPr lang="en-US" sz="2400" dirty="0" smtClean="0">
                <a:solidFill>
                  <a:srgbClr val="800000"/>
                </a:solidFill>
              </a:rPr>
              <a:t>access down</a:t>
            </a:r>
            <a:endParaRPr lang="en-US" sz="2400" dirty="0">
              <a:solidFill>
                <a:srgbClr val="800000"/>
              </a:solidFill>
            </a:endParaRPr>
          </a:p>
          <a:p>
            <a:pPr lvl="1"/>
            <a:endParaRPr lang="en-US" sz="2400" dirty="0" smtClean="0">
              <a:solidFill>
                <a:srgbClr val="800000"/>
              </a:solidFill>
            </a:endParaRPr>
          </a:p>
        </p:txBody>
      </p:sp>
    </p:spTree>
    <p:extLst>
      <p:ext uri="{BB962C8B-B14F-4D97-AF65-F5344CB8AC3E}">
        <p14:creationId xmlns:p14="http://schemas.microsoft.com/office/powerpoint/2010/main" val="29626875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t="18407" b="18407"/>
          <a:stretch>
            <a:fillRect/>
          </a:stretch>
        </p:blipFill>
        <p:spPr>
          <a:xfrm>
            <a:off x="187680" y="1119540"/>
            <a:ext cx="4422792" cy="1864511"/>
          </a:xfrm>
        </p:spPr>
      </p:pic>
      <p:sp>
        <p:nvSpPr>
          <p:cNvPr id="5" name="TextBox 4"/>
          <p:cNvSpPr txBox="1"/>
          <p:nvPr/>
        </p:nvSpPr>
        <p:spPr>
          <a:xfrm>
            <a:off x="2327251" y="3815846"/>
            <a:ext cx="1269978" cy="1015663"/>
          </a:xfrm>
          <a:prstGeom prst="rect">
            <a:avLst/>
          </a:prstGeom>
          <a:noFill/>
        </p:spPr>
        <p:txBody>
          <a:bodyPr wrap="square" rtlCol="0">
            <a:spAutoFit/>
          </a:bodyPr>
          <a:lstStyle/>
          <a:p>
            <a:pPr algn="ctr"/>
            <a:r>
              <a:rPr lang="en-US" sz="6000" dirty="0">
                <a:solidFill>
                  <a:srgbClr val="0000FF"/>
                </a:solidFill>
              </a:rPr>
              <a:t>v</a:t>
            </a:r>
            <a:r>
              <a:rPr lang="en-US" sz="6000" dirty="0" smtClean="0">
                <a:solidFill>
                  <a:srgbClr val="0000FF"/>
                </a:solidFill>
              </a:rPr>
              <a:t>s</a:t>
            </a:r>
            <a:r>
              <a:rPr lang="en-US" sz="2400" dirty="0" smtClean="0">
                <a:solidFill>
                  <a:srgbClr val="0000FF"/>
                </a:solidFill>
              </a:rPr>
              <a:t>.</a:t>
            </a:r>
          </a:p>
        </p:txBody>
      </p:sp>
      <p:pic>
        <p:nvPicPr>
          <p:cNvPr id="6" name="Picture 5"/>
          <p:cNvPicPr>
            <a:picLocks noChangeAspect="1"/>
          </p:cNvPicPr>
          <p:nvPr/>
        </p:nvPicPr>
        <p:blipFill>
          <a:blip r:embed="rId4"/>
          <a:stretch>
            <a:fillRect/>
          </a:stretch>
        </p:blipFill>
        <p:spPr>
          <a:xfrm>
            <a:off x="4729431" y="2283392"/>
            <a:ext cx="4352008" cy="4448008"/>
          </a:xfrm>
          <a:prstGeom prst="rect">
            <a:avLst/>
          </a:prstGeom>
        </p:spPr>
      </p:pic>
      <p:sp>
        <p:nvSpPr>
          <p:cNvPr id="7" name="Rectangle 6"/>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
        <p:nvSpPr>
          <p:cNvPr id="2" name="Title 1"/>
          <p:cNvSpPr>
            <a:spLocks noGrp="1"/>
          </p:cNvSpPr>
          <p:nvPr>
            <p:ph type="title"/>
          </p:nvPr>
        </p:nvSpPr>
        <p:spPr>
          <a:xfrm>
            <a:off x="135267" y="106784"/>
            <a:ext cx="9129943" cy="1143000"/>
          </a:xfrm>
        </p:spPr>
        <p:txBody>
          <a:bodyPr/>
          <a:lstStyle/>
          <a:p>
            <a:r>
              <a:rPr lang="en-US" dirty="0" smtClean="0"/>
              <a:t>Rivalrous </a:t>
            </a:r>
            <a:r>
              <a:rPr lang="en-US" dirty="0" smtClean="0">
                <a:solidFill>
                  <a:srgbClr val="008000"/>
                </a:solidFill>
              </a:rPr>
              <a:t>vs. </a:t>
            </a:r>
            <a:r>
              <a:rPr lang="en-US" dirty="0" smtClean="0">
                <a:solidFill>
                  <a:srgbClr val="9900CC"/>
                </a:solidFill>
              </a:rPr>
              <a:t>Non-Rivalrous </a:t>
            </a:r>
            <a:r>
              <a:rPr lang="en-US" dirty="0" smtClean="0"/>
              <a:t>Resources</a:t>
            </a:r>
            <a:endParaRPr lang="en-US" dirty="0"/>
          </a:p>
        </p:txBody>
      </p:sp>
    </p:spTree>
    <p:extLst>
      <p:ext uri="{BB962C8B-B14F-4D97-AF65-F5344CB8AC3E}">
        <p14:creationId xmlns:p14="http://schemas.microsoft.com/office/powerpoint/2010/main" val="154327526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0512" y="6225285"/>
            <a:ext cx="8822547" cy="615553"/>
          </a:xfrm>
          <a:prstGeom prst="rect">
            <a:avLst/>
          </a:prstGeom>
        </p:spPr>
        <p:txBody>
          <a:bodyPr wrap="square">
            <a:spAutoFit/>
          </a:bodyPr>
          <a:lstStyle/>
          <a:p>
            <a:r>
              <a:rPr lang="en-US" sz="1700" dirty="0"/>
              <a:t>OLPC and FOSS@RIT--Education innovation the open source </a:t>
            </a:r>
            <a:r>
              <a:rPr lang="en-US" sz="1700" dirty="0" smtClean="0"/>
              <a:t>way By: opensourceway</a:t>
            </a:r>
            <a:endParaRPr lang="en-US" sz="1700" dirty="0"/>
          </a:p>
          <a:p>
            <a:pPr lvl="0"/>
            <a:r>
              <a:rPr lang="en-US" sz="1700" u="sng" dirty="0" smtClean="0">
                <a:hlinkClick r:id="rId3"/>
              </a:rPr>
              <a:t>http</a:t>
            </a:r>
            <a:r>
              <a:rPr lang="en-US" sz="1700" u="sng" dirty="0">
                <a:hlinkClick r:id="rId3"/>
              </a:rPr>
              <a:t>://www.flickr.com/photos/opensourceway/4863541086/sizes/o/in/photostream/</a:t>
            </a:r>
            <a:endParaRPr lang="en-US" sz="1700" dirty="0"/>
          </a:p>
        </p:txBody>
      </p:sp>
      <p:sp>
        <p:nvSpPr>
          <p:cNvPr id="3" name="Rectangle 2"/>
          <p:cNvSpPr/>
          <p:nvPr/>
        </p:nvSpPr>
        <p:spPr>
          <a:xfrm>
            <a:off x="54883" y="6456859"/>
            <a:ext cx="1159292" cy="369332"/>
          </a:xfrm>
          <a:prstGeom prst="rect">
            <a:avLst/>
          </a:prstGeom>
        </p:spPr>
        <p:txBody>
          <a:bodyPr wrap="none">
            <a:spAutoFit/>
          </a:bodyPr>
          <a:lstStyle/>
          <a:p>
            <a:r>
              <a:rPr lang="en-US" dirty="0"/>
              <a:t>CC BY-SA</a:t>
            </a:r>
          </a:p>
        </p:txBody>
      </p:sp>
      <p:pic>
        <p:nvPicPr>
          <p:cNvPr id="4" name="Picture 3" descr="4863541086_2c1d3bde19_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2" y="894841"/>
            <a:ext cx="9056988" cy="5085847"/>
          </a:xfrm>
          <a:prstGeom prst="rect">
            <a:avLst/>
          </a:prstGeom>
        </p:spPr>
      </p:pic>
      <p:sp>
        <p:nvSpPr>
          <p:cNvPr id="5" name="Rectangle 4"/>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35171747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266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54" y="0"/>
            <a:ext cx="8591408" cy="580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7910577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657" name="Title 1"/>
          <p:cNvSpPr>
            <a:spLocks noGrp="1"/>
          </p:cNvSpPr>
          <p:nvPr>
            <p:ph type="ctrTitle"/>
          </p:nvPr>
        </p:nvSpPr>
        <p:spPr>
          <a:xfrm>
            <a:off x="685800" y="190500"/>
            <a:ext cx="7772400" cy="1470025"/>
          </a:xfrm>
        </p:spPr>
        <p:txBody>
          <a:bodyPr/>
          <a:lstStyle/>
          <a:p>
            <a:r>
              <a:rPr lang="en-US" dirty="0" smtClean="0">
                <a:latin typeface="Calibri" charset="0"/>
                <a:ea typeface="ＭＳ Ｐゴシック" charset="0"/>
                <a:cs typeface="ＭＳ Ｐゴシック" charset="0"/>
              </a:rPr>
              <a:t>Cost of “Copy”</a:t>
            </a:r>
            <a:endParaRPr lang="en-US" dirty="0">
              <a:latin typeface="Calibri" charset="0"/>
              <a:ea typeface="ＭＳ Ｐゴシック" charset="0"/>
              <a:cs typeface="ＭＳ Ｐゴシック" charset="0"/>
            </a:endParaRPr>
          </a:p>
        </p:txBody>
      </p:sp>
      <p:sp>
        <p:nvSpPr>
          <p:cNvPr id="70658" name="Subtitle 2"/>
          <p:cNvSpPr>
            <a:spLocks noGrp="1"/>
          </p:cNvSpPr>
          <p:nvPr>
            <p:ph type="subTitle" idx="1"/>
          </p:nvPr>
        </p:nvSpPr>
        <p:spPr>
          <a:xfrm>
            <a:off x="1143000" y="1854200"/>
            <a:ext cx="6858000" cy="4038600"/>
          </a:xfrm>
        </p:spPr>
        <p:txBody>
          <a:bodyPr/>
          <a:lstStyle/>
          <a:p>
            <a:pPr algn="l"/>
            <a:r>
              <a:rPr lang="en-US" dirty="0" smtClean="0">
                <a:latin typeface="Calibri" charset="0"/>
                <a:ea typeface="ＭＳ Ｐゴシック" charset="0"/>
                <a:cs typeface="ＭＳ Ｐゴシック" charset="0"/>
              </a:rPr>
              <a:t>For one 250 page book:</a:t>
            </a:r>
            <a:br>
              <a:rPr lang="en-US" dirty="0" smtClean="0">
                <a:latin typeface="Calibri" charset="0"/>
                <a:ea typeface="ＭＳ Ｐゴシック" charset="0"/>
                <a:cs typeface="ＭＳ Ｐゴシック" charset="0"/>
              </a:rPr>
            </a:br>
            <a:endParaRPr lang="en-US" dirty="0" smtClean="0">
              <a:latin typeface="Calibri" charset="0"/>
              <a:ea typeface="ＭＳ Ｐゴシック" charset="0"/>
              <a:cs typeface="ＭＳ Ｐゴシック" charset="0"/>
            </a:endParaRPr>
          </a:p>
          <a:p>
            <a:pPr marL="457200" indent="-457200" algn="l">
              <a:buFont typeface="Arial"/>
              <a:buChar char="•"/>
            </a:pPr>
            <a:r>
              <a:rPr lang="en-US" dirty="0" smtClean="0">
                <a:latin typeface="Calibri" charset="0"/>
                <a:ea typeface="ＭＳ Ｐゴシック" charset="0"/>
                <a:cs typeface="ＭＳ Ｐゴシック" charset="0"/>
              </a:rPr>
              <a:t>Copy by hand - $1,000</a:t>
            </a:r>
          </a:p>
          <a:p>
            <a:pPr marL="457200" indent="-457200" algn="l">
              <a:buFont typeface="Arial"/>
              <a:buChar char="•"/>
            </a:pPr>
            <a:endParaRPr lang="en-US" dirty="0" smtClean="0">
              <a:latin typeface="Calibri" charset="0"/>
              <a:ea typeface="ＭＳ Ｐゴシック" charset="0"/>
              <a:cs typeface="ＭＳ Ｐゴシック" charset="0"/>
            </a:endParaRPr>
          </a:p>
          <a:p>
            <a:pPr marL="457200" indent="-457200" algn="l">
              <a:buFont typeface="Arial"/>
              <a:buChar char="•"/>
            </a:pPr>
            <a:r>
              <a:rPr lang="en-US" dirty="0" smtClean="0">
                <a:latin typeface="Calibri" charset="0"/>
                <a:ea typeface="ＭＳ Ｐゴシック" charset="0"/>
                <a:cs typeface="ＭＳ Ｐゴシック" charset="0"/>
              </a:rPr>
              <a:t>Copy by print on demand - $4.90</a:t>
            </a:r>
          </a:p>
          <a:p>
            <a:pPr marL="457200" indent="-457200" algn="l">
              <a:buFont typeface="Arial"/>
              <a:buChar char="•"/>
            </a:pPr>
            <a:endParaRPr lang="en-US" dirty="0" smtClean="0">
              <a:latin typeface="Calibri" charset="0"/>
              <a:ea typeface="ＭＳ Ｐゴシック" charset="0"/>
              <a:cs typeface="ＭＳ Ｐゴシック" charset="0"/>
            </a:endParaRPr>
          </a:p>
          <a:p>
            <a:pPr marL="457200" indent="-457200" algn="l">
              <a:buFont typeface="Arial"/>
              <a:buChar char="•"/>
            </a:pPr>
            <a:r>
              <a:rPr lang="en-US" dirty="0" smtClean="0">
                <a:latin typeface="Calibri" charset="0"/>
                <a:ea typeface="ＭＳ Ｐゴシック" charset="0"/>
                <a:cs typeface="ＭＳ Ｐゴシック" charset="0"/>
              </a:rPr>
              <a:t>Copy by computer - </a:t>
            </a:r>
            <a:r>
              <a:rPr lang="en-US" dirty="0" smtClean="0"/>
              <a:t>$0.00084</a:t>
            </a:r>
          </a:p>
          <a:p>
            <a:pPr algn="l"/>
            <a:endParaRPr lang="en-US" dirty="0" smtClean="0"/>
          </a:p>
          <a:p>
            <a:pPr algn="l"/>
            <a:r>
              <a:rPr lang="en-US" sz="2400" dirty="0" smtClean="0">
                <a:latin typeface="Calibri" charset="0"/>
                <a:ea typeface="ＭＳ Ｐゴシック" charset="0"/>
                <a:cs typeface="ＭＳ Ｐゴシック" charset="0"/>
              </a:rPr>
              <a:t>CC BY: David Wiley, BYU</a:t>
            </a:r>
            <a:endParaRPr lang="en-US" sz="2400"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99444836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657" name="Title 1"/>
          <p:cNvSpPr>
            <a:spLocks noGrp="1"/>
          </p:cNvSpPr>
          <p:nvPr>
            <p:ph type="ctrTitle"/>
          </p:nvPr>
        </p:nvSpPr>
        <p:spPr>
          <a:xfrm>
            <a:off x="685800" y="533400"/>
            <a:ext cx="7772400" cy="1470025"/>
          </a:xfrm>
        </p:spPr>
        <p:txBody>
          <a:bodyPr/>
          <a:lstStyle/>
          <a:p>
            <a:r>
              <a:rPr lang="en-US" dirty="0" smtClean="0">
                <a:latin typeface="Calibri" charset="0"/>
                <a:ea typeface="ＭＳ Ｐゴシック" charset="0"/>
                <a:cs typeface="ＭＳ Ｐゴシック" charset="0"/>
              </a:rPr>
              <a:t>Cost of “Distribute”</a:t>
            </a:r>
            <a:endParaRPr lang="en-US" dirty="0">
              <a:latin typeface="Calibri" charset="0"/>
              <a:ea typeface="ＭＳ Ｐゴシック" charset="0"/>
              <a:cs typeface="ＭＳ Ｐゴシック" charset="0"/>
            </a:endParaRPr>
          </a:p>
        </p:txBody>
      </p:sp>
      <p:sp>
        <p:nvSpPr>
          <p:cNvPr id="70658" name="Subtitle 2"/>
          <p:cNvSpPr>
            <a:spLocks noGrp="1"/>
          </p:cNvSpPr>
          <p:nvPr>
            <p:ph type="subTitle" idx="1"/>
          </p:nvPr>
        </p:nvSpPr>
        <p:spPr>
          <a:xfrm>
            <a:off x="1143000" y="2133600"/>
            <a:ext cx="7734300" cy="4038600"/>
          </a:xfrm>
        </p:spPr>
        <p:txBody>
          <a:bodyPr/>
          <a:lstStyle/>
          <a:p>
            <a:pPr algn="l"/>
            <a:r>
              <a:rPr lang="en-US" dirty="0" smtClean="0">
                <a:solidFill>
                  <a:srgbClr val="FFFFFF"/>
                </a:solidFill>
                <a:latin typeface="Calibri" charset="0"/>
                <a:ea typeface="ＭＳ Ｐゴシック" charset="0"/>
                <a:cs typeface="ＭＳ Ｐゴシック" charset="0"/>
              </a:rPr>
              <a:t>For one 250 page book:</a:t>
            </a:r>
            <a:br>
              <a:rPr lang="en-US" dirty="0" smtClean="0">
                <a:solidFill>
                  <a:srgbClr val="FFFFFF"/>
                </a:solidFill>
                <a:latin typeface="Calibri" charset="0"/>
                <a:ea typeface="ＭＳ Ｐゴシック" charset="0"/>
                <a:cs typeface="ＭＳ Ｐゴシック" charset="0"/>
              </a:rPr>
            </a:br>
            <a:endParaRPr lang="en-US" dirty="0" smtClean="0">
              <a:solidFill>
                <a:srgbClr val="FFFFFF"/>
              </a:solidFill>
              <a:latin typeface="Calibri" charset="0"/>
              <a:ea typeface="ＭＳ Ｐゴシック" charset="0"/>
              <a:cs typeface="ＭＳ Ｐゴシック" charset="0"/>
            </a:endParaRPr>
          </a:p>
          <a:p>
            <a:pPr marL="457200" indent="-457200" algn="l">
              <a:buFont typeface="Arial"/>
              <a:buChar char="•"/>
            </a:pPr>
            <a:r>
              <a:rPr lang="en-US" dirty="0" smtClean="0">
                <a:solidFill>
                  <a:srgbClr val="FFFFFF"/>
                </a:solidFill>
                <a:latin typeface="Calibri" charset="0"/>
                <a:ea typeface="ＭＳ Ｐゴシック" charset="0"/>
                <a:cs typeface="ＭＳ Ｐゴシック" charset="0"/>
              </a:rPr>
              <a:t>Distribute by mail - $5.20</a:t>
            </a:r>
          </a:p>
          <a:p>
            <a:pPr marL="1200150" lvl="1" indent="-457200">
              <a:buFont typeface="Arial"/>
              <a:buChar char="•"/>
            </a:pPr>
            <a:r>
              <a:rPr lang="en-US" dirty="0" smtClean="0">
                <a:solidFill>
                  <a:srgbClr val="FFFFFF"/>
                </a:solidFill>
                <a:latin typeface="Calibri" charset="0"/>
                <a:ea typeface="ＭＳ Ｐゴシック" charset="0"/>
                <a:cs typeface="ＭＳ Ｐゴシック" charset="0"/>
              </a:rPr>
              <a:t>$0 with print-on-demand (2000+ copies)</a:t>
            </a:r>
          </a:p>
          <a:p>
            <a:pPr marL="457200" indent="-457200" algn="l">
              <a:buFont typeface="Arial"/>
              <a:buChar char="•"/>
            </a:pPr>
            <a:endParaRPr lang="en-US" dirty="0" smtClean="0">
              <a:solidFill>
                <a:srgbClr val="FFFFFF"/>
              </a:solidFill>
              <a:latin typeface="Calibri" charset="0"/>
              <a:ea typeface="ＭＳ Ｐゴシック" charset="0"/>
              <a:cs typeface="ＭＳ Ｐゴシック" charset="0"/>
            </a:endParaRPr>
          </a:p>
          <a:p>
            <a:pPr marL="457200" indent="-457200" algn="l">
              <a:buFont typeface="Arial"/>
              <a:buChar char="•"/>
            </a:pPr>
            <a:r>
              <a:rPr lang="en-US" dirty="0" smtClean="0">
                <a:solidFill>
                  <a:srgbClr val="FFFFFF"/>
                </a:solidFill>
                <a:latin typeface="Calibri" charset="0"/>
                <a:ea typeface="ＭＳ Ｐゴシック" charset="0"/>
                <a:cs typeface="ＭＳ Ｐゴシック" charset="0"/>
              </a:rPr>
              <a:t>Distribute by internet - </a:t>
            </a:r>
            <a:r>
              <a:rPr lang="en-US" dirty="0" smtClean="0">
                <a:solidFill>
                  <a:srgbClr val="FFFFFF"/>
                </a:solidFill>
              </a:rPr>
              <a:t>$0.00072</a:t>
            </a:r>
            <a:endParaRPr lang="en-US" dirty="0">
              <a:solidFill>
                <a:srgbClr val="FFFFFF"/>
              </a:solidFill>
              <a:latin typeface="Calibri" charset="0"/>
              <a:ea typeface="ＭＳ Ｐゴシック" charset="0"/>
              <a:cs typeface="ＭＳ Ｐゴシック" charset="0"/>
            </a:endParaRPr>
          </a:p>
        </p:txBody>
      </p:sp>
      <p:sp>
        <p:nvSpPr>
          <p:cNvPr id="2" name="TextBox 1"/>
          <p:cNvSpPr txBox="1"/>
          <p:nvPr/>
        </p:nvSpPr>
        <p:spPr>
          <a:xfrm>
            <a:off x="1143000" y="6021169"/>
            <a:ext cx="3198261" cy="830997"/>
          </a:xfrm>
          <a:prstGeom prst="rect">
            <a:avLst/>
          </a:prstGeom>
          <a:noFill/>
        </p:spPr>
        <p:txBody>
          <a:bodyPr wrap="none" rtlCol="0">
            <a:spAutoFit/>
          </a:bodyPr>
          <a:lstStyle/>
          <a:p>
            <a:r>
              <a:rPr lang="en-US" sz="2400" dirty="0">
                <a:solidFill>
                  <a:srgbClr val="FFFFFF"/>
                </a:solidFill>
                <a:latin typeface="Calibri" charset="0"/>
                <a:ea typeface="ＭＳ Ｐゴシック" charset="0"/>
                <a:cs typeface="ＭＳ Ｐゴシック" charset="0"/>
              </a:rPr>
              <a:t>CC BY: David Wiley, BYU</a:t>
            </a:r>
          </a:p>
          <a:p>
            <a:endParaRPr lang="en-US" sz="2400" dirty="0" smtClean="0">
              <a:solidFill>
                <a:srgbClr val="FFFFFF"/>
              </a:solidFill>
            </a:endParaRPr>
          </a:p>
        </p:txBody>
      </p:sp>
    </p:spTree>
    <p:extLst>
      <p:ext uri="{BB962C8B-B14F-4D97-AF65-F5344CB8AC3E}">
        <p14:creationId xmlns:p14="http://schemas.microsoft.com/office/powerpoint/2010/main" val="374390341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657" name="Title 1"/>
          <p:cNvSpPr>
            <a:spLocks noGrp="1"/>
          </p:cNvSpPr>
          <p:nvPr>
            <p:ph type="ctrTitle"/>
          </p:nvPr>
        </p:nvSpPr>
        <p:spPr/>
        <p:txBody>
          <a:bodyPr/>
          <a:lstStyle/>
          <a:p>
            <a:r>
              <a:rPr lang="en-US" dirty="0" smtClean="0">
                <a:latin typeface="Calibri" charset="0"/>
                <a:ea typeface="ＭＳ Ｐゴシック" charset="0"/>
                <a:cs typeface="ＭＳ Ｐゴシック" charset="0"/>
              </a:rPr>
              <a:t>Copy and Distribute are “Free”</a:t>
            </a:r>
            <a:endParaRPr lang="en-US" dirty="0">
              <a:latin typeface="Calibri" charset="0"/>
              <a:ea typeface="ＭＳ Ｐゴシック" charset="0"/>
              <a:cs typeface="ＭＳ Ｐゴシック" charset="0"/>
            </a:endParaRPr>
          </a:p>
        </p:txBody>
      </p:sp>
      <p:sp>
        <p:nvSpPr>
          <p:cNvPr id="70658" name="Subtitle 2"/>
          <p:cNvSpPr>
            <a:spLocks noGrp="1"/>
          </p:cNvSpPr>
          <p:nvPr>
            <p:ph type="subTitle" idx="1"/>
          </p:nvPr>
        </p:nvSpPr>
        <p:spPr>
          <a:xfrm>
            <a:off x="1143000" y="3886200"/>
            <a:ext cx="6858000" cy="2286000"/>
          </a:xfrm>
        </p:spPr>
        <p:txBody>
          <a:bodyPr/>
          <a:lstStyle/>
          <a:p>
            <a:r>
              <a:rPr lang="en-US" dirty="0" smtClean="0">
                <a:solidFill>
                  <a:srgbClr val="FFFFFF"/>
                </a:solidFill>
                <a:latin typeface="Calibri" charset="0"/>
                <a:ea typeface="ＭＳ Ｐゴシック" charset="0"/>
                <a:cs typeface="ＭＳ Ｐゴシック" charset="0"/>
              </a:rPr>
              <a:t>This changes everything</a:t>
            </a:r>
            <a:endParaRPr lang="en-US" dirty="0">
              <a:solidFill>
                <a:srgbClr val="FFFFFF"/>
              </a:solidFill>
              <a:latin typeface="Calibri" charset="0"/>
              <a:ea typeface="ＭＳ Ｐゴシック" charset="0"/>
              <a:cs typeface="ＭＳ Ｐゴシック" charset="0"/>
            </a:endParaRPr>
          </a:p>
        </p:txBody>
      </p:sp>
      <p:sp>
        <p:nvSpPr>
          <p:cNvPr id="4" name="TextBox 3"/>
          <p:cNvSpPr txBox="1"/>
          <p:nvPr/>
        </p:nvSpPr>
        <p:spPr>
          <a:xfrm>
            <a:off x="1143000" y="6021169"/>
            <a:ext cx="3198261" cy="830997"/>
          </a:xfrm>
          <a:prstGeom prst="rect">
            <a:avLst/>
          </a:prstGeom>
          <a:noFill/>
        </p:spPr>
        <p:txBody>
          <a:bodyPr wrap="none" rtlCol="0">
            <a:spAutoFit/>
          </a:bodyPr>
          <a:lstStyle/>
          <a:p>
            <a:r>
              <a:rPr lang="en-US" sz="2400" dirty="0">
                <a:solidFill>
                  <a:srgbClr val="FFFFFF"/>
                </a:solidFill>
                <a:latin typeface="Calibri" charset="0"/>
                <a:ea typeface="ＭＳ Ｐゴシック" charset="0"/>
                <a:cs typeface="ＭＳ Ｐゴシック" charset="0"/>
              </a:rPr>
              <a:t>CC BY: David Wiley, BYU</a:t>
            </a:r>
          </a:p>
          <a:p>
            <a:endParaRPr lang="en-US" sz="2400" dirty="0" smtClean="0">
              <a:solidFill>
                <a:srgbClr val="FFFFFF"/>
              </a:solidFill>
            </a:endParaRPr>
          </a:p>
        </p:txBody>
      </p:sp>
    </p:spTree>
    <p:extLst>
      <p:ext uri="{BB962C8B-B14F-4D97-AF65-F5344CB8AC3E}">
        <p14:creationId xmlns:p14="http://schemas.microsoft.com/office/powerpoint/2010/main" val="392712382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4322" y="3072313"/>
            <a:ext cx="1616471" cy="71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1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17"/>
            <a:ext cx="9144000" cy="6857999"/>
          </a:xfrm>
          <a:prstGeom prst="rect">
            <a:avLst/>
          </a:prstGeom>
          <a:solidFill>
            <a:srgbClr val="000000"/>
          </a:solidFill>
          <a:ln>
            <a:noFill/>
          </a:ln>
          <a:extLst/>
        </p:spPr>
      </p:pic>
      <p:sp>
        <p:nvSpPr>
          <p:cNvPr id="2" name="TextBox 1"/>
          <p:cNvSpPr txBox="1"/>
          <p:nvPr/>
        </p:nvSpPr>
        <p:spPr>
          <a:xfrm>
            <a:off x="3114675" y="5321300"/>
            <a:ext cx="2451100" cy="923330"/>
          </a:xfrm>
          <a:prstGeom prst="rect">
            <a:avLst/>
          </a:prstGeom>
          <a:noFill/>
        </p:spPr>
        <p:txBody>
          <a:bodyPr wrap="square" rtlCol="0">
            <a:spAutoFit/>
          </a:bodyPr>
          <a:lstStyle/>
          <a:p>
            <a:pPr algn="ctr"/>
            <a:r>
              <a:rPr lang="en-US" sz="5400" dirty="0" smtClean="0">
                <a:solidFill>
                  <a:schemeClr val="accent1"/>
                </a:solidFill>
              </a:rPr>
              <a:t>Video</a:t>
            </a:r>
          </a:p>
        </p:txBody>
      </p:sp>
    </p:spTree>
    <p:extLst>
      <p:ext uri="{BB962C8B-B14F-4D97-AF65-F5344CB8AC3E}">
        <p14:creationId xmlns:p14="http://schemas.microsoft.com/office/powerpoint/2010/main" val="25576756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3169" name="Rectangle 1"/>
          <p:cNvSpPr>
            <a:spLocks noGrp="1" noChangeArrowheads="1"/>
          </p:cNvSpPr>
          <p:nvPr>
            <p:ph type="title" idx="4294967295"/>
          </p:nvPr>
        </p:nvSpPr>
        <p:spPr>
          <a:xfrm>
            <a:off x="981269" y="695513"/>
            <a:ext cx="7144622" cy="5394409"/>
          </a:xfrm>
        </p:spPr>
        <p:txBody>
          <a:bodyPr/>
          <a:lstStyle/>
          <a:p>
            <a:pPr>
              <a:tabLst>
                <a:tab pos="0" algn="l"/>
                <a:tab pos="643006" algn="l"/>
                <a:tab pos="1286012" algn="l"/>
                <a:tab pos="1929018" algn="l"/>
                <a:tab pos="2572024" algn="l"/>
                <a:tab pos="3215030" algn="l"/>
                <a:tab pos="3858036" algn="l"/>
                <a:tab pos="4501043" algn="l"/>
                <a:tab pos="5144049" algn="l"/>
                <a:tab pos="5787055" algn="l"/>
                <a:tab pos="6430061" algn="l"/>
                <a:tab pos="7073067" algn="l"/>
                <a:tab pos="7126651" algn="l"/>
              </a:tabLst>
            </a:pPr>
            <a:r>
              <a:rPr lang="en-US" sz="5300" dirty="0">
                <a:solidFill>
                  <a:schemeClr val="bg1"/>
                </a:solidFill>
                <a:latin typeface="Helvetica" charset="0"/>
                <a:ea typeface="ヒラギノ角ゴ ProN W6" charset="0"/>
                <a:cs typeface="Helvetica" charset="0"/>
              </a:rPr>
              <a:t>A simple, standardized</a:t>
            </a:r>
            <a:r>
              <a:rPr lang="en-US" sz="5300" dirty="0">
                <a:solidFill>
                  <a:schemeClr val="bg1"/>
                </a:solidFill>
                <a:latin typeface="Helvetica" charset="0"/>
                <a:ea typeface="ヒラギノ角ゴ ProN W3" charset="0"/>
                <a:cs typeface="ヒラギノ角ゴ ProN W3" charset="0"/>
              </a:rPr>
              <a:t/>
            </a:r>
            <a:br>
              <a:rPr lang="en-US" sz="5300" dirty="0">
                <a:solidFill>
                  <a:schemeClr val="bg1"/>
                </a:solidFill>
                <a:latin typeface="Helvetica" charset="0"/>
                <a:ea typeface="ヒラギノ角ゴ ProN W3" charset="0"/>
                <a:cs typeface="ヒラギノ角ゴ ProN W3" charset="0"/>
              </a:rPr>
            </a:br>
            <a:r>
              <a:rPr lang="en-US" sz="5300" dirty="0">
                <a:solidFill>
                  <a:schemeClr val="bg1"/>
                </a:solidFill>
                <a:latin typeface="Helvetica" charset="0"/>
                <a:ea typeface="ヒラギノ角ゴ ProN W6" charset="0"/>
                <a:cs typeface="Helvetica" charset="0"/>
              </a:rPr>
              <a:t>way to grant copyright permissions to your creative work.</a:t>
            </a:r>
          </a:p>
        </p:txBody>
      </p:sp>
    </p:spTree>
    <p:extLst>
      <p:ext uri="{BB962C8B-B14F-4D97-AF65-F5344CB8AC3E}">
        <p14:creationId xmlns:p14="http://schemas.microsoft.com/office/powerpoint/2010/main" val="30827628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1489" name="Rectangle 1"/>
          <p:cNvSpPr>
            <a:spLocks noGrp="1" noChangeArrowheads="1"/>
          </p:cNvSpPr>
          <p:nvPr>
            <p:ph type="title"/>
          </p:nvPr>
        </p:nvSpPr>
        <p:spPr>
          <a:xfrm>
            <a:off x="499008" y="481166"/>
            <a:ext cx="8144869" cy="5840966"/>
          </a:xfrm>
        </p:spPr>
        <p:txBody>
          <a:bodyPr/>
          <a:lstStyle/>
          <a:p>
            <a:pPr algn="ctr"/>
            <a:r>
              <a:rPr lang="en-US" sz="5300" dirty="0">
                <a:solidFill>
                  <a:srgbClr val="FFFFFF"/>
                </a:solidFill>
                <a:latin typeface="Helvetica" charset="0"/>
                <a:ea typeface="ヒラギノ角ゴ ProN W6" charset="0"/>
                <a:cs typeface="Helvetica" charset="0"/>
              </a:rPr>
              <a:t>Easy-to-use, standardized  licenses and public domain tools that allow creators to publish their works on more flexible terms than standard copyright</a:t>
            </a:r>
          </a:p>
        </p:txBody>
      </p:sp>
    </p:spTree>
    <p:extLst>
      <p:ext uri="{BB962C8B-B14F-4D97-AF65-F5344CB8AC3E}">
        <p14:creationId xmlns:p14="http://schemas.microsoft.com/office/powerpoint/2010/main" val="221229749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3537" name="Rectangle 1"/>
          <p:cNvSpPr>
            <a:spLocks noGrp="1" noChangeArrowheads="1"/>
          </p:cNvSpPr>
          <p:nvPr>
            <p:ph type="title"/>
          </p:nvPr>
        </p:nvSpPr>
        <p:spPr>
          <a:xfrm>
            <a:off x="499008" y="481166"/>
            <a:ext cx="8144869" cy="5840966"/>
          </a:xfrm>
        </p:spPr>
        <p:txBody>
          <a:bodyPr/>
          <a:lstStyle/>
          <a:p>
            <a:r>
              <a:rPr lang="en-US" sz="5600" dirty="0">
                <a:solidFill>
                  <a:schemeClr val="bg1"/>
                </a:solidFill>
                <a:latin typeface="Helvetica" charset="0"/>
                <a:ea typeface="ヒラギノ角ゴ ProN W6" charset="0"/>
                <a:cs typeface="Helvetica" charset="0"/>
              </a:rPr>
              <a:t>“Some rights reserved”</a:t>
            </a:r>
            <a:endParaRPr lang="en-US" sz="5300" dirty="0">
              <a:solidFill>
                <a:schemeClr val="bg1"/>
              </a:solidFill>
              <a:latin typeface="Helvetica" charset="0"/>
              <a:ea typeface="ヒラギノ角ゴ ProN W6" charset="0"/>
              <a:cs typeface="Helvetica" charset="0"/>
            </a:endParaRPr>
          </a:p>
        </p:txBody>
      </p:sp>
    </p:spTree>
    <p:extLst>
      <p:ext uri="{BB962C8B-B14F-4D97-AF65-F5344CB8AC3E}">
        <p14:creationId xmlns:p14="http://schemas.microsoft.com/office/powerpoint/2010/main" val="410458617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5585" name="Rectangle 18"/>
          <p:cNvSpPr>
            <a:spLocks noChangeArrowheads="1"/>
          </p:cNvSpPr>
          <p:nvPr/>
        </p:nvSpPr>
        <p:spPr bwMode="auto">
          <a:xfrm>
            <a:off x="499008" y="266819"/>
            <a:ext cx="8316786" cy="112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 pos="7126651" algn="l"/>
              </a:tabLst>
            </a:pPr>
            <a:r>
              <a:rPr lang="en-US" sz="5300" dirty="0">
                <a:solidFill>
                  <a:srgbClr val="FFFFFF"/>
                </a:solidFill>
                <a:latin typeface="Helvetica" charset="0"/>
                <a:cs typeface="Helvetica" charset="0"/>
              </a:rPr>
              <a:t>Step 1: Choose Conditions</a:t>
            </a:r>
          </a:p>
        </p:txBody>
      </p:sp>
      <p:grpSp>
        <p:nvGrpSpPr>
          <p:cNvPr id="195586" name="Group 1"/>
          <p:cNvGrpSpPr>
            <a:grpSpLocks/>
          </p:cNvGrpSpPr>
          <p:nvPr/>
        </p:nvGrpSpPr>
        <p:grpSpPr bwMode="auto">
          <a:xfrm>
            <a:off x="2642394" y="1499315"/>
            <a:ext cx="3375834" cy="1125324"/>
            <a:chOff x="3225006" y="2742406"/>
            <a:chExt cx="4800600" cy="1600199"/>
          </a:xfrm>
        </p:grpSpPr>
        <p:pic>
          <p:nvPicPr>
            <p:cNvPr id="19559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5006" y="2742406"/>
              <a:ext cx="1600200" cy="160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95597" name="Rectangle 2"/>
            <p:cNvSpPr txBox="1">
              <a:spLocks noChangeArrowheads="1"/>
            </p:cNvSpPr>
            <p:nvPr/>
          </p:nvSpPr>
          <p:spPr bwMode="auto">
            <a:xfrm>
              <a:off x="4596606" y="3123406"/>
              <a:ext cx="3429000" cy="81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dirty="0">
                  <a:solidFill>
                    <a:srgbClr val="FFFFFF"/>
                  </a:solidFill>
                  <a:latin typeface="Helvetica" charset="0"/>
                  <a:ea typeface="ヒラギノ角ゴ ProN W6" charset="0"/>
                  <a:cs typeface="ヒラギノ角ゴ ProN W6" charset="0"/>
                </a:rPr>
                <a:t>Attribution</a:t>
              </a:r>
            </a:p>
          </p:txBody>
        </p:sp>
      </p:grpSp>
      <p:grpSp>
        <p:nvGrpSpPr>
          <p:cNvPr id="195587" name="Group 2"/>
          <p:cNvGrpSpPr>
            <a:grpSpLocks/>
          </p:cNvGrpSpPr>
          <p:nvPr/>
        </p:nvGrpSpPr>
        <p:grpSpPr bwMode="auto">
          <a:xfrm>
            <a:off x="2642394" y="2785400"/>
            <a:ext cx="3215080" cy="1125324"/>
            <a:chOff x="3148806" y="4723606"/>
            <a:chExt cx="4572000" cy="1600200"/>
          </a:xfrm>
        </p:grpSpPr>
        <p:sp>
          <p:nvSpPr>
            <p:cNvPr id="195594" name="Rectangle 1"/>
            <p:cNvSpPr txBox="1">
              <a:spLocks noChangeArrowheads="1"/>
            </p:cNvSpPr>
            <p:nvPr/>
          </p:nvSpPr>
          <p:spPr bwMode="auto">
            <a:xfrm>
              <a:off x="4749006" y="5028406"/>
              <a:ext cx="2971800" cy="91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dirty="0">
                  <a:solidFill>
                    <a:srgbClr val="FFFFFF"/>
                  </a:solidFill>
                  <a:latin typeface="Helvetica" charset="0"/>
                  <a:ea typeface="ヒラギノ角ゴ ProN W6" charset="0"/>
                  <a:cs typeface="ヒラギノ角ゴ ProN W6" charset="0"/>
                </a:rPr>
                <a:t>ShareAlike</a:t>
              </a:r>
            </a:p>
          </p:txBody>
        </p:sp>
        <p:pic>
          <p:nvPicPr>
            <p:cNvPr id="19559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8806" y="4723606"/>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195588" name="Group 3"/>
          <p:cNvGrpSpPr>
            <a:grpSpLocks/>
          </p:cNvGrpSpPr>
          <p:nvPr/>
        </p:nvGrpSpPr>
        <p:grpSpPr bwMode="auto">
          <a:xfrm>
            <a:off x="2642394" y="4071484"/>
            <a:ext cx="4054573" cy="1125324"/>
            <a:chOff x="3148806" y="6628606"/>
            <a:chExt cx="5765006" cy="1600200"/>
          </a:xfrm>
        </p:grpSpPr>
        <p:sp>
          <p:nvSpPr>
            <p:cNvPr id="195592" name="Rectangle 1"/>
            <p:cNvSpPr txBox="1">
              <a:spLocks noChangeArrowheads="1"/>
            </p:cNvSpPr>
            <p:nvPr/>
          </p:nvSpPr>
          <p:spPr bwMode="auto">
            <a:xfrm>
              <a:off x="4825206" y="6933406"/>
              <a:ext cx="4088606" cy="96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dirty="0">
                  <a:solidFill>
                    <a:srgbClr val="FFFFFF"/>
                  </a:solidFill>
                  <a:latin typeface="Helvetica" charset="0"/>
                  <a:ea typeface="ヒラギノ角ゴ ProN W6" charset="0"/>
                  <a:cs typeface="ヒラギノ角ゴ ProN W6" charset="0"/>
                </a:rPr>
                <a:t>NonCommercial</a:t>
              </a:r>
            </a:p>
          </p:txBody>
        </p:sp>
        <p:pic>
          <p:nvPicPr>
            <p:cNvPr id="195593"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8806" y="6628606"/>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195589" name="Group 4"/>
          <p:cNvGrpSpPr>
            <a:grpSpLocks/>
          </p:cNvGrpSpPr>
          <p:nvPr/>
        </p:nvGrpSpPr>
        <p:grpSpPr bwMode="auto">
          <a:xfrm>
            <a:off x="2642394" y="5303981"/>
            <a:ext cx="3786650" cy="1125324"/>
            <a:chOff x="3148806" y="8457406"/>
            <a:chExt cx="5384006" cy="1600200"/>
          </a:xfrm>
        </p:grpSpPr>
        <p:sp>
          <p:nvSpPr>
            <p:cNvPr id="195590" name="Rectangle 1"/>
            <p:cNvSpPr txBox="1">
              <a:spLocks noChangeArrowheads="1"/>
            </p:cNvSpPr>
            <p:nvPr/>
          </p:nvSpPr>
          <p:spPr bwMode="auto">
            <a:xfrm>
              <a:off x="4749006" y="8863807"/>
              <a:ext cx="3783806" cy="88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800" dirty="0">
                  <a:solidFill>
                    <a:srgbClr val="FFFFFF"/>
                  </a:solidFill>
                  <a:latin typeface="Helvetica" charset="0"/>
                  <a:ea typeface="ヒラギノ角ゴ ProN W6" charset="0"/>
                  <a:cs typeface="ヒラギノ角ゴ ProN W6" charset="0"/>
                </a:rPr>
                <a:t>NoDerivatives</a:t>
              </a:r>
            </a:p>
          </p:txBody>
        </p:sp>
        <p:pic>
          <p:nvPicPr>
            <p:cNvPr id="195591"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8806" y="8457406"/>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34946549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284669" y="266819"/>
            <a:ext cx="8688530" cy="112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 pos="7126651" algn="l"/>
              </a:tabLst>
            </a:pPr>
            <a:r>
              <a:rPr lang="en-US" sz="5300" dirty="0">
                <a:solidFill>
                  <a:srgbClr val="FFFFFF"/>
                </a:solidFill>
                <a:latin typeface="Helvetica" charset="0"/>
                <a:cs typeface="Helvetica" charset="0"/>
              </a:rPr>
              <a:t>Step 2: Receive a License</a:t>
            </a:r>
          </a:p>
        </p:txBody>
      </p:sp>
      <p:pic>
        <p:nvPicPr>
          <p:cNvPr id="1976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117" y="1820837"/>
            <a:ext cx="6172283" cy="43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9281235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9681" name="Picture 4" descr="cc-zer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762" y="2249531"/>
            <a:ext cx="3599103" cy="126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2" name="Picture 5" descr="publicdomai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9365" y="2249531"/>
            <a:ext cx="3599103" cy="126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Rectangle 1"/>
          <p:cNvSpPr>
            <a:spLocks noChangeArrowheads="1"/>
          </p:cNvSpPr>
          <p:nvPr/>
        </p:nvSpPr>
        <p:spPr bwMode="auto">
          <a:xfrm>
            <a:off x="606177" y="3321269"/>
            <a:ext cx="3644873" cy="155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3400" dirty="0">
                <a:solidFill>
                  <a:srgbClr val="FFFFFF"/>
                </a:solidFill>
                <a:latin typeface="Helvetica" charset="0"/>
                <a:cs typeface="Helvetica" charset="0"/>
              </a:rPr>
              <a:t>CC0 public </a:t>
            </a:r>
          </a:p>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3400" dirty="0">
                <a:solidFill>
                  <a:srgbClr val="FFFFFF"/>
                </a:solidFill>
                <a:latin typeface="Helvetica" charset="0"/>
                <a:cs typeface="Helvetica" charset="0"/>
              </a:rPr>
              <a:t>domain dedication</a:t>
            </a:r>
          </a:p>
        </p:txBody>
      </p:sp>
      <p:sp>
        <p:nvSpPr>
          <p:cNvPr id="199684" name="Rectangle 1"/>
          <p:cNvSpPr>
            <a:spLocks noChangeArrowheads="1"/>
          </p:cNvSpPr>
          <p:nvPr/>
        </p:nvSpPr>
        <p:spPr bwMode="auto">
          <a:xfrm>
            <a:off x="4946535" y="3321269"/>
            <a:ext cx="3644873" cy="155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3400" dirty="0">
                <a:solidFill>
                  <a:srgbClr val="FFFFFF"/>
                </a:solidFill>
                <a:latin typeface="Helvetica" charset="0"/>
                <a:cs typeface="Helvetica" charset="0"/>
              </a:rPr>
              <a:t>Public Domain Mark</a:t>
            </a:r>
          </a:p>
        </p:txBody>
      </p:sp>
    </p:spTree>
    <p:extLst>
      <p:ext uri="{BB962C8B-B14F-4D97-AF65-F5344CB8AC3E}">
        <p14:creationId xmlns:p14="http://schemas.microsoft.com/office/powerpoint/2010/main" val="33734031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7309" y="2511158"/>
            <a:ext cx="8458200" cy="1143000"/>
          </a:xfrm>
        </p:spPr>
        <p:txBody>
          <a:bodyPr/>
          <a:lstStyle/>
          <a:p>
            <a:r>
              <a:rPr lang="en-US" sz="4800" dirty="0">
                <a:solidFill>
                  <a:schemeClr val="accent3"/>
                </a:solidFill>
              </a:rPr>
              <a:t>Some things in life are obvious…</a:t>
            </a:r>
          </a:p>
        </p:txBody>
      </p:sp>
    </p:spTree>
    <p:extLst>
      <p:ext uri="{BB962C8B-B14F-4D97-AF65-F5344CB8AC3E}">
        <p14:creationId xmlns:p14="http://schemas.microsoft.com/office/powerpoint/2010/main" val="410745151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673" name="AutoShape 1"/>
          <p:cNvSpPr>
            <a:spLocks noChangeArrowheads="1"/>
          </p:cNvSpPr>
          <p:nvPr/>
        </p:nvSpPr>
        <p:spPr bwMode="auto">
          <a:xfrm>
            <a:off x="0" y="0"/>
            <a:ext cx="9483370" cy="7233108"/>
          </a:xfrm>
          <a:prstGeom prst="roundRect">
            <a:avLst>
              <a:gd name="adj" fmla="val 14"/>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285" tIns="32143" rIns="64285" bIns="32143" anchor="ctr"/>
          <a:lstStyle/>
          <a:p>
            <a:pPr>
              <a:defRPr/>
            </a:pPr>
            <a:endParaRPr lang="en-US" dirty="0"/>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349" y="1423401"/>
            <a:ext cx="2095384" cy="7345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8349" y="2261812"/>
            <a:ext cx="2095384" cy="7345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418" y="3936401"/>
            <a:ext cx="2095384" cy="7345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8349" y="3100223"/>
            <a:ext cx="2095384" cy="7334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418" y="4802721"/>
            <a:ext cx="2095384" cy="7345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8349" y="5641133"/>
            <a:ext cx="2095384" cy="7345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8350" y="568244"/>
            <a:ext cx="2078638" cy="7334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681" name="Rectangle 9"/>
          <p:cNvSpPr>
            <a:spLocks noChangeArrowheads="1"/>
          </p:cNvSpPr>
          <p:nvPr/>
        </p:nvSpPr>
        <p:spPr bwMode="auto">
          <a:xfrm>
            <a:off x="979037" y="589456"/>
            <a:ext cx="1817413" cy="5827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3272" tIns="31636" rIns="63272" bIns="31636">
            <a:spAutoFit/>
          </a:bodyPr>
          <a:lstStyle/>
          <a:p>
            <a:pPr algn="ctr">
              <a:tabLst>
                <a:tab pos="508920" algn="l"/>
                <a:tab pos="1017838" algn="l"/>
                <a:tab pos="1526758" algn="l"/>
              </a:tabLst>
              <a:defRPr/>
            </a:pPr>
            <a:r>
              <a:rPr lang="en-US" sz="3400" dirty="0">
                <a:solidFill>
                  <a:srgbClr val="000000"/>
                </a:solidFill>
              </a:rPr>
              <a:t>most free</a:t>
            </a:r>
          </a:p>
        </p:txBody>
      </p:sp>
      <p:sp>
        <p:nvSpPr>
          <p:cNvPr id="28682" name="Rectangle 10"/>
          <p:cNvSpPr>
            <a:spLocks noChangeArrowheads="1"/>
          </p:cNvSpPr>
          <p:nvPr/>
        </p:nvSpPr>
        <p:spPr bwMode="auto">
          <a:xfrm>
            <a:off x="1031505" y="5684671"/>
            <a:ext cx="1731455" cy="5838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3272" tIns="31636" rIns="63272" bIns="31636">
            <a:spAutoFit/>
          </a:bodyPr>
          <a:lstStyle/>
          <a:p>
            <a:pPr algn="ctr">
              <a:tabLst>
                <a:tab pos="508920" algn="l"/>
                <a:tab pos="1017838" algn="l"/>
                <a:tab pos="1526758" algn="l"/>
              </a:tabLst>
              <a:defRPr/>
            </a:pPr>
            <a:r>
              <a:rPr lang="en-US" sz="3400" dirty="0">
                <a:solidFill>
                  <a:srgbClr val="000000"/>
                </a:solidFill>
              </a:rPr>
              <a:t>least free</a:t>
            </a:r>
          </a:p>
        </p:txBody>
      </p:sp>
      <p:cxnSp>
        <p:nvCxnSpPr>
          <p:cNvPr id="28683" name="AutoShape 11"/>
          <p:cNvCxnSpPr>
            <a:cxnSpLocks noChangeShapeType="1"/>
          </p:cNvCxnSpPr>
          <p:nvPr/>
        </p:nvCxnSpPr>
        <p:spPr bwMode="auto">
          <a:xfrm flipV="1">
            <a:off x="1887744" y="1173329"/>
            <a:ext cx="1116" cy="4510226"/>
          </a:xfrm>
          <a:prstGeom prst="bentConnector3">
            <a:avLst>
              <a:gd name="adj1" fmla="val 50000"/>
            </a:avLst>
          </a:prstGeom>
          <a:noFill/>
          <a:ln w="8568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21362567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3777" name="Rectangle 1"/>
          <p:cNvSpPr>
            <a:spLocks noChangeArrowheads="1"/>
          </p:cNvSpPr>
          <p:nvPr/>
        </p:nvSpPr>
        <p:spPr bwMode="auto">
          <a:xfrm>
            <a:off x="1838624" y="5250395"/>
            <a:ext cx="5151942" cy="103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3400" dirty="0">
                <a:solidFill>
                  <a:srgbClr val="FFFFFF"/>
                </a:solidFill>
                <a:latin typeface="Helvetica" charset="0"/>
                <a:cs typeface="Helvetica" charset="0"/>
              </a:rPr>
              <a:t>3 layers</a:t>
            </a:r>
          </a:p>
        </p:txBody>
      </p:sp>
      <p:pic>
        <p:nvPicPr>
          <p:cNvPr id="203778" name="Picture 8" descr="license-layer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9563" y="909860"/>
            <a:ext cx="3420488" cy="442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0738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7873" name="Rectangle 1"/>
          <p:cNvSpPr>
            <a:spLocks noChangeArrowheads="1"/>
          </p:cNvSpPr>
          <p:nvPr/>
        </p:nvSpPr>
        <p:spPr bwMode="auto">
          <a:xfrm>
            <a:off x="1838624" y="5821988"/>
            <a:ext cx="5151942" cy="103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3400" dirty="0">
                <a:solidFill>
                  <a:srgbClr val="FFFFFF"/>
                </a:solidFill>
                <a:latin typeface="Helvetica" charset="0"/>
                <a:cs typeface="Helvetica" charset="0"/>
              </a:rPr>
              <a:t>“human readable” deed</a:t>
            </a:r>
          </a:p>
        </p:txBody>
      </p:sp>
      <p:pic>
        <p:nvPicPr>
          <p:cNvPr id="207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624" y="0"/>
            <a:ext cx="571262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2029095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8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644" y="0"/>
            <a:ext cx="5713756" cy="679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5826" name="Rectangle 2"/>
          <p:cNvSpPr>
            <a:spLocks noChangeArrowheads="1"/>
          </p:cNvSpPr>
          <p:nvPr/>
        </p:nvSpPr>
        <p:spPr bwMode="auto">
          <a:xfrm>
            <a:off x="1624286" y="5814173"/>
            <a:ext cx="5768165" cy="103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3400" dirty="0">
                <a:solidFill>
                  <a:srgbClr val="FFFFFF"/>
                </a:solidFill>
                <a:latin typeface="Helvetica" charset="0"/>
                <a:cs typeface="Helvetica" charset="0"/>
              </a:rPr>
              <a:t>“lawyer readable” license</a:t>
            </a:r>
          </a:p>
        </p:txBody>
      </p:sp>
    </p:spTree>
    <p:extLst>
      <p:ext uri="{BB962C8B-B14F-4D97-AF65-F5344CB8AC3E}">
        <p14:creationId xmlns:p14="http://schemas.microsoft.com/office/powerpoint/2010/main" val="13998040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9921" name="Rectangle 1"/>
          <p:cNvSpPr>
            <a:spLocks noChangeArrowheads="1"/>
          </p:cNvSpPr>
          <p:nvPr/>
        </p:nvSpPr>
        <p:spPr bwMode="auto">
          <a:xfrm>
            <a:off x="1195608" y="5518329"/>
            <a:ext cx="6661243" cy="155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Lst>
            </a:pPr>
            <a:r>
              <a:rPr lang="en-US" sz="3400" dirty="0">
                <a:solidFill>
                  <a:srgbClr val="FFFFFF"/>
                </a:solidFill>
                <a:latin typeface="Helvetica" charset="0"/>
                <a:cs typeface="Helvetica" charset="0"/>
              </a:rPr>
              <a:t>“machine readable” metadata</a:t>
            </a:r>
          </a:p>
        </p:txBody>
      </p:sp>
      <p:sp>
        <p:nvSpPr>
          <p:cNvPr id="68610" name="Rectangle 2"/>
          <p:cNvSpPr>
            <a:spLocks noChangeArrowheads="1"/>
          </p:cNvSpPr>
          <p:nvPr/>
        </p:nvSpPr>
        <p:spPr bwMode="auto">
          <a:xfrm>
            <a:off x="1409947" y="266818"/>
            <a:ext cx="6377691" cy="5608756"/>
          </a:xfrm>
          <a:prstGeom prst="rect">
            <a:avLst/>
          </a:prstGeom>
          <a:solidFill>
            <a:srgbClr val="FFFFFF">
              <a:alpha val="89000"/>
            </a:srgbClr>
          </a:solidFill>
          <a:ln w="50760">
            <a:solidFill>
              <a:srgbClr val="0B0B0B"/>
            </a:solidFill>
            <a:prstDash val="sysDot"/>
            <a:miter lim="800000"/>
            <a:headEnd/>
            <a:tailEnd/>
          </a:ln>
          <a:effectLst>
            <a:outerShdw blurRad="63500" dist="12600" dir="5400000" algn="ctr" rotWithShape="0">
              <a:srgbClr val="000000">
                <a:alpha val="50027"/>
              </a:srgbClr>
            </a:outerShdw>
          </a:effectLst>
        </p:spPr>
        <p:txBody>
          <a:bodyPr lIns="303529" tIns="303529" rIns="303529" bIns="303529" anchor="ctr"/>
          <a:lstStyle/>
          <a:p>
            <a:pPr>
              <a:spcBef>
                <a:spcPts val="703"/>
              </a:spcBef>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pPr>
            <a:r>
              <a:rPr lang="en-US" sz="1500" dirty="0">
                <a:latin typeface="Courier" charset="0"/>
                <a:cs typeface="Courier" charset="0"/>
              </a:rPr>
              <a:t>&lt;span xmlns:cc=“</a:t>
            </a:r>
            <a:r>
              <a:rPr lang="en-US" altLang="ja-JP" sz="1500" u="sng" dirty="0">
                <a:latin typeface="Courier" charset="0"/>
                <a:cs typeface="Courier" charset="0"/>
              </a:rPr>
              <a:t>http://creativecommons.org/ns#</a:t>
            </a:r>
            <a:r>
              <a:rPr lang="en-US" sz="1500" dirty="0">
                <a:latin typeface="Courier" charset="0"/>
                <a:cs typeface="Courier" charset="0"/>
              </a:rPr>
              <a:t>”</a:t>
            </a:r>
            <a:r>
              <a:rPr lang="en-US" altLang="ja-JP" sz="1500" dirty="0">
                <a:latin typeface="Courier" charset="0"/>
                <a:cs typeface="Courier" charset="0"/>
              </a:rPr>
              <a:t> xmlns:dc=</a:t>
            </a:r>
            <a:r>
              <a:rPr lang="en-US" altLang="ja-JP" sz="1500" u="sng" dirty="0">
                <a:latin typeface="Courier" charset="0"/>
                <a:cs typeface="Courier" charset="0"/>
              </a:rPr>
              <a:t>http://purl.org/dc/elements/1.1/</a:t>
            </a:r>
            <a:r>
              <a:rPr lang="en-US" sz="1500" dirty="0">
                <a:latin typeface="Courier" charset="0"/>
                <a:cs typeface="Courier" charset="0"/>
              </a:rPr>
              <a:t>”</a:t>
            </a:r>
            <a:r>
              <a:rPr lang="en-US" altLang="ja-JP" sz="1500" dirty="0">
                <a:latin typeface="Courier" charset="0"/>
                <a:cs typeface="Courier" charset="0"/>
              </a:rPr>
              <a:t>&gt;</a:t>
            </a:r>
            <a:br>
              <a:rPr lang="en-US" altLang="ja-JP" sz="1500" dirty="0">
                <a:latin typeface="Courier" charset="0"/>
                <a:cs typeface="Courier" charset="0"/>
              </a:rPr>
            </a:br>
            <a:r>
              <a:rPr lang="en-US" altLang="ja-JP" sz="1500" dirty="0">
                <a:latin typeface="Courier" charset="0"/>
                <a:cs typeface="Courier" charset="0"/>
              </a:rPr>
              <a:t/>
            </a:r>
            <a:br>
              <a:rPr lang="en-US" altLang="ja-JP" sz="1500" dirty="0">
                <a:latin typeface="Courier" charset="0"/>
                <a:cs typeface="Courier" charset="0"/>
              </a:rPr>
            </a:br>
            <a:r>
              <a:rPr lang="en-US" altLang="ja-JP" sz="1500" dirty="0">
                <a:latin typeface="Courier" charset="0"/>
                <a:cs typeface="Courier" charset="0"/>
              </a:rPr>
              <a:t>&lt;span rel="dc:type" href="</a:t>
            </a:r>
            <a:r>
              <a:rPr lang="en-US" altLang="ja-JP" sz="1500" u="sng" dirty="0">
                <a:latin typeface="Courier" charset="0"/>
                <a:cs typeface="Courier" charset="0"/>
              </a:rPr>
              <a:t>http://purl.org/dc/dcmitype/Text</a:t>
            </a:r>
            <a:r>
              <a:rPr lang="en-US" altLang="ja-JP" sz="1500" dirty="0">
                <a:latin typeface="Courier" charset="0"/>
                <a:cs typeface="Courier" charset="0"/>
              </a:rPr>
              <a:t>" property="dc:title"&gt;My Photo&lt;/span&gt; by </a:t>
            </a:r>
            <a:br>
              <a:rPr lang="en-US" altLang="ja-JP" sz="1500" dirty="0">
                <a:latin typeface="Courier" charset="0"/>
                <a:cs typeface="Courier" charset="0"/>
              </a:rPr>
            </a:br>
            <a:r>
              <a:rPr lang="en-US" altLang="ja-JP" sz="1500" dirty="0">
                <a:latin typeface="Courier" charset="0"/>
                <a:cs typeface="Courier" charset="0"/>
              </a:rPr>
              <a:t>&lt;a rel="cc:attributionURL" property="cc:attributionName" href="</a:t>
            </a:r>
            <a:r>
              <a:rPr lang="en-US" altLang="ja-JP" sz="1500" u="sng" dirty="0">
                <a:latin typeface="Courier" charset="0"/>
                <a:cs typeface="Courier" charset="0"/>
              </a:rPr>
              <a:t>http://joi.ito.com/my_photo</a:t>
            </a:r>
            <a:r>
              <a:rPr lang="en-US" altLang="ja-JP" sz="1500" dirty="0">
                <a:latin typeface="Courier" charset="0"/>
                <a:cs typeface="Courier" charset="0"/>
              </a:rPr>
              <a:t>"&gt;Joi Ito&lt;/a&gt; </a:t>
            </a:r>
            <a:br>
              <a:rPr lang="en-US" altLang="ja-JP" sz="1500" dirty="0">
                <a:latin typeface="Courier" charset="0"/>
                <a:cs typeface="Courier" charset="0"/>
              </a:rPr>
            </a:br>
            <a:r>
              <a:rPr lang="en-US" altLang="ja-JP" sz="1500" dirty="0">
                <a:latin typeface="Courier" charset="0"/>
                <a:cs typeface="Courier" charset="0"/>
              </a:rPr>
              <a:t>is licensed under a</a:t>
            </a:r>
            <a:br>
              <a:rPr lang="en-US" altLang="ja-JP" sz="1500" dirty="0">
                <a:latin typeface="Courier" charset="0"/>
                <a:cs typeface="Courier" charset="0"/>
              </a:rPr>
            </a:br>
            <a:r>
              <a:rPr lang="en-US" altLang="ja-JP" sz="1500" dirty="0">
                <a:latin typeface="Courier" charset="0"/>
                <a:cs typeface="Courier" charset="0"/>
              </a:rPr>
              <a:t/>
            </a:r>
            <a:br>
              <a:rPr lang="en-US" altLang="ja-JP" sz="1500" dirty="0">
                <a:latin typeface="Courier" charset="0"/>
                <a:cs typeface="Courier" charset="0"/>
              </a:rPr>
            </a:br>
            <a:r>
              <a:rPr lang="en-US" altLang="ja-JP" sz="1500" dirty="0">
                <a:latin typeface="Courier" charset="0"/>
                <a:cs typeface="Courier" charset="0"/>
              </a:rPr>
              <a:t>&lt;a rel="license" href=</a:t>
            </a:r>
            <a:r>
              <a:rPr lang="en-US" altLang="ja-JP" sz="1500" u="sng" dirty="0">
                <a:latin typeface="Courier" charset="0"/>
                <a:cs typeface="Courier" charset="0"/>
              </a:rPr>
              <a:t>"http://creativecommons.org/licenses/by/3.0/</a:t>
            </a:r>
            <a:r>
              <a:rPr lang="en-US" altLang="ja-JP" sz="1500" dirty="0">
                <a:latin typeface="Courier" charset="0"/>
                <a:cs typeface="Courier" charset="0"/>
              </a:rPr>
              <a:t>"&gt;Creative Commons Attribution 3.0 License&lt;/a&gt;. </a:t>
            </a:r>
            <a:br>
              <a:rPr lang="en-US" altLang="ja-JP" sz="1500" dirty="0">
                <a:latin typeface="Courier" charset="0"/>
                <a:cs typeface="Courier" charset="0"/>
              </a:rPr>
            </a:br>
            <a:r>
              <a:rPr lang="en-US" altLang="ja-JP" sz="1500" dirty="0">
                <a:latin typeface="Courier" charset="0"/>
                <a:cs typeface="Courier" charset="0"/>
              </a:rPr>
              <a:t/>
            </a:r>
            <a:br>
              <a:rPr lang="en-US" altLang="ja-JP" sz="1500" dirty="0">
                <a:latin typeface="Courier" charset="0"/>
                <a:cs typeface="Courier" charset="0"/>
              </a:rPr>
            </a:br>
            <a:r>
              <a:rPr lang="en-US" altLang="ja-JP" sz="1500" dirty="0">
                <a:latin typeface="Courier" charset="0"/>
                <a:cs typeface="Courier" charset="0"/>
              </a:rPr>
              <a:t>&lt;span rel="dc:source" </a:t>
            </a:r>
            <a:r>
              <a:rPr lang="en-US" altLang="ja-JP" sz="1500" u="sng" dirty="0">
                <a:latin typeface="Courier" charset="0"/>
                <a:cs typeface="Courier" charset="0"/>
              </a:rPr>
              <a:t>href="http://fredbenenson.com/photo/</a:t>
            </a:r>
            <a:r>
              <a:rPr lang="en-US" sz="1500" dirty="0">
                <a:latin typeface="Courier" charset="0"/>
                <a:cs typeface="Courier" charset="0"/>
              </a:rPr>
              <a:t>”</a:t>
            </a:r>
            <a:r>
              <a:rPr lang="en-US" altLang="ja-JP" sz="1500" dirty="0">
                <a:latin typeface="Courier" charset="0"/>
                <a:cs typeface="Courier" charset="0"/>
              </a:rPr>
              <a:t>&gt;</a:t>
            </a:r>
            <a:br>
              <a:rPr lang="en-US" altLang="ja-JP" sz="1500" dirty="0">
                <a:latin typeface="Courier" charset="0"/>
                <a:cs typeface="Courier" charset="0"/>
              </a:rPr>
            </a:br>
            <a:r>
              <a:rPr lang="en-US" altLang="ja-JP" sz="1500" dirty="0">
                <a:latin typeface="Courier" charset="0"/>
                <a:cs typeface="Courier" charset="0"/>
              </a:rPr>
              <a:t>Permissions beyond the scope of this license may be available at &lt;a rel="cc:morePermissions" </a:t>
            </a:r>
            <a:r>
              <a:rPr lang="en-US" altLang="ja-JP" sz="1500" u="sng" dirty="0">
                <a:latin typeface="Courier" charset="0"/>
                <a:cs typeface="Courier" charset="0"/>
              </a:rPr>
              <a:t>href="http://ozmo.com/revenue_sharing_agreement</a:t>
            </a:r>
            <a:r>
              <a:rPr lang="en-US" altLang="ja-JP" sz="1500" dirty="0">
                <a:latin typeface="Courier" charset="0"/>
                <a:cs typeface="Courier" charset="0"/>
              </a:rPr>
              <a:t>"&gt;OZMO&lt;/a&gt;.</a:t>
            </a:r>
          </a:p>
          <a:p>
            <a:pPr>
              <a:spcBef>
                <a:spcPts val="703"/>
              </a:spcBef>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pPr>
            <a:r>
              <a:rPr lang="en-US" sz="1500" dirty="0">
                <a:latin typeface="Courier" charset="0"/>
                <a:cs typeface="Courier" charset="0"/>
              </a:rPr>
              <a:t>&lt;/span&gt;&lt;/span&gt;</a:t>
            </a:r>
          </a:p>
        </p:txBody>
      </p:sp>
    </p:spTree>
    <p:extLst>
      <p:ext uri="{BB962C8B-B14F-4D97-AF65-F5344CB8AC3E}">
        <p14:creationId xmlns:p14="http://schemas.microsoft.com/office/powerpoint/2010/main" val="6394041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14017" name="Picture 2" descr="Screen Shot 2011-09-23 at 1.57.3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47" y="-8931"/>
            <a:ext cx="9154047" cy="6891492"/>
          </a:xfrm>
          <a:prstGeom prst="rect">
            <a:avLst/>
          </a:prstGeom>
          <a:solidFill>
            <a:schemeClr val="bg1"/>
          </a:solidFill>
          <a:ln w="9525">
            <a:solidFill>
              <a:schemeClr val="bg1"/>
            </a:solidFill>
            <a:miter lim="800000"/>
            <a:headEnd/>
            <a:tailEnd/>
          </a:ln>
        </p:spPr>
      </p:pic>
    </p:spTree>
    <p:extLst>
      <p:ext uri="{BB962C8B-B14F-4D97-AF65-F5344CB8AC3E}">
        <p14:creationId xmlns:p14="http://schemas.microsoft.com/office/powerpoint/2010/main" val="336763503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6065" name="Rectangle 1"/>
          <p:cNvSpPr>
            <a:spLocks noGrp="1" noChangeArrowheads="1"/>
          </p:cNvSpPr>
          <p:nvPr>
            <p:ph type="title" idx="4294967295"/>
          </p:nvPr>
        </p:nvSpPr>
        <p:spPr>
          <a:xfrm>
            <a:off x="-17861" y="909860"/>
            <a:ext cx="9144000" cy="2679342"/>
          </a:xfrm>
        </p:spPr>
        <p:txBody>
          <a:bodyPr/>
          <a:lstStyle/>
          <a:p>
            <a:pPr algn="ctr">
              <a:tabLst>
                <a:tab pos="0" algn="l"/>
                <a:tab pos="641890" algn="l"/>
                <a:tab pos="1284896" algn="l"/>
                <a:tab pos="1927902" algn="l"/>
                <a:tab pos="2570908" algn="l"/>
                <a:tab pos="3213914" algn="l"/>
                <a:tab pos="3856921" algn="l"/>
                <a:tab pos="4499927" algn="l"/>
                <a:tab pos="5142933" algn="l"/>
                <a:tab pos="5785939" algn="l"/>
                <a:tab pos="6428945" algn="l"/>
                <a:tab pos="7071951" algn="l"/>
                <a:tab pos="7125535" algn="l"/>
              </a:tabLst>
            </a:pPr>
            <a:r>
              <a:rPr lang="en-US" sz="4200" dirty="0">
                <a:solidFill>
                  <a:srgbClr val="FFFFFF"/>
                </a:solidFill>
                <a:latin typeface="Arial" charset="0"/>
                <a:ea typeface="ヒラギノ角ゴ ProN W6" charset="0"/>
                <a:cs typeface="ヒラギノ角ゴ ProN W6" charset="0"/>
              </a:rPr>
              <a:t>Updated #s (and growing fast)</a:t>
            </a:r>
            <a:r>
              <a:rPr lang="en-US" sz="6300" dirty="0">
                <a:solidFill>
                  <a:srgbClr val="FFFFFF"/>
                </a:solidFill>
                <a:latin typeface="Arial" charset="0"/>
                <a:ea typeface="ヒラギノ角ゴ ProN W6" charset="0"/>
                <a:cs typeface="ヒラギノ角ゴ ProN W6" charset="0"/>
              </a:rPr>
              <a:t/>
            </a:r>
            <a:br>
              <a:rPr lang="en-US" sz="6300" dirty="0">
                <a:solidFill>
                  <a:srgbClr val="FFFFFF"/>
                </a:solidFill>
                <a:latin typeface="Arial" charset="0"/>
                <a:ea typeface="ヒラギノ角ゴ ProN W6" charset="0"/>
                <a:cs typeface="ヒラギノ角ゴ ProN W6" charset="0"/>
              </a:rPr>
            </a:br>
            <a:r>
              <a:rPr lang="en-US" sz="6300" dirty="0">
                <a:solidFill>
                  <a:srgbClr val="FFFFFF"/>
                </a:solidFill>
                <a:latin typeface="Arial" charset="0"/>
                <a:ea typeface="ヒラギノ角ゴ ProN W6" charset="0"/>
                <a:cs typeface="ヒラギノ角ゴ ProN W6" charset="0"/>
              </a:rPr>
              <a:t/>
            </a:r>
            <a:br>
              <a:rPr lang="en-US" sz="6300" dirty="0">
                <a:solidFill>
                  <a:srgbClr val="FFFFFF"/>
                </a:solidFill>
                <a:latin typeface="Arial" charset="0"/>
                <a:ea typeface="ヒラギノ角ゴ ProN W6" charset="0"/>
                <a:cs typeface="ヒラギノ角ゴ ProN W6" charset="0"/>
              </a:rPr>
            </a:br>
            <a:r>
              <a:rPr lang="en-US" sz="6300" dirty="0">
                <a:solidFill>
                  <a:srgbClr val="FFFFFF"/>
                </a:solidFill>
                <a:latin typeface="Arial" charset="0"/>
                <a:ea typeface="ヒラギノ角ゴ ProN W6" charset="0"/>
                <a:cs typeface="ヒラギノ角ゴ ProN W6" charset="0"/>
              </a:rPr>
              <a:t>Over 500 million items</a:t>
            </a:r>
          </a:p>
        </p:txBody>
      </p:sp>
    </p:spTree>
    <p:extLst>
      <p:ext uri="{BB962C8B-B14F-4D97-AF65-F5344CB8AC3E}">
        <p14:creationId xmlns:p14="http://schemas.microsoft.com/office/powerpoint/2010/main" val="6337669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8113" name="Rectangle 1"/>
          <p:cNvSpPr>
            <a:spLocks noGrp="1" noChangeArrowheads="1"/>
          </p:cNvSpPr>
          <p:nvPr>
            <p:ph type="title" idx="4294967295"/>
          </p:nvPr>
        </p:nvSpPr>
        <p:spPr>
          <a:xfrm>
            <a:off x="1034854" y="1284968"/>
            <a:ext cx="7358961" cy="3965426"/>
          </a:xfrm>
        </p:spPr>
        <p:txBody>
          <a:bodyPr/>
          <a:lstStyle/>
          <a:p>
            <a:pPr>
              <a:spcAft>
                <a:spcPts val="844"/>
              </a:spcAft>
              <a:tabLst>
                <a:tab pos="0" algn="l"/>
                <a:tab pos="643006" algn="l"/>
                <a:tab pos="1286012" algn="l"/>
                <a:tab pos="1929018" algn="l"/>
                <a:tab pos="2572024" algn="l"/>
                <a:tab pos="3215030" algn="l"/>
                <a:tab pos="3858036" algn="l"/>
                <a:tab pos="4501043" algn="l"/>
                <a:tab pos="5144049" algn="l"/>
                <a:tab pos="5787055" algn="l"/>
                <a:tab pos="6430061" algn="l"/>
                <a:tab pos="7073067" algn="l"/>
                <a:tab pos="7126651" algn="l"/>
              </a:tabLst>
            </a:pPr>
            <a:r>
              <a:rPr lang="en-US" sz="7000" dirty="0">
                <a:solidFill>
                  <a:srgbClr val="FFFFFF"/>
                </a:solidFill>
                <a:latin typeface="Arial" charset="0"/>
                <a:ea typeface="ヒラギノ角ゴ ProN W6" charset="0"/>
                <a:cs typeface="ヒラギノ角ゴ ProN W6" charset="0"/>
              </a:rPr>
              <a:t>Culture</a:t>
            </a:r>
            <a:br>
              <a:rPr lang="en-US" sz="7000" dirty="0">
                <a:solidFill>
                  <a:srgbClr val="FFFFFF"/>
                </a:solidFill>
                <a:latin typeface="Arial" charset="0"/>
                <a:ea typeface="ヒラギノ角ゴ ProN W6" charset="0"/>
                <a:cs typeface="ヒラギノ角ゴ ProN W6" charset="0"/>
              </a:rPr>
            </a:br>
            <a:r>
              <a:rPr lang="en-US" sz="7000" dirty="0">
                <a:solidFill>
                  <a:srgbClr val="FFFFFF"/>
                </a:solidFill>
                <a:latin typeface="Arial" charset="0"/>
                <a:ea typeface="ヒラギノ角ゴ ProN W6" charset="0"/>
                <a:cs typeface="ヒラギノ角ゴ ProN W6" charset="0"/>
              </a:rPr>
              <a:t>Science</a:t>
            </a:r>
            <a:br>
              <a:rPr lang="en-US" sz="7000" dirty="0">
                <a:solidFill>
                  <a:srgbClr val="FFFFFF"/>
                </a:solidFill>
                <a:latin typeface="Arial" charset="0"/>
                <a:ea typeface="ヒラギノ角ゴ ProN W6" charset="0"/>
                <a:cs typeface="ヒラギノ角ゴ ProN W6" charset="0"/>
              </a:rPr>
            </a:br>
            <a:r>
              <a:rPr lang="en-US" sz="7000" dirty="0">
                <a:solidFill>
                  <a:srgbClr val="FFFFFF"/>
                </a:solidFill>
                <a:latin typeface="Arial" charset="0"/>
                <a:ea typeface="ヒラギノ角ゴ ProN W6" charset="0"/>
                <a:cs typeface="ヒラギノ角ゴ ProN W6" charset="0"/>
              </a:rPr>
              <a:t>Government</a:t>
            </a:r>
            <a:br>
              <a:rPr lang="en-US" sz="7000" dirty="0">
                <a:solidFill>
                  <a:srgbClr val="FFFFFF"/>
                </a:solidFill>
                <a:latin typeface="Arial" charset="0"/>
                <a:ea typeface="ヒラギノ角ゴ ProN W6" charset="0"/>
                <a:cs typeface="ヒラギノ角ゴ ProN W6" charset="0"/>
              </a:rPr>
            </a:br>
            <a:r>
              <a:rPr lang="en-US" sz="7000" dirty="0">
                <a:solidFill>
                  <a:srgbClr val="FFFFFF"/>
                </a:solidFill>
                <a:latin typeface="Arial" charset="0"/>
                <a:ea typeface="ヒラギノ角ゴ ProN W6" charset="0"/>
                <a:cs typeface="ヒラギノ角ゴ ProN W6" charset="0"/>
              </a:rPr>
              <a:t>Education</a:t>
            </a:r>
            <a:br>
              <a:rPr lang="en-US" sz="7000" dirty="0">
                <a:solidFill>
                  <a:srgbClr val="FFFFFF"/>
                </a:solidFill>
                <a:latin typeface="Arial" charset="0"/>
                <a:ea typeface="ヒラギノ角ゴ ProN W6" charset="0"/>
                <a:cs typeface="ヒラギノ角ゴ ProN W6" charset="0"/>
              </a:rPr>
            </a:br>
            <a:r>
              <a:rPr lang="en-US" sz="7000" dirty="0">
                <a:solidFill>
                  <a:srgbClr val="FFFFFF"/>
                </a:solidFill>
                <a:latin typeface="Arial" charset="0"/>
                <a:ea typeface="ヒラギノ角ゴ ProN W6" charset="0"/>
                <a:cs typeface="ヒラギノ角ゴ ProN W6" charset="0"/>
              </a:rPr>
              <a:t>More</a:t>
            </a:r>
          </a:p>
        </p:txBody>
      </p:sp>
    </p:spTree>
    <p:extLst>
      <p:ext uri="{BB962C8B-B14F-4D97-AF65-F5344CB8AC3E}">
        <p14:creationId xmlns:p14="http://schemas.microsoft.com/office/powerpoint/2010/main" val="4308535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
          <p:cNvSpPr>
            <a:spLocks noChangeArrowheads="1"/>
          </p:cNvSpPr>
          <p:nvPr/>
        </p:nvSpPr>
        <p:spPr bwMode="auto">
          <a:xfrm>
            <a:off x="1195608" y="512458"/>
            <a:ext cx="6881164" cy="51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40755" bIns="0" anchor="ctr"/>
          <a:lstStyle/>
          <a:p>
            <a:pPr marL="39072" algn="ctr">
              <a:tabLst>
                <a:tab pos="39072" algn="l"/>
                <a:tab pos="682078" algn="l"/>
                <a:tab pos="1325084" algn="l"/>
                <a:tab pos="1968090" algn="l"/>
                <a:tab pos="2611096" algn="l"/>
                <a:tab pos="3254102" algn="l"/>
                <a:tab pos="3897108" algn="l"/>
                <a:tab pos="4540114" algn="l"/>
                <a:tab pos="5183121" algn="l"/>
                <a:tab pos="5826127" algn="l"/>
                <a:tab pos="6469133" algn="l"/>
                <a:tab pos="7112139" algn="l"/>
              </a:tabLst>
            </a:pPr>
            <a:r>
              <a:rPr lang="en-US" sz="4200" b="1" dirty="0">
                <a:solidFill>
                  <a:srgbClr val="000000"/>
                </a:solidFill>
                <a:latin typeface="Arial" charset="0"/>
                <a:cs typeface="Arial" charset="0"/>
              </a:rPr>
              <a:t>72 </a:t>
            </a:r>
            <a:r>
              <a:rPr lang="en-US" sz="4200" b="1" dirty="0" smtClean="0">
                <a:solidFill>
                  <a:srgbClr val="000000"/>
                </a:solidFill>
                <a:latin typeface="Arial" charset="0"/>
                <a:cs typeface="Arial" charset="0"/>
              </a:rPr>
              <a:t>Creative Commons “Affiliate” Teams</a:t>
            </a:r>
            <a:endParaRPr lang="en-US" sz="4200" b="1" dirty="0">
              <a:solidFill>
                <a:srgbClr val="000000"/>
              </a:solidFill>
              <a:latin typeface="Arial" charset="0"/>
              <a:cs typeface="Arial" charset="0"/>
            </a:endParaRPr>
          </a:p>
        </p:txBody>
      </p:sp>
      <p:pic>
        <p:nvPicPr>
          <p:cNvPr id="22016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76054"/>
            <a:ext cx="4557459" cy="332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399" y="1824427"/>
            <a:ext cx="4455323" cy="332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8526" y="5164305"/>
            <a:ext cx="1232447" cy="470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7462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816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993" y="276866"/>
            <a:ext cx="6305129" cy="630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4643129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15573273_71ae133c62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367829" cy="6879380"/>
          </a:xfrm>
          <a:prstGeom prst="rect">
            <a:avLst/>
          </a:prstGeom>
        </p:spPr>
      </p:pic>
      <p:sp>
        <p:nvSpPr>
          <p:cNvPr id="13" name="Rectangle 12"/>
          <p:cNvSpPr/>
          <p:nvPr/>
        </p:nvSpPr>
        <p:spPr>
          <a:xfrm>
            <a:off x="7512522" y="6407387"/>
            <a:ext cx="1569660" cy="369332"/>
          </a:xfrm>
          <a:prstGeom prst="rect">
            <a:avLst/>
          </a:prstGeom>
        </p:spPr>
        <p:txBody>
          <a:bodyPr wrap="none">
            <a:spAutoFit/>
          </a:bodyPr>
          <a:lstStyle/>
          <a:p>
            <a:r>
              <a:rPr lang="en-US" dirty="0"/>
              <a:t>CC BY-NC-SA</a:t>
            </a:r>
          </a:p>
        </p:txBody>
      </p:sp>
      <p:sp>
        <p:nvSpPr>
          <p:cNvPr id="14" name="Rectangle 13"/>
          <p:cNvSpPr/>
          <p:nvPr/>
        </p:nvSpPr>
        <p:spPr>
          <a:xfrm rot="5400000">
            <a:off x="5702812" y="3537131"/>
            <a:ext cx="6038167" cy="646331"/>
          </a:xfrm>
          <a:prstGeom prst="rect">
            <a:avLst/>
          </a:prstGeom>
        </p:spPr>
        <p:txBody>
          <a:bodyPr wrap="square">
            <a:spAutoFit/>
          </a:bodyPr>
          <a:lstStyle/>
          <a:p>
            <a:r>
              <a:rPr lang="en-US" dirty="0" smtClean="0"/>
              <a:t>No meter, fo' sho’ By: Monceau</a:t>
            </a:r>
          </a:p>
          <a:p>
            <a:r>
              <a:rPr lang="en-US" u="sng" dirty="0" smtClean="0">
                <a:hlinkClick r:id="rId4"/>
              </a:rPr>
              <a:t> http</a:t>
            </a:r>
            <a:r>
              <a:rPr lang="en-US" u="sng" dirty="0">
                <a:hlinkClick r:id="rId4"/>
              </a:rPr>
              <a:t>://www.flickr.com/photos/monceau/115573273/</a:t>
            </a:r>
            <a:endParaRPr lang="en-US" dirty="0"/>
          </a:p>
        </p:txBody>
      </p:sp>
      <p:sp>
        <p:nvSpPr>
          <p:cNvPr id="6" name="Rectangle 5"/>
          <p:cNvSpPr/>
          <p:nvPr/>
        </p:nvSpPr>
        <p:spPr bwMode="auto">
          <a:xfrm>
            <a:off x="7367829" y="88900"/>
            <a:ext cx="1776171"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2068512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3650" name="Rectangle 1"/>
          <p:cNvSpPr>
            <a:spLocks noChangeArrowheads="1"/>
          </p:cNvSpPr>
          <p:nvPr/>
        </p:nvSpPr>
        <p:spPr bwMode="auto">
          <a:xfrm>
            <a:off x="151823" y="299193"/>
            <a:ext cx="8850400" cy="51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 pos="7126651" algn="l"/>
                <a:tab pos="7635697" algn="l"/>
                <a:tab pos="8144744" algn="l"/>
                <a:tab pos="8653790" algn="l"/>
              </a:tabLst>
            </a:pPr>
            <a:r>
              <a:rPr lang="en-US" sz="3400" b="1" dirty="0">
                <a:solidFill>
                  <a:srgbClr val="000000"/>
                </a:solidFill>
                <a:latin typeface="Arial" charset="0"/>
                <a:cs typeface="Arial" charset="0"/>
              </a:rPr>
              <a:t>175+ Million CC Licensed Photos on Flickr</a:t>
            </a:r>
          </a:p>
        </p:txBody>
      </p:sp>
      <p:pic>
        <p:nvPicPr>
          <p:cNvPr id="283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9219"/>
            <a:ext cx="9145116" cy="777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83652" name="Text Box 3"/>
          <p:cNvSpPr txBox="1">
            <a:spLocks noChangeArrowheads="1"/>
          </p:cNvSpPr>
          <p:nvPr/>
        </p:nvSpPr>
        <p:spPr bwMode="auto">
          <a:xfrm>
            <a:off x="4478785" y="6528664"/>
            <a:ext cx="187546" cy="19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3288" tIns="32910" rIns="63288" bIns="32910" anchorCtr="1"/>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Gill Sans" charset="0"/>
                <a:ea typeface="ヒラギノ角ゴ ProN W3" charset="0"/>
                <a:cs typeface="ヒラギノ角ゴ ProN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Gill Sans" charset="0"/>
                <a:ea typeface="ヒラギノ角ゴ ProN W3" charset="0"/>
                <a:cs typeface="ヒラギノ角ゴ ProN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Gill Sans" charset="0"/>
                <a:ea typeface="ヒラギノ角ゴ ProN W3" charset="0"/>
                <a:cs typeface="ヒラギノ角ゴ ProN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Gill Sans" charset="0"/>
                <a:ea typeface="ヒラギノ角ゴ ProN W3" charset="0"/>
                <a:cs typeface="ヒラギノ角ゴ ProN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Gill Sans" charset="0"/>
                <a:ea typeface="ヒラギノ角ゴ ProN W3" charset="0"/>
                <a:cs typeface="ヒラギノ角ゴ ProN W3"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Gill Sans" charset="0"/>
                <a:ea typeface="ヒラギノ角ゴ ProN W3" charset="0"/>
                <a:cs typeface="ヒラギノ角ゴ ProN W3"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Gill Sans" charset="0"/>
                <a:ea typeface="ヒラギノ角ゴ ProN W3" charset="0"/>
                <a:cs typeface="ヒラギノ角ゴ ProN W3"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Gill Sans" charset="0"/>
                <a:ea typeface="ヒラギノ角ゴ ProN W3" charset="0"/>
                <a:cs typeface="ヒラギノ角ゴ ProN W3"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Gill Sans" charset="0"/>
                <a:ea typeface="ヒラギノ角ゴ ProN W3" charset="0"/>
                <a:cs typeface="ヒラギノ角ゴ ProN W3" charset="0"/>
              </a:defRPr>
            </a:lvl9pPr>
          </a:lstStyle>
          <a:p>
            <a:pPr algn="ctr">
              <a:buClrTx/>
              <a:buFontTx/>
              <a:buNone/>
            </a:pPr>
            <a:fld id="{CDF79E53-0F64-1F4F-B498-8A7E46E34324}" type="slidenum">
              <a:rPr lang="en-US">
                <a:solidFill>
                  <a:srgbClr val="FFFFFF"/>
                </a:solidFill>
                <a:cs typeface="Gill Sans" charset="0"/>
              </a:rPr>
              <a:pPr algn="ctr">
                <a:buClrTx/>
                <a:buFontTx/>
                <a:buNone/>
              </a:pPr>
              <a:t>60</a:t>
            </a:fld>
            <a:endParaRPr lang="en-US" dirty="0">
              <a:solidFill>
                <a:srgbClr val="FFFFFF"/>
              </a:solidFill>
              <a:cs typeface="Gill Sans" charset="0"/>
            </a:endParaRPr>
          </a:p>
        </p:txBody>
      </p:sp>
    </p:spTree>
    <p:extLst>
      <p:ext uri="{BB962C8B-B14F-4D97-AF65-F5344CB8AC3E}">
        <p14:creationId xmlns:p14="http://schemas.microsoft.com/office/powerpoint/2010/main" val="5610471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00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 y="0"/>
            <a:ext cx="10290488" cy="689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00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4714" y="6485533"/>
            <a:ext cx="841726" cy="29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Rectangle 1"/>
          <p:cNvSpPr/>
          <p:nvPr/>
        </p:nvSpPr>
        <p:spPr>
          <a:xfrm>
            <a:off x="110066" y="6485533"/>
            <a:ext cx="8556374" cy="492443"/>
          </a:xfrm>
          <a:prstGeom prst="rect">
            <a:avLst/>
          </a:prstGeom>
        </p:spPr>
        <p:txBody>
          <a:bodyPr wrap="square">
            <a:spAutoFit/>
          </a:bodyPr>
          <a:lstStyle/>
          <a:p>
            <a:r>
              <a:rPr lang="pl-PL" sz="1300" dirty="0">
                <a:solidFill>
                  <a:schemeClr val="bg1"/>
                </a:solidFill>
              </a:rPr>
              <a:t>http://www.flickr.com/photos/22240293@N05/3735172478/in/set-</a:t>
            </a:r>
            <a:r>
              <a:rPr lang="pl-PL" sz="1300" dirty="0" smtClean="0">
                <a:solidFill>
                  <a:schemeClr val="bg1"/>
                </a:solidFill>
              </a:rPr>
              <a:t>72157621681117648    By: </a:t>
            </a:r>
            <a:r>
              <a:rPr lang="en-US" sz="1300" dirty="0">
                <a:solidFill>
                  <a:srgbClr val="FFFFFF"/>
                </a:solidFill>
                <a:latin typeface="Arial" charset="0"/>
                <a:cs typeface="Arial" charset="0"/>
              </a:rPr>
              <a:t>Francisco Diez</a:t>
            </a:r>
          </a:p>
          <a:p>
            <a:endParaRPr lang="en-US" sz="1300" dirty="0">
              <a:solidFill>
                <a:schemeClr val="bg1"/>
              </a:solidFill>
            </a:endParaRPr>
          </a:p>
        </p:txBody>
      </p:sp>
    </p:spTree>
    <p:extLst>
      <p:ext uri="{BB962C8B-B14F-4D97-AF65-F5344CB8AC3E}">
        <p14:creationId xmlns:p14="http://schemas.microsoft.com/office/powerpoint/2010/main" val="91362343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82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64643" cy="487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8227" name="Rectangle 4"/>
          <p:cNvSpPr>
            <a:spLocks noChangeArrowheads="1"/>
          </p:cNvSpPr>
          <p:nvPr/>
        </p:nvSpPr>
        <p:spPr bwMode="auto">
          <a:xfrm>
            <a:off x="2588810" y="5753887"/>
            <a:ext cx="3324482" cy="87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301" tIns="32150" rIns="64301" bIns="32150">
            <a:spAutoFit/>
          </a:bodyPr>
          <a:lstStyle/>
          <a:p>
            <a:r>
              <a:rPr lang="en-US" sz="5300" b="1" dirty="0">
                <a:solidFill>
                  <a:srgbClr val="FFFFFF"/>
                </a:solidFill>
                <a:latin typeface="Helvetica" charset="0"/>
                <a:cs typeface="Helvetica" charset="0"/>
              </a:rPr>
              <a:t>Higher Ed</a:t>
            </a:r>
          </a:p>
        </p:txBody>
      </p:sp>
      <p:pic>
        <p:nvPicPr>
          <p:cNvPr id="308228" name="Picture 5" descr="Screen shot 2011-03-08 at 5.16.4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37233" y="1177795"/>
            <a:ext cx="5706767" cy="457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31165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43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039" y="159645"/>
            <a:ext cx="5831798" cy="149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143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640" y="4232245"/>
            <a:ext cx="4081365" cy="159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14372" name="Picture 5" descr="gates-foundatio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4669" y="1606490"/>
            <a:ext cx="4679727" cy="135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7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947" y="2838987"/>
            <a:ext cx="6867768" cy="113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14374" name="Rectangle 9"/>
          <p:cNvSpPr>
            <a:spLocks noChangeArrowheads="1"/>
          </p:cNvSpPr>
          <p:nvPr/>
        </p:nvSpPr>
        <p:spPr bwMode="auto">
          <a:xfrm>
            <a:off x="927685" y="5839850"/>
            <a:ext cx="7871429" cy="88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301" tIns="32150" rIns="64301" bIns="32150">
            <a:spAutoFit/>
          </a:bodyPr>
          <a:lstStyle/>
          <a:p>
            <a:r>
              <a:rPr lang="en-US" sz="5300" b="1" dirty="0">
                <a:solidFill>
                  <a:srgbClr val="FFFFFF"/>
                </a:solidFill>
                <a:latin typeface="Helvetica" charset="0"/>
                <a:cs typeface="Helvetica" charset="0"/>
              </a:rPr>
              <a:t>Education </a:t>
            </a:r>
            <a:r>
              <a:rPr lang="en-US" sz="5300" b="1" dirty="0" smtClean="0">
                <a:solidFill>
                  <a:srgbClr val="FFFFFF"/>
                </a:solidFill>
                <a:latin typeface="Helvetica" charset="0"/>
                <a:cs typeface="Helvetica" charset="0"/>
              </a:rPr>
              <a:t>grant making</a:t>
            </a:r>
            <a:endParaRPr lang="en-US" sz="5300" b="1" dirty="0">
              <a:solidFill>
                <a:srgbClr val="FFFFFF"/>
              </a:solidFill>
              <a:latin typeface="Helvetica" charset="0"/>
              <a:cs typeface="Helvetica" charset="0"/>
            </a:endParaRPr>
          </a:p>
        </p:txBody>
      </p:sp>
    </p:spTree>
    <p:extLst>
      <p:ext uri="{BB962C8B-B14F-4D97-AF65-F5344CB8AC3E}">
        <p14:creationId xmlns:p14="http://schemas.microsoft.com/office/powerpoint/2010/main" val="18425979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20514" name="Group 1"/>
          <p:cNvGrpSpPr>
            <a:grpSpLocks/>
          </p:cNvGrpSpPr>
          <p:nvPr/>
        </p:nvGrpSpPr>
        <p:grpSpPr bwMode="auto">
          <a:xfrm>
            <a:off x="369106" y="287770"/>
            <a:ext cx="4910812" cy="4090462"/>
            <a:chOff x="0" y="0"/>
            <a:chExt cx="4399" cy="3664"/>
          </a:xfrm>
        </p:grpSpPr>
        <p:pic>
          <p:nvPicPr>
            <p:cNvPr id="3205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99" cy="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0519" name="AutoShape 3"/>
            <p:cNvSpPr>
              <a:spLocks noChangeArrowheads="1"/>
            </p:cNvSpPr>
            <p:nvPr/>
          </p:nvSpPr>
          <p:spPr bwMode="auto">
            <a:xfrm>
              <a:off x="0" y="0"/>
              <a:ext cx="4399" cy="3655"/>
            </a:xfrm>
            <a:prstGeom prst="roundRect">
              <a:avLst>
                <a:gd name="adj" fmla="val 50000"/>
              </a:avLst>
            </a:prstGeom>
            <a:solidFill>
              <a:srgbClr val="FFFF00">
                <a:alpha val="56862"/>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grpSp>
      <p:pic>
        <p:nvPicPr>
          <p:cNvPr id="3205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253" y="1521479"/>
            <a:ext cx="5983621" cy="422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0517" name="Rectangle 6"/>
          <p:cNvSpPr>
            <a:spLocks noChangeArrowheads="1"/>
          </p:cNvSpPr>
          <p:nvPr/>
        </p:nvSpPr>
        <p:spPr bwMode="auto">
          <a:xfrm>
            <a:off x="0" y="5894553"/>
            <a:ext cx="9154047" cy="76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 pos="7126651" algn="l"/>
                <a:tab pos="7635697" algn="l"/>
                <a:tab pos="8144744" algn="l"/>
                <a:tab pos="8653790" algn="l"/>
              </a:tabLst>
            </a:pPr>
            <a:r>
              <a:rPr lang="en-US" sz="5100" b="1" dirty="0">
                <a:solidFill>
                  <a:srgbClr val="FFFFFF"/>
                </a:solidFill>
                <a:latin typeface="Arial" charset="0"/>
                <a:cs typeface="Arial" charset="0"/>
              </a:rPr>
              <a:t>Search &amp; Discovery</a:t>
            </a:r>
          </a:p>
        </p:txBody>
      </p:sp>
    </p:spTree>
    <p:extLst>
      <p:ext uri="{BB962C8B-B14F-4D97-AF65-F5344CB8AC3E}">
        <p14:creationId xmlns:p14="http://schemas.microsoft.com/office/powerpoint/2010/main" val="1044816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225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93" y="366177"/>
            <a:ext cx="5028028" cy="426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2563" name="Rectangle 2"/>
          <p:cNvSpPr>
            <a:spLocks noGrp="1" noChangeArrowheads="1"/>
          </p:cNvSpPr>
          <p:nvPr>
            <p:ph type="title" idx="4294967295"/>
          </p:nvPr>
        </p:nvSpPr>
        <p:spPr>
          <a:xfrm>
            <a:off x="-8931" y="5439065"/>
            <a:ext cx="9154047" cy="1652261"/>
          </a:xfrm>
        </p:spPr>
        <p:txBody>
          <a:bodyPr anchor="ctr"/>
          <a:lstStyle/>
          <a:p>
            <a:pPr>
              <a:tabLst>
                <a:tab pos="0" algn="l"/>
                <a:tab pos="643006" algn="l"/>
                <a:tab pos="1286012" algn="l"/>
                <a:tab pos="1929018" algn="l"/>
                <a:tab pos="2572024" algn="l"/>
                <a:tab pos="3215030" algn="l"/>
                <a:tab pos="3858036" algn="l"/>
                <a:tab pos="4501043" algn="l"/>
                <a:tab pos="5144049" algn="l"/>
                <a:tab pos="5787055" algn="l"/>
                <a:tab pos="6430061" algn="l"/>
                <a:tab pos="7073067" algn="l"/>
                <a:tab pos="7126651" algn="l"/>
                <a:tab pos="7635697" algn="l"/>
                <a:tab pos="8144744" algn="l"/>
                <a:tab pos="8653790" algn="l"/>
              </a:tabLst>
            </a:pPr>
            <a:r>
              <a:rPr lang="en-US" sz="5100" dirty="0">
                <a:solidFill>
                  <a:srgbClr val="FFFFFF"/>
                </a:solidFill>
                <a:latin typeface="Arial" charset="0"/>
                <a:ea typeface="ヒラギノ角ゴ ProN W6" charset="0"/>
                <a:cs typeface="ヒラギノ角ゴ ProN W6" charset="0"/>
              </a:rPr>
              <a:t>Translations &amp; Accessibility</a:t>
            </a:r>
          </a:p>
        </p:txBody>
      </p:sp>
      <p:pic>
        <p:nvPicPr>
          <p:cNvPr id="3225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3257" y="1341904"/>
            <a:ext cx="5331674" cy="440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7637944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246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62" y="204301"/>
            <a:ext cx="4965512" cy="368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46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5587" y="945585"/>
            <a:ext cx="3688411" cy="446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46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7825" y="1481453"/>
            <a:ext cx="3331180" cy="44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4613" name="Rectangle 4"/>
          <p:cNvSpPr>
            <a:spLocks noChangeArrowheads="1"/>
          </p:cNvSpPr>
          <p:nvPr/>
        </p:nvSpPr>
        <p:spPr bwMode="auto">
          <a:xfrm>
            <a:off x="-161870" y="5885622"/>
            <a:ext cx="9465508" cy="839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p>
            <a:pPr algn="ctr">
              <a:tabLst>
                <a:tab pos="0" algn="l"/>
                <a:tab pos="643006" algn="l"/>
                <a:tab pos="1286012" algn="l"/>
                <a:tab pos="1929018" algn="l"/>
                <a:tab pos="2572024" algn="l"/>
                <a:tab pos="3215030" algn="l"/>
                <a:tab pos="3858036" algn="l"/>
                <a:tab pos="4501043" algn="l"/>
                <a:tab pos="5144049" algn="l"/>
                <a:tab pos="5787055" algn="l"/>
                <a:tab pos="6430061" algn="l"/>
                <a:tab pos="7073067" algn="l"/>
                <a:tab pos="7126651" algn="l"/>
                <a:tab pos="7635697" algn="l"/>
                <a:tab pos="8144744" algn="l"/>
                <a:tab pos="8653790" algn="l"/>
                <a:tab pos="9162837" algn="l"/>
              </a:tabLst>
            </a:pPr>
            <a:r>
              <a:rPr lang="en-US" sz="5100" b="1" dirty="0">
                <a:solidFill>
                  <a:srgbClr val="FFFFFF"/>
                </a:solidFill>
                <a:latin typeface="Arial" charset="0"/>
                <a:cs typeface="Arial" charset="0"/>
              </a:rPr>
              <a:t>Customization &amp; Affordability</a:t>
            </a:r>
          </a:p>
        </p:txBody>
      </p:sp>
    </p:spTree>
    <p:extLst>
      <p:ext uri="{BB962C8B-B14F-4D97-AF65-F5344CB8AC3E}">
        <p14:creationId xmlns:p14="http://schemas.microsoft.com/office/powerpoint/2010/main" val="17951693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154885" y="456878"/>
            <a:ext cx="8841974" cy="4622979"/>
          </a:xfrm>
          <a:prstGeom prst="rect">
            <a:avLst/>
          </a:prstGeom>
          <a:noFill/>
          <a:ln>
            <a:noFill/>
          </a:ln>
        </p:spPr>
      </p:pic>
      <p:sp>
        <p:nvSpPr>
          <p:cNvPr id="3" name="Rectangle 2"/>
          <p:cNvSpPr/>
          <p:nvPr/>
        </p:nvSpPr>
        <p:spPr>
          <a:xfrm>
            <a:off x="400682" y="6364215"/>
            <a:ext cx="8841974" cy="369332"/>
          </a:xfrm>
          <a:prstGeom prst="rect">
            <a:avLst/>
          </a:prstGeom>
        </p:spPr>
        <p:txBody>
          <a:bodyPr wrap="square">
            <a:spAutoFit/>
          </a:bodyPr>
          <a:lstStyle/>
          <a:p>
            <a:r>
              <a:rPr lang="en-US" u="sng" dirty="0" smtClean="0">
                <a:hlinkClick r:id="rId4"/>
              </a:rPr>
              <a:t>By: Eurostat:  http</a:t>
            </a:r>
            <a:r>
              <a:rPr lang="en-US" u="sng" dirty="0">
                <a:hlinkClick r:id="rId4"/>
              </a:rPr>
              <a:t>://appsso.eurostat.ec.europa.eu/nui/show.do?dataset=educ_figdp&amp;lang=en</a:t>
            </a:r>
            <a:r>
              <a:rPr lang="en-US" dirty="0"/>
              <a:t> </a:t>
            </a:r>
          </a:p>
        </p:txBody>
      </p:sp>
      <p:sp>
        <p:nvSpPr>
          <p:cNvPr id="4" name="Rectangle 3"/>
          <p:cNvSpPr/>
          <p:nvPr/>
        </p:nvSpPr>
        <p:spPr bwMode="auto">
          <a:xfrm>
            <a:off x="54533" y="88901"/>
            <a:ext cx="9089467" cy="3679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397166630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40495" y="1475558"/>
            <a:ext cx="9361001" cy="3276600"/>
          </a:xfrm>
        </p:spPr>
        <p:txBody>
          <a:bodyPr/>
          <a:lstStyle/>
          <a:p>
            <a:pPr marL="0" indent="0">
              <a:buNone/>
            </a:pPr>
            <a:r>
              <a:rPr lang="en-US" sz="3500" kern="1200" dirty="0" smtClean="0">
                <a:solidFill>
                  <a:srgbClr val="800000"/>
                </a:solidFill>
              </a:rPr>
              <a:t>Global GPD </a:t>
            </a:r>
            <a:r>
              <a:rPr lang="en-US" sz="3500" kern="1200" dirty="0" smtClean="0"/>
              <a:t>= </a:t>
            </a:r>
            <a:r>
              <a:rPr lang="en-US" sz="3500" kern="1200" dirty="0" smtClean="0">
                <a:solidFill>
                  <a:srgbClr val="008000"/>
                </a:solidFill>
              </a:rPr>
              <a:t>US $58.3 T </a:t>
            </a:r>
          </a:p>
          <a:p>
            <a:pPr marL="0" indent="0">
              <a:buNone/>
            </a:pPr>
            <a:r>
              <a:rPr lang="en-US" sz="3500" kern="1200" dirty="0" smtClean="0"/>
              <a:t>x </a:t>
            </a:r>
            <a:r>
              <a:rPr lang="en-US" sz="3500" kern="1200" dirty="0"/>
              <a:t>5% = </a:t>
            </a:r>
            <a:r>
              <a:rPr lang="en-US" sz="3500" kern="1200" dirty="0" smtClean="0">
                <a:solidFill>
                  <a:srgbClr val="0000FF"/>
                </a:solidFill>
              </a:rPr>
              <a:t>US $2.915 T </a:t>
            </a:r>
            <a:r>
              <a:rPr lang="en-US" sz="3500" kern="1200" dirty="0">
                <a:solidFill>
                  <a:srgbClr val="0000FF"/>
                </a:solidFill>
              </a:rPr>
              <a:t>/ </a:t>
            </a:r>
            <a:r>
              <a:rPr lang="en-US" sz="3500" kern="1200" dirty="0" smtClean="0">
                <a:solidFill>
                  <a:srgbClr val="0000FF"/>
                </a:solidFill>
              </a:rPr>
              <a:t>year</a:t>
            </a:r>
          </a:p>
          <a:p>
            <a:pPr marL="0" indent="0">
              <a:buNone/>
            </a:pPr>
            <a:endParaRPr lang="en-US" sz="3500" kern="1200" dirty="0"/>
          </a:p>
          <a:p>
            <a:pPr marL="0" indent="0">
              <a:buNone/>
            </a:pPr>
            <a:r>
              <a:rPr lang="en-US" sz="3500" kern="1200" dirty="0" smtClean="0"/>
              <a:t>How much of that is spent:</a:t>
            </a:r>
          </a:p>
          <a:p>
            <a:r>
              <a:rPr lang="en-US" sz="3500" kern="1200" dirty="0" smtClean="0"/>
              <a:t>creating courseware?</a:t>
            </a:r>
          </a:p>
          <a:p>
            <a:r>
              <a:rPr lang="en-US" sz="3500" kern="1200" dirty="0"/>
              <a:t>s</a:t>
            </a:r>
            <a:r>
              <a:rPr lang="en-US" sz="3500" kern="1200" dirty="0" smtClean="0"/>
              <a:t>ubsidizing or directly purchasing textbooks?</a:t>
            </a:r>
            <a:endParaRPr lang="en-US" sz="3500" kern="1200" dirty="0"/>
          </a:p>
          <a:p>
            <a:pPr marL="0" indent="0">
              <a:buNone/>
            </a:pPr>
            <a:endParaRPr lang="en-US" sz="3500" kern="1200" dirty="0" smtClean="0"/>
          </a:p>
          <a:p>
            <a:endParaRPr lang="en-US" sz="3500" kern="1200" dirty="0"/>
          </a:p>
          <a:p>
            <a:endParaRPr lang="en-US" sz="3500" dirty="0"/>
          </a:p>
        </p:txBody>
      </p:sp>
      <p:sp>
        <p:nvSpPr>
          <p:cNvPr id="4" name="Text Placeholder 3"/>
          <p:cNvSpPr>
            <a:spLocks noGrp="1"/>
          </p:cNvSpPr>
          <p:nvPr>
            <p:ph type="body" sz="quarter" idx="14"/>
          </p:nvPr>
        </p:nvSpPr>
        <p:spPr/>
        <p:txBody>
          <a:bodyPr/>
          <a:lstStyle/>
          <a:p>
            <a:endParaRPr lang="en-US" dirty="0"/>
          </a:p>
        </p:txBody>
      </p:sp>
      <p:sp>
        <p:nvSpPr>
          <p:cNvPr id="5" name="Rectangle 4"/>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249334206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91337" y="6290168"/>
            <a:ext cx="851515" cy="369332"/>
          </a:xfrm>
          <a:prstGeom prst="rect">
            <a:avLst/>
          </a:prstGeom>
        </p:spPr>
        <p:txBody>
          <a:bodyPr wrap="none">
            <a:spAutoFit/>
          </a:bodyPr>
          <a:lstStyle/>
          <a:p>
            <a:r>
              <a:rPr lang="en-US" dirty="0"/>
              <a:t>CC BY</a:t>
            </a:r>
          </a:p>
        </p:txBody>
      </p:sp>
      <p:pic>
        <p:nvPicPr>
          <p:cNvPr id="5" name="Picture 4" descr="6176280963_2f8a1a28e3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991567" cy="6870358"/>
          </a:xfrm>
          <a:prstGeom prst="rect">
            <a:avLst/>
          </a:prstGeom>
        </p:spPr>
      </p:pic>
      <p:sp>
        <p:nvSpPr>
          <p:cNvPr id="6" name="Rectangle 5"/>
          <p:cNvSpPr/>
          <p:nvPr/>
        </p:nvSpPr>
        <p:spPr bwMode="auto">
          <a:xfrm>
            <a:off x="6991567" y="88900"/>
            <a:ext cx="2152433"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
        <p:nvSpPr>
          <p:cNvPr id="2" name="Rectangle 1"/>
          <p:cNvSpPr/>
          <p:nvPr/>
        </p:nvSpPr>
        <p:spPr>
          <a:xfrm rot="5400000">
            <a:off x="4939992" y="4020909"/>
            <a:ext cx="7459234" cy="646331"/>
          </a:xfrm>
          <a:prstGeom prst="rect">
            <a:avLst/>
          </a:prstGeom>
        </p:spPr>
        <p:txBody>
          <a:bodyPr wrap="square">
            <a:spAutoFit/>
          </a:bodyPr>
          <a:lstStyle/>
          <a:p>
            <a:r>
              <a:rPr lang="en-US" dirty="0"/>
              <a:t>Lines of </a:t>
            </a:r>
            <a:r>
              <a:rPr lang="en-US" dirty="0" smtClean="0"/>
              <a:t>Bikes  By: KOMU News</a:t>
            </a:r>
            <a:endParaRPr lang="en-US" dirty="0"/>
          </a:p>
          <a:p>
            <a:r>
              <a:rPr lang="en-US" dirty="0" smtClean="0">
                <a:hlinkClick r:id="rId4"/>
              </a:rPr>
              <a:t>http</a:t>
            </a:r>
            <a:r>
              <a:rPr lang="en-US" dirty="0">
                <a:hlinkClick r:id="rId4"/>
              </a:rPr>
              <a:t>://www.flickr.com/photos/komunews/</a:t>
            </a:r>
            <a:r>
              <a:rPr lang="en-US" dirty="0" smtClean="0">
                <a:hlinkClick r:id="rId4"/>
              </a:rPr>
              <a:t>6176280963</a:t>
            </a:r>
            <a:r>
              <a:rPr lang="en-US" dirty="0" smtClean="0"/>
              <a:t> </a:t>
            </a:r>
            <a:endParaRPr lang="en-US" dirty="0"/>
          </a:p>
        </p:txBody>
      </p:sp>
    </p:spTree>
    <p:extLst>
      <p:ext uri="{BB962C8B-B14F-4D97-AF65-F5344CB8AC3E}">
        <p14:creationId xmlns:p14="http://schemas.microsoft.com/office/powerpoint/2010/main" val="20112082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4108548446_992482ae6e_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7732666" cy="6909753"/>
          </a:xfrm>
          <a:prstGeom prst="rect">
            <a:avLst/>
          </a:prstGeom>
        </p:spPr>
      </p:pic>
      <p:sp>
        <p:nvSpPr>
          <p:cNvPr id="10" name="Rectangle 9"/>
          <p:cNvSpPr/>
          <p:nvPr/>
        </p:nvSpPr>
        <p:spPr>
          <a:xfrm>
            <a:off x="7861281" y="6407530"/>
            <a:ext cx="1238402" cy="369332"/>
          </a:xfrm>
          <a:prstGeom prst="rect">
            <a:avLst/>
          </a:prstGeom>
        </p:spPr>
        <p:txBody>
          <a:bodyPr wrap="none">
            <a:spAutoFit/>
          </a:bodyPr>
          <a:lstStyle/>
          <a:p>
            <a:r>
              <a:rPr lang="en-US" dirty="0"/>
              <a:t>CC BY-ND</a:t>
            </a:r>
          </a:p>
        </p:txBody>
      </p:sp>
      <p:sp>
        <p:nvSpPr>
          <p:cNvPr id="11" name="Rectangle 10"/>
          <p:cNvSpPr/>
          <p:nvPr/>
        </p:nvSpPr>
        <p:spPr>
          <a:xfrm rot="5400000">
            <a:off x="4990719" y="4048260"/>
            <a:ext cx="7591361" cy="646331"/>
          </a:xfrm>
          <a:prstGeom prst="rect">
            <a:avLst/>
          </a:prstGeom>
        </p:spPr>
        <p:txBody>
          <a:bodyPr wrap="square">
            <a:spAutoFit/>
          </a:bodyPr>
          <a:lstStyle/>
          <a:p>
            <a:r>
              <a:rPr lang="en-US" dirty="0"/>
              <a:t>Obvious Telephone is </a:t>
            </a:r>
            <a:r>
              <a:rPr lang="en-US" dirty="0" smtClean="0"/>
              <a:t>Obvious By: </a:t>
            </a:r>
            <a:r>
              <a:rPr lang="en-US" dirty="0"/>
              <a:t>Bexx Brown-Spinelli</a:t>
            </a:r>
          </a:p>
          <a:p>
            <a:r>
              <a:rPr lang="en-US" u="sng" dirty="0" smtClean="0">
                <a:hlinkClick r:id="rId3"/>
              </a:rPr>
              <a:t>hhttp</a:t>
            </a:r>
            <a:r>
              <a:rPr lang="en-US" u="sng" dirty="0">
                <a:hlinkClick r:id="rId3"/>
              </a:rPr>
              <a:t>://www.flickr.com/photos/angeldye/4108548446/</a:t>
            </a:r>
            <a:endParaRPr lang="en-US" dirty="0"/>
          </a:p>
        </p:txBody>
      </p:sp>
      <p:sp>
        <p:nvSpPr>
          <p:cNvPr id="5" name="Rectangle 4"/>
          <p:cNvSpPr/>
          <p:nvPr/>
        </p:nvSpPr>
        <p:spPr bwMode="auto">
          <a:xfrm>
            <a:off x="7732665" y="1"/>
            <a:ext cx="1411335"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2068512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49871" y="6381437"/>
            <a:ext cx="1569660" cy="369332"/>
          </a:xfrm>
          <a:prstGeom prst="rect">
            <a:avLst/>
          </a:prstGeom>
        </p:spPr>
        <p:txBody>
          <a:bodyPr wrap="none">
            <a:spAutoFit/>
          </a:bodyPr>
          <a:lstStyle/>
          <a:p>
            <a:r>
              <a:rPr lang="en-US" dirty="0"/>
              <a:t>CC BY-NC-SA</a:t>
            </a:r>
          </a:p>
        </p:txBody>
      </p:sp>
      <p:pic>
        <p:nvPicPr>
          <p:cNvPr id="4" name="Picture 3" descr="1914076277_059bddaa68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701648" cy="6858000"/>
          </a:xfrm>
          <a:prstGeom prst="rect">
            <a:avLst/>
          </a:prstGeom>
        </p:spPr>
      </p:pic>
      <p:sp>
        <p:nvSpPr>
          <p:cNvPr id="5" name="Rectangle 4"/>
          <p:cNvSpPr/>
          <p:nvPr/>
        </p:nvSpPr>
        <p:spPr bwMode="auto">
          <a:xfrm>
            <a:off x="7701648" y="0"/>
            <a:ext cx="1442352" cy="7918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
        <p:nvSpPr>
          <p:cNvPr id="2" name="Rectangle 1"/>
          <p:cNvSpPr/>
          <p:nvPr/>
        </p:nvSpPr>
        <p:spPr>
          <a:xfrm rot="5400000">
            <a:off x="5753829" y="3047401"/>
            <a:ext cx="6021740" cy="646331"/>
          </a:xfrm>
          <a:prstGeom prst="rect">
            <a:avLst/>
          </a:prstGeom>
        </p:spPr>
        <p:txBody>
          <a:bodyPr wrap="square">
            <a:spAutoFit/>
          </a:bodyPr>
          <a:lstStyle/>
          <a:p>
            <a:r>
              <a:rPr lang="en-US" dirty="0" smtClean="0"/>
              <a:t>OPEN By: Tom Magliery</a:t>
            </a:r>
            <a:endParaRPr lang="en-US" dirty="0"/>
          </a:p>
          <a:p>
            <a:r>
              <a:rPr lang="en-US" u="sng" dirty="0" smtClean="0">
                <a:hlinkClick r:id="rId4"/>
              </a:rPr>
              <a:t>http</a:t>
            </a:r>
            <a:r>
              <a:rPr lang="en-US" u="sng" dirty="0">
                <a:hlinkClick r:id="rId4"/>
              </a:rPr>
              <a:t>://www.flickr.com/photos/mag3737/</a:t>
            </a:r>
            <a:r>
              <a:rPr lang="en-US" u="sng" dirty="0" smtClean="0">
                <a:hlinkClick r:id="rId4"/>
              </a:rPr>
              <a:t>1914076277</a:t>
            </a:r>
            <a:r>
              <a:rPr lang="en-US" dirty="0" smtClean="0"/>
              <a:t> </a:t>
            </a:r>
            <a:endParaRPr lang="en-US" dirty="0"/>
          </a:p>
        </p:txBody>
      </p:sp>
    </p:spTree>
    <p:extLst>
      <p:ext uri="{BB962C8B-B14F-4D97-AF65-F5344CB8AC3E}">
        <p14:creationId xmlns:p14="http://schemas.microsoft.com/office/powerpoint/2010/main" val="89098738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5"/>
          <p:cNvSpPr>
            <a:spLocks noGrp="1"/>
          </p:cNvSpPr>
          <p:nvPr>
            <p:ph idx="1"/>
          </p:nvPr>
        </p:nvSpPr>
        <p:spPr>
          <a:xfrm>
            <a:off x="-11113" y="813723"/>
            <a:ext cx="9144001" cy="4530725"/>
          </a:xfrm>
        </p:spPr>
        <p:txBody>
          <a:bodyPr/>
          <a:lstStyle/>
          <a:p>
            <a:pPr algn="ctr">
              <a:buFont typeface="Wingdings" pitchFamily="2" charset="2"/>
              <a:buNone/>
            </a:pPr>
            <a:r>
              <a:rPr lang="en-US" sz="4800" b="1" dirty="0" smtClean="0">
                <a:solidFill>
                  <a:srgbClr val="0000CC"/>
                </a:solidFill>
              </a:rPr>
              <a:t>Partner with Legislators </a:t>
            </a:r>
            <a:r>
              <a:rPr lang="en-US" sz="4800" dirty="0" smtClean="0">
                <a:solidFill>
                  <a:srgbClr val="0000CC"/>
                </a:solidFill>
              </a:rPr>
              <a:t/>
            </a:r>
            <a:br>
              <a:rPr lang="en-US" sz="4800" dirty="0" smtClean="0">
                <a:solidFill>
                  <a:srgbClr val="0000CC"/>
                </a:solidFill>
              </a:rPr>
            </a:br>
            <a:r>
              <a:rPr lang="en-US" sz="4800" dirty="0" smtClean="0">
                <a:solidFill>
                  <a:srgbClr val="C00000"/>
                </a:solidFill>
              </a:rPr>
              <a:t>who care about:</a:t>
            </a:r>
          </a:p>
          <a:p>
            <a:pPr algn="ctr">
              <a:buFont typeface="Wingdings" pitchFamily="2" charset="2"/>
              <a:buNone/>
            </a:pPr>
            <a:r>
              <a:rPr lang="en-US" sz="2800" dirty="0" smtClean="0"/>
              <a:t/>
            </a:r>
            <a:br>
              <a:rPr lang="en-US" sz="2800" dirty="0" smtClean="0"/>
            </a:br>
            <a:r>
              <a:rPr lang="en-US" sz="4800" b="1" dirty="0" smtClean="0">
                <a:solidFill>
                  <a:srgbClr val="7030A0"/>
                </a:solidFill>
              </a:rPr>
              <a:t>(a) </a:t>
            </a:r>
            <a:r>
              <a:rPr lang="en-US" sz="4800" dirty="0" smtClean="0">
                <a:solidFill>
                  <a:srgbClr val="7030A0"/>
                </a:solidFill>
              </a:rPr>
              <a:t>efficient use of national / state </a:t>
            </a:r>
            <a:br>
              <a:rPr lang="en-US" sz="4800" dirty="0" smtClean="0">
                <a:solidFill>
                  <a:srgbClr val="7030A0"/>
                </a:solidFill>
              </a:rPr>
            </a:br>
            <a:r>
              <a:rPr lang="en-US" sz="4800" dirty="0" smtClean="0">
                <a:solidFill>
                  <a:srgbClr val="7030A0"/>
                </a:solidFill>
              </a:rPr>
              <a:t>tax dollars; </a:t>
            </a:r>
          </a:p>
          <a:p>
            <a:pPr algn="ctr">
              <a:buFont typeface="Wingdings" pitchFamily="2" charset="2"/>
              <a:buNone/>
            </a:pPr>
            <a:r>
              <a:rPr lang="en-US" sz="4800" b="1" dirty="0" smtClean="0">
                <a:solidFill>
                  <a:srgbClr val="008000"/>
                </a:solidFill>
              </a:rPr>
              <a:t>(b) </a:t>
            </a:r>
            <a:r>
              <a:rPr lang="en-US" sz="4800" dirty="0" smtClean="0">
                <a:solidFill>
                  <a:srgbClr val="008000"/>
                </a:solidFill>
              </a:rPr>
              <a:t>saving students money;</a:t>
            </a:r>
          </a:p>
          <a:p>
            <a:pPr algn="ctr">
              <a:buFont typeface="Wingdings" pitchFamily="2" charset="2"/>
              <a:buNone/>
            </a:pPr>
            <a:r>
              <a:rPr lang="en-US" sz="4800" b="1" dirty="0" smtClean="0">
                <a:solidFill>
                  <a:srgbClr val="FF6600"/>
                </a:solidFill>
              </a:rPr>
              <a:t>(c) </a:t>
            </a:r>
            <a:r>
              <a:rPr lang="en-US" sz="4800" dirty="0" smtClean="0">
                <a:solidFill>
                  <a:srgbClr val="FF6600"/>
                </a:solidFill>
              </a:rPr>
              <a:t>increasing access to education</a:t>
            </a:r>
          </a:p>
          <a:p>
            <a:pPr>
              <a:buFont typeface="Wingdings" pitchFamily="2" charset="2"/>
              <a:buNone/>
            </a:pPr>
            <a:endParaRPr lang="en-US" sz="3600" dirty="0" smtClean="0"/>
          </a:p>
        </p:txBody>
      </p:sp>
      <p:sp>
        <p:nvSpPr>
          <p:cNvPr id="3" name="Rectangle 2"/>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1441479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225424" y="381000"/>
            <a:ext cx="8823325" cy="5326063"/>
          </a:xfrm>
        </p:spPr>
        <p:txBody>
          <a:bodyPr/>
          <a:lstStyle/>
          <a:p>
            <a:pPr eaLnBrk="1" hangingPunct="1"/>
            <a:endParaRPr lang="en-US" sz="2800" dirty="0" smtClean="0"/>
          </a:p>
          <a:p>
            <a:pPr eaLnBrk="1" hangingPunct="1"/>
            <a:r>
              <a:rPr lang="en-US" b="1" dirty="0"/>
              <a:t>C</a:t>
            </a:r>
            <a:r>
              <a:rPr lang="en-US" sz="3200" b="1" dirty="0" smtClean="0"/>
              <a:t>ooperate &amp; share = We </a:t>
            </a:r>
            <a:r>
              <a:rPr lang="en-US" b="1" dirty="0" smtClean="0"/>
              <a:t>a</a:t>
            </a:r>
            <a:r>
              <a:rPr lang="en-US" sz="3200" b="1" dirty="0" smtClean="0"/>
              <a:t>ll Win</a:t>
            </a:r>
            <a:endParaRPr lang="en-US" sz="3200" b="1" dirty="0" smtClean="0">
              <a:solidFill>
                <a:srgbClr val="CC0000"/>
              </a:solidFill>
            </a:endParaRPr>
          </a:p>
          <a:p>
            <a:pPr lvl="1" eaLnBrk="1" hangingPunct="1"/>
            <a:r>
              <a:rPr lang="en-US" sz="2800" dirty="0" smtClean="0">
                <a:solidFill>
                  <a:srgbClr val="CC0000"/>
                </a:solidFill>
              </a:rPr>
              <a:t>Faculty have new choices when building learning spaces.</a:t>
            </a:r>
          </a:p>
          <a:p>
            <a:pPr lvl="1" eaLnBrk="1" hangingPunct="1"/>
            <a:r>
              <a:rPr lang="en-US" sz="2800" dirty="0" smtClean="0"/>
              <a:t>…the more eyes on a problem, the greater chance for a solution.</a:t>
            </a:r>
          </a:p>
          <a:p>
            <a:pPr eaLnBrk="1" hangingPunct="1"/>
            <a:r>
              <a:rPr lang="en-US" sz="3200" b="1" dirty="0" smtClean="0">
                <a:solidFill>
                  <a:srgbClr val="0000CC"/>
                </a:solidFill>
              </a:rPr>
              <a:t>Affordability:  </a:t>
            </a:r>
            <a:r>
              <a:rPr lang="en-US" sz="3200" dirty="0" smtClean="0">
                <a:solidFill>
                  <a:srgbClr val="0000CC"/>
                </a:solidFill>
              </a:rPr>
              <a:t>students can’t afford textbooks</a:t>
            </a:r>
          </a:p>
          <a:p>
            <a:pPr eaLnBrk="1" hangingPunct="1"/>
            <a:r>
              <a:rPr lang="en-US" sz="3200" b="1" dirty="0" smtClean="0">
                <a:solidFill>
                  <a:srgbClr val="008000"/>
                </a:solidFill>
              </a:rPr>
              <a:t>Self-interest:  </a:t>
            </a:r>
            <a:r>
              <a:rPr lang="en-US" sz="3200" dirty="0" smtClean="0">
                <a:solidFill>
                  <a:srgbClr val="008000"/>
                </a:solidFill>
              </a:rPr>
              <a:t>good things happen when I share</a:t>
            </a:r>
          </a:p>
          <a:p>
            <a:pPr eaLnBrk="1" hangingPunct="1"/>
            <a:r>
              <a:rPr lang="en-US" sz="3200" b="1" dirty="0" smtClean="0">
                <a:solidFill>
                  <a:srgbClr val="7030A0"/>
                </a:solidFill>
              </a:rPr>
              <a:t>It’s a social justice issue: </a:t>
            </a:r>
            <a:r>
              <a:rPr lang="en-US" sz="3200" dirty="0" smtClean="0">
                <a:solidFill>
                  <a:srgbClr val="C00000"/>
                </a:solidFill>
              </a:rPr>
              <a:t>everyone</a:t>
            </a:r>
            <a:r>
              <a:rPr lang="en-US" sz="3200" dirty="0" smtClean="0"/>
              <a:t> should have the right to access digital knowledge.</a:t>
            </a:r>
          </a:p>
        </p:txBody>
      </p:sp>
      <p:sp>
        <p:nvSpPr>
          <p:cNvPr id="4" name="Text Placeholder 3"/>
          <p:cNvSpPr txBox="1">
            <a:spLocks/>
          </p:cNvSpPr>
          <p:nvPr/>
        </p:nvSpPr>
        <p:spPr>
          <a:xfrm>
            <a:off x="260704" y="152400"/>
            <a:ext cx="6858000" cy="381000"/>
          </a:xfrm>
          <a:prstGeom prst="rect">
            <a:avLst/>
          </a:prstGeom>
        </p:spPr>
        <p:txBody>
          <a:bodyPr/>
          <a:lstStyle/>
          <a:p>
            <a:pPr marL="342900" lvl="0" indent="-342900" defTabSz="914400" fontAlgn="base">
              <a:spcBef>
                <a:spcPct val="20000"/>
              </a:spcBef>
              <a:spcAft>
                <a:spcPct val="0"/>
              </a:spcAft>
            </a:pPr>
            <a:r>
              <a:rPr lang="en-US" sz="3200" b="1" dirty="0" smtClean="0">
                <a:solidFill>
                  <a:schemeClr val="bg1"/>
                </a:solidFill>
                <a:latin typeface="Arial" charset="0"/>
              </a:rPr>
              <a:t>Why is “Open” Important?</a:t>
            </a:r>
            <a:endParaRPr kumimoji="0" lang="en-US" sz="3200" b="0" i="0" u="none" strike="noStrike" kern="0" cap="none" spc="0" normalizeH="0" baseline="0" noProof="0" dirty="0">
              <a:ln>
                <a:noFill/>
              </a:ln>
              <a:solidFill>
                <a:schemeClr val="bg1"/>
              </a:solidFill>
              <a:effectLst/>
              <a:uLnTx/>
              <a:uFillTx/>
              <a:latin typeface="+mn-lt"/>
              <a:ea typeface="+mn-ea"/>
              <a:cs typeface="+mn-cs"/>
            </a:endParaRPr>
          </a:p>
        </p:txBody>
      </p:sp>
      <p:sp>
        <p:nvSpPr>
          <p:cNvPr id="5" name="Rectangle 4"/>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357726529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5962" y="6228603"/>
            <a:ext cx="7379270" cy="646331"/>
          </a:xfrm>
          <a:prstGeom prst="rect">
            <a:avLst/>
          </a:prstGeom>
        </p:spPr>
        <p:txBody>
          <a:bodyPr wrap="square">
            <a:spAutoFit/>
          </a:bodyPr>
          <a:lstStyle/>
          <a:p>
            <a:r>
              <a:rPr lang="en-US" dirty="0" smtClean="0"/>
              <a:t>Dream in Colour By:  Vineet </a:t>
            </a:r>
            <a:r>
              <a:rPr lang="en-US" dirty="0"/>
              <a:t>Radhakrishnan</a:t>
            </a:r>
            <a:endParaRPr lang="en-US" b="1" dirty="0"/>
          </a:p>
          <a:p>
            <a:r>
              <a:rPr lang="en-US" dirty="0">
                <a:hlinkClick r:id="rId3"/>
              </a:rPr>
              <a:t>http://www.flickr.com/photos/vineetradhakrishnan/</a:t>
            </a:r>
            <a:r>
              <a:rPr lang="en-US" dirty="0" smtClean="0">
                <a:hlinkClick r:id="rId3"/>
              </a:rPr>
              <a:t>6038259665</a:t>
            </a:r>
            <a:r>
              <a:rPr lang="en-US" dirty="0" smtClean="0"/>
              <a:t> </a:t>
            </a:r>
            <a:endParaRPr lang="en-US" dirty="0"/>
          </a:p>
        </p:txBody>
      </p:sp>
      <p:sp>
        <p:nvSpPr>
          <p:cNvPr id="3" name="Rectangle 2"/>
          <p:cNvSpPr/>
          <p:nvPr/>
        </p:nvSpPr>
        <p:spPr>
          <a:xfrm>
            <a:off x="111598" y="6449570"/>
            <a:ext cx="1656673" cy="369332"/>
          </a:xfrm>
          <a:prstGeom prst="rect">
            <a:avLst/>
          </a:prstGeom>
        </p:spPr>
        <p:txBody>
          <a:bodyPr wrap="none">
            <a:spAutoFit/>
          </a:bodyPr>
          <a:lstStyle/>
          <a:p>
            <a:r>
              <a:rPr lang="en-US" dirty="0"/>
              <a:t>CC BY-NC-ND</a:t>
            </a:r>
          </a:p>
        </p:txBody>
      </p:sp>
      <p:pic>
        <p:nvPicPr>
          <p:cNvPr id="5" name="Picture 4"/>
          <p:cNvPicPr>
            <a:picLocks noChangeAspect="1"/>
          </p:cNvPicPr>
          <p:nvPr/>
        </p:nvPicPr>
        <p:blipFill>
          <a:blip r:embed="rId4"/>
          <a:stretch>
            <a:fillRect/>
          </a:stretch>
        </p:blipFill>
        <p:spPr>
          <a:xfrm>
            <a:off x="-84667" y="-84667"/>
            <a:ext cx="9485715" cy="6313270"/>
          </a:xfrm>
          <a:prstGeom prst="rect">
            <a:avLst/>
          </a:prstGeom>
        </p:spPr>
      </p:pic>
    </p:spTree>
    <p:extLst>
      <p:ext uri="{BB962C8B-B14F-4D97-AF65-F5344CB8AC3E}">
        <p14:creationId xmlns:p14="http://schemas.microsoft.com/office/powerpoint/2010/main" val="357381210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5"/>
          <p:cNvSpPr>
            <a:spLocks noGrp="1"/>
          </p:cNvSpPr>
          <p:nvPr>
            <p:ph idx="1"/>
          </p:nvPr>
        </p:nvSpPr>
        <p:spPr>
          <a:xfrm>
            <a:off x="132294" y="477394"/>
            <a:ext cx="9126661" cy="4530725"/>
          </a:xfrm>
        </p:spPr>
        <p:txBody>
          <a:bodyPr/>
          <a:lstStyle/>
          <a:p>
            <a:pPr algn="ctr">
              <a:buFont typeface="Wingdings" pitchFamily="2" charset="2"/>
              <a:buNone/>
            </a:pPr>
            <a:r>
              <a:rPr lang="en-US" sz="6600" b="1" dirty="0" smtClean="0">
                <a:solidFill>
                  <a:srgbClr val="0000CC"/>
                </a:solidFill>
              </a:rPr>
              <a:t>Textbook RFP?</a:t>
            </a:r>
            <a:r>
              <a:rPr lang="en-US" sz="4000" dirty="0" smtClean="0"/>
              <a:t/>
            </a:r>
            <a:br>
              <a:rPr lang="en-US" sz="4000" dirty="0" smtClean="0"/>
            </a:br>
            <a:endParaRPr lang="en-US" sz="2000" dirty="0" smtClean="0"/>
          </a:p>
          <a:p>
            <a:pPr marL="514350" indent="-514350">
              <a:buFont typeface="+mj-lt"/>
              <a:buAutoNum type="arabicPeriod"/>
            </a:pPr>
            <a:r>
              <a:rPr lang="en-US" sz="4400" dirty="0" smtClean="0">
                <a:solidFill>
                  <a:srgbClr val="008000"/>
                </a:solidFill>
              </a:rPr>
              <a:t> Higher Education</a:t>
            </a:r>
          </a:p>
          <a:p>
            <a:pPr marL="914400" lvl="1" indent="-514350"/>
            <a:r>
              <a:rPr lang="en-US" sz="4000" dirty="0" smtClean="0"/>
              <a:t>Textbooks for top 100 highest enrolled courses </a:t>
            </a:r>
            <a:r>
              <a:rPr lang="en-US" sz="4000" dirty="0" smtClean="0">
                <a:solidFill>
                  <a:srgbClr val="B70000"/>
                </a:solidFill>
              </a:rPr>
              <a:t>(see California)</a:t>
            </a:r>
          </a:p>
          <a:p>
            <a:pPr marL="914400" lvl="1" indent="-514350"/>
            <a:endParaRPr lang="en-US" sz="2000" dirty="0" smtClean="0"/>
          </a:p>
          <a:p>
            <a:pPr marL="514350" indent="-514350">
              <a:buFont typeface="+mj-lt"/>
              <a:buAutoNum type="arabicPeriod"/>
            </a:pPr>
            <a:r>
              <a:rPr lang="en-US" sz="4400" dirty="0" smtClean="0">
                <a:solidFill>
                  <a:srgbClr val="008000"/>
                </a:solidFill>
              </a:rPr>
              <a:t> Primary / K-12</a:t>
            </a:r>
          </a:p>
          <a:p>
            <a:pPr marL="914400" lvl="1" indent="-514350"/>
            <a:r>
              <a:rPr lang="en-US" sz="4000" dirty="0" smtClean="0">
                <a:solidFill>
                  <a:srgbClr val="7030A0"/>
                </a:solidFill>
              </a:rPr>
              <a:t>Textbooks for US “Common Core”</a:t>
            </a:r>
            <a:endParaRPr lang="en-US" sz="4000" dirty="0" smtClean="0"/>
          </a:p>
        </p:txBody>
      </p:sp>
      <p:sp>
        <p:nvSpPr>
          <p:cNvPr id="5" name="Text Placeholder 3"/>
          <p:cNvSpPr txBox="1">
            <a:spLocks/>
          </p:cNvSpPr>
          <p:nvPr/>
        </p:nvSpPr>
        <p:spPr>
          <a:xfrm>
            <a:off x="260704" y="152400"/>
            <a:ext cx="6858000" cy="381000"/>
          </a:xfrm>
          <a:prstGeom prst="rect">
            <a:avLst/>
          </a:prstGeom>
        </p:spPr>
        <p:txBody>
          <a:bodyPr/>
          <a:lstStyle/>
          <a:p>
            <a:pPr marL="342900" lvl="0" indent="-342900" defTabSz="914400" fontAlgn="base">
              <a:spcBef>
                <a:spcPct val="20000"/>
              </a:spcBef>
              <a:spcAft>
                <a:spcPct val="0"/>
              </a:spcAft>
            </a:pPr>
            <a:r>
              <a:rPr lang="en-US" sz="3200" dirty="0" smtClean="0">
                <a:solidFill>
                  <a:schemeClr val="bg1"/>
                </a:solidFill>
              </a:rPr>
              <a:t>Legislative Strategy</a:t>
            </a:r>
            <a:endParaRPr kumimoji="0" lang="en-US" sz="3200" i="0" u="none" strike="noStrike" kern="0" cap="none" spc="0" normalizeH="0" baseline="0" noProof="0" dirty="0">
              <a:ln>
                <a:noFill/>
              </a:ln>
              <a:solidFill>
                <a:schemeClr val="bg1"/>
              </a:solidFill>
              <a:effectLst/>
              <a:uLnTx/>
              <a:uFillTx/>
              <a:latin typeface="+mn-lt"/>
              <a:ea typeface="+mn-ea"/>
              <a:cs typeface="+mn-cs"/>
            </a:endParaRPr>
          </a:p>
        </p:txBody>
      </p:sp>
      <p:sp>
        <p:nvSpPr>
          <p:cNvPr id="4" name="Rectangle 3"/>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12422865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Placeholder 2"/>
          <p:cNvSpPr>
            <a:spLocks noGrp="1"/>
          </p:cNvSpPr>
          <p:nvPr>
            <p:ph type="body" sz="half" idx="1"/>
          </p:nvPr>
        </p:nvSpPr>
        <p:spPr>
          <a:xfrm>
            <a:off x="-228600" y="1174750"/>
            <a:ext cx="9144000" cy="1371600"/>
          </a:xfrm>
        </p:spPr>
        <p:txBody>
          <a:bodyPr>
            <a:noAutofit/>
          </a:bodyPr>
          <a:lstStyle/>
          <a:p>
            <a:pPr lvl="2" algn="ctr" eaLnBrk="1" hangingPunct="1">
              <a:lnSpc>
                <a:spcPct val="80000"/>
              </a:lnSpc>
              <a:buNone/>
            </a:pPr>
            <a:r>
              <a:rPr lang="en-US" sz="4400" dirty="0" smtClean="0">
                <a:solidFill>
                  <a:srgbClr val="008000"/>
                </a:solidFill>
              </a:rPr>
              <a:t> </a:t>
            </a:r>
            <a:r>
              <a:rPr lang="en-US" sz="4800" b="1" dirty="0" smtClean="0">
                <a:solidFill>
                  <a:srgbClr val="008000"/>
                </a:solidFill>
              </a:rPr>
              <a:t>English Composition I</a:t>
            </a:r>
            <a:endParaRPr lang="en-US" sz="4400" b="1" dirty="0" smtClean="0">
              <a:solidFill>
                <a:srgbClr val="008000"/>
              </a:solidFill>
            </a:endParaRPr>
          </a:p>
          <a:p>
            <a:pPr lvl="2" eaLnBrk="1" hangingPunct="1">
              <a:lnSpc>
                <a:spcPct val="80000"/>
              </a:lnSpc>
              <a:buNone/>
            </a:pPr>
            <a:endParaRPr lang="en-US" sz="4400" dirty="0" smtClean="0"/>
          </a:p>
          <a:p>
            <a:pPr lvl="2" eaLnBrk="1" hangingPunct="1">
              <a:lnSpc>
                <a:spcPct val="80000"/>
              </a:lnSpc>
            </a:pPr>
            <a:r>
              <a:rPr lang="en-US" sz="4400" dirty="0" smtClean="0"/>
              <a:t> 55,000+ enrollments / year</a:t>
            </a:r>
          </a:p>
          <a:p>
            <a:pPr lvl="2" eaLnBrk="1" hangingPunct="1">
              <a:lnSpc>
                <a:spcPct val="80000"/>
              </a:lnSpc>
            </a:pPr>
            <a:r>
              <a:rPr lang="en-US" sz="4400" dirty="0" smtClean="0"/>
              <a:t> x $175 textbook</a:t>
            </a:r>
          </a:p>
          <a:p>
            <a:pPr lvl="2" eaLnBrk="1" hangingPunct="1">
              <a:lnSpc>
                <a:spcPct val="80000"/>
              </a:lnSpc>
              <a:buNone/>
            </a:pPr>
            <a:endParaRPr lang="en-US" sz="4400" dirty="0" smtClean="0"/>
          </a:p>
          <a:p>
            <a:pPr lvl="2" eaLnBrk="1" hangingPunct="1">
              <a:lnSpc>
                <a:spcPct val="80000"/>
              </a:lnSpc>
            </a:pPr>
            <a:r>
              <a:rPr lang="en-US" sz="4400" dirty="0" smtClean="0"/>
              <a:t> = </a:t>
            </a:r>
            <a:r>
              <a:rPr lang="en-US" sz="4400" b="1" dirty="0" smtClean="0">
                <a:solidFill>
                  <a:srgbClr val="C00000"/>
                </a:solidFill>
              </a:rPr>
              <a:t>$9.6</a:t>
            </a:r>
            <a:r>
              <a:rPr lang="en-US" sz="4400" b="1" baseline="30000" dirty="0" smtClean="0">
                <a:solidFill>
                  <a:srgbClr val="C00000"/>
                </a:solidFill>
              </a:rPr>
              <a:t>+</a:t>
            </a:r>
            <a:r>
              <a:rPr lang="en-US" sz="4400" b="1" dirty="0" smtClean="0">
                <a:solidFill>
                  <a:srgbClr val="C00000"/>
                </a:solidFill>
              </a:rPr>
              <a:t> Million </a:t>
            </a:r>
            <a:r>
              <a:rPr lang="en-US" sz="4400" b="1" dirty="0" smtClean="0">
                <a:solidFill>
                  <a:srgbClr val="7030A0"/>
                </a:solidFill>
              </a:rPr>
              <a:t>every year</a:t>
            </a:r>
            <a:endParaRPr lang="en-US" sz="4400" dirty="0" smtClean="0">
              <a:solidFill>
                <a:srgbClr val="7030A0"/>
              </a:solidFill>
            </a:endParaRPr>
          </a:p>
          <a:p>
            <a:pPr lvl="1" eaLnBrk="1" hangingPunct="1">
              <a:lnSpc>
                <a:spcPct val="80000"/>
              </a:lnSpc>
            </a:pPr>
            <a:endParaRPr lang="en-US" sz="4800" dirty="0" smtClean="0"/>
          </a:p>
        </p:txBody>
      </p:sp>
      <p:sp>
        <p:nvSpPr>
          <p:cNvPr id="3" name="Rectangle 2"/>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405576539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Placeholder 2"/>
          <p:cNvSpPr>
            <a:spLocks noGrp="1"/>
          </p:cNvSpPr>
          <p:nvPr>
            <p:ph type="body" sz="half" idx="1"/>
          </p:nvPr>
        </p:nvSpPr>
        <p:spPr>
          <a:xfrm>
            <a:off x="-228600" y="1174750"/>
            <a:ext cx="9144000" cy="1371600"/>
          </a:xfrm>
        </p:spPr>
        <p:txBody>
          <a:bodyPr>
            <a:noAutofit/>
          </a:bodyPr>
          <a:lstStyle/>
          <a:p>
            <a:pPr lvl="2" algn="ctr" eaLnBrk="1" hangingPunct="1">
              <a:lnSpc>
                <a:spcPct val="80000"/>
              </a:lnSpc>
              <a:buNone/>
            </a:pPr>
            <a:r>
              <a:rPr lang="en-US" sz="4400" dirty="0" smtClean="0">
                <a:solidFill>
                  <a:srgbClr val="A6A6A6"/>
                </a:solidFill>
              </a:rPr>
              <a:t> </a:t>
            </a:r>
            <a:r>
              <a:rPr lang="en-US" sz="4800" b="1" dirty="0" smtClean="0">
                <a:solidFill>
                  <a:srgbClr val="A6A6A6"/>
                </a:solidFill>
              </a:rPr>
              <a:t>English Composition I</a:t>
            </a:r>
            <a:endParaRPr lang="en-US" sz="4400" b="1" dirty="0" smtClean="0">
              <a:solidFill>
                <a:srgbClr val="A6A6A6"/>
              </a:solidFill>
            </a:endParaRPr>
          </a:p>
          <a:p>
            <a:pPr lvl="2" eaLnBrk="1" hangingPunct="1">
              <a:lnSpc>
                <a:spcPct val="80000"/>
              </a:lnSpc>
              <a:buNone/>
            </a:pPr>
            <a:endParaRPr lang="en-US" sz="4400" dirty="0" smtClean="0">
              <a:solidFill>
                <a:srgbClr val="A6A6A6"/>
              </a:solidFill>
            </a:endParaRPr>
          </a:p>
          <a:p>
            <a:pPr lvl="2" eaLnBrk="1" hangingPunct="1">
              <a:lnSpc>
                <a:spcPct val="80000"/>
              </a:lnSpc>
            </a:pPr>
            <a:r>
              <a:rPr lang="en-US" sz="4400" dirty="0" smtClean="0">
                <a:solidFill>
                  <a:srgbClr val="A6A6A6"/>
                </a:solidFill>
              </a:rPr>
              <a:t> 55,000+ enrollments / year</a:t>
            </a:r>
          </a:p>
          <a:p>
            <a:pPr lvl="2" eaLnBrk="1" hangingPunct="1">
              <a:lnSpc>
                <a:spcPct val="80000"/>
              </a:lnSpc>
            </a:pPr>
            <a:r>
              <a:rPr lang="en-US" sz="4400" dirty="0" smtClean="0">
                <a:solidFill>
                  <a:srgbClr val="A6A6A6"/>
                </a:solidFill>
              </a:rPr>
              <a:t> x $175 textbook</a:t>
            </a:r>
          </a:p>
          <a:p>
            <a:pPr lvl="2" eaLnBrk="1" hangingPunct="1">
              <a:lnSpc>
                <a:spcPct val="80000"/>
              </a:lnSpc>
              <a:buNone/>
            </a:pPr>
            <a:endParaRPr lang="en-US" sz="4400" dirty="0" smtClean="0">
              <a:solidFill>
                <a:srgbClr val="A6A6A6"/>
              </a:solidFill>
            </a:endParaRPr>
          </a:p>
          <a:p>
            <a:pPr lvl="2" eaLnBrk="1" hangingPunct="1">
              <a:lnSpc>
                <a:spcPct val="80000"/>
              </a:lnSpc>
            </a:pPr>
            <a:r>
              <a:rPr lang="en-US" sz="4400" dirty="0" smtClean="0">
                <a:solidFill>
                  <a:srgbClr val="A6A6A6"/>
                </a:solidFill>
              </a:rPr>
              <a:t> = </a:t>
            </a:r>
            <a:r>
              <a:rPr lang="en-US" sz="4400" b="1" dirty="0" smtClean="0">
                <a:solidFill>
                  <a:srgbClr val="A6A6A6"/>
                </a:solidFill>
              </a:rPr>
              <a:t>$9.6</a:t>
            </a:r>
            <a:r>
              <a:rPr lang="en-US" sz="4400" b="1" baseline="30000" dirty="0" smtClean="0">
                <a:solidFill>
                  <a:srgbClr val="A6A6A6"/>
                </a:solidFill>
              </a:rPr>
              <a:t>+</a:t>
            </a:r>
            <a:r>
              <a:rPr lang="en-US" sz="4400" b="1" dirty="0" smtClean="0">
                <a:solidFill>
                  <a:srgbClr val="A6A6A6"/>
                </a:solidFill>
              </a:rPr>
              <a:t> Million every year</a:t>
            </a:r>
            <a:endParaRPr lang="en-US" sz="4400" dirty="0" smtClean="0">
              <a:solidFill>
                <a:srgbClr val="A6A6A6"/>
              </a:solidFill>
            </a:endParaRPr>
          </a:p>
          <a:p>
            <a:pPr lvl="1" eaLnBrk="1" hangingPunct="1">
              <a:lnSpc>
                <a:spcPct val="80000"/>
              </a:lnSpc>
            </a:pPr>
            <a:endParaRPr lang="en-US" sz="4800" dirty="0" smtClean="0">
              <a:solidFill>
                <a:srgbClr val="A6A6A6"/>
              </a:solidFill>
            </a:endParaRPr>
          </a:p>
        </p:txBody>
      </p:sp>
      <p:sp>
        <p:nvSpPr>
          <p:cNvPr id="3" name="Rectangle 2"/>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
        <p:nvSpPr>
          <p:cNvPr id="4" name="Rectangle 3"/>
          <p:cNvSpPr/>
          <p:nvPr/>
        </p:nvSpPr>
        <p:spPr>
          <a:xfrm rot="19466525">
            <a:off x="1197004" y="2239582"/>
            <a:ext cx="7085731" cy="2092881"/>
          </a:xfrm>
          <a:prstGeom prst="rect">
            <a:avLst/>
          </a:prstGeom>
          <a:solidFill>
            <a:srgbClr val="B70000"/>
          </a:solidFill>
          <a:ln>
            <a:solidFill>
              <a:srgbClr val="FFFFFF"/>
            </a:solidFill>
          </a:ln>
        </p:spPr>
        <p:style>
          <a:lnRef idx="0">
            <a:schemeClr val="dk1"/>
          </a:lnRef>
          <a:fillRef idx="3">
            <a:schemeClr val="dk1"/>
          </a:fillRef>
          <a:effectRef idx="3">
            <a:schemeClr val="dk1"/>
          </a:effectRef>
          <a:fontRef idx="minor">
            <a:schemeClr val="lt1"/>
          </a:fontRef>
        </p:style>
        <p:txBody>
          <a:bodyPr wrap="square" lIns="91440" tIns="45720" rIns="91440" bIns="45720">
            <a:spAutoFit/>
          </a:bodyPr>
          <a:lstStyle/>
          <a:p>
            <a:pPr algn="ctr"/>
            <a:r>
              <a:rPr lang="en-US" sz="13000" b="1" cap="none" spc="0"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Insane</a:t>
            </a:r>
            <a:endParaRPr lang="en-US" sz="13000" b="1" cap="none" spc="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9193228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8534400" cy="5067300"/>
          </a:xfrm>
        </p:spPr>
        <p:txBody>
          <a:bodyPr/>
          <a:lstStyle/>
          <a:p>
            <a:r>
              <a:rPr lang="en-US" dirty="0" err="1" smtClean="0"/>
              <a:t>OpenStax</a:t>
            </a:r>
            <a:r>
              <a:rPr lang="en-US" dirty="0" smtClean="0"/>
              <a:t> </a:t>
            </a:r>
            <a:r>
              <a:rPr lang="en-US" dirty="0"/>
              <a:t>College texts are CC BY and can be adopted and adapted by </a:t>
            </a:r>
            <a:r>
              <a:rPr lang="en-US" dirty="0" smtClean="0"/>
              <a:t>faculty</a:t>
            </a:r>
          </a:p>
          <a:p>
            <a:r>
              <a:rPr lang="en-US" dirty="0" err="1" smtClean="0"/>
              <a:t>OpenStax</a:t>
            </a:r>
            <a:r>
              <a:rPr lang="en-US" dirty="0" smtClean="0"/>
              <a:t> </a:t>
            </a:r>
            <a:r>
              <a:rPr lang="en-US" dirty="0"/>
              <a:t>College texts meet scope/sequence requirements of course and are professionally </a:t>
            </a:r>
            <a:r>
              <a:rPr lang="en-US" dirty="0" smtClean="0"/>
              <a:t>developed</a:t>
            </a:r>
          </a:p>
          <a:p>
            <a:r>
              <a:rPr lang="en-US" dirty="0" smtClean="0"/>
              <a:t>Any </a:t>
            </a:r>
            <a:r>
              <a:rPr lang="en-US" dirty="0"/>
              <a:t>format, on any device, at any time and </a:t>
            </a:r>
            <a:r>
              <a:rPr lang="en-US" dirty="0" err="1"/>
              <a:t>epub</a:t>
            </a:r>
            <a:r>
              <a:rPr lang="en-US" dirty="0"/>
              <a:t>/</a:t>
            </a:r>
            <a:r>
              <a:rPr lang="en-US" dirty="0" err="1"/>
              <a:t>pdf</a:t>
            </a:r>
            <a:r>
              <a:rPr lang="en-US" dirty="0"/>
              <a:t> is always free and never expire</a:t>
            </a:r>
          </a:p>
          <a:p>
            <a:r>
              <a:rPr lang="en-US" dirty="0" smtClean="0"/>
              <a:t>New </a:t>
            </a:r>
            <a:r>
              <a:rPr lang="en-US" dirty="0"/>
              <a:t>ecosystem of partners to support the content</a:t>
            </a:r>
          </a:p>
          <a:p>
            <a:endParaRPr lang="en-US" dirty="0"/>
          </a:p>
        </p:txBody>
      </p:sp>
      <p:pic>
        <p:nvPicPr>
          <p:cNvPr id="6" name="Picture 5"/>
          <p:cNvPicPr>
            <a:picLocks noChangeAspect="1"/>
          </p:cNvPicPr>
          <p:nvPr/>
        </p:nvPicPr>
        <p:blipFill>
          <a:blip r:embed="rId2"/>
          <a:stretch>
            <a:fillRect/>
          </a:stretch>
        </p:blipFill>
        <p:spPr>
          <a:xfrm>
            <a:off x="2730500" y="89759"/>
            <a:ext cx="3530600" cy="691807"/>
          </a:xfrm>
          <a:prstGeom prst="rect">
            <a:avLst/>
          </a:prstGeom>
        </p:spPr>
      </p:pic>
      <p:sp>
        <p:nvSpPr>
          <p:cNvPr id="7" name="Rectangle 6"/>
          <p:cNvSpPr/>
          <p:nvPr/>
        </p:nvSpPr>
        <p:spPr>
          <a:xfrm>
            <a:off x="1901825" y="928588"/>
            <a:ext cx="5281814" cy="523220"/>
          </a:xfrm>
          <a:prstGeom prst="rect">
            <a:avLst/>
          </a:prstGeom>
        </p:spPr>
        <p:txBody>
          <a:bodyPr wrap="none">
            <a:spAutoFit/>
          </a:bodyPr>
          <a:lstStyle/>
          <a:p>
            <a:r>
              <a:rPr lang="en-US" sz="2800" b="1" dirty="0">
                <a:solidFill>
                  <a:srgbClr val="B70000"/>
                </a:solidFill>
              </a:rPr>
              <a:t>http://</a:t>
            </a:r>
            <a:r>
              <a:rPr lang="en-US" sz="2800" b="1" dirty="0" err="1" smtClean="0">
                <a:solidFill>
                  <a:srgbClr val="B70000"/>
                </a:solidFill>
              </a:rPr>
              <a:t>openstaxcollege.org</a:t>
            </a:r>
            <a:endParaRPr lang="en-US" sz="2800" b="1" dirty="0">
              <a:solidFill>
                <a:srgbClr val="B70000"/>
              </a:solidFill>
            </a:endParaRPr>
          </a:p>
        </p:txBody>
      </p:sp>
    </p:spTree>
    <p:extLst>
      <p:ext uri="{BB962C8B-B14F-4D97-AF65-F5344CB8AC3E}">
        <p14:creationId xmlns:p14="http://schemas.microsoft.com/office/powerpoint/2010/main" val="124064419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noChangeArrowheads="1"/>
          </p:cNvPicPr>
          <p:nvPr/>
        </p:nvPicPr>
        <p:blipFill>
          <a:blip r:embed="rId4" cstate="print"/>
          <a:srcRect/>
          <a:stretch>
            <a:fillRect/>
          </a:stretch>
        </p:blipFill>
        <p:spPr bwMode="auto">
          <a:xfrm>
            <a:off x="5830154" y="3532654"/>
            <a:ext cx="2577099" cy="807747"/>
          </a:xfrm>
          <a:prstGeom prst="rect">
            <a:avLst/>
          </a:prstGeom>
          <a:noFill/>
          <a:ln w="9525">
            <a:noFill/>
            <a:miter lim="800000"/>
            <a:headEnd/>
            <a:tailEnd/>
          </a:ln>
        </p:spPr>
      </p:pic>
      <p:sp>
        <p:nvSpPr>
          <p:cNvPr id="7" name="Text Placeholder 3"/>
          <p:cNvSpPr txBox="1">
            <a:spLocks/>
          </p:cNvSpPr>
          <p:nvPr/>
        </p:nvSpPr>
        <p:spPr>
          <a:xfrm>
            <a:off x="260704" y="152400"/>
            <a:ext cx="6858000" cy="381000"/>
          </a:xfrm>
          <a:prstGeom prst="rect">
            <a:avLst/>
          </a:prstGeom>
        </p:spPr>
        <p:txBody>
          <a:bodyPr/>
          <a:lstStyle/>
          <a:p>
            <a:pPr marL="342900" lvl="0" indent="-342900" defTabSz="914400" fontAlgn="base">
              <a:spcBef>
                <a:spcPct val="20000"/>
              </a:spcBef>
              <a:spcAft>
                <a:spcPct val="0"/>
              </a:spcAft>
            </a:pPr>
            <a:r>
              <a:rPr lang="en-US" sz="3200" b="1" dirty="0" smtClean="0">
                <a:solidFill>
                  <a:schemeClr val="bg1"/>
                </a:solidFill>
              </a:rPr>
              <a:t>NEW HE Models are En Route</a:t>
            </a:r>
            <a:endParaRPr kumimoji="0" lang="en-US" sz="3200" b="0" i="0" u="none" strike="noStrike" kern="0" cap="none" spc="0" normalizeH="0" baseline="0" noProof="0" dirty="0">
              <a:ln>
                <a:noFill/>
              </a:ln>
              <a:solidFill>
                <a:schemeClr val="bg1"/>
              </a:solidFill>
              <a:effectLst/>
              <a:uLnTx/>
              <a:uFillTx/>
              <a:latin typeface="+mn-lt"/>
              <a:ea typeface="+mn-ea"/>
              <a:cs typeface="+mn-cs"/>
            </a:endParaRPr>
          </a:p>
        </p:txBody>
      </p:sp>
      <p:pic>
        <p:nvPicPr>
          <p:cNvPr id="8" name="Picture 7"/>
          <p:cNvPicPr>
            <a:picLocks noChangeAspect="1"/>
          </p:cNvPicPr>
          <p:nvPr/>
        </p:nvPicPr>
        <p:blipFill>
          <a:blip r:embed="rId5"/>
          <a:stretch>
            <a:fillRect/>
          </a:stretch>
        </p:blipFill>
        <p:spPr>
          <a:xfrm>
            <a:off x="440542" y="4463672"/>
            <a:ext cx="2111936" cy="2111936"/>
          </a:xfrm>
          <a:prstGeom prst="rect">
            <a:avLst/>
          </a:prstGeom>
        </p:spPr>
      </p:pic>
      <p:pic>
        <p:nvPicPr>
          <p:cNvPr id="9" name="Picture 8"/>
          <p:cNvPicPr>
            <a:picLocks noChangeAspect="1"/>
          </p:cNvPicPr>
          <p:nvPr/>
        </p:nvPicPr>
        <p:blipFill>
          <a:blip r:embed="rId6"/>
          <a:stretch>
            <a:fillRect/>
          </a:stretch>
        </p:blipFill>
        <p:spPr>
          <a:xfrm>
            <a:off x="703782" y="2665001"/>
            <a:ext cx="4691835" cy="1163723"/>
          </a:xfrm>
          <a:prstGeom prst="rect">
            <a:avLst/>
          </a:prstGeom>
        </p:spPr>
      </p:pic>
      <p:sp>
        <p:nvSpPr>
          <p:cNvPr id="10" name="Rectangle 9"/>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pic>
        <p:nvPicPr>
          <p:cNvPr id="5" name="Picture 4"/>
          <p:cNvPicPr>
            <a:picLocks noChangeAspect="1"/>
          </p:cNvPicPr>
          <p:nvPr/>
        </p:nvPicPr>
        <p:blipFill>
          <a:blip r:embed="rId7"/>
          <a:stretch>
            <a:fillRect/>
          </a:stretch>
        </p:blipFill>
        <p:spPr>
          <a:xfrm>
            <a:off x="529809" y="658200"/>
            <a:ext cx="4433194" cy="1332678"/>
          </a:xfrm>
          <a:prstGeom prst="rect">
            <a:avLst/>
          </a:prstGeom>
        </p:spPr>
      </p:pic>
      <p:pic>
        <p:nvPicPr>
          <p:cNvPr id="4" name="Picture 3"/>
          <p:cNvPicPr>
            <a:picLocks noChangeAspect="1"/>
          </p:cNvPicPr>
          <p:nvPr/>
        </p:nvPicPr>
        <p:blipFill>
          <a:blip r:embed="rId8"/>
          <a:stretch>
            <a:fillRect/>
          </a:stretch>
        </p:blipFill>
        <p:spPr>
          <a:xfrm>
            <a:off x="6500037" y="202447"/>
            <a:ext cx="2370644" cy="2370644"/>
          </a:xfrm>
          <a:prstGeom prst="rect">
            <a:avLst/>
          </a:prstGeom>
        </p:spPr>
      </p:pic>
      <p:pic>
        <p:nvPicPr>
          <p:cNvPr id="2" name="Picture 1"/>
          <p:cNvPicPr>
            <a:picLocks noChangeAspect="1"/>
          </p:cNvPicPr>
          <p:nvPr/>
        </p:nvPicPr>
        <p:blipFill>
          <a:blip r:embed="rId9"/>
          <a:stretch>
            <a:fillRect/>
          </a:stretch>
        </p:blipFill>
        <p:spPr>
          <a:xfrm>
            <a:off x="4089253" y="4787574"/>
            <a:ext cx="4318000" cy="1435100"/>
          </a:xfrm>
          <a:prstGeom prst="rect">
            <a:avLst/>
          </a:prstGeom>
        </p:spPr>
      </p:pic>
      <p:sp>
        <p:nvSpPr>
          <p:cNvPr id="11" name="Rectangle 10"/>
          <p:cNvSpPr/>
          <p:nvPr/>
        </p:nvSpPr>
        <p:spPr>
          <a:xfrm>
            <a:off x="4136830" y="6222674"/>
            <a:ext cx="5926667" cy="307777"/>
          </a:xfrm>
          <a:prstGeom prst="rect">
            <a:avLst/>
          </a:prstGeom>
        </p:spPr>
        <p:txBody>
          <a:bodyPr wrap="square">
            <a:spAutoFit/>
          </a:bodyPr>
          <a:lstStyle/>
          <a:p>
            <a:r>
              <a:rPr lang="en-US" sz="1400" dirty="0"/>
              <a:t>Credit: Timothy Valentine &amp; Leo Reynolds  CC-BY-NC-SA</a:t>
            </a:r>
          </a:p>
        </p:txBody>
      </p:sp>
    </p:spTree>
    <p:extLst>
      <p:ext uri="{BB962C8B-B14F-4D97-AF65-F5344CB8AC3E}">
        <p14:creationId xmlns:p14="http://schemas.microsoft.com/office/powerpoint/2010/main" val="194227445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5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8" name="Text Box 2"/>
          <p:cNvSpPr txBox="1">
            <a:spLocks noChangeArrowheads="1"/>
          </p:cNvSpPr>
          <p:nvPr/>
        </p:nvSpPr>
        <p:spPr bwMode="auto">
          <a:xfrm>
            <a:off x="478080" y="450768"/>
            <a:ext cx="5238720" cy="5803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roid Sans Fallback"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roid Sans Fallback"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roid Sans Fallback"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roid Sans Fallback"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roid Sans Fallback"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roid Sans Fallback"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roid Sans Fallback"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roid Sans Fallback"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roid Sans Fallback" charset="0"/>
              </a:defRPr>
            </a:lvl9pPr>
          </a:lstStyle>
          <a:p>
            <a:pPr>
              <a:lnSpc>
                <a:spcPct val="104000"/>
              </a:lnSpc>
              <a:buClrTx/>
              <a:buFontTx/>
              <a:buNone/>
            </a:pPr>
            <a:r>
              <a:rPr lang="en-NZ" sz="3300">
                <a:solidFill>
                  <a:srgbClr val="355E00"/>
                </a:solidFill>
              </a:rPr>
              <a:t>The OER university</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281" y="1178044"/>
            <a:ext cx="6913440" cy="51903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760" y="1404148"/>
            <a:ext cx="2939040" cy="3266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600" y="6338106"/>
            <a:ext cx="1013760" cy="3571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2" name="Text Box 6"/>
          <p:cNvSpPr txBox="1">
            <a:spLocks noChangeArrowheads="1"/>
          </p:cNvSpPr>
          <p:nvPr/>
        </p:nvSpPr>
        <p:spPr bwMode="auto">
          <a:xfrm>
            <a:off x="1568160" y="6368349"/>
            <a:ext cx="2833920" cy="3384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68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roid Sans Fallback" charset="0"/>
              </a:defRPr>
            </a:lvl1pPr>
            <a:lvl2pPr>
              <a:tabLst>
                <a:tab pos="723900" algn="l"/>
                <a:tab pos="1447800" algn="l"/>
                <a:tab pos="2171700" algn="l"/>
                <a:tab pos="2895600" algn="l"/>
              </a:tabLst>
              <a:defRPr>
                <a:solidFill>
                  <a:srgbClr val="000000"/>
                </a:solidFill>
                <a:latin typeface="Arial" charset="0"/>
                <a:ea typeface="ＭＳ Ｐゴシック" charset="0"/>
                <a:cs typeface="Droid Sans Fallback" charset="0"/>
              </a:defRPr>
            </a:lvl2pPr>
            <a:lvl3pPr>
              <a:tabLst>
                <a:tab pos="723900" algn="l"/>
                <a:tab pos="1447800" algn="l"/>
                <a:tab pos="2171700" algn="l"/>
                <a:tab pos="2895600" algn="l"/>
              </a:tabLst>
              <a:defRPr>
                <a:solidFill>
                  <a:srgbClr val="000000"/>
                </a:solidFill>
                <a:latin typeface="Arial" charset="0"/>
                <a:ea typeface="ＭＳ Ｐゴシック" charset="0"/>
                <a:cs typeface="Droid Sans Fallback" charset="0"/>
              </a:defRPr>
            </a:lvl3pPr>
            <a:lvl4pPr>
              <a:tabLst>
                <a:tab pos="723900" algn="l"/>
                <a:tab pos="1447800" algn="l"/>
                <a:tab pos="2171700" algn="l"/>
                <a:tab pos="2895600" algn="l"/>
              </a:tabLst>
              <a:defRPr>
                <a:solidFill>
                  <a:srgbClr val="000000"/>
                </a:solidFill>
                <a:latin typeface="Arial" charset="0"/>
                <a:ea typeface="ＭＳ Ｐゴシック" charset="0"/>
                <a:cs typeface="Droid Sans Fallback" charset="0"/>
              </a:defRPr>
            </a:lvl4pPr>
            <a:lvl5pPr>
              <a:tabLst>
                <a:tab pos="723900" algn="l"/>
                <a:tab pos="1447800" algn="l"/>
                <a:tab pos="2171700" algn="l"/>
                <a:tab pos="2895600" algn="l"/>
              </a:tabLst>
              <a:defRPr>
                <a:solidFill>
                  <a:srgbClr val="000000"/>
                </a:solidFill>
                <a:latin typeface="Arial" charset="0"/>
                <a:ea typeface="ＭＳ Ｐゴシック" charset="0"/>
                <a:cs typeface="Droid Sans Fallback"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roid Sans Fallback"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roid Sans Fallback"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roid Sans Fallback"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roid Sans Fallback" charset="0"/>
              </a:defRPr>
            </a:lvl9pPr>
          </a:lstStyle>
          <a:p>
            <a:r>
              <a:rPr lang="en-NZ"/>
              <a:t>Adapted from Taylor 2007</a:t>
            </a:r>
          </a:p>
        </p:txBody>
      </p:sp>
      <p:sp>
        <p:nvSpPr>
          <p:cNvPr id="4103" name="Text Box 7"/>
          <p:cNvSpPr txBox="1">
            <a:spLocks noChangeArrowheads="1"/>
          </p:cNvSpPr>
          <p:nvPr/>
        </p:nvSpPr>
        <p:spPr bwMode="auto">
          <a:xfrm>
            <a:off x="6494401" y="5291116"/>
            <a:ext cx="2429280" cy="13148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60020" rIns="81639" bIns="40820"/>
          <a:lstStyle>
            <a:lvl1pPr>
              <a:tabLst>
                <a:tab pos="723900" algn="l"/>
                <a:tab pos="1447800" algn="l"/>
                <a:tab pos="2171700" algn="l"/>
              </a:tabLst>
              <a:defRPr>
                <a:solidFill>
                  <a:srgbClr val="000000"/>
                </a:solidFill>
                <a:latin typeface="Arial" charset="0"/>
                <a:ea typeface="ＭＳ Ｐゴシック" charset="0"/>
                <a:cs typeface="Droid Sans Fallback" charset="0"/>
              </a:defRPr>
            </a:lvl1pPr>
            <a:lvl2pPr>
              <a:tabLst>
                <a:tab pos="723900" algn="l"/>
                <a:tab pos="1447800" algn="l"/>
                <a:tab pos="2171700" algn="l"/>
              </a:tabLst>
              <a:defRPr>
                <a:solidFill>
                  <a:srgbClr val="000000"/>
                </a:solidFill>
                <a:latin typeface="Arial" charset="0"/>
                <a:ea typeface="ＭＳ Ｐゴシック" charset="0"/>
                <a:cs typeface="Droid Sans Fallback" charset="0"/>
              </a:defRPr>
            </a:lvl2pPr>
            <a:lvl3pPr>
              <a:tabLst>
                <a:tab pos="723900" algn="l"/>
                <a:tab pos="1447800" algn="l"/>
                <a:tab pos="2171700" algn="l"/>
              </a:tabLst>
              <a:defRPr>
                <a:solidFill>
                  <a:srgbClr val="000000"/>
                </a:solidFill>
                <a:latin typeface="Arial" charset="0"/>
                <a:ea typeface="ＭＳ Ｐゴシック" charset="0"/>
                <a:cs typeface="Droid Sans Fallback" charset="0"/>
              </a:defRPr>
            </a:lvl3pPr>
            <a:lvl4pPr>
              <a:tabLst>
                <a:tab pos="723900" algn="l"/>
                <a:tab pos="1447800" algn="l"/>
                <a:tab pos="2171700" algn="l"/>
              </a:tabLst>
              <a:defRPr>
                <a:solidFill>
                  <a:srgbClr val="000000"/>
                </a:solidFill>
                <a:latin typeface="Arial" charset="0"/>
                <a:ea typeface="ＭＳ Ｐゴシック" charset="0"/>
                <a:cs typeface="Droid Sans Fallback" charset="0"/>
              </a:defRPr>
            </a:lvl4pPr>
            <a:lvl5pPr>
              <a:tabLst>
                <a:tab pos="723900" algn="l"/>
                <a:tab pos="1447800" algn="l"/>
                <a:tab pos="2171700" algn="l"/>
              </a:tabLst>
              <a:defRPr>
                <a:solidFill>
                  <a:srgbClr val="000000"/>
                </a:solidFill>
                <a:latin typeface="Arial" charset="0"/>
                <a:ea typeface="ＭＳ Ｐゴシック" charset="0"/>
                <a:cs typeface="Droid Sans Fallback"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roid Sans Fallback"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roid Sans Fallback"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roid Sans Fallback"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Droid Sans Fallback" charset="0"/>
              </a:defRPr>
            </a:lvl9pPr>
          </a:lstStyle>
          <a:p>
            <a:r>
              <a:rPr lang="en-NZ" sz="2200">
                <a:solidFill>
                  <a:srgbClr val="008000"/>
                </a:solidFill>
              </a:rPr>
              <a:t>Free learning opportunities for all students worldwide</a:t>
            </a:r>
          </a:p>
        </p:txBody>
      </p:sp>
    </p:spTree>
    <p:extLst>
      <p:ext uri="{BB962C8B-B14F-4D97-AF65-F5344CB8AC3E}">
        <p14:creationId xmlns:p14="http://schemas.microsoft.com/office/powerpoint/2010/main" val="4331989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0538" y="6437523"/>
            <a:ext cx="8543445" cy="369332"/>
          </a:xfrm>
          <a:prstGeom prst="rect">
            <a:avLst/>
          </a:prstGeom>
        </p:spPr>
        <p:txBody>
          <a:bodyPr wrap="square">
            <a:spAutoFit/>
          </a:bodyPr>
          <a:lstStyle/>
          <a:p>
            <a:r>
              <a:rPr lang="en-US" dirty="0"/>
              <a:t>Duh</a:t>
            </a:r>
            <a:r>
              <a:rPr lang="en-US" dirty="0" smtClean="0"/>
              <a:t>. By: slworking2 </a:t>
            </a:r>
            <a:r>
              <a:rPr lang="en-US" u="sng" dirty="0" smtClean="0">
                <a:hlinkClick r:id="rId2"/>
              </a:rPr>
              <a:t>http</a:t>
            </a:r>
            <a:r>
              <a:rPr lang="en-US" u="sng" dirty="0">
                <a:hlinkClick r:id="rId2"/>
              </a:rPr>
              <a:t>://www.flickr.com/photos/slworking/4112481205/</a:t>
            </a:r>
            <a:endParaRPr lang="en-US" dirty="0"/>
          </a:p>
        </p:txBody>
      </p:sp>
      <p:sp>
        <p:nvSpPr>
          <p:cNvPr id="3" name="Rectangle 2"/>
          <p:cNvSpPr/>
          <p:nvPr/>
        </p:nvSpPr>
        <p:spPr>
          <a:xfrm>
            <a:off x="107288" y="6444674"/>
            <a:ext cx="1569660" cy="369332"/>
          </a:xfrm>
          <a:prstGeom prst="rect">
            <a:avLst/>
          </a:prstGeom>
        </p:spPr>
        <p:txBody>
          <a:bodyPr wrap="none">
            <a:spAutoFit/>
          </a:bodyPr>
          <a:lstStyle/>
          <a:p>
            <a:r>
              <a:rPr lang="en-US" dirty="0"/>
              <a:t>CC BY-NC-SA</a:t>
            </a:r>
          </a:p>
        </p:txBody>
      </p:sp>
      <p:pic>
        <p:nvPicPr>
          <p:cNvPr id="4" name="Picture 3" descr="4112481205_3431b0dc20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31696"/>
          </a:xfrm>
          <a:prstGeom prst="rect">
            <a:avLst/>
          </a:prstGeom>
        </p:spPr>
      </p:pic>
    </p:spTree>
    <p:extLst>
      <p:ext uri="{BB962C8B-B14F-4D97-AF65-F5344CB8AC3E}">
        <p14:creationId xmlns:p14="http://schemas.microsoft.com/office/powerpoint/2010/main" val="263601828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685800" y="1341438"/>
            <a:ext cx="7773988" cy="5334000"/>
          </a:xfrm>
          <a:noFill/>
        </p:spPr>
        <p:txBody>
          <a:bodyPr/>
          <a:lstStyle/>
          <a:p>
            <a:pPr algn="ctr" eaLnBrk="1" hangingPunct="1">
              <a:lnSpc>
                <a:spcPct val="80000"/>
              </a:lnSpc>
              <a:spcBef>
                <a:spcPct val="0"/>
              </a:spcBef>
              <a:spcAft>
                <a:spcPct val="10000"/>
              </a:spcAft>
              <a:buSzPct val="80000"/>
              <a:buFont typeface="Wingdings" charset="0"/>
              <a:buNone/>
            </a:pPr>
            <a:r>
              <a:rPr lang="en-US" sz="2400" b="1" dirty="0">
                <a:solidFill>
                  <a:srgbClr val="000066"/>
                </a:solidFill>
                <a:latin typeface="Arial" charset="0"/>
                <a:ea typeface="ヒラギノ角ゴ Pro W3" charset="0"/>
                <a:cs typeface="ヒラギノ角ゴ Pro W3" charset="0"/>
              </a:rPr>
              <a:t>Dec. 2008 </a:t>
            </a:r>
            <a:r>
              <a:rPr lang="nl-NL" sz="2400" b="1" dirty="0">
                <a:solidFill>
                  <a:srgbClr val="000066"/>
                </a:solidFill>
                <a:latin typeface="Arial" charset="0"/>
                <a:ea typeface="ヒラギノ角ゴ Pro W3" charset="0"/>
                <a:cs typeface="ヒラギノ角ゴ Pro W3" charset="0"/>
              </a:rPr>
              <a:t>/</a:t>
            </a:r>
            <a:r>
              <a:rPr lang="en-US" sz="2400" b="1" dirty="0">
                <a:solidFill>
                  <a:srgbClr val="000066"/>
                </a:solidFill>
                <a:latin typeface="Arial" charset="0"/>
                <a:ea typeface="ヒラギノ角ゴ Pro W3" charset="0"/>
                <a:cs typeface="ヒラギノ角ゴ Pro W3" charset="0"/>
              </a:rPr>
              <a:t> LAUNCH by Minister of Education</a:t>
            </a:r>
          </a:p>
          <a:p>
            <a:pPr algn="ctr" eaLnBrk="1" hangingPunct="1">
              <a:spcBef>
                <a:spcPct val="0"/>
              </a:spcBef>
              <a:buSzPct val="80000"/>
              <a:buFont typeface="Wingdings" charset="0"/>
              <a:buNone/>
            </a:pPr>
            <a:r>
              <a:rPr lang="en-US" sz="2000" b="1" dirty="0">
                <a:latin typeface="Arial" charset="0"/>
                <a:ea typeface="ヒラギノ角ゴ Pro W3" charset="0"/>
                <a:cs typeface="ヒラギノ角ゴ Pro W3" charset="0"/>
              </a:rPr>
              <a:t>Goal:</a:t>
            </a:r>
            <a:r>
              <a:rPr lang="en-US" sz="2000" dirty="0">
                <a:latin typeface="Arial" charset="0"/>
                <a:ea typeface="ヒラギノ角ゴ Pro W3" charset="0"/>
                <a:cs typeface="ヒラギノ角ゴ Pro W3" charset="0"/>
              </a:rPr>
              <a:t> </a:t>
            </a:r>
            <a:r>
              <a:rPr lang="nl-NL" sz="2000" dirty="0">
                <a:latin typeface="Arial" charset="0"/>
                <a:ea typeface="ヒラギノ角ゴ Pro W3" charset="0"/>
                <a:cs typeface="ヒラギノ角ゴ Pro W3" charset="0"/>
              </a:rPr>
              <a:t>Mainstreaming OER in </a:t>
            </a:r>
            <a:r>
              <a:rPr lang="nl-NL" sz="2000" b="1" i="1" dirty="0">
                <a:latin typeface="Arial" charset="0"/>
                <a:ea typeface="ヒラギノ角ゴ Pro W3" charset="0"/>
                <a:cs typeface="ヒラギノ角ゴ Pro W3" charset="0"/>
              </a:rPr>
              <a:t>all</a:t>
            </a:r>
            <a:r>
              <a:rPr lang="nl-NL" sz="2000" dirty="0">
                <a:latin typeface="Arial" charset="0"/>
                <a:ea typeface="ヒラギノ角ゴ Pro W3" charset="0"/>
                <a:cs typeface="ヒラギノ角ゴ Pro W3" charset="0"/>
              </a:rPr>
              <a:t> </a:t>
            </a:r>
            <a:r>
              <a:rPr lang="nl-NL" sz="2000" dirty="0" smtClean="0">
                <a:latin typeface="Arial" charset="0"/>
                <a:ea typeface="ヒラギノ角ゴ Pro W3" charset="0"/>
                <a:cs typeface="ヒラギノ角ゴ Pro W3" charset="0"/>
              </a:rPr>
              <a:t>educational sectors</a:t>
            </a:r>
            <a:endParaRPr lang="nl-NL" sz="2000" dirty="0">
              <a:latin typeface="Arial" charset="0"/>
              <a:ea typeface="ヒラギノ角ゴ Pro W3" charset="0"/>
              <a:cs typeface="ヒラギノ角ゴ Pro W3" charset="0"/>
            </a:endParaRPr>
          </a:p>
          <a:p>
            <a:pPr algn="ctr" eaLnBrk="1" hangingPunct="1">
              <a:spcBef>
                <a:spcPct val="0"/>
              </a:spcBef>
              <a:buSzPct val="80000"/>
              <a:buFont typeface="Wingdings" charset="0"/>
              <a:buNone/>
            </a:pPr>
            <a:r>
              <a:rPr lang="nl-NL" sz="2000" b="1" dirty="0">
                <a:latin typeface="Arial" charset="0"/>
                <a:ea typeface="ヒラギノ角ゴ Pro W3" charset="0"/>
                <a:cs typeface="ヒラギノ角ゴ Pro W3" charset="0"/>
              </a:rPr>
              <a:t>Six Activity Areas:</a:t>
            </a:r>
          </a:p>
          <a:p>
            <a:pPr algn="ctr" eaLnBrk="1" hangingPunct="1">
              <a:spcBef>
                <a:spcPct val="0"/>
              </a:spcBef>
              <a:buSzPct val="80000"/>
              <a:buFont typeface="Wingdings" charset="0"/>
              <a:buNone/>
            </a:pPr>
            <a:r>
              <a:rPr lang="nl-NL" sz="2000" dirty="0">
                <a:latin typeface="Arial" charset="0"/>
                <a:ea typeface="ヒラギノ角ゴ Pro W3" charset="0"/>
                <a:cs typeface="ヒラギノ角ゴ Pro W3" charset="0"/>
              </a:rPr>
              <a:t>Technology, Content, Professionalization,</a:t>
            </a:r>
          </a:p>
          <a:p>
            <a:pPr algn="ctr" eaLnBrk="1" hangingPunct="1">
              <a:spcBef>
                <a:spcPct val="0"/>
              </a:spcBef>
              <a:buSzPct val="80000"/>
              <a:buFont typeface="Wingdings" charset="0"/>
              <a:buNone/>
            </a:pPr>
            <a:r>
              <a:rPr lang="nl-NL" sz="2000" dirty="0">
                <a:latin typeface="Arial" charset="0"/>
                <a:ea typeface="ヒラギノ角ゴ Pro W3" charset="0"/>
                <a:cs typeface="ヒラギノ角ゴ Pro W3" charset="0"/>
              </a:rPr>
              <a:t>Communities, Research, Communication</a:t>
            </a:r>
          </a:p>
          <a:p>
            <a:pPr algn="ctr" eaLnBrk="1" hangingPunct="1">
              <a:buSzPct val="80000"/>
              <a:buFont typeface="Wingdings" charset="0"/>
              <a:buNone/>
            </a:pPr>
            <a:r>
              <a:rPr lang="en-US" sz="2400" b="1" dirty="0">
                <a:solidFill>
                  <a:srgbClr val="000066"/>
                </a:solidFill>
                <a:latin typeface="Arial" charset="0"/>
                <a:ea typeface="ヒラギノ角ゴ Pro W3" charset="0"/>
                <a:cs typeface="ヒラギノ角ゴ Pro W3" charset="0"/>
              </a:rPr>
              <a:t>2009</a:t>
            </a:r>
            <a:r>
              <a:rPr lang="nl-NL" sz="2400" b="1" dirty="0">
                <a:solidFill>
                  <a:srgbClr val="000066"/>
                </a:solidFill>
                <a:latin typeface="Arial" charset="0"/>
                <a:ea typeface="ヒラギノ角ゴ Pro W3" charset="0"/>
                <a:cs typeface="ヒラギノ角ゴ Pro W3" charset="0"/>
              </a:rPr>
              <a:t>–</a:t>
            </a:r>
            <a:r>
              <a:rPr lang="en-US" sz="2400" b="1" dirty="0">
                <a:solidFill>
                  <a:srgbClr val="000066"/>
                </a:solidFill>
                <a:latin typeface="Arial" charset="0"/>
                <a:ea typeface="ヒラギノ角ゴ Pro W3" charset="0"/>
                <a:cs typeface="ヒラギノ角ゴ Pro W3" charset="0"/>
              </a:rPr>
              <a:t>2011 / INITIAL IMPLEMENTATION</a:t>
            </a:r>
            <a:endParaRPr lang="nl-NL" sz="2400" b="1" dirty="0">
              <a:solidFill>
                <a:srgbClr val="000066"/>
              </a:solidFill>
              <a:latin typeface="Arial" charset="0"/>
              <a:ea typeface="ヒラギノ角ゴ Pro W3" charset="0"/>
              <a:cs typeface="ヒラギノ角ゴ Pro W3" charset="0"/>
            </a:endParaRPr>
          </a:p>
          <a:p>
            <a:pPr algn="ctr" eaLnBrk="1" hangingPunct="1">
              <a:spcBef>
                <a:spcPct val="0"/>
              </a:spcBef>
              <a:buSzPct val="80000"/>
              <a:buFont typeface="Wingdings" charset="0"/>
              <a:buNone/>
            </a:pPr>
            <a:r>
              <a:rPr lang="nl-NL" sz="2000" dirty="0">
                <a:latin typeface="Arial" charset="0"/>
                <a:ea typeface="ヒラギノ角ゴ Pro W3" charset="0"/>
                <a:cs typeface="ヒラギノ角ゴ Pro W3" charset="0"/>
              </a:rPr>
              <a:t>Intense </a:t>
            </a:r>
            <a:r>
              <a:rPr lang="nl-NL" sz="2000" b="1" i="1" dirty="0">
                <a:latin typeface="Arial" charset="0"/>
                <a:ea typeface="ヒラギノ角ゴ Pro W3" charset="0"/>
                <a:cs typeface="ヒラギノ角ゴ Pro W3" charset="0"/>
              </a:rPr>
              <a:t>user</a:t>
            </a:r>
            <a:r>
              <a:rPr lang="nl-NL" sz="2000" dirty="0">
                <a:latin typeface="Arial" charset="0"/>
                <a:ea typeface="ヒラギノ角ゴ Pro W3" charset="0"/>
                <a:cs typeface="ヒラギノ角ゴ Pro W3" charset="0"/>
              </a:rPr>
              <a:t> </a:t>
            </a:r>
            <a:r>
              <a:rPr lang="nl-NL" sz="2000" b="1" i="1" dirty="0">
                <a:latin typeface="Arial" charset="0"/>
                <a:ea typeface="ヒラギノ角ゴ Pro W3" charset="0"/>
                <a:cs typeface="ヒラギノ角ゴ Pro W3" charset="0"/>
              </a:rPr>
              <a:t>evaluation</a:t>
            </a:r>
          </a:p>
          <a:p>
            <a:pPr algn="ctr" eaLnBrk="1" hangingPunct="1">
              <a:spcBef>
                <a:spcPct val="0"/>
              </a:spcBef>
              <a:buSzPct val="80000"/>
              <a:buFont typeface="Wingdings" charset="0"/>
              <a:buNone/>
            </a:pPr>
            <a:r>
              <a:rPr lang="nl-NL" sz="2000" dirty="0">
                <a:latin typeface="Arial" charset="0"/>
                <a:ea typeface="ヒラギノ角ゴ Pro W3" charset="0"/>
                <a:cs typeface="ヒラギノ角ゴ Pro W3" charset="0"/>
              </a:rPr>
              <a:t>Many committed </a:t>
            </a:r>
            <a:r>
              <a:rPr lang="nl-NL" sz="2000" b="1" i="1" dirty="0">
                <a:latin typeface="Arial" charset="0"/>
                <a:ea typeface="ヒラギノ角ゴ Pro W3" charset="0"/>
                <a:cs typeface="ヒラギノ角ゴ Pro W3" charset="0"/>
              </a:rPr>
              <a:t>stakeholders</a:t>
            </a:r>
          </a:p>
          <a:p>
            <a:pPr algn="ctr" eaLnBrk="1" hangingPunct="1">
              <a:spcBef>
                <a:spcPct val="0"/>
              </a:spcBef>
              <a:buSzPct val="80000"/>
              <a:buFont typeface="Wingdings" charset="0"/>
              <a:buNone/>
            </a:pPr>
            <a:r>
              <a:rPr lang="nl-NL" sz="2000" dirty="0">
                <a:latin typeface="Arial" charset="0"/>
                <a:ea typeface="ヒラギノ角ゴ Pro W3" charset="0"/>
                <a:cs typeface="ヒラギノ角ゴ Pro W3" charset="0"/>
              </a:rPr>
              <a:t>Good </a:t>
            </a:r>
            <a:r>
              <a:rPr lang="nl-NL" sz="2000" b="1" i="1" dirty="0">
                <a:latin typeface="Arial" charset="0"/>
                <a:ea typeface="ヒラギノ角ゴ Pro W3" charset="0"/>
                <a:cs typeface="ヒラギノ角ゴ Pro W3" charset="0"/>
              </a:rPr>
              <a:t>progress</a:t>
            </a:r>
            <a:r>
              <a:rPr lang="nl-NL" sz="2000" dirty="0">
                <a:latin typeface="Arial" charset="0"/>
                <a:ea typeface="ヒラギノ角ゴ Pro W3" charset="0"/>
                <a:cs typeface="ヒラギノ角ゴ Pro W3" charset="0"/>
              </a:rPr>
              <a:t>,</a:t>
            </a:r>
            <a:r>
              <a:rPr lang="nl-NL" sz="2000" b="1" i="1" dirty="0">
                <a:latin typeface="Arial" charset="0"/>
                <a:ea typeface="ヒラギノ角ゴ Pro W3" charset="0"/>
                <a:cs typeface="ヒラギノ角ゴ Pro W3" charset="0"/>
              </a:rPr>
              <a:t> </a:t>
            </a:r>
            <a:r>
              <a:rPr lang="nl-NL" sz="2000" dirty="0">
                <a:latin typeface="Arial" charset="0"/>
                <a:ea typeface="ヒラギノ角ゴ Pro W3" charset="0"/>
                <a:cs typeface="ヒラギノ角ゴ Pro W3" charset="0"/>
              </a:rPr>
              <a:t>and … lessons …</a:t>
            </a:r>
          </a:p>
          <a:p>
            <a:pPr algn="ctr" eaLnBrk="1" hangingPunct="1">
              <a:buSzPct val="80000"/>
              <a:buFont typeface="Wingdings" charset="0"/>
              <a:buNone/>
            </a:pPr>
            <a:r>
              <a:rPr lang="nl-NL" sz="2400" b="1" dirty="0">
                <a:solidFill>
                  <a:srgbClr val="000066"/>
                </a:solidFill>
                <a:latin typeface="Arial" charset="0"/>
                <a:ea typeface="ヒラギノ角ゴ Pro W3" charset="0"/>
                <a:cs typeface="ヒラギノ角ゴ Pro W3" charset="0"/>
              </a:rPr>
              <a:t>2011–2013 / SUSTAINABLE PERSPECTIVE</a:t>
            </a:r>
          </a:p>
          <a:p>
            <a:pPr algn="ctr" eaLnBrk="1" hangingPunct="1">
              <a:spcBef>
                <a:spcPct val="0"/>
              </a:spcBef>
              <a:buSzPct val="80000"/>
              <a:buFont typeface="Wingdings" charset="0"/>
              <a:buNone/>
            </a:pPr>
            <a:r>
              <a:rPr lang="nl-NL" sz="2000" dirty="0">
                <a:latin typeface="Arial" charset="0"/>
                <a:ea typeface="ヒラギノ角ゴ Pro W3" charset="0"/>
                <a:cs typeface="ヒラギノ角ゴ Pro W3" charset="0"/>
              </a:rPr>
              <a:t>Fully utilize </a:t>
            </a:r>
            <a:r>
              <a:rPr lang="nl-NL" sz="2000" b="1" i="1" dirty="0">
                <a:latin typeface="Arial" charset="0"/>
                <a:ea typeface="ヒラギノ角ゴ Pro W3" charset="0"/>
                <a:cs typeface="ヒラギノ角ゴ Pro W3" charset="0"/>
              </a:rPr>
              <a:t>user participation</a:t>
            </a:r>
          </a:p>
          <a:p>
            <a:pPr algn="ctr" eaLnBrk="1" hangingPunct="1">
              <a:spcBef>
                <a:spcPct val="0"/>
              </a:spcBef>
              <a:buSzPct val="80000"/>
              <a:buFont typeface="Wingdings" charset="0"/>
              <a:buNone/>
            </a:pPr>
            <a:r>
              <a:rPr lang="nl-NL" sz="2000" dirty="0">
                <a:latin typeface="Arial" charset="0"/>
                <a:ea typeface="ヒラギノ角ゴ Pro W3" charset="0"/>
                <a:cs typeface="ヒラギノ角ゴ Pro W3" charset="0"/>
              </a:rPr>
              <a:t>Clearly differentiate between the </a:t>
            </a:r>
            <a:r>
              <a:rPr lang="nl-NL" sz="2000" b="1" i="1" dirty="0">
                <a:latin typeface="Arial" charset="0"/>
                <a:ea typeface="ヒラギノ角ゴ Pro W3" charset="0"/>
                <a:cs typeface="ヒラギノ角ゴ Pro W3" charset="0"/>
              </a:rPr>
              <a:t>educational sectors</a:t>
            </a:r>
          </a:p>
          <a:p>
            <a:pPr algn="ctr" eaLnBrk="1" hangingPunct="1">
              <a:spcBef>
                <a:spcPct val="0"/>
              </a:spcBef>
              <a:buFontTx/>
              <a:buNone/>
            </a:pPr>
            <a:r>
              <a:rPr lang="nl-NL" sz="2000" dirty="0">
                <a:latin typeface="Arial" charset="0"/>
                <a:ea typeface="ヒラギノ角ゴ Pro W3" charset="0"/>
                <a:cs typeface="ヒラギノ角ゴ Pro W3" charset="0"/>
              </a:rPr>
              <a:t>Establish </a:t>
            </a:r>
            <a:r>
              <a:rPr lang="nl-NL" sz="2000" b="1" i="1" dirty="0">
                <a:latin typeface="Arial" charset="0"/>
                <a:ea typeface="ヒラギノ角ゴ Pro W3" charset="0"/>
                <a:cs typeface="ヒラギノ角ゴ Pro W3" charset="0"/>
              </a:rPr>
              <a:t>ownership</a:t>
            </a:r>
            <a:r>
              <a:rPr lang="nl-NL" sz="2000" dirty="0">
                <a:latin typeface="Arial" charset="0"/>
                <a:ea typeface="ヒラギノ角ゴ Pro W3" charset="0"/>
                <a:cs typeface="ヒラギノ角ゴ Pro W3" charset="0"/>
              </a:rPr>
              <a:t> with relevant partners in those sectors</a:t>
            </a:r>
            <a:endParaRPr lang="en-US" sz="2400" b="1" dirty="0">
              <a:solidFill>
                <a:schemeClr val="accent2"/>
              </a:solidFill>
              <a:latin typeface="Arial" charset="0"/>
              <a:ea typeface="ヒラギノ角ゴ Pro W3" charset="0"/>
              <a:cs typeface="ヒラギノ角ゴ Pro W3" charset="0"/>
            </a:endParaRPr>
          </a:p>
          <a:p>
            <a:pPr algn="ctr" eaLnBrk="1" hangingPunct="1">
              <a:spcBef>
                <a:spcPct val="30000"/>
              </a:spcBef>
              <a:buFontTx/>
              <a:buNone/>
            </a:pPr>
            <a:r>
              <a:rPr lang="en-US" sz="2400" b="1" dirty="0">
                <a:solidFill>
                  <a:srgbClr val="000066"/>
                </a:solidFill>
                <a:latin typeface="Arial" charset="0"/>
                <a:ea typeface="ヒラギノ角ゴ Pro W3" charset="0"/>
                <a:cs typeface="ヒラギノ角ゴ Pro W3" charset="0"/>
              </a:rPr>
              <a:t>BUDGET 2009</a:t>
            </a:r>
            <a:r>
              <a:rPr lang="nl-NL" sz="2400" b="1" dirty="0">
                <a:solidFill>
                  <a:srgbClr val="000066"/>
                </a:solidFill>
                <a:latin typeface="Arial" charset="0"/>
                <a:ea typeface="ヒラギノ角ゴ Pro W3" charset="0"/>
                <a:cs typeface="ヒラギノ角ゴ Pro W3" charset="0"/>
              </a:rPr>
              <a:t>–</a:t>
            </a:r>
            <a:r>
              <a:rPr lang="en-US" sz="2400" b="1" dirty="0">
                <a:solidFill>
                  <a:srgbClr val="000066"/>
                </a:solidFill>
                <a:latin typeface="Arial" charset="0"/>
                <a:ea typeface="ヒラギノ角ゴ Pro W3" charset="0"/>
                <a:cs typeface="ヒラギノ角ゴ Pro W3" charset="0"/>
              </a:rPr>
              <a:t>2013: </a:t>
            </a:r>
            <a:r>
              <a:rPr lang="nl-NL" sz="2400" b="1" dirty="0">
                <a:solidFill>
                  <a:srgbClr val="000066"/>
                </a:solidFill>
                <a:latin typeface="Arial" charset="0"/>
                <a:ea typeface="ヒラギノ角ゴ Pro W3" charset="0"/>
                <a:cs typeface="Arial" charset="0"/>
              </a:rPr>
              <a:t>€ 8,0 million</a:t>
            </a:r>
          </a:p>
          <a:p>
            <a:pPr algn="ctr" eaLnBrk="1" hangingPunct="1">
              <a:spcBef>
                <a:spcPct val="0"/>
              </a:spcBef>
              <a:buFontTx/>
              <a:buNone/>
            </a:pPr>
            <a:r>
              <a:rPr lang="en-US" altLang="zh-CN" sz="2400" b="1" u="sng" dirty="0">
                <a:solidFill>
                  <a:srgbClr val="000066"/>
                </a:solidFill>
                <a:latin typeface="Arial" charset="0"/>
                <a:ea typeface="宋体" charset="0"/>
                <a:cs typeface="宋体" charset="0"/>
              </a:rPr>
              <a:t>www.wikiwijs.nl</a:t>
            </a:r>
          </a:p>
          <a:p>
            <a:pPr algn="ctr" eaLnBrk="1" hangingPunct="1">
              <a:lnSpc>
                <a:spcPct val="80000"/>
              </a:lnSpc>
              <a:spcBef>
                <a:spcPct val="0"/>
              </a:spcBef>
              <a:buFontTx/>
              <a:buNone/>
            </a:pPr>
            <a:endParaRPr lang="en-US" altLang="zh-CN" sz="2400" b="1" u="sng" dirty="0">
              <a:solidFill>
                <a:srgbClr val="000066"/>
              </a:solidFill>
              <a:latin typeface="Arial" charset="0"/>
              <a:ea typeface="宋体" charset="0"/>
              <a:cs typeface="宋体" charset="0"/>
            </a:endParaRPr>
          </a:p>
        </p:txBody>
      </p:sp>
      <p:sp>
        <p:nvSpPr>
          <p:cNvPr id="5" name="Rectangle 4"/>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pic>
        <p:nvPicPr>
          <p:cNvPr id="4100" name="Afbeelding 0" descr="ww ring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5888"/>
            <a:ext cx="20161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title"/>
          </p:nvPr>
        </p:nvSpPr>
        <p:spPr>
          <a:xfrm>
            <a:off x="2413000" y="188913"/>
            <a:ext cx="6696075" cy="658812"/>
          </a:xfrm>
          <a:noFill/>
        </p:spPr>
        <p:txBody>
          <a:bodyPr anchor="t"/>
          <a:lstStyle/>
          <a:p>
            <a:pPr algn="r" eaLnBrk="1" hangingPunct="1"/>
            <a:r>
              <a:rPr lang="nl-NL" sz="4000" b="1" dirty="0">
                <a:solidFill>
                  <a:srgbClr val="F40921"/>
                </a:solidFill>
                <a:latin typeface="Arial" charset="0"/>
                <a:ea typeface="ヒラギノ角ゴ Pro W3" charset="0"/>
                <a:cs typeface="ヒラギノ角ゴ Pro W3" charset="0"/>
              </a:rPr>
              <a:t>National Wikiwijs Program</a:t>
            </a:r>
            <a:endParaRPr lang="en-US" sz="4000" b="1" dirty="0">
              <a:solidFill>
                <a:srgbClr val="F40921"/>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63271945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pic>
        <p:nvPicPr>
          <p:cNvPr id="2" name="Picture 1"/>
          <p:cNvPicPr>
            <a:picLocks noChangeAspect="1"/>
          </p:cNvPicPr>
          <p:nvPr/>
        </p:nvPicPr>
        <p:blipFill>
          <a:blip r:embed="rId3"/>
          <a:stretch>
            <a:fillRect/>
          </a:stretch>
        </p:blipFill>
        <p:spPr>
          <a:xfrm>
            <a:off x="939800" y="0"/>
            <a:ext cx="7260047" cy="6858000"/>
          </a:xfrm>
          <a:prstGeom prst="rect">
            <a:avLst/>
          </a:prstGeom>
        </p:spPr>
      </p:pic>
    </p:spTree>
    <p:extLst>
      <p:ext uri="{BB962C8B-B14F-4D97-AF65-F5344CB8AC3E}">
        <p14:creationId xmlns:p14="http://schemas.microsoft.com/office/powerpoint/2010/main" val="260077911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5467" y="6486866"/>
            <a:ext cx="7739064" cy="369332"/>
          </a:xfrm>
          <a:prstGeom prst="rect">
            <a:avLst/>
          </a:prstGeom>
        </p:spPr>
        <p:txBody>
          <a:bodyPr wrap="square">
            <a:spAutoFit/>
          </a:bodyPr>
          <a:lstStyle/>
          <a:p>
            <a:r>
              <a:rPr lang="en-US" dirty="0"/>
              <a:t>massive </a:t>
            </a:r>
            <a:r>
              <a:rPr lang="en-US" dirty="0" smtClean="0"/>
              <a:t>change  By: sookie      </a:t>
            </a:r>
            <a:r>
              <a:rPr lang="en-US" dirty="0" smtClean="0">
                <a:hlinkClick r:id="rId3"/>
              </a:rPr>
              <a:t>http</a:t>
            </a:r>
            <a:r>
              <a:rPr lang="en-US" dirty="0">
                <a:hlinkClick r:id="rId3"/>
              </a:rPr>
              <a:t>://www.flickr.com/photos/sookie/</a:t>
            </a:r>
            <a:r>
              <a:rPr lang="en-US" dirty="0" smtClean="0">
                <a:hlinkClick r:id="rId3"/>
              </a:rPr>
              <a:t>31219031</a:t>
            </a:r>
            <a:r>
              <a:rPr lang="en-US" dirty="0" smtClean="0"/>
              <a:t> </a:t>
            </a:r>
            <a:endParaRPr lang="en-US" dirty="0"/>
          </a:p>
        </p:txBody>
      </p:sp>
      <p:sp>
        <p:nvSpPr>
          <p:cNvPr id="3" name="Rectangle 2"/>
          <p:cNvSpPr/>
          <p:nvPr/>
        </p:nvSpPr>
        <p:spPr>
          <a:xfrm>
            <a:off x="134835" y="6475962"/>
            <a:ext cx="851515" cy="369332"/>
          </a:xfrm>
          <a:prstGeom prst="rect">
            <a:avLst/>
          </a:prstGeom>
        </p:spPr>
        <p:txBody>
          <a:bodyPr wrap="none">
            <a:spAutoFit/>
          </a:bodyPr>
          <a:lstStyle/>
          <a:p>
            <a:r>
              <a:rPr lang="en-US" dirty="0"/>
              <a:t>CC BY</a:t>
            </a:r>
          </a:p>
        </p:txBody>
      </p:sp>
      <p:pic>
        <p:nvPicPr>
          <p:cNvPr id="4" name="Picture 3" descr="31219031_449e05f104_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9144001" cy="6475963"/>
          </a:xfrm>
          <a:prstGeom prst="rect">
            <a:avLst/>
          </a:prstGeom>
        </p:spPr>
      </p:pic>
    </p:spTree>
    <p:extLst>
      <p:ext uri="{BB962C8B-B14F-4D97-AF65-F5344CB8AC3E}">
        <p14:creationId xmlns:p14="http://schemas.microsoft.com/office/powerpoint/2010/main" val="156169792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endParaRPr lang="en-US"/>
          </a:p>
        </p:txBody>
      </p:sp>
      <p:pic>
        <p:nvPicPr>
          <p:cNvPr id="5" name="Picture 4"/>
          <p:cNvPicPr>
            <a:picLocks noChangeAspect="1"/>
          </p:cNvPicPr>
          <p:nvPr/>
        </p:nvPicPr>
        <p:blipFill>
          <a:blip r:embed="rId3"/>
          <a:stretch>
            <a:fillRect/>
          </a:stretch>
        </p:blipFill>
        <p:spPr>
          <a:xfrm>
            <a:off x="609599" y="0"/>
            <a:ext cx="8060377" cy="6858000"/>
          </a:xfrm>
          <a:prstGeom prst="rect">
            <a:avLst/>
          </a:prstGeom>
        </p:spPr>
      </p:pic>
    </p:spTree>
    <p:extLst>
      <p:ext uri="{BB962C8B-B14F-4D97-AF65-F5344CB8AC3E}">
        <p14:creationId xmlns:p14="http://schemas.microsoft.com/office/powerpoint/2010/main" val="119928689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09599" y="0"/>
            <a:ext cx="8060377" cy="6858000"/>
          </a:xfrm>
          <a:prstGeom prst="rect">
            <a:avLst/>
          </a:prstGeom>
        </p:spPr>
      </p:pic>
      <p:sp>
        <p:nvSpPr>
          <p:cNvPr id="6" name="Rectangle 5"/>
          <p:cNvSpPr/>
          <p:nvPr/>
        </p:nvSpPr>
        <p:spPr>
          <a:xfrm rot="19466525">
            <a:off x="487085" y="2227284"/>
            <a:ext cx="8025493" cy="2092881"/>
          </a:xfrm>
          <a:prstGeom prst="rect">
            <a:avLst/>
          </a:prstGeom>
          <a:solidFill>
            <a:srgbClr val="B70000"/>
          </a:solidFill>
          <a:ln>
            <a:solidFill>
              <a:srgbClr val="FFFFFF"/>
            </a:solidFill>
          </a:ln>
        </p:spPr>
        <p:style>
          <a:lnRef idx="0">
            <a:schemeClr val="dk1"/>
          </a:lnRef>
          <a:fillRef idx="3">
            <a:schemeClr val="dk1"/>
          </a:fillRef>
          <a:effectRef idx="3">
            <a:schemeClr val="dk1"/>
          </a:effectRef>
          <a:fontRef idx="minor">
            <a:schemeClr val="lt1"/>
          </a:fontRef>
        </p:style>
        <p:txBody>
          <a:bodyPr wrap="square" lIns="91440" tIns="45720" rIns="91440" bIns="45720">
            <a:spAutoFit/>
          </a:bodyPr>
          <a:lstStyle/>
          <a:p>
            <a:pPr algn="ctr"/>
            <a:r>
              <a:rPr lang="en-US" sz="13000" b="1" cap="none" spc="0"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Defeated</a:t>
            </a:r>
            <a:endParaRPr lang="en-US" sz="13000" b="1" cap="none" spc="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7642178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
        <p:nvSpPr>
          <p:cNvPr id="60417" name="Content Placeholder 2"/>
          <p:cNvSpPr>
            <a:spLocks noGrp="1"/>
          </p:cNvSpPr>
          <p:nvPr>
            <p:ph idx="1"/>
          </p:nvPr>
        </p:nvSpPr>
        <p:spPr>
          <a:xfrm>
            <a:off x="457200" y="274638"/>
            <a:ext cx="8229600" cy="4525962"/>
          </a:xfrm>
        </p:spPr>
        <p:txBody>
          <a:bodyPr/>
          <a:lstStyle/>
          <a:p>
            <a:pPr marL="0" indent="0" eaLnBrk="1" hangingPunct="1">
              <a:buFont typeface="Arial" charset="0"/>
              <a:buNone/>
            </a:pPr>
            <a:r>
              <a:rPr lang="en-US" sz="2500" b="1" dirty="0" smtClean="0">
                <a:latin typeface="News Gothic MT" charset="0"/>
                <a:ea typeface="ＭＳ Ｐゴシック" charset="0"/>
                <a:cs typeface="ＭＳ Ｐゴシック" charset="0"/>
              </a:rPr>
              <a:t>U.S. House </a:t>
            </a:r>
            <a:r>
              <a:rPr lang="en-US" sz="2500" b="1" dirty="0">
                <a:latin typeface="News Gothic MT" charset="0"/>
                <a:ea typeface="ＭＳ Ｐゴシック" charset="0"/>
                <a:cs typeface="ＭＳ Ｐゴシック" charset="0"/>
              </a:rPr>
              <a:t>Appropriations Committee draft FY2012 Labor, Health and Human Services funding bill</a:t>
            </a:r>
          </a:p>
          <a:p>
            <a:pPr marL="0" indent="0" eaLnBrk="1" hangingPunct="1">
              <a:spcBef>
                <a:spcPct val="0"/>
              </a:spcBef>
              <a:buFont typeface="Arial" charset="0"/>
              <a:buNone/>
            </a:pPr>
            <a:endParaRPr lang="en-US" sz="2500" dirty="0">
              <a:latin typeface="News Gothic MT" charset="0"/>
              <a:ea typeface="ＭＳ Ｐゴシック" charset="0"/>
              <a:cs typeface="ＭＳ Ｐゴシック" charset="0"/>
            </a:endParaRPr>
          </a:p>
          <a:p>
            <a:pPr marL="0" indent="0" eaLnBrk="1" hangingPunct="1">
              <a:buFont typeface="Arial" charset="0"/>
              <a:buNone/>
            </a:pPr>
            <a:r>
              <a:rPr lang="en-US" sz="2500" dirty="0">
                <a:latin typeface="News Gothic MT" charset="0"/>
                <a:ea typeface="ＭＳ Ｐゴシック" charset="0"/>
                <a:cs typeface="ＭＳ Ｐゴシック" charset="0"/>
              </a:rPr>
              <a:t>SEC. 124. </a:t>
            </a:r>
            <a:r>
              <a:rPr lang="en-US" sz="2500" b="1" dirty="0">
                <a:solidFill>
                  <a:srgbClr val="0000FF"/>
                </a:solidFill>
                <a:latin typeface="News Gothic MT" charset="0"/>
                <a:ea typeface="ＭＳ Ｐゴシック" charset="0"/>
                <a:cs typeface="ＭＳ Ｐゴシック" charset="0"/>
              </a:rPr>
              <a:t>None of the funds </a:t>
            </a:r>
            <a:r>
              <a:rPr lang="en-US" sz="2500" dirty="0">
                <a:latin typeface="News Gothic MT" charset="0"/>
                <a:ea typeface="ＭＳ Ｐゴシック" charset="0"/>
                <a:cs typeface="ＭＳ Ｐゴシック" charset="0"/>
              </a:rPr>
              <a:t>made available by this Act for the Department of Labor </a:t>
            </a:r>
            <a:r>
              <a:rPr lang="en-US" sz="2500" b="1" dirty="0">
                <a:solidFill>
                  <a:srgbClr val="0000FF"/>
                </a:solidFill>
                <a:latin typeface="News Gothic MT" charset="0"/>
                <a:ea typeface="ＭＳ Ｐゴシック" charset="0"/>
                <a:cs typeface="ＭＳ Ｐゴシック" charset="0"/>
              </a:rPr>
              <a:t>may be used to develop new courses</a:t>
            </a:r>
            <a:r>
              <a:rPr lang="en-US" sz="2500" dirty="0">
                <a:latin typeface="News Gothic MT" charset="0"/>
                <a:ea typeface="ＭＳ Ｐゴシック" charset="0"/>
                <a:cs typeface="ＭＳ Ｐゴシック" charset="0"/>
              </a:rPr>
              <a:t>, modules, learning materials, or projects in carrying out education or career job training grant programs </a:t>
            </a:r>
            <a:r>
              <a:rPr lang="en-US" sz="2500" b="1" dirty="0">
                <a:solidFill>
                  <a:srgbClr val="0000FF"/>
                </a:solidFill>
                <a:latin typeface="News Gothic MT" charset="0"/>
                <a:ea typeface="ＭＳ Ｐゴシック" charset="0"/>
                <a:cs typeface="ＭＳ Ｐゴシック" charset="0"/>
              </a:rPr>
              <a:t>unless the Secretary of Labor certifies, after a comprehensive market-based analysis, that such courses</a:t>
            </a:r>
            <a:r>
              <a:rPr lang="en-US" sz="2500" dirty="0">
                <a:latin typeface="News Gothic MT" charset="0"/>
                <a:ea typeface="ＭＳ Ｐゴシック" charset="0"/>
                <a:cs typeface="ＭＳ Ｐゴシック" charset="0"/>
              </a:rPr>
              <a:t>, modules, learning materials, or projects </a:t>
            </a:r>
            <a:r>
              <a:rPr lang="en-US" sz="2500" b="1" dirty="0">
                <a:solidFill>
                  <a:srgbClr val="FF0000"/>
                </a:solidFill>
                <a:latin typeface="News Gothic MT" charset="0"/>
                <a:ea typeface="ＭＳ Ｐゴシック" charset="0"/>
                <a:cs typeface="ＭＳ Ｐゴシック" charset="0"/>
              </a:rPr>
              <a:t>are not otherwise available for purchase or licensing in the marketplace </a:t>
            </a:r>
            <a:r>
              <a:rPr lang="en-US" sz="2500" b="1" dirty="0">
                <a:solidFill>
                  <a:srgbClr val="660066"/>
                </a:solidFill>
                <a:latin typeface="News Gothic MT" charset="0"/>
                <a:ea typeface="ＭＳ Ｐゴシック" charset="0"/>
                <a:cs typeface="ＭＳ Ｐゴシック" charset="0"/>
              </a:rPr>
              <a:t>or under development</a:t>
            </a:r>
            <a:r>
              <a:rPr lang="en-US" sz="2500" b="1" dirty="0">
                <a:solidFill>
                  <a:srgbClr val="0000FF"/>
                </a:solidFill>
                <a:latin typeface="News Gothic MT" charset="0"/>
                <a:ea typeface="ＭＳ Ｐゴシック" charset="0"/>
                <a:cs typeface="ＭＳ Ｐゴシック" charset="0"/>
              </a:rPr>
              <a:t> for students </a:t>
            </a:r>
            <a:r>
              <a:rPr lang="en-US" sz="2500" dirty="0">
                <a:latin typeface="News Gothic MT" charset="0"/>
                <a:ea typeface="ＭＳ Ｐゴシック" charset="0"/>
                <a:cs typeface="ＭＳ Ｐゴシック" charset="0"/>
              </a:rPr>
              <a:t>who require them to participate in such education or career job training grant programs.</a:t>
            </a:r>
          </a:p>
          <a:p>
            <a:pPr marL="0" indent="0" eaLnBrk="1" hangingPunct="1">
              <a:buFont typeface="Arial" charset="0"/>
              <a:buNone/>
            </a:pPr>
            <a:endParaRPr lang="en-US" sz="2500" i="1" dirty="0">
              <a:latin typeface="News Gothic MT" charset="0"/>
              <a:ea typeface="ＭＳ Ｐゴシック" charset="0"/>
              <a:cs typeface="ＭＳ Ｐゴシック" charset="0"/>
            </a:endParaRPr>
          </a:p>
          <a:p>
            <a:pPr marL="0" indent="0" eaLnBrk="1" hangingPunct="1">
              <a:buFont typeface="Arial" charset="0"/>
              <a:buNone/>
            </a:pPr>
            <a:r>
              <a:rPr lang="en-US" sz="1500" dirty="0">
                <a:latin typeface="News Gothic MT" charset="0"/>
                <a:ea typeface="ＭＳ Ｐゴシック" charset="0"/>
                <a:cs typeface="ＭＳ Ｐゴシック" charset="0"/>
                <a:hlinkClick r:id="rId3"/>
              </a:rPr>
              <a:t>ht</a:t>
            </a:r>
            <a:r>
              <a:rPr lang="en-US" sz="1500" u="sng" dirty="0">
                <a:latin typeface="News Gothic MT" charset="0"/>
                <a:ea typeface="ＭＳ Ｐゴシック" charset="0"/>
                <a:cs typeface="ＭＳ Ｐゴシック" charset="0"/>
                <a:hlinkClick r:id="rId3"/>
              </a:rPr>
              <a:t>tp://appropriations.house.gov/UploadedFiles/FY_2012_Final_LHHSE.pdf</a:t>
            </a:r>
            <a:r>
              <a:rPr lang="en-US" sz="1500" dirty="0">
                <a:latin typeface="News Gothic MT" charset="0"/>
                <a:ea typeface="ＭＳ Ｐゴシック" charset="0"/>
                <a:cs typeface="ＭＳ Ｐゴシック" charset="0"/>
              </a:rPr>
              <a:t> </a:t>
            </a:r>
          </a:p>
          <a:p>
            <a:pPr marL="0" indent="0" eaLnBrk="1" hangingPunct="1">
              <a:buFont typeface="Arial" charset="0"/>
              <a:buNone/>
            </a:pPr>
            <a:endParaRPr lang="en-US" dirty="0">
              <a:latin typeface="News Gothic MT" charset="0"/>
              <a:ea typeface="ＭＳ Ｐゴシック" charset="0"/>
              <a:cs typeface="ＭＳ Ｐゴシック" charset="0"/>
            </a:endParaRPr>
          </a:p>
        </p:txBody>
      </p:sp>
    </p:spTree>
    <p:extLst>
      <p:ext uri="{BB962C8B-B14F-4D97-AF65-F5344CB8AC3E}">
        <p14:creationId xmlns:p14="http://schemas.microsoft.com/office/powerpoint/2010/main" val="377350178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
        <p:nvSpPr>
          <p:cNvPr id="60417" name="Content Placeholder 2"/>
          <p:cNvSpPr>
            <a:spLocks noGrp="1"/>
          </p:cNvSpPr>
          <p:nvPr>
            <p:ph idx="1"/>
          </p:nvPr>
        </p:nvSpPr>
        <p:spPr>
          <a:xfrm>
            <a:off x="457200" y="274638"/>
            <a:ext cx="8229600" cy="4525962"/>
          </a:xfrm>
        </p:spPr>
        <p:txBody>
          <a:bodyPr/>
          <a:lstStyle/>
          <a:p>
            <a:pPr marL="0" indent="0" eaLnBrk="1" hangingPunct="1">
              <a:buFont typeface="Arial" charset="0"/>
              <a:buNone/>
            </a:pPr>
            <a:r>
              <a:rPr lang="en-US" sz="2500" b="1" dirty="0" smtClean="0">
                <a:solidFill>
                  <a:schemeClr val="bg2"/>
                </a:solidFill>
                <a:latin typeface="News Gothic MT" charset="0"/>
                <a:ea typeface="ＭＳ Ｐゴシック" charset="0"/>
                <a:cs typeface="ＭＳ Ｐゴシック" charset="0"/>
              </a:rPr>
              <a:t>U.S. House </a:t>
            </a:r>
            <a:r>
              <a:rPr lang="en-US" sz="2500" b="1" dirty="0">
                <a:solidFill>
                  <a:schemeClr val="bg2"/>
                </a:solidFill>
                <a:latin typeface="News Gothic MT" charset="0"/>
                <a:ea typeface="ＭＳ Ｐゴシック" charset="0"/>
                <a:cs typeface="ＭＳ Ｐゴシック" charset="0"/>
              </a:rPr>
              <a:t>Appropriations Committee draft FY2012 Labor, Health and Human Services funding bill</a:t>
            </a:r>
          </a:p>
          <a:p>
            <a:pPr marL="0" indent="0" eaLnBrk="1" hangingPunct="1">
              <a:spcBef>
                <a:spcPct val="0"/>
              </a:spcBef>
              <a:buFont typeface="Arial" charset="0"/>
              <a:buNone/>
            </a:pPr>
            <a:endParaRPr lang="en-US" sz="2500" dirty="0">
              <a:solidFill>
                <a:schemeClr val="bg2"/>
              </a:solidFill>
              <a:latin typeface="News Gothic MT" charset="0"/>
              <a:ea typeface="ＭＳ Ｐゴシック" charset="0"/>
              <a:cs typeface="ＭＳ Ｐゴシック" charset="0"/>
            </a:endParaRPr>
          </a:p>
          <a:p>
            <a:pPr marL="0" indent="0" eaLnBrk="1" hangingPunct="1">
              <a:buFont typeface="Arial" charset="0"/>
              <a:buNone/>
            </a:pPr>
            <a:r>
              <a:rPr lang="en-US" sz="2500" dirty="0">
                <a:solidFill>
                  <a:schemeClr val="bg2"/>
                </a:solidFill>
                <a:latin typeface="News Gothic MT" charset="0"/>
                <a:ea typeface="ＭＳ Ｐゴシック" charset="0"/>
                <a:cs typeface="ＭＳ Ｐゴシック" charset="0"/>
              </a:rPr>
              <a:t>SEC. 124. </a:t>
            </a:r>
            <a:r>
              <a:rPr lang="en-US" sz="2500" b="1" dirty="0">
                <a:solidFill>
                  <a:schemeClr val="bg2"/>
                </a:solidFill>
                <a:latin typeface="News Gothic MT" charset="0"/>
                <a:ea typeface="ＭＳ Ｐゴシック" charset="0"/>
                <a:cs typeface="ＭＳ Ｐゴシック" charset="0"/>
              </a:rPr>
              <a:t>None of the funds </a:t>
            </a:r>
            <a:r>
              <a:rPr lang="en-US" sz="2500" dirty="0">
                <a:solidFill>
                  <a:schemeClr val="bg2"/>
                </a:solidFill>
                <a:latin typeface="News Gothic MT" charset="0"/>
                <a:ea typeface="ＭＳ Ｐゴシック" charset="0"/>
                <a:cs typeface="ＭＳ Ｐゴシック" charset="0"/>
              </a:rPr>
              <a:t>made available by this Act for the Department of Labor </a:t>
            </a:r>
            <a:r>
              <a:rPr lang="en-US" sz="2500" b="1" dirty="0">
                <a:solidFill>
                  <a:schemeClr val="bg2"/>
                </a:solidFill>
                <a:latin typeface="News Gothic MT" charset="0"/>
                <a:ea typeface="ＭＳ Ｐゴシック" charset="0"/>
                <a:cs typeface="ＭＳ Ｐゴシック" charset="0"/>
              </a:rPr>
              <a:t>may be used to develop new courses</a:t>
            </a:r>
            <a:r>
              <a:rPr lang="en-US" sz="2500" dirty="0">
                <a:solidFill>
                  <a:schemeClr val="bg2"/>
                </a:solidFill>
                <a:latin typeface="News Gothic MT" charset="0"/>
                <a:ea typeface="ＭＳ Ｐゴシック" charset="0"/>
                <a:cs typeface="ＭＳ Ｐゴシック" charset="0"/>
              </a:rPr>
              <a:t>, modules, learning materials, or projects in carrying out education or career job training grant programs </a:t>
            </a:r>
            <a:r>
              <a:rPr lang="en-US" sz="2500" b="1" dirty="0">
                <a:solidFill>
                  <a:schemeClr val="bg2"/>
                </a:solidFill>
                <a:latin typeface="News Gothic MT" charset="0"/>
                <a:ea typeface="ＭＳ Ｐゴシック" charset="0"/>
                <a:cs typeface="ＭＳ Ｐゴシック" charset="0"/>
              </a:rPr>
              <a:t>unless the Secretary of Labor certifies, after a comprehensive market-based analysis, that such courses</a:t>
            </a:r>
            <a:r>
              <a:rPr lang="en-US" sz="2500" dirty="0">
                <a:solidFill>
                  <a:schemeClr val="bg2"/>
                </a:solidFill>
                <a:latin typeface="News Gothic MT" charset="0"/>
                <a:ea typeface="ＭＳ Ｐゴシック" charset="0"/>
                <a:cs typeface="ＭＳ Ｐゴシック" charset="0"/>
              </a:rPr>
              <a:t>, modules, learning materials, or projects </a:t>
            </a:r>
            <a:r>
              <a:rPr lang="en-US" sz="2500" b="1" dirty="0">
                <a:solidFill>
                  <a:schemeClr val="bg2"/>
                </a:solidFill>
                <a:latin typeface="News Gothic MT" charset="0"/>
                <a:ea typeface="ＭＳ Ｐゴシック" charset="0"/>
                <a:cs typeface="ＭＳ Ｐゴシック" charset="0"/>
              </a:rPr>
              <a:t>are not otherwise available for purchase or licensing in the marketplace or under development for students </a:t>
            </a:r>
            <a:r>
              <a:rPr lang="en-US" sz="2500" dirty="0">
                <a:solidFill>
                  <a:schemeClr val="bg2"/>
                </a:solidFill>
                <a:latin typeface="News Gothic MT" charset="0"/>
                <a:ea typeface="ＭＳ Ｐゴシック" charset="0"/>
                <a:cs typeface="ＭＳ Ｐゴシック" charset="0"/>
              </a:rPr>
              <a:t>who require them to participate in such education or career job training grant programs.</a:t>
            </a:r>
          </a:p>
          <a:p>
            <a:pPr marL="0" indent="0" eaLnBrk="1" hangingPunct="1">
              <a:buFont typeface="Arial" charset="0"/>
              <a:buNone/>
            </a:pPr>
            <a:endParaRPr lang="en-US" sz="2500" i="1" dirty="0">
              <a:solidFill>
                <a:schemeClr val="bg2"/>
              </a:solidFill>
              <a:latin typeface="News Gothic MT" charset="0"/>
              <a:ea typeface="ＭＳ Ｐゴシック" charset="0"/>
              <a:cs typeface="ＭＳ Ｐゴシック" charset="0"/>
            </a:endParaRPr>
          </a:p>
          <a:p>
            <a:pPr marL="0" indent="0" eaLnBrk="1" hangingPunct="1">
              <a:buFont typeface="Arial" charset="0"/>
              <a:buNone/>
            </a:pPr>
            <a:r>
              <a:rPr lang="en-US" sz="1500" dirty="0">
                <a:solidFill>
                  <a:schemeClr val="bg2"/>
                </a:solidFill>
                <a:latin typeface="News Gothic MT" charset="0"/>
                <a:ea typeface="ＭＳ Ｐゴシック" charset="0"/>
                <a:cs typeface="ＭＳ Ｐゴシック" charset="0"/>
                <a:hlinkClick r:id="rId3"/>
              </a:rPr>
              <a:t>ht</a:t>
            </a:r>
            <a:r>
              <a:rPr lang="en-US" sz="1500" u="sng" dirty="0">
                <a:solidFill>
                  <a:schemeClr val="bg2"/>
                </a:solidFill>
                <a:latin typeface="News Gothic MT" charset="0"/>
                <a:ea typeface="ＭＳ Ｐゴシック" charset="0"/>
                <a:cs typeface="ＭＳ Ｐゴシック" charset="0"/>
                <a:hlinkClick r:id="rId3"/>
              </a:rPr>
              <a:t>tp://appropriations.house.gov/UploadedFiles/FY_2012_Final_LHHSE.pdf</a:t>
            </a:r>
            <a:r>
              <a:rPr lang="en-US" sz="1500" dirty="0">
                <a:solidFill>
                  <a:schemeClr val="bg2"/>
                </a:solidFill>
                <a:latin typeface="News Gothic MT" charset="0"/>
                <a:ea typeface="ＭＳ Ｐゴシック" charset="0"/>
                <a:cs typeface="ＭＳ Ｐゴシック" charset="0"/>
              </a:rPr>
              <a:t> </a:t>
            </a:r>
          </a:p>
          <a:p>
            <a:pPr marL="0" indent="0" eaLnBrk="1" hangingPunct="1">
              <a:buFont typeface="Arial" charset="0"/>
              <a:buNone/>
            </a:pPr>
            <a:endParaRPr lang="en-US" dirty="0">
              <a:solidFill>
                <a:schemeClr val="bg2"/>
              </a:solidFill>
              <a:latin typeface="News Gothic MT" charset="0"/>
              <a:ea typeface="ＭＳ Ｐゴシック" charset="0"/>
              <a:cs typeface="ＭＳ Ｐゴシック" charset="0"/>
            </a:endParaRPr>
          </a:p>
        </p:txBody>
      </p:sp>
      <p:sp>
        <p:nvSpPr>
          <p:cNvPr id="4" name="Rectangle 3"/>
          <p:cNvSpPr/>
          <p:nvPr/>
        </p:nvSpPr>
        <p:spPr>
          <a:xfrm rot="19466525">
            <a:off x="487085" y="2227284"/>
            <a:ext cx="8025493" cy="2092881"/>
          </a:xfrm>
          <a:prstGeom prst="rect">
            <a:avLst/>
          </a:prstGeom>
          <a:solidFill>
            <a:srgbClr val="B70000"/>
          </a:solidFill>
          <a:ln>
            <a:solidFill>
              <a:srgbClr val="FFFFFF"/>
            </a:solidFill>
          </a:ln>
        </p:spPr>
        <p:style>
          <a:lnRef idx="0">
            <a:schemeClr val="dk1"/>
          </a:lnRef>
          <a:fillRef idx="3">
            <a:schemeClr val="dk1"/>
          </a:fillRef>
          <a:effectRef idx="3">
            <a:schemeClr val="dk1"/>
          </a:effectRef>
          <a:fontRef idx="minor">
            <a:schemeClr val="lt1"/>
          </a:fontRef>
        </p:style>
        <p:txBody>
          <a:bodyPr wrap="square" lIns="91440" tIns="45720" rIns="91440" bIns="45720">
            <a:spAutoFit/>
          </a:bodyPr>
          <a:lstStyle/>
          <a:p>
            <a:pPr algn="ctr"/>
            <a:r>
              <a:rPr lang="en-US" sz="13000" b="1" cap="none" spc="0"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Defeated</a:t>
            </a:r>
            <a:endParaRPr lang="en-US" sz="13000" b="1" cap="none" spc="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7196923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4897041" cy="6858000"/>
          </a:xfrm>
          <a:prstGeom prst="rect">
            <a:avLst/>
          </a:prstGeom>
        </p:spPr>
      </p:pic>
      <p:sp>
        <p:nvSpPr>
          <p:cNvPr id="5" name="Rectangle 4"/>
          <p:cNvSpPr/>
          <p:nvPr/>
        </p:nvSpPr>
        <p:spPr>
          <a:xfrm rot="5400000">
            <a:off x="5606849" y="3200883"/>
            <a:ext cx="6041367" cy="646331"/>
          </a:xfrm>
          <a:prstGeom prst="rect">
            <a:avLst/>
          </a:prstGeom>
        </p:spPr>
        <p:txBody>
          <a:bodyPr wrap="square">
            <a:spAutoFit/>
          </a:bodyPr>
          <a:lstStyle/>
          <a:p>
            <a:r>
              <a:rPr lang="en-US" dirty="0"/>
              <a:t>Occupy the Internet - Stop SOPA and </a:t>
            </a:r>
            <a:r>
              <a:rPr lang="en-US" dirty="0" smtClean="0"/>
              <a:t>PIPA By: DobkeyHotey</a:t>
            </a:r>
            <a:endParaRPr lang="en-US" dirty="0"/>
          </a:p>
          <a:p>
            <a:r>
              <a:rPr lang="en-US" dirty="0" smtClean="0">
                <a:hlinkClick r:id="rId4"/>
              </a:rPr>
              <a:t>http</a:t>
            </a:r>
            <a:r>
              <a:rPr lang="en-US" dirty="0">
                <a:hlinkClick r:id="rId4"/>
              </a:rPr>
              <a:t>://www.flickr.com/photos/donkeyhotey/</a:t>
            </a:r>
            <a:r>
              <a:rPr lang="en-US" dirty="0" smtClean="0">
                <a:hlinkClick r:id="rId4"/>
              </a:rPr>
              <a:t>6720673741</a:t>
            </a:r>
            <a:r>
              <a:rPr lang="en-US" dirty="0"/>
              <a:t> </a:t>
            </a:r>
          </a:p>
        </p:txBody>
      </p:sp>
      <p:sp>
        <p:nvSpPr>
          <p:cNvPr id="6" name="Rectangle 5"/>
          <p:cNvSpPr/>
          <p:nvPr/>
        </p:nvSpPr>
        <p:spPr>
          <a:xfrm>
            <a:off x="5071535" y="6424766"/>
            <a:ext cx="4572000" cy="369332"/>
          </a:xfrm>
          <a:prstGeom prst="rect">
            <a:avLst/>
          </a:prstGeom>
        </p:spPr>
        <p:txBody>
          <a:bodyPr>
            <a:spAutoFit/>
          </a:bodyPr>
          <a:lstStyle/>
          <a:p>
            <a:r>
              <a:rPr lang="en-US" dirty="0" smtClean="0"/>
              <a:t>CC BY</a:t>
            </a:r>
            <a:endParaRPr lang="en-US" dirty="0"/>
          </a:p>
        </p:txBody>
      </p:sp>
      <p:sp>
        <p:nvSpPr>
          <p:cNvPr id="7" name="Rectangle 6"/>
          <p:cNvSpPr/>
          <p:nvPr/>
        </p:nvSpPr>
        <p:spPr>
          <a:xfrm>
            <a:off x="5071535" y="1957401"/>
            <a:ext cx="3010860" cy="461665"/>
          </a:xfrm>
          <a:prstGeom prst="rect">
            <a:avLst/>
          </a:prstGeom>
        </p:spPr>
        <p:txBody>
          <a:bodyPr wrap="none">
            <a:spAutoFit/>
          </a:bodyPr>
          <a:lstStyle/>
          <a:p>
            <a:r>
              <a:rPr lang="en-US" sz="2400" dirty="0" smtClean="0"/>
              <a:t>Stop Online Piracy Act</a:t>
            </a:r>
            <a:endParaRPr lang="en-US" sz="2400" dirty="0"/>
          </a:p>
        </p:txBody>
      </p:sp>
      <p:sp>
        <p:nvSpPr>
          <p:cNvPr id="8" name="Rectangle 7"/>
          <p:cNvSpPr/>
          <p:nvPr/>
        </p:nvSpPr>
        <p:spPr>
          <a:xfrm>
            <a:off x="5469469" y="2770538"/>
            <a:ext cx="2302583" cy="461665"/>
          </a:xfrm>
          <a:prstGeom prst="rect">
            <a:avLst/>
          </a:prstGeom>
        </p:spPr>
        <p:txBody>
          <a:bodyPr wrap="none">
            <a:spAutoFit/>
          </a:bodyPr>
          <a:lstStyle/>
          <a:p>
            <a:r>
              <a:rPr lang="en-US" sz="2400" dirty="0"/>
              <a:t>PROTECT IP Act</a:t>
            </a:r>
          </a:p>
        </p:txBody>
      </p:sp>
    </p:spTree>
    <p:extLst>
      <p:ext uri="{BB962C8B-B14F-4D97-AF65-F5344CB8AC3E}">
        <p14:creationId xmlns:p14="http://schemas.microsoft.com/office/powerpoint/2010/main" val="148863819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152555"/>
          </a:xfrm>
          <a:prstGeom prst="rect">
            <a:avLst/>
          </a:prstGeom>
        </p:spPr>
      </p:pic>
      <p:sp>
        <p:nvSpPr>
          <p:cNvPr id="7" name="Rectangle 6"/>
          <p:cNvSpPr/>
          <p:nvPr/>
        </p:nvSpPr>
        <p:spPr>
          <a:xfrm>
            <a:off x="181445" y="6210405"/>
            <a:ext cx="8903288" cy="646331"/>
          </a:xfrm>
          <a:prstGeom prst="rect">
            <a:avLst/>
          </a:prstGeom>
        </p:spPr>
        <p:txBody>
          <a:bodyPr wrap="square">
            <a:spAutoFit/>
          </a:bodyPr>
          <a:lstStyle/>
          <a:p>
            <a:r>
              <a:rPr lang="en-US" dirty="0"/>
              <a:t>Wikipedia Blackout </a:t>
            </a:r>
            <a:r>
              <a:rPr lang="en-US" dirty="0" smtClean="0"/>
              <a:t>Screen By: </a:t>
            </a:r>
            <a:r>
              <a:rPr lang="en-US" dirty="0"/>
              <a:t>Wikimedia </a:t>
            </a:r>
            <a:r>
              <a:rPr lang="en-US" dirty="0" smtClean="0"/>
              <a:t>Commons                                           CC BY SA  </a:t>
            </a:r>
          </a:p>
          <a:p>
            <a:r>
              <a:rPr lang="en-US" dirty="0" smtClean="0">
                <a:hlinkClick r:id="rId4"/>
              </a:rPr>
              <a:t>http</a:t>
            </a:r>
            <a:r>
              <a:rPr lang="en-US" dirty="0">
                <a:hlinkClick r:id="rId4"/>
              </a:rPr>
              <a:t>://en.wikipedia.org/wiki/</a:t>
            </a:r>
            <a:r>
              <a:rPr lang="en-US" dirty="0" smtClean="0">
                <a:hlinkClick r:id="rId4"/>
              </a:rPr>
              <a:t>File:Wikipedia_Blackout_Screen.jpg</a:t>
            </a:r>
            <a:r>
              <a:rPr lang="en-US" dirty="0" smtClean="0"/>
              <a:t>     </a:t>
            </a:r>
            <a:endParaRPr lang="en-US" dirty="0"/>
          </a:p>
        </p:txBody>
      </p:sp>
    </p:spTree>
    <p:extLst>
      <p:ext uri="{BB962C8B-B14F-4D97-AF65-F5344CB8AC3E}">
        <p14:creationId xmlns:p14="http://schemas.microsoft.com/office/powerpoint/2010/main" val="34147680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6933"/>
            <a:ext cx="7772400" cy="1143000"/>
          </a:xfrm>
        </p:spPr>
        <p:txBody>
          <a:bodyPr/>
          <a:lstStyle/>
          <a:p>
            <a:pPr algn="ctr"/>
            <a:r>
              <a:rPr lang="en-US" b="1" dirty="0" smtClean="0">
                <a:solidFill>
                  <a:srgbClr val="FFFFFF"/>
                </a:solidFill>
              </a:rPr>
              <a:t>H.R</a:t>
            </a:r>
            <a:r>
              <a:rPr lang="en-US" b="1" dirty="0">
                <a:solidFill>
                  <a:srgbClr val="FFFFFF"/>
                </a:solidFill>
              </a:rPr>
              <a:t>. </a:t>
            </a:r>
            <a:r>
              <a:rPr lang="en-US" b="1" dirty="0" smtClean="0">
                <a:solidFill>
                  <a:srgbClr val="FFFFFF"/>
                </a:solidFill>
              </a:rPr>
              <a:t>3699</a:t>
            </a:r>
            <a:endParaRPr lang="en-US" dirty="0">
              <a:solidFill>
                <a:srgbClr val="FFFFFF"/>
              </a:solidFill>
            </a:endParaRPr>
          </a:p>
        </p:txBody>
      </p:sp>
      <p:sp>
        <p:nvSpPr>
          <p:cNvPr id="3" name="Content Placeholder 2"/>
          <p:cNvSpPr>
            <a:spLocks noGrp="1"/>
          </p:cNvSpPr>
          <p:nvPr>
            <p:ph idx="1"/>
          </p:nvPr>
        </p:nvSpPr>
        <p:spPr>
          <a:xfrm>
            <a:off x="685800" y="1303866"/>
            <a:ext cx="7772400" cy="3276600"/>
          </a:xfrm>
        </p:spPr>
        <p:txBody>
          <a:bodyPr/>
          <a:lstStyle/>
          <a:p>
            <a:pPr marL="0" indent="0">
              <a:buNone/>
            </a:pPr>
            <a:r>
              <a:rPr lang="en-US" dirty="0">
                <a:solidFill>
                  <a:schemeClr val="bg1"/>
                </a:solidFill>
              </a:rPr>
              <a:t>"No Federal agency may adopt, implement, maintain, continue, or otherwise engage in any policy, program, or other activity that -- (1) causes, permits, or authorizes network dissemination of any private-sector research work without the prior consent of the publisher of such work; or (2) requires that any actual or prospective author, or the employer of such an actual or prospective author, assent to network dissemination of a private-sector research work."</a:t>
            </a:r>
          </a:p>
        </p:txBody>
      </p:sp>
    </p:spTree>
    <p:extLst>
      <p:ext uri="{BB962C8B-B14F-4D97-AF65-F5344CB8AC3E}">
        <p14:creationId xmlns:p14="http://schemas.microsoft.com/office/powerpoint/2010/main" val="36587087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5400000">
            <a:off x="8022856" y="5888504"/>
            <a:ext cx="1569660" cy="369332"/>
          </a:xfrm>
          <a:prstGeom prst="rect">
            <a:avLst/>
          </a:prstGeom>
        </p:spPr>
        <p:txBody>
          <a:bodyPr wrap="none">
            <a:spAutoFit/>
          </a:bodyPr>
          <a:lstStyle/>
          <a:p>
            <a:r>
              <a:rPr lang="en-US" dirty="0"/>
              <a:t>CC BY-NC-SA</a:t>
            </a:r>
          </a:p>
        </p:txBody>
      </p:sp>
      <p:pic>
        <p:nvPicPr>
          <p:cNvPr id="7" name="Picture 6" descr="2469130437_c5b9441789_b.jpg"/>
          <p:cNvPicPr>
            <a:picLocks noChangeAspect="1"/>
          </p:cNvPicPr>
          <p:nvPr/>
        </p:nvPicPr>
        <p:blipFill rotWithShape="1">
          <a:blip r:embed="rId2">
            <a:extLst>
              <a:ext uri="{28A0092B-C50C-407E-A947-70E740481C1C}">
                <a14:useLocalDpi xmlns:a14="http://schemas.microsoft.com/office/drawing/2010/main" val="0"/>
              </a:ext>
            </a:extLst>
          </a:blip>
          <a:srcRect l="10343" t="8440" r="11783"/>
          <a:stretch/>
        </p:blipFill>
        <p:spPr>
          <a:xfrm>
            <a:off x="-1" y="-1"/>
            <a:ext cx="8504926" cy="6875912"/>
          </a:xfrm>
          <a:prstGeom prst="rect">
            <a:avLst/>
          </a:prstGeom>
        </p:spPr>
      </p:pic>
      <p:sp>
        <p:nvSpPr>
          <p:cNvPr id="5" name="Rectangle 4"/>
          <p:cNvSpPr/>
          <p:nvPr/>
        </p:nvSpPr>
        <p:spPr bwMode="auto">
          <a:xfrm>
            <a:off x="8504924" y="88900"/>
            <a:ext cx="639075"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
        <p:nvSpPr>
          <p:cNvPr id="8" name="Rectangle 7"/>
          <p:cNvSpPr/>
          <p:nvPr/>
        </p:nvSpPr>
        <p:spPr>
          <a:xfrm rot="5400000">
            <a:off x="5010390" y="3564647"/>
            <a:ext cx="7597824" cy="646331"/>
          </a:xfrm>
          <a:prstGeom prst="rect">
            <a:avLst/>
          </a:prstGeom>
        </p:spPr>
        <p:txBody>
          <a:bodyPr wrap="square">
            <a:spAutoFit/>
          </a:bodyPr>
          <a:lstStyle/>
          <a:p>
            <a:r>
              <a:rPr lang="en-US" dirty="0"/>
              <a:t>Painfully Obvious </a:t>
            </a:r>
            <a:r>
              <a:rPr lang="en-US" dirty="0" smtClean="0"/>
              <a:t>4483 By: mliu92</a:t>
            </a:r>
            <a:endParaRPr lang="en-US" dirty="0"/>
          </a:p>
          <a:p>
            <a:r>
              <a:rPr lang="en-US" u="sng" dirty="0" smtClean="0">
                <a:hlinkClick r:id="rId3"/>
              </a:rPr>
              <a:t>http</a:t>
            </a:r>
            <a:r>
              <a:rPr lang="en-US" u="sng" dirty="0">
                <a:hlinkClick r:id="rId3"/>
              </a:rPr>
              <a:t>://www.flickr.com/photos/mliu92/2469130437/</a:t>
            </a:r>
            <a:endParaRPr lang="en-US" dirty="0"/>
          </a:p>
        </p:txBody>
      </p:sp>
    </p:spTree>
    <p:extLst>
      <p:ext uri="{BB962C8B-B14F-4D97-AF65-F5344CB8AC3E}">
        <p14:creationId xmlns:p14="http://schemas.microsoft.com/office/powerpoint/2010/main" val="2068512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89826"/>
            <a:ext cx="1656673" cy="369332"/>
          </a:xfrm>
          <a:prstGeom prst="rect">
            <a:avLst/>
          </a:prstGeom>
        </p:spPr>
        <p:txBody>
          <a:bodyPr wrap="none">
            <a:spAutoFit/>
          </a:bodyPr>
          <a:lstStyle/>
          <a:p>
            <a:r>
              <a:rPr lang="en-US" dirty="0"/>
              <a:t>CC BY-NC-ND</a:t>
            </a:r>
          </a:p>
        </p:txBody>
      </p:sp>
      <p:sp>
        <p:nvSpPr>
          <p:cNvPr id="3" name="Rectangle 2"/>
          <p:cNvSpPr/>
          <p:nvPr/>
        </p:nvSpPr>
        <p:spPr>
          <a:xfrm>
            <a:off x="4272189" y="6192323"/>
            <a:ext cx="6188097" cy="646331"/>
          </a:xfrm>
          <a:prstGeom prst="rect">
            <a:avLst/>
          </a:prstGeom>
        </p:spPr>
        <p:txBody>
          <a:bodyPr wrap="square">
            <a:spAutoFit/>
          </a:bodyPr>
          <a:lstStyle/>
          <a:p>
            <a:r>
              <a:rPr lang="nl-NL" dirty="0" smtClean="0"/>
              <a:t>046: Rule #2: See Rule #1  By: William Couch</a:t>
            </a:r>
            <a:endParaRPr lang="nl-NL" dirty="0"/>
          </a:p>
          <a:p>
            <a:r>
              <a:rPr lang="en-US" dirty="0" smtClean="0">
                <a:hlinkClick r:id="rId3"/>
              </a:rPr>
              <a:t>http</a:t>
            </a:r>
            <a:r>
              <a:rPr lang="en-US" dirty="0">
                <a:hlinkClick r:id="rId3"/>
              </a:rPr>
              <a:t>://www.flickr.com/photos/wcouch/</a:t>
            </a:r>
            <a:r>
              <a:rPr lang="en-US" dirty="0" smtClean="0">
                <a:hlinkClick r:id="rId3"/>
              </a:rPr>
              <a:t>2268610556</a:t>
            </a:r>
            <a:r>
              <a:rPr lang="en-US" dirty="0" smtClean="0"/>
              <a:t> </a:t>
            </a:r>
            <a:endParaRPr lang="en-US" dirty="0"/>
          </a:p>
        </p:txBody>
      </p:sp>
      <p:pic>
        <p:nvPicPr>
          <p:cNvPr id="4" name="Picture 3" descr="2268610556_2fa88c227f_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71381" cy="6117240"/>
          </a:xfrm>
          <a:prstGeom prst="rect">
            <a:avLst/>
          </a:prstGeom>
        </p:spPr>
      </p:pic>
    </p:spTree>
    <p:extLst>
      <p:ext uri="{BB962C8B-B14F-4D97-AF65-F5344CB8AC3E}">
        <p14:creationId xmlns:p14="http://schemas.microsoft.com/office/powerpoint/2010/main" val="333808907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7602" y="6481466"/>
            <a:ext cx="7072879" cy="369332"/>
          </a:xfrm>
          <a:prstGeom prst="rect">
            <a:avLst/>
          </a:prstGeom>
        </p:spPr>
        <p:txBody>
          <a:bodyPr wrap="square">
            <a:spAutoFit/>
          </a:bodyPr>
          <a:lstStyle/>
          <a:p>
            <a:r>
              <a:rPr lang="en-US" dirty="0" smtClean="0"/>
              <a:t>Lincoln  By: carfull… </a:t>
            </a:r>
            <a:r>
              <a:rPr lang="en-US" dirty="0" smtClean="0">
                <a:hlinkClick r:id="rId3"/>
              </a:rPr>
              <a:t>http</a:t>
            </a:r>
            <a:r>
              <a:rPr lang="en-US" dirty="0">
                <a:hlinkClick r:id="rId3"/>
              </a:rPr>
              <a:t>://www.flickr.com/photos/carfull/</a:t>
            </a:r>
            <a:r>
              <a:rPr lang="en-US" dirty="0" smtClean="0">
                <a:hlinkClick r:id="rId3"/>
              </a:rPr>
              <a:t>5720220773</a:t>
            </a:r>
            <a:r>
              <a:rPr lang="en-US" dirty="0" smtClean="0"/>
              <a:t> </a:t>
            </a:r>
            <a:endParaRPr lang="en-US" dirty="0"/>
          </a:p>
        </p:txBody>
      </p:sp>
      <p:sp>
        <p:nvSpPr>
          <p:cNvPr id="3" name="Rectangle 2"/>
          <p:cNvSpPr/>
          <p:nvPr/>
        </p:nvSpPr>
        <p:spPr>
          <a:xfrm>
            <a:off x="94214" y="6464938"/>
            <a:ext cx="1656673" cy="369332"/>
          </a:xfrm>
          <a:prstGeom prst="rect">
            <a:avLst/>
          </a:prstGeom>
        </p:spPr>
        <p:txBody>
          <a:bodyPr wrap="none">
            <a:spAutoFit/>
          </a:bodyPr>
          <a:lstStyle/>
          <a:p>
            <a:r>
              <a:rPr lang="en-US" dirty="0"/>
              <a:t>CC BY-NC-ND</a:t>
            </a:r>
          </a:p>
        </p:txBody>
      </p:sp>
      <p:sp>
        <p:nvSpPr>
          <p:cNvPr id="5" name="Rectangle 4"/>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pic>
        <p:nvPicPr>
          <p:cNvPr id="4" name="Picture 3" descr="5720220773_80f34cb675_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581" y="18769"/>
            <a:ext cx="8684837" cy="6437296"/>
          </a:xfrm>
          <a:prstGeom prst="rect">
            <a:avLst/>
          </a:prstGeom>
        </p:spPr>
      </p:pic>
    </p:spTree>
    <p:extLst>
      <p:ext uri="{BB962C8B-B14F-4D97-AF65-F5344CB8AC3E}">
        <p14:creationId xmlns:p14="http://schemas.microsoft.com/office/powerpoint/2010/main" val="5298928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69900" y="1385925"/>
            <a:ext cx="8445500" cy="3276600"/>
          </a:xfrm>
        </p:spPr>
        <p:txBody>
          <a:bodyPr/>
          <a:lstStyle/>
          <a:p>
            <a:pPr lvl="0"/>
            <a:r>
              <a:rPr lang="en-US" sz="4000" dirty="0" smtClean="0">
                <a:solidFill>
                  <a:srgbClr val="008000"/>
                </a:solidFill>
              </a:rPr>
              <a:t>Efficient use of public funds to increase student success and access </a:t>
            </a:r>
            <a:r>
              <a:rPr lang="en-US" sz="4000" dirty="0" smtClean="0"/>
              <a:t>to quality educational materials.  </a:t>
            </a:r>
          </a:p>
          <a:p>
            <a:pPr lvl="0"/>
            <a:endParaRPr lang="en-US" sz="4000" dirty="0" smtClean="0"/>
          </a:p>
          <a:p>
            <a:pPr lvl="0"/>
            <a:r>
              <a:rPr lang="en-US" sz="4000" dirty="0" smtClean="0"/>
              <a:t>Everything else </a:t>
            </a:r>
            <a:r>
              <a:rPr lang="en-US" sz="4000" dirty="0" smtClean="0">
                <a:solidFill>
                  <a:srgbClr val="7030A0"/>
                </a:solidFill>
              </a:rPr>
              <a:t>(including all existing business models) </a:t>
            </a:r>
            <a:r>
              <a:rPr lang="en-US" sz="4000" dirty="0" smtClean="0"/>
              <a:t>is secondary.</a:t>
            </a:r>
          </a:p>
        </p:txBody>
      </p:sp>
      <p:sp>
        <p:nvSpPr>
          <p:cNvPr id="5" name="Rectangle 4"/>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
        <p:nvSpPr>
          <p:cNvPr id="4" name="Text Placeholder 3"/>
          <p:cNvSpPr>
            <a:spLocks noGrp="1"/>
          </p:cNvSpPr>
          <p:nvPr>
            <p:ph type="body" sz="quarter" idx="14"/>
          </p:nvPr>
        </p:nvSpPr>
        <p:spPr>
          <a:xfrm>
            <a:off x="165100" y="272430"/>
            <a:ext cx="9156700" cy="381000"/>
          </a:xfrm>
        </p:spPr>
        <p:txBody>
          <a:bodyPr/>
          <a:lstStyle/>
          <a:p>
            <a:r>
              <a:rPr lang="en-US" sz="4400" b="1" dirty="0" smtClean="0">
                <a:solidFill>
                  <a:srgbClr val="000000"/>
                </a:solidFill>
              </a:rPr>
              <a:t>Only </a:t>
            </a:r>
            <a:r>
              <a:rPr lang="en-US" sz="4400" b="1" u="sng" dirty="0" smtClean="0">
                <a:solidFill>
                  <a:srgbClr val="000000"/>
                </a:solidFill>
              </a:rPr>
              <a:t>ONE</a:t>
            </a:r>
            <a:r>
              <a:rPr lang="en-US" sz="4400" b="1" dirty="0" smtClean="0">
                <a:solidFill>
                  <a:srgbClr val="000000"/>
                </a:solidFill>
              </a:rPr>
              <a:t> thing Matters:</a:t>
            </a:r>
            <a:endParaRPr lang="en-US" sz="4400" b="1" dirty="0">
              <a:solidFill>
                <a:srgbClr val="000000"/>
              </a:solidFill>
            </a:endParaRPr>
          </a:p>
        </p:txBody>
      </p:sp>
    </p:spTree>
    <p:extLst>
      <p:ext uri="{BB962C8B-B14F-4D97-AF65-F5344CB8AC3E}">
        <p14:creationId xmlns:p14="http://schemas.microsoft.com/office/powerpoint/2010/main" val="193942522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91266" y="6347169"/>
            <a:ext cx="1228709" cy="369332"/>
          </a:xfrm>
          <a:prstGeom prst="rect">
            <a:avLst/>
          </a:prstGeom>
        </p:spPr>
        <p:txBody>
          <a:bodyPr wrap="none">
            <a:spAutoFit/>
          </a:bodyPr>
          <a:lstStyle/>
          <a:p>
            <a:r>
              <a:rPr lang="en-US" dirty="0"/>
              <a:t>CC BY-NC</a:t>
            </a:r>
          </a:p>
        </p:txBody>
      </p:sp>
      <p:pic>
        <p:nvPicPr>
          <p:cNvPr id="4" name="Picture 3" descr="3400002114_49b24bf6e6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748925" cy="6858000"/>
          </a:xfrm>
          <a:prstGeom prst="rect">
            <a:avLst/>
          </a:prstGeom>
        </p:spPr>
      </p:pic>
      <p:sp>
        <p:nvSpPr>
          <p:cNvPr id="5" name="Rectangle 4"/>
          <p:cNvSpPr/>
          <p:nvPr/>
        </p:nvSpPr>
        <p:spPr bwMode="auto">
          <a:xfrm>
            <a:off x="5748925" y="0"/>
            <a:ext cx="3395075" cy="7918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
        <p:nvSpPr>
          <p:cNvPr id="2" name="Rectangle 1"/>
          <p:cNvSpPr/>
          <p:nvPr/>
        </p:nvSpPr>
        <p:spPr>
          <a:xfrm rot="5400000">
            <a:off x="5255962" y="3371355"/>
            <a:ext cx="6898628" cy="646331"/>
          </a:xfrm>
          <a:prstGeom prst="rect">
            <a:avLst/>
          </a:prstGeom>
        </p:spPr>
        <p:txBody>
          <a:bodyPr wrap="square">
            <a:spAutoFit/>
          </a:bodyPr>
          <a:lstStyle/>
          <a:p>
            <a:r>
              <a:rPr lang="en-US" dirty="0"/>
              <a:t>Chess </a:t>
            </a:r>
            <a:r>
              <a:rPr lang="en-US" dirty="0" smtClean="0"/>
              <a:t>Pawn  By: Doug Wheller</a:t>
            </a:r>
            <a:endParaRPr lang="en-US" dirty="0"/>
          </a:p>
          <a:p>
            <a:r>
              <a:rPr lang="en-US" dirty="0" smtClean="0">
                <a:hlinkClick r:id="rId4"/>
              </a:rPr>
              <a:t>http</a:t>
            </a:r>
            <a:r>
              <a:rPr lang="en-US" dirty="0">
                <a:hlinkClick r:id="rId4"/>
              </a:rPr>
              <a:t>://www.flickr.com/photos/doug88888/</a:t>
            </a:r>
            <a:r>
              <a:rPr lang="en-US" dirty="0" smtClean="0">
                <a:hlinkClick r:id="rId4"/>
              </a:rPr>
              <a:t>3400002114</a:t>
            </a:r>
            <a:r>
              <a:rPr lang="en-US" dirty="0" smtClean="0"/>
              <a:t> </a:t>
            </a:r>
            <a:endParaRPr lang="en-US" dirty="0"/>
          </a:p>
        </p:txBody>
      </p:sp>
    </p:spTree>
    <p:extLst>
      <p:ext uri="{BB962C8B-B14F-4D97-AF65-F5344CB8AC3E}">
        <p14:creationId xmlns:p14="http://schemas.microsoft.com/office/powerpoint/2010/main" val="275670836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23486" cy="6858000"/>
          </a:xfrm>
          <a:prstGeom prst="rect">
            <a:avLst/>
          </a:prstGeom>
        </p:spPr>
      </p:pic>
      <p:pic>
        <p:nvPicPr>
          <p:cNvPr id="6" name="Picture 5"/>
          <p:cNvPicPr>
            <a:picLocks noChangeAspect="1"/>
          </p:cNvPicPr>
          <p:nvPr/>
        </p:nvPicPr>
        <p:blipFill rotWithShape="1">
          <a:blip r:embed="rId4"/>
          <a:srcRect b="35698"/>
          <a:stretch/>
        </p:blipFill>
        <p:spPr>
          <a:xfrm>
            <a:off x="0" y="4577666"/>
            <a:ext cx="9144000" cy="1617772"/>
          </a:xfrm>
          <a:prstGeom prst="rect">
            <a:avLst/>
          </a:prstGeom>
        </p:spPr>
      </p:pic>
      <p:sp>
        <p:nvSpPr>
          <p:cNvPr id="5" name="Rectangle 4"/>
          <p:cNvSpPr/>
          <p:nvPr/>
        </p:nvSpPr>
        <p:spPr bwMode="auto">
          <a:xfrm>
            <a:off x="5123486" y="0"/>
            <a:ext cx="4020514" cy="7918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
        <p:nvSpPr>
          <p:cNvPr id="3" name="Rectangle 2"/>
          <p:cNvSpPr/>
          <p:nvPr/>
        </p:nvSpPr>
        <p:spPr>
          <a:xfrm rot="5400000">
            <a:off x="7025947" y="1932886"/>
            <a:ext cx="3667102" cy="369332"/>
          </a:xfrm>
          <a:prstGeom prst="rect">
            <a:avLst/>
          </a:prstGeom>
        </p:spPr>
        <p:txBody>
          <a:bodyPr wrap="none">
            <a:spAutoFit/>
          </a:bodyPr>
          <a:lstStyle/>
          <a:p>
            <a:r>
              <a:rPr lang="en-US" dirty="0" smtClean="0"/>
              <a:t>CC BY     No titles.  By: Cable Green</a:t>
            </a:r>
            <a:endParaRPr lang="en-US" dirty="0"/>
          </a:p>
        </p:txBody>
      </p:sp>
    </p:spTree>
    <p:extLst>
      <p:ext uri="{BB962C8B-B14F-4D97-AF65-F5344CB8AC3E}">
        <p14:creationId xmlns:p14="http://schemas.microsoft.com/office/powerpoint/2010/main" val="388080773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32676" y="6238506"/>
            <a:ext cx="7033520" cy="646331"/>
          </a:xfrm>
          <a:prstGeom prst="rect">
            <a:avLst/>
          </a:prstGeom>
        </p:spPr>
        <p:txBody>
          <a:bodyPr wrap="square">
            <a:spAutoFit/>
          </a:bodyPr>
          <a:lstStyle/>
          <a:p>
            <a:r>
              <a:rPr lang="en-US" dirty="0"/>
              <a:t>Open </a:t>
            </a:r>
            <a:r>
              <a:rPr lang="en-US" dirty="0" smtClean="0"/>
              <a:t>nature  By: opensourceway</a:t>
            </a:r>
            <a:endParaRPr lang="en-US" dirty="0"/>
          </a:p>
          <a:p>
            <a:r>
              <a:rPr lang="en-US" dirty="0" smtClean="0">
                <a:hlinkClick r:id="rId3"/>
              </a:rPr>
              <a:t>http</a:t>
            </a:r>
            <a:r>
              <a:rPr lang="en-US" dirty="0">
                <a:hlinkClick r:id="rId3"/>
              </a:rPr>
              <a:t>://www.flickr.com/photos/opensourceway/</a:t>
            </a:r>
            <a:r>
              <a:rPr lang="en-US" dirty="0" smtClean="0">
                <a:hlinkClick r:id="rId3"/>
              </a:rPr>
              <a:t>5537457709</a:t>
            </a:r>
            <a:r>
              <a:rPr lang="en-US" dirty="0" smtClean="0"/>
              <a:t> </a:t>
            </a:r>
            <a:endParaRPr lang="en-US" dirty="0"/>
          </a:p>
        </p:txBody>
      </p:sp>
      <p:sp>
        <p:nvSpPr>
          <p:cNvPr id="6" name="Rectangle 5"/>
          <p:cNvSpPr/>
          <p:nvPr/>
        </p:nvSpPr>
        <p:spPr>
          <a:xfrm>
            <a:off x="155663" y="6364152"/>
            <a:ext cx="1159292" cy="369332"/>
          </a:xfrm>
          <a:prstGeom prst="rect">
            <a:avLst/>
          </a:prstGeom>
        </p:spPr>
        <p:txBody>
          <a:bodyPr wrap="none">
            <a:spAutoFit/>
          </a:bodyPr>
          <a:lstStyle/>
          <a:p>
            <a:r>
              <a:rPr lang="en-US" dirty="0"/>
              <a:t>CC BY-SA</a:t>
            </a:r>
          </a:p>
        </p:txBody>
      </p:sp>
      <p:pic>
        <p:nvPicPr>
          <p:cNvPr id="7" name="Picture 6" descr="5537457709_eb1bea6774_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253786"/>
          </a:xfrm>
          <a:prstGeom prst="rect">
            <a:avLst/>
          </a:prstGeom>
        </p:spPr>
      </p:pic>
    </p:spTree>
    <p:extLst>
      <p:ext uri="{BB962C8B-B14F-4D97-AF65-F5344CB8AC3E}">
        <p14:creationId xmlns:p14="http://schemas.microsoft.com/office/powerpoint/2010/main" val="1172806046"/>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4322" y="3072313"/>
            <a:ext cx="1616471" cy="71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1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17"/>
            <a:ext cx="9144000" cy="6857999"/>
          </a:xfrm>
          <a:prstGeom prst="rect">
            <a:avLst/>
          </a:prstGeom>
          <a:solidFill>
            <a:srgbClr val="000000"/>
          </a:solidFill>
          <a:ln>
            <a:noFill/>
          </a:ln>
          <a:extLst/>
        </p:spPr>
      </p:pic>
    </p:spTree>
    <p:extLst>
      <p:ext uri="{BB962C8B-B14F-4D97-AF65-F5344CB8AC3E}">
        <p14:creationId xmlns:p14="http://schemas.microsoft.com/office/powerpoint/2010/main" val="5005829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632882" y="3063497"/>
            <a:ext cx="8087295" cy="769441"/>
          </a:xfrm>
          <a:prstGeom prst="rect">
            <a:avLst/>
          </a:prstGeom>
        </p:spPr>
        <p:txBody>
          <a:bodyPr wrap="none">
            <a:spAutoFit/>
          </a:bodyPr>
          <a:lstStyle/>
          <a:p>
            <a:r>
              <a:rPr lang="en-US" sz="4400" dirty="0">
                <a:solidFill>
                  <a:schemeClr val="bg1"/>
                </a:solidFill>
              </a:rPr>
              <a:t>the opposite of open isn’t “closed”</a:t>
            </a:r>
          </a:p>
        </p:txBody>
      </p:sp>
    </p:spTree>
    <p:extLst>
      <p:ext uri="{BB962C8B-B14F-4D97-AF65-F5344CB8AC3E}">
        <p14:creationId xmlns:p14="http://schemas.microsoft.com/office/powerpoint/2010/main" val="375205260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734198" y="3058486"/>
            <a:ext cx="7667684" cy="769441"/>
          </a:xfrm>
          <a:prstGeom prst="rect">
            <a:avLst/>
          </a:prstGeom>
        </p:spPr>
        <p:txBody>
          <a:bodyPr wrap="none">
            <a:spAutoFit/>
          </a:bodyPr>
          <a:lstStyle/>
          <a:p>
            <a:r>
              <a:rPr lang="en-US" sz="4400" dirty="0">
                <a:solidFill>
                  <a:schemeClr val="bg1"/>
                </a:solidFill>
              </a:rPr>
              <a:t>the opposite of open is “broken”</a:t>
            </a:r>
          </a:p>
        </p:txBody>
      </p:sp>
    </p:spTree>
    <p:extLst>
      <p:ext uri="{BB962C8B-B14F-4D97-AF65-F5344CB8AC3E}">
        <p14:creationId xmlns:p14="http://schemas.microsoft.com/office/powerpoint/2010/main" val="3862804778"/>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56912"/>
            <a:ext cx="9313333" cy="1143000"/>
          </a:xfrm>
        </p:spPr>
        <p:txBody>
          <a:bodyPr/>
          <a:lstStyle/>
          <a:p>
            <a:pPr algn="ctr"/>
            <a:r>
              <a:rPr lang="en-US" b="1" dirty="0" smtClean="0"/>
              <a:t/>
            </a:r>
            <a:br>
              <a:rPr lang="en-US" b="1" dirty="0" smtClean="0"/>
            </a:br>
            <a:r>
              <a:rPr lang="en-US" b="1" dirty="0"/>
              <a:t/>
            </a:r>
            <a:br>
              <a:rPr lang="en-US" b="1" dirty="0"/>
            </a:br>
            <a:r>
              <a:rPr lang="en-US" b="1" dirty="0" smtClean="0"/>
              <a:t>Dr. Cable Green</a:t>
            </a:r>
            <a:r>
              <a:rPr lang="en-US" sz="3600" b="1" dirty="0" smtClean="0"/>
              <a:t/>
            </a:r>
            <a:br>
              <a:rPr lang="en-US" sz="3600" b="1" dirty="0" smtClean="0"/>
            </a:br>
            <a:r>
              <a:rPr lang="en-US" sz="3600" b="1" dirty="0" smtClean="0">
                <a:solidFill>
                  <a:srgbClr val="7030A0"/>
                </a:solidFill>
              </a:rPr>
              <a:t>Director of Global Learning</a:t>
            </a:r>
            <a:br>
              <a:rPr lang="en-US" sz="3600" b="1" dirty="0" smtClean="0">
                <a:solidFill>
                  <a:srgbClr val="7030A0"/>
                </a:solidFill>
              </a:rPr>
            </a:br>
            <a:r>
              <a:rPr lang="en-US" sz="3600" b="1" dirty="0" smtClean="0">
                <a:solidFill>
                  <a:srgbClr val="7030A0"/>
                </a:solidFill>
              </a:rPr>
              <a:t/>
            </a:r>
            <a:br>
              <a:rPr lang="en-US" sz="3600" b="1" dirty="0" smtClean="0">
                <a:solidFill>
                  <a:srgbClr val="7030A0"/>
                </a:solidFill>
              </a:rPr>
            </a:br>
            <a:r>
              <a:rPr lang="en-US" sz="3600" b="1" dirty="0" smtClean="0"/>
              <a:t/>
            </a:r>
            <a:br>
              <a:rPr lang="en-US" sz="3600" b="1" dirty="0" smtClean="0"/>
            </a:br>
            <a:r>
              <a:rPr lang="en-US" sz="3200" b="1" dirty="0" smtClean="0">
                <a:solidFill>
                  <a:srgbClr val="008000"/>
                </a:solidFill>
              </a:rPr>
              <a:t/>
            </a:r>
            <a:br>
              <a:rPr lang="en-US" sz="3200" b="1" dirty="0" smtClean="0">
                <a:solidFill>
                  <a:srgbClr val="008000"/>
                </a:solidFill>
              </a:rPr>
            </a:br>
            <a:r>
              <a:rPr lang="en-US" sz="1800" b="1" dirty="0" smtClean="0">
                <a:solidFill>
                  <a:srgbClr val="008000"/>
                </a:solidFill>
              </a:rPr>
              <a:t/>
            </a:r>
            <a:br>
              <a:rPr lang="en-US" sz="1800" b="1" dirty="0" smtClean="0">
                <a:solidFill>
                  <a:srgbClr val="008000"/>
                </a:solidFill>
              </a:rPr>
            </a:br>
            <a:r>
              <a:rPr lang="en-US" sz="3200" b="1" dirty="0">
                <a:solidFill>
                  <a:srgbClr val="008000"/>
                </a:solidFill>
              </a:rPr>
              <a:t/>
            </a:r>
            <a:br>
              <a:rPr lang="en-US" sz="3200" b="1" dirty="0">
                <a:solidFill>
                  <a:srgbClr val="008000"/>
                </a:solidFill>
              </a:rPr>
            </a:br>
            <a:r>
              <a:rPr lang="en-US" sz="3200" b="1" dirty="0" smtClean="0">
                <a:solidFill>
                  <a:srgbClr val="C00000"/>
                </a:solidFill>
              </a:rPr>
              <a:t>cable@creativecommons.org</a:t>
            </a:r>
            <a:br>
              <a:rPr lang="en-US" sz="3200" b="1" dirty="0" smtClean="0">
                <a:solidFill>
                  <a:srgbClr val="C00000"/>
                </a:solidFill>
              </a:rPr>
            </a:br>
            <a:r>
              <a:rPr lang="en-US" sz="3200" b="1" dirty="0" smtClean="0">
                <a:solidFill>
                  <a:srgbClr val="008000"/>
                </a:solidFill>
              </a:rPr>
              <a:t>twitter: cgreen</a:t>
            </a:r>
            <a:br>
              <a:rPr lang="en-US" sz="3200" b="1" dirty="0" smtClean="0">
                <a:solidFill>
                  <a:srgbClr val="008000"/>
                </a:solidFill>
              </a:rPr>
            </a:br>
            <a:endParaRPr lang="en-US" sz="3200" b="1" dirty="0">
              <a:solidFill>
                <a:srgbClr val="00800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62" y="6098257"/>
            <a:ext cx="1739825" cy="608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2884039" y="3015330"/>
            <a:ext cx="3541721" cy="1253865"/>
          </a:xfrm>
          <a:prstGeom prst="rect">
            <a:avLst/>
          </a:prstGeom>
        </p:spPr>
      </p:pic>
      <p:sp>
        <p:nvSpPr>
          <p:cNvPr id="6" name="Rectangle 5"/>
          <p:cNvSpPr/>
          <p:nvPr/>
        </p:nvSpPr>
        <p:spPr bwMode="auto">
          <a:xfrm>
            <a:off x="54533" y="88900"/>
            <a:ext cx="9089467" cy="702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Gill Sans" pitchFamily="27" charset="0"/>
            </a:endParaRPr>
          </a:p>
        </p:txBody>
      </p:sp>
    </p:spTree>
    <p:extLst>
      <p:ext uri="{BB962C8B-B14F-4D97-AF65-F5344CB8AC3E}">
        <p14:creationId xmlns:p14="http://schemas.microsoft.com/office/powerpoint/2010/main" val="335273560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bctc">
  <a:themeElements>
    <a:clrScheme name="">
      <a:dk1>
        <a:srgbClr val="0B3982"/>
      </a:dk1>
      <a:lt1>
        <a:srgbClr val="FFFFFF"/>
      </a:lt1>
      <a:dk2>
        <a:srgbClr val="0B3982"/>
      </a:dk2>
      <a:lt2>
        <a:srgbClr val="808080"/>
      </a:lt2>
      <a:accent1>
        <a:srgbClr val="BBE0E3"/>
      </a:accent1>
      <a:accent2>
        <a:srgbClr val="333399"/>
      </a:accent2>
      <a:accent3>
        <a:srgbClr val="FFFFFF"/>
      </a:accent3>
      <a:accent4>
        <a:srgbClr val="082F6E"/>
      </a:accent4>
      <a:accent5>
        <a:srgbClr val="DAEDEF"/>
      </a:accent5>
      <a:accent6>
        <a:srgbClr val="2D2D8A"/>
      </a:accent6>
      <a:hlink>
        <a:srgbClr val="009999"/>
      </a:hlink>
      <a:folHlink>
        <a:srgbClr val="99CC00"/>
      </a:folHlink>
    </a:clrScheme>
    <a:fontScheme name="Office Theme">
      <a:majorFont>
        <a:latin typeface="Gill Sans"/>
        <a:ea typeface=""/>
        <a:cs typeface=""/>
      </a:majorFont>
      <a:minorFont>
        <a:latin typeface="Gill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Gill Sans" pitchFamily="2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Gill Sans" pitchFamily="27" charset="0"/>
          </a:defRPr>
        </a:defPPr>
      </a:lstStyle>
    </a:lnDef>
    <a:txDef>
      <a:spPr>
        <a:noFill/>
      </a:spPr>
      <a:bodyPr wrap="square" rtlCol="0">
        <a:spAutoFit/>
      </a:bodyPr>
      <a:lstStyle>
        <a:defPPr>
          <a:defRPr dirty="0" smtClean="0"/>
        </a:defPPr>
      </a:lstStyle>
    </a:tx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sbctc.potx</Template>
  <TotalTime>2589</TotalTime>
  <Words>6237</Words>
  <Application>Microsoft Macintosh PowerPoint</Application>
  <PresentationFormat>On-screen Show (4:3)</PresentationFormat>
  <Paragraphs>840</Paragraphs>
  <Slides>99</Slides>
  <Notes>82</Notes>
  <HiddenSlides>0</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sbctc</vt:lpstr>
      <vt:lpstr> Breaking the Iron Triangle “The Obviousness of Open Policy”</vt:lpstr>
      <vt:lpstr>PowerPoint Presentation</vt:lpstr>
      <vt:lpstr>PowerPoint Presentation</vt:lpstr>
      <vt:lpstr>PowerPoint Presentation</vt:lpstr>
      <vt:lpstr>Some things in life are obvious…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 Four Challenges for the Next Decade</vt:lpstr>
      <vt:lpstr>PowerPoint Presentation</vt:lpstr>
      <vt:lpstr>PowerPoint Presentation</vt:lpstr>
      <vt:lpstr>PowerPoint Presentation</vt:lpstr>
      <vt:lpstr>Rivalrous vs. Non-Rivalrous Resources</vt:lpstr>
      <vt:lpstr>PowerPoint Presentation</vt:lpstr>
      <vt:lpstr>Cost of “Copy”</vt:lpstr>
      <vt:lpstr>Cost of “Distribute”</vt:lpstr>
      <vt:lpstr>Copy and Distribute are “Free”</vt:lpstr>
      <vt:lpstr>PowerPoint Presentation</vt:lpstr>
      <vt:lpstr>A simple, standardized way to grant copyright permissions to your creative work.</vt:lpstr>
      <vt:lpstr>Easy-to-use, standardized  licenses and public domain tools that allow creators to publish their works on more flexible terms than standard copyright</vt:lpstr>
      <vt:lpstr>“Some rights reserved”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Updated #s (and growing fast)  Over 500 million items</vt:lpstr>
      <vt:lpstr>Culture Science Government Education More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Translations &amp; Accessibility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Wikiwijs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H.R. 3699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Dr. Cable Green Director of Global Learning      cable@creativecommons.org twitter: cgreen </vt:lpstr>
    </vt:vector>
  </TitlesOfParts>
  <Company>Muller Design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Rachael Jesser</dc:creator>
  <cp:lastModifiedBy>Cable Green</cp:lastModifiedBy>
  <cp:revision>677</cp:revision>
  <dcterms:created xsi:type="dcterms:W3CDTF">2010-07-07T14:58:39Z</dcterms:created>
  <dcterms:modified xsi:type="dcterms:W3CDTF">2012-02-27T18:55:11Z</dcterms:modified>
</cp:coreProperties>
</file>