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4" r:id="rId3"/>
    <p:sldId id="286" r:id="rId4"/>
    <p:sldId id="287" r:id="rId5"/>
    <p:sldId id="288" r:id="rId6"/>
    <p:sldId id="312" r:id="rId7"/>
    <p:sldId id="325" r:id="rId8"/>
    <p:sldId id="313" r:id="rId9"/>
    <p:sldId id="314" r:id="rId10"/>
    <p:sldId id="315" r:id="rId11"/>
    <p:sldId id="316" r:id="rId12"/>
    <p:sldId id="294" r:id="rId13"/>
    <p:sldId id="317" r:id="rId14"/>
    <p:sldId id="318" r:id="rId15"/>
    <p:sldId id="319" r:id="rId16"/>
    <p:sldId id="297" r:id="rId17"/>
    <p:sldId id="320" r:id="rId18"/>
    <p:sldId id="322" r:id="rId19"/>
    <p:sldId id="300" r:id="rId20"/>
    <p:sldId id="301" r:id="rId21"/>
    <p:sldId id="304" r:id="rId22"/>
    <p:sldId id="303" r:id="rId23"/>
    <p:sldId id="309" r:id="rId24"/>
    <p:sldId id="321" r:id="rId25"/>
    <p:sldId id="310" r:id="rId26"/>
    <p:sldId id="323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83871" autoAdjust="0"/>
  </p:normalViewPr>
  <p:slideViewPr>
    <p:cSldViewPr snapToGrid="0" snapToObjects="1">
      <p:cViewPr>
        <p:scale>
          <a:sx n="90" d="100"/>
          <a:sy n="90" d="100"/>
        </p:scale>
        <p:origin x="-7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8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4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Veronica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pPr defTabSz="914350">
              <a:defRPr/>
            </a:pPr>
            <a:endParaRPr lang="en-US" dirty="0" smtClean="0"/>
          </a:p>
          <a:p>
            <a:pPr defTabSz="914350">
              <a:defRPr/>
            </a:pPr>
            <a:r>
              <a:rPr lang="en-US" dirty="0" smtClean="0"/>
              <a:t>EDUCAUSE Young Professional Advisory Council (YPAC) to discuss how EDUCAUSE currently meets the needs of young professionals, as well as ways it could enhance its services. This will be a great event to connect with other young professionals and help the YPAC advise EDUCAUSE on ways to encourage sharing, help build future leaders, and empower volunteerism among young professionals!</a:t>
            </a:r>
          </a:p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Veronica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51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Veronica</a:t>
            </a:r>
          </a:p>
          <a:p>
            <a:r>
              <a:rPr lang="en-US" dirty="0" smtClean="0"/>
              <a:t>Includes badge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4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A86-6974-314B-AFE3-14B527429E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6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3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1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11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Veronica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4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Veronica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8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Veronica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4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74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99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Malcolm</a:t>
            </a:r>
          </a:p>
          <a:p>
            <a:r>
              <a:rPr lang="en-US" dirty="0" smtClean="0"/>
              <a:t>By delivery</a:t>
            </a:r>
            <a:r>
              <a:rPr lang="en-US" baseline="0" dirty="0" smtClean="0"/>
              <a:t>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34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Malcolm</a:t>
            </a:r>
          </a:p>
          <a:p>
            <a:r>
              <a:rPr lang="en-US" dirty="0" smtClean="0"/>
              <a:t>By program 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34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4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Malcolm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B29C7-399B-4BFF-AE3C-3A1869343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slid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26DA78-22DC-844E-9817-0265E2A46551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AE0701-70FB-F44C-984A-5FAF900E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divider d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9685" y="1284111"/>
            <a:ext cx="7379759" cy="5207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divider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9685" y="1284111"/>
            <a:ext cx="7379759" cy="5207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2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4556" y="1805692"/>
            <a:ext cx="8494887" cy="429030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4557" y="606248"/>
            <a:ext cx="8494886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light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51"/>
            <a:ext cx="9144000" cy="68580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2221" y="2722387"/>
            <a:ext cx="8593668" cy="395216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222" y="1580443"/>
            <a:ext cx="8593667" cy="1022527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light 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3444" y="1495779"/>
            <a:ext cx="6914444" cy="516466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83443" y="183445"/>
            <a:ext cx="6914445" cy="1312334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8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1667" y="1650471"/>
            <a:ext cx="8720665" cy="500997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11667" y="225778"/>
            <a:ext cx="8720666" cy="1424693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4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26DA78-22DC-844E-9817-0265E2A46551}" type="datetimeFigureOut">
              <a:rPr lang="en-US" smtClean="0"/>
              <a:t>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AE0701-70FB-F44C-984A-5FAF900E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A8D6586-8A1D-6546-8C6B-FB15B2A4E5D1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2/10/17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419E2C9-10CC-E641-B458-415522DAEC4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hyperlink" Target="http://tinyurl.com/design17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hyperlink" Target="https://events.educause.edu/eli/annual-meeting/2017/agenda/leadership-seminar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vents.educause.edu/eli/annual-meeting/2017/agenda?filterTypeKey=Meeti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tinyurl.com/elimembe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brown@educause.edu" TargetMode="External"/><Relationship Id="rId4" Type="http://schemas.openxmlformats.org/officeDocument/2006/relationships/hyperlink" Target="mailto:vdiaz@educause.edu" TargetMode="External"/><Relationship Id="rId5" Type="http://schemas.openxmlformats.org/officeDocument/2006/relationships/hyperlink" Target="http://tinyurl.com/eliforumjoin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"/>
    </mc:Choice>
    <mc:Fallback xmlns="">
      <p:transition spd="slow" advTm="79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_are__VConnecting_at_ELI_2017__–_Almost_There_…_Virtually_Connect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"/>
          <a:stretch/>
        </p:blipFill>
        <p:spPr>
          <a:xfrm>
            <a:off x="2046109" y="0"/>
            <a:ext cx="5081970" cy="5794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286" y="5907044"/>
            <a:ext cx="5834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http://</a:t>
            </a:r>
            <a:r>
              <a:rPr lang="en-US" sz="4400" dirty="0" err="1"/>
              <a:t>tinyurl.com</a:t>
            </a:r>
            <a:r>
              <a:rPr lang="en-US" sz="4400" dirty="0"/>
              <a:t>/ELIVC</a:t>
            </a:r>
          </a:p>
        </p:txBody>
      </p:sp>
    </p:spTree>
    <p:extLst>
      <p:ext uri="{BB962C8B-B14F-4D97-AF65-F5344CB8AC3E}">
        <p14:creationId xmlns:p14="http://schemas.microsoft.com/office/powerpoint/2010/main" val="232403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seChase_Logo_400x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5" y="4273587"/>
            <a:ext cx="5638508" cy="1337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542" y="5752622"/>
            <a:ext cx="5919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http://</a:t>
            </a:r>
            <a:r>
              <a:rPr lang="en-US" sz="4000" dirty="0" err="1">
                <a:solidFill>
                  <a:schemeClr val="accent1"/>
                </a:solidFill>
              </a:rPr>
              <a:t>tinyurl.com</a:t>
            </a:r>
            <a:r>
              <a:rPr lang="en-US" sz="4000" dirty="0">
                <a:solidFill>
                  <a:schemeClr val="accent1"/>
                </a:solidFill>
              </a:rPr>
              <a:t>/goose17</a:t>
            </a:r>
            <a:endParaRPr lang="en-US" sz="40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81055" y="464069"/>
            <a:ext cx="5916645" cy="39929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Download the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goosechase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app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Join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the ELI game called "ELI Annual Meeting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2017” select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"Join" and enter the password "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ELI2017”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Complete missions, submit evidence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Track your opponents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Wingdings"/>
              </a:rPr>
              <a:t>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Game closes and winners are announced at the closing session, </a:t>
            </a:r>
            <a:r>
              <a:rPr lang="en-US" sz="2400" b="1" i="1" dirty="0" smtClean="0">
                <a:solidFill>
                  <a:prstClr val="black"/>
                </a:solidFill>
                <a:latin typeface="Calibri"/>
              </a:rPr>
              <a:t>Wednesday 2-15 at 10am CT</a:t>
            </a:r>
            <a:endParaRPr lang="en-US" sz="2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GooseChase_-_How_It_Work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/>
          <a:stretch/>
        </p:blipFill>
        <p:spPr>
          <a:xfrm>
            <a:off x="6533445" y="3095421"/>
            <a:ext cx="2438876" cy="34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78"/>
            <a:ext cx="8229600" cy="2893661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Candara"/>
                <a:cs typeface="Candara"/>
              </a:rPr>
              <a:t>Events Within </a:t>
            </a:r>
            <a:br>
              <a:rPr lang="en-US" sz="7200" dirty="0" smtClean="0">
                <a:latin typeface="Candara"/>
                <a:cs typeface="Candara"/>
              </a:rPr>
            </a:br>
            <a:r>
              <a:rPr lang="en-US" sz="7200" dirty="0" smtClean="0">
                <a:latin typeface="Candara"/>
                <a:cs typeface="Candara"/>
              </a:rPr>
              <a:t>the Event</a:t>
            </a:r>
            <a:endParaRPr lang="en-US" sz="7200" dirty="0">
              <a:latin typeface="Candara"/>
              <a:cs typeface="Candara"/>
            </a:endParaRPr>
          </a:p>
        </p:txBody>
      </p:sp>
      <p:pic>
        <p:nvPicPr>
          <p:cNvPr id="3" name="Picture 2" descr="russian doll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89" y="2892779"/>
            <a:ext cx="4793003" cy="3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937" y="846669"/>
            <a:ext cx="6914445" cy="4614333"/>
          </a:xfrm>
          <a:noFill/>
        </p:spPr>
        <p:txBody>
          <a:bodyPr>
            <a:normAutofit/>
          </a:bodyPr>
          <a:lstStyle/>
          <a:p>
            <a:r>
              <a:rPr lang="en-US" sz="6000" b="1" dirty="0"/>
              <a:t>Young Professionals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Networking </a:t>
            </a:r>
            <a:r>
              <a:rPr lang="en-US" sz="6000" b="1" dirty="0"/>
              <a:t>Event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Monday</a:t>
            </a:r>
            <a:r>
              <a:rPr lang="en-US" dirty="0"/>
              <a:t>, February 13 </a:t>
            </a:r>
            <a:br>
              <a:rPr lang="en-US" dirty="0"/>
            </a:br>
            <a:r>
              <a:rPr lang="en-US" dirty="0" smtClean="0"/>
              <a:t>11</a:t>
            </a:r>
            <a:r>
              <a:rPr lang="en-US" dirty="0"/>
              <a:t>:15am - 12:00pm </a:t>
            </a:r>
            <a:r>
              <a:rPr lang="en-US" dirty="0" smtClean="0"/>
              <a:t>ET </a:t>
            </a:r>
            <a:r>
              <a:rPr lang="en-US" dirty="0"/>
              <a:t>Montgomery</a:t>
            </a:r>
          </a:p>
        </p:txBody>
      </p:sp>
    </p:spTree>
    <p:extLst>
      <p:ext uri="{BB962C8B-B14F-4D97-AF65-F5344CB8AC3E}">
        <p14:creationId xmlns:p14="http://schemas.microsoft.com/office/powerpoint/2010/main" val="128154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557" y="1142467"/>
            <a:ext cx="8494886" cy="1143000"/>
          </a:xfrm>
        </p:spPr>
        <p:txBody>
          <a:bodyPr/>
          <a:lstStyle/>
          <a:p>
            <a:pPr algn="ctr"/>
            <a:r>
              <a:rPr lang="en-US" sz="4800" b="1" dirty="0" smtClean="0"/>
              <a:t>Networking on Tuesday Evening </a:t>
            </a:r>
            <a:endParaRPr lang="en-US" sz="4800" b="1" dirty="0"/>
          </a:p>
        </p:txBody>
      </p:sp>
      <p:pic>
        <p:nvPicPr>
          <p:cNvPr id="4" name="Picture 3" descr="Agend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12500"/>
          <a:stretch/>
        </p:blipFill>
        <p:spPr>
          <a:xfrm>
            <a:off x="334780" y="2559659"/>
            <a:ext cx="8501132" cy="27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rching__Deleted_Items__-_All_Accou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4" y="1343895"/>
            <a:ext cx="7735811" cy="42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85" y="987778"/>
            <a:ext cx="7379759" cy="5503333"/>
          </a:xfrm>
        </p:spPr>
        <p:txBody>
          <a:bodyPr/>
          <a:lstStyle/>
          <a:p>
            <a:r>
              <a:rPr lang="en-US" sz="3600" dirty="0"/>
              <a:t>Using the </a:t>
            </a:r>
            <a:r>
              <a:rPr lang="en-US" sz="3600" dirty="0" err="1"/>
              <a:t>CWiC</a:t>
            </a:r>
            <a:r>
              <a:rPr lang="en-US" sz="3600" dirty="0"/>
              <a:t> Framework to Improve Your Courseware Selection and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>
                <a:solidFill>
                  <a:srgbClr val="4F81BD"/>
                </a:solidFill>
              </a:rPr>
              <a:t/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Wednesday</a:t>
            </a:r>
            <a:r>
              <a:rPr lang="en-US" sz="3200" dirty="0">
                <a:solidFill>
                  <a:srgbClr val="4F81BD"/>
                </a:solidFill>
              </a:rPr>
              <a:t>, February 15 </a:t>
            </a:r>
            <a:br>
              <a:rPr lang="en-US" sz="3200" dirty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9</a:t>
            </a:r>
            <a:r>
              <a:rPr lang="en-US" sz="3200" dirty="0">
                <a:solidFill>
                  <a:srgbClr val="4F81BD"/>
                </a:solidFill>
              </a:rPr>
              <a:t>:30am - 10:15am ET | Fort </a:t>
            </a:r>
            <a:r>
              <a:rPr lang="en-US" sz="3200" dirty="0" smtClean="0">
                <a:solidFill>
                  <a:srgbClr val="4F81BD"/>
                </a:solidFill>
              </a:rPr>
              <a:t>Bend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/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2000" dirty="0" smtClean="0"/>
              <a:t>Highlights </a:t>
            </a:r>
            <a:r>
              <a:rPr lang="en-US" sz="2000" dirty="0"/>
              <a:t>three use cases of the </a:t>
            </a:r>
            <a:r>
              <a:rPr lang="en-US" sz="2000" dirty="0" err="1"/>
              <a:t>CWiC</a:t>
            </a:r>
            <a:r>
              <a:rPr lang="en-US" sz="2000" dirty="0"/>
              <a:t> Framework—initial courseware exploration, courseware procurement, and course evaluation—and will include real-time discussion with institutional leaders about how they have used the </a:t>
            </a:r>
            <a:r>
              <a:rPr lang="en-US" sz="2000" dirty="0" err="1"/>
              <a:t>CWiC</a:t>
            </a:r>
            <a:r>
              <a:rPr lang="en-US" sz="2000" dirty="0"/>
              <a:t> Framework to address various goals and challenges </a:t>
            </a:r>
            <a:r>
              <a:rPr lang="en-US" sz="2000" dirty="0" smtClean="0"/>
              <a:t>related </a:t>
            </a:r>
            <a:r>
              <a:rPr lang="en-US" sz="2000" dirty="0"/>
              <a:t>to online/blended learning.</a:t>
            </a:r>
          </a:p>
        </p:txBody>
      </p:sp>
    </p:spTree>
    <p:extLst>
      <p:ext uri="{BB962C8B-B14F-4D97-AF65-F5344CB8AC3E}">
        <p14:creationId xmlns:p14="http://schemas.microsoft.com/office/powerpoint/2010/main" val="402290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2ID___EDUCA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84" y="3441703"/>
            <a:ext cx="2709438" cy="1892300"/>
          </a:xfrm>
          <a:prstGeom prst="rect">
            <a:avLst/>
          </a:prstGeom>
        </p:spPr>
      </p:pic>
      <p:pic>
        <p:nvPicPr>
          <p:cNvPr id="5" name="Picture 4" descr="ID2ID___EDUCAUSE_and_ELI17_opening_slides_v1_ppt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2"/>
          <a:stretch/>
        </p:blipFill>
        <p:spPr>
          <a:xfrm>
            <a:off x="129331" y="-42331"/>
            <a:ext cx="2114349" cy="693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86740" y="736034"/>
            <a:ext cx="453035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Cross-Institutional 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Professional Development for</a:t>
            </a:r>
          </a:p>
          <a:p>
            <a:r>
              <a:rPr lang="en-US" sz="3600" dirty="0" smtClean="0"/>
              <a:t>Instructional Designers</a:t>
            </a:r>
          </a:p>
          <a:p>
            <a:r>
              <a:rPr lang="mr-IN" sz="3200" dirty="0" smtClean="0"/>
              <a:t>……………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43980" y="5561171"/>
            <a:ext cx="4344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F81BD"/>
                </a:solidFill>
              </a:rPr>
              <a:t>http://</a:t>
            </a:r>
            <a:r>
              <a:rPr lang="en-US" sz="3200" b="1" dirty="0" err="1">
                <a:solidFill>
                  <a:srgbClr val="4F81BD"/>
                </a:solidFill>
              </a:rPr>
              <a:t>tinyurl.com</a:t>
            </a:r>
            <a:r>
              <a:rPr lang="en-US" sz="3200" b="1" dirty="0">
                <a:solidFill>
                  <a:srgbClr val="4F81BD"/>
                </a:solidFill>
              </a:rPr>
              <a:t>/id2id</a:t>
            </a:r>
          </a:p>
        </p:txBody>
      </p:sp>
    </p:spTree>
    <p:extLst>
      <p:ext uri="{BB962C8B-B14F-4D97-AF65-F5344CB8AC3E}">
        <p14:creationId xmlns:p14="http://schemas.microsoft.com/office/powerpoint/2010/main" val="17826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_Focus_Session___New_Directions_in_Instructional_Design__Keeping_Pace_in_a_Time_of_Rapid_Ch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2" y="1043680"/>
            <a:ext cx="5362222" cy="468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71222" y="6051337"/>
            <a:ext cx="6034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linkClick r:id="rId4"/>
              </a:rPr>
              <a:t>http://tinyurl.com/</a:t>
            </a:r>
            <a:r>
              <a:rPr lang="en-US" sz="4000" dirty="0" smtClean="0">
                <a:hlinkClick r:id="rId4"/>
              </a:rPr>
              <a:t>design17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024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_2017_Leadership_Semin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" y="179302"/>
            <a:ext cx="7958667" cy="593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5000" y="6364111"/>
            <a:ext cx="800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https://events.educause.edu/eli/annual-meeting/2017/agenda/leadership-</a:t>
            </a:r>
            <a:r>
              <a:rPr lang="en-US" dirty="0" smtClean="0">
                <a:hlinkClick r:id="rId4"/>
              </a:rPr>
              <a:t>seminar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85" y="1128889"/>
            <a:ext cx="7379759" cy="5362222"/>
          </a:xfrm>
        </p:spPr>
        <p:txBody>
          <a:bodyPr/>
          <a:lstStyle/>
          <a:p>
            <a:pPr algn="ctr"/>
            <a:r>
              <a:rPr lang="en-US" sz="7200" dirty="0" smtClean="0"/>
              <a:t>OPEN QA</a:t>
            </a:r>
            <a:br>
              <a:rPr lang="en-US" sz="7200" dirty="0" smtClean="0"/>
            </a:br>
            <a:r>
              <a:rPr lang="mr-IN" sz="7200" dirty="0" smtClean="0"/>
              <a:t>…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http</a:t>
            </a:r>
            <a:r>
              <a:rPr lang="en-US" sz="7200" dirty="0"/>
              <a:t>://</a:t>
            </a:r>
            <a:r>
              <a:rPr lang="en-US" sz="7200" dirty="0" err="1"/>
              <a:t>tinyurl.com</a:t>
            </a:r>
            <a:r>
              <a:rPr lang="en-US" sz="7200" dirty="0"/>
              <a:t>/</a:t>
            </a:r>
            <a:r>
              <a:rPr lang="en-US" sz="7200" dirty="0" err="1"/>
              <a:t>elinew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841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Special Interest Meetings 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Check out the </a:t>
            </a:r>
            <a:r>
              <a:rPr lang="en-US" dirty="0" smtClean="0">
                <a:hlinkClick r:id="rId3"/>
              </a:rPr>
              <a:t>whole list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EDUCAUSE </a:t>
            </a:r>
            <a:r>
              <a:rPr lang="en-US" dirty="0"/>
              <a:t>Instructional Design Constituent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Liberal </a:t>
            </a:r>
            <a:r>
              <a:rPr lang="en-US" dirty="0"/>
              <a:t>Arts Colleges Roundtable </a:t>
            </a:r>
            <a:r>
              <a:rPr lang="en-US" dirty="0" smtClean="0"/>
              <a:t>Discussion</a:t>
            </a:r>
          </a:p>
          <a:p>
            <a:r>
              <a:rPr lang="en-US" dirty="0"/>
              <a:t>Leading Academic Transformation (LAT) </a:t>
            </a:r>
            <a:r>
              <a:rPr lang="en-US" dirty="0" smtClean="0"/>
              <a:t>Roundtable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2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dirty="0"/>
              <a:t>/Featured Sessions</a:t>
            </a:r>
          </a:p>
          <a:p>
            <a:r>
              <a:rPr lang="en-US" dirty="0" smtClean="0"/>
              <a:t>Preconference </a:t>
            </a:r>
            <a:r>
              <a:rPr lang="en-US" dirty="0"/>
              <a:t>Seminar </a:t>
            </a:r>
          </a:p>
          <a:p>
            <a:r>
              <a:rPr lang="en-US" dirty="0" smtClean="0"/>
              <a:t>Interactive </a:t>
            </a:r>
            <a:r>
              <a:rPr lang="en-US" dirty="0"/>
              <a:t>Presentation </a:t>
            </a:r>
          </a:p>
          <a:p>
            <a:r>
              <a:rPr lang="en-US" dirty="0" smtClean="0"/>
              <a:t>Short </a:t>
            </a:r>
            <a:r>
              <a:rPr lang="en-US" dirty="0"/>
              <a:t>Presentation Pairs </a:t>
            </a:r>
          </a:p>
          <a:p>
            <a:r>
              <a:rPr lang="en-US" dirty="0"/>
              <a:t>Discussion Circles</a:t>
            </a:r>
          </a:p>
          <a:p>
            <a:r>
              <a:rPr lang="en-US" dirty="0" smtClean="0"/>
              <a:t>Hands</a:t>
            </a:r>
            <a:r>
              <a:rPr lang="en-US" dirty="0"/>
              <a:t>-On Workshops </a:t>
            </a:r>
          </a:p>
          <a:p>
            <a:r>
              <a:rPr lang="en-US" dirty="0" smtClean="0"/>
              <a:t>Poster </a:t>
            </a:r>
            <a:r>
              <a:rPr lang="en-US" dirty="0"/>
              <a:t>Sessions </a:t>
            </a:r>
          </a:p>
          <a:p>
            <a:r>
              <a:rPr lang="en-US" dirty="0" smtClean="0"/>
              <a:t>Corporate </a:t>
            </a:r>
            <a:r>
              <a:rPr lang="en-US" dirty="0"/>
              <a:t>and Campus Solutions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cs typeface="Candara"/>
              </a:rPr>
              <a:t>CFP: Late June 2017</a:t>
            </a:r>
            <a:endParaRPr lang="en-US" sz="6000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945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4557" y="535692"/>
            <a:ext cx="8494886" cy="1341085"/>
          </a:xfrm>
        </p:spPr>
        <p:txBody>
          <a:bodyPr/>
          <a:lstStyle/>
          <a:p>
            <a:r>
              <a:rPr lang="en-US" sz="5400" dirty="0"/>
              <a:t>ELI Annual Meeting 2018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January 29–</a:t>
            </a:r>
            <a:r>
              <a:rPr lang="en-US" dirty="0" smtClean="0"/>
              <a:t>31, New </a:t>
            </a:r>
            <a:r>
              <a:rPr lang="en-US" dirty="0"/>
              <a:t>Orleans, LA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642" y="2257778"/>
            <a:ext cx="4556580" cy="235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hape 4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556" y="3268233"/>
            <a:ext cx="3881709" cy="269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hape 4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6650" y="112714"/>
            <a:ext cx="1543048" cy="25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54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8554" y="5252199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 Carter</a:t>
            </a:r>
          </a:p>
          <a:p>
            <a:r>
              <a:rPr lang="en-US" dirty="0" smtClean="0"/>
              <a:t>Director </a:t>
            </a:r>
            <a:endParaRPr lang="en-US" dirty="0"/>
          </a:p>
          <a:p>
            <a:r>
              <a:rPr lang="en-US" dirty="0" smtClean="0"/>
              <a:t>eLearning Center</a:t>
            </a:r>
          </a:p>
          <a:p>
            <a:r>
              <a:rPr lang="en-US" dirty="0" smtClean="0"/>
              <a:t>Northern </a:t>
            </a:r>
            <a:r>
              <a:rPr lang="en-US" dirty="0"/>
              <a:t>Arizona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785" y="5252199"/>
            <a:ext cx="3703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Beth </a:t>
            </a:r>
            <a:r>
              <a:rPr lang="en-US" dirty="0" smtClean="0"/>
              <a:t>McCullough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Learning Environments Integration</a:t>
            </a:r>
          </a:p>
          <a:p>
            <a:r>
              <a:rPr lang="en-US" dirty="0" smtClean="0"/>
              <a:t>Stanford University </a:t>
            </a:r>
            <a:endParaRPr lang="en-US" dirty="0"/>
          </a:p>
        </p:txBody>
      </p:sp>
      <p:pic>
        <p:nvPicPr>
          <p:cNvPr id="5" name="Picture 4" descr="beth mcculloug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" y="982133"/>
            <a:ext cx="2933700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onCar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6" y="1238249"/>
            <a:ext cx="3401483" cy="340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64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3" y="3847659"/>
            <a:ext cx="8551333" cy="144401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800" dirty="0"/>
              <a:t>EDUCAUSE 2017 Membership Overview</a:t>
            </a:r>
            <a:br>
              <a:rPr lang="en-US" sz="2800" dirty="0"/>
            </a:br>
            <a:r>
              <a:rPr lang="en-US" sz="2800" dirty="0"/>
              <a:t>Tuesday, February 14 </a:t>
            </a:r>
            <a:br>
              <a:rPr lang="en-US" sz="2800" dirty="0"/>
            </a:br>
            <a:r>
              <a:rPr lang="en-US" sz="2800" dirty="0" smtClean="0"/>
              <a:t>4</a:t>
            </a:r>
            <a:r>
              <a:rPr lang="en-US" sz="2800" dirty="0"/>
              <a:t>:15pm - 5:00pm CT | Montgomery</a:t>
            </a:r>
          </a:p>
        </p:txBody>
      </p:sp>
      <p:pic>
        <p:nvPicPr>
          <p:cNvPr id="4" name="Shape 99"/>
          <p:cNvPicPr preferRelativeResize="0"/>
          <p:nvPr/>
        </p:nvPicPr>
        <p:blipFill rotWithShape="1">
          <a:blip r:embed="rId3">
            <a:alphaModFix/>
          </a:blip>
          <a:srcRect l="3786" t="5945" r="4233" b="4885"/>
          <a:stretch/>
        </p:blipFill>
        <p:spPr>
          <a:xfrm>
            <a:off x="1665111" y="183446"/>
            <a:ext cx="5997223" cy="33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65111" y="5503338"/>
            <a:ext cx="580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4"/>
              </a:rPr>
              <a:t>http://tinyurl.com/</a:t>
            </a:r>
            <a:r>
              <a:rPr lang="en-US" sz="3600" dirty="0" smtClean="0">
                <a:hlinkClick r:id="rId4"/>
              </a:rPr>
              <a:t>elimember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52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cs typeface="Candara"/>
              </a:rPr>
              <a:t>Stay </a:t>
            </a:r>
            <a:r>
              <a:rPr lang="en-US" sz="5400" dirty="0">
                <a:cs typeface="Candara"/>
              </a:rPr>
              <a:t>in T</a:t>
            </a:r>
            <a:r>
              <a:rPr lang="en-US" sz="5400" dirty="0" smtClean="0">
                <a:cs typeface="Candara"/>
              </a:rPr>
              <a:t>ouch</a:t>
            </a:r>
            <a:endParaRPr lang="en-US" sz="5400" dirty="0">
              <a:cs typeface="Candar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9153" y="4767200"/>
            <a:ext cx="7347221" cy="954107"/>
            <a:chOff x="769153" y="2833979"/>
            <a:chExt cx="7347221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769153" y="2833979"/>
              <a:ext cx="3775267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+mj-lt"/>
                  <a:cs typeface="Candara"/>
                </a:rPr>
                <a:t>Malcolm Brown</a:t>
              </a:r>
            </a:p>
            <a:p>
              <a:pPr algn="r"/>
              <a:r>
                <a:rPr lang="en-US" sz="2800" dirty="0" smtClean="0">
                  <a:latin typeface="+mj-lt"/>
                  <a:cs typeface="Candara"/>
                  <a:hlinkClick r:id="rId3"/>
                </a:rPr>
                <a:t>mbrown@educause.edu</a:t>
              </a:r>
              <a:r>
                <a:rPr lang="en-US" sz="2800" dirty="0" smtClean="0">
                  <a:latin typeface="+mj-lt"/>
                  <a:cs typeface="Candara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29447" y="2833979"/>
              <a:ext cx="3286927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  <a:cs typeface="Candara"/>
                </a:rPr>
                <a:t>Veronica Diaz</a:t>
              </a:r>
            </a:p>
            <a:p>
              <a:r>
                <a:rPr lang="en-US" sz="2800" dirty="0" smtClean="0">
                  <a:latin typeface="+mj-lt"/>
                  <a:cs typeface="Candara"/>
                  <a:hlinkClick r:id="rId4"/>
                </a:rPr>
                <a:t>vdiaz@educause.edu</a:t>
              </a:r>
              <a:r>
                <a:rPr lang="en-US" sz="2800" dirty="0" smtClean="0">
                  <a:latin typeface="+mj-lt"/>
                  <a:cs typeface="Candara"/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13079" y="1484083"/>
            <a:ext cx="3298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+mj-lt"/>
                <a:cs typeface="Candara"/>
              </a:rPr>
              <a:t>ELI Forum</a:t>
            </a:r>
            <a:endParaRPr lang="en-US" sz="6000" dirty="0">
              <a:latin typeface="+mj-lt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6155" y="2492402"/>
            <a:ext cx="44365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Candara"/>
                <a:hlinkClick r:id="rId5"/>
              </a:rPr>
              <a:t>http://tinyurl.com/eliforumjoin</a:t>
            </a:r>
            <a:endParaRPr lang="en-US" sz="4000" dirty="0" smtClean="0">
              <a:latin typeface="+mj-lt"/>
              <a:cs typeface="Candara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58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85" y="1128889"/>
            <a:ext cx="7379759" cy="5362222"/>
          </a:xfrm>
        </p:spPr>
        <p:txBody>
          <a:bodyPr/>
          <a:lstStyle/>
          <a:p>
            <a:pPr algn="ctr"/>
            <a:r>
              <a:rPr lang="en-US" sz="7200" dirty="0" smtClean="0"/>
              <a:t>OPEN QA</a:t>
            </a:r>
            <a:br>
              <a:rPr lang="en-US" sz="7200" dirty="0" smtClean="0"/>
            </a:br>
            <a:r>
              <a:rPr lang="mr-IN" sz="7200" dirty="0" smtClean="0"/>
              <a:t>…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http</a:t>
            </a:r>
            <a:r>
              <a:rPr lang="en-US" sz="7200" dirty="0"/>
              <a:t>://</a:t>
            </a:r>
            <a:r>
              <a:rPr lang="en-US" sz="7200" dirty="0" err="1"/>
              <a:t>tinyurl.com</a:t>
            </a:r>
            <a:r>
              <a:rPr lang="en-US" sz="7200" dirty="0"/>
              <a:t>/</a:t>
            </a:r>
            <a:r>
              <a:rPr lang="en-US" sz="7200" dirty="0" err="1"/>
              <a:t>elinew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255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868" y="873894"/>
            <a:ext cx="6424388" cy="4409599"/>
          </a:xfrm>
        </p:spPr>
        <p:txBody>
          <a:bodyPr/>
          <a:lstStyle/>
          <a:p>
            <a:r>
              <a:rPr lang="en-US" dirty="0" smtClean="0"/>
              <a:t>General/Featured Sessions</a:t>
            </a:r>
          </a:p>
          <a:p>
            <a:r>
              <a:rPr lang="en-US" dirty="0" smtClean="0"/>
              <a:t>Preconference Seminars </a:t>
            </a:r>
          </a:p>
          <a:p>
            <a:r>
              <a:rPr lang="en-US" dirty="0"/>
              <a:t>Interactive </a:t>
            </a:r>
            <a:r>
              <a:rPr lang="en-US" dirty="0" smtClean="0"/>
              <a:t>Presentations </a:t>
            </a:r>
          </a:p>
          <a:p>
            <a:r>
              <a:rPr lang="en-US" dirty="0" smtClean="0"/>
              <a:t>Short Presentation Pairs </a:t>
            </a:r>
          </a:p>
          <a:p>
            <a:r>
              <a:rPr lang="en-US" dirty="0" smtClean="0"/>
              <a:t>Discussion Circles</a:t>
            </a:r>
          </a:p>
          <a:p>
            <a:r>
              <a:rPr lang="en-US" dirty="0" smtClean="0"/>
              <a:t>Hands-On Workshops </a:t>
            </a:r>
          </a:p>
          <a:p>
            <a:r>
              <a:rPr lang="en-US" dirty="0" smtClean="0"/>
              <a:t>Poster Sessions </a:t>
            </a:r>
          </a:p>
          <a:p>
            <a:r>
              <a:rPr lang="en-US" dirty="0" smtClean="0"/>
              <a:t>Corporate and Campus Solutions </a:t>
            </a:r>
            <a:endParaRPr lang="en-US" dirty="0"/>
          </a:p>
        </p:txBody>
      </p:sp>
      <p:pic>
        <p:nvPicPr>
          <p:cNvPr id="2" name="Picture 1" descr="decoder ring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1875"/>
          <a:stretch/>
        </p:blipFill>
        <p:spPr>
          <a:xfrm rot="4430815">
            <a:off x="5499125" y="1646423"/>
            <a:ext cx="3296982" cy="26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enda_and_ELI2017_newcomer_orientation_pptx_and_ELI_PPTS-Schedu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2" y="187440"/>
            <a:ext cx="6561667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" y="1064867"/>
            <a:ext cx="8890000" cy="45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e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8" y="748955"/>
            <a:ext cx="8015110" cy="52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8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7543" y="2755753"/>
            <a:ext cx="4901650" cy="6015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tinyurl.com</a:t>
            </a:r>
            <a:r>
              <a:rPr lang="en-US" sz="3200" dirty="0"/>
              <a:t>/2017keyissues</a:t>
            </a:r>
          </a:p>
        </p:txBody>
      </p:sp>
      <p:pic>
        <p:nvPicPr>
          <p:cNvPr id="3" name="Picture 2" descr="ELI_Infographic Final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7"/>
          <a:stretch/>
        </p:blipFill>
        <p:spPr>
          <a:xfrm>
            <a:off x="258680" y="402157"/>
            <a:ext cx="3810753" cy="597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89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3445" y="1495784"/>
            <a:ext cx="6745112" cy="51646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Coming Active Learning Apocalypse: When Demand for Classrooms Exceeds Capacity</a:t>
            </a:r>
          </a:p>
          <a:p>
            <a:r>
              <a:rPr lang="en-US" dirty="0" smtClean="0"/>
              <a:t>Blended Learning on a Residential Campus</a:t>
            </a:r>
          </a:p>
          <a:p>
            <a:r>
              <a:rPr lang="en-US" dirty="0" smtClean="0"/>
              <a:t>Building Community among Online Learners</a:t>
            </a:r>
          </a:p>
          <a:p>
            <a:r>
              <a:rPr lang="en-US" dirty="0"/>
              <a:t>Exploring the possibilities for a Global </a:t>
            </a:r>
            <a:r>
              <a:rPr lang="en-US" dirty="0" err="1"/>
              <a:t>Edtech</a:t>
            </a:r>
            <a:r>
              <a:rPr lang="en-US" dirty="0"/>
              <a:t> Assessment Repository (GEAR)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Breakfast Discussions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611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3444" y="1495784"/>
            <a:ext cx="6731000" cy="5164665"/>
          </a:xfrm>
        </p:spPr>
        <p:txBody>
          <a:bodyPr/>
          <a:lstStyle/>
          <a:p>
            <a:r>
              <a:rPr lang="en-US" dirty="0"/>
              <a:t>Adaptive Learning and </a:t>
            </a:r>
            <a:r>
              <a:rPr lang="en-US" dirty="0" smtClean="0"/>
              <a:t>Courseware</a:t>
            </a:r>
          </a:p>
          <a:p>
            <a:r>
              <a:rPr lang="en-US" dirty="0" smtClean="0"/>
              <a:t>Learning </a:t>
            </a:r>
            <a:r>
              <a:rPr lang="en-US" dirty="0"/>
              <a:t>Spaces: Maker/Innovation </a:t>
            </a:r>
            <a:r>
              <a:rPr lang="en-US" dirty="0" smtClean="0"/>
              <a:t>Spaces</a:t>
            </a:r>
          </a:p>
          <a:p>
            <a:r>
              <a:rPr lang="en-US" dirty="0" smtClean="0"/>
              <a:t>Improving </a:t>
            </a:r>
            <a:r>
              <a:rPr lang="en-US" dirty="0"/>
              <a:t>Technology Adoption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Exploring </a:t>
            </a:r>
            <a:r>
              <a:rPr lang="en-US" dirty="0"/>
              <a:t>the possibilities for a Global </a:t>
            </a:r>
            <a:r>
              <a:rPr lang="en-US" dirty="0" err="1"/>
              <a:t>Edtech</a:t>
            </a:r>
            <a:r>
              <a:rPr lang="en-US" dirty="0"/>
              <a:t> Assessment </a:t>
            </a:r>
            <a:r>
              <a:rPr lang="en-US" dirty="0" smtClean="0"/>
              <a:t>Repository (GEAR)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Lunch Discussions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26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</TotalTime>
  <Words>460</Words>
  <Application>Microsoft Macintosh PowerPoint</Application>
  <PresentationFormat>On-screen Show (4:3)</PresentationFormat>
  <Paragraphs>128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OPEN QA … http://tinyurl.com/elinew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Breakfast Discussions</vt:lpstr>
      <vt:lpstr>Lunch Discussions</vt:lpstr>
      <vt:lpstr>PowerPoint Presentation</vt:lpstr>
      <vt:lpstr>PowerPoint Presentation</vt:lpstr>
      <vt:lpstr>Events Within  the Event</vt:lpstr>
      <vt:lpstr>Young Professionals  Networking Event  Monday, February 13  11:15am - 12:00pm ET Montgomery</vt:lpstr>
      <vt:lpstr>Networking on Tuesday Evening </vt:lpstr>
      <vt:lpstr>PowerPoint Presentation</vt:lpstr>
      <vt:lpstr>Using the CWiC Framework to Improve Your Courseware Selection and Implementation  Wednesday, February 15  9:30am - 10:15am ET | Fort Bend  Highlights three use cases of the CWiC Framework—initial courseware exploration, courseware procurement, and course evaluation—and will include real-time discussion with institutional leaders about how they have used the CWiC Framework to address various goals and challenges related to online/blended learning.</vt:lpstr>
      <vt:lpstr>PowerPoint Presentation</vt:lpstr>
      <vt:lpstr>PowerPoint Presentation</vt:lpstr>
      <vt:lpstr>PowerPoint Presentation</vt:lpstr>
      <vt:lpstr>Special Interest Meetings </vt:lpstr>
      <vt:lpstr>CFP: Late June 2017</vt:lpstr>
      <vt:lpstr>ELI Annual Meeting 2018 January 29–31, New Orleans, LA </vt:lpstr>
      <vt:lpstr>PowerPoint Presentation</vt:lpstr>
      <vt:lpstr>EDUCAUSE 2017 Membership Overview Tuesday, February 14  4:15pm - 5:00pm CT | Montgomery</vt:lpstr>
      <vt:lpstr>Stay in Touch</vt:lpstr>
      <vt:lpstr>OPEN QA … http://tinyurl.com/elinew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Veronica Diaz</cp:lastModifiedBy>
  <cp:revision>140</cp:revision>
  <cp:lastPrinted>2015-02-02T21:50:40Z</cp:lastPrinted>
  <dcterms:created xsi:type="dcterms:W3CDTF">2013-06-12T15:30:12Z</dcterms:created>
  <dcterms:modified xsi:type="dcterms:W3CDTF">2017-02-10T18:09:19Z</dcterms:modified>
</cp:coreProperties>
</file>