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ink/ink1.xml" ContentType="application/inkml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58" r:id="rId4"/>
    <p:sldId id="368" r:id="rId5"/>
    <p:sldId id="291" r:id="rId6"/>
    <p:sldId id="375" r:id="rId7"/>
    <p:sldId id="292" r:id="rId8"/>
    <p:sldId id="294" r:id="rId9"/>
    <p:sldId id="298" r:id="rId10"/>
    <p:sldId id="300" r:id="rId11"/>
    <p:sldId id="369" r:id="rId12"/>
    <p:sldId id="295" r:id="rId13"/>
    <p:sldId id="299" r:id="rId14"/>
    <p:sldId id="367" r:id="rId15"/>
    <p:sldId id="371" r:id="rId16"/>
    <p:sldId id="370" r:id="rId17"/>
    <p:sldId id="407" r:id="rId18"/>
    <p:sldId id="307" r:id="rId19"/>
    <p:sldId id="308" r:id="rId20"/>
    <p:sldId id="309" r:id="rId21"/>
    <p:sldId id="408" r:id="rId22"/>
    <p:sldId id="409" r:id="rId23"/>
    <p:sldId id="410" r:id="rId24"/>
    <p:sldId id="373" r:id="rId25"/>
    <p:sldId id="411" r:id="rId26"/>
    <p:sldId id="393" r:id="rId27"/>
    <p:sldId id="412" r:id="rId28"/>
    <p:sldId id="398" r:id="rId29"/>
    <p:sldId id="402" r:id="rId30"/>
    <p:sldId id="374" r:id="rId31"/>
    <p:sldId id="413" r:id="rId32"/>
    <p:sldId id="394" r:id="rId33"/>
    <p:sldId id="395" r:id="rId34"/>
    <p:sldId id="414" r:id="rId35"/>
    <p:sldId id="396" r:id="rId36"/>
    <p:sldId id="397" r:id="rId37"/>
    <p:sldId id="404" r:id="rId38"/>
    <p:sldId id="405" r:id="rId39"/>
    <p:sldId id="415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37"/>
    <p:restoredTop sz="70604"/>
  </p:normalViewPr>
  <p:slideViewPr>
    <p:cSldViewPr snapToGrid="0" snapToObjects="1">
      <p:cViewPr varScale="1">
        <p:scale>
          <a:sx n="83" d="100"/>
          <a:sy n="83" d="100"/>
        </p:scale>
        <p:origin x="24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/llang/Documents/CDS/2017/Tracking/CDS%202017%20RR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/llang/Documents/CDS/2017/Tracking/CDS%202017%20RR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5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jreeves/Downloads/20171030140317-SurveyExport.csv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jreeves/Downloads/20171030140317-SurveyExport.csv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A133-BF44-B44A-4CB258300587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2-A133-BF44-B44A-4CB258300587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A133-BF44-B44A-4CB258300587}"/>
              </c:ext>
            </c:extLst>
          </c:dPt>
          <c:dPt>
            <c:idx val="7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4-A133-BF44-B44A-4CB258300587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Sheet1!$B$13:$B$20</c:f>
              <c:strCache>
                <c:ptCount val="8"/>
                <c:pt idx="0">
                  <c:v>AA</c:v>
                </c:pt>
                <c:pt idx="1">
                  <c:v>BA</c:v>
                </c:pt>
                <c:pt idx="2">
                  <c:v>MA Priv</c:v>
                </c:pt>
                <c:pt idx="3">
                  <c:v>MA Pub</c:v>
                </c:pt>
                <c:pt idx="4">
                  <c:v>DR Priv</c:v>
                </c:pt>
                <c:pt idx="5">
                  <c:v>DR Pub</c:v>
                </c:pt>
                <c:pt idx="6">
                  <c:v>Other US</c:v>
                </c:pt>
                <c:pt idx="7">
                  <c:v>INTL</c:v>
                </c:pt>
              </c:strCache>
            </c:strRef>
          </c:cat>
          <c:val>
            <c:numRef>
              <c:f>Sheet1!$C$13:$C$20</c:f>
              <c:numCache>
                <c:formatCode>General</c:formatCode>
                <c:ptCount val="8"/>
                <c:pt idx="0">
                  <c:v>126</c:v>
                </c:pt>
                <c:pt idx="1">
                  <c:v>127</c:v>
                </c:pt>
                <c:pt idx="2">
                  <c:v>108</c:v>
                </c:pt>
                <c:pt idx="3">
                  <c:v>107</c:v>
                </c:pt>
                <c:pt idx="4">
                  <c:v>56</c:v>
                </c:pt>
                <c:pt idx="5">
                  <c:v>132</c:v>
                </c:pt>
                <c:pt idx="6">
                  <c:v>69</c:v>
                </c:pt>
                <c:pt idx="7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33-BF44-B44A-4CB2583005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overlap val="-8"/>
        <c:axId val="1831839128"/>
        <c:axId val="1831707016"/>
      </c:barChart>
      <c:catAx>
        <c:axId val="18318391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831707016"/>
        <c:crosses val="autoZero"/>
        <c:auto val="1"/>
        <c:lblAlgn val="ctr"/>
        <c:lblOffset val="100"/>
        <c:noMultiLvlLbl val="0"/>
      </c:catAx>
      <c:valAx>
        <c:axId val="18317070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831839128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9964566929133863E-2"/>
          <c:y val="2.8122210530135347E-2"/>
          <c:w val="0.82719586614173224"/>
          <c:h val="0.833390906781813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Sheet1!$B$13:$B$20</c:f>
              <c:strCache>
                <c:ptCount val="8"/>
                <c:pt idx="0">
                  <c:v>AA</c:v>
                </c:pt>
                <c:pt idx="1">
                  <c:v>BA</c:v>
                </c:pt>
                <c:pt idx="2">
                  <c:v>MA Priv</c:v>
                </c:pt>
                <c:pt idx="3">
                  <c:v>MA Pub</c:v>
                </c:pt>
                <c:pt idx="4">
                  <c:v>DR Priv</c:v>
                </c:pt>
                <c:pt idx="5">
                  <c:v>DR Pub</c:v>
                </c:pt>
                <c:pt idx="6">
                  <c:v>Other US</c:v>
                </c:pt>
                <c:pt idx="7">
                  <c:v>INTL</c:v>
                </c:pt>
              </c:strCache>
            </c:strRef>
          </c:cat>
          <c:val>
            <c:numRef>
              <c:f>Sheet1!$C$13:$C$20</c:f>
              <c:numCache>
                <c:formatCode>General</c:formatCode>
                <c:ptCount val="8"/>
                <c:pt idx="0">
                  <c:v>126</c:v>
                </c:pt>
                <c:pt idx="1">
                  <c:v>127</c:v>
                </c:pt>
                <c:pt idx="2">
                  <c:v>108</c:v>
                </c:pt>
                <c:pt idx="3">
                  <c:v>107</c:v>
                </c:pt>
                <c:pt idx="4">
                  <c:v>56</c:v>
                </c:pt>
                <c:pt idx="5">
                  <c:v>132</c:v>
                </c:pt>
                <c:pt idx="6">
                  <c:v>69</c:v>
                </c:pt>
                <c:pt idx="7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99-2046-BC83-E702C7126E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overlap val="-8"/>
        <c:axId val="2139490728"/>
        <c:axId val="1835078840"/>
      </c:barChart>
      <c:lineChart>
        <c:grouping val="standard"/>
        <c:varyColors val="0"/>
        <c:ser>
          <c:idx val="2"/>
          <c:order val="1"/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Sheet1!$B$13:$B$20</c:f>
              <c:strCache>
                <c:ptCount val="8"/>
                <c:pt idx="0">
                  <c:v>AA</c:v>
                </c:pt>
                <c:pt idx="1">
                  <c:v>BA</c:v>
                </c:pt>
                <c:pt idx="2">
                  <c:v>MA Priv</c:v>
                </c:pt>
                <c:pt idx="3">
                  <c:v>MA Pub</c:v>
                </c:pt>
                <c:pt idx="4">
                  <c:v>DR Priv</c:v>
                </c:pt>
                <c:pt idx="5">
                  <c:v>DR Pub</c:v>
                </c:pt>
                <c:pt idx="6">
                  <c:v>Other US</c:v>
                </c:pt>
                <c:pt idx="7">
                  <c:v>INTL</c:v>
                </c:pt>
              </c:strCache>
            </c:strRef>
          </c:cat>
          <c:val>
            <c:numRef>
              <c:f>Sheet1!$E$13:$E$20</c:f>
              <c:numCache>
                <c:formatCode>0%</c:formatCode>
                <c:ptCount val="8"/>
                <c:pt idx="0">
                  <c:v>0.12450592885375494</c:v>
                </c:pt>
                <c:pt idx="1">
                  <c:v>0.24517374517374518</c:v>
                </c:pt>
                <c:pt idx="2">
                  <c:v>0.271356783919598</c:v>
                </c:pt>
                <c:pt idx="3">
                  <c:v>0.41153846153846152</c:v>
                </c:pt>
                <c:pt idx="4">
                  <c:v>0.45901639344262296</c:v>
                </c:pt>
                <c:pt idx="5">
                  <c:v>0.66</c:v>
                </c:pt>
                <c:pt idx="6">
                  <c:v>0.115</c:v>
                </c:pt>
                <c:pt idx="7">
                  <c:v>0.15136476426799009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499-2046-BC83-E702C7126E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43835304"/>
        <c:axId val="-2146298728"/>
      </c:lineChart>
      <c:catAx>
        <c:axId val="21394907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835078840"/>
        <c:crosses val="autoZero"/>
        <c:auto val="1"/>
        <c:lblAlgn val="ctr"/>
        <c:lblOffset val="100"/>
        <c:noMultiLvlLbl val="0"/>
      </c:catAx>
      <c:valAx>
        <c:axId val="18350788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one"/>
        <c:spPr>
          <a:noFill/>
          <a:ln>
            <a:noFill/>
          </a:ln>
        </c:spPr>
        <c:crossAx val="2139490728"/>
        <c:crosses val="autoZero"/>
        <c:crossBetween val="between"/>
      </c:valAx>
      <c:valAx>
        <c:axId val="-2146298728"/>
        <c:scaling>
          <c:orientation val="minMax"/>
          <c:max val="1"/>
        </c:scaling>
        <c:delete val="0"/>
        <c:axPos val="r"/>
        <c:numFmt formatCode="0%" sourceLinked="1"/>
        <c:majorTickMark val="none"/>
        <c:minorTickMark val="none"/>
        <c:tickLblPos val="none"/>
        <c:spPr>
          <a:ln>
            <a:noFill/>
          </a:ln>
        </c:spPr>
        <c:crossAx val="1843835304"/>
        <c:crosses val="max"/>
        <c:crossBetween val="between"/>
      </c:valAx>
      <c:catAx>
        <c:axId val="18438353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146298728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3"/>
          <c:order val="0"/>
          <c:tx>
            <c:strRef>
              <c:f>Sheet4!$P$15</c:f>
              <c:strCache>
                <c:ptCount val="1"/>
                <c:pt idx="0">
                  <c:v>Not Author or Reviewer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Sheet4!$L$16:$L$18</c:f>
              <c:strCache>
                <c:ptCount val="3"/>
                <c:pt idx="0">
                  <c:v>Primary Representative</c:v>
                </c:pt>
                <c:pt idx="1">
                  <c:v>CDS Manager</c:v>
                </c:pt>
                <c:pt idx="2">
                  <c:v>Other</c:v>
                </c:pt>
              </c:strCache>
            </c:strRef>
          </c:cat>
          <c:val>
            <c:numRef>
              <c:f>Sheet4!$P$16:$P$18</c:f>
              <c:numCache>
                <c:formatCode>General</c:formatCode>
                <c:ptCount val="3"/>
                <c:pt idx="2">
                  <c:v>1310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5E-6A44-9097-A22FE17AE78A}"/>
            </c:ext>
          </c:extLst>
        </c:ser>
        <c:ser>
          <c:idx val="0"/>
          <c:order val="1"/>
          <c:tx>
            <c:strRef>
              <c:f>Sheet4!$M$15</c:f>
              <c:strCache>
                <c:ptCount val="1"/>
                <c:pt idx="0">
                  <c:v>Author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Sheet4!$L$16:$L$18</c:f>
              <c:strCache>
                <c:ptCount val="3"/>
                <c:pt idx="0">
                  <c:v>Primary Representative</c:v>
                </c:pt>
                <c:pt idx="1">
                  <c:v>CDS Manager</c:v>
                </c:pt>
                <c:pt idx="2">
                  <c:v>Other</c:v>
                </c:pt>
              </c:strCache>
            </c:strRef>
          </c:cat>
          <c:val>
            <c:numRef>
              <c:f>Sheet4!$M$16:$M$18</c:f>
              <c:numCache>
                <c:formatCode>General</c:formatCode>
                <c:ptCount val="3"/>
                <c:pt idx="2">
                  <c:v>515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5E-6A44-9097-A22FE17AE78A}"/>
            </c:ext>
          </c:extLst>
        </c:ser>
        <c:ser>
          <c:idx val="1"/>
          <c:order val="2"/>
          <c:tx>
            <c:strRef>
              <c:f>Sheet4!$N$15</c:f>
              <c:strCache>
                <c:ptCount val="1"/>
                <c:pt idx="0">
                  <c:v>Reviewer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Sheet4!$L$16:$L$18</c:f>
              <c:strCache>
                <c:ptCount val="3"/>
                <c:pt idx="0">
                  <c:v>Primary Representative</c:v>
                </c:pt>
                <c:pt idx="1">
                  <c:v>CDS Manager</c:v>
                </c:pt>
                <c:pt idx="2">
                  <c:v>Other</c:v>
                </c:pt>
              </c:strCache>
            </c:strRef>
          </c:cat>
          <c:val>
            <c:numRef>
              <c:f>Sheet4!$N$16:$N$18</c:f>
              <c:numCache>
                <c:formatCode>General</c:formatCode>
                <c:ptCount val="3"/>
                <c:pt idx="0">
                  <c:v>685</c:v>
                </c:pt>
                <c:pt idx="1">
                  <c:v>148</c:v>
                </c:pt>
                <c:pt idx="2">
                  <c:v>359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45E-6A44-9097-A22FE17AE78A}"/>
            </c:ext>
          </c:extLst>
        </c:ser>
        <c:ser>
          <c:idx val="2"/>
          <c:order val="3"/>
          <c:tx>
            <c:strRef>
              <c:f>Sheet4!$O$15</c:f>
              <c:strCache>
                <c:ptCount val="1"/>
                <c:pt idx="0">
                  <c:v>Author and Reviewer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Sheet4!$L$16:$L$18</c:f>
              <c:strCache>
                <c:ptCount val="3"/>
                <c:pt idx="0">
                  <c:v>Primary Representative</c:v>
                </c:pt>
                <c:pt idx="1">
                  <c:v>CDS Manager</c:v>
                </c:pt>
                <c:pt idx="2">
                  <c:v>Other</c:v>
                </c:pt>
              </c:strCache>
            </c:strRef>
          </c:cat>
          <c:val>
            <c:numRef>
              <c:f>Sheet4!$O$16:$O$18</c:f>
              <c:numCache>
                <c:formatCode>General</c:formatCode>
                <c:ptCount val="3"/>
                <c:pt idx="0">
                  <c:v>355</c:v>
                </c:pt>
                <c:pt idx="1">
                  <c:v>319</c:v>
                </c:pt>
                <c:pt idx="2">
                  <c:v>451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45E-6A44-9097-A22FE17AE7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04358912"/>
        <c:axId val="102617056"/>
      </c:barChart>
      <c:catAx>
        <c:axId val="104358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617056"/>
        <c:crosses val="autoZero"/>
        <c:auto val="1"/>
        <c:lblAlgn val="ctr"/>
        <c:lblOffset val="100"/>
        <c:noMultiLvlLbl val="0"/>
      </c:catAx>
      <c:valAx>
        <c:axId val="102617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Unique # of Users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358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3110710558770499E-2"/>
          <c:y val="0.15047781569965901"/>
          <c:w val="0.92476077538500501"/>
          <c:h val="0.741388299158850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Sheet2!$B$1</c:f>
              <c:strCache>
                <c:ptCount val="1"/>
              </c:strCache>
            </c:strRef>
          </c:tx>
          <c:spPr>
            <a:solidFill>
              <a:srgbClr val="B20737"/>
            </a:solidFill>
            <a:ln>
              <a:noFill/>
            </a:ln>
            <a:effectLst/>
          </c:spPr>
          <c:invertIfNegative val="0"/>
          <c:cat>
            <c:strRef>
              <c:f>Sheet2!$A$2:$A$6</c:f>
              <c:strCache>
                <c:ptCount val="5"/>
                <c:pt idx="0">
                  <c:v>Executive leadership (CIO, VP, CFO, etc.)</c:v>
                </c:pt>
                <c:pt idx="1">
                  <c:v>IT</c:v>
                </c:pt>
                <c:pt idx="2">
                  <c:v>Student services</c:v>
                </c:pt>
                <c:pt idx="3">
                  <c:v>Institutional research</c:v>
                </c:pt>
                <c:pt idx="4">
                  <c:v>Business office</c:v>
                </c:pt>
              </c:strCache>
            </c:strRef>
          </c:cat>
          <c:val>
            <c:numRef>
              <c:f>Sheet2!$B$2:$B$6</c:f>
              <c:numCache>
                <c:formatCode>General</c:formatCode>
                <c:ptCount val="5"/>
                <c:pt idx="0">
                  <c:v>57</c:v>
                </c:pt>
                <c:pt idx="1">
                  <c:v>54</c:v>
                </c:pt>
                <c:pt idx="2">
                  <c:v>28</c:v>
                </c:pt>
                <c:pt idx="3">
                  <c:v>27</c:v>
                </c:pt>
                <c:pt idx="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61-684D-ADBB-C09C655294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82509920"/>
        <c:axId val="1482511968"/>
      </c:barChart>
      <c:catAx>
        <c:axId val="1482509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" charset="0"/>
                <a:ea typeface="Gill Sans" charset="0"/>
                <a:cs typeface="Gill Sans" charset="0"/>
              </a:defRPr>
            </a:pPr>
            <a:endParaRPr lang="en-US"/>
          </a:p>
        </c:txPr>
        <c:crossAx val="1482511968"/>
        <c:crosses val="autoZero"/>
        <c:auto val="1"/>
        <c:lblAlgn val="ctr"/>
        <c:lblOffset val="100"/>
        <c:noMultiLvlLbl val="0"/>
      </c:catAx>
      <c:valAx>
        <c:axId val="1482511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2509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Sheet2!$D$1</c:f>
              <c:strCache>
                <c:ptCount val="1"/>
              </c:strCache>
            </c:strRef>
          </c:tx>
          <c:spPr>
            <a:solidFill>
              <a:srgbClr val="B20737"/>
            </a:solidFill>
            <a:ln>
              <a:noFill/>
            </a:ln>
            <a:effectLst/>
          </c:spPr>
          <c:invertIfNegative val="0"/>
          <c:cat>
            <c:strRef>
              <c:f>Sheet2!$C$2:$C$7</c:f>
              <c:strCache>
                <c:ptCount val="6"/>
                <c:pt idx="0">
                  <c:v>Internal report or presentation</c:v>
                </c:pt>
                <c:pt idx="1">
                  <c:v>Program improvement</c:v>
                </c:pt>
                <c:pt idx="2">
                  <c:v>Strategic/budget planning</c:v>
                </c:pt>
                <c:pt idx="3">
                  <c:v>Program evaluation</c:v>
                </c:pt>
                <c:pt idx="4">
                  <c:v>Publication to the campus community</c:v>
                </c:pt>
                <c:pt idx="5">
                  <c:v>External report or presentation</c:v>
                </c:pt>
              </c:strCache>
            </c:strRef>
          </c:cat>
          <c:val>
            <c:numRef>
              <c:f>Sheet2!$D$2:$D$7</c:f>
              <c:numCache>
                <c:formatCode>General</c:formatCode>
                <c:ptCount val="6"/>
                <c:pt idx="0">
                  <c:v>42</c:v>
                </c:pt>
                <c:pt idx="1">
                  <c:v>41</c:v>
                </c:pt>
                <c:pt idx="2">
                  <c:v>38</c:v>
                </c:pt>
                <c:pt idx="3">
                  <c:v>28</c:v>
                </c:pt>
                <c:pt idx="4">
                  <c:v>21</c:v>
                </c:pt>
                <c:pt idx="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55-BB49-99EB-77F4B39AB1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98326800"/>
        <c:axId val="998329552"/>
      </c:barChart>
      <c:catAx>
        <c:axId val="998326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" charset="0"/>
                <a:ea typeface="Gill Sans" charset="0"/>
                <a:cs typeface="Gill Sans" charset="0"/>
              </a:defRPr>
            </a:pPr>
            <a:endParaRPr lang="en-US"/>
          </a:p>
        </c:txPr>
        <c:crossAx val="998329552"/>
        <c:crosses val="autoZero"/>
        <c:auto val="1"/>
        <c:lblAlgn val="ctr"/>
        <c:lblOffset val="100"/>
        <c:noMultiLvlLbl val="0"/>
      </c:catAx>
      <c:valAx>
        <c:axId val="998329552"/>
        <c:scaling>
          <c:orientation val="minMax"/>
          <c:max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8326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284BA7-3ADD-524B-8383-709E3978DAD2}" type="doc">
      <dgm:prSet loTypeId="urn:microsoft.com/office/officeart/2005/8/layout/hChevron3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9BBF3AC-4F76-A749-B77D-5ED9A6EF2DEA}">
      <dgm:prSet phldrT="[Text]"/>
      <dgm:spPr/>
      <dgm:t>
        <a:bodyPr/>
        <a:lstStyle/>
        <a:p>
          <a:r>
            <a:rPr lang="en-US" dirty="0"/>
            <a:t>October 2018- January 2019</a:t>
          </a:r>
        </a:p>
      </dgm:t>
    </dgm:pt>
    <dgm:pt modelId="{4DDEE429-DD0B-8144-96A8-F1DF3EEEDF00}" type="parTrans" cxnId="{15C74955-E39D-0C43-BEC7-ECC1221DAD86}">
      <dgm:prSet/>
      <dgm:spPr/>
      <dgm:t>
        <a:bodyPr/>
        <a:lstStyle/>
        <a:p>
          <a:endParaRPr lang="en-US"/>
        </a:p>
      </dgm:t>
    </dgm:pt>
    <dgm:pt modelId="{8490DAD0-B330-2745-A728-0FA6BE0CBD39}" type="sibTrans" cxnId="{15C74955-E39D-0C43-BEC7-ECC1221DAD86}">
      <dgm:prSet/>
      <dgm:spPr/>
      <dgm:t>
        <a:bodyPr/>
        <a:lstStyle/>
        <a:p>
          <a:endParaRPr lang="en-US"/>
        </a:p>
      </dgm:t>
    </dgm:pt>
    <dgm:pt modelId="{ED4A891C-6FBF-A04E-BD5F-DC3F969085D1}">
      <dgm:prSet phldrT="[Text]"/>
      <dgm:spPr/>
      <dgm:t>
        <a:bodyPr/>
        <a:lstStyle/>
        <a:p>
          <a:r>
            <a:rPr lang="en-US" dirty="0"/>
            <a:t>January 2019 - April 2019</a:t>
          </a:r>
        </a:p>
      </dgm:t>
    </dgm:pt>
    <dgm:pt modelId="{FB5EB62E-ECDA-0C4D-986F-6FF95C7167E3}" type="parTrans" cxnId="{8C465935-6181-8E46-9F26-3F81BC9CCC0B}">
      <dgm:prSet/>
      <dgm:spPr/>
      <dgm:t>
        <a:bodyPr/>
        <a:lstStyle/>
        <a:p>
          <a:endParaRPr lang="en-US"/>
        </a:p>
      </dgm:t>
    </dgm:pt>
    <dgm:pt modelId="{B0C72D2C-8C45-274F-A25D-56AA182CE232}" type="sibTrans" cxnId="{8C465935-6181-8E46-9F26-3F81BC9CCC0B}">
      <dgm:prSet/>
      <dgm:spPr/>
      <dgm:t>
        <a:bodyPr/>
        <a:lstStyle/>
        <a:p>
          <a:endParaRPr lang="en-US"/>
        </a:p>
      </dgm:t>
    </dgm:pt>
    <dgm:pt modelId="{95403B39-4D70-BD4E-865A-7A41587951AC}">
      <dgm:prSet phldrT="[Text]"/>
      <dgm:spPr/>
      <dgm:t>
        <a:bodyPr/>
        <a:lstStyle/>
        <a:p>
          <a:r>
            <a:rPr lang="en-US" dirty="0"/>
            <a:t>July 2019</a:t>
          </a:r>
        </a:p>
      </dgm:t>
    </dgm:pt>
    <dgm:pt modelId="{FEAAFEA0-805A-5845-B602-D478C88CEA0F}" type="parTrans" cxnId="{94013230-19B7-B342-97B7-6077DCBF67D1}">
      <dgm:prSet/>
      <dgm:spPr/>
      <dgm:t>
        <a:bodyPr/>
        <a:lstStyle/>
        <a:p>
          <a:endParaRPr lang="en-US"/>
        </a:p>
      </dgm:t>
    </dgm:pt>
    <dgm:pt modelId="{5E1FCBF7-91FE-5449-80C0-B06333471A02}" type="sibTrans" cxnId="{94013230-19B7-B342-97B7-6077DCBF67D1}">
      <dgm:prSet/>
      <dgm:spPr/>
      <dgm:t>
        <a:bodyPr/>
        <a:lstStyle/>
        <a:p>
          <a:endParaRPr lang="en-US"/>
        </a:p>
      </dgm:t>
    </dgm:pt>
    <dgm:pt modelId="{ECDD7DE3-F154-824B-A2AC-BEC81F2D154E}" type="pres">
      <dgm:prSet presAssocID="{30284BA7-3ADD-524B-8383-709E3978DAD2}" presName="Name0" presStyleCnt="0">
        <dgm:presLayoutVars>
          <dgm:dir/>
          <dgm:resizeHandles val="exact"/>
        </dgm:presLayoutVars>
      </dgm:prSet>
      <dgm:spPr/>
    </dgm:pt>
    <dgm:pt modelId="{AF036F26-AFF7-DA4E-B402-37CD78AA513C}" type="pres">
      <dgm:prSet presAssocID="{F9BBF3AC-4F76-A749-B77D-5ED9A6EF2DEA}" presName="parTxOnly" presStyleLbl="node1" presStyleIdx="0" presStyleCnt="3">
        <dgm:presLayoutVars>
          <dgm:bulletEnabled val="1"/>
        </dgm:presLayoutVars>
      </dgm:prSet>
      <dgm:spPr/>
    </dgm:pt>
    <dgm:pt modelId="{D8F0B69F-C0EE-6349-AD95-F0439EAC0E4A}" type="pres">
      <dgm:prSet presAssocID="{8490DAD0-B330-2745-A728-0FA6BE0CBD39}" presName="parSpace" presStyleCnt="0"/>
      <dgm:spPr/>
    </dgm:pt>
    <dgm:pt modelId="{0A1B849D-B760-B74E-9DB9-C31AE8EF7187}" type="pres">
      <dgm:prSet presAssocID="{ED4A891C-6FBF-A04E-BD5F-DC3F969085D1}" presName="parTxOnly" presStyleLbl="node1" presStyleIdx="1" presStyleCnt="3">
        <dgm:presLayoutVars>
          <dgm:bulletEnabled val="1"/>
        </dgm:presLayoutVars>
      </dgm:prSet>
      <dgm:spPr/>
    </dgm:pt>
    <dgm:pt modelId="{034AF740-F873-B34F-A4D6-DE47C4CA6FD2}" type="pres">
      <dgm:prSet presAssocID="{B0C72D2C-8C45-274F-A25D-56AA182CE232}" presName="parSpace" presStyleCnt="0"/>
      <dgm:spPr/>
    </dgm:pt>
    <dgm:pt modelId="{2FDD23E2-2B39-D843-8428-3E61D6C94A62}" type="pres">
      <dgm:prSet presAssocID="{95403B39-4D70-BD4E-865A-7A41587951AC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94013230-19B7-B342-97B7-6077DCBF67D1}" srcId="{30284BA7-3ADD-524B-8383-709E3978DAD2}" destId="{95403B39-4D70-BD4E-865A-7A41587951AC}" srcOrd="2" destOrd="0" parTransId="{FEAAFEA0-805A-5845-B602-D478C88CEA0F}" sibTransId="{5E1FCBF7-91FE-5449-80C0-B06333471A02}"/>
    <dgm:cxn modelId="{8C465935-6181-8E46-9F26-3F81BC9CCC0B}" srcId="{30284BA7-3ADD-524B-8383-709E3978DAD2}" destId="{ED4A891C-6FBF-A04E-BD5F-DC3F969085D1}" srcOrd="1" destOrd="0" parTransId="{FB5EB62E-ECDA-0C4D-986F-6FF95C7167E3}" sibTransId="{B0C72D2C-8C45-274F-A25D-56AA182CE232}"/>
    <dgm:cxn modelId="{15C74955-E39D-0C43-BEC7-ECC1221DAD86}" srcId="{30284BA7-3ADD-524B-8383-709E3978DAD2}" destId="{F9BBF3AC-4F76-A749-B77D-5ED9A6EF2DEA}" srcOrd="0" destOrd="0" parTransId="{4DDEE429-DD0B-8144-96A8-F1DF3EEEDF00}" sibTransId="{8490DAD0-B330-2745-A728-0FA6BE0CBD39}"/>
    <dgm:cxn modelId="{71FE056A-BE9A-F34A-AA58-A2074E10D467}" type="presOf" srcId="{30284BA7-3ADD-524B-8383-709E3978DAD2}" destId="{ECDD7DE3-F154-824B-A2AC-BEC81F2D154E}" srcOrd="0" destOrd="0" presId="urn:microsoft.com/office/officeart/2005/8/layout/hChevron3"/>
    <dgm:cxn modelId="{1F3DD56F-98BC-4E42-95A7-F9F3C7D7352D}" type="presOf" srcId="{95403B39-4D70-BD4E-865A-7A41587951AC}" destId="{2FDD23E2-2B39-D843-8428-3E61D6C94A62}" srcOrd="0" destOrd="0" presId="urn:microsoft.com/office/officeart/2005/8/layout/hChevron3"/>
    <dgm:cxn modelId="{35744CA8-FF5D-E341-967E-6F551BD54F33}" type="presOf" srcId="{F9BBF3AC-4F76-A749-B77D-5ED9A6EF2DEA}" destId="{AF036F26-AFF7-DA4E-B402-37CD78AA513C}" srcOrd="0" destOrd="0" presId="urn:microsoft.com/office/officeart/2005/8/layout/hChevron3"/>
    <dgm:cxn modelId="{CD47D4DF-3D51-ED46-9B95-93AD4839C231}" type="presOf" srcId="{ED4A891C-6FBF-A04E-BD5F-DC3F969085D1}" destId="{0A1B849D-B760-B74E-9DB9-C31AE8EF7187}" srcOrd="0" destOrd="0" presId="urn:microsoft.com/office/officeart/2005/8/layout/hChevron3"/>
    <dgm:cxn modelId="{C21DE8F7-2DAB-6349-B95F-881B79152943}" type="presParOf" srcId="{ECDD7DE3-F154-824B-A2AC-BEC81F2D154E}" destId="{AF036F26-AFF7-DA4E-B402-37CD78AA513C}" srcOrd="0" destOrd="0" presId="urn:microsoft.com/office/officeart/2005/8/layout/hChevron3"/>
    <dgm:cxn modelId="{6A1B3E53-B9A2-BE41-9699-CFD73CDA2F11}" type="presParOf" srcId="{ECDD7DE3-F154-824B-A2AC-BEC81F2D154E}" destId="{D8F0B69F-C0EE-6349-AD95-F0439EAC0E4A}" srcOrd="1" destOrd="0" presId="urn:microsoft.com/office/officeart/2005/8/layout/hChevron3"/>
    <dgm:cxn modelId="{26D4B40F-716A-2E47-BE95-68A9DF9779E4}" type="presParOf" srcId="{ECDD7DE3-F154-824B-A2AC-BEC81F2D154E}" destId="{0A1B849D-B760-B74E-9DB9-C31AE8EF7187}" srcOrd="2" destOrd="0" presId="urn:microsoft.com/office/officeart/2005/8/layout/hChevron3"/>
    <dgm:cxn modelId="{A6EFC1A0-1662-7A44-B99C-F5C87075CE24}" type="presParOf" srcId="{ECDD7DE3-F154-824B-A2AC-BEC81F2D154E}" destId="{034AF740-F873-B34F-A4D6-DE47C4CA6FD2}" srcOrd="3" destOrd="0" presId="urn:microsoft.com/office/officeart/2005/8/layout/hChevron3"/>
    <dgm:cxn modelId="{B74E72DC-AFF4-6E4C-B6C6-073FE42729E6}" type="presParOf" srcId="{ECDD7DE3-F154-824B-A2AC-BEC81F2D154E}" destId="{2FDD23E2-2B39-D843-8428-3E61D6C94A62}" srcOrd="4" destOrd="0" presId="urn:microsoft.com/office/officeart/2005/8/layout/hChevron3"/>
  </dgm:cxnLst>
  <dgm:bg>
    <a:effectLst>
      <a:softEdge rad="12700"/>
    </a:effectLst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036F26-AFF7-DA4E-B402-37CD78AA513C}">
      <dsp:nvSpPr>
        <dsp:cNvPr id="0" name=""/>
        <dsp:cNvSpPr/>
      </dsp:nvSpPr>
      <dsp:spPr>
        <a:xfrm>
          <a:off x="3550" y="1652278"/>
          <a:ext cx="3105105" cy="1242042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8684" tIns="69342" rIns="34671" bIns="6934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October 2018- January 2019</a:t>
          </a:r>
        </a:p>
      </dsp:txBody>
      <dsp:txXfrm>
        <a:off x="3550" y="1652278"/>
        <a:ext cx="2794595" cy="1242042"/>
      </dsp:txXfrm>
    </dsp:sp>
    <dsp:sp modelId="{0A1B849D-B760-B74E-9DB9-C31AE8EF7187}">
      <dsp:nvSpPr>
        <dsp:cNvPr id="0" name=""/>
        <dsp:cNvSpPr/>
      </dsp:nvSpPr>
      <dsp:spPr>
        <a:xfrm>
          <a:off x="2487634" y="1652278"/>
          <a:ext cx="3105105" cy="124204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69342" rIns="34671" bIns="6934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January 2019 - April 2019</a:t>
          </a:r>
        </a:p>
      </dsp:txBody>
      <dsp:txXfrm>
        <a:off x="3108655" y="1652278"/>
        <a:ext cx="1863063" cy="1242042"/>
      </dsp:txXfrm>
    </dsp:sp>
    <dsp:sp modelId="{2FDD23E2-2B39-D843-8428-3E61D6C94A62}">
      <dsp:nvSpPr>
        <dsp:cNvPr id="0" name=""/>
        <dsp:cNvSpPr/>
      </dsp:nvSpPr>
      <dsp:spPr>
        <a:xfrm>
          <a:off x="4971719" y="1652278"/>
          <a:ext cx="3105105" cy="1242042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69342" rIns="34671" bIns="6934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July 2019</a:t>
          </a:r>
        </a:p>
      </dsp:txBody>
      <dsp:txXfrm>
        <a:off x="5592740" y="1652278"/>
        <a:ext cx="1863063" cy="12420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9-10T01:08:33.46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1 867 24575,'11'0'0,"-1"3"0,2-2 0,-4 5 0,4-5 0,-5 5 0,0-5 0,0 2 0,0 0 0,1 1 0,-1 0 0,0 0 0,0-1 0,0-2 0,-3 5 0,2-5 0,-2 2 0,4-3 0,-4 3 0,7-2 0,-2 6 0,9-2 0,1 13 0,-2-3 0,10 17 0,-7-17 0,13 18 0,-13-22 0,7 20 0,-17-21 0,6 13 0,-14-15 0,9 4 0,-10-5 0,2-6 0,1-7 0,5-7 0,6-10 0,3 4 0,17-15 0,-4-2 0,21-6 0,-10-10 0,10 4 0,-5 1 0,-1 3 0,8-11 0,-8 7 0,11-15 0,-4 15 0,-5-10 0,13 6-701,-1-11 701,-18 31 0,1 1 0,25-27 0,12 5 0,-19 7 0,-3 13 0,-7-3 0,-12 17 0,1-9 0,-18 18 0,8-10 701,-22 15-701,21-8 0,-20 9 0,12-2 0,-21 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1D96D0-6DCC-3C43-8E77-0A00F5F2EE49}" type="datetimeFigureOut">
              <a:rPr lang="en-US" smtClean="0"/>
              <a:t>10/2/18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48839-44FE-3142-9BC1-D7C918601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938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hape 79">
            <a:extLst>
              <a:ext uri="{FF2B5EF4-FFF2-40B4-BE49-F238E27FC236}">
                <a16:creationId xmlns:a16="http://schemas.microsoft.com/office/drawing/2014/main" id="{004B3EC0-5660-3447-849C-95175D820792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  <p:sp>
        <p:nvSpPr>
          <p:cNvPr id="19458" name="Shape 80">
            <a:extLst>
              <a:ext uri="{FF2B5EF4-FFF2-40B4-BE49-F238E27FC236}">
                <a16:creationId xmlns:a16="http://schemas.microsoft.com/office/drawing/2014/main" id="{155B8568-E118-1E4F-B398-496011364EB8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Between 780 and 850 participants annually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Survey open from July – November each year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Data available Jan – November each year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You only get access to the data if you participate</a:t>
            </a:r>
          </a:p>
        </p:txBody>
      </p:sp>
    </p:spTree>
    <p:extLst>
      <p:ext uri="{BB962C8B-B14F-4D97-AF65-F5344CB8AC3E}">
        <p14:creationId xmlns:p14="http://schemas.microsoft.com/office/powerpoint/2010/main" val="16252430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Available online for your perusal and edification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4156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Overarching themes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>
                <a:latin typeface="Gill Sans" charset="0"/>
                <a:ea typeface="Gill Sans" charset="0"/>
                <a:cs typeface="Gill Sans" charset="0"/>
              </a:rPr>
              <a:t>Experience of IT on campus</a:t>
            </a:r>
          </a:p>
          <a:p>
            <a:pPr marL="895335" marR="0" lvl="1" indent="-28575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I</a:t>
            </a:r>
            <a:r>
              <a:rPr lang="en-US" baseline="0" dirty="0"/>
              <a:t>ncludes classroom device policies</a:t>
            </a:r>
            <a:endParaRPr lang="en-US" sz="1600" dirty="0">
              <a:latin typeface="Gill Sans" charset="0"/>
              <a:ea typeface="Gill Sans" charset="0"/>
              <a:cs typeface="Gill Sans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600" dirty="0">
                <a:latin typeface="Gill Sans" charset="0"/>
                <a:ea typeface="Gill Sans" charset="0"/>
                <a:cs typeface="Gill Sans" charset="0"/>
              </a:rPr>
              <a:t>Opinions about IT use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>
                <a:latin typeface="Gill Sans" charset="0"/>
                <a:ea typeface="Gill Sans" charset="0"/>
                <a:cs typeface="Gill Sans" charset="0"/>
              </a:rPr>
              <a:t>The LMS</a:t>
            </a:r>
          </a:p>
          <a:p>
            <a:pPr marL="895335" lvl="1" indent="-285750">
              <a:buFont typeface="Arial" charset="0"/>
              <a:buChar char="•"/>
            </a:pPr>
            <a:r>
              <a:rPr lang="en-US" baseline="0" dirty="0"/>
              <a:t>We asked a bunch of Qs about the LMS</a:t>
            </a:r>
          </a:p>
          <a:p>
            <a:pPr marL="895335" lvl="1" indent="-285750">
              <a:buFont typeface="Arial" charset="0"/>
              <a:buChar char="•"/>
            </a:pPr>
            <a:r>
              <a:rPr lang="en-US" baseline="0" dirty="0"/>
              <a:t>But from those Qs</a:t>
            </a:r>
          </a:p>
          <a:p>
            <a:pPr marL="895335" lvl="1" indent="-285750">
              <a:buFont typeface="Arial" charset="0"/>
              <a:buChar char="•"/>
            </a:pPr>
            <a:r>
              <a:rPr lang="en-US" baseline="0" dirty="0"/>
              <a:t>We have some findings that speak to work on NGDLE</a:t>
            </a:r>
          </a:p>
          <a:p>
            <a:pPr marL="285750" marR="0" lvl="0" indent="-28575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600" dirty="0">
                <a:latin typeface="Gill Sans" charset="0"/>
                <a:ea typeface="Gill Sans" charset="0"/>
                <a:cs typeface="Gill Sans" charset="0"/>
              </a:rPr>
              <a:t>Learning with technology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828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hape 86">
            <a:extLst>
              <a:ext uri="{FF2B5EF4-FFF2-40B4-BE49-F238E27FC236}">
                <a16:creationId xmlns:a16="http://schemas.microsoft.com/office/drawing/2014/main" id="{EC64221A-260B-5F4D-9C12-C85A689CA2B8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noFill/>
          <a:ln>
            <a:headEnd/>
            <a:tailEnd/>
          </a:ln>
        </p:spPr>
      </p:sp>
      <p:sp>
        <p:nvSpPr>
          <p:cNvPr id="21506" name="Shape 87">
            <a:extLst>
              <a:ext uri="{FF2B5EF4-FFF2-40B4-BE49-F238E27FC236}">
                <a16:creationId xmlns:a16="http://schemas.microsoft.com/office/drawing/2014/main" id="{A7A0C24D-4893-CE49-9379-455DA9A0397B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110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hape 86">
            <a:extLst>
              <a:ext uri="{FF2B5EF4-FFF2-40B4-BE49-F238E27FC236}">
                <a16:creationId xmlns:a16="http://schemas.microsoft.com/office/drawing/2014/main" id="{EC64221A-260B-5F4D-9C12-C85A689CA2B8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  <p:sp>
        <p:nvSpPr>
          <p:cNvPr id="21506" name="Shape 87">
            <a:extLst>
              <a:ext uri="{FF2B5EF4-FFF2-40B4-BE49-F238E27FC236}">
                <a16:creationId xmlns:a16="http://schemas.microsoft.com/office/drawing/2014/main" id="{A7A0C24D-4893-CE49-9379-455DA9A0397B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799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hape 86">
            <a:extLst>
              <a:ext uri="{FF2B5EF4-FFF2-40B4-BE49-F238E27FC236}">
                <a16:creationId xmlns:a16="http://schemas.microsoft.com/office/drawing/2014/main" id="{EC64221A-260B-5F4D-9C12-C85A689CA2B8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  <p:sp>
        <p:nvSpPr>
          <p:cNvPr id="21506" name="Shape 87">
            <a:extLst>
              <a:ext uri="{FF2B5EF4-FFF2-40B4-BE49-F238E27FC236}">
                <a16:creationId xmlns:a16="http://schemas.microsoft.com/office/drawing/2014/main" id="{A7A0C24D-4893-CE49-9379-455DA9A0397B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9783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hape 86">
            <a:extLst>
              <a:ext uri="{FF2B5EF4-FFF2-40B4-BE49-F238E27FC236}">
                <a16:creationId xmlns:a16="http://schemas.microsoft.com/office/drawing/2014/main" id="{EC64221A-260B-5F4D-9C12-C85A689CA2B8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  <p:sp>
        <p:nvSpPr>
          <p:cNvPr id="21506" name="Shape 87">
            <a:extLst>
              <a:ext uri="{FF2B5EF4-FFF2-40B4-BE49-F238E27FC236}">
                <a16:creationId xmlns:a16="http://schemas.microsoft.com/office/drawing/2014/main" id="{A7A0C24D-4893-CE49-9379-455DA9A0397B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511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hape 86">
            <a:extLst>
              <a:ext uri="{FF2B5EF4-FFF2-40B4-BE49-F238E27FC236}">
                <a16:creationId xmlns:a16="http://schemas.microsoft.com/office/drawing/2014/main" id="{EC64221A-260B-5F4D-9C12-C85A689CA2B8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  <p:sp>
        <p:nvSpPr>
          <p:cNvPr id="21506" name="Shape 87">
            <a:extLst>
              <a:ext uri="{FF2B5EF4-FFF2-40B4-BE49-F238E27FC236}">
                <a16:creationId xmlns:a16="http://schemas.microsoft.com/office/drawing/2014/main" id="{A7A0C24D-4893-CE49-9379-455DA9A0397B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4939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40% authors</a:t>
            </a:r>
          </a:p>
          <a:p>
            <a:r>
              <a:rPr lang="en-US" dirty="0"/>
              <a:t>56% reviewers</a:t>
            </a:r>
          </a:p>
          <a:p>
            <a:r>
              <a:rPr lang="en-US" dirty="0"/>
              <a:t>32% some other role</a:t>
            </a:r>
          </a:p>
          <a:p>
            <a:r>
              <a:rPr lang="en-US" dirty="0"/>
              <a:t>25% PR</a:t>
            </a:r>
          </a:p>
          <a:p>
            <a:r>
              <a:rPr lang="en-US" dirty="0"/>
              <a:t>11% CDS Managers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48839-44FE-3142-9BC1-D7C9186013F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2519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48839-44FE-3142-9BC1-D7C9186013F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5562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Promote use</a:t>
            </a:r>
          </a:p>
          <a:p>
            <a:pPr lvl="1"/>
            <a:r>
              <a:rPr lang="en-US" dirty="0"/>
              <a:t>Let people know about the topics in the survey from year to year</a:t>
            </a:r>
          </a:p>
          <a:p>
            <a:pPr lvl="1"/>
            <a:r>
              <a:rPr lang="en-US" dirty="0"/>
              <a:t>Get them access to the data and remind them that it is there</a:t>
            </a:r>
          </a:p>
          <a:p>
            <a:pPr lvl="2"/>
            <a:r>
              <a:rPr lang="en-US" dirty="0"/>
              <a:t>Assign roles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48839-44FE-3142-9BC1-D7C9186013F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956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 Title B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2370676"/>
            <a:ext cx="7866612" cy="905924"/>
          </a:xfrm>
          <a:prstGeom prst="rect">
            <a:avLst/>
          </a:prstGeom>
        </p:spPr>
        <p:txBody>
          <a:bodyPr anchor="t"/>
          <a:lstStyle>
            <a:lvl1pPr algn="l">
              <a:defRPr sz="4000" b="0" cap="none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609600" y="5500255"/>
            <a:ext cx="8096595" cy="500732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Month Day, Year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276600"/>
            <a:ext cx="7866611" cy="50073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160995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CAR Body 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6829" y="338675"/>
            <a:ext cx="8021782" cy="729971"/>
          </a:xfrm>
          <a:prstGeom prst="rect">
            <a:avLst/>
          </a:prstGeom>
        </p:spPr>
        <p:txBody>
          <a:bodyPr anchor="t"/>
          <a:lstStyle>
            <a:lvl1pPr algn="l">
              <a:defRPr sz="3600" b="0" cap="none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6829" y="1371599"/>
            <a:ext cx="8079971" cy="4546599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B20838"/>
              </a:buClr>
              <a:buFont typeface="Wingdings" pitchFamily="2" charset="2"/>
              <a:buChar char="§"/>
              <a:defRPr sz="3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914400" indent="-457200">
              <a:buClr>
                <a:srgbClr val="B20838"/>
              </a:buClr>
              <a:buFont typeface="Wingdings" pitchFamily="2" charset="2"/>
              <a:buChar char="§"/>
              <a:defRPr sz="27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1257300" indent="-342900">
              <a:buClr>
                <a:srgbClr val="B20838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Clr>
                <a:srgbClr val="B20838"/>
              </a:buClr>
              <a:buFont typeface="Wingdings" pitchFamily="2" charset="2"/>
              <a:buChar char="§"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2114550" indent="-285750">
              <a:buClr>
                <a:srgbClr val="B20838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4245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17 Conten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457200" y="584202"/>
            <a:ext cx="7620000" cy="731839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707C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Content Placeholder 6"/>
          <p:cNvSpPr>
            <a:spLocks noGrp="1"/>
          </p:cNvSpPr>
          <p:nvPr>
            <p:ph idx="1" hasCustomPrompt="1"/>
          </p:nvPr>
        </p:nvSpPr>
        <p:spPr>
          <a:xfrm>
            <a:off x="457200" y="1498603"/>
            <a:ext cx="7620000" cy="4165599"/>
          </a:xfrm>
          <a:prstGeom prst="rect">
            <a:avLst/>
          </a:prstGeom>
        </p:spPr>
        <p:txBody>
          <a:bodyPr/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here to add text</a:t>
            </a:r>
          </a:p>
        </p:txBody>
      </p:sp>
    </p:spTree>
    <p:extLst>
      <p:ext uri="{BB962C8B-B14F-4D97-AF65-F5344CB8AC3E}">
        <p14:creationId xmlns:p14="http://schemas.microsoft.com/office/powerpoint/2010/main" val="2433944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17 Conten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457200" y="584202"/>
            <a:ext cx="8077200" cy="731839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707C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Content Placeholder 6"/>
          <p:cNvSpPr>
            <a:spLocks noGrp="1"/>
          </p:cNvSpPr>
          <p:nvPr>
            <p:ph idx="1" hasCustomPrompt="1"/>
          </p:nvPr>
        </p:nvSpPr>
        <p:spPr>
          <a:xfrm>
            <a:off x="457200" y="1498603"/>
            <a:ext cx="8077200" cy="4165599"/>
          </a:xfrm>
          <a:prstGeom prst="rect">
            <a:avLst/>
          </a:prstGeom>
        </p:spPr>
        <p:txBody>
          <a:bodyPr/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here to add text</a:t>
            </a:r>
          </a:p>
        </p:txBody>
      </p:sp>
    </p:spTree>
    <p:extLst>
      <p:ext uri="{BB962C8B-B14F-4D97-AF65-F5344CB8AC3E}">
        <p14:creationId xmlns:p14="http://schemas.microsoft.com/office/powerpoint/2010/main" val="18550801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17 Content Bulleted Li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498600"/>
            <a:ext cx="7543800" cy="42672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</a:lstStyle>
          <a:p>
            <a:pPr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Level 1</a:t>
            </a:r>
          </a:p>
          <a:p>
            <a:pPr lvl="1">
              <a:buClr>
                <a:srgbClr val="DD8423"/>
              </a:buClr>
              <a:buSzPct val="65000"/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Level 2</a:t>
            </a:r>
          </a:p>
          <a:p>
            <a:pPr lvl="2">
              <a:buClr>
                <a:srgbClr val="0070C0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Level 3</a:t>
            </a:r>
          </a:p>
          <a:p>
            <a:pPr lvl="3">
              <a:buClr>
                <a:schemeClr val="accent3">
                  <a:lumMod val="75000"/>
                </a:schemeClr>
              </a:buClr>
              <a:buSzPct val="70000"/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Level 4</a:t>
            </a:r>
          </a:p>
          <a:p>
            <a:pPr lvl="2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584202"/>
            <a:ext cx="7543800" cy="731839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707C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5504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17 Content Grey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457200" y="584202"/>
            <a:ext cx="7620000" cy="731839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707C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Content Placeholder 6"/>
          <p:cNvSpPr>
            <a:spLocks noGrp="1"/>
          </p:cNvSpPr>
          <p:nvPr>
            <p:ph idx="1" hasCustomPrompt="1"/>
          </p:nvPr>
        </p:nvSpPr>
        <p:spPr>
          <a:xfrm>
            <a:off x="457200" y="1498603"/>
            <a:ext cx="7620000" cy="4165599"/>
          </a:xfrm>
          <a:prstGeom prst="rect">
            <a:avLst/>
          </a:prstGeom>
        </p:spPr>
        <p:txBody>
          <a:bodyPr/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here to add text</a:t>
            </a:r>
          </a:p>
        </p:txBody>
      </p:sp>
    </p:spTree>
    <p:extLst>
      <p:ext uri="{BB962C8B-B14F-4D97-AF65-F5344CB8AC3E}">
        <p14:creationId xmlns:p14="http://schemas.microsoft.com/office/powerpoint/2010/main" val="1440159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 Agenda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6829" y="338675"/>
            <a:ext cx="8021782" cy="729971"/>
          </a:xfrm>
          <a:prstGeom prst="rect">
            <a:avLst/>
          </a:prstGeom>
        </p:spPr>
        <p:txBody>
          <a:bodyPr anchor="t"/>
          <a:lstStyle>
            <a:lvl1pPr algn="l">
              <a:defRPr sz="4000" b="0" cap="none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676400" y="1219200"/>
            <a:ext cx="6952211" cy="467360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200000"/>
              </a:lnSpc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0416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 Secti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665018" y="3385468"/>
            <a:ext cx="8021782" cy="50073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Presentation 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27663"/>
            <a:ext cx="9143999" cy="739681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00595" y="2667000"/>
            <a:ext cx="7942810" cy="9144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36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997328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 Body A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6829" y="338675"/>
            <a:ext cx="8021782" cy="729971"/>
          </a:xfrm>
          <a:prstGeom prst="rect">
            <a:avLst/>
          </a:prstGeom>
        </p:spPr>
        <p:txBody>
          <a:bodyPr anchor="t"/>
          <a:lstStyle>
            <a:lvl1pPr algn="l">
              <a:defRPr sz="3600" b="0" cap="none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6829" y="1371599"/>
            <a:ext cx="8079971" cy="4546599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B20838"/>
              </a:buClr>
              <a:buFont typeface="Wingdings" pitchFamily="2" charset="2"/>
              <a:buChar char="§"/>
              <a:defRPr sz="3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914400" indent="-457200">
              <a:buClr>
                <a:srgbClr val="B20838"/>
              </a:buClr>
              <a:buFont typeface="Wingdings" pitchFamily="2" charset="2"/>
              <a:buChar char="§"/>
              <a:defRPr sz="27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1257300" indent="-342900">
              <a:buClr>
                <a:srgbClr val="B20838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Clr>
                <a:srgbClr val="B20838"/>
              </a:buClr>
              <a:buFont typeface="Wingdings" pitchFamily="2" charset="2"/>
              <a:buChar char="§"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2114550" indent="-285750">
              <a:buClr>
                <a:srgbClr val="B20838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0778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DU Body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6829" y="338675"/>
            <a:ext cx="8021782" cy="729971"/>
          </a:xfrm>
          <a:prstGeom prst="rect">
            <a:avLst/>
          </a:prstGeom>
        </p:spPr>
        <p:txBody>
          <a:bodyPr anchor="t"/>
          <a:lstStyle>
            <a:lvl1pPr algn="l">
              <a:defRPr sz="3600" b="0" cap="none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6829" y="1371599"/>
            <a:ext cx="8079971" cy="4546599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B20838"/>
              </a:buClr>
              <a:buFont typeface="Wingdings" pitchFamily="2" charset="2"/>
              <a:buChar char="§"/>
              <a:defRPr sz="3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914400" indent="-457200">
              <a:buClr>
                <a:srgbClr val="B20838"/>
              </a:buClr>
              <a:buFont typeface="Wingdings" pitchFamily="2" charset="2"/>
              <a:buChar char="§"/>
              <a:defRPr sz="27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1257300" indent="-342900">
              <a:buClr>
                <a:srgbClr val="B20838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Clr>
                <a:srgbClr val="B20838"/>
              </a:buClr>
              <a:buFont typeface="Wingdings" pitchFamily="2" charset="2"/>
              <a:buChar char="§"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2114550" indent="-285750">
              <a:buClr>
                <a:srgbClr val="B20838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1837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 Sta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371600"/>
            <a:ext cx="3644514" cy="1885406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13500" b="1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Stat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3429000"/>
            <a:ext cx="3644514" cy="34856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Clr>
                <a:srgbClr val="C00000"/>
              </a:buClr>
              <a:buFontTx/>
              <a:buNone/>
              <a:defRPr sz="36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Clr>
                <a:srgbClr val="C00000"/>
              </a:buClr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1257300" indent="-342900">
              <a:buClr>
                <a:srgbClr val="C00000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Clr>
                <a:srgbClr val="C00000"/>
              </a:buClr>
              <a:buFont typeface="Wingdings" pitchFamily="2" charset="2"/>
              <a:buChar char="§"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2171700" indent="-342900">
              <a:buClr>
                <a:srgbClr val="C00000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Stat description</a:t>
            </a:r>
          </a:p>
        </p:txBody>
      </p:sp>
    </p:spTree>
    <p:extLst>
      <p:ext uri="{BB962C8B-B14F-4D97-AF65-F5344CB8AC3E}">
        <p14:creationId xmlns:p14="http://schemas.microsoft.com/office/powerpoint/2010/main" val="1465728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 Quot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09600" y="2362200"/>
            <a:ext cx="5791200" cy="2971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Clr>
                <a:srgbClr val="C00000"/>
              </a:buClr>
              <a:buFontTx/>
              <a:buNone/>
              <a:defRPr sz="36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Clr>
                <a:srgbClr val="C00000"/>
              </a:buClr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1257300" indent="-342900">
              <a:buClr>
                <a:srgbClr val="C00000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Clr>
                <a:srgbClr val="C00000"/>
              </a:buClr>
              <a:buFont typeface="Wingdings" pitchFamily="2" charset="2"/>
              <a:buChar char="§"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2171700" indent="-342900">
              <a:buClr>
                <a:srgbClr val="C00000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Quote</a:t>
            </a:r>
          </a:p>
        </p:txBody>
      </p:sp>
    </p:spTree>
    <p:extLst>
      <p:ext uri="{BB962C8B-B14F-4D97-AF65-F5344CB8AC3E}">
        <p14:creationId xmlns:p14="http://schemas.microsoft.com/office/powerpoint/2010/main" val="1703241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 End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2370676"/>
            <a:ext cx="7866612" cy="905924"/>
          </a:xfrm>
          <a:prstGeom prst="rect">
            <a:avLst/>
          </a:prstGeom>
        </p:spPr>
        <p:txBody>
          <a:bodyPr anchor="t"/>
          <a:lstStyle>
            <a:lvl1pPr algn="l">
              <a:defRPr sz="4000" b="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End Title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276600"/>
            <a:ext cx="7866611" cy="4572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Authors</a:t>
            </a:r>
          </a:p>
        </p:txBody>
      </p:sp>
    </p:spTree>
    <p:extLst>
      <p:ext uri="{BB962C8B-B14F-4D97-AF65-F5344CB8AC3E}">
        <p14:creationId xmlns:p14="http://schemas.microsoft.com/office/powerpoint/2010/main" val="3437792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61506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6225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60" r:id="rId4"/>
    <p:sldLayoutId id="2147483661" r:id="rId5"/>
    <p:sldLayoutId id="2147483654" r:id="rId6"/>
    <p:sldLayoutId id="2147483657" r:id="rId7"/>
    <p:sldLayoutId id="2147483658" r:id="rId8"/>
    <p:sldLayoutId id="2147483662" r:id="rId9"/>
    <p:sldLayoutId id="2147483664" r:id="rId10"/>
    <p:sldLayoutId id="2147483665" r:id="rId11"/>
    <p:sldLayoutId id="2147483666" r:id="rId12"/>
    <p:sldLayoutId id="2147483667" r:id="rId13"/>
    <p:sldLayoutId id="2147483668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hyperlink" Target="https://library.educause.edu/~/media/files/library/2018/6/cds2018full.pdf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hyperlink" Target="https://www.educause.edu/research-and-publications/research/core-data-service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educause.edu/research-and-publications/research/custom-analytics-service" TargetMode="External"/><Relationship Id="rId5" Type="http://schemas.openxmlformats.org/officeDocument/2006/relationships/image" Target="../media/image12.png"/><Relationship Id="rId4" Type="http://schemas.openxmlformats.org/officeDocument/2006/relationships/hyperlink" Target="https://www.educause.edu/ecar/technology-research-academic-community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educause.edu/ecar/technology-research-academic-community" TargetMode="Externa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educause.edu/research-and-publications/research/core-data-service" TargetMode="Externa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educause.edu/research-and-publications/research/custom-analytics-service" TargetMode="Externa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use.edu/etrac" TargetMode="External"/><Relationship Id="rId2" Type="http://schemas.openxmlformats.org/officeDocument/2006/relationships/hyperlink" Target="http://www.educause.edu/coredata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benchmarking@educause.edu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55647-9F95-5248-9111-29C50F88F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EDUCAUSE Analytics Services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96ECF-765A-354B-AA9C-CAB2536996DE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en-US" dirty="0"/>
              <a:t>October 2, 2018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514605-26F2-A749-ACE4-C06DE6796F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Leah Lang, Director of Analytics Services</a:t>
            </a:r>
          </a:p>
        </p:txBody>
      </p:sp>
    </p:spTree>
    <p:extLst>
      <p:ext uri="{BB962C8B-B14F-4D97-AF65-F5344CB8AC3E}">
        <p14:creationId xmlns:p14="http://schemas.microsoft.com/office/powerpoint/2010/main" val="4208183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82">
            <a:extLst>
              <a:ext uri="{FF2B5EF4-FFF2-40B4-BE49-F238E27FC236}">
                <a16:creationId xmlns:a16="http://schemas.microsoft.com/office/drawing/2014/main" id="{3CC3232C-6043-6949-9F35-2BA6DB3270B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spcBef>
                <a:spcPct val="0"/>
              </a:spcBef>
              <a:defRPr/>
            </a:pPr>
            <a:r>
              <a:rPr lang="en-US" altLang="en-US" sz="3600" b="1" dirty="0">
                <a:solidFill>
                  <a:srgbClr val="980000"/>
                </a:solidFill>
                <a:ea typeface="Arial" charset="0"/>
                <a:cs typeface="Arial" charset="0"/>
                <a:sym typeface="Arial" charset="0"/>
              </a:rPr>
              <a:t>2018 Data Collection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5E7556A-A5FD-6C4E-87D4-EE942BB2BD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5715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ea typeface="Arial" charset="0"/>
                <a:cs typeface="Arial" charset="0"/>
                <a:sym typeface="Arial" charset="0"/>
              </a:rPr>
              <a:t>IT Financials and Staffing</a:t>
            </a:r>
          </a:p>
          <a:p>
            <a:pPr marL="571500" indent="-5715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ea typeface="Arial" charset="0"/>
                <a:cs typeface="Arial" charset="0"/>
                <a:sym typeface="Arial" charset="0"/>
              </a:rPr>
              <a:t>Educational Technology Services</a:t>
            </a:r>
          </a:p>
          <a:p>
            <a:pPr marL="571500" indent="-5715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ea typeface="Arial" charset="0"/>
                <a:cs typeface="Arial" charset="0"/>
                <a:sym typeface="Arial" charset="0"/>
              </a:rPr>
              <a:t>Information Security</a:t>
            </a:r>
          </a:p>
          <a:p>
            <a:pPr marL="571500" indent="-5715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ea typeface="Arial" charset="0"/>
                <a:cs typeface="Arial" charset="0"/>
                <a:sym typeface="Arial" charset="0"/>
              </a:rPr>
              <a:t>Information Systems and Applications</a:t>
            </a:r>
          </a:p>
          <a:p>
            <a:pPr marL="1028700" lvl="1" indent="-5715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IT Systems, Advancement, Academic, Student Services</a:t>
            </a:r>
          </a:p>
          <a:p>
            <a:pPr marL="571500" indent="-5715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ea typeface="Arial" charset="0"/>
                <a:cs typeface="Arial" charset="0"/>
                <a:sym typeface="Arial" charset="0"/>
              </a:rPr>
              <a:t>Maturity Indices</a:t>
            </a:r>
          </a:p>
          <a:p>
            <a:pPr marL="1028700" lvl="2" indent="-5715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ym typeface="Arial" charset="0"/>
              </a:rPr>
              <a:t>Educational Technology Services, Student Success Technologies, Disaster Recovery, Information Security, Analytics</a:t>
            </a:r>
          </a:p>
          <a:p>
            <a:pPr marL="571500" indent="-5715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ea typeface="Arial" charset="0"/>
                <a:cs typeface="Arial" charset="0"/>
                <a:sym typeface="Arial" charset="0"/>
              </a:rPr>
              <a:t>Deployment Indices</a:t>
            </a:r>
          </a:p>
          <a:p>
            <a:pPr marL="1028700" lvl="2" indent="-5715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ym typeface="Arial" charset="0"/>
              </a:rPr>
              <a:t>Educational Technology Services, Student Success Technologies, Information Security, Analytics</a:t>
            </a:r>
          </a:p>
          <a:p>
            <a:pPr marL="1028700" lvl="2" indent="-5715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sz="1600" dirty="0"/>
          </a:p>
          <a:p>
            <a:pPr marL="571500" indent="-5715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en-US" sz="2000" b="1" dirty="0">
              <a:ea typeface="Arial" charset="0"/>
              <a:cs typeface="Arial" charset="0"/>
              <a:sym typeface="Arial" charset="0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30333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4F784-D878-9D4B-AD30-50CCBA3AF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Data Service (CDS)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DFB0A-581A-6D42-B7D1-5B0D1C6EAA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What is it?</a:t>
            </a:r>
          </a:p>
          <a:p>
            <a:r>
              <a:rPr lang="en-US" dirty="0"/>
              <a:t>Who participates?</a:t>
            </a:r>
          </a:p>
        </p:txBody>
      </p:sp>
    </p:spTree>
    <p:extLst>
      <p:ext uri="{BB962C8B-B14F-4D97-AF65-F5344CB8AC3E}">
        <p14:creationId xmlns:p14="http://schemas.microsoft.com/office/powerpoint/2010/main" val="1445052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D12C636-D0B1-C643-BF93-74719AFD46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07" t="1839" r="1149" b="2495"/>
          <a:stretch/>
        </p:blipFill>
        <p:spPr>
          <a:xfrm>
            <a:off x="136634" y="704194"/>
            <a:ext cx="8839199" cy="560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584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776 Participating Institutions in 2017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93CAECE-85A8-4A47-BFEB-389E87CCD7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3581580"/>
              </p:ext>
            </p:extLst>
          </p:nvPr>
        </p:nvGraphicFramePr>
        <p:xfrm>
          <a:off x="156116" y="1068646"/>
          <a:ext cx="8809463" cy="5599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25916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776 Participating Institutions in 2017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64AD77D-4423-CD44-8653-3C711116F3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5134690"/>
              </p:ext>
            </p:extLst>
          </p:nvPr>
        </p:nvGraphicFramePr>
        <p:xfrm>
          <a:off x="-627017" y="914401"/>
          <a:ext cx="10328366" cy="6095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610196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0E61773-4B0C-F043-A763-752B4630C9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378903"/>
              </p:ext>
            </p:extLst>
          </p:nvPr>
        </p:nvGraphicFramePr>
        <p:xfrm>
          <a:off x="268705" y="1395663"/>
          <a:ext cx="8875295" cy="5368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955559EF-5857-8745-97DE-AA8820716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109" y="122107"/>
            <a:ext cx="8021782" cy="729971"/>
          </a:xfrm>
        </p:spPr>
        <p:txBody>
          <a:bodyPr/>
          <a:lstStyle/>
          <a:p>
            <a:r>
              <a:rPr lang="en-US" dirty="0"/>
              <a:t>4,142 Unique Users </a:t>
            </a:r>
            <a:br>
              <a:rPr lang="en-US" dirty="0"/>
            </a:br>
            <a:r>
              <a:rPr lang="en-US" sz="2800" i="1" dirty="0"/>
              <a:t>(Dec 2016-present)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287289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4F784-D878-9D4B-AD30-50CCBA3AF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Data Service (CDS)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DFB0A-581A-6D42-B7D1-5B0D1C6EAA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What is it?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Who participates?</a:t>
            </a:r>
          </a:p>
          <a:p>
            <a:r>
              <a:rPr lang="en-US" dirty="0"/>
              <a:t>What do we need you to do?</a:t>
            </a:r>
          </a:p>
        </p:txBody>
      </p:sp>
    </p:spTree>
    <p:extLst>
      <p:ext uri="{BB962C8B-B14F-4D97-AF65-F5344CB8AC3E}">
        <p14:creationId xmlns:p14="http://schemas.microsoft.com/office/powerpoint/2010/main" val="16218919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4F784-D878-9D4B-AD30-50CCBA3AF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Data Service (CDS)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DFB0A-581A-6D42-B7D1-5B0D1C6EAA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What is it?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Who participates?</a:t>
            </a:r>
          </a:p>
          <a:p>
            <a:r>
              <a:rPr lang="en-US" dirty="0"/>
              <a:t>What do we need you to do?</a:t>
            </a:r>
          </a:p>
          <a:p>
            <a:pPr lvl="1"/>
            <a:r>
              <a:rPr lang="en-US" dirty="0"/>
              <a:t>Submit data – due 10/19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1703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73668-0A84-5B49-BF01-32BF27C7A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b="1" dirty="0">
                <a:solidFill>
                  <a:srgbClr val="980000"/>
                </a:solidFill>
                <a:latin typeface="+mn-lt"/>
                <a:cs typeface="Arial" charset="0"/>
              </a:rPr>
              <a:t>1. Decide which</a:t>
            </a:r>
            <a:r>
              <a:rPr lang="en-US" dirty="0"/>
              <a:t> </a:t>
            </a:r>
            <a:r>
              <a:rPr lang="en-US" sz="3200" b="1" dirty="0">
                <a:solidFill>
                  <a:srgbClr val="980000"/>
                </a:solidFill>
                <a:latin typeface="+mn-lt"/>
                <a:cs typeface="Arial" charset="0"/>
                <a:hlinkClick r:id="rId2"/>
              </a:rPr>
              <a:t>modules</a:t>
            </a:r>
            <a:r>
              <a:rPr lang="en-US" sz="3200" b="1" dirty="0">
                <a:solidFill>
                  <a:srgbClr val="980000"/>
                </a:solidFill>
                <a:latin typeface="+mn-lt"/>
                <a:cs typeface="Arial" charset="0"/>
              </a:rPr>
              <a:t> to complete.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FDFDA1-5DF9-8E4B-A730-A91B7D742A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>
              <a:lnSpc>
                <a:spcPct val="200000"/>
              </a:lnSpc>
              <a:buFont typeface="Wingdings" pitchFamily="2" charset="2"/>
              <a:buChar char="q"/>
            </a:pPr>
            <a:r>
              <a:rPr lang="en-US" sz="2000" dirty="0"/>
              <a:t>IT Organization, Staffing, and Financing</a:t>
            </a:r>
          </a:p>
          <a:p>
            <a:pPr fontAlgn="base">
              <a:lnSpc>
                <a:spcPct val="200000"/>
              </a:lnSpc>
              <a:buFont typeface="Wingdings" pitchFamily="2" charset="2"/>
              <a:buChar char="q"/>
            </a:pPr>
            <a:r>
              <a:rPr lang="en-US" sz="2000" dirty="0"/>
              <a:t>Educational Technology Services</a:t>
            </a:r>
          </a:p>
          <a:p>
            <a:pPr fontAlgn="base">
              <a:lnSpc>
                <a:spcPct val="200000"/>
              </a:lnSpc>
              <a:buFont typeface="Wingdings" pitchFamily="2" charset="2"/>
              <a:buChar char="q"/>
            </a:pPr>
            <a:r>
              <a:rPr lang="en-US" sz="2000" dirty="0"/>
              <a:t>Information Security</a:t>
            </a:r>
          </a:p>
          <a:p>
            <a:pPr fontAlgn="base">
              <a:lnSpc>
                <a:spcPct val="200000"/>
              </a:lnSpc>
              <a:buFont typeface="Wingdings" pitchFamily="2" charset="2"/>
              <a:buChar char="q"/>
            </a:pPr>
            <a:r>
              <a:rPr lang="en-US" sz="2000" dirty="0"/>
              <a:t>Information Systems and Applications</a:t>
            </a:r>
          </a:p>
          <a:p>
            <a:pPr fontAlgn="base">
              <a:lnSpc>
                <a:spcPct val="200000"/>
              </a:lnSpc>
              <a:buFont typeface="Wingdings" pitchFamily="2" charset="2"/>
              <a:buChar char="q"/>
            </a:pPr>
            <a:r>
              <a:rPr lang="en-US" sz="2000" dirty="0"/>
              <a:t>Capability and Technology Deployment</a:t>
            </a:r>
          </a:p>
          <a:p>
            <a:endParaRPr lang="en-US" sz="2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F058907-D126-3744-9229-81A4448FCDEC}"/>
                  </a:ext>
                </a:extLst>
              </p14:cNvPr>
              <p14:cNvContentPartPr/>
              <p14:nvPr/>
            </p14:nvContentPartPr>
            <p14:xfrm>
              <a:off x="468680" y="1631448"/>
              <a:ext cx="618840" cy="4136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F058907-D126-3744-9229-81A4448FCDE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0680" y="1613464"/>
                <a:ext cx="654480" cy="449249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1EA630C9-13B5-0541-9844-39024FF61FC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9219"/>
          <a:stretch/>
        </p:blipFill>
        <p:spPr>
          <a:xfrm>
            <a:off x="5120822" y="4395925"/>
            <a:ext cx="3711478" cy="2090328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8439E12D-DA82-A04C-892E-CF026A7B5C6F}"/>
              </a:ext>
            </a:extLst>
          </p:cNvPr>
          <p:cNvSpPr/>
          <p:nvPr/>
        </p:nvSpPr>
        <p:spPr>
          <a:xfrm>
            <a:off x="5011414" y="4956811"/>
            <a:ext cx="2917371" cy="4842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9691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73668-0A84-5B49-BF01-32BF27C7A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015925"/>
            <a:ext cx="8520600" cy="572700"/>
          </a:xfrm>
        </p:spPr>
        <p:txBody>
          <a:bodyPr/>
          <a:lstStyle/>
          <a:p>
            <a:pPr algn="l"/>
            <a:r>
              <a:rPr lang="en-US" sz="3200" b="1" dirty="0">
                <a:solidFill>
                  <a:srgbClr val="980000"/>
                </a:solidFill>
                <a:latin typeface="+mn-lt"/>
                <a:cs typeface="Arial" charset="0"/>
              </a:rPr>
              <a:t>2. Delegate!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FDFDA1-5DF9-8E4B-A730-A91B7D742A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588625"/>
            <a:ext cx="8520600" cy="3416400"/>
          </a:xfrm>
        </p:spPr>
        <p:txBody>
          <a:bodyPr/>
          <a:lstStyle/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2400" dirty="0"/>
              <a:t>Review modules and find the best respondents.</a:t>
            </a: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2400" dirty="0"/>
              <a:t>Assign module author roles.</a:t>
            </a: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2400" dirty="0"/>
              <a:t>Send resources to your team.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4AA0E3-B4E8-5040-896B-32F9BD24C4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28"/>
          <a:stretch/>
        </p:blipFill>
        <p:spPr>
          <a:xfrm>
            <a:off x="4204504" y="3894367"/>
            <a:ext cx="4627797" cy="1901754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FDD2EC87-CEEE-F84E-AE76-C2D36EF87AE0}"/>
              </a:ext>
            </a:extLst>
          </p:cNvPr>
          <p:cNvSpPr/>
          <p:nvPr/>
        </p:nvSpPr>
        <p:spPr>
          <a:xfrm>
            <a:off x="6618515" y="4884967"/>
            <a:ext cx="2329543" cy="4445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90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2"/>
            <a:extLst>
              <a:ext uri="{FF2B5EF4-FFF2-40B4-BE49-F238E27FC236}">
                <a16:creationId xmlns:a16="http://schemas.microsoft.com/office/drawing/2014/main" id="{4CBB9369-D628-7147-8C9B-940A2D16C8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14" b="7164"/>
          <a:stretch/>
        </p:blipFill>
        <p:spPr>
          <a:xfrm>
            <a:off x="0" y="84083"/>
            <a:ext cx="9144000" cy="2270234"/>
          </a:xfrm>
          <a:prstGeom prst="rect">
            <a:avLst/>
          </a:prstGeom>
        </p:spPr>
      </p:pic>
      <p:pic>
        <p:nvPicPr>
          <p:cNvPr id="7" name="Picture 6">
            <a:hlinkClick r:id="rId4"/>
            <a:extLst>
              <a:ext uri="{FF2B5EF4-FFF2-40B4-BE49-F238E27FC236}">
                <a16:creationId xmlns:a16="http://schemas.microsoft.com/office/drawing/2014/main" id="{670DDCB4-54F1-DC47-9760-C216D1DC329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319" b="8542"/>
          <a:stretch/>
        </p:blipFill>
        <p:spPr>
          <a:xfrm>
            <a:off x="0" y="2494111"/>
            <a:ext cx="9144000" cy="2175641"/>
          </a:xfrm>
          <a:prstGeom prst="rect">
            <a:avLst/>
          </a:prstGeom>
        </p:spPr>
      </p:pic>
      <p:pic>
        <p:nvPicPr>
          <p:cNvPr id="8" name="Picture 7">
            <a:hlinkClick r:id="rId6"/>
            <a:extLst>
              <a:ext uri="{FF2B5EF4-FFF2-40B4-BE49-F238E27FC236}">
                <a16:creationId xmlns:a16="http://schemas.microsoft.com/office/drawing/2014/main" id="{D28B8D12-3D79-9349-B978-B70D5565D8B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3469" b="3843"/>
          <a:stretch/>
        </p:blipFill>
        <p:spPr>
          <a:xfrm>
            <a:off x="0" y="4687620"/>
            <a:ext cx="9144000" cy="215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5444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73668-0A84-5B49-BF01-32BF27C7A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015925"/>
            <a:ext cx="8520600" cy="572700"/>
          </a:xfrm>
        </p:spPr>
        <p:txBody>
          <a:bodyPr/>
          <a:lstStyle/>
          <a:p>
            <a:pPr algn="l"/>
            <a:r>
              <a:rPr lang="en-US" sz="3200" b="1" dirty="0">
                <a:solidFill>
                  <a:srgbClr val="980000"/>
                </a:solidFill>
                <a:latin typeface="+mn-lt"/>
                <a:cs typeface="Arial" charset="0"/>
              </a:rPr>
              <a:t>3. Add your responses.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584175-8D23-D648-AFCC-9BEAF37A9B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786" y="2535680"/>
            <a:ext cx="3873629" cy="1888672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1B4E9A85-CBF2-5044-8C63-6944F3E225C0}"/>
              </a:ext>
            </a:extLst>
          </p:cNvPr>
          <p:cNvSpPr/>
          <p:nvPr/>
        </p:nvSpPr>
        <p:spPr>
          <a:xfrm>
            <a:off x="644328" y="3480017"/>
            <a:ext cx="2115815" cy="6286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E64903-5D23-8746-951B-D23A3D6B88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9380" y="997272"/>
            <a:ext cx="2872921" cy="17649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837718F-1492-1944-90EB-AE6BF00933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1654" y="2654064"/>
            <a:ext cx="2800647" cy="165190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F58BE54-AC30-3046-BE3D-B5006698D9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6796" y="4199164"/>
            <a:ext cx="2727779" cy="168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98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4F784-D878-9D4B-AD30-50CCBA3AF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Data Service (CDS)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DFB0A-581A-6D42-B7D1-5B0D1C6EAA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What is it?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Who participates?</a:t>
            </a:r>
          </a:p>
          <a:p>
            <a:r>
              <a:rPr lang="en-US" dirty="0"/>
              <a:t>What do we need you to do?</a:t>
            </a:r>
          </a:p>
          <a:p>
            <a:pPr lvl="1"/>
            <a:r>
              <a:rPr lang="en-US" dirty="0"/>
              <a:t>Submit data – due 10/19</a:t>
            </a:r>
          </a:p>
          <a:p>
            <a:pPr lvl="1"/>
            <a:r>
              <a:rPr lang="en-US" dirty="0"/>
              <a:t>Promote use on your campus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9975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73668-0A84-5B49-BF01-32BF27C7A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b="1" dirty="0">
                <a:solidFill>
                  <a:srgbClr val="980000"/>
                </a:solidFill>
                <a:latin typeface="+mn-lt"/>
                <a:cs typeface="Arial" charset="0"/>
              </a:rPr>
              <a:t>1. Identify data users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0954FD9-C385-3B4D-9533-5F51B12B0F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4086504"/>
              </p:ext>
            </p:extLst>
          </p:nvPr>
        </p:nvGraphicFramePr>
        <p:xfrm>
          <a:off x="311700" y="1396999"/>
          <a:ext cx="8520600" cy="4382571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333868">
                  <a:extLst>
                    <a:ext uri="{9D8B030D-6E8A-4147-A177-3AD203B41FA5}">
                      <a16:colId xmlns:a16="http://schemas.microsoft.com/office/drawing/2014/main" val="269422688"/>
                    </a:ext>
                  </a:extLst>
                </a:gridCol>
                <a:gridCol w="5186732">
                  <a:extLst>
                    <a:ext uri="{9D8B030D-6E8A-4147-A177-3AD203B41FA5}">
                      <a16:colId xmlns:a16="http://schemas.microsoft.com/office/drawing/2014/main" val="4258044279"/>
                    </a:ext>
                  </a:extLst>
                </a:gridCol>
              </a:tblGrid>
              <a:tr h="407738">
                <a:tc>
                  <a:txBody>
                    <a:bodyPr/>
                    <a:lstStyle/>
                    <a:p>
                      <a:r>
                        <a:rPr lang="en-US" dirty="0"/>
                        <a:t>Data on…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Is great for…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509154"/>
                  </a:ext>
                </a:extLst>
              </a:tr>
              <a:tr h="423111">
                <a:tc>
                  <a:txBody>
                    <a:bodyPr/>
                    <a:lstStyle/>
                    <a:p>
                      <a:r>
                        <a:rPr lang="en-US" dirty="0"/>
                        <a:t>IT Financials and Staffing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CIOs, CBOs, Finance Directors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1532420"/>
                  </a:ext>
                </a:extLst>
              </a:tr>
              <a:tr h="360947">
                <a:tc>
                  <a:txBody>
                    <a:bodyPr/>
                    <a:lstStyle/>
                    <a:p>
                      <a:r>
                        <a:rPr lang="en-US" dirty="0"/>
                        <a:t>IT Support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Help Desk/Service Desk Managers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0852430"/>
                  </a:ext>
                </a:extLst>
              </a:tr>
              <a:tr h="649705">
                <a:tc>
                  <a:txBody>
                    <a:bodyPr/>
                    <a:lstStyle/>
                    <a:p>
                      <a:r>
                        <a:rPr lang="en-US" dirty="0"/>
                        <a:t>Educational Technology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Teaching and Learning Directors, Learning Space Managers, Center for Teaching and Learning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105143"/>
                  </a:ext>
                </a:extLst>
              </a:tr>
              <a:tr h="433137">
                <a:tc>
                  <a:txBody>
                    <a:bodyPr/>
                    <a:lstStyle/>
                    <a:p>
                      <a:r>
                        <a:rPr lang="en-US" dirty="0"/>
                        <a:t>Research Computing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CIOs, Research Computing Directors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8699619"/>
                  </a:ext>
                </a:extLst>
              </a:tr>
              <a:tr h="312821">
                <a:tc>
                  <a:txBody>
                    <a:bodyPr/>
                    <a:lstStyle/>
                    <a:p>
                      <a:r>
                        <a:rPr lang="en-US" dirty="0"/>
                        <a:t>Information Security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CIOs, CISOs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6054633"/>
                  </a:ext>
                </a:extLst>
              </a:tr>
              <a:tr h="312821">
                <a:tc>
                  <a:txBody>
                    <a:bodyPr/>
                    <a:lstStyle/>
                    <a:p>
                      <a:r>
                        <a:rPr lang="en-US" dirty="0"/>
                        <a:t>Information Systems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CIOs, IT Directors who are planning system implementations or upgrades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847081"/>
                  </a:ext>
                </a:extLst>
              </a:tr>
              <a:tr h="312821">
                <a:tc>
                  <a:txBody>
                    <a:bodyPr/>
                    <a:lstStyle/>
                    <a:p>
                      <a:r>
                        <a:rPr lang="en-US" dirty="0"/>
                        <a:t>Analytics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CIOs, IR Directors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0807230"/>
                  </a:ext>
                </a:extLst>
              </a:tr>
              <a:tr h="312821">
                <a:tc>
                  <a:txBody>
                    <a:bodyPr/>
                    <a:lstStyle/>
                    <a:p>
                      <a:r>
                        <a:rPr lang="en-US" dirty="0"/>
                        <a:t>Student Success Technologies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CIOs, Directors of Student Success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7340414"/>
                  </a:ext>
                </a:extLst>
              </a:tr>
              <a:tr h="312821">
                <a:tc>
                  <a:txBody>
                    <a:bodyPr/>
                    <a:lstStyle/>
                    <a:p>
                      <a:r>
                        <a:rPr lang="en-US" dirty="0"/>
                        <a:t>Disaster Recovery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CIOs, Risk Officers, Infrastructure Directors,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89676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25030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73668-0A84-5B49-BF01-32BF27C7A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b="1" dirty="0">
                <a:solidFill>
                  <a:srgbClr val="980000"/>
                </a:solidFill>
                <a:latin typeface="+mn-lt"/>
                <a:cs typeface="Arial" charset="0"/>
              </a:rPr>
              <a:t>2. Assign Reviewer Roles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5E9916-3BC3-024C-BE90-9ADA37644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2378"/>
            <a:ext cx="9144000" cy="38932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3533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A34CFEB8-D6B5-A84A-A1C3-8D2CF95F47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19" b="8542"/>
          <a:stretch/>
        </p:blipFill>
        <p:spPr>
          <a:xfrm>
            <a:off x="0" y="2433148"/>
            <a:ext cx="9144000" cy="217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7009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4F784-D878-9D4B-AD30-50CCBA3AF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618" y="399635"/>
            <a:ext cx="8021782" cy="729971"/>
          </a:xfrm>
        </p:spPr>
        <p:txBody>
          <a:bodyPr/>
          <a:lstStyle/>
          <a:p>
            <a:r>
              <a:rPr lang="en-US" dirty="0"/>
              <a:t>EDUCAUSE Technology Research in the Academic Community (ETRAC)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DFB0A-581A-6D42-B7D1-5B0D1C6EA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829" y="1820091"/>
            <a:ext cx="8079971" cy="409810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What is it?</a:t>
            </a:r>
          </a:p>
        </p:txBody>
      </p:sp>
    </p:spTree>
    <p:extLst>
      <p:ext uri="{BB962C8B-B14F-4D97-AF65-F5344CB8AC3E}">
        <p14:creationId xmlns:p14="http://schemas.microsoft.com/office/powerpoint/2010/main" val="16141695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Gill Sans" charset="0"/>
                <a:ea typeface="Gill Sans" charset="0"/>
                <a:cs typeface="Gill Sans" charset="0"/>
              </a:rPr>
              <a:t>2019 EDUCAUSE Student Study Timeline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2427581"/>
              </p:ext>
            </p:extLst>
          </p:nvPr>
        </p:nvGraphicFramePr>
        <p:xfrm>
          <a:off x="606425" y="1371600"/>
          <a:ext cx="8080375" cy="454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1500" y="2119953"/>
            <a:ext cx="20574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Gill Sans" charset="0"/>
                <a:ea typeface="Gill Sans" charset="0"/>
                <a:cs typeface="Gill Sans" charset="0"/>
              </a:rPr>
              <a:t>Review your institution's primary rep and survey administrator status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0233" y="4572000"/>
            <a:ext cx="1765634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Gill Sans" charset="0"/>
                <a:ea typeface="Gill Sans" charset="0"/>
                <a:cs typeface="Gill Sans" charset="0"/>
              </a:rPr>
              <a:t>Complete planning forms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543050" y="2743200"/>
            <a:ext cx="0" cy="320723"/>
          </a:xfrm>
          <a:prstGeom prst="straightConnector1">
            <a:avLst/>
          </a:prstGeom>
          <a:ln w="47625">
            <a:solidFill>
              <a:schemeClr val="accent2">
                <a:lumMod val="40000"/>
                <a:lumOff val="6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543050" y="4257675"/>
            <a:ext cx="0" cy="314325"/>
          </a:xfrm>
          <a:prstGeom prst="straightConnector1">
            <a:avLst/>
          </a:prstGeom>
          <a:ln w="47625">
            <a:solidFill>
              <a:schemeClr val="accent2">
                <a:lumMod val="40000"/>
                <a:lumOff val="6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971800" y="1844280"/>
            <a:ext cx="2343150" cy="10156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Gill Sans" charset="0"/>
                <a:ea typeface="Gill Sans" charset="0"/>
                <a:cs typeface="Gill Sans" charset="0"/>
              </a:rPr>
              <a:t>Finalize local survey implementation logistics</a:t>
            </a:r>
          </a:p>
          <a:p>
            <a:pPr marL="214313" indent="-214313">
              <a:buFont typeface="Arial" charset="0"/>
              <a:buChar char="•"/>
            </a:pPr>
            <a:r>
              <a:rPr lang="en-US" sz="1200" dirty="0">
                <a:latin typeface="Gill Sans" charset="0"/>
                <a:ea typeface="Gill Sans" charset="0"/>
                <a:cs typeface="Gill Sans" charset="0"/>
              </a:rPr>
              <a:t>Choose dates</a:t>
            </a:r>
          </a:p>
          <a:p>
            <a:pPr marL="214313" indent="-214313">
              <a:buFont typeface="Arial" charset="0"/>
              <a:buChar char="•"/>
            </a:pPr>
            <a:r>
              <a:rPr lang="en-US" sz="1200" dirty="0">
                <a:latin typeface="Gill Sans" charset="0"/>
                <a:ea typeface="Gill Sans" charset="0"/>
                <a:cs typeface="Gill Sans" charset="0"/>
              </a:rPr>
              <a:t>Draft invitations</a:t>
            </a:r>
          </a:p>
          <a:p>
            <a:pPr marL="214313" indent="-214313">
              <a:buFont typeface="Arial" charset="0"/>
              <a:buChar char="•"/>
            </a:pPr>
            <a:r>
              <a:rPr lang="en-US" sz="1200" dirty="0">
                <a:latin typeface="Gill Sans" charset="0"/>
                <a:ea typeface="Gill Sans" charset="0"/>
                <a:cs typeface="Gill Sans" charset="0"/>
              </a:rPr>
              <a:t>Create a marketing plan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3886200" y="2836860"/>
            <a:ext cx="0" cy="249241"/>
          </a:xfrm>
          <a:prstGeom prst="straightConnector1">
            <a:avLst/>
          </a:prstGeom>
          <a:ln w="47625">
            <a:solidFill>
              <a:schemeClr val="accent3">
                <a:lumMod val="40000"/>
                <a:lumOff val="6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200400" y="4572001"/>
            <a:ext cx="200025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Gill Sans" charset="0"/>
                <a:ea typeface="Gill Sans" charset="0"/>
                <a:cs typeface="Gill Sans" charset="0"/>
              </a:rPr>
              <a:t>Implement your survey</a:t>
            </a:r>
          </a:p>
          <a:p>
            <a:pPr marL="214313" indent="-214313">
              <a:buFont typeface="Arial" charset="0"/>
              <a:buChar char="•"/>
            </a:pPr>
            <a:r>
              <a:rPr lang="en-US" sz="1200" dirty="0">
                <a:latin typeface="Gill Sans" charset="0"/>
                <a:ea typeface="Gill Sans" charset="0"/>
                <a:cs typeface="Gill Sans" charset="0"/>
              </a:rPr>
              <a:t>Send out links to students/faculty</a:t>
            </a:r>
          </a:p>
          <a:p>
            <a:pPr marL="214313" indent="-214313">
              <a:buFont typeface="Arial" charset="0"/>
              <a:buChar char="•"/>
            </a:pPr>
            <a:r>
              <a:rPr lang="en-US" sz="1200" dirty="0">
                <a:latin typeface="Gill Sans" charset="0"/>
                <a:ea typeface="Gill Sans" charset="0"/>
                <a:cs typeface="Gill Sans" charset="0"/>
              </a:rPr>
              <a:t>Monitor response rates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4057650" y="4286250"/>
            <a:ext cx="0" cy="314325"/>
          </a:xfrm>
          <a:prstGeom prst="straightConnector1">
            <a:avLst/>
          </a:prstGeom>
          <a:ln w="47625">
            <a:solidFill>
              <a:schemeClr val="accent3">
                <a:lumMod val="40000"/>
                <a:lumOff val="6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657850" y="1935287"/>
            <a:ext cx="2343150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Gill Sans" charset="0"/>
                <a:ea typeface="Gill Sans" charset="0"/>
                <a:cs typeface="Gill Sans" charset="0"/>
              </a:rPr>
              <a:t>Data file will be accessible on the ETRAC portal</a:t>
            </a:r>
          </a:p>
          <a:p>
            <a:pPr marL="214313" indent="-214313">
              <a:buFont typeface="Arial" charset="0"/>
              <a:buChar char="•"/>
            </a:pPr>
            <a:r>
              <a:rPr lang="en-US" sz="1200" dirty="0">
                <a:latin typeface="Gill Sans" charset="0"/>
                <a:ea typeface="Gill Sans" charset="0"/>
                <a:cs typeface="Gill Sans" charset="0"/>
              </a:rPr>
              <a:t>Raw data</a:t>
            </a:r>
          </a:p>
          <a:p>
            <a:pPr marL="214313" indent="-214313">
              <a:buFont typeface="Arial" charset="0"/>
              <a:buChar char="•"/>
            </a:pPr>
            <a:r>
              <a:rPr lang="en-US" sz="1200" dirty="0">
                <a:latin typeface="Gill Sans" charset="0"/>
                <a:ea typeface="Gill Sans" charset="0"/>
                <a:cs typeface="Gill Sans" charset="0"/>
              </a:rPr>
              <a:t>Benchmarking data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6743700" y="2708227"/>
            <a:ext cx="0" cy="377873"/>
          </a:xfrm>
          <a:prstGeom prst="straightConnector1">
            <a:avLst/>
          </a:prstGeom>
          <a:ln w="47625">
            <a:solidFill>
              <a:schemeClr val="accent4">
                <a:lumMod val="40000"/>
                <a:lumOff val="6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94954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895" y="1143000"/>
            <a:ext cx="3191956" cy="4114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76" y="1143000"/>
            <a:ext cx="3192199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8271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971550"/>
            <a:ext cx="8629650" cy="422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9676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980000"/>
                </a:solidFill>
                <a:latin typeface="+mn-lt"/>
                <a:cs typeface="Arial" charset="0"/>
              </a:rPr>
              <a:t>2017 report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sz="2800" dirty="0">
                <a:latin typeface="Gill Sans" charset="0"/>
                <a:ea typeface="Gill Sans" charset="0"/>
                <a:cs typeface="Gill Sans" charset="0"/>
              </a:rPr>
              <a:t>Device ownership 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800" dirty="0">
                <a:latin typeface="Gill Sans" charset="0"/>
                <a:ea typeface="Gill Sans" charset="0"/>
                <a:cs typeface="Gill Sans" charset="0"/>
              </a:rPr>
              <a:t>Campus technology experiences 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800" dirty="0">
                <a:latin typeface="Gill Sans" charset="0"/>
                <a:ea typeface="Gill Sans" charset="0"/>
                <a:cs typeface="Gill Sans" charset="0"/>
              </a:rPr>
              <a:t>Security training and practices 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800" dirty="0">
                <a:latin typeface="Gill Sans" charset="0"/>
                <a:ea typeface="Gill Sans" charset="0"/>
                <a:cs typeface="Gill Sans" charset="0"/>
              </a:rPr>
              <a:t>Sources of technology support 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800" dirty="0">
                <a:latin typeface="Gill Sans" charset="0"/>
                <a:ea typeface="Gill Sans" charset="0"/>
                <a:cs typeface="Gill Sans" charset="0"/>
              </a:rPr>
              <a:t>Classroom technology experiences 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800" dirty="0">
                <a:latin typeface="Gill Sans" charset="0"/>
                <a:ea typeface="Gill Sans" charset="0"/>
                <a:cs typeface="Gill Sans" charset="0"/>
              </a:rPr>
              <a:t>Desired technologies for teaching and learning 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800" dirty="0">
                <a:latin typeface="Gill Sans" charset="0"/>
                <a:ea typeface="Gill Sans" charset="0"/>
                <a:cs typeface="Gill Sans" charset="0"/>
              </a:rPr>
              <a:t>Student success technology evaluations 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800" dirty="0">
                <a:latin typeface="Gill Sans" charset="0"/>
                <a:ea typeface="Gill Sans" charset="0"/>
                <a:cs typeface="Gill Sans" charset="0"/>
              </a:rPr>
              <a:t>Perspectives and preferences for teaching and learning environments 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800" dirty="0">
                <a:latin typeface="Gill Sans" charset="0"/>
                <a:ea typeface="Gill Sans" charset="0"/>
                <a:cs typeface="Gill Sans" charset="0"/>
              </a:rPr>
              <a:t>Classroom mobile experiences and policies</a:t>
            </a:r>
          </a:p>
        </p:txBody>
      </p:sp>
    </p:spTree>
    <p:extLst>
      <p:ext uri="{BB962C8B-B14F-4D97-AF65-F5344CB8AC3E}">
        <p14:creationId xmlns:p14="http://schemas.microsoft.com/office/powerpoint/2010/main" val="1208390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2"/>
            <a:extLst>
              <a:ext uri="{FF2B5EF4-FFF2-40B4-BE49-F238E27FC236}">
                <a16:creationId xmlns:a16="http://schemas.microsoft.com/office/drawing/2014/main" id="{A5A52AE5-39DF-CF4D-B01D-5B62B5E28C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14" b="7164"/>
          <a:stretch/>
        </p:blipFill>
        <p:spPr>
          <a:xfrm>
            <a:off x="482600" y="2417751"/>
            <a:ext cx="8178799" cy="2022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8405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4F784-D878-9D4B-AD30-50CCBA3AF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618" y="399635"/>
            <a:ext cx="8021782" cy="729971"/>
          </a:xfrm>
        </p:spPr>
        <p:txBody>
          <a:bodyPr/>
          <a:lstStyle/>
          <a:p>
            <a:r>
              <a:rPr lang="en-US" dirty="0"/>
              <a:t>EDUCAUSE Technology Research in the Academic Community (ETRAC)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DFB0A-581A-6D42-B7D1-5B0D1C6EA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829" y="1820091"/>
            <a:ext cx="8079971" cy="4098107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What is it?</a:t>
            </a:r>
          </a:p>
          <a:p>
            <a:r>
              <a:rPr lang="en-US" dirty="0">
                <a:solidFill>
                  <a:schemeClr val="tx1"/>
                </a:solidFill>
              </a:rPr>
              <a:t>Who participates?</a:t>
            </a:r>
          </a:p>
        </p:txBody>
      </p:sp>
    </p:spTree>
    <p:extLst>
      <p:ext uri="{BB962C8B-B14F-4D97-AF65-F5344CB8AC3E}">
        <p14:creationId xmlns:p14="http://schemas.microsoft.com/office/powerpoint/2010/main" val="23641299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FC816CD-DEE0-CB45-9D9E-7602219B5A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69" r="2536"/>
          <a:stretch/>
        </p:blipFill>
        <p:spPr>
          <a:xfrm>
            <a:off x="0" y="0"/>
            <a:ext cx="6015789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C0E4E29-5AC8-FF4D-840B-E187BC44F6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66" r="5902"/>
          <a:stretch/>
        </p:blipFill>
        <p:spPr>
          <a:xfrm>
            <a:off x="5618746" y="-48128"/>
            <a:ext cx="3525254" cy="34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5564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/>
          </p:nvPr>
        </p:nvGraphicFramePr>
        <p:xfrm>
          <a:off x="285750" y="1657350"/>
          <a:ext cx="8137603" cy="3486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25501" y="773029"/>
            <a:ext cx="7658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Gill Sans" charset="0"/>
                <a:ea typeface="Gill Sans" charset="0"/>
                <a:cs typeface="Gill Sans" charset="0"/>
              </a:rPr>
              <a:t>With what other departments, units, or individuals do you anticipate sharing the student response data you will receive from ECAR?</a:t>
            </a:r>
          </a:p>
        </p:txBody>
      </p:sp>
    </p:spTree>
    <p:extLst>
      <p:ext uri="{BB962C8B-B14F-4D97-AF65-F5344CB8AC3E}">
        <p14:creationId xmlns:p14="http://schemas.microsoft.com/office/powerpoint/2010/main" val="28584185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1263" y="791077"/>
            <a:ext cx="7029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Gill Sans" charset="0"/>
                <a:ea typeface="Gill Sans" charset="0"/>
                <a:cs typeface="Gill Sans" charset="0"/>
              </a:rPr>
              <a:t>How do you anticipate the student response data from the survey will be used at your institution?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1870533"/>
              </p:ext>
            </p:extLst>
          </p:nvPr>
        </p:nvGraphicFramePr>
        <p:xfrm>
          <a:off x="285749" y="1383632"/>
          <a:ext cx="8725903" cy="3931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512745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4F784-D878-9D4B-AD30-50CCBA3AF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618" y="399635"/>
            <a:ext cx="8021782" cy="729971"/>
          </a:xfrm>
        </p:spPr>
        <p:txBody>
          <a:bodyPr/>
          <a:lstStyle/>
          <a:p>
            <a:r>
              <a:rPr lang="en-US" dirty="0"/>
              <a:t>EDUCAUSE Technology Research in the Academic Community (ETRAC)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DFB0A-581A-6D42-B7D1-5B0D1C6EA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829" y="1820091"/>
            <a:ext cx="8079971" cy="4098107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What is it?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Who participates?</a:t>
            </a:r>
          </a:p>
          <a:p>
            <a:r>
              <a:rPr lang="en-US" dirty="0"/>
              <a:t>What do we need you to do?</a:t>
            </a:r>
          </a:p>
          <a:p>
            <a:pPr lvl="1"/>
            <a:r>
              <a:rPr lang="en-US" dirty="0"/>
              <a:t>Sign-up!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9517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" y="1028701"/>
            <a:ext cx="7543800" cy="397106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AE50E0E3-2842-A149-B435-3CCC16E86895}"/>
              </a:ext>
            </a:extLst>
          </p:cNvPr>
          <p:cNvSpPr/>
          <p:nvPr/>
        </p:nvSpPr>
        <p:spPr>
          <a:xfrm>
            <a:off x="5026479" y="1972979"/>
            <a:ext cx="2917371" cy="4842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0329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1143000"/>
            <a:ext cx="7863485" cy="32004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17CE5F1-09BE-224F-A368-AD5CE750871A}"/>
              </a:ext>
            </a:extLst>
          </p:cNvPr>
          <p:cNvSpPr/>
          <p:nvPr/>
        </p:nvSpPr>
        <p:spPr>
          <a:xfrm>
            <a:off x="2171961" y="2394085"/>
            <a:ext cx="2917371" cy="4842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2278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8D6F859B-3FBE-C041-A986-813CA038FE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69" b="3843"/>
          <a:stretch/>
        </p:blipFill>
        <p:spPr>
          <a:xfrm>
            <a:off x="78377" y="2301472"/>
            <a:ext cx="9144000" cy="215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1583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4F784-D878-9D4B-AD30-50CCBA3AF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618" y="399635"/>
            <a:ext cx="8021782" cy="729971"/>
          </a:xfrm>
        </p:spPr>
        <p:txBody>
          <a:bodyPr/>
          <a:lstStyle/>
          <a:p>
            <a:r>
              <a:rPr lang="en-US" dirty="0"/>
              <a:t>Custom Analytics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DFB0A-581A-6D42-B7D1-5B0D1C6EA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829" y="1820091"/>
            <a:ext cx="8079971" cy="409810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Custom CDS Module</a:t>
            </a:r>
          </a:p>
          <a:p>
            <a:r>
              <a:rPr lang="en-US" dirty="0">
                <a:solidFill>
                  <a:schemeClr val="tx1"/>
                </a:solidFill>
              </a:rPr>
              <a:t>Aggregate analysis for non-participants</a:t>
            </a:r>
          </a:p>
        </p:txBody>
      </p:sp>
    </p:spTree>
    <p:extLst>
      <p:ext uri="{BB962C8B-B14F-4D97-AF65-F5344CB8AC3E}">
        <p14:creationId xmlns:p14="http://schemas.microsoft.com/office/powerpoint/2010/main" val="34965694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66B22-4AA5-D849-BD8D-976B678EC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956A1C-013A-0D4F-A290-AE11CDE57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www.educause.edu/coredata</a:t>
            </a:r>
            <a:endParaRPr lang="en-US" dirty="0"/>
          </a:p>
          <a:p>
            <a:r>
              <a:rPr lang="en-US" dirty="0">
                <a:hlinkClick r:id="rId3"/>
              </a:rPr>
              <a:t>www.educause.edu/etrac</a:t>
            </a:r>
            <a:endParaRPr lang="en-US" dirty="0"/>
          </a:p>
          <a:p>
            <a:r>
              <a:rPr lang="en-US" dirty="0">
                <a:hlinkClick r:id="rId4"/>
              </a:rPr>
              <a:t>benchmarking@educause.edu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5980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4F784-D878-9D4B-AD30-50CCBA3AF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Data Service (CDS)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DFB0A-581A-6D42-B7D1-5B0D1C6EAA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it?</a:t>
            </a:r>
          </a:p>
        </p:txBody>
      </p:sp>
    </p:spTree>
    <p:extLst>
      <p:ext uri="{BB962C8B-B14F-4D97-AF65-F5344CB8AC3E}">
        <p14:creationId xmlns:p14="http://schemas.microsoft.com/office/powerpoint/2010/main" val="1653192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>
            <a:extLst>
              <a:ext uri="{FF2B5EF4-FFF2-40B4-BE49-F238E27FC236}">
                <a16:creationId xmlns:a16="http://schemas.microsoft.com/office/drawing/2014/main" id="{A6BDCB7C-AA22-094D-ABBD-5E01B9A053B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7156" y="914402"/>
            <a:ext cx="3652838" cy="783431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defRPr/>
            </a:pPr>
            <a:r>
              <a:rPr lang="en" sz="3600" b="1">
                <a:solidFill>
                  <a:srgbClr val="980000"/>
                </a:solidFill>
              </a:rPr>
              <a:t>Take the survey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03636A1-9E3A-F84A-BAA3-A34AB783A6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72" r="3929"/>
          <a:stretch/>
        </p:blipFill>
        <p:spPr>
          <a:xfrm>
            <a:off x="259557" y="1864443"/>
            <a:ext cx="8677615" cy="367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3616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82">
            <a:extLst>
              <a:ext uri="{FF2B5EF4-FFF2-40B4-BE49-F238E27FC236}">
                <a16:creationId xmlns:a16="http://schemas.microsoft.com/office/drawing/2014/main" id="{3CC3232C-6043-6949-9F35-2BA6DB3270B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7155" y="914402"/>
            <a:ext cx="5570833" cy="783431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spcBef>
                <a:spcPct val="0"/>
              </a:spcBef>
              <a:defRPr/>
            </a:pPr>
            <a:r>
              <a:rPr lang="en-US" altLang="en-US" sz="3600" b="1" dirty="0">
                <a:solidFill>
                  <a:srgbClr val="980000"/>
                </a:solidFill>
                <a:ea typeface="Arial" charset="0"/>
                <a:cs typeface="Arial" charset="0"/>
                <a:sym typeface="Arial" charset="0"/>
              </a:rPr>
              <a:t>Create a Custom Peer Group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75BB1A-80E4-4646-A566-3B6EADB0E4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5" y="1742813"/>
            <a:ext cx="8878570" cy="37269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7047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85;p18">
            <a:extLst>
              <a:ext uri="{FF2B5EF4-FFF2-40B4-BE49-F238E27FC236}">
                <a16:creationId xmlns:a16="http://schemas.microsoft.com/office/drawing/2014/main" id="{73FC0E88-DDDB-2C42-965F-5F8B65803B2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4222"/>
          <a:stretch/>
        </p:blipFill>
        <p:spPr>
          <a:xfrm>
            <a:off x="250371" y="1610747"/>
            <a:ext cx="8634110" cy="41505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Shape 82">
            <a:extLst>
              <a:ext uri="{FF2B5EF4-FFF2-40B4-BE49-F238E27FC236}">
                <a16:creationId xmlns:a16="http://schemas.microsoft.com/office/drawing/2014/main" id="{3CC3232C-6043-6949-9F35-2BA6DB3270B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7156" y="914402"/>
            <a:ext cx="3652838" cy="783431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spcBef>
                <a:spcPct val="0"/>
              </a:spcBef>
              <a:defRPr/>
            </a:pPr>
            <a:r>
              <a:rPr lang="en-US" altLang="en-US" sz="3600" b="1" dirty="0">
                <a:solidFill>
                  <a:srgbClr val="980000"/>
                </a:solidFill>
                <a:ea typeface="Arial" charset="0"/>
                <a:cs typeface="Arial" charset="0"/>
                <a:sym typeface="Arial" charset="0"/>
              </a:rPr>
              <a:t>Get the data</a:t>
            </a:r>
          </a:p>
        </p:txBody>
      </p:sp>
    </p:spTree>
    <p:extLst>
      <p:ext uri="{BB962C8B-B14F-4D97-AF65-F5344CB8AC3E}">
        <p14:creationId xmlns:p14="http://schemas.microsoft.com/office/powerpoint/2010/main" val="3598559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82">
            <a:extLst>
              <a:ext uri="{FF2B5EF4-FFF2-40B4-BE49-F238E27FC236}">
                <a16:creationId xmlns:a16="http://schemas.microsoft.com/office/drawing/2014/main" id="{3CC3232C-6043-6949-9F35-2BA6DB3270B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7156" y="914402"/>
            <a:ext cx="3652838" cy="783431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spcBef>
                <a:spcPct val="0"/>
              </a:spcBef>
              <a:defRPr/>
            </a:pPr>
            <a:r>
              <a:rPr lang="en-US" altLang="en-US" sz="3600" b="1" dirty="0">
                <a:solidFill>
                  <a:srgbClr val="980000"/>
                </a:solidFill>
                <a:ea typeface="Arial" charset="0"/>
                <a:cs typeface="Arial" charset="0"/>
                <a:sym typeface="Arial" charset="0"/>
              </a:rPr>
              <a:t>Popular Metrics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FE856B0-51EA-AB4F-9758-25433FD298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12"/>
          <a:stretch/>
        </p:blipFill>
        <p:spPr>
          <a:xfrm>
            <a:off x="0" y="1586594"/>
            <a:ext cx="9144000" cy="4246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7861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82">
            <a:extLst>
              <a:ext uri="{FF2B5EF4-FFF2-40B4-BE49-F238E27FC236}">
                <a16:creationId xmlns:a16="http://schemas.microsoft.com/office/drawing/2014/main" id="{3CC3232C-6043-6949-9F35-2BA6DB3270B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spcBef>
                <a:spcPct val="0"/>
              </a:spcBef>
              <a:defRPr/>
            </a:pPr>
            <a:r>
              <a:rPr lang="en-US" altLang="en-US" sz="3600" b="1" dirty="0">
                <a:solidFill>
                  <a:srgbClr val="980000"/>
                </a:solidFill>
                <a:ea typeface="Arial" charset="0"/>
                <a:cs typeface="Arial" charset="0"/>
                <a:sym typeface="Arial" charset="0"/>
              </a:rPr>
              <a:t>2017 Data Available Now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5E7556A-A5FD-6C4E-87D4-EE942BB2BD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5715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ea typeface="Arial" charset="0"/>
                <a:cs typeface="Arial" charset="0"/>
                <a:sym typeface="Arial" charset="0"/>
              </a:rPr>
              <a:t>IT Financials and Staffing</a:t>
            </a:r>
          </a:p>
          <a:p>
            <a:pPr marL="571500" indent="-5715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ea typeface="Arial" charset="0"/>
                <a:cs typeface="Arial" charset="0"/>
                <a:sym typeface="Arial" charset="0"/>
              </a:rPr>
              <a:t>IT Support Services</a:t>
            </a:r>
          </a:p>
          <a:p>
            <a:pPr marL="571500" indent="-5715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ea typeface="Arial" charset="0"/>
                <a:cs typeface="Arial" charset="0"/>
                <a:sym typeface="Arial" charset="0"/>
              </a:rPr>
              <a:t>Research Computing</a:t>
            </a:r>
          </a:p>
          <a:p>
            <a:pPr marL="571500" indent="-5715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ea typeface="Arial" charset="0"/>
                <a:cs typeface="Arial" charset="0"/>
                <a:sym typeface="Arial" charset="0"/>
              </a:rPr>
              <a:t>Information Systems and Applications</a:t>
            </a:r>
          </a:p>
          <a:p>
            <a:pPr marL="1028700" lvl="2" indent="-5715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IT Systems, HR, Financial, Facilities, Enterprise, Research Administration</a:t>
            </a:r>
          </a:p>
          <a:p>
            <a:pPr marL="571500" lvl="1" indent="-5715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ea typeface="Arial" charset="0"/>
                <a:cs typeface="Arial" charset="0"/>
                <a:sym typeface="Arial" charset="0"/>
              </a:rPr>
              <a:t>Maturity Indices</a:t>
            </a:r>
          </a:p>
          <a:p>
            <a:pPr marL="1028700" lvl="2" indent="-5715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ym typeface="Arial" charset="0"/>
              </a:rPr>
              <a:t>IT Service Management, Student Success Technologies, Research Computing, ITGRC</a:t>
            </a:r>
            <a:r>
              <a:rPr lang="en-US" sz="1600" dirty="0"/>
              <a:t>	</a:t>
            </a:r>
          </a:p>
          <a:p>
            <a:pPr marL="571500" lvl="1" indent="-5715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ea typeface="Arial" charset="0"/>
                <a:cs typeface="Arial" charset="0"/>
                <a:sym typeface="Arial" charset="0"/>
              </a:rPr>
              <a:t>Deployment Indices</a:t>
            </a:r>
          </a:p>
          <a:p>
            <a:pPr marL="1028700" lvl="2" indent="-5715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ym typeface="Arial" charset="0"/>
              </a:rPr>
              <a:t>Student Success Technologies, Research Computing</a:t>
            </a:r>
            <a:endParaRPr lang="en-US" altLang="en-US" sz="1600" b="1" dirty="0">
              <a:ea typeface="Arial" charset="0"/>
              <a:cs typeface="Arial" charset="0"/>
              <a:sym typeface="Arial" charset="0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1404596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5805</TotalTime>
  <Words>739</Words>
  <Application>Microsoft Macintosh PowerPoint</Application>
  <PresentationFormat>On-screen Show (4:3)</PresentationFormat>
  <Paragraphs>158</Paragraphs>
  <Slides>39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Calibri</vt:lpstr>
      <vt:lpstr>Courier New</vt:lpstr>
      <vt:lpstr>Gill Sans</vt:lpstr>
      <vt:lpstr>Wingdings</vt:lpstr>
      <vt:lpstr>Default Theme</vt:lpstr>
      <vt:lpstr>EDUCAUSE Analytics Services</vt:lpstr>
      <vt:lpstr>PowerPoint Presentation</vt:lpstr>
      <vt:lpstr>PowerPoint Presentation</vt:lpstr>
      <vt:lpstr>Core Data Service (CDS)</vt:lpstr>
      <vt:lpstr>Take the survey</vt:lpstr>
      <vt:lpstr>Create a Custom Peer Group</vt:lpstr>
      <vt:lpstr>Get the data</vt:lpstr>
      <vt:lpstr>Popular Metrics</vt:lpstr>
      <vt:lpstr>2017 Data Available Now</vt:lpstr>
      <vt:lpstr>2018 Data Collection</vt:lpstr>
      <vt:lpstr>Core Data Service (CDS)</vt:lpstr>
      <vt:lpstr>PowerPoint Presentation</vt:lpstr>
      <vt:lpstr>776 Participating Institutions in 2017</vt:lpstr>
      <vt:lpstr>776 Participating Institutions in 2017</vt:lpstr>
      <vt:lpstr>4,142 Unique Users  (Dec 2016-present)</vt:lpstr>
      <vt:lpstr>Core Data Service (CDS)</vt:lpstr>
      <vt:lpstr>Core Data Service (CDS)</vt:lpstr>
      <vt:lpstr>1. Decide which modules to complete.</vt:lpstr>
      <vt:lpstr>2. Delegate!</vt:lpstr>
      <vt:lpstr>3. Add your responses.</vt:lpstr>
      <vt:lpstr>Core Data Service (CDS)</vt:lpstr>
      <vt:lpstr>1. Identify data users</vt:lpstr>
      <vt:lpstr>2. Assign Reviewer Roles</vt:lpstr>
      <vt:lpstr>PowerPoint Presentation</vt:lpstr>
      <vt:lpstr>EDUCAUSE Technology Research in the Academic Community (ETRAC)</vt:lpstr>
      <vt:lpstr>2019 EDUCAUSE Student Study Timeline</vt:lpstr>
      <vt:lpstr>PowerPoint Presentation</vt:lpstr>
      <vt:lpstr>PowerPoint Presentation</vt:lpstr>
      <vt:lpstr>2017 report topics</vt:lpstr>
      <vt:lpstr>EDUCAUSE Technology Research in the Academic Community (ETRAC)</vt:lpstr>
      <vt:lpstr>PowerPoint Presentation</vt:lpstr>
      <vt:lpstr>PowerPoint Presentation</vt:lpstr>
      <vt:lpstr>PowerPoint Presentation</vt:lpstr>
      <vt:lpstr>EDUCAUSE Technology Research in the Academic Community (ETRAC)</vt:lpstr>
      <vt:lpstr>PowerPoint Presentation</vt:lpstr>
      <vt:lpstr>PowerPoint Presentation</vt:lpstr>
      <vt:lpstr>PowerPoint Presentation</vt:lpstr>
      <vt:lpstr>Custom Analytics Examples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Leah Lang</dc:creator>
  <cp:lastModifiedBy>Leah Lang</cp:lastModifiedBy>
  <cp:revision>17</cp:revision>
  <dcterms:created xsi:type="dcterms:W3CDTF">2018-09-28T15:12:24Z</dcterms:created>
  <dcterms:modified xsi:type="dcterms:W3CDTF">2018-10-02T18:01:04Z</dcterms:modified>
</cp:coreProperties>
</file>