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25">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guide orient="horz" pos="4125"/>
        <p:guide pos="76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use.edu/about/discover-membership/cybersecurity-member-orient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vvogel@educause.edu"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bkelly@educause.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r.educause.edu/articles/2019/1/the-yin-and-yang-of-security-and-priva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vents.educause.edu/educause-live/webinars/2018/campus-wide-two-factor-authentication-2fa-saturation-campaign" TargetMode="External"/><Relationship Id="rId3" Type="http://schemas.openxmlformats.org/officeDocument/2006/relationships/hyperlink" Target="http://staysafeonline.us1.list-manage.com/track/click?u=1cfc376f9f35e50eaea6eb1e0&amp;id=7e52b3a2f8&amp;e=5968d34733" TargetMode="External"/><Relationship Id="rId7" Type="http://schemas.openxmlformats.org/officeDocument/2006/relationships/hyperlink" Target="https://er.educause.edu/blogs/2019/1/welcome-to-data-privacy-month-201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educause.edu/focus-areas-and-initiatives/policy-and-security/cybersecurity-program/awareness-campaigns#privacyday" TargetMode="External"/><Relationship Id="rId5" Type="http://schemas.openxmlformats.org/officeDocument/2006/relationships/hyperlink" Target="https://events.educause.edu/educause-live/webinars/2019/artificial-intelligence-in-education-legal-considerations-and-ethical-questions" TargetMode="External"/><Relationship Id="rId4" Type="http://schemas.openxmlformats.org/officeDocument/2006/relationships/hyperlink" Target="http://staysafeonline.us1.list-manage.com/track/click?u=1cfc376f9f35e50eaea6eb1e0&amp;id=10a054c427&amp;e=5968d3473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We’re</a:t>
            </a:r>
            <a:r>
              <a:rPr lang="en-US" sz="1200"/>
              <a:t> here to tell you a little bit more about the EDUCAUSE Cybersecurity Program.</a:t>
            </a:r>
            <a:endParaRPr sz="1200"/>
          </a:p>
        </p:txBody>
      </p:sp>
      <p:sp>
        <p:nvSpPr>
          <p:cNvPr id="130" name="Google Shape;130;p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Cybersecurity Program offers a variety of resources developed by and for higher education information security and privacy professionals. These are some of our key resources. </a:t>
            </a:r>
            <a:endParaRPr/>
          </a:p>
        </p:txBody>
      </p:sp>
      <p:sp>
        <p:nvSpPr>
          <p:cNvPr id="204" name="Google Shape;204;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Two new publications in January on federated identity and 2FA. </a:t>
            </a:r>
            <a:endParaRPr/>
          </a:p>
          <a:p>
            <a:pPr marL="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Revamped content in the guide’s Risk Management and Incident Management &amp; Response chapters.</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Updated Information Security Almanac using 2018 CDS data will be published in mid-April.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New/updated resources on hot topics like Security Operations Centers, phishing simulation programs, and password managers.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Security 2020 call for proposals will open in August/September. Consider submitting a proposal or inviting your team to submit.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Note: An updated infographic on the 5 key cybersecurity program resources will be available by late April/early May: </a:t>
            </a:r>
            <a:r>
              <a:rPr lang="en-US" sz="1100" u="sng">
                <a:solidFill>
                  <a:schemeClr val="hlink"/>
                </a:solidFill>
                <a:latin typeface="Arial"/>
                <a:ea typeface="Arial"/>
                <a:cs typeface="Arial"/>
                <a:sym typeface="Arial"/>
                <a:hlinkClick r:id="rId3"/>
              </a:rPr>
              <a:t>https://www.educause.edu/about/discover-membership/cybersecurity-member-orientation</a:t>
            </a:r>
            <a:r>
              <a:rPr lang="en-US"/>
              <a:t> </a:t>
            </a:r>
            <a:endParaRPr/>
          </a:p>
        </p:txBody>
      </p:sp>
      <p:sp>
        <p:nvSpPr>
          <p:cNvPr id="211" name="Google Shape;211;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Please feel free to contact us with additional questions: </a:t>
            </a:r>
            <a:r>
              <a:rPr lang="en-US" u="sng">
                <a:solidFill>
                  <a:schemeClr val="hlink"/>
                </a:solidFill>
                <a:hlinkClick r:id="rId3"/>
              </a:rPr>
              <a:t>vvogel@educause.edu</a:t>
            </a:r>
            <a:r>
              <a:rPr lang="en-US"/>
              <a:t> or </a:t>
            </a:r>
            <a:r>
              <a:rPr lang="en-US" u="sng">
                <a:solidFill>
                  <a:schemeClr val="hlink"/>
                </a:solidFill>
                <a:hlinkClick r:id="rId4"/>
              </a:rPr>
              <a:t>bkelly@educause.edu</a:t>
            </a:r>
            <a:r>
              <a:rPr lang="en-US"/>
              <a:t> </a:t>
            </a:r>
            <a:endParaRPr/>
          </a:p>
        </p:txBody>
      </p:sp>
      <p:sp>
        <p:nvSpPr>
          <p:cNvPr id="218" name="Google Shape;218;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9d44045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549d44045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Brian’s intro.</a:t>
            </a:r>
            <a:endParaRPr/>
          </a:p>
          <a:p>
            <a:pPr marL="0" lvl="0" indent="0" algn="l" rtl="0">
              <a:spcBef>
                <a:spcPts val="0"/>
              </a:spcBef>
              <a:spcAft>
                <a:spcPts val="0"/>
              </a:spcAft>
              <a:buSzPts val="1200"/>
              <a:buNone/>
            </a:pPr>
            <a:endParaRPr/>
          </a:p>
          <a:p>
            <a:pPr marL="0" lvl="0" indent="0" algn="l" rtl="0">
              <a:spcBef>
                <a:spcPts val="0"/>
              </a:spcBef>
              <a:spcAft>
                <a:spcPts val="0"/>
              </a:spcAft>
              <a:buSzPts val="1200"/>
              <a:buNone/>
            </a:pPr>
            <a:r>
              <a:rPr lang="en-US"/>
              <a:t>Val’s intro.</a:t>
            </a:r>
            <a:endParaRPr/>
          </a:p>
        </p:txBody>
      </p:sp>
      <p:sp>
        <p:nvSpPr>
          <p:cNvPr id="139" name="Google Shape;139;g549d440453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For the fourth year in a row, information security tops the Top 10 IT Issues list. </a:t>
            </a:r>
            <a:endParaRPr/>
          </a:p>
          <a:p>
            <a:pPr marL="0" marR="0" lvl="0" indent="0" algn="l" rtl="0">
              <a:spcBef>
                <a:spcPts val="0"/>
              </a:spcBef>
              <a:spcAft>
                <a:spcPts val="0"/>
              </a:spcAft>
              <a:buClr>
                <a:schemeClr val="dk1"/>
              </a:buClr>
              <a:buSzPts val="1200"/>
              <a:buFont typeface="Calibri"/>
              <a:buNone/>
            </a:pPr>
            <a:r>
              <a:rPr lang="en-US"/>
              <a:t>For the first year, privacy makes an appearance on the list at #3.</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Information Security Strategy and Privacy are part of the theme, Trusted Data. In addition to collecting, securing, integrating, and standardizing data, campuses are preparing to use data meaningfully and ethically. </a:t>
            </a:r>
            <a:endParaRPr/>
          </a:p>
          <a:p>
            <a:pPr marL="0" marR="0" lvl="0" indent="0" algn="l" rtl="0">
              <a:spcBef>
                <a:spcPts val="0"/>
              </a:spcBef>
              <a:spcAft>
                <a:spcPts val="0"/>
              </a:spcAft>
              <a:buClr>
                <a:schemeClr val="dk1"/>
              </a:buClr>
              <a:buSzPts val="1200"/>
              <a:buFont typeface="Calibri"/>
              <a:buNone/>
            </a:pPr>
            <a:endParaRPr sz="1350">
              <a:solidFill>
                <a:srgbClr val="2E2E2E"/>
              </a:solidFill>
              <a:highlight>
                <a:srgbClr val="FFFFFF"/>
              </a:highlight>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a:t>Article published in EDUCAUSE Review in January discusses the yin-and-yang concepts of security and privacy: </a:t>
            </a:r>
            <a:r>
              <a:rPr lang="en-US" sz="1100" u="sng">
                <a:solidFill>
                  <a:schemeClr val="hlink"/>
                </a:solidFill>
                <a:latin typeface="Arial"/>
                <a:ea typeface="Arial"/>
                <a:cs typeface="Arial"/>
                <a:sym typeface="Arial"/>
                <a:hlinkClick r:id="rId3"/>
              </a:rPr>
              <a:t>https://er.educause.edu/articles/2019/1/the-yin-and-yang-of-security-and-privacy</a:t>
            </a:r>
            <a:r>
              <a:rPr lang="en-US"/>
              <a:t> </a:t>
            </a:r>
            <a:endParaRPr/>
          </a:p>
        </p:txBody>
      </p:sp>
      <p:sp>
        <p:nvSpPr>
          <p:cNvPr id="149" name="Google Shape;149;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Here are a few interesting data points from the EDUCAUSE Core Data Service (CDS). This information will be available in mid-April when we publish a new Information Security Almanac using CDS data from the 2018 survey. </a:t>
            </a:r>
            <a:endParaRPr/>
          </a:p>
          <a:p>
            <a:pPr marL="0" marR="0" lvl="0" indent="0" algn="l" rtl="0">
              <a:spcBef>
                <a:spcPts val="0"/>
              </a:spcBef>
              <a:spcAft>
                <a:spcPts val="0"/>
              </a:spcAft>
              <a:buClr>
                <a:schemeClr val="dk1"/>
              </a:buClr>
              <a:buSzPts val="1200"/>
              <a:buFont typeface="Calibri"/>
              <a:buNone/>
            </a:pPr>
            <a:endParaRPr i="1"/>
          </a:p>
          <a:p>
            <a:pPr marL="0" marR="0" lvl="0" indent="0" algn="l" rtl="0">
              <a:spcBef>
                <a:spcPts val="0"/>
              </a:spcBef>
              <a:spcAft>
                <a:spcPts val="0"/>
              </a:spcAft>
              <a:buClr>
                <a:schemeClr val="dk1"/>
              </a:buClr>
              <a:buSzPts val="1200"/>
              <a:buFont typeface="Calibri"/>
              <a:buNone/>
            </a:pPr>
            <a:r>
              <a:rPr lang="en-US" i="1"/>
              <a:t>Note: The Information Security module is included in the CDS survey every other year (e.g., 2016, 2018). </a:t>
            </a:r>
            <a:endParaRPr/>
          </a:p>
          <a:p>
            <a:pPr marL="0" marR="0" lvl="0" indent="0" algn="l" rtl="0">
              <a:spcBef>
                <a:spcPts val="0"/>
              </a:spcBef>
              <a:spcAft>
                <a:spcPts val="0"/>
              </a:spcAft>
              <a:buClr>
                <a:schemeClr val="dk1"/>
              </a:buClr>
              <a:buSzPts val="1200"/>
              <a:buFont typeface="Calibri"/>
              <a:buNone/>
            </a:pPr>
            <a:r>
              <a:rPr lang="en-US"/>
              <a:t>https://www.educause.edu/research-and-publications/research/core-data-service</a:t>
            </a:r>
            <a:endParaRPr/>
          </a:p>
          <a:p>
            <a:pPr marL="0" marR="0" lvl="0" indent="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Arial"/>
              <a:buChar char="•"/>
            </a:pPr>
            <a:r>
              <a:rPr lang="en-US"/>
              <a:t>Point 1: REN-ISAC, Internet2, US FBI InfraGard program, and HEISC were the most common responses. For comparison, the number was 46% in 2016.</a:t>
            </a:r>
            <a:endParaRPr/>
          </a:p>
          <a:p>
            <a:pPr marL="17145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Point 2: This means that more than half of responding institutions do not have someone who is a full-time information security leader, like a chief information security officer (CISO). The 2018 data is a sign that institutions are dedicating more resources to information security FTE. In a review of responses to a recent EDUCAUSE Maturity Index on information security, institutions that indicated they had an individual with institution-wide information security responsibility and authority written into their job description (this may be the CIO, CISO, CSO, or other) </a:t>
            </a:r>
            <a:r>
              <a:rPr lang="en-US" sz="1200" b="1" i="0" u="none" strike="noStrike" cap="none">
                <a:solidFill>
                  <a:schemeClr val="dk1"/>
                </a:solidFill>
                <a:latin typeface="Calibri"/>
                <a:ea typeface="Calibri"/>
                <a:cs typeface="Calibri"/>
                <a:sym typeface="Calibri"/>
              </a:rPr>
              <a:t>scored higher on the overall maturity index and on each dimension than institutions reporting otherwise</a:t>
            </a:r>
            <a:r>
              <a:rPr lang="en-US" sz="1200" b="0" i="0" u="none" strike="noStrike" cap="none">
                <a:solidFill>
                  <a:schemeClr val="dk1"/>
                </a:solidFill>
                <a:latin typeface="Calibri"/>
                <a:ea typeface="Calibri"/>
                <a:cs typeface="Calibri"/>
                <a:sym typeface="Calibri"/>
              </a:rPr>
              <a:t>.</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Point 3: </a:t>
            </a:r>
            <a:r>
              <a:rPr lang="en-US" sz="1200"/>
              <a:t>Our community finds value in information sharing as regulatory requirements are increasing.</a:t>
            </a:r>
            <a:endParaRPr/>
          </a:p>
          <a:p>
            <a:pPr marL="171450" lvl="0" indent="-171450" algn="l" rtl="0">
              <a:spcBef>
                <a:spcPts val="0"/>
              </a:spcBef>
              <a:spcAft>
                <a:spcPts val="0"/>
              </a:spcAft>
              <a:buClr>
                <a:schemeClr val="dk1"/>
              </a:buClr>
              <a:buSzPts val="1200"/>
              <a:buFont typeface="Arial"/>
              <a:buChar char="•"/>
            </a:pPr>
            <a:r>
              <a:rPr lang="en-US"/>
              <a:t>Point 4: </a:t>
            </a:r>
            <a:r>
              <a:rPr lang="en-US" sz="1200" b="1"/>
              <a:t>This increase is significant</a:t>
            </a:r>
            <a:r>
              <a:rPr lang="en-US" sz="1200"/>
              <a:t>, but many institutions still face budget and staffing shortfalls when compared to demand. The community responded with a three-part publication series Budget Conscious Information Security Resources to help under-resourced institutions set up and maintain information security programs. We also have many examples of ways that institutions are collaborating and sharing services (regional groups, SOCs, virtual CISOs, etc.).</a:t>
            </a:r>
            <a:endParaRPr/>
          </a:p>
          <a:p>
            <a:pPr marL="0" lvl="0" indent="0" algn="l" rtl="0">
              <a:spcBef>
                <a:spcPts val="0"/>
              </a:spcBef>
              <a:spcAft>
                <a:spcPts val="0"/>
              </a:spcAft>
              <a:buClr>
                <a:schemeClr val="dk1"/>
              </a:buClr>
              <a:buSzPts val="1200"/>
              <a:buFont typeface="Arial"/>
              <a:buNone/>
            </a:pPr>
            <a:endParaRPr/>
          </a:p>
        </p:txBody>
      </p:sp>
      <p:sp>
        <p:nvSpPr>
          <p:cNvPr id="156" name="Google Shape;156;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HEISC refers to our community’s volunteer efforts and it is the volunteer-driven part of the EDUCAUSE Cybersecurity Program. In addition to the work of HEISC, the Cybersecurity Program includes our internally prepared activities, which might include research publications, articles, presentations to the community, and outreach to other organizations.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a:t>The EDUCAUSE Cybersecurity Program—established in July 2000 through an NSF grant, and formalized as a program in 2003—is designed to support higher education institutions as they improve their campus information security governance, compliance, data protection, and privacy programs. This work is accomplished through strong volunteer groups supported by EDUCAUSE staff, as well as collaborations with other organizations that address information security and privacy in higher education.</a:t>
            </a: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r>
              <a:rPr lang="en-US"/>
              <a:t>Working groups include:</a:t>
            </a:r>
            <a:endParaRPr/>
          </a:p>
          <a:p>
            <a:pPr marL="171450" marR="0" lvl="0" indent="-171450" algn="l" rtl="0">
              <a:lnSpc>
                <a:spcPct val="100000"/>
              </a:lnSpc>
              <a:spcBef>
                <a:spcPts val="0"/>
              </a:spcBef>
              <a:spcAft>
                <a:spcPts val="0"/>
              </a:spcAft>
              <a:buClr>
                <a:schemeClr val="dk1"/>
              </a:buClr>
              <a:buSzPts val="300"/>
              <a:buFont typeface="Arial"/>
              <a:buChar char="•"/>
            </a:pPr>
            <a:r>
              <a:rPr lang="en-US"/>
              <a:t>Awareness and Training</a:t>
            </a:r>
            <a:endParaRPr/>
          </a:p>
          <a:p>
            <a:pPr marL="171450" marR="0" lvl="0" indent="-171450" algn="l" rtl="0">
              <a:lnSpc>
                <a:spcPct val="100000"/>
              </a:lnSpc>
              <a:spcBef>
                <a:spcPts val="0"/>
              </a:spcBef>
              <a:spcAft>
                <a:spcPts val="0"/>
              </a:spcAft>
              <a:buClr>
                <a:schemeClr val="dk1"/>
              </a:buClr>
              <a:buSzPts val="300"/>
              <a:buFont typeface="Arial"/>
              <a:buChar char="•"/>
            </a:pPr>
            <a:r>
              <a:rPr lang="en-US"/>
              <a:t>Governance, Risk, and Compliance</a:t>
            </a:r>
            <a:endParaRPr/>
          </a:p>
          <a:p>
            <a:pPr marL="171450" marR="0" lvl="0" indent="-171450" algn="l" rtl="0">
              <a:lnSpc>
                <a:spcPct val="100000"/>
              </a:lnSpc>
              <a:spcBef>
                <a:spcPts val="0"/>
              </a:spcBef>
              <a:spcAft>
                <a:spcPts val="0"/>
              </a:spcAft>
              <a:buClr>
                <a:schemeClr val="dk1"/>
              </a:buClr>
              <a:buSzPts val="300"/>
              <a:buFont typeface="Arial"/>
              <a:buChar char="•"/>
            </a:pPr>
            <a:r>
              <a:rPr lang="en-US"/>
              <a:t>Technologies, Operations, and Practices</a:t>
            </a:r>
            <a:endParaRPr/>
          </a:p>
          <a:p>
            <a:pPr marL="171450" marR="0" lvl="0" indent="-171450" algn="l" rtl="0">
              <a:lnSpc>
                <a:spcPct val="100000"/>
              </a:lnSpc>
              <a:spcBef>
                <a:spcPts val="0"/>
              </a:spcBef>
              <a:spcAft>
                <a:spcPts val="0"/>
              </a:spcAft>
              <a:buClr>
                <a:schemeClr val="dk1"/>
              </a:buClr>
              <a:buSzPts val="300"/>
              <a:buFont typeface="Arial"/>
              <a:buChar char="•"/>
            </a:pPr>
            <a:r>
              <a:rPr lang="en-US"/>
              <a:t>Higher Ed Chief Privacy Officers </a:t>
            </a:r>
            <a:endParaRPr/>
          </a:p>
          <a:p>
            <a:pPr marL="171450" marR="0" lvl="0" indent="-171450" algn="l" rtl="0">
              <a:lnSpc>
                <a:spcPct val="100000"/>
              </a:lnSpc>
              <a:spcBef>
                <a:spcPts val="0"/>
              </a:spcBef>
              <a:spcAft>
                <a:spcPts val="0"/>
              </a:spcAft>
              <a:buClr>
                <a:schemeClr val="dk1"/>
              </a:buClr>
              <a:buSzPts val="300"/>
              <a:buFont typeface="Arial"/>
              <a:buChar char="•"/>
            </a:pPr>
            <a:r>
              <a:rPr lang="en-US"/>
              <a:t>Information Security Guide Editorial Board</a:t>
            </a:r>
            <a:endParaRPr/>
          </a:p>
          <a:p>
            <a:pPr marL="171450" marR="0" lvl="0" indent="-171450" algn="l" rtl="0">
              <a:lnSpc>
                <a:spcPct val="100000"/>
              </a:lnSpc>
              <a:spcBef>
                <a:spcPts val="0"/>
              </a:spcBef>
              <a:spcAft>
                <a:spcPts val="0"/>
              </a:spcAft>
              <a:buClr>
                <a:schemeClr val="dk1"/>
              </a:buClr>
              <a:buSzPts val="300"/>
              <a:buFont typeface="Arial"/>
              <a:buChar char="•"/>
            </a:pPr>
            <a:r>
              <a:rPr lang="en-US"/>
              <a:t>Security Conference Program Committee</a:t>
            </a:r>
            <a:endParaRPr/>
          </a:p>
          <a:p>
            <a:pPr marL="171450" marR="0" lvl="0" indent="-171450" algn="l" rtl="0">
              <a:lnSpc>
                <a:spcPct val="100000"/>
              </a:lnSpc>
              <a:spcBef>
                <a:spcPts val="0"/>
              </a:spcBef>
              <a:spcAft>
                <a:spcPts val="0"/>
              </a:spcAft>
              <a:buClr>
                <a:schemeClr val="dk1"/>
              </a:buClr>
              <a:buSzPts val="300"/>
              <a:buFont typeface="Arial"/>
              <a:buChar char="•"/>
            </a:pPr>
            <a:r>
              <a:rPr lang="en-US"/>
              <a:t>Shared Cloud Security Assessments (Phase IV is just starting with a new team of volunteers)</a:t>
            </a:r>
            <a:endParaRPr/>
          </a:p>
          <a:p>
            <a:pPr marL="171450" marR="0" lvl="0" indent="-152400" algn="l" rtl="0">
              <a:lnSpc>
                <a:spcPct val="100000"/>
              </a:lnSpc>
              <a:spcBef>
                <a:spcPts val="0"/>
              </a:spcBef>
              <a:spcAft>
                <a:spcPts val="0"/>
              </a:spcAft>
              <a:buClr>
                <a:schemeClr val="dk1"/>
              </a:buClr>
              <a:buSzPts val="300"/>
              <a:buFont typeface="Arial"/>
              <a:buNone/>
            </a:pPr>
            <a:endParaRPr/>
          </a:p>
          <a:p>
            <a:pPr marL="0" marR="0" lvl="0" indent="0" algn="l" rtl="0">
              <a:lnSpc>
                <a:spcPct val="100000"/>
              </a:lnSpc>
              <a:spcBef>
                <a:spcPts val="0"/>
              </a:spcBef>
              <a:spcAft>
                <a:spcPts val="0"/>
              </a:spcAft>
              <a:buClr>
                <a:schemeClr val="dk1"/>
              </a:buClr>
              <a:buSzPts val="300"/>
              <a:buFont typeface="Arial"/>
              <a:buNone/>
            </a:pPr>
            <a:r>
              <a:rPr lang="en-US"/>
              <a:t>Community Groups include: </a:t>
            </a:r>
            <a:endParaRPr/>
          </a:p>
          <a:p>
            <a:pPr marL="171450" marR="0" lvl="0" indent="-171450" algn="l" rtl="0">
              <a:lnSpc>
                <a:spcPct val="100000"/>
              </a:lnSpc>
              <a:spcBef>
                <a:spcPts val="0"/>
              </a:spcBef>
              <a:spcAft>
                <a:spcPts val="0"/>
              </a:spcAft>
              <a:buClr>
                <a:schemeClr val="dk1"/>
              </a:buClr>
              <a:buSzPts val="300"/>
              <a:buFont typeface="Arial"/>
              <a:buChar char="•"/>
            </a:pPr>
            <a:r>
              <a:rPr lang="en-US"/>
              <a:t>Security</a:t>
            </a:r>
            <a:endParaRPr/>
          </a:p>
          <a:p>
            <a:pPr marL="171450" marR="0" lvl="0" indent="-171450" algn="l" rtl="0">
              <a:lnSpc>
                <a:spcPct val="100000"/>
              </a:lnSpc>
              <a:spcBef>
                <a:spcPts val="0"/>
              </a:spcBef>
              <a:spcAft>
                <a:spcPts val="0"/>
              </a:spcAft>
              <a:buClr>
                <a:schemeClr val="dk1"/>
              </a:buClr>
              <a:buSzPts val="300"/>
              <a:buFont typeface="Arial"/>
              <a:buChar char="•"/>
            </a:pPr>
            <a:r>
              <a:rPr lang="en-US"/>
              <a:t>Privacy</a:t>
            </a:r>
            <a:endParaRPr/>
          </a:p>
          <a:p>
            <a:pPr marL="171450" marR="0" lvl="0" indent="-171450" algn="l" rtl="0">
              <a:lnSpc>
                <a:spcPct val="100000"/>
              </a:lnSpc>
              <a:spcBef>
                <a:spcPts val="0"/>
              </a:spcBef>
              <a:spcAft>
                <a:spcPts val="0"/>
              </a:spcAft>
              <a:buClr>
                <a:schemeClr val="dk1"/>
              </a:buClr>
              <a:buSzPts val="300"/>
              <a:buFont typeface="Arial"/>
              <a:buChar char="•"/>
            </a:pPr>
            <a:r>
              <a:rPr lang="en-US"/>
              <a:t>Identity &amp; Access Management</a:t>
            </a:r>
            <a:endParaRPr/>
          </a:p>
          <a:p>
            <a:pPr marL="171450" marR="0" lvl="0" indent="-171450" algn="l" rtl="0">
              <a:lnSpc>
                <a:spcPct val="100000"/>
              </a:lnSpc>
              <a:spcBef>
                <a:spcPts val="0"/>
              </a:spcBef>
              <a:spcAft>
                <a:spcPts val="0"/>
              </a:spcAft>
              <a:buClr>
                <a:schemeClr val="dk1"/>
              </a:buClr>
              <a:buSzPts val="300"/>
              <a:buFont typeface="Arial"/>
              <a:buChar char="•"/>
            </a:pPr>
            <a:r>
              <a:rPr lang="en-US"/>
              <a:t>Others we’ve collaborated with in the past (e.g., CIO, IT Communications)</a:t>
            </a:r>
            <a:endParaRPr/>
          </a:p>
          <a:p>
            <a:pPr marL="171450" marR="0" lvl="0" indent="-152400" algn="l" rtl="0">
              <a:lnSpc>
                <a:spcPct val="100000"/>
              </a:lnSpc>
              <a:spcBef>
                <a:spcPts val="0"/>
              </a:spcBef>
              <a:spcAft>
                <a:spcPts val="0"/>
              </a:spcAft>
              <a:buClr>
                <a:schemeClr val="dk1"/>
              </a:buClr>
              <a:buSzPts val="300"/>
              <a:buFont typeface="Arial"/>
              <a:buNone/>
            </a:pPr>
            <a:endParaRPr/>
          </a:p>
          <a:p>
            <a:pPr marL="0" marR="0" lvl="0" indent="0" algn="l" rtl="0">
              <a:lnSpc>
                <a:spcPct val="100000"/>
              </a:lnSpc>
              <a:spcBef>
                <a:spcPts val="0"/>
              </a:spcBef>
              <a:spcAft>
                <a:spcPts val="0"/>
              </a:spcAft>
              <a:buClr>
                <a:schemeClr val="dk1"/>
              </a:buClr>
              <a:buSzPts val="300"/>
              <a:buFont typeface="Arial"/>
              <a:buNone/>
            </a:pPr>
            <a:r>
              <a:rPr lang="en-US"/>
              <a:t>Partnerships</a:t>
            </a:r>
            <a:endParaRPr/>
          </a:p>
          <a:p>
            <a:pPr marL="171450" marR="0" lvl="0" indent="-171450" algn="l" rtl="0">
              <a:lnSpc>
                <a:spcPct val="100000"/>
              </a:lnSpc>
              <a:spcBef>
                <a:spcPts val="0"/>
              </a:spcBef>
              <a:spcAft>
                <a:spcPts val="0"/>
              </a:spcAft>
              <a:buClr>
                <a:schemeClr val="dk1"/>
              </a:buClr>
              <a:buSzPts val="300"/>
              <a:buFont typeface="Arial"/>
              <a:buChar char="•"/>
            </a:pPr>
            <a:r>
              <a:rPr lang="en-US"/>
              <a:t>REN-ISAC</a:t>
            </a:r>
            <a:endParaRPr/>
          </a:p>
          <a:p>
            <a:pPr marL="171450" marR="0" lvl="0" indent="-171450" algn="l" rtl="0">
              <a:lnSpc>
                <a:spcPct val="100000"/>
              </a:lnSpc>
              <a:spcBef>
                <a:spcPts val="0"/>
              </a:spcBef>
              <a:spcAft>
                <a:spcPts val="0"/>
              </a:spcAft>
              <a:buClr>
                <a:schemeClr val="dk1"/>
              </a:buClr>
              <a:buSzPts val="300"/>
              <a:buFont typeface="Arial"/>
              <a:buChar char="•"/>
            </a:pPr>
            <a:r>
              <a:rPr lang="en-US"/>
              <a:t>Internet2 and InCommon</a:t>
            </a:r>
            <a:endParaRPr/>
          </a:p>
          <a:p>
            <a:pPr marL="171450" marR="0" lvl="0" indent="-171450" algn="l" rtl="0">
              <a:lnSpc>
                <a:spcPct val="100000"/>
              </a:lnSpc>
              <a:spcBef>
                <a:spcPts val="0"/>
              </a:spcBef>
              <a:spcAft>
                <a:spcPts val="0"/>
              </a:spcAft>
              <a:buClr>
                <a:schemeClr val="dk1"/>
              </a:buClr>
              <a:buSzPts val="300"/>
              <a:buFont typeface="Arial"/>
              <a:buChar char="•"/>
            </a:pPr>
            <a:r>
              <a:rPr lang="en-US"/>
              <a:t>NCSA (NCSAM &amp; DPD)</a:t>
            </a:r>
            <a:endParaRPr/>
          </a:p>
          <a:p>
            <a:pPr marL="171450" marR="0" lvl="0" indent="-171450" algn="l" rtl="0">
              <a:lnSpc>
                <a:spcPct val="100000"/>
              </a:lnSpc>
              <a:spcBef>
                <a:spcPts val="0"/>
              </a:spcBef>
              <a:spcAft>
                <a:spcPts val="0"/>
              </a:spcAft>
              <a:buClr>
                <a:schemeClr val="dk1"/>
              </a:buClr>
              <a:buSzPts val="300"/>
              <a:buFont typeface="Arial"/>
              <a:buChar char="•"/>
            </a:pPr>
            <a:r>
              <a:rPr lang="en-US"/>
              <a:t>SANS (Security Awareness Summit, August 7-8 in San Diego; annual Security Awareness survey and report)</a:t>
            </a:r>
            <a:endParaRPr/>
          </a:p>
          <a:p>
            <a:pPr marL="171450" marR="0" lvl="0" indent="-171450" algn="l" rtl="0">
              <a:lnSpc>
                <a:spcPct val="100000"/>
              </a:lnSpc>
              <a:spcBef>
                <a:spcPts val="0"/>
              </a:spcBef>
              <a:spcAft>
                <a:spcPts val="0"/>
              </a:spcAft>
              <a:buClr>
                <a:schemeClr val="dk1"/>
              </a:buClr>
              <a:buSzPts val="300"/>
              <a:buFont typeface="Arial"/>
              <a:buChar char="•"/>
            </a:pPr>
            <a:r>
              <a:rPr lang="en-US"/>
              <a:t>AACRAO (session with the National Student Clearinghouse at their spring 2019 conference)</a:t>
            </a:r>
            <a:endParaRPr/>
          </a:p>
          <a:p>
            <a:pPr marL="171450" marR="0" lvl="0" indent="-171450" algn="l" rtl="0">
              <a:lnSpc>
                <a:spcPct val="100000"/>
              </a:lnSpc>
              <a:spcBef>
                <a:spcPts val="0"/>
              </a:spcBef>
              <a:spcAft>
                <a:spcPts val="0"/>
              </a:spcAft>
              <a:buClr>
                <a:schemeClr val="dk1"/>
              </a:buClr>
              <a:buSzPts val="300"/>
              <a:buFont typeface="Arial"/>
              <a:buChar char="•"/>
            </a:pPr>
            <a:r>
              <a:rPr lang="en-US"/>
              <a:t>AACC (workshop at their spring 2019 conference)</a:t>
            </a:r>
            <a:endParaRPr/>
          </a:p>
          <a:p>
            <a:pPr marL="171450" marR="0" lvl="0" indent="-171450" algn="l" rtl="0">
              <a:lnSpc>
                <a:spcPct val="100000"/>
              </a:lnSpc>
              <a:spcBef>
                <a:spcPts val="0"/>
              </a:spcBef>
              <a:spcAft>
                <a:spcPts val="0"/>
              </a:spcAft>
              <a:buClr>
                <a:schemeClr val="dk1"/>
              </a:buClr>
              <a:buSzPts val="300"/>
              <a:buFont typeface="Arial"/>
              <a:buChar char="•"/>
            </a:pPr>
            <a:r>
              <a:rPr lang="en-US"/>
              <a:t>Other higher ed associations like NACUBO, NACUA, ACE, etc. </a:t>
            </a:r>
            <a:endParaRPr/>
          </a:p>
        </p:txBody>
      </p:sp>
      <p:sp>
        <p:nvSpPr>
          <p:cNvPr id="163" name="Google Shape;163;p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Security Professionals Conference is the premier forum for connecting with higher education information security and privacy professionals. This is the one higher ed event that gives our attendees a chance to network and discuss information security and privacy trends and current issues with peers and solution providers over three days.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year’s conference is May 13–15, in Chicago. We offer a full day of in-depth, hands-on workshops followed by two days of track sessions, lightning talks, networking activities, and a keynote by Wendy Nather (Duo Security/Cisco).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2019 Chair: Jacqueline Pitter, Reed College; 2019 Vice Chair (and 2020 Chair): Jesse Bowling, Duke University</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a:t>This conference has grown from a 100-person workshop first held in Temecula, CA in 2003 to a 3-day event with over 500 attendees for the past 4 years. In 2018, we had a record number of attendees: over 830. We expect ~900 attendees this year. In 2020, the conference will be April 21-23 in Bellevue, WA with room for 1,100 attendees.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We typically receive between 100-150 proposals and we can usually accept 60-80 proposals.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Note: Participants can claim credits for their privacy and security certifications (up to 11 hours of CPE credits for the main conference and up to 6 additional hours of CPE credits by attending the workshops).</a:t>
            </a:r>
            <a:endParaRPr/>
          </a:p>
          <a:p>
            <a:pPr marL="0" marR="0" lvl="0" indent="0" algn="l" rtl="0">
              <a:spcBef>
                <a:spcPts val="0"/>
              </a:spcBef>
              <a:spcAft>
                <a:spcPts val="0"/>
              </a:spcAft>
              <a:buClr>
                <a:schemeClr val="dk1"/>
              </a:buClr>
              <a:buSzPts val="1200"/>
              <a:buFont typeface="Calibri"/>
              <a:buNone/>
            </a:pPr>
            <a:endParaRPr/>
          </a:p>
        </p:txBody>
      </p:sp>
      <p:sp>
        <p:nvSpPr>
          <p:cNvPr id="171" name="Google Shape;171;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Effective practices and solutions created by and for higher infosec and privacy professionals. This is a resource for campus practitioners.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17 chapters </a:t>
            </a:r>
            <a:endParaRPr/>
          </a:p>
          <a:p>
            <a:pPr marL="0" marR="0" lvl="0" indent="0" algn="l" rtl="0">
              <a:spcBef>
                <a:spcPts val="0"/>
              </a:spcBef>
              <a:spcAft>
                <a:spcPts val="0"/>
              </a:spcAft>
              <a:buClr>
                <a:schemeClr val="dk1"/>
              </a:buClr>
              <a:buSzPts val="1200"/>
              <a:buFont typeface="Calibri"/>
              <a:buNone/>
            </a:pPr>
            <a:r>
              <a:rPr lang="en-US"/>
              <a:t>Over 2 dozen toolkits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Constantly under revision and review, with new materials added regularly</a:t>
            </a:r>
            <a:endParaRPr/>
          </a:p>
        </p:txBody>
      </p:sp>
      <p:sp>
        <p:nvSpPr>
          <p:cNvPr id="180" name="Google Shape;180;p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Campuses can use our cybersecurity (and privacy) awareness resources to plan campaigns during National Cybersecurity Awareness Month in October, Data Privacy Day on January 28, and year round.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EDUCAUSE supports security awareness in higher education with the year-round </a:t>
            </a:r>
            <a:r>
              <a:rPr lang="en-US" sz="1200" b="0" i="0" u="sng" strike="noStrike" cap="none">
                <a:solidFill>
                  <a:schemeClr val="hlink"/>
                </a:solidFill>
                <a:latin typeface="Calibri"/>
                <a:ea typeface="Calibri"/>
                <a:cs typeface="Calibri"/>
                <a:sym typeface="Calibri"/>
                <a:hlinkClick r:id="rId3"/>
              </a:rPr>
              <a:t>Campus Security Awareness Campaign</a:t>
            </a:r>
            <a:r>
              <a:rPr lang="en-US" sz="1200" b="0" i="0" u="none" strike="noStrike" cap="none">
                <a:solidFill>
                  <a:schemeClr val="dk1"/>
                </a:solidFill>
                <a:latin typeface="Calibri"/>
                <a:ea typeface="Calibri"/>
                <a:cs typeface="Calibri"/>
                <a:sym typeface="Calibri"/>
              </a:rPr>
              <a:t>, a framework that assists information security professionals and IT communicators as they develop or enhance their security awareness plans. Monthly topic features in the </a:t>
            </a:r>
            <a:r>
              <a:rPr lang="en-US" sz="1200" b="0" i="1" u="none" strike="noStrike" cap="none">
                <a:solidFill>
                  <a:schemeClr val="dk1"/>
                </a:solidFill>
                <a:latin typeface="Calibri"/>
                <a:ea typeface="Calibri"/>
                <a:cs typeface="Calibri"/>
                <a:sym typeface="Calibri"/>
              </a:rPr>
              <a:t>EDUCAUSE Review </a:t>
            </a:r>
            <a:r>
              <a:rPr lang="en-US" sz="1200" b="0" i="0" u="sng" strike="noStrike" cap="none">
                <a:solidFill>
                  <a:schemeClr val="hlink"/>
                </a:solidFill>
                <a:latin typeface="Calibri"/>
                <a:ea typeface="Calibri"/>
                <a:cs typeface="Calibri"/>
                <a:sym typeface="Calibri"/>
                <a:hlinkClick r:id="rId4"/>
              </a:rPr>
              <a:t>Security Matters</a:t>
            </a:r>
            <a:r>
              <a:rPr lang="en-US" sz="1200" b="0" i="0" u="none" strike="noStrike" cap="none">
                <a:solidFill>
                  <a:schemeClr val="dk1"/>
                </a:solidFill>
                <a:latin typeface="Calibri"/>
                <a:ea typeface="Calibri"/>
                <a:cs typeface="Calibri"/>
                <a:sym typeface="Calibri"/>
              </a:rPr>
              <a:t> column include ready-made web and social media content that makes it easier to keep a steady stream of security and privacy best practices prominent in campus communications. The 2019 content was published in December 2018.</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Data Privacy Day 2019: </a:t>
            </a:r>
            <a:endParaRPr/>
          </a:p>
          <a:p>
            <a:pPr marL="17145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EDUCAUSE hosted a free webinar, “</a:t>
            </a:r>
            <a:r>
              <a:rPr lang="en-US" sz="1200" b="0" i="0" u="sng" strike="noStrike" cap="none">
                <a:solidFill>
                  <a:schemeClr val="hlink"/>
                </a:solidFill>
                <a:latin typeface="Calibri"/>
                <a:ea typeface="Calibri"/>
                <a:cs typeface="Calibri"/>
                <a:sym typeface="Calibri"/>
                <a:hlinkClick r:id="rId5"/>
              </a:rPr>
              <a:t>Artificial Intelligence in Education: Legal Considerations and Ethical Questions</a:t>
            </a:r>
            <a:r>
              <a:rPr lang="en-US" sz="1200" b="0" i="0" u="none" strike="noStrike" cap="none">
                <a:solidFill>
                  <a:schemeClr val="dk1"/>
                </a:solidFill>
                <a:latin typeface="Calibri"/>
                <a:ea typeface="Calibri"/>
                <a:cs typeface="Calibri"/>
                <a:sym typeface="Calibri"/>
              </a:rPr>
              <a:t>,” with Elana Zeide (PULSE Fellow in Artificial Intelligence, Law &amp; Policy at UCLA). The January 29, 2019 event had 165 participants. Published resources include a webinar recording and transcript. </a:t>
            </a:r>
            <a:endParaRPr/>
          </a:p>
          <a:p>
            <a:pPr marL="17145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More than 90 colleges and universities signed up as Data Privacy Day Champions in 2019 (an increase from 80 in 2018).</a:t>
            </a:r>
            <a:endParaRPr/>
          </a:p>
          <a:p>
            <a:pPr marL="17145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EDUCAUSE maintained a </a:t>
            </a:r>
            <a:r>
              <a:rPr lang="en-US" sz="1200" b="0" i="0" u="sng" strike="noStrike" cap="none">
                <a:solidFill>
                  <a:schemeClr val="hlink"/>
                </a:solidFill>
                <a:latin typeface="Calibri"/>
                <a:ea typeface="Calibri"/>
                <a:cs typeface="Calibri"/>
                <a:sym typeface="Calibri"/>
                <a:hlinkClick r:id="rId6"/>
              </a:rPr>
              <a:t>Data Privacy Day website</a:t>
            </a:r>
            <a:r>
              <a:rPr lang="en-US" sz="1200" b="0" i="0" u="none" strike="noStrike" cap="none">
                <a:solidFill>
                  <a:schemeClr val="dk1"/>
                </a:solidFill>
                <a:latin typeface="Calibri"/>
                <a:ea typeface="Calibri"/>
                <a:cs typeface="Calibri"/>
                <a:sym typeface="Calibri"/>
              </a:rPr>
              <a:t> to provide the higher education community with free privacy resources, including a </a:t>
            </a:r>
            <a:r>
              <a:rPr lang="en-US" sz="1200" b="0" i="0" u="sng" strike="noStrike" cap="none">
                <a:solidFill>
                  <a:schemeClr val="hlink"/>
                </a:solidFill>
                <a:latin typeface="Calibri"/>
                <a:ea typeface="Calibri"/>
                <a:cs typeface="Calibri"/>
                <a:sym typeface="Calibri"/>
                <a:hlinkClick r:id="rId7"/>
              </a:rPr>
              <a:t>guest blog</a:t>
            </a:r>
            <a:r>
              <a:rPr lang="en-US" sz="1200" b="0" i="0" u="none" strike="noStrike" cap="none">
                <a:solidFill>
                  <a:schemeClr val="dk1"/>
                </a:solidFill>
                <a:latin typeface="Calibri"/>
                <a:ea typeface="Calibri"/>
                <a:cs typeface="Calibri"/>
                <a:sym typeface="Calibri"/>
              </a:rPr>
              <a:t> published in the </a:t>
            </a:r>
            <a:r>
              <a:rPr lang="en-US" sz="1200" b="0" i="1" u="none" strike="noStrike" cap="none">
                <a:solidFill>
                  <a:schemeClr val="dk1"/>
                </a:solidFill>
                <a:latin typeface="Calibri"/>
                <a:ea typeface="Calibri"/>
                <a:cs typeface="Calibri"/>
                <a:sym typeface="Calibri"/>
              </a:rPr>
              <a:t>EDUCAUSE Review</a:t>
            </a:r>
            <a:r>
              <a:rPr lang="en-US" sz="1200" b="0" i="0" u="none" strike="noStrike" cap="none">
                <a:solidFill>
                  <a:schemeClr val="dk1"/>
                </a:solidFill>
                <a:latin typeface="Calibri"/>
                <a:ea typeface="Calibri"/>
                <a:cs typeface="Calibri"/>
                <a:sym typeface="Calibri"/>
              </a:rPr>
              <a:t> Security Matters column that shared ideas for campus privacy awareness activities or events. Since one day is not nearly enough time to focus on the privacy topics most important to higher education, so colleges and universities are encouraged to plan privacy awareness activities and events throughout the months of January and February.</a:t>
            </a:r>
            <a:endParaRPr/>
          </a:p>
          <a:p>
            <a:pPr marL="17145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EDUCAUSE registered as a Data Privacy Day 2019 Champion. This is our 8th year supporting NCSA and Data Privacy Day in higher ed.</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a:t>NCSAM 2018</a:t>
            </a:r>
            <a:endParaRPr/>
          </a:p>
          <a:p>
            <a:pPr marL="17145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Over 260 higher education institutions showed their support as official champions (an increase from 206 higher ed champions in 2017).</a:t>
            </a:r>
            <a:endParaRPr/>
          </a:p>
          <a:p>
            <a:pPr marL="17145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248 attendees joined the October 11 EDUCAUSE Live! webinar with guest speaker, Robert Jorgensen, who discussed Utah Valley University’s </a:t>
            </a:r>
            <a:r>
              <a:rPr lang="en-US" sz="1200" b="0" i="0" u="sng" strike="noStrike" cap="none">
                <a:solidFill>
                  <a:schemeClr val="hlink"/>
                </a:solidFill>
                <a:latin typeface="Calibri"/>
                <a:ea typeface="Calibri"/>
                <a:cs typeface="Calibri"/>
                <a:sym typeface="Calibri"/>
                <a:hlinkClick r:id="rId8"/>
              </a:rPr>
              <a:t>Campus-Wide Two-Factor Authentication (2FA) Saturation Campaign</a:t>
            </a:r>
            <a:r>
              <a:rPr lang="en-US" sz="1200" b="0" i="0" u="none" strike="noStrike" cap="none">
                <a:solidFill>
                  <a:schemeClr val="dk1"/>
                </a:solidFill>
                <a:latin typeface="Calibri"/>
                <a:ea typeface="Calibri"/>
                <a:cs typeface="Calibri"/>
                <a:sym typeface="Calibri"/>
              </a:rPr>
              <a:t>. Daniel Stern, DHS Branch Chief for Cybersecurity Education and Awareness, Office of Cybersecurity and Communications, helped kick off this NCSAM online event. This was the fourth highest attended online event for EDUCAUSE in 2018. Since the webinar, there have been 307 on-demand views of the recording. (That is the second highest number of on-demand views of an EDUCAUSE webinar in 2018. Our security and privacy online events are consistently popular with the higher ed community.)</a:t>
            </a:r>
            <a:endParaRPr/>
          </a:p>
          <a:p>
            <a:pPr marL="0" marR="0" lvl="0" indent="0" algn="l" rtl="0">
              <a:spcBef>
                <a:spcPts val="0"/>
              </a:spcBef>
              <a:spcAft>
                <a:spcPts val="0"/>
              </a:spcAft>
              <a:buClr>
                <a:schemeClr val="dk1"/>
              </a:buClr>
              <a:buSzPts val="1200"/>
              <a:buFont typeface="Calibri"/>
              <a:buNone/>
            </a:pPr>
            <a:endParaRPr/>
          </a:p>
        </p:txBody>
      </p:sp>
      <p:sp>
        <p:nvSpPr>
          <p:cNvPr id="187" name="Google Shape;187;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EDUCAUSE Live! webinar in October will focus on a security-related topic. The guest speaker will be announced by late summer.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Updated NCSAM planning resources from NCSA will be available by late spring/early summer. If there are resources you’d like to see created, please let us know and we’ll share those requests with NCSA.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We’ll continue encouraging campuses to join EDUCAUSE as a NCSAM champion (online sign-up should be available this summer; this is a free and easy way to show your support).</a:t>
            </a:r>
            <a:endParaRPr/>
          </a:p>
          <a:p>
            <a:pPr marL="0" marR="0" lvl="0" indent="0" algn="l" rtl="0">
              <a:spcBef>
                <a:spcPts val="0"/>
              </a:spcBef>
              <a:spcAft>
                <a:spcPts val="0"/>
              </a:spcAft>
              <a:buClr>
                <a:schemeClr val="dk1"/>
              </a:buClr>
              <a:buSzPts val="1200"/>
              <a:buFont typeface="Calibri"/>
              <a:buNone/>
            </a:pPr>
            <a:endParaRPr/>
          </a:p>
        </p:txBody>
      </p:sp>
      <p:sp>
        <p:nvSpPr>
          <p:cNvPr id="196" name="Google Shape;196;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DU End">
  <p:cSld name="EDU End">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803563" y="2370675"/>
            <a:ext cx="10498035" cy="90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F3F3F"/>
              </a:buClr>
              <a:buSzPts val="4000"/>
              <a:buFont typeface="Arial"/>
              <a:buNone/>
              <a:defRPr sz="4000" b="0" i="0" u="none" strike="noStrike" cap="none">
                <a:solidFill>
                  <a:srgbClr val="3F3F3F"/>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 name="Google Shape;12;p2"/>
          <p:cNvSpPr txBox="1">
            <a:spLocks noGrp="1"/>
          </p:cNvSpPr>
          <p:nvPr>
            <p:ph type="body" idx="1"/>
          </p:nvPr>
        </p:nvSpPr>
        <p:spPr>
          <a:xfrm>
            <a:off x="840508" y="3276600"/>
            <a:ext cx="10461090" cy="457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13" name="Google Shape;13;p2"/>
          <p:cNvPicPr preferRelativeResize="0"/>
          <p:nvPr/>
        </p:nvPicPr>
        <p:blipFill rotWithShape="1">
          <a:blip r:embed="rId2">
            <a:alphaModFix/>
          </a:blip>
          <a:srcRect/>
          <a:stretch/>
        </p:blipFill>
        <p:spPr>
          <a:xfrm>
            <a:off x="9190177" y="539761"/>
            <a:ext cx="2418218" cy="539636"/>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6812281"/>
            <a:ext cx="12192000" cy="45719"/>
          </a:xfrm>
          <a:prstGeom prst="rect">
            <a:avLst/>
          </a:prstGeom>
          <a:noFill/>
          <a:ln>
            <a:noFill/>
          </a:ln>
        </p:spPr>
      </p:pic>
      <p:sp>
        <p:nvSpPr>
          <p:cNvPr id="15" name="Google Shape;15;p2"/>
          <p:cNvSpPr txBox="1">
            <a:spLocks noGrp="1"/>
          </p:cNvSpPr>
          <p:nvPr>
            <p:ph type="body" idx="2"/>
          </p:nvPr>
        </p:nvSpPr>
        <p:spPr>
          <a:xfrm>
            <a:off x="803294" y="5500255"/>
            <a:ext cx="10805105" cy="500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 name="Google Shape;67;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3" name="Google Shape;7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6" name="Google Shape;86;p1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7" name="Google Shape;87;p1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8" name="Google Shape;88;p1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04" name="Google Shape;104;p1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9"/>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Google Shape;111;p1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2" name="Google Shape;112;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 name="Google Shape;124;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EDU Body A">
  <p:cSld name="4_EDU Body A">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09105" y="338675"/>
            <a:ext cx="10695600" cy="729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8" name="Google Shape;18;p3"/>
          <p:cNvSpPr txBox="1">
            <a:spLocks noGrp="1"/>
          </p:cNvSpPr>
          <p:nvPr>
            <p:ph type="body" idx="1"/>
          </p:nvPr>
        </p:nvSpPr>
        <p:spPr>
          <a:xfrm>
            <a:off x="809105" y="1371599"/>
            <a:ext cx="10773200" cy="4546500"/>
          </a:xfrm>
          <a:prstGeom prst="rect">
            <a:avLst/>
          </a:prstGeom>
          <a:noFill/>
          <a:ln>
            <a:noFill/>
          </a:ln>
        </p:spPr>
        <p:txBody>
          <a:bodyPr spcFirstLastPara="1" wrap="square" lIns="91425" tIns="91425" rIns="91425" bIns="91425" anchor="t" anchorCtr="0"/>
          <a:lstStyle>
            <a:lvl1pPr marL="457200" marR="0" lvl="0" indent="-419100" algn="l" rtl="0">
              <a:lnSpc>
                <a:spcPct val="100000"/>
              </a:lnSpc>
              <a:spcBef>
                <a:spcPts val="600"/>
              </a:spcBef>
              <a:spcAft>
                <a:spcPts val="0"/>
              </a:spcAft>
              <a:buClr>
                <a:srgbClr val="B20838"/>
              </a:buClr>
              <a:buSzPts val="3000"/>
              <a:buFont typeface="Noto Sans Symbols"/>
              <a:buChar char="▪"/>
              <a:defRPr sz="3000" b="0" i="0" u="none" strike="noStrike" cap="none">
                <a:solidFill>
                  <a:srgbClr val="3F3F3F"/>
                </a:solidFill>
                <a:latin typeface="Arial"/>
                <a:ea typeface="Arial"/>
                <a:cs typeface="Arial"/>
                <a:sym typeface="Arial"/>
              </a:defRPr>
            </a:lvl1pPr>
            <a:lvl2pPr marL="914400" marR="0" lvl="1" indent="-400050" algn="l" rtl="0">
              <a:lnSpc>
                <a:spcPct val="100000"/>
              </a:lnSpc>
              <a:spcBef>
                <a:spcPts val="540"/>
              </a:spcBef>
              <a:spcAft>
                <a:spcPts val="0"/>
              </a:spcAft>
              <a:buClr>
                <a:srgbClr val="B20838"/>
              </a:buClr>
              <a:buSzPts val="2700"/>
              <a:buFont typeface="Noto Sans Symbols"/>
              <a:buChar char="▪"/>
              <a:defRPr sz="27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B20838"/>
              </a:buClr>
              <a:buSzPts val="2400"/>
              <a:buFont typeface="Noto Sans Symbols"/>
              <a:buChar char="▪"/>
              <a:defRPr sz="2400" b="0" i="0" u="none" strike="noStrike" cap="none">
                <a:solidFill>
                  <a:srgbClr val="3F3F3F"/>
                </a:solidFill>
                <a:latin typeface="Arial"/>
                <a:ea typeface="Arial"/>
                <a:cs typeface="Arial"/>
                <a:sym typeface="Arial"/>
              </a:defRPr>
            </a:lvl3pPr>
            <a:lvl4pPr marL="1828800" marR="0" lvl="3" indent="-361950" algn="l" rtl="0">
              <a:lnSpc>
                <a:spcPct val="100000"/>
              </a:lnSpc>
              <a:spcBef>
                <a:spcPts val="420"/>
              </a:spcBef>
              <a:spcAft>
                <a:spcPts val="0"/>
              </a:spcAft>
              <a:buClr>
                <a:srgbClr val="B20838"/>
              </a:buClr>
              <a:buSzPts val="2100"/>
              <a:buFont typeface="Noto Sans Symbols"/>
              <a:buChar char="▪"/>
              <a:defRPr sz="2100" b="0" i="0" u="none" strike="noStrike" cap="none">
                <a:solidFill>
                  <a:srgbClr val="3F3F3F"/>
                </a:solidFill>
                <a:latin typeface="Arial"/>
                <a:ea typeface="Arial"/>
                <a:cs typeface="Arial"/>
                <a:sym typeface="Arial"/>
              </a:defRPr>
            </a:lvl4pPr>
            <a:lvl5pPr marL="2286000" marR="0" lvl="4" indent="-342900" algn="l" rtl="0">
              <a:lnSpc>
                <a:spcPct val="100000"/>
              </a:lnSpc>
              <a:spcBef>
                <a:spcPts val="360"/>
              </a:spcBef>
              <a:spcAft>
                <a:spcPts val="0"/>
              </a:spcAft>
              <a:buClr>
                <a:srgbClr val="B20838"/>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 name="Google Shape;19;p3"/>
          <p:cNvPicPr preferRelativeResize="0"/>
          <p:nvPr/>
        </p:nvPicPr>
        <p:blipFill rotWithShape="1">
          <a:blip r:embed="rId2">
            <a:alphaModFix/>
          </a:blip>
          <a:srcRect/>
          <a:stretch/>
        </p:blipFill>
        <p:spPr>
          <a:xfrm>
            <a:off x="10161229" y="6193224"/>
            <a:ext cx="1799383" cy="401540"/>
          </a:xfrm>
          <a:prstGeom prst="rect">
            <a:avLst/>
          </a:prstGeom>
          <a:noFill/>
          <a:ln>
            <a:noFill/>
          </a:ln>
        </p:spPr>
      </p:pic>
      <p:pic>
        <p:nvPicPr>
          <p:cNvPr id="20" name="Google Shape;20;p3"/>
          <p:cNvPicPr preferRelativeResize="0"/>
          <p:nvPr/>
        </p:nvPicPr>
        <p:blipFill rotWithShape="1">
          <a:blip r:embed="rId3">
            <a:alphaModFix/>
          </a:blip>
          <a:srcRect/>
          <a:stretch/>
        </p:blipFill>
        <p:spPr>
          <a:xfrm>
            <a:off x="0" y="6812281"/>
            <a:ext cx="12192000" cy="457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EDU Body A">
  <p:cSld name="3_EDU Body A">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951343" y="3516101"/>
            <a:ext cx="10695600" cy="500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23" name="Google Shape;23;p4"/>
          <p:cNvPicPr preferRelativeResize="0"/>
          <p:nvPr/>
        </p:nvPicPr>
        <p:blipFill rotWithShape="1">
          <a:blip r:embed="rId2">
            <a:alphaModFix/>
          </a:blip>
          <a:srcRect/>
          <a:stretch/>
        </p:blipFill>
        <p:spPr>
          <a:xfrm>
            <a:off x="0" y="2758297"/>
            <a:ext cx="12192000" cy="739800"/>
          </a:xfrm>
          <a:prstGeom prst="rect">
            <a:avLst/>
          </a:prstGeom>
          <a:noFill/>
          <a:ln>
            <a:noFill/>
          </a:ln>
        </p:spPr>
      </p:pic>
      <p:sp>
        <p:nvSpPr>
          <p:cNvPr id="24" name="Google Shape;24;p4"/>
          <p:cNvSpPr txBox="1">
            <a:spLocks noGrp="1"/>
          </p:cNvSpPr>
          <p:nvPr>
            <p:ph type="body" idx="2"/>
          </p:nvPr>
        </p:nvSpPr>
        <p:spPr>
          <a:xfrm>
            <a:off x="865445" y="2797634"/>
            <a:ext cx="10590400" cy="914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25" name="Google Shape;25;p4"/>
          <p:cNvPicPr preferRelativeResize="0"/>
          <p:nvPr/>
        </p:nvPicPr>
        <p:blipFill rotWithShape="1">
          <a:blip r:embed="rId3">
            <a:alphaModFix/>
          </a:blip>
          <a:srcRect/>
          <a:stretch/>
        </p:blipFill>
        <p:spPr>
          <a:xfrm>
            <a:off x="10161229" y="6193224"/>
            <a:ext cx="1799383" cy="4015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DU End">
  <p:cSld name="EDU End">
    <p:bg>
      <p:bgPr>
        <a:solidFill>
          <a:schemeClr val="lt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03563" y="2370675"/>
            <a:ext cx="10497900" cy="90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F3F3F"/>
              </a:buClr>
              <a:buSzPts val="4000"/>
              <a:buFont typeface="Arial"/>
              <a:buNone/>
              <a:defRPr sz="4000" b="0" i="0" u="none" strike="noStrike" cap="none">
                <a:solidFill>
                  <a:srgbClr val="3F3F3F"/>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4" name="Google Shape;34;p6"/>
          <p:cNvSpPr txBox="1">
            <a:spLocks noGrp="1"/>
          </p:cNvSpPr>
          <p:nvPr>
            <p:ph type="body" idx="1"/>
          </p:nvPr>
        </p:nvSpPr>
        <p:spPr>
          <a:xfrm>
            <a:off x="840508" y="3276600"/>
            <a:ext cx="10461000" cy="457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35" name="Google Shape;35;p6"/>
          <p:cNvPicPr preferRelativeResize="0"/>
          <p:nvPr/>
        </p:nvPicPr>
        <p:blipFill rotWithShape="1">
          <a:blip r:embed="rId2">
            <a:alphaModFix/>
          </a:blip>
          <a:srcRect/>
          <a:stretch/>
        </p:blipFill>
        <p:spPr>
          <a:xfrm>
            <a:off x="9190177" y="539761"/>
            <a:ext cx="2418219" cy="539636"/>
          </a:xfrm>
          <a:prstGeom prst="rect">
            <a:avLst/>
          </a:prstGeom>
          <a:noFill/>
          <a:ln>
            <a:noFill/>
          </a:ln>
        </p:spPr>
      </p:pic>
      <p:pic>
        <p:nvPicPr>
          <p:cNvPr id="36" name="Google Shape;36;p6"/>
          <p:cNvPicPr preferRelativeResize="0"/>
          <p:nvPr/>
        </p:nvPicPr>
        <p:blipFill rotWithShape="1">
          <a:blip r:embed="rId3">
            <a:alphaModFix/>
          </a:blip>
          <a:srcRect/>
          <a:stretch/>
        </p:blipFill>
        <p:spPr>
          <a:xfrm>
            <a:off x="0" y="6812281"/>
            <a:ext cx="12192001" cy="45719"/>
          </a:xfrm>
          <a:prstGeom prst="rect">
            <a:avLst/>
          </a:prstGeom>
          <a:noFill/>
          <a:ln>
            <a:noFill/>
          </a:ln>
        </p:spPr>
      </p:pic>
      <p:sp>
        <p:nvSpPr>
          <p:cNvPr id="37" name="Google Shape;37;p6"/>
          <p:cNvSpPr txBox="1">
            <a:spLocks noGrp="1"/>
          </p:cNvSpPr>
          <p:nvPr>
            <p:ph type="body" idx="2"/>
          </p:nvPr>
        </p:nvSpPr>
        <p:spPr>
          <a:xfrm>
            <a:off x="803294" y="5500255"/>
            <a:ext cx="10805100" cy="500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09600" y="609600"/>
            <a:ext cx="10972800" cy="567900"/>
          </a:xfrm>
          <a:prstGeom prst="rect">
            <a:avLst/>
          </a:prstGeom>
          <a:noFill/>
          <a:ln>
            <a:noFill/>
          </a:ln>
        </p:spPr>
        <p:txBody>
          <a:bodyPr spcFirstLastPara="1" wrap="square" lIns="91425" tIns="45700" rIns="91425" bIns="45700" anchor="t" anchorCtr="0"/>
          <a:lstStyle>
            <a:lvl1pPr lvl="0" algn="l" rtl="0">
              <a:lnSpc>
                <a:spcPct val="90000"/>
              </a:lnSpc>
              <a:spcBef>
                <a:spcPts val="0"/>
              </a:spcBef>
              <a:spcAft>
                <a:spcPts val="0"/>
              </a:spcAft>
              <a:buClr>
                <a:srgbClr val="445954"/>
              </a:buClr>
              <a:buSzPts val="4400"/>
              <a:buFont typeface="Calibri"/>
              <a:buNone/>
              <a:defRPr b="1">
                <a:solidFill>
                  <a:srgbClr val="44595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1219200" y="1597152"/>
            <a:ext cx="10058400" cy="4191000"/>
          </a:xfrm>
          <a:prstGeom prst="rect">
            <a:avLst/>
          </a:prstGeom>
          <a:noFill/>
          <a:ln>
            <a:noFill/>
          </a:ln>
        </p:spPr>
        <p:txBody>
          <a:bodyPr spcFirstLastPara="1" wrap="square" lIns="91425" tIns="45700" rIns="91425" bIns="45700" anchor="t" anchorCtr="0"/>
          <a:lstStyle>
            <a:lvl1pPr marL="457200" lvl="0" indent="-406400" algn="l" rtl="0">
              <a:lnSpc>
                <a:spcPct val="90000"/>
              </a:lnSpc>
              <a:spcBef>
                <a:spcPts val="1000"/>
              </a:spcBef>
              <a:spcAft>
                <a:spcPts val="0"/>
              </a:spcAft>
              <a:buClr>
                <a:srgbClr val="445954"/>
              </a:buClr>
              <a:buSzPts val="2800"/>
              <a:buChar char="•"/>
              <a:defRPr>
                <a:solidFill>
                  <a:srgbClr val="445954"/>
                </a:solidFill>
              </a:defRPr>
            </a:lvl1pPr>
            <a:lvl2pPr marL="914400" lvl="1" indent="-381000" algn="l" rtl="0">
              <a:lnSpc>
                <a:spcPct val="90000"/>
              </a:lnSpc>
              <a:spcBef>
                <a:spcPts val="500"/>
              </a:spcBef>
              <a:spcAft>
                <a:spcPts val="0"/>
              </a:spcAft>
              <a:buClr>
                <a:srgbClr val="445954"/>
              </a:buClr>
              <a:buSzPts val="2400"/>
              <a:buChar char="•"/>
              <a:defRPr>
                <a:solidFill>
                  <a:srgbClr val="445954"/>
                </a:solidFill>
              </a:defRPr>
            </a:lvl2pPr>
            <a:lvl3pPr marL="1371600" lvl="2" indent="-355600" algn="l" rtl="0">
              <a:lnSpc>
                <a:spcPct val="90000"/>
              </a:lnSpc>
              <a:spcBef>
                <a:spcPts val="500"/>
              </a:spcBef>
              <a:spcAft>
                <a:spcPts val="0"/>
              </a:spcAft>
              <a:buClr>
                <a:srgbClr val="445954"/>
              </a:buClr>
              <a:buSzPts val="2000"/>
              <a:buChar char="•"/>
              <a:defRPr>
                <a:solidFill>
                  <a:srgbClr val="445954"/>
                </a:solidFill>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 name="Google Shape;41;p7"/>
          <p:cNvSpPr txBox="1"/>
          <p:nvPr/>
        </p:nvSpPr>
        <p:spPr>
          <a:xfrm>
            <a:off x="11480801" y="6385270"/>
            <a:ext cx="6165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67" b="0" i="0" u="none" strike="noStrike" cap="none">
                <a:solidFill>
                  <a:srgbClr val="3C5C9B"/>
                </a:solidFill>
                <a:latin typeface="Arial"/>
                <a:ea typeface="Arial"/>
                <a:cs typeface="Arial"/>
                <a:sym typeface="Arial"/>
              </a:rPr>
              <a:t>[ </a:t>
            </a:r>
            <a:fld id="{00000000-1234-1234-1234-123412341234}" type="slidenum">
              <a:rPr lang="en-US" sz="1067" b="0" i="0" u="none" strike="noStrike" cap="none">
                <a:solidFill>
                  <a:srgbClr val="3C5C9B"/>
                </a:solidFill>
                <a:latin typeface="Arial"/>
                <a:ea typeface="Arial"/>
                <a:cs typeface="Arial"/>
                <a:sym typeface="Arial"/>
              </a:rPr>
              <a:t>‹#›</a:t>
            </a:fld>
            <a:r>
              <a:rPr lang="en-US" sz="1067" b="0" i="0" u="none" strike="noStrike" cap="none">
                <a:solidFill>
                  <a:srgbClr val="3C5C9B"/>
                </a:solidFill>
                <a:latin typeface="Arial"/>
                <a:ea typeface="Arial"/>
                <a:cs typeface="Arial"/>
                <a:sym typeface="Arial"/>
              </a:rPr>
              <a:t> ]</a:t>
            </a:r>
            <a:endParaRPr/>
          </a:p>
        </p:txBody>
      </p:sp>
      <p:pic>
        <p:nvPicPr>
          <p:cNvPr id="42" name="Google Shape;42;p7"/>
          <p:cNvPicPr preferRelativeResize="0"/>
          <p:nvPr/>
        </p:nvPicPr>
        <p:blipFill rotWithShape="1">
          <a:blip r:embed="rId2">
            <a:alphaModFix/>
          </a:blip>
          <a:srcRect/>
          <a:stretch/>
        </p:blipFill>
        <p:spPr>
          <a:xfrm>
            <a:off x="319508" y="6253942"/>
            <a:ext cx="1799384" cy="4015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EDU Body A">
  <p:cSld name="4_EDU Body A">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809105" y="338675"/>
            <a:ext cx="10695600" cy="729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45" name="Google Shape;45;p8"/>
          <p:cNvSpPr txBox="1">
            <a:spLocks noGrp="1"/>
          </p:cNvSpPr>
          <p:nvPr>
            <p:ph type="body" idx="1"/>
          </p:nvPr>
        </p:nvSpPr>
        <p:spPr>
          <a:xfrm>
            <a:off x="809105" y="1371599"/>
            <a:ext cx="10773300" cy="4546500"/>
          </a:xfrm>
          <a:prstGeom prst="rect">
            <a:avLst/>
          </a:prstGeom>
          <a:noFill/>
          <a:ln>
            <a:noFill/>
          </a:ln>
        </p:spPr>
        <p:txBody>
          <a:bodyPr spcFirstLastPara="1" wrap="square" lIns="91425" tIns="91425" rIns="91425" bIns="91425" anchor="t" anchorCtr="0"/>
          <a:lstStyle>
            <a:lvl1pPr marL="457200" marR="0" lvl="0" indent="-419100" algn="l" rtl="0">
              <a:lnSpc>
                <a:spcPct val="100000"/>
              </a:lnSpc>
              <a:spcBef>
                <a:spcPts val="600"/>
              </a:spcBef>
              <a:spcAft>
                <a:spcPts val="0"/>
              </a:spcAft>
              <a:buClr>
                <a:srgbClr val="B20838"/>
              </a:buClr>
              <a:buSzPts val="3000"/>
              <a:buFont typeface="Noto Sans Symbols"/>
              <a:buChar char="▪"/>
              <a:defRPr sz="3000" b="0" i="0" u="none" strike="noStrike" cap="none">
                <a:solidFill>
                  <a:srgbClr val="3F3F3F"/>
                </a:solidFill>
                <a:latin typeface="Arial"/>
                <a:ea typeface="Arial"/>
                <a:cs typeface="Arial"/>
                <a:sym typeface="Arial"/>
              </a:defRPr>
            </a:lvl1pPr>
            <a:lvl2pPr marL="914400" marR="0" lvl="1" indent="-400050" algn="l" rtl="0">
              <a:lnSpc>
                <a:spcPct val="100000"/>
              </a:lnSpc>
              <a:spcBef>
                <a:spcPts val="540"/>
              </a:spcBef>
              <a:spcAft>
                <a:spcPts val="0"/>
              </a:spcAft>
              <a:buClr>
                <a:srgbClr val="B20838"/>
              </a:buClr>
              <a:buSzPts val="2700"/>
              <a:buFont typeface="Noto Sans Symbols"/>
              <a:buChar char="▪"/>
              <a:defRPr sz="27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B20838"/>
              </a:buClr>
              <a:buSzPts val="2400"/>
              <a:buFont typeface="Noto Sans Symbols"/>
              <a:buChar char="▪"/>
              <a:defRPr sz="2400" b="0" i="0" u="none" strike="noStrike" cap="none">
                <a:solidFill>
                  <a:srgbClr val="3F3F3F"/>
                </a:solidFill>
                <a:latin typeface="Arial"/>
                <a:ea typeface="Arial"/>
                <a:cs typeface="Arial"/>
                <a:sym typeface="Arial"/>
              </a:defRPr>
            </a:lvl3pPr>
            <a:lvl4pPr marL="1828800" marR="0" lvl="3" indent="-361950" algn="l" rtl="0">
              <a:lnSpc>
                <a:spcPct val="100000"/>
              </a:lnSpc>
              <a:spcBef>
                <a:spcPts val="420"/>
              </a:spcBef>
              <a:spcAft>
                <a:spcPts val="0"/>
              </a:spcAft>
              <a:buClr>
                <a:srgbClr val="B20838"/>
              </a:buClr>
              <a:buSzPts val="2100"/>
              <a:buFont typeface="Noto Sans Symbols"/>
              <a:buChar char="▪"/>
              <a:defRPr sz="2100" b="0" i="0" u="none" strike="noStrike" cap="none">
                <a:solidFill>
                  <a:srgbClr val="3F3F3F"/>
                </a:solidFill>
                <a:latin typeface="Arial"/>
                <a:ea typeface="Arial"/>
                <a:cs typeface="Arial"/>
                <a:sym typeface="Arial"/>
              </a:defRPr>
            </a:lvl4pPr>
            <a:lvl5pPr marL="2286000" marR="0" lvl="4" indent="-342900" algn="l" rtl="0">
              <a:lnSpc>
                <a:spcPct val="100000"/>
              </a:lnSpc>
              <a:spcBef>
                <a:spcPts val="360"/>
              </a:spcBef>
              <a:spcAft>
                <a:spcPts val="0"/>
              </a:spcAft>
              <a:buClr>
                <a:srgbClr val="B20838"/>
              </a:buClr>
              <a:buSzPts val="1800"/>
              <a:buFont typeface="Noto Sans Symbols"/>
              <a:buChar char="▪"/>
              <a:defRPr sz="18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Google Shape;46;p8"/>
          <p:cNvPicPr preferRelativeResize="0"/>
          <p:nvPr/>
        </p:nvPicPr>
        <p:blipFill rotWithShape="1">
          <a:blip r:embed="rId2">
            <a:alphaModFix/>
          </a:blip>
          <a:srcRect/>
          <a:stretch/>
        </p:blipFill>
        <p:spPr>
          <a:xfrm>
            <a:off x="10161229" y="6193224"/>
            <a:ext cx="1799384" cy="401540"/>
          </a:xfrm>
          <a:prstGeom prst="rect">
            <a:avLst/>
          </a:prstGeom>
          <a:noFill/>
          <a:ln>
            <a:noFill/>
          </a:ln>
        </p:spPr>
      </p:pic>
      <p:pic>
        <p:nvPicPr>
          <p:cNvPr id="47" name="Google Shape;47;p8"/>
          <p:cNvPicPr preferRelativeResize="0"/>
          <p:nvPr/>
        </p:nvPicPr>
        <p:blipFill rotWithShape="1">
          <a:blip r:embed="rId3">
            <a:alphaModFix/>
          </a:blip>
          <a:srcRect/>
          <a:stretch/>
        </p:blipFill>
        <p:spPr>
          <a:xfrm>
            <a:off x="0" y="6812281"/>
            <a:ext cx="12192001" cy="457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09600" y="609601"/>
            <a:ext cx="9042300" cy="567900"/>
          </a:xfrm>
          <a:prstGeom prst="rect">
            <a:avLst/>
          </a:prstGeom>
          <a:noFill/>
          <a:ln>
            <a:noFill/>
          </a:ln>
        </p:spPr>
        <p:txBody>
          <a:bodyPr spcFirstLastPara="1" wrap="square" lIns="91425" tIns="45700" rIns="91425" bIns="45700" anchor="t" anchorCtr="0"/>
          <a:lstStyle>
            <a:lvl1pPr lvl="0" algn="l" rtl="0">
              <a:lnSpc>
                <a:spcPct val="90000"/>
              </a:lnSpc>
              <a:spcBef>
                <a:spcPts val="0"/>
              </a:spcBef>
              <a:spcAft>
                <a:spcPts val="0"/>
              </a:spcAft>
              <a:buClr>
                <a:srgbClr val="445954"/>
              </a:buClr>
              <a:buSzPts val="2667"/>
              <a:buFont typeface="Arial"/>
              <a:buNone/>
              <a:defRPr sz="2667" b="1" i="0" cap="none">
                <a:solidFill>
                  <a:srgbClr val="445954"/>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1219200" y="1600201"/>
            <a:ext cx="9753600" cy="3124200"/>
          </a:xfrm>
          <a:prstGeom prst="rect">
            <a:avLst/>
          </a:prstGeom>
          <a:noFill/>
          <a:ln>
            <a:noFill/>
          </a:ln>
        </p:spPr>
        <p:txBody>
          <a:bodyPr spcFirstLastPara="1" wrap="square" lIns="91425" tIns="45700" rIns="91425" bIns="45700" anchor="t" anchorCtr="0"/>
          <a:lstStyle>
            <a:lvl1pPr marL="457200" lvl="0" indent="-364045" algn="l" rtl="0">
              <a:lnSpc>
                <a:spcPct val="90000"/>
              </a:lnSpc>
              <a:spcBef>
                <a:spcPts val="1000"/>
              </a:spcBef>
              <a:spcAft>
                <a:spcPts val="0"/>
              </a:spcAft>
              <a:buClr>
                <a:schemeClr val="accent1"/>
              </a:buClr>
              <a:buSzPts val="2133"/>
              <a:buFont typeface="Arial"/>
              <a:buChar char="•"/>
              <a:defRPr sz="2133">
                <a:solidFill>
                  <a:srgbClr val="445954"/>
                </a:solidFill>
                <a:latin typeface="Arial"/>
                <a:ea typeface="Arial"/>
                <a:cs typeface="Arial"/>
                <a:sym typeface="Arial"/>
              </a:defRPr>
            </a:lvl1pPr>
            <a:lvl2pPr marL="914400" lvl="1" indent="-228600" algn="l" rtl="0">
              <a:lnSpc>
                <a:spcPct val="90000"/>
              </a:lnSpc>
              <a:spcBef>
                <a:spcPts val="500"/>
              </a:spcBef>
              <a:spcAft>
                <a:spcPts val="0"/>
              </a:spcAft>
              <a:buClr>
                <a:srgbClr val="EF3E33"/>
              </a:buClr>
              <a:buSzPts val="2667"/>
              <a:buNone/>
              <a:defRPr sz="2667">
                <a:latin typeface="Arial"/>
                <a:ea typeface="Arial"/>
                <a:cs typeface="Arial"/>
                <a:sym typeface="Arial"/>
              </a:defRPr>
            </a:lvl2pPr>
            <a:lvl3pPr marL="1371600" lvl="2" indent="-381000" algn="l" rtl="0">
              <a:lnSpc>
                <a:spcPct val="90000"/>
              </a:lnSpc>
              <a:spcBef>
                <a:spcPts val="500"/>
              </a:spcBef>
              <a:spcAft>
                <a:spcPts val="0"/>
              </a:spcAft>
              <a:buClr>
                <a:srgbClr val="8DC63F"/>
              </a:buClr>
              <a:buSzPts val="2400"/>
              <a:buChar char="•"/>
              <a:defRPr sz="2400"/>
            </a:lvl3pPr>
            <a:lvl4pPr marL="1828800" lvl="3" indent="-364045" algn="l" rtl="0">
              <a:lnSpc>
                <a:spcPct val="90000"/>
              </a:lnSpc>
              <a:spcBef>
                <a:spcPts val="500"/>
              </a:spcBef>
              <a:spcAft>
                <a:spcPts val="0"/>
              </a:spcAft>
              <a:buClr>
                <a:schemeClr val="accent2"/>
              </a:buClr>
              <a:buSzPts val="2133"/>
              <a:buChar char="•"/>
              <a:defRPr sz="2133"/>
            </a:lvl4pPr>
            <a:lvl5pPr marL="2286000" lvl="4" indent="-347154" algn="l" rtl="0">
              <a:lnSpc>
                <a:spcPct val="90000"/>
              </a:lnSpc>
              <a:spcBef>
                <a:spcPts val="500"/>
              </a:spcBef>
              <a:spcAft>
                <a:spcPts val="0"/>
              </a:spcAft>
              <a:buClr>
                <a:schemeClr val="accent6"/>
              </a:buClr>
              <a:buSzPts val="1867"/>
              <a:buChar char="•"/>
              <a:defRPr sz="1867"/>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 name="Google Shape;51;p9"/>
          <p:cNvSpPr txBox="1"/>
          <p:nvPr/>
        </p:nvSpPr>
        <p:spPr>
          <a:xfrm>
            <a:off x="11480801" y="6385270"/>
            <a:ext cx="6165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67" b="0" i="0" u="none" strike="noStrike" cap="none">
                <a:solidFill>
                  <a:srgbClr val="3C5C9B"/>
                </a:solidFill>
                <a:latin typeface="Arial"/>
                <a:ea typeface="Arial"/>
                <a:cs typeface="Arial"/>
                <a:sym typeface="Arial"/>
              </a:rPr>
              <a:t>[ </a:t>
            </a:r>
            <a:fld id="{00000000-1234-1234-1234-123412341234}" type="slidenum">
              <a:rPr lang="en-US" sz="1067" b="0" i="0" u="none" strike="noStrike" cap="none">
                <a:solidFill>
                  <a:srgbClr val="3C5C9B"/>
                </a:solidFill>
                <a:latin typeface="Arial"/>
                <a:ea typeface="Arial"/>
                <a:cs typeface="Arial"/>
                <a:sym typeface="Arial"/>
              </a:rPr>
              <a:t>‹#›</a:t>
            </a:fld>
            <a:r>
              <a:rPr lang="en-US" sz="1067" b="0" i="0" u="none" strike="noStrike" cap="none">
                <a:solidFill>
                  <a:srgbClr val="3C5C9B"/>
                </a:solidFill>
                <a:latin typeface="Arial"/>
                <a:ea typeface="Arial"/>
                <a:cs typeface="Arial"/>
                <a:sym typeface="Arial"/>
              </a:rPr>
              <a:t> ]</a:t>
            </a:r>
            <a:endParaRPr/>
          </a:p>
        </p:txBody>
      </p:sp>
      <p:pic>
        <p:nvPicPr>
          <p:cNvPr id="52" name="Google Shape;52;p9"/>
          <p:cNvPicPr preferRelativeResize="0"/>
          <p:nvPr/>
        </p:nvPicPr>
        <p:blipFill rotWithShape="1">
          <a:blip r:embed="rId2">
            <a:alphaModFix/>
          </a:blip>
          <a:srcRect/>
          <a:stretch/>
        </p:blipFill>
        <p:spPr>
          <a:xfrm>
            <a:off x="203201" y="6567832"/>
            <a:ext cx="3149600" cy="2139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EDU Body A">
  <p:cSld name="3_EDU Body A">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951343" y="3516101"/>
            <a:ext cx="10695600" cy="500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55" name="Google Shape;55;p10"/>
          <p:cNvPicPr preferRelativeResize="0"/>
          <p:nvPr/>
        </p:nvPicPr>
        <p:blipFill rotWithShape="1">
          <a:blip r:embed="rId2">
            <a:alphaModFix/>
          </a:blip>
          <a:srcRect/>
          <a:stretch/>
        </p:blipFill>
        <p:spPr>
          <a:xfrm>
            <a:off x="0" y="2758297"/>
            <a:ext cx="12192001" cy="739800"/>
          </a:xfrm>
          <a:prstGeom prst="rect">
            <a:avLst/>
          </a:prstGeom>
          <a:noFill/>
          <a:ln>
            <a:noFill/>
          </a:ln>
        </p:spPr>
      </p:pic>
      <p:sp>
        <p:nvSpPr>
          <p:cNvPr id="56" name="Google Shape;56;p10"/>
          <p:cNvSpPr txBox="1">
            <a:spLocks noGrp="1"/>
          </p:cNvSpPr>
          <p:nvPr>
            <p:ph type="body" idx="2"/>
          </p:nvPr>
        </p:nvSpPr>
        <p:spPr>
          <a:xfrm>
            <a:off x="865445" y="2797634"/>
            <a:ext cx="10590300" cy="914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pic>
        <p:nvPicPr>
          <p:cNvPr id="57" name="Google Shape;57;p10"/>
          <p:cNvPicPr preferRelativeResize="0"/>
          <p:nvPr/>
        </p:nvPicPr>
        <p:blipFill rotWithShape="1">
          <a:blip r:embed="rId3">
            <a:alphaModFix/>
          </a:blip>
          <a:srcRect/>
          <a:stretch/>
        </p:blipFill>
        <p:spPr>
          <a:xfrm>
            <a:off x="10161229" y="6193224"/>
            <a:ext cx="1799384" cy="401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1" name="Google Shape;61;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ducause.edu/focus-areas-and-initiatives/policy-and-security/cybersecurity-program/resources/information-security-guide/career-and-workforce-development/advance-your-infosec-career" TargetMode="External"/><Relationship Id="rId3" Type="http://schemas.openxmlformats.org/officeDocument/2006/relationships/hyperlink" Target="https://library.educause.edu/resources/2015/11/information-security-program-assessment-tool" TargetMode="External"/><Relationship Id="rId7" Type="http://schemas.openxmlformats.org/officeDocument/2006/relationships/hyperlink" Target="https://www.educause.edu/focus-areas-and-initiatives/policy-and-security/cybersecurity-program/resources/information-security-guide/career-and-workforce-development/toolkit-for-new-ciso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library.educause.edu/resources/2016/10/higher-education-cloud-vendor-assessment-tool" TargetMode="External"/><Relationship Id="rId5" Type="http://schemas.openxmlformats.org/officeDocument/2006/relationships/hyperlink" Target="https://library.educause.edu/~/media/files/library/2017/5/infosecalmanac17.pdf" TargetMode="External"/><Relationship Id="rId4" Type="http://schemas.openxmlformats.org/officeDocument/2006/relationships/hyperlink" Target="https://library.educause.edu/resources/2018/3/budget-conscious-information-security-resources" TargetMode="External"/><Relationship Id="rId9" Type="http://schemas.openxmlformats.org/officeDocument/2006/relationships/hyperlink" Target="https://library.educause.edu/resources/2016/3/technology-in-higher-education-information-security-leadership"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library.educause.edu/resources/2015/7/password-managers" TargetMode="External"/><Relationship Id="rId3" Type="http://schemas.openxmlformats.org/officeDocument/2006/relationships/hyperlink" Target="https://library.educause.edu/resources/2019/1/7-things-you-should-know-about-federated-identity" TargetMode="External"/><Relationship Id="rId7" Type="http://schemas.openxmlformats.org/officeDocument/2006/relationships/hyperlink" Target="https://library.educause.edu/resources/2016/4/phishing-simulation-program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ducause.edu/focus-areas-and-initiatives/policy-and-security/cybersecurity-program/resources/information-security-guide/incident-management-and-response" TargetMode="External"/><Relationship Id="rId5" Type="http://schemas.openxmlformats.org/officeDocument/2006/relationships/hyperlink" Target="https://www.educause.edu/focus-areas-and-initiatives/policy-and-security/cybersecurity-program/resources/information-security-guide/risk-management" TargetMode="External"/><Relationship Id="rId4" Type="http://schemas.openxmlformats.org/officeDocument/2006/relationships/hyperlink" Target="https://library.educause.edu/resources/2019/1/two-factor-authentication-lessons-learn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linkedin.com/showcase/heisc/"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educause.edu/itissu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use.edu/communi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educause.edu/security" TargetMode="External"/><Relationship Id="rId4" Type="http://schemas.openxmlformats.org/officeDocument/2006/relationships/hyperlink" Target="https://er.educause.edu/columns/security-matt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educause.edu/sec1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ducause.edu/security/gui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educause.edu/focus-areas-and-initiatives/policy-and-security/cybersecurity-program/awareness-campaigns" TargetMode="External"/><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www.educause.edu/focus-areas-and-initiatives/policy-and-security/cybersecurity-program/awareness-campaigns#privacyday" TargetMode="External"/><Relationship Id="rId4" Type="http://schemas.openxmlformats.org/officeDocument/2006/relationships/hyperlink" Target="https://www.educause.edu/focus-areas-and-initiatives/policy-and-security/cybersecurity-program/awareness-campaigns#ncsa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ducause.edu/securityawaren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803563" y="2370675"/>
            <a:ext cx="10498035" cy="90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4000"/>
              <a:buFont typeface="Arial"/>
              <a:buNone/>
            </a:pPr>
            <a:r>
              <a:rPr lang="en-US"/>
              <a:t>Inside Scoop:</a:t>
            </a:r>
            <a:endParaRPr/>
          </a:p>
        </p:txBody>
      </p:sp>
      <p:sp>
        <p:nvSpPr>
          <p:cNvPr id="133" name="Google Shape;133;p22"/>
          <p:cNvSpPr txBox="1">
            <a:spLocks noGrp="1"/>
          </p:cNvSpPr>
          <p:nvPr>
            <p:ph type="body" idx="1"/>
          </p:nvPr>
        </p:nvSpPr>
        <p:spPr>
          <a:xfrm>
            <a:off x="840500" y="3276600"/>
            <a:ext cx="104610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F3F3F"/>
              </a:buClr>
              <a:buSzPts val="4000"/>
              <a:buFont typeface="Arial"/>
              <a:buNone/>
            </a:pPr>
            <a:r>
              <a:rPr lang="en-US" sz="4000"/>
              <a:t>Cybersecurity Program</a:t>
            </a:r>
            <a:endParaRPr/>
          </a:p>
        </p:txBody>
      </p:sp>
      <p:sp>
        <p:nvSpPr>
          <p:cNvPr id="134" name="Google Shape;134;p22"/>
          <p:cNvSpPr txBox="1">
            <a:spLocks noGrp="1"/>
          </p:cNvSpPr>
          <p:nvPr>
            <p:ph type="body" idx="2"/>
          </p:nvPr>
        </p:nvSpPr>
        <p:spPr>
          <a:xfrm>
            <a:off x="803294" y="5500255"/>
            <a:ext cx="10805105" cy="500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3F3F3F"/>
              </a:buClr>
              <a:buSzPts val="1800"/>
              <a:buFont typeface="Arial"/>
              <a:buNone/>
            </a:pPr>
            <a:r>
              <a:rPr lang="en-US"/>
              <a:t>April 3, 2019</a:t>
            </a:r>
            <a:endParaRPr/>
          </a:p>
        </p:txBody>
      </p:sp>
      <p:pic>
        <p:nvPicPr>
          <p:cNvPr id="135" name="Google Shape;135;p22"/>
          <p:cNvPicPr preferRelativeResize="0"/>
          <p:nvPr/>
        </p:nvPicPr>
        <p:blipFill rotWithShape="1">
          <a:blip r:embed="rId3">
            <a:alphaModFix/>
          </a:blip>
          <a:srcRect/>
          <a:stretch/>
        </p:blipFill>
        <p:spPr>
          <a:xfrm>
            <a:off x="6934500" y="2907301"/>
            <a:ext cx="1524000" cy="152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809105" y="338675"/>
            <a:ext cx="10695600" cy="7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3600"/>
              <a:buFont typeface="Arial"/>
              <a:buNone/>
            </a:pPr>
            <a:r>
              <a:rPr lang="en-US"/>
              <a:t>Key HEISC Tools &amp; Resources</a:t>
            </a:r>
            <a:endParaRPr/>
          </a:p>
        </p:txBody>
      </p:sp>
      <p:sp>
        <p:nvSpPr>
          <p:cNvPr id="207" name="Google Shape;207;p31"/>
          <p:cNvSpPr txBox="1">
            <a:spLocks noGrp="1"/>
          </p:cNvSpPr>
          <p:nvPr>
            <p:ph type="body" idx="1"/>
          </p:nvPr>
        </p:nvSpPr>
        <p:spPr>
          <a:xfrm>
            <a:off x="809104" y="1160206"/>
            <a:ext cx="11093335" cy="5240593"/>
          </a:xfrm>
          <a:prstGeom prst="rect">
            <a:avLst/>
          </a:prstGeom>
          <a:noFill/>
          <a:ln>
            <a:noFill/>
          </a:ln>
        </p:spPr>
        <p:txBody>
          <a:bodyPr spcFirstLastPara="1" wrap="square" lIns="91425" tIns="91425" rIns="91425" bIns="91425" anchor="t" anchorCtr="0">
            <a:noAutofit/>
          </a:bodyPr>
          <a:lstStyle/>
          <a:p>
            <a:pPr marL="457200" marR="0" lvl="0" indent="-266700" algn="l" rtl="0">
              <a:lnSpc>
                <a:spcPct val="100000"/>
              </a:lnSpc>
              <a:spcBef>
                <a:spcPts val="0"/>
              </a:spcBef>
              <a:spcAft>
                <a:spcPts val="0"/>
              </a:spcAft>
              <a:buClr>
                <a:srgbClr val="B20838"/>
              </a:buClr>
              <a:buSzPts val="3200"/>
              <a:buFont typeface="Noto Sans Symbols"/>
              <a:buChar char="▪"/>
            </a:pPr>
            <a:r>
              <a:rPr lang="en-US" sz="3200" u="sng">
                <a:solidFill>
                  <a:schemeClr val="hlink"/>
                </a:solidFill>
                <a:hlinkClick r:id="rId3"/>
              </a:rPr>
              <a:t>Information Security Program Assessment Tool</a:t>
            </a:r>
            <a:endParaRPr sz="3200"/>
          </a:p>
          <a:p>
            <a:pPr marL="457200" marR="0" lvl="0" indent="-266700" algn="l" rtl="0">
              <a:lnSpc>
                <a:spcPct val="100000"/>
              </a:lnSpc>
              <a:spcBef>
                <a:spcPts val="600"/>
              </a:spcBef>
              <a:spcAft>
                <a:spcPts val="0"/>
              </a:spcAft>
              <a:buClr>
                <a:srgbClr val="B20838"/>
              </a:buClr>
              <a:buSzPts val="3200"/>
              <a:buFont typeface="Noto Sans Symbols"/>
              <a:buChar char="▪"/>
            </a:pPr>
            <a:r>
              <a:rPr lang="en-US" sz="3200" u="sng">
                <a:solidFill>
                  <a:schemeClr val="hlink"/>
                </a:solidFill>
                <a:hlinkClick r:id="rId4"/>
              </a:rPr>
              <a:t>Budget Conscious InfoSec Resources</a:t>
            </a:r>
            <a:endParaRPr sz="3200"/>
          </a:p>
          <a:p>
            <a:pPr marL="457200" marR="0" lvl="0" indent="-266700" algn="l" rtl="0">
              <a:lnSpc>
                <a:spcPct val="100000"/>
              </a:lnSpc>
              <a:spcBef>
                <a:spcPts val="600"/>
              </a:spcBef>
              <a:spcAft>
                <a:spcPts val="0"/>
              </a:spcAft>
              <a:buClr>
                <a:srgbClr val="B20838"/>
              </a:buClr>
              <a:buSzPts val="3200"/>
              <a:buFont typeface="Noto Sans Symbols"/>
              <a:buChar char="▪"/>
            </a:pPr>
            <a:r>
              <a:rPr lang="en-US" sz="3200" u="sng">
                <a:solidFill>
                  <a:schemeClr val="hlink"/>
                </a:solidFill>
                <a:hlinkClick r:id="rId5"/>
              </a:rPr>
              <a:t>Information Security Almanac 2017</a:t>
            </a:r>
            <a:endParaRPr sz="3200"/>
          </a:p>
          <a:p>
            <a:pPr marL="457200" marR="0" lvl="0" indent="-266700" algn="l" rtl="0">
              <a:lnSpc>
                <a:spcPct val="100000"/>
              </a:lnSpc>
              <a:spcBef>
                <a:spcPts val="600"/>
              </a:spcBef>
              <a:spcAft>
                <a:spcPts val="0"/>
              </a:spcAft>
              <a:buClr>
                <a:srgbClr val="B20838"/>
              </a:buClr>
              <a:buSzPts val="3200"/>
              <a:buFont typeface="Noto Sans Symbols"/>
              <a:buChar char="▪"/>
            </a:pPr>
            <a:r>
              <a:rPr lang="en-US" sz="3200" u="sng">
                <a:solidFill>
                  <a:schemeClr val="hlink"/>
                </a:solidFill>
                <a:hlinkClick r:id="rId6"/>
              </a:rPr>
              <a:t>HECVAT</a:t>
            </a:r>
            <a:r>
              <a:rPr lang="en-US" sz="3200"/>
              <a:t> (Higher Ed Cloud Vendor Assessment Tool)</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CISO Resources: </a:t>
            </a:r>
            <a:endParaRPr/>
          </a:p>
          <a:p>
            <a:pPr marL="914400" lvl="1" indent="-285750" algn="l" rtl="0">
              <a:lnSpc>
                <a:spcPct val="100000"/>
              </a:lnSpc>
              <a:spcBef>
                <a:spcPts val="540"/>
              </a:spcBef>
              <a:spcAft>
                <a:spcPts val="0"/>
              </a:spcAft>
              <a:buSzPts val="2800"/>
              <a:buChar char="▪"/>
            </a:pPr>
            <a:r>
              <a:rPr lang="en-US" sz="2800" u="sng">
                <a:solidFill>
                  <a:schemeClr val="hlink"/>
                </a:solidFill>
                <a:hlinkClick r:id="rId7"/>
              </a:rPr>
              <a:t>Toolkit for New CISOs</a:t>
            </a:r>
            <a:endParaRPr sz="2800"/>
          </a:p>
          <a:p>
            <a:pPr marL="914400" lvl="1" indent="-285750" algn="l" rtl="0">
              <a:lnSpc>
                <a:spcPct val="100000"/>
              </a:lnSpc>
              <a:spcBef>
                <a:spcPts val="540"/>
              </a:spcBef>
              <a:spcAft>
                <a:spcPts val="0"/>
              </a:spcAft>
              <a:buSzPts val="2800"/>
              <a:buChar char="▪"/>
            </a:pPr>
            <a:r>
              <a:rPr lang="en-US" sz="2800" u="sng">
                <a:solidFill>
                  <a:schemeClr val="hlink"/>
                </a:solidFill>
                <a:hlinkClick r:id="rId8"/>
              </a:rPr>
              <a:t>Advance Your InfoSec Career</a:t>
            </a:r>
            <a:endParaRPr sz="2800"/>
          </a:p>
          <a:p>
            <a:pPr marL="914400" lvl="1" indent="-285750" algn="l" rtl="0">
              <a:lnSpc>
                <a:spcPct val="100000"/>
              </a:lnSpc>
              <a:spcBef>
                <a:spcPts val="540"/>
              </a:spcBef>
              <a:spcAft>
                <a:spcPts val="0"/>
              </a:spcAft>
              <a:buSzPts val="2800"/>
              <a:buChar char="▪"/>
            </a:pPr>
            <a:r>
              <a:rPr lang="en-US" sz="2800" u="sng">
                <a:solidFill>
                  <a:schemeClr val="hlink"/>
                </a:solidFill>
                <a:hlinkClick r:id="rId9"/>
              </a:rPr>
              <a:t>Information Security Leadership white paper</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809105" y="338675"/>
            <a:ext cx="10695600" cy="7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3600"/>
              <a:buFont typeface="Arial"/>
              <a:buNone/>
            </a:pPr>
            <a:r>
              <a:rPr lang="en-US"/>
              <a:t>New/Updated Resources in 2019</a:t>
            </a:r>
            <a:endParaRPr/>
          </a:p>
        </p:txBody>
      </p:sp>
      <p:sp>
        <p:nvSpPr>
          <p:cNvPr id="214" name="Google Shape;214;p32"/>
          <p:cNvSpPr txBox="1">
            <a:spLocks noGrp="1"/>
          </p:cNvSpPr>
          <p:nvPr>
            <p:ph type="body" idx="1"/>
          </p:nvPr>
        </p:nvSpPr>
        <p:spPr>
          <a:xfrm>
            <a:off x="809104" y="1068575"/>
            <a:ext cx="10832289" cy="4966465"/>
          </a:xfrm>
          <a:prstGeom prst="rect">
            <a:avLst/>
          </a:prstGeom>
          <a:noFill/>
          <a:ln>
            <a:noFill/>
          </a:ln>
        </p:spPr>
        <p:txBody>
          <a:bodyPr spcFirstLastPara="1" wrap="square" lIns="91425" tIns="91425" rIns="91425" bIns="91425" anchor="t" anchorCtr="0">
            <a:noAutofit/>
          </a:bodyPr>
          <a:lstStyle/>
          <a:p>
            <a:pPr marL="457200" marR="0" lvl="0" indent="-266700" algn="l" rtl="0">
              <a:lnSpc>
                <a:spcPct val="100000"/>
              </a:lnSpc>
              <a:spcBef>
                <a:spcPts val="0"/>
              </a:spcBef>
              <a:spcAft>
                <a:spcPts val="0"/>
              </a:spcAft>
              <a:buClr>
                <a:srgbClr val="B20838"/>
              </a:buClr>
              <a:buSzPts val="2800"/>
              <a:buFont typeface="Noto Sans Symbols"/>
              <a:buChar char="▪"/>
            </a:pPr>
            <a:r>
              <a:rPr lang="en-US" sz="2800" u="sng">
                <a:solidFill>
                  <a:schemeClr val="hlink"/>
                </a:solidFill>
                <a:hlinkClick r:id="rId3"/>
              </a:rPr>
              <a:t>7 Things You Should Know About Federated Identity</a:t>
            </a:r>
            <a:endParaRPr sz="2800"/>
          </a:p>
          <a:p>
            <a:pPr marL="457200" marR="0" lvl="0" indent="-266700" algn="l" rtl="0">
              <a:lnSpc>
                <a:spcPct val="100000"/>
              </a:lnSpc>
              <a:spcBef>
                <a:spcPts val="600"/>
              </a:spcBef>
              <a:spcAft>
                <a:spcPts val="0"/>
              </a:spcAft>
              <a:buClr>
                <a:srgbClr val="B20838"/>
              </a:buClr>
              <a:buSzPts val="2800"/>
              <a:buFont typeface="Noto Sans Symbols"/>
              <a:buChar char="▪"/>
            </a:pPr>
            <a:r>
              <a:rPr lang="en-US" sz="2800" u="sng">
                <a:solidFill>
                  <a:schemeClr val="hlink"/>
                </a:solidFill>
                <a:hlinkClick r:id="rId4"/>
              </a:rPr>
              <a:t>Two-Factor Authentication (2FA) Lessons Learned</a:t>
            </a:r>
            <a:endParaRPr/>
          </a:p>
          <a:p>
            <a:pPr marL="457200" lvl="0" indent="-254000" algn="l" rtl="0">
              <a:spcBef>
                <a:spcPts val="600"/>
              </a:spcBef>
              <a:spcAft>
                <a:spcPts val="0"/>
              </a:spcAft>
              <a:buSzPts val="2800"/>
              <a:buChar char="▪"/>
            </a:pPr>
            <a:r>
              <a:rPr lang="en-US" sz="2800"/>
              <a:t>Revisions to the guide’s </a:t>
            </a:r>
            <a:r>
              <a:rPr lang="en-US" sz="2800" u="sng">
                <a:solidFill>
                  <a:schemeClr val="hlink"/>
                </a:solidFill>
                <a:hlinkClick r:id="rId5"/>
              </a:rPr>
              <a:t>Risk Management</a:t>
            </a:r>
            <a:r>
              <a:rPr lang="en-US" sz="2800"/>
              <a:t> and </a:t>
            </a:r>
            <a:r>
              <a:rPr lang="en-US" sz="2800" u="sng">
                <a:solidFill>
                  <a:schemeClr val="hlink"/>
                </a:solidFill>
                <a:hlinkClick r:id="rId6"/>
              </a:rPr>
              <a:t>Incident Management</a:t>
            </a:r>
            <a:r>
              <a:rPr lang="en-US" sz="2800"/>
              <a:t> chapters</a:t>
            </a:r>
            <a:endParaRPr/>
          </a:p>
          <a:p>
            <a:pPr marL="457200" lvl="0" indent="-254000" algn="l" rtl="0">
              <a:spcBef>
                <a:spcPts val="600"/>
              </a:spcBef>
              <a:spcAft>
                <a:spcPts val="0"/>
              </a:spcAft>
              <a:buSzPts val="2800"/>
              <a:buChar char="▪"/>
            </a:pPr>
            <a:r>
              <a:rPr lang="en-US" sz="2800"/>
              <a:t>InfoSec Almanac with 2018 CDS data (</a:t>
            </a:r>
            <a:r>
              <a:rPr lang="en-US" sz="2800" i="1"/>
              <a:t>April 2019</a:t>
            </a:r>
            <a:r>
              <a:rPr lang="en-US" sz="2800"/>
              <a:t>)</a:t>
            </a:r>
            <a:endParaRPr/>
          </a:p>
          <a:p>
            <a:pPr marL="457200" marR="0" lvl="0" indent="-266700" algn="l" rtl="0">
              <a:lnSpc>
                <a:spcPct val="100000"/>
              </a:lnSpc>
              <a:spcBef>
                <a:spcPts val="600"/>
              </a:spcBef>
              <a:spcAft>
                <a:spcPts val="0"/>
              </a:spcAft>
              <a:buClr>
                <a:srgbClr val="B20838"/>
              </a:buClr>
              <a:buSzPts val="2800"/>
              <a:buFont typeface="Noto Sans Symbols"/>
              <a:buChar char="▪"/>
            </a:pPr>
            <a:r>
              <a:rPr lang="en-US" sz="2800"/>
              <a:t>SOC Case Study (</a:t>
            </a:r>
            <a:r>
              <a:rPr lang="en-US" sz="2800" i="1"/>
              <a:t>Spring 2019</a:t>
            </a:r>
            <a:r>
              <a:rPr lang="en-US" sz="2800"/>
              <a:t>)</a:t>
            </a:r>
            <a:endParaRPr/>
          </a:p>
          <a:p>
            <a:pPr marL="457200" marR="0" lvl="0" indent="-266700" algn="l" rtl="0">
              <a:lnSpc>
                <a:spcPct val="100000"/>
              </a:lnSpc>
              <a:spcBef>
                <a:spcPts val="600"/>
              </a:spcBef>
              <a:spcAft>
                <a:spcPts val="0"/>
              </a:spcAft>
              <a:buClr>
                <a:srgbClr val="B20838"/>
              </a:buClr>
              <a:buSzPts val="2800"/>
              <a:buFont typeface="Noto Sans Symbols"/>
              <a:buChar char="▪"/>
            </a:pPr>
            <a:r>
              <a:rPr lang="en-US" sz="2800"/>
              <a:t>Updates to </a:t>
            </a:r>
            <a:r>
              <a:rPr lang="en-US" sz="2800" u="sng">
                <a:solidFill>
                  <a:schemeClr val="hlink"/>
                </a:solidFill>
                <a:hlinkClick r:id="rId7"/>
              </a:rPr>
              <a:t>Phishing Simulation Programs</a:t>
            </a:r>
            <a:r>
              <a:rPr lang="en-US" sz="2800"/>
              <a:t> and </a:t>
            </a:r>
            <a:r>
              <a:rPr lang="en-US" sz="2800" u="sng">
                <a:solidFill>
                  <a:schemeClr val="hlink"/>
                </a:solidFill>
                <a:hlinkClick r:id="rId8"/>
              </a:rPr>
              <a:t>Password Managers</a:t>
            </a:r>
            <a:r>
              <a:rPr lang="en-US" sz="2800"/>
              <a:t> (</a:t>
            </a:r>
            <a:r>
              <a:rPr lang="en-US" sz="2800" i="1"/>
              <a:t>Spring/Summer 2019</a:t>
            </a:r>
            <a:r>
              <a:rPr lang="en-US" sz="2800"/>
              <a:t>)</a:t>
            </a:r>
            <a:endParaRPr/>
          </a:p>
          <a:p>
            <a:pPr marL="457200" marR="0" lvl="0" indent="-266700" algn="l" rtl="0">
              <a:lnSpc>
                <a:spcPct val="100000"/>
              </a:lnSpc>
              <a:spcBef>
                <a:spcPts val="600"/>
              </a:spcBef>
              <a:spcAft>
                <a:spcPts val="0"/>
              </a:spcAft>
              <a:buClr>
                <a:srgbClr val="B20838"/>
              </a:buClr>
              <a:buSzPts val="2800"/>
              <a:buFont typeface="Noto Sans Symbols"/>
              <a:buChar char="▪"/>
            </a:pPr>
            <a:r>
              <a:rPr lang="en-US" sz="2800"/>
              <a:t>Security Professionals Conference 2020 CFP (</a:t>
            </a:r>
            <a:r>
              <a:rPr lang="en-US" sz="2800" i="1"/>
              <a:t>Fall 2019</a:t>
            </a:r>
            <a:r>
              <a:rPr lang="en-US" sz="2800"/>
              <a:t>)</a:t>
            </a:r>
            <a:endParaRPr sz="2800"/>
          </a:p>
          <a:p>
            <a:pPr marL="457200" marR="0" lvl="0" indent="-266700" algn="l" rtl="0">
              <a:lnSpc>
                <a:spcPct val="100000"/>
              </a:lnSpc>
              <a:spcBef>
                <a:spcPts val="600"/>
              </a:spcBef>
              <a:spcAft>
                <a:spcPts val="0"/>
              </a:spcAft>
              <a:buSzPts val="2800"/>
              <a:buChar char="▪"/>
            </a:pPr>
            <a:r>
              <a:rPr lang="en-US" sz="2800"/>
              <a:t>Security and Privacy Awareness Resources (</a:t>
            </a:r>
            <a:r>
              <a:rPr lang="en-US" sz="2800" i="1"/>
              <a:t>Fall/Winter 2019</a:t>
            </a:r>
            <a:r>
              <a:rPr lang="en-US" sz="2800"/>
              <a:t>)</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2940045" y="3896184"/>
            <a:ext cx="4670718" cy="4444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1800"/>
              <a:buFont typeface="Arial"/>
              <a:buNone/>
            </a:pPr>
            <a:r>
              <a:rPr lang="en-US"/>
              <a:t>@HEISCouncil</a:t>
            </a:r>
            <a:endParaRPr/>
          </a:p>
        </p:txBody>
      </p:sp>
      <p:sp>
        <p:nvSpPr>
          <p:cNvPr id="221" name="Google Shape;221;p33"/>
          <p:cNvSpPr txBox="1">
            <a:spLocks noGrp="1"/>
          </p:cNvSpPr>
          <p:nvPr>
            <p:ph type="body" idx="2"/>
          </p:nvPr>
        </p:nvSpPr>
        <p:spPr>
          <a:xfrm>
            <a:off x="865445" y="2797634"/>
            <a:ext cx="10590400" cy="9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a:t>Follow Us!</a:t>
            </a:r>
            <a:endParaRPr/>
          </a:p>
        </p:txBody>
      </p:sp>
      <p:pic>
        <p:nvPicPr>
          <p:cNvPr id="222" name="Google Shape;222;p33"/>
          <p:cNvPicPr preferRelativeResize="0"/>
          <p:nvPr/>
        </p:nvPicPr>
        <p:blipFill rotWithShape="1">
          <a:blip r:embed="rId3">
            <a:alphaModFix/>
          </a:blip>
          <a:srcRect/>
          <a:stretch/>
        </p:blipFill>
        <p:spPr>
          <a:xfrm>
            <a:off x="1799936" y="4740662"/>
            <a:ext cx="889000" cy="889000"/>
          </a:xfrm>
          <a:prstGeom prst="rect">
            <a:avLst/>
          </a:prstGeom>
          <a:noFill/>
          <a:ln>
            <a:noFill/>
          </a:ln>
        </p:spPr>
      </p:pic>
      <p:pic>
        <p:nvPicPr>
          <p:cNvPr id="223" name="Google Shape;223;p33"/>
          <p:cNvPicPr preferRelativeResize="0"/>
          <p:nvPr/>
        </p:nvPicPr>
        <p:blipFill rotWithShape="1">
          <a:blip r:embed="rId4">
            <a:alphaModFix/>
          </a:blip>
          <a:srcRect/>
          <a:stretch/>
        </p:blipFill>
        <p:spPr>
          <a:xfrm>
            <a:off x="1838036" y="3712034"/>
            <a:ext cx="812800" cy="812800"/>
          </a:xfrm>
          <a:prstGeom prst="rect">
            <a:avLst/>
          </a:prstGeom>
          <a:noFill/>
          <a:ln>
            <a:noFill/>
          </a:ln>
        </p:spPr>
      </p:pic>
      <p:sp>
        <p:nvSpPr>
          <p:cNvPr id="224" name="Google Shape;224;p33"/>
          <p:cNvSpPr txBox="1"/>
          <p:nvPr/>
        </p:nvSpPr>
        <p:spPr>
          <a:xfrm>
            <a:off x="2940045" y="4962912"/>
            <a:ext cx="4670718" cy="4444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1800"/>
              <a:buFont typeface="Arial"/>
              <a:buNone/>
            </a:pPr>
            <a:r>
              <a:rPr lang="en-US" sz="1800" b="0" i="0" u="sng" strike="noStrike" cap="none">
                <a:solidFill>
                  <a:schemeClr val="hlink"/>
                </a:solidFill>
                <a:latin typeface="Arial"/>
                <a:ea typeface="Arial"/>
                <a:cs typeface="Arial"/>
                <a:sym typeface="Arial"/>
                <a:hlinkClick r:id="rId5"/>
              </a:rPr>
              <a:t>https://www.linkedin.com/showcase/heisc/</a:t>
            </a:r>
            <a:r>
              <a:rPr lang="en-US" sz="1800" b="0" i="0" u="none" strike="noStrike" cap="none">
                <a:solidFill>
                  <a:srgbClr val="3F3F3F"/>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609600" y="609600"/>
            <a:ext cx="8534400" cy="56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45954"/>
              </a:buClr>
              <a:buSzPts val="3959"/>
              <a:buFont typeface="Calibri"/>
              <a:buNone/>
            </a:pPr>
            <a:r>
              <a:rPr lang="en-US" sz="3959"/>
              <a:t>EDUCAUSE Cybersecurity Program Staff</a:t>
            </a:r>
            <a:endParaRPr/>
          </a:p>
        </p:txBody>
      </p:sp>
      <p:sp>
        <p:nvSpPr>
          <p:cNvPr id="142" name="Google Shape;142;p23"/>
          <p:cNvSpPr txBox="1">
            <a:spLocks noGrp="1"/>
          </p:cNvSpPr>
          <p:nvPr>
            <p:ph type="body" idx="1"/>
          </p:nvPr>
        </p:nvSpPr>
        <p:spPr>
          <a:xfrm>
            <a:off x="3251200" y="1597152"/>
            <a:ext cx="8026500" cy="419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667"/>
              <a:t>Brian Kelly joined EDUCAUSE on March 4 as the Cybersecurity Program Director. He previously served as the CISO at Quinnipiac University. </a:t>
            </a:r>
            <a:endParaRPr/>
          </a:p>
          <a:p>
            <a:pPr marL="4572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sz="2667"/>
              <a:t>Valerie Vogel is Senior Manager of the EDUCAUSE Cybersecurity Program. </a:t>
            </a:r>
            <a:endParaRPr/>
          </a:p>
        </p:txBody>
      </p:sp>
      <p:pic>
        <p:nvPicPr>
          <p:cNvPr id="143" name="Google Shape;143;p23"/>
          <p:cNvPicPr preferRelativeResize="0"/>
          <p:nvPr/>
        </p:nvPicPr>
        <p:blipFill rotWithShape="1">
          <a:blip r:embed="rId3">
            <a:alphaModFix/>
          </a:blip>
          <a:srcRect/>
          <a:stretch/>
        </p:blipFill>
        <p:spPr>
          <a:xfrm>
            <a:off x="1120205" y="1595849"/>
            <a:ext cx="1636330" cy="1803400"/>
          </a:xfrm>
          <a:prstGeom prst="rect">
            <a:avLst/>
          </a:prstGeom>
          <a:noFill/>
          <a:ln>
            <a:noFill/>
          </a:ln>
        </p:spPr>
      </p:pic>
      <p:pic>
        <p:nvPicPr>
          <p:cNvPr id="144" name="Google Shape;144;p23"/>
          <p:cNvPicPr preferRelativeResize="0"/>
          <p:nvPr/>
        </p:nvPicPr>
        <p:blipFill rotWithShape="1">
          <a:blip r:embed="rId4">
            <a:alphaModFix/>
          </a:blip>
          <a:srcRect/>
          <a:stretch/>
        </p:blipFill>
        <p:spPr>
          <a:xfrm>
            <a:off x="1106192" y="3817555"/>
            <a:ext cx="1636331" cy="2023420"/>
          </a:xfrm>
          <a:prstGeom prst="rect">
            <a:avLst/>
          </a:prstGeom>
          <a:noFill/>
          <a:ln>
            <a:noFill/>
          </a:ln>
        </p:spPr>
      </p:pic>
      <p:pic>
        <p:nvPicPr>
          <p:cNvPr id="145" name="Google Shape;145;p23"/>
          <p:cNvPicPr preferRelativeResize="0"/>
          <p:nvPr/>
        </p:nvPicPr>
        <p:blipFill rotWithShape="1">
          <a:blip r:embed="rId5">
            <a:alphaModFix/>
          </a:blip>
          <a:srcRect/>
          <a:stretch/>
        </p:blipFill>
        <p:spPr>
          <a:xfrm>
            <a:off x="9448800" y="271272"/>
            <a:ext cx="1244600" cy="124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4"/>
          <p:cNvPicPr preferRelativeResize="0"/>
          <p:nvPr/>
        </p:nvPicPr>
        <p:blipFill rotWithShape="1">
          <a:blip r:embed="rId3">
            <a:alphaModFix/>
          </a:blip>
          <a:srcRect/>
          <a:stretch/>
        </p:blipFill>
        <p:spPr>
          <a:xfrm>
            <a:off x="0" y="264005"/>
            <a:ext cx="12192000" cy="5542436"/>
          </a:xfrm>
          <a:prstGeom prst="rect">
            <a:avLst/>
          </a:prstGeom>
          <a:noFill/>
          <a:ln>
            <a:noFill/>
          </a:ln>
        </p:spPr>
      </p:pic>
      <p:sp>
        <p:nvSpPr>
          <p:cNvPr id="152" name="Google Shape;152;p24"/>
          <p:cNvSpPr txBox="1"/>
          <p:nvPr/>
        </p:nvSpPr>
        <p:spPr>
          <a:xfrm>
            <a:off x="2604506" y="5806441"/>
            <a:ext cx="6982987"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sng" strike="noStrike" cap="none">
                <a:solidFill>
                  <a:schemeClr val="hlink"/>
                </a:solidFill>
                <a:latin typeface="Arial"/>
                <a:ea typeface="Arial"/>
                <a:cs typeface="Arial"/>
                <a:sym typeface="Arial"/>
                <a:hlinkClick r:id="rId4"/>
              </a:rPr>
              <a:t>https://www.educause.edu/itissues</a:t>
            </a:r>
            <a:r>
              <a:rPr lang="en-US" sz="32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809105" y="338675"/>
            <a:ext cx="10695600" cy="7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3600"/>
              <a:buFont typeface="Arial"/>
              <a:buNone/>
            </a:pPr>
            <a:r>
              <a:rPr lang="en-US"/>
              <a:t>CDS 2018 Data</a:t>
            </a:r>
            <a:endParaRPr/>
          </a:p>
        </p:txBody>
      </p:sp>
      <p:sp>
        <p:nvSpPr>
          <p:cNvPr id="159" name="Google Shape;159;p25"/>
          <p:cNvSpPr txBox="1">
            <a:spLocks noGrp="1"/>
          </p:cNvSpPr>
          <p:nvPr>
            <p:ph type="body" idx="1"/>
          </p:nvPr>
        </p:nvSpPr>
        <p:spPr>
          <a:xfrm>
            <a:off x="809105" y="1371599"/>
            <a:ext cx="10773200" cy="4546500"/>
          </a:xfrm>
          <a:prstGeom prst="rect">
            <a:avLst/>
          </a:prstGeom>
          <a:noFill/>
          <a:ln>
            <a:noFill/>
          </a:ln>
        </p:spPr>
        <p:txBody>
          <a:bodyPr spcFirstLastPara="1" wrap="square" lIns="91425" tIns="91425" rIns="91425" bIns="91425" anchor="t" anchorCtr="0">
            <a:noAutofit/>
          </a:bodyPr>
          <a:lstStyle/>
          <a:p>
            <a:pPr marL="457200" marR="0" lvl="0" indent="-266700" algn="l" rtl="0">
              <a:lnSpc>
                <a:spcPct val="100000"/>
              </a:lnSpc>
              <a:spcBef>
                <a:spcPts val="0"/>
              </a:spcBef>
              <a:spcAft>
                <a:spcPts val="0"/>
              </a:spcAft>
              <a:buClr>
                <a:srgbClr val="B20838"/>
              </a:buClr>
              <a:buSzPts val="2200"/>
              <a:buFont typeface="Noto Sans Symbols"/>
              <a:buChar char="▪"/>
            </a:pPr>
            <a:r>
              <a:rPr lang="en-US" sz="2200" b="1"/>
              <a:t>51%</a:t>
            </a:r>
            <a:r>
              <a:rPr lang="en-US" sz="2200"/>
              <a:t> of US institutions are part of 3 or more multi-institutional collaborations related to information security (up from </a:t>
            </a:r>
            <a:r>
              <a:rPr lang="en-US" sz="2200" b="1"/>
              <a:t>46%</a:t>
            </a:r>
            <a:r>
              <a:rPr lang="en-US" sz="2200"/>
              <a:t> in 2016).</a:t>
            </a:r>
            <a:endParaRPr/>
          </a:p>
          <a:p>
            <a:pPr marL="457200" marR="0" lvl="0" indent="-127000" algn="l" rtl="0">
              <a:lnSpc>
                <a:spcPct val="100000"/>
              </a:lnSpc>
              <a:spcBef>
                <a:spcPts val="600"/>
              </a:spcBef>
              <a:spcAft>
                <a:spcPts val="0"/>
              </a:spcAft>
              <a:buClr>
                <a:srgbClr val="B20838"/>
              </a:buClr>
              <a:buSzPts val="2200"/>
              <a:buFont typeface="Noto Sans Symbols"/>
              <a:buNone/>
            </a:pPr>
            <a:endParaRPr sz="2200"/>
          </a:p>
          <a:p>
            <a:pPr marL="457200" marR="0" lvl="0" indent="-266700" algn="l" rtl="0">
              <a:lnSpc>
                <a:spcPct val="100000"/>
              </a:lnSpc>
              <a:spcBef>
                <a:spcPts val="600"/>
              </a:spcBef>
              <a:spcAft>
                <a:spcPts val="0"/>
              </a:spcAft>
              <a:buClr>
                <a:srgbClr val="B20838"/>
              </a:buClr>
              <a:buSzPts val="2200"/>
              <a:buFont typeface="Noto Sans Symbols"/>
              <a:buChar char="▪"/>
            </a:pPr>
            <a:r>
              <a:rPr lang="en-US" sz="2200"/>
              <a:t>The percentage of institutions that have a dedicated person whose primary responsibility is information security rose from </a:t>
            </a:r>
            <a:r>
              <a:rPr lang="en-US" sz="2200" b="1"/>
              <a:t>34% </a:t>
            </a:r>
            <a:r>
              <a:rPr lang="en-US" sz="2200"/>
              <a:t>in 2016 to </a:t>
            </a:r>
            <a:r>
              <a:rPr lang="en-US" sz="2200" b="1"/>
              <a:t>41% </a:t>
            </a:r>
            <a:r>
              <a:rPr lang="en-US" sz="2200"/>
              <a:t>in 2018.</a:t>
            </a:r>
            <a:endParaRPr/>
          </a:p>
          <a:p>
            <a:pPr marL="457200" marR="0" lvl="0" indent="-127000" algn="l" rtl="0">
              <a:lnSpc>
                <a:spcPct val="100000"/>
              </a:lnSpc>
              <a:spcBef>
                <a:spcPts val="600"/>
              </a:spcBef>
              <a:spcAft>
                <a:spcPts val="0"/>
              </a:spcAft>
              <a:buClr>
                <a:srgbClr val="B20838"/>
              </a:buClr>
              <a:buSzPts val="2200"/>
              <a:buFont typeface="Noto Sans Symbols"/>
              <a:buNone/>
            </a:pPr>
            <a:endParaRPr sz="2200"/>
          </a:p>
          <a:p>
            <a:pPr marL="457200" marR="0" lvl="0" indent="-266700" algn="l" rtl="0">
              <a:lnSpc>
                <a:spcPct val="100000"/>
              </a:lnSpc>
              <a:spcBef>
                <a:spcPts val="600"/>
              </a:spcBef>
              <a:spcAft>
                <a:spcPts val="0"/>
              </a:spcAft>
              <a:buClr>
                <a:srgbClr val="B20838"/>
              </a:buClr>
              <a:buSzPts val="2200"/>
              <a:buFont typeface="Noto Sans Symbols"/>
              <a:buChar char="▪"/>
            </a:pPr>
            <a:r>
              <a:rPr lang="en-US" sz="2200"/>
              <a:t>There was an increase in performing risk assessments due to regulatory requirements from </a:t>
            </a:r>
            <a:r>
              <a:rPr lang="en-US" sz="2200" b="1"/>
              <a:t>39%</a:t>
            </a:r>
            <a:r>
              <a:rPr lang="en-US" sz="2200"/>
              <a:t> in 2016 to </a:t>
            </a:r>
            <a:r>
              <a:rPr lang="en-US" sz="2200" b="1"/>
              <a:t>48%</a:t>
            </a:r>
            <a:r>
              <a:rPr lang="en-US" sz="2200"/>
              <a:t> in 2018. </a:t>
            </a:r>
            <a:endParaRPr/>
          </a:p>
          <a:p>
            <a:pPr marL="457200" marR="0" lvl="0" indent="-127000" algn="l" rtl="0">
              <a:lnSpc>
                <a:spcPct val="100000"/>
              </a:lnSpc>
              <a:spcBef>
                <a:spcPts val="600"/>
              </a:spcBef>
              <a:spcAft>
                <a:spcPts val="0"/>
              </a:spcAft>
              <a:buClr>
                <a:srgbClr val="B20838"/>
              </a:buClr>
              <a:buSzPts val="2200"/>
              <a:buFont typeface="Noto Sans Symbols"/>
              <a:buNone/>
            </a:pPr>
            <a:endParaRPr sz="2200"/>
          </a:p>
          <a:p>
            <a:pPr marL="457200" marR="0" lvl="0" indent="-266700" algn="l" rtl="0">
              <a:lnSpc>
                <a:spcPct val="100000"/>
              </a:lnSpc>
              <a:spcBef>
                <a:spcPts val="600"/>
              </a:spcBef>
              <a:spcAft>
                <a:spcPts val="0"/>
              </a:spcAft>
              <a:buClr>
                <a:srgbClr val="B20838"/>
              </a:buClr>
              <a:buSzPts val="2200"/>
              <a:buFont typeface="Noto Sans Symbols"/>
              <a:buChar char="▪"/>
            </a:pPr>
            <a:r>
              <a:rPr lang="en-US" sz="2200"/>
              <a:t>Central IT spending on information security (including identity and access management) as a percentage of total central IT spending increased from </a:t>
            </a:r>
            <a:r>
              <a:rPr lang="en-US" sz="2200" b="1"/>
              <a:t>3% </a:t>
            </a:r>
            <a:r>
              <a:rPr lang="en-US" sz="2200"/>
              <a:t>in 2016 to </a:t>
            </a:r>
            <a:r>
              <a:rPr lang="en-US" sz="2200" b="1"/>
              <a:t>4% </a:t>
            </a:r>
            <a:r>
              <a:rPr lang="en-US" sz="2200"/>
              <a:t>in 2018.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809105" y="574951"/>
            <a:ext cx="7847215" cy="72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3600"/>
              <a:buFont typeface="Arial"/>
              <a:buNone/>
            </a:pPr>
            <a:r>
              <a:rPr lang="en-US"/>
              <a:t>EDUCAUSE Cybersecurity Program</a:t>
            </a:r>
            <a:endParaRPr/>
          </a:p>
        </p:txBody>
      </p:sp>
      <p:sp>
        <p:nvSpPr>
          <p:cNvPr id="166" name="Google Shape;166;p26"/>
          <p:cNvSpPr txBox="1">
            <a:spLocks noGrp="1"/>
          </p:cNvSpPr>
          <p:nvPr>
            <p:ph type="body" idx="1"/>
          </p:nvPr>
        </p:nvSpPr>
        <p:spPr>
          <a:xfrm>
            <a:off x="809105" y="1701901"/>
            <a:ext cx="10871618" cy="4394099"/>
          </a:xfrm>
          <a:prstGeom prst="rect">
            <a:avLst/>
          </a:prstGeom>
          <a:noFill/>
          <a:ln>
            <a:noFill/>
          </a:ln>
        </p:spPr>
        <p:txBody>
          <a:bodyPr spcFirstLastPara="1" wrap="square" lIns="91425" tIns="91425" rIns="91425" bIns="91425" anchor="t" anchorCtr="0">
            <a:noAutofit/>
          </a:bodyPr>
          <a:lstStyle/>
          <a:p>
            <a:pPr marL="457200" marR="0" lvl="0" indent="-266700" algn="l" rtl="0">
              <a:lnSpc>
                <a:spcPct val="100000"/>
              </a:lnSpc>
              <a:spcBef>
                <a:spcPts val="0"/>
              </a:spcBef>
              <a:spcAft>
                <a:spcPts val="0"/>
              </a:spcAft>
              <a:buClr>
                <a:srgbClr val="B20838"/>
              </a:buClr>
              <a:buSzPts val="3200"/>
              <a:buFont typeface="Noto Sans Symbols"/>
              <a:buChar char="▪"/>
            </a:pPr>
            <a:r>
              <a:rPr lang="en-US" sz="3200"/>
              <a:t>Higher Education Information Security Council (HEISC) </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Annual Security Professionals Conference</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i="1"/>
              <a:t>Information Security Guide</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Working Groups &amp; </a:t>
            </a:r>
            <a:r>
              <a:rPr lang="en-US" sz="3200" u="sng">
                <a:solidFill>
                  <a:schemeClr val="hlink"/>
                </a:solidFill>
                <a:hlinkClick r:id="rId3"/>
              </a:rPr>
              <a:t>Community Groups</a:t>
            </a:r>
            <a:endParaRPr sz="3200"/>
          </a:p>
          <a:p>
            <a:pPr marL="457200" marR="0" lvl="0" indent="-266700" algn="l" rtl="0">
              <a:lnSpc>
                <a:spcPct val="100000"/>
              </a:lnSpc>
              <a:spcBef>
                <a:spcPts val="600"/>
              </a:spcBef>
              <a:spcAft>
                <a:spcPts val="0"/>
              </a:spcAft>
              <a:buClr>
                <a:srgbClr val="B20838"/>
              </a:buClr>
              <a:buSzPts val="3200"/>
              <a:buFont typeface="Noto Sans Symbols"/>
              <a:buChar char="▪"/>
            </a:pPr>
            <a:r>
              <a:rPr lang="en-US" sz="3200" u="sng">
                <a:solidFill>
                  <a:schemeClr val="hlink"/>
                </a:solidFill>
                <a:hlinkClick r:id="rId4"/>
              </a:rPr>
              <a:t>Security Matters</a:t>
            </a:r>
            <a:r>
              <a:rPr lang="en-US" sz="3200"/>
              <a:t> blog column in </a:t>
            </a:r>
            <a:r>
              <a:rPr lang="en-US" sz="3200" i="1"/>
              <a:t>EDUCAUSE Review</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Partnerships</a:t>
            </a:r>
            <a:endParaRPr/>
          </a:p>
          <a:p>
            <a:pPr marL="190500" lvl="0" indent="0" algn="l" rtl="0">
              <a:lnSpc>
                <a:spcPct val="100000"/>
              </a:lnSpc>
              <a:spcBef>
                <a:spcPts val="600"/>
              </a:spcBef>
              <a:spcAft>
                <a:spcPts val="0"/>
              </a:spcAft>
              <a:buSzPts val="2400"/>
              <a:buNone/>
            </a:pPr>
            <a:endParaRPr sz="2400"/>
          </a:p>
          <a:p>
            <a:pPr marL="190500" lvl="0" indent="0" algn="l" rtl="0">
              <a:lnSpc>
                <a:spcPct val="100000"/>
              </a:lnSpc>
              <a:spcBef>
                <a:spcPts val="600"/>
              </a:spcBef>
              <a:spcAft>
                <a:spcPts val="0"/>
              </a:spcAft>
              <a:buSzPts val="2400"/>
              <a:buNone/>
            </a:pPr>
            <a:r>
              <a:rPr lang="en-US" sz="2400" u="sng">
                <a:solidFill>
                  <a:schemeClr val="hlink"/>
                </a:solidFill>
                <a:hlinkClick r:id="rId5"/>
              </a:rPr>
              <a:t>https://www.educause.edu/security</a:t>
            </a:r>
            <a:r>
              <a:rPr lang="en-US" sz="2400"/>
              <a:t> </a:t>
            </a:r>
            <a:endParaRPr/>
          </a:p>
        </p:txBody>
      </p:sp>
      <p:pic>
        <p:nvPicPr>
          <p:cNvPr id="167" name="Google Shape;167;p26"/>
          <p:cNvPicPr preferRelativeResize="0"/>
          <p:nvPr/>
        </p:nvPicPr>
        <p:blipFill rotWithShape="1">
          <a:blip r:embed="rId6">
            <a:alphaModFix/>
          </a:blip>
          <a:srcRect/>
          <a:stretch/>
        </p:blipFill>
        <p:spPr>
          <a:xfrm>
            <a:off x="9357360" y="177901"/>
            <a:ext cx="1524000" cy="152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p:nvPr/>
        </p:nvSpPr>
        <p:spPr>
          <a:xfrm>
            <a:off x="9945345" y="360219"/>
            <a:ext cx="1544691" cy="6155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#Security19</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27"/>
          <p:cNvPicPr preferRelativeResize="0"/>
          <p:nvPr/>
        </p:nvPicPr>
        <p:blipFill rotWithShape="1">
          <a:blip r:embed="rId3">
            <a:alphaModFix/>
          </a:blip>
          <a:srcRect/>
          <a:stretch/>
        </p:blipFill>
        <p:spPr>
          <a:xfrm>
            <a:off x="0" y="-64655"/>
            <a:ext cx="12248476" cy="6922655"/>
          </a:xfrm>
          <a:prstGeom prst="rect">
            <a:avLst/>
          </a:prstGeom>
          <a:noFill/>
          <a:ln>
            <a:noFill/>
          </a:ln>
        </p:spPr>
      </p:pic>
      <p:sp>
        <p:nvSpPr>
          <p:cNvPr id="175" name="Google Shape;175;p27"/>
          <p:cNvSpPr txBox="1">
            <a:spLocks noGrp="1"/>
          </p:cNvSpPr>
          <p:nvPr>
            <p:ph type="body" idx="1"/>
          </p:nvPr>
        </p:nvSpPr>
        <p:spPr>
          <a:xfrm>
            <a:off x="1343891" y="5737422"/>
            <a:ext cx="9504218" cy="615553"/>
          </a:xfrm>
          <a:prstGeom prst="rect">
            <a:avLst/>
          </a:prstGeom>
          <a:noFill/>
          <a:ln>
            <a:noFill/>
          </a:ln>
        </p:spPr>
        <p:txBody>
          <a:bodyPr spcFirstLastPara="1" wrap="square" lIns="91425" tIns="91425" rIns="91425" bIns="91425" anchor="t" anchorCtr="0">
            <a:noAutofit/>
          </a:bodyPr>
          <a:lstStyle/>
          <a:p>
            <a:pPr marL="190500" lvl="0" indent="0" algn="ctr" rtl="0">
              <a:lnSpc>
                <a:spcPct val="100000"/>
              </a:lnSpc>
              <a:spcBef>
                <a:spcPts val="0"/>
              </a:spcBef>
              <a:spcAft>
                <a:spcPts val="0"/>
              </a:spcAft>
              <a:buSzPts val="3000"/>
              <a:buNone/>
            </a:pPr>
            <a:r>
              <a:rPr lang="en-US" u="sng">
                <a:solidFill>
                  <a:schemeClr val="hlink"/>
                </a:solidFill>
                <a:hlinkClick r:id="rId4"/>
              </a:rPr>
              <a:t>https://www.educause.edu/sec19</a:t>
            </a:r>
            <a:r>
              <a:rPr lang="en-US">
                <a:solidFill>
                  <a:schemeClr val="lt1"/>
                </a:solidFill>
              </a:rPr>
              <a:t> </a:t>
            </a:r>
            <a:endParaRPr/>
          </a:p>
        </p:txBody>
      </p:sp>
      <p:sp>
        <p:nvSpPr>
          <p:cNvPr id="176" name="Google Shape;176;p27"/>
          <p:cNvSpPr txBox="1"/>
          <p:nvPr/>
        </p:nvSpPr>
        <p:spPr>
          <a:xfrm>
            <a:off x="8485999" y="360219"/>
            <a:ext cx="2918691" cy="615553"/>
          </a:xfrm>
          <a:prstGeom prst="rect">
            <a:avLst/>
          </a:prstGeom>
          <a:noFill/>
          <a:ln>
            <a:noFill/>
          </a:ln>
        </p:spPr>
        <p:txBody>
          <a:bodyPr spcFirstLastPara="1" wrap="square" lIns="91425" tIns="91425" rIns="91425" bIns="91425" anchor="t" anchorCtr="0">
            <a:noAutofit/>
          </a:bodyPr>
          <a:lstStyle/>
          <a:p>
            <a:pPr marL="190500" marR="0" lvl="0" indent="0" algn="ctr" rtl="0">
              <a:lnSpc>
                <a:spcPct val="100000"/>
              </a:lnSpc>
              <a:spcBef>
                <a:spcPts val="0"/>
              </a:spcBef>
              <a:spcAft>
                <a:spcPts val="0"/>
              </a:spcAft>
              <a:buClr>
                <a:srgbClr val="B20838"/>
              </a:buClr>
              <a:buSzPts val="2800"/>
              <a:buFont typeface="Noto Sans Symbols"/>
              <a:buNone/>
            </a:pPr>
            <a:r>
              <a:rPr lang="en-US" sz="2800" b="0" i="0" u="none" strike="noStrike" cap="none">
                <a:solidFill>
                  <a:schemeClr val="lt1"/>
                </a:solidFill>
                <a:latin typeface="Arial"/>
                <a:ea typeface="Arial"/>
                <a:cs typeface="Arial"/>
                <a:sym typeface="Arial"/>
              </a:rPr>
              <a:t>#Security19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body" idx="1"/>
          </p:nvPr>
        </p:nvSpPr>
        <p:spPr>
          <a:xfrm>
            <a:off x="809105" y="2727959"/>
            <a:ext cx="10773200" cy="3688081"/>
          </a:xfrm>
          <a:prstGeom prst="rect">
            <a:avLst/>
          </a:prstGeom>
          <a:noFill/>
          <a:ln>
            <a:noFill/>
          </a:ln>
        </p:spPr>
        <p:txBody>
          <a:bodyPr spcFirstLastPara="1" wrap="square" lIns="91425" tIns="91425" rIns="91425" bIns="91425" anchor="t" anchorCtr="0">
            <a:noAutofit/>
          </a:bodyPr>
          <a:lstStyle/>
          <a:p>
            <a:pPr marL="457200" marR="0" lvl="0" indent="-266700" algn="l" rtl="0">
              <a:lnSpc>
                <a:spcPct val="100000"/>
              </a:lnSpc>
              <a:spcBef>
                <a:spcPts val="0"/>
              </a:spcBef>
              <a:spcAft>
                <a:spcPts val="0"/>
              </a:spcAft>
              <a:buClr>
                <a:srgbClr val="B20838"/>
              </a:buClr>
              <a:buSzPts val="3000"/>
              <a:buFont typeface="Noto Sans Symbols"/>
              <a:buChar char="▪"/>
            </a:pPr>
            <a:r>
              <a:rPr lang="en-US"/>
              <a:t>Created </a:t>
            </a:r>
            <a:r>
              <a:rPr lang="en-US" b="1" i="1"/>
              <a:t>by</a:t>
            </a:r>
            <a:r>
              <a:rPr lang="en-US"/>
              <a:t> and </a:t>
            </a:r>
            <a:r>
              <a:rPr lang="en-US" b="1" i="1"/>
              <a:t>for</a:t>
            </a:r>
            <a:r>
              <a:rPr lang="en-US"/>
              <a:t> higher ed security and privacy professionals . </a:t>
            </a:r>
            <a:endParaRPr/>
          </a:p>
          <a:p>
            <a:pPr marL="457200" marR="0" lvl="0" indent="-76200" algn="l" rtl="0">
              <a:lnSpc>
                <a:spcPct val="100000"/>
              </a:lnSpc>
              <a:spcBef>
                <a:spcPts val="600"/>
              </a:spcBef>
              <a:spcAft>
                <a:spcPts val="0"/>
              </a:spcAft>
              <a:buClr>
                <a:srgbClr val="B20838"/>
              </a:buClr>
              <a:buSzPts val="3000"/>
              <a:buFont typeface="Noto Sans Symbols"/>
              <a:buNone/>
            </a:pPr>
            <a:endParaRPr/>
          </a:p>
          <a:p>
            <a:pPr marL="457200" marR="0" lvl="0" indent="-266700" algn="l" rtl="0">
              <a:lnSpc>
                <a:spcPct val="100000"/>
              </a:lnSpc>
              <a:spcBef>
                <a:spcPts val="600"/>
              </a:spcBef>
              <a:spcAft>
                <a:spcPts val="0"/>
              </a:spcAft>
              <a:buClr>
                <a:srgbClr val="B20838"/>
              </a:buClr>
              <a:buSzPts val="3000"/>
              <a:buFont typeface="Noto Sans Symbols"/>
              <a:buChar char="▪"/>
            </a:pPr>
            <a:r>
              <a:rPr lang="en-US"/>
              <a:t>Based on ISO, NIST, and other common industry-recognized security and privacy frameworks</a:t>
            </a:r>
            <a:endParaRPr/>
          </a:p>
          <a:p>
            <a:pPr marL="190500" lvl="0" indent="0" algn="l" rtl="0">
              <a:lnSpc>
                <a:spcPct val="100000"/>
              </a:lnSpc>
              <a:spcBef>
                <a:spcPts val="600"/>
              </a:spcBef>
              <a:spcAft>
                <a:spcPts val="0"/>
              </a:spcAft>
              <a:buSzPts val="3000"/>
              <a:buNone/>
            </a:pPr>
            <a:endParaRPr/>
          </a:p>
          <a:p>
            <a:pPr marL="190500" lvl="0" indent="0" algn="l" rtl="0">
              <a:lnSpc>
                <a:spcPct val="100000"/>
              </a:lnSpc>
              <a:spcBef>
                <a:spcPts val="600"/>
              </a:spcBef>
              <a:spcAft>
                <a:spcPts val="0"/>
              </a:spcAft>
              <a:buSzPts val="2800"/>
              <a:buNone/>
            </a:pPr>
            <a:r>
              <a:rPr lang="en-US" sz="2800" u="sng">
                <a:solidFill>
                  <a:schemeClr val="hlink"/>
                </a:solidFill>
                <a:hlinkClick r:id="rId3"/>
              </a:rPr>
              <a:t>https://www.educause.edu/security/guide</a:t>
            </a:r>
            <a:r>
              <a:rPr lang="en-US" sz="2800"/>
              <a:t> </a:t>
            </a:r>
            <a:endParaRPr/>
          </a:p>
        </p:txBody>
      </p:sp>
      <p:pic>
        <p:nvPicPr>
          <p:cNvPr id="183" name="Google Shape;183;p28"/>
          <p:cNvPicPr preferRelativeResize="0"/>
          <p:nvPr/>
        </p:nvPicPr>
        <p:blipFill rotWithShape="1">
          <a:blip r:embed="rId4">
            <a:alphaModFix/>
          </a:blip>
          <a:srcRect/>
          <a:stretch/>
        </p:blipFill>
        <p:spPr>
          <a:xfrm>
            <a:off x="809105" y="265364"/>
            <a:ext cx="4738145" cy="2260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body" idx="1"/>
          </p:nvPr>
        </p:nvSpPr>
        <p:spPr>
          <a:xfrm>
            <a:off x="1226159" y="4329875"/>
            <a:ext cx="9996056" cy="1859280"/>
          </a:xfrm>
          <a:prstGeom prst="rect">
            <a:avLst/>
          </a:prstGeom>
          <a:noFill/>
          <a:ln>
            <a:noFill/>
          </a:ln>
        </p:spPr>
        <p:txBody>
          <a:bodyPr spcFirstLastPara="1" wrap="square" lIns="91425" tIns="91425" rIns="91425" bIns="91425" anchor="t" anchorCtr="0">
            <a:noAutofit/>
          </a:bodyPr>
          <a:lstStyle/>
          <a:p>
            <a:pPr marL="457200" marR="0" lvl="0" indent="-266700" algn="l" rtl="0">
              <a:lnSpc>
                <a:spcPct val="100000"/>
              </a:lnSpc>
              <a:spcBef>
                <a:spcPts val="0"/>
              </a:spcBef>
              <a:spcAft>
                <a:spcPts val="0"/>
              </a:spcAft>
              <a:buClr>
                <a:srgbClr val="B20838"/>
              </a:buClr>
              <a:buSzPts val="3200"/>
              <a:buFont typeface="Noto Sans Symbols"/>
              <a:buChar char="▪"/>
            </a:pPr>
            <a:r>
              <a:rPr lang="en-US" sz="3200"/>
              <a:t>Annual </a:t>
            </a:r>
            <a:r>
              <a:rPr lang="en-US" sz="3200" u="sng">
                <a:solidFill>
                  <a:schemeClr val="hlink"/>
                </a:solidFill>
                <a:hlinkClick r:id="rId3"/>
              </a:rPr>
              <a:t>Campus Security Awareness Campaign</a:t>
            </a:r>
            <a:endParaRPr sz="3200"/>
          </a:p>
          <a:p>
            <a:pPr marL="457200" marR="0" lvl="0" indent="-266700" algn="l" rtl="0">
              <a:lnSpc>
                <a:spcPct val="100000"/>
              </a:lnSpc>
              <a:spcBef>
                <a:spcPts val="600"/>
              </a:spcBef>
              <a:spcAft>
                <a:spcPts val="0"/>
              </a:spcAft>
              <a:buClr>
                <a:srgbClr val="B20838"/>
              </a:buClr>
              <a:buSzPts val="3200"/>
              <a:buFont typeface="Noto Sans Symbols"/>
              <a:buChar char="▪"/>
            </a:pPr>
            <a:r>
              <a:rPr lang="en-US" sz="3200" u="sng">
                <a:solidFill>
                  <a:schemeClr val="hlink"/>
                </a:solidFill>
                <a:hlinkClick r:id="rId4"/>
              </a:rPr>
              <a:t>National Cybersecurity Awareness Month</a:t>
            </a:r>
            <a:r>
              <a:rPr lang="en-US" sz="3200"/>
              <a:t> (October)</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u="sng">
                <a:solidFill>
                  <a:schemeClr val="hlink"/>
                </a:solidFill>
                <a:hlinkClick r:id="rId5"/>
              </a:rPr>
              <a:t>Data Privacy Day</a:t>
            </a:r>
            <a:r>
              <a:rPr lang="en-US" sz="3200"/>
              <a:t> (January 28)</a:t>
            </a:r>
            <a:endParaRPr sz="2500"/>
          </a:p>
        </p:txBody>
      </p:sp>
      <p:pic>
        <p:nvPicPr>
          <p:cNvPr id="190" name="Google Shape;190;p29"/>
          <p:cNvPicPr preferRelativeResize="0"/>
          <p:nvPr/>
        </p:nvPicPr>
        <p:blipFill rotWithShape="1">
          <a:blip r:embed="rId6">
            <a:alphaModFix/>
          </a:blip>
          <a:srcRect/>
          <a:stretch/>
        </p:blipFill>
        <p:spPr>
          <a:xfrm>
            <a:off x="1486297" y="770683"/>
            <a:ext cx="7030247" cy="2877821"/>
          </a:xfrm>
          <a:prstGeom prst="rect">
            <a:avLst/>
          </a:prstGeom>
          <a:noFill/>
          <a:ln>
            <a:noFill/>
          </a:ln>
        </p:spPr>
      </p:pic>
      <p:pic>
        <p:nvPicPr>
          <p:cNvPr id="191" name="Google Shape;191;p29"/>
          <p:cNvPicPr preferRelativeResize="0"/>
          <p:nvPr/>
        </p:nvPicPr>
        <p:blipFill rotWithShape="1">
          <a:blip r:embed="rId7">
            <a:alphaModFix/>
          </a:blip>
          <a:srcRect/>
          <a:stretch/>
        </p:blipFill>
        <p:spPr>
          <a:xfrm>
            <a:off x="8989860" y="2209594"/>
            <a:ext cx="1859280" cy="1859280"/>
          </a:xfrm>
          <a:prstGeom prst="rect">
            <a:avLst/>
          </a:prstGeom>
          <a:noFill/>
          <a:ln>
            <a:noFill/>
          </a:ln>
        </p:spPr>
      </p:pic>
      <p:pic>
        <p:nvPicPr>
          <p:cNvPr id="192" name="Google Shape;192;p29"/>
          <p:cNvPicPr preferRelativeResize="0"/>
          <p:nvPr/>
        </p:nvPicPr>
        <p:blipFill rotWithShape="1">
          <a:blip r:embed="rId8">
            <a:alphaModFix/>
          </a:blip>
          <a:srcRect/>
          <a:stretch/>
        </p:blipFill>
        <p:spPr>
          <a:xfrm>
            <a:off x="8703254" y="276254"/>
            <a:ext cx="2432493" cy="16723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809104" y="338674"/>
            <a:ext cx="6048895" cy="125620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F"/>
              </a:buClr>
              <a:buSzPts val="3600"/>
              <a:buFont typeface="Arial"/>
              <a:buNone/>
            </a:pPr>
            <a:r>
              <a:rPr lang="en-US"/>
              <a:t>Preparing for NCSAM 2019 (October 1-31)</a:t>
            </a:r>
            <a:endParaRPr/>
          </a:p>
        </p:txBody>
      </p:sp>
      <p:sp>
        <p:nvSpPr>
          <p:cNvPr id="199" name="Google Shape;199;p30"/>
          <p:cNvSpPr txBox="1">
            <a:spLocks noGrp="1"/>
          </p:cNvSpPr>
          <p:nvPr>
            <p:ph type="body" idx="1"/>
          </p:nvPr>
        </p:nvSpPr>
        <p:spPr>
          <a:xfrm>
            <a:off x="809105" y="1796901"/>
            <a:ext cx="10950504" cy="4722423"/>
          </a:xfrm>
          <a:prstGeom prst="rect">
            <a:avLst/>
          </a:prstGeom>
          <a:noFill/>
          <a:ln>
            <a:noFill/>
          </a:ln>
        </p:spPr>
        <p:txBody>
          <a:bodyPr spcFirstLastPara="1" wrap="square" lIns="91425" tIns="91425" rIns="91425" bIns="91425" anchor="t" anchorCtr="0">
            <a:noAutofit/>
          </a:bodyPr>
          <a:lstStyle/>
          <a:p>
            <a:pPr marL="457200" marR="0" lvl="0" indent="-266700" algn="l" rtl="0">
              <a:lnSpc>
                <a:spcPct val="100000"/>
              </a:lnSpc>
              <a:spcBef>
                <a:spcPts val="0"/>
              </a:spcBef>
              <a:spcAft>
                <a:spcPts val="0"/>
              </a:spcAft>
              <a:buClr>
                <a:srgbClr val="B20838"/>
              </a:buClr>
              <a:buSzPts val="3200"/>
              <a:buFont typeface="Noto Sans Symbols"/>
              <a:buChar char="▪"/>
            </a:pPr>
            <a:r>
              <a:rPr lang="en-US" sz="3200"/>
              <a:t>NCSAM Champions</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#CyberAware on social media</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NCSAM Planning Guide (8-question worksheet)</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Find resources (NCSA, STOP.THINK.CONNECT., EDUCAUSE)</a:t>
            </a:r>
            <a:endParaRPr/>
          </a:p>
          <a:p>
            <a:pPr marL="457200" marR="0" lvl="0" indent="-266700" algn="l" rtl="0">
              <a:lnSpc>
                <a:spcPct val="100000"/>
              </a:lnSpc>
              <a:spcBef>
                <a:spcPts val="600"/>
              </a:spcBef>
              <a:spcAft>
                <a:spcPts val="0"/>
              </a:spcAft>
              <a:buClr>
                <a:srgbClr val="B20838"/>
              </a:buClr>
              <a:buSzPts val="3200"/>
              <a:buFont typeface="Noto Sans Symbols"/>
              <a:buChar char="▪"/>
            </a:pPr>
            <a:r>
              <a:rPr lang="en-US" sz="3200"/>
              <a:t>Save the date! Free EDUCAUSE webinar: October 8, 2019</a:t>
            </a:r>
            <a:endParaRPr/>
          </a:p>
          <a:p>
            <a:pPr marL="190500" lvl="0" indent="0" algn="l" rtl="0">
              <a:lnSpc>
                <a:spcPct val="100000"/>
              </a:lnSpc>
              <a:spcBef>
                <a:spcPts val="600"/>
              </a:spcBef>
              <a:spcAft>
                <a:spcPts val="0"/>
              </a:spcAft>
              <a:buSzPts val="2000"/>
              <a:buNone/>
            </a:pPr>
            <a:endParaRPr sz="2000"/>
          </a:p>
          <a:p>
            <a:pPr marL="190500" lvl="0" indent="0" algn="l" rtl="0">
              <a:lnSpc>
                <a:spcPct val="100000"/>
              </a:lnSpc>
              <a:spcBef>
                <a:spcPts val="600"/>
              </a:spcBef>
              <a:spcAft>
                <a:spcPts val="0"/>
              </a:spcAft>
              <a:buSzPts val="3200"/>
              <a:buNone/>
            </a:pPr>
            <a:r>
              <a:rPr lang="en-US" sz="3200" u="sng">
                <a:solidFill>
                  <a:schemeClr val="hlink"/>
                </a:solidFill>
                <a:hlinkClick r:id="rId3"/>
              </a:rPr>
              <a:t>https://www.educause.edu/securityawareness</a:t>
            </a:r>
            <a:r>
              <a:rPr lang="en-US" sz="3200"/>
              <a:t> </a:t>
            </a:r>
            <a:endParaRPr/>
          </a:p>
        </p:txBody>
      </p:sp>
      <p:pic>
        <p:nvPicPr>
          <p:cNvPr id="200" name="Google Shape;200;p30"/>
          <p:cNvPicPr preferRelativeResize="0"/>
          <p:nvPr/>
        </p:nvPicPr>
        <p:blipFill rotWithShape="1">
          <a:blip r:embed="rId4">
            <a:alphaModFix/>
          </a:blip>
          <a:srcRect/>
          <a:stretch/>
        </p:blipFill>
        <p:spPr>
          <a:xfrm>
            <a:off x="6982047" y="0"/>
            <a:ext cx="5209953" cy="2604977"/>
          </a:xfrm>
          <a:prstGeom prst="rect">
            <a:avLst/>
          </a:prstGeom>
          <a:noFill/>
          <a:ln>
            <a:noFill/>
          </a:ln>
        </p:spPr>
      </p:pic>
    </p:spTree>
  </p:cSld>
  <p:clrMapOvr>
    <a:masterClrMapping/>
  </p:clrMapOvr>
</p:sld>
</file>

<file path=ppt/theme/theme1.xml><?xml version="1.0" encoding="utf-8"?>
<a:theme xmlns:a="http://schemas.openxmlformats.org/drawingml/2006/main" name="EDUCAUSE_PPT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1672</Words>
  <Application>Microsoft Office PowerPoint</Application>
  <PresentationFormat>Widescreen</PresentationFormat>
  <Paragraphs>172</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Noto Sans Symbols</vt:lpstr>
      <vt:lpstr>EDUCAUSE_PPT_Template</vt:lpstr>
      <vt:lpstr>Office Theme</vt:lpstr>
      <vt:lpstr>Inside Scoop:</vt:lpstr>
      <vt:lpstr>EDUCAUSE Cybersecurity Program Staff</vt:lpstr>
      <vt:lpstr>PowerPoint Presentation</vt:lpstr>
      <vt:lpstr>CDS 2018 Data</vt:lpstr>
      <vt:lpstr>EDUCAUSE Cybersecurity Program</vt:lpstr>
      <vt:lpstr>PowerPoint Presentation</vt:lpstr>
      <vt:lpstr>PowerPoint Presentation</vt:lpstr>
      <vt:lpstr>PowerPoint Presentation</vt:lpstr>
      <vt:lpstr>Preparing for NCSAM 2019 (October 1-31)</vt:lpstr>
      <vt:lpstr>Key HEISC Tools &amp; Resources</vt:lpstr>
      <vt:lpstr>New/Updated Resources in 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Scoop:</dc:title>
  <dc:creator>Che DeMarco</dc:creator>
  <cp:lastModifiedBy>Che DeMarco</cp:lastModifiedBy>
  <cp:revision>1</cp:revision>
  <dcterms:modified xsi:type="dcterms:W3CDTF">2019-04-04T18:34:04Z</dcterms:modified>
</cp:coreProperties>
</file>