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45" r:id="rId1"/>
    <p:sldMasterId id="2147484856" r:id="rId2"/>
    <p:sldMasterId id="2147484870" r:id="rId3"/>
  </p:sldMasterIdLst>
  <p:notesMasterIdLst>
    <p:notesMasterId r:id="rId21"/>
  </p:notesMasterIdLst>
  <p:sldIdLst>
    <p:sldId id="257" r:id="rId4"/>
    <p:sldId id="258" r:id="rId5"/>
    <p:sldId id="289" r:id="rId6"/>
    <p:sldId id="270"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C57C5F1B-280B-444B-AA0D-9CEE6BE1BBA5}">
          <p14:sldIdLst>
            <p14:sldId id="257"/>
            <p14:sldId id="258"/>
          </p14:sldIdLst>
        </p14:section>
        <p14:section name="Divider" id="{4D810FCF-0ADD-0345-AFBF-9AC0BF5CA536}">
          <p14:sldIdLst/>
        </p14:section>
        <p14:section name="Content" id="{6D2F19DD-4CA8-6F4E-9292-A7C41B87577C}">
          <p14:sldIdLst>
            <p14:sldId id="289"/>
            <p14:sldId id="270"/>
            <p14:sldId id="276"/>
            <p14:sldId id="277"/>
            <p14:sldId id="278"/>
            <p14:sldId id="279"/>
            <p14:sldId id="280"/>
            <p14:sldId id="281"/>
            <p14:sldId id="282"/>
            <p14:sldId id="283"/>
            <p14:sldId id="284"/>
            <p14:sldId id="285"/>
            <p14:sldId id="286"/>
            <p14:sldId id="287"/>
            <p14:sldId id="288"/>
          </p14:sldIdLst>
        </p14:section>
        <p14:section name="Interaction" id="{F2C0CFF2-7594-C04A-9910-F1426A27AF3C}">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ti Czarnecki"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7C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61" autoAdjust="0"/>
    <p:restoredTop sz="94701" autoAdjust="0"/>
  </p:normalViewPr>
  <p:slideViewPr>
    <p:cSldViewPr>
      <p:cViewPr varScale="1">
        <p:scale>
          <a:sx n="84" d="100"/>
          <a:sy n="84" d="100"/>
        </p:scale>
        <p:origin x="536" y="6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9E0E4D-C2F1-B544-9DE2-BBECDFB45BB2}" type="datetimeFigureOut">
              <a:rPr lang="en-US" smtClean="0"/>
              <a:t>10/24/2017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087D51-52A1-EF40-B672-9B4EC8500781}" type="slidenum">
              <a:rPr lang="en-US" smtClean="0"/>
              <a:t>‹#›</a:t>
            </a:fld>
            <a:endParaRPr lang="en-US"/>
          </a:p>
        </p:txBody>
      </p:sp>
    </p:spTree>
    <p:extLst>
      <p:ext uri="{BB962C8B-B14F-4D97-AF65-F5344CB8AC3E}">
        <p14:creationId xmlns:p14="http://schemas.microsoft.com/office/powerpoint/2010/main" val="3201604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87D51-52A1-EF40-B672-9B4EC8500781}" type="slidenum">
              <a:rPr lang="en-US" smtClean="0"/>
              <a:t>3</a:t>
            </a:fld>
            <a:endParaRPr lang="en-US"/>
          </a:p>
        </p:txBody>
      </p:sp>
    </p:spTree>
    <p:extLst>
      <p:ext uri="{BB962C8B-B14F-4D97-AF65-F5344CB8AC3E}">
        <p14:creationId xmlns:p14="http://schemas.microsoft.com/office/powerpoint/2010/main" val="2817850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50FC9-AE8C-43DD-A06B-ED8B909D1E24}" type="slidenum">
              <a:rPr lang="en-US" smtClean="0"/>
              <a:t>6</a:t>
            </a:fld>
            <a:endParaRPr lang="en-US" dirty="0"/>
          </a:p>
        </p:txBody>
      </p:sp>
    </p:spTree>
    <p:extLst>
      <p:ext uri="{BB962C8B-B14F-4D97-AF65-F5344CB8AC3E}">
        <p14:creationId xmlns:p14="http://schemas.microsoft.com/office/powerpoint/2010/main" val="471590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en-US" sz="1200" dirty="0">
                <a:latin typeface="Helvetica" charset="0"/>
                <a:ea typeface="Helvetica" charset="0"/>
                <a:cs typeface="Helvetica" charset="0"/>
              </a:rPr>
              <a:t>What if you have 90 applications all wanting student based information and they all talk in their own way or worse yet you have to define unique definitions for each of them.  A primary driver of a data model is you are defined once for many,  you are shifting the model from each solution having it own understanding to solution view.  </a:t>
            </a:r>
          </a:p>
          <a:p>
            <a:pPr marL="0" marR="0" indent="0" algn="l" defTabSz="914309" rtl="0" eaLnBrk="1" fontAlgn="auto" latinLnBrk="0" hangingPunct="1">
              <a:lnSpc>
                <a:spcPct val="100000"/>
              </a:lnSpc>
              <a:spcBef>
                <a:spcPts val="0"/>
              </a:spcBef>
              <a:spcAft>
                <a:spcPts val="0"/>
              </a:spcAft>
              <a:buClrTx/>
              <a:buSzTx/>
              <a:buFontTx/>
              <a:buNone/>
              <a:tabLst/>
              <a:defRPr/>
            </a:pPr>
            <a:endParaRPr lang="en-US" sz="1200" dirty="0">
              <a:latin typeface="Helvetica" charset="0"/>
              <a:ea typeface="Helvetica" charset="0"/>
              <a:cs typeface="Helvetica" charset="0"/>
            </a:endParaRPr>
          </a:p>
          <a:p>
            <a:pPr marL="0" marR="0" indent="0" algn="l" defTabSz="914309"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Helvetica" charset="0"/>
                <a:ea typeface="Helvetica" charset="0"/>
                <a:cs typeface="Helvetica" charset="0"/>
              </a:rPr>
              <a:t>Imagine helping find a student,  helping them succeed,  and hopefully becoming a valued alumni.   The data model allows us to not only define who you are,  but allows you to exist at different points in time with a common definition. </a:t>
            </a:r>
          </a:p>
          <a:p>
            <a:pPr marL="0" marR="0" indent="0" algn="l" defTabSz="914309" rtl="0" eaLnBrk="1" fontAlgn="auto" latinLnBrk="0" hangingPunct="1">
              <a:lnSpc>
                <a:spcPct val="100000"/>
              </a:lnSpc>
              <a:spcBef>
                <a:spcPts val="0"/>
              </a:spcBef>
              <a:spcAft>
                <a:spcPts val="0"/>
              </a:spcAft>
              <a:buClrTx/>
              <a:buSzTx/>
              <a:buFontTx/>
              <a:buNone/>
              <a:tabLst/>
              <a:defRPr/>
            </a:pPr>
            <a:endParaRPr lang="en-US" sz="1200" dirty="0">
              <a:latin typeface="Helvetica" charset="0"/>
              <a:ea typeface="Helvetica" charset="0"/>
              <a:cs typeface="Helvetica" charset="0"/>
            </a:endParaRPr>
          </a:p>
          <a:p>
            <a:pPr marL="0" marR="0" indent="0" algn="l" defTabSz="914309"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Helvetica" charset="0"/>
                <a:ea typeface="Helvetica" charset="0"/>
                <a:cs typeface="Helvetica" charset="0"/>
              </a:rPr>
              <a:t>Have you ever relied on unique skills to “understand” schemas so you could join application A to B or worried about are those the right fields to use in a report or graph.   The data model is design for uniformity, understandable with security in mind.</a:t>
            </a:r>
          </a:p>
          <a:p>
            <a:endParaRPr lang="en-US" dirty="0"/>
          </a:p>
        </p:txBody>
      </p:sp>
      <p:sp>
        <p:nvSpPr>
          <p:cNvPr id="4" name="Slide Number Placeholder 3"/>
          <p:cNvSpPr>
            <a:spLocks noGrp="1"/>
          </p:cNvSpPr>
          <p:nvPr>
            <p:ph type="sldNum" sz="quarter" idx="10"/>
          </p:nvPr>
        </p:nvSpPr>
        <p:spPr/>
        <p:txBody>
          <a:bodyPr/>
          <a:lstStyle/>
          <a:p>
            <a:fld id="{70450FC9-AE8C-43DD-A06B-ED8B909D1E24}" type="slidenum">
              <a:rPr lang="en-US" smtClean="0"/>
              <a:t>13</a:t>
            </a:fld>
            <a:endParaRPr lang="en-US" dirty="0"/>
          </a:p>
        </p:txBody>
      </p:sp>
    </p:spTree>
    <p:extLst>
      <p:ext uri="{BB962C8B-B14F-4D97-AF65-F5344CB8AC3E}">
        <p14:creationId xmlns:p14="http://schemas.microsoft.com/office/powerpoint/2010/main" val="146857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E17 Cover Op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395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975"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25">
                <a:solidFill>
                  <a:schemeClr val="tx1">
                    <a:tint val="75000"/>
                  </a:schemeClr>
                </a:solidFill>
              </a:defRPr>
            </a:lvl1pPr>
            <a:lvl2pPr marL="457189" indent="0">
              <a:buNone/>
              <a:defRPr sz="1800">
                <a:solidFill>
                  <a:schemeClr val="tx1">
                    <a:tint val="75000"/>
                  </a:schemeClr>
                </a:solidFill>
              </a:defRPr>
            </a:lvl2pPr>
            <a:lvl3pPr marL="914378" indent="0">
              <a:buNone/>
              <a:defRPr sz="1575">
                <a:solidFill>
                  <a:schemeClr val="tx1">
                    <a:tint val="75000"/>
                  </a:schemeClr>
                </a:solidFill>
              </a:defRPr>
            </a:lvl3pPr>
            <a:lvl4pPr marL="1371566" indent="0">
              <a:buNone/>
              <a:defRPr sz="1425">
                <a:solidFill>
                  <a:schemeClr val="tx1">
                    <a:tint val="75000"/>
                  </a:schemeClr>
                </a:solidFill>
              </a:defRPr>
            </a:lvl4pPr>
            <a:lvl5pPr marL="1828754" indent="0">
              <a:buNone/>
              <a:defRPr sz="1425">
                <a:solidFill>
                  <a:schemeClr val="tx1">
                    <a:tint val="75000"/>
                  </a:schemeClr>
                </a:solidFill>
              </a:defRPr>
            </a:lvl5pPr>
            <a:lvl6pPr marL="2285943" indent="0">
              <a:buNone/>
              <a:defRPr sz="1425">
                <a:solidFill>
                  <a:schemeClr val="tx1">
                    <a:tint val="75000"/>
                  </a:schemeClr>
                </a:solidFill>
              </a:defRPr>
            </a:lvl6pPr>
            <a:lvl7pPr marL="2743132" indent="0">
              <a:buNone/>
              <a:defRPr sz="1425">
                <a:solidFill>
                  <a:schemeClr val="tx1">
                    <a:tint val="75000"/>
                  </a:schemeClr>
                </a:solidFill>
              </a:defRPr>
            </a:lvl7pPr>
            <a:lvl8pPr marL="3200320" indent="0">
              <a:buNone/>
              <a:defRPr sz="1425">
                <a:solidFill>
                  <a:schemeClr val="tx1">
                    <a:tint val="75000"/>
                  </a:schemeClr>
                </a:solidFill>
              </a:defRPr>
            </a:lvl8pPr>
            <a:lvl9pPr marL="3657509"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25" b="1"/>
            </a:lvl2pPr>
            <a:lvl3pPr marL="914378" indent="0">
              <a:buNone/>
              <a:defRPr sz="1800" b="1"/>
            </a:lvl3pPr>
            <a:lvl4pPr marL="1371566" indent="0">
              <a:buNone/>
              <a:defRPr sz="1575" b="1"/>
            </a:lvl4pPr>
            <a:lvl5pPr marL="1828754" indent="0">
              <a:buNone/>
              <a:defRPr sz="1575" b="1"/>
            </a:lvl5pPr>
            <a:lvl6pPr marL="2285943" indent="0">
              <a:buNone/>
              <a:defRPr sz="1575" b="1"/>
            </a:lvl6pPr>
            <a:lvl7pPr marL="2743132" indent="0">
              <a:buNone/>
              <a:defRPr sz="1575" b="1"/>
            </a:lvl7pPr>
            <a:lvl8pPr marL="3200320" indent="0">
              <a:buNone/>
              <a:defRPr sz="1575" b="1"/>
            </a:lvl8pPr>
            <a:lvl9pPr marL="3657509" indent="0">
              <a:buNone/>
              <a:defRPr sz="1575"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25" b="1"/>
            </a:lvl2pPr>
            <a:lvl3pPr marL="914378" indent="0">
              <a:buNone/>
              <a:defRPr sz="1800" b="1"/>
            </a:lvl3pPr>
            <a:lvl4pPr marL="1371566" indent="0">
              <a:buNone/>
              <a:defRPr sz="1575" b="1"/>
            </a:lvl4pPr>
            <a:lvl5pPr marL="1828754" indent="0">
              <a:buNone/>
              <a:defRPr sz="1575" b="1"/>
            </a:lvl5pPr>
            <a:lvl6pPr marL="2285943" indent="0">
              <a:buNone/>
              <a:defRPr sz="1575" b="1"/>
            </a:lvl6pPr>
            <a:lvl7pPr marL="2743132" indent="0">
              <a:buNone/>
              <a:defRPr sz="1575" b="1"/>
            </a:lvl7pPr>
            <a:lvl8pPr marL="3200320" indent="0">
              <a:buNone/>
              <a:defRPr sz="1575" b="1"/>
            </a:lvl8pPr>
            <a:lvl9pPr marL="3657509" indent="0">
              <a:buNone/>
              <a:defRPr sz="1575"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25"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25"/>
            </a:lvl1pPr>
            <a:lvl2pPr>
              <a:defRPr sz="2775"/>
            </a:lvl2pPr>
            <a:lvl3pPr>
              <a:defRPr sz="240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25"/>
            </a:lvl1pPr>
            <a:lvl2pPr marL="457189" indent="0">
              <a:buNone/>
              <a:defRPr sz="1200"/>
            </a:lvl2pPr>
            <a:lvl3pPr marL="914378" indent="0">
              <a:buNone/>
              <a:defRPr sz="975"/>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25"/>
            </a:lvl1pPr>
            <a:lvl2pPr marL="457189" indent="0">
              <a:buNone/>
              <a:defRPr sz="2775"/>
            </a:lvl2pPr>
            <a:lvl3pPr marL="914378" indent="0">
              <a:buNone/>
              <a:defRPr sz="2400"/>
            </a:lvl3pPr>
            <a:lvl4pPr marL="1371566" indent="0">
              <a:buNone/>
              <a:defRPr sz="2025"/>
            </a:lvl4pPr>
            <a:lvl5pPr marL="1828754" indent="0">
              <a:buNone/>
              <a:defRPr sz="2025"/>
            </a:lvl5pPr>
            <a:lvl6pPr marL="2285943" indent="0">
              <a:buNone/>
              <a:defRPr sz="2025"/>
            </a:lvl6pPr>
            <a:lvl7pPr marL="2743132" indent="0">
              <a:buNone/>
              <a:defRPr sz="2025"/>
            </a:lvl7pPr>
            <a:lvl8pPr marL="3200320" indent="0">
              <a:buNone/>
              <a:defRPr sz="2025"/>
            </a:lvl8pPr>
            <a:lvl9pPr marL="3657509" indent="0">
              <a:buNone/>
              <a:defRPr sz="2025"/>
            </a:lvl9pPr>
          </a:lstStyle>
          <a:p>
            <a:endParaRPr lang="en-US"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25"/>
            </a:lvl1pPr>
            <a:lvl2pPr marL="457189" indent="0">
              <a:buNone/>
              <a:defRPr sz="1200"/>
            </a:lvl2pPr>
            <a:lvl3pPr marL="914378" indent="0">
              <a:buNone/>
              <a:defRPr sz="975"/>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17 Cover Op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150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rot="16200000">
            <a:off x="3754823" y="-679725"/>
            <a:ext cx="1634352"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lIns="91438" tIns="45719" rIns="91438" bIns="45719" rtlCol="0" anchor="ctr"/>
          <a:lstStyle/>
          <a:p>
            <a:pPr algn="ctr" defTabSz="514337">
              <a:defRPr/>
            </a:pPr>
            <a:endParaRPr lang="en-US" sz="1050" kern="0" dirty="0">
              <a:solidFill>
                <a:srgbClr val="FFFFFF"/>
              </a:solidFill>
              <a:latin typeface="Arial"/>
            </a:endParaRPr>
          </a:p>
        </p:txBody>
      </p:sp>
      <p:cxnSp>
        <p:nvCxnSpPr>
          <p:cNvPr id="12" name="Straight Connector 11"/>
          <p:cNvCxnSpPr/>
          <p:nvPr/>
        </p:nvCxnSpPr>
        <p:spPr>
          <a:xfrm>
            <a:off x="0" y="3084354"/>
            <a:ext cx="9144000" cy="0"/>
          </a:xfrm>
          <a:prstGeom prst="line">
            <a:avLst/>
          </a:prstGeom>
          <a:noFill/>
          <a:ln w="12700" cap="flat" cmpd="sng" algn="ctr">
            <a:solidFill>
              <a:srgbClr val="FFFFFF"/>
            </a:solidFill>
            <a:prstDash val="solid"/>
            <a:miter lim="800000"/>
          </a:ln>
          <a:effectLst/>
        </p:spPr>
      </p:cxnSp>
      <p:sp>
        <p:nvSpPr>
          <p:cNvPr id="13" name="Rectangle 12"/>
          <p:cNvSpPr/>
          <p:nvPr/>
        </p:nvSpPr>
        <p:spPr>
          <a:xfrm rot="16200000">
            <a:off x="980158" y="2109729"/>
            <a:ext cx="1621298"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lIns="91438" tIns="45719" rIns="91438" bIns="45719" rtlCol="0" anchor="ctr"/>
          <a:lstStyle/>
          <a:p>
            <a:pPr algn="ctr" defTabSz="514337">
              <a:defRPr/>
            </a:pPr>
            <a:endParaRPr lang="en-US" sz="1050" kern="0" dirty="0">
              <a:solidFill>
                <a:srgbClr val="FFFFFF"/>
              </a:solidFill>
              <a:latin typeface="Arial"/>
            </a:endParaRPr>
          </a:p>
        </p:txBody>
      </p:sp>
      <p:sp>
        <p:nvSpPr>
          <p:cNvPr id="2" name="Title 1"/>
          <p:cNvSpPr>
            <a:spLocks noGrp="1"/>
          </p:cNvSpPr>
          <p:nvPr>
            <p:ph type="ctrTitle"/>
          </p:nvPr>
        </p:nvSpPr>
        <p:spPr>
          <a:xfrm>
            <a:off x="429768" y="3271266"/>
            <a:ext cx="8311896" cy="438176"/>
          </a:xfrm>
        </p:spPr>
        <p:txBody>
          <a:bodyPr vert="horz" lIns="0" tIns="0" rIns="0" bIns="0" rtlCol="0" anchor="ctr" anchorCtr="0">
            <a:noAutofit/>
          </a:bodyPr>
          <a:lstStyle>
            <a:lvl1pPr algn="l">
              <a:defRPr lang="en-US" sz="2175" dirty="0">
                <a:solidFill>
                  <a:schemeClr val="tx2"/>
                </a:solidFill>
                <a:latin typeface="Arial"/>
                <a:ea typeface="+mj-ea"/>
                <a:cs typeface="Arial"/>
              </a:defRPr>
            </a:lvl1pPr>
          </a:lstStyle>
          <a:p>
            <a:pPr marL="0" lvl="0"/>
            <a:r>
              <a:rPr lang="en-US" dirty="0"/>
              <a:t>Click to edit Master title style</a:t>
            </a:r>
          </a:p>
        </p:txBody>
      </p:sp>
      <p:sp>
        <p:nvSpPr>
          <p:cNvPr id="3" name="Subtitle 2"/>
          <p:cNvSpPr>
            <a:spLocks noGrp="1"/>
          </p:cNvSpPr>
          <p:nvPr>
            <p:ph type="subTitle" idx="1"/>
          </p:nvPr>
        </p:nvSpPr>
        <p:spPr>
          <a:xfrm>
            <a:off x="457200" y="3954369"/>
            <a:ext cx="8311896" cy="292195"/>
          </a:xfrm>
        </p:spPr>
        <p:txBody>
          <a:bodyPr>
            <a:noAutofit/>
          </a:bodyPr>
          <a:lstStyle>
            <a:lvl1pPr marL="0" indent="0" algn="l">
              <a:buNone/>
              <a:defRPr lang="en-US" sz="1650" b="0" kern="1200" dirty="0">
                <a:solidFill>
                  <a:schemeClr val="bg2">
                    <a:lumMod val="50000"/>
                  </a:schemeClr>
                </a:solidFill>
                <a:latin typeface="Arial"/>
                <a:ea typeface="+mj-ea"/>
                <a:cs typeface="Aria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0"/>
          </p:nvPr>
        </p:nvSpPr>
        <p:spPr>
          <a:xfrm>
            <a:off x="457200" y="4246563"/>
            <a:ext cx="8311896" cy="263237"/>
          </a:xfrm>
        </p:spPr>
        <p:txBody>
          <a:bodyPr>
            <a:noAutofit/>
          </a:bodyPr>
          <a:lstStyle>
            <a:lvl1pPr marL="0" indent="0">
              <a:buFontTx/>
              <a:buNone/>
              <a:defRPr lang="en-US" sz="975" b="0" kern="1200" dirty="0">
                <a:solidFill>
                  <a:schemeClr val="bg2">
                    <a:lumMod val="50000"/>
                  </a:schemeClr>
                </a:solidFill>
                <a:latin typeface="Arial"/>
                <a:ea typeface="+mj-ea"/>
                <a:cs typeface="Arial"/>
              </a:defRPr>
            </a:lvl1pPr>
          </a:lstStyle>
          <a:p>
            <a:pPr lvl="0"/>
            <a:r>
              <a:rPr lang="en-US"/>
              <a:t>Click to edit Master text styles</a:t>
            </a:r>
          </a:p>
        </p:txBody>
      </p:sp>
      <p:grpSp>
        <p:nvGrpSpPr>
          <p:cNvPr id="21" name="Group 20"/>
          <p:cNvGrpSpPr/>
          <p:nvPr/>
        </p:nvGrpSpPr>
        <p:grpSpPr>
          <a:xfrm>
            <a:off x="429769" y="3763265"/>
            <a:ext cx="1367030" cy="0"/>
            <a:chOff x="833627" y="4881706"/>
            <a:chExt cx="1714502" cy="0"/>
          </a:xfrm>
        </p:grpSpPr>
        <p:cxnSp>
          <p:nvCxnSpPr>
            <p:cNvPr id="22" name="Straight Connector 21"/>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1347978" y="4710256"/>
              <a:ext cx="0" cy="342900"/>
            </a:xfrm>
            <a:prstGeom prst="line">
              <a:avLst/>
            </a:prstGeom>
            <a:ln w="28575">
              <a:solidFill>
                <a:srgbClr val="CCDE4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2033779" y="4710256"/>
              <a:ext cx="0" cy="342900"/>
            </a:xfrm>
            <a:prstGeom prst="line">
              <a:avLst/>
            </a:prstGeom>
            <a:ln w="28575">
              <a:solidFill>
                <a:srgbClr val="DF1C5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Tree>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2" orient="horz" pos="301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4_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p:spPr>
        <p:txBody>
          <a:bodyPr/>
          <a:lstStyle/>
          <a:p>
            <a:r>
              <a:rPr lang="en-US" dirty="0"/>
              <a:t>Click icon to add picture</a:t>
            </a: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975"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25">
                <a:solidFill>
                  <a:schemeClr val="tx1">
                    <a:tint val="75000"/>
                  </a:schemeClr>
                </a:solidFill>
              </a:defRPr>
            </a:lvl1pPr>
            <a:lvl2pPr marL="457189" indent="0">
              <a:buNone/>
              <a:defRPr sz="1800">
                <a:solidFill>
                  <a:schemeClr val="tx1">
                    <a:tint val="75000"/>
                  </a:schemeClr>
                </a:solidFill>
              </a:defRPr>
            </a:lvl2pPr>
            <a:lvl3pPr marL="914378" indent="0">
              <a:buNone/>
              <a:defRPr sz="1575">
                <a:solidFill>
                  <a:schemeClr val="tx1">
                    <a:tint val="75000"/>
                  </a:schemeClr>
                </a:solidFill>
              </a:defRPr>
            </a:lvl3pPr>
            <a:lvl4pPr marL="1371566" indent="0">
              <a:buNone/>
              <a:defRPr sz="1425">
                <a:solidFill>
                  <a:schemeClr val="tx1">
                    <a:tint val="75000"/>
                  </a:schemeClr>
                </a:solidFill>
              </a:defRPr>
            </a:lvl4pPr>
            <a:lvl5pPr marL="1828754" indent="0">
              <a:buNone/>
              <a:defRPr sz="1425">
                <a:solidFill>
                  <a:schemeClr val="tx1">
                    <a:tint val="75000"/>
                  </a:schemeClr>
                </a:solidFill>
              </a:defRPr>
            </a:lvl5pPr>
            <a:lvl6pPr marL="2285943" indent="0">
              <a:buNone/>
              <a:defRPr sz="1425">
                <a:solidFill>
                  <a:schemeClr val="tx1">
                    <a:tint val="75000"/>
                  </a:schemeClr>
                </a:solidFill>
              </a:defRPr>
            </a:lvl6pPr>
            <a:lvl7pPr marL="2743132" indent="0">
              <a:buNone/>
              <a:defRPr sz="1425">
                <a:solidFill>
                  <a:schemeClr val="tx1">
                    <a:tint val="75000"/>
                  </a:schemeClr>
                </a:solidFill>
              </a:defRPr>
            </a:lvl7pPr>
            <a:lvl8pPr marL="3200320" indent="0">
              <a:buNone/>
              <a:defRPr sz="1425">
                <a:solidFill>
                  <a:schemeClr val="tx1">
                    <a:tint val="75000"/>
                  </a:schemeClr>
                </a:solidFill>
              </a:defRPr>
            </a:lvl8pPr>
            <a:lvl9pPr marL="3657509"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25" b="1"/>
            </a:lvl2pPr>
            <a:lvl3pPr marL="914378" indent="0">
              <a:buNone/>
              <a:defRPr sz="1800" b="1"/>
            </a:lvl3pPr>
            <a:lvl4pPr marL="1371566" indent="0">
              <a:buNone/>
              <a:defRPr sz="1575" b="1"/>
            </a:lvl4pPr>
            <a:lvl5pPr marL="1828754" indent="0">
              <a:buNone/>
              <a:defRPr sz="1575" b="1"/>
            </a:lvl5pPr>
            <a:lvl6pPr marL="2285943" indent="0">
              <a:buNone/>
              <a:defRPr sz="1575" b="1"/>
            </a:lvl6pPr>
            <a:lvl7pPr marL="2743132" indent="0">
              <a:buNone/>
              <a:defRPr sz="1575" b="1"/>
            </a:lvl7pPr>
            <a:lvl8pPr marL="3200320" indent="0">
              <a:buNone/>
              <a:defRPr sz="1575" b="1"/>
            </a:lvl8pPr>
            <a:lvl9pPr marL="3657509" indent="0">
              <a:buNone/>
              <a:defRPr sz="1575"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25" b="1"/>
            </a:lvl2pPr>
            <a:lvl3pPr marL="914378" indent="0">
              <a:buNone/>
              <a:defRPr sz="1800" b="1"/>
            </a:lvl3pPr>
            <a:lvl4pPr marL="1371566" indent="0">
              <a:buNone/>
              <a:defRPr sz="1575" b="1"/>
            </a:lvl4pPr>
            <a:lvl5pPr marL="1828754" indent="0">
              <a:buNone/>
              <a:defRPr sz="1575" b="1"/>
            </a:lvl5pPr>
            <a:lvl6pPr marL="2285943" indent="0">
              <a:buNone/>
              <a:defRPr sz="1575" b="1"/>
            </a:lvl6pPr>
            <a:lvl7pPr marL="2743132" indent="0">
              <a:buNone/>
              <a:defRPr sz="1575" b="1"/>
            </a:lvl7pPr>
            <a:lvl8pPr marL="3200320" indent="0">
              <a:buNone/>
              <a:defRPr sz="1575" b="1"/>
            </a:lvl8pPr>
            <a:lvl9pPr marL="3657509" indent="0">
              <a:buNone/>
              <a:defRPr sz="1575"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17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 descr="Section Divider" title="Section Divider"/>
          <p:cNvSpPr>
            <a:spLocks noGrp="1"/>
          </p:cNvSpPr>
          <p:nvPr>
            <p:ph type="body" idx="13"/>
          </p:nvPr>
        </p:nvSpPr>
        <p:spPr>
          <a:xfrm>
            <a:off x="1143000" y="1504950"/>
            <a:ext cx="6781800" cy="2000250"/>
          </a:xfrm>
          <a:prstGeom prst="rect">
            <a:avLst/>
          </a:prstGeom>
        </p:spPr>
        <p:txBody>
          <a:bodyPr/>
          <a:lstStyle>
            <a:lvl1pPr marL="0" indent="0" algn="ctr">
              <a:buNone/>
              <a:defRPr>
                <a:latin typeface="Arial" panose="020B0604020202020204" pitchFamily="34" charset="0"/>
                <a:cs typeface="Arial" panose="020B0604020202020204" pitchFamily="34" charset="0"/>
              </a:defRPr>
            </a:lvl1pPr>
          </a:lstStyle>
          <a:p>
            <a:pPr algn="ctr"/>
            <a:endParaRPr lang="en-US" sz="2800" b="1" dirty="0"/>
          </a:p>
        </p:txBody>
      </p:sp>
    </p:spTree>
    <p:extLst>
      <p:ext uri="{BB962C8B-B14F-4D97-AF65-F5344CB8AC3E}">
        <p14:creationId xmlns:p14="http://schemas.microsoft.com/office/powerpoint/2010/main" val="37405255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25"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25"/>
            </a:lvl1pPr>
            <a:lvl2pPr>
              <a:defRPr sz="2775"/>
            </a:lvl2pPr>
            <a:lvl3pPr>
              <a:defRPr sz="240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25"/>
            </a:lvl1pPr>
            <a:lvl2pPr marL="457189" indent="0">
              <a:buNone/>
              <a:defRPr sz="1200"/>
            </a:lvl2pPr>
            <a:lvl3pPr marL="914378" indent="0">
              <a:buNone/>
              <a:defRPr sz="975"/>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25"/>
            </a:lvl1pPr>
            <a:lvl2pPr marL="457189" indent="0">
              <a:buNone/>
              <a:defRPr sz="2775"/>
            </a:lvl2pPr>
            <a:lvl3pPr marL="914378" indent="0">
              <a:buNone/>
              <a:defRPr sz="2400"/>
            </a:lvl3pPr>
            <a:lvl4pPr marL="1371566" indent="0">
              <a:buNone/>
              <a:defRPr sz="2025"/>
            </a:lvl4pPr>
            <a:lvl5pPr marL="1828754" indent="0">
              <a:buNone/>
              <a:defRPr sz="2025"/>
            </a:lvl5pPr>
            <a:lvl6pPr marL="2285943" indent="0">
              <a:buNone/>
              <a:defRPr sz="2025"/>
            </a:lvl6pPr>
            <a:lvl7pPr marL="2743132" indent="0">
              <a:buNone/>
              <a:defRPr sz="2025"/>
            </a:lvl7pPr>
            <a:lvl8pPr marL="3200320" indent="0">
              <a:buNone/>
              <a:defRPr sz="2025"/>
            </a:lvl8pPr>
            <a:lvl9pPr marL="3657509" indent="0">
              <a:buNone/>
              <a:defRPr sz="2025"/>
            </a:lvl9pPr>
          </a:lstStyle>
          <a:p>
            <a:endParaRPr lang="en-US"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25"/>
            </a:lvl1pPr>
            <a:lvl2pPr marL="457189" indent="0">
              <a:buNone/>
              <a:defRPr sz="1200"/>
            </a:lvl2pPr>
            <a:lvl3pPr marL="914378" indent="0">
              <a:buNone/>
              <a:defRPr sz="975"/>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3C0B2D-5CB8-BA43-AA75-E28B227A9D2F}" type="datetimeFigureOut">
              <a:rPr lang="en-US" smtClean="0">
                <a:solidFill>
                  <a:srgbClr val="000000">
                    <a:tint val="75000"/>
                  </a:srgbClr>
                </a:solidFill>
              </a:rPr>
              <a:pPr/>
              <a:t>10/24/2017</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3165815F-C1F2-3540-B0C3-691627B6A8EC}"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rot="16200000">
            <a:off x="3754823" y="-679725"/>
            <a:ext cx="1634352"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lIns="91438" tIns="45719" rIns="91438" bIns="45719" rtlCol="0" anchor="ctr"/>
          <a:lstStyle/>
          <a:p>
            <a:pPr algn="ctr" defTabSz="514337">
              <a:defRPr/>
            </a:pPr>
            <a:endParaRPr lang="en-US" sz="1050" kern="0" dirty="0">
              <a:solidFill>
                <a:srgbClr val="FFFFFF"/>
              </a:solidFill>
              <a:latin typeface="Arial"/>
            </a:endParaRPr>
          </a:p>
        </p:txBody>
      </p:sp>
      <p:cxnSp>
        <p:nvCxnSpPr>
          <p:cNvPr id="12" name="Straight Connector 11"/>
          <p:cNvCxnSpPr/>
          <p:nvPr/>
        </p:nvCxnSpPr>
        <p:spPr>
          <a:xfrm>
            <a:off x="0" y="3084354"/>
            <a:ext cx="9144000" cy="0"/>
          </a:xfrm>
          <a:prstGeom prst="line">
            <a:avLst/>
          </a:prstGeom>
          <a:noFill/>
          <a:ln w="12700" cap="flat" cmpd="sng" algn="ctr">
            <a:solidFill>
              <a:srgbClr val="FFFFFF"/>
            </a:solidFill>
            <a:prstDash val="solid"/>
            <a:miter lim="800000"/>
          </a:ln>
          <a:effectLst/>
        </p:spPr>
      </p:cxnSp>
      <p:sp>
        <p:nvSpPr>
          <p:cNvPr id="13" name="Rectangle 12"/>
          <p:cNvSpPr/>
          <p:nvPr/>
        </p:nvSpPr>
        <p:spPr>
          <a:xfrm rot="16200000">
            <a:off x="980158" y="2109729"/>
            <a:ext cx="1621298"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lIns="91438" tIns="45719" rIns="91438" bIns="45719" rtlCol="0" anchor="ctr"/>
          <a:lstStyle/>
          <a:p>
            <a:pPr algn="ctr" defTabSz="514337">
              <a:defRPr/>
            </a:pPr>
            <a:endParaRPr lang="en-US" sz="1050" kern="0" dirty="0">
              <a:solidFill>
                <a:srgbClr val="FFFFFF"/>
              </a:solidFill>
              <a:latin typeface="Arial"/>
            </a:endParaRPr>
          </a:p>
        </p:txBody>
      </p:sp>
      <p:sp>
        <p:nvSpPr>
          <p:cNvPr id="2" name="Title 1"/>
          <p:cNvSpPr>
            <a:spLocks noGrp="1"/>
          </p:cNvSpPr>
          <p:nvPr>
            <p:ph type="ctrTitle"/>
          </p:nvPr>
        </p:nvSpPr>
        <p:spPr>
          <a:xfrm>
            <a:off x="429768" y="3271266"/>
            <a:ext cx="8311896" cy="438176"/>
          </a:xfrm>
        </p:spPr>
        <p:txBody>
          <a:bodyPr vert="horz" lIns="0" tIns="0" rIns="0" bIns="0" rtlCol="0" anchor="ctr" anchorCtr="0">
            <a:noAutofit/>
          </a:bodyPr>
          <a:lstStyle>
            <a:lvl1pPr algn="l">
              <a:defRPr lang="en-US" sz="2175" dirty="0">
                <a:solidFill>
                  <a:schemeClr val="tx2"/>
                </a:solidFill>
                <a:latin typeface="Arial"/>
                <a:ea typeface="+mj-ea"/>
                <a:cs typeface="Arial"/>
              </a:defRPr>
            </a:lvl1pPr>
          </a:lstStyle>
          <a:p>
            <a:pPr marL="0" lvl="0"/>
            <a:r>
              <a:rPr lang="en-US" dirty="0"/>
              <a:t>Click to edit Master title style</a:t>
            </a:r>
          </a:p>
        </p:txBody>
      </p:sp>
      <p:sp>
        <p:nvSpPr>
          <p:cNvPr id="3" name="Subtitle 2"/>
          <p:cNvSpPr>
            <a:spLocks noGrp="1"/>
          </p:cNvSpPr>
          <p:nvPr>
            <p:ph type="subTitle" idx="1"/>
          </p:nvPr>
        </p:nvSpPr>
        <p:spPr>
          <a:xfrm>
            <a:off x="457200" y="3954369"/>
            <a:ext cx="8311896" cy="292195"/>
          </a:xfrm>
        </p:spPr>
        <p:txBody>
          <a:bodyPr>
            <a:noAutofit/>
          </a:bodyPr>
          <a:lstStyle>
            <a:lvl1pPr marL="0" indent="0" algn="l">
              <a:buNone/>
              <a:defRPr lang="en-US" sz="1650" b="0" kern="1200" dirty="0">
                <a:solidFill>
                  <a:schemeClr val="bg2">
                    <a:lumMod val="50000"/>
                  </a:schemeClr>
                </a:solidFill>
                <a:latin typeface="Arial"/>
                <a:ea typeface="+mj-ea"/>
                <a:cs typeface="Aria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0"/>
          </p:nvPr>
        </p:nvSpPr>
        <p:spPr>
          <a:xfrm>
            <a:off x="457200" y="4246563"/>
            <a:ext cx="8311896" cy="263237"/>
          </a:xfrm>
        </p:spPr>
        <p:txBody>
          <a:bodyPr>
            <a:noAutofit/>
          </a:bodyPr>
          <a:lstStyle>
            <a:lvl1pPr marL="0" indent="0">
              <a:buFontTx/>
              <a:buNone/>
              <a:defRPr lang="en-US" sz="975" b="0" kern="1200" dirty="0">
                <a:solidFill>
                  <a:schemeClr val="bg2">
                    <a:lumMod val="50000"/>
                  </a:schemeClr>
                </a:solidFill>
                <a:latin typeface="Arial"/>
                <a:ea typeface="+mj-ea"/>
                <a:cs typeface="Arial"/>
              </a:defRPr>
            </a:lvl1pPr>
          </a:lstStyle>
          <a:p>
            <a:pPr lvl="0"/>
            <a:r>
              <a:rPr lang="en-US"/>
              <a:t>Click to edit Master text styles</a:t>
            </a:r>
          </a:p>
        </p:txBody>
      </p:sp>
      <p:grpSp>
        <p:nvGrpSpPr>
          <p:cNvPr id="21" name="Group 20"/>
          <p:cNvGrpSpPr/>
          <p:nvPr/>
        </p:nvGrpSpPr>
        <p:grpSpPr>
          <a:xfrm>
            <a:off x="429769" y="3763265"/>
            <a:ext cx="1367030" cy="0"/>
            <a:chOff x="833627" y="4881706"/>
            <a:chExt cx="1714502" cy="0"/>
          </a:xfrm>
        </p:grpSpPr>
        <p:cxnSp>
          <p:nvCxnSpPr>
            <p:cNvPr id="22" name="Straight Connector 21"/>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1347978" y="4710256"/>
              <a:ext cx="0" cy="342900"/>
            </a:xfrm>
            <a:prstGeom prst="line">
              <a:avLst/>
            </a:prstGeom>
            <a:ln w="28575">
              <a:solidFill>
                <a:srgbClr val="CCDE4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2033779" y="4710256"/>
              <a:ext cx="0" cy="342900"/>
            </a:xfrm>
            <a:prstGeom prst="line">
              <a:avLst/>
            </a:prstGeom>
            <a:ln w="28575">
              <a:solidFill>
                <a:srgbClr val="DF1C5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Tree>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2" orient="horz" pos="301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4_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p:spPr>
        <p:txBody>
          <a:bodyPr/>
          <a:lstStyle/>
          <a:p>
            <a:r>
              <a:rPr lang="en-US" dirty="0"/>
              <a:t>Click icon to add picture</a:t>
            </a: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17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5"/>
          <p:cNvSpPr>
            <a:spLocks noGrp="1"/>
          </p:cNvSpPr>
          <p:nvPr>
            <p:ph type="title"/>
          </p:nvPr>
        </p:nvSpPr>
        <p:spPr>
          <a:xfrm>
            <a:off x="457200" y="438150"/>
            <a:ext cx="7620000" cy="548879"/>
          </a:xfrm>
          <a:prstGeom prst="rect">
            <a:avLst/>
          </a:prstGeom>
        </p:spPr>
        <p:txBody>
          <a:bodyPr/>
          <a:lstStyle>
            <a:lvl1pPr algn="l">
              <a:defRPr sz="2800" b="1">
                <a:solidFill>
                  <a:srgbClr val="707C7C"/>
                </a:solidFill>
                <a:latin typeface="Arial" panose="020B0604020202020204" pitchFamily="34" charset="0"/>
                <a:cs typeface="Arial" panose="020B0604020202020204" pitchFamily="34" charset="0"/>
              </a:defRPr>
            </a:lvl1pPr>
          </a:lstStyle>
          <a:p>
            <a:endParaRPr lang="en-US" dirty="0"/>
          </a:p>
        </p:txBody>
      </p:sp>
      <p:sp>
        <p:nvSpPr>
          <p:cNvPr id="10" name="Content Placeholder 6"/>
          <p:cNvSpPr>
            <a:spLocks noGrp="1"/>
          </p:cNvSpPr>
          <p:nvPr>
            <p:ph idx="1" hasCustomPrompt="1"/>
          </p:nvPr>
        </p:nvSpPr>
        <p:spPr>
          <a:xfrm>
            <a:off x="457200" y="1123951"/>
            <a:ext cx="7620000" cy="3124199"/>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chemeClr val="tx1"/>
                </a:solidFill>
                <a:latin typeface="Arial" panose="020B0604020202020204" pitchFamily="34" charset="0"/>
                <a:cs typeface="Arial" panose="020B0604020202020204" pitchFamily="34" charset="0"/>
              </a:defRPr>
            </a:lvl1pPr>
          </a:lstStyle>
          <a:p>
            <a:r>
              <a:rPr lang="en-US" dirty="0"/>
              <a:t>Click here to add text</a:t>
            </a:r>
          </a:p>
        </p:txBody>
      </p:sp>
    </p:spTree>
    <p:extLst>
      <p:ext uri="{BB962C8B-B14F-4D97-AF65-F5344CB8AC3E}">
        <p14:creationId xmlns:p14="http://schemas.microsoft.com/office/powerpoint/2010/main" val="60792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17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5"/>
          <p:cNvSpPr>
            <a:spLocks noGrp="1"/>
          </p:cNvSpPr>
          <p:nvPr>
            <p:ph type="title"/>
          </p:nvPr>
        </p:nvSpPr>
        <p:spPr>
          <a:xfrm>
            <a:off x="457200" y="438150"/>
            <a:ext cx="8077200" cy="548879"/>
          </a:xfrm>
          <a:prstGeom prst="rect">
            <a:avLst/>
          </a:prstGeom>
        </p:spPr>
        <p:txBody>
          <a:bodyPr/>
          <a:lstStyle>
            <a:lvl1pPr algn="l">
              <a:defRPr sz="2800" b="1">
                <a:solidFill>
                  <a:srgbClr val="707C7C"/>
                </a:solidFill>
                <a:latin typeface="Arial" panose="020B0604020202020204" pitchFamily="34" charset="0"/>
                <a:cs typeface="Arial" panose="020B0604020202020204" pitchFamily="34" charset="0"/>
              </a:defRPr>
            </a:lvl1pPr>
          </a:lstStyle>
          <a:p>
            <a:endParaRPr lang="en-US" dirty="0"/>
          </a:p>
        </p:txBody>
      </p:sp>
      <p:sp>
        <p:nvSpPr>
          <p:cNvPr id="10" name="Content Placeholder 6"/>
          <p:cNvSpPr>
            <a:spLocks noGrp="1"/>
          </p:cNvSpPr>
          <p:nvPr>
            <p:ph idx="1" hasCustomPrompt="1"/>
          </p:nvPr>
        </p:nvSpPr>
        <p:spPr>
          <a:xfrm>
            <a:off x="457200" y="1123951"/>
            <a:ext cx="8077200" cy="3124199"/>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chemeClr val="tx1"/>
                </a:solidFill>
                <a:latin typeface="Arial" panose="020B0604020202020204" pitchFamily="34" charset="0"/>
                <a:cs typeface="Arial" panose="020B0604020202020204" pitchFamily="34" charset="0"/>
              </a:defRPr>
            </a:lvl1pPr>
          </a:lstStyle>
          <a:p>
            <a:r>
              <a:rPr lang="en-US" dirty="0"/>
              <a:t>Click here to add text</a:t>
            </a:r>
          </a:p>
        </p:txBody>
      </p:sp>
    </p:spTree>
    <p:extLst>
      <p:ext uri="{BB962C8B-B14F-4D97-AF65-F5344CB8AC3E}">
        <p14:creationId xmlns:p14="http://schemas.microsoft.com/office/powerpoint/2010/main" val="3771398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17 Content Gre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5"/>
          <p:cNvSpPr>
            <a:spLocks noGrp="1"/>
          </p:cNvSpPr>
          <p:nvPr>
            <p:ph type="title"/>
          </p:nvPr>
        </p:nvSpPr>
        <p:spPr>
          <a:xfrm>
            <a:off x="457200" y="438150"/>
            <a:ext cx="8077200" cy="548879"/>
          </a:xfrm>
          <a:prstGeom prst="rect">
            <a:avLst/>
          </a:prstGeom>
        </p:spPr>
        <p:txBody>
          <a:bodyPr/>
          <a:lstStyle>
            <a:lvl1pPr algn="l">
              <a:defRPr sz="2800" b="1">
                <a:solidFill>
                  <a:srgbClr val="707C7C"/>
                </a:solidFill>
                <a:latin typeface="Arial" panose="020B0604020202020204" pitchFamily="34" charset="0"/>
                <a:cs typeface="Arial" panose="020B0604020202020204" pitchFamily="34" charset="0"/>
              </a:defRPr>
            </a:lvl1pPr>
          </a:lstStyle>
          <a:p>
            <a:endParaRPr lang="en-US" dirty="0"/>
          </a:p>
        </p:txBody>
      </p:sp>
      <p:sp>
        <p:nvSpPr>
          <p:cNvPr id="13" name="Content Placeholder 6"/>
          <p:cNvSpPr>
            <a:spLocks noGrp="1"/>
          </p:cNvSpPr>
          <p:nvPr>
            <p:ph idx="1" hasCustomPrompt="1"/>
          </p:nvPr>
        </p:nvSpPr>
        <p:spPr>
          <a:xfrm>
            <a:off x="457200" y="1123951"/>
            <a:ext cx="8077200" cy="3124199"/>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chemeClr val="tx1"/>
                </a:solidFill>
                <a:latin typeface="Arial" panose="020B0604020202020204" pitchFamily="34" charset="0"/>
                <a:cs typeface="Arial" panose="020B0604020202020204" pitchFamily="34" charset="0"/>
              </a:defRPr>
            </a:lvl1pPr>
          </a:lstStyle>
          <a:p>
            <a:r>
              <a:rPr lang="en-US" dirty="0"/>
              <a:t>Click here to add text</a:t>
            </a:r>
          </a:p>
        </p:txBody>
      </p:sp>
    </p:spTree>
    <p:extLst>
      <p:ext uri="{BB962C8B-B14F-4D97-AF65-F5344CB8AC3E}">
        <p14:creationId xmlns:p14="http://schemas.microsoft.com/office/powerpoint/2010/main" val="529023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17 Content Grey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5"/>
          <p:cNvSpPr>
            <a:spLocks noGrp="1"/>
          </p:cNvSpPr>
          <p:nvPr>
            <p:ph type="title"/>
          </p:nvPr>
        </p:nvSpPr>
        <p:spPr>
          <a:xfrm>
            <a:off x="457200" y="438150"/>
            <a:ext cx="8077200" cy="548879"/>
          </a:xfrm>
          <a:prstGeom prst="rect">
            <a:avLst/>
          </a:prstGeom>
        </p:spPr>
        <p:txBody>
          <a:bodyPr/>
          <a:lstStyle>
            <a:lvl1pPr algn="l">
              <a:defRPr sz="2800" b="1">
                <a:solidFill>
                  <a:srgbClr val="707C7C"/>
                </a:solidFill>
                <a:latin typeface="Arial" panose="020B0604020202020204" pitchFamily="34" charset="0"/>
                <a:cs typeface="Arial" panose="020B0604020202020204" pitchFamily="34" charset="0"/>
              </a:defRPr>
            </a:lvl1pPr>
          </a:lstStyle>
          <a:p>
            <a:endParaRPr lang="en-US" dirty="0"/>
          </a:p>
        </p:txBody>
      </p:sp>
      <p:sp>
        <p:nvSpPr>
          <p:cNvPr id="11" name="Content Placeholder 6"/>
          <p:cNvSpPr>
            <a:spLocks noGrp="1"/>
          </p:cNvSpPr>
          <p:nvPr>
            <p:ph idx="1" hasCustomPrompt="1"/>
          </p:nvPr>
        </p:nvSpPr>
        <p:spPr>
          <a:xfrm>
            <a:off x="457200" y="1123951"/>
            <a:ext cx="8077200" cy="3124199"/>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chemeClr val="tx1"/>
                </a:solidFill>
                <a:latin typeface="Arial" panose="020B0604020202020204" pitchFamily="34" charset="0"/>
                <a:cs typeface="Arial" panose="020B0604020202020204" pitchFamily="34" charset="0"/>
              </a:defRPr>
            </a:lvl1pPr>
          </a:lstStyle>
          <a:p>
            <a:r>
              <a:rPr lang="en-US" dirty="0"/>
              <a:t>Click here to add text</a:t>
            </a:r>
          </a:p>
        </p:txBody>
      </p:sp>
    </p:spTree>
    <p:extLst>
      <p:ext uri="{BB962C8B-B14F-4D97-AF65-F5344CB8AC3E}">
        <p14:creationId xmlns:p14="http://schemas.microsoft.com/office/powerpoint/2010/main" val="1545625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17 Content Grey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5"/>
          <p:cNvSpPr>
            <a:spLocks noGrp="1"/>
          </p:cNvSpPr>
          <p:nvPr>
            <p:ph type="title"/>
          </p:nvPr>
        </p:nvSpPr>
        <p:spPr>
          <a:xfrm>
            <a:off x="457200" y="438150"/>
            <a:ext cx="7620000" cy="548879"/>
          </a:xfrm>
          <a:prstGeom prst="rect">
            <a:avLst/>
          </a:prstGeom>
        </p:spPr>
        <p:txBody>
          <a:bodyPr/>
          <a:lstStyle>
            <a:lvl1pPr algn="l">
              <a:defRPr sz="2800" b="1">
                <a:solidFill>
                  <a:srgbClr val="707C7C"/>
                </a:solidFill>
                <a:latin typeface="Arial" panose="020B0604020202020204" pitchFamily="34" charset="0"/>
                <a:cs typeface="Arial" panose="020B0604020202020204" pitchFamily="34" charset="0"/>
              </a:defRPr>
            </a:lvl1pPr>
          </a:lstStyle>
          <a:p>
            <a:endParaRPr lang="en-US" dirty="0"/>
          </a:p>
        </p:txBody>
      </p:sp>
      <p:sp>
        <p:nvSpPr>
          <p:cNvPr id="6" name="Content Placeholder 6"/>
          <p:cNvSpPr>
            <a:spLocks noGrp="1"/>
          </p:cNvSpPr>
          <p:nvPr>
            <p:ph idx="1" hasCustomPrompt="1"/>
          </p:nvPr>
        </p:nvSpPr>
        <p:spPr>
          <a:xfrm>
            <a:off x="457200" y="1123951"/>
            <a:ext cx="7620000" cy="3124199"/>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chemeClr val="tx1"/>
                </a:solidFill>
                <a:latin typeface="Arial" panose="020B0604020202020204" pitchFamily="34" charset="0"/>
                <a:cs typeface="Arial" panose="020B0604020202020204" pitchFamily="34" charset="0"/>
              </a:defRPr>
            </a:lvl1pPr>
          </a:lstStyle>
          <a:p>
            <a:r>
              <a:rPr lang="en-US" dirty="0"/>
              <a:t>Click here to add text</a:t>
            </a:r>
          </a:p>
        </p:txBody>
      </p:sp>
    </p:spTree>
    <p:extLst>
      <p:ext uri="{BB962C8B-B14F-4D97-AF65-F5344CB8AC3E}">
        <p14:creationId xmlns:p14="http://schemas.microsoft.com/office/powerpoint/2010/main" val="85037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17 Content Bulleted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0"/>
          </p:nvPr>
        </p:nvSpPr>
        <p:spPr>
          <a:xfrm>
            <a:off x="457200" y="1123950"/>
            <a:ext cx="7543800" cy="3200400"/>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stStyle>
          <a:p>
            <a:pPr>
              <a:buClr>
                <a:srgbClr val="C00000"/>
              </a:buClr>
              <a:buSzPct val="80000"/>
              <a:buFont typeface="Wingdings" panose="05000000000000000000" pitchFamily="2" charset="2"/>
              <a:buChar char="§"/>
            </a:pPr>
            <a:r>
              <a:rPr lang="en-US" dirty="0">
                <a:latin typeface="Arial" panose="020B0604020202020204" pitchFamily="34" charset="0"/>
                <a:cs typeface="Arial" panose="020B0604020202020204" pitchFamily="34" charset="0"/>
              </a:rPr>
              <a:t>Level 1</a:t>
            </a:r>
          </a:p>
          <a:p>
            <a:pPr lvl="1">
              <a:buClr>
                <a:srgbClr val="DD8423"/>
              </a:buClr>
              <a:buSzPct val="65000"/>
              <a:buFont typeface="Courier New" panose="02070309020205020404" pitchFamily="49" charset="0"/>
              <a:buChar char="o"/>
            </a:pPr>
            <a:r>
              <a:rPr lang="en-US" dirty="0">
                <a:latin typeface="Arial" panose="020B0604020202020204" pitchFamily="34" charset="0"/>
                <a:cs typeface="Arial" panose="020B0604020202020204" pitchFamily="34" charset="0"/>
              </a:rPr>
              <a:t>Level 2</a:t>
            </a:r>
          </a:p>
          <a:p>
            <a:pPr lvl="2">
              <a:buClr>
                <a:srgbClr val="0070C0"/>
              </a:buClr>
              <a:buSzPct val="70000"/>
              <a:buFont typeface="Wingdings" panose="05000000000000000000" pitchFamily="2" charset="2"/>
              <a:buChar char="§"/>
            </a:pPr>
            <a:r>
              <a:rPr lang="en-US" dirty="0">
                <a:latin typeface="Arial" panose="020B0604020202020204" pitchFamily="34" charset="0"/>
                <a:cs typeface="Arial" panose="020B0604020202020204" pitchFamily="34" charset="0"/>
              </a:rPr>
              <a:t>Level 3</a:t>
            </a:r>
          </a:p>
          <a:p>
            <a:pPr lvl="3">
              <a:buClr>
                <a:schemeClr val="accent3">
                  <a:lumMod val="75000"/>
                </a:schemeClr>
              </a:buClr>
              <a:buSzPct val="70000"/>
              <a:buFont typeface="Arial" panose="020B0604020202020204" pitchFamily="34" charset="0"/>
              <a:buChar char="•"/>
            </a:pPr>
            <a:r>
              <a:rPr lang="en-US" dirty="0">
                <a:latin typeface="Arial" panose="020B0604020202020204" pitchFamily="34" charset="0"/>
                <a:cs typeface="Arial" panose="020B0604020202020204" pitchFamily="34" charset="0"/>
              </a:rPr>
              <a:t>Level 4</a:t>
            </a:r>
          </a:p>
          <a:p>
            <a:pPr lvl="2"/>
            <a:endParaRPr lang="en-US"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457200" y="438150"/>
            <a:ext cx="7543800" cy="548879"/>
          </a:xfrm>
          <a:prstGeom prst="rect">
            <a:avLst/>
          </a:prstGeom>
        </p:spPr>
        <p:txBody>
          <a:bodyPr/>
          <a:lstStyle>
            <a:lvl1pPr algn="l">
              <a:defRPr sz="2800" b="1">
                <a:solidFill>
                  <a:srgbClr val="707C7C"/>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234547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579295"/>
      </p:ext>
    </p:extLst>
  </p:cSld>
  <p:clrMap bg1="lt1" tx1="dk1" bg2="lt2" tx2="dk2" accent1="accent1" accent2="accent2" accent3="accent3" accent4="accent4" accent5="accent5" accent6="accent6" hlink="hlink" folHlink="folHlink"/>
  <p:sldLayoutIdLst>
    <p:sldLayoutId id="2147484846" r:id="rId1"/>
    <p:sldLayoutId id="2147484847" r:id="rId2"/>
    <p:sldLayoutId id="2147484848" r:id="rId3"/>
    <p:sldLayoutId id="2147484849" r:id="rId4"/>
    <p:sldLayoutId id="2147484850" r:id="rId5"/>
    <p:sldLayoutId id="2147484851" r:id="rId6"/>
    <p:sldLayoutId id="2147484852" r:id="rId7"/>
    <p:sldLayoutId id="2147484853" r:id="rId8"/>
    <p:sldLayoutId id="2147484855"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121917" tIns="60958" rIns="121917" bIns="6095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121917" tIns="60958" rIns="121917" bIns="60958" rtlCol="0" anchor="ctr"/>
          <a:lstStyle>
            <a:lvl1pPr algn="l">
              <a:defRPr sz="1200">
                <a:solidFill>
                  <a:schemeClr val="tx1">
                    <a:tint val="75000"/>
                  </a:schemeClr>
                </a:solidFill>
              </a:defRPr>
            </a:lvl1pPr>
          </a:lstStyle>
          <a:p>
            <a:pPr defTabSz="457189"/>
            <a:fld id="{203C0B2D-5CB8-BA43-AA75-E28B227A9D2F}" type="datetimeFigureOut">
              <a:rPr lang="en-US" smtClean="0">
                <a:solidFill>
                  <a:srgbClr val="000000">
                    <a:tint val="75000"/>
                  </a:srgbClr>
                </a:solidFill>
              </a:rPr>
              <a:pPr defTabSz="457189"/>
              <a:t>10/24/2017</a:t>
            </a:fld>
            <a:endParaRPr lang="en-US" dirty="0">
              <a:solidFill>
                <a:srgbClr val="000000">
                  <a:tint val="75000"/>
                </a:srgb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121917" tIns="60958" rIns="121917" bIns="60958" rtlCol="0" anchor="ctr"/>
          <a:lstStyle>
            <a:lvl1pPr algn="ctr">
              <a:defRPr sz="1200">
                <a:solidFill>
                  <a:schemeClr val="tx1">
                    <a:tint val="75000"/>
                  </a:schemeClr>
                </a:solidFill>
              </a:defRPr>
            </a:lvl1pPr>
          </a:lstStyle>
          <a:p>
            <a:pPr defTabSz="457189"/>
            <a:endParaRPr lang="en-US" dirty="0">
              <a:solidFill>
                <a:srgbClr val="000000">
                  <a:tint val="75000"/>
                </a:srgb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121917" tIns="60958" rIns="121917" bIns="60958" rtlCol="0" anchor="ctr"/>
          <a:lstStyle>
            <a:lvl1pPr algn="r">
              <a:defRPr sz="1200">
                <a:solidFill>
                  <a:schemeClr val="tx1">
                    <a:tint val="75000"/>
                  </a:schemeClr>
                </a:solidFill>
              </a:defRPr>
            </a:lvl1pPr>
          </a:lstStyle>
          <a:p>
            <a:pPr defTabSz="457189"/>
            <a:fld id="{3165815F-C1F2-3540-B0C3-691627B6A8EC}" type="slidenum">
              <a:rPr lang="en-US" smtClean="0">
                <a:solidFill>
                  <a:srgbClr val="000000">
                    <a:tint val="75000"/>
                  </a:srgbClr>
                </a:solidFill>
              </a:rPr>
              <a:pPr defTabSz="457189"/>
              <a:t>‹#›</a:t>
            </a:fld>
            <a:endParaRPr lang="en-US" dirty="0">
              <a:solidFill>
                <a:srgbClr val="000000">
                  <a:tint val="75000"/>
                </a:srgbClr>
              </a:solidFill>
            </a:endParaRPr>
          </a:p>
        </p:txBody>
      </p:sp>
    </p:spTree>
    <p:extLst>
      <p:ext uri="{BB962C8B-B14F-4D97-AF65-F5344CB8AC3E}">
        <p14:creationId xmlns:p14="http://schemas.microsoft.com/office/powerpoint/2010/main" val="664117461"/>
      </p:ext>
    </p:extLst>
  </p:cSld>
  <p:clrMap bg1="lt1" tx1="dk1" bg2="lt2" tx2="dk2" accent1="accent1" accent2="accent2" accent3="accent3" accent4="accent4" accent5="accent5" accent6="accent6" hlink="hlink" folHlink="folHlink"/>
  <p:sldLayoutIdLst>
    <p:sldLayoutId id="2147484857" r:id="rId1"/>
    <p:sldLayoutId id="2147484858" r:id="rId2"/>
    <p:sldLayoutId id="2147484859" r:id="rId3"/>
    <p:sldLayoutId id="2147484860" r:id="rId4"/>
    <p:sldLayoutId id="2147484861" r:id="rId5"/>
    <p:sldLayoutId id="2147484862" r:id="rId6"/>
    <p:sldLayoutId id="2147484863" r:id="rId7"/>
    <p:sldLayoutId id="2147484864" r:id="rId8"/>
    <p:sldLayoutId id="2147484865" r:id="rId9"/>
    <p:sldLayoutId id="2147484866" r:id="rId10"/>
    <p:sldLayoutId id="2147484867" r:id="rId11"/>
    <p:sldLayoutId id="2147484868" r:id="rId12"/>
    <p:sldLayoutId id="2147484869" r:id="rId13"/>
  </p:sldLayoutIdLst>
  <p:txStyles>
    <p:titleStyle>
      <a:lvl1pPr algn="ctr" defTabSz="457189" rtl="0" eaLnBrk="1" latinLnBrk="0" hangingPunct="1">
        <a:spcBef>
          <a:spcPct val="0"/>
        </a:spcBef>
        <a:buNone/>
        <a:defRPr sz="4425"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25"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775"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25"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25"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25"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25"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25"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25"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121917" tIns="60958" rIns="121917" bIns="6095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121917" tIns="60958" rIns="121917" bIns="60958" rtlCol="0" anchor="ctr"/>
          <a:lstStyle>
            <a:lvl1pPr algn="l">
              <a:defRPr sz="1200">
                <a:solidFill>
                  <a:schemeClr val="tx1">
                    <a:tint val="75000"/>
                  </a:schemeClr>
                </a:solidFill>
              </a:defRPr>
            </a:lvl1pPr>
          </a:lstStyle>
          <a:p>
            <a:pPr defTabSz="457189"/>
            <a:fld id="{203C0B2D-5CB8-BA43-AA75-E28B227A9D2F}" type="datetimeFigureOut">
              <a:rPr lang="en-US" smtClean="0">
                <a:solidFill>
                  <a:srgbClr val="000000">
                    <a:tint val="75000"/>
                  </a:srgbClr>
                </a:solidFill>
              </a:rPr>
              <a:pPr defTabSz="457189"/>
              <a:t>10/24/2017</a:t>
            </a:fld>
            <a:endParaRPr lang="en-US" dirty="0">
              <a:solidFill>
                <a:srgbClr val="000000">
                  <a:tint val="75000"/>
                </a:srgb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121917" tIns="60958" rIns="121917" bIns="60958" rtlCol="0" anchor="ctr"/>
          <a:lstStyle>
            <a:lvl1pPr algn="ctr">
              <a:defRPr sz="1200">
                <a:solidFill>
                  <a:schemeClr val="tx1">
                    <a:tint val="75000"/>
                  </a:schemeClr>
                </a:solidFill>
              </a:defRPr>
            </a:lvl1pPr>
          </a:lstStyle>
          <a:p>
            <a:pPr defTabSz="457189"/>
            <a:endParaRPr lang="en-US" dirty="0">
              <a:solidFill>
                <a:srgbClr val="000000">
                  <a:tint val="75000"/>
                </a:srgb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121917" tIns="60958" rIns="121917" bIns="60958" rtlCol="0" anchor="ctr"/>
          <a:lstStyle>
            <a:lvl1pPr algn="r">
              <a:defRPr sz="1200">
                <a:solidFill>
                  <a:schemeClr val="tx1">
                    <a:tint val="75000"/>
                  </a:schemeClr>
                </a:solidFill>
              </a:defRPr>
            </a:lvl1pPr>
          </a:lstStyle>
          <a:p>
            <a:pPr defTabSz="457189"/>
            <a:fld id="{3165815F-C1F2-3540-B0C3-691627B6A8EC}" type="slidenum">
              <a:rPr lang="en-US" smtClean="0">
                <a:solidFill>
                  <a:srgbClr val="000000">
                    <a:tint val="75000"/>
                  </a:srgbClr>
                </a:solidFill>
              </a:rPr>
              <a:pPr defTabSz="457189"/>
              <a:t>‹#›</a:t>
            </a:fld>
            <a:endParaRPr lang="en-US" dirty="0">
              <a:solidFill>
                <a:srgbClr val="000000">
                  <a:tint val="75000"/>
                </a:srgbClr>
              </a:solidFill>
            </a:endParaRPr>
          </a:p>
        </p:txBody>
      </p:sp>
    </p:spTree>
    <p:extLst>
      <p:ext uri="{BB962C8B-B14F-4D97-AF65-F5344CB8AC3E}">
        <p14:creationId xmlns:p14="http://schemas.microsoft.com/office/powerpoint/2010/main" val="1134543843"/>
      </p:ext>
    </p:extLst>
  </p:cSld>
  <p:clrMap bg1="lt1" tx1="dk1" bg2="lt2" tx2="dk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 id="2147484882" r:id="rId12"/>
    <p:sldLayoutId id="2147484883" r:id="rId13"/>
  </p:sldLayoutIdLst>
  <p:txStyles>
    <p:titleStyle>
      <a:lvl1pPr algn="ctr" defTabSz="457189" rtl="0" eaLnBrk="1" latinLnBrk="0" hangingPunct="1">
        <a:spcBef>
          <a:spcPct val="0"/>
        </a:spcBef>
        <a:buNone/>
        <a:defRPr sz="4425"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25"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775"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25"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25"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25"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25"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25"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25"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tiff"/><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tiff"/><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tiff"/><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image" Target="../media/image11.tif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tiff"/><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2647950"/>
            <a:ext cx="8534400" cy="523220"/>
          </a:xfrm>
          <a:prstGeom prst="rect">
            <a:avLst/>
          </a:prstGeom>
          <a:noFill/>
        </p:spPr>
        <p:txBody>
          <a:bodyPr wrap="square" rtlCol="0">
            <a:spAutoFit/>
          </a:bodyPr>
          <a:lstStyle/>
          <a:p>
            <a:pPr algn="ctr"/>
            <a:r>
              <a:rPr lang="en-US" sz="2800" b="1"/>
              <a:t>Transforming </a:t>
            </a:r>
            <a:r>
              <a:rPr lang="en-US" sz="2800" b="1" dirty="0"/>
              <a:t>Data Into Persona-Based Insights</a:t>
            </a:r>
          </a:p>
        </p:txBody>
      </p:sp>
      <p:sp>
        <p:nvSpPr>
          <p:cNvPr id="3" name="TextBox 2"/>
          <p:cNvSpPr txBox="1"/>
          <p:nvPr/>
        </p:nvSpPr>
        <p:spPr>
          <a:xfrm>
            <a:off x="76200" y="3638550"/>
            <a:ext cx="8991600" cy="677108"/>
          </a:xfrm>
          <a:prstGeom prst="rect">
            <a:avLst/>
          </a:prstGeom>
          <a:noFill/>
        </p:spPr>
        <p:txBody>
          <a:bodyPr wrap="square" rtlCol="0">
            <a:spAutoFit/>
          </a:bodyPr>
          <a:lstStyle/>
          <a:p>
            <a:pPr algn="ctr"/>
            <a:r>
              <a:rPr lang="en-US" sz="1000" dirty="0">
                <a:solidFill>
                  <a:srgbClr val="707C7C"/>
                </a:solidFill>
                <a:latin typeface="Arial" panose="020B0604020202020204" pitchFamily="34" charset="0"/>
                <a:cs typeface="Arial" panose="020B0604020202020204" pitchFamily="34" charset="0"/>
              </a:rPr>
              <a:t>PRESENTED BY:</a:t>
            </a:r>
          </a:p>
          <a:p>
            <a:pPr algn="ctr"/>
            <a:r>
              <a:rPr lang="en-US" sz="1400" dirty="0">
                <a:latin typeface="Arial" panose="020B0604020202020204" pitchFamily="34" charset="0"/>
                <a:cs typeface="Arial" panose="020B0604020202020204" pitchFamily="34" charset="0"/>
              </a:rPr>
              <a:t>James Willey• Patty Patria</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08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28109" y="-132736"/>
            <a:ext cx="10474800" cy="6614651"/>
          </a:xfrm>
          <a:prstGeom prst="rect">
            <a:avLst/>
          </a:prstGeom>
        </p:spPr>
      </p:pic>
      <p:sp>
        <p:nvSpPr>
          <p:cNvPr id="6" name="TextBox 5"/>
          <p:cNvSpPr txBox="1"/>
          <p:nvPr/>
        </p:nvSpPr>
        <p:spPr>
          <a:xfrm>
            <a:off x="7421810" y="75987"/>
            <a:ext cx="1657826" cy="830997"/>
          </a:xfrm>
          <a:prstGeom prst="rect">
            <a:avLst/>
          </a:prstGeom>
          <a:noFill/>
        </p:spPr>
        <p:txBody>
          <a:bodyPr wrap="none" rtlCol="0">
            <a:spAutoFit/>
          </a:bodyPr>
          <a:lstStyle/>
          <a:p>
            <a:pPr algn="ctr"/>
            <a:r>
              <a:rPr lang="en-US" sz="2400" dirty="0">
                <a:solidFill>
                  <a:srgbClr val="462F89"/>
                </a:solidFill>
                <a:latin typeface="Helvetica" charset="0"/>
                <a:ea typeface="Helvetica" charset="0"/>
                <a:cs typeface="Helvetica" charset="0"/>
              </a:rPr>
              <a:t>Human</a:t>
            </a:r>
          </a:p>
          <a:p>
            <a:pPr algn="ctr"/>
            <a:r>
              <a:rPr lang="en-US" sz="2400" dirty="0">
                <a:solidFill>
                  <a:srgbClr val="462F89"/>
                </a:solidFill>
                <a:latin typeface="Helvetica" charset="0"/>
                <a:ea typeface="Helvetica" charset="0"/>
                <a:cs typeface="Helvetica" charset="0"/>
              </a:rPr>
              <a:t>Resources</a:t>
            </a:r>
          </a:p>
        </p:txBody>
      </p:sp>
      <p:sp>
        <p:nvSpPr>
          <p:cNvPr id="2" name="Rectangle 1"/>
          <p:cNvSpPr/>
          <p:nvPr/>
        </p:nvSpPr>
        <p:spPr>
          <a:xfrm>
            <a:off x="7107472" y="1857673"/>
            <a:ext cx="1907396" cy="1477328"/>
          </a:xfrm>
          <a:prstGeom prst="rect">
            <a:avLst/>
          </a:prstGeom>
        </p:spPr>
        <p:txBody>
          <a:bodyPr wrap="square">
            <a:spAutoFit/>
          </a:bodyPr>
          <a:lstStyle/>
          <a:p>
            <a:r>
              <a:rPr lang="en-US">
                <a:solidFill>
                  <a:srgbClr val="462F89"/>
                </a:solidFill>
                <a:latin typeface="Helvetica" charset="0"/>
                <a:ea typeface="Helvetica" charset="0"/>
                <a:cs typeface="Helvetica" charset="0"/>
              </a:rPr>
              <a:t>What would be the impact if we change the minimum years of service? </a:t>
            </a:r>
            <a:endParaRPr lang="en-US" dirty="0">
              <a:solidFill>
                <a:srgbClr val="462F89"/>
              </a:solidFill>
              <a:latin typeface="Helvetica" charset="0"/>
              <a:ea typeface="Helvetica" charset="0"/>
              <a:cs typeface="Helvetica" charset="0"/>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684" y="726799"/>
            <a:ext cx="6342861" cy="3715993"/>
          </a:xfrm>
          <a:prstGeom prst="rect">
            <a:avLst/>
          </a:prstGeom>
        </p:spPr>
      </p:pic>
    </p:spTree>
    <p:extLst>
      <p:ext uri="{BB962C8B-B14F-4D97-AF65-F5344CB8AC3E}">
        <p14:creationId xmlns:p14="http://schemas.microsoft.com/office/powerpoint/2010/main" val="105002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45089" y="-475635"/>
            <a:ext cx="10474800" cy="6614651"/>
          </a:xfrm>
          <a:prstGeom prst="rect">
            <a:avLst/>
          </a:prstGeom>
        </p:spPr>
      </p:pic>
      <p:sp>
        <p:nvSpPr>
          <p:cNvPr id="8" name="TextBox 7"/>
          <p:cNvSpPr txBox="1"/>
          <p:nvPr/>
        </p:nvSpPr>
        <p:spPr>
          <a:xfrm>
            <a:off x="240652" y="237386"/>
            <a:ext cx="2068195" cy="461665"/>
          </a:xfrm>
          <a:prstGeom prst="rect">
            <a:avLst/>
          </a:prstGeom>
          <a:noFill/>
        </p:spPr>
        <p:txBody>
          <a:bodyPr wrap="none" rtlCol="0">
            <a:spAutoFit/>
          </a:bodyPr>
          <a:lstStyle/>
          <a:p>
            <a:r>
              <a:rPr lang="en-US" sz="2400">
                <a:solidFill>
                  <a:srgbClr val="462F89"/>
                </a:solidFill>
                <a:latin typeface="Helvetica" charset="0"/>
                <a:ea typeface="Helvetica" charset="0"/>
                <a:cs typeface="Helvetica" charset="0"/>
              </a:rPr>
              <a:t>Advancement</a:t>
            </a:r>
            <a:endParaRPr lang="en-US" sz="2400" dirty="0">
              <a:solidFill>
                <a:srgbClr val="462F89"/>
              </a:solidFill>
              <a:latin typeface="Helvetica" charset="0"/>
              <a:ea typeface="Helvetica" charset="0"/>
              <a:cs typeface="Helvetica" charset="0"/>
            </a:endParaRPr>
          </a:p>
        </p:txBody>
      </p:sp>
      <p:sp>
        <p:nvSpPr>
          <p:cNvPr id="9" name="Rectangle 8"/>
          <p:cNvSpPr/>
          <p:nvPr/>
        </p:nvSpPr>
        <p:spPr>
          <a:xfrm>
            <a:off x="225551" y="1966069"/>
            <a:ext cx="2032721" cy="1754326"/>
          </a:xfrm>
          <a:prstGeom prst="rect">
            <a:avLst/>
          </a:prstGeom>
        </p:spPr>
        <p:txBody>
          <a:bodyPr wrap="square">
            <a:spAutoFit/>
          </a:bodyPr>
          <a:lstStyle/>
          <a:p>
            <a:pPr lvl="0"/>
            <a:r>
              <a:rPr lang="en-US">
                <a:solidFill>
                  <a:srgbClr val="462F89"/>
                </a:solidFill>
                <a:latin typeface="Helvetica" charset="0"/>
                <a:ea typeface="Helvetica" charset="0"/>
                <a:cs typeface="Helvetica" charset="0"/>
              </a:rPr>
              <a:t>What is the breakdown of giving by contribution transaction type?</a:t>
            </a:r>
          </a:p>
          <a:p>
            <a:r>
              <a:rPr lang="en-US" dirty="0">
                <a:solidFill>
                  <a:srgbClr val="462F89"/>
                </a:solidFill>
                <a:latin typeface="Helvetica" charset="0"/>
                <a:ea typeface="Helvetica" charset="0"/>
                <a:cs typeface="Helvetica" charset="0"/>
              </a:rPr>
              <a:t>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1288" y="398808"/>
            <a:ext cx="6333950" cy="3715992"/>
          </a:xfrm>
          <a:prstGeom prst="rect">
            <a:avLst/>
          </a:prstGeom>
        </p:spPr>
      </p:pic>
    </p:spTree>
    <p:extLst>
      <p:ext uri="{BB962C8B-B14F-4D97-AF65-F5344CB8AC3E}">
        <p14:creationId xmlns:p14="http://schemas.microsoft.com/office/powerpoint/2010/main" val="194367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28109" y="-132736"/>
            <a:ext cx="10474800" cy="6614651"/>
          </a:xfrm>
          <a:prstGeom prst="rect">
            <a:avLst/>
          </a:prstGeom>
        </p:spPr>
      </p:pic>
      <p:sp>
        <p:nvSpPr>
          <p:cNvPr id="6" name="TextBox 5"/>
          <p:cNvSpPr txBox="1"/>
          <p:nvPr/>
        </p:nvSpPr>
        <p:spPr>
          <a:xfrm>
            <a:off x="7130815" y="135933"/>
            <a:ext cx="1845377" cy="461665"/>
          </a:xfrm>
          <a:prstGeom prst="rect">
            <a:avLst/>
          </a:prstGeom>
          <a:noFill/>
        </p:spPr>
        <p:txBody>
          <a:bodyPr wrap="none" rtlCol="0">
            <a:spAutoFit/>
          </a:bodyPr>
          <a:lstStyle/>
          <a:p>
            <a:pPr algn="ctr"/>
            <a:r>
              <a:rPr lang="en-US" sz="2400">
                <a:solidFill>
                  <a:srgbClr val="462F89"/>
                </a:solidFill>
                <a:latin typeface="Helvetica" charset="0"/>
                <a:ea typeface="Helvetica" charset="0"/>
                <a:cs typeface="Helvetica" charset="0"/>
              </a:rPr>
              <a:t>Recruitment</a:t>
            </a:r>
            <a:endParaRPr lang="en-US" sz="2400" dirty="0">
              <a:solidFill>
                <a:srgbClr val="462F89"/>
              </a:solidFill>
              <a:latin typeface="Helvetica" charset="0"/>
              <a:ea typeface="Helvetica" charset="0"/>
              <a:cs typeface="Helvetica" charset="0"/>
            </a:endParaRPr>
          </a:p>
        </p:txBody>
      </p:sp>
      <p:sp>
        <p:nvSpPr>
          <p:cNvPr id="2" name="Rectangle 1"/>
          <p:cNvSpPr/>
          <p:nvPr/>
        </p:nvSpPr>
        <p:spPr>
          <a:xfrm>
            <a:off x="6969167" y="1719595"/>
            <a:ext cx="2100291" cy="1477328"/>
          </a:xfrm>
          <a:prstGeom prst="rect">
            <a:avLst/>
          </a:prstGeom>
        </p:spPr>
        <p:txBody>
          <a:bodyPr wrap="square">
            <a:spAutoFit/>
          </a:bodyPr>
          <a:lstStyle/>
          <a:p>
            <a:r>
              <a:rPr lang="en-US">
                <a:solidFill>
                  <a:srgbClr val="462F89"/>
                </a:solidFill>
                <a:latin typeface="Helvetica" charset="0"/>
                <a:ea typeface="Helvetica" charset="0"/>
                <a:cs typeface="Helvetica" charset="0"/>
              </a:rPr>
              <a:t>Are prospective student academic qualifications a predictor of yield rates?</a:t>
            </a:r>
            <a:endParaRPr lang="en-US" dirty="0">
              <a:solidFill>
                <a:srgbClr val="462F89"/>
              </a:solidFill>
              <a:latin typeface="Helvetica" charset="0"/>
              <a:ea typeface="Helvetica" charset="0"/>
              <a:cs typeface="Helvetica" charset="0"/>
            </a:endParaRPr>
          </a:p>
        </p:txBody>
      </p:sp>
      <p:grpSp>
        <p:nvGrpSpPr>
          <p:cNvPr id="4" name="Group 3"/>
          <p:cNvGrpSpPr/>
          <p:nvPr/>
        </p:nvGrpSpPr>
        <p:grpSpPr>
          <a:xfrm>
            <a:off x="161912" y="727641"/>
            <a:ext cx="6349757" cy="3715151"/>
            <a:chOff x="215883" y="970188"/>
            <a:chExt cx="8466342" cy="4953534"/>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5883" y="970188"/>
              <a:ext cx="8466342" cy="4953534"/>
            </a:xfrm>
            <a:prstGeom prst="rect">
              <a:avLst/>
            </a:prstGeom>
          </p:spPr>
        </p:pic>
        <p:sp>
          <p:nvSpPr>
            <p:cNvPr id="9" name="Rectangle 8"/>
            <p:cNvSpPr/>
            <p:nvPr/>
          </p:nvSpPr>
          <p:spPr>
            <a:xfrm>
              <a:off x="827684" y="2113933"/>
              <a:ext cx="400225" cy="4333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189161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tock-603859690.jpg"/>
          <p:cNvPicPr>
            <a:picLocks noChangeAspect="1"/>
          </p:cNvPicPr>
          <p:nvPr/>
        </p:nvPicPr>
        <p:blipFill rotWithShape="1">
          <a:blip r:embed="rId3" cstate="print">
            <a:extLst>
              <a:ext uri="{28A0092B-C50C-407E-A947-70E740481C1C}">
                <a14:useLocalDpi xmlns:a14="http://schemas.microsoft.com/office/drawing/2010/main"/>
              </a:ext>
            </a:extLst>
          </a:blip>
          <a:srcRect t="9221" r="50750" b="4959"/>
          <a:stretch/>
        </p:blipFill>
        <p:spPr>
          <a:xfrm>
            <a:off x="-97147" y="-13612"/>
            <a:ext cx="4663131" cy="5417122"/>
          </a:xfrm>
          <a:prstGeom prst="rect">
            <a:avLst/>
          </a:prstGeom>
        </p:spPr>
      </p:pic>
      <p:sp>
        <p:nvSpPr>
          <p:cNvPr id="8" name="TextBox 7"/>
          <p:cNvSpPr txBox="1"/>
          <p:nvPr/>
        </p:nvSpPr>
        <p:spPr>
          <a:xfrm>
            <a:off x="-561975" y="-1367961"/>
            <a:ext cx="4014240" cy="10191251"/>
          </a:xfrm>
          <a:prstGeom prst="rect">
            <a:avLst/>
          </a:prstGeom>
          <a:noFill/>
        </p:spPr>
        <p:txBody>
          <a:bodyPr wrap="square" rtlCol="0">
            <a:spAutoFit/>
          </a:bodyPr>
          <a:lstStyle/>
          <a:p>
            <a:r>
              <a:rPr lang="en-US" sz="65625" dirty="0">
                <a:ln w="0">
                  <a:noFill/>
                </a:ln>
                <a:solidFill>
                  <a:schemeClr val="bg1">
                    <a:lumMod val="85000"/>
                    <a:alpha val="53000"/>
                  </a:schemeClr>
                </a:solidFill>
                <a:latin typeface="Dubai" charset="0"/>
                <a:ea typeface="Dubai" charset="0"/>
                <a:cs typeface="Dubai" charset="0"/>
              </a:rPr>
              <a:t>?</a:t>
            </a:r>
          </a:p>
        </p:txBody>
      </p:sp>
      <p:sp>
        <p:nvSpPr>
          <p:cNvPr id="3" name="TextBox 2"/>
          <p:cNvSpPr txBox="1"/>
          <p:nvPr/>
        </p:nvSpPr>
        <p:spPr>
          <a:xfrm>
            <a:off x="209871" y="481171"/>
            <a:ext cx="3182281" cy="461665"/>
          </a:xfrm>
          <a:prstGeom prst="rect">
            <a:avLst/>
          </a:prstGeom>
          <a:noFill/>
        </p:spPr>
        <p:txBody>
          <a:bodyPr wrap="none" rtlCol="0">
            <a:spAutoFit/>
          </a:bodyPr>
          <a:lstStyle/>
          <a:p>
            <a:r>
              <a:rPr lang="en-US" sz="2400" dirty="0">
                <a:solidFill>
                  <a:schemeClr val="bg1">
                    <a:lumMod val="95000"/>
                  </a:schemeClr>
                </a:solidFill>
                <a:latin typeface="Helvetica" charset="0"/>
                <a:ea typeface="Helvetica" charset="0"/>
                <a:cs typeface="Helvetica" charset="0"/>
              </a:rPr>
              <a:t>what have we learned</a:t>
            </a:r>
          </a:p>
        </p:txBody>
      </p:sp>
      <p:sp>
        <p:nvSpPr>
          <p:cNvPr id="4" name="TextBox 3"/>
          <p:cNvSpPr txBox="1"/>
          <p:nvPr/>
        </p:nvSpPr>
        <p:spPr>
          <a:xfrm>
            <a:off x="5030813" y="1852410"/>
            <a:ext cx="3920682" cy="1708160"/>
          </a:xfrm>
          <a:prstGeom prst="rect">
            <a:avLst/>
          </a:prstGeom>
          <a:noFill/>
        </p:spPr>
        <p:txBody>
          <a:bodyPr wrap="square" rtlCol="0">
            <a:spAutoFit/>
          </a:bodyPr>
          <a:lstStyle/>
          <a:p>
            <a:r>
              <a:rPr lang="en-US" sz="2100" dirty="0">
                <a:latin typeface="Helvetica" charset="0"/>
                <a:ea typeface="Helvetica" charset="0"/>
                <a:cs typeface="Helvetica" charset="0"/>
              </a:rPr>
              <a:t>What is the role of data governance? Am I starting for a uniform view?</a:t>
            </a:r>
          </a:p>
          <a:p>
            <a:endParaRPr lang="en-US" sz="2100" dirty="0">
              <a:latin typeface="Helvetica" charset="0"/>
              <a:ea typeface="Helvetica" charset="0"/>
              <a:cs typeface="Helvetica" charset="0"/>
            </a:endParaRPr>
          </a:p>
          <a:p>
            <a:endParaRPr lang="en-US" sz="2100" dirty="0">
              <a:latin typeface="Helvetica" charset="0"/>
              <a:ea typeface="Helvetica" charset="0"/>
              <a:cs typeface="Helvetica" charset="0"/>
            </a:endParaRPr>
          </a:p>
        </p:txBody>
      </p:sp>
    </p:spTree>
    <p:extLst>
      <p:ext uri="{BB962C8B-B14F-4D97-AF65-F5344CB8AC3E}">
        <p14:creationId xmlns:p14="http://schemas.microsoft.com/office/powerpoint/2010/main" val="104583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603859690.jpg"/>
          <p:cNvPicPr>
            <a:picLocks noChangeAspect="1"/>
          </p:cNvPicPr>
          <p:nvPr/>
        </p:nvPicPr>
        <p:blipFill rotWithShape="1">
          <a:blip r:embed="rId2" cstate="print">
            <a:extLst>
              <a:ext uri="{28A0092B-C50C-407E-A947-70E740481C1C}">
                <a14:useLocalDpi xmlns:a14="http://schemas.microsoft.com/office/drawing/2010/main"/>
              </a:ext>
            </a:extLst>
          </a:blip>
          <a:srcRect t="9221" r="50750" b="4959"/>
          <a:stretch/>
        </p:blipFill>
        <p:spPr>
          <a:xfrm>
            <a:off x="4480869" y="0"/>
            <a:ext cx="4663131" cy="5417122"/>
          </a:xfrm>
          <a:prstGeom prst="rect">
            <a:avLst/>
          </a:prstGeom>
        </p:spPr>
      </p:pic>
      <p:sp>
        <p:nvSpPr>
          <p:cNvPr id="3" name="TextBox 2"/>
          <p:cNvSpPr txBox="1"/>
          <p:nvPr/>
        </p:nvSpPr>
        <p:spPr>
          <a:xfrm>
            <a:off x="4016041" y="-1354348"/>
            <a:ext cx="4014240" cy="10191251"/>
          </a:xfrm>
          <a:prstGeom prst="rect">
            <a:avLst/>
          </a:prstGeom>
          <a:noFill/>
        </p:spPr>
        <p:txBody>
          <a:bodyPr wrap="none" rtlCol="0">
            <a:spAutoFit/>
          </a:bodyPr>
          <a:lstStyle/>
          <a:p>
            <a:r>
              <a:rPr lang="en-US" sz="65625" dirty="0">
                <a:ln w="0">
                  <a:noFill/>
                </a:ln>
                <a:solidFill>
                  <a:schemeClr val="bg1">
                    <a:lumMod val="85000"/>
                    <a:alpha val="53000"/>
                  </a:schemeClr>
                </a:solidFill>
                <a:latin typeface="Dubai" charset="0"/>
                <a:ea typeface="Dubai" charset="0"/>
                <a:cs typeface="Dubai" charset="0"/>
              </a:rPr>
              <a:t>?</a:t>
            </a:r>
          </a:p>
        </p:txBody>
      </p:sp>
      <p:sp>
        <p:nvSpPr>
          <p:cNvPr id="4" name="TextBox 3"/>
          <p:cNvSpPr txBox="1"/>
          <p:nvPr/>
        </p:nvSpPr>
        <p:spPr>
          <a:xfrm>
            <a:off x="4787887" y="494784"/>
            <a:ext cx="3182281" cy="461665"/>
          </a:xfrm>
          <a:prstGeom prst="rect">
            <a:avLst/>
          </a:prstGeom>
          <a:noFill/>
        </p:spPr>
        <p:txBody>
          <a:bodyPr wrap="none" rtlCol="0">
            <a:spAutoFit/>
          </a:bodyPr>
          <a:lstStyle/>
          <a:p>
            <a:r>
              <a:rPr lang="en-US" sz="2400" dirty="0">
                <a:solidFill>
                  <a:schemeClr val="bg1">
                    <a:lumMod val="95000"/>
                  </a:schemeClr>
                </a:solidFill>
                <a:latin typeface="Helvetica" charset="0"/>
                <a:ea typeface="Helvetica" charset="0"/>
                <a:cs typeface="Helvetica" charset="0"/>
              </a:rPr>
              <a:t>what have we learned</a:t>
            </a:r>
          </a:p>
        </p:txBody>
      </p:sp>
      <p:sp>
        <p:nvSpPr>
          <p:cNvPr id="5" name="TextBox 4"/>
          <p:cNvSpPr txBox="1"/>
          <p:nvPr/>
        </p:nvSpPr>
        <p:spPr>
          <a:xfrm>
            <a:off x="560187" y="2116933"/>
            <a:ext cx="3920682" cy="1384995"/>
          </a:xfrm>
          <a:prstGeom prst="rect">
            <a:avLst/>
          </a:prstGeom>
          <a:noFill/>
        </p:spPr>
        <p:txBody>
          <a:bodyPr wrap="square" rtlCol="0">
            <a:spAutoFit/>
          </a:bodyPr>
          <a:lstStyle/>
          <a:p>
            <a:r>
              <a:rPr lang="en-US" sz="2100" dirty="0">
                <a:latin typeface="Helvetica" charset="0"/>
                <a:ea typeface="Helvetica" charset="0"/>
                <a:cs typeface="Helvetica" charset="0"/>
              </a:rPr>
              <a:t>Does predefined role-based content improve results?</a:t>
            </a:r>
          </a:p>
          <a:p>
            <a:endParaRPr lang="en-US" sz="2100" dirty="0">
              <a:latin typeface="Helvetica" charset="0"/>
              <a:ea typeface="Helvetica" charset="0"/>
              <a:cs typeface="Helvetica" charset="0"/>
            </a:endParaRPr>
          </a:p>
          <a:p>
            <a:endParaRPr lang="en-US" sz="2100" dirty="0">
              <a:latin typeface="Helvetica" charset="0"/>
              <a:ea typeface="Helvetica" charset="0"/>
              <a:cs typeface="Helvetica" charset="0"/>
            </a:endParaRPr>
          </a:p>
        </p:txBody>
      </p:sp>
    </p:spTree>
    <p:extLst>
      <p:ext uri="{BB962C8B-B14F-4D97-AF65-F5344CB8AC3E}">
        <p14:creationId xmlns:p14="http://schemas.microsoft.com/office/powerpoint/2010/main" val="77315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603859690.jpg"/>
          <p:cNvPicPr>
            <a:picLocks noChangeAspect="1"/>
          </p:cNvPicPr>
          <p:nvPr/>
        </p:nvPicPr>
        <p:blipFill rotWithShape="1">
          <a:blip r:embed="rId2" cstate="print">
            <a:extLst>
              <a:ext uri="{28A0092B-C50C-407E-A947-70E740481C1C}">
                <a14:useLocalDpi xmlns:a14="http://schemas.microsoft.com/office/drawing/2010/main"/>
              </a:ext>
            </a:extLst>
          </a:blip>
          <a:srcRect t="9221" r="50750" b="4959"/>
          <a:stretch/>
        </p:blipFill>
        <p:spPr>
          <a:xfrm>
            <a:off x="-97147" y="-13612"/>
            <a:ext cx="4663131" cy="5417122"/>
          </a:xfrm>
          <a:prstGeom prst="rect">
            <a:avLst/>
          </a:prstGeom>
        </p:spPr>
      </p:pic>
      <p:sp>
        <p:nvSpPr>
          <p:cNvPr id="4" name="TextBox 3"/>
          <p:cNvSpPr txBox="1"/>
          <p:nvPr/>
        </p:nvSpPr>
        <p:spPr>
          <a:xfrm>
            <a:off x="-561975" y="-1367961"/>
            <a:ext cx="4014240" cy="10191251"/>
          </a:xfrm>
          <a:prstGeom prst="rect">
            <a:avLst/>
          </a:prstGeom>
          <a:noFill/>
        </p:spPr>
        <p:txBody>
          <a:bodyPr wrap="none" rtlCol="0">
            <a:spAutoFit/>
          </a:bodyPr>
          <a:lstStyle/>
          <a:p>
            <a:r>
              <a:rPr lang="en-US" sz="65625" dirty="0">
                <a:ln w="0">
                  <a:noFill/>
                </a:ln>
                <a:solidFill>
                  <a:schemeClr val="bg1">
                    <a:lumMod val="85000"/>
                    <a:alpha val="53000"/>
                  </a:schemeClr>
                </a:solidFill>
                <a:latin typeface="Dubai" charset="0"/>
                <a:ea typeface="Dubai" charset="0"/>
                <a:cs typeface="Dubai" charset="0"/>
              </a:rPr>
              <a:t>?</a:t>
            </a:r>
          </a:p>
        </p:txBody>
      </p:sp>
      <p:sp>
        <p:nvSpPr>
          <p:cNvPr id="5" name="TextBox 4"/>
          <p:cNvSpPr txBox="1"/>
          <p:nvPr/>
        </p:nvSpPr>
        <p:spPr>
          <a:xfrm>
            <a:off x="209871" y="481171"/>
            <a:ext cx="3182281" cy="461665"/>
          </a:xfrm>
          <a:prstGeom prst="rect">
            <a:avLst/>
          </a:prstGeom>
          <a:noFill/>
        </p:spPr>
        <p:txBody>
          <a:bodyPr wrap="none" rtlCol="0">
            <a:spAutoFit/>
          </a:bodyPr>
          <a:lstStyle/>
          <a:p>
            <a:r>
              <a:rPr lang="en-US" sz="2400" dirty="0">
                <a:solidFill>
                  <a:schemeClr val="bg1">
                    <a:lumMod val="95000"/>
                  </a:schemeClr>
                </a:solidFill>
                <a:latin typeface="Helvetica" charset="0"/>
                <a:ea typeface="Helvetica" charset="0"/>
                <a:cs typeface="Helvetica" charset="0"/>
              </a:rPr>
              <a:t>what have we learned</a:t>
            </a:r>
          </a:p>
        </p:txBody>
      </p:sp>
      <p:sp>
        <p:nvSpPr>
          <p:cNvPr id="6" name="TextBox 5"/>
          <p:cNvSpPr txBox="1"/>
          <p:nvPr/>
        </p:nvSpPr>
        <p:spPr>
          <a:xfrm>
            <a:off x="5030813" y="1852409"/>
            <a:ext cx="3920682" cy="2031325"/>
          </a:xfrm>
          <a:prstGeom prst="rect">
            <a:avLst/>
          </a:prstGeom>
          <a:noFill/>
        </p:spPr>
        <p:txBody>
          <a:bodyPr wrap="square" rtlCol="0">
            <a:spAutoFit/>
          </a:bodyPr>
          <a:lstStyle/>
          <a:p>
            <a:r>
              <a:rPr lang="en-US" sz="2100" dirty="0">
                <a:latin typeface="Helvetica" charset="0"/>
                <a:ea typeface="Helvetica" charset="0"/>
                <a:cs typeface="Helvetica" charset="0"/>
              </a:rPr>
              <a:t>What does a single-data view mean and what are key functional needs moving forward?</a:t>
            </a:r>
          </a:p>
          <a:p>
            <a:endParaRPr lang="en-US" sz="2100" dirty="0">
              <a:latin typeface="Helvetica" charset="0"/>
              <a:ea typeface="Helvetica" charset="0"/>
              <a:cs typeface="Helvetica" charset="0"/>
            </a:endParaRPr>
          </a:p>
          <a:p>
            <a:endParaRPr lang="en-US" sz="2100" dirty="0">
              <a:latin typeface="Helvetica" charset="0"/>
              <a:ea typeface="Helvetica" charset="0"/>
              <a:cs typeface="Helvetica" charset="0"/>
            </a:endParaRPr>
          </a:p>
        </p:txBody>
      </p:sp>
    </p:spTree>
    <p:extLst>
      <p:ext uri="{BB962C8B-B14F-4D97-AF65-F5344CB8AC3E}">
        <p14:creationId xmlns:p14="http://schemas.microsoft.com/office/powerpoint/2010/main" val="3636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603859690.jpg"/>
          <p:cNvPicPr>
            <a:picLocks noChangeAspect="1"/>
          </p:cNvPicPr>
          <p:nvPr/>
        </p:nvPicPr>
        <p:blipFill rotWithShape="1">
          <a:blip r:embed="rId2" cstate="print">
            <a:extLst>
              <a:ext uri="{28A0092B-C50C-407E-A947-70E740481C1C}">
                <a14:useLocalDpi xmlns:a14="http://schemas.microsoft.com/office/drawing/2010/main"/>
              </a:ext>
            </a:extLst>
          </a:blip>
          <a:srcRect t="9221" r="50750" b="4959"/>
          <a:stretch/>
        </p:blipFill>
        <p:spPr>
          <a:xfrm>
            <a:off x="4480869" y="0"/>
            <a:ext cx="4663131" cy="5417122"/>
          </a:xfrm>
          <a:prstGeom prst="rect">
            <a:avLst/>
          </a:prstGeom>
        </p:spPr>
      </p:pic>
      <p:sp>
        <p:nvSpPr>
          <p:cNvPr id="4" name="TextBox 3"/>
          <p:cNvSpPr txBox="1"/>
          <p:nvPr/>
        </p:nvSpPr>
        <p:spPr>
          <a:xfrm>
            <a:off x="4016041" y="-1354348"/>
            <a:ext cx="4014240" cy="10191251"/>
          </a:xfrm>
          <a:prstGeom prst="rect">
            <a:avLst/>
          </a:prstGeom>
          <a:noFill/>
        </p:spPr>
        <p:txBody>
          <a:bodyPr wrap="none" rtlCol="0">
            <a:spAutoFit/>
          </a:bodyPr>
          <a:lstStyle/>
          <a:p>
            <a:r>
              <a:rPr lang="en-US" sz="65625" dirty="0">
                <a:ln w="0">
                  <a:noFill/>
                </a:ln>
                <a:solidFill>
                  <a:schemeClr val="bg1">
                    <a:lumMod val="85000"/>
                    <a:alpha val="53000"/>
                  </a:schemeClr>
                </a:solidFill>
                <a:latin typeface="Dubai" charset="0"/>
                <a:ea typeface="Dubai" charset="0"/>
                <a:cs typeface="Dubai" charset="0"/>
              </a:rPr>
              <a:t>?</a:t>
            </a:r>
          </a:p>
        </p:txBody>
      </p:sp>
      <p:sp>
        <p:nvSpPr>
          <p:cNvPr id="5" name="TextBox 4"/>
          <p:cNvSpPr txBox="1"/>
          <p:nvPr/>
        </p:nvSpPr>
        <p:spPr>
          <a:xfrm>
            <a:off x="4787887" y="494784"/>
            <a:ext cx="3182281" cy="461665"/>
          </a:xfrm>
          <a:prstGeom prst="rect">
            <a:avLst/>
          </a:prstGeom>
          <a:noFill/>
        </p:spPr>
        <p:txBody>
          <a:bodyPr wrap="none" rtlCol="0">
            <a:spAutoFit/>
          </a:bodyPr>
          <a:lstStyle/>
          <a:p>
            <a:r>
              <a:rPr lang="en-US" sz="2400" dirty="0">
                <a:solidFill>
                  <a:schemeClr val="bg1">
                    <a:lumMod val="95000"/>
                  </a:schemeClr>
                </a:solidFill>
                <a:latin typeface="Helvetica" charset="0"/>
                <a:ea typeface="Helvetica" charset="0"/>
                <a:cs typeface="Helvetica" charset="0"/>
              </a:rPr>
              <a:t>what have we learned</a:t>
            </a:r>
          </a:p>
        </p:txBody>
      </p:sp>
      <p:sp>
        <p:nvSpPr>
          <p:cNvPr id="7" name="TextBox 6"/>
          <p:cNvSpPr txBox="1"/>
          <p:nvPr/>
        </p:nvSpPr>
        <p:spPr>
          <a:xfrm>
            <a:off x="327773" y="2114550"/>
            <a:ext cx="3920682" cy="1384995"/>
          </a:xfrm>
          <a:prstGeom prst="rect">
            <a:avLst/>
          </a:prstGeom>
          <a:noFill/>
        </p:spPr>
        <p:txBody>
          <a:bodyPr wrap="square" rtlCol="0">
            <a:spAutoFit/>
          </a:bodyPr>
          <a:lstStyle/>
          <a:p>
            <a:r>
              <a:rPr lang="en-US" sz="2100" dirty="0">
                <a:latin typeface="Helvetica" charset="0"/>
                <a:ea typeface="Helvetica" charset="0"/>
                <a:cs typeface="Helvetica" charset="0"/>
              </a:rPr>
              <a:t>What is the impact of cloud in a complex system model?</a:t>
            </a:r>
          </a:p>
          <a:p>
            <a:endParaRPr lang="en-US" sz="2100" dirty="0">
              <a:latin typeface="Helvetica" charset="0"/>
              <a:ea typeface="Helvetica" charset="0"/>
              <a:cs typeface="Helvetica" charset="0"/>
            </a:endParaRPr>
          </a:p>
          <a:p>
            <a:endParaRPr lang="en-US" sz="2100" dirty="0">
              <a:latin typeface="Helvetica" charset="0"/>
              <a:ea typeface="Helvetica" charset="0"/>
              <a:cs typeface="Helvetica" charset="0"/>
            </a:endParaRPr>
          </a:p>
        </p:txBody>
      </p:sp>
    </p:spTree>
    <p:extLst>
      <p:ext uri="{BB962C8B-B14F-4D97-AF65-F5344CB8AC3E}">
        <p14:creationId xmlns:p14="http://schemas.microsoft.com/office/powerpoint/2010/main" val="137950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44913" y="1878332"/>
            <a:ext cx="4653276" cy="1163622"/>
          </a:xfrm>
          <a:prstGeom prst="rect">
            <a:avLst/>
          </a:prstGeom>
        </p:spPr>
      </p:pic>
    </p:spTree>
    <p:extLst>
      <p:ext uri="{BB962C8B-B14F-4D97-AF65-F5344CB8AC3E}">
        <p14:creationId xmlns:p14="http://schemas.microsoft.com/office/powerpoint/2010/main" val="107456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
          <p:cNvSpPr txBox="1">
            <a:spLocks/>
          </p:cNvSpPr>
          <p:nvPr/>
        </p:nvSpPr>
        <p:spPr>
          <a:xfrm>
            <a:off x="4648200" y="1047750"/>
            <a:ext cx="6400800" cy="4724400"/>
          </a:xfrm>
          <a:prstGeom prst="rect">
            <a:avLst/>
          </a:prstGeom>
        </p:spPr>
        <p:txBody>
          <a:bodyPr/>
          <a:lstStyle>
            <a:lvl1pPr marL="457189" indent="-457189" algn="l" defTabSz="609585" rtl="0" eaLnBrk="1" latinLnBrk="0" hangingPunct="1">
              <a:spcBef>
                <a:spcPct val="20000"/>
              </a:spcBef>
              <a:buFont typeface="Arial"/>
              <a:buChar char="•"/>
              <a:defRPr sz="43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700"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7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700"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7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700"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700" kern="1200">
                <a:solidFill>
                  <a:schemeClr val="tx1"/>
                </a:solidFill>
                <a:latin typeface="+mn-lt"/>
                <a:ea typeface="+mn-ea"/>
                <a:cs typeface="+mn-cs"/>
              </a:defRPr>
            </a:lvl9pPr>
          </a:lstStyle>
          <a:p>
            <a:pPr marL="0" indent="0">
              <a:buNone/>
            </a:pPr>
            <a:r>
              <a:rPr lang="en-US" sz="2000" b="1" dirty="0">
                <a:solidFill>
                  <a:schemeClr val="tx1">
                    <a:lumMod val="65000"/>
                    <a:lumOff val="35000"/>
                  </a:schemeClr>
                </a:solidFill>
                <a:latin typeface="Helvetica" charset="0"/>
                <a:ea typeface="Helvetica" charset="0"/>
                <a:cs typeface="Helvetica" charset="0"/>
              </a:rPr>
              <a:t>James Willey</a:t>
            </a:r>
          </a:p>
          <a:p>
            <a:pPr marL="0" indent="0">
              <a:buNone/>
            </a:pPr>
            <a:r>
              <a:rPr lang="en-US" sz="2000" dirty="0">
                <a:solidFill>
                  <a:schemeClr val="tx1">
                    <a:lumMod val="65000"/>
                    <a:lumOff val="35000"/>
                  </a:schemeClr>
                </a:solidFill>
                <a:latin typeface="Helvetica" charset="0"/>
                <a:ea typeface="Helvetica" charset="0"/>
                <a:cs typeface="Helvetica" charset="0"/>
              </a:rPr>
              <a:t>SVP of Product Management</a:t>
            </a:r>
          </a:p>
          <a:p>
            <a:pPr marL="0" indent="0">
              <a:buNone/>
            </a:pPr>
            <a:r>
              <a:rPr lang="en-US" sz="2000" dirty="0">
                <a:solidFill>
                  <a:schemeClr val="tx1">
                    <a:lumMod val="65000"/>
                    <a:lumOff val="35000"/>
                  </a:schemeClr>
                </a:solidFill>
                <a:latin typeface="Helvetica" charset="0"/>
                <a:ea typeface="Helvetica" charset="0"/>
                <a:cs typeface="Helvetica" charset="0"/>
              </a:rPr>
              <a:t>Ellucian</a:t>
            </a:r>
          </a:p>
          <a:p>
            <a:pPr marL="0" indent="0">
              <a:buNone/>
            </a:pPr>
            <a:endParaRPr lang="en-US" sz="2000" dirty="0">
              <a:solidFill>
                <a:schemeClr val="tx1">
                  <a:lumMod val="65000"/>
                  <a:lumOff val="35000"/>
                </a:schemeClr>
              </a:solidFill>
              <a:latin typeface="Helvetica" charset="0"/>
              <a:ea typeface="Helvetica" charset="0"/>
              <a:cs typeface="Helvetica" charset="0"/>
            </a:endParaRPr>
          </a:p>
          <a:p>
            <a:pPr marL="0" indent="0">
              <a:buNone/>
            </a:pPr>
            <a:r>
              <a:rPr lang="en-US" sz="2000" b="1" dirty="0">
                <a:solidFill>
                  <a:schemeClr val="tx1">
                    <a:lumMod val="65000"/>
                    <a:lumOff val="35000"/>
                  </a:schemeClr>
                </a:solidFill>
                <a:latin typeface="Helvetica" charset="0"/>
                <a:ea typeface="Helvetica" charset="0"/>
                <a:cs typeface="Helvetica" charset="0"/>
              </a:rPr>
              <a:t>Patty Patria</a:t>
            </a:r>
          </a:p>
          <a:p>
            <a:pPr marL="0" indent="0">
              <a:buNone/>
            </a:pPr>
            <a:r>
              <a:rPr lang="en-US" sz="2000" dirty="0">
                <a:solidFill>
                  <a:schemeClr val="tx1">
                    <a:lumMod val="65000"/>
                    <a:lumOff val="35000"/>
                  </a:schemeClr>
                </a:solidFill>
                <a:latin typeface="Helvetica" charset="0"/>
                <a:ea typeface="Helvetica" charset="0"/>
                <a:cs typeface="Helvetica" charset="0"/>
              </a:rPr>
              <a:t>VP of Information Technology</a:t>
            </a:r>
          </a:p>
          <a:p>
            <a:pPr marL="0" indent="0">
              <a:buNone/>
            </a:pPr>
            <a:r>
              <a:rPr lang="en-US" sz="2000" dirty="0">
                <a:solidFill>
                  <a:schemeClr val="tx1">
                    <a:lumMod val="65000"/>
                    <a:lumOff val="35000"/>
                  </a:schemeClr>
                </a:solidFill>
                <a:latin typeface="Helvetica" charset="0"/>
                <a:ea typeface="Helvetica" charset="0"/>
                <a:cs typeface="Helvetica" charset="0"/>
              </a:rPr>
              <a:t>Becker College</a:t>
            </a:r>
          </a:p>
        </p:txBody>
      </p:sp>
      <p:pic>
        <p:nvPicPr>
          <p:cNvPr id="4" name="Picture 3"/>
          <p:cNvPicPr>
            <a:picLocks noChangeAspect="1"/>
          </p:cNvPicPr>
          <p:nvPr/>
        </p:nvPicPr>
        <p:blipFill>
          <a:blip r:embed="rId3"/>
          <a:stretch>
            <a:fillRect/>
          </a:stretch>
        </p:blipFill>
        <p:spPr>
          <a:xfrm>
            <a:off x="1295400" y="1200150"/>
            <a:ext cx="2514600" cy="628814"/>
          </a:xfrm>
          <a:prstGeom prst="rect">
            <a:avLst/>
          </a:prstGeom>
        </p:spPr>
      </p:pic>
      <p:pic>
        <p:nvPicPr>
          <p:cNvPr id="5" name="Picture 4"/>
          <p:cNvPicPr>
            <a:picLocks noChangeAspect="1"/>
          </p:cNvPicPr>
          <p:nvPr/>
        </p:nvPicPr>
        <p:blipFill>
          <a:blip r:embed="rId4"/>
          <a:stretch>
            <a:fillRect/>
          </a:stretch>
        </p:blipFill>
        <p:spPr>
          <a:xfrm>
            <a:off x="1604513" y="2724150"/>
            <a:ext cx="2205487" cy="729507"/>
          </a:xfrm>
          <a:prstGeom prst="rect">
            <a:avLst/>
          </a:prstGeom>
        </p:spPr>
      </p:pic>
      <p:sp>
        <p:nvSpPr>
          <p:cNvPr id="6" name="Rectangle 5"/>
          <p:cNvSpPr/>
          <p:nvPr/>
        </p:nvSpPr>
        <p:spPr>
          <a:xfrm>
            <a:off x="112294" y="209551"/>
            <a:ext cx="8879305" cy="307777"/>
          </a:xfrm>
          <a:prstGeom prst="rect">
            <a:avLst/>
          </a:prstGeom>
        </p:spPr>
        <p:txBody>
          <a:bodyPr wrap="square">
            <a:spAutoFit/>
          </a:bodyPr>
          <a:lstStyle/>
          <a:p>
            <a:r>
              <a:rPr lang="en-US" sz="1400">
                <a:solidFill>
                  <a:srgbClr val="2E2E2E"/>
                </a:solidFill>
                <a:latin typeface="Helvetica" charset="0"/>
                <a:ea typeface="Helvetica" charset="0"/>
                <a:cs typeface="Helvetica" charset="0"/>
              </a:rPr>
              <a:t>Wednesday, November 01 | 3:10pm - 4:00pm ET | Meeting Room 107A/B, 100 Level</a:t>
            </a:r>
            <a:endParaRPr lang="en-US" sz="1400">
              <a:latin typeface="Helvetica" charset="0"/>
              <a:ea typeface="Helvetica" charset="0"/>
              <a:cs typeface="Helvetica" charset="0"/>
            </a:endParaRPr>
          </a:p>
        </p:txBody>
      </p:sp>
    </p:spTree>
    <p:extLst>
      <p:ext uri="{BB962C8B-B14F-4D97-AF65-F5344CB8AC3E}">
        <p14:creationId xmlns:p14="http://schemas.microsoft.com/office/powerpoint/2010/main" val="423744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ernationalLogos.png"/>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87762" y="53184"/>
            <a:ext cx="8975375" cy="4994704"/>
          </a:xfrm>
          <a:prstGeom prst="rect">
            <a:avLst/>
          </a:prstGeom>
        </p:spPr>
      </p:pic>
      <p:sp>
        <p:nvSpPr>
          <p:cNvPr id="4" name="Oval 3"/>
          <p:cNvSpPr/>
          <p:nvPr/>
        </p:nvSpPr>
        <p:spPr>
          <a:xfrm>
            <a:off x="1076270" y="1693184"/>
            <a:ext cx="1650165" cy="1650165"/>
          </a:xfrm>
          <a:prstGeom prst="ellipse">
            <a:avLst/>
          </a:prstGeom>
          <a:solidFill>
            <a:srgbClr val="642673">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spcCol="0" rtlCol="0" anchor="ctr"/>
          <a:lstStyle/>
          <a:p>
            <a:pPr algn="ctr" defTabSz="457178"/>
            <a:endParaRPr lang="en-US">
              <a:solidFill>
                <a:prstClr val="white"/>
              </a:solidFill>
            </a:endParaRPr>
          </a:p>
        </p:txBody>
      </p:sp>
      <p:sp>
        <p:nvSpPr>
          <p:cNvPr id="5" name="Oval 4"/>
          <p:cNvSpPr/>
          <p:nvPr/>
        </p:nvSpPr>
        <p:spPr>
          <a:xfrm>
            <a:off x="2825861" y="1693184"/>
            <a:ext cx="1650165" cy="1650165"/>
          </a:xfrm>
          <a:prstGeom prst="ellipse">
            <a:avLst/>
          </a:prstGeom>
          <a:solidFill>
            <a:srgbClr val="642673">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spcCol="0" rtlCol="0" anchor="ctr"/>
          <a:lstStyle/>
          <a:p>
            <a:pPr algn="ctr" defTabSz="457178"/>
            <a:endParaRPr lang="en-US">
              <a:solidFill>
                <a:prstClr val="white"/>
              </a:solidFill>
            </a:endParaRPr>
          </a:p>
        </p:txBody>
      </p:sp>
      <p:sp>
        <p:nvSpPr>
          <p:cNvPr id="6" name="Oval 5"/>
          <p:cNvSpPr/>
          <p:nvPr/>
        </p:nvSpPr>
        <p:spPr>
          <a:xfrm>
            <a:off x="4575449" y="1693184"/>
            <a:ext cx="1650165" cy="1650165"/>
          </a:xfrm>
          <a:prstGeom prst="ellipse">
            <a:avLst/>
          </a:prstGeom>
          <a:solidFill>
            <a:srgbClr val="642673">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spcCol="0" rtlCol="0" anchor="ctr"/>
          <a:lstStyle/>
          <a:p>
            <a:pPr algn="ctr" defTabSz="457178"/>
            <a:endParaRPr lang="en-US">
              <a:solidFill>
                <a:prstClr val="white"/>
              </a:solidFill>
            </a:endParaRPr>
          </a:p>
        </p:txBody>
      </p:sp>
      <p:sp>
        <p:nvSpPr>
          <p:cNvPr id="8" name="Oval 7"/>
          <p:cNvSpPr/>
          <p:nvPr/>
        </p:nvSpPr>
        <p:spPr>
          <a:xfrm>
            <a:off x="6397253" y="1693184"/>
            <a:ext cx="1650165" cy="1650165"/>
          </a:xfrm>
          <a:prstGeom prst="ellipse">
            <a:avLst/>
          </a:prstGeom>
          <a:solidFill>
            <a:srgbClr val="642673">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spcCol="0" rtlCol="0" anchor="ctr"/>
          <a:lstStyle/>
          <a:p>
            <a:pPr algn="ctr" defTabSz="457178"/>
            <a:endParaRPr lang="en-US">
              <a:solidFill>
                <a:prstClr val="white"/>
              </a:solidFill>
            </a:endParaRPr>
          </a:p>
        </p:txBody>
      </p:sp>
      <p:sp>
        <p:nvSpPr>
          <p:cNvPr id="9" name="TextBox 8"/>
          <p:cNvSpPr txBox="1"/>
          <p:nvPr/>
        </p:nvSpPr>
        <p:spPr>
          <a:xfrm>
            <a:off x="1190377" y="1964071"/>
            <a:ext cx="1410956" cy="646327"/>
          </a:xfrm>
          <a:prstGeom prst="rect">
            <a:avLst/>
          </a:prstGeom>
          <a:noFill/>
        </p:spPr>
        <p:txBody>
          <a:bodyPr wrap="none" lIns="91436" tIns="45718" rIns="91436" bIns="45718" rtlCol="0">
            <a:spAutoFit/>
          </a:bodyPr>
          <a:lstStyle/>
          <a:p>
            <a:pPr algn="ctr" defTabSz="457178"/>
            <a:r>
              <a:rPr lang="en-US" sz="3600" dirty="0">
                <a:solidFill>
                  <a:prstClr val="white"/>
                </a:solidFill>
                <a:latin typeface="Avenir Black"/>
                <a:cs typeface="Avenir Black"/>
              </a:rPr>
              <a:t>2,500</a:t>
            </a:r>
          </a:p>
        </p:txBody>
      </p:sp>
      <p:sp>
        <p:nvSpPr>
          <p:cNvPr id="10" name="TextBox 9"/>
          <p:cNvSpPr txBox="1"/>
          <p:nvPr/>
        </p:nvSpPr>
        <p:spPr>
          <a:xfrm>
            <a:off x="3268221" y="1904205"/>
            <a:ext cx="729680" cy="646327"/>
          </a:xfrm>
          <a:prstGeom prst="rect">
            <a:avLst/>
          </a:prstGeom>
          <a:noFill/>
        </p:spPr>
        <p:txBody>
          <a:bodyPr wrap="none" lIns="91436" tIns="45718" rIns="91436" bIns="45718" rtlCol="0">
            <a:spAutoFit/>
          </a:bodyPr>
          <a:lstStyle/>
          <a:p>
            <a:pPr algn="ctr" defTabSz="457178"/>
            <a:r>
              <a:rPr lang="en-US" sz="3600" dirty="0">
                <a:solidFill>
                  <a:prstClr val="white"/>
                </a:solidFill>
                <a:latin typeface="Avenir Black"/>
                <a:cs typeface="Avenir Black"/>
              </a:rPr>
              <a:t>18</a:t>
            </a:r>
          </a:p>
        </p:txBody>
      </p:sp>
      <p:sp>
        <p:nvSpPr>
          <p:cNvPr id="11" name="TextBox 10"/>
          <p:cNvSpPr txBox="1"/>
          <p:nvPr/>
        </p:nvSpPr>
        <p:spPr>
          <a:xfrm>
            <a:off x="4668449" y="1975966"/>
            <a:ext cx="1335024" cy="646327"/>
          </a:xfrm>
          <a:prstGeom prst="rect">
            <a:avLst/>
          </a:prstGeom>
          <a:noFill/>
        </p:spPr>
        <p:txBody>
          <a:bodyPr wrap="square" lIns="91436" tIns="45718" rIns="91436" bIns="45718" rtlCol="0">
            <a:spAutoFit/>
          </a:bodyPr>
          <a:lstStyle/>
          <a:p>
            <a:pPr algn="ctr" defTabSz="457178"/>
            <a:r>
              <a:rPr lang="en-US" sz="3600" dirty="0">
                <a:solidFill>
                  <a:prstClr val="white"/>
                </a:solidFill>
                <a:latin typeface="Avenir Black"/>
                <a:cs typeface="Avenir Black"/>
              </a:rPr>
              <a:t>125</a:t>
            </a:r>
          </a:p>
        </p:txBody>
      </p:sp>
      <p:sp>
        <p:nvSpPr>
          <p:cNvPr id="13" name="TextBox 12"/>
          <p:cNvSpPr txBox="1"/>
          <p:nvPr/>
        </p:nvSpPr>
        <p:spPr>
          <a:xfrm>
            <a:off x="6210498" y="1958257"/>
            <a:ext cx="2010945" cy="461661"/>
          </a:xfrm>
          <a:prstGeom prst="rect">
            <a:avLst/>
          </a:prstGeom>
          <a:noFill/>
        </p:spPr>
        <p:txBody>
          <a:bodyPr wrap="square" lIns="91436" tIns="45718" rIns="91436" bIns="45718" rtlCol="0">
            <a:spAutoFit/>
          </a:bodyPr>
          <a:lstStyle/>
          <a:p>
            <a:pPr algn="ctr" defTabSz="457178"/>
            <a:r>
              <a:rPr lang="en-US" sz="2400" dirty="0">
                <a:solidFill>
                  <a:prstClr val="white"/>
                </a:solidFill>
                <a:latin typeface="Avenir Black"/>
                <a:cs typeface="Avenir Black"/>
              </a:rPr>
              <a:t>1 Focus</a:t>
            </a:r>
          </a:p>
        </p:txBody>
      </p:sp>
      <p:sp>
        <p:nvSpPr>
          <p:cNvPr id="14" name="TextBox 13"/>
          <p:cNvSpPr txBox="1"/>
          <p:nvPr/>
        </p:nvSpPr>
        <p:spPr>
          <a:xfrm>
            <a:off x="1243278" y="2483641"/>
            <a:ext cx="1305157" cy="369328"/>
          </a:xfrm>
          <a:prstGeom prst="rect">
            <a:avLst/>
          </a:prstGeom>
          <a:noFill/>
        </p:spPr>
        <p:txBody>
          <a:bodyPr wrap="none" lIns="91436" tIns="45718" rIns="91436" bIns="45718" rtlCol="0">
            <a:spAutoFit/>
          </a:bodyPr>
          <a:lstStyle/>
          <a:p>
            <a:pPr algn="ctr" defTabSz="457178"/>
            <a:r>
              <a:rPr lang="en-US" dirty="0">
                <a:solidFill>
                  <a:prstClr val="white"/>
                </a:solidFill>
                <a:latin typeface="Avenir Book"/>
                <a:cs typeface="Avenir Book"/>
              </a:rPr>
              <a:t>Institutions</a:t>
            </a:r>
          </a:p>
        </p:txBody>
      </p:sp>
      <p:sp>
        <p:nvSpPr>
          <p:cNvPr id="15" name="TextBox 14"/>
          <p:cNvSpPr txBox="1"/>
          <p:nvPr/>
        </p:nvSpPr>
        <p:spPr>
          <a:xfrm>
            <a:off x="3184994" y="2610398"/>
            <a:ext cx="1059897" cy="369328"/>
          </a:xfrm>
          <a:prstGeom prst="rect">
            <a:avLst/>
          </a:prstGeom>
          <a:noFill/>
        </p:spPr>
        <p:txBody>
          <a:bodyPr wrap="none" lIns="91436" tIns="45718" rIns="91436" bIns="45718" rtlCol="0">
            <a:spAutoFit/>
          </a:bodyPr>
          <a:lstStyle/>
          <a:p>
            <a:pPr defTabSz="457178"/>
            <a:r>
              <a:rPr lang="en-US" dirty="0">
                <a:solidFill>
                  <a:prstClr val="white"/>
                </a:solidFill>
                <a:latin typeface="Avenir Book"/>
                <a:cs typeface="Avenir Book"/>
              </a:rPr>
              <a:t>students</a:t>
            </a:r>
          </a:p>
        </p:txBody>
      </p:sp>
      <p:sp>
        <p:nvSpPr>
          <p:cNvPr id="16" name="TextBox 15"/>
          <p:cNvSpPr txBox="1"/>
          <p:nvPr/>
        </p:nvSpPr>
        <p:spPr>
          <a:xfrm>
            <a:off x="4894141" y="2493679"/>
            <a:ext cx="1023029" cy="369328"/>
          </a:xfrm>
          <a:prstGeom prst="rect">
            <a:avLst/>
          </a:prstGeom>
          <a:noFill/>
        </p:spPr>
        <p:txBody>
          <a:bodyPr wrap="none" lIns="91436" tIns="45718" rIns="91436" bIns="45718" rtlCol="0">
            <a:spAutoFit/>
          </a:bodyPr>
          <a:lstStyle/>
          <a:p>
            <a:pPr defTabSz="457178"/>
            <a:r>
              <a:rPr lang="en-US" dirty="0">
                <a:solidFill>
                  <a:prstClr val="white"/>
                </a:solidFill>
                <a:latin typeface="Avenir Book"/>
                <a:cs typeface="Avenir Book"/>
              </a:rPr>
              <a:t>Partners</a:t>
            </a:r>
          </a:p>
        </p:txBody>
      </p:sp>
      <p:sp>
        <p:nvSpPr>
          <p:cNvPr id="18" name="TextBox 17"/>
          <p:cNvSpPr txBox="1"/>
          <p:nvPr/>
        </p:nvSpPr>
        <p:spPr>
          <a:xfrm>
            <a:off x="3200917" y="2395402"/>
            <a:ext cx="896391" cy="369328"/>
          </a:xfrm>
          <a:prstGeom prst="rect">
            <a:avLst/>
          </a:prstGeom>
          <a:noFill/>
        </p:spPr>
        <p:txBody>
          <a:bodyPr wrap="none" lIns="91436" tIns="45718" rIns="91436" bIns="45718" rtlCol="0">
            <a:spAutoFit/>
          </a:bodyPr>
          <a:lstStyle/>
          <a:p>
            <a:pPr defTabSz="457178"/>
            <a:r>
              <a:rPr lang="en-US" dirty="0">
                <a:solidFill>
                  <a:prstClr val="white"/>
                </a:solidFill>
                <a:latin typeface="Avenir Black"/>
                <a:cs typeface="Avenir Black"/>
              </a:rPr>
              <a:t>million</a:t>
            </a:r>
          </a:p>
        </p:txBody>
      </p:sp>
      <p:sp>
        <p:nvSpPr>
          <p:cNvPr id="20" name="TextBox 19"/>
          <p:cNvSpPr txBox="1"/>
          <p:nvPr/>
        </p:nvSpPr>
        <p:spPr>
          <a:xfrm>
            <a:off x="5703273" y="2180513"/>
            <a:ext cx="287250" cy="276995"/>
          </a:xfrm>
          <a:prstGeom prst="rect">
            <a:avLst/>
          </a:prstGeom>
          <a:noFill/>
        </p:spPr>
        <p:txBody>
          <a:bodyPr wrap="none" lIns="91436" tIns="45718" rIns="91436" bIns="45718" rtlCol="0">
            <a:spAutoFit/>
          </a:bodyPr>
          <a:lstStyle/>
          <a:p>
            <a:pPr defTabSz="457178"/>
            <a:r>
              <a:rPr lang="en-US" sz="1200" dirty="0">
                <a:solidFill>
                  <a:prstClr val="white"/>
                </a:solidFill>
                <a:latin typeface="Avenir Black"/>
                <a:cs typeface="Avenir Black"/>
              </a:rPr>
              <a:t>+</a:t>
            </a:r>
          </a:p>
        </p:txBody>
      </p:sp>
      <p:sp>
        <p:nvSpPr>
          <p:cNvPr id="21" name="TextBox 20"/>
          <p:cNvSpPr txBox="1"/>
          <p:nvPr/>
        </p:nvSpPr>
        <p:spPr>
          <a:xfrm>
            <a:off x="6701766" y="2415258"/>
            <a:ext cx="1090355" cy="577077"/>
          </a:xfrm>
          <a:prstGeom prst="rect">
            <a:avLst/>
          </a:prstGeom>
          <a:noFill/>
        </p:spPr>
        <p:txBody>
          <a:bodyPr wrap="none" lIns="91436" tIns="45718" rIns="91436" bIns="45718" rtlCol="0">
            <a:spAutoFit/>
          </a:bodyPr>
          <a:lstStyle/>
          <a:p>
            <a:pPr algn="ctr" defTabSz="457178"/>
            <a:r>
              <a:rPr lang="en-US" sz="1575" dirty="0">
                <a:solidFill>
                  <a:prstClr val="white"/>
                </a:solidFill>
                <a:latin typeface="Avenir Book"/>
                <a:cs typeface="Avenir Book"/>
              </a:rPr>
              <a:t>Higher </a:t>
            </a:r>
          </a:p>
          <a:p>
            <a:pPr algn="ctr" defTabSz="457178"/>
            <a:r>
              <a:rPr lang="en-US" sz="1575" dirty="0">
                <a:solidFill>
                  <a:prstClr val="white"/>
                </a:solidFill>
                <a:latin typeface="Avenir Book"/>
                <a:cs typeface="Avenir Book"/>
              </a:rPr>
              <a:t>Education</a:t>
            </a:r>
          </a:p>
        </p:txBody>
      </p:sp>
    </p:spTree>
    <p:extLst>
      <p:ext uri="{BB962C8B-B14F-4D97-AF65-F5344CB8AC3E}">
        <p14:creationId xmlns:p14="http://schemas.microsoft.com/office/powerpoint/2010/main" val="77106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33400" y="2114550"/>
            <a:ext cx="4107180" cy="800100"/>
          </a:xfrm>
          <a:prstGeom prst="rect">
            <a:avLst/>
          </a:prstGeom>
        </p:spPr>
      </p:pic>
      <p:sp>
        <p:nvSpPr>
          <p:cNvPr id="7" name="Rectangle 6"/>
          <p:cNvSpPr/>
          <p:nvPr/>
        </p:nvSpPr>
        <p:spPr>
          <a:xfrm>
            <a:off x="5257800" y="529441"/>
            <a:ext cx="3352800" cy="3970318"/>
          </a:xfrm>
          <a:prstGeom prst="rect">
            <a:avLst/>
          </a:prstGeom>
        </p:spPr>
        <p:txBody>
          <a:bodyPr wrap="square">
            <a:spAutoFit/>
          </a:bodyPr>
          <a:lstStyle/>
          <a:p>
            <a:pPr defTabSz="914400"/>
            <a:r>
              <a:rPr lang="en-US" dirty="0">
                <a:solidFill>
                  <a:schemeClr val="bg1">
                    <a:lumMod val="95000"/>
                  </a:schemeClr>
                </a:solidFill>
                <a:latin typeface="Helvetica" charset="0"/>
                <a:ea typeface="Helvetica" charset="0"/>
                <a:cs typeface="Helvetica" charset="0"/>
              </a:rPr>
              <a:t>The mission of Becker College is to deliver to each student a transformational learning experience – anchored by academic excellence, social responsibility, and creative expression – that prepares graduates to thrive, contribute to, and lead in a global society. Today, our student body comprises more than 1,900 students annually, from across the country and around the world.</a:t>
            </a:r>
          </a:p>
        </p:txBody>
      </p:sp>
    </p:spTree>
    <p:extLst>
      <p:ext uri="{BB962C8B-B14F-4D97-AF65-F5344CB8AC3E}">
        <p14:creationId xmlns:p14="http://schemas.microsoft.com/office/powerpoint/2010/main" val="304578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368" y="0"/>
            <a:ext cx="6526162" cy="5143500"/>
          </a:xfrm>
          <a:prstGeom prst="rect">
            <a:avLst/>
          </a:prstGeom>
        </p:spPr>
      </p:pic>
      <p:sp>
        <p:nvSpPr>
          <p:cNvPr id="5" name="Rectangle 4"/>
          <p:cNvSpPr/>
          <p:nvPr/>
        </p:nvSpPr>
        <p:spPr>
          <a:xfrm>
            <a:off x="6673646" y="1290630"/>
            <a:ext cx="2389239" cy="2585323"/>
          </a:xfrm>
          <a:prstGeom prst="rect">
            <a:avLst/>
          </a:prstGeom>
        </p:spPr>
        <p:txBody>
          <a:bodyPr wrap="square">
            <a:spAutoFit/>
          </a:bodyPr>
          <a:lstStyle/>
          <a:p>
            <a:pPr marL="257175" indent="-257175">
              <a:buFont typeface="Arial" charset="0"/>
              <a:buChar char="•"/>
            </a:pPr>
            <a:r>
              <a:rPr lang="en-US" dirty="0">
                <a:solidFill>
                  <a:srgbClr val="4F2460"/>
                </a:solidFill>
                <a:latin typeface="Helvetica" charset="0"/>
                <a:ea typeface="Helvetica" charset="0"/>
                <a:cs typeface="Helvetica" charset="0"/>
              </a:rPr>
              <a:t>Built for users	</a:t>
            </a:r>
          </a:p>
          <a:p>
            <a:pPr marL="257175" indent="-257175">
              <a:buFont typeface="Arial" charset="0"/>
              <a:buChar char="•"/>
            </a:pPr>
            <a:r>
              <a:rPr lang="en-US" dirty="0">
                <a:solidFill>
                  <a:srgbClr val="4F2460"/>
                </a:solidFill>
                <a:latin typeface="Helvetica" charset="0"/>
                <a:ea typeface="Helvetica" charset="0"/>
                <a:cs typeface="Helvetica" charset="0"/>
              </a:rPr>
              <a:t>One data source powers the entire institution	</a:t>
            </a:r>
          </a:p>
          <a:p>
            <a:pPr marL="257175" indent="-257175">
              <a:buFont typeface="Arial" charset="0"/>
              <a:buChar char="•"/>
            </a:pPr>
            <a:r>
              <a:rPr lang="en-US" dirty="0">
                <a:solidFill>
                  <a:srgbClr val="4F2460"/>
                </a:solidFill>
                <a:latin typeface="Helvetica" charset="0"/>
                <a:ea typeface="Helvetica" charset="0"/>
                <a:cs typeface="Helvetica" charset="0"/>
              </a:rPr>
              <a:t>Higher focus	</a:t>
            </a:r>
          </a:p>
          <a:p>
            <a:pPr marL="257175" indent="-257175">
              <a:buFont typeface="Arial" charset="0"/>
              <a:buChar char="•"/>
            </a:pPr>
            <a:r>
              <a:rPr lang="en-US" dirty="0">
                <a:solidFill>
                  <a:srgbClr val="4F2460"/>
                </a:solidFill>
                <a:latin typeface="Helvetica" charset="0"/>
                <a:ea typeface="Helvetica" charset="0"/>
                <a:cs typeface="Helvetica" charset="0"/>
              </a:rPr>
              <a:t>All functionality integrated, mobile</a:t>
            </a:r>
          </a:p>
          <a:p>
            <a:pPr marL="257175" indent="-257175">
              <a:buFont typeface="Arial" charset="0"/>
              <a:buChar char="•"/>
            </a:pPr>
            <a:r>
              <a:rPr lang="en-US" dirty="0">
                <a:solidFill>
                  <a:srgbClr val="4F2460"/>
                </a:solidFill>
                <a:latin typeface="Helvetica" charset="0"/>
                <a:ea typeface="Helvetica" charset="0"/>
                <a:cs typeface="Helvetica" charset="0"/>
              </a:rPr>
              <a:t>Role driven content	</a:t>
            </a:r>
          </a:p>
        </p:txBody>
      </p:sp>
      <p:grpSp>
        <p:nvGrpSpPr>
          <p:cNvPr id="7" name="Group 6"/>
          <p:cNvGrpSpPr/>
          <p:nvPr/>
        </p:nvGrpSpPr>
        <p:grpSpPr>
          <a:xfrm>
            <a:off x="1323562" y="581440"/>
            <a:ext cx="4208475" cy="2445026"/>
            <a:chOff x="1764749" y="775252"/>
            <a:chExt cx="5611300" cy="3260035"/>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64749" y="775252"/>
              <a:ext cx="5611300" cy="3260035"/>
            </a:xfrm>
            <a:prstGeom prst="rect">
              <a:avLst/>
            </a:prstGeom>
          </p:spPr>
        </p:pic>
        <p:sp>
          <p:nvSpPr>
            <p:cNvPr id="2" name="Rectangle 1"/>
            <p:cNvSpPr/>
            <p:nvPr/>
          </p:nvSpPr>
          <p:spPr>
            <a:xfrm>
              <a:off x="2081719" y="1415374"/>
              <a:ext cx="350196" cy="3054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4" name="Rectangle 3">
            <a:extLst>
              <a:ext uri="{FF2B5EF4-FFF2-40B4-BE49-F238E27FC236}">
                <a16:creationId xmlns:a16="http://schemas.microsoft.com/office/drawing/2014/main" id="{2E62D745-61B1-4C54-81B1-C029013366DB}"/>
              </a:ext>
            </a:extLst>
          </p:cNvPr>
          <p:cNvSpPr/>
          <p:nvPr/>
        </p:nvSpPr>
        <p:spPr>
          <a:xfrm>
            <a:off x="6673646" y="90301"/>
            <a:ext cx="4572000" cy="1200329"/>
          </a:xfrm>
          <a:prstGeom prst="rect">
            <a:avLst/>
          </a:prstGeom>
        </p:spPr>
        <p:txBody>
          <a:bodyPr>
            <a:spAutoFit/>
          </a:bodyPr>
          <a:lstStyle/>
          <a:p>
            <a:pPr defTabSz="342884"/>
            <a:r>
              <a:rPr lang="en-US" dirty="0">
                <a:solidFill>
                  <a:srgbClr val="462F89"/>
                </a:solidFill>
                <a:latin typeface="Helvetica" charset="0"/>
                <a:ea typeface="Helvetica" charset="0"/>
                <a:cs typeface="Helvetica" charset="0"/>
              </a:rPr>
              <a:t>Embracing the </a:t>
            </a:r>
          </a:p>
          <a:p>
            <a:pPr defTabSz="342884"/>
            <a:r>
              <a:rPr lang="en-US" dirty="0">
                <a:solidFill>
                  <a:srgbClr val="462F89"/>
                </a:solidFill>
                <a:latin typeface="Helvetica" charset="0"/>
                <a:ea typeface="Helvetica" charset="0"/>
                <a:cs typeface="Helvetica" charset="0"/>
              </a:rPr>
              <a:t>entire campus</a:t>
            </a:r>
          </a:p>
          <a:p>
            <a:pPr defTabSz="342884"/>
            <a:r>
              <a:rPr lang="en-US" dirty="0">
                <a:solidFill>
                  <a:srgbClr val="462F89"/>
                </a:solidFill>
                <a:latin typeface="Helvetica" charset="0"/>
                <a:ea typeface="Helvetica" charset="0"/>
                <a:cs typeface="Helvetica" charset="0"/>
              </a:rPr>
              <a:t>through a unified </a:t>
            </a:r>
          </a:p>
          <a:p>
            <a:pPr defTabSz="342884"/>
            <a:r>
              <a:rPr lang="en-US" dirty="0">
                <a:solidFill>
                  <a:srgbClr val="462F89"/>
                </a:solidFill>
                <a:latin typeface="Helvetica" charset="0"/>
                <a:ea typeface="Helvetica" charset="0"/>
                <a:cs typeface="Helvetica" charset="0"/>
              </a:rPr>
              <a:t>solution</a:t>
            </a:r>
          </a:p>
        </p:txBody>
      </p:sp>
    </p:spTree>
    <p:extLst>
      <p:ext uri="{BB962C8B-B14F-4D97-AF65-F5344CB8AC3E}">
        <p14:creationId xmlns:p14="http://schemas.microsoft.com/office/powerpoint/2010/main" val="186178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23828" y="108442"/>
          <a:ext cx="9372596" cy="4843122"/>
        </p:xfrm>
        <a:graphic>
          <a:graphicData uri="http://schemas.openxmlformats.org/drawingml/2006/table">
            <a:tbl>
              <a:tblPr>
                <a:tableStyleId>{5C22544A-7EE6-4342-B048-85BDC9FD1C3A}</a:tableStyleId>
              </a:tblPr>
              <a:tblGrid>
                <a:gridCol w="1951577">
                  <a:extLst>
                    <a:ext uri="{9D8B030D-6E8A-4147-A177-3AD203B41FA5}">
                      <a16:colId xmlns:a16="http://schemas.microsoft.com/office/drawing/2014/main" val="20000"/>
                    </a:ext>
                  </a:extLst>
                </a:gridCol>
                <a:gridCol w="1951577">
                  <a:extLst>
                    <a:ext uri="{9D8B030D-6E8A-4147-A177-3AD203B41FA5}">
                      <a16:colId xmlns:a16="http://schemas.microsoft.com/office/drawing/2014/main" val="20001"/>
                    </a:ext>
                  </a:extLst>
                </a:gridCol>
                <a:gridCol w="1951577">
                  <a:extLst>
                    <a:ext uri="{9D8B030D-6E8A-4147-A177-3AD203B41FA5}">
                      <a16:colId xmlns:a16="http://schemas.microsoft.com/office/drawing/2014/main" val="20002"/>
                    </a:ext>
                  </a:extLst>
                </a:gridCol>
                <a:gridCol w="1951577">
                  <a:extLst>
                    <a:ext uri="{9D8B030D-6E8A-4147-A177-3AD203B41FA5}">
                      <a16:colId xmlns:a16="http://schemas.microsoft.com/office/drawing/2014/main" val="20003"/>
                    </a:ext>
                  </a:extLst>
                </a:gridCol>
                <a:gridCol w="1566288">
                  <a:extLst>
                    <a:ext uri="{9D8B030D-6E8A-4147-A177-3AD203B41FA5}">
                      <a16:colId xmlns:a16="http://schemas.microsoft.com/office/drawing/2014/main" val="20004"/>
                    </a:ext>
                  </a:extLst>
                </a:gridCol>
              </a:tblGrid>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GPA</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lnT w="12700" cmpd="sng">
                      <a:noFill/>
                    </a:lnT>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Designations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lnT w="12700" cmpd="sng">
                      <a:noFill/>
                    </a:lnT>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Person</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lnT w="12700" cmpd="sng">
                      <a:noFill/>
                    </a:lnT>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Recruitment Teams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lnT w="12700" cmpd="sng">
                      <a:noFill/>
                    </a:lnT>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Goals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lnT w="12700" cmpd="sng">
                      <a:noFill/>
                    </a:lnT>
                    <a:noFill/>
                  </a:tcPr>
                </a:tc>
                <a:extLst>
                  <a:ext uri="{0D108BD9-81ED-4DB2-BD59-A6C34878D82A}">
                    <a16:rowId xmlns:a16="http://schemas.microsoft.com/office/drawing/2014/main" val="10000"/>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Hiatus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Marketing Lists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Bio</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Employee Summary</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Designations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01"/>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Student Populations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Capital Campaigns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Relationships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Employee Positions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Donations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02"/>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Faculty</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Communications Campaigns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Emergency Info</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Time and attendance</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Session</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03"/>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Qualifications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Responses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Institutional Roles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Departments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Giving History</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04"/>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Advisors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Contributions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Comments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Organizational Hierarchy</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Giving groups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05"/>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Advisees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Telefunding</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Immigration</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Employment History</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Communications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06"/>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Schedule</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Programs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SEVIS (US)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Benefits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Tender</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07"/>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Office Hours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Memberships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Credentials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Leave</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Structure</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08"/>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Class Assignments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Communications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Identifiers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Status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Staff</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09"/>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Teaching Assistants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Events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Contact Information</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Salary</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Time and Effort Reporting</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10"/>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Workload</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FA Awards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Social Media</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Dependents and Beneficiaries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Work order</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11"/>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Contracts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Actions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Health</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Employee classes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Scheduled Maintenance</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12"/>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Positions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Disbursements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Interests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Seniority</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GEO Regions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13"/>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Non-academic Positions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Packages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Military Info (US)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Personnel Action Forms (PAFs)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Prospects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14"/>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Academic Committees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Loans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Organization Profile</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Communications Management</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Assignments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15"/>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Account Summary</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Grants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Contacts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Employee Tax</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Stages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16"/>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Payments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Title IV Grants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Membership</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Contracts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b="0" i="0" u="none" strike="noStrike" dirty="0">
                          <a:solidFill>
                            <a:schemeClr val="tx1">
                              <a:lumMod val="75000"/>
                              <a:lumOff val="25000"/>
                            </a:schemeClr>
                          </a:solidFill>
                          <a:effectLst/>
                          <a:latin typeface="Helvetica" charset="0"/>
                          <a:ea typeface="Helvetica" charset="0"/>
                          <a:cs typeface="Helvetica" charset="0"/>
                        </a:rPr>
                        <a:t>Wealth</a:t>
                      </a:r>
                      <a:r>
                        <a:rPr lang="en-US" sz="800" b="0" i="0" u="none" strike="noStrike" baseline="0" dirty="0">
                          <a:solidFill>
                            <a:schemeClr val="tx1">
                              <a:lumMod val="75000"/>
                              <a:lumOff val="25000"/>
                            </a:schemeClr>
                          </a:solidFill>
                          <a:effectLst/>
                          <a:latin typeface="Helvetica" charset="0"/>
                          <a:ea typeface="Helvetica" charset="0"/>
                          <a:cs typeface="Helvetica" charset="0"/>
                        </a:rPr>
                        <a:t> Score</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17"/>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Financial Aid Payments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Title IV Loans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Institutions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Faculty assignments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Philanthropic Interests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18"/>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Payment Plans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FA Summary</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Buildings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Pay Summary</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Research</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19"/>
                  </a:ext>
                </a:extLst>
              </a:tr>
              <a:tr h="127883">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Deposits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History</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Rooms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Wages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Assets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20"/>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Refunds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Communications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Utilization</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Stipends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Ratings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21"/>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Invoices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Tracking</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Availability</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Deductions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Activities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22"/>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Cash Receipts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Applicant Profile</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Locations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Leave accruals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Proposals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23"/>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Cashiers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FAFSA</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Campus calendar</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Direct Deposit</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Assets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24"/>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Billing Methods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ISIR</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Scheduling</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Paychecks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Wealth</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25"/>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Billing Periods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Other applications/profiles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Events and activities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Encumbrances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Awards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26"/>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Billing Tables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Need analysis data</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Housing</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Affordable Care Act (1095-C)</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Philanthropic Interests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27"/>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Charges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Cost of attendance</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Judicials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fr-FR" sz="800" u="none" strike="noStrike" dirty="0">
                          <a:solidFill>
                            <a:schemeClr val="tx1">
                              <a:lumMod val="75000"/>
                              <a:lumOff val="25000"/>
                            </a:schemeClr>
                          </a:solidFill>
                          <a:effectLst/>
                          <a:latin typeface="Helvetica" charset="0"/>
                          <a:ea typeface="Helvetica" charset="0"/>
                          <a:cs typeface="Helvetica" charset="0"/>
                        </a:rPr>
                        <a:t>W2, T4, T4A, etc</a:t>
                      </a:r>
                      <a:endParaRPr lang="fr-FR"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Publications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28"/>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Finance charges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Unmet needs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Clubs and Organizations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Tax year end summary</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Comments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29"/>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Sponsors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Rules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Meal plans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Quarterly Totals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Ratings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30"/>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Third party billing</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Budget</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Athletics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Regional</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Research</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31"/>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Statements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Loans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Restrictions/Holds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Applicants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Matching Gift Policies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32"/>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Applications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Loan applications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Communications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Applications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Corporate Hierarchy</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33"/>
                  </a:ext>
                </a:extLst>
              </a:tr>
              <a:tr h="138679">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Prospects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Loan disbursements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Courses</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Candidate</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tc>
                  <a:txBody>
                    <a:bodyPr/>
                    <a:lstStyle/>
                    <a:p>
                      <a:pPr algn="l" fontAlgn="b"/>
                      <a:r>
                        <a:rPr lang="en-US" sz="800" u="none" strike="noStrike" dirty="0">
                          <a:solidFill>
                            <a:schemeClr val="tx1">
                              <a:lumMod val="75000"/>
                              <a:lumOff val="25000"/>
                            </a:schemeClr>
                          </a:solidFill>
                          <a:effectLst/>
                          <a:latin typeface="Helvetica" charset="0"/>
                          <a:ea typeface="Helvetica" charset="0"/>
                          <a:cs typeface="Helvetica" charset="0"/>
                        </a:rPr>
                        <a:t>Recognition</a:t>
                      </a:r>
                      <a:endParaRPr lang="en-US" sz="800" b="0" i="0" u="none" strike="noStrike" dirty="0">
                        <a:solidFill>
                          <a:schemeClr val="tx1">
                            <a:lumMod val="75000"/>
                            <a:lumOff val="25000"/>
                          </a:schemeClr>
                        </a:solidFill>
                        <a:effectLst/>
                        <a:latin typeface="Helvetica" charset="0"/>
                        <a:ea typeface="Helvetica" charset="0"/>
                        <a:cs typeface="Helvetica" charset="0"/>
                      </a:endParaRPr>
                    </a:p>
                  </a:txBody>
                  <a:tcPr marL="6116" marR="6116" marT="6116" marB="0" anchor="b">
                    <a:noFill/>
                  </a:tcPr>
                </a:tc>
                <a:extLst>
                  <a:ext uri="{0D108BD9-81ED-4DB2-BD59-A6C34878D82A}">
                    <a16:rowId xmlns:a16="http://schemas.microsoft.com/office/drawing/2014/main" val="10034"/>
                  </a:ext>
                </a:extLst>
              </a:tr>
            </a:tbl>
          </a:graphicData>
        </a:graphic>
      </p:graphicFrame>
      <p:sp>
        <p:nvSpPr>
          <p:cNvPr id="4" name="TextBox 3"/>
          <p:cNvSpPr txBox="1"/>
          <p:nvPr/>
        </p:nvSpPr>
        <p:spPr>
          <a:xfrm>
            <a:off x="100968" y="-933450"/>
            <a:ext cx="9747436" cy="6728761"/>
          </a:xfrm>
          <a:prstGeom prst="rect">
            <a:avLst/>
          </a:prstGeom>
          <a:noFill/>
        </p:spPr>
        <p:txBody>
          <a:bodyPr wrap="square" lIns="91436" tIns="45718" rIns="91436" bIns="45718" rtlCol="0">
            <a:spAutoFit/>
          </a:bodyPr>
          <a:lstStyle/>
          <a:p>
            <a:pPr defTabSz="457178"/>
            <a:r>
              <a:rPr lang="en-US" sz="43125" b="1" dirty="0">
                <a:blipFill>
                  <a:blip r:embed="rId3"/>
                  <a:stretch>
                    <a:fillRect/>
                  </a:stretch>
                </a:blipFill>
                <a:latin typeface="Avenir Black"/>
                <a:ea typeface="Helvetica" charset="0"/>
                <a:cs typeface="Avenir Black"/>
              </a:rPr>
              <a:t>400</a:t>
            </a:r>
          </a:p>
        </p:txBody>
      </p:sp>
    </p:spTree>
    <p:extLst>
      <p:ext uri="{BB962C8B-B14F-4D97-AF65-F5344CB8AC3E}">
        <p14:creationId xmlns:p14="http://schemas.microsoft.com/office/powerpoint/2010/main" val="212770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0" y="361950"/>
            <a:ext cx="6783324" cy="4312920"/>
            <a:chOff x="388913" y="763647"/>
            <a:chExt cx="8117428" cy="5667979"/>
          </a:xfrm>
          <a:solidFill>
            <a:srgbClr val="45A1AA"/>
          </a:solidFill>
        </p:grpSpPr>
        <p:grpSp>
          <p:nvGrpSpPr>
            <p:cNvPr id="5" name="Group 4"/>
            <p:cNvGrpSpPr/>
            <p:nvPr/>
          </p:nvGrpSpPr>
          <p:grpSpPr>
            <a:xfrm>
              <a:off x="388913" y="1294116"/>
              <a:ext cx="1118425" cy="960106"/>
              <a:chOff x="5768721" y="3478374"/>
              <a:chExt cx="1118425" cy="960106"/>
            </a:xfrm>
            <a:grpFill/>
          </p:grpSpPr>
          <p:sp>
            <p:nvSpPr>
              <p:cNvPr id="117" name="Hexagon 116"/>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8"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Academic Dean</a:t>
                </a:r>
              </a:p>
            </p:txBody>
          </p:sp>
        </p:grpSp>
        <p:grpSp>
          <p:nvGrpSpPr>
            <p:cNvPr id="6" name="Group 5"/>
            <p:cNvGrpSpPr/>
            <p:nvPr/>
          </p:nvGrpSpPr>
          <p:grpSpPr>
            <a:xfrm>
              <a:off x="1395279" y="1825280"/>
              <a:ext cx="1118425" cy="960106"/>
              <a:chOff x="5768721" y="3478374"/>
              <a:chExt cx="1118425" cy="960106"/>
            </a:xfrm>
            <a:grpFill/>
          </p:grpSpPr>
          <p:sp>
            <p:nvSpPr>
              <p:cNvPr id="115" name="Hexagon 114"/>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6"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Advancement Campaign Director</a:t>
                </a:r>
              </a:p>
            </p:txBody>
          </p:sp>
        </p:grpSp>
        <p:grpSp>
          <p:nvGrpSpPr>
            <p:cNvPr id="7" name="Group 6"/>
            <p:cNvGrpSpPr/>
            <p:nvPr/>
          </p:nvGrpSpPr>
          <p:grpSpPr>
            <a:xfrm>
              <a:off x="2426003" y="1305695"/>
              <a:ext cx="1118425" cy="960106"/>
              <a:chOff x="5768721" y="3478374"/>
              <a:chExt cx="1118425" cy="960106"/>
            </a:xfrm>
            <a:grpFill/>
          </p:grpSpPr>
          <p:sp>
            <p:nvSpPr>
              <p:cNvPr id="113" name="Hexagon 112"/>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4"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Advancement Donor Relations</a:t>
                </a:r>
              </a:p>
            </p:txBody>
          </p:sp>
        </p:grpSp>
        <p:grpSp>
          <p:nvGrpSpPr>
            <p:cNvPr id="8" name="Group 7"/>
            <p:cNvGrpSpPr/>
            <p:nvPr/>
          </p:nvGrpSpPr>
          <p:grpSpPr>
            <a:xfrm>
              <a:off x="3425932" y="790013"/>
              <a:ext cx="1118425" cy="960106"/>
              <a:chOff x="5768721" y="3478374"/>
              <a:chExt cx="1118425" cy="960106"/>
            </a:xfrm>
            <a:grpFill/>
          </p:grpSpPr>
          <p:sp>
            <p:nvSpPr>
              <p:cNvPr id="111" name="Hexagon 110"/>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2"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Board of Trustees</a:t>
                </a:r>
              </a:p>
            </p:txBody>
          </p:sp>
        </p:grpSp>
        <p:grpSp>
          <p:nvGrpSpPr>
            <p:cNvPr id="9" name="Group 8"/>
            <p:cNvGrpSpPr/>
            <p:nvPr/>
          </p:nvGrpSpPr>
          <p:grpSpPr>
            <a:xfrm>
              <a:off x="4425205" y="1294116"/>
              <a:ext cx="1118425" cy="960106"/>
              <a:chOff x="5768721" y="3478374"/>
              <a:chExt cx="1118425" cy="960106"/>
            </a:xfrm>
            <a:grpFill/>
          </p:grpSpPr>
          <p:sp>
            <p:nvSpPr>
              <p:cNvPr id="109" name="Hexagon 108"/>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0"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Budget Office</a:t>
                </a:r>
              </a:p>
            </p:txBody>
          </p:sp>
        </p:grpSp>
        <p:grpSp>
          <p:nvGrpSpPr>
            <p:cNvPr id="10" name="Group 9"/>
            <p:cNvGrpSpPr/>
            <p:nvPr/>
          </p:nvGrpSpPr>
          <p:grpSpPr>
            <a:xfrm>
              <a:off x="5412594" y="790013"/>
              <a:ext cx="1118425" cy="960106"/>
              <a:chOff x="5768721" y="3478374"/>
              <a:chExt cx="1118425" cy="960106"/>
            </a:xfrm>
            <a:grpFill/>
          </p:grpSpPr>
          <p:sp>
            <p:nvSpPr>
              <p:cNvPr id="107" name="Hexagon 106"/>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8"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Bursar</a:t>
                </a:r>
              </a:p>
            </p:txBody>
          </p:sp>
        </p:grpSp>
        <p:grpSp>
          <p:nvGrpSpPr>
            <p:cNvPr id="11" name="Group 10"/>
            <p:cNvGrpSpPr/>
            <p:nvPr/>
          </p:nvGrpSpPr>
          <p:grpSpPr>
            <a:xfrm>
              <a:off x="6394636" y="1294116"/>
              <a:ext cx="1118425" cy="960106"/>
              <a:chOff x="5768721" y="3478374"/>
              <a:chExt cx="1118425" cy="960106"/>
            </a:xfrm>
            <a:grpFill/>
          </p:grpSpPr>
          <p:sp>
            <p:nvSpPr>
              <p:cNvPr id="105" name="Hexagon 104"/>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6"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Business Unit Directors</a:t>
                </a:r>
              </a:p>
            </p:txBody>
          </p:sp>
        </p:grpSp>
        <p:grpSp>
          <p:nvGrpSpPr>
            <p:cNvPr id="12" name="Group 11"/>
            <p:cNvGrpSpPr/>
            <p:nvPr/>
          </p:nvGrpSpPr>
          <p:grpSpPr>
            <a:xfrm>
              <a:off x="7387916" y="1825280"/>
              <a:ext cx="1118425" cy="960106"/>
              <a:chOff x="5768721" y="3478374"/>
              <a:chExt cx="1118425" cy="960106"/>
            </a:xfrm>
            <a:grpFill/>
          </p:grpSpPr>
          <p:sp>
            <p:nvSpPr>
              <p:cNvPr id="103" name="Hexagon 102"/>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4"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Career Development</a:t>
                </a:r>
              </a:p>
            </p:txBody>
          </p:sp>
        </p:grpSp>
        <p:grpSp>
          <p:nvGrpSpPr>
            <p:cNvPr id="13" name="Group 12"/>
            <p:cNvGrpSpPr/>
            <p:nvPr/>
          </p:nvGrpSpPr>
          <p:grpSpPr>
            <a:xfrm>
              <a:off x="388913" y="2358619"/>
              <a:ext cx="1118425" cy="960106"/>
              <a:chOff x="5768721" y="3478374"/>
              <a:chExt cx="1118425" cy="960106"/>
            </a:xfrm>
            <a:grpFill/>
          </p:grpSpPr>
          <p:sp>
            <p:nvSpPr>
              <p:cNvPr id="101" name="Hexagon 100"/>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2"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Comptroller</a:t>
                </a:r>
              </a:p>
            </p:txBody>
          </p:sp>
        </p:grpSp>
        <p:grpSp>
          <p:nvGrpSpPr>
            <p:cNvPr id="14" name="Group 13"/>
            <p:cNvGrpSpPr/>
            <p:nvPr/>
          </p:nvGrpSpPr>
          <p:grpSpPr>
            <a:xfrm>
              <a:off x="1395279" y="2866518"/>
              <a:ext cx="1118425" cy="960106"/>
              <a:chOff x="5768721" y="3478374"/>
              <a:chExt cx="1118425" cy="960106"/>
            </a:xfrm>
            <a:grpFill/>
          </p:grpSpPr>
          <p:sp>
            <p:nvSpPr>
              <p:cNvPr id="99" name="Hexagon 98"/>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0"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Department Chairs</a:t>
                </a:r>
              </a:p>
            </p:txBody>
          </p:sp>
        </p:grpSp>
        <p:grpSp>
          <p:nvGrpSpPr>
            <p:cNvPr id="15" name="Group 14"/>
            <p:cNvGrpSpPr/>
            <p:nvPr/>
          </p:nvGrpSpPr>
          <p:grpSpPr>
            <a:xfrm>
              <a:off x="2426003" y="2370198"/>
              <a:ext cx="1118425" cy="960106"/>
              <a:chOff x="5768721" y="3478374"/>
              <a:chExt cx="1118425" cy="960106"/>
            </a:xfrm>
            <a:grpFill/>
          </p:grpSpPr>
          <p:sp>
            <p:nvSpPr>
              <p:cNvPr id="97" name="Hexagon 96"/>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8"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Director Financial Aid</a:t>
                </a:r>
              </a:p>
            </p:txBody>
          </p:sp>
        </p:grpSp>
        <p:grpSp>
          <p:nvGrpSpPr>
            <p:cNvPr id="16" name="Group 15"/>
            <p:cNvGrpSpPr/>
            <p:nvPr/>
          </p:nvGrpSpPr>
          <p:grpSpPr>
            <a:xfrm>
              <a:off x="4425205" y="2358619"/>
              <a:ext cx="1118425" cy="960106"/>
              <a:chOff x="5768721" y="3478374"/>
              <a:chExt cx="1118425" cy="960106"/>
            </a:xfrm>
            <a:grpFill/>
          </p:grpSpPr>
          <p:sp>
            <p:nvSpPr>
              <p:cNvPr id="95" name="Hexagon 94"/>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6"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Director of Annual Giving</a:t>
                </a:r>
              </a:p>
            </p:txBody>
          </p:sp>
        </p:grpSp>
        <p:grpSp>
          <p:nvGrpSpPr>
            <p:cNvPr id="17" name="Group 16"/>
            <p:cNvGrpSpPr/>
            <p:nvPr/>
          </p:nvGrpSpPr>
          <p:grpSpPr>
            <a:xfrm>
              <a:off x="3425932" y="1825280"/>
              <a:ext cx="1118425" cy="960106"/>
              <a:chOff x="5768721" y="3478374"/>
              <a:chExt cx="1118425" cy="960106"/>
            </a:xfrm>
            <a:grpFill/>
          </p:grpSpPr>
          <p:sp>
            <p:nvSpPr>
              <p:cNvPr id="93" name="Hexagon 92"/>
              <p:cNvSpPr/>
              <p:nvPr/>
            </p:nvSpPr>
            <p:spPr>
              <a:xfrm>
                <a:off x="5768721" y="3478374"/>
                <a:ext cx="1118425" cy="960106"/>
              </a:xfrm>
              <a:prstGeom prst="hexagon">
                <a:avLst>
                  <a:gd name="adj" fmla="val 25000"/>
                  <a:gd name="vf" fmla="val 115470"/>
                </a:avLst>
              </a:prstGeom>
              <a:solidFill>
                <a:srgbClr val="642673"/>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4" name="Hexagon 4"/>
              <p:cNvSpPr/>
              <p:nvPr/>
            </p:nvSpPr>
            <p:spPr>
              <a:xfrm>
                <a:off x="5941932" y="3627066"/>
                <a:ext cx="772003" cy="662722"/>
              </a:xfrm>
              <a:prstGeom prst="rect">
                <a:avLst/>
              </a:prstGeom>
              <a:solidFill>
                <a:srgbClr val="642673"/>
              </a:solid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a:latin typeface="Helvetica" charset="0"/>
                    <a:ea typeface="Helvetica" charset="0"/>
                    <a:cs typeface="Helvetica" charset="0"/>
                  </a:rPr>
                  <a:t>Director Admissions</a:t>
                </a:r>
                <a:endParaRPr lang="en-US" sz="825" dirty="0">
                  <a:latin typeface="Helvetica" charset="0"/>
                  <a:ea typeface="Helvetica" charset="0"/>
                  <a:cs typeface="Helvetica" charset="0"/>
                </a:endParaRPr>
              </a:p>
            </p:txBody>
          </p:sp>
        </p:grpSp>
        <p:grpSp>
          <p:nvGrpSpPr>
            <p:cNvPr id="18" name="Group 17"/>
            <p:cNvGrpSpPr/>
            <p:nvPr/>
          </p:nvGrpSpPr>
          <p:grpSpPr>
            <a:xfrm>
              <a:off x="388913" y="3402333"/>
              <a:ext cx="1118425" cy="960106"/>
              <a:chOff x="5768721" y="3478374"/>
              <a:chExt cx="1118425" cy="960106"/>
            </a:xfrm>
            <a:grpFill/>
          </p:grpSpPr>
          <p:sp>
            <p:nvSpPr>
              <p:cNvPr id="91" name="Hexagon 90"/>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2"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Director of Health Services / Counseling</a:t>
                </a:r>
              </a:p>
            </p:txBody>
          </p:sp>
        </p:grpSp>
        <p:grpSp>
          <p:nvGrpSpPr>
            <p:cNvPr id="19" name="Group 18"/>
            <p:cNvGrpSpPr/>
            <p:nvPr/>
          </p:nvGrpSpPr>
          <p:grpSpPr>
            <a:xfrm>
              <a:off x="2426003" y="3402333"/>
              <a:ext cx="1118425" cy="960106"/>
              <a:chOff x="5768721" y="3478374"/>
              <a:chExt cx="1118425" cy="960106"/>
            </a:xfrm>
            <a:grpFill/>
          </p:grpSpPr>
          <p:sp>
            <p:nvSpPr>
              <p:cNvPr id="89" name="Hexagon 88"/>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0"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Director </a:t>
                </a:r>
                <a:r>
                  <a:rPr lang="en-US" sz="825">
                    <a:latin typeface="Helvetica" charset="0"/>
                    <a:ea typeface="Helvetica" charset="0"/>
                    <a:cs typeface="Helvetica" charset="0"/>
                  </a:rPr>
                  <a:t>of Residence Life</a:t>
                </a:r>
                <a:endParaRPr lang="en-US" sz="825" dirty="0">
                  <a:latin typeface="Helvetica" charset="0"/>
                  <a:ea typeface="Helvetica" charset="0"/>
                  <a:cs typeface="Helvetica" charset="0"/>
                </a:endParaRPr>
              </a:p>
            </p:txBody>
          </p:sp>
        </p:grpSp>
        <p:grpSp>
          <p:nvGrpSpPr>
            <p:cNvPr id="20" name="Group 19"/>
            <p:cNvGrpSpPr/>
            <p:nvPr/>
          </p:nvGrpSpPr>
          <p:grpSpPr>
            <a:xfrm>
              <a:off x="4425205" y="3402333"/>
              <a:ext cx="1118425" cy="960106"/>
              <a:chOff x="5768721" y="3478374"/>
              <a:chExt cx="1118425" cy="960106"/>
            </a:xfrm>
            <a:grpFill/>
          </p:grpSpPr>
          <p:sp>
            <p:nvSpPr>
              <p:cNvPr id="87" name="Hexagon 86"/>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8"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Director of Student Employment</a:t>
                </a:r>
              </a:p>
            </p:txBody>
          </p:sp>
        </p:grpSp>
        <p:grpSp>
          <p:nvGrpSpPr>
            <p:cNvPr id="21" name="Group 20"/>
            <p:cNvGrpSpPr/>
            <p:nvPr/>
          </p:nvGrpSpPr>
          <p:grpSpPr>
            <a:xfrm>
              <a:off x="5412594" y="1825280"/>
              <a:ext cx="1118425" cy="960106"/>
              <a:chOff x="5768721" y="3478374"/>
              <a:chExt cx="1118425" cy="960106"/>
            </a:xfrm>
            <a:grpFill/>
          </p:grpSpPr>
          <p:sp>
            <p:nvSpPr>
              <p:cNvPr id="85" name="Hexagon 84"/>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6"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Director </a:t>
                </a:r>
                <a:r>
                  <a:rPr lang="en-US" sz="825">
                    <a:latin typeface="Helvetica" charset="0"/>
                    <a:ea typeface="Helvetica" charset="0"/>
                    <a:cs typeface="Helvetica" charset="0"/>
                  </a:rPr>
                  <a:t>of Athletics</a:t>
                </a:r>
                <a:endParaRPr lang="en-US" sz="825" dirty="0">
                  <a:latin typeface="Helvetica" charset="0"/>
                  <a:ea typeface="Helvetica" charset="0"/>
                  <a:cs typeface="Helvetica" charset="0"/>
                </a:endParaRPr>
              </a:p>
            </p:txBody>
          </p:sp>
        </p:grpSp>
        <p:grpSp>
          <p:nvGrpSpPr>
            <p:cNvPr id="22" name="Group 21"/>
            <p:cNvGrpSpPr/>
            <p:nvPr/>
          </p:nvGrpSpPr>
          <p:grpSpPr>
            <a:xfrm>
              <a:off x="6394636" y="2358619"/>
              <a:ext cx="1118425" cy="960106"/>
              <a:chOff x="5768721" y="3478374"/>
              <a:chExt cx="1118425" cy="960106"/>
            </a:xfrm>
            <a:grpFill/>
          </p:grpSpPr>
          <p:sp>
            <p:nvSpPr>
              <p:cNvPr id="83" name="Hexagon 82"/>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4"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Director of Human Resources</a:t>
                </a:r>
              </a:p>
            </p:txBody>
          </p:sp>
        </p:grpSp>
        <p:grpSp>
          <p:nvGrpSpPr>
            <p:cNvPr id="23" name="Group 22"/>
            <p:cNvGrpSpPr/>
            <p:nvPr/>
          </p:nvGrpSpPr>
          <p:grpSpPr>
            <a:xfrm>
              <a:off x="7387916" y="2866518"/>
              <a:ext cx="1118425" cy="960106"/>
              <a:chOff x="5768721" y="3478374"/>
              <a:chExt cx="1118425" cy="960106"/>
            </a:xfrm>
            <a:grpFill/>
          </p:grpSpPr>
          <p:sp>
            <p:nvSpPr>
              <p:cNvPr id="81" name="Hexagon 80"/>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2"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Faculty</a:t>
                </a:r>
              </a:p>
            </p:txBody>
          </p:sp>
        </p:grpSp>
        <p:grpSp>
          <p:nvGrpSpPr>
            <p:cNvPr id="24" name="Group 23"/>
            <p:cNvGrpSpPr/>
            <p:nvPr/>
          </p:nvGrpSpPr>
          <p:grpSpPr>
            <a:xfrm>
              <a:off x="1395279" y="3900997"/>
              <a:ext cx="1118425" cy="960106"/>
              <a:chOff x="5768721" y="3478374"/>
              <a:chExt cx="1118425" cy="960106"/>
            </a:xfrm>
            <a:grpFill/>
          </p:grpSpPr>
          <p:sp>
            <p:nvSpPr>
              <p:cNvPr id="79" name="Hexagon 78"/>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0"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Facilities Manager</a:t>
                </a:r>
              </a:p>
            </p:txBody>
          </p:sp>
        </p:grpSp>
        <p:grpSp>
          <p:nvGrpSpPr>
            <p:cNvPr id="25" name="Group 24"/>
            <p:cNvGrpSpPr/>
            <p:nvPr/>
          </p:nvGrpSpPr>
          <p:grpSpPr>
            <a:xfrm>
              <a:off x="3425932" y="2866518"/>
              <a:ext cx="1118425" cy="960106"/>
              <a:chOff x="5768721" y="3478374"/>
              <a:chExt cx="1118425" cy="960106"/>
            </a:xfrm>
            <a:grpFill/>
          </p:grpSpPr>
          <p:sp>
            <p:nvSpPr>
              <p:cNvPr id="77" name="Hexagon 76"/>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8"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Financial </a:t>
                </a:r>
                <a:r>
                  <a:rPr lang="en-US" sz="825">
                    <a:latin typeface="Helvetica" charset="0"/>
                    <a:ea typeface="Helvetica" charset="0"/>
                    <a:cs typeface="Helvetica" charset="0"/>
                  </a:rPr>
                  <a:t>Aid Counselor</a:t>
                </a:r>
                <a:endParaRPr lang="en-US" sz="825" dirty="0">
                  <a:latin typeface="Helvetica" charset="0"/>
                  <a:ea typeface="Helvetica" charset="0"/>
                  <a:cs typeface="Helvetica" charset="0"/>
                </a:endParaRPr>
              </a:p>
            </p:txBody>
          </p:sp>
        </p:grpSp>
        <p:grpSp>
          <p:nvGrpSpPr>
            <p:cNvPr id="26" name="Group 25"/>
            <p:cNvGrpSpPr/>
            <p:nvPr/>
          </p:nvGrpSpPr>
          <p:grpSpPr>
            <a:xfrm>
              <a:off x="5412594" y="2866518"/>
              <a:ext cx="1118425" cy="960106"/>
              <a:chOff x="5768721" y="3478374"/>
              <a:chExt cx="1118425" cy="960106"/>
            </a:xfrm>
            <a:grpFill/>
          </p:grpSpPr>
          <p:sp>
            <p:nvSpPr>
              <p:cNvPr id="75" name="Hexagon 74"/>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6"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Financial Aid </a:t>
                </a:r>
                <a:r>
                  <a:rPr lang="en-US" sz="825">
                    <a:latin typeface="Helvetica" charset="0"/>
                    <a:ea typeface="Helvetica" charset="0"/>
                    <a:cs typeface="Helvetica" charset="0"/>
                  </a:rPr>
                  <a:t>Loan Manager</a:t>
                </a:r>
                <a:endParaRPr lang="en-US" sz="825" dirty="0">
                  <a:latin typeface="Helvetica" charset="0"/>
                  <a:ea typeface="Helvetica" charset="0"/>
                  <a:cs typeface="Helvetica" charset="0"/>
                </a:endParaRPr>
              </a:p>
            </p:txBody>
          </p:sp>
        </p:grpSp>
        <p:grpSp>
          <p:nvGrpSpPr>
            <p:cNvPr id="27" name="Group 26"/>
            <p:cNvGrpSpPr/>
            <p:nvPr/>
          </p:nvGrpSpPr>
          <p:grpSpPr>
            <a:xfrm>
              <a:off x="7387916" y="3900997"/>
              <a:ext cx="1118425" cy="960106"/>
              <a:chOff x="5768721" y="3478374"/>
              <a:chExt cx="1118425" cy="960106"/>
            </a:xfrm>
            <a:grpFill/>
          </p:grpSpPr>
          <p:sp>
            <p:nvSpPr>
              <p:cNvPr id="73" name="Hexagon 72"/>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4"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Financial Aid Operations Manager</a:t>
                </a:r>
              </a:p>
            </p:txBody>
          </p:sp>
        </p:grpSp>
        <p:grpSp>
          <p:nvGrpSpPr>
            <p:cNvPr id="28" name="Group 27"/>
            <p:cNvGrpSpPr/>
            <p:nvPr/>
          </p:nvGrpSpPr>
          <p:grpSpPr>
            <a:xfrm>
              <a:off x="388913" y="4433306"/>
              <a:ext cx="1118425" cy="960106"/>
              <a:chOff x="5768721" y="3478374"/>
              <a:chExt cx="1118425" cy="960106"/>
            </a:xfrm>
            <a:grpFill/>
          </p:grpSpPr>
          <p:sp>
            <p:nvSpPr>
              <p:cNvPr id="71" name="Hexagon 70"/>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2"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Financial </a:t>
                </a:r>
                <a:r>
                  <a:rPr lang="en-US" sz="825">
                    <a:latin typeface="Helvetica" charset="0"/>
                    <a:ea typeface="Helvetica" charset="0"/>
                    <a:cs typeface="Helvetica" charset="0"/>
                  </a:rPr>
                  <a:t>Aid Quality</a:t>
                </a:r>
                <a:endParaRPr lang="en-US" sz="825" dirty="0">
                  <a:latin typeface="Helvetica" charset="0"/>
                  <a:ea typeface="Helvetica" charset="0"/>
                  <a:cs typeface="Helvetica" charset="0"/>
                </a:endParaRPr>
              </a:p>
            </p:txBody>
          </p:sp>
        </p:grpSp>
        <p:grpSp>
          <p:nvGrpSpPr>
            <p:cNvPr id="29" name="Group 28"/>
            <p:cNvGrpSpPr/>
            <p:nvPr/>
          </p:nvGrpSpPr>
          <p:grpSpPr>
            <a:xfrm>
              <a:off x="2426003" y="4433306"/>
              <a:ext cx="1118425" cy="960106"/>
              <a:chOff x="5768721" y="3478374"/>
              <a:chExt cx="1118425" cy="960106"/>
            </a:xfrm>
            <a:grpFill/>
          </p:grpSpPr>
          <p:sp>
            <p:nvSpPr>
              <p:cNvPr id="69" name="Hexagon 68"/>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0"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Financial Aid Director of Scholarships</a:t>
                </a:r>
              </a:p>
            </p:txBody>
          </p:sp>
        </p:grpSp>
        <p:grpSp>
          <p:nvGrpSpPr>
            <p:cNvPr id="30" name="Group 29"/>
            <p:cNvGrpSpPr/>
            <p:nvPr/>
          </p:nvGrpSpPr>
          <p:grpSpPr>
            <a:xfrm>
              <a:off x="6394636" y="3402333"/>
              <a:ext cx="1118425" cy="960106"/>
              <a:chOff x="5768721" y="3478374"/>
              <a:chExt cx="1118425" cy="960106"/>
            </a:xfrm>
            <a:grpFill/>
          </p:grpSpPr>
          <p:sp>
            <p:nvSpPr>
              <p:cNvPr id="67" name="Hexagon 66"/>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8"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Fundraising Manager</a:t>
                </a:r>
              </a:p>
            </p:txBody>
          </p:sp>
        </p:grpSp>
        <p:grpSp>
          <p:nvGrpSpPr>
            <p:cNvPr id="31" name="Group 30"/>
            <p:cNvGrpSpPr/>
            <p:nvPr/>
          </p:nvGrpSpPr>
          <p:grpSpPr>
            <a:xfrm>
              <a:off x="1395279" y="4943647"/>
              <a:ext cx="1118425" cy="960106"/>
              <a:chOff x="5768721" y="3478374"/>
              <a:chExt cx="1118425" cy="960106"/>
            </a:xfrm>
            <a:grpFill/>
          </p:grpSpPr>
          <p:sp>
            <p:nvSpPr>
              <p:cNvPr id="65" name="Hexagon 64"/>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6"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Grants Manager</a:t>
                </a:r>
              </a:p>
            </p:txBody>
          </p:sp>
        </p:grpSp>
        <p:grpSp>
          <p:nvGrpSpPr>
            <p:cNvPr id="32" name="Group 31"/>
            <p:cNvGrpSpPr/>
            <p:nvPr/>
          </p:nvGrpSpPr>
          <p:grpSpPr>
            <a:xfrm>
              <a:off x="3425932" y="3900997"/>
              <a:ext cx="1118425" cy="960106"/>
              <a:chOff x="5768721" y="3478374"/>
              <a:chExt cx="1118425" cy="960106"/>
            </a:xfrm>
            <a:grpFill/>
          </p:grpSpPr>
          <p:sp>
            <p:nvSpPr>
              <p:cNvPr id="63" name="Hexagon 62"/>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4"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a:latin typeface="Helvetica" charset="0"/>
                    <a:ea typeface="Helvetica" charset="0"/>
                    <a:cs typeface="Helvetica" charset="0"/>
                  </a:rPr>
                  <a:t>Institutional Research</a:t>
                </a:r>
                <a:endParaRPr lang="en-US" sz="825" dirty="0">
                  <a:latin typeface="Helvetica" charset="0"/>
                  <a:ea typeface="Helvetica" charset="0"/>
                  <a:cs typeface="Helvetica" charset="0"/>
                </a:endParaRPr>
              </a:p>
            </p:txBody>
          </p:sp>
        </p:grpSp>
        <p:grpSp>
          <p:nvGrpSpPr>
            <p:cNvPr id="33" name="Group 32"/>
            <p:cNvGrpSpPr/>
            <p:nvPr/>
          </p:nvGrpSpPr>
          <p:grpSpPr>
            <a:xfrm>
              <a:off x="4425205" y="4433306"/>
              <a:ext cx="1118425" cy="960106"/>
              <a:chOff x="5768721" y="3478374"/>
              <a:chExt cx="1118425" cy="960106"/>
            </a:xfrm>
            <a:grpFill/>
          </p:grpSpPr>
          <p:sp>
            <p:nvSpPr>
              <p:cNvPr id="61" name="Hexagon 60"/>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2"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President </a:t>
                </a:r>
              </a:p>
            </p:txBody>
          </p:sp>
        </p:grpSp>
        <p:grpSp>
          <p:nvGrpSpPr>
            <p:cNvPr id="34" name="Group 33"/>
            <p:cNvGrpSpPr/>
            <p:nvPr/>
          </p:nvGrpSpPr>
          <p:grpSpPr>
            <a:xfrm>
              <a:off x="5412594" y="3900997"/>
              <a:ext cx="1118425" cy="960106"/>
              <a:chOff x="5768721" y="3478374"/>
              <a:chExt cx="1118425" cy="960106"/>
            </a:xfrm>
            <a:grpFill/>
          </p:grpSpPr>
          <p:sp>
            <p:nvSpPr>
              <p:cNvPr id="59" name="Hexagon 58"/>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0"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Provost</a:t>
                </a:r>
              </a:p>
            </p:txBody>
          </p:sp>
        </p:grpSp>
        <p:grpSp>
          <p:nvGrpSpPr>
            <p:cNvPr id="35" name="Group 34"/>
            <p:cNvGrpSpPr/>
            <p:nvPr/>
          </p:nvGrpSpPr>
          <p:grpSpPr>
            <a:xfrm>
              <a:off x="6394636" y="4433306"/>
              <a:ext cx="1118425" cy="960106"/>
              <a:chOff x="5768721" y="3478374"/>
              <a:chExt cx="1118425" cy="960106"/>
            </a:xfrm>
            <a:grpFill/>
          </p:grpSpPr>
          <p:sp>
            <p:nvSpPr>
              <p:cNvPr id="57" name="Hexagon 56"/>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8"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Registrar</a:t>
                </a:r>
              </a:p>
            </p:txBody>
          </p:sp>
        </p:grpSp>
        <p:grpSp>
          <p:nvGrpSpPr>
            <p:cNvPr id="36" name="Group 35"/>
            <p:cNvGrpSpPr/>
            <p:nvPr/>
          </p:nvGrpSpPr>
          <p:grpSpPr>
            <a:xfrm>
              <a:off x="5412594" y="4943647"/>
              <a:ext cx="1118425" cy="960106"/>
              <a:chOff x="5768721" y="3478374"/>
              <a:chExt cx="1118425" cy="960106"/>
            </a:xfrm>
            <a:grpFill/>
          </p:grpSpPr>
          <p:sp>
            <p:nvSpPr>
              <p:cNvPr id="55" name="Hexagon 54"/>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6"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VP Academic Affairs</a:t>
                </a:r>
              </a:p>
            </p:txBody>
          </p:sp>
        </p:grpSp>
        <p:grpSp>
          <p:nvGrpSpPr>
            <p:cNvPr id="37" name="Group 36"/>
            <p:cNvGrpSpPr/>
            <p:nvPr/>
          </p:nvGrpSpPr>
          <p:grpSpPr>
            <a:xfrm>
              <a:off x="1407457" y="763647"/>
              <a:ext cx="1118425" cy="960106"/>
              <a:chOff x="-211738" y="-701626"/>
              <a:chExt cx="1118425" cy="960106"/>
            </a:xfrm>
            <a:grpFill/>
          </p:grpSpPr>
          <p:sp>
            <p:nvSpPr>
              <p:cNvPr id="53" name="Hexagon 52"/>
              <p:cNvSpPr/>
              <p:nvPr/>
            </p:nvSpPr>
            <p:spPr>
              <a:xfrm>
                <a:off x="-211738" y="-701626"/>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4" name="Hexagon 4"/>
              <p:cNvSpPr/>
              <p:nvPr/>
            </p:nvSpPr>
            <p:spPr>
              <a:xfrm>
                <a:off x="-38525" y="-552931"/>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a:latin typeface="Helvetica" charset="0"/>
                    <a:ea typeface="Helvetica" charset="0"/>
                    <a:cs typeface="Helvetica" charset="0"/>
                  </a:rPr>
                  <a:t>Student Success</a:t>
                </a:r>
                <a:endParaRPr lang="en-US" sz="825" dirty="0">
                  <a:latin typeface="Helvetica" charset="0"/>
                  <a:ea typeface="Helvetica" charset="0"/>
                  <a:cs typeface="Helvetica" charset="0"/>
                </a:endParaRPr>
              </a:p>
            </p:txBody>
          </p:sp>
        </p:grpSp>
        <p:grpSp>
          <p:nvGrpSpPr>
            <p:cNvPr id="38" name="Group 37"/>
            <p:cNvGrpSpPr/>
            <p:nvPr/>
          </p:nvGrpSpPr>
          <p:grpSpPr>
            <a:xfrm>
              <a:off x="388913" y="5471520"/>
              <a:ext cx="1118425" cy="960106"/>
              <a:chOff x="5768721" y="3478374"/>
              <a:chExt cx="1118425" cy="960106"/>
            </a:xfrm>
            <a:grpFill/>
          </p:grpSpPr>
          <p:sp>
            <p:nvSpPr>
              <p:cNvPr id="51" name="Hexagon 50"/>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2"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VP Advancement</a:t>
                </a:r>
              </a:p>
            </p:txBody>
          </p:sp>
        </p:grpSp>
        <p:grpSp>
          <p:nvGrpSpPr>
            <p:cNvPr id="39" name="Group 38"/>
            <p:cNvGrpSpPr/>
            <p:nvPr/>
          </p:nvGrpSpPr>
          <p:grpSpPr>
            <a:xfrm>
              <a:off x="2426003" y="5471520"/>
              <a:ext cx="1118425" cy="960106"/>
              <a:chOff x="5768721" y="3478374"/>
              <a:chExt cx="1118425" cy="960106"/>
            </a:xfrm>
            <a:grpFill/>
          </p:grpSpPr>
          <p:sp>
            <p:nvSpPr>
              <p:cNvPr id="49" name="Hexagon 48"/>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0"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VP Enrollment Manager</a:t>
                </a:r>
              </a:p>
            </p:txBody>
          </p:sp>
        </p:grpSp>
        <p:grpSp>
          <p:nvGrpSpPr>
            <p:cNvPr id="40" name="Group 39"/>
            <p:cNvGrpSpPr/>
            <p:nvPr/>
          </p:nvGrpSpPr>
          <p:grpSpPr>
            <a:xfrm>
              <a:off x="4425205" y="5471520"/>
              <a:ext cx="1118425" cy="960106"/>
              <a:chOff x="5768721" y="3478374"/>
              <a:chExt cx="1118425" cy="960106"/>
            </a:xfrm>
            <a:grpFill/>
          </p:grpSpPr>
          <p:sp>
            <p:nvSpPr>
              <p:cNvPr id="47" name="Hexagon 46"/>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8"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VP Finance (CFO)</a:t>
                </a:r>
              </a:p>
            </p:txBody>
          </p:sp>
        </p:grpSp>
        <p:grpSp>
          <p:nvGrpSpPr>
            <p:cNvPr id="41" name="Group 40"/>
            <p:cNvGrpSpPr/>
            <p:nvPr/>
          </p:nvGrpSpPr>
          <p:grpSpPr>
            <a:xfrm>
              <a:off x="6394636" y="5471520"/>
              <a:ext cx="1118425" cy="960106"/>
              <a:chOff x="5768721" y="3478374"/>
              <a:chExt cx="1118425" cy="960106"/>
            </a:xfrm>
            <a:grpFill/>
          </p:grpSpPr>
          <p:sp>
            <p:nvSpPr>
              <p:cNvPr id="45" name="Hexagon 44"/>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6"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a:latin typeface="Helvetica" charset="0"/>
                    <a:ea typeface="Helvetica" charset="0"/>
                    <a:cs typeface="Helvetica" charset="0"/>
                  </a:rPr>
                  <a:t>VP Human Resources</a:t>
                </a:r>
                <a:endParaRPr lang="en-US" sz="825" dirty="0">
                  <a:latin typeface="Helvetica" charset="0"/>
                  <a:ea typeface="Helvetica" charset="0"/>
                  <a:cs typeface="Helvetica" charset="0"/>
                </a:endParaRPr>
              </a:p>
            </p:txBody>
          </p:sp>
        </p:grpSp>
        <p:grpSp>
          <p:nvGrpSpPr>
            <p:cNvPr id="42" name="Group 41"/>
            <p:cNvGrpSpPr/>
            <p:nvPr/>
          </p:nvGrpSpPr>
          <p:grpSpPr>
            <a:xfrm>
              <a:off x="3425932" y="4943647"/>
              <a:ext cx="1118425" cy="960106"/>
              <a:chOff x="5768721" y="3478374"/>
              <a:chExt cx="1118425" cy="960106"/>
            </a:xfrm>
            <a:grpFill/>
          </p:grpSpPr>
          <p:sp>
            <p:nvSpPr>
              <p:cNvPr id="43" name="Hexagon 42"/>
              <p:cNvSpPr/>
              <p:nvPr/>
            </p:nvSpPr>
            <p:spPr>
              <a:xfrm>
                <a:off x="5768721" y="3478374"/>
                <a:ext cx="1118425" cy="960106"/>
              </a:xfrm>
              <a:prstGeom prst="hexagon">
                <a:avLst>
                  <a:gd name="adj" fmla="val 25000"/>
                  <a:gd name="vf" fmla="val 115470"/>
                </a:avLst>
              </a:prstGeom>
              <a:grp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4" name="Hexagon 4"/>
              <p:cNvSpPr/>
              <p:nvPr/>
            </p:nvSpPr>
            <p:spPr>
              <a:xfrm>
                <a:off x="5941932" y="3627066"/>
                <a:ext cx="772003" cy="66272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430" rIns="0" bIns="6430" numCol="1" spcCol="1270" anchor="ctr" anchorCtr="0">
                <a:noAutofit/>
              </a:bodyPr>
              <a:lstStyle/>
              <a:p>
                <a:pPr algn="ctr" defTabSz="225029">
                  <a:lnSpc>
                    <a:spcPct val="90000"/>
                  </a:lnSpc>
                  <a:spcBef>
                    <a:spcPct val="0"/>
                  </a:spcBef>
                  <a:spcAft>
                    <a:spcPct val="35000"/>
                  </a:spcAft>
                </a:pPr>
                <a:r>
                  <a:rPr lang="en-US" sz="825" dirty="0">
                    <a:latin typeface="Helvetica" charset="0"/>
                    <a:ea typeface="Helvetica" charset="0"/>
                    <a:cs typeface="Helvetica" charset="0"/>
                  </a:rPr>
                  <a:t>VP Student Affairs / Dean of Students</a:t>
                </a:r>
              </a:p>
            </p:txBody>
          </p:sp>
        </p:grpSp>
      </p:grpSp>
      <p:sp>
        <p:nvSpPr>
          <p:cNvPr id="119" name="Title 2"/>
          <p:cNvSpPr txBox="1">
            <a:spLocks/>
          </p:cNvSpPr>
          <p:nvPr/>
        </p:nvSpPr>
        <p:spPr>
          <a:xfrm>
            <a:off x="6923251" y="4019180"/>
            <a:ext cx="2251762" cy="285177"/>
          </a:xfrm>
          <a:prstGeom prst="rect">
            <a:avLst/>
          </a:prstGeom>
        </p:spPr>
        <p:txBody>
          <a:bodyPr/>
          <a:lstStyle>
            <a:lvl1pPr algn="l" defTabSz="457200" rtl="0" eaLnBrk="1" latinLnBrk="0" hangingPunct="1">
              <a:lnSpc>
                <a:spcPct val="100000"/>
              </a:lnSpc>
              <a:spcBef>
                <a:spcPct val="0"/>
              </a:spcBef>
              <a:buNone/>
              <a:defRPr sz="2400" b="1" kern="1200">
                <a:solidFill>
                  <a:schemeClr val="accent5"/>
                </a:solidFill>
                <a:latin typeface="Arial"/>
                <a:ea typeface="+mj-ea"/>
                <a:cs typeface="Arial"/>
              </a:defRPr>
            </a:lvl1pPr>
          </a:lstStyle>
          <a:p>
            <a:pPr algn="ctr"/>
            <a:r>
              <a:rPr lang="en-US" sz="3000" b="0" dirty="0">
                <a:solidFill>
                  <a:schemeClr val="tx1">
                    <a:lumMod val="75000"/>
                    <a:lumOff val="25000"/>
                  </a:schemeClr>
                </a:solidFill>
              </a:rPr>
              <a:t>Connected Roles</a:t>
            </a:r>
          </a:p>
        </p:txBody>
      </p:sp>
    </p:spTree>
    <p:extLst>
      <p:ext uri="{BB962C8B-B14F-4D97-AF65-F5344CB8AC3E}">
        <p14:creationId xmlns:p14="http://schemas.microsoft.com/office/powerpoint/2010/main" val="180201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28109" y="-132736"/>
            <a:ext cx="10474800" cy="6614651"/>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484" y="728661"/>
            <a:ext cx="6356555" cy="3740101"/>
          </a:xfrm>
          <a:prstGeom prst="rect">
            <a:avLst/>
          </a:prstGeom>
        </p:spPr>
      </p:pic>
      <p:sp>
        <p:nvSpPr>
          <p:cNvPr id="5" name="Rectangle 4"/>
          <p:cNvSpPr/>
          <p:nvPr/>
        </p:nvSpPr>
        <p:spPr>
          <a:xfrm>
            <a:off x="7027516" y="1733089"/>
            <a:ext cx="1850603" cy="1754326"/>
          </a:xfrm>
          <a:prstGeom prst="rect">
            <a:avLst/>
          </a:prstGeom>
        </p:spPr>
        <p:txBody>
          <a:bodyPr wrap="square">
            <a:spAutoFit/>
          </a:bodyPr>
          <a:lstStyle/>
          <a:p>
            <a:r>
              <a:rPr lang="en-US" dirty="0">
                <a:solidFill>
                  <a:srgbClr val="462F89"/>
                </a:solidFill>
                <a:latin typeface="Helvetica" charset="0"/>
                <a:ea typeface="Helvetica" charset="0"/>
                <a:cs typeface="Helvetica" charset="0"/>
              </a:rPr>
              <a:t>As the student-to-instructor ratio increases, are there more drops and withdrawals? </a:t>
            </a:r>
          </a:p>
        </p:txBody>
      </p:sp>
      <p:sp>
        <p:nvSpPr>
          <p:cNvPr id="6" name="TextBox 5"/>
          <p:cNvSpPr txBox="1"/>
          <p:nvPr/>
        </p:nvSpPr>
        <p:spPr>
          <a:xfrm>
            <a:off x="7680434" y="163996"/>
            <a:ext cx="1245854" cy="461665"/>
          </a:xfrm>
          <a:prstGeom prst="rect">
            <a:avLst/>
          </a:prstGeom>
          <a:noFill/>
        </p:spPr>
        <p:txBody>
          <a:bodyPr wrap="none" rtlCol="0">
            <a:spAutoFit/>
          </a:bodyPr>
          <a:lstStyle/>
          <a:p>
            <a:r>
              <a:rPr lang="en-US" sz="2400" dirty="0">
                <a:solidFill>
                  <a:srgbClr val="462F89"/>
                </a:solidFill>
                <a:latin typeface="Helvetica" charset="0"/>
                <a:ea typeface="Helvetica" charset="0"/>
                <a:cs typeface="Helvetica" charset="0"/>
              </a:rPr>
              <a:t>Student</a:t>
            </a:r>
          </a:p>
        </p:txBody>
      </p:sp>
    </p:spTree>
    <p:extLst>
      <p:ext uri="{BB962C8B-B14F-4D97-AF65-F5344CB8AC3E}">
        <p14:creationId xmlns:p14="http://schemas.microsoft.com/office/powerpoint/2010/main" val="56888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45089" y="-475635"/>
            <a:ext cx="10474800" cy="6614651"/>
          </a:xfrm>
          <a:prstGeom prst="rect">
            <a:avLst/>
          </a:prstGeom>
        </p:spPr>
      </p:pic>
      <p:sp>
        <p:nvSpPr>
          <p:cNvPr id="8" name="TextBox 7"/>
          <p:cNvSpPr txBox="1"/>
          <p:nvPr/>
        </p:nvSpPr>
        <p:spPr>
          <a:xfrm>
            <a:off x="359920" y="237386"/>
            <a:ext cx="1281120" cy="461665"/>
          </a:xfrm>
          <a:prstGeom prst="rect">
            <a:avLst/>
          </a:prstGeom>
          <a:noFill/>
        </p:spPr>
        <p:txBody>
          <a:bodyPr wrap="none" rtlCol="0">
            <a:spAutoFit/>
          </a:bodyPr>
          <a:lstStyle/>
          <a:p>
            <a:r>
              <a:rPr lang="en-US" sz="2400" dirty="0">
                <a:solidFill>
                  <a:srgbClr val="462F89"/>
                </a:solidFill>
                <a:latin typeface="Helvetica" charset="0"/>
                <a:ea typeface="Helvetica" charset="0"/>
                <a:cs typeface="Helvetica" charset="0"/>
              </a:rPr>
              <a:t>Finance</a:t>
            </a:r>
          </a:p>
        </p:txBody>
      </p:sp>
      <p:sp>
        <p:nvSpPr>
          <p:cNvPr id="9" name="Rectangle 8"/>
          <p:cNvSpPr/>
          <p:nvPr/>
        </p:nvSpPr>
        <p:spPr>
          <a:xfrm>
            <a:off x="218492" y="1827569"/>
            <a:ext cx="2032721" cy="2308324"/>
          </a:xfrm>
          <a:prstGeom prst="rect">
            <a:avLst/>
          </a:prstGeom>
        </p:spPr>
        <p:txBody>
          <a:bodyPr wrap="square">
            <a:spAutoFit/>
          </a:bodyPr>
          <a:lstStyle/>
          <a:p>
            <a:r>
              <a:rPr lang="en-US">
                <a:solidFill>
                  <a:srgbClr val="462F89"/>
                </a:solidFill>
                <a:latin typeface="Helvetica" charset="0"/>
                <a:ea typeface="Helvetica" charset="0"/>
                <a:cs typeface="Helvetica" charset="0"/>
              </a:rPr>
              <a:t>Based on a three-year average of activity with a specified vendor, how much would a discount save us?</a:t>
            </a:r>
          </a:p>
          <a:p>
            <a:r>
              <a:rPr lang="en-US" dirty="0">
                <a:solidFill>
                  <a:srgbClr val="462F89"/>
                </a:solidFill>
                <a:latin typeface="Helvetica" charset="0"/>
                <a:ea typeface="Helvetica" charset="0"/>
                <a:cs typeface="Helvetica" charset="0"/>
              </a:rPr>
              <a:t> </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7445" y="398809"/>
            <a:ext cx="6322682" cy="3686174"/>
          </a:xfrm>
          <a:prstGeom prst="rect">
            <a:avLst/>
          </a:prstGeom>
        </p:spPr>
      </p:pic>
    </p:spTree>
    <p:extLst>
      <p:ext uri="{BB962C8B-B14F-4D97-AF65-F5344CB8AC3E}">
        <p14:creationId xmlns:p14="http://schemas.microsoft.com/office/powerpoint/2010/main" val="70153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9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pinky">
      <a:dk1>
        <a:srgbClr val="000000"/>
      </a:dk1>
      <a:lt1>
        <a:sysClr val="window" lastClr="FFFFFF"/>
      </a:lt1>
      <a:dk2>
        <a:srgbClr val="414042"/>
      </a:dk2>
      <a:lt2>
        <a:srgbClr val="DCDDDE"/>
      </a:lt2>
      <a:accent1>
        <a:srgbClr val="DF1C5A"/>
      </a:accent1>
      <a:accent2>
        <a:srgbClr val="642673"/>
      </a:accent2>
      <a:accent3>
        <a:srgbClr val="4F2460"/>
      </a:accent3>
      <a:accent4>
        <a:srgbClr val="A1ABD7"/>
      </a:accent4>
      <a:accent5>
        <a:srgbClr val="462F89"/>
      </a:accent5>
      <a:accent6>
        <a:srgbClr val="CCDE44"/>
      </a:accent6>
      <a:hlink>
        <a:srgbClr val="DF1C5A"/>
      </a:hlink>
      <a:folHlink>
        <a:srgbClr val="A1ABD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pinky">
      <a:dk1>
        <a:srgbClr val="000000"/>
      </a:dk1>
      <a:lt1>
        <a:sysClr val="window" lastClr="FFFFFF"/>
      </a:lt1>
      <a:dk2>
        <a:srgbClr val="414042"/>
      </a:dk2>
      <a:lt2>
        <a:srgbClr val="DCDDDE"/>
      </a:lt2>
      <a:accent1>
        <a:srgbClr val="DF1C5A"/>
      </a:accent1>
      <a:accent2>
        <a:srgbClr val="642673"/>
      </a:accent2>
      <a:accent3>
        <a:srgbClr val="4F2460"/>
      </a:accent3>
      <a:accent4>
        <a:srgbClr val="A1ABD7"/>
      </a:accent4>
      <a:accent5>
        <a:srgbClr val="462F89"/>
      </a:accent5>
      <a:accent6>
        <a:srgbClr val="CCDE44"/>
      </a:accent6>
      <a:hlink>
        <a:srgbClr val="DF1C5A"/>
      </a:hlink>
      <a:folHlink>
        <a:srgbClr val="A1ABD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6943</TotalTime>
  <Words>834</Words>
  <Application>Microsoft Office PowerPoint</Application>
  <PresentationFormat>On-screen Show (16:9)</PresentationFormat>
  <Paragraphs>280</Paragraphs>
  <Slides>17</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Arial</vt:lpstr>
      <vt:lpstr>Avenir Black</vt:lpstr>
      <vt:lpstr>Avenir Book</vt:lpstr>
      <vt:lpstr>Calibri</vt:lpstr>
      <vt:lpstr>Courier New</vt:lpstr>
      <vt:lpstr>Dubai</vt:lpstr>
      <vt:lpstr>Helvetica</vt:lpstr>
      <vt:lpstr>Wingdings</vt:lpstr>
      <vt:lpstr>9_Default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EDUCAUSE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Burrows</dc:creator>
  <cp:lastModifiedBy>Chin, Carol</cp:lastModifiedBy>
  <cp:revision>118</cp:revision>
  <cp:lastPrinted>2017-10-24T12:35:46Z</cp:lastPrinted>
  <dcterms:created xsi:type="dcterms:W3CDTF">2012-08-08T18:23:13Z</dcterms:created>
  <dcterms:modified xsi:type="dcterms:W3CDTF">2017-10-24T19:56:53Z</dcterms:modified>
</cp:coreProperties>
</file>