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2"/>
  </p:sldMasterIdLst>
  <p:notesMasterIdLst>
    <p:notesMasterId r:id="rId20"/>
  </p:notesMasterIdLst>
  <p:sldIdLst>
    <p:sldId id="256" r:id="rId3"/>
    <p:sldId id="263" r:id="rId4"/>
    <p:sldId id="274" r:id="rId5"/>
    <p:sldId id="267" r:id="rId6"/>
    <p:sldId id="258" r:id="rId7"/>
    <p:sldId id="259" r:id="rId8"/>
    <p:sldId id="260" r:id="rId9"/>
    <p:sldId id="262" r:id="rId10"/>
    <p:sldId id="257" r:id="rId11"/>
    <p:sldId id="275" r:id="rId12"/>
    <p:sldId id="276" r:id="rId13"/>
    <p:sldId id="269" r:id="rId14"/>
    <p:sldId id="268" r:id="rId15"/>
    <p:sldId id="261" r:id="rId16"/>
    <p:sldId id="264" r:id="rId17"/>
    <p:sldId id="265" r:id="rId18"/>
    <p:sldId id="2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6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F8D16-E16C-4EF7-81CA-E32559702BE9}" type="datetimeFigureOut">
              <a:rPr lang="en-US" smtClean="0"/>
              <a:t>11/10/2017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A15A3-6CE0-4868-B08F-FA3411761D11}" type="slidenum">
              <a:rPr lang="en-US" smtClean="0"/>
              <a:t>‹#›</a:t>
            </a:fld>
            <a:endParaRPr lang="en-US"/>
          </a:p>
        </p:txBody>
      </p:sp>
    </p:spTree>
    <p:extLst>
      <p:ext uri="{BB962C8B-B14F-4D97-AF65-F5344CB8AC3E}">
        <p14:creationId xmlns:p14="http://schemas.microsoft.com/office/powerpoint/2010/main" val="18717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11/10/2017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11/10/2017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11/10/2017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11/10/2017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getbridge.com/"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7.jpeg"/><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10.jpg"/><Relationship Id="rId5" Type="http://schemas.microsoft.com/office/2007/relationships/hdphoto" Target="../media/hdphoto2.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A6126A-2943-4DBA-B581-9A1619349AF5}"/>
              </a:ext>
            </a:extLst>
          </p:cNvPr>
          <p:cNvSpPr>
            <a:spLocks noGrp="1"/>
          </p:cNvSpPr>
          <p:nvPr>
            <p:ph type="ctrTitle"/>
          </p:nvPr>
        </p:nvSpPr>
        <p:spPr/>
        <p:txBody>
          <a:bodyPr/>
          <a:lstStyle/>
          <a:p>
            <a:r>
              <a:rPr lang="en-US" dirty="0"/>
              <a:t>SharePoint/O365 CG</a:t>
            </a:r>
          </a:p>
        </p:txBody>
      </p:sp>
      <p:sp>
        <p:nvSpPr>
          <p:cNvPr id="3" name="Subtitle 2">
            <a:extLst>
              <a:ext uri="{FF2B5EF4-FFF2-40B4-BE49-F238E27FC236}">
                <a16:creationId xmlns:a16="http://schemas.microsoft.com/office/drawing/2014/main" xmlns="" id="{4EDF4C9A-3719-404F-91F1-0760D2599600}"/>
              </a:ext>
            </a:extLst>
          </p:cNvPr>
          <p:cNvSpPr>
            <a:spLocks noGrp="1"/>
          </p:cNvSpPr>
          <p:nvPr>
            <p:ph type="subTitle" idx="1"/>
          </p:nvPr>
        </p:nvSpPr>
        <p:spPr>
          <a:xfrm>
            <a:off x="1069847" y="4389119"/>
            <a:ext cx="8522021" cy="2170301"/>
          </a:xfrm>
        </p:spPr>
        <p:txBody>
          <a:bodyPr>
            <a:normAutofit/>
          </a:bodyPr>
          <a:lstStyle/>
          <a:p>
            <a:r>
              <a:rPr lang="en-US" dirty="0"/>
              <a:t>EDUCAUSE ANNUAL CONFERENCE 2017</a:t>
            </a:r>
          </a:p>
          <a:p>
            <a:r>
              <a:rPr lang="en-US" dirty="0"/>
              <a:t>Philadelphia, PA</a:t>
            </a:r>
          </a:p>
          <a:p>
            <a:r>
              <a:rPr lang="en-US" dirty="0"/>
              <a:t>Presented by:</a:t>
            </a:r>
          </a:p>
          <a:p>
            <a:r>
              <a:rPr lang="en-US" dirty="0"/>
              <a:t>Mike Meyer and Precious McKoy (co-leads)</a:t>
            </a:r>
          </a:p>
        </p:txBody>
      </p:sp>
    </p:spTree>
    <p:extLst>
      <p:ext uri="{BB962C8B-B14F-4D97-AF65-F5344CB8AC3E}">
        <p14:creationId xmlns:p14="http://schemas.microsoft.com/office/powerpoint/2010/main" val="1186290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8" name="Group 70">
            <a:extLst>
              <a:ext uri="{FF2B5EF4-FFF2-40B4-BE49-F238E27FC236}">
                <a16:creationId xmlns:a16="http://schemas.microsoft.com/office/drawing/2014/main" xmlns="" id="{EC78E3E1-BBBA-4058-AAEB-714F04B0257C}"/>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2" name="Oval 71">
              <a:extLst>
                <a:ext uri="{FF2B5EF4-FFF2-40B4-BE49-F238E27FC236}">
                  <a16:creationId xmlns:a16="http://schemas.microsoft.com/office/drawing/2014/main" xmlns="" id="{86860FA5-CE2B-4019-8FD1-031D7D84EF04}"/>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3" name="Oval 72">
              <a:extLst>
                <a:ext uri="{FF2B5EF4-FFF2-40B4-BE49-F238E27FC236}">
                  <a16:creationId xmlns:a16="http://schemas.microsoft.com/office/drawing/2014/main" xmlns="" id="{392DF474-2C37-4DC7-B889-E88EAADEA617}"/>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29" name="Rectangle 74">
            <a:extLst>
              <a:ext uri="{FF2B5EF4-FFF2-40B4-BE49-F238E27FC236}">
                <a16:creationId xmlns:a16="http://schemas.microsoft.com/office/drawing/2014/main" xmlns="" id="{D2F9B8D9-2A0F-48A2-AD9F-81D8C49703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1672" y="0"/>
            <a:ext cx="7540328"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0" name="Group 76">
            <a:extLst>
              <a:ext uri="{FF2B5EF4-FFF2-40B4-BE49-F238E27FC236}">
                <a16:creationId xmlns:a16="http://schemas.microsoft.com/office/drawing/2014/main" xmlns="" id="{0F7E20FF-7DA6-46B7-AB0E-E6CBFDD0729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8" name="Oval 77">
              <a:extLst>
                <a:ext uri="{FF2B5EF4-FFF2-40B4-BE49-F238E27FC236}">
                  <a16:creationId xmlns:a16="http://schemas.microsoft.com/office/drawing/2014/main" xmlns="" id="{6BE624B6-B9F4-4C3F-9F6E-2182D90EC5E8}"/>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xmlns="" id="{8710C23B-B5E1-45A6-80F6-55643AC62B92}"/>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tle 3">
            <a:extLst>
              <a:ext uri="{FF2B5EF4-FFF2-40B4-BE49-F238E27FC236}">
                <a16:creationId xmlns:a16="http://schemas.microsoft.com/office/drawing/2014/main" xmlns="" id="{16C25317-27C0-41A0-90BC-88989FD22F7F}"/>
              </a:ext>
            </a:extLst>
          </p:cNvPr>
          <p:cNvSpPr>
            <a:spLocks noGrp="1"/>
          </p:cNvSpPr>
          <p:nvPr>
            <p:ph type="title"/>
          </p:nvPr>
        </p:nvSpPr>
        <p:spPr>
          <a:xfrm>
            <a:off x="4970109" y="484632"/>
            <a:ext cx="6730277" cy="607050"/>
          </a:xfrm>
          <a:ln>
            <a:noFill/>
          </a:ln>
        </p:spPr>
        <p:txBody>
          <a:bodyPr vert="horz" lIns="91440" tIns="45720" rIns="91440" bIns="45720" rtlCol="0" anchor="ctr">
            <a:normAutofit fontScale="90000"/>
          </a:bodyPr>
          <a:lstStyle/>
          <a:p>
            <a:r>
              <a:rPr lang="en-US" sz="4400" dirty="0"/>
              <a:t>Gregory Frick</a:t>
            </a:r>
          </a:p>
        </p:txBody>
      </p:sp>
      <p:sp>
        <p:nvSpPr>
          <p:cNvPr id="6" name="Text Placeholder 5">
            <a:extLst>
              <a:ext uri="{FF2B5EF4-FFF2-40B4-BE49-F238E27FC236}">
                <a16:creationId xmlns:a16="http://schemas.microsoft.com/office/drawing/2014/main" xmlns="" id="{849C1D51-9EA4-4068-9AFE-A7762E9F5D26}"/>
              </a:ext>
            </a:extLst>
          </p:cNvPr>
          <p:cNvSpPr>
            <a:spLocks noGrp="1"/>
          </p:cNvSpPr>
          <p:nvPr>
            <p:ph type="body" sz="half" idx="2"/>
          </p:nvPr>
        </p:nvSpPr>
        <p:spPr>
          <a:xfrm>
            <a:off x="4970109" y="2121407"/>
            <a:ext cx="6730276" cy="4736591"/>
          </a:xfrm>
        </p:spPr>
        <p:txBody>
          <a:bodyPr vert="horz" lIns="91440" tIns="45720" rIns="91440" bIns="45720" rtlCol="0">
            <a:normAutofit/>
          </a:bodyPr>
          <a:lstStyle/>
          <a:p>
            <a:pPr fontAlgn="base">
              <a:lnSpc>
                <a:spcPct val="150000"/>
              </a:lnSpc>
            </a:pPr>
            <a:r>
              <a:rPr lang="en-US" dirty="0"/>
              <a:t>Greg is currently the SharePoint Service Option Lead at the UW. In this role Greg works closely with departments and groups across the UW campuses to help them derive benefits from the both the UW on premises SharePoint farm and SharePoint Online. Prior to joining the UW-IT Academic and Collaborative Applications Team, Greg was the SharePoint Architect for the School of Medicine Department of Radiology. In this role Greg deployed and developed the Radiology SharePoint based Intranet. Greg holds a number of Microsoft Certifications and was a full time instructor for </a:t>
            </a:r>
            <a:r>
              <a:rPr lang="en-US" dirty="0" err="1"/>
              <a:t>Quickstart</a:t>
            </a:r>
            <a:r>
              <a:rPr lang="en-US" dirty="0"/>
              <a:t> Intelligence in Bellevue Washington prior to joining the University of Washington. While at </a:t>
            </a:r>
            <a:r>
              <a:rPr lang="en-US" dirty="0" err="1"/>
              <a:t>Quickstart</a:t>
            </a:r>
            <a:r>
              <a:rPr lang="en-US" dirty="0"/>
              <a:t>, Greg delivered over 4,000 hours of SharePoint classes and co-developed their top selling SharePoint Power User curriculum.</a:t>
            </a:r>
          </a:p>
        </p:txBody>
      </p:sp>
      <p:sp>
        <p:nvSpPr>
          <p:cNvPr id="8" name="TextBox 7">
            <a:extLst>
              <a:ext uri="{FF2B5EF4-FFF2-40B4-BE49-F238E27FC236}">
                <a16:creationId xmlns:a16="http://schemas.microsoft.com/office/drawing/2014/main" xmlns="" id="{3D212031-1633-40EA-AC2E-B8B3CDF3620C}"/>
              </a:ext>
            </a:extLst>
          </p:cNvPr>
          <p:cNvSpPr txBox="1"/>
          <p:nvPr/>
        </p:nvSpPr>
        <p:spPr>
          <a:xfrm>
            <a:off x="5074508" y="1091682"/>
            <a:ext cx="2676182" cy="646331"/>
          </a:xfrm>
          <a:prstGeom prst="rect">
            <a:avLst/>
          </a:prstGeom>
          <a:noFill/>
        </p:spPr>
        <p:txBody>
          <a:bodyPr wrap="none" rtlCol="0">
            <a:spAutoFit/>
          </a:bodyPr>
          <a:lstStyle/>
          <a:p>
            <a:r>
              <a:rPr lang="en-US" i="1" dirty="0"/>
              <a:t>University of Washington</a:t>
            </a:r>
          </a:p>
          <a:p>
            <a:r>
              <a:rPr lang="en-US" dirty="0"/>
              <a:t>SharePoint Architect</a:t>
            </a:r>
          </a:p>
        </p:txBody>
      </p:sp>
    </p:spTree>
    <p:extLst>
      <p:ext uri="{BB962C8B-B14F-4D97-AF65-F5344CB8AC3E}">
        <p14:creationId xmlns:p14="http://schemas.microsoft.com/office/powerpoint/2010/main" val="3208021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A003066-02A7-470C-842D-289C5B35FE67}"/>
              </a:ext>
            </a:extLst>
          </p:cNvPr>
          <p:cNvSpPr txBox="1"/>
          <p:nvPr/>
        </p:nvSpPr>
        <p:spPr>
          <a:xfrm>
            <a:off x="2121154" y="2520796"/>
            <a:ext cx="8132739" cy="923330"/>
          </a:xfrm>
          <a:prstGeom prst="rect">
            <a:avLst/>
          </a:prstGeom>
          <a:noFill/>
        </p:spPr>
        <p:txBody>
          <a:bodyPr wrap="none" rtlCol="0">
            <a:spAutoFit/>
          </a:bodyPr>
          <a:lstStyle/>
          <a:p>
            <a:pPr algn="ctr"/>
            <a:r>
              <a:rPr lang="en-US" sz="5400" b="1" dirty="0">
                <a:solidFill>
                  <a:schemeClr val="bg1"/>
                </a:solidFill>
              </a:rPr>
              <a:t>Round-table discussion</a:t>
            </a:r>
            <a:endParaRPr lang="en-US" sz="5400" dirty="0">
              <a:solidFill>
                <a:schemeClr val="bg1"/>
              </a:solidFill>
            </a:endParaRPr>
          </a:p>
        </p:txBody>
      </p:sp>
    </p:spTree>
    <p:extLst>
      <p:ext uri="{BB962C8B-B14F-4D97-AF65-F5344CB8AC3E}">
        <p14:creationId xmlns:p14="http://schemas.microsoft.com/office/powerpoint/2010/main" val="316744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0F50C73-B3D0-48D1-ABE0-126301B1F6A1}"/>
              </a:ext>
            </a:extLst>
          </p:cNvPr>
          <p:cNvSpPr>
            <a:spLocks noGrp="1"/>
          </p:cNvSpPr>
          <p:nvPr>
            <p:ph type="title"/>
          </p:nvPr>
        </p:nvSpPr>
        <p:spPr>
          <a:xfrm>
            <a:off x="0" y="2995125"/>
            <a:ext cx="12192000" cy="619739"/>
          </a:xfrm>
          <a:solidFill>
            <a:schemeClr val="tx2">
              <a:lumMod val="60000"/>
              <a:lumOff val="40000"/>
            </a:schemeClr>
          </a:solidFill>
        </p:spPr>
        <p:txBody>
          <a:bodyPr>
            <a:normAutofit fontScale="90000"/>
          </a:bodyPr>
          <a:lstStyle/>
          <a:p>
            <a:pPr algn="ctr"/>
            <a:r>
              <a:rPr lang="en-US" dirty="0"/>
              <a:t>Jake Ducharme</a:t>
            </a:r>
            <a:br>
              <a:rPr lang="en-US" dirty="0"/>
            </a:br>
            <a:r>
              <a:rPr lang="en-US" dirty="0">
                <a:solidFill>
                  <a:schemeClr val="bg1"/>
                </a:solidFill>
              </a:rPr>
              <a:t>office 365 technical specialist</a:t>
            </a:r>
            <a:r>
              <a:rPr lang="en-US" dirty="0"/>
              <a:t/>
            </a:r>
            <a:br>
              <a:rPr lang="en-US" dirty="0"/>
            </a:br>
            <a:r>
              <a:rPr lang="en-US" dirty="0"/>
              <a:t>Microsoft</a:t>
            </a:r>
          </a:p>
        </p:txBody>
      </p:sp>
    </p:spTree>
    <p:extLst>
      <p:ext uri="{BB962C8B-B14F-4D97-AF65-F5344CB8AC3E}">
        <p14:creationId xmlns:p14="http://schemas.microsoft.com/office/powerpoint/2010/main" val="170057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A003066-02A7-470C-842D-289C5B35FE67}"/>
              </a:ext>
            </a:extLst>
          </p:cNvPr>
          <p:cNvSpPr txBox="1"/>
          <p:nvPr/>
        </p:nvSpPr>
        <p:spPr>
          <a:xfrm>
            <a:off x="371276" y="2520796"/>
            <a:ext cx="11632480" cy="1754326"/>
          </a:xfrm>
          <a:prstGeom prst="rect">
            <a:avLst/>
          </a:prstGeom>
          <a:noFill/>
        </p:spPr>
        <p:txBody>
          <a:bodyPr wrap="none" rtlCol="0">
            <a:spAutoFit/>
          </a:bodyPr>
          <a:lstStyle/>
          <a:p>
            <a:pPr algn="ctr"/>
            <a:r>
              <a:rPr lang="en-US" sz="5400" b="1" dirty="0">
                <a:solidFill>
                  <a:schemeClr val="bg1"/>
                </a:solidFill>
              </a:rPr>
              <a:t>Proposed Bi-monthly Conference </a:t>
            </a:r>
          </a:p>
          <a:p>
            <a:pPr algn="ctr"/>
            <a:r>
              <a:rPr lang="en-US" sz="5400" b="1" dirty="0">
                <a:solidFill>
                  <a:schemeClr val="bg1"/>
                </a:solidFill>
              </a:rPr>
              <a:t>Calls/Webinars</a:t>
            </a:r>
            <a:endParaRPr lang="en-US" sz="5400" dirty="0">
              <a:solidFill>
                <a:schemeClr val="bg1"/>
              </a:solidFill>
            </a:endParaRPr>
          </a:p>
        </p:txBody>
      </p:sp>
    </p:spTree>
    <p:extLst>
      <p:ext uri="{BB962C8B-B14F-4D97-AF65-F5344CB8AC3E}">
        <p14:creationId xmlns:p14="http://schemas.microsoft.com/office/powerpoint/2010/main" val="3200506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8607C0E1-72B9-4C24-9F22-ABB20577FB66}"/>
              </a:ext>
            </a:extLst>
          </p:cNvPr>
          <p:cNvSpPr>
            <a:spLocks noGrp="1"/>
          </p:cNvSpPr>
          <p:nvPr>
            <p:ph type="title"/>
          </p:nvPr>
        </p:nvSpPr>
        <p:spPr>
          <a:xfrm>
            <a:off x="1069848" y="484632"/>
            <a:ext cx="10058400" cy="1250862"/>
          </a:xfrm>
        </p:spPr>
        <p:txBody>
          <a:bodyPr>
            <a:noAutofit/>
          </a:bodyPr>
          <a:lstStyle/>
          <a:p>
            <a:r>
              <a:rPr lang="en-US" sz="4400" b="1" dirty="0"/>
              <a:t>Please mark your calendars for the following upcoming discussions:</a:t>
            </a:r>
            <a:endParaRPr lang="en-US" sz="4400" dirty="0"/>
          </a:p>
        </p:txBody>
      </p:sp>
      <p:sp>
        <p:nvSpPr>
          <p:cNvPr id="13" name="Text Placeholder 12">
            <a:extLst>
              <a:ext uri="{FF2B5EF4-FFF2-40B4-BE49-F238E27FC236}">
                <a16:creationId xmlns:a16="http://schemas.microsoft.com/office/drawing/2014/main" xmlns="" id="{FCE4A435-86EB-4401-8322-2E5C81F8EF77}"/>
              </a:ext>
            </a:extLst>
          </p:cNvPr>
          <p:cNvSpPr>
            <a:spLocks noGrp="1"/>
          </p:cNvSpPr>
          <p:nvPr>
            <p:ph type="body" idx="1"/>
          </p:nvPr>
        </p:nvSpPr>
        <p:spPr/>
        <p:txBody>
          <a:bodyPr/>
          <a:lstStyle/>
          <a:p>
            <a:r>
              <a:rPr lang="en-US" dirty="0"/>
              <a:t>December 2017 </a:t>
            </a:r>
          </a:p>
          <a:p>
            <a:endParaRPr lang="en-US" dirty="0"/>
          </a:p>
        </p:txBody>
      </p:sp>
      <p:sp>
        <p:nvSpPr>
          <p:cNvPr id="11" name="Content Placeholder 10">
            <a:extLst>
              <a:ext uri="{FF2B5EF4-FFF2-40B4-BE49-F238E27FC236}">
                <a16:creationId xmlns:a16="http://schemas.microsoft.com/office/drawing/2014/main" xmlns="" id="{CD8FC288-95E0-4ECC-A83C-957820D1E2C0}"/>
              </a:ext>
            </a:extLst>
          </p:cNvPr>
          <p:cNvSpPr>
            <a:spLocks noGrp="1"/>
          </p:cNvSpPr>
          <p:nvPr>
            <p:ph sz="half" idx="2"/>
          </p:nvPr>
        </p:nvSpPr>
        <p:spPr/>
        <p:txBody>
          <a:bodyPr>
            <a:normAutofit fontScale="92500" lnSpcReduction="10000"/>
          </a:bodyPr>
          <a:lstStyle/>
          <a:p>
            <a:pPr>
              <a:buFont typeface="Wingdings" panose="05000000000000000000" pitchFamily="2" charset="2"/>
              <a:buChar char="Ø"/>
            </a:pPr>
            <a:r>
              <a:rPr lang="en-US" b="1" dirty="0"/>
              <a:t>Topic: </a:t>
            </a:r>
            <a:r>
              <a:rPr lang="en-US" dirty="0"/>
              <a:t>CG Updates Post EDUCAUSE 2017  </a:t>
            </a:r>
          </a:p>
          <a:p>
            <a:pPr>
              <a:buFont typeface="Wingdings" panose="05000000000000000000" pitchFamily="2" charset="2"/>
              <a:buChar char="Ø"/>
            </a:pPr>
            <a:r>
              <a:rPr lang="en-US" b="1" dirty="0"/>
              <a:t>Desired Date: </a:t>
            </a:r>
            <a:r>
              <a:rPr lang="en-US" dirty="0"/>
              <a:t>December 7, 4-5 EST </a:t>
            </a:r>
          </a:p>
          <a:p>
            <a:pPr>
              <a:buFont typeface="Wingdings" panose="05000000000000000000" pitchFamily="2" charset="2"/>
              <a:buChar char="Ø"/>
            </a:pPr>
            <a:r>
              <a:rPr lang="en-US" b="1" dirty="0"/>
              <a:t>Description: </a:t>
            </a:r>
            <a:r>
              <a:rPr lang="en-US" dirty="0"/>
              <a:t>We will update and debrief our CG on the discussions that have taken place during the EDUCAUSE conference.  </a:t>
            </a:r>
          </a:p>
          <a:p>
            <a:pPr>
              <a:buFont typeface="Wingdings" panose="05000000000000000000" pitchFamily="2" charset="2"/>
              <a:buChar char="Ø"/>
            </a:pPr>
            <a:r>
              <a:rPr lang="en-US" b="1" dirty="0"/>
              <a:t>Facilitator/s: </a:t>
            </a:r>
            <a:r>
              <a:rPr lang="en-US" dirty="0"/>
              <a:t>Mike Meyer and Precious McKoy</a:t>
            </a:r>
          </a:p>
          <a:p>
            <a:pPr marL="0" indent="0">
              <a:buNone/>
            </a:pPr>
            <a:r>
              <a:rPr lang="en-US" dirty="0"/>
              <a:t/>
            </a:r>
            <a:br>
              <a:rPr lang="en-US" dirty="0"/>
            </a:br>
            <a:endParaRPr lang="en-US" dirty="0"/>
          </a:p>
        </p:txBody>
      </p:sp>
      <p:sp>
        <p:nvSpPr>
          <p:cNvPr id="14" name="Text Placeholder 13">
            <a:extLst>
              <a:ext uri="{FF2B5EF4-FFF2-40B4-BE49-F238E27FC236}">
                <a16:creationId xmlns:a16="http://schemas.microsoft.com/office/drawing/2014/main" xmlns="" id="{95CA5E63-80B9-4AB0-90E0-A26D7B3EC60F}"/>
              </a:ext>
            </a:extLst>
          </p:cNvPr>
          <p:cNvSpPr>
            <a:spLocks noGrp="1"/>
          </p:cNvSpPr>
          <p:nvPr>
            <p:ph type="body" sz="quarter" idx="3"/>
          </p:nvPr>
        </p:nvSpPr>
        <p:spPr/>
        <p:txBody>
          <a:bodyPr/>
          <a:lstStyle/>
          <a:p>
            <a:r>
              <a:rPr lang="en-US" dirty="0"/>
              <a:t>February 2018 </a:t>
            </a:r>
          </a:p>
          <a:p>
            <a:endParaRPr lang="en-US" dirty="0"/>
          </a:p>
        </p:txBody>
      </p:sp>
      <p:sp>
        <p:nvSpPr>
          <p:cNvPr id="12" name="Content Placeholder 11">
            <a:extLst>
              <a:ext uri="{FF2B5EF4-FFF2-40B4-BE49-F238E27FC236}">
                <a16:creationId xmlns:a16="http://schemas.microsoft.com/office/drawing/2014/main" xmlns="" id="{9A57963C-A224-41E5-A778-3B1E41464C41}"/>
              </a:ext>
            </a:extLst>
          </p:cNvPr>
          <p:cNvSpPr>
            <a:spLocks noGrp="1"/>
          </p:cNvSpPr>
          <p:nvPr>
            <p:ph sz="quarter" idx="4"/>
          </p:nvPr>
        </p:nvSpPr>
        <p:spPr>
          <a:xfrm>
            <a:off x="6364224" y="2743200"/>
            <a:ext cx="4754880" cy="4114800"/>
          </a:xfrm>
        </p:spPr>
        <p:txBody>
          <a:bodyPr>
            <a:normAutofit fontScale="70000" lnSpcReduction="20000"/>
          </a:bodyPr>
          <a:lstStyle/>
          <a:p>
            <a:pPr>
              <a:buFont typeface="Wingdings" panose="05000000000000000000" pitchFamily="2" charset="2"/>
              <a:buChar char="Ø"/>
            </a:pPr>
            <a:r>
              <a:rPr lang="en-US" sz="2300" b="1" dirty="0"/>
              <a:t>Topic: </a:t>
            </a:r>
            <a:r>
              <a:rPr lang="en-US" sz="2300" dirty="0"/>
              <a:t>Governance</a:t>
            </a:r>
          </a:p>
          <a:p>
            <a:pPr>
              <a:buFont typeface="Wingdings" panose="05000000000000000000" pitchFamily="2" charset="2"/>
              <a:buChar char="Ø"/>
            </a:pPr>
            <a:r>
              <a:rPr lang="en-US" sz="2300" b="1" dirty="0"/>
              <a:t>Desired Date: </a:t>
            </a:r>
            <a:r>
              <a:rPr lang="en-US" sz="2300" dirty="0"/>
              <a:t>TBD</a:t>
            </a:r>
          </a:p>
          <a:p>
            <a:pPr>
              <a:buFont typeface="Wingdings" panose="05000000000000000000" pitchFamily="2" charset="2"/>
              <a:buChar char="Ø"/>
            </a:pPr>
            <a:r>
              <a:rPr lang="en-US" sz="2300" b="1" dirty="0"/>
              <a:t>Description: </a:t>
            </a:r>
            <a:r>
              <a:rPr lang="en-US" sz="2300" dirty="0"/>
              <a:t>Campus usage of SharePoint and Office 365 applications varies greatly across higher education institution. Some dictate very specific uses of the tools and others allow for wide-open access. This conversation intends to understand what other various constituent institutions are doing in this space. What governance methods are being used, and how are they effective? What happens if lack of governance has run amok? Are there best practices being adopted as institutions continue migrating services into Office 365?</a:t>
            </a:r>
            <a:endParaRPr lang="en-US" sz="2300" b="1" dirty="0"/>
          </a:p>
          <a:p>
            <a:pPr>
              <a:buFont typeface="Wingdings" panose="05000000000000000000" pitchFamily="2" charset="2"/>
              <a:buChar char="Ø"/>
            </a:pPr>
            <a:r>
              <a:rPr lang="en-US" sz="2300" b="1" dirty="0"/>
              <a:t>Facilitator/s: </a:t>
            </a:r>
            <a:r>
              <a:rPr lang="en-US" sz="2300" dirty="0"/>
              <a:t>Corey </a:t>
            </a:r>
            <a:r>
              <a:rPr lang="en-US" sz="2300" dirty="0" err="1"/>
              <a:t>Seliger</a:t>
            </a:r>
            <a:r>
              <a:rPr lang="en-US" sz="2300" dirty="0"/>
              <a:t> </a:t>
            </a:r>
          </a:p>
          <a:p>
            <a:pPr marL="0" indent="0">
              <a:buNone/>
            </a:pPr>
            <a:r>
              <a:rPr lang="en-US" dirty="0"/>
              <a:t/>
            </a:r>
            <a:br>
              <a:rPr lang="en-US" dirty="0"/>
            </a:br>
            <a:endParaRPr lang="en-US" dirty="0"/>
          </a:p>
        </p:txBody>
      </p:sp>
    </p:spTree>
    <p:extLst>
      <p:ext uri="{BB962C8B-B14F-4D97-AF65-F5344CB8AC3E}">
        <p14:creationId xmlns:p14="http://schemas.microsoft.com/office/powerpoint/2010/main" val="839863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8607C0E1-72B9-4C24-9F22-ABB20577FB66}"/>
              </a:ext>
            </a:extLst>
          </p:cNvPr>
          <p:cNvSpPr>
            <a:spLocks noGrp="1"/>
          </p:cNvSpPr>
          <p:nvPr>
            <p:ph type="title"/>
          </p:nvPr>
        </p:nvSpPr>
        <p:spPr>
          <a:xfrm>
            <a:off x="1069848" y="484632"/>
            <a:ext cx="10058400" cy="1250862"/>
          </a:xfrm>
        </p:spPr>
        <p:txBody>
          <a:bodyPr>
            <a:noAutofit/>
          </a:bodyPr>
          <a:lstStyle/>
          <a:p>
            <a:r>
              <a:rPr lang="en-US" sz="4400" b="1" dirty="0"/>
              <a:t>Please mark your calendars for the following upcoming discussions:</a:t>
            </a:r>
            <a:endParaRPr lang="en-US" sz="4400" dirty="0"/>
          </a:p>
        </p:txBody>
      </p:sp>
      <p:sp>
        <p:nvSpPr>
          <p:cNvPr id="13" name="Text Placeholder 12">
            <a:extLst>
              <a:ext uri="{FF2B5EF4-FFF2-40B4-BE49-F238E27FC236}">
                <a16:creationId xmlns:a16="http://schemas.microsoft.com/office/drawing/2014/main" xmlns="" id="{FCE4A435-86EB-4401-8322-2E5C81F8EF77}"/>
              </a:ext>
            </a:extLst>
          </p:cNvPr>
          <p:cNvSpPr>
            <a:spLocks noGrp="1"/>
          </p:cNvSpPr>
          <p:nvPr>
            <p:ph type="body" idx="1"/>
          </p:nvPr>
        </p:nvSpPr>
        <p:spPr/>
        <p:txBody>
          <a:bodyPr/>
          <a:lstStyle/>
          <a:p>
            <a:r>
              <a:rPr lang="en-US" dirty="0"/>
              <a:t>April 2018 </a:t>
            </a:r>
          </a:p>
        </p:txBody>
      </p:sp>
      <p:sp>
        <p:nvSpPr>
          <p:cNvPr id="11" name="Content Placeholder 10">
            <a:extLst>
              <a:ext uri="{FF2B5EF4-FFF2-40B4-BE49-F238E27FC236}">
                <a16:creationId xmlns:a16="http://schemas.microsoft.com/office/drawing/2014/main" xmlns="" id="{CD8FC288-95E0-4ECC-A83C-957820D1E2C0}"/>
              </a:ext>
            </a:extLst>
          </p:cNvPr>
          <p:cNvSpPr>
            <a:spLocks noGrp="1"/>
          </p:cNvSpPr>
          <p:nvPr>
            <p:ph sz="half" idx="2"/>
          </p:nvPr>
        </p:nvSpPr>
        <p:spPr/>
        <p:txBody>
          <a:bodyPr>
            <a:normAutofit fontScale="92500" lnSpcReduction="20000"/>
          </a:bodyPr>
          <a:lstStyle/>
          <a:p>
            <a:pPr>
              <a:buFont typeface="Wingdings" panose="05000000000000000000" pitchFamily="2" charset="2"/>
              <a:buChar char="Ø"/>
            </a:pPr>
            <a:r>
              <a:rPr lang="en-US" b="1" dirty="0"/>
              <a:t>Topic: </a:t>
            </a:r>
            <a:r>
              <a:rPr lang="en-US" dirty="0"/>
              <a:t>Visualizing SharePoint data using Power BI</a:t>
            </a:r>
          </a:p>
          <a:p>
            <a:pPr>
              <a:buFont typeface="Wingdings" panose="05000000000000000000" pitchFamily="2" charset="2"/>
              <a:buChar char="Ø"/>
            </a:pPr>
            <a:r>
              <a:rPr lang="en-US" b="1" dirty="0"/>
              <a:t>Desired Date: </a:t>
            </a:r>
            <a:r>
              <a:rPr lang="en-US" dirty="0"/>
              <a:t>TBD</a:t>
            </a:r>
          </a:p>
          <a:p>
            <a:pPr>
              <a:buFont typeface="Wingdings" panose="05000000000000000000" pitchFamily="2" charset="2"/>
              <a:buChar char="Ø"/>
            </a:pPr>
            <a:r>
              <a:rPr lang="en-US" b="1" dirty="0"/>
              <a:t>Description: </a:t>
            </a:r>
            <a:r>
              <a:rPr lang="en-US" dirty="0"/>
              <a:t>The ability to extract, load and transform SharePoint list and library data using Power Query and DAX is an important skillset. Creating effective dashboards that provide insight into heaps of data creates true value for an organization and helps guide decision-making and leadership.</a:t>
            </a:r>
          </a:p>
          <a:p>
            <a:pPr>
              <a:buFont typeface="Wingdings" panose="05000000000000000000" pitchFamily="2" charset="2"/>
              <a:buChar char="Ø"/>
            </a:pPr>
            <a:r>
              <a:rPr lang="en-US" b="1" dirty="0"/>
              <a:t>Facilitator/s:</a:t>
            </a:r>
            <a:r>
              <a:rPr lang="en-US" dirty="0"/>
              <a:t> Philip Nyman</a:t>
            </a:r>
            <a:br>
              <a:rPr lang="en-US" dirty="0"/>
            </a:br>
            <a:endParaRPr lang="en-US" dirty="0"/>
          </a:p>
        </p:txBody>
      </p:sp>
      <p:sp>
        <p:nvSpPr>
          <p:cNvPr id="14" name="Text Placeholder 13">
            <a:extLst>
              <a:ext uri="{FF2B5EF4-FFF2-40B4-BE49-F238E27FC236}">
                <a16:creationId xmlns:a16="http://schemas.microsoft.com/office/drawing/2014/main" xmlns="" id="{95CA5E63-80B9-4AB0-90E0-A26D7B3EC60F}"/>
              </a:ext>
            </a:extLst>
          </p:cNvPr>
          <p:cNvSpPr>
            <a:spLocks noGrp="1"/>
          </p:cNvSpPr>
          <p:nvPr>
            <p:ph type="body" sz="quarter" idx="3"/>
          </p:nvPr>
        </p:nvSpPr>
        <p:spPr/>
        <p:txBody>
          <a:bodyPr/>
          <a:lstStyle/>
          <a:p>
            <a:r>
              <a:rPr lang="en-US" dirty="0"/>
              <a:t>June 2018 </a:t>
            </a:r>
          </a:p>
        </p:txBody>
      </p:sp>
      <p:sp>
        <p:nvSpPr>
          <p:cNvPr id="12" name="Content Placeholder 11">
            <a:extLst>
              <a:ext uri="{FF2B5EF4-FFF2-40B4-BE49-F238E27FC236}">
                <a16:creationId xmlns:a16="http://schemas.microsoft.com/office/drawing/2014/main" xmlns="" id="{9A57963C-A224-41E5-A778-3B1E41464C41}"/>
              </a:ext>
            </a:extLst>
          </p:cNvPr>
          <p:cNvSpPr>
            <a:spLocks noGrp="1"/>
          </p:cNvSpPr>
          <p:nvPr>
            <p:ph sz="quarter" idx="4"/>
          </p:nvPr>
        </p:nvSpPr>
        <p:spPr/>
        <p:txBody>
          <a:bodyPr>
            <a:normAutofit fontScale="92500" lnSpcReduction="20000"/>
          </a:bodyPr>
          <a:lstStyle/>
          <a:p>
            <a:pPr>
              <a:buFont typeface="Wingdings" panose="05000000000000000000" pitchFamily="2" charset="2"/>
              <a:buChar char="Ø"/>
            </a:pPr>
            <a:r>
              <a:rPr lang="en-US" b="1" dirty="0"/>
              <a:t>Topic: </a:t>
            </a:r>
            <a:r>
              <a:rPr lang="en-US" dirty="0"/>
              <a:t>Using SharePoint as an Intranet</a:t>
            </a:r>
          </a:p>
          <a:p>
            <a:pPr>
              <a:buFont typeface="Wingdings" panose="05000000000000000000" pitchFamily="2" charset="2"/>
              <a:buChar char="Ø"/>
            </a:pPr>
            <a:r>
              <a:rPr lang="en-US" b="1" dirty="0"/>
              <a:t>Desired Date: </a:t>
            </a:r>
            <a:r>
              <a:rPr lang="en-US" dirty="0"/>
              <a:t>TBD</a:t>
            </a:r>
          </a:p>
          <a:p>
            <a:pPr>
              <a:buFont typeface="Wingdings" panose="05000000000000000000" pitchFamily="2" charset="2"/>
              <a:buChar char="Ø"/>
            </a:pPr>
            <a:r>
              <a:rPr lang="en-US" b="1" dirty="0"/>
              <a:t>Description: </a:t>
            </a:r>
            <a:r>
              <a:rPr lang="en-US" dirty="0"/>
              <a:t>Using SharePoint as an Intranet and integrating collaborative features of other applications. In the School of Nursing, the University of Washington is using SharePoint, promoting the use of Delve, Flow, Teams, and  </a:t>
            </a:r>
            <a:r>
              <a:rPr lang="en-US" dirty="0">
                <a:hlinkClick r:id="rId2"/>
              </a:rPr>
              <a:t>Bridge LMS</a:t>
            </a:r>
            <a:r>
              <a:rPr lang="en-US" dirty="0"/>
              <a:t> for a holistic Intranet experience.</a:t>
            </a:r>
          </a:p>
          <a:p>
            <a:pPr>
              <a:buFont typeface="Wingdings" panose="05000000000000000000" pitchFamily="2" charset="2"/>
              <a:buChar char="Ø"/>
            </a:pPr>
            <a:r>
              <a:rPr lang="en-US" b="1" dirty="0"/>
              <a:t>Facilitator/s:</a:t>
            </a:r>
            <a:r>
              <a:rPr lang="en-US" dirty="0"/>
              <a:t> Sarah Alkire</a:t>
            </a:r>
            <a:br>
              <a:rPr lang="en-US" dirty="0"/>
            </a:br>
            <a:r>
              <a:rPr lang="en-US" dirty="0"/>
              <a:t/>
            </a:r>
            <a:br>
              <a:rPr lang="en-US" dirty="0"/>
            </a:br>
            <a:endParaRPr lang="en-US" dirty="0"/>
          </a:p>
        </p:txBody>
      </p:sp>
    </p:spTree>
    <p:extLst>
      <p:ext uri="{BB962C8B-B14F-4D97-AF65-F5344CB8AC3E}">
        <p14:creationId xmlns:p14="http://schemas.microsoft.com/office/powerpoint/2010/main" val="246530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8607C0E1-72B9-4C24-9F22-ABB20577FB66}"/>
              </a:ext>
            </a:extLst>
          </p:cNvPr>
          <p:cNvSpPr>
            <a:spLocks noGrp="1"/>
          </p:cNvSpPr>
          <p:nvPr>
            <p:ph type="title"/>
          </p:nvPr>
        </p:nvSpPr>
        <p:spPr>
          <a:xfrm>
            <a:off x="1069848" y="484632"/>
            <a:ext cx="10058400" cy="1250862"/>
          </a:xfrm>
        </p:spPr>
        <p:txBody>
          <a:bodyPr>
            <a:noAutofit/>
          </a:bodyPr>
          <a:lstStyle/>
          <a:p>
            <a:r>
              <a:rPr lang="en-US" sz="4400" b="1" dirty="0"/>
              <a:t>Please mark your calendars for the following upcoming discussions:</a:t>
            </a:r>
            <a:endParaRPr lang="en-US" sz="4400" dirty="0"/>
          </a:p>
        </p:txBody>
      </p:sp>
      <p:sp>
        <p:nvSpPr>
          <p:cNvPr id="13" name="Text Placeholder 12">
            <a:extLst>
              <a:ext uri="{FF2B5EF4-FFF2-40B4-BE49-F238E27FC236}">
                <a16:creationId xmlns:a16="http://schemas.microsoft.com/office/drawing/2014/main" xmlns="" id="{FCE4A435-86EB-4401-8322-2E5C81F8EF77}"/>
              </a:ext>
            </a:extLst>
          </p:cNvPr>
          <p:cNvSpPr>
            <a:spLocks noGrp="1"/>
          </p:cNvSpPr>
          <p:nvPr>
            <p:ph type="body" idx="1"/>
          </p:nvPr>
        </p:nvSpPr>
        <p:spPr/>
        <p:txBody>
          <a:bodyPr/>
          <a:lstStyle/>
          <a:p>
            <a:r>
              <a:rPr lang="en-US" dirty="0"/>
              <a:t>August 2018 </a:t>
            </a:r>
          </a:p>
        </p:txBody>
      </p:sp>
      <p:sp>
        <p:nvSpPr>
          <p:cNvPr id="11" name="Content Placeholder 10">
            <a:extLst>
              <a:ext uri="{FF2B5EF4-FFF2-40B4-BE49-F238E27FC236}">
                <a16:creationId xmlns:a16="http://schemas.microsoft.com/office/drawing/2014/main" xmlns="" id="{CD8FC288-95E0-4ECC-A83C-957820D1E2C0}"/>
              </a:ext>
            </a:extLst>
          </p:cNvPr>
          <p:cNvSpPr>
            <a:spLocks noGrp="1"/>
          </p:cNvSpPr>
          <p:nvPr>
            <p:ph sz="half" idx="2"/>
          </p:nvPr>
        </p:nvSpPr>
        <p:spPr>
          <a:xfrm>
            <a:off x="1069848" y="2743199"/>
            <a:ext cx="4754880" cy="4198777"/>
          </a:xfrm>
        </p:spPr>
        <p:txBody>
          <a:bodyPr>
            <a:normAutofit fontScale="85000" lnSpcReduction="20000"/>
          </a:bodyPr>
          <a:lstStyle/>
          <a:p>
            <a:pPr>
              <a:buFont typeface="Wingdings" panose="05000000000000000000" pitchFamily="2" charset="2"/>
              <a:buChar char="Ø"/>
            </a:pPr>
            <a:r>
              <a:rPr lang="en-US" b="1" dirty="0"/>
              <a:t>Topic:</a:t>
            </a:r>
            <a:r>
              <a:rPr lang="en-US" dirty="0"/>
              <a:t>  Using SharePoint as a Document Routing Solution  </a:t>
            </a:r>
          </a:p>
          <a:p>
            <a:pPr>
              <a:buFont typeface="Wingdings" panose="05000000000000000000" pitchFamily="2" charset="2"/>
              <a:buChar char="Ø"/>
            </a:pPr>
            <a:r>
              <a:rPr lang="en-US" b="1" dirty="0"/>
              <a:t>Desired Date: </a:t>
            </a:r>
            <a:r>
              <a:rPr lang="en-US" dirty="0"/>
              <a:t>TBD</a:t>
            </a:r>
          </a:p>
          <a:p>
            <a:pPr>
              <a:buFont typeface="Wingdings" panose="05000000000000000000" pitchFamily="2" charset="2"/>
              <a:buChar char="Ø"/>
            </a:pPr>
            <a:r>
              <a:rPr lang="en-US" b="1" dirty="0"/>
              <a:t>Description:   </a:t>
            </a:r>
            <a:r>
              <a:rPr lang="en-US" dirty="0"/>
              <a:t>At New Mexico State University (NMSU), we are implementing a central hub (Intranet) for our organization document sharing and routing, based on the SharePoint and O365 platform.  The Intranet will be an essential gateway to the entire university for organizing internal communication.  </a:t>
            </a:r>
            <a:br>
              <a:rPr lang="en-US" dirty="0"/>
            </a:br>
            <a:r>
              <a:rPr lang="en-US" dirty="0"/>
              <a:t/>
            </a:r>
            <a:br>
              <a:rPr lang="en-US" dirty="0"/>
            </a:br>
            <a:r>
              <a:rPr lang="en-US" dirty="0"/>
              <a:t>Current Model:  Email, shared drives, silo systems, personal computers, One Drive, Google doc (Distributed)  </a:t>
            </a:r>
          </a:p>
          <a:p>
            <a:pPr>
              <a:buFont typeface="Wingdings" panose="05000000000000000000" pitchFamily="2" charset="2"/>
              <a:buChar char="Ø"/>
            </a:pPr>
            <a:r>
              <a:rPr lang="en-US" b="1" dirty="0"/>
              <a:t>Facilitator/s:</a:t>
            </a:r>
            <a:r>
              <a:rPr lang="en-US" dirty="0"/>
              <a:t>  </a:t>
            </a:r>
            <a:r>
              <a:rPr lang="en-US" dirty="0" err="1"/>
              <a:t>Rajaa</a:t>
            </a:r>
            <a:r>
              <a:rPr lang="en-US" dirty="0"/>
              <a:t> </a:t>
            </a:r>
            <a:r>
              <a:rPr lang="en-US" dirty="0" err="1"/>
              <a:t>Shindi</a:t>
            </a:r>
            <a:r>
              <a:rPr lang="en-US" dirty="0"/>
              <a:t/>
            </a:r>
            <a:br>
              <a:rPr lang="en-US" dirty="0"/>
            </a:br>
            <a:r>
              <a:rPr lang="en-US" dirty="0"/>
              <a:t/>
            </a:r>
            <a:br>
              <a:rPr lang="en-US" dirty="0"/>
            </a:br>
            <a:endParaRPr lang="en-US" dirty="0"/>
          </a:p>
        </p:txBody>
      </p:sp>
      <p:sp>
        <p:nvSpPr>
          <p:cNvPr id="14" name="Text Placeholder 13">
            <a:extLst>
              <a:ext uri="{FF2B5EF4-FFF2-40B4-BE49-F238E27FC236}">
                <a16:creationId xmlns:a16="http://schemas.microsoft.com/office/drawing/2014/main" xmlns="" id="{95CA5E63-80B9-4AB0-90E0-A26D7B3EC60F}"/>
              </a:ext>
            </a:extLst>
          </p:cNvPr>
          <p:cNvSpPr>
            <a:spLocks noGrp="1"/>
          </p:cNvSpPr>
          <p:nvPr>
            <p:ph type="body" sz="quarter" idx="3"/>
          </p:nvPr>
        </p:nvSpPr>
        <p:spPr/>
        <p:txBody>
          <a:bodyPr/>
          <a:lstStyle/>
          <a:p>
            <a:r>
              <a:rPr lang="en-US" dirty="0"/>
              <a:t>October 2018 </a:t>
            </a:r>
          </a:p>
        </p:txBody>
      </p:sp>
      <p:sp>
        <p:nvSpPr>
          <p:cNvPr id="12" name="Content Placeholder 11">
            <a:extLst>
              <a:ext uri="{FF2B5EF4-FFF2-40B4-BE49-F238E27FC236}">
                <a16:creationId xmlns:a16="http://schemas.microsoft.com/office/drawing/2014/main" xmlns="" id="{9A57963C-A224-41E5-A778-3B1E41464C41}"/>
              </a:ext>
            </a:extLst>
          </p:cNvPr>
          <p:cNvSpPr>
            <a:spLocks noGrp="1"/>
          </p:cNvSpPr>
          <p:nvPr>
            <p:ph sz="quarter" idx="4"/>
          </p:nvPr>
        </p:nvSpPr>
        <p:spPr/>
        <p:txBody>
          <a:bodyPr>
            <a:normAutofit fontScale="92500" lnSpcReduction="10000"/>
          </a:bodyPr>
          <a:lstStyle/>
          <a:p>
            <a:pPr>
              <a:buFont typeface="Wingdings" panose="05000000000000000000" pitchFamily="2" charset="2"/>
              <a:buChar char="Ø"/>
            </a:pPr>
            <a:r>
              <a:rPr lang="en-US" b="1" dirty="0"/>
              <a:t>Topic: </a:t>
            </a:r>
            <a:r>
              <a:rPr lang="en-US" dirty="0"/>
              <a:t>EDUCAUSE 2018 Conference Updates</a:t>
            </a:r>
          </a:p>
          <a:p>
            <a:pPr>
              <a:buFont typeface="Wingdings" panose="05000000000000000000" pitchFamily="2" charset="2"/>
              <a:buChar char="Ø"/>
            </a:pPr>
            <a:r>
              <a:rPr lang="en-US" b="1" dirty="0"/>
              <a:t>Desired Date: </a:t>
            </a:r>
            <a:r>
              <a:rPr lang="en-US" dirty="0"/>
              <a:t>TBD</a:t>
            </a:r>
          </a:p>
          <a:p>
            <a:pPr>
              <a:buFont typeface="Wingdings" panose="05000000000000000000" pitchFamily="2" charset="2"/>
              <a:buChar char="Ø"/>
            </a:pPr>
            <a:r>
              <a:rPr lang="en-US" b="1" dirty="0"/>
              <a:t>Description: </a:t>
            </a:r>
            <a:r>
              <a:rPr lang="en-US" dirty="0"/>
              <a:t>We will discuss where to meet and what to expect.</a:t>
            </a:r>
          </a:p>
          <a:p>
            <a:pPr>
              <a:buFont typeface="Wingdings" panose="05000000000000000000" pitchFamily="2" charset="2"/>
              <a:buChar char="Ø"/>
            </a:pPr>
            <a:r>
              <a:rPr lang="en-US" b="1" dirty="0"/>
              <a:t>Facilitator/s:</a:t>
            </a:r>
            <a:r>
              <a:rPr lang="en-US" dirty="0"/>
              <a:t> Co-Leads and Steering Committee Members</a:t>
            </a:r>
          </a:p>
          <a:p>
            <a:pPr marL="0" indent="0">
              <a:buNone/>
            </a:pP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54207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CFB9910-2CA3-40DD-8846-185DCC4B8421}"/>
              </a:ext>
            </a:extLst>
          </p:cNvPr>
          <p:cNvSpPr/>
          <p:nvPr/>
        </p:nvSpPr>
        <p:spPr>
          <a:xfrm>
            <a:off x="0" y="2202026"/>
            <a:ext cx="12192000" cy="2141612"/>
          </a:xfrm>
          <a:prstGeom prst="rect">
            <a:avLst/>
          </a:prstGeom>
        </p:spPr>
        <p:txBody>
          <a:bodyPr wrap="square">
            <a:spAutoFit/>
          </a:bodyPr>
          <a:lstStyle/>
          <a:p>
            <a:pPr algn="ctr">
              <a:lnSpc>
                <a:spcPct val="107000"/>
              </a:lnSpc>
              <a:spcAft>
                <a:spcPts val="800"/>
              </a:spcAft>
            </a:pP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SharePoint/Office 365 Meet-and-Greet</a:t>
            </a:r>
          </a:p>
          <a:p>
            <a:pPr algn="ctr">
              <a:lnSpc>
                <a:spcPct val="107000"/>
              </a:lnSpc>
              <a:spcAft>
                <a:spcPts val="800"/>
              </a:spcAft>
            </a:pP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Thursday, November 02 | 3:30pm – 4:20pm ET | Community Central Collaborate Lounge (Table 2&amp;3)</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7514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A003066-02A7-470C-842D-289C5B35FE67}"/>
              </a:ext>
            </a:extLst>
          </p:cNvPr>
          <p:cNvSpPr txBox="1"/>
          <p:nvPr/>
        </p:nvSpPr>
        <p:spPr>
          <a:xfrm>
            <a:off x="1129005" y="2397967"/>
            <a:ext cx="10220490" cy="1754326"/>
          </a:xfrm>
          <a:prstGeom prst="rect">
            <a:avLst/>
          </a:prstGeom>
          <a:noFill/>
        </p:spPr>
        <p:txBody>
          <a:bodyPr wrap="none" rtlCol="0">
            <a:spAutoFit/>
          </a:bodyPr>
          <a:lstStyle/>
          <a:p>
            <a:r>
              <a:rPr lang="en-US" sz="5400" dirty="0">
                <a:solidFill>
                  <a:schemeClr val="bg1"/>
                </a:solidFill>
              </a:rPr>
              <a:t>Welcome to our newly formed </a:t>
            </a:r>
          </a:p>
          <a:p>
            <a:r>
              <a:rPr lang="en-US" sz="5400" dirty="0">
                <a:solidFill>
                  <a:schemeClr val="bg1"/>
                </a:solidFill>
              </a:rPr>
              <a:t>2017-2018 Steering Committee!</a:t>
            </a:r>
          </a:p>
        </p:txBody>
      </p:sp>
    </p:spTree>
    <p:extLst>
      <p:ext uri="{BB962C8B-B14F-4D97-AF65-F5344CB8AC3E}">
        <p14:creationId xmlns:p14="http://schemas.microsoft.com/office/powerpoint/2010/main" val="3514744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8" name="Group 70">
            <a:extLst>
              <a:ext uri="{FF2B5EF4-FFF2-40B4-BE49-F238E27FC236}">
                <a16:creationId xmlns:a16="http://schemas.microsoft.com/office/drawing/2014/main" xmlns="" id="{EC78E3E1-BBBA-4058-AAEB-714F04B0257C}"/>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2" name="Oval 71">
              <a:extLst>
                <a:ext uri="{FF2B5EF4-FFF2-40B4-BE49-F238E27FC236}">
                  <a16:creationId xmlns:a16="http://schemas.microsoft.com/office/drawing/2014/main" xmlns="" id="{86860FA5-CE2B-4019-8FD1-031D7D84EF04}"/>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3" name="Oval 72">
              <a:extLst>
                <a:ext uri="{FF2B5EF4-FFF2-40B4-BE49-F238E27FC236}">
                  <a16:creationId xmlns:a16="http://schemas.microsoft.com/office/drawing/2014/main" xmlns="" id="{392DF474-2C37-4DC7-B889-E88EAADEA617}"/>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29" name="Rectangle 74">
            <a:extLst>
              <a:ext uri="{FF2B5EF4-FFF2-40B4-BE49-F238E27FC236}">
                <a16:creationId xmlns:a16="http://schemas.microsoft.com/office/drawing/2014/main" xmlns="" id="{D2F9B8D9-2A0F-48A2-AD9F-81D8C49703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1672" y="0"/>
            <a:ext cx="7540328"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0" name="Group 76">
            <a:extLst>
              <a:ext uri="{FF2B5EF4-FFF2-40B4-BE49-F238E27FC236}">
                <a16:creationId xmlns:a16="http://schemas.microsoft.com/office/drawing/2014/main" xmlns="" id="{0F7E20FF-7DA6-46B7-AB0E-E6CBFDD0729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8" name="Oval 77">
              <a:extLst>
                <a:ext uri="{FF2B5EF4-FFF2-40B4-BE49-F238E27FC236}">
                  <a16:creationId xmlns:a16="http://schemas.microsoft.com/office/drawing/2014/main" xmlns="" id="{6BE624B6-B9F4-4C3F-9F6E-2182D90EC5E8}"/>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xmlns="" id="{8710C23B-B5E1-45A6-80F6-55643AC62B92}"/>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tle 3">
            <a:extLst>
              <a:ext uri="{FF2B5EF4-FFF2-40B4-BE49-F238E27FC236}">
                <a16:creationId xmlns:a16="http://schemas.microsoft.com/office/drawing/2014/main" xmlns="" id="{16C25317-27C0-41A0-90BC-88989FD22F7F}"/>
              </a:ext>
            </a:extLst>
          </p:cNvPr>
          <p:cNvSpPr>
            <a:spLocks noGrp="1"/>
          </p:cNvSpPr>
          <p:nvPr>
            <p:ph type="title"/>
          </p:nvPr>
        </p:nvSpPr>
        <p:spPr>
          <a:xfrm>
            <a:off x="4970109" y="484632"/>
            <a:ext cx="6730277" cy="607050"/>
          </a:xfrm>
          <a:ln>
            <a:noFill/>
          </a:ln>
        </p:spPr>
        <p:txBody>
          <a:bodyPr vert="horz" lIns="91440" tIns="45720" rIns="91440" bIns="45720" rtlCol="0" anchor="ctr">
            <a:normAutofit fontScale="90000"/>
          </a:bodyPr>
          <a:lstStyle/>
          <a:p>
            <a:r>
              <a:rPr lang="en-US" sz="4400" dirty="0"/>
              <a:t>Wendi Cannon</a:t>
            </a:r>
          </a:p>
        </p:txBody>
      </p:sp>
      <p:sp>
        <p:nvSpPr>
          <p:cNvPr id="6" name="Text Placeholder 5">
            <a:extLst>
              <a:ext uri="{FF2B5EF4-FFF2-40B4-BE49-F238E27FC236}">
                <a16:creationId xmlns:a16="http://schemas.microsoft.com/office/drawing/2014/main" xmlns="" id="{849C1D51-9EA4-4068-9AFE-A7762E9F5D26}"/>
              </a:ext>
            </a:extLst>
          </p:cNvPr>
          <p:cNvSpPr>
            <a:spLocks noGrp="1"/>
          </p:cNvSpPr>
          <p:nvPr>
            <p:ph type="body" sz="half" idx="2"/>
          </p:nvPr>
        </p:nvSpPr>
        <p:spPr>
          <a:xfrm>
            <a:off x="4970109" y="2121407"/>
            <a:ext cx="6730276" cy="4736591"/>
          </a:xfrm>
        </p:spPr>
        <p:txBody>
          <a:bodyPr vert="horz" lIns="91440" tIns="45720" rIns="91440" bIns="45720" rtlCol="0">
            <a:normAutofit fontScale="92500" lnSpcReduction="20000"/>
          </a:bodyPr>
          <a:lstStyle/>
          <a:p>
            <a:pPr fontAlgn="base">
              <a:lnSpc>
                <a:spcPct val="150000"/>
              </a:lnSpc>
            </a:pPr>
            <a:r>
              <a:rPr lang="en-US" dirty="0"/>
              <a:t>Wendi Cannon received her bachelor's degree in information studies from Florida State University. She began her career at the newly created FSU College of Medicine as the web technology coordinator. As the college grew, she transitioned to various positions within the IT office, and currently she is the director of information technology. She provides leadership and direction for the 30 person IT office which includes mission-critical services such as application development, database administration, server management, and statewide videoconferencing. She is a member of several committees, such as the Medical Library and Learning Resources Committee and Alumni Strategic Plan Committee, to help facilitate the role of information technology College-wide.</a:t>
            </a:r>
          </a:p>
          <a:p>
            <a:pPr fontAlgn="base">
              <a:lnSpc>
                <a:spcPct val="150000"/>
              </a:lnSpc>
            </a:pPr>
            <a:r>
              <a:rPr lang="en-US" dirty="0"/>
              <a:t>  </a:t>
            </a:r>
          </a:p>
          <a:p>
            <a:pPr fontAlgn="base">
              <a:lnSpc>
                <a:spcPct val="150000"/>
              </a:lnSpc>
            </a:pPr>
            <a:r>
              <a:rPr lang="en-US" dirty="0"/>
              <a:t>Wendi is chair of the </a:t>
            </a:r>
            <a:r>
              <a:rPr lang="en-US" dirty="0" err="1"/>
              <a:t>TalTech</a:t>
            </a:r>
            <a:r>
              <a:rPr lang="en-US" dirty="0"/>
              <a:t> Alliance, a local non-profit technology group, member of the City of Tallahassee Family First Employers Task Force, and Leadership Tallahassee Class 35 participant.  She is also a member of the Alzheimer’s Association Fight to Tackle Alzheimer’s committee, Kate Sullivan Parent Teacher Association and a volunteer for FSU Opening Nights.</a:t>
            </a:r>
          </a:p>
        </p:txBody>
      </p:sp>
      <p:sp>
        <p:nvSpPr>
          <p:cNvPr id="8" name="TextBox 7">
            <a:extLst>
              <a:ext uri="{FF2B5EF4-FFF2-40B4-BE49-F238E27FC236}">
                <a16:creationId xmlns:a16="http://schemas.microsoft.com/office/drawing/2014/main" xmlns="" id="{3D212031-1633-40EA-AC2E-B8B3CDF3620C}"/>
              </a:ext>
            </a:extLst>
          </p:cNvPr>
          <p:cNvSpPr txBox="1"/>
          <p:nvPr/>
        </p:nvSpPr>
        <p:spPr>
          <a:xfrm>
            <a:off x="5074508" y="1091682"/>
            <a:ext cx="4680192" cy="646331"/>
          </a:xfrm>
          <a:prstGeom prst="rect">
            <a:avLst/>
          </a:prstGeom>
          <a:noFill/>
        </p:spPr>
        <p:txBody>
          <a:bodyPr wrap="none" rtlCol="0">
            <a:spAutoFit/>
          </a:bodyPr>
          <a:lstStyle/>
          <a:p>
            <a:r>
              <a:rPr lang="en-US" i="1" dirty="0"/>
              <a:t>Florida State University College of Medicine</a:t>
            </a:r>
          </a:p>
          <a:p>
            <a:r>
              <a:rPr lang="en-US" dirty="0"/>
              <a:t>Director of Information Technology</a:t>
            </a:r>
          </a:p>
        </p:txBody>
      </p:sp>
      <p:pic>
        <p:nvPicPr>
          <p:cNvPr id="12" name="Picture 11" descr="A person smiling for the camera&#10;&#10;Description generated with very high confidence">
            <a:extLst>
              <a:ext uri="{FF2B5EF4-FFF2-40B4-BE49-F238E27FC236}">
                <a16:creationId xmlns:a16="http://schemas.microsoft.com/office/drawing/2014/main" xmlns="" id="{F4D311BC-EC14-426C-8C3A-6A007FE604DB}"/>
              </a:ext>
            </a:extLst>
          </p:cNvPr>
          <p:cNvPicPr>
            <a:picLocks noChangeAspect="1"/>
          </p:cNvPicPr>
          <p:nvPr/>
        </p:nvPicPr>
        <p:blipFill>
          <a:blip r:embed="rId6"/>
          <a:stretch>
            <a:fillRect/>
          </a:stretch>
        </p:blipFill>
        <p:spPr>
          <a:xfrm>
            <a:off x="129885" y="635507"/>
            <a:ext cx="4469587" cy="5586984"/>
          </a:xfrm>
          <a:prstGeom prst="rect">
            <a:avLst/>
          </a:prstGeom>
        </p:spPr>
      </p:pic>
    </p:spTree>
    <p:extLst>
      <p:ext uri="{BB962C8B-B14F-4D97-AF65-F5344CB8AC3E}">
        <p14:creationId xmlns:p14="http://schemas.microsoft.com/office/powerpoint/2010/main" val="1614924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8" name="Group 70">
            <a:extLst>
              <a:ext uri="{FF2B5EF4-FFF2-40B4-BE49-F238E27FC236}">
                <a16:creationId xmlns:a16="http://schemas.microsoft.com/office/drawing/2014/main" xmlns="" id="{EC78E3E1-BBBA-4058-AAEB-714F04B0257C}"/>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2" name="Oval 71">
              <a:extLst>
                <a:ext uri="{FF2B5EF4-FFF2-40B4-BE49-F238E27FC236}">
                  <a16:creationId xmlns:a16="http://schemas.microsoft.com/office/drawing/2014/main" xmlns="" id="{86860FA5-CE2B-4019-8FD1-031D7D84EF04}"/>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3" name="Oval 72">
              <a:extLst>
                <a:ext uri="{FF2B5EF4-FFF2-40B4-BE49-F238E27FC236}">
                  <a16:creationId xmlns:a16="http://schemas.microsoft.com/office/drawing/2014/main" xmlns="" id="{392DF474-2C37-4DC7-B889-E88EAADEA617}"/>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29" name="Rectangle 74">
            <a:extLst>
              <a:ext uri="{FF2B5EF4-FFF2-40B4-BE49-F238E27FC236}">
                <a16:creationId xmlns:a16="http://schemas.microsoft.com/office/drawing/2014/main" xmlns="" id="{D2F9B8D9-2A0F-48A2-AD9F-81D8C49703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1672" y="0"/>
            <a:ext cx="7540328"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0" name="Group 76">
            <a:extLst>
              <a:ext uri="{FF2B5EF4-FFF2-40B4-BE49-F238E27FC236}">
                <a16:creationId xmlns:a16="http://schemas.microsoft.com/office/drawing/2014/main" xmlns="" id="{0F7E20FF-7DA6-46B7-AB0E-E6CBFDD0729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8" name="Oval 77">
              <a:extLst>
                <a:ext uri="{FF2B5EF4-FFF2-40B4-BE49-F238E27FC236}">
                  <a16:creationId xmlns:a16="http://schemas.microsoft.com/office/drawing/2014/main" xmlns="" id="{6BE624B6-B9F4-4C3F-9F6E-2182D90EC5E8}"/>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xmlns="" id="{8710C23B-B5E1-45A6-80F6-55643AC62B92}"/>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026" name="Picture 2" descr="https://lh4.googleusercontent.com/4tm0AUzto7mQ5XjASadtrgf868V5GdzAXEGceiPE0bjV2iAJQQvHnQHfNF_iXLg396ykLnxAXDP5oTM4pTIfuzG_SY7vRsadxY3M7-6SsDhE8-v4PbXGE7DGHCDlFHETVuOT2de5_6Sk50ORiw">
            <a:extLst>
              <a:ext uri="{FF2B5EF4-FFF2-40B4-BE49-F238E27FC236}">
                <a16:creationId xmlns:a16="http://schemas.microsoft.com/office/drawing/2014/main" xmlns="" id="{900D10C8-9167-4AA9-A813-A0A7A36B8228}"/>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674328" y="641580"/>
            <a:ext cx="3716087" cy="55881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xmlns="" id="{16C25317-27C0-41A0-90BC-88989FD22F7F}"/>
              </a:ext>
            </a:extLst>
          </p:cNvPr>
          <p:cNvSpPr>
            <a:spLocks noGrp="1"/>
          </p:cNvSpPr>
          <p:nvPr>
            <p:ph type="title"/>
          </p:nvPr>
        </p:nvSpPr>
        <p:spPr>
          <a:xfrm>
            <a:off x="4970109" y="484632"/>
            <a:ext cx="6730277" cy="607050"/>
          </a:xfrm>
          <a:ln>
            <a:noFill/>
          </a:ln>
        </p:spPr>
        <p:txBody>
          <a:bodyPr vert="horz" lIns="91440" tIns="45720" rIns="91440" bIns="45720" rtlCol="0" anchor="ctr">
            <a:normAutofit fontScale="90000"/>
          </a:bodyPr>
          <a:lstStyle/>
          <a:p>
            <a:r>
              <a:rPr lang="en-US" sz="4400" dirty="0"/>
              <a:t>James M </a:t>
            </a:r>
            <a:r>
              <a:rPr lang="en-US" sz="4400" dirty="0" err="1"/>
              <a:t>maher</a:t>
            </a:r>
            <a:r>
              <a:rPr lang="en-US" sz="4400" dirty="0"/>
              <a:t> II</a:t>
            </a:r>
          </a:p>
        </p:txBody>
      </p:sp>
      <p:sp>
        <p:nvSpPr>
          <p:cNvPr id="6" name="Text Placeholder 5">
            <a:extLst>
              <a:ext uri="{FF2B5EF4-FFF2-40B4-BE49-F238E27FC236}">
                <a16:creationId xmlns:a16="http://schemas.microsoft.com/office/drawing/2014/main" xmlns="" id="{849C1D51-9EA4-4068-9AFE-A7762E9F5D26}"/>
              </a:ext>
            </a:extLst>
          </p:cNvPr>
          <p:cNvSpPr>
            <a:spLocks noGrp="1"/>
          </p:cNvSpPr>
          <p:nvPr>
            <p:ph type="body" sz="half" idx="2"/>
          </p:nvPr>
        </p:nvSpPr>
        <p:spPr>
          <a:xfrm>
            <a:off x="4970109" y="2121408"/>
            <a:ext cx="6730276" cy="4050792"/>
          </a:xfrm>
        </p:spPr>
        <p:txBody>
          <a:bodyPr vert="horz" lIns="91440" tIns="45720" rIns="91440" bIns="45720" rtlCol="0">
            <a:normAutofit lnSpcReduction="10000"/>
          </a:bodyPr>
          <a:lstStyle/>
          <a:p>
            <a:pPr>
              <a:lnSpc>
                <a:spcPct val="150000"/>
              </a:lnSpc>
            </a:pPr>
            <a:r>
              <a:rPr lang="en-US" dirty="0"/>
              <a:t>With a strong focus on customer service and sharpening operational performance, Jim Maher offers a unique blend of technical expertise and strategic vision.  Jim is the Executive Director of Information Technology Services at Saginaw Valley State University.  He has built a responsive IT organization raising IT's visibility by bringing technology decisions to Executive and Administrative committees.  He has 37+ years in the technology field, starting in the programming and development areas, then moving to networking and system administration before taking leadership positions in the early '90s.  Previously, Jim worked at Covenant HealthCare as the Manager of Information Systems and led the technical team in implementing the first Electronic Medical Record system in the Saginaw Region.  He received his Bachelor of Science from Saginaw Valley and his MBA from Central Michigan University.  </a:t>
            </a:r>
            <a:endParaRPr lang="en-US" dirty="0">
              <a:solidFill>
                <a:schemeClr val="tx1"/>
              </a:solidFill>
            </a:endParaRPr>
          </a:p>
        </p:txBody>
      </p:sp>
      <p:sp>
        <p:nvSpPr>
          <p:cNvPr id="8" name="TextBox 7">
            <a:extLst>
              <a:ext uri="{FF2B5EF4-FFF2-40B4-BE49-F238E27FC236}">
                <a16:creationId xmlns:a16="http://schemas.microsoft.com/office/drawing/2014/main" xmlns="" id="{3D212031-1633-40EA-AC2E-B8B3CDF3620C}"/>
              </a:ext>
            </a:extLst>
          </p:cNvPr>
          <p:cNvSpPr txBox="1"/>
          <p:nvPr/>
        </p:nvSpPr>
        <p:spPr>
          <a:xfrm>
            <a:off x="5074508" y="1091682"/>
            <a:ext cx="5943358" cy="646331"/>
          </a:xfrm>
          <a:prstGeom prst="rect">
            <a:avLst/>
          </a:prstGeom>
          <a:noFill/>
        </p:spPr>
        <p:txBody>
          <a:bodyPr wrap="none" rtlCol="0">
            <a:spAutoFit/>
          </a:bodyPr>
          <a:lstStyle/>
          <a:p>
            <a:r>
              <a:rPr lang="en-US" i="1" dirty="0"/>
              <a:t>Saginaw Valley State University</a:t>
            </a:r>
          </a:p>
          <a:p>
            <a:r>
              <a:rPr lang="en-US" dirty="0"/>
              <a:t>Executive Director of Information Technology Services</a:t>
            </a:r>
          </a:p>
        </p:txBody>
      </p:sp>
    </p:spTree>
    <p:extLst>
      <p:ext uri="{BB962C8B-B14F-4D97-AF65-F5344CB8AC3E}">
        <p14:creationId xmlns:p14="http://schemas.microsoft.com/office/powerpoint/2010/main" val="2597946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8" name="Group 70">
            <a:extLst>
              <a:ext uri="{FF2B5EF4-FFF2-40B4-BE49-F238E27FC236}">
                <a16:creationId xmlns:a16="http://schemas.microsoft.com/office/drawing/2014/main" xmlns="" id="{EC78E3E1-BBBA-4058-AAEB-714F04B0257C}"/>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2" name="Oval 71">
              <a:extLst>
                <a:ext uri="{FF2B5EF4-FFF2-40B4-BE49-F238E27FC236}">
                  <a16:creationId xmlns:a16="http://schemas.microsoft.com/office/drawing/2014/main" xmlns="" id="{86860FA5-CE2B-4019-8FD1-031D7D84EF04}"/>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3" name="Oval 72">
              <a:extLst>
                <a:ext uri="{FF2B5EF4-FFF2-40B4-BE49-F238E27FC236}">
                  <a16:creationId xmlns:a16="http://schemas.microsoft.com/office/drawing/2014/main" xmlns="" id="{392DF474-2C37-4DC7-B889-E88EAADEA617}"/>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29" name="Rectangle 74">
            <a:extLst>
              <a:ext uri="{FF2B5EF4-FFF2-40B4-BE49-F238E27FC236}">
                <a16:creationId xmlns:a16="http://schemas.microsoft.com/office/drawing/2014/main" xmlns="" id="{D2F9B8D9-2A0F-48A2-AD9F-81D8C49703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1672" y="0"/>
            <a:ext cx="7540328"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0" name="Group 76">
            <a:extLst>
              <a:ext uri="{FF2B5EF4-FFF2-40B4-BE49-F238E27FC236}">
                <a16:creationId xmlns:a16="http://schemas.microsoft.com/office/drawing/2014/main" xmlns="" id="{0F7E20FF-7DA6-46B7-AB0E-E6CBFDD0729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8" name="Oval 77">
              <a:extLst>
                <a:ext uri="{FF2B5EF4-FFF2-40B4-BE49-F238E27FC236}">
                  <a16:creationId xmlns:a16="http://schemas.microsoft.com/office/drawing/2014/main" xmlns="" id="{6BE624B6-B9F4-4C3F-9F6E-2182D90EC5E8}"/>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xmlns="" id="{8710C23B-B5E1-45A6-80F6-55643AC62B92}"/>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tle 3">
            <a:extLst>
              <a:ext uri="{FF2B5EF4-FFF2-40B4-BE49-F238E27FC236}">
                <a16:creationId xmlns:a16="http://schemas.microsoft.com/office/drawing/2014/main" xmlns="" id="{16C25317-27C0-41A0-90BC-88989FD22F7F}"/>
              </a:ext>
            </a:extLst>
          </p:cNvPr>
          <p:cNvSpPr>
            <a:spLocks noGrp="1"/>
          </p:cNvSpPr>
          <p:nvPr>
            <p:ph type="title"/>
          </p:nvPr>
        </p:nvSpPr>
        <p:spPr>
          <a:xfrm>
            <a:off x="4970109" y="484632"/>
            <a:ext cx="6730277" cy="607050"/>
          </a:xfrm>
          <a:ln>
            <a:noFill/>
          </a:ln>
        </p:spPr>
        <p:txBody>
          <a:bodyPr vert="horz" lIns="91440" tIns="45720" rIns="91440" bIns="45720" rtlCol="0" anchor="ctr">
            <a:normAutofit fontScale="90000"/>
          </a:bodyPr>
          <a:lstStyle/>
          <a:p>
            <a:r>
              <a:rPr lang="en-US" sz="4400" dirty="0"/>
              <a:t>Philip Nyman</a:t>
            </a:r>
          </a:p>
        </p:txBody>
      </p:sp>
      <p:sp>
        <p:nvSpPr>
          <p:cNvPr id="6" name="Text Placeholder 5">
            <a:extLst>
              <a:ext uri="{FF2B5EF4-FFF2-40B4-BE49-F238E27FC236}">
                <a16:creationId xmlns:a16="http://schemas.microsoft.com/office/drawing/2014/main" xmlns="" id="{849C1D51-9EA4-4068-9AFE-A7762E9F5D26}"/>
              </a:ext>
            </a:extLst>
          </p:cNvPr>
          <p:cNvSpPr>
            <a:spLocks noGrp="1"/>
          </p:cNvSpPr>
          <p:nvPr>
            <p:ph type="body" sz="half" idx="2"/>
          </p:nvPr>
        </p:nvSpPr>
        <p:spPr>
          <a:xfrm>
            <a:off x="4970109" y="1461014"/>
            <a:ext cx="6730276" cy="6195561"/>
          </a:xfrm>
        </p:spPr>
        <p:txBody>
          <a:bodyPr vert="horz" lIns="91440" tIns="45720" rIns="91440" bIns="45720" rtlCol="0">
            <a:normAutofit fontScale="32500" lnSpcReduction="20000"/>
          </a:bodyPr>
          <a:lstStyle/>
          <a:p>
            <a:pPr>
              <a:lnSpc>
                <a:spcPct val="170000"/>
              </a:lnSpc>
            </a:pPr>
            <a:r>
              <a:rPr lang="en-US" sz="4300" dirty="0"/>
              <a:t>Philip Nyman works at the University of Illinois at UC campus (40K+) and has been actively involved with SharePoint since 2001 as an administrator, developer, consultant, trainer and campus evangelist. He has taught SharePoint administration and development using SP Designer and has written several courses for end-users that he has presented on campus and at the neighboring Parkland Community College. He is part of the campus central IT department (Technology Services), a member of the Software Services group that provides software to all three campuses (Urbana, Chicago and Springfield) performing project and new infrastructure development work and is Lead Training Specialist for the campus ‘FAST3’ training group. He is also currently chair of the university SharePoint Advisory board (spanning all three campuses) and has presented SharePoint topics at university IT forums as well as educational events.</a:t>
            </a:r>
          </a:p>
          <a:p>
            <a:pPr>
              <a:lnSpc>
                <a:spcPct val="170000"/>
              </a:lnSpc>
            </a:pPr>
            <a:r>
              <a:rPr lang="en-US" sz="4300" dirty="0"/>
              <a:t>               He is involved with SharePoint in addition to the work that’s part of his formal position and is interested in keeping current and working with a wider range of people so </a:t>
            </a:r>
            <a:r>
              <a:rPr lang="en-US" sz="4300" dirty="0" smtClean="0"/>
              <a:t>that he </a:t>
            </a:r>
            <a:r>
              <a:rPr lang="en-US" sz="4300" dirty="0"/>
              <a:t>can share his experiences and bring new knowledge back to the campus. We have SP 2016 on-</a:t>
            </a:r>
            <a:r>
              <a:rPr lang="en-US" sz="4300" dirty="0" err="1"/>
              <a:t>prem</a:t>
            </a:r>
            <a:r>
              <a:rPr lang="en-US" sz="4300" dirty="0"/>
              <a:t> and an </a:t>
            </a:r>
            <a:r>
              <a:rPr lang="en-US" sz="4300" dirty="0" err="1"/>
              <a:t>Ofc</a:t>
            </a:r>
            <a:r>
              <a:rPr lang="en-US" sz="4300" dirty="0"/>
              <a:t> 365 tenancy.</a:t>
            </a:r>
          </a:p>
          <a:p>
            <a:r>
              <a:rPr lang="en-US" dirty="0"/>
              <a:t/>
            </a:r>
            <a:br>
              <a:rPr lang="en-US" dirty="0"/>
            </a:br>
            <a:r>
              <a:rPr lang="en-US" dirty="0"/>
              <a:t> </a:t>
            </a:r>
            <a:endParaRPr lang="en-US" dirty="0">
              <a:solidFill>
                <a:schemeClr val="tx1"/>
              </a:solidFill>
            </a:endParaRPr>
          </a:p>
        </p:txBody>
      </p:sp>
      <p:sp>
        <p:nvSpPr>
          <p:cNvPr id="8" name="TextBox 7">
            <a:extLst>
              <a:ext uri="{FF2B5EF4-FFF2-40B4-BE49-F238E27FC236}">
                <a16:creationId xmlns:a16="http://schemas.microsoft.com/office/drawing/2014/main" xmlns="" id="{3D212031-1633-40EA-AC2E-B8B3CDF3620C}"/>
              </a:ext>
            </a:extLst>
          </p:cNvPr>
          <p:cNvSpPr txBox="1"/>
          <p:nvPr/>
        </p:nvSpPr>
        <p:spPr>
          <a:xfrm>
            <a:off x="5074508" y="1091682"/>
            <a:ext cx="2792752" cy="369332"/>
          </a:xfrm>
          <a:prstGeom prst="rect">
            <a:avLst/>
          </a:prstGeom>
          <a:noFill/>
        </p:spPr>
        <p:txBody>
          <a:bodyPr wrap="none" rtlCol="0">
            <a:spAutoFit/>
          </a:bodyPr>
          <a:lstStyle/>
          <a:p>
            <a:r>
              <a:rPr lang="en-US" i="1" dirty="0"/>
              <a:t>University of Illinois at UC</a:t>
            </a:r>
          </a:p>
        </p:txBody>
      </p:sp>
      <p:pic>
        <p:nvPicPr>
          <p:cNvPr id="2058" name="Picture 10" descr="C:\Users\mckoypr\AppData\Local\Microsoft\Windows\Temporary Internet Files\Content.Word\PhilNyman-090717 (002).jpg">
            <a:extLst>
              <a:ext uri="{FF2B5EF4-FFF2-40B4-BE49-F238E27FC236}">
                <a16:creationId xmlns:a16="http://schemas.microsoft.com/office/drawing/2014/main" xmlns="" id="{578E8259-9320-40A5-8650-83843083B5FA}"/>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27852" y="1612102"/>
            <a:ext cx="4014216" cy="3679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262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8" name="Group 70">
            <a:extLst>
              <a:ext uri="{FF2B5EF4-FFF2-40B4-BE49-F238E27FC236}">
                <a16:creationId xmlns:a16="http://schemas.microsoft.com/office/drawing/2014/main" xmlns="" id="{EC78E3E1-BBBA-4058-AAEB-714F04B0257C}"/>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2" name="Oval 71">
              <a:extLst>
                <a:ext uri="{FF2B5EF4-FFF2-40B4-BE49-F238E27FC236}">
                  <a16:creationId xmlns:a16="http://schemas.microsoft.com/office/drawing/2014/main" xmlns="" id="{86860FA5-CE2B-4019-8FD1-031D7D84EF04}"/>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3" name="Oval 72">
              <a:extLst>
                <a:ext uri="{FF2B5EF4-FFF2-40B4-BE49-F238E27FC236}">
                  <a16:creationId xmlns:a16="http://schemas.microsoft.com/office/drawing/2014/main" xmlns="" id="{392DF474-2C37-4DC7-B889-E88EAADEA617}"/>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29" name="Rectangle 74">
            <a:extLst>
              <a:ext uri="{FF2B5EF4-FFF2-40B4-BE49-F238E27FC236}">
                <a16:creationId xmlns:a16="http://schemas.microsoft.com/office/drawing/2014/main" xmlns="" id="{D2F9B8D9-2A0F-48A2-AD9F-81D8C49703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1672" y="0"/>
            <a:ext cx="7540328"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0" name="Group 76">
            <a:extLst>
              <a:ext uri="{FF2B5EF4-FFF2-40B4-BE49-F238E27FC236}">
                <a16:creationId xmlns:a16="http://schemas.microsoft.com/office/drawing/2014/main" xmlns="" id="{0F7E20FF-7DA6-46B7-AB0E-E6CBFDD0729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8" name="Oval 77">
              <a:extLst>
                <a:ext uri="{FF2B5EF4-FFF2-40B4-BE49-F238E27FC236}">
                  <a16:creationId xmlns:a16="http://schemas.microsoft.com/office/drawing/2014/main" xmlns="" id="{6BE624B6-B9F4-4C3F-9F6E-2182D90EC5E8}"/>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xmlns="" id="{8710C23B-B5E1-45A6-80F6-55643AC62B92}"/>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tle 3">
            <a:extLst>
              <a:ext uri="{FF2B5EF4-FFF2-40B4-BE49-F238E27FC236}">
                <a16:creationId xmlns:a16="http://schemas.microsoft.com/office/drawing/2014/main" xmlns="" id="{16C25317-27C0-41A0-90BC-88989FD22F7F}"/>
              </a:ext>
            </a:extLst>
          </p:cNvPr>
          <p:cNvSpPr>
            <a:spLocks noGrp="1"/>
          </p:cNvSpPr>
          <p:nvPr>
            <p:ph type="title"/>
          </p:nvPr>
        </p:nvSpPr>
        <p:spPr>
          <a:xfrm>
            <a:off x="4970109" y="484632"/>
            <a:ext cx="6730277" cy="607050"/>
          </a:xfrm>
          <a:ln>
            <a:noFill/>
          </a:ln>
        </p:spPr>
        <p:txBody>
          <a:bodyPr vert="horz" lIns="91440" tIns="45720" rIns="91440" bIns="45720" rtlCol="0" anchor="ctr">
            <a:normAutofit fontScale="90000"/>
          </a:bodyPr>
          <a:lstStyle/>
          <a:p>
            <a:r>
              <a:rPr lang="en-US" sz="4400" dirty="0"/>
              <a:t>Corey </a:t>
            </a:r>
            <a:r>
              <a:rPr lang="en-US" sz="4400" dirty="0" err="1"/>
              <a:t>Seliger</a:t>
            </a:r>
            <a:endParaRPr lang="en-US" sz="4400" dirty="0"/>
          </a:p>
        </p:txBody>
      </p:sp>
      <p:sp>
        <p:nvSpPr>
          <p:cNvPr id="6" name="Text Placeholder 5">
            <a:extLst>
              <a:ext uri="{FF2B5EF4-FFF2-40B4-BE49-F238E27FC236}">
                <a16:creationId xmlns:a16="http://schemas.microsoft.com/office/drawing/2014/main" xmlns="" id="{849C1D51-9EA4-4068-9AFE-A7762E9F5D26}"/>
              </a:ext>
            </a:extLst>
          </p:cNvPr>
          <p:cNvSpPr>
            <a:spLocks noGrp="1"/>
          </p:cNvSpPr>
          <p:nvPr>
            <p:ph type="body" sz="half" idx="2"/>
          </p:nvPr>
        </p:nvSpPr>
        <p:spPr>
          <a:xfrm>
            <a:off x="4970109" y="2121408"/>
            <a:ext cx="6730276" cy="4050792"/>
          </a:xfrm>
        </p:spPr>
        <p:txBody>
          <a:bodyPr vert="horz" lIns="91440" tIns="45720" rIns="91440" bIns="45720" rtlCol="0">
            <a:normAutofit/>
          </a:bodyPr>
          <a:lstStyle/>
          <a:p>
            <a:pPr>
              <a:lnSpc>
                <a:spcPct val="150000"/>
              </a:lnSpc>
            </a:pPr>
            <a:r>
              <a:rPr lang="en-US" dirty="0"/>
              <a:t>As Director of Software Services, Corey’s teams manage the infrastructure layer of software for various services including Blackboard Learn, Banner, SAP, Microsoft Office 365, SharePoint, Exchange, and other university-wide applications. His experiences include developing middleware, designing system architecture, and implementing infrastructure, and leading people. He has worked at Purdue for over 15 years and received his Bachelor’s Degree from Purdue in Computer and Information Technologies. He is currently working a Master’s Degree in Data Analytics.</a:t>
            </a:r>
            <a:endParaRPr lang="en-US" dirty="0">
              <a:solidFill>
                <a:schemeClr val="tx1"/>
              </a:solidFill>
            </a:endParaRPr>
          </a:p>
        </p:txBody>
      </p:sp>
      <p:sp>
        <p:nvSpPr>
          <p:cNvPr id="8" name="TextBox 7">
            <a:extLst>
              <a:ext uri="{FF2B5EF4-FFF2-40B4-BE49-F238E27FC236}">
                <a16:creationId xmlns:a16="http://schemas.microsoft.com/office/drawing/2014/main" xmlns="" id="{3D212031-1633-40EA-AC2E-B8B3CDF3620C}"/>
              </a:ext>
            </a:extLst>
          </p:cNvPr>
          <p:cNvSpPr txBox="1"/>
          <p:nvPr/>
        </p:nvSpPr>
        <p:spPr>
          <a:xfrm>
            <a:off x="5074508" y="1091682"/>
            <a:ext cx="3140090" cy="646331"/>
          </a:xfrm>
          <a:prstGeom prst="rect">
            <a:avLst/>
          </a:prstGeom>
          <a:noFill/>
        </p:spPr>
        <p:txBody>
          <a:bodyPr wrap="none" rtlCol="0">
            <a:spAutoFit/>
          </a:bodyPr>
          <a:lstStyle/>
          <a:p>
            <a:r>
              <a:rPr lang="en-US" i="1" dirty="0"/>
              <a:t>Director of Software Services</a:t>
            </a:r>
          </a:p>
          <a:p>
            <a:r>
              <a:rPr lang="en-US" i="1" dirty="0"/>
              <a:t>Purdue</a:t>
            </a:r>
            <a:endParaRPr lang="en-US" dirty="0"/>
          </a:p>
        </p:txBody>
      </p:sp>
      <p:pic>
        <p:nvPicPr>
          <p:cNvPr id="3076" name="Picture 4" descr="download (1).png">
            <a:extLst>
              <a:ext uri="{FF2B5EF4-FFF2-40B4-BE49-F238E27FC236}">
                <a16:creationId xmlns:a16="http://schemas.microsoft.com/office/drawing/2014/main" xmlns="" id="{A73E1A8D-3352-4646-8554-9929BC9A9F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609" y="2062481"/>
            <a:ext cx="4014216" cy="2681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845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8" name="Group 70">
            <a:extLst>
              <a:ext uri="{FF2B5EF4-FFF2-40B4-BE49-F238E27FC236}">
                <a16:creationId xmlns:a16="http://schemas.microsoft.com/office/drawing/2014/main" xmlns="" id="{EC78E3E1-BBBA-4058-AAEB-714F04B0257C}"/>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2" name="Oval 71">
              <a:extLst>
                <a:ext uri="{FF2B5EF4-FFF2-40B4-BE49-F238E27FC236}">
                  <a16:creationId xmlns:a16="http://schemas.microsoft.com/office/drawing/2014/main" xmlns="" id="{86860FA5-CE2B-4019-8FD1-031D7D84EF04}"/>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3" name="Oval 72">
              <a:extLst>
                <a:ext uri="{FF2B5EF4-FFF2-40B4-BE49-F238E27FC236}">
                  <a16:creationId xmlns:a16="http://schemas.microsoft.com/office/drawing/2014/main" xmlns="" id="{392DF474-2C37-4DC7-B889-E88EAADEA617}"/>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29" name="Rectangle 74">
            <a:extLst>
              <a:ext uri="{FF2B5EF4-FFF2-40B4-BE49-F238E27FC236}">
                <a16:creationId xmlns:a16="http://schemas.microsoft.com/office/drawing/2014/main" xmlns="" id="{D2F9B8D9-2A0F-48A2-AD9F-81D8C49703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1672" y="0"/>
            <a:ext cx="7540328"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0" name="Group 76">
            <a:extLst>
              <a:ext uri="{FF2B5EF4-FFF2-40B4-BE49-F238E27FC236}">
                <a16:creationId xmlns:a16="http://schemas.microsoft.com/office/drawing/2014/main" xmlns="" id="{0F7E20FF-7DA6-46B7-AB0E-E6CBFDD0729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8" name="Oval 77">
              <a:extLst>
                <a:ext uri="{FF2B5EF4-FFF2-40B4-BE49-F238E27FC236}">
                  <a16:creationId xmlns:a16="http://schemas.microsoft.com/office/drawing/2014/main" xmlns="" id="{6BE624B6-B9F4-4C3F-9F6E-2182D90EC5E8}"/>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xmlns="" id="{8710C23B-B5E1-45A6-80F6-55643AC62B92}"/>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tle 3">
            <a:extLst>
              <a:ext uri="{FF2B5EF4-FFF2-40B4-BE49-F238E27FC236}">
                <a16:creationId xmlns:a16="http://schemas.microsoft.com/office/drawing/2014/main" xmlns="" id="{16C25317-27C0-41A0-90BC-88989FD22F7F}"/>
              </a:ext>
            </a:extLst>
          </p:cNvPr>
          <p:cNvSpPr>
            <a:spLocks noGrp="1"/>
          </p:cNvSpPr>
          <p:nvPr>
            <p:ph type="title"/>
          </p:nvPr>
        </p:nvSpPr>
        <p:spPr>
          <a:xfrm>
            <a:off x="4970109" y="484632"/>
            <a:ext cx="6730277" cy="607050"/>
          </a:xfrm>
          <a:ln>
            <a:noFill/>
          </a:ln>
        </p:spPr>
        <p:txBody>
          <a:bodyPr vert="horz" lIns="91440" tIns="45720" rIns="91440" bIns="45720" rtlCol="0" anchor="ctr">
            <a:normAutofit fontScale="90000"/>
          </a:bodyPr>
          <a:lstStyle/>
          <a:p>
            <a:r>
              <a:rPr lang="en-US" sz="4400" dirty="0" err="1"/>
              <a:t>Rajaa</a:t>
            </a:r>
            <a:r>
              <a:rPr lang="en-US" sz="4400" dirty="0"/>
              <a:t> </a:t>
            </a:r>
            <a:r>
              <a:rPr lang="en-US" sz="4400" dirty="0" err="1"/>
              <a:t>Shindi</a:t>
            </a:r>
            <a:endParaRPr lang="en-US" sz="4400" dirty="0"/>
          </a:p>
        </p:txBody>
      </p:sp>
      <p:sp>
        <p:nvSpPr>
          <p:cNvPr id="6" name="Text Placeholder 5">
            <a:extLst>
              <a:ext uri="{FF2B5EF4-FFF2-40B4-BE49-F238E27FC236}">
                <a16:creationId xmlns:a16="http://schemas.microsoft.com/office/drawing/2014/main" xmlns="" id="{849C1D51-9EA4-4068-9AFE-A7762E9F5D26}"/>
              </a:ext>
            </a:extLst>
          </p:cNvPr>
          <p:cNvSpPr>
            <a:spLocks noGrp="1"/>
          </p:cNvSpPr>
          <p:nvPr>
            <p:ph type="body" sz="half" idx="2"/>
          </p:nvPr>
        </p:nvSpPr>
        <p:spPr>
          <a:xfrm>
            <a:off x="4970109" y="2121408"/>
            <a:ext cx="6730276" cy="4050792"/>
          </a:xfrm>
        </p:spPr>
        <p:txBody>
          <a:bodyPr vert="horz" lIns="91440" tIns="45720" rIns="91440" bIns="45720" rtlCol="0">
            <a:normAutofit/>
          </a:bodyPr>
          <a:lstStyle/>
          <a:p>
            <a:pPr>
              <a:lnSpc>
                <a:spcPct val="150000"/>
              </a:lnSpc>
            </a:pPr>
            <a:r>
              <a:rPr lang="en-US" dirty="0" err="1"/>
              <a:t>Rajaa</a:t>
            </a:r>
            <a:r>
              <a:rPr lang="en-US" dirty="0"/>
              <a:t> </a:t>
            </a:r>
            <a:r>
              <a:rPr lang="en-US" dirty="0" err="1"/>
              <a:t>Shindi</a:t>
            </a:r>
            <a:r>
              <a:rPr lang="en-US" dirty="0"/>
              <a:t> is Systems Administrator at New Mexico State University (NMSU) located in Las Cruces, New Mexico.  She is leading the NMSU’s initiative to develop an INTRANET across NMSU System.  She is an expert in SharePoint migration and management technologies, and a faculty member at teaching computer information technology courses.    She holds a PhD in Human Computer Interaction from NMSU where she worked on the research and development of a novel system for enhancing attention among children with Attention Disorder.    </a:t>
            </a:r>
            <a:r>
              <a:rPr lang="en-US" dirty="0" err="1"/>
              <a:t>Rajaa</a:t>
            </a:r>
            <a:r>
              <a:rPr lang="en-US" dirty="0"/>
              <a:t> is a strong supporter of STEM, and is project leader on EDUCAUSE </a:t>
            </a:r>
            <a:r>
              <a:rPr lang="en-US" dirty="0" err="1"/>
              <a:t>iPASS</a:t>
            </a:r>
            <a:r>
              <a:rPr lang="en-US" dirty="0"/>
              <a:t> STEM grant to promote STEM among Middle, High School and DACC students. The grant is also to encourage the students to "think computationally" across disciplines to empower students' capability and encourage them to major in STEM. </a:t>
            </a:r>
            <a:endParaRPr lang="en-US" dirty="0">
              <a:solidFill>
                <a:schemeClr val="tx1"/>
              </a:solidFill>
            </a:endParaRPr>
          </a:p>
        </p:txBody>
      </p:sp>
      <p:sp>
        <p:nvSpPr>
          <p:cNvPr id="8" name="TextBox 7">
            <a:extLst>
              <a:ext uri="{FF2B5EF4-FFF2-40B4-BE49-F238E27FC236}">
                <a16:creationId xmlns:a16="http://schemas.microsoft.com/office/drawing/2014/main" xmlns="" id="{3D212031-1633-40EA-AC2E-B8B3CDF3620C}"/>
              </a:ext>
            </a:extLst>
          </p:cNvPr>
          <p:cNvSpPr txBox="1"/>
          <p:nvPr/>
        </p:nvSpPr>
        <p:spPr>
          <a:xfrm>
            <a:off x="5074508" y="1091682"/>
            <a:ext cx="3197094" cy="646331"/>
          </a:xfrm>
          <a:prstGeom prst="rect">
            <a:avLst/>
          </a:prstGeom>
          <a:noFill/>
        </p:spPr>
        <p:txBody>
          <a:bodyPr wrap="none" rtlCol="0">
            <a:spAutoFit/>
          </a:bodyPr>
          <a:lstStyle/>
          <a:p>
            <a:r>
              <a:rPr lang="en-US" i="1" dirty="0"/>
              <a:t>Project Lead</a:t>
            </a:r>
          </a:p>
          <a:p>
            <a:r>
              <a:rPr lang="en-US" dirty="0"/>
              <a:t>New Mexico State University</a:t>
            </a:r>
          </a:p>
        </p:txBody>
      </p:sp>
      <p:pic>
        <p:nvPicPr>
          <p:cNvPr id="4098" name="Picture 2" descr="RajaaShindi.png">
            <a:extLst>
              <a:ext uri="{FF2B5EF4-FFF2-40B4-BE49-F238E27FC236}">
                <a16:creationId xmlns:a16="http://schemas.microsoft.com/office/drawing/2014/main" xmlns="" id="{72FFD4FB-06C0-4E40-BDC0-9A2F33B877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421" y="635507"/>
            <a:ext cx="4011168" cy="558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939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8" name="Group 70">
            <a:extLst>
              <a:ext uri="{FF2B5EF4-FFF2-40B4-BE49-F238E27FC236}">
                <a16:creationId xmlns:a16="http://schemas.microsoft.com/office/drawing/2014/main" xmlns="" id="{EC78E3E1-BBBA-4058-AAEB-714F04B0257C}"/>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2" name="Oval 71">
              <a:extLst>
                <a:ext uri="{FF2B5EF4-FFF2-40B4-BE49-F238E27FC236}">
                  <a16:creationId xmlns:a16="http://schemas.microsoft.com/office/drawing/2014/main" xmlns="" id="{86860FA5-CE2B-4019-8FD1-031D7D84EF04}"/>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3" name="Oval 72">
              <a:extLst>
                <a:ext uri="{FF2B5EF4-FFF2-40B4-BE49-F238E27FC236}">
                  <a16:creationId xmlns:a16="http://schemas.microsoft.com/office/drawing/2014/main" xmlns="" id="{392DF474-2C37-4DC7-B889-E88EAADEA617}"/>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29" name="Rectangle 74">
            <a:extLst>
              <a:ext uri="{FF2B5EF4-FFF2-40B4-BE49-F238E27FC236}">
                <a16:creationId xmlns:a16="http://schemas.microsoft.com/office/drawing/2014/main" xmlns="" id="{D2F9B8D9-2A0F-48A2-AD9F-81D8C49703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1672" y="0"/>
            <a:ext cx="7540328"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0" name="Group 76">
            <a:extLst>
              <a:ext uri="{FF2B5EF4-FFF2-40B4-BE49-F238E27FC236}">
                <a16:creationId xmlns:a16="http://schemas.microsoft.com/office/drawing/2014/main" xmlns="" id="{0F7E20FF-7DA6-46B7-AB0E-E6CBFDD0729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8" name="Oval 77">
              <a:extLst>
                <a:ext uri="{FF2B5EF4-FFF2-40B4-BE49-F238E27FC236}">
                  <a16:creationId xmlns:a16="http://schemas.microsoft.com/office/drawing/2014/main" xmlns="" id="{6BE624B6-B9F4-4C3F-9F6E-2182D90EC5E8}"/>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xmlns="" id="{8710C23B-B5E1-45A6-80F6-55643AC62B92}"/>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tle 3">
            <a:extLst>
              <a:ext uri="{FF2B5EF4-FFF2-40B4-BE49-F238E27FC236}">
                <a16:creationId xmlns:a16="http://schemas.microsoft.com/office/drawing/2014/main" xmlns="" id="{16C25317-27C0-41A0-90BC-88989FD22F7F}"/>
              </a:ext>
            </a:extLst>
          </p:cNvPr>
          <p:cNvSpPr>
            <a:spLocks noGrp="1"/>
          </p:cNvSpPr>
          <p:nvPr>
            <p:ph type="title"/>
          </p:nvPr>
        </p:nvSpPr>
        <p:spPr>
          <a:xfrm>
            <a:off x="4970109" y="484632"/>
            <a:ext cx="6730277" cy="607050"/>
          </a:xfrm>
          <a:ln>
            <a:noFill/>
          </a:ln>
        </p:spPr>
        <p:txBody>
          <a:bodyPr vert="horz" lIns="91440" tIns="45720" rIns="91440" bIns="45720" rtlCol="0" anchor="ctr">
            <a:normAutofit fontScale="90000"/>
          </a:bodyPr>
          <a:lstStyle/>
          <a:p>
            <a:r>
              <a:rPr lang="en-US" sz="4400" dirty="0"/>
              <a:t>Kara Hughes</a:t>
            </a:r>
          </a:p>
        </p:txBody>
      </p:sp>
      <p:sp>
        <p:nvSpPr>
          <p:cNvPr id="6" name="Text Placeholder 5">
            <a:extLst>
              <a:ext uri="{FF2B5EF4-FFF2-40B4-BE49-F238E27FC236}">
                <a16:creationId xmlns:a16="http://schemas.microsoft.com/office/drawing/2014/main" xmlns="" id="{849C1D51-9EA4-4068-9AFE-A7762E9F5D26}"/>
              </a:ext>
            </a:extLst>
          </p:cNvPr>
          <p:cNvSpPr>
            <a:spLocks noGrp="1"/>
          </p:cNvSpPr>
          <p:nvPr>
            <p:ph type="body" sz="half" idx="2"/>
          </p:nvPr>
        </p:nvSpPr>
        <p:spPr>
          <a:xfrm>
            <a:off x="4970109" y="2121408"/>
            <a:ext cx="6730276" cy="4050792"/>
          </a:xfrm>
        </p:spPr>
        <p:txBody>
          <a:bodyPr vert="horz" lIns="91440" tIns="45720" rIns="91440" bIns="45720" rtlCol="0">
            <a:normAutofit fontScale="92500" lnSpcReduction="10000"/>
          </a:bodyPr>
          <a:lstStyle/>
          <a:p>
            <a:pPr>
              <a:lnSpc>
                <a:spcPct val="150000"/>
              </a:lnSpc>
            </a:pPr>
            <a:r>
              <a:rPr lang="en-US" dirty="0"/>
              <a:t>Kara Hughes has spent the past 5 years as the SharePoint Analyst at Gonzaga University located in Spokane, Washington. She spends the majority of her time evangelizing SharePoint solutions and working to automate business processes and training teams on the use of the platform. SharePoint sites at Gonzaga are used for internal team collaboration and for ad hoc committee work across campus. She is part of the central ITS Department and has led the effort of broadening use of SharePoint and various other Office 365 applications. She was involved in efforts to implement hybrid search to connect both the on-premises SharePoint which houses the university’s BI reports with cloud SharePoint content. Kara has worked with SharePoint for the past 10 years. Previously, Kara spent more than 15 years in the field of marketing/communications and is a graduate of the University of Washington in English Literature. She jumped into the field of IT when she noticed how the use of technology, specifically SharePoint, can inspire new ways for teams to collaborate and get their work accomplished while minimizing the use of paper-based solutions.  </a:t>
            </a:r>
            <a:endParaRPr lang="en-US" dirty="0">
              <a:solidFill>
                <a:schemeClr val="tx1"/>
              </a:solidFill>
            </a:endParaRPr>
          </a:p>
        </p:txBody>
      </p:sp>
      <p:sp>
        <p:nvSpPr>
          <p:cNvPr id="8" name="TextBox 7">
            <a:extLst>
              <a:ext uri="{FF2B5EF4-FFF2-40B4-BE49-F238E27FC236}">
                <a16:creationId xmlns:a16="http://schemas.microsoft.com/office/drawing/2014/main" xmlns="" id="{3D212031-1633-40EA-AC2E-B8B3CDF3620C}"/>
              </a:ext>
            </a:extLst>
          </p:cNvPr>
          <p:cNvSpPr txBox="1"/>
          <p:nvPr/>
        </p:nvSpPr>
        <p:spPr>
          <a:xfrm>
            <a:off x="5074508" y="1091682"/>
            <a:ext cx="2158796" cy="646331"/>
          </a:xfrm>
          <a:prstGeom prst="rect">
            <a:avLst/>
          </a:prstGeom>
          <a:noFill/>
        </p:spPr>
        <p:txBody>
          <a:bodyPr wrap="none" rtlCol="0">
            <a:spAutoFit/>
          </a:bodyPr>
          <a:lstStyle/>
          <a:p>
            <a:r>
              <a:rPr lang="en-US" i="1" dirty="0"/>
              <a:t>Gonzaga University</a:t>
            </a:r>
          </a:p>
          <a:p>
            <a:r>
              <a:rPr lang="en-US" dirty="0"/>
              <a:t>SharePoint Analyst</a:t>
            </a:r>
          </a:p>
        </p:txBody>
      </p:sp>
      <p:pic>
        <p:nvPicPr>
          <p:cNvPr id="7" name="Picture 6" descr="A person smiling for the camera&#10;&#10;Description generated with very high confidence">
            <a:extLst>
              <a:ext uri="{FF2B5EF4-FFF2-40B4-BE49-F238E27FC236}">
                <a16:creationId xmlns:a16="http://schemas.microsoft.com/office/drawing/2014/main" xmlns="" id="{5B8A222E-FB50-4188-AFD2-517906E3FE74}"/>
              </a:ext>
            </a:extLst>
          </p:cNvPr>
          <p:cNvPicPr>
            <a:picLocks noChangeAspect="1"/>
          </p:cNvPicPr>
          <p:nvPr/>
        </p:nvPicPr>
        <p:blipFill>
          <a:blip r:embed="rId6"/>
          <a:stretch>
            <a:fillRect/>
          </a:stretch>
        </p:blipFill>
        <p:spPr>
          <a:xfrm>
            <a:off x="396932" y="635507"/>
            <a:ext cx="3890657" cy="5586984"/>
          </a:xfrm>
          <a:prstGeom prst="rect">
            <a:avLst/>
          </a:prstGeom>
        </p:spPr>
      </p:pic>
    </p:spTree>
    <p:extLst>
      <p:ext uri="{BB962C8B-B14F-4D97-AF65-F5344CB8AC3E}">
        <p14:creationId xmlns:p14="http://schemas.microsoft.com/office/powerpoint/2010/main" val="408238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8" name="Group 70">
            <a:extLst>
              <a:ext uri="{FF2B5EF4-FFF2-40B4-BE49-F238E27FC236}">
                <a16:creationId xmlns:a16="http://schemas.microsoft.com/office/drawing/2014/main" xmlns="" id="{EC78E3E1-BBBA-4058-AAEB-714F04B0257C}"/>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2" name="Oval 71">
              <a:extLst>
                <a:ext uri="{FF2B5EF4-FFF2-40B4-BE49-F238E27FC236}">
                  <a16:creationId xmlns:a16="http://schemas.microsoft.com/office/drawing/2014/main" xmlns="" id="{86860FA5-CE2B-4019-8FD1-031D7D84EF04}"/>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3" name="Oval 72">
              <a:extLst>
                <a:ext uri="{FF2B5EF4-FFF2-40B4-BE49-F238E27FC236}">
                  <a16:creationId xmlns:a16="http://schemas.microsoft.com/office/drawing/2014/main" xmlns="" id="{392DF474-2C37-4DC7-B889-E88EAADEA617}"/>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29" name="Rectangle 74">
            <a:extLst>
              <a:ext uri="{FF2B5EF4-FFF2-40B4-BE49-F238E27FC236}">
                <a16:creationId xmlns:a16="http://schemas.microsoft.com/office/drawing/2014/main" xmlns="" id="{D2F9B8D9-2A0F-48A2-AD9F-81D8C49703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1672" y="0"/>
            <a:ext cx="7540328"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0" name="Group 76">
            <a:extLst>
              <a:ext uri="{FF2B5EF4-FFF2-40B4-BE49-F238E27FC236}">
                <a16:creationId xmlns:a16="http://schemas.microsoft.com/office/drawing/2014/main" xmlns="" id="{0F7E20FF-7DA6-46B7-AB0E-E6CBFDD0729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8" name="Oval 77">
              <a:extLst>
                <a:ext uri="{FF2B5EF4-FFF2-40B4-BE49-F238E27FC236}">
                  <a16:creationId xmlns:a16="http://schemas.microsoft.com/office/drawing/2014/main" xmlns="" id="{6BE624B6-B9F4-4C3F-9F6E-2182D90EC5E8}"/>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xmlns="" id="{8710C23B-B5E1-45A6-80F6-55643AC62B92}"/>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tle 3">
            <a:extLst>
              <a:ext uri="{FF2B5EF4-FFF2-40B4-BE49-F238E27FC236}">
                <a16:creationId xmlns:a16="http://schemas.microsoft.com/office/drawing/2014/main" xmlns="" id="{16C25317-27C0-41A0-90BC-88989FD22F7F}"/>
              </a:ext>
            </a:extLst>
          </p:cNvPr>
          <p:cNvSpPr>
            <a:spLocks noGrp="1"/>
          </p:cNvSpPr>
          <p:nvPr>
            <p:ph type="title"/>
          </p:nvPr>
        </p:nvSpPr>
        <p:spPr>
          <a:xfrm>
            <a:off x="4970109" y="484632"/>
            <a:ext cx="6730277" cy="607050"/>
          </a:xfrm>
          <a:ln>
            <a:noFill/>
          </a:ln>
        </p:spPr>
        <p:txBody>
          <a:bodyPr vert="horz" lIns="91440" tIns="45720" rIns="91440" bIns="45720" rtlCol="0" anchor="ctr">
            <a:normAutofit fontScale="90000"/>
          </a:bodyPr>
          <a:lstStyle/>
          <a:p>
            <a:r>
              <a:rPr lang="en-US" sz="4400" dirty="0"/>
              <a:t>Sarah </a:t>
            </a:r>
            <a:r>
              <a:rPr lang="en-US" sz="4400" dirty="0" err="1"/>
              <a:t>alkire</a:t>
            </a:r>
            <a:endParaRPr lang="en-US" sz="4400" dirty="0"/>
          </a:p>
        </p:txBody>
      </p:sp>
      <p:sp>
        <p:nvSpPr>
          <p:cNvPr id="6" name="Text Placeholder 5">
            <a:extLst>
              <a:ext uri="{FF2B5EF4-FFF2-40B4-BE49-F238E27FC236}">
                <a16:creationId xmlns:a16="http://schemas.microsoft.com/office/drawing/2014/main" xmlns="" id="{849C1D51-9EA4-4068-9AFE-A7762E9F5D26}"/>
              </a:ext>
            </a:extLst>
          </p:cNvPr>
          <p:cNvSpPr>
            <a:spLocks noGrp="1"/>
          </p:cNvSpPr>
          <p:nvPr>
            <p:ph type="body" sz="half" idx="2"/>
          </p:nvPr>
        </p:nvSpPr>
        <p:spPr>
          <a:xfrm>
            <a:off x="4970109" y="2121407"/>
            <a:ext cx="6730276" cy="4736591"/>
          </a:xfrm>
        </p:spPr>
        <p:txBody>
          <a:bodyPr vert="horz" lIns="91440" tIns="45720" rIns="91440" bIns="45720" rtlCol="0">
            <a:normAutofit/>
          </a:bodyPr>
          <a:lstStyle/>
          <a:p>
            <a:pPr>
              <a:lnSpc>
                <a:spcPct val="150000"/>
              </a:lnSpc>
            </a:pPr>
            <a:r>
              <a:rPr lang="en-US" dirty="0"/>
              <a:t>Sarah Alkire has been integral in the launch of SharePoint Online for an Intranet for the University of Washington.  She is interested in the next iteration of the Intranet, which includes more portability across devices. She is interested in incorporating other tools, such as Bridge, a cloud LMS, into SharePoint for the next generation.</a:t>
            </a:r>
          </a:p>
        </p:txBody>
      </p:sp>
      <p:sp>
        <p:nvSpPr>
          <p:cNvPr id="8" name="TextBox 7">
            <a:extLst>
              <a:ext uri="{FF2B5EF4-FFF2-40B4-BE49-F238E27FC236}">
                <a16:creationId xmlns:a16="http://schemas.microsoft.com/office/drawing/2014/main" xmlns="" id="{3D212031-1633-40EA-AC2E-B8B3CDF3620C}"/>
              </a:ext>
            </a:extLst>
          </p:cNvPr>
          <p:cNvSpPr txBox="1"/>
          <p:nvPr/>
        </p:nvSpPr>
        <p:spPr>
          <a:xfrm>
            <a:off x="5074508" y="1091682"/>
            <a:ext cx="2676182" cy="646331"/>
          </a:xfrm>
          <a:prstGeom prst="rect">
            <a:avLst/>
          </a:prstGeom>
          <a:noFill/>
        </p:spPr>
        <p:txBody>
          <a:bodyPr wrap="none" rtlCol="0">
            <a:spAutoFit/>
          </a:bodyPr>
          <a:lstStyle/>
          <a:p>
            <a:r>
              <a:rPr lang="en-US" i="1" dirty="0"/>
              <a:t>University of Washington</a:t>
            </a:r>
          </a:p>
          <a:p>
            <a:r>
              <a:rPr lang="en-US" dirty="0"/>
              <a:t>Systems Analyst</a:t>
            </a:r>
          </a:p>
        </p:txBody>
      </p:sp>
    </p:spTree>
    <p:extLst>
      <p:ext uri="{BB962C8B-B14F-4D97-AF65-F5344CB8AC3E}">
        <p14:creationId xmlns:p14="http://schemas.microsoft.com/office/powerpoint/2010/main" val="701564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System.Storyboarding.Media.WebCam" Revision="1" Stencil="System.Storyboarding.Media" StencilVersion="0.1"/>
</Control>
</file>

<file path=customXml/itemProps1.xml><?xml version="1.0" encoding="utf-8"?>
<ds:datastoreItem xmlns:ds="http://schemas.openxmlformats.org/officeDocument/2006/customXml" ds:itemID="{71C4ACFE-28D9-4D22-AFCC-A948CA69CBCD}">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4684</TotalTime>
  <Words>672</Words>
  <Application>Microsoft Office PowerPoint</Application>
  <PresentationFormat>Widescreen</PresentationFormat>
  <Paragraphs>84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Rockwell</vt:lpstr>
      <vt:lpstr>Rockwell Condensed</vt:lpstr>
      <vt:lpstr>Rockwell Extra Bold</vt:lpstr>
      <vt:lpstr>Times New Roman</vt:lpstr>
      <vt:lpstr>Wingdings</vt:lpstr>
      <vt:lpstr>Wood Type</vt:lpstr>
      <vt:lpstr>SharePoint/O365 CG</vt:lpstr>
      <vt:lpstr>PowerPoint Presentation</vt:lpstr>
      <vt:lpstr>Wendi Cannon</vt:lpstr>
      <vt:lpstr>James M maher II</vt:lpstr>
      <vt:lpstr>Philip Nyman</vt:lpstr>
      <vt:lpstr>Corey Seliger</vt:lpstr>
      <vt:lpstr>Rajaa Shindi</vt:lpstr>
      <vt:lpstr>Kara Hughes</vt:lpstr>
      <vt:lpstr>Sarah alkire</vt:lpstr>
      <vt:lpstr>Gregory Frick</vt:lpstr>
      <vt:lpstr>PowerPoint Presentation</vt:lpstr>
      <vt:lpstr>Jake Ducharme office 365 technical specialist Microsoft</vt:lpstr>
      <vt:lpstr>PowerPoint Presentation</vt:lpstr>
      <vt:lpstr>Please mark your calendars for the following upcoming discussions:</vt:lpstr>
      <vt:lpstr>Please mark your calendars for the following upcoming discussions:</vt:lpstr>
      <vt:lpstr>Please mark your calendars for the following upcoming discussions: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Precious McKoy, Web Developer</dc:creator>
  <cp:lastModifiedBy>Precious McKoy, Web Developer</cp:lastModifiedBy>
  <cp:revision>24</cp:revision>
  <dcterms:created xsi:type="dcterms:W3CDTF">2017-10-27T13:24:48Z</dcterms:created>
  <dcterms:modified xsi:type="dcterms:W3CDTF">2017-11-10T15:29:10Z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