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5" r:id="rId2"/>
    <p:sldMasterId id="2147483672" r:id="rId3"/>
    <p:sldMasterId id="2147483678" r:id="rId4"/>
  </p:sldMasterIdLst>
  <p:notesMasterIdLst>
    <p:notesMasterId r:id="rId42"/>
  </p:notesMasterIdLst>
  <p:sldIdLst>
    <p:sldId id="256" r:id="rId5"/>
    <p:sldId id="546" r:id="rId6"/>
    <p:sldId id="547" r:id="rId7"/>
    <p:sldId id="555" r:id="rId8"/>
    <p:sldId id="525" r:id="rId9"/>
    <p:sldId id="521" r:id="rId10"/>
    <p:sldId id="556" r:id="rId11"/>
    <p:sldId id="518" r:id="rId12"/>
    <p:sldId id="519" r:id="rId13"/>
    <p:sldId id="520" r:id="rId14"/>
    <p:sldId id="557" r:id="rId15"/>
    <p:sldId id="533" r:id="rId16"/>
    <p:sldId id="534" r:id="rId17"/>
    <p:sldId id="535" r:id="rId18"/>
    <p:sldId id="536" r:id="rId19"/>
    <p:sldId id="537" r:id="rId20"/>
    <p:sldId id="522" r:id="rId21"/>
    <p:sldId id="548" r:id="rId22"/>
    <p:sldId id="523" r:id="rId23"/>
    <p:sldId id="527" r:id="rId24"/>
    <p:sldId id="528" r:id="rId25"/>
    <p:sldId id="549" r:id="rId26"/>
    <p:sldId id="538" r:id="rId27"/>
    <p:sldId id="550" r:id="rId28"/>
    <p:sldId id="551" r:id="rId29"/>
    <p:sldId id="539" r:id="rId30"/>
    <p:sldId id="540" r:id="rId31"/>
    <p:sldId id="543" r:id="rId32"/>
    <p:sldId id="542" r:id="rId33"/>
    <p:sldId id="558" r:id="rId34"/>
    <p:sldId id="560" r:id="rId35"/>
    <p:sldId id="532" r:id="rId36"/>
    <p:sldId id="529" r:id="rId37"/>
    <p:sldId id="553" r:id="rId38"/>
    <p:sldId id="562" r:id="rId39"/>
    <p:sldId id="531" r:id="rId40"/>
    <p:sldId id="559" r:id="rId41"/>
  </p:sldIdLst>
  <p:sldSz cx="14630400" cy="8229600"/>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4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4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4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4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42" charset="-128"/>
        <a:cs typeface="+mn-cs"/>
      </a:defRPr>
    </a:lvl5pPr>
    <a:lvl6pPr marL="2286000" algn="l" defTabSz="914400" rtl="0" eaLnBrk="1" latinLnBrk="0" hangingPunct="1">
      <a:defRPr kern="1200">
        <a:solidFill>
          <a:schemeClr val="tx1"/>
        </a:solidFill>
        <a:latin typeface="Arial" charset="0"/>
        <a:ea typeface="ＭＳ Ｐゴシック" pitchFamily="42" charset="-128"/>
        <a:cs typeface="+mn-cs"/>
      </a:defRPr>
    </a:lvl6pPr>
    <a:lvl7pPr marL="2743200" algn="l" defTabSz="914400" rtl="0" eaLnBrk="1" latinLnBrk="0" hangingPunct="1">
      <a:defRPr kern="1200">
        <a:solidFill>
          <a:schemeClr val="tx1"/>
        </a:solidFill>
        <a:latin typeface="Arial" charset="0"/>
        <a:ea typeface="ＭＳ Ｐゴシック" pitchFamily="42" charset="-128"/>
        <a:cs typeface="+mn-cs"/>
      </a:defRPr>
    </a:lvl7pPr>
    <a:lvl8pPr marL="3200400" algn="l" defTabSz="914400" rtl="0" eaLnBrk="1" latinLnBrk="0" hangingPunct="1">
      <a:defRPr kern="1200">
        <a:solidFill>
          <a:schemeClr val="tx1"/>
        </a:solidFill>
        <a:latin typeface="Arial" charset="0"/>
        <a:ea typeface="ＭＳ Ｐゴシック" pitchFamily="42" charset="-128"/>
        <a:cs typeface="+mn-cs"/>
      </a:defRPr>
    </a:lvl8pPr>
    <a:lvl9pPr marL="3657600" algn="l" defTabSz="914400" rtl="0" eaLnBrk="1" latinLnBrk="0" hangingPunct="1">
      <a:defRPr kern="1200">
        <a:solidFill>
          <a:schemeClr val="tx1"/>
        </a:solidFill>
        <a:latin typeface="Arial" charset="0"/>
        <a:ea typeface="ＭＳ Ｐゴシック" pitchFamily="42" charset="-128"/>
        <a:cs typeface="+mn-cs"/>
      </a:defRPr>
    </a:lvl9pPr>
  </p:defaultTextStyle>
  <p:extLst>
    <p:ext uri="{EFAFB233-063F-42B5-8137-9DF3F51BA10A}">
      <p15:sldGuideLst xmlns:p15="http://schemas.microsoft.com/office/powerpoint/2012/main">
        <p15:guide id="1" orient="horz" pos="2544" userDrawn="1">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D35"/>
    <a:srgbClr val="CB233F"/>
    <a:srgbClr val="8FD3D8"/>
    <a:srgbClr val="3B94D0"/>
    <a:srgbClr val="A80532"/>
    <a:srgbClr val="09A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7459" autoAdjust="0"/>
  </p:normalViewPr>
  <p:slideViewPr>
    <p:cSldViewPr showGuides="1">
      <p:cViewPr>
        <p:scale>
          <a:sx n="69" d="100"/>
          <a:sy n="69" d="100"/>
        </p:scale>
        <p:origin x="27" y="36"/>
      </p:cViewPr>
      <p:guideLst>
        <p:guide orient="horz" pos="2544"/>
        <p:guide pos="4608"/>
      </p:guideLst>
    </p:cSldViewPr>
  </p:slideViewPr>
  <p:notesTextViewPr>
    <p:cViewPr>
      <p:scale>
        <a:sx n="1" d="1"/>
        <a:sy n="1" d="1"/>
      </p:scale>
      <p:origin x="0" y="0"/>
    </p:cViewPr>
  </p:notesTextViewPr>
  <p:sorterViewPr>
    <p:cViewPr>
      <p:scale>
        <a:sx n="80" d="100"/>
        <a:sy n="80" d="100"/>
      </p:scale>
      <p:origin x="0" y="-57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C6CEC-B0E2-40FB-B06D-1EC92661E4C9}" type="doc">
      <dgm:prSet loTypeId="urn:microsoft.com/office/officeart/2005/8/layout/chevron1" loCatId="process" qsTypeId="urn:microsoft.com/office/officeart/2005/8/quickstyle/simple1" qsCatId="simple" csTypeId="urn:microsoft.com/office/officeart/2005/8/colors/accent1_2" csCatId="accent1" phldr="1"/>
      <dgm:spPr/>
    </dgm:pt>
    <dgm:pt modelId="{C304A89F-F4D0-4038-BAA0-409D7A7E2327}">
      <dgm:prSet phldrT="[Text]"/>
      <dgm:spPr>
        <a:solidFill>
          <a:schemeClr val="bg1"/>
        </a:solidFill>
        <a:ln w="76200">
          <a:solidFill>
            <a:schemeClr val="tx1"/>
          </a:solidFill>
        </a:ln>
      </dgm:spPr>
      <dgm:t>
        <a:bodyPr/>
        <a:lstStyle/>
        <a:p>
          <a:r>
            <a:rPr lang="en-US" dirty="0" smtClean="0"/>
            <a:t>Discovering</a:t>
          </a:r>
        </a:p>
      </dgm:t>
    </dgm:pt>
    <dgm:pt modelId="{B2771CB2-9786-4330-BE58-448CBA2A279E}" type="parTrans" cxnId="{8223E314-1F88-4441-9F83-4A7B272004D3}">
      <dgm:prSet/>
      <dgm:spPr/>
      <dgm:t>
        <a:bodyPr/>
        <a:lstStyle/>
        <a:p>
          <a:endParaRPr lang="en-US"/>
        </a:p>
      </dgm:t>
    </dgm:pt>
    <dgm:pt modelId="{1A582D5F-EE10-4C84-918D-AF0F3ABD57D4}" type="sibTrans" cxnId="{8223E314-1F88-4441-9F83-4A7B272004D3}">
      <dgm:prSet/>
      <dgm:spPr/>
      <dgm:t>
        <a:bodyPr/>
        <a:lstStyle/>
        <a:p>
          <a:endParaRPr lang="en-US"/>
        </a:p>
      </dgm:t>
    </dgm:pt>
    <dgm:pt modelId="{C2811855-B1D2-41D4-9A72-4929185F28BB}">
      <dgm:prSet phldrT="[Text]"/>
      <dgm:spPr>
        <a:solidFill>
          <a:schemeClr val="bg1"/>
        </a:solidFill>
        <a:ln w="76200">
          <a:solidFill>
            <a:schemeClr val="tx1"/>
          </a:solidFill>
        </a:ln>
      </dgm:spPr>
      <dgm:t>
        <a:bodyPr/>
        <a:lstStyle/>
        <a:p>
          <a:r>
            <a:rPr lang="en-US" dirty="0" smtClean="0"/>
            <a:t>Extracting</a:t>
          </a:r>
          <a:endParaRPr lang="en-US" dirty="0"/>
        </a:p>
      </dgm:t>
    </dgm:pt>
    <dgm:pt modelId="{07E0C9F5-B1B4-4FB0-84FA-C5FF446CB5C2}" type="parTrans" cxnId="{FB62F5D5-D1A8-4C22-B266-B856F47C0BD9}">
      <dgm:prSet/>
      <dgm:spPr/>
      <dgm:t>
        <a:bodyPr/>
        <a:lstStyle/>
        <a:p>
          <a:endParaRPr lang="en-US"/>
        </a:p>
      </dgm:t>
    </dgm:pt>
    <dgm:pt modelId="{86FFEC1C-C6E5-4B43-927A-5A71713A1FB0}" type="sibTrans" cxnId="{FB62F5D5-D1A8-4C22-B266-B856F47C0BD9}">
      <dgm:prSet/>
      <dgm:spPr/>
      <dgm:t>
        <a:bodyPr/>
        <a:lstStyle/>
        <a:p>
          <a:endParaRPr lang="en-US"/>
        </a:p>
      </dgm:t>
    </dgm:pt>
    <dgm:pt modelId="{69E9911B-3C0E-49C8-ABED-6C0E6ADD5831}">
      <dgm:prSet phldrT="[Text]"/>
      <dgm:spPr>
        <a:solidFill>
          <a:schemeClr val="bg1"/>
        </a:solidFill>
        <a:ln w="76200">
          <a:solidFill>
            <a:schemeClr val="tx1"/>
          </a:solidFill>
        </a:ln>
      </dgm:spPr>
      <dgm:t>
        <a:bodyPr/>
        <a:lstStyle/>
        <a:p>
          <a:r>
            <a:rPr lang="en-US" dirty="0" smtClean="0"/>
            <a:t>Re-coding</a:t>
          </a:r>
          <a:endParaRPr lang="en-US" dirty="0"/>
        </a:p>
      </dgm:t>
    </dgm:pt>
    <dgm:pt modelId="{A668922B-9C4D-42E6-B546-7D08FB076E35}" type="parTrans" cxnId="{C4856CC6-BE61-4C27-8DD3-A5A4D3695FF8}">
      <dgm:prSet/>
      <dgm:spPr/>
      <dgm:t>
        <a:bodyPr/>
        <a:lstStyle/>
        <a:p>
          <a:endParaRPr lang="en-US"/>
        </a:p>
      </dgm:t>
    </dgm:pt>
    <dgm:pt modelId="{56C15385-F972-4303-BBA8-DC3E45A739DD}" type="sibTrans" cxnId="{C4856CC6-BE61-4C27-8DD3-A5A4D3695FF8}">
      <dgm:prSet/>
      <dgm:spPr/>
      <dgm:t>
        <a:bodyPr/>
        <a:lstStyle/>
        <a:p>
          <a:endParaRPr lang="en-US"/>
        </a:p>
      </dgm:t>
    </dgm:pt>
    <dgm:pt modelId="{E8F701A6-5C7D-40AB-89B7-0665F95C8BD1}">
      <dgm:prSet phldrT="[Text]"/>
      <dgm:spPr>
        <a:solidFill>
          <a:schemeClr val="bg1"/>
        </a:solidFill>
        <a:ln w="76200">
          <a:solidFill>
            <a:schemeClr val="tx1"/>
          </a:solidFill>
        </a:ln>
      </dgm:spPr>
      <dgm:t>
        <a:bodyPr/>
        <a:lstStyle/>
        <a:p>
          <a:r>
            <a:rPr lang="en-US" dirty="0" smtClean="0"/>
            <a:t>Uploading</a:t>
          </a:r>
          <a:endParaRPr lang="en-US" dirty="0"/>
        </a:p>
      </dgm:t>
    </dgm:pt>
    <dgm:pt modelId="{AFDBA789-EBD5-43D8-BCC8-ADAA20ADA622}" type="parTrans" cxnId="{62F74BE9-0E71-4430-BA05-E95A9845241A}">
      <dgm:prSet/>
      <dgm:spPr/>
      <dgm:t>
        <a:bodyPr/>
        <a:lstStyle/>
        <a:p>
          <a:endParaRPr lang="en-US"/>
        </a:p>
      </dgm:t>
    </dgm:pt>
    <dgm:pt modelId="{450A3B1E-4D78-46D9-BBA1-7F6C53B78403}" type="sibTrans" cxnId="{62F74BE9-0E71-4430-BA05-E95A9845241A}">
      <dgm:prSet/>
      <dgm:spPr/>
      <dgm:t>
        <a:bodyPr/>
        <a:lstStyle/>
        <a:p>
          <a:endParaRPr lang="en-US"/>
        </a:p>
      </dgm:t>
    </dgm:pt>
    <dgm:pt modelId="{B98D0B7C-582E-4469-92DC-B491F755E0D7}">
      <dgm:prSet phldrT="[Text]"/>
      <dgm:spPr>
        <a:solidFill>
          <a:schemeClr val="bg1"/>
        </a:solidFill>
        <a:ln w="76200">
          <a:solidFill>
            <a:schemeClr val="tx1"/>
          </a:solidFill>
        </a:ln>
      </dgm:spPr>
      <dgm:t>
        <a:bodyPr/>
        <a:lstStyle/>
        <a:p>
          <a:r>
            <a:rPr lang="en-US" dirty="0" smtClean="0"/>
            <a:t>Normalizing</a:t>
          </a:r>
          <a:endParaRPr lang="en-US" dirty="0"/>
        </a:p>
      </dgm:t>
    </dgm:pt>
    <dgm:pt modelId="{35AA6DB0-EA26-4425-99CF-ECA18BD5A327}" type="parTrans" cxnId="{F0BE489E-6F48-4242-8789-9966DA990B00}">
      <dgm:prSet/>
      <dgm:spPr/>
      <dgm:t>
        <a:bodyPr/>
        <a:lstStyle/>
        <a:p>
          <a:endParaRPr lang="en-US"/>
        </a:p>
      </dgm:t>
    </dgm:pt>
    <dgm:pt modelId="{D61AB0A7-220F-4CA7-B9CC-EBBECFA4922D}" type="sibTrans" cxnId="{F0BE489E-6F48-4242-8789-9966DA990B00}">
      <dgm:prSet/>
      <dgm:spPr/>
      <dgm:t>
        <a:bodyPr/>
        <a:lstStyle/>
        <a:p>
          <a:endParaRPr lang="en-US"/>
        </a:p>
      </dgm:t>
    </dgm:pt>
    <dgm:pt modelId="{7C30ACF2-B2F2-4EAD-A65B-61718F2E490C}" type="pres">
      <dgm:prSet presAssocID="{210C6CEC-B0E2-40FB-B06D-1EC92661E4C9}" presName="Name0" presStyleCnt="0">
        <dgm:presLayoutVars>
          <dgm:dir/>
          <dgm:animLvl val="lvl"/>
          <dgm:resizeHandles val="exact"/>
        </dgm:presLayoutVars>
      </dgm:prSet>
      <dgm:spPr/>
    </dgm:pt>
    <dgm:pt modelId="{DA75F46E-4CE4-4DEF-8106-5897F7422F20}" type="pres">
      <dgm:prSet presAssocID="{C304A89F-F4D0-4038-BAA0-409D7A7E2327}" presName="parTxOnly" presStyleLbl="node1" presStyleIdx="0" presStyleCnt="5">
        <dgm:presLayoutVars>
          <dgm:chMax val="0"/>
          <dgm:chPref val="0"/>
          <dgm:bulletEnabled val="1"/>
        </dgm:presLayoutVars>
      </dgm:prSet>
      <dgm:spPr/>
      <dgm:t>
        <a:bodyPr/>
        <a:lstStyle/>
        <a:p>
          <a:endParaRPr lang="en-US"/>
        </a:p>
      </dgm:t>
    </dgm:pt>
    <dgm:pt modelId="{64F2DD8B-8295-4D3B-8F91-0C1853546799}" type="pres">
      <dgm:prSet presAssocID="{1A582D5F-EE10-4C84-918D-AF0F3ABD57D4}" presName="parTxOnlySpace" presStyleCnt="0"/>
      <dgm:spPr/>
    </dgm:pt>
    <dgm:pt modelId="{5F6A5AF3-B53E-4050-A2DB-266EBBD55909}" type="pres">
      <dgm:prSet presAssocID="{C2811855-B1D2-41D4-9A72-4929185F28BB}" presName="parTxOnly" presStyleLbl="node1" presStyleIdx="1" presStyleCnt="5">
        <dgm:presLayoutVars>
          <dgm:chMax val="0"/>
          <dgm:chPref val="0"/>
          <dgm:bulletEnabled val="1"/>
        </dgm:presLayoutVars>
      </dgm:prSet>
      <dgm:spPr/>
      <dgm:t>
        <a:bodyPr/>
        <a:lstStyle/>
        <a:p>
          <a:endParaRPr lang="en-US"/>
        </a:p>
      </dgm:t>
    </dgm:pt>
    <dgm:pt modelId="{6E6D9D19-471A-453B-B4AD-E2E0B264771C}" type="pres">
      <dgm:prSet presAssocID="{86FFEC1C-C6E5-4B43-927A-5A71713A1FB0}" presName="parTxOnlySpace" presStyleCnt="0"/>
      <dgm:spPr/>
    </dgm:pt>
    <dgm:pt modelId="{BF2CBDC0-D0B4-4A83-9D0E-75822EC8CAD7}" type="pres">
      <dgm:prSet presAssocID="{69E9911B-3C0E-49C8-ABED-6C0E6ADD5831}" presName="parTxOnly" presStyleLbl="node1" presStyleIdx="2" presStyleCnt="5">
        <dgm:presLayoutVars>
          <dgm:chMax val="0"/>
          <dgm:chPref val="0"/>
          <dgm:bulletEnabled val="1"/>
        </dgm:presLayoutVars>
      </dgm:prSet>
      <dgm:spPr/>
      <dgm:t>
        <a:bodyPr/>
        <a:lstStyle/>
        <a:p>
          <a:endParaRPr lang="en-US"/>
        </a:p>
      </dgm:t>
    </dgm:pt>
    <dgm:pt modelId="{1AB715C1-C15A-49D9-BBE3-6EFA98E9C16F}" type="pres">
      <dgm:prSet presAssocID="{56C15385-F972-4303-BBA8-DC3E45A739DD}" presName="parTxOnlySpace" presStyleCnt="0"/>
      <dgm:spPr/>
    </dgm:pt>
    <dgm:pt modelId="{D50466E5-DFC6-42A6-A3E0-7715CBE6C509}" type="pres">
      <dgm:prSet presAssocID="{E8F701A6-5C7D-40AB-89B7-0665F95C8BD1}" presName="parTxOnly" presStyleLbl="node1" presStyleIdx="3" presStyleCnt="5">
        <dgm:presLayoutVars>
          <dgm:chMax val="0"/>
          <dgm:chPref val="0"/>
          <dgm:bulletEnabled val="1"/>
        </dgm:presLayoutVars>
      </dgm:prSet>
      <dgm:spPr/>
      <dgm:t>
        <a:bodyPr/>
        <a:lstStyle/>
        <a:p>
          <a:endParaRPr lang="en-US"/>
        </a:p>
      </dgm:t>
    </dgm:pt>
    <dgm:pt modelId="{93EADFA6-5E9E-43A0-8FC5-70857F7A8DB4}" type="pres">
      <dgm:prSet presAssocID="{450A3B1E-4D78-46D9-BBA1-7F6C53B78403}" presName="parTxOnlySpace" presStyleCnt="0"/>
      <dgm:spPr/>
    </dgm:pt>
    <dgm:pt modelId="{BC99B81F-BB62-45C5-BF20-A96C1B5C3D67}" type="pres">
      <dgm:prSet presAssocID="{B98D0B7C-582E-4469-92DC-B491F755E0D7}" presName="parTxOnly" presStyleLbl="node1" presStyleIdx="4" presStyleCnt="5">
        <dgm:presLayoutVars>
          <dgm:chMax val="0"/>
          <dgm:chPref val="0"/>
          <dgm:bulletEnabled val="1"/>
        </dgm:presLayoutVars>
      </dgm:prSet>
      <dgm:spPr/>
      <dgm:t>
        <a:bodyPr/>
        <a:lstStyle/>
        <a:p>
          <a:endParaRPr lang="en-US"/>
        </a:p>
      </dgm:t>
    </dgm:pt>
  </dgm:ptLst>
  <dgm:cxnLst>
    <dgm:cxn modelId="{9EBE462A-92BE-4C96-8D0F-5BF5810F3705}" type="presOf" srcId="{210C6CEC-B0E2-40FB-B06D-1EC92661E4C9}" destId="{7C30ACF2-B2F2-4EAD-A65B-61718F2E490C}" srcOrd="0" destOrd="0" presId="urn:microsoft.com/office/officeart/2005/8/layout/chevron1"/>
    <dgm:cxn modelId="{C0F89927-E3E0-4EF4-85B0-A62F51772937}" type="presOf" srcId="{B98D0B7C-582E-4469-92DC-B491F755E0D7}" destId="{BC99B81F-BB62-45C5-BF20-A96C1B5C3D67}" srcOrd="0" destOrd="0" presId="urn:microsoft.com/office/officeart/2005/8/layout/chevron1"/>
    <dgm:cxn modelId="{3372C059-EECA-4C7A-AA3E-DE51A02A7312}" type="presOf" srcId="{69E9911B-3C0E-49C8-ABED-6C0E6ADD5831}" destId="{BF2CBDC0-D0B4-4A83-9D0E-75822EC8CAD7}" srcOrd="0" destOrd="0" presId="urn:microsoft.com/office/officeart/2005/8/layout/chevron1"/>
    <dgm:cxn modelId="{F0BE489E-6F48-4242-8789-9966DA990B00}" srcId="{210C6CEC-B0E2-40FB-B06D-1EC92661E4C9}" destId="{B98D0B7C-582E-4469-92DC-B491F755E0D7}" srcOrd="4" destOrd="0" parTransId="{35AA6DB0-EA26-4425-99CF-ECA18BD5A327}" sibTransId="{D61AB0A7-220F-4CA7-B9CC-EBBECFA4922D}"/>
    <dgm:cxn modelId="{C4856CC6-BE61-4C27-8DD3-A5A4D3695FF8}" srcId="{210C6CEC-B0E2-40FB-B06D-1EC92661E4C9}" destId="{69E9911B-3C0E-49C8-ABED-6C0E6ADD5831}" srcOrd="2" destOrd="0" parTransId="{A668922B-9C4D-42E6-B546-7D08FB076E35}" sibTransId="{56C15385-F972-4303-BBA8-DC3E45A739DD}"/>
    <dgm:cxn modelId="{601D7C17-B707-4063-A7AE-A64D669BAC0D}" type="presOf" srcId="{C2811855-B1D2-41D4-9A72-4929185F28BB}" destId="{5F6A5AF3-B53E-4050-A2DB-266EBBD55909}" srcOrd="0" destOrd="0" presId="urn:microsoft.com/office/officeart/2005/8/layout/chevron1"/>
    <dgm:cxn modelId="{A3AFDAD0-A781-42DB-AE2B-3B83C43B8F35}" type="presOf" srcId="{E8F701A6-5C7D-40AB-89B7-0665F95C8BD1}" destId="{D50466E5-DFC6-42A6-A3E0-7715CBE6C509}" srcOrd="0" destOrd="0" presId="urn:microsoft.com/office/officeart/2005/8/layout/chevron1"/>
    <dgm:cxn modelId="{62F74BE9-0E71-4430-BA05-E95A9845241A}" srcId="{210C6CEC-B0E2-40FB-B06D-1EC92661E4C9}" destId="{E8F701A6-5C7D-40AB-89B7-0665F95C8BD1}" srcOrd="3" destOrd="0" parTransId="{AFDBA789-EBD5-43D8-BCC8-ADAA20ADA622}" sibTransId="{450A3B1E-4D78-46D9-BBA1-7F6C53B78403}"/>
    <dgm:cxn modelId="{410F68E0-7460-4CCC-92D7-A457022C8141}" type="presOf" srcId="{C304A89F-F4D0-4038-BAA0-409D7A7E2327}" destId="{DA75F46E-4CE4-4DEF-8106-5897F7422F20}" srcOrd="0" destOrd="0" presId="urn:microsoft.com/office/officeart/2005/8/layout/chevron1"/>
    <dgm:cxn modelId="{8223E314-1F88-4441-9F83-4A7B272004D3}" srcId="{210C6CEC-B0E2-40FB-B06D-1EC92661E4C9}" destId="{C304A89F-F4D0-4038-BAA0-409D7A7E2327}" srcOrd="0" destOrd="0" parTransId="{B2771CB2-9786-4330-BE58-448CBA2A279E}" sibTransId="{1A582D5F-EE10-4C84-918D-AF0F3ABD57D4}"/>
    <dgm:cxn modelId="{FB62F5D5-D1A8-4C22-B266-B856F47C0BD9}" srcId="{210C6CEC-B0E2-40FB-B06D-1EC92661E4C9}" destId="{C2811855-B1D2-41D4-9A72-4929185F28BB}" srcOrd="1" destOrd="0" parTransId="{07E0C9F5-B1B4-4FB0-84FA-C5FF446CB5C2}" sibTransId="{86FFEC1C-C6E5-4B43-927A-5A71713A1FB0}"/>
    <dgm:cxn modelId="{D4A00C78-9427-412C-91CA-BD946132B95F}" type="presParOf" srcId="{7C30ACF2-B2F2-4EAD-A65B-61718F2E490C}" destId="{DA75F46E-4CE4-4DEF-8106-5897F7422F20}" srcOrd="0" destOrd="0" presId="urn:microsoft.com/office/officeart/2005/8/layout/chevron1"/>
    <dgm:cxn modelId="{28F270B2-23CF-4272-A5E0-258132396652}" type="presParOf" srcId="{7C30ACF2-B2F2-4EAD-A65B-61718F2E490C}" destId="{64F2DD8B-8295-4D3B-8F91-0C1853546799}" srcOrd="1" destOrd="0" presId="urn:microsoft.com/office/officeart/2005/8/layout/chevron1"/>
    <dgm:cxn modelId="{4E1CAED3-5177-4389-A351-7299DF739668}" type="presParOf" srcId="{7C30ACF2-B2F2-4EAD-A65B-61718F2E490C}" destId="{5F6A5AF3-B53E-4050-A2DB-266EBBD55909}" srcOrd="2" destOrd="0" presId="urn:microsoft.com/office/officeart/2005/8/layout/chevron1"/>
    <dgm:cxn modelId="{93BAAA23-D7F5-4A2E-A76B-D5222092DAA9}" type="presParOf" srcId="{7C30ACF2-B2F2-4EAD-A65B-61718F2E490C}" destId="{6E6D9D19-471A-453B-B4AD-E2E0B264771C}" srcOrd="3" destOrd="0" presId="urn:microsoft.com/office/officeart/2005/8/layout/chevron1"/>
    <dgm:cxn modelId="{68E54F42-6FCB-413C-8620-38D3C88A64EE}" type="presParOf" srcId="{7C30ACF2-B2F2-4EAD-A65B-61718F2E490C}" destId="{BF2CBDC0-D0B4-4A83-9D0E-75822EC8CAD7}" srcOrd="4" destOrd="0" presId="urn:microsoft.com/office/officeart/2005/8/layout/chevron1"/>
    <dgm:cxn modelId="{E752C69A-4937-43EA-908F-E8A82C8FBFCF}" type="presParOf" srcId="{7C30ACF2-B2F2-4EAD-A65B-61718F2E490C}" destId="{1AB715C1-C15A-49D9-BBE3-6EFA98E9C16F}" srcOrd="5" destOrd="0" presId="urn:microsoft.com/office/officeart/2005/8/layout/chevron1"/>
    <dgm:cxn modelId="{A4DB874B-5D4E-4457-8F75-226E766B274B}" type="presParOf" srcId="{7C30ACF2-B2F2-4EAD-A65B-61718F2E490C}" destId="{D50466E5-DFC6-42A6-A3E0-7715CBE6C509}" srcOrd="6" destOrd="0" presId="urn:microsoft.com/office/officeart/2005/8/layout/chevron1"/>
    <dgm:cxn modelId="{A59488A5-BACE-4F69-85B0-E4CEE2A547AE}" type="presParOf" srcId="{7C30ACF2-B2F2-4EAD-A65B-61718F2E490C}" destId="{93EADFA6-5E9E-43A0-8FC5-70857F7A8DB4}" srcOrd="7" destOrd="0" presId="urn:microsoft.com/office/officeart/2005/8/layout/chevron1"/>
    <dgm:cxn modelId="{3BCF7DF9-4B2B-4368-9A22-C70E019C8EA3}" type="presParOf" srcId="{7C30ACF2-B2F2-4EAD-A65B-61718F2E490C}" destId="{BC99B81F-BB62-45C5-BF20-A96C1B5C3D6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0C6CEC-B0E2-40FB-B06D-1EC92661E4C9}" type="doc">
      <dgm:prSet loTypeId="urn:microsoft.com/office/officeart/2005/8/layout/chevron1" loCatId="process" qsTypeId="urn:microsoft.com/office/officeart/2005/8/quickstyle/simple1" qsCatId="simple" csTypeId="urn:microsoft.com/office/officeart/2005/8/colors/accent1_2" csCatId="accent1" phldr="1"/>
      <dgm:spPr/>
    </dgm:pt>
    <dgm:pt modelId="{C304A89F-F4D0-4038-BAA0-409D7A7E2327}">
      <dgm:prSet phldrT="[Text]"/>
      <dgm:spPr>
        <a:solidFill>
          <a:schemeClr val="bg1"/>
        </a:solidFill>
        <a:ln w="76200">
          <a:solidFill>
            <a:schemeClr val="tx1"/>
          </a:solidFill>
        </a:ln>
      </dgm:spPr>
      <dgm:t>
        <a:bodyPr/>
        <a:lstStyle/>
        <a:p>
          <a:r>
            <a:rPr lang="en-US" dirty="0" smtClean="0"/>
            <a:t>Enriching</a:t>
          </a:r>
        </a:p>
      </dgm:t>
    </dgm:pt>
    <dgm:pt modelId="{B2771CB2-9786-4330-BE58-448CBA2A279E}" type="parTrans" cxnId="{8223E314-1F88-4441-9F83-4A7B272004D3}">
      <dgm:prSet/>
      <dgm:spPr/>
      <dgm:t>
        <a:bodyPr/>
        <a:lstStyle/>
        <a:p>
          <a:endParaRPr lang="en-US"/>
        </a:p>
      </dgm:t>
    </dgm:pt>
    <dgm:pt modelId="{1A582D5F-EE10-4C84-918D-AF0F3ABD57D4}" type="sibTrans" cxnId="{8223E314-1F88-4441-9F83-4A7B272004D3}">
      <dgm:prSet/>
      <dgm:spPr/>
      <dgm:t>
        <a:bodyPr/>
        <a:lstStyle/>
        <a:p>
          <a:endParaRPr lang="en-US"/>
        </a:p>
      </dgm:t>
    </dgm:pt>
    <dgm:pt modelId="{C2811855-B1D2-41D4-9A72-4929185F28BB}">
      <dgm:prSet phldrT="[Text]"/>
      <dgm:spPr>
        <a:solidFill>
          <a:schemeClr val="bg1"/>
        </a:solidFill>
        <a:ln w="76200">
          <a:solidFill>
            <a:schemeClr val="tx1"/>
          </a:solidFill>
        </a:ln>
      </dgm:spPr>
      <dgm:t>
        <a:bodyPr/>
        <a:lstStyle/>
        <a:p>
          <a:r>
            <a:rPr lang="en-US" dirty="0" smtClean="0"/>
            <a:t>Comparing</a:t>
          </a:r>
          <a:endParaRPr lang="en-US" dirty="0"/>
        </a:p>
      </dgm:t>
    </dgm:pt>
    <dgm:pt modelId="{07E0C9F5-B1B4-4FB0-84FA-C5FF446CB5C2}" type="parTrans" cxnId="{FB62F5D5-D1A8-4C22-B266-B856F47C0BD9}">
      <dgm:prSet/>
      <dgm:spPr/>
      <dgm:t>
        <a:bodyPr/>
        <a:lstStyle/>
        <a:p>
          <a:endParaRPr lang="en-US"/>
        </a:p>
      </dgm:t>
    </dgm:pt>
    <dgm:pt modelId="{86FFEC1C-C6E5-4B43-927A-5A71713A1FB0}" type="sibTrans" cxnId="{FB62F5D5-D1A8-4C22-B266-B856F47C0BD9}">
      <dgm:prSet/>
      <dgm:spPr/>
      <dgm:t>
        <a:bodyPr/>
        <a:lstStyle/>
        <a:p>
          <a:endParaRPr lang="en-US"/>
        </a:p>
      </dgm:t>
    </dgm:pt>
    <dgm:pt modelId="{69E9911B-3C0E-49C8-ABED-6C0E6ADD5831}">
      <dgm:prSet phldrT="[Text]"/>
      <dgm:spPr>
        <a:solidFill>
          <a:schemeClr val="bg1"/>
        </a:solidFill>
        <a:ln w="76200">
          <a:solidFill>
            <a:schemeClr val="tx1"/>
          </a:solidFill>
        </a:ln>
      </dgm:spPr>
      <dgm:t>
        <a:bodyPr/>
        <a:lstStyle/>
        <a:p>
          <a:r>
            <a:rPr lang="en-US" dirty="0" smtClean="0"/>
            <a:t>Presenting</a:t>
          </a:r>
          <a:endParaRPr lang="en-US" dirty="0"/>
        </a:p>
      </dgm:t>
    </dgm:pt>
    <dgm:pt modelId="{A668922B-9C4D-42E6-B546-7D08FB076E35}" type="parTrans" cxnId="{C4856CC6-BE61-4C27-8DD3-A5A4D3695FF8}">
      <dgm:prSet/>
      <dgm:spPr/>
      <dgm:t>
        <a:bodyPr/>
        <a:lstStyle/>
        <a:p>
          <a:endParaRPr lang="en-US"/>
        </a:p>
      </dgm:t>
    </dgm:pt>
    <dgm:pt modelId="{56C15385-F972-4303-BBA8-DC3E45A739DD}" type="sibTrans" cxnId="{C4856CC6-BE61-4C27-8DD3-A5A4D3695FF8}">
      <dgm:prSet/>
      <dgm:spPr/>
      <dgm:t>
        <a:bodyPr/>
        <a:lstStyle/>
        <a:p>
          <a:endParaRPr lang="en-US"/>
        </a:p>
      </dgm:t>
    </dgm:pt>
    <dgm:pt modelId="{7C30ACF2-B2F2-4EAD-A65B-61718F2E490C}" type="pres">
      <dgm:prSet presAssocID="{210C6CEC-B0E2-40FB-B06D-1EC92661E4C9}" presName="Name0" presStyleCnt="0">
        <dgm:presLayoutVars>
          <dgm:dir/>
          <dgm:animLvl val="lvl"/>
          <dgm:resizeHandles val="exact"/>
        </dgm:presLayoutVars>
      </dgm:prSet>
      <dgm:spPr/>
    </dgm:pt>
    <dgm:pt modelId="{DA75F46E-4CE4-4DEF-8106-5897F7422F20}" type="pres">
      <dgm:prSet presAssocID="{C304A89F-F4D0-4038-BAA0-409D7A7E2327}" presName="parTxOnly" presStyleLbl="node1" presStyleIdx="0" presStyleCnt="3">
        <dgm:presLayoutVars>
          <dgm:chMax val="0"/>
          <dgm:chPref val="0"/>
          <dgm:bulletEnabled val="1"/>
        </dgm:presLayoutVars>
      </dgm:prSet>
      <dgm:spPr/>
      <dgm:t>
        <a:bodyPr/>
        <a:lstStyle/>
        <a:p>
          <a:endParaRPr lang="en-US"/>
        </a:p>
      </dgm:t>
    </dgm:pt>
    <dgm:pt modelId="{64F2DD8B-8295-4D3B-8F91-0C1853546799}" type="pres">
      <dgm:prSet presAssocID="{1A582D5F-EE10-4C84-918D-AF0F3ABD57D4}" presName="parTxOnlySpace" presStyleCnt="0"/>
      <dgm:spPr/>
    </dgm:pt>
    <dgm:pt modelId="{5F6A5AF3-B53E-4050-A2DB-266EBBD55909}" type="pres">
      <dgm:prSet presAssocID="{C2811855-B1D2-41D4-9A72-4929185F28BB}" presName="parTxOnly" presStyleLbl="node1" presStyleIdx="1" presStyleCnt="3">
        <dgm:presLayoutVars>
          <dgm:chMax val="0"/>
          <dgm:chPref val="0"/>
          <dgm:bulletEnabled val="1"/>
        </dgm:presLayoutVars>
      </dgm:prSet>
      <dgm:spPr/>
      <dgm:t>
        <a:bodyPr/>
        <a:lstStyle/>
        <a:p>
          <a:endParaRPr lang="en-US"/>
        </a:p>
      </dgm:t>
    </dgm:pt>
    <dgm:pt modelId="{6E6D9D19-471A-453B-B4AD-E2E0B264771C}" type="pres">
      <dgm:prSet presAssocID="{86FFEC1C-C6E5-4B43-927A-5A71713A1FB0}" presName="parTxOnlySpace" presStyleCnt="0"/>
      <dgm:spPr/>
    </dgm:pt>
    <dgm:pt modelId="{BF2CBDC0-D0B4-4A83-9D0E-75822EC8CAD7}" type="pres">
      <dgm:prSet presAssocID="{69E9911B-3C0E-49C8-ABED-6C0E6ADD5831}" presName="parTxOnly" presStyleLbl="node1" presStyleIdx="2" presStyleCnt="3">
        <dgm:presLayoutVars>
          <dgm:chMax val="0"/>
          <dgm:chPref val="0"/>
          <dgm:bulletEnabled val="1"/>
        </dgm:presLayoutVars>
      </dgm:prSet>
      <dgm:spPr/>
      <dgm:t>
        <a:bodyPr/>
        <a:lstStyle/>
        <a:p>
          <a:endParaRPr lang="en-US"/>
        </a:p>
      </dgm:t>
    </dgm:pt>
  </dgm:ptLst>
  <dgm:cxnLst>
    <dgm:cxn modelId="{C4856CC6-BE61-4C27-8DD3-A5A4D3695FF8}" srcId="{210C6CEC-B0E2-40FB-B06D-1EC92661E4C9}" destId="{69E9911B-3C0E-49C8-ABED-6C0E6ADD5831}" srcOrd="2" destOrd="0" parTransId="{A668922B-9C4D-42E6-B546-7D08FB076E35}" sibTransId="{56C15385-F972-4303-BBA8-DC3E45A739DD}"/>
    <dgm:cxn modelId="{9EBE462A-92BE-4C96-8D0F-5BF5810F3705}" type="presOf" srcId="{210C6CEC-B0E2-40FB-B06D-1EC92661E4C9}" destId="{7C30ACF2-B2F2-4EAD-A65B-61718F2E490C}" srcOrd="0" destOrd="0" presId="urn:microsoft.com/office/officeart/2005/8/layout/chevron1"/>
    <dgm:cxn modelId="{8223E314-1F88-4441-9F83-4A7B272004D3}" srcId="{210C6CEC-B0E2-40FB-B06D-1EC92661E4C9}" destId="{C304A89F-F4D0-4038-BAA0-409D7A7E2327}" srcOrd="0" destOrd="0" parTransId="{B2771CB2-9786-4330-BE58-448CBA2A279E}" sibTransId="{1A582D5F-EE10-4C84-918D-AF0F3ABD57D4}"/>
    <dgm:cxn modelId="{3372C059-EECA-4C7A-AA3E-DE51A02A7312}" type="presOf" srcId="{69E9911B-3C0E-49C8-ABED-6C0E6ADD5831}" destId="{BF2CBDC0-D0B4-4A83-9D0E-75822EC8CAD7}" srcOrd="0" destOrd="0" presId="urn:microsoft.com/office/officeart/2005/8/layout/chevron1"/>
    <dgm:cxn modelId="{410F68E0-7460-4CCC-92D7-A457022C8141}" type="presOf" srcId="{C304A89F-F4D0-4038-BAA0-409D7A7E2327}" destId="{DA75F46E-4CE4-4DEF-8106-5897F7422F20}" srcOrd="0" destOrd="0" presId="urn:microsoft.com/office/officeart/2005/8/layout/chevron1"/>
    <dgm:cxn modelId="{601D7C17-B707-4063-A7AE-A64D669BAC0D}" type="presOf" srcId="{C2811855-B1D2-41D4-9A72-4929185F28BB}" destId="{5F6A5AF3-B53E-4050-A2DB-266EBBD55909}" srcOrd="0" destOrd="0" presId="urn:microsoft.com/office/officeart/2005/8/layout/chevron1"/>
    <dgm:cxn modelId="{FB62F5D5-D1A8-4C22-B266-B856F47C0BD9}" srcId="{210C6CEC-B0E2-40FB-B06D-1EC92661E4C9}" destId="{C2811855-B1D2-41D4-9A72-4929185F28BB}" srcOrd="1" destOrd="0" parTransId="{07E0C9F5-B1B4-4FB0-84FA-C5FF446CB5C2}" sibTransId="{86FFEC1C-C6E5-4B43-927A-5A71713A1FB0}"/>
    <dgm:cxn modelId="{D4A00C78-9427-412C-91CA-BD946132B95F}" type="presParOf" srcId="{7C30ACF2-B2F2-4EAD-A65B-61718F2E490C}" destId="{DA75F46E-4CE4-4DEF-8106-5897F7422F20}" srcOrd="0" destOrd="0" presId="urn:microsoft.com/office/officeart/2005/8/layout/chevron1"/>
    <dgm:cxn modelId="{28F270B2-23CF-4272-A5E0-258132396652}" type="presParOf" srcId="{7C30ACF2-B2F2-4EAD-A65B-61718F2E490C}" destId="{64F2DD8B-8295-4D3B-8F91-0C1853546799}" srcOrd="1" destOrd="0" presId="urn:microsoft.com/office/officeart/2005/8/layout/chevron1"/>
    <dgm:cxn modelId="{4E1CAED3-5177-4389-A351-7299DF739668}" type="presParOf" srcId="{7C30ACF2-B2F2-4EAD-A65B-61718F2E490C}" destId="{5F6A5AF3-B53E-4050-A2DB-266EBBD55909}" srcOrd="2" destOrd="0" presId="urn:microsoft.com/office/officeart/2005/8/layout/chevron1"/>
    <dgm:cxn modelId="{93BAAA23-D7F5-4A2E-A76B-D5222092DAA9}" type="presParOf" srcId="{7C30ACF2-B2F2-4EAD-A65B-61718F2E490C}" destId="{6E6D9D19-471A-453B-B4AD-E2E0B264771C}" srcOrd="3" destOrd="0" presId="urn:microsoft.com/office/officeart/2005/8/layout/chevron1"/>
    <dgm:cxn modelId="{68E54F42-6FCB-413C-8620-38D3C88A64EE}" type="presParOf" srcId="{7C30ACF2-B2F2-4EAD-A65B-61718F2E490C}" destId="{BF2CBDC0-D0B4-4A83-9D0E-75822EC8CAD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09384B-5D1C-4F1A-BA50-934CBFC30A99}" type="doc">
      <dgm:prSet loTypeId="urn:microsoft.com/office/officeart/2005/8/layout/chevron1" loCatId="process" qsTypeId="urn:microsoft.com/office/officeart/2005/8/quickstyle/simple1" qsCatId="simple" csTypeId="urn:microsoft.com/office/officeart/2005/8/colors/accent1_2" csCatId="accent1" phldr="1"/>
      <dgm:spPr/>
    </dgm:pt>
    <dgm:pt modelId="{B11EF25E-D1C4-4E97-A8CA-BA630AFEFA3A}">
      <dgm:prSet phldrT="[Text]"/>
      <dgm:spPr>
        <a:solidFill>
          <a:schemeClr val="bg1"/>
        </a:solidFill>
      </dgm:spPr>
      <dgm:t>
        <a:bodyPr/>
        <a:lstStyle/>
        <a:p>
          <a:r>
            <a:rPr lang="en-US" dirty="0" smtClean="0">
              <a:solidFill>
                <a:schemeClr val="tx1"/>
              </a:solidFill>
            </a:rPr>
            <a:t>Outsourced</a:t>
          </a:r>
          <a:endParaRPr lang="en-US" dirty="0">
            <a:solidFill>
              <a:schemeClr val="tx1"/>
            </a:solidFill>
          </a:endParaRPr>
        </a:p>
      </dgm:t>
    </dgm:pt>
    <dgm:pt modelId="{908D2F86-E1C8-4DA8-9852-571878920949}" type="parTrans" cxnId="{5D6C626C-F7A1-4330-8847-760BEBD56271}">
      <dgm:prSet/>
      <dgm:spPr/>
      <dgm:t>
        <a:bodyPr/>
        <a:lstStyle/>
        <a:p>
          <a:endParaRPr lang="en-US"/>
        </a:p>
      </dgm:t>
    </dgm:pt>
    <dgm:pt modelId="{6F6E957C-F414-4FF3-87AC-F2042218E178}" type="sibTrans" cxnId="{5D6C626C-F7A1-4330-8847-760BEBD56271}">
      <dgm:prSet/>
      <dgm:spPr/>
      <dgm:t>
        <a:bodyPr/>
        <a:lstStyle/>
        <a:p>
          <a:endParaRPr lang="en-US"/>
        </a:p>
      </dgm:t>
    </dgm:pt>
    <dgm:pt modelId="{78A008B2-9D94-4807-A283-67CD8B1FEDC4}">
      <dgm:prSet phldrT="[Text]"/>
      <dgm:spPr>
        <a:solidFill>
          <a:schemeClr val="bg1"/>
        </a:solidFill>
      </dgm:spPr>
      <dgm:t>
        <a:bodyPr/>
        <a:lstStyle/>
        <a:p>
          <a:r>
            <a:rPr lang="en-US" dirty="0" smtClean="0">
              <a:solidFill>
                <a:schemeClr val="tx1"/>
              </a:solidFill>
            </a:rPr>
            <a:t>Discovering</a:t>
          </a:r>
          <a:endParaRPr lang="en-US" dirty="0">
            <a:solidFill>
              <a:schemeClr val="tx1"/>
            </a:solidFill>
          </a:endParaRPr>
        </a:p>
      </dgm:t>
    </dgm:pt>
    <dgm:pt modelId="{5E513582-6087-486B-BE78-9A36BF8539D9}" type="parTrans" cxnId="{50A48350-5E60-445A-8AFF-B096E87A580D}">
      <dgm:prSet/>
      <dgm:spPr/>
      <dgm:t>
        <a:bodyPr/>
        <a:lstStyle/>
        <a:p>
          <a:endParaRPr lang="en-US"/>
        </a:p>
      </dgm:t>
    </dgm:pt>
    <dgm:pt modelId="{04119F38-4237-435C-86E9-CFB28A0F1DE5}" type="sibTrans" cxnId="{50A48350-5E60-445A-8AFF-B096E87A580D}">
      <dgm:prSet/>
      <dgm:spPr/>
      <dgm:t>
        <a:bodyPr/>
        <a:lstStyle/>
        <a:p>
          <a:endParaRPr lang="en-US"/>
        </a:p>
      </dgm:t>
    </dgm:pt>
    <dgm:pt modelId="{2E78CFB3-55F8-4372-BEF5-A758E259D590}">
      <dgm:prSet phldrT="[Text]"/>
      <dgm:spPr>
        <a:solidFill>
          <a:schemeClr val="bg1"/>
        </a:solidFill>
      </dgm:spPr>
      <dgm:t>
        <a:bodyPr/>
        <a:lstStyle/>
        <a:p>
          <a:r>
            <a:rPr lang="en-US" dirty="0" smtClean="0">
              <a:solidFill>
                <a:schemeClr val="tx1"/>
              </a:solidFill>
            </a:rPr>
            <a:t>Extracting</a:t>
          </a:r>
          <a:endParaRPr lang="en-US" dirty="0">
            <a:solidFill>
              <a:schemeClr val="tx1"/>
            </a:solidFill>
          </a:endParaRPr>
        </a:p>
      </dgm:t>
    </dgm:pt>
    <dgm:pt modelId="{9DD7BD04-7FEF-4560-BDB2-261D60B0CF50}" type="parTrans" cxnId="{51D134FF-55E2-4932-BF02-3A12C3215373}">
      <dgm:prSet/>
      <dgm:spPr/>
      <dgm:t>
        <a:bodyPr/>
        <a:lstStyle/>
        <a:p>
          <a:endParaRPr lang="en-US"/>
        </a:p>
      </dgm:t>
    </dgm:pt>
    <dgm:pt modelId="{53E32147-9434-48B7-8CB1-953F2B7FEC28}" type="sibTrans" cxnId="{51D134FF-55E2-4932-BF02-3A12C3215373}">
      <dgm:prSet/>
      <dgm:spPr/>
      <dgm:t>
        <a:bodyPr/>
        <a:lstStyle/>
        <a:p>
          <a:endParaRPr lang="en-US"/>
        </a:p>
      </dgm:t>
    </dgm:pt>
    <dgm:pt modelId="{FE404EF8-AF40-47D7-847A-398A07D3E2B4}">
      <dgm:prSet phldrT="[Text]"/>
      <dgm:spPr>
        <a:solidFill>
          <a:schemeClr val="bg1"/>
        </a:solidFill>
        <a:ln w="92075">
          <a:solidFill>
            <a:schemeClr val="tx1"/>
          </a:solidFill>
        </a:ln>
      </dgm:spPr>
      <dgm:t>
        <a:bodyPr/>
        <a:lstStyle/>
        <a:p>
          <a:r>
            <a:rPr lang="en-US" dirty="0" smtClean="0">
              <a:solidFill>
                <a:schemeClr val="tx1"/>
              </a:solidFill>
            </a:rPr>
            <a:t>Recoding</a:t>
          </a:r>
          <a:endParaRPr lang="en-US" dirty="0">
            <a:solidFill>
              <a:schemeClr val="tx1"/>
            </a:solidFill>
          </a:endParaRPr>
        </a:p>
      </dgm:t>
    </dgm:pt>
    <dgm:pt modelId="{8990DCB2-30AD-41D1-9728-B916B75E2B7D}" type="parTrans" cxnId="{9DC026DA-3C4A-498E-BF36-62C3BAD1D10C}">
      <dgm:prSet/>
      <dgm:spPr/>
      <dgm:t>
        <a:bodyPr/>
        <a:lstStyle/>
        <a:p>
          <a:endParaRPr lang="en-US"/>
        </a:p>
      </dgm:t>
    </dgm:pt>
    <dgm:pt modelId="{3997B137-3957-4F8B-A491-DD5377391BB0}" type="sibTrans" cxnId="{9DC026DA-3C4A-498E-BF36-62C3BAD1D10C}">
      <dgm:prSet/>
      <dgm:spPr/>
      <dgm:t>
        <a:bodyPr/>
        <a:lstStyle/>
        <a:p>
          <a:endParaRPr lang="en-US"/>
        </a:p>
      </dgm:t>
    </dgm:pt>
    <dgm:pt modelId="{6AED398E-520F-4549-A836-A99A0670259A}">
      <dgm:prSet phldrT="[Text]"/>
      <dgm:spPr>
        <a:solidFill>
          <a:schemeClr val="bg1"/>
        </a:solidFill>
      </dgm:spPr>
      <dgm:t>
        <a:bodyPr/>
        <a:lstStyle/>
        <a:p>
          <a:r>
            <a:rPr lang="en-US" dirty="0" smtClean="0">
              <a:solidFill>
                <a:schemeClr val="tx1"/>
              </a:solidFill>
            </a:rPr>
            <a:t>Uploading</a:t>
          </a:r>
          <a:endParaRPr lang="en-US" dirty="0">
            <a:solidFill>
              <a:schemeClr val="tx1"/>
            </a:solidFill>
          </a:endParaRPr>
        </a:p>
      </dgm:t>
    </dgm:pt>
    <dgm:pt modelId="{06F86B19-224F-4F8F-94C9-171B2642558B}" type="parTrans" cxnId="{6223F1B7-AD54-4FEA-BABF-AE914EC2F947}">
      <dgm:prSet/>
      <dgm:spPr/>
      <dgm:t>
        <a:bodyPr/>
        <a:lstStyle/>
        <a:p>
          <a:endParaRPr lang="en-US"/>
        </a:p>
      </dgm:t>
    </dgm:pt>
    <dgm:pt modelId="{4577F06E-2900-437A-97FB-D28E91346E74}" type="sibTrans" cxnId="{6223F1B7-AD54-4FEA-BABF-AE914EC2F947}">
      <dgm:prSet/>
      <dgm:spPr/>
      <dgm:t>
        <a:bodyPr/>
        <a:lstStyle/>
        <a:p>
          <a:endParaRPr lang="en-US"/>
        </a:p>
      </dgm:t>
    </dgm:pt>
    <dgm:pt modelId="{040E3084-B1A6-4739-93A9-596A50D0BC0E}">
      <dgm:prSet phldrT="[Text]"/>
      <dgm:spPr>
        <a:solidFill>
          <a:schemeClr val="bg1"/>
        </a:solidFill>
        <a:ln w="92075">
          <a:solidFill>
            <a:schemeClr val="tx1"/>
          </a:solidFill>
        </a:ln>
      </dgm:spPr>
      <dgm:t>
        <a:bodyPr/>
        <a:lstStyle/>
        <a:p>
          <a:r>
            <a:rPr lang="en-US" dirty="0" smtClean="0">
              <a:solidFill>
                <a:schemeClr val="tx1"/>
              </a:solidFill>
            </a:rPr>
            <a:t>Normalizing</a:t>
          </a:r>
          <a:endParaRPr lang="en-US" dirty="0">
            <a:solidFill>
              <a:schemeClr val="tx1"/>
            </a:solidFill>
          </a:endParaRPr>
        </a:p>
      </dgm:t>
    </dgm:pt>
    <dgm:pt modelId="{32970F72-8106-4549-AA4F-5200D5B96A3A}" type="parTrans" cxnId="{1D388D66-D2F6-453D-AF2C-5BD495C445C5}">
      <dgm:prSet/>
      <dgm:spPr/>
      <dgm:t>
        <a:bodyPr/>
        <a:lstStyle/>
        <a:p>
          <a:endParaRPr lang="en-US"/>
        </a:p>
      </dgm:t>
    </dgm:pt>
    <dgm:pt modelId="{40D7177B-97AC-42EC-8F0C-0DCB9580CF8B}" type="sibTrans" cxnId="{1D388D66-D2F6-453D-AF2C-5BD495C445C5}">
      <dgm:prSet/>
      <dgm:spPr/>
      <dgm:t>
        <a:bodyPr/>
        <a:lstStyle/>
        <a:p>
          <a:endParaRPr lang="en-US"/>
        </a:p>
      </dgm:t>
    </dgm:pt>
    <dgm:pt modelId="{DD6AE914-5408-4C54-86EA-514F3477EC98}">
      <dgm:prSet phldrT="[Text]"/>
      <dgm:spPr>
        <a:solidFill>
          <a:srgbClr val="C00000"/>
        </a:solidFill>
        <a:ln>
          <a:solidFill>
            <a:schemeClr val="bg1"/>
          </a:solidFill>
          <a:prstDash val="dashDot"/>
        </a:ln>
      </dgm:spPr>
      <dgm:t>
        <a:bodyPr/>
        <a:lstStyle/>
        <a:p>
          <a:r>
            <a:rPr lang="en-US" dirty="0" smtClean="0">
              <a:solidFill>
                <a:schemeClr val="tx1"/>
              </a:solidFill>
            </a:rPr>
            <a:t>Enriching</a:t>
          </a:r>
          <a:endParaRPr lang="en-US" dirty="0">
            <a:solidFill>
              <a:schemeClr val="tx1"/>
            </a:solidFill>
          </a:endParaRPr>
        </a:p>
      </dgm:t>
    </dgm:pt>
    <dgm:pt modelId="{921ACC32-3706-4D5B-9C66-CCCC00737480}" type="parTrans" cxnId="{D974C049-6A7E-41A9-A464-F8232E191224}">
      <dgm:prSet/>
      <dgm:spPr/>
      <dgm:t>
        <a:bodyPr/>
        <a:lstStyle/>
        <a:p>
          <a:endParaRPr lang="en-US"/>
        </a:p>
      </dgm:t>
    </dgm:pt>
    <dgm:pt modelId="{C1BA4329-49B7-44FA-A4F7-6E2FAA4D6C8E}" type="sibTrans" cxnId="{D974C049-6A7E-41A9-A464-F8232E191224}">
      <dgm:prSet/>
      <dgm:spPr/>
      <dgm:t>
        <a:bodyPr/>
        <a:lstStyle/>
        <a:p>
          <a:endParaRPr lang="en-US"/>
        </a:p>
      </dgm:t>
    </dgm:pt>
    <dgm:pt modelId="{D4F436DA-356F-48D5-85E5-487FDA9069D6}">
      <dgm:prSet phldrT="[Text]"/>
      <dgm:spPr>
        <a:solidFill>
          <a:srgbClr val="C00000"/>
        </a:solidFill>
        <a:ln>
          <a:solidFill>
            <a:schemeClr val="bg1"/>
          </a:solidFill>
          <a:prstDash val="dashDot"/>
        </a:ln>
      </dgm:spPr>
      <dgm:t>
        <a:bodyPr/>
        <a:lstStyle/>
        <a:p>
          <a:r>
            <a:rPr lang="en-US" dirty="0" smtClean="0">
              <a:solidFill>
                <a:schemeClr val="tx1"/>
              </a:solidFill>
            </a:rPr>
            <a:t>Comparing</a:t>
          </a:r>
          <a:endParaRPr lang="en-US" dirty="0">
            <a:solidFill>
              <a:schemeClr val="tx1"/>
            </a:solidFill>
          </a:endParaRPr>
        </a:p>
      </dgm:t>
    </dgm:pt>
    <dgm:pt modelId="{BAE20EFA-075B-41A0-A770-9488E2FB92E6}" type="parTrans" cxnId="{B87C8076-CAD5-488C-8176-6519DC2D7DE1}">
      <dgm:prSet/>
      <dgm:spPr/>
      <dgm:t>
        <a:bodyPr/>
        <a:lstStyle/>
        <a:p>
          <a:endParaRPr lang="en-US"/>
        </a:p>
      </dgm:t>
    </dgm:pt>
    <dgm:pt modelId="{353F1303-9903-46F1-9386-926C4DF8EA70}" type="sibTrans" cxnId="{B87C8076-CAD5-488C-8176-6519DC2D7DE1}">
      <dgm:prSet/>
      <dgm:spPr/>
      <dgm:t>
        <a:bodyPr/>
        <a:lstStyle/>
        <a:p>
          <a:endParaRPr lang="en-US"/>
        </a:p>
      </dgm:t>
    </dgm:pt>
    <dgm:pt modelId="{CBC16879-DF6E-4695-9A5D-252D06542BDE}">
      <dgm:prSet phldrT="[Text]"/>
      <dgm:spPr>
        <a:solidFill>
          <a:srgbClr val="C00000"/>
        </a:solidFill>
        <a:ln w="92075">
          <a:solidFill>
            <a:schemeClr val="tx1"/>
          </a:solidFill>
        </a:ln>
      </dgm:spPr>
      <dgm:t>
        <a:bodyPr/>
        <a:lstStyle/>
        <a:p>
          <a:r>
            <a:rPr lang="en-US" dirty="0" smtClean="0">
              <a:solidFill>
                <a:schemeClr val="tx1"/>
              </a:solidFill>
            </a:rPr>
            <a:t>Presenting</a:t>
          </a:r>
          <a:endParaRPr lang="en-US" dirty="0">
            <a:solidFill>
              <a:schemeClr val="tx1"/>
            </a:solidFill>
          </a:endParaRPr>
        </a:p>
      </dgm:t>
    </dgm:pt>
    <dgm:pt modelId="{67EF1177-80C3-437A-AF3C-C193F483EAC7}" type="parTrans" cxnId="{7751BBBC-FD7E-423C-AC95-302872311933}">
      <dgm:prSet/>
      <dgm:spPr/>
      <dgm:t>
        <a:bodyPr/>
        <a:lstStyle/>
        <a:p>
          <a:endParaRPr lang="en-US"/>
        </a:p>
      </dgm:t>
    </dgm:pt>
    <dgm:pt modelId="{815A2523-A57F-46B6-9642-14A181893BBD}" type="sibTrans" cxnId="{7751BBBC-FD7E-423C-AC95-302872311933}">
      <dgm:prSet/>
      <dgm:spPr/>
      <dgm:t>
        <a:bodyPr/>
        <a:lstStyle/>
        <a:p>
          <a:endParaRPr lang="en-US"/>
        </a:p>
      </dgm:t>
    </dgm:pt>
    <dgm:pt modelId="{65069CDF-BDAE-4622-B5E2-24333ACE019D}">
      <dgm:prSet phldrT="[Text]"/>
      <dgm:spPr>
        <a:solidFill>
          <a:schemeClr val="bg1"/>
        </a:solidFill>
      </dgm:spPr>
      <dgm:t>
        <a:bodyPr/>
        <a:lstStyle/>
        <a:p>
          <a:r>
            <a:rPr lang="en-US" dirty="0" smtClean="0">
              <a:solidFill>
                <a:schemeClr val="tx1"/>
              </a:solidFill>
            </a:rPr>
            <a:t>Workflow</a:t>
          </a:r>
          <a:endParaRPr lang="en-US" dirty="0">
            <a:solidFill>
              <a:schemeClr val="tx1"/>
            </a:solidFill>
          </a:endParaRPr>
        </a:p>
      </dgm:t>
    </dgm:pt>
    <dgm:pt modelId="{6187CEB8-146F-48B0-A9DD-A5330203E0DC}" type="parTrans" cxnId="{D3D43857-3C3E-455F-BA8E-12A708A72D49}">
      <dgm:prSet/>
      <dgm:spPr/>
      <dgm:t>
        <a:bodyPr/>
        <a:lstStyle/>
        <a:p>
          <a:endParaRPr lang="en-US"/>
        </a:p>
      </dgm:t>
    </dgm:pt>
    <dgm:pt modelId="{582A8224-DFD2-49FA-8B65-BBAD69CD0330}" type="sibTrans" cxnId="{D3D43857-3C3E-455F-BA8E-12A708A72D49}">
      <dgm:prSet/>
      <dgm:spPr/>
      <dgm:t>
        <a:bodyPr/>
        <a:lstStyle/>
        <a:p>
          <a:endParaRPr lang="en-US"/>
        </a:p>
      </dgm:t>
    </dgm:pt>
    <dgm:pt modelId="{57AEBA1B-3AF3-4A9E-9313-79B6FD36360B}" type="pres">
      <dgm:prSet presAssocID="{5609384B-5D1C-4F1A-BA50-934CBFC30A99}" presName="Name0" presStyleCnt="0">
        <dgm:presLayoutVars>
          <dgm:dir/>
          <dgm:animLvl val="lvl"/>
          <dgm:resizeHandles val="exact"/>
        </dgm:presLayoutVars>
      </dgm:prSet>
      <dgm:spPr/>
    </dgm:pt>
    <dgm:pt modelId="{EF574918-EBC9-41C1-AF6D-4114B4B0E0DB}" type="pres">
      <dgm:prSet presAssocID="{B11EF25E-D1C4-4E97-A8CA-BA630AFEFA3A}" presName="parTxOnly" presStyleLbl="node1" presStyleIdx="0" presStyleCnt="10" custScaleY="122983">
        <dgm:presLayoutVars>
          <dgm:chMax val="0"/>
          <dgm:chPref val="0"/>
          <dgm:bulletEnabled val="1"/>
        </dgm:presLayoutVars>
      </dgm:prSet>
      <dgm:spPr/>
      <dgm:t>
        <a:bodyPr/>
        <a:lstStyle/>
        <a:p>
          <a:endParaRPr lang="en-US"/>
        </a:p>
      </dgm:t>
    </dgm:pt>
    <dgm:pt modelId="{B79BAFD1-CDD0-4550-AED7-A3F8A8D1D8A7}" type="pres">
      <dgm:prSet presAssocID="{6F6E957C-F414-4FF3-87AC-F2042218E178}" presName="parTxOnlySpace" presStyleCnt="0"/>
      <dgm:spPr/>
    </dgm:pt>
    <dgm:pt modelId="{506434A3-C5A7-4EA6-81EB-1FEFDE96D4EE}" type="pres">
      <dgm:prSet presAssocID="{78A008B2-9D94-4807-A283-67CD8B1FEDC4}" presName="parTxOnly" presStyleLbl="node1" presStyleIdx="1" presStyleCnt="10" custScaleX="88518" custScaleY="99923">
        <dgm:presLayoutVars>
          <dgm:chMax val="0"/>
          <dgm:chPref val="0"/>
          <dgm:bulletEnabled val="1"/>
        </dgm:presLayoutVars>
      </dgm:prSet>
      <dgm:spPr/>
      <dgm:t>
        <a:bodyPr/>
        <a:lstStyle/>
        <a:p>
          <a:endParaRPr lang="en-US"/>
        </a:p>
      </dgm:t>
    </dgm:pt>
    <dgm:pt modelId="{76E72849-F56F-49FE-8221-D8CFC73575AD}" type="pres">
      <dgm:prSet presAssocID="{04119F38-4237-435C-86E9-CFB28A0F1DE5}" presName="parTxOnlySpace" presStyleCnt="0"/>
      <dgm:spPr/>
    </dgm:pt>
    <dgm:pt modelId="{8ACB4D4D-C0A1-4A09-8599-0650E8B5D8A2}" type="pres">
      <dgm:prSet presAssocID="{2E78CFB3-55F8-4372-BEF5-A758E259D590}" presName="parTxOnly" presStyleLbl="node1" presStyleIdx="2" presStyleCnt="10">
        <dgm:presLayoutVars>
          <dgm:chMax val="0"/>
          <dgm:chPref val="0"/>
          <dgm:bulletEnabled val="1"/>
        </dgm:presLayoutVars>
      </dgm:prSet>
      <dgm:spPr/>
      <dgm:t>
        <a:bodyPr/>
        <a:lstStyle/>
        <a:p>
          <a:endParaRPr lang="en-US"/>
        </a:p>
      </dgm:t>
    </dgm:pt>
    <dgm:pt modelId="{3BD159AA-28CF-4ED7-A8FC-860B57F78511}" type="pres">
      <dgm:prSet presAssocID="{53E32147-9434-48B7-8CB1-953F2B7FEC28}" presName="parTxOnlySpace" presStyleCnt="0"/>
      <dgm:spPr/>
    </dgm:pt>
    <dgm:pt modelId="{BB1951A9-C756-41BC-81AB-F79009BA2A1B}" type="pres">
      <dgm:prSet presAssocID="{FE404EF8-AF40-47D7-847A-398A07D3E2B4}" presName="parTxOnly" presStyleLbl="node1" presStyleIdx="3" presStyleCnt="10" custScaleX="81945" custScaleY="76864">
        <dgm:presLayoutVars>
          <dgm:chMax val="0"/>
          <dgm:chPref val="0"/>
          <dgm:bulletEnabled val="1"/>
        </dgm:presLayoutVars>
      </dgm:prSet>
      <dgm:spPr/>
      <dgm:t>
        <a:bodyPr/>
        <a:lstStyle/>
        <a:p>
          <a:endParaRPr lang="en-US"/>
        </a:p>
      </dgm:t>
    </dgm:pt>
    <dgm:pt modelId="{2904EAE1-6DB0-4D68-9262-B7258C6B5056}" type="pres">
      <dgm:prSet presAssocID="{3997B137-3957-4F8B-A491-DD5377391BB0}" presName="parTxOnlySpace" presStyleCnt="0"/>
      <dgm:spPr/>
    </dgm:pt>
    <dgm:pt modelId="{CD37BD3A-7F39-4956-8865-4D50B5EE9621}" type="pres">
      <dgm:prSet presAssocID="{6AED398E-520F-4549-A836-A99A0670259A}" presName="parTxOnly" presStyleLbl="node1" presStyleIdx="4" presStyleCnt="10">
        <dgm:presLayoutVars>
          <dgm:chMax val="0"/>
          <dgm:chPref val="0"/>
          <dgm:bulletEnabled val="1"/>
        </dgm:presLayoutVars>
      </dgm:prSet>
      <dgm:spPr/>
      <dgm:t>
        <a:bodyPr/>
        <a:lstStyle/>
        <a:p>
          <a:endParaRPr lang="en-US"/>
        </a:p>
      </dgm:t>
    </dgm:pt>
    <dgm:pt modelId="{9FFA054A-1579-43B9-92BB-6F4425906175}" type="pres">
      <dgm:prSet presAssocID="{4577F06E-2900-437A-97FB-D28E91346E74}" presName="parTxOnlySpace" presStyleCnt="0"/>
      <dgm:spPr/>
    </dgm:pt>
    <dgm:pt modelId="{F74CD175-F276-4E78-B12A-DB009650DB05}" type="pres">
      <dgm:prSet presAssocID="{040E3084-B1A6-4739-93A9-596A50D0BC0E}" presName="parTxOnly" presStyleLbl="node1" presStyleIdx="5" presStyleCnt="10" custScaleY="76864">
        <dgm:presLayoutVars>
          <dgm:chMax val="0"/>
          <dgm:chPref val="0"/>
          <dgm:bulletEnabled val="1"/>
        </dgm:presLayoutVars>
      </dgm:prSet>
      <dgm:spPr/>
      <dgm:t>
        <a:bodyPr/>
        <a:lstStyle/>
        <a:p>
          <a:endParaRPr lang="en-US"/>
        </a:p>
      </dgm:t>
    </dgm:pt>
    <dgm:pt modelId="{C2454675-37B1-4AF1-A124-C449CC95C229}" type="pres">
      <dgm:prSet presAssocID="{40D7177B-97AC-42EC-8F0C-0DCB9580CF8B}" presName="parTxOnlySpace" presStyleCnt="0"/>
      <dgm:spPr/>
    </dgm:pt>
    <dgm:pt modelId="{436C1171-E90E-420E-BC5B-83567055188D}" type="pres">
      <dgm:prSet presAssocID="{DD6AE914-5408-4C54-86EA-514F3477EC98}" presName="parTxOnly" presStyleLbl="node1" presStyleIdx="6" presStyleCnt="10">
        <dgm:presLayoutVars>
          <dgm:chMax val="0"/>
          <dgm:chPref val="0"/>
          <dgm:bulletEnabled val="1"/>
        </dgm:presLayoutVars>
      </dgm:prSet>
      <dgm:spPr/>
      <dgm:t>
        <a:bodyPr/>
        <a:lstStyle/>
        <a:p>
          <a:endParaRPr lang="en-US"/>
        </a:p>
      </dgm:t>
    </dgm:pt>
    <dgm:pt modelId="{B4AD2881-C409-416F-85EB-29C8B9D41DA0}" type="pres">
      <dgm:prSet presAssocID="{C1BA4329-49B7-44FA-A4F7-6E2FAA4D6C8E}" presName="parTxOnlySpace" presStyleCnt="0"/>
      <dgm:spPr/>
    </dgm:pt>
    <dgm:pt modelId="{B40D01D2-7D59-46B1-A16C-BE8E100A87E3}" type="pres">
      <dgm:prSet presAssocID="{D4F436DA-356F-48D5-85E5-487FDA9069D6}" presName="parTxOnly" presStyleLbl="node1" presStyleIdx="7" presStyleCnt="10">
        <dgm:presLayoutVars>
          <dgm:chMax val="0"/>
          <dgm:chPref val="0"/>
          <dgm:bulletEnabled val="1"/>
        </dgm:presLayoutVars>
      </dgm:prSet>
      <dgm:spPr/>
      <dgm:t>
        <a:bodyPr/>
        <a:lstStyle/>
        <a:p>
          <a:endParaRPr lang="en-US"/>
        </a:p>
      </dgm:t>
    </dgm:pt>
    <dgm:pt modelId="{01152791-01A1-49DC-8D28-BFAABE8A3A6A}" type="pres">
      <dgm:prSet presAssocID="{353F1303-9903-46F1-9386-926C4DF8EA70}" presName="parTxOnlySpace" presStyleCnt="0"/>
      <dgm:spPr/>
    </dgm:pt>
    <dgm:pt modelId="{853540E2-1B4F-47ED-901B-054870982BE7}" type="pres">
      <dgm:prSet presAssocID="{CBC16879-DF6E-4695-9A5D-252D06542BDE}" presName="parTxOnly" presStyleLbl="node1" presStyleIdx="8" presStyleCnt="10" custScaleY="95009">
        <dgm:presLayoutVars>
          <dgm:chMax val="0"/>
          <dgm:chPref val="0"/>
          <dgm:bulletEnabled val="1"/>
        </dgm:presLayoutVars>
      </dgm:prSet>
      <dgm:spPr/>
      <dgm:t>
        <a:bodyPr/>
        <a:lstStyle/>
        <a:p>
          <a:endParaRPr lang="en-US"/>
        </a:p>
      </dgm:t>
    </dgm:pt>
    <dgm:pt modelId="{6AC3F2FC-79F5-4739-B56E-CA6EBB241591}" type="pres">
      <dgm:prSet presAssocID="{815A2523-A57F-46B6-9642-14A181893BBD}" presName="parTxOnlySpace" presStyleCnt="0"/>
      <dgm:spPr/>
    </dgm:pt>
    <dgm:pt modelId="{B3470969-60B4-4950-A4C1-CF60DCC98BCE}" type="pres">
      <dgm:prSet presAssocID="{65069CDF-BDAE-4622-B5E2-24333ACE019D}" presName="parTxOnly" presStyleLbl="node1" presStyleIdx="9" presStyleCnt="10">
        <dgm:presLayoutVars>
          <dgm:chMax val="0"/>
          <dgm:chPref val="0"/>
          <dgm:bulletEnabled val="1"/>
        </dgm:presLayoutVars>
      </dgm:prSet>
      <dgm:spPr/>
      <dgm:t>
        <a:bodyPr/>
        <a:lstStyle/>
        <a:p>
          <a:endParaRPr lang="en-US"/>
        </a:p>
      </dgm:t>
    </dgm:pt>
  </dgm:ptLst>
  <dgm:cxnLst>
    <dgm:cxn modelId="{3F5E103D-E299-4651-A454-F02C93F2E1FE}" type="presOf" srcId="{78A008B2-9D94-4807-A283-67CD8B1FEDC4}" destId="{506434A3-C5A7-4EA6-81EB-1FEFDE96D4EE}" srcOrd="0" destOrd="0" presId="urn:microsoft.com/office/officeart/2005/8/layout/chevron1"/>
    <dgm:cxn modelId="{B87C8076-CAD5-488C-8176-6519DC2D7DE1}" srcId="{5609384B-5D1C-4F1A-BA50-934CBFC30A99}" destId="{D4F436DA-356F-48D5-85E5-487FDA9069D6}" srcOrd="7" destOrd="0" parTransId="{BAE20EFA-075B-41A0-A770-9488E2FB92E6}" sibTransId="{353F1303-9903-46F1-9386-926C4DF8EA70}"/>
    <dgm:cxn modelId="{7751BBBC-FD7E-423C-AC95-302872311933}" srcId="{5609384B-5D1C-4F1A-BA50-934CBFC30A99}" destId="{CBC16879-DF6E-4695-9A5D-252D06542BDE}" srcOrd="8" destOrd="0" parTransId="{67EF1177-80C3-437A-AF3C-C193F483EAC7}" sibTransId="{815A2523-A57F-46B6-9642-14A181893BBD}"/>
    <dgm:cxn modelId="{DA5A62AF-6B27-4FF6-87F4-DCFB1548E390}" type="presOf" srcId="{CBC16879-DF6E-4695-9A5D-252D06542BDE}" destId="{853540E2-1B4F-47ED-901B-054870982BE7}" srcOrd="0" destOrd="0" presId="urn:microsoft.com/office/officeart/2005/8/layout/chevron1"/>
    <dgm:cxn modelId="{51D134FF-55E2-4932-BF02-3A12C3215373}" srcId="{5609384B-5D1C-4F1A-BA50-934CBFC30A99}" destId="{2E78CFB3-55F8-4372-BEF5-A758E259D590}" srcOrd="2" destOrd="0" parTransId="{9DD7BD04-7FEF-4560-BDB2-261D60B0CF50}" sibTransId="{53E32147-9434-48B7-8CB1-953F2B7FEC28}"/>
    <dgm:cxn modelId="{9DC026DA-3C4A-498E-BF36-62C3BAD1D10C}" srcId="{5609384B-5D1C-4F1A-BA50-934CBFC30A99}" destId="{FE404EF8-AF40-47D7-847A-398A07D3E2B4}" srcOrd="3" destOrd="0" parTransId="{8990DCB2-30AD-41D1-9728-B916B75E2B7D}" sibTransId="{3997B137-3957-4F8B-A491-DD5377391BB0}"/>
    <dgm:cxn modelId="{D8908DE1-FC88-4340-A29E-9ACF49472DD4}" type="presOf" srcId="{65069CDF-BDAE-4622-B5E2-24333ACE019D}" destId="{B3470969-60B4-4950-A4C1-CF60DCC98BCE}" srcOrd="0" destOrd="0" presId="urn:microsoft.com/office/officeart/2005/8/layout/chevron1"/>
    <dgm:cxn modelId="{DB25A217-E0BB-4D55-B716-C14BD795F260}" type="presOf" srcId="{5609384B-5D1C-4F1A-BA50-934CBFC30A99}" destId="{57AEBA1B-3AF3-4A9E-9313-79B6FD36360B}" srcOrd="0" destOrd="0" presId="urn:microsoft.com/office/officeart/2005/8/layout/chevron1"/>
    <dgm:cxn modelId="{17438FA9-CA48-43A4-901F-8E1C2ECBB1B9}" type="presOf" srcId="{040E3084-B1A6-4739-93A9-596A50D0BC0E}" destId="{F74CD175-F276-4E78-B12A-DB009650DB05}" srcOrd="0" destOrd="0" presId="urn:microsoft.com/office/officeart/2005/8/layout/chevron1"/>
    <dgm:cxn modelId="{DCF02B7C-D920-4429-8A98-B4D3DE70249C}" type="presOf" srcId="{FE404EF8-AF40-47D7-847A-398A07D3E2B4}" destId="{BB1951A9-C756-41BC-81AB-F79009BA2A1B}" srcOrd="0" destOrd="0" presId="urn:microsoft.com/office/officeart/2005/8/layout/chevron1"/>
    <dgm:cxn modelId="{D974C049-6A7E-41A9-A464-F8232E191224}" srcId="{5609384B-5D1C-4F1A-BA50-934CBFC30A99}" destId="{DD6AE914-5408-4C54-86EA-514F3477EC98}" srcOrd="6" destOrd="0" parTransId="{921ACC32-3706-4D5B-9C66-CCCC00737480}" sibTransId="{C1BA4329-49B7-44FA-A4F7-6E2FAA4D6C8E}"/>
    <dgm:cxn modelId="{8055A8CD-CAD7-445A-BCA4-8948D2E86CA1}" type="presOf" srcId="{DD6AE914-5408-4C54-86EA-514F3477EC98}" destId="{436C1171-E90E-420E-BC5B-83567055188D}" srcOrd="0" destOrd="0" presId="urn:microsoft.com/office/officeart/2005/8/layout/chevron1"/>
    <dgm:cxn modelId="{50A48350-5E60-445A-8AFF-B096E87A580D}" srcId="{5609384B-5D1C-4F1A-BA50-934CBFC30A99}" destId="{78A008B2-9D94-4807-A283-67CD8B1FEDC4}" srcOrd="1" destOrd="0" parTransId="{5E513582-6087-486B-BE78-9A36BF8539D9}" sibTransId="{04119F38-4237-435C-86E9-CFB28A0F1DE5}"/>
    <dgm:cxn modelId="{97D3D06C-13C7-48AB-B691-4FB5AFA46650}" type="presOf" srcId="{D4F436DA-356F-48D5-85E5-487FDA9069D6}" destId="{B40D01D2-7D59-46B1-A16C-BE8E100A87E3}" srcOrd="0" destOrd="0" presId="urn:microsoft.com/office/officeart/2005/8/layout/chevron1"/>
    <dgm:cxn modelId="{173AF59A-052D-45C0-BDB0-65EF34CEDB76}" type="presOf" srcId="{B11EF25E-D1C4-4E97-A8CA-BA630AFEFA3A}" destId="{EF574918-EBC9-41C1-AF6D-4114B4B0E0DB}" srcOrd="0" destOrd="0" presId="urn:microsoft.com/office/officeart/2005/8/layout/chevron1"/>
    <dgm:cxn modelId="{6223F1B7-AD54-4FEA-BABF-AE914EC2F947}" srcId="{5609384B-5D1C-4F1A-BA50-934CBFC30A99}" destId="{6AED398E-520F-4549-A836-A99A0670259A}" srcOrd="4" destOrd="0" parTransId="{06F86B19-224F-4F8F-94C9-171B2642558B}" sibTransId="{4577F06E-2900-437A-97FB-D28E91346E74}"/>
    <dgm:cxn modelId="{D3D43857-3C3E-455F-BA8E-12A708A72D49}" srcId="{5609384B-5D1C-4F1A-BA50-934CBFC30A99}" destId="{65069CDF-BDAE-4622-B5E2-24333ACE019D}" srcOrd="9" destOrd="0" parTransId="{6187CEB8-146F-48B0-A9DD-A5330203E0DC}" sibTransId="{582A8224-DFD2-49FA-8B65-BBAD69CD0330}"/>
    <dgm:cxn modelId="{7C81078C-EE29-4B57-80F4-7820AEFD97F9}" type="presOf" srcId="{6AED398E-520F-4549-A836-A99A0670259A}" destId="{CD37BD3A-7F39-4956-8865-4D50B5EE9621}" srcOrd="0" destOrd="0" presId="urn:microsoft.com/office/officeart/2005/8/layout/chevron1"/>
    <dgm:cxn modelId="{1D388D66-D2F6-453D-AF2C-5BD495C445C5}" srcId="{5609384B-5D1C-4F1A-BA50-934CBFC30A99}" destId="{040E3084-B1A6-4739-93A9-596A50D0BC0E}" srcOrd="5" destOrd="0" parTransId="{32970F72-8106-4549-AA4F-5200D5B96A3A}" sibTransId="{40D7177B-97AC-42EC-8F0C-0DCB9580CF8B}"/>
    <dgm:cxn modelId="{45B23AE1-DADF-45FC-B06B-605C0139ECDF}" type="presOf" srcId="{2E78CFB3-55F8-4372-BEF5-A758E259D590}" destId="{8ACB4D4D-C0A1-4A09-8599-0650E8B5D8A2}" srcOrd="0" destOrd="0" presId="urn:microsoft.com/office/officeart/2005/8/layout/chevron1"/>
    <dgm:cxn modelId="{5D6C626C-F7A1-4330-8847-760BEBD56271}" srcId="{5609384B-5D1C-4F1A-BA50-934CBFC30A99}" destId="{B11EF25E-D1C4-4E97-A8CA-BA630AFEFA3A}" srcOrd="0" destOrd="0" parTransId="{908D2F86-E1C8-4DA8-9852-571878920949}" sibTransId="{6F6E957C-F414-4FF3-87AC-F2042218E178}"/>
    <dgm:cxn modelId="{A07F3AF4-4A00-46B3-A32B-30BDC62D6B08}" type="presParOf" srcId="{57AEBA1B-3AF3-4A9E-9313-79B6FD36360B}" destId="{EF574918-EBC9-41C1-AF6D-4114B4B0E0DB}" srcOrd="0" destOrd="0" presId="urn:microsoft.com/office/officeart/2005/8/layout/chevron1"/>
    <dgm:cxn modelId="{6B46D492-BA44-4CA3-9E64-7BBBF0163B62}" type="presParOf" srcId="{57AEBA1B-3AF3-4A9E-9313-79B6FD36360B}" destId="{B79BAFD1-CDD0-4550-AED7-A3F8A8D1D8A7}" srcOrd="1" destOrd="0" presId="urn:microsoft.com/office/officeart/2005/8/layout/chevron1"/>
    <dgm:cxn modelId="{169823A2-9C2A-493E-83F3-AD89A73E0F5C}" type="presParOf" srcId="{57AEBA1B-3AF3-4A9E-9313-79B6FD36360B}" destId="{506434A3-C5A7-4EA6-81EB-1FEFDE96D4EE}" srcOrd="2" destOrd="0" presId="urn:microsoft.com/office/officeart/2005/8/layout/chevron1"/>
    <dgm:cxn modelId="{642F38C8-90B6-4412-A199-4D8EF1F12D50}" type="presParOf" srcId="{57AEBA1B-3AF3-4A9E-9313-79B6FD36360B}" destId="{76E72849-F56F-49FE-8221-D8CFC73575AD}" srcOrd="3" destOrd="0" presId="urn:microsoft.com/office/officeart/2005/8/layout/chevron1"/>
    <dgm:cxn modelId="{FD630655-4963-4D4A-8933-C7E36571DA4F}" type="presParOf" srcId="{57AEBA1B-3AF3-4A9E-9313-79B6FD36360B}" destId="{8ACB4D4D-C0A1-4A09-8599-0650E8B5D8A2}" srcOrd="4" destOrd="0" presId="urn:microsoft.com/office/officeart/2005/8/layout/chevron1"/>
    <dgm:cxn modelId="{F2365284-EB0F-4D6C-929A-F1AF5048B6FF}" type="presParOf" srcId="{57AEBA1B-3AF3-4A9E-9313-79B6FD36360B}" destId="{3BD159AA-28CF-4ED7-A8FC-860B57F78511}" srcOrd="5" destOrd="0" presId="urn:microsoft.com/office/officeart/2005/8/layout/chevron1"/>
    <dgm:cxn modelId="{7EAE45D8-1966-4777-978A-A7B041EFD89D}" type="presParOf" srcId="{57AEBA1B-3AF3-4A9E-9313-79B6FD36360B}" destId="{BB1951A9-C756-41BC-81AB-F79009BA2A1B}" srcOrd="6" destOrd="0" presId="urn:microsoft.com/office/officeart/2005/8/layout/chevron1"/>
    <dgm:cxn modelId="{17C1B773-AB3B-4866-9AC1-BB52F0C209A1}" type="presParOf" srcId="{57AEBA1B-3AF3-4A9E-9313-79B6FD36360B}" destId="{2904EAE1-6DB0-4D68-9262-B7258C6B5056}" srcOrd="7" destOrd="0" presId="urn:microsoft.com/office/officeart/2005/8/layout/chevron1"/>
    <dgm:cxn modelId="{6CA27E4D-E0BB-4DBF-9BE0-60B36649ECD9}" type="presParOf" srcId="{57AEBA1B-3AF3-4A9E-9313-79B6FD36360B}" destId="{CD37BD3A-7F39-4956-8865-4D50B5EE9621}" srcOrd="8" destOrd="0" presId="urn:microsoft.com/office/officeart/2005/8/layout/chevron1"/>
    <dgm:cxn modelId="{8CDC584C-9297-4458-91A1-109F47EC92D1}" type="presParOf" srcId="{57AEBA1B-3AF3-4A9E-9313-79B6FD36360B}" destId="{9FFA054A-1579-43B9-92BB-6F4425906175}" srcOrd="9" destOrd="0" presId="urn:microsoft.com/office/officeart/2005/8/layout/chevron1"/>
    <dgm:cxn modelId="{6FC4B638-F7B4-4815-A6A9-508753A8F4E0}" type="presParOf" srcId="{57AEBA1B-3AF3-4A9E-9313-79B6FD36360B}" destId="{F74CD175-F276-4E78-B12A-DB009650DB05}" srcOrd="10" destOrd="0" presId="urn:microsoft.com/office/officeart/2005/8/layout/chevron1"/>
    <dgm:cxn modelId="{9C9F9E9B-1877-48C4-B7AD-B82B954B58D6}" type="presParOf" srcId="{57AEBA1B-3AF3-4A9E-9313-79B6FD36360B}" destId="{C2454675-37B1-4AF1-A124-C449CC95C229}" srcOrd="11" destOrd="0" presId="urn:microsoft.com/office/officeart/2005/8/layout/chevron1"/>
    <dgm:cxn modelId="{1E54EE5B-27CA-4A33-9C4E-FED563E55D38}" type="presParOf" srcId="{57AEBA1B-3AF3-4A9E-9313-79B6FD36360B}" destId="{436C1171-E90E-420E-BC5B-83567055188D}" srcOrd="12" destOrd="0" presId="urn:microsoft.com/office/officeart/2005/8/layout/chevron1"/>
    <dgm:cxn modelId="{6828CDD2-FEDF-45E9-9271-72CF2A1C8841}" type="presParOf" srcId="{57AEBA1B-3AF3-4A9E-9313-79B6FD36360B}" destId="{B4AD2881-C409-416F-85EB-29C8B9D41DA0}" srcOrd="13" destOrd="0" presId="urn:microsoft.com/office/officeart/2005/8/layout/chevron1"/>
    <dgm:cxn modelId="{6437824C-5D6D-4B86-BCCF-D74BCCDA2932}" type="presParOf" srcId="{57AEBA1B-3AF3-4A9E-9313-79B6FD36360B}" destId="{B40D01D2-7D59-46B1-A16C-BE8E100A87E3}" srcOrd="14" destOrd="0" presId="urn:microsoft.com/office/officeart/2005/8/layout/chevron1"/>
    <dgm:cxn modelId="{28A8CC5D-FC4A-44FC-9B8A-D1412E2B50E8}" type="presParOf" srcId="{57AEBA1B-3AF3-4A9E-9313-79B6FD36360B}" destId="{01152791-01A1-49DC-8D28-BFAABE8A3A6A}" srcOrd="15" destOrd="0" presId="urn:microsoft.com/office/officeart/2005/8/layout/chevron1"/>
    <dgm:cxn modelId="{B9886A87-0AB7-411A-AE2F-05A87B42D718}" type="presParOf" srcId="{57AEBA1B-3AF3-4A9E-9313-79B6FD36360B}" destId="{853540E2-1B4F-47ED-901B-054870982BE7}" srcOrd="16" destOrd="0" presId="urn:microsoft.com/office/officeart/2005/8/layout/chevron1"/>
    <dgm:cxn modelId="{0D9CA308-D655-45CA-A5D5-BBA82659AF4B}" type="presParOf" srcId="{57AEBA1B-3AF3-4A9E-9313-79B6FD36360B}" destId="{6AC3F2FC-79F5-4739-B56E-CA6EBB241591}" srcOrd="17" destOrd="0" presId="urn:microsoft.com/office/officeart/2005/8/layout/chevron1"/>
    <dgm:cxn modelId="{C244D98B-AE31-47A1-AF20-FBC90B1277EE}" type="presParOf" srcId="{57AEBA1B-3AF3-4A9E-9313-79B6FD36360B}" destId="{B3470969-60B4-4950-A4C1-CF60DCC98BCE}"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09384B-5D1C-4F1A-BA50-934CBFC30A99}" type="doc">
      <dgm:prSet loTypeId="urn:microsoft.com/office/officeart/2005/8/layout/chevron1" loCatId="process" qsTypeId="urn:microsoft.com/office/officeart/2005/8/quickstyle/simple1" qsCatId="simple" csTypeId="urn:microsoft.com/office/officeart/2005/8/colors/accent1_2" csCatId="accent1" phldr="1"/>
      <dgm:spPr/>
    </dgm:pt>
    <dgm:pt modelId="{B11EF25E-D1C4-4E97-A8CA-BA630AFEFA3A}">
      <dgm:prSet phldrT="[Text]"/>
      <dgm:spPr>
        <a:solidFill>
          <a:schemeClr val="tx1"/>
        </a:solidFill>
      </dgm:spPr>
      <dgm:t>
        <a:bodyPr/>
        <a:lstStyle/>
        <a:p>
          <a:r>
            <a:rPr lang="en-US" dirty="0" smtClean="0">
              <a:solidFill>
                <a:schemeClr val="bg1"/>
              </a:solidFill>
            </a:rPr>
            <a:t>In-House</a:t>
          </a:r>
          <a:endParaRPr lang="en-US" dirty="0">
            <a:solidFill>
              <a:schemeClr val="bg1"/>
            </a:solidFill>
          </a:endParaRPr>
        </a:p>
      </dgm:t>
    </dgm:pt>
    <dgm:pt modelId="{908D2F86-E1C8-4DA8-9852-571878920949}" type="parTrans" cxnId="{5D6C626C-F7A1-4330-8847-760BEBD56271}">
      <dgm:prSet/>
      <dgm:spPr/>
      <dgm:t>
        <a:bodyPr/>
        <a:lstStyle/>
        <a:p>
          <a:endParaRPr lang="en-US"/>
        </a:p>
      </dgm:t>
    </dgm:pt>
    <dgm:pt modelId="{6F6E957C-F414-4FF3-87AC-F2042218E178}" type="sibTrans" cxnId="{5D6C626C-F7A1-4330-8847-760BEBD56271}">
      <dgm:prSet/>
      <dgm:spPr/>
      <dgm:t>
        <a:bodyPr/>
        <a:lstStyle/>
        <a:p>
          <a:endParaRPr lang="en-US"/>
        </a:p>
      </dgm:t>
    </dgm:pt>
    <dgm:pt modelId="{78A008B2-9D94-4807-A283-67CD8B1FEDC4}">
      <dgm:prSet phldrT="[Text]"/>
      <dgm:spPr>
        <a:solidFill>
          <a:srgbClr val="C00000"/>
        </a:solidFill>
      </dgm:spPr>
      <dgm:t>
        <a:bodyPr/>
        <a:lstStyle/>
        <a:p>
          <a:r>
            <a:rPr lang="en-US" dirty="0" smtClean="0"/>
            <a:t>Discovering</a:t>
          </a:r>
          <a:endParaRPr lang="en-US" dirty="0"/>
        </a:p>
      </dgm:t>
    </dgm:pt>
    <dgm:pt modelId="{5E513582-6087-486B-BE78-9A36BF8539D9}" type="parTrans" cxnId="{50A48350-5E60-445A-8AFF-B096E87A580D}">
      <dgm:prSet/>
      <dgm:spPr/>
      <dgm:t>
        <a:bodyPr/>
        <a:lstStyle/>
        <a:p>
          <a:endParaRPr lang="en-US"/>
        </a:p>
      </dgm:t>
    </dgm:pt>
    <dgm:pt modelId="{04119F38-4237-435C-86E9-CFB28A0F1DE5}" type="sibTrans" cxnId="{50A48350-5E60-445A-8AFF-B096E87A580D}">
      <dgm:prSet/>
      <dgm:spPr/>
      <dgm:t>
        <a:bodyPr/>
        <a:lstStyle/>
        <a:p>
          <a:endParaRPr lang="en-US"/>
        </a:p>
      </dgm:t>
    </dgm:pt>
    <dgm:pt modelId="{2E78CFB3-55F8-4372-BEF5-A758E259D590}">
      <dgm:prSet phldrT="[Text]"/>
      <dgm:spPr>
        <a:solidFill>
          <a:srgbClr val="C00000"/>
        </a:solidFill>
      </dgm:spPr>
      <dgm:t>
        <a:bodyPr/>
        <a:lstStyle/>
        <a:p>
          <a:r>
            <a:rPr lang="en-US" dirty="0" smtClean="0"/>
            <a:t>Extracting</a:t>
          </a:r>
          <a:endParaRPr lang="en-US" dirty="0"/>
        </a:p>
      </dgm:t>
    </dgm:pt>
    <dgm:pt modelId="{9DD7BD04-7FEF-4560-BDB2-261D60B0CF50}" type="parTrans" cxnId="{51D134FF-55E2-4932-BF02-3A12C3215373}">
      <dgm:prSet/>
      <dgm:spPr/>
      <dgm:t>
        <a:bodyPr/>
        <a:lstStyle/>
        <a:p>
          <a:endParaRPr lang="en-US"/>
        </a:p>
      </dgm:t>
    </dgm:pt>
    <dgm:pt modelId="{53E32147-9434-48B7-8CB1-953F2B7FEC28}" type="sibTrans" cxnId="{51D134FF-55E2-4932-BF02-3A12C3215373}">
      <dgm:prSet/>
      <dgm:spPr/>
      <dgm:t>
        <a:bodyPr/>
        <a:lstStyle/>
        <a:p>
          <a:endParaRPr lang="en-US"/>
        </a:p>
      </dgm:t>
    </dgm:pt>
    <dgm:pt modelId="{FE404EF8-AF40-47D7-847A-398A07D3E2B4}">
      <dgm:prSet phldrT="[Text]"/>
      <dgm:spPr>
        <a:solidFill>
          <a:schemeClr val="bg1"/>
        </a:solidFill>
        <a:ln w="95250">
          <a:solidFill>
            <a:schemeClr val="tx1"/>
          </a:solidFill>
        </a:ln>
      </dgm:spPr>
      <dgm:t>
        <a:bodyPr/>
        <a:lstStyle/>
        <a:p>
          <a:r>
            <a:rPr lang="en-US" dirty="0" smtClean="0">
              <a:solidFill>
                <a:schemeClr val="tx1"/>
              </a:solidFill>
            </a:rPr>
            <a:t>Recoding</a:t>
          </a:r>
          <a:endParaRPr lang="en-US" dirty="0">
            <a:solidFill>
              <a:schemeClr val="tx1"/>
            </a:solidFill>
          </a:endParaRPr>
        </a:p>
      </dgm:t>
    </dgm:pt>
    <dgm:pt modelId="{8990DCB2-30AD-41D1-9728-B916B75E2B7D}" type="parTrans" cxnId="{9DC026DA-3C4A-498E-BF36-62C3BAD1D10C}">
      <dgm:prSet/>
      <dgm:spPr/>
      <dgm:t>
        <a:bodyPr/>
        <a:lstStyle/>
        <a:p>
          <a:endParaRPr lang="en-US"/>
        </a:p>
      </dgm:t>
    </dgm:pt>
    <dgm:pt modelId="{3997B137-3957-4F8B-A491-DD5377391BB0}" type="sibTrans" cxnId="{9DC026DA-3C4A-498E-BF36-62C3BAD1D10C}">
      <dgm:prSet/>
      <dgm:spPr/>
      <dgm:t>
        <a:bodyPr/>
        <a:lstStyle/>
        <a:p>
          <a:endParaRPr lang="en-US"/>
        </a:p>
      </dgm:t>
    </dgm:pt>
    <dgm:pt modelId="{6AED398E-520F-4549-A836-A99A0670259A}">
      <dgm:prSet phldrT="[Text]"/>
      <dgm:spPr>
        <a:solidFill>
          <a:srgbClr val="C00000"/>
        </a:solidFill>
      </dgm:spPr>
      <dgm:t>
        <a:bodyPr/>
        <a:lstStyle/>
        <a:p>
          <a:r>
            <a:rPr lang="en-US" dirty="0" smtClean="0"/>
            <a:t>Uploading</a:t>
          </a:r>
          <a:endParaRPr lang="en-US" dirty="0"/>
        </a:p>
      </dgm:t>
    </dgm:pt>
    <dgm:pt modelId="{06F86B19-224F-4F8F-94C9-171B2642558B}" type="parTrans" cxnId="{6223F1B7-AD54-4FEA-BABF-AE914EC2F947}">
      <dgm:prSet/>
      <dgm:spPr/>
      <dgm:t>
        <a:bodyPr/>
        <a:lstStyle/>
        <a:p>
          <a:endParaRPr lang="en-US"/>
        </a:p>
      </dgm:t>
    </dgm:pt>
    <dgm:pt modelId="{4577F06E-2900-437A-97FB-D28E91346E74}" type="sibTrans" cxnId="{6223F1B7-AD54-4FEA-BABF-AE914EC2F947}">
      <dgm:prSet/>
      <dgm:spPr/>
      <dgm:t>
        <a:bodyPr/>
        <a:lstStyle/>
        <a:p>
          <a:endParaRPr lang="en-US"/>
        </a:p>
      </dgm:t>
    </dgm:pt>
    <dgm:pt modelId="{040E3084-B1A6-4739-93A9-596A50D0BC0E}">
      <dgm:prSet phldrT="[Text]"/>
      <dgm:spPr>
        <a:solidFill>
          <a:schemeClr val="bg1"/>
        </a:solidFill>
        <a:ln w="95250">
          <a:solidFill>
            <a:schemeClr val="tx1"/>
          </a:solidFill>
        </a:ln>
      </dgm:spPr>
      <dgm:t>
        <a:bodyPr/>
        <a:lstStyle/>
        <a:p>
          <a:r>
            <a:rPr lang="en-US" dirty="0" smtClean="0">
              <a:solidFill>
                <a:schemeClr val="tx1"/>
              </a:solidFill>
            </a:rPr>
            <a:t>Normalizing</a:t>
          </a:r>
          <a:endParaRPr lang="en-US" dirty="0">
            <a:solidFill>
              <a:schemeClr val="tx1"/>
            </a:solidFill>
          </a:endParaRPr>
        </a:p>
      </dgm:t>
    </dgm:pt>
    <dgm:pt modelId="{32970F72-8106-4549-AA4F-5200D5B96A3A}" type="parTrans" cxnId="{1D388D66-D2F6-453D-AF2C-5BD495C445C5}">
      <dgm:prSet/>
      <dgm:spPr/>
      <dgm:t>
        <a:bodyPr/>
        <a:lstStyle/>
        <a:p>
          <a:endParaRPr lang="en-US"/>
        </a:p>
      </dgm:t>
    </dgm:pt>
    <dgm:pt modelId="{40D7177B-97AC-42EC-8F0C-0DCB9580CF8B}" type="sibTrans" cxnId="{1D388D66-D2F6-453D-AF2C-5BD495C445C5}">
      <dgm:prSet/>
      <dgm:spPr/>
      <dgm:t>
        <a:bodyPr/>
        <a:lstStyle/>
        <a:p>
          <a:endParaRPr lang="en-US"/>
        </a:p>
      </dgm:t>
    </dgm:pt>
    <dgm:pt modelId="{DD6AE914-5408-4C54-86EA-514F3477EC98}">
      <dgm:prSet phldrT="[Text]"/>
      <dgm:spPr>
        <a:solidFill>
          <a:schemeClr val="bg1"/>
        </a:solidFill>
      </dgm:spPr>
      <dgm:t>
        <a:bodyPr/>
        <a:lstStyle/>
        <a:p>
          <a:r>
            <a:rPr lang="en-US" dirty="0" smtClean="0">
              <a:solidFill>
                <a:schemeClr val="tx1"/>
              </a:solidFill>
            </a:rPr>
            <a:t>Enriching</a:t>
          </a:r>
          <a:endParaRPr lang="en-US" dirty="0">
            <a:solidFill>
              <a:schemeClr val="tx1"/>
            </a:solidFill>
          </a:endParaRPr>
        </a:p>
      </dgm:t>
    </dgm:pt>
    <dgm:pt modelId="{921ACC32-3706-4D5B-9C66-CCCC00737480}" type="parTrans" cxnId="{D974C049-6A7E-41A9-A464-F8232E191224}">
      <dgm:prSet/>
      <dgm:spPr/>
      <dgm:t>
        <a:bodyPr/>
        <a:lstStyle/>
        <a:p>
          <a:endParaRPr lang="en-US"/>
        </a:p>
      </dgm:t>
    </dgm:pt>
    <dgm:pt modelId="{C1BA4329-49B7-44FA-A4F7-6E2FAA4D6C8E}" type="sibTrans" cxnId="{D974C049-6A7E-41A9-A464-F8232E191224}">
      <dgm:prSet/>
      <dgm:spPr/>
      <dgm:t>
        <a:bodyPr/>
        <a:lstStyle/>
        <a:p>
          <a:endParaRPr lang="en-US"/>
        </a:p>
      </dgm:t>
    </dgm:pt>
    <dgm:pt modelId="{D4F436DA-356F-48D5-85E5-487FDA9069D6}">
      <dgm:prSet phldrT="[Text]"/>
      <dgm:spPr>
        <a:solidFill>
          <a:schemeClr val="bg1"/>
        </a:solidFill>
        <a:ln>
          <a:solidFill>
            <a:schemeClr val="tx1"/>
          </a:solidFill>
        </a:ln>
      </dgm:spPr>
      <dgm:t>
        <a:bodyPr/>
        <a:lstStyle/>
        <a:p>
          <a:r>
            <a:rPr lang="en-US" dirty="0" smtClean="0">
              <a:solidFill>
                <a:schemeClr val="tx1"/>
              </a:solidFill>
            </a:rPr>
            <a:t>Comparing</a:t>
          </a:r>
          <a:endParaRPr lang="en-US" dirty="0">
            <a:solidFill>
              <a:schemeClr val="tx1"/>
            </a:solidFill>
          </a:endParaRPr>
        </a:p>
      </dgm:t>
    </dgm:pt>
    <dgm:pt modelId="{BAE20EFA-075B-41A0-A770-9488E2FB92E6}" type="parTrans" cxnId="{B87C8076-CAD5-488C-8176-6519DC2D7DE1}">
      <dgm:prSet/>
      <dgm:spPr/>
      <dgm:t>
        <a:bodyPr/>
        <a:lstStyle/>
        <a:p>
          <a:endParaRPr lang="en-US"/>
        </a:p>
      </dgm:t>
    </dgm:pt>
    <dgm:pt modelId="{353F1303-9903-46F1-9386-926C4DF8EA70}" type="sibTrans" cxnId="{B87C8076-CAD5-488C-8176-6519DC2D7DE1}">
      <dgm:prSet/>
      <dgm:spPr/>
      <dgm:t>
        <a:bodyPr/>
        <a:lstStyle/>
        <a:p>
          <a:endParaRPr lang="en-US"/>
        </a:p>
      </dgm:t>
    </dgm:pt>
    <dgm:pt modelId="{CBC16879-DF6E-4695-9A5D-252D06542BDE}">
      <dgm:prSet phldrT="[Text]"/>
      <dgm:spPr>
        <a:solidFill>
          <a:schemeClr val="bg1"/>
        </a:solidFill>
        <a:ln w="95250">
          <a:solidFill>
            <a:schemeClr val="tx1"/>
          </a:solidFill>
        </a:ln>
      </dgm:spPr>
      <dgm:t>
        <a:bodyPr/>
        <a:lstStyle/>
        <a:p>
          <a:r>
            <a:rPr lang="en-US" dirty="0" smtClean="0">
              <a:solidFill>
                <a:schemeClr val="tx1"/>
              </a:solidFill>
            </a:rPr>
            <a:t>Presenting</a:t>
          </a:r>
          <a:endParaRPr lang="en-US" dirty="0">
            <a:solidFill>
              <a:schemeClr val="tx1"/>
            </a:solidFill>
          </a:endParaRPr>
        </a:p>
      </dgm:t>
    </dgm:pt>
    <dgm:pt modelId="{67EF1177-80C3-437A-AF3C-C193F483EAC7}" type="parTrans" cxnId="{7751BBBC-FD7E-423C-AC95-302872311933}">
      <dgm:prSet/>
      <dgm:spPr/>
      <dgm:t>
        <a:bodyPr/>
        <a:lstStyle/>
        <a:p>
          <a:endParaRPr lang="en-US"/>
        </a:p>
      </dgm:t>
    </dgm:pt>
    <dgm:pt modelId="{815A2523-A57F-46B6-9642-14A181893BBD}" type="sibTrans" cxnId="{7751BBBC-FD7E-423C-AC95-302872311933}">
      <dgm:prSet/>
      <dgm:spPr/>
      <dgm:t>
        <a:bodyPr/>
        <a:lstStyle/>
        <a:p>
          <a:endParaRPr lang="en-US"/>
        </a:p>
      </dgm:t>
    </dgm:pt>
    <dgm:pt modelId="{65069CDF-BDAE-4622-B5E2-24333ACE019D}">
      <dgm:prSet phldrT="[Text]"/>
      <dgm:spPr>
        <a:solidFill>
          <a:srgbClr val="C00000"/>
        </a:solidFill>
      </dgm:spPr>
      <dgm:t>
        <a:bodyPr/>
        <a:lstStyle/>
        <a:p>
          <a:r>
            <a:rPr lang="en-US" dirty="0" smtClean="0"/>
            <a:t>Workflow</a:t>
          </a:r>
          <a:endParaRPr lang="en-US" dirty="0"/>
        </a:p>
      </dgm:t>
    </dgm:pt>
    <dgm:pt modelId="{6187CEB8-146F-48B0-A9DD-A5330203E0DC}" type="parTrans" cxnId="{D3D43857-3C3E-455F-BA8E-12A708A72D49}">
      <dgm:prSet/>
      <dgm:spPr/>
      <dgm:t>
        <a:bodyPr/>
        <a:lstStyle/>
        <a:p>
          <a:endParaRPr lang="en-US"/>
        </a:p>
      </dgm:t>
    </dgm:pt>
    <dgm:pt modelId="{582A8224-DFD2-49FA-8B65-BBAD69CD0330}" type="sibTrans" cxnId="{D3D43857-3C3E-455F-BA8E-12A708A72D49}">
      <dgm:prSet/>
      <dgm:spPr/>
      <dgm:t>
        <a:bodyPr/>
        <a:lstStyle/>
        <a:p>
          <a:endParaRPr lang="en-US"/>
        </a:p>
      </dgm:t>
    </dgm:pt>
    <dgm:pt modelId="{57AEBA1B-3AF3-4A9E-9313-79B6FD36360B}" type="pres">
      <dgm:prSet presAssocID="{5609384B-5D1C-4F1A-BA50-934CBFC30A99}" presName="Name0" presStyleCnt="0">
        <dgm:presLayoutVars>
          <dgm:dir/>
          <dgm:animLvl val="lvl"/>
          <dgm:resizeHandles val="exact"/>
        </dgm:presLayoutVars>
      </dgm:prSet>
      <dgm:spPr/>
    </dgm:pt>
    <dgm:pt modelId="{EF574918-EBC9-41C1-AF6D-4114B4B0E0DB}" type="pres">
      <dgm:prSet presAssocID="{B11EF25E-D1C4-4E97-A8CA-BA630AFEFA3A}" presName="parTxOnly" presStyleLbl="node1" presStyleIdx="0" presStyleCnt="10" custScaleY="122983">
        <dgm:presLayoutVars>
          <dgm:chMax val="0"/>
          <dgm:chPref val="0"/>
          <dgm:bulletEnabled val="1"/>
        </dgm:presLayoutVars>
      </dgm:prSet>
      <dgm:spPr/>
      <dgm:t>
        <a:bodyPr/>
        <a:lstStyle/>
        <a:p>
          <a:endParaRPr lang="en-US"/>
        </a:p>
      </dgm:t>
    </dgm:pt>
    <dgm:pt modelId="{B79BAFD1-CDD0-4550-AED7-A3F8A8D1D8A7}" type="pres">
      <dgm:prSet presAssocID="{6F6E957C-F414-4FF3-87AC-F2042218E178}" presName="parTxOnlySpace" presStyleCnt="0"/>
      <dgm:spPr/>
    </dgm:pt>
    <dgm:pt modelId="{506434A3-C5A7-4EA6-81EB-1FEFDE96D4EE}" type="pres">
      <dgm:prSet presAssocID="{78A008B2-9D94-4807-A283-67CD8B1FEDC4}" presName="parTxOnly" presStyleLbl="node1" presStyleIdx="1" presStyleCnt="10" custScaleX="88518" custScaleY="99923">
        <dgm:presLayoutVars>
          <dgm:chMax val="0"/>
          <dgm:chPref val="0"/>
          <dgm:bulletEnabled val="1"/>
        </dgm:presLayoutVars>
      </dgm:prSet>
      <dgm:spPr/>
      <dgm:t>
        <a:bodyPr/>
        <a:lstStyle/>
        <a:p>
          <a:endParaRPr lang="en-US"/>
        </a:p>
      </dgm:t>
    </dgm:pt>
    <dgm:pt modelId="{76E72849-F56F-49FE-8221-D8CFC73575AD}" type="pres">
      <dgm:prSet presAssocID="{04119F38-4237-435C-86E9-CFB28A0F1DE5}" presName="parTxOnlySpace" presStyleCnt="0"/>
      <dgm:spPr/>
    </dgm:pt>
    <dgm:pt modelId="{8ACB4D4D-C0A1-4A09-8599-0650E8B5D8A2}" type="pres">
      <dgm:prSet presAssocID="{2E78CFB3-55F8-4372-BEF5-A758E259D590}" presName="parTxOnly" presStyleLbl="node1" presStyleIdx="2" presStyleCnt="10">
        <dgm:presLayoutVars>
          <dgm:chMax val="0"/>
          <dgm:chPref val="0"/>
          <dgm:bulletEnabled val="1"/>
        </dgm:presLayoutVars>
      </dgm:prSet>
      <dgm:spPr/>
      <dgm:t>
        <a:bodyPr/>
        <a:lstStyle/>
        <a:p>
          <a:endParaRPr lang="en-US"/>
        </a:p>
      </dgm:t>
    </dgm:pt>
    <dgm:pt modelId="{3BD159AA-28CF-4ED7-A8FC-860B57F78511}" type="pres">
      <dgm:prSet presAssocID="{53E32147-9434-48B7-8CB1-953F2B7FEC28}" presName="parTxOnlySpace" presStyleCnt="0"/>
      <dgm:spPr/>
    </dgm:pt>
    <dgm:pt modelId="{BB1951A9-C756-41BC-81AB-F79009BA2A1B}" type="pres">
      <dgm:prSet presAssocID="{FE404EF8-AF40-47D7-847A-398A07D3E2B4}" presName="parTxOnly" presStyleLbl="node1" presStyleIdx="3" presStyleCnt="10" custScaleX="81945" custScaleY="76864">
        <dgm:presLayoutVars>
          <dgm:chMax val="0"/>
          <dgm:chPref val="0"/>
          <dgm:bulletEnabled val="1"/>
        </dgm:presLayoutVars>
      </dgm:prSet>
      <dgm:spPr/>
      <dgm:t>
        <a:bodyPr/>
        <a:lstStyle/>
        <a:p>
          <a:endParaRPr lang="en-US"/>
        </a:p>
      </dgm:t>
    </dgm:pt>
    <dgm:pt modelId="{2904EAE1-6DB0-4D68-9262-B7258C6B5056}" type="pres">
      <dgm:prSet presAssocID="{3997B137-3957-4F8B-A491-DD5377391BB0}" presName="parTxOnlySpace" presStyleCnt="0"/>
      <dgm:spPr/>
    </dgm:pt>
    <dgm:pt modelId="{CD37BD3A-7F39-4956-8865-4D50B5EE9621}" type="pres">
      <dgm:prSet presAssocID="{6AED398E-520F-4549-A836-A99A0670259A}" presName="parTxOnly" presStyleLbl="node1" presStyleIdx="4" presStyleCnt="10">
        <dgm:presLayoutVars>
          <dgm:chMax val="0"/>
          <dgm:chPref val="0"/>
          <dgm:bulletEnabled val="1"/>
        </dgm:presLayoutVars>
      </dgm:prSet>
      <dgm:spPr/>
      <dgm:t>
        <a:bodyPr/>
        <a:lstStyle/>
        <a:p>
          <a:endParaRPr lang="en-US"/>
        </a:p>
      </dgm:t>
    </dgm:pt>
    <dgm:pt modelId="{9FFA054A-1579-43B9-92BB-6F4425906175}" type="pres">
      <dgm:prSet presAssocID="{4577F06E-2900-437A-97FB-D28E91346E74}" presName="parTxOnlySpace" presStyleCnt="0"/>
      <dgm:spPr/>
    </dgm:pt>
    <dgm:pt modelId="{F74CD175-F276-4E78-B12A-DB009650DB05}" type="pres">
      <dgm:prSet presAssocID="{040E3084-B1A6-4739-93A9-596A50D0BC0E}" presName="parTxOnly" presStyleLbl="node1" presStyleIdx="5" presStyleCnt="10" custScaleY="76864">
        <dgm:presLayoutVars>
          <dgm:chMax val="0"/>
          <dgm:chPref val="0"/>
          <dgm:bulletEnabled val="1"/>
        </dgm:presLayoutVars>
      </dgm:prSet>
      <dgm:spPr/>
      <dgm:t>
        <a:bodyPr/>
        <a:lstStyle/>
        <a:p>
          <a:endParaRPr lang="en-US"/>
        </a:p>
      </dgm:t>
    </dgm:pt>
    <dgm:pt modelId="{C2454675-37B1-4AF1-A124-C449CC95C229}" type="pres">
      <dgm:prSet presAssocID="{40D7177B-97AC-42EC-8F0C-0DCB9580CF8B}" presName="parTxOnlySpace" presStyleCnt="0"/>
      <dgm:spPr/>
    </dgm:pt>
    <dgm:pt modelId="{436C1171-E90E-420E-BC5B-83567055188D}" type="pres">
      <dgm:prSet presAssocID="{DD6AE914-5408-4C54-86EA-514F3477EC98}" presName="parTxOnly" presStyleLbl="node1" presStyleIdx="6" presStyleCnt="10">
        <dgm:presLayoutVars>
          <dgm:chMax val="0"/>
          <dgm:chPref val="0"/>
          <dgm:bulletEnabled val="1"/>
        </dgm:presLayoutVars>
      </dgm:prSet>
      <dgm:spPr/>
      <dgm:t>
        <a:bodyPr/>
        <a:lstStyle/>
        <a:p>
          <a:endParaRPr lang="en-US"/>
        </a:p>
      </dgm:t>
    </dgm:pt>
    <dgm:pt modelId="{B4AD2881-C409-416F-85EB-29C8B9D41DA0}" type="pres">
      <dgm:prSet presAssocID="{C1BA4329-49B7-44FA-A4F7-6E2FAA4D6C8E}" presName="parTxOnlySpace" presStyleCnt="0"/>
      <dgm:spPr/>
    </dgm:pt>
    <dgm:pt modelId="{B40D01D2-7D59-46B1-A16C-BE8E100A87E3}" type="pres">
      <dgm:prSet presAssocID="{D4F436DA-356F-48D5-85E5-487FDA9069D6}" presName="parTxOnly" presStyleLbl="node1" presStyleIdx="7" presStyleCnt="10">
        <dgm:presLayoutVars>
          <dgm:chMax val="0"/>
          <dgm:chPref val="0"/>
          <dgm:bulletEnabled val="1"/>
        </dgm:presLayoutVars>
      </dgm:prSet>
      <dgm:spPr/>
      <dgm:t>
        <a:bodyPr/>
        <a:lstStyle/>
        <a:p>
          <a:endParaRPr lang="en-US"/>
        </a:p>
      </dgm:t>
    </dgm:pt>
    <dgm:pt modelId="{01152791-01A1-49DC-8D28-BFAABE8A3A6A}" type="pres">
      <dgm:prSet presAssocID="{353F1303-9903-46F1-9386-926C4DF8EA70}" presName="parTxOnlySpace" presStyleCnt="0"/>
      <dgm:spPr/>
    </dgm:pt>
    <dgm:pt modelId="{853540E2-1B4F-47ED-901B-054870982BE7}" type="pres">
      <dgm:prSet presAssocID="{CBC16879-DF6E-4695-9A5D-252D06542BDE}" presName="parTxOnly" presStyleLbl="node1" presStyleIdx="8" presStyleCnt="10" custScaleY="76864">
        <dgm:presLayoutVars>
          <dgm:chMax val="0"/>
          <dgm:chPref val="0"/>
          <dgm:bulletEnabled val="1"/>
        </dgm:presLayoutVars>
      </dgm:prSet>
      <dgm:spPr/>
      <dgm:t>
        <a:bodyPr/>
        <a:lstStyle/>
        <a:p>
          <a:endParaRPr lang="en-US"/>
        </a:p>
      </dgm:t>
    </dgm:pt>
    <dgm:pt modelId="{6AC3F2FC-79F5-4739-B56E-CA6EBB241591}" type="pres">
      <dgm:prSet presAssocID="{815A2523-A57F-46B6-9642-14A181893BBD}" presName="parTxOnlySpace" presStyleCnt="0"/>
      <dgm:spPr/>
    </dgm:pt>
    <dgm:pt modelId="{B3470969-60B4-4950-A4C1-CF60DCC98BCE}" type="pres">
      <dgm:prSet presAssocID="{65069CDF-BDAE-4622-B5E2-24333ACE019D}" presName="parTxOnly" presStyleLbl="node1" presStyleIdx="9" presStyleCnt="10">
        <dgm:presLayoutVars>
          <dgm:chMax val="0"/>
          <dgm:chPref val="0"/>
          <dgm:bulletEnabled val="1"/>
        </dgm:presLayoutVars>
      </dgm:prSet>
      <dgm:spPr/>
      <dgm:t>
        <a:bodyPr/>
        <a:lstStyle/>
        <a:p>
          <a:endParaRPr lang="en-US"/>
        </a:p>
      </dgm:t>
    </dgm:pt>
  </dgm:ptLst>
  <dgm:cxnLst>
    <dgm:cxn modelId="{6223F1B7-AD54-4FEA-BABF-AE914EC2F947}" srcId="{5609384B-5D1C-4F1A-BA50-934CBFC30A99}" destId="{6AED398E-520F-4549-A836-A99A0670259A}" srcOrd="4" destOrd="0" parTransId="{06F86B19-224F-4F8F-94C9-171B2642558B}" sibTransId="{4577F06E-2900-437A-97FB-D28E91346E74}"/>
    <dgm:cxn modelId="{51D134FF-55E2-4932-BF02-3A12C3215373}" srcId="{5609384B-5D1C-4F1A-BA50-934CBFC30A99}" destId="{2E78CFB3-55F8-4372-BEF5-A758E259D590}" srcOrd="2" destOrd="0" parTransId="{9DD7BD04-7FEF-4560-BDB2-261D60B0CF50}" sibTransId="{53E32147-9434-48B7-8CB1-953F2B7FEC28}"/>
    <dgm:cxn modelId="{D8908DE1-FC88-4340-A29E-9ACF49472DD4}" type="presOf" srcId="{65069CDF-BDAE-4622-B5E2-24333ACE019D}" destId="{B3470969-60B4-4950-A4C1-CF60DCC98BCE}" srcOrd="0" destOrd="0" presId="urn:microsoft.com/office/officeart/2005/8/layout/chevron1"/>
    <dgm:cxn modelId="{45B23AE1-DADF-45FC-B06B-605C0139ECDF}" type="presOf" srcId="{2E78CFB3-55F8-4372-BEF5-A758E259D590}" destId="{8ACB4D4D-C0A1-4A09-8599-0650E8B5D8A2}" srcOrd="0" destOrd="0" presId="urn:microsoft.com/office/officeart/2005/8/layout/chevron1"/>
    <dgm:cxn modelId="{5D6C626C-F7A1-4330-8847-760BEBD56271}" srcId="{5609384B-5D1C-4F1A-BA50-934CBFC30A99}" destId="{B11EF25E-D1C4-4E97-A8CA-BA630AFEFA3A}" srcOrd="0" destOrd="0" parTransId="{908D2F86-E1C8-4DA8-9852-571878920949}" sibTransId="{6F6E957C-F414-4FF3-87AC-F2042218E178}"/>
    <dgm:cxn modelId="{9DC026DA-3C4A-498E-BF36-62C3BAD1D10C}" srcId="{5609384B-5D1C-4F1A-BA50-934CBFC30A99}" destId="{FE404EF8-AF40-47D7-847A-398A07D3E2B4}" srcOrd="3" destOrd="0" parTransId="{8990DCB2-30AD-41D1-9728-B916B75E2B7D}" sibTransId="{3997B137-3957-4F8B-A491-DD5377391BB0}"/>
    <dgm:cxn modelId="{D3D43857-3C3E-455F-BA8E-12A708A72D49}" srcId="{5609384B-5D1C-4F1A-BA50-934CBFC30A99}" destId="{65069CDF-BDAE-4622-B5E2-24333ACE019D}" srcOrd="9" destOrd="0" parTransId="{6187CEB8-146F-48B0-A9DD-A5330203E0DC}" sibTransId="{582A8224-DFD2-49FA-8B65-BBAD69CD0330}"/>
    <dgm:cxn modelId="{D974C049-6A7E-41A9-A464-F8232E191224}" srcId="{5609384B-5D1C-4F1A-BA50-934CBFC30A99}" destId="{DD6AE914-5408-4C54-86EA-514F3477EC98}" srcOrd="6" destOrd="0" parTransId="{921ACC32-3706-4D5B-9C66-CCCC00737480}" sibTransId="{C1BA4329-49B7-44FA-A4F7-6E2FAA4D6C8E}"/>
    <dgm:cxn modelId="{7751BBBC-FD7E-423C-AC95-302872311933}" srcId="{5609384B-5D1C-4F1A-BA50-934CBFC30A99}" destId="{CBC16879-DF6E-4695-9A5D-252D06542BDE}" srcOrd="8" destOrd="0" parTransId="{67EF1177-80C3-437A-AF3C-C193F483EAC7}" sibTransId="{815A2523-A57F-46B6-9642-14A181893BBD}"/>
    <dgm:cxn modelId="{17438FA9-CA48-43A4-901F-8E1C2ECBB1B9}" type="presOf" srcId="{040E3084-B1A6-4739-93A9-596A50D0BC0E}" destId="{F74CD175-F276-4E78-B12A-DB009650DB05}" srcOrd="0" destOrd="0" presId="urn:microsoft.com/office/officeart/2005/8/layout/chevron1"/>
    <dgm:cxn modelId="{DCF02B7C-D920-4429-8A98-B4D3DE70249C}" type="presOf" srcId="{FE404EF8-AF40-47D7-847A-398A07D3E2B4}" destId="{BB1951A9-C756-41BC-81AB-F79009BA2A1B}" srcOrd="0" destOrd="0" presId="urn:microsoft.com/office/officeart/2005/8/layout/chevron1"/>
    <dgm:cxn modelId="{DA5A62AF-6B27-4FF6-87F4-DCFB1548E390}" type="presOf" srcId="{CBC16879-DF6E-4695-9A5D-252D06542BDE}" destId="{853540E2-1B4F-47ED-901B-054870982BE7}" srcOrd="0" destOrd="0" presId="urn:microsoft.com/office/officeart/2005/8/layout/chevron1"/>
    <dgm:cxn modelId="{B87C8076-CAD5-488C-8176-6519DC2D7DE1}" srcId="{5609384B-5D1C-4F1A-BA50-934CBFC30A99}" destId="{D4F436DA-356F-48D5-85E5-487FDA9069D6}" srcOrd="7" destOrd="0" parTransId="{BAE20EFA-075B-41A0-A770-9488E2FB92E6}" sibTransId="{353F1303-9903-46F1-9386-926C4DF8EA70}"/>
    <dgm:cxn modelId="{50A48350-5E60-445A-8AFF-B096E87A580D}" srcId="{5609384B-5D1C-4F1A-BA50-934CBFC30A99}" destId="{78A008B2-9D94-4807-A283-67CD8B1FEDC4}" srcOrd="1" destOrd="0" parTransId="{5E513582-6087-486B-BE78-9A36BF8539D9}" sibTransId="{04119F38-4237-435C-86E9-CFB28A0F1DE5}"/>
    <dgm:cxn modelId="{97D3D06C-13C7-48AB-B691-4FB5AFA46650}" type="presOf" srcId="{D4F436DA-356F-48D5-85E5-487FDA9069D6}" destId="{B40D01D2-7D59-46B1-A16C-BE8E100A87E3}" srcOrd="0" destOrd="0" presId="urn:microsoft.com/office/officeart/2005/8/layout/chevron1"/>
    <dgm:cxn modelId="{8055A8CD-CAD7-445A-BCA4-8948D2E86CA1}" type="presOf" srcId="{DD6AE914-5408-4C54-86EA-514F3477EC98}" destId="{436C1171-E90E-420E-BC5B-83567055188D}" srcOrd="0" destOrd="0" presId="urn:microsoft.com/office/officeart/2005/8/layout/chevron1"/>
    <dgm:cxn modelId="{173AF59A-052D-45C0-BDB0-65EF34CEDB76}" type="presOf" srcId="{B11EF25E-D1C4-4E97-A8CA-BA630AFEFA3A}" destId="{EF574918-EBC9-41C1-AF6D-4114B4B0E0DB}" srcOrd="0" destOrd="0" presId="urn:microsoft.com/office/officeart/2005/8/layout/chevron1"/>
    <dgm:cxn modelId="{1D388D66-D2F6-453D-AF2C-5BD495C445C5}" srcId="{5609384B-5D1C-4F1A-BA50-934CBFC30A99}" destId="{040E3084-B1A6-4739-93A9-596A50D0BC0E}" srcOrd="5" destOrd="0" parTransId="{32970F72-8106-4549-AA4F-5200D5B96A3A}" sibTransId="{40D7177B-97AC-42EC-8F0C-0DCB9580CF8B}"/>
    <dgm:cxn modelId="{DB25A217-E0BB-4D55-B716-C14BD795F260}" type="presOf" srcId="{5609384B-5D1C-4F1A-BA50-934CBFC30A99}" destId="{57AEBA1B-3AF3-4A9E-9313-79B6FD36360B}" srcOrd="0" destOrd="0" presId="urn:microsoft.com/office/officeart/2005/8/layout/chevron1"/>
    <dgm:cxn modelId="{7C81078C-EE29-4B57-80F4-7820AEFD97F9}" type="presOf" srcId="{6AED398E-520F-4549-A836-A99A0670259A}" destId="{CD37BD3A-7F39-4956-8865-4D50B5EE9621}" srcOrd="0" destOrd="0" presId="urn:microsoft.com/office/officeart/2005/8/layout/chevron1"/>
    <dgm:cxn modelId="{3F5E103D-E299-4651-A454-F02C93F2E1FE}" type="presOf" srcId="{78A008B2-9D94-4807-A283-67CD8B1FEDC4}" destId="{506434A3-C5A7-4EA6-81EB-1FEFDE96D4EE}" srcOrd="0" destOrd="0" presId="urn:microsoft.com/office/officeart/2005/8/layout/chevron1"/>
    <dgm:cxn modelId="{A07F3AF4-4A00-46B3-A32B-30BDC62D6B08}" type="presParOf" srcId="{57AEBA1B-3AF3-4A9E-9313-79B6FD36360B}" destId="{EF574918-EBC9-41C1-AF6D-4114B4B0E0DB}" srcOrd="0" destOrd="0" presId="urn:microsoft.com/office/officeart/2005/8/layout/chevron1"/>
    <dgm:cxn modelId="{6B46D492-BA44-4CA3-9E64-7BBBF0163B62}" type="presParOf" srcId="{57AEBA1B-3AF3-4A9E-9313-79B6FD36360B}" destId="{B79BAFD1-CDD0-4550-AED7-A3F8A8D1D8A7}" srcOrd="1" destOrd="0" presId="urn:microsoft.com/office/officeart/2005/8/layout/chevron1"/>
    <dgm:cxn modelId="{169823A2-9C2A-493E-83F3-AD89A73E0F5C}" type="presParOf" srcId="{57AEBA1B-3AF3-4A9E-9313-79B6FD36360B}" destId="{506434A3-C5A7-4EA6-81EB-1FEFDE96D4EE}" srcOrd="2" destOrd="0" presId="urn:microsoft.com/office/officeart/2005/8/layout/chevron1"/>
    <dgm:cxn modelId="{642F38C8-90B6-4412-A199-4D8EF1F12D50}" type="presParOf" srcId="{57AEBA1B-3AF3-4A9E-9313-79B6FD36360B}" destId="{76E72849-F56F-49FE-8221-D8CFC73575AD}" srcOrd="3" destOrd="0" presId="urn:microsoft.com/office/officeart/2005/8/layout/chevron1"/>
    <dgm:cxn modelId="{FD630655-4963-4D4A-8933-C7E36571DA4F}" type="presParOf" srcId="{57AEBA1B-3AF3-4A9E-9313-79B6FD36360B}" destId="{8ACB4D4D-C0A1-4A09-8599-0650E8B5D8A2}" srcOrd="4" destOrd="0" presId="urn:microsoft.com/office/officeart/2005/8/layout/chevron1"/>
    <dgm:cxn modelId="{F2365284-EB0F-4D6C-929A-F1AF5048B6FF}" type="presParOf" srcId="{57AEBA1B-3AF3-4A9E-9313-79B6FD36360B}" destId="{3BD159AA-28CF-4ED7-A8FC-860B57F78511}" srcOrd="5" destOrd="0" presId="urn:microsoft.com/office/officeart/2005/8/layout/chevron1"/>
    <dgm:cxn modelId="{7EAE45D8-1966-4777-978A-A7B041EFD89D}" type="presParOf" srcId="{57AEBA1B-3AF3-4A9E-9313-79B6FD36360B}" destId="{BB1951A9-C756-41BC-81AB-F79009BA2A1B}" srcOrd="6" destOrd="0" presId="urn:microsoft.com/office/officeart/2005/8/layout/chevron1"/>
    <dgm:cxn modelId="{17C1B773-AB3B-4866-9AC1-BB52F0C209A1}" type="presParOf" srcId="{57AEBA1B-3AF3-4A9E-9313-79B6FD36360B}" destId="{2904EAE1-6DB0-4D68-9262-B7258C6B5056}" srcOrd="7" destOrd="0" presId="urn:microsoft.com/office/officeart/2005/8/layout/chevron1"/>
    <dgm:cxn modelId="{6CA27E4D-E0BB-4DBF-9BE0-60B36649ECD9}" type="presParOf" srcId="{57AEBA1B-3AF3-4A9E-9313-79B6FD36360B}" destId="{CD37BD3A-7F39-4956-8865-4D50B5EE9621}" srcOrd="8" destOrd="0" presId="urn:microsoft.com/office/officeart/2005/8/layout/chevron1"/>
    <dgm:cxn modelId="{8CDC584C-9297-4458-91A1-109F47EC92D1}" type="presParOf" srcId="{57AEBA1B-3AF3-4A9E-9313-79B6FD36360B}" destId="{9FFA054A-1579-43B9-92BB-6F4425906175}" srcOrd="9" destOrd="0" presId="urn:microsoft.com/office/officeart/2005/8/layout/chevron1"/>
    <dgm:cxn modelId="{6FC4B638-F7B4-4815-A6A9-508753A8F4E0}" type="presParOf" srcId="{57AEBA1B-3AF3-4A9E-9313-79B6FD36360B}" destId="{F74CD175-F276-4E78-B12A-DB009650DB05}" srcOrd="10" destOrd="0" presId="urn:microsoft.com/office/officeart/2005/8/layout/chevron1"/>
    <dgm:cxn modelId="{9C9F9E9B-1877-48C4-B7AD-B82B954B58D6}" type="presParOf" srcId="{57AEBA1B-3AF3-4A9E-9313-79B6FD36360B}" destId="{C2454675-37B1-4AF1-A124-C449CC95C229}" srcOrd="11" destOrd="0" presId="urn:microsoft.com/office/officeart/2005/8/layout/chevron1"/>
    <dgm:cxn modelId="{1E54EE5B-27CA-4A33-9C4E-FED563E55D38}" type="presParOf" srcId="{57AEBA1B-3AF3-4A9E-9313-79B6FD36360B}" destId="{436C1171-E90E-420E-BC5B-83567055188D}" srcOrd="12" destOrd="0" presId="urn:microsoft.com/office/officeart/2005/8/layout/chevron1"/>
    <dgm:cxn modelId="{6828CDD2-FEDF-45E9-9271-72CF2A1C8841}" type="presParOf" srcId="{57AEBA1B-3AF3-4A9E-9313-79B6FD36360B}" destId="{B4AD2881-C409-416F-85EB-29C8B9D41DA0}" srcOrd="13" destOrd="0" presId="urn:microsoft.com/office/officeart/2005/8/layout/chevron1"/>
    <dgm:cxn modelId="{6437824C-5D6D-4B86-BCCF-D74BCCDA2932}" type="presParOf" srcId="{57AEBA1B-3AF3-4A9E-9313-79B6FD36360B}" destId="{B40D01D2-7D59-46B1-A16C-BE8E100A87E3}" srcOrd="14" destOrd="0" presId="urn:microsoft.com/office/officeart/2005/8/layout/chevron1"/>
    <dgm:cxn modelId="{28A8CC5D-FC4A-44FC-9B8A-D1412E2B50E8}" type="presParOf" srcId="{57AEBA1B-3AF3-4A9E-9313-79B6FD36360B}" destId="{01152791-01A1-49DC-8D28-BFAABE8A3A6A}" srcOrd="15" destOrd="0" presId="urn:microsoft.com/office/officeart/2005/8/layout/chevron1"/>
    <dgm:cxn modelId="{B9886A87-0AB7-411A-AE2F-05A87B42D718}" type="presParOf" srcId="{57AEBA1B-3AF3-4A9E-9313-79B6FD36360B}" destId="{853540E2-1B4F-47ED-901B-054870982BE7}" srcOrd="16" destOrd="0" presId="urn:microsoft.com/office/officeart/2005/8/layout/chevron1"/>
    <dgm:cxn modelId="{0D9CA308-D655-45CA-A5D5-BBA82659AF4B}" type="presParOf" srcId="{57AEBA1B-3AF3-4A9E-9313-79B6FD36360B}" destId="{6AC3F2FC-79F5-4739-B56E-CA6EBB241591}" srcOrd="17" destOrd="0" presId="urn:microsoft.com/office/officeart/2005/8/layout/chevron1"/>
    <dgm:cxn modelId="{C244D98B-AE31-47A1-AF20-FBC90B1277EE}" type="presParOf" srcId="{57AEBA1B-3AF3-4A9E-9313-79B6FD36360B}" destId="{B3470969-60B4-4950-A4C1-CF60DCC98BCE}" srcOrd="1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09384B-5D1C-4F1A-BA50-934CBFC30A99}" type="doc">
      <dgm:prSet loTypeId="urn:microsoft.com/office/officeart/2005/8/layout/chevron1" loCatId="process" qsTypeId="urn:microsoft.com/office/officeart/2005/8/quickstyle/simple1" qsCatId="simple" csTypeId="urn:microsoft.com/office/officeart/2005/8/colors/accent1_2" csCatId="accent1" phldr="1"/>
      <dgm:spPr/>
    </dgm:pt>
    <dgm:pt modelId="{B11EF25E-D1C4-4E97-A8CA-BA630AFEFA3A}">
      <dgm:prSet phldrT="[Text]"/>
      <dgm:spPr>
        <a:solidFill>
          <a:schemeClr val="bg1"/>
        </a:solidFill>
      </dgm:spPr>
      <dgm:t>
        <a:bodyPr/>
        <a:lstStyle/>
        <a:p>
          <a:r>
            <a:rPr lang="en-US" dirty="0" smtClean="0">
              <a:solidFill>
                <a:schemeClr val="tx1"/>
              </a:solidFill>
            </a:rPr>
            <a:t>Outsourced</a:t>
          </a:r>
          <a:endParaRPr lang="en-US" dirty="0">
            <a:solidFill>
              <a:schemeClr val="tx1"/>
            </a:solidFill>
          </a:endParaRPr>
        </a:p>
      </dgm:t>
    </dgm:pt>
    <dgm:pt modelId="{908D2F86-E1C8-4DA8-9852-571878920949}" type="parTrans" cxnId="{5D6C626C-F7A1-4330-8847-760BEBD56271}">
      <dgm:prSet/>
      <dgm:spPr/>
      <dgm:t>
        <a:bodyPr/>
        <a:lstStyle/>
        <a:p>
          <a:endParaRPr lang="en-US"/>
        </a:p>
      </dgm:t>
    </dgm:pt>
    <dgm:pt modelId="{6F6E957C-F414-4FF3-87AC-F2042218E178}" type="sibTrans" cxnId="{5D6C626C-F7A1-4330-8847-760BEBD56271}">
      <dgm:prSet/>
      <dgm:spPr/>
      <dgm:t>
        <a:bodyPr/>
        <a:lstStyle/>
        <a:p>
          <a:endParaRPr lang="en-US"/>
        </a:p>
      </dgm:t>
    </dgm:pt>
    <dgm:pt modelId="{78A008B2-9D94-4807-A283-67CD8B1FEDC4}">
      <dgm:prSet phldrT="[Text]"/>
      <dgm:spPr>
        <a:solidFill>
          <a:schemeClr val="bg1"/>
        </a:solidFill>
      </dgm:spPr>
      <dgm:t>
        <a:bodyPr/>
        <a:lstStyle/>
        <a:p>
          <a:r>
            <a:rPr lang="en-US" dirty="0" smtClean="0">
              <a:solidFill>
                <a:schemeClr val="tx1"/>
              </a:solidFill>
            </a:rPr>
            <a:t>Discovering</a:t>
          </a:r>
          <a:endParaRPr lang="en-US" dirty="0">
            <a:solidFill>
              <a:schemeClr val="tx1"/>
            </a:solidFill>
          </a:endParaRPr>
        </a:p>
      </dgm:t>
    </dgm:pt>
    <dgm:pt modelId="{5E513582-6087-486B-BE78-9A36BF8539D9}" type="parTrans" cxnId="{50A48350-5E60-445A-8AFF-B096E87A580D}">
      <dgm:prSet/>
      <dgm:spPr/>
      <dgm:t>
        <a:bodyPr/>
        <a:lstStyle/>
        <a:p>
          <a:endParaRPr lang="en-US"/>
        </a:p>
      </dgm:t>
    </dgm:pt>
    <dgm:pt modelId="{04119F38-4237-435C-86E9-CFB28A0F1DE5}" type="sibTrans" cxnId="{50A48350-5E60-445A-8AFF-B096E87A580D}">
      <dgm:prSet/>
      <dgm:spPr/>
      <dgm:t>
        <a:bodyPr/>
        <a:lstStyle/>
        <a:p>
          <a:endParaRPr lang="en-US"/>
        </a:p>
      </dgm:t>
    </dgm:pt>
    <dgm:pt modelId="{2E78CFB3-55F8-4372-BEF5-A758E259D590}">
      <dgm:prSet phldrT="[Text]"/>
      <dgm:spPr>
        <a:solidFill>
          <a:schemeClr val="bg1"/>
        </a:solidFill>
      </dgm:spPr>
      <dgm:t>
        <a:bodyPr/>
        <a:lstStyle/>
        <a:p>
          <a:r>
            <a:rPr lang="en-US" dirty="0" smtClean="0">
              <a:solidFill>
                <a:schemeClr val="tx1"/>
              </a:solidFill>
            </a:rPr>
            <a:t>Extracting</a:t>
          </a:r>
          <a:endParaRPr lang="en-US" dirty="0">
            <a:solidFill>
              <a:schemeClr val="tx1"/>
            </a:solidFill>
          </a:endParaRPr>
        </a:p>
      </dgm:t>
    </dgm:pt>
    <dgm:pt modelId="{9DD7BD04-7FEF-4560-BDB2-261D60B0CF50}" type="parTrans" cxnId="{51D134FF-55E2-4932-BF02-3A12C3215373}">
      <dgm:prSet/>
      <dgm:spPr/>
      <dgm:t>
        <a:bodyPr/>
        <a:lstStyle/>
        <a:p>
          <a:endParaRPr lang="en-US"/>
        </a:p>
      </dgm:t>
    </dgm:pt>
    <dgm:pt modelId="{53E32147-9434-48B7-8CB1-953F2B7FEC28}" type="sibTrans" cxnId="{51D134FF-55E2-4932-BF02-3A12C3215373}">
      <dgm:prSet/>
      <dgm:spPr/>
      <dgm:t>
        <a:bodyPr/>
        <a:lstStyle/>
        <a:p>
          <a:endParaRPr lang="en-US"/>
        </a:p>
      </dgm:t>
    </dgm:pt>
    <dgm:pt modelId="{FE404EF8-AF40-47D7-847A-398A07D3E2B4}">
      <dgm:prSet phldrT="[Text]"/>
      <dgm:spPr>
        <a:solidFill>
          <a:schemeClr val="bg1"/>
        </a:solidFill>
        <a:ln w="92075">
          <a:solidFill>
            <a:schemeClr val="tx1"/>
          </a:solidFill>
        </a:ln>
      </dgm:spPr>
      <dgm:t>
        <a:bodyPr/>
        <a:lstStyle/>
        <a:p>
          <a:r>
            <a:rPr lang="en-US" dirty="0" smtClean="0">
              <a:solidFill>
                <a:schemeClr val="tx1"/>
              </a:solidFill>
            </a:rPr>
            <a:t>Recoding</a:t>
          </a:r>
          <a:endParaRPr lang="en-US" dirty="0">
            <a:solidFill>
              <a:schemeClr val="tx1"/>
            </a:solidFill>
          </a:endParaRPr>
        </a:p>
      </dgm:t>
    </dgm:pt>
    <dgm:pt modelId="{8990DCB2-30AD-41D1-9728-B916B75E2B7D}" type="parTrans" cxnId="{9DC026DA-3C4A-498E-BF36-62C3BAD1D10C}">
      <dgm:prSet/>
      <dgm:spPr/>
      <dgm:t>
        <a:bodyPr/>
        <a:lstStyle/>
        <a:p>
          <a:endParaRPr lang="en-US"/>
        </a:p>
      </dgm:t>
    </dgm:pt>
    <dgm:pt modelId="{3997B137-3957-4F8B-A491-DD5377391BB0}" type="sibTrans" cxnId="{9DC026DA-3C4A-498E-BF36-62C3BAD1D10C}">
      <dgm:prSet/>
      <dgm:spPr/>
      <dgm:t>
        <a:bodyPr/>
        <a:lstStyle/>
        <a:p>
          <a:endParaRPr lang="en-US"/>
        </a:p>
      </dgm:t>
    </dgm:pt>
    <dgm:pt modelId="{6AED398E-520F-4549-A836-A99A0670259A}">
      <dgm:prSet phldrT="[Text]"/>
      <dgm:spPr>
        <a:solidFill>
          <a:schemeClr val="bg1"/>
        </a:solidFill>
      </dgm:spPr>
      <dgm:t>
        <a:bodyPr/>
        <a:lstStyle/>
        <a:p>
          <a:r>
            <a:rPr lang="en-US" dirty="0" smtClean="0">
              <a:solidFill>
                <a:schemeClr val="tx1"/>
              </a:solidFill>
            </a:rPr>
            <a:t>Uploading</a:t>
          </a:r>
          <a:endParaRPr lang="en-US" dirty="0">
            <a:solidFill>
              <a:schemeClr val="tx1"/>
            </a:solidFill>
          </a:endParaRPr>
        </a:p>
      </dgm:t>
    </dgm:pt>
    <dgm:pt modelId="{06F86B19-224F-4F8F-94C9-171B2642558B}" type="parTrans" cxnId="{6223F1B7-AD54-4FEA-BABF-AE914EC2F947}">
      <dgm:prSet/>
      <dgm:spPr/>
      <dgm:t>
        <a:bodyPr/>
        <a:lstStyle/>
        <a:p>
          <a:endParaRPr lang="en-US"/>
        </a:p>
      </dgm:t>
    </dgm:pt>
    <dgm:pt modelId="{4577F06E-2900-437A-97FB-D28E91346E74}" type="sibTrans" cxnId="{6223F1B7-AD54-4FEA-BABF-AE914EC2F947}">
      <dgm:prSet/>
      <dgm:spPr/>
      <dgm:t>
        <a:bodyPr/>
        <a:lstStyle/>
        <a:p>
          <a:endParaRPr lang="en-US"/>
        </a:p>
      </dgm:t>
    </dgm:pt>
    <dgm:pt modelId="{040E3084-B1A6-4739-93A9-596A50D0BC0E}">
      <dgm:prSet phldrT="[Text]"/>
      <dgm:spPr>
        <a:solidFill>
          <a:schemeClr val="bg1"/>
        </a:solidFill>
        <a:ln w="92075">
          <a:solidFill>
            <a:schemeClr val="tx1"/>
          </a:solidFill>
        </a:ln>
      </dgm:spPr>
      <dgm:t>
        <a:bodyPr/>
        <a:lstStyle/>
        <a:p>
          <a:r>
            <a:rPr lang="en-US" dirty="0" smtClean="0">
              <a:solidFill>
                <a:schemeClr val="tx1"/>
              </a:solidFill>
            </a:rPr>
            <a:t>Normalizing</a:t>
          </a:r>
          <a:endParaRPr lang="en-US" dirty="0">
            <a:solidFill>
              <a:schemeClr val="tx1"/>
            </a:solidFill>
          </a:endParaRPr>
        </a:p>
      </dgm:t>
    </dgm:pt>
    <dgm:pt modelId="{32970F72-8106-4549-AA4F-5200D5B96A3A}" type="parTrans" cxnId="{1D388D66-D2F6-453D-AF2C-5BD495C445C5}">
      <dgm:prSet/>
      <dgm:spPr/>
      <dgm:t>
        <a:bodyPr/>
        <a:lstStyle/>
        <a:p>
          <a:endParaRPr lang="en-US"/>
        </a:p>
      </dgm:t>
    </dgm:pt>
    <dgm:pt modelId="{40D7177B-97AC-42EC-8F0C-0DCB9580CF8B}" type="sibTrans" cxnId="{1D388D66-D2F6-453D-AF2C-5BD495C445C5}">
      <dgm:prSet/>
      <dgm:spPr/>
      <dgm:t>
        <a:bodyPr/>
        <a:lstStyle/>
        <a:p>
          <a:endParaRPr lang="en-US"/>
        </a:p>
      </dgm:t>
    </dgm:pt>
    <dgm:pt modelId="{DD6AE914-5408-4C54-86EA-514F3477EC98}">
      <dgm:prSet phldrT="[Text]"/>
      <dgm:spPr>
        <a:solidFill>
          <a:srgbClr val="C00000"/>
        </a:solidFill>
        <a:ln>
          <a:solidFill>
            <a:schemeClr val="bg1"/>
          </a:solidFill>
          <a:prstDash val="dashDot"/>
        </a:ln>
      </dgm:spPr>
      <dgm:t>
        <a:bodyPr/>
        <a:lstStyle/>
        <a:p>
          <a:r>
            <a:rPr lang="en-US" dirty="0" smtClean="0">
              <a:solidFill>
                <a:schemeClr val="tx1"/>
              </a:solidFill>
            </a:rPr>
            <a:t>Enriching</a:t>
          </a:r>
          <a:endParaRPr lang="en-US" dirty="0">
            <a:solidFill>
              <a:schemeClr val="tx1"/>
            </a:solidFill>
          </a:endParaRPr>
        </a:p>
      </dgm:t>
    </dgm:pt>
    <dgm:pt modelId="{921ACC32-3706-4D5B-9C66-CCCC00737480}" type="parTrans" cxnId="{D974C049-6A7E-41A9-A464-F8232E191224}">
      <dgm:prSet/>
      <dgm:spPr/>
      <dgm:t>
        <a:bodyPr/>
        <a:lstStyle/>
        <a:p>
          <a:endParaRPr lang="en-US"/>
        </a:p>
      </dgm:t>
    </dgm:pt>
    <dgm:pt modelId="{C1BA4329-49B7-44FA-A4F7-6E2FAA4D6C8E}" type="sibTrans" cxnId="{D974C049-6A7E-41A9-A464-F8232E191224}">
      <dgm:prSet/>
      <dgm:spPr/>
      <dgm:t>
        <a:bodyPr/>
        <a:lstStyle/>
        <a:p>
          <a:endParaRPr lang="en-US"/>
        </a:p>
      </dgm:t>
    </dgm:pt>
    <dgm:pt modelId="{D4F436DA-356F-48D5-85E5-487FDA9069D6}">
      <dgm:prSet phldrT="[Text]"/>
      <dgm:spPr>
        <a:solidFill>
          <a:srgbClr val="C00000"/>
        </a:solidFill>
        <a:ln>
          <a:solidFill>
            <a:schemeClr val="bg1"/>
          </a:solidFill>
          <a:prstDash val="dashDot"/>
        </a:ln>
      </dgm:spPr>
      <dgm:t>
        <a:bodyPr/>
        <a:lstStyle/>
        <a:p>
          <a:r>
            <a:rPr lang="en-US" dirty="0" smtClean="0">
              <a:solidFill>
                <a:schemeClr val="tx1"/>
              </a:solidFill>
            </a:rPr>
            <a:t>Comparing</a:t>
          </a:r>
          <a:endParaRPr lang="en-US" dirty="0">
            <a:solidFill>
              <a:schemeClr val="tx1"/>
            </a:solidFill>
          </a:endParaRPr>
        </a:p>
      </dgm:t>
    </dgm:pt>
    <dgm:pt modelId="{BAE20EFA-075B-41A0-A770-9488E2FB92E6}" type="parTrans" cxnId="{B87C8076-CAD5-488C-8176-6519DC2D7DE1}">
      <dgm:prSet/>
      <dgm:spPr/>
      <dgm:t>
        <a:bodyPr/>
        <a:lstStyle/>
        <a:p>
          <a:endParaRPr lang="en-US"/>
        </a:p>
      </dgm:t>
    </dgm:pt>
    <dgm:pt modelId="{353F1303-9903-46F1-9386-926C4DF8EA70}" type="sibTrans" cxnId="{B87C8076-CAD5-488C-8176-6519DC2D7DE1}">
      <dgm:prSet/>
      <dgm:spPr/>
      <dgm:t>
        <a:bodyPr/>
        <a:lstStyle/>
        <a:p>
          <a:endParaRPr lang="en-US"/>
        </a:p>
      </dgm:t>
    </dgm:pt>
    <dgm:pt modelId="{CBC16879-DF6E-4695-9A5D-252D06542BDE}">
      <dgm:prSet phldrT="[Text]"/>
      <dgm:spPr>
        <a:solidFill>
          <a:srgbClr val="C00000"/>
        </a:solidFill>
        <a:ln w="92075">
          <a:solidFill>
            <a:schemeClr val="tx1"/>
          </a:solidFill>
        </a:ln>
      </dgm:spPr>
      <dgm:t>
        <a:bodyPr/>
        <a:lstStyle/>
        <a:p>
          <a:r>
            <a:rPr lang="en-US" dirty="0" smtClean="0">
              <a:solidFill>
                <a:schemeClr val="tx1"/>
              </a:solidFill>
            </a:rPr>
            <a:t>Presenting</a:t>
          </a:r>
          <a:endParaRPr lang="en-US" dirty="0">
            <a:solidFill>
              <a:schemeClr val="tx1"/>
            </a:solidFill>
          </a:endParaRPr>
        </a:p>
      </dgm:t>
    </dgm:pt>
    <dgm:pt modelId="{67EF1177-80C3-437A-AF3C-C193F483EAC7}" type="parTrans" cxnId="{7751BBBC-FD7E-423C-AC95-302872311933}">
      <dgm:prSet/>
      <dgm:spPr/>
      <dgm:t>
        <a:bodyPr/>
        <a:lstStyle/>
        <a:p>
          <a:endParaRPr lang="en-US"/>
        </a:p>
      </dgm:t>
    </dgm:pt>
    <dgm:pt modelId="{815A2523-A57F-46B6-9642-14A181893BBD}" type="sibTrans" cxnId="{7751BBBC-FD7E-423C-AC95-302872311933}">
      <dgm:prSet/>
      <dgm:spPr/>
      <dgm:t>
        <a:bodyPr/>
        <a:lstStyle/>
        <a:p>
          <a:endParaRPr lang="en-US"/>
        </a:p>
      </dgm:t>
    </dgm:pt>
    <dgm:pt modelId="{65069CDF-BDAE-4622-B5E2-24333ACE019D}">
      <dgm:prSet phldrT="[Text]"/>
      <dgm:spPr>
        <a:solidFill>
          <a:schemeClr val="bg1"/>
        </a:solidFill>
      </dgm:spPr>
      <dgm:t>
        <a:bodyPr/>
        <a:lstStyle/>
        <a:p>
          <a:r>
            <a:rPr lang="en-US" dirty="0" smtClean="0">
              <a:solidFill>
                <a:schemeClr val="tx1"/>
              </a:solidFill>
            </a:rPr>
            <a:t>Workflow</a:t>
          </a:r>
          <a:endParaRPr lang="en-US" dirty="0">
            <a:solidFill>
              <a:schemeClr val="tx1"/>
            </a:solidFill>
          </a:endParaRPr>
        </a:p>
      </dgm:t>
    </dgm:pt>
    <dgm:pt modelId="{6187CEB8-146F-48B0-A9DD-A5330203E0DC}" type="parTrans" cxnId="{D3D43857-3C3E-455F-BA8E-12A708A72D49}">
      <dgm:prSet/>
      <dgm:spPr/>
      <dgm:t>
        <a:bodyPr/>
        <a:lstStyle/>
        <a:p>
          <a:endParaRPr lang="en-US"/>
        </a:p>
      </dgm:t>
    </dgm:pt>
    <dgm:pt modelId="{582A8224-DFD2-49FA-8B65-BBAD69CD0330}" type="sibTrans" cxnId="{D3D43857-3C3E-455F-BA8E-12A708A72D49}">
      <dgm:prSet/>
      <dgm:spPr/>
      <dgm:t>
        <a:bodyPr/>
        <a:lstStyle/>
        <a:p>
          <a:endParaRPr lang="en-US"/>
        </a:p>
      </dgm:t>
    </dgm:pt>
    <dgm:pt modelId="{57AEBA1B-3AF3-4A9E-9313-79B6FD36360B}" type="pres">
      <dgm:prSet presAssocID="{5609384B-5D1C-4F1A-BA50-934CBFC30A99}" presName="Name0" presStyleCnt="0">
        <dgm:presLayoutVars>
          <dgm:dir/>
          <dgm:animLvl val="lvl"/>
          <dgm:resizeHandles val="exact"/>
        </dgm:presLayoutVars>
      </dgm:prSet>
      <dgm:spPr/>
    </dgm:pt>
    <dgm:pt modelId="{EF574918-EBC9-41C1-AF6D-4114B4B0E0DB}" type="pres">
      <dgm:prSet presAssocID="{B11EF25E-D1C4-4E97-A8CA-BA630AFEFA3A}" presName="parTxOnly" presStyleLbl="node1" presStyleIdx="0" presStyleCnt="10" custScaleY="122983">
        <dgm:presLayoutVars>
          <dgm:chMax val="0"/>
          <dgm:chPref val="0"/>
          <dgm:bulletEnabled val="1"/>
        </dgm:presLayoutVars>
      </dgm:prSet>
      <dgm:spPr/>
      <dgm:t>
        <a:bodyPr/>
        <a:lstStyle/>
        <a:p>
          <a:endParaRPr lang="en-US"/>
        </a:p>
      </dgm:t>
    </dgm:pt>
    <dgm:pt modelId="{B79BAFD1-CDD0-4550-AED7-A3F8A8D1D8A7}" type="pres">
      <dgm:prSet presAssocID="{6F6E957C-F414-4FF3-87AC-F2042218E178}" presName="parTxOnlySpace" presStyleCnt="0"/>
      <dgm:spPr/>
    </dgm:pt>
    <dgm:pt modelId="{506434A3-C5A7-4EA6-81EB-1FEFDE96D4EE}" type="pres">
      <dgm:prSet presAssocID="{78A008B2-9D94-4807-A283-67CD8B1FEDC4}" presName="parTxOnly" presStyleLbl="node1" presStyleIdx="1" presStyleCnt="10" custScaleX="88518" custScaleY="99923">
        <dgm:presLayoutVars>
          <dgm:chMax val="0"/>
          <dgm:chPref val="0"/>
          <dgm:bulletEnabled val="1"/>
        </dgm:presLayoutVars>
      </dgm:prSet>
      <dgm:spPr/>
      <dgm:t>
        <a:bodyPr/>
        <a:lstStyle/>
        <a:p>
          <a:endParaRPr lang="en-US"/>
        </a:p>
      </dgm:t>
    </dgm:pt>
    <dgm:pt modelId="{76E72849-F56F-49FE-8221-D8CFC73575AD}" type="pres">
      <dgm:prSet presAssocID="{04119F38-4237-435C-86E9-CFB28A0F1DE5}" presName="parTxOnlySpace" presStyleCnt="0"/>
      <dgm:spPr/>
    </dgm:pt>
    <dgm:pt modelId="{8ACB4D4D-C0A1-4A09-8599-0650E8B5D8A2}" type="pres">
      <dgm:prSet presAssocID="{2E78CFB3-55F8-4372-BEF5-A758E259D590}" presName="parTxOnly" presStyleLbl="node1" presStyleIdx="2" presStyleCnt="10">
        <dgm:presLayoutVars>
          <dgm:chMax val="0"/>
          <dgm:chPref val="0"/>
          <dgm:bulletEnabled val="1"/>
        </dgm:presLayoutVars>
      </dgm:prSet>
      <dgm:spPr/>
      <dgm:t>
        <a:bodyPr/>
        <a:lstStyle/>
        <a:p>
          <a:endParaRPr lang="en-US"/>
        </a:p>
      </dgm:t>
    </dgm:pt>
    <dgm:pt modelId="{3BD159AA-28CF-4ED7-A8FC-860B57F78511}" type="pres">
      <dgm:prSet presAssocID="{53E32147-9434-48B7-8CB1-953F2B7FEC28}" presName="parTxOnlySpace" presStyleCnt="0"/>
      <dgm:spPr/>
    </dgm:pt>
    <dgm:pt modelId="{BB1951A9-C756-41BC-81AB-F79009BA2A1B}" type="pres">
      <dgm:prSet presAssocID="{FE404EF8-AF40-47D7-847A-398A07D3E2B4}" presName="parTxOnly" presStyleLbl="node1" presStyleIdx="3" presStyleCnt="10" custScaleX="81945" custScaleY="76864">
        <dgm:presLayoutVars>
          <dgm:chMax val="0"/>
          <dgm:chPref val="0"/>
          <dgm:bulletEnabled val="1"/>
        </dgm:presLayoutVars>
      </dgm:prSet>
      <dgm:spPr/>
      <dgm:t>
        <a:bodyPr/>
        <a:lstStyle/>
        <a:p>
          <a:endParaRPr lang="en-US"/>
        </a:p>
      </dgm:t>
    </dgm:pt>
    <dgm:pt modelId="{2904EAE1-6DB0-4D68-9262-B7258C6B5056}" type="pres">
      <dgm:prSet presAssocID="{3997B137-3957-4F8B-A491-DD5377391BB0}" presName="parTxOnlySpace" presStyleCnt="0"/>
      <dgm:spPr/>
    </dgm:pt>
    <dgm:pt modelId="{CD37BD3A-7F39-4956-8865-4D50B5EE9621}" type="pres">
      <dgm:prSet presAssocID="{6AED398E-520F-4549-A836-A99A0670259A}" presName="parTxOnly" presStyleLbl="node1" presStyleIdx="4" presStyleCnt="10">
        <dgm:presLayoutVars>
          <dgm:chMax val="0"/>
          <dgm:chPref val="0"/>
          <dgm:bulletEnabled val="1"/>
        </dgm:presLayoutVars>
      </dgm:prSet>
      <dgm:spPr/>
      <dgm:t>
        <a:bodyPr/>
        <a:lstStyle/>
        <a:p>
          <a:endParaRPr lang="en-US"/>
        </a:p>
      </dgm:t>
    </dgm:pt>
    <dgm:pt modelId="{9FFA054A-1579-43B9-92BB-6F4425906175}" type="pres">
      <dgm:prSet presAssocID="{4577F06E-2900-437A-97FB-D28E91346E74}" presName="parTxOnlySpace" presStyleCnt="0"/>
      <dgm:spPr/>
    </dgm:pt>
    <dgm:pt modelId="{F74CD175-F276-4E78-B12A-DB009650DB05}" type="pres">
      <dgm:prSet presAssocID="{040E3084-B1A6-4739-93A9-596A50D0BC0E}" presName="parTxOnly" presStyleLbl="node1" presStyleIdx="5" presStyleCnt="10" custScaleY="76864">
        <dgm:presLayoutVars>
          <dgm:chMax val="0"/>
          <dgm:chPref val="0"/>
          <dgm:bulletEnabled val="1"/>
        </dgm:presLayoutVars>
      </dgm:prSet>
      <dgm:spPr/>
      <dgm:t>
        <a:bodyPr/>
        <a:lstStyle/>
        <a:p>
          <a:endParaRPr lang="en-US"/>
        </a:p>
      </dgm:t>
    </dgm:pt>
    <dgm:pt modelId="{C2454675-37B1-4AF1-A124-C449CC95C229}" type="pres">
      <dgm:prSet presAssocID="{40D7177B-97AC-42EC-8F0C-0DCB9580CF8B}" presName="parTxOnlySpace" presStyleCnt="0"/>
      <dgm:spPr/>
    </dgm:pt>
    <dgm:pt modelId="{436C1171-E90E-420E-BC5B-83567055188D}" type="pres">
      <dgm:prSet presAssocID="{DD6AE914-5408-4C54-86EA-514F3477EC98}" presName="parTxOnly" presStyleLbl="node1" presStyleIdx="6" presStyleCnt="10">
        <dgm:presLayoutVars>
          <dgm:chMax val="0"/>
          <dgm:chPref val="0"/>
          <dgm:bulletEnabled val="1"/>
        </dgm:presLayoutVars>
      </dgm:prSet>
      <dgm:spPr/>
      <dgm:t>
        <a:bodyPr/>
        <a:lstStyle/>
        <a:p>
          <a:endParaRPr lang="en-US"/>
        </a:p>
      </dgm:t>
    </dgm:pt>
    <dgm:pt modelId="{B4AD2881-C409-416F-85EB-29C8B9D41DA0}" type="pres">
      <dgm:prSet presAssocID="{C1BA4329-49B7-44FA-A4F7-6E2FAA4D6C8E}" presName="parTxOnlySpace" presStyleCnt="0"/>
      <dgm:spPr/>
    </dgm:pt>
    <dgm:pt modelId="{B40D01D2-7D59-46B1-A16C-BE8E100A87E3}" type="pres">
      <dgm:prSet presAssocID="{D4F436DA-356F-48D5-85E5-487FDA9069D6}" presName="parTxOnly" presStyleLbl="node1" presStyleIdx="7" presStyleCnt="10">
        <dgm:presLayoutVars>
          <dgm:chMax val="0"/>
          <dgm:chPref val="0"/>
          <dgm:bulletEnabled val="1"/>
        </dgm:presLayoutVars>
      </dgm:prSet>
      <dgm:spPr/>
      <dgm:t>
        <a:bodyPr/>
        <a:lstStyle/>
        <a:p>
          <a:endParaRPr lang="en-US"/>
        </a:p>
      </dgm:t>
    </dgm:pt>
    <dgm:pt modelId="{01152791-01A1-49DC-8D28-BFAABE8A3A6A}" type="pres">
      <dgm:prSet presAssocID="{353F1303-9903-46F1-9386-926C4DF8EA70}" presName="parTxOnlySpace" presStyleCnt="0"/>
      <dgm:spPr/>
    </dgm:pt>
    <dgm:pt modelId="{853540E2-1B4F-47ED-901B-054870982BE7}" type="pres">
      <dgm:prSet presAssocID="{CBC16879-DF6E-4695-9A5D-252D06542BDE}" presName="parTxOnly" presStyleLbl="node1" presStyleIdx="8" presStyleCnt="10" custScaleY="95009">
        <dgm:presLayoutVars>
          <dgm:chMax val="0"/>
          <dgm:chPref val="0"/>
          <dgm:bulletEnabled val="1"/>
        </dgm:presLayoutVars>
      </dgm:prSet>
      <dgm:spPr/>
      <dgm:t>
        <a:bodyPr/>
        <a:lstStyle/>
        <a:p>
          <a:endParaRPr lang="en-US"/>
        </a:p>
      </dgm:t>
    </dgm:pt>
    <dgm:pt modelId="{6AC3F2FC-79F5-4739-B56E-CA6EBB241591}" type="pres">
      <dgm:prSet presAssocID="{815A2523-A57F-46B6-9642-14A181893BBD}" presName="parTxOnlySpace" presStyleCnt="0"/>
      <dgm:spPr/>
    </dgm:pt>
    <dgm:pt modelId="{B3470969-60B4-4950-A4C1-CF60DCC98BCE}" type="pres">
      <dgm:prSet presAssocID="{65069CDF-BDAE-4622-B5E2-24333ACE019D}" presName="parTxOnly" presStyleLbl="node1" presStyleIdx="9" presStyleCnt="10">
        <dgm:presLayoutVars>
          <dgm:chMax val="0"/>
          <dgm:chPref val="0"/>
          <dgm:bulletEnabled val="1"/>
        </dgm:presLayoutVars>
      </dgm:prSet>
      <dgm:spPr/>
      <dgm:t>
        <a:bodyPr/>
        <a:lstStyle/>
        <a:p>
          <a:endParaRPr lang="en-US"/>
        </a:p>
      </dgm:t>
    </dgm:pt>
  </dgm:ptLst>
  <dgm:cxnLst>
    <dgm:cxn modelId="{6223F1B7-AD54-4FEA-BABF-AE914EC2F947}" srcId="{5609384B-5D1C-4F1A-BA50-934CBFC30A99}" destId="{6AED398E-520F-4549-A836-A99A0670259A}" srcOrd="4" destOrd="0" parTransId="{06F86B19-224F-4F8F-94C9-171B2642558B}" sibTransId="{4577F06E-2900-437A-97FB-D28E91346E74}"/>
    <dgm:cxn modelId="{51D134FF-55E2-4932-BF02-3A12C3215373}" srcId="{5609384B-5D1C-4F1A-BA50-934CBFC30A99}" destId="{2E78CFB3-55F8-4372-BEF5-A758E259D590}" srcOrd="2" destOrd="0" parTransId="{9DD7BD04-7FEF-4560-BDB2-261D60B0CF50}" sibTransId="{53E32147-9434-48B7-8CB1-953F2B7FEC28}"/>
    <dgm:cxn modelId="{D8908DE1-FC88-4340-A29E-9ACF49472DD4}" type="presOf" srcId="{65069CDF-BDAE-4622-B5E2-24333ACE019D}" destId="{B3470969-60B4-4950-A4C1-CF60DCC98BCE}" srcOrd="0" destOrd="0" presId="urn:microsoft.com/office/officeart/2005/8/layout/chevron1"/>
    <dgm:cxn modelId="{45B23AE1-DADF-45FC-B06B-605C0139ECDF}" type="presOf" srcId="{2E78CFB3-55F8-4372-BEF5-A758E259D590}" destId="{8ACB4D4D-C0A1-4A09-8599-0650E8B5D8A2}" srcOrd="0" destOrd="0" presId="urn:microsoft.com/office/officeart/2005/8/layout/chevron1"/>
    <dgm:cxn modelId="{5D6C626C-F7A1-4330-8847-760BEBD56271}" srcId="{5609384B-5D1C-4F1A-BA50-934CBFC30A99}" destId="{B11EF25E-D1C4-4E97-A8CA-BA630AFEFA3A}" srcOrd="0" destOrd="0" parTransId="{908D2F86-E1C8-4DA8-9852-571878920949}" sibTransId="{6F6E957C-F414-4FF3-87AC-F2042218E178}"/>
    <dgm:cxn modelId="{9DC026DA-3C4A-498E-BF36-62C3BAD1D10C}" srcId="{5609384B-5D1C-4F1A-BA50-934CBFC30A99}" destId="{FE404EF8-AF40-47D7-847A-398A07D3E2B4}" srcOrd="3" destOrd="0" parTransId="{8990DCB2-30AD-41D1-9728-B916B75E2B7D}" sibTransId="{3997B137-3957-4F8B-A491-DD5377391BB0}"/>
    <dgm:cxn modelId="{D3D43857-3C3E-455F-BA8E-12A708A72D49}" srcId="{5609384B-5D1C-4F1A-BA50-934CBFC30A99}" destId="{65069CDF-BDAE-4622-B5E2-24333ACE019D}" srcOrd="9" destOrd="0" parTransId="{6187CEB8-146F-48B0-A9DD-A5330203E0DC}" sibTransId="{582A8224-DFD2-49FA-8B65-BBAD69CD0330}"/>
    <dgm:cxn modelId="{D974C049-6A7E-41A9-A464-F8232E191224}" srcId="{5609384B-5D1C-4F1A-BA50-934CBFC30A99}" destId="{DD6AE914-5408-4C54-86EA-514F3477EC98}" srcOrd="6" destOrd="0" parTransId="{921ACC32-3706-4D5B-9C66-CCCC00737480}" sibTransId="{C1BA4329-49B7-44FA-A4F7-6E2FAA4D6C8E}"/>
    <dgm:cxn modelId="{7751BBBC-FD7E-423C-AC95-302872311933}" srcId="{5609384B-5D1C-4F1A-BA50-934CBFC30A99}" destId="{CBC16879-DF6E-4695-9A5D-252D06542BDE}" srcOrd="8" destOrd="0" parTransId="{67EF1177-80C3-437A-AF3C-C193F483EAC7}" sibTransId="{815A2523-A57F-46B6-9642-14A181893BBD}"/>
    <dgm:cxn modelId="{17438FA9-CA48-43A4-901F-8E1C2ECBB1B9}" type="presOf" srcId="{040E3084-B1A6-4739-93A9-596A50D0BC0E}" destId="{F74CD175-F276-4E78-B12A-DB009650DB05}" srcOrd="0" destOrd="0" presId="urn:microsoft.com/office/officeart/2005/8/layout/chevron1"/>
    <dgm:cxn modelId="{DCF02B7C-D920-4429-8A98-B4D3DE70249C}" type="presOf" srcId="{FE404EF8-AF40-47D7-847A-398A07D3E2B4}" destId="{BB1951A9-C756-41BC-81AB-F79009BA2A1B}" srcOrd="0" destOrd="0" presId="urn:microsoft.com/office/officeart/2005/8/layout/chevron1"/>
    <dgm:cxn modelId="{DA5A62AF-6B27-4FF6-87F4-DCFB1548E390}" type="presOf" srcId="{CBC16879-DF6E-4695-9A5D-252D06542BDE}" destId="{853540E2-1B4F-47ED-901B-054870982BE7}" srcOrd="0" destOrd="0" presId="urn:microsoft.com/office/officeart/2005/8/layout/chevron1"/>
    <dgm:cxn modelId="{B87C8076-CAD5-488C-8176-6519DC2D7DE1}" srcId="{5609384B-5D1C-4F1A-BA50-934CBFC30A99}" destId="{D4F436DA-356F-48D5-85E5-487FDA9069D6}" srcOrd="7" destOrd="0" parTransId="{BAE20EFA-075B-41A0-A770-9488E2FB92E6}" sibTransId="{353F1303-9903-46F1-9386-926C4DF8EA70}"/>
    <dgm:cxn modelId="{50A48350-5E60-445A-8AFF-B096E87A580D}" srcId="{5609384B-5D1C-4F1A-BA50-934CBFC30A99}" destId="{78A008B2-9D94-4807-A283-67CD8B1FEDC4}" srcOrd="1" destOrd="0" parTransId="{5E513582-6087-486B-BE78-9A36BF8539D9}" sibTransId="{04119F38-4237-435C-86E9-CFB28A0F1DE5}"/>
    <dgm:cxn modelId="{97D3D06C-13C7-48AB-B691-4FB5AFA46650}" type="presOf" srcId="{D4F436DA-356F-48D5-85E5-487FDA9069D6}" destId="{B40D01D2-7D59-46B1-A16C-BE8E100A87E3}" srcOrd="0" destOrd="0" presId="urn:microsoft.com/office/officeart/2005/8/layout/chevron1"/>
    <dgm:cxn modelId="{8055A8CD-CAD7-445A-BCA4-8948D2E86CA1}" type="presOf" srcId="{DD6AE914-5408-4C54-86EA-514F3477EC98}" destId="{436C1171-E90E-420E-BC5B-83567055188D}" srcOrd="0" destOrd="0" presId="urn:microsoft.com/office/officeart/2005/8/layout/chevron1"/>
    <dgm:cxn modelId="{173AF59A-052D-45C0-BDB0-65EF34CEDB76}" type="presOf" srcId="{B11EF25E-D1C4-4E97-A8CA-BA630AFEFA3A}" destId="{EF574918-EBC9-41C1-AF6D-4114B4B0E0DB}" srcOrd="0" destOrd="0" presId="urn:microsoft.com/office/officeart/2005/8/layout/chevron1"/>
    <dgm:cxn modelId="{1D388D66-D2F6-453D-AF2C-5BD495C445C5}" srcId="{5609384B-5D1C-4F1A-BA50-934CBFC30A99}" destId="{040E3084-B1A6-4739-93A9-596A50D0BC0E}" srcOrd="5" destOrd="0" parTransId="{32970F72-8106-4549-AA4F-5200D5B96A3A}" sibTransId="{40D7177B-97AC-42EC-8F0C-0DCB9580CF8B}"/>
    <dgm:cxn modelId="{DB25A217-E0BB-4D55-B716-C14BD795F260}" type="presOf" srcId="{5609384B-5D1C-4F1A-BA50-934CBFC30A99}" destId="{57AEBA1B-3AF3-4A9E-9313-79B6FD36360B}" srcOrd="0" destOrd="0" presId="urn:microsoft.com/office/officeart/2005/8/layout/chevron1"/>
    <dgm:cxn modelId="{7C81078C-EE29-4B57-80F4-7820AEFD97F9}" type="presOf" srcId="{6AED398E-520F-4549-A836-A99A0670259A}" destId="{CD37BD3A-7F39-4956-8865-4D50B5EE9621}" srcOrd="0" destOrd="0" presId="urn:microsoft.com/office/officeart/2005/8/layout/chevron1"/>
    <dgm:cxn modelId="{3F5E103D-E299-4651-A454-F02C93F2E1FE}" type="presOf" srcId="{78A008B2-9D94-4807-A283-67CD8B1FEDC4}" destId="{506434A3-C5A7-4EA6-81EB-1FEFDE96D4EE}" srcOrd="0" destOrd="0" presId="urn:microsoft.com/office/officeart/2005/8/layout/chevron1"/>
    <dgm:cxn modelId="{A07F3AF4-4A00-46B3-A32B-30BDC62D6B08}" type="presParOf" srcId="{57AEBA1B-3AF3-4A9E-9313-79B6FD36360B}" destId="{EF574918-EBC9-41C1-AF6D-4114B4B0E0DB}" srcOrd="0" destOrd="0" presId="urn:microsoft.com/office/officeart/2005/8/layout/chevron1"/>
    <dgm:cxn modelId="{6B46D492-BA44-4CA3-9E64-7BBBF0163B62}" type="presParOf" srcId="{57AEBA1B-3AF3-4A9E-9313-79B6FD36360B}" destId="{B79BAFD1-CDD0-4550-AED7-A3F8A8D1D8A7}" srcOrd="1" destOrd="0" presId="urn:microsoft.com/office/officeart/2005/8/layout/chevron1"/>
    <dgm:cxn modelId="{169823A2-9C2A-493E-83F3-AD89A73E0F5C}" type="presParOf" srcId="{57AEBA1B-3AF3-4A9E-9313-79B6FD36360B}" destId="{506434A3-C5A7-4EA6-81EB-1FEFDE96D4EE}" srcOrd="2" destOrd="0" presId="urn:microsoft.com/office/officeart/2005/8/layout/chevron1"/>
    <dgm:cxn modelId="{642F38C8-90B6-4412-A199-4D8EF1F12D50}" type="presParOf" srcId="{57AEBA1B-3AF3-4A9E-9313-79B6FD36360B}" destId="{76E72849-F56F-49FE-8221-D8CFC73575AD}" srcOrd="3" destOrd="0" presId="urn:microsoft.com/office/officeart/2005/8/layout/chevron1"/>
    <dgm:cxn modelId="{FD630655-4963-4D4A-8933-C7E36571DA4F}" type="presParOf" srcId="{57AEBA1B-3AF3-4A9E-9313-79B6FD36360B}" destId="{8ACB4D4D-C0A1-4A09-8599-0650E8B5D8A2}" srcOrd="4" destOrd="0" presId="urn:microsoft.com/office/officeart/2005/8/layout/chevron1"/>
    <dgm:cxn modelId="{F2365284-EB0F-4D6C-929A-F1AF5048B6FF}" type="presParOf" srcId="{57AEBA1B-3AF3-4A9E-9313-79B6FD36360B}" destId="{3BD159AA-28CF-4ED7-A8FC-860B57F78511}" srcOrd="5" destOrd="0" presId="urn:microsoft.com/office/officeart/2005/8/layout/chevron1"/>
    <dgm:cxn modelId="{7EAE45D8-1966-4777-978A-A7B041EFD89D}" type="presParOf" srcId="{57AEBA1B-3AF3-4A9E-9313-79B6FD36360B}" destId="{BB1951A9-C756-41BC-81AB-F79009BA2A1B}" srcOrd="6" destOrd="0" presId="urn:microsoft.com/office/officeart/2005/8/layout/chevron1"/>
    <dgm:cxn modelId="{17C1B773-AB3B-4866-9AC1-BB52F0C209A1}" type="presParOf" srcId="{57AEBA1B-3AF3-4A9E-9313-79B6FD36360B}" destId="{2904EAE1-6DB0-4D68-9262-B7258C6B5056}" srcOrd="7" destOrd="0" presId="urn:microsoft.com/office/officeart/2005/8/layout/chevron1"/>
    <dgm:cxn modelId="{6CA27E4D-E0BB-4DBF-9BE0-60B36649ECD9}" type="presParOf" srcId="{57AEBA1B-3AF3-4A9E-9313-79B6FD36360B}" destId="{CD37BD3A-7F39-4956-8865-4D50B5EE9621}" srcOrd="8" destOrd="0" presId="urn:microsoft.com/office/officeart/2005/8/layout/chevron1"/>
    <dgm:cxn modelId="{8CDC584C-9297-4458-91A1-109F47EC92D1}" type="presParOf" srcId="{57AEBA1B-3AF3-4A9E-9313-79B6FD36360B}" destId="{9FFA054A-1579-43B9-92BB-6F4425906175}" srcOrd="9" destOrd="0" presId="urn:microsoft.com/office/officeart/2005/8/layout/chevron1"/>
    <dgm:cxn modelId="{6FC4B638-F7B4-4815-A6A9-508753A8F4E0}" type="presParOf" srcId="{57AEBA1B-3AF3-4A9E-9313-79B6FD36360B}" destId="{F74CD175-F276-4E78-B12A-DB009650DB05}" srcOrd="10" destOrd="0" presId="urn:microsoft.com/office/officeart/2005/8/layout/chevron1"/>
    <dgm:cxn modelId="{9C9F9E9B-1877-48C4-B7AD-B82B954B58D6}" type="presParOf" srcId="{57AEBA1B-3AF3-4A9E-9313-79B6FD36360B}" destId="{C2454675-37B1-4AF1-A124-C449CC95C229}" srcOrd="11" destOrd="0" presId="urn:microsoft.com/office/officeart/2005/8/layout/chevron1"/>
    <dgm:cxn modelId="{1E54EE5B-27CA-4A33-9C4E-FED563E55D38}" type="presParOf" srcId="{57AEBA1B-3AF3-4A9E-9313-79B6FD36360B}" destId="{436C1171-E90E-420E-BC5B-83567055188D}" srcOrd="12" destOrd="0" presId="urn:microsoft.com/office/officeart/2005/8/layout/chevron1"/>
    <dgm:cxn modelId="{6828CDD2-FEDF-45E9-9271-72CF2A1C8841}" type="presParOf" srcId="{57AEBA1B-3AF3-4A9E-9313-79B6FD36360B}" destId="{B4AD2881-C409-416F-85EB-29C8B9D41DA0}" srcOrd="13" destOrd="0" presId="urn:microsoft.com/office/officeart/2005/8/layout/chevron1"/>
    <dgm:cxn modelId="{6437824C-5D6D-4B86-BCCF-D74BCCDA2932}" type="presParOf" srcId="{57AEBA1B-3AF3-4A9E-9313-79B6FD36360B}" destId="{B40D01D2-7D59-46B1-A16C-BE8E100A87E3}" srcOrd="14" destOrd="0" presId="urn:microsoft.com/office/officeart/2005/8/layout/chevron1"/>
    <dgm:cxn modelId="{28A8CC5D-FC4A-44FC-9B8A-D1412E2B50E8}" type="presParOf" srcId="{57AEBA1B-3AF3-4A9E-9313-79B6FD36360B}" destId="{01152791-01A1-49DC-8D28-BFAABE8A3A6A}" srcOrd="15" destOrd="0" presId="urn:microsoft.com/office/officeart/2005/8/layout/chevron1"/>
    <dgm:cxn modelId="{B9886A87-0AB7-411A-AE2F-05A87B42D718}" type="presParOf" srcId="{57AEBA1B-3AF3-4A9E-9313-79B6FD36360B}" destId="{853540E2-1B4F-47ED-901B-054870982BE7}" srcOrd="16" destOrd="0" presId="urn:microsoft.com/office/officeart/2005/8/layout/chevron1"/>
    <dgm:cxn modelId="{0D9CA308-D655-45CA-A5D5-BBA82659AF4B}" type="presParOf" srcId="{57AEBA1B-3AF3-4A9E-9313-79B6FD36360B}" destId="{6AC3F2FC-79F5-4739-B56E-CA6EBB241591}" srcOrd="17" destOrd="0" presId="urn:microsoft.com/office/officeart/2005/8/layout/chevron1"/>
    <dgm:cxn modelId="{C244D98B-AE31-47A1-AF20-FBC90B1277EE}" type="presParOf" srcId="{57AEBA1B-3AF3-4A9E-9313-79B6FD36360B}" destId="{B3470969-60B4-4950-A4C1-CF60DCC98BCE}"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09384B-5D1C-4F1A-BA50-934CBFC30A99}" type="doc">
      <dgm:prSet loTypeId="urn:microsoft.com/office/officeart/2005/8/layout/chevron1" loCatId="process" qsTypeId="urn:microsoft.com/office/officeart/2005/8/quickstyle/simple1" qsCatId="simple" csTypeId="urn:microsoft.com/office/officeart/2005/8/colors/accent1_2" csCatId="accent1" phldr="1"/>
      <dgm:spPr/>
    </dgm:pt>
    <dgm:pt modelId="{B11EF25E-D1C4-4E97-A8CA-BA630AFEFA3A}">
      <dgm:prSet phldrT="[Text]"/>
      <dgm:spPr>
        <a:solidFill>
          <a:schemeClr val="tx1"/>
        </a:solidFill>
      </dgm:spPr>
      <dgm:t>
        <a:bodyPr/>
        <a:lstStyle/>
        <a:p>
          <a:r>
            <a:rPr lang="en-US" dirty="0" smtClean="0">
              <a:solidFill>
                <a:schemeClr val="bg1"/>
              </a:solidFill>
            </a:rPr>
            <a:t>In-House</a:t>
          </a:r>
          <a:endParaRPr lang="en-US" dirty="0">
            <a:solidFill>
              <a:schemeClr val="bg1"/>
            </a:solidFill>
          </a:endParaRPr>
        </a:p>
      </dgm:t>
    </dgm:pt>
    <dgm:pt modelId="{908D2F86-E1C8-4DA8-9852-571878920949}" type="parTrans" cxnId="{5D6C626C-F7A1-4330-8847-760BEBD56271}">
      <dgm:prSet/>
      <dgm:spPr/>
      <dgm:t>
        <a:bodyPr/>
        <a:lstStyle/>
        <a:p>
          <a:endParaRPr lang="en-US"/>
        </a:p>
      </dgm:t>
    </dgm:pt>
    <dgm:pt modelId="{6F6E957C-F414-4FF3-87AC-F2042218E178}" type="sibTrans" cxnId="{5D6C626C-F7A1-4330-8847-760BEBD56271}">
      <dgm:prSet/>
      <dgm:spPr/>
      <dgm:t>
        <a:bodyPr/>
        <a:lstStyle/>
        <a:p>
          <a:endParaRPr lang="en-US"/>
        </a:p>
      </dgm:t>
    </dgm:pt>
    <dgm:pt modelId="{78A008B2-9D94-4807-A283-67CD8B1FEDC4}">
      <dgm:prSet phldrT="[Text]"/>
      <dgm:spPr>
        <a:solidFill>
          <a:srgbClr val="C00000"/>
        </a:solidFill>
      </dgm:spPr>
      <dgm:t>
        <a:bodyPr/>
        <a:lstStyle/>
        <a:p>
          <a:r>
            <a:rPr lang="en-US" dirty="0" smtClean="0"/>
            <a:t>Discovering</a:t>
          </a:r>
          <a:endParaRPr lang="en-US" dirty="0"/>
        </a:p>
      </dgm:t>
    </dgm:pt>
    <dgm:pt modelId="{5E513582-6087-486B-BE78-9A36BF8539D9}" type="parTrans" cxnId="{50A48350-5E60-445A-8AFF-B096E87A580D}">
      <dgm:prSet/>
      <dgm:spPr/>
      <dgm:t>
        <a:bodyPr/>
        <a:lstStyle/>
        <a:p>
          <a:endParaRPr lang="en-US"/>
        </a:p>
      </dgm:t>
    </dgm:pt>
    <dgm:pt modelId="{04119F38-4237-435C-86E9-CFB28A0F1DE5}" type="sibTrans" cxnId="{50A48350-5E60-445A-8AFF-B096E87A580D}">
      <dgm:prSet/>
      <dgm:spPr/>
      <dgm:t>
        <a:bodyPr/>
        <a:lstStyle/>
        <a:p>
          <a:endParaRPr lang="en-US"/>
        </a:p>
      </dgm:t>
    </dgm:pt>
    <dgm:pt modelId="{2E78CFB3-55F8-4372-BEF5-A758E259D590}">
      <dgm:prSet phldrT="[Text]"/>
      <dgm:spPr>
        <a:solidFill>
          <a:srgbClr val="C00000"/>
        </a:solidFill>
      </dgm:spPr>
      <dgm:t>
        <a:bodyPr/>
        <a:lstStyle/>
        <a:p>
          <a:r>
            <a:rPr lang="en-US" dirty="0" smtClean="0"/>
            <a:t>Extracting</a:t>
          </a:r>
          <a:endParaRPr lang="en-US" dirty="0"/>
        </a:p>
      </dgm:t>
    </dgm:pt>
    <dgm:pt modelId="{9DD7BD04-7FEF-4560-BDB2-261D60B0CF50}" type="parTrans" cxnId="{51D134FF-55E2-4932-BF02-3A12C3215373}">
      <dgm:prSet/>
      <dgm:spPr/>
      <dgm:t>
        <a:bodyPr/>
        <a:lstStyle/>
        <a:p>
          <a:endParaRPr lang="en-US"/>
        </a:p>
      </dgm:t>
    </dgm:pt>
    <dgm:pt modelId="{53E32147-9434-48B7-8CB1-953F2B7FEC28}" type="sibTrans" cxnId="{51D134FF-55E2-4932-BF02-3A12C3215373}">
      <dgm:prSet/>
      <dgm:spPr/>
      <dgm:t>
        <a:bodyPr/>
        <a:lstStyle/>
        <a:p>
          <a:endParaRPr lang="en-US"/>
        </a:p>
      </dgm:t>
    </dgm:pt>
    <dgm:pt modelId="{FE404EF8-AF40-47D7-847A-398A07D3E2B4}">
      <dgm:prSet phldrT="[Text]"/>
      <dgm:spPr>
        <a:solidFill>
          <a:schemeClr val="bg1"/>
        </a:solidFill>
        <a:ln w="95250">
          <a:solidFill>
            <a:schemeClr val="tx1"/>
          </a:solidFill>
        </a:ln>
      </dgm:spPr>
      <dgm:t>
        <a:bodyPr/>
        <a:lstStyle/>
        <a:p>
          <a:r>
            <a:rPr lang="en-US" dirty="0" smtClean="0">
              <a:solidFill>
                <a:schemeClr val="tx1"/>
              </a:solidFill>
            </a:rPr>
            <a:t>Recoding</a:t>
          </a:r>
          <a:endParaRPr lang="en-US" dirty="0">
            <a:solidFill>
              <a:schemeClr val="tx1"/>
            </a:solidFill>
          </a:endParaRPr>
        </a:p>
      </dgm:t>
    </dgm:pt>
    <dgm:pt modelId="{8990DCB2-30AD-41D1-9728-B916B75E2B7D}" type="parTrans" cxnId="{9DC026DA-3C4A-498E-BF36-62C3BAD1D10C}">
      <dgm:prSet/>
      <dgm:spPr/>
      <dgm:t>
        <a:bodyPr/>
        <a:lstStyle/>
        <a:p>
          <a:endParaRPr lang="en-US"/>
        </a:p>
      </dgm:t>
    </dgm:pt>
    <dgm:pt modelId="{3997B137-3957-4F8B-A491-DD5377391BB0}" type="sibTrans" cxnId="{9DC026DA-3C4A-498E-BF36-62C3BAD1D10C}">
      <dgm:prSet/>
      <dgm:spPr/>
      <dgm:t>
        <a:bodyPr/>
        <a:lstStyle/>
        <a:p>
          <a:endParaRPr lang="en-US"/>
        </a:p>
      </dgm:t>
    </dgm:pt>
    <dgm:pt modelId="{6AED398E-520F-4549-A836-A99A0670259A}">
      <dgm:prSet phldrT="[Text]"/>
      <dgm:spPr>
        <a:solidFill>
          <a:srgbClr val="C00000"/>
        </a:solidFill>
      </dgm:spPr>
      <dgm:t>
        <a:bodyPr/>
        <a:lstStyle/>
        <a:p>
          <a:r>
            <a:rPr lang="en-US" dirty="0" smtClean="0"/>
            <a:t>Uploading</a:t>
          </a:r>
          <a:endParaRPr lang="en-US" dirty="0"/>
        </a:p>
      </dgm:t>
    </dgm:pt>
    <dgm:pt modelId="{06F86B19-224F-4F8F-94C9-171B2642558B}" type="parTrans" cxnId="{6223F1B7-AD54-4FEA-BABF-AE914EC2F947}">
      <dgm:prSet/>
      <dgm:spPr/>
      <dgm:t>
        <a:bodyPr/>
        <a:lstStyle/>
        <a:p>
          <a:endParaRPr lang="en-US"/>
        </a:p>
      </dgm:t>
    </dgm:pt>
    <dgm:pt modelId="{4577F06E-2900-437A-97FB-D28E91346E74}" type="sibTrans" cxnId="{6223F1B7-AD54-4FEA-BABF-AE914EC2F947}">
      <dgm:prSet/>
      <dgm:spPr/>
      <dgm:t>
        <a:bodyPr/>
        <a:lstStyle/>
        <a:p>
          <a:endParaRPr lang="en-US"/>
        </a:p>
      </dgm:t>
    </dgm:pt>
    <dgm:pt modelId="{040E3084-B1A6-4739-93A9-596A50D0BC0E}">
      <dgm:prSet phldrT="[Text]"/>
      <dgm:spPr>
        <a:solidFill>
          <a:schemeClr val="bg1"/>
        </a:solidFill>
        <a:ln w="95250">
          <a:solidFill>
            <a:schemeClr val="tx1"/>
          </a:solidFill>
        </a:ln>
      </dgm:spPr>
      <dgm:t>
        <a:bodyPr/>
        <a:lstStyle/>
        <a:p>
          <a:r>
            <a:rPr lang="en-US" dirty="0" smtClean="0">
              <a:solidFill>
                <a:schemeClr val="tx1"/>
              </a:solidFill>
            </a:rPr>
            <a:t>Normalizing</a:t>
          </a:r>
          <a:endParaRPr lang="en-US" dirty="0">
            <a:solidFill>
              <a:schemeClr val="tx1"/>
            </a:solidFill>
          </a:endParaRPr>
        </a:p>
      </dgm:t>
    </dgm:pt>
    <dgm:pt modelId="{32970F72-8106-4549-AA4F-5200D5B96A3A}" type="parTrans" cxnId="{1D388D66-D2F6-453D-AF2C-5BD495C445C5}">
      <dgm:prSet/>
      <dgm:spPr/>
      <dgm:t>
        <a:bodyPr/>
        <a:lstStyle/>
        <a:p>
          <a:endParaRPr lang="en-US"/>
        </a:p>
      </dgm:t>
    </dgm:pt>
    <dgm:pt modelId="{40D7177B-97AC-42EC-8F0C-0DCB9580CF8B}" type="sibTrans" cxnId="{1D388D66-D2F6-453D-AF2C-5BD495C445C5}">
      <dgm:prSet/>
      <dgm:spPr/>
      <dgm:t>
        <a:bodyPr/>
        <a:lstStyle/>
        <a:p>
          <a:endParaRPr lang="en-US"/>
        </a:p>
      </dgm:t>
    </dgm:pt>
    <dgm:pt modelId="{DD6AE914-5408-4C54-86EA-514F3477EC98}">
      <dgm:prSet phldrT="[Text]"/>
      <dgm:spPr>
        <a:solidFill>
          <a:schemeClr val="bg1"/>
        </a:solidFill>
      </dgm:spPr>
      <dgm:t>
        <a:bodyPr/>
        <a:lstStyle/>
        <a:p>
          <a:r>
            <a:rPr lang="en-US" dirty="0" smtClean="0">
              <a:solidFill>
                <a:schemeClr val="tx1"/>
              </a:solidFill>
            </a:rPr>
            <a:t>Enriching</a:t>
          </a:r>
          <a:endParaRPr lang="en-US" dirty="0">
            <a:solidFill>
              <a:schemeClr val="tx1"/>
            </a:solidFill>
          </a:endParaRPr>
        </a:p>
      </dgm:t>
    </dgm:pt>
    <dgm:pt modelId="{921ACC32-3706-4D5B-9C66-CCCC00737480}" type="parTrans" cxnId="{D974C049-6A7E-41A9-A464-F8232E191224}">
      <dgm:prSet/>
      <dgm:spPr/>
      <dgm:t>
        <a:bodyPr/>
        <a:lstStyle/>
        <a:p>
          <a:endParaRPr lang="en-US"/>
        </a:p>
      </dgm:t>
    </dgm:pt>
    <dgm:pt modelId="{C1BA4329-49B7-44FA-A4F7-6E2FAA4D6C8E}" type="sibTrans" cxnId="{D974C049-6A7E-41A9-A464-F8232E191224}">
      <dgm:prSet/>
      <dgm:spPr/>
      <dgm:t>
        <a:bodyPr/>
        <a:lstStyle/>
        <a:p>
          <a:endParaRPr lang="en-US"/>
        </a:p>
      </dgm:t>
    </dgm:pt>
    <dgm:pt modelId="{D4F436DA-356F-48D5-85E5-487FDA9069D6}">
      <dgm:prSet phldrT="[Text]"/>
      <dgm:spPr>
        <a:solidFill>
          <a:schemeClr val="bg1"/>
        </a:solidFill>
        <a:ln>
          <a:solidFill>
            <a:schemeClr val="tx1"/>
          </a:solidFill>
        </a:ln>
      </dgm:spPr>
      <dgm:t>
        <a:bodyPr/>
        <a:lstStyle/>
        <a:p>
          <a:r>
            <a:rPr lang="en-US" dirty="0" smtClean="0">
              <a:solidFill>
                <a:schemeClr val="tx1"/>
              </a:solidFill>
            </a:rPr>
            <a:t>Comparing</a:t>
          </a:r>
          <a:endParaRPr lang="en-US" dirty="0">
            <a:solidFill>
              <a:schemeClr val="tx1"/>
            </a:solidFill>
          </a:endParaRPr>
        </a:p>
      </dgm:t>
    </dgm:pt>
    <dgm:pt modelId="{BAE20EFA-075B-41A0-A770-9488E2FB92E6}" type="parTrans" cxnId="{B87C8076-CAD5-488C-8176-6519DC2D7DE1}">
      <dgm:prSet/>
      <dgm:spPr/>
      <dgm:t>
        <a:bodyPr/>
        <a:lstStyle/>
        <a:p>
          <a:endParaRPr lang="en-US"/>
        </a:p>
      </dgm:t>
    </dgm:pt>
    <dgm:pt modelId="{353F1303-9903-46F1-9386-926C4DF8EA70}" type="sibTrans" cxnId="{B87C8076-CAD5-488C-8176-6519DC2D7DE1}">
      <dgm:prSet/>
      <dgm:spPr/>
      <dgm:t>
        <a:bodyPr/>
        <a:lstStyle/>
        <a:p>
          <a:endParaRPr lang="en-US"/>
        </a:p>
      </dgm:t>
    </dgm:pt>
    <dgm:pt modelId="{CBC16879-DF6E-4695-9A5D-252D06542BDE}">
      <dgm:prSet phldrT="[Text]"/>
      <dgm:spPr>
        <a:solidFill>
          <a:schemeClr val="bg1"/>
        </a:solidFill>
        <a:ln w="95250">
          <a:solidFill>
            <a:schemeClr val="tx1"/>
          </a:solidFill>
        </a:ln>
      </dgm:spPr>
      <dgm:t>
        <a:bodyPr/>
        <a:lstStyle/>
        <a:p>
          <a:r>
            <a:rPr lang="en-US" dirty="0" smtClean="0">
              <a:solidFill>
                <a:schemeClr val="tx1"/>
              </a:solidFill>
            </a:rPr>
            <a:t>Presenting</a:t>
          </a:r>
          <a:endParaRPr lang="en-US" dirty="0">
            <a:solidFill>
              <a:schemeClr val="tx1"/>
            </a:solidFill>
          </a:endParaRPr>
        </a:p>
      </dgm:t>
    </dgm:pt>
    <dgm:pt modelId="{67EF1177-80C3-437A-AF3C-C193F483EAC7}" type="parTrans" cxnId="{7751BBBC-FD7E-423C-AC95-302872311933}">
      <dgm:prSet/>
      <dgm:spPr/>
      <dgm:t>
        <a:bodyPr/>
        <a:lstStyle/>
        <a:p>
          <a:endParaRPr lang="en-US"/>
        </a:p>
      </dgm:t>
    </dgm:pt>
    <dgm:pt modelId="{815A2523-A57F-46B6-9642-14A181893BBD}" type="sibTrans" cxnId="{7751BBBC-FD7E-423C-AC95-302872311933}">
      <dgm:prSet/>
      <dgm:spPr/>
      <dgm:t>
        <a:bodyPr/>
        <a:lstStyle/>
        <a:p>
          <a:endParaRPr lang="en-US"/>
        </a:p>
      </dgm:t>
    </dgm:pt>
    <dgm:pt modelId="{65069CDF-BDAE-4622-B5E2-24333ACE019D}">
      <dgm:prSet phldrT="[Text]"/>
      <dgm:spPr>
        <a:solidFill>
          <a:srgbClr val="C00000"/>
        </a:solidFill>
      </dgm:spPr>
      <dgm:t>
        <a:bodyPr/>
        <a:lstStyle/>
        <a:p>
          <a:r>
            <a:rPr lang="en-US" dirty="0" smtClean="0"/>
            <a:t>Workflow</a:t>
          </a:r>
          <a:endParaRPr lang="en-US" dirty="0"/>
        </a:p>
      </dgm:t>
    </dgm:pt>
    <dgm:pt modelId="{6187CEB8-146F-48B0-A9DD-A5330203E0DC}" type="parTrans" cxnId="{D3D43857-3C3E-455F-BA8E-12A708A72D49}">
      <dgm:prSet/>
      <dgm:spPr/>
      <dgm:t>
        <a:bodyPr/>
        <a:lstStyle/>
        <a:p>
          <a:endParaRPr lang="en-US"/>
        </a:p>
      </dgm:t>
    </dgm:pt>
    <dgm:pt modelId="{582A8224-DFD2-49FA-8B65-BBAD69CD0330}" type="sibTrans" cxnId="{D3D43857-3C3E-455F-BA8E-12A708A72D49}">
      <dgm:prSet/>
      <dgm:spPr/>
      <dgm:t>
        <a:bodyPr/>
        <a:lstStyle/>
        <a:p>
          <a:endParaRPr lang="en-US"/>
        </a:p>
      </dgm:t>
    </dgm:pt>
    <dgm:pt modelId="{57AEBA1B-3AF3-4A9E-9313-79B6FD36360B}" type="pres">
      <dgm:prSet presAssocID="{5609384B-5D1C-4F1A-BA50-934CBFC30A99}" presName="Name0" presStyleCnt="0">
        <dgm:presLayoutVars>
          <dgm:dir/>
          <dgm:animLvl val="lvl"/>
          <dgm:resizeHandles val="exact"/>
        </dgm:presLayoutVars>
      </dgm:prSet>
      <dgm:spPr/>
    </dgm:pt>
    <dgm:pt modelId="{EF574918-EBC9-41C1-AF6D-4114B4B0E0DB}" type="pres">
      <dgm:prSet presAssocID="{B11EF25E-D1C4-4E97-A8CA-BA630AFEFA3A}" presName="parTxOnly" presStyleLbl="node1" presStyleIdx="0" presStyleCnt="10" custScaleY="122983">
        <dgm:presLayoutVars>
          <dgm:chMax val="0"/>
          <dgm:chPref val="0"/>
          <dgm:bulletEnabled val="1"/>
        </dgm:presLayoutVars>
      </dgm:prSet>
      <dgm:spPr/>
      <dgm:t>
        <a:bodyPr/>
        <a:lstStyle/>
        <a:p>
          <a:endParaRPr lang="en-US"/>
        </a:p>
      </dgm:t>
    </dgm:pt>
    <dgm:pt modelId="{B79BAFD1-CDD0-4550-AED7-A3F8A8D1D8A7}" type="pres">
      <dgm:prSet presAssocID="{6F6E957C-F414-4FF3-87AC-F2042218E178}" presName="parTxOnlySpace" presStyleCnt="0"/>
      <dgm:spPr/>
    </dgm:pt>
    <dgm:pt modelId="{506434A3-C5A7-4EA6-81EB-1FEFDE96D4EE}" type="pres">
      <dgm:prSet presAssocID="{78A008B2-9D94-4807-A283-67CD8B1FEDC4}" presName="parTxOnly" presStyleLbl="node1" presStyleIdx="1" presStyleCnt="10" custScaleX="88518" custScaleY="99923">
        <dgm:presLayoutVars>
          <dgm:chMax val="0"/>
          <dgm:chPref val="0"/>
          <dgm:bulletEnabled val="1"/>
        </dgm:presLayoutVars>
      </dgm:prSet>
      <dgm:spPr/>
      <dgm:t>
        <a:bodyPr/>
        <a:lstStyle/>
        <a:p>
          <a:endParaRPr lang="en-US"/>
        </a:p>
      </dgm:t>
    </dgm:pt>
    <dgm:pt modelId="{76E72849-F56F-49FE-8221-D8CFC73575AD}" type="pres">
      <dgm:prSet presAssocID="{04119F38-4237-435C-86E9-CFB28A0F1DE5}" presName="parTxOnlySpace" presStyleCnt="0"/>
      <dgm:spPr/>
    </dgm:pt>
    <dgm:pt modelId="{8ACB4D4D-C0A1-4A09-8599-0650E8B5D8A2}" type="pres">
      <dgm:prSet presAssocID="{2E78CFB3-55F8-4372-BEF5-A758E259D590}" presName="parTxOnly" presStyleLbl="node1" presStyleIdx="2" presStyleCnt="10">
        <dgm:presLayoutVars>
          <dgm:chMax val="0"/>
          <dgm:chPref val="0"/>
          <dgm:bulletEnabled val="1"/>
        </dgm:presLayoutVars>
      </dgm:prSet>
      <dgm:spPr/>
      <dgm:t>
        <a:bodyPr/>
        <a:lstStyle/>
        <a:p>
          <a:endParaRPr lang="en-US"/>
        </a:p>
      </dgm:t>
    </dgm:pt>
    <dgm:pt modelId="{3BD159AA-28CF-4ED7-A8FC-860B57F78511}" type="pres">
      <dgm:prSet presAssocID="{53E32147-9434-48B7-8CB1-953F2B7FEC28}" presName="parTxOnlySpace" presStyleCnt="0"/>
      <dgm:spPr/>
    </dgm:pt>
    <dgm:pt modelId="{BB1951A9-C756-41BC-81AB-F79009BA2A1B}" type="pres">
      <dgm:prSet presAssocID="{FE404EF8-AF40-47D7-847A-398A07D3E2B4}" presName="parTxOnly" presStyleLbl="node1" presStyleIdx="3" presStyleCnt="10" custScaleX="81945" custScaleY="76864">
        <dgm:presLayoutVars>
          <dgm:chMax val="0"/>
          <dgm:chPref val="0"/>
          <dgm:bulletEnabled val="1"/>
        </dgm:presLayoutVars>
      </dgm:prSet>
      <dgm:spPr/>
      <dgm:t>
        <a:bodyPr/>
        <a:lstStyle/>
        <a:p>
          <a:endParaRPr lang="en-US"/>
        </a:p>
      </dgm:t>
    </dgm:pt>
    <dgm:pt modelId="{2904EAE1-6DB0-4D68-9262-B7258C6B5056}" type="pres">
      <dgm:prSet presAssocID="{3997B137-3957-4F8B-A491-DD5377391BB0}" presName="parTxOnlySpace" presStyleCnt="0"/>
      <dgm:spPr/>
    </dgm:pt>
    <dgm:pt modelId="{CD37BD3A-7F39-4956-8865-4D50B5EE9621}" type="pres">
      <dgm:prSet presAssocID="{6AED398E-520F-4549-A836-A99A0670259A}" presName="parTxOnly" presStyleLbl="node1" presStyleIdx="4" presStyleCnt="10">
        <dgm:presLayoutVars>
          <dgm:chMax val="0"/>
          <dgm:chPref val="0"/>
          <dgm:bulletEnabled val="1"/>
        </dgm:presLayoutVars>
      </dgm:prSet>
      <dgm:spPr/>
      <dgm:t>
        <a:bodyPr/>
        <a:lstStyle/>
        <a:p>
          <a:endParaRPr lang="en-US"/>
        </a:p>
      </dgm:t>
    </dgm:pt>
    <dgm:pt modelId="{9FFA054A-1579-43B9-92BB-6F4425906175}" type="pres">
      <dgm:prSet presAssocID="{4577F06E-2900-437A-97FB-D28E91346E74}" presName="parTxOnlySpace" presStyleCnt="0"/>
      <dgm:spPr/>
    </dgm:pt>
    <dgm:pt modelId="{F74CD175-F276-4E78-B12A-DB009650DB05}" type="pres">
      <dgm:prSet presAssocID="{040E3084-B1A6-4739-93A9-596A50D0BC0E}" presName="parTxOnly" presStyleLbl="node1" presStyleIdx="5" presStyleCnt="10" custScaleY="76864">
        <dgm:presLayoutVars>
          <dgm:chMax val="0"/>
          <dgm:chPref val="0"/>
          <dgm:bulletEnabled val="1"/>
        </dgm:presLayoutVars>
      </dgm:prSet>
      <dgm:spPr/>
      <dgm:t>
        <a:bodyPr/>
        <a:lstStyle/>
        <a:p>
          <a:endParaRPr lang="en-US"/>
        </a:p>
      </dgm:t>
    </dgm:pt>
    <dgm:pt modelId="{C2454675-37B1-4AF1-A124-C449CC95C229}" type="pres">
      <dgm:prSet presAssocID="{40D7177B-97AC-42EC-8F0C-0DCB9580CF8B}" presName="parTxOnlySpace" presStyleCnt="0"/>
      <dgm:spPr/>
    </dgm:pt>
    <dgm:pt modelId="{436C1171-E90E-420E-BC5B-83567055188D}" type="pres">
      <dgm:prSet presAssocID="{DD6AE914-5408-4C54-86EA-514F3477EC98}" presName="parTxOnly" presStyleLbl="node1" presStyleIdx="6" presStyleCnt="10">
        <dgm:presLayoutVars>
          <dgm:chMax val="0"/>
          <dgm:chPref val="0"/>
          <dgm:bulletEnabled val="1"/>
        </dgm:presLayoutVars>
      </dgm:prSet>
      <dgm:spPr/>
      <dgm:t>
        <a:bodyPr/>
        <a:lstStyle/>
        <a:p>
          <a:endParaRPr lang="en-US"/>
        </a:p>
      </dgm:t>
    </dgm:pt>
    <dgm:pt modelId="{B4AD2881-C409-416F-85EB-29C8B9D41DA0}" type="pres">
      <dgm:prSet presAssocID="{C1BA4329-49B7-44FA-A4F7-6E2FAA4D6C8E}" presName="parTxOnlySpace" presStyleCnt="0"/>
      <dgm:spPr/>
    </dgm:pt>
    <dgm:pt modelId="{B40D01D2-7D59-46B1-A16C-BE8E100A87E3}" type="pres">
      <dgm:prSet presAssocID="{D4F436DA-356F-48D5-85E5-487FDA9069D6}" presName="parTxOnly" presStyleLbl="node1" presStyleIdx="7" presStyleCnt="10">
        <dgm:presLayoutVars>
          <dgm:chMax val="0"/>
          <dgm:chPref val="0"/>
          <dgm:bulletEnabled val="1"/>
        </dgm:presLayoutVars>
      </dgm:prSet>
      <dgm:spPr/>
      <dgm:t>
        <a:bodyPr/>
        <a:lstStyle/>
        <a:p>
          <a:endParaRPr lang="en-US"/>
        </a:p>
      </dgm:t>
    </dgm:pt>
    <dgm:pt modelId="{01152791-01A1-49DC-8D28-BFAABE8A3A6A}" type="pres">
      <dgm:prSet presAssocID="{353F1303-9903-46F1-9386-926C4DF8EA70}" presName="parTxOnlySpace" presStyleCnt="0"/>
      <dgm:spPr/>
    </dgm:pt>
    <dgm:pt modelId="{853540E2-1B4F-47ED-901B-054870982BE7}" type="pres">
      <dgm:prSet presAssocID="{CBC16879-DF6E-4695-9A5D-252D06542BDE}" presName="parTxOnly" presStyleLbl="node1" presStyleIdx="8" presStyleCnt="10" custScaleY="76864">
        <dgm:presLayoutVars>
          <dgm:chMax val="0"/>
          <dgm:chPref val="0"/>
          <dgm:bulletEnabled val="1"/>
        </dgm:presLayoutVars>
      </dgm:prSet>
      <dgm:spPr/>
      <dgm:t>
        <a:bodyPr/>
        <a:lstStyle/>
        <a:p>
          <a:endParaRPr lang="en-US"/>
        </a:p>
      </dgm:t>
    </dgm:pt>
    <dgm:pt modelId="{6AC3F2FC-79F5-4739-B56E-CA6EBB241591}" type="pres">
      <dgm:prSet presAssocID="{815A2523-A57F-46B6-9642-14A181893BBD}" presName="parTxOnlySpace" presStyleCnt="0"/>
      <dgm:spPr/>
    </dgm:pt>
    <dgm:pt modelId="{B3470969-60B4-4950-A4C1-CF60DCC98BCE}" type="pres">
      <dgm:prSet presAssocID="{65069CDF-BDAE-4622-B5E2-24333ACE019D}" presName="parTxOnly" presStyleLbl="node1" presStyleIdx="9" presStyleCnt="10">
        <dgm:presLayoutVars>
          <dgm:chMax val="0"/>
          <dgm:chPref val="0"/>
          <dgm:bulletEnabled val="1"/>
        </dgm:presLayoutVars>
      </dgm:prSet>
      <dgm:spPr/>
      <dgm:t>
        <a:bodyPr/>
        <a:lstStyle/>
        <a:p>
          <a:endParaRPr lang="en-US"/>
        </a:p>
      </dgm:t>
    </dgm:pt>
  </dgm:ptLst>
  <dgm:cxnLst>
    <dgm:cxn modelId="{6223F1B7-AD54-4FEA-BABF-AE914EC2F947}" srcId="{5609384B-5D1C-4F1A-BA50-934CBFC30A99}" destId="{6AED398E-520F-4549-A836-A99A0670259A}" srcOrd="4" destOrd="0" parTransId="{06F86B19-224F-4F8F-94C9-171B2642558B}" sibTransId="{4577F06E-2900-437A-97FB-D28E91346E74}"/>
    <dgm:cxn modelId="{51D134FF-55E2-4932-BF02-3A12C3215373}" srcId="{5609384B-5D1C-4F1A-BA50-934CBFC30A99}" destId="{2E78CFB3-55F8-4372-BEF5-A758E259D590}" srcOrd="2" destOrd="0" parTransId="{9DD7BD04-7FEF-4560-BDB2-261D60B0CF50}" sibTransId="{53E32147-9434-48B7-8CB1-953F2B7FEC28}"/>
    <dgm:cxn modelId="{D8908DE1-FC88-4340-A29E-9ACF49472DD4}" type="presOf" srcId="{65069CDF-BDAE-4622-B5E2-24333ACE019D}" destId="{B3470969-60B4-4950-A4C1-CF60DCC98BCE}" srcOrd="0" destOrd="0" presId="urn:microsoft.com/office/officeart/2005/8/layout/chevron1"/>
    <dgm:cxn modelId="{45B23AE1-DADF-45FC-B06B-605C0139ECDF}" type="presOf" srcId="{2E78CFB3-55F8-4372-BEF5-A758E259D590}" destId="{8ACB4D4D-C0A1-4A09-8599-0650E8B5D8A2}" srcOrd="0" destOrd="0" presId="urn:microsoft.com/office/officeart/2005/8/layout/chevron1"/>
    <dgm:cxn modelId="{5D6C626C-F7A1-4330-8847-760BEBD56271}" srcId="{5609384B-5D1C-4F1A-BA50-934CBFC30A99}" destId="{B11EF25E-D1C4-4E97-A8CA-BA630AFEFA3A}" srcOrd="0" destOrd="0" parTransId="{908D2F86-E1C8-4DA8-9852-571878920949}" sibTransId="{6F6E957C-F414-4FF3-87AC-F2042218E178}"/>
    <dgm:cxn modelId="{9DC026DA-3C4A-498E-BF36-62C3BAD1D10C}" srcId="{5609384B-5D1C-4F1A-BA50-934CBFC30A99}" destId="{FE404EF8-AF40-47D7-847A-398A07D3E2B4}" srcOrd="3" destOrd="0" parTransId="{8990DCB2-30AD-41D1-9728-B916B75E2B7D}" sibTransId="{3997B137-3957-4F8B-A491-DD5377391BB0}"/>
    <dgm:cxn modelId="{D3D43857-3C3E-455F-BA8E-12A708A72D49}" srcId="{5609384B-5D1C-4F1A-BA50-934CBFC30A99}" destId="{65069CDF-BDAE-4622-B5E2-24333ACE019D}" srcOrd="9" destOrd="0" parTransId="{6187CEB8-146F-48B0-A9DD-A5330203E0DC}" sibTransId="{582A8224-DFD2-49FA-8B65-BBAD69CD0330}"/>
    <dgm:cxn modelId="{D974C049-6A7E-41A9-A464-F8232E191224}" srcId="{5609384B-5D1C-4F1A-BA50-934CBFC30A99}" destId="{DD6AE914-5408-4C54-86EA-514F3477EC98}" srcOrd="6" destOrd="0" parTransId="{921ACC32-3706-4D5B-9C66-CCCC00737480}" sibTransId="{C1BA4329-49B7-44FA-A4F7-6E2FAA4D6C8E}"/>
    <dgm:cxn modelId="{7751BBBC-FD7E-423C-AC95-302872311933}" srcId="{5609384B-5D1C-4F1A-BA50-934CBFC30A99}" destId="{CBC16879-DF6E-4695-9A5D-252D06542BDE}" srcOrd="8" destOrd="0" parTransId="{67EF1177-80C3-437A-AF3C-C193F483EAC7}" sibTransId="{815A2523-A57F-46B6-9642-14A181893BBD}"/>
    <dgm:cxn modelId="{17438FA9-CA48-43A4-901F-8E1C2ECBB1B9}" type="presOf" srcId="{040E3084-B1A6-4739-93A9-596A50D0BC0E}" destId="{F74CD175-F276-4E78-B12A-DB009650DB05}" srcOrd="0" destOrd="0" presId="urn:microsoft.com/office/officeart/2005/8/layout/chevron1"/>
    <dgm:cxn modelId="{DCF02B7C-D920-4429-8A98-B4D3DE70249C}" type="presOf" srcId="{FE404EF8-AF40-47D7-847A-398A07D3E2B4}" destId="{BB1951A9-C756-41BC-81AB-F79009BA2A1B}" srcOrd="0" destOrd="0" presId="urn:microsoft.com/office/officeart/2005/8/layout/chevron1"/>
    <dgm:cxn modelId="{DA5A62AF-6B27-4FF6-87F4-DCFB1548E390}" type="presOf" srcId="{CBC16879-DF6E-4695-9A5D-252D06542BDE}" destId="{853540E2-1B4F-47ED-901B-054870982BE7}" srcOrd="0" destOrd="0" presId="urn:microsoft.com/office/officeart/2005/8/layout/chevron1"/>
    <dgm:cxn modelId="{B87C8076-CAD5-488C-8176-6519DC2D7DE1}" srcId="{5609384B-5D1C-4F1A-BA50-934CBFC30A99}" destId="{D4F436DA-356F-48D5-85E5-487FDA9069D6}" srcOrd="7" destOrd="0" parTransId="{BAE20EFA-075B-41A0-A770-9488E2FB92E6}" sibTransId="{353F1303-9903-46F1-9386-926C4DF8EA70}"/>
    <dgm:cxn modelId="{50A48350-5E60-445A-8AFF-B096E87A580D}" srcId="{5609384B-5D1C-4F1A-BA50-934CBFC30A99}" destId="{78A008B2-9D94-4807-A283-67CD8B1FEDC4}" srcOrd="1" destOrd="0" parTransId="{5E513582-6087-486B-BE78-9A36BF8539D9}" sibTransId="{04119F38-4237-435C-86E9-CFB28A0F1DE5}"/>
    <dgm:cxn modelId="{97D3D06C-13C7-48AB-B691-4FB5AFA46650}" type="presOf" srcId="{D4F436DA-356F-48D5-85E5-487FDA9069D6}" destId="{B40D01D2-7D59-46B1-A16C-BE8E100A87E3}" srcOrd="0" destOrd="0" presId="urn:microsoft.com/office/officeart/2005/8/layout/chevron1"/>
    <dgm:cxn modelId="{8055A8CD-CAD7-445A-BCA4-8948D2E86CA1}" type="presOf" srcId="{DD6AE914-5408-4C54-86EA-514F3477EC98}" destId="{436C1171-E90E-420E-BC5B-83567055188D}" srcOrd="0" destOrd="0" presId="urn:microsoft.com/office/officeart/2005/8/layout/chevron1"/>
    <dgm:cxn modelId="{173AF59A-052D-45C0-BDB0-65EF34CEDB76}" type="presOf" srcId="{B11EF25E-D1C4-4E97-A8CA-BA630AFEFA3A}" destId="{EF574918-EBC9-41C1-AF6D-4114B4B0E0DB}" srcOrd="0" destOrd="0" presId="urn:microsoft.com/office/officeart/2005/8/layout/chevron1"/>
    <dgm:cxn modelId="{1D388D66-D2F6-453D-AF2C-5BD495C445C5}" srcId="{5609384B-5D1C-4F1A-BA50-934CBFC30A99}" destId="{040E3084-B1A6-4739-93A9-596A50D0BC0E}" srcOrd="5" destOrd="0" parTransId="{32970F72-8106-4549-AA4F-5200D5B96A3A}" sibTransId="{40D7177B-97AC-42EC-8F0C-0DCB9580CF8B}"/>
    <dgm:cxn modelId="{DB25A217-E0BB-4D55-B716-C14BD795F260}" type="presOf" srcId="{5609384B-5D1C-4F1A-BA50-934CBFC30A99}" destId="{57AEBA1B-3AF3-4A9E-9313-79B6FD36360B}" srcOrd="0" destOrd="0" presId="urn:microsoft.com/office/officeart/2005/8/layout/chevron1"/>
    <dgm:cxn modelId="{7C81078C-EE29-4B57-80F4-7820AEFD97F9}" type="presOf" srcId="{6AED398E-520F-4549-A836-A99A0670259A}" destId="{CD37BD3A-7F39-4956-8865-4D50B5EE9621}" srcOrd="0" destOrd="0" presId="urn:microsoft.com/office/officeart/2005/8/layout/chevron1"/>
    <dgm:cxn modelId="{3F5E103D-E299-4651-A454-F02C93F2E1FE}" type="presOf" srcId="{78A008B2-9D94-4807-A283-67CD8B1FEDC4}" destId="{506434A3-C5A7-4EA6-81EB-1FEFDE96D4EE}" srcOrd="0" destOrd="0" presId="urn:microsoft.com/office/officeart/2005/8/layout/chevron1"/>
    <dgm:cxn modelId="{A07F3AF4-4A00-46B3-A32B-30BDC62D6B08}" type="presParOf" srcId="{57AEBA1B-3AF3-4A9E-9313-79B6FD36360B}" destId="{EF574918-EBC9-41C1-AF6D-4114B4B0E0DB}" srcOrd="0" destOrd="0" presId="urn:microsoft.com/office/officeart/2005/8/layout/chevron1"/>
    <dgm:cxn modelId="{6B46D492-BA44-4CA3-9E64-7BBBF0163B62}" type="presParOf" srcId="{57AEBA1B-3AF3-4A9E-9313-79B6FD36360B}" destId="{B79BAFD1-CDD0-4550-AED7-A3F8A8D1D8A7}" srcOrd="1" destOrd="0" presId="urn:microsoft.com/office/officeart/2005/8/layout/chevron1"/>
    <dgm:cxn modelId="{169823A2-9C2A-493E-83F3-AD89A73E0F5C}" type="presParOf" srcId="{57AEBA1B-3AF3-4A9E-9313-79B6FD36360B}" destId="{506434A3-C5A7-4EA6-81EB-1FEFDE96D4EE}" srcOrd="2" destOrd="0" presId="urn:microsoft.com/office/officeart/2005/8/layout/chevron1"/>
    <dgm:cxn modelId="{642F38C8-90B6-4412-A199-4D8EF1F12D50}" type="presParOf" srcId="{57AEBA1B-3AF3-4A9E-9313-79B6FD36360B}" destId="{76E72849-F56F-49FE-8221-D8CFC73575AD}" srcOrd="3" destOrd="0" presId="urn:microsoft.com/office/officeart/2005/8/layout/chevron1"/>
    <dgm:cxn modelId="{FD630655-4963-4D4A-8933-C7E36571DA4F}" type="presParOf" srcId="{57AEBA1B-3AF3-4A9E-9313-79B6FD36360B}" destId="{8ACB4D4D-C0A1-4A09-8599-0650E8B5D8A2}" srcOrd="4" destOrd="0" presId="urn:microsoft.com/office/officeart/2005/8/layout/chevron1"/>
    <dgm:cxn modelId="{F2365284-EB0F-4D6C-929A-F1AF5048B6FF}" type="presParOf" srcId="{57AEBA1B-3AF3-4A9E-9313-79B6FD36360B}" destId="{3BD159AA-28CF-4ED7-A8FC-860B57F78511}" srcOrd="5" destOrd="0" presId="urn:microsoft.com/office/officeart/2005/8/layout/chevron1"/>
    <dgm:cxn modelId="{7EAE45D8-1966-4777-978A-A7B041EFD89D}" type="presParOf" srcId="{57AEBA1B-3AF3-4A9E-9313-79B6FD36360B}" destId="{BB1951A9-C756-41BC-81AB-F79009BA2A1B}" srcOrd="6" destOrd="0" presId="urn:microsoft.com/office/officeart/2005/8/layout/chevron1"/>
    <dgm:cxn modelId="{17C1B773-AB3B-4866-9AC1-BB52F0C209A1}" type="presParOf" srcId="{57AEBA1B-3AF3-4A9E-9313-79B6FD36360B}" destId="{2904EAE1-6DB0-4D68-9262-B7258C6B5056}" srcOrd="7" destOrd="0" presId="urn:microsoft.com/office/officeart/2005/8/layout/chevron1"/>
    <dgm:cxn modelId="{6CA27E4D-E0BB-4DBF-9BE0-60B36649ECD9}" type="presParOf" srcId="{57AEBA1B-3AF3-4A9E-9313-79B6FD36360B}" destId="{CD37BD3A-7F39-4956-8865-4D50B5EE9621}" srcOrd="8" destOrd="0" presId="urn:microsoft.com/office/officeart/2005/8/layout/chevron1"/>
    <dgm:cxn modelId="{8CDC584C-9297-4458-91A1-109F47EC92D1}" type="presParOf" srcId="{57AEBA1B-3AF3-4A9E-9313-79B6FD36360B}" destId="{9FFA054A-1579-43B9-92BB-6F4425906175}" srcOrd="9" destOrd="0" presId="urn:microsoft.com/office/officeart/2005/8/layout/chevron1"/>
    <dgm:cxn modelId="{6FC4B638-F7B4-4815-A6A9-508753A8F4E0}" type="presParOf" srcId="{57AEBA1B-3AF3-4A9E-9313-79B6FD36360B}" destId="{F74CD175-F276-4E78-B12A-DB009650DB05}" srcOrd="10" destOrd="0" presId="urn:microsoft.com/office/officeart/2005/8/layout/chevron1"/>
    <dgm:cxn modelId="{9C9F9E9B-1877-48C4-B7AD-B82B954B58D6}" type="presParOf" srcId="{57AEBA1B-3AF3-4A9E-9313-79B6FD36360B}" destId="{C2454675-37B1-4AF1-A124-C449CC95C229}" srcOrd="11" destOrd="0" presId="urn:microsoft.com/office/officeart/2005/8/layout/chevron1"/>
    <dgm:cxn modelId="{1E54EE5B-27CA-4A33-9C4E-FED563E55D38}" type="presParOf" srcId="{57AEBA1B-3AF3-4A9E-9313-79B6FD36360B}" destId="{436C1171-E90E-420E-BC5B-83567055188D}" srcOrd="12" destOrd="0" presId="urn:microsoft.com/office/officeart/2005/8/layout/chevron1"/>
    <dgm:cxn modelId="{6828CDD2-FEDF-45E9-9271-72CF2A1C8841}" type="presParOf" srcId="{57AEBA1B-3AF3-4A9E-9313-79B6FD36360B}" destId="{B4AD2881-C409-416F-85EB-29C8B9D41DA0}" srcOrd="13" destOrd="0" presId="urn:microsoft.com/office/officeart/2005/8/layout/chevron1"/>
    <dgm:cxn modelId="{6437824C-5D6D-4B86-BCCF-D74BCCDA2932}" type="presParOf" srcId="{57AEBA1B-3AF3-4A9E-9313-79B6FD36360B}" destId="{B40D01D2-7D59-46B1-A16C-BE8E100A87E3}" srcOrd="14" destOrd="0" presId="urn:microsoft.com/office/officeart/2005/8/layout/chevron1"/>
    <dgm:cxn modelId="{28A8CC5D-FC4A-44FC-9B8A-D1412E2B50E8}" type="presParOf" srcId="{57AEBA1B-3AF3-4A9E-9313-79B6FD36360B}" destId="{01152791-01A1-49DC-8D28-BFAABE8A3A6A}" srcOrd="15" destOrd="0" presId="urn:microsoft.com/office/officeart/2005/8/layout/chevron1"/>
    <dgm:cxn modelId="{B9886A87-0AB7-411A-AE2F-05A87B42D718}" type="presParOf" srcId="{57AEBA1B-3AF3-4A9E-9313-79B6FD36360B}" destId="{853540E2-1B4F-47ED-901B-054870982BE7}" srcOrd="16" destOrd="0" presId="urn:microsoft.com/office/officeart/2005/8/layout/chevron1"/>
    <dgm:cxn modelId="{0D9CA308-D655-45CA-A5D5-BBA82659AF4B}" type="presParOf" srcId="{57AEBA1B-3AF3-4A9E-9313-79B6FD36360B}" destId="{6AC3F2FC-79F5-4739-B56E-CA6EBB241591}" srcOrd="17" destOrd="0" presId="urn:microsoft.com/office/officeart/2005/8/layout/chevron1"/>
    <dgm:cxn modelId="{C244D98B-AE31-47A1-AF20-FBC90B1277EE}" type="presParOf" srcId="{57AEBA1B-3AF3-4A9E-9313-79B6FD36360B}" destId="{B3470969-60B4-4950-A4C1-CF60DCC98BCE}" srcOrd="1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F46E-4CE4-4DEF-8106-5897F7422F20}">
      <dsp:nvSpPr>
        <dsp:cNvPr id="0" name=""/>
        <dsp:cNvSpPr/>
      </dsp:nvSpPr>
      <dsp:spPr>
        <a:xfrm>
          <a:off x="3214" y="2641522"/>
          <a:ext cx="2861071" cy="1144428"/>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Discovering</a:t>
          </a:r>
        </a:p>
      </dsp:txBody>
      <dsp:txXfrm>
        <a:off x="575428" y="2641522"/>
        <a:ext cx="1716643" cy="1144428"/>
      </dsp:txXfrm>
    </dsp:sp>
    <dsp:sp modelId="{5F6A5AF3-B53E-4050-A2DB-266EBBD55909}">
      <dsp:nvSpPr>
        <dsp:cNvPr id="0" name=""/>
        <dsp:cNvSpPr/>
      </dsp:nvSpPr>
      <dsp:spPr>
        <a:xfrm>
          <a:off x="2578179" y="2641522"/>
          <a:ext cx="2861071" cy="1144428"/>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Extracting</a:t>
          </a:r>
          <a:endParaRPr lang="en-US" sz="2500" kern="1200" dirty="0"/>
        </a:p>
      </dsp:txBody>
      <dsp:txXfrm>
        <a:off x="3150393" y="2641522"/>
        <a:ext cx="1716643" cy="1144428"/>
      </dsp:txXfrm>
    </dsp:sp>
    <dsp:sp modelId="{BF2CBDC0-D0B4-4A83-9D0E-75822EC8CAD7}">
      <dsp:nvSpPr>
        <dsp:cNvPr id="0" name=""/>
        <dsp:cNvSpPr/>
      </dsp:nvSpPr>
      <dsp:spPr>
        <a:xfrm>
          <a:off x="5153144" y="2641522"/>
          <a:ext cx="2861071" cy="1144428"/>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Re-coding</a:t>
          </a:r>
          <a:endParaRPr lang="en-US" sz="2500" kern="1200" dirty="0"/>
        </a:p>
      </dsp:txBody>
      <dsp:txXfrm>
        <a:off x="5725358" y="2641522"/>
        <a:ext cx="1716643" cy="1144428"/>
      </dsp:txXfrm>
    </dsp:sp>
    <dsp:sp modelId="{D50466E5-DFC6-42A6-A3E0-7715CBE6C509}">
      <dsp:nvSpPr>
        <dsp:cNvPr id="0" name=""/>
        <dsp:cNvSpPr/>
      </dsp:nvSpPr>
      <dsp:spPr>
        <a:xfrm>
          <a:off x="7728108" y="2641522"/>
          <a:ext cx="2861071" cy="1144428"/>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Uploading</a:t>
          </a:r>
          <a:endParaRPr lang="en-US" sz="2500" kern="1200" dirty="0"/>
        </a:p>
      </dsp:txBody>
      <dsp:txXfrm>
        <a:off x="8300322" y="2641522"/>
        <a:ext cx="1716643" cy="1144428"/>
      </dsp:txXfrm>
    </dsp:sp>
    <dsp:sp modelId="{BC99B81F-BB62-45C5-BF20-A96C1B5C3D67}">
      <dsp:nvSpPr>
        <dsp:cNvPr id="0" name=""/>
        <dsp:cNvSpPr/>
      </dsp:nvSpPr>
      <dsp:spPr>
        <a:xfrm>
          <a:off x="10303073" y="2641522"/>
          <a:ext cx="2861071" cy="1144428"/>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Normalizing</a:t>
          </a:r>
          <a:endParaRPr lang="en-US" sz="2500" kern="1200" dirty="0"/>
        </a:p>
      </dsp:txBody>
      <dsp:txXfrm>
        <a:off x="10875287" y="2641522"/>
        <a:ext cx="1716643" cy="1144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F46E-4CE4-4DEF-8106-5897F7422F20}">
      <dsp:nvSpPr>
        <dsp:cNvPr id="0" name=""/>
        <dsp:cNvSpPr/>
      </dsp:nvSpPr>
      <dsp:spPr>
        <a:xfrm>
          <a:off x="3857" y="2273762"/>
          <a:ext cx="4699873" cy="1879949"/>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lang="en-US" sz="4500" kern="1200" dirty="0" smtClean="0"/>
            <a:t>Enriching</a:t>
          </a:r>
        </a:p>
      </dsp:txBody>
      <dsp:txXfrm>
        <a:off x="943832" y="2273762"/>
        <a:ext cx="2819924" cy="1879949"/>
      </dsp:txXfrm>
    </dsp:sp>
    <dsp:sp modelId="{5F6A5AF3-B53E-4050-A2DB-266EBBD55909}">
      <dsp:nvSpPr>
        <dsp:cNvPr id="0" name=""/>
        <dsp:cNvSpPr/>
      </dsp:nvSpPr>
      <dsp:spPr>
        <a:xfrm>
          <a:off x="4233743" y="2273762"/>
          <a:ext cx="4699873" cy="1879949"/>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lang="en-US" sz="4500" kern="1200" dirty="0" smtClean="0"/>
            <a:t>Comparing</a:t>
          </a:r>
          <a:endParaRPr lang="en-US" sz="4500" kern="1200" dirty="0"/>
        </a:p>
      </dsp:txBody>
      <dsp:txXfrm>
        <a:off x="5173718" y="2273762"/>
        <a:ext cx="2819924" cy="1879949"/>
      </dsp:txXfrm>
    </dsp:sp>
    <dsp:sp modelId="{BF2CBDC0-D0B4-4A83-9D0E-75822EC8CAD7}">
      <dsp:nvSpPr>
        <dsp:cNvPr id="0" name=""/>
        <dsp:cNvSpPr/>
      </dsp:nvSpPr>
      <dsp:spPr>
        <a:xfrm>
          <a:off x="8463629" y="2273762"/>
          <a:ext cx="4699873" cy="1879949"/>
        </a:xfrm>
        <a:prstGeom prst="chevron">
          <a:avLst/>
        </a:prstGeom>
        <a:solidFill>
          <a:schemeClr val="bg1"/>
        </a:solidFill>
        <a:ln w="762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lang="en-US" sz="4500" kern="1200" dirty="0" smtClean="0"/>
            <a:t>Presenting</a:t>
          </a:r>
          <a:endParaRPr lang="en-US" sz="4500" kern="1200" dirty="0"/>
        </a:p>
      </dsp:txBody>
      <dsp:txXfrm>
        <a:off x="9403604" y="2273762"/>
        <a:ext cx="2819924" cy="1879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4918-EBC9-41C1-AF6D-4114B4B0E0DB}">
      <dsp:nvSpPr>
        <dsp:cNvPr id="0" name=""/>
        <dsp:cNvSpPr/>
      </dsp:nvSpPr>
      <dsp:spPr>
        <a:xfrm>
          <a:off x="3281" y="2743197"/>
          <a:ext cx="1652271" cy="812805"/>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Outsourced</a:t>
          </a:r>
          <a:endParaRPr lang="en-US" sz="1200" kern="1200" dirty="0">
            <a:solidFill>
              <a:schemeClr val="tx1"/>
            </a:solidFill>
          </a:endParaRPr>
        </a:p>
      </dsp:txBody>
      <dsp:txXfrm>
        <a:off x="409684" y="2743197"/>
        <a:ext cx="839466" cy="812805"/>
      </dsp:txXfrm>
    </dsp:sp>
    <dsp:sp modelId="{506434A3-C5A7-4EA6-81EB-1FEFDE96D4EE}">
      <dsp:nvSpPr>
        <dsp:cNvPr id="0" name=""/>
        <dsp:cNvSpPr/>
      </dsp:nvSpPr>
      <dsp:spPr>
        <a:xfrm>
          <a:off x="1490325" y="2819400"/>
          <a:ext cx="1462557" cy="660399"/>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Discovering</a:t>
          </a:r>
          <a:endParaRPr lang="en-US" sz="1200" kern="1200" dirty="0">
            <a:solidFill>
              <a:schemeClr val="tx1"/>
            </a:solidFill>
          </a:endParaRPr>
        </a:p>
      </dsp:txBody>
      <dsp:txXfrm>
        <a:off x="1820525" y="2819400"/>
        <a:ext cx="802158" cy="660399"/>
      </dsp:txXfrm>
    </dsp:sp>
    <dsp:sp modelId="{8ACB4D4D-C0A1-4A09-8599-0650E8B5D8A2}">
      <dsp:nvSpPr>
        <dsp:cNvPr id="0" name=""/>
        <dsp:cNvSpPr/>
      </dsp:nvSpPr>
      <dsp:spPr>
        <a:xfrm>
          <a:off x="2787655"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Extracting</a:t>
          </a:r>
          <a:endParaRPr lang="en-US" sz="1200" kern="1200" dirty="0">
            <a:solidFill>
              <a:schemeClr val="tx1"/>
            </a:solidFill>
          </a:endParaRPr>
        </a:p>
      </dsp:txBody>
      <dsp:txXfrm>
        <a:off x="3118109" y="2819145"/>
        <a:ext cx="991363" cy="660908"/>
      </dsp:txXfrm>
    </dsp:sp>
    <dsp:sp modelId="{BB1951A9-C756-41BC-81AB-F79009BA2A1B}">
      <dsp:nvSpPr>
        <dsp:cNvPr id="0" name=""/>
        <dsp:cNvSpPr/>
      </dsp:nvSpPr>
      <dsp:spPr>
        <a:xfrm>
          <a:off x="4274700" y="2895599"/>
          <a:ext cx="1353953" cy="508000"/>
        </a:xfrm>
        <a:prstGeom prst="chevron">
          <a:avLst/>
        </a:prstGeom>
        <a:solidFill>
          <a:schemeClr val="bg1"/>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Recoding</a:t>
          </a:r>
          <a:endParaRPr lang="en-US" sz="1200" kern="1200" dirty="0">
            <a:solidFill>
              <a:schemeClr val="tx1"/>
            </a:solidFill>
          </a:endParaRPr>
        </a:p>
      </dsp:txBody>
      <dsp:txXfrm>
        <a:off x="4528700" y="2895599"/>
        <a:ext cx="845953" cy="508000"/>
      </dsp:txXfrm>
    </dsp:sp>
    <dsp:sp modelId="{CD37BD3A-7F39-4956-8865-4D50B5EE9621}">
      <dsp:nvSpPr>
        <dsp:cNvPr id="0" name=""/>
        <dsp:cNvSpPr/>
      </dsp:nvSpPr>
      <dsp:spPr>
        <a:xfrm>
          <a:off x="5463426"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Uploading</a:t>
          </a:r>
          <a:endParaRPr lang="en-US" sz="1200" kern="1200" dirty="0">
            <a:solidFill>
              <a:schemeClr val="tx1"/>
            </a:solidFill>
          </a:endParaRPr>
        </a:p>
      </dsp:txBody>
      <dsp:txXfrm>
        <a:off x="5793880" y="2819145"/>
        <a:ext cx="991363" cy="660908"/>
      </dsp:txXfrm>
    </dsp:sp>
    <dsp:sp modelId="{F74CD175-F276-4E78-B12A-DB009650DB05}">
      <dsp:nvSpPr>
        <dsp:cNvPr id="0" name=""/>
        <dsp:cNvSpPr/>
      </dsp:nvSpPr>
      <dsp:spPr>
        <a:xfrm>
          <a:off x="6950470" y="2895599"/>
          <a:ext cx="1652271" cy="508000"/>
        </a:xfrm>
        <a:prstGeom prst="chevron">
          <a:avLst/>
        </a:prstGeom>
        <a:solidFill>
          <a:schemeClr val="bg1"/>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Normalizing</a:t>
          </a:r>
          <a:endParaRPr lang="en-US" sz="1200" kern="1200" dirty="0">
            <a:solidFill>
              <a:schemeClr val="tx1"/>
            </a:solidFill>
          </a:endParaRPr>
        </a:p>
      </dsp:txBody>
      <dsp:txXfrm>
        <a:off x="7204470" y="2895599"/>
        <a:ext cx="1144271" cy="508000"/>
      </dsp:txXfrm>
    </dsp:sp>
    <dsp:sp modelId="{436C1171-E90E-420E-BC5B-83567055188D}">
      <dsp:nvSpPr>
        <dsp:cNvPr id="0" name=""/>
        <dsp:cNvSpPr/>
      </dsp:nvSpPr>
      <dsp:spPr>
        <a:xfrm>
          <a:off x="8437514" y="2819145"/>
          <a:ext cx="1652271" cy="660908"/>
        </a:xfrm>
        <a:prstGeom prst="chevron">
          <a:avLst/>
        </a:prstGeom>
        <a:solidFill>
          <a:srgbClr val="C00000"/>
        </a:solidFill>
        <a:ln w="25400" cap="flat" cmpd="sng" algn="ctr">
          <a:solidFill>
            <a:schemeClr val="bg1"/>
          </a:solidFill>
          <a:prstDash val="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Enriching</a:t>
          </a:r>
          <a:endParaRPr lang="en-US" sz="1200" kern="1200" dirty="0">
            <a:solidFill>
              <a:schemeClr val="tx1"/>
            </a:solidFill>
          </a:endParaRPr>
        </a:p>
      </dsp:txBody>
      <dsp:txXfrm>
        <a:off x="8767968" y="2819145"/>
        <a:ext cx="991363" cy="660908"/>
      </dsp:txXfrm>
    </dsp:sp>
    <dsp:sp modelId="{B40D01D2-7D59-46B1-A16C-BE8E100A87E3}">
      <dsp:nvSpPr>
        <dsp:cNvPr id="0" name=""/>
        <dsp:cNvSpPr/>
      </dsp:nvSpPr>
      <dsp:spPr>
        <a:xfrm>
          <a:off x="9924558" y="2819145"/>
          <a:ext cx="1652271" cy="660908"/>
        </a:xfrm>
        <a:prstGeom prst="chevron">
          <a:avLst/>
        </a:prstGeom>
        <a:solidFill>
          <a:srgbClr val="C00000"/>
        </a:solidFill>
        <a:ln w="25400" cap="flat" cmpd="sng" algn="ctr">
          <a:solidFill>
            <a:schemeClr val="bg1"/>
          </a:solidFill>
          <a:prstDash val="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Comparing</a:t>
          </a:r>
          <a:endParaRPr lang="en-US" sz="1200" kern="1200" dirty="0">
            <a:solidFill>
              <a:schemeClr val="tx1"/>
            </a:solidFill>
          </a:endParaRPr>
        </a:p>
      </dsp:txBody>
      <dsp:txXfrm>
        <a:off x="10255012" y="2819145"/>
        <a:ext cx="991363" cy="660908"/>
      </dsp:txXfrm>
    </dsp:sp>
    <dsp:sp modelId="{853540E2-1B4F-47ED-901B-054870982BE7}">
      <dsp:nvSpPr>
        <dsp:cNvPr id="0" name=""/>
        <dsp:cNvSpPr/>
      </dsp:nvSpPr>
      <dsp:spPr>
        <a:xfrm>
          <a:off x="11411603" y="2835638"/>
          <a:ext cx="1652271" cy="627922"/>
        </a:xfrm>
        <a:prstGeom prst="chevron">
          <a:avLst/>
        </a:prstGeom>
        <a:solidFill>
          <a:srgbClr val="C00000"/>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Presenting</a:t>
          </a:r>
          <a:endParaRPr lang="en-US" sz="1200" kern="1200" dirty="0">
            <a:solidFill>
              <a:schemeClr val="tx1"/>
            </a:solidFill>
          </a:endParaRPr>
        </a:p>
      </dsp:txBody>
      <dsp:txXfrm>
        <a:off x="11725564" y="2835638"/>
        <a:ext cx="1024349" cy="627922"/>
      </dsp:txXfrm>
    </dsp:sp>
    <dsp:sp modelId="{B3470969-60B4-4950-A4C1-CF60DCC98BCE}">
      <dsp:nvSpPr>
        <dsp:cNvPr id="0" name=""/>
        <dsp:cNvSpPr/>
      </dsp:nvSpPr>
      <dsp:spPr>
        <a:xfrm>
          <a:off x="12898647"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Workflow</a:t>
          </a:r>
          <a:endParaRPr lang="en-US" sz="1200" kern="1200" dirty="0">
            <a:solidFill>
              <a:schemeClr val="tx1"/>
            </a:solidFill>
          </a:endParaRPr>
        </a:p>
      </dsp:txBody>
      <dsp:txXfrm>
        <a:off x="13229101" y="2819145"/>
        <a:ext cx="991363" cy="660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4918-EBC9-41C1-AF6D-4114B4B0E0DB}">
      <dsp:nvSpPr>
        <dsp:cNvPr id="0" name=""/>
        <dsp:cNvSpPr/>
      </dsp:nvSpPr>
      <dsp:spPr>
        <a:xfrm>
          <a:off x="3281" y="2743197"/>
          <a:ext cx="1652271" cy="812805"/>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In-House</a:t>
          </a:r>
          <a:endParaRPr lang="en-US" sz="1200" kern="1200" dirty="0">
            <a:solidFill>
              <a:schemeClr val="bg1"/>
            </a:solidFill>
          </a:endParaRPr>
        </a:p>
      </dsp:txBody>
      <dsp:txXfrm>
        <a:off x="409684" y="2743197"/>
        <a:ext cx="839466" cy="812805"/>
      </dsp:txXfrm>
    </dsp:sp>
    <dsp:sp modelId="{506434A3-C5A7-4EA6-81EB-1FEFDE96D4EE}">
      <dsp:nvSpPr>
        <dsp:cNvPr id="0" name=""/>
        <dsp:cNvSpPr/>
      </dsp:nvSpPr>
      <dsp:spPr>
        <a:xfrm>
          <a:off x="1490325" y="2819400"/>
          <a:ext cx="1462557" cy="660399"/>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Discovering</a:t>
          </a:r>
          <a:endParaRPr lang="en-US" sz="1200" kern="1200" dirty="0"/>
        </a:p>
      </dsp:txBody>
      <dsp:txXfrm>
        <a:off x="1820525" y="2819400"/>
        <a:ext cx="802158" cy="660399"/>
      </dsp:txXfrm>
    </dsp:sp>
    <dsp:sp modelId="{8ACB4D4D-C0A1-4A09-8599-0650E8B5D8A2}">
      <dsp:nvSpPr>
        <dsp:cNvPr id="0" name=""/>
        <dsp:cNvSpPr/>
      </dsp:nvSpPr>
      <dsp:spPr>
        <a:xfrm>
          <a:off x="2787655"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Extracting</a:t>
          </a:r>
          <a:endParaRPr lang="en-US" sz="1200" kern="1200" dirty="0"/>
        </a:p>
      </dsp:txBody>
      <dsp:txXfrm>
        <a:off x="3118109" y="2819145"/>
        <a:ext cx="991363" cy="660908"/>
      </dsp:txXfrm>
    </dsp:sp>
    <dsp:sp modelId="{BB1951A9-C756-41BC-81AB-F79009BA2A1B}">
      <dsp:nvSpPr>
        <dsp:cNvPr id="0" name=""/>
        <dsp:cNvSpPr/>
      </dsp:nvSpPr>
      <dsp:spPr>
        <a:xfrm>
          <a:off x="4274700" y="2895599"/>
          <a:ext cx="1353953"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Recoding</a:t>
          </a:r>
          <a:endParaRPr lang="en-US" sz="1200" kern="1200" dirty="0">
            <a:solidFill>
              <a:schemeClr val="tx1"/>
            </a:solidFill>
          </a:endParaRPr>
        </a:p>
      </dsp:txBody>
      <dsp:txXfrm>
        <a:off x="4528700" y="2895599"/>
        <a:ext cx="845953" cy="508000"/>
      </dsp:txXfrm>
    </dsp:sp>
    <dsp:sp modelId="{CD37BD3A-7F39-4956-8865-4D50B5EE9621}">
      <dsp:nvSpPr>
        <dsp:cNvPr id="0" name=""/>
        <dsp:cNvSpPr/>
      </dsp:nvSpPr>
      <dsp:spPr>
        <a:xfrm>
          <a:off x="5463426"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Uploading</a:t>
          </a:r>
          <a:endParaRPr lang="en-US" sz="1200" kern="1200" dirty="0"/>
        </a:p>
      </dsp:txBody>
      <dsp:txXfrm>
        <a:off x="5793880" y="2819145"/>
        <a:ext cx="991363" cy="660908"/>
      </dsp:txXfrm>
    </dsp:sp>
    <dsp:sp modelId="{F74CD175-F276-4E78-B12A-DB009650DB05}">
      <dsp:nvSpPr>
        <dsp:cNvPr id="0" name=""/>
        <dsp:cNvSpPr/>
      </dsp:nvSpPr>
      <dsp:spPr>
        <a:xfrm>
          <a:off x="6950470" y="2895599"/>
          <a:ext cx="1652271"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Normalizing</a:t>
          </a:r>
          <a:endParaRPr lang="en-US" sz="1200" kern="1200" dirty="0">
            <a:solidFill>
              <a:schemeClr val="tx1"/>
            </a:solidFill>
          </a:endParaRPr>
        </a:p>
      </dsp:txBody>
      <dsp:txXfrm>
        <a:off x="7204470" y="2895599"/>
        <a:ext cx="1144271" cy="508000"/>
      </dsp:txXfrm>
    </dsp:sp>
    <dsp:sp modelId="{436C1171-E90E-420E-BC5B-83567055188D}">
      <dsp:nvSpPr>
        <dsp:cNvPr id="0" name=""/>
        <dsp:cNvSpPr/>
      </dsp:nvSpPr>
      <dsp:spPr>
        <a:xfrm>
          <a:off x="8437514"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Enriching</a:t>
          </a:r>
          <a:endParaRPr lang="en-US" sz="1200" kern="1200" dirty="0">
            <a:solidFill>
              <a:schemeClr val="tx1"/>
            </a:solidFill>
          </a:endParaRPr>
        </a:p>
      </dsp:txBody>
      <dsp:txXfrm>
        <a:off x="8767968" y="2819145"/>
        <a:ext cx="991363" cy="660908"/>
      </dsp:txXfrm>
    </dsp:sp>
    <dsp:sp modelId="{B40D01D2-7D59-46B1-A16C-BE8E100A87E3}">
      <dsp:nvSpPr>
        <dsp:cNvPr id="0" name=""/>
        <dsp:cNvSpPr/>
      </dsp:nvSpPr>
      <dsp:spPr>
        <a:xfrm>
          <a:off x="9924558" y="2819145"/>
          <a:ext cx="1652271" cy="660908"/>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Comparing</a:t>
          </a:r>
          <a:endParaRPr lang="en-US" sz="1200" kern="1200" dirty="0">
            <a:solidFill>
              <a:schemeClr val="tx1"/>
            </a:solidFill>
          </a:endParaRPr>
        </a:p>
      </dsp:txBody>
      <dsp:txXfrm>
        <a:off x="10255012" y="2819145"/>
        <a:ext cx="991363" cy="660908"/>
      </dsp:txXfrm>
    </dsp:sp>
    <dsp:sp modelId="{853540E2-1B4F-47ED-901B-054870982BE7}">
      <dsp:nvSpPr>
        <dsp:cNvPr id="0" name=""/>
        <dsp:cNvSpPr/>
      </dsp:nvSpPr>
      <dsp:spPr>
        <a:xfrm>
          <a:off x="11411603" y="2895599"/>
          <a:ext cx="1652271"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Presenting</a:t>
          </a:r>
          <a:endParaRPr lang="en-US" sz="1200" kern="1200" dirty="0">
            <a:solidFill>
              <a:schemeClr val="tx1"/>
            </a:solidFill>
          </a:endParaRPr>
        </a:p>
      </dsp:txBody>
      <dsp:txXfrm>
        <a:off x="11665603" y="2895599"/>
        <a:ext cx="1144271" cy="508000"/>
      </dsp:txXfrm>
    </dsp:sp>
    <dsp:sp modelId="{B3470969-60B4-4950-A4C1-CF60DCC98BCE}">
      <dsp:nvSpPr>
        <dsp:cNvPr id="0" name=""/>
        <dsp:cNvSpPr/>
      </dsp:nvSpPr>
      <dsp:spPr>
        <a:xfrm>
          <a:off x="12898647"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Workflow</a:t>
          </a:r>
          <a:endParaRPr lang="en-US" sz="1200" kern="1200" dirty="0"/>
        </a:p>
      </dsp:txBody>
      <dsp:txXfrm>
        <a:off x="13229101" y="2819145"/>
        <a:ext cx="991363" cy="660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4918-EBC9-41C1-AF6D-4114B4B0E0DB}">
      <dsp:nvSpPr>
        <dsp:cNvPr id="0" name=""/>
        <dsp:cNvSpPr/>
      </dsp:nvSpPr>
      <dsp:spPr>
        <a:xfrm>
          <a:off x="3281" y="2743197"/>
          <a:ext cx="1652271" cy="812805"/>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Outsourced</a:t>
          </a:r>
          <a:endParaRPr lang="en-US" sz="1200" kern="1200" dirty="0">
            <a:solidFill>
              <a:schemeClr val="tx1"/>
            </a:solidFill>
          </a:endParaRPr>
        </a:p>
      </dsp:txBody>
      <dsp:txXfrm>
        <a:off x="409684" y="2743197"/>
        <a:ext cx="839466" cy="812805"/>
      </dsp:txXfrm>
    </dsp:sp>
    <dsp:sp modelId="{506434A3-C5A7-4EA6-81EB-1FEFDE96D4EE}">
      <dsp:nvSpPr>
        <dsp:cNvPr id="0" name=""/>
        <dsp:cNvSpPr/>
      </dsp:nvSpPr>
      <dsp:spPr>
        <a:xfrm>
          <a:off x="1490325" y="2819400"/>
          <a:ext cx="1462557" cy="660399"/>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Discovering</a:t>
          </a:r>
          <a:endParaRPr lang="en-US" sz="1200" kern="1200" dirty="0">
            <a:solidFill>
              <a:schemeClr val="tx1"/>
            </a:solidFill>
          </a:endParaRPr>
        </a:p>
      </dsp:txBody>
      <dsp:txXfrm>
        <a:off x="1820525" y="2819400"/>
        <a:ext cx="802158" cy="660399"/>
      </dsp:txXfrm>
    </dsp:sp>
    <dsp:sp modelId="{8ACB4D4D-C0A1-4A09-8599-0650E8B5D8A2}">
      <dsp:nvSpPr>
        <dsp:cNvPr id="0" name=""/>
        <dsp:cNvSpPr/>
      </dsp:nvSpPr>
      <dsp:spPr>
        <a:xfrm>
          <a:off x="2787655"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Extracting</a:t>
          </a:r>
          <a:endParaRPr lang="en-US" sz="1200" kern="1200" dirty="0">
            <a:solidFill>
              <a:schemeClr val="tx1"/>
            </a:solidFill>
          </a:endParaRPr>
        </a:p>
      </dsp:txBody>
      <dsp:txXfrm>
        <a:off x="3118109" y="2819145"/>
        <a:ext cx="991363" cy="660908"/>
      </dsp:txXfrm>
    </dsp:sp>
    <dsp:sp modelId="{BB1951A9-C756-41BC-81AB-F79009BA2A1B}">
      <dsp:nvSpPr>
        <dsp:cNvPr id="0" name=""/>
        <dsp:cNvSpPr/>
      </dsp:nvSpPr>
      <dsp:spPr>
        <a:xfrm>
          <a:off x="4274700" y="2895599"/>
          <a:ext cx="1353953" cy="508000"/>
        </a:xfrm>
        <a:prstGeom prst="chevron">
          <a:avLst/>
        </a:prstGeom>
        <a:solidFill>
          <a:schemeClr val="bg1"/>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Recoding</a:t>
          </a:r>
          <a:endParaRPr lang="en-US" sz="1200" kern="1200" dirty="0">
            <a:solidFill>
              <a:schemeClr val="tx1"/>
            </a:solidFill>
          </a:endParaRPr>
        </a:p>
      </dsp:txBody>
      <dsp:txXfrm>
        <a:off x="4528700" y="2895599"/>
        <a:ext cx="845953" cy="508000"/>
      </dsp:txXfrm>
    </dsp:sp>
    <dsp:sp modelId="{CD37BD3A-7F39-4956-8865-4D50B5EE9621}">
      <dsp:nvSpPr>
        <dsp:cNvPr id="0" name=""/>
        <dsp:cNvSpPr/>
      </dsp:nvSpPr>
      <dsp:spPr>
        <a:xfrm>
          <a:off x="5463426"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Uploading</a:t>
          </a:r>
          <a:endParaRPr lang="en-US" sz="1200" kern="1200" dirty="0">
            <a:solidFill>
              <a:schemeClr val="tx1"/>
            </a:solidFill>
          </a:endParaRPr>
        </a:p>
      </dsp:txBody>
      <dsp:txXfrm>
        <a:off x="5793880" y="2819145"/>
        <a:ext cx="991363" cy="660908"/>
      </dsp:txXfrm>
    </dsp:sp>
    <dsp:sp modelId="{F74CD175-F276-4E78-B12A-DB009650DB05}">
      <dsp:nvSpPr>
        <dsp:cNvPr id="0" name=""/>
        <dsp:cNvSpPr/>
      </dsp:nvSpPr>
      <dsp:spPr>
        <a:xfrm>
          <a:off x="6950470" y="2895599"/>
          <a:ext cx="1652271" cy="508000"/>
        </a:xfrm>
        <a:prstGeom prst="chevron">
          <a:avLst/>
        </a:prstGeom>
        <a:solidFill>
          <a:schemeClr val="bg1"/>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Normalizing</a:t>
          </a:r>
          <a:endParaRPr lang="en-US" sz="1200" kern="1200" dirty="0">
            <a:solidFill>
              <a:schemeClr val="tx1"/>
            </a:solidFill>
          </a:endParaRPr>
        </a:p>
      </dsp:txBody>
      <dsp:txXfrm>
        <a:off x="7204470" y="2895599"/>
        <a:ext cx="1144271" cy="508000"/>
      </dsp:txXfrm>
    </dsp:sp>
    <dsp:sp modelId="{436C1171-E90E-420E-BC5B-83567055188D}">
      <dsp:nvSpPr>
        <dsp:cNvPr id="0" name=""/>
        <dsp:cNvSpPr/>
      </dsp:nvSpPr>
      <dsp:spPr>
        <a:xfrm>
          <a:off x="8437514" y="2819145"/>
          <a:ext cx="1652271" cy="660908"/>
        </a:xfrm>
        <a:prstGeom prst="chevron">
          <a:avLst/>
        </a:prstGeom>
        <a:solidFill>
          <a:srgbClr val="C00000"/>
        </a:solidFill>
        <a:ln w="25400" cap="flat" cmpd="sng" algn="ctr">
          <a:solidFill>
            <a:schemeClr val="bg1"/>
          </a:solidFill>
          <a:prstDash val="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Enriching</a:t>
          </a:r>
          <a:endParaRPr lang="en-US" sz="1200" kern="1200" dirty="0">
            <a:solidFill>
              <a:schemeClr val="tx1"/>
            </a:solidFill>
          </a:endParaRPr>
        </a:p>
      </dsp:txBody>
      <dsp:txXfrm>
        <a:off x="8767968" y="2819145"/>
        <a:ext cx="991363" cy="660908"/>
      </dsp:txXfrm>
    </dsp:sp>
    <dsp:sp modelId="{B40D01D2-7D59-46B1-A16C-BE8E100A87E3}">
      <dsp:nvSpPr>
        <dsp:cNvPr id="0" name=""/>
        <dsp:cNvSpPr/>
      </dsp:nvSpPr>
      <dsp:spPr>
        <a:xfrm>
          <a:off x="9924558" y="2819145"/>
          <a:ext cx="1652271" cy="660908"/>
        </a:xfrm>
        <a:prstGeom prst="chevron">
          <a:avLst/>
        </a:prstGeom>
        <a:solidFill>
          <a:srgbClr val="C00000"/>
        </a:solidFill>
        <a:ln w="25400" cap="flat" cmpd="sng" algn="ctr">
          <a:solidFill>
            <a:schemeClr val="bg1"/>
          </a:solidFill>
          <a:prstDash val="dashDot"/>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Comparing</a:t>
          </a:r>
          <a:endParaRPr lang="en-US" sz="1200" kern="1200" dirty="0">
            <a:solidFill>
              <a:schemeClr val="tx1"/>
            </a:solidFill>
          </a:endParaRPr>
        </a:p>
      </dsp:txBody>
      <dsp:txXfrm>
        <a:off x="10255012" y="2819145"/>
        <a:ext cx="991363" cy="660908"/>
      </dsp:txXfrm>
    </dsp:sp>
    <dsp:sp modelId="{853540E2-1B4F-47ED-901B-054870982BE7}">
      <dsp:nvSpPr>
        <dsp:cNvPr id="0" name=""/>
        <dsp:cNvSpPr/>
      </dsp:nvSpPr>
      <dsp:spPr>
        <a:xfrm>
          <a:off x="11411603" y="2835638"/>
          <a:ext cx="1652271" cy="627922"/>
        </a:xfrm>
        <a:prstGeom prst="chevron">
          <a:avLst/>
        </a:prstGeom>
        <a:solidFill>
          <a:srgbClr val="C00000"/>
        </a:solidFill>
        <a:ln w="920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Presenting</a:t>
          </a:r>
          <a:endParaRPr lang="en-US" sz="1200" kern="1200" dirty="0">
            <a:solidFill>
              <a:schemeClr val="tx1"/>
            </a:solidFill>
          </a:endParaRPr>
        </a:p>
      </dsp:txBody>
      <dsp:txXfrm>
        <a:off x="11725564" y="2835638"/>
        <a:ext cx="1024349" cy="627922"/>
      </dsp:txXfrm>
    </dsp:sp>
    <dsp:sp modelId="{B3470969-60B4-4950-A4C1-CF60DCC98BCE}">
      <dsp:nvSpPr>
        <dsp:cNvPr id="0" name=""/>
        <dsp:cNvSpPr/>
      </dsp:nvSpPr>
      <dsp:spPr>
        <a:xfrm>
          <a:off x="12898647"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Workflow</a:t>
          </a:r>
          <a:endParaRPr lang="en-US" sz="1200" kern="1200" dirty="0">
            <a:solidFill>
              <a:schemeClr val="tx1"/>
            </a:solidFill>
          </a:endParaRPr>
        </a:p>
      </dsp:txBody>
      <dsp:txXfrm>
        <a:off x="13229101" y="2819145"/>
        <a:ext cx="991363" cy="660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4918-EBC9-41C1-AF6D-4114B4B0E0DB}">
      <dsp:nvSpPr>
        <dsp:cNvPr id="0" name=""/>
        <dsp:cNvSpPr/>
      </dsp:nvSpPr>
      <dsp:spPr>
        <a:xfrm>
          <a:off x="3281" y="2743197"/>
          <a:ext cx="1652271" cy="812805"/>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In-House</a:t>
          </a:r>
          <a:endParaRPr lang="en-US" sz="1200" kern="1200" dirty="0">
            <a:solidFill>
              <a:schemeClr val="bg1"/>
            </a:solidFill>
          </a:endParaRPr>
        </a:p>
      </dsp:txBody>
      <dsp:txXfrm>
        <a:off x="409684" y="2743197"/>
        <a:ext cx="839466" cy="812805"/>
      </dsp:txXfrm>
    </dsp:sp>
    <dsp:sp modelId="{506434A3-C5A7-4EA6-81EB-1FEFDE96D4EE}">
      <dsp:nvSpPr>
        <dsp:cNvPr id="0" name=""/>
        <dsp:cNvSpPr/>
      </dsp:nvSpPr>
      <dsp:spPr>
        <a:xfrm>
          <a:off x="1490325" y="2819400"/>
          <a:ext cx="1462557" cy="660399"/>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Discovering</a:t>
          </a:r>
          <a:endParaRPr lang="en-US" sz="1200" kern="1200" dirty="0"/>
        </a:p>
      </dsp:txBody>
      <dsp:txXfrm>
        <a:off x="1820525" y="2819400"/>
        <a:ext cx="802158" cy="660399"/>
      </dsp:txXfrm>
    </dsp:sp>
    <dsp:sp modelId="{8ACB4D4D-C0A1-4A09-8599-0650E8B5D8A2}">
      <dsp:nvSpPr>
        <dsp:cNvPr id="0" name=""/>
        <dsp:cNvSpPr/>
      </dsp:nvSpPr>
      <dsp:spPr>
        <a:xfrm>
          <a:off x="2787655"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Extracting</a:t>
          </a:r>
          <a:endParaRPr lang="en-US" sz="1200" kern="1200" dirty="0"/>
        </a:p>
      </dsp:txBody>
      <dsp:txXfrm>
        <a:off x="3118109" y="2819145"/>
        <a:ext cx="991363" cy="660908"/>
      </dsp:txXfrm>
    </dsp:sp>
    <dsp:sp modelId="{BB1951A9-C756-41BC-81AB-F79009BA2A1B}">
      <dsp:nvSpPr>
        <dsp:cNvPr id="0" name=""/>
        <dsp:cNvSpPr/>
      </dsp:nvSpPr>
      <dsp:spPr>
        <a:xfrm>
          <a:off x="4274700" y="2895599"/>
          <a:ext cx="1353953"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Recoding</a:t>
          </a:r>
          <a:endParaRPr lang="en-US" sz="1200" kern="1200" dirty="0">
            <a:solidFill>
              <a:schemeClr val="tx1"/>
            </a:solidFill>
          </a:endParaRPr>
        </a:p>
      </dsp:txBody>
      <dsp:txXfrm>
        <a:off x="4528700" y="2895599"/>
        <a:ext cx="845953" cy="508000"/>
      </dsp:txXfrm>
    </dsp:sp>
    <dsp:sp modelId="{CD37BD3A-7F39-4956-8865-4D50B5EE9621}">
      <dsp:nvSpPr>
        <dsp:cNvPr id="0" name=""/>
        <dsp:cNvSpPr/>
      </dsp:nvSpPr>
      <dsp:spPr>
        <a:xfrm>
          <a:off x="5463426"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Uploading</a:t>
          </a:r>
          <a:endParaRPr lang="en-US" sz="1200" kern="1200" dirty="0"/>
        </a:p>
      </dsp:txBody>
      <dsp:txXfrm>
        <a:off x="5793880" y="2819145"/>
        <a:ext cx="991363" cy="660908"/>
      </dsp:txXfrm>
    </dsp:sp>
    <dsp:sp modelId="{F74CD175-F276-4E78-B12A-DB009650DB05}">
      <dsp:nvSpPr>
        <dsp:cNvPr id="0" name=""/>
        <dsp:cNvSpPr/>
      </dsp:nvSpPr>
      <dsp:spPr>
        <a:xfrm>
          <a:off x="6950470" y="2895599"/>
          <a:ext cx="1652271"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Normalizing</a:t>
          </a:r>
          <a:endParaRPr lang="en-US" sz="1200" kern="1200" dirty="0">
            <a:solidFill>
              <a:schemeClr val="tx1"/>
            </a:solidFill>
          </a:endParaRPr>
        </a:p>
      </dsp:txBody>
      <dsp:txXfrm>
        <a:off x="7204470" y="2895599"/>
        <a:ext cx="1144271" cy="508000"/>
      </dsp:txXfrm>
    </dsp:sp>
    <dsp:sp modelId="{436C1171-E90E-420E-BC5B-83567055188D}">
      <dsp:nvSpPr>
        <dsp:cNvPr id="0" name=""/>
        <dsp:cNvSpPr/>
      </dsp:nvSpPr>
      <dsp:spPr>
        <a:xfrm>
          <a:off x="8437514" y="2819145"/>
          <a:ext cx="1652271" cy="660908"/>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Enriching</a:t>
          </a:r>
          <a:endParaRPr lang="en-US" sz="1200" kern="1200" dirty="0">
            <a:solidFill>
              <a:schemeClr val="tx1"/>
            </a:solidFill>
          </a:endParaRPr>
        </a:p>
      </dsp:txBody>
      <dsp:txXfrm>
        <a:off x="8767968" y="2819145"/>
        <a:ext cx="991363" cy="660908"/>
      </dsp:txXfrm>
    </dsp:sp>
    <dsp:sp modelId="{B40D01D2-7D59-46B1-A16C-BE8E100A87E3}">
      <dsp:nvSpPr>
        <dsp:cNvPr id="0" name=""/>
        <dsp:cNvSpPr/>
      </dsp:nvSpPr>
      <dsp:spPr>
        <a:xfrm>
          <a:off x="9924558" y="2819145"/>
          <a:ext cx="1652271" cy="660908"/>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Comparing</a:t>
          </a:r>
          <a:endParaRPr lang="en-US" sz="1200" kern="1200" dirty="0">
            <a:solidFill>
              <a:schemeClr val="tx1"/>
            </a:solidFill>
          </a:endParaRPr>
        </a:p>
      </dsp:txBody>
      <dsp:txXfrm>
        <a:off x="10255012" y="2819145"/>
        <a:ext cx="991363" cy="660908"/>
      </dsp:txXfrm>
    </dsp:sp>
    <dsp:sp modelId="{853540E2-1B4F-47ED-901B-054870982BE7}">
      <dsp:nvSpPr>
        <dsp:cNvPr id="0" name=""/>
        <dsp:cNvSpPr/>
      </dsp:nvSpPr>
      <dsp:spPr>
        <a:xfrm>
          <a:off x="11411603" y="2895599"/>
          <a:ext cx="1652271" cy="508000"/>
        </a:xfrm>
        <a:prstGeom prst="chevron">
          <a:avLst/>
        </a:prstGeom>
        <a:solidFill>
          <a:schemeClr val="bg1"/>
        </a:solidFill>
        <a:ln w="952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Presenting</a:t>
          </a:r>
          <a:endParaRPr lang="en-US" sz="1200" kern="1200" dirty="0">
            <a:solidFill>
              <a:schemeClr val="tx1"/>
            </a:solidFill>
          </a:endParaRPr>
        </a:p>
      </dsp:txBody>
      <dsp:txXfrm>
        <a:off x="11665603" y="2895599"/>
        <a:ext cx="1144271" cy="508000"/>
      </dsp:txXfrm>
    </dsp:sp>
    <dsp:sp modelId="{B3470969-60B4-4950-A4C1-CF60DCC98BCE}">
      <dsp:nvSpPr>
        <dsp:cNvPr id="0" name=""/>
        <dsp:cNvSpPr/>
      </dsp:nvSpPr>
      <dsp:spPr>
        <a:xfrm>
          <a:off x="12898647" y="2819145"/>
          <a:ext cx="1652271" cy="66090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Workflow</a:t>
          </a:r>
          <a:endParaRPr lang="en-US" sz="1200" kern="1200" dirty="0"/>
        </a:p>
      </dsp:txBody>
      <dsp:txXfrm>
        <a:off x="13229101" y="2819145"/>
        <a:ext cx="991363" cy="6609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E0861FF-796D-439E-B9FE-AEC2C71E3C99}" type="datetimeFigureOut">
              <a:rPr lang="en-US" smtClean="0"/>
              <a:t>11/2/2017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E32E2B2-722D-4FC7-A8B4-C0BE48524833}" type="slidenum">
              <a:rPr lang="en-US" smtClean="0"/>
              <a:t>‹#›</a:t>
            </a:fld>
            <a:endParaRPr lang="en-US"/>
          </a:p>
        </p:txBody>
      </p:sp>
    </p:spTree>
    <p:extLst>
      <p:ext uri="{BB962C8B-B14F-4D97-AF65-F5344CB8AC3E}">
        <p14:creationId xmlns:p14="http://schemas.microsoft.com/office/powerpoint/2010/main" val="1265748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Other quote: Mired in decade old reporting practices, the university does not approach decision making at a university wide level, by defining key performance indicators to keep a pulse on the state of affairs.  Instead, the decision making is pushed down to the lowest levels of each functional area, allowing decisions to be made that might best suit the functional area rather than the university as a whole.  </a:t>
            </a:r>
          </a:p>
          <a:p>
            <a:endParaRPr lang="en-US" u="none" dirty="0"/>
          </a:p>
        </p:txBody>
      </p:sp>
      <p:sp>
        <p:nvSpPr>
          <p:cNvPr id="4" name="Slide Number Placeholder 3"/>
          <p:cNvSpPr>
            <a:spLocks noGrp="1"/>
          </p:cNvSpPr>
          <p:nvPr>
            <p:ph type="sldNum" sz="quarter" idx="10"/>
          </p:nvPr>
        </p:nvSpPr>
        <p:spPr/>
        <p:txBody>
          <a:bodyPr/>
          <a:lstStyle/>
          <a:p>
            <a:fld id="{FE32E2B2-722D-4FC7-A8B4-C0BE48524833}" type="slidenum">
              <a:rPr lang="en-US" smtClean="0"/>
              <a:t>24</a:t>
            </a:fld>
            <a:endParaRPr lang="en-US"/>
          </a:p>
        </p:txBody>
      </p:sp>
    </p:spTree>
    <p:extLst>
      <p:ext uri="{BB962C8B-B14F-4D97-AF65-F5344CB8AC3E}">
        <p14:creationId xmlns:p14="http://schemas.microsoft.com/office/powerpoint/2010/main" val="424586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 it’s clean, doesn’t mean it leads to good decisions!</a:t>
            </a:r>
            <a:endParaRPr lang="en-US" dirty="0"/>
          </a:p>
        </p:txBody>
      </p:sp>
      <p:sp>
        <p:nvSpPr>
          <p:cNvPr id="4" name="Slide Number Placeholder 3"/>
          <p:cNvSpPr>
            <a:spLocks noGrp="1"/>
          </p:cNvSpPr>
          <p:nvPr>
            <p:ph type="sldNum" sz="quarter" idx="10"/>
          </p:nvPr>
        </p:nvSpPr>
        <p:spPr/>
        <p:txBody>
          <a:bodyPr/>
          <a:lstStyle/>
          <a:p>
            <a:fld id="{FE32E2B2-722D-4FC7-A8B4-C0BE48524833}" type="slidenum">
              <a:rPr lang="en-US" smtClean="0"/>
              <a:t>33</a:t>
            </a:fld>
            <a:endParaRPr lang="en-US"/>
          </a:p>
        </p:txBody>
      </p:sp>
    </p:spTree>
    <p:extLst>
      <p:ext uri="{BB962C8B-B14F-4D97-AF65-F5344CB8AC3E}">
        <p14:creationId xmlns:p14="http://schemas.microsoft.com/office/powerpoint/2010/main" val="263553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293" y="0"/>
            <a:ext cx="738170" cy="1107256"/>
          </a:xfrm>
          <a:prstGeom prst="rect">
            <a:avLst/>
          </a:prstGeom>
        </p:spPr>
      </p:pic>
    </p:spTree>
    <p:extLst>
      <p:ext uri="{BB962C8B-B14F-4D97-AF65-F5344CB8AC3E}">
        <p14:creationId xmlns:p14="http://schemas.microsoft.com/office/powerpoint/2010/main" val="27460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dirty="0"/>
          </a:p>
        </p:txBody>
      </p:sp>
      <p:sp>
        <p:nvSpPr>
          <p:cNvPr id="3" name="Slide Number Placeholder 5"/>
          <p:cNvSpPr>
            <a:spLocks noGrp="1"/>
          </p:cNvSpPr>
          <p:nvPr>
            <p:ph type="sldNum" sz="quarter" idx="12"/>
          </p:nvPr>
        </p:nvSpPr>
        <p:spPr>
          <a:xfrm>
            <a:off x="11216640"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1445554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125200"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20106455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4" hasCustomPrompt="1"/>
          </p:nvPr>
        </p:nvSpPr>
        <p:spPr>
          <a:xfrm>
            <a:off x="1704342" y="1920242"/>
            <a:ext cx="11573437" cy="4986916"/>
          </a:xfrm>
          <a:prstGeom prst="rect">
            <a:avLst/>
          </a:prstGeom>
        </p:spPr>
        <p:txBody>
          <a:bodyPr/>
          <a:lstStyle>
            <a:lvl1pPr marL="548640" indent="-548640">
              <a:buFont typeface="Arial" panose="020B0604020202020204" pitchFamily="34" charset="0"/>
              <a:buChar char="•"/>
              <a:defRPr baseline="0"/>
            </a:lvl1pPr>
          </a:lstStyle>
          <a:p>
            <a:pPr lvl="0"/>
            <a:r>
              <a:rPr lang="en-US" dirty="0" smtClean="0"/>
              <a:t>Text Goes here</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85120" y="7627622"/>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
        <p:nvSpPr>
          <p:cNvPr id="14" name="Text Placeholder 13"/>
          <p:cNvSpPr>
            <a:spLocks noGrp="1"/>
          </p:cNvSpPr>
          <p:nvPr>
            <p:ph type="body" sz="quarter" idx="13" hasCustomPrompt="1"/>
          </p:nvPr>
        </p:nvSpPr>
        <p:spPr>
          <a:xfrm>
            <a:off x="1717763" y="783515"/>
            <a:ext cx="11186160" cy="906780"/>
          </a:xfrm>
          <a:prstGeom prst="rect">
            <a:avLst/>
          </a:prstGeom>
        </p:spPr>
        <p:txBody>
          <a:bodyPr/>
          <a:lstStyle>
            <a:lvl1pPr marL="0" indent="0">
              <a:buNone/>
              <a:defRPr sz="4800" b="1"/>
            </a:lvl1pPr>
          </a:lstStyle>
          <a:p>
            <a:pPr lvl="0"/>
            <a:r>
              <a:rPr lang="en-US" dirty="0" smtClean="0"/>
              <a:t>Title Goes Here</a:t>
            </a:r>
          </a:p>
        </p:txBody>
      </p:sp>
      <p:pic>
        <p:nvPicPr>
          <p:cNvPr id="7" name="Picture 6"/>
          <p:cNvPicPr>
            <a:picLocks noChangeAspect="1"/>
          </p:cNvPicPr>
          <p:nvPr userDrawn="1"/>
        </p:nvPicPr>
        <p:blipFill>
          <a:blip r:embed="rId2"/>
          <a:stretch>
            <a:fillRect/>
          </a:stretch>
        </p:blipFill>
        <p:spPr>
          <a:xfrm>
            <a:off x="0" y="6907156"/>
            <a:ext cx="1889760" cy="701040"/>
          </a:xfrm>
          <a:prstGeom prst="rect">
            <a:avLst/>
          </a:prstGeom>
        </p:spPr>
      </p:pic>
    </p:spTree>
    <p:extLst>
      <p:ext uri="{BB962C8B-B14F-4D97-AF65-F5344CB8AC3E}">
        <p14:creationId xmlns:p14="http://schemas.microsoft.com/office/powerpoint/2010/main" val="372916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2"/>
          </p:nvPr>
        </p:nvSpPr>
        <p:spPr>
          <a:xfrm>
            <a:off x="11194869"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38716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1520" y="1920242"/>
            <a:ext cx="13167360" cy="543115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2"/>
          </p:nvPr>
        </p:nvSpPr>
        <p:spPr>
          <a:xfrm>
            <a:off x="11198497" y="7599503"/>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35826842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6" y="3146647"/>
            <a:ext cx="13687124" cy="1634490"/>
          </a:xfrm>
          <a:prstGeom prst="rect">
            <a:avLst/>
          </a:prstGeom>
        </p:spPr>
        <p:txBody>
          <a:bodyPr anchor="t"/>
          <a:lstStyle>
            <a:lvl1pPr algn="ctr">
              <a:defRPr sz="6480" b="1" cap="none"/>
            </a:lvl1p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11227526"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32419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dirty="0"/>
          </a:p>
        </p:txBody>
      </p:sp>
      <p:sp>
        <p:nvSpPr>
          <p:cNvPr id="3" name="Slide Number Placeholder 5"/>
          <p:cNvSpPr>
            <a:spLocks noGrp="1"/>
          </p:cNvSpPr>
          <p:nvPr>
            <p:ph type="sldNum" sz="quarter" idx="12"/>
          </p:nvPr>
        </p:nvSpPr>
        <p:spPr>
          <a:xfrm>
            <a:off x="11216640"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37216534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11180354"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32918989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2"/>
            <a:ext cx="3413760" cy="438150"/>
          </a:xfrm>
          <a:prstGeom prst="rect">
            <a:avLst/>
          </a:prstGeom>
        </p:spPr>
        <p:txBody>
          <a:bodyPr/>
          <a:lstStyle/>
          <a:p>
            <a:endParaRPr lang="en-US"/>
          </a:p>
        </p:txBody>
      </p:sp>
      <p:sp>
        <p:nvSpPr>
          <p:cNvPr id="5" name="Footer Placeholder 4"/>
          <p:cNvSpPr>
            <a:spLocks noGrp="1"/>
          </p:cNvSpPr>
          <p:nvPr>
            <p:ph type="ftr" sz="quarter" idx="11"/>
          </p:nvPr>
        </p:nvSpPr>
        <p:spPr>
          <a:xfrm>
            <a:off x="4998720" y="7627622"/>
            <a:ext cx="4632960" cy="43815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0EF2946-B953-4A65-8E14-B0E1BFA37FA1}" type="slidenum">
              <a:rPr lang="en-US" smtClean="0"/>
              <a:pPr/>
              <a:t>‹#›</a:t>
            </a:fld>
            <a:endParaRPr lang="en-US"/>
          </a:p>
        </p:txBody>
      </p:sp>
    </p:spTree>
    <p:extLst>
      <p:ext uri="{BB962C8B-B14F-4D97-AF65-F5344CB8AC3E}">
        <p14:creationId xmlns:p14="http://schemas.microsoft.com/office/powerpoint/2010/main" val="2107866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1520" y="1920242"/>
            <a:ext cx="13167360" cy="543115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9981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6" y="3146647"/>
            <a:ext cx="13687124" cy="1634490"/>
          </a:xfrm>
          <a:prstGeom prst="rect">
            <a:avLst/>
          </a:prstGeom>
        </p:spPr>
        <p:txBody>
          <a:bodyPr anchor="t"/>
          <a:lstStyle>
            <a:lvl1pPr algn="ctr">
              <a:defRPr sz="648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691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4255665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02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31520" y="7627621"/>
            <a:ext cx="3413760" cy="438150"/>
          </a:xfrm>
          <a:prstGeom prst="rect">
            <a:avLst/>
          </a:prstGeom>
        </p:spPr>
        <p:txBody>
          <a:bodyPr/>
          <a:lstStyle/>
          <a:p>
            <a:endParaRPr lang="en-US"/>
          </a:p>
        </p:txBody>
      </p:sp>
      <p:sp>
        <p:nvSpPr>
          <p:cNvPr id="4" name="Footer Placeholder 3"/>
          <p:cNvSpPr>
            <a:spLocks noGrp="1"/>
          </p:cNvSpPr>
          <p:nvPr>
            <p:ph type="ftr" sz="quarter" idx="11"/>
          </p:nvPr>
        </p:nvSpPr>
        <p:spPr>
          <a:xfrm>
            <a:off x="4998720" y="7627621"/>
            <a:ext cx="46329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1125200" y="7696200"/>
            <a:ext cx="3413760" cy="438150"/>
          </a:xfrm>
          <a:prstGeom prst="rect">
            <a:avLst/>
          </a:prstGeom>
        </p:spPr>
        <p:txBody>
          <a:bodyPr/>
          <a:lstStyle/>
          <a:p>
            <a:fld id="{6516663B-27EC-47E4-9D99-15530F255DF6}" type="slidenum">
              <a:rPr lang="en-US" smtClean="0"/>
              <a:t>‹#›</a:t>
            </a:fld>
            <a:endParaRPr lang="en-US"/>
          </a:p>
        </p:txBody>
      </p:sp>
    </p:spTree>
    <p:extLst>
      <p:ext uri="{BB962C8B-B14F-4D97-AF65-F5344CB8AC3E}">
        <p14:creationId xmlns:p14="http://schemas.microsoft.com/office/powerpoint/2010/main" val="64529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2"/>
          </p:nvPr>
        </p:nvSpPr>
        <p:spPr>
          <a:xfrm>
            <a:off x="11205754"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109142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1520" y="1920242"/>
            <a:ext cx="13167360" cy="5431156"/>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2"/>
          </p:nvPr>
        </p:nvSpPr>
        <p:spPr>
          <a:xfrm>
            <a:off x="11216640" y="7570474"/>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7664005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6" y="3146647"/>
            <a:ext cx="13687124" cy="1634490"/>
          </a:xfrm>
          <a:prstGeom prst="rect">
            <a:avLst/>
          </a:prstGeom>
        </p:spPr>
        <p:txBody>
          <a:bodyPr anchor="t"/>
          <a:lstStyle>
            <a:lvl1pPr algn="ctr">
              <a:defRPr sz="6480" b="1" cap="none"/>
            </a:lvl1p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11198497"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129160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gi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8"/>
          <a:stretch>
            <a:fillRect/>
          </a:stretch>
        </p:blipFill>
        <p:spPr>
          <a:xfrm>
            <a:off x="9470274" y="7542097"/>
            <a:ext cx="5153893" cy="682133"/>
          </a:xfrm>
          <a:prstGeom prst="rect">
            <a:avLst/>
          </a:prstGeom>
        </p:spPr>
      </p:pic>
      <p:sp>
        <p:nvSpPr>
          <p:cNvPr id="4" name="Rectangle 3"/>
          <p:cNvSpPr/>
          <p:nvPr/>
        </p:nvSpPr>
        <p:spPr>
          <a:xfrm>
            <a:off x="1" y="7542098"/>
            <a:ext cx="10419698" cy="687503"/>
          </a:xfrm>
          <a:prstGeom prst="rect">
            <a:avLst/>
          </a:prstGeom>
          <a:gradFill flip="none" rotWithShape="1">
            <a:gsLst>
              <a:gs pos="0">
                <a:srgbClr val="67140F">
                  <a:shade val="30000"/>
                  <a:satMod val="115000"/>
                </a:srgbClr>
              </a:gs>
              <a:gs pos="50000">
                <a:srgbClr val="67140F">
                  <a:shade val="67500"/>
                  <a:satMod val="115000"/>
                </a:srgbClr>
              </a:gs>
              <a:gs pos="100000">
                <a:srgbClr val="67140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Tree>
    <p:extLst>
      <p:ext uri="{BB962C8B-B14F-4D97-AF65-F5344CB8AC3E}">
        <p14:creationId xmlns:p14="http://schemas.microsoft.com/office/powerpoint/2010/main" val="3498741197"/>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58" r:id="rId6"/>
  </p:sldLayoutIdLst>
  <p:timing>
    <p:tnLst>
      <p:par>
        <p:cTn id="1" dur="indefinite" restart="never" nodeType="tmRoot"/>
      </p:par>
    </p:tnLst>
  </p:timing>
  <p:hf hdr="0" ftr="0" dt="0"/>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293" y="0"/>
            <a:ext cx="738170" cy="1107256"/>
          </a:xfrm>
          <a:prstGeom prst="rect">
            <a:avLst/>
          </a:prstGeom>
        </p:spPr>
      </p:pic>
      <p:sp>
        <p:nvSpPr>
          <p:cNvPr id="3" name="Slide Number Placeholder 5"/>
          <p:cNvSpPr>
            <a:spLocks noGrp="1"/>
          </p:cNvSpPr>
          <p:nvPr>
            <p:ph type="sldNum" sz="quarter" idx="4"/>
          </p:nvPr>
        </p:nvSpPr>
        <p:spPr>
          <a:xfrm>
            <a:off x="11216640" y="7620000"/>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2923922607"/>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timing>
    <p:tnLst>
      <p:par>
        <p:cTn id="1" dur="indefinite" restart="never" nodeType="tmRoot"/>
      </p:par>
    </p:tnLst>
  </p:timing>
  <p:hf hdr="0" ftr="0" dt="0"/>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07014" y="7122345"/>
            <a:ext cx="738170" cy="1107256"/>
          </a:xfrm>
          <a:prstGeom prst="rect">
            <a:avLst/>
          </a:prstGeom>
        </p:spPr>
      </p:pic>
      <p:sp>
        <p:nvSpPr>
          <p:cNvPr id="3" name="Slide Number Placeholder 5"/>
          <p:cNvSpPr>
            <a:spLocks noGrp="1"/>
          </p:cNvSpPr>
          <p:nvPr>
            <p:ph type="sldNum" sz="quarter" idx="4"/>
          </p:nvPr>
        </p:nvSpPr>
        <p:spPr>
          <a:xfrm>
            <a:off x="11216640" y="7675973"/>
            <a:ext cx="3413760" cy="438150"/>
          </a:xfrm>
          <a:prstGeom prst="rect">
            <a:avLst/>
          </a:prstGeom>
        </p:spPr>
        <p:txBody>
          <a:bodyPr/>
          <a:lstStyle>
            <a:lvl1pPr algn="r">
              <a:defRPr/>
            </a:lvl1pPr>
          </a:lstStyle>
          <a:p>
            <a:fld id="{48505A05-1974-134A-B52E-7AA094B24DB2}" type="slidenum">
              <a:rPr lang="en-US" smtClean="0"/>
              <a:pPr/>
              <a:t>‹#›</a:t>
            </a:fld>
            <a:endParaRPr lang="en-US" dirty="0"/>
          </a:p>
        </p:txBody>
      </p:sp>
    </p:spTree>
    <p:extLst>
      <p:ext uri="{BB962C8B-B14F-4D97-AF65-F5344CB8AC3E}">
        <p14:creationId xmlns:p14="http://schemas.microsoft.com/office/powerpoint/2010/main" val="196526936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hf hdr="0" ftr="0" dt="0"/>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7570472"/>
            <a:ext cx="14630400" cy="659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11094720" y="7700012"/>
            <a:ext cx="3413760" cy="438150"/>
          </a:xfrm>
          <a:prstGeom prst="rect">
            <a:avLst/>
          </a:prstGeom>
        </p:spPr>
        <p:txBody>
          <a:bodyPr vert="horz" lIns="91440" tIns="45720" rIns="91440" bIns="45720" rtlCol="0" anchor="ctr"/>
          <a:lstStyle>
            <a:lvl1pPr algn="r">
              <a:defRPr sz="1440">
                <a:solidFill>
                  <a:schemeClr val="bg1"/>
                </a:solidFill>
              </a:defRPr>
            </a:lvl1pPr>
          </a:lstStyle>
          <a:p>
            <a:fld id="{60EF2946-B953-4A65-8E14-B0E1BFA37FA1}" type="slidenum">
              <a:rPr lang="en-US" smtClean="0"/>
              <a:pPr/>
              <a:t>‹#›</a:t>
            </a:fld>
            <a:endParaRPr lang="en-US"/>
          </a:p>
        </p:txBody>
      </p:sp>
      <p:pic>
        <p:nvPicPr>
          <p:cNvPr id="1026" name="Picture 2"/>
          <p:cNvPicPr>
            <a:picLocks noChangeAspect="1" noChangeArrowheads="1"/>
          </p:cNvPicPr>
          <p:nvPr/>
        </p:nvPicPr>
        <p:blipFill>
          <a:blip r:embed="rId3"/>
          <a:srcRect/>
          <a:stretch>
            <a:fillRect/>
          </a:stretch>
        </p:blipFill>
        <p:spPr bwMode="auto">
          <a:xfrm>
            <a:off x="267631" y="7709643"/>
            <a:ext cx="4879774" cy="399523"/>
          </a:xfrm>
          <a:prstGeom prst="rect">
            <a:avLst/>
          </a:prstGeom>
          <a:noFill/>
          <a:ln w="9525">
            <a:noFill/>
            <a:miter lim="800000"/>
            <a:headEnd/>
            <a:tailEnd/>
          </a:ln>
          <a:effectLst/>
        </p:spPr>
      </p:pic>
    </p:spTree>
    <p:extLst>
      <p:ext uri="{BB962C8B-B14F-4D97-AF65-F5344CB8AC3E}">
        <p14:creationId xmlns:p14="http://schemas.microsoft.com/office/powerpoint/2010/main" val="2905074988"/>
      </p:ext>
    </p:extLst>
  </p:cSld>
  <p:clrMap bg1="dk1" tx1="lt1" bg2="dk2" tx2="lt2" accent1="accent1" accent2="accent2" accent3="accent3" accent4="accent4" accent5="accent5" accent6="accent6" hlink="hlink" folHlink="folHlink"/>
  <p:sldLayoutIdLst>
    <p:sldLayoutId id="2147483679" r:id="rId1"/>
  </p:sldLayoutIdLst>
  <p:transition>
    <p:fade/>
  </p:transition>
  <p:timing>
    <p:tnLst>
      <p:par>
        <p:cTn id="1" dur="indefinite" restart="never" nodeType="tmRoot"/>
      </p:par>
    </p:tnLst>
  </p:timing>
  <p:hf hdr="0" ftr="0" dt="0"/>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creativecommons.org/licenses/by/4.0/" TargetMode="Externa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gif"/></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creativecommons.org/licenses/by/4.0/" TargetMode="Externa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135380" y="7575722"/>
            <a:ext cx="3152776" cy="415498"/>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effectLst/>
                <a:latin typeface="inherit"/>
              </a:rPr>
              <a:t>                         </a:t>
            </a:r>
            <a:r>
              <a:rPr kumimoji="0" lang="en-US" altLang="en-US" sz="900" b="0" i="0" u="none" strike="noStrike" cap="none" normalizeH="0" baseline="0" dirty="0" smtClean="0">
                <a:ln>
                  <a:noFill/>
                </a:ln>
                <a:effectLst/>
                <a:latin typeface="Helvetica Neue"/>
              </a:rPr>
              <a:t/>
            </a:r>
            <a:br>
              <a:rPr kumimoji="0" lang="en-US" altLang="en-US" sz="900" b="0" i="0" u="none" strike="noStrike" cap="none" normalizeH="0" baseline="0" dirty="0" smtClean="0">
                <a:ln>
                  <a:noFill/>
                </a:ln>
                <a:effectLst/>
                <a:latin typeface="Helvetica Neue"/>
              </a:rPr>
            </a:br>
            <a:r>
              <a:rPr kumimoji="0" lang="en-US" altLang="en-US" sz="900" b="0" i="0" u="none" strike="noStrike" cap="none" normalizeH="0" baseline="0" dirty="0" smtClean="0">
                <a:ln>
                  <a:noFill/>
                </a:ln>
                <a:effectLst/>
                <a:latin typeface="Helvetica Neue"/>
              </a:rPr>
              <a:t>This work by </a:t>
            </a:r>
            <a:r>
              <a:rPr kumimoji="0" lang="en-US" altLang="en-US" sz="900" b="0" i="0" u="none" strike="noStrike" cap="none" normalizeH="0" baseline="0" dirty="0" smtClean="0">
                <a:ln>
                  <a:noFill/>
                </a:ln>
                <a:effectLst/>
                <a:latin typeface="inherit"/>
              </a:rPr>
              <a:t>Brad Wheeler</a:t>
            </a:r>
            <a:r>
              <a:rPr kumimoji="0" lang="en-US" altLang="en-US" sz="900" b="0" i="0" u="none" strike="noStrike" cap="none" normalizeH="0" baseline="0" dirty="0" smtClean="0">
                <a:ln>
                  <a:noFill/>
                </a:ln>
                <a:effectLst/>
                <a:latin typeface="Helvetica Neue"/>
              </a:rPr>
              <a:t> is licensed under a </a:t>
            </a:r>
            <a:r>
              <a:rPr kumimoji="0" lang="en-US" altLang="en-US" sz="900" b="0" i="0" u="none" strike="noStrike" cap="none" normalizeH="0" baseline="0" dirty="0" smtClean="0">
                <a:ln>
                  <a:noFill/>
                </a:ln>
                <a:effectLst/>
                <a:latin typeface="inherit"/>
              </a:rPr>
              <a:t>Creative Commons Attribution 4.0 International License</a:t>
            </a:r>
            <a:r>
              <a:rPr kumimoji="0" lang="en-US" altLang="en-US" sz="900" b="0" i="0" u="none" strike="noStrike" cap="none" normalizeH="0" baseline="0" dirty="0" smtClean="0">
                <a:ln>
                  <a:noFill/>
                </a:ln>
                <a:effectLst/>
                <a:latin typeface="Helvetica Neue"/>
              </a:rPr>
              <a:t>.</a:t>
            </a:r>
            <a:endParaRPr kumimoji="0" lang="en-US" altLang="en-US" sz="900" b="0" i="0" u="none" strike="noStrike" cap="none" normalizeH="0" baseline="0" dirty="0" smtClean="0">
              <a:ln>
                <a:noFill/>
              </a:ln>
              <a:effectLst/>
              <a:latin typeface="inherit"/>
            </a:endParaRPr>
          </a:p>
        </p:txBody>
      </p:sp>
      <p:sp>
        <p:nvSpPr>
          <p:cNvPr id="2" name="Title 1"/>
          <p:cNvSpPr>
            <a:spLocks noGrp="1"/>
          </p:cNvSpPr>
          <p:nvPr>
            <p:ph type="ctrTitle"/>
          </p:nvPr>
        </p:nvSpPr>
        <p:spPr>
          <a:xfrm>
            <a:off x="1097280" y="2090248"/>
            <a:ext cx="12435840" cy="1764030"/>
          </a:xfrm>
          <a:prstGeom prst="rect">
            <a:avLst/>
          </a:prstGeom>
        </p:spPr>
        <p:txBody>
          <a:bodyPr>
            <a:normAutofit/>
          </a:bodyPr>
          <a:lstStyle/>
          <a:p>
            <a:r>
              <a:rPr lang="en-US" dirty="0" smtClean="0"/>
              <a:t>Who Is Doing Our Data Laundry?</a:t>
            </a:r>
            <a:br>
              <a:rPr lang="en-US" dirty="0" smtClean="0"/>
            </a:br>
            <a:r>
              <a:rPr lang="en-US" sz="3600" i="1" dirty="0" smtClean="0"/>
              <a:t>EDUCAUSE 2017</a:t>
            </a:r>
            <a:endParaRPr lang="en-US" sz="3600" i="1" dirty="0"/>
          </a:p>
        </p:txBody>
      </p:sp>
      <p:sp>
        <p:nvSpPr>
          <p:cNvPr id="3" name="Subtitle 2"/>
          <p:cNvSpPr>
            <a:spLocks noGrp="1"/>
          </p:cNvSpPr>
          <p:nvPr>
            <p:ph type="subTitle" idx="1"/>
          </p:nvPr>
        </p:nvSpPr>
        <p:spPr>
          <a:prstGeom prst="rect">
            <a:avLst/>
          </a:prstGeom>
        </p:spPr>
        <p:txBody>
          <a:bodyPr>
            <a:noAutofit/>
          </a:bodyPr>
          <a:lstStyle/>
          <a:p>
            <a:pPr marL="0" indent="0" algn="ctr">
              <a:buNone/>
            </a:pPr>
            <a:r>
              <a:rPr lang="en-US" b="1" dirty="0" smtClean="0">
                <a:solidFill>
                  <a:schemeClr val="tx1"/>
                </a:solidFill>
              </a:rPr>
              <a:t>Brad Wheeler</a:t>
            </a:r>
            <a:r>
              <a:rPr lang="en-US" dirty="0" smtClean="0">
                <a:solidFill>
                  <a:schemeClr val="tx1"/>
                </a:solidFill>
              </a:rPr>
              <a:t>, </a:t>
            </a:r>
            <a:r>
              <a:rPr lang="en-US" sz="3600" dirty="0" smtClean="0">
                <a:solidFill>
                  <a:schemeClr val="tx1"/>
                </a:solidFill>
              </a:rPr>
              <a:t>Ph.D.</a:t>
            </a:r>
            <a:endParaRPr lang="en-US" dirty="0"/>
          </a:p>
          <a:p>
            <a:pPr marL="0" indent="0" algn="ctr">
              <a:buNone/>
            </a:pPr>
            <a:r>
              <a:rPr lang="en-US" sz="3200" dirty="0">
                <a:solidFill>
                  <a:schemeClr val="tx1"/>
                </a:solidFill>
              </a:rPr>
              <a:t>I</a:t>
            </a:r>
            <a:r>
              <a:rPr lang="en-US" sz="3200" dirty="0" smtClean="0">
                <a:solidFill>
                  <a:schemeClr val="tx1"/>
                </a:solidFill>
              </a:rPr>
              <a:t>U Vice </a:t>
            </a:r>
            <a:r>
              <a:rPr lang="en-US" sz="3200" dirty="0">
                <a:solidFill>
                  <a:schemeClr val="tx1"/>
                </a:solidFill>
              </a:rPr>
              <a:t>President for Information Technology, </a:t>
            </a:r>
            <a:r>
              <a:rPr lang="en-US" sz="3200" dirty="0" smtClean="0">
                <a:solidFill>
                  <a:schemeClr val="tx1"/>
                </a:solidFill>
              </a:rPr>
              <a:t>&amp; CIO</a:t>
            </a:r>
            <a:br>
              <a:rPr lang="en-US" sz="3200" dirty="0" smtClean="0">
                <a:solidFill>
                  <a:schemeClr val="tx1"/>
                </a:solidFill>
              </a:rPr>
            </a:br>
            <a:r>
              <a:rPr lang="en-US" sz="3200" dirty="0" smtClean="0">
                <a:solidFill>
                  <a:schemeClr val="tx1"/>
                </a:solidFill>
              </a:rPr>
              <a:t>Professor of Information Systems, Kelley School of Business</a:t>
            </a:r>
            <a:endParaRPr lang="en-US" sz="3200" dirty="0">
              <a:solidFill>
                <a:schemeClr val="tx1"/>
              </a:solidFill>
            </a:endParaRPr>
          </a:p>
        </p:txBody>
      </p:sp>
      <p:pic>
        <p:nvPicPr>
          <p:cNvPr id="7" name="Picture 2" descr="Creative Commons Licen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95944"/>
            <a:ext cx="944880" cy="332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293" y="0"/>
            <a:ext cx="738170" cy="1107256"/>
          </a:xfrm>
          <a:prstGeom prst="rect">
            <a:avLst/>
          </a:prstGeom>
        </p:spPr>
      </p:pic>
      <p:sp>
        <p:nvSpPr>
          <p:cNvPr id="9" name="TextBox 8"/>
          <p:cNvSpPr txBox="1"/>
          <p:nvPr/>
        </p:nvSpPr>
        <p:spPr>
          <a:xfrm>
            <a:off x="12412980" y="7575722"/>
            <a:ext cx="1875257" cy="461665"/>
          </a:xfrm>
          <a:prstGeom prst="rect">
            <a:avLst/>
          </a:prstGeom>
          <a:noFill/>
        </p:spPr>
        <p:txBody>
          <a:bodyPr wrap="none" rtlCol="0">
            <a:spAutoFit/>
          </a:bodyPr>
          <a:lstStyle/>
          <a:p>
            <a:r>
              <a:rPr lang="en-US" sz="2400" i="1" dirty="0" smtClean="0">
                <a:latin typeface="+mn-lt"/>
              </a:rPr>
              <a:t>October 2017</a:t>
            </a:r>
          </a:p>
        </p:txBody>
      </p:sp>
    </p:spTree>
    <p:extLst>
      <p:ext uri="{BB962C8B-B14F-4D97-AF65-F5344CB8AC3E}">
        <p14:creationId xmlns:p14="http://schemas.microsoft.com/office/powerpoint/2010/main" val="1410468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206" b="24117"/>
          <a:stretch/>
        </p:blipFill>
        <p:spPr>
          <a:xfrm>
            <a:off x="0" y="-19050"/>
            <a:ext cx="14630400" cy="8248650"/>
          </a:xfrm>
        </p:spPr>
      </p:pic>
    </p:spTree>
    <p:extLst>
      <p:ext uri="{BB962C8B-B14F-4D97-AF65-F5344CB8AC3E}">
        <p14:creationId xmlns:p14="http://schemas.microsoft.com/office/powerpoint/2010/main" val="1786794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3620" y="1524000"/>
            <a:ext cx="9892180" cy="5562600"/>
          </a:xfrm>
          <a:prstGeom prst="rect">
            <a:avLst/>
          </a:prstGeom>
        </p:spPr>
      </p:pic>
      <p:sp>
        <p:nvSpPr>
          <p:cNvPr id="6" name="TextBox 5"/>
          <p:cNvSpPr txBox="1"/>
          <p:nvPr/>
        </p:nvSpPr>
        <p:spPr>
          <a:xfrm>
            <a:off x="1482256" y="304800"/>
            <a:ext cx="11624144" cy="1107996"/>
          </a:xfrm>
          <a:prstGeom prst="rect">
            <a:avLst/>
          </a:prstGeom>
          <a:noFill/>
        </p:spPr>
        <p:txBody>
          <a:bodyPr wrap="none" rtlCol="0">
            <a:spAutoFit/>
          </a:bodyPr>
          <a:lstStyle/>
          <a:p>
            <a:r>
              <a:rPr lang="en-US" sz="6600" b="1" dirty="0" smtClean="0">
                <a:latin typeface="+mn-lt"/>
              </a:rPr>
              <a:t>Who is Doing Our Dat</a:t>
            </a:r>
            <a:r>
              <a:rPr lang="en-US" sz="6600" b="1" dirty="0" smtClean="0">
                <a:latin typeface="+mn-lt"/>
              </a:rPr>
              <a:t>a Laundry?</a:t>
            </a:r>
            <a:endParaRPr lang="en-US" sz="6600" b="1" dirty="0" smtClean="0">
              <a:latin typeface="+mn-lt"/>
            </a:endParaRPr>
          </a:p>
        </p:txBody>
      </p:sp>
      <p:sp>
        <p:nvSpPr>
          <p:cNvPr id="7" name="TextBox 6"/>
          <p:cNvSpPr txBox="1"/>
          <p:nvPr/>
        </p:nvSpPr>
        <p:spPr>
          <a:xfrm>
            <a:off x="304800" y="7527667"/>
            <a:ext cx="5912196" cy="461665"/>
          </a:xfrm>
          <a:prstGeom prst="rect">
            <a:avLst/>
          </a:prstGeom>
          <a:noFill/>
        </p:spPr>
        <p:txBody>
          <a:bodyPr wrap="none" rtlCol="0">
            <a:spAutoFit/>
          </a:bodyPr>
          <a:lstStyle/>
          <a:p>
            <a:r>
              <a:rPr lang="en-US" sz="2400" i="1" dirty="0" smtClean="0">
                <a:latin typeface="+mn-lt"/>
              </a:rPr>
              <a:t>The EDUCAUSE Review Online, </a:t>
            </a:r>
            <a:r>
              <a:rPr lang="en-US" sz="2400" dirty="0" smtClean="0">
                <a:latin typeface="+mn-lt"/>
              </a:rPr>
              <a:t>13 March 2017</a:t>
            </a:r>
            <a:endParaRPr lang="en-US" sz="2400" i="1" dirty="0" smtClean="0">
              <a:latin typeface="+mn-lt"/>
            </a:endParaRPr>
          </a:p>
        </p:txBody>
      </p:sp>
      <p:sp>
        <p:nvSpPr>
          <p:cNvPr id="8" name="Rectangle 7"/>
          <p:cNvSpPr/>
          <p:nvPr/>
        </p:nvSpPr>
        <p:spPr>
          <a:xfrm>
            <a:off x="7239000" y="7620000"/>
            <a:ext cx="7289240" cy="369332"/>
          </a:xfrm>
          <a:prstGeom prst="rect">
            <a:avLst/>
          </a:prstGeom>
        </p:spPr>
        <p:txBody>
          <a:bodyPr wrap="none">
            <a:spAutoFit/>
          </a:bodyPr>
          <a:lstStyle/>
          <a:p>
            <a:r>
              <a:rPr lang="en-US" dirty="0"/>
              <a:t>https://er.educause.edu/articles/2017/3/who-is-doing-our-data-laundry</a:t>
            </a:r>
          </a:p>
        </p:txBody>
      </p:sp>
    </p:spTree>
    <p:extLst>
      <p:ext uri="{BB962C8B-B14F-4D97-AF65-F5344CB8AC3E}">
        <p14:creationId xmlns:p14="http://schemas.microsoft.com/office/powerpoint/2010/main" val="2939613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Data Laundry?</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12</a:t>
            </a:fld>
            <a:endParaRPr lang="en-US" dirty="0"/>
          </a:p>
        </p:txBody>
      </p:sp>
      <p:sp>
        <p:nvSpPr>
          <p:cNvPr id="5" name="Rectangle 4"/>
          <p:cNvSpPr/>
          <p:nvPr/>
        </p:nvSpPr>
        <p:spPr>
          <a:xfrm>
            <a:off x="1905000" y="2209800"/>
            <a:ext cx="11484752" cy="5262979"/>
          </a:xfrm>
          <a:prstGeom prst="rect">
            <a:avLst/>
          </a:prstGeom>
        </p:spPr>
        <p:txBody>
          <a:bodyPr wrap="square">
            <a:spAutoFit/>
          </a:bodyPr>
          <a:lstStyle/>
          <a:p>
            <a:r>
              <a:rPr lang="en-US" sz="4800" i="1" dirty="0">
                <a:latin typeface="+mj-lt"/>
                <a:ea typeface="Times" panose="02020603050405020304" pitchFamily="18" charset="0"/>
                <a:cs typeface="Times New Roman" panose="02020603050405020304" pitchFamily="18" charset="0"/>
              </a:rPr>
              <a:t>By </a:t>
            </a:r>
            <a:r>
              <a:rPr lang="en-US" sz="4800" b="1" i="1" dirty="0">
                <a:latin typeface="+mj-lt"/>
                <a:ea typeface="Times" panose="02020603050405020304" pitchFamily="18" charset="0"/>
                <a:cs typeface="Times New Roman" panose="02020603050405020304" pitchFamily="18" charset="0"/>
              </a:rPr>
              <a:t>data laundry</a:t>
            </a:r>
            <a:r>
              <a:rPr lang="en-US" sz="4800" i="1" dirty="0">
                <a:latin typeface="+mj-lt"/>
                <a:ea typeface="Times" panose="02020603050405020304" pitchFamily="18" charset="0"/>
                <a:cs typeface="Times New Roman" panose="02020603050405020304" pitchFamily="18" charset="0"/>
              </a:rPr>
              <a:t>, I am referring to the </a:t>
            </a:r>
            <a:r>
              <a:rPr lang="en-US" sz="4800" i="1" u="sng" dirty="0">
                <a:latin typeface="+mj-lt"/>
                <a:ea typeface="Times" panose="02020603050405020304" pitchFamily="18" charset="0"/>
                <a:cs typeface="Times New Roman" panose="02020603050405020304" pitchFamily="18" charset="0"/>
              </a:rPr>
              <a:t>legitimate</a:t>
            </a:r>
            <a:r>
              <a:rPr lang="en-US" sz="4800" i="1" dirty="0">
                <a:latin typeface="+mj-lt"/>
                <a:ea typeface="Times" panose="02020603050405020304" pitchFamily="18" charset="0"/>
                <a:cs typeface="Times New Roman" panose="02020603050405020304" pitchFamily="18" charset="0"/>
              </a:rPr>
              <a:t> process of transforming and </a:t>
            </a:r>
            <a:r>
              <a:rPr lang="en-US" sz="4800" b="1" i="1" dirty="0">
                <a:latin typeface="+mj-lt"/>
                <a:ea typeface="Times" panose="02020603050405020304" pitchFamily="18" charset="0"/>
                <a:cs typeface="Times New Roman" panose="02020603050405020304" pitchFamily="18" charset="0"/>
              </a:rPr>
              <a:t>repurposing</a:t>
            </a:r>
            <a:r>
              <a:rPr lang="en-US" sz="4800" i="1" dirty="0">
                <a:latin typeface="+mj-lt"/>
                <a:ea typeface="Times" panose="02020603050405020304" pitchFamily="18" charset="0"/>
                <a:cs typeface="Times New Roman" panose="02020603050405020304" pitchFamily="18" charset="0"/>
              </a:rPr>
              <a:t> abundant data into timely, insightful, and relevant information </a:t>
            </a:r>
            <a:r>
              <a:rPr lang="en-US" sz="4800" i="1" u="sng" dirty="0">
                <a:latin typeface="+mj-lt"/>
                <a:ea typeface="Times" panose="02020603050405020304" pitchFamily="18" charset="0"/>
                <a:cs typeface="Times New Roman" panose="02020603050405020304" pitchFamily="18" charset="0"/>
              </a:rPr>
              <a:t>for another context</a:t>
            </a:r>
            <a:r>
              <a:rPr lang="en-US" sz="4800" i="1" dirty="0">
                <a:latin typeface="+mj-lt"/>
                <a:ea typeface="Times" panose="02020603050405020304" pitchFamily="18" charset="0"/>
                <a:cs typeface="Times New Roman" panose="02020603050405020304" pitchFamily="18" charset="0"/>
              </a:rPr>
              <a:t>. It is a mostly unseen, antecedent process that unlocks data’s value and insights for the needs of decision makers</a:t>
            </a:r>
            <a:r>
              <a:rPr lang="en-US" sz="4800" i="1" dirty="0" smtClean="0">
                <a:latin typeface="+mj-lt"/>
                <a:ea typeface="Times" panose="02020603050405020304" pitchFamily="18" charset="0"/>
                <a:cs typeface="Times New Roman" panose="02020603050405020304" pitchFamily="18" charset="0"/>
              </a:rPr>
              <a:t>.</a:t>
            </a:r>
            <a:endParaRPr lang="en-US" sz="4800" i="1" dirty="0">
              <a:latin typeface="+mj-lt"/>
            </a:endParaRPr>
          </a:p>
        </p:txBody>
      </p:sp>
      <p:sp>
        <p:nvSpPr>
          <p:cNvPr id="6" name="TextBox 5"/>
          <p:cNvSpPr txBox="1"/>
          <p:nvPr/>
        </p:nvSpPr>
        <p:spPr>
          <a:xfrm>
            <a:off x="914400" y="1219200"/>
            <a:ext cx="1258678" cy="3170099"/>
          </a:xfrm>
          <a:prstGeom prst="rect">
            <a:avLst/>
          </a:prstGeom>
          <a:noFill/>
        </p:spPr>
        <p:txBody>
          <a:bodyPr wrap="none" rtlCol="0">
            <a:spAutoFit/>
          </a:bodyPr>
          <a:lstStyle/>
          <a:p>
            <a:r>
              <a:rPr lang="en-US" sz="20000" dirty="0" smtClean="0">
                <a:latin typeface="+mn-lt"/>
              </a:rPr>
              <a:t>“</a:t>
            </a:r>
          </a:p>
        </p:txBody>
      </p:sp>
      <p:sp>
        <p:nvSpPr>
          <p:cNvPr id="7" name="TextBox 6"/>
          <p:cNvSpPr txBox="1"/>
          <p:nvPr/>
        </p:nvSpPr>
        <p:spPr>
          <a:xfrm>
            <a:off x="13118468" y="5715000"/>
            <a:ext cx="1261884" cy="3170099"/>
          </a:xfrm>
          <a:prstGeom prst="rect">
            <a:avLst/>
          </a:prstGeom>
          <a:noFill/>
        </p:spPr>
        <p:txBody>
          <a:bodyPr wrap="none" rtlCol="0">
            <a:spAutoFit/>
          </a:bodyPr>
          <a:lstStyle/>
          <a:p>
            <a:r>
              <a:rPr lang="en-US" sz="100" dirty="0" smtClean="0">
                <a:solidFill>
                  <a:schemeClr val="bg1"/>
                </a:solidFill>
                <a:latin typeface="+mn-lt"/>
              </a:rPr>
              <a:t>.</a:t>
            </a:r>
            <a:r>
              <a:rPr lang="en-US" sz="20000" dirty="0" smtClean="0">
                <a:latin typeface="+mn-lt"/>
              </a:rPr>
              <a:t>”</a:t>
            </a:r>
          </a:p>
        </p:txBody>
      </p:sp>
    </p:spTree>
    <p:extLst>
      <p:ext uri="{BB962C8B-B14F-4D97-AF65-F5344CB8AC3E}">
        <p14:creationId xmlns:p14="http://schemas.microsoft.com/office/powerpoint/2010/main" val="1191625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58557"/>
          </a:xfrm>
        </p:spPr>
        <p:txBody>
          <a:bodyPr/>
          <a:lstStyle/>
          <a:p>
            <a:r>
              <a:rPr lang="en-US" b="1" dirty="0" smtClean="0"/>
              <a:t>Why is </a:t>
            </a:r>
            <a:r>
              <a:rPr lang="en-US" b="1" dirty="0" smtClean="0"/>
              <a:t>Our </a:t>
            </a:r>
            <a:r>
              <a:rPr lang="en-US" b="1" dirty="0" smtClean="0"/>
              <a:t>Data </a:t>
            </a:r>
            <a:r>
              <a:rPr lang="en-US" b="1" dirty="0"/>
              <a:t>L</a:t>
            </a:r>
            <a:r>
              <a:rPr lang="en-US" b="1" dirty="0" smtClean="0"/>
              <a:t>aundry </a:t>
            </a:r>
            <a:r>
              <a:rPr lang="en-US" b="1" dirty="0"/>
              <a:t>P</a:t>
            </a:r>
            <a:r>
              <a:rPr lang="en-US" b="1" dirty="0" smtClean="0"/>
              <a:t>iling </a:t>
            </a:r>
            <a:r>
              <a:rPr lang="en-US" b="1" dirty="0"/>
              <a:t>U</a:t>
            </a:r>
            <a:r>
              <a:rPr lang="en-US" b="1" dirty="0" smtClean="0"/>
              <a:t>p?</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13</a:t>
            </a:fld>
            <a:endParaRPr lang="en-US" dirty="0"/>
          </a:p>
        </p:txBody>
      </p:sp>
      <p:sp>
        <p:nvSpPr>
          <p:cNvPr id="5" name="Rectangle 4"/>
          <p:cNvSpPr/>
          <p:nvPr/>
        </p:nvSpPr>
        <p:spPr>
          <a:xfrm>
            <a:off x="2545330" y="3069104"/>
            <a:ext cx="10363200" cy="1938992"/>
          </a:xfrm>
          <a:prstGeom prst="rect">
            <a:avLst/>
          </a:prstGeom>
        </p:spPr>
        <p:txBody>
          <a:bodyPr wrap="square">
            <a:spAutoFit/>
          </a:bodyPr>
          <a:lstStyle/>
          <a:p>
            <a:r>
              <a:rPr lang="en-US" sz="6000" i="1" dirty="0">
                <a:latin typeface="+mj-lt"/>
                <a:ea typeface="Times" panose="02020603050405020304" pitchFamily="18" charset="0"/>
                <a:cs typeface="Times New Roman" panose="02020603050405020304" pitchFamily="18" charset="0"/>
              </a:rPr>
              <a:t>Our institutions are often quite data-rich and </a:t>
            </a:r>
            <a:r>
              <a:rPr lang="en-US" sz="6000" i="1" dirty="0" smtClean="0">
                <a:latin typeface="+mj-lt"/>
                <a:ea typeface="Times" panose="02020603050405020304" pitchFamily="18" charset="0"/>
                <a:cs typeface="Times New Roman" panose="02020603050405020304" pitchFamily="18" charset="0"/>
              </a:rPr>
              <a:t>insight-poor.</a:t>
            </a:r>
            <a:endParaRPr lang="en-US" sz="6000" i="1" dirty="0">
              <a:latin typeface="+mj-lt"/>
            </a:endParaRPr>
          </a:p>
        </p:txBody>
      </p:sp>
      <p:sp>
        <p:nvSpPr>
          <p:cNvPr id="6" name="TextBox 5"/>
          <p:cNvSpPr txBox="1"/>
          <p:nvPr/>
        </p:nvSpPr>
        <p:spPr>
          <a:xfrm>
            <a:off x="1286652" y="2286000"/>
            <a:ext cx="1258678" cy="3170099"/>
          </a:xfrm>
          <a:prstGeom prst="rect">
            <a:avLst/>
          </a:prstGeom>
          <a:noFill/>
        </p:spPr>
        <p:txBody>
          <a:bodyPr wrap="none" rtlCol="0">
            <a:spAutoFit/>
          </a:bodyPr>
          <a:lstStyle/>
          <a:p>
            <a:r>
              <a:rPr lang="en-US" sz="20000" dirty="0" smtClean="0">
                <a:latin typeface="+mn-lt"/>
              </a:rPr>
              <a:t>“</a:t>
            </a:r>
          </a:p>
        </p:txBody>
      </p:sp>
      <p:sp>
        <p:nvSpPr>
          <p:cNvPr id="7" name="TextBox 6"/>
          <p:cNvSpPr txBox="1"/>
          <p:nvPr/>
        </p:nvSpPr>
        <p:spPr>
          <a:xfrm>
            <a:off x="12115800" y="3647048"/>
            <a:ext cx="1261884" cy="3170099"/>
          </a:xfrm>
          <a:prstGeom prst="rect">
            <a:avLst/>
          </a:prstGeom>
          <a:noFill/>
        </p:spPr>
        <p:txBody>
          <a:bodyPr wrap="none" rtlCol="0">
            <a:spAutoFit/>
          </a:bodyPr>
          <a:lstStyle/>
          <a:p>
            <a:r>
              <a:rPr lang="en-US" sz="100" dirty="0" smtClean="0">
                <a:solidFill>
                  <a:schemeClr val="bg1"/>
                </a:solidFill>
                <a:latin typeface="+mn-lt"/>
              </a:rPr>
              <a:t>.</a:t>
            </a:r>
            <a:r>
              <a:rPr lang="en-US" sz="20000" dirty="0" smtClean="0">
                <a:latin typeface="+mn-lt"/>
              </a:rPr>
              <a:t>”</a:t>
            </a:r>
          </a:p>
        </p:txBody>
      </p:sp>
      <p:sp>
        <p:nvSpPr>
          <p:cNvPr id="3" name="TextBox 2"/>
          <p:cNvSpPr txBox="1"/>
          <p:nvPr/>
        </p:nvSpPr>
        <p:spPr>
          <a:xfrm>
            <a:off x="1219200" y="5946815"/>
            <a:ext cx="12456552" cy="584775"/>
          </a:xfrm>
          <a:prstGeom prst="rect">
            <a:avLst/>
          </a:prstGeom>
          <a:noFill/>
        </p:spPr>
        <p:txBody>
          <a:bodyPr wrap="none" rtlCol="0">
            <a:spAutoFit/>
          </a:bodyPr>
          <a:lstStyle/>
          <a:p>
            <a:r>
              <a:rPr lang="en-US" sz="3200" dirty="0" smtClean="0">
                <a:latin typeface="+mn-lt"/>
              </a:rPr>
              <a:t>Increasing pressures from external and internal forces for </a:t>
            </a:r>
            <a:r>
              <a:rPr lang="en-US" sz="3200" u="sng" dirty="0" smtClean="0">
                <a:latin typeface="+mn-lt"/>
              </a:rPr>
              <a:t>better decisions</a:t>
            </a:r>
          </a:p>
        </p:txBody>
      </p:sp>
    </p:spTree>
    <p:extLst>
      <p:ext uri="{BB962C8B-B14F-4D97-AF65-F5344CB8AC3E}">
        <p14:creationId xmlns:p14="http://schemas.microsoft.com/office/powerpoint/2010/main" val="223749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Doing the Data </a:t>
            </a:r>
            <a:r>
              <a:rPr lang="en-US" b="1" dirty="0" smtClean="0"/>
              <a:t>Laundry</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14</a:t>
            </a:fld>
            <a:endParaRPr lang="en-US" dirty="0"/>
          </a:p>
        </p:txBody>
      </p:sp>
      <p:sp>
        <p:nvSpPr>
          <p:cNvPr id="5" name="Rectangle 4"/>
          <p:cNvSpPr/>
          <p:nvPr/>
        </p:nvSpPr>
        <p:spPr>
          <a:xfrm>
            <a:off x="1905000" y="1469838"/>
            <a:ext cx="11993880" cy="6186309"/>
          </a:xfrm>
          <a:prstGeom prst="rect">
            <a:avLst/>
          </a:prstGeom>
        </p:spPr>
        <p:txBody>
          <a:bodyPr wrap="square">
            <a:spAutoFit/>
          </a:bodyPr>
          <a:lstStyle/>
          <a:p>
            <a:pPr marL="0" marR="0">
              <a:spcBef>
                <a:spcPts val="0"/>
              </a:spcBef>
              <a:spcAft>
                <a:spcPts val="0"/>
              </a:spcAft>
            </a:pPr>
            <a:r>
              <a:rPr lang="en-US" sz="4400" i="1" dirty="0">
                <a:latin typeface="+mn-lt"/>
                <a:ea typeface="Times" panose="02020603050405020304" pitchFamily="18" charset="0"/>
                <a:cs typeface="Times New Roman" panose="02020603050405020304" pitchFamily="18" charset="0"/>
              </a:rPr>
              <a:t>The data laundry work includes two distinct and sequenced phases. First, </a:t>
            </a:r>
            <a:r>
              <a:rPr lang="en-US" sz="4400" i="1" u="sng" dirty="0">
                <a:latin typeface="+mn-lt"/>
                <a:ea typeface="Times" panose="02020603050405020304" pitchFamily="18" charset="0"/>
                <a:cs typeface="Times New Roman" panose="02020603050405020304" pitchFamily="18" charset="0"/>
              </a:rPr>
              <a:t>data cleaning</a:t>
            </a:r>
            <a:r>
              <a:rPr lang="en-US" sz="4400" i="1" dirty="0">
                <a:latin typeface="+mn-lt"/>
                <a:ea typeface="Times" panose="02020603050405020304" pitchFamily="18" charset="0"/>
                <a:cs typeface="Times New Roman" panose="02020603050405020304" pitchFamily="18" charset="0"/>
              </a:rPr>
              <a:t> prepares the data for reuse in a different context</a:t>
            </a:r>
            <a:r>
              <a:rPr lang="en-US" sz="4400" i="1" dirty="0" smtClean="0">
                <a:latin typeface="+mn-lt"/>
                <a:ea typeface="Times" panose="02020603050405020304" pitchFamily="18" charset="0"/>
                <a:cs typeface="Times New Roman" panose="02020603050405020304" pitchFamily="18" charset="0"/>
              </a:rPr>
              <a:t>.... </a:t>
            </a:r>
            <a:br>
              <a:rPr lang="en-US" sz="4400" i="1" dirty="0" smtClean="0">
                <a:latin typeface="+mn-lt"/>
                <a:ea typeface="Times" panose="02020603050405020304" pitchFamily="18" charset="0"/>
                <a:cs typeface="Times New Roman" panose="02020603050405020304" pitchFamily="18" charset="0"/>
              </a:rPr>
            </a:br>
            <a:r>
              <a:rPr lang="en-US" sz="4400" i="1" dirty="0" smtClean="0">
                <a:latin typeface="+mn-lt"/>
                <a:ea typeface="Times" panose="02020603050405020304" pitchFamily="18" charset="0"/>
                <a:cs typeface="Times New Roman" panose="02020603050405020304" pitchFamily="18" charset="0"/>
              </a:rPr>
              <a:t/>
            </a:r>
            <a:br>
              <a:rPr lang="en-US" sz="4400" i="1" dirty="0" smtClean="0">
                <a:latin typeface="+mn-lt"/>
                <a:ea typeface="Times" panose="02020603050405020304" pitchFamily="18" charset="0"/>
                <a:cs typeface="Times New Roman" panose="02020603050405020304" pitchFamily="18" charset="0"/>
              </a:rPr>
            </a:br>
            <a:r>
              <a:rPr lang="en-US" sz="4400" i="1" dirty="0" smtClean="0">
                <a:latin typeface="+mn-lt"/>
                <a:ea typeface="Times" panose="02020603050405020304" pitchFamily="18" charset="0"/>
                <a:cs typeface="Times New Roman" panose="02020603050405020304" pitchFamily="18" charset="0"/>
              </a:rPr>
              <a:t>Clean </a:t>
            </a:r>
            <a:r>
              <a:rPr lang="en-US" sz="4400" i="1" dirty="0">
                <a:latin typeface="+mn-lt"/>
                <a:ea typeface="Times" panose="02020603050405020304" pitchFamily="18" charset="0"/>
                <a:cs typeface="Times New Roman" panose="02020603050405020304" pitchFamily="18" charset="0"/>
              </a:rPr>
              <a:t>data likewise needs additional work, and that is done in the second phase: </a:t>
            </a:r>
            <a:r>
              <a:rPr lang="en-US" sz="4400" i="1" u="sng" dirty="0" smtClean="0">
                <a:latin typeface="+mn-lt"/>
                <a:ea typeface="Times" panose="02020603050405020304" pitchFamily="18" charset="0"/>
                <a:cs typeface="Times New Roman" panose="02020603050405020304" pitchFamily="18" charset="0"/>
              </a:rPr>
              <a:t>data (information) </a:t>
            </a:r>
            <a:r>
              <a:rPr lang="en-US" sz="4400" i="1" u="sng" dirty="0">
                <a:latin typeface="+mn-lt"/>
                <a:ea typeface="Times" panose="02020603050405020304" pitchFamily="18" charset="0"/>
                <a:cs typeface="Times New Roman" panose="02020603050405020304" pitchFamily="18" charset="0"/>
              </a:rPr>
              <a:t>presentation</a:t>
            </a:r>
            <a:r>
              <a:rPr lang="en-US" sz="4400" i="1" dirty="0">
                <a:latin typeface="+mn-lt"/>
                <a:ea typeface="Times" panose="02020603050405020304" pitchFamily="18" charset="0"/>
                <a:cs typeface="Times New Roman" panose="02020603050405020304" pitchFamily="18" charset="0"/>
              </a:rPr>
              <a:t> contextualizes the information into reports, graphs, dashboards, and decision support systems. </a:t>
            </a:r>
            <a:endParaRPr lang="en-US" sz="4400" i="1" dirty="0">
              <a:latin typeface="+mn-lt"/>
            </a:endParaRPr>
          </a:p>
        </p:txBody>
      </p:sp>
      <p:sp>
        <p:nvSpPr>
          <p:cNvPr id="6" name="TextBox 5"/>
          <p:cNvSpPr txBox="1"/>
          <p:nvPr/>
        </p:nvSpPr>
        <p:spPr>
          <a:xfrm>
            <a:off x="838200" y="537761"/>
            <a:ext cx="1258678" cy="3170099"/>
          </a:xfrm>
          <a:prstGeom prst="rect">
            <a:avLst/>
          </a:prstGeom>
          <a:noFill/>
        </p:spPr>
        <p:txBody>
          <a:bodyPr wrap="none" rtlCol="0">
            <a:spAutoFit/>
          </a:bodyPr>
          <a:lstStyle/>
          <a:p>
            <a:r>
              <a:rPr lang="en-US" sz="20000" dirty="0" smtClean="0">
                <a:latin typeface="+mn-lt"/>
              </a:rPr>
              <a:t>“</a:t>
            </a:r>
          </a:p>
        </p:txBody>
      </p:sp>
      <p:sp>
        <p:nvSpPr>
          <p:cNvPr id="7" name="TextBox 6"/>
          <p:cNvSpPr txBox="1"/>
          <p:nvPr/>
        </p:nvSpPr>
        <p:spPr>
          <a:xfrm>
            <a:off x="3886200" y="6204499"/>
            <a:ext cx="1261884" cy="3170099"/>
          </a:xfrm>
          <a:prstGeom prst="rect">
            <a:avLst/>
          </a:prstGeom>
          <a:noFill/>
        </p:spPr>
        <p:txBody>
          <a:bodyPr wrap="none" rtlCol="0">
            <a:spAutoFit/>
          </a:bodyPr>
          <a:lstStyle/>
          <a:p>
            <a:r>
              <a:rPr lang="en-US" sz="100" dirty="0" smtClean="0">
                <a:solidFill>
                  <a:schemeClr val="bg1"/>
                </a:solidFill>
                <a:latin typeface="+mn-lt"/>
              </a:rPr>
              <a:t>.</a:t>
            </a:r>
            <a:r>
              <a:rPr lang="en-US" sz="20000" dirty="0" smtClean="0">
                <a:latin typeface="+mn-lt"/>
              </a:rPr>
              <a:t>”</a:t>
            </a:r>
          </a:p>
        </p:txBody>
      </p:sp>
    </p:spTree>
    <p:extLst>
      <p:ext uri="{BB962C8B-B14F-4D97-AF65-F5344CB8AC3E}">
        <p14:creationId xmlns:p14="http://schemas.microsoft.com/office/powerpoint/2010/main" val="1005724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5"/>
            <a:ext cx="13167360" cy="1406365"/>
          </a:xfrm>
        </p:spPr>
        <p:txBody>
          <a:bodyPr/>
          <a:lstStyle/>
          <a:p>
            <a:r>
              <a:rPr lang="en-US" b="1" dirty="0" smtClean="0"/>
              <a:t>Data Cleaning</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15</a:t>
            </a:fld>
            <a:endParaRPr lang="en-US" dirty="0"/>
          </a:p>
        </p:txBody>
      </p:sp>
      <p:graphicFrame>
        <p:nvGraphicFramePr>
          <p:cNvPr id="5" name="Diagram 4"/>
          <p:cNvGraphicFramePr/>
          <p:nvPr>
            <p:extLst>
              <p:ext uri="{D42A27DB-BD31-4B8C-83A1-F6EECF244321}">
                <p14:modId xmlns:p14="http://schemas.microsoft.com/office/powerpoint/2010/main" val="4241956365"/>
              </p:ext>
            </p:extLst>
          </p:nvPr>
        </p:nvGraphicFramePr>
        <p:xfrm>
          <a:off x="731520" y="1143000"/>
          <a:ext cx="13167360" cy="6427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7484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61959106"/>
              </p:ext>
            </p:extLst>
          </p:nvPr>
        </p:nvGraphicFramePr>
        <p:xfrm>
          <a:off x="731520" y="1143000"/>
          <a:ext cx="13167360" cy="6427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731520" y="329566"/>
            <a:ext cx="13167360" cy="1428896"/>
          </a:xfrm>
        </p:spPr>
        <p:txBody>
          <a:bodyPr/>
          <a:lstStyle/>
          <a:p>
            <a:r>
              <a:rPr lang="en-US" b="1" dirty="0" smtClean="0"/>
              <a:t>Information Presentation</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16</a:t>
            </a:fld>
            <a:endParaRPr lang="en-US" dirty="0"/>
          </a:p>
        </p:txBody>
      </p:sp>
    </p:spTree>
    <p:extLst>
      <p:ext uri="{BB962C8B-B14F-4D97-AF65-F5344CB8AC3E}">
        <p14:creationId xmlns:p14="http://schemas.microsoft.com/office/powerpoint/2010/main" val="1218052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272303053"/>
              </p:ext>
            </p:extLst>
          </p:nvPr>
        </p:nvGraphicFramePr>
        <p:xfrm>
          <a:off x="76200" y="1946639"/>
          <a:ext cx="14554200" cy="629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b="1" dirty="0" smtClean="0"/>
              <a:t>Data Laundry and the Magic Bundle</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17</a:t>
            </a:fld>
            <a:endParaRPr lang="en-US" dirty="0"/>
          </a:p>
        </p:txBody>
      </p:sp>
      <p:graphicFrame>
        <p:nvGraphicFramePr>
          <p:cNvPr id="6" name="Diagram 5"/>
          <p:cNvGraphicFramePr/>
          <p:nvPr>
            <p:extLst>
              <p:ext uri="{D42A27DB-BD31-4B8C-83A1-F6EECF244321}">
                <p14:modId xmlns:p14="http://schemas.microsoft.com/office/powerpoint/2010/main" val="1368714100"/>
              </p:ext>
            </p:extLst>
          </p:nvPr>
        </p:nvGraphicFramePr>
        <p:xfrm>
          <a:off x="76200" y="863600"/>
          <a:ext cx="14554200" cy="629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Freeform 23"/>
          <p:cNvSpPr/>
          <p:nvPr/>
        </p:nvSpPr>
        <p:spPr>
          <a:xfrm>
            <a:off x="5066675" y="2188243"/>
            <a:ext cx="7270230" cy="1484347"/>
          </a:xfrm>
          <a:custGeom>
            <a:avLst/>
            <a:gdLst>
              <a:gd name="connsiteX0" fmla="*/ 7270230 w 7270230"/>
              <a:gd name="connsiteY0" fmla="*/ 1484347 h 1484347"/>
              <a:gd name="connsiteX1" fmla="*/ 3342807 w 7270230"/>
              <a:gd name="connsiteY1" fmla="*/ 321 h 1484347"/>
              <a:gd name="connsiteX2" fmla="*/ 0 w 7270230"/>
              <a:gd name="connsiteY2" fmla="*/ 1379416 h 1484347"/>
            </a:gdLst>
            <a:ahLst/>
            <a:cxnLst>
              <a:cxn ang="0">
                <a:pos x="connsiteX0" y="connsiteY0"/>
              </a:cxn>
              <a:cxn ang="0">
                <a:pos x="connsiteX1" y="connsiteY1"/>
              </a:cxn>
              <a:cxn ang="0">
                <a:pos x="connsiteX2" y="connsiteY2"/>
              </a:cxn>
            </a:cxnLst>
            <a:rect l="l" t="t" r="r" b="b"/>
            <a:pathLst>
              <a:path w="7270230" h="1484347">
                <a:moveTo>
                  <a:pt x="7270230" y="1484347"/>
                </a:moveTo>
                <a:cubicBezTo>
                  <a:pt x="5912371" y="751078"/>
                  <a:pt x="4554512" y="17809"/>
                  <a:pt x="3342807" y="321"/>
                </a:cubicBezTo>
                <a:cubicBezTo>
                  <a:pt x="2131102" y="-17167"/>
                  <a:pt x="1065551" y="681124"/>
                  <a:pt x="0" y="1379416"/>
                </a:cubicBezTo>
              </a:path>
            </a:pathLst>
          </a:custGeom>
          <a:noFill/>
          <a:ln w="57150">
            <a:solidFill>
              <a:srgbClr val="FFC000"/>
            </a:solidFill>
            <a:prstDash val="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077521" y="2553372"/>
            <a:ext cx="4114800" cy="461665"/>
          </a:xfrm>
          <a:prstGeom prst="rect">
            <a:avLst/>
          </a:prstGeom>
          <a:noFill/>
        </p:spPr>
        <p:txBody>
          <a:bodyPr wrap="square" rtlCol="0">
            <a:spAutoFit/>
          </a:bodyPr>
          <a:lstStyle/>
          <a:p>
            <a:r>
              <a:rPr lang="en-US" sz="2400" dirty="0" smtClean="0">
                <a:solidFill>
                  <a:srgbClr val="FFC000"/>
                </a:solidFill>
                <a:latin typeface="+mn-lt"/>
              </a:rPr>
              <a:t>Learn and Revise Loop</a:t>
            </a:r>
          </a:p>
        </p:txBody>
      </p:sp>
      <p:sp>
        <p:nvSpPr>
          <p:cNvPr id="26" name="Rounded Rectangle 25"/>
          <p:cNvSpPr/>
          <p:nvPr/>
        </p:nvSpPr>
        <p:spPr>
          <a:xfrm>
            <a:off x="8458200" y="4572000"/>
            <a:ext cx="4724400" cy="1524000"/>
          </a:xfrm>
          <a:prstGeom prst="round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534400" y="5562600"/>
            <a:ext cx="4648200" cy="461665"/>
          </a:xfrm>
          <a:prstGeom prst="rect">
            <a:avLst/>
          </a:prstGeom>
          <a:noFill/>
        </p:spPr>
        <p:txBody>
          <a:bodyPr wrap="square" rtlCol="0">
            <a:spAutoFit/>
          </a:bodyPr>
          <a:lstStyle/>
          <a:p>
            <a:pPr algn="ctr"/>
            <a:r>
              <a:rPr lang="en-US" sz="2400" dirty="0" smtClean="0">
                <a:latin typeface="+mn-lt"/>
              </a:rPr>
              <a:t>The Magic Bundle</a:t>
            </a:r>
          </a:p>
        </p:txBody>
      </p:sp>
      <p:sp>
        <p:nvSpPr>
          <p:cNvPr id="28" name="TextBox 27"/>
          <p:cNvSpPr txBox="1"/>
          <p:nvPr/>
        </p:nvSpPr>
        <p:spPr>
          <a:xfrm>
            <a:off x="457200" y="6096000"/>
            <a:ext cx="9677400" cy="1200329"/>
          </a:xfrm>
          <a:prstGeom prst="rect">
            <a:avLst/>
          </a:prstGeom>
          <a:noFill/>
        </p:spPr>
        <p:txBody>
          <a:bodyPr wrap="square" rtlCol="0">
            <a:spAutoFit/>
          </a:bodyPr>
          <a:lstStyle/>
          <a:p>
            <a:r>
              <a:rPr lang="en-US" sz="2400" dirty="0" smtClean="0">
                <a:latin typeface="+mn-lt"/>
              </a:rPr>
              <a:t>Red = Presumed work and expertise advantage</a:t>
            </a:r>
          </a:p>
          <a:p>
            <a:r>
              <a:rPr lang="en-US" sz="2400" b="1" dirty="0" smtClean="0">
                <a:latin typeface="+mn-lt"/>
              </a:rPr>
              <a:t>Thick </a:t>
            </a:r>
            <a:r>
              <a:rPr lang="en-US" sz="2400" dirty="0" smtClean="0">
                <a:latin typeface="+mn-lt"/>
              </a:rPr>
              <a:t>white borders denote challenging tasks</a:t>
            </a:r>
          </a:p>
          <a:p>
            <a:r>
              <a:rPr lang="en-US" sz="2400" dirty="0" smtClean="0">
                <a:latin typeface="+mn-lt"/>
              </a:rPr>
              <a:t>Dashed borders indicate optional steps that may not be in every project</a:t>
            </a:r>
          </a:p>
        </p:txBody>
      </p:sp>
    </p:spTree>
    <p:extLst>
      <p:ext uri="{BB962C8B-B14F-4D97-AF65-F5344CB8AC3E}">
        <p14:creationId xmlns:p14="http://schemas.microsoft.com/office/powerpoint/2010/main" val="2487899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057400"/>
            <a:ext cx="13687124" cy="1634490"/>
          </a:xfrm>
        </p:spPr>
        <p:txBody>
          <a:bodyPr/>
          <a:lstStyle/>
          <a:p>
            <a:r>
              <a:rPr lang="en-US" dirty="0" smtClean="0"/>
              <a:t>Insource or Outsource?</a:t>
            </a:r>
            <a:endParaRPr lang="en-US"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18</a:t>
            </a:fld>
            <a:endParaRPr lang="en-US" dirty="0"/>
          </a:p>
        </p:txBody>
      </p:sp>
      <p:pic>
        <p:nvPicPr>
          <p:cNvPr id="2" name="Picture 1"/>
          <p:cNvPicPr>
            <a:picLocks noChangeAspect="1"/>
          </p:cNvPicPr>
          <p:nvPr/>
        </p:nvPicPr>
        <p:blipFill>
          <a:blip r:embed="rId2"/>
          <a:stretch>
            <a:fillRect/>
          </a:stretch>
        </p:blipFill>
        <p:spPr>
          <a:xfrm>
            <a:off x="8991600" y="3850957"/>
            <a:ext cx="4533900" cy="3609975"/>
          </a:xfrm>
          <a:prstGeom prst="rect">
            <a:avLst/>
          </a:prstGeom>
          <a:ln w="38100">
            <a:solidFill>
              <a:schemeClr val="tx1"/>
            </a:solidFill>
          </a:ln>
        </p:spPr>
      </p:pic>
      <p:pic>
        <p:nvPicPr>
          <p:cNvPr id="3" name="Picture 2"/>
          <p:cNvPicPr>
            <a:picLocks noChangeAspect="1"/>
          </p:cNvPicPr>
          <p:nvPr/>
        </p:nvPicPr>
        <p:blipFill>
          <a:blip r:embed="rId3"/>
          <a:stretch>
            <a:fillRect/>
          </a:stretch>
        </p:blipFill>
        <p:spPr>
          <a:xfrm>
            <a:off x="1066800" y="3821649"/>
            <a:ext cx="5230578" cy="3633421"/>
          </a:xfrm>
          <a:prstGeom prst="rect">
            <a:avLst/>
          </a:prstGeom>
          <a:ln w="57150">
            <a:solidFill>
              <a:schemeClr val="tx1"/>
            </a:solidFill>
          </a:ln>
        </p:spPr>
      </p:pic>
    </p:spTree>
    <p:extLst>
      <p:ext uri="{BB962C8B-B14F-4D97-AF65-F5344CB8AC3E}">
        <p14:creationId xmlns:p14="http://schemas.microsoft.com/office/powerpoint/2010/main" val="41487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65227467"/>
              </p:ext>
            </p:extLst>
          </p:nvPr>
        </p:nvGraphicFramePr>
        <p:xfrm>
          <a:off x="228600" y="76200"/>
          <a:ext cx="14249399" cy="8042129"/>
        </p:xfrm>
        <a:graphic>
          <a:graphicData uri="http://schemas.openxmlformats.org/drawingml/2006/table">
            <a:tbl>
              <a:tblPr firstRow="1" firstCol="1" bandRow="1">
                <a:tableStyleId>{073A0DAA-6AF3-43AB-8588-CEC1D06C72B9}</a:tableStyleId>
              </a:tblPr>
              <a:tblGrid>
                <a:gridCol w="3615290">
                  <a:extLst>
                    <a:ext uri="{9D8B030D-6E8A-4147-A177-3AD203B41FA5}">
                      <a16:colId xmlns:a16="http://schemas.microsoft.com/office/drawing/2014/main" val="2130168861"/>
                    </a:ext>
                  </a:extLst>
                </a:gridCol>
                <a:gridCol w="5604910">
                  <a:extLst>
                    <a:ext uri="{9D8B030D-6E8A-4147-A177-3AD203B41FA5}">
                      <a16:colId xmlns:a16="http://schemas.microsoft.com/office/drawing/2014/main" val="3749681993"/>
                    </a:ext>
                  </a:extLst>
                </a:gridCol>
                <a:gridCol w="5029199">
                  <a:extLst>
                    <a:ext uri="{9D8B030D-6E8A-4147-A177-3AD203B41FA5}">
                      <a16:colId xmlns:a16="http://schemas.microsoft.com/office/drawing/2014/main" val="230997701"/>
                    </a:ext>
                  </a:extLst>
                </a:gridCol>
              </a:tblGrid>
              <a:tr h="304800">
                <a:tc>
                  <a:txBody>
                    <a:bodyPr/>
                    <a:lstStyle/>
                    <a:p>
                      <a:pPr marL="0" marR="0" algn="ctr">
                        <a:lnSpc>
                          <a:spcPct val="150000"/>
                        </a:lnSpc>
                        <a:spcBef>
                          <a:spcPts val="0"/>
                        </a:spcBef>
                        <a:spcAft>
                          <a:spcPts val="0"/>
                        </a:spcAft>
                      </a:pPr>
                      <a:r>
                        <a:rPr lang="en-US" sz="2400" dirty="0" smtClean="0">
                          <a:effectLst/>
                        </a:rPr>
                        <a:t>TASKS</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tc>
                <a:tc>
                  <a:txBody>
                    <a:bodyPr/>
                    <a:lstStyle/>
                    <a:p>
                      <a:pPr marL="0" marR="0" algn="ctr">
                        <a:lnSpc>
                          <a:spcPct val="150000"/>
                        </a:lnSpc>
                        <a:spcBef>
                          <a:spcPts val="0"/>
                        </a:spcBef>
                        <a:spcAft>
                          <a:spcPts val="0"/>
                        </a:spcAft>
                      </a:pPr>
                      <a:r>
                        <a:rPr lang="en-US" sz="2400" dirty="0" smtClean="0">
                          <a:effectLst/>
                        </a:rPr>
                        <a:t>IN-HOUSE (OR VIA CONSULTANTS)</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tc>
                <a:tc>
                  <a:txBody>
                    <a:bodyPr/>
                    <a:lstStyle/>
                    <a:p>
                      <a:pPr marL="0" marR="0" algn="ctr">
                        <a:lnSpc>
                          <a:spcPct val="150000"/>
                        </a:lnSpc>
                        <a:spcBef>
                          <a:spcPts val="0"/>
                        </a:spcBef>
                        <a:spcAft>
                          <a:spcPts val="0"/>
                        </a:spcAft>
                      </a:pPr>
                      <a:r>
                        <a:rPr lang="en-US" sz="2400" dirty="0" smtClean="0">
                          <a:effectLst/>
                        </a:rPr>
                        <a:t>OUTSOURCED</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tc>
                <a:extLst>
                  <a:ext uri="{0D108BD9-81ED-4DB2-BD59-A6C34878D82A}">
                    <a16:rowId xmlns:a16="http://schemas.microsoft.com/office/drawing/2014/main" val="4071436260"/>
                  </a:ext>
                </a:extLst>
              </a:tr>
              <a:tr h="937684">
                <a:tc>
                  <a:txBody>
                    <a:bodyPr/>
                    <a:lstStyle/>
                    <a:p>
                      <a:pPr marL="0" marR="0" algn="r">
                        <a:spcBef>
                          <a:spcPts val="0"/>
                        </a:spcBef>
                        <a:spcAft>
                          <a:spcPts val="0"/>
                        </a:spcAft>
                      </a:pPr>
                      <a:r>
                        <a:rPr lang="en-US" sz="2400" dirty="0" smtClean="0">
                          <a:effectLst/>
                        </a:rPr>
                        <a:t>Discovering data sources that support the goal</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dirty="0" smtClean="0">
                          <a:solidFill>
                            <a:schemeClr val="tx1"/>
                          </a:solidFill>
                          <a:effectLst/>
                        </a:rPr>
                        <a:t>Knowing where data resides in campus systems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tc>
                  <a:txBody>
                    <a:bodyPr/>
                    <a:lstStyle/>
                    <a:p>
                      <a:pPr marL="0" marR="0" algn="ctr">
                        <a:spcBef>
                          <a:spcPts val="0"/>
                        </a:spcBef>
                        <a:spcAft>
                          <a:spcPts val="0"/>
                        </a:spcAft>
                      </a:pPr>
                      <a:r>
                        <a:rPr lang="en-US" sz="2400" dirty="0">
                          <a:solidFill>
                            <a:schemeClr val="tx1"/>
                          </a:solidFill>
                          <a:effectLst/>
                        </a:rPr>
                        <a:t>Possibly knowing of external data sources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extLst>
                  <a:ext uri="{0D108BD9-81ED-4DB2-BD59-A6C34878D82A}">
                    <a16:rowId xmlns:a16="http://schemas.microsoft.com/office/drawing/2014/main" val="664828921"/>
                  </a:ext>
                </a:extLst>
              </a:tr>
              <a:tr h="750148">
                <a:tc>
                  <a:txBody>
                    <a:bodyPr/>
                    <a:lstStyle/>
                    <a:p>
                      <a:pPr marL="0" marR="0" algn="r">
                        <a:spcBef>
                          <a:spcPts val="0"/>
                        </a:spcBef>
                        <a:spcAft>
                          <a:spcPts val="0"/>
                        </a:spcAft>
                      </a:pPr>
                      <a:r>
                        <a:rPr lang="en-US" sz="2400" dirty="0">
                          <a:effectLst/>
                        </a:rPr>
                        <a:t>Extracting data from systems of record</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dirty="0">
                          <a:effectLst/>
                        </a:rPr>
                        <a:t>Conducting considerable functional and technical work to extract data from core systems</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lnR w="12700" cap="flat" cmpd="sng" algn="ctr">
                      <a:solidFill>
                        <a:schemeClr val="bg1"/>
                      </a:solidFill>
                      <a:prstDash val="solid"/>
                      <a:round/>
                      <a:headEnd type="none" w="med" len="med"/>
                      <a:tailEnd type="none" w="med" len="med"/>
                    </a:lnR>
                    <a:solidFill>
                      <a:schemeClr val="tx1"/>
                    </a:solidFill>
                  </a:tcPr>
                </a:tc>
                <a:tc>
                  <a:txBody>
                    <a:bodyPr/>
                    <a:lstStyle/>
                    <a:p>
                      <a:pPr marL="0" marR="0" algn="ctr">
                        <a:spcBef>
                          <a:spcPts val="0"/>
                        </a:spcBef>
                        <a:spcAft>
                          <a:spcPts val="0"/>
                        </a:spcAft>
                      </a:pPr>
                      <a:r>
                        <a:rPr lang="en-US" sz="2400" dirty="0">
                          <a:effectLst/>
                        </a:rPr>
                        <a:t>Technical consulting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4171002169"/>
                  </a:ext>
                </a:extLst>
              </a:tr>
              <a:tr h="937684">
                <a:tc>
                  <a:txBody>
                    <a:bodyPr/>
                    <a:lstStyle/>
                    <a:p>
                      <a:pPr marL="0" marR="0" algn="r">
                        <a:spcBef>
                          <a:spcPts val="0"/>
                        </a:spcBef>
                        <a:spcAft>
                          <a:spcPts val="0"/>
                        </a:spcAft>
                      </a:pPr>
                      <a:r>
                        <a:rPr lang="en-US" sz="2400" dirty="0">
                          <a:effectLst/>
                        </a:rPr>
                        <a:t>Re-coding data to preserve context and conform to new formats</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kern="1200" dirty="0">
                          <a:solidFill>
                            <a:schemeClr val="tx1"/>
                          </a:solidFill>
                          <a:effectLst/>
                          <a:latin typeface="+mn-lt"/>
                          <a:ea typeface="+mn-ea"/>
                          <a:cs typeface="+mn-cs"/>
                        </a:rPr>
                        <a:t>Using local expertise or work to convey business logic and to format data</a:t>
                      </a:r>
                    </a:p>
                  </a:txBody>
                  <a:tcPr marL="39572" marR="39572" marT="0" marB="0" anchor="ctr">
                    <a:solidFill>
                      <a:schemeClr val="bg1"/>
                    </a:solidFill>
                  </a:tcPr>
                </a:tc>
                <a:tc>
                  <a:txBody>
                    <a:bodyPr/>
                    <a:lstStyle/>
                    <a:p>
                      <a:pPr marL="0" marR="0" algn="ctr">
                        <a:spcBef>
                          <a:spcPts val="0"/>
                        </a:spcBef>
                        <a:spcAft>
                          <a:spcPts val="0"/>
                        </a:spcAft>
                      </a:pPr>
                      <a:r>
                        <a:rPr lang="en-US" sz="2400" kern="1200" dirty="0">
                          <a:solidFill>
                            <a:schemeClr val="tx1"/>
                          </a:solidFill>
                          <a:effectLst/>
                          <a:latin typeface="+mn-lt"/>
                          <a:ea typeface="+mn-ea"/>
                          <a:cs typeface="+mn-cs"/>
                        </a:rPr>
                        <a:t>Knowledge of intended uses and models required to adapt context to new purpose</a:t>
                      </a:r>
                    </a:p>
                  </a:txBody>
                  <a:tcPr marL="39572" marR="39572" marT="0" marB="0" anchor="ctr">
                    <a:solidFill>
                      <a:schemeClr val="bg1"/>
                    </a:solidFill>
                  </a:tcPr>
                </a:tc>
                <a:extLst>
                  <a:ext uri="{0D108BD9-81ED-4DB2-BD59-A6C34878D82A}">
                    <a16:rowId xmlns:a16="http://schemas.microsoft.com/office/drawing/2014/main" val="485868287"/>
                  </a:ext>
                </a:extLst>
              </a:tr>
              <a:tr h="1069424">
                <a:tc>
                  <a:txBody>
                    <a:bodyPr/>
                    <a:lstStyle/>
                    <a:p>
                      <a:pPr marL="0" marR="0" algn="r">
                        <a:spcBef>
                          <a:spcPts val="0"/>
                        </a:spcBef>
                        <a:spcAft>
                          <a:spcPts val="0"/>
                        </a:spcAft>
                      </a:pPr>
                      <a:r>
                        <a:rPr lang="en-US" sz="2400" dirty="0">
                          <a:effectLst/>
                        </a:rPr>
                        <a:t>Uploading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kern="1200" dirty="0" smtClean="0">
                          <a:solidFill>
                            <a:schemeClr val="dk1"/>
                          </a:solidFill>
                          <a:effectLst/>
                          <a:latin typeface="+mn-lt"/>
                          <a:ea typeface="+mn-ea"/>
                          <a:cs typeface="+mn-cs"/>
                        </a:rPr>
                        <a:t>Extensive </a:t>
                      </a:r>
                      <a:r>
                        <a:rPr lang="en-US" sz="2400" kern="1200" dirty="0">
                          <a:solidFill>
                            <a:schemeClr val="dk1"/>
                          </a:solidFill>
                          <a:effectLst/>
                          <a:latin typeface="+mn-lt"/>
                          <a:ea typeface="+mn-ea"/>
                          <a:cs typeface="+mn-cs"/>
                        </a:rPr>
                        <a:t>internal reviews of uses for </a:t>
                      </a:r>
                      <a:r>
                        <a:rPr lang="en-US" sz="2400" kern="1200" dirty="0" smtClean="0">
                          <a:solidFill>
                            <a:schemeClr val="dk1"/>
                          </a:solidFill>
                          <a:effectLst/>
                          <a:latin typeface="+mn-lt"/>
                          <a:ea typeface="+mn-ea"/>
                          <a:cs typeface="+mn-cs"/>
                        </a:rPr>
                        <a:t>legal/policy </a:t>
                      </a:r>
                      <a:r>
                        <a:rPr lang="en-US" sz="2400" kern="1200" dirty="0">
                          <a:solidFill>
                            <a:schemeClr val="dk1"/>
                          </a:solidFill>
                          <a:effectLst/>
                          <a:latin typeface="+mn-lt"/>
                          <a:ea typeface="+mn-ea"/>
                          <a:cs typeface="+mn-cs"/>
                        </a:rPr>
                        <a:t>compliance before data is uploaded to campus or </a:t>
                      </a:r>
                      <a:r>
                        <a:rPr lang="en-US" sz="2400" kern="1200" dirty="0" smtClean="0">
                          <a:solidFill>
                            <a:schemeClr val="dk1"/>
                          </a:solidFill>
                          <a:effectLst/>
                          <a:latin typeface="+mn-lt"/>
                          <a:ea typeface="+mn-ea"/>
                          <a:cs typeface="+mn-cs"/>
                        </a:rPr>
                        <a:t>vended systems</a:t>
                      </a:r>
                      <a:endParaRPr lang="en-US" sz="2400" kern="1200" dirty="0">
                        <a:solidFill>
                          <a:schemeClr val="dk1"/>
                        </a:solidFill>
                        <a:effectLst/>
                        <a:latin typeface="+mn-lt"/>
                        <a:ea typeface="+mn-ea"/>
                        <a:cs typeface="+mn-cs"/>
                      </a:endParaRPr>
                    </a:p>
                  </a:txBody>
                  <a:tcPr marL="39572" marR="39572" marT="0" marB="0" anchor="ctr">
                    <a:lnR w="12700" cap="flat" cmpd="sng" algn="ctr">
                      <a:solidFill>
                        <a:schemeClr val="bg1"/>
                      </a:solidFill>
                      <a:prstDash val="solid"/>
                      <a:round/>
                      <a:headEnd type="none" w="med" len="med"/>
                      <a:tailEnd type="none" w="med" len="med"/>
                    </a:lnR>
                    <a:solidFill>
                      <a:schemeClr val="tx1"/>
                    </a:solidFill>
                  </a:tcPr>
                </a:tc>
                <a:tc>
                  <a:txBody>
                    <a:bodyPr/>
                    <a:lstStyle/>
                    <a:p>
                      <a:pPr marL="0" marR="0" algn="ctr">
                        <a:spcBef>
                          <a:spcPts val="0"/>
                        </a:spcBef>
                        <a:spcAft>
                          <a:spcPts val="0"/>
                        </a:spcAft>
                      </a:pPr>
                      <a:r>
                        <a:rPr lang="en-US" sz="2400" kern="1200" dirty="0">
                          <a:solidFill>
                            <a:schemeClr val="dk1"/>
                          </a:solidFill>
                          <a:effectLst/>
                          <a:latin typeface="+mn-lt"/>
                          <a:ea typeface="+mn-ea"/>
                          <a:cs typeface="+mn-cs"/>
                        </a:rPr>
                        <a:t>Technical consulting</a:t>
                      </a:r>
                    </a:p>
                  </a:txBody>
                  <a:tcPr marL="39572" marR="39572" marT="0" marB="0"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621368589"/>
                  </a:ext>
                </a:extLst>
              </a:tr>
              <a:tr h="683724">
                <a:tc>
                  <a:txBody>
                    <a:bodyPr/>
                    <a:lstStyle/>
                    <a:p>
                      <a:pPr marL="0" marR="0" algn="r">
                        <a:spcBef>
                          <a:spcPts val="0"/>
                        </a:spcBef>
                        <a:spcAft>
                          <a:spcPts val="0"/>
                        </a:spcAft>
                      </a:pPr>
                      <a:r>
                        <a:rPr lang="en-US" sz="2400" dirty="0">
                          <a:effectLst/>
                        </a:rPr>
                        <a:t>Normalizing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dirty="0">
                          <a:solidFill>
                            <a:schemeClr val="tx1"/>
                          </a:solidFill>
                          <a:effectLst/>
                        </a:rPr>
                        <a:t>Normalizing data to new context and as inputs for models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tc>
                  <a:txBody>
                    <a:bodyPr/>
                    <a:lstStyle/>
                    <a:p>
                      <a:pPr marL="0" marR="0" algn="ctr">
                        <a:spcBef>
                          <a:spcPts val="0"/>
                        </a:spcBef>
                        <a:spcAft>
                          <a:spcPts val="0"/>
                        </a:spcAft>
                      </a:pPr>
                      <a:r>
                        <a:rPr lang="en-US" sz="2400" dirty="0">
                          <a:solidFill>
                            <a:schemeClr val="tx1"/>
                          </a:solidFill>
                          <a:effectLst/>
                        </a:rPr>
                        <a:t>Normalized to vendor’s models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extLst>
                  <a:ext uri="{0D108BD9-81ED-4DB2-BD59-A6C34878D82A}">
                    <a16:rowId xmlns:a16="http://schemas.microsoft.com/office/drawing/2014/main" val="581683737"/>
                  </a:ext>
                </a:extLst>
              </a:tr>
              <a:tr h="728176">
                <a:tc>
                  <a:txBody>
                    <a:bodyPr/>
                    <a:lstStyle/>
                    <a:p>
                      <a:pPr marL="0" marR="0" algn="r">
                        <a:spcBef>
                          <a:spcPts val="0"/>
                        </a:spcBef>
                        <a:spcAft>
                          <a:spcPts val="0"/>
                        </a:spcAft>
                      </a:pPr>
                      <a:r>
                        <a:rPr lang="en-US" sz="2400" dirty="0">
                          <a:effectLst/>
                        </a:rPr>
                        <a:t>Enriching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kern="1200" dirty="0">
                          <a:solidFill>
                            <a:schemeClr val="dk1"/>
                          </a:solidFill>
                          <a:effectLst/>
                          <a:latin typeface="+mn-lt"/>
                          <a:ea typeface="+mn-ea"/>
                          <a:cs typeface="+mn-cs"/>
                        </a:rPr>
                        <a:t>Enriching with local predictive models</a:t>
                      </a:r>
                    </a:p>
                  </a:txBody>
                  <a:tcPr marL="39572" marR="39572" marT="0" marB="0" anchor="ctr">
                    <a:lnR w="12700" cap="flat" cmpd="sng" algn="ctr">
                      <a:solidFill>
                        <a:schemeClr val="bg1"/>
                      </a:solidFill>
                      <a:prstDash val="solid"/>
                      <a:round/>
                      <a:headEnd type="none" w="med" len="med"/>
                      <a:tailEnd type="none" w="med" len="med"/>
                    </a:lnR>
                    <a:solidFill>
                      <a:schemeClr val="tx1"/>
                    </a:solidFill>
                  </a:tcPr>
                </a:tc>
                <a:tc>
                  <a:txBody>
                    <a:bodyPr/>
                    <a:lstStyle/>
                    <a:p>
                      <a:pPr marL="0" marR="0" algn="ctr">
                        <a:spcBef>
                          <a:spcPts val="0"/>
                        </a:spcBef>
                        <a:spcAft>
                          <a:spcPts val="0"/>
                        </a:spcAft>
                      </a:pPr>
                      <a:r>
                        <a:rPr lang="en-US" sz="2400" kern="1200" dirty="0">
                          <a:solidFill>
                            <a:schemeClr val="dk1"/>
                          </a:solidFill>
                          <a:effectLst/>
                          <a:latin typeface="+mn-lt"/>
                          <a:ea typeface="+mn-ea"/>
                          <a:cs typeface="+mn-cs"/>
                        </a:rPr>
                        <a:t>Enriched with vendor’s predictive models or peer benchmarks</a:t>
                      </a:r>
                    </a:p>
                  </a:txBody>
                  <a:tcPr marL="39572" marR="39572" marT="0" marB="0"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119074788"/>
                  </a:ext>
                </a:extLst>
              </a:tr>
              <a:tr h="750148">
                <a:tc>
                  <a:txBody>
                    <a:bodyPr/>
                    <a:lstStyle/>
                    <a:p>
                      <a:pPr marL="0" marR="0" algn="r">
                        <a:spcBef>
                          <a:spcPts val="0"/>
                        </a:spcBef>
                        <a:spcAft>
                          <a:spcPts val="0"/>
                        </a:spcAft>
                      </a:pPr>
                      <a:r>
                        <a:rPr lang="en-US" sz="2400" dirty="0">
                          <a:effectLst/>
                        </a:rPr>
                        <a:t>Comparing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dirty="0">
                          <a:solidFill>
                            <a:schemeClr val="tx1"/>
                          </a:solidFill>
                          <a:effectLst/>
                        </a:rPr>
                        <a:t>N/A or internal within/across an institution</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tc>
                  <a:txBody>
                    <a:bodyPr/>
                    <a:lstStyle/>
                    <a:p>
                      <a:pPr marL="0" marR="0" algn="ctr">
                        <a:spcBef>
                          <a:spcPts val="0"/>
                        </a:spcBef>
                        <a:spcAft>
                          <a:spcPts val="0"/>
                        </a:spcAft>
                      </a:pPr>
                      <a:r>
                        <a:rPr lang="en-US" sz="2400" dirty="0">
                          <a:solidFill>
                            <a:schemeClr val="tx1"/>
                          </a:solidFill>
                          <a:effectLst/>
                        </a:rPr>
                        <a:t>Enriched with normalized peer group comparisons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extLst>
                  <a:ext uri="{0D108BD9-81ED-4DB2-BD59-A6C34878D82A}">
                    <a16:rowId xmlns:a16="http://schemas.microsoft.com/office/drawing/2014/main" val="2675219649"/>
                  </a:ext>
                </a:extLst>
              </a:tr>
              <a:tr h="375073">
                <a:tc>
                  <a:txBody>
                    <a:bodyPr/>
                    <a:lstStyle/>
                    <a:p>
                      <a:pPr marL="0" marR="0" algn="r">
                        <a:spcBef>
                          <a:spcPts val="0"/>
                        </a:spcBef>
                        <a:spcAft>
                          <a:spcPts val="0"/>
                        </a:spcAft>
                      </a:pPr>
                      <a:r>
                        <a:rPr lang="en-US" sz="2400" dirty="0">
                          <a:effectLst/>
                        </a:rPr>
                        <a:t>Presenting</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kern="1200" dirty="0">
                          <a:solidFill>
                            <a:schemeClr val="dk1"/>
                          </a:solidFill>
                          <a:effectLst/>
                          <a:latin typeface="+mn-lt"/>
                          <a:ea typeface="+mn-ea"/>
                          <a:cs typeface="+mn-cs"/>
                        </a:rPr>
                        <a:t>Providing dashboards, screens, reports</a:t>
                      </a:r>
                    </a:p>
                  </a:txBody>
                  <a:tcPr marL="39572" marR="39572" marT="0" marB="0" anchor="ctr">
                    <a:lnR w="12700" cap="flat" cmpd="sng" algn="ctr">
                      <a:solidFill>
                        <a:schemeClr val="bg1"/>
                      </a:solidFill>
                      <a:prstDash val="solid"/>
                      <a:round/>
                      <a:headEnd type="none" w="med" len="med"/>
                      <a:tailEnd type="none" w="med" len="med"/>
                    </a:lnR>
                    <a:solidFill>
                      <a:schemeClr val="tx1"/>
                    </a:solidFill>
                  </a:tcPr>
                </a:tc>
                <a:tc>
                  <a:txBody>
                    <a:bodyPr/>
                    <a:lstStyle/>
                    <a:p>
                      <a:pPr marL="0" marR="0" algn="ctr">
                        <a:spcBef>
                          <a:spcPts val="0"/>
                        </a:spcBef>
                        <a:spcAft>
                          <a:spcPts val="0"/>
                        </a:spcAft>
                      </a:pPr>
                      <a:r>
                        <a:rPr lang="en-US" sz="2400" kern="1200" dirty="0">
                          <a:solidFill>
                            <a:schemeClr val="dk1"/>
                          </a:solidFill>
                          <a:effectLst/>
                          <a:latin typeface="+mn-lt"/>
                          <a:ea typeface="+mn-ea"/>
                          <a:cs typeface="+mn-cs"/>
                        </a:rPr>
                        <a:t>Dashboards, screens, reports</a:t>
                      </a:r>
                    </a:p>
                  </a:txBody>
                  <a:tcPr marL="39572" marR="39572" marT="0" marB="0"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3461715839"/>
                  </a:ext>
                </a:extLst>
              </a:tr>
              <a:tr h="683724">
                <a:tc>
                  <a:txBody>
                    <a:bodyPr/>
                    <a:lstStyle/>
                    <a:p>
                      <a:pPr marL="0" marR="0" algn="r">
                        <a:spcBef>
                          <a:spcPts val="0"/>
                        </a:spcBef>
                        <a:spcAft>
                          <a:spcPts val="0"/>
                        </a:spcAft>
                      </a:pPr>
                      <a:r>
                        <a:rPr lang="en-US" sz="2400" dirty="0">
                          <a:effectLst/>
                        </a:rPr>
                        <a:t>Workflow</a:t>
                      </a:r>
                    </a:p>
                    <a:p>
                      <a:pPr marL="0" marR="0" algn="r">
                        <a:spcBef>
                          <a:spcPts val="0"/>
                        </a:spcBef>
                        <a:spcAft>
                          <a:spcPts val="0"/>
                        </a:spcAft>
                      </a:pPr>
                      <a:r>
                        <a:rPr lang="en-US" sz="2400" dirty="0">
                          <a:effectLst/>
                        </a:rPr>
                        <a:t>(often never achieved)</a:t>
                      </a:r>
                      <a:endParaRPr lang="en-US" sz="2400" dirty="0">
                        <a:effectLst/>
                        <a:latin typeface="Book Antiqua" panose="02040602050305030304" pitchFamily="18" charset="0"/>
                        <a:ea typeface="Times" panose="02020603050405020304" pitchFamily="18" charset="0"/>
                        <a:cs typeface="Times New Roman" panose="02020603050405020304" pitchFamily="18" charset="0"/>
                      </a:endParaRPr>
                    </a:p>
                  </a:txBody>
                  <a:tcPr marL="39572" marR="182880" marT="0" marB="0" anchor="ctr"/>
                </a:tc>
                <a:tc>
                  <a:txBody>
                    <a:bodyPr/>
                    <a:lstStyle/>
                    <a:p>
                      <a:pPr marL="0" marR="0" algn="ctr">
                        <a:spcBef>
                          <a:spcPts val="0"/>
                        </a:spcBef>
                        <a:spcAft>
                          <a:spcPts val="0"/>
                        </a:spcAft>
                      </a:pPr>
                      <a:r>
                        <a:rPr lang="en-US" sz="2400" dirty="0">
                          <a:solidFill>
                            <a:schemeClr val="tx1"/>
                          </a:solidFill>
                          <a:effectLst/>
                        </a:rPr>
                        <a:t>Integrating the new presentations into workflow and other campus systems</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tc>
                  <a:txBody>
                    <a:bodyPr/>
                    <a:lstStyle/>
                    <a:p>
                      <a:pPr marL="0" marR="0" algn="ctr">
                        <a:spcBef>
                          <a:spcPts val="0"/>
                        </a:spcBef>
                        <a:spcAft>
                          <a:spcPts val="0"/>
                        </a:spcAft>
                      </a:pPr>
                      <a:r>
                        <a:rPr lang="en-US" sz="2400" dirty="0">
                          <a:solidFill>
                            <a:schemeClr val="tx1"/>
                          </a:solidFill>
                          <a:effectLst/>
                        </a:rPr>
                        <a:t>Technical consulting</a:t>
                      </a:r>
                      <a:endParaRPr lang="en-US" sz="2400" dirty="0">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txBody>
                  <a:tcPr marL="39572" marR="39572" marT="0" marB="0" anchor="ctr">
                    <a:solidFill>
                      <a:schemeClr val="bg1"/>
                    </a:solidFill>
                  </a:tcPr>
                </a:tc>
                <a:extLst>
                  <a:ext uri="{0D108BD9-81ED-4DB2-BD59-A6C34878D82A}">
                    <a16:rowId xmlns:a16="http://schemas.microsoft.com/office/drawing/2014/main" val="2123607651"/>
                  </a:ext>
                </a:extLst>
              </a:tr>
            </a:tbl>
          </a:graphicData>
        </a:graphic>
      </p:graphicFrame>
      <p:sp>
        <p:nvSpPr>
          <p:cNvPr id="4" name="Slide Number Placeholder 3"/>
          <p:cNvSpPr>
            <a:spLocks noGrp="1"/>
          </p:cNvSpPr>
          <p:nvPr>
            <p:ph type="sldNum" sz="quarter" idx="12"/>
          </p:nvPr>
        </p:nvSpPr>
        <p:spPr/>
        <p:txBody>
          <a:bodyPr/>
          <a:lstStyle/>
          <a:p>
            <a:fld id="{48505A05-1974-134A-B52E-7AA094B24DB2}" type="slidenum">
              <a:rPr lang="en-US" smtClean="0"/>
              <a:pPr/>
              <a:t>19</a:t>
            </a:fld>
            <a:endParaRPr lang="en-US" dirty="0"/>
          </a:p>
        </p:txBody>
      </p:sp>
    </p:spTree>
    <p:extLst>
      <p:ext uri="{BB962C8B-B14F-4D97-AF65-F5344CB8AC3E}">
        <p14:creationId xmlns:p14="http://schemas.microsoft.com/office/powerpoint/2010/main" val="2177689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505A05-1974-134A-B52E-7AA094B24DB2}" type="slidenum">
              <a:rPr lang="en-US" smtClean="0"/>
              <a:pPr/>
              <a:t>2</a:t>
            </a:fld>
            <a:endParaRPr lang="en-US" dirty="0"/>
          </a:p>
        </p:txBody>
      </p:sp>
      <p:pic>
        <p:nvPicPr>
          <p:cNvPr id="1028" name="Picture 4" descr="http://www.platformstaffing.com/wp-content/uploads/2015/06/bigstock-Big-data-concept-in-word-tag-c-499223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9" y="0"/>
            <a:ext cx="14651329" cy="853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0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circle(out)">
                                      <p:cBhvr>
                                        <p:cTn id="7"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48505A05-1974-134A-B52E-7AA094B24DB2}" type="slidenum">
              <a:rPr lang="en-US" smtClean="0"/>
              <a:pPr/>
              <a:t>20</a:t>
            </a:fld>
            <a:endParaRPr lang="en-US" dirty="0"/>
          </a:p>
        </p:txBody>
      </p:sp>
      <p:pic>
        <p:nvPicPr>
          <p:cNvPr id="4098" name="Picture 2" descr="https://upload.wikimedia.org/wikipedia/commons/8/82/Foxconn_Pardubic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60" b="82"/>
          <a:stretch/>
        </p:blipFill>
        <p:spPr bwMode="auto">
          <a:xfrm>
            <a:off x="0" y="-21077"/>
            <a:ext cx="14630400" cy="825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60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48505A05-1974-134A-B52E-7AA094B24DB2}" type="slidenum">
              <a:rPr lang="en-US" smtClean="0"/>
              <a:pPr/>
              <a:t>21</a:t>
            </a:fld>
            <a:endParaRPr lang="en-US" dirty="0"/>
          </a:p>
        </p:txBody>
      </p:sp>
      <p:pic>
        <p:nvPicPr>
          <p:cNvPr id="5122" name="Picture 2" descr="https://upload.wikimedia.org/wikipedia/commons/thumb/c/c8/Tesla_Model_S_first_deliveries.jpg/1280px-Tesla_Model_S_first_delive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 t="15701" r="244" b="-271"/>
          <a:stretch/>
        </p:blipFill>
        <p:spPr bwMode="auto">
          <a:xfrm>
            <a:off x="-35669" y="3243"/>
            <a:ext cx="14647925" cy="822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24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8505A05-1974-134A-B52E-7AA094B24DB2}" type="slidenum">
              <a:rPr lang="en-US" smtClean="0"/>
              <a:pPr/>
              <a:t>22</a:t>
            </a:fld>
            <a:endParaRPr lang="en-US" dirty="0"/>
          </a:p>
        </p:txBody>
      </p:sp>
      <p:pic>
        <p:nvPicPr>
          <p:cNvPr id="2" name="Picture 1"/>
          <p:cNvPicPr>
            <a:picLocks noChangeAspect="1"/>
          </p:cNvPicPr>
          <p:nvPr/>
        </p:nvPicPr>
        <p:blipFill>
          <a:blip r:embed="rId2"/>
          <a:stretch>
            <a:fillRect/>
          </a:stretch>
        </p:blipFill>
        <p:spPr>
          <a:xfrm>
            <a:off x="1676400" y="29308"/>
            <a:ext cx="11049000" cy="8187812"/>
          </a:xfrm>
          <a:prstGeom prst="rect">
            <a:avLst/>
          </a:prstGeom>
        </p:spPr>
      </p:pic>
    </p:spTree>
    <p:extLst>
      <p:ext uri="{BB962C8B-B14F-4D97-AF65-F5344CB8AC3E}">
        <p14:creationId xmlns:p14="http://schemas.microsoft.com/office/powerpoint/2010/main" val="900078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IU’s Data Laundromat</a:t>
            </a:r>
            <a:endParaRPr lang="en-US" dirty="0"/>
          </a:p>
        </p:txBody>
      </p:sp>
      <p:sp>
        <p:nvSpPr>
          <p:cNvPr id="3" name="Slide Number Placeholder 2"/>
          <p:cNvSpPr>
            <a:spLocks noGrp="1"/>
          </p:cNvSpPr>
          <p:nvPr>
            <p:ph type="sldNum" sz="quarter" idx="12"/>
          </p:nvPr>
        </p:nvSpPr>
        <p:spPr/>
        <p:txBody>
          <a:bodyPr/>
          <a:lstStyle/>
          <a:p>
            <a:fld id="{48505A05-1974-134A-B52E-7AA094B24DB2}" type="slidenum">
              <a:rPr lang="en-US" smtClean="0"/>
              <a:pPr/>
              <a:t>23</a:t>
            </a:fld>
            <a:endParaRPr lang="en-US" dirty="0"/>
          </a:p>
        </p:txBody>
      </p:sp>
      <p:sp>
        <p:nvSpPr>
          <p:cNvPr id="2" name="TextBox 1"/>
          <p:cNvSpPr txBox="1"/>
          <p:nvPr/>
        </p:nvSpPr>
        <p:spPr>
          <a:xfrm>
            <a:off x="6096000" y="5334000"/>
            <a:ext cx="1930337" cy="830997"/>
          </a:xfrm>
          <a:prstGeom prst="rect">
            <a:avLst/>
          </a:prstGeom>
          <a:noFill/>
        </p:spPr>
        <p:txBody>
          <a:bodyPr wrap="none" rtlCol="0">
            <a:spAutoFit/>
          </a:bodyPr>
          <a:lstStyle/>
          <a:p>
            <a:r>
              <a:rPr lang="en-US" sz="4800" b="1" dirty="0" smtClean="0">
                <a:latin typeface="+mn-lt"/>
              </a:rPr>
              <a:t>2015…</a:t>
            </a:r>
          </a:p>
        </p:txBody>
      </p:sp>
    </p:spTree>
    <p:extLst>
      <p:ext uri="{BB962C8B-B14F-4D97-AF65-F5344CB8AC3E}">
        <p14:creationId xmlns:p14="http://schemas.microsoft.com/office/powerpoint/2010/main" val="409814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8505A05-1974-134A-B52E-7AA094B24DB2}" type="slidenum">
              <a:rPr lang="en-US" smtClean="0"/>
              <a:pPr/>
              <a:t>24</a:t>
            </a:fld>
            <a:endParaRPr lang="en-US" dirty="0"/>
          </a:p>
        </p:txBody>
      </p:sp>
      <p:sp>
        <p:nvSpPr>
          <p:cNvPr id="2" name="Rectangle 1"/>
          <p:cNvSpPr>
            <a:spLocks noChangeArrowheads="1"/>
          </p:cNvSpPr>
          <p:nvPr/>
        </p:nvSpPr>
        <p:spPr bwMode="auto">
          <a:xfrm>
            <a:off x="1752600" y="1738834"/>
            <a:ext cx="121158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Indiana University is a data-rich organization, as it collects elements on all aspects of students, faculty and staff, facilities, finances, budgets and research.  However, this assessment has uncovered that although all of this information is collected, </a:t>
            </a:r>
            <a:r>
              <a:rPr kumimoji="0" lang="en-US" altLang="en-US" sz="3600" b="0" i="1"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it is not in the most usable format </a:t>
            </a:r>
            <a:r>
              <a:rPr kumimoji="0" lang="en-US" altLang="en-US" sz="36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as possible for the key decision makers at all levels within the university…. the </a:t>
            </a:r>
            <a:r>
              <a:rPr kumimoji="0" lang="en-US" altLang="en-US" sz="3600" b="0" i="1"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university is lacking</a:t>
            </a:r>
            <a:r>
              <a:rPr kumimoji="0" lang="en-US" altLang="en-US" sz="36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its ability to perform analysis across the functional areas both in a structured format as well as in an ad-hoc nature.  </a:t>
            </a:r>
            <a:endParaRPr kumimoji="0" lang="en-US" altLang="en-US" sz="3600" b="0" i="1" u="none" strike="noStrike" cap="none" normalizeH="0" baseline="0" dirty="0" smtClean="0">
              <a:ln>
                <a:noFill/>
              </a:ln>
              <a:solidFill>
                <a:schemeClr val="tx1"/>
              </a:solidFill>
              <a:effectLst/>
              <a:latin typeface="Arial" panose="020B0604020202020204" pitchFamily="34" charset="0"/>
            </a:endParaRPr>
          </a:p>
        </p:txBody>
      </p:sp>
      <p:sp>
        <p:nvSpPr>
          <p:cNvPr id="5" name="TextBox 4"/>
          <p:cNvSpPr txBox="1"/>
          <p:nvPr/>
        </p:nvSpPr>
        <p:spPr>
          <a:xfrm>
            <a:off x="685800" y="868501"/>
            <a:ext cx="1258678" cy="3170099"/>
          </a:xfrm>
          <a:prstGeom prst="rect">
            <a:avLst/>
          </a:prstGeom>
          <a:noFill/>
        </p:spPr>
        <p:txBody>
          <a:bodyPr wrap="none" rtlCol="0">
            <a:spAutoFit/>
          </a:bodyPr>
          <a:lstStyle/>
          <a:p>
            <a:r>
              <a:rPr lang="en-US" sz="20000" dirty="0" smtClean="0">
                <a:latin typeface="+mn-lt"/>
              </a:rPr>
              <a:t>“</a:t>
            </a:r>
          </a:p>
        </p:txBody>
      </p:sp>
      <p:sp>
        <p:nvSpPr>
          <p:cNvPr id="6" name="TextBox 5"/>
          <p:cNvSpPr txBox="1"/>
          <p:nvPr/>
        </p:nvSpPr>
        <p:spPr>
          <a:xfrm>
            <a:off x="12832080" y="5633524"/>
            <a:ext cx="1261884" cy="3170099"/>
          </a:xfrm>
          <a:prstGeom prst="rect">
            <a:avLst/>
          </a:prstGeom>
          <a:noFill/>
        </p:spPr>
        <p:txBody>
          <a:bodyPr wrap="none" rtlCol="0">
            <a:spAutoFit/>
          </a:bodyPr>
          <a:lstStyle/>
          <a:p>
            <a:r>
              <a:rPr lang="en-US" sz="100" dirty="0" smtClean="0">
                <a:solidFill>
                  <a:schemeClr val="bg1"/>
                </a:solidFill>
                <a:latin typeface="+mn-lt"/>
              </a:rPr>
              <a:t>.</a:t>
            </a:r>
            <a:r>
              <a:rPr lang="en-US" sz="20000" dirty="0" smtClean="0">
                <a:latin typeface="+mn-lt"/>
              </a:rPr>
              <a:t>”</a:t>
            </a:r>
          </a:p>
        </p:txBody>
      </p:sp>
      <p:sp>
        <p:nvSpPr>
          <p:cNvPr id="8" name="Rectangle 7"/>
          <p:cNvSpPr/>
          <p:nvPr/>
        </p:nvSpPr>
        <p:spPr>
          <a:xfrm>
            <a:off x="1772653" y="7218573"/>
            <a:ext cx="10439400" cy="800219"/>
          </a:xfrm>
          <a:prstGeom prst="rect">
            <a:avLst/>
          </a:prstGeom>
        </p:spPr>
        <p:txBody>
          <a:bodyPr wrap="square">
            <a:spAutoFit/>
          </a:bodyPr>
          <a:lstStyle/>
          <a:p>
            <a:r>
              <a:rPr lang="en-US" dirty="0"/>
              <a:t>Indiana </a:t>
            </a:r>
            <a:r>
              <a:rPr lang="en-US" dirty="0" smtClean="0"/>
              <a:t>University Business </a:t>
            </a:r>
            <a:r>
              <a:rPr lang="en-US" dirty="0"/>
              <a:t>Intelligence Assessment and Recommendations </a:t>
            </a:r>
            <a:r>
              <a:rPr lang="en-US" dirty="0" smtClean="0"/>
              <a:t>Report </a:t>
            </a:r>
          </a:p>
          <a:p>
            <a:r>
              <a:rPr lang="en-US" dirty="0" smtClean="0"/>
              <a:t>Prepared by IBM </a:t>
            </a:r>
            <a:r>
              <a:rPr lang="en-US" dirty="0"/>
              <a:t>Global Business </a:t>
            </a:r>
            <a:r>
              <a:rPr lang="en-US" dirty="0" smtClean="0"/>
              <a:t>Services - </a:t>
            </a:r>
            <a:r>
              <a:rPr lang="en-US" sz="2800" b="1" dirty="0" smtClean="0">
                <a:solidFill>
                  <a:srgbClr val="FF0000"/>
                </a:solidFill>
              </a:rPr>
              <a:t>2009</a:t>
            </a:r>
            <a:endParaRPr lang="en-US" b="1" dirty="0">
              <a:solidFill>
                <a:srgbClr val="FF0000"/>
              </a:solidFill>
            </a:endParaRPr>
          </a:p>
        </p:txBody>
      </p:sp>
    </p:spTree>
    <p:extLst>
      <p:ext uri="{BB962C8B-B14F-4D97-AF65-F5344CB8AC3E}">
        <p14:creationId xmlns:p14="http://schemas.microsoft.com/office/powerpoint/2010/main" val="1795621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2325443" y="2362200"/>
            <a:ext cx="11573437" cy="4986916"/>
          </a:xfrm>
        </p:spPr>
        <p:txBody>
          <a:bodyPr/>
          <a:lstStyle/>
          <a:p>
            <a:pPr marL="742950" indent="-742950">
              <a:buFont typeface="+mj-lt"/>
              <a:buAutoNum type="arabicPeriod"/>
            </a:pPr>
            <a:r>
              <a:rPr lang="en-US" dirty="0" smtClean="0"/>
              <a:t>Enable report and dashboard “discovery” via search</a:t>
            </a:r>
          </a:p>
          <a:p>
            <a:pPr marL="342900" lvl="1" indent="0">
              <a:buNone/>
            </a:pPr>
            <a:r>
              <a:rPr lang="en-US" dirty="0" smtClean="0"/>
              <a:t>	ds.iu.edu     </a:t>
            </a:r>
            <a:r>
              <a:rPr lang="en-US" i="1" dirty="0" smtClean="0"/>
              <a:t>Decision Support</a:t>
            </a:r>
            <a:br>
              <a:rPr lang="en-US" i="1" dirty="0" smtClean="0"/>
            </a:br>
            <a:endParaRPr lang="en-US" dirty="0" smtClean="0"/>
          </a:p>
          <a:p>
            <a:pPr marL="742950" indent="-742950">
              <a:buFont typeface="+mj-lt"/>
              <a:buAutoNum type="arabicPeriod"/>
            </a:pPr>
            <a:r>
              <a:rPr lang="en-US" dirty="0" smtClean="0"/>
              <a:t>Created a factory for Decision </a:t>
            </a:r>
            <a:r>
              <a:rPr lang="en-US" dirty="0"/>
              <a:t>S</a:t>
            </a:r>
            <a:r>
              <a:rPr lang="en-US" dirty="0" smtClean="0"/>
              <a:t>upport </a:t>
            </a:r>
            <a:r>
              <a:rPr lang="en-US" dirty="0"/>
              <a:t>I</a:t>
            </a:r>
            <a:r>
              <a:rPr lang="en-US" dirty="0" smtClean="0"/>
              <a:t>nitiatives</a:t>
            </a:r>
            <a:br>
              <a:rPr lang="en-US" dirty="0" smtClean="0"/>
            </a:br>
            <a:endParaRPr lang="en-US" dirty="0" smtClean="0"/>
          </a:p>
          <a:p>
            <a:pPr marL="742950" indent="-742950">
              <a:buFont typeface="+mj-lt"/>
              <a:buAutoNum type="arabicPeriod"/>
            </a:pPr>
            <a:r>
              <a:rPr lang="en-US" dirty="0" smtClean="0"/>
              <a:t>Agile methodology -- then run, run, run!</a:t>
            </a:r>
            <a:endParaRPr lang="en-US" dirty="0"/>
          </a:p>
        </p:txBody>
      </p:sp>
      <p:sp>
        <p:nvSpPr>
          <p:cNvPr id="3" name="Slide Number Placeholder 2"/>
          <p:cNvSpPr>
            <a:spLocks noGrp="1"/>
          </p:cNvSpPr>
          <p:nvPr>
            <p:ph type="sldNum" sz="quarter" idx="12"/>
          </p:nvPr>
        </p:nvSpPr>
        <p:spPr/>
        <p:txBody>
          <a:bodyPr/>
          <a:lstStyle/>
          <a:p>
            <a:fld id="{48505A05-1974-134A-B52E-7AA094B24DB2}" type="slidenum">
              <a:rPr lang="en-US" smtClean="0"/>
              <a:pPr/>
              <a:t>25</a:t>
            </a:fld>
            <a:endParaRPr lang="en-US" dirty="0"/>
          </a:p>
        </p:txBody>
      </p:sp>
      <p:sp>
        <p:nvSpPr>
          <p:cNvPr id="4" name="Text Placeholder 3"/>
          <p:cNvSpPr>
            <a:spLocks noGrp="1"/>
          </p:cNvSpPr>
          <p:nvPr>
            <p:ph type="body" sz="quarter" idx="13"/>
          </p:nvPr>
        </p:nvSpPr>
        <p:spPr/>
        <p:txBody>
          <a:bodyPr/>
          <a:lstStyle/>
          <a:p>
            <a:r>
              <a:rPr lang="en-US" dirty="0" smtClean="0"/>
              <a:t>IU Decision Support Initiative (2015)</a:t>
            </a:r>
            <a:endParaRPr lang="en-US" dirty="0"/>
          </a:p>
        </p:txBody>
      </p:sp>
    </p:spTree>
    <p:extLst>
      <p:ext uri="{BB962C8B-B14F-4D97-AF65-F5344CB8AC3E}">
        <p14:creationId xmlns:p14="http://schemas.microsoft.com/office/powerpoint/2010/main" val="3637662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18655"/>
            <a:ext cx="13157662" cy="1382511"/>
          </a:xfrm>
        </p:spPr>
        <p:txBody>
          <a:bodyPr/>
          <a:lstStyle/>
          <a:p>
            <a:r>
              <a:rPr lang="en-US" b="1" dirty="0" smtClean="0"/>
              <a:t>Decision Support Initiative Goal</a:t>
            </a:r>
            <a:endParaRPr lang="en-US" b="1" dirty="0"/>
          </a:p>
        </p:txBody>
      </p:sp>
      <p:sp>
        <p:nvSpPr>
          <p:cNvPr id="3" name="Content Placeholder 2"/>
          <p:cNvSpPr>
            <a:spLocks noGrp="1"/>
          </p:cNvSpPr>
          <p:nvPr>
            <p:ph idx="1"/>
          </p:nvPr>
        </p:nvSpPr>
        <p:spPr>
          <a:xfrm>
            <a:off x="731520" y="1537073"/>
            <a:ext cx="13167360" cy="3409397"/>
          </a:xfrm>
        </p:spPr>
        <p:txBody>
          <a:bodyPr/>
          <a:lstStyle/>
          <a:p>
            <a:pPr marL="0" indent="0">
              <a:buNone/>
            </a:pPr>
            <a:r>
              <a:rPr lang="en-US" sz="5280" i="1" dirty="0"/>
              <a:t>“To </a:t>
            </a:r>
            <a:r>
              <a:rPr lang="en-US" sz="5280" i="1" u="sng" dirty="0"/>
              <a:t>improve decision making</a:t>
            </a:r>
            <a:r>
              <a:rPr lang="en-US" sz="5280" i="1" dirty="0"/>
              <a:t> at all levels of Indiana University by dramatically enhancing the availability of timely, relevant, and accurate information to support decision makers”</a:t>
            </a:r>
          </a:p>
        </p:txBody>
      </p:sp>
      <p:sp>
        <p:nvSpPr>
          <p:cNvPr id="9" name="Rounded Rectangle 8"/>
          <p:cNvSpPr/>
          <p:nvPr/>
        </p:nvSpPr>
        <p:spPr>
          <a:xfrm>
            <a:off x="6222276" y="5225153"/>
            <a:ext cx="2194560" cy="219456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0476413" y="5225154"/>
            <a:ext cx="2194560" cy="2288319"/>
            <a:chOff x="8730344" y="4354294"/>
            <a:chExt cx="1828800" cy="1906932"/>
          </a:xfrm>
        </p:grpSpPr>
        <p:sp>
          <p:nvSpPr>
            <p:cNvPr id="11" name="Rounded Rectangle 10"/>
            <p:cNvSpPr/>
            <p:nvPr/>
          </p:nvSpPr>
          <p:spPr>
            <a:xfrm>
              <a:off x="8730344" y="4354295"/>
              <a:ext cx="1828800" cy="1828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9191" y="5129394"/>
              <a:ext cx="428362" cy="428362"/>
            </a:xfrm>
            <a:prstGeom prst="rect">
              <a:avLst/>
            </a:prstGeom>
          </p:spPr>
        </p:pic>
        <p:cxnSp>
          <p:nvCxnSpPr>
            <p:cNvPr id="14" name="Straight Arrow Connector 13"/>
            <p:cNvCxnSpPr/>
            <p:nvPr/>
          </p:nvCxnSpPr>
          <p:spPr>
            <a:xfrm flipV="1">
              <a:off x="9227553" y="5007429"/>
              <a:ext cx="250276" cy="261265"/>
            </a:xfrm>
            <a:prstGeom prst="straightConnector1">
              <a:avLst/>
            </a:prstGeom>
            <a:ln>
              <a:solidFill>
                <a:srgbClr val="A8053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3"/>
            </p:cNvCxnSpPr>
            <p:nvPr/>
          </p:nvCxnSpPr>
          <p:spPr>
            <a:xfrm>
              <a:off x="9227553" y="5343575"/>
              <a:ext cx="250276" cy="229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434287" y="4731658"/>
              <a:ext cx="602342" cy="1184940"/>
            </a:xfrm>
            <a:prstGeom prst="rect">
              <a:avLst/>
            </a:prstGeom>
            <a:noFill/>
          </p:spPr>
          <p:txBody>
            <a:bodyPr wrap="square" rtlCol="0">
              <a:spAutoFit/>
            </a:bodyPr>
            <a:lstStyle/>
            <a:p>
              <a:r>
                <a:rPr lang="en-US" sz="2880" dirty="0">
                  <a:solidFill>
                    <a:srgbClr val="A80532"/>
                  </a:solidFill>
                  <a:latin typeface="Wingdings" panose="05000000000000000000" pitchFamily="2" charset="2"/>
                </a:rPr>
                <a:t>ü</a:t>
              </a:r>
            </a:p>
            <a:p>
              <a:endParaRPr lang="en-US" sz="2880" dirty="0">
                <a:solidFill>
                  <a:schemeClr val="accent1"/>
                </a:solidFill>
                <a:latin typeface="+mj-lt"/>
              </a:endParaRPr>
            </a:p>
            <a:p>
              <a:r>
                <a:rPr lang="en-US" sz="2880" dirty="0">
                  <a:solidFill>
                    <a:schemeClr val="accent1"/>
                  </a:solidFill>
                  <a:latin typeface="+mj-lt"/>
                </a:rPr>
                <a:t>X</a:t>
              </a:r>
            </a:p>
          </p:txBody>
        </p:sp>
        <p:cxnSp>
          <p:nvCxnSpPr>
            <p:cNvPr id="24" name="Straight Arrow Connector 23"/>
            <p:cNvCxnSpPr/>
            <p:nvPr/>
          </p:nvCxnSpPr>
          <p:spPr>
            <a:xfrm flipV="1">
              <a:off x="9786353" y="4574321"/>
              <a:ext cx="250276" cy="261265"/>
            </a:xfrm>
            <a:prstGeom prst="straightConnector1">
              <a:avLst/>
            </a:prstGeom>
            <a:ln>
              <a:solidFill>
                <a:srgbClr val="A8053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786353" y="4910467"/>
              <a:ext cx="250276" cy="229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786353" y="5421094"/>
              <a:ext cx="250276" cy="26126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786353" y="5757240"/>
              <a:ext cx="250276" cy="229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036629" y="4354294"/>
              <a:ext cx="370115" cy="1906932"/>
            </a:xfrm>
            <a:prstGeom prst="rect">
              <a:avLst/>
            </a:prstGeom>
            <a:noFill/>
          </p:spPr>
          <p:txBody>
            <a:bodyPr wrap="square" rtlCol="0">
              <a:spAutoFit/>
            </a:bodyPr>
            <a:lstStyle/>
            <a:p>
              <a:pPr>
                <a:spcBef>
                  <a:spcPts val="1080"/>
                </a:spcBef>
              </a:pPr>
              <a:r>
                <a:rPr lang="en-US" sz="2880" dirty="0">
                  <a:solidFill>
                    <a:srgbClr val="A80532"/>
                  </a:solidFill>
                  <a:latin typeface="Wingdings" panose="05000000000000000000" pitchFamily="2" charset="2"/>
                </a:rPr>
                <a:t>ü</a:t>
              </a:r>
            </a:p>
            <a:p>
              <a:pPr>
                <a:spcBef>
                  <a:spcPts val="1080"/>
                </a:spcBef>
              </a:pPr>
              <a:r>
                <a:rPr lang="en-US" sz="2880" dirty="0">
                  <a:solidFill>
                    <a:schemeClr val="accent1"/>
                  </a:solidFill>
                  <a:latin typeface="+mn-lt"/>
                </a:rPr>
                <a:t>X</a:t>
              </a:r>
            </a:p>
            <a:p>
              <a:pPr>
                <a:spcBef>
                  <a:spcPts val="1080"/>
                </a:spcBef>
              </a:pPr>
              <a:r>
                <a:rPr lang="en-US" sz="2880" dirty="0">
                  <a:solidFill>
                    <a:schemeClr val="accent1"/>
                  </a:solidFill>
                  <a:latin typeface="+mn-lt"/>
                </a:rPr>
                <a:t>X</a:t>
              </a:r>
            </a:p>
            <a:p>
              <a:pPr>
                <a:spcBef>
                  <a:spcPts val="1080"/>
                </a:spcBef>
              </a:pPr>
              <a:r>
                <a:rPr lang="en-US" sz="2880" dirty="0">
                  <a:solidFill>
                    <a:schemeClr val="accent1"/>
                  </a:solidFill>
                  <a:latin typeface="+mn-lt"/>
                </a:rPr>
                <a:t>X</a:t>
              </a:r>
            </a:p>
          </p:txBody>
        </p:sp>
      </p:grpSp>
      <p:sp>
        <p:nvSpPr>
          <p:cNvPr id="29" name="TextBox 28"/>
          <p:cNvSpPr txBox="1"/>
          <p:nvPr/>
        </p:nvSpPr>
        <p:spPr>
          <a:xfrm>
            <a:off x="4615544" y="4745477"/>
            <a:ext cx="1114697" cy="2862322"/>
          </a:xfrm>
          <a:prstGeom prst="rect">
            <a:avLst/>
          </a:prstGeom>
          <a:noFill/>
        </p:spPr>
        <p:txBody>
          <a:bodyPr wrap="square" rtlCol="0">
            <a:spAutoFit/>
          </a:bodyPr>
          <a:lstStyle/>
          <a:p>
            <a:r>
              <a:rPr lang="en-US" sz="18000" dirty="0">
                <a:latin typeface="+mn-lt"/>
              </a:rPr>
              <a:t>+</a:t>
            </a:r>
          </a:p>
        </p:txBody>
      </p:sp>
      <p:sp>
        <p:nvSpPr>
          <p:cNvPr id="30" name="TextBox 29"/>
          <p:cNvSpPr txBox="1"/>
          <p:nvPr/>
        </p:nvSpPr>
        <p:spPr>
          <a:xfrm>
            <a:off x="8874035" y="4760119"/>
            <a:ext cx="1114697" cy="2862322"/>
          </a:xfrm>
          <a:prstGeom prst="rect">
            <a:avLst/>
          </a:prstGeom>
          <a:noFill/>
        </p:spPr>
        <p:txBody>
          <a:bodyPr wrap="square" rtlCol="0">
            <a:spAutoFit/>
          </a:bodyPr>
          <a:lstStyle/>
          <a:p>
            <a:r>
              <a:rPr lang="en-US" sz="18000" dirty="0">
                <a:latin typeface="+mn-lt"/>
              </a:rPr>
              <a:t>=</a:t>
            </a:r>
          </a:p>
        </p:txBody>
      </p:sp>
      <p:grpSp>
        <p:nvGrpSpPr>
          <p:cNvPr id="6" name="Group 5"/>
          <p:cNvGrpSpPr/>
          <p:nvPr/>
        </p:nvGrpSpPr>
        <p:grpSpPr>
          <a:xfrm>
            <a:off x="1968138" y="5225154"/>
            <a:ext cx="2194560" cy="2194560"/>
            <a:chOff x="1640115" y="4354295"/>
            <a:chExt cx="1828800" cy="1828800"/>
          </a:xfrm>
        </p:grpSpPr>
        <p:sp>
          <p:nvSpPr>
            <p:cNvPr id="5" name="Rounded Rectangle 4"/>
            <p:cNvSpPr/>
            <p:nvPr/>
          </p:nvSpPr>
          <p:spPr>
            <a:xfrm>
              <a:off x="1640115" y="4354295"/>
              <a:ext cx="1828800" cy="1828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037" y="4470217"/>
              <a:ext cx="1596955" cy="159695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219" y="5591147"/>
              <a:ext cx="106747" cy="137277"/>
            </a:xfrm>
            <a:prstGeom prst="rect">
              <a:avLst/>
            </a:prstGeom>
          </p:spPr>
        </p:pic>
      </p:grpSp>
      <p:sp>
        <p:nvSpPr>
          <p:cNvPr id="8" name="TextBox 7"/>
          <p:cNvSpPr txBox="1"/>
          <p:nvPr/>
        </p:nvSpPr>
        <p:spPr>
          <a:xfrm>
            <a:off x="9927230" y="7595551"/>
            <a:ext cx="4643579" cy="535531"/>
          </a:xfrm>
          <a:prstGeom prst="rect">
            <a:avLst/>
          </a:prstGeom>
          <a:noFill/>
        </p:spPr>
        <p:txBody>
          <a:bodyPr wrap="none" rtlCol="0">
            <a:spAutoFit/>
          </a:bodyPr>
          <a:lstStyle/>
          <a:p>
            <a:r>
              <a:rPr lang="en-US" sz="2880" dirty="0">
                <a:latin typeface="+mn-lt"/>
              </a:rPr>
              <a:t>http://decisionsupport.iu.edu</a:t>
            </a:r>
          </a:p>
        </p:txBody>
      </p:sp>
    </p:spTree>
    <p:extLst>
      <p:ext uri="{BB962C8B-B14F-4D97-AF65-F5344CB8AC3E}">
        <p14:creationId xmlns:p14="http://schemas.microsoft.com/office/powerpoint/2010/main" val="1601652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57250" y="685800"/>
            <a:ext cx="11466635" cy="1639391"/>
            <a:chOff x="983636" y="596029"/>
            <a:chExt cx="9555529" cy="1366159"/>
          </a:xfrm>
        </p:grpSpPr>
        <p:grpSp>
          <p:nvGrpSpPr>
            <p:cNvPr id="16" name="Group 15"/>
            <p:cNvGrpSpPr>
              <a:grpSpLocks noChangeAspect="1"/>
            </p:cNvGrpSpPr>
            <p:nvPr/>
          </p:nvGrpSpPr>
          <p:grpSpPr>
            <a:xfrm>
              <a:off x="983636" y="596029"/>
              <a:ext cx="1366159" cy="1366159"/>
              <a:chOff x="1640115" y="4354295"/>
              <a:chExt cx="1828800" cy="1828800"/>
            </a:xfrm>
          </p:grpSpPr>
          <p:sp>
            <p:nvSpPr>
              <p:cNvPr id="17" name="Rounded Rectangle 16"/>
              <p:cNvSpPr/>
              <p:nvPr/>
            </p:nvSpPr>
            <p:spPr>
              <a:xfrm>
                <a:off x="1640115" y="4354295"/>
                <a:ext cx="1828800" cy="1828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037" y="4470217"/>
                <a:ext cx="1596955" cy="159695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219" y="5591147"/>
                <a:ext cx="106747" cy="137277"/>
              </a:xfrm>
              <a:prstGeom prst="rect">
                <a:avLst/>
              </a:prstGeom>
            </p:spPr>
          </p:pic>
        </p:grpSp>
        <p:sp>
          <p:nvSpPr>
            <p:cNvPr id="21" name="TextBox 20"/>
            <p:cNvSpPr txBox="1"/>
            <p:nvPr/>
          </p:nvSpPr>
          <p:spPr>
            <a:xfrm>
              <a:off x="2903454" y="596029"/>
              <a:ext cx="7635711" cy="1184940"/>
            </a:xfrm>
            <a:prstGeom prst="rect">
              <a:avLst/>
            </a:prstGeom>
            <a:noFill/>
          </p:spPr>
          <p:txBody>
            <a:bodyPr wrap="square" rtlCol="0">
              <a:spAutoFit/>
            </a:bodyPr>
            <a:lstStyle/>
            <a:p>
              <a:r>
                <a:rPr lang="en-US" sz="2880" dirty="0">
                  <a:latin typeface="+mn-lt"/>
                </a:rPr>
                <a:t>DSI will affect </a:t>
              </a:r>
              <a:r>
                <a:rPr lang="en-US" sz="2880" u="sng" dirty="0">
                  <a:latin typeface="+mn-lt"/>
                </a:rPr>
                <a:t>People and Organizations</a:t>
              </a:r>
              <a:r>
                <a:rPr lang="en-US" sz="2880" dirty="0">
                  <a:latin typeface="+mn-lt"/>
                </a:rPr>
                <a:t>.  It addresses changes in culture, roles, authority over data, access, skills, work habits…</a:t>
              </a:r>
            </a:p>
          </p:txBody>
        </p:sp>
      </p:grpSp>
      <p:grpSp>
        <p:nvGrpSpPr>
          <p:cNvPr id="3" name="Group 2"/>
          <p:cNvGrpSpPr/>
          <p:nvPr/>
        </p:nvGrpSpPr>
        <p:grpSpPr>
          <a:xfrm>
            <a:off x="1557249" y="2931265"/>
            <a:ext cx="11466636" cy="1639391"/>
            <a:chOff x="983636" y="2467249"/>
            <a:chExt cx="9555530" cy="1366159"/>
          </a:xfrm>
        </p:grpSpPr>
        <p:sp>
          <p:nvSpPr>
            <p:cNvPr id="4" name="Rounded Rectangle 3"/>
            <p:cNvSpPr>
              <a:spLocks noChangeAspect="1"/>
            </p:cNvSpPr>
            <p:nvPr/>
          </p:nvSpPr>
          <p:spPr>
            <a:xfrm>
              <a:off x="983636" y="2467249"/>
              <a:ext cx="1366159" cy="136615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03455" y="2467249"/>
              <a:ext cx="7635711" cy="1184940"/>
            </a:xfrm>
            <a:prstGeom prst="rect">
              <a:avLst/>
            </a:prstGeom>
            <a:noFill/>
          </p:spPr>
          <p:txBody>
            <a:bodyPr wrap="square" rtlCol="0">
              <a:spAutoFit/>
            </a:bodyPr>
            <a:lstStyle/>
            <a:p>
              <a:r>
                <a:rPr lang="en-US" sz="2880" dirty="0">
                  <a:latin typeface="+mn-lt"/>
                </a:rPr>
                <a:t>DSI will affect </a:t>
              </a:r>
              <a:r>
                <a:rPr lang="en-US" sz="2880" u="sng" dirty="0">
                  <a:latin typeface="+mn-lt"/>
                </a:rPr>
                <a:t>Data and Technology</a:t>
              </a:r>
              <a:r>
                <a:rPr lang="en-US" sz="2880" dirty="0">
                  <a:latin typeface="+mn-lt"/>
                </a:rPr>
                <a:t>.  Over time, it will address standardizing Data Definitions and change some of the core Data, Information, and Reporting IT.</a:t>
              </a:r>
            </a:p>
          </p:txBody>
        </p:sp>
      </p:grpSp>
      <p:grpSp>
        <p:nvGrpSpPr>
          <p:cNvPr id="5" name="Group 4"/>
          <p:cNvGrpSpPr/>
          <p:nvPr/>
        </p:nvGrpSpPr>
        <p:grpSpPr>
          <a:xfrm>
            <a:off x="1557251" y="5086230"/>
            <a:ext cx="11466632" cy="1993757"/>
            <a:chOff x="983637" y="4263054"/>
            <a:chExt cx="9555527" cy="1661464"/>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37" y="4362407"/>
              <a:ext cx="1366278" cy="1562111"/>
            </a:xfrm>
            <a:prstGeom prst="rect">
              <a:avLst/>
            </a:prstGeom>
          </p:spPr>
        </p:pic>
        <p:sp>
          <p:nvSpPr>
            <p:cNvPr id="23" name="TextBox 22"/>
            <p:cNvSpPr txBox="1"/>
            <p:nvPr/>
          </p:nvSpPr>
          <p:spPr>
            <a:xfrm>
              <a:off x="2903453" y="4263054"/>
              <a:ext cx="7635711" cy="1554272"/>
            </a:xfrm>
            <a:prstGeom prst="rect">
              <a:avLst/>
            </a:prstGeom>
            <a:noFill/>
          </p:spPr>
          <p:txBody>
            <a:bodyPr wrap="square" rtlCol="0">
              <a:spAutoFit/>
            </a:bodyPr>
            <a:lstStyle/>
            <a:p>
              <a:r>
                <a:rPr lang="en-US" sz="2880" dirty="0">
                  <a:latin typeface="+mn-lt"/>
                </a:rPr>
                <a:t>DSI will affect departments, schools, and campuses across </a:t>
              </a:r>
              <a:r>
                <a:rPr lang="en-US" sz="2880" u="sng" dirty="0">
                  <a:latin typeface="+mn-lt"/>
                </a:rPr>
                <a:t>IU</a:t>
              </a:r>
              <a:r>
                <a:rPr lang="en-US" sz="2880" dirty="0">
                  <a:latin typeface="+mn-lt"/>
                </a:rPr>
                <a:t>.  It will provide greater transparency into and across many areas.  The focus is to improve </a:t>
              </a:r>
              <a:r>
                <a:rPr lang="en-US" sz="2880" u="sng" dirty="0">
                  <a:latin typeface="+mn-lt"/>
                </a:rPr>
                <a:t>decision outcomes</a:t>
              </a:r>
              <a:r>
                <a:rPr lang="en-US" sz="2880" dirty="0">
                  <a:latin typeface="+mn-lt"/>
                </a:rPr>
                <a:t> for IU in a rapidly changing world.</a:t>
              </a:r>
            </a:p>
          </p:txBody>
        </p:sp>
      </p:grpSp>
    </p:spTree>
    <p:extLst>
      <p:ext uri="{BB962C8B-B14F-4D97-AF65-F5344CB8AC3E}">
        <p14:creationId xmlns:p14="http://schemas.microsoft.com/office/powerpoint/2010/main" val="7219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Insourced </a:t>
            </a:r>
            <a:r>
              <a:rPr lang="en-US" b="1" dirty="0" smtClean="0"/>
              <a:t>Discovery and Dashboards</a:t>
            </a:r>
            <a:endParaRPr lang="en-US" b="1" dirty="0"/>
          </a:p>
        </p:txBody>
      </p:sp>
      <p:sp>
        <p:nvSpPr>
          <p:cNvPr id="3" name="Slide Number Placeholder 2"/>
          <p:cNvSpPr>
            <a:spLocks noGrp="1"/>
          </p:cNvSpPr>
          <p:nvPr>
            <p:ph type="sldNum" sz="quarter" idx="12"/>
          </p:nvPr>
        </p:nvSpPr>
        <p:spPr/>
        <p:txBody>
          <a:bodyPr/>
          <a:lstStyle/>
          <a:p>
            <a:fld id="{48505A05-1974-134A-B52E-7AA094B24DB2}" type="slidenum">
              <a:rPr lang="en-US" smtClean="0"/>
              <a:pPr/>
              <a:t>28</a:t>
            </a:fld>
            <a:endParaRPr lang="en-US" dirty="0"/>
          </a:p>
        </p:txBody>
      </p:sp>
      <p:pic>
        <p:nvPicPr>
          <p:cNvPr id="5" name="Picture 4"/>
          <p:cNvPicPr>
            <a:picLocks noChangeAspect="1"/>
          </p:cNvPicPr>
          <p:nvPr/>
        </p:nvPicPr>
        <p:blipFill>
          <a:blip r:embed="rId2"/>
          <a:stretch>
            <a:fillRect/>
          </a:stretch>
        </p:blipFill>
        <p:spPr>
          <a:xfrm>
            <a:off x="7801394" y="2209800"/>
            <a:ext cx="6662319" cy="5410200"/>
          </a:xfrm>
          <a:prstGeom prst="rect">
            <a:avLst/>
          </a:prstGeom>
        </p:spPr>
      </p:pic>
      <p:pic>
        <p:nvPicPr>
          <p:cNvPr id="6" name="Picture 5"/>
          <p:cNvPicPr>
            <a:picLocks noChangeAspect="1"/>
          </p:cNvPicPr>
          <p:nvPr/>
        </p:nvPicPr>
        <p:blipFill>
          <a:blip r:embed="rId3"/>
          <a:stretch>
            <a:fillRect/>
          </a:stretch>
        </p:blipFill>
        <p:spPr>
          <a:xfrm>
            <a:off x="967100" y="2209800"/>
            <a:ext cx="6348100" cy="5410200"/>
          </a:xfrm>
          <a:prstGeom prst="rect">
            <a:avLst/>
          </a:prstGeom>
        </p:spPr>
      </p:pic>
      <p:sp>
        <p:nvSpPr>
          <p:cNvPr id="2" name="TextBox 1"/>
          <p:cNvSpPr txBox="1"/>
          <p:nvPr/>
        </p:nvSpPr>
        <p:spPr>
          <a:xfrm>
            <a:off x="3200400" y="1701166"/>
            <a:ext cx="1330814" cy="461665"/>
          </a:xfrm>
          <a:prstGeom prst="rect">
            <a:avLst/>
          </a:prstGeom>
          <a:noFill/>
        </p:spPr>
        <p:txBody>
          <a:bodyPr wrap="none" rtlCol="0">
            <a:spAutoFit/>
          </a:bodyPr>
          <a:lstStyle/>
          <a:p>
            <a:r>
              <a:rPr lang="en-US" sz="2400" dirty="0" smtClean="0">
                <a:latin typeface="+mn-lt"/>
              </a:rPr>
              <a:t>ds.iu.edu</a:t>
            </a:r>
            <a:endParaRPr lang="en-US" sz="2400" dirty="0" smtClean="0">
              <a:latin typeface="+mn-lt"/>
            </a:endParaRPr>
          </a:p>
        </p:txBody>
      </p:sp>
    </p:spTree>
    <p:extLst>
      <p:ext uri="{BB962C8B-B14F-4D97-AF65-F5344CB8AC3E}">
        <p14:creationId xmlns:p14="http://schemas.microsoft.com/office/powerpoint/2010/main" val="3412946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0569" y="322897"/>
            <a:ext cx="13213080" cy="1396366"/>
          </a:xfrm>
        </p:spPr>
        <p:txBody>
          <a:bodyPr/>
          <a:lstStyle/>
          <a:p>
            <a:r>
              <a:rPr lang="en-US" b="1" dirty="0" smtClean="0"/>
              <a:t>Insourced Tools </a:t>
            </a:r>
            <a:r>
              <a:rPr lang="en-US" b="1" dirty="0" smtClean="0"/>
              <a:t>   +    Outsourced </a:t>
            </a:r>
            <a:r>
              <a:rPr lang="en-US" b="1" dirty="0" smtClean="0"/>
              <a:t>Services</a:t>
            </a:r>
            <a:endParaRPr lang="en-US" b="1" dirty="0"/>
          </a:p>
        </p:txBody>
      </p:sp>
      <p:sp>
        <p:nvSpPr>
          <p:cNvPr id="3" name="Slide Number Placeholder 2"/>
          <p:cNvSpPr>
            <a:spLocks noGrp="1"/>
          </p:cNvSpPr>
          <p:nvPr>
            <p:ph type="sldNum" sz="quarter" idx="12"/>
          </p:nvPr>
        </p:nvSpPr>
        <p:spPr/>
        <p:txBody>
          <a:bodyPr/>
          <a:lstStyle/>
          <a:p>
            <a:fld id="{48505A05-1974-134A-B52E-7AA094B24DB2}" type="slidenum">
              <a:rPr lang="en-US" smtClean="0"/>
              <a:pPr/>
              <a:t>29</a:t>
            </a:fld>
            <a:endParaRPr lang="en-US" dirty="0"/>
          </a:p>
        </p:txBody>
      </p:sp>
      <p:pic>
        <p:nvPicPr>
          <p:cNvPr id="1028" name="Picture 4" descr="Image result for tableau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33600"/>
            <a:ext cx="5257800" cy="19745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295400" y="4662055"/>
            <a:ext cx="5479473" cy="2843645"/>
            <a:chOff x="8183880" y="2142636"/>
            <a:chExt cx="5715000" cy="2857500"/>
          </a:xfrm>
        </p:grpSpPr>
        <p:sp>
          <p:nvSpPr>
            <p:cNvPr id="7" name="Rectangle 6"/>
            <p:cNvSpPr/>
            <p:nvPr/>
          </p:nvSpPr>
          <p:spPr>
            <a:xfrm>
              <a:off x="8183880" y="2438400"/>
              <a:ext cx="5715000" cy="2362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img.evbuc.com/https%3A%2F%2Fcdn.evbuc.com%2Fimages%2F24948983%2F106109043101%2F1%2Foriginal.jpg?h=300&amp;w=600&amp;rect=0%2C60%2C240%2C120&amp;s=99889af851821bf7775a0069c5d548b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880" y="2142636"/>
              <a:ext cx="5715000" cy="2857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https://photos.prnewswire.com/prnvar/20131107/PH12179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900" y="5105400"/>
            <a:ext cx="38100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610600" y="2362200"/>
            <a:ext cx="5286375" cy="1247775"/>
          </a:xfrm>
          <a:prstGeom prst="rect">
            <a:avLst/>
          </a:prstGeom>
        </p:spPr>
      </p:pic>
      <p:sp>
        <p:nvSpPr>
          <p:cNvPr id="5" name="TextBox 4"/>
          <p:cNvSpPr txBox="1"/>
          <p:nvPr/>
        </p:nvSpPr>
        <p:spPr>
          <a:xfrm>
            <a:off x="10591800" y="3653135"/>
            <a:ext cx="3419526" cy="461665"/>
          </a:xfrm>
          <a:prstGeom prst="rect">
            <a:avLst/>
          </a:prstGeom>
          <a:noFill/>
        </p:spPr>
        <p:txBody>
          <a:bodyPr wrap="none" rtlCol="0">
            <a:spAutoFit/>
          </a:bodyPr>
          <a:lstStyle/>
          <a:p>
            <a:r>
              <a:rPr lang="en-US" sz="2400" i="1" dirty="0" smtClean="0">
                <a:latin typeface="+mn-lt"/>
              </a:rPr>
              <a:t>Via the </a:t>
            </a:r>
            <a:r>
              <a:rPr lang="en-US" sz="2400" i="1" dirty="0" err="1" smtClean="0">
                <a:latin typeface="+mn-lt"/>
              </a:rPr>
              <a:t>Unizin</a:t>
            </a:r>
            <a:r>
              <a:rPr lang="en-US" sz="2400" i="1" dirty="0" smtClean="0">
                <a:latin typeface="+mn-lt"/>
              </a:rPr>
              <a:t> Consortium</a:t>
            </a:r>
          </a:p>
        </p:txBody>
      </p:sp>
      <p:sp>
        <p:nvSpPr>
          <p:cNvPr id="6" name="AutoShape 2" descr="Why IT Matters to Higher Education: Educause Review home p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Why IT Matters to Higher Education: Educause Review home p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63523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8505A05-1974-134A-B52E-7AA094B24DB2}" type="slidenum">
              <a:rPr lang="en-US" smtClean="0"/>
              <a:pPr/>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72794"/>
            <a:ext cx="9677400" cy="7252047"/>
          </a:xfrm>
          <a:prstGeom prst="rect">
            <a:avLst/>
          </a:prstGeom>
        </p:spPr>
      </p:pic>
    </p:spTree>
    <p:extLst>
      <p:ext uri="{BB962C8B-B14F-4D97-AF65-F5344CB8AC3E}">
        <p14:creationId xmlns:p14="http://schemas.microsoft.com/office/powerpoint/2010/main" val="109168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005840" y="438150"/>
            <a:ext cx="12618720" cy="159067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5280" dirty="0"/>
              <a:t>DSI Project Pipeline</a:t>
            </a:r>
            <a:endParaRPr lang="en-US" sz="5280" dirty="0"/>
          </a:p>
        </p:txBody>
      </p:sp>
      <p:sp>
        <p:nvSpPr>
          <p:cNvPr id="6" name="Right Brace 5"/>
          <p:cNvSpPr/>
          <p:nvPr/>
        </p:nvSpPr>
        <p:spPr>
          <a:xfrm>
            <a:off x="2684835" y="2028826"/>
            <a:ext cx="653699" cy="5311302"/>
          </a:xfrm>
          <a:prstGeom prst="rightBrace">
            <a:avLst>
              <a:gd name="adj1" fmla="val 8333"/>
              <a:gd name="adj2" fmla="val 10000"/>
            </a:avLst>
          </a:prstGeom>
          <a:no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01947" y="1879755"/>
            <a:ext cx="2334638" cy="5115246"/>
          </a:xfrm>
          <a:prstGeom prst="rect">
            <a:avLst/>
          </a:prstGeom>
          <a:noFill/>
        </p:spPr>
        <p:txBody>
          <a:bodyPr wrap="square" rtlCol="0">
            <a:spAutoFit/>
          </a:bodyPr>
          <a:lstStyle/>
          <a:p>
            <a:pPr algn="ctr"/>
            <a:r>
              <a:rPr lang="en-US" sz="1920" dirty="0"/>
              <a:t>Many ideas…</a:t>
            </a:r>
          </a:p>
          <a:p>
            <a:endParaRPr lang="en-US" sz="1920" dirty="0"/>
          </a:p>
          <a:p>
            <a:endParaRPr lang="en-US" sz="1920" dirty="0"/>
          </a:p>
          <a:p>
            <a:endParaRPr lang="en-US" sz="1920" dirty="0"/>
          </a:p>
          <a:p>
            <a:endParaRPr lang="en-US" sz="1920" dirty="0"/>
          </a:p>
          <a:p>
            <a:endParaRPr lang="en-US" sz="1920" dirty="0"/>
          </a:p>
          <a:p>
            <a:r>
              <a:rPr lang="en-US" sz="1920" dirty="0"/>
              <a:t>Only formal </a:t>
            </a:r>
            <a:r>
              <a:rPr lang="en-US" sz="1920" b="1" dirty="0"/>
              <a:t>Project Charters</a:t>
            </a:r>
            <a:r>
              <a:rPr lang="en-US" sz="1920" dirty="0"/>
              <a:t> advance for consideration and prioritization.</a:t>
            </a:r>
          </a:p>
          <a:p>
            <a:endParaRPr lang="en-US" sz="1920" dirty="0"/>
          </a:p>
          <a:p>
            <a:r>
              <a:rPr lang="en-US" sz="1920" dirty="0"/>
              <a:t>Charters detail merits of the project, scope, commitments of functional staffing, etc.</a:t>
            </a:r>
            <a:endParaRPr lang="en-US" sz="1920" dirty="0"/>
          </a:p>
        </p:txBody>
      </p:sp>
      <p:sp>
        <p:nvSpPr>
          <p:cNvPr id="8" name="TextBox 7"/>
          <p:cNvSpPr txBox="1"/>
          <p:nvPr/>
        </p:nvSpPr>
        <p:spPr>
          <a:xfrm>
            <a:off x="3392808" y="3676671"/>
            <a:ext cx="3375924" cy="1532727"/>
          </a:xfrm>
          <a:prstGeom prst="rect">
            <a:avLst/>
          </a:prstGeom>
          <a:noFill/>
          <a:ln>
            <a:solidFill>
              <a:schemeClr val="tx1"/>
            </a:solidFill>
          </a:ln>
        </p:spPr>
        <p:txBody>
          <a:bodyPr wrap="none" rtlCol="0">
            <a:spAutoFit/>
          </a:bodyPr>
          <a:lstStyle/>
          <a:p>
            <a:pPr algn="ctr"/>
            <a:r>
              <a:rPr lang="en-US" b="1" dirty="0" smtClean="0"/>
              <a:t>DSI Steering Council</a:t>
            </a:r>
          </a:p>
          <a:p>
            <a:endParaRPr lang="en-US" dirty="0"/>
          </a:p>
          <a:p>
            <a:pPr marL="140970" indent="-140970">
              <a:buFont typeface="Arial" panose="020B0604020202020204" pitchFamily="34" charset="0"/>
              <a:buChar char="•"/>
            </a:pPr>
            <a:r>
              <a:rPr lang="en-US" sz="1920" dirty="0"/>
              <a:t>Assesses resource capacity</a:t>
            </a:r>
          </a:p>
          <a:p>
            <a:pPr marL="140970" indent="-140970">
              <a:buFont typeface="Arial" panose="020B0604020202020204" pitchFamily="34" charset="0"/>
              <a:buChar char="•"/>
            </a:pPr>
            <a:r>
              <a:rPr lang="en-US" sz="1920" dirty="0"/>
              <a:t>Approves Charters</a:t>
            </a:r>
          </a:p>
          <a:p>
            <a:pPr marL="140970" indent="-140970">
              <a:buFont typeface="Arial" panose="020B0604020202020204" pitchFamily="34" charset="0"/>
              <a:buChar char="•"/>
            </a:pPr>
            <a:r>
              <a:rPr lang="en-US" sz="1920" dirty="0"/>
              <a:t>Prioritizes Charters</a:t>
            </a:r>
          </a:p>
        </p:txBody>
      </p:sp>
      <p:sp>
        <p:nvSpPr>
          <p:cNvPr id="9" name="Rounded Rectangle 8"/>
          <p:cNvSpPr/>
          <p:nvPr/>
        </p:nvSpPr>
        <p:spPr>
          <a:xfrm>
            <a:off x="7132321" y="2028825"/>
            <a:ext cx="4750988" cy="5173534"/>
          </a:xfrm>
          <a:prstGeom prst="roundRect">
            <a:avLst/>
          </a:prstGeom>
          <a:solidFill>
            <a:srgbClr val="7A9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80" b="1" dirty="0"/>
              <a:t>DSS Factory</a:t>
            </a:r>
          </a:p>
          <a:p>
            <a:pPr algn="ctr"/>
            <a:endParaRPr lang="en-US" dirty="0"/>
          </a:p>
          <a:p>
            <a:pPr algn="ctr"/>
            <a:r>
              <a:rPr lang="en-US" i="1" dirty="0" smtClean="0"/>
              <a:t>Disciplined, Formal Agile Process</a:t>
            </a:r>
          </a:p>
          <a:p>
            <a:pPr algn="ctr"/>
            <a:r>
              <a:rPr lang="en-US" i="1" dirty="0" smtClean="0"/>
              <a:t>(explained in slide #x)</a:t>
            </a:r>
            <a:endParaRPr lang="en-US" i="1" dirty="0"/>
          </a:p>
        </p:txBody>
      </p:sp>
      <p:sp>
        <p:nvSpPr>
          <p:cNvPr id="10" name="Down Arrow 9"/>
          <p:cNvSpPr/>
          <p:nvPr/>
        </p:nvSpPr>
        <p:spPr>
          <a:xfrm>
            <a:off x="4908577" y="3064673"/>
            <a:ext cx="326850" cy="5679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266234" y="6315198"/>
            <a:ext cx="653698" cy="3618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4908577" y="5338665"/>
            <a:ext cx="326850" cy="5679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ocument 12"/>
          <p:cNvSpPr/>
          <p:nvPr/>
        </p:nvSpPr>
        <p:spPr>
          <a:xfrm>
            <a:off x="4119862" y="1798904"/>
            <a:ext cx="1906622" cy="1201472"/>
          </a:xfrm>
          <a:prstGeom prst="flowChartDocument">
            <a:avLst/>
          </a:prstGeom>
          <a:solidFill>
            <a:srgbClr val="A80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40" b="1" dirty="0">
                <a:solidFill>
                  <a:schemeClr val="tx1"/>
                </a:solidFill>
              </a:rPr>
              <a:t>Charters Queue:</a:t>
            </a:r>
          </a:p>
          <a:p>
            <a:pPr marL="140970" indent="-140970">
              <a:buFont typeface="Arial" panose="020B0604020202020204" pitchFamily="34" charset="0"/>
              <a:buChar char="•"/>
            </a:pPr>
            <a:r>
              <a:rPr lang="en-US" sz="1440" dirty="0">
                <a:solidFill>
                  <a:schemeClr val="tx1"/>
                </a:solidFill>
              </a:rPr>
              <a:t>Project Charter</a:t>
            </a:r>
          </a:p>
          <a:p>
            <a:pPr marL="140970" indent="-140970">
              <a:buFont typeface="Arial" panose="020B0604020202020204" pitchFamily="34" charset="0"/>
              <a:buChar char="•"/>
            </a:pPr>
            <a:r>
              <a:rPr lang="en-US" sz="1440" dirty="0">
                <a:solidFill>
                  <a:schemeClr val="tx1"/>
                </a:solidFill>
              </a:rPr>
              <a:t>Project Charter</a:t>
            </a:r>
          </a:p>
          <a:p>
            <a:pPr marL="140970" indent="-140970">
              <a:buFont typeface="Arial" panose="020B0604020202020204" pitchFamily="34" charset="0"/>
              <a:buChar char="•"/>
            </a:pPr>
            <a:r>
              <a:rPr lang="en-US" sz="1440" dirty="0">
                <a:solidFill>
                  <a:schemeClr val="tx1"/>
                </a:solidFill>
              </a:rPr>
              <a:t>Project Charter</a:t>
            </a:r>
          </a:p>
          <a:p>
            <a:r>
              <a:rPr lang="en-US" sz="1440" dirty="0">
                <a:solidFill>
                  <a:schemeClr val="tx1"/>
                </a:solidFill>
              </a:rPr>
              <a:t> </a:t>
            </a:r>
            <a:r>
              <a:rPr lang="en-US" sz="1440" dirty="0">
                <a:solidFill>
                  <a:schemeClr val="tx1"/>
                </a:solidFill>
              </a:rPr>
              <a:t>   …</a:t>
            </a:r>
          </a:p>
          <a:p>
            <a:pPr marL="342900" indent="-342900">
              <a:buFont typeface="Arial" panose="020B0604020202020204" pitchFamily="34" charset="0"/>
              <a:buChar char="•"/>
            </a:pPr>
            <a:endParaRPr lang="en-US" sz="1440" dirty="0">
              <a:solidFill>
                <a:schemeClr val="tx1"/>
              </a:solidFill>
            </a:endParaRPr>
          </a:p>
        </p:txBody>
      </p:sp>
      <p:sp>
        <p:nvSpPr>
          <p:cNvPr id="14" name="Flowchart: Document 13"/>
          <p:cNvSpPr/>
          <p:nvPr/>
        </p:nvSpPr>
        <p:spPr>
          <a:xfrm>
            <a:off x="4198456" y="6134259"/>
            <a:ext cx="1906624" cy="1205869"/>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40" b="1" dirty="0"/>
              <a:t>Work Queue:</a:t>
            </a:r>
          </a:p>
          <a:p>
            <a:pPr marL="274320" indent="-274320">
              <a:buFont typeface="+mj-lt"/>
              <a:buAutoNum type="arabicPeriod"/>
            </a:pPr>
            <a:r>
              <a:rPr lang="en-US" sz="1440" dirty="0"/>
              <a:t>Approved Charter</a:t>
            </a:r>
          </a:p>
          <a:p>
            <a:pPr marL="274320" indent="-274320">
              <a:buFont typeface="+mj-lt"/>
              <a:buAutoNum type="arabicPeriod"/>
            </a:pPr>
            <a:r>
              <a:rPr lang="en-US" sz="1440" dirty="0"/>
              <a:t>Approved Charter</a:t>
            </a:r>
          </a:p>
          <a:p>
            <a:pPr marL="274320" indent="-274320">
              <a:buFont typeface="+mj-lt"/>
              <a:buAutoNum type="arabicPeriod"/>
            </a:pPr>
            <a:r>
              <a:rPr lang="en-US" sz="1440" dirty="0"/>
              <a:t>Approved Charter</a:t>
            </a:r>
          </a:p>
          <a:p>
            <a:r>
              <a:rPr lang="en-US" sz="1440" dirty="0"/>
              <a:t> </a:t>
            </a:r>
            <a:r>
              <a:rPr lang="en-US" sz="1440" dirty="0"/>
              <a:t>      …</a:t>
            </a:r>
          </a:p>
          <a:p>
            <a:pPr marL="342900" indent="-342900">
              <a:buFont typeface="Arial" panose="020B0604020202020204" pitchFamily="34" charset="0"/>
              <a:buChar char="•"/>
            </a:pPr>
            <a:endParaRPr lang="en-US" sz="1440" dirty="0"/>
          </a:p>
        </p:txBody>
      </p:sp>
      <p:sp>
        <p:nvSpPr>
          <p:cNvPr id="18" name="TextBox 17"/>
          <p:cNvSpPr txBox="1"/>
          <p:nvPr/>
        </p:nvSpPr>
        <p:spPr>
          <a:xfrm>
            <a:off x="7468312" y="5601836"/>
            <a:ext cx="891975" cy="535531"/>
          </a:xfrm>
          <a:prstGeom prst="rect">
            <a:avLst/>
          </a:prstGeom>
          <a:noFill/>
        </p:spPr>
        <p:txBody>
          <a:bodyPr wrap="none" rtlCol="0">
            <a:spAutoFit/>
          </a:bodyPr>
          <a:lstStyle/>
          <a:p>
            <a:pPr algn="ctr"/>
            <a:r>
              <a:rPr lang="en-US" sz="1440" dirty="0"/>
              <a:t>Agile</a:t>
            </a:r>
            <a:br>
              <a:rPr lang="en-US" sz="1440" dirty="0"/>
            </a:br>
            <a:r>
              <a:rPr lang="en-US" sz="1440" dirty="0"/>
              <a:t>Team #1</a:t>
            </a:r>
            <a:endParaRPr lang="en-US" sz="1440" dirty="0"/>
          </a:p>
        </p:txBody>
      </p:sp>
      <p:sp>
        <p:nvSpPr>
          <p:cNvPr id="19" name="TextBox 18"/>
          <p:cNvSpPr txBox="1"/>
          <p:nvPr/>
        </p:nvSpPr>
        <p:spPr>
          <a:xfrm>
            <a:off x="8674666" y="5599156"/>
            <a:ext cx="891975" cy="535531"/>
          </a:xfrm>
          <a:prstGeom prst="rect">
            <a:avLst/>
          </a:prstGeom>
          <a:noFill/>
        </p:spPr>
        <p:txBody>
          <a:bodyPr wrap="none" rtlCol="0">
            <a:spAutoFit/>
          </a:bodyPr>
          <a:lstStyle/>
          <a:p>
            <a:pPr algn="ctr"/>
            <a:r>
              <a:rPr lang="en-US" sz="1440" dirty="0"/>
              <a:t>Agile</a:t>
            </a:r>
            <a:br>
              <a:rPr lang="en-US" sz="1440" dirty="0"/>
            </a:br>
            <a:r>
              <a:rPr lang="en-US" sz="1440" dirty="0"/>
              <a:t>Team #2</a:t>
            </a:r>
            <a:endParaRPr lang="en-US" sz="1440" dirty="0"/>
          </a:p>
        </p:txBody>
      </p:sp>
      <p:sp>
        <p:nvSpPr>
          <p:cNvPr id="20" name="TextBox 19"/>
          <p:cNvSpPr txBox="1"/>
          <p:nvPr/>
        </p:nvSpPr>
        <p:spPr>
          <a:xfrm>
            <a:off x="9875921" y="5606935"/>
            <a:ext cx="891975" cy="535531"/>
          </a:xfrm>
          <a:prstGeom prst="rect">
            <a:avLst/>
          </a:prstGeom>
          <a:noFill/>
        </p:spPr>
        <p:txBody>
          <a:bodyPr wrap="none" rtlCol="0">
            <a:spAutoFit/>
          </a:bodyPr>
          <a:lstStyle/>
          <a:p>
            <a:pPr algn="ctr"/>
            <a:r>
              <a:rPr lang="en-US" sz="1440" dirty="0"/>
              <a:t>Agile</a:t>
            </a:r>
            <a:br>
              <a:rPr lang="en-US" sz="1440" dirty="0"/>
            </a:br>
            <a:r>
              <a:rPr lang="en-US" sz="1440" dirty="0"/>
              <a:t>Team #3</a:t>
            </a:r>
            <a:endParaRPr lang="en-US" sz="1440" dirty="0"/>
          </a:p>
        </p:txBody>
      </p:sp>
      <p:sp>
        <p:nvSpPr>
          <p:cNvPr id="21" name="TextBox 20"/>
          <p:cNvSpPr txBox="1"/>
          <p:nvPr/>
        </p:nvSpPr>
        <p:spPr>
          <a:xfrm>
            <a:off x="11003280" y="5111157"/>
            <a:ext cx="415498" cy="369332"/>
          </a:xfrm>
          <a:prstGeom prst="rect">
            <a:avLst/>
          </a:prstGeom>
          <a:noFill/>
        </p:spPr>
        <p:txBody>
          <a:bodyPr wrap="none" rtlCol="0">
            <a:spAutoFit/>
          </a:bodyPr>
          <a:lstStyle/>
          <a:p>
            <a:r>
              <a:rPr lang="en-US" dirty="0" smtClean="0"/>
              <a:t>…</a:t>
            </a:r>
            <a:endParaRPr lang="en-US" dirty="0"/>
          </a:p>
        </p:txBody>
      </p:sp>
      <p:sp>
        <p:nvSpPr>
          <p:cNvPr id="22" name="AutoShape 3"/>
          <p:cNvSpPr>
            <a:spLocks noChangeAspect="1" noChangeArrowheads="1" noTextEdit="1"/>
          </p:cNvSpPr>
          <p:nvPr/>
        </p:nvSpPr>
        <p:spPr bwMode="auto">
          <a:xfrm>
            <a:off x="1146810" y="2352676"/>
            <a:ext cx="813436" cy="120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3" name="Freeform 5"/>
          <p:cNvSpPr>
            <a:spLocks/>
          </p:cNvSpPr>
          <p:nvPr/>
        </p:nvSpPr>
        <p:spPr bwMode="auto">
          <a:xfrm>
            <a:off x="1280160" y="2676526"/>
            <a:ext cx="93346" cy="93344"/>
          </a:xfrm>
          <a:custGeom>
            <a:avLst/>
            <a:gdLst>
              <a:gd name="T0" fmla="*/ 49 w 49"/>
              <a:gd name="T1" fmla="*/ 24 h 49"/>
              <a:gd name="T2" fmla="*/ 49 w 49"/>
              <a:gd name="T3" fmla="*/ 24 h 49"/>
              <a:gd name="T4" fmla="*/ 48 w 49"/>
              <a:gd name="T5" fmla="*/ 20 h 49"/>
              <a:gd name="T6" fmla="*/ 47 w 49"/>
              <a:gd name="T7" fmla="*/ 14 h 49"/>
              <a:gd name="T8" fmla="*/ 45 w 49"/>
              <a:gd name="T9" fmla="*/ 11 h 49"/>
              <a:gd name="T10" fmla="*/ 42 w 49"/>
              <a:gd name="T11" fmla="*/ 6 h 49"/>
              <a:gd name="T12" fmla="*/ 38 w 49"/>
              <a:gd name="T13" fmla="*/ 4 h 49"/>
              <a:gd name="T14" fmla="*/ 34 w 49"/>
              <a:gd name="T15" fmla="*/ 1 h 49"/>
              <a:gd name="T16" fmla="*/ 30 w 49"/>
              <a:gd name="T17" fmla="*/ 0 h 49"/>
              <a:gd name="T18" fmla="*/ 24 w 49"/>
              <a:gd name="T19" fmla="*/ 0 h 49"/>
              <a:gd name="T20" fmla="*/ 24 w 49"/>
              <a:gd name="T21" fmla="*/ 0 h 49"/>
              <a:gd name="T22" fmla="*/ 20 w 49"/>
              <a:gd name="T23" fmla="*/ 0 h 49"/>
              <a:gd name="T24" fmla="*/ 14 w 49"/>
              <a:gd name="T25" fmla="*/ 1 h 49"/>
              <a:gd name="T26" fmla="*/ 11 w 49"/>
              <a:gd name="T27" fmla="*/ 4 h 49"/>
              <a:gd name="T28" fmla="*/ 6 w 49"/>
              <a:gd name="T29" fmla="*/ 6 h 49"/>
              <a:gd name="T30" fmla="*/ 3 w 49"/>
              <a:gd name="T31" fmla="*/ 11 h 49"/>
              <a:gd name="T32" fmla="*/ 1 w 49"/>
              <a:gd name="T33" fmla="*/ 14 h 49"/>
              <a:gd name="T34" fmla="*/ 0 w 49"/>
              <a:gd name="T35" fmla="*/ 20 h 49"/>
              <a:gd name="T36" fmla="*/ 0 w 49"/>
              <a:gd name="T37" fmla="*/ 24 h 49"/>
              <a:gd name="T38" fmla="*/ 0 w 49"/>
              <a:gd name="T39" fmla="*/ 24 h 49"/>
              <a:gd name="T40" fmla="*/ 0 w 49"/>
              <a:gd name="T41" fmla="*/ 29 h 49"/>
              <a:gd name="T42" fmla="*/ 1 w 49"/>
              <a:gd name="T43" fmla="*/ 34 h 49"/>
              <a:gd name="T44" fmla="*/ 3 w 49"/>
              <a:gd name="T45" fmla="*/ 38 h 49"/>
              <a:gd name="T46" fmla="*/ 6 w 49"/>
              <a:gd name="T47" fmla="*/ 42 h 49"/>
              <a:gd name="T48" fmla="*/ 11 w 49"/>
              <a:gd name="T49" fmla="*/ 45 h 49"/>
              <a:gd name="T50" fmla="*/ 14 w 49"/>
              <a:gd name="T51" fmla="*/ 47 h 49"/>
              <a:gd name="T52" fmla="*/ 20 w 49"/>
              <a:gd name="T53" fmla="*/ 49 h 49"/>
              <a:gd name="T54" fmla="*/ 24 w 49"/>
              <a:gd name="T55" fmla="*/ 49 h 49"/>
              <a:gd name="T56" fmla="*/ 24 w 49"/>
              <a:gd name="T57" fmla="*/ 49 h 49"/>
              <a:gd name="T58" fmla="*/ 30 w 49"/>
              <a:gd name="T59" fmla="*/ 49 h 49"/>
              <a:gd name="T60" fmla="*/ 34 w 49"/>
              <a:gd name="T61" fmla="*/ 47 h 49"/>
              <a:gd name="T62" fmla="*/ 38 w 49"/>
              <a:gd name="T63" fmla="*/ 45 h 49"/>
              <a:gd name="T64" fmla="*/ 42 w 49"/>
              <a:gd name="T65" fmla="*/ 42 h 49"/>
              <a:gd name="T66" fmla="*/ 45 w 49"/>
              <a:gd name="T67" fmla="*/ 38 h 49"/>
              <a:gd name="T68" fmla="*/ 47 w 49"/>
              <a:gd name="T69" fmla="*/ 34 h 49"/>
              <a:gd name="T70" fmla="*/ 48 w 49"/>
              <a:gd name="T71" fmla="*/ 29 h 49"/>
              <a:gd name="T72" fmla="*/ 49 w 49"/>
              <a:gd name="T73" fmla="*/ 24 h 49"/>
              <a:gd name="T74" fmla="*/ 49 w 49"/>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9" y="24"/>
                </a:moveTo>
                <a:lnTo>
                  <a:pt x="49" y="24"/>
                </a:lnTo>
                <a:lnTo>
                  <a:pt x="48" y="20"/>
                </a:lnTo>
                <a:lnTo>
                  <a:pt x="47" y="14"/>
                </a:lnTo>
                <a:lnTo>
                  <a:pt x="45" y="11"/>
                </a:lnTo>
                <a:lnTo>
                  <a:pt x="42" y="6"/>
                </a:lnTo>
                <a:lnTo>
                  <a:pt x="38" y="4"/>
                </a:lnTo>
                <a:lnTo>
                  <a:pt x="34" y="1"/>
                </a:lnTo>
                <a:lnTo>
                  <a:pt x="30" y="0"/>
                </a:lnTo>
                <a:lnTo>
                  <a:pt x="24" y="0"/>
                </a:lnTo>
                <a:lnTo>
                  <a:pt x="24" y="0"/>
                </a:lnTo>
                <a:lnTo>
                  <a:pt x="20" y="0"/>
                </a:lnTo>
                <a:lnTo>
                  <a:pt x="14" y="1"/>
                </a:lnTo>
                <a:lnTo>
                  <a:pt x="11" y="4"/>
                </a:lnTo>
                <a:lnTo>
                  <a:pt x="6" y="6"/>
                </a:lnTo>
                <a:lnTo>
                  <a:pt x="3" y="11"/>
                </a:lnTo>
                <a:lnTo>
                  <a:pt x="1" y="14"/>
                </a:lnTo>
                <a:lnTo>
                  <a:pt x="0" y="20"/>
                </a:lnTo>
                <a:lnTo>
                  <a:pt x="0" y="24"/>
                </a:lnTo>
                <a:lnTo>
                  <a:pt x="0" y="24"/>
                </a:lnTo>
                <a:lnTo>
                  <a:pt x="0" y="29"/>
                </a:lnTo>
                <a:lnTo>
                  <a:pt x="1" y="34"/>
                </a:lnTo>
                <a:lnTo>
                  <a:pt x="3" y="38"/>
                </a:lnTo>
                <a:lnTo>
                  <a:pt x="6" y="42"/>
                </a:lnTo>
                <a:lnTo>
                  <a:pt x="11" y="45"/>
                </a:lnTo>
                <a:lnTo>
                  <a:pt x="14" y="47"/>
                </a:lnTo>
                <a:lnTo>
                  <a:pt x="20" y="49"/>
                </a:lnTo>
                <a:lnTo>
                  <a:pt x="24" y="49"/>
                </a:lnTo>
                <a:lnTo>
                  <a:pt x="24" y="49"/>
                </a:lnTo>
                <a:lnTo>
                  <a:pt x="30" y="49"/>
                </a:lnTo>
                <a:lnTo>
                  <a:pt x="34" y="47"/>
                </a:lnTo>
                <a:lnTo>
                  <a:pt x="38" y="45"/>
                </a:lnTo>
                <a:lnTo>
                  <a:pt x="42" y="42"/>
                </a:lnTo>
                <a:lnTo>
                  <a:pt x="45" y="38"/>
                </a:lnTo>
                <a:lnTo>
                  <a:pt x="47" y="34"/>
                </a:lnTo>
                <a:lnTo>
                  <a:pt x="48" y="29"/>
                </a:lnTo>
                <a:lnTo>
                  <a:pt x="49" y="24"/>
                </a:lnTo>
                <a:lnTo>
                  <a:pt x="49"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4" name="Freeform 6"/>
          <p:cNvSpPr>
            <a:spLocks noEditPoints="1"/>
          </p:cNvSpPr>
          <p:nvPr/>
        </p:nvSpPr>
        <p:spPr bwMode="auto">
          <a:xfrm>
            <a:off x="1274446" y="2670810"/>
            <a:ext cx="102870" cy="104774"/>
          </a:xfrm>
          <a:custGeom>
            <a:avLst/>
            <a:gdLst>
              <a:gd name="T0" fmla="*/ 0 w 54"/>
              <a:gd name="T1" fmla="*/ 27 h 55"/>
              <a:gd name="T2" fmla="*/ 3 w 54"/>
              <a:gd name="T3" fmla="*/ 17 h 55"/>
              <a:gd name="T4" fmla="*/ 8 w 54"/>
              <a:gd name="T5" fmla="*/ 8 h 55"/>
              <a:gd name="T6" fmla="*/ 17 w 54"/>
              <a:gd name="T7" fmla="*/ 3 h 55"/>
              <a:gd name="T8" fmla="*/ 27 w 54"/>
              <a:gd name="T9" fmla="*/ 0 h 55"/>
              <a:gd name="T10" fmla="*/ 27 w 54"/>
              <a:gd name="T11" fmla="*/ 0 h 55"/>
              <a:gd name="T12" fmla="*/ 38 w 54"/>
              <a:gd name="T13" fmla="*/ 3 h 55"/>
              <a:gd name="T14" fmla="*/ 46 w 54"/>
              <a:gd name="T15" fmla="*/ 8 h 55"/>
              <a:gd name="T16" fmla="*/ 52 w 54"/>
              <a:gd name="T17" fmla="*/ 17 h 55"/>
              <a:gd name="T18" fmla="*/ 54 w 54"/>
              <a:gd name="T19" fmla="*/ 27 h 55"/>
              <a:gd name="T20" fmla="*/ 54 w 54"/>
              <a:gd name="T21" fmla="*/ 27 h 55"/>
              <a:gd name="T22" fmla="*/ 52 w 54"/>
              <a:gd name="T23" fmla="*/ 38 h 55"/>
              <a:gd name="T24" fmla="*/ 46 w 54"/>
              <a:gd name="T25" fmla="*/ 46 h 55"/>
              <a:gd name="T26" fmla="*/ 38 w 54"/>
              <a:gd name="T27" fmla="*/ 52 h 55"/>
              <a:gd name="T28" fmla="*/ 27 w 54"/>
              <a:gd name="T29" fmla="*/ 55 h 55"/>
              <a:gd name="T30" fmla="*/ 27 w 54"/>
              <a:gd name="T31" fmla="*/ 55 h 55"/>
              <a:gd name="T32" fmla="*/ 17 w 54"/>
              <a:gd name="T33" fmla="*/ 52 h 55"/>
              <a:gd name="T34" fmla="*/ 8 w 54"/>
              <a:gd name="T35" fmla="*/ 46 h 55"/>
              <a:gd name="T36" fmla="*/ 3 w 54"/>
              <a:gd name="T37" fmla="*/ 38 h 55"/>
              <a:gd name="T38" fmla="*/ 0 w 54"/>
              <a:gd name="T39" fmla="*/ 27 h 55"/>
              <a:gd name="T40" fmla="*/ 10 w 54"/>
              <a:gd name="T41" fmla="*/ 10 h 55"/>
              <a:gd name="T42" fmla="*/ 8 w 54"/>
              <a:gd name="T43" fmla="*/ 15 h 55"/>
              <a:gd name="T44" fmla="*/ 5 w 54"/>
              <a:gd name="T45" fmla="*/ 23 h 55"/>
              <a:gd name="T46" fmla="*/ 4 w 54"/>
              <a:gd name="T47" fmla="*/ 27 h 55"/>
              <a:gd name="T48" fmla="*/ 5 w 54"/>
              <a:gd name="T49" fmla="*/ 32 h 55"/>
              <a:gd name="T50" fmla="*/ 8 w 54"/>
              <a:gd name="T51" fmla="*/ 40 h 55"/>
              <a:gd name="T52" fmla="*/ 10 w 54"/>
              <a:gd name="T53" fmla="*/ 44 h 55"/>
              <a:gd name="T54" fmla="*/ 14 w 54"/>
              <a:gd name="T55" fmla="*/ 47 h 55"/>
              <a:gd name="T56" fmla="*/ 23 w 54"/>
              <a:gd name="T57" fmla="*/ 50 h 55"/>
              <a:gd name="T58" fmla="*/ 27 w 54"/>
              <a:gd name="T59" fmla="*/ 50 h 55"/>
              <a:gd name="T60" fmla="*/ 31 w 54"/>
              <a:gd name="T61" fmla="*/ 50 h 55"/>
              <a:gd name="T62" fmla="*/ 40 w 54"/>
              <a:gd name="T63" fmla="*/ 47 h 55"/>
              <a:gd name="T64" fmla="*/ 44 w 54"/>
              <a:gd name="T65" fmla="*/ 44 h 55"/>
              <a:gd name="T66" fmla="*/ 47 w 54"/>
              <a:gd name="T67" fmla="*/ 40 h 55"/>
              <a:gd name="T68" fmla="*/ 50 w 54"/>
              <a:gd name="T69" fmla="*/ 32 h 55"/>
              <a:gd name="T70" fmla="*/ 50 w 54"/>
              <a:gd name="T71" fmla="*/ 27 h 55"/>
              <a:gd name="T72" fmla="*/ 50 w 54"/>
              <a:gd name="T73" fmla="*/ 23 h 55"/>
              <a:gd name="T74" fmla="*/ 47 w 54"/>
              <a:gd name="T75" fmla="*/ 15 h 55"/>
              <a:gd name="T76" fmla="*/ 44 w 54"/>
              <a:gd name="T77" fmla="*/ 10 h 55"/>
              <a:gd name="T78" fmla="*/ 40 w 54"/>
              <a:gd name="T79" fmla="*/ 8 h 55"/>
              <a:gd name="T80" fmla="*/ 31 w 54"/>
              <a:gd name="T81" fmla="*/ 5 h 55"/>
              <a:gd name="T82" fmla="*/ 27 w 54"/>
              <a:gd name="T83" fmla="*/ 4 h 55"/>
              <a:gd name="T84" fmla="*/ 23 w 54"/>
              <a:gd name="T85" fmla="*/ 5 h 55"/>
              <a:gd name="T86" fmla="*/ 14 w 54"/>
              <a:gd name="T87" fmla="*/ 8 h 55"/>
              <a:gd name="T88" fmla="*/ 10 w 54"/>
              <a:gd name="T89"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5">
                <a:moveTo>
                  <a:pt x="0" y="27"/>
                </a:moveTo>
                <a:lnTo>
                  <a:pt x="0" y="27"/>
                </a:lnTo>
                <a:lnTo>
                  <a:pt x="0" y="21"/>
                </a:lnTo>
                <a:lnTo>
                  <a:pt x="3" y="17"/>
                </a:lnTo>
                <a:lnTo>
                  <a:pt x="5" y="13"/>
                </a:lnTo>
                <a:lnTo>
                  <a:pt x="8" y="8"/>
                </a:lnTo>
                <a:lnTo>
                  <a:pt x="13" y="5"/>
                </a:lnTo>
                <a:lnTo>
                  <a:pt x="17" y="3"/>
                </a:lnTo>
                <a:lnTo>
                  <a:pt x="21" y="1"/>
                </a:lnTo>
                <a:lnTo>
                  <a:pt x="27" y="0"/>
                </a:lnTo>
                <a:lnTo>
                  <a:pt x="27" y="0"/>
                </a:lnTo>
                <a:lnTo>
                  <a:pt x="27" y="0"/>
                </a:lnTo>
                <a:lnTo>
                  <a:pt x="33" y="1"/>
                </a:lnTo>
                <a:lnTo>
                  <a:pt x="38" y="3"/>
                </a:lnTo>
                <a:lnTo>
                  <a:pt x="43" y="5"/>
                </a:lnTo>
                <a:lnTo>
                  <a:pt x="46" y="8"/>
                </a:lnTo>
                <a:lnTo>
                  <a:pt x="49" y="13"/>
                </a:lnTo>
                <a:lnTo>
                  <a:pt x="52" y="17"/>
                </a:lnTo>
                <a:lnTo>
                  <a:pt x="54" y="21"/>
                </a:lnTo>
                <a:lnTo>
                  <a:pt x="54" y="27"/>
                </a:lnTo>
                <a:lnTo>
                  <a:pt x="54" y="27"/>
                </a:lnTo>
                <a:lnTo>
                  <a:pt x="54" y="27"/>
                </a:lnTo>
                <a:lnTo>
                  <a:pt x="54" y="32"/>
                </a:lnTo>
                <a:lnTo>
                  <a:pt x="52" y="38"/>
                </a:lnTo>
                <a:lnTo>
                  <a:pt x="49" y="42"/>
                </a:lnTo>
                <a:lnTo>
                  <a:pt x="46" y="46"/>
                </a:lnTo>
                <a:lnTo>
                  <a:pt x="43" y="49"/>
                </a:lnTo>
                <a:lnTo>
                  <a:pt x="38" y="52"/>
                </a:lnTo>
                <a:lnTo>
                  <a:pt x="33" y="54"/>
                </a:lnTo>
                <a:lnTo>
                  <a:pt x="27" y="55"/>
                </a:lnTo>
                <a:lnTo>
                  <a:pt x="27" y="55"/>
                </a:lnTo>
                <a:lnTo>
                  <a:pt x="27" y="55"/>
                </a:lnTo>
                <a:lnTo>
                  <a:pt x="21" y="54"/>
                </a:lnTo>
                <a:lnTo>
                  <a:pt x="17" y="52"/>
                </a:lnTo>
                <a:lnTo>
                  <a:pt x="13" y="49"/>
                </a:lnTo>
                <a:lnTo>
                  <a:pt x="8" y="46"/>
                </a:lnTo>
                <a:lnTo>
                  <a:pt x="5" y="42"/>
                </a:lnTo>
                <a:lnTo>
                  <a:pt x="3" y="38"/>
                </a:lnTo>
                <a:lnTo>
                  <a:pt x="0" y="32"/>
                </a:lnTo>
                <a:lnTo>
                  <a:pt x="0" y="27"/>
                </a:lnTo>
                <a:lnTo>
                  <a:pt x="0" y="27"/>
                </a:lnTo>
                <a:close/>
                <a:moveTo>
                  <a:pt x="10" y="10"/>
                </a:moveTo>
                <a:lnTo>
                  <a:pt x="10" y="10"/>
                </a:lnTo>
                <a:lnTo>
                  <a:pt x="8" y="15"/>
                </a:lnTo>
                <a:lnTo>
                  <a:pt x="6" y="18"/>
                </a:lnTo>
                <a:lnTo>
                  <a:pt x="5" y="23"/>
                </a:lnTo>
                <a:lnTo>
                  <a:pt x="4" y="27"/>
                </a:lnTo>
                <a:lnTo>
                  <a:pt x="4" y="27"/>
                </a:lnTo>
                <a:lnTo>
                  <a:pt x="4" y="27"/>
                </a:lnTo>
                <a:lnTo>
                  <a:pt x="5" y="32"/>
                </a:lnTo>
                <a:lnTo>
                  <a:pt x="6" y="37"/>
                </a:lnTo>
                <a:lnTo>
                  <a:pt x="8" y="40"/>
                </a:lnTo>
                <a:lnTo>
                  <a:pt x="10" y="44"/>
                </a:lnTo>
                <a:lnTo>
                  <a:pt x="10" y="44"/>
                </a:lnTo>
                <a:lnTo>
                  <a:pt x="10" y="44"/>
                </a:lnTo>
                <a:lnTo>
                  <a:pt x="14" y="47"/>
                </a:lnTo>
                <a:lnTo>
                  <a:pt x="18" y="49"/>
                </a:lnTo>
                <a:lnTo>
                  <a:pt x="23" y="50"/>
                </a:lnTo>
                <a:lnTo>
                  <a:pt x="27" y="50"/>
                </a:lnTo>
                <a:lnTo>
                  <a:pt x="27" y="50"/>
                </a:lnTo>
                <a:lnTo>
                  <a:pt x="27" y="50"/>
                </a:lnTo>
                <a:lnTo>
                  <a:pt x="31" y="50"/>
                </a:lnTo>
                <a:lnTo>
                  <a:pt x="36" y="49"/>
                </a:lnTo>
                <a:lnTo>
                  <a:pt x="40" y="47"/>
                </a:lnTo>
                <a:lnTo>
                  <a:pt x="44" y="44"/>
                </a:lnTo>
                <a:lnTo>
                  <a:pt x="44" y="44"/>
                </a:lnTo>
                <a:lnTo>
                  <a:pt x="44" y="44"/>
                </a:lnTo>
                <a:lnTo>
                  <a:pt x="47" y="40"/>
                </a:lnTo>
                <a:lnTo>
                  <a:pt x="49" y="37"/>
                </a:lnTo>
                <a:lnTo>
                  <a:pt x="50" y="32"/>
                </a:lnTo>
                <a:lnTo>
                  <a:pt x="50" y="27"/>
                </a:lnTo>
                <a:lnTo>
                  <a:pt x="50" y="27"/>
                </a:lnTo>
                <a:lnTo>
                  <a:pt x="50" y="27"/>
                </a:lnTo>
                <a:lnTo>
                  <a:pt x="50" y="23"/>
                </a:lnTo>
                <a:lnTo>
                  <a:pt x="49" y="18"/>
                </a:lnTo>
                <a:lnTo>
                  <a:pt x="47" y="15"/>
                </a:lnTo>
                <a:lnTo>
                  <a:pt x="44" y="10"/>
                </a:lnTo>
                <a:lnTo>
                  <a:pt x="44" y="10"/>
                </a:lnTo>
                <a:lnTo>
                  <a:pt x="44" y="10"/>
                </a:lnTo>
                <a:lnTo>
                  <a:pt x="40" y="8"/>
                </a:lnTo>
                <a:lnTo>
                  <a:pt x="36" y="6"/>
                </a:lnTo>
                <a:lnTo>
                  <a:pt x="31" y="5"/>
                </a:lnTo>
                <a:lnTo>
                  <a:pt x="27" y="4"/>
                </a:lnTo>
                <a:lnTo>
                  <a:pt x="27" y="4"/>
                </a:lnTo>
                <a:lnTo>
                  <a:pt x="27" y="4"/>
                </a:lnTo>
                <a:lnTo>
                  <a:pt x="23" y="5"/>
                </a:lnTo>
                <a:lnTo>
                  <a:pt x="18" y="6"/>
                </a:lnTo>
                <a:lnTo>
                  <a:pt x="14" y="8"/>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5" name="Freeform 7"/>
          <p:cNvSpPr>
            <a:spLocks/>
          </p:cNvSpPr>
          <p:nvPr/>
        </p:nvSpPr>
        <p:spPr bwMode="auto">
          <a:xfrm>
            <a:off x="1512570" y="2676526"/>
            <a:ext cx="97156" cy="93344"/>
          </a:xfrm>
          <a:custGeom>
            <a:avLst/>
            <a:gdLst>
              <a:gd name="T0" fmla="*/ 51 w 51"/>
              <a:gd name="T1" fmla="*/ 24 h 49"/>
              <a:gd name="T2" fmla="*/ 51 w 51"/>
              <a:gd name="T3" fmla="*/ 24 h 49"/>
              <a:gd name="T4" fmla="*/ 50 w 51"/>
              <a:gd name="T5" fmla="*/ 20 h 49"/>
              <a:gd name="T6" fmla="*/ 49 w 51"/>
              <a:gd name="T7" fmla="*/ 14 h 49"/>
              <a:gd name="T8" fmla="*/ 47 w 51"/>
              <a:gd name="T9" fmla="*/ 11 h 49"/>
              <a:gd name="T10" fmla="*/ 44 w 51"/>
              <a:gd name="T11" fmla="*/ 6 h 49"/>
              <a:gd name="T12" fmla="*/ 40 w 51"/>
              <a:gd name="T13" fmla="*/ 4 h 49"/>
              <a:gd name="T14" fmla="*/ 36 w 51"/>
              <a:gd name="T15" fmla="*/ 1 h 49"/>
              <a:gd name="T16" fmla="*/ 30 w 51"/>
              <a:gd name="T17" fmla="*/ 0 h 49"/>
              <a:gd name="T18" fmla="*/ 26 w 51"/>
              <a:gd name="T19" fmla="*/ 0 h 49"/>
              <a:gd name="T20" fmla="*/ 26 w 51"/>
              <a:gd name="T21" fmla="*/ 0 h 49"/>
              <a:gd name="T22" fmla="*/ 20 w 51"/>
              <a:gd name="T23" fmla="*/ 0 h 49"/>
              <a:gd name="T24" fmla="*/ 16 w 51"/>
              <a:gd name="T25" fmla="*/ 1 h 49"/>
              <a:gd name="T26" fmla="*/ 12 w 51"/>
              <a:gd name="T27" fmla="*/ 4 h 49"/>
              <a:gd name="T28" fmla="*/ 8 w 51"/>
              <a:gd name="T29" fmla="*/ 6 h 49"/>
              <a:gd name="T30" fmla="*/ 5 w 51"/>
              <a:gd name="T31" fmla="*/ 11 h 49"/>
              <a:gd name="T32" fmla="*/ 3 w 51"/>
              <a:gd name="T33" fmla="*/ 14 h 49"/>
              <a:gd name="T34" fmla="*/ 2 w 51"/>
              <a:gd name="T35" fmla="*/ 20 h 49"/>
              <a:gd name="T36" fmla="*/ 0 w 51"/>
              <a:gd name="T37" fmla="*/ 24 h 49"/>
              <a:gd name="T38" fmla="*/ 0 w 51"/>
              <a:gd name="T39" fmla="*/ 24 h 49"/>
              <a:gd name="T40" fmla="*/ 2 w 51"/>
              <a:gd name="T41" fmla="*/ 29 h 49"/>
              <a:gd name="T42" fmla="*/ 3 w 51"/>
              <a:gd name="T43" fmla="*/ 34 h 49"/>
              <a:gd name="T44" fmla="*/ 5 w 51"/>
              <a:gd name="T45" fmla="*/ 38 h 49"/>
              <a:gd name="T46" fmla="*/ 8 w 51"/>
              <a:gd name="T47" fmla="*/ 42 h 49"/>
              <a:gd name="T48" fmla="*/ 12 w 51"/>
              <a:gd name="T49" fmla="*/ 45 h 49"/>
              <a:gd name="T50" fmla="*/ 16 w 51"/>
              <a:gd name="T51" fmla="*/ 47 h 49"/>
              <a:gd name="T52" fmla="*/ 20 w 51"/>
              <a:gd name="T53" fmla="*/ 49 h 49"/>
              <a:gd name="T54" fmla="*/ 26 w 51"/>
              <a:gd name="T55" fmla="*/ 49 h 49"/>
              <a:gd name="T56" fmla="*/ 26 w 51"/>
              <a:gd name="T57" fmla="*/ 49 h 49"/>
              <a:gd name="T58" fmla="*/ 30 w 51"/>
              <a:gd name="T59" fmla="*/ 49 h 49"/>
              <a:gd name="T60" fmla="*/ 36 w 51"/>
              <a:gd name="T61" fmla="*/ 47 h 49"/>
              <a:gd name="T62" fmla="*/ 40 w 51"/>
              <a:gd name="T63" fmla="*/ 45 h 49"/>
              <a:gd name="T64" fmla="*/ 44 w 51"/>
              <a:gd name="T65" fmla="*/ 42 h 49"/>
              <a:gd name="T66" fmla="*/ 47 w 51"/>
              <a:gd name="T67" fmla="*/ 38 h 49"/>
              <a:gd name="T68" fmla="*/ 49 w 51"/>
              <a:gd name="T69" fmla="*/ 34 h 49"/>
              <a:gd name="T70" fmla="*/ 50 w 51"/>
              <a:gd name="T71" fmla="*/ 29 h 49"/>
              <a:gd name="T72" fmla="*/ 51 w 51"/>
              <a:gd name="T73" fmla="*/ 24 h 49"/>
              <a:gd name="T74" fmla="*/ 51 w 51"/>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49">
                <a:moveTo>
                  <a:pt x="51" y="24"/>
                </a:moveTo>
                <a:lnTo>
                  <a:pt x="51" y="24"/>
                </a:lnTo>
                <a:lnTo>
                  <a:pt x="50" y="20"/>
                </a:lnTo>
                <a:lnTo>
                  <a:pt x="49" y="14"/>
                </a:lnTo>
                <a:lnTo>
                  <a:pt x="47" y="11"/>
                </a:lnTo>
                <a:lnTo>
                  <a:pt x="44" y="6"/>
                </a:lnTo>
                <a:lnTo>
                  <a:pt x="40" y="4"/>
                </a:lnTo>
                <a:lnTo>
                  <a:pt x="36" y="1"/>
                </a:lnTo>
                <a:lnTo>
                  <a:pt x="30" y="0"/>
                </a:lnTo>
                <a:lnTo>
                  <a:pt x="26" y="0"/>
                </a:lnTo>
                <a:lnTo>
                  <a:pt x="26" y="0"/>
                </a:lnTo>
                <a:lnTo>
                  <a:pt x="20" y="0"/>
                </a:lnTo>
                <a:lnTo>
                  <a:pt x="16" y="1"/>
                </a:lnTo>
                <a:lnTo>
                  <a:pt x="12" y="4"/>
                </a:lnTo>
                <a:lnTo>
                  <a:pt x="8" y="6"/>
                </a:lnTo>
                <a:lnTo>
                  <a:pt x="5" y="11"/>
                </a:lnTo>
                <a:lnTo>
                  <a:pt x="3" y="14"/>
                </a:lnTo>
                <a:lnTo>
                  <a:pt x="2" y="20"/>
                </a:lnTo>
                <a:lnTo>
                  <a:pt x="0" y="24"/>
                </a:lnTo>
                <a:lnTo>
                  <a:pt x="0" y="24"/>
                </a:lnTo>
                <a:lnTo>
                  <a:pt x="2" y="29"/>
                </a:lnTo>
                <a:lnTo>
                  <a:pt x="3" y="34"/>
                </a:lnTo>
                <a:lnTo>
                  <a:pt x="5" y="38"/>
                </a:lnTo>
                <a:lnTo>
                  <a:pt x="8" y="42"/>
                </a:lnTo>
                <a:lnTo>
                  <a:pt x="12" y="45"/>
                </a:lnTo>
                <a:lnTo>
                  <a:pt x="16" y="47"/>
                </a:lnTo>
                <a:lnTo>
                  <a:pt x="20" y="49"/>
                </a:lnTo>
                <a:lnTo>
                  <a:pt x="26" y="49"/>
                </a:lnTo>
                <a:lnTo>
                  <a:pt x="26" y="49"/>
                </a:lnTo>
                <a:lnTo>
                  <a:pt x="30" y="49"/>
                </a:lnTo>
                <a:lnTo>
                  <a:pt x="36" y="47"/>
                </a:lnTo>
                <a:lnTo>
                  <a:pt x="40" y="45"/>
                </a:lnTo>
                <a:lnTo>
                  <a:pt x="44" y="42"/>
                </a:lnTo>
                <a:lnTo>
                  <a:pt x="47" y="38"/>
                </a:lnTo>
                <a:lnTo>
                  <a:pt x="49" y="34"/>
                </a:lnTo>
                <a:lnTo>
                  <a:pt x="50" y="29"/>
                </a:lnTo>
                <a:lnTo>
                  <a:pt x="51" y="24"/>
                </a:lnTo>
                <a:lnTo>
                  <a:pt x="51"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6" name="Freeform 8"/>
          <p:cNvSpPr>
            <a:spLocks noEditPoints="1"/>
          </p:cNvSpPr>
          <p:nvPr/>
        </p:nvSpPr>
        <p:spPr bwMode="auto">
          <a:xfrm>
            <a:off x="1510665" y="2670810"/>
            <a:ext cx="100966" cy="104774"/>
          </a:xfrm>
          <a:custGeom>
            <a:avLst/>
            <a:gdLst>
              <a:gd name="T0" fmla="*/ 0 w 53"/>
              <a:gd name="T1" fmla="*/ 27 h 55"/>
              <a:gd name="T2" fmla="*/ 3 w 53"/>
              <a:gd name="T3" fmla="*/ 17 h 55"/>
              <a:gd name="T4" fmla="*/ 8 w 53"/>
              <a:gd name="T5" fmla="*/ 8 h 55"/>
              <a:gd name="T6" fmla="*/ 16 w 53"/>
              <a:gd name="T7" fmla="*/ 3 h 55"/>
              <a:gd name="T8" fmla="*/ 27 w 53"/>
              <a:gd name="T9" fmla="*/ 0 h 55"/>
              <a:gd name="T10" fmla="*/ 27 w 53"/>
              <a:gd name="T11" fmla="*/ 0 h 55"/>
              <a:gd name="T12" fmla="*/ 37 w 53"/>
              <a:gd name="T13" fmla="*/ 3 h 55"/>
              <a:gd name="T14" fmla="*/ 46 w 53"/>
              <a:gd name="T15" fmla="*/ 8 h 55"/>
              <a:gd name="T16" fmla="*/ 51 w 53"/>
              <a:gd name="T17" fmla="*/ 17 h 55"/>
              <a:gd name="T18" fmla="*/ 53 w 53"/>
              <a:gd name="T19" fmla="*/ 27 h 55"/>
              <a:gd name="T20" fmla="*/ 53 w 53"/>
              <a:gd name="T21" fmla="*/ 27 h 55"/>
              <a:gd name="T22" fmla="*/ 51 w 53"/>
              <a:gd name="T23" fmla="*/ 38 h 55"/>
              <a:gd name="T24" fmla="*/ 46 w 53"/>
              <a:gd name="T25" fmla="*/ 46 h 55"/>
              <a:gd name="T26" fmla="*/ 37 w 53"/>
              <a:gd name="T27" fmla="*/ 52 h 55"/>
              <a:gd name="T28" fmla="*/ 27 w 53"/>
              <a:gd name="T29" fmla="*/ 55 h 55"/>
              <a:gd name="T30" fmla="*/ 27 w 53"/>
              <a:gd name="T31" fmla="*/ 55 h 55"/>
              <a:gd name="T32" fmla="*/ 16 w 53"/>
              <a:gd name="T33" fmla="*/ 52 h 55"/>
              <a:gd name="T34" fmla="*/ 8 w 53"/>
              <a:gd name="T35" fmla="*/ 46 h 55"/>
              <a:gd name="T36" fmla="*/ 3 w 53"/>
              <a:gd name="T37" fmla="*/ 38 h 55"/>
              <a:gd name="T38" fmla="*/ 0 w 53"/>
              <a:gd name="T39" fmla="*/ 27 h 55"/>
              <a:gd name="T40" fmla="*/ 10 w 53"/>
              <a:gd name="T41" fmla="*/ 10 h 55"/>
              <a:gd name="T42" fmla="*/ 7 w 53"/>
              <a:gd name="T43" fmla="*/ 15 h 55"/>
              <a:gd name="T44" fmla="*/ 4 w 53"/>
              <a:gd name="T45" fmla="*/ 23 h 55"/>
              <a:gd name="T46" fmla="*/ 4 w 53"/>
              <a:gd name="T47" fmla="*/ 27 h 55"/>
              <a:gd name="T48" fmla="*/ 4 w 53"/>
              <a:gd name="T49" fmla="*/ 32 h 55"/>
              <a:gd name="T50" fmla="*/ 7 w 53"/>
              <a:gd name="T51" fmla="*/ 40 h 55"/>
              <a:gd name="T52" fmla="*/ 10 w 53"/>
              <a:gd name="T53" fmla="*/ 44 h 55"/>
              <a:gd name="T54" fmla="*/ 14 w 53"/>
              <a:gd name="T55" fmla="*/ 47 h 55"/>
              <a:gd name="T56" fmla="*/ 23 w 53"/>
              <a:gd name="T57" fmla="*/ 50 h 55"/>
              <a:gd name="T58" fmla="*/ 27 w 53"/>
              <a:gd name="T59" fmla="*/ 50 h 55"/>
              <a:gd name="T60" fmla="*/ 31 w 53"/>
              <a:gd name="T61" fmla="*/ 50 h 55"/>
              <a:gd name="T62" fmla="*/ 40 w 53"/>
              <a:gd name="T63" fmla="*/ 47 h 55"/>
              <a:gd name="T64" fmla="*/ 44 w 53"/>
              <a:gd name="T65" fmla="*/ 44 h 55"/>
              <a:gd name="T66" fmla="*/ 46 w 53"/>
              <a:gd name="T67" fmla="*/ 40 h 55"/>
              <a:gd name="T68" fmla="*/ 50 w 53"/>
              <a:gd name="T69" fmla="*/ 32 h 55"/>
              <a:gd name="T70" fmla="*/ 50 w 53"/>
              <a:gd name="T71" fmla="*/ 27 h 55"/>
              <a:gd name="T72" fmla="*/ 50 w 53"/>
              <a:gd name="T73" fmla="*/ 23 h 55"/>
              <a:gd name="T74" fmla="*/ 46 w 53"/>
              <a:gd name="T75" fmla="*/ 15 h 55"/>
              <a:gd name="T76" fmla="*/ 44 w 53"/>
              <a:gd name="T77" fmla="*/ 10 h 55"/>
              <a:gd name="T78" fmla="*/ 40 w 53"/>
              <a:gd name="T79" fmla="*/ 8 h 55"/>
              <a:gd name="T80" fmla="*/ 31 w 53"/>
              <a:gd name="T81" fmla="*/ 5 h 55"/>
              <a:gd name="T82" fmla="*/ 27 w 53"/>
              <a:gd name="T83" fmla="*/ 4 h 55"/>
              <a:gd name="T84" fmla="*/ 23 w 53"/>
              <a:gd name="T85" fmla="*/ 5 h 55"/>
              <a:gd name="T86" fmla="*/ 14 w 53"/>
              <a:gd name="T87" fmla="*/ 8 h 55"/>
              <a:gd name="T88" fmla="*/ 10 w 53"/>
              <a:gd name="T89"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5">
                <a:moveTo>
                  <a:pt x="0" y="27"/>
                </a:moveTo>
                <a:lnTo>
                  <a:pt x="0" y="27"/>
                </a:lnTo>
                <a:lnTo>
                  <a:pt x="0" y="21"/>
                </a:lnTo>
                <a:lnTo>
                  <a:pt x="3" y="17"/>
                </a:lnTo>
                <a:lnTo>
                  <a:pt x="5" y="13"/>
                </a:lnTo>
                <a:lnTo>
                  <a:pt x="8" y="8"/>
                </a:lnTo>
                <a:lnTo>
                  <a:pt x="11" y="5"/>
                </a:lnTo>
                <a:lnTo>
                  <a:pt x="16" y="3"/>
                </a:lnTo>
                <a:lnTo>
                  <a:pt x="21" y="1"/>
                </a:lnTo>
                <a:lnTo>
                  <a:pt x="27" y="0"/>
                </a:lnTo>
                <a:lnTo>
                  <a:pt x="27" y="0"/>
                </a:lnTo>
                <a:lnTo>
                  <a:pt x="27" y="0"/>
                </a:lnTo>
                <a:lnTo>
                  <a:pt x="32" y="1"/>
                </a:lnTo>
                <a:lnTo>
                  <a:pt x="37" y="3"/>
                </a:lnTo>
                <a:lnTo>
                  <a:pt x="41" y="5"/>
                </a:lnTo>
                <a:lnTo>
                  <a:pt x="46" y="8"/>
                </a:lnTo>
                <a:lnTo>
                  <a:pt x="49" y="13"/>
                </a:lnTo>
                <a:lnTo>
                  <a:pt x="51" y="17"/>
                </a:lnTo>
                <a:lnTo>
                  <a:pt x="53" y="21"/>
                </a:lnTo>
                <a:lnTo>
                  <a:pt x="53" y="27"/>
                </a:lnTo>
                <a:lnTo>
                  <a:pt x="53" y="27"/>
                </a:lnTo>
                <a:lnTo>
                  <a:pt x="53" y="27"/>
                </a:lnTo>
                <a:lnTo>
                  <a:pt x="53" y="32"/>
                </a:lnTo>
                <a:lnTo>
                  <a:pt x="51" y="38"/>
                </a:lnTo>
                <a:lnTo>
                  <a:pt x="49" y="42"/>
                </a:lnTo>
                <a:lnTo>
                  <a:pt x="46" y="46"/>
                </a:lnTo>
                <a:lnTo>
                  <a:pt x="41" y="49"/>
                </a:lnTo>
                <a:lnTo>
                  <a:pt x="37" y="52"/>
                </a:lnTo>
                <a:lnTo>
                  <a:pt x="32" y="54"/>
                </a:lnTo>
                <a:lnTo>
                  <a:pt x="27" y="55"/>
                </a:lnTo>
                <a:lnTo>
                  <a:pt x="27" y="55"/>
                </a:lnTo>
                <a:lnTo>
                  <a:pt x="27" y="55"/>
                </a:lnTo>
                <a:lnTo>
                  <a:pt x="21" y="54"/>
                </a:lnTo>
                <a:lnTo>
                  <a:pt x="16" y="52"/>
                </a:lnTo>
                <a:lnTo>
                  <a:pt x="11" y="49"/>
                </a:lnTo>
                <a:lnTo>
                  <a:pt x="8" y="46"/>
                </a:lnTo>
                <a:lnTo>
                  <a:pt x="5" y="42"/>
                </a:lnTo>
                <a:lnTo>
                  <a:pt x="3" y="38"/>
                </a:lnTo>
                <a:lnTo>
                  <a:pt x="0" y="32"/>
                </a:lnTo>
                <a:lnTo>
                  <a:pt x="0" y="27"/>
                </a:lnTo>
                <a:lnTo>
                  <a:pt x="0" y="27"/>
                </a:lnTo>
                <a:close/>
                <a:moveTo>
                  <a:pt x="10" y="10"/>
                </a:moveTo>
                <a:lnTo>
                  <a:pt x="10" y="10"/>
                </a:lnTo>
                <a:lnTo>
                  <a:pt x="7" y="15"/>
                </a:lnTo>
                <a:lnTo>
                  <a:pt x="5" y="18"/>
                </a:lnTo>
                <a:lnTo>
                  <a:pt x="4" y="23"/>
                </a:lnTo>
                <a:lnTo>
                  <a:pt x="4" y="27"/>
                </a:lnTo>
                <a:lnTo>
                  <a:pt x="4" y="27"/>
                </a:lnTo>
                <a:lnTo>
                  <a:pt x="4" y="27"/>
                </a:lnTo>
                <a:lnTo>
                  <a:pt x="4" y="32"/>
                </a:lnTo>
                <a:lnTo>
                  <a:pt x="5" y="37"/>
                </a:lnTo>
                <a:lnTo>
                  <a:pt x="7" y="40"/>
                </a:lnTo>
                <a:lnTo>
                  <a:pt x="10" y="44"/>
                </a:lnTo>
                <a:lnTo>
                  <a:pt x="10" y="44"/>
                </a:lnTo>
                <a:lnTo>
                  <a:pt x="10" y="44"/>
                </a:lnTo>
                <a:lnTo>
                  <a:pt x="14" y="47"/>
                </a:lnTo>
                <a:lnTo>
                  <a:pt x="18" y="49"/>
                </a:lnTo>
                <a:lnTo>
                  <a:pt x="23" y="50"/>
                </a:lnTo>
                <a:lnTo>
                  <a:pt x="27" y="50"/>
                </a:lnTo>
                <a:lnTo>
                  <a:pt x="27" y="50"/>
                </a:lnTo>
                <a:lnTo>
                  <a:pt x="27" y="50"/>
                </a:lnTo>
                <a:lnTo>
                  <a:pt x="31" y="50"/>
                </a:lnTo>
                <a:lnTo>
                  <a:pt x="36" y="49"/>
                </a:lnTo>
                <a:lnTo>
                  <a:pt x="40" y="47"/>
                </a:lnTo>
                <a:lnTo>
                  <a:pt x="44" y="44"/>
                </a:lnTo>
                <a:lnTo>
                  <a:pt x="44" y="44"/>
                </a:lnTo>
                <a:lnTo>
                  <a:pt x="44" y="44"/>
                </a:lnTo>
                <a:lnTo>
                  <a:pt x="46" y="40"/>
                </a:lnTo>
                <a:lnTo>
                  <a:pt x="48" y="37"/>
                </a:lnTo>
                <a:lnTo>
                  <a:pt x="50" y="32"/>
                </a:lnTo>
                <a:lnTo>
                  <a:pt x="50" y="27"/>
                </a:lnTo>
                <a:lnTo>
                  <a:pt x="50" y="27"/>
                </a:lnTo>
                <a:lnTo>
                  <a:pt x="50" y="27"/>
                </a:lnTo>
                <a:lnTo>
                  <a:pt x="50" y="23"/>
                </a:lnTo>
                <a:lnTo>
                  <a:pt x="48" y="18"/>
                </a:lnTo>
                <a:lnTo>
                  <a:pt x="46" y="15"/>
                </a:lnTo>
                <a:lnTo>
                  <a:pt x="44" y="10"/>
                </a:lnTo>
                <a:lnTo>
                  <a:pt x="44" y="10"/>
                </a:lnTo>
                <a:lnTo>
                  <a:pt x="44" y="10"/>
                </a:lnTo>
                <a:lnTo>
                  <a:pt x="40" y="8"/>
                </a:lnTo>
                <a:lnTo>
                  <a:pt x="36" y="6"/>
                </a:lnTo>
                <a:lnTo>
                  <a:pt x="31" y="5"/>
                </a:lnTo>
                <a:lnTo>
                  <a:pt x="27" y="4"/>
                </a:lnTo>
                <a:lnTo>
                  <a:pt x="27" y="4"/>
                </a:lnTo>
                <a:lnTo>
                  <a:pt x="27" y="4"/>
                </a:lnTo>
                <a:lnTo>
                  <a:pt x="23" y="5"/>
                </a:lnTo>
                <a:lnTo>
                  <a:pt x="18" y="6"/>
                </a:lnTo>
                <a:lnTo>
                  <a:pt x="14" y="8"/>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7" name="Freeform 9"/>
          <p:cNvSpPr>
            <a:spLocks/>
          </p:cNvSpPr>
          <p:nvPr/>
        </p:nvSpPr>
        <p:spPr bwMode="auto">
          <a:xfrm>
            <a:off x="1165860" y="2724150"/>
            <a:ext cx="794386" cy="541020"/>
          </a:xfrm>
          <a:custGeom>
            <a:avLst/>
            <a:gdLst>
              <a:gd name="T0" fmla="*/ 5 w 417"/>
              <a:gd name="T1" fmla="*/ 0 h 284"/>
              <a:gd name="T2" fmla="*/ 5 w 417"/>
              <a:gd name="T3" fmla="*/ 0 h 284"/>
              <a:gd name="T4" fmla="*/ 3 w 417"/>
              <a:gd name="T5" fmla="*/ 6 h 284"/>
              <a:gd name="T6" fmla="*/ 1 w 417"/>
              <a:gd name="T7" fmla="*/ 10 h 284"/>
              <a:gd name="T8" fmla="*/ 0 w 417"/>
              <a:gd name="T9" fmla="*/ 16 h 284"/>
              <a:gd name="T10" fmla="*/ 0 w 417"/>
              <a:gd name="T11" fmla="*/ 22 h 284"/>
              <a:gd name="T12" fmla="*/ 1 w 417"/>
              <a:gd name="T13" fmla="*/ 28 h 284"/>
              <a:gd name="T14" fmla="*/ 2 w 417"/>
              <a:gd name="T15" fmla="*/ 32 h 284"/>
              <a:gd name="T16" fmla="*/ 5 w 417"/>
              <a:gd name="T17" fmla="*/ 38 h 284"/>
              <a:gd name="T18" fmla="*/ 9 w 417"/>
              <a:gd name="T19" fmla="*/ 42 h 284"/>
              <a:gd name="T20" fmla="*/ 153 w 417"/>
              <a:gd name="T21" fmla="*/ 186 h 284"/>
              <a:gd name="T22" fmla="*/ 153 w 417"/>
              <a:gd name="T23" fmla="*/ 186 h 284"/>
              <a:gd name="T24" fmla="*/ 150 w 417"/>
              <a:gd name="T25" fmla="*/ 193 h 284"/>
              <a:gd name="T26" fmla="*/ 149 w 417"/>
              <a:gd name="T27" fmla="*/ 201 h 284"/>
              <a:gd name="T28" fmla="*/ 149 w 417"/>
              <a:gd name="T29" fmla="*/ 252 h 284"/>
              <a:gd name="T30" fmla="*/ 149 w 417"/>
              <a:gd name="T31" fmla="*/ 252 h 284"/>
              <a:gd name="T32" fmla="*/ 149 w 417"/>
              <a:gd name="T33" fmla="*/ 258 h 284"/>
              <a:gd name="T34" fmla="*/ 152 w 417"/>
              <a:gd name="T35" fmla="*/ 264 h 284"/>
              <a:gd name="T36" fmla="*/ 155 w 417"/>
              <a:gd name="T37" fmla="*/ 269 h 284"/>
              <a:gd name="T38" fmla="*/ 159 w 417"/>
              <a:gd name="T39" fmla="*/ 275 h 284"/>
              <a:gd name="T40" fmla="*/ 164 w 417"/>
              <a:gd name="T41" fmla="*/ 278 h 284"/>
              <a:gd name="T42" fmla="*/ 169 w 417"/>
              <a:gd name="T43" fmla="*/ 282 h 284"/>
              <a:gd name="T44" fmla="*/ 175 w 417"/>
              <a:gd name="T45" fmla="*/ 284 h 284"/>
              <a:gd name="T46" fmla="*/ 181 w 417"/>
              <a:gd name="T47" fmla="*/ 284 h 284"/>
              <a:gd name="T48" fmla="*/ 232 w 417"/>
              <a:gd name="T49" fmla="*/ 284 h 284"/>
              <a:gd name="T50" fmla="*/ 232 w 417"/>
              <a:gd name="T51" fmla="*/ 284 h 284"/>
              <a:gd name="T52" fmla="*/ 239 w 417"/>
              <a:gd name="T53" fmla="*/ 284 h 284"/>
              <a:gd name="T54" fmla="*/ 246 w 417"/>
              <a:gd name="T55" fmla="*/ 282 h 284"/>
              <a:gd name="T56" fmla="*/ 251 w 417"/>
              <a:gd name="T57" fmla="*/ 278 h 284"/>
              <a:gd name="T58" fmla="*/ 255 w 417"/>
              <a:gd name="T59" fmla="*/ 275 h 284"/>
              <a:gd name="T60" fmla="*/ 260 w 417"/>
              <a:gd name="T61" fmla="*/ 269 h 284"/>
              <a:gd name="T62" fmla="*/ 263 w 417"/>
              <a:gd name="T63" fmla="*/ 264 h 284"/>
              <a:gd name="T64" fmla="*/ 264 w 417"/>
              <a:gd name="T65" fmla="*/ 258 h 284"/>
              <a:gd name="T66" fmla="*/ 265 w 417"/>
              <a:gd name="T67" fmla="*/ 252 h 284"/>
              <a:gd name="T68" fmla="*/ 265 w 417"/>
              <a:gd name="T69" fmla="*/ 201 h 284"/>
              <a:gd name="T70" fmla="*/ 265 w 417"/>
              <a:gd name="T71" fmla="*/ 201 h 284"/>
              <a:gd name="T72" fmla="*/ 264 w 417"/>
              <a:gd name="T73" fmla="*/ 194 h 284"/>
              <a:gd name="T74" fmla="*/ 263 w 417"/>
              <a:gd name="T75" fmla="*/ 187 h 284"/>
              <a:gd name="T76" fmla="*/ 407 w 417"/>
              <a:gd name="T77" fmla="*/ 42 h 284"/>
              <a:gd name="T78" fmla="*/ 407 w 417"/>
              <a:gd name="T79" fmla="*/ 42 h 284"/>
              <a:gd name="T80" fmla="*/ 411 w 417"/>
              <a:gd name="T81" fmla="*/ 38 h 284"/>
              <a:gd name="T82" fmla="*/ 414 w 417"/>
              <a:gd name="T83" fmla="*/ 32 h 284"/>
              <a:gd name="T84" fmla="*/ 416 w 417"/>
              <a:gd name="T85" fmla="*/ 28 h 284"/>
              <a:gd name="T86" fmla="*/ 417 w 417"/>
              <a:gd name="T87" fmla="*/ 22 h 284"/>
              <a:gd name="T88" fmla="*/ 417 w 417"/>
              <a:gd name="T89" fmla="*/ 16 h 284"/>
              <a:gd name="T90" fmla="*/ 416 w 417"/>
              <a:gd name="T91" fmla="*/ 10 h 284"/>
              <a:gd name="T92" fmla="*/ 414 w 417"/>
              <a:gd name="T93" fmla="*/ 6 h 284"/>
              <a:gd name="T94" fmla="*/ 410 w 417"/>
              <a:gd name="T95" fmla="*/ 0 h 284"/>
              <a:gd name="T96" fmla="*/ 5 w 417"/>
              <a:gd name="T9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7" h="284">
                <a:moveTo>
                  <a:pt x="5" y="0"/>
                </a:moveTo>
                <a:lnTo>
                  <a:pt x="5" y="0"/>
                </a:lnTo>
                <a:lnTo>
                  <a:pt x="3" y="6"/>
                </a:lnTo>
                <a:lnTo>
                  <a:pt x="1" y="10"/>
                </a:lnTo>
                <a:lnTo>
                  <a:pt x="0" y="16"/>
                </a:lnTo>
                <a:lnTo>
                  <a:pt x="0" y="22"/>
                </a:lnTo>
                <a:lnTo>
                  <a:pt x="1" y="28"/>
                </a:lnTo>
                <a:lnTo>
                  <a:pt x="2" y="32"/>
                </a:lnTo>
                <a:lnTo>
                  <a:pt x="5" y="38"/>
                </a:lnTo>
                <a:lnTo>
                  <a:pt x="9" y="42"/>
                </a:lnTo>
                <a:lnTo>
                  <a:pt x="153" y="186"/>
                </a:lnTo>
                <a:lnTo>
                  <a:pt x="153" y="186"/>
                </a:lnTo>
                <a:lnTo>
                  <a:pt x="150" y="193"/>
                </a:lnTo>
                <a:lnTo>
                  <a:pt x="149" y="201"/>
                </a:lnTo>
                <a:lnTo>
                  <a:pt x="149" y="252"/>
                </a:lnTo>
                <a:lnTo>
                  <a:pt x="149" y="252"/>
                </a:lnTo>
                <a:lnTo>
                  <a:pt x="149" y="258"/>
                </a:lnTo>
                <a:lnTo>
                  <a:pt x="152" y="264"/>
                </a:lnTo>
                <a:lnTo>
                  <a:pt x="155" y="269"/>
                </a:lnTo>
                <a:lnTo>
                  <a:pt x="159" y="275"/>
                </a:lnTo>
                <a:lnTo>
                  <a:pt x="164" y="278"/>
                </a:lnTo>
                <a:lnTo>
                  <a:pt x="169" y="282"/>
                </a:lnTo>
                <a:lnTo>
                  <a:pt x="175" y="284"/>
                </a:lnTo>
                <a:lnTo>
                  <a:pt x="181" y="284"/>
                </a:lnTo>
                <a:lnTo>
                  <a:pt x="232" y="284"/>
                </a:lnTo>
                <a:lnTo>
                  <a:pt x="232" y="284"/>
                </a:lnTo>
                <a:lnTo>
                  <a:pt x="239" y="284"/>
                </a:lnTo>
                <a:lnTo>
                  <a:pt x="246" y="282"/>
                </a:lnTo>
                <a:lnTo>
                  <a:pt x="251" y="278"/>
                </a:lnTo>
                <a:lnTo>
                  <a:pt x="255" y="275"/>
                </a:lnTo>
                <a:lnTo>
                  <a:pt x="260" y="269"/>
                </a:lnTo>
                <a:lnTo>
                  <a:pt x="263" y="264"/>
                </a:lnTo>
                <a:lnTo>
                  <a:pt x="264" y="258"/>
                </a:lnTo>
                <a:lnTo>
                  <a:pt x="265" y="252"/>
                </a:lnTo>
                <a:lnTo>
                  <a:pt x="265" y="201"/>
                </a:lnTo>
                <a:lnTo>
                  <a:pt x="265" y="201"/>
                </a:lnTo>
                <a:lnTo>
                  <a:pt x="264" y="194"/>
                </a:lnTo>
                <a:lnTo>
                  <a:pt x="263" y="187"/>
                </a:lnTo>
                <a:lnTo>
                  <a:pt x="407" y="42"/>
                </a:lnTo>
                <a:lnTo>
                  <a:pt x="407" y="42"/>
                </a:lnTo>
                <a:lnTo>
                  <a:pt x="411" y="38"/>
                </a:lnTo>
                <a:lnTo>
                  <a:pt x="414" y="32"/>
                </a:lnTo>
                <a:lnTo>
                  <a:pt x="416" y="28"/>
                </a:lnTo>
                <a:lnTo>
                  <a:pt x="417" y="22"/>
                </a:lnTo>
                <a:lnTo>
                  <a:pt x="417" y="16"/>
                </a:lnTo>
                <a:lnTo>
                  <a:pt x="416" y="10"/>
                </a:lnTo>
                <a:lnTo>
                  <a:pt x="414" y="6"/>
                </a:lnTo>
                <a:lnTo>
                  <a:pt x="410" y="0"/>
                </a:lnTo>
                <a:lnTo>
                  <a:pt x="5" y="0"/>
                </a:lnTo>
                <a:close/>
              </a:path>
            </a:pathLst>
          </a:custGeom>
          <a:solidFill>
            <a:srgbClr val="A80532"/>
          </a:solidFill>
          <a:ln>
            <a:noFill/>
          </a:ln>
        </p:spPr>
        <p:txBody>
          <a:bodyPr vert="horz" wrap="square" lIns="109728" tIns="54864" rIns="109728" bIns="54864" numCol="1" anchor="t" anchorCtr="0" compatLnSpc="1">
            <a:prstTxWarp prst="textNoShape">
              <a:avLst/>
            </a:prstTxWarp>
          </a:bodyPr>
          <a:lstStyle/>
          <a:p>
            <a:endParaRPr lang="en-US"/>
          </a:p>
        </p:txBody>
      </p:sp>
      <p:sp>
        <p:nvSpPr>
          <p:cNvPr id="28" name="Freeform 10"/>
          <p:cNvSpPr>
            <a:spLocks/>
          </p:cNvSpPr>
          <p:nvPr/>
        </p:nvSpPr>
        <p:spPr bwMode="auto">
          <a:xfrm>
            <a:off x="1150621" y="2369821"/>
            <a:ext cx="95250" cy="95250"/>
          </a:xfrm>
          <a:custGeom>
            <a:avLst/>
            <a:gdLst>
              <a:gd name="T0" fmla="*/ 50 w 50"/>
              <a:gd name="T1" fmla="*/ 25 h 50"/>
              <a:gd name="T2" fmla="*/ 50 w 50"/>
              <a:gd name="T3" fmla="*/ 25 h 50"/>
              <a:gd name="T4" fmla="*/ 50 w 50"/>
              <a:gd name="T5" fmla="*/ 20 h 50"/>
              <a:gd name="T6" fmla="*/ 48 w 50"/>
              <a:gd name="T7" fmla="*/ 15 h 50"/>
              <a:gd name="T8" fmla="*/ 46 w 50"/>
              <a:gd name="T9" fmla="*/ 11 h 50"/>
              <a:gd name="T10" fmla="*/ 42 w 50"/>
              <a:gd name="T11" fmla="*/ 8 h 50"/>
              <a:gd name="T12" fmla="*/ 39 w 50"/>
              <a:gd name="T13" fmla="*/ 4 h 50"/>
              <a:gd name="T14" fmla="*/ 35 w 50"/>
              <a:gd name="T15" fmla="*/ 2 h 50"/>
              <a:gd name="T16" fmla="*/ 30 w 50"/>
              <a:gd name="T17" fmla="*/ 0 h 50"/>
              <a:gd name="T18" fmla="*/ 25 w 50"/>
              <a:gd name="T19" fmla="*/ 0 h 50"/>
              <a:gd name="T20" fmla="*/ 25 w 50"/>
              <a:gd name="T21" fmla="*/ 0 h 50"/>
              <a:gd name="T22" fmla="*/ 20 w 50"/>
              <a:gd name="T23" fmla="*/ 0 h 50"/>
              <a:gd name="T24" fmla="*/ 16 w 50"/>
              <a:gd name="T25" fmla="*/ 2 h 50"/>
              <a:gd name="T26" fmla="*/ 11 w 50"/>
              <a:gd name="T27" fmla="*/ 4 h 50"/>
              <a:gd name="T28" fmla="*/ 7 w 50"/>
              <a:gd name="T29" fmla="*/ 8 h 50"/>
              <a:gd name="T30" fmla="*/ 5 w 50"/>
              <a:gd name="T31" fmla="*/ 11 h 50"/>
              <a:gd name="T32" fmla="*/ 1 w 50"/>
              <a:gd name="T33" fmla="*/ 15 h 50"/>
              <a:gd name="T34" fmla="*/ 0 w 50"/>
              <a:gd name="T35" fmla="*/ 20 h 50"/>
              <a:gd name="T36" fmla="*/ 0 w 50"/>
              <a:gd name="T37" fmla="*/ 25 h 50"/>
              <a:gd name="T38" fmla="*/ 0 w 50"/>
              <a:gd name="T39" fmla="*/ 25 h 50"/>
              <a:gd name="T40" fmla="*/ 0 w 50"/>
              <a:gd name="T41" fmla="*/ 30 h 50"/>
              <a:gd name="T42" fmla="*/ 1 w 50"/>
              <a:gd name="T43" fmla="*/ 34 h 50"/>
              <a:gd name="T44" fmla="*/ 5 w 50"/>
              <a:gd name="T45" fmla="*/ 39 h 50"/>
              <a:gd name="T46" fmla="*/ 7 w 50"/>
              <a:gd name="T47" fmla="*/ 43 h 50"/>
              <a:gd name="T48" fmla="*/ 11 w 50"/>
              <a:gd name="T49" fmla="*/ 45 h 50"/>
              <a:gd name="T50" fmla="*/ 16 w 50"/>
              <a:gd name="T51" fmla="*/ 49 h 50"/>
              <a:gd name="T52" fmla="*/ 20 w 50"/>
              <a:gd name="T53" fmla="*/ 50 h 50"/>
              <a:gd name="T54" fmla="*/ 25 w 50"/>
              <a:gd name="T55" fmla="*/ 50 h 50"/>
              <a:gd name="T56" fmla="*/ 25 w 50"/>
              <a:gd name="T57" fmla="*/ 50 h 50"/>
              <a:gd name="T58" fmla="*/ 30 w 50"/>
              <a:gd name="T59" fmla="*/ 50 h 50"/>
              <a:gd name="T60" fmla="*/ 35 w 50"/>
              <a:gd name="T61" fmla="*/ 49 h 50"/>
              <a:gd name="T62" fmla="*/ 39 w 50"/>
              <a:gd name="T63" fmla="*/ 45 h 50"/>
              <a:gd name="T64" fmla="*/ 42 w 50"/>
              <a:gd name="T65" fmla="*/ 43 h 50"/>
              <a:gd name="T66" fmla="*/ 46 w 50"/>
              <a:gd name="T67" fmla="*/ 39 h 50"/>
              <a:gd name="T68" fmla="*/ 48 w 50"/>
              <a:gd name="T69" fmla="*/ 34 h 50"/>
              <a:gd name="T70" fmla="*/ 50 w 50"/>
              <a:gd name="T71" fmla="*/ 30 h 50"/>
              <a:gd name="T72" fmla="*/ 50 w 50"/>
              <a:gd name="T73" fmla="*/ 25 h 50"/>
              <a:gd name="T74" fmla="*/ 50 w 50"/>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5"/>
                </a:moveTo>
                <a:lnTo>
                  <a:pt x="50" y="25"/>
                </a:lnTo>
                <a:lnTo>
                  <a:pt x="50" y="20"/>
                </a:lnTo>
                <a:lnTo>
                  <a:pt x="48" y="15"/>
                </a:lnTo>
                <a:lnTo>
                  <a:pt x="46" y="11"/>
                </a:lnTo>
                <a:lnTo>
                  <a:pt x="42" y="8"/>
                </a:lnTo>
                <a:lnTo>
                  <a:pt x="39" y="4"/>
                </a:lnTo>
                <a:lnTo>
                  <a:pt x="35" y="2"/>
                </a:lnTo>
                <a:lnTo>
                  <a:pt x="30" y="0"/>
                </a:lnTo>
                <a:lnTo>
                  <a:pt x="25" y="0"/>
                </a:lnTo>
                <a:lnTo>
                  <a:pt x="25" y="0"/>
                </a:lnTo>
                <a:lnTo>
                  <a:pt x="20" y="0"/>
                </a:lnTo>
                <a:lnTo>
                  <a:pt x="16" y="2"/>
                </a:lnTo>
                <a:lnTo>
                  <a:pt x="11" y="4"/>
                </a:lnTo>
                <a:lnTo>
                  <a:pt x="7" y="8"/>
                </a:lnTo>
                <a:lnTo>
                  <a:pt x="5" y="11"/>
                </a:lnTo>
                <a:lnTo>
                  <a:pt x="1" y="15"/>
                </a:lnTo>
                <a:lnTo>
                  <a:pt x="0" y="20"/>
                </a:lnTo>
                <a:lnTo>
                  <a:pt x="0" y="25"/>
                </a:lnTo>
                <a:lnTo>
                  <a:pt x="0" y="25"/>
                </a:lnTo>
                <a:lnTo>
                  <a:pt x="0" y="30"/>
                </a:lnTo>
                <a:lnTo>
                  <a:pt x="1" y="34"/>
                </a:lnTo>
                <a:lnTo>
                  <a:pt x="5" y="39"/>
                </a:lnTo>
                <a:lnTo>
                  <a:pt x="7" y="43"/>
                </a:lnTo>
                <a:lnTo>
                  <a:pt x="11" y="45"/>
                </a:lnTo>
                <a:lnTo>
                  <a:pt x="16" y="49"/>
                </a:lnTo>
                <a:lnTo>
                  <a:pt x="20" y="50"/>
                </a:lnTo>
                <a:lnTo>
                  <a:pt x="25" y="50"/>
                </a:lnTo>
                <a:lnTo>
                  <a:pt x="25" y="50"/>
                </a:lnTo>
                <a:lnTo>
                  <a:pt x="30" y="50"/>
                </a:lnTo>
                <a:lnTo>
                  <a:pt x="35" y="49"/>
                </a:lnTo>
                <a:lnTo>
                  <a:pt x="39" y="45"/>
                </a:lnTo>
                <a:lnTo>
                  <a:pt x="42" y="43"/>
                </a:lnTo>
                <a:lnTo>
                  <a:pt x="46" y="39"/>
                </a:lnTo>
                <a:lnTo>
                  <a:pt x="48" y="34"/>
                </a:lnTo>
                <a:lnTo>
                  <a:pt x="50" y="30"/>
                </a:lnTo>
                <a:lnTo>
                  <a:pt x="50" y="25"/>
                </a:lnTo>
                <a:lnTo>
                  <a:pt x="50"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29" name="Freeform 11"/>
          <p:cNvSpPr>
            <a:spLocks noEditPoints="1"/>
          </p:cNvSpPr>
          <p:nvPr/>
        </p:nvSpPr>
        <p:spPr bwMode="auto">
          <a:xfrm>
            <a:off x="1146811" y="2366011"/>
            <a:ext cx="102870" cy="102870"/>
          </a:xfrm>
          <a:custGeom>
            <a:avLst/>
            <a:gdLst>
              <a:gd name="T0" fmla="*/ 0 w 54"/>
              <a:gd name="T1" fmla="*/ 27 h 54"/>
              <a:gd name="T2" fmla="*/ 2 w 54"/>
              <a:gd name="T3" fmla="*/ 16 h 54"/>
              <a:gd name="T4" fmla="*/ 8 w 54"/>
              <a:gd name="T5" fmla="*/ 9 h 54"/>
              <a:gd name="T6" fmla="*/ 17 w 54"/>
              <a:gd name="T7" fmla="*/ 2 h 54"/>
              <a:gd name="T8" fmla="*/ 27 w 54"/>
              <a:gd name="T9" fmla="*/ 0 h 54"/>
              <a:gd name="T10" fmla="*/ 27 w 54"/>
              <a:gd name="T11" fmla="*/ 0 h 54"/>
              <a:gd name="T12" fmla="*/ 38 w 54"/>
              <a:gd name="T13" fmla="*/ 2 h 54"/>
              <a:gd name="T14" fmla="*/ 45 w 54"/>
              <a:gd name="T15" fmla="*/ 9 h 54"/>
              <a:gd name="T16" fmla="*/ 52 w 54"/>
              <a:gd name="T17" fmla="*/ 16 h 54"/>
              <a:gd name="T18" fmla="*/ 54 w 54"/>
              <a:gd name="T19" fmla="*/ 27 h 54"/>
              <a:gd name="T20" fmla="*/ 54 w 54"/>
              <a:gd name="T21" fmla="*/ 27 h 54"/>
              <a:gd name="T22" fmla="*/ 52 w 54"/>
              <a:gd name="T23" fmla="*/ 37 h 54"/>
              <a:gd name="T24" fmla="*/ 45 w 54"/>
              <a:gd name="T25" fmla="*/ 46 h 54"/>
              <a:gd name="T26" fmla="*/ 38 w 54"/>
              <a:gd name="T27" fmla="*/ 52 h 54"/>
              <a:gd name="T28" fmla="*/ 27 w 54"/>
              <a:gd name="T29" fmla="*/ 54 h 54"/>
              <a:gd name="T30" fmla="*/ 27 w 54"/>
              <a:gd name="T31" fmla="*/ 54 h 54"/>
              <a:gd name="T32" fmla="*/ 17 w 54"/>
              <a:gd name="T33" fmla="*/ 52 h 54"/>
              <a:gd name="T34" fmla="*/ 8 w 54"/>
              <a:gd name="T35" fmla="*/ 46 h 54"/>
              <a:gd name="T36" fmla="*/ 2 w 54"/>
              <a:gd name="T37" fmla="*/ 37 h 54"/>
              <a:gd name="T38" fmla="*/ 0 w 54"/>
              <a:gd name="T39" fmla="*/ 27 h 54"/>
              <a:gd name="T40" fmla="*/ 10 w 54"/>
              <a:gd name="T41" fmla="*/ 11 h 54"/>
              <a:gd name="T42" fmla="*/ 8 w 54"/>
              <a:gd name="T43" fmla="*/ 14 h 54"/>
              <a:gd name="T44" fmla="*/ 4 w 54"/>
              <a:gd name="T45" fmla="*/ 22 h 54"/>
              <a:gd name="T46" fmla="*/ 3 w 54"/>
              <a:gd name="T47" fmla="*/ 27 h 54"/>
              <a:gd name="T48" fmla="*/ 4 w 54"/>
              <a:gd name="T49" fmla="*/ 32 h 54"/>
              <a:gd name="T50" fmla="*/ 8 w 54"/>
              <a:gd name="T51" fmla="*/ 40 h 54"/>
              <a:gd name="T52" fmla="*/ 10 w 54"/>
              <a:gd name="T53" fmla="*/ 44 h 54"/>
              <a:gd name="T54" fmla="*/ 14 w 54"/>
              <a:gd name="T55" fmla="*/ 46 h 54"/>
              <a:gd name="T56" fmla="*/ 22 w 54"/>
              <a:gd name="T57" fmla="*/ 50 h 54"/>
              <a:gd name="T58" fmla="*/ 27 w 54"/>
              <a:gd name="T59" fmla="*/ 51 h 54"/>
              <a:gd name="T60" fmla="*/ 32 w 54"/>
              <a:gd name="T61" fmla="*/ 50 h 54"/>
              <a:gd name="T62" fmla="*/ 40 w 54"/>
              <a:gd name="T63" fmla="*/ 46 h 54"/>
              <a:gd name="T64" fmla="*/ 43 w 54"/>
              <a:gd name="T65" fmla="*/ 44 h 54"/>
              <a:gd name="T66" fmla="*/ 46 w 54"/>
              <a:gd name="T67" fmla="*/ 40 h 54"/>
              <a:gd name="T68" fmla="*/ 50 w 54"/>
              <a:gd name="T69" fmla="*/ 32 h 54"/>
              <a:gd name="T70" fmla="*/ 50 w 54"/>
              <a:gd name="T71" fmla="*/ 27 h 54"/>
              <a:gd name="T72" fmla="*/ 50 w 54"/>
              <a:gd name="T73" fmla="*/ 22 h 54"/>
              <a:gd name="T74" fmla="*/ 46 w 54"/>
              <a:gd name="T75" fmla="*/ 14 h 54"/>
              <a:gd name="T76" fmla="*/ 43 w 54"/>
              <a:gd name="T77" fmla="*/ 11 h 54"/>
              <a:gd name="T78" fmla="*/ 40 w 54"/>
              <a:gd name="T79" fmla="*/ 7 h 54"/>
              <a:gd name="T80" fmla="*/ 32 w 54"/>
              <a:gd name="T81" fmla="*/ 4 h 54"/>
              <a:gd name="T82" fmla="*/ 27 w 54"/>
              <a:gd name="T83" fmla="*/ 4 h 54"/>
              <a:gd name="T84" fmla="*/ 22 w 54"/>
              <a:gd name="T85" fmla="*/ 4 h 54"/>
              <a:gd name="T86" fmla="*/ 14 w 54"/>
              <a:gd name="T87" fmla="*/ 7 h 54"/>
              <a:gd name="T88" fmla="*/ 10 w 54"/>
              <a:gd name="T8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4">
                <a:moveTo>
                  <a:pt x="0" y="27"/>
                </a:moveTo>
                <a:lnTo>
                  <a:pt x="0" y="27"/>
                </a:lnTo>
                <a:lnTo>
                  <a:pt x="1" y="22"/>
                </a:lnTo>
                <a:lnTo>
                  <a:pt x="2" y="16"/>
                </a:lnTo>
                <a:lnTo>
                  <a:pt x="4" y="12"/>
                </a:lnTo>
                <a:lnTo>
                  <a:pt x="8" y="9"/>
                </a:lnTo>
                <a:lnTo>
                  <a:pt x="12" y="5"/>
                </a:lnTo>
                <a:lnTo>
                  <a:pt x="17" y="2"/>
                </a:lnTo>
                <a:lnTo>
                  <a:pt x="21" y="1"/>
                </a:lnTo>
                <a:lnTo>
                  <a:pt x="27" y="0"/>
                </a:lnTo>
                <a:lnTo>
                  <a:pt x="27" y="0"/>
                </a:lnTo>
                <a:lnTo>
                  <a:pt x="27" y="0"/>
                </a:lnTo>
                <a:lnTo>
                  <a:pt x="32" y="1"/>
                </a:lnTo>
                <a:lnTo>
                  <a:pt x="38" y="2"/>
                </a:lnTo>
                <a:lnTo>
                  <a:pt x="42" y="5"/>
                </a:lnTo>
                <a:lnTo>
                  <a:pt x="45" y="9"/>
                </a:lnTo>
                <a:lnTo>
                  <a:pt x="49" y="12"/>
                </a:lnTo>
                <a:lnTo>
                  <a:pt x="52" y="16"/>
                </a:lnTo>
                <a:lnTo>
                  <a:pt x="53" y="22"/>
                </a:lnTo>
                <a:lnTo>
                  <a:pt x="54" y="27"/>
                </a:lnTo>
                <a:lnTo>
                  <a:pt x="54" y="27"/>
                </a:lnTo>
                <a:lnTo>
                  <a:pt x="54" y="27"/>
                </a:lnTo>
                <a:lnTo>
                  <a:pt x="53" y="33"/>
                </a:lnTo>
                <a:lnTo>
                  <a:pt x="52" y="37"/>
                </a:lnTo>
                <a:lnTo>
                  <a:pt x="49" y="42"/>
                </a:lnTo>
                <a:lnTo>
                  <a:pt x="45" y="46"/>
                </a:lnTo>
                <a:lnTo>
                  <a:pt x="42" y="50"/>
                </a:lnTo>
                <a:lnTo>
                  <a:pt x="38" y="52"/>
                </a:lnTo>
                <a:lnTo>
                  <a:pt x="32" y="53"/>
                </a:lnTo>
                <a:lnTo>
                  <a:pt x="27" y="54"/>
                </a:lnTo>
                <a:lnTo>
                  <a:pt x="27" y="54"/>
                </a:lnTo>
                <a:lnTo>
                  <a:pt x="27" y="54"/>
                </a:lnTo>
                <a:lnTo>
                  <a:pt x="21" y="53"/>
                </a:lnTo>
                <a:lnTo>
                  <a:pt x="17" y="52"/>
                </a:lnTo>
                <a:lnTo>
                  <a:pt x="12" y="50"/>
                </a:lnTo>
                <a:lnTo>
                  <a:pt x="8" y="46"/>
                </a:lnTo>
                <a:lnTo>
                  <a:pt x="4" y="42"/>
                </a:lnTo>
                <a:lnTo>
                  <a:pt x="2" y="37"/>
                </a:lnTo>
                <a:lnTo>
                  <a:pt x="1" y="33"/>
                </a:lnTo>
                <a:lnTo>
                  <a:pt x="0" y="27"/>
                </a:lnTo>
                <a:lnTo>
                  <a:pt x="0" y="27"/>
                </a:lnTo>
                <a:close/>
                <a:moveTo>
                  <a:pt x="10" y="11"/>
                </a:moveTo>
                <a:lnTo>
                  <a:pt x="10" y="11"/>
                </a:lnTo>
                <a:lnTo>
                  <a:pt x="8" y="14"/>
                </a:lnTo>
                <a:lnTo>
                  <a:pt x="6" y="17"/>
                </a:lnTo>
                <a:lnTo>
                  <a:pt x="4" y="22"/>
                </a:lnTo>
                <a:lnTo>
                  <a:pt x="3" y="27"/>
                </a:lnTo>
                <a:lnTo>
                  <a:pt x="3" y="27"/>
                </a:lnTo>
                <a:lnTo>
                  <a:pt x="3" y="27"/>
                </a:lnTo>
                <a:lnTo>
                  <a:pt x="4" y="32"/>
                </a:lnTo>
                <a:lnTo>
                  <a:pt x="6" y="36"/>
                </a:lnTo>
                <a:lnTo>
                  <a:pt x="8" y="40"/>
                </a:lnTo>
                <a:lnTo>
                  <a:pt x="10" y="44"/>
                </a:lnTo>
                <a:lnTo>
                  <a:pt x="10" y="44"/>
                </a:lnTo>
                <a:lnTo>
                  <a:pt x="10" y="44"/>
                </a:lnTo>
                <a:lnTo>
                  <a:pt x="14" y="46"/>
                </a:lnTo>
                <a:lnTo>
                  <a:pt x="18" y="48"/>
                </a:lnTo>
                <a:lnTo>
                  <a:pt x="22" y="50"/>
                </a:lnTo>
                <a:lnTo>
                  <a:pt x="27" y="51"/>
                </a:lnTo>
                <a:lnTo>
                  <a:pt x="27" y="51"/>
                </a:lnTo>
                <a:lnTo>
                  <a:pt x="27" y="51"/>
                </a:lnTo>
                <a:lnTo>
                  <a:pt x="32" y="50"/>
                </a:lnTo>
                <a:lnTo>
                  <a:pt x="37" y="48"/>
                </a:lnTo>
                <a:lnTo>
                  <a:pt x="40" y="46"/>
                </a:lnTo>
                <a:lnTo>
                  <a:pt x="43" y="44"/>
                </a:lnTo>
                <a:lnTo>
                  <a:pt x="43" y="44"/>
                </a:lnTo>
                <a:lnTo>
                  <a:pt x="43" y="44"/>
                </a:lnTo>
                <a:lnTo>
                  <a:pt x="46" y="40"/>
                </a:lnTo>
                <a:lnTo>
                  <a:pt x="49" y="36"/>
                </a:lnTo>
                <a:lnTo>
                  <a:pt x="50" y="32"/>
                </a:lnTo>
                <a:lnTo>
                  <a:pt x="50" y="27"/>
                </a:lnTo>
                <a:lnTo>
                  <a:pt x="50" y="27"/>
                </a:lnTo>
                <a:lnTo>
                  <a:pt x="50" y="27"/>
                </a:lnTo>
                <a:lnTo>
                  <a:pt x="50" y="22"/>
                </a:lnTo>
                <a:lnTo>
                  <a:pt x="49" y="17"/>
                </a:lnTo>
                <a:lnTo>
                  <a:pt x="46" y="14"/>
                </a:lnTo>
                <a:lnTo>
                  <a:pt x="43" y="11"/>
                </a:lnTo>
                <a:lnTo>
                  <a:pt x="43" y="11"/>
                </a:lnTo>
                <a:lnTo>
                  <a:pt x="43" y="11"/>
                </a:lnTo>
                <a:lnTo>
                  <a:pt x="40" y="7"/>
                </a:lnTo>
                <a:lnTo>
                  <a:pt x="37" y="5"/>
                </a:lnTo>
                <a:lnTo>
                  <a:pt x="32" y="4"/>
                </a:lnTo>
                <a:lnTo>
                  <a:pt x="27" y="4"/>
                </a:lnTo>
                <a:lnTo>
                  <a:pt x="27" y="4"/>
                </a:lnTo>
                <a:lnTo>
                  <a:pt x="27" y="4"/>
                </a:lnTo>
                <a:lnTo>
                  <a:pt x="22" y="4"/>
                </a:lnTo>
                <a:lnTo>
                  <a:pt x="18" y="5"/>
                </a:lnTo>
                <a:lnTo>
                  <a:pt x="14" y="7"/>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0" name="Freeform 12"/>
          <p:cNvSpPr>
            <a:spLocks/>
          </p:cNvSpPr>
          <p:nvPr/>
        </p:nvSpPr>
        <p:spPr bwMode="auto">
          <a:xfrm>
            <a:off x="1504951" y="3305176"/>
            <a:ext cx="95250" cy="95250"/>
          </a:xfrm>
          <a:custGeom>
            <a:avLst/>
            <a:gdLst>
              <a:gd name="T0" fmla="*/ 50 w 50"/>
              <a:gd name="T1" fmla="*/ 24 h 50"/>
              <a:gd name="T2" fmla="*/ 50 w 50"/>
              <a:gd name="T3" fmla="*/ 24 h 50"/>
              <a:gd name="T4" fmla="*/ 50 w 50"/>
              <a:gd name="T5" fmla="*/ 20 h 50"/>
              <a:gd name="T6" fmla="*/ 49 w 50"/>
              <a:gd name="T7" fmla="*/ 15 h 50"/>
              <a:gd name="T8" fmla="*/ 47 w 50"/>
              <a:gd name="T9" fmla="*/ 11 h 50"/>
              <a:gd name="T10" fmla="*/ 43 w 50"/>
              <a:gd name="T11" fmla="*/ 6 h 50"/>
              <a:gd name="T12" fmla="*/ 39 w 50"/>
              <a:gd name="T13" fmla="*/ 4 h 50"/>
              <a:gd name="T14" fmla="*/ 35 w 50"/>
              <a:gd name="T15" fmla="*/ 1 h 50"/>
              <a:gd name="T16" fmla="*/ 30 w 50"/>
              <a:gd name="T17" fmla="*/ 0 h 50"/>
              <a:gd name="T18" fmla="*/ 26 w 50"/>
              <a:gd name="T19" fmla="*/ 0 h 50"/>
              <a:gd name="T20" fmla="*/ 26 w 50"/>
              <a:gd name="T21" fmla="*/ 0 h 50"/>
              <a:gd name="T22" fmla="*/ 20 w 50"/>
              <a:gd name="T23" fmla="*/ 0 h 50"/>
              <a:gd name="T24" fmla="*/ 16 w 50"/>
              <a:gd name="T25" fmla="*/ 1 h 50"/>
              <a:gd name="T26" fmla="*/ 11 w 50"/>
              <a:gd name="T27" fmla="*/ 4 h 50"/>
              <a:gd name="T28" fmla="*/ 8 w 50"/>
              <a:gd name="T29" fmla="*/ 6 h 50"/>
              <a:gd name="T30" fmla="*/ 4 w 50"/>
              <a:gd name="T31" fmla="*/ 11 h 50"/>
              <a:gd name="T32" fmla="*/ 2 w 50"/>
              <a:gd name="T33" fmla="*/ 15 h 50"/>
              <a:gd name="T34" fmla="*/ 1 w 50"/>
              <a:gd name="T35" fmla="*/ 20 h 50"/>
              <a:gd name="T36" fmla="*/ 0 w 50"/>
              <a:gd name="T37" fmla="*/ 24 h 50"/>
              <a:gd name="T38" fmla="*/ 0 w 50"/>
              <a:gd name="T39" fmla="*/ 24 h 50"/>
              <a:gd name="T40" fmla="*/ 1 w 50"/>
              <a:gd name="T41" fmla="*/ 30 h 50"/>
              <a:gd name="T42" fmla="*/ 2 w 50"/>
              <a:gd name="T43" fmla="*/ 34 h 50"/>
              <a:gd name="T44" fmla="*/ 4 w 50"/>
              <a:gd name="T45" fmla="*/ 39 h 50"/>
              <a:gd name="T46" fmla="*/ 8 w 50"/>
              <a:gd name="T47" fmla="*/ 42 h 50"/>
              <a:gd name="T48" fmla="*/ 11 w 50"/>
              <a:gd name="T49" fmla="*/ 45 h 50"/>
              <a:gd name="T50" fmla="*/ 16 w 50"/>
              <a:gd name="T51" fmla="*/ 47 h 50"/>
              <a:gd name="T52" fmla="*/ 20 w 50"/>
              <a:gd name="T53" fmla="*/ 50 h 50"/>
              <a:gd name="T54" fmla="*/ 26 w 50"/>
              <a:gd name="T55" fmla="*/ 50 h 50"/>
              <a:gd name="T56" fmla="*/ 26 w 50"/>
              <a:gd name="T57" fmla="*/ 50 h 50"/>
              <a:gd name="T58" fmla="*/ 30 w 50"/>
              <a:gd name="T59" fmla="*/ 50 h 50"/>
              <a:gd name="T60" fmla="*/ 35 w 50"/>
              <a:gd name="T61" fmla="*/ 47 h 50"/>
              <a:gd name="T62" fmla="*/ 39 w 50"/>
              <a:gd name="T63" fmla="*/ 45 h 50"/>
              <a:gd name="T64" fmla="*/ 43 w 50"/>
              <a:gd name="T65" fmla="*/ 42 h 50"/>
              <a:gd name="T66" fmla="*/ 47 w 50"/>
              <a:gd name="T67" fmla="*/ 39 h 50"/>
              <a:gd name="T68" fmla="*/ 49 w 50"/>
              <a:gd name="T69" fmla="*/ 34 h 50"/>
              <a:gd name="T70" fmla="*/ 50 w 50"/>
              <a:gd name="T71" fmla="*/ 30 h 50"/>
              <a:gd name="T72" fmla="*/ 50 w 50"/>
              <a:gd name="T73" fmla="*/ 24 h 50"/>
              <a:gd name="T74" fmla="*/ 50 w 50"/>
              <a:gd name="T7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4"/>
                </a:moveTo>
                <a:lnTo>
                  <a:pt x="50" y="24"/>
                </a:lnTo>
                <a:lnTo>
                  <a:pt x="50" y="20"/>
                </a:lnTo>
                <a:lnTo>
                  <a:pt x="49" y="15"/>
                </a:lnTo>
                <a:lnTo>
                  <a:pt x="47" y="11"/>
                </a:lnTo>
                <a:lnTo>
                  <a:pt x="43" y="6"/>
                </a:lnTo>
                <a:lnTo>
                  <a:pt x="39" y="4"/>
                </a:lnTo>
                <a:lnTo>
                  <a:pt x="35" y="1"/>
                </a:lnTo>
                <a:lnTo>
                  <a:pt x="30" y="0"/>
                </a:lnTo>
                <a:lnTo>
                  <a:pt x="26" y="0"/>
                </a:lnTo>
                <a:lnTo>
                  <a:pt x="26" y="0"/>
                </a:lnTo>
                <a:lnTo>
                  <a:pt x="20" y="0"/>
                </a:lnTo>
                <a:lnTo>
                  <a:pt x="16" y="1"/>
                </a:lnTo>
                <a:lnTo>
                  <a:pt x="11" y="4"/>
                </a:lnTo>
                <a:lnTo>
                  <a:pt x="8" y="6"/>
                </a:lnTo>
                <a:lnTo>
                  <a:pt x="4" y="11"/>
                </a:lnTo>
                <a:lnTo>
                  <a:pt x="2" y="15"/>
                </a:lnTo>
                <a:lnTo>
                  <a:pt x="1" y="20"/>
                </a:lnTo>
                <a:lnTo>
                  <a:pt x="0" y="24"/>
                </a:lnTo>
                <a:lnTo>
                  <a:pt x="0" y="24"/>
                </a:lnTo>
                <a:lnTo>
                  <a:pt x="1" y="30"/>
                </a:lnTo>
                <a:lnTo>
                  <a:pt x="2" y="34"/>
                </a:lnTo>
                <a:lnTo>
                  <a:pt x="4" y="39"/>
                </a:lnTo>
                <a:lnTo>
                  <a:pt x="8" y="42"/>
                </a:lnTo>
                <a:lnTo>
                  <a:pt x="11" y="45"/>
                </a:lnTo>
                <a:lnTo>
                  <a:pt x="16" y="47"/>
                </a:lnTo>
                <a:lnTo>
                  <a:pt x="20" y="50"/>
                </a:lnTo>
                <a:lnTo>
                  <a:pt x="26" y="50"/>
                </a:lnTo>
                <a:lnTo>
                  <a:pt x="26" y="50"/>
                </a:lnTo>
                <a:lnTo>
                  <a:pt x="30" y="50"/>
                </a:lnTo>
                <a:lnTo>
                  <a:pt x="35" y="47"/>
                </a:lnTo>
                <a:lnTo>
                  <a:pt x="39" y="45"/>
                </a:lnTo>
                <a:lnTo>
                  <a:pt x="43" y="42"/>
                </a:lnTo>
                <a:lnTo>
                  <a:pt x="47" y="39"/>
                </a:lnTo>
                <a:lnTo>
                  <a:pt x="49" y="34"/>
                </a:lnTo>
                <a:lnTo>
                  <a:pt x="50" y="30"/>
                </a:lnTo>
                <a:lnTo>
                  <a:pt x="50" y="24"/>
                </a:lnTo>
                <a:lnTo>
                  <a:pt x="50"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1" name="Freeform 13"/>
          <p:cNvSpPr>
            <a:spLocks noEditPoints="1"/>
          </p:cNvSpPr>
          <p:nvPr/>
        </p:nvSpPr>
        <p:spPr bwMode="auto">
          <a:xfrm>
            <a:off x="1503045" y="3301366"/>
            <a:ext cx="100966" cy="102870"/>
          </a:xfrm>
          <a:custGeom>
            <a:avLst/>
            <a:gdLst>
              <a:gd name="T0" fmla="*/ 0 w 53"/>
              <a:gd name="T1" fmla="*/ 26 h 54"/>
              <a:gd name="T2" fmla="*/ 1 w 53"/>
              <a:gd name="T3" fmla="*/ 16 h 54"/>
              <a:gd name="T4" fmla="*/ 8 w 53"/>
              <a:gd name="T5" fmla="*/ 7 h 54"/>
              <a:gd name="T6" fmla="*/ 15 w 53"/>
              <a:gd name="T7" fmla="*/ 2 h 54"/>
              <a:gd name="T8" fmla="*/ 27 w 53"/>
              <a:gd name="T9" fmla="*/ 0 h 54"/>
              <a:gd name="T10" fmla="*/ 27 w 53"/>
              <a:gd name="T11" fmla="*/ 0 h 54"/>
              <a:gd name="T12" fmla="*/ 36 w 53"/>
              <a:gd name="T13" fmla="*/ 2 h 54"/>
              <a:gd name="T14" fmla="*/ 45 w 53"/>
              <a:gd name="T15" fmla="*/ 7 h 54"/>
              <a:gd name="T16" fmla="*/ 51 w 53"/>
              <a:gd name="T17" fmla="*/ 16 h 54"/>
              <a:gd name="T18" fmla="*/ 53 w 53"/>
              <a:gd name="T19" fmla="*/ 26 h 54"/>
              <a:gd name="T20" fmla="*/ 53 w 53"/>
              <a:gd name="T21" fmla="*/ 26 h 54"/>
              <a:gd name="T22" fmla="*/ 51 w 53"/>
              <a:gd name="T23" fmla="*/ 37 h 54"/>
              <a:gd name="T24" fmla="*/ 45 w 53"/>
              <a:gd name="T25" fmla="*/ 45 h 54"/>
              <a:gd name="T26" fmla="*/ 36 w 53"/>
              <a:gd name="T27" fmla="*/ 52 h 54"/>
              <a:gd name="T28" fmla="*/ 27 w 53"/>
              <a:gd name="T29" fmla="*/ 54 h 54"/>
              <a:gd name="T30" fmla="*/ 27 w 53"/>
              <a:gd name="T31" fmla="*/ 54 h 54"/>
              <a:gd name="T32" fmla="*/ 15 w 53"/>
              <a:gd name="T33" fmla="*/ 52 h 54"/>
              <a:gd name="T34" fmla="*/ 8 w 53"/>
              <a:gd name="T35" fmla="*/ 45 h 54"/>
              <a:gd name="T36" fmla="*/ 1 w 53"/>
              <a:gd name="T37" fmla="*/ 37 h 54"/>
              <a:gd name="T38" fmla="*/ 0 w 53"/>
              <a:gd name="T39" fmla="*/ 26 h 54"/>
              <a:gd name="T40" fmla="*/ 10 w 53"/>
              <a:gd name="T41" fmla="*/ 10 h 54"/>
              <a:gd name="T42" fmla="*/ 7 w 53"/>
              <a:gd name="T43" fmla="*/ 14 h 54"/>
              <a:gd name="T44" fmla="*/ 3 w 53"/>
              <a:gd name="T45" fmla="*/ 22 h 54"/>
              <a:gd name="T46" fmla="*/ 3 w 53"/>
              <a:gd name="T47" fmla="*/ 26 h 54"/>
              <a:gd name="T48" fmla="*/ 3 w 53"/>
              <a:gd name="T49" fmla="*/ 32 h 54"/>
              <a:gd name="T50" fmla="*/ 7 w 53"/>
              <a:gd name="T51" fmla="*/ 39 h 54"/>
              <a:gd name="T52" fmla="*/ 10 w 53"/>
              <a:gd name="T53" fmla="*/ 43 h 54"/>
              <a:gd name="T54" fmla="*/ 13 w 53"/>
              <a:gd name="T55" fmla="*/ 46 h 54"/>
              <a:gd name="T56" fmla="*/ 22 w 53"/>
              <a:gd name="T57" fmla="*/ 49 h 54"/>
              <a:gd name="T58" fmla="*/ 27 w 53"/>
              <a:gd name="T59" fmla="*/ 49 h 54"/>
              <a:gd name="T60" fmla="*/ 31 w 53"/>
              <a:gd name="T61" fmla="*/ 49 h 54"/>
              <a:gd name="T62" fmla="*/ 40 w 53"/>
              <a:gd name="T63" fmla="*/ 46 h 54"/>
              <a:gd name="T64" fmla="*/ 43 w 53"/>
              <a:gd name="T65" fmla="*/ 43 h 54"/>
              <a:gd name="T66" fmla="*/ 45 w 53"/>
              <a:gd name="T67" fmla="*/ 39 h 54"/>
              <a:gd name="T68" fmla="*/ 49 w 53"/>
              <a:gd name="T69" fmla="*/ 32 h 54"/>
              <a:gd name="T70" fmla="*/ 50 w 53"/>
              <a:gd name="T71" fmla="*/ 26 h 54"/>
              <a:gd name="T72" fmla="*/ 49 w 53"/>
              <a:gd name="T73" fmla="*/ 22 h 54"/>
              <a:gd name="T74" fmla="*/ 45 w 53"/>
              <a:gd name="T75" fmla="*/ 14 h 54"/>
              <a:gd name="T76" fmla="*/ 43 w 53"/>
              <a:gd name="T77" fmla="*/ 10 h 54"/>
              <a:gd name="T78" fmla="*/ 40 w 53"/>
              <a:gd name="T79" fmla="*/ 7 h 54"/>
              <a:gd name="T80" fmla="*/ 31 w 53"/>
              <a:gd name="T81" fmla="*/ 4 h 54"/>
              <a:gd name="T82" fmla="*/ 27 w 53"/>
              <a:gd name="T83" fmla="*/ 3 h 54"/>
              <a:gd name="T84" fmla="*/ 22 w 53"/>
              <a:gd name="T85" fmla="*/ 4 h 54"/>
              <a:gd name="T86" fmla="*/ 13 w 53"/>
              <a:gd name="T87" fmla="*/ 7 h 54"/>
              <a:gd name="T88" fmla="*/ 10 w 53"/>
              <a:gd name="T89"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4">
                <a:moveTo>
                  <a:pt x="0" y="26"/>
                </a:moveTo>
                <a:lnTo>
                  <a:pt x="0" y="26"/>
                </a:lnTo>
                <a:lnTo>
                  <a:pt x="0" y="21"/>
                </a:lnTo>
                <a:lnTo>
                  <a:pt x="1" y="16"/>
                </a:lnTo>
                <a:lnTo>
                  <a:pt x="4" y="12"/>
                </a:lnTo>
                <a:lnTo>
                  <a:pt x="8" y="7"/>
                </a:lnTo>
                <a:lnTo>
                  <a:pt x="11" y="4"/>
                </a:lnTo>
                <a:lnTo>
                  <a:pt x="15" y="2"/>
                </a:lnTo>
                <a:lnTo>
                  <a:pt x="21" y="1"/>
                </a:lnTo>
                <a:lnTo>
                  <a:pt x="27" y="0"/>
                </a:lnTo>
                <a:lnTo>
                  <a:pt x="27" y="0"/>
                </a:lnTo>
                <a:lnTo>
                  <a:pt x="27" y="0"/>
                </a:lnTo>
                <a:lnTo>
                  <a:pt x="32" y="1"/>
                </a:lnTo>
                <a:lnTo>
                  <a:pt x="36" y="2"/>
                </a:lnTo>
                <a:lnTo>
                  <a:pt x="41" y="4"/>
                </a:lnTo>
                <a:lnTo>
                  <a:pt x="45" y="7"/>
                </a:lnTo>
                <a:lnTo>
                  <a:pt x="49" y="12"/>
                </a:lnTo>
                <a:lnTo>
                  <a:pt x="51" y="16"/>
                </a:lnTo>
                <a:lnTo>
                  <a:pt x="52" y="21"/>
                </a:lnTo>
                <a:lnTo>
                  <a:pt x="53" y="26"/>
                </a:lnTo>
                <a:lnTo>
                  <a:pt x="53" y="26"/>
                </a:lnTo>
                <a:lnTo>
                  <a:pt x="53" y="26"/>
                </a:lnTo>
                <a:lnTo>
                  <a:pt x="52" y="32"/>
                </a:lnTo>
                <a:lnTo>
                  <a:pt x="51" y="37"/>
                </a:lnTo>
                <a:lnTo>
                  <a:pt x="49" y="42"/>
                </a:lnTo>
                <a:lnTo>
                  <a:pt x="45" y="45"/>
                </a:lnTo>
                <a:lnTo>
                  <a:pt x="41" y="48"/>
                </a:lnTo>
                <a:lnTo>
                  <a:pt x="36" y="52"/>
                </a:lnTo>
                <a:lnTo>
                  <a:pt x="32" y="53"/>
                </a:lnTo>
                <a:lnTo>
                  <a:pt x="27" y="54"/>
                </a:lnTo>
                <a:lnTo>
                  <a:pt x="27" y="54"/>
                </a:lnTo>
                <a:lnTo>
                  <a:pt x="27" y="54"/>
                </a:lnTo>
                <a:lnTo>
                  <a:pt x="21" y="53"/>
                </a:lnTo>
                <a:lnTo>
                  <a:pt x="15" y="52"/>
                </a:lnTo>
                <a:lnTo>
                  <a:pt x="11" y="48"/>
                </a:lnTo>
                <a:lnTo>
                  <a:pt x="8" y="45"/>
                </a:lnTo>
                <a:lnTo>
                  <a:pt x="4" y="42"/>
                </a:lnTo>
                <a:lnTo>
                  <a:pt x="1" y="37"/>
                </a:lnTo>
                <a:lnTo>
                  <a:pt x="0" y="32"/>
                </a:lnTo>
                <a:lnTo>
                  <a:pt x="0" y="26"/>
                </a:lnTo>
                <a:lnTo>
                  <a:pt x="0" y="26"/>
                </a:lnTo>
                <a:close/>
                <a:moveTo>
                  <a:pt x="10" y="10"/>
                </a:moveTo>
                <a:lnTo>
                  <a:pt x="10" y="10"/>
                </a:lnTo>
                <a:lnTo>
                  <a:pt x="7" y="14"/>
                </a:lnTo>
                <a:lnTo>
                  <a:pt x="4" y="17"/>
                </a:lnTo>
                <a:lnTo>
                  <a:pt x="3" y="22"/>
                </a:lnTo>
                <a:lnTo>
                  <a:pt x="3" y="26"/>
                </a:lnTo>
                <a:lnTo>
                  <a:pt x="3" y="26"/>
                </a:lnTo>
                <a:lnTo>
                  <a:pt x="3" y="26"/>
                </a:lnTo>
                <a:lnTo>
                  <a:pt x="3" y="32"/>
                </a:lnTo>
                <a:lnTo>
                  <a:pt x="4" y="36"/>
                </a:lnTo>
                <a:lnTo>
                  <a:pt x="7" y="39"/>
                </a:lnTo>
                <a:lnTo>
                  <a:pt x="10" y="43"/>
                </a:lnTo>
                <a:lnTo>
                  <a:pt x="10" y="43"/>
                </a:lnTo>
                <a:lnTo>
                  <a:pt x="10" y="43"/>
                </a:lnTo>
                <a:lnTo>
                  <a:pt x="13" y="46"/>
                </a:lnTo>
                <a:lnTo>
                  <a:pt x="18" y="48"/>
                </a:lnTo>
                <a:lnTo>
                  <a:pt x="22" y="49"/>
                </a:lnTo>
                <a:lnTo>
                  <a:pt x="27" y="49"/>
                </a:lnTo>
                <a:lnTo>
                  <a:pt x="27" y="49"/>
                </a:lnTo>
                <a:lnTo>
                  <a:pt x="27" y="49"/>
                </a:lnTo>
                <a:lnTo>
                  <a:pt x="31" y="49"/>
                </a:lnTo>
                <a:lnTo>
                  <a:pt x="35" y="48"/>
                </a:lnTo>
                <a:lnTo>
                  <a:pt x="40" y="46"/>
                </a:lnTo>
                <a:lnTo>
                  <a:pt x="43" y="43"/>
                </a:lnTo>
                <a:lnTo>
                  <a:pt x="43" y="43"/>
                </a:lnTo>
                <a:lnTo>
                  <a:pt x="43" y="43"/>
                </a:lnTo>
                <a:lnTo>
                  <a:pt x="45" y="39"/>
                </a:lnTo>
                <a:lnTo>
                  <a:pt x="48" y="36"/>
                </a:lnTo>
                <a:lnTo>
                  <a:pt x="49" y="32"/>
                </a:lnTo>
                <a:lnTo>
                  <a:pt x="50" y="26"/>
                </a:lnTo>
                <a:lnTo>
                  <a:pt x="50" y="26"/>
                </a:lnTo>
                <a:lnTo>
                  <a:pt x="50" y="26"/>
                </a:lnTo>
                <a:lnTo>
                  <a:pt x="49" y="22"/>
                </a:lnTo>
                <a:lnTo>
                  <a:pt x="48" y="17"/>
                </a:lnTo>
                <a:lnTo>
                  <a:pt x="45" y="14"/>
                </a:lnTo>
                <a:lnTo>
                  <a:pt x="43" y="10"/>
                </a:lnTo>
                <a:lnTo>
                  <a:pt x="43" y="10"/>
                </a:lnTo>
                <a:lnTo>
                  <a:pt x="43" y="10"/>
                </a:lnTo>
                <a:lnTo>
                  <a:pt x="40" y="7"/>
                </a:lnTo>
                <a:lnTo>
                  <a:pt x="35" y="5"/>
                </a:lnTo>
                <a:lnTo>
                  <a:pt x="31" y="4"/>
                </a:lnTo>
                <a:lnTo>
                  <a:pt x="27" y="3"/>
                </a:lnTo>
                <a:lnTo>
                  <a:pt x="27" y="3"/>
                </a:lnTo>
                <a:lnTo>
                  <a:pt x="27" y="3"/>
                </a:lnTo>
                <a:lnTo>
                  <a:pt x="22" y="4"/>
                </a:lnTo>
                <a:lnTo>
                  <a:pt x="18" y="5"/>
                </a:lnTo>
                <a:lnTo>
                  <a:pt x="13" y="7"/>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2" name="Freeform 14"/>
          <p:cNvSpPr>
            <a:spLocks/>
          </p:cNvSpPr>
          <p:nvPr/>
        </p:nvSpPr>
        <p:spPr bwMode="auto">
          <a:xfrm>
            <a:off x="1508761" y="3463290"/>
            <a:ext cx="95250" cy="97154"/>
          </a:xfrm>
          <a:custGeom>
            <a:avLst/>
            <a:gdLst>
              <a:gd name="T0" fmla="*/ 50 w 50"/>
              <a:gd name="T1" fmla="*/ 25 h 51"/>
              <a:gd name="T2" fmla="*/ 50 w 50"/>
              <a:gd name="T3" fmla="*/ 25 h 51"/>
              <a:gd name="T4" fmla="*/ 50 w 50"/>
              <a:gd name="T5" fmla="*/ 20 h 51"/>
              <a:gd name="T6" fmla="*/ 49 w 50"/>
              <a:gd name="T7" fmla="*/ 15 h 51"/>
              <a:gd name="T8" fmla="*/ 46 w 50"/>
              <a:gd name="T9" fmla="*/ 11 h 51"/>
              <a:gd name="T10" fmla="*/ 43 w 50"/>
              <a:gd name="T11" fmla="*/ 8 h 51"/>
              <a:gd name="T12" fmla="*/ 39 w 50"/>
              <a:gd name="T13" fmla="*/ 4 h 51"/>
              <a:gd name="T14" fmla="*/ 35 w 50"/>
              <a:gd name="T15" fmla="*/ 2 h 51"/>
              <a:gd name="T16" fmla="*/ 30 w 50"/>
              <a:gd name="T17" fmla="*/ 1 h 51"/>
              <a:gd name="T18" fmla="*/ 26 w 50"/>
              <a:gd name="T19" fmla="*/ 0 h 51"/>
              <a:gd name="T20" fmla="*/ 26 w 50"/>
              <a:gd name="T21" fmla="*/ 0 h 51"/>
              <a:gd name="T22" fmla="*/ 20 w 50"/>
              <a:gd name="T23" fmla="*/ 1 h 51"/>
              <a:gd name="T24" fmla="*/ 16 w 50"/>
              <a:gd name="T25" fmla="*/ 2 h 51"/>
              <a:gd name="T26" fmla="*/ 11 w 50"/>
              <a:gd name="T27" fmla="*/ 4 h 51"/>
              <a:gd name="T28" fmla="*/ 8 w 50"/>
              <a:gd name="T29" fmla="*/ 8 h 51"/>
              <a:gd name="T30" fmla="*/ 5 w 50"/>
              <a:gd name="T31" fmla="*/ 11 h 51"/>
              <a:gd name="T32" fmla="*/ 2 w 50"/>
              <a:gd name="T33" fmla="*/ 15 h 51"/>
              <a:gd name="T34" fmla="*/ 0 w 50"/>
              <a:gd name="T35" fmla="*/ 20 h 51"/>
              <a:gd name="T36" fmla="*/ 0 w 50"/>
              <a:gd name="T37" fmla="*/ 25 h 51"/>
              <a:gd name="T38" fmla="*/ 0 w 50"/>
              <a:gd name="T39" fmla="*/ 25 h 51"/>
              <a:gd name="T40" fmla="*/ 0 w 50"/>
              <a:gd name="T41" fmla="*/ 30 h 51"/>
              <a:gd name="T42" fmla="*/ 2 w 50"/>
              <a:gd name="T43" fmla="*/ 35 h 51"/>
              <a:gd name="T44" fmla="*/ 5 w 50"/>
              <a:gd name="T45" fmla="*/ 40 h 51"/>
              <a:gd name="T46" fmla="*/ 8 w 50"/>
              <a:gd name="T47" fmla="*/ 43 h 51"/>
              <a:gd name="T48" fmla="*/ 11 w 50"/>
              <a:gd name="T49" fmla="*/ 46 h 51"/>
              <a:gd name="T50" fmla="*/ 16 w 50"/>
              <a:gd name="T51" fmla="*/ 49 h 51"/>
              <a:gd name="T52" fmla="*/ 20 w 50"/>
              <a:gd name="T53" fmla="*/ 50 h 51"/>
              <a:gd name="T54" fmla="*/ 26 w 50"/>
              <a:gd name="T55" fmla="*/ 51 h 51"/>
              <a:gd name="T56" fmla="*/ 26 w 50"/>
              <a:gd name="T57" fmla="*/ 51 h 51"/>
              <a:gd name="T58" fmla="*/ 30 w 50"/>
              <a:gd name="T59" fmla="*/ 50 h 51"/>
              <a:gd name="T60" fmla="*/ 35 w 50"/>
              <a:gd name="T61" fmla="*/ 49 h 51"/>
              <a:gd name="T62" fmla="*/ 39 w 50"/>
              <a:gd name="T63" fmla="*/ 46 h 51"/>
              <a:gd name="T64" fmla="*/ 43 w 50"/>
              <a:gd name="T65" fmla="*/ 43 h 51"/>
              <a:gd name="T66" fmla="*/ 46 w 50"/>
              <a:gd name="T67" fmla="*/ 40 h 51"/>
              <a:gd name="T68" fmla="*/ 49 w 50"/>
              <a:gd name="T69" fmla="*/ 35 h 51"/>
              <a:gd name="T70" fmla="*/ 50 w 50"/>
              <a:gd name="T71" fmla="*/ 30 h 51"/>
              <a:gd name="T72" fmla="*/ 50 w 50"/>
              <a:gd name="T73" fmla="*/ 25 h 51"/>
              <a:gd name="T74" fmla="*/ 50 w 50"/>
              <a:gd name="T75"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1">
                <a:moveTo>
                  <a:pt x="50" y="25"/>
                </a:moveTo>
                <a:lnTo>
                  <a:pt x="50" y="25"/>
                </a:lnTo>
                <a:lnTo>
                  <a:pt x="50" y="20"/>
                </a:lnTo>
                <a:lnTo>
                  <a:pt x="49" y="15"/>
                </a:lnTo>
                <a:lnTo>
                  <a:pt x="46" y="11"/>
                </a:lnTo>
                <a:lnTo>
                  <a:pt x="43" y="8"/>
                </a:lnTo>
                <a:lnTo>
                  <a:pt x="39" y="4"/>
                </a:lnTo>
                <a:lnTo>
                  <a:pt x="35" y="2"/>
                </a:lnTo>
                <a:lnTo>
                  <a:pt x="30" y="1"/>
                </a:lnTo>
                <a:lnTo>
                  <a:pt x="26" y="0"/>
                </a:lnTo>
                <a:lnTo>
                  <a:pt x="26" y="0"/>
                </a:lnTo>
                <a:lnTo>
                  <a:pt x="20" y="1"/>
                </a:lnTo>
                <a:lnTo>
                  <a:pt x="16" y="2"/>
                </a:lnTo>
                <a:lnTo>
                  <a:pt x="11" y="4"/>
                </a:lnTo>
                <a:lnTo>
                  <a:pt x="8" y="8"/>
                </a:lnTo>
                <a:lnTo>
                  <a:pt x="5" y="11"/>
                </a:lnTo>
                <a:lnTo>
                  <a:pt x="2" y="15"/>
                </a:lnTo>
                <a:lnTo>
                  <a:pt x="0" y="20"/>
                </a:lnTo>
                <a:lnTo>
                  <a:pt x="0" y="25"/>
                </a:lnTo>
                <a:lnTo>
                  <a:pt x="0" y="25"/>
                </a:lnTo>
                <a:lnTo>
                  <a:pt x="0" y="30"/>
                </a:lnTo>
                <a:lnTo>
                  <a:pt x="2" y="35"/>
                </a:lnTo>
                <a:lnTo>
                  <a:pt x="5" y="40"/>
                </a:lnTo>
                <a:lnTo>
                  <a:pt x="8" y="43"/>
                </a:lnTo>
                <a:lnTo>
                  <a:pt x="11" y="46"/>
                </a:lnTo>
                <a:lnTo>
                  <a:pt x="16" y="49"/>
                </a:lnTo>
                <a:lnTo>
                  <a:pt x="20" y="50"/>
                </a:lnTo>
                <a:lnTo>
                  <a:pt x="26" y="51"/>
                </a:lnTo>
                <a:lnTo>
                  <a:pt x="26" y="51"/>
                </a:lnTo>
                <a:lnTo>
                  <a:pt x="30" y="50"/>
                </a:lnTo>
                <a:lnTo>
                  <a:pt x="35" y="49"/>
                </a:lnTo>
                <a:lnTo>
                  <a:pt x="39" y="46"/>
                </a:lnTo>
                <a:lnTo>
                  <a:pt x="43" y="43"/>
                </a:lnTo>
                <a:lnTo>
                  <a:pt x="46" y="40"/>
                </a:lnTo>
                <a:lnTo>
                  <a:pt x="49" y="35"/>
                </a:lnTo>
                <a:lnTo>
                  <a:pt x="50" y="30"/>
                </a:lnTo>
                <a:lnTo>
                  <a:pt x="50" y="25"/>
                </a:lnTo>
                <a:lnTo>
                  <a:pt x="50"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3" name="Freeform 15"/>
          <p:cNvSpPr>
            <a:spLocks noEditPoints="1"/>
          </p:cNvSpPr>
          <p:nvPr/>
        </p:nvSpPr>
        <p:spPr bwMode="auto">
          <a:xfrm>
            <a:off x="1504951" y="3461386"/>
            <a:ext cx="102870" cy="100964"/>
          </a:xfrm>
          <a:custGeom>
            <a:avLst/>
            <a:gdLst>
              <a:gd name="T0" fmla="*/ 0 w 54"/>
              <a:gd name="T1" fmla="*/ 26 h 53"/>
              <a:gd name="T2" fmla="*/ 2 w 54"/>
              <a:gd name="T3" fmla="*/ 15 h 53"/>
              <a:gd name="T4" fmla="*/ 9 w 54"/>
              <a:gd name="T5" fmla="*/ 8 h 53"/>
              <a:gd name="T6" fmla="*/ 17 w 54"/>
              <a:gd name="T7" fmla="*/ 2 h 53"/>
              <a:gd name="T8" fmla="*/ 28 w 54"/>
              <a:gd name="T9" fmla="*/ 0 h 53"/>
              <a:gd name="T10" fmla="*/ 28 w 54"/>
              <a:gd name="T11" fmla="*/ 0 h 53"/>
              <a:gd name="T12" fmla="*/ 38 w 54"/>
              <a:gd name="T13" fmla="*/ 2 h 53"/>
              <a:gd name="T14" fmla="*/ 47 w 54"/>
              <a:gd name="T15" fmla="*/ 8 h 53"/>
              <a:gd name="T16" fmla="*/ 52 w 54"/>
              <a:gd name="T17" fmla="*/ 15 h 53"/>
              <a:gd name="T18" fmla="*/ 54 w 54"/>
              <a:gd name="T19" fmla="*/ 26 h 53"/>
              <a:gd name="T20" fmla="*/ 54 w 54"/>
              <a:gd name="T21" fmla="*/ 26 h 53"/>
              <a:gd name="T22" fmla="*/ 52 w 54"/>
              <a:gd name="T23" fmla="*/ 36 h 53"/>
              <a:gd name="T24" fmla="*/ 47 w 54"/>
              <a:gd name="T25" fmla="*/ 45 h 53"/>
              <a:gd name="T26" fmla="*/ 38 w 54"/>
              <a:gd name="T27" fmla="*/ 51 h 53"/>
              <a:gd name="T28" fmla="*/ 28 w 54"/>
              <a:gd name="T29" fmla="*/ 53 h 53"/>
              <a:gd name="T30" fmla="*/ 28 w 54"/>
              <a:gd name="T31" fmla="*/ 53 h 53"/>
              <a:gd name="T32" fmla="*/ 17 w 54"/>
              <a:gd name="T33" fmla="*/ 51 h 53"/>
              <a:gd name="T34" fmla="*/ 9 w 54"/>
              <a:gd name="T35" fmla="*/ 45 h 53"/>
              <a:gd name="T36" fmla="*/ 2 w 54"/>
              <a:gd name="T37" fmla="*/ 36 h 53"/>
              <a:gd name="T38" fmla="*/ 0 w 54"/>
              <a:gd name="T39" fmla="*/ 26 h 53"/>
              <a:gd name="T40" fmla="*/ 11 w 54"/>
              <a:gd name="T41" fmla="*/ 10 h 53"/>
              <a:gd name="T42" fmla="*/ 8 w 54"/>
              <a:gd name="T43" fmla="*/ 13 h 53"/>
              <a:gd name="T44" fmla="*/ 4 w 54"/>
              <a:gd name="T45" fmla="*/ 22 h 53"/>
              <a:gd name="T46" fmla="*/ 4 w 54"/>
              <a:gd name="T47" fmla="*/ 26 h 53"/>
              <a:gd name="T48" fmla="*/ 4 w 54"/>
              <a:gd name="T49" fmla="*/ 31 h 53"/>
              <a:gd name="T50" fmla="*/ 8 w 54"/>
              <a:gd name="T51" fmla="*/ 40 h 53"/>
              <a:gd name="T52" fmla="*/ 11 w 54"/>
              <a:gd name="T53" fmla="*/ 43 h 53"/>
              <a:gd name="T54" fmla="*/ 14 w 54"/>
              <a:gd name="T55" fmla="*/ 45 h 53"/>
              <a:gd name="T56" fmla="*/ 22 w 54"/>
              <a:gd name="T57" fmla="*/ 50 h 53"/>
              <a:gd name="T58" fmla="*/ 28 w 54"/>
              <a:gd name="T59" fmla="*/ 50 h 53"/>
              <a:gd name="T60" fmla="*/ 32 w 54"/>
              <a:gd name="T61" fmla="*/ 50 h 53"/>
              <a:gd name="T62" fmla="*/ 40 w 54"/>
              <a:gd name="T63" fmla="*/ 45 h 53"/>
              <a:gd name="T64" fmla="*/ 44 w 54"/>
              <a:gd name="T65" fmla="*/ 43 h 53"/>
              <a:gd name="T66" fmla="*/ 47 w 54"/>
              <a:gd name="T67" fmla="*/ 40 h 53"/>
              <a:gd name="T68" fmla="*/ 50 w 54"/>
              <a:gd name="T69" fmla="*/ 31 h 53"/>
              <a:gd name="T70" fmla="*/ 51 w 54"/>
              <a:gd name="T71" fmla="*/ 26 h 53"/>
              <a:gd name="T72" fmla="*/ 50 w 54"/>
              <a:gd name="T73" fmla="*/ 22 h 53"/>
              <a:gd name="T74" fmla="*/ 47 w 54"/>
              <a:gd name="T75" fmla="*/ 13 h 53"/>
              <a:gd name="T76" fmla="*/ 44 w 54"/>
              <a:gd name="T77" fmla="*/ 10 h 53"/>
              <a:gd name="T78" fmla="*/ 40 w 54"/>
              <a:gd name="T79" fmla="*/ 6 h 53"/>
              <a:gd name="T80" fmla="*/ 32 w 54"/>
              <a:gd name="T81" fmla="*/ 3 h 53"/>
              <a:gd name="T82" fmla="*/ 28 w 54"/>
              <a:gd name="T83" fmla="*/ 3 h 53"/>
              <a:gd name="T84" fmla="*/ 22 w 54"/>
              <a:gd name="T85" fmla="*/ 3 h 53"/>
              <a:gd name="T86" fmla="*/ 14 w 54"/>
              <a:gd name="T87" fmla="*/ 6 h 53"/>
              <a:gd name="T88" fmla="*/ 11 w 54"/>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3">
                <a:moveTo>
                  <a:pt x="0" y="26"/>
                </a:moveTo>
                <a:lnTo>
                  <a:pt x="0" y="26"/>
                </a:lnTo>
                <a:lnTo>
                  <a:pt x="1" y="21"/>
                </a:lnTo>
                <a:lnTo>
                  <a:pt x="2" y="15"/>
                </a:lnTo>
                <a:lnTo>
                  <a:pt x="6" y="11"/>
                </a:lnTo>
                <a:lnTo>
                  <a:pt x="9" y="8"/>
                </a:lnTo>
                <a:lnTo>
                  <a:pt x="12" y="4"/>
                </a:lnTo>
                <a:lnTo>
                  <a:pt x="17" y="2"/>
                </a:lnTo>
                <a:lnTo>
                  <a:pt x="22" y="0"/>
                </a:lnTo>
                <a:lnTo>
                  <a:pt x="28" y="0"/>
                </a:lnTo>
                <a:lnTo>
                  <a:pt x="28" y="0"/>
                </a:lnTo>
                <a:lnTo>
                  <a:pt x="28" y="0"/>
                </a:lnTo>
                <a:lnTo>
                  <a:pt x="33" y="0"/>
                </a:lnTo>
                <a:lnTo>
                  <a:pt x="38" y="2"/>
                </a:lnTo>
                <a:lnTo>
                  <a:pt x="42" y="4"/>
                </a:lnTo>
                <a:lnTo>
                  <a:pt x="47" y="8"/>
                </a:lnTo>
                <a:lnTo>
                  <a:pt x="50" y="11"/>
                </a:lnTo>
                <a:lnTo>
                  <a:pt x="52" y="15"/>
                </a:lnTo>
                <a:lnTo>
                  <a:pt x="53" y="21"/>
                </a:lnTo>
                <a:lnTo>
                  <a:pt x="54" y="26"/>
                </a:lnTo>
                <a:lnTo>
                  <a:pt x="54" y="26"/>
                </a:lnTo>
                <a:lnTo>
                  <a:pt x="54" y="26"/>
                </a:lnTo>
                <a:lnTo>
                  <a:pt x="53" y="32"/>
                </a:lnTo>
                <a:lnTo>
                  <a:pt x="52" y="36"/>
                </a:lnTo>
                <a:lnTo>
                  <a:pt x="50" y="41"/>
                </a:lnTo>
                <a:lnTo>
                  <a:pt x="47" y="45"/>
                </a:lnTo>
                <a:lnTo>
                  <a:pt x="42" y="49"/>
                </a:lnTo>
                <a:lnTo>
                  <a:pt x="38" y="51"/>
                </a:lnTo>
                <a:lnTo>
                  <a:pt x="33" y="53"/>
                </a:lnTo>
                <a:lnTo>
                  <a:pt x="28" y="53"/>
                </a:lnTo>
                <a:lnTo>
                  <a:pt x="28" y="53"/>
                </a:lnTo>
                <a:lnTo>
                  <a:pt x="28" y="53"/>
                </a:lnTo>
                <a:lnTo>
                  <a:pt x="22" y="53"/>
                </a:lnTo>
                <a:lnTo>
                  <a:pt x="17" y="51"/>
                </a:lnTo>
                <a:lnTo>
                  <a:pt x="12" y="49"/>
                </a:lnTo>
                <a:lnTo>
                  <a:pt x="9" y="45"/>
                </a:lnTo>
                <a:lnTo>
                  <a:pt x="6" y="41"/>
                </a:lnTo>
                <a:lnTo>
                  <a:pt x="2" y="36"/>
                </a:lnTo>
                <a:lnTo>
                  <a:pt x="1" y="32"/>
                </a:lnTo>
                <a:lnTo>
                  <a:pt x="0" y="26"/>
                </a:lnTo>
                <a:lnTo>
                  <a:pt x="0" y="26"/>
                </a:lnTo>
                <a:close/>
                <a:moveTo>
                  <a:pt x="11" y="10"/>
                </a:moveTo>
                <a:lnTo>
                  <a:pt x="11" y="10"/>
                </a:lnTo>
                <a:lnTo>
                  <a:pt x="8" y="13"/>
                </a:lnTo>
                <a:lnTo>
                  <a:pt x="6" y="18"/>
                </a:lnTo>
                <a:lnTo>
                  <a:pt x="4" y="22"/>
                </a:lnTo>
                <a:lnTo>
                  <a:pt x="4" y="26"/>
                </a:lnTo>
                <a:lnTo>
                  <a:pt x="4" y="26"/>
                </a:lnTo>
                <a:lnTo>
                  <a:pt x="4" y="26"/>
                </a:lnTo>
                <a:lnTo>
                  <a:pt x="4" y="31"/>
                </a:lnTo>
                <a:lnTo>
                  <a:pt x="6" y="35"/>
                </a:lnTo>
                <a:lnTo>
                  <a:pt x="8" y="40"/>
                </a:lnTo>
                <a:lnTo>
                  <a:pt x="11" y="43"/>
                </a:lnTo>
                <a:lnTo>
                  <a:pt x="11" y="43"/>
                </a:lnTo>
                <a:lnTo>
                  <a:pt x="11" y="43"/>
                </a:lnTo>
                <a:lnTo>
                  <a:pt x="14" y="45"/>
                </a:lnTo>
                <a:lnTo>
                  <a:pt x="18" y="47"/>
                </a:lnTo>
                <a:lnTo>
                  <a:pt x="22" y="50"/>
                </a:lnTo>
                <a:lnTo>
                  <a:pt x="28" y="50"/>
                </a:lnTo>
                <a:lnTo>
                  <a:pt x="28" y="50"/>
                </a:lnTo>
                <a:lnTo>
                  <a:pt x="28" y="50"/>
                </a:lnTo>
                <a:lnTo>
                  <a:pt x="32" y="50"/>
                </a:lnTo>
                <a:lnTo>
                  <a:pt x="37" y="47"/>
                </a:lnTo>
                <a:lnTo>
                  <a:pt x="40" y="45"/>
                </a:lnTo>
                <a:lnTo>
                  <a:pt x="44" y="43"/>
                </a:lnTo>
                <a:lnTo>
                  <a:pt x="44" y="43"/>
                </a:lnTo>
                <a:lnTo>
                  <a:pt x="44" y="43"/>
                </a:lnTo>
                <a:lnTo>
                  <a:pt x="47" y="40"/>
                </a:lnTo>
                <a:lnTo>
                  <a:pt x="49" y="35"/>
                </a:lnTo>
                <a:lnTo>
                  <a:pt x="50" y="31"/>
                </a:lnTo>
                <a:lnTo>
                  <a:pt x="51" y="26"/>
                </a:lnTo>
                <a:lnTo>
                  <a:pt x="51" y="26"/>
                </a:lnTo>
                <a:lnTo>
                  <a:pt x="51" y="26"/>
                </a:lnTo>
                <a:lnTo>
                  <a:pt x="50" y="22"/>
                </a:lnTo>
                <a:lnTo>
                  <a:pt x="49" y="18"/>
                </a:lnTo>
                <a:lnTo>
                  <a:pt x="47" y="13"/>
                </a:lnTo>
                <a:lnTo>
                  <a:pt x="44" y="10"/>
                </a:lnTo>
                <a:lnTo>
                  <a:pt x="44" y="10"/>
                </a:lnTo>
                <a:lnTo>
                  <a:pt x="44" y="10"/>
                </a:lnTo>
                <a:lnTo>
                  <a:pt x="40" y="6"/>
                </a:lnTo>
                <a:lnTo>
                  <a:pt x="37" y="4"/>
                </a:lnTo>
                <a:lnTo>
                  <a:pt x="32" y="3"/>
                </a:lnTo>
                <a:lnTo>
                  <a:pt x="28" y="3"/>
                </a:lnTo>
                <a:lnTo>
                  <a:pt x="28" y="3"/>
                </a:lnTo>
                <a:lnTo>
                  <a:pt x="28" y="3"/>
                </a:lnTo>
                <a:lnTo>
                  <a:pt x="22" y="3"/>
                </a:lnTo>
                <a:lnTo>
                  <a:pt x="18" y="4"/>
                </a:lnTo>
                <a:lnTo>
                  <a:pt x="14" y="6"/>
                </a:lnTo>
                <a:lnTo>
                  <a:pt x="11" y="10"/>
                </a:lnTo>
                <a:lnTo>
                  <a:pt x="11"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4" name="Freeform 16"/>
          <p:cNvSpPr>
            <a:spLocks/>
          </p:cNvSpPr>
          <p:nvPr/>
        </p:nvSpPr>
        <p:spPr bwMode="auto">
          <a:xfrm>
            <a:off x="1320166" y="2497456"/>
            <a:ext cx="97156" cy="95250"/>
          </a:xfrm>
          <a:custGeom>
            <a:avLst/>
            <a:gdLst>
              <a:gd name="T0" fmla="*/ 51 w 51"/>
              <a:gd name="T1" fmla="*/ 26 h 50"/>
              <a:gd name="T2" fmla="*/ 51 w 51"/>
              <a:gd name="T3" fmla="*/ 26 h 50"/>
              <a:gd name="T4" fmla="*/ 49 w 51"/>
              <a:gd name="T5" fmla="*/ 20 h 50"/>
              <a:gd name="T6" fmla="*/ 48 w 51"/>
              <a:gd name="T7" fmla="*/ 16 h 50"/>
              <a:gd name="T8" fmla="*/ 46 w 51"/>
              <a:gd name="T9" fmla="*/ 12 h 50"/>
              <a:gd name="T10" fmla="*/ 43 w 51"/>
              <a:gd name="T11" fmla="*/ 8 h 50"/>
              <a:gd name="T12" fmla="*/ 40 w 51"/>
              <a:gd name="T13" fmla="*/ 5 h 50"/>
              <a:gd name="T14" fmla="*/ 35 w 51"/>
              <a:gd name="T15" fmla="*/ 3 h 50"/>
              <a:gd name="T16" fmla="*/ 30 w 51"/>
              <a:gd name="T17" fmla="*/ 0 h 50"/>
              <a:gd name="T18" fmla="*/ 25 w 51"/>
              <a:gd name="T19" fmla="*/ 0 h 50"/>
              <a:gd name="T20" fmla="*/ 25 w 51"/>
              <a:gd name="T21" fmla="*/ 0 h 50"/>
              <a:gd name="T22" fmla="*/ 20 w 51"/>
              <a:gd name="T23" fmla="*/ 0 h 50"/>
              <a:gd name="T24" fmla="*/ 15 w 51"/>
              <a:gd name="T25" fmla="*/ 3 h 50"/>
              <a:gd name="T26" fmla="*/ 11 w 51"/>
              <a:gd name="T27" fmla="*/ 5 h 50"/>
              <a:gd name="T28" fmla="*/ 7 w 51"/>
              <a:gd name="T29" fmla="*/ 8 h 50"/>
              <a:gd name="T30" fmla="*/ 4 w 51"/>
              <a:gd name="T31" fmla="*/ 12 h 50"/>
              <a:gd name="T32" fmla="*/ 2 w 51"/>
              <a:gd name="T33" fmla="*/ 16 h 50"/>
              <a:gd name="T34" fmla="*/ 1 w 51"/>
              <a:gd name="T35" fmla="*/ 20 h 50"/>
              <a:gd name="T36" fmla="*/ 0 w 51"/>
              <a:gd name="T37" fmla="*/ 26 h 50"/>
              <a:gd name="T38" fmla="*/ 0 w 51"/>
              <a:gd name="T39" fmla="*/ 26 h 50"/>
              <a:gd name="T40" fmla="*/ 1 w 51"/>
              <a:gd name="T41" fmla="*/ 30 h 50"/>
              <a:gd name="T42" fmla="*/ 2 w 51"/>
              <a:gd name="T43" fmla="*/ 35 h 50"/>
              <a:gd name="T44" fmla="*/ 4 w 51"/>
              <a:gd name="T45" fmla="*/ 39 h 50"/>
              <a:gd name="T46" fmla="*/ 7 w 51"/>
              <a:gd name="T47" fmla="*/ 44 h 50"/>
              <a:gd name="T48" fmla="*/ 11 w 51"/>
              <a:gd name="T49" fmla="*/ 46 h 50"/>
              <a:gd name="T50" fmla="*/ 15 w 51"/>
              <a:gd name="T51" fmla="*/ 48 h 50"/>
              <a:gd name="T52" fmla="*/ 20 w 51"/>
              <a:gd name="T53" fmla="*/ 50 h 50"/>
              <a:gd name="T54" fmla="*/ 25 w 51"/>
              <a:gd name="T55" fmla="*/ 50 h 50"/>
              <a:gd name="T56" fmla="*/ 25 w 51"/>
              <a:gd name="T57" fmla="*/ 50 h 50"/>
              <a:gd name="T58" fmla="*/ 30 w 51"/>
              <a:gd name="T59" fmla="*/ 50 h 50"/>
              <a:gd name="T60" fmla="*/ 35 w 51"/>
              <a:gd name="T61" fmla="*/ 48 h 50"/>
              <a:gd name="T62" fmla="*/ 40 w 51"/>
              <a:gd name="T63" fmla="*/ 46 h 50"/>
              <a:gd name="T64" fmla="*/ 43 w 51"/>
              <a:gd name="T65" fmla="*/ 44 h 50"/>
              <a:gd name="T66" fmla="*/ 46 w 51"/>
              <a:gd name="T67" fmla="*/ 39 h 50"/>
              <a:gd name="T68" fmla="*/ 48 w 51"/>
              <a:gd name="T69" fmla="*/ 35 h 50"/>
              <a:gd name="T70" fmla="*/ 49 w 51"/>
              <a:gd name="T71" fmla="*/ 30 h 50"/>
              <a:gd name="T72" fmla="*/ 51 w 51"/>
              <a:gd name="T73" fmla="*/ 26 h 50"/>
              <a:gd name="T74" fmla="*/ 51 w 51"/>
              <a:gd name="T7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0">
                <a:moveTo>
                  <a:pt x="51" y="26"/>
                </a:moveTo>
                <a:lnTo>
                  <a:pt x="51" y="26"/>
                </a:lnTo>
                <a:lnTo>
                  <a:pt x="49" y="20"/>
                </a:lnTo>
                <a:lnTo>
                  <a:pt x="48" y="16"/>
                </a:lnTo>
                <a:lnTo>
                  <a:pt x="46" y="12"/>
                </a:lnTo>
                <a:lnTo>
                  <a:pt x="43" y="8"/>
                </a:lnTo>
                <a:lnTo>
                  <a:pt x="40" y="5"/>
                </a:lnTo>
                <a:lnTo>
                  <a:pt x="35" y="3"/>
                </a:lnTo>
                <a:lnTo>
                  <a:pt x="30" y="0"/>
                </a:lnTo>
                <a:lnTo>
                  <a:pt x="25" y="0"/>
                </a:lnTo>
                <a:lnTo>
                  <a:pt x="25" y="0"/>
                </a:lnTo>
                <a:lnTo>
                  <a:pt x="20" y="0"/>
                </a:lnTo>
                <a:lnTo>
                  <a:pt x="15" y="3"/>
                </a:lnTo>
                <a:lnTo>
                  <a:pt x="11" y="5"/>
                </a:lnTo>
                <a:lnTo>
                  <a:pt x="7" y="8"/>
                </a:lnTo>
                <a:lnTo>
                  <a:pt x="4" y="12"/>
                </a:lnTo>
                <a:lnTo>
                  <a:pt x="2" y="16"/>
                </a:lnTo>
                <a:lnTo>
                  <a:pt x="1" y="20"/>
                </a:lnTo>
                <a:lnTo>
                  <a:pt x="0" y="26"/>
                </a:lnTo>
                <a:lnTo>
                  <a:pt x="0" y="26"/>
                </a:lnTo>
                <a:lnTo>
                  <a:pt x="1" y="30"/>
                </a:lnTo>
                <a:lnTo>
                  <a:pt x="2" y="35"/>
                </a:lnTo>
                <a:lnTo>
                  <a:pt x="4" y="39"/>
                </a:lnTo>
                <a:lnTo>
                  <a:pt x="7" y="44"/>
                </a:lnTo>
                <a:lnTo>
                  <a:pt x="11" y="46"/>
                </a:lnTo>
                <a:lnTo>
                  <a:pt x="15" y="48"/>
                </a:lnTo>
                <a:lnTo>
                  <a:pt x="20" y="50"/>
                </a:lnTo>
                <a:lnTo>
                  <a:pt x="25" y="50"/>
                </a:lnTo>
                <a:lnTo>
                  <a:pt x="25" y="50"/>
                </a:lnTo>
                <a:lnTo>
                  <a:pt x="30" y="50"/>
                </a:lnTo>
                <a:lnTo>
                  <a:pt x="35" y="48"/>
                </a:lnTo>
                <a:lnTo>
                  <a:pt x="40" y="46"/>
                </a:lnTo>
                <a:lnTo>
                  <a:pt x="43" y="44"/>
                </a:lnTo>
                <a:lnTo>
                  <a:pt x="46" y="39"/>
                </a:lnTo>
                <a:lnTo>
                  <a:pt x="48" y="35"/>
                </a:lnTo>
                <a:lnTo>
                  <a:pt x="49" y="30"/>
                </a:lnTo>
                <a:lnTo>
                  <a:pt x="51" y="26"/>
                </a:lnTo>
                <a:lnTo>
                  <a:pt x="51"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5" name="Freeform 17"/>
          <p:cNvSpPr>
            <a:spLocks noEditPoints="1"/>
          </p:cNvSpPr>
          <p:nvPr/>
        </p:nvSpPr>
        <p:spPr bwMode="auto">
          <a:xfrm>
            <a:off x="1318260" y="2493646"/>
            <a:ext cx="100966" cy="104774"/>
          </a:xfrm>
          <a:custGeom>
            <a:avLst/>
            <a:gdLst>
              <a:gd name="T0" fmla="*/ 0 w 53"/>
              <a:gd name="T1" fmla="*/ 28 h 55"/>
              <a:gd name="T2" fmla="*/ 2 w 53"/>
              <a:gd name="T3" fmla="*/ 17 h 55"/>
              <a:gd name="T4" fmla="*/ 7 w 53"/>
              <a:gd name="T5" fmla="*/ 8 h 55"/>
              <a:gd name="T6" fmla="*/ 15 w 53"/>
              <a:gd name="T7" fmla="*/ 2 h 55"/>
              <a:gd name="T8" fmla="*/ 26 w 53"/>
              <a:gd name="T9" fmla="*/ 0 h 55"/>
              <a:gd name="T10" fmla="*/ 26 w 53"/>
              <a:gd name="T11" fmla="*/ 0 h 55"/>
              <a:gd name="T12" fmla="*/ 36 w 53"/>
              <a:gd name="T13" fmla="*/ 2 h 55"/>
              <a:gd name="T14" fmla="*/ 45 w 53"/>
              <a:gd name="T15" fmla="*/ 8 h 55"/>
              <a:gd name="T16" fmla="*/ 50 w 53"/>
              <a:gd name="T17" fmla="*/ 17 h 55"/>
              <a:gd name="T18" fmla="*/ 53 w 53"/>
              <a:gd name="T19" fmla="*/ 28 h 55"/>
              <a:gd name="T20" fmla="*/ 53 w 53"/>
              <a:gd name="T21" fmla="*/ 28 h 55"/>
              <a:gd name="T22" fmla="*/ 50 w 53"/>
              <a:gd name="T23" fmla="*/ 38 h 55"/>
              <a:gd name="T24" fmla="*/ 45 w 53"/>
              <a:gd name="T25" fmla="*/ 47 h 55"/>
              <a:gd name="T26" fmla="*/ 36 w 53"/>
              <a:gd name="T27" fmla="*/ 52 h 55"/>
              <a:gd name="T28" fmla="*/ 26 w 53"/>
              <a:gd name="T29" fmla="*/ 55 h 55"/>
              <a:gd name="T30" fmla="*/ 26 w 53"/>
              <a:gd name="T31" fmla="*/ 55 h 55"/>
              <a:gd name="T32" fmla="*/ 15 w 53"/>
              <a:gd name="T33" fmla="*/ 52 h 55"/>
              <a:gd name="T34" fmla="*/ 7 w 53"/>
              <a:gd name="T35" fmla="*/ 47 h 55"/>
              <a:gd name="T36" fmla="*/ 2 w 53"/>
              <a:gd name="T37" fmla="*/ 38 h 55"/>
              <a:gd name="T38" fmla="*/ 0 w 53"/>
              <a:gd name="T39" fmla="*/ 28 h 55"/>
              <a:gd name="T40" fmla="*/ 10 w 53"/>
              <a:gd name="T41" fmla="*/ 11 h 55"/>
              <a:gd name="T42" fmla="*/ 6 w 53"/>
              <a:gd name="T43" fmla="*/ 15 h 55"/>
              <a:gd name="T44" fmla="*/ 3 w 53"/>
              <a:gd name="T45" fmla="*/ 22 h 55"/>
              <a:gd name="T46" fmla="*/ 3 w 53"/>
              <a:gd name="T47" fmla="*/ 28 h 55"/>
              <a:gd name="T48" fmla="*/ 3 w 53"/>
              <a:gd name="T49" fmla="*/ 32 h 55"/>
              <a:gd name="T50" fmla="*/ 6 w 53"/>
              <a:gd name="T51" fmla="*/ 40 h 55"/>
              <a:gd name="T52" fmla="*/ 10 w 53"/>
              <a:gd name="T53" fmla="*/ 43 h 55"/>
              <a:gd name="T54" fmla="*/ 13 w 53"/>
              <a:gd name="T55" fmla="*/ 47 h 55"/>
              <a:gd name="T56" fmla="*/ 22 w 53"/>
              <a:gd name="T57" fmla="*/ 50 h 55"/>
              <a:gd name="T58" fmla="*/ 26 w 53"/>
              <a:gd name="T59" fmla="*/ 51 h 55"/>
              <a:gd name="T60" fmla="*/ 31 w 53"/>
              <a:gd name="T61" fmla="*/ 50 h 55"/>
              <a:gd name="T62" fmla="*/ 39 w 53"/>
              <a:gd name="T63" fmla="*/ 47 h 55"/>
              <a:gd name="T64" fmla="*/ 43 w 53"/>
              <a:gd name="T65" fmla="*/ 43 h 55"/>
              <a:gd name="T66" fmla="*/ 45 w 53"/>
              <a:gd name="T67" fmla="*/ 40 h 55"/>
              <a:gd name="T68" fmla="*/ 49 w 53"/>
              <a:gd name="T69" fmla="*/ 32 h 55"/>
              <a:gd name="T70" fmla="*/ 49 w 53"/>
              <a:gd name="T71" fmla="*/ 28 h 55"/>
              <a:gd name="T72" fmla="*/ 49 w 53"/>
              <a:gd name="T73" fmla="*/ 22 h 55"/>
              <a:gd name="T74" fmla="*/ 45 w 53"/>
              <a:gd name="T75" fmla="*/ 15 h 55"/>
              <a:gd name="T76" fmla="*/ 43 w 53"/>
              <a:gd name="T77" fmla="*/ 11 h 55"/>
              <a:gd name="T78" fmla="*/ 39 w 53"/>
              <a:gd name="T79" fmla="*/ 8 h 55"/>
              <a:gd name="T80" fmla="*/ 31 w 53"/>
              <a:gd name="T81" fmla="*/ 5 h 55"/>
              <a:gd name="T82" fmla="*/ 26 w 53"/>
              <a:gd name="T83" fmla="*/ 4 h 55"/>
              <a:gd name="T84" fmla="*/ 22 w 53"/>
              <a:gd name="T85" fmla="*/ 5 h 55"/>
              <a:gd name="T86" fmla="*/ 13 w 53"/>
              <a:gd name="T87" fmla="*/ 8 h 55"/>
              <a:gd name="T88" fmla="*/ 10 w 53"/>
              <a:gd name="T8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5">
                <a:moveTo>
                  <a:pt x="0" y="28"/>
                </a:moveTo>
                <a:lnTo>
                  <a:pt x="0" y="28"/>
                </a:lnTo>
                <a:lnTo>
                  <a:pt x="0" y="22"/>
                </a:lnTo>
                <a:lnTo>
                  <a:pt x="2" y="17"/>
                </a:lnTo>
                <a:lnTo>
                  <a:pt x="4" y="12"/>
                </a:lnTo>
                <a:lnTo>
                  <a:pt x="7" y="8"/>
                </a:lnTo>
                <a:lnTo>
                  <a:pt x="11" y="5"/>
                </a:lnTo>
                <a:lnTo>
                  <a:pt x="15" y="2"/>
                </a:lnTo>
                <a:lnTo>
                  <a:pt x="21" y="1"/>
                </a:lnTo>
                <a:lnTo>
                  <a:pt x="26" y="0"/>
                </a:lnTo>
                <a:lnTo>
                  <a:pt x="26" y="0"/>
                </a:lnTo>
                <a:lnTo>
                  <a:pt x="26" y="0"/>
                </a:lnTo>
                <a:lnTo>
                  <a:pt x="32" y="1"/>
                </a:lnTo>
                <a:lnTo>
                  <a:pt x="36" y="2"/>
                </a:lnTo>
                <a:lnTo>
                  <a:pt x="41" y="5"/>
                </a:lnTo>
                <a:lnTo>
                  <a:pt x="45" y="8"/>
                </a:lnTo>
                <a:lnTo>
                  <a:pt x="48" y="12"/>
                </a:lnTo>
                <a:lnTo>
                  <a:pt x="50" y="17"/>
                </a:lnTo>
                <a:lnTo>
                  <a:pt x="53" y="22"/>
                </a:lnTo>
                <a:lnTo>
                  <a:pt x="53" y="28"/>
                </a:lnTo>
                <a:lnTo>
                  <a:pt x="53" y="28"/>
                </a:lnTo>
                <a:lnTo>
                  <a:pt x="53" y="28"/>
                </a:lnTo>
                <a:lnTo>
                  <a:pt x="53" y="32"/>
                </a:lnTo>
                <a:lnTo>
                  <a:pt x="50" y="38"/>
                </a:lnTo>
                <a:lnTo>
                  <a:pt x="48" y="42"/>
                </a:lnTo>
                <a:lnTo>
                  <a:pt x="45" y="47"/>
                </a:lnTo>
                <a:lnTo>
                  <a:pt x="41" y="50"/>
                </a:lnTo>
                <a:lnTo>
                  <a:pt x="36" y="52"/>
                </a:lnTo>
                <a:lnTo>
                  <a:pt x="32" y="53"/>
                </a:lnTo>
                <a:lnTo>
                  <a:pt x="26" y="55"/>
                </a:lnTo>
                <a:lnTo>
                  <a:pt x="26" y="55"/>
                </a:lnTo>
                <a:lnTo>
                  <a:pt x="26" y="55"/>
                </a:lnTo>
                <a:lnTo>
                  <a:pt x="21" y="53"/>
                </a:lnTo>
                <a:lnTo>
                  <a:pt x="15" y="52"/>
                </a:lnTo>
                <a:lnTo>
                  <a:pt x="11" y="50"/>
                </a:lnTo>
                <a:lnTo>
                  <a:pt x="7" y="47"/>
                </a:lnTo>
                <a:lnTo>
                  <a:pt x="4" y="42"/>
                </a:lnTo>
                <a:lnTo>
                  <a:pt x="2" y="38"/>
                </a:lnTo>
                <a:lnTo>
                  <a:pt x="0" y="32"/>
                </a:lnTo>
                <a:lnTo>
                  <a:pt x="0" y="28"/>
                </a:lnTo>
                <a:lnTo>
                  <a:pt x="0" y="28"/>
                </a:lnTo>
                <a:close/>
                <a:moveTo>
                  <a:pt x="10" y="11"/>
                </a:moveTo>
                <a:lnTo>
                  <a:pt x="10" y="11"/>
                </a:lnTo>
                <a:lnTo>
                  <a:pt x="6" y="15"/>
                </a:lnTo>
                <a:lnTo>
                  <a:pt x="4" y="18"/>
                </a:lnTo>
                <a:lnTo>
                  <a:pt x="3" y="22"/>
                </a:lnTo>
                <a:lnTo>
                  <a:pt x="3" y="28"/>
                </a:lnTo>
                <a:lnTo>
                  <a:pt x="3" y="28"/>
                </a:lnTo>
                <a:lnTo>
                  <a:pt x="3" y="28"/>
                </a:lnTo>
                <a:lnTo>
                  <a:pt x="3" y="32"/>
                </a:lnTo>
                <a:lnTo>
                  <a:pt x="4" y="37"/>
                </a:lnTo>
                <a:lnTo>
                  <a:pt x="6" y="40"/>
                </a:lnTo>
                <a:lnTo>
                  <a:pt x="10" y="43"/>
                </a:lnTo>
                <a:lnTo>
                  <a:pt x="10" y="43"/>
                </a:lnTo>
                <a:lnTo>
                  <a:pt x="10" y="43"/>
                </a:lnTo>
                <a:lnTo>
                  <a:pt x="13" y="47"/>
                </a:lnTo>
                <a:lnTo>
                  <a:pt x="17" y="49"/>
                </a:lnTo>
                <a:lnTo>
                  <a:pt x="22" y="50"/>
                </a:lnTo>
                <a:lnTo>
                  <a:pt x="26" y="51"/>
                </a:lnTo>
                <a:lnTo>
                  <a:pt x="26" y="51"/>
                </a:lnTo>
                <a:lnTo>
                  <a:pt x="26" y="51"/>
                </a:lnTo>
                <a:lnTo>
                  <a:pt x="31" y="50"/>
                </a:lnTo>
                <a:lnTo>
                  <a:pt x="35" y="49"/>
                </a:lnTo>
                <a:lnTo>
                  <a:pt x="39" y="47"/>
                </a:lnTo>
                <a:lnTo>
                  <a:pt x="43" y="43"/>
                </a:lnTo>
                <a:lnTo>
                  <a:pt x="43" y="43"/>
                </a:lnTo>
                <a:lnTo>
                  <a:pt x="43" y="43"/>
                </a:lnTo>
                <a:lnTo>
                  <a:pt x="45" y="40"/>
                </a:lnTo>
                <a:lnTo>
                  <a:pt x="47" y="37"/>
                </a:lnTo>
                <a:lnTo>
                  <a:pt x="49" y="32"/>
                </a:lnTo>
                <a:lnTo>
                  <a:pt x="49" y="28"/>
                </a:lnTo>
                <a:lnTo>
                  <a:pt x="49" y="28"/>
                </a:lnTo>
                <a:lnTo>
                  <a:pt x="49" y="28"/>
                </a:lnTo>
                <a:lnTo>
                  <a:pt x="49" y="22"/>
                </a:lnTo>
                <a:lnTo>
                  <a:pt x="47" y="18"/>
                </a:lnTo>
                <a:lnTo>
                  <a:pt x="45" y="15"/>
                </a:lnTo>
                <a:lnTo>
                  <a:pt x="43" y="11"/>
                </a:lnTo>
                <a:lnTo>
                  <a:pt x="43" y="11"/>
                </a:lnTo>
                <a:lnTo>
                  <a:pt x="43" y="11"/>
                </a:lnTo>
                <a:lnTo>
                  <a:pt x="39" y="8"/>
                </a:lnTo>
                <a:lnTo>
                  <a:pt x="35" y="6"/>
                </a:lnTo>
                <a:lnTo>
                  <a:pt x="31" y="5"/>
                </a:lnTo>
                <a:lnTo>
                  <a:pt x="26" y="4"/>
                </a:lnTo>
                <a:lnTo>
                  <a:pt x="26" y="4"/>
                </a:lnTo>
                <a:lnTo>
                  <a:pt x="26" y="4"/>
                </a:lnTo>
                <a:lnTo>
                  <a:pt x="22" y="5"/>
                </a:lnTo>
                <a:lnTo>
                  <a:pt x="17" y="6"/>
                </a:lnTo>
                <a:lnTo>
                  <a:pt x="13" y="8"/>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6" name="Freeform 18"/>
          <p:cNvSpPr>
            <a:spLocks/>
          </p:cNvSpPr>
          <p:nvPr/>
        </p:nvSpPr>
        <p:spPr bwMode="auto">
          <a:xfrm>
            <a:off x="1491616" y="2487931"/>
            <a:ext cx="97156" cy="95250"/>
          </a:xfrm>
          <a:custGeom>
            <a:avLst/>
            <a:gdLst>
              <a:gd name="T0" fmla="*/ 51 w 51"/>
              <a:gd name="T1" fmla="*/ 25 h 50"/>
              <a:gd name="T2" fmla="*/ 51 w 51"/>
              <a:gd name="T3" fmla="*/ 25 h 50"/>
              <a:gd name="T4" fmla="*/ 50 w 51"/>
              <a:gd name="T5" fmla="*/ 20 h 50"/>
              <a:gd name="T6" fmla="*/ 49 w 51"/>
              <a:gd name="T7" fmla="*/ 15 h 50"/>
              <a:gd name="T8" fmla="*/ 47 w 51"/>
              <a:gd name="T9" fmla="*/ 11 h 50"/>
              <a:gd name="T10" fmla="*/ 44 w 51"/>
              <a:gd name="T11" fmla="*/ 8 h 50"/>
              <a:gd name="T12" fmla="*/ 40 w 51"/>
              <a:gd name="T13" fmla="*/ 4 h 50"/>
              <a:gd name="T14" fmla="*/ 36 w 51"/>
              <a:gd name="T15" fmla="*/ 2 h 50"/>
              <a:gd name="T16" fmla="*/ 31 w 51"/>
              <a:gd name="T17" fmla="*/ 0 h 50"/>
              <a:gd name="T18" fmla="*/ 26 w 51"/>
              <a:gd name="T19" fmla="*/ 0 h 50"/>
              <a:gd name="T20" fmla="*/ 26 w 51"/>
              <a:gd name="T21" fmla="*/ 0 h 50"/>
              <a:gd name="T22" fmla="*/ 20 w 51"/>
              <a:gd name="T23" fmla="*/ 0 h 50"/>
              <a:gd name="T24" fmla="*/ 16 w 51"/>
              <a:gd name="T25" fmla="*/ 2 h 50"/>
              <a:gd name="T26" fmla="*/ 11 w 51"/>
              <a:gd name="T27" fmla="*/ 4 h 50"/>
              <a:gd name="T28" fmla="*/ 8 w 51"/>
              <a:gd name="T29" fmla="*/ 8 h 50"/>
              <a:gd name="T30" fmla="*/ 5 w 51"/>
              <a:gd name="T31" fmla="*/ 11 h 50"/>
              <a:gd name="T32" fmla="*/ 3 w 51"/>
              <a:gd name="T33" fmla="*/ 15 h 50"/>
              <a:gd name="T34" fmla="*/ 2 w 51"/>
              <a:gd name="T35" fmla="*/ 20 h 50"/>
              <a:gd name="T36" fmla="*/ 0 w 51"/>
              <a:gd name="T37" fmla="*/ 25 h 50"/>
              <a:gd name="T38" fmla="*/ 0 w 51"/>
              <a:gd name="T39" fmla="*/ 25 h 50"/>
              <a:gd name="T40" fmla="*/ 2 w 51"/>
              <a:gd name="T41" fmla="*/ 30 h 50"/>
              <a:gd name="T42" fmla="*/ 3 w 51"/>
              <a:gd name="T43" fmla="*/ 34 h 50"/>
              <a:gd name="T44" fmla="*/ 5 w 51"/>
              <a:gd name="T45" fmla="*/ 39 h 50"/>
              <a:gd name="T46" fmla="*/ 8 w 51"/>
              <a:gd name="T47" fmla="*/ 43 h 50"/>
              <a:gd name="T48" fmla="*/ 11 w 51"/>
              <a:gd name="T49" fmla="*/ 45 h 50"/>
              <a:gd name="T50" fmla="*/ 16 w 51"/>
              <a:gd name="T51" fmla="*/ 49 h 50"/>
              <a:gd name="T52" fmla="*/ 20 w 51"/>
              <a:gd name="T53" fmla="*/ 50 h 50"/>
              <a:gd name="T54" fmla="*/ 26 w 51"/>
              <a:gd name="T55" fmla="*/ 50 h 50"/>
              <a:gd name="T56" fmla="*/ 26 w 51"/>
              <a:gd name="T57" fmla="*/ 50 h 50"/>
              <a:gd name="T58" fmla="*/ 31 w 51"/>
              <a:gd name="T59" fmla="*/ 50 h 50"/>
              <a:gd name="T60" fmla="*/ 36 w 51"/>
              <a:gd name="T61" fmla="*/ 49 h 50"/>
              <a:gd name="T62" fmla="*/ 40 w 51"/>
              <a:gd name="T63" fmla="*/ 45 h 50"/>
              <a:gd name="T64" fmla="*/ 44 w 51"/>
              <a:gd name="T65" fmla="*/ 43 h 50"/>
              <a:gd name="T66" fmla="*/ 47 w 51"/>
              <a:gd name="T67" fmla="*/ 39 h 50"/>
              <a:gd name="T68" fmla="*/ 49 w 51"/>
              <a:gd name="T69" fmla="*/ 34 h 50"/>
              <a:gd name="T70" fmla="*/ 50 w 51"/>
              <a:gd name="T71" fmla="*/ 30 h 50"/>
              <a:gd name="T72" fmla="*/ 51 w 51"/>
              <a:gd name="T73" fmla="*/ 25 h 50"/>
              <a:gd name="T74" fmla="*/ 51 w 51"/>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0">
                <a:moveTo>
                  <a:pt x="51" y="25"/>
                </a:moveTo>
                <a:lnTo>
                  <a:pt x="51" y="25"/>
                </a:lnTo>
                <a:lnTo>
                  <a:pt x="50" y="20"/>
                </a:lnTo>
                <a:lnTo>
                  <a:pt x="49" y="15"/>
                </a:lnTo>
                <a:lnTo>
                  <a:pt x="47" y="11"/>
                </a:lnTo>
                <a:lnTo>
                  <a:pt x="44" y="8"/>
                </a:lnTo>
                <a:lnTo>
                  <a:pt x="40" y="4"/>
                </a:lnTo>
                <a:lnTo>
                  <a:pt x="36" y="2"/>
                </a:lnTo>
                <a:lnTo>
                  <a:pt x="31" y="0"/>
                </a:lnTo>
                <a:lnTo>
                  <a:pt x="26" y="0"/>
                </a:lnTo>
                <a:lnTo>
                  <a:pt x="26" y="0"/>
                </a:lnTo>
                <a:lnTo>
                  <a:pt x="20" y="0"/>
                </a:lnTo>
                <a:lnTo>
                  <a:pt x="16" y="2"/>
                </a:lnTo>
                <a:lnTo>
                  <a:pt x="11" y="4"/>
                </a:lnTo>
                <a:lnTo>
                  <a:pt x="8" y="8"/>
                </a:lnTo>
                <a:lnTo>
                  <a:pt x="5" y="11"/>
                </a:lnTo>
                <a:lnTo>
                  <a:pt x="3" y="15"/>
                </a:lnTo>
                <a:lnTo>
                  <a:pt x="2" y="20"/>
                </a:lnTo>
                <a:lnTo>
                  <a:pt x="0" y="25"/>
                </a:lnTo>
                <a:lnTo>
                  <a:pt x="0" y="25"/>
                </a:lnTo>
                <a:lnTo>
                  <a:pt x="2" y="30"/>
                </a:lnTo>
                <a:lnTo>
                  <a:pt x="3" y="34"/>
                </a:lnTo>
                <a:lnTo>
                  <a:pt x="5" y="39"/>
                </a:lnTo>
                <a:lnTo>
                  <a:pt x="8" y="43"/>
                </a:lnTo>
                <a:lnTo>
                  <a:pt x="11" y="45"/>
                </a:lnTo>
                <a:lnTo>
                  <a:pt x="16" y="49"/>
                </a:lnTo>
                <a:lnTo>
                  <a:pt x="20" y="50"/>
                </a:lnTo>
                <a:lnTo>
                  <a:pt x="26" y="50"/>
                </a:lnTo>
                <a:lnTo>
                  <a:pt x="26" y="50"/>
                </a:lnTo>
                <a:lnTo>
                  <a:pt x="31" y="50"/>
                </a:lnTo>
                <a:lnTo>
                  <a:pt x="36" y="49"/>
                </a:lnTo>
                <a:lnTo>
                  <a:pt x="40" y="45"/>
                </a:lnTo>
                <a:lnTo>
                  <a:pt x="44" y="43"/>
                </a:lnTo>
                <a:lnTo>
                  <a:pt x="47" y="39"/>
                </a:lnTo>
                <a:lnTo>
                  <a:pt x="49" y="34"/>
                </a:lnTo>
                <a:lnTo>
                  <a:pt x="50" y="30"/>
                </a:lnTo>
                <a:lnTo>
                  <a:pt x="51" y="25"/>
                </a:lnTo>
                <a:lnTo>
                  <a:pt x="51"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7" name="Freeform 19"/>
          <p:cNvSpPr>
            <a:spLocks noEditPoints="1"/>
          </p:cNvSpPr>
          <p:nvPr/>
        </p:nvSpPr>
        <p:spPr bwMode="auto">
          <a:xfrm>
            <a:off x="1489710" y="2484121"/>
            <a:ext cx="100966" cy="102870"/>
          </a:xfrm>
          <a:custGeom>
            <a:avLst/>
            <a:gdLst>
              <a:gd name="T0" fmla="*/ 0 w 53"/>
              <a:gd name="T1" fmla="*/ 27 h 54"/>
              <a:gd name="T2" fmla="*/ 3 w 53"/>
              <a:gd name="T3" fmla="*/ 16 h 54"/>
              <a:gd name="T4" fmla="*/ 8 w 53"/>
              <a:gd name="T5" fmla="*/ 9 h 54"/>
              <a:gd name="T6" fmla="*/ 17 w 53"/>
              <a:gd name="T7" fmla="*/ 2 h 54"/>
              <a:gd name="T8" fmla="*/ 27 w 53"/>
              <a:gd name="T9" fmla="*/ 0 h 54"/>
              <a:gd name="T10" fmla="*/ 27 w 53"/>
              <a:gd name="T11" fmla="*/ 0 h 54"/>
              <a:gd name="T12" fmla="*/ 37 w 53"/>
              <a:gd name="T13" fmla="*/ 2 h 54"/>
              <a:gd name="T14" fmla="*/ 46 w 53"/>
              <a:gd name="T15" fmla="*/ 9 h 54"/>
              <a:gd name="T16" fmla="*/ 51 w 53"/>
              <a:gd name="T17" fmla="*/ 16 h 54"/>
              <a:gd name="T18" fmla="*/ 53 w 53"/>
              <a:gd name="T19" fmla="*/ 27 h 54"/>
              <a:gd name="T20" fmla="*/ 53 w 53"/>
              <a:gd name="T21" fmla="*/ 27 h 54"/>
              <a:gd name="T22" fmla="*/ 51 w 53"/>
              <a:gd name="T23" fmla="*/ 37 h 54"/>
              <a:gd name="T24" fmla="*/ 46 w 53"/>
              <a:gd name="T25" fmla="*/ 46 h 54"/>
              <a:gd name="T26" fmla="*/ 37 w 53"/>
              <a:gd name="T27" fmla="*/ 52 h 54"/>
              <a:gd name="T28" fmla="*/ 27 w 53"/>
              <a:gd name="T29" fmla="*/ 54 h 54"/>
              <a:gd name="T30" fmla="*/ 27 w 53"/>
              <a:gd name="T31" fmla="*/ 54 h 54"/>
              <a:gd name="T32" fmla="*/ 17 w 53"/>
              <a:gd name="T33" fmla="*/ 52 h 54"/>
              <a:gd name="T34" fmla="*/ 8 w 53"/>
              <a:gd name="T35" fmla="*/ 46 h 54"/>
              <a:gd name="T36" fmla="*/ 3 w 53"/>
              <a:gd name="T37" fmla="*/ 37 h 54"/>
              <a:gd name="T38" fmla="*/ 0 w 53"/>
              <a:gd name="T39" fmla="*/ 27 h 54"/>
              <a:gd name="T40" fmla="*/ 10 w 53"/>
              <a:gd name="T41" fmla="*/ 11 h 54"/>
              <a:gd name="T42" fmla="*/ 8 w 53"/>
              <a:gd name="T43" fmla="*/ 14 h 54"/>
              <a:gd name="T44" fmla="*/ 4 w 53"/>
              <a:gd name="T45" fmla="*/ 22 h 54"/>
              <a:gd name="T46" fmla="*/ 4 w 53"/>
              <a:gd name="T47" fmla="*/ 27 h 54"/>
              <a:gd name="T48" fmla="*/ 4 w 53"/>
              <a:gd name="T49" fmla="*/ 32 h 54"/>
              <a:gd name="T50" fmla="*/ 8 w 53"/>
              <a:gd name="T51" fmla="*/ 40 h 54"/>
              <a:gd name="T52" fmla="*/ 10 w 53"/>
              <a:gd name="T53" fmla="*/ 44 h 54"/>
              <a:gd name="T54" fmla="*/ 14 w 53"/>
              <a:gd name="T55" fmla="*/ 46 h 54"/>
              <a:gd name="T56" fmla="*/ 22 w 53"/>
              <a:gd name="T57" fmla="*/ 50 h 54"/>
              <a:gd name="T58" fmla="*/ 27 w 53"/>
              <a:gd name="T59" fmla="*/ 51 h 54"/>
              <a:gd name="T60" fmla="*/ 31 w 53"/>
              <a:gd name="T61" fmla="*/ 50 h 54"/>
              <a:gd name="T62" fmla="*/ 40 w 53"/>
              <a:gd name="T63" fmla="*/ 46 h 54"/>
              <a:gd name="T64" fmla="*/ 43 w 53"/>
              <a:gd name="T65" fmla="*/ 44 h 54"/>
              <a:gd name="T66" fmla="*/ 47 w 53"/>
              <a:gd name="T67" fmla="*/ 40 h 54"/>
              <a:gd name="T68" fmla="*/ 50 w 53"/>
              <a:gd name="T69" fmla="*/ 32 h 54"/>
              <a:gd name="T70" fmla="*/ 50 w 53"/>
              <a:gd name="T71" fmla="*/ 27 h 54"/>
              <a:gd name="T72" fmla="*/ 50 w 53"/>
              <a:gd name="T73" fmla="*/ 22 h 54"/>
              <a:gd name="T74" fmla="*/ 47 w 53"/>
              <a:gd name="T75" fmla="*/ 14 h 54"/>
              <a:gd name="T76" fmla="*/ 43 w 53"/>
              <a:gd name="T77" fmla="*/ 11 h 54"/>
              <a:gd name="T78" fmla="*/ 40 w 53"/>
              <a:gd name="T79" fmla="*/ 7 h 54"/>
              <a:gd name="T80" fmla="*/ 31 w 53"/>
              <a:gd name="T81" fmla="*/ 4 h 54"/>
              <a:gd name="T82" fmla="*/ 27 w 53"/>
              <a:gd name="T83" fmla="*/ 4 h 54"/>
              <a:gd name="T84" fmla="*/ 22 w 53"/>
              <a:gd name="T85" fmla="*/ 4 h 54"/>
              <a:gd name="T86" fmla="*/ 14 w 53"/>
              <a:gd name="T87" fmla="*/ 7 h 54"/>
              <a:gd name="T88" fmla="*/ 10 w 53"/>
              <a:gd name="T8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4">
                <a:moveTo>
                  <a:pt x="0" y="27"/>
                </a:moveTo>
                <a:lnTo>
                  <a:pt x="0" y="27"/>
                </a:lnTo>
                <a:lnTo>
                  <a:pt x="0" y="22"/>
                </a:lnTo>
                <a:lnTo>
                  <a:pt x="3" y="16"/>
                </a:lnTo>
                <a:lnTo>
                  <a:pt x="5" y="12"/>
                </a:lnTo>
                <a:lnTo>
                  <a:pt x="8" y="9"/>
                </a:lnTo>
                <a:lnTo>
                  <a:pt x="11" y="5"/>
                </a:lnTo>
                <a:lnTo>
                  <a:pt x="17" y="2"/>
                </a:lnTo>
                <a:lnTo>
                  <a:pt x="21" y="1"/>
                </a:lnTo>
                <a:lnTo>
                  <a:pt x="27" y="0"/>
                </a:lnTo>
                <a:lnTo>
                  <a:pt x="27" y="0"/>
                </a:lnTo>
                <a:lnTo>
                  <a:pt x="27" y="0"/>
                </a:lnTo>
                <a:lnTo>
                  <a:pt x="32" y="1"/>
                </a:lnTo>
                <a:lnTo>
                  <a:pt x="37" y="2"/>
                </a:lnTo>
                <a:lnTo>
                  <a:pt x="42" y="5"/>
                </a:lnTo>
                <a:lnTo>
                  <a:pt x="46" y="9"/>
                </a:lnTo>
                <a:lnTo>
                  <a:pt x="49" y="12"/>
                </a:lnTo>
                <a:lnTo>
                  <a:pt x="51" y="16"/>
                </a:lnTo>
                <a:lnTo>
                  <a:pt x="53" y="22"/>
                </a:lnTo>
                <a:lnTo>
                  <a:pt x="53" y="27"/>
                </a:lnTo>
                <a:lnTo>
                  <a:pt x="53" y="27"/>
                </a:lnTo>
                <a:lnTo>
                  <a:pt x="53" y="27"/>
                </a:lnTo>
                <a:lnTo>
                  <a:pt x="53" y="33"/>
                </a:lnTo>
                <a:lnTo>
                  <a:pt x="51" y="37"/>
                </a:lnTo>
                <a:lnTo>
                  <a:pt x="49" y="42"/>
                </a:lnTo>
                <a:lnTo>
                  <a:pt x="46" y="46"/>
                </a:lnTo>
                <a:lnTo>
                  <a:pt x="42" y="50"/>
                </a:lnTo>
                <a:lnTo>
                  <a:pt x="37" y="52"/>
                </a:lnTo>
                <a:lnTo>
                  <a:pt x="32" y="53"/>
                </a:lnTo>
                <a:lnTo>
                  <a:pt x="27" y="54"/>
                </a:lnTo>
                <a:lnTo>
                  <a:pt x="27" y="54"/>
                </a:lnTo>
                <a:lnTo>
                  <a:pt x="27" y="54"/>
                </a:lnTo>
                <a:lnTo>
                  <a:pt x="21" y="53"/>
                </a:lnTo>
                <a:lnTo>
                  <a:pt x="17" y="52"/>
                </a:lnTo>
                <a:lnTo>
                  <a:pt x="11" y="50"/>
                </a:lnTo>
                <a:lnTo>
                  <a:pt x="8" y="46"/>
                </a:lnTo>
                <a:lnTo>
                  <a:pt x="5" y="42"/>
                </a:lnTo>
                <a:lnTo>
                  <a:pt x="3" y="37"/>
                </a:lnTo>
                <a:lnTo>
                  <a:pt x="0" y="33"/>
                </a:lnTo>
                <a:lnTo>
                  <a:pt x="0" y="27"/>
                </a:lnTo>
                <a:lnTo>
                  <a:pt x="0" y="27"/>
                </a:lnTo>
                <a:close/>
                <a:moveTo>
                  <a:pt x="10" y="11"/>
                </a:moveTo>
                <a:lnTo>
                  <a:pt x="10" y="11"/>
                </a:lnTo>
                <a:lnTo>
                  <a:pt x="8" y="14"/>
                </a:lnTo>
                <a:lnTo>
                  <a:pt x="6" y="17"/>
                </a:lnTo>
                <a:lnTo>
                  <a:pt x="4" y="22"/>
                </a:lnTo>
                <a:lnTo>
                  <a:pt x="4" y="27"/>
                </a:lnTo>
                <a:lnTo>
                  <a:pt x="4" y="27"/>
                </a:lnTo>
                <a:lnTo>
                  <a:pt x="4" y="27"/>
                </a:lnTo>
                <a:lnTo>
                  <a:pt x="4" y="32"/>
                </a:lnTo>
                <a:lnTo>
                  <a:pt x="6" y="36"/>
                </a:lnTo>
                <a:lnTo>
                  <a:pt x="8" y="40"/>
                </a:lnTo>
                <a:lnTo>
                  <a:pt x="10" y="44"/>
                </a:lnTo>
                <a:lnTo>
                  <a:pt x="10" y="44"/>
                </a:lnTo>
                <a:lnTo>
                  <a:pt x="10" y="44"/>
                </a:lnTo>
                <a:lnTo>
                  <a:pt x="14" y="46"/>
                </a:lnTo>
                <a:lnTo>
                  <a:pt x="18" y="48"/>
                </a:lnTo>
                <a:lnTo>
                  <a:pt x="22" y="50"/>
                </a:lnTo>
                <a:lnTo>
                  <a:pt x="27" y="51"/>
                </a:lnTo>
                <a:lnTo>
                  <a:pt x="27" y="51"/>
                </a:lnTo>
                <a:lnTo>
                  <a:pt x="27" y="51"/>
                </a:lnTo>
                <a:lnTo>
                  <a:pt x="31" y="50"/>
                </a:lnTo>
                <a:lnTo>
                  <a:pt x="36" y="48"/>
                </a:lnTo>
                <a:lnTo>
                  <a:pt x="40" y="46"/>
                </a:lnTo>
                <a:lnTo>
                  <a:pt x="43" y="44"/>
                </a:lnTo>
                <a:lnTo>
                  <a:pt x="43" y="44"/>
                </a:lnTo>
                <a:lnTo>
                  <a:pt x="43" y="44"/>
                </a:lnTo>
                <a:lnTo>
                  <a:pt x="47" y="40"/>
                </a:lnTo>
                <a:lnTo>
                  <a:pt x="48" y="36"/>
                </a:lnTo>
                <a:lnTo>
                  <a:pt x="50" y="32"/>
                </a:lnTo>
                <a:lnTo>
                  <a:pt x="50" y="27"/>
                </a:lnTo>
                <a:lnTo>
                  <a:pt x="50" y="27"/>
                </a:lnTo>
                <a:lnTo>
                  <a:pt x="50" y="27"/>
                </a:lnTo>
                <a:lnTo>
                  <a:pt x="50" y="22"/>
                </a:lnTo>
                <a:lnTo>
                  <a:pt x="48" y="17"/>
                </a:lnTo>
                <a:lnTo>
                  <a:pt x="47" y="14"/>
                </a:lnTo>
                <a:lnTo>
                  <a:pt x="43" y="11"/>
                </a:lnTo>
                <a:lnTo>
                  <a:pt x="43" y="11"/>
                </a:lnTo>
                <a:lnTo>
                  <a:pt x="43" y="11"/>
                </a:lnTo>
                <a:lnTo>
                  <a:pt x="40" y="7"/>
                </a:lnTo>
                <a:lnTo>
                  <a:pt x="36" y="5"/>
                </a:lnTo>
                <a:lnTo>
                  <a:pt x="31" y="4"/>
                </a:lnTo>
                <a:lnTo>
                  <a:pt x="27" y="4"/>
                </a:lnTo>
                <a:lnTo>
                  <a:pt x="27" y="4"/>
                </a:lnTo>
                <a:lnTo>
                  <a:pt x="27" y="4"/>
                </a:lnTo>
                <a:lnTo>
                  <a:pt x="22" y="4"/>
                </a:lnTo>
                <a:lnTo>
                  <a:pt x="18" y="5"/>
                </a:lnTo>
                <a:lnTo>
                  <a:pt x="14" y="7"/>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8" name="Freeform 20"/>
          <p:cNvSpPr>
            <a:spLocks/>
          </p:cNvSpPr>
          <p:nvPr/>
        </p:nvSpPr>
        <p:spPr bwMode="auto">
          <a:xfrm>
            <a:off x="1600200" y="2594611"/>
            <a:ext cx="97156" cy="95250"/>
          </a:xfrm>
          <a:custGeom>
            <a:avLst/>
            <a:gdLst>
              <a:gd name="T0" fmla="*/ 51 w 51"/>
              <a:gd name="T1" fmla="*/ 26 h 50"/>
              <a:gd name="T2" fmla="*/ 51 w 51"/>
              <a:gd name="T3" fmla="*/ 26 h 50"/>
              <a:gd name="T4" fmla="*/ 50 w 51"/>
              <a:gd name="T5" fmla="*/ 20 h 50"/>
              <a:gd name="T6" fmla="*/ 49 w 51"/>
              <a:gd name="T7" fmla="*/ 16 h 50"/>
              <a:gd name="T8" fmla="*/ 46 w 51"/>
              <a:gd name="T9" fmla="*/ 12 h 50"/>
              <a:gd name="T10" fmla="*/ 43 w 51"/>
              <a:gd name="T11" fmla="*/ 8 h 50"/>
              <a:gd name="T12" fmla="*/ 40 w 51"/>
              <a:gd name="T13" fmla="*/ 5 h 50"/>
              <a:gd name="T14" fmla="*/ 35 w 51"/>
              <a:gd name="T15" fmla="*/ 3 h 50"/>
              <a:gd name="T16" fmla="*/ 31 w 51"/>
              <a:gd name="T17" fmla="*/ 0 h 50"/>
              <a:gd name="T18" fmla="*/ 25 w 51"/>
              <a:gd name="T19" fmla="*/ 0 h 50"/>
              <a:gd name="T20" fmla="*/ 25 w 51"/>
              <a:gd name="T21" fmla="*/ 0 h 50"/>
              <a:gd name="T22" fmla="*/ 20 w 51"/>
              <a:gd name="T23" fmla="*/ 0 h 50"/>
              <a:gd name="T24" fmla="*/ 15 w 51"/>
              <a:gd name="T25" fmla="*/ 3 h 50"/>
              <a:gd name="T26" fmla="*/ 11 w 51"/>
              <a:gd name="T27" fmla="*/ 5 h 50"/>
              <a:gd name="T28" fmla="*/ 8 w 51"/>
              <a:gd name="T29" fmla="*/ 8 h 50"/>
              <a:gd name="T30" fmla="*/ 4 w 51"/>
              <a:gd name="T31" fmla="*/ 12 h 50"/>
              <a:gd name="T32" fmla="*/ 2 w 51"/>
              <a:gd name="T33" fmla="*/ 16 h 50"/>
              <a:gd name="T34" fmla="*/ 1 w 51"/>
              <a:gd name="T35" fmla="*/ 20 h 50"/>
              <a:gd name="T36" fmla="*/ 0 w 51"/>
              <a:gd name="T37" fmla="*/ 26 h 50"/>
              <a:gd name="T38" fmla="*/ 0 w 51"/>
              <a:gd name="T39" fmla="*/ 26 h 50"/>
              <a:gd name="T40" fmla="*/ 1 w 51"/>
              <a:gd name="T41" fmla="*/ 30 h 50"/>
              <a:gd name="T42" fmla="*/ 2 w 51"/>
              <a:gd name="T43" fmla="*/ 35 h 50"/>
              <a:gd name="T44" fmla="*/ 4 w 51"/>
              <a:gd name="T45" fmla="*/ 39 h 50"/>
              <a:gd name="T46" fmla="*/ 8 w 51"/>
              <a:gd name="T47" fmla="*/ 44 h 50"/>
              <a:gd name="T48" fmla="*/ 11 w 51"/>
              <a:gd name="T49" fmla="*/ 46 h 50"/>
              <a:gd name="T50" fmla="*/ 15 w 51"/>
              <a:gd name="T51" fmla="*/ 48 h 50"/>
              <a:gd name="T52" fmla="*/ 20 w 51"/>
              <a:gd name="T53" fmla="*/ 50 h 50"/>
              <a:gd name="T54" fmla="*/ 25 w 51"/>
              <a:gd name="T55" fmla="*/ 50 h 50"/>
              <a:gd name="T56" fmla="*/ 25 w 51"/>
              <a:gd name="T57" fmla="*/ 50 h 50"/>
              <a:gd name="T58" fmla="*/ 31 w 51"/>
              <a:gd name="T59" fmla="*/ 50 h 50"/>
              <a:gd name="T60" fmla="*/ 35 w 51"/>
              <a:gd name="T61" fmla="*/ 48 h 50"/>
              <a:gd name="T62" fmla="*/ 40 w 51"/>
              <a:gd name="T63" fmla="*/ 46 h 50"/>
              <a:gd name="T64" fmla="*/ 43 w 51"/>
              <a:gd name="T65" fmla="*/ 44 h 50"/>
              <a:gd name="T66" fmla="*/ 46 w 51"/>
              <a:gd name="T67" fmla="*/ 39 h 50"/>
              <a:gd name="T68" fmla="*/ 49 w 51"/>
              <a:gd name="T69" fmla="*/ 35 h 50"/>
              <a:gd name="T70" fmla="*/ 50 w 51"/>
              <a:gd name="T71" fmla="*/ 30 h 50"/>
              <a:gd name="T72" fmla="*/ 51 w 51"/>
              <a:gd name="T73" fmla="*/ 26 h 50"/>
              <a:gd name="T74" fmla="*/ 51 w 51"/>
              <a:gd name="T7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0">
                <a:moveTo>
                  <a:pt x="51" y="26"/>
                </a:moveTo>
                <a:lnTo>
                  <a:pt x="51" y="26"/>
                </a:lnTo>
                <a:lnTo>
                  <a:pt x="50" y="20"/>
                </a:lnTo>
                <a:lnTo>
                  <a:pt x="49" y="16"/>
                </a:lnTo>
                <a:lnTo>
                  <a:pt x="46" y="12"/>
                </a:lnTo>
                <a:lnTo>
                  <a:pt x="43" y="8"/>
                </a:lnTo>
                <a:lnTo>
                  <a:pt x="40" y="5"/>
                </a:lnTo>
                <a:lnTo>
                  <a:pt x="35" y="3"/>
                </a:lnTo>
                <a:lnTo>
                  <a:pt x="31" y="0"/>
                </a:lnTo>
                <a:lnTo>
                  <a:pt x="25" y="0"/>
                </a:lnTo>
                <a:lnTo>
                  <a:pt x="25" y="0"/>
                </a:lnTo>
                <a:lnTo>
                  <a:pt x="20" y="0"/>
                </a:lnTo>
                <a:lnTo>
                  <a:pt x="15" y="3"/>
                </a:lnTo>
                <a:lnTo>
                  <a:pt x="11" y="5"/>
                </a:lnTo>
                <a:lnTo>
                  <a:pt x="8" y="8"/>
                </a:lnTo>
                <a:lnTo>
                  <a:pt x="4" y="12"/>
                </a:lnTo>
                <a:lnTo>
                  <a:pt x="2" y="16"/>
                </a:lnTo>
                <a:lnTo>
                  <a:pt x="1" y="20"/>
                </a:lnTo>
                <a:lnTo>
                  <a:pt x="0" y="26"/>
                </a:lnTo>
                <a:lnTo>
                  <a:pt x="0" y="26"/>
                </a:lnTo>
                <a:lnTo>
                  <a:pt x="1" y="30"/>
                </a:lnTo>
                <a:lnTo>
                  <a:pt x="2" y="35"/>
                </a:lnTo>
                <a:lnTo>
                  <a:pt x="4" y="39"/>
                </a:lnTo>
                <a:lnTo>
                  <a:pt x="8" y="44"/>
                </a:lnTo>
                <a:lnTo>
                  <a:pt x="11" y="46"/>
                </a:lnTo>
                <a:lnTo>
                  <a:pt x="15" y="48"/>
                </a:lnTo>
                <a:lnTo>
                  <a:pt x="20" y="50"/>
                </a:lnTo>
                <a:lnTo>
                  <a:pt x="25" y="50"/>
                </a:lnTo>
                <a:lnTo>
                  <a:pt x="25" y="50"/>
                </a:lnTo>
                <a:lnTo>
                  <a:pt x="31" y="50"/>
                </a:lnTo>
                <a:lnTo>
                  <a:pt x="35" y="48"/>
                </a:lnTo>
                <a:lnTo>
                  <a:pt x="40" y="46"/>
                </a:lnTo>
                <a:lnTo>
                  <a:pt x="43" y="44"/>
                </a:lnTo>
                <a:lnTo>
                  <a:pt x="46" y="39"/>
                </a:lnTo>
                <a:lnTo>
                  <a:pt x="49" y="35"/>
                </a:lnTo>
                <a:lnTo>
                  <a:pt x="50" y="30"/>
                </a:lnTo>
                <a:lnTo>
                  <a:pt x="51" y="26"/>
                </a:lnTo>
                <a:lnTo>
                  <a:pt x="51"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39" name="Freeform 21"/>
          <p:cNvSpPr>
            <a:spLocks noEditPoints="1"/>
          </p:cNvSpPr>
          <p:nvPr/>
        </p:nvSpPr>
        <p:spPr bwMode="auto">
          <a:xfrm>
            <a:off x="1598295" y="2590800"/>
            <a:ext cx="100966" cy="104774"/>
          </a:xfrm>
          <a:custGeom>
            <a:avLst/>
            <a:gdLst>
              <a:gd name="T0" fmla="*/ 0 w 53"/>
              <a:gd name="T1" fmla="*/ 28 h 55"/>
              <a:gd name="T2" fmla="*/ 2 w 53"/>
              <a:gd name="T3" fmla="*/ 17 h 55"/>
              <a:gd name="T4" fmla="*/ 7 w 53"/>
              <a:gd name="T5" fmla="*/ 8 h 55"/>
              <a:gd name="T6" fmla="*/ 16 w 53"/>
              <a:gd name="T7" fmla="*/ 2 h 55"/>
              <a:gd name="T8" fmla="*/ 26 w 53"/>
              <a:gd name="T9" fmla="*/ 0 h 55"/>
              <a:gd name="T10" fmla="*/ 26 w 53"/>
              <a:gd name="T11" fmla="*/ 0 h 55"/>
              <a:gd name="T12" fmla="*/ 36 w 53"/>
              <a:gd name="T13" fmla="*/ 2 h 55"/>
              <a:gd name="T14" fmla="*/ 45 w 53"/>
              <a:gd name="T15" fmla="*/ 8 h 55"/>
              <a:gd name="T16" fmla="*/ 51 w 53"/>
              <a:gd name="T17" fmla="*/ 17 h 55"/>
              <a:gd name="T18" fmla="*/ 53 w 53"/>
              <a:gd name="T19" fmla="*/ 28 h 55"/>
              <a:gd name="T20" fmla="*/ 53 w 53"/>
              <a:gd name="T21" fmla="*/ 28 h 55"/>
              <a:gd name="T22" fmla="*/ 51 w 53"/>
              <a:gd name="T23" fmla="*/ 38 h 55"/>
              <a:gd name="T24" fmla="*/ 45 w 53"/>
              <a:gd name="T25" fmla="*/ 47 h 55"/>
              <a:gd name="T26" fmla="*/ 36 w 53"/>
              <a:gd name="T27" fmla="*/ 52 h 55"/>
              <a:gd name="T28" fmla="*/ 26 w 53"/>
              <a:gd name="T29" fmla="*/ 55 h 55"/>
              <a:gd name="T30" fmla="*/ 26 w 53"/>
              <a:gd name="T31" fmla="*/ 55 h 55"/>
              <a:gd name="T32" fmla="*/ 16 w 53"/>
              <a:gd name="T33" fmla="*/ 52 h 55"/>
              <a:gd name="T34" fmla="*/ 7 w 53"/>
              <a:gd name="T35" fmla="*/ 47 h 55"/>
              <a:gd name="T36" fmla="*/ 2 w 53"/>
              <a:gd name="T37" fmla="*/ 38 h 55"/>
              <a:gd name="T38" fmla="*/ 0 w 53"/>
              <a:gd name="T39" fmla="*/ 28 h 55"/>
              <a:gd name="T40" fmla="*/ 10 w 53"/>
              <a:gd name="T41" fmla="*/ 11 h 55"/>
              <a:gd name="T42" fmla="*/ 6 w 53"/>
              <a:gd name="T43" fmla="*/ 15 h 55"/>
              <a:gd name="T44" fmla="*/ 3 w 53"/>
              <a:gd name="T45" fmla="*/ 22 h 55"/>
              <a:gd name="T46" fmla="*/ 3 w 53"/>
              <a:gd name="T47" fmla="*/ 28 h 55"/>
              <a:gd name="T48" fmla="*/ 3 w 53"/>
              <a:gd name="T49" fmla="*/ 32 h 55"/>
              <a:gd name="T50" fmla="*/ 6 w 53"/>
              <a:gd name="T51" fmla="*/ 40 h 55"/>
              <a:gd name="T52" fmla="*/ 10 w 53"/>
              <a:gd name="T53" fmla="*/ 43 h 55"/>
              <a:gd name="T54" fmla="*/ 13 w 53"/>
              <a:gd name="T55" fmla="*/ 47 h 55"/>
              <a:gd name="T56" fmla="*/ 22 w 53"/>
              <a:gd name="T57" fmla="*/ 50 h 55"/>
              <a:gd name="T58" fmla="*/ 26 w 53"/>
              <a:gd name="T59" fmla="*/ 51 h 55"/>
              <a:gd name="T60" fmla="*/ 31 w 53"/>
              <a:gd name="T61" fmla="*/ 50 h 55"/>
              <a:gd name="T62" fmla="*/ 40 w 53"/>
              <a:gd name="T63" fmla="*/ 47 h 55"/>
              <a:gd name="T64" fmla="*/ 43 w 53"/>
              <a:gd name="T65" fmla="*/ 43 h 55"/>
              <a:gd name="T66" fmla="*/ 45 w 53"/>
              <a:gd name="T67" fmla="*/ 40 h 55"/>
              <a:gd name="T68" fmla="*/ 50 w 53"/>
              <a:gd name="T69" fmla="*/ 32 h 55"/>
              <a:gd name="T70" fmla="*/ 50 w 53"/>
              <a:gd name="T71" fmla="*/ 28 h 55"/>
              <a:gd name="T72" fmla="*/ 50 w 53"/>
              <a:gd name="T73" fmla="*/ 22 h 55"/>
              <a:gd name="T74" fmla="*/ 45 w 53"/>
              <a:gd name="T75" fmla="*/ 15 h 55"/>
              <a:gd name="T76" fmla="*/ 43 w 53"/>
              <a:gd name="T77" fmla="*/ 11 h 55"/>
              <a:gd name="T78" fmla="*/ 40 w 53"/>
              <a:gd name="T79" fmla="*/ 8 h 55"/>
              <a:gd name="T80" fmla="*/ 31 w 53"/>
              <a:gd name="T81" fmla="*/ 5 h 55"/>
              <a:gd name="T82" fmla="*/ 26 w 53"/>
              <a:gd name="T83" fmla="*/ 4 h 55"/>
              <a:gd name="T84" fmla="*/ 22 w 53"/>
              <a:gd name="T85" fmla="*/ 5 h 55"/>
              <a:gd name="T86" fmla="*/ 13 w 53"/>
              <a:gd name="T87" fmla="*/ 8 h 55"/>
              <a:gd name="T88" fmla="*/ 10 w 53"/>
              <a:gd name="T8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5">
                <a:moveTo>
                  <a:pt x="0" y="28"/>
                </a:moveTo>
                <a:lnTo>
                  <a:pt x="0" y="28"/>
                </a:lnTo>
                <a:lnTo>
                  <a:pt x="0" y="22"/>
                </a:lnTo>
                <a:lnTo>
                  <a:pt x="2" y="17"/>
                </a:lnTo>
                <a:lnTo>
                  <a:pt x="4" y="12"/>
                </a:lnTo>
                <a:lnTo>
                  <a:pt x="7" y="8"/>
                </a:lnTo>
                <a:lnTo>
                  <a:pt x="11" y="5"/>
                </a:lnTo>
                <a:lnTo>
                  <a:pt x="16" y="2"/>
                </a:lnTo>
                <a:lnTo>
                  <a:pt x="21" y="1"/>
                </a:lnTo>
                <a:lnTo>
                  <a:pt x="26" y="0"/>
                </a:lnTo>
                <a:lnTo>
                  <a:pt x="26" y="0"/>
                </a:lnTo>
                <a:lnTo>
                  <a:pt x="26" y="0"/>
                </a:lnTo>
                <a:lnTo>
                  <a:pt x="32" y="1"/>
                </a:lnTo>
                <a:lnTo>
                  <a:pt x="36" y="2"/>
                </a:lnTo>
                <a:lnTo>
                  <a:pt x="41" y="5"/>
                </a:lnTo>
                <a:lnTo>
                  <a:pt x="45" y="8"/>
                </a:lnTo>
                <a:lnTo>
                  <a:pt x="48" y="12"/>
                </a:lnTo>
                <a:lnTo>
                  <a:pt x="51" y="17"/>
                </a:lnTo>
                <a:lnTo>
                  <a:pt x="53" y="22"/>
                </a:lnTo>
                <a:lnTo>
                  <a:pt x="53" y="28"/>
                </a:lnTo>
                <a:lnTo>
                  <a:pt x="53" y="28"/>
                </a:lnTo>
                <a:lnTo>
                  <a:pt x="53" y="28"/>
                </a:lnTo>
                <a:lnTo>
                  <a:pt x="53" y="32"/>
                </a:lnTo>
                <a:lnTo>
                  <a:pt x="51" y="38"/>
                </a:lnTo>
                <a:lnTo>
                  <a:pt x="48" y="42"/>
                </a:lnTo>
                <a:lnTo>
                  <a:pt x="45" y="47"/>
                </a:lnTo>
                <a:lnTo>
                  <a:pt x="41" y="50"/>
                </a:lnTo>
                <a:lnTo>
                  <a:pt x="36" y="52"/>
                </a:lnTo>
                <a:lnTo>
                  <a:pt x="32" y="53"/>
                </a:lnTo>
                <a:lnTo>
                  <a:pt x="26" y="55"/>
                </a:lnTo>
                <a:lnTo>
                  <a:pt x="26" y="55"/>
                </a:lnTo>
                <a:lnTo>
                  <a:pt x="26" y="55"/>
                </a:lnTo>
                <a:lnTo>
                  <a:pt x="21" y="53"/>
                </a:lnTo>
                <a:lnTo>
                  <a:pt x="16" y="52"/>
                </a:lnTo>
                <a:lnTo>
                  <a:pt x="11" y="50"/>
                </a:lnTo>
                <a:lnTo>
                  <a:pt x="7" y="47"/>
                </a:lnTo>
                <a:lnTo>
                  <a:pt x="4" y="42"/>
                </a:lnTo>
                <a:lnTo>
                  <a:pt x="2" y="38"/>
                </a:lnTo>
                <a:lnTo>
                  <a:pt x="0" y="32"/>
                </a:lnTo>
                <a:lnTo>
                  <a:pt x="0" y="28"/>
                </a:lnTo>
                <a:lnTo>
                  <a:pt x="0" y="28"/>
                </a:lnTo>
                <a:close/>
                <a:moveTo>
                  <a:pt x="10" y="11"/>
                </a:moveTo>
                <a:lnTo>
                  <a:pt x="10" y="11"/>
                </a:lnTo>
                <a:lnTo>
                  <a:pt x="6" y="15"/>
                </a:lnTo>
                <a:lnTo>
                  <a:pt x="5" y="18"/>
                </a:lnTo>
                <a:lnTo>
                  <a:pt x="3" y="22"/>
                </a:lnTo>
                <a:lnTo>
                  <a:pt x="3" y="28"/>
                </a:lnTo>
                <a:lnTo>
                  <a:pt x="3" y="28"/>
                </a:lnTo>
                <a:lnTo>
                  <a:pt x="3" y="28"/>
                </a:lnTo>
                <a:lnTo>
                  <a:pt x="3" y="32"/>
                </a:lnTo>
                <a:lnTo>
                  <a:pt x="5" y="37"/>
                </a:lnTo>
                <a:lnTo>
                  <a:pt x="6" y="40"/>
                </a:lnTo>
                <a:lnTo>
                  <a:pt x="10" y="43"/>
                </a:lnTo>
                <a:lnTo>
                  <a:pt x="10" y="43"/>
                </a:lnTo>
                <a:lnTo>
                  <a:pt x="10" y="43"/>
                </a:lnTo>
                <a:lnTo>
                  <a:pt x="13" y="47"/>
                </a:lnTo>
                <a:lnTo>
                  <a:pt x="17" y="49"/>
                </a:lnTo>
                <a:lnTo>
                  <a:pt x="22" y="50"/>
                </a:lnTo>
                <a:lnTo>
                  <a:pt x="26" y="51"/>
                </a:lnTo>
                <a:lnTo>
                  <a:pt x="26" y="51"/>
                </a:lnTo>
                <a:lnTo>
                  <a:pt x="26" y="51"/>
                </a:lnTo>
                <a:lnTo>
                  <a:pt x="31" y="50"/>
                </a:lnTo>
                <a:lnTo>
                  <a:pt x="35" y="49"/>
                </a:lnTo>
                <a:lnTo>
                  <a:pt x="40" y="47"/>
                </a:lnTo>
                <a:lnTo>
                  <a:pt x="43" y="43"/>
                </a:lnTo>
                <a:lnTo>
                  <a:pt x="43" y="43"/>
                </a:lnTo>
                <a:lnTo>
                  <a:pt x="43" y="43"/>
                </a:lnTo>
                <a:lnTo>
                  <a:pt x="45" y="40"/>
                </a:lnTo>
                <a:lnTo>
                  <a:pt x="47" y="37"/>
                </a:lnTo>
                <a:lnTo>
                  <a:pt x="50" y="32"/>
                </a:lnTo>
                <a:lnTo>
                  <a:pt x="50" y="28"/>
                </a:lnTo>
                <a:lnTo>
                  <a:pt x="50" y="28"/>
                </a:lnTo>
                <a:lnTo>
                  <a:pt x="50" y="28"/>
                </a:lnTo>
                <a:lnTo>
                  <a:pt x="50" y="22"/>
                </a:lnTo>
                <a:lnTo>
                  <a:pt x="47" y="18"/>
                </a:lnTo>
                <a:lnTo>
                  <a:pt x="45" y="15"/>
                </a:lnTo>
                <a:lnTo>
                  <a:pt x="43" y="11"/>
                </a:lnTo>
                <a:lnTo>
                  <a:pt x="43" y="11"/>
                </a:lnTo>
                <a:lnTo>
                  <a:pt x="43" y="11"/>
                </a:lnTo>
                <a:lnTo>
                  <a:pt x="40" y="8"/>
                </a:lnTo>
                <a:lnTo>
                  <a:pt x="35" y="6"/>
                </a:lnTo>
                <a:lnTo>
                  <a:pt x="31" y="5"/>
                </a:lnTo>
                <a:lnTo>
                  <a:pt x="26" y="4"/>
                </a:lnTo>
                <a:lnTo>
                  <a:pt x="26" y="4"/>
                </a:lnTo>
                <a:lnTo>
                  <a:pt x="26" y="4"/>
                </a:lnTo>
                <a:lnTo>
                  <a:pt x="22" y="5"/>
                </a:lnTo>
                <a:lnTo>
                  <a:pt x="17" y="6"/>
                </a:lnTo>
                <a:lnTo>
                  <a:pt x="13" y="8"/>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0" name="Freeform 22"/>
          <p:cNvSpPr>
            <a:spLocks/>
          </p:cNvSpPr>
          <p:nvPr/>
        </p:nvSpPr>
        <p:spPr bwMode="auto">
          <a:xfrm>
            <a:off x="1857376" y="2526031"/>
            <a:ext cx="95250" cy="95250"/>
          </a:xfrm>
          <a:custGeom>
            <a:avLst/>
            <a:gdLst>
              <a:gd name="T0" fmla="*/ 50 w 50"/>
              <a:gd name="T1" fmla="*/ 25 h 50"/>
              <a:gd name="T2" fmla="*/ 50 w 50"/>
              <a:gd name="T3" fmla="*/ 25 h 50"/>
              <a:gd name="T4" fmla="*/ 50 w 50"/>
              <a:gd name="T5" fmla="*/ 20 h 50"/>
              <a:gd name="T6" fmla="*/ 47 w 50"/>
              <a:gd name="T7" fmla="*/ 15 h 50"/>
              <a:gd name="T8" fmla="*/ 45 w 50"/>
              <a:gd name="T9" fmla="*/ 11 h 50"/>
              <a:gd name="T10" fmla="*/ 42 w 50"/>
              <a:gd name="T11" fmla="*/ 8 h 50"/>
              <a:gd name="T12" fmla="*/ 39 w 50"/>
              <a:gd name="T13" fmla="*/ 4 h 50"/>
              <a:gd name="T14" fmla="*/ 34 w 50"/>
              <a:gd name="T15" fmla="*/ 2 h 50"/>
              <a:gd name="T16" fmla="*/ 30 w 50"/>
              <a:gd name="T17" fmla="*/ 0 h 50"/>
              <a:gd name="T18" fmla="*/ 24 w 50"/>
              <a:gd name="T19" fmla="*/ 0 h 50"/>
              <a:gd name="T20" fmla="*/ 24 w 50"/>
              <a:gd name="T21" fmla="*/ 0 h 50"/>
              <a:gd name="T22" fmla="*/ 20 w 50"/>
              <a:gd name="T23" fmla="*/ 0 h 50"/>
              <a:gd name="T24" fmla="*/ 15 w 50"/>
              <a:gd name="T25" fmla="*/ 2 h 50"/>
              <a:gd name="T26" fmla="*/ 11 w 50"/>
              <a:gd name="T27" fmla="*/ 4 h 50"/>
              <a:gd name="T28" fmla="*/ 6 w 50"/>
              <a:gd name="T29" fmla="*/ 8 h 50"/>
              <a:gd name="T30" fmla="*/ 4 w 50"/>
              <a:gd name="T31" fmla="*/ 11 h 50"/>
              <a:gd name="T32" fmla="*/ 2 w 50"/>
              <a:gd name="T33" fmla="*/ 15 h 50"/>
              <a:gd name="T34" fmla="*/ 0 w 50"/>
              <a:gd name="T35" fmla="*/ 20 h 50"/>
              <a:gd name="T36" fmla="*/ 0 w 50"/>
              <a:gd name="T37" fmla="*/ 25 h 50"/>
              <a:gd name="T38" fmla="*/ 0 w 50"/>
              <a:gd name="T39" fmla="*/ 25 h 50"/>
              <a:gd name="T40" fmla="*/ 0 w 50"/>
              <a:gd name="T41" fmla="*/ 30 h 50"/>
              <a:gd name="T42" fmla="*/ 2 w 50"/>
              <a:gd name="T43" fmla="*/ 35 h 50"/>
              <a:gd name="T44" fmla="*/ 4 w 50"/>
              <a:gd name="T45" fmla="*/ 39 h 50"/>
              <a:gd name="T46" fmla="*/ 6 w 50"/>
              <a:gd name="T47" fmla="*/ 43 h 50"/>
              <a:gd name="T48" fmla="*/ 11 w 50"/>
              <a:gd name="T49" fmla="*/ 45 h 50"/>
              <a:gd name="T50" fmla="*/ 15 w 50"/>
              <a:gd name="T51" fmla="*/ 49 h 50"/>
              <a:gd name="T52" fmla="*/ 20 w 50"/>
              <a:gd name="T53" fmla="*/ 50 h 50"/>
              <a:gd name="T54" fmla="*/ 24 w 50"/>
              <a:gd name="T55" fmla="*/ 50 h 50"/>
              <a:gd name="T56" fmla="*/ 24 w 50"/>
              <a:gd name="T57" fmla="*/ 50 h 50"/>
              <a:gd name="T58" fmla="*/ 30 w 50"/>
              <a:gd name="T59" fmla="*/ 50 h 50"/>
              <a:gd name="T60" fmla="*/ 34 w 50"/>
              <a:gd name="T61" fmla="*/ 49 h 50"/>
              <a:gd name="T62" fmla="*/ 39 w 50"/>
              <a:gd name="T63" fmla="*/ 45 h 50"/>
              <a:gd name="T64" fmla="*/ 42 w 50"/>
              <a:gd name="T65" fmla="*/ 43 h 50"/>
              <a:gd name="T66" fmla="*/ 45 w 50"/>
              <a:gd name="T67" fmla="*/ 39 h 50"/>
              <a:gd name="T68" fmla="*/ 47 w 50"/>
              <a:gd name="T69" fmla="*/ 35 h 50"/>
              <a:gd name="T70" fmla="*/ 50 w 50"/>
              <a:gd name="T71" fmla="*/ 30 h 50"/>
              <a:gd name="T72" fmla="*/ 50 w 50"/>
              <a:gd name="T73" fmla="*/ 25 h 50"/>
              <a:gd name="T74" fmla="*/ 50 w 50"/>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5"/>
                </a:moveTo>
                <a:lnTo>
                  <a:pt x="50" y="25"/>
                </a:lnTo>
                <a:lnTo>
                  <a:pt x="50" y="20"/>
                </a:lnTo>
                <a:lnTo>
                  <a:pt x="47" y="15"/>
                </a:lnTo>
                <a:lnTo>
                  <a:pt x="45" y="11"/>
                </a:lnTo>
                <a:lnTo>
                  <a:pt x="42" y="8"/>
                </a:lnTo>
                <a:lnTo>
                  <a:pt x="39" y="4"/>
                </a:lnTo>
                <a:lnTo>
                  <a:pt x="34" y="2"/>
                </a:lnTo>
                <a:lnTo>
                  <a:pt x="30" y="0"/>
                </a:lnTo>
                <a:lnTo>
                  <a:pt x="24" y="0"/>
                </a:lnTo>
                <a:lnTo>
                  <a:pt x="24" y="0"/>
                </a:lnTo>
                <a:lnTo>
                  <a:pt x="20" y="0"/>
                </a:lnTo>
                <a:lnTo>
                  <a:pt x="15" y="2"/>
                </a:lnTo>
                <a:lnTo>
                  <a:pt x="11" y="4"/>
                </a:lnTo>
                <a:lnTo>
                  <a:pt x="6" y="8"/>
                </a:lnTo>
                <a:lnTo>
                  <a:pt x="4" y="11"/>
                </a:lnTo>
                <a:lnTo>
                  <a:pt x="2" y="15"/>
                </a:lnTo>
                <a:lnTo>
                  <a:pt x="0" y="20"/>
                </a:lnTo>
                <a:lnTo>
                  <a:pt x="0" y="25"/>
                </a:lnTo>
                <a:lnTo>
                  <a:pt x="0" y="25"/>
                </a:lnTo>
                <a:lnTo>
                  <a:pt x="0" y="30"/>
                </a:lnTo>
                <a:lnTo>
                  <a:pt x="2" y="35"/>
                </a:lnTo>
                <a:lnTo>
                  <a:pt x="4" y="39"/>
                </a:lnTo>
                <a:lnTo>
                  <a:pt x="6" y="43"/>
                </a:lnTo>
                <a:lnTo>
                  <a:pt x="11" y="45"/>
                </a:lnTo>
                <a:lnTo>
                  <a:pt x="15" y="49"/>
                </a:lnTo>
                <a:lnTo>
                  <a:pt x="20" y="50"/>
                </a:lnTo>
                <a:lnTo>
                  <a:pt x="24" y="50"/>
                </a:lnTo>
                <a:lnTo>
                  <a:pt x="24" y="50"/>
                </a:lnTo>
                <a:lnTo>
                  <a:pt x="30" y="50"/>
                </a:lnTo>
                <a:lnTo>
                  <a:pt x="34" y="49"/>
                </a:lnTo>
                <a:lnTo>
                  <a:pt x="39" y="45"/>
                </a:lnTo>
                <a:lnTo>
                  <a:pt x="42" y="43"/>
                </a:lnTo>
                <a:lnTo>
                  <a:pt x="45" y="39"/>
                </a:lnTo>
                <a:lnTo>
                  <a:pt x="47" y="35"/>
                </a:lnTo>
                <a:lnTo>
                  <a:pt x="50" y="30"/>
                </a:lnTo>
                <a:lnTo>
                  <a:pt x="50" y="25"/>
                </a:lnTo>
                <a:lnTo>
                  <a:pt x="50"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1" name="Freeform 23"/>
          <p:cNvSpPr>
            <a:spLocks noEditPoints="1"/>
          </p:cNvSpPr>
          <p:nvPr/>
        </p:nvSpPr>
        <p:spPr bwMode="auto">
          <a:xfrm>
            <a:off x="1853566" y="2522221"/>
            <a:ext cx="102870" cy="102870"/>
          </a:xfrm>
          <a:custGeom>
            <a:avLst/>
            <a:gdLst>
              <a:gd name="T0" fmla="*/ 0 w 54"/>
              <a:gd name="T1" fmla="*/ 27 h 54"/>
              <a:gd name="T2" fmla="*/ 2 w 54"/>
              <a:gd name="T3" fmla="*/ 16 h 54"/>
              <a:gd name="T4" fmla="*/ 7 w 54"/>
              <a:gd name="T5" fmla="*/ 9 h 54"/>
              <a:gd name="T6" fmla="*/ 16 w 54"/>
              <a:gd name="T7" fmla="*/ 2 h 54"/>
              <a:gd name="T8" fmla="*/ 26 w 54"/>
              <a:gd name="T9" fmla="*/ 0 h 54"/>
              <a:gd name="T10" fmla="*/ 26 w 54"/>
              <a:gd name="T11" fmla="*/ 0 h 54"/>
              <a:gd name="T12" fmla="*/ 37 w 54"/>
              <a:gd name="T13" fmla="*/ 2 h 54"/>
              <a:gd name="T14" fmla="*/ 46 w 54"/>
              <a:gd name="T15" fmla="*/ 9 h 54"/>
              <a:gd name="T16" fmla="*/ 52 w 54"/>
              <a:gd name="T17" fmla="*/ 16 h 54"/>
              <a:gd name="T18" fmla="*/ 54 w 54"/>
              <a:gd name="T19" fmla="*/ 27 h 54"/>
              <a:gd name="T20" fmla="*/ 54 w 54"/>
              <a:gd name="T21" fmla="*/ 27 h 54"/>
              <a:gd name="T22" fmla="*/ 52 w 54"/>
              <a:gd name="T23" fmla="*/ 37 h 54"/>
              <a:gd name="T24" fmla="*/ 46 w 54"/>
              <a:gd name="T25" fmla="*/ 46 h 54"/>
              <a:gd name="T26" fmla="*/ 37 w 54"/>
              <a:gd name="T27" fmla="*/ 52 h 54"/>
              <a:gd name="T28" fmla="*/ 26 w 54"/>
              <a:gd name="T29" fmla="*/ 54 h 54"/>
              <a:gd name="T30" fmla="*/ 26 w 54"/>
              <a:gd name="T31" fmla="*/ 54 h 54"/>
              <a:gd name="T32" fmla="*/ 16 w 54"/>
              <a:gd name="T33" fmla="*/ 52 h 54"/>
              <a:gd name="T34" fmla="*/ 7 w 54"/>
              <a:gd name="T35" fmla="*/ 46 h 54"/>
              <a:gd name="T36" fmla="*/ 2 w 54"/>
              <a:gd name="T37" fmla="*/ 37 h 54"/>
              <a:gd name="T38" fmla="*/ 0 w 54"/>
              <a:gd name="T39" fmla="*/ 27 h 54"/>
              <a:gd name="T40" fmla="*/ 11 w 54"/>
              <a:gd name="T41" fmla="*/ 11 h 54"/>
              <a:gd name="T42" fmla="*/ 7 w 54"/>
              <a:gd name="T43" fmla="*/ 14 h 54"/>
              <a:gd name="T44" fmla="*/ 4 w 54"/>
              <a:gd name="T45" fmla="*/ 22 h 54"/>
              <a:gd name="T46" fmla="*/ 3 w 54"/>
              <a:gd name="T47" fmla="*/ 27 h 54"/>
              <a:gd name="T48" fmla="*/ 4 w 54"/>
              <a:gd name="T49" fmla="*/ 32 h 54"/>
              <a:gd name="T50" fmla="*/ 7 w 54"/>
              <a:gd name="T51" fmla="*/ 40 h 54"/>
              <a:gd name="T52" fmla="*/ 11 w 54"/>
              <a:gd name="T53" fmla="*/ 44 h 54"/>
              <a:gd name="T54" fmla="*/ 14 w 54"/>
              <a:gd name="T55" fmla="*/ 46 h 54"/>
              <a:gd name="T56" fmla="*/ 22 w 54"/>
              <a:gd name="T57" fmla="*/ 50 h 54"/>
              <a:gd name="T58" fmla="*/ 26 w 54"/>
              <a:gd name="T59" fmla="*/ 51 h 54"/>
              <a:gd name="T60" fmla="*/ 32 w 54"/>
              <a:gd name="T61" fmla="*/ 50 h 54"/>
              <a:gd name="T62" fmla="*/ 39 w 54"/>
              <a:gd name="T63" fmla="*/ 46 h 54"/>
              <a:gd name="T64" fmla="*/ 43 w 54"/>
              <a:gd name="T65" fmla="*/ 44 h 54"/>
              <a:gd name="T66" fmla="*/ 46 w 54"/>
              <a:gd name="T67" fmla="*/ 40 h 54"/>
              <a:gd name="T68" fmla="*/ 49 w 54"/>
              <a:gd name="T69" fmla="*/ 32 h 54"/>
              <a:gd name="T70" fmla="*/ 50 w 54"/>
              <a:gd name="T71" fmla="*/ 27 h 54"/>
              <a:gd name="T72" fmla="*/ 49 w 54"/>
              <a:gd name="T73" fmla="*/ 22 h 54"/>
              <a:gd name="T74" fmla="*/ 46 w 54"/>
              <a:gd name="T75" fmla="*/ 14 h 54"/>
              <a:gd name="T76" fmla="*/ 43 w 54"/>
              <a:gd name="T77" fmla="*/ 11 h 54"/>
              <a:gd name="T78" fmla="*/ 39 w 54"/>
              <a:gd name="T79" fmla="*/ 7 h 54"/>
              <a:gd name="T80" fmla="*/ 32 w 54"/>
              <a:gd name="T81" fmla="*/ 4 h 54"/>
              <a:gd name="T82" fmla="*/ 26 w 54"/>
              <a:gd name="T83" fmla="*/ 4 h 54"/>
              <a:gd name="T84" fmla="*/ 22 w 54"/>
              <a:gd name="T85" fmla="*/ 4 h 54"/>
              <a:gd name="T86" fmla="*/ 14 w 54"/>
              <a:gd name="T87" fmla="*/ 7 h 54"/>
              <a:gd name="T88" fmla="*/ 11 w 54"/>
              <a:gd name="T8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4">
                <a:moveTo>
                  <a:pt x="0" y="27"/>
                </a:moveTo>
                <a:lnTo>
                  <a:pt x="0" y="27"/>
                </a:lnTo>
                <a:lnTo>
                  <a:pt x="1" y="22"/>
                </a:lnTo>
                <a:lnTo>
                  <a:pt x="2" y="16"/>
                </a:lnTo>
                <a:lnTo>
                  <a:pt x="4" y="12"/>
                </a:lnTo>
                <a:lnTo>
                  <a:pt x="7" y="9"/>
                </a:lnTo>
                <a:lnTo>
                  <a:pt x="12" y="5"/>
                </a:lnTo>
                <a:lnTo>
                  <a:pt x="16" y="2"/>
                </a:lnTo>
                <a:lnTo>
                  <a:pt x="22" y="1"/>
                </a:lnTo>
                <a:lnTo>
                  <a:pt x="26" y="0"/>
                </a:lnTo>
                <a:lnTo>
                  <a:pt x="26" y="0"/>
                </a:lnTo>
                <a:lnTo>
                  <a:pt x="26" y="0"/>
                </a:lnTo>
                <a:lnTo>
                  <a:pt x="32" y="1"/>
                </a:lnTo>
                <a:lnTo>
                  <a:pt x="37" y="2"/>
                </a:lnTo>
                <a:lnTo>
                  <a:pt x="42" y="5"/>
                </a:lnTo>
                <a:lnTo>
                  <a:pt x="46" y="9"/>
                </a:lnTo>
                <a:lnTo>
                  <a:pt x="49" y="12"/>
                </a:lnTo>
                <a:lnTo>
                  <a:pt x="52" y="16"/>
                </a:lnTo>
                <a:lnTo>
                  <a:pt x="53" y="22"/>
                </a:lnTo>
                <a:lnTo>
                  <a:pt x="54" y="27"/>
                </a:lnTo>
                <a:lnTo>
                  <a:pt x="54" y="27"/>
                </a:lnTo>
                <a:lnTo>
                  <a:pt x="54" y="27"/>
                </a:lnTo>
                <a:lnTo>
                  <a:pt x="53" y="33"/>
                </a:lnTo>
                <a:lnTo>
                  <a:pt x="52" y="37"/>
                </a:lnTo>
                <a:lnTo>
                  <a:pt x="49" y="42"/>
                </a:lnTo>
                <a:lnTo>
                  <a:pt x="46" y="46"/>
                </a:lnTo>
                <a:lnTo>
                  <a:pt x="42" y="50"/>
                </a:lnTo>
                <a:lnTo>
                  <a:pt x="37" y="52"/>
                </a:lnTo>
                <a:lnTo>
                  <a:pt x="32" y="53"/>
                </a:lnTo>
                <a:lnTo>
                  <a:pt x="26" y="54"/>
                </a:lnTo>
                <a:lnTo>
                  <a:pt x="26" y="54"/>
                </a:lnTo>
                <a:lnTo>
                  <a:pt x="26" y="54"/>
                </a:lnTo>
                <a:lnTo>
                  <a:pt x="22" y="53"/>
                </a:lnTo>
                <a:lnTo>
                  <a:pt x="16" y="52"/>
                </a:lnTo>
                <a:lnTo>
                  <a:pt x="12" y="50"/>
                </a:lnTo>
                <a:lnTo>
                  <a:pt x="7" y="46"/>
                </a:lnTo>
                <a:lnTo>
                  <a:pt x="4" y="42"/>
                </a:lnTo>
                <a:lnTo>
                  <a:pt x="2" y="37"/>
                </a:lnTo>
                <a:lnTo>
                  <a:pt x="1" y="33"/>
                </a:lnTo>
                <a:lnTo>
                  <a:pt x="0" y="27"/>
                </a:lnTo>
                <a:lnTo>
                  <a:pt x="0" y="27"/>
                </a:lnTo>
                <a:close/>
                <a:moveTo>
                  <a:pt x="11" y="11"/>
                </a:moveTo>
                <a:lnTo>
                  <a:pt x="11" y="11"/>
                </a:lnTo>
                <a:lnTo>
                  <a:pt x="7" y="14"/>
                </a:lnTo>
                <a:lnTo>
                  <a:pt x="5" y="17"/>
                </a:lnTo>
                <a:lnTo>
                  <a:pt x="4" y="22"/>
                </a:lnTo>
                <a:lnTo>
                  <a:pt x="3" y="27"/>
                </a:lnTo>
                <a:lnTo>
                  <a:pt x="3" y="27"/>
                </a:lnTo>
                <a:lnTo>
                  <a:pt x="3" y="27"/>
                </a:lnTo>
                <a:lnTo>
                  <a:pt x="4" y="32"/>
                </a:lnTo>
                <a:lnTo>
                  <a:pt x="5" y="36"/>
                </a:lnTo>
                <a:lnTo>
                  <a:pt x="7" y="40"/>
                </a:lnTo>
                <a:lnTo>
                  <a:pt x="11" y="44"/>
                </a:lnTo>
                <a:lnTo>
                  <a:pt x="11" y="44"/>
                </a:lnTo>
                <a:lnTo>
                  <a:pt x="11" y="44"/>
                </a:lnTo>
                <a:lnTo>
                  <a:pt x="14" y="46"/>
                </a:lnTo>
                <a:lnTo>
                  <a:pt x="17" y="48"/>
                </a:lnTo>
                <a:lnTo>
                  <a:pt x="22" y="50"/>
                </a:lnTo>
                <a:lnTo>
                  <a:pt x="26" y="51"/>
                </a:lnTo>
                <a:lnTo>
                  <a:pt x="26" y="51"/>
                </a:lnTo>
                <a:lnTo>
                  <a:pt x="26" y="51"/>
                </a:lnTo>
                <a:lnTo>
                  <a:pt x="32" y="50"/>
                </a:lnTo>
                <a:lnTo>
                  <a:pt x="36" y="48"/>
                </a:lnTo>
                <a:lnTo>
                  <a:pt x="39" y="46"/>
                </a:lnTo>
                <a:lnTo>
                  <a:pt x="43" y="44"/>
                </a:lnTo>
                <a:lnTo>
                  <a:pt x="43" y="44"/>
                </a:lnTo>
                <a:lnTo>
                  <a:pt x="43" y="44"/>
                </a:lnTo>
                <a:lnTo>
                  <a:pt x="46" y="40"/>
                </a:lnTo>
                <a:lnTo>
                  <a:pt x="48" y="36"/>
                </a:lnTo>
                <a:lnTo>
                  <a:pt x="49" y="32"/>
                </a:lnTo>
                <a:lnTo>
                  <a:pt x="50" y="27"/>
                </a:lnTo>
                <a:lnTo>
                  <a:pt x="50" y="27"/>
                </a:lnTo>
                <a:lnTo>
                  <a:pt x="50" y="27"/>
                </a:lnTo>
                <a:lnTo>
                  <a:pt x="49" y="22"/>
                </a:lnTo>
                <a:lnTo>
                  <a:pt x="48" y="17"/>
                </a:lnTo>
                <a:lnTo>
                  <a:pt x="46" y="14"/>
                </a:lnTo>
                <a:lnTo>
                  <a:pt x="43" y="11"/>
                </a:lnTo>
                <a:lnTo>
                  <a:pt x="43" y="11"/>
                </a:lnTo>
                <a:lnTo>
                  <a:pt x="43" y="11"/>
                </a:lnTo>
                <a:lnTo>
                  <a:pt x="39" y="7"/>
                </a:lnTo>
                <a:lnTo>
                  <a:pt x="36" y="5"/>
                </a:lnTo>
                <a:lnTo>
                  <a:pt x="32" y="4"/>
                </a:lnTo>
                <a:lnTo>
                  <a:pt x="26" y="4"/>
                </a:lnTo>
                <a:lnTo>
                  <a:pt x="26" y="4"/>
                </a:lnTo>
                <a:lnTo>
                  <a:pt x="26" y="4"/>
                </a:lnTo>
                <a:lnTo>
                  <a:pt x="22" y="4"/>
                </a:lnTo>
                <a:lnTo>
                  <a:pt x="17" y="5"/>
                </a:lnTo>
                <a:lnTo>
                  <a:pt x="14" y="7"/>
                </a:lnTo>
                <a:lnTo>
                  <a:pt x="11" y="11"/>
                </a:lnTo>
                <a:lnTo>
                  <a:pt x="11"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2" name="Freeform 24"/>
          <p:cNvSpPr>
            <a:spLocks/>
          </p:cNvSpPr>
          <p:nvPr/>
        </p:nvSpPr>
        <p:spPr bwMode="auto">
          <a:xfrm>
            <a:off x="1704976" y="2423161"/>
            <a:ext cx="95250" cy="93344"/>
          </a:xfrm>
          <a:custGeom>
            <a:avLst/>
            <a:gdLst>
              <a:gd name="T0" fmla="*/ 50 w 50"/>
              <a:gd name="T1" fmla="*/ 24 h 49"/>
              <a:gd name="T2" fmla="*/ 50 w 50"/>
              <a:gd name="T3" fmla="*/ 24 h 49"/>
              <a:gd name="T4" fmla="*/ 49 w 50"/>
              <a:gd name="T5" fmla="*/ 20 h 49"/>
              <a:gd name="T6" fmla="*/ 48 w 50"/>
              <a:gd name="T7" fmla="*/ 15 h 49"/>
              <a:gd name="T8" fmla="*/ 46 w 50"/>
              <a:gd name="T9" fmla="*/ 11 h 49"/>
              <a:gd name="T10" fmla="*/ 42 w 50"/>
              <a:gd name="T11" fmla="*/ 6 h 49"/>
              <a:gd name="T12" fmla="*/ 39 w 50"/>
              <a:gd name="T13" fmla="*/ 4 h 49"/>
              <a:gd name="T14" fmla="*/ 34 w 50"/>
              <a:gd name="T15" fmla="*/ 2 h 49"/>
              <a:gd name="T16" fmla="*/ 30 w 50"/>
              <a:gd name="T17" fmla="*/ 0 h 49"/>
              <a:gd name="T18" fmla="*/ 24 w 50"/>
              <a:gd name="T19" fmla="*/ 0 h 49"/>
              <a:gd name="T20" fmla="*/ 24 w 50"/>
              <a:gd name="T21" fmla="*/ 0 h 49"/>
              <a:gd name="T22" fmla="*/ 20 w 50"/>
              <a:gd name="T23" fmla="*/ 0 h 49"/>
              <a:gd name="T24" fmla="*/ 15 w 50"/>
              <a:gd name="T25" fmla="*/ 2 h 49"/>
              <a:gd name="T26" fmla="*/ 11 w 50"/>
              <a:gd name="T27" fmla="*/ 4 h 49"/>
              <a:gd name="T28" fmla="*/ 7 w 50"/>
              <a:gd name="T29" fmla="*/ 6 h 49"/>
              <a:gd name="T30" fmla="*/ 3 w 50"/>
              <a:gd name="T31" fmla="*/ 11 h 49"/>
              <a:gd name="T32" fmla="*/ 1 w 50"/>
              <a:gd name="T33" fmla="*/ 15 h 49"/>
              <a:gd name="T34" fmla="*/ 0 w 50"/>
              <a:gd name="T35" fmla="*/ 20 h 49"/>
              <a:gd name="T36" fmla="*/ 0 w 50"/>
              <a:gd name="T37" fmla="*/ 24 h 49"/>
              <a:gd name="T38" fmla="*/ 0 w 50"/>
              <a:gd name="T39" fmla="*/ 24 h 49"/>
              <a:gd name="T40" fmla="*/ 0 w 50"/>
              <a:gd name="T41" fmla="*/ 29 h 49"/>
              <a:gd name="T42" fmla="*/ 1 w 50"/>
              <a:gd name="T43" fmla="*/ 34 h 49"/>
              <a:gd name="T44" fmla="*/ 3 w 50"/>
              <a:gd name="T45" fmla="*/ 38 h 49"/>
              <a:gd name="T46" fmla="*/ 7 w 50"/>
              <a:gd name="T47" fmla="*/ 42 h 49"/>
              <a:gd name="T48" fmla="*/ 11 w 50"/>
              <a:gd name="T49" fmla="*/ 45 h 49"/>
              <a:gd name="T50" fmla="*/ 15 w 50"/>
              <a:gd name="T51" fmla="*/ 47 h 49"/>
              <a:gd name="T52" fmla="*/ 20 w 50"/>
              <a:gd name="T53" fmla="*/ 49 h 49"/>
              <a:gd name="T54" fmla="*/ 24 w 50"/>
              <a:gd name="T55" fmla="*/ 49 h 49"/>
              <a:gd name="T56" fmla="*/ 24 w 50"/>
              <a:gd name="T57" fmla="*/ 49 h 49"/>
              <a:gd name="T58" fmla="*/ 30 w 50"/>
              <a:gd name="T59" fmla="*/ 49 h 49"/>
              <a:gd name="T60" fmla="*/ 34 w 50"/>
              <a:gd name="T61" fmla="*/ 47 h 49"/>
              <a:gd name="T62" fmla="*/ 39 w 50"/>
              <a:gd name="T63" fmla="*/ 45 h 49"/>
              <a:gd name="T64" fmla="*/ 42 w 50"/>
              <a:gd name="T65" fmla="*/ 42 h 49"/>
              <a:gd name="T66" fmla="*/ 46 w 50"/>
              <a:gd name="T67" fmla="*/ 38 h 49"/>
              <a:gd name="T68" fmla="*/ 48 w 50"/>
              <a:gd name="T69" fmla="*/ 34 h 49"/>
              <a:gd name="T70" fmla="*/ 49 w 50"/>
              <a:gd name="T71" fmla="*/ 29 h 49"/>
              <a:gd name="T72" fmla="*/ 50 w 50"/>
              <a:gd name="T73" fmla="*/ 24 h 49"/>
              <a:gd name="T74" fmla="*/ 50 w 50"/>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49">
                <a:moveTo>
                  <a:pt x="50" y="24"/>
                </a:moveTo>
                <a:lnTo>
                  <a:pt x="50" y="24"/>
                </a:lnTo>
                <a:lnTo>
                  <a:pt x="49" y="20"/>
                </a:lnTo>
                <a:lnTo>
                  <a:pt x="48" y="15"/>
                </a:lnTo>
                <a:lnTo>
                  <a:pt x="46" y="11"/>
                </a:lnTo>
                <a:lnTo>
                  <a:pt x="42" y="6"/>
                </a:lnTo>
                <a:lnTo>
                  <a:pt x="39" y="4"/>
                </a:lnTo>
                <a:lnTo>
                  <a:pt x="34" y="2"/>
                </a:lnTo>
                <a:lnTo>
                  <a:pt x="30" y="0"/>
                </a:lnTo>
                <a:lnTo>
                  <a:pt x="24" y="0"/>
                </a:lnTo>
                <a:lnTo>
                  <a:pt x="24" y="0"/>
                </a:lnTo>
                <a:lnTo>
                  <a:pt x="20" y="0"/>
                </a:lnTo>
                <a:lnTo>
                  <a:pt x="15" y="2"/>
                </a:lnTo>
                <a:lnTo>
                  <a:pt x="11" y="4"/>
                </a:lnTo>
                <a:lnTo>
                  <a:pt x="7" y="6"/>
                </a:lnTo>
                <a:lnTo>
                  <a:pt x="3" y="11"/>
                </a:lnTo>
                <a:lnTo>
                  <a:pt x="1" y="15"/>
                </a:lnTo>
                <a:lnTo>
                  <a:pt x="0" y="20"/>
                </a:lnTo>
                <a:lnTo>
                  <a:pt x="0" y="24"/>
                </a:lnTo>
                <a:lnTo>
                  <a:pt x="0" y="24"/>
                </a:lnTo>
                <a:lnTo>
                  <a:pt x="0" y="29"/>
                </a:lnTo>
                <a:lnTo>
                  <a:pt x="1" y="34"/>
                </a:lnTo>
                <a:lnTo>
                  <a:pt x="3" y="38"/>
                </a:lnTo>
                <a:lnTo>
                  <a:pt x="7" y="42"/>
                </a:lnTo>
                <a:lnTo>
                  <a:pt x="11" y="45"/>
                </a:lnTo>
                <a:lnTo>
                  <a:pt x="15" y="47"/>
                </a:lnTo>
                <a:lnTo>
                  <a:pt x="20" y="49"/>
                </a:lnTo>
                <a:lnTo>
                  <a:pt x="24" y="49"/>
                </a:lnTo>
                <a:lnTo>
                  <a:pt x="24" y="49"/>
                </a:lnTo>
                <a:lnTo>
                  <a:pt x="30" y="49"/>
                </a:lnTo>
                <a:lnTo>
                  <a:pt x="34" y="47"/>
                </a:lnTo>
                <a:lnTo>
                  <a:pt x="39" y="45"/>
                </a:lnTo>
                <a:lnTo>
                  <a:pt x="42" y="42"/>
                </a:lnTo>
                <a:lnTo>
                  <a:pt x="46" y="38"/>
                </a:lnTo>
                <a:lnTo>
                  <a:pt x="48" y="34"/>
                </a:lnTo>
                <a:lnTo>
                  <a:pt x="49" y="29"/>
                </a:lnTo>
                <a:lnTo>
                  <a:pt x="50" y="24"/>
                </a:lnTo>
                <a:lnTo>
                  <a:pt x="50"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3" name="Freeform 25"/>
          <p:cNvSpPr>
            <a:spLocks noEditPoints="1"/>
          </p:cNvSpPr>
          <p:nvPr/>
        </p:nvSpPr>
        <p:spPr bwMode="auto">
          <a:xfrm>
            <a:off x="1701165" y="2417446"/>
            <a:ext cx="100966" cy="104774"/>
          </a:xfrm>
          <a:custGeom>
            <a:avLst/>
            <a:gdLst>
              <a:gd name="T0" fmla="*/ 0 w 53"/>
              <a:gd name="T1" fmla="*/ 27 h 55"/>
              <a:gd name="T2" fmla="*/ 2 w 53"/>
              <a:gd name="T3" fmla="*/ 17 h 55"/>
              <a:gd name="T4" fmla="*/ 8 w 53"/>
              <a:gd name="T5" fmla="*/ 8 h 55"/>
              <a:gd name="T6" fmla="*/ 17 w 53"/>
              <a:gd name="T7" fmla="*/ 3 h 55"/>
              <a:gd name="T8" fmla="*/ 26 w 53"/>
              <a:gd name="T9" fmla="*/ 0 h 55"/>
              <a:gd name="T10" fmla="*/ 26 w 53"/>
              <a:gd name="T11" fmla="*/ 0 h 55"/>
              <a:gd name="T12" fmla="*/ 38 w 53"/>
              <a:gd name="T13" fmla="*/ 3 h 55"/>
              <a:gd name="T14" fmla="*/ 45 w 53"/>
              <a:gd name="T15" fmla="*/ 8 h 55"/>
              <a:gd name="T16" fmla="*/ 52 w 53"/>
              <a:gd name="T17" fmla="*/ 17 h 55"/>
              <a:gd name="T18" fmla="*/ 53 w 53"/>
              <a:gd name="T19" fmla="*/ 27 h 55"/>
              <a:gd name="T20" fmla="*/ 53 w 53"/>
              <a:gd name="T21" fmla="*/ 27 h 55"/>
              <a:gd name="T22" fmla="*/ 52 w 53"/>
              <a:gd name="T23" fmla="*/ 38 h 55"/>
              <a:gd name="T24" fmla="*/ 45 w 53"/>
              <a:gd name="T25" fmla="*/ 47 h 55"/>
              <a:gd name="T26" fmla="*/ 38 w 53"/>
              <a:gd name="T27" fmla="*/ 52 h 55"/>
              <a:gd name="T28" fmla="*/ 26 w 53"/>
              <a:gd name="T29" fmla="*/ 55 h 55"/>
              <a:gd name="T30" fmla="*/ 26 w 53"/>
              <a:gd name="T31" fmla="*/ 55 h 55"/>
              <a:gd name="T32" fmla="*/ 17 w 53"/>
              <a:gd name="T33" fmla="*/ 52 h 55"/>
              <a:gd name="T34" fmla="*/ 8 w 53"/>
              <a:gd name="T35" fmla="*/ 47 h 55"/>
              <a:gd name="T36" fmla="*/ 2 w 53"/>
              <a:gd name="T37" fmla="*/ 38 h 55"/>
              <a:gd name="T38" fmla="*/ 0 w 53"/>
              <a:gd name="T39" fmla="*/ 27 h 55"/>
              <a:gd name="T40" fmla="*/ 10 w 53"/>
              <a:gd name="T41" fmla="*/ 11 h 55"/>
              <a:gd name="T42" fmla="*/ 8 w 53"/>
              <a:gd name="T43" fmla="*/ 15 h 55"/>
              <a:gd name="T44" fmla="*/ 4 w 53"/>
              <a:gd name="T45" fmla="*/ 23 h 55"/>
              <a:gd name="T46" fmla="*/ 3 w 53"/>
              <a:gd name="T47" fmla="*/ 27 h 55"/>
              <a:gd name="T48" fmla="*/ 4 w 53"/>
              <a:gd name="T49" fmla="*/ 32 h 55"/>
              <a:gd name="T50" fmla="*/ 8 w 53"/>
              <a:gd name="T51" fmla="*/ 40 h 55"/>
              <a:gd name="T52" fmla="*/ 10 w 53"/>
              <a:gd name="T53" fmla="*/ 44 h 55"/>
              <a:gd name="T54" fmla="*/ 13 w 53"/>
              <a:gd name="T55" fmla="*/ 47 h 55"/>
              <a:gd name="T56" fmla="*/ 22 w 53"/>
              <a:gd name="T57" fmla="*/ 50 h 55"/>
              <a:gd name="T58" fmla="*/ 26 w 53"/>
              <a:gd name="T59" fmla="*/ 51 h 55"/>
              <a:gd name="T60" fmla="*/ 31 w 53"/>
              <a:gd name="T61" fmla="*/ 50 h 55"/>
              <a:gd name="T62" fmla="*/ 40 w 53"/>
              <a:gd name="T63" fmla="*/ 47 h 55"/>
              <a:gd name="T64" fmla="*/ 43 w 53"/>
              <a:gd name="T65" fmla="*/ 44 h 55"/>
              <a:gd name="T66" fmla="*/ 46 w 53"/>
              <a:gd name="T67" fmla="*/ 40 h 55"/>
              <a:gd name="T68" fmla="*/ 50 w 53"/>
              <a:gd name="T69" fmla="*/ 32 h 55"/>
              <a:gd name="T70" fmla="*/ 50 w 53"/>
              <a:gd name="T71" fmla="*/ 27 h 55"/>
              <a:gd name="T72" fmla="*/ 50 w 53"/>
              <a:gd name="T73" fmla="*/ 23 h 55"/>
              <a:gd name="T74" fmla="*/ 46 w 53"/>
              <a:gd name="T75" fmla="*/ 15 h 55"/>
              <a:gd name="T76" fmla="*/ 43 w 53"/>
              <a:gd name="T77" fmla="*/ 11 h 55"/>
              <a:gd name="T78" fmla="*/ 40 w 53"/>
              <a:gd name="T79" fmla="*/ 8 h 55"/>
              <a:gd name="T80" fmla="*/ 31 w 53"/>
              <a:gd name="T81" fmla="*/ 5 h 55"/>
              <a:gd name="T82" fmla="*/ 26 w 53"/>
              <a:gd name="T83" fmla="*/ 4 h 55"/>
              <a:gd name="T84" fmla="*/ 22 w 53"/>
              <a:gd name="T85" fmla="*/ 5 h 55"/>
              <a:gd name="T86" fmla="*/ 13 w 53"/>
              <a:gd name="T87" fmla="*/ 8 h 55"/>
              <a:gd name="T88" fmla="*/ 10 w 53"/>
              <a:gd name="T8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5">
                <a:moveTo>
                  <a:pt x="0" y="27"/>
                </a:moveTo>
                <a:lnTo>
                  <a:pt x="0" y="27"/>
                </a:lnTo>
                <a:lnTo>
                  <a:pt x="0" y="23"/>
                </a:lnTo>
                <a:lnTo>
                  <a:pt x="2" y="17"/>
                </a:lnTo>
                <a:lnTo>
                  <a:pt x="4" y="13"/>
                </a:lnTo>
                <a:lnTo>
                  <a:pt x="8" y="8"/>
                </a:lnTo>
                <a:lnTo>
                  <a:pt x="12" y="5"/>
                </a:lnTo>
                <a:lnTo>
                  <a:pt x="17" y="3"/>
                </a:lnTo>
                <a:lnTo>
                  <a:pt x="21" y="1"/>
                </a:lnTo>
                <a:lnTo>
                  <a:pt x="26" y="0"/>
                </a:lnTo>
                <a:lnTo>
                  <a:pt x="26" y="0"/>
                </a:lnTo>
                <a:lnTo>
                  <a:pt x="26" y="0"/>
                </a:lnTo>
                <a:lnTo>
                  <a:pt x="32" y="1"/>
                </a:lnTo>
                <a:lnTo>
                  <a:pt x="38" y="3"/>
                </a:lnTo>
                <a:lnTo>
                  <a:pt x="42" y="5"/>
                </a:lnTo>
                <a:lnTo>
                  <a:pt x="45" y="8"/>
                </a:lnTo>
                <a:lnTo>
                  <a:pt x="49" y="13"/>
                </a:lnTo>
                <a:lnTo>
                  <a:pt x="52" y="17"/>
                </a:lnTo>
                <a:lnTo>
                  <a:pt x="53" y="23"/>
                </a:lnTo>
                <a:lnTo>
                  <a:pt x="53" y="27"/>
                </a:lnTo>
                <a:lnTo>
                  <a:pt x="53" y="27"/>
                </a:lnTo>
                <a:lnTo>
                  <a:pt x="53" y="27"/>
                </a:lnTo>
                <a:lnTo>
                  <a:pt x="53" y="32"/>
                </a:lnTo>
                <a:lnTo>
                  <a:pt x="52" y="38"/>
                </a:lnTo>
                <a:lnTo>
                  <a:pt x="49" y="42"/>
                </a:lnTo>
                <a:lnTo>
                  <a:pt x="45" y="47"/>
                </a:lnTo>
                <a:lnTo>
                  <a:pt x="42" y="50"/>
                </a:lnTo>
                <a:lnTo>
                  <a:pt x="38" y="52"/>
                </a:lnTo>
                <a:lnTo>
                  <a:pt x="32" y="54"/>
                </a:lnTo>
                <a:lnTo>
                  <a:pt x="26" y="55"/>
                </a:lnTo>
                <a:lnTo>
                  <a:pt x="26" y="55"/>
                </a:lnTo>
                <a:lnTo>
                  <a:pt x="26" y="55"/>
                </a:lnTo>
                <a:lnTo>
                  <a:pt x="21" y="54"/>
                </a:lnTo>
                <a:lnTo>
                  <a:pt x="17" y="52"/>
                </a:lnTo>
                <a:lnTo>
                  <a:pt x="12" y="50"/>
                </a:lnTo>
                <a:lnTo>
                  <a:pt x="8" y="47"/>
                </a:lnTo>
                <a:lnTo>
                  <a:pt x="4" y="42"/>
                </a:lnTo>
                <a:lnTo>
                  <a:pt x="2" y="38"/>
                </a:lnTo>
                <a:lnTo>
                  <a:pt x="0" y="32"/>
                </a:lnTo>
                <a:lnTo>
                  <a:pt x="0" y="27"/>
                </a:lnTo>
                <a:lnTo>
                  <a:pt x="0" y="27"/>
                </a:lnTo>
                <a:close/>
                <a:moveTo>
                  <a:pt x="10" y="11"/>
                </a:moveTo>
                <a:lnTo>
                  <a:pt x="10" y="11"/>
                </a:lnTo>
                <a:lnTo>
                  <a:pt x="8" y="15"/>
                </a:lnTo>
                <a:lnTo>
                  <a:pt x="5" y="18"/>
                </a:lnTo>
                <a:lnTo>
                  <a:pt x="4" y="23"/>
                </a:lnTo>
                <a:lnTo>
                  <a:pt x="3" y="27"/>
                </a:lnTo>
                <a:lnTo>
                  <a:pt x="3" y="27"/>
                </a:lnTo>
                <a:lnTo>
                  <a:pt x="3" y="27"/>
                </a:lnTo>
                <a:lnTo>
                  <a:pt x="4" y="32"/>
                </a:lnTo>
                <a:lnTo>
                  <a:pt x="5" y="37"/>
                </a:lnTo>
                <a:lnTo>
                  <a:pt x="8" y="40"/>
                </a:lnTo>
                <a:lnTo>
                  <a:pt x="10" y="44"/>
                </a:lnTo>
                <a:lnTo>
                  <a:pt x="10" y="44"/>
                </a:lnTo>
                <a:lnTo>
                  <a:pt x="10" y="44"/>
                </a:lnTo>
                <a:lnTo>
                  <a:pt x="13" y="47"/>
                </a:lnTo>
                <a:lnTo>
                  <a:pt x="18" y="49"/>
                </a:lnTo>
                <a:lnTo>
                  <a:pt x="22" y="50"/>
                </a:lnTo>
                <a:lnTo>
                  <a:pt x="26" y="51"/>
                </a:lnTo>
                <a:lnTo>
                  <a:pt x="26" y="51"/>
                </a:lnTo>
                <a:lnTo>
                  <a:pt x="26" y="51"/>
                </a:lnTo>
                <a:lnTo>
                  <a:pt x="31" y="50"/>
                </a:lnTo>
                <a:lnTo>
                  <a:pt x="35" y="49"/>
                </a:lnTo>
                <a:lnTo>
                  <a:pt x="40" y="47"/>
                </a:lnTo>
                <a:lnTo>
                  <a:pt x="43" y="44"/>
                </a:lnTo>
                <a:lnTo>
                  <a:pt x="43" y="44"/>
                </a:lnTo>
                <a:lnTo>
                  <a:pt x="43" y="44"/>
                </a:lnTo>
                <a:lnTo>
                  <a:pt x="46" y="40"/>
                </a:lnTo>
                <a:lnTo>
                  <a:pt x="49" y="37"/>
                </a:lnTo>
                <a:lnTo>
                  <a:pt x="50" y="32"/>
                </a:lnTo>
                <a:lnTo>
                  <a:pt x="50" y="27"/>
                </a:lnTo>
                <a:lnTo>
                  <a:pt x="50" y="27"/>
                </a:lnTo>
                <a:lnTo>
                  <a:pt x="50" y="27"/>
                </a:lnTo>
                <a:lnTo>
                  <a:pt x="50" y="23"/>
                </a:lnTo>
                <a:lnTo>
                  <a:pt x="49" y="18"/>
                </a:lnTo>
                <a:lnTo>
                  <a:pt x="46" y="15"/>
                </a:lnTo>
                <a:lnTo>
                  <a:pt x="43" y="11"/>
                </a:lnTo>
                <a:lnTo>
                  <a:pt x="43" y="11"/>
                </a:lnTo>
                <a:lnTo>
                  <a:pt x="43" y="11"/>
                </a:lnTo>
                <a:lnTo>
                  <a:pt x="40" y="8"/>
                </a:lnTo>
                <a:lnTo>
                  <a:pt x="35" y="6"/>
                </a:lnTo>
                <a:lnTo>
                  <a:pt x="31" y="5"/>
                </a:lnTo>
                <a:lnTo>
                  <a:pt x="26" y="4"/>
                </a:lnTo>
                <a:lnTo>
                  <a:pt x="26" y="4"/>
                </a:lnTo>
                <a:lnTo>
                  <a:pt x="26" y="4"/>
                </a:lnTo>
                <a:lnTo>
                  <a:pt x="22" y="5"/>
                </a:lnTo>
                <a:lnTo>
                  <a:pt x="18" y="6"/>
                </a:lnTo>
                <a:lnTo>
                  <a:pt x="13" y="8"/>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4" name="Freeform 26"/>
          <p:cNvSpPr>
            <a:spLocks/>
          </p:cNvSpPr>
          <p:nvPr/>
        </p:nvSpPr>
        <p:spPr bwMode="auto">
          <a:xfrm>
            <a:off x="1432560" y="2356486"/>
            <a:ext cx="97156" cy="95250"/>
          </a:xfrm>
          <a:custGeom>
            <a:avLst/>
            <a:gdLst>
              <a:gd name="T0" fmla="*/ 51 w 51"/>
              <a:gd name="T1" fmla="*/ 25 h 50"/>
              <a:gd name="T2" fmla="*/ 51 w 51"/>
              <a:gd name="T3" fmla="*/ 25 h 50"/>
              <a:gd name="T4" fmla="*/ 50 w 51"/>
              <a:gd name="T5" fmla="*/ 20 h 50"/>
              <a:gd name="T6" fmla="*/ 49 w 51"/>
              <a:gd name="T7" fmla="*/ 15 h 50"/>
              <a:gd name="T8" fmla="*/ 47 w 51"/>
              <a:gd name="T9" fmla="*/ 11 h 50"/>
              <a:gd name="T10" fmla="*/ 44 w 51"/>
              <a:gd name="T11" fmla="*/ 7 h 50"/>
              <a:gd name="T12" fmla="*/ 40 w 51"/>
              <a:gd name="T13" fmla="*/ 4 h 50"/>
              <a:gd name="T14" fmla="*/ 36 w 51"/>
              <a:gd name="T15" fmla="*/ 1 h 50"/>
              <a:gd name="T16" fmla="*/ 31 w 51"/>
              <a:gd name="T17" fmla="*/ 0 h 50"/>
              <a:gd name="T18" fmla="*/ 26 w 51"/>
              <a:gd name="T19" fmla="*/ 0 h 50"/>
              <a:gd name="T20" fmla="*/ 26 w 51"/>
              <a:gd name="T21" fmla="*/ 0 h 50"/>
              <a:gd name="T22" fmla="*/ 21 w 51"/>
              <a:gd name="T23" fmla="*/ 0 h 50"/>
              <a:gd name="T24" fmla="*/ 16 w 51"/>
              <a:gd name="T25" fmla="*/ 1 h 50"/>
              <a:gd name="T26" fmla="*/ 12 w 51"/>
              <a:gd name="T27" fmla="*/ 4 h 50"/>
              <a:gd name="T28" fmla="*/ 8 w 51"/>
              <a:gd name="T29" fmla="*/ 7 h 50"/>
              <a:gd name="T30" fmla="*/ 5 w 51"/>
              <a:gd name="T31" fmla="*/ 11 h 50"/>
              <a:gd name="T32" fmla="*/ 3 w 51"/>
              <a:gd name="T33" fmla="*/ 15 h 50"/>
              <a:gd name="T34" fmla="*/ 2 w 51"/>
              <a:gd name="T35" fmla="*/ 20 h 50"/>
              <a:gd name="T36" fmla="*/ 0 w 51"/>
              <a:gd name="T37" fmla="*/ 25 h 50"/>
              <a:gd name="T38" fmla="*/ 0 w 51"/>
              <a:gd name="T39" fmla="*/ 25 h 50"/>
              <a:gd name="T40" fmla="*/ 2 w 51"/>
              <a:gd name="T41" fmla="*/ 30 h 50"/>
              <a:gd name="T42" fmla="*/ 3 w 51"/>
              <a:gd name="T43" fmla="*/ 35 h 50"/>
              <a:gd name="T44" fmla="*/ 5 w 51"/>
              <a:gd name="T45" fmla="*/ 39 h 50"/>
              <a:gd name="T46" fmla="*/ 8 w 51"/>
              <a:gd name="T47" fmla="*/ 42 h 50"/>
              <a:gd name="T48" fmla="*/ 12 w 51"/>
              <a:gd name="T49" fmla="*/ 46 h 50"/>
              <a:gd name="T50" fmla="*/ 16 w 51"/>
              <a:gd name="T51" fmla="*/ 48 h 50"/>
              <a:gd name="T52" fmla="*/ 21 w 51"/>
              <a:gd name="T53" fmla="*/ 49 h 50"/>
              <a:gd name="T54" fmla="*/ 26 w 51"/>
              <a:gd name="T55" fmla="*/ 50 h 50"/>
              <a:gd name="T56" fmla="*/ 26 w 51"/>
              <a:gd name="T57" fmla="*/ 50 h 50"/>
              <a:gd name="T58" fmla="*/ 31 w 51"/>
              <a:gd name="T59" fmla="*/ 49 h 50"/>
              <a:gd name="T60" fmla="*/ 36 w 51"/>
              <a:gd name="T61" fmla="*/ 48 h 50"/>
              <a:gd name="T62" fmla="*/ 40 w 51"/>
              <a:gd name="T63" fmla="*/ 46 h 50"/>
              <a:gd name="T64" fmla="*/ 44 w 51"/>
              <a:gd name="T65" fmla="*/ 42 h 50"/>
              <a:gd name="T66" fmla="*/ 47 w 51"/>
              <a:gd name="T67" fmla="*/ 39 h 50"/>
              <a:gd name="T68" fmla="*/ 49 w 51"/>
              <a:gd name="T69" fmla="*/ 35 h 50"/>
              <a:gd name="T70" fmla="*/ 50 w 51"/>
              <a:gd name="T71" fmla="*/ 30 h 50"/>
              <a:gd name="T72" fmla="*/ 51 w 51"/>
              <a:gd name="T73" fmla="*/ 25 h 50"/>
              <a:gd name="T74" fmla="*/ 51 w 51"/>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0">
                <a:moveTo>
                  <a:pt x="51" y="25"/>
                </a:moveTo>
                <a:lnTo>
                  <a:pt x="51" y="25"/>
                </a:lnTo>
                <a:lnTo>
                  <a:pt x="50" y="20"/>
                </a:lnTo>
                <a:lnTo>
                  <a:pt x="49" y="15"/>
                </a:lnTo>
                <a:lnTo>
                  <a:pt x="47" y="11"/>
                </a:lnTo>
                <a:lnTo>
                  <a:pt x="44" y="7"/>
                </a:lnTo>
                <a:lnTo>
                  <a:pt x="40" y="4"/>
                </a:lnTo>
                <a:lnTo>
                  <a:pt x="36" y="1"/>
                </a:lnTo>
                <a:lnTo>
                  <a:pt x="31" y="0"/>
                </a:lnTo>
                <a:lnTo>
                  <a:pt x="26" y="0"/>
                </a:lnTo>
                <a:lnTo>
                  <a:pt x="26" y="0"/>
                </a:lnTo>
                <a:lnTo>
                  <a:pt x="21" y="0"/>
                </a:lnTo>
                <a:lnTo>
                  <a:pt x="16" y="1"/>
                </a:lnTo>
                <a:lnTo>
                  <a:pt x="12" y="4"/>
                </a:lnTo>
                <a:lnTo>
                  <a:pt x="8" y="7"/>
                </a:lnTo>
                <a:lnTo>
                  <a:pt x="5" y="11"/>
                </a:lnTo>
                <a:lnTo>
                  <a:pt x="3" y="15"/>
                </a:lnTo>
                <a:lnTo>
                  <a:pt x="2" y="20"/>
                </a:lnTo>
                <a:lnTo>
                  <a:pt x="0" y="25"/>
                </a:lnTo>
                <a:lnTo>
                  <a:pt x="0" y="25"/>
                </a:lnTo>
                <a:lnTo>
                  <a:pt x="2" y="30"/>
                </a:lnTo>
                <a:lnTo>
                  <a:pt x="3" y="35"/>
                </a:lnTo>
                <a:lnTo>
                  <a:pt x="5" y="39"/>
                </a:lnTo>
                <a:lnTo>
                  <a:pt x="8" y="42"/>
                </a:lnTo>
                <a:lnTo>
                  <a:pt x="12" y="46"/>
                </a:lnTo>
                <a:lnTo>
                  <a:pt x="16" y="48"/>
                </a:lnTo>
                <a:lnTo>
                  <a:pt x="21" y="49"/>
                </a:lnTo>
                <a:lnTo>
                  <a:pt x="26" y="50"/>
                </a:lnTo>
                <a:lnTo>
                  <a:pt x="26" y="50"/>
                </a:lnTo>
                <a:lnTo>
                  <a:pt x="31" y="49"/>
                </a:lnTo>
                <a:lnTo>
                  <a:pt x="36" y="48"/>
                </a:lnTo>
                <a:lnTo>
                  <a:pt x="40" y="46"/>
                </a:lnTo>
                <a:lnTo>
                  <a:pt x="44" y="42"/>
                </a:lnTo>
                <a:lnTo>
                  <a:pt x="47" y="39"/>
                </a:lnTo>
                <a:lnTo>
                  <a:pt x="49" y="35"/>
                </a:lnTo>
                <a:lnTo>
                  <a:pt x="50" y="30"/>
                </a:lnTo>
                <a:lnTo>
                  <a:pt x="51" y="25"/>
                </a:lnTo>
                <a:lnTo>
                  <a:pt x="51"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5" name="Freeform 27"/>
          <p:cNvSpPr>
            <a:spLocks noEditPoints="1"/>
          </p:cNvSpPr>
          <p:nvPr/>
        </p:nvSpPr>
        <p:spPr bwMode="auto">
          <a:xfrm>
            <a:off x="1430655" y="2352676"/>
            <a:ext cx="100966" cy="100964"/>
          </a:xfrm>
          <a:custGeom>
            <a:avLst/>
            <a:gdLst>
              <a:gd name="T0" fmla="*/ 0 w 53"/>
              <a:gd name="T1" fmla="*/ 27 h 53"/>
              <a:gd name="T2" fmla="*/ 3 w 53"/>
              <a:gd name="T3" fmla="*/ 17 h 53"/>
              <a:gd name="T4" fmla="*/ 8 w 53"/>
              <a:gd name="T5" fmla="*/ 8 h 53"/>
              <a:gd name="T6" fmla="*/ 17 w 53"/>
              <a:gd name="T7" fmla="*/ 2 h 53"/>
              <a:gd name="T8" fmla="*/ 27 w 53"/>
              <a:gd name="T9" fmla="*/ 0 h 53"/>
              <a:gd name="T10" fmla="*/ 27 w 53"/>
              <a:gd name="T11" fmla="*/ 0 h 53"/>
              <a:gd name="T12" fmla="*/ 38 w 53"/>
              <a:gd name="T13" fmla="*/ 2 h 53"/>
              <a:gd name="T14" fmla="*/ 46 w 53"/>
              <a:gd name="T15" fmla="*/ 8 h 53"/>
              <a:gd name="T16" fmla="*/ 51 w 53"/>
              <a:gd name="T17" fmla="*/ 17 h 53"/>
              <a:gd name="T18" fmla="*/ 53 w 53"/>
              <a:gd name="T19" fmla="*/ 27 h 53"/>
              <a:gd name="T20" fmla="*/ 53 w 53"/>
              <a:gd name="T21" fmla="*/ 27 h 53"/>
              <a:gd name="T22" fmla="*/ 51 w 53"/>
              <a:gd name="T23" fmla="*/ 38 h 53"/>
              <a:gd name="T24" fmla="*/ 46 w 53"/>
              <a:gd name="T25" fmla="*/ 45 h 53"/>
              <a:gd name="T26" fmla="*/ 38 w 53"/>
              <a:gd name="T27" fmla="*/ 52 h 53"/>
              <a:gd name="T28" fmla="*/ 27 w 53"/>
              <a:gd name="T29" fmla="*/ 53 h 53"/>
              <a:gd name="T30" fmla="*/ 27 w 53"/>
              <a:gd name="T31" fmla="*/ 53 h 53"/>
              <a:gd name="T32" fmla="*/ 17 w 53"/>
              <a:gd name="T33" fmla="*/ 52 h 53"/>
              <a:gd name="T34" fmla="*/ 8 w 53"/>
              <a:gd name="T35" fmla="*/ 45 h 53"/>
              <a:gd name="T36" fmla="*/ 3 w 53"/>
              <a:gd name="T37" fmla="*/ 38 h 53"/>
              <a:gd name="T38" fmla="*/ 0 w 53"/>
              <a:gd name="T39" fmla="*/ 27 h 53"/>
              <a:gd name="T40" fmla="*/ 10 w 53"/>
              <a:gd name="T41" fmla="*/ 10 h 53"/>
              <a:gd name="T42" fmla="*/ 8 w 53"/>
              <a:gd name="T43" fmla="*/ 13 h 53"/>
              <a:gd name="T44" fmla="*/ 4 w 53"/>
              <a:gd name="T45" fmla="*/ 22 h 53"/>
              <a:gd name="T46" fmla="*/ 4 w 53"/>
              <a:gd name="T47" fmla="*/ 27 h 53"/>
              <a:gd name="T48" fmla="*/ 4 w 53"/>
              <a:gd name="T49" fmla="*/ 31 h 53"/>
              <a:gd name="T50" fmla="*/ 8 w 53"/>
              <a:gd name="T51" fmla="*/ 40 h 53"/>
              <a:gd name="T52" fmla="*/ 10 w 53"/>
              <a:gd name="T53" fmla="*/ 43 h 53"/>
              <a:gd name="T54" fmla="*/ 14 w 53"/>
              <a:gd name="T55" fmla="*/ 47 h 53"/>
              <a:gd name="T56" fmla="*/ 22 w 53"/>
              <a:gd name="T57" fmla="*/ 50 h 53"/>
              <a:gd name="T58" fmla="*/ 27 w 53"/>
              <a:gd name="T59" fmla="*/ 50 h 53"/>
              <a:gd name="T60" fmla="*/ 31 w 53"/>
              <a:gd name="T61" fmla="*/ 50 h 53"/>
              <a:gd name="T62" fmla="*/ 40 w 53"/>
              <a:gd name="T63" fmla="*/ 47 h 53"/>
              <a:gd name="T64" fmla="*/ 43 w 53"/>
              <a:gd name="T65" fmla="*/ 43 h 53"/>
              <a:gd name="T66" fmla="*/ 47 w 53"/>
              <a:gd name="T67" fmla="*/ 40 h 53"/>
              <a:gd name="T68" fmla="*/ 50 w 53"/>
              <a:gd name="T69" fmla="*/ 31 h 53"/>
              <a:gd name="T70" fmla="*/ 50 w 53"/>
              <a:gd name="T71" fmla="*/ 27 h 53"/>
              <a:gd name="T72" fmla="*/ 50 w 53"/>
              <a:gd name="T73" fmla="*/ 22 h 53"/>
              <a:gd name="T74" fmla="*/ 47 w 53"/>
              <a:gd name="T75" fmla="*/ 13 h 53"/>
              <a:gd name="T76" fmla="*/ 43 w 53"/>
              <a:gd name="T77" fmla="*/ 10 h 53"/>
              <a:gd name="T78" fmla="*/ 40 w 53"/>
              <a:gd name="T79" fmla="*/ 8 h 53"/>
              <a:gd name="T80" fmla="*/ 31 w 53"/>
              <a:gd name="T81" fmla="*/ 4 h 53"/>
              <a:gd name="T82" fmla="*/ 27 w 53"/>
              <a:gd name="T83" fmla="*/ 3 h 53"/>
              <a:gd name="T84" fmla="*/ 22 w 53"/>
              <a:gd name="T85" fmla="*/ 4 h 53"/>
              <a:gd name="T86" fmla="*/ 14 w 53"/>
              <a:gd name="T87" fmla="*/ 8 h 53"/>
              <a:gd name="T88" fmla="*/ 10 w 53"/>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3">
                <a:moveTo>
                  <a:pt x="0" y="27"/>
                </a:moveTo>
                <a:lnTo>
                  <a:pt x="0" y="27"/>
                </a:lnTo>
                <a:lnTo>
                  <a:pt x="0" y="21"/>
                </a:lnTo>
                <a:lnTo>
                  <a:pt x="3" y="17"/>
                </a:lnTo>
                <a:lnTo>
                  <a:pt x="5" y="12"/>
                </a:lnTo>
                <a:lnTo>
                  <a:pt x="8" y="8"/>
                </a:lnTo>
                <a:lnTo>
                  <a:pt x="13" y="4"/>
                </a:lnTo>
                <a:lnTo>
                  <a:pt x="17" y="2"/>
                </a:lnTo>
                <a:lnTo>
                  <a:pt x="21" y="0"/>
                </a:lnTo>
                <a:lnTo>
                  <a:pt x="27" y="0"/>
                </a:lnTo>
                <a:lnTo>
                  <a:pt x="27" y="0"/>
                </a:lnTo>
                <a:lnTo>
                  <a:pt x="27" y="0"/>
                </a:lnTo>
                <a:lnTo>
                  <a:pt x="32" y="0"/>
                </a:lnTo>
                <a:lnTo>
                  <a:pt x="38" y="2"/>
                </a:lnTo>
                <a:lnTo>
                  <a:pt x="42" y="4"/>
                </a:lnTo>
                <a:lnTo>
                  <a:pt x="46" y="8"/>
                </a:lnTo>
                <a:lnTo>
                  <a:pt x="49" y="12"/>
                </a:lnTo>
                <a:lnTo>
                  <a:pt x="51" y="17"/>
                </a:lnTo>
                <a:lnTo>
                  <a:pt x="53" y="21"/>
                </a:lnTo>
                <a:lnTo>
                  <a:pt x="53" y="27"/>
                </a:lnTo>
                <a:lnTo>
                  <a:pt x="53" y="27"/>
                </a:lnTo>
                <a:lnTo>
                  <a:pt x="53" y="27"/>
                </a:lnTo>
                <a:lnTo>
                  <a:pt x="53" y="32"/>
                </a:lnTo>
                <a:lnTo>
                  <a:pt x="51" y="38"/>
                </a:lnTo>
                <a:lnTo>
                  <a:pt x="49" y="42"/>
                </a:lnTo>
                <a:lnTo>
                  <a:pt x="46" y="45"/>
                </a:lnTo>
                <a:lnTo>
                  <a:pt x="42" y="49"/>
                </a:lnTo>
                <a:lnTo>
                  <a:pt x="38" y="52"/>
                </a:lnTo>
                <a:lnTo>
                  <a:pt x="32" y="53"/>
                </a:lnTo>
                <a:lnTo>
                  <a:pt x="27" y="53"/>
                </a:lnTo>
                <a:lnTo>
                  <a:pt x="27" y="53"/>
                </a:lnTo>
                <a:lnTo>
                  <a:pt x="27" y="53"/>
                </a:lnTo>
                <a:lnTo>
                  <a:pt x="21" y="53"/>
                </a:lnTo>
                <a:lnTo>
                  <a:pt x="17" y="52"/>
                </a:lnTo>
                <a:lnTo>
                  <a:pt x="13" y="49"/>
                </a:lnTo>
                <a:lnTo>
                  <a:pt x="8" y="45"/>
                </a:lnTo>
                <a:lnTo>
                  <a:pt x="5" y="42"/>
                </a:lnTo>
                <a:lnTo>
                  <a:pt x="3" y="38"/>
                </a:lnTo>
                <a:lnTo>
                  <a:pt x="0" y="32"/>
                </a:lnTo>
                <a:lnTo>
                  <a:pt x="0" y="27"/>
                </a:lnTo>
                <a:lnTo>
                  <a:pt x="0" y="27"/>
                </a:lnTo>
                <a:close/>
                <a:moveTo>
                  <a:pt x="10" y="10"/>
                </a:moveTo>
                <a:lnTo>
                  <a:pt x="10" y="10"/>
                </a:lnTo>
                <a:lnTo>
                  <a:pt x="8" y="13"/>
                </a:lnTo>
                <a:lnTo>
                  <a:pt x="6" y="18"/>
                </a:lnTo>
                <a:lnTo>
                  <a:pt x="4" y="22"/>
                </a:lnTo>
                <a:lnTo>
                  <a:pt x="4" y="27"/>
                </a:lnTo>
                <a:lnTo>
                  <a:pt x="4" y="27"/>
                </a:lnTo>
                <a:lnTo>
                  <a:pt x="4" y="27"/>
                </a:lnTo>
                <a:lnTo>
                  <a:pt x="4" y="31"/>
                </a:lnTo>
                <a:lnTo>
                  <a:pt x="6" y="35"/>
                </a:lnTo>
                <a:lnTo>
                  <a:pt x="8" y="40"/>
                </a:lnTo>
                <a:lnTo>
                  <a:pt x="10" y="43"/>
                </a:lnTo>
                <a:lnTo>
                  <a:pt x="10" y="43"/>
                </a:lnTo>
                <a:lnTo>
                  <a:pt x="10" y="43"/>
                </a:lnTo>
                <a:lnTo>
                  <a:pt x="14" y="47"/>
                </a:lnTo>
                <a:lnTo>
                  <a:pt x="18" y="49"/>
                </a:lnTo>
                <a:lnTo>
                  <a:pt x="22" y="50"/>
                </a:lnTo>
                <a:lnTo>
                  <a:pt x="27" y="50"/>
                </a:lnTo>
                <a:lnTo>
                  <a:pt x="27" y="50"/>
                </a:lnTo>
                <a:lnTo>
                  <a:pt x="27" y="50"/>
                </a:lnTo>
                <a:lnTo>
                  <a:pt x="31" y="50"/>
                </a:lnTo>
                <a:lnTo>
                  <a:pt x="36" y="49"/>
                </a:lnTo>
                <a:lnTo>
                  <a:pt x="40" y="47"/>
                </a:lnTo>
                <a:lnTo>
                  <a:pt x="43" y="43"/>
                </a:lnTo>
                <a:lnTo>
                  <a:pt x="43" y="43"/>
                </a:lnTo>
                <a:lnTo>
                  <a:pt x="43" y="43"/>
                </a:lnTo>
                <a:lnTo>
                  <a:pt x="47" y="40"/>
                </a:lnTo>
                <a:lnTo>
                  <a:pt x="49" y="35"/>
                </a:lnTo>
                <a:lnTo>
                  <a:pt x="50" y="31"/>
                </a:lnTo>
                <a:lnTo>
                  <a:pt x="50" y="27"/>
                </a:lnTo>
                <a:lnTo>
                  <a:pt x="50" y="27"/>
                </a:lnTo>
                <a:lnTo>
                  <a:pt x="50" y="27"/>
                </a:lnTo>
                <a:lnTo>
                  <a:pt x="50" y="22"/>
                </a:lnTo>
                <a:lnTo>
                  <a:pt x="49" y="18"/>
                </a:lnTo>
                <a:lnTo>
                  <a:pt x="47" y="13"/>
                </a:lnTo>
                <a:lnTo>
                  <a:pt x="43" y="10"/>
                </a:lnTo>
                <a:lnTo>
                  <a:pt x="43" y="10"/>
                </a:lnTo>
                <a:lnTo>
                  <a:pt x="43" y="10"/>
                </a:lnTo>
                <a:lnTo>
                  <a:pt x="40" y="8"/>
                </a:lnTo>
                <a:lnTo>
                  <a:pt x="36" y="6"/>
                </a:lnTo>
                <a:lnTo>
                  <a:pt x="31" y="4"/>
                </a:lnTo>
                <a:lnTo>
                  <a:pt x="27" y="3"/>
                </a:lnTo>
                <a:lnTo>
                  <a:pt x="27" y="3"/>
                </a:lnTo>
                <a:lnTo>
                  <a:pt x="27" y="3"/>
                </a:lnTo>
                <a:lnTo>
                  <a:pt x="22" y="4"/>
                </a:lnTo>
                <a:lnTo>
                  <a:pt x="18" y="6"/>
                </a:lnTo>
                <a:lnTo>
                  <a:pt x="14" y="8"/>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6" name="Freeform 28"/>
          <p:cNvSpPr>
            <a:spLocks/>
          </p:cNvSpPr>
          <p:nvPr/>
        </p:nvSpPr>
        <p:spPr bwMode="auto">
          <a:xfrm>
            <a:off x="1583056" y="2546986"/>
            <a:ext cx="97156" cy="95250"/>
          </a:xfrm>
          <a:custGeom>
            <a:avLst/>
            <a:gdLst>
              <a:gd name="T0" fmla="*/ 51 w 51"/>
              <a:gd name="T1" fmla="*/ 25 h 50"/>
              <a:gd name="T2" fmla="*/ 51 w 51"/>
              <a:gd name="T3" fmla="*/ 25 h 50"/>
              <a:gd name="T4" fmla="*/ 50 w 51"/>
              <a:gd name="T5" fmla="*/ 20 h 50"/>
              <a:gd name="T6" fmla="*/ 49 w 51"/>
              <a:gd name="T7" fmla="*/ 15 h 50"/>
              <a:gd name="T8" fmla="*/ 46 w 51"/>
              <a:gd name="T9" fmla="*/ 11 h 50"/>
              <a:gd name="T10" fmla="*/ 43 w 51"/>
              <a:gd name="T11" fmla="*/ 8 h 50"/>
              <a:gd name="T12" fmla="*/ 40 w 51"/>
              <a:gd name="T13" fmla="*/ 4 h 50"/>
              <a:gd name="T14" fmla="*/ 35 w 51"/>
              <a:gd name="T15" fmla="*/ 2 h 50"/>
              <a:gd name="T16" fmla="*/ 31 w 51"/>
              <a:gd name="T17" fmla="*/ 0 h 50"/>
              <a:gd name="T18" fmla="*/ 25 w 51"/>
              <a:gd name="T19" fmla="*/ 0 h 50"/>
              <a:gd name="T20" fmla="*/ 25 w 51"/>
              <a:gd name="T21" fmla="*/ 0 h 50"/>
              <a:gd name="T22" fmla="*/ 20 w 51"/>
              <a:gd name="T23" fmla="*/ 0 h 50"/>
              <a:gd name="T24" fmla="*/ 15 w 51"/>
              <a:gd name="T25" fmla="*/ 2 h 50"/>
              <a:gd name="T26" fmla="*/ 11 w 51"/>
              <a:gd name="T27" fmla="*/ 4 h 50"/>
              <a:gd name="T28" fmla="*/ 8 w 51"/>
              <a:gd name="T29" fmla="*/ 8 h 50"/>
              <a:gd name="T30" fmla="*/ 4 w 51"/>
              <a:gd name="T31" fmla="*/ 11 h 50"/>
              <a:gd name="T32" fmla="*/ 2 w 51"/>
              <a:gd name="T33" fmla="*/ 15 h 50"/>
              <a:gd name="T34" fmla="*/ 1 w 51"/>
              <a:gd name="T35" fmla="*/ 20 h 50"/>
              <a:gd name="T36" fmla="*/ 0 w 51"/>
              <a:gd name="T37" fmla="*/ 25 h 50"/>
              <a:gd name="T38" fmla="*/ 0 w 51"/>
              <a:gd name="T39" fmla="*/ 25 h 50"/>
              <a:gd name="T40" fmla="*/ 1 w 51"/>
              <a:gd name="T41" fmla="*/ 30 h 50"/>
              <a:gd name="T42" fmla="*/ 2 w 51"/>
              <a:gd name="T43" fmla="*/ 34 h 50"/>
              <a:gd name="T44" fmla="*/ 4 w 51"/>
              <a:gd name="T45" fmla="*/ 39 h 50"/>
              <a:gd name="T46" fmla="*/ 8 w 51"/>
              <a:gd name="T47" fmla="*/ 43 h 50"/>
              <a:gd name="T48" fmla="*/ 11 w 51"/>
              <a:gd name="T49" fmla="*/ 45 h 50"/>
              <a:gd name="T50" fmla="*/ 15 w 51"/>
              <a:gd name="T51" fmla="*/ 48 h 50"/>
              <a:gd name="T52" fmla="*/ 20 w 51"/>
              <a:gd name="T53" fmla="*/ 50 h 50"/>
              <a:gd name="T54" fmla="*/ 25 w 51"/>
              <a:gd name="T55" fmla="*/ 50 h 50"/>
              <a:gd name="T56" fmla="*/ 25 w 51"/>
              <a:gd name="T57" fmla="*/ 50 h 50"/>
              <a:gd name="T58" fmla="*/ 31 w 51"/>
              <a:gd name="T59" fmla="*/ 50 h 50"/>
              <a:gd name="T60" fmla="*/ 35 w 51"/>
              <a:gd name="T61" fmla="*/ 48 h 50"/>
              <a:gd name="T62" fmla="*/ 40 w 51"/>
              <a:gd name="T63" fmla="*/ 45 h 50"/>
              <a:gd name="T64" fmla="*/ 43 w 51"/>
              <a:gd name="T65" fmla="*/ 43 h 50"/>
              <a:gd name="T66" fmla="*/ 46 w 51"/>
              <a:gd name="T67" fmla="*/ 39 h 50"/>
              <a:gd name="T68" fmla="*/ 49 w 51"/>
              <a:gd name="T69" fmla="*/ 34 h 50"/>
              <a:gd name="T70" fmla="*/ 50 w 51"/>
              <a:gd name="T71" fmla="*/ 30 h 50"/>
              <a:gd name="T72" fmla="*/ 51 w 51"/>
              <a:gd name="T73" fmla="*/ 25 h 50"/>
              <a:gd name="T74" fmla="*/ 51 w 51"/>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50">
                <a:moveTo>
                  <a:pt x="51" y="25"/>
                </a:moveTo>
                <a:lnTo>
                  <a:pt x="51" y="25"/>
                </a:lnTo>
                <a:lnTo>
                  <a:pt x="50" y="20"/>
                </a:lnTo>
                <a:lnTo>
                  <a:pt x="49" y="15"/>
                </a:lnTo>
                <a:lnTo>
                  <a:pt x="46" y="11"/>
                </a:lnTo>
                <a:lnTo>
                  <a:pt x="43" y="8"/>
                </a:lnTo>
                <a:lnTo>
                  <a:pt x="40" y="4"/>
                </a:lnTo>
                <a:lnTo>
                  <a:pt x="35" y="2"/>
                </a:lnTo>
                <a:lnTo>
                  <a:pt x="31" y="0"/>
                </a:lnTo>
                <a:lnTo>
                  <a:pt x="25" y="0"/>
                </a:lnTo>
                <a:lnTo>
                  <a:pt x="25" y="0"/>
                </a:lnTo>
                <a:lnTo>
                  <a:pt x="20" y="0"/>
                </a:lnTo>
                <a:lnTo>
                  <a:pt x="15" y="2"/>
                </a:lnTo>
                <a:lnTo>
                  <a:pt x="11" y="4"/>
                </a:lnTo>
                <a:lnTo>
                  <a:pt x="8" y="8"/>
                </a:lnTo>
                <a:lnTo>
                  <a:pt x="4" y="11"/>
                </a:lnTo>
                <a:lnTo>
                  <a:pt x="2" y="15"/>
                </a:lnTo>
                <a:lnTo>
                  <a:pt x="1" y="20"/>
                </a:lnTo>
                <a:lnTo>
                  <a:pt x="0" y="25"/>
                </a:lnTo>
                <a:lnTo>
                  <a:pt x="0" y="25"/>
                </a:lnTo>
                <a:lnTo>
                  <a:pt x="1" y="30"/>
                </a:lnTo>
                <a:lnTo>
                  <a:pt x="2" y="34"/>
                </a:lnTo>
                <a:lnTo>
                  <a:pt x="4" y="39"/>
                </a:lnTo>
                <a:lnTo>
                  <a:pt x="8" y="43"/>
                </a:lnTo>
                <a:lnTo>
                  <a:pt x="11" y="45"/>
                </a:lnTo>
                <a:lnTo>
                  <a:pt x="15" y="48"/>
                </a:lnTo>
                <a:lnTo>
                  <a:pt x="20" y="50"/>
                </a:lnTo>
                <a:lnTo>
                  <a:pt x="25" y="50"/>
                </a:lnTo>
                <a:lnTo>
                  <a:pt x="25" y="50"/>
                </a:lnTo>
                <a:lnTo>
                  <a:pt x="31" y="50"/>
                </a:lnTo>
                <a:lnTo>
                  <a:pt x="35" y="48"/>
                </a:lnTo>
                <a:lnTo>
                  <a:pt x="40" y="45"/>
                </a:lnTo>
                <a:lnTo>
                  <a:pt x="43" y="43"/>
                </a:lnTo>
                <a:lnTo>
                  <a:pt x="46" y="39"/>
                </a:lnTo>
                <a:lnTo>
                  <a:pt x="49" y="34"/>
                </a:lnTo>
                <a:lnTo>
                  <a:pt x="50" y="30"/>
                </a:lnTo>
                <a:lnTo>
                  <a:pt x="51" y="25"/>
                </a:lnTo>
                <a:lnTo>
                  <a:pt x="51"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7" name="Freeform 29"/>
          <p:cNvSpPr>
            <a:spLocks noEditPoints="1"/>
          </p:cNvSpPr>
          <p:nvPr/>
        </p:nvSpPr>
        <p:spPr bwMode="auto">
          <a:xfrm>
            <a:off x="1581150" y="2543176"/>
            <a:ext cx="100966" cy="102870"/>
          </a:xfrm>
          <a:custGeom>
            <a:avLst/>
            <a:gdLst>
              <a:gd name="T0" fmla="*/ 0 w 53"/>
              <a:gd name="T1" fmla="*/ 27 h 54"/>
              <a:gd name="T2" fmla="*/ 2 w 53"/>
              <a:gd name="T3" fmla="*/ 16 h 54"/>
              <a:gd name="T4" fmla="*/ 8 w 53"/>
              <a:gd name="T5" fmla="*/ 7 h 54"/>
              <a:gd name="T6" fmla="*/ 16 w 53"/>
              <a:gd name="T7" fmla="*/ 2 h 54"/>
              <a:gd name="T8" fmla="*/ 26 w 53"/>
              <a:gd name="T9" fmla="*/ 0 h 54"/>
              <a:gd name="T10" fmla="*/ 26 w 53"/>
              <a:gd name="T11" fmla="*/ 0 h 54"/>
              <a:gd name="T12" fmla="*/ 36 w 53"/>
              <a:gd name="T13" fmla="*/ 2 h 54"/>
              <a:gd name="T14" fmla="*/ 45 w 53"/>
              <a:gd name="T15" fmla="*/ 7 h 54"/>
              <a:gd name="T16" fmla="*/ 51 w 53"/>
              <a:gd name="T17" fmla="*/ 16 h 54"/>
              <a:gd name="T18" fmla="*/ 53 w 53"/>
              <a:gd name="T19" fmla="*/ 27 h 54"/>
              <a:gd name="T20" fmla="*/ 53 w 53"/>
              <a:gd name="T21" fmla="*/ 27 h 54"/>
              <a:gd name="T22" fmla="*/ 51 w 53"/>
              <a:gd name="T23" fmla="*/ 37 h 54"/>
              <a:gd name="T24" fmla="*/ 45 w 53"/>
              <a:gd name="T25" fmla="*/ 46 h 54"/>
              <a:gd name="T26" fmla="*/ 36 w 53"/>
              <a:gd name="T27" fmla="*/ 52 h 54"/>
              <a:gd name="T28" fmla="*/ 26 w 53"/>
              <a:gd name="T29" fmla="*/ 54 h 54"/>
              <a:gd name="T30" fmla="*/ 26 w 53"/>
              <a:gd name="T31" fmla="*/ 54 h 54"/>
              <a:gd name="T32" fmla="*/ 16 w 53"/>
              <a:gd name="T33" fmla="*/ 52 h 54"/>
              <a:gd name="T34" fmla="*/ 8 w 53"/>
              <a:gd name="T35" fmla="*/ 46 h 54"/>
              <a:gd name="T36" fmla="*/ 2 w 53"/>
              <a:gd name="T37" fmla="*/ 37 h 54"/>
              <a:gd name="T38" fmla="*/ 0 w 53"/>
              <a:gd name="T39" fmla="*/ 27 h 54"/>
              <a:gd name="T40" fmla="*/ 10 w 53"/>
              <a:gd name="T41" fmla="*/ 11 h 54"/>
              <a:gd name="T42" fmla="*/ 8 w 53"/>
              <a:gd name="T43" fmla="*/ 14 h 54"/>
              <a:gd name="T44" fmla="*/ 3 w 53"/>
              <a:gd name="T45" fmla="*/ 22 h 54"/>
              <a:gd name="T46" fmla="*/ 3 w 53"/>
              <a:gd name="T47" fmla="*/ 27 h 54"/>
              <a:gd name="T48" fmla="*/ 3 w 53"/>
              <a:gd name="T49" fmla="*/ 32 h 54"/>
              <a:gd name="T50" fmla="*/ 8 w 53"/>
              <a:gd name="T51" fmla="*/ 40 h 54"/>
              <a:gd name="T52" fmla="*/ 10 w 53"/>
              <a:gd name="T53" fmla="*/ 43 h 54"/>
              <a:gd name="T54" fmla="*/ 13 w 53"/>
              <a:gd name="T55" fmla="*/ 46 h 54"/>
              <a:gd name="T56" fmla="*/ 22 w 53"/>
              <a:gd name="T57" fmla="*/ 50 h 54"/>
              <a:gd name="T58" fmla="*/ 26 w 53"/>
              <a:gd name="T59" fmla="*/ 51 h 54"/>
              <a:gd name="T60" fmla="*/ 31 w 53"/>
              <a:gd name="T61" fmla="*/ 50 h 54"/>
              <a:gd name="T62" fmla="*/ 40 w 53"/>
              <a:gd name="T63" fmla="*/ 46 h 54"/>
              <a:gd name="T64" fmla="*/ 43 w 53"/>
              <a:gd name="T65" fmla="*/ 43 h 54"/>
              <a:gd name="T66" fmla="*/ 45 w 53"/>
              <a:gd name="T67" fmla="*/ 40 h 54"/>
              <a:gd name="T68" fmla="*/ 50 w 53"/>
              <a:gd name="T69" fmla="*/ 32 h 54"/>
              <a:gd name="T70" fmla="*/ 50 w 53"/>
              <a:gd name="T71" fmla="*/ 27 h 54"/>
              <a:gd name="T72" fmla="*/ 50 w 53"/>
              <a:gd name="T73" fmla="*/ 22 h 54"/>
              <a:gd name="T74" fmla="*/ 45 w 53"/>
              <a:gd name="T75" fmla="*/ 14 h 54"/>
              <a:gd name="T76" fmla="*/ 43 w 53"/>
              <a:gd name="T77" fmla="*/ 11 h 54"/>
              <a:gd name="T78" fmla="*/ 40 w 53"/>
              <a:gd name="T79" fmla="*/ 7 h 54"/>
              <a:gd name="T80" fmla="*/ 31 w 53"/>
              <a:gd name="T81" fmla="*/ 4 h 54"/>
              <a:gd name="T82" fmla="*/ 26 w 53"/>
              <a:gd name="T83" fmla="*/ 3 h 54"/>
              <a:gd name="T84" fmla="*/ 22 w 53"/>
              <a:gd name="T85" fmla="*/ 4 h 54"/>
              <a:gd name="T86" fmla="*/ 13 w 53"/>
              <a:gd name="T87" fmla="*/ 7 h 54"/>
              <a:gd name="T88" fmla="*/ 10 w 53"/>
              <a:gd name="T8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4">
                <a:moveTo>
                  <a:pt x="0" y="27"/>
                </a:moveTo>
                <a:lnTo>
                  <a:pt x="0" y="27"/>
                </a:lnTo>
                <a:lnTo>
                  <a:pt x="0" y="22"/>
                </a:lnTo>
                <a:lnTo>
                  <a:pt x="2" y="16"/>
                </a:lnTo>
                <a:lnTo>
                  <a:pt x="4" y="12"/>
                </a:lnTo>
                <a:lnTo>
                  <a:pt x="8" y="7"/>
                </a:lnTo>
                <a:lnTo>
                  <a:pt x="11" y="4"/>
                </a:lnTo>
                <a:lnTo>
                  <a:pt x="16" y="2"/>
                </a:lnTo>
                <a:lnTo>
                  <a:pt x="21" y="1"/>
                </a:lnTo>
                <a:lnTo>
                  <a:pt x="26" y="0"/>
                </a:lnTo>
                <a:lnTo>
                  <a:pt x="26" y="0"/>
                </a:lnTo>
                <a:lnTo>
                  <a:pt x="26" y="0"/>
                </a:lnTo>
                <a:lnTo>
                  <a:pt x="32" y="1"/>
                </a:lnTo>
                <a:lnTo>
                  <a:pt x="36" y="2"/>
                </a:lnTo>
                <a:lnTo>
                  <a:pt x="42" y="4"/>
                </a:lnTo>
                <a:lnTo>
                  <a:pt x="45" y="7"/>
                </a:lnTo>
                <a:lnTo>
                  <a:pt x="49" y="12"/>
                </a:lnTo>
                <a:lnTo>
                  <a:pt x="51" y="16"/>
                </a:lnTo>
                <a:lnTo>
                  <a:pt x="53" y="22"/>
                </a:lnTo>
                <a:lnTo>
                  <a:pt x="53" y="27"/>
                </a:lnTo>
                <a:lnTo>
                  <a:pt x="53" y="27"/>
                </a:lnTo>
                <a:lnTo>
                  <a:pt x="53" y="27"/>
                </a:lnTo>
                <a:lnTo>
                  <a:pt x="53" y="32"/>
                </a:lnTo>
                <a:lnTo>
                  <a:pt x="51" y="37"/>
                </a:lnTo>
                <a:lnTo>
                  <a:pt x="49" y="42"/>
                </a:lnTo>
                <a:lnTo>
                  <a:pt x="45" y="46"/>
                </a:lnTo>
                <a:lnTo>
                  <a:pt x="42" y="50"/>
                </a:lnTo>
                <a:lnTo>
                  <a:pt x="36" y="52"/>
                </a:lnTo>
                <a:lnTo>
                  <a:pt x="32" y="53"/>
                </a:lnTo>
                <a:lnTo>
                  <a:pt x="26" y="54"/>
                </a:lnTo>
                <a:lnTo>
                  <a:pt x="26" y="54"/>
                </a:lnTo>
                <a:lnTo>
                  <a:pt x="26" y="54"/>
                </a:lnTo>
                <a:lnTo>
                  <a:pt x="21" y="53"/>
                </a:lnTo>
                <a:lnTo>
                  <a:pt x="16" y="52"/>
                </a:lnTo>
                <a:lnTo>
                  <a:pt x="11" y="50"/>
                </a:lnTo>
                <a:lnTo>
                  <a:pt x="8" y="46"/>
                </a:lnTo>
                <a:lnTo>
                  <a:pt x="4" y="42"/>
                </a:lnTo>
                <a:lnTo>
                  <a:pt x="2" y="37"/>
                </a:lnTo>
                <a:lnTo>
                  <a:pt x="0" y="32"/>
                </a:lnTo>
                <a:lnTo>
                  <a:pt x="0" y="27"/>
                </a:lnTo>
                <a:lnTo>
                  <a:pt x="0" y="27"/>
                </a:lnTo>
                <a:close/>
                <a:moveTo>
                  <a:pt x="10" y="11"/>
                </a:moveTo>
                <a:lnTo>
                  <a:pt x="10" y="11"/>
                </a:lnTo>
                <a:lnTo>
                  <a:pt x="8" y="14"/>
                </a:lnTo>
                <a:lnTo>
                  <a:pt x="5" y="17"/>
                </a:lnTo>
                <a:lnTo>
                  <a:pt x="3" y="22"/>
                </a:lnTo>
                <a:lnTo>
                  <a:pt x="3" y="27"/>
                </a:lnTo>
                <a:lnTo>
                  <a:pt x="3" y="27"/>
                </a:lnTo>
                <a:lnTo>
                  <a:pt x="3" y="27"/>
                </a:lnTo>
                <a:lnTo>
                  <a:pt x="3" y="32"/>
                </a:lnTo>
                <a:lnTo>
                  <a:pt x="5" y="36"/>
                </a:lnTo>
                <a:lnTo>
                  <a:pt x="8" y="40"/>
                </a:lnTo>
                <a:lnTo>
                  <a:pt x="10" y="43"/>
                </a:lnTo>
                <a:lnTo>
                  <a:pt x="10" y="43"/>
                </a:lnTo>
                <a:lnTo>
                  <a:pt x="10" y="43"/>
                </a:lnTo>
                <a:lnTo>
                  <a:pt x="13" y="46"/>
                </a:lnTo>
                <a:lnTo>
                  <a:pt x="18" y="48"/>
                </a:lnTo>
                <a:lnTo>
                  <a:pt x="22" y="50"/>
                </a:lnTo>
                <a:lnTo>
                  <a:pt x="26" y="51"/>
                </a:lnTo>
                <a:lnTo>
                  <a:pt x="26" y="51"/>
                </a:lnTo>
                <a:lnTo>
                  <a:pt x="26" y="51"/>
                </a:lnTo>
                <a:lnTo>
                  <a:pt x="31" y="50"/>
                </a:lnTo>
                <a:lnTo>
                  <a:pt x="35" y="48"/>
                </a:lnTo>
                <a:lnTo>
                  <a:pt x="40" y="46"/>
                </a:lnTo>
                <a:lnTo>
                  <a:pt x="43" y="43"/>
                </a:lnTo>
                <a:lnTo>
                  <a:pt x="43" y="43"/>
                </a:lnTo>
                <a:lnTo>
                  <a:pt x="43" y="43"/>
                </a:lnTo>
                <a:lnTo>
                  <a:pt x="45" y="40"/>
                </a:lnTo>
                <a:lnTo>
                  <a:pt x="47" y="36"/>
                </a:lnTo>
                <a:lnTo>
                  <a:pt x="50" y="32"/>
                </a:lnTo>
                <a:lnTo>
                  <a:pt x="50" y="27"/>
                </a:lnTo>
                <a:lnTo>
                  <a:pt x="50" y="27"/>
                </a:lnTo>
                <a:lnTo>
                  <a:pt x="50" y="27"/>
                </a:lnTo>
                <a:lnTo>
                  <a:pt x="50" y="22"/>
                </a:lnTo>
                <a:lnTo>
                  <a:pt x="47" y="17"/>
                </a:lnTo>
                <a:lnTo>
                  <a:pt x="45" y="14"/>
                </a:lnTo>
                <a:lnTo>
                  <a:pt x="43" y="11"/>
                </a:lnTo>
                <a:lnTo>
                  <a:pt x="43" y="11"/>
                </a:lnTo>
                <a:lnTo>
                  <a:pt x="43" y="11"/>
                </a:lnTo>
                <a:lnTo>
                  <a:pt x="40" y="7"/>
                </a:lnTo>
                <a:lnTo>
                  <a:pt x="35" y="5"/>
                </a:lnTo>
                <a:lnTo>
                  <a:pt x="31" y="4"/>
                </a:lnTo>
                <a:lnTo>
                  <a:pt x="26" y="3"/>
                </a:lnTo>
                <a:lnTo>
                  <a:pt x="26" y="3"/>
                </a:lnTo>
                <a:lnTo>
                  <a:pt x="26" y="3"/>
                </a:lnTo>
                <a:lnTo>
                  <a:pt x="22" y="4"/>
                </a:lnTo>
                <a:lnTo>
                  <a:pt x="18" y="5"/>
                </a:lnTo>
                <a:lnTo>
                  <a:pt x="13" y="7"/>
                </a:lnTo>
                <a:lnTo>
                  <a:pt x="10" y="11"/>
                </a:lnTo>
                <a:lnTo>
                  <a:pt x="10"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8" name="Freeform 30"/>
          <p:cNvSpPr>
            <a:spLocks/>
          </p:cNvSpPr>
          <p:nvPr/>
        </p:nvSpPr>
        <p:spPr bwMode="auto">
          <a:xfrm>
            <a:off x="1849756" y="2394586"/>
            <a:ext cx="95250" cy="95250"/>
          </a:xfrm>
          <a:custGeom>
            <a:avLst/>
            <a:gdLst>
              <a:gd name="T0" fmla="*/ 50 w 50"/>
              <a:gd name="T1" fmla="*/ 25 h 50"/>
              <a:gd name="T2" fmla="*/ 50 w 50"/>
              <a:gd name="T3" fmla="*/ 25 h 50"/>
              <a:gd name="T4" fmla="*/ 50 w 50"/>
              <a:gd name="T5" fmla="*/ 20 h 50"/>
              <a:gd name="T6" fmla="*/ 48 w 50"/>
              <a:gd name="T7" fmla="*/ 15 h 50"/>
              <a:gd name="T8" fmla="*/ 46 w 50"/>
              <a:gd name="T9" fmla="*/ 11 h 50"/>
              <a:gd name="T10" fmla="*/ 43 w 50"/>
              <a:gd name="T11" fmla="*/ 7 h 50"/>
              <a:gd name="T12" fmla="*/ 39 w 50"/>
              <a:gd name="T13" fmla="*/ 3 h 50"/>
              <a:gd name="T14" fmla="*/ 35 w 50"/>
              <a:gd name="T15" fmla="*/ 1 h 50"/>
              <a:gd name="T16" fmla="*/ 30 w 50"/>
              <a:gd name="T17" fmla="*/ 0 h 50"/>
              <a:gd name="T18" fmla="*/ 25 w 50"/>
              <a:gd name="T19" fmla="*/ 0 h 50"/>
              <a:gd name="T20" fmla="*/ 25 w 50"/>
              <a:gd name="T21" fmla="*/ 0 h 50"/>
              <a:gd name="T22" fmla="*/ 20 w 50"/>
              <a:gd name="T23" fmla="*/ 0 h 50"/>
              <a:gd name="T24" fmla="*/ 16 w 50"/>
              <a:gd name="T25" fmla="*/ 1 h 50"/>
              <a:gd name="T26" fmla="*/ 12 w 50"/>
              <a:gd name="T27" fmla="*/ 3 h 50"/>
              <a:gd name="T28" fmla="*/ 7 w 50"/>
              <a:gd name="T29" fmla="*/ 7 h 50"/>
              <a:gd name="T30" fmla="*/ 5 w 50"/>
              <a:gd name="T31" fmla="*/ 11 h 50"/>
              <a:gd name="T32" fmla="*/ 2 w 50"/>
              <a:gd name="T33" fmla="*/ 15 h 50"/>
              <a:gd name="T34" fmla="*/ 0 w 50"/>
              <a:gd name="T35" fmla="*/ 20 h 50"/>
              <a:gd name="T36" fmla="*/ 0 w 50"/>
              <a:gd name="T37" fmla="*/ 25 h 50"/>
              <a:gd name="T38" fmla="*/ 0 w 50"/>
              <a:gd name="T39" fmla="*/ 25 h 50"/>
              <a:gd name="T40" fmla="*/ 0 w 50"/>
              <a:gd name="T41" fmla="*/ 30 h 50"/>
              <a:gd name="T42" fmla="*/ 2 w 50"/>
              <a:gd name="T43" fmla="*/ 35 h 50"/>
              <a:gd name="T44" fmla="*/ 5 w 50"/>
              <a:gd name="T45" fmla="*/ 39 h 50"/>
              <a:gd name="T46" fmla="*/ 7 w 50"/>
              <a:gd name="T47" fmla="*/ 42 h 50"/>
              <a:gd name="T48" fmla="*/ 12 w 50"/>
              <a:gd name="T49" fmla="*/ 46 h 50"/>
              <a:gd name="T50" fmla="*/ 16 w 50"/>
              <a:gd name="T51" fmla="*/ 48 h 50"/>
              <a:gd name="T52" fmla="*/ 20 w 50"/>
              <a:gd name="T53" fmla="*/ 49 h 50"/>
              <a:gd name="T54" fmla="*/ 25 w 50"/>
              <a:gd name="T55" fmla="*/ 50 h 50"/>
              <a:gd name="T56" fmla="*/ 25 w 50"/>
              <a:gd name="T57" fmla="*/ 50 h 50"/>
              <a:gd name="T58" fmla="*/ 30 w 50"/>
              <a:gd name="T59" fmla="*/ 49 h 50"/>
              <a:gd name="T60" fmla="*/ 35 w 50"/>
              <a:gd name="T61" fmla="*/ 48 h 50"/>
              <a:gd name="T62" fmla="*/ 39 w 50"/>
              <a:gd name="T63" fmla="*/ 46 h 50"/>
              <a:gd name="T64" fmla="*/ 43 w 50"/>
              <a:gd name="T65" fmla="*/ 42 h 50"/>
              <a:gd name="T66" fmla="*/ 46 w 50"/>
              <a:gd name="T67" fmla="*/ 39 h 50"/>
              <a:gd name="T68" fmla="*/ 48 w 50"/>
              <a:gd name="T69" fmla="*/ 35 h 50"/>
              <a:gd name="T70" fmla="*/ 50 w 50"/>
              <a:gd name="T71" fmla="*/ 30 h 50"/>
              <a:gd name="T72" fmla="*/ 50 w 50"/>
              <a:gd name="T73" fmla="*/ 25 h 50"/>
              <a:gd name="T74" fmla="*/ 50 w 50"/>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5"/>
                </a:moveTo>
                <a:lnTo>
                  <a:pt x="50" y="25"/>
                </a:lnTo>
                <a:lnTo>
                  <a:pt x="50" y="20"/>
                </a:lnTo>
                <a:lnTo>
                  <a:pt x="48" y="15"/>
                </a:lnTo>
                <a:lnTo>
                  <a:pt x="46" y="11"/>
                </a:lnTo>
                <a:lnTo>
                  <a:pt x="43" y="7"/>
                </a:lnTo>
                <a:lnTo>
                  <a:pt x="39" y="3"/>
                </a:lnTo>
                <a:lnTo>
                  <a:pt x="35" y="1"/>
                </a:lnTo>
                <a:lnTo>
                  <a:pt x="30" y="0"/>
                </a:lnTo>
                <a:lnTo>
                  <a:pt x="25" y="0"/>
                </a:lnTo>
                <a:lnTo>
                  <a:pt x="25" y="0"/>
                </a:lnTo>
                <a:lnTo>
                  <a:pt x="20" y="0"/>
                </a:lnTo>
                <a:lnTo>
                  <a:pt x="16" y="1"/>
                </a:lnTo>
                <a:lnTo>
                  <a:pt x="12" y="3"/>
                </a:lnTo>
                <a:lnTo>
                  <a:pt x="7" y="7"/>
                </a:lnTo>
                <a:lnTo>
                  <a:pt x="5" y="11"/>
                </a:lnTo>
                <a:lnTo>
                  <a:pt x="2" y="15"/>
                </a:lnTo>
                <a:lnTo>
                  <a:pt x="0" y="20"/>
                </a:lnTo>
                <a:lnTo>
                  <a:pt x="0" y="25"/>
                </a:lnTo>
                <a:lnTo>
                  <a:pt x="0" y="25"/>
                </a:lnTo>
                <a:lnTo>
                  <a:pt x="0" y="30"/>
                </a:lnTo>
                <a:lnTo>
                  <a:pt x="2" y="35"/>
                </a:lnTo>
                <a:lnTo>
                  <a:pt x="5" y="39"/>
                </a:lnTo>
                <a:lnTo>
                  <a:pt x="7" y="42"/>
                </a:lnTo>
                <a:lnTo>
                  <a:pt x="12" y="46"/>
                </a:lnTo>
                <a:lnTo>
                  <a:pt x="16" y="48"/>
                </a:lnTo>
                <a:lnTo>
                  <a:pt x="20" y="49"/>
                </a:lnTo>
                <a:lnTo>
                  <a:pt x="25" y="50"/>
                </a:lnTo>
                <a:lnTo>
                  <a:pt x="25" y="50"/>
                </a:lnTo>
                <a:lnTo>
                  <a:pt x="30" y="49"/>
                </a:lnTo>
                <a:lnTo>
                  <a:pt x="35" y="48"/>
                </a:lnTo>
                <a:lnTo>
                  <a:pt x="39" y="46"/>
                </a:lnTo>
                <a:lnTo>
                  <a:pt x="43" y="42"/>
                </a:lnTo>
                <a:lnTo>
                  <a:pt x="46" y="39"/>
                </a:lnTo>
                <a:lnTo>
                  <a:pt x="48" y="35"/>
                </a:lnTo>
                <a:lnTo>
                  <a:pt x="50" y="30"/>
                </a:lnTo>
                <a:lnTo>
                  <a:pt x="50" y="25"/>
                </a:lnTo>
                <a:lnTo>
                  <a:pt x="50" y="25"/>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49" name="Freeform 31"/>
          <p:cNvSpPr>
            <a:spLocks noEditPoints="1"/>
          </p:cNvSpPr>
          <p:nvPr/>
        </p:nvSpPr>
        <p:spPr bwMode="auto">
          <a:xfrm>
            <a:off x="1845946" y="2390776"/>
            <a:ext cx="102870" cy="100964"/>
          </a:xfrm>
          <a:custGeom>
            <a:avLst/>
            <a:gdLst>
              <a:gd name="T0" fmla="*/ 0 w 54"/>
              <a:gd name="T1" fmla="*/ 27 h 53"/>
              <a:gd name="T2" fmla="*/ 2 w 54"/>
              <a:gd name="T3" fmla="*/ 17 h 53"/>
              <a:gd name="T4" fmla="*/ 8 w 54"/>
              <a:gd name="T5" fmla="*/ 8 h 53"/>
              <a:gd name="T6" fmla="*/ 17 w 54"/>
              <a:gd name="T7" fmla="*/ 2 h 53"/>
              <a:gd name="T8" fmla="*/ 27 w 54"/>
              <a:gd name="T9" fmla="*/ 0 h 53"/>
              <a:gd name="T10" fmla="*/ 27 w 54"/>
              <a:gd name="T11" fmla="*/ 0 h 53"/>
              <a:gd name="T12" fmla="*/ 38 w 54"/>
              <a:gd name="T13" fmla="*/ 2 h 53"/>
              <a:gd name="T14" fmla="*/ 46 w 54"/>
              <a:gd name="T15" fmla="*/ 8 h 53"/>
              <a:gd name="T16" fmla="*/ 52 w 54"/>
              <a:gd name="T17" fmla="*/ 17 h 53"/>
              <a:gd name="T18" fmla="*/ 54 w 54"/>
              <a:gd name="T19" fmla="*/ 27 h 53"/>
              <a:gd name="T20" fmla="*/ 54 w 54"/>
              <a:gd name="T21" fmla="*/ 27 h 53"/>
              <a:gd name="T22" fmla="*/ 52 w 54"/>
              <a:gd name="T23" fmla="*/ 38 h 53"/>
              <a:gd name="T24" fmla="*/ 46 w 54"/>
              <a:gd name="T25" fmla="*/ 45 h 53"/>
              <a:gd name="T26" fmla="*/ 38 w 54"/>
              <a:gd name="T27" fmla="*/ 51 h 53"/>
              <a:gd name="T28" fmla="*/ 27 w 54"/>
              <a:gd name="T29" fmla="*/ 53 h 53"/>
              <a:gd name="T30" fmla="*/ 27 w 54"/>
              <a:gd name="T31" fmla="*/ 53 h 53"/>
              <a:gd name="T32" fmla="*/ 17 w 54"/>
              <a:gd name="T33" fmla="*/ 51 h 53"/>
              <a:gd name="T34" fmla="*/ 8 w 54"/>
              <a:gd name="T35" fmla="*/ 45 h 53"/>
              <a:gd name="T36" fmla="*/ 2 w 54"/>
              <a:gd name="T37" fmla="*/ 38 h 53"/>
              <a:gd name="T38" fmla="*/ 0 w 54"/>
              <a:gd name="T39" fmla="*/ 27 h 53"/>
              <a:gd name="T40" fmla="*/ 10 w 54"/>
              <a:gd name="T41" fmla="*/ 10 h 53"/>
              <a:gd name="T42" fmla="*/ 8 w 54"/>
              <a:gd name="T43" fmla="*/ 13 h 53"/>
              <a:gd name="T44" fmla="*/ 5 w 54"/>
              <a:gd name="T45" fmla="*/ 22 h 53"/>
              <a:gd name="T46" fmla="*/ 4 w 54"/>
              <a:gd name="T47" fmla="*/ 27 h 53"/>
              <a:gd name="T48" fmla="*/ 5 w 54"/>
              <a:gd name="T49" fmla="*/ 31 h 53"/>
              <a:gd name="T50" fmla="*/ 8 w 54"/>
              <a:gd name="T51" fmla="*/ 40 h 53"/>
              <a:gd name="T52" fmla="*/ 10 w 54"/>
              <a:gd name="T53" fmla="*/ 43 h 53"/>
              <a:gd name="T54" fmla="*/ 15 w 54"/>
              <a:gd name="T55" fmla="*/ 46 h 53"/>
              <a:gd name="T56" fmla="*/ 22 w 54"/>
              <a:gd name="T57" fmla="*/ 50 h 53"/>
              <a:gd name="T58" fmla="*/ 27 w 54"/>
              <a:gd name="T59" fmla="*/ 50 h 53"/>
              <a:gd name="T60" fmla="*/ 32 w 54"/>
              <a:gd name="T61" fmla="*/ 50 h 53"/>
              <a:gd name="T62" fmla="*/ 40 w 54"/>
              <a:gd name="T63" fmla="*/ 46 h 53"/>
              <a:gd name="T64" fmla="*/ 43 w 54"/>
              <a:gd name="T65" fmla="*/ 43 h 53"/>
              <a:gd name="T66" fmla="*/ 47 w 54"/>
              <a:gd name="T67" fmla="*/ 40 h 53"/>
              <a:gd name="T68" fmla="*/ 50 w 54"/>
              <a:gd name="T69" fmla="*/ 31 h 53"/>
              <a:gd name="T70" fmla="*/ 50 w 54"/>
              <a:gd name="T71" fmla="*/ 27 h 53"/>
              <a:gd name="T72" fmla="*/ 50 w 54"/>
              <a:gd name="T73" fmla="*/ 22 h 53"/>
              <a:gd name="T74" fmla="*/ 47 w 54"/>
              <a:gd name="T75" fmla="*/ 13 h 53"/>
              <a:gd name="T76" fmla="*/ 43 w 54"/>
              <a:gd name="T77" fmla="*/ 10 h 53"/>
              <a:gd name="T78" fmla="*/ 40 w 54"/>
              <a:gd name="T79" fmla="*/ 8 h 53"/>
              <a:gd name="T80" fmla="*/ 32 w 54"/>
              <a:gd name="T81" fmla="*/ 4 h 53"/>
              <a:gd name="T82" fmla="*/ 27 w 54"/>
              <a:gd name="T83" fmla="*/ 3 h 53"/>
              <a:gd name="T84" fmla="*/ 22 w 54"/>
              <a:gd name="T85" fmla="*/ 4 h 53"/>
              <a:gd name="T86" fmla="*/ 15 w 54"/>
              <a:gd name="T87" fmla="*/ 8 h 53"/>
              <a:gd name="T88" fmla="*/ 10 w 54"/>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3">
                <a:moveTo>
                  <a:pt x="0" y="27"/>
                </a:moveTo>
                <a:lnTo>
                  <a:pt x="0" y="27"/>
                </a:lnTo>
                <a:lnTo>
                  <a:pt x="1" y="21"/>
                </a:lnTo>
                <a:lnTo>
                  <a:pt x="2" y="17"/>
                </a:lnTo>
                <a:lnTo>
                  <a:pt x="5" y="12"/>
                </a:lnTo>
                <a:lnTo>
                  <a:pt x="8" y="8"/>
                </a:lnTo>
                <a:lnTo>
                  <a:pt x="12" y="4"/>
                </a:lnTo>
                <a:lnTo>
                  <a:pt x="17" y="2"/>
                </a:lnTo>
                <a:lnTo>
                  <a:pt x="21" y="0"/>
                </a:lnTo>
                <a:lnTo>
                  <a:pt x="27" y="0"/>
                </a:lnTo>
                <a:lnTo>
                  <a:pt x="27" y="0"/>
                </a:lnTo>
                <a:lnTo>
                  <a:pt x="27" y="0"/>
                </a:lnTo>
                <a:lnTo>
                  <a:pt x="32" y="0"/>
                </a:lnTo>
                <a:lnTo>
                  <a:pt x="38" y="2"/>
                </a:lnTo>
                <a:lnTo>
                  <a:pt x="42" y="4"/>
                </a:lnTo>
                <a:lnTo>
                  <a:pt x="46" y="8"/>
                </a:lnTo>
                <a:lnTo>
                  <a:pt x="49" y="12"/>
                </a:lnTo>
                <a:lnTo>
                  <a:pt x="52" y="17"/>
                </a:lnTo>
                <a:lnTo>
                  <a:pt x="53" y="21"/>
                </a:lnTo>
                <a:lnTo>
                  <a:pt x="54" y="27"/>
                </a:lnTo>
                <a:lnTo>
                  <a:pt x="54" y="27"/>
                </a:lnTo>
                <a:lnTo>
                  <a:pt x="54" y="27"/>
                </a:lnTo>
                <a:lnTo>
                  <a:pt x="53" y="32"/>
                </a:lnTo>
                <a:lnTo>
                  <a:pt x="52" y="38"/>
                </a:lnTo>
                <a:lnTo>
                  <a:pt x="49" y="42"/>
                </a:lnTo>
                <a:lnTo>
                  <a:pt x="46" y="45"/>
                </a:lnTo>
                <a:lnTo>
                  <a:pt x="42" y="49"/>
                </a:lnTo>
                <a:lnTo>
                  <a:pt x="38" y="51"/>
                </a:lnTo>
                <a:lnTo>
                  <a:pt x="32" y="53"/>
                </a:lnTo>
                <a:lnTo>
                  <a:pt x="27" y="53"/>
                </a:lnTo>
                <a:lnTo>
                  <a:pt x="27" y="53"/>
                </a:lnTo>
                <a:lnTo>
                  <a:pt x="27" y="53"/>
                </a:lnTo>
                <a:lnTo>
                  <a:pt x="21" y="53"/>
                </a:lnTo>
                <a:lnTo>
                  <a:pt x="17" y="51"/>
                </a:lnTo>
                <a:lnTo>
                  <a:pt x="12" y="49"/>
                </a:lnTo>
                <a:lnTo>
                  <a:pt x="8" y="45"/>
                </a:lnTo>
                <a:lnTo>
                  <a:pt x="5" y="42"/>
                </a:lnTo>
                <a:lnTo>
                  <a:pt x="2" y="38"/>
                </a:lnTo>
                <a:lnTo>
                  <a:pt x="1" y="32"/>
                </a:lnTo>
                <a:lnTo>
                  <a:pt x="0" y="27"/>
                </a:lnTo>
                <a:lnTo>
                  <a:pt x="0" y="27"/>
                </a:lnTo>
                <a:close/>
                <a:moveTo>
                  <a:pt x="10" y="10"/>
                </a:moveTo>
                <a:lnTo>
                  <a:pt x="10" y="10"/>
                </a:lnTo>
                <a:lnTo>
                  <a:pt x="8" y="13"/>
                </a:lnTo>
                <a:lnTo>
                  <a:pt x="6" y="18"/>
                </a:lnTo>
                <a:lnTo>
                  <a:pt x="5" y="22"/>
                </a:lnTo>
                <a:lnTo>
                  <a:pt x="4" y="27"/>
                </a:lnTo>
                <a:lnTo>
                  <a:pt x="4" y="27"/>
                </a:lnTo>
                <a:lnTo>
                  <a:pt x="4" y="27"/>
                </a:lnTo>
                <a:lnTo>
                  <a:pt x="5" y="31"/>
                </a:lnTo>
                <a:lnTo>
                  <a:pt x="6" y="35"/>
                </a:lnTo>
                <a:lnTo>
                  <a:pt x="8" y="40"/>
                </a:lnTo>
                <a:lnTo>
                  <a:pt x="10" y="43"/>
                </a:lnTo>
                <a:lnTo>
                  <a:pt x="10" y="43"/>
                </a:lnTo>
                <a:lnTo>
                  <a:pt x="10" y="43"/>
                </a:lnTo>
                <a:lnTo>
                  <a:pt x="15" y="46"/>
                </a:lnTo>
                <a:lnTo>
                  <a:pt x="18" y="49"/>
                </a:lnTo>
                <a:lnTo>
                  <a:pt x="22" y="50"/>
                </a:lnTo>
                <a:lnTo>
                  <a:pt x="27" y="50"/>
                </a:lnTo>
                <a:lnTo>
                  <a:pt x="27" y="50"/>
                </a:lnTo>
                <a:lnTo>
                  <a:pt x="27" y="50"/>
                </a:lnTo>
                <a:lnTo>
                  <a:pt x="32" y="50"/>
                </a:lnTo>
                <a:lnTo>
                  <a:pt x="37" y="49"/>
                </a:lnTo>
                <a:lnTo>
                  <a:pt x="40" y="46"/>
                </a:lnTo>
                <a:lnTo>
                  <a:pt x="43" y="43"/>
                </a:lnTo>
                <a:lnTo>
                  <a:pt x="43" y="43"/>
                </a:lnTo>
                <a:lnTo>
                  <a:pt x="43" y="43"/>
                </a:lnTo>
                <a:lnTo>
                  <a:pt x="47" y="40"/>
                </a:lnTo>
                <a:lnTo>
                  <a:pt x="49" y="35"/>
                </a:lnTo>
                <a:lnTo>
                  <a:pt x="50" y="31"/>
                </a:lnTo>
                <a:lnTo>
                  <a:pt x="50" y="27"/>
                </a:lnTo>
                <a:lnTo>
                  <a:pt x="50" y="27"/>
                </a:lnTo>
                <a:lnTo>
                  <a:pt x="50" y="27"/>
                </a:lnTo>
                <a:lnTo>
                  <a:pt x="50" y="22"/>
                </a:lnTo>
                <a:lnTo>
                  <a:pt x="49" y="18"/>
                </a:lnTo>
                <a:lnTo>
                  <a:pt x="47" y="13"/>
                </a:lnTo>
                <a:lnTo>
                  <a:pt x="43" y="10"/>
                </a:lnTo>
                <a:lnTo>
                  <a:pt x="43" y="10"/>
                </a:lnTo>
                <a:lnTo>
                  <a:pt x="43" y="10"/>
                </a:lnTo>
                <a:lnTo>
                  <a:pt x="40" y="8"/>
                </a:lnTo>
                <a:lnTo>
                  <a:pt x="37" y="5"/>
                </a:lnTo>
                <a:lnTo>
                  <a:pt x="32" y="4"/>
                </a:lnTo>
                <a:lnTo>
                  <a:pt x="27" y="3"/>
                </a:lnTo>
                <a:lnTo>
                  <a:pt x="27" y="3"/>
                </a:lnTo>
                <a:lnTo>
                  <a:pt x="27" y="3"/>
                </a:lnTo>
                <a:lnTo>
                  <a:pt x="22" y="4"/>
                </a:lnTo>
                <a:lnTo>
                  <a:pt x="18" y="5"/>
                </a:lnTo>
                <a:lnTo>
                  <a:pt x="15" y="8"/>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0" name="Freeform 32"/>
          <p:cNvSpPr>
            <a:spLocks/>
          </p:cNvSpPr>
          <p:nvPr/>
        </p:nvSpPr>
        <p:spPr bwMode="auto">
          <a:xfrm>
            <a:off x="1183006" y="2607946"/>
            <a:ext cx="95250" cy="97154"/>
          </a:xfrm>
          <a:custGeom>
            <a:avLst/>
            <a:gdLst>
              <a:gd name="T0" fmla="*/ 50 w 50"/>
              <a:gd name="T1" fmla="*/ 26 h 51"/>
              <a:gd name="T2" fmla="*/ 50 w 50"/>
              <a:gd name="T3" fmla="*/ 26 h 51"/>
              <a:gd name="T4" fmla="*/ 48 w 50"/>
              <a:gd name="T5" fmla="*/ 21 h 51"/>
              <a:gd name="T6" fmla="*/ 47 w 50"/>
              <a:gd name="T7" fmla="*/ 16 h 51"/>
              <a:gd name="T8" fmla="*/ 45 w 50"/>
              <a:gd name="T9" fmla="*/ 11 h 51"/>
              <a:gd name="T10" fmla="*/ 42 w 50"/>
              <a:gd name="T11" fmla="*/ 8 h 51"/>
              <a:gd name="T12" fmla="*/ 39 w 50"/>
              <a:gd name="T13" fmla="*/ 5 h 51"/>
              <a:gd name="T14" fmla="*/ 34 w 50"/>
              <a:gd name="T15" fmla="*/ 2 h 51"/>
              <a:gd name="T16" fmla="*/ 30 w 50"/>
              <a:gd name="T17" fmla="*/ 1 h 51"/>
              <a:gd name="T18" fmla="*/ 24 w 50"/>
              <a:gd name="T19" fmla="*/ 0 h 51"/>
              <a:gd name="T20" fmla="*/ 24 w 50"/>
              <a:gd name="T21" fmla="*/ 0 h 51"/>
              <a:gd name="T22" fmla="*/ 20 w 50"/>
              <a:gd name="T23" fmla="*/ 1 h 51"/>
              <a:gd name="T24" fmla="*/ 14 w 50"/>
              <a:gd name="T25" fmla="*/ 2 h 51"/>
              <a:gd name="T26" fmla="*/ 11 w 50"/>
              <a:gd name="T27" fmla="*/ 5 h 51"/>
              <a:gd name="T28" fmla="*/ 6 w 50"/>
              <a:gd name="T29" fmla="*/ 8 h 51"/>
              <a:gd name="T30" fmla="*/ 3 w 50"/>
              <a:gd name="T31" fmla="*/ 11 h 51"/>
              <a:gd name="T32" fmla="*/ 1 w 50"/>
              <a:gd name="T33" fmla="*/ 16 h 51"/>
              <a:gd name="T34" fmla="*/ 0 w 50"/>
              <a:gd name="T35" fmla="*/ 21 h 51"/>
              <a:gd name="T36" fmla="*/ 0 w 50"/>
              <a:gd name="T37" fmla="*/ 26 h 51"/>
              <a:gd name="T38" fmla="*/ 0 w 50"/>
              <a:gd name="T39" fmla="*/ 26 h 51"/>
              <a:gd name="T40" fmla="*/ 0 w 50"/>
              <a:gd name="T41" fmla="*/ 31 h 51"/>
              <a:gd name="T42" fmla="*/ 1 w 50"/>
              <a:gd name="T43" fmla="*/ 36 h 51"/>
              <a:gd name="T44" fmla="*/ 3 w 50"/>
              <a:gd name="T45" fmla="*/ 40 h 51"/>
              <a:gd name="T46" fmla="*/ 6 w 50"/>
              <a:gd name="T47" fmla="*/ 43 h 51"/>
              <a:gd name="T48" fmla="*/ 11 w 50"/>
              <a:gd name="T49" fmla="*/ 47 h 51"/>
              <a:gd name="T50" fmla="*/ 14 w 50"/>
              <a:gd name="T51" fmla="*/ 49 h 51"/>
              <a:gd name="T52" fmla="*/ 20 w 50"/>
              <a:gd name="T53" fmla="*/ 50 h 51"/>
              <a:gd name="T54" fmla="*/ 24 w 50"/>
              <a:gd name="T55" fmla="*/ 51 h 51"/>
              <a:gd name="T56" fmla="*/ 24 w 50"/>
              <a:gd name="T57" fmla="*/ 51 h 51"/>
              <a:gd name="T58" fmla="*/ 30 w 50"/>
              <a:gd name="T59" fmla="*/ 50 h 51"/>
              <a:gd name="T60" fmla="*/ 34 w 50"/>
              <a:gd name="T61" fmla="*/ 49 h 51"/>
              <a:gd name="T62" fmla="*/ 39 w 50"/>
              <a:gd name="T63" fmla="*/ 47 h 51"/>
              <a:gd name="T64" fmla="*/ 42 w 50"/>
              <a:gd name="T65" fmla="*/ 43 h 51"/>
              <a:gd name="T66" fmla="*/ 45 w 50"/>
              <a:gd name="T67" fmla="*/ 40 h 51"/>
              <a:gd name="T68" fmla="*/ 47 w 50"/>
              <a:gd name="T69" fmla="*/ 36 h 51"/>
              <a:gd name="T70" fmla="*/ 48 w 50"/>
              <a:gd name="T71" fmla="*/ 31 h 51"/>
              <a:gd name="T72" fmla="*/ 50 w 50"/>
              <a:gd name="T73" fmla="*/ 26 h 51"/>
              <a:gd name="T74" fmla="*/ 50 w 50"/>
              <a:gd name="T75"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1">
                <a:moveTo>
                  <a:pt x="50" y="26"/>
                </a:moveTo>
                <a:lnTo>
                  <a:pt x="50" y="26"/>
                </a:lnTo>
                <a:lnTo>
                  <a:pt x="48" y="21"/>
                </a:lnTo>
                <a:lnTo>
                  <a:pt x="47" y="16"/>
                </a:lnTo>
                <a:lnTo>
                  <a:pt x="45" y="11"/>
                </a:lnTo>
                <a:lnTo>
                  <a:pt x="42" y="8"/>
                </a:lnTo>
                <a:lnTo>
                  <a:pt x="39" y="5"/>
                </a:lnTo>
                <a:lnTo>
                  <a:pt x="34" y="2"/>
                </a:lnTo>
                <a:lnTo>
                  <a:pt x="30" y="1"/>
                </a:lnTo>
                <a:lnTo>
                  <a:pt x="24" y="0"/>
                </a:lnTo>
                <a:lnTo>
                  <a:pt x="24" y="0"/>
                </a:lnTo>
                <a:lnTo>
                  <a:pt x="20" y="1"/>
                </a:lnTo>
                <a:lnTo>
                  <a:pt x="14" y="2"/>
                </a:lnTo>
                <a:lnTo>
                  <a:pt x="11" y="5"/>
                </a:lnTo>
                <a:lnTo>
                  <a:pt x="6" y="8"/>
                </a:lnTo>
                <a:lnTo>
                  <a:pt x="3" y="11"/>
                </a:lnTo>
                <a:lnTo>
                  <a:pt x="1" y="16"/>
                </a:lnTo>
                <a:lnTo>
                  <a:pt x="0" y="21"/>
                </a:lnTo>
                <a:lnTo>
                  <a:pt x="0" y="26"/>
                </a:lnTo>
                <a:lnTo>
                  <a:pt x="0" y="26"/>
                </a:lnTo>
                <a:lnTo>
                  <a:pt x="0" y="31"/>
                </a:lnTo>
                <a:lnTo>
                  <a:pt x="1" y="36"/>
                </a:lnTo>
                <a:lnTo>
                  <a:pt x="3" y="40"/>
                </a:lnTo>
                <a:lnTo>
                  <a:pt x="6" y="43"/>
                </a:lnTo>
                <a:lnTo>
                  <a:pt x="11" y="47"/>
                </a:lnTo>
                <a:lnTo>
                  <a:pt x="14" y="49"/>
                </a:lnTo>
                <a:lnTo>
                  <a:pt x="20" y="50"/>
                </a:lnTo>
                <a:lnTo>
                  <a:pt x="24" y="51"/>
                </a:lnTo>
                <a:lnTo>
                  <a:pt x="24" y="51"/>
                </a:lnTo>
                <a:lnTo>
                  <a:pt x="30" y="50"/>
                </a:lnTo>
                <a:lnTo>
                  <a:pt x="34" y="49"/>
                </a:lnTo>
                <a:lnTo>
                  <a:pt x="39" y="47"/>
                </a:lnTo>
                <a:lnTo>
                  <a:pt x="42" y="43"/>
                </a:lnTo>
                <a:lnTo>
                  <a:pt x="45" y="40"/>
                </a:lnTo>
                <a:lnTo>
                  <a:pt x="47" y="36"/>
                </a:lnTo>
                <a:lnTo>
                  <a:pt x="48" y="31"/>
                </a:lnTo>
                <a:lnTo>
                  <a:pt x="50" y="26"/>
                </a:lnTo>
                <a:lnTo>
                  <a:pt x="50"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1" name="Freeform 33"/>
          <p:cNvSpPr>
            <a:spLocks noEditPoints="1"/>
          </p:cNvSpPr>
          <p:nvPr/>
        </p:nvSpPr>
        <p:spPr bwMode="auto">
          <a:xfrm>
            <a:off x="1179195" y="2606041"/>
            <a:ext cx="100966" cy="100964"/>
          </a:xfrm>
          <a:custGeom>
            <a:avLst/>
            <a:gdLst>
              <a:gd name="T0" fmla="*/ 0 w 53"/>
              <a:gd name="T1" fmla="*/ 27 h 53"/>
              <a:gd name="T2" fmla="*/ 2 w 53"/>
              <a:gd name="T3" fmla="*/ 17 h 53"/>
              <a:gd name="T4" fmla="*/ 7 w 53"/>
              <a:gd name="T5" fmla="*/ 8 h 53"/>
              <a:gd name="T6" fmla="*/ 16 w 53"/>
              <a:gd name="T7" fmla="*/ 2 h 53"/>
              <a:gd name="T8" fmla="*/ 26 w 53"/>
              <a:gd name="T9" fmla="*/ 0 h 53"/>
              <a:gd name="T10" fmla="*/ 26 w 53"/>
              <a:gd name="T11" fmla="*/ 0 h 53"/>
              <a:gd name="T12" fmla="*/ 37 w 53"/>
              <a:gd name="T13" fmla="*/ 2 h 53"/>
              <a:gd name="T14" fmla="*/ 45 w 53"/>
              <a:gd name="T15" fmla="*/ 8 h 53"/>
              <a:gd name="T16" fmla="*/ 52 w 53"/>
              <a:gd name="T17" fmla="*/ 17 h 53"/>
              <a:gd name="T18" fmla="*/ 53 w 53"/>
              <a:gd name="T19" fmla="*/ 27 h 53"/>
              <a:gd name="T20" fmla="*/ 53 w 53"/>
              <a:gd name="T21" fmla="*/ 27 h 53"/>
              <a:gd name="T22" fmla="*/ 52 w 53"/>
              <a:gd name="T23" fmla="*/ 38 h 53"/>
              <a:gd name="T24" fmla="*/ 45 w 53"/>
              <a:gd name="T25" fmla="*/ 45 h 53"/>
              <a:gd name="T26" fmla="*/ 37 w 53"/>
              <a:gd name="T27" fmla="*/ 51 h 53"/>
              <a:gd name="T28" fmla="*/ 26 w 53"/>
              <a:gd name="T29" fmla="*/ 53 h 53"/>
              <a:gd name="T30" fmla="*/ 26 w 53"/>
              <a:gd name="T31" fmla="*/ 53 h 53"/>
              <a:gd name="T32" fmla="*/ 16 w 53"/>
              <a:gd name="T33" fmla="*/ 51 h 53"/>
              <a:gd name="T34" fmla="*/ 7 w 53"/>
              <a:gd name="T35" fmla="*/ 45 h 53"/>
              <a:gd name="T36" fmla="*/ 2 w 53"/>
              <a:gd name="T37" fmla="*/ 38 h 53"/>
              <a:gd name="T38" fmla="*/ 0 w 53"/>
              <a:gd name="T39" fmla="*/ 27 h 53"/>
              <a:gd name="T40" fmla="*/ 10 w 53"/>
              <a:gd name="T41" fmla="*/ 10 h 53"/>
              <a:gd name="T42" fmla="*/ 7 w 53"/>
              <a:gd name="T43" fmla="*/ 13 h 53"/>
              <a:gd name="T44" fmla="*/ 4 w 53"/>
              <a:gd name="T45" fmla="*/ 22 h 53"/>
              <a:gd name="T46" fmla="*/ 3 w 53"/>
              <a:gd name="T47" fmla="*/ 27 h 53"/>
              <a:gd name="T48" fmla="*/ 4 w 53"/>
              <a:gd name="T49" fmla="*/ 31 h 53"/>
              <a:gd name="T50" fmla="*/ 7 w 53"/>
              <a:gd name="T51" fmla="*/ 40 h 53"/>
              <a:gd name="T52" fmla="*/ 10 w 53"/>
              <a:gd name="T53" fmla="*/ 43 h 53"/>
              <a:gd name="T54" fmla="*/ 13 w 53"/>
              <a:gd name="T55" fmla="*/ 47 h 53"/>
              <a:gd name="T56" fmla="*/ 22 w 53"/>
              <a:gd name="T57" fmla="*/ 50 h 53"/>
              <a:gd name="T58" fmla="*/ 26 w 53"/>
              <a:gd name="T59" fmla="*/ 50 h 53"/>
              <a:gd name="T60" fmla="*/ 31 w 53"/>
              <a:gd name="T61" fmla="*/ 50 h 53"/>
              <a:gd name="T62" fmla="*/ 39 w 53"/>
              <a:gd name="T63" fmla="*/ 47 h 53"/>
              <a:gd name="T64" fmla="*/ 43 w 53"/>
              <a:gd name="T65" fmla="*/ 43 h 53"/>
              <a:gd name="T66" fmla="*/ 46 w 53"/>
              <a:gd name="T67" fmla="*/ 40 h 53"/>
              <a:gd name="T68" fmla="*/ 49 w 53"/>
              <a:gd name="T69" fmla="*/ 31 h 53"/>
              <a:gd name="T70" fmla="*/ 49 w 53"/>
              <a:gd name="T71" fmla="*/ 27 h 53"/>
              <a:gd name="T72" fmla="*/ 49 w 53"/>
              <a:gd name="T73" fmla="*/ 22 h 53"/>
              <a:gd name="T74" fmla="*/ 46 w 53"/>
              <a:gd name="T75" fmla="*/ 13 h 53"/>
              <a:gd name="T76" fmla="*/ 43 w 53"/>
              <a:gd name="T77" fmla="*/ 10 h 53"/>
              <a:gd name="T78" fmla="*/ 39 w 53"/>
              <a:gd name="T79" fmla="*/ 8 h 53"/>
              <a:gd name="T80" fmla="*/ 31 w 53"/>
              <a:gd name="T81" fmla="*/ 3 h 53"/>
              <a:gd name="T82" fmla="*/ 26 w 53"/>
              <a:gd name="T83" fmla="*/ 3 h 53"/>
              <a:gd name="T84" fmla="*/ 22 w 53"/>
              <a:gd name="T85" fmla="*/ 3 h 53"/>
              <a:gd name="T86" fmla="*/ 13 w 53"/>
              <a:gd name="T87" fmla="*/ 8 h 53"/>
              <a:gd name="T88" fmla="*/ 10 w 53"/>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3">
                <a:moveTo>
                  <a:pt x="0" y="27"/>
                </a:moveTo>
                <a:lnTo>
                  <a:pt x="0" y="27"/>
                </a:lnTo>
                <a:lnTo>
                  <a:pt x="0" y="21"/>
                </a:lnTo>
                <a:lnTo>
                  <a:pt x="2" y="17"/>
                </a:lnTo>
                <a:lnTo>
                  <a:pt x="4" y="12"/>
                </a:lnTo>
                <a:lnTo>
                  <a:pt x="7" y="8"/>
                </a:lnTo>
                <a:lnTo>
                  <a:pt x="12" y="4"/>
                </a:lnTo>
                <a:lnTo>
                  <a:pt x="16" y="2"/>
                </a:lnTo>
                <a:lnTo>
                  <a:pt x="21" y="0"/>
                </a:lnTo>
                <a:lnTo>
                  <a:pt x="26" y="0"/>
                </a:lnTo>
                <a:lnTo>
                  <a:pt x="26" y="0"/>
                </a:lnTo>
                <a:lnTo>
                  <a:pt x="26" y="0"/>
                </a:lnTo>
                <a:lnTo>
                  <a:pt x="32" y="0"/>
                </a:lnTo>
                <a:lnTo>
                  <a:pt x="37" y="2"/>
                </a:lnTo>
                <a:lnTo>
                  <a:pt x="42" y="4"/>
                </a:lnTo>
                <a:lnTo>
                  <a:pt x="45" y="8"/>
                </a:lnTo>
                <a:lnTo>
                  <a:pt x="48" y="12"/>
                </a:lnTo>
                <a:lnTo>
                  <a:pt x="52" y="17"/>
                </a:lnTo>
                <a:lnTo>
                  <a:pt x="53" y="21"/>
                </a:lnTo>
                <a:lnTo>
                  <a:pt x="53" y="27"/>
                </a:lnTo>
                <a:lnTo>
                  <a:pt x="53" y="27"/>
                </a:lnTo>
                <a:lnTo>
                  <a:pt x="53" y="27"/>
                </a:lnTo>
                <a:lnTo>
                  <a:pt x="53" y="32"/>
                </a:lnTo>
                <a:lnTo>
                  <a:pt x="52" y="38"/>
                </a:lnTo>
                <a:lnTo>
                  <a:pt x="48" y="42"/>
                </a:lnTo>
                <a:lnTo>
                  <a:pt x="45" y="45"/>
                </a:lnTo>
                <a:lnTo>
                  <a:pt x="42" y="49"/>
                </a:lnTo>
                <a:lnTo>
                  <a:pt x="37" y="51"/>
                </a:lnTo>
                <a:lnTo>
                  <a:pt x="32" y="53"/>
                </a:lnTo>
                <a:lnTo>
                  <a:pt x="26" y="53"/>
                </a:lnTo>
                <a:lnTo>
                  <a:pt x="26" y="53"/>
                </a:lnTo>
                <a:lnTo>
                  <a:pt x="26" y="53"/>
                </a:lnTo>
                <a:lnTo>
                  <a:pt x="21" y="53"/>
                </a:lnTo>
                <a:lnTo>
                  <a:pt x="16" y="51"/>
                </a:lnTo>
                <a:lnTo>
                  <a:pt x="12" y="49"/>
                </a:lnTo>
                <a:lnTo>
                  <a:pt x="7" y="45"/>
                </a:lnTo>
                <a:lnTo>
                  <a:pt x="4" y="42"/>
                </a:lnTo>
                <a:lnTo>
                  <a:pt x="2" y="38"/>
                </a:lnTo>
                <a:lnTo>
                  <a:pt x="0" y="32"/>
                </a:lnTo>
                <a:lnTo>
                  <a:pt x="0" y="27"/>
                </a:lnTo>
                <a:lnTo>
                  <a:pt x="0" y="27"/>
                </a:lnTo>
                <a:close/>
                <a:moveTo>
                  <a:pt x="10" y="10"/>
                </a:moveTo>
                <a:lnTo>
                  <a:pt x="10" y="10"/>
                </a:lnTo>
                <a:lnTo>
                  <a:pt x="7" y="13"/>
                </a:lnTo>
                <a:lnTo>
                  <a:pt x="5" y="18"/>
                </a:lnTo>
                <a:lnTo>
                  <a:pt x="4" y="22"/>
                </a:lnTo>
                <a:lnTo>
                  <a:pt x="3" y="27"/>
                </a:lnTo>
                <a:lnTo>
                  <a:pt x="3" y="27"/>
                </a:lnTo>
                <a:lnTo>
                  <a:pt x="3" y="27"/>
                </a:lnTo>
                <a:lnTo>
                  <a:pt x="4" y="31"/>
                </a:lnTo>
                <a:lnTo>
                  <a:pt x="5" y="35"/>
                </a:lnTo>
                <a:lnTo>
                  <a:pt x="7" y="40"/>
                </a:lnTo>
                <a:lnTo>
                  <a:pt x="10" y="43"/>
                </a:lnTo>
                <a:lnTo>
                  <a:pt x="10" y="43"/>
                </a:lnTo>
                <a:lnTo>
                  <a:pt x="10" y="43"/>
                </a:lnTo>
                <a:lnTo>
                  <a:pt x="13" y="47"/>
                </a:lnTo>
                <a:lnTo>
                  <a:pt x="17" y="49"/>
                </a:lnTo>
                <a:lnTo>
                  <a:pt x="22" y="50"/>
                </a:lnTo>
                <a:lnTo>
                  <a:pt x="26" y="50"/>
                </a:lnTo>
                <a:lnTo>
                  <a:pt x="26" y="50"/>
                </a:lnTo>
                <a:lnTo>
                  <a:pt x="26" y="50"/>
                </a:lnTo>
                <a:lnTo>
                  <a:pt x="31" y="50"/>
                </a:lnTo>
                <a:lnTo>
                  <a:pt x="35" y="49"/>
                </a:lnTo>
                <a:lnTo>
                  <a:pt x="39" y="47"/>
                </a:lnTo>
                <a:lnTo>
                  <a:pt x="43" y="43"/>
                </a:lnTo>
                <a:lnTo>
                  <a:pt x="43" y="43"/>
                </a:lnTo>
                <a:lnTo>
                  <a:pt x="43" y="43"/>
                </a:lnTo>
                <a:lnTo>
                  <a:pt x="46" y="40"/>
                </a:lnTo>
                <a:lnTo>
                  <a:pt x="48" y="35"/>
                </a:lnTo>
                <a:lnTo>
                  <a:pt x="49" y="31"/>
                </a:lnTo>
                <a:lnTo>
                  <a:pt x="49" y="27"/>
                </a:lnTo>
                <a:lnTo>
                  <a:pt x="49" y="27"/>
                </a:lnTo>
                <a:lnTo>
                  <a:pt x="49" y="27"/>
                </a:lnTo>
                <a:lnTo>
                  <a:pt x="49" y="22"/>
                </a:lnTo>
                <a:lnTo>
                  <a:pt x="48" y="18"/>
                </a:lnTo>
                <a:lnTo>
                  <a:pt x="46" y="13"/>
                </a:lnTo>
                <a:lnTo>
                  <a:pt x="43" y="10"/>
                </a:lnTo>
                <a:lnTo>
                  <a:pt x="43" y="10"/>
                </a:lnTo>
                <a:lnTo>
                  <a:pt x="43" y="10"/>
                </a:lnTo>
                <a:lnTo>
                  <a:pt x="39" y="8"/>
                </a:lnTo>
                <a:lnTo>
                  <a:pt x="35" y="6"/>
                </a:lnTo>
                <a:lnTo>
                  <a:pt x="31" y="3"/>
                </a:lnTo>
                <a:lnTo>
                  <a:pt x="26" y="3"/>
                </a:lnTo>
                <a:lnTo>
                  <a:pt x="26" y="3"/>
                </a:lnTo>
                <a:lnTo>
                  <a:pt x="26" y="3"/>
                </a:lnTo>
                <a:lnTo>
                  <a:pt x="22" y="3"/>
                </a:lnTo>
                <a:lnTo>
                  <a:pt x="17" y="6"/>
                </a:lnTo>
                <a:lnTo>
                  <a:pt x="13" y="8"/>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2" name="Freeform 34"/>
          <p:cNvSpPr>
            <a:spLocks/>
          </p:cNvSpPr>
          <p:nvPr/>
        </p:nvSpPr>
        <p:spPr bwMode="auto">
          <a:xfrm>
            <a:off x="1356360" y="2611756"/>
            <a:ext cx="93346" cy="95250"/>
          </a:xfrm>
          <a:custGeom>
            <a:avLst/>
            <a:gdLst>
              <a:gd name="T0" fmla="*/ 49 w 49"/>
              <a:gd name="T1" fmla="*/ 26 h 50"/>
              <a:gd name="T2" fmla="*/ 49 w 49"/>
              <a:gd name="T3" fmla="*/ 26 h 50"/>
              <a:gd name="T4" fmla="*/ 49 w 49"/>
              <a:gd name="T5" fmla="*/ 20 h 50"/>
              <a:gd name="T6" fmla="*/ 47 w 49"/>
              <a:gd name="T7" fmla="*/ 16 h 50"/>
              <a:gd name="T8" fmla="*/ 45 w 49"/>
              <a:gd name="T9" fmla="*/ 11 h 50"/>
              <a:gd name="T10" fmla="*/ 42 w 49"/>
              <a:gd name="T11" fmla="*/ 8 h 50"/>
              <a:gd name="T12" fmla="*/ 38 w 49"/>
              <a:gd name="T13" fmla="*/ 5 h 50"/>
              <a:gd name="T14" fmla="*/ 34 w 49"/>
              <a:gd name="T15" fmla="*/ 3 h 50"/>
              <a:gd name="T16" fmla="*/ 29 w 49"/>
              <a:gd name="T17" fmla="*/ 1 h 50"/>
              <a:gd name="T18" fmla="*/ 24 w 49"/>
              <a:gd name="T19" fmla="*/ 0 h 50"/>
              <a:gd name="T20" fmla="*/ 24 w 49"/>
              <a:gd name="T21" fmla="*/ 0 h 50"/>
              <a:gd name="T22" fmla="*/ 19 w 49"/>
              <a:gd name="T23" fmla="*/ 1 h 50"/>
              <a:gd name="T24" fmla="*/ 15 w 49"/>
              <a:gd name="T25" fmla="*/ 3 h 50"/>
              <a:gd name="T26" fmla="*/ 11 w 49"/>
              <a:gd name="T27" fmla="*/ 5 h 50"/>
              <a:gd name="T28" fmla="*/ 6 w 49"/>
              <a:gd name="T29" fmla="*/ 8 h 50"/>
              <a:gd name="T30" fmla="*/ 4 w 49"/>
              <a:gd name="T31" fmla="*/ 11 h 50"/>
              <a:gd name="T32" fmla="*/ 1 w 49"/>
              <a:gd name="T33" fmla="*/ 16 h 50"/>
              <a:gd name="T34" fmla="*/ 0 w 49"/>
              <a:gd name="T35" fmla="*/ 20 h 50"/>
              <a:gd name="T36" fmla="*/ 0 w 49"/>
              <a:gd name="T37" fmla="*/ 26 h 50"/>
              <a:gd name="T38" fmla="*/ 0 w 49"/>
              <a:gd name="T39" fmla="*/ 26 h 50"/>
              <a:gd name="T40" fmla="*/ 0 w 49"/>
              <a:gd name="T41" fmla="*/ 30 h 50"/>
              <a:gd name="T42" fmla="*/ 1 w 49"/>
              <a:gd name="T43" fmla="*/ 36 h 50"/>
              <a:gd name="T44" fmla="*/ 4 w 49"/>
              <a:gd name="T45" fmla="*/ 39 h 50"/>
              <a:gd name="T46" fmla="*/ 6 w 49"/>
              <a:gd name="T47" fmla="*/ 44 h 50"/>
              <a:gd name="T48" fmla="*/ 11 w 49"/>
              <a:gd name="T49" fmla="*/ 47 h 50"/>
              <a:gd name="T50" fmla="*/ 15 w 49"/>
              <a:gd name="T51" fmla="*/ 49 h 50"/>
              <a:gd name="T52" fmla="*/ 19 w 49"/>
              <a:gd name="T53" fmla="*/ 50 h 50"/>
              <a:gd name="T54" fmla="*/ 24 w 49"/>
              <a:gd name="T55" fmla="*/ 50 h 50"/>
              <a:gd name="T56" fmla="*/ 24 w 49"/>
              <a:gd name="T57" fmla="*/ 50 h 50"/>
              <a:gd name="T58" fmla="*/ 29 w 49"/>
              <a:gd name="T59" fmla="*/ 50 h 50"/>
              <a:gd name="T60" fmla="*/ 34 w 49"/>
              <a:gd name="T61" fmla="*/ 49 h 50"/>
              <a:gd name="T62" fmla="*/ 38 w 49"/>
              <a:gd name="T63" fmla="*/ 47 h 50"/>
              <a:gd name="T64" fmla="*/ 42 w 49"/>
              <a:gd name="T65" fmla="*/ 44 h 50"/>
              <a:gd name="T66" fmla="*/ 45 w 49"/>
              <a:gd name="T67" fmla="*/ 39 h 50"/>
              <a:gd name="T68" fmla="*/ 47 w 49"/>
              <a:gd name="T69" fmla="*/ 36 h 50"/>
              <a:gd name="T70" fmla="*/ 49 w 49"/>
              <a:gd name="T71" fmla="*/ 30 h 50"/>
              <a:gd name="T72" fmla="*/ 49 w 49"/>
              <a:gd name="T73" fmla="*/ 26 h 50"/>
              <a:gd name="T74" fmla="*/ 49 w 49"/>
              <a:gd name="T7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49" y="26"/>
                </a:moveTo>
                <a:lnTo>
                  <a:pt x="49" y="26"/>
                </a:lnTo>
                <a:lnTo>
                  <a:pt x="49" y="20"/>
                </a:lnTo>
                <a:lnTo>
                  <a:pt x="47" y="16"/>
                </a:lnTo>
                <a:lnTo>
                  <a:pt x="45" y="11"/>
                </a:lnTo>
                <a:lnTo>
                  <a:pt x="42" y="8"/>
                </a:lnTo>
                <a:lnTo>
                  <a:pt x="38" y="5"/>
                </a:lnTo>
                <a:lnTo>
                  <a:pt x="34" y="3"/>
                </a:lnTo>
                <a:lnTo>
                  <a:pt x="29" y="1"/>
                </a:lnTo>
                <a:lnTo>
                  <a:pt x="24" y="0"/>
                </a:lnTo>
                <a:lnTo>
                  <a:pt x="24" y="0"/>
                </a:lnTo>
                <a:lnTo>
                  <a:pt x="19" y="1"/>
                </a:lnTo>
                <a:lnTo>
                  <a:pt x="15" y="3"/>
                </a:lnTo>
                <a:lnTo>
                  <a:pt x="11" y="5"/>
                </a:lnTo>
                <a:lnTo>
                  <a:pt x="6" y="8"/>
                </a:lnTo>
                <a:lnTo>
                  <a:pt x="4" y="11"/>
                </a:lnTo>
                <a:lnTo>
                  <a:pt x="1" y="16"/>
                </a:lnTo>
                <a:lnTo>
                  <a:pt x="0" y="20"/>
                </a:lnTo>
                <a:lnTo>
                  <a:pt x="0" y="26"/>
                </a:lnTo>
                <a:lnTo>
                  <a:pt x="0" y="26"/>
                </a:lnTo>
                <a:lnTo>
                  <a:pt x="0" y="30"/>
                </a:lnTo>
                <a:lnTo>
                  <a:pt x="1" y="36"/>
                </a:lnTo>
                <a:lnTo>
                  <a:pt x="4" y="39"/>
                </a:lnTo>
                <a:lnTo>
                  <a:pt x="6" y="44"/>
                </a:lnTo>
                <a:lnTo>
                  <a:pt x="11" y="47"/>
                </a:lnTo>
                <a:lnTo>
                  <a:pt x="15" y="49"/>
                </a:lnTo>
                <a:lnTo>
                  <a:pt x="19" y="50"/>
                </a:lnTo>
                <a:lnTo>
                  <a:pt x="24" y="50"/>
                </a:lnTo>
                <a:lnTo>
                  <a:pt x="24" y="50"/>
                </a:lnTo>
                <a:lnTo>
                  <a:pt x="29" y="50"/>
                </a:lnTo>
                <a:lnTo>
                  <a:pt x="34" y="49"/>
                </a:lnTo>
                <a:lnTo>
                  <a:pt x="38" y="47"/>
                </a:lnTo>
                <a:lnTo>
                  <a:pt x="42" y="44"/>
                </a:lnTo>
                <a:lnTo>
                  <a:pt x="45" y="39"/>
                </a:lnTo>
                <a:lnTo>
                  <a:pt x="47" y="36"/>
                </a:lnTo>
                <a:lnTo>
                  <a:pt x="49" y="30"/>
                </a:lnTo>
                <a:lnTo>
                  <a:pt x="49" y="26"/>
                </a:lnTo>
                <a:lnTo>
                  <a:pt x="49"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3" name="Freeform 35"/>
          <p:cNvSpPr>
            <a:spLocks noEditPoints="1"/>
          </p:cNvSpPr>
          <p:nvPr/>
        </p:nvSpPr>
        <p:spPr bwMode="auto">
          <a:xfrm>
            <a:off x="1350646" y="2609851"/>
            <a:ext cx="104776" cy="100964"/>
          </a:xfrm>
          <a:custGeom>
            <a:avLst/>
            <a:gdLst>
              <a:gd name="T0" fmla="*/ 0 w 55"/>
              <a:gd name="T1" fmla="*/ 27 h 53"/>
              <a:gd name="T2" fmla="*/ 3 w 55"/>
              <a:gd name="T3" fmla="*/ 16 h 53"/>
              <a:gd name="T4" fmla="*/ 8 w 55"/>
              <a:gd name="T5" fmla="*/ 8 h 53"/>
              <a:gd name="T6" fmla="*/ 17 w 55"/>
              <a:gd name="T7" fmla="*/ 1 h 53"/>
              <a:gd name="T8" fmla="*/ 27 w 55"/>
              <a:gd name="T9" fmla="*/ 0 h 53"/>
              <a:gd name="T10" fmla="*/ 27 w 55"/>
              <a:gd name="T11" fmla="*/ 0 h 53"/>
              <a:gd name="T12" fmla="*/ 38 w 55"/>
              <a:gd name="T13" fmla="*/ 1 h 53"/>
              <a:gd name="T14" fmla="*/ 46 w 55"/>
              <a:gd name="T15" fmla="*/ 8 h 53"/>
              <a:gd name="T16" fmla="*/ 52 w 55"/>
              <a:gd name="T17" fmla="*/ 16 h 53"/>
              <a:gd name="T18" fmla="*/ 55 w 55"/>
              <a:gd name="T19" fmla="*/ 27 h 53"/>
              <a:gd name="T20" fmla="*/ 55 w 55"/>
              <a:gd name="T21" fmla="*/ 27 h 53"/>
              <a:gd name="T22" fmla="*/ 52 w 55"/>
              <a:gd name="T23" fmla="*/ 37 h 53"/>
              <a:gd name="T24" fmla="*/ 46 w 55"/>
              <a:gd name="T25" fmla="*/ 46 h 53"/>
              <a:gd name="T26" fmla="*/ 38 w 55"/>
              <a:gd name="T27" fmla="*/ 51 h 53"/>
              <a:gd name="T28" fmla="*/ 27 w 55"/>
              <a:gd name="T29" fmla="*/ 53 h 53"/>
              <a:gd name="T30" fmla="*/ 27 w 55"/>
              <a:gd name="T31" fmla="*/ 53 h 53"/>
              <a:gd name="T32" fmla="*/ 17 w 55"/>
              <a:gd name="T33" fmla="*/ 51 h 53"/>
              <a:gd name="T34" fmla="*/ 8 w 55"/>
              <a:gd name="T35" fmla="*/ 46 h 53"/>
              <a:gd name="T36" fmla="*/ 3 w 55"/>
              <a:gd name="T37" fmla="*/ 37 h 53"/>
              <a:gd name="T38" fmla="*/ 0 w 55"/>
              <a:gd name="T39" fmla="*/ 27 h 53"/>
              <a:gd name="T40" fmla="*/ 10 w 55"/>
              <a:gd name="T41" fmla="*/ 10 h 53"/>
              <a:gd name="T42" fmla="*/ 8 w 55"/>
              <a:gd name="T43" fmla="*/ 13 h 53"/>
              <a:gd name="T44" fmla="*/ 5 w 55"/>
              <a:gd name="T45" fmla="*/ 22 h 53"/>
              <a:gd name="T46" fmla="*/ 4 w 55"/>
              <a:gd name="T47" fmla="*/ 27 h 53"/>
              <a:gd name="T48" fmla="*/ 5 w 55"/>
              <a:gd name="T49" fmla="*/ 31 h 53"/>
              <a:gd name="T50" fmla="*/ 8 w 55"/>
              <a:gd name="T51" fmla="*/ 40 h 53"/>
              <a:gd name="T52" fmla="*/ 10 w 55"/>
              <a:gd name="T53" fmla="*/ 43 h 53"/>
              <a:gd name="T54" fmla="*/ 15 w 55"/>
              <a:gd name="T55" fmla="*/ 46 h 53"/>
              <a:gd name="T56" fmla="*/ 22 w 55"/>
              <a:gd name="T57" fmla="*/ 49 h 53"/>
              <a:gd name="T58" fmla="*/ 27 w 55"/>
              <a:gd name="T59" fmla="*/ 50 h 53"/>
              <a:gd name="T60" fmla="*/ 32 w 55"/>
              <a:gd name="T61" fmla="*/ 49 h 53"/>
              <a:gd name="T62" fmla="*/ 40 w 55"/>
              <a:gd name="T63" fmla="*/ 46 h 53"/>
              <a:gd name="T64" fmla="*/ 43 w 55"/>
              <a:gd name="T65" fmla="*/ 43 h 53"/>
              <a:gd name="T66" fmla="*/ 47 w 55"/>
              <a:gd name="T67" fmla="*/ 40 h 53"/>
              <a:gd name="T68" fmla="*/ 50 w 55"/>
              <a:gd name="T69" fmla="*/ 31 h 53"/>
              <a:gd name="T70" fmla="*/ 50 w 55"/>
              <a:gd name="T71" fmla="*/ 27 h 53"/>
              <a:gd name="T72" fmla="*/ 50 w 55"/>
              <a:gd name="T73" fmla="*/ 22 h 53"/>
              <a:gd name="T74" fmla="*/ 47 w 55"/>
              <a:gd name="T75" fmla="*/ 13 h 53"/>
              <a:gd name="T76" fmla="*/ 43 w 55"/>
              <a:gd name="T77" fmla="*/ 10 h 53"/>
              <a:gd name="T78" fmla="*/ 40 w 55"/>
              <a:gd name="T79" fmla="*/ 7 h 53"/>
              <a:gd name="T80" fmla="*/ 32 w 55"/>
              <a:gd name="T81" fmla="*/ 4 h 53"/>
              <a:gd name="T82" fmla="*/ 27 w 55"/>
              <a:gd name="T83" fmla="*/ 4 h 53"/>
              <a:gd name="T84" fmla="*/ 22 w 55"/>
              <a:gd name="T85" fmla="*/ 4 h 53"/>
              <a:gd name="T86" fmla="*/ 15 w 55"/>
              <a:gd name="T87" fmla="*/ 7 h 53"/>
              <a:gd name="T88" fmla="*/ 10 w 55"/>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 h="53">
                <a:moveTo>
                  <a:pt x="0" y="27"/>
                </a:moveTo>
                <a:lnTo>
                  <a:pt x="0" y="27"/>
                </a:lnTo>
                <a:lnTo>
                  <a:pt x="1" y="21"/>
                </a:lnTo>
                <a:lnTo>
                  <a:pt x="3" y="16"/>
                </a:lnTo>
                <a:lnTo>
                  <a:pt x="5" y="11"/>
                </a:lnTo>
                <a:lnTo>
                  <a:pt x="8" y="8"/>
                </a:lnTo>
                <a:lnTo>
                  <a:pt x="12" y="5"/>
                </a:lnTo>
                <a:lnTo>
                  <a:pt x="17" y="1"/>
                </a:lnTo>
                <a:lnTo>
                  <a:pt x="21" y="0"/>
                </a:lnTo>
                <a:lnTo>
                  <a:pt x="27" y="0"/>
                </a:lnTo>
                <a:lnTo>
                  <a:pt x="27" y="0"/>
                </a:lnTo>
                <a:lnTo>
                  <a:pt x="27" y="0"/>
                </a:lnTo>
                <a:lnTo>
                  <a:pt x="32" y="0"/>
                </a:lnTo>
                <a:lnTo>
                  <a:pt x="38" y="1"/>
                </a:lnTo>
                <a:lnTo>
                  <a:pt x="42" y="5"/>
                </a:lnTo>
                <a:lnTo>
                  <a:pt x="46" y="8"/>
                </a:lnTo>
                <a:lnTo>
                  <a:pt x="49" y="11"/>
                </a:lnTo>
                <a:lnTo>
                  <a:pt x="52" y="16"/>
                </a:lnTo>
                <a:lnTo>
                  <a:pt x="53" y="21"/>
                </a:lnTo>
                <a:lnTo>
                  <a:pt x="55" y="27"/>
                </a:lnTo>
                <a:lnTo>
                  <a:pt x="55" y="27"/>
                </a:lnTo>
                <a:lnTo>
                  <a:pt x="55" y="27"/>
                </a:lnTo>
                <a:lnTo>
                  <a:pt x="53" y="32"/>
                </a:lnTo>
                <a:lnTo>
                  <a:pt x="52" y="37"/>
                </a:lnTo>
                <a:lnTo>
                  <a:pt x="49" y="41"/>
                </a:lnTo>
                <a:lnTo>
                  <a:pt x="46" y="46"/>
                </a:lnTo>
                <a:lnTo>
                  <a:pt x="42" y="49"/>
                </a:lnTo>
                <a:lnTo>
                  <a:pt x="38" y="51"/>
                </a:lnTo>
                <a:lnTo>
                  <a:pt x="32" y="52"/>
                </a:lnTo>
                <a:lnTo>
                  <a:pt x="27" y="53"/>
                </a:lnTo>
                <a:lnTo>
                  <a:pt x="27" y="53"/>
                </a:lnTo>
                <a:lnTo>
                  <a:pt x="27" y="53"/>
                </a:lnTo>
                <a:lnTo>
                  <a:pt x="21" y="52"/>
                </a:lnTo>
                <a:lnTo>
                  <a:pt x="17" y="51"/>
                </a:lnTo>
                <a:lnTo>
                  <a:pt x="12" y="49"/>
                </a:lnTo>
                <a:lnTo>
                  <a:pt x="8" y="46"/>
                </a:lnTo>
                <a:lnTo>
                  <a:pt x="5" y="41"/>
                </a:lnTo>
                <a:lnTo>
                  <a:pt x="3" y="37"/>
                </a:lnTo>
                <a:lnTo>
                  <a:pt x="1" y="32"/>
                </a:lnTo>
                <a:lnTo>
                  <a:pt x="0" y="27"/>
                </a:lnTo>
                <a:lnTo>
                  <a:pt x="0" y="27"/>
                </a:lnTo>
                <a:close/>
                <a:moveTo>
                  <a:pt x="10" y="10"/>
                </a:moveTo>
                <a:lnTo>
                  <a:pt x="10" y="10"/>
                </a:lnTo>
                <a:lnTo>
                  <a:pt x="8" y="13"/>
                </a:lnTo>
                <a:lnTo>
                  <a:pt x="6" y="18"/>
                </a:lnTo>
                <a:lnTo>
                  <a:pt x="5" y="22"/>
                </a:lnTo>
                <a:lnTo>
                  <a:pt x="4" y="27"/>
                </a:lnTo>
                <a:lnTo>
                  <a:pt x="4" y="27"/>
                </a:lnTo>
                <a:lnTo>
                  <a:pt x="4" y="27"/>
                </a:lnTo>
                <a:lnTo>
                  <a:pt x="5" y="31"/>
                </a:lnTo>
                <a:lnTo>
                  <a:pt x="6" y="36"/>
                </a:lnTo>
                <a:lnTo>
                  <a:pt x="8" y="40"/>
                </a:lnTo>
                <a:lnTo>
                  <a:pt x="10" y="43"/>
                </a:lnTo>
                <a:lnTo>
                  <a:pt x="10" y="43"/>
                </a:lnTo>
                <a:lnTo>
                  <a:pt x="10" y="43"/>
                </a:lnTo>
                <a:lnTo>
                  <a:pt x="15" y="46"/>
                </a:lnTo>
                <a:lnTo>
                  <a:pt x="18" y="48"/>
                </a:lnTo>
                <a:lnTo>
                  <a:pt x="22" y="49"/>
                </a:lnTo>
                <a:lnTo>
                  <a:pt x="27" y="50"/>
                </a:lnTo>
                <a:lnTo>
                  <a:pt x="27" y="50"/>
                </a:lnTo>
                <a:lnTo>
                  <a:pt x="27" y="50"/>
                </a:lnTo>
                <a:lnTo>
                  <a:pt x="32" y="49"/>
                </a:lnTo>
                <a:lnTo>
                  <a:pt x="37" y="48"/>
                </a:lnTo>
                <a:lnTo>
                  <a:pt x="40" y="46"/>
                </a:lnTo>
                <a:lnTo>
                  <a:pt x="43" y="43"/>
                </a:lnTo>
                <a:lnTo>
                  <a:pt x="43" y="43"/>
                </a:lnTo>
                <a:lnTo>
                  <a:pt x="43" y="43"/>
                </a:lnTo>
                <a:lnTo>
                  <a:pt x="47" y="40"/>
                </a:lnTo>
                <a:lnTo>
                  <a:pt x="49" y="36"/>
                </a:lnTo>
                <a:lnTo>
                  <a:pt x="50" y="31"/>
                </a:lnTo>
                <a:lnTo>
                  <a:pt x="50" y="27"/>
                </a:lnTo>
                <a:lnTo>
                  <a:pt x="50" y="27"/>
                </a:lnTo>
                <a:lnTo>
                  <a:pt x="50" y="27"/>
                </a:lnTo>
                <a:lnTo>
                  <a:pt x="50" y="22"/>
                </a:lnTo>
                <a:lnTo>
                  <a:pt x="49" y="18"/>
                </a:lnTo>
                <a:lnTo>
                  <a:pt x="47" y="13"/>
                </a:lnTo>
                <a:lnTo>
                  <a:pt x="43" y="10"/>
                </a:lnTo>
                <a:lnTo>
                  <a:pt x="43" y="10"/>
                </a:lnTo>
                <a:lnTo>
                  <a:pt x="43" y="10"/>
                </a:lnTo>
                <a:lnTo>
                  <a:pt x="40" y="7"/>
                </a:lnTo>
                <a:lnTo>
                  <a:pt x="37" y="5"/>
                </a:lnTo>
                <a:lnTo>
                  <a:pt x="32" y="4"/>
                </a:lnTo>
                <a:lnTo>
                  <a:pt x="27" y="4"/>
                </a:lnTo>
                <a:lnTo>
                  <a:pt x="27" y="4"/>
                </a:lnTo>
                <a:lnTo>
                  <a:pt x="27" y="4"/>
                </a:lnTo>
                <a:lnTo>
                  <a:pt x="22" y="4"/>
                </a:lnTo>
                <a:lnTo>
                  <a:pt x="18" y="5"/>
                </a:lnTo>
                <a:lnTo>
                  <a:pt x="15" y="7"/>
                </a:lnTo>
                <a:lnTo>
                  <a:pt x="10" y="10"/>
                </a:lnTo>
                <a:lnTo>
                  <a:pt x="10"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4" name="Freeform 36"/>
          <p:cNvSpPr>
            <a:spLocks/>
          </p:cNvSpPr>
          <p:nvPr/>
        </p:nvSpPr>
        <p:spPr bwMode="auto">
          <a:xfrm>
            <a:off x="1421131" y="2552701"/>
            <a:ext cx="95250" cy="95250"/>
          </a:xfrm>
          <a:custGeom>
            <a:avLst/>
            <a:gdLst>
              <a:gd name="T0" fmla="*/ 50 w 50"/>
              <a:gd name="T1" fmla="*/ 26 h 50"/>
              <a:gd name="T2" fmla="*/ 50 w 50"/>
              <a:gd name="T3" fmla="*/ 26 h 50"/>
              <a:gd name="T4" fmla="*/ 50 w 50"/>
              <a:gd name="T5" fmla="*/ 20 h 50"/>
              <a:gd name="T6" fmla="*/ 47 w 50"/>
              <a:gd name="T7" fmla="*/ 16 h 50"/>
              <a:gd name="T8" fmla="*/ 45 w 50"/>
              <a:gd name="T9" fmla="*/ 11 h 50"/>
              <a:gd name="T10" fmla="*/ 43 w 50"/>
              <a:gd name="T11" fmla="*/ 8 h 50"/>
              <a:gd name="T12" fmla="*/ 39 w 50"/>
              <a:gd name="T13" fmla="*/ 5 h 50"/>
              <a:gd name="T14" fmla="*/ 34 w 50"/>
              <a:gd name="T15" fmla="*/ 2 h 50"/>
              <a:gd name="T16" fmla="*/ 30 w 50"/>
              <a:gd name="T17" fmla="*/ 1 h 50"/>
              <a:gd name="T18" fmla="*/ 25 w 50"/>
              <a:gd name="T19" fmla="*/ 0 h 50"/>
              <a:gd name="T20" fmla="*/ 25 w 50"/>
              <a:gd name="T21" fmla="*/ 0 h 50"/>
              <a:gd name="T22" fmla="*/ 20 w 50"/>
              <a:gd name="T23" fmla="*/ 1 h 50"/>
              <a:gd name="T24" fmla="*/ 15 w 50"/>
              <a:gd name="T25" fmla="*/ 2 h 50"/>
              <a:gd name="T26" fmla="*/ 11 w 50"/>
              <a:gd name="T27" fmla="*/ 5 h 50"/>
              <a:gd name="T28" fmla="*/ 8 w 50"/>
              <a:gd name="T29" fmla="*/ 8 h 50"/>
              <a:gd name="T30" fmla="*/ 4 w 50"/>
              <a:gd name="T31" fmla="*/ 11 h 50"/>
              <a:gd name="T32" fmla="*/ 2 w 50"/>
              <a:gd name="T33" fmla="*/ 16 h 50"/>
              <a:gd name="T34" fmla="*/ 0 w 50"/>
              <a:gd name="T35" fmla="*/ 20 h 50"/>
              <a:gd name="T36" fmla="*/ 0 w 50"/>
              <a:gd name="T37" fmla="*/ 26 h 50"/>
              <a:gd name="T38" fmla="*/ 0 w 50"/>
              <a:gd name="T39" fmla="*/ 26 h 50"/>
              <a:gd name="T40" fmla="*/ 0 w 50"/>
              <a:gd name="T41" fmla="*/ 30 h 50"/>
              <a:gd name="T42" fmla="*/ 2 w 50"/>
              <a:gd name="T43" fmla="*/ 36 h 50"/>
              <a:gd name="T44" fmla="*/ 4 w 50"/>
              <a:gd name="T45" fmla="*/ 39 h 50"/>
              <a:gd name="T46" fmla="*/ 8 w 50"/>
              <a:gd name="T47" fmla="*/ 43 h 50"/>
              <a:gd name="T48" fmla="*/ 11 w 50"/>
              <a:gd name="T49" fmla="*/ 47 h 50"/>
              <a:gd name="T50" fmla="*/ 15 w 50"/>
              <a:gd name="T51" fmla="*/ 49 h 50"/>
              <a:gd name="T52" fmla="*/ 20 w 50"/>
              <a:gd name="T53" fmla="*/ 50 h 50"/>
              <a:gd name="T54" fmla="*/ 25 w 50"/>
              <a:gd name="T55" fmla="*/ 50 h 50"/>
              <a:gd name="T56" fmla="*/ 25 w 50"/>
              <a:gd name="T57" fmla="*/ 50 h 50"/>
              <a:gd name="T58" fmla="*/ 30 w 50"/>
              <a:gd name="T59" fmla="*/ 50 h 50"/>
              <a:gd name="T60" fmla="*/ 34 w 50"/>
              <a:gd name="T61" fmla="*/ 49 h 50"/>
              <a:gd name="T62" fmla="*/ 39 w 50"/>
              <a:gd name="T63" fmla="*/ 47 h 50"/>
              <a:gd name="T64" fmla="*/ 43 w 50"/>
              <a:gd name="T65" fmla="*/ 43 h 50"/>
              <a:gd name="T66" fmla="*/ 45 w 50"/>
              <a:gd name="T67" fmla="*/ 39 h 50"/>
              <a:gd name="T68" fmla="*/ 47 w 50"/>
              <a:gd name="T69" fmla="*/ 36 h 50"/>
              <a:gd name="T70" fmla="*/ 50 w 50"/>
              <a:gd name="T71" fmla="*/ 30 h 50"/>
              <a:gd name="T72" fmla="*/ 50 w 50"/>
              <a:gd name="T73" fmla="*/ 26 h 50"/>
              <a:gd name="T74" fmla="*/ 50 w 50"/>
              <a:gd name="T7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6"/>
                </a:moveTo>
                <a:lnTo>
                  <a:pt x="50" y="26"/>
                </a:lnTo>
                <a:lnTo>
                  <a:pt x="50" y="20"/>
                </a:lnTo>
                <a:lnTo>
                  <a:pt x="47" y="16"/>
                </a:lnTo>
                <a:lnTo>
                  <a:pt x="45" y="11"/>
                </a:lnTo>
                <a:lnTo>
                  <a:pt x="43" y="8"/>
                </a:lnTo>
                <a:lnTo>
                  <a:pt x="39" y="5"/>
                </a:lnTo>
                <a:lnTo>
                  <a:pt x="34" y="2"/>
                </a:lnTo>
                <a:lnTo>
                  <a:pt x="30" y="1"/>
                </a:lnTo>
                <a:lnTo>
                  <a:pt x="25" y="0"/>
                </a:lnTo>
                <a:lnTo>
                  <a:pt x="25" y="0"/>
                </a:lnTo>
                <a:lnTo>
                  <a:pt x="20" y="1"/>
                </a:lnTo>
                <a:lnTo>
                  <a:pt x="15" y="2"/>
                </a:lnTo>
                <a:lnTo>
                  <a:pt x="11" y="5"/>
                </a:lnTo>
                <a:lnTo>
                  <a:pt x="8" y="8"/>
                </a:lnTo>
                <a:lnTo>
                  <a:pt x="4" y="11"/>
                </a:lnTo>
                <a:lnTo>
                  <a:pt x="2" y="16"/>
                </a:lnTo>
                <a:lnTo>
                  <a:pt x="0" y="20"/>
                </a:lnTo>
                <a:lnTo>
                  <a:pt x="0" y="26"/>
                </a:lnTo>
                <a:lnTo>
                  <a:pt x="0" y="26"/>
                </a:lnTo>
                <a:lnTo>
                  <a:pt x="0" y="30"/>
                </a:lnTo>
                <a:lnTo>
                  <a:pt x="2" y="36"/>
                </a:lnTo>
                <a:lnTo>
                  <a:pt x="4" y="39"/>
                </a:lnTo>
                <a:lnTo>
                  <a:pt x="8" y="43"/>
                </a:lnTo>
                <a:lnTo>
                  <a:pt x="11" y="47"/>
                </a:lnTo>
                <a:lnTo>
                  <a:pt x="15" y="49"/>
                </a:lnTo>
                <a:lnTo>
                  <a:pt x="20" y="50"/>
                </a:lnTo>
                <a:lnTo>
                  <a:pt x="25" y="50"/>
                </a:lnTo>
                <a:lnTo>
                  <a:pt x="25" y="50"/>
                </a:lnTo>
                <a:lnTo>
                  <a:pt x="30" y="50"/>
                </a:lnTo>
                <a:lnTo>
                  <a:pt x="34" y="49"/>
                </a:lnTo>
                <a:lnTo>
                  <a:pt x="39" y="47"/>
                </a:lnTo>
                <a:lnTo>
                  <a:pt x="43" y="43"/>
                </a:lnTo>
                <a:lnTo>
                  <a:pt x="45" y="39"/>
                </a:lnTo>
                <a:lnTo>
                  <a:pt x="47" y="36"/>
                </a:lnTo>
                <a:lnTo>
                  <a:pt x="50" y="30"/>
                </a:lnTo>
                <a:lnTo>
                  <a:pt x="50" y="26"/>
                </a:lnTo>
                <a:lnTo>
                  <a:pt x="50"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5" name="Freeform 37"/>
          <p:cNvSpPr>
            <a:spLocks noEditPoints="1"/>
          </p:cNvSpPr>
          <p:nvPr/>
        </p:nvSpPr>
        <p:spPr bwMode="auto">
          <a:xfrm>
            <a:off x="1417321" y="2550796"/>
            <a:ext cx="102870" cy="100964"/>
          </a:xfrm>
          <a:custGeom>
            <a:avLst/>
            <a:gdLst>
              <a:gd name="T0" fmla="*/ 0 w 54"/>
              <a:gd name="T1" fmla="*/ 27 h 53"/>
              <a:gd name="T2" fmla="*/ 2 w 54"/>
              <a:gd name="T3" fmla="*/ 16 h 53"/>
              <a:gd name="T4" fmla="*/ 7 w 54"/>
              <a:gd name="T5" fmla="*/ 8 h 53"/>
              <a:gd name="T6" fmla="*/ 16 w 54"/>
              <a:gd name="T7" fmla="*/ 2 h 53"/>
              <a:gd name="T8" fmla="*/ 27 w 54"/>
              <a:gd name="T9" fmla="*/ 0 h 53"/>
              <a:gd name="T10" fmla="*/ 27 w 54"/>
              <a:gd name="T11" fmla="*/ 0 h 53"/>
              <a:gd name="T12" fmla="*/ 37 w 54"/>
              <a:gd name="T13" fmla="*/ 2 h 53"/>
              <a:gd name="T14" fmla="*/ 46 w 54"/>
              <a:gd name="T15" fmla="*/ 8 h 53"/>
              <a:gd name="T16" fmla="*/ 52 w 54"/>
              <a:gd name="T17" fmla="*/ 16 h 53"/>
              <a:gd name="T18" fmla="*/ 54 w 54"/>
              <a:gd name="T19" fmla="*/ 27 h 53"/>
              <a:gd name="T20" fmla="*/ 54 w 54"/>
              <a:gd name="T21" fmla="*/ 27 h 53"/>
              <a:gd name="T22" fmla="*/ 52 w 54"/>
              <a:gd name="T23" fmla="*/ 37 h 53"/>
              <a:gd name="T24" fmla="*/ 46 w 54"/>
              <a:gd name="T25" fmla="*/ 46 h 53"/>
              <a:gd name="T26" fmla="*/ 37 w 54"/>
              <a:gd name="T27" fmla="*/ 51 h 53"/>
              <a:gd name="T28" fmla="*/ 27 w 54"/>
              <a:gd name="T29" fmla="*/ 53 h 53"/>
              <a:gd name="T30" fmla="*/ 27 w 54"/>
              <a:gd name="T31" fmla="*/ 53 h 53"/>
              <a:gd name="T32" fmla="*/ 16 w 54"/>
              <a:gd name="T33" fmla="*/ 51 h 53"/>
              <a:gd name="T34" fmla="*/ 7 w 54"/>
              <a:gd name="T35" fmla="*/ 46 h 53"/>
              <a:gd name="T36" fmla="*/ 2 w 54"/>
              <a:gd name="T37" fmla="*/ 37 h 53"/>
              <a:gd name="T38" fmla="*/ 0 w 54"/>
              <a:gd name="T39" fmla="*/ 27 h 53"/>
              <a:gd name="T40" fmla="*/ 11 w 54"/>
              <a:gd name="T41" fmla="*/ 10 h 53"/>
              <a:gd name="T42" fmla="*/ 7 w 54"/>
              <a:gd name="T43" fmla="*/ 13 h 53"/>
              <a:gd name="T44" fmla="*/ 4 w 54"/>
              <a:gd name="T45" fmla="*/ 22 h 53"/>
              <a:gd name="T46" fmla="*/ 3 w 54"/>
              <a:gd name="T47" fmla="*/ 27 h 53"/>
              <a:gd name="T48" fmla="*/ 4 w 54"/>
              <a:gd name="T49" fmla="*/ 31 h 53"/>
              <a:gd name="T50" fmla="*/ 7 w 54"/>
              <a:gd name="T51" fmla="*/ 40 h 53"/>
              <a:gd name="T52" fmla="*/ 11 w 54"/>
              <a:gd name="T53" fmla="*/ 43 h 53"/>
              <a:gd name="T54" fmla="*/ 14 w 54"/>
              <a:gd name="T55" fmla="*/ 46 h 53"/>
              <a:gd name="T56" fmla="*/ 22 w 54"/>
              <a:gd name="T57" fmla="*/ 49 h 53"/>
              <a:gd name="T58" fmla="*/ 27 w 54"/>
              <a:gd name="T59" fmla="*/ 50 h 53"/>
              <a:gd name="T60" fmla="*/ 32 w 54"/>
              <a:gd name="T61" fmla="*/ 49 h 53"/>
              <a:gd name="T62" fmla="*/ 39 w 54"/>
              <a:gd name="T63" fmla="*/ 46 h 53"/>
              <a:gd name="T64" fmla="*/ 43 w 54"/>
              <a:gd name="T65" fmla="*/ 43 h 53"/>
              <a:gd name="T66" fmla="*/ 46 w 54"/>
              <a:gd name="T67" fmla="*/ 40 h 53"/>
              <a:gd name="T68" fmla="*/ 49 w 54"/>
              <a:gd name="T69" fmla="*/ 31 h 53"/>
              <a:gd name="T70" fmla="*/ 50 w 54"/>
              <a:gd name="T71" fmla="*/ 27 h 53"/>
              <a:gd name="T72" fmla="*/ 49 w 54"/>
              <a:gd name="T73" fmla="*/ 22 h 53"/>
              <a:gd name="T74" fmla="*/ 46 w 54"/>
              <a:gd name="T75" fmla="*/ 13 h 53"/>
              <a:gd name="T76" fmla="*/ 43 w 54"/>
              <a:gd name="T77" fmla="*/ 10 h 53"/>
              <a:gd name="T78" fmla="*/ 39 w 54"/>
              <a:gd name="T79" fmla="*/ 7 h 53"/>
              <a:gd name="T80" fmla="*/ 32 w 54"/>
              <a:gd name="T81" fmla="*/ 3 h 53"/>
              <a:gd name="T82" fmla="*/ 27 w 54"/>
              <a:gd name="T83" fmla="*/ 3 h 53"/>
              <a:gd name="T84" fmla="*/ 22 w 54"/>
              <a:gd name="T85" fmla="*/ 3 h 53"/>
              <a:gd name="T86" fmla="*/ 14 w 54"/>
              <a:gd name="T87" fmla="*/ 7 h 53"/>
              <a:gd name="T88" fmla="*/ 11 w 54"/>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3">
                <a:moveTo>
                  <a:pt x="0" y="27"/>
                </a:moveTo>
                <a:lnTo>
                  <a:pt x="0" y="27"/>
                </a:lnTo>
                <a:lnTo>
                  <a:pt x="1" y="21"/>
                </a:lnTo>
                <a:lnTo>
                  <a:pt x="2" y="16"/>
                </a:lnTo>
                <a:lnTo>
                  <a:pt x="4" y="11"/>
                </a:lnTo>
                <a:lnTo>
                  <a:pt x="7" y="8"/>
                </a:lnTo>
                <a:lnTo>
                  <a:pt x="12" y="5"/>
                </a:lnTo>
                <a:lnTo>
                  <a:pt x="16" y="2"/>
                </a:lnTo>
                <a:lnTo>
                  <a:pt x="22" y="0"/>
                </a:lnTo>
                <a:lnTo>
                  <a:pt x="27" y="0"/>
                </a:lnTo>
                <a:lnTo>
                  <a:pt x="27" y="0"/>
                </a:lnTo>
                <a:lnTo>
                  <a:pt x="27" y="0"/>
                </a:lnTo>
                <a:lnTo>
                  <a:pt x="32" y="0"/>
                </a:lnTo>
                <a:lnTo>
                  <a:pt x="37" y="2"/>
                </a:lnTo>
                <a:lnTo>
                  <a:pt x="42" y="5"/>
                </a:lnTo>
                <a:lnTo>
                  <a:pt x="46" y="8"/>
                </a:lnTo>
                <a:lnTo>
                  <a:pt x="49" y="11"/>
                </a:lnTo>
                <a:lnTo>
                  <a:pt x="52" y="16"/>
                </a:lnTo>
                <a:lnTo>
                  <a:pt x="53" y="21"/>
                </a:lnTo>
                <a:lnTo>
                  <a:pt x="54" y="27"/>
                </a:lnTo>
                <a:lnTo>
                  <a:pt x="54" y="27"/>
                </a:lnTo>
                <a:lnTo>
                  <a:pt x="54" y="27"/>
                </a:lnTo>
                <a:lnTo>
                  <a:pt x="53" y="32"/>
                </a:lnTo>
                <a:lnTo>
                  <a:pt x="52" y="37"/>
                </a:lnTo>
                <a:lnTo>
                  <a:pt x="49" y="41"/>
                </a:lnTo>
                <a:lnTo>
                  <a:pt x="46" y="46"/>
                </a:lnTo>
                <a:lnTo>
                  <a:pt x="42" y="49"/>
                </a:lnTo>
                <a:lnTo>
                  <a:pt x="37" y="51"/>
                </a:lnTo>
                <a:lnTo>
                  <a:pt x="32" y="53"/>
                </a:lnTo>
                <a:lnTo>
                  <a:pt x="27" y="53"/>
                </a:lnTo>
                <a:lnTo>
                  <a:pt x="27" y="53"/>
                </a:lnTo>
                <a:lnTo>
                  <a:pt x="27" y="53"/>
                </a:lnTo>
                <a:lnTo>
                  <a:pt x="22" y="53"/>
                </a:lnTo>
                <a:lnTo>
                  <a:pt x="16" y="51"/>
                </a:lnTo>
                <a:lnTo>
                  <a:pt x="12" y="49"/>
                </a:lnTo>
                <a:lnTo>
                  <a:pt x="7" y="46"/>
                </a:lnTo>
                <a:lnTo>
                  <a:pt x="4" y="41"/>
                </a:lnTo>
                <a:lnTo>
                  <a:pt x="2" y="37"/>
                </a:lnTo>
                <a:lnTo>
                  <a:pt x="1" y="32"/>
                </a:lnTo>
                <a:lnTo>
                  <a:pt x="0" y="27"/>
                </a:lnTo>
                <a:lnTo>
                  <a:pt x="0" y="27"/>
                </a:lnTo>
                <a:close/>
                <a:moveTo>
                  <a:pt x="11" y="10"/>
                </a:moveTo>
                <a:lnTo>
                  <a:pt x="11" y="10"/>
                </a:lnTo>
                <a:lnTo>
                  <a:pt x="7" y="13"/>
                </a:lnTo>
                <a:lnTo>
                  <a:pt x="5" y="18"/>
                </a:lnTo>
                <a:lnTo>
                  <a:pt x="4" y="22"/>
                </a:lnTo>
                <a:lnTo>
                  <a:pt x="3" y="27"/>
                </a:lnTo>
                <a:lnTo>
                  <a:pt x="3" y="27"/>
                </a:lnTo>
                <a:lnTo>
                  <a:pt x="3" y="27"/>
                </a:lnTo>
                <a:lnTo>
                  <a:pt x="4" y="31"/>
                </a:lnTo>
                <a:lnTo>
                  <a:pt x="5" y="36"/>
                </a:lnTo>
                <a:lnTo>
                  <a:pt x="7" y="40"/>
                </a:lnTo>
                <a:lnTo>
                  <a:pt x="11" y="43"/>
                </a:lnTo>
                <a:lnTo>
                  <a:pt x="11" y="43"/>
                </a:lnTo>
                <a:lnTo>
                  <a:pt x="11" y="43"/>
                </a:lnTo>
                <a:lnTo>
                  <a:pt x="14" y="46"/>
                </a:lnTo>
                <a:lnTo>
                  <a:pt x="17" y="48"/>
                </a:lnTo>
                <a:lnTo>
                  <a:pt x="22" y="49"/>
                </a:lnTo>
                <a:lnTo>
                  <a:pt x="27" y="50"/>
                </a:lnTo>
                <a:lnTo>
                  <a:pt x="27" y="50"/>
                </a:lnTo>
                <a:lnTo>
                  <a:pt x="27" y="50"/>
                </a:lnTo>
                <a:lnTo>
                  <a:pt x="32" y="49"/>
                </a:lnTo>
                <a:lnTo>
                  <a:pt x="36" y="48"/>
                </a:lnTo>
                <a:lnTo>
                  <a:pt x="39" y="46"/>
                </a:lnTo>
                <a:lnTo>
                  <a:pt x="43" y="43"/>
                </a:lnTo>
                <a:lnTo>
                  <a:pt x="43" y="43"/>
                </a:lnTo>
                <a:lnTo>
                  <a:pt x="43" y="43"/>
                </a:lnTo>
                <a:lnTo>
                  <a:pt x="46" y="40"/>
                </a:lnTo>
                <a:lnTo>
                  <a:pt x="48" y="36"/>
                </a:lnTo>
                <a:lnTo>
                  <a:pt x="49" y="31"/>
                </a:lnTo>
                <a:lnTo>
                  <a:pt x="50" y="27"/>
                </a:lnTo>
                <a:lnTo>
                  <a:pt x="50" y="27"/>
                </a:lnTo>
                <a:lnTo>
                  <a:pt x="50" y="27"/>
                </a:lnTo>
                <a:lnTo>
                  <a:pt x="49" y="22"/>
                </a:lnTo>
                <a:lnTo>
                  <a:pt x="48" y="18"/>
                </a:lnTo>
                <a:lnTo>
                  <a:pt x="46" y="13"/>
                </a:lnTo>
                <a:lnTo>
                  <a:pt x="43" y="10"/>
                </a:lnTo>
                <a:lnTo>
                  <a:pt x="43" y="10"/>
                </a:lnTo>
                <a:lnTo>
                  <a:pt x="43" y="10"/>
                </a:lnTo>
                <a:lnTo>
                  <a:pt x="39" y="7"/>
                </a:lnTo>
                <a:lnTo>
                  <a:pt x="36" y="5"/>
                </a:lnTo>
                <a:lnTo>
                  <a:pt x="32" y="3"/>
                </a:lnTo>
                <a:lnTo>
                  <a:pt x="27" y="3"/>
                </a:lnTo>
                <a:lnTo>
                  <a:pt x="27" y="3"/>
                </a:lnTo>
                <a:lnTo>
                  <a:pt x="27" y="3"/>
                </a:lnTo>
                <a:lnTo>
                  <a:pt x="22" y="3"/>
                </a:lnTo>
                <a:lnTo>
                  <a:pt x="17" y="5"/>
                </a:lnTo>
                <a:lnTo>
                  <a:pt x="14" y="7"/>
                </a:lnTo>
                <a:lnTo>
                  <a:pt x="11" y="10"/>
                </a:lnTo>
                <a:lnTo>
                  <a:pt x="11"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6" name="Freeform 38"/>
          <p:cNvSpPr>
            <a:spLocks/>
          </p:cNvSpPr>
          <p:nvPr/>
        </p:nvSpPr>
        <p:spPr bwMode="auto">
          <a:xfrm>
            <a:off x="1527811" y="2588896"/>
            <a:ext cx="95250" cy="95250"/>
          </a:xfrm>
          <a:custGeom>
            <a:avLst/>
            <a:gdLst>
              <a:gd name="T0" fmla="*/ 50 w 50"/>
              <a:gd name="T1" fmla="*/ 24 h 50"/>
              <a:gd name="T2" fmla="*/ 50 w 50"/>
              <a:gd name="T3" fmla="*/ 24 h 50"/>
              <a:gd name="T4" fmla="*/ 50 w 50"/>
              <a:gd name="T5" fmla="*/ 20 h 50"/>
              <a:gd name="T6" fmla="*/ 48 w 50"/>
              <a:gd name="T7" fmla="*/ 15 h 50"/>
              <a:gd name="T8" fmla="*/ 46 w 50"/>
              <a:gd name="T9" fmla="*/ 11 h 50"/>
              <a:gd name="T10" fmla="*/ 42 w 50"/>
              <a:gd name="T11" fmla="*/ 7 h 50"/>
              <a:gd name="T12" fmla="*/ 39 w 50"/>
              <a:gd name="T13" fmla="*/ 3 h 50"/>
              <a:gd name="T14" fmla="*/ 35 w 50"/>
              <a:gd name="T15" fmla="*/ 1 h 50"/>
              <a:gd name="T16" fmla="*/ 30 w 50"/>
              <a:gd name="T17" fmla="*/ 0 h 50"/>
              <a:gd name="T18" fmla="*/ 25 w 50"/>
              <a:gd name="T19" fmla="*/ 0 h 50"/>
              <a:gd name="T20" fmla="*/ 25 w 50"/>
              <a:gd name="T21" fmla="*/ 0 h 50"/>
              <a:gd name="T22" fmla="*/ 20 w 50"/>
              <a:gd name="T23" fmla="*/ 0 h 50"/>
              <a:gd name="T24" fmla="*/ 16 w 50"/>
              <a:gd name="T25" fmla="*/ 1 h 50"/>
              <a:gd name="T26" fmla="*/ 11 w 50"/>
              <a:gd name="T27" fmla="*/ 3 h 50"/>
              <a:gd name="T28" fmla="*/ 7 w 50"/>
              <a:gd name="T29" fmla="*/ 7 h 50"/>
              <a:gd name="T30" fmla="*/ 5 w 50"/>
              <a:gd name="T31" fmla="*/ 11 h 50"/>
              <a:gd name="T32" fmla="*/ 2 w 50"/>
              <a:gd name="T33" fmla="*/ 15 h 50"/>
              <a:gd name="T34" fmla="*/ 0 w 50"/>
              <a:gd name="T35" fmla="*/ 20 h 50"/>
              <a:gd name="T36" fmla="*/ 0 w 50"/>
              <a:gd name="T37" fmla="*/ 24 h 50"/>
              <a:gd name="T38" fmla="*/ 0 w 50"/>
              <a:gd name="T39" fmla="*/ 24 h 50"/>
              <a:gd name="T40" fmla="*/ 0 w 50"/>
              <a:gd name="T41" fmla="*/ 30 h 50"/>
              <a:gd name="T42" fmla="*/ 2 w 50"/>
              <a:gd name="T43" fmla="*/ 34 h 50"/>
              <a:gd name="T44" fmla="*/ 5 w 50"/>
              <a:gd name="T45" fmla="*/ 39 h 50"/>
              <a:gd name="T46" fmla="*/ 7 w 50"/>
              <a:gd name="T47" fmla="*/ 42 h 50"/>
              <a:gd name="T48" fmla="*/ 11 w 50"/>
              <a:gd name="T49" fmla="*/ 46 h 50"/>
              <a:gd name="T50" fmla="*/ 16 w 50"/>
              <a:gd name="T51" fmla="*/ 48 h 50"/>
              <a:gd name="T52" fmla="*/ 20 w 50"/>
              <a:gd name="T53" fmla="*/ 49 h 50"/>
              <a:gd name="T54" fmla="*/ 25 w 50"/>
              <a:gd name="T55" fmla="*/ 50 h 50"/>
              <a:gd name="T56" fmla="*/ 25 w 50"/>
              <a:gd name="T57" fmla="*/ 50 h 50"/>
              <a:gd name="T58" fmla="*/ 30 w 50"/>
              <a:gd name="T59" fmla="*/ 49 h 50"/>
              <a:gd name="T60" fmla="*/ 35 w 50"/>
              <a:gd name="T61" fmla="*/ 48 h 50"/>
              <a:gd name="T62" fmla="*/ 39 w 50"/>
              <a:gd name="T63" fmla="*/ 46 h 50"/>
              <a:gd name="T64" fmla="*/ 42 w 50"/>
              <a:gd name="T65" fmla="*/ 42 h 50"/>
              <a:gd name="T66" fmla="*/ 46 w 50"/>
              <a:gd name="T67" fmla="*/ 39 h 50"/>
              <a:gd name="T68" fmla="*/ 48 w 50"/>
              <a:gd name="T69" fmla="*/ 34 h 50"/>
              <a:gd name="T70" fmla="*/ 50 w 50"/>
              <a:gd name="T71" fmla="*/ 30 h 50"/>
              <a:gd name="T72" fmla="*/ 50 w 50"/>
              <a:gd name="T73" fmla="*/ 24 h 50"/>
              <a:gd name="T74" fmla="*/ 50 w 50"/>
              <a:gd name="T7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4"/>
                </a:moveTo>
                <a:lnTo>
                  <a:pt x="50" y="24"/>
                </a:lnTo>
                <a:lnTo>
                  <a:pt x="50" y="20"/>
                </a:lnTo>
                <a:lnTo>
                  <a:pt x="48" y="15"/>
                </a:lnTo>
                <a:lnTo>
                  <a:pt x="46" y="11"/>
                </a:lnTo>
                <a:lnTo>
                  <a:pt x="42" y="7"/>
                </a:lnTo>
                <a:lnTo>
                  <a:pt x="39" y="3"/>
                </a:lnTo>
                <a:lnTo>
                  <a:pt x="35" y="1"/>
                </a:lnTo>
                <a:lnTo>
                  <a:pt x="30" y="0"/>
                </a:lnTo>
                <a:lnTo>
                  <a:pt x="25" y="0"/>
                </a:lnTo>
                <a:lnTo>
                  <a:pt x="25" y="0"/>
                </a:lnTo>
                <a:lnTo>
                  <a:pt x="20" y="0"/>
                </a:lnTo>
                <a:lnTo>
                  <a:pt x="16" y="1"/>
                </a:lnTo>
                <a:lnTo>
                  <a:pt x="11" y="3"/>
                </a:lnTo>
                <a:lnTo>
                  <a:pt x="7" y="7"/>
                </a:lnTo>
                <a:lnTo>
                  <a:pt x="5" y="11"/>
                </a:lnTo>
                <a:lnTo>
                  <a:pt x="2" y="15"/>
                </a:lnTo>
                <a:lnTo>
                  <a:pt x="0" y="20"/>
                </a:lnTo>
                <a:lnTo>
                  <a:pt x="0" y="24"/>
                </a:lnTo>
                <a:lnTo>
                  <a:pt x="0" y="24"/>
                </a:lnTo>
                <a:lnTo>
                  <a:pt x="0" y="30"/>
                </a:lnTo>
                <a:lnTo>
                  <a:pt x="2" y="34"/>
                </a:lnTo>
                <a:lnTo>
                  <a:pt x="5" y="39"/>
                </a:lnTo>
                <a:lnTo>
                  <a:pt x="7" y="42"/>
                </a:lnTo>
                <a:lnTo>
                  <a:pt x="11" y="46"/>
                </a:lnTo>
                <a:lnTo>
                  <a:pt x="16" y="48"/>
                </a:lnTo>
                <a:lnTo>
                  <a:pt x="20" y="49"/>
                </a:lnTo>
                <a:lnTo>
                  <a:pt x="25" y="50"/>
                </a:lnTo>
                <a:lnTo>
                  <a:pt x="25" y="50"/>
                </a:lnTo>
                <a:lnTo>
                  <a:pt x="30" y="49"/>
                </a:lnTo>
                <a:lnTo>
                  <a:pt x="35" y="48"/>
                </a:lnTo>
                <a:lnTo>
                  <a:pt x="39" y="46"/>
                </a:lnTo>
                <a:lnTo>
                  <a:pt x="42" y="42"/>
                </a:lnTo>
                <a:lnTo>
                  <a:pt x="46" y="39"/>
                </a:lnTo>
                <a:lnTo>
                  <a:pt x="48" y="34"/>
                </a:lnTo>
                <a:lnTo>
                  <a:pt x="50" y="30"/>
                </a:lnTo>
                <a:lnTo>
                  <a:pt x="50" y="24"/>
                </a:lnTo>
                <a:lnTo>
                  <a:pt x="50"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7" name="Freeform 39"/>
          <p:cNvSpPr>
            <a:spLocks noEditPoints="1"/>
          </p:cNvSpPr>
          <p:nvPr/>
        </p:nvSpPr>
        <p:spPr bwMode="auto">
          <a:xfrm>
            <a:off x="1524001" y="2585086"/>
            <a:ext cx="102870" cy="100964"/>
          </a:xfrm>
          <a:custGeom>
            <a:avLst/>
            <a:gdLst>
              <a:gd name="T0" fmla="*/ 0 w 54"/>
              <a:gd name="T1" fmla="*/ 26 h 53"/>
              <a:gd name="T2" fmla="*/ 2 w 54"/>
              <a:gd name="T3" fmla="*/ 17 h 53"/>
              <a:gd name="T4" fmla="*/ 8 w 54"/>
              <a:gd name="T5" fmla="*/ 8 h 53"/>
              <a:gd name="T6" fmla="*/ 17 w 54"/>
              <a:gd name="T7" fmla="*/ 2 h 53"/>
              <a:gd name="T8" fmla="*/ 27 w 54"/>
              <a:gd name="T9" fmla="*/ 0 h 53"/>
              <a:gd name="T10" fmla="*/ 27 w 54"/>
              <a:gd name="T11" fmla="*/ 0 h 53"/>
              <a:gd name="T12" fmla="*/ 38 w 54"/>
              <a:gd name="T13" fmla="*/ 2 h 53"/>
              <a:gd name="T14" fmla="*/ 46 w 54"/>
              <a:gd name="T15" fmla="*/ 8 h 53"/>
              <a:gd name="T16" fmla="*/ 52 w 54"/>
              <a:gd name="T17" fmla="*/ 17 h 53"/>
              <a:gd name="T18" fmla="*/ 54 w 54"/>
              <a:gd name="T19" fmla="*/ 26 h 53"/>
              <a:gd name="T20" fmla="*/ 54 w 54"/>
              <a:gd name="T21" fmla="*/ 26 h 53"/>
              <a:gd name="T22" fmla="*/ 52 w 54"/>
              <a:gd name="T23" fmla="*/ 38 h 53"/>
              <a:gd name="T24" fmla="*/ 46 w 54"/>
              <a:gd name="T25" fmla="*/ 45 h 53"/>
              <a:gd name="T26" fmla="*/ 38 w 54"/>
              <a:gd name="T27" fmla="*/ 52 h 53"/>
              <a:gd name="T28" fmla="*/ 27 w 54"/>
              <a:gd name="T29" fmla="*/ 53 h 53"/>
              <a:gd name="T30" fmla="*/ 27 w 54"/>
              <a:gd name="T31" fmla="*/ 53 h 53"/>
              <a:gd name="T32" fmla="*/ 17 w 54"/>
              <a:gd name="T33" fmla="*/ 52 h 53"/>
              <a:gd name="T34" fmla="*/ 8 w 54"/>
              <a:gd name="T35" fmla="*/ 45 h 53"/>
              <a:gd name="T36" fmla="*/ 2 w 54"/>
              <a:gd name="T37" fmla="*/ 38 h 53"/>
              <a:gd name="T38" fmla="*/ 0 w 54"/>
              <a:gd name="T39" fmla="*/ 26 h 53"/>
              <a:gd name="T40" fmla="*/ 11 w 54"/>
              <a:gd name="T41" fmla="*/ 10 h 53"/>
              <a:gd name="T42" fmla="*/ 8 w 54"/>
              <a:gd name="T43" fmla="*/ 13 h 53"/>
              <a:gd name="T44" fmla="*/ 4 w 54"/>
              <a:gd name="T45" fmla="*/ 22 h 53"/>
              <a:gd name="T46" fmla="*/ 3 w 54"/>
              <a:gd name="T47" fmla="*/ 26 h 53"/>
              <a:gd name="T48" fmla="*/ 4 w 54"/>
              <a:gd name="T49" fmla="*/ 32 h 53"/>
              <a:gd name="T50" fmla="*/ 8 w 54"/>
              <a:gd name="T51" fmla="*/ 40 h 53"/>
              <a:gd name="T52" fmla="*/ 11 w 54"/>
              <a:gd name="T53" fmla="*/ 43 h 53"/>
              <a:gd name="T54" fmla="*/ 14 w 54"/>
              <a:gd name="T55" fmla="*/ 46 h 53"/>
              <a:gd name="T56" fmla="*/ 22 w 54"/>
              <a:gd name="T57" fmla="*/ 50 h 53"/>
              <a:gd name="T58" fmla="*/ 27 w 54"/>
              <a:gd name="T59" fmla="*/ 50 h 53"/>
              <a:gd name="T60" fmla="*/ 32 w 54"/>
              <a:gd name="T61" fmla="*/ 50 h 53"/>
              <a:gd name="T62" fmla="*/ 40 w 54"/>
              <a:gd name="T63" fmla="*/ 46 h 53"/>
              <a:gd name="T64" fmla="*/ 43 w 54"/>
              <a:gd name="T65" fmla="*/ 43 h 53"/>
              <a:gd name="T66" fmla="*/ 46 w 54"/>
              <a:gd name="T67" fmla="*/ 40 h 53"/>
              <a:gd name="T68" fmla="*/ 50 w 54"/>
              <a:gd name="T69" fmla="*/ 32 h 53"/>
              <a:gd name="T70" fmla="*/ 51 w 54"/>
              <a:gd name="T71" fmla="*/ 26 h 53"/>
              <a:gd name="T72" fmla="*/ 50 w 54"/>
              <a:gd name="T73" fmla="*/ 22 h 53"/>
              <a:gd name="T74" fmla="*/ 46 w 54"/>
              <a:gd name="T75" fmla="*/ 13 h 53"/>
              <a:gd name="T76" fmla="*/ 43 w 54"/>
              <a:gd name="T77" fmla="*/ 10 h 53"/>
              <a:gd name="T78" fmla="*/ 40 w 54"/>
              <a:gd name="T79" fmla="*/ 8 h 53"/>
              <a:gd name="T80" fmla="*/ 32 w 54"/>
              <a:gd name="T81" fmla="*/ 4 h 53"/>
              <a:gd name="T82" fmla="*/ 27 w 54"/>
              <a:gd name="T83" fmla="*/ 3 h 53"/>
              <a:gd name="T84" fmla="*/ 22 w 54"/>
              <a:gd name="T85" fmla="*/ 4 h 53"/>
              <a:gd name="T86" fmla="*/ 14 w 54"/>
              <a:gd name="T87" fmla="*/ 8 h 53"/>
              <a:gd name="T88" fmla="*/ 11 w 54"/>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3">
                <a:moveTo>
                  <a:pt x="0" y="26"/>
                </a:moveTo>
                <a:lnTo>
                  <a:pt x="0" y="26"/>
                </a:lnTo>
                <a:lnTo>
                  <a:pt x="1" y="21"/>
                </a:lnTo>
                <a:lnTo>
                  <a:pt x="2" y="17"/>
                </a:lnTo>
                <a:lnTo>
                  <a:pt x="4" y="12"/>
                </a:lnTo>
                <a:lnTo>
                  <a:pt x="8" y="8"/>
                </a:lnTo>
                <a:lnTo>
                  <a:pt x="12" y="4"/>
                </a:lnTo>
                <a:lnTo>
                  <a:pt x="17" y="2"/>
                </a:lnTo>
                <a:lnTo>
                  <a:pt x="22" y="1"/>
                </a:lnTo>
                <a:lnTo>
                  <a:pt x="27" y="0"/>
                </a:lnTo>
                <a:lnTo>
                  <a:pt x="27" y="0"/>
                </a:lnTo>
                <a:lnTo>
                  <a:pt x="27" y="0"/>
                </a:lnTo>
                <a:lnTo>
                  <a:pt x="32" y="1"/>
                </a:lnTo>
                <a:lnTo>
                  <a:pt x="38" y="2"/>
                </a:lnTo>
                <a:lnTo>
                  <a:pt x="42" y="4"/>
                </a:lnTo>
                <a:lnTo>
                  <a:pt x="46" y="8"/>
                </a:lnTo>
                <a:lnTo>
                  <a:pt x="50" y="12"/>
                </a:lnTo>
                <a:lnTo>
                  <a:pt x="52" y="17"/>
                </a:lnTo>
                <a:lnTo>
                  <a:pt x="53" y="21"/>
                </a:lnTo>
                <a:lnTo>
                  <a:pt x="54" y="26"/>
                </a:lnTo>
                <a:lnTo>
                  <a:pt x="54" y="26"/>
                </a:lnTo>
                <a:lnTo>
                  <a:pt x="54" y="26"/>
                </a:lnTo>
                <a:lnTo>
                  <a:pt x="53" y="32"/>
                </a:lnTo>
                <a:lnTo>
                  <a:pt x="52" y="38"/>
                </a:lnTo>
                <a:lnTo>
                  <a:pt x="50" y="42"/>
                </a:lnTo>
                <a:lnTo>
                  <a:pt x="46" y="45"/>
                </a:lnTo>
                <a:lnTo>
                  <a:pt x="42" y="49"/>
                </a:lnTo>
                <a:lnTo>
                  <a:pt x="38" y="52"/>
                </a:lnTo>
                <a:lnTo>
                  <a:pt x="32" y="53"/>
                </a:lnTo>
                <a:lnTo>
                  <a:pt x="27" y="53"/>
                </a:lnTo>
                <a:lnTo>
                  <a:pt x="27" y="53"/>
                </a:lnTo>
                <a:lnTo>
                  <a:pt x="27" y="53"/>
                </a:lnTo>
                <a:lnTo>
                  <a:pt x="22" y="53"/>
                </a:lnTo>
                <a:lnTo>
                  <a:pt x="17" y="52"/>
                </a:lnTo>
                <a:lnTo>
                  <a:pt x="12" y="49"/>
                </a:lnTo>
                <a:lnTo>
                  <a:pt x="8" y="45"/>
                </a:lnTo>
                <a:lnTo>
                  <a:pt x="4" y="42"/>
                </a:lnTo>
                <a:lnTo>
                  <a:pt x="2" y="38"/>
                </a:lnTo>
                <a:lnTo>
                  <a:pt x="1" y="32"/>
                </a:lnTo>
                <a:lnTo>
                  <a:pt x="0" y="26"/>
                </a:lnTo>
                <a:lnTo>
                  <a:pt x="0" y="26"/>
                </a:lnTo>
                <a:close/>
                <a:moveTo>
                  <a:pt x="11" y="10"/>
                </a:moveTo>
                <a:lnTo>
                  <a:pt x="11" y="10"/>
                </a:lnTo>
                <a:lnTo>
                  <a:pt x="8" y="13"/>
                </a:lnTo>
                <a:lnTo>
                  <a:pt x="6" y="18"/>
                </a:lnTo>
                <a:lnTo>
                  <a:pt x="4" y="22"/>
                </a:lnTo>
                <a:lnTo>
                  <a:pt x="3" y="26"/>
                </a:lnTo>
                <a:lnTo>
                  <a:pt x="3" y="26"/>
                </a:lnTo>
                <a:lnTo>
                  <a:pt x="3" y="26"/>
                </a:lnTo>
                <a:lnTo>
                  <a:pt x="4" y="32"/>
                </a:lnTo>
                <a:lnTo>
                  <a:pt x="6" y="35"/>
                </a:lnTo>
                <a:lnTo>
                  <a:pt x="8" y="40"/>
                </a:lnTo>
                <a:lnTo>
                  <a:pt x="11" y="43"/>
                </a:lnTo>
                <a:lnTo>
                  <a:pt x="11" y="43"/>
                </a:lnTo>
                <a:lnTo>
                  <a:pt x="11" y="43"/>
                </a:lnTo>
                <a:lnTo>
                  <a:pt x="14" y="46"/>
                </a:lnTo>
                <a:lnTo>
                  <a:pt x="18" y="49"/>
                </a:lnTo>
                <a:lnTo>
                  <a:pt x="22" y="50"/>
                </a:lnTo>
                <a:lnTo>
                  <a:pt x="27" y="50"/>
                </a:lnTo>
                <a:lnTo>
                  <a:pt x="27" y="50"/>
                </a:lnTo>
                <a:lnTo>
                  <a:pt x="27" y="50"/>
                </a:lnTo>
                <a:lnTo>
                  <a:pt x="32" y="50"/>
                </a:lnTo>
                <a:lnTo>
                  <a:pt x="37" y="49"/>
                </a:lnTo>
                <a:lnTo>
                  <a:pt x="40" y="46"/>
                </a:lnTo>
                <a:lnTo>
                  <a:pt x="43" y="43"/>
                </a:lnTo>
                <a:lnTo>
                  <a:pt x="43" y="43"/>
                </a:lnTo>
                <a:lnTo>
                  <a:pt x="43" y="43"/>
                </a:lnTo>
                <a:lnTo>
                  <a:pt x="46" y="40"/>
                </a:lnTo>
                <a:lnTo>
                  <a:pt x="49" y="35"/>
                </a:lnTo>
                <a:lnTo>
                  <a:pt x="50" y="32"/>
                </a:lnTo>
                <a:lnTo>
                  <a:pt x="51" y="26"/>
                </a:lnTo>
                <a:lnTo>
                  <a:pt x="51" y="26"/>
                </a:lnTo>
                <a:lnTo>
                  <a:pt x="51" y="26"/>
                </a:lnTo>
                <a:lnTo>
                  <a:pt x="50" y="22"/>
                </a:lnTo>
                <a:lnTo>
                  <a:pt x="49" y="18"/>
                </a:lnTo>
                <a:lnTo>
                  <a:pt x="46" y="13"/>
                </a:lnTo>
                <a:lnTo>
                  <a:pt x="43" y="10"/>
                </a:lnTo>
                <a:lnTo>
                  <a:pt x="43" y="10"/>
                </a:lnTo>
                <a:lnTo>
                  <a:pt x="43" y="10"/>
                </a:lnTo>
                <a:lnTo>
                  <a:pt x="40" y="8"/>
                </a:lnTo>
                <a:lnTo>
                  <a:pt x="37" y="5"/>
                </a:lnTo>
                <a:lnTo>
                  <a:pt x="32" y="4"/>
                </a:lnTo>
                <a:lnTo>
                  <a:pt x="27" y="3"/>
                </a:lnTo>
                <a:lnTo>
                  <a:pt x="27" y="3"/>
                </a:lnTo>
                <a:lnTo>
                  <a:pt x="27" y="3"/>
                </a:lnTo>
                <a:lnTo>
                  <a:pt x="22" y="4"/>
                </a:lnTo>
                <a:lnTo>
                  <a:pt x="18" y="5"/>
                </a:lnTo>
                <a:lnTo>
                  <a:pt x="14" y="8"/>
                </a:lnTo>
                <a:lnTo>
                  <a:pt x="11" y="10"/>
                </a:lnTo>
                <a:lnTo>
                  <a:pt x="11"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8" name="Freeform 40"/>
          <p:cNvSpPr>
            <a:spLocks/>
          </p:cNvSpPr>
          <p:nvPr/>
        </p:nvSpPr>
        <p:spPr bwMode="auto">
          <a:xfrm>
            <a:off x="1748791" y="2607946"/>
            <a:ext cx="95250" cy="97154"/>
          </a:xfrm>
          <a:custGeom>
            <a:avLst/>
            <a:gdLst>
              <a:gd name="T0" fmla="*/ 50 w 50"/>
              <a:gd name="T1" fmla="*/ 26 h 51"/>
              <a:gd name="T2" fmla="*/ 50 w 50"/>
              <a:gd name="T3" fmla="*/ 26 h 51"/>
              <a:gd name="T4" fmla="*/ 50 w 50"/>
              <a:gd name="T5" fmla="*/ 21 h 51"/>
              <a:gd name="T6" fmla="*/ 48 w 50"/>
              <a:gd name="T7" fmla="*/ 16 h 51"/>
              <a:gd name="T8" fmla="*/ 46 w 50"/>
              <a:gd name="T9" fmla="*/ 11 h 51"/>
              <a:gd name="T10" fmla="*/ 44 w 50"/>
              <a:gd name="T11" fmla="*/ 8 h 51"/>
              <a:gd name="T12" fmla="*/ 39 w 50"/>
              <a:gd name="T13" fmla="*/ 5 h 51"/>
              <a:gd name="T14" fmla="*/ 35 w 50"/>
              <a:gd name="T15" fmla="*/ 2 h 51"/>
              <a:gd name="T16" fmla="*/ 30 w 50"/>
              <a:gd name="T17" fmla="*/ 1 h 51"/>
              <a:gd name="T18" fmla="*/ 26 w 50"/>
              <a:gd name="T19" fmla="*/ 0 h 51"/>
              <a:gd name="T20" fmla="*/ 26 w 50"/>
              <a:gd name="T21" fmla="*/ 0 h 51"/>
              <a:gd name="T22" fmla="*/ 20 w 50"/>
              <a:gd name="T23" fmla="*/ 1 h 51"/>
              <a:gd name="T24" fmla="*/ 16 w 50"/>
              <a:gd name="T25" fmla="*/ 2 h 51"/>
              <a:gd name="T26" fmla="*/ 11 w 50"/>
              <a:gd name="T27" fmla="*/ 5 h 51"/>
              <a:gd name="T28" fmla="*/ 8 w 50"/>
              <a:gd name="T29" fmla="*/ 8 h 51"/>
              <a:gd name="T30" fmla="*/ 5 w 50"/>
              <a:gd name="T31" fmla="*/ 11 h 51"/>
              <a:gd name="T32" fmla="*/ 3 w 50"/>
              <a:gd name="T33" fmla="*/ 16 h 51"/>
              <a:gd name="T34" fmla="*/ 0 w 50"/>
              <a:gd name="T35" fmla="*/ 21 h 51"/>
              <a:gd name="T36" fmla="*/ 0 w 50"/>
              <a:gd name="T37" fmla="*/ 26 h 51"/>
              <a:gd name="T38" fmla="*/ 0 w 50"/>
              <a:gd name="T39" fmla="*/ 26 h 51"/>
              <a:gd name="T40" fmla="*/ 0 w 50"/>
              <a:gd name="T41" fmla="*/ 31 h 51"/>
              <a:gd name="T42" fmla="*/ 3 w 50"/>
              <a:gd name="T43" fmla="*/ 36 h 51"/>
              <a:gd name="T44" fmla="*/ 5 w 50"/>
              <a:gd name="T45" fmla="*/ 40 h 51"/>
              <a:gd name="T46" fmla="*/ 8 w 50"/>
              <a:gd name="T47" fmla="*/ 43 h 51"/>
              <a:gd name="T48" fmla="*/ 11 w 50"/>
              <a:gd name="T49" fmla="*/ 47 h 51"/>
              <a:gd name="T50" fmla="*/ 16 w 50"/>
              <a:gd name="T51" fmla="*/ 49 h 51"/>
              <a:gd name="T52" fmla="*/ 20 w 50"/>
              <a:gd name="T53" fmla="*/ 50 h 51"/>
              <a:gd name="T54" fmla="*/ 26 w 50"/>
              <a:gd name="T55" fmla="*/ 51 h 51"/>
              <a:gd name="T56" fmla="*/ 26 w 50"/>
              <a:gd name="T57" fmla="*/ 51 h 51"/>
              <a:gd name="T58" fmla="*/ 30 w 50"/>
              <a:gd name="T59" fmla="*/ 50 h 51"/>
              <a:gd name="T60" fmla="*/ 35 w 50"/>
              <a:gd name="T61" fmla="*/ 49 h 51"/>
              <a:gd name="T62" fmla="*/ 39 w 50"/>
              <a:gd name="T63" fmla="*/ 47 h 51"/>
              <a:gd name="T64" fmla="*/ 44 w 50"/>
              <a:gd name="T65" fmla="*/ 43 h 51"/>
              <a:gd name="T66" fmla="*/ 46 w 50"/>
              <a:gd name="T67" fmla="*/ 40 h 51"/>
              <a:gd name="T68" fmla="*/ 48 w 50"/>
              <a:gd name="T69" fmla="*/ 36 h 51"/>
              <a:gd name="T70" fmla="*/ 50 w 50"/>
              <a:gd name="T71" fmla="*/ 31 h 51"/>
              <a:gd name="T72" fmla="*/ 50 w 50"/>
              <a:gd name="T73" fmla="*/ 26 h 51"/>
              <a:gd name="T74" fmla="*/ 50 w 50"/>
              <a:gd name="T75"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1">
                <a:moveTo>
                  <a:pt x="50" y="26"/>
                </a:moveTo>
                <a:lnTo>
                  <a:pt x="50" y="26"/>
                </a:lnTo>
                <a:lnTo>
                  <a:pt x="50" y="21"/>
                </a:lnTo>
                <a:lnTo>
                  <a:pt x="48" y="16"/>
                </a:lnTo>
                <a:lnTo>
                  <a:pt x="46" y="11"/>
                </a:lnTo>
                <a:lnTo>
                  <a:pt x="44" y="8"/>
                </a:lnTo>
                <a:lnTo>
                  <a:pt x="39" y="5"/>
                </a:lnTo>
                <a:lnTo>
                  <a:pt x="35" y="2"/>
                </a:lnTo>
                <a:lnTo>
                  <a:pt x="30" y="1"/>
                </a:lnTo>
                <a:lnTo>
                  <a:pt x="26" y="0"/>
                </a:lnTo>
                <a:lnTo>
                  <a:pt x="26" y="0"/>
                </a:lnTo>
                <a:lnTo>
                  <a:pt x="20" y="1"/>
                </a:lnTo>
                <a:lnTo>
                  <a:pt x="16" y="2"/>
                </a:lnTo>
                <a:lnTo>
                  <a:pt x="11" y="5"/>
                </a:lnTo>
                <a:lnTo>
                  <a:pt x="8" y="8"/>
                </a:lnTo>
                <a:lnTo>
                  <a:pt x="5" y="11"/>
                </a:lnTo>
                <a:lnTo>
                  <a:pt x="3" y="16"/>
                </a:lnTo>
                <a:lnTo>
                  <a:pt x="0" y="21"/>
                </a:lnTo>
                <a:lnTo>
                  <a:pt x="0" y="26"/>
                </a:lnTo>
                <a:lnTo>
                  <a:pt x="0" y="26"/>
                </a:lnTo>
                <a:lnTo>
                  <a:pt x="0" y="31"/>
                </a:lnTo>
                <a:lnTo>
                  <a:pt x="3" y="36"/>
                </a:lnTo>
                <a:lnTo>
                  <a:pt x="5" y="40"/>
                </a:lnTo>
                <a:lnTo>
                  <a:pt x="8" y="43"/>
                </a:lnTo>
                <a:lnTo>
                  <a:pt x="11" y="47"/>
                </a:lnTo>
                <a:lnTo>
                  <a:pt x="16" y="49"/>
                </a:lnTo>
                <a:lnTo>
                  <a:pt x="20" y="50"/>
                </a:lnTo>
                <a:lnTo>
                  <a:pt x="26" y="51"/>
                </a:lnTo>
                <a:lnTo>
                  <a:pt x="26" y="51"/>
                </a:lnTo>
                <a:lnTo>
                  <a:pt x="30" y="50"/>
                </a:lnTo>
                <a:lnTo>
                  <a:pt x="35" y="49"/>
                </a:lnTo>
                <a:lnTo>
                  <a:pt x="39" y="47"/>
                </a:lnTo>
                <a:lnTo>
                  <a:pt x="44" y="43"/>
                </a:lnTo>
                <a:lnTo>
                  <a:pt x="46" y="40"/>
                </a:lnTo>
                <a:lnTo>
                  <a:pt x="48" y="36"/>
                </a:lnTo>
                <a:lnTo>
                  <a:pt x="50" y="31"/>
                </a:lnTo>
                <a:lnTo>
                  <a:pt x="50" y="26"/>
                </a:lnTo>
                <a:lnTo>
                  <a:pt x="50" y="26"/>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59" name="Freeform 41"/>
          <p:cNvSpPr>
            <a:spLocks noEditPoints="1"/>
          </p:cNvSpPr>
          <p:nvPr/>
        </p:nvSpPr>
        <p:spPr bwMode="auto">
          <a:xfrm>
            <a:off x="1744981" y="2606041"/>
            <a:ext cx="102870" cy="100964"/>
          </a:xfrm>
          <a:custGeom>
            <a:avLst/>
            <a:gdLst>
              <a:gd name="T0" fmla="*/ 0 w 54"/>
              <a:gd name="T1" fmla="*/ 27 h 53"/>
              <a:gd name="T2" fmla="*/ 2 w 54"/>
              <a:gd name="T3" fmla="*/ 17 h 53"/>
              <a:gd name="T4" fmla="*/ 8 w 54"/>
              <a:gd name="T5" fmla="*/ 8 h 53"/>
              <a:gd name="T6" fmla="*/ 17 w 54"/>
              <a:gd name="T7" fmla="*/ 2 h 53"/>
              <a:gd name="T8" fmla="*/ 28 w 54"/>
              <a:gd name="T9" fmla="*/ 0 h 53"/>
              <a:gd name="T10" fmla="*/ 28 w 54"/>
              <a:gd name="T11" fmla="*/ 0 h 53"/>
              <a:gd name="T12" fmla="*/ 38 w 54"/>
              <a:gd name="T13" fmla="*/ 2 h 53"/>
              <a:gd name="T14" fmla="*/ 47 w 54"/>
              <a:gd name="T15" fmla="*/ 8 h 53"/>
              <a:gd name="T16" fmla="*/ 52 w 54"/>
              <a:gd name="T17" fmla="*/ 17 h 53"/>
              <a:gd name="T18" fmla="*/ 54 w 54"/>
              <a:gd name="T19" fmla="*/ 27 h 53"/>
              <a:gd name="T20" fmla="*/ 54 w 54"/>
              <a:gd name="T21" fmla="*/ 27 h 53"/>
              <a:gd name="T22" fmla="*/ 52 w 54"/>
              <a:gd name="T23" fmla="*/ 38 h 53"/>
              <a:gd name="T24" fmla="*/ 47 w 54"/>
              <a:gd name="T25" fmla="*/ 45 h 53"/>
              <a:gd name="T26" fmla="*/ 38 w 54"/>
              <a:gd name="T27" fmla="*/ 51 h 53"/>
              <a:gd name="T28" fmla="*/ 28 w 54"/>
              <a:gd name="T29" fmla="*/ 53 h 53"/>
              <a:gd name="T30" fmla="*/ 28 w 54"/>
              <a:gd name="T31" fmla="*/ 53 h 53"/>
              <a:gd name="T32" fmla="*/ 17 w 54"/>
              <a:gd name="T33" fmla="*/ 51 h 53"/>
              <a:gd name="T34" fmla="*/ 8 w 54"/>
              <a:gd name="T35" fmla="*/ 45 h 53"/>
              <a:gd name="T36" fmla="*/ 2 w 54"/>
              <a:gd name="T37" fmla="*/ 38 h 53"/>
              <a:gd name="T38" fmla="*/ 0 w 54"/>
              <a:gd name="T39" fmla="*/ 27 h 53"/>
              <a:gd name="T40" fmla="*/ 11 w 54"/>
              <a:gd name="T41" fmla="*/ 10 h 53"/>
              <a:gd name="T42" fmla="*/ 8 w 54"/>
              <a:gd name="T43" fmla="*/ 13 h 53"/>
              <a:gd name="T44" fmla="*/ 5 w 54"/>
              <a:gd name="T45" fmla="*/ 22 h 53"/>
              <a:gd name="T46" fmla="*/ 3 w 54"/>
              <a:gd name="T47" fmla="*/ 27 h 53"/>
              <a:gd name="T48" fmla="*/ 5 w 54"/>
              <a:gd name="T49" fmla="*/ 31 h 53"/>
              <a:gd name="T50" fmla="*/ 8 w 54"/>
              <a:gd name="T51" fmla="*/ 40 h 53"/>
              <a:gd name="T52" fmla="*/ 11 w 54"/>
              <a:gd name="T53" fmla="*/ 43 h 53"/>
              <a:gd name="T54" fmla="*/ 15 w 54"/>
              <a:gd name="T55" fmla="*/ 47 h 53"/>
              <a:gd name="T56" fmla="*/ 22 w 54"/>
              <a:gd name="T57" fmla="*/ 50 h 53"/>
              <a:gd name="T58" fmla="*/ 28 w 54"/>
              <a:gd name="T59" fmla="*/ 50 h 53"/>
              <a:gd name="T60" fmla="*/ 32 w 54"/>
              <a:gd name="T61" fmla="*/ 50 h 53"/>
              <a:gd name="T62" fmla="*/ 40 w 54"/>
              <a:gd name="T63" fmla="*/ 47 h 53"/>
              <a:gd name="T64" fmla="*/ 43 w 54"/>
              <a:gd name="T65" fmla="*/ 43 h 53"/>
              <a:gd name="T66" fmla="*/ 47 w 54"/>
              <a:gd name="T67" fmla="*/ 40 h 53"/>
              <a:gd name="T68" fmla="*/ 50 w 54"/>
              <a:gd name="T69" fmla="*/ 31 h 53"/>
              <a:gd name="T70" fmla="*/ 51 w 54"/>
              <a:gd name="T71" fmla="*/ 27 h 53"/>
              <a:gd name="T72" fmla="*/ 50 w 54"/>
              <a:gd name="T73" fmla="*/ 22 h 53"/>
              <a:gd name="T74" fmla="*/ 47 w 54"/>
              <a:gd name="T75" fmla="*/ 13 h 53"/>
              <a:gd name="T76" fmla="*/ 43 w 54"/>
              <a:gd name="T77" fmla="*/ 10 h 53"/>
              <a:gd name="T78" fmla="*/ 40 w 54"/>
              <a:gd name="T79" fmla="*/ 8 h 53"/>
              <a:gd name="T80" fmla="*/ 32 w 54"/>
              <a:gd name="T81" fmla="*/ 3 h 53"/>
              <a:gd name="T82" fmla="*/ 28 w 54"/>
              <a:gd name="T83" fmla="*/ 3 h 53"/>
              <a:gd name="T84" fmla="*/ 22 w 54"/>
              <a:gd name="T85" fmla="*/ 3 h 53"/>
              <a:gd name="T86" fmla="*/ 15 w 54"/>
              <a:gd name="T87" fmla="*/ 8 h 53"/>
              <a:gd name="T88" fmla="*/ 11 w 54"/>
              <a:gd name="T8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3">
                <a:moveTo>
                  <a:pt x="0" y="27"/>
                </a:moveTo>
                <a:lnTo>
                  <a:pt x="0" y="27"/>
                </a:lnTo>
                <a:lnTo>
                  <a:pt x="1" y="21"/>
                </a:lnTo>
                <a:lnTo>
                  <a:pt x="2" y="17"/>
                </a:lnTo>
                <a:lnTo>
                  <a:pt x="5" y="12"/>
                </a:lnTo>
                <a:lnTo>
                  <a:pt x="8" y="8"/>
                </a:lnTo>
                <a:lnTo>
                  <a:pt x="12" y="4"/>
                </a:lnTo>
                <a:lnTo>
                  <a:pt x="17" y="2"/>
                </a:lnTo>
                <a:lnTo>
                  <a:pt x="22" y="0"/>
                </a:lnTo>
                <a:lnTo>
                  <a:pt x="28" y="0"/>
                </a:lnTo>
                <a:lnTo>
                  <a:pt x="28" y="0"/>
                </a:lnTo>
                <a:lnTo>
                  <a:pt x="28" y="0"/>
                </a:lnTo>
                <a:lnTo>
                  <a:pt x="32" y="0"/>
                </a:lnTo>
                <a:lnTo>
                  <a:pt x="38" y="2"/>
                </a:lnTo>
                <a:lnTo>
                  <a:pt x="42" y="4"/>
                </a:lnTo>
                <a:lnTo>
                  <a:pt x="47" y="8"/>
                </a:lnTo>
                <a:lnTo>
                  <a:pt x="50" y="12"/>
                </a:lnTo>
                <a:lnTo>
                  <a:pt x="52" y="17"/>
                </a:lnTo>
                <a:lnTo>
                  <a:pt x="53" y="21"/>
                </a:lnTo>
                <a:lnTo>
                  <a:pt x="54" y="27"/>
                </a:lnTo>
                <a:lnTo>
                  <a:pt x="54" y="27"/>
                </a:lnTo>
                <a:lnTo>
                  <a:pt x="54" y="27"/>
                </a:lnTo>
                <a:lnTo>
                  <a:pt x="53" y="32"/>
                </a:lnTo>
                <a:lnTo>
                  <a:pt x="52" y="38"/>
                </a:lnTo>
                <a:lnTo>
                  <a:pt x="50" y="42"/>
                </a:lnTo>
                <a:lnTo>
                  <a:pt x="47" y="45"/>
                </a:lnTo>
                <a:lnTo>
                  <a:pt x="42" y="49"/>
                </a:lnTo>
                <a:lnTo>
                  <a:pt x="38" y="51"/>
                </a:lnTo>
                <a:lnTo>
                  <a:pt x="32" y="53"/>
                </a:lnTo>
                <a:lnTo>
                  <a:pt x="28" y="53"/>
                </a:lnTo>
                <a:lnTo>
                  <a:pt x="28" y="53"/>
                </a:lnTo>
                <a:lnTo>
                  <a:pt x="28" y="53"/>
                </a:lnTo>
                <a:lnTo>
                  <a:pt x="22" y="53"/>
                </a:lnTo>
                <a:lnTo>
                  <a:pt x="17" y="51"/>
                </a:lnTo>
                <a:lnTo>
                  <a:pt x="12" y="49"/>
                </a:lnTo>
                <a:lnTo>
                  <a:pt x="8" y="45"/>
                </a:lnTo>
                <a:lnTo>
                  <a:pt x="5" y="42"/>
                </a:lnTo>
                <a:lnTo>
                  <a:pt x="2" y="38"/>
                </a:lnTo>
                <a:lnTo>
                  <a:pt x="1" y="32"/>
                </a:lnTo>
                <a:lnTo>
                  <a:pt x="0" y="27"/>
                </a:lnTo>
                <a:lnTo>
                  <a:pt x="0" y="27"/>
                </a:lnTo>
                <a:close/>
                <a:moveTo>
                  <a:pt x="11" y="10"/>
                </a:moveTo>
                <a:lnTo>
                  <a:pt x="11" y="10"/>
                </a:lnTo>
                <a:lnTo>
                  <a:pt x="8" y="13"/>
                </a:lnTo>
                <a:lnTo>
                  <a:pt x="6" y="18"/>
                </a:lnTo>
                <a:lnTo>
                  <a:pt x="5" y="22"/>
                </a:lnTo>
                <a:lnTo>
                  <a:pt x="3" y="27"/>
                </a:lnTo>
                <a:lnTo>
                  <a:pt x="3" y="27"/>
                </a:lnTo>
                <a:lnTo>
                  <a:pt x="3" y="27"/>
                </a:lnTo>
                <a:lnTo>
                  <a:pt x="5" y="31"/>
                </a:lnTo>
                <a:lnTo>
                  <a:pt x="6" y="35"/>
                </a:lnTo>
                <a:lnTo>
                  <a:pt x="8" y="40"/>
                </a:lnTo>
                <a:lnTo>
                  <a:pt x="11" y="43"/>
                </a:lnTo>
                <a:lnTo>
                  <a:pt x="11" y="43"/>
                </a:lnTo>
                <a:lnTo>
                  <a:pt x="11" y="43"/>
                </a:lnTo>
                <a:lnTo>
                  <a:pt x="15" y="47"/>
                </a:lnTo>
                <a:lnTo>
                  <a:pt x="18" y="49"/>
                </a:lnTo>
                <a:lnTo>
                  <a:pt x="22" y="50"/>
                </a:lnTo>
                <a:lnTo>
                  <a:pt x="28" y="50"/>
                </a:lnTo>
                <a:lnTo>
                  <a:pt x="28" y="50"/>
                </a:lnTo>
                <a:lnTo>
                  <a:pt x="28" y="50"/>
                </a:lnTo>
                <a:lnTo>
                  <a:pt x="32" y="50"/>
                </a:lnTo>
                <a:lnTo>
                  <a:pt x="37" y="49"/>
                </a:lnTo>
                <a:lnTo>
                  <a:pt x="40" y="47"/>
                </a:lnTo>
                <a:lnTo>
                  <a:pt x="43" y="43"/>
                </a:lnTo>
                <a:lnTo>
                  <a:pt x="43" y="43"/>
                </a:lnTo>
                <a:lnTo>
                  <a:pt x="43" y="43"/>
                </a:lnTo>
                <a:lnTo>
                  <a:pt x="47" y="40"/>
                </a:lnTo>
                <a:lnTo>
                  <a:pt x="49" y="35"/>
                </a:lnTo>
                <a:lnTo>
                  <a:pt x="50" y="31"/>
                </a:lnTo>
                <a:lnTo>
                  <a:pt x="51" y="27"/>
                </a:lnTo>
                <a:lnTo>
                  <a:pt x="51" y="27"/>
                </a:lnTo>
                <a:lnTo>
                  <a:pt x="51" y="27"/>
                </a:lnTo>
                <a:lnTo>
                  <a:pt x="50" y="22"/>
                </a:lnTo>
                <a:lnTo>
                  <a:pt x="49" y="18"/>
                </a:lnTo>
                <a:lnTo>
                  <a:pt x="47" y="13"/>
                </a:lnTo>
                <a:lnTo>
                  <a:pt x="43" y="10"/>
                </a:lnTo>
                <a:lnTo>
                  <a:pt x="43" y="10"/>
                </a:lnTo>
                <a:lnTo>
                  <a:pt x="43" y="10"/>
                </a:lnTo>
                <a:lnTo>
                  <a:pt x="40" y="8"/>
                </a:lnTo>
                <a:lnTo>
                  <a:pt x="37" y="6"/>
                </a:lnTo>
                <a:lnTo>
                  <a:pt x="32" y="3"/>
                </a:lnTo>
                <a:lnTo>
                  <a:pt x="28" y="3"/>
                </a:lnTo>
                <a:lnTo>
                  <a:pt x="28" y="3"/>
                </a:lnTo>
                <a:lnTo>
                  <a:pt x="28" y="3"/>
                </a:lnTo>
                <a:lnTo>
                  <a:pt x="22" y="3"/>
                </a:lnTo>
                <a:lnTo>
                  <a:pt x="18" y="6"/>
                </a:lnTo>
                <a:lnTo>
                  <a:pt x="15" y="8"/>
                </a:lnTo>
                <a:lnTo>
                  <a:pt x="11" y="10"/>
                </a:lnTo>
                <a:lnTo>
                  <a:pt x="11" y="10"/>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60" name="Freeform 42"/>
          <p:cNvSpPr>
            <a:spLocks/>
          </p:cNvSpPr>
          <p:nvPr/>
        </p:nvSpPr>
        <p:spPr bwMode="auto">
          <a:xfrm>
            <a:off x="1680211" y="2626996"/>
            <a:ext cx="95250" cy="95250"/>
          </a:xfrm>
          <a:custGeom>
            <a:avLst/>
            <a:gdLst>
              <a:gd name="T0" fmla="*/ 50 w 50"/>
              <a:gd name="T1" fmla="*/ 24 h 50"/>
              <a:gd name="T2" fmla="*/ 50 w 50"/>
              <a:gd name="T3" fmla="*/ 24 h 50"/>
              <a:gd name="T4" fmla="*/ 50 w 50"/>
              <a:gd name="T5" fmla="*/ 20 h 50"/>
              <a:gd name="T6" fmla="*/ 47 w 50"/>
              <a:gd name="T7" fmla="*/ 16 h 50"/>
              <a:gd name="T8" fmla="*/ 45 w 50"/>
              <a:gd name="T9" fmla="*/ 11 h 50"/>
              <a:gd name="T10" fmla="*/ 43 w 50"/>
              <a:gd name="T11" fmla="*/ 7 h 50"/>
              <a:gd name="T12" fmla="*/ 39 w 50"/>
              <a:gd name="T13" fmla="*/ 4 h 50"/>
              <a:gd name="T14" fmla="*/ 34 w 50"/>
              <a:gd name="T15" fmla="*/ 2 h 50"/>
              <a:gd name="T16" fmla="*/ 30 w 50"/>
              <a:gd name="T17" fmla="*/ 0 h 50"/>
              <a:gd name="T18" fmla="*/ 25 w 50"/>
              <a:gd name="T19" fmla="*/ 0 h 50"/>
              <a:gd name="T20" fmla="*/ 25 w 50"/>
              <a:gd name="T21" fmla="*/ 0 h 50"/>
              <a:gd name="T22" fmla="*/ 20 w 50"/>
              <a:gd name="T23" fmla="*/ 0 h 50"/>
              <a:gd name="T24" fmla="*/ 15 w 50"/>
              <a:gd name="T25" fmla="*/ 2 h 50"/>
              <a:gd name="T26" fmla="*/ 11 w 50"/>
              <a:gd name="T27" fmla="*/ 4 h 50"/>
              <a:gd name="T28" fmla="*/ 7 w 50"/>
              <a:gd name="T29" fmla="*/ 7 h 50"/>
              <a:gd name="T30" fmla="*/ 4 w 50"/>
              <a:gd name="T31" fmla="*/ 11 h 50"/>
              <a:gd name="T32" fmla="*/ 2 w 50"/>
              <a:gd name="T33" fmla="*/ 16 h 50"/>
              <a:gd name="T34" fmla="*/ 0 w 50"/>
              <a:gd name="T35" fmla="*/ 20 h 50"/>
              <a:gd name="T36" fmla="*/ 0 w 50"/>
              <a:gd name="T37" fmla="*/ 24 h 50"/>
              <a:gd name="T38" fmla="*/ 0 w 50"/>
              <a:gd name="T39" fmla="*/ 24 h 50"/>
              <a:gd name="T40" fmla="*/ 0 w 50"/>
              <a:gd name="T41" fmla="*/ 30 h 50"/>
              <a:gd name="T42" fmla="*/ 2 w 50"/>
              <a:gd name="T43" fmla="*/ 34 h 50"/>
              <a:gd name="T44" fmla="*/ 4 w 50"/>
              <a:gd name="T45" fmla="*/ 39 h 50"/>
              <a:gd name="T46" fmla="*/ 7 w 50"/>
              <a:gd name="T47" fmla="*/ 42 h 50"/>
              <a:gd name="T48" fmla="*/ 11 w 50"/>
              <a:gd name="T49" fmla="*/ 46 h 50"/>
              <a:gd name="T50" fmla="*/ 15 w 50"/>
              <a:gd name="T51" fmla="*/ 48 h 50"/>
              <a:gd name="T52" fmla="*/ 20 w 50"/>
              <a:gd name="T53" fmla="*/ 50 h 50"/>
              <a:gd name="T54" fmla="*/ 25 w 50"/>
              <a:gd name="T55" fmla="*/ 50 h 50"/>
              <a:gd name="T56" fmla="*/ 25 w 50"/>
              <a:gd name="T57" fmla="*/ 50 h 50"/>
              <a:gd name="T58" fmla="*/ 30 w 50"/>
              <a:gd name="T59" fmla="*/ 50 h 50"/>
              <a:gd name="T60" fmla="*/ 34 w 50"/>
              <a:gd name="T61" fmla="*/ 48 h 50"/>
              <a:gd name="T62" fmla="*/ 39 w 50"/>
              <a:gd name="T63" fmla="*/ 46 h 50"/>
              <a:gd name="T64" fmla="*/ 43 w 50"/>
              <a:gd name="T65" fmla="*/ 42 h 50"/>
              <a:gd name="T66" fmla="*/ 45 w 50"/>
              <a:gd name="T67" fmla="*/ 39 h 50"/>
              <a:gd name="T68" fmla="*/ 47 w 50"/>
              <a:gd name="T69" fmla="*/ 34 h 50"/>
              <a:gd name="T70" fmla="*/ 50 w 50"/>
              <a:gd name="T71" fmla="*/ 30 h 50"/>
              <a:gd name="T72" fmla="*/ 50 w 50"/>
              <a:gd name="T73" fmla="*/ 24 h 50"/>
              <a:gd name="T74" fmla="*/ 50 w 50"/>
              <a:gd name="T7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4"/>
                </a:moveTo>
                <a:lnTo>
                  <a:pt x="50" y="24"/>
                </a:lnTo>
                <a:lnTo>
                  <a:pt x="50" y="20"/>
                </a:lnTo>
                <a:lnTo>
                  <a:pt x="47" y="16"/>
                </a:lnTo>
                <a:lnTo>
                  <a:pt x="45" y="11"/>
                </a:lnTo>
                <a:lnTo>
                  <a:pt x="43" y="7"/>
                </a:lnTo>
                <a:lnTo>
                  <a:pt x="39" y="4"/>
                </a:lnTo>
                <a:lnTo>
                  <a:pt x="34" y="2"/>
                </a:lnTo>
                <a:lnTo>
                  <a:pt x="30" y="0"/>
                </a:lnTo>
                <a:lnTo>
                  <a:pt x="25" y="0"/>
                </a:lnTo>
                <a:lnTo>
                  <a:pt x="25" y="0"/>
                </a:lnTo>
                <a:lnTo>
                  <a:pt x="20" y="0"/>
                </a:lnTo>
                <a:lnTo>
                  <a:pt x="15" y="2"/>
                </a:lnTo>
                <a:lnTo>
                  <a:pt x="11" y="4"/>
                </a:lnTo>
                <a:lnTo>
                  <a:pt x="7" y="7"/>
                </a:lnTo>
                <a:lnTo>
                  <a:pt x="4" y="11"/>
                </a:lnTo>
                <a:lnTo>
                  <a:pt x="2" y="16"/>
                </a:lnTo>
                <a:lnTo>
                  <a:pt x="0" y="20"/>
                </a:lnTo>
                <a:lnTo>
                  <a:pt x="0" y="24"/>
                </a:lnTo>
                <a:lnTo>
                  <a:pt x="0" y="24"/>
                </a:lnTo>
                <a:lnTo>
                  <a:pt x="0" y="30"/>
                </a:lnTo>
                <a:lnTo>
                  <a:pt x="2" y="34"/>
                </a:lnTo>
                <a:lnTo>
                  <a:pt x="4" y="39"/>
                </a:lnTo>
                <a:lnTo>
                  <a:pt x="7" y="42"/>
                </a:lnTo>
                <a:lnTo>
                  <a:pt x="11" y="46"/>
                </a:lnTo>
                <a:lnTo>
                  <a:pt x="15" y="48"/>
                </a:lnTo>
                <a:lnTo>
                  <a:pt x="20" y="50"/>
                </a:lnTo>
                <a:lnTo>
                  <a:pt x="25" y="50"/>
                </a:lnTo>
                <a:lnTo>
                  <a:pt x="25" y="50"/>
                </a:lnTo>
                <a:lnTo>
                  <a:pt x="30" y="50"/>
                </a:lnTo>
                <a:lnTo>
                  <a:pt x="34" y="48"/>
                </a:lnTo>
                <a:lnTo>
                  <a:pt x="39" y="46"/>
                </a:lnTo>
                <a:lnTo>
                  <a:pt x="43" y="42"/>
                </a:lnTo>
                <a:lnTo>
                  <a:pt x="45" y="39"/>
                </a:lnTo>
                <a:lnTo>
                  <a:pt x="47" y="34"/>
                </a:lnTo>
                <a:lnTo>
                  <a:pt x="50" y="30"/>
                </a:lnTo>
                <a:lnTo>
                  <a:pt x="50" y="24"/>
                </a:lnTo>
                <a:lnTo>
                  <a:pt x="50" y="24"/>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61" name="Freeform 43"/>
          <p:cNvSpPr>
            <a:spLocks noEditPoints="1"/>
          </p:cNvSpPr>
          <p:nvPr/>
        </p:nvSpPr>
        <p:spPr bwMode="auto">
          <a:xfrm>
            <a:off x="1676401" y="2623186"/>
            <a:ext cx="102870" cy="102870"/>
          </a:xfrm>
          <a:custGeom>
            <a:avLst/>
            <a:gdLst>
              <a:gd name="T0" fmla="*/ 0 w 54"/>
              <a:gd name="T1" fmla="*/ 26 h 54"/>
              <a:gd name="T2" fmla="*/ 2 w 54"/>
              <a:gd name="T3" fmla="*/ 16 h 54"/>
              <a:gd name="T4" fmla="*/ 7 w 54"/>
              <a:gd name="T5" fmla="*/ 8 h 54"/>
              <a:gd name="T6" fmla="*/ 16 w 54"/>
              <a:gd name="T7" fmla="*/ 2 h 54"/>
              <a:gd name="T8" fmla="*/ 27 w 54"/>
              <a:gd name="T9" fmla="*/ 0 h 54"/>
              <a:gd name="T10" fmla="*/ 27 w 54"/>
              <a:gd name="T11" fmla="*/ 0 h 54"/>
              <a:gd name="T12" fmla="*/ 37 w 54"/>
              <a:gd name="T13" fmla="*/ 2 h 54"/>
              <a:gd name="T14" fmla="*/ 46 w 54"/>
              <a:gd name="T15" fmla="*/ 8 h 54"/>
              <a:gd name="T16" fmla="*/ 52 w 54"/>
              <a:gd name="T17" fmla="*/ 16 h 54"/>
              <a:gd name="T18" fmla="*/ 54 w 54"/>
              <a:gd name="T19" fmla="*/ 26 h 54"/>
              <a:gd name="T20" fmla="*/ 54 w 54"/>
              <a:gd name="T21" fmla="*/ 26 h 54"/>
              <a:gd name="T22" fmla="*/ 52 w 54"/>
              <a:gd name="T23" fmla="*/ 38 h 54"/>
              <a:gd name="T24" fmla="*/ 46 w 54"/>
              <a:gd name="T25" fmla="*/ 46 h 54"/>
              <a:gd name="T26" fmla="*/ 37 w 54"/>
              <a:gd name="T27" fmla="*/ 52 h 54"/>
              <a:gd name="T28" fmla="*/ 27 w 54"/>
              <a:gd name="T29" fmla="*/ 54 h 54"/>
              <a:gd name="T30" fmla="*/ 27 w 54"/>
              <a:gd name="T31" fmla="*/ 54 h 54"/>
              <a:gd name="T32" fmla="*/ 16 w 54"/>
              <a:gd name="T33" fmla="*/ 52 h 54"/>
              <a:gd name="T34" fmla="*/ 7 w 54"/>
              <a:gd name="T35" fmla="*/ 46 h 54"/>
              <a:gd name="T36" fmla="*/ 2 w 54"/>
              <a:gd name="T37" fmla="*/ 38 h 54"/>
              <a:gd name="T38" fmla="*/ 0 w 54"/>
              <a:gd name="T39" fmla="*/ 26 h 54"/>
              <a:gd name="T40" fmla="*/ 11 w 54"/>
              <a:gd name="T41" fmla="*/ 11 h 54"/>
              <a:gd name="T42" fmla="*/ 7 w 54"/>
              <a:gd name="T43" fmla="*/ 14 h 54"/>
              <a:gd name="T44" fmla="*/ 4 w 54"/>
              <a:gd name="T45" fmla="*/ 22 h 54"/>
              <a:gd name="T46" fmla="*/ 3 w 54"/>
              <a:gd name="T47" fmla="*/ 26 h 54"/>
              <a:gd name="T48" fmla="*/ 4 w 54"/>
              <a:gd name="T49" fmla="*/ 32 h 54"/>
              <a:gd name="T50" fmla="*/ 7 w 54"/>
              <a:gd name="T51" fmla="*/ 40 h 54"/>
              <a:gd name="T52" fmla="*/ 11 w 54"/>
              <a:gd name="T53" fmla="*/ 43 h 54"/>
              <a:gd name="T54" fmla="*/ 14 w 54"/>
              <a:gd name="T55" fmla="*/ 46 h 54"/>
              <a:gd name="T56" fmla="*/ 22 w 54"/>
              <a:gd name="T57" fmla="*/ 50 h 54"/>
              <a:gd name="T58" fmla="*/ 27 w 54"/>
              <a:gd name="T59" fmla="*/ 51 h 54"/>
              <a:gd name="T60" fmla="*/ 32 w 54"/>
              <a:gd name="T61" fmla="*/ 50 h 54"/>
              <a:gd name="T62" fmla="*/ 39 w 54"/>
              <a:gd name="T63" fmla="*/ 46 h 54"/>
              <a:gd name="T64" fmla="*/ 43 w 54"/>
              <a:gd name="T65" fmla="*/ 43 h 54"/>
              <a:gd name="T66" fmla="*/ 46 w 54"/>
              <a:gd name="T67" fmla="*/ 40 h 54"/>
              <a:gd name="T68" fmla="*/ 49 w 54"/>
              <a:gd name="T69" fmla="*/ 32 h 54"/>
              <a:gd name="T70" fmla="*/ 51 w 54"/>
              <a:gd name="T71" fmla="*/ 26 h 54"/>
              <a:gd name="T72" fmla="*/ 49 w 54"/>
              <a:gd name="T73" fmla="*/ 22 h 54"/>
              <a:gd name="T74" fmla="*/ 46 w 54"/>
              <a:gd name="T75" fmla="*/ 14 h 54"/>
              <a:gd name="T76" fmla="*/ 43 w 54"/>
              <a:gd name="T77" fmla="*/ 11 h 54"/>
              <a:gd name="T78" fmla="*/ 39 w 54"/>
              <a:gd name="T79" fmla="*/ 8 h 54"/>
              <a:gd name="T80" fmla="*/ 32 w 54"/>
              <a:gd name="T81" fmla="*/ 4 h 54"/>
              <a:gd name="T82" fmla="*/ 27 w 54"/>
              <a:gd name="T83" fmla="*/ 3 h 54"/>
              <a:gd name="T84" fmla="*/ 22 w 54"/>
              <a:gd name="T85" fmla="*/ 4 h 54"/>
              <a:gd name="T86" fmla="*/ 14 w 54"/>
              <a:gd name="T87" fmla="*/ 8 h 54"/>
              <a:gd name="T88" fmla="*/ 11 w 54"/>
              <a:gd name="T8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54">
                <a:moveTo>
                  <a:pt x="0" y="26"/>
                </a:moveTo>
                <a:lnTo>
                  <a:pt x="0" y="26"/>
                </a:lnTo>
                <a:lnTo>
                  <a:pt x="1" y="22"/>
                </a:lnTo>
                <a:lnTo>
                  <a:pt x="2" y="16"/>
                </a:lnTo>
                <a:lnTo>
                  <a:pt x="4" y="12"/>
                </a:lnTo>
                <a:lnTo>
                  <a:pt x="7" y="8"/>
                </a:lnTo>
                <a:lnTo>
                  <a:pt x="12" y="4"/>
                </a:lnTo>
                <a:lnTo>
                  <a:pt x="16" y="2"/>
                </a:lnTo>
                <a:lnTo>
                  <a:pt x="22" y="1"/>
                </a:lnTo>
                <a:lnTo>
                  <a:pt x="27" y="0"/>
                </a:lnTo>
                <a:lnTo>
                  <a:pt x="27" y="0"/>
                </a:lnTo>
                <a:lnTo>
                  <a:pt x="27" y="0"/>
                </a:lnTo>
                <a:lnTo>
                  <a:pt x="32" y="1"/>
                </a:lnTo>
                <a:lnTo>
                  <a:pt x="37" y="2"/>
                </a:lnTo>
                <a:lnTo>
                  <a:pt x="42" y="4"/>
                </a:lnTo>
                <a:lnTo>
                  <a:pt x="46" y="8"/>
                </a:lnTo>
                <a:lnTo>
                  <a:pt x="49" y="12"/>
                </a:lnTo>
                <a:lnTo>
                  <a:pt x="52" y="16"/>
                </a:lnTo>
                <a:lnTo>
                  <a:pt x="53" y="22"/>
                </a:lnTo>
                <a:lnTo>
                  <a:pt x="54" y="26"/>
                </a:lnTo>
                <a:lnTo>
                  <a:pt x="54" y="26"/>
                </a:lnTo>
                <a:lnTo>
                  <a:pt x="54" y="26"/>
                </a:lnTo>
                <a:lnTo>
                  <a:pt x="53" y="32"/>
                </a:lnTo>
                <a:lnTo>
                  <a:pt x="52" y="38"/>
                </a:lnTo>
                <a:lnTo>
                  <a:pt x="49" y="42"/>
                </a:lnTo>
                <a:lnTo>
                  <a:pt x="46" y="46"/>
                </a:lnTo>
                <a:lnTo>
                  <a:pt x="42" y="50"/>
                </a:lnTo>
                <a:lnTo>
                  <a:pt x="37" y="52"/>
                </a:lnTo>
                <a:lnTo>
                  <a:pt x="32" y="53"/>
                </a:lnTo>
                <a:lnTo>
                  <a:pt x="27" y="54"/>
                </a:lnTo>
                <a:lnTo>
                  <a:pt x="27" y="54"/>
                </a:lnTo>
                <a:lnTo>
                  <a:pt x="27" y="54"/>
                </a:lnTo>
                <a:lnTo>
                  <a:pt x="22" y="53"/>
                </a:lnTo>
                <a:lnTo>
                  <a:pt x="16" y="52"/>
                </a:lnTo>
                <a:lnTo>
                  <a:pt x="12" y="50"/>
                </a:lnTo>
                <a:lnTo>
                  <a:pt x="7" y="46"/>
                </a:lnTo>
                <a:lnTo>
                  <a:pt x="4" y="42"/>
                </a:lnTo>
                <a:lnTo>
                  <a:pt x="2" y="38"/>
                </a:lnTo>
                <a:lnTo>
                  <a:pt x="1" y="32"/>
                </a:lnTo>
                <a:lnTo>
                  <a:pt x="0" y="26"/>
                </a:lnTo>
                <a:lnTo>
                  <a:pt x="0" y="26"/>
                </a:lnTo>
                <a:close/>
                <a:moveTo>
                  <a:pt x="11" y="11"/>
                </a:moveTo>
                <a:lnTo>
                  <a:pt x="11" y="11"/>
                </a:lnTo>
                <a:lnTo>
                  <a:pt x="7" y="14"/>
                </a:lnTo>
                <a:lnTo>
                  <a:pt x="5" y="18"/>
                </a:lnTo>
                <a:lnTo>
                  <a:pt x="4" y="22"/>
                </a:lnTo>
                <a:lnTo>
                  <a:pt x="3" y="26"/>
                </a:lnTo>
                <a:lnTo>
                  <a:pt x="3" y="26"/>
                </a:lnTo>
                <a:lnTo>
                  <a:pt x="3" y="26"/>
                </a:lnTo>
                <a:lnTo>
                  <a:pt x="4" y="32"/>
                </a:lnTo>
                <a:lnTo>
                  <a:pt x="5" y="36"/>
                </a:lnTo>
                <a:lnTo>
                  <a:pt x="7" y="40"/>
                </a:lnTo>
                <a:lnTo>
                  <a:pt x="11" y="43"/>
                </a:lnTo>
                <a:lnTo>
                  <a:pt x="11" y="43"/>
                </a:lnTo>
                <a:lnTo>
                  <a:pt x="11" y="43"/>
                </a:lnTo>
                <a:lnTo>
                  <a:pt x="14" y="46"/>
                </a:lnTo>
                <a:lnTo>
                  <a:pt x="17" y="49"/>
                </a:lnTo>
                <a:lnTo>
                  <a:pt x="22" y="50"/>
                </a:lnTo>
                <a:lnTo>
                  <a:pt x="27" y="51"/>
                </a:lnTo>
                <a:lnTo>
                  <a:pt x="27" y="51"/>
                </a:lnTo>
                <a:lnTo>
                  <a:pt x="27" y="51"/>
                </a:lnTo>
                <a:lnTo>
                  <a:pt x="32" y="50"/>
                </a:lnTo>
                <a:lnTo>
                  <a:pt x="36" y="49"/>
                </a:lnTo>
                <a:lnTo>
                  <a:pt x="39" y="46"/>
                </a:lnTo>
                <a:lnTo>
                  <a:pt x="43" y="43"/>
                </a:lnTo>
                <a:lnTo>
                  <a:pt x="43" y="43"/>
                </a:lnTo>
                <a:lnTo>
                  <a:pt x="43" y="43"/>
                </a:lnTo>
                <a:lnTo>
                  <a:pt x="46" y="40"/>
                </a:lnTo>
                <a:lnTo>
                  <a:pt x="48" y="36"/>
                </a:lnTo>
                <a:lnTo>
                  <a:pt x="49" y="32"/>
                </a:lnTo>
                <a:lnTo>
                  <a:pt x="51" y="26"/>
                </a:lnTo>
                <a:lnTo>
                  <a:pt x="51" y="26"/>
                </a:lnTo>
                <a:lnTo>
                  <a:pt x="51" y="26"/>
                </a:lnTo>
                <a:lnTo>
                  <a:pt x="49" y="22"/>
                </a:lnTo>
                <a:lnTo>
                  <a:pt x="48" y="18"/>
                </a:lnTo>
                <a:lnTo>
                  <a:pt x="46" y="14"/>
                </a:lnTo>
                <a:lnTo>
                  <a:pt x="43" y="11"/>
                </a:lnTo>
                <a:lnTo>
                  <a:pt x="43" y="11"/>
                </a:lnTo>
                <a:lnTo>
                  <a:pt x="43" y="11"/>
                </a:lnTo>
                <a:lnTo>
                  <a:pt x="39" y="8"/>
                </a:lnTo>
                <a:lnTo>
                  <a:pt x="36" y="5"/>
                </a:lnTo>
                <a:lnTo>
                  <a:pt x="32" y="4"/>
                </a:lnTo>
                <a:lnTo>
                  <a:pt x="27" y="3"/>
                </a:lnTo>
                <a:lnTo>
                  <a:pt x="27" y="3"/>
                </a:lnTo>
                <a:lnTo>
                  <a:pt x="27" y="3"/>
                </a:lnTo>
                <a:lnTo>
                  <a:pt x="22" y="4"/>
                </a:lnTo>
                <a:lnTo>
                  <a:pt x="17" y="5"/>
                </a:lnTo>
                <a:lnTo>
                  <a:pt x="14" y="8"/>
                </a:lnTo>
                <a:lnTo>
                  <a:pt x="11" y="11"/>
                </a:lnTo>
                <a:lnTo>
                  <a:pt x="11" y="11"/>
                </a:lnTo>
                <a:close/>
              </a:path>
            </a:pathLst>
          </a:custGeom>
          <a:solidFill>
            <a:srgbClr val="59B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en-US"/>
          </a:p>
        </p:txBody>
      </p:sp>
      <p:sp>
        <p:nvSpPr>
          <p:cNvPr id="62" name="TextBox 61"/>
          <p:cNvSpPr txBox="1"/>
          <p:nvPr/>
        </p:nvSpPr>
        <p:spPr>
          <a:xfrm>
            <a:off x="7091828" y="6279123"/>
            <a:ext cx="4927669" cy="498598"/>
          </a:xfrm>
          <a:prstGeom prst="rect">
            <a:avLst/>
          </a:prstGeom>
          <a:noFill/>
        </p:spPr>
        <p:txBody>
          <a:bodyPr wrap="square" rtlCol="0">
            <a:spAutoFit/>
          </a:bodyPr>
          <a:lstStyle/>
          <a:p>
            <a:pPr algn="ctr"/>
            <a:r>
              <a:rPr lang="en-US" sz="1320" dirty="0"/>
              <a:t>Functional and Technical Staff, </a:t>
            </a:r>
            <a:r>
              <a:rPr lang="en-US" sz="1320" u="sng" dirty="0"/>
              <a:t>Highly Prescriptive</a:t>
            </a:r>
            <a:r>
              <a:rPr lang="en-US" sz="1320" dirty="0"/>
              <a:t> Process, </a:t>
            </a:r>
            <a:br>
              <a:rPr lang="en-US" sz="1320" dirty="0"/>
            </a:br>
            <a:r>
              <a:rPr lang="en-US" sz="1320" dirty="0"/>
              <a:t>Time-boxed 2 Week Delivery Sprints</a:t>
            </a:r>
            <a:endParaRPr lang="en-US" sz="1320" dirty="0"/>
          </a:p>
        </p:txBody>
      </p:sp>
      <p:sp>
        <p:nvSpPr>
          <p:cNvPr id="63" name="Right Arrow 62"/>
          <p:cNvSpPr/>
          <p:nvPr/>
        </p:nvSpPr>
        <p:spPr>
          <a:xfrm>
            <a:off x="12019497" y="4222757"/>
            <a:ext cx="340144" cy="37690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ocument 63"/>
          <p:cNvSpPr/>
          <p:nvPr/>
        </p:nvSpPr>
        <p:spPr>
          <a:xfrm>
            <a:off x="12368833" y="4637635"/>
            <a:ext cx="1954361" cy="1467679"/>
          </a:xfrm>
          <a:prstGeom prst="flowChartDocument">
            <a:avLst/>
          </a:prstGeom>
          <a:solidFill>
            <a:srgbClr val="A80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80" dirty="0">
                <a:solidFill>
                  <a:schemeClr val="tx1"/>
                </a:solidFill>
              </a:rPr>
              <a:t>h</a:t>
            </a:r>
            <a:r>
              <a:rPr lang="en-US" sz="1680" dirty="0">
                <a:solidFill>
                  <a:schemeClr val="tx1"/>
                </a:solidFill>
              </a:rPr>
              <a:t>ttp://ds.iu.edu</a:t>
            </a:r>
          </a:p>
          <a:p>
            <a:pPr marL="137160" indent="-137160">
              <a:buFont typeface="Arial" panose="020B0604020202020204" pitchFamily="34" charset="0"/>
              <a:buChar char="•"/>
            </a:pPr>
            <a:r>
              <a:rPr lang="en-US" sz="1680" dirty="0">
                <a:solidFill>
                  <a:schemeClr val="tx1"/>
                </a:solidFill>
              </a:rPr>
              <a:t>Reports</a:t>
            </a:r>
          </a:p>
          <a:p>
            <a:pPr marL="137160" indent="-137160">
              <a:buFont typeface="Arial" panose="020B0604020202020204" pitchFamily="34" charset="0"/>
              <a:buChar char="•"/>
            </a:pPr>
            <a:r>
              <a:rPr lang="en-US" sz="1680" dirty="0">
                <a:solidFill>
                  <a:schemeClr val="tx1"/>
                </a:solidFill>
              </a:rPr>
              <a:t>Dashboards</a:t>
            </a:r>
          </a:p>
          <a:p>
            <a:pPr marL="137160" indent="-137160">
              <a:buFont typeface="Arial" panose="020B0604020202020204" pitchFamily="34" charset="0"/>
              <a:buChar char="•"/>
            </a:pPr>
            <a:r>
              <a:rPr lang="en-US" sz="1680" dirty="0">
                <a:solidFill>
                  <a:schemeClr val="tx1"/>
                </a:solidFill>
              </a:rPr>
              <a:t>Decision Support</a:t>
            </a:r>
            <a:endParaRPr lang="en-US" sz="1680" dirty="0">
              <a:solidFill>
                <a:schemeClr val="tx1"/>
              </a:solidFill>
            </a:endParaRPr>
          </a:p>
        </p:txBody>
      </p:sp>
      <p:sp>
        <p:nvSpPr>
          <p:cNvPr id="65" name="TextBox 64"/>
          <p:cNvSpPr txBox="1"/>
          <p:nvPr/>
        </p:nvSpPr>
        <p:spPr>
          <a:xfrm>
            <a:off x="12359640" y="1722786"/>
            <a:ext cx="1746632" cy="2751522"/>
          </a:xfrm>
          <a:prstGeom prst="rect">
            <a:avLst/>
          </a:prstGeom>
          <a:noFill/>
        </p:spPr>
        <p:txBody>
          <a:bodyPr wrap="none" rtlCol="0">
            <a:spAutoFit/>
          </a:bodyPr>
          <a:lstStyle/>
          <a:p>
            <a:pPr marL="137160" indent="-137160">
              <a:buFont typeface="Arial" panose="020B0604020202020204" pitchFamily="34" charset="0"/>
              <a:buChar char="•"/>
            </a:pPr>
            <a:r>
              <a:rPr lang="en-US" dirty="0" smtClean="0"/>
              <a:t>Education</a:t>
            </a:r>
          </a:p>
          <a:p>
            <a:pPr marL="137160" indent="-137160">
              <a:buFont typeface="Arial" panose="020B0604020202020204" pitchFamily="34" charset="0"/>
              <a:buChar char="•"/>
            </a:pPr>
            <a:r>
              <a:rPr lang="en-US" dirty="0" smtClean="0"/>
              <a:t>Training</a:t>
            </a:r>
          </a:p>
          <a:p>
            <a:pPr marL="137160" indent="-137160">
              <a:buFont typeface="Arial" panose="020B0604020202020204" pitchFamily="34" charset="0"/>
              <a:buChar char="•"/>
            </a:pPr>
            <a:r>
              <a:rPr lang="en-US" dirty="0" smtClean="0"/>
              <a:t>Rollout</a:t>
            </a:r>
          </a:p>
          <a:p>
            <a:pPr marL="137160" indent="-137160">
              <a:buFont typeface="Arial" panose="020B0604020202020204" pitchFamily="34" charset="0"/>
              <a:buChar char="•"/>
            </a:pPr>
            <a:r>
              <a:rPr lang="en-US" dirty="0" smtClean="0"/>
              <a:t>Diffusion</a:t>
            </a:r>
          </a:p>
          <a:p>
            <a:pPr marL="137160" indent="-137160">
              <a:buFont typeface="Arial" panose="020B0604020202020204" pitchFamily="34" charset="0"/>
              <a:buChar char="•"/>
            </a:pPr>
            <a:r>
              <a:rPr lang="en-US" dirty="0" smtClean="0"/>
              <a:t>Evaluation</a:t>
            </a:r>
          </a:p>
          <a:p>
            <a:pPr marL="137160" indent="-137160">
              <a:buFont typeface="Arial" panose="020B0604020202020204" pitchFamily="34" charset="0"/>
              <a:buChar char="•"/>
            </a:pPr>
            <a:r>
              <a:rPr lang="en-US" dirty="0" smtClean="0"/>
              <a:t>Support</a:t>
            </a:r>
          </a:p>
          <a:p>
            <a:pPr marL="137160" indent="-137160">
              <a:buFont typeface="Arial" panose="020B0604020202020204" pitchFamily="34" charset="0"/>
              <a:buChar char="•"/>
            </a:pPr>
            <a:r>
              <a:rPr lang="en-US" dirty="0" smtClean="0"/>
              <a:t>Enhancement</a:t>
            </a:r>
          </a:p>
          <a:p>
            <a:pPr marL="137160" indent="-137160">
              <a:buFont typeface="Arial" panose="020B0604020202020204" pitchFamily="34" charset="0"/>
              <a:buChar char="•"/>
            </a:pPr>
            <a:endParaRPr lang="en-US" dirty="0" smtClean="0"/>
          </a:p>
          <a:p>
            <a:pPr algn="ctr"/>
            <a:r>
              <a:rPr lang="en-US" sz="2880" dirty="0"/>
              <a:t>+</a:t>
            </a:r>
            <a:endParaRPr lang="en-US" dirty="0"/>
          </a:p>
        </p:txBody>
      </p:sp>
      <p:sp>
        <p:nvSpPr>
          <p:cNvPr id="68" name="Rounded Rectangle 67"/>
          <p:cNvSpPr/>
          <p:nvPr/>
        </p:nvSpPr>
        <p:spPr>
          <a:xfrm>
            <a:off x="7223760" y="4114801"/>
            <a:ext cx="1341326" cy="1439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146" y="4181841"/>
            <a:ext cx="2301061" cy="1303934"/>
          </a:xfrm>
          <a:prstGeom prst="rect">
            <a:avLst/>
          </a:prstGeom>
        </p:spPr>
      </p:pic>
      <p:sp>
        <p:nvSpPr>
          <p:cNvPr id="70" name="Rounded Rectangle 69"/>
          <p:cNvSpPr/>
          <p:nvPr/>
        </p:nvSpPr>
        <p:spPr>
          <a:xfrm>
            <a:off x="8707597" y="4135551"/>
            <a:ext cx="1341326" cy="1439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983" y="4202591"/>
            <a:ext cx="2301061" cy="1303934"/>
          </a:xfrm>
          <a:prstGeom prst="rect">
            <a:avLst/>
          </a:prstGeom>
        </p:spPr>
      </p:pic>
      <p:sp>
        <p:nvSpPr>
          <p:cNvPr id="72" name="Rounded Rectangle 71"/>
          <p:cNvSpPr/>
          <p:nvPr/>
        </p:nvSpPr>
        <p:spPr>
          <a:xfrm>
            <a:off x="10180296" y="4136320"/>
            <a:ext cx="1341326" cy="1439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682" y="4203360"/>
            <a:ext cx="2301061" cy="1303934"/>
          </a:xfrm>
          <a:prstGeom prst="rect">
            <a:avLst/>
          </a:prstGeom>
        </p:spPr>
      </p:pic>
    </p:spTree>
    <p:extLst>
      <p:ext uri="{BB962C8B-B14F-4D97-AF65-F5344CB8AC3E}">
        <p14:creationId xmlns:p14="http://schemas.microsoft.com/office/powerpoint/2010/main" val="3028316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IU Academic Metrics 360</a:t>
            </a:r>
            <a:endParaRPr lang="en-US"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31</a:t>
            </a:fld>
            <a:endParaRPr lang="en-US" dirty="0"/>
          </a:p>
        </p:txBody>
      </p:sp>
      <p:pic>
        <p:nvPicPr>
          <p:cNvPr id="5" name="Picture 4"/>
          <p:cNvPicPr>
            <a:picLocks noChangeAspect="1"/>
          </p:cNvPicPr>
          <p:nvPr/>
        </p:nvPicPr>
        <p:blipFill>
          <a:blip r:embed="rId2"/>
          <a:stretch>
            <a:fillRect/>
          </a:stretch>
        </p:blipFill>
        <p:spPr>
          <a:xfrm>
            <a:off x="4267200" y="1312514"/>
            <a:ext cx="9891713" cy="6696139"/>
          </a:xfrm>
          <a:prstGeom prst="rect">
            <a:avLst/>
          </a:prstGeom>
        </p:spPr>
      </p:pic>
      <p:sp>
        <p:nvSpPr>
          <p:cNvPr id="8" name="TextBox 7"/>
          <p:cNvSpPr txBox="1"/>
          <p:nvPr/>
        </p:nvSpPr>
        <p:spPr>
          <a:xfrm>
            <a:off x="309309" y="2133600"/>
            <a:ext cx="3486404" cy="3416320"/>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latin typeface="+mn-lt"/>
              </a:rPr>
              <a:t>Credit Hours</a:t>
            </a:r>
          </a:p>
          <a:p>
            <a:pPr marL="342900" indent="-342900">
              <a:buFont typeface="Arial" panose="020B0604020202020204" pitchFamily="34" charset="0"/>
              <a:buChar char="•"/>
            </a:pPr>
            <a:r>
              <a:rPr lang="en-US" sz="2400" dirty="0" smtClean="0">
                <a:latin typeface="+mn-lt"/>
              </a:rPr>
              <a:t>HR data</a:t>
            </a:r>
          </a:p>
          <a:p>
            <a:pPr marL="342900" indent="-342900">
              <a:buFont typeface="Arial" panose="020B0604020202020204" pitchFamily="34" charset="0"/>
              <a:buChar char="•"/>
            </a:pPr>
            <a:r>
              <a:rPr lang="en-US" sz="2400" dirty="0" smtClean="0">
                <a:latin typeface="+mn-lt"/>
              </a:rPr>
              <a:t>Financials</a:t>
            </a:r>
          </a:p>
          <a:p>
            <a:pPr marL="342900" indent="-342900">
              <a:buFont typeface="Arial" panose="020B0604020202020204" pitchFamily="34" charset="0"/>
              <a:buChar char="•"/>
            </a:pPr>
            <a:r>
              <a:rPr lang="en-US" sz="2400" dirty="0" smtClean="0">
                <a:latin typeface="+mn-lt"/>
              </a:rPr>
              <a:t>Trends and forecasts</a:t>
            </a:r>
            <a:br>
              <a:rPr lang="en-US" sz="2400" dirty="0" smtClean="0">
                <a:latin typeface="+mn-lt"/>
              </a:rPr>
            </a:br>
            <a:endParaRPr lang="en-US" sz="2400" dirty="0" smtClean="0">
              <a:latin typeface="+mn-lt"/>
            </a:endParaRPr>
          </a:p>
          <a:p>
            <a:pPr marL="342900" indent="-342900">
              <a:buFont typeface="Arial" panose="020B0604020202020204" pitchFamily="34" charset="0"/>
              <a:buChar char="•"/>
            </a:pPr>
            <a:r>
              <a:rPr lang="en-US" sz="2400" dirty="0" smtClean="0">
                <a:latin typeface="+mn-lt"/>
              </a:rPr>
              <a:t>Tailored to </a:t>
            </a:r>
            <a:br>
              <a:rPr lang="en-US" sz="2400" dirty="0" smtClean="0">
                <a:latin typeface="+mn-lt"/>
              </a:rPr>
            </a:br>
            <a:r>
              <a:rPr lang="en-US" sz="2400" i="1" dirty="0" smtClean="0">
                <a:latin typeface="+mn-lt"/>
              </a:rPr>
              <a:t>How we make decisions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smtClean="0">
                <a:latin typeface="+mn-lt"/>
              </a:rPr>
              <a:t>Data Laundry Work!!</a:t>
            </a:r>
            <a:endParaRPr lang="en-US" sz="2400" dirty="0" smtClean="0">
              <a:latin typeface="+mn-lt"/>
            </a:endParaRPr>
          </a:p>
        </p:txBody>
      </p:sp>
    </p:spTree>
    <p:extLst>
      <p:ext uri="{BB962C8B-B14F-4D97-AF65-F5344CB8AC3E}">
        <p14:creationId xmlns:p14="http://schemas.microsoft.com/office/powerpoint/2010/main" val="724642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Will clean data lead to good decisions?</a:t>
            </a:r>
            <a:r>
              <a:rPr lang="en-US" dirty="0"/>
              <a:t/>
            </a:r>
            <a:br>
              <a:rPr lang="en-US" dirty="0"/>
            </a:br>
            <a:endParaRPr lang="en-US" dirty="0"/>
          </a:p>
        </p:txBody>
      </p:sp>
    </p:spTree>
    <p:extLst>
      <p:ext uri="{BB962C8B-B14F-4D97-AF65-F5344CB8AC3E}">
        <p14:creationId xmlns:p14="http://schemas.microsoft.com/office/powerpoint/2010/main" val="1762026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48505A05-1974-134A-B52E-7AA094B24DB2}" type="slidenum">
              <a:rPr lang="en-US" smtClean="0"/>
              <a:pPr/>
              <a:t>33</a:t>
            </a:fld>
            <a:endParaRPr lang="en-US" dirty="0"/>
          </a:p>
        </p:txBody>
      </p:sp>
      <p:pic>
        <p:nvPicPr>
          <p:cNvPr id="6146" name="Picture 2" descr="https://c1.staticflickr.com/1/26/172135944_5b6684886d_b.jpg"/>
          <p:cNvPicPr>
            <a:picLocks noChangeAspect="1" noChangeArrowheads="1"/>
          </p:cNvPicPr>
          <p:nvPr/>
        </p:nvPicPr>
        <p:blipFill rotWithShape="1">
          <a:blip r:embed="rId3">
            <a:extLst>
              <a:ext uri="{28A0092B-C50C-407E-A947-70E740481C1C}">
                <a14:useLocalDpi xmlns:a14="http://schemas.microsoft.com/office/drawing/2010/main" val="0"/>
              </a:ext>
            </a:extLst>
          </a:blip>
          <a:srcRect b="15562"/>
          <a:stretch/>
        </p:blipFill>
        <p:spPr bwMode="auto">
          <a:xfrm>
            <a:off x="-1" y="-1"/>
            <a:ext cx="14612257" cy="822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83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1526" y="2057400"/>
            <a:ext cx="2751772" cy="275177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86200" y="261705"/>
            <a:ext cx="10466069" cy="7269682"/>
          </a:xfrm>
          <a:prstGeom prst="rect">
            <a:avLst/>
          </a:prstGeom>
        </p:spPr>
        <p:txBody>
          <a:bodyPr wrap="square">
            <a:spAutoFit/>
          </a:bodyPr>
          <a:lstStyle/>
          <a:p>
            <a:pPr marL="411480" indent="-411480">
              <a:lnSpc>
                <a:spcPct val="110000"/>
              </a:lnSpc>
              <a:spcBef>
                <a:spcPts val="0"/>
              </a:spcBef>
              <a:spcAft>
                <a:spcPts val="0"/>
              </a:spcAft>
              <a:buFont typeface="+mj-lt"/>
              <a:buAutoNum type="arabicPeriod"/>
            </a:pPr>
            <a:r>
              <a:rPr lang="en-US" sz="3200" b="1" u="sng" dirty="0">
                <a:latin typeface="Calibri" panose="020F0502020204030204" pitchFamily="34" charset="0"/>
                <a:ea typeface="MS Mincho" panose="02020609040205080304" pitchFamily="49" charset="-128"/>
                <a:cs typeface="Times New Roman" panose="02020603050405020304" pitchFamily="18" charset="0"/>
              </a:rPr>
              <a:t>Give them more information and decision making will improve</a:t>
            </a:r>
            <a:r>
              <a:rPr lang="en-US" sz="3200" b="1" dirty="0">
                <a:latin typeface="Calibri" panose="020F0502020204030204" pitchFamily="34" charset="0"/>
                <a:ea typeface="MS Mincho" panose="02020609040205080304" pitchFamily="49" charset="-128"/>
                <a:cs typeface="Times New Roman" panose="02020603050405020304" pitchFamily="18" charset="0"/>
              </a:rPr>
              <a:t>.</a:t>
            </a:r>
          </a:p>
          <a:p>
            <a:pPr marL="411480" indent="-411480">
              <a:lnSpc>
                <a:spcPct val="110000"/>
              </a:lnSpc>
              <a:spcBef>
                <a:spcPts val="0"/>
              </a:spcBef>
              <a:spcAft>
                <a:spcPts val="0"/>
              </a:spcAft>
              <a:buFont typeface="+mj-lt"/>
              <a:buAutoNum type="arabicPeriod"/>
            </a:pP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pPr marL="891540" lvl="1" indent="-342900">
              <a:lnSpc>
                <a:spcPct val="110000"/>
              </a:lnSpc>
              <a:spcBef>
                <a:spcPts val="0"/>
              </a:spcBef>
              <a:spcAft>
                <a:spcPts val="0"/>
              </a:spcAft>
              <a:buFont typeface="Symbol" panose="05050102010706020507" pitchFamily="18" charset="2"/>
              <a:buChar char=""/>
            </a:pPr>
            <a:r>
              <a:rPr lang="en-US" sz="2400" i="1" dirty="0">
                <a:latin typeface="Calibri" panose="020F0502020204030204" pitchFamily="34" charset="0"/>
                <a:ea typeface="MS Mincho" panose="02020609040205080304" pitchFamily="49" charset="-128"/>
                <a:cs typeface="Times New Roman" panose="02020603050405020304" pitchFamily="18" charset="0"/>
              </a:rPr>
              <a:t>In many cases, decision makers suffer from an </a:t>
            </a:r>
            <a:r>
              <a:rPr lang="en-US" sz="2400" i="1" dirty="0">
                <a:solidFill>
                  <a:srgbClr val="FFFF00"/>
                </a:solidFill>
                <a:latin typeface="Calibri" panose="020F0502020204030204" pitchFamily="34" charset="0"/>
                <a:ea typeface="MS Mincho" panose="02020609040205080304" pitchFamily="49" charset="-128"/>
                <a:cs typeface="Times New Roman" panose="02020603050405020304" pitchFamily="18" charset="0"/>
              </a:rPr>
              <a:t>overload of irrelevant information</a:t>
            </a:r>
            <a:r>
              <a:rPr lang="en-US" sz="2400" i="1" dirty="0">
                <a:latin typeface="Calibri" panose="020F0502020204030204" pitchFamily="34" charset="0"/>
                <a:ea typeface="MS Mincho" panose="02020609040205080304" pitchFamily="49" charset="-128"/>
                <a:cs typeface="Times New Roman" panose="02020603050405020304" pitchFamily="18" charset="0"/>
              </a:rPr>
              <a:t> more than a lack of relevant information for a decision.</a:t>
            </a:r>
            <a:br>
              <a:rPr lang="en-US" sz="2400" i="1" dirty="0">
                <a:latin typeface="Calibri" panose="020F0502020204030204" pitchFamily="34" charset="0"/>
                <a:ea typeface="MS Mincho" panose="02020609040205080304" pitchFamily="49" charset="-128"/>
                <a:cs typeface="Times New Roman" panose="02020603050405020304" pitchFamily="18" charset="0"/>
              </a:rPr>
            </a:b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pPr marL="411480" indent="-411480">
              <a:lnSpc>
                <a:spcPct val="110000"/>
              </a:lnSpc>
              <a:spcBef>
                <a:spcPts val="0"/>
              </a:spcBef>
              <a:spcAft>
                <a:spcPts val="0"/>
              </a:spcAft>
              <a:buFont typeface="+mj-lt"/>
              <a:buAutoNum type="arabicPeriod"/>
            </a:pPr>
            <a:r>
              <a:rPr lang="en-US" sz="3200" b="1" u="sng" dirty="0">
                <a:latin typeface="Calibri" panose="020F0502020204030204" pitchFamily="34" charset="0"/>
                <a:ea typeface="MS Mincho" panose="02020609040205080304" pitchFamily="49" charset="-128"/>
                <a:cs typeface="Times New Roman" panose="02020603050405020304" pitchFamily="18" charset="0"/>
              </a:rPr>
              <a:t>Decision makers know what information they need</a:t>
            </a:r>
            <a:r>
              <a:rPr lang="en-US" sz="3200" b="1" dirty="0">
                <a:latin typeface="Calibri" panose="020F0502020204030204" pitchFamily="34" charset="0"/>
                <a:ea typeface="MS Mincho" panose="02020609040205080304" pitchFamily="49" charset="-128"/>
                <a:cs typeface="Times New Roman" panose="02020603050405020304" pitchFamily="18" charset="0"/>
              </a:rPr>
              <a:t>.</a:t>
            </a:r>
          </a:p>
          <a:p>
            <a:pPr marL="411480" indent="-411480">
              <a:lnSpc>
                <a:spcPct val="110000"/>
              </a:lnSpc>
              <a:spcBef>
                <a:spcPts val="0"/>
              </a:spcBef>
              <a:spcAft>
                <a:spcPts val="0"/>
              </a:spcAft>
              <a:buFont typeface="+mj-lt"/>
              <a:buAutoNum type="arabicPeriod"/>
            </a:pP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pPr marL="891540" lvl="1" indent="-342900">
              <a:lnSpc>
                <a:spcPct val="110000"/>
              </a:lnSpc>
              <a:spcBef>
                <a:spcPts val="0"/>
              </a:spcBef>
              <a:spcAft>
                <a:spcPts val="0"/>
              </a:spcAft>
              <a:buFont typeface="Symbol" panose="05050102010706020507" pitchFamily="18" charset="2"/>
              <a:buChar char=""/>
            </a:pPr>
            <a:r>
              <a:rPr lang="en-US" sz="2400" i="1" dirty="0">
                <a:latin typeface="Calibri" panose="020F0502020204030204" pitchFamily="34" charset="0"/>
                <a:ea typeface="MS Mincho" panose="02020609040205080304" pitchFamily="49" charset="-128"/>
                <a:cs typeface="Times New Roman" panose="02020603050405020304" pitchFamily="18" charset="0"/>
              </a:rPr>
              <a:t>In many cases, decision makers often </a:t>
            </a:r>
            <a:r>
              <a:rPr lang="en-US" sz="2400" i="1" dirty="0">
                <a:solidFill>
                  <a:srgbClr val="FFFF00"/>
                </a:solidFill>
                <a:latin typeface="Calibri" panose="020F0502020204030204" pitchFamily="34" charset="0"/>
                <a:ea typeface="MS Mincho" panose="02020609040205080304" pitchFamily="49" charset="-128"/>
                <a:cs typeface="Times New Roman" panose="02020603050405020304" pitchFamily="18" charset="0"/>
              </a:rPr>
              <a:t>request vastly more information than needed</a:t>
            </a:r>
            <a:r>
              <a:rPr lang="en-US" sz="2400" i="1" dirty="0">
                <a:latin typeface="Calibri" panose="020F0502020204030204" pitchFamily="34" charset="0"/>
                <a:ea typeface="MS Mincho" panose="02020609040205080304" pitchFamily="49" charset="-128"/>
                <a:cs typeface="Times New Roman" panose="02020603050405020304" pitchFamily="18" charset="0"/>
              </a:rPr>
              <a:t> to optimally make a decision (exacerbating #1).</a:t>
            </a:r>
            <a:br>
              <a:rPr lang="en-US" sz="2400" i="1" dirty="0">
                <a:latin typeface="Calibri" panose="020F0502020204030204" pitchFamily="34" charset="0"/>
                <a:ea typeface="MS Mincho" panose="02020609040205080304" pitchFamily="49" charset="-128"/>
                <a:cs typeface="Times New Roman" panose="02020603050405020304" pitchFamily="18" charset="0"/>
              </a:rPr>
            </a:b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pPr marL="411480" indent="-411480">
              <a:lnSpc>
                <a:spcPct val="110000"/>
              </a:lnSpc>
              <a:spcBef>
                <a:spcPts val="0"/>
              </a:spcBef>
              <a:spcAft>
                <a:spcPts val="0"/>
              </a:spcAft>
              <a:buFont typeface="+mj-lt"/>
              <a:buAutoNum type="arabicPeriod"/>
            </a:pPr>
            <a:r>
              <a:rPr lang="en-US" sz="3200" b="1" u="sng" dirty="0">
                <a:latin typeface="Calibri" panose="020F0502020204030204" pitchFamily="34" charset="0"/>
                <a:ea typeface="MS Mincho" panose="02020609040205080304" pitchFamily="49" charset="-128"/>
                <a:cs typeface="Times New Roman" panose="02020603050405020304" pitchFamily="18" charset="0"/>
              </a:rPr>
              <a:t>Give decision makers the information that they need and decisions will improve</a:t>
            </a:r>
            <a:r>
              <a:rPr lang="en-US" sz="3200" b="1" dirty="0">
                <a:latin typeface="Calibri" panose="020F0502020204030204" pitchFamily="34" charset="0"/>
                <a:ea typeface="MS Mincho" panose="02020609040205080304" pitchFamily="49" charset="-128"/>
                <a:cs typeface="Times New Roman" panose="02020603050405020304" pitchFamily="18" charset="0"/>
              </a:rPr>
              <a:t>.</a:t>
            </a:r>
          </a:p>
          <a:p>
            <a:pPr marL="411480" indent="-411480">
              <a:lnSpc>
                <a:spcPct val="110000"/>
              </a:lnSpc>
              <a:spcBef>
                <a:spcPts val="0"/>
              </a:spcBef>
              <a:spcAft>
                <a:spcPts val="0"/>
              </a:spcAft>
              <a:buFont typeface="+mj-lt"/>
              <a:buAutoNum type="arabicPeriod"/>
            </a:pP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pPr marL="891540" lvl="1" indent="-342900">
              <a:lnSpc>
                <a:spcPct val="110000"/>
              </a:lnSpc>
              <a:spcBef>
                <a:spcPts val="0"/>
              </a:spcBef>
              <a:spcAft>
                <a:spcPts val="0"/>
              </a:spcAft>
              <a:buFont typeface="Symbol" panose="05050102010706020507" pitchFamily="18" charset="2"/>
              <a:buChar char=""/>
            </a:pPr>
            <a:r>
              <a:rPr lang="en-US" sz="2400" i="1" dirty="0">
                <a:latin typeface="Calibri" panose="020F0502020204030204" pitchFamily="34" charset="0"/>
                <a:ea typeface="MS Mincho" panose="02020609040205080304" pitchFamily="49" charset="-128"/>
                <a:cs typeface="Times New Roman" panose="02020603050405020304" pitchFamily="18" charset="0"/>
              </a:rPr>
              <a:t>In many cases, decision makers </a:t>
            </a:r>
            <a:r>
              <a:rPr lang="en-US" sz="2400" i="1" dirty="0">
                <a:solidFill>
                  <a:srgbClr val="FFFF00"/>
                </a:solidFill>
                <a:latin typeface="Calibri" panose="020F0502020204030204" pitchFamily="34" charset="0"/>
                <a:ea typeface="MS Mincho" panose="02020609040205080304" pitchFamily="49" charset="-128"/>
                <a:cs typeface="Times New Roman" panose="02020603050405020304" pitchFamily="18" charset="0"/>
              </a:rPr>
              <a:t>do not have refined models</a:t>
            </a:r>
            <a:r>
              <a:rPr lang="en-US" sz="2400" i="1" dirty="0">
                <a:latin typeface="Calibri" panose="020F0502020204030204" pitchFamily="34" charset="0"/>
                <a:ea typeface="MS Mincho" panose="02020609040205080304" pitchFamily="49" charset="-128"/>
                <a:cs typeface="Times New Roman" panose="02020603050405020304" pitchFamily="18" charset="0"/>
              </a:rPr>
              <a:t> of the relevant information that best predict desired outcomes.</a:t>
            </a:r>
            <a:endParaRPr lang="en-US" sz="24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TextBox 3"/>
          <p:cNvSpPr txBox="1"/>
          <p:nvPr/>
        </p:nvSpPr>
        <p:spPr>
          <a:xfrm>
            <a:off x="533400" y="7391400"/>
            <a:ext cx="7580345" cy="584775"/>
          </a:xfrm>
          <a:prstGeom prst="rect">
            <a:avLst/>
          </a:prstGeom>
          <a:noFill/>
        </p:spPr>
        <p:txBody>
          <a:bodyPr wrap="none" rtlCol="0">
            <a:spAutoFit/>
          </a:bodyPr>
          <a:lstStyle/>
          <a:p>
            <a:r>
              <a:rPr lang="en-US" dirty="0" err="1" smtClean="0">
                <a:latin typeface="+mn-lt"/>
              </a:rPr>
              <a:t>Ackoff</a:t>
            </a:r>
            <a:r>
              <a:rPr lang="en-US" dirty="0" smtClean="0">
                <a:latin typeface="+mn-lt"/>
              </a:rPr>
              <a:t>, </a:t>
            </a:r>
            <a:r>
              <a:rPr lang="en-US" sz="3200" b="1" dirty="0" smtClean="0">
                <a:solidFill>
                  <a:srgbClr val="C00000"/>
                </a:solidFill>
                <a:latin typeface="+mn-lt"/>
              </a:rPr>
              <a:t>1967</a:t>
            </a:r>
            <a:r>
              <a:rPr lang="en-US" dirty="0" smtClean="0">
                <a:latin typeface="+mn-lt"/>
              </a:rPr>
              <a:t>. Management </a:t>
            </a:r>
            <a:r>
              <a:rPr lang="en-US" dirty="0" err="1" smtClean="0">
                <a:latin typeface="+mn-lt"/>
              </a:rPr>
              <a:t>MISinformation</a:t>
            </a:r>
            <a:r>
              <a:rPr lang="en-US" dirty="0" smtClean="0">
                <a:latin typeface="+mn-lt"/>
              </a:rPr>
              <a:t> Systems, </a:t>
            </a:r>
            <a:r>
              <a:rPr lang="en-US" i="1" dirty="0" smtClean="0">
                <a:latin typeface="+mn-lt"/>
              </a:rPr>
              <a:t>Management Science</a:t>
            </a:r>
            <a:r>
              <a:rPr lang="en-US" dirty="0" smtClean="0">
                <a:latin typeface="+mn-lt"/>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55" y="2075211"/>
            <a:ext cx="2700337" cy="2700337"/>
          </a:xfrm>
          <a:prstGeom prst="rect">
            <a:avLst/>
          </a:prstGeom>
        </p:spPr>
      </p:pic>
      <p:sp>
        <p:nvSpPr>
          <p:cNvPr id="3" name="TextBox 2"/>
          <p:cNvSpPr txBox="1"/>
          <p:nvPr/>
        </p:nvSpPr>
        <p:spPr>
          <a:xfrm>
            <a:off x="1219200" y="1278375"/>
            <a:ext cx="2007281" cy="707886"/>
          </a:xfrm>
          <a:prstGeom prst="rect">
            <a:avLst/>
          </a:prstGeom>
          <a:noFill/>
        </p:spPr>
        <p:txBody>
          <a:bodyPr wrap="none" rtlCol="0">
            <a:spAutoFit/>
          </a:bodyPr>
          <a:lstStyle/>
          <a:p>
            <a:r>
              <a:rPr lang="en-US" sz="4000" b="1" dirty="0" smtClean="0">
                <a:latin typeface="+mn-lt"/>
              </a:rPr>
              <a:t>Caution!</a:t>
            </a:r>
            <a:endParaRPr lang="en-US" sz="4000" b="1" dirty="0" smtClean="0">
              <a:latin typeface="+mn-lt"/>
            </a:endParaRPr>
          </a:p>
        </p:txBody>
      </p:sp>
    </p:spTree>
    <p:extLst>
      <p:ext uri="{BB962C8B-B14F-4D97-AF65-F5344CB8AC3E}">
        <p14:creationId xmlns:p14="http://schemas.microsoft.com/office/powerpoint/2010/main" val="16489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What’s up with YOUR data laundry?</a:t>
            </a:r>
            <a:endParaRPr lang="en-US" dirty="0"/>
          </a:p>
        </p:txBody>
      </p:sp>
      <p:sp>
        <p:nvSpPr>
          <p:cNvPr id="2" name="Slide Number Placeholder 1"/>
          <p:cNvSpPr>
            <a:spLocks noGrp="1"/>
          </p:cNvSpPr>
          <p:nvPr>
            <p:ph type="sldNum" sz="quarter" idx="12"/>
          </p:nvPr>
        </p:nvSpPr>
        <p:spPr/>
        <p:txBody>
          <a:bodyPr/>
          <a:lstStyle/>
          <a:p>
            <a:fld id="{48505A05-1974-134A-B52E-7AA094B24DB2}" type="slidenum">
              <a:rPr lang="en-US" smtClean="0"/>
              <a:pPr/>
              <a:t>35</a:t>
            </a:fld>
            <a:endParaRPr lang="en-US" dirty="0"/>
          </a:p>
        </p:txBody>
      </p:sp>
    </p:spTree>
    <p:extLst>
      <p:ext uri="{BB962C8B-B14F-4D97-AF65-F5344CB8AC3E}">
        <p14:creationId xmlns:p14="http://schemas.microsoft.com/office/powerpoint/2010/main" val="3672073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135380" y="7575722"/>
            <a:ext cx="3152776" cy="415498"/>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effectLst/>
                <a:latin typeface="inherit"/>
              </a:rPr>
              <a:t>                         </a:t>
            </a:r>
            <a:r>
              <a:rPr kumimoji="0" lang="en-US" altLang="en-US" sz="900" b="0" i="0" u="none" strike="noStrike" cap="none" normalizeH="0" baseline="0" dirty="0" smtClean="0">
                <a:ln>
                  <a:noFill/>
                </a:ln>
                <a:effectLst/>
                <a:latin typeface="Helvetica Neue"/>
              </a:rPr>
              <a:t/>
            </a:r>
            <a:br>
              <a:rPr kumimoji="0" lang="en-US" altLang="en-US" sz="900" b="0" i="0" u="none" strike="noStrike" cap="none" normalizeH="0" baseline="0" dirty="0" smtClean="0">
                <a:ln>
                  <a:noFill/>
                </a:ln>
                <a:effectLst/>
                <a:latin typeface="Helvetica Neue"/>
              </a:rPr>
            </a:br>
            <a:r>
              <a:rPr kumimoji="0" lang="en-US" altLang="en-US" sz="900" b="0" i="0" u="none" strike="noStrike" cap="none" normalizeH="0" baseline="0" dirty="0" smtClean="0">
                <a:ln>
                  <a:noFill/>
                </a:ln>
                <a:effectLst/>
                <a:latin typeface="Helvetica Neue"/>
              </a:rPr>
              <a:t>This work by </a:t>
            </a:r>
            <a:r>
              <a:rPr kumimoji="0" lang="en-US" altLang="en-US" sz="900" b="0" i="0" u="none" strike="noStrike" cap="none" normalizeH="0" baseline="0" dirty="0" smtClean="0">
                <a:ln>
                  <a:noFill/>
                </a:ln>
                <a:effectLst/>
                <a:latin typeface="inherit"/>
              </a:rPr>
              <a:t>Brad Wheeler</a:t>
            </a:r>
            <a:r>
              <a:rPr kumimoji="0" lang="en-US" altLang="en-US" sz="900" b="0" i="0" u="none" strike="noStrike" cap="none" normalizeH="0" baseline="0" dirty="0" smtClean="0">
                <a:ln>
                  <a:noFill/>
                </a:ln>
                <a:effectLst/>
                <a:latin typeface="Helvetica Neue"/>
              </a:rPr>
              <a:t> is licensed under a </a:t>
            </a:r>
            <a:r>
              <a:rPr kumimoji="0" lang="en-US" altLang="en-US" sz="900" b="0" i="0" u="none" strike="noStrike" cap="none" normalizeH="0" baseline="0" dirty="0" smtClean="0">
                <a:ln>
                  <a:noFill/>
                </a:ln>
                <a:effectLst/>
                <a:latin typeface="inherit"/>
              </a:rPr>
              <a:t>Creative Commons Attribution 4.0 International License</a:t>
            </a:r>
            <a:r>
              <a:rPr kumimoji="0" lang="en-US" altLang="en-US" sz="900" b="0" i="0" u="none" strike="noStrike" cap="none" normalizeH="0" baseline="0" dirty="0" smtClean="0">
                <a:ln>
                  <a:noFill/>
                </a:ln>
                <a:effectLst/>
                <a:latin typeface="Helvetica Neue"/>
              </a:rPr>
              <a:t>.</a:t>
            </a:r>
            <a:endParaRPr kumimoji="0" lang="en-US" altLang="en-US" sz="900" b="0" i="0" u="none" strike="noStrike" cap="none" normalizeH="0" baseline="0" dirty="0" smtClean="0">
              <a:ln>
                <a:noFill/>
              </a:ln>
              <a:effectLst/>
              <a:latin typeface="inherit"/>
            </a:endParaRPr>
          </a:p>
        </p:txBody>
      </p:sp>
      <p:sp>
        <p:nvSpPr>
          <p:cNvPr id="2" name="Title 1"/>
          <p:cNvSpPr>
            <a:spLocks noGrp="1"/>
          </p:cNvSpPr>
          <p:nvPr>
            <p:ph type="ctrTitle"/>
          </p:nvPr>
        </p:nvSpPr>
        <p:spPr>
          <a:xfrm>
            <a:off x="1097280" y="2090248"/>
            <a:ext cx="12435840" cy="1764030"/>
          </a:xfrm>
          <a:prstGeom prst="rect">
            <a:avLst/>
          </a:prstGeom>
        </p:spPr>
        <p:txBody>
          <a:bodyPr>
            <a:normAutofit/>
          </a:bodyPr>
          <a:lstStyle/>
          <a:p>
            <a:r>
              <a:rPr lang="en-US" dirty="0" smtClean="0"/>
              <a:t>Who Is Doing Our Data Laundry?</a:t>
            </a:r>
            <a:br>
              <a:rPr lang="en-US" dirty="0" smtClean="0"/>
            </a:br>
            <a:r>
              <a:rPr lang="en-US" sz="3600" i="1" dirty="0" smtClean="0"/>
              <a:t>EDUCAUSE 2017</a:t>
            </a:r>
            <a:endParaRPr lang="en-US" sz="3600" i="1" dirty="0"/>
          </a:p>
        </p:txBody>
      </p:sp>
      <p:sp>
        <p:nvSpPr>
          <p:cNvPr id="3" name="Subtitle 2"/>
          <p:cNvSpPr>
            <a:spLocks noGrp="1"/>
          </p:cNvSpPr>
          <p:nvPr>
            <p:ph type="subTitle" idx="1"/>
          </p:nvPr>
        </p:nvSpPr>
        <p:spPr>
          <a:prstGeom prst="rect">
            <a:avLst/>
          </a:prstGeom>
        </p:spPr>
        <p:txBody>
          <a:bodyPr>
            <a:noAutofit/>
          </a:bodyPr>
          <a:lstStyle/>
          <a:p>
            <a:pPr marL="0" indent="0" algn="ctr">
              <a:buNone/>
            </a:pPr>
            <a:r>
              <a:rPr lang="en-US" b="1" dirty="0" smtClean="0">
                <a:solidFill>
                  <a:schemeClr val="tx1"/>
                </a:solidFill>
              </a:rPr>
              <a:t>Brad Wheeler</a:t>
            </a:r>
            <a:r>
              <a:rPr lang="en-US" dirty="0" smtClean="0">
                <a:solidFill>
                  <a:schemeClr val="tx1"/>
                </a:solidFill>
              </a:rPr>
              <a:t>, </a:t>
            </a:r>
            <a:r>
              <a:rPr lang="en-US" sz="3600" dirty="0" smtClean="0">
                <a:solidFill>
                  <a:schemeClr val="tx1"/>
                </a:solidFill>
              </a:rPr>
              <a:t>Ph.D.</a:t>
            </a:r>
            <a:endParaRPr lang="en-US" dirty="0"/>
          </a:p>
          <a:p>
            <a:pPr marL="0" indent="0" algn="ctr">
              <a:buNone/>
            </a:pPr>
            <a:r>
              <a:rPr lang="en-US" sz="3200" dirty="0">
                <a:solidFill>
                  <a:schemeClr val="tx1"/>
                </a:solidFill>
              </a:rPr>
              <a:t>I</a:t>
            </a:r>
            <a:r>
              <a:rPr lang="en-US" sz="3200" dirty="0" smtClean="0">
                <a:solidFill>
                  <a:schemeClr val="tx1"/>
                </a:solidFill>
              </a:rPr>
              <a:t>U Vice </a:t>
            </a:r>
            <a:r>
              <a:rPr lang="en-US" sz="3200" dirty="0">
                <a:solidFill>
                  <a:schemeClr val="tx1"/>
                </a:solidFill>
              </a:rPr>
              <a:t>President for Information Technology, </a:t>
            </a:r>
            <a:r>
              <a:rPr lang="en-US" sz="3200" dirty="0" smtClean="0">
                <a:solidFill>
                  <a:schemeClr val="tx1"/>
                </a:solidFill>
              </a:rPr>
              <a:t>&amp; CIO</a:t>
            </a:r>
            <a:br>
              <a:rPr lang="en-US" sz="3200" dirty="0" smtClean="0">
                <a:solidFill>
                  <a:schemeClr val="tx1"/>
                </a:solidFill>
              </a:rPr>
            </a:br>
            <a:r>
              <a:rPr lang="en-US" sz="3200" dirty="0" smtClean="0">
                <a:solidFill>
                  <a:schemeClr val="tx1"/>
                </a:solidFill>
              </a:rPr>
              <a:t>Professor of Information Systems, Kelley School of Business</a:t>
            </a:r>
            <a:endParaRPr lang="en-US" sz="3200" dirty="0">
              <a:solidFill>
                <a:schemeClr val="tx1"/>
              </a:solidFill>
            </a:endParaRPr>
          </a:p>
        </p:txBody>
      </p:sp>
      <p:pic>
        <p:nvPicPr>
          <p:cNvPr id="7" name="Picture 2" descr="Creative Commons Licen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95944"/>
            <a:ext cx="944880" cy="332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293" y="0"/>
            <a:ext cx="738170" cy="1107256"/>
          </a:xfrm>
          <a:prstGeom prst="rect">
            <a:avLst/>
          </a:prstGeom>
        </p:spPr>
      </p:pic>
      <p:sp>
        <p:nvSpPr>
          <p:cNvPr id="9" name="TextBox 8"/>
          <p:cNvSpPr txBox="1"/>
          <p:nvPr/>
        </p:nvSpPr>
        <p:spPr>
          <a:xfrm>
            <a:off x="12412980" y="7575722"/>
            <a:ext cx="1875257" cy="461665"/>
          </a:xfrm>
          <a:prstGeom prst="rect">
            <a:avLst/>
          </a:prstGeom>
          <a:noFill/>
        </p:spPr>
        <p:txBody>
          <a:bodyPr wrap="none" rtlCol="0">
            <a:spAutoFit/>
          </a:bodyPr>
          <a:lstStyle/>
          <a:p>
            <a:r>
              <a:rPr lang="en-US" sz="2400" i="1" dirty="0" smtClean="0">
                <a:latin typeface="+mn-lt"/>
              </a:rPr>
              <a:t>October 2017</a:t>
            </a:r>
          </a:p>
        </p:txBody>
      </p:sp>
    </p:spTree>
    <p:extLst>
      <p:ext uri="{BB962C8B-B14F-4D97-AF65-F5344CB8AC3E}">
        <p14:creationId xmlns:p14="http://schemas.microsoft.com/office/powerpoint/2010/main" val="3602842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76200" y="1946639"/>
          <a:ext cx="14554200" cy="629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b="1" dirty="0" smtClean="0"/>
              <a:t>Data Laundry and the Magic Bundle</a:t>
            </a:r>
            <a:endParaRPr lang="en-US" b="1" dirty="0"/>
          </a:p>
        </p:txBody>
      </p:sp>
      <p:sp>
        <p:nvSpPr>
          <p:cNvPr id="4" name="Slide Number Placeholder 3"/>
          <p:cNvSpPr>
            <a:spLocks noGrp="1"/>
          </p:cNvSpPr>
          <p:nvPr>
            <p:ph type="sldNum" sz="quarter" idx="12"/>
          </p:nvPr>
        </p:nvSpPr>
        <p:spPr/>
        <p:txBody>
          <a:bodyPr/>
          <a:lstStyle/>
          <a:p>
            <a:fld id="{48505A05-1974-134A-B52E-7AA094B24DB2}" type="slidenum">
              <a:rPr lang="en-US" smtClean="0"/>
              <a:pPr/>
              <a:t>37</a:t>
            </a:fld>
            <a:endParaRPr lang="en-US" dirty="0"/>
          </a:p>
        </p:txBody>
      </p:sp>
      <p:graphicFrame>
        <p:nvGraphicFramePr>
          <p:cNvPr id="6" name="Diagram 5"/>
          <p:cNvGraphicFramePr/>
          <p:nvPr>
            <p:extLst/>
          </p:nvPr>
        </p:nvGraphicFramePr>
        <p:xfrm>
          <a:off x="76200" y="863600"/>
          <a:ext cx="14554200" cy="629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Freeform 23"/>
          <p:cNvSpPr/>
          <p:nvPr/>
        </p:nvSpPr>
        <p:spPr>
          <a:xfrm>
            <a:off x="5066675" y="2188243"/>
            <a:ext cx="7270230" cy="1484347"/>
          </a:xfrm>
          <a:custGeom>
            <a:avLst/>
            <a:gdLst>
              <a:gd name="connsiteX0" fmla="*/ 7270230 w 7270230"/>
              <a:gd name="connsiteY0" fmla="*/ 1484347 h 1484347"/>
              <a:gd name="connsiteX1" fmla="*/ 3342807 w 7270230"/>
              <a:gd name="connsiteY1" fmla="*/ 321 h 1484347"/>
              <a:gd name="connsiteX2" fmla="*/ 0 w 7270230"/>
              <a:gd name="connsiteY2" fmla="*/ 1379416 h 1484347"/>
            </a:gdLst>
            <a:ahLst/>
            <a:cxnLst>
              <a:cxn ang="0">
                <a:pos x="connsiteX0" y="connsiteY0"/>
              </a:cxn>
              <a:cxn ang="0">
                <a:pos x="connsiteX1" y="connsiteY1"/>
              </a:cxn>
              <a:cxn ang="0">
                <a:pos x="connsiteX2" y="connsiteY2"/>
              </a:cxn>
            </a:cxnLst>
            <a:rect l="l" t="t" r="r" b="b"/>
            <a:pathLst>
              <a:path w="7270230" h="1484347">
                <a:moveTo>
                  <a:pt x="7270230" y="1484347"/>
                </a:moveTo>
                <a:cubicBezTo>
                  <a:pt x="5912371" y="751078"/>
                  <a:pt x="4554512" y="17809"/>
                  <a:pt x="3342807" y="321"/>
                </a:cubicBezTo>
                <a:cubicBezTo>
                  <a:pt x="2131102" y="-17167"/>
                  <a:pt x="1065551" y="681124"/>
                  <a:pt x="0" y="1379416"/>
                </a:cubicBezTo>
              </a:path>
            </a:pathLst>
          </a:custGeom>
          <a:noFill/>
          <a:ln w="57150">
            <a:solidFill>
              <a:srgbClr val="FFC000"/>
            </a:solidFill>
            <a:prstDash val="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TextBox 24"/>
          <p:cNvSpPr txBox="1"/>
          <p:nvPr/>
        </p:nvSpPr>
        <p:spPr>
          <a:xfrm>
            <a:off x="7077521" y="2553372"/>
            <a:ext cx="4114800" cy="461665"/>
          </a:xfrm>
          <a:prstGeom prst="rect">
            <a:avLst/>
          </a:prstGeom>
          <a:noFill/>
        </p:spPr>
        <p:txBody>
          <a:bodyPr wrap="square" rtlCol="0">
            <a:spAutoFit/>
          </a:bodyPr>
          <a:lstStyle/>
          <a:p>
            <a:r>
              <a:rPr lang="en-US" sz="2400" dirty="0" smtClean="0">
                <a:solidFill>
                  <a:srgbClr val="FFC000"/>
                </a:solidFill>
                <a:latin typeface="+mn-lt"/>
              </a:rPr>
              <a:t>Learn and Revise Loop</a:t>
            </a:r>
          </a:p>
        </p:txBody>
      </p:sp>
      <p:sp>
        <p:nvSpPr>
          <p:cNvPr id="26" name="Rounded Rectangle 25"/>
          <p:cNvSpPr/>
          <p:nvPr/>
        </p:nvSpPr>
        <p:spPr>
          <a:xfrm>
            <a:off x="8458200" y="4572000"/>
            <a:ext cx="4724400" cy="1524000"/>
          </a:xfrm>
          <a:prstGeom prst="round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534400" y="5562600"/>
            <a:ext cx="4648200" cy="461665"/>
          </a:xfrm>
          <a:prstGeom prst="rect">
            <a:avLst/>
          </a:prstGeom>
          <a:noFill/>
        </p:spPr>
        <p:txBody>
          <a:bodyPr wrap="square" rtlCol="0">
            <a:spAutoFit/>
          </a:bodyPr>
          <a:lstStyle/>
          <a:p>
            <a:pPr algn="ctr"/>
            <a:r>
              <a:rPr lang="en-US" sz="2400" dirty="0" smtClean="0">
                <a:latin typeface="+mn-lt"/>
              </a:rPr>
              <a:t>The Magic Bundle</a:t>
            </a:r>
          </a:p>
        </p:txBody>
      </p:sp>
      <p:sp>
        <p:nvSpPr>
          <p:cNvPr id="28" name="TextBox 27"/>
          <p:cNvSpPr txBox="1"/>
          <p:nvPr/>
        </p:nvSpPr>
        <p:spPr>
          <a:xfrm>
            <a:off x="457200" y="6096000"/>
            <a:ext cx="9677400" cy="1200329"/>
          </a:xfrm>
          <a:prstGeom prst="rect">
            <a:avLst/>
          </a:prstGeom>
          <a:noFill/>
        </p:spPr>
        <p:txBody>
          <a:bodyPr wrap="square" rtlCol="0">
            <a:spAutoFit/>
          </a:bodyPr>
          <a:lstStyle/>
          <a:p>
            <a:r>
              <a:rPr lang="en-US" sz="2400" dirty="0" smtClean="0">
                <a:latin typeface="+mn-lt"/>
              </a:rPr>
              <a:t>Red = Presumed work and expertise advantage</a:t>
            </a:r>
          </a:p>
          <a:p>
            <a:r>
              <a:rPr lang="en-US" sz="2400" b="1" dirty="0" smtClean="0">
                <a:latin typeface="+mn-lt"/>
              </a:rPr>
              <a:t>Thick </a:t>
            </a:r>
            <a:r>
              <a:rPr lang="en-US" sz="2400" dirty="0" smtClean="0">
                <a:latin typeface="+mn-lt"/>
              </a:rPr>
              <a:t>white borders denote challenging tasks</a:t>
            </a:r>
          </a:p>
          <a:p>
            <a:r>
              <a:rPr lang="en-US" sz="2400" dirty="0" smtClean="0">
                <a:latin typeface="+mn-lt"/>
              </a:rPr>
              <a:t>Dashed borders indicate optional steps that may not be in every project</a:t>
            </a:r>
          </a:p>
        </p:txBody>
      </p:sp>
    </p:spTree>
    <p:extLst>
      <p:ext uri="{BB962C8B-B14F-4D97-AF65-F5344CB8AC3E}">
        <p14:creationId xmlns:p14="http://schemas.microsoft.com/office/powerpoint/2010/main" val="1414100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0" y="0"/>
            <a:ext cx="7417613" cy="240066"/>
          </a:xfrm>
          <a:prstGeom prst="rect">
            <a:avLst/>
          </a:prstGeom>
        </p:spPr>
        <p:txBody>
          <a:bodyPr wrap="square">
            <a:spAutoFit/>
          </a:bodyPr>
          <a:lstStyle/>
          <a:p>
            <a:r>
              <a:rPr lang="en-US" sz="960" dirty="0"/>
              <a:t>http://www.popsci.com/sites/popsci.com/files/styles/large_1x_/public/import/2013/images/2013/02/thinkingfyi.jpg?itok=5DXKOYXW</a:t>
            </a:r>
          </a:p>
        </p:txBody>
      </p:sp>
      <p:pic>
        <p:nvPicPr>
          <p:cNvPr id="1028" name="Picture 4" descr="http://www.popsci.com/sites/popsci.com/files/styles/large_1x_/public/import/2013/images/2013/02/thinkingfyi.jpg?itok=5DXKOYX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63258" y="0"/>
            <a:ext cx="10707384" cy="815902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8305800" y="457200"/>
            <a:ext cx="5181600" cy="2133600"/>
          </a:xfrm>
          <a:prstGeom prst="cloudCallout">
            <a:avLst>
              <a:gd name="adj1" fmla="val -62507"/>
              <a:gd name="adj2" fmla="val 3612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What should I do?</a:t>
            </a:r>
            <a:endParaRPr lang="en-US" sz="4800" dirty="0">
              <a:solidFill>
                <a:schemeClr val="bg1"/>
              </a:solidFill>
            </a:endParaRPr>
          </a:p>
        </p:txBody>
      </p:sp>
    </p:spTree>
    <p:extLst>
      <p:ext uri="{BB962C8B-B14F-4D97-AF65-F5344CB8AC3E}">
        <p14:creationId xmlns:p14="http://schemas.microsoft.com/office/powerpoint/2010/main" val="3410401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bg1"/>
                </a:solidFill>
              </a:rPr>
              <a:t>What’s the Campus Imperative?</a:t>
            </a:r>
            <a:endParaRPr lang="en-US" b="1" dirty="0">
              <a:solidFill>
                <a:schemeClr val="bg1"/>
              </a:solidFill>
            </a:endParaRPr>
          </a:p>
        </p:txBody>
      </p:sp>
      <p:sp>
        <p:nvSpPr>
          <p:cNvPr id="3" name="Slide Number Placeholder 2"/>
          <p:cNvSpPr>
            <a:spLocks noGrp="1"/>
          </p:cNvSpPr>
          <p:nvPr>
            <p:ph type="sldNum" sz="quarter" idx="12"/>
          </p:nvPr>
        </p:nvSpPr>
        <p:spPr/>
        <p:txBody>
          <a:bodyPr/>
          <a:lstStyle/>
          <a:p>
            <a:fld id="{48505A05-1974-134A-B52E-7AA094B24DB2}" type="slidenum">
              <a:rPr lang="en-US" smtClean="0">
                <a:solidFill>
                  <a:schemeClr val="bg1"/>
                </a:solidFill>
              </a:rPr>
              <a:pPr/>
              <a:t>5</a:t>
            </a:fld>
            <a:endParaRPr lang="en-US" dirty="0">
              <a:solidFill>
                <a:schemeClr val="bg1"/>
              </a:solidFill>
            </a:endParaRPr>
          </a:p>
        </p:txBody>
      </p:sp>
      <p:grpSp>
        <p:nvGrpSpPr>
          <p:cNvPr id="2" name="Group 1"/>
          <p:cNvGrpSpPr/>
          <p:nvPr/>
        </p:nvGrpSpPr>
        <p:grpSpPr>
          <a:xfrm>
            <a:off x="0" y="849627"/>
            <a:ext cx="3126963" cy="4910287"/>
            <a:chOff x="0" y="849627"/>
            <a:chExt cx="3126963" cy="491028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9627"/>
              <a:ext cx="3091295" cy="4000500"/>
            </a:xfrm>
            <a:prstGeom prst="rect">
              <a:avLst/>
            </a:prstGeom>
          </p:spPr>
        </p:pic>
        <p:sp>
          <p:nvSpPr>
            <p:cNvPr id="8" name="Rectangle 7"/>
            <p:cNvSpPr/>
            <p:nvPr/>
          </p:nvSpPr>
          <p:spPr>
            <a:xfrm>
              <a:off x="315190" y="4128698"/>
              <a:ext cx="2811773" cy="1631216"/>
            </a:xfrm>
            <a:prstGeom prst="rect">
              <a:avLst/>
            </a:prstGeom>
          </p:spPr>
          <p:txBody>
            <a:bodyPr wrap="square">
              <a:spAutoFit/>
            </a:bodyPr>
            <a:lstStyle/>
            <a:p>
              <a:r>
                <a:rPr lang="en-US" sz="2000" dirty="0" smtClean="0">
                  <a:solidFill>
                    <a:schemeClr val="bg1"/>
                  </a:solidFill>
                </a:rPr>
                <a:t>Rapidly </a:t>
              </a:r>
              <a:r>
                <a:rPr lang="en-US" sz="2000" dirty="0">
                  <a:solidFill>
                    <a:schemeClr val="bg1"/>
                  </a:solidFill>
                </a:rPr>
                <a:t>remediate information reporting and dashboards to get everyone on a common basis of facts</a:t>
              </a:r>
            </a:p>
          </p:txBody>
        </p:sp>
      </p:grpSp>
      <p:grpSp>
        <p:nvGrpSpPr>
          <p:cNvPr id="7" name="Group 6"/>
          <p:cNvGrpSpPr/>
          <p:nvPr/>
        </p:nvGrpSpPr>
        <p:grpSpPr>
          <a:xfrm>
            <a:off x="4191000" y="-859453"/>
            <a:ext cx="5829300" cy="7543800"/>
            <a:chOff x="4400550" y="-859453"/>
            <a:chExt cx="5829300" cy="75438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859453"/>
              <a:ext cx="5829300" cy="7543800"/>
            </a:xfrm>
            <a:prstGeom prst="rect">
              <a:avLst/>
            </a:prstGeom>
          </p:spPr>
        </p:pic>
        <p:sp>
          <p:nvSpPr>
            <p:cNvPr id="10" name="Rectangle 9"/>
            <p:cNvSpPr/>
            <p:nvPr/>
          </p:nvSpPr>
          <p:spPr>
            <a:xfrm>
              <a:off x="6477000" y="4038600"/>
              <a:ext cx="2811773" cy="1631216"/>
            </a:xfrm>
            <a:prstGeom prst="rect">
              <a:avLst/>
            </a:prstGeom>
          </p:spPr>
          <p:txBody>
            <a:bodyPr wrap="square">
              <a:spAutoFit/>
            </a:bodyPr>
            <a:lstStyle/>
            <a:p>
              <a:r>
                <a:rPr lang="en-US" sz="2000" dirty="0" smtClean="0">
                  <a:solidFill>
                    <a:schemeClr val="bg1"/>
                  </a:solidFill>
                </a:rPr>
                <a:t>Accelerate Student </a:t>
              </a:r>
              <a:r>
                <a:rPr lang="en-US" sz="2000" dirty="0">
                  <a:solidFill>
                    <a:schemeClr val="bg1"/>
                  </a:solidFill>
                </a:rPr>
                <a:t>Success </a:t>
              </a:r>
              <a:r>
                <a:rPr lang="en-US" sz="2000" dirty="0" smtClean="0">
                  <a:solidFill>
                    <a:schemeClr val="bg1"/>
                  </a:solidFill>
                </a:rPr>
                <a:t>goals </a:t>
              </a:r>
              <a:r>
                <a:rPr lang="en-US" sz="2000" dirty="0">
                  <a:solidFill>
                    <a:schemeClr val="bg1"/>
                  </a:solidFill>
                </a:rPr>
                <a:t>in terms of graduation rates, retention, course sequencing, </a:t>
              </a:r>
              <a:r>
                <a:rPr lang="en-US" sz="2000" dirty="0" err="1">
                  <a:solidFill>
                    <a:schemeClr val="bg1"/>
                  </a:solidFill>
                </a:rPr>
                <a:t>etc</a:t>
              </a:r>
              <a:endParaRPr lang="en-US" sz="2000" dirty="0">
                <a:solidFill>
                  <a:schemeClr val="bg1"/>
                </a:solidFill>
              </a:endParaRPr>
            </a:p>
          </p:txBody>
        </p:sp>
      </p:grpSp>
      <p:grpSp>
        <p:nvGrpSpPr>
          <p:cNvPr id="18" name="Group 17"/>
          <p:cNvGrpSpPr/>
          <p:nvPr/>
        </p:nvGrpSpPr>
        <p:grpSpPr>
          <a:xfrm>
            <a:off x="8534400" y="3482380"/>
            <a:ext cx="3452428" cy="4285430"/>
            <a:chOff x="11177972" y="1397540"/>
            <a:chExt cx="3452428" cy="4285430"/>
          </a:xfrm>
        </p:grpSpPr>
        <p:grpSp>
          <p:nvGrpSpPr>
            <p:cNvPr id="17" name="Group 16"/>
            <p:cNvGrpSpPr/>
            <p:nvPr/>
          </p:nvGrpSpPr>
          <p:grpSpPr>
            <a:xfrm>
              <a:off x="11177972" y="1397540"/>
              <a:ext cx="3452428" cy="2667000"/>
              <a:chOff x="1988598" y="0"/>
              <a:chExt cx="10127202" cy="782326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598" y="0"/>
                <a:ext cx="10127202" cy="7823263"/>
              </a:xfrm>
              <a:prstGeom prst="rect">
                <a:avLst/>
              </a:prstGeom>
            </p:spPr>
          </p:pic>
          <p:sp>
            <p:nvSpPr>
              <p:cNvPr id="12" name="Rectangle 11"/>
              <p:cNvSpPr/>
              <p:nvPr/>
            </p:nvSpPr>
            <p:spPr>
              <a:xfrm>
                <a:off x="5181600" y="2743200"/>
                <a:ext cx="15240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5181600" y="5334000"/>
                <a:ext cx="15240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5303520" y="2933700"/>
                <a:ext cx="914400" cy="914400"/>
              </a:xfrm>
              <a:prstGeom prst="rect">
                <a:avLst/>
              </a:prstGeom>
              <a:noFill/>
              <a:ln w="127000">
                <a:solidFill>
                  <a:srgbClr val="A81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5303520" y="5524500"/>
                <a:ext cx="914400" cy="914400"/>
              </a:xfrm>
              <a:prstGeom prst="rect">
                <a:avLst/>
              </a:prstGeom>
              <a:noFill/>
              <a:ln w="127000">
                <a:solidFill>
                  <a:srgbClr val="A81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9" name="Rectangle 18"/>
            <p:cNvSpPr/>
            <p:nvPr/>
          </p:nvSpPr>
          <p:spPr>
            <a:xfrm>
              <a:off x="11539104" y="4205642"/>
              <a:ext cx="3091296" cy="1477328"/>
            </a:xfrm>
            <a:prstGeom prst="rect">
              <a:avLst/>
            </a:prstGeom>
          </p:spPr>
          <p:txBody>
            <a:bodyPr wrap="square">
              <a:spAutoFit/>
            </a:bodyPr>
            <a:lstStyle/>
            <a:p>
              <a:r>
                <a:rPr lang="en-US" dirty="0" smtClean="0">
                  <a:solidFill>
                    <a:schemeClr val="bg1"/>
                  </a:solidFill>
                </a:rPr>
                <a:t>Empower </a:t>
              </a:r>
              <a:r>
                <a:rPr lang="en-US" dirty="0">
                  <a:solidFill>
                    <a:schemeClr val="bg1"/>
                  </a:solidFill>
                </a:rPr>
                <a:t>advisors and students with predictive information to support wise decisions in major and course selection;</a:t>
              </a:r>
            </a:p>
          </p:txBody>
        </p:sp>
      </p:grpSp>
      <p:grpSp>
        <p:nvGrpSpPr>
          <p:cNvPr id="5" name="Group 4"/>
          <p:cNvGrpSpPr/>
          <p:nvPr/>
        </p:nvGrpSpPr>
        <p:grpSpPr>
          <a:xfrm>
            <a:off x="2805458" y="3662401"/>
            <a:ext cx="3671542" cy="4252515"/>
            <a:chOff x="2805458" y="3662401"/>
            <a:chExt cx="3671542" cy="4252515"/>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458" y="3662401"/>
              <a:ext cx="3654340" cy="2823808"/>
            </a:xfrm>
            <a:prstGeom prst="rect">
              <a:avLst/>
            </a:prstGeom>
          </p:spPr>
        </p:pic>
        <p:sp>
          <p:nvSpPr>
            <p:cNvPr id="21" name="Rectangle 20"/>
            <p:cNvSpPr/>
            <p:nvPr/>
          </p:nvSpPr>
          <p:spPr>
            <a:xfrm>
              <a:off x="3352800" y="6160590"/>
              <a:ext cx="3124200" cy="1754326"/>
            </a:xfrm>
            <a:prstGeom prst="rect">
              <a:avLst/>
            </a:prstGeom>
          </p:spPr>
          <p:txBody>
            <a:bodyPr wrap="square">
              <a:spAutoFit/>
            </a:bodyPr>
            <a:lstStyle/>
            <a:p>
              <a:r>
                <a:rPr lang="en-US" dirty="0" smtClean="0">
                  <a:solidFill>
                    <a:schemeClr val="bg1"/>
                  </a:solidFill>
                </a:rPr>
                <a:t>Enable </a:t>
              </a:r>
              <a:r>
                <a:rPr lang="en-US" dirty="0">
                  <a:solidFill>
                    <a:schemeClr val="bg1"/>
                  </a:solidFill>
                </a:rPr>
                <a:t>better financial decisions by deans and department chairs as they make choices in degrees to offer, frequency of courses, and teaching assignments</a:t>
              </a:r>
            </a:p>
          </p:txBody>
        </p:sp>
      </p:grpSp>
      <p:grpSp>
        <p:nvGrpSpPr>
          <p:cNvPr id="16" name="Group 15"/>
          <p:cNvGrpSpPr/>
          <p:nvPr/>
        </p:nvGrpSpPr>
        <p:grpSpPr>
          <a:xfrm>
            <a:off x="10095682" y="-210238"/>
            <a:ext cx="5407105" cy="6997430"/>
            <a:chOff x="7543499" y="2057400"/>
            <a:chExt cx="5407105" cy="699743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499" y="2057400"/>
              <a:ext cx="5407105" cy="6997430"/>
            </a:xfrm>
            <a:prstGeom prst="rect">
              <a:avLst/>
            </a:prstGeom>
          </p:spPr>
        </p:pic>
        <p:sp>
          <p:nvSpPr>
            <p:cNvPr id="24" name="Rectangle 23"/>
            <p:cNvSpPr/>
            <p:nvPr/>
          </p:nvSpPr>
          <p:spPr>
            <a:xfrm>
              <a:off x="8977980" y="6205095"/>
              <a:ext cx="2897147" cy="1477328"/>
            </a:xfrm>
            <a:prstGeom prst="rect">
              <a:avLst/>
            </a:prstGeom>
          </p:spPr>
          <p:txBody>
            <a:bodyPr wrap="square">
              <a:spAutoFit/>
            </a:bodyPr>
            <a:lstStyle/>
            <a:p>
              <a:r>
                <a:rPr lang="en-US" dirty="0" smtClean="0">
                  <a:solidFill>
                    <a:schemeClr val="bg1"/>
                  </a:solidFill>
                </a:rPr>
                <a:t>Benchmark an </a:t>
              </a:r>
              <a:r>
                <a:rPr lang="en-US" dirty="0">
                  <a:solidFill>
                    <a:schemeClr val="bg1"/>
                  </a:solidFill>
                </a:rPr>
                <a:t>institution’s performance on key performance indicator ratios for efficiency and effectiveness. </a:t>
              </a:r>
            </a:p>
          </p:txBody>
        </p:sp>
      </p:grpSp>
    </p:spTree>
    <p:extLst>
      <p:ext uri="{BB962C8B-B14F-4D97-AF65-F5344CB8AC3E}">
        <p14:creationId xmlns:p14="http://schemas.microsoft.com/office/powerpoint/2010/main" val="22190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65" b="13159"/>
          <a:stretch/>
        </p:blipFill>
        <p:spPr>
          <a:xfrm>
            <a:off x="0" y="0"/>
            <a:ext cx="14630400" cy="8229600"/>
          </a:xfrm>
        </p:spPr>
      </p:pic>
      <p:sp>
        <p:nvSpPr>
          <p:cNvPr id="6" name="Rectangle 5"/>
          <p:cNvSpPr/>
          <p:nvPr/>
        </p:nvSpPr>
        <p:spPr>
          <a:xfrm>
            <a:off x="7280223" y="8014156"/>
            <a:ext cx="7315200" cy="215444"/>
          </a:xfrm>
          <a:prstGeom prst="rect">
            <a:avLst/>
          </a:prstGeom>
        </p:spPr>
        <p:txBody>
          <a:bodyPr>
            <a:spAutoFit/>
          </a:bodyPr>
          <a:lstStyle/>
          <a:p>
            <a:pPr algn="r"/>
            <a:r>
              <a:rPr lang="en-US" sz="800" dirty="0">
                <a:solidFill>
                  <a:schemeClr val="bg1"/>
                </a:solidFill>
              </a:rPr>
              <a:t>https://pixabay.com/en/washing-machine-laundry-tumble-drier-2668472/</a:t>
            </a:r>
          </a:p>
        </p:txBody>
      </p:sp>
      <p:sp>
        <p:nvSpPr>
          <p:cNvPr id="3" name="TextBox 2"/>
          <p:cNvSpPr txBox="1"/>
          <p:nvPr/>
        </p:nvSpPr>
        <p:spPr>
          <a:xfrm>
            <a:off x="10515600" y="298914"/>
            <a:ext cx="3581400" cy="1015663"/>
          </a:xfrm>
          <a:prstGeom prst="rect">
            <a:avLst/>
          </a:prstGeom>
          <a:noFill/>
        </p:spPr>
        <p:txBody>
          <a:bodyPr wrap="square" rtlCol="0">
            <a:spAutoFit/>
          </a:bodyPr>
          <a:lstStyle/>
          <a:p>
            <a:pPr algn="ctr"/>
            <a:r>
              <a:rPr lang="en-US" sz="6000" b="1" dirty="0" smtClean="0">
                <a:latin typeface="+mn-lt"/>
              </a:rPr>
              <a:t>Capital $</a:t>
            </a:r>
          </a:p>
        </p:txBody>
      </p:sp>
    </p:spTree>
    <p:extLst>
      <p:ext uri="{BB962C8B-B14F-4D97-AF65-F5344CB8AC3E}">
        <p14:creationId xmlns:p14="http://schemas.microsoft.com/office/powerpoint/2010/main" val="547519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505A05-1974-134A-B52E-7AA094B24DB2}" type="slidenum">
              <a:rPr lang="en-US" smtClean="0"/>
              <a:pPr/>
              <a:t>7</a:t>
            </a:fld>
            <a:endParaRPr lang="en-US" dirty="0"/>
          </a:p>
        </p:txBody>
      </p:sp>
      <p:pic>
        <p:nvPicPr>
          <p:cNvPr id="5" name="Picture 4"/>
          <p:cNvPicPr>
            <a:picLocks noChangeAspect="1"/>
          </p:cNvPicPr>
          <p:nvPr/>
        </p:nvPicPr>
        <p:blipFill>
          <a:blip r:embed="rId2"/>
          <a:stretch>
            <a:fillRect/>
          </a:stretch>
        </p:blipFill>
        <p:spPr>
          <a:xfrm>
            <a:off x="-457200" y="-762000"/>
            <a:ext cx="15544800" cy="9753600"/>
          </a:xfrm>
          <a:prstGeom prst="rect">
            <a:avLst/>
          </a:prstGeom>
        </p:spPr>
      </p:pic>
      <p:sp>
        <p:nvSpPr>
          <p:cNvPr id="6" name="TextBox 5"/>
          <p:cNvSpPr txBox="1"/>
          <p:nvPr/>
        </p:nvSpPr>
        <p:spPr>
          <a:xfrm>
            <a:off x="8181110" y="76200"/>
            <a:ext cx="6463145" cy="1015663"/>
          </a:xfrm>
          <a:prstGeom prst="rect">
            <a:avLst/>
          </a:prstGeom>
          <a:noFill/>
        </p:spPr>
        <p:txBody>
          <a:bodyPr wrap="square" rtlCol="0">
            <a:spAutoFit/>
          </a:bodyPr>
          <a:lstStyle/>
          <a:p>
            <a:pPr algn="ctr"/>
            <a:r>
              <a:rPr lang="en-US" sz="6000" b="1" dirty="0" smtClean="0">
                <a:latin typeface="+mn-lt"/>
              </a:rPr>
              <a:t>Labor &amp; Expertise</a:t>
            </a:r>
          </a:p>
        </p:txBody>
      </p:sp>
    </p:spTree>
    <p:extLst>
      <p:ext uri="{BB962C8B-B14F-4D97-AF65-F5344CB8AC3E}">
        <p14:creationId xmlns:p14="http://schemas.microsoft.com/office/powerpoint/2010/main" val="1767220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505A05-1974-134A-B52E-7AA094B24DB2}" type="slidenum">
              <a:rPr lang="en-US" smtClean="0"/>
              <a:pPr/>
              <a:t>8</a:t>
            </a:fld>
            <a:endParaRPr lang="en-US" dirty="0"/>
          </a:p>
        </p:txBody>
      </p:sp>
      <p:pic>
        <p:nvPicPr>
          <p:cNvPr id="2050" name="Picture 2" descr="https://c1.staticflickr.com/3/2571/33036441516_c854330a10_b.jpg"/>
          <p:cNvPicPr>
            <a:picLocks noChangeAspect="1" noChangeArrowheads="1"/>
          </p:cNvPicPr>
          <p:nvPr/>
        </p:nvPicPr>
        <p:blipFill rotWithShape="1">
          <a:blip r:embed="rId2">
            <a:extLst>
              <a:ext uri="{28A0092B-C50C-407E-A947-70E740481C1C}">
                <a14:useLocalDpi xmlns:a14="http://schemas.microsoft.com/office/drawing/2010/main" val="0"/>
              </a:ext>
            </a:extLst>
          </a:blip>
          <a:srcRect t="8632" b="7031"/>
          <a:stretch/>
        </p:blipFill>
        <p:spPr bwMode="auto">
          <a:xfrm>
            <a:off x="0" y="3748"/>
            <a:ext cx="14630400" cy="82258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9461" y="8002378"/>
            <a:ext cx="3227165" cy="215444"/>
          </a:xfrm>
          <a:prstGeom prst="rect">
            <a:avLst/>
          </a:prstGeom>
        </p:spPr>
        <p:txBody>
          <a:bodyPr wrap="none">
            <a:spAutoFit/>
          </a:bodyPr>
          <a:lstStyle/>
          <a:p>
            <a:pPr algn="r"/>
            <a:r>
              <a:rPr lang="en-US" sz="800" dirty="0">
                <a:solidFill>
                  <a:schemeClr val="bg1"/>
                </a:solidFill>
              </a:rPr>
              <a:t>https://c1.staticflickr.com/3/2571/33036441516_c854330a10_b.jpg</a:t>
            </a:r>
          </a:p>
        </p:txBody>
      </p:sp>
      <p:sp>
        <p:nvSpPr>
          <p:cNvPr id="7" name="TextBox 6"/>
          <p:cNvSpPr txBox="1"/>
          <p:nvPr/>
        </p:nvSpPr>
        <p:spPr>
          <a:xfrm>
            <a:off x="8229600" y="298914"/>
            <a:ext cx="5867400" cy="1015663"/>
          </a:xfrm>
          <a:prstGeom prst="rect">
            <a:avLst/>
          </a:prstGeom>
          <a:noFill/>
        </p:spPr>
        <p:txBody>
          <a:bodyPr wrap="square" rtlCol="0">
            <a:spAutoFit/>
          </a:bodyPr>
          <a:lstStyle/>
          <a:p>
            <a:pPr algn="ctr"/>
            <a:r>
              <a:rPr lang="en-US" sz="6000" b="1" dirty="0" smtClean="0">
                <a:solidFill>
                  <a:schemeClr val="bg1"/>
                </a:solidFill>
                <a:latin typeface="+mn-lt"/>
              </a:rPr>
              <a:t>Consumables $</a:t>
            </a:r>
          </a:p>
        </p:txBody>
      </p:sp>
    </p:spTree>
    <p:extLst>
      <p:ext uri="{BB962C8B-B14F-4D97-AF65-F5344CB8AC3E}">
        <p14:creationId xmlns:p14="http://schemas.microsoft.com/office/powerpoint/2010/main" val="500950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iph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0"/>
            <a:ext cx="10972800" cy="8230202"/>
          </a:xfrm>
        </p:spPr>
      </p:pic>
    </p:spTree>
    <p:extLst>
      <p:ext uri="{BB962C8B-B14F-4D97-AF65-F5344CB8AC3E}">
        <p14:creationId xmlns:p14="http://schemas.microsoft.com/office/powerpoint/2010/main" val="39669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1_Tab-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dirty="0" smtClean="0">
            <a:latin typeface="+mn-lt"/>
          </a:defRPr>
        </a:defPPr>
      </a:lstStyle>
    </a:txDef>
  </a:objectDefaults>
  <a:extraClrSchemeLst/>
  <a:extLst>
    <a:ext uri="{05A4C25C-085E-4340-85A3-A5531E510DB2}">
      <thm15:themeFamily xmlns:thm15="http://schemas.microsoft.com/office/thememl/2012/main" name="GE-KSB-Wheeler-20150119d" id="{17AE157B-4219-4AFC-A12B-157D9FAD1D4C}" vid="{BAB4EF4F-FDBD-43BF-9D54-DF4F52E7208B}"/>
    </a:ext>
  </a:extLst>
</a:theme>
</file>

<file path=ppt/theme/theme2.xml><?xml version="1.0" encoding="utf-8"?>
<a:theme xmlns:a="http://schemas.openxmlformats.org/drawingml/2006/main" name="Tab-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dirty="0" smtClean="0">
            <a:latin typeface="+mn-lt"/>
          </a:defRPr>
        </a:defPPr>
      </a:lstStyle>
    </a:txDef>
  </a:objectDefaults>
  <a:extraClrSchemeLst/>
  <a:extLst>
    <a:ext uri="{05A4C25C-085E-4340-85A3-A5531E510DB2}">
      <thm15:themeFamily xmlns:thm15="http://schemas.microsoft.com/office/thememl/2012/main" name="GE-KSB-Wheeler-20150119d" id="{17AE157B-4219-4AFC-A12B-157D9FAD1D4C}" vid="{9FCD8373-4A8F-4073-A5CE-5986A28957ED}"/>
    </a:ext>
  </a:extLst>
</a:theme>
</file>

<file path=ppt/theme/theme3.xml><?xml version="1.0" encoding="utf-8"?>
<a:theme xmlns:a="http://schemas.openxmlformats.org/drawingml/2006/main" name="Tab-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prstDash val="dash"/>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mn-lt"/>
          </a:defRPr>
        </a:defPPr>
      </a:lstStyle>
    </a:txDef>
  </a:objectDefaults>
  <a:extraClrSchemeLst/>
  <a:extLst>
    <a:ext uri="{05A4C25C-085E-4340-85A3-A5531E510DB2}">
      <thm15:themeFamily xmlns:thm15="http://schemas.microsoft.com/office/thememl/2012/main" name="GE-KSB-Wheeler-20150119d" id="{17AE157B-4219-4AFC-A12B-157D9FAD1D4C}" vid="{84B1B440-C94E-40A3-B6A5-61F49029DB97}"/>
    </a:ext>
  </a:extLst>
</a:theme>
</file>

<file path=ppt/theme/theme4.xml><?xml version="1.0" encoding="utf-8"?>
<a:theme xmlns:a="http://schemas.openxmlformats.org/drawingml/2006/main" name="UIT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KSB-Wheeler-20150119d" id="{17AE157B-4219-4AFC-A12B-157D9FAD1D4C}" vid="{15043F66-174B-44F9-B292-CCE023F00F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GE-KSB-Wheeler-20150119</Template>
  <TotalTime>7147</TotalTime>
  <Words>1185</Words>
  <Application>Microsoft Office PowerPoint</Application>
  <PresentationFormat>Custom</PresentationFormat>
  <Paragraphs>261</Paragraphs>
  <Slides>37</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ＭＳ Ｐゴシック</vt:lpstr>
      <vt:lpstr>Arial</vt:lpstr>
      <vt:lpstr>Book Antiqua</vt:lpstr>
      <vt:lpstr>Calibri</vt:lpstr>
      <vt:lpstr>Helvetica Neue</vt:lpstr>
      <vt:lpstr>inherit</vt:lpstr>
      <vt:lpstr>MS Mincho</vt:lpstr>
      <vt:lpstr>Symbol</vt:lpstr>
      <vt:lpstr>Times</vt:lpstr>
      <vt:lpstr>Times New Roman</vt:lpstr>
      <vt:lpstr>Wingdings</vt:lpstr>
      <vt:lpstr>1_Tab-Bottom</vt:lpstr>
      <vt:lpstr>Tab-Top</vt:lpstr>
      <vt:lpstr>Tab-Bottom</vt:lpstr>
      <vt:lpstr>UITS-Black</vt:lpstr>
      <vt:lpstr>Who Is Doing Our Data Laundry? EDUCAUSE 2017</vt:lpstr>
      <vt:lpstr>PowerPoint Presentation</vt:lpstr>
      <vt:lpstr>PowerPoint Presentation</vt:lpstr>
      <vt:lpstr>PowerPoint Presentation</vt:lpstr>
      <vt:lpstr>What’s the Campus Imperative?</vt:lpstr>
      <vt:lpstr>PowerPoint Presentation</vt:lpstr>
      <vt:lpstr>PowerPoint Presentation</vt:lpstr>
      <vt:lpstr>PowerPoint Presentation</vt:lpstr>
      <vt:lpstr>PowerPoint Presentation</vt:lpstr>
      <vt:lpstr>PowerPoint Presentation</vt:lpstr>
      <vt:lpstr>PowerPoint Presentation</vt:lpstr>
      <vt:lpstr>What is Data Laundry?</vt:lpstr>
      <vt:lpstr>Why is Our Data Laundry Piling Up?</vt:lpstr>
      <vt:lpstr>Doing the Data Laundry</vt:lpstr>
      <vt:lpstr>Data Cleaning</vt:lpstr>
      <vt:lpstr>Information Presentation</vt:lpstr>
      <vt:lpstr>Data Laundry and the Magic Bundle</vt:lpstr>
      <vt:lpstr>Insource or Outsource?</vt:lpstr>
      <vt:lpstr>PowerPoint Presentation</vt:lpstr>
      <vt:lpstr>PowerPoint Presentation</vt:lpstr>
      <vt:lpstr>PowerPoint Presentation</vt:lpstr>
      <vt:lpstr>PowerPoint Presentation</vt:lpstr>
      <vt:lpstr>IU’s Data Laundromat</vt:lpstr>
      <vt:lpstr>PowerPoint Presentation</vt:lpstr>
      <vt:lpstr>PowerPoint Presentation</vt:lpstr>
      <vt:lpstr>Decision Support Initiative Goal</vt:lpstr>
      <vt:lpstr>PowerPoint Presentation</vt:lpstr>
      <vt:lpstr>Insourced Discovery and Dashboards</vt:lpstr>
      <vt:lpstr>Insourced Tools    +    Outsourced Services</vt:lpstr>
      <vt:lpstr>PowerPoint Presentation</vt:lpstr>
      <vt:lpstr>     IU Academic Metrics 360</vt:lpstr>
      <vt:lpstr>Will clean data lead to good decisions? </vt:lpstr>
      <vt:lpstr>PowerPoint Presentation</vt:lpstr>
      <vt:lpstr>PowerPoint Presentation</vt:lpstr>
      <vt:lpstr>What’s up with YOUR data laundry?</vt:lpstr>
      <vt:lpstr>Who Is Doing Our Data Laundry? EDUCAUSE 2017</vt:lpstr>
      <vt:lpstr>Data Laundry and the Magic Bundle</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Cybersecurity Policy, Technical, and Risk Mitigation Implementation</dc:title>
  <dc:subject>Cybersecurity</dc:subject>
  <dc:creator>Brad Wheeler</dc:creator>
  <cp:lastModifiedBy>Wheeler, Bradley C</cp:lastModifiedBy>
  <cp:revision>321</cp:revision>
  <cp:lastPrinted>2016-05-19T23:18:33Z</cp:lastPrinted>
  <dcterms:created xsi:type="dcterms:W3CDTF">2016-01-21T19:30:14Z</dcterms:created>
  <dcterms:modified xsi:type="dcterms:W3CDTF">2017-11-02T15:03:11Z</dcterms:modified>
</cp:coreProperties>
</file>