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Lst>
  <p:notesMasterIdLst>
    <p:notesMasterId r:id="rId9"/>
  </p:notesMasterIdLst>
  <p:handoutMasterIdLst>
    <p:handoutMasterId r:id="rId10"/>
  </p:handoutMasterIdLst>
  <p:sldIdLst>
    <p:sldId id="777" r:id="rId2"/>
    <p:sldId id="774" r:id="rId3"/>
    <p:sldId id="775" r:id="rId4"/>
    <p:sldId id="776" r:id="rId5"/>
    <p:sldId id="771" r:id="rId6"/>
    <p:sldId id="773" r:id="rId7"/>
    <p:sldId id="772" r:id="rId8"/>
  </p:sldIdLst>
  <p:sldSz cx="12192000" cy="6858000"/>
  <p:notesSz cx="7315200" cy="96012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16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ggers, William" initials="WE" lastIdx="34" clrIdx="0">
    <p:extLst/>
  </p:cmAuthor>
  <p:cmAuthor id="2" name="Singh, Purva" initials="PS" lastIdx="1" clrIdx="1">
    <p:extLst/>
  </p:cmAuthor>
  <p:cmAuthor id="3" name="Viechnicki, Peter" initials="PV" lastIdx="4" clrIdx="2">
    <p:extLst/>
  </p:cmAuthor>
  <p:cmAuthor id="4" name="Kelkar, Mahesh" initials="MK" lastIdx="7" clrIdx="3">
    <p:extLst/>
  </p:cmAuthor>
  <p:cmAuthor id="5" name="Noone, David" initials="DN" lastIdx="7"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356"/>
    <a:srgbClr val="60BDCC"/>
    <a:srgbClr val="4E7941"/>
    <a:srgbClr val="046A38"/>
    <a:srgbClr val="435B71"/>
    <a:srgbClr val="0097A9"/>
    <a:srgbClr val="DB291C"/>
    <a:srgbClr val="ED8B00"/>
    <a:srgbClr val="000000"/>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3" autoAdjust="0"/>
    <p:restoredTop sz="94984" autoAdjust="0"/>
  </p:normalViewPr>
  <p:slideViewPr>
    <p:cSldViewPr snapToGrid="0" showGuides="1">
      <p:cViewPr varScale="1">
        <p:scale>
          <a:sx n="119" d="100"/>
          <a:sy n="119" d="100"/>
        </p:scale>
        <p:origin x="216" y="344"/>
      </p:cViewPr>
      <p:guideLst>
        <p:guide/>
        <p:guide orient="horz" pos="2160"/>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8176"/>
    </p:cViewPr>
  </p:sorterViewPr>
  <p:notesViewPr>
    <p:cSldViewPr snapToGrid="0" showGuides="1">
      <p:cViewPr varScale="1">
        <p:scale>
          <a:sx n="51" d="100"/>
          <a:sy n="51" d="100"/>
        </p:scale>
        <p:origin x="2620" y="3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ags" Target="tags/tag1.xml"/><Relationship Id="rId12" Type="http://schemas.openxmlformats.org/officeDocument/2006/relationships/commentAuthors" Target="commentAuthor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11/2/17</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11/2/17</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6913"/>
            <a:ext cx="6184900" cy="3479800"/>
          </a:xfrm>
        </p:spPr>
      </p:sp>
      <p:sp>
        <p:nvSpPr>
          <p:cNvPr id="3" name="Notes Placeholder 2"/>
          <p:cNvSpPr>
            <a:spLocks noGrp="1"/>
          </p:cNvSpPr>
          <p:nvPr>
            <p:ph type="body" idx="1"/>
          </p:nvPr>
        </p:nvSpPr>
        <p:spPr/>
        <p:txBody>
          <a:bodyPr>
            <a:normAutofit/>
          </a:bodyPr>
          <a:lstStyle/>
          <a:p>
            <a:endParaRPr lang="en-US" sz="2000" dirty="0" smtClean="0"/>
          </a:p>
          <a:p>
            <a:r>
              <a:rPr lang="en-US" sz="2000" dirty="0"/>
              <a:t>Two extraordinary individuals have joined the Center since our last meeting</a:t>
            </a:r>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2634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6913"/>
            <a:ext cx="6184900" cy="3479800"/>
          </a:xfrm>
        </p:spPr>
      </p:sp>
      <p:sp>
        <p:nvSpPr>
          <p:cNvPr id="3" name="Notes Placeholder 2"/>
          <p:cNvSpPr>
            <a:spLocks noGrp="1"/>
          </p:cNvSpPr>
          <p:nvPr>
            <p:ph type="body" idx="1"/>
          </p:nvPr>
        </p:nvSpPr>
        <p:spPr/>
        <p:txBody>
          <a:bodyPr>
            <a:normAutofit/>
          </a:bodyPr>
          <a:lstStyle/>
          <a:p>
            <a:endParaRPr lang="en-US" sz="2000" dirty="0" smtClean="0"/>
          </a:p>
          <a:p>
            <a:r>
              <a:rPr lang="en-US" sz="2000" dirty="0"/>
              <a:t>Two extraordinary individuals have joined the Center since our last meeting</a:t>
            </a:r>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93068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6913"/>
            <a:ext cx="6184900" cy="3479800"/>
          </a:xfrm>
        </p:spPr>
      </p:sp>
      <p:sp>
        <p:nvSpPr>
          <p:cNvPr id="3" name="Notes Placeholder 2"/>
          <p:cNvSpPr>
            <a:spLocks noGrp="1"/>
          </p:cNvSpPr>
          <p:nvPr>
            <p:ph type="body" idx="1"/>
          </p:nvPr>
        </p:nvSpPr>
        <p:spPr/>
        <p:txBody>
          <a:bodyPr>
            <a:normAutofit/>
          </a:bodyPr>
          <a:lstStyle/>
          <a:p>
            <a:endParaRPr lang="en-US" sz="2000" dirty="0" smtClean="0"/>
          </a:p>
          <a:p>
            <a:r>
              <a:rPr lang="en-US" sz="2000" dirty="0"/>
              <a:t>Two extraordinary individuals have joined the Center since our last meeting</a:t>
            </a:r>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6765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6913"/>
            <a:ext cx="6184900" cy="3479800"/>
          </a:xfrm>
        </p:spPr>
      </p:sp>
      <p:sp>
        <p:nvSpPr>
          <p:cNvPr id="3" name="Notes Placeholder 2"/>
          <p:cNvSpPr>
            <a:spLocks noGrp="1"/>
          </p:cNvSpPr>
          <p:nvPr>
            <p:ph type="body" idx="1"/>
          </p:nvPr>
        </p:nvSpPr>
        <p:spPr/>
        <p:txBody>
          <a:bodyPr>
            <a:normAutofit/>
          </a:bodyPr>
          <a:lstStyle/>
          <a:p>
            <a:endParaRPr lang="en-US" sz="2000" dirty="0" smtClean="0"/>
          </a:p>
          <a:p>
            <a:r>
              <a:rPr lang="en-US" sz="2000" dirty="0"/>
              <a:t>Two extraordinary individuals have joined the Center since our last meeting</a:t>
            </a:r>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65152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505856" y="727200"/>
            <a:ext cx="7200000" cy="5400000"/>
          </a:xfrm>
          <a:prstGeom prst="rect">
            <a:avLst/>
          </a:prstGeom>
        </p:spPr>
        <p:txBody>
          <a:bodyPr/>
          <a:lstStyle>
            <a:lvl1pPr>
              <a:defRPr>
                <a:solidFill>
                  <a:schemeClr val="bg1"/>
                </a:solidFill>
              </a:defRPr>
            </a:lvl1pPr>
          </a:lstStyle>
          <a:p>
            <a:r>
              <a:rPr lang="en-US" noProof="0" dirty="0" smtClean="0"/>
              <a:t>Click icon to add picture</a:t>
            </a:r>
            <a:endParaRPr lang="en-US" noProof="0" dirty="0"/>
          </a:p>
        </p:txBody>
      </p:sp>
      <p:sp>
        <p:nvSpPr>
          <p:cNvPr id="2" name="Title 1"/>
          <p:cNvSpPr>
            <a:spLocks noGrp="1"/>
          </p:cNvSpPr>
          <p:nvPr>
            <p:ph type="ctrTitle"/>
          </p:nvPr>
        </p:nvSpPr>
        <p:spPr bwMode="gray">
          <a:xfrm>
            <a:off x="503990" y="5549440"/>
            <a:ext cx="5592012"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503989" y="5864232"/>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501652" y="6381750"/>
            <a:ext cx="5594349"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503988" y="378000"/>
            <a:ext cx="216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grpSp>
    </p:spTree>
    <p:extLst>
      <p:ext uri="{BB962C8B-B14F-4D97-AF65-F5344CB8AC3E}">
        <p14:creationId xmlns:p14="http://schemas.microsoft.com/office/powerpoint/2010/main" val="262187497"/>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2"/>
            <a:ext cx="1054100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2875541827"/>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3" y="1628777"/>
            <a:ext cx="9152369"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6335184" y="6477003"/>
            <a:ext cx="489656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1" name="TextBox 10"/>
          <p:cNvSpPr txBox="1"/>
          <p:nvPr userDrawn="1"/>
        </p:nvSpPr>
        <p:spPr>
          <a:xfrm>
            <a:off x="501653" y="6477000"/>
            <a:ext cx="5355167" cy="201260"/>
          </a:xfrm>
          <a:prstGeom prst="rect">
            <a:avLst/>
          </a:prstGeom>
          <a:noFill/>
        </p:spPr>
        <p:txBody>
          <a:bodyPr wrap="square" lIns="0" tIns="0" rIns="0" bIns="0" rtlCol="0">
            <a:sp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11382378" y="6477003"/>
            <a:ext cx="307975"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6120636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7200"/>
            <a:ext cx="9277349" cy="4759584"/>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6335184" y="6477003"/>
            <a:ext cx="489656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1" name="TextBox 10"/>
          <p:cNvSpPr txBox="1"/>
          <p:nvPr userDrawn="1"/>
        </p:nvSpPr>
        <p:spPr>
          <a:xfrm>
            <a:off x="501653" y="6477000"/>
            <a:ext cx="5355167" cy="201260"/>
          </a:xfrm>
          <a:prstGeom prst="rect">
            <a:avLst/>
          </a:prstGeom>
          <a:noFill/>
        </p:spPr>
        <p:txBody>
          <a:bodyPr wrap="square" lIns="0" tIns="0" rIns="0" bIns="0" rtlCol="0">
            <a:sp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11382378" y="6477003"/>
            <a:ext cx="307975"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257002186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8777"/>
            <a:ext cx="9277349"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6335184" y="6477003"/>
            <a:ext cx="489656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1" name="TextBox 10"/>
          <p:cNvSpPr txBox="1"/>
          <p:nvPr userDrawn="1"/>
        </p:nvSpPr>
        <p:spPr>
          <a:xfrm>
            <a:off x="501653" y="6477000"/>
            <a:ext cx="5355167" cy="201260"/>
          </a:xfrm>
          <a:prstGeom prst="rect">
            <a:avLst/>
          </a:prstGeom>
          <a:noFill/>
        </p:spPr>
        <p:txBody>
          <a:bodyPr wrap="square" lIns="0" tIns="0" rIns="0" bIns="0" rtlCol="0">
            <a:sp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11382378" y="6477003"/>
            <a:ext cx="307975"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151634093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8777"/>
            <a:ext cx="9277349"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6335184" y="6477003"/>
            <a:ext cx="489656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1" name="TextBox 10"/>
          <p:cNvSpPr txBox="1"/>
          <p:nvPr userDrawn="1"/>
        </p:nvSpPr>
        <p:spPr>
          <a:xfrm>
            <a:off x="501653" y="6477000"/>
            <a:ext cx="5355167" cy="201260"/>
          </a:xfrm>
          <a:prstGeom prst="rect">
            <a:avLst/>
          </a:prstGeom>
          <a:noFill/>
        </p:spPr>
        <p:txBody>
          <a:bodyPr wrap="square" lIns="0" tIns="0" rIns="0" bIns="0" rtlCol="0">
            <a:sp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11382378" y="6477003"/>
            <a:ext cx="307975"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11277472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8777"/>
            <a:ext cx="9277349" cy="4752975"/>
          </a:xfrm>
          <a:prstGeom prst="rect">
            <a:avLst/>
          </a:prstGeom>
        </p:spPr>
        <p:txBody>
          <a:bodyPr>
            <a:norm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7739924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2" y="1665289"/>
            <a:ext cx="9277349"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501652" y="317502"/>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09282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dirty="0" smtClean="0"/>
              <a:t>Click icon to add picture</a:t>
            </a:r>
            <a:endParaRPr lang="en-US" noProof="0" dirty="0"/>
          </a:p>
        </p:txBody>
      </p:sp>
      <p:sp>
        <p:nvSpPr>
          <p:cNvPr id="6" name="Content Placeholder 3"/>
          <p:cNvSpPr>
            <a:spLocks noGrp="1"/>
          </p:cNvSpPr>
          <p:nvPr>
            <p:ph sz="quarter" idx="10"/>
          </p:nvPr>
        </p:nvSpPr>
        <p:spPr>
          <a:xfrm>
            <a:off x="501652" y="1665289"/>
            <a:ext cx="4456429"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7934583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57954189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2"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2" y="317502"/>
            <a:ext cx="11162349"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628135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727200"/>
            <a:ext cx="7200000" cy="5400000"/>
          </a:xfrm>
          <a:prstGeom prst="rect">
            <a:avLst/>
          </a:prstGeom>
        </p:spPr>
        <p:txBody>
          <a:bodyPr/>
          <a:lstStyle/>
          <a:p>
            <a:r>
              <a:rPr lang="en-US" noProof="0" dirty="0" smtClean="0"/>
              <a:t>Click icon to add picture</a:t>
            </a:r>
            <a:endParaRPr lang="en-US" noProof="0" dirty="0"/>
          </a:p>
        </p:txBody>
      </p:sp>
      <p:sp>
        <p:nvSpPr>
          <p:cNvPr id="2" name="Title 1"/>
          <p:cNvSpPr>
            <a:spLocks noGrp="1"/>
          </p:cNvSpPr>
          <p:nvPr>
            <p:ph type="ctrTitle"/>
          </p:nvPr>
        </p:nvSpPr>
        <p:spPr bwMode="gray">
          <a:xfrm>
            <a:off x="501652" y="554944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501651" y="5864232"/>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501652"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503988" y="378000"/>
            <a:ext cx="216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grpSp>
    </p:spTree>
    <p:extLst>
      <p:ext uri="{BB962C8B-B14F-4D97-AF65-F5344CB8AC3E}">
        <p14:creationId xmlns:p14="http://schemas.microsoft.com/office/powerpoint/2010/main" val="2921855972"/>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2"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2" y="317502"/>
            <a:ext cx="11162349"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69248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501651" y="317502"/>
            <a:ext cx="11188700"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501653" y="2052002"/>
            <a:ext cx="11188699" cy="4069013"/>
          </a:xfrm>
          <a:prstGeom prst="rect">
            <a:avLst/>
          </a:prstGeom>
        </p:spPr>
        <p:txBody>
          <a:bodyPr/>
          <a:lstStyle/>
          <a:p>
            <a:r>
              <a:rPr lang="en-US" noProof="0" dirty="0" smtClean="0"/>
              <a:t>Click icon to add chart</a:t>
            </a:r>
            <a:endParaRPr lang="en-US" noProof="0" dirty="0"/>
          </a:p>
        </p:txBody>
      </p:sp>
      <p:sp>
        <p:nvSpPr>
          <p:cNvPr id="18" name="Text Placeholder 8"/>
          <p:cNvSpPr>
            <a:spLocks noGrp="1"/>
          </p:cNvSpPr>
          <p:nvPr>
            <p:ph type="body" sz="quarter" idx="18"/>
          </p:nvPr>
        </p:nvSpPr>
        <p:spPr>
          <a:xfrm>
            <a:off x="501653" y="1700216"/>
            <a:ext cx="11188699" cy="357187"/>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501651" y="6121016"/>
            <a:ext cx="11188700"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204505837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501651" y="317502"/>
            <a:ext cx="11188700"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dirty="0" smtClean="0"/>
              <a:t>Click icon to add chart</a:t>
            </a:r>
            <a:endParaRPr lang="en-US" noProof="0" dirty="0"/>
          </a:p>
        </p:txBody>
      </p:sp>
      <p:sp>
        <p:nvSpPr>
          <p:cNvPr id="18" name="Text Placeholder 8"/>
          <p:cNvSpPr>
            <a:spLocks noGrp="1"/>
          </p:cNvSpPr>
          <p:nvPr>
            <p:ph type="body" sz="quarter" idx="18"/>
          </p:nvPr>
        </p:nvSpPr>
        <p:spPr>
          <a:xfrm>
            <a:off x="501651" y="1665289"/>
            <a:ext cx="3562351"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dirty="0" smtClean="0"/>
              <a:t>Click icon to add chart</a:t>
            </a:r>
            <a:endParaRPr lang="en-US" noProof="0" dirty="0"/>
          </a:p>
        </p:txBody>
      </p:sp>
      <p:sp>
        <p:nvSpPr>
          <p:cNvPr id="8" name="Text Placeholder 8"/>
          <p:cNvSpPr>
            <a:spLocks noGrp="1"/>
          </p:cNvSpPr>
          <p:nvPr>
            <p:ph type="body" sz="quarter" idx="20"/>
          </p:nvPr>
        </p:nvSpPr>
        <p:spPr>
          <a:xfrm>
            <a:off x="4303186" y="1665289"/>
            <a:ext cx="3561615"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8126398" y="2051999"/>
            <a:ext cx="3563953" cy="4069014"/>
          </a:xfrm>
          <a:prstGeom prst="rect">
            <a:avLst/>
          </a:prstGeom>
        </p:spPr>
        <p:txBody>
          <a:bodyPr/>
          <a:lstStyle/>
          <a:p>
            <a:r>
              <a:rPr lang="en-US" noProof="0" dirty="0" smtClean="0"/>
              <a:t>Click icon to add chart</a:t>
            </a:r>
            <a:endParaRPr lang="en-US" noProof="0" dirty="0"/>
          </a:p>
        </p:txBody>
      </p:sp>
      <p:sp>
        <p:nvSpPr>
          <p:cNvPr id="10" name="Text Placeholder 8"/>
          <p:cNvSpPr>
            <a:spLocks noGrp="1"/>
          </p:cNvSpPr>
          <p:nvPr>
            <p:ph type="body" sz="quarter" idx="22"/>
          </p:nvPr>
        </p:nvSpPr>
        <p:spPr>
          <a:xfrm>
            <a:off x="8126397" y="1659145"/>
            <a:ext cx="3563955" cy="398256"/>
          </a:xfrm>
        </p:spPr>
        <p:txBody>
          <a:bodyPr/>
          <a:lstStyle/>
          <a:p>
            <a:pPr lvl="0"/>
            <a:r>
              <a:rPr lang="en-US" noProof="0" smtClean="0"/>
              <a:t>Click to edit Master text styles</a:t>
            </a:r>
          </a:p>
        </p:txBody>
      </p:sp>
      <p:sp>
        <p:nvSpPr>
          <p:cNvPr id="12" name="Text Placeholder 7"/>
          <p:cNvSpPr>
            <a:spLocks noGrp="1"/>
          </p:cNvSpPr>
          <p:nvPr>
            <p:ph type="body" sz="quarter" idx="23"/>
          </p:nvPr>
        </p:nvSpPr>
        <p:spPr>
          <a:xfrm>
            <a:off x="501649" y="6121016"/>
            <a:ext cx="11165419"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139513530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2" y="317502"/>
            <a:ext cx="11202669"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501652" y="651600"/>
            <a:ext cx="1120266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501652" y="1665290"/>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6381540" y="1665290"/>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72644074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501651" y="1665290"/>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6384001" y="1665290"/>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6197591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91"/>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lstStyle/>
          <a:p>
            <a:r>
              <a:rPr lang="en-US" noProof="0" dirty="0" smtClean="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501651" y="317502"/>
            <a:ext cx="11188700"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501651" y="6121016"/>
            <a:ext cx="11188700"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381378181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2" y="2125013"/>
            <a:ext cx="5349129" cy="3996000"/>
          </a:xfrm>
        </p:spPr>
        <p:txBody>
          <a:bodyPr/>
          <a:lstStyle/>
          <a:p>
            <a:r>
              <a:rPr lang="en-US" noProof="0" dirty="0" smtClean="0"/>
              <a:t>Click icon to add chart</a:t>
            </a:r>
            <a:endParaRPr lang="en-US" noProof="0" dirty="0"/>
          </a:p>
        </p:txBody>
      </p:sp>
      <p:sp>
        <p:nvSpPr>
          <p:cNvPr id="6" name="Text Placeholder 5"/>
          <p:cNvSpPr>
            <a:spLocks noGrp="1"/>
          </p:cNvSpPr>
          <p:nvPr>
            <p:ph type="body" sz="quarter" idx="22"/>
          </p:nvPr>
        </p:nvSpPr>
        <p:spPr>
          <a:xfrm>
            <a:off x="6341224" y="1665288"/>
            <a:ext cx="5349129"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501651" y="317502"/>
            <a:ext cx="11188700"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501649" y="6121016"/>
            <a:ext cx="11165419" cy="260737"/>
          </a:xfrm>
        </p:spPr>
        <p:txBody>
          <a:bodyPr>
            <a:normAutofit/>
          </a:bodyPr>
          <a:lstStyle>
            <a:lvl1pPr>
              <a:spcAft>
                <a:spcPts val="0"/>
              </a:spcAft>
              <a:defRPr sz="900"/>
            </a:lvl1pPr>
          </a:lstStyle>
          <a:p>
            <a:pPr lvl="0"/>
            <a:r>
              <a:rPr lang="en-US" noProof="0" smtClean="0"/>
              <a:t>Click to edit Master text styles</a:t>
            </a:r>
          </a:p>
        </p:txBody>
      </p:sp>
      <p:sp>
        <p:nvSpPr>
          <p:cNvPr id="9" name="Chart Placeholder 2"/>
          <p:cNvSpPr>
            <a:spLocks noGrp="1"/>
          </p:cNvSpPr>
          <p:nvPr>
            <p:ph type="chart" sz="quarter" idx="24"/>
          </p:nvPr>
        </p:nvSpPr>
        <p:spPr>
          <a:xfrm>
            <a:off x="501652" y="2125013"/>
            <a:ext cx="5339063" cy="3996000"/>
          </a:xfrm>
        </p:spPr>
        <p:txBody>
          <a:bodyPr/>
          <a:lstStyle/>
          <a:p>
            <a:r>
              <a:rPr lang="en-US" noProof="0" dirty="0" smtClean="0"/>
              <a:t>Click icon to add chart</a:t>
            </a:r>
            <a:endParaRPr lang="en-US" noProof="0" dirty="0"/>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smtClean="0"/>
              <a:t>Click to edit Master text styles</a:t>
            </a:r>
          </a:p>
        </p:txBody>
      </p:sp>
    </p:spTree>
    <p:extLst>
      <p:ext uri="{BB962C8B-B14F-4D97-AF65-F5344CB8AC3E}">
        <p14:creationId xmlns:p14="http://schemas.microsoft.com/office/powerpoint/2010/main" val="17767074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3" y="317502"/>
            <a:ext cx="11188699"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01652"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5450349" y="1700216"/>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38954724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7577883" y="1658680"/>
            <a:ext cx="4112468" cy="4723072"/>
          </a:xfrm>
          <a:prstGeom prst="rect">
            <a:avLst/>
          </a:prstGeom>
        </p:spPr>
        <p:txBody>
          <a:bodyPr>
            <a:norm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501653" y="651600"/>
            <a:ext cx="1118869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19112109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dirty="0" smtClean="0"/>
              <a:t>Click icon to add picture</a:t>
            </a:r>
            <a:endParaRPr lang="en-US" noProof="0" dirty="0"/>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dirty="0" smtClean="0"/>
              <a:t>Click icon to add picture</a:t>
            </a:r>
            <a:endParaRPr lang="en-US" noProof="0" dirty="0"/>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dirty="0" smtClean="0"/>
              <a:t>Click icon to add picture</a:t>
            </a:r>
            <a:endParaRPr lang="en-US" noProof="0" dirty="0"/>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dirty="0" smtClean="0"/>
              <a:t>Click icon to add picture</a:t>
            </a:r>
            <a:endParaRPr lang="en-US" noProof="0" dirty="0"/>
          </a:p>
        </p:txBody>
      </p:sp>
      <p:sp>
        <p:nvSpPr>
          <p:cNvPr id="9" name="Text Placeholder 8"/>
          <p:cNvSpPr>
            <a:spLocks noGrp="1"/>
          </p:cNvSpPr>
          <p:nvPr>
            <p:ph type="body" sz="quarter" idx="17"/>
          </p:nvPr>
        </p:nvSpPr>
        <p:spPr>
          <a:xfrm>
            <a:off x="501651"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6149963" y="3120553"/>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3330040" y="3124202"/>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8993170"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501651" y="651600"/>
            <a:ext cx="11188701"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4316943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503989" y="5864232"/>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501652" y="6381750"/>
            <a:ext cx="5594349"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2" name="Group 21"/>
          <p:cNvGrpSpPr/>
          <p:nvPr userDrawn="1"/>
        </p:nvGrpSpPr>
        <p:grpSpPr>
          <a:xfrm>
            <a:off x="377991" y="378000"/>
            <a:ext cx="1620000" cy="307976"/>
            <a:chOff x="398463" y="404813"/>
            <a:chExt cx="1627187" cy="307976"/>
          </a:xfrm>
          <a:solidFill>
            <a:schemeClr val="bg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25"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27"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28"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grpSp>
    </p:spTree>
    <p:extLst>
      <p:ext uri="{BB962C8B-B14F-4D97-AF65-F5344CB8AC3E}">
        <p14:creationId xmlns:p14="http://schemas.microsoft.com/office/powerpoint/2010/main" val="143470336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smtClean="0"/>
              <a:t>Click to edit Master title style</a:t>
            </a:r>
            <a:endParaRPr lang="en-US" noProof="0" dirty="0"/>
          </a:p>
        </p:txBody>
      </p:sp>
      <p:sp>
        <p:nvSpPr>
          <p:cNvPr id="4" name="Rectangle 3"/>
          <p:cNvSpPr/>
          <p:nvPr userDrawn="1"/>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Rectangle 6"/>
          <p:cNvSpPr/>
          <p:nvPr userDrawn="1"/>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noProof="0" dirty="0" smtClean="0"/>
              <a:t>Click icon to add picture</a:t>
            </a:r>
            <a:endParaRPr lang="en-US" noProof="0"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noProof="0" dirty="0" smtClean="0"/>
              <a:t>Click icon to add picture</a:t>
            </a:r>
            <a:endParaRPr lang="en-US" noProof="0"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noProof="0" dirty="0" smtClean="0"/>
              <a:t>Click icon to add picture</a:t>
            </a:r>
            <a:endParaRPr lang="en-US" noProof="0"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noProof="0" dirty="0" smtClean="0"/>
              <a:t>Click icon to add picture</a:t>
            </a:r>
            <a:endParaRPr lang="en-US" noProof="0" dirty="0"/>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501652"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05039356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4"/>
            <a:ext cx="11188700" cy="6984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501651" y="1700216"/>
            <a:ext cx="3695700" cy="1971675"/>
          </a:xfrm>
        </p:spPr>
        <p:txBody>
          <a:bodyPr/>
          <a:lstStyle/>
          <a:p>
            <a:r>
              <a:rPr lang="en-US" noProof="0" dirty="0" smtClean="0"/>
              <a:t>Click icon to add picture</a:t>
            </a:r>
            <a:endParaRPr lang="en-US" noProof="0" dirty="0"/>
          </a:p>
        </p:txBody>
      </p:sp>
      <p:sp>
        <p:nvSpPr>
          <p:cNvPr id="5" name="Picture Placeholder 7"/>
          <p:cNvSpPr>
            <a:spLocks noGrp="1"/>
          </p:cNvSpPr>
          <p:nvPr>
            <p:ph type="pic" sz="quarter" idx="14"/>
          </p:nvPr>
        </p:nvSpPr>
        <p:spPr>
          <a:xfrm>
            <a:off x="8006400" y="1700216"/>
            <a:ext cx="3683953" cy="1971675"/>
          </a:xfrm>
        </p:spPr>
        <p:txBody>
          <a:bodyPr/>
          <a:lstStyle/>
          <a:p>
            <a:r>
              <a:rPr lang="en-US" noProof="0" dirty="0" smtClean="0"/>
              <a:t>Click icon to add picture</a:t>
            </a:r>
            <a:endParaRPr lang="en-US" noProof="0" dirty="0"/>
          </a:p>
        </p:txBody>
      </p:sp>
      <p:sp>
        <p:nvSpPr>
          <p:cNvPr id="6" name="Picture Placeholder 7"/>
          <p:cNvSpPr>
            <a:spLocks noGrp="1"/>
          </p:cNvSpPr>
          <p:nvPr>
            <p:ph type="pic" sz="quarter" idx="15"/>
          </p:nvPr>
        </p:nvSpPr>
        <p:spPr>
          <a:xfrm>
            <a:off x="4273075" y="1700216"/>
            <a:ext cx="3657600" cy="1971675"/>
          </a:xfrm>
        </p:spPr>
        <p:txBody>
          <a:bodyPr/>
          <a:lstStyle/>
          <a:p>
            <a:r>
              <a:rPr lang="en-US" noProof="0" dirty="0" smtClean="0"/>
              <a:t>Click icon to add picture</a:t>
            </a:r>
            <a:endParaRPr lang="en-US" noProof="0" dirty="0"/>
          </a:p>
        </p:txBody>
      </p:sp>
      <p:sp>
        <p:nvSpPr>
          <p:cNvPr id="9" name="Text Placeholder 18"/>
          <p:cNvSpPr>
            <a:spLocks noGrp="1"/>
          </p:cNvSpPr>
          <p:nvPr>
            <p:ph idx="1" hasCustomPrompt="1"/>
          </p:nvPr>
        </p:nvSpPr>
        <p:spPr>
          <a:xfrm>
            <a:off x="501652" y="3832225"/>
            <a:ext cx="3683949"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06400" y="3832225"/>
            <a:ext cx="3683953"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501652"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9084863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1" y="317502"/>
            <a:ext cx="11188700" cy="6985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7373250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501651" y="317504"/>
            <a:ext cx="11188700" cy="698499"/>
          </a:xfrm>
        </p:spPr>
        <p:txBody>
          <a:bodyPr/>
          <a:lstStyle/>
          <a:p>
            <a:r>
              <a:rPr lang="en-US" noProof="0" smtClean="0"/>
              <a:t>Click to edit Master title style</a:t>
            </a:r>
            <a:endParaRPr lang="en-US" noProof="0" dirty="0"/>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userDrawn="1"/>
        </p:nvSpPr>
        <p:spPr>
          <a:xfrm>
            <a:off x="6246196"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6" name="Picture Placeholder 29"/>
          <p:cNvSpPr>
            <a:spLocks noGrp="1"/>
          </p:cNvSpPr>
          <p:nvPr>
            <p:ph type="pic" sz="quarter" idx="19" hasCustomPrompt="1"/>
          </p:nvPr>
        </p:nvSpPr>
        <p:spPr>
          <a:xfrm>
            <a:off x="4769493" y="1863919"/>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24618" y="1857895"/>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9182396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501651" y="317501"/>
            <a:ext cx="11188700" cy="697888"/>
          </a:xfrm>
        </p:spPr>
        <p:txBody>
          <a:bodyPr/>
          <a:lstStyle/>
          <a:p>
            <a:r>
              <a:rPr lang="en-US" noProof="0" smtClean="0"/>
              <a:t>Click to edit Master title style</a:t>
            </a:r>
            <a:endParaRPr lang="en-US" noProof="0" dirty="0"/>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userDrawn="1"/>
        </p:nvSpPr>
        <p:spPr>
          <a:xfrm>
            <a:off x="6246196"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7" name="Picture Placeholder 29"/>
          <p:cNvSpPr>
            <a:spLocks noGrp="1"/>
          </p:cNvSpPr>
          <p:nvPr>
            <p:ph type="pic" sz="quarter" idx="20" hasCustomPrompt="1"/>
          </p:nvPr>
        </p:nvSpPr>
        <p:spPr>
          <a:xfrm>
            <a:off x="10424618" y="1857895"/>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6246195" y="4249682"/>
            <a:ext cx="545295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504002"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3" name="Rectangle 12"/>
          <p:cNvSpPr/>
          <p:nvPr userDrawn="1"/>
        </p:nvSpPr>
        <p:spPr>
          <a:xfrm>
            <a:off x="6246195"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4" name="Picture Placeholder 29"/>
          <p:cNvSpPr>
            <a:spLocks noGrp="1"/>
          </p:cNvSpPr>
          <p:nvPr>
            <p:ph type="pic" sz="quarter" idx="24" hasCustomPrompt="1"/>
          </p:nvPr>
        </p:nvSpPr>
        <p:spPr>
          <a:xfrm>
            <a:off x="4754495" y="4255709"/>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24617" y="4249685"/>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2" y="651600"/>
            <a:ext cx="11197501"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4769493" y="1863919"/>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163759195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Rectangle 3"/>
          <p:cNvSpPr/>
          <p:nvPr userDrawn="1"/>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504000" y="1700215"/>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Text Placeholder 8"/>
          <p:cNvSpPr>
            <a:spLocks noGrp="1"/>
          </p:cNvSpPr>
          <p:nvPr>
            <p:ph type="body" sz="quarter" idx="17"/>
          </p:nvPr>
        </p:nvSpPr>
        <p:spPr>
          <a:xfrm>
            <a:off x="4325713" y="1851441"/>
            <a:ext cx="3540577"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8128001" y="1851441"/>
            <a:ext cx="357115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501652"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37916656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75174445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3"/>
            <a:ext cx="11188701" cy="789405"/>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100752"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69584"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35168"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501651" y="687697"/>
            <a:ext cx="11188701"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TextBox 12"/>
          <p:cNvSpPr txBox="1"/>
          <p:nvPr userDrawn="1"/>
        </p:nvSpPr>
        <p:spPr>
          <a:xfrm>
            <a:off x="6335184" y="6477003"/>
            <a:ext cx="489656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4" name="TextBox 13"/>
          <p:cNvSpPr txBox="1"/>
          <p:nvPr userDrawn="1"/>
        </p:nvSpPr>
        <p:spPr>
          <a:xfrm>
            <a:off x="501653" y="6477000"/>
            <a:ext cx="5355167" cy="201260"/>
          </a:xfrm>
          <a:prstGeom prst="rect">
            <a:avLst/>
          </a:prstGeom>
          <a:noFill/>
        </p:spPr>
        <p:txBody>
          <a:bodyPr wrap="square" lIns="0" tIns="0" rIns="0" bIns="0" rtlCol="0">
            <a:sp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
        <p:nvSpPr>
          <p:cNvPr id="15" name="TextBox 14"/>
          <p:cNvSpPr txBox="1"/>
          <p:nvPr userDrawn="1"/>
        </p:nvSpPr>
        <p:spPr>
          <a:xfrm>
            <a:off x="11382378" y="6477003"/>
            <a:ext cx="307975"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10347849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501651" y="317502"/>
            <a:ext cx="11188700"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501651" y="1665289"/>
            <a:ext cx="5594351" cy="4716463"/>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72970599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2318516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501651" y="5864232"/>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501652"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503988" y="378000"/>
            <a:ext cx="216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white"/>
                </a:solidFill>
              </a:endParaRPr>
            </a:p>
          </p:txBody>
        </p:sp>
      </p:grpSp>
    </p:spTree>
    <p:extLst>
      <p:ext uri="{BB962C8B-B14F-4D97-AF65-F5344CB8AC3E}">
        <p14:creationId xmlns:p14="http://schemas.microsoft.com/office/powerpoint/2010/main" val="60524335"/>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80415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87682" y="617580"/>
            <a:ext cx="11225953" cy="369332"/>
          </a:xfrm>
        </p:spPr>
        <p:txBody>
          <a:bodyPr tIns="0" bIns="0" anchor="b" anchorCtr="0"/>
          <a:lstStyle>
            <a:lvl1pPr>
              <a:defRPr sz="1800" b="0">
                <a:solidFill>
                  <a:schemeClr val="bg2"/>
                </a:solidFill>
              </a:defRPr>
            </a:lvl1pPr>
          </a:lstStyle>
          <a:p>
            <a:r>
              <a:rPr lang="en-US" dirty="0" smtClean="0"/>
              <a:t>Click to edit Master title</a:t>
            </a:r>
            <a:endParaRPr lang="en-US" dirty="0"/>
          </a:p>
        </p:txBody>
      </p:sp>
      <p:sp>
        <p:nvSpPr>
          <p:cNvPr id="3" name="Text Placeholder 3"/>
          <p:cNvSpPr>
            <a:spLocks noGrp="1"/>
          </p:cNvSpPr>
          <p:nvPr>
            <p:ph type="body" sz="quarter" idx="10" hasCustomPrompt="1"/>
          </p:nvPr>
        </p:nvSpPr>
        <p:spPr bwMode="gray">
          <a:xfrm>
            <a:off x="487680" y="993197"/>
            <a:ext cx="11216640" cy="265176"/>
          </a:xfrm>
        </p:spPr>
        <p:txBody>
          <a:bodyPr/>
          <a:lstStyle>
            <a:lvl1pPr marL="0" indent="0">
              <a:spcBef>
                <a:spcPts val="0"/>
              </a:spcBef>
              <a:buNone/>
              <a:defRPr sz="1500">
                <a:solidFill>
                  <a:schemeClr val="accent3"/>
                </a:solidFill>
              </a:defRPr>
            </a:lvl1pPr>
          </a:lstStyle>
          <a:p>
            <a:pPr lvl="0"/>
            <a:r>
              <a:rPr lang="en-US" dirty="0" smtClean="0"/>
              <a:t>Click to edit Master subtitle</a:t>
            </a:r>
          </a:p>
        </p:txBody>
      </p:sp>
      <p:sp>
        <p:nvSpPr>
          <p:cNvPr id="6" name="Text Placeholder 2"/>
          <p:cNvSpPr>
            <a:spLocks noGrp="1"/>
          </p:cNvSpPr>
          <p:nvPr>
            <p:ph idx="1"/>
          </p:nvPr>
        </p:nvSpPr>
        <p:spPr bwMode="auto">
          <a:xfrm>
            <a:off x="487680" y="2011680"/>
            <a:ext cx="112166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1500"/>
            </a:lvl1pPr>
            <a:lvl2pPr>
              <a:defRPr sz="1500"/>
            </a:lvl2pPr>
            <a:lvl3pPr>
              <a:defRPr sz="1350"/>
            </a:lvl3pPr>
            <a:lvl4pPr>
              <a:defRPr sz="120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62390851"/>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2"/>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668255804"/>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2"/>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2" y="3429000"/>
            <a:ext cx="10544067"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3" name="TextBox 12"/>
          <p:cNvSpPr txBox="1"/>
          <p:nvPr userDrawn="1"/>
        </p:nvSpPr>
        <p:spPr>
          <a:xfrm>
            <a:off x="6335184" y="6477003"/>
            <a:ext cx="489656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4" name="TextBox 13"/>
          <p:cNvSpPr txBox="1"/>
          <p:nvPr userDrawn="1"/>
        </p:nvSpPr>
        <p:spPr>
          <a:xfrm>
            <a:off x="501653" y="6477000"/>
            <a:ext cx="5355167" cy="201260"/>
          </a:xfrm>
          <a:prstGeom prst="rect">
            <a:avLst/>
          </a:prstGeom>
          <a:noFill/>
        </p:spPr>
        <p:txBody>
          <a:bodyPr wrap="square" lIns="0" tIns="0" rIns="0" bIns="0" rtlCol="0">
            <a:sp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
        <p:nvSpPr>
          <p:cNvPr id="15" name="TextBox 14"/>
          <p:cNvSpPr txBox="1"/>
          <p:nvPr userDrawn="1"/>
        </p:nvSpPr>
        <p:spPr>
          <a:xfrm>
            <a:off x="11382378" y="6477003"/>
            <a:ext cx="307975"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2959362313"/>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2"/>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6335184" y="6477003"/>
            <a:ext cx="489656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1" name="TextBox 10"/>
          <p:cNvSpPr txBox="1"/>
          <p:nvPr userDrawn="1"/>
        </p:nvSpPr>
        <p:spPr>
          <a:xfrm>
            <a:off x="501653" y="6477000"/>
            <a:ext cx="5355167" cy="201260"/>
          </a:xfrm>
          <a:prstGeom prst="rect">
            <a:avLst/>
          </a:prstGeom>
          <a:noFill/>
        </p:spPr>
        <p:txBody>
          <a:bodyPr wrap="square" lIns="0" tIns="0" rIns="0" bIns="0" rtlCol="0">
            <a:sp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11382378" y="6477003"/>
            <a:ext cx="307975"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3763990680"/>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2"/>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6335184" y="6477003"/>
            <a:ext cx="489656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1" name="TextBox 10"/>
          <p:cNvSpPr txBox="1"/>
          <p:nvPr userDrawn="1"/>
        </p:nvSpPr>
        <p:spPr>
          <a:xfrm>
            <a:off x="501653" y="6477000"/>
            <a:ext cx="5355167" cy="201260"/>
          </a:xfrm>
          <a:prstGeom prst="rect">
            <a:avLst/>
          </a:prstGeom>
          <a:noFill/>
        </p:spPr>
        <p:txBody>
          <a:bodyPr wrap="square" lIns="0" tIns="0" rIns="0" bIns="0" rtlCol="0">
            <a:sp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11382378" y="6477003"/>
            <a:ext cx="307975"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176562727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2"/>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6335184" y="6477003"/>
            <a:ext cx="489656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1" name="TextBox 10"/>
          <p:cNvSpPr txBox="1"/>
          <p:nvPr userDrawn="1"/>
        </p:nvSpPr>
        <p:spPr>
          <a:xfrm>
            <a:off x="501653" y="6477000"/>
            <a:ext cx="5355167" cy="201260"/>
          </a:xfrm>
          <a:prstGeom prst="rect">
            <a:avLst/>
          </a:prstGeom>
          <a:noFill/>
        </p:spPr>
        <p:txBody>
          <a:bodyPr wrap="square" lIns="0" tIns="0" rIns="0" bIns="0" rtlCol="0">
            <a:sp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11382378" y="6477003"/>
            <a:ext cx="307975"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1902438216"/>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46" Type="http://schemas.openxmlformats.org/officeDocument/2006/relationships/image" Target="../media/image1.emf"/><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theme" Target="../theme/theme1.xml"/><Relationship Id="rId43" Type="http://schemas.openxmlformats.org/officeDocument/2006/relationships/vmlDrawing" Target="../drawings/vmlDrawing1.vml"/><Relationship Id="rId44" Type="http://schemas.openxmlformats.org/officeDocument/2006/relationships/tags" Target="../tags/tag2.xml"/><Relationship Id="rId45"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9829"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501651" y="1665289"/>
            <a:ext cx="11188700" cy="4716462"/>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extBox 2"/>
          <p:cNvSpPr txBox="1"/>
          <p:nvPr userDrawn="1"/>
        </p:nvSpPr>
        <p:spPr>
          <a:xfrm>
            <a:off x="11382378" y="6477003"/>
            <a:ext cx="307975"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black"/>
                </a:solidFill>
              </a:rPr>
              <a:pPr algn="r">
                <a:spcBef>
                  <a:spcPts val="600"/>
                </a:spcBef>
                <a:buSzPct val="100000"/>
                <a:buFont typeface="Arial"/>
                <a:buNone/>
              </a:pPr>
              <a:t>‹#›</a:t>
            </a:fld>
            <a:endParaRPr lang="en-US" sz="650" dirty="0">
              <a:solidFill>
                <a:prstClr val="black"/>
              </a:solidFill>
            </a:endParaRPr>
          </a:p>
        </p:txBody>
      </p:sp>
      <p:sp>
        <p:nvSpPr>
          <p:cNvPr id="9" name="TextBox 8"/>
          <p:cNvSpPr txBox="1"/>
          <p:nvPr userDrawn="1"/>
        </p:nvSpPr>
        <p:spPr bwMode="gray">
          <a:xfrm>
            <a:off x="188788" y="6477003"/>
            <a:ext cx="3962401" cy="100027"/>
          </a:xfrm>
          <a:prstGeom prst="rect">
            <a:avLst/>
          </a:prstGeom>
          <a:noFill/>
        </p:spPr>
        <p:txBody>
          <a:bodyPr wrap="square" lIns="0" tIns="0" rIns="0" bIns="0" rtlCol="0" anchor="b">
            <a:spAutoFit/>
          </a:bodyPr>
          <a:lstStyle/>
          <a:p>
            <a:pPr>
              <a:defRPr/>
            </a:pPr>
            <a:r>
              <a:rPr lang="en-US" sz="650" dirty="0" smtClean="0">
                <a:solidFill>
                  <a:prstClr val="black"/>
                </a:solidFill>
              </a:rPr>
              <a:t>Copyright © 2017 Deloitte Development LLC. All rights reserved.</a:t>
            </a:r>
          </a:p>
        </p:txBody>
      </p:sp>
    </p:spTree>
    <p:extLst>
      <p:ext uri="{BB962C8B-B14F-4D97-AF65-F5344CB8AC3E}">
        <p14:creationId xmlns:p14="http://schemas.microsoft.com/office/powerpoint/2010/main" val="379249564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 id="2147483794" r:id="rId33"/>
    <p:sldLayoutId id="2147483795" r:id="rId34"/>
    <p:sldLayoutId id="2147483796" r:id="rId35"/>
    <p:sldLayoutId id="2147483797" r:id="rId36"/>
    <p:sldLayoutId id="2147483798" r:id="rId37"/>
    <p:sldLayoutId id="2147483799" r:id="rId38"/>
    <p:sldLayoutId id="2147483800" r:id="rId39"/>
    <p:sldLayoutId id="2147483801" r:id="rId40"/>
    <p:sldLayoutId id="2147483802" r:id="rId41"/>
  </p:sldLayoutIdLst>
  <p:transition>
    <p:fade/>
  </p:transition>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12" userDrawn="1">
          <p15:clr>
            <a:srgbClr val="F26B43"/>
          </p15:clr>
        </p15:guide>
        <p15:guide id="2" orient="horz" pos="2160" userDrawn="1">
          <p15:clr>
            <a:srgbClr val="F26B43"/>
          </p15:clr>
        </p15:guide>
        <p15:guide id="3" orient="horz" pos="4020" userDrawn="1">
          <p15:clr>
            <a:srgbClr val="F26B43"/>
          </p15:clr>
        </p15:guide>
        <p15:guide id="4" pos="316" userDrawn="1">
          <p15:clr>
            <a:srgbClr val="F26B43"/>
          </p15:clr>
        </p15:guide>
        <p15:guide id="5" pos="7364"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9" pos="4961" userDrawn="1">
          <p15:clr>
            <a:srgbClr val="F26B43"/>
          </p15:clr>
        </p15:guide>
        <p15:guide id="10" orient="horz" pos="236" userDrawn="1">
          <p15:clr>
            <a:srgbClr val="F26B43"/>
          </p15:clr>
        </p15:guide>
        <p15:guide id="11" pos="1363" userDrawn="1">
          <p15:clr>
            <a:srgbClr val="F26B43"/>
          </p15:clr>
        </p15:guide>
        <p15:guide id="12" pos="1516" userDrawn="1">
          <p15:clr>
            <a:srgbClr val="F26B43"/>
          </p15:clr>
        </p15:guide>
        <p15:guide id="13" pos="2560" userDrawn="1">
          <p15:clr>
            <a:srgbClr val="F26B43"/>
          </p15:clr>
        </p15:guide>
        <p15:guide id="14" pos="2711" userDrawn="1">
          <p15:clr>
            <a:srgbClr val="F26B43"/>
          </p15:clr>
        </p15:guide>
        <p15:guide id="15" pos="6160" userDrawn="1">
          <p15:clr>
            <a:srgbClr val="F26B43"/>
          </p15:clr>
        </p15:guide>
        <p15:guide id="16" pos="3764" userDrawn="1">
          <p15:clr>
            <a:srgbClr val="F26B43"/>
          </p15:clr>
        </p15:guide>
        <p15:guide id="17" pos="3916" userDrawn="1">
          <p15:clr>
            <a:srgbClr val="F26B43"/>
          </p15:clr>
        </p15:guide>
        <p15:guide id="18" pos="3840" userDrawn="1">
          <p15:clr>
            <a:srgbClr val="F26B43"/>
          </p15:clr>
        </p15:guide>
        <p15:guide id="19" pos="6312" userDrawn="1">
          <p15:clr>
            <a:srgbClr val="F26B43"/>
          </p15:clr>
        </p15:guide>
        <p15:guide id="20" orient="horz" pos="1049" userDrawn="1">
          <p15:clr>
            <a:srgbClr val="F26B43"/>
          </p15:clr>
        </p15:guide>
        <p15:guide id="21"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5.jpg"/><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notesSlide" Target="../notesSlides/notesSlide1.xml"/><Relationship Id="rId5" Type="http://schemas.openxmlformats.org/officeDocument/2006/relationships/image" Target="../media/image7.jpg"/><Relationship Id="rId6" Type="http://schemas.openxmlformats.org/officeDocument/2006/relationships/image" Target="../media/image8.png"/><Relationship Id="rId1" Type="http://schemas.openxmlformats.org/officeDocument/2006/relationships/tags" Target="../tags/tag3.xml"/><Relationship Id="rId2"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slideLayout" Target="../slideLayouts/slideLayout39.xml"/><Relationship Id="rId2" Type="http://schemas.openxmlformats.org/officeDocument/2006/relationships/hyperlink" Target="https://www2.deloitte.com/us/en/pages/public-sector/solutions/higher-education-innovation-trends-about-center-for-higher-education-excellence.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hyperlink" Target="http://bit.ly/2A0KDhk" TargetMode="External"/><Relationship Id="rId5" Type="http://schemas.openxmlformats.org/officeDocument/2006/relationships/oleObject" Target="../embeddings/oleObject2.bin"/><Relationship Id="rId6"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e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7.jpg"/><Relationship Id="rId9" Type="http://schemas.openxmlformats.org/officeDocument/2006/relationships/image" Target="../media/image5.jpg"/><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067735" y="23830"/>
            <a:ext cx="5393982" cy="5510107"/>
          </a:xfrm>
          <a:prstGeom prst="rect">
            <a:avLst/>
          </a:prstGeom>
        </p:spPr>
      </p:pic>
      <p:sp>
        <p:nvSpPr>
          <p:cNvPr id="3" name="Title 2"/>
          <p:cNvSpPr>
            <a:spLocks noGrp="1"/>
          </p:cNvSpPr>
          <p:nvPr>
            <p:ph type="ctrTitle"/>
          </p:nvPr>
        </p:nvSpPr>
        <p:spPr>
          <a:xfrm>
            <a:off x="503989" y="5549440"/>
            <a:ext cx="6220367" cy="314792"/>
          </a:xfrm>
        </p:spPr>
        <p:txBody>
          <a:bodyPr/>
          <a:lstStyle/>
          <a:p>
            <a:r>
              <a:rPr lang="en-US" dirty="0"/>
              <a:t>The </a:t>
            </a:r>
            <a:r>
              <a:rPr lang="en-US" dirty="0" smtClean="0"/>
              <a:t>importance </a:t>
            </a:r>
            <a:r>
              <a:rPr lang="en-US" dirty="0"/>
              <a:t>of </a:t>
            </a:r>
            <a:r>
              <a:rPr lang="en-US" dirty="0" smtClean="0"/>
              <a:t>cybersecurity governance</a:t>
            </a:r>
            <a:endParaRPr lang="en-US" dirty="0"/>
          </a:p>
        </p:txBody>
      </p:sp>
      <p:sp>
        <p:nvSpPr>
          <p:cNvPr id="4" name="Subtitle 3"/>
          <p:cNvSpPr>
            <a:spLocks noGrp="1"/>
          </p:cNvSpPr>
          <p:nvPr>
            <p:ph type="subTitle" idx="1"/>
          </p:nvPr>
        </p:nvSpPr>
        <p:spPr>
          <a:xfrm>
            <a:off x="503989" y="5864232"/>
            <a:ext cx="6311808" cy="505645"/>
          </a:xfrm>
        </p:spPr>
        <p:txBody>
          <a:bodyPr/>
          <a:lstStyle/>
          <a:p>
            <a:r>
              <a:rPr lang="en-US" dirty="0"/>
              <a:t>Perspectives from </a:t>
            </a:r>
            <a:r>
              <a:rPr lang="en-US" dirty="0" smtClean="0"/>
              <a:t>presidents</a:t>
            </a:r>
            <a:r>
              <a:rPr lang="en-US" dirty="0"/>
              <a:t>, </a:t>
            </a:r>
            <a:r>
              <a:rPr lang="en-US" dirty="0" smtClean="0"/>
              <a:t>trustees</a:t>
            </a:r>
            <a:r>
              <a:rPr lang="en-US" dirty="0"/>
              <a:t>, and IT </a:t>
            </a:r>
            <a:r>
              <a:rPr lang="en-US" dirty="0" smtClean="0"/>
              <a:t>leaders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0035" y="0"/>
            <a:ext cx="3481965" cy="1262851"/>
          </a:xfrm>
          <a:prstGeom prst="rect">
            <a:avLst/>
          </a:prstGeom>
        </p:spPr>
      </p:pic>
    </p:spTree>
    <p:extLst>
      <p:ext uri="{BB962C8B-B14F-4D97-AF65-F5344CB8AC3E}">
        <p14:creationId xmlns:p14="http://schemas.microsoft.com/office/powerpoint/2010/main" val="92415085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Deloitte and EDUCAUSE collaboration </a:t>
            </a:r>
            <a:endParaRPr lang="en-US" b="1" dirty="0"/>
          </a:p>
        </p:txBody>
      </p:sp>
      <p:sp>
        <p:nvSpPr>
          <p:cNvPr id="5" name="Rectangle 4"/>
          <p:cNvSpPr/>
          <p:nvPr/>
        </p:nvSpPr>
        <p:spPr>
          <a:xfrm>
            <a:off x="2227215" y="4389644"/>
            <a:ext cx="3153677" cy="738664"/>
          </a:xfrm>
          <a:prstGeom prst="rect">
            <a:avLst/>
          </a:prstGeom>
        </p:spPr>
        <p:txBody>
          <a:bodyPr wrap="square">
            <a:spAutoFit/>
          </a:bodyPr>
          <a:lstStyle/>
          <a:p>
            <a:r>
              <a:rPr lang="en-US" sz="1400" b="1" dirty="0">
                <a:solidFill>
                  <a:srgbClr val="2E2E2E"/>
                </a:solidFill>
                <a:latin typeface="Khula"/>
              </a:rPr>
              <a:t>Cole Clark</a:t>
            </a:r>
          </a:p>
          <a:p>
            <a:r>
              <a:rPr lang="en-US" sz="1400" dirty="0">
                <a:solidFill>
                  <a:srgbClr val="2E2E2E"/>
                </a:solidFill>
                <a:latin typeface="Khula"/>
              </a:rPr>
              <a:t>Executive </a:t>
            </a:r>
            <a:r>
              <a:rPr lang="en-US" sz="1400" dirty="0" smtClean="0">
                <a:solidFill>
                  <a:srgbClr val="2E2E2E"/>
                </a:solidFill>
                <a:latin typeface="Khula"/>
              </a:rPr>
              <a:t>Director, Higher Education </a:t>
            </a:r>
            <a:r>
              <a:rPr lang="en-US" sz="1400" dirty="0">
                <a:solidFill>
                  <a:srgbClr val="2E2E2E"/>
                </a:solidFill>
                <a:latin typeface="Khula"/>
              </a:rPr>
              <a:t>Deloitte</a:t>
            </a:r>
            <a:endParaRPr lang="en-US" sz="1400" b="1" dirty="0">
              <a:solidFill>
                <a:srgbClr val="2E2E2E"/>
              </a:solidFill>
              <a:latin typeface="Khula"/>
            </a:endParaRPr>
          </a:p>
        </p:txBody>
      </p:sp>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2286205" y="1416474"/>
            <a:ext cx="2011680" cy="2734056"/>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250" t="-564" r="13271" b="564"/>
          <a:stretch/>
        </p:blipFill>
        <p:spPr>
          <a:xfrm>
            <a:off x="7094538" y="1416473"/>
            <a:ext cx="2008961" cy="2734056"/>
          </a:xfrm>
          <a:prstGeom prst="rect">
            <a:avLst/>
          </a:prstGeom>
          <a:effectLst>
            <a:outerShdw blurRad="50800" dist="38100" dir="2700000" algn="tl" rotWithShape="0">
              <a:prstClr val="black">
                <a:alpha val="40000"/>
              </a:prstClr>
            </a:outerShdw>
          </a:effectLst>
        </p:spPr>
      </p:pic>
      <p:sp>
        <p:nvSpPr>
          <p:cNvPr id="8" name="Rectangle 7"/>
          <p:cNvSpPr/>
          <p:nvPr/>
        </p:nvSpPr>
        <p:spPr>
          <a:xfrm>
            <a:off x="7094538" y="4389644"/>
            <a:ext cx="3674280" cy="738664"/>
          </a:xfrm>
          <a:prstGeom prst="rect">
            <a:avLst/>
          </a:prstGeom>
        </p:spPr>
        <p:txBody>
          <a:bodyPr wrap="square">
            <a:spAutoFit/>
          </a:bodyPr>
          <a:lstStyle/>
          <a:p>
            <a:r>
              <a:rPr lang="en-US" sz="1400" b="1" dirty="0">
                <a:solidFill>
                  <a:srgbClr val="2E2E2E"/>
                </a:solidFill>
                <a:latin typeface="Khula"/>
              </a:rPr>
              <a:t>Susan Grajek</a:t>
            </a:r>
          </a:p>
          <a:p>
            <a:r>
              <a:rPr lang="en-US" sz="1400" dirty="0">
                <a:solidFill>
                  <a:srgbClr val="2E2E2E"/>
                </a:solidFill>
                <a:latin typeface="Khula"/>
              </a:rPr>
              <a:t>Vice President, Communities and </a:t>
            </a:r>
            <a:r>
              <a:rPr lang="en-US" sz="1400" dirty="0" smtClean="0">
                <a:solidFill>
                  <a:srgbClr val="2E2E2E"/>
                </a:solidFill>
                <a:latin typeface="Khula"/>
              </a:rPr>
              <a:t>Research </a:t>
            </a:r>
            <a:r>
              <a:rPr lang="en-US" sz="1400" dirty="0">
                <a:solidFill>
                  <a:srgbClr val="2E2E2E"/>
                </a:solidFill>
                <a:latin typeface="Khula"/>
              </a:rPr>
              <a:t>EDUCAUSE  </a:t>
            </a:r>
            <a:endParaRPr lang="en-US" sz="1400" b="1" dirty="0">
              <a:solidFill>
                <a:srgbClr val="2E2E2E"/>
              </a:solidFill>
              <a:latin typeface="Khula"/>
            </a:endParaRPr>
          </a:p>
        </p:txBody>
      </p:sp>
    </p:spTree>
    <p:extLst>
      <p:ext uri="{BB962C8B-B14F-4D97-AF65-F5344CB8AC3E}">
        <p14:creationId xmlns:p14="http://schemas.microsoft.com/office/powerpoint/2010/main" val="259812968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Deloitte and EDUCAUSE collaboration </a:t>
            </a:r>
            <a:endParaRPr lang="en-US" b="1" dirty="0"/>
          </a:p>
        </p:txBody>
      </p:sp>
      <p:sp>
        <p:nvSpPr>
          <p:cNvPr id="4" name="Text Placeholder 5"/>
          <p:cNvSpPr txBox="1">
            <a:spLocks/>
          </p:cNvSpPr>
          <p:nvPr>
            <p:custDataLst>
              <p:tags r:id="rId1"/>
            </p:custDataLst>
          </p:nvPr>
        </p:nvSpPr>
        <p:spPr>
          <a:xfrm>
            <a:off x="936523" y="1489834"/>
            <a:ext cx="4568931" cy="4182914"/>
          </a:xfrm>
          <a:prstGeom prst="homePlate">
            <a:avLst>
              <a:gd name="adj" fmla="val 8173"/>
            </a:avLst>
          </a:prstGeom>
          <a:solidFill>
            <a:sysClr val="window" lastClr="FFFFFF"/>
          </a:solidFill>
          <a:ln w="6350">
            <a:solidFill>
              <a:srgbClr val="BBBCBC"/>
            </a:solidFill>
          </a:ln>
        </p:spPr>
        <p:txBody>
          <a:bodyPr wrap="square" lIns="88900" tIns="88900" rIns="88900" bIns="8890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742950" lvl="1" indent="-285750">
              <a:spcBef>
                <a:spcPts val="600"/>
              </a:spcBef>
              <a:buSzPct val="100000"/>
            </a:pPr>
            <a:r>
              <a:rPr lang="en-US" dirty="0">
                <a:solidFill>
                  <a:srgbClr val="313131"/>
                </a:solidFill>
              </a:rPr>
              <a:t>EDUCAUSE brings together a loyal network of 1,800 colleges and universities, 300 corporations, and numerous higher education associations. </a:t>
            </a:r>
          </a:p>
          <a:p>
            <a:pPr marL="742950" lvl="1" indent="-285750">
              <a:spcBef>
                <a:spcPts val="600"/>
              </a:spcBef>
              <a:buSzPct val="100000"/>
            </a:pPr>
            <a:r>
              <a:rPr lang="en-US" dirty="0">
                <a:solidFill>
                  <a:srgbClr val="313131"/>
                </a:solidFill>
              </a:rPr>
              <a:t>Extensive IT benchmarking information. </a:t>
            </a:r>
          </a:p>
          <a:p>
            <a:pPr marL="742950" lvl="1" indent="-285750">
              <a:spcBef>
                <a:spcPts val="600"/>
              </a:spcBef>
              <a:buSzPct val="100000"/>
            </a:pPr>
            <a:r>
              <a:rPr lang="en-US" dirty="0">
                <a:solidFill>
                  <a:srgbClr val="313131"/>
                </a:solidFill>
              </a:rPr>
              <a:t>Publishes leading thoughtware through the EDUCAUSE Center for Analysis and Research.  </a:t>
            </a:r>
          </a:p>
        </p:txBody>
      </p:sp>
      <p:sp>
        <p:nvSpPr>
          <p:cNvPr id="5" name="Text Placeholder 5"/>
          <p:cNvSpPr txBox="1">
            <a:spLocks/>
          </p:cNvSpPr>
          <p:nvPr/>
        </p:nvSpPr>
        <p:spPr>
          <a:xfrm flipH="1">
            <a:off x="6683486" y="1493940"/>
            <a:ext cx="4572000" cy="4178808"/>
          </a:xfrm>
          <a:prstGeom prst="homePlate">
            <a:avLst>
              <a:gd name="adj" fmla="val 8173"/>
            </a:avLst>
          </a:prstGeom>
          <a:solidFill>
            <a:sysClr val="window" lastClr="FFFFFF"/>
          </a:solidFill>
          <a:ln w="6350">
            <a:solidFill>
              <a:srgbClr val="BBBCBC"/>
            </a:solidFill>
          </a:ln>
        </p:spPr>
        <p:txBody>
          <a:bodyPr wrap="square" lIns="274320" tIns="88900" rIns="88900" bIns="8890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742950" lvl="1" indent="-285750">
              <a:spcBef>
                <a:spcPts val="600"/>
              </a:spcBef>
              <a:buSzPct val="100000"/>
            </a:pPr>
            <a:r>
              <a:rPr lang="en-US" dirty="0">
                <a:solidFill>
                  <a:srgbClr val="313131"/>
                </a:solidFill>
              </a:rPr>
              <a:t>Produces groundbreaking research to help colleges and universities navigate their toughest challenges and reimagine how they achieve excellence in every aspect of the academy.</a:t>
            </a:r>
          </a:p>
          <a:p>
            <a:pPr marL="742950" lvl="1" indent="-285750">
              <a:spcBef>
                <a:spcPts val="600"/>
              </a:spcBef>
              <a:buSzPct val="100000"/>
            </a:pPr>
            <a:r>
              <a:rPr lang="en-US" dirty="0">
                <a:solidFill>
                  <a:srgbClr val="313131"/>
                </a:solidFill>
              </a:rPr>
              <a:t>Brings access to thought leaders and prior research related to IoT; blockchain; Agile; digitization of the enterprise; leadership and talent development; cybersecurity; to name a few. </a:t>
            </a:r>
            <a:endParaRPr lang="en-US" sz="1600" dirty="0">
              <a:solidFill>
                <a:srgbClr val="313131"/>
              </a:solidFill>
            </a:endParaRPr>
          </a:p>
        </p:txBody>
      </p:sp>
      <p:sp>
        <p:nvSpPr>
          <p:cNvPr id="6" name="Oval 5"/>
          <p:cNvSpPr>
            <a:spLocks noChangeArrowheads="1"/>
          </p:cNvSpPr>
          <p:nvPr>
            <p:custDataLst>
              <p:tags r:id="rId2"/>
            </p:custDataLst>
          </p:nvPr>
        </p:nvSpPr>
        <p:spPr bwMode="auto">
          <a:xfrm>
            <a:off x="5079544" y="2706179"/>
            <a:ext cx="2117669" cy="1954311"/>
          </a:xfrm>
          <a:prstGeom prst="ellipse">
            <a:avLst/>
          </a:prstGeom>
          <a:solidFill>
            <a:schemeClr val="tx1"/>
          </a:solidFill>
          <a:ln w="6350" algn="ctr">
            <a:noFill/>
            <a:round/>
            <a:headEnd/>
            <a:tailEnd/>
          </a:ln>
        </p:spPr>
        <p:txBody>
          <a:bodyPr lIns="88900" tIns="88900" rIns="88900" bIns="88900" anchor="ctr"/>
          <a:lstStyle/>
          <a:p>
            <a:pPr algn="ctr">
              <a:defRPr/>
            </a:pPr>
            <a:r>
              <a:rPr lang="en-US" sz="1600" kern="0" dirty="0">
                <a:solidFill>
                  <a:prstClr val="white"/>
                </a:solidFill>
                <a:latin typeface="+mj-lt"/>
                <a:ea typeface="ＭＳ Ｐゴシック" pitchFamily="50" charset="-128"/>
              </a:rPr>
              <a:t>Our relationship</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2174" y="1192862"/>
            <a:ext cx="2541434" cy="567566"/>
          </a:xfrm>
          <a:prstGeom prst="rect">
            <a:avLst/>
          </a:prstGeom>
        </p:spPr>
      </p:pic>
      <p:pic>
        <p:nvPicPr>
          <p:cNvPr id="8" name="Picture 7"/>
          <p:cNvPicPr>
            <a:picLocks noChangeAspect="1"/>
          </p:cNvPicPr>
          <p:nvPr/>
        </p:nvPicPr>
        <p:blipFill rotWithShape="1">
          <a:blip r:embed="rId6"/>
          <a:srcRect l="8410" t="18905" r="8672" b="23270"/>
          <a:stretch/>
        </p:blipFill>
        <p:spPr>
          <a:xfrm>
            <a:off x="7294098" y="1087367"/>
            <a:ext cx="3080825" cy="773723"/>
          </a:xfrm>
          <a:prstGeom prst="rect">
            <a:avLst/>
          </a:prstGeom>
        </p:spPr>
      </p:pic>
    </p:spTree>
    <p:extLst>
      <p:ext uri="{BB962C8B-B14F-4D97-AF65-F5344CB8AC3E}">
        <p14:creationId xmlns:p14="http://schemas.microsoft.com/office/powerpoint/2010/main" val="70633544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Deloitte Center for Higher Education Excellence </a:t>
            </a:r>
          </a:p>
        </p:txBody>
      </p:sp>
      <p:sp>
        <p:nvSpPr>
          <p:cNvPr id="3" name="Rectangle 2"/>
          <p:cNvSpPr/>
          <p:nvPr/>
        </p:nvSpPr>
        <p:spPr>
          <a:xfrm>
            <a:off x="6435969" y="1362415"/>
            <a:ext cx="3781866" cy="3231654"/>
          </a:xfrm>
          <a:prstGeom prst="rect">
            <a:avLst/>
          </a:prstGeom>
          <a:solidFill>
            <a:srgbClr val="92D050"/>
          </a:solidFill>
        </p:spPr>
        <p:txBody>
          <a:bodyPr wrap="square">
            <a:spAutoFit/>
          </a:bodyPr>
          <a:lstStyle/>
          <a:p>
            <a:r>
              <a:rPr lang="en-US" b="1" dirty="0">
                <a:latin typeface="Arial" panose="020B0604020202020204" pitchFamily="34" charset="0"/>
                <a:cs typeface="Arial" panose="020B0604020202020204" pitchFamily="34" charset="0"/>
              </a:rPr>
              <a:t>Current focus areas:</a:t>
            </a:r>
          </a:p>
          <a:p>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Student success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Leadership issues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Cybersecurity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Future of public higher education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Digitization of the academic enterprise</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1000" b="1" dirty="0"/>
          </a:p>
        </p:txBody>
      </p:sp>
      <p:pic>
        <p:nvPicPr>
          <p:cNvPr id="5" name="Picture 4">
            <a:hlinkClick r:id="rId2"/>
          </p:cNvPr>
          <p:cNvPicPr>
            <a:picLocks noChangeAspect="1"/>
          </p:cNvPicPr>
          <p:nvPr/>
        </p:nvPicPr>
        <p:blipFill rotWithShape="1">
          <a:blip r:embed="rId3"/>
          <a:srcRect l="7004" t="18905" b="23270"/>
          <a:stretch/>
        </p:blipFill>
        <p:spPr>
          <a:xfrm>
            <a:off x="384020" y="1362415"/>
            <a:ext cx="3455288" cy="773723"/>
          </a:xfrm>
          <a:prstGeom prst="rect">
            <a:avLst/>
          </a:prstGeom>
        </p:spPr>
      </p:pic>
      <p:sp>
        <p:nvSpPr>
          <p:cNvPr id="6" name="Rectangle 5"/>
          <p:cNvSpPr/>
          <p:nvPr/>
        </p:nvSpPr>
        <p:spPr>
          <a:xfrm>
            <a:off x="448434" y="2118260"/>
            <a:ext cx="5298217" cy="4555093"/>
          </a:xfrm>
          <a:prstGeom prst="rect">
            <a:avLst/>
          </a:prstGeom>
        </p:spPr>
        <p:txBody>
          <a:bodyPr wrap="square">
            <a:spAutoFit/>
          </a:bodyPr>
          <a:lstStyle/>
          <a:p>
            <a:r>
              <a:rPr lang="en-US" sz="1400" b="1" dirty="0">
                <a:solidFill>
                  <a:srgbClr val="000000"/>
                </a:solidFill>
                <a:latin typeface="+mj-lt"/>
              </a:rPr>
              <a:t>Exploring higher education innovation and trends</a:t>
            </a:r>
          </a:p>
          <a:p>
            <a:r>
              <a:rPr lang="en-US" sz="1400" dirty="0">
                <a:solidFill>
                  <a:srgbClr val="000000"/>
                </a:solidFill>
                <a:latin typeface="+mj-lt"/>
              </a:rPr>
              <a:t>Higher education institutions may confront a number of challenges, from dramatic shifts in sources of funding resulting from broader structural changes in the economy to demands for greater accountability at all levels to the imperative to increase effectiveness and efficiency through the adoption of modern technology.</a:t>
            </a:r>
          </a:p>
          <a:p>
            <a:endParaRPr lang="en-US" sz="1400" dirty="0">
              <a:solidFill>
                <a:srgbClr val="000000"/>
              </a:solidFill>
              <a:latin typeface="+mj-lt"/>
            </a:endParaRPr>
          </a:p>
          <a:p>
            <a:r>
              <a:rPr lang="en-US" sz="1400" dirty="0">
                <a:solidFill>
                  <a:srgbClr val="000000"/>
                </a:solidFill>
                <a:latin typeface="+mj-lt"/>
              </a:rPr>
              <a:t>Deloitte’s Center for Higher Education Excellence focuses on groundbreaking research to help colleges and universities navigate these challenges and reimagine how they achieve innovation in every aspect of the future college campus: Teaching, learning, and research.</a:t>
            </a:r>
          </a:p>
          <a:p>
            <a:endParaRPr lang="en-US" sz="1400" dirty="0">
              <a:solidFill>
                <a:srgbClr val="000000"/>
              </a:solidFill>
              <a:latin typeface="+mj-lt"/>
            </a:endParaRPr>
          </a:p>
          <a:p>
            <a:r>
              <a:rPr lang="en-US" sz="1400" dirty="0">
                <a:solidFill>
                  <a:srgbClr val="000000"/>
                </a:solidFill>
                <a:latin typeface="+mj-lt"/>
              </a:rPr>
              <a:t>Through forums and immersive lab sessions, we engage the higher education community collaboratively on a transformative journey, exploring critical topics, overcoming constraints, and expanding the limits of the art of the possible.</a:t>
            </a:r>
          </a:p>
          <a:p>
            <a:endParaRPr lang="en-US" sz="1200" dirty="0">
              <a:solidFill>
                <a:srgbClr val="000000"/>
              </a:solidFill>
              <a:latin typeface="Arial" panose="020B0604020202020204" pitchFamily="34" charset="0"/>
            </a:endParaRPr>
          </a:p>
          <a:p>
            <a:endParaRPr lang="en-US" sz="1200" dirty="0">
              <a:solidFill>
                <a:srgbClr val="000000"/>
              </a:solidFill>
              <a:latin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2636" y="3701874"/>
            <a:ext cx="2015199" cy="2639030"/>
          </a:xfrm>
          <a:prstGeom prst="rect">
            <a:avLst/>
          </a:prstGeom>
          <a:ln>
            <a:solidFill>
              <a:schemeClr val="bg1"/>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5041" y="4026047"/>
            <a:ext cx="2065580" cy="2695581"/>
          </a:xfrm>
          <a:prstGeom prst="rect">
            <a:avLst/>
          </a:prstGeom>
          <a:ln>
            <a:solidFill>
              <a:schemeClr val="bg1"/>
            </a:solidFill>
          </a:ln>
        </p:spPr>
      </p:pic>
    </p:spTree>
    <p:extLst>
      <p:ext uri="{BB962C8B-B14F-4D97-AF65-F5344CB8AC3E}">
        <p14:creationId xmlns:p14="http://schemas.microsoft.com/office/powerpoint/2010/main" val="166078148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290" y="265882"/>
            <a:ext cx="11614148" cy="698501"/>
          </a:xfrm>
        </p:spPr>
        <p:txBody>
          <a:bodyPr/>
          <a:lstStyle/>
          <a:p>
            <a:r>
              <a:rPr lang="en-US" b="1" dirty="0" smtClean="0"/>
              <a:t>Our first joint publication: NIST </a:t>
            </a:r>
            <a:r>
              <a:rPr lang="en-US" b="1" dirty="0"/>
              <a:t>Special Publication 800-171 for higher education </a:t>
            </a:r>
            <a:r>
              <a:rPr lang="en-US" dirty="0"/>
              <a:t/>
            </a:r>
            <a:br>
              <a:rPr lang="en-US" dirty="0"/>
            </a:br>
            <a:r>
              <a:rPr lang="en-US" dirty="0"/>
              <a:t/>
            </a:r>
            <a:br>
              <a:rPr lang="en-US" dirty="0"/>
            </a:br>
            <a:r>
              <a:rPr lang="en-US" b="1" dirty="0" smtClean="0"/>
              <a:t>  </a:t>
            </a:r>
            <a:endParaRPr lang="en-US" b="1" dirty="0"/>
          </a:p>
        </p:txBody>
      </p:sp>
      <p:sp>
        <p:nvSpPr>
          <p:cNvPr id="10" name="Rectangle 9"/>
          <p:cNvSpPr/>
          <p:nvPr/>
        </p:nvSpPr>
        <p:spPr>
          <a:xfrm>
            <a:off x="4283472" y="2434510"/>
            <a:ext cx="6105519" cy="2862322"/>
          </a:xfrm>
          <a:prstGeom prst="rect">
            <a:avLst/>
          </a:prstGeom>
        </p:spPr>
        <p:txBody>
          <a:bodyPr wrap="square">
            <a:spAutoFit/>
          </a:bodyPr>
          <a:lstStyle/>
          <a:p>
            <a:pPr marL="511175" lvl="1" indent="-225425">
              <a:buFont typeface="Arial" panose="020B0604020202020204" pitchFamily="34" charset="0"/>
              <a:buChar char="•"/>
            </a:pPr>
            <a:r>
              <a:rPr lang="en-US" dirty="0" smtClean="0">
                <a:solidFill>
                  <a:srgbClr val="000000"/>
                </a:solidFill>
              </a:rPr>
              <a:t>Provides </a:t>
            </a:r>
            <a:r>
              <a:rPr lang="en-US" dirty="0">
                <a:solidFill>
                  <a:srgbClr val="000000"/>
                </a:solidFill>
              </a:rPr>
              <a:t>a guide to help colleges and universities comply with new NIST standard </a:t>
            </a:r>
          </a:p>
          <a:p>
            <a:pPr marL="285750" lvl="1"/>
            <a:endParaRPr lang="en-US" dirty="0">
              <a:solidFill>
                <a:srgbClr val="000000"/>
              </a:solidFill>
            </a:endParaRPr>
          </a:p>
          <a:p>
            <a:pPr marL="511175" lvl="1" indent="-225425">
              <a:buFont typeface="Arial" panose="020B0604020202020204" pitchFamily="34" charset="0"/>
              <a:buChar char="•"/>
            </a:pPr>
            <a:r>
              <a:rPr lang="en-US" dirty="0">
                <a:solidFill>
                  <a:srgbClr val="000000"/>
                </a:solidFill>
              </a:rPr>
              <a:t>Developed in coordination with working group members from Coppin State University, Montgomery College, American University, Virginia Tech, and George Washington </a:t>
            </a:r>
            <a:r>
              <a:rPr lang="en-US" dirty="0" smtClean="0">
                <a:solidFill>
                  <a:srgbClr val="000000"/>
                </a:solidFill>
              </a:rPr>
              <a:t>University</a:t>
            </a:r>
          </a:p>
          <a:p>
            <a:pPr marL="511175" lvl="1" indent="-225425">
              <a:buFont typeface="Arial" panose="020B0604020202020204" pitchFamily="34" charset="0"/>
              <a:buChar char="•"/>
            </a:pPr>
            <a:endParaRPr lang="en-US" dirty="0">
              <a:solidFill>
                <a:srgbClr val="000000"/>
              </a:solidFill>
            </a:endParaRPr>
          </a:p>
          <a:p>
            <a:pPr marL="511175" lvl="1" indent="-225425">
              <a:buFont typeface="Arial" panose="020B0604020202020204" pitchFamily="34" charset="0"/>
              <a:buChar char="•"/>
            </a:pPr>
            <a:r>
              <a:rPr lang="en-US" dirty="0" smtClean="0">
                <a:solidFill>
                  <a:srgbClr val="000000"/>
                </a:solidFill>
                <a:hlinkClick r:id="rId4"/>
              </a:rPr>
              <a:t>http://bit.ly/2A0KDhk</a:t>
            </a:r>
            <a:endParaRPr lang="en-US" dirty="0" smtClean="0">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891908628"/>
              </p:ext>
            </p:extLst>
          </p:nvPr>
        </p:nvGraphicFramePr>
        <p:xfrm>
          <a:off x="376290" y="1237906"/>
          <a:ext cx="3633002" cy="4701532"/>
        </p:xfrm>
        <a:graphic>
          <a:graphicData uri="http://schemas.openxmlformats.org/presentationml/2006/ole">
            <mc:AlternateContent xmlns:mc="http://schemas.openxmlformats.org/markup-compatibility/2006">
              <mc:Choice xmlns:v="urn:schemas-microsoft-com:vml" Requires="v">
                <p:oleObj spid="_x0000_s10251" name="Acrobat Document" r:id="rId5" imgW="2914429" imgH="3771900" progId="Acrobat.Document.11">
                  <p:embed/>
                </p:oleObj>
              </mc:Choice>
              <mc:Fallback>
                <p:oleObj name="Acrobat Document" r:id="rId5" imgW="2914429" imgH="3771900" progId="Acrobat.Document.11">
                  <p:embed/>
                  <p:pic>
                    <p:nvPicPr>
                      <p:cNvPr id="0" name=""/>
                      <p:cNvPicPr/>
                      <p:nvPr/>
                    </p:nvPicPr>
                    <p:blipFill>
                      <a:blip r:embed="rId6"/>
                      <a:stretch>
                        <a:fillRect/>
                      </a:stretch>
                    </p:blipFill>
                    <p:spPr>
                      <a:xfrm>
                        <a:off x="376290" y="1237906"/>
                        <a:ext cx="3633002" cy="4701532"/>
                      </a:xfrm>
                      <a:prstGeom prst="rect">
                        <a:avLst/>
                      </a:prstGeom>
                    </p:spPr>
                  </p:pic>
                </p:oleObj>
              </mc:Fallback>
            </mc:AlternateContent>
          </a:graphicData>
        </a:graphic>
      </p:graphicFrame>
    </p:spTree>
    <p:extLst>
      <p:ext uri="{BB962C8B-B14F-4D97-AF65-F5344CB8AC3E}">
        <p14:creationId xmlns:p14="http://schemas.microsoft.com/office/powerpoint/2010/main" val="149109969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76290" y="265882"/>
            <a:ext cx="11614148" cy="698501"/>
          </a:xfrm>
        </p:spPr>
        <p:txBody>
          <a:bodyPr/>
          <a:lstStyle/>
          <a:p>
            <a:r>
              <a:rPr lang="en-US" b="1" dirty="0"/>
              <a:t>What we are currently working on</a:t>
            </a:r>
          </a:p>
        </p:txBody>
      </p:sp>
      <p:sp>
        <p:nvSpPr>
          <p:cNvPr id="7" name="Rectangle 6"/>
          <p:cNvSpPr/>
          <p:nvPr/>
        </p:nvSpPr>
        <p:spPr>
          <a:xfrm>
            <a:off x="376290" y="1667918"/>
            <a:ext cx="11193819" cy="3693319"/>
          </a:xfrm>
          <a:prstGeom prst="rect">
            <a:avLst/>
          </a:prstGeom>
        </p:spPr>
        <p:txBody>
          <a:bodyPr wrap="square">
            <a:spAutoFit/>
          </a:bodyPr>
          <a:lstStyle/>
          <a:p>
            <a:pPr marL="511175" lvl="1" indent="-225425">
              <a:buFont typeface="Arial" panose="020B0604020202020204" pitchFamily="34" charset="0"/>
              <a:buChar char="•"/>
            </a:pPr>
            <a:r>
              <a:rPr lang="en-US" b="1" dirty="0">
                <a:solidFill>
                  <a:srgbClr val="000000"/>
                </a:solidFill>
              </a:rPr>
              <a:t>Executive </a:t>
            </a:r>
            <a:r>
              <a:rPr lang="en-US" b="1" dirty="0" smtClean="0">
                <a:solidFill>
                  <a:srgbClr val="000000"/>
                </a:solidFill>
              </a:rPr>
              <a:t>cyber </a:t>
            </a:r>
            <a:r>
              <a:rPr lang="en-US" b="1" dirty="0">
                <a:solidFill>
                  <a:srgbClr val="000000"/>
                </a:solidFill>
              </a:rPr>
              <a:t>f</a:t>
            </a:r>
            <a:r>
              <a:rPr lang="en-US" b="1" dirty="0" smtClean="0">
                <a:solidFill>
                  <a:srgbClr val="000000"/>
                </a:solidFill>
              </a:rPr>
              <a:t>luency</a:t>
            </a:r>
            <a:r>
              <a:rPr lang="en-US" dirty="0">
                <a:solidFill>
                  <a:srgbClr val="000000"/>
                </a:solidFill>
              </a:rPr>
              <a:t>: As universities become increasingly wired, cyber risk is becoming a prominent issue in executive leadership and board-level circles. This </a:t>
            </a:r>
            <a:r>
              <a:rPr lang="en-US" dirty="0" smtClean="0">
                <a:solidFill>
                  <a:srgbClr val="000000"/>
                </a:solidFill>
              </a:rPr>
              <a:t>report </a:t>
            </a:r>
            <a:r>
              <a:rPr lang="en-US" dirty="0">
                <a:solidFill>
                  <a:srgbClr val="000000"/>
                </a:solidFill>
              </a:rPr>
              <a:t>will make the case for why cyber risk demands greater executive attention and engagement, describe what effective engagement looks like in practice and how to build a more resilient enterprise.  </a:t>
            </a:r>
            <a:endParaRPr lang="en-US" dirty="0" smtClean="0">
              <a:solidFill>
                <a:srgbClr val="000000"/>
              </a:solidFill>
            </a:endParaRPr>
          </a:p>
          <a:p>
            <a:pPr marL="285750" lvl="1"/>
            <a:endParaRPr lang="en-US" dirty="0">
              <a:solidFill>
                <a:srgbClr val="000000"/>
              </a:solidFill>
            </a:endParaRPr>
          </a:p>
          <a:p>
            <a:pPr marL="511175" lvl="1" indent="-225425">
              <a:buFont typeface="Arial" panose="020B0604020202020204" pitchFamily="34" charset="0"/>
              <a:buChar char="•"/>
            </a:pPr>
            <a:endParaRPr lang="en-US" b="1" dirty="0">
              <a:solidFill>
                <a:srgbClr val="000000"/>
              </a:solidFill>
            </a:endParaRPr>
          </a:p>
          <a:p>
            <a:pPr marL="511175" lvl="1" indent="-225425">
              <a:buFont typeface="Arial" panose="020B0604020202020204" pitchFamily="34" charset="0"/>
              <a:buChar char="•"/>
            </a:pPr>
            <a:endParaRPr lang="en-US" b="1" dirty="0">
              <a:solidFill>
                <a:srgbClr val="000000"/>
              </a:solidFill>
            </a:endParaRPr>
          </a:p>
          <a:p>
            <a:pPr marL="511175" lvl="1" indent="-225425">
              <a:buFont typeface="Arial" panose="020B0604020202020204" pitchFamily="34" charset="0"/>
              <a:buChar char="•"/>
            </a:pPr>
            <a:r>
              <a:rPr lang="en-US" b="1" dirty="0">
                <a:solidFill>
                  <a:srgbClr val="000000"/>
                </a:solidFill>
              </a:rPr>
              <a:t>Digitization of the </a:t>
            </a:r>
            <a:r>
              <a:rPr lang="en-US" b="1" dirty="0" smtClean="0">
                <a:solidFill>
                  <a:srgbClr val="000000"/>
                </a:solidFill>
              </a:rPr>
              <a:t>academic </a:t>
            </a:r>
            <a:r>
              <a:rPr lang="en-US" b="1" dirty="0">
                <a:solidFill>
                  <a:srgbClr val="000000"/>
                </a:solidFill>
              </a:rPr>
              <a:t>e</a:t>
            </a:r>
            <a:r>
              <a:rPr lang="en-US" b="1" dirty="0" smtClean="0">
                <a:solidFill>
                  <a:srgbClr val="000000"/>
                </a:solidFill>
              </a:rPr>
              <a:t>nterprise</a:t>
            </a:r>
            <a:r>
              <a:rPr lang="en-US" b="1" dirty="0">
                <a:solidFill>
                  <a:srgbClr val="000000"/>
                </a:solidFill>
              </a:rPr>
              <a:t>: </a:t>
            </a:r>
            <a:r>
              <a:rPr lang="en-US" dirty="0">
                <a:solidFill>
                  <a:srgbClr val="000000"/>
                </a:solidFill>
              </a:rPr>
              <a:t>The tools (cloud, mobile, analytics) and talent exist to transform how technology is used within higher education.  A digital mindset and new way of thinking about students, faculty, staff, and alumni will help higher education to jump ahead and become </a:t>
            </a:r>
            <a:r>
              <a:rPr lang="en-US" dirty="0"/>
              <a:t>faster, more iterative, and adaptable. This study will help to create the vision for what the future might hold.  </a:t>
            </a:r>
            <a:endParaRPr lang="en-US" b="1" dirty="0">
              <a:solidFill>
                <a:srgbClr val="FF0000"/>
              </a:solidFill>
            </a:endParaRPr>
          </a:p>
        </p:txBody>
      </p:sp>
    </p:spTree>
    <p:extLst>
      <p:ext uri="{BB962C8B-B14F-4D97-AF65-F5344CB8AC3E}">
        <p14:creationId xmlns:p14="http://schemas.microsoft.com/office/powerpoint/2010/main" val="364988966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95749" y="3188684"/>
            <a:ext cx="2751827" cy="954107"/>
          </a:xfrm>
          <a:prstGeom prst="rect">
            <a:avLst/>
          </a:prstGeom>
        </p:spPr>
        <p:txBody>
          <a:bodyPr wrap="square">
            <a:spAutoFit/>
          </a:bodyPr>
          <a:lstStyle/>
          <a:p>
            <a:r>
              <a:rPr lang="en-US" sz="1400" b="1" dirty="0">
                <a:solidFill>
                  <a:srgbClr val="2E2E2E"/>
                </a:solidFill>
                <a:latin typeface="Khula"/>
              </a:rPr>
              <a:t>David Swartz</a:t>
            </a:r>
          </a:p>
          <a:p>
            <a:r>
              <a:rPr lang="en-US" sz="1400" dirty="0">
                <a:solidFill>
                  <a:srgbClr val="2E2E2E"/>
                </a:solidFill>
                <a:latin typeface="Khula"/>
              </a:rPr>
              <a:t>Vice President &amp; Chief Information Officer, American University</a:t>
            </a:r>
            <a:endParaRPr lang="en-US" sz="1400" b="1" dirty="0">
              <a:solidFill>
                <a:srgbClr val="2E2E2E"/>
              </a:solidFill>
              <a:latin typeface="Khula"/>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11" y="3188684"/>
            <a:ext cx="746751" cy="1047391"/>
          </a:xfrm>
          <a:prstGeom prst="rect">
            <a:avLst/>
          </a:prstGeom>
          <a:effectLst>
            <a:outerShdw blurRad="50800" dist="38100" dir="2700000" algn="tl" rotWithShape="0">
              <a:prstClr val="black">
                <a:alpha val="40000"/>
              </a:prstClr>
            </a:outerShdw>
          </a:effectLst>
        </p:spPr>
      </p:pic>
      <p:sp>
        <p:nvSpPr>
          <p:cNvPr id="12" name="Rectangle 11"/>
          <p:cNvSpPr/>
          <p:nvPr/>
        </p:nvSpPr>
        <p:spPr>
          <a:xfrm>
            <a:off x="9329390" y="3203771"/>
            <a:ext cx="2817962" cy="954107"/>
          </a:xfrm>
          <a:prstGeom prst="rect">
            <a:avLst/>
          </a:prstGeom>
        </p:spPr>
        <p:txBody>
          <a:bodyPr wrap="square">
            <a:spAutoFit/>
          </a:bodyPr>
          <a:lstStyle/>
          <a:p>
            <a:r>
              <a:rPr lang="en-US" sz="1400" b="1" dirty="0">
                <a:solidFill>
                  <a:srgbClr val="2E2E2E"/>
                </a:solidFill>
                <a:latin typeface="Khula"/>
              </a:rPr>
              <a:t>Michele Norin</a:t>
            </a:r>
          </a:p>
          <a:p>
            <a:r>
              <a:rPr lang="en-US" sz="1400" dirty="0">
                <a:solidFill>
                  <a:srgbClr val="2E2E2E"/>
                </a:solidFill>
                <a:latin typeface="Khula"/>
              </a:rPr>
              <a:t>Senior Vice President and Chief Information Officer, Rutgers The State University of New Jersey</a:t>
            </a:r>
            <a:endParaRPr lang="en-US" sz="1400" b="1" dirty="0">
              <a:solidFill>
                <a:srgbClr val="2E2E2E"/>
              </a:solidFill>
              <a:latin typeface="Khula"/>
            </a:endParaRPr>
          </a:p>
        </p:txBody>
      </p:sp>
      <p:sp>
        <p:nvSpPr>
          <p:cNvPr id="13" name="Rectangle 12"/>
          <p:cNvSpPr/>
          <p:nvPr/>
        </p:nvSpPr>
        <p:spPr>
          <a:xfrm>
            <a:off x="5309413" y="3748117"/>
            <a:ext cx="2751827" cy="738664"/>
          </a:xfrm>
          <a:prstGeom prst="rect">
            <a:avLst/>
          </a:prstGeom>
        </p:spPr>
        <p:txBody>
          <a:bodyPr wrap="square">
            <a:spAutoFit/>
          </a:bodyPr>
          <a:lstStyle/>
          <a:p>
            <a:r>
              <a:rPr lang="en-US" sz="1400" b="1" dirty="0">
                <a:solidFill>
                  <a:srgbClr val="2E2E2E"/>
                </a:solidFill>
                <a:latin typeface="Khula"/>
              </a:rPr>
              <a:t>Mark Becker</a:t>
            </a:r>
          </a:p>
          <a:p>
            <a:r>
              <a:rPr lang="en-US" sz="1400" dirty="0">
                <a:solidFill>
                  <a:srgbClr val="2E2E2E"/>
                </a:solidFill>
                <a:latin typeface="Khula"/>
              </a:rPr>
              <a:t>President, Georgia State University</a:t>
            </a:r>
            <a:endParaRPr lang="en-US" sz="1400" b="1" dirty="0">
              <a:solidFill>
                <a:srgbClr val="2E2E2E"/>
              </a:solidFill>
              <a:latin typeface="Khula"/>
            </a:endParaRPr>
          </a:p>
        </p:txBody>
      </p:sp>
      <p:sp>
        <p:nvSpPr>
          <p:cNvPr id="14" name="Rectangle 13"/>
          <p:cNvSpPr/>
          <p:nvPr/>
        </p:nvSpPr>
        <p:spPr>
          <a:xfrm>
            <a:off x="5309412" y="4925210"/>
            <a:ext cx="2751827" cy="738664"/>
          </a:xfrm>
          <a:prstGeom prst="rect">
            <a:avLst/>
          </a:prstGeom>
        </p:spPr>
        <p:txBody>
          <a:bodyPr wrap="square">
            <a:spAutoFit/>
          </a:bodyPr>
          <a:lstStyle/>
          <a:p>
            <a:r>
              <a:rPr lang="en-US" sz="1400" b="1" dirty="0">
                <a:solidFill>
                  <a:srgbClr val="2E2E2E"/>
                </a:solidFill>
                <a:latin typeface="Khula"/>
              </a:rPr>
              <a:t>Phillip Ventimiglia	</a:t>
            </a:r>
          </a:p>
          <a:p>
            <a:r>
              <a:rPr lang="en-US" sz="1400" dirty="0">
                <a:solidFill>
                  <a:srgbClr val="2E2E2E"/>
                </a:solidFill>
                <a:latin typeface="Khula"/>
              </a:rPr>
              <a:t>Chief Innovation Officer, Georgia State University </a:t>
            </a:r>
            <a:endParaRPr lang="en-US" sz="1400" b="1" dirty="0">
              <a:solidFill>
                <a:srgbClr val="2E2E2E"/>
              </a:solidFill>
              <a:latin typeface="Khula"/>
            </a:endParaRPr>
          </a:p>
        </p:txBody>
      </p:sp>
      <p:pic>
        <p:nvPicPr>
          <p:cNvPr id="10242" name="Picture 2" descr="https://ams.educause.edu/eweb/upload/60028861.jpg"/>
          <p:cNvPicPr>
            <a:picLocks noChangeAspect="1" noChangeArrowheads="1"/>
          </p:cNvPicPr>
          <p:nvPr/>
        </p:nvPicPr>
        <p:blipFill rotWithShape="1">
          <a:blip r:embed="rId4">
            <a:extLst>
              <a:ext uri="{28A0092B-C50C-407E-A947-70E740481C1C}">
                <a14:useLocalDpi xmlns:a14="http://schemas.microsoft.com/office/drawing/2010/main" val="0"/>
              </a:ext>
            </a:extLst>
          </a:blip>
          <a:srcRect l="17572" t="1152" r="9829" b="-1152"/>
          <a:stretch/>
        </p:blipFill>
        <p:spPr bwMode="auto">
          <a:xfrm>
            <a:off x="8372870" y="3203768"/>
            <a:ext cx="750897" cy="10515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2887" y="3775365"/>
            <a:ext cx="751114" cy="1051560"/>
          </a:xfrm>
          <a:prstGeom prst="rect">
            <a:avLst/>
          </a:prstGeom>
          <a:effectLst>
            <a:outerShdw blurRad="50800" dist="38100" dir="2700000" algn="tl" rotWithShape="0">
              <a:prstClr val="black">
                <a:alpha val="40000"/>
              </a:prstClr>
            </a:outerShdw>
          </a:effectLst>
        </p:spPr>
      </p:pic>
      <p:sp>
        <p:nvSpPr>
          <p:cNvPr id="17" name="Rectangle 16"/>
          <p:cNvSpPr/>
          <p:nvPr/>
        </p:nvSpPr>
        <p:spPr>
          <a:xfrm>
            <a:off x="1195749" y="2022506"/>
            <a:ext cx="2751827" cy="738664"/>
          </a:xfrm>
          <a:prstGeom prst="rect">
            <a:avLst/>
          </a:prstGeom>
        </p:spPr>
        <p:txBody>
          <a:bodyPr wrap="square">
            <a:spAutoFit/>
          </a:bodyPr>
          <a:lstStyle/>
          <a:p>
            <a:r>
              <a:rPr lang="en-US" sz="1400" b="1" dirty="0">
                <a:solidFill>
                  <a:srgbClr val="2E2E2E"/>
                </a:solidFill>
                <a:latin typeface="Khula"/>
              </a:rPr>
              <a:t>Cornelius Kerwin	</a:t>
            </a:r>
          </a:p>
          <a:p>
            <a:r>
              <a:rPr lang="en-US" sz="1400" dirty="0">
                <a:solidFill>
                  <a:srgbClr val="2E2E2E"/>
                </a:solidFill>
                <a:latin typeface="Khula"/>
              </a:rPr>
              <a:t>President Emeritus, American University</a:t>
            </a:r>
            <a:endParaRPr lang="en-US" sz="1400" b="1" dirty="0">
              <a:solidFill>
                <a:srgbClr val="2E2E2E"/>
              </a:solidFill>
              <a:latin typeface="Khula"/>
            </a:endParaRPr>
          </a:p>
        </p:txBody>
      </p:sp>
      <p:sp>
        <p:nvSpPr>
          <p:cNvPr id="19" name="Rectangle 18"/>
          <p:cNvSpPr/>
          <p:nvPr/>
        </p:nvSpPr>
        <p:spPr>
          <a:xfrm>
            <a:off x="9333335" y="2022509"/>
            <a:ext cx="2817962" cy="1169551"/>
          </a:xfrm>
          <a:prstGeom prst="rect">
            <a:avLst/>
          </a:prstGeom>
        </p:spPr>
        <p:txBody>
          <a:bodyPr wrap="square">
            <a:spAutoFit/>
          </a:bodyPr>
          <a:lstStyle/>
          <a:p>
            <a:r>
              <a:rPr lang="en-US" sz="1400" b="1" dirty="0">
                <a:solidFill>
                  <a:srgbClr val="2E2E2E"/>
                </a:solidFill>
                <a:latin typeface="Khula"/>
              </a:rPr>
              <a:t>Michael Gower</a:t>
            </a:r>
          </a:p>
          <a:p>
            <a:r>
              <a:rPr lang="en-US" sz="1400" dirty="0">
                <a:solidFill>
                  <a:srgbClr val="2E2E2E"/>
                </a:solidFill>
                <a:latin typeface="Khula"/>
              </a:rPr>
              <a:t>Executive Vice President for Finance &amp; Administration, Rutgers The State University of New Jersey</a:t>
            </a:r>
            <a:endParaRPr lang="en-US" sz="1400" b="1" dirty="0">
              <a:solidFill>
                <a:srgbClr val="2E2E2E"/>
              </a:solidFill>
              <a:latin typeface="Khula"/>
            </a:endParaRPr>
          </a:p>
        </p:txBody>
      </p:sp>
      <p:sp>
        <p:nvSpPr>
          <p:cNvPr id="20" name="Rectangle 19"/>
          <p:cNvSpPr/>
          <p:nvPr/>
        </p:nvSpPr>
        <p:spPr>
          <a:xfrm>
            <a:off x="5589441" y="1949500"/>
            <a:ext cx="2751827" cy="738664"/>
          </a:xfrm>
          <a:prstGeom prst="rect">
            <a:avLst/>
          </a:prstGeom>
        </p:spPr>
        <p:txBody>
          <a:bodyPr wrap="square">
            <a:spAutoFit/>
          </a:bodyPr>
          <a:lstStyle/>
          <a:p>
            <a:r>
              <a:rPr lang="en-US" sz="1400" b="1" dirty="0">
                <a:solidFill>
                  <a:srgbClr val="2E2E2E"/>
                </a:solidFill>
                <a:latin typeface="Khula"/>
              </a:rPr>
              <a:t>Cole Clark</a:t>
            </a:r>
          </a:p>
          <a:p>
            <a:r>
              <a:rPr lang="en-US" sz="1400" dirty="0">
                <a:solidFill>
                  <a:srgbClr val="2E2E2E"/>
                </a:solidFill>
                <a:latin typeface="Khula"/>
              </a:rPr>
              <a:t>Executive Director, Higher Education, Deloitte</a:t>
            </a:r>
            <a:endParaRPr lang="en-US" sz="1400" b="1" dirty="0">
              <a:solidFill>
                <a:srgbClr val="2E2E2E"/>
              </a:solidFill>
              <a:latin typeface="Khula"/>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b="4071"/>
          <a:stretch/>
        </p:blipFill>
        <p:spPr>
          <a:xfrm>
            <a:off x="4352887" y="4925210"/>
            <a:ext cx="749808" cy="1082974"/>
          </a:xfrm>
          <a:prstGeom prst="rect">
            <a:avLst/>
          </a:prstGeom>
          <a:effectLst>
            <a:outerShdw blurRad="50800" dist="38100" dir="2700000" algn="tl" rotWithShape="0">
              <a:prstClr val="black">
                <a:alpha val="40000"/>
              </a:prstClr>
            </a:outerShdw>
          </a:effectLst>
        </p:spPr>
      </p:pic>
      <p:pic>
        <p:nvPicPr>
          <p:cNvPr id="23" name="Picture 22"/>
          <p:cNvPicPr>
            <a:picLocks/>
          </p:cNvPicPr>
          <p:nvPr/>
        </p:nvPicPr>
        <p:blipFill rotWithShape="1">
          <a:blip r:embed="rId7">
            <a:extLst>
              <a:ext uri="{28A0092B-C50C-407E-A947-70E740481C1C}">
                <a14:useLocalDpi xmlns:a14="http://schemas.microsoft.com/office/drawing/2010/main" val="0"/>
              </a:ext>
            </a:extLst>
          </a:blip>
          <a:srcRect l="15965" r="12050"/>
          <a:stretch/>
        </p:blipFill>
        <p:spPr>
          <a:xfrm>
            <a:off x="296755" y="2022506"/>
            <a:ext cx="749808" cy="1051560"/>
          </a:xfrm>
          <a:prstGeom prst="rect">
            <a:avLst/>
          </a:prstGeom>
          <a:effectLst>
            <a:outerShdw blurRad="50800" dist="38100" dir="2700000" algn="tl" rotWithShape="0">
              <a:prstClr val="black">
                <a:alpha val="40000"/>
              </a:prstClr>
            </a:outerShdw>
          </a:effectLst>
        </p:spPr>
      </p:pic>
      <p:pic>
        <p:nvPicPr>
          <p:cNvPr id="24" name="Picture 23"/>
          <p:cNvPicPr>
            <a:picLocks/>
          </p:cNvPicPr>
          <p:nvPr/>
        </p:nvPicPr>
        <p:blipFill rotWithShape="1">
          <a:blip r:embed="rId8">
            <a:extLst>
              <a:ext uri="{28A0092B-C50C-407E-A947-70E740481C1C}">
                <a14:useLocalDpi xmlns:a14="http://schemas.microsoft.com/office/drawing/2010/main" val="0"/>
              </a:ext>
            </a:extLst>
          </a:blip>
          <a:srcRect l="6123" t="6145" r="7451" b="11023"/>
          <a:stretch/>
        </p:blipFill>
        <p:spPr>
          <a:xfrm>
            <a:off x="8373959" y="2022506"/>
            <a:ext cx="749808" cy="1051560"/>
          </a:xfrm>
          <a:prstGeom prst="rect">
            <a:avLst/>
          </a:prstGeom>
          <a:effectLst>
            <a:outerShdw blurRad="50800" dist="38100" dir="2700000" algn="tl" rotWithShape="0">
              <a:prstClr val="black">
                <a:alpha val="40000"/>
              </a:prstClr>
            </a:outerShdw>
          </a:effectLst>
        </p:spPr>
      </p:pic>
      <p:pic>
        <p:nvPicPr>
          <p:cNvPr id="25" name="Picture 24"/>
          <p:cNvPicPr>
            <a:picLocks/>
          </p:cNvPicPr>
          <p:nvPr/>
        </p:nvPicPr>
        <p:blipFill>
          <a:blip r:embed="rId9">
            <a:extLst>
              <a:ext uri="{28A0092B-C50C-407E-A947-70E740481C1C}">
                <a14:useLocalDpi xmlns:a14="http://schemas.microsoft.com/office/drawing/2010/main" val="0"/>
              </a:ext>
            </a:extLst>
          </a:blip>
          <a:stretch>
            <a:fillRect/>
          </a:stretch>
        </p:blipFill>
        <p:spPr>
          <a:xfrm>
            <a:off x="4630061" y="1949500"/>
            <a:ext cx="749808" cy="1051560"/>
          </a:xfrm>
          <a:prstGeom prst="rect">
            <a:avLst/>
          </a:prstGeom>
          <a:effectLst>
            <a:outerShdw blurRad="50800" dist="38100" dir="2700000" algn="tl" rotWithShape="0">
              <a:prstClr val="black">
                <a:alpha val="40000"/>
              </a:prstClr>
            </a:outerShdw>
          </a:effectLst>
        </p:spPr>
      </p:pic>
      <p:sp>
        <p:nvSpPr>
          <p:cNvPr id="18" name="Title 1"/>
          <p:cNvSpPr txBox="1">
            <a:spLocks/>
          </p:cNvSpPr>
          <p:nvPr/>
        </p:nvSpPr>
        <p:spPr bwMode="gray">
          <a:xfrm>
            <a:off x="501650" y="317501"/>
            <a:ext cx="8111407" cy="692150"/>
          </a:xfrm>
          <a:prstGeom prst="rect">
            <a:avLst/>
          </a:prstGeom>
        </p:spPr>
        <p:txBody>
          <a:bodyPr vert="horz" lIns="0" tIns="0" rIns="0"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b="1" dirty="0"/>
              <a:t>The Importance of Cybersecurity Governance: Perspectives from Presidents, Trustees, and IT Leaders</a:t>
            </a:r>
          </a:p>
        </p:txBody>
      </p:sp>
      <p:sp>
        <p:nvSpPr>
          <p:cNvPr id="21" name="Rectangle 20"/>
          <p:cNvSpPr/>
          <p:nvPr/>
        </p:nvSpPr>
        <p:spPr bwMode="gray">
          <a:xfrm>
            <a:off x="8230244" y="1902935"/>
            <a:ext cx="3776401" cy="2466218"/>
          </a:xfrm>
          <a:prstGeom prst="rect">
            <a:avLst/>
          </a:prstGeom>
          <a:noFill/>
          <a:ln w="28575" algn="ctr">
            <a:solidFill>
              <a:schemeClr val="tx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2" name="Rectangle 21"/>
          <p:cNvSpPr/>
          <p:nvPr/>
        </p:nvSpPr>
        <p:spPr bwMode="gray">
          <a:xfrm>
            <a:off x="187859" y="1907888"/>
            <a:ext cx="3776401" cy="2466218"/>
          </a:xfrm>
          <a:prstGeom prst="rect">
            <a:avLst/>
          </a:prstGeom>
          <a:noFill/>
          <a:ln w="28575" algn="ctr">
            <a:solidFill>
              <a:schemeClr val="tx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6" name="Rectangle 25"/>
          <p:cNvSpPr/>
          <p:nvPr/>
        </p:nvSpPr>
        <p:spPr bwMode="gray">
          <a:xfrm>
            <a:off x="4206743" y="3670614"/>
            <a:ext cx="3776401" cy="2466218"/>
          </a:xfrm>
          <a:prstGeom prst="rect">
            <a:avLst/>
          </a:prstGeom>
          <a:noFill/>
          <a:ln w="28575" algn="ctr">
            <a:solidFill>
              <a:schemeClr val="tx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275125397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8KEztrqPu0.ccF8qdOw.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K8.aFC3p0ils54GIHuZgw"/>
</p:tagLst>
</file>

<file path=ppt/theme/theme1.xml><?xml version="1.0" encoding="utf-8"?>
<a:theme xmlns:a="http://schemas.openxmlformats.org/drawingml/2006/main" name="1_Deloitte_US_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Deloitte_4_3_Onscreen.potx" id="{BCABE9BB-82BA-46BF-86E5-450BDB6F3969}" vid="{3BF626C7-0922-43FA-85E1-B6DAF34B47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Deloitte_4_3_Onscreen</Template>
  <TotalTime>13242</TotalTime>
  <Words>613</Words>
  <Application>Microsoft Macintosh PowerPoint</Application>
  <PresentationFormat>Widescreen</PresentationFormat>
  <Paragraphs>68</Paragraphs>
  <Slides>7</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7</vt:i4>
      </vt:variant>
    </vt:vector>
  </HeadingPairs>
  <TitlesOfParts>
    <vt:vector size="16" baseType="lpstr">
      <vt:lpstr>Khula</vt:lpstr>
      <vt:lpstr>ＭＳ Ｐゴシック</vt:lpstr>
      <vt:lpstr>Open Sans</vt:lpstr>
      <vt:lpstr>Verdana</vt:lpstr>
      <vt:lpstr>Wingdings 2</vt:lpstr>
      <vt:lpstr>Arial</vt:lpstr>
      <vt:lpstr>1_Deloitte_US_Onscreen</vt:lpstr>
      <vt:lpstr>think-cell Slide</vt:lpstr>
      <vt:lpstr>Acrobat Document</vt:lpstr>
      <vt:lpstr>The importance of cybersecurity governance</vt:lpstr>
      <vt:lpstr>Deloitte and EDUCAUSE collaboration </vt:lpstr>
      <vt:lpstr>Deloitte and EDUCAUSE collaboration </vt:lpstr>
      <vt:lpstr>Deloitte Center for Higher Education Excellence </vt:lpstr>
      <vt:lpstr>Our first joint publication: NIST Special Publication 800-171 for higher education     </vt:lpstr>
      <vt:lpstr>What we are currently working on</vt:lpstr>
      <vt:lpstr>PowerPoint Presentation</vt:lpstr>
    </vt:vector>
  </TitlesOfParts>
  <Company>Deloitte</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creator>Datar, Amrita</dc:creator>
  <cp:lastModifiedBy>Clark, Cole (US - Atlanta)</cp:lastModifiedBy>
  <cp:revision>673</cp:revision>
  <cp:lastPrinted>2017-10-30T13:43:02Z</cp:lastPrinted>
  <dcterms:created xsi:type="dcterms:W3CDTF">2016-04-29T06:31:41Z</dcterms:created>
  <dcterms:modified xsi:type="dcterms:W3CDTF">2017-11-03T12:29:28Z</dcterms:modified>
</cp:coreProperties>
</file>