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43891200" cy="21945600"/>
  <p:notesSz cx="6715125" cy="9239250"/>
  <p:defaultTextStyle>
    <a:defPPr>
      <a:defRPr lang="en-US"/>
    </a:defPPr>
    <a:lvl1pPr algn="ctr" rtl="0" fontAlgn="base">
      <a:spcBef>
        <a:spcPct val="0"/>
      </a:spcBef>
      <a:spcAft>
        <a:spcPct val="0"/>
      </a:spcAft>
      <a:defRPr sz="5700" kern="1200">
        <a:solidFill>
          <a:schemeClr val="tx1"/>
        </a:solidFill>
        <a:latin typeface="Arial" charset="0"/>
        <a:ea typeface="+mn-ea"/>
        <a:cs typeface="+mn-cs"/>
      </a:defRPr>
    </a:lvl1pPr>
    <a:lvl2pPr marL="457200" algn="ctr" rtl="0" fontAlgn="base">
      <a:spcBef>
        <a:spcPct val="0"/>
      </a:spcBef>
      <a:spcAft>
        <a:spcPct val="0"/>
      </a:spcAft>
      <a:defRPr sz="5700" kern="1200">
        <a:solidFill>
          <a:schemeClr val="tx1"/>
        </a:solidFill>
        <a:latin typeface="Arial" charset="0"/>
        <a:ea typeface="+mn-ea"/>
        <a:cs typeface="+mn-cs"/>
      </a:defRPr>
    </a:lvl2pPr>
    <a:lvl3pPr marL="914400" algn="ctr" rtl="0" fontAlgn="base">
      <a:spcBef>
        <a:spcPct val="0"/>
      </a:spcBef>
      <a:spcAft>
        <a:spcPct val="0"/>
      </a:spcAft>
      <a:defRPr sz="5700" kern="1200">
        <a:solidFill>
          <a:schemeClr val="tx1"/>
        </a:solidFill>
        <a:latin typeface="Arial" charset="0"/>
        <a:ea typeface="+mn-ea"/>
        <a:cs typeface="+mn-cs"/>
      </a:defRPr>
    </a:lvl3pPr>
    <a:lvl4pPr marL="1371600" algn="ctr" rtl="0" fontAlgn="base">
      <a:spcBef>
        <a:spcPct val="0"/>
      </a:spcBef>
      <a:spcAft>
        <a:spcPct val="0"/>
      </a:spcAft>
      <a:defRPr sz="5700" kern="1200">
        <a:solidFill>
          <a:schemeClr val="tx1"/>
        </a:solidFill>
        <a:latin typeface="Arial" charset="0"/>
        <a:ea typeface="+mn-ea"/>
        <a:cs typeface="+mn-cs"/>
      </a:defRPr>
    </a:lvl4pPr>
    <a:lvl5pPr marL="1828800" algn="ctr" rtl="0" fontAlgn="base">
      <a:spcBef>
        <a:spcPct val="0"/>
      </a:spcBef>
      <a:spcAft>
        <a:spcPct val="0"/>
      </a:spcAft>
      <a:defRPr sz="5700" kern="1200">
        <a:solidFill>
          <a:schemeClr val="tx1"/>
        </a:solidFill>
        <a:latin typeface="Arial" charset="0"/>
        <a:ea typeface="+mn-ea"/>
        <a:cs typeface="+mn-cs"/>
      </a:defRPr>
    </a:lvl5pPr>
    <a:lvl6pPr marL="2286000" algn="l" defTabSz="914400" rtl="0" eaLnBrk="1" latinLnBrk="0" hangingPunct="1">
      <a:defRPr sz="5700" kern="1200">
        <a:solidFill>
          <a:schemeClr val="tx1"/>
        </a:solidFill>
        <a:latin typeface="Arial" charset="0"/>
        <a:ea typeface="+mn-ea"/>
        <a:cs typeface="+mn-cs"/>
      </a:defRPr>
    </a:lvl6pPr>
    <a:lvl7pPr marL="2743200" algn="l" defTabSz="914400" rtl="0" eaLnBrk="1" latinLnBrk="0" hangingPunct="1">
      <a:defRPr sz="5700" kern="1200">
        <a:solidFill>
          <a:schemeClr val="tx1"/>
        </a:solidFill>
        <a:latin typeface="Arial" charset="0"/>
        <a:ea typeface="+mn-ea"/>
        <a:cs typeface="+mn-cs"/>
      </a:defRPr>
    </a:lvl7pPr>
    <a:lvl8pPr marL="3200400" algn="l" defTabSz="914400" rtl="0" eaLnBrk="1" latinLnBrk="0" hangingPunct="1">
      <a:defRPr sz="5700" kern="1200">
        <a:solidFill>
          <a:schemeClr val="tx1"/>
        </a:solidFill>
        <a:latin typeface="Arial" charset="0"/>
        <a:ea typeface="+mn-ea"/>
        <a:cs typeface="+mn-cs"/>
      </a:defRPr>
    </a:lvl8pPr>
    <a:lvl9pPr marL="3657600" algn="l" defTabSz="914400" rtl="0" eaLnBrk="1" latinLnBrk="0" hangingPunct="1">
      <a:defRPr sz="5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914">
          <p15:clr>
            <a:srgbClr val="A4A3A4"/>
          </p15:clr>
        </p15:guide>
        <p15:guide id="2" orient="horz" pos="13464">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p:scale>
          <a:sx n="50" d="100"/>
          <a:sy n="50" d="100"/>
        </p:scale>
        <p:origin x="-3120" y="-2082"/>
      </p:cViewPr>
      <p:guideLst>
        <p:guide orient="horz" pos="6914"/>
        <p:guide orient="horz" pos="13464"/>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07950" y="692150"/>
            <a:ext cx="6932613"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279393-EA8E-4566-9981-4DCF205B5222}" type="slidenum">
              <a:rPr lang="en-US"/>
              <a:pPr/>
              <a:t>‹#›</a:t>
            </a:fld>
            <a:endParaRPr lang="en-US"/>
          </a:p>
        </p:txBody>
      </p:sp>
    </p:spTree>
    <p:extLst>
      <p:ext uri="{BB962C8B-B14F-4D97-AF65-F5344CB8AC3E}">
        <p14:creationId xmlns:p14="http://schemas.microsoft.com/office/powerpoint/2010/main" val="760017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37589459" y="21598535"/>
            <a:ext cx="3255359" cy="1671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40821959" y="21521699"/>
            <a:ext cx="1975669" cy="29238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300" dirty="0">
                <a:solidFill>
                  <a:schemeClr val="bg1"/>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908300" rtl="0" fontAlgn="base">
        <a:spcBef>
          <a:spcPct val="0"/>
        </a:spcBef>
        <a:spcAft>
          <a:spcPct val="0"/>
        </a:spcAft>
        <a:defRPr sz="14000">
          <a:solidFill>
            <a:schemeClr val="tx2"/>
          </a:solidFill>
          <a:latin typeface="+mj-lt"/>
          <a:ea typeface="+mj-ea"/>
          <a:cs typeface="+mj-cs"/>
        </a:defRPr>
      </a:lvl1pPr>
      <a:lvl2pPr algn="ctr" defTabSz="2908300" rtl="0" fontAlgn="base">
        <a:spcBef>
          <a:spcPct val="0"/>
        </a:spcBef>
        <a:spcAft>
          <a:spcPct val="0"/>
        </a:spcAft>
        <a:defRPr sz="14000">
          <a:solidFill>
            <a:schemeClr val="tx2"/>
          </a:solidFill>
          <a:latin typeface="Arial" charset="0"/>
        </a:defRPr>
      </a:lvl2pPr>
      <a:lvl3pPr algn="ctr" defTabSz="2908300" rtl="0" fontAlgn="base">
        <a:spcBef>
          <a:spcPct val="0"/>
        </a:spcBef>
        <a:spcAft>
          <a:spcPct val="0"/>
        </a:spcAft>
        <a:defRPr sz="14000">
          <a:solidFill>
            <a:schemeClr val="tx2"/>
          </a:solidFill>
          <a:latin typeface="Arial" charset="0"/>
        </a:defRPr>
      </a:lvl3pPr>
      <a:lvl4pPr algn="ctr" defTabSz="2908300" rtl="0" fontAlgn="base">
        <a:spcBef>
          <a:spcPct val="0"/>
        </a:spcBef>
        <a:spcAft>
          <a:spcPct val="0"/>
        </a:spcAft>
        <a:defRPr sz="14000">
          <a:solidFill>
            <a:schemeClr val="tx2"/>
          </a:solidFill>
          <a:latin typeface="Arial" charset="0"/>
        </a:defRPr>
      </a:lvl4pPr>
      <a:lvl5pPr algn="ctr" defTabSz="2908300" rtl="0" fontAlgn="base">
        <a:spcBef>
          <a:spcPct val="0"/>
        </a:spcBef>
        <a:spcAft>
          <a:spcPct val="0"/>
        </a:spcAft>
        <a:defRPr sz="14000">
          <a:solidFill>
            <a:schemeClr val="tx2"/>
          </a:solidFill>
          <a:latin typeface="Arial" charset="0"/>
        </a:defRPr>
      </a:lvl5pPr>
      <a:lvl6pPr marL="457200" algn="ctr" defTabSz="2908300" rtl="0" fontAlgn="base">
        <a:spcBef>
          <a:spcPct val="0"/>
        </a:spcBef>
        <a:spcAft>
          <a:spcPct val="0"/>
        </a:spcAft>
        <a:defRPr sz="14000">
          <a:solidFill>
            <a:schemeClr val="tx2"/>
          </a:solidFill>
          <a:latin typeface="Arial" charset="0"/>
        </a:defRPr>
      </a:lvl6pPr>
      <a:lvl7pPr marL="914400" algn="ctr" defTabSz="2908300" rtl="0" fontAlgn="base">
        <a:spcBef>
          <a:spcPct val="0"/>
        </a:spcBef>
        <a:spcAft>
          <a:spcPct val="0"/>
        </a:spcAft>
        <a:defRPr sz="14000">
          <a:solidFill>
            <a:schemeClr val="tx2"/>
          </a:solidFill>
          <a:latin typeface="Arial" charset="0"/>
        </a:defRPr>
      </a:lvl7pPr>
      <a:lvl8pPr marL="1371600" algn="ctr" defTabSz="2908300" rtl="0" fontAlgn="base">
        <a:spcBef>
          <a:spcPct val="0"/>
        </a:spcBef>
        <a:spcAft>
          <a:spcPct val="0"/>
        </a:spcAft>
        <a:defRPr sz="14000">
          <a:solidFill>
            <a:schemeClr val="tx2"/>
          </a:solidFill>
          <a:latin typeface="Arial" charset="0"/>
        </a:defRPr>
      </a:lvl8pPr>
      <a:lvl9pPr marL="1828800" algn="ctr" defTabSz="2908300" rtl="0" fontAlgn="base">
        <a:spcBef>
          <a:spcPct val="0"/>
        </a:spcBef>
        <a:spcAft>
          <a:spcPct val="0"/>
        </a:spcAft>
        <a:defRPr sz="14000">
          <a:solidFill>
            <a:schemeClr val="tx2"/>
          </a:solidFill>
          <a:latin typeface="Arial" charset="0"/>
        </a:defRPr>
      </a:lvl9pPr>
    </p:titleStyle>
    <p:bodyStyle>
      <a:lvl1pPr marL="1090613" indent="-1090613" algn="l" defTabSz="2908300" rtl="0" fontAlgn="base">
        <a:spcBef>
          <a:spcPct val="20000"/>
        </a:spcBef>
        <a:spcAft>
          <a:spcPct val="0"/>
        </a:spcAft>
        <a:buChar char="•"/>
        <a:defRPr sz="10100">
          <a:solidFill>
            <a:schemeClr val="tx1"/>
          </a:solidFill>
          <a:latin typeface="+mn-lt"/>
          <a:ea typeface="+mn-ea"/>
          <a:cs typeface="+mn-cs"/>
        </a:defRPr>
      </a:lvl1pPr>
      <a:lvl2pPr marL="2362200" indent="-909638" algn="l" defTabSz="2908300" rtl="0" fontAlgn="base">
        <a:spcBef>
          <a:spcPct val="20000"/>
        </a:spcBef>
        <a:spcAft>
          <a:spcPct val="0"/>
        </a:spcAft>
        <a:buChar char="–"/>
        <a:defRPr sz="8800">
          <a:solidFill>
            <a:schemeClr val="tx1"/>
          </a:solidFill>
          <a:latin typeface="+mn-lt"/>
        </a:defRPr>
      </a:lvl2pPr>
      <a:lvl3pPr marL="3633788" indent="-725488" algn="l" defTabSz="2908300" rtl="0" fontAlgn="base">
        <a:spcBef>
          <a:spcPct val="20000"/>
        </a:spcBef>
        <a:spcAft>
          <a:spcPct val="0"/>
        </a:spcAft>
        <a:buChar char="•"/>
        <a:defRPr sz="7600">
          <a:solidFill>
            <a:schemeClr val="tx1"/>
          </a:solidFill>
          <a:latin typeface="+mn-lt"/>
        </a:defRPr>
      </a:lvl3pPr>
      <a:lvl4pPr marL="5086350" indent="-725488" algn="l" defTabSz="2908300" rtl="0" fontAlgn="base">
        <a:spcBef>
          <a:spcPct val="20000"/>
        </a:spcBef>
        <a:spcAft>
          <a:spcPct val="0"/>
        </a:spcAft>
        <a:buChar char="–"/>
        <a:defRPr sz="6300">
          <a:solidFill>
            <a:schemeClr val="tx1"/>
          </a:solidFill>
          <a:latin typeface="+mn-lt"/>
        </a:defRPr>
      </a:lvl4pPr>
      <a:lvl5pPr marL="6540500" indent="-727075" algn="l" defTabSz="2908300" rtl="0" fontAlgn="base">
        <a:spcBef>
          <a:spcPct val="20000"/>
        </a:spcBef>
        <a:spcAft>
          <a:spcPct val="0"/>
        </a:spcAft>
        <a:buChar char="»"/>
        <a:defRPr sz="6300">
          <a:solidFill>
            <a:schemeClr val="tx1"/>
          </a:solidFill>
          <a:latin typeface="+mn-lt"/>
        </a:defRPr>
      </a:lvl5pPr>
      <a:lvl6pPr marL="6997700" indent="-727075" algn="l" defTabSz="2908300" rtl="0" fontAlgn="base">
        <a:spcBef>
          <a:spcPct val="20000"/>
        </a:spcBef>
        <a:spcAft>
          <a:spcPct val="0"/>
        </a:spcAft>
        <a:buChar char="»"/>
        <a:defRPr sz="6300">
          <a:solidFill>
            <a:schemeClr val="tx1"/>
          </a:solidFill>
          <a:latin typeface="+mn-lt"/>
        </a:defRPr>
      </a:lvl6pPr>
      <a:lvl7pPr marL="7454900" indent="-727075" algn="l" defTabSz="2908300" rtl="0" fontAlgn="base">
        <a:spcBef>
          <a:spcPct val="20000"/>
        </a:spcBef>
        <a:spcAft>
          <a:spcPct val="0"/>
        </a:spcAft>
        <a:buChar char="»"/>
        <a:defRPr sz="6300">
          <a:solidFill>
            <a:schemeClr val="tx1"/>
          </a:solidFill>
          <a:latin typeface="+mn-lt"/>
        </a:defRPr>
      </a:lvl7pPr>
      <a:lvl8pPr marL="7912100" indent="-727075" algn="l" defTabSz="2908300" rtl="0" fontAlgn="base">
        <a:spcBef>
          <a:spcPct val="20000"/>
        </a:spcBef>
        <a:spcAft>
          <a:spcPct val="0"/>
        </a:spcAft>
        <a:buChar char="»"/>
        <a:defRPr sz="6300">
          <a:solidFill>
            <a:schemeClr val="tx1"/>
          </a:solidFill>
          <a:latin typeface="+mn-lt"/>
        </a:defRPr>
      </a:lvl8pPr>
      <a:lvl9pPr marL="8369300" indent="-727075" algn="l" defTabSz="2908300" rtl="0" fontAlgn="base">
        <a:spcBef>
          <a:spcPct val="20000"/>
        </a:spcBef>
        <a:spcAft>
          <a:spcPct val="0"/>
        </a:spcAft>
        <a:buChar char="»"/>
        <a:defRPr sz="6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94306EA-9447-4AF2-A1DC-4F8CD6BE9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21945600"/>
          </a:xfrm>
          <a:prstGeom prst="rect">
            <a:avLst/>
          </a:prstGeom>
        </p:spPr>
      </p:pic>
      <p:sp>
        <p:nvSpPr>
          <p:cNvPr id="6" name="AutoShape 30">
            <a:extLst>
              <a:ext uri="{FF2B5EF4-FFF2-40B4-BE49-F238E27FC236}">
                <a16:creationId xmlns="" xmlns:a16="http://schemas.microsoft.com/office/drawing/2014/main" id="{8AC75D77-3C4D-45ED-9913-4BD4A673E8A5}"/>
              </a:ext>
            </a:extLst>
          </p:cNvPr>
          <p:cNvSpPr>
            <a:spLocks noChangeArrowheads="1"/>
          </p:cNvSpPr>
          <p:nvPr/>
        </p:nvSpPr>
        <p:spPr bwMode="auto">
          <a:xfrm>
            <a:off x="32842200" y="4064000"/>
            <a:ext cx="10363200" cy="17322800"/>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dirty="0"/>
          </a:p>
        </p:txBody>
      </p:sp>
      <p:sp>
        <p:nvSpPr>
          <p:cNvPr id="7" name="AutoShape 29">
            <a:extLst>
              <a:ext uri="{FF2B5EF4-FFF2-40B4-BE49-F238E27FC236}">
                <a16:creationId xmlns="" xmlns:a16="http://schemas.microsoft.com/office/drawing/2014/main" id="{9FEAA954-F986-4E88-A56B-9E518DA1E42A}"/>
              </a:ext>
            </a:extLst>
          </p:cNvPr>
          <p:cNvSpPr>
            <a:spLocks noChangeArrowheads="1"/>
          </p:cNvSpPr>
          <p:nvPr/>
        </p:nvSpPr>
        <p:spPr bwMode="auto">
          <a:xfrm>
            <a:off x="11368088" y="4064000"/>
            <a:ext cx="10363200" cy="17322800"/>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8" name="AutoShape 31">
            <a:extLst>
              <a:ext uri="{FF2B5EF4-FFF2-40B4-BE49-F238E27FC236}">
                <a16:creationId xmlns="" xmlns:a16="http://schemas.microsoft.com/office/drawing/2014/main" id="{6CA54022-5B39-414B-B9B3-D54AF035F646}"/>
              </a:ext>
            </a:extLst>
          </p:cNvPr>
          <p:cNvSpPr>
            <a:spLocks noChangeArrowheads="1"/>
          </p:cNvSpPr>
          <p:nvPr/>
        </p:nvSpPr>
        <p:spPr bwMode="auto">
          <a:xfrm>
            <a:off x="22098000" y="4064000"/>
            <a:ext cx="10363200" cy="17322800"/>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9" name="AutoShape 4">
            <a:extLst>
              <a:ext uri="{FF2B5EF4-FFF2-40B4-BE49-F238E27FC236}">
                <a16:creationId xmlns="" xmlns:a16="http://schemas.microsoft.com/office/drawing/2014/main" id="{354C00B5-F7BD-441E-A3FD-4DDB0FF152D0}"/>
              </a:ext>
            </a:extLst>
          </p:cNvPr>
          <p:cNvSpPr>
            <a:spLocks noChangeArrowheads="1"/>
          </p:cNvSpPr>
          <p:nvPr/>
        </p:nvSpPr>
        <p:spPr bwMode="auto">
          <a:xfrm>
            <a:off x="609600" y="4064000"/>
            <a:ext cx="10363200" cy="17322800"/>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a:p>
        </p:txBody>
      </p:sp>
      <p:sp>
        <p:nvSpPr>
          <p:cNvPr id="10" name="Text Box 9">
            <a:extLst>
              <a:ext uri="{FF2B5EF4-FFF2-40B4-BE49-F238E27FC236}">
                <a16:creationId xmlns="" xmlns:a16="http://schemas.microsoft.com/office/drawing/2014/main" id="{952E6041-988E-4C86-A042-7B562DEC99F3}"/>
              </a:ext>
            </a:extLst>
          </p:cNvPr>
          <p:cNvSpPr txBox="1">
            <a:spLocks noChangeArrowheads="1"/>
          </p:cNvSpPr>
          <p:nvPr/>
        </p:nvSpPr>
        <p:spPr bwMode="auto">
          <a:xfrm>
            <a:off x="903288" y="5883275"/>
            <a:ext cx="9779000" cy="15419202"/>
          </a:xfrm>
          <a:prstGeom prst="rect">
            <a:avLst/>
          </a:prstGeom>
          <a:noFill/>
          <a:ln w="9525">
            <a:noFill/>
            <a:miter lim="800000"/>
            <a:headEnd/>
            <a:tailEnd/>
          </a:ln>
          <a:effectLst/>
        </p:spPr>
        <p:txBody>
          <a:bodyPr lIns="60559" tIns="30280" rIns="60559" bIns="30280">
            <a:spAutoFit/>
          </a:bodyPr>
          <a:lstStyle/>
          <a:p>
            <a:pPr algn="l"/>
            <a:r>
              <a:rPr lang="en-US" sz="2800" dirty="0">
                <a:latin typeface="Times New Roman" panose="02020603050405020304" pitchFamily="18" charset="0"/>
                <a:cs typeface="Times New Roman" panose="02020603050405020304" pitchFamily="18" charset="0"/>
              </a:rPr>
              <a:t>	The Leatherby Libraries at Chapman University was completed in August of 2004, and housed the IS&amp;T student service desk, call center, desktop service center, computer lab, and office spaces. Physical proximity encouraged a symbiotic and sustainable relationship between IS&amp;T and the library. Selected collaborative partnership examples are provided to demonstrate how space reconfiguration promoted student success. </a:t>
            </a:r>
          </a:p>
          <a:p>
            <a:pPr algn="l"/>
            <a:r>
              <a:rPr lang="en-US" sz="2800" dirty="0">
                <a:latin typeface="Times New Roman" panose="02020603050405020304" pitchFamily="18" charset="0"/>
                <a:cs typeface="Times New Roman" panose="02020603050405020304" pitchFamily="18" charset="0"/>
              </a:rPr>
              <a:t>	In 2011, our collaborative partnership led to the acquisition of storage space totaling 1,100 sq. ft. This space formerly housed the computer service center, but in 2012 this space was repurposed to accommodate prominent gift collections and archives which directly benefited our student researchers’ success through the increase in access to primary collections and rare materials. </a:t>
            </a:r>
          </a:p>
          <a:p>
            <a:pPr algn="l"/>
            <a:r>
              <a:rPr lang="en-US" sz="2800" dirty="0">
                <a:latin typeface="Times New Roman" panose="02020603050405020304" pitchFamily="18" charset="0"/>
                <a:cs typeface="Times New Roman" panose="02020603050405020304" pitchFamily="18" charset="0"/>
              </a:rPr>
              <a:t>	In 2013, our student population reduced its static computer lab usage in favor of mobile devices (i.e., laptops, tablets, PDA’s). With this recognition, and through transparent communication between IS&amp;T and the Leatherby Libraries, an agreement was struck that allowed the library to convert an underutilized computer lab into a prominent exhibit on California history and study space beneficial to students. </a:t>
            </a:r>
          </a:p>
          <a:p>
            <a:pPr algn="l"/>
            <a:r>
              <a:rPr lang="en-US" sz="2800" dirty="0">
                <a:latin typeface="Times New Roman" panose="02020603050405020304" pitchFamily="18" charset="0"/>
                <a:cs typeface="Times New Roman" panose="02020603050405020304" pitchFamily="18" charset="0"/>
              </a:rPr>
              <a:t>	In 2015, the CIO and Dean of the library collaborated to reconfigure the physical space in the library to increase visibility and access to the IS&amp;T Service Desk. </a:t>
            </a:r>
            <a:r>
              <a:rPr lang="en-US" sz="2800" dirty="0" smtClean="0">
                <a:latin typeface="Times New Roman" panose="02020603050405020304" pitchFamily="18" charset="0"/>
                <a:cs typeface="Times New Roman" panose="02020603050405020304" pitchFamily="18" charset="0"/>
              </a:rPr>
              <a:t>Additionally, </a:t>
            </a:r>
            <a:r>
              <a:rPr lang="en-US" sz="2800" dirty="0">
                <a:latin typeface="Times New Roman" panose="02020603050405020304" pitchFamily="18" charset="0"/>
                <a:cs typeface="Times New Roman" panose="02020603050405020304" pitchFamily="18" charset="0"/>
              </a:rPr>
              <a:t>librarians, library staff, senior leaders from the Campus Planning </a:t>
            </a:r>
            <a:r>
              <a:rPr lang="en-US" sz="2800" dirty="0" smtClean="0">
                <a:latin typeface="Times New Roman" panose="02020603050405020304" pitchFamily="18" charset="0"/>
                <a:cs typeface="Times New Roman" panose="02020603050405020304" pitchFamily="18" charset="0"/>
              </a:rPr>
              <a:t>Department, the </a:t>
            </a:r>
            <a:r>
              <a:rPr lang="en-US" sz="2800" dirty="0">
                <a:latin typeface="Times New Roman" panose="02020603050405020304" pitchFamily="18" charset="0"/>
                <a:cs typeface="Times New Roman" panose="02020603050405020304" pitchFamily="18" charset="0"/>
              </a:rPr>
              <a:t>Provost’s office, and University Advancement were consulted. A collaborative and diverse partnership was established which would form the catalyst to implement the space reconfigurations in a cost effective and timely manner.</a:t>
            </a:r>
          </a:p>
          <a:p>
            <a:pPr algn="l"/>
            <a:r>
              <a:rPr lang="en-US" sz="2800" dirty="0">
                <a:latin typeface="Times New Roman" panose="02020603050405020304" pitchFamily="18" charset="0"/>
                <a:cs typeface="Times New Roman" panose="02020603050405020304" pitchFamily="18" charset="0"/>
              </a:rPr>
              <a:t>	The Service Desk and the desktop service center moved to the 1</a:t>
            </a:r>
            <a:r>
              <a:rPr lang="en-US" sz="2800" baseline="30000" dirty="0">
                <a:latin typeface="Times New Roman" panose="02020603050405020304" pitchFamily="18" charset="0"/>
                <a:cs typeface="Times New Roman" panose="02020603050405020304" pitchFamily="18" charset="0"/>
              </a:rPr>
              <a:t>st</a:t>
            </a:r>
            <a:r>
              <a:rPr lang="en-US" sz="2800" dirty="0">
                <a:latin typeface="Times New Roman" panose="02020603050405020304" pitchFamily="18" charset="0"/>
                <a:cs typeface="Times New Roman" panose="02020603050405020304" pitchFamily="18" charset="0"/>
              </a:rPr>
              <a:t> floor of the library. Student success was promoted by providing IS&amp;T and library employees direct access to students to efficiently address technology related issues, increase service to students, and update software applications on library computers in a timely manner. </a:t>
            </a:r>
          </a:p>
          <a:p>
            <a:r>
              <a:rPr lang="en-US" sz="1800" dirty="0"/>
              <a:t> </a:t>
            </a:r>
          </a:p>
        </p:txBody>
      </p:sp>
      <p:sp>
        <p:nvSpPr>
          <p:cNvPr id="11" name="Text Box 10">
            <a:extLst>
              <a:ext uri="{FF2B5EF4-FFF2-40B4-BE49-F238E27FC236}">
                <a16:creationId xmlns="" xmlns:a16="http://schemas.microsoft.com/office/drawing/2014/main" id="{860E9775-BCDE-44CF-8252-84DD20B716DC}"/>
              </a:ext>
            </a:extLst>
          </p:cNvPr>
          <p:cNvSpPr txBox="1">
            <a:spLocks noChangeArrowheads="1"/>
          </p:cNvSpPr>
          <p:nvPr/>
        </p:nvSpPr>
        <p:spPr bwMode="auto">
          <a:xfrm>
            <a:off x="11582400" y="4368800"/>
            <a:ext cx="9829800" cy="1907811"/>
          </a:xfrm>
          <a:prstGeom prst="rect">
            <a:avLst/>
          </a:prstGeom>
          <a:noFill/>
          <a:ln w="9525">
            <a:noFill/>
            <a:miter lim="800000"/>
            <a:headEnd/>
            <a:tailEnd/>
          </a:ln>
          <a:effectLst/>
        </p:spPr>
        <p:txBody>
          <a:bodyPr lIns="60559" tIns="30280" rIns="60559" bIns="30280">
            <a:spAutoFit/>
          </a:bodyPr>
          <a:lstStyle/>
          <a:p>
            <a:pPr defTabSz="2908300">
              <a:spcBef>
                <a:spcPct val="50000"/>
              </a:spcBef>
            </a:pPr>
            <a:r>
              <a:rPr lang="en-US" sz="6000" b="1" dirty="0">
                <a:latin typeface="Times New Roman" panose="02020603050405020304" pitchFamily="18" charset="0"/>
                <a:cs typeface="Times New Roman" panose="02020603050405020304" pitchFamily="18" charset="0"/>
              </a:rPr>
              <a:t>Defining and Promoting Student Success</a:t>
            </a:r>
          </a:p>
        </p:txBody>
      </p:sp>
      <p:sp>
        <p:nvSpPr>
          <p:cNvPr id="12" name="Text Box 11">
            <a:extLst>
              <a:ext uri="{FF2B5EF4-FFF2-40B4-BE49-F238E27FC236}">
                <a16:creationId xmlns="" xmlns:a16="http://schemas.microsoft.com/office/drawing/2014/main" id="{E579086B-83CA-47F8-A909-7E54632DCBA8}"/>
              </a:ext>
            </a:extLst>
          </p:cNvPr>
          <p:cNvSpPr txBox="1">
            <a:spLocks noChangeArrowheads="1"/>
          </p:cNvSpPr>
          <p:nvPr/>
        </p:nvSpPr>
        <p:spPr bwMode="auto">
          <a:xfrm>
            <a:off x="33223200" y="4371975"/>
            <a:ext cx="9829800" cy="984481"/>
          </a:xfrm>
          <a:prstGeom prst="rect">
            <a:avLst/>
          </a:prstGeom>
          <a:noFill/>
          <a:ln w="9525">
            <a:noFill/>
            <a:miter lim="800000"/>
            <a:headEnd/>
            <a:tailEnd/>
          </a:ln>
          <a:effectLst/>
        </p:spPr>
        <p:txBody>
          <a:bodyPr lIns="60559" tIns="30280" rIns="60559" bIns="30280">
            <a:spAutoFit/>
          </a:bodyPr>
          <a:lstStyle/>
          <a:p>
            <a:pPr defTabSz="2908300">
              <a:spcBef>
                <a:spcPct val="50000"/>
              </a:spcBef>
            </a:pPr>
            <a:r>
              <a:rPr lang="en-US" sz="6000" b="1" dirty="0">
                <a:latin typeface="Times New Roman" panose="02020603050405020304" pitchFamily="18" charset="0"/>
                <a:cs typeface="Times New Roman" panose="02020603050405020304" pitchFamily="18" charset="0"/>
              </a:rPr>
              <a:t>Conclusions</a:t>
            </a:r>
          </a:p>
        </p:txBody>
      </p:sp>
      <p:sp>
        <p:nvSpPr>
          <p:cNvPr id="13" name="Text Box 39">
            <a:extLst>
              <a:ext uri="{FF2B5EF4-FFF2-40B4-BE49-F238E27FC236}">
                <a16:creationId xmlns="" xmlns:a16="http://schemas.microsoft.com/office/drawing/2014/main" id="{09F476B9-8464-4B2F-860E-9B9A122B91B9}"/>
              </a:ext>
            </a:extLst>
          </p:cNvPr>
          <p:cNvSpPr txBox="1">
            <a:spLocks noChangeArrowheads="1"/>
          </p:cNvSpPr>
          <p:nvPr/>
        </p:nvSpPr>
        <p:spPr bwMode="auto">
          <a:xfrm>
            <a:off x="22401819" y="5637695"/>
            <a:ext cx="9764712" cy="11151642"/>
          </a:xfrm>
          <a:prstGeom prst="rect">
            <a:avLst/>
          </a:prstGeom>
          <a:noFill/>
          <a:ln w="57150" cmpd="thinThick">
            <a:noFill/>
            <a:miter lim="800000"/>
            <a:headEnd/>
            <a:tailEnd/>
          </a:ln>
          <a:effectLst/>
        </p:spPr>
        <p:txBody>
          <a:bodyPr lIns="40512" tIns="20256" rIns="40512" bIns="20256">
            <a:spAutoFit/>
          </a:bodyPr>
          <a:lstStyle/>
          <a:p>
            <a:pPr algn="l" defTabSz="404813" eaLnBrk="0" hangingPunct="0">
              <a:lnSpc>
                <a:spcPct val="95000"/>
              </a:lnSpc>
            </a:pPr>
            <a:r>
              <a:rPr lang="en-US" sz="2800" dirty="0">
                <a:latin typeface="Times New Roman" pitchFamily="18" charset="0"/>
              </a:rPr>
              <a:t>The benefits for both the IS&amp;T Department and the Leatherby Libraries include the provision of a “one-stop-shop” approach to services and resources provided by these two departments to emphasize and promote student success. </a:t>
            </a:r>
          </a:p>
          <a:p>
            <a:pPr algn="l" defTabSz="404813" eaLnBrk="0" hangingPunct="0">
              <a:lnSpc>
                <a:spcPct val="95000"/>
              </a:lnSpc>
            </a:pPr>
            <a:endParaRPr lang="en-US" sz="2800" dirty="0">
              <a:latin typeface="Times New Roman" pitchFamily="18" charset="0"/>
            </a:endParaRPr>
          </a:p>
          <a:p>
            <a:pPr algn="l" defTabSz="404813" eaLnBrk="0" hangingPunct="0">
              <a:lnSpc>
                <a:spcPct val="95000"/>
              </a:lnSpc>
            </a:pPr>
            <a:r>
              <a:rPr lang="en-US" sz="2800" b="1" dirty="0">
                <a:latin typeface="Times New Roman" pitchFamily="18" charset="0"/>
              </a:rPr>
              <a:t>Additional mutual benefits derived from the collaborative partnership include:</a:t>
            </a:r>
          </a:p>
          <a:p>
            <a:pPr algn="l" defTabSz="404813" eaLnBrk="0" hangingPunct="0">
              <a:lnSpc>
                <a:spcPct val="95000"/>
              </a:lnSpc>
            </a:pPr>
            <a:endParaRPr lang="en-US" sz="2800" dirty="0">
              <a:latin typeface="Times New Roman" pitchFamily="18" charset="0"/>
            </a:endParaRPr>
          </a:p>
          <a:p>
            <a:pPr marL="457200" indent="-457200" algn="l" defTabSz="404813" eaLnBrk="0" hangingPunct="0">
              <a:lnSpc>
                <a:spcPct val="95000"/>
              </a:lnSpc>
              <a:buFont typeface="Arial" panose="020B0604020202020204" pitchFamily="34" charset="0"/>
              <a:buChar char="•"/>
            </a:pPr>
            <a:r>
              <a:rPr lang="en-US" sz="2800" dirty="0" smtClean="0">
                <a:latin typeface="Times New Roman" pitchFamily="18" charset="0"/>
              </a:rPr>
              <a:t>Opportunities </a:t>
            </a:r>
            <a:r>
              <a:rPr lang="en-US" sz="2800" dirty="0">
                <a:latin typeface="Times New Roman" pitchFamily="18" charset="0"/>
              </a:rPr>
              <a:t>to maximize the utilization of space in an efficient manner</a:t>
            </a:r>
          </a:p>
          <a:p>
            <a:pPr algn="l" defTabSz="404813" eaLnBrk="0" hangingPunct="0">
              <a:lnSpc>
                <a:spcPct val="95000"/>
              </a:lnSpc>
            </a:pPr>
            <a:endParaRPr lang="en-US" sz="2800" dirty="0">
              <a:latin typeface="Times New Roman" pitchFamily="18" charset="0"/>
            </a:endParaRPr>
          </a:p>
          <a:p>
            <a:pPr marL="457200" indent="-457200" algn="l" defTabSz="404813" eaLnBrk="0" hangingPunct="0">
              <a:lnSpc>
                <a:spcPct val="95000"/>
              </a:lnSpc>
              <a:buFont typeface="Arial" panose="020B0604020202020204" pitchFamily="34" charset="0"/>
              <a:buChar char="•"/>
            </a:pPr>
            <a:r>
              <a:rPr lang="en-US" sz="2800" dirty="0" smtClean="0">
                <a:latin typeface="Times New Roman" pitchFamily="18" charset="0"/>
              </a:rPr>
              <a:t>Alignment of the </a:t>
            </a:r>
            <a:r>
              <a:rPr lang="en-US" sz="2800" dirty="0">
                <a:latin typeface="Times New Roman" pitchFamily="18" charset="0"/>
              </a:rPr>
              <a:t>IS&amp;T and library staff toward the same timely customer service oriented processes</a:t>
            </a:r>
          </a:p>
          <a:p>
            <a:pPr algn="l" defTabSz="404813" eaLnBrk="0" hangingPunct="0">
              <a:lnSpc>
                <a:spcPct val="95000"/>
              </a:lnSpc>
            </a:pPr>
            <a:endParaRPr lang="en-US" sz="2800" dirty="0">
              <a:latin typeface="Times New Roman" pitchFamily="18" charset="0"/>
            </a:endParaRPr>
          </a:p>
          <a:p>
            <a:pPr marL="457200" indent="-457200" algn="l" defTabSz="404813" eaLnBrk="0" hangingPunct="0">
              <a:lnSpc>
                <a:spcPct val="95000"/>
              </a:lnSpc>
              <a:buFont typeface="Arial" panose="020B0604020202020204" pitchFamily="34" charset="0"/>
              <a:buChar char="•"/>
            </a:pPr>
            <a:r>
              <a:rPr lang="en-US" sz="2800" dirty="0" smtClean="0">
                <a:latin typeface="Times New Roman" pitchFamily="18" charset="0"/>
              </a:rPr>
              <a:t>Promotion of </a:t>
            </a:r>
            <a:r>
              <a:rPr lang="en-US" sz="2800" dirty="0">
                <a:latin typeface="Times New Roman" pitchFamily="18" charset="0"/>
              </a:rPr>
              <a:t>IS&amp;T and the library through their physical proximity within the library building</a:t>
            </a:r>
          </a:p>
          <a:p>
            <a:pPr algn="l" defTabSz="404813" eaLnBrk="0" hangingPunct="0">
              <a:lnSpc>
                <a:spcPct val="95000"/>
              </a:lnSpc>
            </a:pPr>
            <a:endParaRPr lang="en-US" sz="2800" dirty="0">
              <a:latin typeface="Times New Roman" pitchFamily="18" charset="0"/>
            </a:endParaRPr>
          </a:p>
          <a:p>
            <a:pPr marL="457200" indent="-457200" algn="l" defTabSz="404813" eaLnBrk="0" hangingPunct="0">
              <a:lnSpc>
                <a:spcPct val="95000"/>
              </a:lnSpc>
              <a:buFont typeface="Arial" panose="020B0604020202020204" pitchFamily="34" charset="0"/>
              <a:buChar char="•"/>
            </a:pPr>
            <a:r>
              <a:rPr lang="en-US" sz="2800" dirty="0" smtClean="0">
                <a:latin typeface="Times New Roman" pitchFamily="18" charset="0"/>
              </a:rPr>
              <a:t>Validation of the </a:t>
            </a:r>
            <a:r>
              <a:rPr lang="en-US" sz="2800" dirty="0">
                <a:latin typeface="Times New Roman" pitchFamily="18" charset="0"/>
              </a:rPr>
              <a:t>library as a place </a:t>
            </a:r>
            <a:r>
              <a:rPr lang="en-US" sz="2800" dirty="0" smtClean="0">
                <a:latin typeface="Times New Roman" pitchFamily="18" charset="0"/>
              </a:rPr>
              <a:t>to </a:t>
            </a:r>
            <a:r>
              <a:rPr lang="en-US" sz="2800" dirty="0">
                <a:latin typeface="Times New Roman" pitchFamily="18" charset="0"/>
              </a:rPr>
              <a:t>conduct research, study, and collaborate with others with direct IS&amp;T support</a:t>
            </a:r>
          </a:p>
          <a:p>
            <a:pPr algn="l" defTabSz="404813" eaLnBrk="0" hangingPunct="0">
              <a:lnSpc>
                <a:spcPct val="95000"/>
              </a:lnSpc>
            </a:pPr>
            <a:endParaRPr lang="en-US" sz="4000" dirty="0">
              <a:latin typeface="Times New Roman" pitchFamily="18" charset="0"/>
            </a:endParaRPr>
          </a:p>
          <a:p>
            <a:pPr algn="l" defTabSz="404813" eaLnBrk="0" hangingPunct="0">
              <a:lnSpc>
                <a:spcPct val="95000"/>
              </a:lnSpc>
            </a:pPr>
            <a:endParaRPr lang="en-US" sz="4000" dirty="0">
              <a:latin typeface="Times New Roman" pitchFamily="18" charset="0"/>
            </a:endParaRPr>
          </a:p>
          <a:p>
            <a:pPr algn="l" defTabSz="404813" eaLnBrk="0" hangingPunct="0">
              <a:lnSpc>
                <a:spcPct val="95000"/>
              </a:lnSpc>
            </a:pPr>
            <a:endParaRPr lang="en-US" sz="4000" dirty="0">
              <a:latin typeface="Times New Roman" pitchFamily="18" charset="0"/>
            </a:endParaRPr>
          </a:p>
          <a:p>
            <a:pPr marL="571500" indent="-571500" algn="l" defTabSz="404813" eaLnBrk="0" hangingPunct="0">
              <a:lnSpc>
                <a:spcPct val="95000"/>
              </a:lnSpc>
              <a:buFont typeface="Arial" panose="020B0604020202020204" pitchFamily="34" charset="0"/>
              <a:buChar char="•"/>
            </a:pPr>
            <a:endParaRPr lang="en-US" sz="4000" dirty="0">
              <a:latin typeface="Times New Roman" pitchFamily="18" charset="0"/>
            </a:endParaRPr>
          </a:p>
          <a:p>
            <a:pPr algn="l" defTabSz="404813" eaLnBrk="0" hangingPunct="0">
              <a:lnSpc>
                <a:spcPct val="95000"/>
              </a:lnSpc>
            </a:pPr>
            <a:endParaRPr lang="en-US" sz="4000" dirty="0">
              <a:latin typeface="Times New Roman" pitchFamily="18" charset="0"/>
            </a:endParaRPr>
          </a:p>
        </p:txBody>
      </p:sp>
      <p:sp>
        <p:nvSpPr>
          <p:cNvPr id="14" name="Text Box 40">
            <a:extLst>
              <a:ext uri="{FF2B5EF4-FFF2-40B4-BE49-F238E27FC236}">
                <a16:creationId xmlns="" xmlns:a16="http://schemas.microsoft.com/office/drawing/2014/main" id="{D2B9447F-B3A1-4465-B716-4631E30B5AE4}"/>
              </a:ext>
            </a:extLst>
          </p:cNvPr>
          <p:cNvSpPr txBox="1">
            <a:spLocks noChangeArrowheads="1"/>
          </p:cNvSpPr>
          <p:nvPr/>
        </p:nvSpPr>
        <p:spPr bwMode="auto">
          <a:xfrm>
            <a:off x="33281983" y="5484329"/>
            <a:ext cx="9691688" cy="15712890"/>
          </a:xfrm>
          <a:prstGeom prst="rect">
            <a:avLst/>
          </a:prstGeom>
          <a:noFill/>
          <a:ln w="57150" cmpd="thinThick">
            <a:noFill/>
            <a:miter lim="800000"/>
            <a:headEnd/>
            <a:tailEnd/>
          </a:ln>
          <a:effectLst/>
        </p:spPr>
        <p:txBody>
          <a:bodyPr lIns="40512" tIns="20256" rIns="40512" bIns="20256">
            <a:spAutoFit/>
          </a:bodyPr>
          <a:lstStyle/>
          <a:p>
            <a:pPr algn="l" defTabSz="404813" eaLnBrk="0" hangingPunct="0">
              <a:lnSpc>
                <a:spcPct val="95000"/>
              </a:lnSpc>
            </a:pPr>
            <a:r>
              <a:rPr lang="en-US" sz="2800" dirty="0">
                <a:latin typeface="Times New Roman" pitchFamily="18" charset="0"/>
              </a:rPr>
              <a:t>This partnership between the IS&amp;T Department and the Leatherby Libraries is providing a path for innovative utilization of space, increased awareness and visibility of services, and collaborative opportunities between the two departments to promote student success. </a:t>
            </a:r>
            <a:br>
              <a:rPr lang="en-US" sz="2800" dirty="0">
                <a:latin typeface="Times New Roman" pitchFamily="18" charset="0"/>
              </a:rPr>
            </a:br>
            <a:r>
              <a:rPr lang="en-US" sz="2800" dirty="0">
                <a:latin typeface="Times New Roman" pitchFamily="18" charset="0"/>
              </a:rPr>
              <a:t/>
            </a:r>
            <a:br>
              <a:rPr lang="en-US" sz="2800" dirty="0">
                <a:latin typeface="Times New Roman" pitchFamily="18" charset="0"/>
              </a:rPr>
            </a:br>
            <a:r>
              <a:rPr lang="en-US" sz="2800" b="1" dirty="0">
                <a:latin typeface="Times New Roman" pitchFamily="18" charset="0"/>
              </a:rPr>
              <a:t>Evidence of this collaborative partnership includes:</a:t>
            </a:r>
            <a:endParaRPr lang="en-US" sz="2800" dirty="0">
              <a:latin typeface="Times New Roman" pitchFamily="18" charset="0"/>
            </a:endParaRPr>
          </a:p>
          <a:p>
            <a:pPr marL="342900" indent="-342900" algn="l" defTabSz="404813" eaLnBrk="0" hangingPunct="0">
              <a:lnSpc>
                <a:spcPct val="95000"/>
              </a:lnSpc>
              <a:buFont typeface="Arial" panose="020B0604020202020204" pitchFamily="34" charset="0"/>
              <a:buChar char="•"/>
            </a:pPr>
            <a:r>
              <a:rPr lang="en-US" sz="2800" dirty="0">
                <a:latin typeface="Times New Roman" pitchFamily="18" charset="0"/>
              </a:rPr>
              <a:t>Acquiring and repurposing space in new ways including:</a:t>
            </a:r>
          </a:p>
          <a:p>
            <a:pPr marL="800100" lvl="1" indent="-342900" algn="l" defTabSz="404813" eaLnBrk="0" hangingPunct="0">
              <a:lnSpc>
                <a:spcPct val="95000"/>
              </a:lnSpc>
              <a:buFont typeface="Arial" panose="020B0604020202020204" pitchFamily="34" charset="0"/>
              <a:buChar char="•"/>
            </a:pPr>
            <a:r>
              <a:rPr lang="en-US" sz="2800" dirty="0">
                <a:latin typeface="Times New Roman" pitchFamily="18" charset="0"/>
              </a:rPr>
              <a:t>The library acquiring 1,075 sq. ft. in 2009, 1,809 sq. ft. in 2011, and 1,972 sq. ft. in 2015 from IS&amp;T</a:t>
            </a:r>
          </a:p>
          <a:p>
            <a:pPr marL="800100" lvl="1" indent="-342900" algn="l" defTabSz="404813" eaLnBrk="0" hangingPunct="0">
              <a:lnSpc>
                <a:spcPct val="95000"/>
              </a:lnSpc>
              <a:buFont typeface="Arial" panose="020B0604020202020204" pitchFamily="34" charset="0"/>
              <a:buChar char="•"/>
            </a:pPr>
            <a:r>
              <a:rPr lang="en-US" sz="2800" dirty="0">
                <a:latin typeface="Times New Roman" pitchFamily="18" charset="0"/>
              </a:rPr>
              <a:t>Repurposing space for archival storage, exhibits and archives, staff offices, digitization lab, and general storage</a:t>
            </a:r>
          </a:p>
          <a:p>
            <a:pPr marL="342900" indent="-342900" algn="l" defTabSz="404813" eaLnBrk="0" hangingPunct="0">
              <a:lnSpc>
                <a:spcPct val="95000"/>
              </a:lnSpc>
              <a:buFont typeface="Arial" panose="020B0604020202020204" pitchFamily="34" charset="0"/>
              <a:buChar char="•"/>
            </a:pPr>
            <a:r>
              <a:rPr lang="en-US" sz="2800" dirty="0">
                <a:latin typeface="Times New Roman" pitchFamily="18" charset="0"/>
              </a:rPr>
              <a:t>IS&amp;T increasing their Service Desk from 120 sq. ft. to 198 sq. ft. (65% increase) </a:t>
            </a:r>
            <a:r>
              <a:rPr lang="en-US" sz="2800" dirty="0" smtClean="0">
                <a:latin typeface="Times New Roman" pitchFamily="18" charset="0"/>
              </a:rPr>
              <a:t>which raised </a:t>
            </a:r>
            <a:r>
              <a:rPr lang="en-US" sz="2800" dirty="0">
                <a:latin typeface="Times New Roman" pitchFamily="18" charset="0"/>
              </a:rPr>
              <a:t>awareness and visibility of the Service Desk by moving from the basement to the 1</a:t>
            </a:r>
            <a:r>
              <a:rPr lang="en-US" sz="2800" baseline="30000" dirty="0">
                <a:latin typeface="Times New Roman" pitchFamily="18" charset="0"/>
              </a:rPr>
              <a:t>st</a:t>
            </a:r>
            <a:r>
              <a:rPr lang="en-US" sz="2800" dirty="0">
                <a:latin typeface="Times New Roman" pitchFamily="18" charset="0"/>
              </a:rPr>
              <a:t> floor</a:t>
            </a:r>
          </a:p>
          <a:p>
            <a:pPr marL="342900" indent="-342900" algn="l" defTabSz="404813" eaLnBrk="0" hangingPunct="0">
              <a:lnSpc>
                <a:spcPct val="95000"/>
              </a:lnSpc>
              <a:buFont typeface="Arial" panose="020B0604020202020204" pitchFamily="34" charset="0"/>
              <a:buChar char="•"/>
            </a:pPr>
            <a:r>
              <a:rPr lang="en-US" sz="2800" dirty="0">
                <a:latin typeface="Times New Roman" pitchFamily="18" charset="0"/>
              </a:rPr>
              <a:t>Walkups to the Service Desk increased from 150 to 450, which resulted in a 200% increase in the provision of services to students</a:t>
            </a:r>
          </a:p>
          <a:p>
            <a:pPr algn="l" defTabSz="404813" eaLnBrk="0" hangingPunct="0">
              <a:lnSpc>
                <a:spcPct val="95000"/>
              </a:lnSpc>
            </a:pPr>
            <a:endParaRPr lang="en-US" sz="2800" dirty="0">
              <a:latin typeface="Times New Roman" pitchFamily="18" charset="0"/>
            </a:endParaRPr>
          </a:p>
          <a:p>
            <a:pPr marL="227013" indent="-227013" algn="l" defTabSz="404813" eaLnBrk="0" hangingPunct="0">
              <a:lnSpc>
                <a:spcPct val="95000"/>
              </a:lnSpc>
            </a:pPr>
            <a:endParaRPr lang="en-US" sz="4800" b="1" dirty="0">
              <a:latin typeface="Times New Roman" pitchFamily="18" charset="0"/>
            </a:endParaRPr>
          </a:p>
          <a:p>
            <a:pPr marL="227013" indent="-227013" algn="l" defTabSz="404813" eaLnBrk="0" hangingPunct="0">
              <a:lnSpc>
                <a:spcPct val="95000"/>
              </a:lnSpc>
            </a:pPr>
            <a:endParaRPr lang="en-US" sz="4800" b="1" dirty="0">
              <a:latin typeface="Times New Roman" pitchFamily="18" charset="0"/>
            </a:endParaRPr>
          </a:p>
          <a:p>
            <a:pPr marL="227013" indent="-227013" algn="l" defTabSz="404813" eaLnBrk="0" hangingPunct="0">
              <a:lnSpc>
                <a:spcPct val="95000"/>
              </a:lnSpc>
            </a:pPr>
            <a:endParaRPr lang="en-US" sz="4800" b="1" dirty="0">
              <a:latin typeface="Times New Roman" pitchFamily="18" charset="0"/>
            </a:endParaRPr>
          </a:p>
          <a:p>
            <a:pPr marL="227013" indent="-227013" algn="l" defTabSz="404813" eaLnBrk="0" hangingPunct="0">
              <a:lnSpc>
                <a:spcPct val="95000"/>
              </a:lnSpc>
            </a:pPr>
            <a:endParaRPr lang="en-US" sz="4800" b="1" dirty="0">
              <a:latin typeface="Times New Roman" pitchFamily="18" charset="0"/>
            </a:endParaRPr>
          </a:p>
          <a:p>
            <a:pPr marL="227013" indent="-227013" algn="l" defTabSz="404813" eaLnBrk="0" hangingPunct="0">
              <a:lnSpc>
                <a:spcPct val="95000"/>
              </a:lnSpc>
            </a:pPr>
            <a:endParaRPr lang="en-US" sz="4800" b="1" dirty="0">
              <a:latin typeface="Times New Roman" pitchFamily="18" charset="0"/>
            </a:endParaRPr>
          </a:p>
          <a:p>
            <a:pPr defTabSz="404813" eaLnBrk="0" hangingPunct="0">
              <a:lnSpc>
                <a:spcPct val="95000"/>
              </a:lnSpc>
            </a:pPr>
            <a:r>
              <a:rPr lang="en-US" sz="3600" b="1" dirty="0">
                <a:latin typeface="Times New Roman" pitchFamily="18" charset="0"/>
              </a:rPr>
              <a:t>References</a:t>
            </a:r>
          </a:p>
          <a:p>
            <a:pPr algn="l" defTabSz="404813" eaLnBrk="0" hangingPunct="0">
              <a:lnSpc>
                <a:spcPct val="95000"/>
              </a:lnSpc>
            </a:pPr>
            <a:endParaRPr lang="en-US" sz="2400" dirty="0">
              <a:latin typeface="Times New Roman" pitchFamily="18" charset="0"/>
            </a:endParaRPr>
          </a:p>
          <a:p>
            <a:pPr algn="l" defTabSz="404813" eaLnBrk="0" hangingPunct="0">
              <a:lnSpc>
                <a:spcPct val="95000"/>
              </a:lnSpc>
            </a:pPr>
            <a:r>
              <a:rPr lang="en-US" sz="2400" dirty="0">
                <a:latin typeface="Times New Roman" pitchFamily="18" charset="0"/>
              </a:rPr>
              <a:t>Andrews, C., Wright, S. E., and </a:t>
            </a:r>
            <a:r>
              <a:rPr lang="en-US" sz="2400" dirty="0" err="1">
                <a:latin typeface="Times New Roman" pitchFamily="18" charset="0"/>
              </a:rPr>
              <a:t>Raskin</a:t>
            </a:r>
            <a:r>
              <a:rPr lang="en-US" sz="2400" dirty="0">
                <a:latin typeface="Times New Roman" pitchFamily="18" charset="0"/>
              </a:rPr>
              <a:t>, H. (2016). Library learning spaces: </a:t>
            </a:r>
          </a:p>
          <a:p>
            <a:pPr algn="l" defTabSz="404813" eaLnBrk="0" hangingPunct="0">
              <a:lnSpc>
                <a:spcPct val="95000"/>
              </a:lnSpc>
            </a:pPr>
            <a:r>
              <a:rPr lang="en-US" sz="2400" dirty="0">
                <a:latin typeface="Times New Roman" pitchFamily="18" charset="0"/>
              </a:rPr>
              <a:t>	Investigating libraries and investing in student feedback. </a:t>
            </a:r>
            <a:r>
              <a:rPr lang="en-US" sz="2400" i="1" dirty="0">
                <a:latin typeface="Times New Roman" pitchFamily="18" charset="0"/>
              </a:rPr>
              <a:t>Journal of </a:t>
            </a:r>
          </a:p>
          <a:p>
            <a:pPr algn="l" defTabSz="404813" eaLnBrk="0" hangingPunct="0">
              <a:lnSpc>
                <a:spcPct val="95000"/>
              </a:lnSpc>
            </a:pPr>
            <a:r>
              <a:rPr lang="en-US" sz="2400" i="1" dirty="0">
                <a:latin typeface="Times New Roman" pitchFamily="18" charset="0"/>
              </a:rPr>
              <a:t>	Library Administration,</a:t>
            </a:r>
            <a:r>
              <a:rPr lang="en-US" sz="2400" dirty="0">
                <a:latin typeface="Times New Roman" pitchFamily="18" charset="0"/>
              </a:rPr>
              <a:t> 56(6), 647-672. </a:t>
            </a:r>
          </a:p>
          <a:p>
            <a:pPr algn="l" defTabSz="404813" eaLnBrk="0" hangingPunct="0">
              <a:lnSpc>
                <a:spcPct val="95000"/>
              </a:lnSpc>
            </a:pPr>
            <a:r>
              <a:rPr lang="en-US" sz="2400" dirty="0">
                <a:latin typeface="Times New Roman" pitchFamily="18" charset="0"/>
              </a:rPr>
              <a:t>Cha, S. H. and Kim, T. W. (2015). What matters for students’ use of physical </a:t>
            </a:r>
          </a:p>
          <a:p>
            <a:pPr algn="l" defTabSz="404813" eaLnBrk="0" hangingPunct="0">
              <a:lnSpc>
                <a:spcPct val="95000"/>
              </a:lnSpc>
            </a:pPr>
            <a:r>
              <a:rPr lang="en-US" sz="2400" dirty="0">
                <a:latin typeface="Times New Roman" pitchFamily="18" charset="0"/>
              </a:rPr>
              <a:t>	library space? </a:t>
            </a:r>
            <a:r>
              <a:rPr lang="en-US" sz="2400" i="1" dirty="0">
                <a:latin typeface="Times New Roman" pitchFamily="18" charset="0"/>
              </a:rPr>
              <a:t>Journal of Academic Librarianship</a:t>
            </a:r>
            <a:r>
              <a:rPr lang="en-US" sz="2400" dirty="0">
                <a:latin typeface="Times New Roman" pitchFamily="18" charset="0"/>
              </a:rPr>
              <a:t>, 41(3), 274-279. </a:t>
            </a:r>
          </a:p>
          <a:p>
            <a:pPr algn="l" defTabSz="404813" eaLnBrk="0" hangingPunct="0">
              <a:lnSpc>
                <a:spcPct val="95000"/>
              </a:lnSpc>
            </a:pPr>
            <a:r>
              <a:rPr lang="en-US" sz="2400" dirty="0" err="1">
                <a:latin typeface="Times New Roman" pitchFamily="18" charset="0"/>
              </a:rPr>
              <a:t>Khoo</a:t>
            </a:r>
            <a:r>
              <a:rPr lang="en-US" sz="2400" dirty="0">
                <a:latin typeface="Times New Roman" pitchFamily="18" charset="0"/>
              </a:rPr>
              <a:t>, M. J., Rozaklis, L., Hall, C., and </a:t>
            </a:r>
            <a:r>
              <a:rPr lang="en-US" sz="2400" dirty="0" err="1">
                <a:latin typeface="Times New Roman" pitchFamily="18" charset="0"/>
              </a:rPr>
              <a:t>Kusunoki</a:t>
            </a:r>
            <a:r>
              <a:rPr lang="en-US" sz="2400" dirty="0">
                <a:latin typeface="Times New Roman" pitchFamily="18" charset="0"/>
              </a:rPr>
              <a:t>, D. (2016). “A really nice</a:t>
            </a:r>
          </a:p>
          <a:p>
            <a:pPr algn="l" defTabSz="404813" eaLnBrk="0" hangingPunct="0">
              <a:lnSpc>
                <a:spcPct val="95000"/>
              </a:lnSpc>
            </a:pPr>
            <a:r>
              <a:rPr lang="en-US" sz="2400" dirty="0">
                <a:latin typeface="Times New Roman" pitchFamily="18" charset="0"/>
              </a:rPr>
              <a:t>	spot”: Evaluating place, space, and technology in academic libraries. </a:t>
            </a:r>
          </a:p>
          <a:p>
            <a:pPr algn="l" defTabSz="404813" eaLnBrk="0" hangingPunct="0">
              <a:lnSpc>
                <a:spcPct val="95000"/>
              </a:lnSpc>
            </a:pPr>
            <a:r>
              <a:rPr lang="en-US" sz="2400" i="1" dirty="0">
                <a:latin typeface="Times New Roman" pitchFamily="18" charset="0"/>
              </a:rPr>
              <a:t>	College &amp; Research Libraries</a:t>
            </a:r>
            <a:r>
              <a:rPr lang="en-US" sz="2400" dirty="0">
                <a:latin typeface="Times New Roman" pitchFamily="18" charset="0"/>
              </a:rPr>
              <a:t>, 77(1), 51-70.</a:t>
            </a:r>
          </a:p>
          <a:p>
            <a:pPr algn="l" defTabSz="404813" eaLnBrk="0" hangingPunct="0">
              <a:lnSpc>
                <a:spcPct val="95000"/>
              </a:lnSpc>
            </a:pPr>
            <a:r>
              <a:rPr lang="en-US" sz="2400" dirty="0">
                <a:latin typeface="Times New Roman" pitchFamily="18" charset="0"/>
              </a:rPr>
              <a:t>Montgomery, S. E. (2014). Library space assessment: User learning behaviors </a:t>
            </a:r>
          </a:p>
          <a:p>
            <a:pPr algn="l" defTabSz="404813" eaLnBrk="0" hangingPunct="0">
              <a:lnSpc>
                <a:spcPct val="95000"/>
              </a:lnSpc>
            </a:pPr>
            <a:r>
              <a:rPr lang="en-US" sz="2400" dirty="0">
                <a:latin typeface="Times New Roman" pitchFamily="18" charset="0"/>
              </a:rPr>
              <a:t>	in the library. </a:t>
            </a:r>
            <a:r>
              <a:rPr lang="en-US" sz="2400" i="1" dirty="0">
                <a:latin typeface="Times New Roman" pitchFamily="18" charset="0"/>
              </a:rPr>
              <a:t>Journal of Academic Librarianship</a:t>
            </a:r>
            <a:r>
              <a:rPr lang="en-US" sz="2400" dirty="0">
                <a:latin typeface="Times New Roman" pitchFamily="18" charset="0"/>
              </a:rPr>
              <a:t>, 40(1), 70-75. </a:t>
            </a:r>
            <a:endParaRPr lang="en-US" sz="4800" b="1" dirty="0">
              <a:latin typeface="Times New Roman" pitchFamily="18" charset="0"/>
            </a:endParaRPr>
          </a:p>
        </p:txBody>
      </p:sp>
      <p:sp>
        <p:nvSpPr>
          <p:cNvPr id="15" name="Text Box 42">
            <a:extLst>
              <a:ext uri="{FF2B5EF4-FFF2-40B4-BE49-F238E27FC236}">
                <a16:creationId xmlns="" xmlns:a16="http://schemas.microsoft.com/office/drawing/2014/main" id="{1EB38CAF-D7D2-48BF-94E8-8B9BE266F134}"/>
              </a:ext>
            </a:extLst>
          </p:cNvPr>
          <p:cNvSpPr txBox="1">
            <a:spLocks noChangeArrowheads="1"/>
          </p:cNvSpPr>
          <p:nvPr/>
        </p:nvSpPr>
        <p:spPr bwMode="auto">
          <a:xfrm>
            <a:off x="838200" y="4368800"/>
            <a:ext cx="9829800" cy="984481"/>
          </a:xfrm>
          <a:prstGeom prst="rect">
            <a:avLst/>
          </a:prstGeom>
          <a:noFill/>
          <a:ln w="9525">
            <a:noFill/>
            <a:miter lim="800000"/>
            <a:headEnd/>
            <a:tailEnd/>
          </a:ln>
          <a:effectLst/>
        </p:spPr>
        <p:txBody>
          <a:bodyPr lIns="60559" tIns="30280" rIns="60559" bIns="30280">
            <a:spAutoFit/>
          </a:bodyPr>
          <a:lstStyle/>
          <a:p>
            <a:pPr defTabSz="2908300">
              <a:spcBef>
                <a:spcPct val="50000"/>
              </a:spcBef>
            </a:pPr>
            <a:r>
              <a:rPr lang="en-US" sz="6000" b="1" dirty="0">
                <a:latin typeface="Times New Roman" panose="02020603050405020304" pitchFamily="18" charset="0"/>
                <a:cs typeface="Times New Roman" panose="02020603050405020304" pitchFamily="18" charset="0"/>
              </a:rPr>
              <a:t>Introduction</a:t>
            </a:r>
          </a:p>
        </p:txBody>
      </p:sp>
      <p:sp>
        <p:nvSpPr>
          <p:cNvPr id="16" name="Text Box 43">
            <a:extLst>
              <a:ext uri="{FF2B5EF4-FFF2-40B4-BE49-F238E27FC236}">
                <a16:creationId xmlns="" xmlns:a16="http://schemas.microsoft.com/office/drawing/2014/main" id="{0C4B7D77-ED6B-46F7-AF74-F79FDF813FC8}"/>
              </a:ext>
            </a:extLst>
          </p:cNvPr>
          <p:cNvSpPr txBox="1">
            <a:spLocks noChangeArrowheads="1"/>
          </p:cNvSpPr>
          <p:nvPr/>
        </p:nvSpPr>
        <p:spPr bwMode="auto">
          <a:xfrm>
            <a:off x="22326600" y="4376738"/>
            <a:ext cx="9829800" cy="984481"/>
          </a:xfrm>
          <a:prstGeom prst="rect">
            <a:avLst/>
          </a:prstGeom>
          <a:noFill/>
          <a:ln w="9525">
            <a:noFill/>
            <a:miter lim="800000"/>
            <a:headEnd/>
            <a:tailEnd/>
          </a:ln>
          <a:effectLst/>
        </p:spPr>
        <p:txBody>
          <a:bodyPr lIns="60559" tIns="30280" rIns="60559" bIns="30280">
            <a:spAutoFit/>
          </a:bodyPr>
          <a:lstStyle/>
          <a:p>
            <a:pPr defTabSz="2908300">
              <a:spcBef>
                <a:spcPct val="50000"/>
              </a:spcBef>
            </a:pPr>
            <a:r>
              <a:rPr lang="en-US" sz="6000" b="1" dirty="0">
                <a:latin typeface="Times New Roman" panose="02020603050405020304" pitchFamily="18" charset="0"/>
                <a:cs typeface="Times New Roman" panose="02020603050405020304" pitchFamily="18" charset="0"/>
              </a:rPr>
              <a:t>Mutual Benefits</a:t>
            </a:r>
          </a:p>
        </p:txBody>
      </p:sp>
      <p:sp>
        <p:nvSpPr>
          <p:cNvPr id="17" name="Text Box 19">
            <a:extLst>
              <a:ext uri="{FF2B5EF4-FFF2-40B4-BE49-F238E27FC236}">
                <a16:creationId xmlns="" xmlns:a16="http://schemas.microsoft.com/office/drawing/2014/main" id="{20E53C1A-7FC8-400A-BE0A-6923E8801CAB}"/>
              </a:ext>
            </a:extLst>
          </p:cNvPr>
          <p:cNvSpPr txBox="1">
            <a:spLocks noChangeArrowheads="1"/>
          </p:cNvSpPr>
          <p:nvPr/>
        </p:nvSpPr>
        <p:spPr bwMode="auto">
          <a:xfrm>
            <a:off x="12178753" y="7741346"/>
            <a:ext cx="8904402" cy="13726835"/>
          </a:xfrm>
          <a:prstGeom prst="rect">
            <a:avLst/>
          </a:prstGeom>
          <a:noFill/>
          <a:ln w="9525">
            <a:noFill/>
            <a:miter lim="800000"/>
            <a:headEnd/>
            <a:tailEnd/>
          </a:ln>
          <a:effectLst/>
        </p:spPr>
        <p:txBody>
          <a:bodyPr wrap="square">
            <a:spAutoFit/>
          </a:bodyPr>
          <a:lstStyle/>
          <a:p>
            <a:pPr algn="l" defTabSz="4389438">
              <a:spcBef>
                <a:spcPct val="50000"/>
              </a:spcBef>
            </a:pPr>
            <a:endParaRPr lang="en-US" sz="2400" b="1" i="1" dirty="0"/>
          </a:p>
          <a:p>
            <a:pPr marL="401638" indent="-401638" algn="l" defTabSz="4389438">
              <a:spcBef>
                <a:spcPct val="50000"/>
              </a:spcBef>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IS&amp;T promotes student success by:</a:t>
            </a:r>
          </a:p>
          <a:p>
            <a:pPr marL="858838" lvl="1" indent="-401638" algn="l" defTabSz="4389438">
              <a:spcBef>
                <a:spcPct val="500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Increasing awareness and visibility of </a:t>
            </a:r>
            <a:r>
              <a:rPr lang="en-US" sz="2800" dirty="0" smtClean="0">
                <a:latin typeface="Times New Roman" panose="02020603050405020304" pitchFamily="18" charset="0"/>
                <a:cs typeface="Times New Roman" panose="02020603050405020304" pitchFamily="18" charset="0"/>
              </a:rPr>
              <a:t>services</a:t>
            </a:r>
            <a:endParaRPr lang="en-US" sz="2800" dirty="0">
              <a:latin typeface="Times New Roman" panose="02020603050405020304" pitchFamily="18" charset="0"/>
              <a:cs typeface="Times New Roman" panose="02020603050405020304" pitchFamily="18" charset="0"/>
            </a:endParaRPr>
          </a:p>
          <a:p>
            <a:pPr marL="1316038" lvl="2" indent="-401638" algn="l" defTabSz="4389438">
              <a:spcBef>
                <a:spcPct val="500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Immediate classroom support </a:t>
            </a:r>
          </a:p>
          <a:p>
            <a:pPr marL="1316038" lvl="2" indent="-401638" algn="l" defTabSz="4389438">
              <a:spcBef>
                <a:spcPct val="500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Increased staffing available to improve workflow</a:t>
            </a:r>
          </a:p>
          <a:p>
            <a:pPr marL="1316038" lvl="2" indent="-401638" algn="l" defTabSz="4389438">
              <a:spcBef>
                <a:spcPct val="500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Improved troubleshooting turnaround time</a:t>
            </a:r>
          </a:p>
          <a:p>
            <a:pPr lvl="2" algn="l" defTabSz="4389438">
              <a:spcBef>
                <a:spcPct val="50000"/>
              </a:spcBef>
            </a:pPr>
            <a:endParaRPr lang="en-US" sz="2800" dirty="0">
              <a:latin typeface="Times New Roman" panose="02020603050405020304" pitchFamily="18" charset="0"/>
              <a:cs typeface="Times New Roman" panose="02020603050405020304" pitchFamily="18" charset="0"/>
            </a:endParaRPr>
          </a:p>
          <a:p>
            <a:pPr lvl="2" algn="l" defTabSz="4389438">
              <a:spcBef>
                <a:spcPct val="50000"/>
              </a:spcBef>
            </a:pPr>
            <a:endParaRPr lang="en-US" sz="2800" dirty="0">
              <a:latin typeface="Times New Roman" panose="02020603050405020304" pitchFamily="18" charset="0"/>
              <a:cs typeface="Times New Roman" panose="02020603050405020304" pitchFamily="18" charset="0"/>
            </a:endParaRPr>
          </a:p>
          <a:p>
            <a:pPr lvl="2" algn="l" defTabSz="4389438">
              <a:spcBef>
                <a:spcPct val="50000"/>
              </a:spcBef>
            </a:pPr>
            <a:endParaRPr lang="en-US" sz="2800" dirty="0">
              <a:latin typeface="Times New Roman" panose="02020603050405020304" pitchFamily="18" charset="0"/>
              <a:cs typeface="Times New Roman" panose="02020603050405020304" pitchFamily="18" charset="0"/>
            </a:endParaRPr>
          </a:p>
          <a:p>
            <a:pPr lvl="2" algn="l" defTabSz="4389438">
              <a:spcBef>
                <a:spcPct val="50000"/>
              </a:spcBef>
            </a:pPr>
            <a:endParaRPr lang="en-US" sz="2800" dirty="0">
              <a:latin typeface="Times New Roman" panose="02020603050405020304" pitchFamily="18" charset="0"/>
              <a:cs typeface="Times New Roman" panose="02020603050405020304" pitchFamily="18" charset="0"/>
            </a:endParaRPr>
          </a:p>
          <a:p>
            <a:pPr lvl="2" algn="l" defTabSz="4389438">
              <a:spcBef>
                <a:spcPct val="50000"/>
              </a:spcBef>
            </a:pPr>
            <a:endParaRPr lang="en-US" sz="2800" dirty="0">
              <a:latin typeface="Times New Roman" panose="02020603050405020304" pitchFamily="18" charset="0"/>
              <a:cs typeface="Times New Roman" panose="02020603050405020304" pitchFamily="18" charset="0"/>
            </a:endParaRPr>
          </a:p>
          <a:p>
            <a:pPr lvl="2" algn="l" defTabSz="4389438">
              <a:spcBef>
                <a:spcPct val="50000"/>
              </a:spcBef>
            </a:pPr>
            <a:endParaRPr lang="en-US" sz="2800" dirty="0">
              <a:latin typeface="Times New Roman" panose="02020603050405020304" pitchFamily="18" charset="0"/>
              <a:cs typeface="Times New Roman" panose="02020603050405020304" pitchFamily="18" charset="0"/>
            </a:endParaRPr>
          </a:p>
          <a:p>
            <a:pPr lvl="2" algn="l" defTabSz="4389438">
              <a:spcBef>
                <a:spcPct val="50000"/>
              </a:spcBef>
            </a:pPr>
            <a:endParaRPr lang="en-US" sz="2800" dirty="0">
              <a:latin typeface="Times New Roman" panose="02020603050405020304" pitchFamily="18" charset="0"/>
              <a:cs typeface="Times New Roman" panose="02020603050405020304" pitchFamily="18" charset="0"/>
            </a:endParaRPr>
          </a:p>
          <a:p>
            <a:pPr marL="401638" indent="-401638" algn="l" defTabSz="4389438">
              <a:spcBef>
                <a:spcPct val="50000"/>
              </a:spcBef>
              <a:buFont typeface="Arial" panose="020B0604020202020204" pitchFamily="34" charset="0"/>
              <a:buChar char="•"/>
            </a:pPr>
            <a:endParaRPr lang="en-US" sz="2800" b="1" dirty="0">
              <a:latin typeface="Times New Roman" panose="02020603050405020304" pitchFamily="18" charset="0"/>
              <a:cs typeface="Times New Roman" panose="02020603050405020304" pitchFamily="18" charset="0"/>
            </a:endParaRPr>
          </a:p>
          <a:p>
            <a:pPr marL="401638" indent="-401638" algn="l" defTabSz="4389438">
              <a:spcBef>
                <a:spcPct val="50000"/>
              </a:spcBef>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Leatherby Libraries promotes student success by: </a:t>
            </a:r>
          </a:p>
          <a:p>
            <a:pPr marL="858838" lvl="1" indent="-401638" algn="l" defTabSz="4389438">
              <a:spcBef>
                <a:spcPct val="500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Increasing awareness of services and resources</a:t>
            </a:r>
          </a:p>
          <a:p>
            <a:pPr marL="1316038" lvl="2" indent="-401638" algn="l" defTabSz="4389438">
              <a:spcBef>
                <a:spcPct val="500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Access to primary documents for student research in the Center for American War Letters Archives and the </a:t>
            </a:r>
            <a:r>
              <a:rPr lang="en-US" sz="2800" i="1" dirty="0">
                <a:latin typeface="Times New Roman" panose="02020603050405020304" pitchFamily="18" charset="0"/>
                <a:cs typeface="Times New Roman" panose="02020603050405020304" pitchFamily="18" charset="0"/>
              </a:rPr>
              <a:t>California’s Gold</a:t>
            </a:r>
            <a:r>
              <a:rPr lang="en-US" sz="2800" dirty="0">
                <a:latin typeface="Times New Roman" panose="02020603050405020304" pitchFamily="18" charset="0"/>
                <a:cs typeface="Times New Roman" panose="02020603050405020304" pitchFamily="18" charset="0"/>
              </a:rPr>
              <a:t> Exhibit and Huell Howser Archives</a:t>
            </a:r>
          </a:p>
          <a:p>
            <a:pPr marL="1316038" lvl="2" indent="-401638" algn="l" defTabSz="4389438">
              <a:spcBef>
                <a:spcPct val="500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Access to additional study, office, and storage spaces in key locations</a:t>
            </a:r>
          </a:p>
          <a:p>
            <a:pPr marL="401638" indent="-401638" algn="l" defTabSz="4389438">
              <a:spcBef>
                <a:spcPct val="50000"/>
              </a:spcBef>
              <a:buFont typeface="Arial" panose="020B0604020202020204" pitchFamily="34" charset="0"/>
              <a:buChar char="•"/>
            </a:pPr>
            <a:endParaRPr lang="en-US" sz="2400" b="1" i="1" dirty="0">
              <a:solidFill>
                <a:srgbClr val="FC8004"/>
              </a:solidFill>
            </a:endParaRPr>
          </a:p>
        </p:txBody>
      </p:sp>
      <p:sp>
        <p:nvSpPr>
          <p:cNvPr id="18" name="TextBox 17">
            <a:extLst>
              <a:ext uri="{FF2B5EF4-FFF2-40B4-BE49-F238E27FC236}">
                <a16:creationId xmlns="" xmlns:a16="http://schemas.microsoft.com/office/drawing/2014/main" id="{E86D3C9A-F0D7-4F1D-ABC2-02797FD2A7F2}"/>
              </a:ext>
            </a:extLst>
          </p:cNvPr>
          <p:cNvSpPr txBox="1"/>
          <p:nvPr/>
        </p:nvSpPr>
        <p:spPr>
          <a:xfrm>
            <a:off x="12178753" y="5484329"/>
            <a:ext cx="8713902" cy="2616101"/>
          </a:xfrm>
          <a:prstGeom prst="rect">
            <a:avLst/>
          </a:prstGeom>
          <a:noFill/>
        </p:spPr>
        <p:txBody>
          <a:bodyPr wrap="square" rtlCol="0">
            <a:spAutoFit/>
          </a:bodyPr>
          <a:lstStyle/>
          <a:p>
            <a:endParaRPr lang="en-US" sz="2400" dirty="0"/>
          </a:p>
          <a:p>
            <a:endParaRPr lang="en-US"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Within the context of a collaborative partnership between IS&amp;T and the Library, we define </a:t>
            </a:r>
            <a:r>
              <a:rPr lang="en-US" sz="2800" i="1" dirty="0">
                <a:latin typeface="Times New Roman" panose="02020603050405020304" pitchFamily="18" charset="0"/>
                <a:cs typeface="Times New Roman" panose="02020603050405020304" pitchFamily="18" charset="0"/>
              </a:rPr>
              <a:t>student success </a:t>
            </a:r>
            <a:r>
              <a:rPr lang="en-US" sz="2800" dirty="0">
                <a:latin typeface="Times New Roman" panose="02020603050405020304" pitchFamily="18" charset="0"/>
                <a:cs typeface="Times New Roman" panose="02020603050405020304" pitchFamily="18" charset="0"/>
              </a:rPr>
              <a:t>as the provision of resources and services that assist students with  reaching their academic goals for educational attainment. </a:t>
            </a:r>
          </a:p>
        </p:txBody>
      </p:sp>
      <p:pic>
        <p:nvPicPr>
          <p:cNvPr id="19" name="Picture 18">
            <a:extLst>
              <a:ext uri="{FF2B5EF4-FFF2-40B4-BE49-F238E27FC236}">
                <a16:creationId xmlns="" xmlns:a16="http://schemas.microsoft.com/office/drawing/2014/main" id="{A00DD30D-9BF4-485C-8B1D-956A356A7A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17687" y="11651096"/>
            <a:ext cx="7417867" cy="4945245"/>
          </a:xfrm>
          <a:prstGeom prst="rect">
            <a:avLst/>
          </a:prstGeom>
        </p:spPr>
      </p:pic>
      <p:pic>
        <p:nvPicPr>
          <p:cNvPr id="20" name="Picture 19">
            <a:extLst>
              <a:ext uri="{FF2B5EF4-FFF2-40B4-BE49-F238E27FC236}">
                <a16:creationId xmlns="" xmlns:a16="http://schemas.microsoft.com/office/drawing/2014/main" id="{498F6FC8-132A-44D3-A69E-4DD17662F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8950" y="13592876"/>
            <a:ext cx="4446498" cy="2964332"/>
          </a:xfrm>
          <a:prstGeom prst="rect">
            <a:avLst/>
          </a:prstGeom>
        </p:spPr>
      </p:pic>
      <p:pic>
        <p:nvPicPr>
          <p:cNvPr id="21" name="Picture 20">
            <a:extLst>
              <a:ext uri="{FF2B5EF4-FFF2-40B4-BE49-F238E27FC236}">
                <a16:creationId xmlns="" xmlns:a16="http://schemas.microsoft.com/office/drawing/2014/main" id="{3A4E616F-FE9D-4628-916C-13E65A6FF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22199" y="16763999"/>
            <a:ext cx="6199909" cy="4133273"/>
          </a:xfrm>
          <a:prstGeom prst="rect">
            <a:avLst/>
          </a:prstGeom>
        </p:spPr>
      </p:pic>
      <p:pic>
        <p:nvPicPr>
          <p:cNvPr id="22" name="Picture 21">
            <a:extLst>
              <a:ext uri="{FF2B5EF4-FFF2-40B4-BE49-F238E27FC236}">
                <a16:creationId xmlns="" xmlns:a16="http://schemas.microsoft.com/office/drawing/2014/main" id="{4D8F9CEF-9D98-4129-BEC6-8E2C59C043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008" t="429" b="1"/>
          <a:stretch/>
        </p:blipFill>
        <p:spPr>
          <a:xfrm>
            <a:off x="38664107" y="12651475"/>
            <a:ext cx="4136228" cy="3944866"/>
          </a:xfrm>
          <a:prstGeom prst="rect">
            <a:avLst/>
          </a:prstGeom>
        </p:spPr>
      </p:pic>
      <p:sp>
        <p:nvSpPr>
          <p:cNvPr id="23" name="TextBox 22">
            <a:extLst>
              <a:ext uri="{FF2B5EF4-FFF2-40B4-BE49-F238E27FC236}">
                <a16:creationId xmlns="" xmlns:a16="http://schemas.microsoft.com/office/drawing/2014/main" id="{7B55814D-5339-4424-92FE-ECE91B9D9878}"/>
              </a:ext>
            </a:extLst>
          </p:cNvPr>
          <p:cNvSpPr txBox="1"/>
          <p:nvPr/>
        </p:nvSpPr>
        <p:spPr>
          <a:xfrm>
            <a:off x="27759388" y="13617520"/>
            <a:ext cx="3662720" cy="2246769"/>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On the left, a student utilizes one of our new spaces, </a:t>
            </a:r>
            <a:r>
              <a:rPr lang="en-US" sz="2800" i="1" dirty="0">
                <a:latin typeface="Times New Roman" panose="02020603050405020304" pitchFamily="18" charset="0"/>
                <a:cs typeface="Times New Roman" panose="02020603050405020304" pitchFamily="18" charset="0"/>
              </a:rPr>
              <a:t>California’s Gold</a:t>
            </a:r>
            <a:r>
              <a:rPr lang="en-US" sz="2800" dirty="0">
                <a:latin typeface="Times New Roman" panose="02020603050405020304" pitchFamily="18" charset="0"/>
                <a:cs typeface="Times New Roman" panose="02020603050405020304" pitchFamily="18" charset="0"/>
              </a:rPr>
              <a:t> Exhibit and Huell Howser Archives.</a:t>
            </a:r>
          </a:p>
        </p:txBody>
      </p:sp>
      <p:sp>
        <p:nvSpPr>
          <p:cNvPr id="24" name="TextBox 23">
            <a:extLst>
              <a:ext uri="{FF2B5EF4-FFF2-40B4-BE49-F238E27FC236}">
                <a16:creationId xmlns="" xmlns:a16="http://schemas.microsoft.com/office/drawing/2014/main" id="{737BBB78-D732-456A-8787-524A866C4B3B}"/>
              </a:ext>
            </a:extLst>
          </p:cNvPr>
          <p:cNvSpPr txBox="1"/>
          <p:nvPr/>
        </p:nvSpPr>
        <p:spPr>
          <a:xfrm>
            <a:off x="22401819" y="16898238"/>
            <a:ext cx="2670128" cy="3970318"/>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On the right, is the Center for American War Letters Archives,  a collaborative space for student research, study, and </a:t>
            </a:r>
            <a:r>
              <a:rPr lang="en-US" sz="2800" dirty="0" smtClean="0">
                <a:latin typeface="Times New Roman" panose="02020603050405020304" pitchFamily="18" charset="0"/>
                <a:cs typeface="Times New Roman" panose="02020603050405020304" pitchFamily="18" charset="0"/>
              </a:rPr>
              <a:t>use of technology.</a:t>
            </a:r>
            <a:endParaRPr lang="en-US" sz="28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 xmlns:a16="http://schemas.microsoft.com/office/drawing/2014/main" id="{89568E5F-BCC5-48E0-A3EB-9C5903A647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24885" y="13058468"/>
            <a:ext cx="4696320" cy="3130880"/>
          </a:xfrm>
          <a:prstGeom prst="rect">
            <a:avLst/>
          </a:prstGeom>
        </p:spPr>
      </p:pic>
    </p:spTree>
    <p:extLst>
      <p:ext uri="{BB962C8B-B14F-4D97-AF65-F5344CB8AC3E}">
        <p14:creationId xmlns:p14="http://schemas.microsoft.com/office/powerpoint/2010/main" val="288363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908300" rtl="0" eaLnBrk="1" fontAlgn="base" latinLnBrk="0" hangingPunct="1">
          <a:lnSpc>
            <a:spcPct val="100000"/>
          </a:lnSpc>
          <a:spcBef>
            <a:spcPct val="0"/>
          </a:spcBef>
          <a:spcAft>
            <a:spcPct val="0"/>
          </a:spcAft>
          <a:buClrTx/>
          <a:buSzTx/>
          <a:buFontTx/>
          <a:buNone/>
          <a:tabLst/>
          <a:defRPr kumimoji="0" lang="en-US" sz="5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908300" rtl="0" eaLnBrk="1" fontAlgn="base" latinLnBrk="0" hangingPunct="1">
          <a:lnSpc>
            <a:spcPct val="100000"/>
          </a:lnSpc>
          <a:spcBef>
            <a:spcPct val="0"/>
          </a:spcBef>
          <a:spcAft>
            <a:spcPct val="0"/>
          </a:spcAft>
          <a:buClrTx/>
          <a:buSzTx/>
          <a:buFontTx/>
          <a:buNone/>
          <a:tabLst/>
          <a:defRPr kumimoji="0" lang="en-US" sz="5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6303</TotalTime>
  <Words>314</Words>
  <Application>Microsoft Office PowerPoint</Application>
  <PresentationFormat>Custom</PresentationFormat>
  <Paragraphs>71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Company>MegaPrint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48x96 Horizontal Template</dc:title>
  <dc:creator>Ethan Shulda;www.postersession.com</dc:creator>
  <cp:keywords>www.postersession.com</cp:keywords>
  <dc:description>©MegaPrint Inc. 2009-2105</dc:description>
  <cp:lastModifiedBy>Fisher, Brett</cp:lastModifiedBy>
  <cp:revision>120</cp:revision>
  <dcterms:created xsi:type="dcterms:W3CDTF">2008-12-04T00:20:37Z</dcterms:created>
  <dcterms:modified xsi:type="dcterms:W3CDTF">2017-10-19T22:28:24Z</dcterms:modified>
  <cp:category>Research Poster</cp:category>
</cp:coreProperties>
</file>