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8"/>
  </p:notesMasterIdLst>
  <p:sldIdLst>
    <p:sldId id="256" r:id="rId2"/>
    <p:sldId id="262" r:id="rId3"/>
    <p:sldId id="296" r:id="rId4"/>
    <p:sldId id="279" r:id="rId5"/>
    <p:sldId id="280" r:id="rId6"/>
    <p:sldId id="257" r:id="rId7"/>
    <p:sldId id="258" r:id="rId8"/>
    <p:sldId id="264" r:id="rId9"/>
    <p:sldId id="265" r:id="rId10"/>
    <p:sldId id="263" r:id="rId11"/>
    <p:sldId id="266" r:id="rId12"/>
    <p:sldId id="260" r:id="rId13"/>
    <p:sldId id="278" r:id="rId14"/>
    <p:sldId id="293" r:id="rId15"/>
    <p:sldId id="274" r:id="rId16"/>
    <p:sldId id="282" r:id="rId17"/>
    <p:sldId id="281" r:id="rId18"/>
    <p:sldId id="294" r:id="rId19"/>
    <p:sldId id="295" r:id="rId20"/>
    <p:sldId id="289" r:id="rId21"/>
    <p:sldId id="297" r:id="rId22"/>
    <p:sldId id="267" r:id="rId23"/>
    <p:sldId id="285" r:id="rId24"/>
    <p:sldId id="271" r:id="rId25"/>
    <p:sldId id="284" r:id="rId26"/>
    <p:sldId id="286" r:id="rId27"/>
    <p:sldId id="272" r:id="rId28"/>
    <p:sldId id="273" r:id="rId29"/>
    <p:sldId id="287" r:id="rId30"/>
    <p:sldId id="268" r:id="rId31"/>
    <p:sldId id="269" r:id="rId32"/>
    <p:sldId id="292" r:id="rId33"/>
    <p:sldId id="290" r:id="rId34"/>
    <p:sldId id="270" r:id="rId35"/>
    <p:sldId id="283" r:id="rId36"/>
    <p:sldId id="28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p:restoredTop sz="82169"/>
  </p:normalViewPr>
  <p:slideViewPr>
    <p:cSldViewPr snapToGrid="0" snapToObjects="1">
      <p:cViewPr varScale="1">
        <p:scale>
          <a:sx n="75" d="100"/>
          <a:sy n="75" d="100"/>
        </p:scale>
        <p:origin x="4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4F74D-146B-4DEB-BDB7-E82AC2873789}" type="doc">
      <dgm:prSet loTypeId="urn:microsoft.com/office/officeart/2005/8/layout/hierarchy6" loCatId="hierarchy" qsTypeId="urn:microsoft.com/office/officeart/2005/8/quickstyle/simple1" qsCatId="simple" csTypeId="urn:microsoft.com/office/officeart/2005/8/colors/accent1_3" csCatId="accent1" phldr="1"/>
      <dgm:spPr/>
      <dgm:t>
        <a:bodyPr/>
        <a:lstStyle/>
        <a:p>
          <a:endParaRPr lang="en-US"/>
        </a:p>
      </dgm:t>
    </dgm:pt>
    <dgm:pt modelId="{8A3B2F31-AB2A-4EA6-9439-2045CDBCA46F}">
      <dgm:prSet phldrT="[Text]" custT="1"/>
      <dgm:spPr/>
      <dgm:t>
        <a:bodyPr/>
        <a:lstStyle/>
        <a:p>
          <a:r>
            <a:rPr lang="en-US" sz="2100" dirty="0">
              <a:latin typeface="+mn-lt"/>
            </a:rPr>
            <a:t>Learning Management System</a:t>
          </a:r>
        </a:p>
      </dgm:t>
    </dgm:pt>
    <dgm:pt modelId="{81D7AD16-E1A9-46B9-8DB4-E65C45ED1237}" type="parTrans" cxnId="{1888EA5D-80FA-4FC7-BB4C-1D44C4C36764}">
      <dgm:prSet/>
      <dgm:spPr/>
      <dgm:t>
        <a:bodyPr/>
        <a:lstStyle/>
        <a:p>
          <a:endParaRPr lang="en-US">
            <a:latin typeface="+mn-lt"/>
          </a:endParaRPr>
        </a:p>
      </dgm:t>
    </dgm:pt>
    <dgm:pt modelId="{8187788D-A5F8-4F80-ACEA-4F115EE85475}" type="sibTrans" cxnId="{1888EA5D-80FA-4FC7-BB4C-1D44C4C36764}">
      <dgm:prSet/>
      <dgm:spPr/>
      <dgm:t>
        <a:bodyPr/>
        <a:lstStyle/>
        <a:p>
          <a:endParaRPr lang="en-US">
            <a:latin typeface="+mn-lt"/>
          </a:endParaRPr>
        </a:p>
      </dgm:t>
    </dgm:pt>
    <dgm:pt modelId="{8149A3C7-9615-44DE-B811-6441961DC112}">
      <dgm:prSet phldrT="[Text]" custT="1"/>
      <dgm:spPr/>
      <dgm:t>
        <a:bodyPr/>
        <a:lstStyle/>
        <a:p>
          <a:r>
            <a:rPr lang="en-US" sz="2100" dirty="0">
              <a:latin typeface="+mn-lt"/>
            </a:rPr>
            <a:t>Learner</a:t>
          </a:r>
        </a:p>
      </dgm:t>
    </dgm:pt>
    <dgm:pt modelId="{DC86BD1D-9ACD-48A8-AD7A-4A6F4AF2A0D1}" type="parTrans" cxnId="{7908738D-FD20-4A2C-A608-5CC41DFD6E5E}">
      <dgm:prSet/>
      <dgm:spPr/>
      <dgm:t>
        <a:bodyPr/>
        <a:lstStyle/>
        <a:p>
          <a:endParaRPr lang="en-US">
            <a:latin typeface="+mn-lt"/>
          </a:endParaRPr>
        </a:p>
      </dgm:t>
    </dgm:pt>
    <dgm:pt modelId="{305D95B5-A240-4DFD-83D3-4C7C6B52BC0F}" type="sibTrans" cxnId="{7908738D-FD20-4A2C-A608-5CC41DFD6E5E}">
      <dgm:prSet/>
      <dgm:spPr/>
      <dgm:t>
        <a:bodyPr/>
        <a:lstStyle/>
        <a:p>
          <a:endParaRPr lang="en-US">
            <a:latin typeface="+mn-lt"/>
          </a:endParaRPr>
        </a:p>
      </dgm:t>
    </dgm:pt>
    <dgm:pt modelId="{F86F305A-F787-4EAC-9960-A156F93732B3}">
      <dgm:prSet phldrT="[Text]" custT="1"/>
      <dgm:spPr/>
      <dgm:t>
        <a:bodyPr/>
        <a:lstStyle/>
        <a:p>
          <a:r>
            <a:rPr lang="en-US" sz="2100" dirty="0">
              <a:latin typeface="+mn-lt"/>
            </a:rPr>
            <a:t>User</a:t>
          </a:r>
        </a:p>
      </dgm:t>
    </dgm:pt>
    <dgm:pt modelId="{42674B47-477D-4ADF-A31F-02299D6983A1}" type="parTrans" cxnId="{1D27BA50-BF93-42D9-AB34-B248CE080558}">
      <dgm:prSet/>
      <dgm:spPr/>
      <dgm:t>
        <a:bodyPr/>
        <a:lstStyle/>
        <a:p>
          <a:endParaRPr lang="en-US">
            <a:latin typeface="+mn-lt"/>
          </a:endParaRPr>
        </a:p>
      </dgm:t>
    </dgm:pt>
    <dgm:pt modelId="{E49D7BB1-F0B7-4275-888D-AF86A33B5619}" type="sibTrans" cxnId="{1D27BA50-BF93-42D9-AB34-B248CE080558}">
      <dgm:prSet/>
      <dgm:spPr/>
      <dgm:t>
        <a:bodyPr/>
        <a:lstStyle/>
        <a:p>
          <a:endParaRPr lang="en-US">
            <a:latin typeface="+mn-lt"/>
          </a:endParaRPr>
        </a:p>
      </dgm:t>
    </dgm:pt>
    <dgm:pt modelId="{077D9E0D-4948-40DD-B44F-9AB2CD798FFF}">
      <dgm:prSet phldrT="[Text]" custT="1"/>
      <dgm:spPr/>
      <dgm:t>
        <a:bodyPr/>
        <a:lstStyle/>
        <a:p>
          <a:r>
            <a:rPr lang="en-US" sz="2100" dirty="0">
              <a:latin typeface="+mn-lt"/>
            </a:rPr>
            <a:t>Instructor</a:t>
          </a:r>
        </a:p>
      </dgm:t>
    </dgm:pt>
    <dgm:pt modelId="{8AE8D373-E100-4193-9679-0E0DC3C76DAD}" type="parTrans" cxnId="{7C7C1FCE-BE0E-4152-8548-4C5ABBA17951}">
      <dgm:prSet/>
      <dgm:spPr/>
      <dgm:t>
        <a:bodyPr/>
        <a:lstStyle/>
        <a:p>
          <a:endParaRPr lang="en-US">
            <a:latin typeface="+mn-lt"/>
          </a:endParaRPr>
        </a:p>
      </dgm:t>
    </dgm:pt>
    <dgm:pt modelId="{B8661CAB-C5F0-46DF-A928-9D3AE7A09630}" type="sibTrans" cxnId="{7C7C1FCE-BE0E-4152-8548-4C5ABBA17951}">
      <dgm:prSet/>
      <dgm:spPr/>
      <dgm:t>
        <a:bodyPr/>
        <a:lstStyle/>
        <a:p>
          <a:endParaRPr lang="en-US">
            <a:latin typeface="+mn-lt"/>
          </a:endParaRPr>
        </a:p>
      </dgm:t>
    </dgm:pt>
    <dgm:pt modelId="{B22B834A-265B-47E6-84B4-20C31CB47773}">
      <dgm:prSet phldrT="[Text]" custT="1"/>
      <dgm:spPr/>
      <dgm:t>
        <a:bodyPr/>
        <a:lstStyle/>
        <a:p>
          <a:r>
            <a:rPr lang="en-US" sz="2100" dirty="0">
              <a:latin typeface="+mn-lt"/>
            </a:rPr>
            <a:t>Teacher</a:t>
          </a:r>
        </a:p>
      </dgm:t>
    </dgm:pt>
    <dgm:pt modelId="{10BCE2DF-67E9-44DA-B693-7BCF0307E8AE}" type="parTrans" cxnId="{1957A364-50BC-4369-B8D0-356D599AD2C0}">
      <dgm:prSet/>
      <dgm:spPr/>
      <dgm:t>
        <a:bodyPr/>
        <a:lstStyle/>
        <a:p>
          <a:endParaRPr lang="en-US">
            <a:latin typeface="+mn-lt"/>
          </a:endParaRPr>
        </a:p>
      </dgm:t>
    </dgm:pt>
    <dgm:pt modelId="{1BB5F5D9-9C49-41DE-AE0B-3E68572987F1}" type="sibTrans" cxnId="{1957A364-50BC-4369-B8D0-356D599AD2C0}">
      <dgm:prSet/>
      <dgm:spPr/>
      <dgm:t>
        <a:bodyPr/>
        <a:lstStyle/>
        <a:p>
          <a:endParaRPr lang="en-US">
            <a:latin typeface="+mn-lt"/>
          </a:endParaRPr>
        </a:p>
      </dgm:t>
    </dgm:pt>
    <dgm:pt modelId="{5791BFCC-0295-4C7D-BE79-2968F9E0F92E}">
      <dgm:prSet phldrT="[Text]" custT="1"/>
      <dgm:spPr/>
      <dgm:t>
        <a:bodyPr/>
        <a:lstStyle/>
        <a:p>
          <a:r>
            <a:rPr lang="en-US" sz="2800">
              <a:latin typeface="+mn-lt"/>
            </a:rPr>
            <a:t>Dual User</a:t>
          </a:r>
        </a:p>
      </dgm:t>
    </dgm:pt>
    <dgm:pt modelId="{A12C9509-7892-4F84-A5A1-54513DE26F96}" type="parTrans" cxnId="{0AC1EAF9-58D5-4B54-A53A-5E2FA60D93C7}">
      <dgm:prSet/>
      <dgm:spPr/>
      <dgm:t>
        <a:bodyPr/>
        <a:lstStyle/>
        <a:p>
          <a:endParaRPr lang="en-US">
            <a:latin typeface="+mn-lt"/>
          </a:endParaRPr>
        </a:p>
      </dgm:t>
    </dgm:pt>
    <dgm:pt modelId="{D5BBE2CD-3175-4B58-AA24-4F0CDC65FE08}" type="sibTrans" cxnId="{0AC1EAF9-58D5-4B54-A53A-5E2FA60D93C7}">
      <dgm:prSet/>
      <dgm:spPr/>
      <dgm:t>
        <a:bodyPr/>
        <a:lstStyle/>
        <a:p>
          <a:endParaRPr lang="en-US">
            <a:latin typeface="+mn-lt"/>
          </a:endParaRPr>
        </a:p>
      </dgm:t>
    </dgm:pt>
    <dgm:pt modelId="{BF2979C9-91A2-4C89-8842-1659B738734E}">
      <dgm:prSet phldrT="[Text]" custT="1"/>
      <dgm:spPr/>
      <dgm:t>
        <a:bodyPr/>
        <a:lstStyle/>
        <a:p>
          <a:r>
            <a:rPr lang="en-US" sz="2800">
              <a:latin typeface="+mn-lt"/>
            </a:rPr>
            <a:t>Dual Use</a:t>
          </a:r>
        </a:p>
      </dgm:t>
    </dgm:pt>
    <dgm:pt modelId="{2DA49A73-1988-47D0-ABAD-2BA99F2D5CFB}" type="parTrans" cxnId="{E3BA0C73-58C5-4481-8D99-9C9341341635}">
      <dgm:prSet/>
      <dgm:spPr/>
      <dgm:t>
        <a:bodyPr/>
        <a:lstStyle/>
        <a:p>
          <a:endParaRPr lang="en-US">
            <a:latin typeface="+mn-lt"/>
          </a:endParaRPr>
        </a:p>
      </dgm:t>
    </dgm:pt>
    <dgm:pt modelId="{20A7A269-BA43-4072-A157-7E146C9F558D}" type="sibTrans" cxnId="{E3BA0C73-58C5-4481-8D99-9C9341341635}">
      <dgm:prSet/>
      <dgm:spPr/>
      <dgm:t>
        <a:bodyPr/>
        <a:lstStyle/>
        <a:p>
          <a:endParaRPr lang="en-US">
            <a:latin typeface="+mn-lt"/>
          </a:endParaRPr>
        </a:p>
      </dgm:t>
    </dgm:pt>
    <dgm:pt modelId="{80E2C7AC-A0A9-4589-9EE0-67B41C7B1684}">
      <dgm:prSet phldrT="[Text]" custT="1"/>
      <dgm:spPr/>
      <dgm:t>
        <a:bodyPr/>
        <a:lstStyle/>
        <a:p>
          <a:r>
            <a:rPr lang="en-US" sz="2100" dirty="0">
              <a:latin typeface="+mn-lt"/>
            </a:rPr>
            <a:t>User</a:t>
          </a:r>
        </a:p>
      </dgm:t>
    </dgm:pt>
    <dgm:pt modelId="{8ECE713D-48F1-46D6-AE44-1ED1E60CB51E}" type="parTrans" cxnId="{18F065C9-98E1-466E-BA1B-4C342AE1CC72}">
      <dgm:prSet/>
      <dgm:spPr/>
      <dgm:t>
        <a:bodyPr/>
        <a:lstStyle/>
        <a:p>
          <a:endParaRPr lang="en-US">
            <a:latin typeface="+mn-lt"/>
          </a:endParaRPr>
        </a:p>
      </dgm:t>
    </dgm:pt>
    <dgm:pt modelId="{80A36AA0-99D6-4F4E-A55E-43812429CC55}" type="sibTrans" cxnId="{18F065C9-98E1-466E-BA1B-4C342AE1CC72}">
      <dgm:prSet/>
      <dgm:spPr/>
      <dgm:t>
        <a:bodyPr/>
        <a:lstStyle/>
        <a:p>
          <a:endParaRPr lang="en-US">
            <a:latin typeface="+mn-lt"/>
          </a:endParaRPr>
        </a:p>
      </dgm:t>
    </dgm:pt>
    <dgm:pt modelId="{6D323C65-C291-4698-9B59-A88D3065E8EA}">
      <dgm:prSet phldrT="[Text]" custT="1"/>
      <dgm:spPr/>
      <dgm:t>
        <a:bodyPr/>
        <a:lstStyle/>
        <a:p>
          <a:r>
            <a:rPr lang="en-US" sz="2100" dirty="0">
              <a:latin typeface="+mn-lt"/>
            </a:rPr>
            <a:t>Student</a:t>
          </a:r>
        </a:p>
      </dgm:t>
    </dgm:pt>
    <dgm:pt modelId="{494063DE-3A89-438D-A6D7-7172D9F7DA78}" type="sibTrans" cxnId="{4577D40A-4DA6-475F-AF0D-6BA2B2244D45}">
      <dgm:prSet/>
      <dgm:spPr/>
      <dgm:t>
        <a:bodyPr/>
        <a:lstStyle/>
        <a:p>
          <a:endParaRPr lang="en-US">
            <a:latin typeface="+mn-lt"/>
          </a:endParaRPr>
        </a:p>
      </dgm:t>
    </dgm:pt>
    <dgm:pt modelId="{A94247FE-7E9F-4190-AB7E-E88F23A15473}" type="parTrans" cxnId="{4577D40A-4DA6-475F-AF0D-6BA2B2244D45}">
      <dgm:prSet/>
      <dgm:spPr/>
      <dgm:t>
        <a:bodyPr/>
        <a:lstStyle/>
        <a:p>
          <a:endParaRPr lang="en-US">
            <a:latin typeface="+mn-lt"/>
          </a:endParaRPr>
        </a:p>
      </dgm:t>
    </dgm:pt>
    <dgm:pt modelId="{529AA7C1-F02A-48A8-A3D9-C6E3F5330F42}">
      <dgm:prSet phldrT="[Text]"/>
      <dgm:spPr/>
      <dgm:t>
        <a:bodyPr/>
        <a:lstStyle/>
        <a:p>
          <a:r>
            <a:rPr lang="en-US">
              <a:latin typeface="+mn-lt"/>
            </a:rPr>
            <a:t> </a:t>
          </a:r>
        </a:p>
      </dgm:t>
    </dgm:pt>
    <dgm:pt modelId="{8BDC6600-8381-414E-AED4-6CF52F612C7D}" type="sibTrans" cxnId="{5F378BF0-8FFE-4DC8-820D-00FC9080424C}">
      <dgm:prSet/>
      <dgm:spPr/>
      <dgm:t>
        <a:bodyPr/>
        <a:lstStyle/>
        <a:p>
          <a:endParaRPr lang="en-US">
            <a:latin typeface="+mn-lt"/>
          </a:endParaRPr>
        </a:p>
      </dgm:t>
    </dgm:pt>
    <dgm:pt modelId="{37EE7C54-E3ED-499D-AE6A-729769F18C3C}" type="parTrans" cxnId="{5F378BF0-8FFE-4DC8-820D-00FC9080424C}">
      <dgm:prSet/>
      <dgm:spPr/>
      <dgm:t>
        <a:bodyPr/>
        <a:lstStyle/>
        <a:p>
          <a:endParaRPr lang="en-US">
            <a:latin typeface="+mn-lt"/>
          </a:endParaRPr>
        </a:p>
      </dgm:t>
    </dgm:pt>
    <dgm:pt modelId="{2EF60DD9-EDA1-4C06-916D-A1781FE52D48}" type="pres">
      <dgm:prSet presAssocID="{4864F74D-146B-4DEB-BDB7-E82AC2873789}" presName="mainComposite" presStyleCnt="0">
        <dgm:presLayoutVars>
          <dgm:chPref val="1"/>
          <dgm:dir/>
          <dgm:animOne val="branch"/>
          <dgm:animLvl val="lvl"/>
          <dgm:resizeHandles val="exact"/>
        </dgm:presLayoutVars>
      </dgm:prSet>
      <dgm:spPr/>
      <dgm:t>
        <a:bodyPr/>
        <a:lstStyle/>
        <a:p>
          <a:endParaRPr lang="en-US"/>
        </a:p>
      </dgm:t>
    </dgm:pt>
    <dgm:pt modelId="{F5E9A858-6215-48FA-BB22-F3D88358F1B4}" type="pres">
      <dgm:prSet presAssocID="{4864F74D-146B-4DEB-BDB7-E82AC2873789}" presName="hierFlow" presStyleCnt="0"/>
      <dgm:spPr/>
    </dgm:pt>
    <dgm:pt modelId="{2AB81B16-8B26-485F-AB33-DBC6EFB0C76D}" type="pres">
      <dgm:prSet presAssocID="{4864F74D-146B-4DEB-BDB7-E82AC2873789}" presName="firstBuf" presStyleCnt="0"/>
      <dgm:spPr/>
    </dgm:pt>
    <dgm:pt modelId="{96FA5F56-B91D-4854-B787-C1E72533D911}" type="pres">
      <dgm:prSet presAssocID="{4864F74D-146B-4DEB-BDB7-E82AC2873789}" presName="hierChild1" presStyleCnt="0">
        <dgm:presLayoutVars>
          <dgm:chPref val="1"/>
          <dgm:animOne val="branch"/>
          <dgm:animLvl val="lvl"/>
        </dgm:presLayoutVars>
      </dgm:prSet>
      <dgm:spPr/>
    </dgm:pt>
    <dgm:pt modelId="{1A951F9E-380E-4D72-96B9-192FDAF1F24E}" type="pres">
      <dgm:prSet presAssocID="{8A3B2F31-AB2A-4EA6-9439-2045CDBCA46F}" presName="Name14" presStyleCnt="0"/>
      <dgm:spPr/>
    </dgm:pt>
    <dgm:pt modelId="{22FB7A84-8C87-42D7-9298-9BFC87B4D898}" type="pres">
      <dgm:prSet presAssocID="{8A3B2F31-AB2A-4EA6-9439-2045CDBCA46F}" presName="level1Shape" presStyleLbl="node0" presStyleIdx="0" presStyleCnt="1" custScaleX="230769">
        <dgm:presLayoutVars>
          <dgm:chPref val="3"/>
        </dgm:presLayoutVars>
      </dgm:prSet>
      <dgm:spPr/>
      <dgm:t>
        <a:bodyPr/>
        <a:lstStyle/>
        <a:p>
          <a:endParaRPr lang="en-US"/>
        </a:p>
      </dgm:t>
    </dgm:pt>
    <dgm:pt modelId="{313B9170-86CA-45A6-9792-0ADE45CE36C9}" type="pres">
      <dgm:prSet presAssocID="{8A3B2F31-AB2A-4EA6-9439-2045CDBCA46F}" presName="hierChild2" presStyleCnt="0"/>
      <dgm:spPr/>
    </dgm:pt>
    <dgm:pt modelId="{6120BDA5-E37A-4BFF-9EDE-E389D7F1FD1B}" type="pres">
      <dgm:prSet presAssocID="{A94247FE-7E9F-4190-AB7E-E88F23A15473}" presName="Name19" presStyleLbl="parChTrans1D2" presStyleIdx="0" presStyleCnt="2"/>
      <dgm:spPr/>
      <dgm:t>
        <a:bodyPr/>
        <a:lstStyle/>
        <a:p>
          <a:endParaRPr lang="en-US"/>
        </a:p>
      </dgm:t>
    </dgm:pt>
    <dgm:pt modelId="{1222B9B1-CDF2-4889-BAFF-E4AC10F3C0D1}" type="pres">
      <dgm:prSet presAssocID="{6D323C65-C291-4698-9B59-A88D3065E8EA}" presName="Name21" presStyleCnt="0"/>
      <dgm:spPr/>
    </dgm:pt>
    <dgm:pt modelId="{6D0A0CEE-2355-4DE1-B9DE-6CBBCB2FAAB3}" type="pres">
      <dgm:prSet presAssocID="{6D323C65-C291-4698-9B59-A88D3065E8EA}" presName="level2Shape" presStyleLbl="node2" presStyleIdx="0" presStyleCnt="2" custScaleX="129921"/>
      <dgm:spPr/>
      <dgm:t>
        <a:bodyPr/>
        <a:lstStyle/>
        <a:p>
          <a:endParaRPr lang="en-US"/>
        </a:p>
      </dgm:t>
    </dgm:pt>
    <dgm:pt modelId="{58F31138-0926-41C8-9ED8-7E6DBCE4E7CD}" type="pres">
      <dgm:prSet presAssocID="{6D323C65-C291-4698-9B59-A88D3065E8EA}" presName="hierChild3" presStyleCnt="0"/>
      <dgm:spPr/>
    </dgm:pt>
    <dgm:pt modelId="{2002AD47-609D-4D38-AC0B-913CD8ECCC48}" type="pres">
      <dgm:prSet presAssocID="{DC86BD1D-9ACD-48A8-AD7A-4A6F4AF2A0D1}" presName="Name19" presStyleLbl="parChTrans1D3" presStyleIdx="0" presStyleCnt="4"/>
      <dgm:spPr/>
      <dgm:t>
        <a:bodyPr/>
        <a:lstStyle/>
        <a:p>
          <a:endParaRPr lang="en-US"/>
        </a:p>
      </dgm:t>
    </dgm:pt>
    <dgm:pt modelId="{15DD0EEA-268E-4D7D-863E-87F5050D3EBB}" type="pres">
      <dgm:prSet presAssocID="{8149A3C7-9615-44DE-B811-6441961DC112}" presName="Name21" presStyleCnt="0"/>
      <dgm:spPr/>
    </dgm:pt>
    <dgm:pt modelId="{84DDCC5F-9897-4D2A-AD62-3496E3D61C89}" type="pres">
      <dgm:prSet presAssocID="{8149A3C7-9615-44DE-B811-6441961DC112}" presName="level2Shape" presStyleLbl="node3" presStyleIdx="0" presStyleCnt="4"/>
      <dgm:spPr/>
      <dgm:t>
        <a:bodyPr/>
        <a:lstStyle/>
        <a:p>
          <a:endParaRPr lang="en-US"/>
        </a:p>
      </dgm:t>
    </dgm:pt>
    <dgm:pt modelId="{FBBBD10C-45AE-431E-A991-33B76325DAFD}" type="pres">
      <dgm:prSet presAssocID="{8149A3C7-9615-44DE-B811-6441961DC112}" presName="hierChild3" presStyleCnt="0"/>
      <dgm:spPr/>
    </dgm:pt>
    <dgm:pt modelId="{E35BEF38-1664-4D41-881F-CB1C9F49E534}" type="pres">
      <dgm:prSet presAssocID="{42674B47-477D-4ADF-A31F-02299D6983A1}" presName="Name19" presStyleLbl="parChTrans1D3" presStyleIdx="1" presStyleCnt="4"/>
      <dgm:spPr/>
      <dgm:t>
        <a:bodyPr/>
        <a:lstStyle/>
        <a:p>
          <a:endParaRPr lang="en-US"/>
        </a:p>
      </dgm:t>
    </dgm:pt>
    <dgm:pt modelId="{0E603D0B-9570-430F-867D-6367B4CDAC66}" type="pres">
      <dgm:prSet presAssocID="{F86F305A-F787-4EAC-9960-A156F93732B3}" presName="Name21" presStyleCnt="0"/>
      <dgm:spPr/>
    </dgm:pt>
    <dgm:pt modelId="{ACCFD220-CD6C-4D96-8884-EC6511581584}" type="pres">
      <dgm:prSet presAssocID="{F86F305A-F787-4EAC-9960-A156F93732B3}" presName="level2Shape" presStyleLbl="node3" presStyleIdx="1" presStyleCnt="4"/>
      <dgm:spPr/>
      <dgm:t>
        <a:bodyPr/>
        <a:lstStyle/>
        <a:p>
          <a:endParaRPr lang="en-US"/>
        </a:p>
      </dgm:t>
    </dgm:pt>
    <dgm:pt modelId="{FEA90EF7-F6C1-4804-9DBB-60D341022EA1}" type="pres">
      <dgm:prSet presAssocID="{F86F305A-F787-4EAC-9960-A156F93732B3}" presName="hierChild3" presStyleCnt="0"/>
      <dgm:spPr/>
    </dgm:pt>
    <dgm:pt modelId="{19036E4B-584B-41B4-8019-79138F042067}" type="pres">
      <dgm:prSet presAssocID="{8AE8D373-E100-4193-9679-0E0DC3C76DAD}" presName="Name19" presStyleLbl="parChTrans1D2" presStyleIdx="1" presStyleCnt="2"/>
      <dgm:spPr/>
      <dgm:t>
        <a:bodyPr/>
        <a:lstStyle/>
        <a:p>
          <a:endParaRPr lang="en-US"/>
        </a:p>
      </dgm:t>
    </dgm:pt>
    <dgm:pt modelId="{C2775674-6B93-4D68-8213-D3924BBE0A04}" type="pres">
      <dgm:prSet presAssocID="{077D9E0D-4948-40DD-B44F-9AB2CD798FFF}" presName="Name21" presStyleCnt="0"/>
      <dgm:spPr/>
    </dgm:pt>
    <dgm:pt modelId="{2DB60CD5-20DF-4391-9928-0085DD62337B}" type="pres">
      <dgm:prSet presAssocID="{077D9E0D-4948-40DD-B44F-9AB2CD798FFF}" presName="level2Shape" presStyleLbl="node2" presStyleIdx="1" presStyleCnt="2" custScaleX="126590"/>
      <dgm:spPr/>
      <dgm:t>
        <a:bodyPr/>
        <a:lstStyle/>
        <a:p>
          <a:endParaRPr lang="en-US"/>
        </a:p>
      </dgm:t>
    </dgm:pt>
    <dgm:pt modelId="{B0590C4F-C349-46A4-9E94-48148A8F4728}" type="pres">
      <dgm:prSet presAssocID="{077D9E0D-4948-40DD-B44F-9AB2CD798FFF}" presName="hierChild3" presStyleCnt="0"/>
      <dgm:spPr/>
    </dgm:pt>
    <dgm:pt modelId="{3535124C-43BE-472A-AF91-32A71D3956E8}" type="pres">
      <dgm:prSet presAssocID="{10BCE2DF-67E9-44DA-B693-7BCF0307E8AE}" presName="Name19" presStyleLbl="parChTrans1D3" presStyleIdx="2" presStyleCnt="4"/>
      <dgm:spPr/>
      <dgm:t>
        <a:bodyPr/>
        <a:lstStyle/>
        <a:p>
          <a:endParaRPr lang="en-US"/>
        </a:p>
      </dgm:t>
    </dgm:pt>
    <dgm:pt modelId="{0395B248-F7F5-4AC3-8795-DB7908F69C1B}" type="pres">
      <dgm:prSet presAssocID="{B22B834A-265B-47E6-84B4-20C31CB47773}" presName="Name21" presStyleCnt="0"/>
      <dgm:spPr/>
    </dgm:pt>
    <dgm:pt modelId="{3057E72E-D9D1-4E60-B701-EC55AE0D5C09}" type="pres">
      <dgm:prSet presAssocID="{B22B834A-265B-47E6-84B4-20C31CB47773}" presName="level2Shape" presStyleLbl="node3" presStyleIdx="2" presStyleCnt="4"/>
      <dgm:spPr/>
      <dgm:t>
        <a:bodyPr/>
        <a:lstStyle/>
        <a:p>
          <a:endParaRPr lang="en-US"/>
        </a:p>
      </dgm:t>
    </dgm:pt>
    <dgm:pt modelId="{41A5060F-56F9-4BE6-800A-5A37C48A9E12}" type="pres">
      <dgm:prSet presAssocID="{B22B834A-265B-47E6-84B4-20C31CB47773}" presName="hierChild3" presStyleCnt="0"/>
      <dgm:spPr/>
    </dgm:pt>
    <dgm:pt modelId="{E16CB41E-D84D-409C-B043-3539E7F06066}" type="pres">
      <dgm:prSet presAssocID="{8ECE713D-48F1-46D6-AE44-1ED1E60CB51E}" presName="Name19" presStyleLbl="parChTrans1D3" presStyleIdx="3" presStyleCnt="4"/>
      <dgm:spPr/>
      <dgm:t>
        <a:bodyPr/>
        <a:lstStyle/>
        <a:p>
          <a:endParaRPr lang="en-US"/>
        </a:p>
      </dgm:t>
    </dgm:pt>
    <dgm:pt modelId="{26C5A2DC-FAA1-4B11-B292-49341FB39050}" type="pres">
      <dgm:prSet presAssocID="{80E2C7AC-A0A9-4589-9EE0-67B41C7B1684}" presName="Name21" presStyleCnt="0"/>
      <dgm:spPr/>
    </dgm:pt>
    <dgm:pt modelId="{0A4AD32D-EC03-4239-A1E1-7568809541FF}" type="pres">
      <dgm:prSet presAssocID="{80E2C7AC-A0A9-4589-9EE0-67B41C7B1684}" presName="level2Shape" presStyleLbl="node3" presStyleIdx="3" presStyleCnt="4"/>
      <dgm:spPr/>
      <dgm:t>
        <a:bodyPr/>
        <a:lstStyle/>
        <a:p>
          <a:endParaRPr lang="en-US"/>
        </a:p>
      </dgm:t>
    </dgm:pt>
    <dgm:pt modelId="{68ACBC79-0FA2-49A8-A980-38F4A7144AC3}" type="pres">
      <dgm:prSet presAssocID="{80E2C7AC-A0A9-4589-9EE0-67B41C7B1684}" presName="hierChild3" presStyleCnt="0"/>
      <dgm:spPr/>
    </dgm:pt>
    <dgm:pt modelId="{464BB908-145B-4783-89B7-02CCEEF2FC9E}" type="pres">
      <dgm:prSet presAssocID="{4864F74D-146B-4DEB-BDB7-E82AC2873789}" presName="bgShapesFlow" presStyleCnt="0"/>
      <dgm:spPr/>
    </dgm:pt>
    <dgm:pt modelId="{BD8072AE-CA41-4979-9C72-AA45B2C5103B}" type="pres">
      <dgm:prSet presAssocID="{529AA7C1-F02A-48A8-A3D9-C6E3F5330F42}" presName="rectComp" presStyleCnt="0"/>
      <dgm:spPr/>
    </dgm:pt>
    <dgm:pt modelId="{EDEFD0AB-DB38-4720-B973-2B28E3F2D68E}" type="pres">
      <dgm:prSet presAssocID="{529AA7C1-F02A-48A8-A3D9-C6E3F5330F42}" presName="bgRect" presStyleLbl="bgShp" presStyleIdx="0" presStyleCnt="3"/>
      <dgm:spPr/>
      <dgm:t>
        <a:bodyPr/>
        <a:lstStyle/>
        <a:p>
          <a:endParaRPr lang="en-US"/>
        </a:p>
      </dgm:t>
    </dgm:pt>
    <dgm:pt modelId="{50C43F94-E6FC-493D-9FF2-6FBCC1644133}" type="pres">
      <dgm:prSet presAssocID="{529AA7C1-F02A-48A8-A3D9-C6E3F5330F42}" presName="bgRectTx" presStyleLbl="bgShp" presStyleIdx="0" presStyleCnt="3">
        <dgm:presLayoutVars>
          <dgm:bulletEnabled val="1"/>
        </dgm:presLayoutVars>
      </dgm:prSet>
      <dgm:spPr/>
      <dgm:t>
        <a:bodyPr/>
        <a:lstStyle/>
        <a:p>
          <a:endParaRPr lang="en-US"/>
        </a:p>
      </dgm:t>
    </dgm:pt>
    <dgm:pt modelId="{2953163D-AEEC-49A3-B674-4ABE02FD211F}" type="pres">
      <dgm:prSet presAssocID="{529AA7C1-F02A-48A8-A3D9-C6E3F5330F42}" presName="spComp" presStyleCnt="0"/>
      <dgm:spPr/>
    </dgm:pt>
    <dgm:pt modelId="{57CA96A6-19AD-487D-9E19-403917112D99}" type="pres">
      <dgm:prSet presAssocID="{529AA7C1-F02A-48A8-A3D9-C6E3F5330F42}" presName="vSp" presStyleCnt="0"/>
      <dgm:spPr/>
    </dgm:pt>
    <dgm:pt modelId="{0F6EA134-BA1C-4178-A73A-21B8CEC67B6B}" type="pres">
      <dgm:prSet presAssocID="{5791BFCC-0295-4C7D-BE79-2968F9E0F92E}" presName="rectComp" presStyleCnt="0"/>
      <dgm:spPr/>
    </dgm:pt>
    <dgm:pt modelId="{9302C985-55CC-4EAB-9F64-2886A0490046}" type="pres">
      <dgm:prSet presAssocID="{5791BFCC-0295-4C7D-BE79-2968F9E0F92E}" presName="bgRect" presStyleLbl="bgShp" presStyleIdx="1" presStyleCnt="3"/>
      <dgm:spPr/>
      <dgm:t>
        <a:bodyPr/>
        <a:lstStyle/>
        <a:p>
          <a:endParaRPr lang="en-US"/>
        </a:p>
      </dgm:t>
    </dgm:pt>
    <dgm:pt modelId="{B7384C0A-F51D-4C1F-81E0-4D83098F7523}" type="pres">
      <dgm:prSet presAssocID="{5791BFCC-0295-4C7D-BE79-2968F9E0F92E}" presName="bgRectTx" presStyleLbl="bgShp" presStyleIdx="1" presStyleCnt="3">
        <dgm:presLayoutVars>
          <dgm:bulletEnabled val="1"/>
        </dgm:presLayoutVars>
      </dgm:prSet>
      <dgm:spPr/>
      <dgm:t>
        <a:bodyPr/>
        <a:lstStyle/>
        <a:p>
          <a:endParaRPr lang="en-US"/>
        </a:p>
      </dgm:t>
    </dgm:pt>
    <dgm:pt modelId="{A642FEA1-8AC2-4E9C-8FD6-7C6E60B18CA1}" type="pres">
      <dgm:prSet presAssocID="{5791BFCC-0295-4C7D-BE79-2968F9E0F92E}" presName="spComp" presStyleCnt="0"/>
      <dgm:spPr/>
    </dgm:pt>
    <dgm:pt modelId="{0E3F2F9F-8C6E-4FED-9381-DEE0EC9CAB23}" type="pres">
      <dgm:prSet presAssocID="{5791BFCC-0295-4C7D-BE79-2968F9E0F92E}" presName="vSp" presStyleCnt="0"/>
      <dgm:spPr/>
    </dgm:pt>
    <dgm:pt modelId="{47FE3FD5-37C5-42B1-9608-3B6F6D5FFFF1}" type="pres">
      <dgm:prSet presAssocID="{BF2979C9-91A2-4C89-8842-1659B738734E}" presName="rectComp" presStyleCnt="0"/>
      <dgm:spPr/>
    </dgm:pt>
    <dgm:pt modelId="{29F5F90E-8533-4F33-B2F3-482BBE1AC29E}" type="pres">
      <dgm:prSet presAssocID="{BF2979C9-91A2-4C89-8842-1659B738734E}" presName="bgRect" presStyleLbl="bgShp" presStyleIdx="2" presStyleCnt="3" custLinFactNeighborX="-19852" custLinFactNeighborY="1672"/>
      <dgm:spPr/>
      <dgm:t>
        <a:bodyPr/>
        <a:lstStyle/>
        <a:p>
          <a:endParaRPr lang="en-US"/>
        </a:p>
      </dgm:t>
    </dgm:pt>
    <dgm:pt modelId="{C1F22BE4-08F0-4194-9641-D21BDE44CE1A}" type="pres">
      <dgm:prSet presAssocID="{BF2979C9-91A2-4C89-8842-1659B738734E}" presName="bgRectTx" presStyleLbl="bgShp" presStyleIdx="2" presStyleCnt="3">
        <dgm:presLayoutVars>
          <dgm:bulletEnabled val="1"/>
        </dgm:presLayoutVars>
      </dgm:prSet>
      <dgm:spPr/>
      <dgm:t>
        <a:bodyPr/>
        <a:lstStyle/>
        <a:p>
          <a:endParaRPr lang="en-US"/>
        </a:p>
      </dgm:t>
    </dgm:pt>
  </dgm:ptLst>
  <dgm:cxnLst>
    <dgm:cxn modelId="{6A98C8DB-EB21-7245-9B10-1BEF2F121AB0}" type="presOf" srcId="{10BCE2DF-67E9-44DA-B693-7BCF0307E8AE}" destId="{3535124C-43BE-472A-AF91-32A71D3956E8}" srcOrd="0" destOrd="0" presId="urn:microsoft.com/office/officeart/2005/8/layout/hierarchy6"/>
    <dgm:cxn modelId="{D9709773-E77C-B242-9628-AB498FEE7053}" type="presOf" srcId="{BF2979C9-91A2-4C89-8842-1659B738734E}" destId="{C1F22BE4-08F0-4194-9641-D21BDE44CE1A}" srcOrd="1" destOrd="0" presId="urn:microsoft.com/office/officeart/2005/8/layout/hierarchy6"/>
    <dgm:cxn modelId="{18F065C9-98E1-466E-BA1B-4C342AE1CC72}" srcId="{077D9E0D-4948-40DD-B44F-9AB2CD798FFF}" destId="{80E2C7AC-A0A9-4589-9EE0-67B41C7B1684}" srcOrd="1" destOrd="0" parTransId="{8ECE713D-48F1-46D6-AE44-1ED1E60CB51E}" sibTransId="{80A36AA0-99D6-4F4E-A55E-43812429CC55}"/>
    <dgm:cxn modelId="{0AC1EAF9-58D5-4B54-A53A-5E2FA60D93C7}" srcId="{4864F74D-146B-4DEB-BDB7-E82AC2873789}" destId="{5791BFCC-0295-4C7D-BE79-2968F9E0F92E}" srcOrd="2" destOrd="0" parTransId="{A12C9509-7892-4F84-A5A1-54513DE26F96}" sibTransId="{D5BBE2CD-3175-4B58-AA24-4F0CDC65FE08}"/>
    <dgm:cxn modelId="{7908738D-FD20-4A2C-A608-5CC41DFD6E5E}" srcId="{6D323C65-C291-4698-9B59-A88D3065E8EA}" destId="{8149A3C7-9615-44DE-B811-6441961DC112}" srcOrd="0" destOrd="0" parTransId="{DC86BD1D-9ACD-48A8-AD7A-4A6F4AF2A0D1}" sibTransId="{305D95B5-A240-4DFD-83D3-4C7C6B52BC0F}"/>
    <dgm:cxn modelId="{0BB5F103-CD12-3A44-9E9B-6C0C0B30175A}" type="presOf" srcId="{5791BFCC-0295-4C7D-BE79-2968F9E0F92E}" destId="{9302C985-55CC-4EAB-9F64-2886A0490046}" srcOrd="0" destOrd="0" presId="urn:microsoft.com/office/officeart/2005/8/layout/hierarchy6"/>
    <dgm:cxn modelId="{61190B53-CEF3-D943-95CE-8BE016F82D16}" type="presOf" srcId="{8A3B2F31-AB2A-4EA6-9439-2045CDBCA46F}" destId="{22FB7A84-8C87-42D7-9298-9BFC87B4D898}" srcOrd="0" destOrd="0" presId="urn:microsoft.com/office/officeart/2005/8/layout/hierarchy6"/>
    <dgm:cxn modelId="{BD11A8ED-B427-3645-8252-58F891D186EF}" type="presOf" srcId="{529AA7C1-F02A-48A8-A3D9-C6E3F5330F42}" destId="{50C43F94-E6FC-493D-9FF2-6FBCC1644133}" srcOrd="1" destOrd="0" presId="urn:microsoft.com/office/officeart/2005/8/layout/hierarchy6"/>
    <dgm:cxn modelId="{A7151A76-49DA-AD40-97FD-1797AA735F29}" type="presOf" srcId="{DC86BD1D-9ACD-48A8-AD7A-4A6F4AF2A0D1}" destId="{2002AD47-609D-4D38-AC0B-913CD8ECCC48}" srcOrd="0" destOrd="0" presId="urn:microsoft.com/office/officeart/2005/8/layout/hierarchy6"/>
    <dgm:cxn modelId="{E5CADEBD-4912-3644-ADA5-15009A9BF66F}" type="presOf" srcId="{B22B834A-265B-47E6-84B4-20C31CB47773}" destId="{3057E72E-D9D1-4E60-B701-EC55AE0D5C09}" srcOrd="0" destOrd="0" presId="urn:microsoft.com/office/officeart/2005/8/layout/hierarchy6"/>
    <dgm:cxn modelId="{26F2BF72-29D9-D14B-8B5E-107CC08707BC}" type="presOf" srcId="{F86F305A-F787-4EAC-9960-A156F93732B3}" destId="{ACCFD220-CD6C-4D96-8884-EC6511581584}" srcOrd="0" destOrd="0" presId="urn:microsoft.com/office/officeart/2005/8/layout/hierarchy6"/>
    <dgm:cxn modelId="{7C7C1FCE-BE0E-4152-8548-4C5ABBA17951}" srcId="{8A3B2F31-AB2A-4EA6-9439-2045CDBCA46F}" destId="{077D9E0D-4948-40DD-B44F-9AB2CD798FFF}" srcOrd="1" destOrd="0" parTransId="{8AE8D373-E100-4193-9679-0E0DC3C76DAD}" sibTransId="{B8661CAB-C5F0-46DF-A928-9D3AE7A09630}"/>
    <dgm:cxn modelId="{70D91AAF-75D4-3043-B9C6-51009B4BB00F}" type="presOf" srcId="{BF2979C9-91A2-4C89-8842-1659B738734E}" destId="{29F5F90E-8533-4F33-B2F3-482BBE1AC29E}" srcOrd="0" destOrd="0" presId="urn:microsoft.com/office/officeart/2005/8/layout/hierarchy6"/>
    <dgm:cxn modelId="{913DFA6F-46AC-034D-9C09-269E56628886}" type="presOf" srcId="{42674B47-477D-4ADF-A31F-02299D6983A1}" destId="{E35BEF38-1664-4D41-881F-CB1C9F49E534}" srcOrd="0" destOrd="0" presId="urn:microsoft.com/office/officeart/2005/8/layout/hierarchy6"/>
    <dgm:cxn modelId="{BBE052A2-44A3-C442-BEC8-BC3119658559}" type="presOf" srcId="{6D323C65-C291-4698-9B59-A88D3065E8EA}" destId="{6D0A0CEE-2355-4DE1-B9DE-6CBBCB2FAAB3}" srcOrd="0" destOrd="0" presId="urn:microsoft.com/office/officeart/2005/8/layout/hierarchy6"/>
    <dgm:cxn modelId="{73330096-3D29-9E49-9F45-5F0151A5F3A4}" type="presOf" srcId="{8ECE713D-48F1-46D6-AE44-1ED1E60CB51E}" destId="{E16CB41E-D84D-409C-B043-3539E7F06066}" srcOrd="0" destOrd="0" presId="urn:microsoft.com/office/officeart/2005/8/layout/hierarchy6"/>
    <dgm:cxn modelId="{1957A364-50BC-4369-B8D0-356D599AD2C0}" srcId="{077D9E0D-4948-40DD-B44F-9AB2CD798FFF}" destId="{B22B834A-265B-47E6-84B4-20C31CB47773}" srcOrd="0" destOrd="0" parTransId="{10BCE2DF-67E9-44DA-B693-7BCF0307E8AE}" sibTransId="{1BB5F5D9-9C49-41DE-AE0B-3E68572987F1}"/>
    <dgm:cxn modelId="{4577D40A-4DA6-475F-AF0D-6BA2B2244D45}" srcId="{8A3B2F31-AB2A-4EA6-9439-2045CDBCA46F}" destId="{6D323C65-C291-4698-9B59-A88D3065E8EA}" srcOrd="0" destOrd="0" parTransId="{A94247FE-7E9F-4190-AB7E-E88F23A15473}" sibTransId="{494063DE-3A89-438D-A6D7-7172D9F7DA78}"/>
    <dgm:cxn modelId="{E3BA0C73-58C5-4481-8D99-9C9341341635}" srcId="{4864F74D-146B-4DEB-BDB7-E82AC2873789}" destId="{BF2979C9-91A2-4C89-8842-1659B738734E}" srcOrd="3" destOrd="0" parTransId="{2DA49A73-1988-47D0-ABAD-2BA99F2D5CFB}" sibTransId="{20A7A269-BA43-4072-A157-7E146C9F558D}"/>
    <dgm:cxn modelId="{CAC3E84B-F043-3E41-99D0-C42CEA9E452B}" type="presOf" srcId="{4864F74D-146B-4DEB-BDB7-E82AC2873789}" destId="{2EF60DD9-EDA1-4C06-916D-A1781FE52D48}" srcOrd="0" destOrd="0" presId="urn:microsoft.com/office/officeart/2005/8/layout/hierarchy6"/>
    <dgm:cxn modelId="{453E3F27-1558-074E-8E2A-BE8E63A1D5EF}" type="presOf" srcId="{8149A3C7-9615-44DE-B811-6441961DC112}" destId="{84DDCC5F-9897-4D2A-AD62-3496E3D61C89}" srcOrd="0" destOrd="0" presId="urn:microsoft.com/office/officeart/2005/8/layout/hierarchy6"/>
    <dgm:cxn modelId="{5F378BF0-8FFE-4DC8-820D-00FC9080424C}" srcId="{4864F74D-146B-4DEB-BDB7-E82AC2873789}" destId="{529AA7C1-F02A-48A8-A3D9-C6E3F5330F42}" srcOrd="1" destOrd="0" parTransId="{37EE7C54-E3ED-499D-AE6A-729769F18C3C}" sibTransId="{8BDC6600-8381-414E-AED4-6CF52F612C7D}"/>
    <dgm:cxn modelId="{1D27BA50-BF93-42D9-AB34-B248CE080558}" srcId="{6D323C65-C291-4698-9B59-A88D3065E8EA}" destId="{F86F305A-F787-4EAC-9960-A156F93732B3}" srcOrd="1" destOrd="0" parTransId="{42674B47-477D-4ADF-A31F-02299D6983A1}" sibTransId="{E49D7BB1-F0B7-4275-888D-AF86A33B5619}"/>
    <dgm:cxn modelId="{1888EA5D-80FA-4FC7-BB4C-1D44C4C36764}" srcId="{4864F74D-146B-4DEB-BDB7-E82AC2873789}" destId="{8A3B2F31-AB2A-4EA6-9439-2045CDBCA46F}" srcOrd="0" destOrd="0" parTransId="{81D7AD16-E1A9-46B9-8DB4-E65C45ED1237}" sibTransId="{8187788D-A5F8-4F80-ACEA-4F115EE85475}"/>
    <dgm:cxn modelId="{12459589-A768-DF47-9296-266755A0A9F2}" type="presOf" srcId="{5791BFCC-0295-4C7D-BE79-2968F9E0F92E}" destId="{B7384C0A-F51D-4C1F-81E0-4D83098F7523}" srcOrd="1" destOrd="0" presId="urn:microsoft.com/office/officeart/2005/8/layout/hierarchy6"/>
    <dgm:cxn modelId="{7F7B0DB1-7376-3841-9146-E42F3E12FDB4}" type="presOf" srcId="{529AA7C1-F02A-48A8-A3D9-C6E3F5330F42}" destId="{EDEFD0AB-DB38-4720-B973-2B28E3F2D68E}" srcOrd="0" destOrd="0" presId="urn:microsoft.com/office/officeart/2005/8/layout/hierarchy6"/>
    <dgm:cxn modelId="{327BBE5F-FAD1-0048-A159-B9ECB6E713DF}" type="presOf" srcId="{80E2C7AC-A0A9-4589-9EE0-67B41C7B1684}" destId="{0A4AD32D-EC03-4239-A1E1-7568809541FF}" srcOrd="0" destOrd="0" presId="urn:microsoft.com/office/officeart/2005/8/layout/hierarchy6"/>
    <dgm:cxn modelId="{5FFE8FEB-18E0-2648-B8F6-F34180A6EEEE}" type="presOf" srcId="{8AE8D373-E100-4193-9679-0E0DC3C76DAD}" destId="{19036E4B-584B-41B4-8019-79138F042067}" srcOrd="0" destOrd="0" presId="urn:microsoft.com/office/officeart/2005/8/layout/hierarchy6"/>
    <dgm:cxn modelId="{427C68AE-3FAD-FC43-8FAF-A04A05943CBD}" type="presOf" srcId="{A94247FE-7E9F-4190-AB7E-E88F23A15473}" destId="{6120BDA5-E37A-4BFF-9EDE-E389D7F1FD1B}" srcOrd="0" destOrd="0" presId="urn:microsoft.com/office/officeart/2005/8/layout/hierarchy6"/>
    <dgm:cxn modelId="{793A197F-FC19-5A41-ACE2-38150CD930CE}" type="presOf" srcId="{077D9E0D-4948-40DD-B44F-9AB2CD798FFF}" destId="{2DB60CD5-20DF-4391-9928-0085DD62337B}" srcOrd="0" destOrd="0" presId="urn:microsoft.com/office/officeart/2005/8/layout/hierarchy6"/>
    <dgm:cxn modelId="{C4313F28-2DC1-6547-BDBD-0200F45734DF}" type="presParOf" srcId="{2EF60DD9-EDA1-4C06-916D-A1781FE52D48}" destId="{F5E9A858-6215-48FA-BB22-F3D88358F1B4}" srcOrd="0" destOrd="0" presId="urn:microsoft.com/office/officeart/2005/8/layout/hierarchy6"/>
    <dgm:cxn modelId="{0300F9BE-DEC3-4C48-A317-81369E00B8D2}" type="presParOf" srcId="{F5E9A858-6215-48FA-BB22-F3D88358F1B4}" destId="{2AB81B16-8B26-485F-AB33-DBC6EFB0C76D}" srcOrd="0" destOrd="0" presId="urn:microsoft.com/office/officeart/2005/8/layout/hierarchy6"/>
    <dgm:cxn modelId="{C93E718B-1871-F54C-ADDB-F897B3DAB12A}" type="presParOf" srcId="{F5E9A858-6215-48FA-BB22-F3D88358F1B4}" destId="{96FA5F56-B91D-4854-B787-C1E72533D911}" srcOrd="1" destOrd="0" presId="urn:microsoft.com/office/officeart/2005/8/layout/hierarchy6"/>
    <dgm:cxn modelId="{3BAE2513-15B7-1B4D-A49B-AD839C353A3F}" type="presParOf" srcId="{96FA5F56-B91D-4854-B787-C1E72533D911}" destId="{1A951F9E-380E-4D72-96B9-192FDAF1F24E}" srcOrd="0" destOrd="0" presId="urn:microsoft.com/office/officeart/2005/8/layout/hierarchy6"/>
    <dgm:cxn modelId="{C05448AA-C517-9E4F-A336-72E91CA0003A}" type="presParOf" srcId="{1A951F9E-380E-4D72-96B9-192FDAF1F24E}" destId="{22FB7A84-8C87-42D7-9298-9BFC87B4D898}" srcOrd="0" destOrd="0" presId="urn:microsoft.com/office/officeart/2005/8/layout/hierarchy6"/>
    <dgm:cxn modelId="{C4F37ADE-5023-0E43-AB0F-61DF9D8D262D}" type="presParOf" srcId="{1A951F9E-380E-4D72-96B9-192FDAF1F24E}" destId="{313B9170-86CA-45A6-9792-0ADE45CE36C9}" srcOrd="1" destOrd="0" presId="urn:microsoft.com/office/officeart/2005/8/layout/hierarchy6"/>
    <dgm:cxn modelId="{6ACD34D7-57C0-1248-9416-CDB5FD543D79}" type="presParOf" srcId="{313B9170-86CA-45A6-9792-0ADE45CE36C9}" destId="{6120BDA5-E37A-4BFF-9EDE-E389D7F1FD1B}" srcOrd="0" destOrd="0" presId="urn:microsoft.com/office/officeart/2005/8/layout/hierarchy6"/>
    <dgm:cxn modelId="{EF1F3746-D425-A24D-A5E2-E288D44D2EA3}" type="presParOf" srcId="{313B9170-86CA-45A6-9792-0ADE45CE36C9}" destId="{1222B9B1-CDF2-4889-BAFF-E4AC10F3C0D1}" srcOrd="1" destOrd="0" presId="urn:microsoft.com/office/officeart/2005/8/layout/hierarchy6"/>
    <dgm:cxn modelId="{4442B51E-9AFC-9142-9BF7-579304D85735}" type="presParOf" srcId="{1222B9B1-CDF2-4889-BAFF-E4AC10F3C0D1}" destId="{6D0A0CEE-2355-4DE1-B9DE-6CBBCB2FAAB3}" srcOrd="0" destOrd="0" presId="urn:microsoft.com/office/officeart/2005/8/layout/hierarchy6"/>
    <dgm:cxn modelId="{4EE15943-E653-3244-863A-AB7051E2BF34}" type="presParOf" srcId="{1222B9B1-CDF2-4889-BAFF-E4AC10F3C0D1}" destId="{58F31138-0926-41C8-9ED8-7E6DBCE4E7CD}" srcOrd="1" destOrd="0" presId="urn:microsoft.com/office/officeart/2005/8/layout/hierarchy6"/>
    <dgm:cxn modelId="{8015883C-2CBB-8C40-A91C-C711613923B9}" type="presParOf" srcId="{58F31138-0926-41C8-9ED8-7E6DBCE4E7CD}" destId="{2002AD47-609D-4D38-AC0B-913CD8ECCC48}" srcOrd="0" destOrd="0" presId="urn:microsoft.com/office/officeart/2005/8/layout/hierarchy6"/>
    <dgm:cxn modelId="{3B345CA1-388A-E84A-8E0A-8660159D86A6}" type="presParOf" srcId="{58F31138-0926-41C8-9ED8-7E6DBCE4E7CD}" destId="{15DD0EEA-268E-4D7D-863E-87F5050D3EBB}" srcOrd="1" destOrd="0" presId="urn:microsoft.com/office/officeart/2005/8/layout/hierarchy6"/>
    <dgm:cxn modelId="{40453E2C-7E2A-1B4D-93FB-4CFF19EEFE70}" type="presParOf" srcId="{15DD0EEA-268E-4D7D-863E-87F5050D3EBB}" destId="{84DDCC5F-9897-4D2A-AD62-3496E3D61C89}" srcOrd="0" destOrd="0" presId="urn:microsoft.com/office/officeart/2005/8/layout/hierarchy6"/>
    <dgm:cxn modelId="{5E5FAADF-7580-ED4A-93FD-082004E8B3C9}" type="presParOf" srcId="{15DD0EEA-268E-4D7D-863E-87F5050D3EBB}" destId="{FBBBD10C-45AE-431E-A991-33B76325DAFD}" srcOrd="1" destOrd="0" presId="urn:microsoft.com/office/officeart/2005/8/layout/hierarchy6"/>
    <dgm:cxn modelId="{5DB28F91-2591-384C-A777-2DA0EE160735}" type="presParOf" srcId="{58F31138-0926-41C8-9ED8-7E6DBCE4E7CD}" destId="{E35BEF38-1664-4D41-881F-CB1C9F49E534}" srcOrd="2" destOrd="0" presId="urn:microsoft.com/office/officeart/2005/8/layout/hierarchy6"/>
    <dgm:cxn modelId="{0A851DD5-AD80-FC44-8386-C3449313C357}" type="presParOf" srcId="{58F31138-0926-41C8-9ED8-7E6DBCE4E7CD}" destId="{0E603D0B-9570-430F-867D-6367B4CDAC66}" srcOrd="3" destOrd="0" presId="urn:microsoft.com/office/officeart/2005/8/layout/hierarchy6"/>
    <dgm:cxn modelId="{F5A9351E-C7A2-E14C-85F0-6DBFC99F5CB2}" type="presParOf" srcId="{0E603D0B-9570-430F-867D-6367B4CDAC66}" destId="{ACCFD220-CD6C-4D96-8884-EC6511581584}" srcOrd="0" destOrd="0" presId="urn:microsoft.com/office/officeart/2005/8/layout/hierarchy6"/>
    <dgm:cxn modelId="{C8622EC1-661A-7149-A56C-37120B83E4B8}" type="presParOf" srcId="{0E603D0B-9570-430F-867D-6367B4CDAC66}" destId="{FEA90EF7-F6C1-4804-9DBB-60D341022EA1}" srcOrd="1" destOrd="0" presId="urn:microsoft.com/office/officeart/2005/8/layout/hierarchy6"/>
    <dgm:cxn modelId="{B2F5DDEF-9ED8-784D-8FDE-E9CB003CC570}" type="presParOf" srcId="{313B9170-86CA-45A6-9792-0ADE45CE36C9}" destId="{19036E4B-584B-41B4-8019-79138F042067}" srcOrd="2" destOrd="0" presId="urn:microsoft.com/office/officeart/2005/8/layout/hierarchy6"/>
    <dgm:cxn modelId="{F762F9B9-F3E8-7442-A3DD-ADA19166FFBF}" type="presParOf" srcId="{313B9170-86CA-45A6-9792-0ADE45CE36C9}" destId="{C2775674-6B93-4D68-8213-D3924BBE0A04}" srcOrd="3" destOrd="0" presId="urn:microsoft.com/office/officeart/2005/8/layout/hierarchy6"/>
    <dgm:cxn modelId="{DE18421D-F380-9847-994F-462879ECF7C0}" type="presParOf" srcId="{C2775674-6B93-4D68-8213-D3924BBE0A04}" destId="{2DB60CD5-20DF-4391-9928-0085DD62337B}" srcOrd="0" destOrd="0" presId="urn:microsoft.com/office/officeart/2005/8/layout/hierarchy6"/>
    <dgm:cxn modelId="{7D1A7176-A57F-F54D-9859-A7F186CC6D7E}" type="presParOf" srcId="{C2775674-6B93-4D68-8213-D3924BBE0A04}" destId="{B0590C4F-C349-46A4-9E94-48148A8F4728}" srcOrd="1" destOrd="0" presId="urn:microsoft.com/office/officeart/2005/8/layout/hierarchy6"/>
    <dgm:cxn modelId="{88693BC3-813E-8F46-B537-45940DB5B846}" type="presParOf" srcId="{B0590C4F-C349-46A4-9E94-48148A8F4728}" destId="{3535124C-43BE-472A-AF91-32A71D3956E8}" srcOrd="0" destOrd="0" presId="urn:microsoft.com/office/officeart/2005/8/layout/hierarchy6"/>
    <dgm:cxn modelId="{7A219DB4-3568-F940-973E-416139AAFCD1}" type="presParOf" srcId="{B0590C4F-C349-46A4-9E94-48148A8F4728}" destId="{0395B248-F7F5-4AC3-8795-DB7908F69C1B}" srcOrd="1" destOrd="0" presId="urn:microsoft.com/office/officeart/2005/8/layout/hierarchy6"/>
    <dgm:cxn modelId="{BA0F2702-F063-F843-A8AE-7DA7CB915CAF}" type="presParOf" srcId="{0395B248-F7F5-4AC3-8795-DB7908F69C1B}" destId="{3057E72E-D9D1-4E60-B701-EC55AE0D5C09}" srcOrd="0" destOrd="0" presId="urn:microsoft.com/office/officeart/2005/8/layout/hierarchy6"/>
    <dgm:cxn modelId="{ECC0F274-30B6-1A42-A735-D9F6D817D706}" type="presParOf" srcId="{0395B248-F7F5-4AC3-8795-DB7908F69C1B}" destId="{41A5060F-56F9-4BE6-800A-5A37C48A9E12}" srcOrd="1" destOrd="0" presId="urn:microsoft.com/office/officeart/2005/8/layout/hierarchy6"/>
    <dgm:cxn modelId="{4080AEBE-BE54-BB48-9835-73A1FD6BB1A0}" type="presParOf" srcId="{B0590C4F-C349-46A4-9E94-48148A8F4728}" destId="{E16CB41E-D84D-409C-B043-3539E7F06066}" srcOrd="2" destOrd="0" presId="urn:microsoft.com/office/officeart/2005/8/layout/hierarchy6"/>
    <dgm:cxn modelId="{06657366-21E8-AA4A-ADF8-68CE32E9A7E5}" type="presParOf" srcId="{B0590C4F-C349-46A4-9E94-48148A8F4728}" destId="{26C5A2DC-FAA1-4B11-B292-49341FB39050}" srcOrd="3" destOrd="0" presId="urn:microsoft.com/office/officeart/2005/8/layout/hierarchy6"/>
    <dgm:cxn modelId="{7E2C808B-DD10-044C-A4F3-4187D9543FD0}" type="presParOf" srcId="{26C5A2DC-FAA1-4B11-B292-49341FB39050}" destId="{0A4AD32D-EC03-4239-A1E1-7568809541FF}" srcOrd="0" destOrd="0" presId="urn:microsoft.com/office/officeart/2005/8/layout/hierarchy6"/>
    <dgm:cxn modelId="{E92B85BB-DCAB-0F49-BD8A-C3729A517AB1}" type="presParOf" srcId="{26C5A2DC-FAA1-4B11-B292-49341FB39050}" destId="{68ACBC79-0FA2-49A8-A980-38F4A7144AC3}" srcOrd="1" destOrd="0" presId="urn:microsoft.com/office/officeart/2005/8/layout/hierarchy6"/>
    <dgm:cxn modelId="{4CD2426B-653E-3448-B1F6-7C636845DCDB}" type="presParOf" srcId="{2EF60DD9-EDA1-4C06-916D-A1781FE52D48}" destId="{464BB908-145B-4783-89B7-02CCEEF2FC9E}" srcOrd="1" destOrd="0" presId="urn:microsoft.com/office/officeart/2005/8/layout/hierarchy6"/>
    <dgm:cxn modelId="{B216C9F6-C529-2B4B-98FE-F6257AC5B8FE}" type="presParOf" srcId="{464BB908-145B-4783-89B7-02CCEEF2FC9E}" destId="{BD8072AE-CA41-4979-9C72-AA45B2C5103B}" srcOrd="0" destOrd="0" presId="urn:microsoft.com/office/officeart/2005/8/layout/hierarchy6"/>
    <dgm:cxn modelId="{C42D2199-14A6-5446-8E85-44F68B76F4F5}" type="presParOf" srcId="{BD8072AE-CA41-4979-9C72-AA45B2C5103B}" destId="{EDEFD0AB-DB38-4720-B973-2B28E3F2D68E}" srcOrd="0" destOrd="0" presId="urn:microsoft.com/office/officeart/2005/8/layout/hierarchy6"/>
    <dgm:cxn modelId="{85D6342E-66D9-5E4F-92C2-C4E82082BFAC}" type="presParOf" srcId="{BD8072AE-CA41-4979-9C72-AA45B2C5103B}" destId="{50C43F94-E6FC-493D-9FF2-6FBCC1644133}" srcOrd="1" destOrd="0" presId="urn:microsoft.com/office/officeart/2005/8/layout/hierarchy6"/>
    <dgm:cxn modelId="{D03500ED-E0FB-7B48-B8ED-DAD3DB85100A}" type="presParOf" srcId="{464BB908-145B-4783-89B7-02CCEEF2FC9E}" destId="{2953163D-AEEC-49A3-B674-4ABE02FD211F}" srcOrd="1" destOrd="0" presId="urn:microsoft.com/office/officeart/2005/8/layout/hierarchy6"/>
    <dgm:cxn modelId="{3DC5CE94-4CE2-B74F-BBC1-FE0B21182230}" type="presParOf" srcId="{2953163D-AEEC-49A3-B674-4ABE02FD211F}" destId="{57CA96A6-19AD-487D-9E19-403917112D99}" srcOrd="0" destOrd="0" presId="urn:microsoft.com/office/officeart/2005/8/layout/hierarchy6"/>
    <dgm:cxn modelId="{00AF72D7-1095-044E-ADEE-CB0CABB83C9F}" type="presParOf" srcId="{464BB908-145B-4783-89B7-02CCEEF2FC9E}" destId="{0F6EA134-BA1C-4178-A73A-21B8CEC67B6B}" srcOrd="2" destOrd="0" presId="urn:microsoft.com/office/officeart/2005/8/layout/hierarchy6"/>
    <dgm:cxn modelId="{021C047A-FFE1-274E-9C1D-7C75D22A7BAE}" type="presParOf" srcId="{0F6EA134-BA1C-4178-A73A-21B8CEC67B6B}" destId="{9302C985-55CC-4EAB-9F64-2886A0490046}" srcOrd="0" destOrd="0" presId="urn:microsoft.com/office/officeart/2005/8/layout/hierarchy6"/>
    <dgm:cxn modelId="{370672E2-E23F-2944-BFCB-F150DEDF8D35}" type="presParOf" srcId="{0F6EA134-BA1C-4178-A73A-21B8CEC67B6B}" destId="{B7384C0A-F51D-4C1F-81E0-4D83098F7523}" srcOrd="1" destOrd="0" presId="urn:microsoft.com/office/officeart/2005/8/layout/hierarchy6"/>
    <dgm:cxn modelId="{E42309D0-E22C-0A41-8E7E-D6FC36F0A799}" type="presParOf" srcId="{464BB908-145B-4783-89B7-02CCEEF2FC9E}" destId="{A642FEA1-8AC2-4E9C-8FD6-7C6E60B18CA1}" srcOrd="3" destOrd="0" presId="urn:microsoft.com/office/officeart/2005/8/layout/hierarchy6"/>
    <dgm:cxn modelId="{1032E3EA-6293-3640-A5C4-C414EF1078D4}" type="presParOf" srcId="{A642FEA1-8AC2-4E9C-8FD6-7C6E60B18CA1}" destId="{0E3F2F9F-8C6E-4FED-9381-DEE0EC9CAB23}" srcOrd="0" destOrd="0" presId="urn:microsoft.com/office/officeart/2005/8/layout/hierarchy6"/>
    <dgm:cxn modelId="{81BF28DA-FE37-2947-9F9F-11A99D9BD215}" type="presParOf" srcId="{464BB908-145B-4783-89B7-02CCEEF2FC9E}" destId="{47FE3FD5-37C5-42B1-9608-3B6F6D5FFFF1}" srcOrd="4" destOrd="0" presId="urn:microsoft.com/office/officeart/2005/8/layout/hierarchy6"/>
    <dgm:cxn modelId="{DD235583-7720-284F-B4A1-0AF0CCDBB3EC}" type="presParOf" srcId="{47FE3FD5-37C5-42B1-9608-3B6F6D5FFFF1}" destId="{29F5F90E-8533-4F33-B2F3-482BBE1AC29E}" srcOrd="0" destOrd="0" presId="urn:microsoft.com/office/officeart/2005/8/layout/hierarchy6"/>
    <dgm:cxn modelId="{E3B173E5-CD5B-A345-9FE5-3C0F9C853B84}" type="presParOf" srcId="{47FE3FD5-37C5-42B1-9608-3B6F6D5FFFF1}" destId="{C1F22BE4-08F0-4194-9641-D21BDE44CE1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5F90E-8533-4F33-B2F3-482BBE1AC29E}">
      <dsp:nvSpPr>
        <dsp:cNvPr id="0" name=""/>
        <dsp:cNvSpPr/>
      </dsp:nvSpPr>
      <dsp:spPr>
        <a:xfrm>
          <a:off x="0" y="2585427"/>
          <a:ext cx="8229600" cy="912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a:latin typeface="+mn-lt"/>
            </a:rPr>
            <a:t>Dual Use</a:t>
          </a:r>
        </a:p>
      </dsp:txBody>
      <dsp:txXfrm>
        <a:off x="0" y="2585427"/>
        <a:ext cx="2468880" cy="912971"/>
      </dsp:txXfrm>
    </dsp:sp>
    <dsp:sp modelId="{9302C985-55CC-4EAB-9F64-2886A0490046}">
      <dsp:nvSpPr>
        <dsp:cNvPr id="0" name=""/>
        <dsp:cNvSpPr/>
      </dsp:nvSpPr>
      <dsp:spPr>
        <a:xfrm>
          <a:off x="0" y="1505029"/>
          <a:ext cx="8229600" cy="912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a:latin typeface="+mn-lt"/>
            </a:rPr>
            <a:t>Dual User</a:t>
          </a:r>
        </a:p>
      </dsp:txBody>
      <dsp:txXfrm>
        <a:off x="0" y="1505029"/>
        <a:ext cx="2468880" cy="912971"/>
      </dsp:txXfrm>
    </dsp:sp>
    <dsp:sp modelId="{EDEFD0AB-DB38-4720-B973-2B28E3F2D68E}">
      <dsp:nvSpPr>
        <dsp:cNvPr id="0" name=""/>
        <dsp:cNvSpPr/>
      </dsp:nvSpPr>
      <dsp:spPr>
        <a:xfrm>
          <a:off x="0" y="439896"/>
          <a:ext cx="8229600" cy="912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a:latin typeface="+mn-lt"/>
            </a:rPr>
            <a:t> </a:t>
          </a:r>
        </a:p>
      </dsp:txBody>
      <dsp:txXfrm>
        <a:off x="0" y="439896"/>
        <a:ext cx="2468880" cy="912971"/>
      </dsp:txXfrm>
    </dsp:sp>
    <dsp:sp modelId="{22FB7A84-8C87-42D7-9298-9BFC87B4D898}">
      <dsp:nvSpPr>
        <dsp:cNvPr id="0" name=""/>
        <dsp:cNvSpPr/>
      </dsp:nvSpPr>
      <dsp:spPr>
        <a:xfrm>
          <a:off x="3940656" y="515977"/>
          <a:ext cx="2633568" cy="76080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Learning Management System</a:t>
          </a:r>
        </a:p>
      </dsp:txBody>
      <dsp:txXfrm>
        <a:off x="3962939" y="538260"/>
        <a:ext cx="2589002" cy="716243"/>
      </dsp:txXfrm>
    </dsp:sp>
    <dsp:sp modelId="{6120BDA5-E37A-4BFF-9EDE-E389D7F1FD1B}">
      <dsp:nvSpPr>
        <dsp:cNvPr id="0" name=""/>
        <dsp:cNvSpPr/>
      </dsp:nvSpPr>
      <dsp:spPr>
        <a:xfrm>
          <a:off x="3783365" y="1276786"/>
          <a:ext cx="1474074" cy="304323"/>
        </a:xfrm>
        <a:custGeom>
          <a:avLst/>
          <a:gdLst/>
          <a:ahLst/>
          <a:cxnLst/>
          <a:rect l="0" t="0" r="0" b="0"/>
          <a:pathLst>
            <a:path>
              <a:moveTo>
                <a:pt x="1474074" y="0"/>
              </a:moveTo>
              <a:lnTo>
                <a:pt x="1474074" y="152161"/>
              </a:lnTo>
              <a:lnTo>
                <a:pt x="0" y="152161"/>
              </a:lnTo>
              <a:lnTo>
                <a:pt x="0" y="304323"/>
              </a:lnTo>
            </a:path>
          </a:pathLst>
        </a:custGeom>
        <a:noFill/>
        <a:ln w="127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0A0CEE-2355-4DE1-B9DE-6CBBCB2FAAB3}">
      <dsp:nvSpPr>
        <dsp:cNvPr id="0" name=""/>
        <dsp:cNvSpPr/>
      </dsp:nvSpPr>
      <dsp:spPr>
        <a:xfrm>
          <a:off x="3042027" y="1581110"/>
          <a:ext cx="1482676" cy="760809"/>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Student</a:t>
          </a:r>
        </a:p>
      </dsp:txBody>
      <dsp:txXfrm>
        <a:off x="3064310" y="1603393"/>
        <a:ext cx="1438110" cy="716243"/>
      </dsp:txXfrm>
    </dsp:sp>
    <dsp:sp modelId="{2002AD47-609D-4D38-AC0B-913CD8ECCC48}">
      <dsp:nvSpPr>
        <dsp:cNvPr id="0" name=""/>
        <dsp:cNvSpPr/>
      </dsp:nvSpPr>
      <dsp:spPr>
        <a:xfrm>
          <a:off x="3041576" y="2341919"/>
          <a:ext cx="741789" cy="304323"/>
        </a:xfrm>
        <a:custGeom>
          <a:avLst/>
          <a:gdLst/>
          <a:ahLst/>
          <a:cxnLst/>
          <a:rect l="0" t="0" r="0" b="0"/>
          <a:pathLst>
            <a:path>
              <a:moveTo>
                <a:pt x="741789" y="0"/>
              </a:moveTo>
              <a:lnTo>
                <a:pt x="741789" y="152161"/>
              </a:lnTo>
              <a:lnTo>
                <a:pt x="0" y="152161"/>
              </a:lnTo>
              <a:lnTo>
                <a:pt x="0" y="304323"/>
              </a:lnTo>
            </a:path>
          </a:pathLst>
        </a:custGeom>
        <a:noFill/>
        <a:ln w="127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DCC5F-9897-4D2A-AD62-3496E3D61C89}">
      <dsp:nvSpPr>
        <dsp:cNvPr id="0" name=""/>
        <dsp:cNvSpPr/>
      </dsp:nvSpPr>
      <dsp:spPr>
        <a:xfrm>
          <a:off x="2470969" y="2646243"/>
          <a:ext cx="1141214" cy="760809"/>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Learner</a:t>
          </a:r>
        </a:p>
      </dsp:txBody>
      <dsp:txXfrm>
        <a:off x="2493252" y="2668526"/>
        <a:ext cx="1096648" cy="716243"/>
      </dsp:txXfrm>
    </dsp:sp>
    <dsp:sp modelId="{E35BEF38-1664-4D41-881F-CB1C9F49E534}">
      <dsp:nvSpPr>
        <dsp:cNvPr id="0" name=""/>
        <dsp:cNvSpPr/>
      </dsp:nvSpPr>
      <dsp:spPr>
        <a:xfrm>
          <a:off x="3783365" y="2341919"/>
          <a:ext cx="741789" cy="304323"/>
        </a:xfrm>
        <a:custGeom>
          <a:avLst/>
          <a:gdLst/>
          <a:ahLst/>
          <a:cxnLst/>
          <a:rect l="0" t="0" r="0" b="0"/>
          <a:pathLst>
            <a:path>
              <a:moveTo>
                <a:pt x="0" y="0"/>
              </a:moveTo>
              <a:lnTo>
                <a:pt x="0" y="152161"/>
              </a:lnTo>
              <a:lnTo>
                <a:pt x="741789" y="152161"/>
              </a:lnTo>
              <a:lnTo>
                <a:pt x="741789" y="304323"/>
              </a:lnTo>
            </a:path>
          </a:pathLst>
        </a:custGeom>
        <a:noFill/>
        <a:ln w="127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CFD220-CD6C-4D96-8884-EC6511581584}">
      <dsp:nvSpPr>
        <dsp:cNvPr id="0" name=""/>
        <dsp:cNvSpPr/>
      </dsp:nvSpPr>
      <dsp:spPr>
        <a:xfrm>
          <a:off x="3954547" y="2646243"/>
          <a:ext cx="1141214" cy="760809"/>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User</a:t>
          </a:r>
        </a:p>
      </dsp:txBody>
      <dsp:txXfrm>
        <a:off x="3976830" y="2668526"/>
        <a:ext cx="1096648" cy="716243"/>
      </dsp:txXfrm>
    </dsp:sp>
    <dsp:sp modelId="{19036E4B-584B-41B4-8019-79138F042067}">
      <dsp:nvSpPr>
        <dsp:cNvPr id="0" name=""/>
        <dsp:cNvSpPr/>
      </dsp:nvSpPr>
      <dsp:spPr>
        <a:xfrm>
          <a:off x="5257440" y="1276786"/>
          <a:ext cx="1493081" cy="304323"/>
        </a:xfrm>
        <a:custGeom>
          <a:avLst/>
          <a:gdLst/>
          <a:ahLst/>
          <a:cxnLst/>
          <a:rect l="0" t="0" r="0" b="0"/>
          <a:pathLst>
            <a:path>
              <a:moveTo>
                <a:pt x="0" y="0"/>
              </a:moveTo>
              <a:lnTo>
                <a:pt x="0" y="152161"/>
              </a:lnTo>
              <a:lnTo>
                <a:pt x="1493081" y="152161"/>
              </a:lnTo>
              <a:lnTo>
                <a:pt x="1493081" y="304323"/>
              </a:lnTo>
            </a:path>
          </a:pathLst>
        </a:custGeom>
        <a:noFill/>
        <a:ln w="127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B60CD5-20DF-4391-9928-0085DD62337B}">
      <dsp:nvSpPr>
        <dsp:cNvPr id="0" name=""/>
        <dsp:cNvSpPr/>
      </dsp:nvSpPr>
      <dsp:spPr>
        <a:xfrm>
          <a:off x="6028190" y="1581110"/>
          <a:ext cx="1444662" cy="760809"/>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Instructor</a:t>
          </a:r>
        </a:p>
      </dsp:txBody>
      <dsp:txXfrm>
        <a:off x="6050473" y="1603393"/>
        <a:ext cx="1400096" cy="716243"/>
      </dsp:txXfrm>
    </dsp:sp>
    <dsp:sp modelId="{3535124C-43BE-472A-AF91-32A71D3956E8}">
      <dsp:nvSpPr>
        <dsp:cNvPr id="0" name=""/>
        <dsp:cNvSpPr/>
      </dsp:nvSpPr>
      <dsp:spPr>
        <a:xfrm>
          <a:off x="6008733" y="2341919"/>
          <a:ext cx="741789" cy="304323"/>
        </a:xfrm>
        <a:custGeom>
          <a:avLst/>
          <a:gdLst/>
          <a:ahLst/>
          <a:cxnLst/>
          <a:rect l="0" t="0" r="0" b="0"/>
          <a:pathLst>
            <a:path>
              <a:moveTo>
                <a:pt x="741789" y="0"/>
              </a:moveTo>
              <a:lnTo>
                <a:pt x="741789" y="152161"/>
              </a:lnTo>
              <a:lnTo>
                <a:pt x="0" y="152161"/>
              </a:lnTo>
              <a:lnTo>
                <a:pt x="0" y="304323"/>
              </a:lnTo>
            </a:path>
          </a:pathLst>
        </a:custGeom>
        <a:noFill/>
        <a:ln w="127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57E72E-D9D1-4E60-B701-EC55AE0D5C09}">
      <dsp:nvSpPr>
        <dsp:cNvPr id="0" name=""/>
        <dsp:cNvSpPr/>
      </dsp:nvSpPr>
      <dsp:spPr>
        <a:xfrm>
          <a:off x="5438126" y="2646243"/>
          <a:ext cx="1141214" cy="760809"/>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Teacher</a:t>
          </a:r>
        </a:p>
      </dsp:txBody>
      <dsp:txXfrm>
        <a:off x="5460409" y="2668526"/>
        <a:ext cx="1096648" cy="716243"/>
      </dsp:txXfrm>
    </dsp:sp>
    <dsp:sp modelId="{E16CB41E-D84D-409C-B043-3539E7F06066}">
      <dsp:nvSpPr>
        <dsp:cNvPr id="0" name=""/>
        <dsp:cNvSpPr/>
      </dsp:nvSpPr>
      <dsp:spPr>
        <a:xfrm>
          <a:off x="6750522" y="2341919"/>
          <a:ext cx="741789" cy="304323"/>
        </a:xfrm>
        <a:custGeom>
          <a:avLst/>
          <a:gdLst/>
          <a:ahLst/>
          <a:cxnLst/>
          <a:rect l="0" t="0" r="0" b="0"/>
          <a:pathLst>
            <a:path>
              <a:moveTo>
                <a:pt x="0" y="0"/>
              </a:moveTo>
              <a:lnTo>
                <a:pt x="0" y="152161"/>
              </a:lnTo>
              <a:lnTo>
                <a:pt x="741789" y="152161"/>
              </a:lnTo>
              <a:lnTo>
                <a:pt x="741789" y="304323"/>
              </a:lnTo>
            </a:path>
          </a:pathLst>
        </a:custGeom>
        <a:noFill/>
        <a:ln w="127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AD32D-EC03-4239-A1E1-7568809541FF}">
      <dsp:nvSpPr>
        <dsp:cNvPr id="0" name=""/>
        <dsp:cNvSpPr/>
      </dsp:nvSpPr>
      <dsp:spPr>
        <a:xfrm>
          <a:off x="6921704" y="2646243"/>
          <a:ext cx="1141214" cy="760809"/>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mn-lt"/>
            </a:rPr>
            <a:t>User</a:t>
          </a:r>
        </a:p>
      </dsp:txBody>
      <dsp:txXfrm>
        <a:off x="6943987" y="2668526"/>
        <a:ext cx="1096648" cy="7162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8EFF-9FF8-B84C-AA83-E0D070AA4D2F}" type="datetimeFigureOut">
              <a:rPr lang="en-US" smtClean="0"/>
              <a:t>10/29/17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30A60-BDFF-794F-B640-6AEFF6EFFF56}" type="slidenum">
              <a:rPr lang="en-US" smtClean="0"/>
              <a:t>‹#›</a:t>
            </a:fld>
            <a:endParaRPr lang="en-US"/>
          </a:p>
        </p:txBody>
      </p:sp>
    </p:spTree>
    <p:extLst>
      <p:ext uri="{BB962C8B-B14F-4D97-AF65-F5344CB8AC3E}">
        <p14:creationId xmlns:p14="http://schemas.microsoft.com/office/powerpoint/2010/main" val="1171776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dl.acm.org/citation.cfm?id=19172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2</a:t>
            </a:fld>
            <a:endParaRPr lang="en-US"/>
          </a:p>
        </p:txBody>
      </p:sp>
    </p:spTree>
    <p:extLst>
      <p:ext uri="{BB962C8B-B14F-4D97-AF65-F5344CB8AC3E}">
        <p14:creationId xmlns:p14="http://schemas.microsoft.com/office/powerpoint/2010/main" val="120234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25B19E-2EA3-384F-BB3A-9EB25E095770}" type="slidenum">
              <a:rPr lang="en-US" smtClean="0"/>
              <a:t>20</a:t>
            </a:fld>
            <a:endParaRPr lang="en-US"/>
          </a:p>
        </p:txBody>
      </p:sp>
    </p:spTree>
    <p:extLst>
      <p:ext uri="{BB962C8B-B14F-4D97-AF65-F5344CB8AC3E}">
        <p14:creationId xmlns:p14="http://schemas.microsoft.com/office/powerpoint/2010/main" val="118505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www.csun.edu</a:t>
            </a:r>
            <a:r>
              <a:rPr lang="en-US" dirty="0" smtClean="0"/>
              <a:t>/science/courses/671/bibliography/</a:t>
            </a:r>
            <a:r>
              <a:rPr lang="en-US" dirty="0" err="1" smtClean="0"/>
              <a:t>preece.html</a:t>
            </a:r>
            <a:endParaRPr lang="en-US" dirty="0" smtClean="0"/>
          </a:p>
          <a:p>
            <a:endParaRPr lang="en-US" dirty="0" smtClean="0"/>
          </a:p>
          <a:p>
            <a:r>
              <a:rPr lang="en-US" dirty="0" smtClean="0"/>
              <a:t>https://</a:t>
            </a:r>
            <a:r>
              <a:rPr lang="en-US" dirty="0" err="1" smtClean="0"/>
              <a:t>medium.com</a:t>
            </a:r>
            <a:r>
              <a:rPr lang="en-US" dirty="0" smtClean="0"/>
              <a:t>/@</a:t>
            </a:r>
            <a:r>
              <a:rPr lang="en-US" dirty="0" err="1" smtClean="0"/>
              <a:t>sachinrekhi</a:t>
            </a:r>
            <a:r>
              <a:rPr lang="en-US" dirty="0" smtClean="0"/>
              <a:t>/don-normans-principles-of-interaction-design-51025a2c0f33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21</a:t>
            </a:fld>
            <a:endParaRPr lang="en-US"/>
          </a:p>
        </p:txBody>
      </p:sp>
    </p:spTree>
    <p:extLst>
      <p:ext uri="{BB962C8B-B14F-4D97-AF65-F5344CB8AC3E}">
        <p14:creationId xmlns:p14="http://schemas.microsoft.com/office/powerpoint/2010/main" val="125745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docs.google.com</a:t>
            </a:r>
            <a:r>
              <a:rPr lang="en-US" dirty="0" smtClean="0"/>
              <a:t>/spreadsheets/d/1m2wgFcFO_4UumjlqrbLpfA7s88xANNZ6rws8wVp8TGY/</a:t>
            </a:r>
            <a:r>
              <a:rPr lang="en-US" dirty="0" err="1" smtClean="0"/>
              <a:t>edit#gid</a:t>
            </a:r>
            <a:r>
              <a:rPr lang="en-US" dirty="0" smtClean="0"/>
              <a:t>=0</a:t>
            </a:r>
          </a:p>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23</a:t>
            </a:fld>
            <a:endParaRPr lang="en-US"/>
          </a:p>
        </p:txBody>
      </p:sp>
    </p:spTree>
    <p:extLst>
      <p:ext uri="{BB962C8B-B14F-4D97-AF65-F5344CB8AC3E}">
        <p14:creationId xmlns:p14="http://schemas.microsoft.com/office/powerpoint/2010/main" val="21100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conduct</a:t>
            </a:r>
            <a:r>
              <a:rPr lang="en-US" baseline="0" dirty="0" smtClean="0"/>
              <a:t> a partial heuristic evaluation.</a:t>
            </a:r>
          </a:p>
          <a:p>
            <a:endParaRPr lang="en-US" baseline="0" dirty="0" smtClean="0"/>
          </a:p>
          <a:p>
            <a:r>
              <a:rPr lang="en-US" baseline="0" dirty="0" smtClean="0"/>
              <a:t>5 groups </a:t>
            </a:r>
            <a:r>
              <a:rPr lang="mr-IN" baseline="0" dirty="0" smtClean="0"/>
              <a:t>–</a:t>
            </a:r>
            <a:r>
              <a:rPr lang="en-US" baseline="0" dirty="0" smtClean="0"/>
              <a:t> 4-5 people each.  </a:t>
            </a:r>
          </a:p>
          <a:p>
            <a:endParaRPr lang="en-US" baseline="0" dirty="0" smtClean="0"/>
          </a:p>
          <a:p>
            <a:r>
              <a:rPr lang="en-US" baseline="0" dirty="0" smtClean="0"/>
              <a:t>In Groups develop 3 heuristics (minimum with behaviorally specific tasks)</a:t>
            </a:r>
          </a:p>
          <a:p>
            <a:r>
              <a:rPr lang="en-US" baseline="0" dirty="0" smtClean="0"/>
              <a:t>Create rating sheet in excel/google spreadsheet</a:t>
            </a:r>
          </a:p>
          <a:p>
            <a:r>
              <a:rPr lang="en-US" baseline="0" dirty="0" smtClean="0"/>
              <a:t>Grant alternate team access to product and heuristic sheet/descriptions</a:t>
            </a:r>
          </a:p>
          <a:p>
            <a:r>
              <a:rPr lang="en-US" baseline="0" dirty="0" smtClean="0"/>
              <a:t>Alternate team will rate product -</a:t>
            </a:r>
          </a:p>
        </p:txBody>
      </p:sp>
      <p:sp>
        <p:nvSpPr>
          <p:cNvPr id="4" name="Slide Number Placeholder 3"/>
          <p:cNvSpPr>
            <a:spLocks noGrp="1"/>
          </p:cNvSpPr>
          <p:nvPr>
            <p:ph type="sldNum" sz="quarter" idx="10"/>
          </p:nvPr>
        </p:nvSpPr>
        <p:spPr/>
        <p:txBody>
          <a:bodyPr/>
          <a:lstStyle/>
          <a:p>
            <a:fld id="{C1830A60-BDFF-794F-B640-6AEFF6EFFF56}" type="slidenum">
              <a:rPr lang="en-US" smtClean="0"/>
              <a:t>24</a:t>
            </a:fld>
            <a:endParaRPr lang="en-US"/>
          </a:p>
        </p:txBody>
      </p:sp>
    </p:spTree>
    <p:extLst>
      <p:ext uri="{BB962C8B-B14F-4D97-AF65-F5344CB8AC3E}">
        <p14:creationId xmlns:p14="http://schemas.microsoft.com/office/powerpoint/2010/main" val="155299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logical profile analysis, we have groups, this is how this can be used</a:t>
            </a:r>
          </a:p>
          <a:p>
            <a:endParaRPr lang="en-US" dirty="0"/>
          </a:p>
          <a:p>
            <a:r>
              <a:rPr lang="en-US" dirty="0"/>
              <a:t>This is a useful way to study the usability of Learning</a:t>
            </a:r>
            <a:r>
              <a:rPr lang="en-US" baseline="0" dirty="0"/>
              <a:t> Management Systems.</a:t>
            </a:r>
          </a:p>
          <a:p>
            <a:endParaRPr lang="en-US" baseline="0" dirty="0"/>
          </a:p>
          <a:p>
            <a:r>
              <a:rPr lang="en-US" baseline="0" dirty="0"/>
              <a:t>We can look at the item level how these systems compare to one another. For example Blackboard trends better on items 1, 2, and 3, but all systems perform similarly on item 4.</a:t>
            </a:r>
          </a:p>
          <a:p>
            <a:endParaRPr lang="en-US" baseline="0" dirty="0"/>
          </a:p>
          <a:p>
            <a:r>
              <a:rPr lang="en-US" baseline="0" dirty="0"/>
              <a:t>If you’re a school, this data could help you decide on a system - if an element that isn’t important to your needs, maybe not worth spending the money to pay for increased usability in that area.</a:t>
            </a:r>
            <a:endParaRPr lang="en-US" dirty="0"/>
          </a:p>
          <a:p>
            <a:endParaRPr lang="en-US" dirty="0"/>
          </a:p>
          <a:p>
            <a:r>
              <a:rPr lang="en-US" sz="1200" kern="1200" dirty="0">
                <a:solidFill>
                  <a:schemeClr val="tx1"/>
                </a:solidFill>
                <a:effectLst/>
                <a:latin typeface="+mn-lt"/>
                <a:ea typeface="+mn-ea"/>
                <a:cs typeface="+mn-cs"/>
              </a:rPr>
              <a:t>The data from this dissertation did not find that differences </a:t>
            </a:r>
            <a:r>
              <a:rPr lang="en-US" sz="1200" kern="1200" dirty="0" err="1">
                <a:solidFill>
                  <a:schemeClr val="tx1"/>
                </a:solidFill>
                <a:effectLst/>
                <a:latin typeface="+mn-lt"/>
                <a:ea typeface="+mn-ea"/>
                <a:cs typeface="+mn-cs"/>
              </a:rPr>
              <a:t>ixcn</a:t>
            </a:r>
            <a:r>
              <a:rPr lang="en-US" sz="1200" kern="1200" dirty="0">
                <a:solidFill>
                  <a:schemeClr val="tx1"/>
                </a:solidFill>
                <a:effectLst/>
                <a:latin typeface="+mn-lt"/>
                <a:ea typeface="+mn-ea"/>
                <a:cs typeface="+mn-cs"/>
              </a:rPr>
              <a:t> LMS are related to the usability items, Pillai’s Trace = 0.24, </a:t>
            </a:r>
            <a:r>
              <a:rPr lang="en-US" sz="1200" i="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(32, 330) = 1.39,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 .085, </a:t>
            </a:r>
            <a:r>
              <a:rPr lang="en-US" sz="1200" i="1" kern="1200" dirty="0">
                <a:solidFill>
                  <a:schemeClr val="tx1"/>
                </a:solidFill>
                <a:effectLst/>
                <a:latin typeface="+mn-lt"/>
                <a:ea typeface="+mn-ea"/>
                <a:cs typeface="+mn-cs"/>
              </a:rPr>
              <a:t>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0.24. </a:t>
            </a:r>
            <a:endParaRPr lang="en-US" dirty="0"/>
          </a:p>
        </p:txBody>
      </p:sp>
      <p:sp>
        <p:nvSpPr>
          <p:cNvPr id="4" name="Slide Number Placeholder 3"/>
          <p:cNvSpPr>
            <a:spLocks noGrp="1"/>
          </p:cNvSpPr>
          <p:nvPr>
            <p:ph type="sldNum" sz="quarter" idx="10"/>
          </p:nvPr>
        </p:nvSpPr>
        <p:spPr/>
        <p:txBody>
          <a:bodyPr/>
          <a:lstStyle/>
          <a:p>
            <a:fld id="{6325B19E-2EA3-384F-BB3A-9EB25E095770}" type="slidenum">
              <a:rPr lang="en-US" smtClean="0"/>
              <a:t>32</a:t>
            </a:fld>
            <a:endParaRPr lang="en-US"/>
          </a:p>
        </p:txBody>
      </p:sp>
    </p:spTree>
    <p:extLst>
      <p:ext uri="{BB962C8B-B14F-4D97-AF65-F5344CB8AC3E}">
        <p14:creationId xmlns:p14="http://schemas.microsoft.com/office/powerpoint/2010/main" val="63408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3</a:t>
            </a:fld>
            <a:endParaRPr lang="en-US"/>
          </a:p>
        </p:txBody>
      </p:sp>
    </p:spTree>
    <p:extLst>
      <p:ext uri="{BB962C8B-B14F-4D97-AF65-F5344CB8AC3E}">
        <p14:creationId xmlns:p14="http://schemas.microsoft.com/office/powerpoint/2010/main" val="86593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dirty="0"/>
              <a:t>Two of the most well known researchers in the field of usability and product design are </a:t>
            </a:r>
            <a:r>
              <a:rPr lang="en-US" dirty="0" err="1"/>
              <a:t>Jakob</a:t>
            </a:r>
            <a:r>
              <a:rPr lang="en-US" dirty="0"/>
              <a:t> Nielsen and Donald Norman. </a:t>
            </a:r>
            <a:r>
              <a:rPr lang="en-US" sz="1200" kern="1200" dirty="0">
                <a:solidFill>
                  <a:schemeClr val="tx1"/>
                </a:solidFill>
                <a:effectLst/>
                <a:latin typeface="+mn-lt"/>
                <a:ea typeface="+mn-ea"/>
                <a:cs typeface="+mn-cs"/>
              </a:rPr>
              <a:t>Although other researchers, such as Ben </a:t>
            </a:r>
            <a:r>
              <a:rPr lang="en-US" sz="1200" kern="1200" dirty="0" err="1">
                <a:solidFill>
                  <a:schemeClr val="tx1"/>
                </a:solidFill>
                <a:effectLst/>
                <a:latin typeface="+mn-lt"/>
                <a:ea typeface="+mn-ea"/>
                <a:cs typeface="+mn-cs"/>
              </a:rPr>
              <a:t>Shneiderman</a:t>
            </a:r>
            <a:r>
              <a:rPr lang="en-US" sz="1200" kern="1200" dirty="0">
                <a:solidFill>
                  <a:schemeClr val="tx1"/>
                </a:solidFill>
                <a:effectLst/>
                <a:latin typeface="+mn-lt"/>
                <a:ea typeface="+mn-ea"/>
                <a:cs typeface="+mn-cs"/>
              </a:rPr>
              <a:t> (1987) defined usability guidelines, the research efforts of Nielsen and Normal led to the development of widely recognized usability design principles and heuristics. </a:t>
            </a:r>
            <a:endParaRPr lang="en-US" dirty="0"/>
          </a:p>
          <a:p>
            <a:pPr defTabSz="464652">
              <a:defRPr/>
            </a:pPr>
            <a:endParaRPr lang="en-US" dirty="0"/>
          </a:p>
          <a:p>
            <a:pPr defTabSz="464652">
              <a:defRPr/>
            </a:pPr>
            <a:r>
              <a:rPr lang="en-US" sz="1200" kern="1200" dirty="0">
                <a:solidFill>
                  <a:schemeClr val="tx1"/>
                </a:solidFill>
                <a:effectLst/>
                <a:latin typeface="+mn-lt"/>
                <a:ea typeface="+mn-ea"/>
                <a:cs typeface="+mn-cs"/>
              </a:rPr>
              <a:t>Norman began to write about User Centered System Design and published his design principles in his book called </a:t>
            </a:r>
            <a:r>
              <a:rPr lang="en-US" sz="1200" i="1" kern="1200" dirty="0">
                <a:solidFill>
                  <a:schemeClr val="tx1"/>
                </a:solidFill>
                <a:effectLst/>
                <a:latin typeface="+mn-lt"/>
                <a:ea typeface="+mn-ea"/>
                <a:cs typeface="+mn-cs"/>
              </a:rPr>
              <a:t>The Design of Everyday Things. </a:t>
            </a:r>
            <a:r>
              <a:rPr lang="en-US" sz="1200" i="0" kern="1200" dirty="0">
                <a:solidFill>
                  <a:schemeClr val="tx1"/>
                </a:solidFill>
                <a:effectLst/>
                <a:latin typeface="+mn-lt"/>
                <a:ea typeface="+mn-ea"/>
                <a:cs typeface="+mn-cs"/>
              </a:rPr>
              <a:t>While</a:t>
            </a:r>
            <a:r>
              <a:rPr lang="en-US" sz="1200" i="0" kern="1200" baseline="0" dirty="0">
                <a:solidFill>
                  <a:schemeClr val="tx1"/>
                </a:solidFill>
                <a:effectLst/>
                <a:latin typeface="+mn-lt"/>
                <a:ea typeface="+mn-ea"/>
                <a:cs typeface="+mn-cs"/>
              </a:rPr>
              <a:t> his design guidelines are well known, they are high level and don’t translate well to evaluation.</a:t>
            </a:r>
          </a:p>
          <a:p>
            <a:pPr defTabSz="464652">
              <a:defRPr/>
            </a:pPr>
            <a:endParaRPr lang="en-US" dirty="0"/>
          </a:p>
          <a:p>
            <a:pPr defTabSz="464652">
              <a:defRPr/>
            </a:pPr>
            <a:r>
              <a:rPr lang="en-US" dirty="0"/>
              <a:t>Nielsen</a:t>
            </a:r>
            <a:r>
              <a:rPr lang="en-US" baseline="0" dirty="0"/>
              <a:t> introduced </a:t>
            </a:r>
            <a:r>
              <a:rPr lang="en-US" dirty="0"/>
              <a:t>five basic components or attributes of a usable</a:t>
            </a:r>
            <a:r>
              <a:rPr lang="en-US" baseline="0" dirty="0"/>
              <a:t> product/system</a:t>
            </a:r>
            <a:r>
              <a:rPr lang="en-US" dirty="0"/>
              <a:t>, three of which overlap with the ISO standard 9241,</a:t>
            </a:r>
            <a:r>
              <a:rPr lang="en-US" baseline="0" dirty="0"/>
              <a:t> </a:t>
            </a:r>
            <a:r>
              <a:rPr lang="en-US" dirty="0"/>
              <a:t>efficiency, effectiveness (errors), and satisfaction</a:t>
            </a:r>
            <a:r>
              <a:rPr lang="en-US" baseline="0" dirty="0"/>
              <a:t> - </a:t>
            </a:r>
            <a:r>
              <a:rPr lang="en-US" dirty="0"/>
              <a:t>Nielsen added the concepts of learnability and memorability. </a:t>
            </a:r>
          </a:p>
          <a:p>
            <a:pPr defTabSz="464652">
              <a:defRPr/>
            </a:pPr>
            <a:endParaRPr lang="en-US" dirty="0"/>
          </a:p>
          <a:p>
            <a:pPr defTabSz="464652">
              <a:defRPr/>
            </a:pPr>
            <a:r>
              <a:rPr lang="en-US" dirty="0"/>
              <a:t>	-LMSs in particular</a:t>
            </a:r>
            <a:r>
              <a:rPr lang="en-US" baseline="0" dirty="0"/>
              <a:t> need to be both learnable and memorable</a:t>
            </a:r>
          </a:p>
          <a:p>
            <a:pPr defTabSz="464652">
              <a:defRPr/>
            </a:pPr>
            <a:r>
              <a:rPr lang="en-US" baseline="0" dirty="0"/>
              <a:t>	-Both students and instructors need to learn to use a system quickly</a:t>
            </a:r>
          </a:p>
          <a:p>
            <a:pPr defTabSz="464652">
              <a:defRPr/>
            </a:pPr>
            <a:r>
              <a:rPr lang="en-US" baseline="0" dirty="0"/>
              <a:t>	-If it’s not memorable, it</a:t>
            </a:r>
            <a:r>
              <a:rPr lang="uk-UA" baseline="0" dirty="0"/>
              <a:t>’</a:t>
            </a:r>
            <a:r>
              <a:rPr lang="en-US" baseline="0" dirty="0"/>
              <a:t>s a problem because users have to use an LMS every semester, so they need to be able to return to the system after a period of time and use it like no time had past between their last use</a:t>
            </a:r>
            <a:endParaRPr lang="en-US" dirty="0"/>
          </a:p>
          <a:p>
            <a:pPr defTabSz="464652">
              <a:defRPr/>
            </a:pPr>
            <a:endParaRPr lang="en-US" dirty="0"/>
          </a:p>
          <a:p>
            <a:pPr defTabSz="464652">
              <a:defRPr/>
            </a:pPr>
            <a:endParaRPr lang="en-US" dirty="0"/>
          </a:p>
        </p:txBody>
      </p:sp>
      <p:sp>
        <p:nvSpPr>
          <p:cNvPr id="4" name="Slide Number Placeholder 3"/>
          <p:cNvSpPr>
            <a:spLocks noGrp="1"/>
          </p:cNvSpPr>
          <p:nvPr>
            <p:ph type="sldNum" sz="quarter" idx="10"/>
          </p:nvPr>
        </p:nvSpPr>
        <p:spPr/>
        <p:txBody>
          <a:bodyPr/>
          <a:lstStyle/>
          <a:p>
            <a:fld id="{6325B19E-2EA3-384F-BB3A-9EB25E095770}" type="slidenum">
              <a:rPr lang="en-US" smtClean="0"/>
              <a:t>4</a:t>
            </a:fld>
            <a:endParaRPr lang="en-US"/>
          </a:p>
        </p:txBody>
      </p:sp>
    </p:spTree>
    <p:extLst>
      <p:ext uri="{BB962C8B-B14F-4D97-AF65-F5344CB8AC3E}">
        <p14:creationId xmlns:p14="http://schemas.microsoft.com/office/powerpoint/2010/main" val="81080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5</a:t>
            </a:fld>
            <a:endParaRPr lang="en-US"/>
          </a:p>
        </p:txBody>
      </p:sp>
    </p:spTree>
    <p:extLst>
      <p:ext uri="{BB962C8B-B14F-4D97-AF65-F5344CB8AC3E}">
        <p14:creationId xmlns:p14="http://schemas.microsoft.com/office/powerpoint/2010/main" val="141984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6</a:t>
            </a:fld>
            <a:endParaRPr lang="en-US"/>
          </a:p>
        </p:txBody>
      </p:sp>
    </p:spTree>
    <p:extLst>
      <p:ext uri="{BB962C8B-B14F-4D97-AF65-F5344CB8AC3E}">
        <p14:creationId xmlns:p14="http://schemas.microsoft.com/office/powerpoint/2010/main" val="655224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generally</a:t>
            </a:r>
            <a:r>
              <a:rPr lang="en-US" baseline="0" dirty="0" smtClean="0"/>
              <a:t> say they need what they know </a:t>
            </a:r>
            <a:r>
              <a:rPr lang="mr-IN" baseline="0" dirty="0" smtClean="0"/>
              <a:t>–</a:t>
            </a:r>
            <a:r>
              <a:rPr lang="en-US" baseline="0" dirty="0" smtClean="0"/>
              <a:t> need to get them dreaming about what they want.  </a:t>
            </a:r>
          </a:p>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7</a:t>
            </a:fld>
            <a:endParaRPr lang="en-US"/>
          </a:p>
        </p:txBody>
      </p:sp>
    </p:spTree>
    <p:extLst>
      <p:ext uri="{BB962C8B-B14F-4D97-AF65-F5344CB8AC3E}">
        <p14:creationId xmlns:p14="http://schemas.microsoft.com/office/powerpoint/2010/main" val="84734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25B19E-2EA3-384F-BB3A-9EB25E095770}" type="slidenum">
              <a:rPr lang="en-US" smtClean="0"/>
              <a:t>13</a:t>
            </a:fld>
            <a:endParaRPr lang="en-US"/>
          </a:p>
        </p:txBody>
      </p:sp>
    </p:spTree>
    <p:extLst>
      <p:ext uri="{BB962C8B-B14F-4D97-AF65-F5344CB8AC3E}">
        <p14:creationId xmlns:p14="http://schemas.microsoft.com/office/powerpoint/2010/main" val="121253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smtClean="0">
                <a:solidFill>
                  <a:schemeClr val="tx1"/>
                </a:solidFill>
                <a:effectLst/>
                <a:latin typeface="+mn-lt"/>
                <a:ea typeface="+mn-ea"/>
                <a:cs typeface="+mn-cs"/>
                <a:hlinkClick r:id="rId3"/>
              </a:rPr>
              <a:t>Nielsen, J. (1994a). Enhancing the explanatory power of usability heuristics. </a:t>
            </a:r>
            <a:r>
              <a:rPr lang="en-US" sz="1200" b="0" i="1" u="sng" kern="1200" dirty="0" smtClean="0">
                <a:solidFill>
                  <a:schemeClr val="tx1"/>
                </a:solidFill>
                <a:effectLst/>
                <a:latin typeface="+mn-lt"/>
                <a:ea typeface="+mn-ea"/>
                <a:cs typeface="+mn-cs"/>
                <a:hlinkClick r:id="rId3"/>
              </a:rPr>
              <a:t>Proc. ACM CHI'94 Conf.</a:t>
            </a:r>
            <a:r>
              <a:rPr lang="en-US" sz="1200" b="0" i="0" u="sng" kern="1200" dirty="0" smtClean="0">
                <a:solidFill>
                  <a:schemeClr val="tx1"/>
                </a:solidFill>
                <a:effectLst/>
                <a:latin typeface="+mn-lt"/>
                <a:ea typeface="+mn-ea"/>
                <a:cs typeface="+mn-cs"/>
                <a:hlinkClick r:id="rId3"/>
              </a:rPr>
              <a:t>(Boston, MA, April 24-28), 152-158</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18</a:t>
            </a:fld>
            <a:endParaRPr lang="en-US"/>
          </a:p>
        </p:txBody>
      </p:sp>
    </p:spTree>
    <p:extLst>
      <p:ext uri="{BB962C8B-B14F-4D97-AF65-F5344CB8AC3E}">
        <p14:creationId xmlns:p14="http://schemas.microsoft.com/office/powerpoint/2010/main" val="776972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www.csun.edu</a:t>
            </a:r>
            <a:r>
              <a:rPr lang="en-US" dirty="0" smtClean="0"/>
              <a:t>/science/courses/671/bibliography/</a:t>
            </a:r>
            <a:r>
              <a:rPr lang="en-US" dirty="0" err="1" smtClean="0"/>
              <a:t>preece.html</a:t>
            </a:r>
            <a:endParaRPr lang="en-US" dirty="0" smtClean="0"/>
          </a:p>
          <a:p>
            <a:endParaRPr lang="en-US" dirty="0" smtClean="0"/>
          </a:p>
          <a:p>
            <a:r>
              <a:rPr lang="en-US" dirty="0" smtClean="0"/>
              <a:t>https://</a:t>
            </a:r>
            <a:r>
              <a:rPr lang="en-US" dirty="0" err="1" smtClean="0"/>
              <a:t>medium.com</a:t>
            </a:r>
            <a:r>
              <a:rPr lang="en-US" dirty="0" smtClean="0"/>
              <a:t>/@</a:t>
            </a:r>
            <a:r>
              <a:rPr lang="en-US" dirty="0" err="1" smtClean="0"/>
              <a:t>sachinrekhi</a:t>
            </a:r>
            <a:r>
              <a:rPr lang="en-US" dirty="0" smtClean="0"/>
              <a:t>/don-normans-principles-of-interaction-design-51025a2c0f33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830A60-BDFF-794F-B640-6AEFF6EFFF56}" type="slidenum">
              <a:rPr lang="en-US" smtClean="0"/>
              <a:t>19</a:t>
            </a:fld>
            <a:endParaRPr lang="en-US"/>
          </a:p>
        </p:txBody>
      </p:sp>
    </p:spTree>
    <p:extLst>
      <p:ext uri="{BB962C8B-B14F-4D97-AF65-F5344CB8AC3E}">
        <p14:creationId xmlns:p14="http://schemas.microsoft.com/office/powerpoint/2010/main" val="306120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4092" y="678088"/>
            <a:ext cx="8620589" cy="94599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04092" y="1910688"/>
            <a:ext cx="8620589" cy="38293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10/29/17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10/29/17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10/29/17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10/29/17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nngroup.com/articles/ten-usability-heuristic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spreadsheets/d/1I32kKjZGSzWr8Xk5XEsZIdKVwkGCw-6z0xFAbdioi18/edit?usp=sharing" TargetMode="External"/><Relationship Id="rId4" Type="http://schemas.openxmlformats.org/officeDocument/2006/relationships/hyperlink" Target="https://docs.google.com/document/d/17bg6wXVvws1vML9_n3czCk9PE823YWKxDwU0n1sr6OE/edit" TargetMode="External"/><Relationship Id="rId5" Type="http://schemas.openxmlformats.org/officeDocument/2006/relationships/hyperlink" Target="https://docs.google.com/spreadsheets/d/19-cy1RVmfw1JoQ6C4_O-n1LfwKp0DLFJicfeyXJ2O1E/edit?usp=sharing"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Conducting Usability and UX Assessment for Educational Technology</a:t>
            </a:r>
            <a:endParaRPr lang="en-US" dirty="0"/>
          </a:p>
        </p:txBody>
      </p:sp>
      <p:sp>
        <p:nvSpPr>
          <p:cNvPr id="3" name="Subtitle 2"/>
          <p:cNvSpPr>
            <a:spLocks noGrp="1"/>
          </p:cNvSpPr>
          <p:nvPr>
            <p:ph type="subTitle" idx="1"/>
          </p:nvPr>
        </p:nvSpPr>
        <p:spPr/>
        <p:txBody>
          <a:bodyPr>
            <a:normAutofit/>
          </a:bodyPr>
          <a:lstStyle/>
          <a:p>
            <a:r>
              <a:rPr lang="en-US" sz="3200" smtClean="0"/>
              <a:t>Doug Peterson</a:t>
            </a:r>
            <a:endParaRPr lang="en-US" sz="3200"/>
          </a:p>
        </p:txBody>
      </p:sp>
    </p:spTree>
    <p:extLst>
      <p:ext uri="{BB962C8B-B14F-4D97-AF65-F5344CB8AC3E}">
        <p14:creationId xmlns:p14="http://schemas.microsoft.com/office/powerpoint/2010/main" val="1403583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Profiles</a:t>
            </a:r>
            <a:endParaRPr lang="en-US" dirty="0"/>
          </a:p>
        </p:txBody>
      </p:sp>
      <p:sp>
        <p:nvSpPr>
          <p:cNvPr id="5" name="TextBox 4"/>
          <p:cNvSpPr txBox="1"/>
          <p:nvPr/>
        </p:nvSpPr>
        <p:spPr>
          <a:xfrm>
            <a:off x="4210937" y="2644872"/>
            <a:ext cx="6913744" cy="2031325"/>
          </a:xfrm>
          <a:prstGeom prst="rect">
            <a:avLst/>
          </a:prstGeom>
          <a:ln w="28575">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Rick</a:t>
            </a:r>
            <a:r>
              <a:rPr lang="en-US" dirty="0" smtClean="0"/>
              <a:t> 37</a:t>
            </a:r>
            <a:endParaRPr lang="en-US" dirty="0" smtClean="0"/>
          </a:p>
          <a:p>
            <a:endParaRPr lang="en-US" dirty="0"/>
          </a:p>
          <a:p>
            <a:r>
              <a:rPr lang="en-US" dirty="0" smtClean="0"/>
              <a:t>Non-traditional student returning to school after some time off. </a:t>
            </a:r>
            <a:r>
              <a:rPr lang="en-US" dirty="0" smtClean="0"/>
              <a:t>Mortuary Science major. </a:t>
            </a:r>
            <a:r>
              <a:rPr lang="en-US" dirty="0" smtClean="0"/>
              <a:t>2.2 GPA.  </a:t>
            </a:r>
            <a:r>
              <a:rPr lang="en-US" dirty="0" smtClean="0"/>
              <a:t>Single father with two children. Works </a:t>
            </a:r>
            <a:r>
              <a:rPr lang="en-US" dirty="0" smtClean="0"/>
              <a:t>full-time while attending </a:t>
            </a:r>
            <a:r>
              <a:rPr lang="en-US" dirty="0" smtClean="0"/>
              <a:t>school.</a:t>
            </a:r>
            <a:endParaRPr lang="en-US" dirty="0" smtClean="0"/>
          </a:p>
          <a:p>
            <a:endParaRPr lang="en-US" dirty="0"/>
          </a:p>
          <a:p>
            <a:endParaRPr lang="en-US" dirty="0" smtClean="0"/>
          </a:p>
        </p:txBody>
      </p:sp>
      <p:pic>
        <p:nvPicPr>
          <p:cNvPr id="8" name="Picture 7"/>
          <p:cNvPicPr>
            <a:picLocks noChangeAspect="1"/>
          </p:cNvPicPr>
          <p:nvPr/>
        </p:nvPicPr>
        <p:blipFill>
          <a:blip r:embed="rId2"/>
          <a:stretch>
            <a:fillRect/>
          </a:stretch>
        </p:blipFill>
        <p:spPr>
          <a:xfrm>
            <a:off x="2519002" y="2638044"/>
            <a:ext cx="1441340" cy="2038153"/>
          </a:xfrm>
          <a:prstGeom prst="rect">
            <a:avLst/>
          </a:prstGeom>
          <a:ln w="28575">
            <a:solidFill>
              <a:srgbClr val="00B050"/>
            </a:solidFill>
          </a:ln>
        </p:spPr>
      </p:pic>
      <p:sp>
        <p:nvSpPr>
          <p:cNvPr id="6" name="Rounded Rectangle 5"/>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7" name="Rounded Rectangle 6"/>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9" name="Rounded Rectangle 8"/>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10" name="Rounded Rectangle 9"/>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1" name="Rounded Rectangle 10"/>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2" name="Rounded Rectangle 11"/>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3" name="Rounded Rectangle 12"/>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4" name="Rounded Rectangle 13"/>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5" name="Rounded Rectangle 14"/>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6" name="Rounded Rectangle 15"/>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430877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Profiles and User Population</a:t>
            </a:r>
            <a:endParaRPr lang="en-US" dirty="0"/>
          </a:p>
        </p:txBody>
      </p:sp>
      <p:sp>
        <p:nvSpPr>
          <p:cNvPr id="4" name="Rectangle 3"/>
          <p:cNvSpPr/>
          <p:nvPr/>
        </p:nvSpPr>
        <p:spPr>
          <a:xfrm>
            <a:off x="2976203" y="2949677"/>
            <a:ext cx="2267122" cy="6770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a:t>
            </a:r>
            <a:endParaRPr lang="en-US" dirty="0"/>
          </a:p>
        </p:txBody>
      </p:sp>
      <p:sp>
        <p:nvSpPr>
          <p:cNvPr id="5" name="Rectangle 4"/>
          <p:cNvSpPr/>
          <p:nvPr/>
        </p:nvSpPr>
        <p:spPr>
          <a:xfrm>
            <a:off x="2976203" y="3769556"/>
            <a:ext cx="2267122" cy="677001"/>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B</a:t>
            </a:r>
            <a:endParaRPr lang="en-US" dirty="0"/>
          </a:p>
        </p:txBody>
      </p:sp>
      <p:sp>
        <p:nvSpPr>
          <p:cNvPr id="6" name="Rectangle 5"/>
          <p:cNvSpPr/>
          <p:nvPr/>
        </p:nvSpPr>
        <p:spPr>
          <a:xfrm>
            <a:off x="2976203" y="4589435"/>
            <a:ext cx="2267122" cy="67700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C</a:t>
            </a:r>
            <a:endParaRPr lang="en-US" dirty="0"/>
          </a:p>
        </p:txBody>
      </p:sp>
      <p:sp>
        <p:nvSpPr>
          <p:cNvPr id="7" name="Rectangle 6"/>
          <p:cNvSpPr/>
          <p:nvPr/>
        </p:nvSpPr>
        <p:spPr>
          <a:xfrm>
            <a:off x="8438809" y="2638044"/>
            <a:ext cx="2267122" cy="157999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54%</a:t>
            </a:r>
            <a:endParaRPr lang="en-US" dirty="0"/>
          </a:p>
        </p:txBody>
      </p:sp>
      <p:sp>
        <p:nvSpPr>
          <p:cNvPr id="8" name="Rectangle 7"/>
          <p:cNvSpPr/>
          <p:nvPr/>
        </p:nvSpPr>
        <p:spPr>
          <a:xfrm>
            <a:off x="8438809" y="4233775"/>
            <a:ext cx="2267122" cy="678425"/>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a:t>
            </a:r>
            <a:endParaRPr lang="en-US" dirty="0"/>
          </a:p>
        </p:txBody>
      </p:sp>
      <p:sp>
        <p:nvSpPr>
          <p:cNvPr id="9" name="Rectangle 8"/>
          <p:cNvSpPr/>
          <p:nvPr/>
        </p:nvSpPr>
        <p:spPr>
          <a:xfrm>
            <a:off x="8438809" y="4927936"/>
            <a:ext cx="2267122" cy="46889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17%</a:t>
            </a:r>
            <a:endParaRPr lang="en-US" dirty="0"/>
          </a:p>
        </p:txBody>
      </p:sp>
      <p:sp>
        <p:nvSpPr>
          <p:cNvPr id="10" name="Rectangle 9"/>
          <p:cNvSpPr/>
          <p:nvPr/>
        </p:nvSpPr>
        <p:spPr>
          <a:xfrm>
            <a:off x="8438809" y="5412568"/>
            <a:ext cx="2267122" cy="32745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63538" y="3649658"/>
            <a:ext cx="1755058" cy="923330"/>
          </a:xfrm>
          <a:prstGeom prst="rect">
            <a:avLst/>
          </a:prstGeom>
          <a:noFill/>
        </p:spPr>
        <p:txBody>
          <a:bodyPr wrap="square" rtlCol="0">
            <a:spAutoFit/>
          </a:bodyPr>
          <a:lstStyle/>
          <a:p>
            <a:r>
              <a:rPr lang="en-US" dirty="0" smtClean="0"/>
              <a:t>One profile can represent any </a:t>
            </a:r>
            <a:r>
              <a:rPr lang="en-US" smtClean="0"/>
              <a:t>size user cluster</a:t>
            </a:r>
            <a:endParaRPr lang="en-US"/>
          </a:p>
        </p:txBody>
      </p:sp>
      <p:sp>
        <p:nvSpPr>
          <p:cNvPr id="11" name="Rounded Rectangle 10"/>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12" name="Rounded Rectangle 11"/>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13" name="Rounded Rectangle 12"/>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14" name="Rounded Rectangle 13"/>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5" name="Rounded Rectangle 14"/>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6" name="Rounded Rectangle 15"/>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8" name="Rounded Rectangle 17"/>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9" name="Rounded Rectangle 18"/>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20" name="Rounded Rectangle 19"/>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21" name="Rounded Rectangle 20"/>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2143879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a:t>
            </a:r>
            <a:r>
              <a:rPr lang="en-US" dirty="0" smtClean="0"/>
              <a:t>Users Needs</a:t>
            </a:r>
            <a:endParaRPr lang="en-US" dirty="0"/>
          </a:p>
        </p:txBody>
      </p:sp>
      <p:sp>
        <p:nvSpPr>
          <p:cNvPr id="3" name="Content Placeholder 2"/>
          <p:cNvSpPr>
            <a:spLocks noGrp="1"/>
          </p:cNvSpPr>
          <p:nvPr>
            <p:ph idx="1"/>
          </p:nvPr>
        </p:nvSpPr>
        <p:spPr/>
        <p:txBody>
          <a:bodyPr>
            <a:normAutofit/>
          </a:bodyPr>
          <a:lstStyle/>
          <a:p>
            <a:r>
              <a:rPr lang="en-US" sz="2400" dirty="0" smtClean="0"/>
              <a:t>Task inventory</a:t>
            </a:r>
            <a:r>
              <a:rPr lang="en-US" sz="2400" dirty="0"/>
              <a:t> </a:t>
            </a:r>
            <a:r>
              <a:rPr lang="en-US" sz="2400" dirty="0" smtClean="0"/>
              <a:t>or analysis</a:t>
            </a:r>
          </a:p>
          <a:p>
            <a:pPr lvl="1"/>
            <a:r>
              <a:rPr lang="en-US" sz="2200" dirty="0" smtClean="0"/>
              <a:t>What do they do</a:t>
            </a:r>
          </a:p>
          <a:p>
            <a:pPr lvl="1"/>
            <a:r>
              <a:rPr lang="en-US" sz="2200" dirty="0" smtClean="0"/>
              <a:t>What should they do</a:t>
            </a:r>
          </a:p>
          <a:p>
            <a:r>
              <a:rPr lang="en-US" sz="2400" dirty="0" smtClean="0"/>
              <a:t>Users don’t think like designer, programmers, engineers or professors</a:t>
            </a:r>
          </a:p>
        </p:txBody>
      </p:sp>
      <p:pic>
        <p:nvPicPr>
          <p:cNvPr id="4" name="Picture 3"/>
          <p:cNvPicPr>
            <a:picLocks noChangeAspect="1"/>
          </p:cNvPicPr>
          <p:nvPr/>
        </p:nvPicPr>
        <p:blipFill>
          <a:blip r:embed="rId2"/>
          <a:stretch>
            <a:fillRect/>
          </a:stretch>
        </p:blipFill>
        <p:spPr>
          <a:xfrm>
            <a:off x="2650067" y="4397638"/>
            <a:ext cx="2667000" cy="1973580"/>
          </a:xfrm>
          <a:prstGeom prst="rect">
            <a:avLst/>
          </a:prstGeom>
        </p:spPr>
      </p:pic>
      <p:pic>
        <p:nvPicPr>
          <p:cNvPr id="5" name="Picture 4"/>
          <p:cNvPicPr>
            <a:picLocks noChangeAspect="1"/>
          </p:cNvPicPr>
          <p:nvPr/>
        </p:nvPicPr>
        <p:blipFill>
          <a:blip r:embed="rId3"/>
          <a:stretch>
            <a:fillRect/>
          </a:stretch>
        </p:blipFill>
        <p:spPr>
          <a:xfrm>
            <a:off x="6220729" y="4397638"/>
            <a:ext cx="2631440" cy="1973580"/>
          </a:xfrm>
          <a:prstGeom prst="rect">
            <a:avLst/>
          </a:prstGeom>
        </p:spPr>
      </p:pic>
      <p:pic>
        <p:nvPicPr>
          <p:cNvPr id="6" name="Picture 5"/>
          <p:cNvPicPr>
            <a:picLocks noChangeAspect="1"/>
          </p:cNvPicPr>
          <p:nvPr/>
        </p:nvPicPr>
        <p:blipFill>
          <a:blip r:embed="rId4"/>
          <a:stretch>
            <a:fillRect/>
          </a:stretch>
        </p:blipFill>
        <p:spPr>
          <a:xfrm>
            <a:off x="9755831" y="4397638"/>
            <a:ext cx="1368850" cy="1973580"/>
          </a:xfrm>
          <a:prstGeom prst="rect">
            <a:avLst/>
          </a:prstGeom>
        </p:spPr>
      </p:pic>
      <p:sp>
        <p:nvSpPr>
          <p:cNvPr id="7" name="Rounded Rectangle 6"/>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8" name="Rounded Rectangle 7"/>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9" name="Rounded Rectangle 8"/>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10" name="Rounded Rectangle 9"/>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1" name="Rounded Rectangle 10"/>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2" name="Rounded Rectangle 11"/>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3" name="Rounded Rectangle 12"/>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4" name="Rounded Rectangle 13"/>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5" name="Rounded Rectangle 14"/>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6" name="Rounded Rectangle 15"/>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914659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Dual User – Dual </a:t>
            </a:r>
            <a:r>
              <a:rPr lang="en-US" dirty="0" smtClean="0"/>
              <a:t>Use</a:t>
            </a:r>
            <a:endParaRPr lang="en-US" dirty="0"/>
          </a:p>
        </p:txBody>
      </p:sp>
      <p:graphicFrame>
        <p:nvGraphicFramePr>
          <p:cNvPr id="4" name="Diagram 3"/>
          <p:cNvGraphicFramePr/>
          <p:nvPr>
            <p:extLst>
              <p:ext uri="{D42A27DB-BD31-4B8C-83A1-F6EECF244321}">
                <p14:modId xmlns:p14="http://schemas.microsoft.com/office/powerpoint/2010/main" val="1655217791"/>
              </p:ext>
            </p:extLst>
          </p:nvPr>
        </p:nvGraphicFramePr>
        <p:xfrm>
          <a:off x="2692400" y="1755352"/>
          <a:ext cx="8229600" cy="392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895600" y="5926667"/>
            <a:ext cx="6620933" cy="307777"/>
          </a:xfrm>
          <a:prstGeom prst="rect">
            <a:avLst/>
          </a:prstGeom>
          <a:noFill/>
        </p:spPr>
        <p:txBody>
          <a:bodyPr wrap="square" rtlCol="0">
            <a:spAutoFit/>
          </a:bodyPr>
          <a:lstStyle/>
          <a:p>
            <a:r>
              <a:rPr lang="en-US" sz="1400" dirty="0" smtClean="0"/>
              <a:t>Sorenson, A. (2016). </a:t>
            </a:r>
            <a:r>
              <a:rPr lang="en-US" sz="1400" i="1" dirty="0">
                <a:cs typeface="Avenir Book"/>
              </a:rPr>
              <a:t>Usability in eLearning: An Instructor </a:t>
            </a:r>
            <a:r>
              <a:rPr lang="en-US" sz="1400" i="1" dirty="0" smtClean="0">
                <a:cs typeface="Avenir Book"/>
              </a:rPr>
              <a:t>Perspective</a:t>
            </a:r>
            <a:r>
              <a:rPr lang="en-US" sz="1400" dirty="0" smtClean="0">
                <a:cs typeface="Avenir Book"/>
              </a:rPr>
              <a:t>.  Dissertation</a:t>
            </a:r>
            <a:endParaRPr lang="en-US" sz="1400" dirty="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894484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a:bodyPr>
          <a:lstStyle/>
          <a:p>
            <a:r>
              <a:rPr lang="en-US" sz="2400" smtClean="0"/>
              <a:t>Identify </a:t>
            </a:r>
            <a:r>
              <a:rPr lang="en-US" sz="2400" dirty="0" smtClean="0"/>
              <a:t>major user groups for product</a:t>
            </a:r>
          </a:p>
          <a:p>
            <a:r>
              <a:rPr lang="en-US" sz="2400" dirty="0" smtClean="0"/>
              <a:t>Write one user profile per person</a:t>
            </a:r>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236631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Heuristics</a:t>
            </a:r>
            <a:endParaRPr lang="en-US" dirty="0"/>
          </a:p>
        </p:txBody>
      </p:sp>
      <p:sp>
        <p:nvSpPr>
          <p:cNvPr id="3" name="Content Placeholder 2"/>
          <p:cNvSpPr>
            <a:spLocks noGrp="1"/>
          </p:cNvSpPr>
          <p:nvPr>
            <p:ph idx="1"/>
          </p:nvPr>
        </p:nvSpPr>
        <p:spPr/>
        <p:txBody>
          <a:bodyPr>
            <a:normAutofit/>
          </a:bodyPr>
          <a:lstStyle/>
          <a:p>
            <a:r>
              <a:rPr lang="en-US" sz="2400" b="1" dirty="0" smtClean="0"/>
              <a:t>Heuristics</a:t>
            </a:r>
            <a:r>
              <a:rPr lang="en-US" sz="2400" dirty="0" smtClean="0"/>
              <a:t> </a:t>
            </a:r>
            <a:r>
              <a:rPr lang="mr-IN" sz="2400" dirty="0" smtClean="0"/>
              <a:t>–</a:t>
            </a:r>
            <a:r>
              <a:rPr lang="en-US" sz="2400" dirty="0" smtClean="0"/>
              <a:t> design principles leading to a positive user experience</a:t>
            </a:r>
          </a:p>
          <a:p>
            <a:pPr lvl="1"/>
            <a:r>
              <a:rPr lang="en-US" sz="2000" dirty="0" smtClean="0"/>
              <a:t>What makes a chocolate chip cookie?</a:t>
            </a:r>
            <a:endParaRPr lang="en-US" sz="2000" dirty="0" smtClean="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2020340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Heuristics</a:t>
            </a:r>
            <a:endParaRPr lang="en-US" dirty="0"/>
          </a:p>
        </p:txBody>
      </p:sp>
      <p:sp>
        <p:nvSpPr>
          <p:cNvPr id="3" name="Content Placeholder 2"/>
          <p:cNvSpPr>
            <a:spLocks noGrp="1"/>
          </p:cNvSpPr>
          <p:nvPr>
            <p:ph idx="1"/>
          </p:nvPr>
        </p:nvSpPr>
        <p:spPr/>
        <p:txBody>
          <a:bodyPr>
            <a:normAutofit/>
          </a:bodyPr>
          <a:lstStyle/>
          <a:p>
            <a:r>
              <a:rPr lang="en-US" sz="2400" b="1" dirty="0" smtClean="0"/>
              <a:t>Heuristics</a:t>
            </a:r>
            <a:r>
              <a:rPr lang="en-US" sz="2400" dirty="0" smtClean="0"/>
              <a:t> </a:t>
            </a:r>
            <a:r>
              <a:rPr lang="mr-IN" sz="2400" dirty="0" smtClean="0"/>
              <a:t>–</a:t>
            </a:r>
            <a:r>
              <a:rPr lang="en-US" sz="2400" dirty="0" smtClean="0"/>
              <a:t> design principles leading to a positive user experience</a:t>
            </a:r>
          </a:p>
          <a:p>
            <a:pPr lvl="1"/>
            <a:r>
              <a:rPr lang="en-US" sz="2000" dirty="0" smtClean="0"/>
              <a:t>What makes a </a:t>
            </a:r>
            <a:r>
              <a:rPr lang="en-US" sz="2000" b="1" dirty="0" smtClean="0">
                <a:solidFill>
                  <a:srgbClr val="7030A0"/>
                </a:solidFill>
                <a:latin typeface="Chalkduster" charset="0"/>
                <a:ea typeface="Chalkduster" charset="0"/>
                <a:cs typeface="Chalkduster" charset="0"/>
              </a:rPr>
              <a:t>GOOD</a:t>
            </a:r>
            <a:r>
              <a:rPr lang="en-US" sz="2000" dirty="0" smtClean="0">
                <a:solidFill>
                  <a:srgbClr val="7030A0"/>
                </a:solidFill>
              </a:rPr>
              <a:t> </a:t>
            </a:r>
            <a:r>
              <a:rPr lang="en-US" sz="2000" dirty="0" smtClean="0"/>
              <a:t>chocolate chip cookie?</a:t>
            </a:r>
            <a:endParaRPr lang="en-US" sz="2000" dirty="0" smtClean="0"/>
          </a:p>
        </p:txBody>
      </p:sp>
      <p:pic>
        <p:nvPicPr>
          <p:cNvPr id="4" name="Picture 3"/>
          <p:cNvPicPr>
            <a:picLocks noChangeAspect="1"/>
          </p:cNvPicPr>
          <p:nvPr/>
        </p:nvPicPr>
        <p:blipFill>
          <a:blip r:embed="rId2"/>
          <a:stretch>
            <a:fillRect/>
          </a:stretch>
        </p:blipFill>
        <p:spPr>
          <a:xfrm>
            <a:off x="4273365" y="3372819"/>
            <a:ext cx="5082041" cy="2858648"/>
          </a:xfrm>
          <a:prstGeom prst="rect">
            <a:avLst/>
          </a:prstGeom>
        </p:spPr>
      </p:pic>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83480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Heuristics</a:t>
            </a:r>
            <a:endParaRPr lang="en-US" dirty="0"/>
          </a:p>
        </p:txBody>
      </p:sp>
      <p:sp>
        <p:nvSpPr>
          <p:cNvPr id="3" name="Content Placeholder 2"/>
          <p:cNvSpPr>
            <a:spLocks noGrp="1"/>
          </p:cNvSpPr>
          <p:nvPr>
            <p:ph idx="1"/>
          </p:nvPr>
        </p:nvSpPr>
        <p:spPr/>
        <p:txBody>
          <a:bodyPr>
            <a:normAutofit/>
          </a:bodyPr>
          <a:lstStyle/>
          <a:p>
            <a:r>
              <a:rPr lang="en-US" sz="2400" b="1" dirty="0" smtClean="0"/>
              <a:t>Heuristics</a:t>
            </a:r>
            <a:r>
              <a:rPr lang="en-US" sz="2400" dirty="0" smtClean="0"/>
              <a:t> </a:t>
            </a:r>
            <a:r>
              <a:rPr lang="mr-IN" sz="2400" dirty="0" smtClean="0"/>
              <a:t>–</a:t>
            </a:r>
            <a:r>
              <a:rPr lang="en-US" sz="2400" dirty="0" smtClean="0"/>
              <a:t> design principles leading to a positive user experience</a:t>
            </a:r>
          </a:p>
          <a:p>
            <a:pPr lvl="1"/>
            <a:r>
              <a:rPr lang="en-US" sz="2000" dirty="0" smtClean="0"/>
              <a:t>What makes a </a:t>
            </a:r>
            <a:r>
              <a:rPr lang="en-US" sz="2000" b="1" dirty="0" smtClean="0">
                <a:solidFill>
                  <a:srgbClr val="7030A0"/>
                </a:solidFill>
                <a:latin typeface="Chalkduster" charset="0"/>
                <a:ea typeface="Chalkduster" charset="0"/>
                <a:cs typeface="Chalkduster" charset="0"/>
              </a:rPr>
              <a:t>GOOD</a:t>
            </a:r>
            <a:r>
              <a:rPr lang="en-US" sz="2000" dirty="0" smtClean="0">
                <a:solidFill>
                  <a:srgbClr val="7030A0"/>
                </a:solidFill>
              </a:rPr>
              <a:t> </a:t>
            </a:r>
            <a:r>
              <a:rPr lang="en-US" sz="2000" dirty="0" smtClean="0"/>
              <a:t>chocolate chip cookie?</a:t>
            </a:r>
            <a:endParaRPr lang="en-US" sz="2000" dirty="0" smtClean="0"/>
          </a:p>
          <a:p>
            <a:r>
              <a:rPr lang="en-US" sz="2400" dirty="0" smtClean="0"/>
              <a:t>Draw </a:t>
            </a:r>
            <a:r>
              <a:rPr lang="en-US" sz="2400" dirty="0" smtClean="0"/>
              <a:t>from existing </a:t>
            </a:r>
            <a:r>
              <a:rPr lang="en-US" sz="2400" dirty="0" smtClean="0"/>
              <a:t>sets of general heuristics</a:t>
            </a:r>
            <a:endParaRPr lang="en-US" sz="2400" dirty="0" smtClean="0"/>
          </a:p>
          <a:p>
            <a:r>
              <a:rPr lang="en-US" sz="2400" dirty="0" smtClean="0"/>
              <a:t>Consider application or device specific heuristics</a:t>
            </a:r>
            <a:endParaRPr lang="en-US" sz="2400" dirty="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778954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Nielsen’s Heuristics</a:t>
            </a:r>
            <a:endParaRPr lang="en-US" dirty="0"/>
          </a:p>
        </p:txBody>
      </p:sp>
      <p:sp>
        <p:nvSpPr>
          <p:cNvPr id="3" name="Content Placeholder 2"/>
          <p:cNvSpPr>
            <a:spLocks noGrp="1"/>
          </p:cNvSpPr>
          <p:nvPr>
            <p:ph idx="1"/>
          </p:nvPr>
        </p:nvSpPr>
        <p:spPr/>
        <p:txBody>
          <a:bodyPr numCol="2">
            <a:noAutofit/>
          </a:bodyPr>
          <a:lstStyle/>
          <a:p>
            <a:pPr>
              <a:buFont typeface="+mj-lt"/>
              <a:buAutoNum type="arabicPeriod"/>
            </a:pPr>
            <a:r>
              <a:rPr lang="en-US" sz="2000" dirty="0"/>
              <a:t>Visibility of system status</a:t>
            </a:r>
          </a:p>
          <a:p>
            <a:pPr>
              <a:buFont typeface="+mj-lt"/>
              <a:buAutoNum type="arabicPeriod"/>
            </a:pPr>
            <a:r>
              <a:rPr lang="en-US" sz="2000" dirty="0" smtClean="0"/>
              <a:t>Match </a:t>
            </a:r>
            <a:r>
              <a:rPr lang="en-US" sz="2000" dirty="0"/>
              <a:t>between system and the real world</a:t>
            </a:r>
          </a:p>
          <a:p>
            <a:pPr>
              <a:buFont typeface="+mj-lt"/>
              <a:buAutoNum type="arabicPeriod"/>
            </a:pPr>
            <a:r>
              <a:rPr lang="en-US" sz="2000" dirty="0" smtClean="0"/>
              <a:t>User </a:t>
            </a:r>
            <a:r>
              <a:rPr lang="en-US" sz="2000" dirty="0"/>
              <a:t>control and freedom</a:t>
            </a:r>
          </a:p>
          <a:p>
            <a:pPr>
              <a:buFont typeface="+mj-lt"/>
              <a:buAutoNum type="arabicPeriod"/>
            </a:pPr>
            <a:r>
              <a:rPr lang="en-US" sz="2000" dirty="0" smtClean="0"/>
              <a:t>Consistency </a:t>
            </a:r>
            <a:r>
              <a:rPr lang="en-US" sz="2000" dirty="0"/>
              <a:t>and standards</a:t>
            </a:r>
          </a:p>
          <a:p>
            <a:pPr>
              <a:buFont typeface="+mj-lt"/>
              <a:buAutoNum type="arabicPeriod"/>
            </a:pPr>
            <a:r>
              <a:rPr lang="en-US" sz="2000" dirty="0" smtClean="0"/>
              <a:t>Error prevention</a:t>
            </a:r>
          </a:p>
          <a:p>
            <a:pPr>
              <a:buFont typeface="+mj-lt"/>
              <a:buAutoNum type="arabicPeriod"/>
            </a:pPr>
            <a:endParaRPr lang="en-US" sz="2000" dirty="0"/>
          </a:p>
          <a:p>
            <a:pPr>
              <a:buFont typeface="+mj-lt"/>
              <a:buAutoNum type="arabicPeriod"/>
            </a:pPr>
            <a:endParaRPr lang="en-US" sz="2000" dirty="0" smtClean="0"/>
          </a:p>
          <a:p>
            <a:pPr>
              <a:buFont typeface="+mj-lt"/>
              <a:buAutoNum type="arabicPeriod"/>
            </a:pPr>
            <a:endParaRPr lang="en-US" sz="2000" dirty="0"/>
          </a:p>
          <a:p>
            <a:pPr>
              <a:buFont typeface="+mj-lt"/>
              <a:buAutoNum type="arabicPeriod"/>
            </a:pPr>
            <a:r>
              <a:rPr lang="en-US" sz="2000" dirty="0" smtClean="0"/>
              <a:t>Recognition </a:t>
            </a:r>
            <a:r>
              <a:rPr lang="en-US" sz="2000" dirty="0"/>
              <a:t>rather than recall</a:t>
            </a:r>
          </a:p>
          <a:p>
            <a:pPr>
              <a:buFont typeface="+mj-lt"/>
              <a:buAutoNum type="arabicPeriod"/>
            </a:pPr>
            <a:r>
              <a:rPr lang="en-US" sz="2000" dirty="0" smtClean="0"/>
              <a:t>Flexibility </a:t>
            </a:r>
            <a:r>
              <a:rPr lang="en-US" sz="2000" dirty="0"/>
              <a:t>and efficiency of use</a:t>
            </a:r>
          </a:p>
          <a:p>
            <a:pPr>
              <a:buFont typeface="+mj-lt"/>
              <a:buAutoNum type="arabicPeriod"/>
            </a:pPr>
            <a:r>
              <a:rPr lang="en-US" sz="2000" dirty="0" smtClean="0"/>
              <a:t>Aesthetic </a:t>
            </a:r>
            <a:r>
              <a:rPr lang="en-US" sz="2000" dirty="0"/>
              <a:t>and minimalist design</a:t>
            </a:r>
          </a:p>
          <a:p>
            <a:pPr>
              <a:buFont typeface="+mj-lt"/>
              <a:buAutoNum type="arabicPeriod"/>
            </a:pPr>
            <a:r>
              <a:rPr lang="en-US" sz="2000" dirty="0" smtClean="0"/>
              <a:t>Help </a:t>
            </a:r>
            <a:r>
              <a:rPr lang="en-US" sz="2000" dirty="0"/>
              <a:t>users recognize, diagnose, and recover from errors</a:t>
            </a:r>
          </a:p>
          <a:p>
            <a:pPr>
              <a:buFont typeface="+mj-lt"/>
              <a:buAutoNum type="arabicPeriod"/>
            </a:pPr>
            <a:r>
              <a:rPr lang="en-US" sz="2000" dirty="0" smtClean="0"/>
              <a:t> Help </a:t>
            </a:r>
            <a:r>
              <a:rPr lang="en-US" sz="2000" dirty="0"/>
              <a:t>and </a:t>
            </a:r>
            <a:r>
              <a:rPr lang="en-US" sz="2000" dirty="0" smtClean="0"/>
              <a:t>documentation</a:t>
            </a:r>
            <a:endParaRPr lang="en-US" sz="2000" dirty="0"/>
          </a:p>
        </p:txBody>
      </p:sp>
      <p:sp>
        <p:nvSpPr>
          <p:cNvPr id="4" name="Rectangle 3"/>
          <p:cNvSpPr/>
          <p:nvPr/>
        </p:nvSpPr>
        <p:spPr>
          <a:xfrm>
            <a:off x="2504092" y="6026633"/>
            <a:ext cx="5554149" cy="369332"/>
          </a:xfrm>
          <a:prstGeom prst="rect">
            <a:avLst/>
          </a:prstGeom>
        </p:spPr>
        <p:txBody>
          <a:bodyPr wrap="none">
            <a:spAutoFit/>
          </a:bodyPr>
          <a:lstStyle/>
          <a:p>
            <a:r>
              <a:rPr lang="en-US" dirty="0">
                <a:hlinkClick r:id="rId3"/>
              </a:rPr>
              <a:t>https://www.nngroup.com/articles/ten-usability-heuristics</a:t>
            </a:r>
            <a:r>
              <a:rPr lang="en-US" dirty="0" smtClean="0">
                <a:hlinkClick r:id="rId3"/>
              </a:rPr>
              <a:t>/</a:t>
            </a:r>
            <a:endParaRPr lang="en-US" dirty="0" smtClean="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373271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Norman’s Design Principles</a:t>
            </a:r>
            <a:endParaRPr lang="en-US" dirty="0"/>
          </a:p>
        </p:txBody>
      </p:sp>
      <p:sp>
        <p:nvSpPr>
          <p:cNvPr id="3" name="Content Placeholder 2"/>
          <p:cNvSpPr>
            <a:spLocks noGrp="1"/>
          </p:cNvSpPr>
          <p:nvPr>
            <p:ph idx="1"/>
          </p:nvPr>
        </p:nvSpPr>
        <p:spPr>
          <a:xfrm>
            <a:off x="2504093" y="1910688"/>
            <a:ext cx="4760307" cy="3829340"/>
          </a:xfrm>
        </p:spPr>
        <p:txBody>
          <a:bodyPr>
            <a:normAutofit lnSpcReduction="10000"/>
          </a:bodyPr>
          <a:lstStyle/>
          <a:p>
            <a:pPr marL="342900" indent="-342900">
              <a:buFont typeface="+mj-lt"/>
              <a:buAutoNum type="arabicPeriod"/>
            </a:pPr>
            <a:r>
              <a:rPr lang="en-US" sz="2400" dirty="0" smtClean="0"/>
              <a:t>Use </a:t>
            </a:r>
            <a:r>
              <a:rPr lang="en-US" sz="2400" dirty="0"/>
              <a:t>both knowledge in the world and knowledge in the </a:t>
            </a:r>
            <a:r>
              <a:rPr lang="en-US" sz="2400" dirty="0" smtClean="0"/>
              <a:t>head </a:t>
            </a:r>
          </a:p>
          <a:p>
            <a:pPr marL="342900" indent="-342900">
              <a:buFont typeface="+mj-lt"/>
              <a:buAutoNum type="arabicPeriod"/>
            </a:pPr>
            <a:r>
              <a:rPr lang="en-US" sz="2400" dirty="0" smtClean="0"/>
              <a:t>Simplify </a:t>
            </a:r>
            <a:r>
              <a:rPr lang="en-US" sz="2400" dirty="0"/>
              <a:t>the structure of </a:t>
            </a:r>
            <a:r>
              <a:rPr lang="en-US" sz="2400" dirty="0" smtClean="0"/>
              <a:t>tasks </a:t>
            </a:r>
          </a:p>
          <a:p>
            <a:pPr marL="342900" indent="-342900">
              <a:buFont typeface="+mj-lt"/>
              <a:buAutoNum type="arabicPeriod"/>
            </a:pPr>
            <a:r>
              <a:rPr lang="en-US" sz="2400" dirty="0" smtClean="0"/>
              <a:t>Make </a:t>
            </a:r>
            <a:r>
              <a:rPr lang="en-US" sz="2400" dirty="0"/>
              <a:t>things </a:t>
            </a:r>
            <a:r>
              <a:rPr lang="en-US" sz="2400" dirty="0" smtClean="0"/>
              <a:t>visible</a:t>
            </a:r>
          </a:p>
          <a:p>
            <a:pPr marL="342900" indent="-342900">
              <a:buFont typeface="+mj-lt"/>
              <a:buAutoNum type="arabicPeriod"/>
            </a:pPr>
            <a:r>
              <a:rPr lang="en-US" sz="2400" dirty="0" smtClean="0"/>
              <a:t>Get </a:t>
            </a:r>
            <a:r>
              <a:rPr lang="en-US" sz="2400" dirty="0"/>
              <a:t>the mappings </a:t>
            </a:r>
            <a:r>
              <a:rPr lang="en-US" sz="2400" dirty="0" smtClean="0"/>
              <a:t>right</a:t>
            </a:r>
          </a:p>
          <a:p>
            <a:pPr marL="342900" indent="-342900">
              <a:buFont typeface="+mj-lt"/>
              <a:buAutoNum type="arabicPeriod"/>
            </a:pPr>
            <a:r>
              <a:rPr lang="en-US" sz="2400" dirty="0" smtClean="0"/>
              <a:t>Exploit </a:t>
            </a:r>
            <a:r>
              <a:rPr lang="en-US" sz="2400" dirty="0"/>
              <a:t>the power of constraints, both natural and </a:t>
            </a:r>
            <a:r>
              <a:rPr lang="en-US" sz="2400" dirty="0" smtClean="0"/>
              <a:t>artificial</a:t>
            </a:r>
          </a:p>
          <a:p>
            <a:pPr marL="342900" indent="-342900">
              <a:buFont typeface="+mj-lt"/>
              <a:buAutoNum type="arabicPeriod"/>
            </a:pPr>
            <a:r>
              <a:rPr lang="en-US" sz="2400" dirty="0" smtClean="0"/>
              <a:t>Design for error</a:t>
            </a:r>
          </a:p>
          <a:p>
            <a:pPr marL="342900" indent="-342900">
              <a:buFont typeface="+mj-lt"/>
              <a:buAutoNum type="arabicPeriod"/>
            </a:pPr>
            <a:r>
              <a:rPr lang="en-US" sz="2400" dirty="0" smtClean="0"/>
              <a:t>When </a:t>
            </a:r>
            <a:r>
              <a:rPr lang="en-US" sz="2400" dirty="0"/>
              <a:t>all else fails, </a:t>
            </a:r>
            <a:r>
              <a:rPr lang="en-US" sz="2400" dirty="0" smtClean="0"/>
              <a:t>standardize</a:t>
            </a:r>
            <a:endParaRPr lang="en-US" sz="2400" dirty="0"/>
          </a:p>
        </p:txBody>
      </p:sp>
      <p:sp>
        <p:nvSpPr>
          <p:cNvPr id="4" name="Content Placeholder 2"/>
          <p:cNvSpPr txBox="1">
            <a:spLocks/>
          </p:cNvSpPr>
          <p:nvPr/>
        </p:nvSpPr>
        <p:spPr>
          <a:xfrm>
            <a:off x="7806267" y="1910688"/>
            <a:ext cx="3318414" cy="38293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r>
              <a:rPr lang="en-US" sz="2400" dirty="0"/>
              <a:t>Affordances</a:t>
            </a:r>
          </a:p>
          <a:p>
            <a:pPr marL="342900" indent="-342900">
              <a:buFont typeface="+mj-lt"/>
              <a:buAutoNum type="arabicPeriod"/>
            </a:pPr>
            <a:r>
              <a:rPr lang="en-US" sz="2400" dirty="0" smtClean="0"/>
              <a:t>Visibility</a:t>
            </a:r>
          </a:p>
          <a:p>
            <a:pPr marL="342900" indent="-342900">
              <a:buFont typeface="+mj-lt"/>
              <a:buAutoNum type="arabicPeriod"/>
            </a:pPr>
            <a:r>
              <a:rPr lang="en-US" sz="2400" dirty="0" smtClean="0"/>
              <a:t>Feedback</a:t>
            </a:r>
          </a:p>
          <a:p>
            <a:pPr marL="342900" indent="-342900">
              <a:buFont typeface="+mj-lt"/>
              <a:buAutoNum type="arabicPeriod"/>
            </a:pPr>
            <a:r>
              <a:rPr lang="en-US" sz="2400" dirty="0" smtClean="0"/>
              <a:t>Mapping</a:t>
            </a:r>
          </a:p>
          <a:p>
            <a:pPr marL="342900" indent="-342900">
              <a:buFont typeface="+mj-lt"/>
              <a:buAutoNum type="arabicPeriod"/>
            </a:pPr>
            <a:r>
              <a:rPr lang="en-US" sz="2400" dirty="0"/>
              <a:t>Constraints</a:t>
            </a:r>
          </a:p>
          <a:p>
            <a:pPr marL="342900" indent="-342900">
              <a:buFont typeface="+mj-lt"/>
              <a:buAutoNum type="arabicPeriod"/>
            </a:pPr>
            <a:r>
              <a:rPr lang="en-US" sz="2400" dirty="0" smtClean="0"/>
              <a:t>Consistency</a:t>
            </a:r>
            <a:endParaRPr lang="en-US" sz="2400" dirty="0"/>
          </a:p>
          <a:p>
            <a:pPr marL="342900" indent="-342900">
              <a:buFont typeface="+mj-lt"/>
              <a:buAutoNum type="arabicPeriod"/>
            </a:pPr>
            <a:endParaRPr lang="en-US" sz="2400" dirty="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879561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Experience (UX)</a:t>
            </a:r>
            <a:r>
              <a:rPr lang="en-US" dirty="0" smtClean="0"/>
              <a:t> </a:t>
            </a:r>
            <a:r>
              <a:rPr lang="en-US" dirty="0" smtClean="0"/>
              <a:t>in </a:t>
            </a:r>
            <a:r>
              <a:rPr lang="en-US" dirty="0" smtClean="0"/>
              <a:t>Education</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From avionics to student achievement.</a:t>
            </a:r>
            <a:endParaRPr lang="en-US" sz="2800" dirty="0"/>
          </a:p>
        </p:txBody>
      </p:sp>
      <p:sp>
        <p:nvSpPr>
          <p:cNvPr id="4" name="Rounded Rectangle 3"/>
          <p:cNvSpPr/>
          <p:nvPr/>
        </p:nvSpPr>
        <p:spPr>
          <a:xfrm>
            <a:off x="541854" y="693378"/>
            <a:ext cx="1540933" cy="457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0" name="Rounded Rectangle 9"/>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2" name="Rounded Rectangle 11"/>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4" name="Rounded Rectangle 13"/>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5" name="Rounded Rectangle 14"/>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6" name="Rounded Rectangle 15"/>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7" name="Rounded Rectangle 16"/>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pic>
        <p:nvPicPr>
          <p:cNvPr id="18" name="Picture 17"/>
          <p:cNvPicPr>
            <a:picLocks noChangeAspect="1"/>
          </p:cNvPicPr>
          <p:nvPr/>
        </p:nvPicPr>
        <p:blipFill>
          <a:blip r:embed="rId3"/>
          <a:stretch>
            <a:fillRect/>
          </a:stretch>
        </p:blipFill>
        <p:spPr>
          <a:xfrm>
            <a:off x="3181034" y="3027520"/>
            <a:ext cx="1746470" cy="2328627"/>
          </a:xfrm>
          <a:prstGeom prst="rect">
            <a:avLst/>
          </a:prstGeom>
        </p:spPr>
      </p:pic>
      <p:pic>
        <p:nvPicPr>
          <p:cNvPr id="19" name="Picture 18"/>
          <p:cNvPicPr>
            <a:picLocks noChangeAspect="1"/>
          </p:cNvPicPr>
          <p:nvPr/>
        </p:nvPicPr>
        <p:blipFill>
          <a:blip r:embed="rId4"/>
          <a:stretch>
            <a:fillRect/>
          </a:stretch>
        </p:blipFill>
        <p:spPr>
          <a:xfrm>
            <a:off x="5604446" y="3027520"/>
            <a:ext cx="1837029" cy="2328628"/>
          </a:xfrm>
          <a:prstGeom prst="rect">
            <a:avLst/>
          </a:prstGeom>
        </p:spPr>
      </p:pic>
      <p:pic>
        <p:nvPicPr>
          <p:cNvPr id="20" name="Picture 19"/>
          <p:cNvPicPr>
            <a:picLocks noChangeAspect="1"/>
          </p:cNvPicPr>
          <p:nvPr/>
        </p:nvPicPr>
        <p:blipFill>
          <a:blip r:embed="rId5"/>
          <a:stretch>
            <a:fillRect/>
          </a:stretch>
        </p:blipFill>
        <p:spPr>
          <a:xfrm>
            <a:off x="7967953" y="3027520"/>
            <a:ext cx="2967526" cy="2356328"/>
          </a:xfrm>
          <a:prstGeom prst="rect">
            <a:avLst/>
          </a:prstGeom>
        </p:spPr>
      </p:pic>
    </p:spTree>
    <p:extLst>
      <p:ext uri="{BB962C8B-B14F-4D97-AF65-F5344CB8AC3E}">
        <p14:creationId xmlns:p14="http://schemas.microsoft.com/office/powerpoint/2010/main" val="498058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42840881"/>
              </p:ext>
            </p:extLst>
          </p:nvPr>
        </p:nvGraphicFramePr>
        <p:xfrm>
          <a:off x="3524367" y="488099"/>
          <a:ext cx="7430456" cy="5977193"/>
        </p:xfrm>
        <a:graphic>
          <a:graphicData uri="http://schemas.openxmlformats.org/drawingml/2006/table">
            <a:tbl>
              <a:tblPr/>
              <a:tblGrid>
                <a:gridCol w="21818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529501">
                  <a:extLst>
                    <a:ext uri="{9D8B030D-6E8A-4147-A177-3AD203B41FA5}">
                      <a16:colId xmlns="" xmlns:a16="http://schemas.microsoft.com/office/drawing/2014/main" val="20003"/>
                    </a:ext>
                  </a:extLst>
                </a:gridCol>
                <a:gridCol w="2433155">
                  <a:extLst>
                    <a:ext uri="{9D8B030D-6E8A-4147-A177-3AD203B41FA5}">
                      <a16:colId xmlns="" xmlns:a16="http://schemas.microsoft.com/office/drawing/2014/main" val="20002"/>
                    </a:ext>
                  </a:extLst>
                </a:gridCol>
              </a:tblGrid>
              <a:tr h="236196">
                <a:tc>
                  <a:txBody>
                    <a:bodyPr/>
                    <a:lstStyle/>
                    <a:p>
                      <a:pPr algn="ctr" fontAlgn="ctr"/>
                      <a:r>
                        <a:rPr lang="is-IS" sz="1400" b="0" i="0" u="none" strike="noStrike" dirty="0">
                          <a:solidFill>
                            <a:srgbClr val="FFFFFF"/>
                          </a:solidFill>
                          <a:effectLst/>
                          <a:latin typeface="Calibri"/>
                        </a:rPr>
                        <a:t>Nielsen (1994)</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r>
                        <a:rPr lang="is-IS" sz="1400" b="0" i="0" u="none" strike="noStrike">
                          <a:solidFill>
                            <a:srgbClr val="FFFFFF"/>
                          </a:solidFill>
                          <a:effectLst/>
                          <a:latin typeface="Calibri"/>
                        </a:rPr>
                        <a:t>Koohang (2004)</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endParaRPr lang="en-US" sz="1400" b="0" i="0" u="none" strike="noStrike" dirty="0">
                        <a:solidFill>
                          <a:srgbClr val="FFFFFF"/>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400" b="0" i="0" u="none" strike="noStrike" dirty="0">
                          <a:solidFill>
                            <a:srgbClr val="FFFFFF"/>
                          </a:solidFill>
                          <a:effectLst/>
                          <a:latin typeface="Calibri"/>
                        </a:rPr>
                        <a:t>CSU-17</a:t>
                      </a:r>
                      <a:r>
                        <a:rPr lang="en-US" sz="1400" b="0" i="0" u="none" strike="noStrike" baseline="0" dirty="0">
                          <a:solidFill>
                            <a:srgbClr val="FFFFFF"/>
                          </a:solidFill>
                          <a:effectLst/>
                          <a:latin typeface="Calibri"/>
                        </a:rPr>
                        <a:t> | SUI-17</a:t>
                      </a:r>
                      <a:endParaRPr lang="en-US" sz="1400" b="0" i="0" u="none" strike="noStrike" dirty="0">
                        <a:solidFill>
                          <a:srgbClr val="FFFFFF"/>
                        </a:solidFill>
                        <a:effectLst/>
                        <a:latin typeface="Calibri"/>
                      </a:endParaRP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extLst>
                  <a:ext uri="{0D108BD9-81ED-4DB2-BD59-A6C34878D82A}">
                    <a16:rowId xmlns="" xmlns:a16="http://schemas.microsoft.com/office/drawing/2014/main" val="10001"/>
                  </a:ext>
                </a:extLst>
              </a:tr>
              <a:tr h="809813">
                <a:tc>
                  <a:txBody>
                    <a:bodyPr/>
                    <a:lstStyle/>
                    <a:p>
                      <a:pPr algn="l" fontAlgn="ctr"/>
                      <a:r>
                        <a:rPr lang="en-US" sz="1200" b="0" i="0" u="none" strike="noStrike" dirty="0">
                          <a:solidFill>
                            <a:srgbClr val="000000"/>
                          </a:solidFill>
                          <a:effectLst/>
                          <a:latin typeface="Calibri"/>
                        </a:rPr>
                        <a:t>1. Match between system and the real world</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Calibri"/>
                        </a:rPr>
                        <a:t>1. Simplicity</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2. Comfort</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3. User-friendliness</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4. Readability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1. Easy to Use</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2. Learnability</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3. User-friendliness</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4. Readability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809813">
                <a:tc>
                  <a:txBody>
                    <a:bodyPr/>
                    <a:lstStyle/>
                    <a:p>
                      <a:pPr algn="l" fontAlgn="ctr"/>
                      <a:r>
                        <a:rPr lang="en-US" sz="1200" b="0" i="0" u="none" strike="noStrike" dirty="0">
                          <a:solidFill>
                            <a:srgbClr val="000000"/>
                          </a:solidFill>
                          <a:effectLst/>
                          <a:latin typeface="Calibri"/>
                        </a:rPr>
                        <a:t>2. Recognition rather than recall</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200" b="0" i="0" u="none" strike="noStrike" dirty="0">
                          <a:solidFill>
                            <a:srgbClr val="000000"/>
                          </a:solidFill>
                          <a:effectLst/>
                          <a:latin typeface="Calibri"/>
                        </a:rPr>
                        <a:t>5. Navigation</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6. Link Visibility</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7. Well Organized</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8. Recognition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5. Navigation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3"/>
                  </a:ext>
                </a:extLst>
              </a:tr>
              <a:tr h="607361">
                <a:tc>
                  <a:txBody>
                    <a:bodyPr/>
                    <a:lstStyle/>
                    <a:p>
                      <a:pPr algn="l" fontAlgn="ctr"/>
                      <a:r>
                        <a:rPr lang="en-US" sz="1200" b="0" i="0" u="none" strike="noStrike">
                          <a:solidFill>
                            <a:srgbClr val="000000"/>
                          </a:solidFill>
                          <a:effectLst/>
                          <a:latin typeface="Calibri"/>
                        </a:rPr>
                        <a:t>3. Visibility of system status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Calibri"/>
                        </a:rPr>
                        <a:t>9. Load/Access Time</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10. Adequacy/Task Match</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11. Feedback</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6. Feedback</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809813">
                <a:tc>
                  <a:txBody>
                    <a:bodyPr/>
                    <a:lstStyle/>
                    <a:p>
                      <a:pPr algn="l" fontAlgn="ctr"/>
                      <a:r>
                        <a:rPr lang="en-US" sz="1200" b="0" i="0" u="none" strike="noStrike">
                          <a:solidFill>
                            <a:srgbClr val="000000"/>
                          </a:solidFill>
                          <a:effectLst/>
                          <a:latin typeface="Calibri"/>
                        </a:rPr>
                        <a:t>4. Aesthetic and minimalist design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200" b="0" i="0" u="none" strike="noStrike" dirty="0">
                          <a:solidFill>
                            <a:srgbClr val="000000"/>
                          </a:solidFill>
                          <a:effectLst/>
                          <a:latin typeface="Calibri"/>
                        </a:rPr>
                        <a:t>12. Right to the point information</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13. High Color Contrast</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14. Font type and size</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15. Visual Presentation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7. Aesthetic User Interface</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5"/>
                  </a:ext>
                </a:extLst>
              </a:tr>
              <a:tr h="404907">
                <a:tc>
                  <a:txBody>
                    <a:bodyPr/>
                    <a:lstStyle/>
                    <a:p>
                      <a:pPr algn="l" fontAlgn="ctr"/>
                      <a:r>
                        <a:rPr lang="en-US" sz="1200" b="0" i="0" u="none" strike="noStrike">
                          <a:solidFill>
                            <a:srgbClr val="000000"/>
                          </a:solidFill>
                          <a:effectLst/>
                          <a:latin typeface="Calibri"/>
                        </a:rPr>
                        <a:t>5. Help users recognize, diagnose, and recover from errors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8. Error</a:t>
                      </a:r>
                      <a:r>
                        <a:rPr lang="en-US" sz="1200" b="0" i="0" u="none" strike="noStrike" baseline="0" dirty="0">
                          <a:solidFill>
                            <a:srgbClr val="000000"/>
                          </a:solidFill>
                          <a:effectLst/>
                          <a:latin typeface="Calibri"/>
                        </a:rPr>
                        <a:t> Prevention</a:t>
                      </a:r>
                      <a:endParaRPr lang="en-US" sz="1200" b="0" i="0" u="none" strike="noStrike" dirty="0">
                        <a:solidFill>
                          <a:srgbClr val="000000"/>
                        </a:solidFill>
                        <a:effectLst/>
                        <a:latin typeface="Calibri"/>
                      </a:endParaRP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216914">
                <a:tc>
                  <a:txBody>
                    <a:bodyPr/>
                    <a:lstStyle/>
                    <a:p>
                      <a:pPr algn="l" fontAlgn="ctr"/>
                      <a:r>
                        <a:rPr lang="en-US" sz="1200" b="0" i="0" u="none" strike="noStrike">
                          <a:solidFill>
                            <a:srgbClr val="000000"/>
                          </a:solidFill>
                          <a:effectLst/>
                          <a:latin typeface="Calibri"/>
                        </a:rPr>
                        <a:t>6. User control and freedom</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sk-SK" sz="1200" b="0" i="0" u="none" strike="noStrike">
                          <a:solidFill>
                            <a:srgbClr val="000000"/>
                          </a:solidFill>
                          <a:effectLst/>
                          <a:latin typeface="Calibri"/>
                        </a:rPr>
                        <a:t> </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9. Course Maintenance</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7"/>
                  </a:ext>
                </a:extLst>
              </a:tr>
              <a:tr h="216914">
                <a:tc>
                  <a:txBody>
                    <a:bodyPr/>
                    <a:lstStyle/>
                    <a:p>
                      <a:pPr algn="l" fontAlgn="ctr"/>
                      <a:r>
                        <a:rPr lang="en-US" sz="1200" b="0" i="0" u="none" strike="noStrike">
                          <a:solidFill>
                            <a:srgbClr val="000000"/>
                          </a:solidFill>
                          <a:effectLst/>
                          <a:latin typeface="Calibri"/>
                        </a:rPr>
                        <a:t>7. Consistency and standards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Calibri"/>
                        </a:rPr>
                        <a:t>16. Consistency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10. Consistency &amp; Standards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r h="216914">
                <a:tc>
                  <a:txBody>
                    <a:bodyPr/>
                    <a:lstStyle/>
                    <a:p>
                      <a:pPr algn="l" fontAlgn="ctr"/>
                      <a:r>
                        <a:rPr lang="en-US" sz="1200" b="0" i="0" u="none" strike="noStrike">
                          <a:solidFill>
                            <a:srgbClr val="000000"/>
                          </a:solidFill>
                          <a:effectLst/>
                          <a:latin typeface="Calibri"/>
                        </a:rPr>
                        <a:t>8. Error prevention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sk-SK" sz="1200" b="0" i="0" u="none" strike="noStrike">
                          <a:solidFill>
                            <a:srgbClr val="000000"/>
                          </a:solidFill>
                          <a:effectLst/>
                          <a:latin typeface="Calibri"/>
                        </a:rPr>
                        <a:t> </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endParaRPr lang="en-US" sz="1200" b="0" i="1"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1" u="none" strike="noStrike" dirty="0">
                          <a:solidFill>
                            <a:srgbClr val="000000"/>
                          </a:solidFill>
                          <a:effectLst/>
                          <a:latin typeface="Calibri"/>
                        </a:rPr>
                        <a:t>8. Errors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9"/>
                  </a:ext>
                </a:extLst>
              </a:tr>
              <a:tr h="216914">
                <a:tc>
                  <a:txBody>
                    <a:bodyPr/>
                    <a:lstStyle/>
                    <a:p>
                      <a:pPr algn="l" fontAlgn="ctr"/>
                      <a:r>
                        <a:rPr lang="en-US" sz="1200" b="0" i="0" u="none" strike="noStrike">
                          <a:solidFill>
                            <a:srgbClr val="000000"/>
                          </a:solidFill>
                          <a:effectLst/>
                          <a:latin typeface="Calibri"/>
                        </a:rPr>
                        <a:t>9. Flexibility and efficiency of use</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Calibri"/>
                        </a:rPr>
                        <a:t>17. Control</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11. Flexibility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0"/>
                  </a:ext>
                </a:extLst>
              </a:tr>
              <a:tr h="216914">
                <a:tc>
                  <a:txBody>
                    <a:bodyPr/>
                    <a:lstStyle/>
                    <a:p>
                      <a:pPr algn="l" fontAlgn="ctr"/>
                      <a:r>
                        <a:rPr lang="en-US" sz="1200" b="0" i="0" u="none" strike="noStrike">
                          <a:solidFill>
                            <a:srgbClr val="000000"/>
                          </a:solidFill>
                          <a:effectLst/>
                          <a:latin typeface="Calibri"/>
                        </a:rPr>
                        <a:t>10. Help and documentation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200" b="0" i="0" u="none" strike="noStrike">
                          <a:solidFill>
                            <a:srgbClr val="000000"/>
                          </a:solidFill>
                          <a:effectLst/>
                          <a:latin typeface="Calibri"/>
                        </a:rPr>
                        <a:t>18. Direction</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endParaRPr lang="sk-SK"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sk-SK" sz="1200" b="0" i="0" u="none" strike="noStrike" dirty="0">
                          <a:solidFill>
                            <a:srgbClr val="000000"/>
                          </a:solidFill>
                          <a:effectLst/>
                          <a:latin typeface="Calibri"/>
                        </a:rPr>
                        <a:t> </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11"/>
                  </a:ext>
                </a:extLst>
              </a:tr>
              <a:tr h="1214720">
                <a:tc>
                  <a:txBody>
                    <a:bodyPr/>
                    <a:lstStyle/>
                    <a:p>
                      <a:pPr algn="l" fontAlgn="ctr"/>
                      <a:r>
                        <a:rPr lang="en-US" sz="1200" b="0" i="1" u="none" strike="noStrike" dirty="0">
                          <a:solidFill>
                            <a:srgbClr val="000000"/>
                          </a:solidFill>
                          <a:effectLst/>
                          <a:latin typeface="Calibri"/>
                        </a:rPr>
                        <a:t>Non-Nielsen</a:t>
                      </a:r>
                      <a:br>
                        <a:rPr lang="en-US" sz="1200" b="0" i="1" u="none" strike="noStrike" dirty="0">
                          <a:solidFill>
                            <a:srgbClr val="000000"/>
                          </a:solidFill>
                          <a:effectLst/>
                          <a:latin typeface="Calibri"/>
                        </a:rPr>
                      </a:br>
                      <a:r>
                        <a:rPr lang="en-US" sz="1200" b="0" i="1" u="none" strike="noStrike" dirty="0">
                          <a:solidFill>
                            <a:srgbClr val="000000"/>
                          </a:solidFill>
                          <a:effectLst/>
                          <a:latin typeface="Calibri"/>
                        </a:rPr>
                        <a:t>(LMS Domain Specific items)</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Calibri"/>
                        </a:rPr>
                        <a:t>19. Information Relevancy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Calibri"/>
                      </a:endParaRPr>
                    </a:p>
                  </a:txBody>
                  <a:tcPr marL="13914" marR="13914" marT="1391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Calibri"/>
                        </a:rPr>
                        <a:t>12. Feature Relevancy</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13. Communication</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14. Learning Facilitation</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15. Engaging</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16. Confidence</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17. Efficiency</a:t>
                      </a:r>
                    </a:p>
                  </a:txBody>
                  <a:tcPr marL="13914" marR="13914" marT="1391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2"/>
                  </a:ext>
                </a:extLst>
              </a:tr>
            </a:tbl>
          </a:graphicData>
        </a:graphic>
      </p:graphicFrame>
      <p:sp>
        <p:nvSpPr>
          <p:cNvPr id="3" name="Rounded Rectangle 2"/>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4" name="Rounded Rectangle 3"/>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5" name="Rounded Rectangle 4"/>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6" name="Rounded Rectangle 5"/>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7" name="Rounded Rectangle 6"/>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8" name="Rounded Rectangle 7"/>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9" name="Rounded Rectangle 8"/>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0" name="Rounded Rectangle 9"/>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2" name="Rounded Rectangle 11"/>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297351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Specific Principles</a:t>
            </a:r>
            <a:endParaRPr lang="en-US" dirty="0"/>
          </a:p>
        </p:txBody>
      </p:sp>
      <p:sp>
        <p:nvSpPr>
          <p:cNvPr id="3" name="Content Placeholder 2"/>
          <p:cNvSpPr>
            <a:spLocks noGrp="1"/>
          </p:cNvSpPr>
          <p:nvPr>
            <p:ph idx="1"/>
          </p:nvPr>
        </p:nvSpPr>
        <p:spPr>
          <a:xfrm>
            <a:off x="2504093" y="1910688"/>
            <a:ext cx="8620588" cy="3829340"/>
          </a:xfrm>
        </p:spPr>
        <p:txBody>
          <a:bodyPr>
            <a:normAutofit/>
          </a:bodyPr>
          <a:lstStyle/>
          <a:p>
            <a:pPr marL="342900" indent="-342900">
              <a:buFont typeface="+mj-lt"/>
              <a:buAutoNum type="arabicPeriod"/>
            </a:pPr>
            <a:r>
              <a:rPr lang="en-US" sz="2400" dirty="0" smtClean="0"/>
              <a:t>Learning is the first priority</a:t>
            </a:r>
          </a:p>
          <a:p>
            <a:pPr marL="342900" indent="-342900">
              <a:buFont typeface="+mj-lt"/>
              <a:buAutoNum type="arabicPeriod"/>
            </a:pPr>
            <a:r>
              <a:rPr lang="en-US" sz="2400" dirty="0" smtClean="0"/>
              <a:t>Except when it’s not</a:t>
            </a:r>
          </a:p>
          <a:p>
            <a:pPr marL="342900" indent="-342900">
              <a:buFont typeface="+mj-lt"/>
              <a:buAutoNum type="arabicPeriod"/>
            </a:pPr>
            <a:r>
              <a:rPr lang="en-US" sz="2400" dirty="0" smtClean="0"/>
              <a:t>Make migration simple</a:t>
            </a:r>
          </a:p>
          <a:p>
            <a:pPr marL="342900" indent="-342900">
              <a:buFont typeface="+mj-lt"/>
              <a:buAutoNum type="arabicPeriod"/>
            </a:pPr>
            <a:r>
              <a:rPr lang="en-US" sz="2400" dirty="0" smtClean="0"/>
              <a:t>First impressions matter</a:t>
            </a:r>
            <a:r>
              <a:rPr lang="mr-IN" sz="2400" dirty="0" smtClean="0"/>
              <a:t>…</a:t>
            </a:r>
            <a:r>
              <a:rPr lang="en-US" sz="2400" dirty="0"/>
              <a:t> </a:t>
            </a:r>
            <a:r>
              <a:rPr lang="en-US" sz="2400" dirty="0" smtClean="0"/>
              <a:t>a lot.</a:t>
            </a:r>
          </a:p>
          <a:p>
            <a:pPr marL="342900" indent="-342900">
              <a:buFont typeface="+mj-lt"/>
              <a:buAutoNum type="arabicPeriod"/>
            </a:pPr>
            <a:endParaRPr lang="en-US" sz="2400" dirty="0" smtClean="0"/>
          </a:p>
          <a:p>
            <a:pPr marL="342900" indent="-342900">
              <a:buFont typeface="+mj-lt"/>
              <a:buAutoNum type="arabicPeriod"/>
            </a:pPr>
            <a:endParaRPr lang="en-US" sz="2400" dirty="0" smtClean="0"/>
          </a:p>
        </p:txBody>
      </p:sp>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522283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Development</a:t>
            </a:r>
            <a:endParaRPr lang="en-US" dirty="0"/>
          </a:p>
        </p:txBody>
      </p:sp>
      <p:sp>
        <p:nvSpPr>
          <p:cNvPr id="3" name="Content Placeholder 2"/>
          <p:cNvSpPr>
            <a:spLocks noGrp="1"/>
          </p:cNvSpPr>
          <p:nvPr>
            <p:ph idx="1"/>
          </p:nvPr>
        </p:nvSpPr>
        <p:spPr/>
        <p:txBody>
          <a:bodyPr>
            <a:normAutofit/>
          </a:bodyPr>
          <a:lstStyle/>
          <a:p>
            <a:r>
              <a:rPr lang="en-US" sz="2400" dirty="0" smtClean="0"/>
              <a:t>Step 1: Task </a:t>
            </a:r>
            <a:r>
              <a:rPr lang="en-US" sz="2400" dirty="0" smtClean="0"/>
              <a:t>Analysis</a:t>
            </a:r>
          </a:p>
          <a:p>
            <a:r>
              <a:rPr lang="en-US" sz="2400" dirty="0" smtClean="0"/>
              <a:t>Step 2: Card sorting</a:t>
            </a:r>
          </a:p>
          <a:p>
            <a:r>
              <a:rPr lang="en-US" sz="2400" dirty="0" smtClean="0"/>
              <a:t>Step 3: Streamline (eliminate duplicates, combine if possible)</a:t>
            </a:r>
          </a:p>
          <a:p>
            <a:r>
              <a:rPr lang="en-US" sz="2400" dirty="0" smtClean="0"/>
              <a:t>Step 4: Categorize and organize</a:t>
            </a:r>
          </a:p>
          <a:p>
            <a:r>
              <a:rPr lang="en-US" sz="2400" dirty="0" smtClean="0"/>
              <a:t>Step 5: Retranslation check</a:t>
            </a:r>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005014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3"/>
              </a:rPr>
              <a:t>https://docs.google.com/document/d/1YBqeFI3J9cF3d7XueLR6hOS4jm-P3af1J1MWvbFE66c/edit</a:t>
            </a:r>
          </a:p>
          <a:p>
            <a:r>
              <a:rPr lang="en-US" dirty="0" smtClean="0">
                <a:hlinkClick r:id="rId3"/>
              </a:rPr>
              <a:t>https</a:t>
            </a:r>
            <a:r>
              <a:rPr lang="en-US" dirty="0">
                <a:hlinkClick r:id="rId3"/>
              </a:rPr>
              <a:t>://</a:t>
            </a:r>
            <a:r>
              <a:rPr lang="en-US" dirty="0" smtClean="0">
                <a:hlinkClick r:id="rId3"/>
              </a:rPr>
              <a:t>docs.google.com/spreadsheets/d/1I32kKjZGSzWr8Xk5XEsZIdKVwkGCw-6z0xFAbdioi18/edit?usp=sharing</a:t>
            </a:r>
            <a:endParaRPr lang="en-US" dirty="0" smtClean="0"/>
          </a:p>
          <a:p>
            <a:r>
              <a:rPr lang="en-US" dirty="0">
                <a:hlinkClick r:id="rId4"/>
              </a:rPr>
              <a:t>https://</a:t>
            </a:r>
            <a:r>
              <a:rPr lang="en-US" dirty="0" smtClean="0">
                <a:hlinkClick r:id="rId4"/>
              </a:rPr>
              <a:t>docs.google.com/document/d/17bg6wXVvws1vML9_n3czCk9PE823YWKxDwU0n1sr6OE/edit</a:t>
            </a:r>
            <a:endParaRPr lang="en-US" dirty="0" smtClean="0"/>
          </a:p>
          <a:p>
            <a:r>
              <a:rPr lang="en-US" dirty="0">
                <a:hlinkClick r:id="rId5"/>
              </a:rPr>
              <a:t>https://</a:t>
            </a:r>
            <a:r>
              <a:rPr lang="en-US" dirty="0" smtClean="0">
                <a:hlinkClick r:id="rId5"/>
              </a:rPr>
              <a:t>docs.google.com/spreadsheets/d/19-cy1RVmfw1JoQ6C4_O-n1LfwKp0DLFJicfeyXJ2O1E/edit?usp=sharing</a:t>
            </a:r>
            <a:endParaRPr lang="en-US" dirty="0" smtClean="0"/>
          </a:p>
          <a:p>
            <a:endParaRPr lang="en-US" dirty="0" smtClean="0"/>
          </a:p>
          <a:p>
            <a:endParaRPr lang="en-US"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445219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Heuristics</a:t>
            </a:r>
            <a:endParaRPr lang="en-US" dirty="0"/>
          </a:p>
        </p:txBody>
      </p:sp>
      <p:sp>
        <p:nvSpPr>
          <p:cNvPr id="3" name="Content Placeholder 2"/>
          <p:cNvSpPr>
            <a:spLocks noGrp="1"/>
          </p:cNvSpPr>
          <p:nvPr>
            <p:ph idx="1"/>
          </p:nvPr>
        </p:nvSpPr>
        <p:spPr/>
        <p:txBody>
          <a:bodyPr>
            <a:normAutofit/>
          </a:bodyPr>
          <a:lstStyle/>
          <a:p>
            <a:pPr>
              <a:lnSpc>
                <a:spcPct val="150000"/>
              </a:lnSpc>
              <a:spcBef>
                <a:spcPts val="0"/>
              </a:spcBef>
              <a:buClrTx/>
            </a:pPr>
            <a:r>
              <a:rPr lang="en-US" sz="2400" dirty="0" smtClean="0"/>
              <a:t>Conduct heuristic evaluations</a:t>
            </a:r>
          </a:p>
          <a:p>
            <a:pPr>
              <a:lnSpc>
                <a:spcPct val="150000"/>
              </a:lnSpc>
              <a:spcBef>
                <a:spcPts val="0"/>
              </a:spcBef>
              <a:buClrTx/>
            </a:pPr>
            <a:r>
              <a:rPr lang="en-US" sz="2400" dirty="0" smtClean="0"/>
              <a:t>Develop survey</a:t>
            </a:r>
          </a:p>
          <a:p>
            <a:pPr>
              <a:lnSpc>
                <a:spcPct val="150000"/>
              </a:lnSpc>
              <a:spcBef>
                <a:spcPts val="0"/>
              </a:spcBef>
              <a:buClrTx/>
            </a:pPr>
            <a:r>
              <a:rPr lang="en-US" sz="2400" dirty="0" smtClean="0"/>
              <a:t>Identify alternate metrics</a:t>
            </a:r>
          </a:p>
          <a:p>
            <a:pPr>
              <a:lnSpc>
                <a:spcPct val="150000"/>
              </a:lnSpc>
              <a:spcBef>
                <a:spcPts val="0"/>
              </a:spcBef>
              <a:buClrTx/>
            </a:pPr>
            <a:endParaRPr lang="en-US" sz="2400" dirty="0" smtClean="0"/>
          </a:p>
          <a:p>
            <a:pPr>
              <a:lnSpc>
                <a:spcPct val="150000"/>
              </a:lnSpc>
              <a:spcBef>
                <a:spcPts val="0"/>
              </a:spcBef>
              <a:buClrTx/>
            </a:pPr>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204461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Review</a:t>
            </a:r>
            <a:endParaRPr lang="en-US" dirty="0"/>
          </a:p>
        </p:txBody>
      </p:sp>
      <p:sp>
        <p:nvSpPr>
          <p:cNvPr id="3" name="Content Placeholder 2"/>
          <p:cNvSpPr>
            <a:spLocks noGrp="1"/>
          </p:cNvSpPr>
          <p:nvPr>
            <p:ph idx="1"/>
          </p:nvPr>
        </p:nvSpPr>
        <p:spPr/>
        <p:txBody>
          <a:bodyPr>
            <a:normAutofit/>
          </a:bodyPr>
          <a:lstStyle/>
          <a:p>
            <a:r>
              <a:rPr lang="en-US" sz="2400" dirty="0" smtClean="0"/>
              <a:t>Use 3-5 “experts”</a:t>
            </a:r>
          </a:p>
          <a:p>
            <a:r>
              <a:rPr lang="en-US" sz="2400" dirty="0" smtClean="0"/>
              <a:t>Keep review simple using ratings of frequency and severity</a:t>
            </a:r>
          </a:p>
          <a:p>
            <a:pPr lvl="1"/>
            <a:r>
              <a:rPr lang="en-US" sz="2200" dirty="0" smtClean="0"/>
              <a:t>5 point scale 0-4 for severity</a:t>
            </a:r>
          </a:p>
          <a:p>
            <a:pPr marL="457200" lvl="2" indent="0">
              <a:spcBef>
                <a:spcPts val="400"/>
              </a:spcBef>
              <a:buNone/>
            </a:pPr>
            <a:r>
              <a:rPr lang="en-US" sz="2200" dirty="0" smtClean="0"/>
              <a:t>0 = no problem</a:t>
            </a:r>
          </a:p>
          <a:p>
            <a:pPr marL="457200" lvl="2" indent="0">
              <a:spcBef>
                <a:spcPts val="400"/>
              </a:spcBef>
              <a:buNone/>
            </a:pPr>
            <a:r>
              <a:rPr lang="en-US" sz="2200" dirty="0" smtClean="0"/>
              <a:t>1 = cosmetic (may affect UX but not Use)</a:t>
            </a:r>
          </a:p>
          <a:p>
            <a:pPr marL="457200" lvl="2" indent="0">
              <a:spcBef>
                <a:spcPts val="400"/>
              </a:spcBef>
              <a:buNone/>
            </a:pPr>
            <a:r>
              <a:rPr lang="en-US" sz="2200" dirty="0" smtClean="0"/>
              <a:t>2 = minor (will affect UX and may affect Use)</a:t>
            </a:r>
          </a:p>
          <a:p>
            <a:pPr marL="457200" lvl="2" indent="0">
              <a:spcBef>
                <a:spcPts val="400"/>
              </a:spcBef>
              <a:buNone/>
            </a:pPr>
            <a:r>
              <a:rPr lang="en-US" sz="2200" dirty="0" smtClean="0"/>
              <a:t>3 = major (will affect UX and Use)</a:t>
            </a:r>
          </a:p>
          <a:p>
            <a:pPr marL="457200" lvl="2" indent="0">
              <a:spcBef>
                <a:spcPts val="400"/>
              </a:spcBef>
              <a:buNone/>
            </a:pPr>
            <a:r>
              <a:rPr lang="en-US" sz="2200" dirty="0" smtClean="0"/>
              <a:t>4 = catastrophic (will end Use)</a:t>
            </a:r>
          </a:p>
          <a:p>
            <a:pPr lvl="1"/>
            <a:endParaRPr lang="en-US" sz="2000" dirty="0" smtClean="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3247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a:bodyPr>
          <a:lstStyle/>
          <a:p>
            <a:r>
              <a:rPr lang="en-US" sz="2800" dirty="0" smtClean="0"/>
              <a:t>Share your heuristics and product with another group </a:t>
            </a:r>
            <a:r>
              <a:rPr lang="en-US" sz="2800" smtClean="0"/>
              <a:t>for evaluation</a:t>
            </a:r>
            <a:endParaRPr lang="en-US" sz="280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768129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Based Surveys</a:t>
            </a:r>
            <a:endParaRPr lang="en-US" dirty="0"/>
          </a:p>
        </p:txBody>
      </p:sp>
      <p:sp>
        <p:nvSpPr>
          <p:cNvPr id="3" name="Content Placeholder 2"/>
          <p:cNvSpPr>
            <a:spLocks noGrp="1"/>
          </p:cNvSpPr>
          <p:nvPr>
            <p:ph idx="1"/>
          </p:nvPr>
        </p:nvSpPr>
        <p:spPr/>
        <p:txBody>
          <a:bodyPr>
            <a:normAutofit/>
          </a:bodyPr>
          <a:lstStyle/>
          <a:p>
            <a:r>
              <a:rPr lang="en-US" sz="2800" dirty="0" smtClean="0"/>
              <a:t>Attitude vs behavioral items</a:t>
            </a:r>
          </a:p>
          <a:p>
            <a:r>
              <a:rPr lang="en-US" sz="2800" dirty="0" smtClean="0"/>
              <a:t>Clear single focus for each item</a:t>
            </a:r>
          </a:p>
          <a:p>
            <a:r>
              <a:rPr lang="en-US" sz="2800" dirty="0" smtClean="0"/>
              <a:t>Limit the number of items</a:t>
            </a:r>
          </a:p>
          <a:p>
            <a:r>
              <a:rPr lang="en-US" sz="2800" dirty="0" smtClean="0"/>
              <a:t>Adopt a consistent response format</a:t>
            </a:r>
          </a:p>
          <a:p>
            <a:r>
              <a:rPr lang="en-US" sz="2800" dirty="0" smtClean="0"/>
              <a:t>Standardized vs. custom</a:t>
            </a:r>
          </a:p>
          <a:p>
            <a:endParaRPr lang="en-US" sz="2800" dirty="0" smtClean="0"/>
          </a:p>
          <a:p>
            <a:endParaRPr lang="en-US" sz="2800" dirty="0" smtClean="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646492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Usability Scale</a:t>
            </a:r>
            <a:endParaRPr lang="en-US" dirty="0"/>
          </a:p>
        </p:txBody>
      </p:sp>
      <p:sp>
        <p:nvSpPr>
          <p:cNvPr id="3" name="Content Placeholder 2"/>
          <p:cNvSpPr>
            <a:spLocks noGrp="1"/>
          </p:cNvSpPr>
          <p:nvPr>
            <p:ph idx="1"/>
          </p:nvPr>
        </p:nvSpPr>
        <p:spPr>
          <a:xfrm>
            <a:off x="2504092" y="1896533"/>
            <a:ext cx="8841241" cy="4334933"/>
          </a:xfrm>
        </p:spPr>
        <p:txBody>
          <a:bodyPr>
            <a:normAutofit/>
          </a:bodyPr>
          <a:lstStyle/>
          <a:p>
            <a:pPr marL="342900" indent="-342900" fontAlgn="base">
              <a:spcBef>
                <a:spcPts val="400"/>
              </a:spcBef>
              <a:buFont typeface="+mj-lt"/>
              <a:buAutoNum type="arabicPeriod"/>
            </a:pPr>
            <a:r>
              <a:rPr lang="en-US" sz="2000" dirty="0"/>
              <a:t>I think that I would like to use this system frequently.</a:t>
            </a:r>
          </a:p>
          <a:p>
            <a:pPr marL="342900" indent="-342900" fontAlgn="base">
              <a:spcBef>
                <a:spcPts val="400"/>
              </a:spcBef>
              <a:buFont typeface="+mj-lt"/>
              <a:buAutoNum type="arabicPeriod"/>
            </a:pPr>
            <a:r>
              <a:rPr lang="en-US" sz="2000" dirty="0"/>
              <a:t>I found the system unnecessarily complex.</a:t>
            </a:r>
          </a:p>
          <a:p>
            <a:pPr marL="342900" indent="-342900" fontAlgn="base">
              <a:spcBef>
                <a:spcPts val="400"/>
              </a:spcBef>
              <a:buFont typeface="+mj-lt"/>
              <a:buAutoNum type="arabicPeriod"/>
            </a:pPr>
            <a:r>
              <a:rPr lang="en-US" sz="2000" dirty="0"/>
              <a:t>I thought the system was easy to use.</a:t>
            </a:r>
          </a:p>
          <a:p>
            <a:pPr marL="342900" indent="-342900" fontAlgn="base">
              <a:spcBef>
                <a:spcPts val="400"/>
              </a:spcBef>
              <a:buFont typeface="+mj-lt"/>
              <a:buAutoNum type="arabicPeriod"/>
            </a:pPr>
            <a:r>
              <a:rPr lang="en-US" sz="2000" dirty="0"/>
              <a:t>I think that I would need the support of a technical person to be able to use this system.</a:t>
            </a:r>
          </a:p>
          <a:p>
            <a:pPr marL="342900" indent="-342900" fontAlgn="base">
              <a:spcBef>
                <a:spcPts val="400"/>
              </a:spcBef>
              <a:buFont typeface="+mj-lt"/>
              <a:buAutoNum type="arabicPeriod"/>
            </a:pPr>
            <a:r>
              <a:rPr lang="en-US" sz="2000" dirty="0"/>
              <a:t>I found the various functions in this system were well integrated.</a:t>
            </a:r>
          </a:p>
          <a:p>
            <a:pPr marL="342900" indent="-342900" fontAlgn="base">
              <a:spcBef>
                <a:spcPts val="400"/>
              </a:spcBef>
              <a:buFont typeface="+mj-lt"/>
              <a:buAutoNum type="arabicPeriod"/>
            </a:pPr>
            <a:r>
              <a:rPr lang="en-US" sz="2000" dirty="0"/>
              <a:t>I thought there was too much inconsistency in this system.</a:t>
            </a:r>
          </a:p>
          <a:p>
            <a:pPr marL="342900" indent="-342900" fontAlgn="base">
              <a:spcBef>
                <a:spcPts val="400"/>
              </a:spcBef>
              <a:buFont typeface="+mj-lt"/>
              <a:buAutoNum type="arabicPeriod"/>
            </a:pPr>
            <a:r>
              <a:rPr lang="en-US" sz="2000" dirty="0"/>
              <a:t>I would imagine that most people would learn to use this system very quickly.</a:t>
            </a:r>
          </a:p>
          <a:p>
            <a:pPr marL="342900" indent="-342900" fontAlgn="base">
              <a:spcBef>
                <a:spcPts val="400"/>
              </a:spcBef>
              <a:buFont typeface="+mj-lt"/>
              <a:buAutoNum type="arabicPeriod"/>
            </a:pPr>
            <a:r>
              <a:rPr lang="en-US" sz="2000" dirty="0"/>
              <a:t>I found the system very cumbersome to use.</a:t>
            </a:r>
          </a:p>
          <a:p>
            <a:pPr marL="342900" indent="-342900" fontAlgn="base">
              <a:spcBef>
                <a:spcPts val="400"/>
              </a:spcBef>
              <a:buFont typeface="+mj-lt"/>
              <a:buAutoNum type="arabicPeriod"/>
            </a:pPr>
            <a:r>
              <a:rPr lang="en-US" sz="2000" dirty="0"/>
              <a:t>I felt very confident using the system.</a:t>
            </a:r>
          </a:p>
          <a:p>
            <a:pPr marL="342900" indent="-342900" fontAlgn="base">
              <a:spcBef>
                <a:spcPts val="400"/>
              </a:spcBef>
              <a:buFont typeface="+mj-lt"/>
              <a:buAutoNum type="arabicPeriod"/>
            </a:pPr>
            <a:r>
              <a:rPr lang="en-US" sz="2000" dirty="0"/>
              <a:t>I needed to learn a lot of things before I could get going with this system.</a:t>
            </a:r>
          </a:p>
          <a:p>
            <a:pPr marL="342900" indent="-342900">
              <a:spcBef>
                <a:spcPts val="400"/>
              </a:spcBef>
              <a:buFont typeface="+mj-lt"/>
              <a:buAutoNum type="arabicPeriod"/>
            </a:pPr>
            <a:endParaRPr lang="en-US" sz="2000" dirty="0"/>
          </a:p>
        </p:txBody>
      </p:sp>
      <p:sp>
        <p:nvSpPr>
          <p:cNvPr id="4" name="Rectangle 3"/>
          <p:cNvSpPr/>
          <p:nvPr/>
        </p:nvSpPr>
        <p:spPr>
          <a:xfrm>
            <a:off x="965199" y="6046800"/>
            <a:ext cx="10380134" cy="369332"/>
          </a:xfrm>
          <a:prstGeom prst="rect">
            <a:avLst/>
          </a:prstGeom>
        </p:spPr>
        <p:txBody>
          <a:bodyPr wrap="square">
            <a:spAutoFit/>
          </a:bodyPr>
          <a:lstStyle/>
          <a:p>
            <a:r>
              <a:rPr lang="en-US" dirty="0"/>
              <a:t>https://</a:t>
            </a:r>
            <a:r>
              <a:rPr lang="en-US" dirty="0" err="1"/>
              <a:t>www.usability.gov</a:t>
            </a:r>
            <a:r>
              <a:rPr lang="en-US" dirty="0"/>
              <a:t>/how-to-and-tools/resources/templates/system-usability-scale-</a:t>
            </a:r>
            <a:r>
              <a:rPr lang="en-US" dirty="0" err="1"/>
              <a:t>sus.html</a:t>
            </a:r>
            <a:endParaRPr lang="en-US" dirty="0"/>
          </a:p>
        </p:txBody>
      </p:sp>
    </p:spTree>
    <p:extLst>
      <p:ext uri="{BB962C8B-B14F-4D97-AF65-F5344CB8AC3E}">
        <p14:creationId xmlns:p14="http://schemas.microsoft.com/office/powerpoint/2010/main" val="633122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a:bodyPr>
          <a:lstStyle/>
          <a:p>
            <a:r>
              <a:rPr lang="en-US" sz="2800" smtClean="0"/>
              <a:t>Develop a 10 question user survey</a:t>
            </a:r>
            <a:endParaRPr lang="en-US" sz="28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74857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Experience (UX)</a:t>
            </a:r>
            <a:r>
              <a:rPr lang="en-US" dirty="0" smtClean="0"/>
              <a:t> </a:t>
            </a:r>
            <a:r>
              <a:rPr lang="en-US" dirty="0" smtClean="0"/>
              <a:t>in </a:t>
            </a:r>
            <a:r>
              <a:rPr lang="en-US" dirty="0" smtClean="0"/>
              <a:t>Education</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From avionics to student achievement</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In education, users are rarely the customer</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When UX is poor, learning suffers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Acknowledgements</a:t>
            </a:r>
            <a:endParaRPr lang="en-US" sz="2800" dirty="0"/>
          </a:p>
        </p:txBody>
      </p:sp>
      <p:sp>
        <p:nvSpPr>
          <p:cNvPr id="4" name="Rounded Rectangle 3"/>
          <p:cNvSpPr/>
          <p:nvPr/>
        </p:nvSpPr>
        <p:spPr>
          <a:xfrm>
            <a:off x="541854" y="693378"/>
            <a:ext cx="1540933" cy="457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0" name="Rounded Rectangle 9"/>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2" name="Rounded Rectangle 11"/>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4" name="Rounded Rectangle 13"/>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5" name="Rounded Rectangle 14"/>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6" name="Rounded Rectangle 15"/>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7" name="Rounded Rectangle 16"/>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449557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UX</a:t>
            </a:r>
            <a:endParaRPr lang="en-US" dirty="0"/>
          </a:p>
        </p:txBody>
      </p:sp>
      <p:sp>
        <p:nvSpPr>
          <p:cNvPr id="3" name="Content Placeholder 2"/>
          <p:cNvSpPr>
            <a:spLocks noGrp="1"/>
          </p:cNvSpPr>
          <p:nvPr>
            <p:ph idx="1"/>
          </p:nvPr>
        </p:nvSpPr>
        <p:spPr/>
        <p:txBody>
          <a:bodyPr>
            <a:normAutofit/>
          </a:bodyPr>
          <a:lstStyle/>
          <a:p>
            <a:r>
              <a:rPr lang="en-US" sz="2400" dirty="0" smtClean="0"/>
              <a:t>Measure ONLY what you need (not what you can)</a:t>
            </a:r>
          </a:p>
          <a:p>
            <a:r>
              <a:rPr lang="en-US" sz="2400" dirty="0"/>
              <a:t>Don’t let the data drive your questions</a:t>
            </a:r>
          </a:p>
          <a:p>
            <a:r>
              <a:rPr lang="en-US" sz="2400" dirty="0"/>
              <a:t>Not all metrics are created </a:t>
            </a:r>
            <a:r>
              <a:rPr lang="en-US" sz="2400" dirty="0" smtClean="0"/>
              <a:t>equal</a:t>
            </a:r>
            <a:endParaRPr lang="en-US" sz="2400" dirty="0"/>
          </a:p>
          <a:p>
            <a:r>
              <a:rPr lang="en-US" sz="2400" dirty="0" smtClean="0"/>
              <a:t>Avoid </a:t>
            </a:r>
            <a:r>
              <a:rPr lang="en-US" sz="2400" dirty="0" smtClean="0"/>
              <a:t>data </a:t>
            </a:r>
            <a:r>
              <a:rPr lang="en-US" sz="2400" dirty="0" smtClean="0"/>
              <a:t>overload</a:t>
            </a:r>
            <a:endParaRPr lang="en-US" sz="2400" dirty="0" smtClean="0"/>
          </a:p>
        </p:txBody>
      </p:sp>
      <p:pic>
        <p:nvPicPr>
          <p:cNvPr id="4" name="Picture 3"/>
          <p:cNvPicPr>
            <a:picLocks noChangeAspect="1"/>
          </p:cNvPicPr>
          <p:nvPr/>
        </p:nvPicPr>
        <p:blipFill>
          <a:blip r:embed="rId2"/>
          <a:stretch>
            <a:fillRect/>
          </a:stretch>
        </p:blipFill>
        <p:spPr>
          <a:xfrm>
            <a:off x="7285048" y="3564785"/>
            <a:ext cx="3839633" cy="2175243"/>
          </a:xfrm>
          <a:prstGeom prst="rect">
            <a:avLst/>
          </a:prstGeom>
        </p:spPr>
      </p:pic>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105944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good is good enough?</a:t>
            </a:r>
            <a:endParaRPr lang="en-US" dirty="0"/>
          </a:p>
        </p:txBody>
      </p:sp>
      <p:sp>
        <p:nvSpPr>
          <p:cNvPr id="3" name="Content Placeholder 2"/>
          <p:cNvSpPr>
            <a:spLocks noGrp="1"/>
          </p:cNvSpPr>
          <p:nvPr>
            <p:ph idx="1"/>
          </p:nvPr>
        </p:nvSpPr>
        <p:spPr/>
        <p:txBody>
          <a:bodyPr>
            <a:normAutofit/>
          </a:bodyPr>
          <a:lstStyle/>
          <a:p>
            <a:r>
              <a:rPr lang="en-US" sz="2400" dirty="0" smtClean="0"/>
              <a:t>Make comparison evaluations with caution</a:t>
            </a:r>
          </a:p>
          <a:p>
            <a:pPr lvl="1"/>
            <a:r>
              <a:rPr lang="en-US" sz="2200" dirty="0" smtClean="0"/>
              <a:t>Not all differences are meaningful</a:t>
            </a:r>
          </a:p>
          <a:p>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307184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LMS using the CSU-17</a:t>
            </a:r>
            <a:endParaRPr lang="en-US" dirty="0"/>
          </a:p>
        </p:txBody>
      </p:sp>
      <p:pic>
        <p:nvPicPr>
          <p:cNvPr id="4" name="Picture 3"/>
          <p:cNvPicPr/>
          <p:nvPr/>
        </p:nvPicPr>
        <p:blipFill rotWithShape="1">
          <a:blip r:embed="rId3"/>
          <a:srcRect r="16049"/>
          <a:stretch/>
        </p:blipFill>
        <p:spPr>
          <a:xfrm>
            <a:off x="2989284" y="1874417"/>
            <a:ext cx="7237068" cy="4495694"/>
          </a:xfrm>
          <a:prstGeom prst="rect">
            <a:avLst/>
          </a:prstGeom>
        </p:spPr>
      </p:pic>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78234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good is good enough?</a:t>
            </a:r>
            <a:endParaRPr lang="en-US" dirty="0"/>
          </a:p>
        </p:txBody>
      </p:sp>
      <p:sp>
        <p:nvSpPr>
          <p:cNvPr id="3" name="Content Placeholder 2"/>
          <p:cNvSpPr>
            <a:spLocks noGrp="1"/>
          </p:cNvSpPr>
          <p:nvPr>
            <p:ph idx="1"/>
          </p:nvPr>
        </p:nvSpPr>
        <p:spPr/>
        <p:txBody>
          <a:bodyPr>
            <a:normAutofit/>
          </a:bodyPr>
          <a:lstStyle/>
          <a:p>
            <a:r>
              <a:rPr lang="en-US" sz="2400" dirty="0" smtClean="0"/>
              <a:t>Make comparison evaluations with caution</a:t>
            </a:r>
          </a:p>
          <a:p>
            <a:pPr lvl="1"/>
            <a:r>
              <a:rPr lang="en-US" sz="2200" dirty="0" smtClean="0"/>
              <a:t>Not all differences are meaningful</a:t>
            </a:r>
          </a:p>
          <a:p>
            <a:r>
              <a:rPr lang="en-US" sz="2400" dirty="0" smtClean="0"/>
              <a:t>Setting Benchmarks</a:t>
            </a:r>
            <a:endParaRPr lang="en-US" sz="2000" dirty="0" smtClean="0"/>
          </a:p>
          <a:p>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7417321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Findings</a:t>
            </a:r>
            <a:endParaRPr lang="en-US" dirty="0"/>
          </a:p>
        </p:txBody>
      </p:sp>
      <p:sp>
        <p:nvSpPr>
          <p:cNvPr id="3" name="Content Placeholder 2"/>
          <p:cNvSpPr>
            <a:spLocks noGrp="1"/>
          </p:cNvSpPr>
          <p:nvPr>
            <p:ph idx="1"/>
          </p:nvPr>
        </p:nvSpPr>
        <p:spPr/>
        <p:txBody>
          <a:bodyPr>
            <a:normAutofit/>
          </a:bodyPr>
          <a:lstStyle/>
          <a:p>
            <a:r>
              <a:rPr lang="en-US" sz="2800" dirty="0" smtClean="0"/>
              <a:t>Your work is only as good as the summary you write</a:t>
            </a:r>
          </a:p>
          <a:p>
            <a:r>
              <a:rPr lang="en-US" sz="2800" dirty="0" smtClean="0"/>
              <a:t>Get to the point</a:t>
            </a:r>
          </a:p>
          <a:p>
            <a:r>
              <a:rPr lang="en-US" sz="2800" dirty="0" smtClean="0"/>
              <a:t>Show don’t tell</a:t>
            </a:r>
          </a:p>
          <a:p>
            <a:endParaRPr lang="en-US" sz="2800" dirty="0" smtClean="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014086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 Map</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04092" y="1910688"/>
            <a:ext cx="8620589" cy="3842024"/>
          </a:xfrm>
          <a:prstGeom prst="rect">
            <a:avLst/>
          </a:prstGeom>
        </p:spPr>
      </p:pic>
      <p:sp>
        <p:nvSpPr>
          <p:cNvPr id="5" name="Rounded Rectangle 4"/>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91891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a:bodyPr>
          <a:lstStyle/>
          <a:p>
            <a:r>
              <a:rPr lang="en-US" sz="2400" dirty="0" smtClean="0"/>
              <a:t>Please complete the session evaluation</a:t>
            </a:r>
          </a:p>
          <a:p>
            <a:r>
              <a:rPr lang="en-US" sz="2400" dirty="0" smtClean="0"/>
              <a:t>And provide any feedback you might find useful</a:t>
            </a:r>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40990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chorCtr="0">
            <a:normAutofit/>
          </a:bodyPr>
          <a:lstStyle/>
          <a:p>
            <a:r>
              <a:rPr lang="en-US" dirty="0"/>
              <a:t>Usability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288" y="1974065"/>
            <a:ext cx="7316195" cy="4236468"/>
          </a:xfrm>
          <a:prstGeom prst="rect">
            <a:avLst/>
          </a:prstGeom>
        </p:spPr>
      </p:pic>
      <p:sp>
        <p:nvSpPr>
          <p:cNvPr id="5" name="Rounded Rectangle 4"/>
          <p:cNvSpPr/>
          <p:nvPr/>
        </p:nvSpPr>
        <p:spPr>
          <a:xfrm>
            <a:off x="541854" y="693378"/>
            <a:ext cx="1540933" cy="457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6" name="Rounded Rectangle 5"/>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7" name="Rounded Rectangle 6"/>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8" name="Rounded Rectangle 7"/>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9" name="Rounded Rectangle 8"/>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0" name="Rounded Rectangle 9"/>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1" name="Rounded Rectangle 10"/>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4" name="Rounded Rectangle 13"/>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776014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UX HONEYCOMB</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850119" y="1910688"/>
            <a:ext cx="3928533" cy="3928533"/>
          </a:xfrm>
          <a:prstGeom prst="rect">
            <a:avLst/>
          </a:prstGeom>
        </p:spPr>
      </p:pic>
      <p:sp>
        <p:nvSpPr>
          <p:cNvPr id="5" name="TextBox 4"/>
          <p:cNvSpPr txBox="1"/>
          <p:nvPr/>
        </p:nvSpPr>
        <p:spPr>
          <a:xfrm>
            <a:off x="2709333" y="6129867"/>
            <a:ext cx="7966155" cy="369332"/>
          </a:xfrm>
          <a:prstGeom prst="rect">
            <a:avLst/>
          </a:prstGeom>
          <a:noFill/>
        </p:spPr>
        <p:txBody>
          <a:bodyPr wrap="none" rtlCol="0">
            <a:spAutoFit/>
          </a:bodyPr>
          <a:lstStyle/>
          <a:p>
            <a:r>
              <a:rPr lang="en-US" dirty="0" smtClean="0"/>
              <a:t>Peter </a:t>
            </a:r>
            <a:r>
              <a:rPr lang="en-US" dirty="0" err="1" smtClean="0"/>
              <a:t>Morville</a:t>
            </a:r>
            <a:r>
              <a:rPr lang="en-US" dirty="0" smtClean="0"/>
              <a:t> (2004) https</a:t>
            </a:r>
            <a:r>
              <a:rPr lang="en-US" dirty="0"/>
              <a:t>://</a:t>
            </a:r>
            <a:r>
              <a:rPr lang="en-US" dirty="0" err="1"/>
              <a:t>www.usability.gov</a:t>
            </a:r>
            <a:r>
              <a:rPr lang="en-US" dirty="0"/>
              <a:t>/what-and-why/user-</a:t>
            </a:r>
            <a:r>
              <a:rPr lang="en-US" dirty="0" err="1"/>
              <a:t>experience.html</a:t>
            </a:r>
            <a:endParaRPr lang="en-US" dirty="0"/>
          </a:p>
        </p:txBody>
      </p:sp>
      <p:sp>
        <p:nvSpPr>
          <p:cNvPr id="6" name="Rounded Rectangle 5"/>
          <p:cNvSpPr/>
          <p:nvPr/>
        </p:nvSpPr>
        <p:spPr>
          <a:xfrm>
            <a:off x="541854" y="693378"/>
            <a:ext cx="1540933" cy="457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7" name="Rounded Rectangle 6"/>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8" name="Rounded Rectangle 7"/>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9" name="Rounded Rectangle 8"/>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0" name="Rounded Rectangle 9"/>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1" name="Rounded Rectangle 10"/>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2" name="Rounded Rectangle 11"/>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4" name="Rounded Rectangle 13"/>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5" name="Rounded Rectangle 14"/>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456920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sz="2400" dirty="0" smtClean="0"/>
              <a:t>Know your </a:t>
            </a:r>
            <a:r>
              <a:rPr lang="en-US" sz="2400" dirty="0" smtClean="0"/>
              <a:t>users</a:t>
            </a:r>
          </a:p>
          <a:p>
            <a:pPr lvl="1"/>
            <a:r>
              <a:rPr lang="en-US" sz="2000" dirty="0" smtClean="0"/>
              <a:t>Activity: develop user profiles</a:t>
            </a:r>
            <a:endParaRPr lang="en-US" sz="2000" dirty="0" smtClean="0"/>
          </a:p>
          <a:p>
            <a:r>
              <a:rPr lang="en-US" sz="2400" dirty="0" smtClean="0"/>
              <a:t>Heuristic </a:t>
            </a:r>
            <a:r>
              <a:rPr lang="en-US" sz="2400" dirty="0" smtClean="0"/>
              <a:t>Development</a:t>
            </a:r>
          </a:p>
          <a:p>
            <a:pPr lvl="1"/>
            <a:r>
              <a:rPr lang="en-US" sz="2000" dirty="0" smtClean="0"/>
              <a:t>Activity: heuristic generation</a:t>
            </a:r>
            <a:endParaRPr lang="en-US" sz="2000" dirty="0" smtClean="0"/>
          </a:p>
          <a:p>
            <a:r>
              <a:rPr lang="en-US" sz="2400" dirty="0" smtClean="0"/>
              <a:t>User </a:t>
            </a:r>
            <a:r>
              <a:rPr lang="en-US" sz="2400" dirty="0" smtClean="0"/>
              <a:t>Research</a:t>
            </a:r>
          </a:p>
          <a:p>
            <a:pPr lvl="1"/>
            <a:r>
              <a:rPr lang="en-US" sz="2000" dirty="0" smtClean="0"/>
              <a:t>Activity: Expert review</a:t>
            </a:r>
          </a:p>
          <a:p>
            <a:pPr lvl="1"/>
            <a:r>
              <a:rPr lang="en-US" sz="2000" dirty="0" smtClean="0"/>
              <a:t>Activity: Survey development</a:t>
            </a:r>
            <a:endParaRPr lang="en-US" sz="2000" dirty="0" smtClean="0"/>
          </a:p>
          <a:p>
            <a:r>
              <a:rPr lang="en-US" sz="2400" dirty="0" smtClean="0"/>
              <a:t>Drawing Conclusions</a:t>
            </a:r>
            <a:endParaRPr lang="en-US" sz="2400" dirty="0"/>
          </a:p>
        </p:txBody>
      </p:sp>
      <p:sp>
        <p:nvSpPr>
          <p:cNvPr id="4" name="Rounded Rectangle 3"/>
          <p:cNvSpPr/>
          <p:nvPr/>
        </p:nvSpPr>
        <p:spPr>
          <a:xfrm>
            <a:off x="541854" y="693378"/>
            <a:ext cx="1540933" cy="45770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
        <p:nvSpPr>
          <p:cNvPr id="14" name="TextBox 13"/>
          <p:cNvSpPr txBox="1"/>
          <p:nvPr/>
        </p:nvSpPr>
        <p:spPr>
          <a:xfrm>
            <a:off x="7931020" y="3476696"/>
            <a:ext cx="3193661" cy="1938992"/>
          </a:xfrm>
          <a:prstGeom prst="rect">
            <a:avLst/>
          </a:prstGeom>
          <a:noFill/>
          <a:ln>
            <a:solidFill>
              <a:srgbClr val="FFC000"/>
            </a:solidFill>
          </a:ln>
        </p:spPr>
        <p:txBody>
          <a:bodyPr wrap="square" rtlCol="0">
            <a:spAutoFit/>
          </a:bodyPr>
          <a:lstStyle/>
          <a:p>
            <a:r>
              <a:rPr lang="en-US" sz="2000" b="1" dirty="0" smtClean="0"/>
              <a:t>You will</a:t>
            </a:r>
            <a:r>
              <a:rPr lang="mr-IN" sz="2000" b="1" dirty="0" smtClean="0"/>
              <a:t>…</a:t>
            </a:r>
            <a:endParaRPr lang="en-US" sz="2000" b="1" dirty="0" smtClean="0"/>
          </a:p>
          <a:p>
            <a:pPr marL="342900" indent="-342900">
              <a:buFont typeface="+mj-lt"/>
              <a:buAutoNum type="arabicPeriod"/>
            </a:pPr>
            <a:r>
              <a:rPr lang="en-US" sz="2000" dirty="0" smtClean="0"/>
              <a:t>Identify a product</a:t>
            </a:r>
          </a:p>
          <a:p>
            <a:pPr marL="342900" indent="-342900">
              <a:buFont typeface="+mj-lt"/>
              <a:buAutoNum type="arabicPeriod"/>
            </a:pPr>
            <a:r>
              <a:rPr lang="en-US" sz="2000" dirty="0" smtClean="0"/>
              <a:t>Write user profiles</a:t>
            </a:r>
          </a:p>
          <a:p>
            <a:pPr marL="342900" indent="-342900">
              <a:buFont typeface="+mj-lt"/>
              <a:buAutoNum type="arabicPeriod"/>
            </a:pPr>
            <a:r>
              <a:rPr lang="en-US" sz="2000" dirty="0" smtClean="0"/>
              <a:t>Develop UX heuristics</a:t>
            </a:r>
          </a:p>
          <a:p>
            <a:pPr marL="342900" indent="-342900">
              <a:buFont typeface="+mj-lt"/>
              <a:buAutoNum type="arabicPeriod"/>
            </a:pPr>
            <a:r>
              <a:rPr lang="en-US" sz="2000" dirty="0" smtClean="0"/>
              <a:t>Write a user survey</a:t>
            </a:r>
          </a:p>
          <a:p>
            <a:endParaRPr lang="en-US" sz="2000" dirty="0" smtClean="0"/>
          </a:p>
        </p:txBody>
      </p:sp>
    </p:spTree>
    <p:extLst>
      <p:ext uri="{BB962C8B-B14F-4D97-AF65-F5344CB8AC3E}">
        <p14:creationId xmlns:p14="http://schemas.microsoft.com/office/powerpoint/2010/main" val="2071707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Users</a:t>
            </a:r>
            <a:endParaRPr lang="en-US" dirty="0"/>
          </a:p>
        </p:txBody>
      </p:sp>
      <p:sp>
        <p:nvSpPr>
          <p:cNvPr id="3" name="Content Placeholder 2"/>
          <p:cNvSpPr>
            <a:spLocks noGrp="1"/>
          </p:cNvSpPr>
          <p:nvPr>
            <p:ph idx="1"/>
          </p:nvPr>
        </p:nvSpPr>
        <p:spPr/>
        <p:txBody>
          <a:bodyPr>
            <a:normAutofit/>
          </a:bodyPr>
          <a:lstStyle/>
          <a:p>
            <a:pPr>
              <a:spcBef>
                <a:spcPts val="0"/>
              </a:spcBef>
              <a:buClrTx/>
            </a:pPr>
            <a:r>
              <a:rPr lang="en-US" sz="2800" dirty="0" smtClean="0"/>
              <a:t>User profiles</a:t>
            </a:r>
          </a:p>
          <a:p>
            <a:pPr>
              <a:spcBef>
                <a:spcPts val="0"/>
              </a:spcBef>
              <a:buClrTx/>
            </a:pPr>
            <a:r>
              <a:rPr lang="en-US" sz="2800" dirty="0" smtClean="0"/>
              <a:t>Journey map (also useful in sharing findings)</a:t>
            </a:r>
            <a:endParaRPr lang="en-US" sz="2800" dirty="0" smtClean="0"/>
          </a:p>
          <a:p>
            <a:pPr>
              <a:spcBef>
                <a:spcPts val="0"/>
              </a:spcBef>
              <a:buClrTx/>
            </a:pPr>
            <a:r>
              <a:rPr lang="en-US" sz="2800" dirty="0" smtClean="0"/>
              <a:t>Data </a:t>
            </a:r>
            <a:r>
              <a:rPr lang="en-US" sz="2800" dirty="0" smtClean="0"/>
              <a:t>gathering methods</a:t>
            </a:r>
          </a:p>
          <a:p>
            <a:pPr lvl="1">
              <a:spcBef>
                <a:spcPts val="0"/>
              </a:spcBef>
              <a:buClrTx/>
            </a:pPr>
            <a:r>
              <a:rPr lang="en-US" sz="2400" dirty="0" smtClean="0"/>
              <a:t>Focus groups</a:t>
            </a:r>
          </a:p>
          <a:p>
            <a:pPr lvl="1">
              <a:spcBef>
                <a:spcPts val="0"/>
              </a:spcBef>
              <a:buClrTx/>
            </a:pPr>
            <a:r>
              <a:rPr lang="en-US" sz="2400" dirty="0" smtClean="0"/>
              <a:t>SMEs</a:t>
            </a:r>
            <a:endParaRPr lang="en-US" sz="2400" dirty="0"/>
          </a:p>
        </p:txBody>
      </p:sp>
      <p:sp>
        <p:nvSpPr>
          <p:cNvPr id="4" name="Rounded Rectangle 3"/>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5" name="Rounded Rectangle 4"/>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6" name="Rounded Rectangle 5"/>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7" name="Rounded Rectangle 6"/>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8" name="Rounded Rectangle 7"/>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9" name="Rounded Rectangle 8"/>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0" name="Rounded Rectangle 9"/>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1" name="Rounded Rectangle 10"/>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2" name="Rounded Rectangle 11"/>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3" name="Rounded Rectangle 12"/>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292554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Profiles</a:t>
            </a:r>
            <a:endParaRPr lang="en-US" dirty="0"/>
          </a:p>
        </p:txBody>
      </p:sp>
      <p:pic>
        <p:nvPicPr>
          <p:cNvPr id="4" name="Content Placeholder 3"/>
          <p:cNvPicPr>
            <a:picLocks noGrp="1" noChangeAspect="1"/>
          </p:cNvPicPr>
          <p:nvPr>
            <p:ph idx="1"/>
          </p:nvPr>
        </p:nvPicPr>
        <p:blipFill>
          <a:blip r:embed="rId2"/>
          <a:stretch>
            <a:fillRect/>
          </a:stretch>
        </p:blipFill>
        <p:spPr>
          <a:xfrm>
            <a:off x="2552869" y="2644872"/>
            <a:ext cx="1402740" cy="1753425"/>
          </a:xfrm>
          <a:prstGeom prst="rect">
            <a:avLst/>
          </a:prstGeom>
          <a:ln w="28575">
            <a:solidFill>
              <a:schemeClr val="accent1"/>
            </a:solidFill>
          </a:ln>
        </p:spPr>
      </p:pic>
      <p:sp>
        <p:nvSpPr>
          <p:cNvPr id="5" name="TextBox 4"/>
          <p:cNvSpPr txBox="1"/>
          <p:nvPr/>
        </p:nvSpPr>
        <p:spPr>
          <a:xfrm>
            <a:off x="4244804" y="2644872"/>
            <a:ext cx="6879877" cy="1631216"/>
          </a:xfrm>
          <a:prstGeom prst="rect">
            <a:avLst/>
          </a:prstGeom>
          <a:noFill/>
          <a:ln w="28575">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smtClean="0"/>
              <a:t>Erin</a:t>
            </a:r>
            <a:r>
              <a:rPr lang="en-US" sz="2000" smtClean="0"/>
              <a:t>, 21</a:t>
            </a:r>
            <a:endParaRPr lang="en-US" sz="2000" smtClean="0"/>
          </a:p>
          <a:p>
            <a:r>
              <a:rPr lang="en-US" sz="2000" dirty="0" smtClean="0"/>
              <a:t>Transfer </a:t>
            </a:r>
            <a:r>
              <a:rPr lang="en-US" sz="2000" dirty="0"/>
              <a:t>student from local community </a:t>
            </a:r>
            <a:r>
              <a:rPr lang="en-US" sz="2000" dirty="0" smtClean="0"/>
              <a:t>college. 3</a:t>
            </a:r>
            <a:r>
              <a:rPr lang="en-US" sz="2000" baseline="30000" dirty="0" smtClean="0"/>
              <a:t>rd</a:t>
            </a:r>
            <a:r>
              <a:rPr lang="en-US" sz="2000" dirty="0" smtClean="0"/>
              <a:t> year media and journalism major.  3.1 GPA.  Member of student government, social organization, works for campus radio station</a:t>
            </a:r>
            <a:r>
              <a:rPr lang="en-US" sz="2000" dirty="0" smtClean="0"/>
              <a:t>.  Moderate hearing impairment.</a:t>
            </a:r>
            <a:endParaRPr lang="en-US" sz="2000" dirty="0" smtClean="0"/>
          </a:p>
        </p:txBody>
      </p:sp>
      <p:sp>
        <p:nvSpPr>
          <p:cNvPr id="6" name="Rounded Rectangle 5"/>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7" name="Rounded Rectangle 6"/>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8" name="Rounded Rectangle 7"/>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9" name="Rounded Rectangle 8"/>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0" name="Rounded Rectangle 9"/>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1" name="Rounded Rectangle 10"/>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2" name="Rounded Rectangle 11"/>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4" name="Rounded Rectangle 13"/>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5" name="Rounded Rectangle 14"/>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1681626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Profiles</a:t>
            </a:r>
            <a:endParaRPr lang="en-US" dirty="0"/>
          </a:p>
        </p:txBody>
      </p:sp>
      <p:sp>
        <p:nvSpPr>
          <p:cNvPr id="5" name="TextBox 4"/>
          <p:cNvSpPr txBox="1"/>
          <p:nvPr/>
        </p:nvSpPr>
        <p:spPr>
          <a:xfrm>
            <a:off x="4227871" y="2644872"/>
            <a:ext cx="6896810" cy="1754326"/>
          </a:xfrm>
          <a:prstGeom prst="rect">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Darren</a:t>
            </a:r>
            <a:r>
              <a:rPr lang="en-US" dirty="0" smtClean="0"/>
              <a:t> 19</a:t>
            </a:r>
            <a:endParaRPr lang="en-US" dirty="0" smtClean="0"/>
          </a:p>
          <a:p>
            <a:endParaRPr lang="en-US" dirty="0"/>
          </a:p>
          <a:p>
            <a:r>
              <a:rPr lang="en-US" dirty="0" smtClean="0"/>
              <a:t>Frist year, Engineering major.  3.9 GPA.  Member of campus gaming group and two service clubs. </a:t>
            </a:r>
            <a:r>
              <a:rPr lang="en-US" dirty="0" smtClean="0"/>
              <a:t> Hobbies include competitive robotics and golf.  </a:t>
            </a:r>
            <a:r>
              <a:rPr lang="en-US" dirty="0" smtClean="0"/>
              <a:t>Works part time for pet supply chain store. </a:t>
            </a:r>
            <a:r>
              <a:rPr lang="en-US" dirty="0" smtClean="0"/>
              <a:t> Avid video game player.</a:t>
            </a:r>
            <a:endParaRPr lang="en-US" dirty="0" smtClean="0"/>
          </a:p>
        </p:txBody>
      </p:sp>
      <p:pic>
        <p:nvPicPr>
          <p:cNvPr id="3" name="Picture 2"/>
          <p:cNvPicPr>
            <a:picLocks noChangeAspect="1"/>
          </p:cNvPicPr>
          <p:nvPr/>
        </p:nvPicPr>
        <p:blipFill rotWithShape="1">
          <a:blip r:embed="rId2"/>
          <a:srcRect b="13695"/>
          <a:stretch/>
        </p:blipFill>
        <p:spPr>
          <a:xfrm>
            <a:off x="2535936" y="2638045"/>
            <a:ext cx="1360398" cy="1761154"/>
          </a:xfrm>
          <a:prstGeom prst="rect">
            <a:avLst/>
          </a:prstGeom>
          <a:ln w="28575">
            <a:solidFill>
              <a:srgbClr val="7030A0"/>
            </a:solidFill>
          </a:ln>
        </p:spPr>
      </p:pic>
      <p:sp>
        <p:nvSpPr>
          <p:cNvPr id="6" name="Rounded Rectangle 5"/>
          <p:cNvSpPr/>
          <p:nvPr/>
        </p:nvSpPr>
        <p:spPr>
          <a:xfrm>
            <a:off x="541854" y="693378"/>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7" name="Rounded Rectangle 6"/>
          <p:cNvSpPr/>
          <p:nvPr/>
        </p:nvSpPr>
        <p:spPr>
          <a:xfrm>
            <a:off x="541854" y="1244215"/>
            <a:ext cx="1540933" cy="6205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 your users</a:t>
            </a:r>
            <a:endParaRPr lang="en-US" dirty="0"/>
          </a:p>
        </p:txBody>
      </p:sp>
      <p:sp>
        <p:nvSpPr>
          <p:cNvPr id="8" name="Rounded Rectangle 7"/>
          <p:cNvSpPr/>
          <p:nvPr/>
        </p:nvSpPr>
        <p:spPr>
          <a:xfrm>
            <a:off x="541858" y="2407020"/>
            <a:ext cx="1540933" cy="6205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Developing Heuristics</a:t>
            </a:r>
            <a:endParaRPr lang="en-US" dirty="0"/>
          </a:p>
        </p:txBody>
      </p:sp>
      <p:sp>
        <p:nvSpPr>
          <p:cNvPr id="9" name="Rounded Rectangle 8"/>
          <p:cNvSpPr/>
          <p:nvPr/>
        </p:nvSpPr>
        <p:spPr>
          <a:xfrm>
            <a:off x="541860" y="5173725"/>
            <a:ext cx="1540933" cy="612421"/>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Setting Benchmarks</a:t>
            </a:r>
            <a:endParaRPr lang="en-US" dirty="0"/>
          </a:p>
        </p:txBody>
      </p:sp>
      <p:sp>
        <p:nvSpPr>
          <p:cNvPr id="10" name="Rounded Rectangle 9"/>
          <p:cNvSpPr/>
          <p:nvPr/>
        </p:nvSpPr>
        <p:spPr>
          <a:xfrm>
            <a:off x="541861" y="5879276"/>
            <a:ext cx="1540933" cy="457708"/>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Wrap up</a:t>
            </a:r>
            <a:endParaRPr lang="en-US" dirty="0"/>
          </a:p>
        </p:txBody>
      </p:sp>
      <p:sp>
        <p:nvSpPr>
          <p:cNvPr id="11" name="Rounded Rectangle 10"/>
          <p:cNvSpPr/>
          <p:nvPr/>
        </p:nvSpPr>
        <p:spPr>
          <a:xfrm>
            <a:off x="541859" y="3569825"/>
            <a:ext cx="1540933" cy="612419"/>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Methods</a:t>
            </a:r>
            <a:endParaRPr lang="en-US" dirty="0"/>
          </a:p>
        </p:txBody>
      </p:sp>
      <p:sp>
        <p:nvSpPr>
          <p:cNvPr id="12" name="Rounded Rectangle 11"/>
          <p:cNvSpPr/>
          <p:nvPr/>
        </p:nvSpPr>
        <p:spPr>
          <a:xfrm>
            <a:off x="541856" y="1957844"/>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3" name="Rounded Rectangle 12"/>
          <p:cNvSpPr/>
          <p:nvPr/>
        </p:nvSpPr>
        <p:spPr>
          <a:xfrm>
            <a:off x="541855" y="31206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Activity</a:t>
            </a:r>
            <a:endParaRPr lang="en-US" dirty="0"/>
          </a:p>
        </p:txBody>
      </p:sp>
      <p:sp>
        <p:nvSpPr>
          <p:cNvPr id="14" name="Rounded Rectangle 13"/>
          <p:cNvSpPr/>
          <p:nvPr/>
        </p:nvSpPr>
        <p:spPr>
          <a:xfrm>
            <a:off x="541855" y="4275373"/>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Review</a:t>
            </a:r>
            <a:endParaRPr lang="en-US" dirty="0"/>
          </a:p>
        </p:txBody>
      </p:sp>
      <p:sp>
        <p:nvSpPr>
          <p:cNvPr id="15" name="Rounded Rectangle 14"/>
          <p:cNvSpPr/>
          <p:nvPr/>
        </p:nvSpPr>
        <p:spPr>
          <a:xfrm>
            <a:off x="541858" y="4724549"/>
            <a:ext cx="1540933" cy="356047"/>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Survey</a:t>
            </a:r>
            <a:endParaRPr lang="en-US" dirty="0"/>
          </a:p>
        </p:txBody>
      </p:sp>
    </p:spTree>
    <p:extLst>
      <p:ext uri="{BB962C8B-B14F-4D97-AF65-F5344CB8AC3E}">
        <p14:creationId xmlns:p14="http://schemas.microsoft.com/office/powerpoint/2010/main" val="59282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3758</TotalTime>
  <Words>2037</Words>
  <Application>Microsoft Macintosh PowerPoint</Application>
  <PresentationFormat>Widescreen</PresentationFormat>
  <Paragraphs>611</Paragraphs>
  <Slides>36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Avenir Book</vt:lpstr>
      <vt:lpstr>Calibri</vt:lpstr>
      <vt:lpstr>Chalkduster</vt:lpstr>
      <vt:lpstr>Gill Sans MT</vt:lpstr>
      <vt:lpstr>Mangal</vt:lpstr>
      <vt:lpstr>Arial</vt:lpstr>
      <vt:lpstr>Parcel</vt:lpstr>
      <vt:lpstr>Conducting Usability and UX Assessment for Educational Technology</vt:lpstr>
      <vt:lpstr>User Experience (UX) in Education</vt:lpstr>
      <vt:lpstr>User Experience (UX) in Education</vt:lpstr>
      <vt:lpstr>Usability</vt:lpstr>
      <vt:lpstr>THE UX HONEYCOMB</vt:lpstr>
      <vt:lpstr>Overview</vt:lpstr>
      <vt:lpstr>Know your Users</vt:lpstr>
      <vt:lpstr>User Profiles</vt:lpstr>
      <vt:lpstr>User Profiles</vt:lpstr>
      <vt:lpstr>User Profiles</vt:lpstr>
      <vt:lpstr>User Profiles and User Population</vt:lpstr>
      <vt:lpstr>Know your Users Needs</vt:lpstr>
      <vt:lpstr>Dual User – Dual Use</vt:lpstr>
      <vt:lpstr>Activity</vt:lpstr>
      <vt:lpstr>Develop Heuristics</vt:lpstr>
      <vt:lpstr>Develop Heuristics</vt:lpstr>
      <vt:lpstr>Develop Heuristics</vt:lpstr>
      <vt:lpstr>Nielsen’s Heuristics</vt:lpstr>
      <vt:lpstr>Norman’s Design Principles</vt:lpstr>
      <vt:lpstr>PowerPoint Presentation</vt:lpstr>
      <vt:lpstr>Education Specific Principles</vt:lpstr>
      <vt:lpstr>Heuristic Development</vt:lpstr>
      <vt:lpstr>PowerPoint Presentation</vt:lpstr>
      <vt:lpstr>Applying Heuristics</vt:lpstr>
      <vt:lpstr>Expert Review</vt:lpstr>
      <vt:lpstr>ACTIVITY</vt:lpstr>
      <vt:lpstr>Heuristic Based Surveys</vt:lpstr>
      <vt:lpstr>System Usability Scale</vt:lpstr>
      <vt:lpstr>Activity</vt:lpstr>
      <vt:lpstr>Measuring UX</vt:lpstr>
      <vt:lpstr>How good is good enough?</vt:lpstr>
      <vt:lpstr>Comparing LMS using the CSU-17</vt:lpstr>
      <vt:lpstr>How good is good enough?</vt:lpstr>
      <vt:lpstr>Sharing Findings</vt:lpstr>
      <vt:lpstr>Journey Map</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Peterson</dc:creator>
  <cp:lastModifiedBy>Jen Peterson</cp:lastModifiedBy>
  <cp:revision>40</cp:revision>
  <dcterms:created xsi:type="dcterms:W3CDTF">2017-10-20T03:27:16Z</dcterms:created>
  <dcterms:modified xsi:type="dcterms:W3CDTF">2017-10-31T14:01:08Z</dcterms:modified>
</cp:coreProperties>
</file>