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C485E"/>
        </a:fontRef>
        <a:srgbClr val="3C485E"/>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CE4"/>
          </a:solidFill>
        </a:fill>
      </a:tcStyle>
    </a:wholeTbl>
    <a:band2H>
      <a:tcTxStyle b="def" i="def"/>
      <a:tcStyle>
        <a:tcBdr/>
        <a:fill>
          <a:solidFill>
            <a:srgbClr val="E6E7F2"/>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3C485E"/>
        </a:fontRef>
        <a:srgbClr val="3C485E"/>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3C485E"/>
        </a:fontRef>
        <a:srgbClr val="3C485E"/>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7F0"/>
          </a:solidFill>
        </a:fill>
      </a:tcStyle>
    </a:wholeTbl>
    <a:band2H>
      <a:tcTxStyle b="def" i="def"/>
      <a:tcStyle>
        <a:tcBdr/>
        <a:fill>
          <a:solidFill>
            <a:srgbClr val="E6F3F7"/>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3C485E"/>
        </a:fontRef>
        <a:srgbClr val="3C48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9"/>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C485E"/>
        </a:fontRef>
        <a:srgbClr val="3C485E"/>
      </a:tcTxStyle>
      <a:tcStyle>
        <a:tcBdr>
          <a:left>
            <a:ln w="12700" cap="flat">
              <a:noFill/>
              <a:miter lim="400000"/>
            </a:ln>
          </a:left>
          <a:right>
            <a:ln w="12700" cap="flat">
              <a:noFill/>
              <a:miter lim="400000"/>
            </a:ln>
          </a:right>
          <a:top>
            <a:ln w="50800" cap="flat">
              <a:solidFill>
                <a:srgbClr val="3C485E"/>
              </a:solidFill>
              <a:prstDash val="solid"/>
              <a:round/>
            </a:ln>
          </a:top>
          <a:bottom>
            <a:ln w="25400" cap="flat">
              <a:solidFill>
                <a:srgbClr val="3C485E"/>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3C485E"/>
              </a:solidFill>
              <a:prstDash val="solid"/>
              <a:round/>
            </a:ln>
          </a:top>
          <a:bottom>
            <a:ln w="25400" cap="flat">
              <a:solidFill>
                <a:srgbClr val="3C48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3C485E"/>
        </a:fontRef>
        <a:srgbClr val="3C485E"/>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DCED1"/>
          </a:solidFill>
        </a:fill>
      </a:tcStyle>
    </a:wholeTbl>
    <a:band2H>
      <a:tcTxStyle b="def" i="def"/>
      <a:tcStyle>
        <a:tcBdr/>
        <a:fill>
          <a:solidFill>
            <a:srgbClr val="E7E8E9"/>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C485E"/>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C485E"/>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3C485E"/>
          </a:solidFill>
        </a:fill>
      </a:tcStyle>
    </a:firstRow>
  </a:tblStyle>
  <a:tblStyle styleId="{2708684C-4D16-4618-839F-0558EEFCDFE6}" styleName="">
    <a:tblBg/>
    <a:wholeTbl>
      <a:tcTxStyle b="off" i="off">
        <a:fontRef idx="minor">
          <a:srgbClr val="3C485E"/>
        </a:fontRef>
        <a:srgbClr val="3C485E"/>
      </a:tcTxStyle>
      <a:tcStyle>
        <a:tcBdr>
          <a:left>
            <a:ln w="12700" cap="flat">
              <a:solidFill>
                <a:srgbClr val="3C485E"/>
              </a:solidFill>
              <a:prstDash val="solid"/>
              <a:round/>
            </a:ln>
          </a:left>
          <a:right>
            <a:ln w="12700" cap="flat">
              <a:solidFill>
                <a:srgbClr val="3C485E"/>
              </a:solidFill>
              <a:prstDash val="solid"/>
              <a:round/>
            </a:ln>
          </a:right>
          <a:top>
            <a:ln w="12700" cap="flat">
              <a:solidFill>
                <a:srgbClr val="3C485E"/>
              </a:solidFill>
              <a:prstDash val="solid"/>
              <a:round/>
            </a:ln>
          </a:top>
          <a:bottom>
            <a:ln w="12700" cap="flat">
              <a:solidFill>
                <a:srgbClr val="3C485E"/>
              </a:solidFill>
              <a:prstDash val="solid"/>
              <a:round/>
            </a:ln>
          </a:bottom>
          <a:insideH>
            <a:ln w="12700" cap="flat">
              <a:solidFill>
                <a:srgbClr val="3C485E"/>
              </a:solidFill>
              <a:prstDash val="solid"/>
              <a:round/>
            </a:ln>
          </a:insideH>
          <a:insideV>
            <a:ln w="12700" cap="flat">
              <a:solidFill>
                <a:srgbClr val="3C485E"/>
              </a:solidFill>
              <a:prstDash val="solid"/>
              <a:round/>
            </a:ln>
          </a:insideV>
        </a:tcBdr>
        <a:fill>
          <a:solidFill>
            <a:srgbClr val="3C485E">
              <a:alpha val="20000"/>
            </a:srgbClr>
          </a:solidFill>
        </a:fill>
      </a:tcStyle>
    </a:wholeTbl>
    <a:band2H>
      <a:tcTxStyle b="def" i="def"/>
      <a:tcStyle>
        <a:tcBdr/>
        <a:fill>
          <a:solidFill>
            <a:schemeClr val="accent3">
              <a:lumOff val="44000"/>
            </a:schemeClr>
          </a:solidFill>
        </a:fill>
      </a:tcStyle>
    </a:band2H>
    <a:firstCol>
      <a:tcTxStyle b="on" i="off">
        <a:fontRef idx="minor">
          <a:srgbClr val="3C485E"/>
        </a:fontRef>
        <a:srgbClr val="3C485E"/>
      </a:tcTxStyle>
      <a:tcStyle>
        <a:tcBdr>
          <a:left>
            <a:ln w="12700" cap="flat">
              <a:solidFill>
                <a:srgbClr val="3C485E"/>
              </a:solidFill>
              <a:prstDash val="solid"/>
              <a:round/>
            </a:ln>
          </a:left>
          <a:right>
            <a:ln w="12700" cap="flat">
              <a:solidFill>
                <a:srgbClr val="3C485E"/>
              </a:solidFill>
              <a:prstDash val="solid"/>
              <a:round/>
            </a:ln>
          </a:right>
          <a:top>
            <a:ln w="12700" cap="flat">
              <a:solidFill>
                <a:srgbClr val="3C485E"/>
              </a:solidFill>
              <a:prstDash val="solid"/>
              <a:round/>
            </a:ln>
          </a:top>
          <a:bottom>
            <a:ln w="12700" cap="flat">
              <a:solidFill>
                <a:srgbClr val="3C485E"/>
              </a:solidFill>
              <a:prstDash val="solid"/>
              <a:round/>
            </a:ln>
          </a:bottom>
          <a:insideH>
            <a:ln w="12700" cap="flat">
              <a:solidFill>
                <a:srgbClr val="3C485E"/>
              </a:solidFill>
              <a:prstDash val="solid"/>
              <a:round/>
            </a:ln>
          </a:insideH>
          <a:insideV>
            <a:ln w="12700" cap="flat">
              <a:solidFill>
                <a:srgbClr val="3C485E"/>
              </a:solidFill>
              <a:prstDash val="solid"/>
              <a:round/>
            </a:ln>
          </a:insideV>
        </a:tcBdr>
        <a:fill>
          <a:solidFill>
            <a:srgbClr val="3C485E">
              <a:alpha val="20000"/>
            </a:srgbClr>
          </a:solidFill>
        </a:fill>
      </a:tcStyle>
    </a:firstCol>
    <a:lastRow>
      <a:tcTxStyle b="on" i="off">
        <a:fontRef idx="minor">
          <a:srgbClr val="3C485E"/>
        </a:fontRef>
        <a:srgbClr val="3C485E"/>
      </a:tcTxStyle>
      <a:tcStyle>
        <a:tcBdr>
          <a:left>
            <a:ln w="12700" cap="flat">
              <a:solidFill>
                <a:srgbClr val="3C485E"/>
              </a:solidFill>
              <a:prstDash val="solid"/>
              <a:round/>
            </a:ln>
          </a:left>
          <a:right>
            <a:ln w="12700" cap="flat">
              <a:solidFill>
                <a:srgbClr val="3C485E"/>
              </a:solidFill>
              <a:prstDash val="solid"/>
              <a:round/>
            </a:ln>
          </a:right>
          <a:top>
            <a:ln w="50800" cap="flat">
              <a:solidFill>
                <a:srgbClr val="3C485E"/>
              </a:solidFill>
              <a:prstDash val="solid"/>
              <a:round/>
            </a:ln>
          </a:top>
          <a:bottom>
            <a:ln w="12700" cap="flat">
              <a:solidFill>
                <a:srgbClr val="3C485E"/>
              </a:solidFill>
              <a:prstDash val="solid"/>
              <a:round/>
            </a:ln>
          </a:bottom>
          <a:insideH>
            <a:ln w="12700" cap="flat">
              <a:solidFill>
                <a:srgbClr val="3C485E"/>
              </a:solidFill>
              <a:prstDash val="solid"/>
              <a:round/>
            </a:ln>
          </a:insideH>
          <a:insideV>
            <a:ln w="12700" cap="flat">
              <a:solidFill>
                <a:srgbClr val="3C485E"/>
              </a:solidFill>
              <a:prstDash val="solid"/>
              <a:round/>
            </a:ln>
          </a:insideV>
        </a:tcBdr>
        <a:fill>
          <a:noFill/>
        </a:fill>
      </a:tcStyle>
    </a:lastRow>
    <a:firstRow>
      <a:tcTxStyle b="on" i="off">
        <a:fontRef idx="minor">
          <a:srgbClr val="3C485E"/>
        </a:fontRef>
        <a:srgbClr val="3C485E"/>
      </a:tcTxStyle>
      <a:tcStyle>
        <a:tcBdr>
          <a:left>
            <a:ln w="12700" cap="flat">
              <a:solidFill>
                <a:srgbClr val="3C485E"/>
              </a:solidFill>
              <a:prstDash val="solid"/>
              <a:round/>
            </a:ln>
          </a:left>
          <a:right>
            <a:ln w="12700" cap="flat">
              <a:solidFill>
                <a:srgbClr val="3C485E"/>
              </a:solidFill>
              <a:prstDash val="solid"/>
              <a:round/>
            </a:ln>
          </a:right>
          <a:top>
            <a:ln w="12700" cap="flat">
              <a:solidFill>
                <a:srgbClr val="3C485E"/>
              </a:solidFill>
              <a:prstDash val="solid"/>
              <a:round/>
            </a:ln>
          </a:top>
          <a:bottom>
            <a:ln w="25400" cap="flat">
              <a:solidFill>
                <a:srgbClr val="3C485E"/>
              </a:solidFill>
              <a:prstDash val="solid"/>
              <a:round/>
            </a:ln>
          </a:bottom>
          <a:insideH>
            <a:ln w="12700" cap="flat">
              <a:solidFill>
                <a:srgbClr val="3C485E"/>
              </a:solidFill>
              <a:prstDash val="solid"/>
              <a:round/>
            </a:ln>
          </a:insideH>
          <a:insideV>
            <a:ln w="12700" cap="flat">
              <a:solidFill>
                <a:srgbClr val="3C48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ph type="sldImg"/>
          </p:nvPr>
        </p:nvSpPr>
        <p:spPr>
          <a:xfrm>
            <a:off x="1143000" y="685800"/>
            <a:ext cx="4572000" cy="3429000"/>
          </a:xfrm>
          <a:prstGeom prst="rect">
            <a:avLst/>
          </a:prstGeom>
        </p:spPr>
        <p:txBody>
          <a:bodyPr/>
          <a:lstStyle/>
          <a:p>
            <a:pPr/>
          </a:p>
        </p:txBody>
      </p:sp>
      <p:sp>
        <p:nvSpPr>
          <p:cNvPr id="308" name="Shape 3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Organizations made their physical spaces accessible to people of all abilities, and now it’s time to do the same with digital spaces. </a:t>
            </a:r>
          </a:p>
          <a:p>
            <a:pPr/>
          </a:p>
          <a:p>
            <a:pPr/>
            <a:r>
              <a:t>With the Section 508 refresh in January 2017, there’s never been a better time to shift the way your team manages digital accessibility. The more proactive you are, the better shape you’ll be in as you get started.</a:t>
            </a:r>
          </a:p>
          <a:p>
            <a:pPr/>
            <a:r>
              <a:t> </a:t>
            </a:r>
          </a:p>
          <a:p>
            <a:pPr/>
            <a:r>
              <a:t>The refreshed legislation is aimed at federal agencies and organizations that provide tech services to federal agencies. However, Section 508 will have lasting effects across all industries.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3" name="Shape 883"/>
          <p:cNvSpPr/>
          <p:nvPr>
            <p:ph type="sldImg"/>
          </p:nvPr>
        </p:nvSpPr>
        <p:spPr>
          <a:prstGeom prst="rect">
            <a:avLst/>
          </a:prstGeom>
        </p:spPr>
        <p:txBody>
          <a:bodyPr/>
          <a:lstStyle/>
          <a:p>
            <a:pPr/>
          </a:p>
        </p:txBody>
      </p:sp>
      <p:sp>
        <p:nvSpPr>
          <p:cNvPr id="884" name="Shape 884"/>
          <p:cNvSpPr/>
          <p:nvPr>
            <p:ph type="body" sz="quarter" idx="1"/>
          </p:nvPr>
        </p:nvSpPr>
        <p:spPr>
          <a:prstGeom prst="rect">
            <a:avLst/>
          </a:prstGeom>
        </p:spPr>
        <p:txBody>
          <a:bodyPr/>
          <a:lstStyle/>
          <a:p>
            <a:pPr/>
            <a:r>
              <a:t>Templates</a:t>
            </a:r>
          </a:p>
          <a:p>
            <a:pPr/>
            <a:r>
              <a:t>Provide accessible templates</a:t>
            </a:r>
          </a:p>
          <a:p>
            <a:pPr/>
            <a:r>
              <a:t>Tagged</a:t>
            </a:r>
          </a:p>
          <a:p>
            <a:pPr/>
            <a:r>
              <a:t>Title</a:t>
            </a:r>
          </a:p>
          <a:p>
            <a:pPr/>
            <a:r>
              <a:t>Language</a:t>
            </a:r>
          </a:p>
          <a:p>
            <a:pPr/>
            <a:r>
              <a:t>Declare Artifacts (images,etc.)</a:t>
            </a:r>
          </a:p>
          <a:p>
            <a:pPr/>
            <a:r>
              <a:t>Save as PDF, don’t print PDF</a:t>
            </a:r>
          </a:p>
          <a:p>
            <a:pPr/>
          </a:p>
          <a:p>
            <a:pPr/>
            <a:r>
              <a:t>Remediation</a:t>
            </a:r>
          </a:p>
          <a:p>
            <a:pPr/>
            <a:r>
              <a:t>Establish a remediation plan</a:t>
            </a:r>
          </a:p>
          <a:p>
            <a:pPr/>
            <a:r>
              <a:t>Work forward</a:t>
            </a:r>
          </a:p>
          <a:p>
            <a:pPr/>
            <a:r>
              <a:t>Establish Adobe Acrobat training</a:t>
            </a:r>
          </a:p>
          <a:p>
            <a:pPr/>
            <a:r>
              <a:t>Fix old documents as needed</a:t>
            </a:r>
          </a:p>
          <a:p>
            <a:pPr/>
            <a:r>
              <a:t>Use a remediation service if needed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3.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jpeg"/><Relationship Id="rId4"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7.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2_Title Slide">
    <p:spTree>
      <p:nvGrpSpPr>
        <p:cNvPr id="1" name=""/>
        <p:cNvGrpSpPr/>
        <p:nvPr/>
      </p:nvGrpSpPr>
      <p:grpSpPr>
        <a:xfrm>
          <a:off x="0" y="0"/>
          <a:ext cx="0" cy="0"/>
          <a:chOff x="0" y="0"/>
          <a:chExt cx="0" cy="0"/>
        </a:xfrm>
      </p:grpSpPr>
      <p:pic>
        <p:nvPicPr>
          <p:cNvPr id="12"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3"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14"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15"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5_Title Slide">
    <p:bg>
      <p:bgPr>
        <a:solidFill>
          <a:schemeClr val="accent1"/>
        </a:solidFill>
      </p:bgPr>
    </p:bg>
    <p:spTree>
      <p:nvGrpSpPr>
        <p:cNvPr id="1" name=""/>
        <p:cNvGrpSpPr/>
        <p:nvPr/>
      </p:nvGrpSpPr>
      <p:grpSpPr>
        <a:xfrm>
          <a:off x="0" y="0"/>
          <a:ext cx="0" cy="0"/>
          <a:chOff x="0" y="0"/>
          <a:chExt cx="0" cy="0"/>
        </a:xfrm>
      </p:grpSpPr>
      <p:sp>
        <p:nvSpPr>
          <p:cNvPr id="109"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110"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1" name="Picture 6" descr="Picture 6"/>
          <p:cNvPicPr>
            <a:picLocks noChangeAspect="1"/>
          </p:cNvPicPr>
          <p:nvPr/>
        </p:nvPicPr>
        <p:blipFill>
          <a:blip r:embed="rId2">
            <a:extLst/>
          </a:blip>
          <a:stretch>
            <a:fillRect/>
          </a:stretch>
        </p:blipFill>
        <p:spPr>
          <a:xfrm>
            <a:off x="5286755" y="6499412"/>
            <a:ext cx="1621537" cy="225394"/>
          </a:xfrm>
          <a:prstGeom prst="rect">
            <a:avLst/>
          </a:prstGeom>
          <a:ln w="12700">
            <a:miter lim="400000"/>
          </a:ln>
        </p:spPr>
      </p:pic>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el og indholdsobjekt">
    <p:spTree>
      <p:nvGrpSpPr>
        <p:cNvPr id="1" name=""/>
        <p:cNvGrpSpPr/>
        <p:nvPr/>
      </p:nvGrpSpPr>
      <p:grpSpPr>
        <a:xfrm>
          <a:off x="0" y="0"/>
          <a:ext cx="0" cy="0"/>
          <a:chOff x="0" y="0"/>
          <a:chExt cx="0" cy="0"/>
        </a:xfrm>
      </p:grpSpPr>
      <p:sp>
        <p:nvSpPr>
          <p:cNvPr id="119" name="Title Text"/>
          <p:cNvSpPr txBox="1"/>
          <p:nvPr>
            <p:ph type="title"/>
          </p:nvPr>
        </p:nvSpPr>
        <p:spPr>
          <a:prstGeom prst="rect">
            <a:avLst/>
          </a:prstGeom>
        </p:spPr>
        <p:txBody>
          <a:bodyPr/>
          <a:lstStyle/>
          <a:p>
            <a:pPr/>
            <a:r>
              <a:t>Title Text</a:t>
            </a:r>
          </a:p>
        </p:txBody>
      </p:sp>
      <p:sp>
        <p:nvSpPr>
          <p:cNvPr id="120" name="Body Level One…"/>
          <p:cNvSpPr txBox="1"/>
          <p:nvPr>
            <p:ph type="body" idx="1"/>
          </p:nvPr>
        </p:nvSpPr>
        <p:spPr>
          <a:prstGeom prst="rect">
            <a:avLst/>
          </a:prstGeom>
        </p:spPr>
        <p:txBody>
          <a:bodyPr/>
          <a:lstStyle>
            <a:lvl1pPr>
              <a:buBlip>
                <a:blip r:embed="rId2"/>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Kun titel">
    <p:spTree>
      <p:nvGrpSpPr>
        <p:cNvPr id="1" name=""/>
        <p:cNvGrpSpPr/>
        <p:nvPr/>
      </p:nvGrpSpPr>
      <p:grpSpPr>
        <a:xfrm>
          <a:off x="0" y="0"/>
          <a:ext cx="0" cy="0"/>
          <a:chOff x="0" y="0"/>
          <a:chExt cx="0" cy="0"/>
        </a:xfrm>
      </p:grpSpPr>
      <p:sp>
        <p:nvSpPr>
          <p:cNvPr id="128" name="Title Text"/>
          <p:cNvSpPr txBox="1"/>
          <p:nvPr>
            <p:ph type="title"/>
          </p:nvPr>
        </p:nvSpPr>
        <p:spPr>
          <a:prstGeom prst="rect">
            <a:avLst/>
          </a:prstGeom>
        </p:spPr>
        <p:txBody>
          <a:bodyPr/>
          <a:lstStyle/>
          <a:p>
            <a:pPr/>
            <a:r>
              <a:t>Title Text</a:t>
            </a:r>
          </a:p>
        </p:txBody>
      </p:sp>
      <p:sp>
        <p:nvSpPr>
          <p:cNvPr id="129" name="Body Level One…"/>
          <p:cNvSpPr txBox="1"/>
          <p:nvPr>
            <p:ph type="body" idx="1"/>
          </p:nvPr>
        </p:nvSpPr>
        <p:spPr>
          <a:xfrm>
            <a:off x="839787" y="1841499"/>
            <a:ext cx="10514013" cy="3784602"/>
          </a:xfrm>
          <a:prstGeom prst="rect">
            <a:avLst/>
          </a:prstGeom>
        </p:spPr>
        <p:txBody>
          <a:bodyPr/>
          <a:lstStyle>
            <a:lvl1pPr marL="0" indent="0">
              <a:buSzTx/>
              <a:buNone/>
              <a:defRPr b="0" sz="1600"/>
            </a:lvl1pPr>
            <a:lvl2pPr marL="0" indent="457200">
              <a:buSzTx/>
              <a:buNone/>
              <a:defRPr b="0" sz="1600"/>
            </a:lvl2pPr>
            <a:lvl3pPr marL="0" indent="914400">
              <a:buSzTx/>
              <a:buNone/>
              <a:defRPr b="0" sz="1600"/>
            </a:lvl3pPr>
            <a:lvl4pPr marL="0" indent="1371600">
              <a:buSzTx/>
              <a:buNone/>
              <a:defRPr b="0" sz="1600"/>
            </a:lvl4pPr>
            <a:lvl5pPr marL="0" indent="1828800">
              <a:buSzTx/>
              <a:buNone/>
              <a:defRPr b="0" sz="1600"/>
            </a:lvl5p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1_Title and Content">
    <p:spTree>
      <p:nvGrpSpPr>
        <p:cNvPr id="1" name=""/>
        <p:cNvGrpSpPr/>
        <p:nvPr/>
      </p:nvGrpSpPr>
      <p:grpSpPr>
        <a:xfrm>
          <a:off x="0" y="0"/>
          <a:ext cx="0" cy="0"/>
          <a:chOff x="0" y="0"/>
          <a:chExt cx="0" cy="0"/>
        </a:xfrm>
      </p:grpSpPr>
      <p:sp>
        <p:nvSpPr>
          <p:cNvPr id="137" name="Rectangle 4"/>
          <p:cNvSpPr/>
          <p:nvPr/>
        </p:nvSpPr>
        <p:spPr>
          <a:xfrm>
            <a:off x="0" y="-1"/>
            <a:ext cx="12192000" cy="6858001"/>
          </a:xfrm>
          <a:prstGeom prst="rect">
            <a:avLst/>
          </a:prstGeom>
          <a:solidFill>
            <a:srgbClr val="3C485E"/>
          </a:solidFill>
          <a:ln w="12700">
            <a:miter lim="400000"/>
          </a:ln>
        </p:spPr>
        <p:txBody>
          <a:bodyPr lIns="45719" rIns="45719" anchor="ctr"/>
          <a:lstStyle/>
          <a:p>
            <a:pPr algn="ctr">
              <a:defRPr>
                <a:solidFill>
                  <a:schemeClr val="accent3">
                    <a:lumOff val="44000"/>
                  </a:schemeClr>
                </a:solidFill>
              </a:defRPr>
            </a:pPr>
          </a:p>
        </p:txBody>
      </p:sp>
      <p:sp>
        <p:nvSpPr>
          <p:cNvPr id="138" name="Title Text"/>
          <p:cNvSpPr txBox="1"/>
          <p:nvPr>
            <p:ph type="title"/>
          </p:nvPr>
        </p:nvSpPr>
        <p:spPr>
          <a:prstGeom prst="rect">
            <a:avLst/>
          </a:prstGeom>
        </p:spPr>
        <p:txBody>
          <a:bodyPr/>
          <a:lstStyle>
            <a:lvl1pPr>
              <a:defRPr>
                <a:solidFill>
                  <a:schemeClr val="accent3">
                    <a:lumOff val="44000"/>
                  </a:schemeClr>
                </a:solidFill>
              </a:defRPr>
            </a:lvl1pPr>
          </a:lstStyle>
          <a:p>
            <a:pPr/>
            <a:r>
              <a:t>Title Text</a:t>
            </a:r>
          </a:p>
        </p:txBody>
      </p:sp>
      <p:sp>
        <p:nvSpPr>
          <p:cNvPr id="139" name="Body Level One…"/>
          <p:cNvSpPr txBox="1"/>
          <p:nvPr>
            <p:ph type="body" idx="1"/>
          </p:nvPr>
        </p:nvSpPr>
        <p:spPr>
          <a:prstGeom prst="rect">
            <a:avLst/>
          </a:prstGeom>
        </p:spPr>
        <p:txBody>
          <a:bodyPr/>
          <a:lstStyle>
            <a:lvl1pPr>
              <a:lnSpc>
                <a:spcPct val="100000"/>
              </a:lnSpc>
              <a:buBlip>
                <a:blip r:embed="rId2"/>
              </a:buBlip>
              <a:defRPr>
                <a:solidFill>
                  <a:schemeClr val="accent3">
                    <a:lumOff val="44000"/>
                  </a:schemeClr>
                </a:solidFill>
              </a:defRPr>
            </a:lvl1pPr>
            <a:lvl2pPr marL="723900" indent="-266700">
              <a:lnSpc>
                <a:spcPct val="100000"/>
              </a:lnSpc>
              <a:buBlip>
                <a:blip r:embed="rId2"/>
              </a:buBlip>
              <a:defRPr>
                <a:solidFill>
                  <a:schemeClr val="accent3">
                    <a:lumOff val="44000"/>
                  </a:schemeClr>
                </a:solidFill>
              </a:defRPr>
            </a:lvl2pPr>
            <a:lvl3pPr marL="1234439" indent="-320039">
              <a:lnSpc>
                <a:spcPct val="100000"/>
              </a:lnSpc>
              <a:buBlip>
                <a:blip r:embed="rId2"/>
              </a:buBlip>
              <a:defRPr>
                <a:solidFill>
                  <a:schemeClr val="accent3">
                    <a:lumOff val="44000"/>
                  </a:schemeClr>
                </a:solidFill>
              </a:defRPr>
            </a:lvl3pPr>
            <a:lvl4pPr marL="1727200" indent="-355600">
              <a:lnSpc>
                <a:spcPct val="100000"/>
              </a:lnSpc>
              <a:buBlip>
                <a:blip r:embed="rId2"/>
              </a:buBlip>
              <a:defRPr>
                <a:solidFill>
                  <a:schemeClr val="accent3">
                    <a:lumOff val="44000"/>
                  </a:schemeClr>
                </a:solidFill>
              </a:defRPr>
            </a:lvl4pPr>
            <a:lvl5pPr marL="2184400" indent="-355600">
              <a:lnSpc>
                <a:spcPct val="100000"/>
              </a:lnSpc>
              <a:buBlip>
                <a:blip r:embed="rId2"/>
              </a:buBlip>
              <a:defRPr>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0" name="Picture 6" descr="Picture 6"/>
          <p:cNvPicPr>
            <a:picLocks noChangeAspect="1"/>
          </p:cNvPicPr>
          <p:nvPr/>
        </p:nvPicPr>
        <p:blipFill>
          <a:blip r:embed="rId3">
            <a:extLst/>
          </a:blip>
          <a:stretch>
            <a:fillRect/>
          </a:stretch>
        </p:blipFill>
        <p:spPr>
          <a:xfrm>
            <a:off x="5286755" y="6499333"/>
            <a:ext cx="1618490" cy="222505"/>
          </a:xfrm>
          <a:prstGeom prst="rect">
            <a:avLst/>
          </a:prstGeom>
          <a:ln w="12700">
            <a:miter lim="400000"/>
          </a:ln>
        </p:spPr>
      </p:pic>
      <p:pic>
        <p:nvPicPr>
          <p:cNvPr id="141" name="Picture 3" descr="Picture 3"/>
          <p:cNvPicPr>
            <a:picLocks noChangeAspect="1"/>
          </p:cNvPicPr>
          <p:nvPr/>
        </p:nvPicPr>
        <p:blipFill>
          <a:blip r:embed="rId4">
            <a:extLst/>
          </a:blip>
          <a:stretch>
            <a:fillRect/>
          </a:stretch>
        </p:blipFill>
        <p:spPr>
          <a:xfrm>
            <a:off x="5439155" y="6651734"/>
            <a:ext cx="1618490" cy="222505"/>
          </a:xfrm>
          <a:prstGeom prst="rect">
            <a:avLst/>
          </a:prstGeom>
          <a:ln w="12700">
            <a:miter lim="400000"/>
          </a:ln>
        </p:spPr>
      </p:pic>
      <p:pic>
        <p:nvPicPr>
          <p:cNvPr id="142" name="Picture 6" descr="Picture 6"/>
          <p:cNvPicPr>
            <a:picLocks noChangeAspect="1"/>
          </p:cNvPicPr>
          <p:nvPr/>
        </p:nvPicPr>
        <p:blipFill>
          <a:blip r:embed="rId3">
            <a:extLst/>
          </a:blip>
          <a:stretch>
            <a:fillRect/>
          </a:stretch>
        </p:blipFill>
        <p:spPr>
          <a:xfrm>
            <a:off x="5286755" y="6499333"/>
            <a:ext cx="1618490" cy="222505"/>
          </a:xfrm>
          <a:prstGeom prst="rect">
            <a:avLst/>
          </a:prstGeom>
          <a:ln w="12700">
            <a:miter lim="400000"/>
          </a:ln>
        </p:spPr>
      </p:pic>
      <p:sp>
        <p:nvSpPr>
          <p:cNvPr id="143" name="Rectangle 4"/>
          <p:cNvSpPr/>
          <p:nvPr/>
        </p:nvSpPr>
        <p:spPr>
          <a:xfrm>
            <a:off x="0" y="-1"/>
            <a:ext cx="12192000" cy="6858001"/>
          </a:xfrm>
          <a:prstGeom prst="rect">
            <a:avLst/>
          </a:prstGeom>
          <a:solidFill>
            <a:srgbClr val="283142"/>
          </a:solidFill>
          <a:ln w="12700">
            <a:miter lim="400000"/>
          </a:ln>
        </p:spPr>
        <p:txBody>
          <a:bodyPr lIns="45719" rIns="45719" anchor="ctr"/>
          <a:lstStyle/>
          <a:p>
            <a:pPr algn="ctr">
              <a:defRPr>
                <a:solidFill>
                  <a:schemeClr val="accent3">
                    <a:lumOff val="44000"/>
                  </a:schemeClr>
                </a:solidFill>
              </a:defRPr>
            </a:pPr>
          </a:p>
        </p:txBody>
      </p:sp>
      <p:pic>
        <p:nvPicPr>
          <p:cNvPr id="144" name="Picture 6" descr="Picture 6"/>
          <p:cNvPicPr>
            <a:picLocks noChangeAspect="1"/>
          </p:cNvPicPr>
          <p:nvPr/>
        </p:nvPicPr>
        <p:blipFill>
          <a:blip r:embed="rId5">
            <a:extLst/>
          </a:blip>
          <a:stretch>
            <a:fillRect/>
          </a:stretch>
        </p:blipFill>
        <p:spPr>
          <a:xfrm>
            <a:off x="5286755" y="6499412"/>
            <a:ext cx="1621537" cy="225394"/>
          </a:xfrm>
          <a:prstGeom prst="rect">
            <a:avLst/>
          </a:prstGeom>
          <a:ln w="12700">
            <a:miter lim="400000"/>
          </a:ln>
        </p:spPr>
      </p:pic>
      <p:sp>
        <p:nvSpPr>
          <p:cNvPr id="145"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grpSp>
        <p:nvGrpSpPr>
          <p:cNvPr id="150" name="Group"/>
          <p:cNvGrpSpPr/>
          <p:nvPr/>
        </p:nvGrpSpPr>
        <p:grpSpPr>
          <a:xfrm>
            <a:off x="-56725" y="6089886"/>
            <a:ext cx="12610250" cy="1270001"/>
            <a:chOff x="0" y="0"/>
            <a:chExt cx="12610248" cy="1270000"/>
          </a:xfrm>
        </p:grpSpPr>
        <p:sp>
          <p:nvSpPr>
            <p:cNvPr id="146" name="Rectangle"/>
            <p:cNvSpPr/>
            <p:nvPr/>
          </p:nvSpPr>
          <p:spPr>
            <a:xfrm>
              <a:off x="0" y="0"/>
              <a:ext cx="12610249" cy="1270000"/>
            </a:xfrm>
            <a:prstGeom prst="rect">
              <a:avLst/>
            </a:prstGeom>
            <a:solidFill>
              <a:schemeClr val="accent3">
                <a:lumOff val="44000"/>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pic>
          <p:nvPicPr>
            <p:cNvPr id="147" name="Screen Shot 2017-10-24 at 10.39.57 AM.png" descr="Screen Shot 2017-10-24 at 10.39.57 AM.png"/>
            <p:cNvPicPr>
              <a:picLocks noChangeAspect="1"/>
            </p:cNvPicPr>
            <p:nvPr/>
          </p:nvPicPr>
          <p:blipFill>
            <a:blip r:embed="rId6">
              <a:extLst/>
            </a:blip>
            <a:stretch>
              <a:fillRect/>
            </a:stretch>
          </p:blipFill>
          <p:spPr>
            <a:xfrm>
              <a:off x="820947" y="56755"/>
              <a:ext cx="2430813" cy="630550"/>
            </a:xfrm>
            <a:prstGeom prst="rect">
              <a:avLst/>
            </a:prstGeom>
            <a:ln w="12700" cap="flat">
              <a:noFill/>
              <a:miter lim="400000"/>
            </a:ln>
            <a:effectLst/>
          </p:spPr>
        </p:pic>
        <p:pic>
          <p:nvPicPr>
            <p:cNvPr id="148" name="Picture 7" descr="Picture 7"/>
            <p:cNvPicPr>
              <a:picLocks noChangeAspect="1"/>
            </p:cNvPicPr>
            <p:nvPr/>
          </p:nvPicPr>
          <p:blipFill>
            <a:blip r:embed="rId7">
              <a:extLst/>
            </a:blip>
            <a:stretch>
              <a:fillRect/>
            </a:stretch>
          </p:blipFill>
          <p:spPr>
            <a:xfrm>
              <a:off x="5352350" y="260778"/>
              <a:ext cx="1600749" cy="222505"/>
            </a:xfrm>
            <a:prstGeom prst="rect">
              <a:avLst/>
            </a:prstGeom>
            <a:ln w="12700" cap="flat">
              <a:noFill/>
              <a:miter lim="400000"/>
            </a:ln>
            <a:effectLst/>
          </p:spPr>
        </p:pic>
        <p:sp>
          <p:nvSpPr>
            <p:cNvPr id="149" name="#EDU17"/>
            <p:cNvSpPr txBox="1"/>
            <p:nvPr/>
          </p:nvSpPr>
          <p:spPr>
            <a:xfrm>
              <a:off x="10493427" y="196699"/>
              <a:ext cx="9682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1000"/>
                </a:spcBef>
                <a:defRPr b="1" i="1">
                  <a:solidFill>
                    <a:srgbClr val="283142"/>
                  </a:solidFill>
                  <a:latin typeface="Arial"/>
                  <a:ea typeface="Arial"/>
                  <a:cs typeface="Arial"/>
                  <a:sym typeface="Arial"/>
                </a:defRPr>
              </a:lvl1pPr>
            </a:lstStyle>
            <a:p>
              <a:pPr/>
              <a:r>
                <a:t>#EDU17</a:t>
              </a:r>
            </a:p>
          </p:txBody>
        </p:sp>
      </p:gr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Afsnitsoverskrift">
    <p:spTree>
      <p:nvGrpSpPr>
        <p:cNvPr id="1" name=""/>
        <p:cNvGrpSpPr/>
        <p:nvPr/>
      </p:nvGrpSpPr>
      <p:grpSpPr>
        <a:xfrm>
          <a:off x="0" y="0"/>
          <a:ext cx="0" cy="0"/>
          <a:chOff x="0" y="0"/>
          <a:chExt cx="0" cy="0"/>
        </a:xfrm>
      </p:grpSpPr>
      <p:sp>
        <p:nvSpPr>
          <p:cNvPr id="158" name="Title Text"/>
          <p:cNvSpPr txBox="1"/>
          <p:nvPr>
            <p:ph type="title"/>
          </p:nvPr>
        </p:nvSpPr>
        <p:spPr>
          <a:xfrm>
            <a:off x="831850" y="2832100"/>
            <a:ext cx="10515600" cy="1730375"/>
          </a:xfrm>
          <a:prstGeom prst="rect">
            <a:avLst/>
          </a:prstGeom>
        </p:spPr>
        <p:txBody>
          <a:bodyPr anchor="b"/>
          <a:lstStyle>
            <a:lvl1pPr>
              <a:defRPr sz="6000"/>
            </a:lvl1pPr>
          </a:lstStyle>
          <a:p>
            <a:pPr/>
            <a:r>
              <a:t>Title Text</a:t>
            </a:r>
          </a:p>
        </p:txBody>
      </p:sp>
      <p:sp>
        <p:nvSpPr>
          <p:cNvPr id="159" name="Body Level One…"/>
          <p:cNvSpPr txBox="1"/>
          <p:nvPr>
            <p:ph type="body" sz="quarter" idx="1"/>
          </p:nvPr>
        </p:nvSpPr>
        <p:spPr>
          <a:xfrm>
            <a:off x="831850" y="4589462"/>
            <a:ext cx="10515600" cy="1500188"/>
          </a:xfrm>
          <a:prstGeom prst="rect">
            <a:avLst/>
          </a:prstGeom>
        </p:spPr>
        <p:txBody>
          <a:bodyPr/>
          <a:lstStyle>
            <a:lvl1pPr marL="0" indent="0">
              <a:buSzTx/>
              <a:buNone/>
              <a:defRPr b="0" sz="2400"/>
            </a:lvl1pPr>
            <a:lvl2pPr marL="0" indent="457200">
              <a:buSzTx/>
              <a:buNone/>
              <a:defRPr b="0" sz="2400"/>
            </a:lvl2pPr>
            <a:lvl3pPr marL="0" indent="914400">
              <a:buSzTx/>
              <a:buNone/>
              <a:defRPr b="0" sz="2400"/>
            </a:lvl3pPr>
            <a:lvl4pPr marL="0" indent="1371600">
              <a:buSzTx/>
              <a:buNone/>
              <a:defRPr b="0" sz="2400"/>
            </a:lvl4pPr>
            <a:lvl5pPr marL="0" indent="1828800">
              <a:buSzTx/>
              <a:buNone/>
              <a:defRPr b="0" sz="2400"/>
            </a:lvl5pPr>
          </a:lstStyle>
          <a:p>
            <a:pPr/>
            <a:r>
              <a:t>Body Level One</a:t>
            </a:r>
          </a:p>
          <a:p>
            <a:pPr lvl="1"/>
            <a:r>
              <a:t>Body Level Two</a:t>
            </a:r>
          </a:p>
          <a:p>
            <a:pPr lvl="2"/>
            <a:r>
              <a:t>Body Level Three</a:t>
            </a:r>
          </a:p>
          <a:p>
            <a:pPr lvl="3"/>
            <a:r>
              <a:t>Body Level Four</a:t>
            </a:r>
          </a:p>
          <a:p>
            <a:pPr lvl="4"/>
            <a:r>
              <a:t>Body Level Five</a:t>
            </a:r>
          </a:p>
        </p:txBody>
      </p:sp>
      <p:sp>
        <p:nvSpPr>
          <p:cNvPr id="160"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rgbClr val="283142"/>
                </a:solidFill>
                <a:latin typeface="Arial"/>
                <a:ea typeface="Arial"/>
                <a:cs typeface="Arial"/>
                <a:sym typeface="Arial"/>
              </a:defRPr>
            </a:lvl1pPr>
          </a:lstStyle>
          <a:p>
            <a:pPr/>
            <a:r>
              <a:t>#EDU17</a:t>
            </a:r>
          </a:p>
        </p:txBody>
      </p:sp>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1_Section Header">
    <p:bg>
      <p:bgPr>
        <a:solidFill>
          <a:srgbClr val="283142"/>
        </a:solidFill>
      </p:bgPr>
    </p:bg>
    <p:spTree>
      <p:nvGrpSpPr>
        <p:cNvPr id="1" name=""/>
        <p:cNvGrpSpPr/>
        <p:nvPr/>
      </p:nvGrpSpPr>
      <p:grpSpPr>
        <a:xfrm>
          <a:off x="0" y="0"/>
          <a:ext cx="0" cy="0"/>
          <a:chOff x="0" y="0"/>
          <a:chExt cx="0" cy="0"/>
        </a:xfrm>
      </p:grpSpPr>
      <p:sp>
        <p:nvSpPr>
          <p:cNvPr id="168" name="Title Text"/>
          <p:cNvSpPr txBox="1"/>
          <p:nvPr>
            <p:ph type="title"/>
          </p:nvPr>
        </p:nvSpPr>
        <p:spPr>
          <a:xfrm>
            <a:off x="831850" y="1709738"/>
            <a:ext cx="10515600" cy="2852737"/>
          </a:xfrm>
          <a:prstGeom prst="rect">
            <a:avLst/>
          </a:prstGeom>
        </p:spPr>
        <p:txBody>
          <a:bodyPr anchor="b"/>
          <a:lstStyle>
            <a:lvl1pPr>
              <a:defRPr sz="6000">
                <a:solidFill>
                  <a:schemeClr val="accent3">
                    <a:lumOff val="44000"/>
                  </a:schemeClr>
                </a:solidFill>
              </a:defRPr>
            </a:lvl1pPr>
          </a:lstStyle>
          <a:p>
            <a:pPr/>
            <a:r>
              <a:t>Title Text</a:t>
            </a:r>
          </a:p>
        </p:txBody>
      </p:sp>
      <p:sp>
        <p:nvSpPr>
          <p:cNvPr id="169" name="Body Level One…"/>
          <p:cNvSpPr txBox="1"/>
          <p:nvPr>
            <p:ph type="body" sz="quarter" idx="1"/>
          </p:nvPr>
        </p:nvSpPr>
        <p:spPr>
          <a:xfrm>
            <a:off x="831850" y="4589462"/>
            <a:ext cx="10515600" cy="1500188"/>
          </a:xfrm>
          <a:prstGeom prst="rect">
            <a:avLst/>
          </a:prstGeom>
        </p:spPr>
        <p:txBody>
          <a:bodyPr/>
          <a:lstStyle>
            <a:lvl1pPr marL="0" indent="0">
              <a:lnSpc>
                <a:spcPct val="100000"/>
              </a:lnSpc>
              <a:buSzTx/>
              <a:buNone/>
              <a:defRPr b="0" sz="2400">
                <a:solidFill>
                  <a:schemeClr val="accent3">
                    <a:lumOff val="44000"/>
                  </a:schemeClr>
                </a:solidFill>
              </a:defRPr>
            </a:lvl1pPr>
            <a:lvl2pPr marL="0" indent="457200">
              <a:lnSpc>
                <a:spcPct val="100000"/>
              </a:lnSpc>
              <a:buSzTx/>
              <a:buNone/>
              <a:defRPr b="0" sz="2400">
                <a:solidFill>
                  <a:schemeClr val="accent3">
                    <a:lumOff val="44000"/>
                  </a:schemeClr>
                </a:solidFill>
              </a:defRPr>
            </a:lvl2pPr>
            <a:lvl3pPr marL="0" indent="914400">
              <a:lnSpc>
                <a:spcPct val="100000"/>
              </a:lnSpc>
              <a:buSzTx/>
              <a:buNone/>
              <a:defRPr b="0" sz="2400">
                <a:solidFill>
                  <a:schemeClr val="accent3">
                    <a:lumOff val="44000"/>
                  </a:schemeClr>
                </a:solidFill>
              </a:defRPr>
            </a:lvl3pPr>
            <a:lvl4pPr marL="0" indent="1371600">
              <a:lnSpc>
                <a:spcPct val="100000"/>
              </a:lnSpc>
              <a:buSzTx/>
              <a:buNone/>
              <a:defRPr b="0" sz="2400">
                <a:solidFill>
                  <a:schemeClr val="accent3">
                    <a:lumOff val="44000"/>
                  </a:schemeClr>
                </a:solidFill>
              </a:defRPr>
            </a:lvl4pPr>
            <a:lvl5pPr marL="0" indent="1828800">
              <a:lnSpc>
                <a:spcPct val="100000"/>
              </a:lnSpc>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0" name="Picture 6" descr="Picture 6"/>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pic>
        <p:nvPicPr>
          <p:cNvPr id="171" name="Picture 6" descr="Picture 6"/>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sp>
        <p:nvSpPr>
          <p:cNvPr id="172" name="Rectangle 4"/>
          <p:cNvSpPr/>
          <p:nvPr/>
        </p:nvSpPr>
        <p:spPr>
          <a:xfrm>
            <a:off x="0" y="-1"/>
            <a:ext cx="12192000" cy="6858001"/>
          </a:xfrm>
          <a:prstGeom prst="rect">
            <a:avLst/>
          </a:prstGeom>
          <a:solidFill>
            <a:srgbClr val="283142"/>
          </a:solidFill>
          <a:ln w="12700">
            <a:miter lim="400000"/>
          </a:ln>
        </p:spPr>
        <p:txBody>
          <a:bodyPr lIns="45719" rIns="45719" anchor="ctr"/>
          <a:lstStyle/>
          <a:p>
            <a:pPr algn="ctr">
              <a:defRPr>
                <a:solidFill>
                  <a:schemeClr val="accent3">
                    <a:lumOff val="44000"/>
                  </a:schemeClr>
                </a:solidFill>
              </a:defRPr>
            </a:pPr>
          </a:p>
        </p:txBody>
      </p:sp>
      <p:pic>
        <p:nvPicPr>
          <p:cNvPr id="173"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174"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grpSp>
        <p:nvGrpSpPr>
          <p:cNvPr id="179" name="Group"/>
          <p:cNvGrpSpPr/>
          <p:nvPr/>
        </p:nvGrpSpPr>
        <p:grpSpPr>
          <a:xfrm>
            <a:off x="-56725" y="6089886"/>
            <a:ext cx="12610250" cy="1270001"/>
            <a:chOff x="0" y="0"/>
            <a:chExt cx="12610248" cy="1270000"/>
          </a:xfrm>
        </p:grpSpPr>
        <p:sp>
          <p:nvSpPr>
            <p:cNvPr id="175" name="Rectangle"/>
            <p:cNvSpPr/>
            <p:nvPr/>
          </p:nvSpPr>
          <p:spPr>
            <a:xfrm>
              <a:off x="0" y="0"/>
              <a:ext cx="12610249" cy="1270000"/>
            </a:xfrm>
            <a:prstGeom prst="rect">
              <a:avLst/>
            </a:prstGeom>
            <a:solidFill>
              <a:schemeClr val="accent3">
                <a:lumOff val="44000"/>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pic>
          <p:nvPicPr>
            <p:cNvPr id="176" name="Screen Shot 2017-10-24 at 10.39.57 AM.png" descr="Screen Shot 2017-10-24 at 10.39.57 AM.png"/>
            <p:cNvPicPr>
              <a:picLocks noChangeAspect="1"/>
            </p:cNvPicPr>
            <p:nvPr/>
          </p:nvPicPr>
          <p:blipFill>
            <a:blip r:embed="rId4">
              <a:extLst/>
            </a:blip>
            <a:stretch>
              <a:fillRect/>
            </a:stretch>
          </p:blipFill>
          <p:spPr>
            <a:xfrm>
              <a:off x="820947" y="56755"/>
              <a:ext cx="2430813" cy="630550"/>
            </a:xfrm>
            <a:prstGeom prst="rect">
              <a:avLst/>
            </a:prstGeom>
            <a:ln w="12700" cap="flat">
              <a:noFill/>
              <a:miter lim="400000"/>
            </a:ln>
            <a:effectLst/>
          </p:spPr>
        </p:pic>
        <p:pic>
          <p:nvPicPr>
            <p:cNvPr id="177" name="Picture 7" descr="Picture 7"/>
            <p:cNvPicPr>
              <a:picLocks noChangeAspect="1"/>
            </p:cNvPicPr>
            <p:nvPr/>
          </p:nvPicPr>
          <p:blipFill>
            <a:blip r:embed="rId5">
              <a:extLst/>
            </a:blip>
            <a:stretch>
              <a:fillRect/>
            </a:stretch>
          </p:blipFill>
          <p:spPr>
            <a:xfrm>
              <a:off x="5352350" y="260778"/>
              <a:ext cx="1600749" cy="222505"/>
            </a:xfrm>
            <a:prstGeom prst="rect">
              <a:avLst/>
            </a:prstGeom>
            <a:ln w="12700" cap="flat">
              <a:noFill/>
              <a:miter lim="400000"/>
            </a:ln>
            <a:effectLst/>
          </p:spPr>
        </p:pic>
        <p:sp>
          <p:nvSpPr>
            <p:cNvPr id="178" name="#EDU17"/>
            <p:cNvSpPr txBox="1"/>
            <p:nvPr/>
          </p:nvSpPr>
          <p:spPr>
            <a:xfrm>
              <a:off x="10493427" y="196699"/>
              <a:ext cx="9682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1000"/>
                </a:spcBef>
                <a:defRPr b="1" i="1">
                  <a:solidFill>
                    <a:srgbClr val="283142"/>
                  </a:solidFill>
                  <a:latin typeface="Arial"/>
                  <a:ea typeface="Arial"/>
                  <a:cs typeface="Arial"/>
                  <a:sym typeface="Arial"/>
                </a:defRPr>
              </a:lvl1pPr>
            </a:lstStyle>
            <a:p>
              <a:pPr/>
              <a:r>
                <a:t>#EDU17</a:t>
              </a:r>
            </a:p>
          </p:txBody>
        </p:sp>
      </p:grpSp>
      <p:sp>
        <p:nvSpPr>
          <p:cNvPr id="1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14_Title Slide">
    <p:spTree>
      <p:nvGrpSpPr>
        <p:cNvPr id="1" name=""/>
        <p:cNvGrpSpPr/>
        <p:nvPr/>
      </p:nvGrpSpPr>
      <p:grpSpPr>
        <a:xfrm>
          <a:off x="0" y="0"/>
          <a:ext cx="0" cy="0"/>
          <a:chOff x="0" y="0"/>
          <a:chExt cx="0" cy="0"/>
        </a:xfrm>
      </p:grpSpPr>
      <p:pic>
        <p:nvPicPr>
          <p:cNvPr id="187" name="Picture 3" descr="Picture 3"/>
          <p:cNvPicPr>
            <a:picLocks noChangeAspect="1"/>
          </p:cNvPicPr>
          <p:nvPr/>
        </p:nvPicPr>
        <p:blipFill>
          <a:blip r:embed="rId2">
            <a:extLst/>
          </a:blip>
          <a:stretch>
            <a:fillRect/>
          </a:stretch>
        </p:blipFill>
        <p:spPr>
          <a:xfrm>
            <a:off x="0" y="0"/>
            <a:ext cx="4554000" cy="6858000"/>
          </a:xfrm>
          <a:prstGeom prst="rect">
            <a:avLst/>
          </a:prstGeom>
          <a:ln w="12700">
            <a:miter lim="400000"/>
          </a:ln>
        </p:spPr>
      </p:pic>
      <p:sp>
        <p:nvSpPr>
          <p:cNvPr id="188" name="Title Text"/>
          <p:cNvSpPr txBox="1"/>
          <p:nvPr>
            <p:ph type="title"/>
          </p:nvPr>
        </p:nvSpPr>
        <p:spPr>
          <a:xfrm>
            <a:off x="5423451" y="643427"/>
            <a:ext cx="5181601" cy="1121873"/>
          </a:xfrm>
          <a:prstGeom prst="rect">
            <a:avLst/>
          </a:prstGeom>
        </p:spPr>
        <p:txBody>
          <a:bodyPr anchor="b"/>
          <a:lstStyle>
            <a:lvl1pPr>
              <a:defRPr sz="4000"/>
            </a:lvl1pPr>
          </a:lstStyle>
          <a:p>
            <a:pPr/>
            <a:r>
              <a:t>Title Text</a:t>
            </a:r>
          </a:p>
        </p:txBody>
      </p:sp>
      <p:sp>
        <p:nvSpPr>
          <p:cNvPr id="189" name="Body Level One…"/>
          <p:cNvSpPr txBox="1"/>
          <p:nvPr>
            <p:ph type="body" sz="half" idx="1"/>
          </p:nvPr>
        </p:nvSpPr>
        <p:spPr>
          <a:xfrm>
            <a:off x="5423451" y="2108688"/>
            <a:ext cx="5181601" cy="3606312"/>
          </a:xfrm>
          <a:prstGeom prst="rect">
            <a:avLst/>
          </a:prstGeom>
        </p:spPr>
        <p:txBody>
          <a:bodyPr/>
          <a:lstStyle>
            <a:lvl1pPr>
              <a:buBlip>
                <a:blip r:embed="rId3"/>
              </a:buBlip>
            </a:lvl1pPr>
            <a:lvl2pPr marL="723900" indent="-266700">
              <a:buBlip>
                <a:blip r:embed="rId3"/>
              </a:buBlip>
            </a:lvl2pPr>
            <a:lvl3pPr marL="1234439" indent="-320039">
              <a:buBlip>
                <a:blip r:embed="rId3"/>
              </a:buBlip>
            </a:lvl3pPr>
            <a:lvl4pPr marL="1727200" indent="-355600">
              <a:buBlip>
                <a:blip r:embed="rId3"/>
              </a:buBlip>
            </a:lvl4pPr>
            <a:lvl5pPr marL="2184400" indent="-355600">
              <a:buBlip>
                <a:blip r:embed="rId3"/>
              </a:buBlip>
            </a:lvl5pPr>
          </a:lstStyle>
          <a:p>
            <a:pPr/>
            <a:r>
              <a:t>Body Level One</a:t>
            </a:r>
          </a:p>
          <a:p>
            <a:pPr lvl="1"/>
            <a:r>
              <a:t>Body Level Two</a:t>
            </a:r>
          </a:p>
          <a:p>
            <a:pPr lvl="2"/>
            <a:r>
              <a:t>Body Level Three</a:t>
            </a:r>
          </a:p>
          <a:p>
            <a:pPr lvl="3"/>
            <a:r>
              <a:t>Body Level Four</a:t>
            </a:r>
          </a:p>
          <a:p>
            <a:pPr lvl="4"/>
            <a:r>
              <a:t>Body Level Five</a:t>
            </a:r>
          </a:p>
        </p:txBody>
      </p:sp>
      <p:pic>
        <p:nvPicPr>
          <p:cNvPr id="190" name="Picture 6" descr="Picture 6"/>
          <p:cNvPicPr>
            <a:picLocks noChangeAspect="1"/>
          </p:cNvPicPr>
          <p:nvPr/>
        </p:nvPicPr>
        <p:blipFill>
          <a:blip r:embed="rId4">
            <a:extLst/>
          </a:blip>
          <a:stretch>
            <a:fillRect/>
          </a:stretch>
        </p:blipFill>
        <p:spPr>
          <a:xfrm>
            <a:off x="284851" y="6437998"/>
            <a:ext cx="1621537" cy="225394"/>
          </a:xfrm>
          <a:prstGeom prst="rect">
            <a:avLst/>
          </a:prstGeom>
          <a:ln w="12700">
            <a:miter lim="400000"/>
          </a:ln>
        </p:spPr>
      </p:pic>
      <p:sp>
        <p:nvSpPr>
          <p:cNvPr id="191"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rgbClr val="283142"/>
                </a:solidFill>
                <a:latin typeface="Arial"/>
                <a:ea typeface="Arial"/>
                <a:cs typeface="Arial"/>
                <a:sym typeface="Arial"/>
              </a:defRPr>
            </a:lvl1pPr>
          </a:lstStyle>
          <a:p>
            <a:pPr/>
            <a:r>
              <a:t>#EDU17</a:t>
            </a:r>
          </a:p>
        </p:txBody>
      </p:sp>
      <p:sp>
        <p:nvSpPr>
          <p:cNvPr id="1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15_Title Slide">
    <p:bg>
      <p:bgPr>
        <a:solidFill>
          <a:srgbClr val="283142"/>
        </a:solidFill>
      </p:bgPr>
    </p:bg>
    <p:spTree>
      <p:nvGrpSpPr>
        <p:cNvPr id="1" name=""/>
        <p:cNvGrpSpPr/>
        <p:nvPr/>
      </p:nvGrpSpPr>
      <p:grpSpPr>
        <a:xfrm>
          <a:off x="0" y="0"/>
          <a:ext cx="0" cy="0"/>
          <a:chOff x="0" y="0"/>
          <a:chExt cx="0" cy="0"/>
        </a:xfrm>
      </p:grpSpPr>
      <p:sp>
        <p:nvSpPr>
          <p:cNvPr id="199" name="Body Level One…"/>
          <p:cNvSpPr txBox="1"/>
          <p:nvPr>
            <p:ph type="body" sz="half" idx="1"/>
          </p:nvPr>
        </p:nvSpPr>
        <p:spPr>
          <a:xfrm>
            <a:off x="5423451" y="2163480"/>
            <a:ext cx="5181601" cy="3996020"/>
          </a:xfrm>
          <a:prstGeom prst="rect">
            <a:avLst/>
          </a:prstGeom>
        </p:spPr>
        <p:txBody>
          <a:bodyPr/>
          <a:lstStyle>
            <a:lvl1pPr>
              <a:lnSpc>
                <a:spcPct val="100000"/>
              </a:lnSpc>
              <a:buBlip>
                <a:blip r:embed="rId2"/>
              </a:buBlip>
              <a:defRPr>
                <a:solidFill>
                  <a:schemeClr val="accent3">
                    <a:lumOff val="44000"/>
                  </a:schemeClr>
                </a:solidFill>
              </a:defRPr>
            </a:lvl1pPr>
            <a:lvl2pPr marL="723900" indent="-266700">
              <a:lnSpc>
                <a:spcPct val="100000"/>
              </a:lnSpc>
              <a:buBlip>
                <a:blip r:embed="rId2"/>
              </a:buBlip>
              <a:defRPr>
                <a:solidFill>
                  <a:schemeClr val="accent3">
                    <a:lumOff val="44000"/>
                  </a:schemeClr>
                </a:solidFill>
              </a:defRPr>
            </a:lvl2pPr>
            <a:lvl3pPr marL="1234439" indent="-320039">
              <a:lnSpc>
                <a:spcPct val="100000"/>
              </a:lnSpc>
              <a:buBlip>
                <a:blip r:embed="rId2"/>
              </a:buBlip>
              <a:defRPr>
                <a:solidFill>
                  <a:schemeClr val="accent3">
                    <a:lumOff val="44000"/>
                  </a:schemeClr>
                </a:solidFill>
              </a:defRPr>
            </a:lvl3pPr>
            <a:lvl4pPr marL="1727200" indent="-355600">
              <a:lnSpc>
                <a:spcPct val="100000"/>
              </a:lnSpc>
              <a:buBlip>
                <a:blip r:embed="rId2"/>
              </a:buBlip>
              <a:defRPr>
                <a:solidFill>
                  <a:schemeClr val="accent3">
                    <a:lumOff val="44000"/>
                  </a:schemeClr>
                </a:solidFill>
              </a:defRPr>
            </a:lvl4pPr>
            <a:lvl5pPr marL="2184400" indent="-355600">
              <a:lnSpc>
                <a:spcPct val="100000"/>
              </a:lnSpc>
              <a:buBlip>
                <a:blip r:embed="rId2"/>
              </a:buBlip>
              <a:defRPr>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 name="Billede 2" descr="Billede 2"/>
          <p:cNvPicPr>
            <a:picLocks noChangeAspect="1"/>
          </p:cNvPicPr>
          <p:nvPr/>
        </p:nvPicPr>
        <p:blipFill>
          <a:blip r:embed="rId3">
            <a:extLst/>
          </a:blip>
          <a:stretch>
            <a:fillRect/>
          </a:stretch>
        </p:blipFill>
        <p:spPr>
          <a:xfrm>
            <a:off x="-7201" y="0"/>
            <a:ext cx="4542173" cy="6858000"/>
          </a:xfrm>
          <a:prstGeom prst="rect">
            <a:avLst/>
          </a:prstGeom>
          <a:ln w="12700">
            <a:miter lim="400000"/>
          </a:ln>
        </p:spPr>
      </p:pic>
      <p:sp>
        <p:nvSpPr>
          <p:cNvPr id="201" name="Title Text"/>
          <p:cNvSpPr txBox="1"/>
          <p:nvPr>
            <p:ph type="title"/>
          </p:nvPr>
        </p:nvSpPr>
        <p:spPr>
          <a:xfrm>
            <a:off x="5423451" y="698500"/>
            <a:ext cx="5181601" cy="1238631"/>
          </a:xfrm>
          <a:prstGeom prst="rect">
            <a:avLst/>
          </a:prstGeom>
        </p:spPr>
        <p:txBody>
          <a:bodyPr anchor="b"/>
          <a:lstStyle>
            <a:lvl1pPr>
              <a:defRPr sz="4000">
                <a:solidFill>
                  <a:schemeClr val="accent3">
                    <a:lumOff val="44000"/>
                  </a:schemeClr>
                </a:solidFill>
              </a:defRPr>
            </a:lvl1pPr>
          </a:lstStyle>
          <a:p>
            <a:pPr/>
            <a:r>
              <a:t>Title Text</a:t>
            </a:r>
          </a:p>
        </p:txBody>
      </p:sp>
      <p:pic>
        <p:nvPicPr>
          <p:cNvPr id="202" name="Picture 6" descr="Picture 6"/>
          <p:cNvPicPr>
            <a:picLocks noChangeAspect="1"/>
          </p:cNvPicPr>
          <p:nvPr/>
        </p:nvPicPr>
        <p:blipFill>
          <a:blip r:embed="rId4">
            <a:extLst/>
          </a:blip>
          <a:stretch>
            <a:fillRect/>
          </a:stretch>
        </p:blipFill>
        <p:spPr>
          <a:xfrm>
            <a:off x="216611" y="6492588"/>
            <a:ext cx="1621538" cy="225394"/>
          </a:xfrm>
          <a:prstGeom prst="rect">
            <a:avLst/>
          </a:prstGeom>
          <a:ln w="12700">
            <a:miter lim="400000"/>
          </a:ln>
        </p:spPr>
      </p:pic>
      <p:sp>
        <p:nvSpPr>
          <p:cNvPr id="203"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sp>
        <p:nvSpPr>
          <p:cNvPr id="2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7_Title Slide">
    <p:bg>
      <p:bgPr>
        <a:solidFill>
          <a:srgbClr val="283142"/>
        </a:solidFill>
      </p:bgPr>
    </p:bg>
    <p:spTree>
      <p:nvGrpSpPr>
        <p:cNvPr id="1" name=""/>
        <p:cNvGrpSpPr/>
        <p:nvPr/>
      </p:nvGrpSpPr>
      <p:grpSpPr>
        <a:xfrm>
          <a:off x="0" y="0"/>
          <a:ext cx="0" cy="0"/>
          <a:chOff x="0" y="0"/>
          <a:chExt cx="0" cy="0"/>
        </a:xfrm>
      </p:grpSpPr>
      <p:pic>
        <p:nvPicPr>
          <p:cNvPr id="211" name="Picture 6" descr="Picture 6"/>
          <p:cNvPicPr>
            <a:picLocks noChangeAspect="1"/>
          </p:cNvPicPr>
          <p:nvPr/>
        </p:nvPicPr>
        <p:blipFill>
          <a:blip r:embed="rId2">
            <a:extLst/>
          </a:blip>
          <a:stretch>
            <a:fillRect/>
          </a:stretch>
        </p:blipFill>
        <p:spPr>
          <a:xfrm>
            <a:off x="2543555" y="6479456"/>
            <a:ext cx="1618490" cy="222505"/>
          </a:xfrm>
          <a:prstGeom prst="rect">
            <a:avLst/>
          </a:prstGeom>
          <a:ln w="12700">
            <a:miter lim="400000"/>
          </a:ln>
        </p:spPr>
      </p:pic>
      <p:sp>
        <p:nvSpPr>
          <p:cNvPr id="212" name="Body Level One…"/>
          <p:cNvSpPr txBox="1"/>
          <p:nvPr>
            <p:ph type="body" sz="half" idx="1"/>
          </p:nvPr>
        </p:nvSpPr>
        <p:spPr>
          <a:xfrm>
            <a:off x="6490251" y="1122362"/>
            <a:ext cx="5181601" cy="4638238"/>
          </a:xfrm>
          <a:prstGeom prst="rect">
            <a:avLst/>
          </a:prstGeom>
        </p:spPr>
        <p:txBody>
          <a:bodyPr/>
          <a:lstStyle>
            <a:lvl1pPr>
              <a:lnSpc>
                <a:spcPct val="100000"/>
              </a:lnSpc>
              <a:buBlip>
                <a:blip r:embed="rId3"/>
              </a:buBlip>
              <a:defRPr>
                <a:solidFill>
                  <a:schemeClr val="accent3">
                    <a:lumOff val="44000"/>
                  </a:schemeClr>
                </a:solidFill>
              </a:defRPr>
            </a:lvl1pPr>
            <a:lvl2pPr marL="723900" indent="-266700">
              <a:lnSpc>
                <a:spcPct val="100000"/>
              </a:lnSpc>
              <a:buBlip>
                <a:blip r:embed="rId3"/>
              </a:buBlip>
              <a:defRPr>
                <a:solidFill>
                  <a:schemeClr val="accent3">
                    <a:lumOff val="44000"/>
                  </a:schemeClr>
                </a:solidFill>
              </a:defRPr>
            </a:lvl2pPr>
            <a:lvl3pPr marL="1234439" indent="-320039">
              <a:lnSpc>
                <a:spcPct val="100000"/>
              </a:lnSpc>
              <a:buBlip>
                <a:blip r:embed="rId3"/>
              </a:buBlip>
              <a:defRPr>
                <a:solidFill>
                  <a:schemeClr val="accent3">
                    <a:lumOff val="44000"/>
                  </a:schemeClr>
                </a:solidFill>
              </a:defRPr>
            </a:lvl3pPr>
            <a:lvl4pPr marL="1727200" indent="-355600">
              <a:lnSpc>
                <a:spcPct val="100000"/>
              </a:lnSpc>
              <a:buBlip>
                <a:blip r:embed="rId3"/>
              </a:buBlip>
              <a:defRPr>
                <a:solidFill>
                  <a:schemeClr val="accent3">
                    <a:lumOff val="44000"/>
                  </a:schemeClr>
                </a:solidFill>
              </a:defRPr>
            </a:lvl4pPr>
            <a:lvl5pPr marL="2184400" indent="-355600">
              <a:lnSpc>
                <a:spcPct val="100000"/>
              </a:lnSpc>
              <a:buBlip>
                <a:blip r:embed="rId3"/>
              </a:buBlip>
              <a:defRPr>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213" name="Billede 2" descr="Billede 2"/>
          <p:cNvPicPr>
            <a:picLocks noChangeAspect="1"/>
          </p:cNvPicPr>
          <p:nvPr/>
        </p:nvPicPr>
        <p:blipFill>
          <a:blip r:embed="rId4">
            <a:extLst/>
          </a:blip>
          <a:stretch>
            <a:fillRect/>
          </a:stretch>
        </p:blipFill>
        <p:spPr>
          <a:xfrm>
            <a:off x="-10801" y="0"/>
            <a:ext cx="5980011" cy="6858000"/>
          </a:xfrm>
          <a:prstGeom prst="rect">
            <a:avLst/>
          </a:prstGeom>
          <a:ln w="12700">
            <a:miter lim="400000"/>
          </a:ln>
        </p:spPr>
      </p:pic>
      <p:sp>
        <p:nvSpPr>
          <p:cNvPr id="214" name="Title Text"/>
          <p:cNvSpPr txBox="1"/>
          <p:nvPr>
            <p:ph type="title"/>
          </p:nvPr>
        </p:nvSpPr>
        <p:spPr>
          <a:xfrm>
            <a:off x="1219200" y="1735627"/>
            <a:ext cx="3657600" cy="3008204"/>
          </a:xfrm>
          <a:prstGeom prst="rect">
            <a:avLst/>
          </a:prstGeom>
        </p:spPr>
        <p:txBody>
          <a:bodyPr anchor="b"/>
          <a:lstStyle>
            <a:lvl1pPr>
              <a:defRPr sz="4800">
                <a:solidFill>
                  <a:schemeClr val="accent3">
                    <a:lumOff val="44000"/>
                  </a:schemeClr>
                </a:solidFill>
              </a:defRPr>
            </a:lvl1pPr>
          </a:lstStyle>
          <a:p>
            <a:pPr/>
            <a:r>
              <a:t>Title Text</a:t>
            </a:r>
          </a:p>
        </p:txBody>
      </p:sp>
      <p:sp>
        <p:nvSpPr>
          <p:cNvPr id="215"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o indholdsobjekter">
    <p:spTree>
      <p:nvGrpSpPr>
        <p:cNvPr id="1" name=""/>
        <p:cNvGrpSpPr/>
        <p:nvPr/>
      </p:nvGrpSpPr>
      <p:grpSpPr>
        <a:xfrm>
          <a:off x="0" y="0"/>
          <a:ext cx="0" cy="0"/>
          <a:chOff x="0" y="0"/>
          <a:chExt cx="0" cy="0"/>
        </a:xfrm>
      </p:grpSpPr>
      <p:sp>
        <p:nvSpPr>
          <p:cNvPr id="223" name="Title Text"/>
          <p:cNvSpPr txBox="1"/>
          <p:nvPr>
            <p:ph type="title"/>
          </p:nvPr>
        </p:nvSpPr>
        <p:spPr>
          <a:prstGeom prst="rect">
            <a:avLst/>
          </a:prstGeom>
        </p:spPr>
        <p:txBody>
          <a:bodyPr/>
          <a:lstStyle/>
          <a:p>
            <a:pPr/>
            <a:r>
              <a:t>Title Text</a:t>
            </a:r>
          </a:p>
        </p:txBody>
      </p:sp>
      <p:sp>
        <p:nvSpPr>
          <p:cNvPr id="224" name="Body Level One…"/>
          <p:cNvSpPr txBox="1"/>
          <p:nvPr>
            <p:ph type="body" sz="half" idx="1"/>
          </p:nvPr>
        </p:nvSpPr>
        <p:spPr>
          <a:xfrm>
            <a:off x="838200" y="2032000"/>
            <a:ext cx="5181600" cy="4000500"/>
          </a:xfrm>
          <a:prstGeom prst="rect">
            <a:avLst/>
          </a:prstGeom>
        </p:spPr>
        <p:txBody>
          <a:bodyPr/>
          <a:lstStyle>
            <a:lvl1pPr>
              <a:buBlip>
                <a:blip r:embed="rId2"/>
              </a:buBlip>
            </a:lvl1pPr>
            <a:lvl2pPr marL="723900" indent="-266700">
              <a:buBlip>
                <a:blip r:embed="rId2"/>
              </a:buBlip>
            </a:lvl2pPr>
            <a:lvl3pPr marL="1234439" indent="-320039">
              <a:buBlip>
                <a:blip r:embed="rId2"/>
              </a:buBlip>
            </a:lvl3pPr>
            <a:lvl4pPr marL="1727200" indent="-355600">
              <a:buBlip>
                <a:blip r:embed="rId2"/>
              </a:buBlip>
            </a:lvl4pPr>
            <a:lvl5pPr marL="2184400" indent="-3556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5"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rgbClr val="283142"/>
                </a:solidFill>
                <a:latin typeface="Arial"/>
                <a:ea typeface="Arial"/>
                <a:cs typeface="Arial"/>
                <a:sym typeface="Arial"/>
              </a:defRPr>
            </a:lvl1pPr>
          </a:lstStyle>
          <a:p>
            <a:pPr/>
            <a:r>
              <a:t>#EDU17</a:t>
            </a:r>
          </a:p>
        </p:txBody>
      </p:sp>
      <p:sp>
        <p:nvSpPr>
          <p:cNvPr id="2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8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24"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25"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2_Title Only">
    <p:bg>
      <p:bgPr>
        <a:solidFill>
          <a:schemeClr val="accent1"/>
        </a:solidFill>
      </p:bgPr>
    </p:bg>
    <p:spTree>
      <p:nvGrpSpPr>
        <p:cNvPr id="1" name=""/>
        <p:cNvGrpSpPr/>
        <p:nvPr/>
      </p:nvGrpSpPr>
      <p:grpSpPr>
        <a:xfrm>
          <a:off x="0" y="0"/>
          <a:ext cx="0" cy="0"/>
          <a:chOff x="0" y="0"/>
          <a:chExt cx="0" cy="0"/>
        </a:xfrm>
      </p:grpSpPr>
      <p:sp>
        <p:nvSpPr>
          <p:cNvPr id="233" name="Title Text"/>
          <p:cNvSpPr txBox="1"/>
          <p:nvPr>
            <p:ph type="title"/>
          </p:nvPr>
        </p:nvSpPr>
        <p:spPr>
          <a:prstGeom prst="rect">
            <a:avLst/>
          </a:prstGeom>
        </p:spPr>
        <p:txBody>
          <a:bodyPr/>
          <a:lstStyle>
            <a:lvl1pPr>
              <a:defRPr>
                <a:solidFill>
                  <a:schemeClr val="accent3">
                    <a:lumOff val="44000"/>
                  </a:schemeClr>
                </a:solidFill>
              </a:defRPr>
            </a:lvl1pPr>
          </a:lstStyle>
          <a:p>
            <a:pPr/>
            <a:r>
              <a:t>Title Text</a:t>
            </a:r>
          </a:p>
        </p:txBody>
      </p:sp>
      <p:pic>
        <p:nvPicPr>
          <p:cNvPr id="234" name="Picture 4" descr="Picture 4"/>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pic>
        <p:nvPicPr>
          <p:cNvPr id="235" name="Picture 4" descr="Picture 4"/>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sp>
        <p:nvSpPr>
          <p:cNvPr id="236" name="Rectangle 3"/>
          <p:cNvSpPr/>
          <p:nvPr/>
        </p:nvSpPr>
        <p:spPr>
          <a:xfrm>
            <a:off x="0" y="-1"/>
            <a:ext cx="12192000" cy="6858001"/>
          </a:xfrm>
          <a:prstGeom prst="rect">
            <a:avLst/>
          </a:prstGeom>
          <a:solidFill>
            <a:srgbClr val="283142"/>
          </a:solidFill>
          <a:ln w="12700">
            <a:miter lim="400000"/>
          </a:ln>
        </p:spPr>
        <p:txBody>
          <a:bodyPr lIns="45719" rIns="45719" anchor="ctr"/>
          <a:lstStyle/>
          <a:p>
            <a:pPr algn="ctr">
              <a:defRPr>
                <a:solidFill>
                  <a:schemeClr val="accent3">
                    <a:lumOff val="44000"/>
                  </a:schemeClr>
                </a:solidFill>
              </a:defRPr>
            </a:pPr>
          </a:p>
        </p:txBody>
      </p:sp>
      <p:pic>
        <p:nvPicPr>
          <p:cNvPr id="237"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238"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grpSp>
        <p:nvGrpSpPr>
          <p:cNvPr id="243" name="Group"/>
          <p:cNvGrpSpPr/>
          <p:nvPr/>
        </p:nvGrpSpPr>
        <p:grpSpPr>
          <a:xfrm>
            <a:off x="-56725" y="6089886"/>
            <a:ext cx="12610250" cy="1270001"/>
            <a:chOff x="0" y="0"/>
            <a:chExt cx="12610248" cy="1270000"/>
          </a:xfrm>
        </p:grpSpPr>
        <p:sp>
          <p:nvSpPr>
            <p:cNvPr id="239" name="Rectangle"/>
            <p:cNvSpPr/>
            <p:nvPr/>
          </p:nvSpPr>
          <p:spPr>
            <a:xfrm>
              <a:off x="0" y="0"/>
              <a:ext cx="12610249" cy="1270000"/>
            </a:xfrm>
            <a:prstGeom prst="rect">
              <a:avLst/>
            </a:prstGeom>
            <a:solidFill>
              <a:schemeClr val="accent3">
                <a:lumOff val="44000"/>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pic>
          <p:nvPicPr>
            <p:cNvPr id="240" name="Screen Shot 2017-10-24 at 10.39.57 AM.png" descr="Screen Shot 2017-10-24 at 10.39.57 AM.png"/>
            <p:cNvPicPr>
              <a:picLocks noChangeAspect="1"/>
            </p:cNvPicPr>
            <p:nvPr/>
          </p:nvPicPr>
          <p:blipFill>
            <a:blip r:embed="rId4">
              <a:extLst/>
            </a:blip>
            <a:stretch>
              <a:fillRect/>
            </a:stretch>
          </p:blipFill>
          <p:spPr>
            <a:xfrm>
              <a:off x="820947" y="56755"/>
              <a:ext cx="2430813" cy="630550"/>
            </a:xfrm>
            <a:prstGeom prst="rect">
              <a:avLst/>
            </a:prstGeom>
            <a:ln w="12700" cap="flat">
              <a:noFill/>
              <a:miter lim="400000"/>
            </a:ln>
            <a:effectLst/>
          </p:spPr>
        </p:pic>
        <p:pic>
          <p:nvPicPr>
            <p:cNvPr id="241" name="Picture 7" descr="Picture 7"/>
            <p:cNvPicPr>
              <a:picLocks noChangeAspect="1"/>
            </p:cNvPicPr>
            <p:nvPr/>
          </p:nvPicPr>
          <p:blipFill>
            <a:blip r:embed="rId5">
              <a:extLst/>
            </a:blip>
            <a:stretch>
              <a:fillRect/>
            </a:stretch>
          </p:blipFill>
          <p:spPr>
            <a:xfrm>
              <a:off x="5352350" y="260778"/>
              <a:ext cx="1600749" cy="222505"/>
            </a:xfrm>
            <a:prstGeom prst="rect">
              <a:avLst/>
            </a:prstGeom>
            <a:ln w="12700" cap="flat">
              <a:noFill/>
              <a:miter lim="400000"/>
            </a:ln>
            <a:effectLst/>
          </p:spPr>
        </p:pic>
        <p:sp>
          <p:nvSpPr>
            <p:cNvPr id="242" name="#EDU17"/>
            <p:cNvSpPr txBox="1"/>
            <p:nvPr/>
          </p:nvSpPr>
          <p:spPr>
            <a:xfrm>
              <a:off x="10493427" y="196699"/>
              <a:ext cx="9682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1000"/>
                </a:spcBef>
                <a:defRPr b="1" i="1">
                  <a:solidFill>
                    <a:srgbClr val="283142"/>
                  </a:solidFill>
                  <a:latin typeface="Arial"/>
                  <a:ea typeface="Arial"/>
                  <a:cs typeface="Arial"/>
                  <a:sym typeface="Arial"/>
                </a:defRPr>
              </a:lvl1pPr>
            </a:lstStyle>
            <a:p>
              <a:pPr/>
              <a:r>
                <a:t>#EDU17</a:t>
              </a:r>
            </a:p>
          </p:txBody>
        </p:sp>
      </p:grpSp>
      <p:sp>
        <p:nvSpPr>
          <p:cNvPr id="2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Indhold med billedtekst">
    <p:spTree>
      <p:nvGrpSpPr>
        <p:cNvPr id="1" name=""/>
        <p:cNvGrpSpPr/>
        <p:nvPr/>
      </p:nvGrpSpPr>
      <p:grpSpPr>
        <a:xfrm>
          <a:off x="0" y="0"/>
          <a:ext cx="0" cy="0"/>
          <a:chOff x="0" y="0"/>
          <a:chExt cx="0" cy="0"/>
        </a:xfrm>
      </p:grpSpPr>
      <p:sp>
        <p:nvSpPr>
          <p:cNvPr id="251"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252" name="Body Level One…"/>
          <p:cNvSpPr txBox="1"/>
          <p:nvPr>
            <p:ph type="body" sz="half" idx="1"/>
          </p:nvPr>
        </p:nvSpPr>
        <p:spPr>
          <a:xfrm>
            <a:off x="5183187" y="1562100"/>
            <a:ext cx="6172201" cy="4432301"/>
          </a:xfrm>
          <a:prstGeom prst="rect">
            <a:avLst/>
          </a:prstGeom>
        </p:spPr>
        <p:txBody>
          <a:bodyPr/>
          <a:lstStyle>
            <a:lvl1pPr>
              <a:buBlip>
                <a:blip r:embed="rId2"/>
              </a:buBlip>
              <a:defRPr sz="3200"/>
            </a:lvl1pPr>
            <a:lvl2pPr marL="718457" indent="-261257">
              <a:buBlip>
                <a:blip r:embed="rId2"/>
              </a:buBlip>
              <a:defRPr sz="3200"/>
            </a:lvl2pPr>
            <a:lvl3pPr marL="1219200" indent="-304800">
              <a:buBlip>
                <a:blip r:embed="rId2"/>
              </a:buBlip>
              <a:defRPr sz="3200"/>
            </a:lvl3pPr>
            <a:lvl4pPr marL="1737360" indent="-365760">
              <a:buBlip>
                <a:blip r:embed="rId2"/>
              </a:buBlip>
              <a:defRPr sz="3200"/>
            </a:lvl4pPr>
            <a:lvl5pPr marL="2194560" indent="-365760">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253" name="Text Placeholder 3"/>
          <p:cNvSpPr/>
          <p:nvPr>
            <p:ph type="body" sz="quarter" idx="13"/>
          </p:nvPr>
        </p:nvSpPr>
        <p:spPr>
          <a:xfrm>
            <a:off x="839787" y="2197099"/>
            <a:ext cx="3932238" cy="3784602"/>
          </a:xfrm>
          <a:prstGeom prst="rect">
            <a:avLst/>
          </a:prstGeom>
        </p:spPr>
        <p:txBody>
          <a:bodyPr/>
          <a:lstStyle/>
          <a:p>
            <a:pPr marL="0" indent="0">
              <a:buSzTx/>
              <a:buNone/>
              <a:defRPr b="0" sz="1600"/>
            </a:pPr>
          </a:p>
        </p:txBody>
      </p:sp>
      <p:sp>
        <p:nvSpPr>
          <p:cNvPr id="254"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rgbClr val="283142"/>
                </a:solidFill>
                <a:latin typeface="Arial"/>
                <a:ea typeface="Arial"/>
                <a:cs typeface="Arial"/>
                <a:sym typeface="Arial"/>
              </a:defRPr>
            </a:lvl1pPr>
          </a:lstStyle>
          <a:p>
            <a:pPr/>
            <a:r>
              <a:t>#EDU17</a:t>
            </a:r>
          </a:p>
        </p:txBody>
      </p:sp>
      <p:sp>
        <p:nvSpPr>
          <p:cNvPr id="2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illede med billedtekst">
    <p:spTree>
      <p:nvGrpSpPr>
        <p:cNvPr id="1" name=""/>
        <p:cNvGrpSpPr/>
        <p:nvPr/>
      </p:nvGrpSpPr>
      <p:grpSpPr>
        <a:xfrm>
          <a:off x="0" y="0"/>
          <a:ext cx="0" cy="0"/>
          <a:chOff x="0" y="0"/>
          <a:chExt cx="0" cy="0"/>
        </a:xfrm>
      </p:grpSpPr>
      <p:sp>
        <p:nvSpPr>
          <p:cNvPr id="26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263" name="Picture Placeholder 2"/>
          <p:cNvSpPr/>
          <p:nvPr>
            <p:ph type="pic" sz="half" idx="13"/>
          </p:nvPr>
        </p:nvSpPr>
        <p:spPr>
          <a:xfrm>
            <a:off x="5183187" y="758825"/>
            <a:ext cx="6172201" cy="5248275"/>
          </a:xfrm>
          <a:prstGeom prst="rect">
            <a:avLst/>
          </a:prstGeom>
        </p:spPr>
        <p:txBody>
          <a:bodyPr lIns="91439" rIns="91439">
            <a:noAutofit/>
          </a:bodyPr>
          <a:lstStyle/>
          <a:p>
            <a:pPr/>
          </a:p>
        </p:txBody>
      </p:sp>
      <p:sp>
        <p:nvSpPr>
          <p:cNvPr id="264" name="Body Level One…"/>
          <p:cNvSpPr txBox="1"/>
          <p:nvPr>
            <p:ph type="body" sz="quarter" idx="1"/>
          </p:nvPr>
        </p:nvSpPr>
        <p:spPr>
          <a:xfrm>
            <a:off x="839787" y="2197100"/>
            <a:ext cx="3932239" cy="3810000"/>
          </a:xfrm>
          <a:prstGeom prst="rect">
            <a:avLst/>
          </a:prstGeom>
        </p:spPr>
        <p:txBody>
          <a:bodyPr/>
          <a:lstStyle>
            <a:lvl1pPr marL="0" indent="0">
              <a:buSzTx/>
              <a:buNone/>
              <a:defRPr b="0" sz="1600"/>
            </a:lvl1pPr>
            <a:lvl2pPr marL="0" indent="457200">
              <a:buSzTx/>
              <a:buNone/>
              <a:defRPr b="0" sz="1600"/>
            </a:lvl2pPr>
            <a:lvl3pPr marL="0" indent="914400">
              <a:buSzTx/>
              <a:buNone/>
              <a:defRPr b="0" sz="1600"/>
            </a:lvl3pPr>
            <a:lvl4pPr marL="0" indent="1371600">
              <a:buSzTx/>
              <a:buNone/>
              <a:defRPr b="0" sz="1600"/>
            </a:lvl4pPr>
            <a:lvl5pPr marL="0" indent="1828800">
              <a:buSzTx/>
              <a:buNone/>
              <a:defRPr b="0" sz="1600"/>
            </a:lvl5pPr>
          </a:lstStyle>
          <a:p>
            <a:pPr/>
            <a:r>
              <a:t>Body Level One</a:t>
            </a:r>
          </a:p>
          <a:p>
            <a:pPr lvl="1"/>
            <a:r>
              <a:t>Body Level Two</a:t>
            </a:r>
          </a:p>
          <a:p>
            <a:pPr lvl="2"/>
            <a:r>
              <a:t>Body Level Three</a:t>
            </a:r>
          </a:p>
          <a:p>
            <a:pPr lvl="3"/>
            <a:r>
              <a:t>Body Level Four</a:t>
            </a:r>
          </a:p>
          <a:p>
            <a:pPr lvl="4"/>
            <a:r>
              <a:t>Body Level Five</a:t>
            </a:r>
          </a:p>
        </p:txBody>
      </p:sp>
      <p:sp>
        <p:nvSpPr>
          <p:cNvPr id="265"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rgbClr val="283142"/>
                </a:solidFill>
                <a:latin typeface="Arial"/>
                <a:ea typeface="Arial"/>
                <a:cs typeface="Arial"/>
                <a:sym typeface="Arial"/>
              </a:defRPr>
            </a:lvl1pPr>
          </a:lstStyle>
          <a:p>
            <a:pPr/>
            <a:r>
              <a:t>#EDU17</a:t>
            </a:r>
          </a:p>
        </p:txBody>
      </p:sp>
      <p:sp>
        <p:nvSpPr>
          <p:cNvPr id="2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3_Blank">
    <p:bg>
      <p:bgPr>
        <a:solidFill>
          <a:srgbClr val="283142"/>
        </a:solidFill>
      </p:bgPr>
    </p:bg>
    <p:spTree>
      <p:nvGrpSpPr>
        <p:cNvPr id="1" name=""/>
        <p:cNvGrpSpPr/>
        <p:nvPr/>
      </p:nvGrpSpPr>
      <p:grpSpPr>
        <a:xfrm>
          <a:off x="0" y="0"/>
          <a:ext cx="0" cy="0"/>
          <a:chOff x="0" y="0"/>
          <a:chExt cx="0" cy="0"/>
        </a:xfrm>
      </p:grpSpPr>
      <p:sp>
        <p:nvSpPr>
          <p:cNvPr id="273" name="TextBox 1"/>
          <p:cNvSpPr txBox="1"/>
          <p:nvPr/>
        </p:nvSpPr>
        <p:spPr>
          <a:xfrm>
            <a:off x="3536731" y="3170402"/>
            <a:ext cx="5118538" cy="708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400">
                <a:solidFill>
                  <a:schemeClr val="accent3">
                    <a:lumOff val="44000"/>
                  </a:schemeClr>
                </a:solidFill>
                <a:latin typeface="Arial"/>
                <a:ea typeface="Arial"/>
                <a:cs typeface="Arial"/>
                <a:sym typeface="Arial"/>
              </a:defRPr>
            </a:lvl1pPr>
          </a:lstStyle>
          <a:p>
            <a:pPr/>
            <a:r>
              <a:t>Thank you!</a:t>
            </a:r>
          </a:p>
        </p:txBody>
      </p:sp>
      <p:pic>
        <p:nvPicPr>
          <p:cNvPr id="274" name="Picture 6" descr="Picture 6"/>
          <p:cNvPicPr>
            <a:picLocks noChangeAspect="1"/>
          </p:cNvPicPr>
          <p:nvPr/>
        </p:nvPicPr>
        <p:blipFill>
          <a:blip r:embed="rId2">
            <a:extLst/>
          </a:blip>
          <a:stretch>
            <a:fillRect/>
          </a:stretch>
        </p:blipFill>
        <p:spPr>
          <a:xfrm>
            <a:off x="5286755" y="6499412"/>
            <a:ext cx="1621537" cy="225394"/>
          </a:xfrm>
          <a:prstGeom prst="rect">
            <a:avLst/>
          </a:prstGeom>
          <a:ln w="12700">
            <a:miter lim="400000"/>
          </a:ln>
        </p:spPr>
      </p:pic>
      <p:sp>
        <p:nvSpPr>
          <p:cNvPr id="275" name="#EDU17"/>
          <p:cNvSpPr txBox="1"/>
          <p:nvPr/>
        </p:nvSpPr>
        <p:spPr>
          <a:xfrm>
            <a:off x="10388699" y="6422970"/>
            <a:ext cx="106420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#EDU17</a:t>
            </a:r>
          </a:p>
        </p:txBody>
      </p:sp>
      <p:grpSp>
        <p:nvGrpSpPr>
          <p:cNvPr id="280" name="Group"/>
          <p:cNvGrpSpPr/>
          <p:nvPr/>
        </p:nvGrpSpPr>
        <p:grpSpPr>
          <a:xfrm>
            <a:off x="-56725" y="6089886"/>
            <a:ext cx="12610250" cy="1270001"/>
            <a:chOff x="0" y="0"/>
            <a:chExt cx="12610248" cy="1270000"/>
          </a:xfrm>
        </p:grpSpPr>
        <p:sp>
          <p:nvSpPr>
            <p:cNvPr id="276" name="Rectangle"/>
            <p:cNvSpPr/>
            <p:nvPr/>
          </p:nvSpPr>
          <p:spPr>
            <a:xfrm>
              <a:off x="0" y="0"/>
              <a:ext cx="12610249" cy="1270000"/>
            </a:xfrm>
            <a:prstGeom prst="rect">
              <a:avLst/>
            </a:prstGeom>
            <a:solidFill>
              <a:schemeClr val="accent3">
                <a:lumOff val="44000"/>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pic>
          <p:nvPicPr>
            <p:cNvPr id="277" name="Screen Shot 2017-10-24 at 10.39.57 AM.png" descr="Screen Shot 2017-10-24 at 10.39.57 AM.png"/>
            <p:cNvPicPr>
              <a:picLocks noChangeAspect="1"/>
            </p:cNvPicPr>
            <p:nvPr/>
          </p:nvPicPr>
          <p:blipFill>
            <a:blip r:embed="rId3">
              <a:extLst/>
            </a:blip>
            <a:stretch>
              <a:fillRect/>
            </a:stretch>
          </p:blipFill>
          <p:spPr>
            <a:xfrm>
              <a:off x="820947" y="56755"/>
              <a:ext cx="2430813" cy="630550"/>
            </a:xfrm>
            <a:prstGeom prst="rect">
              <a:avLst/>
            </a:prstGeom>
            <a:ln w="12700" cap="flat">
              <a:noFill/>
              <a:miter lim="400000"/>
            </a:ln>
            <a:effectLst/>
          </p:spPr>
        </p:pic>
        <p:pic>
          <p:nvPicPr>
            <p:cNvPr id="278" name="Picture 7" descr="Picture 7"/>
            <p:cNvPicPr>
              <a:picLocks noChangeAspect="1"/>
            </p:cNvPicPr>
            <p:nvPr/>
          </p:nvPicPr>
          <p:blipFill>
            <a:blip r:embed="rId4">
              <a:extLst/>
            </a:blip>
            <a:stretch>
              <a:fillRect/>
            </a:stretch>
          </p:blipFill>
          <p:spPr>
            <a:xfrm>
              <a:off x="5352350" y="260778"/>
              <a:ext cx="1600749" cy="222505"/>
            </a:xfrm>
            <a:prstGeom prst="rect">
              <a:avLst/>
            </a:prstGeom>
            <a:ln w="12700" cap="flat">
              <a:noFill/>
              <a:miter lim="400000"/>
            </a:ln>
            <a:effectLst/>
          </p:spPr>
        </p:pic>
        <p:sp>
          <p:nvSpPr>
            <p:cNvPr id="279" name="#EDU17"/>
            <p:cNvSpPr txBox="1"/>
            <p:nvPr/>
          </p:nvSpPr>
          <p:spPr>
            <a:xfrm>
              <a:off x="10493427" y="196699"/>
              <a:ext cx="9682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1000"/>
                </a:spcBef>
                <a:defRPr b="1" i="1">
                  <a:solidFill>
                    <a:srgbClr val="283142"/>
                  </a:solidFill>
                  <a:latin typeface="Arial"/>
                  <a:ea typeface="Arial"/>
                  <a:cs typeface="Arial"/>
                  <a:sym typeface="Arial"/>
                </a:defRPr>
              </a:lvl1pPr>
            </a:lstStyle>
            <a:p>
              <a:pPr/>
              <a:r>
                <a:t>#EDU17</a:t>
              </a:r>
            </a:p>
          </p:txBody>
        </p:sp>
      </p:grpSp>
      <p:sp>
        <p:nvSpPr>
          <p:cNvPr id="2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4_Blank">
    <p:bg>
      <p:bgPr>
        <a:solidFill>
          <a:schemeClr val="accent5"/>
        </a:solidFill>
      </p:bgPr>
    </p:bg>
    <p:spTree>
      <p:nvGrpSpPr>
        <p:cNvPr id="1" name=""/>
        <p:cNvGrpSpPr/>
        <p:nvPr/>
      </p:nvGrpSpPr>
      <p:grpSpPr>
        <a:xfrm>
          <a:off x="0" y="0"/>
          <a:ext cx="0" cy="0"/>
          <a:chOff x="0" y="0"/>
          <a:chExt cx="0" cy="0"/>
        </a:xfrm>
      </p:grpSpPr>
      <p:sp>
        <p:nvSpPr>
          <p:cNvPr id="288" name="TextBox 1"/>
          <p:cNvSpPr txBox="1"/>
          <p:nvPr/>
        </p:nvSpPr>
        <p:spPr>
          <a:xfrm>
            <a:off x="3536731" y="3170402"/>
            <a:ext cx="5118538" cy="708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400">
                <a:solidFill>
                  <a:schemeClr val="accent3">
                    <a:lumOff val="44000"/>
                  </a:schemeClr>
                </a:solidFill>
                <a:latin typeface="Arial"/>
                <a:ea typeface="Arial"/>
                <a:cs typeface="Arial"/>
                <a:sym typeface="Arial"/>
              </a:defRPr>
            </a:lvl1pPr>
          </a:lstStyle>
          <a:p>
            <a:pPr/>
            <a:r>
              <a:t>Thank you!</a:t>
            </a:r>
          </a:p>
        </p:txBody>
      </p:sp>
      <p:pic>
        <p:nvPicPr>
          <p:cNvPr id="289" name="Picture 6" descr="Picture 6"/>
          <p:cNvPicPr>
            <a:picLocks noChangeAspect="1"/>
          </p:cNvPicPr>
          <p:nvPr/>
        </p:nvPicPr>
        <p:blipFill>
          <a:blip r:embed="rId2">
            <a:extLst/>
          </a:blip>
          <a:stretch>
            <a:fillRect/>
          </a:stretch>
        </p:blipFill>
        <p:spPr>
          <a:xfrm>
            <a:off x="5286755" y="6499412"/>
            <a:ext cx="1621537" cy="225394"/>
          </a:xfrm>
          <a:prstGeom prst="rect">
            <a:avLst/>
          </a:prstGeom>
          <a:ln w="12700">
            <a:miter lim="400000"/>
          </a:ln>
        </p:spPr>
      </p:pic>
      <p:sp>
        <p:nvSpPr>
          <p:cNvPr id="2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 Top Alt">
    <p:spTree>
      <p:nvGrpSpPr>
        <p:cNvPr id="1" name=""/>
        <p:cNvGrpSpPr/>
        <p:nvPr/>
      </p:nvGrpSpPr>
      <p:grpSpPr>
        <a:xfrm>
          <a:off x="0" y="0"/>
          <a:ext cx="0" cy="0"/>
          <a:chOff x="0" y="0"/>
          <a:chExt cx="0" cy="0"/>
        </a:xfrm>
      </p:grpSpPr>
      <p:sp>
        <p:nvSpPr>
          <p:cNvPr id="297" name="Line"/>
          <p:cNvSpPr/>
          <p:nvPr/>
        </p:nvSpPr>
        <p:spPr>
          <a:xfrm flipV="1">
            <a:off x="381000" y="698316"/>
            <a:ext cx="11430000" cy="185"/>
          </a:xfrm>
          <a:prstGeom prst="line">
            <a:avLst/>
          </a:prstGeom>
          <a:ln w="12700">
            <a:solidFill>
              <a:srgbClr val="A6AAA9"/>
            </a:solidFill>
            <a:miter lim="400000"/>
          </a:ln>
        </p:spPr>
        <p:txBody>
          <a:bodyPr lIns="25400" tIns="25400" rIns="25400" bIns="25400" anchor="ctr"/>
          <a:lstStyle/>
          <a:p>
            <a:pPr defTabSz="228600">
              <a:defRPr sz="600">
                <a:solidFill>
                  <a:srgbClr val="000000"/>
                </a:solidFill>
                <a:latin typeface="+mj-lt"/>
                <a:ea typeface="+mj-ea"/>
                <a:cs typeface="+mj-cs"/>
                <a:sym typeface="Helvetica"/>
              </a:defRPr>
            </a:pPr>
          </a:p>
        </p:txBody>
      </p:sp>
      <p:sp>
        <p:nvSpPr>
          <p:cNvPr id="298" name="Text"/>
          <p:cNvSpPr txBox="1"/>
          <p:nvPr>
            <p:ph type="body" sz="quarter" idx="13"/>
          </p:nvPr>
        </p:nvSpPr>
        <p:spPr>
          <a:xfrm>
            <a:off x="381000" y="292099"/>
            <a:ext cx="10477500" cy="342901"/>
          </a:xfrm>
          <a:prstGeom prst="rect">
            <a:avLst/>
          </a:prstGeom>
        </p:spPr>
        <p:txBody>
          <a:bodyPr lIns="25400" tIns="25400" rIns="25400" bIns="25400" anchor="b">
            <a:spAutoFit/>
          </a:bodyPr>
          <a:lstStyle>
            <a:lvl1pPr marL="0" indent="0" defTabSz="323850">
              <a:lnSpc>
                <a:spcPct val="80000"/>
              </a:lnSpc>
              <a:spcBef>
                <a:spcPts val="0"/>
              </a:spcBef>
              <a:buSzTx/>
              <a:buNone/>
              <a:defRPr b="0" spc="90" sz="1800">
                <a:solidFill>
                  <a:srgbClr val="888888"/>
                </a:solidFill>
                <a:latin typeface="Intro Regular"/>
                <a:ea typeface="Intro Regular"/>
                <a:cs typeface="Intro Regular"/>
                <a:sym typeface="Intro Regular"/>
              </a:defRPr>
            </a:lvl1pPr>
          </a:lstStyle>
          <a:p>
            <a:pPr/>
            <a:r>
              <a:t>Text</a:t>
            </a:r>
          </a:p>
        </p:txBody>
      </p:sp>
      <p:sp>
        <p:nvSpPr>
          <p:cNvPr id="299" name="Title Text"/>
          <p:cNvSpPr txBox="1"/>
          <p:nvPr>
            <p:ph type="title"/>
          </p:nvPr>
        </p:nvSpPr>
        <p:spPr>
          <a:xfrm>
            <a:off x="381000" y="1079500"/>
            <a:ext cx="11430000" cy="508000"/>
          </a:xfrm>
          <a:prstGeom prst="rect">
            <a:avLst/>
          </a:prstGeom>
        </p:spPr>
        <p:txBody>
          <a:bodyPr lIns="25400" tIns="25400" rIns="25400" bIns="25400" anchor="t"/>
          <a:lstStyle>
            <a:lvl1pPr defTabSz="412750">
              <a:lnSpc>
                <a:spcPct val="80000"/>
              </a:lnSpc>
              <a:spcBef>
                <a:spcPts val="1900"/>
              </a:spcBef>
              <a:defRPr b="0" sz="4800">
                <a:solidFill>
                  <a:srgbClr val="2DBCE2"/>
                </a:solidFill>
                <a:latin typeface="Intro Regular"/>
                <a:ea typeface="Intro Regular"/>
                <a:cs typeface="Intro Regular"/>
                <a:sym typeface="Intro Regular"/>
              </a:defRPr>
            </a:lvl1pPr>
          </a:lstStyle>
          <a:p>
            <a:pPr/>
            <a:r>
              <a:t>Title Text</a:t>
            </a:r>
          </a:p>
        </p:txBody>
      </p:sp>
      <p:pic>
        <p:nvPicPr>
          <p:cNvPr id="300" name="Image" descr="Image"/>
          <p:cNvPicPr>
            <a:picLocks noChangeAspect="1"/>
          </p:cNvPicPr>
          <p:nvPr/>
        </p:nvPicPr>
        <p:blipFill>
          <a:blip r:embed="rId2">
            <a:extLst/>
          </a:blip>
          <a:stretch>
            <a:fillRect/>
          </a:stretch>
        </p:blipFill>
        <p:spPr>
          <a:xfrm>
            <a:off x="4946650" y="6159500"/>
            <a:ext cx="2304060" cy="476250"/>
          </a:xfrm>
          <a:prstGeom prst="rect">
            <a:avLst/>
          </a:prstGeom>
          <a:ln w="12700">
            <a:miter lim="400000"/>
          </a:ln>
        </p:spPr>
      </p:pic>
      <p:sp>
        <p:nvSpPr>
          <p:cNvPr id="301" name="Slide Number"/>
          <p:cNvSpPr txBox="1"/>
          <p:nvPr>
            <p:ph type="sldNum" sz="quarter" idx="2"/>
          </p:nvPr>
        </p:nvSpPr>
        <p:spPr>
          <a:xfrm>
            <a:off x="11523476" y="304800"/>
            <a:ext cx="282948" cy="317500"/>
          </a:xfrm>
          <a:prstGeom prst="rect">
            <a:avLst/>
          </a:prstGeom>
        </p:spPr>
        <p:txBody>
          <a:bodyPr lIns="25400" tIns="25400" rIns="25400" bIns="25400" anchor="t"/>
          <a:lstStyle>
            <a:lvl1pPr defTabSz="412750">
              <a:lnSpc>
                <a:spcPct val="80000"/>
              </a:lnSpc>
              <a:defRPr sz="18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9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34"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35"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10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44"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11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54"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55"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1_Title Slide">
    <p:bg>
      <p:bgPr>
        <a:solidFill>
          <a:srgbClr val="3C485E"/>
        </a:solidFill>
      </p:bgPr>
    </p:bg>
    <p:spTree>
      <p:nvGrpSpPr>
        <p:cNvPr id="1" name=""/>
        <p:cNvGrpSpPr/>
        <p:nvPr/>
      </p:nvGrpSpPr>
      <p:grpSpPr>
        <a:xfrm>
          <a:off x="0" y="0"/>
          <a:ext cx="0" cy="0"/>
          <a:chOff x="0" y="0"/>
          <a:chExt cx="0" cy="0"/>
        </a:xfrm>
      </p:grpSpPr>
      <p:sp>
        <p:nvSpPr>
          <p:cNvPr id="63"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64"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65" name="Picture 6" descr="Picture 6"/>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pic>
        <p:nvPicPr>
          <p:cNvPr id="66" name="Picture 6" descr="Picture 6"/>
          <p:cNvPicPr>
            <a:picLocks noChangeAspect="1"/>
          </p:cNvPicPr>
          <p:nvPr/>
        </p:nvPicPr>
        <p:blipFill>
          <a:blip r:embed="rId2">
            <a:extLst/>
          </a:blip>
          <a:stretch>
            <a:fillRect/>
          </a:stretch>
        </p:blipFill>
        <p:spPr>
          <a:xfrm>
            <a:off x="5286755" y="6499333"/>
            <a:ext cx="1618490" cy="222505"/>
          </a:xfrm>
          <a:prstGeom prst="rect">
            <a:avLst/>
          </a:prstGeom>
          <a:ln w="12700">
            <a:miter lim="400000"/>
          </a:ln>
        </p:spPr>
      </p:pic>
      <p:sp>
        <p:nvSpPr>
          <p:cNvPr id="67" name="Rectangle 4"/>
          <p:cNvSpPr/>
          <p:nvPr/>
        </p:nvSpPr>
        <p:spPr>
          <a:xfrm>
            <a:off x="0" y="-1"/>
            <a:ext cx="12192000" cy="6858001"/>
          </a:xfrm>
          <a:prstGeom prst="rect">
            <a:avLst/>
          </a:prstGeom>
          <a:solidFill>
            <a:srgbClr val="283142"/>
          </a:solidFill>
          <a:ln w="12700">
            <a:miter lim="400000"/>
          </a:ln>
        </p:spPr>
        <p:txBody>
          <a:bodyPr lIns="45719" rIns="45719" anchor="ctr"/>
          <a:lstStyle/>
          <a:p>
            <a:pPr algn="ctr">
              <a:defRPr>
                <a:solidFill>
                  <a:schemeClr val="accent3">
                    <a:lumOff val="44000"/>
                  </a:schemeClr>
                </a:solidFill>
              </a:defRPr>
            </a:pPr>
          </a:p>
        </p:txBody>
      </p:sp>
      <p:pic>
        <p:nvPicPr>
          <p:cNvPr id="68" name="Picture 6" descr="Picture 6"/>
          <p:cNvPicPr>
            <a:picLocks noChangeAspect="1"/>
          </p:cNvPicPr>
          <p:nvPr/>
        </p:nvPicPr>
        <p:blipFill>
          <a:blip r:embed="rId3">
            <a:extLst/>
          </a:blip>
          <a:stretch>
            <a:fillRect/>
          </a:stretch>
        </p:blipFill>
        <p:spPr>
          <a:xfrm>
            <a:off x="5286755" y="6499412"/>
            <a:ext cx="1621537" cy="225394"/>
          </a:xfrm>
          <a:prstGeom prst="rect">
            <a:avLst/>
          </a:prstGeom>
          <a:ln w="12700">
            <a:miter lim="400000"/>
          </a:ln>
        </p:spPr>
      </p:pic>
      <p:grpSp>
        <p:nvGrpSpPr>
          <p:cNvPr id="73" name="Group"/>
          <p:cNvGrpSpPr/>
          <p:nvPr/>
        </p:nvGrpSpPr>
        <p:grpSpPr>
          <a:xfrm>
            <a:off x="-56725" y="6089886"/>
            <a:ext cx="12610250" cy="1270001"/>
            <a:chOff x="0" y="0"/>
            <a:chExt cx="12610248" cy="1270000"/>
          </a:xfrm>
        </p:grpSpPr>
        <p:sp>
          <p:nvSpPr>
            <p:cNvPr id="69" name="Rectangle"/>
            <p:cNvSpPr/>
            <p:nvPr/>
          </p:nvSpPr>
          <p:spPr>
            <a:xfrm>
              <a:off x="0" y="0"/>
              <a:ext cx="12610249" cy="1270000"/>
            </a:xfrm>
            <a:prstGeom prst="rect">
              <a:avLst/>
            </a:prstGeom>
            <a:solidFill>
              <a:schemeClr val="accent3">
                <a:lumOff val="44000"/>
              </a:schemeClr>
            </a:solidFill>
            <a:ln w="12700" cap="flat">
              <a:solidFill>
                <a:schemeClr val="accent1"/>
              </a:solidFill>
              <a:prstDash val="solid"/>
              <a:miter lim="800000"/>
            </a:ln>
            <a:effectLst/>
          </p:spPr>
          <p:txBody>
            <a:bodyPr wrap="square" lIns="45719" tIns="45719" rIns="45719" bIns="45719" numCol="1" anchor="ctr">
              <a:noAutofit/>
            </a:bodyPr>
            <a:lstStyle/>
            <a:p>
              <a:pPr/>
            </a:p>
          </p:txBody>
        </p:sp>
        <p:pic>
          <p:nvPicPr>
            <p:cNvPr id="70" name="Screen Shot 2017-10-24 at 10.39.57 AM.png" descr="Screen Shot 2017-10-24 at 10.39.57 AM.png"/>
            <p:cNvPicPr>
              <a:picLocks noChangeAspect="1"/>
            </p:cNvPicPr>
            <p:nvPr/>
          </p:nvPicPr>
          <p:blipFill>
            <a:blip r:embed="rId4">
              <a:extLst/>
            </a:blip>
            <a:stretch>
              <a:fillRect/>
            </a:stretch>
          </p:blipFill>
          <p:spPr>
            <a:xfrm>
              <a:off x="820947" y="56755"/>
              <a:ext cx="2430813" cy="630550"/>
            </a:xfrm>
            <a:prstGeom prst="rect">
              <a:avLst/>
            </a:prstGeom>
            <a:ln w="12700" cap="flat">
              <a:noFill/>
              <a:miter lim="400000"/>
            </a:ln>
            <a:effectLst/>
          </p:spPr>
        </p:pic>
        <p:pic>
          <p:nvPicPr>
            <p:cNvPr id="71" name="Picture 7" descr="Picture 7"/>
            <p:cNvPicPr>
              <a:picLocks noChangeAspect="1"/>
            </p:cNvPicPr>
            <p:nvPr/>
          </p:nvPicPr>
          <p:blipFill>
            <a:blip r:embed="rId5">
              <a:extLst/>
            </a:blip>
            <a:stretch>
              <a:fillRect/>
            </a:stretch>
          </p:blipFill>
          <p:spPr>
            <a:xfrm>
              <a:off x="5352350" y="260778"/>
              <a:ext cx="1600749" cy="222505"/>
            </a:xfrm>
            <a:prstGeom prst="rect">
              <a:avLst/>
            </a:prstGeom>
            <a:ln w="12700" cap="flat">
              <a:noFill/>
              <a:miter lim="400000"/>
            </a:ln>
            <a:effectLst/>
          </p:spPr>
        </p:pic>
        <p:sp>
          <p:nvSpPr>
            <p:cNvPr id="72" name="#EDU17"/>
            <p:cNvSpPr txBox="1"/>
            <p:nvPr/>
          </p:nvSpPr>
          <p:spPr>
            <a:xfrm>
              <a:off x="10493427" y="196699"/>
              <a:ext cx="9682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spcBef>
                  <a:spcPts val="1000"/>
                </a:spcBef>
                <a:defRPr b="1" i="1">
                  <a:solidFill>
                    <a:srgbClr val="283142"/>
                  </a:solidFill>
                  <a:latin typeface="Arial"/>
                  <a:ea typeface="Arial"/>
                  <a:cs typeface="Arial"/>
                  <a:sym typeface="Arial"/>
                </a:defRPr>
              </a:lvl1pPr>
            </a:lstStyle>
            <a:p>
              <a:pPr/>
              <a:r>
                <a:t>#EDU17</a:t>
              </a:r>
            </a:p>
          </p:txBody>
        </p:sp>
      </p:gr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13_Title Slide">
    <p:spTree>
      <p:nvGrpSpPr>
        <p:cNvPr id="1" name=""/>
        <p:cNvGrpSpPr/>
        <p:nvPr/>
      </p:nvGrpSpPr>
      <p:grpSpPr>
        <a:xfrm>
          <a:off x="0" y="0"/>
          <a:ext cx="0" cy="0"/>
          <a:chOff x="0" y="0"/>
          <a:chExt cx="0" cy="0"/>
        </a:xfrm>
      </p:grpSpPr>
      <p:sp>
        <p:nvSpPr>
          <p:cNvPr id="8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82"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lvl1pPr>
            <a:lvl2pPr marL="0" indent="457200" algn="ctr">
              <a:buSzTx/>
              <a:buNone/>
              <a:defRPr b="0" sz="2400"/>
            </a:lvl2pPr>
            <a:lvl3pPr marL="0" indent="914400" algn="ctr">
              <a:buSzTx/>
              <a:buNone/>
              <a:defRPr b="0" sz="2400"/>
            </a:lvl3pPr>
            <a:lvl4pPr marL="0" indent="1371600" algn="ctr">
              <a:buSzTx/>
              <a:buNone/>
              <a:defRPr b="0" sz="2400"/>
            </a:lvl4pPr>
            <a:lvl5pPr marL="0" indent="1828800" algn="ctr">
              <a:buSzTx/>
              <a:buNone/>
              <a:defRPr b="0" sz="2400"/>
            </a:lvl5p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1_Titeldias">
    <p:bg>
      <p:bgPr>
        <a:solidFill>
          <a:schemeClr val="accent2"/>
        </a:solidFill>
      </p:bgPr>
    </p:bg>
    <p:spTree>
      <p:nvGrpSpPr>
        <p:cNvPr id="1" name=""/>
        <p:cNvGrpSpPr/>
        <p:nvPr/>
      </p:nvGrpSpPr>
      <p:grpSpPr>
        <a:xfrm>
          <a:off x="0" y="0"/>
          <a:ext cx="0" cy="0"/>
          <a:chOff x="0" y="0"/>
          <a:chExt cx="0" cy="0"/>
        </a:xfrm>
      </p:grpSpPr>
      <p:sp>
        <p:nvSpPr>
          <p:cNvPr id="90"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91"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lvl1pPr>
            <a:lvl2pPr marL="0" indent="457200" algn="ctr">
              <a:buSzTx/>
              <a:buNone/>
              <a:defRPr b="0" sz="2400"/>
            </a:lvl2pPr>
            <a:lvl3pPr marL="0" indent="914400" algn="ctr">
              <a:buSzTx/>
              <a:buNone/>
              <a:defRPr b="0" sz="2400"/>
            </a:lvl3pPr>
            <a:lvl4pPr marL="0" indent="1371600" algn="ctr">
              <a:buSzTx/>
              <a:buNone/>
              <a:defRPr b="0" sz="2400"/>
            </a:lvl4pPr>
            <a:lvl5pPr marL="0" indent="1828800" algn="ctr">
              <a:buSzTx/>
              <a:buNone/>
              <a:defRPr b="0" sz="2400"/>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4_Title Slide">
    <p:bg>
      <p:bgPr>
        <a:solidFill>
          <a:schemeClr val="accent5"/>
        </a:solidFill>
      </p:bgPr>
    </p:bg>
    <p:spTree>
      <p:nvGrpSpPr>
        <p:cNvPr id="1" name=""/>
        <p:cNvGrpSpPr/>
        <p:nvPr/>
      </p:nvGrpSpPr>
      <p:grpSpPr>
        <a:xfrm>
          <a:off x="0" y="0"/>
          <a:ext cx="0" cy="0"/>
          <a:chOff x="0" y="0"/>
          <a:chExt cx="0" cy="0"/>
        </a:xfrm>
      </p:grpSpPr>
      <p:sp>
        <p:nvSpPr>
          <p:cNvPr id="99" name="Title Text"/>
          <p:cNvSpPr txBox="1"/>
          <p:nvPr>
            <p:ph type="title"/>
          </p:nvPr>
        </p:nvSpPr>
        <p:spPr>
          <a:xfrm>
            <a:off x="1524000" y="1122362"/>
            <a:ext cx="9144000" cy="2387601"/>
          </a:xfrm>
          <a:prstGeom prst="rect">
            <a:avLst/>
          </a:prstGeom>
        </p:spPr>
        <p:txBody>
          <a:bodyPr anchor="b"/>
          <a:lstStyle>
            <a:lvl1pPr algn="ctr">
              <a:defRPr sz="6000">
                <a:solidFill>
                  <a:schemeClr val="accent3">
                    <a:lumOff val="44000"/>
                  </a:schemeClr>
                </a:solidFill>
              </a:defRPr>
            </a:lvl1pPr>
          </a:lstStyle>
          <a:p>
            <a:pPr/>
            <a:r>
              <a:t>Title Text</a:t>
            </a:r>
          </a:p>
        </p:txBody>
      </p:sp>
      <p:sp>
        <p:nvSpPr>
          <p:cNvPr id="100" name="Body Level One…"/>
          <p:cNvSpPr txBox="1"/>
          <p:nvPr>
            <p:ph type="body" sz="quarter" idx="1"/>
          </p:nvPr>
        </p:nvSpPr>
        <p:spPr>
          <a:xfrm>
            <a:off x="1524000" y="3602037"/>
            <a:ext cx="9144000" cy="1655763"/>
          </a:xfrm>
          <a:prstGeom prst="rect">
            <a:avLst/>
          </a:prstGeom>
        </p:spPr>
        <p:txBody>
          <a:bodyPr/>
          <a:lstStyle>
            <a:lvl1pPr marL="0" indent="0" algn="ctr">
              <a:buSzTx/>
              <a:buNone/>
              <a:defRPr b="0" sz="2400">
                <a:solidFill>
                  <a:schemeClr val="accent3">
                    <a:lumOff val="44000"/>
                  </a:schemeClr>
                </a:solidFill>
              </a:defRPr>
            </a:lvl1pPr>
            <a:lvl2pPr marL="0" indent="457200" algn="ctr">
              <a:buSzTx/>
              <a:buNone/>
              <a:defRPr b="0" sz="2400">
                <a:solidFill>
                  <a:schemeClr val="accent3">
                    <a:lumOff val="44000"/>
                  </a:schemeClr>
                </a:solidFill>
              </a:defRPr>
            </a:lvl2pPr>
            <a:lvl3pPr marL="0" indent="914400" algn="ctr">
              <a:buSzTx/>
              <a:buNone/>
              <a:defRPr b="0" sz="2400">
                <a:solidFill>
                  <a:schemeClr val="accent3">
                    <a:lumOff val="44000"/>
                  </a:schemeClr>
                </a:solidFill>
              </a:defRPr>
            </a:lvl3pPr>
            <a:lvl4pPr marL="0" indent="1371600" algn="ctr">
              <a:buSzTx/>
              <a:buNone/>
              <a:defRPr b="0" sz="2400">
                <a:solidFill>
                  <a:schemeClr val="accent3">
                    <a:lumOff val="44000"/>
                  </a:schemeClr>
                </a:solidFill>
              </a:defRPr>
            </a:lvl4pPr>
            <a:lvl5pPr marL="0" indent="1828800" algn="ctr">
              <a:buSzTx/>
              <a:buNone/>
              <a:defRPr b="0" sz="2400">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1" name="Picture 6" descr="Picture 6"/>
          <p:cNvPicPr>
            <a:picLocks noChangeAspect="1"/>
          </p:cNvPicPr>
          <p:nvPr/>
        </p:nvPicPr>
        <p:blipFill>
          <a:blip r:embed="rId2">
            <a:extLst/>
          </a:blip>
          <a:stretch>
            <a:fillRect/>
          </a:stretch>
        </p:blipFill>
        <p:spPr>
          <a:xfrm>
            <a:off x="5286755" y="6499412"/>
            <a:ext cx="1621537" cy="225394"/>
          </a:xfrm>
          <a:prstGeom prst="rect">
            <a:avLst/>
          </a:prstGeom>
          <a:ln w="12700">
            <a:miter lim="400000"/>
          </a:ln>
        </p:spPr>
      </p:pic>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 Id="rId24" Type="http://schemas.openxmlformats.org/officeDocument/2006/relationships/slideLayout" Target="../slideLayouts/slideLayout20.xml"/><Relationship Id="rId25" Type="http://schemas.openxmlformats.org/officeDocument/2006/relationships/slideLayout" Target="../slideLayouts/slideLayout21.xml"/><Relationship Id="rId26" Type="http://schemas.openxmlformats.org/officeDocument/2006/relationships/slideLayout" Target="../slideLayouts/slideLayout22.xml"/><Relationship Id="rId27" Type="http://schemas.openxmlformats.org/officeDocument/2006/relationships/slideLayout" Target="../slideLayouts/slideLayout23.xml"/><Relationship Id="rId28" Type="http://schemas.openxmlformats.org/officeDocument/2006/relationships/slideLayout" Target="../slideLayouts/slideLayout24.xml"/><Relationship Id="rId2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4"/>
            <a:ext cx="10515600" cy="458568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buBlip>
                <a:blip r:embed="rId2"/>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pic>
        <p:nvPicPr>
          <p:cNvPr id="4" name="Picture 7" descr="Picture 7"/>
          <p:cNvPicPr>
            <a:picLocks noChangeAspect="1"/>
          </p:cNvPicPr>
          <p:nvPr/>
        </p:nvPicPr>
        <p:blipFill>
          <a:blip r:embed="rId4">
            <a:extLst/>
          </a:blip>
          <a:stretch>
            <a:fillRect/>
          </a:stretch>
        </p:blipFill>
        <p:spPr>
          <a:xfrm>
            <a:off x="5295625" y="6499333"/>
            <a:ext cx="1600750" cy="222505"/>
          </a:xfrm>
          <a:prstGeom prst="rect">
            <a:avLst/>
          </a:prstGeom>
          <a:ln w="12700">
            <a:miter lim="400000"/>
          </a:ln>
        </p:spPr>
      </p:pic>
      <p:sp>
        <p:nvSpPr>
          <p:cNvPr id="5"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none" i="0" spc="0" strike="noStrike" sz="4400" u="none">
          <a:ln>
            <a:noFill/>
          </a:ln>
          <a:solidFill>
            <a:srgbClr val="3C485E"/>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Tx/>
        <a:buBlip>
          <a:blip r:embed="rId2"/>
        </a:buBlip>
        <a:tabLst/>
        <a:defRPr b="1" baseline="0" cap="none" i="0" spc="0" strike="noStrike" sz="2800" u="none">
          <a:ln>
            <a:noFill/>
          </a:ln>
          <a:solidFill>
            <a:srgbClr val="3C485E"/>
          </a:solidFill>
          <a:uFillTx/>
          <a:latin typeface="Arial"/>
          <a:ea typeface="Arial"/>
          <a:cs typeface="Arial"/>
          <a:sym typeface="Arial"/>
        </a:defRPr>
      </a:lvl1pPr>
      <a:lvl2pPr marL="857250" marR="0" indent="-400050" algn="l" defTabSz="914400" rtl="0" latinLnBrk="0">
        <a:lnSpc>
          <a:spcPct val="90000"/>
        </a:lnSpc>
        <a:spcBef>
          <a:spcPts val="1000"/>
        </a:spcBef>
        <a:spcAft>
          <a:spcPts val="0"/>
        </a:spcAft>
        <a:buClrTx/>
        <a:buSzPct val="100000"/>
        <a:buFontTx/>
        <a:buBlip>
          <a:blip r:embed="rId3"/>
        </a:buBlip>
        <a:tabLst/>
        <a:defRPr b="1" baseline="0" cap="none" i="0" spc="0" strike="noStrike" sz="2800" u="none">
          <a:ln>
            <a:noFill/>
          </a:ln>
          <a:solidFill>
            <a:srgbClr val="3C485E"/>
          </a:solidFill>
          <a:uFillTx/>
          <a:latin typeface="Arial"/>
          <a:ea typeface="Arial"/>
          <a:cs typeface="Arial"/>
          <a:sym typeface="Arial"/>
        </a:defRPr>
      </a:lvl2pPr>
      <a:lvl3pPr marL="1394460" marR="0" indent="-480060" algn="l" defTabSz="914400" rtl="0" latinLnBrk="0">
        <a:lnSpc>
          <a:spcPct val="90000"/>
        </a:lnSpc>
        <a:spcBef>
          <a:spcPts val="1000"/>
        </a:spcBef>
        <a:spcAft>
          <a:spcPts val="0"/>
        </a:spcAft>
        <a:buClrTx/>
        <a:buSzPct val="100000"/>
        <a:buFontTx/>
        <a:buBlip>
          <a:blip r:embed="rId3"/>
        </a:buBlip>
        <a:tabLst/>
        <a:defRPr b="1" baseline="0" cap="none" i="0" spc="0" strike="noStrike" sz="2800" u="none">
          <a:ln>
            <a:noFill/>
          </a:ln>
          <a:solidFill>
            <a:srgbClr val="3C485E"/>
          </a:solidFill>
          <a:uFillTx/>
          <a:latin typeface="Arial"/>
          <a:ea typeface="Arial"/>
          <a:cs typeface="Arial"/>
          <a:sym typeface="Arial"/>
        </a:defRPr>
      </a:lvl3pPr>
      <a:lvl4pPr marL="1816100" marR="0" indent="-444500" algn="l" defTabSz="914400" rtl="0" latinLnBrk="0">
        <a:lnSpc>
          <a:spcPct val="90000"/>
        </a:lnSpc>
        <a:spcBef>
          <a:spcPts val="1000"/>
        </a:spcBef>
        <a:spcAft>
          <a:spcPts val="0"/>
        </a:spcAft>
        <a:buClrTx/>
        <a:buSzPct val="100000"/>
        <a:buFontTx/>
        <a:buBlip>
          <a:blip r:embed="rId3"/>
        </a:buBlip>
        <a:tabLst/>
        <a:defRPr b="1" baseline="0" cap="none" i="0" spc="0" strike="noStrike" sz="2800" u="none">
          <a:ln>
            <a:noFill/>
          </a:ln>
          <a:solidFill>
            <a:srgbClr val="3C485E"/>
          </a:solidFill>
          <a:uFillTx/>
          <a:latin typeface="Arial"/>
          <a:ea typeface="Arial"/>
          <a:cs typeface="Arial"/>
          <a:sym typeface="Arial"/>
        </a:defRPr>
      </a:lvl4pPr>
      <a:lvl5pPr marL="2273300" marR="0" indent="-444500" algn="l" defTabSz="914400" rtl="0" latinLnBrk="0">
        <a:lnSpc>
          <a:spcPct val="90000"/>
        </a:lnSpc>
        <a:spcBef>
          <a:spcPts val="1000"/>
        </a:spcBef>
        <a:spcAft>
          <a:spcPts val="0"/>
        </a:spcAft>
        <a:buClrTx/>
        <a:buSzPct val="100000"/>
        <a:buFontTx/>
        <a:buBlip>
          <a:blip r:embed="rId3"/>
        </a:buBlip>
        <a:tabLst/>
        <a:defRPr b="1" baseline="0" cap="none" i="0" spc="0" strike="noStrike" sz="2800" u="none">
          <a:ln>
            <a:noFill/>
          </a:ln>
          <a:solidFill>
            <a:srgbClr val="3C485E"/>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Tx/>
        <a:buChar char="•"/>
        <a:tabLst/>
        <a:defRPr b="1" baseline="0" cap="none" i="0" spc="0" strike="noStrike" sz="2800" u="none">
          <a:ln>
            <a:noFill/>
          </a:ln>
          <a:solidFill>
            <a:srgbClr val="3C485E"/>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Tx/>
        <a:buChar char="•"/>
        <a:tabLst/>
        <a:defRPr b="1" baseline="0" cap="none" i="0" spc="0" strike="noStrike" sz="2800" u="none">
          <a:ln>
            <a:noFill/>
          </a:ln>
          <a:solidFill>
            <a:srgbClr val="3C485E"/>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Tx/>
        <a:buChar char="•"/>
        <a:tabLst/>
        <a:defRPr b="1" baseline="0" cap="none" i="0" spc="0" strike="noStrike" sz="2800" u="none">
          <a:ln>
            <a:noFill/>
          </a:ln>
          <a:solidFill>
            <a:srgbClr val="3C485E"/>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Tx/>
        <a:buChar char="•"/>
        <a:tabLst/>
        <a:defRPr b="1" baseline="0" cap="none" i="0" spc="0" strike="noStrike" sz="2800" u="none">
          <a:ln>
            <a:noFill/>
          </a:ln>
          <a:solidFill>
            <a:srgbClr val="3C485E"/>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8.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na01.safelinks.protection.outlook.com/?url=https%3A%2F%2Fcreativecommons.org%2Flicenses%2Fby-nc-sa%2F4.0%2F&amp;data=02%7C01%7Ckry%40siteimprove.com%7C713c1b25101b453e09d508d51c985a1e%7Cad30e5bc301d40dba10a0e8d40abe0f9%7C0%7C0%7C636446363044881820&amp;sdata=%2FysB4vKVhx5JQTqg98xzmL52mwdKfG%2B%2FWzaW3FPlA00%3D&amp;reserved=0"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kevinrydberg.me/samples" TargetMode="External"/><Relationship Id="rId3" Type="http://schemas.openxmlformats.org/officeDocument/2006/relationships/image" Target="../media/image1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 Id="rId3" Type="http://schemas.openxmlformats.org/officeDocument/2006/relationships/image" Target="../media/image60.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 Id="rId3" Type="http://schemas.openxmlformats.org/officeDocument/2006/relationships/image" Target="../media/image64.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 Id="rId3" Type="http://schemas.openxmlformats.org/officeDocument/2006/relationships/image" Target="../media/image64.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22.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76.png"/><Relationship Id="rId7"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Moving From a Reactive to a Proactive Accessibility Mindset: Getting Started"/>
          <p:cNvSpPr txBox="1"/>
          <p:nvPr>
            <p:ph type="title"/>
          </p:nvPr>
        </p:nvSpPr>
        <p:spPr>
          <a:xfrm>
            <a:off x="1806794" y="3652547"/>
            <a:ext cx="8578412" cy="1512293"/>
          </a:xfrm>
          <a:prstGeom prst="rect">
            <a:avLst/>
          </a:prstGeom>
        </p:spPr>
        <p:txBody>
          <a:bodyPr anchor="t"/>
          <a:lstStyle>
            <a:lvl1pPr algn="ctr" defTabSz="548640">
              <a:defRPr sz="3600"/>
            </a:lvl1pPr>
          </a:lstStyle>
          <a:p>
            <a:pPr/>
            <a:r>
              <a:t>Moving From a Reactive to a Proactive Accessibility Mindset: Getting Started</a:t>
            </a:r>
          </a:p>
        </p:txBody>
      </p:sp>
      <p:pic>
        <p:nvPicPr>
          <p:cNvPr id="311" name="Screen Shot 2017-10-24 at 10.05.31 AM.png" descr="Screen Shot 2017-10-24 at 10.05.31 AM.png"/>
          <p:cNvPicPr>
            <a:picLocks noChangeAspect="1"/>
          </p:cNvPicPr>
          <p:nvPr/>
        </p:nvPicPr>
        <p:blipFill>
          <a:blip r:embed="rId3">
            <a:extLst/>
          </a:blip>
          <a:srcRect l="4180" t="0" r="0" b="0"/>
          <a:stretch>
            <a:fillRect/>
          </a:stretch>
        </p:blipFill>
        <p:spPr>
          <a:xfrm>
            <a:off x="3556396" y="766717"/>
            <a:ext cx="5079175" cy="2704095"/>
          </a:xfrm>
          <a:prstGeom prst="rect">
            <a:avLst/>
          </a:prstGeom>
          <a:ln w="12700">
            <a:miter lim="400000"/>
          </a:ln>
        </p:spPr>
      </p:pic>
      <p:sp>
        <p:nvSpPr>
          <p:cNvPr id="312" name="Presented By: Kevin Rydberg, Sr. Digital Accessibility Consultant, Siteimprove"/>
          <p:cNvSpPr txBox="1"/>
          <p:nvPr/>
        </p:nvSpPr>
        <p:spPr>
          <a:xfrm>
            <a:off x="1660445" y="4945379"/>
            <a:ext cx="8871110"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000">
                <a:solidFill>
                  <a:schemeClr val="accent3">
                    <a:lumOff val="44000"/>
                  </a:schemeClr>
                </a:solidFill>
                <a:latin typeface="Arial"/>
                <a:ea typeface="Arial"/>
                <a:cs typeface="Arial"/>
                <a:sym typeface="Arial"/>
              </a:defRPr>
            </a:lvl1pPr>
          </a:lstStyle>
          <a:p>
            <a:pPr/>
            <a:r>
              <a:t>Presented By: Kevin Rydberg, Sr. Digital Accessibility Consultant, Siteimprove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Ranges of Disabilities"/>
          <p:cNvSpPr txBox="1"/>
          <p:nvPr>
            <p:ph type="title"/>
          </p:nvPr>
        </p:nvSpPr>
        <p:spPr>
          <a:prstGeom prst="rect">
            <a:avLst/>
          </a:prstGeom>
        </p:spPr>
        <p:txBody>
          <a:bodyPr/>
          <a:lstStyle/>
          <a:p>
            <a:pPr/>
            <a:r>
              <a:t>Ranges of Disabilities</a:t>
            </a:r>
          </a:p>
        </p:txBody>
      </p:sp>
      <p:sp>
        <p:nvSpPr>
          <p:cNvPr id="358" name="Up to 20% of internet users experience accessibility problems when browsing websites."/>
          <p:cNvSpPr txBox="1"/>
          <p:nvPr/>
        </p:nvSpPr>
        <p:spPr>
          <a:xfrm>
            <a:off x="762000" y="1727200"/>
            <a:ext cx="6350000" cy="1175892"/>
          </a:xfrm>
          <a:prstGeom prst="rect">
            <a:avLst/>
          </a:prstGeom>
          <a:ln w="12700">
            <a:miter lim="400000"/>
          </a:ln>
          <a:extLst>
            <a:ext uri="{C572A759-6A51-4108-AA02-DFA0A04FC94B}">
              <ma14:wrappingTextBoxFlag xmlns:ma14="http://schemas.microsoft.com/office/mac/drawingml/2011/main" val="1"/>
            </a:ext>
          </a:extLst>
        </p:spPr>
        <p:txBody>
          <a:bodyPr lIns="59531" tIns="59531" rIns="59531" bIns="59531"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Up to 20% of internet users experience accessibility problems when browsing websites.</a:t>
            </a:r>
          </a:p>
        </p:txBody>
      </p:sp>
      <p:grpSp>
        <p:nvGrpSpPr>
          <p:cNvPr id="365" name="Group"/>
          <p:cNvGrpSpPr/>
          <p:nvPr/>
        </p:nvGrpSpPr>
        <p:grpSpPr>
          <a:xfrm>
            <a:off x="8023131" y="1911112"/>
            <a:ext cx="3250422" cy="3035776"/>
            <a:chOff x="0" y="0"/>
            <a:chExt cx="3250421" cy="3035774"/>
          </a:xfrm>
        </p:grpSpPr>
        <p:pic>
          <p:nvPicPr>
            <p:cNvPr id="359" name="sign-language.jpg" descr="sign-language.jpg"/>
            <p:cNvPicPr>
              <a:picLocks noChangeAspect="1"/>
            </p:cNvPicPr>
            <p:nvPr/>
          </p:nvPicPr>
          <p:blipFill>
            <a:blip r:embed="rId2">
              <a:extLst/>
            </a:blip>
            <a:stretch>
              <a:fillRect/>
            </a:stretch>
          </p:blipFill>
          <p:spPr>
            <a:xfrm>
              <a:off x="0" y="386673"/>
              <a:ext cx="986018" cy="986019"/>
            </a:xfrm>
            <a:prstGeom prst="rect">
              <a:avLst/>
            </a:prstGeom>
            <a:ln w="12700" cap="flat">
              <a:noFill/>
              <a:miter lim="400000"/>
            </a:ln>
            <a:effectLst/>
          </p:spPr>
        </p:pic>
        <p:pic>
          <p:nvPicPr>
            <p:cNvPr id="360" name="ear-slash.jpg" descr="ear-slash.jpg"/>
            <p:cNvPicPr>
              <a:picLocks noChangeAspect="1"/>
            </p:cNvPicPr>
            <p:nvPr/>
          </p:nvPicPr>
          <p:blipFill>
            <a:blip r:embed="rId3">
              <a:extLst/>
            </a:blip>
            <a:stretch>
              <a:fillRect/>
            </a:stretch>
          </p:blipFill>
          <p:spPr>
            <a:xfrm>
              <a:off x="2264403" y="386673"/>
              <a:ext cx="986019" cy="986019"/>
            </a:xfrm>
            <a:prstGeom prst="rect">
              <a:avLst/>
            </a:prstGeom>
            <a:ln w="12700" cap="flat">
              <a:noFill/>
              <a:miter lim="400000"/>
            </a:ln>
            <a:effectLst/>
          </p:spPr>
        </p:pic>
        <p:pic>
          <p:nvPicPr>
            <p:cNvPr id="361" name="wheelchair.jpg" descr="wheelchair.jpg"/>
            <p:cNvPicPr>
              <a:picLocks noChangeAspect="1"/>
            </p:cNvPicPr>
            <p:nvPr/>
          </p:nvPicPr>
          <p:blipFill>
            <a:blip r:embed="rId4">
              <a:extLst/>
            </a:blip>
            <a:stretch>
              <a:fillRect/>
            </a:stretch>
          </p:blipFill>
          <p:spPr>
            <a:xfrm>
              <a:off x="2264403" y="1547081"/>
              <a:ext cx="986019" cy="986019"/>
            </a:xfrm>
            <a:prstGeom prst="rect">
              <a:avLst/>
            </a:prstGeom>
            <a:ln w="12700" cap="flat">
              <a:noFill/>
              <a:miter lim="400000"/>
            </a:ln>
            <a:effectLst/>
          </p:spPr>
        </p:pic>
        <p:pic>
          <p:nvPicPr>
            <p:cNvPr id="362" name="walking-with-cane.jpg" descr="walking-with-cane.jpg"/>
            <p:cNvPicPr>
              <a:picLocks noChangeAspect="1"/>
            </p:cNvPicPr>
            <p:nvPr/>
          </p:nvPicPr>
          <p:blipFill>
            <a:blip r:embed="rId5">
              <a:extLst/>
            </a:blip>
            <a:stretch>
              <a:fillRect/>
            </a:stretch>
          </p:blipFill>
          <p:spPr>
            <a:xfrm>
              <a:off x="1132201" y="0"/>
              <a:ext cx="986018" cy="986018"/>
            </a:xfrm>
            <a:prstGeom prst="rect">
              <a:avLst/>
            </a:prstGeom>
            <a:ln w="12700" cap="flat">
              <a:noFill/>
              <a:miter lim="400000"/>
            </a:ln>
            <a:effectLst/>
          </p:spPr>
        </p:pic>
        <p:pic>
          <p:nvPicPr>
            <p:cNvPr id="363" name="eye-slash.jpg" descr="eye-slash.jpg"/>
            <p:cNvPicPr>
              <a:picLocks noChangeAspect="1"/>
            </p:cNvPicPr>
            <p:nvPr/>
          </p:nvPicPr>
          <p:blipFill>
            <a:blip r:embed="rId6">
              <a:extLst/>
            </a:blip>
            <a:stretch>
              <a:fillRect/>
            </a:stretch>
          </p:blipFill>
          <p:spPr>
            <a:xfrm>
              <a:off x="0" y="1547081"/>
              <a:ext cx="986018" cy="986019"/>
            </a:xfrm>
            <a:prstGeom prst="rect">
              <a:avLst/>
            </a:prstGeom>
            <a:ln w="12700" cap="flat">
              <a:noFill/>
              <a:miter lim="400000"/>
            </a:ln>
            <a:effectLst/>
          </p:spPr>
        </p:pic>
        <p:pic>
          <p:nvPicPr>
            <p:cNvPr id="364" name="braille.jpg" descr="braille.jpg"/>
            <p:cNvPicPr>
              <a:picLocks noChangeAspect="1"/>
            </p:cNvPicPr>
            <p:nvPr/>
          </p:nvPicPr>
          <p:blipFill>
            <a:blip r:embed="rId7">
              <a:extLst/>
            </a:blip>
            <a:stretch>
              <a:fillRect/>
            </a:stretch>
          </p:blipFill>
          <p:spPr>
            <a:xfrm>
              <a:off x="1132201" y="2049757"/>
              <a:ext cx="986018" cy="98601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6" name="Exercise 3 - Code Samples"/>
          <p:cNvSpPr txBox="1"/>
          <p:nvPr>
            <p:ph type="title"/>
          </p:nvPr>
        </p:nvSpPr>
        <p:spPr>
          <a:prstGeom prst="rect">
            <a:avLst/>
          </a:prstGeom>
        </p:spPr>
        <p:txBody>
          <a:bodyPr/>
          <a:lstStyle/>
          <a:p>
            <a:pPr/>
            <a:r>
              <a:t>Exercise 3 - Code Samples</a:t>
            </a:r>
          </a:p>
        </p:txBody>
      </p:sp>
      <p:sp>
        <p:nvSpPr>
          <p:cNvPr id="887" name="“Alt” Attribute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2400"/>
            </a:pPr>
            <a:r>
              <a:t>“Alt” Attributes</a:t>
            </a:r>
          </a:p>
          <a:p>
            <a:pPr marL="457200" indent="-457200">
              <a:buClr>
                <a:schemeClr val="accent3">
                  <a:lumOff val="44000"/>
                </a:schemeClr>
              </a:buClr>
              <a:buChar char="•"/>
              <a:defRPr b="0" sz="2400"/>
            </a:pPr>
            <a:r>
              <a:t>Links</a:t>
            </a:r>
          </a:p>
          <a:p>
            <a:pPr marL="457200" indent="-457200">
              <a:buClr>
                <a:schemeClr val="accent3">
                  <a:lumOff val="44000"/>
                </a:schemeClr>
              </a:buClr>
              <a:buChar char="•"/>
              <a:defRPr b="0" sz="2400"/>
            </a:pPr>
            <a:r>
              <a:t>Tables</a:t>
            </a:r>
          </a:p>
          <a:p>
            <a:pPr marL="457200" indent="-457200">
              <a:buClr>
                <a:schemeClr val="accent3">
                  <a:lumOff val="44000"/>
                </a:schemeClr>
              </a:buClr>
              <a:buChar char="•"/>
              <a:defRPr b="0" sz="2400"/>
            </a:pPr>
            <a:r>
              <a:t>Forms</a:t>
            </a:r>
          </a:p>
          <a:p>
            <a:pPr marL="457200" indent="-457200">
              <a:buClr>
                <a:schemeClr val="accent3">
                  <a:lumOff val="44000"/>
                </a:schemeClr>
              </a:buClr>
              <a:buChar char="•"/>
              <a:defRPr b="0" sz="2400"/>
            </a:pPr>
            <a:r>
              <a:t>Documents</a:t>
            </a:r>
          </a:p>
          <a:p>
            <a:pPr marL="457200" indent="-457200">
              <a:buClr>
                <a:schemeClr val="accent3">
                  <a:lumOff val="44000"/>
                </a:schemeClr>
              </a:buClr>
              <a:buChar char="•"/>
              <a:defRPr b="0" sz="2400"/>
            </a:pPr>
            <a:r>
              <a:t>Semantic Markup Examples including WAI-ARIA</a:t>
            </a:r>
          </a:p>
        </p:txBody>
      </p:sp>
      <p:pic>
        <p:nvPicPr>
          <p:cNvPr id="888" name="Screen Shot 2017-10-24 at 10.39.57 AM.png" descr="Screen Shot 2017-10-24 at 10.39.57 AM.png"/>
          <p:cNvPicPr>
            <a:picLocks noChangeAspect="1"/>
          </p:cNvPicPr>
          <p:nvPr/>
        </p:nvPicPr>
        <p:blipFill>
          <a:blip r:embed="rId2">
            <a:extLst/>
          </a:blip>
          <a:stretch>
            <a:fillRect/>
          </a:stretch>
        </p:blipFill>
        <p:spPr>
          <a:xfrm>
            <a:off x="764222" y="6146642"/>
            <a:ext cx="2430814" cy="630550"/>
          </a:xfrm>
          <a:prstGeom prst="rect">
            <a:avLst/>
          </a:prstGeom>
          <a:ln w="12700">
            <a:miter lim="400000"/>
          </a:ln>
        </p:spPr>
      </p:pic>
      <p:pic>
        <p:nvPicPr>
          <p:cNvPr id="889" name="weightlifting.png" descr="weightlifting.png"/>
          <p:cNvPicPr>
            <a:picLocks noChangeAspect="1"/>
          </p:cNvPicPr>
          <p:nvPr/>
        </p:nvPicPr>
        <p:blipFill>
          <a:blip r:embed="rId3">
            <a:extLst/>
          </a:blip>
          <a:stretch>
            <a:fillRect/>
          </a:stretch>
        </p:blipFill>
        <p:spPr>
          <a:xfrm>
            <a:off x="8182239" y="1905000"/>
            <a:ext cx="3251201" cy="3048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1" name="Questions?"/>
          <p:cNvSpPr txBox="1"/>
          <p:nvPr>
            <p:ph type="title"/>
          </p:nvPr>
        </p:nvSpPr>
        <p:spPr>
          <a:xfrm>
            <a:off x="762000" y="777240"/>
            <a:ext cx="10668000" cy="889001"/>
          </a:xfrm>
          <a:prstGeom prst="rect">
            <a:avLst/>
          </a:prstGeom>
        </p:spPr>
        <p:txBody>
          <a:bodyPr/>
          <a:lstStyle>
            <a:lvl1pPr>
              <a:defRPr sz="4800"/>
            </a:lvl1pPr>
          </a:lstStyle>
          <a:p>
            <a:pPr/>
            <a:r>
              <a:t>Questions?</a:t>
            </a:r>
          </a:p>
        </p:txBody>
      </p:sp>
      <p:sp>
        <p:nvSpPr>
          <p:cNvPr id="892" name="Kevin Rydberg…"/>
          <p:cNvSpPr txBox="1"/>
          <p:nvPr>
            <p:ph type="body" sz="quarter" idx="1"/>
          </p:nvPr>
        </p:nvSpPr>
        <p:spPr>
          <a:xfrm>
            <a:off x="761970" y="2218759"/>
            <a:ext cx="3912841" cy="2265835"/>
          </a:xfrm>
          <a:prstGeom prst="rect">
            <a:avLst/>
          </a:prstGeom>
        </p:spPr>
        <p:txBody>
          <a:bodyPr/>
          <a:lstStyle/>
          <a:p>
            <a:pPr marL="0" indent="0">
              <a:buSzTx/>
              <a:buNone/>
              <a:defRPr b="0" sz="2400"/>
            </a:pPr>
            <a:r>
              <a:t>Kevin Rydberg</a:t>
            </a:r>
          </a:p>
          <a:p>
            <a:pPr marL="0" indent="0">
              <a:buSzTx/>
              <a:buNone/>
              <a:defRPr b="0" sz="2400"/>
            </a:pPr>
            <a:r>
              <a:t>@rydbergk</a:t>
            </a:r>
          </a:p>
          <a:p>
            <a:pPr marL="0" indent="0">
              <a:buSzTx/>
              <a:buNone/>
              <a:defRPr b="0" sz="2400"/>
            </a:pPr>
            <a:r>
              <a:t>kry@Siteimprove.com</a:t>
            </a:r>
          </a:p>
        </p:txBody>
      </p:sp>
      <p:sp>
        <p:nvSpPr>
          <p:cNvPr id="893" name="Text Placeholder 4"/>
          <p:cNvSpPr/>
          <p:nvPr/>
        </p:nvSpPr>
        <p:spPr>
          <a:xfrm>
            <a:off x="759544" y="4123292"/>
            <a:ext cx="4620964" cy="15743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1000"/>
              </a:spcBef>
              <a:defRPr sz="2400">
                <a:solidFill>
                  <a:schemeClr val="accent3">
                    <a:lumOff val="44000"/>
                  </a:schemeClr>
                </a:solidFill>
                <a:latin typeface="Arial"/>
                <a:ea typeface="Arial"/>
                <a:cs typeface="Arial"/>
                <a:sym typeface="Arial"/>
              </a:defRPr>
            </a:pPr>
            <a:r>
              <a:t>siteimprove.com</a:t>
            </a:r>
          </a:p>
          <a:p>
            <a:pPr>
              <a:spcBef>
                <a:spcPts val="1000"/>
              </a:spcBef>
              <a:defRPr sz="2400">
                <a:solidFill>
                  <a:schemeClr val="accent3">
                    <a:lumOff val="44000"/>
                  </a:schemeClr>
                </a:solidFill>
                <a:latin typeface="Arial"/>
                <a:ea typeface="Arial"/>
                <a:cs typeface="Arial"/>
                <a:sym typeface="Arial"/>
              </a:defRPr>
            </a:pPr>
            <a:r>
              <a:t>@Siteimprove</a:t>
            </a:r>
          </a:p>
          <a:p>
            <a:pPr>
              <a:spcBef>
                <a:spcPts val="1000"/>
              </a:spcBef>
              <a:defRPr sz="2400">
                <a:solidFill>
                  <a:schemeClr val="accent3">
                    <a:lumOff val="44000"/>
                  </a:schemeClr>
                </a:solidFill>
                <a:latin typeface="Arial"/>
                <a:ea typeface="Arial"/>
                <a:cs typeface="Arial"/>
                <a:sym typeface="Arial"/>
              </a:defRPr>
            </a:pPr>
            <a:r>
              <a:t>MarketingUS@Siteimprove.com</a:t>
            </a:r>
          </a:p>
        </p:txBody>
      </p:sp>
      <p:pic>
        <p:nvPicPr>
          <p:cNvPr id="894" name="Siteimprove’s Accessibility icon" descr="Siteimprove’s Accessibility icon"/>
          <p:cNvPicPr>
            <a:picLocks noChangeAspect="1"/>
          </p:cNvPicPr>
          <p:nvPr/>
        </p:nvPicPr>
        <p:blipFill>
          <a:blip r:embed="rId2">
            <a:extLst/>
          </a:blip>
          <a:stretch>
            <a:fillRect/>
          </a:stretch>
        </p:blipFill>
        <p:spPr>
          <a:xfrm>
            <a:off x="9378379" y="2407596"/>
            <a:ext cx="2045842" cy="204584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Ranges of Disabilities"/>
          <p:cNvSpPr txBox="1"/>
          <p:nvPr>
            <p:ph type="title"/>
          </p:nvPr>
        </p:nvSpPr>
        <p:spPr>
          <a:prstGeom prst="rect">
            <a:avLst/>
          </a:prstGeom>
        </p:spPr>
        <p:txBody>
          <a:bodyPr/>
          <a:lstStyle/>
          <a:p>
            <a:pPr/>
            <a:r>
              <a:t>Ranges of Disabilities</a:t>
            </a:r>
          </a:p>
        </p:txBody>
      </p:sp>
      <p:grpSp>
        <p:nvGrpSpPr>
          <p:cNvPr id="374" name="Group"/>
          <p:cNvGrpSpPr/>
          <p:nvPr/>
        </p:nvGrpSpPr>
        <p:grpSpPr>
          <a:xfrm>
            <a:off x="8023131" y="1911112"/>
            <a:ext cx="3250422" cy="3035776"/>
            <a:chOff x="0" y="0"/>
            <a:chExt cx="3250421" cy="3035774"/>
          </a:xfrm>
        </p:grpSpPr>
        <p:pic>
          <p:nvPicPr>
            <p:cNvPr id="368" name="sign-language.jpg" descr="sign-language.jpg"/>
            <p:cNvPicPr>
              <a:picLocks noChangeAspect="1"/>
            </p:cNvPicPr>
            <p:nvPr/>
          </p:nvPicPr>
          <p:blipFill>
            <a:blip r:embed="rId2">
              <a:extLst/>
            </a:blip>
            <a:stretch>
              <a:fillRect/>
            </a:stretch>
          </p:blipFill>
          <p:spPr>
            <a:xfrm>
              <a:off x="0" y="386673"/>
              <a:ext cx="986018" cy="986019"/>
            </a:xfrm>
            <a:prstGeom prst="rect">
              <a:avLst/>
            </a:prstGeom>
            <a:ln w="12700" cap="flat">
              <a:noFill/>
              <a:miter lim="400000"/>
            </a:ln>
            <a:effectLst/>
          </p:spPr>
        </p:pic>
        <p:pic>
          <p:nvPicPr>
            <p:cNvPr id="369" name="ear-slash.jpg" descr="ear-slash.jpg"/>
            <p:cNvPicPr>
              <a:picLocks noChangeAspect="1"/>
            </p:cNvPicPr>
            <p:nvPr/>
          </p:nvPicPr>
          <p:blipFill>
            <a:blip r:embed="rId3">
              <a:extLst/>
            </a:blip>
            <a:stretch>
              <a:fillRect/>
            </a:stretch>
          </p:blipFill>
          <p:spPr>
            <a:xfrm>
              <a:off x="2264403" y="386673"/>
              <a:ext cx="986019" cy="986019"/>
            </a:xfrm>
            <a:prstGeom prst="rect">
              <a:avLst/>
            </a:prstGeom>
            <a:ln w="12700" cap="flat">
              <a:noFill/>
              <a:miter lim="400000"/>
            </a:ln>
            <a:effectLst/>
          </p:spPr>
        </p:pic>
        <p:pic>
          <p:nvPicPr>
            <p:cNvPr id="370" name="wheelchair.jpg" descr="wheelchair.jpg"/>
            <p:cNvPicPr>
              <a:picLocks noChangeAspect="1"/>
            </p:cNvPicPr>
            <p:nvPr/>
          </p:nvPicPr>
          <p:blipFill>
            <a:blip r:embed="rId4">
              <a:extLst/>
            </a:blip>
            <a:stretch>
              <a:fillRect/>
            </a:stretch>
          </p:blipFill>
          <p:spPr>
            <a:xfrm>
              <a:off x="2264403" y="1547081"/>
              <a:ext cx="986019" cy="986019"/>
            </a:xfrm>
            <a:prstGeom prst="rect">
              <a:avLst/>
            </a:prstGeom>
            <a:ln w="12700" cap="flat">
              <a:noFill/>
              <a:miter lim="400000"/>
            </a:ln>
            <a:effectLst/>
          </p:spPr>
        </p:pic>
        <p:pic>
          <p:nvPicPr>
            <p:cNvPr id="371" name="walking-with-cane.jpg" descr="walking-with-cane.jpg"/>
            <p:cNvPicPr>
              <a:picLocks noChangeAspect="1"/>
            </p:cNvPicPr>
            <p:nvPr/>
          </p:nvPicPr>
          <p:blipFill>
            <a:blip r:embed="rId5">
              <a:extLst/>
            </a:blip>
            <a:stretch>
              <a:fillRect/>
            </a:stretch>
          </p:blipFill>
          <p:spPr>
            <a:xfrm>
              <a:off x="1132201" y="0"/>
              <a:ext cx="986018" cy="986018"/>
            </a:xfrm>
            <a:prstGeom prst="rect">
              <a:avLst/>
            </a:prstGeom>
            <a:ln w="12700" cap="flat">
              <a:noFill/>
              <a:miter lim="400000"/>
            </a:ln>
            <a:effectLst/>
          </p:spPr>
        </p:pic>
        <p:pic>
          <p:nvPicPr>
            <p:cNvPr id="372" name="eye-slash.jpg" descr="eye-slash.jpg"/>
            <p:cNvPicPr>
              <a:picLocks noChangeAspect="1"/>
            </p:cNvPicPr>
            <p:nvPr/>
          </p:nvPicPr>
          <p:blipFill>
            <a:blip r:embed="rId6">
              <a:extLst/>
            </a:blip>
            <a:stretch>
              <a:fillRect/>
            </a:stretch>
          </p:blipFill>
          <p:spPr>
            <a:xfrm>
              <a:off x="0" y="1547081"/>
              <a:ext cx="986018" cy="986019"/>
            </a:xfrm>
            <a:prstGeom prst="rect">
              <a:avLst/>
            </a:prstGeom>
            <a:ln w="12700" cap="flat">
              <a:noFill/>
              <a:miter lim="400000"/>
            </a:ln>
            <a:effectLst/>
          </p:spPr>
        </p:pic>
        <p:pic>
          <p:nvPicPr>
            <p:cNvPr id="373" name="braille.jpg" descr="braille.jpg"/>
            <p:cNvPicPr>
              <a:picLocks noChangeAspect="1"/>
            </p:cNvPicPr>
            <p:nvPr/>
          </p:nvPicPr>
          <p:blipFill>
            <a:blip r:embed="rId7">
              <a:extLst/>
            </a:blip>
            <a:stretch>
              <a:fillRect/>
            </a:stretch>
          </p:blipFill>
          <p:spPr>
            <a:xfrm>
              <a:off x="1132201" y="2049757"/>
              <a:ext cx="986018" cy="986018"/>
            </a:xfrm>
            <a:prstGeom prst="rect">
              <a:avLst/>
            </a:prstGeom>
            <a:ln w="12700" cap="flat">
              <a:noFill/>
              <a:miter lim="400000"/>
            </a:ln>
            <a:effectLst/>
          </p:spPr>
        </p:pic>
      </p:grpSp>
      <p:sp>
        <p:nvSpPr>
          <p:cNvPr id="375" name="7 billion + people in the world = over a BILLION people…"/>
          <p:cNvSpPr txBox="1"/>
          <p:nvPr/>
        </p:nvSpPr>
        <p:spPr>
          <a:xfrm>
            <a:off x="762000" y="1904169"/>
            <a:ext cx="7620000" cy="203956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238125" indent="-238125">
              <a:spcBef>
                <a:spcPts val="1000"/>
              </a:spcBef>
              <a:buSzPct val="100000"/>
              <a:buChar char="•"/>
              <a:defRPr sz="2400">
                <a:solidFill>
                  <a:schemeClr val="accent3">
                    <a:lumOff val="44000"/>
                  </a:schemeClr>
                </a:solidFill>
                <a:latin typeface="Arial"/>
                <a:ea typeface="Arial"/>
                <a:cs typeface="Arial"/>
                <a:sym typeface="Arial"/>
              </a:defRPr>
            </a:pPr>
            <a:r>
              <a:t>7 billion + people in the world = over a BILLION people</a:t>
            </a:r>
          </a:p>
          <a:p>
            <a:pPr>
              <a:spcBef>
                <a:spcPts val="1000"/>
              </a:spcBef>
              <a:defRPr sz="2400">
                <a:solidFill>
                  <a:schemeClr val="accent3">
                    <a:lumOff val="44000"/>
                  </a:schemeClr>
                </a:solidFill>
                <a:latin typeface="Arial"/>
                <a:ea typeface="Arial"/>
                <a:cs typeface="Arial"/>
                <a:sym typeface="Arial"/>
              </a:defRPr>
            </a:pPr>
          </a:p>
          <a:p>
            <a:pPr>
              <a:spcBef>
                <a:spcPts val="1000"/>
              </a:spcBef>
              <a:defRPr i="1" sz="2000">
                <a:solidFill>
                  <a:schemeClr val="accent3">
                    <a:lumOff val="44000"/>
                  </a:schemeClr>
                </a:solidFill>
                <a:latin typeface="Arial"/>
                <a:ea typeface="Arial"/>
                <a:cs typeface="Arial"/>
                <a:sym typeface="Arial"/>
              </a:defRPr>
            </a:pPr>
            <a:r>
              <a:t>NOTE: There is a strong correlation between disability and aging: the numbers increase with demographic change.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Ranges of Disabilities"/>
          <p:cNvSpPr txBox="1"/>
          <p:nvPr>
            <p:ph type="title"/>
          </p:nvPr>
        </p:nvSpPr>
        <p:spPr>
          <a:prstGeom prst="rect">
            <a:avLst/>
          </a:prstGeom>
        </p:spPr>
        <p:txBody>
          <a:bodyPr/>
          <a:lstStyle/>
          <a:p>
            <a:pPr/>
            <a:r>
              <a:t>Ranges of Disabilities</a:t>
            </a:r>
          </a:p>
        </p:txBody>
      </p:sp>
      <p:grpSp>
        <p:nvGrpSpPr>
          <p:cNvPr id="384" name="Group"/>
          <p:cNvGrpSpPr/>
          <p:nvPr/>
        </p:nvGrpSpPr>
        <p:grpSpPr>
          <a:xfrm>
            <a:off x="8023131" y="1911112"/>
            <a:ext cx="3250422" cy="3035776"/>
            <a:chOff x="0" y="0"/>
            <a:chExt cx="3250421" cy="3035774"/>
          </a:xfrm>
        </p:grpSpPr>
        <p:pic>
          <p:nvPicPr>
            <p:cNvPr id="378" name="sign-language.jpg" descr="sign-language.jpg"/>
            <p:cNvPicPr>
              <a:picLocks noChangeAspect="1"/>
            </p:cNvPicPr>
            <p:nvPr/>
          </p:nvPicPr>
          <p:blipFill>
            <a:blip r:embed="rId2">
              <a:extLst/>
            </a:blip>
            <a:stretch>
              <a:fillRect/>
            </a:stretch>
          </p:blipFill>
          <p:spPr>
            <a:xfrm>
              <a:off x="0" y="386673"/>
              <a:ext cx="986018" cy="986019"/>
            </a:xfrm>
            <a:prstGeom prst="rect">
              <a:avLst/>
            </a:prstGeom>
            <a:ln w="12700" cap="flat">
              <a:noFill/>
              <a:miter lim="400000"/>
            </a:ln>
            <a:effectLst/>
          </p:spPr>
        </p:pic>
        <p:pic>
          <p:nvPicPr>
            <p:cNvPr id="379" name="ear-slash.jpg" descr="ear-slash.jpg"/>
            <p:cNvPicPr>
              <a:picLocks noChangeAspect="1"/>
            </p:cNvPicPr>
            <p:nvPr/>
          </p:nvPicPr>
          <p:blipFill>
            <a:blip r:embed="rId3">
              <a:extLst/>
            </a:blip>
            <a:stretch>
              <a:fillRect/>
            </a:stretch>
          </p:blipFill>
          <p:spPr>
            <a:xfrm>
              <a:off x="2264403" y="386673"/>
              <a:ext cx="986019" cy="986019"/>
            </a:xfrm>
            <a:prstGeom prst="rect">
              <a:avLst/>
            </a:prstGeom>
            <a:ln w="12700" cap="flat">
              <a:noFill/>
              <a:miter lim="400000"/>
            </a:ln>
            <a:effectLst/>
          </p:spPr>
        </p:pic>
        <p:pic>
          <p:nvPicPr>
            <p:cNvPr id="380" name="wheelchair.jpg" descr="wheelchair.jpg"/>
            <p:cNvPicPr>
              <a:picLocks noChangeAspect="1"/>
            </p:cNvPicPr>
            <p:nvPr/>
          </p:nvPicPr>
          <p:blipFill>
            <a:blip r:embed="rId4">
              <a:extLst/>
            </a:blip>
            <a:stretch>
              <a:fillRect/>
            </a:stretch>
          </p:blipFill>
          <p:spPr>
            <a:xfrm>
              <a:off x="2264403" y="1547081"/>
              <a:ext cx="986019" cy="986019"/>
            </a:xfrm>
            <a:prstGeom prst="rect">
              <a:avLst/>
            </a:prstGeom>
            <a:ln w="12700" cap="flat">
              <a:noFill/>
              <a:miter lim="400000"/>
            </a:ln>
            <a:effectLst/>
          </p:spPr>
        </p:pic>
        <p:pic>
          <p:nvPicPr>
            <p:cNvPr id="381" name="walking-with-cane.jpg" descr="walking-with-cane.jpg"/>
            <p:cNvPicPr>
              <a:picLocks noChangeAspect="1"/>
            </p:cNvPicPr>
            <p:nvPr/>
          </p:nvPicPr>
          <p:blipFill>
            <a:blip r:embed="rId5">
              <a:extLst/>
            </a:blip>
            <a:stretch>
              <a:fillRect/>
            </a:stretch>
          </p:blipFill>
          <p:spPr>
            <a:xfrm>
              <a:off x="1132201" y="0"/>
              <a:ext cx="986018" cy="986018"/>
            </a:xfrm>
            <a:prstGeom prst="rect">
              <a:avLst/>
            </a:prstGeom>
            <a:ln w="12700" cap="flat">
              <a:noFill/>
              <a:miter lim="400000"/>
            </a:ln>
            <a:effectLst/>
          </p:spPr>
        </p:pic>
        <p:pic>
          <p:nvPicPr>
            <p:cNvPr id="382" name="eye-slash.jpg" descr="eye-slash.jpg"/>
            <p:cNvPicPr>
              <a:picLocks noChangeAspect="1"/>
            </p:cNvPicPr>
            <p:nvPr/>
          </p:nvPicPr>
          <p:blipFill>
            <a:blip r:embed="rId6">
              <a:extLst/>
            </a:blip>
            <a:stretch>
              <a:fillRect/>
            </a:stretch>
          </p:blipFill>
          <p:spPr>
            <a:xfrm>
              <a:off x="0" y="1547081"/>
              <a:ext cx="986018" cy="986019"/>
            </a:xfrm>
            <a:prstGeom prst="rect">
              <a:avLst/>
            </a:prstGeom>
            <a:ln w="12700" cap="flat">
              <a:noFill/>
              <a:miter lim="400000"/>
            </a:ln>
            <a:effectLst/>
          </p:spPr>
        </p:pic>
        <p:pic>
          <p:nvPicPr>
            <p:cNvPr id="383" name="braille.jpg" descr="braille.jpg"/>
            <p:cNvPicPr>
              <a:picLocks noChangeAspect="1"/>
            </p:cNvPicPr>
            <p:nvPr/>
          </p:nvPicPr>
          <p:blipFill>
            <a:blip r:embed="rId7">
              <a:extLst/>
            </a:blip>
            <a:stretch>
              <a:fillRect/>
            </a:stretch>
          </p:blipFill>
          <p:spPr>
            <a:xfrm>
              <a:off x="1132201" y="2049757"/>
              <a:ext cx="986018" cy="986018"/>
            </a:xfrm>
            <a:prstGeom prst="rect">
              <a:avLst/>
            </a:prstGeom>
            <a:ln w="12700" cap="flat">
              <a:noFill/>
              <a:miter lim="400000"/>
            </a:ln>
            <a:effectLst/>
          </p:spPr>
        </p:pic>
      </p:grpSp>
      <p:sp>
        <p:nvSpPr>
          <p:cNvPr id="385" name="Visual, auditory, physical, cognitive, vestibular…"/>
          <p:cNvSpPr txBox="1"/>
          <p:nvPr/>
        </p:nvSpPr>
        <p:spPr>
          <a:xfrm>
            <a:off x="756860" y="1902636"/>
            <a:ext cx="7222928" cy="26475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275007" indent="-275007">
              <a:spcBef>
                <a:spcPts val="1000"/>
              </a:spcBef>
              <a:buSzPct val="100000"/>
              <a:buChar char="•"/>
              <a:defRPr sz="2400">
                <a:solidFill>
                  <a:schemeClr val="accent3">
                    <a:lumOff val="44000"/>
                  </a:schemeClr>
                </a:solidFill>
                <a:latin typeface="Arial"/>
                <a:ea typeface="Arial"/>
                <a:cs typeface="Arial"/>
                <a:sym typeface="Arial"/>
              </a:defRPr>
            </a:pPr>
            <a:r>
              <a:t>Visual, auditory, physical, cognitive, vestibular</a:t>
            </a:r>
          </a:p>
          <a:p>
            <a:pPr marL="275007" indent="-275007">
              <a:spcBef>
                <a:spcPts val="1000"/>
              </a:spcBef>
              <a:buSzPct val="100000"/>
              <a:buChar char="•"/>
              <a:defRPr sz="2400">
                <a:solidFill>
                  <a:schemeClr val="accent3">
                    <a:lumOff val="44000"/>
                  </a:schemeClr>
                </a:solidFill>
                <a:latin typeface="Arial"/>
                <a:ea typeface="Arial"/>
                <a:cs typeface="Arial"/>
                <a:sym typeface="Arial"/>
              </a:defRPr>
            </a:pPr>
            <a:r>
              <a:t>Older persons, low literacy</a:t>
            </a:r>
          </a:p>
          <a:p>
            <a:pPr marL="275007" indent="-275007">
              <a:spcBef>
                <a:spcPts val="1000"/>
              </a:spcBef>
              <a:buSzPct val="100000"/>
              <a:buChar char="•"/>
              <a:defRPr sz="2400">
                <a:solidFill>
                  <a:schemeClr val="accent3">
                    <a:lumOff val="44000"/>
                  </a:schemeClr>
                </a:solidFill>
                <a:latin typeface="Arial"/>
                <a:ea typeface="Arial"/>
                <a:cs typeface="Arial"/>
                <a:sym typeface="Arial"/>
              </a:defRPr>
            </a:pPr>
            <a:r>
              <a:t>Technology limitations or incompatibility: browsers, platforms, devices, mobile web</a:t>
            </a:r>
          </a:p>
          <a:p>
            <a:pPr marL="275007" indent="-275007">
              <a:spcBef>
                <a:spcPts val="1000"/>
              </a:spcBef>
              <a:buSzPct val="100000"/>
              <a:buChar char="•"/>
              <a:defRPr sz="2400">
                <a:solidFill>
                  <a:schemeClr val="accent3">
                    <a:lumOff val="44000"/>
                  </a:schemeClr>
                </a:solidFill>
                <a:latin typeface="Arial"/>
                <a:ea typeface="Arial"/>
                <a:cs typeface="Arial"/>
                <a:sym typeface="Arial"/>
              </a:defRPr>
            </a:pPr>
            <a:r>
              <a:t>Environmental factors: place, illumination, noise, slow connection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Ranges of Disabilities"/>
          <p:cNvSpPr txBox="1"/>
          <p:nvPr>
            <p:ph type="title"/>
          </p:nvPr>
        </p:nvSpPr>
        <p:spPr>
          <a:prstGeom prst="rect">
            <a:avLst/>
          </a:prstGeom>
        </p:spPr>
        <p:txBody>
          <a:bodyPr/>
          <a:lstStyle/>
          <a:p>
            <a:pPr/>
            <a:r>
              <a:t>Ranges of Disabilities</a:t>
            </a:r>
          </a:p>
        </p:txBody>
      </p:sp>
      <p:pic>
        <p:nvPicPr>
          <p:cNvPr id="388" name="headphones-white.png" descr="headphones-white.png"/>
          <p:cNvPicPr>
            <a:picLocks noChangeAspect="1"/>
          </p:cNvPicPr>
          <p:nvPr/>
        </p:nvPicPr>
        <p:blipFill>
          <a:blip r:embed="rId2">
            <a:extLst/>
          </a:blip>
          <a:stretch>
            <a:fillRect/>
          </a:stretch>
        </p:blipFill>
        <p:spPr>
          <a:xfrm>
            <a:off x="8983133" y="1688041"/>
            <a:ext cx="3251201" cy="3251201"/>
          </a:xfrm>
          <a:prstGeom prst="rect">
            <a:avLst/>
          </a:prstGeom>
          <a:ln w="12700">
            <a:miter lim="400000"/>
          </a:ln>
        </p:spPr>
      </p:pic>
      <p:sp>
        <p:nvSpPr>
          <p:cNvPr id="389" name="Hearing Loss"/>
          <p:cNvSpPr txBox="1"/>
          <p:nvPr/>
        </p:nvSpPr>
        <p:spPr>
          <a:xfrm>
            <a:off x="762000" y="2082800"/>
            <a:ext cx="6350000" cy="464692"/>
          </a:xfrm>
          <a:prstGeom prst="rect">
            <a:avLst/>
          </a:prstGeom>
          <a:ln w="12700">
            <a:miter lim="400000"/>
          </a:ln>
          <a:extLst>
            <a:ext uri="{C572A759-6A51-4108-AA02-DFA0A04FC94B}">
              <ma14:wrappingTextBoxFlag xmlns:ma14="http://schemas.microsoft.com/office/mac/drawingml/2011/main" val="1"/>
            </a:ext>
          </a:extLst>
        </p:spPr>
        <p:txBody>
          <a:bodyPr lIns="59531" tIns="59531" rIns="59531" bIns="59531"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Hearing Loss</a:t>
            </a:r>
          </a:p>
        </p:txBody>
      </p:sp>
      <p:sp>
        <p:nvSpPr>
          <p:cNvPr id="390" name="Full Hearing…"/>
          <p:cNvSpPr txBox="1"/>
          <p:nvPr/>
        </p:nvSpPr>
        <p:spPr>
          <a:xfrm>
            <a:off x="4777625" y="2440292"/>
            <a:ext cx="2636749" cy="28999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Full Hearing</a:t>
            </a:r>
          </a:p>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Mild</a:t>
            </a:r>
          </a:p>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Moderate</a:t>
            </a:r>
          </a:p>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Moderately Severe</a:t>
            </a:r>
          </a:p>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Severe</a:t>
            </a:r>
          </a:p>
          <a:p>
            <a:pPr marL="320039" indent="-320039">
              <a:spcBef>
                <a:spcPts val="1000"/>
              </a:spcBef>
              <a:buClr>
                <a:srgbClr val="34A5DA"/>
              </a:buClr>
              <a:buSzPct val="50000"/>
              <a:buFont typeface="Avenir Next"/>
              <a:buBlip>
                <a:blip r:embed="rId3"/>
              </a:buBlip>
              <a:defRPr sz="2000">
                <a:solidFill>
                  <a:schemeClr val="accent3">
                    <a:lumOff val="44000"/>
                  </a:schemeClr>
                </a:solidFill>
                <a:latin typeface="Arial"/>
                <a:ea typeface="Arial"/>
                <a:cs typeface="Arial"/>
                <a:sym typeface="Arial"/>
              </a:defRPr>
            </a:pPr>
            <a:r>
              <a:t>Profound</a:t>
            </a:r>
          </a:p>
          <a:p>
            <a:pPr>
              <a:spcBef>
                <a:spcPts val="1000"/>
              </a:spcBef>
              <a:defRPr sz="2000">
                <a:solidFill>
                  <a:schemeClr val="accent3">
                    <a:lumOff val="44000"/>
                  </a:schemeClr>
                </a:solidFill>
                <a:latin typeface="Arial"/>
                <a:ea typeface="Arial"/>
                <a:cs typeface="Arial"/>
                <a:sym typeface="Arial"/>
              </a:defRPr>
            </a:pPr>
            <a:r>
              <a:t>    Totally Deaf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88"/>
                                        </p:tgtEl>
                                        <p:attrNameLst>
                                          <p:attrName>style.visibility</p:attrName>
                                        </p:attrNameLst>
                                      </p:cBhvr>
                                      <p:to>
                                        <p:strVal val="visible"/>
                                      </p:to>
                                    </p:set>
                                    <p:anim calcmode="lin" valueType="num">
                                      <p:cBhvr>
                                        <p:cTn id="7" dur="500" fill="hold"/>
                                        <p:tgtEl>
                                          <p:spTgt spid="388"/>
                                        </p:tgtEl>
                                        <p:attrNameLst>
                                          <p:attrName>ppt_w</p:attrName>
                                        </p:attrNameLst>
                                      </p:cBhvr>
                                      <p:tavLst>
                                        <p:tav tm="0">
                                          <p:val>
                                            <p:fltVal val="0"/>
                                          </p:val>
                                        </p:tav>
                                        <p:tav tm="100000">
                                          <p:val>
                                            <p:strVal val="#ppt_w"/>
                                          </p:val>
                                        </p:tav>
                                      </p:tavLst>
                                    </p:anim>
                                    <p:anim calcmode="lin" valueType="num">
                                      <p:cBhvr>
                                        <p:cTn id="8" dur="500" fill="hold"/>
                                        <p:tgtEl>
                                          <p:spTgt spid="38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ID="9" grpId="2" fill="hold">
                                  <p:stCondLst>
                                    <p:cond delay="1000"/>
                                  </p:stCondLst>
                                  <p:iterate type="el" backwards="0">
                                    <p:tmAbs val="0"/>
                                  </p:iterate>
                                  <p:childTnLst>
                                    <p:set>
                                      <p:cBhvr>
                                        <p:cTn id="11" fill="hold"/>
                                        <p:tgtEl>
                                          <p:spTgt spid="390">
                                            <p:bg/>
                                          </p:spTgt>
                                        </p:tgtEl>
                                        <p:attrNameLst>
                                          <p:attrName>style.visibility</p:attrName>
                                        </p:attrNameLst>
                                      </p:cBhvr>
                                      <p:to>
                                        <p:strVal val="visible"/>
                                      </p:to>
                                    </p:set>
                                    <p:animEffect filter="dissolve" transition="in">
                                      <p:cBhvr>
                                        <p:cTn id="12" dur="500"/>
                                        <p:tgtEl>
                                          <p:spTgt spid="390">
                                            <p:bg/>
                                          </p:spTgt>
                                        </p:tgtEl>
                                      </p:cBhvr>
                                    </p:animEffect>
                                  </p:childTnLst>
                                </p:cTn>
                              </p:par>
                              <p:par>
                                <p:cTn id="13" presetClass="entr" nodeType="withEffect" presetSubtype="0" presetID="9" grpId="2" fill="hold">
                                  <p:stCondLst>
                                    <p:cond delay="1000"/>
                                  </p:stCondLst>
                                  <p:iterate type="el" backwards="0">
                                    <p:tmAbs val="0"/>
                                  </p:iterate>
                                  <p:childTnLst>
                                    <p:set>
                                      <p:cBhvr>
                                        <p:cTn id="14" fill="hold"/>
                                        <p:tgtEl>
                                          <p:spTgt spid="390">
                                            <p:txEl>
                                              <p:pRg st="0" end="0"/>
                                            </p:txEl>
                                          </p:spTgt>
                                        </p:tgtEl>
                                        <p:attrNameLst>
                                          <p:attrName>style.visibility</p:attrName>
                                        </p:attrNameLst>
                                      </p:cBhvr>
                                      <p:to>
                                        <p:strVal val="visible"/>
                                      </p:to>
                                    </p:set>
                                    <p:animEffect filter="dissolve" transition="in">
                                      <p:cBhvr>
                                        <p:cTn id="15" dur="500"/>
                                        <p:tgtEl>
                                          <p:spTgt spid="390">
                                            <p:txEl>
                                              <p:pRg st="0" end="0"/>
                                            </p:txEl>
                                          </p:spTgt>
                                        </p:tgtEl>
                                      </p:cBhvr>
                                    </p:animEffect>
                                  </p:childTnLst>
                                </p:cTn>
                              </p:par>
                            </p:childTnLst>
                          </p:cTn>
                        </p:par>
                        <p:par>
                          <p:cTn id="16" fill="hold">
                            <p:stCondLst>
                              <p:cond delay="2000"/>
                            </p:stCondLst>
                            <p:childTnLst>
                              <p:par>
                                <p:cTn id="17" presetClass="entr" nodeType="afterEffect" presetID="9" grpId="2" fill="hold">
                                  <p:stCondLst>
                                    <p:cond delay="500"/>
                                  </p:stCondLst>
                                  <p:iterate type="el" backwards="0">
                                    <p:tmAbs val="0"/>
                                  </p:iterate>
                                  <p:childTnLst>
                                    <p:set>
                                      <p:cBhvr>
                                        <p:cTn id="18" fill="hold"/>
                                        <p:tgtEl>
                                          <p:spTgt spid="390">
                                            <p:txEl>
                                              <p:pRg st="1" end="1"/>
                                            </p:txEl>
                                          </p:spTgt>
                                        </p:tgtEl>
                                        <p:attrNameLst>
                                          <p:attrName>style.visibility</p:attrName>
                                        </p:attrNameLst>
                                      </p:cBhvr>
                                      <p:to>
                                        <p:strVal val="visible"/>
                                      </p:to>
                                    </p:set>
                                    <p:animEffect filter="dissolve" transition="in">
                                      <p:cBhvr>
                                        <p:cTn id="19" dur="500"/>
                                        <p:tgtEl>
                                          <p:spTgt spid="390">
                                            <p:txEl>
                                              <p:pRg st="1" end="1"/>
                                            </p:txEl>
                                          </p:spTgt>
                                        </p:tgtEl>
                                      </p:cBhvr>
                                    </p:animEffect>
                                  </p:childTnLst>
                                </p:cTn>
                              </p:par>
                            </p:childTnLst>
                          </p:cTn>
                        </p:par>
                        <p:par>
                          <p:cTn id="20" fill="hold">
                            <p:stCondLst>
                              <p:cond delay="3000"/>
                            </p:stCondLst>
                            <p:childTnLst>
                              <p:par>
                                <p:cTn id="21" presetClass="entr" nodeType="afterEffect" presetID="9" grpId="2" fill="hold">
                                  <p:stCondLst>
                                    <p:cond delay="500"/>
                                  </p:stCondLst>
                                  <p:iterate type="el" backwards="0">
                                    <p:tmAbs val="0"/>
                                  </p:iterate>
                                  <p:childTnLst>
                                    <p:set>
                                      <p:cBhvr>
                                        <p:cTn id="22" fill="hold"/>
                                        <p:tgtEl>
                                          <p:spTgt spid="390">
                                            <p:txEl>
                                              <p:pRg st="2" end="2"/>
                                            </p:txEl>
                                          </p:spTgt>
                                        </p:tgtEl>
                                        <p:attrNameLst>
                                          <p:attrName>style.visibility</p:attrName>
                                        </p:attrNameLst>
                                      </p:cBhvr>
                                      <p:to>
                                        <p:strVal val="visible"/>
                                      </p:to>
                                    </p:set>
                                    <p:animEffect filter="dissolve" transition="in">
                                      <p:cBhvr>
                                        <p:cTn id="23" dur="500"/>
                                        <p:tgtEl>
                                          <p:spTgt spid="390">
                                            <p:txEl>
                                              <p:pRg st="2" end="2"/>
                                            </p:txEl>
                                          </p:spTgt>
                                        </p:tgtEl>
                                      </p:cBhvr>
                                    </p:animEffect>
                                  </p:childTnLst>
                                </p:cTn>
                              </p:par>
                            </p:childTnLst>
                          </p:cTn>
                        </p:par>
                        <p:par>
                          <p:cTn id="24" fill="hold">
                            <p:stCondLst>
                              <p:cond delay="4000"/>
                            </p:stCondLst>
                            <p:childTnLst>
                              <p:par>
                                <p:cTn id="25" presetClass="entr" nodeType="afterEffect" presetID="9" grpId="2" fill="hold">
                                  <p:stCondLst>
                                    <p:cond delay="500"/>
                                  </p:stCondLst>
                                  <p:iterate type="el" backwards="0">
                                    <p:tmAbs val="0"/>
                                  </p:iterate>
                                  <p:childTnLst>
                                    <p:set>
                                      <p:cBhvr>
                                        <p:cTn id="26" fill="hold"/>
                                        <p:tgtEl>
                                          <p:spTgt spid="390">
                                            <p:txEl>
                                              <p:pRg st="3" end="3"/>
                                            </p:txEl>
                                          </p:spTgt>
                                        </p:tgtEl>
                                        <p:attrNameLst>
                                          <p:attrName>style.visibility</p:attrName>
                                        </p:attrNameLst>
                                      </p:cBhvr>
                                      <p:to>
                                        <p:strVal val="visible"/>
                                      </p:to>
                                    </p:set>
                                    <p:animEffect filter="dissolve" transition="in">
                                      <p:cBhvr>
                                        <p:cTn id="27" dur="500"/>
                                        <p:tgtEl>
                                          <p:spTgt spid="390">
                                            <p:txEl>
                                              <p:pRg st="3" end="3"/>
                                            </p:txEl>
                                          </p:spTgt>
                                        </p:tgtEl>
                                      </p:cBhvr>
                                    </p:animEffect>
                                  </p:childTnLst>
                                </p:cTn>
                              </p:par>
                            </p:childTnLst>
                          </p:cTn>
                        </p:par>
                        <p:par>
                          <p:cTn id="28" fill="hold">
                            <p:stCondLst>
                              <p:cond delay="5000"/>
                            </p:stCondLst>
                            <p:childTnLst>
                              <p:par>
                                <p:cTn id="29" presetClass="entr" nodeType="afterEffect" presetID="9" grpId="2" fill="hold">
                                  <p:stCondLst>
                                    <p:cond delay="500"/>
                                  </p:stCondLst>
                                  <p:iterate type="el" backwards="0">
                                    <p:tmAbs val="0"/>
                                  </p:iterate>
                                  <p:childTnLst>
                                    <p:set>
                                      <p:cBhvr>
                                        <p:cTn id="30" fill="hold"/>
                                        <p:tgtEl>
                                          <p:spTgt spid="390">
                                            <p:txEl>
                                              <p:pRg st="4" end="4"/>
                                            </p:txEl>
                                          </p:spTgt>
                                        </p:tgtEl>
                                        <p:attrNameLst>
                                          <p:attrName>style.visibility</p:attrName>
                                        </p:attrNameLst>
                                      </p:cBhvr>
                                      <p:to>
                                        <p:strVal val="visible"/>
                                      </p:to>
                                    </p:set>
                                    <p:animEffect filter="dissolve" transition="in">
                                      <p:cBhvr>
                                        <p:cTn id="31" dur="500"/>
                                        <p:tgtEl>
                                          <p:spTgt spid="390">
                                            <p:txEl>
                                              <p:pRg st="4" end="4"/>
                                            </p:txEl>
                                          </p:spTgt>
                                        </p:tgtEl>
                                      </p:cBhvr>
                                    </p:animEffect>
                                  </p:childTnLst>
                                </p:cTn>
                              </p:par>
                            </p:childTnLst>
                          </p:cTn>
                        </p:par>
                        <p:par>
                          <p:cTn id="32" fill="hold">
                            <p:stCondLst>
                              <p:cond delay="6000"/>
                            </p:stCondLst>
                            <p:childTnLst>
                              <p:par>
                                <p:cTn id="33" presetClass="entr" nodeType="afterEffect" presetID="9" grpId="2" fill="hold">
                                  <p:stCondLst>
                                    <p:cond delay="500"/>
                                  </p:stCondLst>
                                  <p:iterate type="el" backwards="0">
                                    <p:tmAbs val="0"/>
                                  </p:iterate>
                                  <p:childTnLst>
                                    <p:set>
                                      <p:cBhvr>
                                        <p:cTn id="34" fill="hold"/>
                                        <p:tgtEl>
                                          <p:spTgt spid="390">
                                            <p:txEl>
                                              <p:pRg st="5" end="5"/>
                                            </p:txEl>
                                          </p:spTgt>
                                        </p:tgtEl>
                                        <p:attrNameLst>
                                          <p:attrName>style.visibility</p:attrName>
                                        </p:attrNameLst>
                                      </p:cBhvr>
                                      <p:to>
                                        <p:strVal val="visible"/>
                                      </p:to>
                                    </p:set>
                                    <p:animEffect filter="dissolve" transition="in">
                                      <p:cBhvr>
                                        <p:cTn id="35" dur="500"/>
                                        <p:tgtEl>
                                          <p:spTgt spid="390">
                                            <p:txEl>
                                              <p:pRg st="5" end="5"/>
                                            </p:txEl>
                                          </p:spTgt>
                                        </p:tgtEl>
                                      </p:cBhvr>
                                    </p:animEffect>
                                  </p:childTnLst>
                                </p:cTn>
                              </p:par>
                            </p:childTnLst>
                          </p:cTn>
                        </p:par>
                        <p:par>
                          <p:cTn id="36" fill="hold">
                            <p:stCondLst>
                              <p:cond delay="7000"/>
                            </p:stCondLst>
                            <p:childTnLst>
                              <p:par>
                                <p:cTn id="37" presetClass="entr" nodeType="afterEffect" presetID="9" grpId="2" fill="hold">
                                  <p:stCondLst>
                                    <p:cond delay="500"/>
                                  </p:stCondLst>
                                  <p:iterate type="el" backwards="0">
                                    <p:tmAbs val="0"/>
                                  </p:iterate>
                                  <p:childTnLst>
                                    <p:set>
                                      <p:cBhvr>
                                        <p:cTn id="38" fill="hold"/>
                                        <p:tgtEl>
                                          <p:spTgt spid="390">
                                            <p:txEl>
                                              <p:pRg st="6" end="6"/>
                                            </p:txEl>
                                          </p:spTgt>
                                        </p:tgtEl>
                                        <p:attrNameLst>
                                          <p:attrName>style.visibility</p:attrName>
                                        </p:attrNameLst>
                                      </p:cBhvr>
                                      <p:to>
                                        <p:strVal val="visible"/>
                                      </p:to>
                                    </p:set>
                                    <p:animEffect filter="dissolve" transition="in">
                                      <p:cBhvr>
                                        <p:cTn id="39" dur="500"/>
                                        <p:tgtEl>
                                          <p:spTgt spid="39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8" grpId="1"/>
      <p:bldP build="p" bldLvl="5" animBg="1" rev="0" advAuto="0" spid="390"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Ranges of Disabilities"/>
          <p:cNvSpPr txBox="1"/>
          <p:nvPr>
            <p:ph type="title"/>
          </p:nvPr>
        </p:nvSpPr>
        <p:spPr>
          <a:prstGeom prst="rect">
            <a:avLst/>
          </a:prstGeom>
        </p:spPr>
        <p:txBody>
          <a:bodyPr/>
          <a:lstStyle/>
          <a:p>
            <a:pPr/>
            <a:r>
              <a:t>Ranges of Disabilities</a:t>
            </a:r>
          </a:p>
        </p:txBody>
      </p:sp>
      <p:pic>
        <p:nvPicPr>
          <p:cNvPr id="393" name="eye-white.png" descr="eye-white.png"/>
          <p:cNvPicPr>
            <a:picLocks noChangeAspect="1"/>
          </p:cNvPicPr>
          <p:nvPr/>
        </p:nvPicPr>
        <p:blipFill>
          <a:blip r:embed="rId2">
            <a:extLst/>
          </a:blip>
          <a:stretch>
            <a:fillRect/>
          </a:stretch>
        </p:blipFill>
        <p:spPr>
          <a:xfrm>
            <a:off x="8644466" y="1803400"/>
            <a:ext cx="3251201" cy="3251200"/>
          </a:xfrm>
          <a:prstGeom prst="rect">
            <a:avLst/>
          </a:prstGeom>
          <a:ln w="12700">
            <a:miter lim="400000"/>
          </a:ln>
        </p:spPr>
      </p:pic>
      <p:sp>
        <p:nvSpPr>
          <p:cNvPr id="394" name="Eyesight"/>
          <p:cNvSpPr txBox="1"/>
          <p:nvPr/>
        </p:nvSpPr>
        <p:spPr>
          <a:xfrm>
            <a:off x="762000" y="2082800"/>
            <a:ext cx="6350000" cy="464692"/>
          </a:xfrm>
          <a:prstGeom prst="rect">
            <a:avLst/>
          </a:prstGeom>
          <a:ln w="12700">
            <a:miter lim="400000"/>
          </a:ln>
          <a:extLst>
            <a:ext uri="{C572A759-6A51-4108-AA02-DFA0A04FC94B}">
              <ma14:wrappingTextBoxFlag xmlns:ma14="http://schemas.microsoft.com/office/mac/drawingml/2011/main" val="1"/>
            </a:ext>
          </a:extLst>
        </p:spPr>
        <p:txBody>
          <a:bodyPr lIns="59531" tIns="59531" rIns="59531" bIns="59531"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Eyesight</a:t>
            </a:r>
          </a:p>
        </p:txBody>
      </p:sp>
      <p:sp>
        <p:nvSpPr>
          <p:cNvPr id="395" name="Astigmatism…"/>
          <p:cNvSpPr txBox="1"/>
          <p:nvPr/>
        </p:nvSpPr>
        <p:spPr>
          <a:xfrm>
            <a:off x="1717050" y="2863403"/>
            <a:ext cx="2308628" cy="20617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Astigmatism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Cataracts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Color Blindness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Farsightedness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Glaucoma</a:t>
            </a:r>
          </a:p>
        </p:txBody>
      </p:sp>
      <p:sp>
        <p:nvSpPr>
          <p:cNvPr id="396" name="Macular Degeneration…"/>
          <p:cNvSpPr txBox="1"/>
          <p:nvPr/>
        </p:nvSpPr>
        <p:spPr>
          <a:xfrm>
            <a:off x="4572354" y="2863402"/>
            <a:ext cx="6181995" cy="1642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Macular Degeneration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Nearsightedness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Presbyopia </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Retinal Detachment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93"/>
                                        </p:tgtEl>
                                        <p:attrNameLst>
                                          <p:attrName>style.visibility</p:attrName>
                                        </p:attrNameLst>
                                      </p:cBhvr>
                                      <p:to>
                                        <p:strVal val="visible"/>
                                      </p:to>
                                    </p:set>
                                    <p:anim calcmode="lin" valueType="num">
                                      <p:cBhvr>
                                        <p:cTn id="7" dur="499" fill="hold"/>
                                        <p:tgtEl>
                                          <p:spTgt spid="393"/>
                                        </p:tgtEl>
                                        <p:attrNameLst>
                                          <p:attrName>ppt_w</p:attrName>
                                        </p:attrNameLst>
                                      </p:cBhvr>
                                      <p:tavLst>
                                        <p:tav tm="0">
                                          <p:val>
                                            <p:fltVal val="0"/>
                                          </p:val>
                                        </p:tav>
                                        <p:tav tm="100000">
                                          <p:val>
                                            <p:strVal val="#ppt_w"/>
                                          </p:val>
                                        </p:tav>
                                      </p:tavLst>
                                    </p:anim>
                                    <p:anim calcmode="lin" valueType="num">
                                      <p:cBhvr>
                                        <p:cTn id="8" dur="499" fill="hold"/>
                                        <p:tgtEl>
                                          <p:spTgt spid="393"/>
                                        </p:tgtEl>
                                        <p:attrNameLst>
                                          <p:attrName>ppt_h</p:attrName>
                                        </p:attrNameLst>
                                      </p:cBhvr>
                                      <p:tavLst>
                                        <p:tav tm="0">
                                          <p:val>
                                            <p:fltVal val="0"/>
                                          </p:val>
                                        </p:tav>
                                        <p:tav tm="100000">
                                          <p:val>
                                            <p:strVal val="#ppt_h"/>
                                          </p:val>
                                        </p:tav>
                                      </p:tavLst>
                                    </p:anim>
                                  </p:childTnLst>
                                </p:cTn>
                              </p:par>
                            </p:childTnLst>
                          </p:cTn>
                        </p:par>
                        <p:par>
                          <p:cTn id="9" fill="hold">
                            <p:stCondLst>
                              <p:cond delay="499"/>
                            </p:stCondLst>
                            <p:childTnLst>
                              <p:par>
                                <p:cTn id="10" presetClass="entr" nodeType="afterEffect" presetID="9" grpId="2" fill="hold">
                                  <p:stCondLst>
                                    <p:cond delay="1000"/>
                                  </p:stCondLst>
                                  <p:iterate type="el" backwards="0">
                                    <p:tmAbs val="0"/>
                                  </p:iterate>
                                  <p:childTnLst>
                                    <p:set>
                                      <p:cBhvr>
                                        <p:cTn id="11" fill="hold"/>
                                        <p:tgtEl>
                                          <p:spTgt spid="395">
                                            <p:bg/>
                                          </p:spTgt>
                                        </p:tgtEl>
                                        <p:attrNameLst>
                                          <p:attrName>style.visibility</p:attrName>
                                        </p:attrNameLst>
                                      </p:cBhvr>
                                      <p:to>
                                        <p:strVal val="visible"/>
                                      </p:to>
                                    </p:set>
                                    <p:animEffect filter="dissolve" transition="in">
                                      <p:cBhvr>
                                        <p:cTn id="12" dur="499"/>
                                        <p:tgtEl>
                                          <p:spTgt spid="395">
                                            <p:bg/>
                                          </p:spTgt>
                                        </p:tgtEl>
                                      </p:cBhvr>
                                    </p:animEffect>
                                  </p:childTnLst>
                                </p:cTn>
                              </p:par>
                              <p:par>
                                <p:cTn id="13" presetClass="entr" nodeType="withEffect" presetSubtype="0" presetID="9" grpId="2" fill="hold">
                                  <p:stCondLst>
                                    <p:cond delay="1000"/>
                                  </p:stCondLst>
                                  <p:iterate type="el" backwards="0">
                                    <p:tmAbs val="0"/>
                                  </p:iterate>
                                  <p:childTnLst>
                                    <p:set>
                                      <p:cBhvr>
                                        <p:cTn id="14" fill="hold"/>
                                        <p:tgtEl>
                                          <p:spTgt spid="395">
                                            <p:txEl>
                                              <p:pRg st="0" end="0"/>
                                            </p:txEl>
                                          </p:spTgt>
                                        </p:tgtEl>
                                        <p:attrNameLst>
                                          <p:attrName>style.visibility</p:attrName>
                                        </p:attrNameLst>
                                      </p:cBhvr>
                                      <p:to>
                                        <p:strVal val="visible"/>
                                      </p:to>
                                    </p:set>
                                    <p:animEffect filter="dissolve" transition="in">
                                      <p:cBhvr>
                                        <p:cTn id="15" dur="499"/>
                                        <p:tgtEl>
                                          <p:spTgt spid="395">
                                            <p:txEl>
                                              <p:pRg st="0" end="0"/>
                                            </p:txEl>
                                          </p:spTgt>
                                        </p:tgtEl>
                                      </p:cBhvr>
                                    </p:animEffect>
                                  </p:childTnLst>
                                </p:cTn>
                              </p:par>
                            </p:childTnLst>
                          </p:cTn>
                        </p:par>
                        <p:par>
                          <p:cTn id="16" fill="hold">
                            <p:stCondLst>
                              <p:cond delay="1998"/>
                            </p:stCondLst>
                            <p:childTnLst>
                              <p:par>
                                <p:cTn id="17" presetClass="entr" nodeType="afterEffect" presetID="9" grpId="2" fill="hold">
                                  <p:stCondLst>
                                    <p:cond delay="0"/>
                                  </p:stCondLst>
                                  <p:iterate type="el" backwards="0">
                                    <p:tmAbs val="0"/>
                                  </p:iterate>
                                  <p:childTnLst>
                                    <p:set>
                                      <p:cBhvr>
                                        <p:cTn id="18" fill="hold"/>
                                        <p:tgtEl>
                                          <p:spTgt spid="395">
                                            <p:txEl>
                                              <p:pRg st="1" end="1"/>
                                            </p:txEl>
                                          </p:spTgt>
                                        </p:tgtEl>
                                        <p:attrNameLst>
                                          <p:attrName>style.visibility</p:attrName>
                                        </p:attrNameLst>
                                      </p:cBhvr>
                                      <p:to>
                                        <p:strVal val="visible"/>
                                      </p:to>
                                    </p:set>
                                    <p:animEffect filter="dissolve" transition="in">
                                      <p:cBhvr>
                                        <p:cTn id="19" dur="499"/>
                                        <p:tgtEl>
                                          <p:spTgt spid="395">
                                            <p:txEl>
                                              <p:pRg st="1" end="1"/>
                                            </p:txEl>
                                          </p:spTgt>
                                        </p:tgtEl>
                                      </p:cBhvr>
                                    </p:animEffect>
                                  </p:childTnLst>
                                </p:cTn>
                              </p:par>
                            </p:childTnLst>
                          </p:cTn>
                        </p:par>
                        <p:par>
                          <p:cTn id="20" fill="hold">
                            <p:stCondLst>
                              <p:cond delay="2497"/>
                            </p:stCondLst>
                            <p:childTnLst>
                              <p:par>
                                <p:cTn id="21" presetClass="entr" nodeType="afterEffect" presetID="9" grpId="2" fill="hold">
                                  <p:stCondLst>
                                    <p:cond delay="0"/>
                                  </p:stCondLst>
                                  <p:iterate type="el" backwards="0">
                                    <p:tmAbs val="0"/>
                                  </p:iterate>
                                  <p:childTnLst>
                                    <p:set>
                                      <p:cBhvr>
                                        <p:cTn id="22" fill="hold"/>
                                        <p:tgtEl>
                                          <p:spTgt spid="395">
                                            <p:txEl>
                                              <p:pRg st="2" end="2"/>
                                            </p:txEl>
                                          </p:spTgt>
                                        </p:tgtEl>
                                        <p:attrNameLst>
                                          <p:attrName>style.visibility</p:attrName>
                                        </p:attrNameLst>
                                      </p:cBhvr>
                                      <p:to>
                                        <p:strVal val="visible"/>
                                      </p:to>
                                    </p:set>
                                    <p:animEffect filter="dissolve" transition="in">
                                      <p:cBhvr>
                                        <p:cTn id="23" dur="499"/>
                                        <p:tgtEl>
                                          <p:spTgt spid="395">
                                            <p:txEl>
                                              <p:pRg st="2" end="2"/>
                                            </p:txEl>
                                          </p:spTgt>
                                        </p:tgtEl>
                                      </p:cBhvr>
                                    </p:animEffect>
                                  </p:childTnLst>
                                </p:cTn>
                              </p:par>
                            </p:childTnLst>
                          </p:cTn>
                        </p:par>
                        <p:par>
                          <p:cTn id="24" fill="hold">
                            <p:stCondLst>
                              <p:cond delay="2996"/>
                            </p:stCondLst>
                            <p:childTnLst>
                              <p:par>
                                <p:cTn id="25" presetClass="entr" nodeType="afterEffect" presetID="9" grpId="2" fill="hold">
                                  <p:stCondLst>
                                    <p:cond delay="0"/>
                                  </p:stCondLst>
                                  <p:iterate type="el" backwards="0">
                                    <p:tmAbs val="0"/>
                                  </p:iterate>
                                  <p:childTnLst>
                                    <p:set>
                                      <p:cBhvr>
                                        <p:cTn id="26" fill="hold"/>
                                        <p:tgtEl>
                                          <p:spTgt spid="395">
                                            <p:txEl>
                                              <p:pRg st="3" end="3"/>
                                            </p:txEl>
                                          </p:spTgt>
                                        </p:tgtEl>
                                        <p:attrNameLst>
                                          <p:attrName>style.visibility</p:attrName>
                                        </p:attrNameLst>
                                      </p:cBhvr>
                                      <p:to>
                                        <p:strVal val="visible"/>
                                      </p:to>
                                    </p:set>
                                    <p:animEffect filter="dissolve" transition="in">
                                      <p:cBhvr>
                                        <p:cTn id="27" dur="499"/>
                                        <p:tgtEl>
                                          <p:spTgt spid="395">
                                            <p:txEl>
                                              <p:pRg st="3" end="3"/>
                                            </p:txEl>
                                          </p:spTgt>
                                        </p:tgtEl>
                                      </p:cBhvr>
                                    </p:animEffect>
                                  </p:childTnLst>
                                </p:cTn>
                              </p:par>
                            </p:childTnLst>
                          </p:cTn>
                        </p:par>
                        <p:par>
                          <p:cTn id="28" fill="hold">
                            <p:stCondLst>
                              <p:cond delay="3495"/>
                            </p:stCondLst>
                            <p:childTnLst>
                              <p:par>
                                <p:cTn id="29" presetClass="entr" nodeType="afterEffect" presetID="9" grpId="2" fill="hold">
                                  <p:stCondLst>
                                    <p:cond delay="0"/>
                                  </p:stCondLst>
                                  <p:iterate type="el" backwards="0">
                                    <p:tmAbs val="0"/>
                                  </p:iterate>
                                  <p:childTnLst>
                                    <p:set>
                                      <p:cBhvr>
                                        <p:cTn id="30" fill="hold"/>
                                        <p:tgtEl>
                                          <p:spTgt spid="395">
                                            <p:txEl>
                                              <p:pRg st="4" end="4"/>
                                            </p:txEl>
                                          </p:spTgt>
                                        </p:tgtEl>
                                        <p:attrNameLst>
                                          <p:attrName>style.visibility</p:attrName>
                                        </p:attrNameLst>
                                      </p:cBhvr>
                                      <p:to>
                                        <p:strVal val="visible"/>
                                      </p:to>
                                    </p:set>
                                    <p:animEffect filter="dissolve" transition="in">
                                      <p:cBhvr>
                                        <p:cTn id="31" dur="499"/>
                                        <p:tgtEl>
                                          <p:spTgt spid="395">
                                            <p:txEl>
                                              <p:pRg st="4" end="4"/>
                                            </p:txEl>
                                          </p:spTgt>
                                        </p:tgtEl>
                                      </p:cBhvr>
                                    </p:animEffect>
                                  </p:childTnLst>
                                </p:cTn>
                              </p:par>
                            </p:childTnLst>
                          </p:cTn>
                        </p:par>
                        <p:par>
                          <p:cTn id="32" fill="hold">
                            <p:stCondLst>
                              <p:cond delay="3994"/>
                            </p:stCondLst>
                            <p:childTnLst>
                              <p:par>
                                <p:cTn id="33" presetClass="entr" nodeType="afterEffect" presetID="9" grpId="3" fill="hold">
                                  <p:stCondLst>
                                    <p:cond delay="0"/>
                                  </p:stCondLst>
                                  <p:iterate type="el" backwards="0">
                                    <p:tmAbs val="0"/>
                                  </p:iterate>
                                  <p:childTnLst>
                                    <p:set>
                                      <p:cBhvr>
                                        <p:cTn id="34" fill="hold"/>
                                        <p:tgtEl>
                                          <p:spTgt spid="396">
                                            <p:bg/>
                                          </p:spTgt>
                                        </p:tgtEl>
                                        <p:attrNameLst>
                                          <p:attrName>style.visibility</p:attrName>
                                        </p:attrNameLst>
                                      </p:cBhvr>
                                      <p:to>
                                        <p:strVal val="visible"/>
                                      </p:to>
                                    </p:set>
                                    <p:animEffect filter="dissolve" transition="in">
                                      <p:cBhvr>
                                        <p:cTn id="35" dur="499"/>
                                        <p:tgtEl>
                                          <p:spTgt spid="396">
                                            <p:bg/>
                                          </p:spTgt>
                                        </p:tgtEl>
                                      </p:cBhvr>
                                    </p:animEffect>
                                  </p:childTnLst>
                                </p:cTn>
                              </p:par>
                              <p:par>
                                <p:cTn id="36" presetClass="entr" nodeType="withEffect" presetSubtype="0" presetID="9" grpId="3" fill="hold">
                                  <p:stCondLst>
                                    <p:cond delay="0"/>
                                  </p:stCondLst>
                                  <p:iterate type="el" backwards="0">
                                    <p:tmAbs val="0"/>
                                  </p:iterate>
                                  <p:childTnLst>
                                    <p:set>
                                      <p:cBhvr>
                                        <p:cTn id="37" fill="hold"/>
                                        <p:tgtEl>
                                          <p:spTgt spid="396">
                                            <p:txEl>
                                              <p:pRg st="0" end="0"/>
                                            </p:txEl>
                                          </p:spTgt>
                                        </p:tgtEl>
                                        <p:attrNameLst>
                                          <p:attrName>style.visibility</p:attrName>
                                        </p:attrNameLst>
                                      </p:cBhvr>
                                      <p:to>
                                        <p:strVal val="visible"/>
                                      </p:to>
                                    </p:set>
                                    <p:animEffect filter="dissolve" transition="in">
                                      <p:cBhvr>
                                        <p:cTn id="38" dur="499"/>
                                        <p:tgtEl>
                                          <p:spTgt spid="396">
                                            <p:txEl>
                                              <p:pRg st="0" end="0"/>
                                            </p:txEl>
                                          </p:spTgt>
                                        </p:tgtEl>
                                      </p:cBhvr>
                                    </p:animEffect>
                                  </p:childTnLst>
                                </p:cTn>
                              </p:par>
                            </p:childTnLst>
                          </p:cTn>
                        </p:par>
                        <p:par>
                          <p:cTn id="39" fill="hold">
                            <p:stCondLst>
                              <p:cond delay="4493"/>
                            </p:stCondLst>
                            <p:childTnLst>
                              <p:par>
                                <p:cTn id="40" presetClass="entr" nodeType="afterEffect" presetID="9" grpId="3" fill="hold">
                                  <p:stCondLst>
                                    <p:cond delay="0"/>
                                  </p:stCondLst>
                                  <p:iterate type="el" backwards="0">
                                    <p:tmAbs val="0"/>
                                  </p:iterate>
                                  <p:childTnLst>
                                    <p:set>
                                      <p:cBhvr>
                                        <p:cTn id="41" fill="hold"/>
                                        <p:tgtEl>
                                          <p:spTgt spid="396">
                                            <p:txEl>
                                              <p:pRg st="1" end="1"/>
                                            </p:txEl>
                                          </p:spTgt>
                                        </p:tgtEl>
                                        <p:attrNameLst>
                                          <p:attrName>style.visibility</p:attrName>
                                        </p:attrNameLst>
                                      </p:cBhvr>
                                      <p:to>
                                        <p:strVal val="visible"/>
                                      </p:to>
                                    </p:set>
                                    <p:animEffect filter="dissolve" transition="in">
                                      <p:cBhvr>
                                        <p:cTn id="42" dur="499"/>
                                        <p:tgtEl>
                                          <p:spTgt spid="396">
                                            <p:txEl>
                                              <p:pRg st="1" end="1"/>
                                            </p:txEl>
                                          </p:spTgt>
                                        </p:tgtEl>
                                      </p:cBhvr>
                                    </p:animEffect>
                                  </p:childTnLst>
                                </p:cTn>
                              </p:par>
                            </p:childTnLst>
                          </p:cTn>
                        </p:par>
                        <p:par>
                          <p:cTn id="43" fill="hold">
                            <p:stCondLst>
                              <p:cond delay="4992"/>
                            </p:stCondLst>
                            <p:childTnLst>
                              <p:par>
                                <p:cTn id="44" presetClass="entr" nodeType="afterEffect" presetID="9" grpId="3" fill="hold">
                                  <p:stCondLst>
                                    <p:cond delay="0"/>
                                  </p:stCondLst>
                                  <p:iterate type="el" backwards="0">
                                    <p:tmAbs val="0"/>
                                  </p:iterate>
                                  <p:childTnLst>
                                    <p:set>
                                      <p:cBhvr>
                                        <p:cTn id="45" fill="hold"/>
                                        <p:tgtEl>
                                          <p:spTgt spid="396">
                                            <p:txEl>
                                              <p:pRg st="2" end="2"/>
                                            </p:txEl>
                                          </p:spTgt>
                                        </p:tgtEl>
                                        <p:attrNameLst>
                                          <p:attrName>style.visibility</p:attrName>
                                        </p:attrNameLst>
                                      </p:cBhvr>
                                      <p:to>
                                        <p:strVal val="visible"/>
                                      </p:to>
                                    </p:set>
                                    <p:animEffect filter="dissolve" transition="in">
                                      <p:cBhvr>
                                        <p:cTn id="46" dur="499"/>
                                        <p:tgtEl>
                                          <p:spTgt spid="396">
                                            <p:txEl>
                                              <p:pRg st="2" end="2"/>
                                            </p:txEl>
                                          </p:spTgt>
                                        </p:tgtEl>
                                      </p:cBhvr>
                                    </p:animEffect>
                                  </p:childTnLst>
                                </p:cTn>
                              </p:par>
                            </p:childTnLst>
                          </p:cTn>
                        </p:par>
                        <p:par>
                          <p:cTn id="47" fill="hold">
                            <p:stCondLst>
                              <p:cond delay="5491"/>
                            </p:stCondLst>
                            <p:childTnLst>
                              <p:par>
                                <p:cTn id="48" presetClass="entr" nodeType="afterEffect" presetID="9" grpId="3" fill="hold">
                                  <p:stCondLst>
                                    <p:cond delay="0"/>
                                  </p:stCondLst>
                                  <p:iterate type="el" backwards="0">
                                    <p:tmAbs val="0"/>
                                  </p:iterate>
                                  <p:childTnLst>
                                    <p:set>
                                      <p:cBhvr>
                                        <p:cTn id="49" fill="hold"/>
                                        <p:tgtEl>
                                          <p:spTgt spid="396">
                                            <p:txEl>
                                              <p:pRg st="3" end="3"/>
                                            </p:txEl>
                                          </p:spTgt>
                                        </p:tgtEl>
                                        <p:attrNameLst>
                                          <p:attrName>style.visibility</p:attrName>
                                        </p:attrNameLst>
                                      </p:cBhvr>
                                      <p:to>
                                        <p:strVal val="visible"/>
                                      </p:to>
                                    </p:set>
                                    <p:animEffect filter="dissolve" transition="in">
                                      <p:cBhvr>
                                        <p:cTn id="50" dur="499"/>
                                        <p:tgtEl>
                                          <p:spTgt spid="3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1"/>
      <p:bldP build="p" bldLvl="5" animBg="1" rev="0" advAuto="0" spid="395" grpId="2"/>
      <p:bldP build="p" bldLvl="5" animBg="1" rev="0" advAuto="0" spid="396" grpId="3"/>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Ranges of Disabilities"/>
          <p:cNvSpPr txBox="1"/>
          <p:nvPr>
            <p:ph type="title"/>
          </p:nvPr>
        </p:nvSpPr>
        <p:spPr>
          <a:prstGeom prst="rect">
            <a:avLst/>
          </a:prstGeom>
        </p:spPr>
        <p:txBody>
          <a:bodyPr/>
          <a:lstStyle/>
          <a:p>
            <a:pPr/>
            <a:r>
              <a:t>Ranges of Disabilities</a:t>
            </a:r>
          </a:p>
        </p:txBody>
      </p:sp>
      <p:sp>
        <p:nvSpPr>
          <p:cNvPr id="399" name="Environmental"/>
          <p:cNvSpPr txBox="1"/>
          <p:nvPr/>
        </p:nvSpPr>
        <p:spPr>
          <a:xfrm>
            <a:off x="762000" y="2082800"/>
            <a:ext cx="6350000" cy="464692"/>
          </a:xfrm>
          <a:prstGeom prst="rect">
            <a:avLst/>
          </a:prstGeom>
          <a:ln w="12700">
            <a:miter lim="400000"/>
          </a:ln>
          <a:extLst>
            <a:ext uri="{C572A759-6A51-4108-AA02-DFA0A04FC94B}">
              <ma14:wrappingTextBoxFlag xmlns:ma14="http://schemas.microsoft.com/office/mac/drawingml/2011/main" val="1"/>
            </a:ext>
          </a:extLst>
        </p:spPr>
        <p:txBody>
          <a:bodyPr lIns="59531" tIns="59531" rIns="59531" bIns="59531"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Environmental</a:t>
            </a:r>
          </a:p>
        </p:txBody>
      </p:sp>
      <p:pic>
        <p:nvPicPr>
          <p:cNvPr id="400" name="jackhammer-white.png" descr="jackhammer-white.png"/>
          <p:cNvPicPr>
            <a:picLocks noChangeAspect="1"/>
          </p:cNvPicPr>
          <p:nvPr/>
        </p:nvPicPr>
        <p:blipFill>
          <a:blip r:embed="rId2">
            <a:extLst/>
          </a:blip>
          <a:stretch>
            <a:fillRect/>
          </a:stretch>
        </p:blipFill>
        <p:spPr>
          <a:xfrm>
            <a:off x="8424333" y="1803400"/>
            <a:ext cx="3251201" cy="3251200"/>
          </a:xfrm>
          <a:prstGeom prst="rect">
            <a:avLst/>
          </a:prstGeom>
          <a:ln w="12700">
            <a:miter lim="400000"/>
          </a:ln>
        </p:spPr>
      </p:pic>
      <p:sp>
        <p:nvSpPr>
          <p:cNvPr id="401" name="Low or limited bandwidth…"/>
          <p:cNvSpPr txBox="1"/>
          <p:nvPr/>
        </p:nvSpPr>
        <p:spPr>
          <a:xfrm>
            <a:off x="1711354" y="2863403"/>
            <a:ext cx="12090472" cy="2061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Low or limited bandwidth</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Too bright or too dark environment</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Noisy environments, like a coffee shop</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Mobile devices, game consoles or other devices</a:t>
            </a:r>
          </a:p>
          <a:p>
            <a:pPr lvl="1" marL="274320" indent="-274320">
              <a:spcBef>
                <a:spcPts val="1000"/>
              </a:spcBef>
              <a:buSzPct val="75000"/>
              <a:buChar char="•"/>
              <a:defRPr sz="2000">
                <a:solidFill>
                  <a:schemeClr val="accent3">
                    <a:lumOff val="44000"/>
                  </a:schemeClr>
                </a:solidFill>
                <a:latin typeface="Arial"/>
                <a:ea typeface="Arial"/>
                <a:cs typeface="Arial"/>
                <a:sym typeface="Arial"/>
              </a:defRPr>
            </a:pPr>
            <a:r>
              <a:t>Using old browsers or operating systems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1000"/>
                                  </p:stCondLst>
                                  <p:iterate type="el" backwards="0">
                                    <p:tmAbs val="0"/>
                                  </p:iterate>
                                  <p:childTnLst>
                                    <p:set>
                                      <p:cBhvr>
                                        <p:cTn id="6" fill="hold"/>
                                        <p:tgtEl>
                                          <p:spTgt spid="401"/>
                                        </p:tgtEl>
                                        <p:attrNameLst>
                                          <p:attrName>style.visibility</p:attrName>
                                        </p:attrNameLst>
                                      </p:cBhvr>
                                      <p:to>
                                        <p:strVal val="visible"/>
                                      </p:to>
                                    </p:set>
                                    <p:animEffect filter="dissolve" transition="in">
                                      <p:cBhvr>
                                        <p:cTn id="7" dur="5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Ranges of Disabilities"/>
          <p:cNvSpPr txBox="1"/>
          <p:nvPr>
            <p:ph type="title"/>
          </p:nvPr>
        </p:nvSpPr>
        <p:spPr>
          <a:prstGeom prst="rect">
            <a:avLst/>
          </a:prstGeom>
        </p:spPr>
        <p:txBody>
          <a:bodyPr/>
          <a:lstStyle/>
          <a:p>
            <a:pPr/>
            <a:r>
              <a:t>Ranges of Disabilities</a:t>
            </a:r>
          </a:p>
        </p:txBody>
      </p:sp>
      <p:pic>
        <p:nvPicPr>
          <p:cNvPr id="404" name="bell-curve.jpg" descr="bell-curve.jpg"/>
          <p:cNvPicPr>
            <a:picLocks noChangeAspect="1"/>
          </p:cNvPicPr>
          <p:nvPr/>
        </p:nvPicPr>
        <p:blipFill>
          <a:blip r:embed="rId2">
            <a:extLst/>
          </a:blip>
          <a:srcRect l="0" t="0" r="0" b="0"/>
          <a:stretch>
            <a:fillRect/>
          </a:stretch>
        </p:blipFill>
        <p:spPr>
          <a:xfrm>
            <a:off x="2921000" y="2507510"/>
            <a:ext cx="6350000" cy="3175001"/>
          </a:xfrm>
          <a:prstGeom prst="rect">
            <a:avLst/>
          </a:prstGeom>
          <a:ln w="12700">
            <a:miter lim="400000"/>
          </a:ln>
        </p:spPr>
      </p:pic>
      <p:sp>
        <p:nvSpPr>
          <p:cNvPr id="405" name="Disabilities cover an extremely large range of conditions"/>
          <p:cNvSpPr txBox="1"/>
          <p:nvPr/>
        </p:nvSpPr>
        <p:spPr>
          <a:xfrm>
            <a:off x="757639" y="1901613"/>
            <a:ext cx="7643179"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Disabilities cover an extremely large range of conditions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Assistive Technology"/>
          <p:cNvSpPr txBox="1"/>
          <p:nvPr>
            <p:ph type="title"/>
          </p:nvPr>
        </p:nvSpPr>
        <p:spPr>
          <a:prstGeom prst="rect">
            <a:avLst/>
          </a:prstGeom>
        </p:spPr>
        <p:txBody>
          <a:bodyPr/>
          <a:lstStyle/>
          <a:p>
            <a:pPr/>
            <a:r>
              <a:t>Assistive Technology</a:t>
            </a:r>
          </a:p>
        </p:txBody>
      </p:sp>
      <p:sp>
        <p:nvSpPr>
          <p:cNvPr id="408" name="Screen Readers…"/>
          <p:cNvSpPr txBox="1"/>
          <p:nvPr/>
        </p:nvSpPr>
        <p:spPr>
          <a:xfrm>
            <a:off x="762000" y="1905000"/>
            <a:ext cx="5342236" cy="23522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Screen Readers</a:t>
            </a:r>
          </a:p>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Screen Magnification</a:t>
            </a:r>
          </a:p>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Speech Recognition</a:t>
            </a:r>
          </a:p>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Alternative Input Devices</a:t>
            </a:r>
          </a:p>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Mobile Computing</a:t>
            </a:r>
          </a:p>
        </p:txBody>
      </p:sp>
      <p:pic>
        <p:nvPicPr>
          <p:cNvPr id="409" name="braille.png" descr="braille.png"/>
          <p:cNvPicPr>
            <a:picLocks noChangeAspect="1"/>
          </p:cNvPicPr>
          <p:nvPr/>
        </p:nvPicPr>
        <p:blipFill>
          <a:blip r:embed="rId2">
            <a:extLst/>
          </a:blip>
          <a:stretch>
            <a:fillRect/>
          </a:stretch>
        </p:blipFill>
        <p:spPr>
          <a:xfrm>
            <a:off x="8449452" y="1374859"/>
            <a:ext cx="1270001" cy="1225352"/>
          </a:xfrm>
          <a:prstGeom prst="rect">
            <a:avLst/>
          </a:prstGeom>
          <a:ln w="12700">
            <a:miter lim="400000"/>
          </a:ln>
        </p:spPr>
      </p:pic>
      <p:pic>
        <p:nvPicPr>
          <p:cNvPr id="410" name="smartphone-call.png" descr="smartphone-call.png"/>
          <p:cNvPicPr>
            <a:picLocks noChangeAspect="1"/>
          </p:cNvPicPr>
          <p:nvPr/>
        </p:nvPicPr>
        <p:blipFill>
          <a:blip r:embed="rId3">
            <a:extLst/>
          </a:blip>
          <a:stretch>
            <a:fillRect/>
          </a:stretch>
        </p:blipFill>
        <p:spPr>
          <a:xfrm>
            <a:off x="10456002" y="3738199"/>
            <a:ext cx="768947" cy="1270001"/>
          </a:xfrm>
          <a:prstGeom prst="rect">
            <a:avLst/>
          </a:prstGeom>
          <a:ln w="12700">
            <a:miter lim="400000"/>
          </a:ln>
        </p:spPr>
      </p:pic>
      <p:pic>
        <p:nvPicPr>
          <p:cNvPr id="411" name="magnifier.png" descr="magnifier.png"/>
          <p:cNvPicPr>
            <a:picLocks noChangeAspect="1"/>
          </p:cNvPicPr>
          <p:nvPr/>
        </p:nvPicPr>
        <p:blipFill>
          <a:blip r:embed="rId4">
            <a:extLst/>
          </a:blip>
          <a:stretch>
            <a:fillRect/>
          </a:stretch>
        </p:blipFill>
        <p:spPr>
          <a:xfrm>
            <a:off x="10232760" y="2284273"/>
            <a:ext cx="1215431" cy="1270001"/>
          </a:xfrm>
          <a:prstGeom prst="rect">
            <a:avLst/>
          </a:prstGeom>
          <a:ln w="12700">
            <a:miter lim="400000"/>
          </a:ln>
        </p:spPr>
      </p:pic>
      <p:pic>
        <p:nvPicPr>
          <p:cNvPr id="412" name="speak.png" descr="speak.png"/>
          <p:cNvPicPr>
            <a:picLocks noChangeAspect="1"/>
          </p:cNvPicPr>
          <p:nvPr/>
        </p:nvPicPr>
        <p:blipFill>
          <a:blip r:embed="rId5">
            <a:extLst/>
          </a:blip>
          <a:stretch>
            <a:fillRect/>
          </a:stretch>
        </p:blipFill>
        <p:spPr>
          <a:xfrm>
            <a:off x="8449452" y="4213140"/>
            <a:ext cx="1270001" cy="1270001"/>
          </a:xfrm>
          <a:prstGeom prst="rect">
            <a:avLst/>
          </a:prstGeom>
          <a:ln w="12700">
            <a:miter lim="400000"/>
          </a:ln>
        </p:spPr>
      </p:pic>
      <p:pic>
        <p:nvPicPr>
          <p:cNvPr id="413" name="pointer.png" descr="pointer.png"/>
          <p:cNvPicPr>
            <a:picLocks noChangeAspect="1"/>
          </p:cNvPicPr>
          <p:nvPr/>
        </p:nvPicPr>
        <p:blipFill>
          <a:blip r:embed="rId6">
            <a:extLst/>
          </a:blip>
          <a:stretch>
            <a:fillRect/>
          </a:stretch>
        </p:blipFill>
        <p:spPr>
          <a:xfrm>
            <a:off x="8491620" y="2782837"/>
            <a:ext cx="1185665" cy="1270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Assistive Technology"/>
          <p:cNvSpPr txBox="1"/>
          <p:nvPr>
            <p:ph type="title"/>
          </p:nvPr>
        </p:nvSpPr>
        <p:spPr>
          <a:prstGeom prst="rect">
            <a:avLst/>
          </a:prstGeom>
        </p:spPr>
        <p:txBody>
          <a:bodyPr/>
          <a:lstStyle/>
          <a:p>
            <a:pPr/>
            <a:r>
              <a:t>Assistive Technology</a:t>
            </a:r>
          </a:p>
        </p:txBody>
      </p:sp>
      <p:sp>
        <p:nvSpPr>
          <p:cNvPr id="416" name="Screen Readers…"/>
          <p:cNvSpPr txBox="1"/>
          <p:nvPr/>
        </p:nvSpPr>
        <p:spPr>
          <a:xfrm>
            <a:off x="762000" y="1905000"/>
            <a:ext cx="5342236" cy="20998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Screen Readers</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JAWS</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NVDA</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VoiceOver</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Narrator</a:t>
            </a:r>
          </a:p>
        </p:txBody>
      </p:sp>
      <p:pic>
        <p:nvPicPr>
          <p:cNvPr id="417" name="braille.png" descr="braille.png"/>
          <p:cNvPicPr>
            <a:picLocks noChangeAspect="1"/>
          </p:cNvPicPr>
          <p:nvPr/>
        </p:nvPicPr>
        <p:blipFill>
          <a:blip r:embed="rId2">
            <a:extLst/>
          </a:blip>
          <a:stretch>
            <a:fillRect/>
          </a:stretch>
        </p:blipFill>
        <p:spPr>
          <a:xfrm>
            <a:off x="8178519" y="1860550"/>
            <a:ext cx="3251201" cy="31369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Assistive Technology"/>
          <p:cNvSpPr txBox="1"/>
          <p:nvPr>
            <p:ph type="title"/>
          </p:nvPr>
        </p:nvSpPr>
        <p:spPr>
          <a:prstGeom prst="rect">
            <a:avLst/>
          </a:prstGeom>
        </p:spPr>
        <p:txBody>
          <a:bodyPr/>
          <a:lstStyle/>
          <a:p>
            <a:pPr/>
            <a:r>
              <a:t>Assistive Technology</a:t>
            </a:r>
          </a:p>
        </p:txBody>
      </p:sp>
      <p:sp>
        <p:nvSpPr>
          <p:cNvPr id="420" name="Screen Magnification…"/>
          <p:cNvSpPr txBox="1"/>
          <p:nvPr/>
        </p:nvSpPr>
        <p:spPr>
          <a:xfrm>
            <a:off x="762000" y="1905000"/>
            <a:ext cx="5342236" cy="16807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Screen Magnification</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ZoomText</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Browser-based</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Hardware-based</a:t>
            </a:r>
          </a:p>
        </p:txBody>
      </p:sp>
      <p:pic>
        <p:nvPicPr>
          <p:cNvPr id="421" name="magnifier.png" descr="magnifier.png"/>
          <p:cNvPicPr>
            <a:picLocks noChangeAspect="1"/>
          </p:cNvPicPr>
          <p:nvPr/>
        </p:nvPicPr>
        <p:blipFill>
          <a:blip r:embed="rId2">
            <a:extLst/>
          </a:blip>
          <a:stretch>
            <a:fillRect/>
          </a:stretch>
        </p:blipFill>
        <p:spPr>
          <a:xfrm>
            <a:off x="8315060" y="1803400"/>
            <a:ext cx="3111501" cy="32512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enior Digital Accessibility Consultant…"/>
          <p:cNvSpPr txBox="1"/>
          <p:nvPr>
            <p:ph type="body" idx="1"/>
          </p:nvPr>
        </p:nvSpPr>
        <p:spPr>
          <a:xfrm>
            <a:off x="762000" y="1905000"/>
            <a:ext cx="10668000" cy="4925186"/>
          </a:xfrm>
          <a:prstGeom prst="rect">
            <a:avLst/>
          </a:prstGeom>
        </p:spPr>
        <p:txBody>
          <a:bodyPr lIns="50800" tIns="50800" rIns="50800" bIns="50800"/>
          <a:lstStyle/>
          <a:p>
            <a:pPr marL="0" indent="0">
              <a:buSzTx/>
              <a:buNone/>
              <a:defRPr b="0" sz="2400"/>
            </a:pPr>
            <a:r>
              <a:t>Senior Digital Accessibility Consultant</a:t>
            </a:r>
          </a:p>
          <a:p>
            <a:pPr marL="0" indent="0">
              <a:buSzTx/>
              <a:buNone/>
              <a:defRPr b="0" sz="2400"/>
            </a:pPr>
            <a:r>
              <a:t>          </a:t>
            </a:r>
          </a:p>
          <a:p>
            <a:pPr marL="0" indent="0">
              <a:buSzTx/>
              <a:buNone/>
              <a:defRPr b="0" sz="2400"/>
            </a:pPr>
            <a:r>
              <a:t>         </a:t>
            </a:r>
            <a:r>
              <a:t>kry@siteimprove.com</a:t>
            </a:r>
            <a:br/>
          </a:p>
          <a:p>
            <a:pPr marL="0" indent="0">
              <a:buSzTx/>
              <a:buNone/>
              <a:defRPr b="0" sz="2400"/>
            </a:pPr>
            <a:r>
              <a:t>         @rydbergk</a:t>
            </a:r>
            <a:br/>
          </a:p>
          <a:p>
            <a:pPr marL="0" indent="0">
              <a:buSzTx/>
              <a:buNone/>
              <a:defRPr b="0" sz="2400"/>
            </a:pPr>
            <a:r>
              <a:t>         </a:t>
            </a:r>
            <a:r>
              <a:t>linkedin.com/in/kevinrydberg</a:t>
            </a:r>
          </a:p>
        </p:txBody>
      </p:sp>
      <p:pic>
        <p:nvPicPr>
          <p:cNvPr id="317" name="email icon" descr="email icon"/>
          <p:cNvPicPr>
            <a:picLocks noChangeAspect="1"/>
          </p:cNvPicPr>
          <p:nvPr/>
        </p:nvPicPr>
        <p:blipFill>
          <a:blip r:embed="rId2">
            <a:extLst/>
          </a:blip>
          <a:stretch>
            <a:fillRect/>
          </a:stretch>
        </p:blipFill>
        <p:spPr>
          <a:xfrm>
            <a:off x="752168" y="2856023"/>
            <a:ext cx="507834" cy="507834"/>
          </a:xfrm>
          <a:prstGeom prst="rect">
            <a:avLst/>
          </a:prstGeom>
          <a:ln w="12700">
            <a:miter lim="400000"/>
          </a:ln>
        </p:spPr>
      </p:pic>
      <p:pic>
        <p:nvPicPr>
          <p:cNvPr id="318" name="twitter icon" descr="twitter icon"/>
          <p:cNvPicPr>
            <a:picLocks noChangeAspect="1"/>
          </p:cNvPicPr>
          <p:nvPr/>
        </p:nvPicPr>
        <p:blipFill>
          <a:blip r:embed="rId3">
            <a:extLst/>
          </a:blip>
          <a:stretch>
            <a:fillRect/>
          </a:stretch>
        </p:blipFill>
        <p:spPr>
          <a:xfrm>
            <a:off x="752168" y="3670049"/>
            <a:ext cx="507834" cy="507834"/>
          </a:xfrm>
          <a:prstGeom prst="rect">
            <a:avLst/>
          </a:prstGeom>
          <a:ln w="12700">
            <a:miter lim="400000"/>
          </a:ln>
        </p:spPr>
      </p:pic>
      <p:pic>
        <p:nvPicPr>
          <p:cNvPr id="319" name="linked in icon" descr="linked in icon"/>
          <p:cNvPicPr>
            <a:picLocks noChangeAspect="1"/>
          </p:cNvPicPr>
          <p:nvPr/>
        </p:nvPicPr>
        <p:blipFill>
          <a:blip r:embed="rId4">
            <a:extLst/>
          </a:blip>
          <a:stretch>
            <a:fillRect/>
          </a:stretch>
        </p:blipFill>
        <p:spPr>
          <a:xfrm>
            <a:off x="752168" y="4484074"/>
            <a:ext cx="507834" cy="507834"/>
          </a:xfrm>
          <a:prstGeom prst="rect">
            <a:avLst/>
          </a:prstGeom>
          <a:ln w="12700">
            <a:miter lim="400000"/>
          </a:ln>
        </p:spPr>
      </p:pic>
      <p:sp>
        <p:nvSpPr>
          <p:cNvPr id="320" name="Kevin Rydberg"/>
          <p:cNvSpPr txBox="1"/>
          <p:nvPr/>
        </p:nvSpPr>
        <p:spPr>
          <a:xfrm>
            <a:off x="756041" y="769035"/>
            <a:ext cx="10668001" cy="708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b="1" sz="4400">
                <a:solidFill>
                  <a:schemeClr val="accent3">
                    <a:lumOff val="44000"/>
                  </a:schemeClr>
                </a:solidFill>
                <a:latin typeface="Arial"/>
                <a:ea typeface="Arial"/>
                <a:cs typeface="Arial"/>
                <a:sym typeface="Arial"/>
              </a:defRPr>
            </a:lvl1pPr>
          </a:lstStyle>
          <a:p>
            <a:pPr/>
            <a:r>
              <a:t>Kevin Rydberg</a:t>
            </a:r>
          </a:p>
        </p:txBody>
      </p:sp>
      <p:pic>
        <p:nvPicPr>
          <p:cNvPr id="321" name="Kevin Rydberg speaking" descr="Kevin Rydberg speaking"/>
          <p:cNvPicPr>
            <a:picLocks noChangeAspect="1"/>
          </p:cNvPicPr>
          <p:nvPr/>
        </p:nvPicPr>
        <p:blipFill>
          <a:blip r:embed="rId5">
            <a:extLst/>
          </a:blip>
          <a:stretch>
            <a:fillRect/>
          </a:stretch>
        </p:blipFill>
        <p:spPr>
          <a:xfrm>
            <a:off x="8874224" y="2155094"/>
            <a:ext cx="2547811" cy="254781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Assistive Technology"/>
          <p:cNvSpPr txBox="1"/>
          <p:nvPr>
            <p:ph type="title"/>
          </p:nvPr>
        </p:nvSpPr>
        <p:spPr>
          <a:prstGeom prst="rect">
            <a:avLst/>
          </a:prstGeom>
        </p:spPr>
        <p:txBody>
          <a:bodyPr/>
          <a:lstStyle/>
          <a:p>
            <a:pPr/>
            <a:r>
              <a:t>Assistive Technology</a:t>
            </a:r>
          </a:p>
        </p:txBody>
      </p:sp>
      <p:sp>
        <p:nvSpPr>
          <p:cNvPr id="424" name="Speech Recognition…"/>
          <p:cNvSpPr txBox="1"/>
          <p:nvPr/>
        </p:nvSpPr>
        <p:spPr>
          <a:xfrm>
            <a:off x="762000" y="1905000"/>
            <a:ext cx="5342236" cy="20998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Speech Recognition</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Dragon</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OS-based</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Siri</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Alexa</a:t>
            </a:r>
          </a:p>
        </p:txBody>
      </p:sp>
      <p:pic>
        <p:nvPicPr>
          <p:cNvPr id="425" name="speak.png" descr="speak.png"/>
          <p:cNvPicPr>
            <a:picLocks noChangeAspect="1"/>
          </p:cNvPicPr>
          <p:nvPr/>
        </p:nvPicPr>
        <p:blipFill>
          <a:blip r:embed="rId2">
            <a:extLst/>
          </a:blip>
          <a:stretch>
            <a:fillRect/>
          </a:stretch>
        </p:blipFill>
        <p:spPr>
          <a:xfrm>
            <a:off x="8174285" y="1803400"/>
            <a:ext cx="3251201" cy="32512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Assistive Technology"/>
          <p:cNvSpPr txBox="1"/>
          <p:nvPr>
            <p:ph type="title"/>
          </p:nvPr>
        </p:nvSpPr>
        <p:spPr>
          <a:prstGeom prst="rect">
            <a:avLst/>
          </a:prstGeom>
        </p:spPr>
        <p:txBody>
          <a:bodyPr/>
          <a:lstStyle/>
          <a:p>
            <a:pPr/>
            <a:r>
              <a:t>Assistive Technology</a:t>
            </a:r>
          </a:p>
        </p:txBody>
      </p:sp>
      <p:sp>
        <p:nvSpPr>
          <p:cNvPr id="428" name="Alternative Input Devices…"/>
          <p:cNvSpPr txBox="1"/>
          <p:nvPr/>
        </p:nvSpPr>
        <p:spPr>
          <a:xfrm>
            <a:off x="762000" y="1905000"/>
            <a:ext cx="5342236" cy="20998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Alternative Input Devices</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Voice</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Eye Tracking</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Sticks</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Switches</a:t>
            </a:r>
          </a:p>
        </p:txBody>
      </p:sp>
      <p:pic>
        <p:nvPicPr>
          <p:cNvPr id="429" name="pointer.png" descr="pointer.png"/>
          <p:cNvPicPr>
            <a:picLocks noChangeAspect="1"/>
          </p:cNvPicPr>
          <p:nvPr/>
        </p:nvPicPr>
        <p:blipFill>
          <a:blip r:embed="rId2">
            <a:extLst/>
          </a:blip>
          <a:stretch>
            <a:fillRect/>
          </a:stretch>
        </p:blipFill>
        <p:spPr>
          <a:xfrm>
            <a:off x="8394253" y="1803400"/>
            <a:ext cx="3035301" cy="32512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Assistive Technology"/>
          <p:cNvSpPr txBox="1"/>
          <p:nvPr>
            <p:ph type="title"/>
          </p:nvPr>
        </p:nvSpPr>
        <p:spPr>
          <a:prstGeom prst="rect">
            <a:avLst/>
          </a:prstGeom>
        </p:spPr>
        <p:txBody>
          <a:bodyPr/>
          <a:lstStyle/>
          <a:p>
            <a:pPr/>
            <a:r>
              <a:t>Assistive Technology</a:t>
            </a:r>
          </a:p>
        </p:txBody>
      </p:sp>
      <p:sp>
        <p:nvSpPr>
          <p:cNvPr id="432" name="Mobile Computing…"/>
          <p:cNvSpPr txBox="1"/>
          <p:nvPr/>
        </p:nvSpPr>
        <p:spPr>
          <a:xfrm>
            <a:off x="762000" y="1905000"/>
            <a:ext cx="5342236" cy="16807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90500" indent="-190500">
              <a:spcBef>
                <a:spcPts val="1000"/>
              </a:spcBef>
              <a:buClr>
                <a:schemeClr val="accent3">
                  <a:lumOff val="44000"/>
                </a:schemeClr>
              </a:buClr>
              <a:buSzPct val="60000"/>
              <a:buFont typeface="Zapf Dingbats"/>
              <a:buChar char="•"/>
              <a:defRPr sz="2400">
                <a:solidFill>
                  <a:schemeClr val="accent3">
                    <a:lumOff val="44000"/>
                  </a:schemeClr>
                </a:solidFill>
                <a:latin typeface="Arial"/>
                <a:ea typeface="Arial"/>
                <a:cs typeface="Arial"/>
                <a:sym typeface="Arial"/>
              </a:defRPr>
            </a:pPr>
            <a:r>
              <a:t>Mobile Computing</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Navigation</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RFID Way-finding</a:t>
            </a:r>
          </a:p>
          <a:p>
            <a:pPr lvl="1" marL="533400" indent="-190500">
              <a:spcBef>
                <a:spcPts val="1000"/>
              </a:spcBef>
              <a:buClr>
                <a:schemeClr val="accent3">
                  <a:lumOff val="44000"/>
                </a:schemeClr>
              </a:buClr>
              <a:buSzPct val="60000"/>
              <a:buFont typeface="Zapf Dingbats"/>
              <a:buChar char="•"/>
              <a:defRPr sz="2000">
                <a:solidFill>
                  <a:schemeClr val="accent3">
                    <a:lumOff val="44000"/>
                  </a:schemeClr>
                </a:solidFill>
                <a:latin typeface="Arial"/>
                <a:ea typeface="Arial"/>
                <a:cs typeface="Arial"/>
                <a:sym typeface="Arial"/>
              </a:defRPr>
            </a:pPr>
            <a:r>
              <a:t>BeMyEyes</a:t>
            </a:r>
          </a:p>
        </p:txBody>
      </p:sp>
      <p:pic>
        <p:nvPicPr>
          <p:cNvPr id="433" name="smartphone-call.png" descr="smartphone-call.png"/>
          <p:cNvPicPr>
            <a:picLocks noChangeAspect="1"/>
          </p:cNvPicPr>
          <p:nvPr/>
        </p:nvPicPr>
        <p:blipFill>
          <a:blip r:embed="rId2">
            <a:extLst/>
          </a:blip>
          <a:stretch>
            <a:fillRect/>
          </a:stretch>
        </p:blipFill>
        <p:spPr>
          <a:xfrm>
            <a:off x="9452702" y="1803400"/>
            <a:ext cx="1968501" cy="32512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Why?"/>
          <p:cNvSpPr txBox="1"/>
          <p:nvPr>
            <p:ph type="title"/>
          </p:nvPr>
        </p:nvSpPr>
        <p:spPr>
          <a:prstGeom prst="rect">
            <a:avLst/>
          </a:prstGeom>
        </p:spPr>
        <p:txBody>
          <a:bodyPr/>
          <a:lstStyle/>
          <a:p>
            <a:pPr/>
            <a:r>
              <a:t>Why?</a:t>
            </a:r>
          </a:p>
        </p:txBody>
      </p:sp>
      <p:sp>
        <p:nvSpPr>
          <p:cNvPr id="436" name="We need to educate website owners"/>
          <p:cNvSpPr txBox="1"/>
          <p:nvPr/>
        </p:nvSpPr>
        <p:spPr>
          <a:xfrm>
            <a:off x="762000" y="1905000"/>
            <a:ext cx="10668000" cy="5994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spcBef>
                <a:spcPts val="1000"/>
              </a:spcBef>
              <a:defRPr sz="3200">
                <a:solidFill>
                  <a:schemeClr val="accent3">
                    <a:lumOff val="44000"/>
                  </a:schemeClr>
                </a:solidFill>
                <a:latin typeface="Arial"/>
                <a:ea typeface="Arial"/>
                <a:cs typeface="Arial"/>
                <a:sym typeface="Arial"/>
              </a:defRPr>
            </a:lvl1pPr>
          </a:lstStyle>
          <a:p>
            <a:pPr/>
            <a:r>
              <a:t>We need to educate website owners</a:t>
            </a:r>
          </a:p>
        </p:txBody>
      </p:sp>
      <p:pic>
        <p:nvPicPr>
          <p:cNvPr id="437" name="classroom-white.png" descr="classroom-white.png"/>
          <p:cNvPicPr>
            <a:picLocks noChangeAspect="1"/>
          </p:cNvPicPr>
          <p:nvPr/>
        </p:nvPicPr>
        <p:blipFill>
          <a:blip r:embed="rId2">
            <a:extLst/>
          </a:blip>
          <a:stretch>
            <a:fillRect/>
          </a:stretch>
        </p:blipFill>
        <p:spPr>
          <a:xfrm>
            <a:off x="8167125" y="1803400"/>
            <a:ext cx="3251201" cy="32512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Why?"/>
          <p:cNvSpPr txBox="1"/>
          <p:nvPr>
            <p:ph type="title"/>
          </p:nvPr>
        </p:nvSpPr>
        <p:spPr>
          <a:prstGeom prst="rect">
            <a:avLst/>
          </a:prstGeom>
        </p:spPr>
        <p:txBody>
          <a:bodyPr/>
          <a:lstStyle/>
          <a:p>
            <a:pPr/>
            <a:r>
              <a:t>Why?</a:t>
            </a:r>
          </a:p>
        </p:txBody>
      </p:sp>
      <p:pic>
        <p:nvPicPr>
          <p:cNvPr id="440" name="solution-white.png" descr="solution-white.png"/>
          <p:cNvPicPr>
            <a:picLocks noChangeAspect="1"/>
          </p:cNvPicPr>
          <p:nvPr/>
        </p:nvPicPr>
        <p:blipFill>
          <a:blip r:embed="rId2">
            <a:extLst/>
          </a:blip>
          <a:stretch>
            <a:fillRect/>
          </a:stretch>
        </p:blipFill>
        <p:spPr>
          <a:xfrm>
            <a:off x="8373533" y="1803400"/>
            <a:ext cx="3251201" cy="3251200"/>
          </a:xfrm>
          <a:prstGeom prst="rect">
            <a:avLst/>
          </a:prstGeom>
          <a:ln w="12700">
            <a:miter lim="400000"/>
          </a:ln>
        </p:spPr>
      </p:pic>
      <p:sp>
        <p:nvSpPr>
          <p:cNvPr id="441" name="We need to offer realistic solutions"/>
          <p:cNvSpPr txBox="1"/>
          <p:nvPr/>
        </p:nvSpPr>
        <p:spPr>
          <a:xfrm>
            <a:off x="759848" y="1905000"/>
            <a:ext cx="10668001" cy="5994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spcBef>
                <a:spcPts val="1000"/>
              </a:spcBef>
              <a:defRPr sz="3200">
                <a:solidFill>
                  <a:schemeClr val="accent3">
                    <a:lumOff val="44000"/>
                  </a:schemeClr>
                </a:solidFill>
                <a:latin typeface="Arial"/>
                <a:ea typeface="Arial"/>
                <a:cs typeface="Arial"/>
                <a:sym typeface="Arial"/>
              </a:defRPr>
            </a:lvl1pPr>
          </a:lstStyle>
          <a:p>
            <a:pPr/>
            <a:r>
              <a:t>We need to offer realistic solutions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Why?"/>
          <p:cNvSpPr txBox="1"/>
          <p:nvPr>
            <p:ph type="title"/>
          </p:nvPr>
        </p:nvSpPr>
        <p:spPr>
          <a:prstGeom prst="rect">
            <a:avLst/>
          </a:prstGeom>
        </p:spPr>
        <p:txBody>
          <a:bodyPr/>
          <a:lstStyle/>
          <a:p>
            <a:pPr/>
            <a:r>
              <a:t>Why?</a:t>
            </a:r>
          </a:p>
        </p:txBody>
      </p:sp>
      <p:pic>
        <p:nvPicPr>
          <p:cNvPr id="444" name="process-white.png" descr="process-white.png"/>
          <p:cNvPicPr>
            <a:picLocks noChangeAspect="1"/>
          </p:cNvPicPr>
          <p:nvPr/>
        </p:nvPicPr>
        <p:blipFill>
          <a:blip r:embed="rId2">
            <a:extLst/>
          </a:blip>
          <a:stretch>
            <a:fillRect/>
          </a:stretch>
        </p:blipFill>
        <p:spPr>
          <a:xfrm>
            <a:off x="8534400" y="1803400"/>
            <a:ext cx="3251200" cy="3251200"/>
          </a:xfrm>
          <a:prstGeom prst="rect">
            <a:avLst/>
          </a:prstGeom>
          <a:ln w="12700">
            <a:miter lim="400000"/>
          </a:ln>
        </p:spPr>
      </p:pic>
      <p:sp>
        <p:nvSpPr>
          <p:cNvPr id="445" name="Accessibility is more than a  development issue"/>
          <p:cNvSpPr txBox="1"/>
          <p:nvPr/>
        </p:nvSpPr>
        <p:spPr>
          <a:xfrm>
            <a:off x="767045" y="1904999"/>
            <a:ext cx="10668001" cy="1028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000"/>
              </a:spcBef>
              <a:defRPr sz="3200">
                <a:solidFill>
                  <a:schemeClr val="accent3">
                    <a:lumOff val="44000"/>
                  </a:schemeClr>
                </a:solidFill>
                <a:latin typeface="Arial"/>
                <a:ea typeface="Arial"/>
                <a:cs typeface="Arial"/>
                <a:sym typeface="Arial"/>
              </a:defRPr>
            </a:pPr>
            <a:r>
              <a:t>Accessibility is more than a </a:t>
            </a:r>
            <a:br/>
            <a:r>
              <a:t>development issue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Why?"/>
          <p:cNvSpPr txBox="1"/>
          <p:nvPr>
            <p:ph type="title"/>
          </p:nvPr>
        </p:nvSpPr>
        <p:spPr>
          <a:prstGeom prst="rect">
            <a:avLst/>
          </a:prstGeom>
        </p:spPr>
        <p:txBody>
          <a:bodyPr/>
          <a:lstStyle/>
          <a:p>
            <a:pPr/>
            <a:r>
              <a:t>Why?</a:t>
            </a:r>
          </a:p>
        </p:txBody>
      </p:sp>
      <p:sp>
        <p:nvSpPr>
          <p:cNvPr id="448" name="Accessibility is a process  not a project"/>
          <p:cNvSpPr txBox="1"/>
          <p:nvPr/>
        </p:nvSpPr>
        <p:spPr>
          <a:xfrm>
            <a:off x="760956" y="1904999"/>
            <a:ext cx="10668001" cy="1028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000"/>
              </a:spcBef>
              <a:defRPr sz="3200">
                <a:solidFill>
                  <a:schemeClr val="accent3">
                    <a:lumOff val="44000"/>
                  </a:schemeClr>
                </a:solidFill>
                <a:latin typeface="Arial"/>
                <a:ea typeface="Arial"/>
                <a:cs typeface="Arial"/>
                <a:sym typeface="Arial"/>
              </a:defRPr>
            </a:pPr>
            <a:r>
              <a:t>Accessibility is a process </a:t>
            </a:r>
            <a:br/>
            <a:r>
              <a:t>not a project</a:t>
            </a:r>
          </a:p>
        </p:txBody>
      </p:sp>
      <p:pic>
        <p:nvPicPr>
          <p:cNvPr id="449" name="flowchart-white.png" descr="flowchart-white.png"/>
          <p:cNvPicPr>
            <a:picLocks noChangeAspect="1"/>
          </p:cNvPicPr>
          <p:nvPr/>
        </p:nvPicPr>
        <p:blipFill>
          <a:blip r:embed="rId2">
            <a:extLst/>
          </a:blip>
          <a:stretch>
            <a:fillRect/>
          </a:stretch>
        </p:blipFill>
        <p:spPr>
          <a:xfrm>
            <a:off x="6223000" y="889000"/>
            <a:ext cx="5080000" cy="5080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Exercise 1."/>
          <p:cNvSpPr txBox="1"/>
          <p:nvPr>
            <p:ph type="title"/>
          </p:nvPr>
        </p:nvSpPr>
        <p:spPr>
          <a:prstGeom prst="rect">
            <a:avLst/>
          </a:prstGeom>
        </p:spPr>
        <p:txBody>
          <a:bodyPr/>
          <a:lstStyle/>
          <a:p>
            <a:pPr/>
            <a:r>
              <a:t>Exercise 1.</a:t>
            </a:r>
          </a:p>
        </p:txBody>
      </p:sp>
      <p:sp>
        <p:nvSpPr>
          <p:cNvPr id="452" name="Before and After Demo…"/>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Before and After Demo</a:t>
            </a:r>
          </a:p>
          <a:p>
            <a:pPr marL="457200" indent="-457200">
              <a:buClr>
                <a:schemeClr val="accent3">
                  <a:lumOff val="44000"/>
                </a:schemeClr>
              </a:buClr>
              <a:buChar char="•"/>
              <a:defRPr b="0" sz="3600"/>
            </a:pPr>
            <a:r>
              <a:t>Screen Reader Sample</a:t>
            </a:r>
          </a:p>
          <a:p>
            <a:pPr marL="457200" indent="-457200">
              <a:buClr>
                <a:schemeClr val="accent3">
                  <a:lumOff val="44000"/>
                </a:schemeClr>
              </a:buClr>
              <a:buChar char="•"/>
              <a:defRPr b="0" sz="3600"/>
            </a:pPr>
            <a:r>
              <a:t>Audio Description Sample</a:t>
            </a:r>
          </a:p>
        </p:txBody>
      </p:sp>
      <p:pic>
        <p:nvPicPr>
          <p:cNvPr id="453" name="exercise.png" descr="exercise.png"/>
          <p:cNvPicPr>
            <a:picLocks noChangeAspect="1"/>
          </p:cNvPicPr>
          <p:nvPr/>
        </p:nvPicPr>
        <p:blipFill>
          <a:blip r:embed="rId2">
            <a:extLst/>
          </a:blip>
          <a:stretch>
            <a:fillRect/>
          </a:stretch>
        </p:blipFill>
        <p:spPr>
          <a:xfrm>
            <a:off x="8970003" y="1803400"/>
            <a:ext cx="2457451" cy="32512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2. Key Takeaways for Your Accessibility Plan"/>
          <p:cNvSpPr txBox="1"/>
          <p:nvPr>
            <p:ph type="title"/>
          </p:nvPr>
        </p:nvSpPr>
        <p:spPr>
          <a:prstGeom prst="rect">
            <a:avLst/>
          </a:prstGeom>
        </p:spPr>
        <p:txBody>
          <a:bodyPr/>
          <a:lstStyle/>
          <a:p>
            <a:pPr/>
            <a:r>
              <a:t>2. Key Takeaways for Your Accessibility Plan</a:t>
            </a:r>
          </a:p>
        </p:txBody>
      </p:sp>
      <p:sp>
        <p:nvSpPr>
          <p:cNvPr id="456"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Institutional Awareness"/>
          <p:cNvSpPr txBox="1"/>
          <p:nvPr>
            <p:ph type="title"/>
          </p:nvPr>
        </p:nvSpPr>
        <p:spPr>
          <a:prstGeom prst="rect">
            <a:avLst/>
          </a:prstGeom>
        </p:spPr>
        <p:txBody>
          <a:bodyPr/>
          <a:lstStyle/>
          <a:p>
            <a:pPr/>
            <a:r>
              <a:t>Institutional Awareness</a:t>
            </a:r>
          </a:p>
        </p:txBody>
      </p:sp>
      <p:sp>
        <p:nvSpPr>
          <p:cNvPr id="459" name="Unawarenes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Unawareness</a:t>
            </a:r>
            <a:endParaRPr>
              <a:latin typeface="Times"/>
              <a:ea typeface="Times"/>
              <a:cs typeface="Times"/>
              <a:sym typeface="Times"/>
            </a:endParaRPr>
          </a:p>
          <a:p>
            <a:pPr marL="457200" indent="-457200">
              <a:buClr>
                <a:schemeClr val="accent3">
                  <a:lumOff val="44000"/>
                </a:schemeClr>
              </a:buClr>
              <a:buChar char="•"/>
              <a:defRPr b="0" sz="3600"/>
            </a:pPr>
            <a:r>
              <a:t>Physical Space Accessibility</a:t>
            </a:r>
            <a:endParaRPr>
              <a:latin typeface="Times"/>
              <a:ea typeface="Times"/>
              <a:cs typeface="Times"/>
              <a:sym typeface="Times"/>
            </a:endParaRPr>
          </a:p>
          <a:p>
            <a:pPr marL="457200" indent="-457200">
              <a:buClr>
                <a:schemeClr val="accent3">
                  <a:lumOff val="44000"/>
                </a:schemeClr>
              </a:buClr>
              <a:buChar char="•"/>
              <a:defRPr b="0" sz="3600"/>
            </a:pPr>
            <a:r>
              <a:t>Cultural Shift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Workshop Outcomes"/>
          <p:cNvSpPr txBox="1"/>
          <p:nvPr>
            <p:ph type="title"/>
          </p:nvPr>
        </p:nvSpPr>
        <p:spPr>
          <a:xfrm>
            <a:off x="762000" y="377825"/>
            <a:ext cx="10668000" cy="1274763"/>
          </a:xfrm>
          <a:prstGeom prst="rect">
            <a:avLst/>
          </a:prstGeom>
        </p:spPr>
        <p:txBody>
          <a:bodyPr/>
          <a:lstStyle>
            <a:lvl1pPr>
              <a:defRPr sz="4800"/>
            </a:lvl1pPr>
          </a:lstStyle>
          <a:p>
            <a:pPr/>
            <a:r>
              <a:t>Workshop Outcomes</a:t>
            </a:r>
          </a:p>
        </p:txBody>
      </p:sp>
      <p:sp>
        <p:nvSpPr>
          <p:cNvPr id="324" name="Understand Digital Accessibility…"/>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Understand Digital Accessibility</a:t>
            </a:r>
            <a:endParaRPr>
              <a:latin typeface="Times"/>
              <a:ea typeface="Times"/>
              <a:cs typeface="Times"/>
              <a:sym typeface="Times"/>
            </a:endParaRPr>
          </a:p>
          <a:p>
            <a:pPr marL="457200" indent="-457200">
              <a:buClr>
                <a:schemeClr val="accent3">
                  <a:lumOff val="44000"/>
                </a:schemeClr>
              </a:buClr>
              <a:buChar char="•"/>
              <a:defRPr b="0" sz="3600"/>
            </a:pPr>
            <a:r>
              <a:t>Key Takeaways for Your Accessibility Plan</a:t>
            </a:r>
            <a:endParaRPr>
              <a:latin typeface="Times"/>
              <a:ea typeface="Times"/>
              <a:cs typeface="Times"/>
              <a:sym typeface="Times"/>
            </a:endParaRPr>
          </a:p>
          <a:p>
            <a:pPr marL="457200" indent="-457200">
              <a:buClr>
                <a:schemeClr val="accent3">
                  <a:lumOff val="44000"/>
                </a:schemeClr>
              </a:buClr>
              <a:buChar char="•"/>
              <a:defRPr b="0" sz="3600"/>
            </a:pPr>
            <a:r>
              <a:t>Implement Easy-to-fix Issues</a:t>
            </a:r>
          </a:p>
        </p:txBody>
      </p:sp>
      <p:sp>
        <p:nvSpPr>
          <p:cNvPr id="325" name="&quot;This presentation leaves copyright of the content to the presenter. Unless otherwise noted in the materials, uploaded content carries the Creative Commons Attribution-NonCommercial-ShareAlike license, which grants usage to the general public with the stipulated criteria.&quot;"/>
          <p:cNvSpPr txBox="1"/>
          <p:nvPr/>
        </p:nvSpPr>
        <p:spPr>
          <a:xfrm>
            <a:off x="762000" y="5080000"/>
            <a:ext cx="10668000" cy="4670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defRPr sz="1300">
                <a:solidFill>
                  <a:schemeClr val="accent3">
                    <a:lumOff val="44000"/>
                  </a:schemeClr>
                </a:solidFill>
                <a:latin typeface="Arial"/>
                <a:ea typeface="Arial"/>
                <a:cs typeface="Arial"/>
                <a:sym typeface="Arial"/>
              </a:defRPr>
            </a:pPr>
            <a:r>
              <a:t>"This presentation leaves copyright of the content to the presenter. Unless otherwise noted in the materials, uploaded content carries the </a:t>
            </a:r>
            <a:r>
              <a:rPr b="1">
                <a:solidFill>
                  <a:srgbClr val="2CBBE2"/>
                </a:solidFill>
                <a:uFill>
                  <a:solidFill>
                    <a:srgbClr val="9F0830"/>
                  </a:solidFill>
                </a:uFill>
                <a:hlinkClick r:id="rId2" invalidUrl="" action="" tgtFrame="" tooltip="" history="1" highlightClick="0" endSnd="0"/>
              </a:rPr>
              <a:t>Creative Commons Attribution-NonCommercial-ShareAlike license</a:t>
            </a:r>
            <a:r>
              <a:t>, which grants usage to the general public with the stipulated criteria."</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Websites are inaccessible due to their owners being unaware and uneducated."/>
          <p:cNvSpPr txBox="1"/>
          <p:nvPr/>
        </p:nvSpPr>
        <p:spPr>
          <a:xfrm>
            <a:off x="762000" y="1905000"/>
            <a:ext cx="6667500" cy="8441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spcBef>
                <a:spcPts val="1000"/>
              </a:spcBef>
              <a:defRPr sz="2400">
                <a:solidFill>
                  <a:schemeClr val="accent3">
                    <a:lumOff val="44000"/>
                  </a:schemeClr>
                </a:solidFill>
                <a:latin typeface="Arial"/>
                <a:ea typeface="Arial"/>
                <a:cs typeface="Arial"/>
                <a:sym typeface="Arial"/>
              </a:defRPr>
            </a:lvl1pPr>
          </a:lstStyle>
          <a:p>
            <a:pPr/>
            <a:r>
              <a:t>Websites are inaccessible due to their owners being unaware and uneducated.</a:t>
            </a:r>
          </a:p>
        </p:txBody>
      </p:sp>
      <p:pic>
        <p:nvPicPr>
          <p:cNvPr id="462" name="Screen Shot 2014-10-01 at 1.53.40 PM.png" descr="Screen Shot 2014-10-01 at 1.53.40 PM.png"/>
          <p:cNvPicPr>
            <a:picLocks noChangeAspect="1"/>
          </p:cNvPicPr>
          <p:nvPr/>
        </p:nvPicPr>
        <p:blipFill>
          <a:blip r:embed="rId2">
            <a:extLst/>
          </a:blip>
          <a:stretch>
            <a:fillRect/>
          </a:stretch>
        </p:blipFill>
        <p:spPr>
          <a:xfrm>
            <a:off x="7939516" y="1683196"/>
            <a:ext cx="3491608" cy="349160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Rectangle"/>
          <p:cNvSpPr/>
          <p:nvPr/>
        </p:nvSpPr>
        <p:spPr>
          <a:xfrm>
            <a:off x="-720858" y="9381066"/>
            <a:ext cx="23590516" cy="2215754"/>
          </a:xfrm>
          <a:prstGeom prst="rect">
            <a:avLst/>
          </a:prstGeom>
          <a:solidFill>
            <a:srgbClr val="222222"/>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pic>
        <p:nvPicPr>
          <p:cNvPr id="465" name="survey-says-blank.jpg" descr="survey-says-blank.jpg"/>
          <p:cNvPicPr>
            <a:picLocks noChangeAspect="1"/>
          </p:cNvPicPr>
          <p:nvPr/>
        </p:nvPicPr>
        <p:blipFill>
          <a:blip r:embed="rId2">
            <a:extLst/>
          </a:blip>
          <a:stretch>
            <a:fillRect/>
          </a:stretch>
        </p:blipFill>
        <p:spPr>
          <a:xfrm>
            <a:off x="2795887" y="381373"/>
            <a:ext cx="8890001" cy="5448710"/>
          </a:xfrm>
          <a:prstGeom prst="rect">
            <a:avLst/>
          </a:prstGeom>
          <a:ln w="12700">
            <a:miter lim="400000"/>
          </a:ln>
        </p:spPr>
      </p:pic>
      <p:pic>
        <p:nvPicPr>
          <p:cNvPr id="466" name="survey-says-1.jpg" descr="survey-says-1.jpg"/>
          <p:cNvPicPr>
            <a:picLocks noChangeAspect="1"/>
          </p:cNvPicPr>
          <p:nvPr/>
        </p:nvPicPr>
        <p:blipFill>
          <a:blip r:embed="rId3">
            <a:extLst/>
          </a:blip>
          <a:stretch>
            <a:fillRect/>
          </a:stretch>
        </p:blipFill>
        <p:spPr>
          <a:xfrm>
            <a:off x="2794000" y="381000"/>
            <a:ext cx="8890000" cy="5448710"/>
          </a:xfrm>
          <a:prstGeom prst="rect">
            <a:avLst/>
          </a:prstGeom>
          <a:ln w="12700">
            <a:miter lim="400000"/>
          </a:ln>
        </p:spPr>
      </p:pic>
      <p:pic>
        <p:nvPicPr>
          <p:cNvPr id="467" name="survey-says-2.jpg" descr="survey-says-2.jpg"/>
          <p:cNvPicPr>
            <a:picLocks noChangeAspect="1"/>
          </p:cNvPicPr>
          <p:nvPr/>
        </p:nvPicPr>
        <p:blipFill>
          <a:blip r:embed="rId4">
            <a:extLst/>
          </a:blip>
          <a:stretch>
            <a:fillRect/>
          </a:stretch>
        </p:blipFill>
        <p:spPr>
          <a:xfrm>
            <a:off x="2794000" y="381000"/>
            <a:ext cx="8890000" cy="5448710"/>
          </a:xfrm>
          <a:prstGeom prst="rect">
            <a:avLst/>
          </a:prstGeom>
          <a:ln w="12700">
            <a:miter lim="400000"/>
          </a:ln>
        </p:spPr>
      </p:pic>
      <p:pic>
        <p:nvPicPr>
          <p:cNvPr id="468" name="survey-says-3.jpg" descr="survey-says-3.jpg"/>
          <p:cNvPicPr>
            <a:picLocks noChangeAspect="1"/>
          </p:cNvPicPr>
          <p:nvPr/>
        </p:nvPicPr>
        <p:blipFill>
          <a:blip r:embed="rId5">
            <a:extLst/>
          </a:blip>
          <a:stretch>
            <a:fillRect/>
          </a:stretch>
        </p:blipFill>
        <p:spPr>
          <a:xfrm>
            <a:off x="2794000" y="381000"/>
            <a:ext cx="8890000" cy="5448710"/>
          </a:xfrm>
          <a:prstGeom prst="rect">
            <a:avLst/>
          </a:prstGeom>
          <a:ln w="12700">
            <a:miter lim="400000"/>
          </a:ln>
        </p:spPr>
      </p:pic>
      <p:pic>
        <p:nvPicPr>
          <p:cNvPr id="469" name="survey-says-4.jpg" descr="survey-says-4.jpg"/>
          <p:cNvPicPr>
            <a:picLocks noChangeAspect="1"/>
          </p:cNvPicPr>
          <p:nvPr/>
        </p:nvPicPr>
        <p:blipFill>
          <a:blip r:embed="rId6">
            <a:extLst/>
          </a:blip>
          <a:stretch>
            <a:fillRect/>
          </a:stretch>
        </p:blipFill>
        <p:spPr>
          <a:xfrm>
            <a:off x="2794000" y="381000"/>
            <a:ext cx="8890000" cy="54487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64"/>
                                        </p:tgtEl>
                                        <p:attrNameLst>
                                          <p:attrName>style.visibility</p:attrName>
                                        </p:attrNameLst>
                                      </p:cBhvr>
                                      <p:to>
                                        <p:strVal val="visible"/>
                                      </p:to>
                                    </p:set>
                                    <p:animEffect filter="dissolve" transition="in">
                                      <p:cBhvr>
                                        <p:cTn id="7" dur="1000"/>
                                        <p:tgtEl>
                                          <p:spTgt spid="46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65"/>
                                        </p:tgtEl>
                                        <p:attrNameLst>
                                          <p:attrName>style.visibility</p:attrName>
                                        </p:attrNameLst>
                                      </p:cBhvr>
                                      <p:to>
                                        <p:strVal val="visible"/>
                                      </p:to>
                                    </p:set>
                                    <p:animEffect filter="dissolve" transition="in">
                                      <p:cBhvr>
                                        <p:cTn id="11" dur="499"/>
                                        <p:tgtEl>
                                          <p:spTgt spid="46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466"/>
                                        </p:tgtEl>
                                        <p:attrNameLst>
                                          <p:attrName>style.visibility</p:attrName>
                                        </p:attrNameLst>
                                      </p:cBhvr>
                                      <p:to>
                                        <p:strVal val="visible"/>
                                      </p:to>
                                    </p:set>
                                    <p:animEffect filter="dissolve" transition="in">
                                      <p:cBhvr>
                                        <p:cTn id="16" dur="499"/>
                                        <p:tgtEl>
                                          <p:spTgt spid="46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467"/>
                                        </p:tgtEl>
                                        <p:attrNameLst>
                                          <p:attrName>style.visibility</p:attrName>
                                        </p:attrNameLst>
                                      </p:cBhvr>
                                      <p:to>
                                        <p:strVal val="visible"/>
                                      </p:to>
                                    </p:set>
                                    <p:animEffect filter="dissolve" transition="in">
                                      <p:cBhvr>
                                        <p:cTn id="21" dur="499"/>
                                        <p:tgtEl>
                                          <p:spTgt spid="467"/>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468"/>
                                        </p:tgtEl>
                                        <p:attrNameLst>
                                          <p:attrName>style.visibility</p:attrName>
                                        </p:attrNameLst>
                                      </p:cBhvr>
                                      <p:to>
                                        <p:strVal val="visible"/>
                                      </p:to>
                                    </p:set>
                                    <p:animEffect filter="dissolve" transition="in">
                                      <p:cBhvr>
                                        <p:cTn id="26" dur="499"/>
                                        <p:tgtEl>
                                          <p:spTgt spid="468"/>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469"/>
                                        </p:tgtEl>
                                        <p:attrNameLst>
                                          <p:attrName>style.visibility</p:attrName>
                                        </p:attrNameLst>
                                      </p:cBhvr>
                                      <p:to>
                                        <p:strVal val="visible"/>
                                      </p:to>
                                    </p:set>
                                    <p:animEffect filter="dissolve" transition="in">
                                      <p:cBhvr>
                                        <p:cTn id="31" dur="499"/>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2"/>
      <p:bldP build="whole" bldLvl="1" animBg="1" rev="0" advAuto="0" spid="467" grpId="4"/>
      <p:bldP build="whole" bldLvl="1" animBg="1" rev="0" advAuto="0" spid="466" grpId="3"/>
      <p:bldP build="whole" bldLvl="1" animBg="1" rev="0" advAuto="0" spid="469" grpId="6"/>
      <p:bldP build="whole" bldLvl="1" animBg="1" rev="0" advAuto="0" spid="464" grpId="1"/>
      <p:bldP build="whole" bldLvl="1" animBg="1" rev="0" advAuto="0" spid="468" grpId="5"/>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Getting Started"/>
          <p:cNvSpPr txBox="1"/>
          <p:nvPr>
            <p:ph type="title"/>
          </p:nvPr>
        </p:nvSpPr>
        <p:spPr>
          <a:prstGeom prst="rect">
            <a:avLst/>
          </a:prstGeom>
        </p:spPr>
        <p:txBody>
          <a:bodyPr/>
          <a:lstStyle/>
          <a:p>
            <a:pPr/>
            <a:r>
              <a:t>Getting Started</a:t>
            </a:r>
          </a:p>
        </p:txBody>
      </p:sp>
      <p:sp>
        <p:nvSpPr>
          <p:cNvPr id="472" name="Identify the Moving Parts…"/>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Identify the Moving Parts</a:t>
            </a:r>
          </a:p>
          <a:p>
            <a:pPr marL="304800" indent="-304800">
              <a:buClr>
                <a:schemeClr val="accent3">
                  <a:lumOff val="44000"/>
                </a:schemeClr>
              </a:buClr>
              <a:buChar char="•"/>
              <a:defRPr b="0" sz="2400"/>
            </a:pPr>
            <a:r>
              <a:t>Audit the Organization</a:t>
            </a:r>
          </a:p>
          <a:p>
            <a:pPr marL="304800" indent="-304800">
              <a:buClr>
                <a:schemeClr val="accent3">
                  <a:lumOff val="44000"/>
                </a:schemeClr>
              </a:buClr>
              <a:buChar char="•"/>
              <a:defRPr b="0" sz="2400"/>
            </a:pPr>
            <a:r>
              <a:t>Build a Business Case</a:t>
            </a:r>
          </a:p>
          <a:p>
            <a:pPr marL="304800" indent="-304800">
              <a:buClr>
                <a:schemeClr val="accent3">
                  <a:lumOff val="44000"/>
                </a:schemeClr>
              </a:buClr>
              <a:buChar char="•"/>
              <a:defRPr b="0" sz="2400"/>
            </a:pPr>
            <a:r>
              <a:t>Set goals</a:t>
            </a:r>
          </a:p>
          <a:p>
            <a:pPr marL="304800" indent="-304800">
              <a:buClr>
                <a:schemeClr val="accent3">
                  <a:lumOff val="44000"/>
                </a:schemeClr>
              </a:buClr>
              <a:buChar char="•"/>
              <a:defRPr b="0" sz="2400"/>
            </a:pPr>
            <a:r>
              <a:t>Create an Action Plan</a:t>
            </a:r>
          </a:p>
          <a:p>
            <a:pPr lvl="3" marL="1051559" indent="-365759">
              <a:buClr>
                <a:schemeClr val="accent3">
                  <a:lumOff val="44000"/>
                </a:schemeClr>
              </a:buClr>
              <a:buChar char="•"/>
              <a:defRPr b="0" sz="2000"/>
            </a:pPr>
            <a:r>
              <a:t>Sample Action Plan (Exercise 2)</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Identify the Moving Parts"/>
          <p:cNvSpPr txBox="1"/>
          <p:nvPr>
            <p:ph type="title"/>
          </p:nvPr>
        </p:nvSpPr>
        <p:spPr>
          <a:prstGeom prst="rect">
            <a:avLst/>
          </a:prstGeom>
        </p:spPr>
        <p:txBody>
          <a:bodyPr/>
          <a:lstStyle/>
          <a:p>
            <a:pPr/>
            <a:r>
              <a:t>Identify the Moving Parts</a:t>
            </a:r>
          </a:p>
        </p:txBody>
      </p:sp>
      <p:sp>
        <p:nvSpPr>
          <p:cNvPr id="475" name="Existing Resources (and Barriers)…"/>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Existing Resources (and Barriers)</a:t>
            </a:r>
          </a:p>
          <a:p>
            <a:pPr lvl="3" marL="990600" indent="-304800">
              <a:buClr>
                <a:schemeClr val="accent3">
                  <a:lumOff val="44000"/>
                </a:schemeClr>
              </a:buClr>
              <a:buChar char="•"/>
              <a:defRPr b="0" sz="2000"/>
            </a:pPr>
            <a:r>
              <a:t>Technical</a:t>
            </a:r>
          </a:p>
          <a:p>
            <a:pPr lvl="3" marL="990600" indent="-304800">
              <a:buClr>
                <a:schemeClr val="accent3">
                  <a:lumOff val="44000"/>
                </a:schemeClr>
              </a:buClr>
              <a:buChar char="•"/>
              <a:defRPr b="0" sz="2000"/>
            </a:pPr>
            <a:r>
              <a:t>Organizational</a:t>
            </a:r>
          </a:p>
          <a:p>
            <a:pPr lvl="3" marL="990600" indent="-304800">
              <a:buClr>
                <a:schemeClr val="accent3">
                  <a:lumOff val="44000"/>
                </a:schemeClr>
              </a:buClr>
              <a:buChar char="•"/>
              <a:defRPr b="0" sz="2000"/>
            </a:pPr>
            <a:r>
              <a:t>Legal</a:t>
            </a:r>
          </a:p>
          <a:p>
            <a:pPr lvl="3" marL="990600" indent="-304800">
              <a:buClr>
                <a:schemeClr val="accent3">
                  <a:lumOff val="44000"/>
                </a:schemeClr>
              </a:buClr>
              <a:buChar char="•"/>
              <a:defRPr b="0" sz="2000"/>
            </a:pPr>
            <a:r>
              <a:t>Cultural</a:t>
            </a:r>
          </a:p>
        </p:txBody>
      </p:sp>
      <p:pic>
        <p:nvPicPr>
          <p:cNvPr id="476" name="icon of gears" descr="icon of gears"/>
          <p:cNvPicPr>
            <a:picLocks noChangeAspect="1"/>
          </p:cNvPicPr>
          <p:nvPr/>
        </p:nvPicPr>
        <p:blipFill>
          <a:blip r:embed="rId2">
            <a:extLst/>
          </a:blip>
          <a:stretch>
            <a:fillRect/>
          </a:stretch>
        </p:blipFill>
        <p:spPr>
          <a:xfrm>
            <a:off x="8170333" y="1937470"/>
            <a:ext cx="3251201" cy="298306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Audit the Organization"/>
          <p:cNvSpPr txBox="1"/>
          <p:nvPr>
            <p:ph type="title"/>
          </p:nvPr>
        </p:nvSpPr>
        <p:spPr>
          <a:prstGeom prst="rect">
            <a:avLst/>
          </a:prstGeom>
        </p:spPr>
        <p:txBody>
          <a:bodyPr/>
          <a:lstStyle/>
          <a:p>
            <a:pPr/>
            <a:r>
              <a:t>Audit the Organization</a:t>
            </a:r>
          </a:p>
        </p:txBody>
      </p:sp>
      <p:sp>
        <p:nvSpPr>
          <p:cNvPr id="479" name="Inventory…"/>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Inventory</a:t>
            </a:r>
          </a:p>
          <a:p>
            <a:pPr lvl="2" marL="762000" indent="-304800">
              <a:buClr>
                <a:schemeClr val="accent3">
                  <a:lumOff val="44000"/>
                </a:schemeClr>
              </a:buClr>
              <a:buChar char="•"/>
              <a:defRPr b="0" sz="2000"/>
            </a:pPr>
            <a:r>
              <a:t>Web pages</a:t>
            </a:r>
          </a:p>
          <a:p>
            <a:pPr lvl="2" marL="762000" indent="-304800">
              <a:buClr>
                <a:schemeClr val="accent3">
                  <a:lumOff val="44000"/>
                </a:schemeClr>
              </a:buClr>
              <a:buChar char="•"/>
              <a:defRPr b="0" sz="2000"/>
            </a:pPr>
            <a:r>
              <a:t>Documents</a:t>
            </a:r>
          </a:p>
          <a:p>
            <a:pPr lvl="2" marL="762000" indent="-304800">
              <a:buClr>
                <a:schemeClr val="accent3">
                  <a:lumOff val="44000"/>
                </a:schemeClr>
              </a:buClr>
              <a:buChar char="•"/>
              <a:defRPr b="0" sz="2000"/>
            </a:pPr>
            <a:r>
              <a:t>External</a:t>
            </a:r>
          </a:p>
          <a:p>
            <a:pPr lvl="2" marL="762000" indent="-304800">
              <a:buClr>
                <a:schemeClr val="accent3">
                  <a:lumOff val="44000"/>
                </a:schemeClr>
              </a:buClr>
              <a:buChar char="•"/>
              <a:defRPr b="0" sz="2000"/>
            </a:pPr>
            <a:r>
              <a:t>Internal</a:t>
            </a:r>
          </a:p>
          <a:p>
            <a:pPr marL="304800" indent="-304800">
              <a:buClr>
                <a:schemeClr val="accent3">
                  <a:lumOff val="44000"/>
                </a:schemeClr>
              </a:buClr>
              <a:buChar char="•"/>
              <a:defRPr b="0" sz="2400"/>
            </a:pPr>
            <a:r>
              <a:t>Identify Roles</a:t>
            </a:r>
          </a:p>
          <a:p>
            <a:pPr marL="304800" indent="-304800">
              <a:buClr>
                <a:schemeClr val="accent3">
                  <a:lumOff val="44000"/>
                </a:schemeClr>
              </a:buClr>
              <a:buChar char="•"/>
              <a:defRPr b="0" sz="2400"/>
            </a:pPr>
            <a:r>
              <a:t>Third-party Components</a:t>
            </a:r>
          </a:p>
          <a:p>
            <a:pPr marL="304800" indent="-304800">
              <a:buClr>
                <a:schemeClr val="accent3">
                  <a:lumOff val="44000"/>
                </a:schemeClr>
              </a:buClr>
              <a:buChar char="•"/>
              <a:defRPr b="0" sz="2400"/>
            </a:pPr>
            <a:r>
              <a:t>Create a Baseline</a:t>
            </a:r>
          </a:p>
        </p:txBody>
      </p:sp>
      <p:pic>
        <p:nvPicPr>
          <p:cNvPr id="480" name="checklist-with-a-pencil.png" descr="checklist-with-a-pencil.png"/>
          <p:cNvPicPr>
            <a:picLocks noChangeAspect="1"/>
          </p:cNvPicPr>
          <p:nvPr/>
        </p:nvPicPr>
        <p:blipFill>
          <a:blip r:embed="rId2">
            <a:extLst/>
          </a:blip>
          <a:stretch>
            <a:fillRect/>
          </a:stretch>
        </p:blipFill>
        <p:spPr>
          <a:xfrm>
            <a:off x="8875613" y="2347515"/>
            <a:ext cx="2540001" cy="216297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Build a Business Case"/>
          <p:cNvSpPr txBox="1"/>
          <p:nvPr>
            <p:ph type="title"/>
          </p:nvPr>
        </p:nvSpPr>
        <p:spPr>
          <a:prstGeom prst="rect">
            <a:avLst/>
          </a:prstGeom>
        </p:spPr>
        <p:txBody>
          <a:bodyPr/>
          <a:lstStyle/>
          <a:p>
            <a:pPr/>
            <a:r>
              <a:t>Build a Business Case</a:t>
            </a:r>
          </a:p>
        </p:txBody>
      </p:sp>
      <p:sp>
        <p:nvSpPr>
          <p:cNvPr id="483" name="Social…"/>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Social</a:t>
            </a:r>
          </a:p>
          <a:p>
            <a:pPr marL="304800" indent="-304800">
              <a:buClr>
                <a:schemeClr val="accent3">
                  <a:lumOff val="44000"/>
                </a:schemeClr>
              </a:buClr>
              <a:buChar char="•"/>
              <a:defRPr b="0" sz="2400"/>
            </a:pPr>
            <a:r>
              <a:t>Technical</a:t>
            </a:r>
          </a:p>
          <a:p>
            <a:pPr marL="304800" indent="-304800">
              <a:buClr>
                <a:schemeClr val="accent3">
                  <a:lumOff val="44000"/>
                </a:schemeClr>
              </a:buClr>
              <a:buChar char="•"/>
              <a:defRPr b="0" sz="2400"/>
            </a:pPr>
            <a:r>
              <a:t>Financial</a:t>
            </a:r>
          </a:p>
          <a:p>
            <a:pPr marL="304800" indent="-304800">
              <a:buClr>
                <a:schemeClr val="accent3">
                  <a:lumOff val="44000"/>
                </a:schemeClr>
              </a:buClr>
              <a:buChar char="•"/>
              <a:defRPr b="0" sz="2400"/>
            </a:pPr>
            <a:r>
              <a:t>Legal</a:t>
            </a:r>
          </a:p>
        </p:txBody>
      </p:sp>
      <p:pic>
        <p:nvPicPr>
          <p:cNvPr id="484" name="pie-chart.png" descr="pie-chart.png"/>
          <p:cNvPicPr>
            <a:picLocks noChangeAspect="1"/>
          </p:cNvPicPr>
          <p:nvPr/>
        </p:nvPicPr>
        <p:blipFill>
          <a:blip r:embed="rId2">
            <a:extLst/>
          </a:blip>
          <a:stretch>
            <a:fillRect/>
          </a:stretch>
        </p:blipFill>
        <p:spPr>
          <a:xfrm>
            <a:off x="8882062" y="2154019"/>
            <a:ext cx="2540001" cy="2549962"/>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et Realistic Goals"/>
          <p:cNvSpPr txBox="1"/>
          <p:nvPr>
            <p:ph type="title"/>
          </p:nvPr>
        </p:nvSpPr>
        <p:spPr>
          <a:prstGeom prst="rect">
            <a:avLst/>
          </a:prstGeom>
        </p:spPr>
        <p:txBody>
          <a:bodyPr/>
          <a:lstStyle/>
          <a:p>
            <a:pPr/>
            <a:r>
              <a:t>Set Realistic Goals</a:t>
            </a:r>
          </a:p>
        </p:txBody>
      </p:sp>
      <p:sp>
        <p:nvSpPr>
          <p:cNvPr id="487" name="Action Plan…"/>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Action Plan</a:t>
            </a:r>
          </a:p>
          <a:p>
            <a:pPr marL="304800" indent="-304800">
              <a:buClr>
                <a:schemeClr val="accent3">
                  <a:lumOff val="44000"/>
                </a:schemeClr>
              </a:buClr>
              <a:buChar char="•"/>
              <a:defRPr b="0" sz="2400"/>
            </a:pPr>
            <a:r>
              <a:t>Timelines</a:t>
            </a:r>
          </a:p>
          <a:p>
            <a:pPr marL="304800" indent="-304800">
              <a:buClr>
                <a:schemeClr val="accent3">
                  <a:lumOff val="44000"/>
                </a:schemeClr>
              </a:buClr>
              <a:buChar char="•"/>
              <a:defRPr b="0" sz="2400"/>
            </a:pPr>
            <a:r>
              <a:t>Define Milestones</a:t>
            </a:r>
          </a:p>
          <a:p>
            <a:pPr marL="304800" indent="-304800">
              <a:buClr>
                <a:schemeClr val="accent3">
                  <a:lumOff val="44000"/>
                </a:schemeClr>
              </a:buClr>
              <a:buChar char="•"/>
              <a:defRPr b="0" sz="2400"/>
            </a:pPr>
            <a:r>
              <a:t>Budget</a:t>
            </a:r>
          </a:p>
          <a:p>
            <a:pPr marL="304800" indent="-304800">
              <a:buClr>
                <a:schemeClr val="accent3">
                  <a:lumOff val="44000"/>
                </a:schemeClr>
              </a:buClr>
              <a:buChar char="•"/>
              <a:defRPr b="0" sz="2400"/>
            </a:pPr>
            <a:r>
              <a:t>Compliance Level</a:t>
            </a:r>
          </a:p>
          <a:p>
            <a:pPr marL="304800" indent="-304800">
              <a:buClr>
                <a:schemeClr val="accent3">
                  <a:lumOff val="44000"/>
                </a:schemeClr>
              </a:buClr>
              <a:buChar char="•"/>
              <a:defRPr b="0" sz="2400"/>
            </a:pPr>
            <a:r>
              <a:t>Training</a:t>
            </a:r>
          </a:p>
        </p:txBody>
      </p:sp>
      <p:pic>
        <p:nvPicPr>
          <p:cNvPr id="488" name="icon of steps up to a goal on the top" descr="icon of steps up to a goal on the top"/>
          <p:cNvPicPr>
            <a:picLocks noChangeAspect="1"/>
          </p:cNvPicPr>
          <p:nvPr/>
        </p:nvPicPr>
        <p:blipFill>
          <a:blip r:embed="rId2">
            <a:extLst/>
          </a:blip>
          <a:stretch>
            <a:fillRect/>
          </a:stretch>
        </p:blipFill>
        <p:spPr>
          <a:xfrm>
            <a:off x="8483600" y="1803400"/>
            <a:ext cx="3251200" cy="32512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Exercise 2 - Sample Action Plan"/>
          <p:cNvSpPr txBox="1"/>
          <p:nvPr>
            <p:ph type="title"/>
          </p:nvPr>
        </p:nvSpPr>
        <p:spPr>
          <a:prstGeom prst="rect">
            <a:avLst/>
          </a:prstGeom>
        </p:spPr>
        <p:txBody>
          <a:bodyPr/>
          <a:lstStyle/>
          <a:p>
            <a:pPr/>
            <a:r>
              <a:t>Exercise 2 - Sample Action Plan</a:t>
            </a:r>
          </a:p>
        </p:txBody>
      </p:sp>
      <p:sp>
        <p:nvSpPr>
          <p:cNvPr id="491" name="Action Plan Template…"/>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Action Plan Template</a:t>
            </a:r>
          </a:p>
          <a:p>
            <a:pPr marL="457200" indent="-457200">
              <a:buClr>
                <a:schemeClr val="accent3">
                  <a:lumOff val="44000"/>
                </a:schemeClr>
              </a:buClr>
              <a:buChar char="•"/>
              <a:defRPr b="0" sz="3600"/>
            </a:pPr>
            <a:r>
              <a:t>Accessibility Plan Checklist</a:t>
            </a:r>
          </a:p>
          <a:p>
            <a:pPr marL="457200" indent="-457200">
              <a:buClr>
                <a:schemeClr val="accent3">
                  <a:lumOff val="44000"/>
                </a:schemeClr>
              </a:buClr>
              <a:buChar char="•"/>
              <a:defRPr b="0" sz="3600"/>
            </a:pPr>
            <a:r>
              <a:t>Vendor Plan</a:t>
            </a:r>
          </a:p>
        </p:txBody>
      </p:sp>
      <p:pic>
        <p:nvPicPr>
          <p:cNvPr id="492" name="stretching-exercises.png" descr="stretching-exercises.png"/>
          <p:cNvPicPr>
            <a:picLocks noChangeAspect="1"/>
          </p:cNvPicPr>
          <p:nvPr/>
        </p:nvPicPr>
        <p:blipFill>
          <a:blip r:embed="rId2">
            <a:extLst/>
          </a:blip>
          <a:stretch>
            <a:fillRect/>
          </a:stretch>
        </p:blipFill>
        <p:spPr>
          <a:xfrm>
            <a:off x="9070544" y="1803400"/>
            <a:ext cx="2355851" cy="32512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3. Easy-to-fix Issues"/>
          <p:cNvSpPr txBox="1"/>
          <p:nvPr>
            <p:ph type="title"/>
          </p:nvPr>
        </p:nvSpPr>
        <p:spPr>
          <a:prstGeom prst="rect">
            <a:avLst/>
          </a:prstGeom>
        </p:spPr>
        <p:txBody>
          <a:bodyPr/>
          <a:lstStyle/>
          <a:p>
            <a:pPr/>
            <a:r>
              <a:t>3. Easy-to-fix Issues</a:t>
            </a:r>
          </a:p>
        </p:txBody>
      </p:sp>
      <p:sp>
        <p:nvSpPr>
          <p:cNvPr id="495"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emantic Markup…"/>
          <p:cNvSpPr txBox="1"/>
          <p:nvPr>
            <p:ph type="body" idx="1"/>
          </p:nvPr>
        </p:nvSpPr>
        <p:spPr>
          <a:xfrm>
            <a:off x="762000" y="762000"/>
            <a:ext cx="10668000" cy="4191985"/>
          </a:xfrm>
          <a:prstGeom prst="rect">
            <a:avLst/>
          </a:prstGeom>
        </p:spPr>
        <p:txBody>
          <a:bodyPr/>
          <a:lstStyle/>
          <a:p>
            <a:pPr marL="425195" indent="-425195" defTabSz="850391">
              <a:spcBef>
                <a:spcPts val="900"/>
              </a:spcBef>
              <a:buClr>
                <a:schemeClr val="accent3">
                  <a:lumOff val="44000"/>
                </a:schemeClr>
              </a:buClr>
              <a:buChar char="•"/>
              <a:defRPr b="0" sz="3348"/>
            </a:pPr>
            <a:r>
              <a:t>Semantic Markup</a:t>
            </a:r>
          </a:p>
          <a:p>
            <a:pPr marL="425195" indent="-425195" defTabSz="850391">
              <a:spcBef>
                <a:spcPts val="900"/>
              </a:spcBef>
              <a:buClr>
                <a:schemeClr val="accent3">
                  <a:lumOff val="44000"/>
                </a:schemeClr>
              </a:buClr>
              <a:buChar char="•"/>
              <a:defRPr b="0" sz="3348"/>
            </a:pPr>
            <a:r>
              <a:t>“Alt” Attributes</a:t>
            </a:r>
          </a:p>
          <a:p>
            <a:pPr marL="425195" indent="-425195" defTabSz="850391">
              <a:spcBef>
                <a:spcPts val="900"/>
              </a:spcBef>
              <a:buClr>
                <a:schemeClr val="accent3">
                  <a:lumOff val="44000"/>
                </a:schemeClr>
              </a:buClr>
              <a:buChar char="•"/>
              <a:defRPr b="0" sz="3348"/>
            </a:pPr>
            <a:r>
              <a:t>Headings</a:t>
            </a:r>
          </a:p>
          <a:p>
            <a:pPr marL="425195" indent="-425195" defTabSz="850391">
              <a:spcBef>
                <a:spcPts val="900"/>
              </a:spcBef>
              <a:buClr>
                <a:schemeClr val="accent3">
                  <a:lumOff val="44000"/>
                </a:schemeClr>
              </a:buClr>
              <a:buChar char="•"/>
              <a:defRPr b="0" sz="3348"/>
            </a:pPr>
            <a:r>
              <a:t>Links</a:t>
            </a:r>
          </a:p>
          <a:p>
            <a:pPr marL="425195" indent="-425195" defTabSz="850391">
              <a:spcBef>
                <a:spcPts val="900"/>
              </a:spcBef>
              <a:buClr>
                <a:schemeClr val="accent3">
                  <a:lumOff val="44000"/>
                </a:schemeClr>
              </a:buClr>
              <a:buChar char="•"/>
              <a:defRPr b="0" sz="3348"/>
            </a:pPr>
            <a:r>
              <a:t>Tables</a:t>
            </a:r>
          </a:p>
          <a:p>
            <a:pPr marL="425195" indent="-425195" defTabSz="850391">
              <a:spcBef>
                <a:spcPts val="900"/>
              </a:spcBef>
              <a:buClr>
                <a:schemeClr val="accent3">
                  <a:lumOff val="44000"/>
                </a:schemeClr>
              </a:buClr>
              <a:buChar char="•"/>
              <a:defRPr b="0" sz="3348"/>
            </a:pPr>
            <a:r>
              <a:t>Forms</a:t>
            </a:r>
          </a:p>
          <a:p>
            <a:pPr marL="425195" indent="-425195" defTabSz="850391">
              <a:spcBef>
                <a:spcPts val="900"/>
              </a:spcBef>
              <a:buClr>
                <a:schemeClr val="accent3">
                  <a:lumOff val="44000"/>
                </a:schemeClr>
              </a:buClr>
              <a:buChar char="•"/>
              <a:defRPr b="0" sz="3348"/>
            </a:pPr>
            <a:r>
              <a:t>Documents</a:t>
            </a:r>
          </a:p>
        </p:txBody>
      </p:sp>
      <p:pic>
        <p:nvPicPr>
          <p:cNvPr id="498"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Exercise Resources"/>
          <p:cNvSpPr txBox="1"/>
          <p:nvPr>
            <p:ph type="title"/>
          </p:nvPr>
        </p:nvSpPr>
        <p:spPr>
          <a:xfrm>
            <a:off x="762000" y="377825"/>
            <a:ext cx="10668000" cy="1274763"/>
          </a:xfrm>
          <a:prstGeom prst="rect">
            <a:avLst/>
          </a:prstGeom>
        </p:spPr>
        <p:txBody>
          <a:bodyPr/>
          <a:lstStyle>
            <a:lvl1pPr>
              <a:defRPr sz="4800"/>
            </a:lvl1pPr>
          </a:lstStyle>
          <a:p>
            <a:pPr/>
            <a:r>
              <a:t>Exercise Resources</a:t>
            </a:r>
          </a:p>
        </p:txBody>
      </p:sp>
      <p:sp>
        <p:nvSpPr>
          <p:cNvPr id="328" name="kevinrydberg.me/samples"/>
          <p:cNvSpPr txBox="1"/>
          <p:nvPr>
            <p:ph type="body" idx="1"/>
          </p:nvPr>
        </p:nvSpPr>
        <p:spPr>
          <a:xfrm>
            <a:off x="762000" y="1905000"/>
            <a:ext cx="10668000" cy="4191985"/>
          </a:xfrm>
          <a:prstGeom prst="rect">
            <a:avLst/>
          </a:prstGeom>
        </p:spPr>
        <p:txBody>
          <a:bodyPr/>
          <a:lstStyle>
            <a:lvl1pPr marL="304800" indent="-304800">
              <a:buClr>
                <a:schemeClr val="accent3">
                  <a:lumOff val="44000"/>
                </a:schemeClr>
              </a:buClr>
              <a:buChar char="•"/>
              <a:defRPr b="0" sz="2400">
                <a:hlinkClick r:id="rId2" invalidUrl="" action="" tgtFrame="" tooltip="" history="1" highlightClick="0" endSnd="0"/>
              </a:defRPr>
            </a:lvl1pPr>
          </a:lstStyle>
          <a:p>
            <a:pPr/>
            <a:r>
              <a:rPr>
                <a:hlinkClick r:id="rId2" invalidUrl="" action="" tgtFrame="" tooltip="" history="1" highlightClick="0" endSnd="0"/>
              </a:rPr>
              <a:t>kevinrydberg.me/samples</a:t>
            </a:r>
          </a:p>
        </p:txBody>
      </p:sp>
      <p:pic>
        <p:nvPicPr>
          <p:cNvPr id="329" name="Screen Shot 2017-10-26 at 10.05.51 AM.png" descr="Screen Shot 2017-10-26 at 10.05.51 AM.png"/>
          <p:cNvPicPr>
            <a:picLocks noChangeAspect="1"/>
          </p:cNvPicPr>
          <p:nvPr/>
        </p:nvPicPr>
        <p:blipFill>
          <a:blip r:embed="rId3">
            <a:extLst/>
          </a:blip>
          <a:stretch>
            <a:fillRect/>
          </a:stretch>
        </p:blipFill>
        <p:spPr>
          <a:xfrm>
            <a:off x="6927456" y="1269740"/>
            <a:ext cx="4507051" cy="431852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emantic Markup"/>
          <p:cNvSpPr txBox="1"/>
          <p:nvPr>
            <p:ph type="title"/>
          </p:nvPr>
        </p:nvSpPr>
        <p:spPr>
          <a:prstGeom prst="rect">
            <a:avLst/>
          </a:prstGeom>
        </p:spPr>
        <p:txBody>
          <a:bodyPr/>
          <a:lstStyle/>
          <a:p>
            <a:pPr/>
            <a:r>
              <a:t>Semantic Markup</a:t>
            </a:r>
          </a:p>
        </p:txBody>
      </p:sp>
      <p:sp>
        <p:nvSpPr>
          <p:cNvPr id="501" name="Semantic markup is the use of HTML markup to reinforce the semantics, or meaning, of the information in webpages and web applications rather than merely to define its presentation or look.…"/>
          <p:cNvSpPr txBox="1"/>
          <p:nvPr>
            <p:ph type="body" sz="half" idx="1"/>
          </p:nvPr>
        </p:nvSpPr>
        <p:spPr>
          <a:xfrm>
            <a:off x="762000" y="1905000"/>
            <a:ext cx="7619108" cy="4191985"/>
          </a:xfrm>
          <a:prstGeom prst="rect">
            <a:avLst/>
          </a:prstGeom>
        </p:spPr>
        <p:txBody>
          <a:bodyPr/>
          <a:lstStyle/>
          <a:p>
            <a:pPr marL="304800" indent="-304800">
              <a:buClr>
                <a:schemeClr val="accent3">
                  <a:lumOff val="44000"/>
                </a:schemeClr>
              </a:buClr>
              <a:buChar char="•"/>
              <a:defRPr b="0" sz="2400"/>
            </a:pPr>
            <a:r>
              <a:t>Semantic markup is the use of HTML markup to reinforce the semantics, or meaning, of the information in webpages and web applications rather than merely to define its presentation or look. </a:t>
            </a:r>
          </a:p>
          <a:p>
            <a:pPr marL="304800" indent="-304800">
              <a:buClr>
                <a:schemeClr val="accent3">
                  <a:lumOff val="44000"/>
                </a:schemeClr>
              </a:buClr>
              <a:buChar char="•"/>
              <a:defRPr b="0" sz="2400"/>
            </a:pPr>
            <a:r>
              <a:t>Semantic HTML is processed by traditional web browsers as well as by many other user agents.</a:t>
            </a:r>
          </a:p>
        </p:txBody>
      </p:sp>
      <p:pic>
        <p:nvPicPr>
          <p:cNvPr id="502"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
        <p:nvSpPr>
          <p:cNvPr id="503" name="https://en.wikipedia.org/wiki/Semantic_HTML"/>
          <p:cNvSpPr txBox="1"/>
          <p:nvPr/>
        </p:nvSpPr>
        <p:spPr>
          <a:xfrm>
            <a:off x="1083827" y="4547446"/>
            <a:ext cx="4652589"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a:solidFill>
                  <a:schemeClr val="accent3">
                    <a:lumOff val="44000"/>
                  </a:schemeClr>
                </a:solidFill>
                <a:latin typeface="Arial"/>
                <a:ea typeface="Arial"/>
                <a:cs typeface="Arial"/>
                <a:sym typeface="Arial"/>
              </a:defRPr>
            </a:lvl1pPr>
          </a:lstStyle>
          <a:p>
            <a:pPr/>
            <a:r>
              <a:t>https://en.wikipedia.org/wiki/Semantic_HTML</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emantic Markup"/>
          <p:cNvSpPr txBox="1"/>
          <p:nvPr>
            <p:ph type="title"/>
          </p:nvPr>
        </p:nvSpPr>
        <p:spPr>
          <a:prstGeom prst="rect">
            <a:avLst/>
          </a:prstGeom>
        </p:spPr>
        <p:txBody>
          <a:bodyPr/>
          <a:lstStyle/>
          <a:p>
            <a:pPr/>
            <a:r>
              <a:t>Semantic Markup</a:t>
            </a:r>
          </a:p>
        </p:txBody>
      </p:sp>
      <p:sp>
        <p:nvSpPr>
          <p:cNvPr id="506" name="Examples of semantic HTML5 tags…"/>
          <p:cNvSpPr txBox="1"/>
          <p:nvPr>
            <p:ph type="body" sz="half" idx="1"/>
          </p:nvPr>
        </p:nvSpPr>
        <p:spPr>
          <a:xfrm>
            <a:off x="762000" y="1905000"/>
            <a:ext cx="7619108" cy="4191985"/>
          </a:xfrm>
          <a:prstGeom prst="rect">
            <a:avLst/>
          </a:prstGeom>
        </p:spPr>
        <p:txBody>
          <a:bodyPr/>
          <a:lstStyle/>
          <a:p>
            <a:pPr marL="304800" indent="-304800">
              <a:buClr>
                <a:schemeClr val="accent3">
                  <a:lumOff val="44000"/>
                </a:schemeClr>
              </a:buClr>
              <a:buChar char="•"/>
              <a:defRPr b="0" sz="2400"/>
            </a:pPr>
            <a:r>
              <a:t>Examples of semantic HTML5 tags</a:t>
            </a:r>
          </a:p>
          <a:p>
            <a:pPr lvl="1" marL="533400" indent="-304800">
              <a:buClr>
                <a:schemeClr val="accent3">
                  <a:lumOff val="44000"/>
                </a:schemeClr>
              </a:buClr>
              <a:buChar char="•"/>
              <a:defRPr b="0" sz="2000">
                <a:latin typeface="Courier"/>
                <a:ea typeface="Courier"/>
                <a:cs typeface="Courier"/>
                <a:sym typeface="Courier"/>
              </a:defRPr>
            </a:pPr>
            <a:r>
              <a:t>&lt;header&gt;</a:t>
            </a:r>
          </a:p>
          <a:p>
            <a:pPr lvl="1" marL="533400" indent="-304800">
              <a:buClr>
                <a:schemeClr val="accent3">
                  <a:lumOff val="44000"/>
                </a:schemeClr>
              </a:buClr>
              <a:buChar char="•"/>
              <a:defRPr b="0" sz="2000">
                <a:latin typeface="Courier"/>
                <a:ea typeface="Courier"/>
                <a:cs typeface="Courier"/>
                <a:sym typeface="Courier"/>
              </a:defRPr>
            </a:pPr>
            <a:r>
              <a:t>&lt;nav&gt;</a:t>
            </a:r>
          </a:p>
          <a:p>
            <a:pPr lvl="1" marL="533400" indent="-304800">
              <a:buClr>
                <a:schemeClr val="accent3">
                  <a:lumOff val="44000"/>
                </a:schemeClr>
              </a:buClr>
              <a:buChar char="•"/>
              <a:defRPr b="0" sz="2000">
                <a:latin typeface="Courier"/>
                <a:ea typeface="Courier"/>
                <a:cs typeface="Courier"/>
                <a:sym typeface="Courier"/>
              </a:defRPr>
            </a:pPr>
            <a:r>
              <a:t>&lt;main&gt;</a:t>
            </a:r>
          </a:p>
          <a:p>
            <a:pPr lvl="1" marL="533400" indent="-304800">
              <a:buClr>
                <a:schemeClr val="accent3">
                  <a:lumOff val="44000"/>
                </a:schemeClr>
              </a:buClr>
              <a:buChar char="•"/>
              <a:defRPr b="0" sz="2000">
                <a:latin typeface="Courier"/>
                <a:ea typeface="Courier"/>
                <a:cs typeface="Courier"/>
                <a:sym typeface="Courier"/>
              </a:defRPr>
            </a:pPr>
            <a:r>
              <a:t>&lt;section&gt;</a:t>
            </a:r>
          </a:p>
          <a:p>
            <a:pPr lvl="1" marL="533400" indent="-304800">
              <a:buClr>
                <a:schemeClr val="accent3">
                  <a:lumOff val="44000"/>
                </a:schemeClr>
              </a:buClr>
              <a:buChar char="•"/>
              <a:defRPr b="0" sz="2000">
                <a:latin typeface="Courier"/>
                <a:ea typeface="Courier"/>
                <a:cs typeface="Courier"/>
                <a:sym typeface="Courier"/>
              </a:defRPr>
            </a:pPr>
            <a:r>
              <a:t>&lt;footer&gt;</a:t>
            </a:r>
          </a:p>
          <a:p>
            <a:pPr lvl="1" marL="533400" indent="-304800">
              <a:buClr>
                <a:schemeClr val="accent3">
                  <a:lumOff val="44000"/>
                </a:schemeClr>
              </a:buClr>
              <a:buChar char="•"/>
              <a:defRPr b="0" sz="2000">
                <a:latin typeface="Courier"/>
                <a:ea typeface="Courier"/>
                <a:cs typeface="Courier"/>
                <a:sym typeface="Courier"/>
              </a:defRPr>
            </a:pPr>
            <a:r>
              <a:t>&lt;h1-6&gt;</a:t>
            </a:r>
          </a:p>
          <a:p>
            <a:pPr lvl="1" marL="533400" indent="-304800">
              <a:buClr>
                <a:schemeClr val="accent3">
                  <a:lumOff val="44000"/>
                </a:schemeClr>
              </a:buClr>
              <a:buChar char="•"/>
              <a:defRPr b="0" sz="2000">
                <a:latin typeface="Courier"/>
                <a:ea typeface="Courier"/>
                <a:cs typeface="Courier"/>
                <a:sym typeface="Courier"/>
              </a:defRPr>
            </a:pPr>
            <a:r>
              <a:t>&lt;p&gt;</a:t>
            </a:r>
          </a:p>
          <a:p>
            <a:pPr lvl="1" marL="533400" indent="-304800">
              <a:buClr>
                <a:schemeClr val="accent3">
                  <a:lumOff val="44000"/>
                </a:schemeClr>
              </a:buClr>
              <a:buChar char="•"/>
              <a:defRPr b="0" sz="2000">
                <a:latin typeface="Courier"/>
                <a:ea typeface="Courier"/>
                <a:cs typeface="Courier"/>
                <a:sym typeface="Courier"/>
              </a:defRPr>
            </a:pPr>
            <a:r>
              <a:t>&lt;li&gt;</a:t>
            </a:r>
          </a:p>
        </p:txBody>
      </p:sp>
      <p:pic>
        <p:nvPicPr>
          <p:cNvPr id="507"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emantic Markup"/>
          <p:cNvSpPr txBox="1"/>
          <p:nvPr>
            <p:ph type="title"/>
          </p:nvPr>
        </p:nvSpPr>
        <p:spPr>
          <a:prstGeom prst="rect">
            <a:avLst/>
          </a:prstGeom>
        </p:spPr>
        <p:txBody>
          <a:bodyPr/>
          <a:lstStyle/>
          <a:p>
            <a:pPr/>
            <a:r>
              <a:t>Semantic Markup</a:t>
            </a:r>
          </a:p>
        </p:txBody>
      </p:sp>
      <p:sp>
        <p:nvSpPr>
          <p:cNvPr id="510" name="Examples of non-semantic HTML5 tags…"/>
          <p:cNvSpPr txBox="1"/>
          <p:nvPr>
            <p:ph type="body" sz="half" idx="1"/>
          </p:nvPr>
        </p:nvSpPr>
        <p:spPr>
          <a:xfrm>
            <a:off x="762000" y="1905000"/>
            <a:ext cx="7619108" cy="4191985"/>
          </a:xfrm>
          <a:prstGeom prst="rect">
            <a:avLst/>
          </a:prstGeom>
        </p:spPr>
        <p:txBody>
          <a:bodyPr/>
          <a:lstStyle/>
          <a:p>
            <a:pPr marL="304800" indent="-304800">
              <a:buClr>
                <a:schemeClr val="accent3">
                  <a:lumOff val="44000"/>
                </a:schemeClr>
              </a:buClr>
              <a:buChar char="•"/>
              <a:defRPr b="0" sz="2400"/>
            </a:pPr>
            <a:r>
              <a:t>Examples of non-semantic HTML5 tags</a:t>
            </a:r>
          </a:p>
          <a:p>
            <a:pPr lvl="1" marL="533400" indent="-304800">
              <a:buClr>
                <a:schemeClr val="accent3">
                  <a:lumOff val="44000"/>
                </a:schemeClr>
              </a:buClr>
              <a:buChar char="•"/>
              <a:defRPr b="0" sz="2000">
                <a:latin typeface="Courier"/>
                <a:ea typeface="Courier"/>
                <a:cs typeface="Courier"/>
                <a:sym typeface="Courier"/>
              </a:defRPr>
            </a:pPr>
            <a:r>
              <a:t>&lt;div&gt;</a:t>
            </a:r>
          </a:p>
          <a:p>
            <a:pPr lvl="1" marL="533400" indent="-304800">
              <a:buClr>
                <a:schemeClr val="accent3">
                  <a:lumOff val="44000"/>
                </a:schemeClr>
              </a:buClr>
              <a:buChar char="•"/>
              <a:defRPr b="0" sz="2000">
                <a:latin typeface="Courier"/>
                <a:ea typeface="Courier"/>
                <a:cs typeface="Courier"/>
                <a:sym typeface="Courier"/>
              </a:defRPr>
            </a:pPr>
            <a:r>
              <a:t>&lt;span&gt;</a:t>
            </a:r>
          </a:p>
        </p:txBody>
      </p:sp>
      <p:pic>
        <p:nvPicPr>
          <p:cNvPr id="511"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emantic Markup"/>
          <p:cNvSpPr txBox="1"/>
          <p:nvPr>
            <p:ph type="title"/>
          </p:nvPr>
        </p:nvSpPr>
        <p:spPr>
          <a:prstGeom prst="rect">
            <a:avLst/>
          </a:prstGeom>
        </p:spPr>
        <p:txBody>
          <a:bodyPr/>
          <a:lstStyle/>
          <a:p>
            <a:pPr/>
            <a:r>
              <a:t>Semantic Markup</a:t>
            </a:r>
          </a:p>
        </p:txBody>
      </p:sp>
      <p:sp>
        <p:nvSpPr>
          <p:cNvPr id="514" name="Adding semantic meaning to non-semantic tags…"/>
          <p:cNvSpPr txBox="1"/>
          <p:nvPr>
            <p:ph type="body" sz="half" idx="1"/>
          </p:nvPr>
        </p:nvSpPr>
        <p:spPr>
          <a:xfrm>
            <a:off x="762000" y="1905000"/>
            <a:ext cx="7619108" cy="4191985"/>
          </a:xfrm>
          <a:prstGeom prst="rect">
            <a:avLst/>
          </a:prstGeom>
        </p:spPr>
        <p:txBody>
          <a:bodyPr/>
          <a:lstStyle/>
          <a:p>
            <a:pPr marL="304800" indent="-304800">
              <a:buClr>
                <a:schemeClr val="accent3">
                  <a:lumOff val="44000"/>
                </a:schemeClr>
              </a:buClr>
              <a:buChar char="•"/>
              <a:defRPr b="0" sz="2400"/>
            </a:pPr>
            <a:r>
              <a:t>Adding semantic meaning to non-semantic tags</a:t>
            </a:r>
          </a:p>
          <a:p>
            <a:pPr marL="304800" indent="-304800">
              <a:buClr>
                <a:schemeClr val="accent3">
                  <a:lumOff val="44000"/>
                </a:schemeClr>
              </a:buClr>
              <a:buChar char="•"/>
              <a:defRPr b="0" sz="2400"/>
            </a:pPr>
            <a:r>
              <a:t>ARIA Landmark attributes</a:t>
            </a:r>
          </a:p>
        </p:txBody>
      </p:sp>
      <p:pic>
        <p:nvPicPr>
          <p:cNvPr id="515"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
        <p:nvSpPr>
          <p:cNvPr id="516" name="&lt;div&gt; becomes…"/>
          <p:cNvSpPr txBox="1"/>
          <p:nvPr/>
        </p:nvSpPr>
        <p:spPr>
          <a:xfrm>
            <a:off x="774823" y="3245569"/>
            <a:ext cx="6325156" cy="2460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indent="228600">
              <a:spcBef>
                <a:spcPts val="1000"/>
              </a:spcBef>
              <a:defRPr sz="2400">
                <a:solidFill>
                  <a:schemeClr val="accent3">
                    <a:lumOff val="44000"/>
                  </a:schemeClr>
                </a:solidFill>
                <a:latin typeface="Courier"/>
                <a:ea typeface="Courier"/>
                <a:cs typeface="Courier"/>
                <a:sym typeface="Courier"/>
              </a:defRPr>
            </a:pPr>
            <a:r>
              <a:t>&lt;div&gt; </a:t>
            </a:r>
            <a:r>
              <a:rPr>
                <a:latin typeface="Arial"/>
                <a:ea typeface="Arial"/>
                <a:cs typeface="Arial"/>
                <a:sym typeface="Arial"/>
              </a:rPr>
              <a:t>becomes</a:t>
            </a:r>
            <a:r>
              <a:t> </a:t>
            </a:r>
          </a:p>
          <a:p>
            <a:pPr lvl="1" indent="228600">
              <a:spcBef>
                <a:spcPts val="1000"/>
              </a:spcBef>
              <a:defRPr sz="2400">
                <a:solidFill>
                  <a:schemeClr val="accent3">
                    <a:lumOff val="44000"/>
                  </a:schemeClr>
                </a:solidFill>
                <a:latin typeface="Courier"/>
                <a:ea typeface="Courier"/>
                <a:cs typeface="Courier"/>
                <a:sym typeface="Courier"/>
              </a:defRPr>
            </a:pPr>
          </a:p>
          <a:p>
            <a:pPr lvl="1" indent="228600">
              <a:spcBef>
                <a:spcPts val="1000"/>
              </a:spcBef>
              <a:defRPr sz="2400">
                <a:solidFill>
                  <a:schemeClr val="accent3">
                    <a:lumOff val="44000"/>
                  </a:schemeClr>
                </a:solidFill>
                <a:latin typeface="Courier"/>
                <a:ea typeface="Courier"/>
                <a:cs typeface="Courier"/>
                <a:sym typeface="Courier"/>
              </a:defRPr>
            </a:pPr>
            <a:r>
              <a:t>&lt;div role=“navigation”&gt; </a:t>
            </a:r>
            <a:r>
              <a:rPr>
                <a:latin typeface="Arial"/>
                <a:ea typeface="Arial"/>
                <a:cs typeface="Arial"/>
                <a:sym typeface="Arial"/>
              </a:rPr>
              <a:t>becomes</a:t>
            </a:r>
            <a:r>
              <a:t> </a:t>
            </a:r>
          </a:p>
          <a:p>
            <a:pPr lvl="1" indent="228600">
              <a:spcBef>
                <a:spcPts val="1000"/>
              </a:spcBef>
              <a:defRPr sz="2400">
                <a:solidFill>
                  <a:schemeClr val="accent3">
                    <a:lumOff val="44000"/>
                  </a:schemeClr>
                </a:solidFill>
                <a:latin typeface="Courier"/>
                <a:ea typeface="Courier"/>
                <a:cs typeface="Courier"/>
                <a:sym typeface="Courier"/>
              </a:defRPr>
            </a:pPr>
          </a:p>
          <a:p>
            <a:pPr lvl="1" indent="228600">
              <a:spcBef>
                <a:spcPts val="1000"/>
              </a:spcBef>
              <a:defRPr sz="2400">
                <a:solidFill>
                  <a:schemeClr val="accent3">
                    <a:lumOff val="44000"/>
                  </a:schemeClr>
                </a:solidFill>
                <a:latin typeface="Courier"/>
                <a:ea typeface="Courier"/>
                <a:cs typeface="Courier"/>
                <a:sym typeface="Courier"/>
              </a:defRPr>
            </a:pPr>
            <a:r>
              <a:t>&lt;nav&gt;</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emantic Markup"/>
          <p:cNvSpPr txBox="1"/>
          <p:nvPr>
            <p:ph type="title"/>
          </p:nvPr>
        </p:nvSpPr>
        <p:spPr>
          <a:prstGeom prst="rect">
            <a:avLst/>
          </a:prstGeom>
        </p:spPr>
        <p:txBody>
          <a:bodyPr/>
          <a:lstStyle/>
          <a:p>
            <a:pPr/>
            <a:r>
              <a:t>Semantic Markup</a:t>
            </a:r>
          </a:p>
        </p:txBody>
      </p:sp>
      <p:pic>
        <p:nvPicPr>
          <p:cNvPr id="519"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
        <p:nvSpPr>
          <p:cNvPr id="520" name="Speaking of WAI-ARIA……"/>
          <p:cNvSpPr txBox="1"/>
          <p:nvPr>
            <p:ph type="body" idx="1"/>
          </p:nvPr>
        </p:nvSpPr>
        <p:spPr>
          <a:xfrm>
            <a:off x="762000" y="1905000"/>
            <a:ext cx="8065162" cy="4191985"/>
          </a:xfrm>
          <a:prstGeom prst="rect">
            <a:avLst/>
          </a:prstGeom>
        </p:spPr>
        <p:txBody>
          <a:bodyPr/>
          <a:lstStyle/>
          <a:p>
            <a:pPr marL="304800" indent="-304800">
              <a:buClr>
                <a:schemeClr val="accent3">
                  <a:lumOff val="44000"/>
                </a:schemeClr>
              </a:buClr>
              <a:buChar char="•"/>
              <a:defRPr b="0" sz="2400"/>
            </a:pPr>
            <a:r>
              <a:t>Speaking of WAI-ARIA…</a:t>
            </a:r>
          </a:p>
          <a:p>
            <a:pPr marL="0" indent="0">
              <a:buSzTx/>
              <a:buNone/>
              <a:defRPr b="0" sz="2000"/>
            </a:pPr>
            <a:r>
              <a:t>WAI-ARIA, the Accessible Rich Internet Applications Suite, defines a way to make Web content and Web applications more accessible to people with disabilities. </a:t>
            </a:r>
          </a:p>
          <a:p>
            <a:pPr marL="0" indent="0">
              <a:buSzTx/>
              <a:buNone/>
              <a:defRPr b="0" sz="2000"/>
            </a:pPr>
            <a:r>
              <a:t>It especially helps with dynamic content and advanced user interface controls developed with Ajax, HTML, JavaScript, and related technologies. </a:t>
            </a:r>
          </a:p>
        </p:txBody>
      </p:sp>
      <p:sp>
        <p:nvSpPr>
          <p:cNvPr id="521" name="https://www.w3.org/WAI/intro/aria"/>
          <p:cNvSpPr txBox="1"/>
          <p:nvPr/>
        </p:nvSpPr>
        <p:spPr>
          <a:xfrm>
            <a:off x="1083827" y="4547446"/>
            <a:ext cx="346661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a:solidFill>
                  <a:schemeClr val="accent3">
                    <a:lumOff val="44000"/>
                  </a:schemeClr>
                </a:solidFill>
                <a:latin typeface="Arial"/>
                <a:ea typeface="Arial"/>
                <a:cs typeface="Arial"/>
                <a:sym typeface="Arial"/>
              </a:defRPr>
            </a:lvl1pPr>
          </a:lstStyle>
          <a:p>
            <a:pPr/>
            <a:r>
              <a:t>https://www.w3.org/WAI/intro/aria</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3" name="Image" descr="Image"/>
          <p:cNvPicPr>
            <a:picLocks noChangeAspect="1"/>
          </p:cNvPicPr>
          <p:nvPr/>
        </p:nvPicPr>
        <p:blipFill>
          <a:blip r:embed="rId2">
            <a:extLst/>
          </a:blip>
          <a:stretch>
            <a:fillRect/>
          </a:stretch>
        </p:blipFill>
        <p:spPr>
          <a:xfrm>
            <a:off x="1942140" y="-753534"/>
            <a:ext cx="10255054" cy="6858001"/>
          </a:xfrm>
          <a:prstGeom prst="rect">
            <a:avLst/>
          </a:prstGeom>
          <a:ln w="12700">
            <a:miter lim="400000"/>
          </a:ln>
        </p:spPr>
      </p:pic>
      <p:sp>
        <p:nvSpPr>
          <p:cNvPr id="524" name="Rectangle"/>
          <p:cNvSpPr/>
          <p:nvPr/>
        </p:nvSpPr>
        <p:spPr>
          <a:xfrm>
            <a:off x="762000" y="2874433"/>
            <a:ext cx="9543951" cy="2535767"/>
          </a:xfrm>
          <a:prstGeom prst="rect">
            <a:avLst/>
          </a:prstGeom>
          <a:solidFill>
            <a:srgbClr val="283142">
              <a:alpha val="90228"/>
            </a:srgbClr>
          </a:solidFill>
          <a:ln w="12700">
            <a:miter lim="400000"/>
          </a:ln>
        </p:spPr>
        <p:txBody>
          <a:bodyPr lIns="45719" rIns="45719" anchor="ctr"/>
          <a:lstStyle/>
          <a:p>
            <a:pPr/>
          </a:p>
        </p:txBody>
      </p:sp>
      <p:sp>
        <p:nvSpPr>
          <p:cNvPr id="525" name="WAI-ARIA"/>
          <p:cNvSpPr txBox="1"/>
          <p:nvPr>
            <p:ph type="title"/>
          </p:nvPr>
        </p:nvSpPr>
        <p:spPr>
          <a:prstGeom prst="rect">
            <a:avLst/>
          </a:prstGeom>
        </p:spPr>
        <p:txBody>
          <a:bodyPr/>
          <a:lstStyle/>
          <a:p>
            <a:pPr/>
            <a:r>
              <a:t>WAI-ARIA</a:t>
            </a:r>
          </a:p>
        </p:txBody>
      </p:sp>
      <p:sp>
        <p:nvSpPr>
          <p:cNvPr id="526" name="What IS WAI-ARIA?…"/>
          <p:cNvSpPr txBox="1"/>
          <p:nvPr>
            <p:ph type="body" idx="1"/>
          </p:nvPr>
        </p:nvSpPr>
        <p:spPr>
          <a:xfrm>
            <a:off x="762000" y="2959100"/>
            <a:ext cx="10668000" cy="4191985"/>
          </a:xfrm>
          <a:prstGeom prst="rect">
            <a:avLst/>
          </a:prstGeom>
        </p:spPr>
        <p:txBody>
          <a:bodyPr/>
          <a:lstStyle/>
          <a:p>
            <a:pPr marL="304800" indent="-304800">
              <a:buClr>
                <a:schemeClr val="accent3">
                  <a:lumOff val="44000"/>
                </a:schemeClr>
              </a:buClr>
              <a:buChar char="•"/>
              <a:defRPr b="0" sz="2400"/>
            </a:pPr>
            <a:r>
              <a:t>What IS WAI-ARIA?</a:t>
            </a:r>
          </a:p>
          <a:p>
            <a:pPr marL="304800" indent="-304800">
              <a:buClr>
                <a:schemeClr val="accent3">
                  <a:lumOff val="44000"/>
                </a:schemeClr>
              </a:buClr>
              <a:buChar char="•"/>
              <a:defRPr b="0" i="1" sz="2400"/>
            </a:pPr>
            <a:r>
              <a:t>Web Accessibility Initiative - Accessible Rich Internet Applications</a:t>
            </a:r>
          </a:p>
          <a:p>
            <a:pPr marL="304800" indent="-304800">
              <a:buClr>
                <a:schemeClr val="accent3">
                  <a:lumOff val="44000"/>
                </a:schemeClr>
              </a:buClr>
              <a:buChar char="•"/>
              <a:defRPr b="0" sz="2400"/>
            </a:pPr>
            <a:r>
              <a:t>A set of attributes for filling accessibility gaps</a:t>
            </a:r>
          </a:p>
          <a:p>
            <a:pPr marL="304800" indent="-304800">
              <a:buClr>
                <a:schemeClr val="accent3">
                  <a:lumOff val="44000"/>
                </a:schemeClr>
              </a:buClr>
              <a:buChar char="•"/>
              <a:defRPr b="0" sz="2400"/>
            </a:pPr>
            <a:r>
              <a:t>A compliment to HTML semantics</a:t>
            </a:r>
          </a:p>
          <a:p>
            <a:pPr marL="304800" indent="-304800">
              <a:buClr>
                <a:schemeClr val="accent3">
                  <a:lumOff val="44000"/>
                </a:schemeClr>
              </a:buClr>
              <a:buChar char="•"/>
              <a:defRPr b="0" sz="2400"/>
            </a:pPr>
            <a:r>
              <a:t>a W3C Specification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Rectangle"/>
          <p:cNvSpPr/>
          <p:nvPr/>
        </p:nvSpPr>
        <p:spPr>
          <a:xfrm>
            <a:off x="762000" y="2874433"/>
            <a:ext cx="9543951" cy="2535767"/>
          </a:xfrm>
          <a:prstGeom prst="rect">
            <a:avLst/>
          </a:prstGeom>
          <a:solidFill>
            <a:srgbClr val="283142">
              <a:alpha val="90228"/>
            </a:srgbClr>
          </a:solidFill>
          <a:ln w="12700">
            <a:miter lim="400000"/>
          </a:ln>
        </p:spPr>
        <p:txBody>
          <a:bodyPr lIns="45719" rIns="45719" anchor="ctr"/>
          <a:lstStyle/>
          <a:p>
            <a:pPr/>
          </a:p>
        </p:txBody>
      </p:sp>
      <p:sp>
        <p:nvSpPr>
          <p:cNvPr id="529" name="WAI-ARIA"/>
          <p:cNvSpPr txBox="1"/>
          <p:nvPr>
            <p:ph type="title"/>
          </p:nvPr>
        </p:nvSpPr>
        <p:spPr>
          <a:prstGeom prst="rect">
            <a:avLst/>
          </a:prstGeom>
        </p:spPr>
        <p:txBody>
          <a:bodyPr/>
          <a:lstStyle/>
          <a:p>
            <a:pPr/>
            <a:r>
              <a:t>WAI-ARIA</a:t>
            </a:r>
          </a:p>
        </p:txBody>
      </p:sp>
      <p:sp>
        <p:nvSpPr>
          <p:cNvPr id="530" name="What ISN’T WAI-ARIA?…"/>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2400"/>
            </a:pPr>
            <a:r>
              <a:t>What ISN’T WAI-ARIA?</a:t>
            </a:r>
          </a:p>
          <a:p>
            <a:pPr marL="304800" indent="-304800">
              <a:buClr>
                <a:schemeClr val="accent3">
                  <a:lumOff val="44000"/>
                </a:schemeClr>
              </a:buClr>
              <a:buChar char="•"/>
              <a:defRPr b="0" sz="2400"/>
            </a:pPr>
            <a:r>
              <a:t>ARIA has no effect on your browser</a:t>
            </a:r>
          </a:p>
          <a:p>
            <a:pPr marL="304800" indent="-304800">
              <a:buClr>
                <a:schemeClr val="accent3">
                  <a:lumOff val="44000"/>
                </a:schemeClr>
              </a:buClr>
              <a:buChar char="•"/>
              <a:defRPr b="0" sz="2400"/>
            </a:pPr>
            <a:r>
              <a:t>A magic pill</a:t>
            </a:r>
          </a:p>
          <a:p>
            <a:pPr marL="304800" indent="-304800">
              <a:buClr>
                <a:schemeClr val="accent3">
                  <a:lumOff val="44000"/>
                </a:schemeClr>
              </a:buClr>
              <a:buChar char="•"/>
              <a:defRPr b="0" sz="2400"/>
            </a:pPr>
            <a:r>
              <a:t>A Band-Aid</a:t>
            </a:r>
          </a:p>
          <a:p>
            <a:pPr marL="304800" indent="-304800">
              <a:buClr>
                <a:schemeClr val="accent3">
                  <a:lumOff val="44000"/>
                </a:schemeClr>
              </a:buClr>
              <a:buChar char="•"/>
              <a:defRPr b="0" sz="2400"/>
            </a:pPr>
            <a:r>
              <a:t>A replacement for good coding practices</a:t>
            </a:r>
          </a:p>
        </p:txBody>
      </p:sp>
      <p:pic>
        <p:nvPicPr>
          <p:cNvPr id="531" name="Image" descr="Image"/>
          <p:cNvPicPr>
            <a:picLocks noChangeAspect="1"/>
          </p:cNvPicPr>
          <p:nvPr/>
        </p:nvPicPr>
        <p:blipFill>
          <a:blip r:embed="rId2">
            <a:extLst/>
          </a:blip>
          <a:stretch>
            <a:fillRect/>
          </a:stretch>
        </p:blipFill>
        <p:spPr>
          <a:xfrm>
            <a:off x="8257837" y="2753230"/>
            <a:ext cx="3162177" cy="790545"/>
          </a:xfrm>
          <a:prstGeom prst="rect">
            <a:avLst/>
          </a:prstGeom>
          <a:ln w="12700">
            <a:miter lim="400000"/>
          </a:ln>
        </p:spPr>
      </p:pic>
      <p:pic>
        <p:nvPicPr>
          <p:cNvPr id="532" name="Image" descr="Image"/>
          <p:cNvPicPr>
            <a:picLocks noChangeAspect="1"/>
          </p:cNvPicPr>
          <p:nvPr/>
        </p:nvPicPr>
        <p:blipFill>
          <a:blip r:embed="rId3">
            <a:extLst/>
          </a:blip>
          <a:stretch>
            <a:fillRect/>
          </a:stretch>
        </p:blipFill>
        <p:spPr>
          <a:xfrm>
            <a:off x="8244348" y="2413394"/>
            <a:ext cx="3175666" cy="1470217"/>
          </a:xfrm>
          <a:prstGeom prst="rect">
            <a:avLst/>
          </a:prstGeom>
          <a:ln w="12700">
            <a:miter lim="400000"/>
          </a:ln>
        </p:spPr>
      </p:pic>
      <p:pic>
        <p:nvPicPr>
          <p:cNvPr id="533" name="Image" descr="Image"/>
          <p:cNvPicPr>
            <a:picLocks noChangeAspect="1"/>
          </p:cNvPicPr>
          <p:nvPr/>
        </p:nvPicPr>
        <p:blipFill>
          <a:blip r:embed="rId4">
            <a:extLst/>
          </a:blip>
          <a:stretch>
            <a:fillRect/>
          </a:stretch>
        </p:blipFill>
        <p:spPr>
          <a:xfrm>
            <a:off x="8091295" y="2298049"/>
            <a:ext cx="3328719" cy="2462907"/>
          </a:xfrm>
          <a:prstGeom prst="rect">
            <a:avLst/>
          </a:prstGeom>
          <a:ln w="12700">
            <a:miter lim="400000"/>
          </a:ln>
        </p:spPr>
      </p:pic>
      <p:pic>
        <p:nvPicPr>
          <p:cNvPr id="534" name="Image" descr="Image"/>
          <p:cNvPicPr>
            <a:picLocks noChangeAspect="1"/>
          </p:cNvPicPr>
          <p:nvPr/>
        </p:nvPicPr>
        <p:blipFill>
          <a:blip r:embed="rId5">
            <a:extLst/>
          </a:blip>
          <a:stretch>
            <a:fillRect/>
          </a:stretch>
        </p:blipFill>
        <p:spPr>
          <a:xfrm>
            <a:off x="8197519" y="1917049"/>
            <a:ext cx="3222495" cy="246290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30">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5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530">
                                            <p:txEl>
                                              <p:pRg st="2" end="2"/>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3" fill="hold">
                                  <p:stCondLst>
                                    <p:cond delay="0"/>
                                  </p:stCondLst>
                                  <p:iterate type="el" backwards="0">
                                    <p:tmAbs val="0"/>
                                  </p:iterate>
                                  <p:childTnLst>
                                    <p:set>
                                      <p:cBhvr>
                                        <p:cTn id="22" fill="hold"/>
                                        <p:tgtEl>
                                          <p:spTgt spid="532"/>
                                        </p:tgtEl>
                                        <p:attrNameLst>
                                          <p:attrName>style.visibility</p:attrName>
                                        </p:attrNameLst>
                                      </p:cBhvr>
                                      <p:to>
                                        <p:strVal val="visible"/>
                                      </p:to>
                                    </p:set>
                                  </p:childTnLst>
                                </p:cTn>
                              </p:par>
                            </p:childTnLst>
                          </p:cTn>
                        </p:par>
                        <p:par>
                          <p:cTn id="23" fill="hold">
                            <p:stCondLst>
                              <p:cond delay="0"/>
                            </p:stCondLst>
                            <p:childTnLst>
                              <p:par>
                                <p:cTn id="24" presetClass="exit" nodeType="afterEffect" presetSubtype="0" presetID="1" grpId="4" fill="hold">
                                  <p:stCondLst>
                                    <p:cond delay="0"/>
                                  </p:stCondLst>
                                  <p:iterate type="el" backwards="0">
                                    <p:tmAbs val="0"/>
                                  </p:iterate>
                                  <p:childTnLst>
                                    <p:set>
                                      <p:cBhvr>
                                        <p:cTn id="25" fill="hold">
                                          <p:stCondLst>
                                            <p:cond delay="0"/>
                                          </p:stCondLst>
                                        </p:cTn>
                                        <p:tgtEl>
                                          <p:spTgt spid="5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530">
                                            <p:txEl>
                                              <p:pRg st="3" end="3"/>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5" fill="hold">
                                  <p:stCondLst>
                                    <p:cond delay="0"/>
                                  </p:stCondLst>
                                  <p:iterate type="el" backwards="0">
                                    <p:tmAbs val="0"/>
                                  </p:iterate>
                                  <p:childTnLst>
                                    <p:set>
                                      <p:cBhvr>
                                        <p:cTn id="32" fill="hold"/>
                                        <p:tgtEl>
                                          <p:spTgt spid="533"/>
                                        </p:tgtEl>
                                        <p:attrNameLst>
                                          <p:attrName>style.visibility</p:attrName>
                                        </p:attrNameLst>
                                      </p:cBhvr>
                                      <p:to>
                                        <p:strVal val="visible"/>
                                      </p:to>
                                    </p:set>
                                  </p:childTnLst>
                                </p:cTn>
                              </p:par>
                            </p:childTnLst>
                          </p:cTn>
                        </p:par>
                        <p:par>
                          <p:cTn id="33" fill="hold">
                            <p:stCondLst>
                              <p:cond delay="0"/>
                            </p:stCondLst>
                            <p:childTnLst>
                              <p:par>
                                <p:cTn id="34" presetClass="exit" nodeType="afterEffect" presetSubtype="0" presetID="1" grpId="6" fill="hold">
                                  <p:stCondLst>
                                    <p:cond delay="0"/>
                                  </p:stCondLst>
                                  <p:iterate type="el" backwards="0">
                                    <p:tmAbs val="0"/>
                                  </p:iterate>
                                  <p:childTnLst>
                                    <p:set>
                                      <p:cBhvr>
                                        <p:cTn id="35" fill="hold">
                                          <p:stCondLst>
                                            <p:cond delay="0"/>
                                          </p:stCondLst>
                                        </p:cTn>
                                        <p:tgtEl>
                                          <p:spTgt spid="5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530">
                                            <p:txEl>
                                              <p:pRg st="4" end="4"/>
                                            </p:txEl>
                                          </p:spTgt>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7" fill="hold">
                                  <p:stCondLst>
                                    <p:cond delay="0"/>
                                  </p:stCondLst>
                                  <p:iterate type="el" backwards="0">
                                    <p:tmAbs val="0"/>
                                  </p:iterate>
                                  <p:childTnLst>
                                    <p:set>
                                      <p:cBhvr>
                                        <p:cTn id="42" fill="hold"/>
                                        <p:tgtEl>
                                          <p:spTgt spid="534"/>
                                        </p:tgtEl>
                                        <p:attrNameLst>
                                          <p:attrName>style.visibility</p:attrName>
                                        </p:attrNameLst>
                                      </p:cBhvr>
                                      <p:to>
                                        <p:strVal val="visible"/>
                                      </p:to>
                                    </p:set>
                                  </p:childTnLst>
                                </p:cTn>
                              </p:par>
                            </p:childTnLst>
                          </p:cTn>
                        </p:par>
                        <p:par>
                          <p:cTn id="43" fill="hold">
                            <p:stCondLst>
                              <p:cond delay="0"/>
                            </p:stCondLst>
                            <p:childTnLst>
                              <p:par>
                                <p:cTn id="44" presetClass="exit" nodeType="afterEffect" presetSubtype="0" presetID="1" grpId="8" fill="hold">
                                  <p:stCondLst>
                                    <p:cond delay="0"/>
                                  </p:stCondLst>
                                  <p:iterate type="el" backwards="0">
                                    <p:tmAbs val="0"/>
                                  </p:iterate>
                                  <p:childTnLst>
                                    <p:set>
                                      <p:cBhvr>
                                        <p:cTn id="45" fill="hold">
                                          <p:stCondLst>
                                            <p:cond delay="0"/>
                                          </p:stCondLst>
                                        </p:cTn>
                                        <p:tgtEl>
                                          <p:spTgt spid="5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6"/>
      <p:bldP build="whole" bldLvl="1" animBg="1" rev="0" advAuto="0" spid="534" grpId="7"/>
      <p:bldP build="whole" bldLvl="1" animBg="1" rev="0" advAuto="0" spid="533" grpId="5"/>
      <p:bldP build="whole" bldLvl="1" animBg="1" rev="0" advAuto="0" spid="531" grpId="2"/>
      <p:bldP build="whole" bldLvl="1" animBg="1" rev="0" advAuto="0" spid="531" grpId="4"/>
      <p:bldP build="whole" bldLvl="1" animBg="1" rev="0" advAuto="0" spid="533" grpId="8"/>
      <p:bldP build="whole" bldLvl="1" animBg="1" rev="0" advAuto="0" spid="532" grpId="3"/>
      <p:bldP build="p" bldLvl="5" animBg="1" rev="0" advAuto="0" spid="530"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emantic Markup"/>
          <p:cNvSpPr txBox="1"/>
          <p:nvPr>
            <p:ph type="title"/>
          </p:nvPr>
        </p:nvSpPr>
        <p:spPr>
          <a:prstGeom prst="rect">
            <a:avLst/>
          </a:prstGeom>
        </p:spPr>
        <p:txBody>
          <a:bodyPr/>
          <a:lstStyle/>
          <a:p>
            <a:pPr/>
            <a:r>
              <a:t>Semantic Markup</a:t>
            </a:r>
          </a:p>
        </p:txBody>
      </p:sp>
      <p:sp>
        <p:nvSpPr>
          <p:cNvPr id="537" name="Generic, non-semantic containers…"/>
          <p:cNvSpPr txBox="1"/>
          <p:nvPr>
            <p:ph type="body" idx="1"/>
          </p:nvPr>
        </p:nvSpPr>
        <p:spPr>
          <a:xfrm>
            <a:off x="762000" y="1896533"/>
            <a:ext cx="8316814" cy="4191986"/>
          </a:xfrm>
          <a:prstGeom prst="rect">
            <a:avLst/>
          </a:prstGeom>
        </p:spPr>
        <p:txBody>
          <a:bodyPr/>
          <a:lstStyle/>
          <a:p>
            <a:pPr marL="240631" indent="-240631">
              <a:buChar char="•"/>
              <a:defRPr b="0" sz="2400"/>
            </a:pPr>
            <a:r>
              <a:t>Generic, non-semantic containers</a:t>
            </a:r>
          </a:p>
          <a:p>
            <a:pPr marL="240631" indent="-240631">
              <a:buChar char="•"/>
              <a:defRPr b="0" sz="2400"/>
            </a:pPr>
            <a:r>
              <a:t>People could </a:t>
            </a:r>
            <a:r>
              <a:rPr>
                <a:latin typeface="Intro Regular Italic"/>
                <a:ea typeface="Intro Regular Italic"/>
                <a:cs typeface="Intro Regular Italic"/>
                <a:sym typeface="Intro Regular Italic"/>
              </a:rPr>
              <a:t>theoretically</a:t>
            </a:r>
            <a:r>
              <a:t> </a:t>
            </a:r>
            <a:endParaRPr sz="1200">
              <a:solidFill>
                <a:srgbClr val="000000"/>
              </a:solidFill>
              <a:latin typeface="Times"/>
              <a:ea typeface="Times"/>
              <a:cs typeface="Times"/>
              <a:sym typeface="Times"/>
            </a:endParaRPr>
          </a:p>
          <a:p>
            <a:pPr lvl="2" marL="1002631" indent="-240631">
              <a:buChar char="•"/>
              <a:defRPr b="0" sz="2000"/>
            </a:pPr>
            <a:r>
              <a:t>Design their own document language</a:t>
            </a:r>
            <a:endParaRPr>
              <a:solidFill>
                <a:srgbClr val="000000"/>
              </a:solidFill>
              <a:latin typeface="Times"/>
              <a:ea typeface="Times"/>
              <a:cs typeface="Times"/>
              <a:sym typeface="Times"/>
            </a:endParaRPr>
          </a:p>
          <a:p>
            <a:pPr lvl="2" marL="1002631" indent="-240631">
              <a:buChar char="•"/>
              <a:defRPr b="0" sz="2000"/>
            </a:pPr>
            <a:r>
              <a:t>elements may have almost no associated presentation</a:t>
            </a:r>
            <a:endParaRPr>
              <a:solidFill>
                <a:srgbClr val="000000"/>
              </a:solidFill>
              <a:latin typeface="Times"/>
              <a:ea typeface="Times"/>
              <a:cs typeface="Times"/>
              <a:sym typeface="Times"/>
            </a:endParaRPr>
          </a:p>
          <a:p>
            <a:pPr lvl="2" marL="1002631" indent="-240631">
              <a:buChar char="•"/>
              <a:defRPr b="0" sz="2000"/>
            </a:pPr>
            <a:r>
              <a:t>assign style information through a CSS “class=“</a:t>
            </a:r>
            <a:endParaRPr>
              <a:solidFill>
                <a:srgbClr val="000000"/>
              </a:solidFill>
              <a:latin typeface="Times"/>
              <a:ea typeface="Times"/>
              <a:cs typeface="Times"/>
              <a:sym typeface="Times"/>
            </a:endParaRPr>
          </a:p>
          <a:p>
            <a:pPr lvl="2" marL="1002631" indent="-240631">
              <a:buChar char="•"/>
              <a:defRPr b="0" sz="2000"/>
            </a:pPr>
            <a:r>
              <a:t>Avoid this practice</a:t>
            </a:r>
            <a:endParaRPr>
              <a:solidFill>
                <a:srgbClr val="000000"/>
              </a:solidFill>
              <a:latin typeface="Times"/>
              <a:ea typeface="Times"/>
              <a:cs typeface="Times"/>
              <a:sym typeface="Times"/>
            </a:endParaRPr>
          </a:p>
          <a:p>
            <a:pPr lvl="2" marL="1002631" indent="-240631">
              <a:buChar char="•"/>
              <a:defRPr b="0" sz="2000"/>
            </a:pPr>
            <a:r>
              <a:t>Structural HTML elements often have recognized meanings </a:t>
            </a:r>
            <a:endParaRPr>
              <a:solidFill>
                <a:srgbClr val="000000"/>
              </a:solidFill>
              <a:latin typeface="Times"/>
              <a:ea typeface="Times"/>
              <a:cs typeface="Times"/>
              <a:sym typeface="Times"/>
            </a:endParaRPr>
          </a:p>
          <a:p>
            <a:pPr lvl="2" marL="1002631" indent="-240631">
              <a:buChar char="•"/>
              <a:defRPr b="0" sz="2000"/>
            </a:pPr>
            <a:r>
              <a:t>Author-defined classes may not</a:t>
            </a:r>
          </a:p>
        </p:txBody>
      </p:sp>
      <p:pic>
        <p:nvPicPr>
          <p:cNvPr id="538" name="icon of computer screen with code" descr="icon of computer screen with code"/>
          <p:cNvPicPr>
            <a:picLocks noChangeAspect="1"/>
          </p:cNvPicPr>
          <p:nvPr/>
        </p:nvPicPr>
        <p:blipFill>
          <a:blip r:embed="rId2">
            <a:extLst/>
          </a:blip>
          <a:stretch>
            <a:fillRect/>
          </a:stretch>
        </p:blipFill>
        <p:spPr>
          <a:xfrm>
            <a:off x="8890000" y="2154997"/>
            <a:ext cx="2540000" cy="254000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emantic Markup"/>
          <p:cNvSpPr txBox="1"/>
          <p:nvPr>
            <p:ph type="title"/>
          </p:nvPr>
        </p:nvSpPr>
        <p:spPr>
          <a:prstGeom prst="rect">
            <a:avLst/>
          </a:prstGeom>
        </p:spPr>
        <p:txBody>
          <a:bodyPr/>
          <a:lstStyle/>
          <a:p>
            <a:pPr/>
            <a:r>
              <a:t>Semantic Markup</a:t>
            </a:r>
          </a:p>
        </p:txBody>
      </p:sp>
      <p:sp>
        <p:nvSpPr>
          <p:cNvPr id="541" name="Generic, non-semantic containers"/>
          <p:cNvSpPr txBox="1"/>
          <p:nvPr>
            <p:ph type="body" sz="half" idx="1"/>
          </p:nvPr>
        </p:nvSpPr>
        <p:spPr>
          <a:xfrm>
            <a:off x="762000" y="1905000"/>
            <a:ext cx="7619108" cy="4191985"/>
          </a:xfrm>
          <a:prstGeom prst="rect">
            <a:avLst/>
          </a:prstGeom>
        </p:spPr>
        <p:txBody>
          <a:bodyPr/>
          <a:lstStyle>
            <a:lvl1pPr marL="304800" indent="-304800">
              <a:buClr>
                <a:schemeClr val="accent3">
                  <a:lumOff val="44000"/>
                </a:schemeClr>
              </a:buClr>
              <a:buChar char="•"/>
              <a:defRPr b="0" sz="2400"/>
            </a:lvl1pPr>
          </a:lstStyle>
          <a:p>
            <a:pPr/>
            <a:r>
              <a:t>Generic, non-semantic containers</a:t>
            </a:r>
          </a:p>
        </p:txBody>
      </p:sp>
      <p:pic>
        <p:nvPicPr>
          <p:cNvPr id="542" name="Image" descr="Image"/>
          <p:cNvPicPr>
            <a:picLocks noChangeAspect="1"/>
          </p:cNvPicPr>
          <p:nvPr/>
        </p:nvPicPr>
        <p:blipFill>
          <a:blip r:embed="rId2">
            <a:extLst/>
          </a:blip>
          <a:stretch>
            <a:fillRect/>
          </a:stretch>
        </p:blipFill>
        <p:spPr>
          <a:xfrm>
            <a:off x="5694867" y="1624048"/>
            <a:ext cx="6226917" cy="3816167"/>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emantic Markup"/>
          <p:cNvSpPr txBox="1"/>
          <p:nvPr>
            <p:ph type="title"/>
          </p:nvPr>
        </p:nvSpPr>
        <p:spPr>
          <a:prstGeom prst="rect">
            <a:avLst/>
          </a:prstGeom>
        </p:spPr>
        <p:txBody>
          <a:bodyPr/>
          <a:lstStyle/>
          <a:p>
            <a:pPr/>
            <a:r>
              <a:t>Semantic Markup</a:t>
            </a:r>
          </a:p>
        </p:txBody>
      </p:sp>
      <p:sp>
        <p:nvSpPr>
          <p:cNvPr id="545" name="HTML5, semantic containers"/>
          <p:cNvSpPr txBox="1"/>
          <p:nvPr>
            <p:ph type="body" sz="half" idx="1"/>
          </p:nvPr>
        </p:nvSpPr>
        <p:spPr>
          <a:xfrm>
            <a:off x="762000" y="1905000"/>
            <a:ext cx="7619108" cy="4191985"/>
          </a:xfrm>
          <a:prstGeom prst="rect">
            <a:avLst/>
          </a:prstGeom>
        </p:spPr>
        <p:txBody>
          <a:bodyPr/>
          <a:lstStyle>
            <a:lvl1pPr marL="304800" indent="-304800">
              <a:buClr>
                <a:schemeClr val="accent3">
                  <a:lumOff val="44000"/>
                </a:schemeClr>
              </a:buClr>
              <a:buChar char="•"/>
              <a:defRPr b="0" sz="2400"/>
            </a:lvl1pPr>
          </a:lstStyle>
          <a:p>
            <a:pPr/>
            <a:r>
              <a:t>HTML5, semantic containers</a:t>
            </a:r>
          </a:p>
        </p:txBody>
      </p:sp>
      <p:pic>
        <p:nvPicPr>
          <p:cNvPr id="546" name="Image" descr="Image"/>
          <p:cNvPicPr>
            <a:picLocks noChangeAspect="1"/>
          </p:cNvPicPr>
          <p:nvPr/>
        </p:nvPicPr>
        <p:blipFill>
          <a:blip r:embed="rId2">
            <a:extLst/>
          </a:blip>
          <a:stretch>
            <a:fillRect/>
          </a:stretch>
        </p:blipFill>
        <p:spPr>
          <a:xfrm>
            <a:off x="5690267" y="1625600"/>
            <a:ext cx="6118256" cy="380967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1. Understand Digital Accessibility"/>
          <p:cNvSpPr txBox="1"/>
          <p:nvPr>
            <p:ph type="title"/>
          </p:nvPr>
        </p:nvSpPr>
        <p:spPr>
          <a:prstGeom prst="rect">
            <a:avLst/>
          </a:prstGeom>
        </p:spPr>
        <p:txBody>
          <a:bodyPr/>
          <a:lstStyle/>
          <a:p>
            <a:pPr/>
            <a:r>
              <a:t>1. Understand Digital Accessibility</a:t>
            </a:r>
          </a:p>
        </p:txBody>
      </p:sp>
      <p:sp>
        <p:nvSpPr>
          <p:cNvPr id="332"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Semantic Markup"/>
          <p:cNvSpPr txBox="1"/>
          <p:nvPr>
            <p:ph type="title"/>
          </p:nvPr>
        </p:nvSpPr>
        <p:spPr>
          <a:prstGeom prst="rect">
            <a:avLst/>
          </a:prstGeom>
        </p:spPr>
        <p:txBody>
          <a:bodyPr/>
          <a:lstStyle/>
          <a:p>
            <a:pPr/>
            <a:r>
              <a:t>Semantic Markup</a:t>
            </a:r>
          </a:p>
        </p:txBody>
      </p:sp>
      <p:pic>
        <p:nvPicPr>
          <p:cNvPr id="549" name="Image" descr="Image"/>
          <p:cNvPicPr>
            <a:picLocks noChangeAspect="1"/>
          </p:cNvPicPr>
          <p:nvPr/>
        </p:nvPicPr>
        <p:blipFill>
          <a:blip r:embed="rId2">
            <a:extLst/>
          </a:blip>
          <a:stretch>
            <a:fillRect/>
          </a:stretch>
        </p:blipFill>
        <p:spPr>
          <a:xfrm>
            <a:off x="5037633" y="2278673"/>
            <a:ext cx="2116734" cy="2489399"/>
          </a:xfrm>
          <a:prstGeom prst="rect">
            <a:avLst/>
          </a:prstGeom>
          <a:ln w="12700">
            <a:miter lim="400000"/>
          </a:ln>
        </p:spPr>
      </p:pic>
      <p:sp>
        <p:nvSpPr>
          <p:cNvPr id="550" name="&lt;a class=&quot;btn&quot; href=“#”&gt;I'm a Button&lt;/a&gt;"/>
          <p:cNvSpPr txBox="1"/>
          <p:nvPr/>
        </p:nvSpPr>
        <p:spPr>
          <a:xfrm>
            <a:off x="3288823" y="1969346"/>
            <a:ext cx="5614354"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&lt;a class="btn" href=“#”&gt;I'm a Button&lt;/a&gt;</a:t>
            </a:r>
          </a:p>
        </p:txBody>
      </p:sp>
      <p:sp>
        <p:nvSpPr>
          <p:cNvPr id="551" name="&lt;div class=“btn”&gt;I'm also a Button&lt;/div&gt;"/>
          <p:cNvSpPr txBox="1"/>
          <p:nvPr/>
        </p:nvSpPr>
        <p:spPr>
          <a:xfrm>
            <a:off x="3314645" y="2997750"/>
            <a:ext cx="5524610"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&lt;div class=“btn”&gt;I'm also a Button&lt;/div&gt;</a:t>
            </a:r>
          </a:p>
        </p:txBody>
      </p:sp>
      <p:sp>
        <p:nvSpPr>
          <p:cNvPr id="552" name="&lt;span class=“btn”&gt;I'm a Button, too!&lt;/span&gt;"/>
          <p:cNvSpPr txBox="1"/>
          <p:nvPr/>
        </p:nvSpPr>
        <p:spPr>
          <a:xfrm>
            <a:off x="3026365" y="4038854"/>
            <a:ext cx="6101170"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&lt;span class=“btn”&gt;I'm a Button, too!&lt;/span&gt;</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emantic Markup"/>
          <p:cNvSpPr txBox="1"/>
          <p:nvPr>
            <p:ph type="title"/>
          </p:nvPr>
        </p:nvSpPr>
        <p:spPr>
          <a:prstGeom prst="rect">
            <a:avLst/>
          </a:prstGeom>
        </p:spPr>
        <p:txBody>
          <a:bodyPr/>
          <a:lstStyle/>
          <a:p>
            <a:pPr/>
            <a:r>
              <a:t>Semantic Markup</a:t>
            </a:r>
          </a:p>
        </p:txBody>
      </p:sp>
      <p:sp>
        <p:nvSpPr>
          <p:cNvPr id="555" name="&lt;button type=“button”&gt;I'm a Button&lt;/button&gt;"/>
          <p:cNvSpPr txBox="1"/>
          <p:nvPr/>
        </p:nvSpPr>
        <p:spPr>
          <a:xfrm>
            <a:off x="3045117" y="3082713"/>
            <a:ext cx="610176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&lt;button type=“button”&gt;I'm a Button&lt;/button&gt;</a:t>
            </a:r>
          </a:p>
        </p:txBody>
      </p:sp>
      <p:pic>
        <p:nvPicPr>
          <p:cNvPr id="556" name="Image" descr="Image"/>
          <p:cNvPicPr>
            <a:picLocks noChangeAspect="1"/>
          </p:cNvPicPr>
          <p:nvPr/>
        </p:nvPicPr>
        <p:blipFill>
          <a:blip r:embed="rId2">
            <a:extLst/>
          </a:blip>
          <a:stretch>
            <a:fillRect/>
          </a:stretch>
        </p:blipFill>
        <p:spPr>
          <a:xfrm>
            <a:off x="5035841" y="3401919"/>
            <a:ext cx="2120318" cy="423069"/>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emantic Markup"/>
          <p:cNvSpPr txBox="1"/>
          <p:nvPr>
            <p:ph type="title"/>
          </p:nvPr>
        </p:nvSpPr>
        <p:spPr>
          <a:prstGeom prst="rect">
            <a:avLst/>
          </a:prstGeom>
        </p:spPr>
        <p:txBody>
          <a:bodyPr/>
          <a:lstStyle/>
          <a:p>
            <a:pPr/>
            <a:r>
              <a:t>Semantic Markup</a:t>
            </a:r>
          </a:p>
        </p:txBody>
      </p:sp>
      <p:graphicFrame>
        <p:nvGraphicFramePr>
          <p:cNvPr id="559" name="Table"/>
          <p:cNvGraphicFramePr/>
          <p:nvPr/>
        </p:nvGraphicFramePr>
        <p:xfrm>
          <a:off x="2283817" y="1896533"/>
          <a:ext cx="7629129" cy="3741639"/>
        </p:xfrm>
        <a:graphic xmlns:a="http://schemas.openxmlformats.org/drawingml/2006/main">
          <a:graphicData uri="http://schemas.openxmlformats.org/drawingml/2006/table">
            <a:tbl>
              <a:tblPr firstCol="0" firstRow="1" lastCol="0" lastRow="0" bandCol="0" bandRow="1" rtl="0">
                <a:tableStyleId>{CF821DB8-F4EB-4A41-A1BA-3FCAFE7338EE}</a:tableStyleId>
              </a:tblPr>
              <a:tblGrid>
                <a:gridCol w="2541455"/>
                <a:gridCol w="2541455"/>
                <a:gridCol w="2541455"/>
              </a:tblGrid>
              <a:tr h="658956">
                <a:tc>
                  <a:txBody>
                    <a:bodyPr/>
                    <a:lstStyle/>
                    <a:p>
                      <a:pPr algn="ctr">
                        <a:defRPr b="0" sz="1800">
                          <a:solidFill>
                            <a:srgbClr val="000000"/>
                          </a:solidFill>
                        </a:defRPr>
                      </a:pPr>
                      <a:r>
                        <a:rPr b="1" sz="2100">
                          <a:solidFill>
                            <a:schemeClr val="accent3">
                              <a:lumOff val="44000"/>
                            </a:schemeClr>
                          </a:solidFill>
                        </a:rPr>
                        <a:t>HTML Element</a:t>
                      </a:r>
                    </a:p>
                  </a:txBody>
                  <a:tcPr marL="0" marR="0" marT="0" marB="0" anchor="ctr" anchorCtr="0" horzOverflow="overflow">
                    <a:lnL w="0">
                      <a:miter lim="400000"/>
                    </a:lnL>
                    <a:lnR>
                      <a:solidFill>
                        <a:srgbClr val="283142"/>
                      </a:solidFill>
                      <a:miter lim="400000"/>
                    </a:lnR>
                    <a:lnT w="0">
                      <a:miter lim="400000"/>
                    </a:lnT>
                    <a:lnB>
                      <a:solidFill>
                        <a:srgbClr val="283142"/>
                      </a:solidFill>
                    </a:lnB>
                    <a:solidFill>
                      <a:srgbClr val="2CBBE2"/>
                    </a:solidFill>
                  </a:tcPr>
                </a:tc>
                <a:tc>
                  <a:txBody>
                    <a:bodyPr/>
                    <a:lstStyle/>
                    <a:p>
                      <a:pPr algn="ctr">
                        <a:defRPr b="0" sz="1800">
                          <a:solidFill>
                            <a:srgbClr val="000000"/>
                          </a:solidFill>
                        </a:defRPr>
                      </a:pPr>
                      <a:r>
                        <a:rPr b="1" sz="2100">
                          <a:solidFill>
                            <a:schemeClr val="accent3">
                              <a:lumOff val="44000"/>
                            </a:schemeClr>
                          </a:solidFill>
                        </a:rPr>
                        <a:t>ARIA Role</a:t>
                      </a:r>
                    </a:p>
                  </a:txBody>
                  <a:tcPr marL="0" marR="0" marT="0" marB="0" anchor="ctr" anchorCtr="0" horzOverflow="overflow">
                    <a:lnL>
                      <a:solidFill>
                        <a:srgbClr val="283142"/>
                      </a:solidFill>
                      <a:miter lim="400000"/>
                    </a:lnL>
                    <a:lnR>
                      <a:solidFill>
                        <a:srgbClr val="283142"/>
                      </a:solidFill>
                      <a:miter lim="400000"/>
                    </a:lnR>
                    <a:lnT w="0">
                      <a:miter lim="400000"/>
                    </a:lnT>
                    <a:lnB>
                      <a:solidFill>
                        <a:srgbClr val="283142"/>
                      </a:solidFill>
                    </a:lnB>
                    <a:solidFill>
                      <a:srgbClr val="2CBBE2"/>
                    </a:solidFill>
                  </a:tcPr>
                </a:tc>
                <a:tc>
                  <a:txBody>
                    <a:bodyPr/>
                    <a:lstStyle/>
                    <a:p>
                      <a:pPr algn="ctr">
                        <a:defRPr b="0" sz="1800">
                          <a:solidFill>
                            <a:srgbClr val="000000"/>
                          </a:solidFill>
                        </a:defRPr>
                      </a:pPr>
                      <a:r>
                        <a:rPr b="1" sz="2100">
                          <a:solidFill>
                            <a:schemeClr val="accent3">
                              <a:lumOff val="44000"/>
                            </a:schemeClr>
                          </a:solidFill>
                        </a:rPr>
                        <a:t>Needs Defined Role?</a:t>
                      </a:r>
                    </a:p>
                  </a:txBody>
                  <a:tcPr marL="0" marR="0" marT="0" marB="0" anchor="ctr" anchorCtr="0" horzOverflow="overflow">
                    <a:lnL>
                      <a:solidFill>
                        <a:srgbClr val="283142"/>
                      </a:solidFill>
                      <a:miter lim="400000"/>
                    </a:lnL>
                    <a:lnR>
                      <a:solidFill>
                        <a:srgbClr val="283142"/>
                      </a:solidFill>
                      <a:miter lim="400000"/>
                    </a:lnR>
                    <a:lnT w="0">
                      <a:miter lim="400000"/>
                    </a:lnT>
                    <a:lnB>
                      <a:solidFill>
                        <a:srgbClr val="283142"/>
                      </a:solidFill>
                    </a:lnB>
                    <a:solidFill>
                      <a:srgbClr val="2CBBE2"/>
                    </a:solidFill>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&lt;a&gt;</a:t>
                      </a:r>
                    </a:p>
                  </a:txBody>
                  <a:tcPr marL="0" marR="0" marT="0" marB="0" anchor="ctr" anchorCtr="0" horzOverflow="overflow">
                    <a:lnL w="0">
                      <a:miter lim="400000"/>
                    </a:lnL>
                    <a:lnR>
                      <a:solidFill>
                        <a:srgbClr val="283142"/>
                      </a:solidFill>
                      <a:miter lim="400000"/>
                    </a:lnR>
                    <a:lnT>
                      <a:solidFill>
                        <a:srgbClr val="283142"/>
                      </a:solidFill>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link</a:t>
                      </a:r>
                    </a:p>
                  </a:txBody>
                  <a:tcPr marL="0" marR="0" marT="0" marB="0" anchor="ctr" anchorCtr="0" horzOverflow="overflow">
                    <a:lnL>
                      <a:solidFill>
                        <a:srgbClr val="283142"/>
                      </a:solidFill>
                      <a:miter lim="400000"/>
                    </a:lnL>
                    <a:lnR>
                      <a:solidFill>
                        <a:srgbClr val="283142"/>
                      </a:solidFill>
                      <a:miter lim="400000"/>
                    </a:lnR>
                    <a:lnT>
                      <a:solidFill>
                        <a:srgbClr val="283142"/>
                      </a:solidFill>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No</a:t>
                      </a:r>
                    </a:p>
                  </a:txBody>
                  <a:tcPr marL="0" marR="0" marT="0" marB="0" anchor="ctr" anchorCtr="0" horzOverflow="overflow">
                    <a:lnL>
                      <a:solidFill>
                        <a:srgbClr val="283142"/>
                      </a:solidFill>
                      <a:miter lim="400000"/>
                    </a:lnL>
                    <a:lnR>
                      <a:solidFill>
                        <a:srgbClr val="283142"/>
                      </a:solidFill>
                      <a:miter lim="400000"/>
                    </a:lnR>
                    <a:lnT>
                      <a:solidFill>
                        <a:srgbClr val="283142"/>
                      </a:solidFill>
                    </a:lnT>
                    <a:lnB>
                      <a:solidFill>
                        <a:srgbClr val="283142"/>
                      </a:solidFill>
                      <a:miter lim="400000"/>
                    </a:lnB>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&lt;button&gt;</a:t>
                      </a:r>
                    </a:p>
                  </a:txBody>
                  <a:tcPr marL="0" marR="0" marT="0" marB="0" anchor="ctr" anchorCtr="0" horzOverflow="overflow">
                    <a:lnL w="0">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button</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No</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&lt;h1&gt;…&lt;h6&gt;</a:t>
                      </a:r>
                    </a:p>
                  </a:txBody>
                  <a:tcPr marL="0" marR="0" marT="0" marB="0" anchor="ctr" anchorCtr="0" horzOverflow="overflow">
                    <a:lnL w="0">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heading</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No</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r>
              <a:tr h="440383">
                <a:tc>
                  <a:txBody>
                    <a:bodyPr/>
                    <a:lstStyle/>
                    <a:p>
                      <a:pPr algn="ctr">
                        <a:defRPr b="1" sz="2000">
                          <a:latin typeface="Courier"/>
                          <a:ea typeface="Courier"/>
                          <a:cs typeface="Courier"/>
                          <a:sym typeface="Courier"/>
                        </a:defRPr>
                      </a:pPr>
                    </a:p>
                  </a:txBody>
                  <a:tcPr marL="0" marR="0" marT="0" marB="0" anchor="ctr" anchorCtr="0" horzOverflow="overflow">
                    <a:lnL w="0">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b="1" sz="2000">
                          <a:latin typeface="Arial"/>
                          <a:ea typeface="Arial"/>
                          <a:cs typeface="Arial"/>
                          <a:sym typeface="Arial"/>
                        </a:defRPr>
                      </a:pP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b="1" sz="2000">
                          <a:latin typeface="Arial"/>
                          <a:ea typeface="Arial"/>
                          <a:cs typeface="Arial"/>
                          <a:sym typeface="Arial"/>
                        </a:defRPr>
                      </a:pP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&lt;article&gt;</a:t>
                      </a:r>
                    </a:p>
                  </a:txBody>
                  <a:tcPr marL="0" marR="0" marT="0" marB="0" anchor="ctr" anchorCtr="0" horzOverflow="overflow">
                    <a:lnL w="0">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article</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Yes</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&lt;progress&gt;</a:t>
                      </a:r>
                    </a:p>
                  </a:txBody>
                  <a:tcPr marL="0" marR="0" marT="0" marB="0" anchor="ctr" anchorCtr="0" horzOverflow="overflow">
                    <a:lnL w="0">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progressbar</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Yes</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a:solidFill>
                        <a:srgbClr val="283142"/>
                      </a:solidFill>
                      <a:miter lim="400000"/>
                    </a:lnB>
                  </a:tcPr>
                </a:tc>
              </a:tr>
              <a:tr h="440383">
                <a:tc>
                  <a:txBody>
                    <a:bodyPr/>
                    <a:lstStyle/>
                    <a:p>
                      <a:pPr algn="ctr">
                        <a:defRPr sz="1800">
                          <a:solidFill>
                            <a:srgbClr val="000000"/>
                          </a:solidFill>
                        </a:defRPr>
                      </a:pPr>
                      <a:r>
                        <a:rPr b="1" sz="2000">
                          <a:solidFill>
                            <a:srgbClr val="3C485E"/>
                          </a:solidFill>
                          <a:latin typeface="Courier"/>
                          <a:ea typeface="Courier"/>
                          <a:cs typeface="Courier"/>
                          <a:sym typeface="Courier"/>
                        </a:rPr>
                        <a:t>&lt;nav&gt;</a:t>
                      </a:r>
                    </a:p>
                  </a:txBody>
                  <a:tcPr marL="0" marR="0" marT="0" marB="0" anchor="ctr" anchorCtr="0" horzOverflow="overflow">
                    <a:lnL w="0">
                      <a:miter lim="400000"/>
                    </a:lnL>
                    <a:lnR>
                      <a:solidFill>
                        <a:srgbClr val="283142"/>
                      </a:solidFill>
                      <a:miter lim="400000"/>
                    </a:lnR>
                    <a:lnT>
                      <a:solidFill>
                        <a:srgbClr val="283142"/>
                      </a:solidFill>
                      <a:miter lim="400000"/>
                    </a:lnT>
                    <a:lnB w="0">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navigation</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w="0">
                      <a:miter lim="400000"/>
                    </a:lnB>
                  </a:tcPr>
                </a:tc>
                <a:tc>
                  <a:txBody>
                    <a:bodyPr/>
                    <a:lstStyle/>
                    <a:p>
                      <a:pPr algn="ctr">
                        <a:defRPr sz="1800">
                          <a:solidFill>
                            <a:srgbClr val="000000"/>
                          </a:solidFill>
                        </a:defRPr>
                      </a:pPr>
                      <a:r>
                        <a:rPr b="1" sz="2000">
                          <a:solidFill>
                            <a:srgbClr val="3C485E"/>
                          </a:solidFill>
                          <a:latin typeface="Arial"/>
                          <a:ea typeface="Arial"/>
                          <a:cs typeface="Arial"/>
                          <a:sym typeface="Arial"/>
                        </a:rPr>
                        <a:t>Yes</a:t>
                      </a:r>
                    </a:p>
                  </a:txBody>
                  <a:tcPr marL="0" marR="0" marT="0" marB="0" anchor="ctr" anchorCtr="0" horzOverflow="overflow">
                    <a:lnL>
                      <a:solidFill>
                        <a:srgbClr val="283142"/>
                      </a:solidFill>
                      <a:miter lim="400000"/>
                    </a:lnL>
                    <a:lnR>
                      <a:solidFill>
                        <a:srgbClr val="283142"/>
                      </a:solidFill>
                      <a:miter lim="400000"/>
                    </a:lnR>
                    <a:lnT>
                      <a:solidFill>
                        <a:srgbClr val="283142"/>
                      </a:solidFill>
                      <a:miter lim="400000"/>
                    </a:lnT>
                    <a:lnB w="0">
                      <a:miter lim="400000"/>
                    </a:lnB>
                  </a:tcPr>
                </a:tc>
              </a:tr>
            </a:tbl>
          </a:graphicData>
        </a:graphic>
      </p:graphicFrame>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emantic Markup"/>
          <p:cNvSpPr txBox="1"/>
          <p:nvPr>
            <p:ph type="title"/>
          </p:nvPr>
        </p:nvSpPr>
        <p:spPr>
          <a:prstGeom prst="rect">
            <a:avLst/>
          </a:prstGeom>
        </p:spPr>
        <p:txBody>
          <a:bodyPr/>
          <a:lstStyle/>
          <a:p>
            <a:pPr/>
            <a:r>
              <a:t>Semantic Markup</a:t>
            </a:r>
          </a:p>
        </p:txBody>
      </p:sp>
      <p:sp>
        <p:nvSpPr>
          <p:cNvPr id="562" name="You don't need to do this"/>
          <p:cNvSpPr txBox="1"/>
          <p:nvPr/>
        </p:nvSpPr>
        <p:spPr>
          <a:xfrm>
            <a:off x="756398" y="1901427"/>
            <a:ext cx="4367881"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1000"/>
              </a:spcBef>
              <a:defRPr sz="3000">
                <a:solidFill>
                  <a:schemeClr val="accent3">
                    <a:lumOff val="44000"/>
                  </a:schemeClr>
                </a:solidFill>
                <a:latin typeface="Arial"/>
                <a:ea typeface="Arial"/>
                <a:cs typeface="Arial"/>
                <a:sym typeface="Arial"/>
              </a:defRPr>
            </a:pPr>
            <a:r>
              <a:t>You don't need to do this</a:t>
            </a:r>
            <a:r>
              <a:rPr>
                <a:solidFill>
                  <a:srgbClr val="000000"/>
                </a:solidFill>
                <a:latin typeface="Times"/>
                <a:ea typeface="Times"/>
                <a:cs typeface="Times"/>
                <a:sym typeface="Times"/>
              </a:rPr>
              <a:t> </a:t>
            </a:r>
          </a:p>
        </p:txBody>
      </p:sp>
      <p:sp>
        <p:nvSpPr>
          <p:cNvPr id="563" name="&lt;h1 role=&quot;heading&quot; aria-level=&quot;1&quot;&gt;My Heading&lt;/h1&gt;"/>
          <p:cNvSpPr txBox="1"/>
          <p:nvPr/>
        </p:nvSpPr>
        <p:spPr>
          <a:xfrm>
            <a:off x="763697" y="2506204"/>
            <a:ext cx="7162613"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&lt;h1 role="heading" aria-level="1"&gt;My Heading&lt;/h1&gt;</a:t>
            </a:r>
          </a:p>
        </p:txBody>
      </p:sp>
      <p:sp>
        <p:nvSpPr>
          <p:cNvPr id="564" name="&lt;button role=&quot;button&quot;&gt;I’m a Button&lt;/button&gt;"/>
          <p:cNvSpPr txBox="1"/>
          <p:nvPr/>
        </p:nvSpPr>
        <p:spPr>
          <a:xfrm>
            <a:off x="763697" y="2998046"/>
            <a:ext cx="6056820"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&lt;button role="button"&gt;I’m a Button&lt;/button&gt;</a:t>
            </a:r>
          </a:p>
        </p:txBody>
      </p:sp>
      <p:sp>
        <p:nvSpPr>
          <p:cNvPr id="565" name="You do need to do this"/>
          <p:cNvSpPr txBox="1"/>
          <p:nvPr/>
        </p:nvSpPr>
        <p:spPr>
          <a:xfrm>
            <a:off x="756398" y="3781175"/>
            <a:ext cx="3882143"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3000">
                <a:solidFill>
                  <a:schemeClr val="accent3">
                    <a:lumOff val="44000"/>
                  </a:schemeClr>
                </a:solidFill>
                <a:latin typeface="Arial"/>
                <a:ea typeface="Arial"/>
                <a:cs typeface="Arial"/>
                <a:sym typeface="Arial"/>
              </a:defRPr>
            </a:lvl1pPr>
          </a:lstStyle>
          <a:p>
            <a:pPr/>
            <a:r>
              <a:t>You do need to do this</a:t>
            </a:r>
          </a:p>
        </p:txBody>
      </p:sp>
      <p:sp>
        <p:nvSpPr>
          <p:cNvPr id="566" name="&lt;nav role=&quot;navigation&quot;&gt;...&lt;/nav&gt;"/>
          <p:cNvSpPr txBox="1"/>
          <p:nvPr/>
        </p:nvSpPr>
        <p:spPr>
          <a:xfrm>
            <a:off x="763697" y="4342839"/>
            <a:ext cx="451466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&lt;nav role="navigation"&gt;...&lt;/nav&gt;</a:t>
            </a:r>
          </a:p>
        </p:txBody>
      </p:sp>
      <p:sp>
        <p:nvSpPr>
          <p:cNvPr id="567" name="&lt;article role=&quot;article&quot;&gt;...&lt;/article&gt;"/>
          <p:cNvSpPr txBox="1"/>
          <p:nvPr/>
        </p:nvSpPr>
        <p:spPr>
          <a:xfrm>
            <a:off x="763697" y="4829550"/>
            <a:ext cx="458133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&lt;article role="article"&gt;...&lt;/article&gt;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9" name="Semantic Markup"/>
          <p:cNvSpPr txBox="1"/>
          <p:nvPr>
            <p:ph type="title"/>
          </p:nvPr>
        </p:nvSpPr>
        <p:spPr>
          <a:prstGeom prst="rect">
            <a:avLst/>
          </a:prstGeom>
        </p:spPr>
        <p:txBody>
          <a:bodyPr/>
          <a:lstStyle/>
          <a:p>
            <a:pPr/>
            <a:r>
              <a:t>Semantic Markup</a:t>
            </a:r>
          </a:p>
        </p:txBody>
      </p:sp>
      <p:sp>
        <p:nvSpPr>
          <p:cNvPr id="570" name="You don't need to do this"/>
          <p:cNvSpPr txBox="1"/>
          <p:nvPr/>
        </p:nvSpPr>
        <p:spPr>
          <a:xfrm>
            <a:off x="756398" y="1901427"/>
            <a:ext cx="4367881"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1000"/>
              </a:spcBef>
              <a:defRPr sz="3000">
                <a:solidFill>
                  <a:schemeClr val="accent3">
                    <a:lumOff val="44000"/>
                  </a:schemeClr>
                </a:solidFill>
                <a:latin typeface="Arial"/>
                <a:ea typeface="Arial"/>
                <a:cs typeface="Arial"/>
                <a:sym typeface="Arial"/>
              </a:defRPr>
            </a:pPr>
            <a:r>
              <a:t>You don't need to do this</a:t>
            </a:r>
            <a:r>
              <a:rPr>
                <a:solidFill>
                  <a:srgbClr val="000000"/>
                </a:solidFill>
                <a:latin typeface="Times"/>
                <a:ea typeface="Times"/>
                <a:cs typeface="Times"/>
                <a:sym typeface="Times"/>
              </a:rPr>
              <a:t> </a:t>
            </a:r>
          </a:p>
        </p:txBody>
      </p:sp>
      <p:sp>
        <p:nvSpPr>
          <p:cNvPr id="571" name="&lt;h1 role=&quot;heading&quot; aria-level=&quot;1&quot;&gt;My Heading&lt;/h1&gt;"/>
          <p:cNvSpPr txBox="1"/>
          <p:nvPr/>
        </p:nvSpPr>
        <p:spPr>
          <a:xfrm>
            <a:off x="763697" y="2506204"/>
            <a:ext cx="7162613"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&lt;h1 role="heading" aria-level="1"&gt;My Heading&lt;/h1&gt;</a:t>
            </a:r>
          </a:p>
        </p:txBody>
      </p:sp>
      <p:sp>
        <p:nvSpPr>
          <p:cNvPr id="572" name="&lt;button role=&quot;button&quot;&gt;I’m a Button&lt;/button&gt;"/>
          <p:cNvSpPr txBox="1"/>
          <p:nvPr/>
        </p:nvSpPr>
        <p:spPr>
          <a:xfrm>
            <a:off x="763697" y="2998046"/>
            <a:ext cx="6056820"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&lt;button role="button"&gt;I’m a Button&lt;/button&gt;</a:t>
            </a:r>
          </a:p>
        </p:txBody>
      </p:sp>
      <p:sp>
        <p:nvSpPr>
          <p:cNvPr id="573" name="You do need to do this"/>
          <p:cNvSpPr txBox="1"/>
          <p:nvPr/>
        </p:nvSpPr>
        <p:spPr>
          <a:xfrm>
            <a:off x="756398" y="3781175"/>
            <a:ext cx="3882143"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3000">
                <a:solidFill>
                  <a:schemeClr val="accent3">
                    <a:lumOff val="44000"/>
                  </a:schemeClr>
                </a:solidFill>
                <a:latin typeface="Arial"/>
                <a:ea typeface="Arial"/>
                <a:cs typeface="Arial"/>
                <a:sym typeface="Arial"/>
              </a:defRPr>
            </a:lvl1pPr>
          </a:lstStyle>
          <a:p>
            <a:pPr/>
            <a:r>
              <a:t>You do need to do this</a:t>
            </a:r>
          </a:p>
        </p:txBody>
      </p:sp>
      <p:sp>
        <p:nvSpPr>
          <p:cNvPr id="574" name="&lt;nav role=&quot;navigation&quot;&gt;...&lt;/nav&gt;"/>
          <p:cNvSpPr txBox="1"/>
          <p:nvPr/>
        </p:nvSpPr>
        <p:spPr>
          <a:xfrm>
            <a:off x="763697" y="4342839"/>
            <a:ext cx="451466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&lt;nav role="navigation"&gt;...&lt;/nav&gt;</a:t>
            </a:r>
          </a:p>
        </p:txBody>
      </p:sp>
      <p:sp>
        <p:nvSpPr>
          <p:cNvPr id="575" name="&lt;article role=&quot;article&quot;&gt;...&lt;/article&gt;"/>
          <p:cNvSpPr txBox="1"/>
          <p:nvPr/>
        </p:nvSpPr>
        <p:spPr>
          <a:xfrm>
            <a:off x="763697" y="4829550"/>
            <a:ext cx="458133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Arial"/>
                <a:ea typeface="Arial"/>
                <a:cs typeface="Arial"/>
                <a:sym typeface="Arial"/>
              </a:defRPr>
            </a:lvl1pPr>
          </a:lstStyle>
          <a:p>
            <a:pPr/>
            <a:r>
              <a:t>&lt;article role="article"&gt;...&lt;/article&gt;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Alt” Attributes"/>
          <p:cNvSpPr txBox="1"/>
          <p:nvPr>
            <p:ph type="title"/>
          </p:nvPr>
        </p:nvSpPr>
        <p:spPr>
          <a:prstGeom prst="rect">
            <a:avLst/>
          </a:prstGeom>
        </p:spPr>
        <p:txBody>
          <a:bodyPr/>
          <a:lstStyle/>
          <a:p>
            <a:pPr/>
            <a:r>
              <a:t>“Alt” Attributes</a:t>
            </a:r>
          </a:p>
        </p:txBody>
      </p:sp>
      <p:sp>
        <p:nvSpPr>
          <p:cNvPr id="578" name="Images are important pieces of your communication…"/>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Images are important pieces of your communication</a:t>
            </a:r>
          </a:p>
          <a:p>
            <a:pPr marL="457200" indent="-457200">
              <a:buClr>
                <a:schemeClr val="accent3">
                  <a:lumOff val="44000"/>
                </a:schemeClr>
              </a:buClr>
              <a:buFont typeface="Avenir Next"/>
              <a:buChar char="•"/>
              <a:defRPr b="0" sz="2400"/>
            </a:pPr>
            <a:r>
              <a:t>Images can enhance comprehension</a:t>
            </a:r>
          </a:p>
          <a:p>
            <a:pPr marL="457200" indent="-457200">
              <a:buClr>
                <a:schemeClr val="accent3">
                  <a:lumOff val="44000"/>
                </a:schemeClr>
              </a:buClr>
              <a:buFont typeface="Avenir Next"/>
              <a:buChar char="•"/>
              <a:defRPr b="0" sz="2400"/>
            </a:pPr>
            <a:r>
              <a:t>Always use alternative text attributes on your images</a:t>
            </a:r>
          </a:p>
          <a:p>
            <a:pPr lvl="2" marL="1498600" indent="-457200">
              <a:buClr>
                <a:schemeClr val="accent3">
                  <a:lumOff val="44000"/>
                </a:schemeClr>
              </a:buClr>
              <a:buFont typeface="Avenir Next"/>
              <a:buChar char="•"/>
              <a:defRPr b="0" sz="2000"/>
            </a:pPr>
            <a:r>
              <a:t>Screen reader users rely on “alt” to communicate the same </a:t>
            </a:r>
            <a:br/>
            <a:r>
              <a:t>information as the image</a:t>
            </a:r>
          </a:p>
          <a:p>
            <a:pPr lvl="2" marL="1498600" indent="-457200">
              <a:buClr>
                <a:schemeClr val="accent3">
                  <a:lumOff val="44000"/>
                </a:schemeClr>
              </a:buClr>
              <a:buFont typeface="Avenir Next"/>
              <a:buChar char="•"/>
              <a:defRPr b="0" sz="2000"/>
            </a:pPr>
            <a:r>
              <a:t>Use the &lt;alt=“ “&gt; null attribute for decorative images</a:t>
            </a:r>
          </a:p>
          <a:p>
            <a:pPr lvl="2" marL="1498600" indent="-457200">
              <a:buClr>
                <a:schemeClr val="accent3">
                  <a:lumOff val="44000"/>
                </a:schemeClr>
              </a:buClr>
              <a:buFont typeface="Avenir Next"/>
              <a:buChar char="•"/>
              <a:defRPr b="0" sz="2000"/>
            </a:pPr>
            <a:r>
              <a:t>Use CSS for decorative/design images if possible</a:t>
            </a:r>
          </a:p>
          <a:p>
            <a:pPr lvl="2" marL="1498600" indent="-457200">
              <a:buClr>
                <a:schemeClr val="accent3">
                  <a:lumOff val="44000"/>
                </a:schemeClr>
              </a:buClr>
              <a:buFont typeface="Avenir Next"/>
              <a:buChar char="•"/>
              <a:defRPr b="0" sz="2000"/>
            </a:pPr>
            <a:r>
              <a:t>NOTE: A “title” attribute is NOT the same as an “alt” attribute</a:t>
            </a:r>
          </a:p>
          <a:p>
            <a:pPr marL="457200" indent="-457200">
              <a:buClr>
                <a:schemeClr val="accent3">
                  <a:lumOff val="44000"/>
                </a:schemeClr>
              </a:buClr>
              <a:buFont typeface="Avenir Next"/>
              <a:buChar char="•"/>
              <a:defRPr b="0" sz="2400"/>
            </a:pPr>
            <a:r>
              <a:t>Be careful using text within images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Alt” Attributes"/>
          <p:cNvSpPr txBox="1"/>
          <p:nvPr>
            <p:ph type="title"/>
          </p:nvPr>
        </p:nvSpPr>
        <p:spPr>
          <a:prstGeom prst="rect">
            <a:avLst/>
          </a:prstGeom>
        </p:spPr>
        <p:txBody>
          <a:bodyPr/>
          <a:lstStyle/>
          <a:p>
            <a:pPr/>
            <a:r>
              <a:t>“Alt” Attributes</a:t>
            </a:r>
          </a:p>
        </p:txBody>
      </p:sp>
      <p:sp>
        <p:nvSpPr>
          <p:cNvPr id="581" name="“alt” attribute example 1…"/>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“alt” attribute example 1 </a:t>
            </a:r>
          </a:p>
          <a:p>
            <a:pPr marL="0" indent="0">
              <a:buSzTx/>
              <a:buNone/>
              <a:defRPr b="0" sz="2400"/>
            </a:pPr>
            <a:br/>
            <a:r>
              <a:rPr sz="2000"/>
              <a:t>Programs may err in their interpretation of the guidelines </a:t>
            </a:r>
            <a:endParaRPr sz="2000"/>
          </a:p>
          <a:p>
            <a:pPr lvl="1" marL="774700" indent="-254000">
              <a:buClr>
                <a:schemeClr val="accent3">
                  <a:lumOff val="44000"/>
                </a:schemeClr>
              </a:buClr>
              <a:buSzPct val="75000"/>
              <a:buFont typeface="Avenir Next"/>
              <a:buChar char="•"/>
              <a:defRPr b="0" sz="2000"/>
            </a:pPr>
            <a:r>
              <a:t>A genuine text equivalent for a photograph in </a:t>
            </a:r>
            <a:r>
              <a:rPr b="1"/>
              <a:t>context</a:t>
            </a:r>
          </a:p>
          <a:p>
            <a:pPr lvl="1" marL="774700" indent="-254000">
              <a:buClr>
                <a:schemeClr val="accent3">
                  <a:lumOff val="44000"/>
                </a:schemeClr>
              </a:buClr>
              <a:buSzPct val="75000"/>
              <a:buFont typeface="Avenir Next"/>
              <a:buChar char="•"/>
              <a:defRPr b="0" sz="2000"/>
            </a:pPr>
            <a:r>
              <a:t>Lose the spirit of the law</a:t>
            </a:r>
          </a:p>
          <a:p>
            <a:pPr marL="0" indent="0">
              <a:buSzTx/>
              <a:buNone/>
              <a:defRPr b="0" sz="2000"/>
            </a:pPr>
            <a:r>
              <a:t>Good tools inspect the page for problems</a:t>
            </a:r>
          </a:p>
          <a:p>
            <a:pPr lvl="1" marL="774700" indent="-254000">
              <a:buClr>
                <a:schemeClr val="accent3">
                  <a:lumOff val="44000"/>
                </a:schemeClr>
              </a:buClr>
              <a:buSzPct val="75000"/>
              <a:buFont typeface="Avenir Next"/>
              <a:buChar char="•"/>
              <a:defRPr b="0" sz="2000"/>
            </a:pPr>
            <a:r>
              <a:t>Produce a list of things they judge to be errors </a:t>
            </a:r>
          </a:p>
          <a:p>
            <a:pPr lvl="1" marL="774700" indent="-254000">
              <a:buClr>
                <a:schemeClr val="accent3">
                  <a:lumOff val="44000"/>
                </a:schemeClr>
              </a:buClr>
              <a:buSzPct val="75000"/>
              <a:buFont typeface="Avenir Next"/>
              <a:buChar char="•"/>
              <a:defRPr b="0" sz="2000"/>
            </a:pPr>
            <a:r>
              <a:t>List of things they judge worthy of human inspection</a:t>
            </a:r>
          </a:p>
        </p:txBody>
      </p:sp>
      <p:pic>
        <p:nvPicPr>
          <p:cNvPr id="582" name="Image" descr="Image"/>
          <p:cNvPicPr>
            <a:picLocks noChangeAspect="1"/>
          </p:cNvPicPr>
          <p:nvPr/>
        </p:nvPicPr>
        <p:blipFill>
          <a:blip r:embed="rId2">
            <a:extLst/>
          </a:blip>
          <a:stretch>
            <a:fillRect/>
          </a:stretch>
        </p:blipFill>
        <p:spPr>
          <a:xfrm>
            <a:off x="8385803" y="861406"/>
            <a:ext cx="3228760" cy="49077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7" grpId="1" fill="hold">
                                  <p:stCondLst>
                                    <p:cond delay="500"/>
                                  </p:stCondLst>
                                  <p:iterate type="el" backwards="0">
                                    <p:tmAbs val="0"/>
                                  </p:iterate>
                                  <p:childTnLst>
                                    <p:set>
                                      <p:cBhvr>
                                        <p:cTn id="6" fill="hold"/>
                                        <p:tgtEl>
                                          <p:spTgt spid="582"/>
                                        </p:tgtEl>
                                        <p:attrNameLst>
                                          <p:attrName>style.visibility</p:attrName>
                                        </p:attrNameLst>
                                      </p:cBhvr>
                                      <p:to>
                                        <p:strVal val="visible"/>
                                      </p:to>
                                    </p:set>
                                    <p:anim calcmode="lin" valueType="num">
                                      <p:cBhvr>
                                        <p:cTn id="7" dur="1500" fill="hold"/>
                                        <p:tgtEl>
                                          <p:spTgt spid="582"/>
                                        </p:tgtEl>
                                        <p:attrNameLst>
                                          <p:attrName>ppt_x</p:attrName>
                                        </p:attrNameLst>
                                      </p:cBhvr>
                                      <p:tavLst>
                                        <p:tav tm="0">
                                          <p:val>
                                            <p:strVal val="1+#ppt_w/2"/>
                                          </p:val>
                                        </p:tav>
                                        <p:tav tm="100000">
                                          <p:val>
                                            <p:strVal val="#ppt_x"/>
                                          </p:val>
                                        </p:tav>
                                      </p:tavLst>
                                    </p:anim>
                                    <p:anim calcmode="lin" valueType="num">
                                      <p:cBhvr>
                                        <p:cTn id="8" dur="1500" fill="hold"/>
                                        <p:tgtEl>
                                          <p:spTgt spid="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2"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Alt” Attributes"/>
          <p:cNvSpPr txBox="1"/>
          <p:nvPr>
            <p:ph type="title"/>
          </p:nvPr>
        </p:nvSpPr>
        <p:spPr>
          <a:prstGeom prst="rect">
            <a:avLst/>
          </a:prstGeom>
        </p:spPr>
        <p:txBody>
          <a:bodyPr/>
          <a:lstStyle/>
          <a:p>
            <a:pPr/>
            <a:r>
              <a:t>“Alt” Attributes</a:t>
            </a:r>
          </a:p>
        </p:txBody>
      </p:sp>
      <p:sp>
        <p:nvSpPr>
          <p:cNvPr id="585" name="“alt” attribute example 1…"/>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“alt” attribute example 1 </a:t>
            </a:r>
          </a:p>
          <a:p>
            <a:pPr lvl="1" marL="711199" indent="-190499">
              <a:buClr>
                <a:schemeClr val="accent3">
                  <a:lumOff val="44000"/>
                </a:schemeClr>
              </a:buClr>
              <a:buSzPct val="75000"/>
              <a:buFont typeface="Avenir Next"/>
              <a:buChar char="•"/>
              <a:defRPr b="0" sz="2000"/>
            </a:pPr>
            <a:r>
              <a:rPr>
                <a:latin typeface="Intro Black Italic"/>
                <a:ea typeface="Intro Black Italic"/>
                <a:cs typeface="Intro Black Italic"/>
                <a:sym typeface="Intro Black Italic"/>
              </a:rPr>
              <a:t>alt=“”</a:t>
            </a:r>
            <a:r>
              <a:t>  needs review to determine if decorative</a:t>
            </a:r>
          </a:p>
          <a:p>
            <a:pPr lvl="1" marL="711199" indent="-190499">
              <a:buClr>
                <a:schemeClr val="accent3">
                  <a:lumOff val="44000"/>
                </a:schemeClr>
              </a:buClr>
              <a:buSzPct val="75000"/>
              <a:buFont typeface="Avenir Next"/>
              <a:buChar char="•"/>
              <a:defRPr b="0" sz="2000"/>
            </a:pPr>
            <a:r>
              <a:rPr>
                <a:latin typeface="Intro Black Italic"/>
                <a:ea typeface="Intro Black Italic"/>
                <a:cs typeface="Intro Black Italic"/>
                <a:sym typeface="Intro Black Italic"/>
              </a:rPr>
              <a:t>alt=“picture”</a:t>
            </a:r>
            <a:r>
              <a:t> needs review to determine if appropriate</a:t>
            </a:r>
          </a:p>
          <a:p>
            <a:pPr lvl="1" marL="711199" indent="-190499">
              <a:buClr>
                <a:schemeClr val="accent3">
                  <a:lumOff val="44000"/>
                </a:schemeClr>
              </a:buClr>
              <a:buSzPct val="75000"/>
              <a:buFont typeface="Avenir Next"/>
              <a:buChar char="•"/>
              <a:defRPr b="0" sz="2000"/>
            </a:pPr>
            <a:r>
              <a:rPr>
                <a:latin typeface="Intro Black Italic"/>
                <a:ea typeface="Intro Black Italic"/>
                <a:cs typeface="Intro Black Italic"/>
                <a:sym typeface="Intro Black Italic"/>
              </a:rPr>
              <a:t>alt=“toy retro robot”</a:t>
            </a:r>
            <a:r>
              <a:t> needs review to determine if appropriate</a:t>
            </a:r>
          </a:p>
        </p:txBody>
      </p:sp>
      <p:pic>
        <p:nvPicPr>
          <p:cNvPr id="586" name="Image" descr="Image"/>
          <p:cNvPicPr>
            <a:picLocks noChangeAspect="1"/>
          </p:cNvPicPr>
          <p:nvPr/>
        </p:nvPicPr>
        <p:blipFill>
          <a:blip r:embed="rId2">
            <a:extLst/>
          </a:blip>
          <a:stretch>
            <a:fillRect/>
          </a:stretch>
        </p:blipFill>
        <p:spPr>
          <a:xfrm>
            <a:off x="8385803" y="861406"/>
            <a:ext cx="3228760" cy="4907715"/>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Alt” Attributes"/>
          <p:cNvSpPr txBox="1"/>
          <p:nvPr>
            <p:ph type="title"/>
          </p:nvPr>
        </p:nvSpPr>
        <p:spPr>
          <a:prstGeom prst="rect">
            <a:avLst/>
          </a:prstGeom>
        </p:spPr>
        <p:txBody>
          <a:bodyPr/>
          <a:lstStyle/>
          <a:p>
            <a:pPr/>
            <a:r>
              <a:t>“Alt” Attributes</a:t>
            </a:r>
          </a:p>
        </p:txBody>
      </p:sp>
      <p:sp>
        <p:nvSpPr>
          <p:cNvPr id="589" name="“alt” attribute example 2…"/>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“alt” attribute example 2</a:t>
            </a:r>
          </a:p>
          <a:p>
            <a:pPr marL="0" indent="0">
              <a:buSzTx/>
              <a:buNone/>
              <a:defRPr b="0" sz="2000"/>
            </a:pPr>
            <a:br/>
            <a:r>
              <a:t>Which is the correct “alt” for this image?</a:t>
            </a:r>
          </a:p>
          <a:p>
            <a:pPr marL="0" indent="0">
              <a:buSzTx/>
              <a:buNone/>
              <a:defRPr b="0" sz="2000"/>
            </a:pPr>
            <a:r>
              <a:t>a. alt=”image”</a:t>
            </a:r>
          </a:p>
          <a:p>
            <a:pPr marL="0" indent="0">
              <a:buSzTx/>
              <a:buNone/>
              <a:defRPr b="0" sz="2000"/>
            </a:pPr>
            <a:r>
              <a:t>b. alt=”tree”</a:t>
            </a:r>
          </a:p>
          <a:p>
            <a:pPr marL="0" indent="0">
              <a:buSzTx/>
              <a:buNone/>
              <a:defRPr b="0" sz="2000"/>
            </a:pPr>
            <a:r>
              <a:t>c. alt=”maple tree”</a:t>
            </a:r>
          </a:p>
          <a:p>
            <a:pPr marL="0" indent="0">
              <a:buSzTx/>
              <a:buNone/>
              <a:defRPr b="0" sz="2000"/>
            </a:pPr>
            <a:r>
              <a:t>d. alt=”red maple tree”</a:t>
            </a:r>
          </a:p>
          <a:p>
            <a:pPr marL="0" indent="0">
              <a:buSzTx/>
              <a:buNone/>
              <a:defRPr b="0" sz="2000"/>
            </a:pPr>
            <a:r>
              <a:t>e. alt=” red maple tree surrounded by multi-colored fall foliage”</a:t>
            </a:r>
          </a:p>
          <a:p>
            <a:pPr marL="0" indent="0">
              <a:buSzTx/>
              <a:buNone/>
              <a:defRPr b="0" sz="2000"/>
            </a:pPr>
            <a:r>
              <a:t>f. alt=“ ”</a:t>
            </a:r>
          </a:p>
        </p:txBody>
      </p:sp>
      <p:pic>
        <p:nvPicPr>
          <p:cNvPr id="590" name="Image" descr="Image"/>
          <p:cNvPicPr>
            <a:picLocks noChangeAspect="1"/>
          </p:cNvPicPr>
          <p:nvPr/>
        </p:nvPicPr>
        <p:blipFill>
          <a:blip r:embed="rId2">
            <a:extLst/>
          </a:blip>
          <a:stretch>
            <a:fillRect/>
          </a:stretch>
        </p:blipFill>
        <p:spPr>
          <a:xfrm>
            <a:off x="7410382" y="1867892"/>
            <a:ext cx="4016647" cy="2893713"/>
          </a:xfrm>
          <a:prstGeom prst="rect">
            <a:avLst/>
          </a:prstGeom>
          <a:ln w="12700">
            <a:miter lim="400000"/>
          </a:ln>
        </p:spPr>
      </p:pic>
      <p:sp>
        <p:nvSpPr>
          <p:cNvPr id="591" name="appropriate"/>
          <p:cNvSpPr txBox="1"/>
          <p:nvPr/>
        </p:nvSpPr>
        <p:spPr>
          <a:xfrm>
            <a:off x="1968922" y="2413846"/>
            <a:ext cx="1389148"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sz="2000">
                <a:solidFill>
                  <a:schemeClr val="accent3">
                    <a:lumOff val="44000"/>
                  </a:schemeClr>
                </a:solidFill>
                <a:latin typeface="Arial"/>
                <a:ea typeface="Arial"/>
                <a:cs typeface="Arial"/>
                <a:sym typeface="Arial"/>
              </a:defRPr>
            </a:lvl1pPr>
          </a:lstStyle>
          <a:p>
            <a:pPr/>
            <a:r>
              <a:t>appropriate</a:t>
            </a:r>
          </a:p>
        </p:txBody>
      </p:sp>
      <p:sp>
        <p:nvSpPr>
          <p:cNvPr id="592" name="Line"/>
          <p:cNvSpPr/>
          <p:nvPr/>
        </p:nvSpPr>
        <p:spPr>
          <a:xfrm>
            <a:off x="2218266" y="2878666"/>
            <a:ext cx="890461" cy="1"/>
          </a:xfrm>
          <a:prstGeom prst="line">
            <a:avLst/>
          </a:prstGeom>
          <a:ln w="38100">
            <a:solidFill>
              <a:schemeClr val="accent3">
                <a:lumOff val="44000"/>
              </a:schemeClr>
            </a:solidFill>
            <a:miter/>
          </a:ln>
        </p:spPr>
        <p:txBody>
          <a:bodyPr lIns="45719" rIns="45719"/>
          <a:lstStyle/>
          <a:p>
            <a:pPr/>
          </a:p>
        </p:txBody>
      </p:sp>
      <p:sp>
        <p:nvSpPr>
          <p:cNvPr id="593" name="Line"/>
          <p:cNvSpPr/>
          <p:nvPr/>
        </p:nvSpPr>
        <p:spPr>
          <a:xfrm>
            <a:off x="795866" y="3314700"/>
            <a:ext cx="1618489" cy="0"/>
          </a:xfrm>
          <a:prstGeom prst="line">
            <a:avLst/>
          </a:prstGeom>
          <a:ln w="38100">
            <a:solidFill>
              <a:schemeClr val="accent3">
                <a:lumOff val="44000"/>
              </a:schemeClr>
            </a:solidFill>
            <a:miter/>
          </a:ln>
        </p:spPr>
        <p:txBody>
          <a:bodyPr lIns="45719" rIns="45719"/>
          <a:lstStyle/>
          <a:p>
            <a:pPr/>
          </a:p>
        </p:txBody>
      </p:sp>
      <p:sp>
        <p:nvSpPr>
          <p:cNvPr id="594" name="Line"/>
          <p:cNvSpPr/>
          <p:nvPr/>
        </p:nvSpPr>
        <p:spPr>
          <a:xfrm>
            <a:off x="795866" y="3716866"/>
            <a:ext cx="1618489" cy="1"/>
          </a:xfrm>
          <a:prstGeom prst="line">
            <a:avLst/>
          </a:prstGeom>
          <a:ln w="38100">
            <a:solidFill>
              <a:schemeClr val="accent3">
                <a:lumOff val="44000"/>
              </a:schemeClr>
            </a:solidFill>
            <a:miter/>
          </a:ln>
        </p:spPr>
        <p:txBody>
          <a:bodyPr lIns="45719" rIns="45719"/>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92"/>
                                        </p:tgtEl>
                                        <p:attrNameLst>
                                          <p:attrName>style.visibility</p:attrName>
                                        </p:attrNameLst>
                                      </p:cBhvr>
                                      <p:to>
                                        <p:strVal val="visible"/>
                                      </p:to>
                                    </p:set>
                                    <p:animEffect filter="wipe(left)" transition="in">
                                      <p:cBhvr>
                                        <p:cTn id="7" dur="499"/>
                                        <p:tgtEl>
                                          <p:spTgt spid="592"/>
                                        </p:tgtEl>
                                      </p:cBhvr>
                                    </p:animEffect>
                                  </p:childTnLst>
                                </p:cTn>
                              </p:par>
                            </p:childTnLst>
                          </p:cTn>
                        </p:par>
                        <p:par>
                          <p:cTn id="8" fill="hold">
                            <p:stCondLst>
                              <p:cond delay="499"/>
                            </p:stCondLst>
                            <p:childTnLst>
                              <p:par>
                                <p:cTn id="9" presetClass="entr" nodeType="afterEffect" presetSubtype="8" presetID="22" grpId="2" fill="hold">
                                  <p:stCondLst>
                                    <p:cond delay="500"/>
                                  </p:stCondLst>
                                  <p:iterate type="el" backwards="0">
                                    <p:tmAbs val="0"/>
                                  </p:iterate>
                                  <p:childTnLst>
                                    <p:set>
                                      <p:cBhvr>
                                        <p:cTn id="10" fill="hold"/>
                                        <p:tgtEl>
                                          <p:spTgt spid="591"/>
                                        </p:tgtEl>
                                        <p:attrNameLst>
                                          <p:attrName>style.visibility</p:attrName>
                                        </p:attrNameLst>
                                      </p:cBhvr>
                                      <p:to>
                                        <p:strVal val="visible"/>
                                      </p:to>
                                    </p:set>
                                    <p:animEffect filter="wipe(left)" transition="in">
                                      <p:cBhvr>
                                        <p:cTn id="11" dur="499"/>
                                        <p:tgtEl>
                                          <p:spTgt spid="59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593"/>
                                        </p:tgtEl>
                                        <p:attrNameLst>
                                          <p:attrName>style.visibility</p:attrName>
                                        </p:attrNameLst>
                                      </p:cBhvr>
                                      <p:to>
                                        <p:strVal val="visible"/>
                                      </p:to>
                                    </p:set>
                                    <p:animEffect filter="wipe(left)" transition="in">
                                      <p:cBhvr>
                                        <p:cTn id="16" dur="499"/>
                                        <p:tgtEl>
                                          <p:spTgt spid="593"/>
                                        </p:tgtEl>
                                      </p:cBhvr>
                                    </p:animEffect>
                                  </p:childTnLst>
                                </p:cTn>
                              </p:par>
                            </p:childTnLst>
                          </p:cTn>
                        </p:par>
                        <p:par>
                          <p:cTn id="17" fill="hold">
                            <p:stCondLst>
                              <p:cond delay="499"/>
                            </p:stCondLst>
                            <p:childTnLst>
                              <p:par>
                                <p:cTn id="18" presetClass="entr" nodeType="afterEffect" presetSubtype="8" presetID="22" grpId="4" fill="hold">
                                  <p:stCondLst>
                                    <p:cond delay="0"/>
                                  </p:stCondLst>
                                  <p:iterate type="el" backwards="0">
                                    <p:tmAbs val="0"/>
                                  </p:iterate>
                                  <p:childTnLst>
                                    <p:set>
                                      <p:cBhvr>
                                        <p:cTn id="19" fill="hold"/>
                                        <p:tgtEl>
                                          <p:spTgt spid="594"/>
                                        </p:tgtEl>
                                        <p:attrNameLst>
                                          <p:attrName>style.visibility</p:attrName>
                                        </p:attrNameLst>
                                      </p:cBhvr>
                                      <p:to>
                                        <p:strVal val="visible"/>
                                      </p:to>
                                    </p:set>
                                    <p:animEffect filter="wipe(left)" transition="in">
                                      <p:cBhvr>
                                        <p:cTn id="20" dur="499"/>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P build="whole" bldLvl="1" animBg="1" rev="0" advAuto="0" spid="594" grpId="4"/>
      <p:bldP build="whole" bldLvl="1" animBg="1" rev="0" advAuto="0" spid="591" grpId="2"/>
      <p:bldP build="whole" bldLvl="1" animBg="1" rev="0" advAuto="0" spid="593" grpId="3"/>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Alt” Attributes"/>
          <p:cNvSpPr txBox="1"/>
          <p:nvPr>
            <p:ph type="title"/>
          </p:nvPr>
        </p:nvSpPr>
        <p:spPr>
          <a:prstGeom prst="rect">
            <a:avLst/>
          </a:prstGeom>
        </p:spPr>
        <p:txBody>
          <a:bodyPr/>
          <a:lstStyle/>
          <a:p>
            <a:pPr/>
            <a:r>
              <a:t>“Alt” Attributes</a:t>
            </a:r>
          </a:p>
        </p:txBody>
      </p:sp>
      <p:sp>
        <p:nvSpPr>
          <p:cNvPr id="597" name="What do you mean by appropriate?…"/>
          <p:cNvSpPr txBox="1"/>
          <p:nvPr>
            <p:ph type="body" sz="half" idx="1"/>
          </p:nvPr>
        </p:nvSpPr>
        <p:spPr>
          <a:xfrm>
            <a:off x="762000" y="1905000"/>
            <a:ext cx="6448326" cy="4191985"/>
          </a:xfrm>
          <a:prstGeom prst="rect">
            <a:avLst/>
          </a:prstGeom>
        </p:spPr>
        <p:txBody>
          <a:bodyPr/>
          <a:lstStyle/>
          <a:p>
            <a:pPr marL="342900" indent="-342900" defTabSz="685800">
              <a:spcBef>
                <a:spcPts val="700"/>
              </a:spcBef>
              <a:buClr>
                <a:schemeClr val="accent3">
                  <a:lumOff val="44000"/>
                </a:schemeClr>
              </a:buClr>
              <a:buFont typeface="Avenir Next"/>
              <a:buChar char="•"/>
              <a:defRPr b="0" sz="1800"/>
            </a:pPr>
            <a:r>
              <a:t>What do you mean by </a:t>
            </a:r>
            <a:r>
              <a:rPr b="1"/>
              <a:t>appropriate</a:t>
            </a:r>
            <a:r>
              <a:t>?</a:t>
            </a:r>
          </a:p>
          <a:p>
            <a:pPr lvl="1" marL="466223" indent="-180473" defTabSz="685800">
              <a:spcBef>
                <a:spcPts val="700"/>
              </a:spcBef>
              <a:buChar char="•"/>
              <a:defRPr sz="1800"/>
            </a:pPr>
            <a:r>
              <a:t>Meaningful/Context</a:t>
            </a:r>
          </a:p>
          <a:p>
            <a:pPr lvl="1" marL="466223" indent="-180473" defTabSz="685800">
              <a:spcBef>
                <a:spcPts val="700"/>
              </a:spcBef>
              <a:buChar char="•"/>
              <a:defRPr b="0" sz="1800"/>
            </a:pPr>
            <a:r>
              <a:t>In some cases, providing poorly written ALT text can be as bad as not providing ALT text at all</a:t>
            </a:r>
          </a:p>
          <a:p>
            <a:pPr lvl="1" marL="466223" indent="-180473" defTabSz="685800">
              <a:spcBef>
                <a:spcPts val="700"/>
              </a:spcBef>
              <a:buChar char="•"/>
              <a:defRPr b="0" sz="1800"/>
            </a:pPr>
            <a:r>
              <a:t>ALT text should typically:</a:t>
            </a:r>
          </a:p>
          <a:p>
            <a:pPr lvl="3" marL="1037723" indent="-180473" defTabSz="685800">
              <a:spcBef>
                <a:spcPts val="700"/>
              </a:spcBef>
              <a:buChar char="•"/>
              <a:defRPr b="0" sz="1800"/>
            </a:pPr>
            <a:r>
              <a:t>Be accurate and equivalent in presenting the same content and function as presented by the image</a:t>
            </a:r>
          </a:p>
          <a:p>
            <a:pPr lvl="3" marL="1037723" indent="-180473" defTabSz="685800">
              <a:spcBef>
                <a:spcPts val="700"/>
              </a:spcBef>
              <a:buChar char="•"/>
              <a:defRPr b="0" sz="1800"/>
            </a:pPr>
            <a:r>
              <a:t>NOT be redundant or provide the exact same information as text within the context of the image</a:t>
            </a:r>
          </a:p>
          <a:p>
            <a:pPr lvl="3" marL="1037723" indent="-180473" defTabSz="685800">
              <a:spcBef>
                <a:spcPts val="700"/>
              </a:spcBef>
              <a:buChar char="•"/>
              <a:defRPr b="0" sz="1800"/>
            </a:pPr>
            <a:r>
              <a:t>NOT use the phrases "image of ..." or "graphic of ..." to describe the image</a:t>
            </a:r>
          </a:p>
        </p:txBody>
      </p:sp>
      <p:pic>
        <p:nvPicPr>
          <p:cNvPr id="598" name="Image" descr="Image"/>
          <p:cNvPicPr>
            <a:picLocks noChangeAspect="1"/>
          </p:cNvPicPr>
          <p:nvPr/>
        </p:nvPicPr>
        <p:blipFill>
          <a:blip r:embed="rId2">
            <a:extLst/>
          </a:blip>
          <a:stretch>
            <a:fillRect/>
          </a:stretch>
        </p:blipFill>
        <p:spPr>
          <a:xfrm>
            <a:off x="7410382" y="1867892"/>
            <a:ext cx="4016647" cy="289371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What is Digital Accessibility?"/>
          <p:cNvSpPr txBox="1"/>
          <p:nvPr>
            <p:ph type="title"/>
          </p:nvPr>
        </p:nvSpPr>
        <p:spPr>
          <a:prstGeom prst="rect">
            <a:avLst/>
          </a:prstGeom>
        </p:spPr>
        <p:txBody>
          <a:bodyPr/>
          <a:lstStyle/>
          <a:p>
            <a:pPr/>
            <a:r>
              <a:t>What is Digital Accessibility?</a:t>
            </a:r>
          </a:p>
        </p:txBody>
      </p:sp>
      <p:sp>
        <p:nvSpPr>
          <p:cNvPr id="335" name="Digital accessibility makes it possible for everyone, especially persons with disabilities, to use computer hardware and software, and not just use, but create digital resources.…"/>
          <p:cNvSpPr txBox="1"/>
          <p:nvPr/>
        </p:nvSpPr>
        <p:spPr>
          <a:xfrm>
            <a:off x="763950" y="1900936"/>
            <a:ext cx="10668001" cy="25372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000"/>
              </a:spcBef>
              <a:defRPr sz="2400">
                <a:solidFill>
                  <a:schemeClr val="accent3">
                    <a:lumOff val="44000"/>
                  </a:schemeClr>
                </a:solidFill>
                <a:latin typeface="Arial"/>
                <a:ea typeface="Arial"/>
                <a:cs typeface="Arial"/>
                <a:sym typeface="Arial"/>
              </a:defRPr>
            </a:pPr>
            <a:r>
              <a:rPr b="1"/>
              <a:t>Digital accessibility makes it possible for everyone, especially persons with disabilities, to use computer hardware and software, and not just use, but </a:t>
            </a:r>
            <a:r>
              <a:rPr>
                <a:latin typeface="Intro Regular Italic"/>
                <a:ea typeface="Intro Regular Italic"/>
                <a:cs typeface="Intro Regular Italic"/>
                <a:sym typeface="Intro Regular Italic"/>
              </a:rPr>
              <a:t>create</a:t>
            </a:r>
            <a:r>
              <a:rPr b="1"/>
              <a:t> digital resources. </a:t>
            </a:r>
            <a:endParaRPr b="1"/>
          </a:p>
          <a:p>
            <a:pPr>
              <a:spcBef>
                <a:spcPts val="1000"/>
              </a:spcBef>
              <a:defRPr sz="2400">
                <a:solidFill>
                  <a:schemeClr val="accent3">
                    <a:lumOff val="44000"/>
                  </a:schemeClr>
                </a:solidFill>
                <a:latin typeface="Arial"/>
                <a:ea typeface="Arial"/>
                <a:cs typeface="Arial"/>
                <a:sym typeface="Arial"/>
              </a:defRPr>
            </a:pPr>
            <a:endParaRPr b="1"/>
          </a:p>
          <a:p>
            <a:pPr>
              <a:spcBef>
                <a:spcPts val="1000"/>
              </a:spcBef>
              <a:defRPr sz="2400">
                <a:solidFill>
                  <a:schemeClr val="accent3">
                    <a:lumOff val="44000"/>
                  </a:schemeClr>
                </a:solidFill>
                <a:latin typeface="Arial"/>
                <a:ea typeface="Arial"/>
                <a:cs typeface="Arial"/>
                <a:sym typeface="Arial"/>
              </a:defRPr>
            </a:pPr>
            <a:r>
              <a:rPr>
                <a:latin typeface="Intro Regular Italic"/>
                <a:ea typeface="Intro Regular Italic"/>
                <a:cs typeface="Intro Regular Italic"/>
                <a:sym typeface="Intro Regular Italic"/>
              </a:rPr>
              <a:t>Digital accessibility is concerned with all types of disability: visual, hearing, physical, cognitive, technical, etc.</a:t>
            </a:r>
          </a:p>
        </p:txBody>
      </p:sp>
      <p:sp>
        <p:nvSpPr>
          <p:cNvPr id="336" name="sciencespo.fr"/>
          <p:cNvSpPr txBox="1"/>
          <p:nvPr/>
        </p:nvSpPr>
        <p:spPr>
          <a:xfrm>
            <a:off x="9119153" y="5088716"/>
            <a:ext cx="145096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i="1">
                <a:solidFill>
                  <a:schemeClr val="accent3">
                    <a:lumOff val="44000"/>
                  </a:schemeClr>
                </a:solidFill>
                <a:latin typeface="Arial"/>
                <a:ea typeface="Arial"/>
                <a:cs typeface="Arial"/>
                <a:sym typeface="Arial"/>
              </a:defRPr>
            </a:lvl1pPr>
          </a:lstStyle>
          <a:p>
            <a:pPr/>
            <a:r>
              <a:t>sciencespo.fr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Alt” Attributes"/>
          <p:cNvSpPr txBox="1"/>
          <p:nvPr>
            <p:ph type="title"/>
          </p:nvPr>
        </p:nvSpPr>
        <p:spPr>
          <a:prstGeom prst="rect">
            <a:avLst/>
          </a:prstGeom>
        </p:spPr>
        <p:txBody>
          <a:bodyPr/>
          <a:lstStyle/>
          <a:p>
            <a:pPr/>
            <a:r>
              <a:t>“Alt” Attributes</a:t>
            </a:r>
          </a:p>
        </p:txBody>
      </p:sp>
      <p:sp>
        <p:nvSpPr>
          <p:cNvPr id="601" name="Images of text…"/>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Images of text</a:t>
            </a:r>
          </a:p>
          <a:p>
            <a:pPr lvl="1" marL="621631" indent="-240631">
              <a:buChar char="•"/>
              <a:defRPr b="0" sz="2000"/>
            </a:pPr>
            <a:r>
              <a:t>Important information should not be communicated with text in images</a:t>
            </a:r>
          </a:p>
          <a:p>
            <a:pPr lvl="1" marL="621631" indent="-240631">
              <a:buChar char="•"/>
              <a:defRPr b="0" sz="2000"/>
            </a:pPr>
            <a:r>
              <a:t>Text in images can not be read by assistive technology</a:t>
            </a:r>
          </a:p>
          <a:p>
            <a:pPr lvl="1" marL="621631" indent="-240631">
              <a:buChar char="•"/>
              <a:defRPr b="0" sz="2000"/>
            </a:pPr>
            <a:r>
              <a:t>Text in images is not search engine friendly</a:t>
            </a:r>
          </a:p>
          <a:p>
            <a:pPr lvl="1" marL="621631" indent="-240631">
              <a:buChar char="•"/>
              <a:defRPr b="0" sz="2000"/>
            </a:pPr>
            <a:r>
              <a:t>Readability can be poor based on color and font choices</a:t>
            </a:r>
          </a:p>
          <a:p>
            <a:pPr lvl="1" marL="621631" indent="-240631">
              <a:buChar char="•"/>
              <a:defRPr b="0" sz="2000"/>
            </a:pPr>
            <a:r>
              <a:t>Too much text may not be read in time on a slider/carousel</a:t>
            </a:r>
          </a:p>
          <a:p>
            <a:pPr lvl="1" marL="621631" indent="-240631">
              <a:buChar char="•"/>
              <a:defRPr b="0" sz="2000"/>
            </a:pPr>
            <a:r>
              <a:t>Text does not scale well on a raster (pixel-based) image</a:t>
            </a:r>
          </a:p>
          <a:p>
            <a:pPr lvl="1" marL="621631" indent="-240631">
              <a:buChar char="•"/>
              <a:defRPr b="0" sz="2000"/>
            </a:pPr>
            <a:r>
              <a:t>Text in images may not display well on a mobile device</a:t>
            </a:r>
          </a:p>
        </p:txBody>
      </p:sp>
      <p:pic>
        <p:nvPicPr>
          <p:cNvPr id="602" name="text-width.png" descr="text-width.png"/>
          <p:cNvPicPr>
            <a:picLocks noChangeAspect="1"/>
          </p:cNvPicPr>
          <p:nvPr/>
        </p:nvPicPr>
        <p:blipFill>
          <a:blip r:embed="rId2">
            <a:extLst/>
          </a:blip>
          <a:stretch>
            <a:fillRect/>
          </a:stretch>
        </p:blipFill>
        <p:spPr>
          <a:xfrm>
            <a:off x="9809989" y="772517"/>
            <a:ext cx="1625601" cy="1625601"/>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Alt” Attributes"/>
          <p:cNvSpPr txBox="1"/>
          <p:nvPr>
            <p:ph type="title"/>
          </p:nvPr>
        </p:nvSpPr>
        <p:spPr>
          <a:prstGeom prst="rect">
            <a:avLst/>
          </a:prstGeom>
        </p:spPr>
        <p:txBody>
          <a:bodyPr/>
          <a:lstStyle/>
          <a:p>
            <a:pPr/>
            <a:r>
              <a:t>“Alt” Attributes</a:t>
            </a:r>
          </a:p>
        </p:txBody>
      </p:sp>
      <p:sp>
        <p:nvSpPr>
          <p:cNvPr id="605" name="A word about Sliders/Carousels…"/>
          <p:cNvSpPr txBox="1"/>
          <p:nvPr>
            <p:ph type="body" idx="1"/>
          </p:nvPr>
        </p:nvSpPr>
        <p:spPr>
          <a:xfrm>
            <a:off x="762000" y="1905000"/>
            <a:ext cx="8258241" cy="4191985"/>
          </a:xfrm>
          <a:prstGeom prst="rect">
            <a:avLst/>
          </a:prstGeom>
        </p:spPr>
        <p:txBody>
          <a:bodyPr/>
          <a:lstStyle/>
          <a:p>
            <a:pPr marL="457200" indent="-457200">
              <a:buClr>
                <a:schemeClr val="accent3">
                  <a:lumOff val="44000"/>
                </a:schemeClr>
              </a:buClr>
              <a:buFont typeface="Avenir Next"/>
              <a:buChar char="•"/>
              <a:defRPr b="0" sz="2400"/>
            </a:pPr>
            <a:r>
              <a:t>A word about Sliders/Carousels</a:t>
            </a:r>
          </a:p>
          <a:p>
            <a:pPr lvl="1" marL="621631" indent="-240631">
              <a:buChar char="•"/>
              <a:defRPr b="0" sz="2000"/>
            </a:pPr>
            <a:r>
              <a:t>There's a mountain of data that shows sliders having a negative impact on conversion rates</a:t>
            </a:r>
          </a:p>
          <a:p>
            <a:pPr lvl="1" marL="621631" indent="-240631">
              <a:buChar char="•"/>
              <a:defRPr b="0" sz="2000"/>
            </a:pPr>
            <a:r>
              <a:t>Jakob Nielsen found that sliders are either ignored entirely or, if they aren't, are perceived as annoying by users</a:t>
            </a:r>
          </a:p>
          <a:p>
            <a:pPr lvl="1" marL="621631" indent="-240631">
              <a:buChar char="•"/>
              <a:defRPr b="0" sz="2000"/>
            </a:pPr>
            <a:r>
              <a:t>“It gets ignored. It’s distracting. It’s confusing. It squeezes out relevant content. It slows down your site. It causes global warming.”– James-Royal Lawson</a:t>
            </a:r>
          </a:p>
        </p:txBody>
      </p:sp>
      <p:pic>
        <p:nvPicPr>
          <p:cNvPr id="606" name="carousel.png" descr="carousel.png"/>
          <p:cNvPicPr>
            <a:picLocks noChangeAspect="1"/>
          </p:cNvPicPr>
          <p:nvPr/>
        </p:nvPicPr>
        <p:blipFill>
          <a:blip r:embed="rId2">
            <a:extLst/>
          </a:blip>
          <a:stretch>
            <a:fillRect/>
          </a:stretch>
        </p:blipFill>
        <p:spPr>
          <a:xfrm>
            <a:off x="9801820" y="765869"/>
            <a:ext cx="1625601" cy="1631951"/>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Alt” Attributes"/>
          <p:cNvSpPr txBox="1"/>
          <p:nvPr>
            <p:ph type="title"/>
          </p:nvPr>
        </p:nvSpPr>
        <p:spPr>
          <a:prstGeom prst="rect">
            <a:avLst/>
          </a:prstGeom>
        </p:spPr>
        <p:txBody>
          <a:bodyPr/>
          <a:lstStyle/>
          <a:p>
            <a:pPr/>
            <a:r>
              <a:t>“Alt” Attributes</a:t>
            </a:r>
          </a:p>
        </p:txBody>
      </p:sp>
      <p:sp>
        <p:nvSpPr>
          <p:cNvPr id="609" name="A word about Sliders/Carousel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Font typeface="Avenir Next"/>
              <a:buChar char="•"/>
              <a:defRPr b="0" sz="2400"/>
            </a:pPr>
            <a:r>
              <a:t>A word about Sliders/Carousels</a:t>
            </a:r>
          </a:p>
          <a:p>
            <a:pPr lvl="1" marL="621631" indent="-240631">
              <a:buChar char="•"/>
              <a:defRPr b="0" sz="2000"/>
            </a:pPr>
            <a:r>
              <a:t>Use no more than three images in a slider</a:t>
            </a:r>
          </a:p>
          <a:p>
            <a:pPr lvl="1" marL="621631" indent="-240631">
              <a:buChar char="•"/>
              <a:defRPr b="0" sz="2000"/>
            </a:pPr>
            <a:r>
              <a:t>The images in the slider should only be photographic in nature</a:t>
            </a:r>
          </a:p>
          <a:p>
            <a:pPr lvl="1" marL="621631" indent="-240631">
              <a:buChar char="•"/>
              <a:defRPr b="0" sz="2000"/>
            </a:pPr>
            <a:r>
              <a:t>Related headlines and/or captions should be used</a:t>
            </a:r>
          </a:p>
          <a:p>
            <a:pPr lvl="1" marL="621631" indent="-240631">
              <a:buChar char="•"/>
              <a:defRPr b="0" sz="2000"/>
            </a:pPr>
            <a:r>
              <a:t>Ensure that images and captions are relevant to the content on the page</a:t>
            </a:r>
          </a:p>
          <a:p>
            <a:pPr lvl="1" marL="621631" indent="-240631">
              <a:buChar char="•"/>
              <a:defRPr b="0" sz="2000"/>
            </a:pPr>
            <a:r>
              <a:t>Sliders should not be used for navigation</a:t>
            </a:r>
          </a:p>
          <a:p>
            <a:pPr lvl="1" marL="621631" indent="-240631">
              <a:buChar char="•"/>
              <a:defRPr b="0" sz="2000"/>
            </a:pPr>
            <a:r>
              <a:t>If a call to action is necessary, be sure to place the link in the caption</a:t>
            </a:r>
          </a:p>
          <a:p>
            <a:pPr lvl="1" marL="621631" indent="-240631">
              <a:buChar char="•"/>
              <a:defRPr b="0" sz="2000"/>
            </a:pPr>
            <a:r>
              <a:t>Ensure that all images included in the slider have descriptive alternative text</a:t>
            </a:r>
          </a:p>
        </p:txBody>
      </p:sp>
      <p:pic>
        <p:nvPicPr>
          <p:cNvPr id="610" name="carousel.png" descr="carousel.png"/>
          <p:cNvPicPr>
            <a:picLocks noChangeAspect="1"/>
          </p:cNvPicPr>
          <p:nvPr/>
        </p:nvPicPr>
        <p:blipFill>
          <a:blip r:embed="rId2">
            <a:extLst/>
          </a:blip>
          <a:stretch>
            <a:fillRect/>
          </a:stretch>
        </p:blipFill>
        <p:spPr>
          <a:xfrm>
            <a:off x="9801820" y="765869"/>
            <a:ext cx="1625601" cy="1631951"/>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Headings"/>
          <p:cNvSpPr txBox="1"/>
          <p:nvPr>
            <p:ph type="title"/>
          </p:nvPr>
        </p:nvSpPr>
        <p:spPr>
          <a:prstGeom prst="rect">
            <a:avLst/>
          </a:prstGeom>
        </p:spPr>
        <p:txBody>
          <a:bodyPr/>
          <a:lstStyle/>
          <a:p>
            <a:pPr/>
            <a:r>
              <a:t>Headings</a:t>
            </a:r>
          </a:p>
        </p:txBody>
      </p:sp>
      <p:sp>
        <p:nvSpPr>
          <p:cNvPr id="613" name="Why are accessible headings so important?…"/>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Why are accessible headings so important?</a:t>
            </a:r>
          </a:p>
          <a:p>
            <a:pPr lvl="2" marL="1002631" indent="-240631">
              <a:buChar char="•"/>
              <a:defRPr b="0" sz="2400"/>
            </a:pPr>
            <a:r>
              <a:t>Search engines use your headings to index the structure and content of your web pages</a:t>
            </a:r>
          </a:p>
          <a:p>
            <a:pPr lvl="2" marL="1002631" indent="-240631">
              <a:buChar char="•"/>
              <a:defRPr b="0" sz="2400"/>
            </a:pPr>
            <a:r>
              <a:t>Users may skim your pages by headings; use headings to show the document structure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5" name="Headings"/>
          <p:cNvSpPr txBox="1"/>
          <p:nvPr>
            <p:ph type="title"/>
          </p:nvPr>
        </p:nvSpPr>
        <p:spPr>
          <a:prstGeom prst="rect">
            <a:avLst/>
          </a:prstGeom>
        </p:spPr>
        <p:txBody>
          <a:bodyPr/>
          <a:lstStyle/>
          <a:p>
            <a:pPr/>
            <a:r>
              <a:t>Headings</a:t>
            </a:r>
          </a:p>
        </p:txBody>
      </p:sp>
      <p:sp>
        <p:nvSpPr>
          <p:cNvPr id="616" name="Who is affected by accessible heading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Who is affected by accessible headings?</a:t>
            </a:r>
          </a:p>
          <a:p>
            <a:pPr lvl="2" marL="1002631" indent="-240631">
              <a:buChar char="•"/>
              <a:defRPr b="0" sz="2400"/>
            </a:pPr>
            <a:r>
              <a:t>All users!</a:t>
            </a:r>
          </a:p>
          <a:p>
            <a:pPr lvl="3" marL="1383631" indent="-240631">
              <a:buChar char="•"/>
              <a:defRPr b="0" sz="2000"/>
            </a:pPr>
            <a:r>
              <a:t>AT Users</a:t>
            </a:r>
          </a:p>
          <a:p>
            <a:pPr lvl="3" marL="1383631" indent="-240631">
              <a:buChar char="•"/>
              <a:defRPr b="0" sz="2000"/>
            </a:pPr>
            <a:r>
              <a:t>Dyslexics</a:t>
            </a:r>
          </a:p>
          <a:p>
            <a:pPr lvl="3" marL="1383631" indent="-240631">
              <a:buChar char="•"/>
              <a:defRPr b="0" sz="2000"/>
            </a:pPr>
            <a:r>
              <a:t>ESL</a:t>
            </a:r>
          </a:p>
          <a:p>
            <a:pPr lvl="3" marL="1383631" indent="-240631">
              <a:buChar char="•"/>
              <a:defRPr b="0" sz="2000"/>
            </a:pPr>
            <a:r>
              <a:t>Low Vision Users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Headings"/>
          <p:cNvSpPr txBox="1"/>
          <p:nvPr>
            <p:ph type="title"/>
          </p:nvPr>
        </p:nvSpPr>
        <p:spPr>
          <a:prstGeom prst="rect">
            <a:avLst/>
          </a:prstGeom>
        </p:spPr>
        <p:txBody>
          <a:bodyPr/>
          <a:lstStyle/>
          <a:p>
            <a:pPr/>
            <a:r>
              <a:t>Headings</a:t>
            </a:r>
          </a:p>
        </p:txBody>
      </p:sp>
      <p:sp>
        <p:nvSpPr>
          <p:cNvPr id="619" name="How headings impact assistive technology user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How headings impact assistive technology users</a:t>
            </a:r>
          </a:p>
          <a:p>
            <a:pPr lvl="1" marL="977900" indent="-457200">
              <a:buClr>
                <a:schemeClr val="accent3">
                  <a:lumOff val="44000"/>
                </a:schemeClr>
              </a:buClr>
              <a:buFont typeface="Avenir Next"/>
              <a:buChar char="•"/>
              <a:defRPr b="0" sz="2400"/>
            </a:pPr>
            <a:r>
              <a:t>Helps all users find what they are looking by organizing the content</a:t>
            </a:r>
          </a:p>
          <a:p>
            <a:pPr lvl="1" marL="977900" indent="-457200">
              <a:buClr>
                <a:schemeClr val="accent3">
                  <a:lumOff val="44000"/>
                </a:schemeClr>
              </a:buClr>
              <a:buFont typeface="Avenir Next"/>
              <a:buChar char="•"/>
              <a:defRPr b="0" sz="2400"/>
            </a:pPr>
            <a:r>
              <a:t>People who have problems with short-term memory or read slowly benefit from well-labeled chunks of content</a:t>
            </a:r>
          </a:p>
          <a:p>
            <a:pPr lvl="1" marL="977900" indent="-457200">
              <a:buClr>
                <a:schemeClr val="accent3">
                  <a:lumOff val="44000"/>
                </a:schemeClr>
              </a:buClr>
              <a:buFont typeface="Avenir Next"/>
              <a:buChar char="•"/>
              <a:defRPr b="0" sz="2400"/>
            </a:pPr>
            <a:r>
              <a:t>Screen reader users will be able to skip to and read each heading</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Headings"/>
          <p:cNvSpPr txBox="1"/>
          <p:nvPr>
            <p:ph type="title"/>
          </p:nvPr>
        </p:nvSpPr>
        <p:spPr>
          <a:prstGeom prst="rect">
            <a:avLst/>
          </a:prstGeom>
        </p:spPr>
        <p:txBody>
          <a:bodyPr/>
          <a:lstStyle/>
          <a:p>
            <a:pPr/>
            <a:r>
              <a:t>Headings</a:t>
            </a:r>
          </a:p>
        </p:txBody>
      </p:sp>
      <p:sp>
        <p:nvSpPr>
          <p:cNvPr id="622" name="Why are accessible headings so important?"/>
          <p:cNvSpPr txBox="1"/>
          <p:nvPr>
            <p:ph type="body" idx="1"/>
          </p:nvPr>
        </p:nvSpPr>
        <p:spPr>
          <a:xfrm>
            <a:off x="762000" y="1905000"/>
            <a:ext cx="10668000" cy="4191985"/>
          </a:xfrm>
          <a:prstGeom prst="rect">
            <a:avLst/>
          </a:prstGeom>
        </p:spPr>
        <p:txBody>
          <a:bodyPr/>
          <a:lstStyle>
            <a:lvl1pPr marL="457200" indent="-457200">
              <a:buClr>
                <a:schemeClr val="accent3">
                  <a:lumOff val="44000"/>
                </a:schemeClr>
              </a:buClr>
              <a:buChar char="•"/>
              <a:defRPr b="0" sz="3600"/>
            </a:lvl1pPr>
          </a:lstStyle>
          <a:p>
            <a:pPr/>
            <a:r>
              <a:t>Why are accessible headings so important?</a:t>
            </a:r>
          </a:p>
        </p:txBody>
      </p:sp>
      <p:sp>
        <p:nvSpPr>
          <p:cNvPr id="623" name="&lt;h1&gt;Heading One&lt;/h1&gt;…"/>
          <p:cNvSpPr txBox="1"/>
          <p:nvPr/>
        </p:nvSpPr>
        <p:spPr>
          <a:xfrm>
            <a:off x="3617521" y="3002455"/>
            <a:ext cx="4956958" cy="1997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1000"/>
              </a:spcBef>
              <a:defRPr sz="3000">
                <a:solidFill>
                  <a:schemeClr val="accent3">
                    <a:lumOff val="44000"/>
                  </a:schemeClr>
                </a:solidFill>
                <a:latin typeface="Courier"/>
                <a:ea typeface="Courier"/>
                <a:cs typeface="Courier"/>
                <a:sym typeface="Courier"/>
              </a:defRPr>
            </a:pPr>
            <a:r>
              <a:t>&lt;h1&gt;Heading One&lt;/h1&gt;</a:t>
            </a:r>
          </a:p>
          <a:p>
            <a:pPr>
              <a:spcBef>
                <a:spcPts val="1000"/>
              </a:spcBef>
              <a:defRPr sz="3000">
                <a:solidFill>
                  <a:schemeClr val="accent3">
                    <a:lumOff val="44000"/>
                  </a:schemeClr>
                </a:solidFill>
                <a:latin typeface="Courier"/>
                <a:ea typeface="Courier"/>
                <a:cs typeface="Courier"/>
                <a:sym typeface="Courier"/>
              </a:defRPr>
            </a:pPr>
            <a:r>
              <a:t>     </a:t>
            </a:r>
            <a:r>
              <a:rPr sz="2400"/>
              <a:t>&lt;h2&gt;Heading Two&lt;h2&gt;</a:t>
            </a:r>
            <a:endParaRPr sz="2400"/>
          </a:p>
          <a:p>
            <a:pPr>
              <a:spcBef>
                <a:spcPts val="1000"/>
              </a:spcBef>
              <a:defRPr>
                <a:solidFill>
                  <a:schemeClr val="accent3">
                    <a:lumOff val="44000"/>
                  </a:schemeClr>
                </a:solidFill>
                <a:latin typeface="Courier"/>
                <a:ea typeface="Courier"/>
                <a:cs typeface="Courier"/>
                <a:sym typeface="Courier"/>
              </a:defRPr>
            </a:pPr>
            <a:r>
              <a:t>             &lt;h3&gt;Heading Three&lt;h3&gt;</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Headings"/>
          <p:cNvSpPr txBox="1"/>
          <p:nvPr>
            <p:ph type="title"/>
          </p:nvPr>
        </p:nvSpPr>
        <p:spPr>
          <a:prstGeom prst="rect">
            <a:avLst/>
          </a:prstGeom>
        </p:spPr>
        <p:txBody>
          <a:bodyPr/>
          <a:lstStyle/>
          <a:p>
            <a:pPr/>
            <a:r>
              <a:t>Headings</a:t>
            </a:r>
          </a:p>
        </p:txBody>
      </p:sp>
      <p:sp>
        <p:nvSpPr>
          <p:cNvPr id="626" name="“Chunk” content into more manageable pieces"/>
          <p:cNvSpPr txBox="1"/>
          <p:nvPr>
            <p:ph type="body" idx="1"/>
          </p:nvPr>
        </p:nvSpPr>
        <p:spPr>
          <a:xfrm>
            <a:off x="762000" y="1905000"/>
            <a:ext cx="10668000" cy="4191985"/>
          </a:xfrm>
          <a:prstGeom prst="rect">
            <a:avLst/>
          </a:prstGeom>
        </p:spPr>
        <p:txBody>
          <a:bodyPr/>
          <a:lstStyle>
            <a:lvl1pPr marL="457200" indent="-457200">
              <a:buClr>
                <a:schemeClr val="accent3">
                  <a:lumOff val="44000"/>
                </a:schemeClr>
              </a:buClr>
              <a:buChar char="•"/>
              <a:defRPr b="0" sz="3600"/>
            </a:lvl1pPr>
          </a:lstStyle>
          <a:p>
            <a:pPr/>
            <a:r>
              <a:t>“Chunk” content into more manageable pieces</a:t>
            </a:r>
          </a:p>
        </p:txBody>
      </p:sp>
      <p:sp>
        <p:nvSpPr>
          <p:cNvPr id="627" name="Rectangle"/>
          <p:cNvSpPr/>
          <p:nvPr/>
        </p:nvSpPr>
        <p:spPr>
          <a:xfrm>
            <a:off x="3539066" y="2669371"/>
            <a:ext cx="1587501" cy="3079496"/>
          </a:xfrm>
          <a:prstGeom prst="rect">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28" name="Rectangle"/>
          <p:cNvSpPr/>
          <p:nvPr/>
        </p:nvSpPr>
        <p:spPr>
          <a:xfrm>
            <a:off x="7095066" y="2624012"/>
            <a:ext cx="1587501" cy="952501"/>
          </a:xfrm>
          <a:prstGeom prst="rect">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29" name="Rectangle"/>
          <p:cNvSpPr/>
          <p:nvPr/>
        </p:nvSpPr>
        <p:spPr>
          <a:xfrm>
            <a:off x="7095066" y="3675911"/>
            <a:ext cx="1587501" cy="952501"/>
          </a:xfrm>
          <a:prstGeom prst="rect">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30" name="Rectangle"/>
          <p:cNvSpPr/>
          <p:nvPr/>
        </p:nvSpPr>
        <p:spPr>
          <a:xfrm>
            <a:off x="7095066" y="4747251"/>
            <a:ext cx="1587501" cy="952501"/>
          </a:xfrm>
          <a:prstGeom prst="rect">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31" name="Arrow"/>
          <p:cNvSpPr/>
          <p:nvPr/>
        </p:nvSpPr>
        <p:spPr>
          <a:xfrm>
            <a:off x="5384800" y="3834661"/>
            <a:ext cx="1651000" cy="635001"/>
          </a:xfrm>
          <a:prstGeom prst="rightArrow">
            <a:avLst>
              <a:gd name="adj1" fmla="val 32000"/>
              <a:gd name="adj2" fmla="val 64000"/>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32" name="Arrow"/>
          <p:cNvSpPr/>
          <p:nvPr/>
        </p:nvSpPr>
        <p:spPr>
          <a:xfrm rot="883976">
            <a:off x="5283418" y="4586577"/>
            <a:ext cx="1651001" cy="635000"/>
          </a:xfrm>
          <a:prstGeom prst="rightArrow">
            <a:avLst>
              <a:gd name="adj1" fmla="val 32000"/>
              <a:gd name="adj2" fmla="val 64000"/>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33" name="Arrow"/>
          <p:cNvSpPr/>
          <p:nvPr/>
        </p:nvSpPr>
        <p:spPr>
          <a:xfrm rot="20685057">
            <a:off x="5283861" y="3050399"/>
            <a:ext cx="1651001" cy="635000"/>
          </a:xfrm>
          <a:prstGeom prst="rightArrow">
            <a:avLst>
              <a:gd name="adj1" fmla="val 32000"/>
              <a:gd name="adj2" fmla="val 64000"/>
            </a:avLst>
          </a:prstGeom>
          <a:solidFill>
            <a:srgbClr val="2CBBE2"/>
          </a:solidFill>
          <a:ln w="12700">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7"/>
                                        </p:tgtEl>
                                        <p:attrNameLst>
                                          <p:attrName>style.visibility</p:attrName>
                                        </p:attrNameLst>
                                      </p:cBhvr>
                                      <p:to>
                                        <p:strVal val="visible"/>
                                      </p:to>
                                    </p:set>
                                    <p:animEffect filter="wipe(left)" transition="in">
                                      <p:cBhvr>
                                        <p:cTn id="7" dur="1000"/>
                                        <p:tgtEl>
                                          <p:spTgt spid="627"/>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633"/>
                                        </p:tgtEl>
                                        <p:attrNameLst>
                                          <p:attrName>style.visibility</p:attrName>
                                        </p:attrNameLst>
                                      </p:cBhvr>
                                      <p:to>
                                        <p:strVal val="visible"/>
                                      </p:to>
                                    </p:set>
                                    <p:animEffect filter="wipe(left)" transition="in">
                                      <p:cBhvr>
                                        <p:cTn id="11" dur="500"/>
                                        <p:tgtEl>
                                          <p:spTgt spid="633"/>
                                        </p:tgtEl>
                                      </p:cBhvr>
                                    </p:animEffect>
                                  </p:childTnLst>
                                </p:cTn>
                              </p:par>
                            </p:childTnLst>
                          </p:cTn>
                        </p:par>
                        <p:par>
                          <p:cTn id="12" fill="hold">
                            <p:stCondLst>
                              <p:cond delay="1500"/>
                            </p:stCondLst>
                            <p:childTnLst>
                              <p:par>
                                <p:cTn id="13" presetClass="entr" nodeType="afterEffect" presetSubtype="8" presetID="22" grpId="3" fill="hold">
                                  <p:stCondLst>
                                    <p:cond delay="0"/>
                                  </p:stCondLst>
                                  <p:iterate type="el" backwards="0">
                                    <p:tmAbs val="0"/>
                                  </p:iterate>
                                  <p:childTnLst>
                                    <p:set>
                                      <p:cBhvr>
                                        <p:cTn id="14" fill="hold"/>
                                        <p:tgtEl>
                                          <p:spTgt spid="631"/>
                                        </p:tgtEl>
                                        <p:attrNameLst>
                                          <p:attrName>style.visibility</p:attrName>
                                        </p:attrNameLst>
                                      </p:cBhvr>
                                      <p:to>
                                        <p:strVal val="visible"/>
                                      </p:to>
                                    </p:set>
                                    <p:animEffect filter="wipe(left)" transition="in">
                                      <p:cBhvr>
                                        <p:cTn id="15" dur="500"/>
                                        <p:tgtEl>
                                          <p:spTgt spid="631"/>
                                        </p:tgtEl>
                                      </p:cBhvr>
                                    </p:animEffect>
                                  </p:childTnLst>
                                </p:cTn>
                              </p:par>
                            </p:childTnLst>
                          </p:cTn>
                        </p:par>
                        <p:par>
                          <p:cTn id="16" fill="hold">
                            <p:stCondLst>
                              <p:cond delay="2000"/>
                            </p:stCondLst>
                            <p:childTnLst>
                              <p:par>
                                <p:cTn id="17" presetClass="entr" nodeType="afterEffect" presetSubtype="8" presetID="22" grpId="4" fill="hold">
                                  <p:stCondLst>
                                    <p:cond delay="0"/>
                                  </p:stCondLst>
                                  <p:iterate type="el" backwards="0">
                                    <p:tmAbs val="0"/>
                                  </p:iterate>
                                  <p:childTnLst>
                                    <p:set>
                                      <p:cBhvr>
                                        <p:cTn id="18" fill="hold"/>
                                        <p:tgtEl>
                                          <p:spTgt spid="632"/>
                                        </p:tgtEl>
                                        <p:attrNameLst>
                                          <p:attrName>style.visibility</p:attrName>
                                        </p:attrNameLst>
                                      </p:cBhvr>
                                      <p:to>
                                        <p:strVal val="visible"/>
                                      </p:to>
                                    </p:set>
                                    <p:animEffect filter="wipe(left)" transition="in">
                                      <p:cBhvr>
                                        <p:cTn id="19" dur="500"/>
                                        <p:tgtEl>
                                          <p:spTgt spid="632"/>
                                        </p:tgtEl>
                                      </p:cBhvr>
                                    </p:animEffect>
                                  </p:childTnLst>
                                </p:cTn>
                              </p:par>
                            </p:childTnLst>
                          </p:cTn>
                        </p:par>
                        <p:par>
                          <p:cTn id="20" fill="hold">
                            <p:stCondLst>
                              <p:cond delay="2500"/>
                            </p:stCondLst>
                            <p:childTnLst>
                              <p:par>
                                <p:cTn id="21" presetClass="entr" nodeType="afterEffect" presetSubtype="8" presetID="22" grpId="5" fill="hold">
                                  <p:stCondLst>
                                    <p:cond delay="300"/>
                                  </p:stCondLst>
                                  <p:iterate type="el" backwards="0">
                                    <p:tmAbs val="0"/>
                                  </p:iterate>
                                  <p:childTnLst>
                                    <p:set>
                                      <p:cBhvr>
                                        <p:cTn id="22" fill="hold"/>
                                        <p:tgtEl>
                                          <p:spTgt spid="628"/>
                                        </p:tgtEl>
                                        <p:attrNameLst>
                                          <p:attrName>style.visibility</p:attrName>
                                        </p:attrNameLst>
                                      </p:cBhvr>
                                      <p:to>
                                        <p:strVal val="visible"/>
                                      </p:to>
                                    </p:set>
                                    <p:animEffect filter="wipe(left)" transition="in">
                                      <p:cBhvr>
                                        <p:cTn id="23" dur="500"/>
                                        <p:tgtEl>
                                          <p:spTgt spid="628"/>
                                        </p:tgtEl>
                                      </p:cBhvr>
                                    </p:animEffect>
                                  </p:childTnLst>
                                </p:cTn>
                              </p:par>
                            </p:childTnLst>
                          </p:cTn>
                        </p:par>
                        <p:par>
                          <p:cTn id="24" fill="hold">
                            <p:stCondLst>
                              <p:cond delay="3300"/>
                            </p:stCondLst>
                            <p:childTnLst>
                              <p:par>
                                <p:cTn id="25" presetClass="entr" nodeType="afterEffect" presetSubtype="8" presetID="22" grpId="6" fill="hold">
                                  <p:stCondLst>
                                    <p:cond delay="0"/>
                                  </p:stCondLst>
                                  <p:iterate type="el" backwards="0">
                                    <p:tmAbs val="0"/>
                                  </p:iterate>
                                  <p:childTnLst>
                                    <p:set>
                                      <p:cBhvr>
                                        <p:cTn id="26" fill="hold"/>
                                        <p:tgtEl>
                                          <p:spTgt spid="629"/>
                                        </p:tgtEl>
                                        <p:attrNameLst>
                                          <p:attrName>style.visibility</p:attrName>
                                        </p:attrNameLst>
                                      </p:cBhvr>
                                      <p:to>
                                        <p:strVal val="visible"/>
                                      </p:to>
                                    </p:set>
                                    <p:animEffect filter="wipe(left)" transition="in">
                                      <p:cBhvr>
                                        <p:cTn id="27" dur="500"/>
                                        <p:tgtEl>
                                          <p:spTgt spid="629"/>
                                        </p:tgtEl>
                                      </p:cBhvr>
                                    </p:animEffect>
                                  </p:childTnLst>
                                </p:cTn>
                              </p:par>
                            </p:childTnLst>
                          </p:cTn>
                        </p:par>
                        <p:par>
                          <p:cTn id="28" fill="hold">
                            <p:stCondLst>
                              <p:cond delay="3800"/>
                            </p:stCondLst>
                            <p:childTnLst>
                              <p:par>
                                <p:cTn id="29" presetClass="entr" nodeType="afterEffect" presetSubtype="8" presetID="22" grpId="7" fill="hold">
                                  <p:stCondLst>
                                    <p:cond delay="0"/>
                                  </p:stCondLst>
                                  <p:iterate type="el" backwards="0">
                                    <p:tmAbs val="0"/>
                                  </p:iterate>
                                  <p:childTnLst>
                                    <p:set>
                                      <p:cBhvr>
                                        <p:cTn id="30" fill="hold"/>
                                        <p:tgtEl>
                                          <p:spTgt spid="630"/>
                                        </p:tgtEl>
                                        <p:attrNameLst>
                                          <p:attrName>style.visibility</p:attrName>
                                        </p:attrNameLst>
                                      </p:cBhvr>
                                      <p:to>
                                        <p:strVal val="visible"/>
                                      </p:to>
                                    </p:set>
                                    <p:animEffect filter="wipe(left)" transition="in">
                                      <p:cBhvr>
                                        <p:cTn id="31" dur="500"/>
                                        <p:tgtEl>
                                          <p:spTgt spid="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3" grpId="2"/>
      <p:bldP build="whole" bldLvl="1" animBg="1" rev="0" advAuto="0" spid="631" grpId="3"/>
      <p:bldP build="whole" bldLvl="1" animBg="1" rev="0" advAuto="0" spid="627" grpId="1"/>
      <p:bldP build="whole" bldLvl="1" animBg="1" rev="0" advAuto="0" spid="630" grpId="7"/>
      <p:bldP build="whole" bldLvl="1" animBg="1" rev="0" advAuto="0" spid="629" grpId="6"/>
      <p:bldP build="whole" bldLvl="1" animBg="1" rev="0" advAuto="0" spid="628" grpId="5"/>
      <p:bldP build="whole" bldLvl="1" animBg="1" rev="0" advAuto="0" spid="632" grpId="4"/>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Headings"/>
          <p:cNvSpPr txBox="1"/>
          <p:nvPr>
            <p:ph type="title"/>
          </p:nvPr>
        </p:nvSpPr>
        <p:spPr>
          <a:prstGeom prst="rect">
            <a:avLst/>
          </a:prstGeom>
        </p:spPr>
        <p:txBody>
          <a:bodyPr/>
          <a:lstStyle/>
          <a:p>
            <a:pPr/>
            <a:r>
              <a:t>Headings</a:t>
            </a:r>
          </a:p>
        </p:txBody>
      </p:sp>
      <p:grpSp>
        <p:nvGrpSpPr>
          <p:cNvPr id="638" name="Group"/>
          <p:cNvGrpSpPr/>
          <p:nvPr/>
        </p:nvGrpSpPr>
        <p:grpSpPr>
          <a:xfrm>
            <a:off x="2058294" y="2139439"/>
            <a:ext cx="867272" cy="2041813"/>
            <a:chOff x="0" y="0"/>
            <a:chExt cx="867271" cy="2041811"/>
          </a:xfrm>
        </p:grpSpPr>
        <p:sp>
          <p:nvSpPr>
            <p:cNvPr id="636" name="Zoo"/>
            <p:cNvSpPr txBox="1"/>
            <p:nvPr/>
          </p:nvSpPr>
          <p:spPr>
            <a:xfrm>
              <a:off x="76572" y="1553308"/>
              <a:ext cx="714128" cy="488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spcBef>
                  <a:spcPts val="1000"/>
                </a:spcBef>
                <a:defRPr b="1" sz="2400">
                  <a:solidFill>
                    <a:schemeClr val="accent3">
                      <a:lumOff val="44000"/>
                    </a:schemeClr>
                  </a:solidFill>
                  <a:latin typeface="Arial"/>
                  <a:ea typeface="Arial"/>
                  <a:cs typeface="Arial"/>
                  <a:sym typeface="Arial"/>
                </a:defRPr>
              </a:lvl1pPr>
            </a:lstStyle>
            <a:p>
              <a:pPr/>
              <a:r>
                <a:t>Zoo</a:t>
              </a:r>
            </a:p>
          </p:txBody>
        </p:sp>
        <p:sp>
          <p:nvSpPr>
            <p:cNvPr id="637" name="&lt;h1&gt;"/>
            <p:cNvSpPr txBox="1"/>
            <p:nvPr/>
          </p:nvSpPr>
          <p:spPr>
            <a:xfrm>
              <a:off x="0" y="-1"/>
              <a:ext cx="867272" cy="488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spcBef>
                  <a:spcPts val="1000"/>
                </a:spcBef>
                <a:defRPr b="1" sz="2400">
                  <a:solidFill>
                    <a:schemeClr val="accent3">
                      <a:lumOff val="44000"/>
                    </a:schemeClr>
                  </a:solidFill>
                  <a:latin typeface="Arial"/>
                  <a:ea typeface="Arial"/>
                  <a:cs typeface="Arial"/>
                  <a:sym typeface="Arial"/>
                </a:defRPr>
              </a:lvl1pPr>
            </a:lstStyle>
            <a:p>
              <a:pPr/>
              <a:r>
                <a:t>&lt;h1&gt;</a:t>
              </a:r>
            </a:p>
          </p:txBody>
        </p:sp>
      </p:grpSp>
      <p:grpSp>
        <p:nvGrpSpPr>
          <p:cNvPr id="641" name="Group"/>
          <p:cNvGrpSpPr/>
          <p:nvPr/>
        </p:nvGrpSpPr>
        <p:grpSpPr>
          <a:xfrm>
            <a:off x="5465520" y="1791523"/>
            <a:ext cx="1260960" cy="3133926"/>
            <a:chOff x="0" y="0"/>
            <a:chExt cx="1260958" cy="3133924"/>
          </a:xfrm>
        </p:grpSpPr>
        <p:sp>
          <p:nvSpPr>
            <p:cNvPr id="639" name="Birds…"/>
            <p:cNvSpPr txBox="1"/>
            <p:nvPr/>
          </p:nvSpPr>
          <p:spPr>
            <a:xfrm>
              <a:off x="0" y="1157028"/>
              <a:ext cx="1260959" cy="1976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p>
              <a:pPr>
                <a:spcBef>
                  <a:spcPts val="1000"/>
                </a:spcBef>
                <a:defRPr b="1">
                  <a:solidFill>
                    <a:schemeClr val="accent3">
                      <a:lumOff val="44000"/>
                    </a:schemeClr>
                  </a:solidFill>
                  <a:latin typeface="Arial"/>
                  <a:ea typeface="Arial"/>
                  <a:cs typeface="Arial"/>
                  <a:sym typeface="Arial"/>
                </a:defRPr>
              </a:pPr>
              <a:r>
                <a:t>Birds</a:t>
              </a:r>
            </a:p>
            <a:p>
              <a:pPr>
                <a:spcBef>
                  <a:spcPts val="1000"/>
                </a:spcBef>
                <a:defRPr b="1">
                  <a:solidFill>
                    <a:schemeClr val="accent3">
                      <a:lumOff val="44000"/>
                    </a:schemeClr>
                  </a:solidFill>
                  <a:latin typeface="Arial"/>
                  <a:ea typeface="Arial"/>
                  <a:cs typeface="Arial"/>
                  <a:sym typeface="Arial"/>
                </a:defRPr>
              </a:pPr>
            </a:p>
            <a:p>
              <a:pPr>
                <a:spcBef>
                  <a:spcPts val="1000"/>
                </a:spcBef>
                <a:defRPr b="1">
                  <a:solidFill>
                    <a:schemeClr val="accent3">
                      <a:lumOff val="44000"/>
                    </a:schemeClr>
                  </a:solidFill>
                  <a:latin typeface="Arial"/>
                  <a:ea typeface="Arial"/>
                  <a:cs typeface="Arial"/>
                  <a:sym typeface="Arial"/>
                </a:defRPr>
              </a:pPr>
              <a:r>
                <a:t>Mammals</a:t>
              </a:r>
            </a:p>
            <a:p>
              <a:pPr>
                <a:spcBef>
                  <a:spcPts val="1000"/>
                </a:spcBef>
                <a:defRPr b="1">
                  <a:solidFill>
                    <a:schemeClr val="accent3">
                      <a:lumOff val="44000"/>
                    </a:schemeClr>
                  </a:solidFill>
                  <a:latin typeface="Arial"/>
                  <a:ea typeface="Arial"/>
                  <a:cs typeface="Arial"/>
                  <a:sym typeface="Arial"/>
                </a:defRPr>
              </a:pPr>
            </a:p>
            <a:p>
              <a:pPr>
                <a:spcBef>
                  <a:spcPts val="1000"/>
                </a:spcBef>
                <a:defRPr b="1">
                  <a:solidFill>
                    <a:schemeClr val="accent3">
                      <a:lumOff val="44000"/>
                    </a:schemeClr>
                  </a:solidFill>
                  <a:latin typeface="Arial"/>
                  <a:ea typeface="Arial"/>
                  <a:cs typeface="Arial"/>
                  <a:sym typeface="Arial"/>
                </a:defRPr>
              </a:pPr>
              <a:r>
                <a:t>Reptiles</a:t>
              </a:r>
            </a:p>
          </p:txBody>
        </p:sp>
        <p:sp>
          <p:nvSpPr>
            <p:cNvPr id="640" name="&lt;h2&gt;"/>
            <p:cNvSpPr txBox="1"/>
            <p:nvPr/>
          </p:nvSpPr>
          <p:spPr>
            <a:xfrm>
              <a:off x="205178" y="-1"/>
              <a:ext cx="867272" cy="488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spcBef>
                  <a:spcPts val="1000"/>
                </a:spcBef>
                <a:defRPr b="1" sz="2400">
                  <a:solidFill>
                    <a:schemeClr val="accent3">
                      <a:lumOff val="44000"/>
                    </a:schemeClr>
                  </a:solidFill>
                  <a:latin typeface="Arial"/>
                  <a:ea typeface="Arial"/>
                  <a:cs typeface="Arial"/>
                  <a:sym typeface="Arial"/>
                </a:defRPr>
              </a:lvl1pPr>
            </a:lstStyle>
            <a:p>
              <a:pPr/>
              <a:r>
                <a:t>&lt;h2&gt;</a:t>
              </a:r>
            </a:p>
          </p:txBody>
        </p:sp>
      </p:grpSp>
      <p:grpSp>
        <p:nvGrpSpPr>
          <p:cNvPr id="646" name="Group"/>
          <p:cNvGrpSpPr/>
          <p:nvPr/>
        </p:nvGrpSpPr>
        <p:grpSpPr>
          <a:xfrm>
            <a:off x="9121947" y="1294282"/>
            <a:ext cx="1165297" cy="4521091"/>
            <a:chOff x="0" y="0"/>
            <a:chExt cx="1165296" cy="4521089"/>
          </a:xfrm>
        </p:grpSpPr>
        <p:sp>
          <p:nvSpPr>
            <p:cNvPr id="642" name="Ducks…"/>
            <p:cNvSpPr txBox="1"/>
            <p:nvPr/>
          </p:nvSpPr>
          <p:spPr>
            <a:xfrm>
              <a:off x="10960" y="763017"/>
              <a:ext cx="1140446" cy="1038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Ducks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Eagles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Penguins</a:t>
              </a:r>
            </a:p>
          </p:txBody>
        </p:sp>
        <p:sp>
          <p:nvSpPr>
            <p:cNvPr id="643" name="Monkeys…"/>
            <p:cNvSpPr txBox="1"/>
            <p:nvPr/>
          </p:nvSpPr>
          <p:spPr>
            <a:xfrm>
              <a:off x="4015" y="2122882"/>
              <a:ext cx="1161282" cy="1038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Monkeys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Tigers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Zebras</a:t>
              </a:r>
            </a:p>
          </p:txBody>
        </p:sp>
        <p:sp>
          <p:nvSpPr>
            <p:cNvPr id="644" name="Snakes…"/>
            <p:cNvSpPr txBox="1"/>
            <p:nvPr/>
          </p:nvSpPr>
          <p:spPr>
            <a:xfrm>
              <a:off x="0" y="3482746"/>
              <a:ext cx="1161282" cy="1038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Snakes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Tortoises</a:t>
              </a:r>
            </a:p>
            <a:p>
              <a:pPr marL="190499" indent="-190499">
                <a:spcBef>
                  <a:spcPts val="1000"/>
                </a:spcBef>
                <a:buClr>
                  <a:schemeClr val="accent3">
                    <a:lumOff val="44000"/>
                  </a:schemeClr>
                </a:buClr>
                <a:buSzPct val="100000"/>
                <a:buFont typeface="Avenir Next"/>
                <a:buChar char="•"/>
                <a:defRPr sz="1500">
                  <a:solidFill>
                    <a:schemeClr val="accent3">
                      <a:lumOff val="44000"/>
                    </a:schemeClr>
                  </a:solidFill>
                  <a:latin typeface="Arial"/>
                  <a:ea typeface="Arial"/>
                  <a:cs typeface="Arial"/>
                  <a:sym typeface="Arial"/>
                </a:defRPr>
              </a:pPr>
              <a:r>
                <a:t>Lizards</a:t>
              </a:r>
            </a:p>
          </p:txBody>
        </p:sp>
        <p:sp>
          <p:nvSpPr>
            <p:cNvPr id="645" name="&lt;h3&gt;"/>
            <p:cNvSpPr txBox="1"/>
            <p:nvPr/>
          </p:nvSpPr>
          <p:spPr>
            <a:xfrm>
              <a:off x="148502" y="-1"/>
              <a:ext cx="867272" cy="488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spcBef>
                  <a:spcPts val="1000"/>
                </a:spcBef>
                <a:defRPr b="1" sz="2400">
                  <a:solidFill>
                    <a:schemeClr val="accent3">
                      <a:lumOff val="44000"/>
                    </a:schemeClr>
                  </a:solidFill>
                  <a:latin typeface="Arial"/>
                  <a:ea typeface="Arial"/>
                  <a:cs typeface="Arial"/>
                  <a:sym typeface="Arial"/>
                </a:defRPr>
              </a:lvl1pPr>
            </a:lstStyle>
            <a:p>
              <a:pPr/>
              <a:r>
                <a:t>&lt;h3&gt;</a:t>
              </a:r>
            </a:p>
          </p:txBody>
        </p:sp>
      </p:grpSp>
      <p:grpSp>
        <p:nvGrpSpPr>
          <p:cNvPr id="650" name="Group"/>
          <p:cNvGrpSpPr/>
          <p:nvPr/>
        </p:nvGrpSpPr>
        <p:grpSpPr>
          <a:xfrm>
            <a:off x="3004187" y="3137078"/>
            <a:ext cx="2461146" cy="1587094"/>
            <a:chOff x="0" y="0"/>
            <a:chExt cx="2461144" cy="1587092"/>
          </a:xfrm>
        </p:grpSpPr>
        <p:sp>
          <p:nvSpPr>
            <p:cNvPr id="647" name="Line"/>
            <p:cNvSpPr/>
            <p:nvPr/>
          </p:nvSpPr>
          <p:spPr>
            <a:xfrm flipV="1">
              <a:off x="63160" y="0"/>
              <a:ext cx="2387542" cy="834420"/>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48" name="Line"/>
            <p:cNvSpPr/>
            <p:nvPr/>
          </p:nvSpPr>
          <p:spPr>
            <a:xfrm>
              <a:off x="51325" y="832482"/>
              <a:ext cx="2409820" cy="754611"/>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49" name="Line"/>
            <p:cNvSpPr/>
            <p:nvPr/>
          </p:nvSpPr>
          <p:spPr>
            <a:xfrm>
              <a:off x="0" y="830767"/>
              <a:ext cx="2423196" cy="1"/>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grpSp>
      <p:grpSp>
        <p:nvGrpSpPr>
          <p:cNvPr id="663" name="Group"/>
          <p:cNvGrpSpPr/>
          <p:nvPr/>
        </p:nvGrpSpPr>
        <p:grpSpPr>
          <a:xfrm>
            <a:off x="6196121" y="2325036"/>
            <a:ext cx="3001292" cy="3229261"/>
            <a:chOff x="0" y="0"/>
            <a:chExt cx="3001291" cy="3229260"/>
          </a:xfrm>
        </p:grpSpPr>
        <p:grpSp>
          <p:nvGrpSpPr>
            <p:cNvPr id="654" name="Group"/>
            <p:cNvGrpSpPr/>
            <p:nvPr/>
          </p:nvGrpSpPr>
          <p:grpSpPr>
            <a:xfrm>
              <a:off x="-1" y="0"/>
              <a:ext cx="3001293" cy="886596"/>
              <a:chOff x="0" y="0"/>
              <a:chExt cx="3001291" cy="886595"/>
            </a:xfrm>
          </p:grpSpPr>
          <p:sp>
            <p:nvSpPr>
              <p:cNvPr id="651" name="Line"/>
              <p:cNvSpPr/>
              <p:nvPr/>
            </p:nvSpPr>
            <p:spPr>
              <a:xfrm flipV="1">
                <a:off x="63160" y="0"/>
                <a:ext cx="2876562" cy="877547"/>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52" name="Line"/>
              <p:cNvSpPr/>
              <p:nvPr/>
            </p:nvSpPr>
            <p:spPr>
              <a:xfrm flipV="1">
                <a:off x="38625" y="537375"/>
                <a:ext cx="2909545" cy="338235"/>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53" name="Line"/>
              <p:cNvSpPr/>
              <p:nvPr/>
            </p:nvSpPr>
            <p:spPr>
              <a:xfrm flipV="1">
                <a:off x="-1" y="271339"/>
                <a:ext cx="3001293" cy="615257"/>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grpSp>
        <p:grpSp>
          <p:nvGrpSpPr>
            <p:cNvPr id="658" name="Group"/>
            <p:cNvGrpSpPr/>
            <p:nvPr/>
          </p:nvGrpSpPr>
          <p:grpSpPr>
            <a:xfrm>
              <a:off x="427227" y="1355368"/>
              <a:ext cx="2510044" cy="513862"/>
              <a:chOff x="0" y="0"/>
              <a:chExt cx="2510043" cy="513860"/>
            </a:xfrm>
          </p:grpSpPr>
          <p:sp>
            <p:nvSpPr>
              <p:cNvPr id="655" name="Line"/>
              <p:cNvSpPr/>
              <p:nvPr/>
            </p:nvSpPr>
            <p:spPr>
              <a:xfrm flipV="1">
                <a:off x="-1" y="-1"/>
                <a:ext cx="2496897" cy="293823"/>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56" name="Line"/>
              <p:cNvSpPr/>
              <p:nvPr/>
            </p:nvSpPr>
            <p:spPr>
              <a:xfrm>
                <a:off x="13565" y="304584"/>
                <a:ext cx="2459371" cy="209277"/>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57" name="Line"/>
              <p:cNvSpPr/>
              <p:nvPr/>
            </p:nvSpPr>
            <p:spPr>
              <a:xfrm flipV="1">
                <a:off x="339" y="252069"/>
                <a:ext cx="2509705" cy="50801"/>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grpSp>
        <p:grpSp>
          <p:nvGrpSpPr>
            <p:cNvPr id="662" name="Group"/>
            <p:cNvGrpSpPr/>
            <p:nvPr/>
          </p:nvGrpSpPr>
          <p:grpSpPr>
            <a:xfrm>
              <a:off x="270090" y="2407260"/>
              <a:ext cx="2686485" cy="822001"/>
              <a:chOff x="0" y="0"/>
              <a:chExt cx="2686483" cy="821999"/>
            </a:xfrm>
          </p:grpSpPr>
          <p:sp>
            <p:nvSpPr>
              <p:cNvPr id="659" name="Line"/>
              <p:cNvSpPr/>
              <p:nvPr/>
            </p:nvSpPr>
            <p:spPr>
              <a:xfrm>
                <a:off x="64002" y="16628"/>
                <a:ext cx="2618760" cy="277431"/>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60" name="Line"/>
              <p:cNvSpPr/>
              <p:nvPr/>
            </p:nvSpPr>
            <p:spPr>
              <a:xfrm>
                <a:off x="0" y="0"/>
                <a:ext cx="2686484" cy="822000"/>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661" name="Line"/>
              <p:cNvSpPr/>
              <p:nvPr/>
            </p:nvSpPr>
            <p:spPr>
              <a:xfrm>
                <a:off x="842" y="277"/>
                <a:ext cx="2682941" cy="549987"/>
              </a:xfrm>
              <a:prstGeom prst="line">
                <a:avLst/>
              </a:prstGeom>
              <a:noFill/>
              <a:ln w="38100" cap="flat">
                <a:solidFill>
                  <a:schemeClr val="accent3">
                    <a:lumOff val="44000"/>
                  </a:schemeClr>
                </a:solidFill>
                <a:prstDash val="solid"/>
                <a:miter lim="400000"/>
                <a:tailEnd type="triangle" w="med" len="med"/>
              </a:ln>
              <a:effectLst/>
            </p:spPr>
            <p:txBody>
              <a:bodyPr wrap="square" lIns="71437" tIns="71437" rIns="71437" bIns="71437" numCol="1" anchor="ctr">
                <a:noAutofit/>
              </a:bodyP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38"/>
                                        </p:tgtEl>
                                        <p:attrNameLst>
                                          <p:attrName>style.visibility</p:attrName>
                                        </p:attrNameLst>
                                      </p:cBhvr>
                                      <p:to>
                                        <p:strVal val="visible"/>
                                      </p:to>
                                    </p:set>
                                    <p:animEffect filter="wipe(left)" transition="in">
                                      <p:cBhvr>
                                        <p:cTn id="7" dur="499"/>
                                        <p:tgtEl>
                                          <p:spTgt spid="638"/>
                                        </p:tgtEl>
                                      </p:cBhvr>
                                    </p:animEffect>
                                  </p:childTnLst>
                                </p:cTn>
                              </p:par>
                            </p:childTnLst>
                          </p:cTn>
                        </p:par>
                        <p:par>
                          <p:cTn id="8" fill="hold">
                            <p:stCondLst>
                              <p:cond delay="499"/>
                            </p:stCondLst>
                            <p:childTnLst>
                              <p:par>
                                <p:cTn id="9" presetClass="entr" nodeType="afterEffect" presetSubtype="8" presetID="22" grpId="2" fill="hold">
                                  <p:stCondLst>
                                    <p:cond delay="500"/>
                                  </p:stCondLst>
                                  <p:iterate type="el" backwards="0">
                                    <p:tmAbs val="0"/>
                                  </p:iterate>
                                  <p:childTnLst>
                                    <p:set>
                                      <p:cBhvr>
                                        <p:cTn id="10" fill="hold"/>
                                        <p:tgtEl>
                                          <p:spTgt spid="650"/>
                                        </p:tgtEl>
                                        <p:attrNameLst>
                                          <p:attrName>style.visibility</p:attrName>
                                        </p:attrNameLst>
                                      </p:cBhvr>
                                      <p:to>
                                        <p:strVal val="visible"/>
                                      </p:to>
                                    </p:set>
                                    <p:animEffect filter="wipe(left)" transition="in">
                                      <p:cBhvr>
                                        <p:cTn id="11" dur="499"/>
                                        <p:tgtEl>
                                          <p:spTgt spid="650"/>
                                        </p:tgtEl>
                                      </p:cBhvr>
                                    </p:animEffect>
                                  </p:childTnLst>
                                </p:cTn>
                              </p:par>
                            </p:childTnLst>
                          </p:cTn>
                        </p:par>
                        <p:par>
                          <p:cTn id="12" fill="hold">
                            <p:stCondLst>
                              <p:cond delay="1498"/>
                            </p:stCondLst>
                            <p:childTnLst>
                              <p:par>
                                <p:cTn id="13" presetClass="entr" nodeType="afterEffect" presetSubtype="8" presetID="22" grpId="3" fill="hold">
                                  <p:stCondLst>
                                    <p:cond delay="500"/>
                                  </p:stCondLst>
                                  <p:iterate type="el" backwards="0">
                                    <p:tmAbs val="0"/>
                                  </p:iterate>
                                  <p:childTnLst>
                                    <p:set>
                                      <p:cBhvr>
                                        <p:cTn id="14" fill="hold"/>
                                        <p:tgtEl>
                                          <p:spTgt spid="641"/>
                                        </p:tgtEl>
                                        <p:attrNameLst>
                                          <p:attrName>style.visibility</p:attrName>
                                        </p:attrNameLst>
                                      </p:cBhvr>
                                      <p:to>
                                        <p:strVal val="visible"/>
                                      </p:to>
                                    </p:set>
                                    <p:animEffect filter="wipe(left)" transition="in">
                                      <p:cBhvr>
                                        <p:cTn id="15" dur="499"/>
                                        <p:tgtEl>
                                          <p:spTgt spid="641"/>
                                        </p:tgtEl>
                                      </p:cBhvr>
                                    </p:animEffect>
                                  </p:childTnLst>
                                </p:cTn>
                              </p:par>
                            </p:childTnLst>
                          </p:cTn>
                        </p:par>
                        <p:par>
                          <p:cTn id="16" fill="hold">
                            <p:stCondLst>
                              <p:cond delay="2497"/>
                            </p:stCondLst>
                            <p:childTnLst>
                              <p:par>
                                <p:cTn id="17" presetClass="entr" nodeType="afterEffect" presetSubtype="8" presetID="22" grpId="4" fill="hold">
                                  <p:stCondLst>
                                    <p:cond delay="500"/>
                                  </p:stCondLst>
                                  <p:iterate type="el" backwards="0">
                                    <p:tmAbs val="0"/>
                                  </p:iterate>
                                  <p:childTnLst>
                                    <p:set>
                                      <p:cBhvr>
                                        <p:cTn id="18" fill="hold"/>
                                        <p:tgtEl>
                                          <p:spTgt spid="663"/>
                                        </p:tgtEl>
                                        <p:attrNameLst>
                                          <p:attrName>style.visibility</p:attrName>
                                        </p:attrNameLst>
                                      </p:cBhvr>
                                      <p:to>
                                        <p:strVal val="visible"/>
                                      </p:to>
                                    </p:set>
                                    <p:animEffect filter="wipe(left)" transition="in">
                                      <p:cBhvr>
                                        <p:cTn id="19" dur="499"/>
                                        <p:tgtEl>
                                          <p:spTgt spid="663"/>
                                        </p:tgtEl>
                                      </p:cBhvr>
                                    </p:animEffect>
                                  </p:childTnLst>
                                </p:cTn>
                              </p:par>
                            </p:childTnLst>
                          </p:cTn>
                        </p:par>
                        <p:par>
                          <p:cTn id="20" fill="hold">
                            <p:stCondLst>
                              <p:cond delay="3496"/>
                            </p:stCondLst>
                            <p:childTnLst>
                              <p:par>
                                <p:cTn id="21" presetClass="entr" nodeType="afterEffect" presetSubtype="8" presetID="22" grpId="5" fill="hold">
                                  <p:stCondLst>
                                    <p:cond delay="500"/>
                                  </p:stCondLst>
                                  <p:iterate type="el" backwards="0">
                                    <p:tmAbs val="0"/>
                                  </p:iterate>
                                  <p:childTnLst>
                                    <p:set>
                                      <p:cBhvr>
                                        <p:cTn id="22" fill="hold"/>
                                        <p:tgtEl>
                                          <p:spTgt spid="646"/>
                                        </p:tgtEl>
                                        <p:attrNameLst>
                                          <p:attrName>style.visibility</p:attrName>
                                        </p:attrNameLst>
                                      </p:cBhvr>
                                      <p:to>
                                        <p:strVal val="visible"/>
                                      </p:to>
                                    </p:set>
                                    <p:animEffect filter="wipe(left)" transition="in">
                                      <p:cBhvr>
                                        <p:cTn id="23" dur="499"/>
                                        <p:tgtEl>
                                          <p:spTgt spid="6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2"/>
      <p:bldP build="whole" bldLvl="1" animBg="1" rev="0" advAuto="0" spid="663" grpId="4"/>
      <p:bldP build="whole" bldLvl="1" animBg="1" rev="0" advAuto="0" spid="646" grpId="5"/>
      <p:bldP build="whole" bldLvl="1" animBg="1" rev="0" advAuto="0" spid="641" grpId="3"/>
      <p:bldP build="whole" bldLvl="1" animBg="1" rev="0" advAuto="0" spid="638"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Headings"/>
          <p:cNvSpPr txBox="1"/>
          <p:nvPr>
            <p:ph type="title"/>
          </p:nvPr>
        </p:nvSpPr>
        <p:spPr>
          <a:prstGeom prst="rect">
            <a:avLst/>
          </a:prstGeom>
        </p:spPr>
        <p:txBody>
          <a:bodyPr/>
          <a:lstStyle/>
          <a:p>
            <a:pPr/>
            <a:r>
              <a:t>Headings</a:t>
            </a:r>
          </a:p>
        </p:txBody>
      </p:sp>
      <p:sp>
        <p:nvSpPr>
          <p:cNvPr id="666" name="Heading is missing text…"/>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Heading is missing text</a:t>
            </a:r>
          </a:p>
          <a:p>
            <a:pPr lvl="2" marL="762000" indent="-304800">
              <a:buClr>
                <a:schemeClr val="accent3">
                  <a:lumOff val="44000"/>
                </a:schemeClr>
              </a:buClr>
              <a:buChar char="•"/>
              <a:defRPr b="0" sz="2400"/>
            </a:pPr>
            <a:r>
              <a:t>Heading added via copy/paste</a:t>
            </a:r>
          </a:p>
          <a:p>
            <a:pPr lvl="2" marL="762000" indent="-304800">
              <a:buClr>
                <a:schemeClr val="accent3">
                  <a:lumOff val="44000"/>
                </a:schemeClr>
              </a:buClr>
              <a:buChar char="•"/>
              <a:defRPr b="0" sz="2400"/>
            </a:pPr>
            <a:r>
              <a:t>&lt;enter&gt; used to set spacing</a:t>
            </a:r>
          </a:p>
          <a:p>
            <a:pPr lvl="2" marL="762000" indent="-304800">
              <a:buClr>
                <a:schemeClr val="accent3">
                  <a:lumOff val="44000"/>
                </a:schemeClr>
              </a:buClr>
              <a:buChar char="•"/>
              <a:defRPr b="0" sz="2400"/>
            </a:pPr>
            <a:r>
              <a:t>Built into templates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What is Digital Accessibility?"/>
          <p:cNvSpPr txBox="1"/>
          <p:nvPr>
            <p:ph type="title"/>
          </p:nvPr>
        </p:nvSpPr>
        <p:spPr>
          <a:prstGeom prst="rect">
            <a:avLst/>
          </a:prstGeom>
        </p:spPr>
        <p:txBody>
          <a:bodyPr/>
          <a:lstStyle/>
          <a:p>
            <a:pPr/>
            <a:r>
              <a:t>What is Digital Accessibility?</a:t>
            </a:r>
          </a:p>
        </p:txBody>
      </p:sp>
      <p:sp>
        <p:nvSpPr>
          <p:cNvPr id="339" name="Accessibility is about people.…"/>
          <p:cNvSpPr txBox="1"/>
          <p:nvPr/>
        </p:nvSpPr>
        <p:spPr>
          <a:xfrm>
            <a:off x="762000" y="1905000"/>
            <a:ext cx="6669252" cy="6122194"/>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spcBef>
                <a:spcPts val="1000"/>
              </a:spcBef>
              <a:defRPr sz="2400">
                <a:solidFill>
                  <a:schemeClr val="accent3">
                    <a:lumOff val="44000"/>
                  </a:schemeClr>
                </a:solidFill>
                <a:latin typeface="Arial"/>
                <a:ea typeface="Arial"/>
                <a:cs typeface="Arial"/>
                <a:sym typeface="Arial"/>
              </a:defRPr>
            </a:pPr>
            <a:r>
              <a:rPr>
                <a:uFill>
                  <a:solidFill>
                    <a:srgbClr val="2D2D2D"/>
                  </a:solidFill>
                </a:uFill>
              </a:rPr>
              <a:t>Accessibility is about people.</a:t>
            </a:r>
          </a:p>
          <a:p>
            <a:pPr>
              <a:spcBef>
                <a:spcPts val="1000"/>
              </a:spcBef>
              <a:defRPr sz="2400">
                <a:solidFill>
                  <a:schemeClr val="accent3">
                    <a:lumOff val="44000"/>
                  </a:schemeClr>
                </a:solidFill>
                <a:latin typeface="Arial"/>
                <a:ea typeface="Arial"/>
                <a:cs typeface="Arial"/>
                <a:sym typeface="Arial"/>
              </a:defRPr>
            </a:pPr>
          </a:p>
          <a:p>
            <a:pPr>
              <a:spcBef>
                <a:spcPts val="1000"/>
              </a:spcBef>
              <a:defRPr sz="2400">
                <a:solidFill>
                  <a:schemeClr val="accent3">
                    <a:lumOff val="44000"/>
                  </a:schemeClr>
                </a:solidFill>
                <a:latin typeface="Arial"/>
                <a:ea typeface="Arial"/>
                <a:cs typeface="Arial"/>
                <a:sym typeface="Arial"/>
              </a:defRPr>
            </a:pPr>
            <a:r>
              <a:t>What is your goal?</a:t>
            </a:r>
          </a:p>
          <a:p>
            <a:pPr>
              <a:spcBef>
                <a:spcPts val="1000"/>
              </a:spcBef>
              <a:defRPr sz="2400">
                <a:solidFill>
                  <a:schemeClr val="accent3">
                    <a:lumOff val="44000"/>
                  </a:schemeClr>
                </a:solidFill>
                <a:latin typeface="Arial"/>
                <a:ea typeface="Arial"/>
                <a:cs typeface="Arial"/>
                <a:sym typeface="Arial"/>
              </a:defRPr>
            </a:pPr>
            <a:r>
              <a:t>Make sure your information reaches as many people as possible.</a:t>
            </a:r>
          </a:p>
        </p:txBody>
      </p:sp>
      <p:pic>
        <p:nvPicPr>
          <p:cNvPr id="340" name="Image" descr="Image"/>
          <p:cNvPicPr>
            <a:picLocks noChangeAspect="1"/>
          </p:cNvPicPr>
          <p:nvPr/>
        </p:nvPicPr>
        <p:blipFill>
          <a:blip r:embed="rId2">
            <a:extLst/>
          </a:blip>
          <a:stretch>
            <a:fillRect/>
          </a:stretch>
        </p:blipFill>
        <p:spPr>
          <a:xfrm>
            <a:off x="7607300" y="1996585"/>
            <a:ext cx="3810000" cy="28648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dissolve" transition="in">
                                      <p:cBhvr>
                                        <p:cTn id="7" dur="499"/>
                                        <p:tgtEl>
                                          <p:spTgt spid="33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dissolve" transition="in">
                                      <p:cBhvr>
                                        <p:cTn id="10" dur="499"/>
                                        <p:tgtEl>
                                          <p:spTgt spid="339">
                                            <p:txEl>
                                              <p:pRg st="0" end="0"/>
                                            </p:txEl>
                                          </p:spTgt>
                                        </p:tgtEl>
                                      </p:cBhvr>
                                    </p:animEffect>
                                  </p:childTnLst>
                                </p:cTn>
                              </p:par>
                            </p:childTnLst>
                          </p:cTn>
                        </p:par>
                        <p:par>
                          <p:cTn id="11" fill="hold">
                            <p:stCondLst>
                              <p:cond delay="499"/>
                            </p:stCondLst>
                            <p:childTnLst>
                              <p:par>
                                <p:cTn id="12" presetClass="entr" nodeType="afterEffect" presetID="9" grpId="1" fill="hold">
                                  <p:stCondLst>
                                    <p:cond delay="0"/>
                                  </p:stCondLst>
                                  <p:iterate type="el" backwards="0">
                                    <p:tmAbs val="0"/>
                                  </p:iterate>
                                  <p:childTnLst>
                                    <p:set>
                                      <p:cBhvr>
                                        <p:cTn id="13" fill="hold"/>
                                        <p:tgtEl>
                                          <p:spTgt spid="339">
                                            <p:txEl>
                                              <p:pRg st="1" end="1"/>
                                            </p:txEl>
                                          </p:spTgt>
                                        </p:tgtEl>
                                        <p:attrNameLst>
                                          <p:attrName>style.visibility</p:attrName>
                                        </p:attrNameLst>
                                      </p:cBhvr>
                                      <p:to>
                                        <p:strVal val="visible"/>
                                      </p:to>
                                    </p:set>
                                    <p:animEffect filter="dissolve" transition="in">
                                      <p:cBhvr>
                                        <p:cTn id="14" dur="499"/>
                                        <p:tgtEl>
                                          <p:spTgt spid="33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1" fill="hold">
                                  <p:stCondLst>
                                    <p:cond delay="0"/>
                                  </p:stCondLst>
                                  <p:iterate type="el" backwards="0">
                                    <p:tmAbs val="0"/>
                                  </p:iterate>
                                  <p:childTnLst>
                                    <p:set>
                                      <p:cBhvr>
                                        <p:cTn id="18" fill="hold"/>
                                        <p:tgtEl>
                                          <p:spTgt spid="339">
                                            <p:txEl>
                                              <p:pRg st="2" end="2"/>
                                            </p:txEl>
                                          </p:spTgt>
                                        </p:tgtEl>
                                        <p:attrNameLst>
                                          <p:attrName>style.visibility</p:attrName>
                                        </p:attrNameLst>
                                      </p:cBhvr>
                                      <p:to>
                                        <p:strVal val="visible"/>
                                      </p:to>
                                    </p:set>
                                    <p:animEffect filter="dissolve" transition="in">
                                      <p:cBhvr>
                                        <p:cTn id="19" dur="499"/>
                                        <p:tgtEl>
                                          <p:spTgt spid="33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1" fill="hold">
                                  <p:stCondLst>
                                    <p:cond delay="0"/>
                                  </p:stCondLst>
                                  <p:iterate type="el" backwards="0">
                                    <p:tmAbs val="0"/>
                                  </p:iterate>
                                  <p:childTnLst>
                                    <p:set>
                                      <p:cBhvr>
                                        <p:cTn id="23" fill="hold"/>
                                        <p:tgtEl>
                                          <p:spTgt spid="339">
                                            <p:txEl>
                                              <p:pRg st="3" end="3"/>
                                            </p:txEl>
                                          </p:spTgt>
                                        </p:tgtEl>
                                        <p:attrNameLst>
                                          <p:attrName>style.visibility</p:attrName>
                                        </p:attrNameLst>
                                      </p:cBhvr>
                                      <p:to>
                                        <p:strVal val="visible"/>
                                      </p:to>
                                    </p:set>
                                    <p:animEffect filter="dissolve" transition="in">
                                      <p:cBhvr>
                                        <p:cTn id="24" dur="499"/>
                                        <p:tgtEl>
                                          <p:spTgt spid="339">
                                            <p:txEl>
                                              <p:pRg st="3" end="3"/>
                                            </p:txEl>
                                          </p:spTgt>
                                        </p:tgtEl>
                                      </p:cBhvr>
                                    </p:animEffect>
                                  </p:childTnLst>
                                </p:cTn>
                              </p:par>
                            </p:childTnLst>
                          </p:cTn>
                        </p:par>
                        <p:par>
                          <p:cTn id="25" fill="hold">
                            <p:stCondLst>
                              <p:cond delay="499"/>
                            </p:stCondLst>
                            <p:childTnLst>
                              <p:par>
                                <p:cTn id="26" presetClass="entr" nodeType="afterEffect" presetID="9" grpId="2" fill="hold">
                                  <p:stCondLst>
                                    <p:cond delay="0"/>
                                  </p:stCondLst>
                                  <p:iterate type="el" backwards="0">
                                    <p:tmAbs val="0"/>
                                  </p:iterate>
                                  <p:childTnLst>
                                    <p:set>
                                      <p:cBhvr>
                                        <p:cTn id="27" fill="hold"/>
                                        <p:tgtEl>
                                          <p:spTgt spid="340"/>
                                        </p:tgtEl>
                                        <p:attrNameLst>
                                          <p:attrName>style.visibility</p:attrName>
                                        </p:attrNameLst>
                                      </p:cBhvr>
                                      <p:to>
                                        <p:strVal val="visible"/>
                                      </p:to>
                                    </p:set>
                                    <p:animEffect filter="dissolve" transition="in">
                                      <p:cBhvr>
                                        <p:cTn id="28"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P build="whole" bldLvl="1" animBg="1" rev="0" advAuto="0" spid="340" grpId="2"/>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Headings"/>
          <p:cNvSpPr txBox="1"/>
          <p:nvPr>
            <p:ph type="title"/>
          </p:nvPr>
        </p:nvSpPr>
        <p:spPr>
          <a:prstGeom prst="rect">
            <a:avLst/>
          </a:prstGeom>
        </p:spPr>
        <p:txBody>
          <a:bodyPr/>
          <a:lstStyle/>
          <a:p>
            <a:pPr/>
            <a:r>
              <a:t>Headings</a:t>
            </a:r>
          </a:p>
        </p:txBody>
      </p:sp>
      <p:sp>
        <p:nvSpPr>
          <p:cNvPr id="669" name="Correct semantic heading markup"/>
          <p:cNvSpPr txBox="1"/>
          <p:nvPr>
            <p:ph type="body" idx="1"/>
          </p:nvPr>
        </p:nvSpPr>
        <p:spPr>
          <a:xfrm>
            <a:off x="762000" y="1905000"/>
            <a:ext cx="10668000" cy="4191985"/>
          </a:xfrm>
          <a:prstGeom prst="rect">
            <a:avLst/>
          </a:prstGeom>
        </p:spPr>
        <p:txBody>
          <a:bodyPr/>
          <a:lstStyle>
            <a:lvl1pPr marL="457200" indent="-457200">
              <a:buClr>
                <a:schemeClr val="accent3">
                  <a:lumOff val="44000"/>
                </a:schemeClr>
              </a:buClr>
              <a:buChar char="•"/>
              <a:defRPr b="0" sz="3600"/>
            </a:lvl1pPr>
          </a:lstStyle>
          <a:p>
            <a:pPr/>
            <a:r>
              <a:t>Correct semantic heading markup</a:t>
            </a:r>
          </a:p>
        </p:txBody>
      </p:sp>
      <p:sp>
        <p:nvSpPr>
          <p:cNvPr id="670" name="&lt;p&gt;&lt;font-size=“28px”&gt;&lt;b&gt;heading&lt;/b&gt;&lt;/font&gt;&lt;/p&gt;"/>
          <p:cNvSpPr txBox="1"/>
          <p:nvPr/>
        </p:nvSpPr>
        <p:spPr>
          <a:xfrm>
            <a:off x="1837005" y="2981113"/>
            <a:ext cx="851799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Courier"/>
                <a:ea typeface="Courier"/>
                <a:cs typeface="Courier"/>
                <a:sym typeface="Courier"/>
              </a:defRPr>
            </a:lvl1pPr>
          </a:lstStyle>
          <a:p>
            <a:pPr/>
            <a:r>
              <a:t>&lt;p&gt;&lt;font-size=“28px”&gt;&lt;b&gt;heading&lt;/b&gt;&lt;/font&gt;&lt;/p&gt;</a:t>
            </a:r>
          </a:p>
        </p:txBody>
      </p:sp>
      <p:sp>
        <p:nvSpPr>
          <p:cNvPr id="671" name="&lt;h2&gt;heading&lt;/h2&gt;"/>
          <p:cNvSpPr txBox="1"/>
          <p:nvPr/>
        </p:nvSpPr>
        <p:spPr>
          <a:xfrm>
            <a:off x="4580651" y="3941341"/>
            <a:ext cx="3030698"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2400">
                <a:solidFill>
                  <a:schemeClr val="accent3">
                    <a:lumOff val="44000"/>
                  </a:schemeClr>
                </a:solidFill>
                <a:latin typeface="Courier"/>
                <a:ea typeface="Courier"/>
                <a:cs typeface="Courier"/>
                <a:sym typeface="Courier"/>
              </a:defRPr>
            </a:lvl1pPr>
          </a:lstStyle>
          <a:p>
            <a:pPr/>
            <a:r>
              <a:t>&lt;h2&gt;heading&lt;/h2&gt;</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3" name="Headings"/>
          <p:cNvSpPr txBox="1"/>
          <p:nvPr>
            <p:ph type="title"/>
          </p:nvPr>
        </p:nvSpPr>
        <p:spPr>
          <a:prstGeom prst="rect">
            <a:avLst/>
          </a:prstGeom>
        </p:spPr>
        <p:txBody>
          <a:bodyPr/>
          <a:lstStyle/>
          <a:p>
            <a:pPr/>
            <a:r>
              <a:t>Headings</a:t>
            </a:r>
          </a:p>
        </p:txBody>
      </p:sp>
      <p:sp>
        <p:nvSpPr>
          <p:cNvPr id="674" name="Heading Suggestion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Heading Suggestions</a:t>
            </a:r>
          </a:p>
          <a:p>
            <a:pPr lvl="2" marL="1002631" indent="-240631">
              <a:buChar char="•"/>
              <a:defRPr b="0" sz="2400"/>
            </a:pPr>
            <a:r>
              <a:t>Main headings describe the content or purpose</a:t>
            </a:r>
          </a:p>
          <a:p>
            <a:pPr lvl="2" marL="1002631" indent="-240631">
              <a:buChar char="•"/>
              <a:defRPr b="0" sz="2400"/>
            </a:pPr>
            <a:r>
              <a:t>Sub-headings describe, summarize or label </a:t>
            </a:r>
          </a:p>
          <a:p>
            <a:pPr lvl="2" marL="1002631" indent="-240631">
              <a:buChar char="•"/>
              <a:defRPr b="0" sz="2400"/>
            </a:pPr>
            <a:r>
              <a:t>Use keywords or keyword phrases</a:t>
            </a:r>
          </a:p>
          <a:p>
            <a:pPr lvl="2" marL="1002631" indent="-240631">
              <a:buChar char="•"/>
              <a:defRPr b="0" sz="2400"/>
            </a:pPr>
            <a:r>
              <a:t>Avoid jargon</a:t>
            </a:r>
          </a:p>
          <a:p>
            <a:pPr lvl="2" marL="1002631" indent="-240631">
              <a:buChar char="•"/>
              <a:defRPr b="0" sz="2400"/>
            </a:pPr>
            <a:r>
              <a:t>Start headings and labels with distinguishing information</a:t>
            </a:r>
          </a:p>
          <a:p>
            <a:pPr lvl="2" marL="1002631" indent="-240631">
              <a:buChar char="•"/>
              <a:defRPr b="0" sz="2400"/>
            </a:pPr>
            <a:r>
              <a:t>Be concise</a:t>
            </a:r>
          </a:p>
          <a:p>
            <a:pPr lvl="2" marL="1002631" indent="-240631">
              <a:buChar char="•"/>
              <a:defRPr b="0" sz="2400"/>
            </a:pPr>
            <a:r>
              <a:t>Write in sentence or title case</a:t>
            </a:r>
          </a:p>
        </p:txBody>
      </p:sp>
      <p:pic>
        <p:nvPicPr>
          <p:cNvPr id="675" name="lightbulb-idea.png" descr="lightbulb-idea.png"/>
          <p:cNvPicPr>
            <a:picLocks noChangeAspect="1"/>
          </p:cNvPicPr>
          <p:nvPr/>
        </p:nvPicPr>
        <p:blipFill>
          <a:blip r:embed="rId2">
            <a:extLst/>
          </a:blip>
          <a:stretch>
            <a:fillRect/>
          </a:stretch>
        </p:blipFill>
        <p:spPr>
          <a:xfrm>
            <a:off x="9965035" y="768680"/>
            <a:ext cx="1460501" cy="1625601"/>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Links"/>
          <p:cNvSpPr txBox="1"/>
          <p:nvPr>
            <p:ph type="title"/>
          </p:nvPr>
        </p:nvSpPr>
        <p:spPr>
          <a:prstGeom prst="rect">
            <a:avLst/>
          </a:prstGeom>
        </p:spPr>
        <p:txBody>
          <a:bodyPr/>
          <a:lstStyle/>
          <a:p>
            <a:pPr/>
            <a:r>
              <a:t>Links</a:t>
            </a:r>
          </a:p>
        </p:txBody>
      </p:sp>
      <p:sp>
        <p:nvSpPr>
          <p:cNvPr id="678" name="Why are accessible links so important?…"/>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Why are accessible links so important?</a:t>
            </a:r>
          </a:p>
          <a:p>
            <a:pPr lvl="2" marL="1498600" indent="-457200">
              <a:buClr>
                <a:schemeClr val="accent3">
                  <a:lumOff val="44000"/>
                </a:schemeClr>
              </a:buClr>
              <a:buFont typeface="Avenir Next"/>
              <a:buChar char="•"/>
              <a:defRPr b="0" sz="2400"/>
            </a:pPr>
            <a:r>
              <a:t>Clearly identify the target of each link</a:t>
            </a:r>
          </a:p>
          <a:p>
            <a:pPr lvl="2" marL="1498600" indent="-457200">
              <a:buClr>
                <a:schemeClr val="accent3">
                  <a:lumOff val="44000"/>
                </a:schemeClr>
              </a:buClr>
              <a:buFont typeface="Avenir Next"/>
              <a:buChar char="•"/>
              <a:defRPr b="0" sz="2400"/>
            </a:pPr>
            <a:r>
              <a:t>Good link text should not be too general; </a:t>
            </a:r>
            <a:br/>
            <a:r>
              <a:t>don't use "click here."</a:t>
            </a:r>
          </a:p>
          <a:p>
            <a:pPr lvl="2" marL="1498600" indent="-457200">
              <a:buClr>
                <a:schemeClr val="accent3">
                  <a:lumOff val="44000"/>
                </a:schemeClr>
              </a:buClr>
              <a:buFont typeface="Avenir Next"/>
              <a:buChar char="•"/>
              <a:defRPr b="0" sz="2400"/>
            </a:pPr>
            <a:r>
              <a:t>A "title" attribute is NOT useful for Assistive Tech</a:t>
            </a:r>
          </a:p>
          <a:p>
            <a:pPr lvl="2" marL="1498600" indent="-457200">
              <a:buClr>
                <a:schemeClr val="accent3">
                  <a:lumOff val="44000"/>
                </a:schemeClr>
              </a:buClr>
              <a:buFont typeface="Avenir Next"/>
              <a:buChar char="•"/>
              <a:defRPr b="0" sz="2400"/>
            </a:pPr>
            <a:r>
              <a:t>Provide a way to bypass or skip a group of links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Links"/>
          <p:cNvSpPr txBox="1"/>
          <p:nvPr>
            <p:ph type="title"/>
          </p:nvPr>
        </p:nvSpPr>
        <p:spPr>
          <a:prstGeom prst="rect">
            <a:avLst/>
          </a:prstGeom>
        </p:spPr>
        <p:txBody>
          <a:bodyPr/>
          <a:lstStyle/>
          <a:p>
            <a:pPr/>
            <a:r>
              <a:t>Links</a:t>
            </a:r>
          </a:p>
        </p:txBody>
      </p:sp>
      <p:sp>
        <p:nvSpPr>
          <p:cNvPr id="681" name="Who is affected by accessible link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Who is affected by accessible links?</a:t>
            </a:r>
          </a:p>
          <a:p>
            <a:pPr lvl="2" marL="1498600" indent="-457200">
              <a:buClr>
                <a:schemeClr val="accent3">
                  <a:lumOff val="44000"/>
                </a:schemeClr>
              </a:buClr>
              <a:buFont typeface="Avenir Next"/>
              <a:buChar char="•"/>
              <a:defRPr b="0" sz="2400"/>
            </a:pPr>
            <a:r>
              <a:t>All your users!</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3" name="Links"/>
          <p:cNvSpPr txBox="1"/>
          <p:nvPr>
            <p:ph type="title"/>
          </p:nvPr>
        </p:nvSpPr>
        <p:spPr>
          <a:prstGeom prst="rect">
            <a:avLst/>
          </a:prstGeom>
        </p:spPr>
        <p:txBody>
          <a:bodyPr/>
          <a:lstStyle/>
          <a:p>
            <a:pPr/>
            <a:r>
              <a:t>Links</a:t>
            </a:r>
          </a:p>
        </p:txBody>
      </p:sp>
      <p:sp>
        <p:nvSpPr>
          <p:cNvPr id="684" name="Benefits of Accessible Link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Benefits of Accessible Links</a:t>
            </a:r>
          </a:p>
          <a:p>
            <a:pPr lvl="2" marL="1498600" indent="-457200">
              <a:buClr>
                <a:schemeClr val="accent3">
                  <a:lumOff val="44000"/>
                </a:schemeClr>
              </a:buClr>
              <a:buFont typeface="Avenir Next"/>
              <a:buChar char="•"/>
              <a:defRPr b="0" sz="2400"/>
            </a:pPr>
            <a:r>
              <a:t>Increased usability</a:t>
            </a:r>
          </a:p>
          <a:p>
            <a:pPr lvl="2" marL="1498600" indent="-457200">
              <a:buClr>
                <a:schemeClr val="accent3">
                  <a:lumOff val="44000"/>
                </a:schemeClr>
              </a:buClr>
              <a:buFont typeface="Avenir Next"/>
              <a:buChar char="•"/>
              <a:defRPr b="0" sz="2400"/>
            </a:pPr>
            <a:r>
              <a:t>Consistent Navigation</a:t>
            </a:r>
          </a:p>
          <a:p>
            <a:pPr lvl="2" marL="1498600" indent="-457200">
              <a:buClr>
                <a:schemeClr val="accent3">
                  <a:lumOff val="44000"/>
                </a:schemeClr>
              </a:buClr>
              <a:buFont typeface="Avenir Next"/>
              <a:buChar char="•"/>
              <a:defRPr b="0" sz="2400"/>
            </a:pPr>
            <a:r>
              <a:t>Higher Conversions</a:t>
            </a:r>
          </a:p>
          <a:p>
            <a:pPr lvl="2" marL="1498600" indent="-457200">
              <a:buClr>
                <a:schemeClr val="accent3">
                  <a:lumOff val="44000"/>
                </a:schemeClr>
              </a:buClr>
              <a:buFont typeface="Avenir Next"/>
              <a:buChar char="•"/>
              <a:defRPr b="0" sz="2400"/>
            </a:pPr>
            <a:r>
              <a:t>SEO</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Links"/>
          <p:cNvSpPr txBox="1"/>
          <p:nvPr>
            <p:ph type="title"/>
          </p:nvPr>
        </p:nvSpPr>
        <p:spPr>
          <a:prstGeom prst="rect">
            <a:avLst/>
          </a:prstGeom>
        </p:spPr>
        <p:txBody>
          <a:bodyPr/>
          <a:lstStyle/>
          <a:p>
            <a:pPr/>
            <a:r>
              <a:t>Links</a:t>
            </a:r>
          </a:p>
        </p:txBody>
      </p:sp>
      <p:sp>
        <p:nvSpPr>
          <p:cNvPr id="687" name="Non-distinguishable Link Text…"/>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Non-distinguishable Link Text</a:t>
            </a:r>
          </a:p>
          <a:p>
            <a:pPr lvl="2" marL="1498600" indent="-457200">
              <a:buClr>
                <a:schemeClr val="accent3">
                  <a:lumOff val="44000"/>
                </a:schemeClr>
              </a:buClr>
              <a:buFont typeface="Avenir Next"/>
              <a:buChar char="•"/>
              <a:defRPr b="0" sz="2400"/>
            </a:pPr>
            <a:r>
              <a:t>Contact/Contact Us</a:t>
            </a:r>
          </a:p>
          <a:p>
            <a:pPr lvl="2" marL="1498600" indent="-457200">
              <a:buClr>
                <a:schemeClr val="accent3">
                  <a:lumOff val="44000"/>
                </a:schemeClr>
              </a:buClr>
              <a:buFont typeface="Avenir Next"/>
              <a:buChar char="•"/>
              <a:defRPr b="0" sz="2400"/>
            </a:pPr>
            <a:r>
              <a:t>Admissions</a:t>
            </a:r>
          </a:p>
          <a:p>
            <a:pPr lvl="2" marL="1498600" indent="-457200">
              <a:buClr>
                <a:schemeClr val="accent3">
                  <a:lumOff val="44000"/>
                </a:schemeClr>
              </a:buClr>
              <a:buFont typeface="Avenir Next"/>
              <a:buChar char="•"/>
              <a:defRPr b="0" sz="2400"/>
            </a:pPr>
            <a:r>
              <a:t>Read More/Click Here</a:t>
            </a:r>
          </a:p>
          <a:p>
            <a:pPr lvl="2" marL="1498600" indent="-457200">
              <a:buClr>
                <a:schemeClr val="accent3">
                  <a:lumOff val="44000"/>
                </a:schemeClr>
              </a:buClr>
              <a:buFont typeface="Avenir Next"/>
              <a:buChar char="•"/>
              <a:defRPr b="0" sz="2400"/>
            </a:pPr>
            <a:r>
              <a:t>Download</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Links"/>
          <p:cNvSpPr txBox="1"/>
          <p:nvPr>
            <p:ph type="title"/>
          </p:nvPr>
        </p:nvSpPr>
        <p:spPr>
          <a:prstGeom prst="rect">
            <a:avLst/>
          </a:prstGeom>
        </p:spPr>
        <p:txBody>
          <a:bodyPr/>
          <a:lstStyle/>
          <a:p>
            <a:pPr/>
            <a:r>
              <a:t>Links</a:t>
            </a:r>
          </a:p>
        </p:txBody>
      </p:sp>
      <p:sp>
        <p:nvSpPr>
          <p:cNvPr id="690" name="How Link Text Impacts  Assistive Device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How Link Text Impacts </a:t>
            </a:r>
            <a:br/>
            <a:r>
              <a:t>Assistive Devices</a:t>
            </a:r>
          </a:p>
          <a:p>
            <a:pPr lvl="1" marL="977900" indent="-457200">
              <a:buClr>
                <a:schemeClr val="accent3">
                  <a:lumOff val="44000"/>
                </a:schemeClr>
              </a:buClr>
              <a:buFont typeface="Avenir Next"/>
              <a:buChar char="•"/>
              <a:defRPr b="0" sz="2400"/>
            </a:pPr>
            <a:r>
              <a:t>Inform users where the link is taking them</a:t>
            </a:r>
          </a:p>
          <a:p>
            <a:pPr lvl="1" marL="977900" indent="-457200">
              <a:buClr>
                <a:schemeClr val="accent3">
                  <a:lumOff val="44000"/>
                </a:schemeClr>
              </a:buClr>
              <a:buFont typeface="Avenir Next"/>
              <a:buChar char="•"/>
              <a:defRPr b="0" sz="2400"/>
            </a:pPr>
            <a:r>
              <a:t>Be as descriptive as possible</a:t>
            </a:r>
          </a:p>
          <a:p>
            <a:pPr lvl="1" marL="977900" indent="-457200">
              <a:buClr>
                <a:schemeClr val="accent3">
                  <a:lumOff val="44000"/>
                </a:schemeClr>
              </a:buClr>
              <a:buFont typeface="Avenir Next"/>
              <a:buChar char="•"/>
              <a:defRPr b="0" sz="2400"/>
            </a:pPr>
            <a:r>
              <a:t>Screen Readers can generate a list of links</a:t>
            </a:r>
          </a:p>
          <a:p>
            <a:pPr lvl="1" marL="977900" indent="-457200">
              <a:buClr>
                <a:schemeClr val="accent3">
                  <a:lumOff val="44000"/>
                </a:schemeClr>
              </a:buClr>
              <a:buFont typeface="Avenir Next"/>
              <a:buChar char="•"/>
              <a:defRPr b="0" sz="2400"/>
            </a:pPr>
            <a:r>
              <a:t>State the function of the link if it triggers action</a:t>
            </a:r>
          </a:p>
        </p:txBody>
      </p:sp>
      <p:pic>
        <p:nvPicPr>
          <p:cNvPr id="691" name="Image" descr="Image"/>
          <p:cNvPicPr>
            <a:picLocks noChangeAspect="1"/>
          </p:cNvPicPr>
          <p:nvPr/>
        </p:nvPicPr>
        <p:blipFill>
          <a:blip r:embed="rId2">
            <a:extLst/>
          </a:blip>
          <a:stretch>
            <a:fillRect/>
          </a:stretch>
        </p:blipFill>
        <p:spPr>
          <a:xfrm>
            <a:off x="8669866" y="1556940"/>
            <a:ext cx="2786812" cy="3743983"/>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Links"/>
          <p:cNvSpPr txBox="1"/>
          <p:nvPr>
            <p:ph type="title"/>
          </p:nvPr>
        </p:nvSpPr>
        <p:spPr>
          <a:prstGeom prst="rect">
            <a:avLst/>
          </a:prstGeom>
        </p:spPr>
        <p:txBody>
          <a:bodyPr/>
          <a:lstStyle/>
          <a:p>
            <a:pPr/>
            <a:r>
              <a:t>Links</a:t>
            </a:r>
          </a:p>
        </p:txBody>
      </p:sp>
      <p:sp>
        <p:nvSpPr>
          <p:cNvPr id="694" name="Functional Images - used to initiate an action…"/>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Functional Images - used to initiate an action</a:t>
            </a:r>
          </a:p>
          <a:p>
            <a:pPr lvl="1" marL="977900" indent="-457200">
              <a:buClr>
                <a:schemeClr val="accent3">
                  <a:lumOff val="44000"/>
                </a:schemeClr>
              </a:buClr>
              <a:buFont typeface="Avenir Next"/>
              <a:buChar char="•"/>
              <a:defRPr b="0" sz="2400"/>
            </a:pPr>
            <a:r>
              <a:t>Examples: Image used alone as a link</a:t>
            </a:r>
          </a:p>
          <a:p>
            <a:pPr lvl="4" marL="0" indent="1828800">
              <a:buSzTx/>
              <a:buNone/>
              <a:defRPr b="0" sz="2000"/>
            </a:pPr>
            <a:r>
              <a:t>Logo -  </a:t>
            </a:r>
            <a:r>
              <a:rPr sz="1600">
                <a:solidFill>
                  <a:srgbClr val="2CBBE2"/>
                </a:solidFill>
                <a:latin typeface="Courier"/>
                <a:ea typeface="Courier"/>
                <a:cs typeface="Courier"/>
                <a:sym typeface="Courier"/>
              </a:rPr>
              <a:t>&lt;a href=“http://www.abc.org"&gt;&lt;img src="logo.png" </a:t>
            </a:r>
            <a:r>
              <a:rPr b="1" sz="1600">
                <a:solidFill>
                  <a:srgbClr val="BED62F"/>
                </a:solidFill>
                <a:latin typeface="Courier"/>
                <a:ea typeface="Courier"/>
                <a:cs typeface="Courier"/>
                <a:sym typeface="Courier"/>
              </a:rPr>
              <a:t>alt=“home”</a:t>
            </a:r>
            <a:r>
              <a:rPr sz="1600">
                <a:solidFill>
                  <a:srgbClr val="2CBBE2"/>
                </a:solidFill>
                <a:latin typeface="Courier"/>
                <a:ea typeface="Courier"/>
                <a:cs typeface="Courier"/>
                <a:sym typeface="Courier"/>
              </a:rPr>
              <a:t>&gt;&lt;/a&gt;</a:t>
            </a:r>
            <a:br>
              <a:rPr>
                <a:solidFill>
                  <a:srgbClr val="2CBBE2"/>
                </a:solidFill>
              </a:rPr>
            </a:br>
            <a:r>
              <a:t>(communicates the target of the link)</a:t>
            </a:r>
          </a:p>
          <a:p>
            <a:pPr lvl="4" marL="0" indent="1828800">
              <a:buSzTx/>
              <a:buNone/>
              <a:defRPr b="0" sz="2000"/>
            </a:pPr>
            <a:br/>
            <a:r>
              <a:t>Icon </a:t>
            </a:r>
            <a:r>
              <a:rPr sz="1600">
                <a:solidFill>
                  <a:srgbClr val="2CBBE2"/>
                </a:solidFill>
                <a:latin typeface="Courier"/>
                <a:ea typeface="Courier"/>
                <a:cs typeface="Courier"/>
                <a:sym typeface="Courier"/>
              </a:rPr>
              <a:t>&lt;img src=“new_window.png" </a:t>
            </a:r>
            <a:r>
              <a:rPr b="1" sz="1600">
                <a:solidFill>
                  <a:srgbClr val="BED62F"/>
                </a:solidFill>
                <a:latin typeface="Courier"/>
                <a:ea typeface="Courier"/>
                <a:cs typeface="Courier"/>
                <a:sym typeface="Courier"/>
              </a:rPr>
              <a:t>alt=“link opens in a new window”</a:t>
            </a:r>
            <a:r>
              <a:rPr sz="1600">
                <a:solidFill>
                  <a:srgbClr val="2CBBE2"/>
                </a:solidFill>
                <a:latin typeface="Courier"/>
                <a:ea typeface="Courier"/>
                <a:cs typeface="Courier"/>
                <a:sym typeface="Courier"/>
              </a:rPr>
              <a:t>&gt;</a:t>
            </a:r>
          </a:p>
          <a:p>
            <a:pPr lvl="4" marL="0" indent="1828800">
              <a:buSzTx/>
              <a:buNone/>
              <a:defRPr b="0" sz="2000"/>
            </a:pPr>
            <a:r>
              <a:t>(communicates additional information)</a:t>
            </a:r>
          </a:p>
          <a:p>
            <a:pPr lvl="4" marL="0" indent="1828800">
              <a:buSzTx/>
              <a:buNone/>
              <a:defRPr b="0" sz="2000"/>
            </a:pPr>
          </a:p>
          <a:p>
            <a:pPr lvl="4" marL="0" indent="1828800">
              <a:buSzTx/>
              <a:buNone/>
              <a:defRPr b="0" sz="2000"/>
            </a:pPr>
            <a:r>
              <a:t>Image Button </a:t>
            </a:r>
            <a:r>
              <a:rPr sz="1600">
                <a:solidFill>
                  <a:srgbClr val="2CBBE2"/>
                </a:solidFill>
                <a:latin typeface="Courier"/>
                <a:ea typeface="Courier"/>
                <a:cs typeface="Courier"/>
                <a:sym typeface="Courier"/>
              </a:rPr>
              <a:t>&lt;input type="image" src="searchbutton.png" </a:t>
            </a:r>
            <a:r>
              <a:rPr b="1" sz="1600">
                <a:solidFill>
                  <a:srgbClr val="BED62F"/>
                </a:solidFill>
                <a:latin typeface="Courier"/>
                <a:ea typeface="Courier"/>
                <a:cs typeface="Courier"/>
                <a:sym typeface="Courier"/>
              </a:rPr>
              <a:t>alt=“Search"</a:t>
            </a:r>
            <a:r>
              <a:rPr sz="1600">
                <a:solidFill>
                  <a:srgbClr val="2CBBE2"/>
                </a:solidFill>
                <a:latin typeface="Courier"/>
                <a:ea typeface="Courier"/>
                <a:cs typeface="Courier"/>
                <a:sym typeface="Courier"/>
              </a:rPr>
              <a:t>&gt;</a:t>
            </a:r>
            <a:r>
              <a:rPr>
                <a:solidFill>
                  <a:srgbClr val="2CBBE2"/>
                </a:solidFill>
              </a:rPr>
              <a:t> </a:t>
            </a:r>
            <a:br>
              <a:rPr>
                <a:solidFill>
                  <a:srgbClr val="2CBBE2"/>
                </a:solidFill>
              </a:rPr>
            </a:br>
            <a:r>
              <a:t>(communicates purpose)</a:t>
            </a:r>
          </a:p>
        </p:txBody>
      </p:sp>
      <p:pic>
        <p:nvPicPr>
          <p:cNvPr id="695" name="logo.png" descr="logo.png"/>
          <p:cNvPicPr>
            <a:picLocks noChangeAspect="1"/>
          </p:cNvPicPr>
          <p:nvPr/>
        </p:nvPicPr>
        <p:blipFill>
          <a:blip r:embed="rId2">
            <a:extLst/>
          </a:blip>
          <a:stretch>
            <a:fillRect/>
          </a:stretch>
        </p:blipFill>
        <p:spPr>
          <a:xfrm>
            <a:off x="1635055" y="3010422"/>
            <a:ext cx="812801" cy="801964"/>
          </a:xfrm>
          <a:prstGeom prst="rect">
            <a:avLst/>
          </a:prstGeom>
          <a:ln w="12700">
            <a:miter lim="400000"/>
          </a:ln>
        </p:spPr>
      </p:pic>
      <p:pic>
        <p:nvPicPr>
          <p:cNvPr id="696" name="newwindow.png" descr="newwindow.png"/>
          <p:cNvPicPr>
            <a:picLocks noChangeAspect="1"/>
          </p:cNvPicPr>
          <p:nvPr/>
        </p:nvPicPr>
        <p:blipFill>
          <a:blip r:embed="rId3">
            <a:extLst/>
          </a:blip>
          <a:stretch>
            <a:fillRect/>
          </a:stretch>
        </p:blipFill>
        <p:spPr>
          <a:xfrm>
            <a:off x="1635055" y="4107917"/>
            <a:ext cx="812801" cy="801964"/>
          </a:xfrm>
          <a:prstGeom prst="rect">
            <a:avLst/>
          </a:prstGeom>
          <a:ln w="12700">
            <a:miter lim="400000"/>
          </a:ln>
        </p:spPr>
      </p:pic>
      <p:pic>
        <p:nvPicPr>
          <p:cNvPr id="697" name="search.png" descr="search.png"/>
          <p:cNvPicPr>
            <a:picLocks noChangeAspect="1"/>
          </p:cNvPicPr>
          <p:nvPr/>
        </p:nvPicPr>
        <p:blipFill>
          <a:blip r:embed="rId4">
            <a:extLst/>
          </a:blip>
          <a:stretch>
            <a:fillRect/>
          </a:stretch>
        </p:blipFill>
        <p:spPr>
          <a:xfrm>
            <a:off x="1635055" y="5205412"/>
            <a:ext cx="812801" cy="801963"/>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9" name="Links"/>
          <p:cNvSpPr txBox="1"/>
          <p:nvPr>
            <p:ph type="title"/>
          </p:nvPr>
        </p:nvSpPr>
        <p:spPr>
          <a:prstGeom prst="rect">
            <a:avLst/>
          </a:prstGeom>
        </p:spPr>
        <p:txBody>
          <a:bodyPr/>
          <a:lstStyle/>
          <a:p>
            <a:pPr/>
            <a:r>
              <a:t>Links</a:t>
            </a:r>
          </a:p>
        </p:txBody>
      </p:sp>
      <p:sp>
        <p:nvSpPr>
          <p:cNvPr id="700" name="Linking to Documents"/>
          <p:cNvSpPr txBox="1"/>
          <p:nvPr>
            <p:ph type="body" idx="1"/>
          </p:nvPr>
        </p:nvSpPr>
        <p:spPr>
          <a:xfrm>
            <a:off x="762000" y="1905000"/>
            <a:ext cx="10668000" cy="4191985"/>
          </a:xfrm>
          <a:prstGeom prst="rect">
            <a:avLst/>
          </a:prstGeom>
        </p:spPr>
        <p:txBody>
          <a:bodyPr/>
          <a:lstStyle>
            <a:lvl1pPr marL="457200" indent="-457200">
              <a:buClr>
                <a:schemeClr val="accent3">
                  <a:lumOff val="44000"/>
                </a:schemeClr>
              </a:buClr>
              <a:buChar char="•"/>
              <a:defRPr b="0" sz="3600"/>
            </a:lvl1pPr>
          </a:lstStyle>
          <a:p>
            <a:pPr/>
            <a:r>
              <a:t>Linking to Documents</a:t>
            </a:r>
          </a:p>
        </p:txBody>
      </p:sp>
      <p:pic>
        <p:nvPicPr>
          <p:cNvPr id="701" name="pdf-icon-64.png" descr="pdf-icon-64.png"/>
          <p:cNvPicPr>
            <a:picLocks noChangeAspect="1"/>
          </p:cNvPicPr>
          <p:nvPr/>
        </p:nvPicPr>
        <p:blipFill>
          <a:blip r:embed="rId2">
            <a:extLst/>
          </a:blip>
          <a:stretch>
            <a:fillRect/>
          </a:stretch>
        </p:blipFill>
        <p:spPr>
          <a:xfrm>
            <a:off x="3835645" y="2610109"/>
            <a:ext cx="812801" cy="812801"/>
          </a:xfrm>
          <a:prstGeom prst="rect">
            <a:avLst/>
          </a:prstGeom>
          <a:ln w="12700">
            <a:miter lim="400000"/>
          </a:ln>
        </p:spPr>
      </p:pic>
      <p:sp>
        <p:nvSpPr>
          <p:cNvPr id="702" name="April 2017 Newsletter"/>
          <p:cNvSpPr txBox="1"/>
          <p:nvPr/>
        </p:nvSpPr>
        <p:spPr>
          <a:xfrm>
            <a:off x="4993903" y="2387931"/>
            <a:ext cx="3362452" cy="125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1000"/>
              </a:spcBef>
              <a:defRPr b="1" sz="2400">
                <a:solidFill>
                  <a:schemeClr val="accent3">
                    <a:lumOff val="44000"/>
                  </a:schemeClr>
                </a:solidFill>
                <a:latin typeface="Arial"/>
                <a:ea typeface="Arial"/>
                <a:cs typeface="Arial"/>
                <a:sym typeface="Arial"/>
              </a:defRPr>
            </a:lvl1pPr>
          </a:lstStyle>
          <a:p>
            <a:pPr/>
            <a:r>
              <a:t>April 2017 Newsletter</a:t>
            </a:r>
          </a:p>
        </p:txBody>
      </p:sp>
      <p:sp>
        <p:nvSpPr>
          <p:cNvPr id="703" name="&lt;img src=“/images/pdf-icon.png” /&gt;&lt;a href=“April2017.pdf&gt;April 2017 Newsletter&lt;/a&gt;"/>
          <p:cNvSpPr txBox="1"/>
          <p:nvPr/>
        </p:nvSpPr>
        <p:spPr>
          <a:xfrm>
            <a:off x="993566" y="3886200"/>
            <a:ext cx="20572299" cy="371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spcBef>
                <a:spcPts val="1000"/>
              </a:spcBef>
              <a:defRPr sz="1500">
                <a:solidFill>
                  <a:schemeClr val="accent3">
                    <a:lumOff val="44000"/>
                  </a:schemeClr>
                </a:solidFill>
                <a:latin typeface="Courier"/>
                <a:ea typeface="Courier"/>
                <a:cs typeface="Courier"/>
                <a:sym typeface="Courier"/>
              </a:defRPr>
            </a:lvl1pPr>
          </a:lstStyle>
          <a:p>
            <a:pPr/>
            <a:r>
              <a:t>&lt;img src=“/images/pdf-icon.png” /&gt;&lt;a href=“April2017.pdf&gt;April 2017 Newsletter&lt;/a&gt;</a:t>
            </a:r>
          </a:p>
        </p:txBody>
      </p:sp>
      <p:sp>
        <p:nvSpPr>
          <p:cNvPr id="704" name="&lt;a href=“April2017.pdf&gt;&lt;img src=“/images/pdf-icon.png” alt=“PDF”/&gt; April 2017 Newsletter&lt;/a&gt;"/>
          <p:cNvSpPr txBox="1"/>
          <p:nvPr/>
        </p:nvSpPr>
        <p:spPr>
          <a:xfrm>
            <a:off x="993567" y="4858848"/>
            <a:ext cx="20572299" cy="371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000"/>
              </a:spcBef>
              <a:defRPr sz="1500">
                <a:solidFill>
                  <a:schemeClr val="accent3">
                    <a:lumOff val="44000"/>
                  </a:schemeClr>
                </a:solidFill>
                <a:latin typeface="Courier"/>
                <a:ea typeface="Courier"/>
                <a:cs typeface="Courier"/>
                <a:sym typeface="Courier"/>
              </a:defRPr>
            </a:pPr>
            <a:r>
              <a:t>&lt;a href=“April2017.pdf&gt;&lt;img src=“/images/pdf-icon.png” </a:t>
            </a:r>
            <a:r>
              <a:rPr b="1">
                <a:solidFill>
                  <a:srgbClr val="2CBBE2"/>
                </a:solidFill>
              </a:rPr>
              <a:t>alt=“PDF”</a:t>
            </a:r>
            <a:r>
              <a:t>/&gt; April 2017 Newsletter&lt;/a&gt;</a:t>
            </a:r>
          </a:p>
        </p:txBody>
      </p:sp>
      <p:grpSp>
        <p:nvGrpSpPr>
          <p:cNvPr id="707" name="Group"/>
          <p:cNvGrpSpPr/>
          <p:nvPr/>
        </p:nvGrpSpPr>
        <p:grpSpPr>
          <a:xfrm>
            <a:off x="922853" y="3061931"/>
            <a:ext cx="4054141" cy="1179910"/>
            <a:chOff x="0" y="0"/>
            <a:chExt cx="4054139" cy="1179908"/>
          </a:xfrm>
        </p:grpSpPr>
        <p:sp>
          <p:nvSpPr>
            <p:cNvPr id="705" name="Rectangle"/>
            <p:cNvSpPr/>
            <p:nvPr/>
          </p:nvSpPr>
          <p:spPr>
            <a:xfrm>
              <a:off x="0" y="842778"/>
              <a:ext cx="4054140" cy="337131"/>
            </a:xfrm>
            <a:prstGeom prst="rect">
              <a:avLst/>
            </a:prstGeom>
            <a:noFill/>
            <a:ln w="38100" cap="flat">
              <a:solidFill>
                <a:srgbClr val="2CBBE2"/>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sp>
          <p:nvSpPr>
            <p:cNvPr id="706" name="Line"/>
            <p:cNvSpPr/>
            <p:nvPr/>
          </p:nvSpPr>
          <p:spPr>
            <a:xfrm flipV="1">
              <a:off x="974710" y="-1"/>
              <a:ext cx="2111931" cy="853967"/>
            </a:xfrm>
            <a:prstGeom prst="line">
              <a:avLst/>
            </a:prstGeom>
            <a:noFill/>
            <a:ln w="38100" cap="flat">
              <a:solidFill>
                <a:srgbClr val="2CBBE2"/>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grpSp>
        <p:nvGrpSpPr>
          <p:cNvPr id="710" name="Group"/>
          <p:cNvGrpSpPr/>
          <p:nvPr/>
        </p:nvGrpSpPr>
        <p:grpSpPr>
          <a:xfrm>
            <a:off x="7576510" y="3151001"/>
            <a:ext cx="2423555" cy="1099785"/>
            <a:chOff x="0" y="236337"/>
            <a:chExt cx="2423554" cy="1099783"/>
          </a:xfrm>
        </p:grpSpPr>
        <p:sp>
          <p:nvSpPr>
            <p:cNvPr id="708" name="Rectangle"/>
            <p:cNvSpPr/>
            <p:nvPr/>
          </p:nvSpPr>
          <p:spPr>
            <a:xfrm>
              <a:off x="0" y="990046"/>
              <a:ext cx="2423555" cy="346076"/>
            </a:xfrm>
            <a:prstGeom prst="rect">
              <a:avLst/>
            </a:prstGeom>
            <a:noFill/>
            <a:ln w="38100" cap="flat">
              <a:solidFill>
                <a:srgbClr val="BED62F"/>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sp>
          <p:nvSpPr>
            <p:cNvPr id="709" name="Line"/>
            <p:cNvSpPr/>
            <p:nvPr/>
          </p:nvSpPr>
          <p:spPr>
            <a:xfrm flipH="1" flipV="1">
              <a:off x="579138" y="236337"/>
              <a:ext cx="1255219" cy="757413"/>
            </a:xfrm>
            <a:prstGeom prst="line">
              <a:avLst/>
            </a:prstGeom>
            <a:noFill/>
            <a:ln w="38100" cap="flat">
              <a:solidFill>
                <a:srgbClr val="BED62F"/>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sp>
        <p:nvSpPr>
          <p:cNvPr id="711" name="&lt;img src=“/images/pdf-icon.png” alt=“”/&gt;&lt;a href=“April2017.pdf&gt;April 2017 Newsletter&lt;/a&gt;"/>
          <p:cNvSpPr txBox="1"/>
          <p:nvPr/>
        </p:nvSpPr>
        <p:spPr>
          <a:xfrm>
            <a:off x="993566" y="4394200"/>
            <a:ext cx="20572299" cy="371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000"/>
              </a:spcBef>
              <a:defRPr sz="1500">
                <a:solidFill>
                  <a:schemeClr val="accent3">
                    <a:lumOff val="44000"/>
                  </a:schemeClr>
                </a:solidFill>
                <a:latin typeface="Courier"/>
                <a:ea typeface="Courier"/>
                <a:cs typeface="Courier"/>
                <a:sym typeface="Courier"/>
              </a:defRPr>
            </a:pPr>
            <a:r>
              <a:t>&lt;img src=“/images/pdf-icon.png” </a:t>
            </a:r>
            <a:r>
              <a:rPr b="1">
                <a:solidFill>
                  <a:srgbClr val="2CBBE2"/>
                </a:solidFill>
              </a:rPr>
              <a:t>alt=“”</a:t>
            </a:r>
            <a:r>
              <a:t>/&gt;&lt;a href=“April2017.pdf&gt;April 2017 Newsletter&lt;/a&gt;</a:t>
            </a:r>
          </a:p>
        </p:txBody>
      </p:sp>
      <p:grpSp>
        <p:nvGrpSpPr>
          <p:cNvPr id="714" name="Group"/>
          <p:cNvGrpSpPr/>
          <p:nvPr/>
        </p:nvGrpSpPr>
        <p:grpSpPr>
          <a:xfrm>
            <a:off x="3699920" y="3461548"/>
            <a:ext cx="4937022" cy="1744352"/>
            <a:chOff x="0" y="0"/>
            <a:chExt cx="4937020" cy="1744351"/>
          </a:xfrm>
        </p:grpSpPr>
        <p:sp>
          <p:nvSpPr>
            <p:cNvPr id="712" name="Rectangle"/>
            <p:cNvSpPr/>
            <p:nvPr/>
          </p:nvSpPr>
          <p:spPr>
            <a:xfrm>
              <a:off x="0" y="1407220"/>
              <a:ext cx="4937021" cy="337132"/>
            </a:xfrm>
            <a:prstGeom prst="rect">
              <a:avLst/>
            </a:prstGeom>
            <a:noFill/>
            <a:ln w="38100" cap="flat">
              <a:solidFill>
                <a:srgbClr val="2CBBE2"/>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sp>
          <p:nvSpPr>
            <p:cNvPr id="713" name="Line"/>
            <p:cNvSpPr/>
            <p:nvPr/>
          </p:nvSpPr>
          <p:spPr>
            <a:xfrm flipH="1" flipV="1">
              <a:off x="700727" y="0"/>
              <a:ext cx="273984" cy="1405708"/>
            </a:xfrm>
            <a:prstGeom prst="line">
              <a:avLst/>
            </a:prstGeom>
            <a:noFill/>
            <a:ln w="38100" cap="flat">
              <a:solidFill>
                <a:srgbClr val="2CBBE2"/>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7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704"/>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4" grpId="5"/>
      <p:bldP build="whole" bldLvl="1" animBg="1" rev="0" advAuto="0" spid="704" grpId="4"/>
      <p:bldP build="whole" bldLvl="1" animBg="1" rev="0" advAuto="0" spid="710" grpId="2"/>
      <p:bldP build="whole" bldLvl="1" animBg="1" rev="0" advAuto="0" spid="711" grpId="3"/>
      <p:bldP build="whole" bldLvl="1" animBg="1" rev="0" advAuto="0" spid="707"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Links"/>
          <p:cNvSpPr txBox="1"/>
          <p:nvPr>
            <p:ph type="title"/>
          </p:nvPr>
        </p:nvSpPr>
        <p:spPr>
          <a:prstGeom prst="rect">
            <a:avLst/>
          </a:prstGeom>
        </p:spPr>
        <p:txBody>
          <a:bodyPr/>
          <a:lstStyle/>
          <a:p>
            <a:pPr/>
            <a:r>
              <a:t>Links</a:t>
            </a:r>
          </a:p>
        </p:txBody>
      </p:sp>
      <p:sp>
        <p:nvSpPr>
          <p:cNvPr id="717" name="Linking to Documents"/>
          <p:cNvSpPr txBox="1"/>
          <p:nvPr>
            <p:ph type="body" idx="1"/>
          </p:nvPr>
        </p:nvSpPr>
        <p:spPr>
          <a:xfrm>
            <a:off x="762000" y="1905000"/>
            <a:ext cx="10668000" cy="4191985"/>
          </a:xfrm>
          <a:prstGeom prst="rect">
            <a:avLst/>
          </a:prstGeom>
        </p:spPr>
        <p:txBody>
          <a:bodyPr/>
          <a:lstStyle>
            <a:lvl1pPr marL="457200" indent="-457200">
              <a:buClr>
                <a:schemeClr val="accent3">
                  <a:lumOff val="44000"/>
                </a:schemeClr>
              </a:buClr>
              <a:buChar char="•"/>
              <a:defRPr b="0" sz="3600"/>
            </a:lvl1pPr>
          </a:lstStyle>
          <a:p>
            <a:pPr/>
            <a:r>
              <a:t>Linking to Documents</a:t>
            </a:r>
          </a:p>
        </p:txBody>
      </p:sp>
      <p:pic>
        <p:nvPicPr>
          <p:cNvPr id="718" name="pdf-icon-64.png" descr="pdf-icon-64.png"/>
          <p:cNvPicPr>
            <a:picLocks noChangeAspect="1"/>
          </p:cNvPicPr>
          <p:nvPr/>
        </p:nvPicPr>
        <p:blipFill>
          <a:blip r:embed="rId2">
            <a:extLst/>
          </a:blip>
          <a:stretch>
            <a:fillRect/>
          </a:stretch>
        </p:blipFill>
        <p:spPr>
          <a:xfrm>
            <a:off x="3835645" y="2610109"/>
            <a:ext cx="812801" cy="812801"/>
          </a:xfrm>
          <a:prstGeom prst="rect">
            <a:avLst/>
          </a:prstGeom>
          <a:ln w="12700">
            <a:miter lim="400000"/>
          </a:ln>
        </p:spPr>
      </p:pic>
      <p:sp>
        <p:nvSpPr>
          <p:cNvPr id="719" name="April 2017 Newsletter"/>
          <p:cNvSpPr txBox="1"/>
          <p:nvPr/>
        </p:nvSpPr>
        <p:spPr>
          <a:xfrm>
            <a:off x="4993903" y="2387931"/>
            <a:ext cx="4672768" cy="125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spcBef>
                <a:spcPts val="1000"/>
              </a:spcBef>
              <a:defRPr b="1" sz="2400">
                <a:solidFill>
                  <a:schemeClr val="accent3">
                    <a:lumOff val="44000"/>
                  </a:schemeClr>
                </a:solidFill>
                <a:latin typeface="Arial"/>
                <a:ea typeface="Arial"/>
                <a:cs typeface="Arial"/>
                <a:sym typeface="Arial"/>
              </a:defRPr>
            </a:lvl1pPr>
          </a:lstStyle>
          <a:p>
            <a:pPr/>
            <a:r>
              <a:t>April 2017 Newsletter</a:t>
            </a:r>
          </a:p>
        </p:txBody>
      </p:sp>
      <p:sp>
        <p:nvSpPr>
          <p:cNvPr id="720" name="&lt;a class=“pdf” href=“April2017.pdf&gt;April 2017 Newsletter&lt;/a&gt;"/>
          <p:cNvSpPr txBox="1"/>
          <p:nvPr/>
        </p:nvSpPr>
        <p:spPr>
          <a:xfrm>
            <a:off x="993566" y="3920147"/>
            <a:ext cx="20320001" cy="38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spcBef>
                <a:spcPts val="1000"/>
              </a:spcBef>
              <a:defRPr sz="1600">
                <a:solidFill>
                  <a:schemeClr val="accent3">
                    <a:lumOff val="44000"/>
                  </a:schemeClr>
                </a:solidFill>
                <a:latin typeface="Courier"/>
                <a:ea typeface="Courier"/>
                <a:cs typeface="Courier"/>
                <a:sym typeface="Courier"/>
              </a:defRPr>
            </a:lvl1pPr>
          </a:lstStyle>
          <a:p>
            <a:pPr/>
            <a:r>
              <a:t>&lt;a class=“pdf” href=“April2017.pdf&gt;April 2017 Newsletter&lt;/a&gt;</a:t>
            </a:r>
          </a:p>
        </p:txBody>
      </p:sp>
      <p:sp>
        <p:nvSpPr>
          <p:cNvPr id="721" name="&lt;a href=“April2017.pdf&gt;&lt;li class=“pdf”&gt;April 2017 Newsletter&lt;/a&gt;  (Better for multiple links)"/>
          <p:cNvSpPr txBox="1"/>
          <p:nvPr/>
        </p:nvSpPr>
        <p:spPr>
          <a:xfrm>
            <a:off x="993567" y="4518145"/>
            <a:ext cx="20572299" cy="625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000"/>
              </a:spcBef>
              <a:defRPr sz="1600">
                <a:solidFill>
                  <a:schemeClr val="accent3">
                    <a:lumOff val="44000"/>
                  </a:schemeClr>
                </a:solidFill>
                <a:latin typeface="Courier"/>
                <a:ea typeface="Courier"/>
                <a:cs typeface="Courier"/>
                <a:sym typeface="Courier"/>
              </a:defRPr>
            </a:pPr>
            <a:r>
              <a:t>&lt;a href=“April2017.pdf&gt;&lt;li class=“pdf”&gt;April 2017 Newsletter&lt;/a&gt; </a:t>
            </a:r>
            <a:br/>
            <a:r>
              <a:t>(Better for multiple links)</a:t>
            </a:r>
          </a:p>
        </p:txBody>
      </p:sp>
      <p:sp>
        <p:nvSpPr>
          <p:cNvPr id="722" name="&lt;a href=“April2017.pdf&gt;&lt;li class=“pdf”&gt;April 2017 Newsletter (2.3 Mb)&lt;/a&gt;"/>
          <p:cNvSpPr txBox="1"/>
          <p:nvPr/>
        </p:nvSpPr>
        <p:spPr>
          <a:xfrm>
            <a:off x="993567" y="5273795"/>
            <a:ext cx="20572299" cy="38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000"/>
              </a:spcBef>
              <a:defRPr sz="1600">
                <a:solidFill>
                  <a:schemeClr val="accent3">
                    <a:lumOff val="44000"/>
                  </a:schemeClr>
                </a:solidFill>
                <a:latin typeface="Courier"/>
                <a:ea typeface="Courier"/>
                <a:cs typeface="Courier"/>
                <a:sym typeface="Courier"/>
              </a:defRPr>
            </a:pPr>
            <a:r>
              <a:t>&lt;a href=“April2017.pdf&gt;&lt;li class=“pdf”&gt;April 2017 Newsletter </a:t>
            </a:r>
            <a:r>
              <a:rPr>
                <a:solidFill>
                  <a:srgbClr val="2CBBE2"/>
                </a:solidFill>
              </a:rPr>
              <a:t>(2.3 Mb)</a:t>
            </a:r>
            <a:r>
              <a:t>&lt;/a&gt; </a:t>
            </a:r>
          </a:p>
        </p:txBody>
      </p:sp>
      <p:grpSp>
        <p:nvGrpSpPr>
          <p:cNvPr id="725" name="Group"/>
          <p:cNvGrpSpPr/>
          <p:nvPr/>
        </p:nvGrpSpPr>
        <p:grpSpPr>
          <a:xfrm>
            <a:off x="8480128" y="3212557"/>
            <a:ext cx="1026107" cy="2434567"/>
            <a:chOff x="0" y="0"/>
            <a:chExt cx="1026105" cy="2434565"/>
          </a:xfrm>
        </p:grpSpPr>
        <p:sp>
          <p:nvSpPr>
            <p:cNvPr id="723" name="Rectangle"/>
            <p:cNvSpPr/>
            <p:nvPr/>
          </p:nvSpPr>
          <p:spPr>
            <a:xfrm>
              <a:off x="0" y="2097435"/>
              <a:ext cx="1026106" cy="337131"/>
            </a:xfrm>
            <a:prstGeom prst="rect">
              <a:avLst/>
            </a:prstGeom>
            <a:noFill/>
            <a:ln w="38100" cap="flat">
              <a:solidFill>
                <a:srgbClr val="BED62F"/>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sp>
          <p:nvSpPr>
            <p:cNvPr id="724" name="Line"/>
            <p:cNvSpPr/>
            <p:nvPr/>
          </p:nvSpPr>
          <p:spPr>
            <a:xfrm flipH="1" flipV="1">
              <a:off x="514867" y="0"/>
              <a:ext cx="1" cy="2084290"/>
            </a:xfrm>
            <a:prstGeom prst="line">
              <a:avLst/>
            </a:prstGeom>
            <a:noFill/>
            <a:ln w="38100" cap="flat">
              <a:solidFill>
                <a:srgbClr val="BED62F"/>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sp>
        <p:nvSpPr>
          <p:cNvPr id="726" name="(2.3 Mb)"/>
          <p:cNvSpPr txBox="1"/>
          <p:nvPr/>
        </p:nvSpPr>
        <p:spPr>
          <a:xfrm>
            <a:off x="8202921" y="2801727"/>
            <a:ext cx="1255624"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b="1" sz="2400">
                <a:solidFill>
                  <a:srgbClr val="2CBBE2"/>
                </a:solidFill>
                <a:latin typeface="Arial"/>
                <a:ea typeface="Arial"/>
                <a:cs typeface="Arial"/>
                <a:sym typeface="Arial"/>
              </a:defRPr>
            </a:lvl1pPr>
          </a:lstStyle>
          <a:p>
            <a:pPr>
              <a:defRPr>
                <a:solidFill>
                  <a:schemeClr val="accent3">
                    <a:lumOff val="44000"/>
                  </a:schemeClr>
                </a:solidFill>
              </a:defRPr>
            </a:pPr>
            <a:r>
              <a:rPr>
                <a:solidFill>
                  <a:srgbClr val="2CBBE2"/>
                </a:solidFill>
              </a:rPr>
              <a:t>(2.3 Mb)</a:t>
            </a:r>
          </a:p>
        </p:txBody>
      </p:sp>
      <p:grpSp>
        <p:nvGrpSpPr>
          <p:cNvPr id="733" name="Group"/>
          <p:cNvGrpSpPr/>
          <p:nvPr/>
        </p:nvGrpSpPr>
        <p:grpSpPr>
          <a:xfrm>
            <a:off x="787387" y="3179370"/>
            <a:ext cx="5055786" cy="1727683"/>
            <a:chOff x="0" y="0"/>
            <a:chExt cx="5055785" cy="1727682"/>
          </a:xfrm>
        </p:grpSpPr>
        <p:sp>
          <p:nvSpPr>
            <p:cNvPr id="727" name="Rectangle"/>
            <p:cNvSpPr/>
            <p:nvPr/>
          </p:nvSpPr>
          <p:spPr>
            <a:xfrm>
              <a:off x="0" y="775149"/>
              <a:ext cx="2195574" cy="337132"/>
            </a:xfrm>
            <a:prstGeom prst="rect">
              <a:avLst/>
            </a:prstGeom>
            <a:noFill/>
            <a:ln w="38100" cap="flat">
              <a:solidFill>
                <a:srgbClr val="2CBBE2"/>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nvGrpSpPr>
            <p:cNvPr id="732" name="Group"/>
            <p:cNvGrpSpPr/>
            <p:nvPr/>
          </p:nvGrpSpPr>
          <p:grpSpPr>
            <a:xfrm>
              <a:off x="974710" y="0"/>
              <a:ext cx="4081076" cy="1727683"/>
              <a:chOff x="0" y="0"/>
              <a:chExt cx="4081075" cy="1727682"/>
            </a:xfrm>
          </p:grpSpPr>
          <p:sp>
            <p:nvSpPr>
              <p:cNvPr id="728" name="Line"/>
              <p:cNvSpPr/>
              <p:nvPr/>
            </p:nvSpPr>
            <p:spPr>
              <a:xfrm flipV="1">
                <a:off x="0" y="0"/>
                <a:ext cx="2227143" cy="773638"/>
              </a:xfrm>
              <a:prstGeom prst="line">
                <a:avLst/>
              </a:prstGeom>
              <a:noFill/>
              <a:ln w="38100" cap="flat">
                <a:solidFill>
                  <a:srgbClr val="2CBBE2"/>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nvGrpSpPr>
              <p:cNvPr id="731" name="Group"/>
              <p:cNvGrpSpPr/>
              <p:nvPr/>
            </p:nvGrpSpPr>
            <p:grpSpPr>
              <a:xfrm>
                <a:off x="2115622" y="246737"/>
                <a:ext cx="1965454" cy="1480946"/>
                <a:chOff x="0" y="0"/>
                <a:chExt cx="1965452" cy="1480945"/>
              </a:xfrm>
            </p:grpSpPr>
            <p:sp>
              <p:nvSpPr>
                <p:cNvPr id="729" name="Rectangle"/>
                <p:cNvSpPr/>
                <p:nvPr/>
              </p:nvSpPr>
              <p:spPr>
                <a:xfrm>
                  <a:off x="0" y="1143814"/>
                  <a:ext cx="1965453" cy="337132"/>
                </a:xfrm>
                <a:prstGeom prst="rect">
                  <a:avLst/>
                </a:prstGeom>
                <a:noFill/>
                <a:ln w="38100" cap="flat">
                  <a:solidFill>
                    <a:srgbClr val="2CBBE2"/>
                  </a:solidFill>
                  <a:prstDash val="solid"/>
                  <a:miter lim="400000"/>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sp>
              <p:nvSpPr>
                <p:cNvPr id="730" name="Line"/>
                <p:cNvSpPr/>
                <p:nvPr/>
              </p:nvSpPr>
              <p:spPr>
                <a:xfrm flipH="1" flipV="1">
                  <a:off x="503202" y="-1"/>
                  <a:ext cx="471509" cy="1142304"/>
                </a:xfrm>
                <a:prstGeom prst="line">
                  <a:avLst/>
                </a:prstGeom>
                <a:noFill/>
                <a:ln w="38100" cap="flat">
                  <a:solidFill>
                    <a:srgbClr val="2CBBE2"/>
                  </a:solidFill>
                  <a:prstDash val="solid"/>
                  <a:miter lim="400000"/>
                  <a:tailEnd type="triangle" w="med" len="med"/>
                </a:ln>
                <a:effectLst/>
              </p:spPr>
              <p:txBody>
                <a:bodyPr wrap="square" lIns="71437" tIns="71437" rIns="71437" bIns="71437" numCol="1" anchor="ctr">
                  <a:noAutofit/>
                </a:bodyPr>
                <a:lstStyle/>
                <a:p>
                  <a:pPr algn="ctr" defTabSz="584200">
                    <a:defRPr sz="5200">
                      <a:solidFill>
                        <a:srgbClr val="EEEEEE"/>
                      </a:solidFill>
                      <a:latin typeface="Intro Book Italic"/>
                      <a:ea typeface="Intro Book Italic"/>
                      <a:cs typeface="Intro Book Italic"/>
                      <a:sym typeface="Intro Book Italic"/>
                    </a:defRPr>
                  </a:pPr>
                </a:p>
              </p:txBody>
            </p:sp>
          </p:gr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25"/>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5" fill="hold">
                                  <p:stCondLst>
                                    <p:cond delay="0"/>
                                  </p:stCondLst>
                                  <p:iterate type="el" backwards="0">
                                    <p:tmAbs val="0"/>
                                  </p:iterate>
                                  <p:childTnLst>
                                    <p:set>
                                      <p:cBhvr>
                                        <p:cTn id="21" fill="hold"/>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2" grpId="3"/>
      <p:bldP build="whole" bldLvl="1" animBg="1" rev="0" advAuto="0" spid="733" grpId="2"/>
      <p:bldP build="whole" bldLvl="1" animBg="1" rev="0" advAuto="0" spid="726" grpId="5"/>
      <p:bldP build="whole" bldLvl="1" animBg="1" rev="0" advAuto="0" spid="725" grpId="4"/>
      <p:bldP build="whole" bldLvl="1" animBg="1" rev="0" advAuto="0" spid="72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What is Digital Accessibility?"/>
          <p:cNvSpPr txBox="1"/>
          <p:nvPr>
            <p:ph type="title"/>
          </p:nvPr>
        </p:nvSpPr>
        <p:spPr>
          <a:prstGeom prst="rect">
            <a:avLst/>
          </a:prstGeom>
        </p:spPr>
        <p:txBody>
          <a:bodyPr/>
          <a:lstStyle/>
          <a:p>
            <a:pPr/>
            <a:r>
              <a:t>What is Digital Accessibility?</a:t>
            </a:r>
          </a:p>
        </p:txBody>
      </p:sp>
      <p:sp>
        <p:nvSpPr>
          <p:cNvPr id="343" name="Not every accessibility issue carries equal weight."/>
          <p:cNvSpPr txBox="1"/>
          <p:nvPr/>
        </p:nvSpPr>
        <p:spPr>
          <a:xfrm>
            <a:off x="760434" y="1904999"/>
            <a:ext cx="10668001" cy="447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Not every accessibility issue carries equal weight.</a:t>
            </a:r>
          </a:p>
        </p:txBody>
      </p:sp>
      <p:pic>
        <p:nvPicPr>
          <p:cNvPr id="344" name="scales-of-justice.png" descr="scales-of-justice.png"/>
          <p:cNvPicPr>
            <a:picLocks noChangeAspect="1"/>
          </p:cNvPicPr>
          <p:nvPr/>
        </p:nvPicPr>
        <p:blipFill>
          <a:blip r:embed="rId2">
            <a:extLst/>
          </a:blip>
          <a:stretch>
            <a:fillRect/>
          </a:stretch>
        </p:blipFill>
        <p:spPr>
          <a:xfrm>
            <a:off x="8161866" y="1803400"/>
            <a:ext cx="3251201" cy="32512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Links"/>
          <p:cNvSpPr txBox="1"/>
          <p:nvPr>
            <p:ph type="title"/>
          </p:nvPr>
        </p:nvSpPr>
        <p:spPr>
          <a:prstGeom prst="rect">
            <a:avLst/>
          </a:prstGeom>
        </p:spPr>
        <p:txBody>
          <a:bodyPr/>
          <a:lstStyle/>
          <a:p>
            <a:pPr/>
            <a:r>
              <a:t>Links</a:t>
            </a:r>
          </a:p>
        </p:txBody>
      </p:sp>
      <p:sp>
        <p:nvSpPr>
          <p:cNvPr id="736" name="Link Text Suggestion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Link Text Suggestions</a:t>
            </a:r>
          </a:p>
          <a:p>
            <a:pPr lvl="1" marL="977900" indent="-457200">
              <a:buClr>
                <a:schemeClr val="accent3">
                  <a:lumOff val="44000"/>
                </a:schemeClr>
              </a:buClr>
              <a:buFont typeface="Avenir Next"/>
              <a:buChar char="•"/>
              <a:defRPr b="0" sz="2400"/>
            </a:pPr>
            <a:r>
              <a:t>Write links that describe their purpose or content </a:t>
            </a:r>
          </a:p>
          <a:p>
            <a:pPr lvl="1" marL="977900" indent="-457200">
              <a:buClr>
                <a:schemeClr val="accent3">
                  <a:lumOff val="44000"/>
                </a:schemeClr>
              </a:buClr>
              <a:buFont typeface="Avenir Next"/>
              <a:buChar char="•"/>
              <a:defRPr b="0" sz="2400"/>
            </a:pPr>
            <a:r>
              <a:t>Links should stand out on the page</a:t>
            </a:r>
          </a:p>
          <a:p>
            <a:pPr lvl="1" marL="977900" indent="-457200">
              <a:buClr>
                <a:schemeClr val="accent3">
                  <a:lumOff val="44000"/>
                </a:schemeClr>
              </a:buClr>
              <a:buFont typeface="Avenir Next"/>
              <a:buChar char="•"/>
              <a:defRPr b="0" sz="2400"/>
            </a:pPr>
            <a:r>
              <a:t>Use meaningful words, particularly keywords</a:t>
            </a:r>
          </a:p>
          <a:p>
            <a:pPr lvl="1" marL="977900" indent="-457200">
              <a:buClr>
                <a:schemeClr val="accent3">
                  <a:lumOff val="44000"/>
                </a:schemeClr>
              </a:buClr>
              <a:buFont typeface="Avenir Next"/>
              <a:buChar char="•"/>
              <a:defRPr b="0" sz="2400"/>
            </a:pPr>
            <a:r>
              <a:t>Place keywords as close to the start of the link as possible</a:t>
            </a:r>
          </a:p>
          <a:p>
            <a:pPr lvl="1" marL="977900" indent="-457200">
              <a:buClr>
                <a:schemeClr val="accent3">
                  <a:lumOff val="44000"/>
                </a:schemeClr>
              </a:buClr>
              <a:buFont typeface="Avenir Next"/>
              <a:buChar char="•"/>
              <a:defRPr b="0" sz="2400"/>
            </a:pPr>
            <a:r>
              <a:t>Avoid using URLs for links</a:t>
            </a:r>
          </a:p>
          <a:p>
            <a:pPr lvl="1" marL="977900" indent="-457200">
              <a:buClr>
                <a:schemeClr val="accent3">
                  <a:lumOff val="44000"/>
                </a:schemeClr>
              </a:buClr>
              <a:buFont typeface="Avenir Next"/>
              <a:buChar char="•"/>
              <a:defRPr b="0" sz="2400"/>
            </a:pPr>
            <a:r>
              <a:t>Use the email address as the link text for email links</a:t>
            </a:r>
          </a:p>
          <a:p>
            <a:pPr lvl="1" marL="977900" indent="-457200">
              <a:buClr>
                <a:schemeClr val="accent3">
                  <a:lumOff val="44000"/>
                </a:schemeClr>
              </a:buClr>
              <a:buFont typeface="Avenir Next"/>
              <a:buChar char="•"/>
              <a:defRPr b="0" sz="2400"/>
            </a:pPr>
            <a:r>
              <a:t>Avoid using the same link text for links that lead to different places </a:t>
            </a:r>
          </a:p>
        </p:txBody>
      </p:sp>
      <p:pic>
        <p:nvPicPr>
          <p:cNvPr id="737" name="lightbulb-idea.png" descr="lightbulb-idea.png"/>
          <p:cNvPicPr>
            <a:picLocks noChangeAspect="1"/>
          </p:cNvPicPr>
          <p:nvPr/>
        </p:nvPicPr>
        <p:blipFill>
          <a:blip r:embed="rId2">
            <a:extLst/>
          </a:blip>
          <a:stretch>
            <a:fillRect/>
          </a:stretch>
        </p:blipFill>
        <p:spPr>
          <a:xfrm>
            <a:off x="9965035" y="768680"/>
            <a:ext cx="1460501" cy="1625601"/>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Links"/>
          <p:cNvSpPr txBox="1"/>
          <p:nvPr>
            <p:ph type="title"/>
          </p:nvPr>
        </p:nvSpPr>
        <p:spPr>
          <a:prstGeom prst="rect">
            <a:avLst/>
          </a:prstGeom>
        </p:spPr>
        <p:txBody>
          <a:bodyPr/>
          <a:lstStyle/>
          <a:p>
            <a:pPr/>
            <a:r>
              <a:t>Links</a:t>
            </a:r>
          </a:p>
        </p:txBody>
      </p:sp>
      <p:sp>
        <p:nvSpPr>
          <p:cNvPr id="740" name="Link Text Suggestion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Link Text Suggestions</a:t>
            </a:r>
          </a:p>
          <a:p>
            <a:pPr lvl="1" marL="977900" indent="-457200">
              <a:buClr>
                <a:schemeClr val="accent3">
                  <a:lumOff val="44000"/>
                </a:schemeClr>
              </a:buClr>
              <a:buFont typeface="Avenir Next"/>
              <a:buChar char="•"/>
              <a:defRPr b="0" sz="2400"/>
            </a:pPr>
            <a:r>
              <a:t>Keep links concise </a:t>
            </a:r>
          </a:p>
          <a:p>
            <a:pPr lvl="1" marL="977900" indent="-457200">
              <a:buClr>
                <a:schemeClr val="accent3">
                  <a:lumOff val="44000"/>
                </a:schemeClr>
              </a:buClr>
              <a:buFont typeface="Avenir Next"/>
              <a:buChar char="•"/>
              <a:defRPr b="0" sz="2400"/>
            </a:pPr>
            <a:r>
              <a:t>Position links within content so the content is easy to scan</a:t>
            </a:r>
          </a:p>
          <a:p>
            <a:pPr lvl="1" marL="977900" indent="-457200">
              <a:buClr>
                <a:schemeClr val="accent3">
                  <a:lumOff val="44000"/>
                </a:schemeClr>
              </a:buClr>
              <a:buFont typeface="Avenir Next"/>
              <a:buChar char="•"/>
              <a:defRPr b="0" sz="2400"/>
            </a:pPr>
            <a:r>
              <a:t>Warn users when links will open documents</a:t>
            </a:r>
          </a:p>
          <a:p>
            <a:pPr lvl="1" marL="977900" indent="-457200">
              <a:buClr>
                <a:schemeClr val="accent3">
                  <a:lumOff val="44000"/>
                </a:schemeClr>
              </a:buClr>
              <a:buFont typeface="Avenir Next"/>
              <a:buChar char="•"/>
              <a:defRPr b="0" sz="2400"/>
            </a:pPr>
            <a:r>
              <a:t>Warn users when opening links in new windows</a:t>
            </a:r>
          </a:p>
          <a:p>
            <a:pPr lvl="1" marL="977900" indent="-457200">
              <a:buClr>
                <a:schemeClr val="accent3">
                  <a:lumOff val="44000"/>
                </a:schemeClr>
              </a:buClr>
              <a:buFont typeface="Avenir Next"/>
              <a:buChar char="•"/>
              <a:defRPr b="0" sz="2400"/>
            </a:pPr>
            <a:r>
              <a:t>Only add links that are relevant to the task of your user</a:t>
            </a:r>
          </a:p>
        </p:txBody>
      </p:sp>
      <p:pic>
        <p:nvPicPr>
          <p:cNvPr id="741" name="lightbulb-idea.png" descr="lightbulb-idea.png"/>
          <p:cNvPicPr>
            <a:picLocks noChangeAspect="1"/>
          </p:cNvPicPr>
          <p:nvPr/>
        </p:nvPicPr>
        <p:blipFill>
          <a:blip r:embed="rId2">
            <a:extLst/>
          </a:blip>
          <a:stretch>
            <a:fillRect/>
          </a:stretch>
        </p:blipFill>
        <p:spPr>
          <a:xfrm>
            <a:off x="9965035" y="768680"/>
            <a:ext cx="1460501" cy="1625601"/>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3" name="Tables"/>
          <p:cNvSpPr txBox="1"/>
          <p:nvPr>
            <p:ph type="title"/>
          </p:nvPr>
        </p:nvSpPr>
        <p:spPr>
          <a:prstGeom prst="rect">
            <a:avLst/>
          </a:prstGeom>
        </p:spPr>
        <p:txBody>
          <a:bodyPr/>
          <a:lstStyle/>
          <a:p>
            <a:pPr/>
            <a:r>
              <a:t>Tables</a:t>
            </a:r>
          </a:p>
        </p:txBody>
      </p:sp>
      <p:sp>
        <p:nvSpPr>
          <p:cNvPr id="744" name="Not usually semantic…"/>
          <p:cNvSpPr txBox="1"/>
          <p:nvPr>
            <p:ph type="body" idx="1"/>
          </p:nvPr>
        </p:nvSpPr>
        <p:spPr>
          <a:xfrm>
            <a:off x="762000" y="1905000"/>
            <a:ext cx="10668000" cy="4191985"/>
          </a:xfrm>
          <a:prstGeom prst="rect">
            <a:avLst/>
          </a:prstGeom>
        </p:spPr>
        <p:txBody>
          <a:bodyPr/>
          <a:lstStyle/>
          <a:p>
            <a:pPr lvl="1" marL="457200" indent="-457200">
              <a:buClr>
                <a:schemeClr val="accent3">
                  <a:lumOff val="44000"/>
                </a:schemeClr>
              </a:buClr>
              <a:buFont typeface="Avenir Next"/>
              <a:buChar char="•"/>
              <a:defRPr b="0" sz="2400"/>
            </a:pPr>
            <a:r>
              <a:t>Not usually semantic</a:t>
            </a:r>
          </a:p>
          <a:p>
            <a:pPr lvl="1" marL="457200" indent="-457200">
              <a:buClr>
                <a:schemeClr val="accent3">
                  <a:lumOff val="44000"/>
                </a:schemeClr>
              </a:buClr>
              <a:buFont typeface="Avenir Next"/>
              <a:buChar char="•"/>
              <a:defRPr b="0" sz="2400"/>
            </a:pPr>
            <a:r>
              <a:t>Nested or spanned rows and columns</a:t>
            </a:r>
          </a:p>
          <a:p>
            <a:pPr lvl="1" marL="457200" indent="-457200">
              <a:buClr>
                <a:schemeClr val="accent3">
                  <a:lumOff val="44000"/>
                </a:schemeClr>
              </a:buClr>
              <a:buFont typeface="Avenir Next"/>
              <a:buChar char="•"/>
              <a:defRPr b="0" sz="2400"/>
            </a:pPr>
            <a:r>
              <a:t>Do not use tables for layout</a:t>
            </a:r>
          </a:p>
          <a:p>
            <a:pPr lvl="1" marL="457200" indent="-457200">
              <a:buClr>
                <a:schemeClr val="accent3">
                  <a:lumOff val="44000"/>
                </a:schemeClr>
              </a:buClr>
              <a:buFont typeface="Avenir Next"/>
              <a:buChar char="•"/>
              <a:defRPr b="0" sz="2400"/>
            </a:pPr>
            <a:r>
              <a:t>Data tables, not layout tables</a:t>
            </a:r>
          </a:p>
        </p:txBody>
      </p:sp>
      <p:pic>
        <p:nvPicPr>
          <p:cNvPr id="745" name="Screen Shot 2013-07-25 at 1.30.17 PM.png" descr="Screen Shot 2013-07-25 at 1.30.17 PM.png"/>
          <p:cNvPicPr>
            <a:picLocks noChangeAspect="1"/>
          </p:cNvPicPr>
          <p:nvPr/>
        </p:nvPicPr>
        <p:blipFill>
          <a:blip r:embed="rId2">
            <a:extLst/>
          </a:blip>
          <a:stretch>
            <a:fillRect/>
          </a:stretch>
        </p:blipFill>
        <p:spPr>
          <a:xfrm>
            <a:off x="7297281" y="2357834"/>
            <a:ext cx="4127501" cy="2142428"/>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Tables"/>
          <p:cNvSpPr txBox="1"/>
          <p:nvPr>
            <p:ph type="title"/>
          </p:nvPr>
        </p:nvSpPr>
        <p:spPr>
          <a:prstGeom prst="rect">
            <a:avLst/>
          </a:prstGeom>
        </p:spPr>
        <p:txBody>
          <a:bodyPr/>
          <a:lstStyle/>
          <a:p>
            <a:pPr/>
            <a:r>
              <a:t>Tables</a:t>
            </a:r>
          </a:p>
        </p:txBody>
      </p:sp>
      <p:sp>
        <p:nvSpPr>
          <p:cNvPr id="748" name="Set row and column headers"/>
          <p:cNvSpPr txBox="1"/>
          <p:nvPr/>
        </p:nvSpPr>
        <p:spPr>
          <a:xfrm>
            <a:off x="825167" y="1916335"/>
            <a:ext cx="3943450" cy="3964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lvl="1" indent="0">
              <a:spcBef>
                <a:spcPts val="1000"/>
              </a:spcBef>
              <a:defRPr sz="2400">
                <a:solidFill>
                  <a:schemeClr val="accent3">
                    <a:lumOff val="44000"/>
                  </a:schemeClr>
                </a:solidFill>
                <a:latin typeface="Arial"/>
                <a:ea typeface="Arial"/>
                <a:cs typeface="Arial"/>
                <a:sym typeface="Arial"/>
              </a:defRPr>
            </a:pPr>
            <a:r>
              <a:t>Set row and column headers</a:t>
            </a:r>
          </a:p>
        </p:txBody>
      </p:sp>
      <p:pic>
        <p:nvPicPr>
          <p:cNvPr id="749" name="Screen Shot 2013-07-25 at 1.30.17 PM.png" descr="Screen Shot 2013-07-25 at 1.30.17 PM.png"/>
          <p:cNvPicPr>
            <a:picLocks noChangeAspect="1"/>
          </p:cNvPicPr>
          <p:nvPr/>
        </p:nvPicPr>
        <p:blipFill>
          <a:blip r:embed="rId2">
            <a:extLst/>
          </a:blip>
          <a:stretch>
            <a:fillRect/>
          </a:stretch>
        </p:blipFill>
        <p:spPr>
          <a:xfrm>
            <a:off x="7300974" y="2357834"/>
            <a:ext cx="4127501" cy="2142428"/>
          </a:xfrm>
          <a:prstGeom prst="rect">
            <a:avLst/>
          </a:prstGeom>
          <a:ln w="12700">
            <a:miter lim="400000"/>
          </a:ln>
        </p:spPr>
      </p:pic>
      <p:sp>
        <p:nvSpPr>
          <p:cNvPr id="750" name="...…"/>
          <p:cNvSpPr txBox="1"/>
          <p:nvPr/>
        </p:nvSpPr>
        <p:spPr>
          <a:xfrm>
            <a:off x="2378524" y="2381836"/>
            <a:ext cx="3472737" cy="3665221"/>
          </a:xfrm>
          <a:prstGeom prst="rect">
            <a:avLst/>
          </a:prstGeom>
          <a:ln w="12700">
            <a:miter lim="400000"/>
          </a:ln>
          <a:extLst>
            <a:ext uri="{C572A759-6A51-4108-AA02-DFA0A04FC94B}">
              <ma14:wrappingTextBoxFlag xmlns:ma14="http://schemas.microsoft.com/office/mac/drawingml/2011/main" val="1"/>
            </a:ext>
          </a:extLst>
        </p:spPr>
        <p:txBody>
          <a:bodyPr wrap="none" lIns="22859" tIns="22859" rIns="22859" bIns="22859">
            <a:spAutoFit/>
          </a:bodyPr>
          <a:lstStyle/>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 </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&lt;td&gt;Number&lt;/td&gt;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&lt;td&gt;Name&lt;/td&gt;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&lt;td&gt;Position&lt;/td&gt;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&lt;td&gt;Batting Average&lt;/td&gt;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&lt;td&gt;2&lt;/td&gt;</a:t>
            </a:r>
          </a:p>
          <a:p>
            <a:pPr lvl="2" indent="685800" defTabSz="731519">
              <a:defRPr sz="1600">
                <a:solidFill>
                  <a:schemeClr val="accent3">
                    <a:lumOff val="44000"/>
                  </a:schemeClr>
                </a:solidFill>
                <a:uFill>
                  <a:solidFill>
                    <a:srgbClr val="000000"/>
                  </a:solidFill>
                </a:uFill>
                <a:latin typeface="Courier"/>
                <a:ea typeface="Courier"/>
                <a:cs typeface="Courier"/>
                <a:sym typeface="Courier"/>
              </a:defRPr>
            </a:pPr>
            <a:r>
              <a:t>&lt;td&gt;Mays&lt;/td&gt;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&lt;td&gt;SS&lt;/td&gt;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&lt;td&gt;.301&lt;/td&gt;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&lt;/tr&gt;               </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a:t>
            </a:r>
          </a:p>
        </p:txBody>
      </p:sp>
      <p:sp>
        <p:nvSpPr>
          <p:cNvPr id="751" name="...…"/>
          <p:cNvSpPr txBox="1"/>
          <p:nvPr/>
        </p:nvSpPr>
        <p:spPr>
          <a:xfrm>
            <a:off x="2378524" y="2381836"/>
            <a:ext cx="3472737" cy="3423921"/>
          </a:xfrm>
          <a:prstGeom prst="rect">
            <a:avLst/>
          </a:prstGeom>
          <a:ln w="12700">
            <a:miter lim="400000"/>
          </a:ln>
          <a:extLst>
            <a:ext uri="{C572A759-6A51-4108-AA02-DFA0A04FC94B}">
              <ma14:wrappingTextBoxFlag xmlns:ma14="http://schemas.microsoft.com/office/mac/drawingml/2011/main" val="1"/>
            </a:ext>
          </a:extLst>
        </p:spPr>
        <p:txBody>
          <a:bodyPr wrap="none" lIns="22859" tIns="22859" rIns="22859" bIns="22859">
            <a:spAutoFit/>
          </a:bodyPr>
          <a:lstStyle/>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  </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&lt;th&gt;Number&lt;/th&gt;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&lt;th&gt;Name&lt;/th&gt;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&lt;th&gt;Position&lt;/th&gt;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&lt;th&gt;Batting Average&lt;/th&gt;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&lt;th&gt;2&lt;/th&gt;</a:t>
            </a:r>
          </a:p>
          <a:p>
            <a:pPr lvl="2" indent="685800" defTabSz="731519">
              <a:defRPr sz="1600">
                <a:solidFill>
                  <a:schemeClr val="accent3">
                    <a:lumOff val="44000"/>
                  </a:schemeClr>
                </a:solidFill>
                <a:uFill>
                  <a:solidFill>
                    <a:srgbClr val="000000"/>
                  </a:solidFill>
                </a:uFill>
                <a:latin typeface="Courier"/>
                <a:ea typeface="Courier"/>
                <a:cs typeface="Courier"/>
                <a:sym typeface="Courier"/>
              </a:defRPr>
            </a:pPr>
            <a:r>
              <a:t>&lt;td&gt;Mays&lt;/td&gt;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&lt;td&gt;SS&lt;/td&gt;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&lt;td&gt;.301&lt;/td&gt;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p>
        </p:txBody>
      </p:sp>
      <p:sp>
        <p:nvSpPr>
          <p:cNvPr id="752" name="Rectangle"/>
          <p:cNvSpPr/>
          <p:nvPr/>
        </p:nvSpPr>
        <p:spPr>
          <a:xfrm>
            <a:off x="2353256" y="2892109"/>
            <a:ext cx="3812840" cy="1010282"/>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53" name="Rectangle"/>
          <p:cNvSpPr/>
          <p:nvPr/>
        </p:nvSpPr>
        <p:spPr>
          <a:xfrm>
            <a:off x="2369242" y="4302950"/>
            <a:ext cx="2304060" cy="323851"/>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54" name="Rectangle"/>
          <p:cNvSpPr/>
          <p:nvPr/>
        </p:nvSpPr>
        <p:spPr>
          <a:xfrm>
            <a:off x="7404203" y="2448286"/>
            <a:ext cx="3868268" cy="372449"/>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55" name="Rectangle"/>
          <p:cNvSpPr/>
          <p:nvPr/>
        </p:nvSpPr>
        <p:spPr>
          <a:xfrm>
            <a:off x="7411083" y="2834959"/>
            <a:ext cx="776032" cy="372449"/>
          </a:xfrm>
          <a:prstGeom prst="rect">
            <a:avLst/>
          </a:prstGeom>
          <a:solidFill>
            <a:srgbClr val="71D645">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pic>
        <p:nvPicPr>
          <p:cNvPr id="756" name="Screen Shot 2013-07-25 at 1.43.33 PM.png" descr="Screen Shot 2013-07-25 at 1.43.33 PM.png"/>
          <p:cNvPicPr>
            <a:picLocks noChangeAspect="1"/>
          </p:cNvPicPr>
          <p:nvPr/>
        </p:nvPicPr>
        <p:blipFill>
          <a:blip r:embed="rId3">
            <a:extLst/>
          </a:blip>
          <a:stretch>
            <a:fillRect/>
          </a:stretch>
        </p:blipFill>
        <p:spPr>
          <a:xfrm>
            <a:off x="7300974" y="2397125"/>
            <a:ext cx="4127501" cy="2063750"/>
          </a:xfrm>
          <a:prstGeom prst="rect">
            <a:avLst/>
          </a:prstGeom>
          <a:ln w="12700">
            <a:miter lim="400000"/>
          </a:ln>
        </p:spPr>
      </p:pic>
      <p:sp>
        <p:nvSpPr>
          <p:cNvPr id="757" name="Rectangle"/>
          <p:cNvSpPr/>
          <p:nvPr/>
        </p:nvSpPr>
        <p:spPr>
          <a:xfrm>
            <a:off x="7385153" y="2494810"/>
            <a:ext cx="3931769" cy="368301"/>
          </a:xfrm>
          <a:prstGeom prst="rect">
            <a:avLst/>
          </a:prstGeom>
          <a:solidFill>
            <a:srgbClr val="95F36D">
              <a:alpha val="33254"/>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58" name="Rectangle"/>
          <p:cNvSpPr/>
          <p:nvPr/>
        </p:nvSpPr>
        <p:spPr>
          <a:xfrm>
            <a:off x="7385153" y="2866709"/>
            <a:ext cx="827891" cy="1479962"/>
          </a:xfrm>
          <a:prstGeom prst="rect">
            <a:avLst/>
          </a:prstGeom>
          <a:solidFill>
            <a:srgbClr val="95F36D">
              <a:alpha val="33254"/>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499" fill="hold"/>
                                        <p:tgtEl>
                                          <p:spTgt spid="750"/>
                                        </p:tgtEl>
                                      </p:cBhvr>
                                    </p:animEffect>
                                    <p:set>
                                      <p:cBhvr>
                                        <p:cTn id="7" fill="hold">
                                          <p:stCondLst>
                                            <p:cond delay="498"/>
                                          </p:stCondLst>
                                        </p:cTn>
                                        <p:tgtEl>
                                          <p:spTgt spid="750"/>
                                        </p:tgtEl>
                                        <p:attrNameLst>
                                          <p:attrName>style.visibility</p:attrName>
                                        </p:attrNameLst>
                                      </p:cBhvr>
                                      <p:to>
                                        <p:strVal val="hidden"/>
                                      </p:to>
                                    </p:se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751"/>
                                        </p:tgtEl>
                                        <p:attrNameLst>
                                          <p:attrName>style.visibility</p:attrName>
                                        </p:attrNameLst>
                                      </p:cBhvr>
                                      <p:to>
                                        <p:strVal val="visible"/>
                                      </p:to>
                                    </p:set>
                                    <p:animEffect filter="dissolve" transition="in">
                                      <p:cBhvr>
                                        <p:cTn id="11" dur="500"/>
                                        <p:tgtEl>
                                          <p:spTgt spid="751"/>
                                        </p:tgtEl>
                                      </p:cBhvr>
                                    </p:animEffect>
                                  </p:childTnLst>
                                </p:cTn>
                              </p:par>
                            </p:childTnLst>
                          </p:cTn>
                        </p:par>
                        <p:par>
                          <p:cTn id="12" fill="hold">
                            <p:stCondLst>
                              <p:cond delay="999"/>
                            </p:stCondLst>
                            <p:childTnLst>
                              <p:par>
                                <p:cTn id="13" presetClass="entr" nodeType="afterEffect" presetID="9" grpId="3" fill="hold">
                                  <p:stCondLst>
                                    <p:cond delay="0"/>
                                  </p:stCondLst>
                                  <p:iterate type="el" backwards="0">
                                    <p:tmAbs val="0"/>
                                  </p:iterate>
                                  <p:childTnLst>
                                    <p:set>
                                      <p:cBhvr>
                                        <p:cTn id="14" fill="hold"/>
                                        <p:tgtEl>
                                          <p:spTgt spid="752"/>
                                        </p:tgtEl>
                                        <p:attrNameLst>
                                          <p:attrName>style.visibility</p:attrName>
                                        </p:attrNameLst>
                                      </p:cBhvr>
                                      <p:to>
                                        <p:strVal val="visible"/>
                                      </p:to>
                                    </p:set>
                                    <p:animEffect filter="dissolve" transition="in">
                                      <p:cBhvr>
                                        <p:cTn id="15" dur="499"/>
                                        <p:tgtEl>
                                          <p:spTgt spid="752"/>
                                        </p:tgtEl>
                                      </p:cBhvr>
                                    </p:animEffect>
                                  </p:childTnLst>
                                </p:cTn>
                              </p:par>
                            </p:childTnLst>
                          </p:cTn>
                        </p:par>
                        <p:par>
                          <p:cTn id="16" fill="hold">
                            <p:stCondLst>
                              <p:cond delay="1498"/>
                            </p:stCondLst>
                            <p:childTnLst>
                              <p:par>
                                <p:cTn id="17" presetClass="entr" nodeType="afterEffect" presetID="9" grpId="4" fill="hold">
                                  <p:stCondLst>
                                    <p:cond delay="0"/>
                                  </p:stCondLst>
                                  <p:iterate type="el" backwards="0">
                                    <p:tmAbs val="0"/>
                                  </p:iterate>
                                  <p:childTnLst>
                                    <p:set>
                                      <p:cBhvr>
                                        <p:cTn id="18" fill="hold"/>
                                        <p:tgtEl>
                                          <p:spTgt spid="754"/>
                                        </p:tgtEl>
                                        <p:attrNameLst>
                                          <p:attrName>style.visibility</p:attrName>
                                        </p:attrNameLst>
                                      </p:cBhvr>
                                      <p:to>
                                        <p:strVal val="visible"/>
                                      </p:to>
                                    </p:set>
                                    <p:animEffect filter="dissolve" transition="in">
                                      <p:cBhvr>
                                        <p:cTn id="19" dur="499"/>
                                        <p:tgtEl>
                                          <p:spTgt spid="754"/>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753"/>
                                        </p:tgtEl>
                                        <p:attrNameLst>
                                          <p:attrName>style.visibility</p:attrName>
                                        </p:attrNameLst>
                                      </p:cBhvr>
                                      <p:to>
                                        <p:strVal val="visible"/>
                                      </p:to>
                                    </p:set>
                                    <p:animEffect filter="dissolve" transition="in">
                                      <p:cBhvr>
                                        <p:cTn id="24" dur="499"/>
                                        <p:tgtEl>
                                          <p:spTgt spid="753"/>
                                        </p:tgtEl>
                                      </p:cBhvr>
                                    </p:animEffect>
                                  </p:childTnLst>
                                </p:cTn>
                              </p:par>
                            </p:childTnLst>
                          </p:cTn>
                        </p:par>
                        <p:par>
                          <p:cTn id="25" fill="hold">
                            <p:stCondLst>
                              <p:cond delay="499"/>
                            </p:stCondLst>
                            <p:childTnLst>
                              <p:par>
                                <p:cTn id="26" presetClass="entr" nodeType="afterEffect" presetID="9" grpId="6" fill="hold">
                                  <p:stCondLst>
                                    <p:cond delay="0"/>
                                  </p:stCondLst>
                                  <p:iterate type="el" backwards="0">
                                    <p:tmAbs val="0"/>
                                  </p:iterate>
                                  <p:childTnLst>
                                    <p:set>
                                      <p:cBhvr>
                                        <p:cTn id="27" fill="hold"/>
                                        <p:tgtEl>
                                          <p:spTgt spid="755"/>
                                        </p:tgtEl>
                                        <p:attrNameLst>
                                          <p:attrName>style.visibility</p:attrName>
                                        </p:attrNameLst>
                                      </p:cBhvr>
                                      <p:to>
                                        <p:strVal val="visible"/>
                                      </p:to>
                                    </p:set>
                                    <p:animEffect filter="dissolve" transition="in">
                                      <p:cBhvr>
                                        <p:cTn id="28" dur="499"/>
                                        <p:tgtEl>
                                          <p:spTgt spid="755"/>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756"/>
                                        </p:tgtEl>
                                        <p:attrNameLst>
                                          <p:attrName>style.visibility</p:attrName>
                                        </p:attrNameLst>
                                      </p:cBhvr>
                                      <p:to>
                                        <p:strVal val="visible"/>
                                      </p:to>
                                    </p:set>
                                    <p:animEffect filter="dissolve" transition="in">
                                      <p:cBhvr>
                                        <p:cTn id="33" dur="499"/>
                                        <p:tgtEl>
                                          <p:spTgt spid="756"/>
                                        </p:tgtEl>
                                      </p:cBhvr>
                                    </p:animEffect>
                                  </p:childTnLst>
                                </p:cTn>
                              </p:par>
                            </p:childTnLst>
                          </p:cTn>
                        </p:par>
                        <p:par>
                          <p:cTn id="34" fill="hold">
                            <p:stCondLst>
                              <p:cond delay="499"/>
                            </p:stCondLst>
                            <p:childTnLst>
                              <p:par>
                                <p:cTn id="35" presetClass="entr" nodeType="afterEffect" presetSubtype="8" presetID="22" grpId="8" fill="hold">
                                  <p:stCondLst>
                                    <p:cond delay="2000"/>
                                  </p:stCondLst>
                                  <p:iterate type="el" backwards="0">
                                    <p:tmAbs val="0"/>
                                  </p:iterate>
                                  <p:childTnLst>
                                    <p:set>
                                      <p:cBhvr>
                                        <p:cTn id="36" fill="hold"/>
                                        <p:tgtEl>
                                          <p:spTgt spid="757"/>
                                        </p:tgtEl>
                                        <p:attrNameLst>
                                          <p:attrName>style.visibility</p:attrName>
                                        </p:attrNameLst>
                                      </p:cBhvr>
                                      <p:to>
                                        <p:strVal val="visible"/>
                                      </p:to>
                                    </p:set>
                                    <p:animEffect filter="wipe(left)" transition="in">
                                      <p:cBhvr>
                                        <p:cTn id="37" dur="2000"/>
                                        <p:tgtEl>
                                          <p:spTgt spid="757"/>
                                        </p:tgtEl>
                                      </p:cBhvr>
                                    </p:animEffect>
                                  </p:childTnLst>
                                </p:cTn>
                              </p:par>
                            </p:childTnLst>
                          </p:cTn>
                        </p:par>
                        <p:par>
                          <p:cTn id="38" fill="hold">
                            <p:stCondLst>
                              <p:cond delay="4499"/>
                            </p:stCondLst>
                            <p:childTnLst>
                              <p:par>
                                <p:cTn id="39" presetClass="entr" nodeType="afterEffect" presetSubtype="1" presetID="22" grpId="9" fill="hold">
                                  <p:stCondLst>
                                    <p:cond delay="0"/>
                                  </p:stCondLst>
                                  <p:iterate type="el" backwards="0">
                                    <p:tmAbs val="0"/>
                                  </p:iterate>
                                  <p:childTnLst>
                                    <p:set>
                                      <p:cBhvr>
                                        <p:cTn id="40" fill="hold"/>
                                        <p:tgtEl>
                                          <p:spTgt spid="758"/>
                                        </p:tgtEl>
                                        <p:attrNameLst>
                                          <p:attrName>style.visibility</p:attrName>
                                        </p:attrNameLst>
                                      </p:cBhvr>
                                      <p:to>
                                        <p:strVal val="visible"/>
                                      </p:to>
                                    </p:set>
                                    <p:animEffect filter="wipe(up)" transition="in">
                                      <p:cBhvr>
                                        <p:cTn id="41" dur="20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0" grpId="1"/>
      <p:bldP build="whole" bldLvl="1" animBg="1" rev="0" advAuto="0" spid="754" grpId="4"/>
      <p:bldP build="whole" bldLvl="1" animBg="1" rev="0" advAuto="0" spid="757" grpId="8"/>
      <p:bldP build="whole" bldLvl="1" animBg="1" rev="0" advAuto="0" spid="758" grpId="9"/>
      <p:bldP build="whole" bldLvl="1" animBg="1" rev="0" advAuto="0" spid="756" grpId="7"/>
      <p:bldP build="whole" bldLvl="1" animBg="1" rev="0" advAuto="0" spid="751" grpId="2"/>
      <p:bldP build="whole" bldLvl="1" animBg="1" rev="0" advAuto="0" spid="755" grpId="6"/>
      <p:bldP build="whole" bldLvl="1" animBg="1" rev="0" advAuto="0" spid="752" grpId="3"/>
      <p:bldP build="whole" bldLvl="1" animBg="1" rev="0" advAuto="0" spid="753" grpId="5"/>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0" name="Screen Shot 2013-07-25 at 1.30.17 PM.png" descr="Screen Shot 2013-07-25 at 1.30.17 PM.png"/>
          <p:cNvPicPr>
            <a:picLocks noChangeAspect="1"/>
          </p:cNvPicPr>
          <p:nvPr/>
        </p:nvPicPr>
        <p:blipFill>
          <a:blip r:embed="rId2">
            <a:extLst/>
          </a:blip>
          <a:stretch>
            <a:fillRect/>
          </a:stretch>
        </p:blipFill>
        <p:spPr>
          <a:xfrm>
            <a:off x="7300974" y="2400300"/>
            <a:ext cx="4127501" cy="2142427"/>
          </a:xfrm>
          <a:prstGeom prst="rect">
            <a:avLst/>
          </a:prstGeom>
          <a:ln w="12700">
            <a:miter lim="400000"/>
          </a:ln>
        </p:spPr>
      </p:pic>
      <p:sp>
        <p:nvSpPr>
          <p:cNvPr id="761" name="Tables"/>
          <p:cNvSpPr txBox="1"/>
          <p:nvPr>
            <p:ph type="title"/>
          </p:nvPr>
        </p:nvSpPr>
        <p:spPr>
          <a:prstGeom prst="rect">
            <a:avLst/>
          </a:prstGeom>
        </p:spPr>
        <p:txBody>
          <a:bodyPr/>
          <a:lstStyle/>
          <a:p>
            <a:pPr/>
            <a:r>
              <a:t>Tables</a:t>
            </a:r>
          </a:p>
        </p:txBody>
      </p:sp>
      <p:sp>
        <p:nvSpPr>
          <p:cNvPr id="762" name="The “Scope” Attribute and &lt;thead&gt;"/>
          <p:cNvSpPr txBox="1"/>
          <p:nvPr/>
        </p:nvSpPr>
        <p:spPr>
          <a:xfrm>
            <a:off x="825167" y="1916335"/>
            <a:ext cx="4824959" cy="3964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lvl="1" indent="0">
              <a:spcBef>
                <a:spcPts val="1000"/>
              </a:spcBef>
              <a:defRPr sz="2400">
                <a:solidFill>
                  <a:schemeClr val="accent3">
                    <a:lumOff val="44000"/>
                  </a:schemeClr>
                </a:solidFill>
                <a:latin typeface="Arial"/>
                <a:ea typeface="Arial"/>
                <a:cs typeface="Arial"/>
                <a:sym typeface="Arial"/>
              </a:defRPr>
            </a:pPr>
            <a:r>
              <a:t>The “Scope” Attribute and &lt;thead&gt; </a:t>
            </a:r>
          </a:p>
        </p:txBody>
      </p:sp>
      <p:sp>
        <p:nvSpPr>
          <p:cNvPr id="763" name="Rectangle"/>
          <p:cNvSpPr/>
          <p:nvPr/>
        </p:nvSpPr>
        <p:spPr>
          <a:xfrm>
            <a:off x="1067071" y="2440835"/>
            <a:ext cx="1241778" cy="323851"/>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4" name="Rectangle"/>
          <p:cNvSpPr/>
          <p:nvPr/>
        </p:nvSpPr>
        <p:spPr>
          <a:xfrm>
            <a:off x="1067071" y="4157015"/>
            <a:ext cx="1241778" cy="323851"/>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5" name="Rectangle"/>
          <p:cNvSpPr/>
          <p:nvPr/>
        </p:nvSpPr>
        <p:spPr>
          <a:xfrm>
            <a:off x="1249096" y="2980472"/>
            <a:ext cx="4835279" cy="1010282"/>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6" name="Rectangle"/>
          <p:cNvSpPr/>
          <p:nvPr/>
        </p:nvSpPr>
        <p:spPr>
          <a:xfrm>
            <a:off x="1624840" y="4647126"/>
            <a:ext cx="2783851" cy="323851"/>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7" name="Rectangle"/>
          <p:cNvSpPr/>
          <p:nvPr/>
        </p:nvSpPr>
        <p:spPr>
          <a:xfrm>
            <a:off x="7430590" y="2516759"/>
            <a:ext cx="3868268" cy="372449"/>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8" name="Rectangle"/>
          <p:cNvSpPr/>
          <p:nvPr/>
        </p:nvSpPr>
        <p:spPr>
          <a:xfrm>
            <a:off x="7402616" y="2897273"/>
            <a:ext cx="776032" cy="372449"/>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
        <p:nvSpPr>
          <p:cNvPr id="769" name="&lt;thead&gt;…"/>
          <p:cNvSpPr txBox="1"/>
          <p:nvPr/>
        </p:nvSpPr>
        <p:spPr>
          <a:xfrm>
            <a:off x="1170153" y="2459989"/>
            <a:ext cx="4936015" cy="3423921"/>
          </a:xfrm>
          <a:prstGeom prst="rect">
            <a:avLst/>
          </a:prstGeom>
          <a:ln w="12700">
            <a:miter lim="400000"/>
          </a:ln>
          <a:extLst>
            <a:ext uri="{C572A759-6A51-4108-AA02-DFA0A04FC94B}">
              <ma14:wrappingTextBoxFlag xmlns:ma14="http://schemas.microsoft.com/office/mac/drawingml/2011/main" val="1"/>
            </a:ext>
          </a:extLst>
        </p:spPr>
        <p:txBody>
          <a:bodyPr wrap="none" lIns="22859" tIns="22859" rIns="22859" bIns="22859">
            <a:spAutoFit/>
          </a:bodyPr>
          <a:lstStyle/>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&lt;thead&gt;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&lt;th scope=“col”&gt;Number&lt;/th&gt;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 scope=“col”&gt;Name&lt;/th&gt;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 scope=“col”&gt;Position&lt;/th&gt;</a:t>
            </a:r>
            <a:endParaRPr>
              <a:uFill>
                <a:solidFill>
                  <a:srgbClr val="FF2600"/>
                </a:solidFill>
              </a:uFill>
            </a:endParaRP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rPr>
                <a:uFill>
                  <a:solidFill>
                    <a:srgbClr val="FF2600"/>
                  </a:solidFill>
                </a:uFill>
              </a:rPr>
              <a:t>   &lt;th scope=“col”&gt;Batting Average&lt;/th&gt;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&lt;/thead&gt;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a:t>
            </a:r>
            <a:r>
              <a:rPr>
                <a:uFill>
                  <a:solidFill>
                    <a:srgbClr val="FF2600"/>
                  </a:solidFill>
                </a:uFill>
              </a:rPr>
              <a:t>&lt;th scope=“row”&gt;2&lt;/th&gt;</a:t>
            </a:r>
          </a:p>
          <a:p>
            <a:pPr lvl="2" indent="685800" defTabSz="731519">
              <a:defRPr sz="1600">
                <a:solidFill>
                  <a:schemeClr val="accent3">
                    <a:lumOff val="44000"/>
                  </a:schemeClr>
                </a:solidFill>
                <a:uFill>
                  <a:solidFill>
                    <a:srgbClr val="000000"/>
                  </a:solidFill>
                </a:uFill>
                <a:latin typeface="Courier"/>
                <a:ea typeface="Courier"/>
                <a:cs typeface="Courier"/>
                <a:sym typeface="Courier"/>
              </a:defRPr>
            </a:pPr>
            <a:r>
              <a:t>&lt;td&gt;Mays&lt;/td&gt;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&lt;td&gt;SS&lt;/td&gt;</a:t>
            </a:r>
          </a:p>
          <a:p>
            <a:pPr lvl="1" indent="342900" defTabSz="731519">
              <a:defRPr sz="1600">
                <a:solidFill>
                  <a:schemeClr val="accent3">
                    <a:lumOff val="44000"/>
                  </a:schemeClr>
                </a:solidFill>
                <a:uFill>
                  <a:solidFill>
                    <a:srgbClr val="000000"/>
                  </a:solidFill>
                </a:uFill>
                <a:latin typeface="Courier"/>
                <a:ea typeface="Courier"/>
                <a:cs typeface="Courier"/>
                <a:sym typeface="Courier"/>
              </a:defRPr>
            </a:pPr>
            <a:r>
              <a:t>   &lt;td&gt;.301&lt;/td&gt;</a:t>
            </a:r>
          </a:p>
          <a:p>
            <a: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pPr>
            <a:r>
              <a:t>  &lt;/tr&gt;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65"/>
                                        </p:tgtEl>
                                        <p:attrNameLst>
                                          <p:attrName>style.visibility</p:attrName>
                                        </p:attrNameLst>
                                      </p:cBhvr>
                                      <p:to>
                                        <p:strVal val="visible"/>
                                      </p:to>
                                    </p:set>
                                    <p:animEffect filter="dissolve" transition="in">
                                      <p:cBhvr>
                                        <p:cTn id="7" dur="499"/>
                                        <p:tgtEl>
                                          <p:spTgt spid="765"/>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767"/>
                                        </p:tgtEl>
                                        <p:attrNameLst>
                                          <p:attrName>style.visibility</p:attrName>
                                        </p:attrNameLst>
                                      </p:cBhvr>
                                      <p:to>
                                        <p:strVal val="visible"/>
                                      </p:to>
                                    </p:set>
                                    <p:animEffect filter="dissolve" transition="in">
                                      <p:cBhvr>
                                        <p:cTn id="11" dur="499"/>
                                        <p:tgtEl>
                                          <p:spTgt spid="76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766"/>
                                        </p:tgtEl>
                                        <p:attrNameLst>
                                          <p:attrName>style.visibility</p:attrName>
                                        </p:attrNameLst>
                                      </p:cBhvr>
                                      <p:to>
                                        <p:strVal val="visible"/>
                                      </p:to>
                                    </p:set>
                                    <p:animEffect filter="dissolve" transition="in">
                                      <p:cBhvr>
                                        <p:cTn id="16" dur="499"/>
                                        <p:tgtEl>
                                          <p:spTgt spid="766"/>
                                        </p:tgtEl>
                                      </p:cBhvr>
                                    </p:animEffect>
                                  </p:childTnLst>
                                </p:cTn>
                              </p:par>
                            </p:childTnLst>
                          </p:cTn>
                        </p:par>
                        <p:par>
                          <p:cTn id="17" fill="hold">
                            <p:stCondLst>
                              <p:cond delay="499"/>
                            </p:stCondLst>
                            <p:childTnLst>
                              <p:par>
                                <p:cTn id="18" presetClass="entr" nodeType="afterEffect" presetID="9" grpId="4" fill="hold">
                                  <p:stCondLst>
                                    <p:cond delay="0"/>
                                  </p:stCondLst>
                                  <p:iterate type="el" backwards="0">
                                    <p:tmAbs val="0"/>
                                  </p:iterate>
                                  <p:childTnLst>
                                    <p:set>
                                      <p:cBhvr>
                                        <p:cTn id="19" fill="hold"/>
                                        <p:tgtEl>
                                          <p:spTgt spid="768"/>
                                        </p:tgtEl>
                                        <p:attrNameLst>
                                          <p:attrName>style.visibility</p:attrName>
                                        </p:attrNameLst>
                                      </p:cBhvr>
                                      <p:to>
                                        <p:strVal val="visible"/>
                                      </p:to>
                                    </p:set>
                                    <p:animEffect filter="dissolve" transition="in">
                                      <p:cBhvr>
                                        <p:cTn id="20" dur="499"/>
                                        <p:tgtEl>
                                          <p:spTgt spid="768"/>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763"/>
                                        </p:tgtEl>
                                        <p:attrNameLst>
                                          <p:attrName>style.visibility</p:attrName>
                                        </p:attrNameLst>
                                      </p:cBhvr>
                                      <p:to>
                                        <p:strVal val="visible"/>
                                      </p:to>
                                    </p:set>
                                    <p:animEffect filter="dissolve" transition="in">
                                      <p:cBhvr>
                                        <p:cTn id="25" dur="499"/>
                                        <p:tgtEl>
                                          <p:spTgt spid="763"/>
                                        </p:tgtEl>
                                      </p:cBhvr>
                                    </p:animEffect>
                                  </p:childTnLst>
                                </p:cTn>
                              </p:par>
                            </p:childTnLst>
                          </p:cTn>
                        </p:par>
                        <p:par>
                          <p:cTn id="26" fill="hold">
                            <p:stCondLst>
                              <p:cond delay="499"/>
                            </p:stCondLst>
                            <p:childTnLst>
                              <p:par>
                                <p:cTn id="27" presetClass="entr" nodeType="afterEffect" presetID="9" grpId="6" fill="hold">
                                  <p:stCondLst>
                                    <p:cond delay="0"/>
                                  </p:stCondLst>
                                  <p:iterate type="el" backwards="0">
                                    <p:tmAbs val="0"/>
                                  </p:iterate>
                                  <p:childTnLst>
                                    <p:set>
                                      <p:cBhvr>
                                        <p:cTn id="28" fill="hold"/>
                                        <p:tgtEl>
                                          <p:spTgt spid="764"/>
                                        </p:tgtEl>
                                        <p:attrNameLst>
                                          <p:attrName>style.visibility</p:attrName>
                                        </p:attrNameLst>
                                      </p:cBhvr>
                                      <p:to>
                                        <p:strVal val="visible"/>
                                      </p:to>
                                    </p:set>
                                    <p:animEffect filter="dissolve" transition="in">
                                      <p:cBhvr>
                                        <p:cTn id="29" dur="499"/>
                                        <p:tgtEl>
                                          <p:spTgt spid="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3" grpId="5"/>
      <p:bldP build="whole" bldLvl="1" animBg="1" rev="0" advAuto="0" spid="764" grpId="6"/>
      <p:bldP build="whole" bldLvl="1" animBg="1" rev="0" advAuto="0" spid="765" grpId="1"/>
      <p:bldP build="whole" bldLvl="1" animBg="1" rev="0" advAuto="0" spid="766" grpId="3"/>
      <p:bldP build="whole" bldLvl="1" animBg="1" rev="0" advAuto="0" spid="767" grpId="2"/>
      <p:bldP build="whole" bldLvl="1" animBg="1" rev="0" advAuto="0" spid="768" grpId="4"/>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Tables"/>
          <p:cNvSpPr txBox="1"/>
          <p:nvPr>
            <p:ph type="title"/>
          </p:nvPr>
        </p:nvSpPr>
        <p:spPr>
          <a:prstGeom prst="rect">
            <a:avLst/>
          </a:prstGeom>
        </p:spPr>
        <p:txBody>
          <a:bodyPr/>
          <a:lstStyle/>
          <a:p>
            <a:pPr/>
            <a:r>
              <a:t>Tables</a:t>
            </a:r>
          </a:p>
        </p:txBody>
      </p:sp>
      <p:sp>
        <p:nvSpPr>
          <p:cNvPr id="772" name="Proportional Sizing"/>
          <p:cNvSpPr txBox="1"/>
          <p:nvPr/>
        </p:nvSpPr>
        <p:spPr>
          <a:xfrm>
            <a:off x="825167" y="1916335"/>
            <a:ext cx="2621857" cy="3964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lvl="1" indent="0">
              <a:spcBef>
                <a:spcPts val="1000"/>
              </a:spcBef>
              <a:defRPr sz="2400">
                <a:solidFill>
                  <a:schemeClr val="accent3">
                    <a:lumOff val="44000"/>
                  </a:schemeClr>
                </a:solidFill>
                <a:latin typeface="Arial"/>
                <a:ea typeface="Arial"/>
                <a:cs typeface="Arial"/>
                <a:sym typeface="Arial"/>
              </a:defRPr>
            </a:pPr>
            <a:r>
              <a:t>Proportional Sizing</a:t>
            </a:r>
          </a:p>
        </p:txBody>
      </p:sp>
      <p:grpSp>
        <p:nvGrpSpPr>
          <p:cNvPr id="777" name="Group"/>
          <p:cNvGrpSpPr/>
          <p:nvPr/>
        </p:nvGrpSpPr>
        <p:grpSpPr>
          <a:xfrm>
            <a:off x="7607730" y="1894323"/>
            <a:ext cx="3069355" cy="3069354"/>
            <a:chOff x="0" y="0"/>
            <a:chExt cx="3069353" cy="3069353"/>
          </a:xfrm>
        </p:grpSpPr>
        <p:sp>
          <p:nvSpPr>
            <p:cNvPr id="773" name="&lt;table width=&quot;600&quot;&gt;"/>
            <p:cNvSpPr txBox="1"/>
            <p:nvPr/>
          </p:nvSpPr>
          <p:spPr>
            <a:xfrm>
              <a:off x="205409" y="1375291"/>
              <a:ext cx="2664886" cy="325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2859" tIns="22859" rIns="22859" bIns="22859" numCol="1" anchor="t">
              <a:spAutoFit/>
            </a:bodyPr>
            <a:lstStyle/>
            <a:p>
              <a:pPr defTabSz="731519">
                <a:buClr>
                  <a:srgbClr val="000000"/>
                </a:buClr>
                <a:defRPr>
                  <a:solidFill>
                    <a:schemeClr val="accent3">
                      <a:lumOff val="44000"/>
                    </a:schemeClr>
                  </a:solidFill>
                  <a:uFill>
                    <a:solidFill>
                      <a:srgbClr val="000000"/>
                    </a:solidFill>
                  </a:uFill>
                  <a:latin typeface="Courier"/>
                  <a:ea typeface="Courier"/>
                  <a:cs typeface="Courier"/>
                  <a:sym typeface="Courier"/>
                </a:defRPr>
              </a:pPr>
              <a:r>
                <a:t>&lt;table </a:t>
              </a:r>
              <a:r>
                <a:rPr>
                  <a:solidFill>
                    <a:schemeClr val="accent2"/>
                  </a:solidFill>
                  <a:uFill>
                    <a:solidFill>
                      <a:srgbClr val="FF2600"/>
                    </a:solidFill>
                  </a:uFill>
                </a:rPr>
                <a:t>width="600"</a:t>
              </a:r>
              <a:r>
                <a:t>&gt;</a:t>
              </a:r>
            </a:p>
          </p:txBody>
        </p:sp>
        <p:grpSp>
          <p:nvGrpSpPr>
            <p:cNvPr id="776" name="Group"/>
            <p:cNvGrpSpPr/>
            <p:nvPr/>
          </p:nvGrpSpPr>
          <p:grpSpPr>
            <a:xfrm>
              <a:off x="0" y="0"/>
              <a:ext cx="3069354" cy="3069354"/>
              <a:chOff x="0" y="0"/>
              <a:chExt cx="3069353" cy="3069353"/>
            </a:xfrm>
          </p:grpSpPr>
          <p:sp>
            <p:nvSpPr>
              <p:cNvPr id="774" name="Line"/>
              <p:cNvSpPr/>
              <p:nvPr/>
            </p:nvSpPr>
            <p:spPr>
              <a:xfrm>
                <a:off x="418134" y="506304"/>
                <a:ext cx="2239436" cy="2056746"/>
              </a:xfrm>
              <a:prstGeom prst="line">
                <a:avLst/>
              </a:prstGeom>
              <a:noFill/>
              <a:ln w="76200" cap="flat">
                <a:solidFill>
                  <a:srgbClr val="FF2600"/>
                </a:solidFill>
                <a:prstDash val="solid"/>
                <a:miter lim="400000"/>
              </a:ln>
              <a:effectLst/>
            </p:spPr>
            <p:txBody>
              <a:bodyPr wrap="square" lIns="0" tIns="0" rIns="0" bIns="0" numCol="1" anchor="t">
                <a:noAutofit/>
              </a:bodyPr>
              <a:lstStyle/>
              <a:p>
                <a:pPr defTabSz="274320">
                  <a:defRPr sz="700">
                    <a:solidFill>
                      <a:srgbClr val="000000"/>
                    </a:solidFill>
                    <a:latin typeface="+mj-lt"/>
                    <a:ea typeface="+mj-ea"/>
                    <a:cs typeface="+mj-cs"/>
                    <a:sym typeface="Helvetica"/>
                  </a:defRPr>
                </a:pPr>
              </a:p>
            </p:txBody>
          </p:sp>
          <p:sp>
            <p:nvSpPr>
              <p:cNvPr id="775" name="Circle"/>
              <p:cNvSpPr/>
              <p:nvPr/>
            </p:nvSpPr>
            <p:spPr>
              <a:xfrm>
                <a:off x="0" y="0"/>
                <a:ext cx="3069354" cy="3069354"/>
              </a:xfrm>
              <a:prstGeom prst="ellipse">
                <a:avLst/>
              </a:prstGeom>
              <a:noFill/>
              <a:ln w="76200" cap="flat">
                <a:solidFill>
                  <a:srgbClr val="FF2600"/>
                </a:solidFill>
                <a:prstDash val="solid"/>
                <a:miter lim="400000"/>
              </a:ln>
              <a:effectLst/>
            </p:spPr>
            <p:txBody>
              <a:bodyPr wrap="square" lIns="22859" tIns="22859" rIns="22859" bIns="22859" numCol="1" anchor="t">
                <a:noAutofit/>
              </a:bodyPr>
              <a:lstStyle/>
              <a:p>
                <a:pPr defTabSz="731519">
                  <a:buClr>
                    <a:srgbClr val="000000"/>
                  </a:buClr>
                  <a:defRPr sz="1200">
                    <a:solidFill>
                      <a:srgbClr val="000000"/>
                    </a:solidFill>
                    <a:uFill>
                      <a:solidFill>
                        <a:srgbClr val="000000"/>
                      </a:solidFill>
                    </a:uFill>
                  </a:defRPr>
                </a:pPr>
              </a:p>
            </p:txBody>
          </p:sp>
        </p:grpSp>
      </p:gr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9" name="Tables"/>
          <p:cNvSpPr txBox="1"/>
          <p:nvPr>
            <p:ph type="title"/>
          </p:nvPr>
        </p:nvSpPr>
        <p:spPr>
          <a:prstGeom prst="rect">
            <a:avLst/>
          </a:prstGeom>
        </p:spPr>
        <p:txBody>
          <a:bodyPr/>
          <a:lstStyle/>
          <a:p>
            <a:pPr/>
            <a:r>
              <a:t>Tables</a:t>
            </a:r>
          </a:p>
        </p:txBody>
      </p:sp>
      <p:sp>
        <p:nvSpPr>
          <p:cNvPr id="780" name="Caption"/>
          <p:cNvSpPr txBox="1"/>
          <p:nvPr/>
        </p:nvSpPr>
        <p:spPr>
          <a:xfrm>
            <a:off x="825167" y="1916335"/>
            <a:ext cx="1114079" cy="3964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lvl="1" indent="0">
              <a:spcBef>
                <a:spcPts val="1000"/>
              </a:spcBef>
              <a:defRPr sz="2400">
                <a:solidFill>
                  <a:schemeClr val="accent3">
                    <a:lumOff val="44000"/>
                  </a:schemeClr>
                </a:solidFill>
                <a:latin typeface="Arial"/>
                <a:ea typeface="Arial"/>
                <a:cs typeface="Arial"/>
                <a:sym typeface="Arial"/>
              </a:defRPr>
            </a:pPr>
            <a:r>
              <a:t>Caption</a:t>
            </a:r>
          </a:p>
        </p:txBody>
      </p:sp>
      <p:sp>
        <p:nvSpPr>
          <p:cNvPr id="781" name="&lt;caption&gt;A baseball roster&lt;/caption&gt;"/>
          <p:cNvSpPr txBox="1"/>
          <p:nvPr/>
        </p:nvSpPr>
        <p:spPr>
          <a:xfrm>
            <a:off x="636198" y="3285490"/>
            <a:ext cx="4448255" cy="287021"/>
          </a:xfrm>
          <a:prstGeom prst="rect">
            <a:avLst/>
          </a:prstGeom>
          <a:ln w="12700">
            <a:miter lim="400000"/>
          </a:ln>
          <a:extLst>
            <a:ext uri="{C572A759-6A51-4108-AA02-DFA0A04FC94B}">
              <ma14:wrappingTextBoxFlag xmlns:ma14="http://schemas.microsoft.com/office/mac/drawingml/2011/main" val="1"/>
            </a:ext>
          </a:extLst>
        </p:spPr>
        <p:txBody>
          <a:bodyPr wrap="none" lIns="22859" tIns="22859" rIns="22859" bIns="22859">
            <a:spAutoFit/>
          </a:bodyPr>
          <a:lstStyle>
            <a:lvl1pPr defTabSz="731519">
              <a:buClr>
                <a:srgbClr val="000000"/>
              </a:buClr>
              <a:defRPr sz="1600">
                <a:solidFill>
                  <a:schemeClr val="accent3">
                    <a:lumOff val="44000"/>
                  </a:schemeClr>
                </a:solidFill>
                <a:uFill>
                  <a:solidFill>
                    <a:srgbClr val="000000"/>
                  </a:solidFill>
                </a:uFill>
                <a:latin typeface="Courier"/>
                <a:ea typeface="Courier"/>
                <a:cs typeface="Courier"/>
                <a:sym typeface="Courier"/>
              </a:defRPr>
            </a:lvl1pPr>
          </a:lstStyle>
          <a:p>
            <a:pPr/>
            <a:r>
              <a:t>&lt;caption&gt;A baseball roster&lt;/caption&gt;</a:t>
            </a:r>
          </a:p>
        </p:txBody>
      </p:sp>
      <p:pic>
        <p:nvPicPr>
          <p:cNvPr id="782" name="roster.png" descr="roster.png"/>
          <p:cNvPicPr>
            <a:picLocks noChangeAspect="1"/>
          </p:cNvPicPr>
          <p:nvPr/>
        </p:nvPicPr>
        <p:blipFill>
          <a:blip r:embed="rId2">
            <a:extLst/>
          </a:blip>
          <a:stretch>
            <a:fillRect/>
          </a:stretch>
        </p:blipFill>
        <p:spPr>
          <a:xfrm>
            <a:off x="7299974" y="2400300"/>
            <a:ext cx="4127501" cy="2311400"/>
          </a:xfrm>
          <a:prstGeom prst="rect">
            <a:avLst/>
          </a:prstGeom>
          <a:ln w="12700">
            <a:miter lim="400000"/>
          </a:ln>
        </p:spPr>
      </p:pic>
      <p:sp>
        <p:nvSpPr>
          <p:cNvPr id="783" name="Rectangle"/>
          <p:cNvSpPr/>
          <p:nvPr/>
        </p:nvSpPr>
        <p:spPr>
          <a:xfrm>
            <a:off x="8385013" y="2409318"/>
            <a:ext cx="1618489" cy="273094"/>
          </a:xfrm>
          <a:prstGeom prst="rect">
            <a:avLst/>
          </a:prstGeom>
          <a:solidFill>
            <a:srgbClr val="95F36D">
              <a:alpha val="39977"/>
            </a:srgbClr>
          </a:solidFill>
          <a:ln w="3175">
            <a:miter lim="400000"/>
          </a:ln>
        </p:spPr>
        <p:txBody>
          <a:bodyPr lIns="25400" tIns="25400" rIns="25400" bIns="25400" anchor="ctr"/>
          <a:lstStyle/>
          <a:p>
            <a:pPr algn="ctr" defTabSz="412750">
              <a:lnSpc>
                <a:spcPct val="80000"/>
              </a:lnSpc>
              <a:defRPr cap="all" sz="2000">
                <a:solidFill>
                  <a:schemeClr val="accent3">
                    <a:lumOff val="44000"/>
                  </a:schemeClr>
                </a:solidFill>
                <a:latin typeface="DIN Condensed"/>
                <a:ea typeface="DIN Condensed"/>
                <a:cs typeface="DIN Condensed"/>
                <a:sym typeface="DIN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81"/>
                                        </p:tgtEl>
                                        <p:attrNameLst>
                                          <p:attrName>style.visibility</p:attrName>
                                        </p:attrNameLst>
                                      </p:cBhvr>
                                      <p:to>
                                        <p:strVal val="visible"/>
                                      </p:to>
                                    </p:set>
                                    <p:animEffect filter="dissolve" transition="in">
                                      <p:cBhvr>
                                        <p:cTn id="7" dur="499"/>
                                        <p:tgtEl>
                                          <p:spTgt spid="781"/>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783"/>
                                        </p:tgtEl>
                                        <p:attrNameLst>
                                          <p:attrName>style.visibility</p:attrName>
                                        </p:attrNameLst>
                                      </p:cBhvr>
                                      <p:to>
                                        <p:strVal val="visible"/>
                                      </p:to>
                                    </p:set>
                                    <p:animEffect filter="dissolve" transition="in">
                                      <p:cBhvr>
                                        <p:cTn id="11" dur="499"/>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3" grpId="2"/>
      <p:bldP build="whole" bldLvl="1" animBg="1" rev="0" advAuto="0" spid="781" grpId="1"/>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Tables"/>
          <p:cNvSpPr txBox="1"/>
          <p:nvPr>
            <p:ph type="title"/>
          </p:nvPr>
        </p:nvSpPr>
        <p:spPr>
          <a:prstGeom prst="rect">
            <a:avLst/>
          </a:prstGeom>
        </p:spPr>
        <p:txBody>
          <a:bodyPr/>
          <a:lstStyle/>
          <a:p>
            <a:pPr/>
            <a:r>
              <a:t>Tables</a:t>
            </a:r>
          </a:p>
        </p:txBody>
      </p:sp>
      <p:sp>
        <p:nvSpPr>
          <p:cNvPr id="786" name="‘Summary’ attribute"/>
          <p:cNvSpPr txBox="1"/>
          <p:nvPr/>
        </p:nvSpPr>
        <p:spPr>
          <a:xfrm>
            <a:off x="825167" y="1916335"/>
            <a:ext cx="2677667" cy="3964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lvl="1" indent="0">
              <a:spcBef>
                <a:spcPts val="1000"/>
              </a:spcBef>
              <a:defRPr sz="2400">
                <a:solidFill>
                  <a:schemeClr val="accent3">
                    <a:lumOff val="44000"/>
                  </a:schemeClr>
                </a:solidFill>
                <a:latin typeface="Arial"/>
                <a:ea typeface="Arial"/>
                <a:cs typeface="Arial"/>
                <a:sym typeface="Arial"/>
              </a:defRPr>
            </a:pPr>
            <a:r>
              <a:t>‘Summary’ attribute</a:t>
            </a:r>
          </a:p>
        </p:txBody>
      </p:sp>
      <p:sp>
        <p:nvSpPr>
          <p:cNvPr id="787" name="&lt;table summary=“A table of a baseball roster”&gt;"/>
          <p:cNvSpPr txBox="1"/>
          <p:nvPr/>
        </p:nvSpPr>
        <p:spPr>
          <a:xfrm>
            <a:off x="3556000" y="3170184"/>
            <a:ext cx="5080000" cy="261621"/>
          </a:xfrm>
          <a:prstGeom prst="rect">
            <a:avLst/>
          </a:prstGeom>
          <a:ln w="12700">
            <a:miter lim="400000"/>
          </a:ln>
          <a:extLst>
            <a:ext uri="{C572A759-6A51-4108-AA02-DFA0A04FC94B}">
              <ma14:wrappingTextBoxFlag xmlns:ma14="http://schemas.microsoft.com/office/mac/drawingml/2011/main" val="1"/>
            </a:ext>
          </a:extLst>
        </p:spPr>
        <p:txBody>
          <a:bodyPr lIns="22859" tIns="22859" rIns="22859" bIns="22859">
            <a:spAutoFit/>
          </a:bodyPr>
          <a:lstStyle>
            <a:lvl1pPr defTabSz="731519">
              <a:buClr>
                <a:srgbClr val="000000"/>
              </a:buClr>
              <a:defRPr sz="1400">
                <a:solidFill>
                  <a:schemeClr val="accent3">
                    <a:lumOff val="44000"/>
                  </a:schemeClr>
                </a:solidFill>
                <a:uFill>
                  <a:solidFill>
                    <a:srgbClr val="000000"/>
                  </a:solidFill>
                </a:uFill>
                <a:latin typeface="Courier"/>
                <a:ea typeface="Courier"/>
                <a:cs typeface="Courier"/>
                <a:sym typeface="Courier"/>
              </a:defRPr>
            </a:lvl1pPr>
          </a:lstStyle>
          <a:p>
            <a:pPr/>
            <a:r>
              <a:t>&lt;table summary=“A table of a baseball roster”&gt;</a:t>
            </a:r>
          </a:p>
        </p:txBody>
      </p:sp>
      <p:sp>
        <p:nvSpPr>
          <p:cNvPr id="788" name="The summary attribute has no visual effect in ordinary web browsers, but can be used by screen readers."/>
          <p:cNvSpPr txBox="1"/>
          <p:nvPr/>
        </p:nvSpPr>
        <p:spPr>
          <a:xfrm>
            <a:off x="767969" y="4131095"/>
            <a:ext cx="10668761" cy="772667"/>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The summary attribute has no visual effect in ordinary web browsers, but can be used by screen readers.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87"/>
                                        </p:tgtEl>
                                        <p:attrNameLst>
                                          <p:attrName>style.visibility</p:attrName>
                                        </p:attrNameLst>
                                      </p:cBhvr>
                                      <p:to>
                                        <p:strVal val="visible"/>
                                      </p:to>
                                    </p:set>
                                    <p:animEffect filter="dissolve" transition="in">
                                      <p:cBhvr>
                                        <p:cTn id="7" dur="499"/>
                                        <p:tgtEl>
                                          <p:spTgt spid="7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88"/>
                                        </p:tgtEl>
                                        <p:attrNameLst>
                                          <p:attrName>style.visibility</p:attrName>
                                        </p:attrNameLst>
                                      </p:cBhvr>
                                      <p:to>
                                        <p:strVal val="visible"/>
                                      </p:to>
                                    </p:set>
                                    <p:animEffect filter="dissolve" transition="in">
                                      <p:cBhvr>
                                        <p:cTn id="12" dur="499"/>
                                        <p:tgtEl>
                                          <p:spTgt spid="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8" grpId="2"/>
      <p:bldP build="whole" bldLvl="1" animBg="1" rev="0" advAuto="0" spid="787"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Tables"/>
          <p:cNvSpPr txBox="1"/>
          <p:nvPr>
            <p:ph type="title"/>
          </p:nvPr>
        </p:nvSpPr>
        <p:spPr>
          <a:prstGeom prst="rect">
            <a:avLst/>
          </a:prstGeom>
        </p:spPr>
        <p:txBody>
          <a:bodyPr/>
          <a:lstStyle/>
          <a:p>
            <a:pPr/>
            <a:r>
              <a:t>Tables</a:t>
            </a:r>
          </a:p>
        </p:txBody>
      </p:sp>
      <p:sp>
        <p:nvSpPr>
          <p:cNvPr id="791" name="Table Suggestions…"/>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Table Suggestions</a:t>
            </a:r>
          </a:p>
          <a:p>
            <a:pPr lvl="1" marL="977900" indent="-457200">
              <a:buClr>
                <a:schemeClr val="accent3">
                  <a:lumOff val="44000"/>
                </a:schemeClr>
              </a:buClr>
              <a:buFont typeface="Avenir Next"/>
              <a:buChar char="•"/>
              <a:defRPr b="0" sz="2400"/>
            </a:pPr>
            <a:r>
              <a:t>Use tables to display data only</a:t>
            </a:r>
          </a:p>
          <a:p>
            <a:pPr lvl="1" marL="977900" indent="-457200">
              <a:buClr>
                <a:schemeClr val="accent3">
                  <a:lumOff val="44000"/>
                </a:schemeClr>
              </a:buClr>
              <a:buFont typeface="Avenir Next"/>
              <a:buChar char="•"/>
              <a:defRPr b="0" sz="2400"/>
            </a:pPr>
            <a:r>
              <a:t>Use multiple simple tables vs. one complex table</a:t>
            </a:r>
          </a:p>
        </p:txBody>
      </p:sp>
      <p:pic>
        <p:nvPicPr>
          <p:cNvPr id="792" name="lightbulb-idea.png" descr="lightbulb-idea.png"/>
          <p:cNvPicPr>
            <a:picLocks noChangeAspect="1"/>
          </p:cNvPicPr>
          <p:nvPr/>
        </p:nvPicPr>
        <p:blipFill>
          <a:blip r:embed="rId2">
            <a:extLst/>
          </a:blip>
          <a:stretch>
            <a:fillRect/>
          </a:stretch>
        </p:blipFill>
        <p:spPr>
          <a:xfrm>
            <a:off x="9965035" y="768680"/>
            <a:ext cx="1460501" cy="1625601"/>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4" name="Forms"/>
          <p:cNvSpPr txBox="1"/>
          <p:nvPr>
            <p:ph type="title"/>
          </p:nvPr>
        </p:nvSpPr>
        <p:spPr>
          <a:prstGeom prst="rect">
            <a:avLst/>
          </a:prstGeom>
        </p:spPr>
        <p:txBody>
          <a:bodyPr/>
          <a:lstStyle/>
          <a:p>
            <a:pPr/>
            <a:r>
              <a:t>Forms</a:t>
            </a:r>
          </a:p>
        </p:txBody>
      </p:sp>
      <p:sp>
        <p:nvSpPr>
          <p:cNvPr id="795" name="&lt;label&gt;…"/>
          <p:cNvSpPr txBox="1"/>
          <p:nvPr>
            <p:ph type="body" idx="1"/>
          </p:nvPr>
        </p:nvSpPr>
        <p:spPr>
          <a:xfrm>
            <a:off x="762000" y="1905000"/>
            <a:ext cx="10668000" cy="4191985"/>
          </a:xfrm>
          <a:prstGeom prst="rect">
            <a:avLst/>
          </a:prstGeom>
        </p:spPr>
        <p:txBody>
          <a:bodyPr/>
          <a:lstStyle/>
          <a:p>
            <a:pPr marL="271669" indent="-271669">
              <a:buClr>
                <a:schemeClr val="accent3">
                  <a:lumOff val="44000"/>
                </a:schemeClr>
              </a:buClr>
              <a:buSzPct val="82000"/>
              <a:buFont typeface="Avenir Next"/>
              <a:buChar char="•"/>
              <a:defRPr b="0" sz="2400">
                <a:latin typeface="Courier"/>
                <a:ea typeface="Courier"/>
                <a:cs typeface="Courier"/>
                <a:sym typeface="Courier"/>
              </a:defRPr>
            </a:pPr>
            <a:r>
              <a:t>&lt;label&gt;</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&lt;for&gt; </a:t>
            </a:r>
            <a:r>
              <a:rPr>
                <a:latin typeface="Arial"/>
                <a:ea typeface="Arial"/>
                <a:cs typeface="Arial"/>
                <a:sym typeface="Arial"/>
              </a:rPr>
              <a:t>attribute</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&lt;id&gt; </a:t>
            </a:r>
            <a:r>
              <a:rPr>
                <a:latin typeface="Arial"/>
                <a:ea typeface="Arial"/>
                <a:cs typeface="Arial"/>
                <a:sym typeface="Arial"/>
              </a:rPr>
              <a:t>attribute</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&lt;fieldset&gt;</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&lt;legend&gt;</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&lt;optgroup&gt;</a:t>
            </a:r>
          </a:p>
        </p:txBody>
      </p:sp>
      <p:pic>
        <p:nvPicPr>
          <p:cNvPr id="796" name="Screen Shot 2013-07-24 at 3.42.52 PM.png" descr="Screen Shot 2013-07-24 at 3.42.52 PM.png"/>
          <p:cNvPicPr>
            <a:picLocks noChangeAspect="1"/>
          </p:cNvPicPr>
          <p:nvPr/>
        </p:nvPicPr>
        <p:blipFill>
          <a:blip r:embed="rId2">
            <a:extLst/>
          </a:blip>
          <a:stretch>
            <a:fillRect/>
          </a:stretch>
        </p:blipFill>
        <p:spPr>
          <a:xfrm>
            <a:off x="7603156" y="1817894"/>
            <a:ext cx="3809911" cy="3222213"/>
          </a:xfrm>
          <a:prstGeom prst="rect">
            <a:avLst/>
          </a:prstGeom>
          <a:ln w="25400">
            <a:solidFill>
              <a:srgbClr val="888888"/>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What is Digital Accessibility?"/>
          <p:cNvSpPr txBox="1"/>
          <p:nvPr>
            <p:ph type="title"/>
          </p:nvPr>
        </p:nvSpPr>
        <p:spPr>
          <a:prstGeom prst="rect">
            <a:avLst/>
          </a:prstGeom>
        </p:spPr>
        <p:txBody>
          <a:bodyPr/>
          <a:lstStyle/>
          <a:p>
            <a:pPr/>
            <a:r>
              <a:t>What is Digital Accessibility?</a:t>
            </a:r>
          </a:p>
        </p:txBody>
      </p:sp>
      <p:sp>
        <p:nvSpPr>
          <p:cNvPr id="347" name="Circle"/>
          <p:cNvSpPr/>
          <p:nvPr/>
        </p:nvSpPr>
        <p:spPr>
          <a:xfrm>
            <a:off x="5364691" y="1509183"/>
            <a:ext cx="2921001" cy="2921001"/>
          </a:xfrm>
          <a:prstGeom prst="ellipse">
            <a:avLst/>
          </a:prstGeom>
          <a:solidFill>
            <a:srgbClr val="2CBBE2">
              <a:alpha val="51007"/>
            </a:srgbClr>
          </a:solidFill>
          <a:ln w="63500">
            <a:solidFill>
              <a:schemeClr val="accent3">
                <a:lumOff val="44000"/>
                <a:alpha val="51007"/>
              </a:schemeClr>
            </a:solidFill>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348" name="Circle"/>
          <p:cNvSpPr/>
          <p:nvPr/>
        </p:nvSpPr>
        <p:spPr>
          <a:xfrm>
            <a:off x="3906308" y="1509183"/>
            <a:ext cx="2921001" cy="2921001"/>
          </a:xfrm>
          <a:prstGeom prst="ellipse">
            <a:avLst/>
          </a:prstGeom>
          <a:solidFill>
            <a:srgbClr val="2CBBE2">
              <a:alpha val="51007"/>
            </a:srgbClr>
          </a:solidFill>
          <a:ln w="63500">
            <a:solidFill>
              <a:schemeClr val="accent3">
                <a:lumOff val="44000"/>
                <a:alpha val="51007"/>
              </a:schemeClr>
            </a:solidFill>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349" name="Circle"/>
          <p:cNvSpPr/>
          <p:nvPr/>
        </p:nvSpPr>
        <p:spPr>
          <a:xfrm>
            <a:off x="4628091" y="2976033"/>
            <a:ext cx="2921001" cy="2921001"/>
          </a:xfrm>
          <a:prstGeom prst="ellipse">
            <a:avLst/>
          </a:prstGeom>
          <a:solidFill>
            <a:srgbClr val="2CBBE2">
              <a:alpha val="51007"/>
            </a:srgbClr>
          </a:solidFill>
          <a:ln w="63500">
            <a:solidFill>
              <a:schemeClr val="accent3">
                <a:lumOff val="44000"/>
                <a:alpha val="51007"/>
              </a:schemeClr>
            </a:solidFill>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sp>
        <p:nvSpPr>
          <p:cNvPr id="350" name="Accessibility"/>
          <p:cNvSpPr txBox="1"/>
          <p:nvPr/>
        </p:nvSpPr>
        <p:spPr>
          <a:xfrm>
            <a:off x="4148666" y="2294676"/>
            <a:ext cx="1815457" cy="48850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Accessibility</a:t>
            </a:r>
          </a:p>
        </p:txBody>
      </p:sp>
      <p:sp>
        <p:nvSpPr>
          <p:cNvPr id="351" name="Usability"/>
          <p:cNvSpPr txBox="1"/>
          <p:nvPr/>
        </p:nvSpPr>
        <p:spPr>
          <a:xfrm>
            <a:off x="6883400" y="2294676"/>
            <a:ext cx="1307356" cy="48850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spcBef>
                <a:spcPts val="1000"/>
              </a:spcBef>
              <a:defRPr sz="2400">
                <a:solidFill>
                  <a:schemeClr val="accent3">
                    <a:lumOff val="44000"/>
                  </a:schemeClr>
                </a:solidFill>
                <a:latin typeface="Arial"/>
                <a:ea typeface="Arial"/>
                <a:cs typeface="Arial"/>
                <a:sym typeface="Arial"/>
              </a:defRPr>
            </a:lvl1pPr>
          </a:lstStyle>
          <a:p>
            <a:pPr/>
            <a:r>
              <a:t>Usability</a:t>
            </a:r>
          </a:p>
        </p:txBody>
      </p:sp>
      <p:sp>
        <p:nvSpPr>
          <p:cNvPr id="352" name="Search Engine…"/>
          <p:cNvSpPr txBox="1"/>
          <p:nvPr/>
        </p:nvSpPr>
        <p:spPr>
          <a:xfrm>
            <a:off x="4924325" y="4424797"/>
            <a:ext cx="2343350" cy="84576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spcBef>
                <a:spcPts val="1000"/>
              </a:spcBef>
              <a:defRPr sz="2000">
                <a:solidFill>
                  <a:schemeClr val="accent3">
                    <a:lumOff val="44000"/>
                  </a:schemeClr>
                </a:solidFill>
                <a:latin typeface="Arial"/>
                <a:ea typeface="Arial"/>
                <a:cs typeface="Arial"/>
                <a:sym typeface="Arial"/>
              </a:defRPr>
            </a:pPr>
            <a:r>
              <a:t>Search Engine </a:t>
            </a:r>
          </a:p>
          <a:p>
            <a:pPr algn="ctr">
              <a:spcBef>
                <a:spcPts val="1000"/>
              </a:spcBef>
              <a:defRPr sz="2000">
                <a:solidFill>
                  <a:schemeClr val="accent3">
                    <a:lumOff val="44000"/>
                  </a:schemeClr>
                </a:solidFill>
                <a:latin typeface="Arial"/>
                <a:ea typeface="Arial"/>
                <a:cs typeface="Arial"/>
                <a:sym typeface="Arial"/>
              </a:defRPr>
            </a:pPr>
            <a:r>
              <a:t>Optimization (SEO)</a:t>
            </a:r>
          </a:p>
        </p:txBody>
      </p:sp>
      <p:sp>
        <p:nvSpPr>
          <p:cNvPr id="353" name="Arrow"/>
          <p:cNvSpPr/>
          <p:nvPr/>
        </p:nvSpPr>
        <p:spPr>
          <a:xfrm rot="20280000">
            <a:off x="3077568" y="3690426"/>
            <a:ext cx="2453798" cy="435448"/>
          </a:xfrm>
          <a:prstGeom prst="rightArrow">
            <a:avLst>
              <a:gd name="adj1" fmla="val 32000"/>
              <a:gd name="adj2" fmla="val 64000"/>
            </a:avLst>
          </a:prstGeom>
          <a:solidFill>
            <a:srgbClr val="2CBBE2"/>
          </a:solidFill>
          <a:ln w="25400">
            <a:solidFill>
              <a:schemeClr val="accent3">
                <a:lumOff val="44000"/>
              </a:schemeClr>
            </a:solidFill>
            <a:miter lim="400000"/>
          </a:ln>
        </p:spPr>
        <p:txBody>
          <a:bodyPr lIns="71437" tIns="71437" rIns="71437" bIns="71437" anchor="ctr"/>
          <a:lstStyle/>
          <a:p>
            <a:pPr algn="ctr" defTabSz="584200">
              <a:defRPr sz="4200">
                <a:solidFill>
                  <a:srgbClr val="EEEEEE"/>
                </a:solidFill>
                <a:effectLst>
                  <a:outerShdw sx="100000" sy="100000" kx="0" ky="0" algn="b" rotWithShape="0" blurRad="25400" dist="25400" dir="2388334">
                    <a:srgbClr val="000000">
                      <a:alpha val="79310"/>
                    </a:srgbClr>
                  </a:outerShdw>
                </a:effectLst>
                <a:latin typeface="Helvetica Neue Bold Condensed"/>
                <a:ea typeface="Helvetica Neue Bold Condensed"/>
                <a:cs typeface="Helvetica Neue Bold Condensed"/>
                <a:sym typeface="Helvetica Neue Bold Condensed"/>
              </a:defRPr>
            </a:pPr>
          </a:p>
        </p:txBody>
      </p:sp>
      <p:pic>
        <p:nvPicPr>
          <p:cNvPr id="354" name="findability.png" descr="findability.png"/>
          <p:cNvPicPr>
            <a:picLocks noChangeAspect="1"/>
          </p:cNvPicPr>
          <p:nvPr/>
        </p:nvPicPr>
        <p:blipFill>
          <a:blip r:embed="rId2">
            <a:extLst/>
          </a:blip>
          <a:stretch>
            <a:fillRect/>
          </a:stretch>
        </p:blipFill>
        <p:spPr>
          <a:xfrm>
            <a:off x="4757290" y="2665818"/>
            <a:ext cx="2544712" cy="1913178"/>
          </a:xfrm>
          <a:prstGeom prst="rect">
            <a:avLst/>
          </a:prstGeom>
          <a:ln w="12700">
            <a:miter lim="400000"/>
          </a:ln>
        </p:spPr>
      </p:pic>
      <p:sp>
        <p:nvSpPr>
          <p:cNvPr id="355" name="Findability"/>
          <p:cNvSpPr txBox="1"/>
          <p:nvPr/>
        </p:nvSpPr>
        <p:spPr>
          <a:xfrm>
            <a:off x="5383212" y="3177323"/>
            <a:ext cx="1425576" cy="42666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a:lnSpc>
                <a:spcPct val="90000"/>
              </a:lnSpc>
              <a:spcBef>
                <a:spcPts val="1000"/>
              </a:spcBef>
              <a:defRPr b="1" sz="2000">
                <a:latin typeface="Arial"/>
                <a:ea typeface="Arial"/>
                <a:cs typeface="Arial"/>
                <a:sym typeface="Arial"/>
              </a:defRPr>
            </a:lvl1pPr>
          </a:lstStyle>
          <a:p>
            <a:pPr/>
            <a:r>
              <a:t>Findability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348"/>
                                        </p:tgtEl>
                                        <p:attrNameLst>
                                          <p:attrName>style.visibility</p:attrName>
                                        </p:attrNameLst>
                                      </p:cBhvr>
                                      <p:to>
                                        <p:strVal val="visible"/>
                                      </p:to>
                                    </p:set>
                                    <p:anim calcmode="lin" valueType="num">
                                      <p:cBhvr>
                                        <p:cTn id="7" dur="1500" fill="hold"/>
                                        <p:tgtEl>
                                          <p:spTgt spid="348"/>
                                        </p:tgtEl>
                                        <p:attrNameLst>
                                          <p:attrName>ppt_x</p:attrName>
                                        </p:attrNameLst>
                                      </p:cBhvr>
                                      <p:tavLst>
                                        <p:tav tm="0">
                                          <p:val>
                                            <p:strVal val="0-#ppt_w/2"/>
                                          </p:val>
                                        </p:tav>
                                        <p:tav tm="100000">
                                          <p:val>
                                            <p:strVal val="#ppt_x"/>
                                          </p:val>
                                        </p:tav>
                                      </p:tavLst>
                                    </p:anim>
                                    <p:anim calcmode="lin" valueType="num">
                                      <p:cBhvr>
                                        <p:cTn id="8" dur="1500" fill="hold"/>
                                        <p:tgtEl>
                                          <p:spTgt spid="34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Class="entr" nodeType="afterEffect" presetSubtype="2" presetID="2" grpId="2" fill="hold">
                                  <p:stCondLst>
                                    <p:cond delay="0"/>
                                  </p:stCondLst>
                                  <p:iterate type="el" backwards="0">
                                    <p:tmAbs val="0"/>
                                  </p:iterate>
                                  <p:childTnLst>
                                    <p:set>
                                      <p:cBhvr>
                                        <p:cTn id="11" fill="hold"/>
                                        <p:tgtEl>
                                          <p:spTgt spid="347"/>
                                        </p:tgtEl>
                                        <p:attrNameLst>
                                          <p:attrName>style.visibility</p:attrName>
                                        </p:attrNameLst>
                                      </p:cBhvr>
                                      <p:to>
                                        <p:strVal val="visible"/>
                                      </p:to>
                                    </p:set>
                                    <p:anim calcmode="lin" valueType="num">
                                      <p:cBhvr>
                                        <p:cTn id="12" dur="1500" fill="hold"/>
                                        <p:tgtEl>
                                          <p:spTgt spid="347"/>
                                        </p:tgtEl>
                                        <p:attrNameLst>
                                          <p:attrName>ppt_x</p:attrName>
                                        </p:attrNameLst>
                                      </p:cBhvr>
                                      <p:tavLst>
                                        <p:tav tm="0">
                                          <p:val>
                                            <p:strVal val="1+#ppt_w/2"/>
                                          </p:val>
                                        </p:tav>
                                        <p:tav tm="100000">
                                          <p:val>
                                            <p:strVal val="#ppt_x"/>
                                          </p:val>
                                        </p:tav>
                                      </p:tavLst>
                                    </p:anim>
                                    <p:anim calcmode="lin" valueType="num">
                                      <p:cBhvr>
                                        <p:cTn id="13" dur="1500" fill="hold"/>
                                        <p:tgtEl>
                                          <p:spTgt spid="347"/>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Class="entr" nodeType="afterEffect" presetSubtype="4" presetID="2" grpId="3" fill="hold">
                                  <p:stCondLst>
                                    <p:cond delay="0"/>
                                  </p:stCondLst>
                                  <p:iterate type="el" backwards="0">
                                    <p:tmAbs val="0"/>
                                  </p:iterate>
                                  <p:childTnLst>
                                    <p:set>
                                      <p:cBhvr>
                                        <p:cTn id="16" fill="hold"/>
                                        <p:tgtEl>
                                          <p:spTgt spid="349"/>
                                        </p:tgtEl>
                                        <p:attrNameLst>
                                          <p:attrName>style.visibility</p:attrName>
                                        </p:attrNameLst>
                                      </p:cBhvr>
                                      <p:to>
                                        <p:strVal val="visible"/>
                                      </p:to>
                                    </p:set>
                                    <p:anim calcmode="lin" valueType="num">
                                      <p:cBhvr>
                                        <p:cTn id="17" dur="1500" fill="hold"/>
                                        <p:tgtEl>
                                          <p:spTgt spid="349"/>
                                        </p:tgtEl>
                                        <p:attrNameLst>
                                          <p:attrName>ppt_x</p:attrName>
                                        </p:attrNameLst>
                                      </p:cBhvr>
                                      <p:tavLst>
                                        <p:tav tm="0">
                                          <p:val>
                                            <p:strVal val="#ppt_x"/>
                                          </p:val>
                                        </p:tav>
                                        <p:tav tm="100000">
                                          <p:val>
                                            <p:strVal val="#ppt_x"/>
                                          </p:val>
                                        </p:tav>
                                      </p:tavLst>
                                    </p:anim>
                                    <p:anim calcmode="lin" valueType="num">
                                      <p:cBhvr>
                                        <p:cTn id="18" dur="1500" fill="hold"/>
                                        <p:tgtEl>
                                          <p:spTgt spid="349"/>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Class="entr" nodeType="afterEffect" presetSubtype="8" presetID="2" grpId="4" fill="hold">
                                  <p:stCondLst>
                                    <p:cond delay="1500"/>
                                  </p:stCondLst>
                                  <p:iterate type="el" backwards="0">
                                    <p:tmAbs val="0"/>
                                  </p:iterate>
                                  <p:childTnLst>
                                    <p:set>
                                      <p:cBhvr>
                                        <p:cTn id="21" fill="hold"/>
                                        <p:tgtEl>
                                          <p:spTgt spid="350"/>
                                        </p:tgtEl>
                                        <p:attrNameLst>
                                          <p:attrName>style.visibility</p:attrName>
                                        </p:attrNameLst>
                                      </p:cBhvr>
                                      <p:to>
                                        <p:strVal val="visible"/>
                                      </p:to>
                                    </p:set>
                                    <p:anim calcmode="lin" valueType="num">
                                      <p:cBhvr>
                                        <p:cTn id="22" dur="700" fill="hold"/>
                                        <p:tgtEl>
                                          <p:spTgt spid="350"/>
                                        </p:tgtEl>
                                        <p:attrNameLst>
                                          <p:attrName>ppt_x</p:attrName>
                                        </p:attrNameLst>
                                      </p:cBhvr>
                                      <p:tavLst>
                                        <p:tav tm="0">
                                          <p:val>
                                            <p:strVal val="0-#ppt_w/2"/>
                                          </p:val>
                                        </p:tav>
                                        <p:tav tm="100000">
                                          <p:val>
                                            <p:strVal val="#ppt_x"/>
                                          </p:val>
                                        </p:tav>
                                      </p:tavLst>
                                    </p:anim>
                                    <p:anim calcmode="lin" valueType="num">
                                      <p:cBhvr>
                                        <p:cTn id="23" dur="700" fill="hold"/>
                                        <p:tgtEl>
                                          <p:spTgt spid="350"/>
                                        </p:tgtEl>
                                        <p:attrNameLst>
                                          <p:attrName>ppt_y</p:attrName>
                                        </p:attrNameLst>
                                      </p:cBhvr>
                                      <p:tavLst>
                                        <p:tav tm="0">
                                          <p:val>
                                            <p:strVal val="#ppt_y"/>
                                          </p:val>
                                        </p:tav>
                                        <p:tav tm="100000">
                                          <p:val>
                                            <p:strVal val="#ppt_y"/>
                                          </p:val>
                                        </p:tav>
                                      </p:tavLst>
                                    </p:anim>
                                  </p:childTnLst>
                                </p:cTn>
                              </p:par>
                            </p:childTnLst>
                          </p:cTn>
                        </p:par>
                        <p:par>
                          <p:cTn id="24" fill="hold">
                            <p:stCondLst>
                              <p:cond delay="6700"/>
                            </p:stCondLst>
                            <p:childTnLst>
                              <p:par>
                                <p:cTn id="25" presetClass="entr" nodeType="afterEffect" presetSubtype="2" presetID="2" grpId="5" fill="hold">
                                  <p:stCondLst>
                                    <p:cond delay="0"/>
                                  </p:stCondLst>
                                  <p:iterate type="el" backwards="0">
                                    <p:tmAbs val="0"/>
                                  </p:iterate>
                                  <p:childTnLst>
                                    <p:set>
                                      <p:cBhvr>
                                        <p:cTn id="26" fill="hold"/>
                                        <p:tgtEl>
                                          <p:spTgt spid="351"/>
                                        </p:tgtEl>
                                        <p:attrNameLst>
                                          <p:attrName>style.visibility</p:attrName>
                                        </p:attrNameLst>
                                      </p:cBhvr>
                                      <p:to>
                                        <p:strVal val="visible"/>
                                      </p:to>
                                    </p:set>
                                    <p:anim calcmode="lin" valueType="num">
                                      <p:cBhvr>
                                        <p:cTn id="27" dur="700" fill="hold"/>
                                        <p:tgtEl>
                                          <p:spTgt spid="351"/>
                                        </p:tgtEl>
                                        <p:attrNameLst>
                                          <p:attrName>ppt_x</p:attrName>
                                        </p:attrNameLst>
                                      </p:cBhvr>
                                      <p:tavLst>
                                        <p:tav tm="0">
                                          <p:val>
                                            <p:strVal val="1+#ppt_w/2"/>
                                          </p:val>
                                        </p:tav>
                                        <p:tav tm="100000">
                                          <p:val>
                                            <p:strVal val="#ppt_x"/>
                                          </p:val>
                                        </p:tav>
                                      </p:tavLst>
                                    </p:anim>
                                    <p:anim calcmode="lin" valueType="num">
                                      <p:cBhvr>
                                        <p:cTn id="28" dur="700" fill="hold"/>
                                        <p:tgtEl>
                                          <p:spTgt spid="351"/>
                                        </p:tgtEl>
                                        <p:attrNameLst>
                                          <p:attrName>ppt_y</p:attrName>
                                        </p:attrNameLst>
                                      </p:cBhvr>
                                      <p:tavLst>
                                        <p:tav tm="0">
                                          <p:val>
                                            <p:strVal val="#ppt_y"/>
                                          </p:val>
                                        </p:tav>
                                        <p:tav tm="100000">
                                          <p:val>
                                            <p:strVal val="#ppt_y"/>
                                          </p:val>
                                        </p:tav>
                                      </p:tavLst>
                                    </p:anim>
                                  </p:childTnLst>
                                </p:cTn>
                              </p:par>
                            </p:childTnLst>
                          </p:cTn>
                        </p:par>
                        <p:par>
                          <p:cTn id="29" fill="hold">
                            <p:stCondLst>
                              <p:cond delay="7400"/>
                            </p:stCondLst>
                            <p:childTnLst>
                              <p:par>
                                <p:cTn id="30" presetClass="entr" nodeType="afterEffect" presetSubtype="4" presetID="2" grpId="6" fill="hold">
                                  <p:stCondLst>
                                    <p:cond delay="0"/>
                                  </p:stCondLst>
                                  <p:iterate type="el" backwards="0">
                                    <p:tmAbs val="0"/>
                                  </p:iterate>
                                  <p:childTnLst>
                                    <p:set>
                                      <p:cBhvr>
                                        <p:cTn id="31" fill="hold"/>
                                        <p:tgtEl>
                                          <p:spTgt spid="352"/>
                                        </p:tgtEl>
                                        <p:attrNameLst>
                                          <p:attrName>style.visibility</p:attrName>
                                        </p:attrNameLst>
                                      </p:cBhvr>
                                      <p:to>
                                        <p:strVal val="visible"/>
                                      </p:to>
                                    </p:set>
                                    <p:anim calcmode="lin" valueType="num">
                                      <p:cBhvr>
                                        <p:cTn id="32" dur="700" fill="hold"/>
                                        <p:tgtEl>
                                          <p:spTgt spid="352"/>
                                        </p:tgtEl>
                                        <p:attrNameLst>
                                          <p:attrName>ppt_x</p:attrName>
                                        </p:attrNameLst>
                                      </p:cBhvr>
                                      <p:tavLst>
                                        <p:tav tm="0">
                                          <p:val>
                                            <p:strVal val="#ppt_x"/>
                                          </p:val>
                                        </p:tav>
                                        <p:tav tm="100000">
                                          <p:val>
                                            <p:strVal val="#ppt_x"/>
                                          </p:val>
                                        </p:tav>
                                      </p:tavLst>
                                    </p:anim>
                                    <p:anim calcmode="lin" valueType="num">
                                      <p:cBhvr>
                                        <p:cTn id="33" dur="700" fill="hold"/>
                                        <p:tgtEl>
                                          <p:spTgt spid="352"/>
                                        </p:tgtEl>
                                        <p:attrNameLst>
                                          <p:attrName>ppt_y</p:attrName>
                                        </p:attrNameLst>
                                      </p:cBhvr>
                                      <p:tavLst>
                                        <p:tav tm="0">
                                          <p:val>
                                            <p:strVal val="1+#ppt_h/2"/>
                                          </p:val>
                                        </p:tav>
                                        <p:tav tm="100000">
                                          <p:val>
                                            <p:strVal val="#ppt_y"/>
                                          </p:val>
                                        </p:tav>
                                      </p:tavLst>
                                    </p:anim>
                                  </p:childTnLst>
                                </p:cTn>
                              </p:par>
                            </p:childTnLst>
                          </p:cTn>
                        </p:par>
                        <p:par>
                          <p:cTn id="34" fill="hold">
                            <p:stCondLst>
                              <p:cond delay="8100"/>
                            </p:stCondLst>
                            <p:childTnLst>
                              <p:par>
                                <p:cTn id="35" presetClass="entr" nodeType="afterEffect" presetSubtype="0" presetID="1" grpId="7" fill="hold">
                                  <p:stCondLst>
                                    <p:cond delay="500"/>
                                  </p:stCondLst>
                                  <p:iterate type="el" backwards="0">
                                    <p:tmAbs val="0"/>
                                  </p:iterate>
                                  <p:childTnLst>
                                    <p:set>
                                      <p:cBhvr>
                                        <p:cTn id="36" fill="hold"/>
                                        <p:tgtEl>
                                          <p:spTgt spid="354"/>
                                        </p:tgtEl>
                                        <p:attrNameLst>
                                          <p:attrName>style.visibility</p:attrName>
                                        </p:attrNameLst>
                                      </p:cBhvr>
                                      <p:to>
                                        <p:strVal val="visible"/>
                                      </p:to>
                                    </p:set>
                                  </p:childTnLst>
                                </p:cTn>
                              </p:par>
                            </p:childTnLst>
                          </p:cTn>
                        </p:par>
                        <p:par>
                          <p:cTn id="37" fill="hold">
                            <p:stCondLst>
                              <p:cond delay="8600"/>
                            </p:stCondLst>
                            <p:childTnLst>
                              <p:par>
                                <p:cTn id="38" presetClass="entr" nodeType="afterEffect" presetSubtype="0" presetID="1" grpId="8" fill="hold">
                                  <p:stCondLst>
                                    <p:cond delay="500"/>
                                  </p:stCondLst>
                                  <p:iterate type="el" backwards="0">
                                    <p:tmAbs val="0"/>
                                  </p:iterate>
                                  <p:childTnLst>
                                    <p:set>
                                      <p:cBhvr>
                                        <p:cTn id="39" fill="hold"/>
                                        <p:tgtEl>
                                          <p:spTgt spid="355"/>
                                        </p:tgtEl>
                                        <p:attrNameLst>
                                          <p:attrName>style.visibility</p:attrName>
                                        </p:attrNameLst>
                                      </p:cBhvr>
                                      <p:to>
                                        <p:strVal val="visible"/>
                                      </p:to>
                                    </p:set>
                                  </p:childTnLst>
                                </p:cTn>
                              </p:par>
                            </p:childTnLst>
                          </p:cTn>
                        </p:par>
                        <p:par>
                          <p:cTn id="40" fill="hold">
                            <p:stCondLst>
                              <p:cond delay="9100"/>
                            </p:stCondLst>
                            <p:childTnLst>
                              <p:par>
                                <p:cTn id="41" presetClass="entr" nodeType="afterEffect" presetID="9" grpId="9" fill="hold">
                                  <p:stCondLst>
                                    <p:cond delay="500"/>
                                  </p:stCondLst>
                                  <p:iterate type="el" backwards="0">
                                    <p:tmAbs val="0"/>
                                  </p:iterate>
                                  <p:childTnLst>
                                    <p:set>
                                      <p:cBhvr>
                                        <p:cTn id="42" fill="hold"/>
                                        <p:tgtEl>
                                          <p:spTgt spid="353"/>
                                        </p:tgtEl>
                                        <p:attrNameLst>
                                          <p:attrName>style.visibility</p:attrName>
                                        </p:attrNameLst>
                                      </p:cBhvr>
                                      <p:to>
                                        <p:strVal val="visible"/>
                                      </p:to>
                                    </p:set>
                                    <p:animEffect filter="dissolve" transition="in">
                                      <p:cBhvr>
                                        <p:cTn id="43" dur="5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 grpId="9"/>
      <p:bldP build="whole" bldLvl="1" animBg="1" rev="0" advAuto="0" spid="350" grpId="4"/>
      <p:bldP build="whole" bldLvl="1" animBg="1" rev="0" advAuto="0" spid="348" grpId="1"/>
      <p:bldP build="whole" bldLvl="1" animBg="1" rev="0" advAuto="0" spid="349" grpId="3"/>
      <p:bldP build="whole" bldLvl="1" animBg="1" rev="0" advAuto="0" spid="354" grpId="7"/>
      <p:bldP build="whole" bldLvl="1" animBg="1" rev="0" advAuto="0" spid="347" grpId="2"/>
      <p:bldP build="whole" bldLvl="1" animBg="1" rev="0" advAuto="0" spid="352" grpId="6"/>
      <p:bldP build="whole" bldLvl="1" animBg="1" rev="0" advAuto="0" spid="351" grpId="5"/>
      <p:bldP build="whole" bldLvl="1" animBg="1" rev="0" advAuto="0" spid="355" grpId="8"/>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8" name="Forms"/>
          <p:cNvSpPr txBox="1"/>
          <p:nvPr>
            <p:ph type="title"/>
          </p:nvPr>
        </p:nvSpPr>
        <p:spPr>
          <a:prstGeom prst="rect">
            <a:avLst/>
          </a:prstGeom>
        </p:spPr>
        <p:txBody>
          <a:bodyPr/>
          <a:lstStyle/>
          <a:p>
            <a:pPr/>
            <a:r>
              <a:t>Forms</a:t>
            </a:r>
          </a:p>
        </p:txBody>
      </p:sp>
      <p:pic>
        <p:nvPicPr>
          <p:cNvPr id="799" name="Image" descr="Image"/>
          <p:cNvPicPr>
            <a:picLocks noChangeAspect="1"/>
          </p:cNvPicPr>
          <p:nvPr/>
        </p:nvPicPr>
        <p:blipFill>
          <a:blip r:embed="rId2">
            <a:extLst/>
          </a:blip>
          <a:stretch>
            <a:fillRect/>
          </a:stretch>
        </p:blipFill>
        <p:spPr>
          <a:xfrm>
            <a:off x="6849533" y="1714500"/>
            <a:ext cx="4572001" cy="3429000"/>
          </a:xfrm>
          <a:prstGeom prst="rect">
            <a:avLst/>
          </a:prstGeom>
          <a:ln w="12700">
            <a:miter lim="400000"/>
          </a:ln>
        </p:spPr>
      </p:pic>
      <p:sp>
        <p:nvSpPr>
          <p:cNvPr id="800" name="&lt;label&gt;…"/>
          <p:cNvSpPr txBox="1"/>
          <p:nvPr>
            <p:ph type="body" idx="1"/>
          </p:nvPr>
        </p:nvSpPr>
        <p:spPr>
          <a:xfrm>
            <a:off x="762000" y="1960836"/>
            <a:ext cx="10668000" cy="4191986"/>
          </a:xfrm>
          <a:prstGeom prst="rect">
            <a:avLst/>
          </a:prstGeom>
        </p:spPr>
        <p:txBody>
          <a:bodyPr/>
          <a:lstStyle/>
          <a:p>
            <a:pPr marL="271669" indent="-271669">
              <a:buClr>
                <a:schemeClr val="accent3">
                  <a:lumOff val="44000"/>
                </a:schemeClr>
              </a:buClr>
              <a:buSzPct val="82000"/>
              <a:buFont typeface="Avenir Next"/>
              <a:buChar char="•"/>
              <a:defRPr b="0" sz="2400">
                <a:latin typeface="Courier"/>
                <a:ea typeface="Courier"/>
                <a:cs typeface="Courier"/>
                <a:sym typeface="Courier"/>
              </a:defRPr>
            </a:pPr>
            <a:r>
              <a:t>&lt;label&gt;</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&lt;for&gt; </a:t>
            </a:r>
            <a:r>
              <a:rPr>
                <a:latin typeface="Arial"/>
                <a:ea typeface="Arial"/>
                <a:cs typeface="Arial"/>
                <a:sym typeface="Arial"/>
              </a:rPr>
              <a:t>attribute</a:t>
            </a:r>
          </a:p>
          <a:p>
            <a:pPr marL="271669" indent="-271669">
              <a:buClr>
                <a:schemeClr val="accent3">
                  <a:lumOff val="44000"/>
                </a:schemeClr>
              </a:buClr>
              <a:buSzPct val="82000"/>
              <a:buFont typeface="Avenir Next"/>
              <a:buChar char="•"/>
              <a:defRPr b="0" sz="2400">
                <a:latin typeface="Courier"/>
                <a:ea typeface="Courier"/>
                <a:cs typeface="Courier"/>
                <a:sym typeface="Courier"/>
              </a:defRPr>
            </a:pPr>
            <a:r>
              <a:t>&lt;id&gt; </a:t>
            </a:r>
            <a:r>
              <a:rPr>
                <a:latin typeface="Arial"/>
                <a:ea typeface="Arial"/>
                <a:cs typeface="Arial"/>
                <a:sym typeface="Arial"/>
              </a:rPr>
              <a:t>attribute</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Forms"/>
          <p:cNvSpPr txBox="1"/>
          <p:nvPr>
            <p:ph type="title"/>
          </p:nvPr>
        </p:nvSpPr>
        <p:spPr>
          <a:prstGeom prst="rect">
            <a:avLst/>
          </a:prstGeom>
        </p:spPr>
        <p:txBody>
          <a:bodyPr/>
          <a:lstStyle/>
          <a:p>
            <a:pPr/>
            <a:r>
              <a:t>Forms</a:t>
            </a:r>
          </a:p>
        </p:txBody>
      </p:sp>
      <p:sp>
        <p:nvSpPr>
          <p:cNvPr id="803" name="Rectangle"/>
          <p:cNvSpPr/>
          <p:nvPr/>
        </p:nvSpPr>
        <p:spPr>
          <a:xfrm>
            <a:off x="762000" y="1752600"/>
            <a:ext cx="5334000" cy="825500"/>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04" name="Rectangle"/>
          <p:cNvSpPr/>
          <p:nvPr/>
        </p:nvSpPr>
        <p:spPr>
          <a:xfrm>
            <a:off x="762000" y="2840978"/>
            <a:ext cx="5338190" cy="824346"/>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05" name="Rectangle"/>
          <p:cNvSpPr/>
          <p:nvPr/>
        </p:nvSpPr>
        <p:spPr>
          <a:xfrm>
            <a:off x="762000" y="3926588"/>
            <a:ext cx="5338190" cy="828729"/>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06" name="Rectangle"/>
          <p:cNvSpPr/>
          <p:nvPr/>
        </p:nvSpPr>
        <p:spPr>
          <a:xfrm>
            <a:off x="762000" y="5015854"/>
            <a:ext cx="5338190" cy="825799"/>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07" name="&lt;label&gt;First Name:&lt;/label&gt;…"/>
          <p:cNvSpPr txBox="1"/>
          <p:nvPr/>
        </p:nvSpPr>
        <p:spPr>
          <a:xfrm>
            <a:off x="810856" y="1727200"/>
            <a:ext cx="6987793" cy="4142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&lt;label&gt;First Name:&lt;/label&gt;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&lt;input type="text"&gt;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&lt;label&gt;Last Name:&lt;/label&gt;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&lt;input type="text"&gt;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&lt;label&gt;Company Name:&lt;/label&gt;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&lt;input type="text"&gt;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&lt;label&gt;Email:&lt;/label&gt;</a:t>
            </a:r>
          </a:p>
          <a:p>
            <a:pPr defTabSz="1463039">
              <a:buClr>
                <a:srgbClr val="000000"/>
              </a:buClr>
              <a:defRPr sz="2400">
                <a:solidFill>
                  <a:schemeClr val="accent3">
                    <a:lumOff val="44000"/>
                  </a:schemeClr>
                </a:solidFill>
                <a:uFill>
                  <a:solidFill>
                    <a:srgbClr val="000000"/>
                  </a:solidFill>
                </a:uFill>
                <a:latin typeface="Courier"/>
                <a:ea typeface="Courier"/>
                <a:cs typeface="Courier"/>
                <a:sym typeface="Courier"/>
              </a:defRPr>
            </a:pPr>
            <a:r>
              <a:t>&lt;input type="text"&gt;</a:t>
            </a:r>
          </a:p>
        </p:txBody>
      </p:sp>
      <p:pic>
        <p:nvPicPr>
          <p:cNvPr id="808" name="Screen Shot 2013-11-25 at 1.38.58 PM.png" descr="Screen Shot 2013-11-25 at 1.38.58 PM.png"/>
          <p:cNvPicPr>
            <a:picLocks noChangeAspect="1"/>
          </p:cNvPicPr>
          <p:nvPr/>
        </p:nvPicPr>
        <p:blipFill>
          <a:blip r:embed="rId2">
            <a:extLst/>
          </a:blip>
          <a:stretch>
            <a:fillRect/>
          </a:stretch>
        </p:blipFill>
        <p:spPr>
          <a:xfrm>
            <a:off x="9463144" y="2159000"/>
            <a:ext cx="1970192" cy="2540000"/>
          </a:xfrm>
          <a:prstGeom prst="rect">
            <a:avLst/>
          </a:prstGeom>
          <a:ln w="25400">
            <a:solidFill>
              <a:srgbClr val="888888"/>
            </a:solidFill>
            <a:miter lim="400000"/>
          </a:ln>
        </p:spPr>
      </p:pic>
      <p:sp>
        <p:nvSpPr>
          <p:cNvPr id="809" name="Rectangle"/>
          <p:cNvSpPr/>
          <p:nvPr/>
        </p:nvSpPr>
        <p:spPr>
          <a:xfrm>
            <a:off x="9455861" y="2157412"/>
            <a:ext cx="1972058" cy="632819"/>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0" name="Rectangle"/>
          <p:cNvSpPr/>
          <p:nvPr/>
        </p:nvSpPr>
        <p:spPr>
          <a:xfrm>
            <a:off x="9457639" y="2788542"/>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1" name="Rectangle"/>
          <p:cNvSpPr/>
          <p:nvPr/>
        </p:nvSpPr>
        <p:spPr>
          <a:xfrm>
            <a:off x="9463989" y="3426062"/>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2" name="Rectangle"/>
          <p:cNvSpPr/>
          <p:nvPr/>
        </p:nvSpPr>
        <p:spPr>
          <a:xfrm>
            <a:off x="9463989" y="4052708"/>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1000"/>
                                  </p:stCondLst>
                                  <p:iterate type="el" backwards="0">
                                    <p:tmAbs val="0"/>
                                  </p:iterate>
                                  <p:childTnLst>
                                    <p:set>
                                      <p:cBhvr>
                                        <p:cTn id="6" fill="hold"/>
                                        <p:tgtEl>
                                          <p:spTgt spid="809"/>
                                        </p:tgtEl>
                                        <p:attrNameLst>
                                          <p:attrName>style.visibility</p:attrName>
                                        </p:attrNameLst>
                                      </p:cBhvr>
                                      <p:to>
                                        <p:strVal val="visible"/>
                                      </p:to>
                                    </p:set>
                                    <p:animEffect filter="dissolve" transition="in">
                                      <p:cBhvr>
                                        <p:cTn id="7" dur="499"/>
                                        <p:tgtEl>
                                          <p:spTgt spid="809"/>
                                        </p:tgtEl>
                                      </p:cBhvr>
                                    </p:animEffect>
                                  </p:childTnLst>
                                </p:cTn>
                              </p:par>
                            </p:childTnLst>
                          </p:cTn>
                        </p:par>
                        <p:par>
                          <p:cTn id="8" fill="hold">
                            <p:stCondLst>
                              <p:cond delay="1499"/>
                            </p:stCondLst>
                            <p:childTnLst>
                              <p:par>
                                <p:cTn id="9" presetClass="entr" nodeType="afterEffect" presetID="9" grpId="2" fill="hold">
                                  <p:stCondLst>
                                    <p:cond delay="0"/>
                                  </p:stCondLst>
                                  <p:iterate type="el" backwards="0">
                                    <p:tmAbs val="0"/>
                                  </p:iterate>
                                  <p:childTnLst>
                                    <p:set>
                                      <p:cBhvr>
                                        <p:cTn id="10" fill="hold"/>
                                        <p:tgtEl>
                                          <p:spTgt spid="803"/>
                                        </p:tgtEl>
                                        <p:attrNameLst>
                                          <p:attrName>style.visibility</p:attrName>
                                        </p:attrNameLst>
                                      </p:cBhvr>
                                      <p:to>
                                        <p:strVal val="visible"/>
                                      </p:to>
                                    </p:set>
                                    <p:animEffect filter="dissolve" transition="in">
                                      <p:cBhvr>
                                        <p:cTn id="11" dur="499"/>
                                        <p:tgtEl>
                                          <p:spTgt spid="803"/>
                                        </p:tgtEl>
                                      </p:cBhvr>
                                    </p:animEffect>
                                  </p:childTnLst>
                                </p:cTn>
                              </p:par>
                            </p:childTnLst>
                          </p:cTn>
                        </p:par>
                        <p:par>
                          <p:cTn id="12" fill="hold">
                            <p:stCondLst>
                              <p:cond delay="1998"/>
                            </p:stCondLst>
                            <p:childTnLst>
                              <p:par>
                                <p:cTn id="13" presetClass="entr" nodeType="afterEffect" presetID="9" grpId="3" fill="hold">
                                  <p:stCondLst>
                                    <p:cond delay="500"/>
                                  </p:stCondLst>
                                  <p:iterate type="el" backwards="0">
                                    <p:tmAbs val="0"/>
                                  </p:iterate>
                                  <p:childTnLst>
                                    <p:set>
                                      <p:cBhvr>
                                        <p:cTn id="14" fill="hold"/>
                                        <p:tgtEl>
                                          <p:spTgt spid="810"/>
                                        </p:tgtEl>
                                        <p:attrNameLst>
                                          <p:attrName>style.visibility</p:attrName>
                                        </p:attrNameLst>
                                      </p:cBhvr>
                                      <p:to>
                                        <p:strVal val="visible"/>
                                      </p:to>
                                    </p:set>
                                    <p:animEffect filter="dissolve" transition="in">
                                      <p:cBhvr>
                                        <p:cTn id="15" dur="499"/>
                                        <p:tgtEl>
                                          <p:spTgt spid="810"/>
                                        </p:tgtEl>
                                      </p:cBhvr>
                                    </p:animEffect>
                                  </p:childTnLst>
                                </p:cTn>
                              </p:par>
                            </p:childTnLst>
                          </p:cTn>
                        </p:par>
                        <p:par>
                          <p:cTn id="16" fill="hold">
                            <p:stCondLst>
                              <p:cond delay="2997"/>
                            </p:stCondLst>
                            <p:childTnLst>
                              <p:par>
                                <p:cTn id="17" presetClass="entr" nodeType="afterEffect" presetID="9" grpId="4" fill="hold">
                                  <p:stCondLst>
                                    <p:cond delay="0"/>
                                  </p:stCondLst>
                                  <p:iterate type="el" backwards="0">
                                    <p:tmAbs val="0"/>
                                  </p:iterate>
                                  <p:childTnLst>
                                    <p:set>
                                      <p:cBhvr>
                                        <p:cTn id="18" fill="hold"/>
                                        <p:tgtEl>
                                          <p:spTgt spid="804"/>
                                        </p:tgtEl>
                                        <p:attrNameLst>
                                          <p:attrName>style.visibility</p:attrName>
                                        </p:attrNameLst>
                                      </p:cBhvr>
                                      <p:to>
                                        <p:strVal val="visible"/>
                                      </p:to>
                                    </p:set>
                                    <p:animEffect filter="dissolve" transition="in">
                                      <p:cBhvr>
                                        <p:cTn id="19" dur="499"/>
                                        <p:tgtEl>
                                          <p:spTgt spid="804"/>
                                        </p:tgtEl>
                                      </p:cBhvr>
                                    </p:animEffect>
                                  </p:childTnLst>
                                </p:cTn>
                              </p:par>
                            </p:childTnLst>
                          </p:cTn>
                        </p:par>
                        <p:par>
                          <p:cTn id="20" fill="hold">
                            <p:stCondLst>
                              <p:cond delay="3496"/>
                            </p:stCondLst>
                            <p:childTnLst>
                              <p:par>
                                <p:cTn id="21" presetClass="entr" nodeType="afterEffect" presetID="9" grpId="5" fill="hold">
                                  <p:stCondLst>
                                    <p:cond delay="500"/>
                                  </p:stCondLst>
                                  <p:iterate type="el" backwards="0">
                                    <p:tmAbs val="0"/>
                                  </p:iterate>
                                  <p:childTnLst>
                                    <p:set>
                                      <p:cBhvr>
                                        <p:cTn id="22" fill="hold"/>
                                        <p:tgtEl>
                                          <p:spTgt spid="811"/>
                                        </p:tgtEl>
                                        <p:attrNameLst>
                                          <p:attrName>style.visibility</p:attrName>
                                        </p:attrNameLst>
                                      </p:cBhvr>
                                      <p:to>
                                        <p:strVal val="visible"/>
                                      </p:to>
                                    </p:set>
                                    <p:animEffect filter="dissolve" transition="in">
                                      <p:cBhvr>
                                        <p:cTn id="23" dur="499"/>
                                        <p:tgtEl>
                                          <p:spTgt spid="811"/>
                                        </p:tgtEl>
                                      </p:cBhvr>
                                    </p:animEffect>
                                  </p:childTnLst>
                                </p:cTn>
                              </p:par>
                            </p:childTnLst>
                          </p:cTn>
                        </p:par>
                        <p:par>
                          <p:cTn id="24" fill="hold">
                            <p:stCondLst>
                              <p:cond delay="4495"/>
                            </p:stCondLst>
                            <p:childTnLst>
                              <p:par>
                                <p:cTn id="25" presetClass="entr" nodeType="afterEffect" presetID="9" grpId="6" fill="hold">
                                  <p:stCondLst>
                                    <p:cond delay="0"/>
                                  </p:stCondLst>
                                  <p:iterate type="el" backwards="0">
                                    <p:tmAbs val="0"/>
                                  </p:iterate>
                                  <p:childTnLst>
                                    <p:set>
                                      <p:cBhvr>
                                        <p:cTn id="26" fill="hold"/>
                                        <p:tgtEl>
                                          <p:spTgt spid="805"/>
                                        </p:tgtEl>
                                        <p:attrNameLst>
                                          <p:attrName>style.visibility</p:attrName>
                                        </p:attrNameLst>
                                      </p:cBhvr>
                                      <p:to>
                                        <p:strVal val="visible"/>
                                      </p:to>
                                    </p:set>
                                    <p:animEffect filter="dissolve" transition="in">
                                      <p:cBhvr>
                                        <p:cTn id="27" dur="499"/>
                                        <p:tgtEl>
                                          <p:spTgt spid="805"/>
                                        </p:tgtEl>
                                      </p:cBhvr>
                                    </p:animEffect>
                                  </p:childTnLst>
                                </p:cTn>
                              </p:par>
                            </p:childTnLst>
                          </p:cTn>
                        </p:par>
                        <p:par>
                          <p:cTn id="28" fill="hold">
                            <p:stCondLst>
                              <p:cond delay="4994"/>
                            </p:stCondLst>
                            <p:childTnLst>
                              <p:par>
                                <p:cTn id="29" presetClass="entr" nodeType="afterEffect" presetID="9" grpId="7" fill="hold">
                                  <p:stCondLst>
                                    <p:cond delay="500"/>
                                  </p:stCondLst>
                                  <p:iterate type="el" backwards="0">
                                    <p:tmAbs val="0"/>
                                  </p:iterate>
                                  <p:childTnLst>
                                    <p:set>
                                      <p:cBhvr>
                                        <p:cTn id="30" fill="hold"/>
                                        <p:tgtEl>
                                          <p:spTgt spid="806"/>
                                        </p:tgtEl>
                                        <p:attrNameLst>
                                          <p:attrName>style.visibility</p:attrName>
                                        </p:attrNameLst>
                                      </p:cBhvr>
                                      <p:to>
                                        <p:strVal val="visible"/>
                                      </p:to>
                                    </p:set>
                                    <p:animEffect filter="dissolve" transition="in">
                                      <p:cBhvr>
                                        <p:cTn id="31" dur="499"/>
                                        <p:tgtEl>
                                          <p:spTgt spid="806"/>
                                        </p:tgtEl>
                                      </p:cBhvr>
                                    </p:animEffect>
                                  </p:childTnLst>
                                </p:cTn>
                              </p:par>
                            </p:childTnLst>
                          </p:cTn>
                        </p:par>
                        <p:par>
                          <p:cTn id="32" fill="hold">
                            <p:stCondLst>
                              <p:cond delay="5993"/>
                            </p:stCondLst>
                            <p:childTnLst>
                              <p:par>
                                <p:cTn id="33" presetClass="entr" nodeType="afterEffect" presetID="9" grpId="8" fill="hold">
                                  <p:stCondLst>
                                    <p:cond delay="0"/>
                                  </p:stCondLst>
                                  <p:iterate type="el" backwards="0">
                                    <p:tmAbs val="0"/>
                                  </p:iterate>
                                  <p:childTnLst>
                                    <p:set>
                                      <p:cBhvr>
                                        <p:cTn id="34" fill="hold"/>
                                        <p:tgtEl>
                                          <p:spTgt spid="812"/>
                                        </p:tgtEl>
                                        <p:attrNameLst>
                                          <p:attrName>style.visibility</p:attrName>
                                        </p:attrNameLst>
                                      </p:cBhvr>
                                      <p:to>
                                        <p:strVal val="visible"/>
                                      </p:to>
                                    </p:set>
                                    <p:animEffect filter="dissolve" transition="in">
                                      <p:cBhvr>
                                        <p:cTn id="35" dur="499"/>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1" grpId="5"/>
      <p:bldP build="whole" bldLvl="1" animBg="1" rev="0" advAuto="0" spid="809" grpId="1"/>
      <p:bldP build="whole" bldLvl="1" animBg="1" rev="0" advAuto="0" spid="804" grpId="4"/>
      <p:bldP build="whole" bldLvl="1" animBg="1" rev="0" advAuto="0" spid="806" grpId="7"/>
      <p:bldP build="whole" bldLvl="1" animBg="1" rev="0" advAuto="0" spid="810" grpId="3"/>
      <p:bldP build="whole" bldLvl="1" animBg="1" rev="0" advAuto="0" spid="803" grpId="2"/>
      <p:bldP build="whole" bldLvl="1" animBg="1" rev="0" advAuto="0" spid="812" grpId="8"/>
      <p:bldP build="whole" bldLvl="1" animBg="1" rev="0" advAuto="0" spid="805" grpId="6"/>
    </p:bldLst>
  </p:timing>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4" name="Screen Shot 2013-11-25 at 1.38.58 PM.png" descr="Screen Shot 2013-11-25 at 1.38.58 PM.png"/>
          <p:cNvPicPr>
            <a:picLocks noChangeAspect="1"/>
          </p:cNvPicPr>
          <p:nvPr/>
        </p:nvPicPr>
        <p:blipFill>
          <a:blip r:embed="rId2">
            <a:extLst/>
          </a:blip>
          <a:stretch>
            <a:fillRect/>
          </a:stretch>
        </p:blipFill>
        <p:spPr>
          <a:xfrm>
            <a:off x="9463144" y="2159000"/>
            <a:ext cx="1970192" cy="2540000"/>
          </a:xfrm>
          <a:prstGeom prst="rect">
            <a:avLst/>
          </a:prstGeom>
          <a:ln w="25400">
            <a:solidFill>
              <a:srgbClr val="888888"/>
            </a:solidFill>
            <a:miter lim="400000"/>
          </a:ln>
        </p:spPr>
      </p:pic>
      <p:sp>
        <p:nvSpPr>
          <p:cNvPr id="815" name="Forms"/>
          <p:cNvSpPr txBox="1"/>
          <p:nvPr>
            <p:ph type="title"/>
          </p:nvPr>
        </p:nvSpPr>
        <p:spPr>
          <a:prstGeom prst="rect">
            <a:avLst/>
          </a:prstGeom>
        </p:spPr>
        <p:txBody>
          <a:bodyPr/>
          <a:lstStyle/>
          <a:p>
            <a:pPr/>
            <a:r>
              <a:t>Forms</a:t>
            </a:r>
          </a:p>
        </p:txBody>
      </p:sp>
      <p:sp>
        <p:nvSpPr>
          <p:cNvPr id="816" name="Rectangle"/>
          <p:cNvSpPr/>
          <p:nvPr/>
        </p:nvSpPr>
        <p:spPr>
          <a:xfrm>
            <a:off x="1744564" y="1485900"/>
            <a:ext cx="1615196" cy="63748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7" name="Rectangle"/>
          <p:cNvSpPr/>
          <p:nvPr/>
        </p:nvSpPr>
        <p:spPr>
          <a:xfrm>
            <a:off x="1741409" y="2717800"/>
            <a:ext cx="1612901" cy="635000"/>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8" name="Rectangle"/>
          <p:cNvSpPr/>
          <p:nvPr/>
        </p:nvSpPr>
        <p:spPr>
          <a:xfrm>
            <a:off x="1741409" y="3934519"/>
            <a:ext cx="16129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19" name="Rectangle"/>
          <p:cNvSpPr/>
          <p:nvPr/>
        </p:nvSpPr>
        <p:spPr>
          <a:xfrm>
            <a:off x="1741409" y="5146853"/>
            <a:ext cx="16129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20" name="&lt;label&gt;First Name:&lt;/label&gt;…"/>
          <p:cNvSpPr txBox="1"/>
          <p:nvPr/>
        </p:nvSpPr>
        <p:spPr>
          <a:xfrm>
            <a:off x="762846" y="1399074"/>
            <a:ext cx="5934374" cy="443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buClr>
                <a:srgbClr val="000000"/>
              </a:buClr>
              <a:defRPr>
                <a:solidFill>
                  <a:schemeClr val="accent3">
                    <a:lumOff val="44000"/>
                  </a:schemeClr>
                </a:solidFill>
                <a:latin typeface="Courier"/>
                <a:ea typeface="Courier"/>
                <a:cs typeface="Courier"/>
                <a:sym typeface="Courier"/>
              </a:defRPr>
            </a:pPr>
            <a:r>
              <a:t>&lt;label&gt;First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&lt;label&gt;Last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&lt;label&gt;Company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&lt;label&gt;Email:&lt;/label&gt;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type="text"&gt;</a:t>
            </a:r>
          </a:p>
        </p:txBody>
      </p:sp>
      <p:sp>
        <p:nvSpPr>
          <p:cNvPr id="821" name="&lt;label for=“fname&quot;&gt;First Name:&lt;/label&gt;…"/>
          <p:cNvSpPr txBox="1"/>
          <p:nvPr/>
        </p:nvSpPr>
        <p:spPr>
          <a:xfrm>
            <a:off x="762000" y="1399074"/>
            <a:ext cx="6033288" cy="443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buClr>
                <a:srgbClr val="000000"/>
              </a:buClr>
              <a:defRPr>
                <a:solidFill>
                  <a:schemeClr val="accent3">
                    <a:lumOff val="44000"/>
                  </a:schemeClr>
                </a:solidFill>
                <a:latin typeface="Courier"/>
                <a:ea typeface="Courier"/>
                <a:cs typeface="Courier"/>
                <a:sym typeface="Courier"/>
              </a:defRPr>
            </a:pPr>
            <a:r>
              <a:t>&lt;label for=“fname"&gt;First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id="fname"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 for=“lname”&gt;Last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id=“lname”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 for=“cname”&gt;Company Name:&lt;/label&gt;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id="cname" type="text"&gt;</a:t>
            </a:r>
          </a:p>
          <a:p>
            <a:pPr>
              <a:spcBef>
                <a:spcPts val="1000"/>
              </a:spcBef>
              <a:buClr>
                <a:srgbClr val="000000"/>
              </a:buClr>
              <a:defRPr>
                <a:solidFill>
                  <a:schemeClr val="accent3">
                    <a:lumOff val="44000"/>
                  </a:schemeClr>
                </a:solidFill>
                <a:latin typeface="Courier"/>
                <a:ea typeface="Courier"/>
                <a:cs typeface="Courier"/>
                <a:sym typeface="Courier"/>
              </a:defRPr>
            </a:pPr>
          </a:p>
          <a:p>
            <a:pPr>
              <a:spcBef>
                <a:spcPts val="1000"/>
              </a:spcBef>
              <a:buClr>
                <a:srgbClr val="000000"/>
              </a:buClr>
              <a:defRPr>
                <a:solidFill>
                  <a:schemeClr val="accent3">
                    <a:lumOff val="44000"/>
                  </a:schemeClr>
                </a:solidFill>
                <a:latin typeface="Courier"/>
                <a:ea typeface="Courier"/>
                <a:cs typeface="Courier"/>
                <a:sym typeface="Courier"/>
              </a:defRPr>
            </a:pPr>
            <a:r>
              <a:t>&lt;label for=“email”&gt;Email:&lt;/label&gt;</a:t>
            </a:r>
          </a:p>
          <a:p>
            <a:pPr>
              <a:spcBef>
                <a:spcPts val="1000"/>
              </a:spcBef>
              <a:buClr>
                <a:srgbClr val="000000"/>
              </a:buClr>
              <a:defRPr>
                <a:solidFill>
                  <a:schemeClr val="accent3">
                    <a:lumOff val="44000"/>
                  </a:schemeClr>
                </a:solidFill>
                <a:latin typeface="Courier"/>
                <a:ea typeface="Courier"/>
                <a:cs typeface="Courier"/>
                <a:sym typeface="Courier"/>
              </a:defRPr>
            </a:pPr>
            <a:r>
              <a:t>&lt;input  id="email" type="text"&gt;</a:t>
            </a:r>
          </a:p>
        </p:txBody>
      </p:sp>
      <p:sp>
        <p:nvSpPr>
          <p:cNvPr id="822" name="Rectangle"/>
          <p:cNvSpPr/>
          <p:nvPr/>
        </p:nvSpPr>
        <p:spPr>
          <a:xfrm>
            <a:off x="9462168" y="2154653"/>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23" name="Rectangle"/>
          <p:cNvSpPr/>
          <p:nvPr/>
        </p:nvSpPr>
        <p:spPr>
          <a:xfrm>
            <a:off x="9462168" y="2799469"/>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24" name="Rectangle"/>
          <p:cNvSpPr/>
          <p:nvPr/>
        </p:nvSpPr>
        <p:spPr>
          <a:xfrm>
            <a:off x="9462168" y="3425650"/>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25" name="Rectangle"/>
          <p:cNvSpPr/>
          <p:nvPr/>
        </p:nvSpPr>
        <p:spPr>
          <a:xfrm>
            <a:off x="9462168" y="4064532"/>
            <a:ext cx="1968501" cy="635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pic>
        <p:nvPicPr>
          <p:cNvPr id="826" name="Image" descr="Image"/>
          <p:cNvPicPr>
            <a:picLocks noChangeAspect="1"/>
          </p:cNvPicPr>
          <p:nvPr/>
        </p:nvPicPr>
        <p:blipFill>
          <a:blip r:embed="rId3">
            <a:extLst/>
          </a:blip>
          <a:stretch>
            <a:fillRect/>
          </a:stretch>
        </p:blipFill>
        <p:spPr>
          <a:xfrm>
            <a:off x="11040675" y="2293177"/>
            <a:ext cx="381001" cy="381001"/>
          </a:xfrm>
          <a:prstGeom prst="rect">
            <a:avLst/>
          </a:prstGeom>
          <a:ln w="12700">
            <a:miter lim="400000"/>
          </a:ln>
        </p:spPr>
      </p:pic>
      <p:pic>
        <p:nvPicPr>
          <p:cNvPr id="827" name="Image" descr="Image"/>
          <p:cNvPicPr>
            <a:picLocks noChangeAspect="1"/>
          </p:cNvPicPr>
          <p:nvPr/>
        </p:nvPicPr>
        <p:blipFill>
          <a:blip r:embed="rId3">
            <a:extLst/>
          </a:blip>
          <a:stretch>
            <a:fillRect/>
          </a:stretch>
        </p:blipFill>
        <p:spPr>
          <a:xfrm>
            <a:off x="11040675" y="2908025"/>
            <a:ext cx="381001" cy="381001"/>
          </a:xfrm>
          <a:prstGeom prst="rect">
            <a:avLst/>
          </a:prstGeom>
          <a:ln w="12700">
            <a:miter lim="400000"/>
          </a:ln>
        </p:spPr>
      </p:pic>
      <p:pic>
        <p:nvPicPr>
          <p:cNvPr id="828" name="Image" descr="Image"/>
          <p:cNvPicPr>
            <a:picLocks noChangeAspect="1"/>
          </p:cNvPicPr>
          <p:nvPr/>
        </p:nvPicPr>
        <p:blipFill>
          <a:blip r:embed="rId3">
            <a:extLst/>
          </a:blip>
          <a:stretch>
            <a:fillRect/>
          </a:stretch>
        </p:blipFill>
        <p:spPr>
          <a:xfrm>
            <a:off x="11040675" y="3522872"/>
            <a:ext cx="381001" cy="381001"/>
          </a:xfrm>
          <a:prstGeom prst="rect">
            <a:avLst/>
          </a:prstGeom>
          <a:ln w="12700">
            <a:miter lim="400000"/>
          </a:ln>
        </p:spPr>
      </p:pic>
      <p:pic>
        <p:nvPicPr>
          <p:cNvPr id="829" name="Image" descr="Image"/>
          <p:cNvPicPr>
            <a:picLocks noChangeAspect="1"/>
          </p:cNvPicPr>
          <p:nvPr/>
        </p:nvPicPr>
        <p:blipFill>
          <a:blip r:embed="rId3">
            <a:extLst/>
          </a:blip>
          <a:stretch>
            <a:fillRect/>
          </a:stretch>
        </p:blipFill>
        <p:spPr>
          <a:xfrm>
            <a:off x="11040675" y="4137719"/>
            <a:ext cx="381001" cy="381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499" fill="hold"/>
                                        <p:tgtEl>
                                          <p:spTgt spid="820"/>
                                        </p:tgtEl>
                                      </p:cBhvr>
                                    </p:animEffect>
                                    <p:set>
                                      <p:cBhvr>
                                        <p:cTn id="7" fill="hold">
                                          <p:stCondLst>
                                            <p:cond delay="498"/>
                                          </p:stCondLst>
                                        </p:cTn>
                                        <p:tgtEl>
                                          <p:spTgt spid="820"/>
                                        </p:tgtEl>
                                        <p:attrNameLst>
                                          <p:attrName>style.visibility</p:attrName>
                                        </p:attrNameLst>
                                      </p:cBhvr>
                                      <p:to>
                                        <p:strVal val="hidden"/>
                                      </p:to>
                                    </p:se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821"/>
                                        </p:tgtEl>
                                        <p:attrNameLst>
                                          <p:attrName>style.visibility</p:attrName>
                                        </p:attrNameLst>
                                      </p:cBhvr>
                                      <p:to>
                                        <p:strVal val="visible"/>
                                      </p:to>
                                    </p:set>
                                    <p:animEffect filter="dissolve" transition="in">
                                      <p:cBhvr>
                                        <p:cTn id="11" dur="499"/>
                                        <p:tgtEl>
                                          <p:spTgt spid="821"/>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816"/>
                                        </p:tgtEl>
                                        <p:attrNameLst>
                                          <p:attrName>style.visibility</p:attrName>
                                        </p:attrNameLst>
                                      </p:cBhvr>
                                      <p:to>
                                        <p:strVal val="visible"/>
                                      </p:to>
                                    </p:set>
                                    <p:animEffect filter="dissolve" transition="in">
                                      <p:cBhvr>
                                        <p:cTn id="15" dur="499"/>
                                        <p:tgtEl>
                                          <p:spTgt spid="816"/>
                                        </p:tgtEl>
                                      </p:cBhvr>
                                    </p:animEffect>
                                  </p:childTnLst>
                                </p:cTn>
                              </p:par>
                            </p:childTnLst>
                          </p:cTn>
                        </p:par>
                        <p:par>
                          <p:cTn id="16" fill="hold">
                            <p:stCondLst>
                              <p:cond delay="1497"/>
                            </p:stCondLst>
                            <p:childTnLst>
                              <p:par>
                                <p:cTn id="17" presetClass="entr" nodeType="afterEffect" presetID="9" grpId="4" fill="hold">
                                  <p:stCondLst>
                                    <p:cond delay="0"/>
                                  </p:stCondLst>
                                  <p:iterate type="el" backwards="0">
                                    <p:tmAbs val="0"/>
                                  </p:iterate>
                                  <p:childTnLst>
                                    <p:set>
                                      <p:cBhvr>
                                        <p:cTn id="18" fill="hold"/>
                                        <p:tgtEl>
                                          <p:spTgt spid="822"/>
                                        </p:tgtEl>
                                        <p:attrNameLst>
                                          <p:attrName>style.visibility</p:attrName>
                                        </p:attrNameLst>
                                      </p:cBhvr>
                                      <p:to>
                                        <p:strVal val="visible"/>
                                      </p:to>
                                    </p:set>
                                    <p:animEffect filter="dissolve" transition="in">
                                      <p:cBhvr>
                                        <p:cTn id="19" dur="499"/>
                                        <p:tgtEl>
                                          <p:spTgt spid="822"/>
                                        </p:tgtEl>
                                      </p:cBhvr>
                                    </p:animEffect>
                                  </p:childTnLst>
                                </p:cTn>
                              </p:par>
                            </p:childTnLst>
                          </p:cTn>
                        </p:par>
                        <p:par>
                          <p:cTn id="20" fill="hold">
                            <p:stCondLst>
                              <p:cond delay="1996"/>
                            </p:stCondLst>
                            <p:childTnLst>
                              <p:par>
                                <p:cTn id="21" presetClass="entr" nodeType="afterEffect" presetID="9" grpId="5" fill="hold">
                                  <p:stCondLst>
                                    <p:cond delay="0"/>
                                  </p:stCondLst>
                                  <p:iterate type="el" backwards="0">
                                    <p:tmAbs val="0"/>
                                  </p:iterate>
                                  <p:childTnLst>
                                    <p:set>
                                      <p:cBhvr>
                                        <p:cTn id="22" fill="hold"/>
                                        <p:tgtEl>
                                          <p:spTgt spid="826"/>
                                        </p:tgtEl>
                                        <p:attrNameLst>
                                          <p:attrName>style.visibility</p:attrName>
                                        </p:attrNameLst>
                                      </p:cBhvr>
                                      <p:to>
                                        <p:strVal val="visible"/>
                                      </p:to>
                                    </p:set>
                                    <p:animEffect filter="dissolve" transition="in">
                                      <p:cBhvr>
                                        <p:cTn id="23" dur="499"/>
                                        <p:tgtEl>
                                          <p:spTgt spid="826"/>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6" fill="hold">
                                  <p:stCondLst>
                                    <p:cond delay="0"/>
                                  </p:stCondLst>
                                  <p:iterate type="el" backwards="0">
                                    <p:tmAbs val="0"/>
                                  </p:iterate>
                                  <p:childTnLst>
                                    <p:set>
                                      <p:cBhvr>
                                        <p:cTn id="27" fill="hold"/>
                                        <p:tgtEl>
                                          <p:spTgt spid="817"/>
                                        </p:tgtEl>
                                        <p:attrNameLst>
                                          <p:attrName>style.visibility</p:attrName>
                                        </p:attrNameLst>
                                      </p:cBhvr>
                                      <p:to>
                                        <p:strVal val="visible"/>
                                      </p:to>
                                    </p:set>
                                    <p:animEffect filter="dissolve" transition="in">
                                      <p:cBhvr>
                                        <p:cTn id="28" dur="499"/>
                                        <p:tgtEl>
                                          <p:spTgt spid="817"/>
                                        </p:tgtEl>
                                      </p:cBhvr>
                                    </p:animEffect>
                                  </p:childTnLst>
                                </p:cTn>
                              </p:par>
                            </p:childTnLst>
                          </p:cTn>
                        </p:par>
                        <p:par>
                          <p:cTn id="29" fill="hold">
                            <p:stCondLst>
                              <p:cond delay="499"/>
                            </p:stCondLst>
                            <p:childTnLst>
                              <p:par>
                                <p:cTn id="30" presetClass="entr" nodeType="afterEffect" presetID="9" grpId="7" fill="hold">
                                  <p:stCondLst>
                                    <p:cond delay="0"/>
                                  </p:stCondLst>
                                  <p:iterate type="el" backwards="0">
                                    <p:tmAbs val="0"/>
                                  </p:iterate>
                                  <p:childTnLst>
                                    <p:set>
                                      <p:cBhvr>
                                        <p:cTn id="31" fill="hold"/>
                                        <p:tgtEl>
                                          <p:spTgt spid="823"/>
                                        </p:tgtEl>
                                        <p:attrNameLst>
                                          <p:attrName>style.visibility</p:attrName>
                                        </p:attrNameLst>
                                      </p:cBhvr>
                                      <p:to>
                                        <p:strVal val="visible"/>
                                      </p:to>
                                    </p:set>
                                    <p:animEffect filter="dissolve" transition="in">
                                      <p:cBhvr>
                                        <p:cTn id="32" dur="499"/>
                                        <p:tgtEl>
                                          <p:spTgt spid="823"/>
                                        </p:tgtEl>
                                      </p:cBhvr>
                                    </p:animEffect>
                                  </p:childTnLst>
                                </p:cTn>
                              </p:par>
                            </p:childTnLst>
                          </p:cTn>
                        </p:par>
                        <p:par>
                          <p:cTn id="33" fill="hold">
                            <p:stCondLst>
                              <p:cond delay="998"/>
                            </p:stCondLst>
                            <p:childTnLst>
                              <p:par>
                                <p:cTn id="34" presetClass="entr" nodeType="afterEffect" presetID="9" grpId="8" fill="hold">
                                  <p:stCondLst>
                                    <p:cond delay="0"/>
                                  </p:stCondLst>
                                  <p:iterate type="el" backwards="0">
                                    <p:tmAbs val="0"/>
                                  </p:iterate>
                                  <p:childTnLst>
                                    <p:set>
                                      <p:cBhvr>
                                        <p:cTn id="35" fill="hold"/>
                                        <p:tgtEl>
                                          <p:spTgt spid="827"/>
                                        </p:tgtEl>
                                        <p:attrNameLst>
                                          <p:attrName>style.visibility</p:attrName>
                                        </p:attrNameLst>
                                      </p:cBhvr>
                                      <p:to>
                                        <p:strVal val="visible"/>
                                      </p:to>
                                    </p:set>
                                    <p:animEffect filter="dissolve" transition="in">
                                      <p:cBhvr>
                                        <p:cTn id="36" dur="499"/>
                                        <p:tgtEl>
                                          <p:spTgt spid="827"/>
                                        </p:tgtEl>
                                      </p:cBhvr>
                                    </p:animEffect>
                                  </p:childTnLst>
                                </p:cTn>
                              </p:par>
                            </p:childTnLst>
                          </p:cTn>
                        </p:par>
                        <p:par>
                          <p:cTn id="37" fill="hold">
                            <p:stCondLst>
                              <p:cond delay="1497"/>
                            </p:stCondLst>
                            <p:childTnLst>
                              <p:par>
                                <p:cTn id="38" presetClass="entr" nodeType="afterEffect" presetID="9" grpId="9" fill="hold">
                                  <p:stCondLst>
                                    <p:cond delay="500"/>
                                  </p:stCondLst>
                                  <p:iterate type="el" backwards="0">
                                    <p:tmAbs val="0"/>
                                  </p:iterate>
                                  <p:childTnLst>
                                    <p:set>
                                      <p:cBhvr>
                                        <p:cTn id="39" fill="hold"/>
                                        <p:tgtEl>
                                          <p:spTgt spid="824"/>
                                        </p:tgtEl>
                                        <p:attrNameLst>
                                          <p:attrName>style.visibility</p:attrName>
                                        </p:attrNameLst>
                                      </p:cBhvr>
                                      <p:to>
                                        <p:strVal val="visible"/>
                                      </p:to>
                                    </p:set>
                                    <p:animEffect filter="dissolve" transition="in">
                                      <p:cBhvr>
                                        <p:cTn id="40" dur="499"/>
                                        <p:tgtEl>
                                          <p:spTgt spid="824"/>
                                        </p:tgtEl>
                                      </p:cBhvr>
                                    </p:animEffect>
                                  </p:childTnLst>
                                </p:cTn>
                              </p:par>
                            </p:childTnLst>
                          </p:cTn>
                        </p:par>
                        <p:par>
                          <p:cTn id="41" fill="hold">
                            <p:stCondLst>
                              <p:cond delay="2496"/>
                            </p:stCondLst>
                            <p:childTnLst>
                              <p:par>
                                <p:cTn id="42" presetClass="entr" nodeType="afterEffect" presetID="9" grpId="10" fill="hold">
                                  <p:stCondLst>
                                    <p:cond delay="0"/>
                                  </p:stCondLst>
                                  <p:iterate type="el" backwards="0">
                                    <p:tmAbs val="0"/>
                                  </p:iterate>
                                  <p:childTnLst>
                                    <p:set>
                                      <p:cBhvr>
                                        <p:cTn id="43" fill="hold"/>
                                        <p:tgtEl>
                                          <p:spTgt spid="818"/>
                                        </p:tgtEl>
                                        <p:attrNameLst>
                                          <p:attrName>style.visibility</p:attrName>
                                        </p:attrNameLst>
                                      </p:cBhvr>
                                      <p:to>
                                        <p:strVal val="visible"/>
                                      </p:to>
                                    </p:set>
                                    <p:animEffect filter="dissolve" transition="in">
                                      <p:cBhvr>
                                        <p:cTn id="44" dur="499"/>
                                        <p:tgtEl>
                                          <p:spTgt spid="818"/>
                                        </p:tgtEl>
                                      </p:cBhvr>
                                    </p:animEffect>
                                  </p:childTnLst>
                                </p:cTn>
                              </p:par>
                            </p:childTnLst>
                          </p:cTn>
                        </p:par>
                        <p:par>
                          <p:cTn id="45" fill="hold">
                            <p:stCondLst>
                              <p:cond delay="2995"/>
                            </p:stCondLst>
                            <p:childTnLst>
                              <p:par>
                                <p:cTn id="46" presetClass="entr" nodeType="afterEffect" presetID="9" grpId="11" fill="hold">
                                  <p:stCondLst>
                                    <p:cond delay="0"/>
                                  </p:stCondLst>
                                  <p:iterate type="el" backwards="0">
                                    <p:tmAbs val="0"/>
                                  </p:iterate>
                                  <p:childTnLst>
                                    <p:set>
                                      <p:cBhvr>
                                        <p:cTn id="47" fill="hold"/>
                                        <p:tgtEl>
                                          <p:spTgt spid="828"/>
                                        </p:tgtEl>
                                        <p:attrNameLst>
                                          <p:attrName>style.visibility</p:attrName>
                                        </p:attrNameLst>
                                      </p:cBhvr>
                                      <p:to>
                                        <p:strVal val="visible"/>
                                      </p:to>
                                    </p:set>
                                    <p:animEffect filter="dissolve" transition="in">
                                      <p:cBhvr>
                                        <p:cTn id="48" dur="499"/>
                                        <p:tgtEl>
                                          <p:spTgt spid="828"/>
                                        </p:tgtEl>
                                      </p:cBhvr>
                                    </p:animEffect>
                                  </p:childTnLst>
                                </p:cTn>
                              </p:par>
                            </p:childTnLst>
                          </p:cTn>
                        </p:par>
                        <p:par>
                          <p:cTn id="49" fill="hold">
                            <p:stCondLst>
                              <p:cond delay="3494"/>
                            </p:stCondLst>
                            <p:childTnLst>
                              <p:par>
                                <p:cTn id="50" presetClass="entr" nodeType="afterEffect" presetID="9" grpId="12" fill="hold">
                                  <p:stCondLst>
                                    <p:cond delay="500"/>
                                  </p:stCondLst>
                                  <p:iterate type="el" backwards="0">
                                    <p:tmAbs val="0"/>
                                  </p:iterate>
                                  <p:childTnLst>
                                    <p:set>
                                      <p:cBhvr>
                                        <p:cTn id="51" fill="hold"/>
                                        <p:tgtEl>
                                          <p:spTgt spid="819"/>
                                        </p:tgtEl>
                                        <p:attrNameLst>
                                          <p:attrName>style.visibility</p:attrName>
                                        </p:attrNameLst>
                                      </p:cBhvr>
                                      <p:to>
                                        <p:strVal val="visible"/>
                                      </p:to>
                                    </p:set>
                                    <p:animEffect filter="dissolve" transition="in">
                                      <p:cBhvr>
                                        <p:cTn id="52" dur="499"/>
                                        <p:tgtEl>
                                          <p:spTgt spid="819"/>
                                        </p:tgtEl>
                                      </p:cBhvr>
                                    </p:animEffect>
                                  </p:childTnLst>
                                </p:cTn>
                              </p:par>
                            </p:childTnLst>
                          </p:cTn>
                        </p:par>
                        <p:par>
                          <p:cTn id="53" fill="hold">
                            <p:stCondLst>
                              <p:cond delay="4493"/>
                            </p:stCondLst>
                            <p:childTnLst>
                              <p:par>
                                <p:cTn id="54" presetClass="entr" nodeType="afterEffect" presetID="9" grpId="13" fill="hold">
                                  <p:stCondLst>
                                    <p:cond delay="0"/>
                                  </p:stCondLst>
                                  <p:iterate type="el" backwards="0">
                                    <p:tmAbs val="0"/>
                                  </p:iterate>
                                  <p:childTnLst>
                                    <p:set>
                                      <p:cBhvr>
                                        <p:cTn id="55" fill="hold"/>
                                        <p:tgtEl>
                                          <p:spTgt spid="825"/>
                                        </p:tgtEl>
                                        <p:attrNameLst>
                                          <p:attrName>style.visibility</p:attrName>
                                        </p:attrNameLst>
                                      </p:cBhvr>
                                      <p:to>
                                        <p:strVal val="visible"/>
                                      </p:to>
                                    </p:set>
                                    <p:animEffect filter="dissolve" transition="in">
                                      <p:cBhvr>
                                        <p:cTn id="56" dur="499"/>
                                        <p:tgtEl>
                                          <p:spTgt spid="825"/>
                                        </p:tgtEl>
                                      </p:cBhvr>
                                    </p:animEffect>
                                  </p:childTnLst>
                                </p:cTn>
                              </p:par>
                            </p:childTnLst>
                          </p:cTn>
                        </p:par>
                        <p:par>
                          <p:cTn id="57" fill="hold">
                            <p:stCondLst>
                              <p:cond delay="4992"/>
                            </p:stCondLst>
                            <p:childTnLst>
                              <p:par>
                                <p:cTn id="58" presetClass="entr" nodeType="afterEffect" presetID="9" grpId="14" fill="hold">
                                  <p:stCondLst>
                                    <p:cond delay="0"/>
                                  </p:stCondLst>
                                  <p:iterate type="el" backwards="0">
                                    <p:tmAbs val="0"/>
                                  </p:iterate>
                                  <p:childTnLst>
                                    <p:set>
                                      <p:cBhvr>
                                        <p:cTn id="59" fill="hold"/>
                                        <p:tgtEl>
                                          <p:spTgt spid="829"/>
                                        </p:tgtEl>
                                        <p:attrNameLst>
                                          <p:attrName>style.visibility</p:attrName>
                                        </p:attrNameLst>
                                      </p:cBhvr>
                                      <p:to>
                                        <p:strVal val="visible"/>
                                      </p:to>
                                    </p:set>
                                    <p:animEffect filter="dissolve" transition="in">
                                      <p:cBhvr>
                                        <p:cTn id="60" dur="499"/>
                                        <p:tgtEl>
                                          <p:spTgt spid="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7" grpId="6"/>
      <p:bldP build="whole" bldLvl="1" animBg="1" rev="0" advAuto="0" spid="822" grpId="4"/>
      <p:bldP build="whole" bldLvl="1" animBg="1" rev="0" advAuto="0" spid="816" grpId="3"/>
      <p:bldP build="whole" bldLvl="1" animBg="1" rev="0" advAuto="0" spid="827" grpId="8"/>
      <p:bldP build="whole" bldLvl="1" animBg="1" rev="0" advAuto="0" spid="821" grpId="2"/>
      <p:bldP build="whole" bldLvl="1" animBg="1" rev="0" advAuto="0" spid="818" grpId="10"/>
      <p:bldP build="whole" bldLvl="1" animBg="1" rev="0" advAuto="0" spid="824" grpId="9"/>
      <p:bldP build="whole" bldLvl="1" animBg="1" rev="0" advAuto="0" spid="823" grpId="7"/>
      <p:bldP build="whole" bldLvl="1" animBg="1" rev="0" advAuto="0" spid="829" grpId="14"/>
      <p:bldP build="whole" bldLvl="1" animBg="1" rev="0" advAuto="0" spid="820" grpId="1"/>
      <p:bldP build="whole" bldLvl="1" animBg="1" rev="0" advAuto="0" spid="825" grpId="13"/>
      <p:bldP build="whole" bldLvl="1" animBg="1" rev="0" advAuto="0" spid="826" grpId="5"/>
      <p:bldP build="whole" bldLvl="1" animBg="1" rev="0" advAuto="0" spid="819" grpId="12"/>
      <p:bldP build="whole" bldLvl="1" animBg="1" rev="0" advAuto="0" spid="828" grpId="11"/>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1" name="Forms"/>
          <p:cNvSpPr txBox="1"/>
          <p:nvPr>
            <p:ph type="title"/>
          </p:nvPr>
        </p:nvSpPr>
        <p:spPr>
          <a:xfrm>
            <a:off x="838200" y="365125"/>
            <a:ext cx="5236766" cy="1325563"/>
          </a:xfrm>
          <a:prstGeom prst="rect">
            <a:avLst/>
          </a:prstGeom>
        </p:spPr>
        <p:txBody>
          <a:bodyPr/>
          <a:lstStyle/>
          <a:p>
            <a:pPr/>
            <a:r>
              <a:t>Forms</a:t>
            </a:r>
          </a:p>
        </p:txBody>
      </p:sp>
      <p:sp>
        <p:nvSpPr>
          <p:cNvPr id="832" name="Rectangle"/>
          <p:cNvSpPr/>
          <p:nvPr/>
        </p:nvSpPr>
        <p:spPr>
          <a:xfrm>
            <a:off x="812181" y="2559467"/>
            <a:ext cx="7264401" cy="381001"/>
          </a:xfrm>
          <a:prstGeom prst="rect">
            <a:avLst/>
          </a:prstGeom>
          <a:solidFill>
            <a:srgbClr val="95F36D">
              <a:alpha val="39977"/>
            </a:srgbClr>
          </a:solidFill>
          <a:ln w="25400">
            <a:solidFill>
              <a:schemeClr val="accent3">
                <a:lumOff val="44000"/>
                <a:alpha val="39977"/>
              </a:schemeClr>
            </a:solidFill>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33" name="Rectangle"/>
          <p:cNvSpPr/>
          <p:nvPr/>
        </p:nvSpPr>
        <p:spPr>
          <a:xfrm>
            <a:off x="802510" y="2130551"/>
            <a:ext cx="7296443" cy="375232"/>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pic>
        <p:nvPicPr>
          <p:cNvPr id="834" name="Screen Shot 2013-11-25 at 2.18.37 PM.png" descr="Screen Shot 2013-11-25 at 2.18.37 PM.png"/>
          <p:cNvPicPr>
            <a:picLocks noChangeAspect="1"/>
          </p:cNvPicPr>
          <p:nvPr/>
        </p:nvPicPr>
        <p:blipFill>
          <a:blip r:embed="rId2">
            <a:extLst/>
          </a:blip>
          <a:stretch>
            <a:fillRect/>
          </a:stretch>
        </p:blipFill>
        <p:spPr>
          <a:xfrm>
            <a:off x="8907588" y="2614378"/>
            <a:ext cx="2540001" cy="1411112"/>
          </a:xfrm>
          <a:prstGeom prst="rect">
            <a:avLst/>
          </a:prstGeom>
          <a:ln w="12700">
            <a:miter lim="400000"/>
          </a:ln>
        </p:spPr>
      </p:pic>
      <p:sp>
        <p:nvSpPr>
          <p:cNvPr id="835" name="Rectangle"/>
          <p:cNvSpPr/>
          <p:nvPr/>
        </p:nvSpPr>
        <p:spPr>
          <a:xfrm>
            <a:off x="802510" y="4726395"/>
            <a:ext cx="7296443" cy="38100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36" name="Rectangle"/>
          <p:cNvSpPr/>
          <p:nvPr/>
        </p:nvSpPr>
        <p:spPr>
          <a:xfrm>
            <a:off x="9031214" y="2737267"/>
            <a:ext cx="2088291" cy="381001"/>
          </a:xfrm>
          <a:prstGeom prst="rect">
            <a:avLst/>
          </a:prstGeom>
          <a:solidFill>
            <a:srgbClr val="95F36D">
              <a:alpha val="39977"/>
            </a:srgbClr>
          </a:solidFill>
          <a:ln w="25400">
            <a:solidFill>
              <a:srgbClr val="000000">
                <a:alpha val="39977"/>
              </a:srgbClr>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80000"/>
              </a:lnSpc>
              <a:defRPr cap="all" sz="4000">
                <a:solidFill>
                  <a:schemeClr val="accent3">
                    <a:lumOff val="44000"/>
                  </a:schemeClr>
                </a:solidFill>
                <a:latin typeface="DIN Condensed"/>
                <a:ea typeface="DIN Condensed"/>
                <a:cs typeface="DIN Condensed"/>
                <a:sym typeface="DIN Condensed"/>
              </a:defRPr>
            </a:lvl1pPr>
          </a:lstStyle>
          <a:p>
            <a:pPr/>
            <a:r>
              <a:t> </a:t>
            </a:r>
          </a:p>
        </p:txBody>
      </p:sp>
      <p:sp>
        <p:nvSpPr>
          <p:cNvPr id="837" name="&lt;label for=&quot;mac&quot;&gt;Mac&lt;/label&gt;…"/>
          <p:cNvSpPr txBox="1"/>
          <p:nvPr/>
        </p:nvSpPr>
        <p:spPr>
          <a:xfrm>
            <a:off x="1144061" y="1649821"/>
            <a:ext cx="7776817" cy="390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1000"/>
              </a:spcBef>
              <a:buClr>
                <a:srgbClr val="000000"/>
              </a:buClr>
              <a:defRPr sz="2000">
                <a:solidFill>
                  <a:schemeClr val="accent3">
                    <a:lumOff val="44000"/>
                  </a:schemeClr>
                </a:solidFill>
                <a:latin typeface="Courier"/>
                <a:ea typeface="Courier"/>
                <a:cs typeface="Courier"/>
                <a:sym typeface="Courier"/>
              </a:defRPr>
            </a:pPr>
          </a:p>
          <a:p>
            <a:pPr>
              <a:spcBef>
                <a:spcPts val="1000"/>
              </a:spcBef>
              <a:buClr>
                <a:srgbClr val="000000"/>
              </a:buClr>
              <a:defRPr sz="2000">
                <a:solidFill>
                  <a:schemeClr val="accent3">
                    <a:lumOff val="44000"/>
                  </a:schemeClr>
                </a:solidFill>
                <a:latin typeface="Courier"/>
                <a:ea typeface="Courier"/>
                <a:cs typeface="Courier"/>
                <a:sym typeface="Courier"/>
              </a:defRPr>
            </a:pPr>
          </a:p>
          <a:p>
            <a:pPr>
              <a:spcBef>
                <a:spcPts val="1000"/>
              </a:spcBef>
              <a:buClr>
                <a:srgbClr val="000000"/>
              </a:buClr>
              <a:defRPr sz="2000">
                <a:solidFill>
                  <a:schemeClr val="accent3">
                    <a:lumOff val="44000"/>
                  </a:schemeClr>
                </a:solidFill>
                <a:latin typeface="Courier"/>
                <a:ea typeface="Courier"/>
                <a:cs typeface="Courier"/>
                <a:sym typeface="Courier"/>
              </a:defRPr>
            </a:pPr>
            <a:r>
              <a:t>&lt;label for="mac"&gt;Mac&lt;/label&gt;</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id="mac"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p>
          <a:p>
            <a:pPr>
              <a:spcBef>
                <a:spcPts val="1000"/>
              </a:spcBef>
              <a:buClr>
                <a:srgbClr val="000000"/>
              </a:buClr>
              <a:defRPr sz="2000">
                <a:solidFill>
                  <a:schemeClr val="accent3">
                    <a:lumOff val="44000"/>
                  </a:schemeClr>
                </a:solidFill>
                <a:latin typeface="Courier"/>
                <a:ea typeface="Courier"/>
                <a:cs typeface="Courier"/>
                <a:sym typeface="Courier"/>
              </a:defRPr>
            </a:pPr>
            <a:r>
              <a:t>&lt;label for="pc"&gt;PC&lt;/label&gt; </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id="pc"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p>
        </p:txBody>
      </p:sp>
      <p:sp>
        <p:nvSpPr>
          <p:cNvPr id="838" name="&lt;fieldset&gt;…"/>
          <p:cNvSpPr txBox="1"/>
          <p:nvPr/>
        </p:nvSpPr>
        <p:spPr>
          <a:xfrm>
            <a:off x="1144061" y="2081621"/>
            <a:ext cx="7776817" cy="3038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1000"/>
              </a:spcBef>
              <a:buClr>
                <a:srgbClr val="000000"/>
              </a:buClr>
              <a:defRPr sz="2000">
                <a:solidFill>
                  <a:schemeClr val="accent3">
                    <a:lumOff val="44000"/>
                  </a:schemeClr>
                </a:solidFill>
                <a:latin typeface="Courier"/>
                <a:ea typeface="Courier"/>
                <a:cs typeface="Courier"/>
                <a:sym typeface="Courier"/>
              </a:defRPr>
            </a:pPr>
            <a:r>
              <a:t>&lt;fieldset&gt;</a:t>
            </a:r>
          </a:p>
          <a:p>
            <a:pPr>
              <a:spcBef>
                <a:spcPts val="1000"/>
              </a:spcBef>
              <a:buClr>
                <a:srgbClr val="000000"/>
              </a:buClr>
              <a:defRPr sz="2000">
                <a:solidFill>
                  <a:schemeClr val="accent3">
                    <a:lumOff val="44000"/>
                  </a:schemeClr>
                </a:solidFill>
                <a:latin typeface="Courier"/>
                <a:ea typeface="Courier"/>
                <a:cs typeface="Courier"/>
                <a:sym typeface="Courier"/>
              </a:defRPr>
            </a:pPr>
            <a:r>
              <a:t>&lt;label for=“mac"&gt;Mac&lt;/label&gt;</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id="mac"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p>
          <a:p>
            <a:pPr>
              <a:spcBef>
                <a:spcPts val="1000"/>
              </a:spcBef>
              <a:buClr>
                <a:srgbClr val="000000"/>
              </a:buClr>
              <a:defRPr sz="2000">
                <a:solidFill>
                  <a:schemeClr val="accent3">
                    <a:lumOff val="44000"/>
                  </a:schemeClr>
                </a:solidFill>
                <a:latin typeface="Courier"/>
                <a:ea typeface="Courier"/>
                <a:cs typeface="Courier"/>
                <a:sym typeface="Courier"/>
              </a:defRPr>
            </a:pPr>
            <a:r>
              <a:t>&lt;label for="pc"&gt;PC&lt;/label&gt;</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id="pc"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r>
              <a:t>&lt;/fieldset&gt;</a:t>
            </a:r>
          </a:p>
        </p:txBody>
      </p:sp>
      <p:sp>
        <p:nvSpPr>
          <p:cNvPr id="839" name="&lt;fieldset&gt;…"/>
          <p:cNvSpPr txBox="1"/>
          <p:nvPr/>
        </p:nvSpPr>
        <p:spPr>
          <a:xfrm>
            <a:off x="1144061" y="2076386"/>
            <a:ext cx="7776817" cy="3470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1000"/>
              </a:spcBef>
              <a:buClr>
                <a:srgbClr val="000000"/>
              </a:buClr>
              <a:defRPr sz="2000">
                <a:solidFill>
                  <a:schemeClr val="accent3">
                    <a:lumOff val="44000"/>
                  </a:schemeClr>
                </a:solidFill>
                <a:latin typeface="Courier"/>
                <a:ea typeface="Courier"/>
                <a:cs typeface="Courier"/>
                <a:sym typeface="Courier"/>
              </a:defRPr>
            </a:pPr>
            <a:r>
              <a:t>&lt;fieldset&gt;</a:t>
            </a:r>
          </a:p>
          <a:p>
            <a:pPr>
              <a:spcBef>
                <a:spcPts val="1000"/>
              </a:spcBef>
              <a:buClr>
                <a:srgbClr val="000000"/>
              </a:buClr>
              <a:defRPr sz="2000">
                <a:solidFill>
                  <a:schemeClr val="accent3">
                    <a:lumOff val="44000"/>
                  </a:schemeClr>
                </a:solidFill>
                <a:latin typeface="Courier"/>
                <a:ea typeface="Courier"/>
                <a:cs typeface="Courier"/>
                <a:sym typeface="Courier"/>
              </a:defRPr>
            </a:pPr>
            <a:r>
              <a:t>&lt;legend&gt;Computer Type&lt;/legend&gt;</a:t>
            </a:r>
          </a:p>
          <a:p>
            <a:pPr>
              <a:spcBef>
                <a:spcPts val="1000"/>
              </a:spcBef>
              <a:buClr>
                <a:srgbClr val="000000"/>
              </a:buClr>
              <a:defRPr sz="2000">
                <a:solidFill>
                  <a:schemeClr val="accent3">
                    <a:lumOff val="44000"/>
                  </a:schemeClr>
                </a:solidFill>
                <a:latin typeface="Courier"/>
                <a:ea typeface="Courier"/>
                <a:cs typeface="Courier"/>
                <a:sym typeface="Courier"/>
              </a:defRPr>
            </a:pPr>
            <a:r>
              <a:t>&lt;label for=“mac"&gt;Mac&lt;/label&gt;</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id="mac"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p>
          <a:p>
            <a:pPr>
              <a:spcBef>
                <a:spcPts val="1000"/>
              </a:spcBef>
              <a:buClr>
                <a:srgbClr val="000000"/>
              </a:buClr>
              <a:defRPr sz="2000">
                <a:solidFill>
                  <a:schemeClr val="accent3">
                    <a:lumOff val="44000"/>
                  </a:schemeClr>
                </a:solidFill>
                <a:latin typeface="Courier"/>
                <a:ea typeface="Courier"/>
                <a:cs typeface="Courier"/>
                <a:sym typeface="Courier"/>
              </a:defRPr>
            </a:pPr>
            <a:r>
              <a:t>&lt;label for="pc"&gt;PC&lt;/label&gt;</a:t>
            </a:r>
          </a:p>
          <a:p>
            <a:pPr>
              <a:spcBef>
                <a:spcPts val="1000"/>
              </a:spcBef>
              <a:buClr>
                <a:srgbClr val="000000"/>
              </a:buClr>
              <a:defRPr sz="2000">
                <a:solidFill>
                  <a:schemeClr val="accent3">
                    <a:lumOff val="44000"/>
                  </a:schemeClr>
                </a:solidFill>
                <a:latin typeface="Courier"/>
                <a:ea typeface="Courier"/>
                <a:cs typeface="Courier"/>
                <a:sym typeface="Courier"/>
              </a:defRPr>
            </a:pPr>
            <a:r>
              <a:t>&lt;input id="pc" type="radio" value="radiobutton"&gt;</a:t>
            </a:r>
          </a:p>
          <a:p>
            <a:pPr>
              <a:spcBef>
                <a:spcPts val="1000"/>
              </a:spcBef>
              <a:buClr>
                <a:srgbClr val="000000"/>
              </a:buClr>
              <a:defRPr sz="2000">
                <a:solidFill>
                  <a:schemeClr val="accent3">
                    <a:lumOff val="44000"/>
                  </a:schemeClr>
                </a:solidFill>
                <a:latin typeface="Courier"/>
                <a:ea typeface="Courier"/>
                <a:cs typeface="Courier"/>
                <a:sym typeface="Courier"/>
              </a:defRPr>
            </a:pPr>
            <a:r>
              <a:t>&lt;/fieldset&gt;</a:t>
            </a:r>
          </a:p>
        </p:txBody>
      </p:sp>
      <p:sp>
        <p:nvSpPr>
          <p:cNvPr id="840" name="Rectangle"/>
          <p:cNvSpPr/>
          <p:nvPr/>
        </p:nvSpPr>
        <p:spPr>
          <a:xfrm>
            <a:off x="9032299" y="3134190"/>
            <a:ext cx="2290578" cy="538820"/>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pic>
        <p:nvPicPr>
          <p:cNvPr id="841" name="Image" descr="Image"/>
          <p:cNvPicPr>
            <a:picLocks noChangeAspect="1"/>
          </p:cNvPicPr>
          <p:nvPr/>
        </p:nvPicPr>
        <p:blipFill>
          <a:blip r:embed="rId3">
            <a:extLst/>
          </a:blip>
          <a:stretch>
            <a:fillRect/>
          </a:stretch>
        </p:blipFill>
        <p:spPr>
          <a:xfrm>
            <a:off x="10911726" y="3238500"/>
            <a:ext cx="381001" cy="381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500"/>
                                  </p:stCondLst>
                                  <p:iterate type="el" backwards="0">
                                    <p:tmAbs val="0"/>
                                  </p:iterate>
                                  <p:childTnLst>
                                    <p:set>
                                      <p:cBhvr>
                                        <p:cTn id="6" fill="hold"/>
                                        <p:tgtEl>
                                          <p:spTgt spid="840"/>
                                        </p:tgtEl>
                                        <p:attrNameLst>
                                          <p:attrName>style.visibility</p:attrName>
                                        </p:attrNameLst>
                                      </p:cBhvr>
                                      <p:to>
                                        <p:strVal val="visible"/>
                                      </p:to>
                                    </p:set>
                                    <p:animEffect filter="dissolve" transition="in">
                                      <p:cBhvr>
                                        <p:cTn id="7" dur="499"/>
                                        <p:tgtEl>
                                          <p:spTgt spid="8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3"/>
                                        </p:tgtEl>
                                        <p:attrNameLst>
                                          <p:attrName>style.visibility</p:attrName>
                                        </p:attrNameLst>
                                      </p:cBhvr>
                                      <p:to>
                                        <p:strVal val="visible"/>
                                      </p:to>
                                    </p:set>
                                    <p:animEffect filter="dissolve" transition="in">
                                      <p:cBhvr>
                                        <p:cTn id="12" dur="500"/>
                                        <p:tgtEl>
                                          <p:spTgt spid="833"/>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835"/>
                                        </p:tgtEl>
                                        <p:attrNameLst>
                                          <p:attrName>style.visibility</p:attrName>
                                        </p:attrNameLst>
                                      </p:cBhvr>
                                      <p:to>
                                        <p:strVal val="visible"/>
                                      </p:to>
                                    </p:set>
                                    <p:animEffect filter="dissolve" transition="in">
                                      <p:cBhvr>
                                        <p:cTn id="16" dur="500"/>
                                        <p:tgtEl>
                                          <p:spTgt spid="835"/>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838"/>
                                        </p:tgtEl>
                                        <p:attrNameLst>
                                          <p:attrName>style.visibility</p:attrName>
                                        </p:attrNameLst>
                                      </p:cBhvr>
                                      <p:to>
                                        <p:strVal val="visible"/>
                                      </p:to>
                                    </p:set>
                                    <p:animEffect filter="dissolve" transition="in">
                                      <p:cBhvr>
                                        <p:cTn id="20" dur="500"/>
                                        <p:tgtEl>
                                          <p:spTgt spid="838"/>
                                        </p:tgtEl>
                                      </p:cBhvr>
                                    </p:animEffect>
                                  </p:childTnLst>
                                </p:cTn>
                              </p:par>
                            </p:childTnLst>
                          </p:cTn>
                        </p:par>
                        <p:par>
                          <p:cTn id="21" fill="hold">
                            <p:stCondLst>
                              <p:cond delay="1500"/>
                            </p:stCondLst>
                            <p:childTnLst>
                              <p:par>
                                <p:cTn id="22" presetClass="exit" nodeType="afterEffect" presetID="9" grpId="5" fill="hold">
                                  <p:stCondLst>
                                    <p:cond delay="0"/>
                                  </p:stCondLst>
                                  <p:iterate type="el" backwards="0">
                                    <p:tmAbs val="0"/>
                                  </p:iterate>
                                  <p:childTnLst>
                                    <p:animEffect filter="dissolve" transition="out">
                                      <p:cBhvr>
                                        <p:cTn id="23" dur="500" fill="hold"/>
                                        <p:tgtEl>
                                          <p:spTgt spid="837"/>
                                        </p:tgtEl>
                                      </p:cBhvr>
                                    </p:animEffect>
                                    <p:set>
                                      <p:cBhvr>
                                        <p:cTn id="24" fill="hold">
                                          <p:stCondLst>
                                            <p:cond delay="499"/>
                                          </p:stCondLst>
                                        </p:cTn>
                                        <p:tgtEl>
                                          <p:spTgt spid="837"/>
                                        </p:tgtEl>
                                        <p:attrNameLst>
                                          <p:attrName>style.visibility</p:attrName>
                                        </p:attrNameLst>
                                      </p:cBhvr>
                                      <p:to>
                                        <p:strVal val="hidden"/>
                                      </p:to>
                                    </p:set>
                                  </p:childTnLst>
                                </p:cTn>
                              </p:par>
                            </p:childTnLst>
                          </p:cTn>
                        </p:par>
                        <p:par>
                          <p:cTn id="25" fill="hold">
                            <p:stCondLst>
                              <p:cond delay="2000"/>
                            </p:stCondLst>
                            <p:childTnLst>
                              <p:par>
                                <p:cTn id="26" presetClass="entr" nodeType="afterEffect" presetID="9" grpId="6" fill="hold">
                                  <p:stCondLst>
                                    <p:cond delay="0"/>
                                  </p:stCondLst>
                                  <p:iterate type="el" backwards="0">
                                    <p:tmAbs val="0"/>
                                  </p:iterate>
                                  <p:childTnLst>
                                    <p:set>
                                      <p:cBhvr>
                                        <p:cTn id="27" fill="hold"/>
                                        <p:tgtEl>
                                          <p:spTgt spid="841"/>
                                        </p:tgtEl>
                                        <p:attrNameLst>
                                          <p:attrName>style.visibility</p:attrName>
                                        </p:attrNameLst>
                                      </p:cBhvr>
                                      <p:to>
                                        <p:strVal val="visible"/>
                                      </p:to>
                                    </p:set>
                                    <p:animEffect filter="dissolve" transition="in">
                                      <p:cBhvr>
                                        <p:cTn id="28" dur="499"/>
                                        <p:tgtEl>
                                          <p:spTgt spid="841"/>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836"/>
                                        </p:tgtEl>
                                        <p:attrNameLst>
                                          <p:attrName>style.visibility</p:attrName>
                                        </p:attrNameLst>
                                      </p:cBhvr>
                                      <p:to>
                                        <p:strVal val="visible"/>
                                      </p:to>
                                    </p:set>
                                    <p:animEffect filter="dissolve" transition="in">
                                      <p:cBhvr>
                                        <p:cTn id="33" dur="500"/>
                                        <p:tgtEl>
                                          <p:spTgt spid="836"/>
                                        </p:tgtEl>
                                      </p:cBhvr>
                                    </p:animEffect>
                                  </p:childTnLst>
                                </p:cTn>
                              </p:par>
                            </p:childTnLst>
                          </p:cTn>
                        </p:par>
                        <p:par>
                          <p:cTn id="34" fill="hold">
                            <p:stCondLst>
                              <p:cond delay="500"/>
                            </p:stCondLst>
                            <p:childTnLst>
                              <p:par>
                                <p:cTn id="35" presetClass="entr" nodeType="afterEffect" presetID="9" grpId="8" fill="hold">
                                  <p:stCondLst>
                                    <p:cond delay="0"/>
                                  </p:stCondLst>
                                  <p:iterate type="el" backwards="0">
                                    <p:tmAbs val="0"/>
                                  </p:iterate>
                                  <p:childTnLst>
                                    <p:set>
                                      <p:cBhvr>
                                        <p:cTn id="36" fill="hold"/>
                                        <p:tgtEl>
                                          <p:spTgt spid="839"/>
                                        </p:tgtEl>
                                        <p:attrNameLst>
                                          <p:attrName>style.visibility</p:attrName>
                                        </p:attrNameLst>
                                      </p:cBhvr>
                                      <p:to>
                                        <p:strVal val="visible"/>
                                      </p:to>
                                    </p:set>
                                    <p:animEffect filter="dissolve" transition="in">
                                      <p:cBhvr>
                                        <p:cTn id="37" dur="500"/>
                                        <p:tgtEl>
                                          <p:spTgt spid="839"/>
                                        </p:tgtEl>
                                      </p:cBhvr>
                                    </p:animEffect>
                                  </p:childTnLst>
                                </p:cTn>
                              </p:par>
                            </p:childTnLst>
                          </p:cTn>
                        </p:par>
                        <p:par>
                          <p:cTn id="38" fill="hold">
                            <p:stCondLst>
                              <p:cond delay="1000"/>
                            </p:stCondLst>
                            <p:childTnLst>
                              <p:par>
                                <p:cTn id="39" presetClass="entr" nodeType="afterEffect" presetID="9" grpId="9" fill="hold">
                                  <p:stCondLst>
                                    <p:cond delay="0"/>
                                  </p:stCondLst>
                                  <p:iterate type="el" backwards="0">
                                    <p:tmAbs val="0"/>
                                  </p:iterate>
                                  <p:childTnLst>
                                    <p:set>
                                      <p:cBhvr>
                                        <p:cTn id="40" fill="hold"/>
                                        <p:tgtEl>
                                          <p:spTgt spid="832"/>
                                        </p:tgtEl>
                                        <p:attrNameLst>
                                          <p:attrName>style.visibility</p:attrName>
                                        </p:attrNameLst>
                                      </p:cBhvr>
                                      <p:to>
                                        <p:strVal val="visible"/>
                                      </p:to>
                                    </p:set>
                                    <p:animEffect filter="dissolve" transition="in">
                                      <p:cBhvr>
                                        <p:cTn id="41" dur="500"/>
                                        <p:tgtEl>
                                          <p:spTgt spid="832"/>
                                        </p:tgtEl>
                                      </p:cBhvr>
                                    </p:animEffect>
                                  </p:childTnLst>
                                </p:cTn>
                              </p:par>
                            </p:childTnLst>
                          </p:cTn>
                        </p:par>
                        <p:par>
                          <p:cTn id="42" fill="hold">
                            <p:stCondLst>
                              <p:cond delay="1500"/>
                            </p:stCondLst>
                            <p:childTnLst>
                              <p:par>
                                <p:cTn id="43" presetClass="exit" nodeType="afterEffect" presetID="9" grpId="10" fill="hold">
                                  <p:stCondLst>
                                    <p:cond delay="0"/>
                                  </p:stCondLst>
                                  <p:iterate type="el" backwards="0">
                                    <p:tmAbs val="0"/>
                                  </p:iterate>
                                  <p:childTnLst>
                                    <p:animEffect filter="dissolve" transition="out">
                                      <p:cBhvr>
                                        <p:cTn id="44" dur="1000" fill="hold"/>
                                        <p:tgtEl>
                                          <p:spTgt spid="838"/>
                                        </p:tgtEl>
                                      </p:cBhvr>
                                    </p:animEffect>
                                    <p:set>
                                      <p:cBhvr>
                                        <p:cTn id="45" fill="hold">
                                          <p:stCondLst>
                                            <p:cond delay="999"/>
                                          </p:stCondLst>
                                        </p:cTn>
                                        <p:tgtEl>
                                          <p:spTgt spid="838"/>
                                        </p:tgtEl>
                                        <p:attrNameLst>
                                          <p:attrName>style.visibility</p:attrName>
                                        </p:attrNameLst>
                                      </p:cBhvr>
                                      <p:to>
                                        <p:strVal val="hidden"/>
                                      </p:to>
                                    </p:set>
                                  </p:childTnLst>
                                </p:cTn>
                              </p:par>
                            </p:childTnLst>
                          </p:cTn>
                        </p:par>
                        <p:par>
                          <p:cTn id="46" fill="hold">
                            <p:stCondLst>
                              <p:cond delay="0"/>
                            </p:stCondLst>
                            <p:childTnLst>
                              <p:par>
                                <p:cTn id="47" presetClass="path" nodeType="withEffect" presetSubtype="0" presetID="-1" grpId="11" accel="50000" decel="50000" fill="hold">
                                  <p:stCondLst>
                                    <p:cond delay="0"/>
                                  </p:stCondLst>
                                  <p:childTnLst>
                                    <p:animMotion path="M 0.000000 0.000000 L -0.000521 0.066667" origin="layout" pathEditMode="relative">
                                      <p:cBhvr>
                                        <p:cTn id="48" dur="1000" fill="hold"/>
                                        <p:tgtEl>
                                          <p:spTgt spid="83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8" grpId="4"/>
      <p:bldP build="whole" bldLvl="1" animBg="1" rev="0" advAuto="0" spid="839" grpId="8"/>
      <p:bldP build="whole" bldLvl="1" animBg="1" rev="0" advAuto="0" spid="832" grpId="9"/>
      <p:bldP build="whole" bldLvl="1" animBg="1" rev="0" advAuto="0" spid="838" grpId="10"/>
      <p:bldP build="whole" bldLvl="1" animBg="1" rev="0" advAuto="0" spid="835" grpId="3"/>
      <p:bldP build="whole" bldLvl="1" animBg="1" rev="0" advAuto="0" spid="837" grpId="5"/>
      <p:bldP build="whole" bldLvl="1" animBg="1" rev="0" advAuto="0" spid="840" grpId="1"/>
      <p:bldP build="whole" bldLvl="1" animBg="1" rev="0" advAuto="0" spid="833" grpId="2"/>
      <p:bldP build="whole" bldLvl="1" animBg="1" rev="0" advAuto="0" spid="836" grpId="7"/>
      <p:bldP build="whole" bldLvl="1" animBg="1" rev="0" advAuto="0" spid="841" grpId="6"/>
    </p:bldLst>
  </p:timing>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3" name="&lt;fieldset&gt;…"/>
          <p:cNvSpPr txBox="1"/>
          <p:nvPr/>
        </p:nvSpPr>
        <p:spPr>
          <a:xfrm>
            <a:off x="755847" y="1299491"/>
            <a:ext cx="4760013" cy="3368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000"/>
              </a:spcBef>
              <a:buClr>
                <a:srgbClr val="000000"/>
              </a:buClr>
              <a:defRPr sz="1200">
                <a:solidFill>
                  <a:schemeClr val="accent3">
                    <a:lumOff val="44000"/>
                  </a:schemeClr>
                </a:solidFill>
                <a:latin typeface="Courier"/>
                <a:ea typeface="Courier"/>
                <a:cs typeface="Courier"/>
                <a:sym typeface="Courier"/>
              </a:defRPr>
            </a:pPr>
            <a:r>
              <a:t>&lt;fieldset&gt;</a:t>
            </a:r>
          </a:p>
          <a:p>
            <a:pPr>
              <a:spcBef>
                <a:spcPts val="1000"/>
              </a:spcBef>
              <a:buClr>
                <a:srgbClr val="000000"/>
              </a:buClr>
              <a:defRPr sz="1200">
                <a:solidFill>
                  <a:schemeClr val="accent3">
                    <a:lumOff val="44000"/>
                  </a:schemeClr>
                </a:solidFill>
                <a:latin typeface="Courier"/>
                <a:ea typeface="Courier"/>
                <a:cs typeface="Courier"/>
                <a:sym typeface="Courier"/>
              </a:defRPr>
            </a:pPr>
            <a:r>
              <a:t>&lt;legend&gt;Refreshments&lt;/legend&gt;</a:t>
            </a:r>
          </a:p>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value="coffee"&gt;Coffee&lt;/option&gt;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value="tea"&gt;Tea&lt;/option&gt;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value="soda"&gt;Soda&lt;/option&gt;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value="cookies"&gt;Cookies&lt;/option&gt;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value="cupcakes"&gt;Cupcakes&lt;/option&gt;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value="pie"&gt;Pie&lt;/option&gt;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a:p>
            <a:pPr>
              <a:spcBef>
                <a:spcPts val="1000"/>
              </a:spcBef>
              <a:buClr>
                <a:srgbClr val="000000"/>
              </a:buClr>
              <a:defRPr sz="1200">
                <a:solidFill>
                  <a:schemeClr val="accent3">
                    <a:lumOff val="44000"/>
                  </a:schemeClr>
                </a:solidFill>
                <a:latin typeface="Courier"/>
                <a:ea typeface="Courier"/>
                <a:cs typeface="Courier"/>
                <a:sym typeface="Courier"/>
              </a:defRPr>
            </a:pPr>
            <a:r>
              <a:t>&lt;/fieldset&gt;</a:t>
            </a:r>
          </a:p>
        </p:txBody>
      </p:sp>
      <p:sp>
        <p:nvSpPr>
          <p:cNvPr id="844" name="Forms"/>
          <p:cNvSpPr txBox="1"/>
          <p:nvPr>
            <p:ph type="title"/>
          </p:nvPr>
        </p:nvSpPr>
        <p:spPr>
          <a:prstGeom prst="rect">
            <a:avLst/>
          </a:prstGeom>
        </p:spPr>
        <p:txBody>
          <a:bodyPr/>
          <a:lstStyle/>
          <a:p>
            <a:pPr/>
            <a:r>
              <a:t>Forms</a:t>
            </a:r>
          </a:p>
        </p:txBody>
      </p:sp>
      <p:sp>
        <p:nvSpPr>
          <p:cNvPr id="845" name="Rectangle"/>
          <p:cNvSpPr/>
          <p:nvPr/>
        </p:nvSpPr>
        <p:spPr>
          <a:xfrm>
            <a:off x="769188" y="2176505"/>
            <a:ext cx="4585925" cy="3129714"/>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46" name="Rectangle"/>
          <p:cNvSpPr/>
          <p:nvPr/>
        </p:nvSpPr>
        <p:spPr>
          <a:xfrm>
            <a:off x="760542" y="1324210"/>
            <a:ext cx="4088136" cy="609326"/>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pic>
        <p:nvPicPr>
          <p:cNvPr id="847" name="Screen Shot 2013-07-24 at 3.47.02 PM.png" descr="Screen Shot 2013-07-24 at 3.47.02 PM.png"/>
          <p:cNvPicPr>
            <a:picLocks noChangeAspect="1"/>
          </p:cNvPicPr>
          <p:nvPr/>
        </p:nvPicPr>
        <p:blipFill>
          <a:blip r:embed="rId2">
            <a:extLst/>
          </a:blip>
          <a:stretch>
            <a:fillRect/>
          </a:stretch>
        </p:blipFill>
        <p:spPr>
          <a:xfrm>
            <a:off x="7840542" y="2476500"/>
            <a:ext cx="3655839" cy="1905000"/>
          </a:xfrm>
          <a:prstGeom prst="rect">
            <a:avLst/>
          </a:prstGeom>
          <a:ln w="12700">
            <a:miter lim="400000"/>
          </a:ln>
        </p:spPr>
      </p:pic>
      <p:sp>
        <p:nvSpPr>
          <p:cNvPr id="848" name="&lt;select&gt;…"/>
          <p:cNvSpPr txBox="1"/>
          <p:nvPr/>
        </p:nvSpPr>
        <p:spPr>
          <a:xfrm>
            <a:off x="1009847" y="1910366"/>
            <a:ext cx="4088136" cy="245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value="coffee"&gt;Coffee&lt;/option&gt;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value="tea"&gt;Tea&lt;/option&gt;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value="soda"&gt;Soda&lt;/option&gt;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value="cookies"&gt;Cookies&lt;/option&gt;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value="cupcakes"&gt;Cupcakes&lt;/option&gt;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&lt;option value="pie"&gt;Pie&lt;/option&gt;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p:txBody>
      </p:sp>
      <p:sp>
        <p:nvSpPr>
          <p:cNvPr id="849" name="Rectangle"/>
          <p:cNvSpPr/>
          <p:nvPr/>
        </p:nvSpPr>
        <p:spPr>
          <a:xfrm>
            <a:off x="756488" y="4413778"/>
            <a:ext cx="4096244" cy="232781"/>
          </a:xfrm>
          <a:prstGeom prst="rect">
            <a:avLst/>
          </a:prstGeom>
          <a:solidFill>
            <a:srgbClr val="95F36D">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
        <p:nvSpPr>
          <p:cNvPr id="850" name="&lt;fieldset&gt;…"/>
          <p:cNvSpPr txBox="1"/>
          <p:nvPr/>
        </p:nvSpPr>
        <p:spPr>
          <a:xfrm>
            <a:off x="778597" y="1320742"/>
            <a:ext cx="5298193" cy="484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buClr>
                <a:srgbClr val="000000"/>
              </a:buClr>
              <a:defRPr sz="1200">
                <a:solidFill>
                  <a:schemeClr val="accent3">
                    <a:lumOff val="44000"/>
                  </a:schemeClr>
                </a:solidFill>
                <a:latin typeface="Courier"/>
                <a:ea typeface="Courier"/>
                <a:cs typeface="Courier"/>
                <a:sym typeface="Courier"/>
              </a:defRPr>
            </a:pPr>
            <a:r>
              <a:t>&lt;fieldset&gt;</a:t>
            </a:r>
          </a:p>
          <a:p>
            <a:pPr>
              <a:spcBef>
                <a:spcPts val="1000"/>
              </a:spcBef>
              <a:buClr>
                <a:srgbClr val="000000"/>
              </a:buClr>
              <a:defRPr sz="1200">
                <a:solidFill>
                  <a:schemeClr val="accent3">
                    <a:lumOff val="44000"/>
                  </a:schemeClr>
                </a:solidFill>
                <a:latin typeface="Courier"/>
                <a:ea typeface="Courier"/>
                <a:cs typeface="Courier"/>
                <a:sym typeface="Courier"/>
              </a:defRPr>
            </a:pPr>
            <a:r>
              <a:t>&lt;legend&gt;Refreshments&lt;/legend&gt;</a:t>
            </a:r>
          </a:p>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a:p>
            <a:pPr>
              <a:spcBef>
                <a:spcPts val="1000"/>
              </a:spcBef>
              <a:buClr>
                <a:srgbClr val="000000"/>
              </a:buClr>
              <a:defRPr sz="1200">
                <a:solidFill>
                  <a:schemeClr val="accent3">
                    <a:lumOff val="44000"/>
                  </a:schemeClr>
                </a:solidFill>
                <a:latin typeface="Courier"/>
                <a:ea typeface="Courier"/>
                <a:cs typeface="Courier"/>
                <a:sym typeface="Courier"/>
              </a:defRPr>
            </a:pPr>
            <a:r>
              <a:t>  </a:t>
            </a:r>
            <a:r>
              <a:rPr>
                <a:uFill>
                  <a:solidFill>
                    <a:srgbClr val="FF2600"/>
                  </a:solidFill>
                </a:uFill>
              </a:rPr>
              <a:t>&lt;optgroup label="Beverages"&gt;</a:t>
            </a:r>
            <a:endParaRPr>
              <a:uFill>
                <a:solidFill>
                  <a:srgbClr val="FF26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t>    </a:t>
            </a:r>
            <a:r>
              <a:rPr>
                <a:uFill>
                  <a:solidFill>
                    <a:srgbClr val="FF9300"/>
                  </a:solidFill>
                </a:uFill>
              </a:rPr>
              <a:t>&lt;option value="coffee"&gt;Coffee&lt;/option&gt;</a:t>
            </a:r>
            <a:endParaRPr>
              <a:uFill>
                <a:solidFill>
                  <a:srgbClr val="FF93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9300"/>
                  </a:solidFill>
                </a:uFill>
              </a:rPr>
              <a:t>    &lt;option value="tea"&gt;Tea&lt;/option&gt;</a:t>
            </a:r>
            <a:endParaRPr>
              <a:uFill>
                <a:solidFill>
                  <a:srgbClr val="FF93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9300"/>
                  </a:solidFill>
                </a:uFill>
              </a:rPr>
              <a:t>    &lt;option value="soda"&gt;Soda&lt;/option&gt;</a:t>
            </a:r>
          </a:p>
          <a:p>
            <a:pPr>
              <a:spcBef>
                <a:spcPts val="1000"/>
              </a:spcBef>
              <a:buClr>
                <a:srgbClr val="000000"/>
              </a:buClr>
              <a:defRPr sz="1200">
                <a:solidFill>
                  <a:schemeClr val="accent3">
                    <a:lumOff val="44000"/>
                  </a:schemeClr>
                </a:solidFill>
                <a:latin typeface="Courier"/>
                <a:ea typeface="Courier"/>
                <a:cs typeface="Courier"/>
                <a:sym typeface="Courier"/>
              </a:defRPr>
            </a:pPr>
            <a:r>
              <a:t>  </a:t>
            </a:r>
            <a:r>
              <a:rPr>
                <a:uFill>
                  <a:solidFill>
                    <a:srgbClr val="FF2600"/>
                  </a:solidFill>
                </a:uFill>
              </a:rPr>
              <a:t>&lt;/optgroup&gt;</a:t>
            </a:r>
            <a:endParaRPr>
              <a:uFill>
                <a:solidFill>
                  <a:srgbClr val="FF26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2600"/>
                  </a:solidFill>
                </a:uFill>
              </a:rPr>
              <a:t>  &lt;optgroup label="Snacks"&gt;</a:t>
            </a:r>
          </a:p>
          <a:p>
            <a:pPr>
              <a:spcBef>
                <a:spcPts val="1000"/>
              </a:spcBef>
              <a:buClr>
                <a:srgbClr val="000000"/>
              </a:buClr>
              <a:defRPr sz="1200">
                <a:solidFill>
                  <a:schemeClr val="accent3">
                    <a:lumOff val="44000"/>
                  </a:schemeClr>
                </a:solidFill>
                <a:latin typeface="Courier"/>
                <a:ea typeface="Courier"/>
                <a:cs typeface="Courier"/>
                <a:sym typeface="Courier"/>
              </a:defRPr>
            </a:pPr>
            <a:r>
              <a:t>    </a:t>
            </a:r>
            <a:r>
              <a:rPr>
                <a:uFill>
                  <a:solidFill>
                    <a:srgbClr val="FF9300"/>
                  </a:solidFill>
                </a:uFill>
              </a:rPr>
              <a:t>&lt;option value="cookies"&gt;Cookies&lt;/option&gt;</a:t>
            </a:r>
            <a:endParaRPr>
              <a:uFill>
                <a:solidFill>
                  <a:srgbClr val="FF93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9300"/>
                  </a:solidFill>
                </a:uFill>
              </a:rPr>
              <a:t>    &lt;option value="cupcakes"&gt;Cupcakes&lt;/option&gt;</a:t>
            </a:r>
            <a:endParaRPr>
              <a:uFill>
                <a:solidFill>
                  <a:srgbClr val="FF93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9300"/>
                  </a:solidFill>
                </a:uFill>
              </a:rPr>
              <a:t>    &lt;option value="pie"&gt;Pie&lt;/option&gt;</a:t>
            </a:r>
            <a:endParaRPr>
              <a:uFill>
                <a:solidFill>
                  <a:srgbClr val="FF9300"/>
                </a:solidFill>
              </a:uFill>
            </a:endParaRPr>
          </a:p>
          <a:p>
            <a:pPr>
              <a:spcBef>
                <a:spcPts val="1000"/>
              </a:spcBef>
              <a:buClr>
                <a:srgbClr val="000000"/>
              </a:buClr>
              <a:defRPr sz="1200">
                <a:solidFill>
                  <a:schemeClr val="accent3">
                    <a:lumOff val="44000"/>
                  </a:schemeClr>
                </a:solidFill>
                <a:latin typeface="Courier"/>
                <a:ea typeface="Courier"/>
                <a:cs typeface="Courier"/>
                <a:sym typeface="Courier"/>
              </a:defRPr>
            </a:pPr>
            <a:r>
              <a:rPr>
                <a:uFill>
                  <a:solidFill>
                    <a:srgbClr val="FF2600"/>
                  </a:solidFill>
                </a:uFill>
              </a:rPr>
              <a:t>&lt;/optgroup&gt;</a:t>
            </a:r>
          </a:p>
          <a:p>
            <a:pPr>
              <a:spcBef>
                <a:spcPts val="1000"/>
              </a:spcBef>
              <a:buClr>
                <a:srgbClr val="000000"/>
              </a:buClr>
              <a:defRPr sz="1200">
                <a:solidFill>
                  <a:schemeClr val="accent3">
                    <a:lumOff val="44000"/>
                  </a:schemeClr>
                </a:solidFill>
                <a:latin typeface="Courier"/>
                <a:ea typeface="Courier"/>
                <a:cs typeface="Courier"/>
                <a:sym typeface="Courier"/>
              </a:defRPr>
            </a:pPr>
            <a:r>
              <a:t>&lt;/select&gt;</a:t>
            </a:r>
          </a:p>
          <a:p>
            <a:pPr>
              <a:spcBef>
                <a:spcPts val="1000"/>
              </a:spcBef>
              <a:buClr>
                <a:srgbClr val="000000"/>
              </a:buClr>
              <a:defRPr sz="1200">
                <a:solidFill>
                  <a:schemeClr val="accent3">
                    <a:lumOff val="44000"/>
                  </a:schemeClr>
                </a:solidFill>
                <a:latin typeface="Courier"/>
                <a:ea typeface="Courier"/>
                <a:cs typeface="Courier"/>
                <a:sym typeface="Courier"/>
              </a:defRPr>
            </a:pPr>
            <a:r>
              <a:t>&lt;/fieldset&gt;</a:t>
            </a:r>
          </a:p>
        </p:txBody>
      </p:sp>
      <p:sp>
        <p:nvSpPr>
          <p:cNvPr id="851" name="Rectangle"/>
          <p:cNvSpPr/>
          <p:nvPr/>
        </p:nvSpPr>
        <p:spPr>
          <a:xfrm>
            <a:off x="7901506" y="2921000"/>
            <a:ext cx="1276747" cy="1325563"/>
          </a:xfrm>
          <a:prstGeom prst="rect">
            <a:avLst/>
          </a:prstGeom>
          <a:solidFill>
            <a:srgbClr val="71D645">
              <a:alpha val="39977"/>
            </a:srgbClr>
          </a:solidFill>
          <a:ln w="12700">
            <a:miter lim="400000"/>
          </a:ln>
        </p:spPr>
        <p:txBody>
          <a:bodyPr lIns="50800" tIns="50800" rIns="50800" bIns="50800" anchor="ctr"/>
          <a:lstStyle/>
          <a:p>
            <a:pPr algn="ctr" defTabSz="825500">
              <a:lnSpc>
                <a:spcPct val="80000"/>
              </a:lnSpc>
              <a:defRPr cap="all" sz="4000">
                <a:solidFill>
                  <a:schemeClr val="accent3">
                    <a:lumOff val="44000"/>
                  </a:schemeClr>
                </a:solidFill>
                <a:latin typeface="DIN Condensed"/>
                <a:ea typeface="DIN Condensed"/>
                <a:cs typeface="DIN Condensed"/>
                <a:sym typeface="DIN Condensed"/>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3"/>
                                        </p:tgtEl>
                                        <p:attrNameLst>
                                          <p:attrName>style.visibility</p:attrName>
                                        </p:attrNameLst>
                                      </p:cBhvr>
                                      <p:to>
                                        <p:strVal val="visible"/>
                                      </p:to>
                                    </p:set>
                                    <p:animEffect filter="dissolve" transition="in">
                                      <p:cBhvr>
                                        <p:cTn id="7" dur="499"/>
                                        <p:tgtEl>
                                          <p:spTgt spid="843"/>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846"/>
                                        </p:tgtEl>
                                        <p:attrNameLst>
                                          <p:attrName>style.visibility</p:attrName>
                                        </p:attrNameLst>
                                      </p:cBhvr>
                                      <p:to>
                                        <p:strVal val="visible"/>
                                      </p:to>
                                    </p:set>
                                    <p:animEffect filter="dissolve" transition="in">
                                      <p:cBhvr>
                                        <p:cTn id="11" dur="499"/>
                                        <p:tgtEl>
                                          <p:spTgt spid="846"/>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849"/>
                                        </p:tgtEl>
                                        <p:attrNameLst>
                                          <p:attrName>style.visibility</p:attrName>
                                        </p:attrNameLst>
                                      </p:cBhvr>
                                      <p:to>
                                        <p:strVal val="visible"/>
                                      </p:to>
                                    </p:set>
                                    <p:animEffect filter="dissolve" transition="in">
                                      <p:cBhvr>
                                        <p:cTn id="15" dur="499"/>
                                        <p:tgtEl>
                                          <p:spTgt spid="849"/>
                                        </p:tgtEl>
                                      </p:cBhvr>
                                    </p:animEffect>
                                  </p:childTnLst>
                                </p:cTn>
                              </p:par>
                            </p:childTnLst>
                          </p:cTn>
                        </p:par>
                        <p:par>
                          <p:cTn id="16" fill="hold">
                            <p:stCondLst>
                              <p:cond delay="1497"/>
                            </p:stCondLst>
                            <p:childTnLst>
                              <p:par>
                                <p:cTn id="17" presetClass="exit" nodeType="afterEffect" presetID="9" grpId="4" fill="hold">
                                  <p:stCondLst>
                                    <p:cond delay="0"/>
                                  </p:stCondLst>
                                  <p:iterate type="el" backwards="0">
                                    <p:tmAbs val="0"/>
                                  </p:iterate>
                                  <p:childTnLst>
                                    <p:animEffect filter="dissolve" transition="out">
                                      <p:cBhvr>
                                        <p:cTn id="18" dur="499" fill="hold"/>
                                        <p:tgtEl>
                                          <p:spTgt spid="848"/>
                                        </p:tgtEl>
                                      </p:cBhvr>
                                    </p:animEffect>
                                    <p:set>
                                      <p:cBhvr>
                                        <p:cTn id="19" fill="hold">
                                          <p:stCondLst>
                                            <p:cond delay="498"/>
                                          </p:stCondLst>
                                        </p:cTn>
                                        <p:tgtEl>
                                          <p:spTgt spid="84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Class="exit" nodeType="clickEffect" presetID="9" grpId="5" fill="hold">
                                  <p:stCondLst>
                                    <p:cond delay="0"/>
                                  </p:stCondLst>
                                  <p:iterate type="el" backwards="0">
                                    <p:tmAbs val="0"/>
                                  </p:iterate>
                                  <p:childTnLst>
                                    <p:animEffect filter="dissolve" transition="out">
                                      <p:cBhvr>
                                        <p:cTn id="23" dur="499" fill="hold"/>
                                        <p:tgtEl>
                                          <p:spTgt spid="843"/>
                                        </p:tgtEl>
                                      </p:cBhvr>
                                    </p:animEffect>
                                    <p:set>
                                      <p:cBhvr>
                                        <p:cTn id="24" fill="hold">
                                          <p:stCondLst>
                                            <p:cond delay="498"/>
                                          </p:stCondLst>
                                        </p:cTn>
                                        <p:tgtEl>
                                          <p:spTgt spid="843"/>
                                        </p:tgtEl>
                                        <p:attrNameLst>
                                          <p:attrName>style.visibility</p:attrName>
                                        </p:attrNameLst>
                                      </p:cBhvr>
                                      <p:to>
                                        <p:strVal val="hidden"/>
                                      </p:to>
                                    </p:set>
                                  </p:childTnLst>
                                </p:cTn>
                              </p:par>
                            </p:childTnLst>
                          </p:cTn>
                        </p:par>
                        <p:par>
                          <p:cTn id="25" fill="hold">
                            <p:stCondLst>
                              <p:cond delay="499"/>
                            </p:stCondLst>
                            <p:childTnLst>
                              <p:par>
                                <p:cTn id="26" presetClass="entr" nodeType="afterEffect" presetID="9" grpId="6" fill="hold">
                                  <p:stCondLst>
                                    <p:cond delay="0"/>
                                  </p:stCondLst>
                                  <p:iterate type="el" backwards="0">
                                    <p:tmAbs val="0"/>
                                  </p:iterate>
                                  <p:childTnLst>
                                    <p:set>
                                      <p:cBhvr>
                                        <p:cTn id="27" fill="hold"/>
                                        <p:tgtEl>
                                          <p:spTgt spid="850"/>
                                        </p:tgtEl>
                                        <p:attrNameLst>
                                          <p:attrName>style.visibility</p:attrName>
                                        </p:attrNameLst>
                                      </p:cBhvr>
                                      <p:to>
                                        <p:strVal val="visible"/>
                                      </p:to>
                                    </p:set>
                                    <p:animEffect filter="dissolve" transition="in">
                                      <p:cBhvr>
                                        <p:cTn id="28" dur="499"/>
                                        <p:tgtEl>
                                          <p:spTgt spid="850"/>
                                        </p:tgtEl>
                                      </p:cBhvr>
                                    </p:animEffect>
                                  </p:childTnLst>
                                </p:cTn>
                              </p:par>
                            </p:childTnLst>
                          </p:cTn>
                        </p:par>
                        <p:par>
                          <p:cTn id="29" fill="hold">
                            <p:stCondLst>
                              <p:cond delay="998"/>
                            </p:stCondLst>
                            <p:childTnLst>
                              <p:par>
                                <p:cTn id="30" presetClass="exit" nodeType="afterEffect" presetID="9" grpId="7" fill="hold">
                                  <p:stCondLst>
                                    <p:cond delay="0"/>
                                  </p:stCondLst>
                                  <p:iterate type="el" backwards="0">
                                    <p:tmAbs val="0"/>
                                  </p:iterate>
                                  <p:childTnLst>
                                    <p:animEffect filter="dissolve" transition="out">
                                      <p:cBhvr>
                                        <p:cTn id="31" dur="499" fill="hold"/>
                                        <p:tgtEl>
                                          <p:spTgt spid="846"/>
                                        </p:tgtEl>
                                      </p:cBhvr>
                                    </p:animEffect>
                                    <p:set>
                                      <p:cBhvr>
                                        <p:cTn id="32" fill="hold">
                                          <p:stCondLst>
                                            <p:cond delay="498"/>
                                          </p:stCondLst>
                                        </p:cTn>
                                        <p:tgtEl>
                                          <p:spTgt spid="846"/>
                                        </p:tgtEl>
                                        <p:attrNameLst>
                                          <p:attrName>style.visibility</p:attrName>
                                        </p:attrNameLst>
                                      </p:cBhvr>
                                      <p:to>
                                        <p:strVal val="hidden"/>
                                      </p:to>
                                    </p:set>
                                  </p:childTnLst>
                                </p:cTn>
                              </p:par>
                            </p:childTnLst>
                          </p:cTn>
                        </p:par>
                        <p:par>
                          <p:cTn id="33" fill="hold">
                            <p:stCondLst>
                              <p:cond delay="1497"/>
                            </p:stCondLst>
                            <p:childTnLst>
                              <p:par>
                                <p:cTn id="34" presetClass="exit" nodeType="afterEffect" presetID="9" grpId="8" fill="hold">
                                  <p:stCondLst>
                                    <p:cond delay="0"/>
                                  </p:stCondLst>
                                  <p:iterate type="el" backwards="0">
                                    <p:tmAbs val="0"/>
                                  </p:iterate>
                                  <p:childTnLst>
                                    <p:animEffect filter="dissolve" transition="out">
                                      <p:cBhvr>
                                        <p:cTn id="35" dur="499" fill="hold"/>
                                        <p:tgtEl>
                                          <p:spTgt spid="849"/>
                                        </p:tgtEl>
                                      </p:cBhvr>
                                    </p:animEffect>
                                    <p:set>
                                      <p:cBhvr>
                                        <p:cTn id="36" fill="hold">
                                          <p:stCondLst>
                                            <p:cond delay="498"/>
                                          </p:stCondLst>
                                        </p:cTn>
                                        <p:tgtEl>
                                          <p:spTgt spid="849"/>
                                        </p:tgtEl>
                                        <p:attrNameLst>
                                          <p:attrName>style.visibility</p:attrName>
                                        </p:attrNameLst>
                                      </p:cBhvr>
                                      <p:to>
                                        <p:strVal val="hidden"/>
                                      </p:to>
                                    </p:set>
                                  </p:childTnLst>
                                </p:cTn>
                              </p:par>
                            </p:childTnLst>
                          </p:cTn>
                        </p:par>
                        <p:par>
                          <p:cTn id="37" fill="hold">
                            <p:stCondLst>
                              <p:cond delay="1996"/>
                            </p:stCondLst>
                            <p:childTnLst>
                              <p:par>
                                <p:cTn id="38" presetClass="entr" nodeType="afterEffect" presetID="9" grpId="9" fill="hold">
                                  <p:stCondLst>
                                    <p:cond delay="0"/>
                                  </p:stCondLst>
                                  <p:iterate type="el" backwards="0">
                                    <p:tmAbs val="0"/>
                                  </p:iterate>
                                  <p:childTnLst>
                                    <p:set>
                                      <p:cBhvr>
                                        <p:cTn id="39" fill="hold"/>
                                        <p:tgtEl>
                                          <p:spTgt spid="845"/>
                                        </p:tgtEl>
                                        <p:attrNameLst>
                                          <p:attrName>style.visibility</p:attrName>
                                        </p:attrNameLst>
                                      </p:cBhvr>
                                      <p:to>
                                        <p:strVal val="visible"/>
                                      </p:to>
                                    </p:set>
                                    <p:animEffect filter="dissolve" transition="in">
                                      <p:cBhvr>
                                        <p:cTn id="40" dur="499"/>
                                        <p:tgtEl>
                                          <p:spTgt spid="845"/>
                                        </p:tgtEl>
                                      </p:cBhvr>
                                    </p:animEffect>
                                  </p:childTnLst>
                                </p:cTn>
                              </p:par>
                            </p:childTnLst>
                          </p:cTn>
                        </p:par>
                        <p:par>
                          <p:cTn id="41" fill="hold">
                            <p:stCondLst>
                              <p:cond delay="2495"/>
                            </p:stCondLst>
                            <p:childTnLst>
                              <p:par>
                                <p:cTn id="42" presetClass="entr" nodeType="afterEffect" presetID="9" grpId="10" fill="hold">
                                  <p:stCondLst>
                                    <p:cond delay="0"/>
                                  </p:stCondLst>
                                  <p:iterate type="el" backwards="0">
                                    <p:tmAbs val="0"/>
                                  </p:iterate>
                                  <p:childTnLst>
                                    <p:set>
                                      <p:cBhvr>
                                        <p:cTn id="43" fill="hold"/>
                                        <p:tgtEl>
                                          <p:spTgt spid="851"/>
                                        </p:tgtEl>
                                        <p:attrNameLst>
                                          <p:attrName>style.visibility</p:attrName>
                                        </p:attrNameLst>
                                      </p:cBhvr>
                                      <p:to>
                                        <p:strVal val="visible"/>
                                      </p:to>
                                    </p:set>
                                    <p:animEffect filter="dissolve" transition="in">
                                      <p:cBhvr>
                                        <p:cTn id="44" dur="499"/>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3" grpId="1"/>
      <p:bldP build="whole" bldLvl="1" animBg="1" rev="0" advAuto="0" spid="848" grpId="4"/>
      <p:bldP build="whole" bldLvl="1" animBg="1" rev="0" advAuto="0" spid="850" grpId="6"/>
      <p:bldP build="whole" bldLvl="1" animBg="1" rev="0" advAuto="0" spid="846" grpId="2"/>
      <p:bldP build="whole" bldLvl="1" animBg="1" rev="0" advAuto="0" spid="843" grpId="5"/>
      <p:bldP build="whole" bldLvl="1" animBg="1" rev="0" advAuto="0" spid="849" grpId="3"/>
      <p:bldP build="whole" bldLvl="1" animBg="1" rev="0" advAuto="0" spid="846" grpId="7"/>
      <p:bldP build="whole" bldLvl="1" animBg="1" rev="0" advAuto="0" spid="845" grpId="9"/>
      <p:bldP build="whole" bldLvl="1" animBg="1" rev="0" advAuto="0" spid="851" grpId="10"/>
      <p:bldP build="whole" bldLvl="1" animBg="1" rev="0" advAuto="0" spid="849" grpId="8"/>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Documents"/>
          <p:cNvSpPr txBox="1"/>
          <p:nvPr>
            <p:ph type="title"/>
          </p:nvPr>
        </p:nvSpPr>
        <p:spPr>
          <a:prstGeom prst="rect">
            <a:avLst/>
          </a:prstGeom>
        </p:spPr>
        <p:txBody>
          <a:bodyPr/>
          <a:lstStyle/>
          <a:p>
            <a:pPr/>
            <a:r>
              <a:t>Documents</a:t>
            </a:r>
          </a:p>
        </p:txBody>
      </p:sp>
      <p:sp>
        <p:nvSpPr>
          <p:cNvPr id="854" name="How Are Documents Part of Web Accessibility?…"/>
          <p:cNvSpPr txBox="1"/>
          <p:nvPr>
            <p:ph type="body" idx="1"/>
          </p:nvPr>
        </p:nvSpPr>
        <p:spPr>
          <a:xfrm>
            <a:off x="762000" y="1905000"/>
            <a:ext cx="10668000" cy="4191985"/>
          </a:xfrm>
          <a:prstGeom prst="rect">
            <a:avLst/>
          </a:prstGeom>
        </p:spPr>
        <p:txBody>
          <a:bodyPr/>
          <a:lstStyle/>
          <a:p>
            <a:pPr marL="457200" indent="-457200">
              <a:buClr>
                <a:schemeClr val="accent3">
                  <a:lumOff val="44000"/>
                </a:schemeClr>
              </a:buClr>
              <a:buChar char="•"/>
              <a:defRPr b="0" sz="3600"/>
            </a:pPr>
            <a:r>
              <a:t>How Are Documents Part of Web Accessibility?</a:t>
            </a:r>
          </a:p>
          <a:p>
            <a:pPr lvl="2" marL="1002631" indent="-240631">
              <a:buChar char="•"/>
              <a:defRPr b="0" sz="2000"/>
            </a:pPr>
            <a:r>
              <a:t>Online documents are a huge part of online communication across many industries.</a:t>
            </a:r>
          </a:p>
          <a:p>
            <a:pPr lvl="2" marL="1002631" indent="-240631">
              <a:buChar char="•"/>
              <a:defRPr b="0" sz="2000"/>
            </a:pPr>
            <a:r>
              <a:t>Organizations sometimes rely on their website as the only way of providing these documents.</a:t>
            </a:r>
          </a:p>
          <a:p>
            <a:pPr lvl="2" marL="1002631" indent="-240631">
              <a:buChar char="•"/>
              <a:defRPr b="0" sz="2000"/>
            </a:pPr>
            <a:r>
              <a:t>Accessibility of online documents exposes website owners to the same risks as inaccessible web pages.</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6" name="Documents"/>
          <p:cNvSpPr txBox="1"/>
          <p:nvPr>
            <p:ph type="title"/>
          </p:nvPr>
        </p:nvSpPr>
        <p:spPr>
          <a:prstGeom prst="rect">
            <a:avLst/>
          </a:prstGeom>
        </p:spPr>
        <p:txBody>
          <a:bodyPr/>
          <a:lstStyle/>
          <a:p>
            <a:pPr/>
            <a:r>
              <a:t>Documents</a:t>
            </a:r>
          </a:p>
        </p:txBody>
      </p:sp>
      <p:sp>
        <p:nvSpPr>
          <p:cNvPr id="857" name="Document Accessibility Standards…"/>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3100"/>
            </a:pPr>
            <a:r>
              <a:t>Document Accessibility Standards</a:t>
            </a:r>
          </a:p>
          <a:p>
            <a:pPr marL="0" indent="0">
              <a:buSzTx/>
              <a:buNone/>
            </a:pPr>
            <a:r>
              <a:t>    PDF/UA (ISO 14289)</a:t>
            </a:r>
          </a:p>
          <a:p>
            <a:pPr lvl="1" marL="621631" indent="-240631">
              <a:buChar char="•"/>
              <a:defRPr b="0" sz="2400"/>
            </a:pPr>
            <a:r>
              <a:t>Not a format, but a technique</a:t>
            </a:r>
          </a:p>
          <a:p>
            <a:pPr lvl="1" marL="621631" indent="-240631">
              <a:buChar char="•"/>
              <a:defRPr b="0" sz="2400"/>
            </a:pPr>
            <a:r>
              <a:t>Based on semantic information</a:t>
            </a:r>
          </a:p>
          <a:p>
            <a:pPr lvl="1" marL="621631" indent="-240631">
              <a:buChar char="•"/>
              <a:defRPr b="0" sz="2400"/>
            </a:pPr>
            <a:r>
              <a:t>Includes metadata</a:t>
            </a:r>
          </a:p>
        </p:txBody>
      </p:sp>
      <p:pic>
        <p:nvPicPr>
          <p:cNvPr id="858" name="PDF/UA Logo" descr="PDF/UA Logo"/>
          <p:cNvPicPr>
            <a:picLocks noChangeAspect="1"/>
          </p:cNvPicPr>
          <p:nvPr/>
        </p:nvPicPr>
        <p:blipFill>
          <a:blip r:embed="rId2">
            <a:extLst/>
          </a:blip>
          <a:srcRect l="1615" t="2187" r="1850" b="47866"/>
          <a:stretch>
            <a:fillRect/>
          </a:stretch>
        </p:blipFill>
        <p:spPr>
          <a:xfrm>
            <a:off x="8243754" y="2544762"/>
            <a:ext cx="3175001" cy="17686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58"/>
                                        </p:tgtEl>
                                        <p:attrNameLst>
                                          <p:attrName>style.visibility</p:attrName>
                                        </p:attrNameLst>
                                      </p:cBhvr>
                                      <p:to>
                                        <p:strVal val="visible"/>
                                      </p:to>
                                    </p:set>
                                    <p:animEffect filter="dissolve" transition="in">
                                      <p:cBhvr>
                                        <p:cTn id="7" dur="100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1"/>
    </p:bldLst>
  </p:timing>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Documents"/>
          <p:cNvSpPr txBox="1"/>
          <p:nvPr>
            <p:ph type="title"/>
          </p:nvPr>
        </p:nvSpPr>
        <p:spPr>
          <a:prstGeom prst="rect">
            <a:avLst/>
          </a:prstGeom>
        </p:spPr>
        <p:txBody>
          <a:bodyPr/>
          <a:lstStyle/>
          <a:p>
            <a:pPr/>
            <a:r>
              <a:t>Documents</a:t>
            </a:r>
          </a:p>
        </p:txBody>
      </p:sp>
      <p:sp>
        <p:nvSpPr>
          <p:cNvPr id="861" name="When Should I Use PDFs?…"/>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3100"/>
            </a:pPr>
            <a:r>
              <a:t>When Should I Use PDFs?</a:t>
            </a:r>
          </a:p>
          <a:p>
            <a:pPr lvl="2" marL="1002631" indent="-240631">
              <a:buChar char="•"/>
              <a:defRPr b="0" sz="2400"/>
            </a:pPr>
            <a:r>
              <a:t>Secure documents</a:t>
            </a:r>
          </a:p>
          <a:p>
            <a:pPr lvl="2" marL="1002631" indent="-240631">
              <a:buChar char="•"/>
              <a:defRPr b="0" sz="2400"/>
            </a:pPr>
            <a:r>
              <a:t>Downloadable documents</a:t>
            </a:r>
          </a:p>
          <a:p>
            <a:pPr lvl="2" marL="1002631" indent="-240631">
              <a:buChar char="•"/>
              <a:defRPr b="0" sz="2400"/>
            </a:pPr>
            <a:r>
              <a:t>Print documents that need to keep formatting</a:t>
            </a:r>
          </a:p>
          <a:p>
            <a:pPr lvl="2" marL="1002631" indent="-240631">
              <a:buChar char="•"/>
              <a:defRPr b="0" sz="2400"/>
            </a:pPr>
            <a:r>
              <a:t>Documents that provide more detail</a:t>
            </a:r>
          </a:p>
          <a:p>
            <a:pPr lvl="2" marL="1002631" indent="-240631">
              <a:buChar char="•"/>
              <a:defRPr b="0" sz="2400"/>
            </a:pPr>
            <a:r>
              <a:t>Interactive forms</a:t>
            </a:r>
          </a:p>
          <a:p>
            <a:pPr lvl="2" marL="1002631" indent="-240631">
              <a:buChar char="•"/>
              <a:defRPr b="0" sz="2400"/>
            </a:pPr>
            <a:r>
              <a:t>Low usage documents (large documents, archives)</a:t>
            </a:r>
          </a:p>
        </p:txBody>
      </p:sp>
      <p:pic>
        <p:nvPicPr>
          <p:cNvPr id="862" name="Image" descr="Image"/>
          <p:cNvPicPr>
            <a:picLocks noChangeAspect="1"/>
          </p:cNvPicPr>
          <p:nvPr/>
        </p:nvPicPr>
        <p:blipFill>
          <a:blip r:embed="rId2">
            <a:extLst/>
          </a:blip>
          <a:stretch>
            <a:fillRect/>
          </a:stretch>
        </p:blipFill>
        <p:spPr>
          <a:xfrm>
            <a:off x="10848370" y="1007259"/>
            <a:ext cx="609601" cy="609601"/>
          </a:xfrm>
          <a:prstGeom prst="rect">
            <a:avLst/>
          </a:prstGeom>
          <a:ln w="12700">
            <a:miter lim="400000"/>
          </a:ln>
        </p:spPr>
      </p:pic>
      <p:pic>
        <p:nvPicPr>
          <p:cNvPr id="863" name="Image" descr="Image"/>
          <p:cNvPicPr>
            <a:picLocks noChangeAspect="1"/>
          </p:cNvPicPr>
          <p:nvPr/>
        </p:nvPicPr>
        <p:blipFill>
          <a:blip r:embed="rId3">
            <a:extLst/>
          </a:blip>
          <a:stretch>
            <a:fillRect/>
          </a:stretch>
        </p:blipFill>
        <p:spPr>
          <a:xfrm>
            <a:off x="10848370" y="1821055"/>
            <a:ext cx="609601" cy="563622"/>
          </a:xfrm>
          <a:prstGeom prst="rect">
            <a:avLst/>
          </a:prstGeom>
          <a:ln w="12700">
            <a:miter lim="400000"/>
          </a:ln>
        </p:spPr>
      </p:pic>
      <p:pic>
        <p:nvPicPr>
          <p:cNvPr id="864" name="Image" descr="Image"/>
          <p:cNvPicPr>
            <a:picLocks noChangeAspect="1"/>
          </p:cNvPicPr>
          <p:nvPr/>
        </p:nvPicPr>
        <p:blipFill>
          <a:blip r:embed="rId4">
            <a:extLst/>
          </a:blip>
          <a:stretch>
            <a:fillRect/>
          </a:stretch>
        </p:blipFill>
        <p:spPr>
          <a:xfrm>
            <a:off x="10866973" y="2588872"/>
            <a:ext cx="572395" cy="609601"/>
          </a:xfrm>
          <a:prstGeom prst="rect">
            <a:avLst/>
          </a:prstGeom>
          <a:ln w="12700">
            <a:miter lim="400000"/>
          </a:ln>
        </p:spPr>
      </p:pic>
      <p:pic>
        <p:nvPicPr>
          <p:cNvPr id="865" name="Image" descr="Image"/>
          <p:cNvPicPr>
            <a:picLocks noChangeAspect="1"/>
          </p:cNvPicPr>
          <p:nvPr/>
        </p:nvPicPr>
        <p:blipFill>
          <a:blip r:embed="rId5">
            <a:extLst/>
          </a:blip>
          <a:stretch>
            <a:fillRect/>
          </a:stretch>
        </p:blipFill>
        <p:spPr>
          <a:xfrm>
            <a:off x="10935456" y="3379678"/>
            <a:ext cx="435429" cy="609601"/>
          </a:xfrm>
          <a:prstGeom prst="rect">
            <a:avLst/>
          </a:prstGeom>
          <a:ln w="12700">
            <a:miter lim="400000"/>
          </a:ln>
        </p:spPr>
      </p:pic>
      <p:pic>
        <p:nvPicPr>
          <p:cNvPr id="866" name="Image" descr="Image"/>
          <p:cNvPicPr>
            <a:picLocks noChangeAspect="1"/>
          </p:cNvPicPr>
          <p:nvPr/>
        </p:nvPicPr>
        <p:blipFill>
          <a:blip r:embed="rId6">
            <a:extLst/>
          </a:blip>
          <a:stretch>
            <a:fillRect/>
          </a:stretch>
        </p:blipFill>
        <p:spPr>
          <a:xfrm>
            <a:off x="10848370" y="4170484"/>
            <a:ext cx="609601" cy="609601"/>
          </a:xfrm>
          <a:prstGeom prst="rect">
            <a:avLst/>
          </a:prstGeom>
          <a:ln w="12700">
            <a:miter lim="400000"/>
          </a:ln>
        </p:spPr>
      </p:pic>
      <p:pic>
        <p:nvPicPr>
          <p:cNvPr id="867" name="Image" descr="Image"/>
          <p:cNvPicPr>
            <a:picLocks noChangeAspect="1"/>
          </p:cNvPicPr>
          <p:nvPr/>
        </p:nvPicPr>
        <p:blipFill>
          <a:blip r:embed="rId7">
            <a:extLst/>
          </a:blip>
          <a:stretch>
            <a:fillRect/>
          </a:stretch>
        </p:blipFill>
        <p:spPr>
          <a:xfrm>
            <a:off x="10848370" y="4961290"/>
            <a:ext cx="609601" cy="609601"/>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9" name="Documents"/>
          <p:cNvSpPr txBox="1"/>
          <p:nvPr>
            <p:ph type="title"/>
          </p:nvPr>
        </p:nvSpPr>
        <p:spPr>
          <a:prstGeom prst="rect">
            <a:avLst/>
          </a:prstGeom>
        </p:spPr>
        <p:txBody>
          <a:bodyPr/>
          <a:lstStyle/>
          <a:p>
            <a:pPr/>
            <a:r>
              <a:t>Documents</a:t>
            </a:r>
          </a:p>
        </p:txBody>
      </p:sp>
      <p:sp>
        <p:nvSpPr>
          <p:cNvPr id="870" name="When Should I NOT Use PDFs?…"/>
          <p:cNvSpPr txBox="1"/>
          <p:nvPr>
            <p:ph type="body" idx="1"/>
          </p:nvPr>
        </p:nvSpPr>
        <p:spPr>
          <a:xfrm>
            <a:off x="762000" y="1905000"/>
            <a:ext cx="10668000" cy="4191985"/>
          </a:xfrm>
          <a:prstGeom prst="rect">
            <a:avLst/>
          </a:prstGeom>
        </p:spPr>
        <p:txBody>
          <a:bodyPr/>
          <a:lstStyle/>
          <a:p>
            <a:pPr marL="304800" indent="-304800">
              <a:buClr>
                <a:schemeClr val="accent3">
                  <a:lumOff val="44000"/>
                </a:schemeClr>
              </a:buClr>
              <a:buChar char="•"/>
              <a:defRPr b="0" sz="3100"/>
            </a:pPr>
            <a:r>
              <a:t>When Should I NOT Use PDFs?</a:t>
            </a:r>
          </a:p>
          <a:p>
            <a:pPr lvl="2" marL="1002631" indent="-240631">
              <a:buChar char="•"/>
              <a:defRPr b="0" sz="2000"/>
            </a:pPr>
            <a:r>
              <a:t>HTML achieves accessibility better than PDF</a:t>
            </a:r>
          </a:p>
          <a:p>
            <a:pPr lvl="2" marL="1002631" indent="-240631">
              <a:buChar char="•"/>
              <a:defRPr b="0" sz="2000"/>
            </a:pPr>
            <a:r>
              <a:t>Most PDFs on the web should be HTML</a:t>
            </a:r>
          </a:p>
          <a:p>
            <a:pPr lvl="2" marL="1002631" indent="-240631">
              <a:buChar char="•"/>
              <a:defRPr b="0" sz="2000"/>
            </a:pPr>
            <a:r>
              <a:t>Many websites have a print to PDF feature</a:t>
            </a:r>
          </a:p>
          <a:p>
            <a:pPr lvl="2" marL="1002631" indent="-240631">
              <a:buChar char="•"/>
              <a:defRPr b="0" sz="2000"/>
            </a:pPr>
            <a:r>
              <a:t>Some documents (Word, Excel, etc.), should be PDFs</a:t>
            </a:r>
          </a:p>
          <a:p>
            <a:pPr lvl="2" marL="1002631" indent="-240631">
              <a:buChar char="•"/>
              <a:defRPr b="0" sz="2000"/>
            </a:pPr>
            <a:r>
              <a:t>Don’t use PDFs on your site instead of HTML</a:t>
            </a:r>
          </a:p>
        </p:txBody>
      </p:sp>
      <p:pic>
        <p:nvPicPr>
          <p:cNvPr id="871" name="greater.jpg" descr="greater.jpg"/>
          <p:cNvPicPr>
            <a:picLocks noChangeAspect="1"/>
          </p:cNvPicPr>
          <p:nvPr/>
        </p:nvPicPr>
        <p:blipFill>
          <a:blip r:embed="rId2">
            <a:extLst/>
          </a:blip>
          <a:stretch>
            <a:fillRect/>
          </a:stretch>
        </p:blipFill>
        <p:spPr>
          <a:xfrm>
            <a:off x="9580810" y="1555094"/>
            <a:ext cx="1837991" cy="762001"/>
          </a:xfrm>
          <a:prstGeom prst="rect">
            <a:avLst/>
          </a:prstGeom>
          <a:ln w="12700">
            <a:miter lim="400000"/>
          </a:ln>
        </p:spPr>
      </p:pic>
      <p:pic>
        <p:nvPicPr>
          <p:cNvPr id="872" name="Untitled-3.png" descr="Untitled-3.png"/>
          <p:cNvPicPr>
            <a:picLocks noChangeAspect="1"/>
          </p:cNvPicPr>
          <p:nvPr/>
        </p:nvPicPr>
        <p:blipFill>
          <a:blip r:embed="rId3">
            <a:extLst/>
          </a:blip>
          <a:stretch>
            <a:fillRect/>
          </a:stretch>
        </p:blipFill>
        <p:spPr>
          <a:xfrm>
            <a:off x="10809200" y="2682483"/>
            <a:ext cx="609601" cy="609601"/>
          </a:xfrm>
          <a:prstGeom prst="rect">
            <a:avLst/>
          </a:prstGeom>
          <a:ln w="12700">
            <a:miter lim="400000"/>
          </a:ln>
        </p:spPr>
      </p:pic>
      <p:pic>
        <p:nvPicPr>
          <p:cNvPr id="873" name="Image" descr="Image"/>
          <p:cNvPicPr>
            <a:picLocks noChangeAspect="1"/>
          </p:cNvPicPr>
          <p:nvPr/>
        </p:nvPicPr>
        <p:blipFill>
          <a:blip r:embed="rId4">
            <a:extLst/>
          </a:blip>
          <a:stretch>
            <a:fillRect/>
          </a:stretch>
        </p:blipFill>
        <p:spPr>
          <a:xfrm>
            <a:off x="10809200" y="3733672"/>
            <a:ext cx="609601" cy="609601"/>
          </a:xfrm>
          <a:prstGeom prst="rect">
            <a:avLst/>
          </a:prstGeom>
          <a:ln w="12700">
            <a:miter lim="400000"/>
          </a:ln>
        </p:spPr>
      </p:pic>
      <p:pic>
        <p:nvPicPr>
          <p:cNvPr id="874" name="saveas.jpg" descr="saveas.jpg"/>
          <p:cNvPicPr>
            <a:picLocks noChangeAspect="1"/>
          </p:cNvPicPr>
          <p:nvPr/>
        </p:nvPicPr>
        <p:blipFill>
          <a:blip r:embed="rId5">
            <a:extLst/>
          </a:blip>
          <a:stretch>
            <a:fillRect/>
          </a:stretch>
        </p:blipFill>
        <p:spPr>
          <a:xfrm>
            <a:off x="9577300" y="4707933"/>
            <a:ext cx="1841501" cy="763457"/>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6" name="Documents"/>
          <p:cNvSpPr txBox="1"/>
          <p:nvPr>
            <p:ph type="title"/>
          </p:nvPr>
        </p:nvSpPr>
        <p:spPr>
          <a:prstGeom prst="rect">
            <a:avLst/>
          </a:prstGeom>
        </p:spPr>
        <p:txBody>
          <a:bodyPr/>
          <a:lstStyle/>
          <a:p>
            <a:pPr/>
            <a:r>
              <a:t>Documents</a:t>
            </a:r>
          </a:p>
        </p:txBody>
      </p:sp>
      <p:sp>
        <p:nvSpPr>
          <p:cNvPr id="877" name="Who is Responsible for Making the PDF Accessible?…"/>
          <p:cNvSpPr txBox="1"/>
          <p:nvPr>
            <p:ph type="body" idx="1"/>
          </p:nvPr>
        </p:nvSpPr>
        <p:spPr>
          <a:xfrm>
            <a:off x="762000" y="1905000"/>
            <a:ext cx="10668000" cy="4191985"/>
          </a:xfrm>
          <a:prstGeom prst="rect">
            <a:avLst/>
          </a:prstGeom>
        </p:spPr>
        <p:txBody>
          <a:bodyPr/>
          <a:lstStyle/>
          <a:p>
            <a:pPr marL="235974" indent="-235974">
              <a:buClr>
                <a:schemeClr val="accent3">
                  <a:lumOff val="44000"/>
                </a:schemeClr>
              </a:buClr>
              <a:buChar char="•"/>
              <a:defRPr b="0" sz="3200"/>
            </a:pPr>
            <a:r>
              <a:t>Who is Responsible for Making the PDF Accessible?</a:t>
            </a:r>
          </a:p>
          <a:p>
            <a:pPr marL="0" indent="0">
              <a:buSzTx/>
              <a:buNone/>
              <a:defRPr sz="2400"/>
            </a:pPr>
            <a:r>
              <a:t>Training</a:t>
            </a:r>
          </a:p>
          <a:p>
            <a:pPr marL="240631" indent="-240631">
              <a:buChar char="•"/>
              <a:defRPr b="0" sz="2400"/>
            </a:pPr>
            <a:r>
              <a:t>Train those creating the documents</a:t>
            </a:r>
          </a:p>
          <a:p>
            <a:pPr marL="240631" indent="-240631">
              <a:buChar char="•"/>
              <a:defRPr b="0" sz="2400"/>
            </a:pPr>
            <a:r>
              <a:t>Most popular document types first</a:t>
            </a:r>
          </a:p>
          <a:p>
            <a:pPr lvl="3" marL="1449258" indent="-306258">
              <a:buChar char="•"/>
              <a:defRPr b="0" sz="2000"/>
            </a:pPr>
            <a:r>
              <a:t>Word</a:t>
            </a:r>
          </a:p>
          <a:p>
            <a:pPr lvl="3" marL="1449258" indent="-306258">
              <a:buChar char="•"/>
              <a:defRPr b="0" sz="2000"/>
            </a:pPr>
            <a:r>
              <a:t>Indesign</a:t>
            </a:r>
          </a:p>
          <a:p>
            <a:pPr marL="240631" indent="-240631">
              <a:buChar char="•"/>
              <a:defRPr b="0" sz="2400"/>
            </a:pPr>
            <a:r>
              <a:t>Teach importance of tagging</a:t>
            </a:r>
          </a:p>
          <a:p>
            <a:pPr marL="240631" indent="-240631">
              <a:buChar char="•"/>
              <a:defRPr b="0" sz="2400"/>
            </a:pPr>
            <a:r>
              <a:t>Saving tagged documents</a:t>
            </a:r>
          </a:p>
        </p:txBody>
      </p:sp>
      <p:pic>
        <p:nvPicPr>
          <p:cNvPr id="878" name="Image" descr="Image"/>
          <p:cNvPicPr>
            <a:picLocks noChangeAspect="1"/>
          </p:cNvPicPr>
          <p:nvPr/>
        </p:nvPicPr>
        <p:blipFill>
          <a:blip r:embed="rId3">
            <a:extLst/>
          </a:blip>
          <a:stretch>
            <a:fillRect/>
          </a:stretch>
        </p:blipFill>
        <p:spPr>
          <a:xfrm>
            <a:off x="10831276" y="2137458"/>
            <a:ext cx="609601" cy="609601"/>
          </a:xfrm>
          <a:prstGeom prst="rect">
            <a:avLst/>
          </a:prstGeom>
          <a:ln w="12700">
            <a:miter lim="400000"/>
          </a:ln>
        </p:spPr>
      </p:pic>
      <p:pic>
        <p:nvPicPr>
          <p:cNvPr id="879" name="Image" descr="Image"/>
          <p:cNvPicPr>
            <a:picLocks noChangeAspect="1"/>
          </p:cNvPicPr>
          <p:nvPr/>
        </p:nvPicPr>
        <p:blipFill>
          <a:blip r:embed="rId4">
            <a:extLst/>
          </a:blip>
          <a:stretch>
            <a:fillRect/>
          </a:stretch>
        </p:blipFill>
        <p:spPr>
          <a:xfrm>
            <a:off x="10831276" y="1150717"/>
            <a:ext cx="609601" cy="609601"/>
          </a:xfrm>
          <a:prstGeom prst="rect">
            <a:avLst/>
          </a:prstGeom>
          <a:ln w="12700">
            <a:miter lim="400000"/>
          </a:ln>
        </p:spPr>
      </p:pic>
      <p:pic>
        <p:nvPicPr>
          <p:cNvPr id="880" name="Image" descr="Image"/>
          <p:cNvPicPr>
            <a:picLocks noChangeAspect="1"/>
          </p:cNvPicPr>
          <p:nvPr/>
        </p:nvPicPr>
        <p:blipFill>
          <a:blip r:embed="rId5">
            <a:extLst/>
          </a:blip>
          <a:stretch>
            <a:fillRect/>
          </a:stretch>
        </p:blipFill>
        <p:spPr>
          <a:xfrm>
            <a:off x="10831276" y="3124200"/>
            <a:ext cx="609601" cy="609601"/>
          </a:xfrm>
          <a:prstGeom prst="rect">
            <a:avLst/>
          </a:prstGeom>
          <a:ln w="12700">
            <a:miter lim="400000"/>
          </a:ln>
        </p:spPr>
      </p:pic>
      <p:pic>
        <p:nvPicPr>
          <p:cNvPr id="881" name="Image" descr="Image"/>
          <p:cNvPicPr>
            <a:picLocks noChangeAspect="1"/>
          </p:cNvPicPr>
          <p:nvPr/>
        </p:nvPicPr>
        <p:blipFill>
          <a:blip r:embed="rId6">
            <a:extLst/>
          </a:blip>
          <a:stretch>
            <a:fillRect/>
          </a:stretch>
        </p:blipFill>
        <p:spPr>
          <a:xfrm>
            <a:off x="10831276" y="5097682"/>
            <a:ext cx="609601" cy="609601"/>
          </a:xfrm>
          <a:prstGeom prst="rect">
            <a:avLst/>
          </a:prstGeom>
          <a:ln w="12700">
            <a:miter lim="400000"/>
          </a:ln>
        </p:spPr>
      </p:pic>
      <p:pic>
        <p:nvPicPr>
          <p:cNvPr id="882" name="Image" descr="Image"/>
          <p:cNvPicPr>
            <a:picLocks noChangeAspect="1"/>
          </p:cNvPicPr>
          <p:nvPr/>
        </p:nvPicPr>
        <p:blipFill>
          <a:blip r:embed="rId7">
            <a:extLst/>
          </a:blip>
          <a:stretch>
            <a:fillRect/>
          </a:stretch>
        </p:blipFill>
        <p:spPr>
          <a:xfrm>
            <a:off x="10831276" y="4110941"/>
            <a:ext cx="609601" cy="6096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teimprove2017">
  <a:themeElements>
    <a:clrScheme name="Siteimprove2017">
      <a:dk1>
        <a:srgbClr val="3C485E"/>
      </a:dk1>
      <a:lt1>
        <a:srgbClr val="5E4922"/>
      </a:lt1>
      <a:dk2>
        <a:srgbClr val="A7A7A7"/>
      </a:dk2>
      <a:lt2>
        <a:srgbClr val="535353"/>
      </a:lt2>
      <a:accent1>
        <a:srgbClr val="0E38B1"/>
      </a:accent1>
      <a:accent2>
        <a:srgbClr val="F5D027"/>
      </a:accent2>
      <a:accent3>
        <a:srgbClr val="8F8F8F"/>
      </a:accent3>
      <a:accent4>
        <a:srgbClr val="663366"/>
      </a:accent4>
      <a:accent5>
        <a:srgbClr val="F0134C"/>
      </a:accent5>
      <a:accent6>
        <a:srgbClr val="0BBCD6"/>
      </a:accent6>
      <a:hlink>
        <a:srgbClr val="0000FF"/>
      </a:hlink>
      <a:folHlink>
        <a:srgbClr val="FF00FF"/>
      </a:folHlink>
    </a:clrScheme>
    <a:fontScheme name="Siteimprove2017">
      <a:majorFont>
        <a:latin typeface="Helvetica"/>
        <a:ea typeface="Helvetica"/>
        <a:cs typeface="Helvetica"/>
      </a:majorFont>
      <a:minorFont>
        <a:latin typeface="Calibri"/>
        <a:ea typeface="Calibri"/>
        <a:cs typeface="Calibri"/>
      </a:minorFont>
    </a:fontScheme>
    <a:fmtScheme name="Siteimprove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teimprove2017">
  <a:themeElements>
    <a:clrScheme name="Siteimprove2017">
      <a:dk1>
        <a:srgbClr val="000000"/>
      </a:dk1>
      <a:lt1>
        <a:srgbClr val="FFFFFF"/>
      </a:lt1>
      <a:dk2>
        <a:srgbClr val="A7A7A7"/>
      </a:dk2>
      <a:lt2>
        <a:srgbClr val="535353"/>
      </a:lt2>
      <a:accent1>
        <a:srgbClr val="0E38B1"/>
      </a:accent1>
      <a:accent2>
        <a:srgbClr val="F5D027"/>
      </a:accent2>
      <a:accent3>
        <a:srgbClr val="8F8F8F"/>
      </a:accent3>
      <a:accent4>
        <a:srgbClr val="663366"/>
      </a:accent4>
      <a:accent5>
        <a:srgbClr val="F0134C"/>
      </a:accent5>
      <a:accent6>
        <a:srgbClr val="0BBCD6"/>
      </a:accent6>
      <a:hlink>
        <a:srgbClr val="0000FF"/>
      </a:hlink>
      <a:folHlink>
        <a:srgbClr val="FF00FF"/>
      </a:folHlink>
    </a:clrScheme>
    <a:fontScheme name="Siteimprove2017">
      <a:majorFont>
        <a:latin typeface="Helvetica"/>
        <a:ea typeface="Helvetica"/>
        <a:cs typeface="Helvetica"/>
      </a:majorFont>
      <a:minorFont>
        <a:latin typeface="Calibri"/>
        <a:ea typeface="Calibri"/>
        <a:cs typeface="Calibri"/>
      </a:minorFont>
    </a:fontScheme>
    <a:fmtScheme name="Siteimprove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C485E"/>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