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66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25AB7-CB9D-477D-92A3-87639DC7C367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20708-6272-463B-8581-6600B2D45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A657B93-453B-4F67-96A3-1F353780ECF5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461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89B57BC-E9F0-4D78-B84F-6709AB2DFBD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8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6BB6EFD-BFB2-4A50-B73D-BA1F71E392F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0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Section 508 Compliance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2017_ICT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www.htctu.net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8D5C88-499C-4F21-811C-000CB211A2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2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0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5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4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0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7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5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5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1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8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7ED-F51F-4A15-9317-368DEA1F859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5814-202B-4CE9-8102-C9A7867F2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Ending Slides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46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Inclusion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905000"/>
            <a:ext cx="7848600" cy="4114800"/>
          </a:xfrm>
        </p:spPr>
        <p:txBody>
          <a:bodyPr/>
          <a:lstStyle/>
          <a:p>
            <a:r>
              <a:rPr lang="en-US" sz="2400" dirty="0"/>
              <a:t>This course is designed to be welcoming to, accessible to, and usable by everyone, including students who are English-language learners, have a variety of learning styles, have disabilities, or are new to online learning. Be sure to let me know immediately if you encounter a required element or resource in the course that is not accessible to you. Also, let me know of changes I can make to the course so that it is more welcoming to, accessible to, or usable by students who take this course in the future.</a:t>
            </a:r>
          </a:p>
          <a:p>
            <a:pPr lvl="1"/>
            <a:r>
              <a:rPr lang="en-US" sz="2100" dirty="0"/>
              <a:t>Sheryl </a:t>
            </a:r>
            <a:r>
              <a:rPr lang="en-US" sz="2100" dirty="0" err="1"/>
              <a:t>Burgstahler</a:t>
            </a:r>
            <a:r>
              <a:rPr lang="en-US" sz="2100" dirty="0"/>
              <a:t>, Ph.D.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www.htctu.net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31452D-70A5-436B-B915-D340866D78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C893359-E6DF-45D8-A8EC-CADC9CB4AE34}" type="datetime1">
              <a:rPr lang="en-US" smtClean="0"/>
              <a:pPr>
                <a:defRPr/>
              </a:pPr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2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Getting Buy-in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905000"/>
            <a:ext cx="7010400" cy="4114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Provide training</a:t>
            </a:r>
          </a:p>
          <a:p>
            <a:pPr lvl="1" eaLnBrk="1" hangingPunct="1"/>
            <a:r>
              <a:rPr lang="en-US" altLang="en-US" sz="2100" dirty="0"/>
              <a:t>Offer flex credit</a:t>
            </a:r>
          </a:p>
          <a:p>
            <a:pPr eaLnBrk="1" hangingPunct="1"/>
            <a:r>
              <a:rPr lang="en-US" altLang="en-US" sz="2400" dirty="0"/>
              <a:t>Create competitions or recognition</a:t>
            </a:r>
          </a:p>
          <a:p>
            <a:pPr lvl="1" eaLnBrk="1" hangingPunct="1"/>
            <a:r>
              <a:rPr lang="en-US" altLang="en-US" sz="2100" dirty="0"/>
              <a:t>For examples of universal design for learning</a:t>
            </a:r>
          </a:p>
          <a:p>
            <a:pPr lvl="1" eaLnBrk="1" hangingPunct="1"/>
            <a:r>
              <a:rPr lang="en-US" altLang="en-US" sz="2100" dirty="0"/>
              <a:t>For best accessible Web pages</a:t>
            </a:r>
          </a:p>
          <a:p>
            <a:pPr lvl="1" eaLnBrk="1" hangingPunct="1"/>
            <a:r>
              <a:rPr lang="en-US" altLang="en-US" sz="2100" dirty="0"/>
              <a:t>For most innovative examples of access</a:t>
            </a:r>
          </a:p>
          <a:p>
            <a:pPr eaLnBrk="1" hangingPunct="1"/>
            <a:r>
              <a:rPr lang="en-US" altLang="en-US" sz="2400" dirty="0"/>
              <a:t>Celebrate successes</a:t>
            </a:r>
          </a:p>
          <a:p>
            <a:pPr lvl="1" eaLnBrk="1" hangingPunct="1"/>
            <a:r>
              <a:rPr lang="en-US" altLang="en-US" sz="2100" dirty="0"/>
              <a:t>Recognize faculty achievements</a:t>
            </a:r>
          </a:p>
          <a:p>
            <a:pPr lvl="1" eaLnBrk="1" hangingPunct="1"/>
            <a:r>
              <a:rPr lang="en-US" altLang="en-US" sz="2100" dirty="0"/>
              <a:t>Advertise campus accomplishments</a:t>
            </a:r>
          </a:p>
          <a:p>
            <a:pPr lvl="1" eaLnBrk="1" hangingPunct="1"/>
            <a:r>
              <a:rPr lang="en-US" altLang="en-US" sz="2100" dirty="0"/>
              <a:t>Provide recognition by 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48381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1628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Implementing Accessibility on Your Campus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336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Set up committee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Develop policy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Determine workflow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/>
              <a:t>Piggyback on established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Begin training staff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Hire a 508 Coordinator if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/>
              <a:t>Remember to budget for staff for the coordinator as needed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On-going training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Advertise successes!</a:t>
            </a:r>
          </a:p>
        </p:txBody>
      </p:sp>
    </p:spTree>
    <p:extLst>
      <p:ext uri="{BB962C8B-B14F-4D97-AF65-F5344CB8AC3E}">
        <p14:creationId xmlns:p14="http://schemas.microsoft.com/office/powerpoint/2010/main" val="49812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Easing the Transition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Make sure everyone is clear on his/her role and responsibility</a:t>
            </a:r>
          </a:p>
          <a:p>
            <a:r>
              <a:rPr lang="en-US" altLang="en-US" dirty="0"/>
              <a:t>Make sure policies are enforceable</a:t>
            </a:r>
          </a:p>
          <a:p>
            <a:r>
              <a:rPr lang="en-US" altLang="en-US" dirty="0"/>
              <a:t>Make accessibility part of the workflow (piggy-back on current processes)</a:t>
            </a:r>
          </a:p>
          <a:p>
            <a:r>
              <a:rPr lang="en-US" altLang="en-US" dirty="0"/>
              <a:t>Identify possible problem areas in the workflow</a:t>
            </a:r>
          </a:p>
          <a:p>
            <a:r>
              <a:rPr lang="en-US" altLang="en-US" dirty="0"/>
              <a:t>Build awareness on campus</a:t>
            </a:r>
          </a:p>
          <a:p>
            <a:r>
              <a:rPr lang="en-US" altLang="en-US" dirty="0"/>
              <a:t>Start small and vet the process</a:t>
            </a:r>
          </a:p>
        </p:txBody>
      </p:sp>
    </p:spTree>
    <p:extLst>
      <p:ext uri="{BB962C8B-B14F-4D97-AF65-F5344CB8AC3E}">
        <p14:creationId xmlns:p14="http://schemas.microsoft.com/office/powerpoint/2010/main" val="240441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Decide Where to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risk analysis</a:t>
            </a:r>
          </a:p>
          <a:p>
            <a:pPr lvl="1"/>
            <a:r>
              <a:rPr lang="en-US" dirty="0"/>
              <a:t>Start with areas of greatest exposure</a:t>
            </a:r>
          </a:p>
          <a:p>
            <a:pPr lvl="1"/>
            <a:endParaRPr lang="en-US" dirty="0"/>
          </a:p>
          <a:p>
            <a:r>
              <a:rPr lang="en-US" dirty="0"/>
              <a:t>Look for low-hanging fruit</a:t>
            </a:r>
          </a:p>
          <a:p>
            <a:endParaRPr lang="en-US" dirty="0"/>
          </a:p>
          <a:p>
            <a:r>
              <a:rPr lang="en-US" dirty="0"/>
              <a:t>When you rewrite, recreate, revise, add accessibility to the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LIST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www.htctu.net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Places to Draw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areas to say “from now on…” and work with DSPS on accommodation to fill in behind you</a:t>
            </a:r>
          </a:p>
          <a:p>
            <a:r>
              <a:rPr lang="en-US" dirty="0"/>
              <a:t>Videos</a:t>
            </a:r>
          </a:p>
          <a:p>
            <a:pPr lvl="1"/>
            <a:r>
              <a:rPr lang="en-US" dirty="0"/>
              <a:t>From now on…all videos either purchased or created captioned (or captioned before use)</a:t>
            </a:r>
          </a:p>
          <a:p>
            <a:pPr lvl="1"/>
            <a:r>
              <a:rPr lang="en-US" dirty="0"/>
              <a:t>Caption legacy materials as an accommodation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www.htctu.net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0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a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 plan with a schedule will go a long way to limiting liability</a:t>
            </a:r>
          </a:p>
          <a:p>
            <a:endParaRPr lang="en-US" dirty="0"/>
          </a:p>
          <a:p>
            <a:r>
              <a:rPr lang="en-US" dirty="0"/>
              <a:t>And remember…accommodation is your back-up plan!</a:t>
            </a:r>
          </a:p>
          <a:p>
            <a:pPr lvl="1"/>
            <a:r>
              <a:rPr lang="en-US" dirty="0"/>
              <a:t>Work with DSPS to see if an equally effective alternative is possible</a:t>
            </a:r>
          </a:p>
          <a:p>
            <a:pPr lvl="1"/>
            <a:r>
              <a:rPr lang="en-US" dirty="0"/>
              <a:t>Don’t require what cannot be accommodated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www.htctu.net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5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Universal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lot of cross-over between accessibility and usability</a:t>
            </a:r>
          </a:p>
          <a:p>
            <a:pPr lvl="1"/>
            <a:r>
              <a:rPr lang="en-US" dirty="0"/>
              <a:t>Transcripts, for instance, allow for searching and translation</a:t>
            </a:r>
          </a:p>
          <a:p>
            <a:r>
              <a:rPr lang="en-US" dirty="0"/>
              <a:t>Accessible software is </a:t>
            </a:r>
            <a:r>
              <a:rPr lang="en-US"/>
              <a:t>more cross-platform</a:t>
            </a:r>
          </a:p>
        </p:txBody>
      </p:sp>
    </p:spTree>
    <p:extLst>
      <p:ext uri="{BB962C8B-B14F-4D97-AF65-F5344CB8AC3E}">
        <p14:creationId xmlns:p14="http://schemas.microsoft.com/office/powerpoint/2010/main" val="3610364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Access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go beyond access to inclusion</a:t>
            </a:r>
          </a:p>
          <a:p>
            <a:endParaRPr lang="en-US" dirty="0"/>
          </a:p>
          <a:p>
            <a:r>
              <a:rPr lang="en-US" dirty="0"/>
              <a:t>Example of welcome and accessibility statement for an online course from Sheryl </a:t>
            </a:r>
            <a:r>
              <a:rPr lang="en-US" dirty="0" err="1"/>
              <a:t>Burgstahler</a:t>
            </a:r>
            <a:r>
              <a:rPr lang="en-US" dirty="0"/>
              <a:t>, DO-IT Director</a:t>
            </a:r>
          </a:p>
          <a:p>
            <a:pPr lvl="1"/>
            <a:r>
              <a:rPr lang="en-US" dirty="0"/>
              <a:t>http://www.washington.edu/doit/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www.htctu.net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31452D-70A5-436B-B915-D340866D78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C893359-E6DF-45D8-A8EC-CADC9CB4AE34}" type="datetime1">
              <a:rPr lang="en-US" smtClean="0"/>
              <a:pPr>
                <a:defRPr/>
              </a:pPr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9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480</Words>
  <Application>Microsoft Office PowerPoint</Application>
  <PresentationFormat>On-screen Show (4:3)</PresentationFormat>
  <Paragraphs>83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Ending Slides</vt:lpstr>
      <vt:lpstr>Getting Buy-in</vt:lpstr>
      <vt:lpstr>Implementing Accessibility on Your Campus</vt:lpstr>
      <vt:lpstr>Easing the Transition</vt:lpstr>
      <vt:lpstr>Decide Where to Start</vt:lpstr>
      <vt:lpstr>Find Places to Draw Lines</vt:lpstr>
      <vt:lpstr>Make a Plan</vt:lpstr>
      <vt:lpstr>Consider Universal Design</vt:lpstr>
      <vt:lpstr>Beyond Access</vt:lpstr>
      <vt:lpstr>Universal Inclusion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Gaeir Dietrich</dc:creator>
  <cp:lastModifiedBy>Dawn Hunziker</cp:lastModifiedBy>
  <cp:revision>3</cp:revision>
  <dcterms:created xsi:type="dcterms:W3CDTF">2017-10-31T19:23:52Z</dcterms:created>
  <dcterms:modified xsi:type="dcterms:W3CDTF">2017-10-31T19:56:32Z</dcterms:modified>
</cp:coreProperties>
</file>