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70" r:id="rId3"/>
    <p:sldId id="257" r:id="rId4"/>
    <p:sldId id="279" r:id="rId5"/>
    <p:sldId id="272" r:id="rId6"/>
    <p:sldId id="258" r:id="rId7"/>
    <p:sldId id="280" r:id="rId8"/>
    <p:sldId id="285" r:id="rId9"/>
    <p:sldId id="260" r:id="rId10"/>
    <p:sldId id="282" r:id="rId11"/>
    <p:sldId id="283" r:id="rId12"/>
    <p:sldId id="284" r:id="rId13"/>
    <p:sldId id="286" r:id="rId14"/>
    <p:sldId id="287" r:id="rId15"/>
    <p:sldId id="290" r:id="rId16"/>
    <p:sldId id="291" r:id="rId17"/>
    <p:sldId id="292" r:id="rId18"/>
    <p:sldId id="267" r:id="rId19"/>
    <p:sldId id="300" r:id="rId20"/>
    <p:sldId id="305" r:id="rId21"/>
    <p:sldId id="307" r:id="rId22"/>
    <p:sldId id="299" r:id="rId23"/>
    <p:sldId id="306" r:id="rId24"/>
    <p:sldId id="294" r:id="rId25"/>
    <p:sldId id="298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'Bryan, Cathy Ann" initials="OC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430"/>
    <a:srgbClr val="770D29"/>
    <a:srgbClr val="A80431"/>
    <a:srgbClr val="9A0000"/>
    <a:srgbClr val="262626"/>
    <a:srgbClr val="A90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0"/>
    <p:restoredTop sz="94689"/>
  </p:normalViewPr>
  <p:slideViewPr>
    <p:cSldViewPr snapToGrid="0" snapToObjects="1">
      <p:cViewPr>
        <p:scale>
          <a:sx n="84" d="100"/>
          <a:sy n="84" d="100"/>
        </p:scale>
        <p:origin x="504" y="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Sheet1!$E$4:$E$20</c:f>
              <c:strCache>
                <c:ptCount val="17"/>
                <c:pt idx="0">
                  <c:v>June</c:v>
                </c:pt>
                <c:pt idx="1">
                  <c:v>July</c:v>
                </c:pt>
                <c:pt idx="2">
                  <c:v>August</c:v>
                </c:pt>
                <c:pt idx="3">
                  <c:v>September</c:v>
                </c:pt>
                <c:pt idx="4">
                  <c:v>October</c:v>
                </c:pt>
                <c:pt idx="5">
                  <c:v>November</c:v>
                </c:pt>
                <c:pt idx="6">
                  <c:v>December</c:v>
                </c:pt>
                <c:pt idx="7">
                  <c:v>January</c:v>
                </c:pt>
                <c:pt idx="8">
                  <c:v>February</c:v>
                </c:pt>
                <c:pt idx="9">
                  <c:v>March</c:v>
                </c:pt>
                <c:pt idx="10">
                  <c:v>April</c:v>
                </c:pt>
                <c:pt idx="11">
                  <c:v>May</c:v>
                </c:pt>
                <c:pt idx="12">
                  <c:v>June</c:v>
                </c:pt>
                <c:pt idx="13">
                  <c:v>July</c:v>
                </c:pt>
                <c:pt idx="14">
                  <c:v>August</c:v>
                </c:pt>
                <c:pt idx="15">
                  <c:v>September</c:v>
                </c:pt>
                <c:pt idx="16">
                  <c:v>October</c:v>
                </c:pt>
              </c:strCache>
            </c:strRef>
          </c:cat>
          <c:val>
            <c:numRef>
              <c:f>Sheet1!$F$4:$F$20</c:f>
              <c:numCache>
                <c:formatCode>General</c:formatCode>
                <c:ptCount val="17"/>
                <c:pt idx="0">
                  <c:v>25.0</c:v>
                </c:pt>
                <c:pt idx="1">
                  <c:v>359.0</c:v>
                </c:pt>
                <c:pt idx="2">
                  <c:v>1440.0</c:v>
                </c:pt>
                <c:pt idx="3">
                  <c:v>770.0</c:v>
                </c:pt>
                <c:pt idx="4">
                  <c:v>1373.0</c:v>
                </c:pt>
                <c:pt idx="5">
                  <c:v>2306.0</c:v>
                </c:pt>
                <c:pt idx="6">
                  <c:v>3104.0</c:v>
                </c:pt>
                <c:pt idx="7">
                  <c:v>5949.0</c:v>
                </c:pt>
                <c:pt idx="8">
                  <c:v>5303.0</c:v>
                </c:pt>
                <c:pt idx="9">
                  <c:v>3122.0</c:v>
                </c:pt>
                <c:pt idx="10">
                  <c:v>3337.0</c:v>
                </c:pt>
                <c:pt idx="11">
                  <c:v>3844.0</c:v>
                </c:pt>
                <c:pt idx="12">
                  <c:v>2023.0</c:v>
                </c:pt>
                <c:pt idx="13">
                  <c:v>1545.0</c:v>
                </c:pt>
                <c:pt idx="14">
                  <c:v>2779.0</c:v>
                </c:pt>
                <c:pt idx="15">
                  <c:v>1946.0</c:v>
                </c:pt>
                <c:pt idx="16">
                  <c:v>1993.0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434160"/>
        <c:axId val="30436480"/>
      </c:barChart>
      <c:catAx>
        <c:axId val="3043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36480"/>
        <c:crosses val="autoZero"/>
        <c:auto val="1"/>
        <c:lblAlgn val="ctr"/>
        <c:lblOffset val="100"/>
        <c:noMultiLvlLbl val="0"/>
      </c:catAx>
      <c:valAx>
        <c:axId val="3043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34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18T09:44:23.768" idx="1">
    <p:pos x="5423" y="3516"/>
    <p:text>I'd fly this last bullet in at the very end of this slide coverage.  Something and despite this deadline, we're here with you!!!! We have great teams!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18T09:44:23.768" idx="1">
    <p:pos x="5423" y="3516"/>
    <p:text>I'd fly this last bullet in at the very end of this slide coverage.  Something and despite this deadline, we're here with you!!!! We have great teams!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4D0AD-6F72-A945-B724-6E13D7BA184C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BF470-00DA-E24A-A9BA-AAD8C2F7C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98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F0AFE-13BD-6B43-85EF-CA1B607150EE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54D41-5EE7-3E43-9770-18C3F80A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53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Welcome:  Cathy   Joke</a:t>
            </a:r>
            <a:r>
              <a:rPr lang="mr-IN" dirty="0" smtClean="0"/>
              <a:t>…</a:t>
            </a:r>
            <a:r>
              <a:rPr lang="en-US" dirty="0" smtClean="0"/>
              <a:t>.. </a:t>
            </a:r>
          </a:p>
          <a:p>
            <a:r>
              <a:rPr lang="en-US" dirty="0" smtClean="0"/>
              <a:t>Dance step themed presentation</a:t>
            </a:r>
            <a:r>
              <a:rPr lang="mr-IN" dirty="0" smtClean="0"/>
              <a:t>…</a:t>
            </a:r>
            <a:r>
              <a:rPr lang="en-US" dirty="0" smtClean="0"/>
              <a:t>. Who would</a:t>
            </a:r>
            <a:r>
              <a:rPr lang="en-US" baseline="0" dirty="0" smtClean="0"/>
              <a:t> lead?</a:t>
            </a:r>
          </a:p>
          <a:p>
            <a:r>
              <a:rPr lang="en-US" baseline="0" dirty="0" smtClean="0"/>
              <a:t>Neither of us can take a lead</a:t>
            </a:r>
            <a:r>
              <a:rPr lang="mr-IN" baseline="0" dirty="0" smtClean="0"/>
              <a:t>……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9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Daphne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88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Daphne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58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84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5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Daphne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88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5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94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76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Daphne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37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5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1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2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10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Daphne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12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44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Daphne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40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Daphne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32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Daphne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92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Daphne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53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</a:t>
            </a:r>
          </a:p>
          <a:p>
            <a:r>
              <a:rPr lang="en-US" dirty="0" smtClean="0"/>
              <a:t>Will take us</a:t>
            </a:r>
            <a:r>
              <a:rPr lang="en-US" baseline="0" dirty="0" smtClean="0"/>
              <a:t> out to internet to insure connection..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04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Daphne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09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Daphne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05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8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4D41-5EE7-3E43-9770-18C3F80AD4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7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3940-2A00-F049-A5BE-3EE40FEB101B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964F-98B0-ED49-93E7-A7C1E0D4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49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3940-2A00-F049-A5BE-3EE40FEB101B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964F-98B0-ED49-93E7-A7C1E0D4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8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3940-2A00-F049-A5BE-3EE40FEB101B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964F-98B0-ED49-93E7-A7C1E0D4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4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3940-2A00-F049-A5BE-3EE40FEB101B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964F-98B0-ED49-93E7-A7C1E0D4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6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3940-2A00-F049-A5BE-3EE40FEB101B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964F-98B0-ED49-93E7-A7C1E0D4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0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3940-2A00-F049-A5BE-3EE40FEB101B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964F-98B0-ED49-93E7-A7C1E0D4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2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3940-2A00-F049-A5BE-3EE40FEB101B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964F-98B0-ED49-93E7-A7C1E0D4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56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3940-2A00-F049-A5BE-3EE40FEB101B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964F-98B0-ED49-93E7-A7C1E0D4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4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3940-2A00-F049-A5BE-3EE40FEB101B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964F-98B0-ED49-93E7-A7C1E0D4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0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3940-2A00-F049-A5BE-3EE40FEB101B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964F-98B0-ED49-93E7-A7C1E0D4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3940-2A00-F049-A5BE-3EE40FEB101B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964F-98B0-ED49-93E7-A7C1E0D4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6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03940-2A00-F049-A5BE-3EE40FEB101B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8964F-98B0-ED49-93E7-A7C1E0D4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7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o.iu.edu/1JUV" TargetMode="External"/><Relationship Id="rId4" Type="http://schemas.openxmlformats.org/officeDocument/2006/relationships/hyperlink" Target="https://kb.iu.edu/search?q=duo&amp;s=15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772" y="2480681"/>
            <a:ext cx="9144000" cy="122396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9A0000"/>
                </a:solidFill>
                <a:latin typeface="Arial" charset="0"/>
                <a:ea typeface="Arial" charset="0"/>
                <a:cs typeface="Arial" charset="0"/>
              </a:rPr>
              <a:t>It Takes Two</a:t>
            </a:r>
            <a:endParaRPr lang="en-US" b="1" dirty="0">
              <a:solidFill>
                <a:srgbClr val="9A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8772" y="3704644"/>
            <a:ext cx="10614454" cy="809324"/>
          </a:xfrm>
        </p:spPr>
        <p:txBody>
          <a:bodyPr>
            <a:noAutofit/>
          </a:bodyPr>
          <a:lstStyle/>
          <a:p>
            <a:pPr algn="l">
              <a:lnSpc>
                <a:spcPts val="4000"/>
              </a:lnSpc>
            </a:pP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Pairing communication and support for successful </a:t>
            </a:r>
            <a:br>
              <a:rPr lang="en-US" sz="34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rollout of two-factor authentication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772" y="5444483"/>
            <a:ext cx="589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Cathy O’Bryan</a:t>
            </a: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Associate Vice President, Client Services and Support 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Office of the Vice President for IT and CIO</a:t>
            </a:r>
          </a:p>
          <a:p>
            <a:r>
              <a:rPr lang="en-US" sz="1600" u="sng" dirty="0" smtClean="0">
                <a:latin typeface="Arial" charset="0"/>
                <a:ea typeface="Arial" charset="0"/>
                <a:cs typeface="Arial" charset="0"/>
              </a:rPr>
              <a:t>caobryan@iu.edu </a:t>
            </a:r>
            <a:endParaRPr lang="en-US" sz="16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188" y="5444482"/>
            <a:ext cx="4695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Daphne Siefert-Herron</a:t>
            </a: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Communications Officer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Office of the Vice President for IT and CIO</a:t>
            </a:r>
          </a:p>
          <a:p>
            <a:r>
              <a:rPr lang="en-US" sz="1600" u="sng" dirty="0">
                <a:latin typeface="Arial" charset="0"/>
                <a:ea typeface="Arial" charset="0"/>
                <a:cs typeface="Arial" charset="0"/>
              </a:rPr>
              <a:t>dsiefert@iu.edu </a:t>
            </a:r>
          </a:p>
        </p:txBody>
      </p:sp>
    </p:spTree>
    <p:extLst>
      <p:ext uri="{BB962C8B-B14F-4D97-AF65-F5344CB8AC3E}">
        <p14:creationId xmlns:p14="http://schemas.microsoft.com/office/powerpoint/2010/main" val="13069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7"/>
          <a:stretch/>
        </p:blipFill>
        <p:spPr>
          <a:xfrm>
            <a:off x="6100482" y="0"/>
            <a:ext cx="6091518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1527" y="349083"/>
            <a:ext cx="5025896" cy="152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Communications’ </a:t>
            </a:r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biggest worries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1527" y="2004078"/>
            <a:ext cx="4864532" cy="462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Timing is 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problematic—“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Hello, it’s winter break</a:t>
            </a:r>
            <a:r>
              <a:rPr lang="mr-IN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and then the new semester is starting!”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Rollout audience is large and message is urgent! Need to get the word out fast! (But also can’t overwhelm the support center with questions.)</a:t>
            </a:r>
          </a:p>
        </p:txBody>
      </p:sp>
    </p:spTree>
    <p:extLst>
      <p:ext uri="{BB962C8B-B14F-4D97-AF65-F5344CB8AC3E}">
        <p14:creationId xmlns:p14="http://schemas.microsoft.com/office/powerpoint/2010/main" val="167661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1527" y="349083"/>
            <a:ext cx="5025896" cy="152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Communications’ </a:t>
            </a:r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biggest worries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1527" y="2004078"/>
            <a:ext cx="4864532" cy="462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Who do we tell first?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How do we reach them? 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How do we stop rumors and misconceptions?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Handling social media onslaught</a:t>
            </a:r>
          </a:p>
        </p:txBody>
      </p:sp>
    </p:spTree>
    <p:extLst>
      <p:ext uri="{BB962C8B-B14F-4D97-AF65-F5344CB8AC3E}">
        <p14:creationId xmlns:p14="http://schemas.microsoft.com/office/powerpoint/2010/main" val="173203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3752" y="2702318"/>
            <a:ext cx="10878671" cy="152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Who needs to be in the room?</a:t>
            </a:r>
            <a:endParaRPr lang="en-US" sz="4800" b="1" spc="20" dirty="0">
              <a:solidFill>
                <a:srgbClr val="A8043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63070" y="4714038"/>
            <a:ext cx="3334872" cy="19296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A3052F"/>
              </a:buClr>
              <a:buNone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Technical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Leads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A3052F"/>
              </a:buClr>
              <a:buNone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They 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need to inform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Support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and consider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Support’s 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challenges before making some decisions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424081" y="4831700"/>
            <a:ext cx="3334872" cy="1694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A3052F"/>
              </a:buClr>
              <a:buNone/>
            </a:pPr>
            <a:r>
              <a:rPr lang="en-US" sz="2000" b="1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Other </a:t>
            </a:r>
            <a:r>
              <a:rPr lang="en-US" sz="2000" b="1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Outreach/ Communication Pros</a:t>
            </a:r>
            <a:endParaRPr lang="en-US" sz="2000" b="1" spc="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A3052F"/>
              </a:buClr>
              <a:buNone/>
            </a:pP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</a:t>
            </a:r>
            <a:r>
              <a:rPr lang="en-US" sz="200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will vary </a:t>
            </a: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by </a:t>
            </a:r>
            <a:b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institution</a:t>
            </a:r>
            <a:endParaRPr lang="en-US" sz="2000" spc="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360706" y="4831700"/>
            <a:ext cx="3583644" cy="1694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A3052F"/>
              </a:buClr>
              <a:buNone/>
            </a:pPr>
            <a:r>
              <a:rPr lang="en-US" sz="2000" b="1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User Experience</a:t>
            </a:r>
            <a:endParaRPr lang="en-US" sz="2000" b="1" spc="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A3052F"/>
              </a:buClr>
              <a:buNone/>
            </a:pP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If </a:t>
            </a:r>
            <a:r>
              <a:rPr lang="en-US" sz="200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 have a UX team, use them! It will make your job </a:t>
            </a: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200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million times easier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63070" y="473464"/>
            <a:ext cx="3334872" cy="19296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A3052F"/>
              </a:buClr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Executive Leadership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A3052F"/>
              </a:buClr>
              <a:buNone/>
            </a:pPr>
            <a:r>
              <a:rPr lang="en-US" sz="200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Need clear </a:t>
            </a: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charge and </a:t>
            </a:r>
            <a:r>
              <a:rPr lang="en-US" sz="200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help </a:t>
            </a: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getting buy-in</a:t>
            </a:r>
            <a:endParaRPr lang="en-US" sz="2000" spc="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424081" y="473464"/>
            <a:ext cx="3334872" cy="1694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A3052F"/>
              </a:buClr>
              <a:buNone/>
            </a:pPr>
            <a:r>
              <a:rPr lang="en-US" sz="2000" b="1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Support</a:t>
            </a:r>
            <a:endParaRPr lang="en-US" sz="2000" b="1" spc="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A3052F"/>
              </a:buClr>
              <a:buNone/>
            </a:pPr>
            <a:r>
              <a:rPr lang="en-US" sz="200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They are going to be </a:t>
            </a: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</a:t>
            </a:r>
            <a:r>
              <a:rPr lang="en-US" sz="200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front line in </a:t>
            </a: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helping </a:t>
            </a:r>
            <a:r>
              <a:rPr lang="en-US" sz="200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users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360706" y="473464"/>
            <a:ext cx="3583644" cy="1694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A3052F"/>
              </a:buClr>
              <a:buNone/>
            </a:pPr>
            <a:r>
              <a:rPr lang="en-US" sz="2000" b="1" spc="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Communications</a:t>
            </a:r>
            <a:endParaRPr lang="en-US" sz="2000" b="1" spc="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A3052F"/>
              </a:buClr>
              <a:buNone/>
            </a:pPr>
            <a:r>
              <a:rPr lang="en-US" sz="200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They need to get the word out in a way that minimizes overall support needs</a:t>
            </a:r>
          </a:p>
        </p:txBody>
      </p:sp>
    </p:spTree>
    <p:extLst>
      <p:ext uri="{BB962C8B-B14F-4D97-AF65-F5344CB8AC3E}">
        <p14:creationId xmlns:p14="http://schemas.microsoft.com/office/powerpoint/2010/main" val="185532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646151" y="349083"/>
            <a:ext cx="5025896" cy="1412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What’s in a name?</a:t>
            </a:r>
            <a:endParaRPr lang="en-US" sz="4000" b="1" spc="20" dirty="0">
              <a:solidFill>
                <a:srgbClr val="A8043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46151" y="2004078"/>
            <a:ext cx="4770402" cy="462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Two-factor 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authentication— 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makes perfect sense, right? 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After a great deal of unnecessary drama and hand-wringing, decided on </a:t>
            </a:r>
            <a:r>
              <a:rPr lang="en-US" sz="2400" b="1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Two-step Login 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(Just let the communications people do their job, please.)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Name is clear, plain language</a:t>
            </a:r>
          </a:p>
        </p:txBody>
      </p:sp>
    </p:spTree>
    <p:extLst>
      <p:ext uri="{BB962C8B-B14F-4D97-AF65-F5344CB8AC3E}">
        <p14:creationId xmlns:p14="http://schemas.microsoft.com/office/powerpoint/2010/main" val="77930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1527" y="3683113"/>
            <a:ext cx="6541168" cy="1142833"/>
          </a:xfrm>
        </p:spPr>
        <p:txBody>
          <a:bodyPr>
            <a:normAutofit/>
          </a:bodyPr>
          <a:lstStyle/>
          <a:p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What’s in a name?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0" y="3973472"/>
            <a:ext cx="5321733" cy="2413039"/>
          </a:xfrm>
        </p:spPr>
        <p:txBody>
          <a:bodyPr>
            <a:normAutofit/>
          </a:bodyPr>
          <a:lstStyle/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Developed graphics to compliment name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Convinced </a:t>
            </a:r>
            <a:r>
              <a:rPr lang="en-US" sz="2400" dirty="0" err="1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SafeIT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 Committee to push back the date to February 2 (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2/2 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to Two-Step) </a:t>
            </a:r>
          </a:p>
        </p:txBody>
      </p:sp>
    </p:spTree>
    <p:extLst>
      <p:ext uri="{BB962C8B-B14F-4D97-AF65-F5344CB8AC3E}">
        <p14:creationId xmlns:p14="http://schemas.microsoft.com/office/powerpoint/2010/main" val="190514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1527" y="349083"/>
            <a:ext cx="5025896" cy="152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Who did we need </a:t>
            </a:r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reach?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0" y="511454"/>
            <a:ext cx="4864532" cy="2863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10000"/>
              </a:lnSpc>
              <a:spcBef>
                <a:spcPts val="18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Deans and department heads</a:t>
            </a:r>
          </a:p>
          <a:p>
            <a:pPr marL="460375" indent="-460375">
              <a:lnSpc>
                <a:spcPct val="110000"/>
              </a:lnSpc>
              <a:spcBef>
                <a:spcPts val="18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Local Area Support in the departments</a:t>
            </a:r>
          </a:p>
          <a:p>
            <a:pPr marL="460375" indent="-460375">
              <a:lnSpc>
                <a:spcPct val="110000"/>
              </a:lnSpc>
              <a:spcBef>
                <a:spcPts val="1800"/>
              </a:spcBef>
              <a:buClr>
                <a:srgbClr val="A3052F"/>
              </a:buClr>
            </a:pP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Faculty </a:t>
            </a:r>
            <a:r>
              <a:rPr lang="mr-IN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themselves and also their affected 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students</a:t>
            </a:r>
            <a:endParaRPr lang="en-US" sz="2400" dirty="0">
              <a:solidFill>
                <a:srgbClr val="26262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1527" y="349083"/>
            <a:ext cx="5025896" cy="152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Who did we need </a:t>
            </a:r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reach?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5999" y="511454"/>
            <a:ext cx="5172635" cy="2863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10000"/>
              </a:lnSpc>
              <a:spcBef>
                <a:spcPts val="18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Staff </a:t>
            </a:r>
            <a:r>
              <a:rPr lang="mr-IN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 Widely varied job functions and comfort with technology</a:t>
            </a:r>
          </a:p>
          <a:p>
            <a:pPr marL="460375" indent="-460375">
              <a:lnSpc>
                <a:spcPct val="11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Student employees </a:t>
            </a:r>
            <a:r>
              <a:rPr lang="mr-IN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This 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could affect them in the classroom</a:t>
            </a:r>
          </a:p>
        </p:txBody>
      </p:sp>
    </p:spTree>
    <p:extLst>
      <p:ext uri="{BB962C8B-B14F-4D97-AF65-F5344CB8AC3E}">
        <p14:creationId xmlns:p14="http://schemas.microsoft.com/office/powerpoint/2010/main" val="1568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1527" y="349083"/>
            <a:ext cx="5025896" cy="152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Who did we need </a:t>
            </a:r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reach?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5999" y="511454"/>
            <a:ext cx="5481919" cy="2863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1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Remote and overseas employees </a:t>
            </a:r>
            <a:r>
              <a:rPr lang="mr-IN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 How do we support them?</a:t>
            </a:r>
          </a:p>
          <a:p>
            <a:pPr marL="922338" lvl="1" indent="-465138">
              <a:spcBef>
                <a:spcPts val="1000"/>
              </a:spcBef>
              <a:buClr>
                <a:srgbClr val="A80431"/>
              </a:buClr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Gateway offices</a:t>
            </a:r>
          </a:p>
          <a:p>
            <a:pPr marL="922338" lvl="1" indent="-465138">
              <a:spcBef>
                <a:spcPts val="1000"/>
              </a:spcBef>
              <a:buClr>
                <a:srgbClr val="A80431"/>
              </a:buClr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Affiliates</a:t>
            </a:r>
          </a:p>
          <a:p>
            <a:pPr marL="922338" lvl="1" indent="-465138">
              <a:spcBef>
                <a:spcPts val="1000"/>
              </a:spcBef>
              <a:buClr>
                <a:srgbClr val="A80431"/>
              </a:buClr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Statewide Clinical Staff</a:t>
            </a:r>
          </a:p>
          <a:p>
            <a:pPr marL="922338" lvl="1" indent="-465138">
              <a:spcBef>
                <a:spcPts val="1000"/>
              </a:spcBef>
              <a:buClr>
                <a:srgbClr val="A80431"/>
              </a:buClr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Purely Online Students</a:t>
            </a:r>
          </a:p>
        </p:txBody>
      </p:sp>
    </p:spTree>
    <p:extLst>
      <p:ext uri="{BB962C8B-B14F-4D97-AF65-F5344CB8AC3E}">
        <p14:creationId xmlns:p14="http://schemas.microsoft.com/office/powerpoint/2010/main" val="202162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518" y="4598894"/>
            <a:ext cx="3299011" cy="1896035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2400"/>
              </a:spcBef>
              <a:buClr>
                <a:srgbClr val="A3052F"/>
              </a:buClr>
              <a:buNone/>
            </a:pPr>
            <a:r>
              <a:rPr lang="en-US" sz="18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Tell </a:t>
            </a:r>
            <a:r>
              <a:rPr lang="en-US" sz="18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IT Pros (our Local Service Providers) in the department and tell deans and department </a:t>
            </a:r>
            <a:r>
              <a:rPr lang="en-US" sz="18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heads; sent </a:t>
            </a:r>
            <a:r>
              <a:rPr lang="en-US" sz="18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direct email, had </a:t>
            </a:r>
            <a:r>
              <a:rPr lang="en-US" sz="1800" dirty="0" err="1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infoshares</a:t>
            </a:r>
            <a:r>
              <a:rPr lang="en-US" sz="18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 with IT </a:t>
            </a:r>
            <a:r>
              <a:rPr lang="en-US" sz="18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Pros</a:t>
            </a:r>
            <a:endParaRPr lang="en-US" sz="1800" dirty="0">
              <a:solidFill>
                <a:srgbClr val="26262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1527" y="322189"/>
            <a:ext cx="8602814" cy="1142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Support &amp; Communication Plan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37529" y="4598894"/>
            <a:ext cx="3299011" cy="1896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2400"/>
              </a:spcBef>
              <a:buClr>
                <a:srgbClr val="A3052F"/>
              </a:buClr>
              <a:buFont typeface="Arial"/>
              <a:buNone/>
            </a:pPr>
            <a:r>
              <a:rPr lang="en-US" sz="180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Two </a:t>
            </a:r>
            <a:r>
              <a:rPr lang="en-US" sz="18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weeks later, begin general messaging, don’t include 2/2 date. Allow early adopters to give feedback, made tweaks to the interface</a:t>
            </a:r>
            <a:endParaRPr lang="en-US" sz="1800" dirty="0">
              <a:solidFill>
                <a:srgbClr val="26262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538882" y="4598894"/>
            <a:ext cx="3299011" cy="1896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2400"/>
              </a:spcBef>
              <a:buClr>
                <a:srgbClr val="A3052F"/>
              </a:buClr>
              <a:buNone/>
            </a:pPr>
            <a:r>
              <a:rPr lang="en-US" sz="18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Tabling events at biggest, and most resistant departments, staffed by support and outreach staff. (Business school, auxiliary units who aren’t as tech savvy.)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5836" y="2057400"/>
            <a:ext cx="3433482" cy="1896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2400"/>
              </a:spcBef>
              <a:buClr>
                <a:srgbClr val="A3052F"/>
              </a:buClr>
              <a:buFont typeface="Arial"/>
              <a:buNone/>
            </a:pPr>
            <a:r>
              <a:rPr lang="en-US" sz="2000" b="1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STEP 1</a:t>
            </a:r>
            <a:endParaRPr lang="en-US" sz="2000" b="1" dirty="0">
              <a:solidFill>
                <a:srgbClr val="26262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56846" y="2057400"/>
            <a:ext cx="3433482" cy="1896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2400"/>
              </a:spcBef>
              <a:buClr>
                <a:srgbClr val="A3052F"/>
              </a:buClr>
              <a:buFont typeface="Arial"/>
              <a:buNone/>
            </a:pPr>
            <a:r>
              <a:rPr lang="en-US" sz="2000" b="1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STEP 2</a:t>
            </a:r>
            <a:endParaRPr lang="en-US" sz="2000" b="1" dirty="0">
              <a:solidFill>
                <a:srgbClr val="26262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444750" y="2057400"/>
            <a:ext cx="3433482" cy="1896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2400"/>
              </a:spcBef>
              <a:buClr>
                <a:srgbClr val="A3052F"/>
              </a:buClr>
              <a:buFont typeface="Arial"/>
              <a:buNone/>
            </a:pPr>
            <a:r>
              <a:rPr lang="en-US" sz="2000" b="1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STEP 3</a:t>
            </a:r>
            <a:endParaRPr lang="en-US" sz="2000" b="1" dirty="0">
              <a:solidFill>
                <a:srgbClr val="26262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51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1527" y="349083"/>
            <a:ext cx="5025896" cy="152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Niche cases &amp; special challenges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1527" y="2004078"/>
            <a:ext cx="4633411" cy="462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00000"/>
              </a:lnSpc>
              <a:spcBef>
                <a:spcPts val="17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Gateway offices</a:t>
            </a:r>
          </a:p>
          <a:p>
            <a:pPr marL="460375" indent="-460375">
              <a:lnSpc>
                <a:spcPct val="100000"/>
              </a:lnSpc>
              <a:spcBef>
                <a:spcPts val="17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International travel and 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remote 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staff</a:t>
            </a:r>
          </a:p>
          <a:p>
            <a:pPr marL="460375" indent="-460375">
              <a:lnSpc>
                <a:spcPct val="100000"/>
              </a:lnSpc>
              <a:spcBef>
                <a:spcPts val="17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People without phones</a:t>
            </a:r>
          </a:p>
          <a:p>
            <a:pPr marL="460375" indent="-460375">
              <a:lnSpc>
                <a:spcPct val="100000"/>
              </a:lnSpc>
              <a:spcBef>
                <a:spcPts val="17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24X7 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staff 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on 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campuses</a:t>
            </a:r>
            <a:endParaRPr lang="en-US" sz="2400" dirty="0">
              <a:solidFill>
                <a:srgbClr val="262626"/>
              </a:solidFill>
              <a:latin typeface="Arial" charset="0"/>
              <a:ea typeface="Arial" charset="0"/>
              <a:cs typeface="Arial" charset="0"/>
            </a:endParaRPr>
          </a:p>
          <a:p>
            <a:pPr marL="460375" indent="-460375">
              <a:lnSpc>
                <a:spcPct val="100000"/>
              </a:lnSpc>
              <a:spcBef>
                <a:spcPts val="17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Clinics across 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Indiana</a:t>
            </a:r>
            <a:endParaRPr lang="en-US" sz="2400" dirty="0">
              <a:solidFill>
                <a:srgbClr val="262626"/>
              </a:solidFill>
              <a:latin typeface="Arial" charset="0"/>
              <a:ea typeface="Arial" charset="0"/>
              <a:cs typeface="Arial" charset="0"/>
            </a:endParaRPr>
          </a:p>
          <a:p>
            <a:pPr marL="460375" indent="-460375">
              <a:lnSpc>
                <a:spcPct val="100000"/>
              </a:lnSpc>
              <a:spcBef>
                <a:spcPts val="17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Online students and staff</a:t>
            </a:r>
          </a:p>
          <a:p>
            <a:pPr marL="460375" indent="-460375">
              <a:lnSpc>
                <a:spcPct val="100000"/>
              </a:lnSpc>
              <a:spcBef>
                <a:spcPts val="17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Affiliates</a:t>
            </a:r>
          </a:p>
        </p:txBody>
      </p:sp>
    </p:spTree>
    <p:extLst>
      <p:ext uri="{BB962C8B-B14F-4D97-AF65-F5344CB8AC3E}">
        <p14:creationId xmlns:p14="http://schemas.microsoft.com/office/powerpoint/2010/main" val="190822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81527" y="1949823"/>
            <a:ext cx="6599202" cy="1452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What we’ll cover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1527" y="3913093"/>
            <a:ext cx="5025896" cy="2702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6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Why is it important for communication and support to work together?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6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How did we manage the rollout of two-factor at IU?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5999" y="3913093"/>
            <a:ext cx="5401235" cy="2702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6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What lessons did we learn?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6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What should you consider when rolling out two-factor at your own institution?</a:t>
            </a:r>
          </a:p>
        </p:txBody>
      </p:sp>
    </p:spTree>
    <p:extLst>
      <p:ext uri="{BB962C8B-B14F-4D97-AF65-F5344CB8AC3E}">
        <p14:creationId xmlns:p14="http://schemas.microsoft.com/office/powerpoint/2010/main" val="168483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81527" y="322189"/>
            <a:ext cx="8602814" cy="1142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Results</a:t>
            </a:r>
            <a:endParaRPr lang="en-US" sz="4000" b="1" spc="20" dirty="0">
              <a:solidFill>
                <a:srgbClr val="A8043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7467" y="2403550"/>
            <a:ext cx="9750493" cy="868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2400"/>
              </a:spcBef>
              <a:buClr>
                <a:srgbClr val="A3052F"/>
              </a:buClr>
              <a:buFont typeface="Arial"/>
              <a:buNone/>
            </a:pPr>
            <a:r>
              <a:rPr lang="en-US" sz="2400" b="1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NUMBER OF SUPPORT </a:t>
            </a:r>
            <a:r>
              <a:rPr lang="en-US" sz="2400" b="1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CONTACTS:  40,834 (</a:t>
            </a:r>
            <a:r>
              <a:rPr lang="en-US" sz="2400" b="1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and counting)</a:t>
            </a:r>
            <a:endParaRPr lang="en-US" sz="2400" b="1" dirty="0">
              <a:solidFill>
                <a:srgbClr val="26262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794142"/>
              </p:ext>
            </p:extLst>
          </p:nvPr>
        </p:nvGraphicFramePr>
        <p:xfrm>
          <a:off x="650458" y="3271837"/>
          <a:ext cx="1084777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8228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81526" y="322189"/>
            <a:ext cx="11031353" cy="1142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Current Two-Step Employee </a:t>
            </a:r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Enrollment</a:t>
            </a:r>
            <a:endParaRPr lang="en-US" sz="4000" b="1" spc="20" dirty="0">
              <a:solidFill>
                <a:srgbClr val="A8043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" y="1482244"/>
            <a:ext cx="12192000" cy="50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1527" y="3683113"/>
            <a:ext cx="6541168" cy="1142833"/>
          </a:xfrm>
        </p:spPr>
        <p:txBody>
          <a:bodyPr>
            <a:normAutofit/>
          </a:bodyPr>
          <a:lstStyle/>
          <a:p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Results</a:t>
            </a:r>
            <a:endParaRPr lang="en-US" sz="4000" b="1" spc="20" dirty="0">
              <a:solidFill>
                <a:srgbClr val="A8043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0" y="3973472"/>
            <a:ext cx="5662613" cy="2413039"/>
          </a:xfrm>
        </p:spPr>
        <p:txBody>
          <a:bodyPr>
            <a:normAutofit lnSpcReduction="10000"/>
          </a:bodyPr>
          <a:lstStyle/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Very few complaints, handful of social media complaints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One small student group on social media </a:t>
            </a:r>
            <a:r>
              <a:rPr lang="mr-IN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 stalled at 60 members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Went so well, we’re doing it again!</a:t>
            </a:r>
          </a:p>
        </p:txBody>
      </p:sp>
    </p:spTree>
    <p:extLst>
      <p:ext uri="{BB962C8B-B14F-4D97-AF65-F5344CB8AC3E}">
        <p14:creationId xmlns:p14="http://schemas.microsoft.com/office/powerpoint/2010/main" val="136988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46151" y="349083"/>
            <a:ext cx="5025896" cy="1296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Lessons learned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46151" y="1686261"/>
            <a:ext cx="4864532" cy="4625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00000"/>
              </a:lnSpc>
              <a:spcBef>
                <a:spcPts val="1600"/>
              </a:spcBef>
              <a:buClr>
                <a:srgbClr val="A3052F"/>
              </a:buClr>
            </a:pPr>
            <a:r>
              <a:rPr lang="en-US" sz="19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Improve your interface first and test it! Is it easy to use? Repeat!</a:t>
            </a:r>
          </a:p>
          <a:p>
            <a:pPr marL="460375" indent="-460375">
              <a:lnSpc>
                <a:spcPct val="100000"/>
              </a:lnSpc>
              <a:spcBef>
                <a:spcPts val="1600"/>
              </a:spcBef>
              <a:buClr>
                <a:srgbClr val="A3052F"/>
              </a:buClr>
            </a:pPr>
            <a:r>
              <a:rPr lang="en-US" sz="19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Encourage users to use phone as primary, but just give them the tokens for free</a:t>
            </a:r>
            <a:r>
              <a:rPr lang="mr-IN" sz="19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19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 Just do it.  Labor is $.</a:t>
            </a:r>
          </a:p>
          <a:p>
            <a:pPr marL="460375" indent="-460375">
              <a:lnSpc>
                <a:spcPct val="100000"/>
              </a:lnSpc>
              <a:spcBef>
                <a:spcPts val="1600"/>
              </a:spcBef>
              <a:buClr>
                <a:srgbClr val="A3052F"/>
              </a:buClr>
            </a:pPr>
            <a:r>
              <a:rPr lang="en-US" sz="19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Have options for people without phones/devices and make sure they know about them and they are well-documented</a:t>
            </a:r>
          </a:p>
          <a:p>
            <a:pPr marL="460375" indent="-460375">
              <a:lnSpc>
                <a:spcPct val="100000"/>
              </a:lnSpc>
              <a:spcBef>
                <a:spcPts val="1600"/>
              </a:spcBef>
              <a:buClr>
                <a:srgbClr val="A3052F"/>
              </a:buClr>
            </a:pPr>
            <a:r>
              <a:rPr lang="en-US" sz="19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Leverage your student groups and newspapers</a:t>
            </a:r>
          </a:p>
          <a:p>
            <a:pPr marL="460375" indent="-460375">
              <a:lnSpc>
                <a:spcPct val="100000"/>
              </a:lnSpc>
              <a:spcBef>
                <a:spcPts val="1600"/>
              </a:spcBef>
              <a:buClr>
                <a:srgbClr val="A3052F"/>
              </a:buClr>
            </a:pPr>
            <a:r>
              <a:rPr lang="en-US" sz="19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No such thing as over-communicating internally</a:t>
            </a:r>
          </a:p>
        </p:txBody>
      </p:sp>
    </p:spTree>
    <p:extLst>
      <p:ext uri="{BB962C8B-B14F-4D97-AF65-F5344CB8AC3E}">
        <p14:creationId xmlns:p14="http://schemas.microsoft.com/office/powerpoint/2010/main" val="7300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1527" y="349083"/>
            <a:ext cx="5025896" cy="152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What to remember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1527" y="2004078"/>
            <a:ext cx="4864532" cy="462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Start with the right people </a:t>
            </a:r>
            <a:b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at the table, no more, no less!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Communicate regularly </a:t>
            </a:r>
            <a:b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and freely.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Set up good meetings and communication channels.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Know your audience, meet them where they are.</a:t>
            </a:r>
          </a:p>
        </p:txBody>
      </p:sp>
    </p:spTree>
    <p:extLst>
      <p:ext uri="{BB962C8B-B14F-4D97-AF65-F5344CB8AC3E}">
        <p14:creationId xmlns:p14="http://schemas.microsoft.com/office/powerpoint/2010/main" val="18877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1527" y="349083"/>
            <a:ext cx="5025896" cy="152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What to remember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1527" y="2004078"/>
            <a:ext cx="4864532" cy="462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00000"/>
              </a:lnSpc>
              <a:spcBef>
                <a:spcPts val="20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Remember Ying/Yang</a:t>
            </a:r>
            <a:r>
              <a:rPr lang="mr-IN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 Convenience vs. Security!  Balance!</a:t>
            </a:r>
          </a:p>
          <a:p>
            <a:pPr marL="460375" indent="-460375">
              <a:lnSpc>
                <a:spcPct val="100000"/>
              </a:lnSpc>
              <a:spcBef>
                <a:spcPts val="20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Address misconceptions and concerns immediately.</a:t>
            </a:r>
          </a:p>
          <a:p>
            <a:pPr marL="460375" indent="-460375">
              <a:lnSpc>
                <a:spcPct val="100000"/>
              </a:lnSpc>
              <a:spcBef>
                <a:spcPts val="20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Be flexible and nimble, adjust your approach based on data.</a:t>
            </a:r>
          </a:p>
          <a:p>
            <a:pPr marL="460375" indent="-460375">
              <a:lnSpc>
                <a:spcPct val="100000"/>
              </a:lnSpc>
              <a:spcBef>
                <a:spcPts val="20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You will forget things! Be ready to scramble sometimes.</a:t>
            </a:r>
          </a:p>
        </p:txBody>
      </p:sp>
    </p:spTree>
    <p:extLst>
      <p:ext uri="{BB962C8B-B14F-4D97-AF65-F5344CB8AC3E}">
        <p14:creationId xmlns:p14="http://schemas.microsoft.com/office/powerpoint/2010/main" val="8144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46151" y="3256728"/>
            <a:ext cx="49317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charset="0"/>
                <a:ea typeface="Arial" charset="0"/>
                <a:cs typeface="Arial" charset="0"/>
              </a:rPr>
              <a:t>Daphne Siefert-Herron</a:t>
            </a:r>
          </a:p>
          <a:p>
            <a:r>
              <a:rPr lang="en-US" sz="1900" i="1" dirty="0" smtClean="0">
                <a:latin typeface="Arial" charset="0"/>
                <a:ea typeface="Arial" charset="0"/>
                <a:cs typeface="Arial" charset="0"/>
              </a:rPr>
              <a:t>Communications Officer</a:t>
            </a:r>
          </a:p>
          <a:p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Office of the Vice President for IT and CIO</a:t>
            </a:r>
          </a:p>
          <a:p>
            <a:r>
              <a:rPr lang="en-US" sz="1900" u="sng" dirty="0" smtClean="0">
                <a:latin typeface="Arial" charset="0"/>
                <a:ea typeface="Arial" charset="0"/>
                <a:cs typeface="Arial" charset="0"/>
              </a:rPr>
              <a:t>dsiefert@iu.edu </a:t>
            </a:r>
            <a:endParaRPr lang="en-US" sz="19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6151" y="1259541"/>
            <a:ext cx="493176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charset="0"/>
                <a:ea typeface="Arial" charset="0"/>
                <a:cs typeface="Arial" charset="0"/>
              </a:rPr>
              <a:t>Cathy O’Bryan</a:t>
            </a:r>
          </a:p>
          <a:p>
            <a:r>
              <a:rPr lang="en-US" sz="1900" i="1" dirty="0" smtClean="0">
                <a:latin typeface="Arial" charset="0"/>
                <a:ea typeface="Arial" charset="0"/>
                <a:cs typeface="Arial" charset="0"/>
              </a:rPr>
              <a:t>Associate Vice President, </a:t>
            </a:r>
            <a:br>
              <a:rPr lang="en-US" sz="1900" i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900" i="1" dirty="0" smtClean="0">
                <a:latin typeface="Arial" charset="0"/>
                <a:ea typeface="Arial" charset="0"/>
                <a:cs typeface="Arial" charset="0"/>
              </a:rPr>
              <a:t>Client Services and Support </a:t>
            </a:r>
          </a:p>
          <a:p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Office of the Vice President for IT and CIO</a:t>
            </a:r>
          </a:p>
          <a:p>
            <a:r>
              <a:rPr lang="en-US" sz="1900" u="sng" dirty="0" smtClean="0">
                <a:latin typeface="Arial" charset="0"/>
                <a:ea typeface="Arial" charset="0"/>
                <a:cs typeface="Arial" charset="0"/>
              </a:rPr>
              <a:t>caobryan@iu.edu </a:t>
            </a:r>
            <a:endParaRPr lang="en-US" sz="19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46151" y="-290997"/>
            <a:ext cx="5025896" cy="152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Questions?</a:t>
            </a:r>
            <a:endParaRPr lang="en-US" sz="4000" b="1" spc="20" dirty="0">
              <a:solidFill>
                <a:srgbClr val="A8043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6150" y="4856720"/>
            <a:ext cx="49317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charset="0"/>
                <a:ea typeface="Arial" charset="0"/>
                <a:cs typeface="Arial" charset="0"/>
              </a:rPr>
              <a:t>Communications Plans:</a:t>
            </a:r>
          </a:p>
          <a:p>
            <a:r>
              <a:rPr lang="en-US" sz="1900" u="sng" dirty="0">
                <a:latin typeface="Arial" charset="0"/>
                <a:ea typeface="Arial" charset="0"/>
                <a:cs typeface="Arial" charset="0"/>
                <a:hlinkClick r:id="rId3"/>
              </a:rPr>
              <a:t>http://</a:t>
            </a:r>
            <a:r>
              <a:rPr lang="en-US" sz="1900" u="sng" dirty="0" smtClean="0">
                <a:latin typeface="Arial" charset="0"/>
                <a:ea typeface="Arial" charset="0"/>
                <a:cs typeface="Arial" charset="0"/>
                <a:hlinkClick r:id="rId3"/>
              </a:rPr>
              <a:t>go.iu.edu/1JUV</a:t>
            </a:r>
            <a:endParaRPr lang="en-US" sz="1900" u="sng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1900" u="sng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900" b="1" u="sng" dirty="0" smtClean="0">
                <a:latin typeface="Arial" charset="0"/>
                <a:ea typeface="Arial" charset="0"/>
                <a:cs typeface="Arial" charset="0"/>
              </a:rPr>
              <a:t>Support Documentation:</a:t>
            </a:r>
          </a:p>
          <a:p>
            <a:r>
              <a:rPr lang="en-US" sz="1900" u="sng" dirty="0">
                <a:latin typeface="Arial" charset="0"/>
                <a:ea typeface="Arial" charset="0"/>
                <a:cs typeface="Arial" charset="0"/>
                <a:hlinkClick r:id="rId4"/>
              </a:rPr>
              <a:t>https://</a:t>
            </a:r>
            <a:r>
              <a:rPr lang="en-US" sz="1900" u="sng" dirty="0" smtClean="0">
                <a:latin typeface="Arial" charset="0"/>
                <a:ea typeface="Arial" charset="0"/>
                <a:cs typeface="Arial" charset="0"/>
                <a:hlinkClick r:id="rId4"/>
              </a:rPr>
              <a:t>kb.iu.edu/search?q=duo&amp;s=15</a:t>
            </a:r>
            <a:endParaRPr lang="en-US" sz="1900" u="sng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1900" u="sng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6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527" y="349083"/>
            <a:ext cx="6541168" cy="1142833"/>
          </a:xfrm>
        </p:spPr>
        <p:txBody>
          <a:bodyPr>
            <a:normAutofit/>
          </a:bodyPr>
          <a:lstStyle/>
          <a:p>
            <a:r>
              <a:rPr lang="en-US" sz="4000" b="1" spc="2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About Indiana University</a:t>
            </a:r>
            <a:endParaRPr lang="en-US" sz="4000" b="1" spc="2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527" y="2261937"/>
            <a:ext cx="5711697" cy="3915026"/>
          </a:xfrm>
        </p:spPr>
        <p:txBody>
          <a:bodyPr>
            <a:normAutofit/>
          </a:bodyPr>
          <a:lstStyle/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6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Big 10 university with eight campuses across the state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6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Core campuses are Bloomington (46k students) and IUPUI </a:t>
            </a:r>
            <a:br>
              <a:rPr lang="en-US" sz="26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6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(31k students), about 110k </a:t>
            </a:r>
            <a:br>
              <a:rPr lang="en-US" sz="26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6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students total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6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More than 19k faculty and staff across all campuses</a:t>
            </a:r>
          </a:p>
        </p:txBody>
      </p:sp>
    </p:spTree>
    <p:extLst>
      <p:ext uri="{BB962C8B-B14F-4D97-AF65-F5344CB8AC3E}">
        <p14:creationId xmlns:p14="http://schemas.microsoft.com/office/powerpoint/2010/main" val="3174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527" y="349083"/>
            <a:ext cx="6541168" cy="1142833"/>
          </a:xfrm>
        </p:spPr>
        <p:txBody>
          <a:bodyPr>
            <a:normAutofit/>
          </a:bodyPr>
          <a:lstStyle/>
          <a:p>
            <a:r>
              <a:rPr lang="en-US" sz="4000" b="1" spc="2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About Indiana University</a:t>
            </a:r>
            <a:endParaRPr lang="en-US" sz="4000" b="1" spc="2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1527" y="2261937"/>
            <a:ext cx="5711697" cy="3915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6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Required two-factor authentication for all faculty/staff logins last February—on very compressed timeline.  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6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Requiring two-factor for all students on November 2, 2017!</a:t>
            </a:r>
          </a:p>
        </p:txBody>
      </p:sp>
    </p:spTree>
    <p:extLst>
      <p:ext uri="{BB962C8B-B14F-4D97-AF65-F5344CB8AC3E}">
        <p14:creationId xmlns:p14="http://schemas.microsoft.com/office/powerpoint/2010/main" val="150712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19" y="-926640"/>
            <a:ext cx="11676961" cy="77846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1527" y="349083"/>
            <a:ext cx="6541168" cy="1142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 smtClean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Survey</a:t>
            </a:r>
            <a:endParaRPr lang="en-US" sz="4000" b="1" spc="20" dirty="0">
              <a:solidFill>
                <a:srgbClr val="A8043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1527" y="1626853"/>
            <a:ext cx="3557336" cy="39150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Who has rolled out two-factor authentication?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Who plans to in next six months?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Next year?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Uncertain?</a:t>
            </a:r>
          </a:p>
        </p:txBody>
      </p:sp>
    </p:spTree>
    <p:extLst>
      <p:ext uri="{BB962C8B-B14F-4D97-AF65-F5344CB8AC3E}">
        <p14:creationId xmlns:p14="http://schemas.microsoft.com/office/powerpoint/2010/main" val="142162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23582"/>
            <a:ext cx="10515600" cy="16938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37084" y="1620253"/>
            <a:ext cx="8317832" cy="2206126"/>
          </a:xfrm>
        </p:spPr>
        <p:txBody>
          <a:bodyPr>
            <a:noAutofit/>
          </a:bodyPr>
          <a:lstStyle/>
          <a:p>
            <a:pPr algn="ctr"/>
            <a:r>
              <a:rPr lang="en-US" sz="4000" i="1" dirty="0" smtClean="0">
                <a:solidFill>
                  <a:srgbClr val="A90533"/>
                </a:solidFill>
                <a:latin typeface="Arial" charset="0"/>
                <a:ea typeface="Arial" charset="0"/>
                <a:cs typeface="Arial" charset="0"/>
              </a:rPr>
              <a:t>Surprise! </a:t>
            </a:r>
            <a:r>
              <a:rPr lang="en-US" sz="4000" dirty="0" smtClean="0">
                <a:solidFill>
                  <a:srgbClr val="A90533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000" dirty="0" smtClean="0">
                <a:solidFill>
                  <a:srgbClr val="A90533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000" dirty="0" smtClean="0">
                <a:solidFill>
                  <a:srgbClr val="A90533"/>
                </a:solidFill>
                <a:latin typeface="Arial" charset="0"/>
                <a:ea typeface="Arial" charset="0"/>
                <a:cs typeface="Arial" charset="0"/>
              </a:rPr>
              <a:t>Let’s require two-factor </a:t>
            </a:r>
            <a:br>
              <a:rPr lang="en-US" sz="4000" dirty="0" smtClean="0">
                <a:solidFill>
                  <a:srgbClr val="A90533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000" dirty="0" smtClean="0">
                <a:solidFill>
                  <a:srgbClr val="A90533"/>
                </a:solidFill>
                <a:latin typeface="Arial" charset="0"/>
                <a:ea typeface="Arial" charset="0"/>
                <a:cs typeface="Arial" charset="0"/>
              </a:rPr>
              <a:t>  for ALL faculty and staff</a:t>
            </a:r>
            <a:r>
              <a:rPr lang="mr-IN" sz="4000" dirty="0" smtClean="0">
                <a:solidFill>
                  <a:srgbClr val="A90533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4000" dirty="0">
              <a:solidFill>
                <a:srgbClr val="A905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56734" y="3826379"/>
            <a:ext cx="58785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770D29"/>
                </a:solidFill>
                <a:latin typeface="Arial" charset="0"/>
                <a:ea typeface="Arial" charset="0"/>
                <a:cs typeface="Arial" charset="0"/>
              </a:rPr>
              <a:t>RIGHT NOW!</a:t>
            </a:r>
            <a:endParaRPr lang="en-US" sz="7200" b="1" dirty="0">
              <a:solidFill>
                <a:srgbClr val="770D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3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37084" y="2590551"/>
            <a:ext cx="8317832" cy="1833532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rgbClr val="A90533"/>
                </a:solidFill>
                <a:latin typeface="Arial" charset="0"/>
                <a:ea typeface="Arial" charset="0"/>
                <a:cs typeface="Arial" charset="0"/>
              </a:rPr>
              <a:t>What worries you most?</a:t>
            </a:r>
            <a:endParaRPr lang="en-US" sz="5400" dirty="0">
              <a:solidFill>
                <a:srgbClr val="A905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23582"/>
            <a:ext cx="10515600" cy="16938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8426">
            <a:off x="7278907" y="-127003"/>
            <a:ext cx="6523451" cy="8539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158">
            <a:off x="-1830812" y="-158696"/>
            <a:ext cx="7100088" cy="727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3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1527" y="26894"/>
            <a:ext cx="9113802" cy="169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Why is this happening to us?!?!</a:t>
            </a:r>
            <a:endParaRPr lang="en-US" sz="4000" b="1" spc="20" dirty="0">
              <a:solidFill>
                <a:srgbClr val="A8043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9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37"/>
          <a:stretch/>
        </p:blipFill>
        <p:spPr>
          <a:xfrm>
            <a:off x="0" y="0"/>
            <a:ext cx="6091518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46151" y="349083"/>
            <a:ext cx="5025896" cy="152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20" dirty="0">
                <a:solidFill>
                  <a:srgbClr val="A80431"/>
                </a:solidFill>
                <a:latin typeface="Arial" charset="0"/>
                <a:ea typeface="Arial" charset="0"/>
                <a:cs typeface="Arial" charset="0"/>
              </a:rPr>
              <a:t>Support’s biggest worries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46151" y="2004078"/>
            <a:ext cx="5025896" cy="462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Timing is 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problematic—“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Hello, it’s winter break</a:t>
            </a:r>
            <a:r>
              <a:rPr lang="mr-IN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then the new semester is starting!”</a:t>
            </a: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Rollout audience is large and message is 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urgent</a:t>
            </a:r>
            <a:endParaRPr lang="en-US" sz="2400" dirty="0">
              <a:solidFill>
                <a:srgbClr val="262626"/>
              </a:solidFill>
              <a:latin typeface="Arial" charset="0"/>
              <a:ea typeface="Arial" charset="0"/>
              <a:cs typeface="Arial" charset="0"/>
            </a:endParaRPr>
          </a:p>
          <a:p>
            <a:pPr marL="460375" indent="-460375">
              <a:lnSpc>
                <a:spcPct val="100000"/>
              </a:lnSpc>
              <a:spcBef>
                <a:spcPts val="2400"/>
              </a:spcBef>
              <a:buClr>
                <a:srgbClr val="A3052F"/>
              </a:buClr>
            </a:pP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Service isn’t user 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friendly—got </a:t>
            </a:r>
            <a:r>
              <a:rPr lang="en-US" sz="2400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help from our User Experience team to improve the interface, before doing anything </a:t>
            </a:r>
            <a:r>
              <a:rPr lang="en-US" sz="2400" dirty="0" smtClean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else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84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7647</TotalTime>
  <Words>925</Words>
  <Application>Microsoft Macintosh PowerPoint</Application>
  <PresentationFormat>Widescreen</PresentationFormat>
  <Paragraphs>186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Calibri Light</vt:lpstr>
      <vt:lpstr>Mangal</vt:lpstr>
      <vt:lpstr>Arial</vt:lpstr>
      <vt:lpstr>Office Theme</vt:lpstr>
      <vt:lpstr>It Takes Two</vt:lpstr>
      <vt:lpstr>PowerPoint Presentation</vt:lpstr>
      <vt:lpstr>About Indiana University</vt:lpstr>
      <vt:lpstr>About Indiana University</vt:lpstr>
      <vt:lpstr>PowerPoint Presentation</vt:lpstr>
      <vt:lpstr>Surprise!  Let’s require two-factor    for ALL faculty and staff…</vt:lpstr>
      <vt:lpstr>What worries you most?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in a name?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Takes Two</dc:title>
  <dc:creator>Microsoft Office User</dc:creator>
  <cp:lastModifiedBy>O'Bryan, Cathy Ann</cp:lastModifiedBy>
  <cp:revision>94</cp:revision>
  <cp:lastPrinted>2017-10-30T13:07:57Z</cp:lastPrinted>
  <dcterms:created xsi:type="dcterms:W3CDTF">2017-10-03T10:47:35Z</dcterms:created>
  <dcterms:modified xsi:type="dcterms:W3CDTF">2017-11-01T10:37:00Z</dcterms:modified>
</cp:coreProperties>
</file>