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Format - We will start with background from the panel, then open the floor to questions from the audience. We also have some prepared questions to get us started if needed.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Google Slides questions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Plug for YPAC and CG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four of us connect through YPAC, it was created to provide </a:t>
            </a:r>
            <a:r>
              <a:rPr lang="en"/>
              <a:t>counsel</a:t>
            </a:r>
            <a:r>
              <a:rPr lang="en"/>
              <a:t> to the Educause President and </a:t>
            </a:r>
            <a:r>
              <a:rPr lang="en"/>
              <a:t>strengthen the focus in EDUCAUSE on emerging leaders and new voices, especially from those demographics that are typically underrepresented in EDUCAUSE volunteer leadership.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YP CG is intended to provide a forum for open dialogue, collaboration, and engagement on topics of interest to young professionals in higher ed work environments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question: </a:t>
            </a:r>
            <a:r>
              <a:rPr lang="en"/>
              <a:t>What are your experiences with both formal and informal mentorship?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Followups if needed: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/>
              <a:t>What is the most impactful mentoring relationship you have had/have and why?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/>
              <a:t>What are your greatest challenges with mentorship as a young professional?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"/>
              <a:t>How do you begin? What does that process look like?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ducause.edu/educause-young-professionals-advisory-council" TargetMode="External"/><Relationship Id="rId4" Type="http://schemas.openxmlformats.org/officeDocument/2006/relationships/hyperlink" Target="https://www.educause.edu/discuss/young-professionals-constituent-group" TargetMode="External"/><Relationship Id="rId11" Type="http://schemas.openxmlformats.org/officeDocument/2006/relationships/hyperlink" Target="https://events.educause.edu/annual-conference/2017/agenda/course-and-campus-collaboration-made-cohesive" TargetMode="External"/><Relationship Id="rId10" Type="http://schemas.openxmlformats.org/officeDocument/2006/relationships/hyperlink" Target="https://events.educause.edu/annual-conference/2017/agenda/the-future-of-the-it-workforce-in-higher-ed" TargetMode="External"/><Relationship Id="rId9" Type="http://schemas.openxmlformats.org/officeDocument/2006/relationships/hyperlink" Target="https://events.educause.edu/annual-conference/2017/agenda/california-state-universitys-technologyenabled-advising-showcase" TargetMode="External"/><Relationship Id="rId5" Type="http://schemas.openxmlformats.org/officeDocument/2006/relationships/hyperlink" Target="https://drive.google.com/file/d/0B1EClHzTLntqLVl4ZHlNQTUwLTQ/view" TargetMode="External"/><Relationship Id="rId6" Type="http://schemas.openxmlformats.org/officeDocument/2006/relationships/hyperlink" Target="https://events.educause.edu/annual-conference/2017/agenda/wanna-taco-bout-it-an-employee-engagement-initiative" TargetMode="External"/><Relationship Id="rId7" Type="http://schemas.openxmlformats.org/officeDocument/2006/relationships/hyperlink" Target="https://events.educause.edu/annual-conference/2017/agenda/young-professionals-constituent-group-meeting" TargetMode="External"/><Relationship Id="rId8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Building a Mentorship Network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Panel Discussion - Educause 2017 Annual Conference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729450" y="4690700"/>
            <a:ext cx="3000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#EDU17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729450" y="4690700"/>
            <a:ext cx="3000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#EDU17</a:t>
            </a:r>
          </a:p>
        </p:txBody>
      </p:sp>
      <p:pic>
        <p:nvPicPr>
          <p:cNvPr descr="kevin.jpg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8054"/>
          <a:stretch/>
        </p:blipFill>
        <p:spPr>
          <a:xfrm>
            <a:off x="6814125" y="1987824"/>
            <a:ext cx="1670700" cy="1702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96" name="Shape 96"/>
          <p:cNvSpPr txBox="1"/>
          <p:nvPr>
            <p:ph idx="1" type="body"/>
          </p:nvPr>
        </p:nvSpPr>
        <p:spPr>
          <a:xfrm>
            <a:off x="6428775" y="3883400"/>
            <a:ext cx="2441400" cy="59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 Duvall,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 of Virginia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477875" y="3883400"/>
            <a:ext cx="2441400" cy="59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Jonathan Hardy,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 of Georgia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2526950" y="3883400"/>
            <a:ext cx="2441400" cy="59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Shauna’h Fuegen,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Bates College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576050" y="3883400"/>
            <a:ext cx="2441400" cy="591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Bass,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Portland State U</a:t>
            </a:r>
          </a:p>
        </p:txBody>
      </p:sp>
      <p:pic>
        <p:nvPicPr>
          <p:cNvPr descr="profile.jpg" id="100" name="Shape 100"/>
          <p:cNvPicPr preferRelativeResize="0"/>
          <p:nvPr/>
        </p:nvPicPr>
        <p:blipFill rotWithShape="1">
          <a:blip r:embed="rId4">
            <a:alphaModFix/>
          </a:blip>
          <a:srcRect b="0" l="941" r="941" t="0"/>
          <a:stretch/>
        </p:blipFill>
        <p:spPr>
          <a:xfrm>
            <a:off x="4863217" y="1987824"/>
            <a:ext cx="1670700" cy="1702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New headshot.jpg" id="101" name="Shape 101"/>
          <p:cNvPicPr preferRelativeResize="0"/>
          <p:nvPr/>
        </p:nvPicPr>
        <p:blipFill rotWithShape="1">
          <a:blip r:embed="rId5">
            <a:alphaModFix/>
          </a:blip>
          <a:srcRect b="0" l="17294" r="17294" t="0"/>
          <a:stretch/>
        </p:blipFill>
        <p:spPr>
          <a:xfrm>
            <a:off x="2912308" y="1987824"/>
            <a:ext cx="1670700" cy="1702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yan Bass Profile Pic Black and White.jpeg" id="102" name="Shape 102"/>
          <p:cNvPicPr preferRelativeResize="0"/>
          <p:nvPr/>
        </p:nvPicPr>
        <p:blipFill rotWithShape="1">
          <a:blip r:embed="rId6">
            <a:alphaModFix/>
          </a:blip>
          <a:srcRect b="396" l="0" r="0" t="386"/>
          <a:stretch/>
        </p:blipFill>
        <p:spPr>
          <a:xfrm>
            <a:off x="961400" y="1987824"/>
            <a:ext cx="1670700" cy="17028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</a:rPr>
              <a:t>Format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</a:rPr>
              <a:t>Questions - Direct or via Google Slides link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</a:rPr>
              <a:t>Young Professionals Advisory Council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999999"/>
                </a:solidFill>
              </a:rPr>
              <a:t>Young Professionals Constituent Group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 and Discussion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625" y="152400"/>
            <a:ext cx="644074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Resources/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Other Sessions at EDUCAUSE 2017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729450" y="2240275"/>
            <a:ext cx="3639600" cy="2690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accent5"/>
                </a:solidFill>
                <a:hlinkClick r:id="rId3"/>
              </a:rPr>
              <a:t>Young Professionals Advisory Council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accent5"/>
                </a:solidFill>
                <a:hlinkClick r:id="rId4"/>
              </a:rPr>
              <a:t>Young Professionals CG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Mentorship Map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/>
              <a:t>Sessions/Posters at EDUCAUSE 2017: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Wanna TACO 'bout it? An Employee Engagement Initiative 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Char char="-"/>
            </a:pPr>
            <a:r>
              <a:rPr lang="en" sz="1200">
                <a:solidFill>
                  <a:srgbClr val="212121"/>
                </a:solidFill>
              </a:rPr>
              <a:t>Wednesday , November 1 at 12:45pm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Char char="-"/>
            </a:pPr>
            <a:r>
              <a:rPr lang="en" sz="1200">
                <a:solidFill>
                  <a:srgbClr val="212121"/>
                </a:solidFill>
              </a:rPr>
              <a:t>Kelsey Lunsmann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Young Professionals Constituent Group Meeting 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Char char="-"/>
            </a:pPr>
            <a:r>
              <a:rPr lang="en" sz="1200">
                <a:solidFill>
                  <a:srgbClr val="212121"/>
                </a:solidFill>
              </a:rPr>
              <a:t>Wednesday , November 1 at 3:10pm 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Char char="-"/>
            </a:pPr>
            <a:r>
              <a:rPr lang="en" sz="1200">
                <a:solidFill>
                  <a:srgbClr val="212121"/>
                </a:solidFill>
              </a:rPr>
              <a:t>Jonathan Hardy and Tina Pappas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125" name="Shape 125"/>
          <p:cNvSpPr txBox="1"/>
          <p:nvPr/>
        </p:nvSpPr>
        <p:spPr>
          <a:xfrm>
            <a:off x="7928850" y="4565000"/>
            <a:ext cx="10293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#EDU17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5325" y="667188"/>
            <a:ext cx="1129425" cy="11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6980189" y="1853850"/>
            <a:ext cx="19797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Look for Us!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369050" y="1853850"/>
            <a:ext cx="440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(continued)</a:t>
            </a: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CSU’s Technology Enabled Advising Showcase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rPr>
              <a:t>Wednesday, November 1 at 12:45pm</a:t>
            </a: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rPr>
              <a:t>Orlando Leon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The Future of the IT Workforce in Higher Ed 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rPr>
              <a:t>Thursday, November 2 at 8:00am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rPr>
              <a:t>Orlando Leon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1"/>
              </a:rPr>
              <a:t>Course and Campus Collaboration Made Cohesive 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rPr>
              <a:t>Thursday, November 2 at 4:30pm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Clr>
                <a:srgbClr val="212121"/>
              </a:buClr>
              <a:buSzPct val="100000"/>
              <a:buFont typeface="Lato"/>
              <a:buChar char="-"/>
            </a:pPr>
            <a:r>
              <a:rPr lang="en" sz="1200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rPr>
              <a:t>Nicole Weber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