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CB567E-2EF0-4496-A3B8-6C87D95ED9B8}">
  <a:tblStyle styleId="{DACB567E-2EF0-4496-A3B8-6C87D95ED9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/>
    <p:restoredTop sz="78686"/>
  </p:normalViewPr>
  <p:slideViewPr>
    <p:cSldViewPr snapToGrid="0" snapToObjects="1">
      <p:cViewPr varScale="1">
        <p:scale>
          <a:sx n="102" d="100"/>
          <a:sy n="102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48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065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9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50000" cy="4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05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50000" cy="4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81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2250000" cy="399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417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9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12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22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ver Op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Divi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 descr="Section Divider" title="Section Divider"/>
          <p:cNvSpPr txBox="1">
            <a:spLocks noGrp="1"/>
          </p:cNvSpPr>
          <p:nvPr>
            <p:ph type="body" idx="1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Bulleted Lis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ver Opt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Grey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Grey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7 Content Grey 3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07C7C"/>
              </a:buClr>
              <a:buFont typeface="Arial"/>
              <a:buNone/>
              <a:defRPr sz="2800" b="1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aclemmons@davidson.edu" TargetMode="External"/><Relationship Id="rId4" Type="http://schemas.openxmlformats.org/officeDocument/2006/relationships/hyperlink" Target="mailto:sfabiani@colgate.edu" TargetMode="External"/><Relationship Id="rId5" Type="http://schemas.openxmlformats.org/officeDocument/2006/relationships/hyperlink" Target="mailto:kmcintosh@richmond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228600" y="264795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</a:rPr>
              <a:t>IT 2.0: Reimagining the IT Organization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rgbClr val="707C7C"/>
                </a:solidFill>
                <a:latin typeface="Arial"/>
                <a:ea typeface="Arial"/>
                <a:cs typeface="Arial"/>
                <a:sym typeface="Arial"/>
              </a:rPr>
              <a:t>PRESENTED BY: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Raechelle Clemmons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>
                <a:solidFill>
                  <a:schemeClr val="dk1"/>
                </a:solidFill>
              </a:rPr>
              <a:t>Steve Fabiani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>
                <a:solidFill>
                  <a:schemeClr val="dk1"/>
                </a:solidFill>
              </a:rPr>
              <a:t>Keith McIntosh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80772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Davidson College - Before (38.75 FTE)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t="13778"/>
          <a:stretch/>
        </p:blipFill>
        <p:spPr>
          <a:xfrm>
            <a:off x="457200" y="1200525"/>
            <a:ext cx="7555001" cy="36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Davidson College - After (41.375 FTE)</a:t>
            </a:r>
          </a:p>
        </p:txBody>
      </p:sp>
      <p:sp>
        <p:nvSpPr>
          <p:cNvPr id="109" name="Shape 109"/>
          <p:cNvSpPr/>
          <p:nvPr/>
        </p:nvSpPr>
        <p:spPr>
          <a:xfrm>
            <a:off x="260425" y="4351350"/>
            <a:ext cx="2170200" cy="59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t="21303"/>
          <a:stretch/>
        </p:blipFill>
        <p:spPr>
          <a:xfrm>
            <a:off x="228600" y="1222525"/>
            <a:ext cx="8567750" cy="35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6100" y="4758025"/>
            <a:ext cx="6344100" cy="34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i="1"/>
              <a:t>Green = members of leadership team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519675" y="1578476"/>
            <a:ext cx="1500000" cy="2078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114935" marR="107950" lvl="0" indent="-635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Technology &amp; Instructional Support Services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182362" y="1578476"/>
            <a:ext cx="1498500" cy="2078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104139" marR="97155" lvl="0" indent="-2539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Infrastructure and Comm.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845049" y="1578476"/>
            <a:ext cx="1498500" cy="2078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217804" marR="212090" lvl="0" indent="-1904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Enterprise Application Services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506211" y="1578476"/>
            <a:ext cx="1498500" cy="2078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2540" marR="0" lvl="0" indent="-254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</a:p>
          <a:p>
            <a:pPr marL="1270" marR="0" lvl="0" indent="-127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7168898" y="1578476"/>
            <a:ext cx="1498500" cy="2078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</a:p>
          <a:p>
            <a:pPr marL="2540" marR="0" lvl="0" indent="-254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251253" y="3885127"/>
            <a:ext cx="810900" cy="4209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</a:p>
        </p:txBody>
      </p:sp>
      <p:sp>
        <p:nvSpPr>
          <p:cNvPr id="122" name="Shape 122"/>
          <p:cNvSpPr/>
          <p:nvPr/>
        </p:nvSpPr>
        <p:spPr>
          <a:xfrm>
            <a:off x="2199182" y="3952565"/>
            <a:ext cx="399300" cy="284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957" y="0"/>
                </a:moveTo>
                <a:lnTo>
                  <a:pt x="62957" y="29979"/>
                </a:lnTo>
                <a:lnTo>
                  <a:pt x="0" y="29979"/>
                </a:lnTo>
                <a:lnTo>
                  <a:pt x="0" y="89939"/>
                </a:lnTo>
                <a:lnTo>
                  <a:pt x="62957" y="89939"/>
                </a:lnTo>
                <a:lnTo>
                  <a:pt x="62957" y="119919"/>
                </a:lnTo>
                <a:lnTo>
                  <a:pt x="119962" y="59959"/>
                </a:lnTo>
                <a:lnTo>
                  <a:pt x="62957" y="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726991" y="3896077"/>
            <a:ext cx="812700" cy="42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891"/>
                </a:moveTo>
                <a:lnTo>
                  <a:pt x="119924" y="119891"/>
                </a:lnTo>
                <a:lnTo>
                  <a:pt x="119924" y="0"/>
                </a:lnTo>
                <a:lnTo>
                  <a:pt x="0" y="0"/>
                </a:lnTo>
                <a:lnTo>
                  <a:pt x="0" y="119891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820050" y="4037373"/>
            <a:ext cx="626700" cy="138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Manager</a:t>
            </a:r>
          </a:p>
        </p:txBody>
      </p:sp>
      <p:sp>
        <p:nvSpPr>
          <p:cNvPr id="125" name="Shape 125"/>
          <p:cNvSpPr/>
          <p:nvPr/>
        </p:nvSpPr>
        <p:spPr>
          <a:xfrm>
            <a:off x="3668317" y="3952565"/>
            <a:ext cx="399300" cy="284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957" y="0"/>
                </a:moveTo>
                <a:lnTo>
                  <a:pt x="62957" y="29979"/>
                </a:lnTo>
                <a:lnTo>
                  <a:pt x="0" y="29979"/>
                </a:lnTo>
                <a:lnTo>
                  <a:pt x="0" y="89939"/>
                </a:lnTo>
                <a:lnTo>
                  <a:pt x="62957" y="89939"/>
                </a:lnTo>
                <a:lnTo>
                  <a:pt x="62957" y="119919"/>
                </a:lnTo>
                <a:lnTo>
                  <a:pt x="119962" y="59959"/>
                </a:lnTo>
                <a:lnTo>
                  <a:pt x="62957" y="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4188002" y="3885127"/>
            <a:ext cx="810900" cy="4209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94310" marR="0" lvl="0" indent="-381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Assoc.</a:t>
            </a:r>
          </a:p>
          <a:p>
            <a:pPr marL="132080" marR="0" lvl="0" indent="-5079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</a:p>
        </p:txBody>
      </p:sp>
      <p:sp>
        <p:nvSpPr>
          <p:cNvPr id="127" name="Shape 127"/>
          <p:cNvSpPr/>
          <p:nvPr/>
        </p:nvSpPr>
        <p:spPr>
          <a:xfrm>
            <a:off x="5137453" y="3952565"/>
            <a:ext cx="399300" cy="284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957" y="0"/>
                </a:moveTo>
                <a:lnTo>
                  <a:pt x="62957" y="29979"/>
                </a:lnTo>
                <a:lnTo>
                  <a:pt x="0" y="29979"/>
                </a:lnTo>
                <a:lnTo>
                  <a:pt x="0" y="89939"/>
                </a:lnTo>
                <a:lnTo>
                  <a:pt x="62957" y="89939"/>
                </a:lnTo>
                <a:lnTo>
                  <a:pt x="62957" y="119919"/>
                </a:lnTo>
                <a:lnTo>
                  <a:pt x="119962" y="59959"/>
                </a:lnTo>
                <a:lnTo>
                  <a:pt x="62957" y="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5657138" y="3885127"/>
            <a:ext cx="810900" cy="4209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31445" marR="0" lvl="0" indent="-444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</a:p>
        </p:txBody>
      </p:sp>
      <p:sp>
        <p:nvSpPr>
          <p:cNvPr id="129" name="Shape 129"/>
          <p:cNvSpPr/>
          <p:nvPr/>
        </p:nvSpPr>
        <p:spPr>
          <a:xfrm>
            <a:off x="6605066" y="3952565"/>
            <a:ext cx="399300" cy="284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957" y="0"/>
                </a:moveTo>
                <a:lnTo>
                  <a:pt x="62957" y="29979"/>
                </a:lnTo>
                <a:lnTo>
                  <a:pt x="0" y="29979"/>
                </a:lnTo>
                <a:lnTo>
                  <a:pt x="0" y="89939"/>
                </a:lnTo>
                <a:lnTo>
                  <a:pt x="62957" y="89939"/>
                </a:lnTo>
                <a:lnTo>
                  <a:pt x="62957" y="119919"/>
                </a:lnTo>
                <a:lnTo>
                  <a:pt x="119961" y="59959"/>
                </a:lnTo>
                <a:lnTo>
                  <a:pt x="62957" y="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7124750" y="3885127"/>
            <a:ext cx="810900" cy="4209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270" marR="0" lvl="0" indent="-127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AVP</a:t>
            </a:r>
          </a:p>
        </p:txBody>
      </p:sp>
      <p:sp>
        <p:nvSpPr>
          <p:cNvPr id="131" name="Shape 131"/>
          <p:cNvSpPr/>
          <p:nvPr/>
        </p:nvSpPr>
        <p:spPr>
          <a:xfrm>
            <a:off x="2922212" y="3880150"/>
            <a:ext cx="50940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99" y="0"/>
                </a:moveTo>
                <a:lnTo>
                  <a:pt x="0" y="119934"/>
                </a:lnTo>
              </a:path>
            </a:pathLst>
          </a:custGeom>
          <a:noFill/>
          <a:ln w="380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2922063" y="3880150"/>
            <a:ext cx="50940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99" y="119934"/>
                </a:lnTo>
              </a:path>
            </a:pathLst>
          </a:custGeom>
          <a:noFill/>
          <a:ln w="380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014983" y="1018412"/>
            <a:ext cx="50927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0" y="73661"/>
                </a:moveTo>
                <a:lnTo>
                  <a:pt x="0" y="73661"/>
                </a:lnTo>
                <a:lnTo>
                  <a:pt x="59969" y="119907"/>
                </a:lnTo>
                <a:lnTo>
                  <a:pt x="119940" y="73661"/>
                </a:lnTo>
                <a:close/>
              </a:path>
              <a:path w="120000" h="120000" extrusionOk="0">
                <a:moveTo>
                  <a:pt x="89955" y="0"/>
                </a:moveTo>
                <a:lnTo>
                  <a:pt x="29984" y="0"/>
                </a:lnTo>
                <a:lnTo>
                  <a:pt x="29984" y="73661"/>
                </a:lnTo>
                <a:lnTo>
                  <a:pt x="89955" y="73661"/>
                </a:lnTo>
                <a:lnTo>
                  <a:pt x="899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014983" y="1018412"/>
            <a:ext cx="50927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9955" y="0"/>
                </a:moveTo>
                <a:lnTo>
                  <a:pt x="89955" y="73661"/>
                </a:lnTo>
                <a:lnTo>
                  <a:pt x="119940" y="73661"/>
                </a:lnTo>
                <a:lnTo>
                  <a:pt x="59969" y="119907"/>
                </a:lnTo>
                <a:lnTo>
                  <a:pt x="0" y="73661"/>
                </a:lnTo>
                <a:lnTo>
                  <a:pt x="29984" y="73661"/>
                </a:lnTo>
                <a:lnTo>
                  <a:pt x="29984" y="0"/>
                </a:lnTo>
                <a:lnTo>
                  <a:pt x="89955" y="0"/>
                </a:lnTo>
                <a:close/>
              </a:path>
            </a:pathLst>
          </a:custGeom>
          <a:noFill/>
          <a:ln w="121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677667" y="1018412"/>
            <a:ext cx="50927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0" y="73661"/>
                </a:moveTo>
                <a:lnTo>
                  <a:pt x="0" y="73661"/>
                </a:lnTo>
                <a:lnTo>
                  <a:pt x="59969" y="119907"/>
                </a:lnTo>
                <a:lnTo>
                  <a:pt x="119940" y="73661"/>
                </a:lnTo>
                <a:close/>
              </a:path>
              <a:path w="120000" h="120000" extrusionOk="0">
                <a:moveTo>
                  <a:pt x="89955" y="0"/>
                </a:moveTo>
                <a:lnTo>
                  <a:pt x="29985" y="0"/>
                </a:lnTo>
                <a:lnTo>
                  <a:pt x="29985" y="73661"/>
                </a:lnTo>
                <a:lnTo>
                  <a:pt x="89955" y="73661"/>
                </a:lnTo>
                <a:lnTo>
                  <a:pt x="899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677667" y="1018412"/>
            <a:ext cx="50927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9955" y="0"/>
                </a:moveTo>
                <a:lnTo>
                  <a:pt x="89955" y="73661"/>
                </a:lnTo>
                <a:lnTo>
                  <a:pt x="119940" y="73661"/>
                </a:lnTo>
                <a:lnTo>
                  <a:pt x="59969" y="119907"/>
                </a:lnTo>
                <a:lnTo>
                  <a:pt x="0" y="73661"/>
                </a:lnTo>
                <a:lnTo>
                  <a:pt x="29985" y="73661"/>
                </a:lnTo>
                <a:lnTo>
                  <a:pt x="29985" y="0"/>
                </a:lnTo>
                <a:lnTo>
                  <a:pt x="89955" y="0"/>
                </a:lnTo>
                <a:close/>
              </a:path>
            </a:pathLst>
          </a:custGeom>
          <a:noFill/>
          <a:ln w="121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338828" y="1018412"/>
            <a:ext cx="50927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0" y="73661"/>
                </a:moveTo>
                <a:lnTo>
                  <a:pt x="0" y="73661"/>
                </a:lnTo>
                <a:lnTo>
                  <a:pt x="59970" y="119907"/>
                </a:lnTo>
                <a:lnTo>
                  <a:pt x="119940" y="73661"/>
                </a:lnTo>
                <a:close/>
              </a:path>
              <a:path w="120000" h="120000" extrusionOk="0">
                <a:moveTo>
                  <a:pt x="89955" y="0"/>
                </a:moveTo>
                <a:lnTo>
                  <a:pt x="29985" y="0"/>
                </a:lnTo>
                <a:lnTo>
                  <a:pt x="29985" y="73661"/>
                </a:lnTo>
                <a:lnTo>
                  <a:pt x="89955" y="73661"/>
                </a:lnTo>
                <a:lnTo>
                  <a:pt x="8995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4338828" y="1018412"/>
            <a:ext cx="50927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9955" y="0"/>
                </a:moveTo>
                <a:lnTo>
                  <a:pt x="89955" y="73661"/>
                </a:lnTo>
                <a:lnTo>
                  <a:pt x="119940" y="73661"/>
                </a:lnTo>
                <a:lnTo>
                  <a:pt x="59970" y="119907"/>
                </a:lnTo>
                <a:lnTo>
                  <a:pt x="0" y="73661"/>
                </a:lnTo>
                <a:lnTo>
                  <a:pt x="29985" y="73661"/>
                </a:lnTo>
                <a:lnTo>
                  <a:pt x="29985" y="0"/>
                </a:lnTo>
                <a:lnTo>
                  <a:pt x="89955" y="0"/>
                </a:lnTo>
                <a:close/>
              </a:path>
            </a:pathLst>
          </a:custGeom>
          <a:noFill/>
          <a:ln w="121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7662671" y="1018412"/>
            <a:ext cx="50927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0" y="73661"/>
                </a:moveTo>
                <a:lnTo>
                  <a:pt x="0" y="73661"/>
                </a:lnTo>
                <a:lnTo>
                  <a:pt x="59969" y="119907"/>
                </a:lnTo>
                <a:lnTo>
                  <a:pt x="119940" y="73661"/>
                </a:lnTo>
                <a:close/>
              </a:path>
              <a:path w="120000" h="120000" extrusionOk="0">
                <a:moveTo>
                  <a:pt x="89954" y="0"/>
                </a:moveTo>
                <a:lnTo>
                  <a:pt x="29984" y="0"/>
                </a:lnTo>
                <a:lnTo>
                  <a:pt x="29984" y="73661"/>
                </a:lnTo>
                <a:lnTo>
                  <a:pt x="89954" y="73661"/>
                </a:lnTo>
                <a:lnTo>
                  <a:pt x="8995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662671" y="1018412"/>
            <a:ext cx="509270" cy="49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9954" y="0"/>
                </a:moveTo>
                <a:lnTo>
                  <a:pt x="89954" y="73661"/>
                </a:lnTo>
                <a:lnTo>
                  <a:pt x="119940" y="73661"/>
                </a:lnTo>
                <a:lnTo>
                  <a:pt x="59969" y="119907"/>
                </a:lnTo>
                <a:lnTo>
                  <a:pt x="0" y="73661"/>
                </a:lnTo>
                <a:lnTo>
                  <a:pt x="29984" y="73661"/>
                </a:lnTo>
                <a:lnTo>
                  <a:pt x="29984" y="0"/>
                </a:lnTo>
                <a:lnTo>
                  <a:pt x="89954" y="0"/>
                </a:lnTo>
                <a:close/>
              </a:path>
            </a:pathLst>
          </a:custGeom>
          <a:noFill/>
          <a:ln w="121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Ithaca College - Before (5 offices; 5 levels)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955038" y="3923227"/>
            <a:ext cx="810900" cy="4209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635" marR="0" lvl="0" indent="-635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</a:p>
        </p:txBody>
      </p:sp>
      <p:sp>
        <p:nvSpPr>
          <p:cNvPr id="147" name="Shape 147"/>
          <p:cNvSpPr/>
          <p:nvPr/>
        </p:nvSpPr>
        <p:spPr>
          <a:xfrm>
            <a:off x="2904488" y="3990665"/>
            <a:ext cx="399300" cy="284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957" y="0"/>
                </a:moveTo>
                <a:lnTo>
                  <a:pt x="62957" y="29979"/>
                </a:lnTo>
                <a:lnTo>
                  <a:pt x="0" y="29979"/>
                </a:lnTo>
                <a:lnTo>
                  <a:pt x="0" y="89939"/>
                </a:lnTo>
                <a:lnTo>
                  <a:pt x="62957" y="89939"/>
                </a:lnTo>
                <a:lnTo>
                  <a:pt x="62957" y="119919"/>
                </a:lnTo>
                <a:lnTo>
                  <a:pt x="119962" y="59959"/>
                </a:lnTo>
                <a:lnTo>
                  <a:pt x="62957" y="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424173" y="3923227"/>
            <a:ext cx="810900" cy="4209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94310" marR="0" lvl="0" indent="-381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Assoc.</a:t>
            </a:r>
          </a:p>
          <a:p>
            <a:pPr marL="131445" marR="0" lvl="0" indent="-4445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</a:p>
        </p:txBody>
      </p:sp>
      <p:sp>
        <p:nvSpPr>
          <p:cNvPr id="149" name="Shape 149"/>
          <p:cNvSpPr/>
          <p:nvPr/>
        </p:nvSpPr>
        <p:spPr>
          <a:xfrm>
            <a:off x="4372102" y="3990665"/>
            <a:ext cx="399300" cy="284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957" y="0"/>
                </a:moveTo>
                <a:lnTo>
                  <a:pt x="62957" y="29979"/>
                </a:lnTo>
                <a:lnTo>
                  <a:pt x="0" y="29979"/>
                </a:lnTo>
                <a:lnTo>
                  <a:pt x="0" y="89939"/>
                </a:lnTo>
                <a:lnTo>
                  <a:pt x="62957" y="89939"/>
                </a:lnTo>
                <a:lnTo>
                  <a:pt x="62957" y="119919"/>
                </a:lnTo>
                <a:lnTo>
                  <a:pt x="119962" y="59959"/>
                </a:lnTo>
                <a:lnTo>
                  <a:pt x="62957" y="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891784" y="3923227"/>
            <a:ext cx="810900" cy="4209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132715" marR="0" lvl="0" indent="-5714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</a:p>
        </p:txBody>
      </p:sp>
      <p:sp>
        <p:nvSpPr>
          <p:cNvPr id="151" name="Shape 151"/>
          <p:cNvSpPr/>
          <p:nvPr/>
        </p:nvSpPr>
        <p:spPr>
          <a:xfrm>
            <a:off x="5841238" y="3990665"/>
            <a:ext cx="399300" cy="284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957" y="0"/>
                </a:moveTo>
                <a:lnTo>
                  <a:pt x="62957" y="29979"/>
                </a:lnTo>
                <a:lnTo>
                  <a:pt x="0" y="29979"/>
                </a:lnTo>
                <a:lnTo>
                  <a:pt x="0" y="89939"/>
                </a:lnTo>
                <a:lnTo>
                  <a:pt x="62957" y="89939"/>
                </a:lnTo>
                <a:lnTo>
                  <a:pt x="62957" y="119919"/>
                </a:lnTo>
                <a:lnTo>
                  <a:pt x="119962" y="59959"/>
                </a:lnTo>
                <a:lnTo>
                  <a:pt x="62957" y="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493521" y="1105733"/>
            <a:ext cx="1873200" cy="2381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296545" marR="290830" lvl="0" indent="-44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Teaching and Learning with Technology</a:t>
            </a:r>
          </a:p>
          <a:p>
            <a:pPr marL="411480" marR="405130" lvl="0" indent="-5080" algn="ctr" rtl="0">
              <a:lnSpc>
                <a:spcPct val="100000"/>
              </a:lnSpc>
              <a:spcBef>
                <a:spcPts val="1320"/>
              </a:spcBef>
              <a:buSzPct val="25000"/>
              <a:buNone/>
            </a:pPr>
            <a:r>
              <a:rPr lang="en-US" sz="15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Technology services that support teaching, learning, and research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589021" y="1105733"/>
            <a:ext cx="1872000" cy="2381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148590" marR="142875" lvl="0" indent="-88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Engagement and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"/>
              </a:spcBef>
              <a:buNone/>
            </a:pP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7650" marR="240029" lvl="0" indent="-635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Our front door with the campus.</a:t>
            </a:r>
          </a:p>
          <a:p>
            <a:pPr marL="267970" marR="258445" lvl="0" indent="-127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Application implementation. Business Process Improvements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684521" y="1105733"/>
            <a:ext cx="1872000" cy="2381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268605" marR="146685" lvl="0" indent="-116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Architecture and Infrastructure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"/>
              </a:spcBef>
              <a:buNone/>
            </a:pP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5270" marR="247650" lvl="0" indent="11429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Operation of our on premise and cloud technology infrastructure.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778497" y="1105733"/>
            <a:ext cx="1872000" cy="2381100"/>
          </a:xfrm>
          <a:prstGeom prst="rect">
            <a:avLst/>
          </a:prstGeom>
          <a:solidFill>
            <a:srgbClr val="1F4E79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379730" marR="370205" lvl="0" indent="-1142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Information Security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"/>
              </a:spcBef>
              <a:buNone/>
            </a:pPr>
            <a:endParaRPr sz="2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2255" marR="252729" lvl="0" indent="-8254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College-wide information security program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360921" y="3923227"/>
            <a:ext cx="810900" cy="4209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AVP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Ithaca College - After (4 Offices &amp; 4 Levels)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435925" y="1105725"/>
            <a:ext cx="1930800" cy="2381100"/>
          </a:xfrm>
          <a:prstGeom prst="rect">
            <a:avLst/>
          </a:prstGeom>
          <a:solidFill>
            <a:srgbClr val="741B47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296545" marR="290830" lvl="0" indent="-44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Services and Shared Infra.</a:t>
            </a:r>
          </a:p>
          <a:p>
            <a:pPr marL="411480" marR="405130" lvl="0" indent="-5080" algn="ctr" rtl="0">
              <a:lnSpc>
                <a:spcPct val="100000"/>
              </a:lnSpc>
              <a:spcBef>
                <a:spcPts val="0"/>
              </a:spcBef>
              <a:buNone/>
            </a:pPr>
            <a:endParaRPr sz="15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480" marR="405130" lvl="0" indent="-508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 Dev</a:t>
            </a:r>
          </a:p>
          <a:p>
            <a:pPr marL="411480" marR="405130" lvl="0" indent="-508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</a:p>
          <a:p>
            <a:pPr marL="411480" marR="405130" lvl="0" indent="-508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</a:p>
          <a:p>
            <a:pPr marL="411480" marR="405130" lvl="0" indent="-508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Servers</a:t>
            </a:r>
          </a:p>
          <a:p>
            <a:pPr marL="411480" marR="405130" lvl="0" indent="-508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 and Com</a:t>
            </a:r>
          </a:p>
          <a:p>
            <a:pPr marL="411480" marR="405130" lvl="0" indent="-508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Facilities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2530225" y="1105725"/>
            <a:ext cx="1930800" cy="2381100"/>
          </a:xfrm>
          <a:prstGeom prst="rect">
            <a:avLst/>
          </a:prstGeom>
          <a:solidFill>
            <a:srgbClr val="741B47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148590" marR="142875" lvl="0" indent="-88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Data Analytics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"/>
              </a:spcBef>
              <a:buNone/>
            </a:pPr>
            <a:endParaRPr sz="205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7970" marR="258445" lvl="0" indent="-1270" algn="ctr" rtl="0">
              <a:lnSpc>
                <a:spcPct val="100000"/>
              </a:lnSpc>
              <a:spcBef>
                <a:spcPts val="0"/>
              </a:spcBef>
              <a:buNone/>
            </a:pPr>
            <a:endParaRPr sz="15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7970" marR="258445" lvl="0" indent="-127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Warehouse</a:t>
            </a:r>
          </a:p>
          <a:p>
            <a:pPr marL="267970" marR="258445" lvl="0" indent="-127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Analysis</a:t>
            </a:r>
          </a:p>
          <a:p>
            <a:pPr marL="267970" marR="258445" lvl="0" indent="-127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Visualization</a:t>
            </a:r>
          </a:p>
          <a:p>
            <a:pPr marL="267970" marR="258445" lvl="0" indent="-127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Decision Support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625725" y="1105725"/>
            <a:ext cx="1930800" cy="2381100"/>
          </a:xfrm>
          <a:prstGeom prst="rect">
            <a:avLst/>
          </a:prstGeom>
          <a:solidFill>
            <a:srgbClr val="741B47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268605" marR="146685" lvl="0" indent="-116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Classrooms, Digital Media and Events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"/>
              </a:spcBef>
              <a:buNone/>
            </a:pPr>
            <a:endParaRPr sz="205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5270" marR="247650" lvl="0" indent="11429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~80 Classrooms</a:t>
            </a:r>
            <a:b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Audio and Video Studios</a:t>
            </a:r>
          </a:p>
          <a:p>
            <a:pPr marL="255270" marR="247650" lvl="0" indent="11429" algn="just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&gt;1000 Events 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719725" y="1105725"/>
            <a:ext cx="1930800" cy="2381100"/>
          </a:xfrm>
          <a:prstGeom prst="rect">
            <a:avLst/>
          </a:prstGeom>
          <a:solidFill>
            <a:srgbClr val="741B47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379730" marR="370205" lvl="0" indent="-1142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Learning/ Applied Innovation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2"/>
              </a:spcBef>
              <a:buNone/>
            </a:pPr>
            <a:endParaRPr sz="2050">
              <a:solidFill>
                <a:srgbClr val="D9D9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52728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Learning With and         About Technology </a:t>
            </a:r>
          </a:p>
          <a:p>
            <a:pPr marL="0" marR="252728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52728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Seeding Creativity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Colgate University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35925" y="3605400"/>
            <a:ext cx="8214600" cy="767700"/>
          </a:xfrm>
          <a:prstGeom prst="rect">
            <a:avLst/>
          </a:prstGeom>
          <a:solidFill>
            <a:srgbClr val="741B47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marR="40513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Engagement and Support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530225" y="4467225"/>
            <a:ext cx="6120300" cy="549000"/>
          </a:xfrm>
          <a:prstGeom prst="rect">
            <a:avLst/>
          </a:prstGeom>
          <a:solidFill>
            <a:srgbClr val="741B47"/>
          </a:solidFill>
          <a:ln w="12175" cap="flat" cmpd="sng">
            <a:solidFill>
              <a:srgbClr val="4170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 marL="0" marR="40513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Office of the CIO (Budget, Policy, Security, Projects)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7620000" cy="312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00" y="-84625"/>
            <a:ext cx="8761199" cy="52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7620000" cy="312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500" b="1"/>
              <a:t>Planned</a:t>
            </a:r>
            <a:r>
              <a:rPr lang="en-US" sz="1500"/>
              <a:t>: June - August 2017 | </a:t>
            </a:r>
            <a:r>
              <a:rPr lang="en-US" sz="1500" b="1"/>
              <a:t>Completed</a:t>
            </a:r>
            <a:r>
              <a:rPr lang="en-US" sz="1500"/>
              <a:t>: September 2016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500" b="1"/>
              <a:t>Motivation</a:t>
            </a:r>
            <a:r>
              <a:rPr lang="en-US" sz="1500"/>
              <a:t>: Break down silos, bimodal capacity, new capabilities, more leadership opps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Reimagining IT at Davidson College</a:t>
            </a:r>
          </a:p>
        </p:txBody>
      </p:sp>
      <p:sp>
        <p:nvSpPr>
          <p:cNvPr id="49" name="Shape 49"/>
          <p:cNvSpPr/>
          <p:nvPr/>
        </p:nvSpPr>
        <p:spPr>
          <a:xfrm>
            <a:off x="260425" y="4351350"/>
            <a:ext cx="2170200" cy="59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50" name="Shape 50"/>
          <p:cNvGraphicFramePr/>
          <p:nvPr/>
        </p:nvGraphicFramePr>
        <p:xfrm>
          <a:off x="457200" y="2052347"/>
          <a:ext cx="7650425" cy="2651640"/>
        </p:xfrm>
        <a:graphic>
          <a:graphicData uri="http://schemas.openxmlformats.org/drawingml/2006/table">
            <a:tbl>
              <a:tblPr>
                <a:noFill/>
                <a:tableStyleId>{DACB567E-2EF0-4496-A3B8-6C87D95ED9B8}</a:tableStyleId>
              </a:tblPr>
              <a:tblGrid>
                <a:gridCol w="1346675"/>
                <a:gridCol w="3151875"/>
                <a:gridCol w="3151875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BEFORE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AFTER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Employees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38.75 FTE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41.375 FTE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Departments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Technology Help Services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Academic Technology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Administrative Systems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Systems &amp; Network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har char="+"/>
                      </a:pPr>
                      <a:r>
                        <a:rPr lang="en-US"/>
                        <a:t>IT Finance, Facilities &amp; Ops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Engagement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Digital Innovation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Core Services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CIO’s Office, incl Analytics &amp; BI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Leadership Team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 members: CIO + 4 directors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10 members: CIO + 4 direct reports + 1 manager + 3 team leads + fellow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7620000" cy="312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500" b="1"/>
              <a:t>Planned</a:t>
            </a:r>
            <a:r>
              <a:rPr lang="en-US" sz="1500"/>
              <a:t>: Fall 2016 | </a:t>
            </a:r>
            <a:r>
              <a:rPr lang="en-US" sz="1500" b="1"/>
              <a:t>Completed</a:t>
            </a:r>
            <a:r>
              <a:rPr lang="en-US" sz="1500"/>
              <a:t>: Spring 2017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500" b="1"/>
              <a:t>Motivation</a:t>
            </a:r>
            <a:r>
              <a:rPr lang="en-US" sz="1500"/>
              <a:t>: Improve Service, Combine Logically, and Enable Innovation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Reimagining IT at Colgate University</a:t>
            </a:r>
          </a:p>
        </p:txBody>
      </p:sp>
      <p:sp>
        <p:nvSpPr>
          <p:cNvPr id="58" name="Shape 58"/>
          <p:cNvSpPr/>
          <p:nvPr/>
        </p:nvSpPr>
        <p:spPr>
          <a:xfrm>
            <a:off x="260425" y="4351350"/>
            <a:ext cx="2170200" cy="59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59" name="Shape 59"/>
          <p:cNvGraphicFramePr/>
          <p:nvPr/>
        </p:nvGraphicFramePr>
        <p:xfrm>
          <a:off x="441988" y="1841722"/>
          <a:ext cx="7650425" cy="3291720"/>
        </p:xfrm>
        <a:graphic>
          <a:graphicData uri="http://schemas.openxmlformats.org/drawingml/2006/table">
            <a:tbl>
              <a:tblPr>
                <a:noFill/>
                <a:tableStyleId>{DACB567E-2EF0-4496-A3B8-6C87D95ED9B8}</a:tableStyleId>
              </a:tblPr>
              <a:tblGrid>
                <a:gridCol w="1346675"/>
                <a:gridCol w="3151875"/>
                <a:gridCol w="3151875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BEFORE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AFTER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Employees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47 FTE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47 FTE / No Change in Bottom Line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Departments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Academic Technologies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AV Services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Misc Unaffiliated Staff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>
                          <a:highlight>
                            <a:srgbClr val="FFF2CC"/>
                          </a:highlight>
                        </a:rPr>
                        <a:t>Networking and Operations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>
                          <a:highlight>
                            <a:srgbClr val="FFF2CC"/>
                          </a:highlight>
                        </a:rPr>
                        <a:t>Enterprise Systems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>
                          <a:highlight>
                            <a:srgbClr val="CFE2F3"/>
                          </a:highlight>
                        </a:rPr>
                        <a:t>In Person Technology Support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>
                          <a:highlight>
                            <a:srgbClr val="CFE2F3"/>
                          </a:highlight>
                        </a:rPr>
                        <a:t>Phone Based Tech Support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har char="+"/>
                      </a:pPr>
                      <a:r>
                        <a:rPr lang="en-US"/>
                        <a:t>CIO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Learning / Applied Innovation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Classrooms, Media and Events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Services and Infrastructure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Engagement and Support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Data Analytics 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Office of the CIO (inc. info sec, budget mgmt)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Leadership Team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CIO + 4 Directors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Strategic Leadership: 7 + CIO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Extended Leadership 12 + CIO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123951"/>
            <a:ext cx="7620000" cy="312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500" b="1"/>
              <a:t>Planned</a:t>
            </a:r>
            <a:r>
              <a:rPr lang="en-US" sz="1500"/>
              <a:t>:  November 2014 | </a:t>
            </a:r>
            <a:r>
              <a:rPr lang="en-US" sz="1500" b="1"/>
              <a:t>Completed</a:t>
            </a:r>
            <a:r>
              <a:rPr lang="en-US" sz="1500"/>
              <a:t>: October 2015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500" b="1"/>
              <a:t>Motivation</a:t>
            </a:r>
            <a:r>
              <a:rPr lang="en-US" sz="1500"/>
              <a:t>: Eliminate silos, eliminate operational inefficiencies, Bi-Modal, Service Broker, Proactive, Flatten organization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54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Reimagining IT at Ithaca College</a:t>
            </a:r>
          </a:p>
        </p:txBody>
      </p:sp>
      <p:sp>
        <p:nvSpPr>
          <p:cNvPr id="67" name="Shape 67"/>
          <p:cNvSpPr/>
          <p:nvPr/>
        </p:nvSpPr>
        <p:spPr>
          <a:xfrm>
            <a:off x="260425" y="4351350"/>
            <a:ext cx="2170200" cy="59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68" name="Shape 68"/>
          <p:cNvGraphicFramePr/>
          <p:nvPr/>
        </p:nvGraphicFramePr>
        <p:xfrm>
          <a:off x="457200" y="2052347"/>
          <a:ext cx="7650425" cy="3078360"/>
        </p:xfrm>
        <a:graphic>
          <a:graphicData uri="http://schemas.openxmlformats.org/drawingml/2006/table">
            <a:tbl>
              <a:tblPr>
                <a:noFill/>
                <a:tableStyleId>{DACB567E-2EF0-4496-A3B8-6C87D95ED9B8}</a:tableStyleId>
              </a:tblPr>
              <a:tblGrid>
                <a:gridCol w="1346675"/>
                <a:gridCol w="3151875"/>
                <a:gridCol w="3151875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BEFORE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AFTER</a:t>
                      </a: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Employees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71 FTE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66 FTE (Target: below 60)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Departments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Technology &amp; Instructional Support Services (TISS)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Infrastructure and Communication Services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Enterprise Application Services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Char char="+"/>
                      </a:pPr>
                      <a:r>
                        <a:rPr lang="en-US"/>
                        <a:t>Information Security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har char="+"/>
                      </a:pPr>
                      <a:r>
                        <a:rPr lang="en-US"/>
                        <a:t>Project Management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Teaching and Learning with Technology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Engagement and Implementation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Architecture and Infrastructure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+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Information Security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Leadership Team</a:t>
                      </a: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 members: CIO + 4 Directors + </a:t>
                      </a:r>
                      <a:br>
                        <a:rPr lang="en-US"/>
                      </a:br>
                      <a:r>
                        <a:rPr lang="en-US"/>
                        <a:t>1 Manager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5 members: CIO + 4 Directors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 descr="Section Divider" title="Section Divider"/>
          <p:cNvSpPr txBox="1">
            <a:spLocks noGrp="1"/>
          </p:cNvSpPr>
          <p:nvPr>
            <p:ph type="body" idx="1"/>
          </p:nvPr>
        </p:nvSpPr>
        <p:spPr>
          <a:xfrm>
            <a:off x="990600" y="1229600"/>
            <a:ext cx="7010400" cy="20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/>
              <a:t>What observations led to the </a:t>
            </a:r>
            <a:br>
              <a:rPr lang="en-US" sz="2800" b="1"/>
            </a:br>
            <a:r>
              <a:rPr lang="en-US" sz="2800" b="1"/>
              <a:t>organizational shifts?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1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/>
              <a:t>What process was followed in redefining the organization?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 descr="Section Divider" title="Section Divider"/>
          <p:cNvSpPr txBox="1">
            <a:spLocks noGrp="1"/>
          </p:cNvSpPr>
          <p:nvPr>
            <p:ph type="body" idx="1"/>
          </p:nvPr>
        </p:nvSpPr>
        <p:spPr>
          <a:xfrm>
            <a:off x="990600" y="1229600"/>
            <a:ext cx="7010400" cy="20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/>
              <a:t>How were the changes received by </a:t>
            </a:r>
            <a:br>
              <a:rPr lang="en-US" sz="2800" b="1"/>
            </a:br>
            <a:r>
              <a:rPr lang="en-US" sz="2800" b="1"/>
              <a:t>-- and what impact did they have on -- the department and the campus?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 descr="Section Divider" title="Section Divider"/>
          <p:cNvSpPr txBox="1">
            <a:spLocks noGrp="1"/>
          </p:cNvSpPr>
          <p:nvPr>
            <p:ph type="body" idx="1"/>
          </p:nvPr>
        </p:nvSpPr>
        <p:spPr>
          <a:xfrm>
            <a:off x="990600" y="1229600"/>
            <a:ext cx="7010400" cy="20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/>
              <a:t>Where did you see the greatest successes with your plan? What would you do differently next time? Where might you go from here?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Questions?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/>
              <a:t>(We don’t promise to have the answers, but we’ll try)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en-US" sz="1600"/>
              <a:t>Raechelle Clemmons,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raclemmons@davidson.edu</a:t>
            </a:r>
            <a:r>
              <a:rPr lang="en-US" sz="1600"/>
              <a:t>, @rclemmons</a:t>
            </a:r>
          </a:p>
          <a:p>
            <a:pPr lvl="0">
              <a:spcBef>
                <a:spcPts val="0"/>
              </a:spcBef>
              <a:buNone/>
            </a:pPr>
            <a:r>
              <a:rPr lang="en-US" sz="1600"/>
              <a:t>Steve Fabiani,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sfabiani@colgate.edu</a:t>
            </a:r>
            <a:r>
              <a:rPr lang="en-US" sz="1600"/>
              <a:t>, @fabiani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/>
              <a:t>Keith McIntosh,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kmcintosh@richmond.edu</a:t>
            </a:r>
            <a:r>
              <a:rPr lang="en-US" sz="1600"/>
              <a:t>, </a:t>
            </a:r>
            <a:br>
              <a:rPr lang="en-US" sz="1600"/>
            </a:br>
            <a:r>
              <a:rPr lang="en-US" sz="1600"/>
              <a:t>@keith_mcintosh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43000" y="1504950"/>
            <a:ext cx="6781800" cy="200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Appendix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Macintosh PowerPoint</Application>
  <PresentationFormat>On-screen Show (16:9)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9_Default Theme</vt:lpstr>
      <vt:lpstr>PowerPoint Presentation</vt:lpstr>
      <vt:lpstr>Reimagining IT at Davidson College</vt:lpstr>
      <vt:lpstr>Reimagining IT at Colgate University</vt:lpstr>
      <vt:lpstr>Reimagining IT at Ithaca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Davidson College - Before (38.75 FTE)</vt:lpstr>
      <vt:lpstr>Davidson College - After (41.375 FTE)</vt:lpstr>
      <vt:lpstr>Ithaca College - Before (5 offices; 5 levels) </vt:lpstr>
      <vt:lpstr>Ithaca College - After (4 Offices &amp; 4 Levels)</vt:lpstr>
      <vt:lpstr>Colgate University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2017-11-09T01:41:20Z</dcterms:modified>
</cp:coreProperties>
</file>