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autoCompressPictures="0">
  <p:sldMasterIdLst>
    <p:sldMasterId id="2147483661" r:id="rId1"/>
  </p:sldMasterIdLst>
  <p:notesMasterIdLst>
    <p:notesMasterId r:id="rId8"/>
  </p:notesMasterIdLst>
  <p:sldIdLst>
    <p:sldId id="256" r:id="rId2"/>
    <p:sldId id="327" r:id="rId3"/>
    <p:sldId id="294" r:id="rId4"/>
    <p:sldId id="324" r:id="rId5"/>
    <p:sldId id="323" r:id="rId6"/>
    <p:sldId id="32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9" autoAdjust="0"/>
    <p:restoredTop sz="91678" autoAdjust="0"/>
  </p:normalViewPr>
  <p:slideViewPr>
    <p:cSldViewPr snapToGrid="0">
      <p:cViewPr varScale="1">
        <p:scale>
          <a:sx n="82" d="100"/>
          <a:sy n="82" d="100"/>
        </p:scale>
        <p:origin x="157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3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7F230-D918-40B1-A8B1-DA47E6B0B06A}" type="datetimeFigureOut">
              <a:rPr kumimoji="1" lang="ja-JP" altLang="en-US" smtClean="0"/>
              <a:t>2017/11/1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702B1-EEB4-4030-9676-A31FB4C750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3135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182C-394A-446F-8DFE-77B20F8C9ED4}" type="datetime1">
              <a:rPr lang="en-US" altLang="ja-JP" smtClean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5964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EDD8-66DF-4C93-BD39-2EE6A86B500D}" type="datetime1">
              <a:rPr lang="en-US" altLang="ja-JP" smtClean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596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015AF-FF12-4672-AA19-A0786D93237D}" type="datetime1">
              <a:rPr lang="en-US" altLang="ja-JP" smtClean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649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105D-B6D4-480B-B13B-912893218F41}" type="datetime1">
              <a:rPr lang="en-US" altLang="ja-JP" smtClean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097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9ABA-7585-4341-B865-FD420ECF22F7}" type="datetime1">
              <a:rPr lang="en-US" altLang="ja-JP" smtClean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3374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8D11-7CC9-4642-B096-24F180DB1ABA}" type="datetime1">
              <a:rPr lang="en-US" altLang="ja-JP" smtClean="0"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472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87190-146A-4739-86FC-9B9656022F55}" type="datetime1">
              <a:rPr lang="en-US" altLang="ja-JP" smtClean="0"/>
              <a:t>11/1/2017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025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71E5-F65C-4A75-87CB-8468F1E7D3BB}" type="datetime1">
              <a:rPr lang="en-US" altLang="ja-JP" smtClean="0"/>
              <a:t>11/1/2017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232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33F1-0130-4C3A-905A-B83F2CD934F1}" type="datetime1">
              <a:rPr lang="en-US" altLang="ja-JP" smtClean="0"/>
              <a:t>11/1/2017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11126" y="1"/>
            <a:ext cx="8307571" cy="1311348"/>
          </a:xfrm>
        </p:spPr>
        <p:txBody>
          <a:bodyPr>
            <a:normAutofit/>
          </a:bodyPr>
          <a:lstStyle>
            <a:lvl1pPr>
              <a:lnSpc>
                <a:spcPct val="95000"/>
              </a:lnSpc>
              <a:defRPr sz="4400">
                <a:solidFill>
                  <a:schemeClr val="accent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11126" y="1467293"/>
            <a:ext cx="8307572" cy="4763386"/>
          </a:xfrm>
        </p:spPr>
        <p:txBody>
          <a:bodyPr>
            <a:normAutofit/>
          </a:bodyPr>
          <a:lstStyle>
            <a:lvl1pPr marL="446088" indent="-446088">
              <a:lnSpc>
                <a:spcPct val="100000"/>
              </a:lnSpc>
              <a:buFont typeface="Wingdings" panose="05000000000000000000" pitchFamily="2" charset="2"/>
              <a:buChar char="p"/>
              <a:defRPr sz="3200"/>
            </a:lvl1pPr>
            <a:lvl2pPr marL="715963" indent="-360363">
              <a:lnSpc>
                <a:spcPct val="100000"/>
              </a:lnSpc>
              <a:buFont typeface="Wingdings" panose="05000000000000000000" pitchFamily="2" charset="2"/>
              <a:buChar char="Ø"/>
              <a:defRPr sz="2800">
                <a:solidFill>
                  <a:schemeClr val="bg1">
                    <a:lumMod val="50000"/>
                  </a:schemeClr>
                </a:solidFill>
              </a:defRPr>
            </a:lvl2pPr>
            <a:lvl3pPr marL="985838" indent="-360363">
              <a:lnSpc>
                <a:spcPct val="100000"/>
              </a:lnSpc>
              <a:buFont typeface="Wingdings" panose="05000000000000000000" pitchFamily="2" charset="2"/>
              <a:buChar char="p"/>
              <a:defRPr sz="2400"/>
            </a:lvl3pPr>
            <a:lvl4pPr marL="1162050" indent="-182563">
              <a:lnSpc>
                <a:spcPct val="100000"/>
              </a:lnSpc>
              <a:buFont typeface="Wingdings" panose="05000000000000000000" pitchFamily="2" charset="2"/>
              <a:buChar char="n"/>
              <a:defRPr sz="2400"/>
            </a:lvl4pPr>
            <a:lvl5pPr marL="1431925" indent="-182563">
              <a:lnSpc>
                <a:spcPct val="100000"/>
              </a:lnSpc>
              <a:buFont typeface="Wingdings" panose="05000000000000000000" pitchFamily="2" charset="2"/>
              <a:buChar char="p"/>
              <a:defRPr sz="2400"/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cxnSp>
        <p:nvCxnSpPr>
          <p:cNvPr id="3" name="直線コネクタ 2"/>
          <p:cNvCxnSpPr/>
          <p:nvPr userDrawn="1"/>
        </p:nvCxnSpPr>
        <p:spPr>
          <a:xfrm>
            <a:off x="411126" y="1311349"/>
            <a:ext cx="8307571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2947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17E2795-A322-4052-8BFC-B1EFA7257D13}" type="datetime1">
              <a:rPr lang="en-US" altLang="ja-JP" smtClean="0"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965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D807-3EA0-43B5-996E-DC18A205558D}" type="datetime1">
              <a:rPr lang="en-US" altLang="ja-JP" smtClean="0"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619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DD978AA-80FB-4B40-B424-0E57CE9A8DB0}" type="datetime1">
              <a:rPr lang="en-US" altLang="ja-JP" smtClean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5152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25038" y="1007393"/>
            <a:ext cx="8318962" cy="2870654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spcBef>
                <a:spcPts val="4800"/>
              </a:spcBef>
            </a:pPr>
            <a:r>
              <a:rPr lang="en-US" altLang="ja-JP" sz="3600" u="sng" dirty="0" smtClean="0">
                <a:solidFill>
                  <a:schemeClr val="accent2">
                    <a:lumMod val="75000"/>
                  </a:schemeClr>
                </a:solidFill>
                <a:latin typeface="Bell MT" panose="02020503060305020303" pitchFamily="18" charset="0"/>
              </a:rPr>
              <a:t>Setting the Agenda:</a:t>
            </a:r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Bell MT" panose="02020503060305020303" pitchFamily="18" charset="0"/>
              </a:rPr>
              <a:t/>
            </a:r>
            <a:b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Bell MT" panose="02020503060305020303" pitchFamily="18" charset="0"/>
              </a:rPr>
            </a:br>
            <a:r>
              <a:rPr lang="en-US" altLang="ja-JP" sz="1600" dirty="0" smtClean="0">
                <a:solidFill>
                  <a:schemeClr val="accent2">
                    <a:lumMod val="75000"/>
                  </a:schemeClr>
                </a:solidFill>
                <a:latin typeface="Bell MT" panose="02020503060305020303" pitchFamily="18" charset="0"/>
              </a:rPr>
              <a:t> </a:t>
            </a:r>
            <a:r>
              <a:rPr lang="en-US" altLang="ja-JP" sz="4400" dirty="0" smtClean="0">
                <a:solidFill>
                  <a:schemeClr val="accent2">
                    <a:lumMod val="75000"/>
                  </a:schemeClr>
                </a:solidFill>
                <a:latin typeface="Bell MT" panose="02020503060305020303" pitchFamily="18" charset="0"/>
              </a:rPr>
              <a:t/>
            </a:r>
            <a:br>
              <a:rPr lang="en-US" altLang="ja-JP" sz="4400" dirty="0" smtClean="0">
                <a:solidFill>
                  <a:schemeClr val="accent2">
                    <a:lumMod val="75000"/>
                  </a:schemeClr>
                </a:solidFill>
                <a:latin typeface="Bell MT" panose="02020503060305020303" pitchFamily="18" charset="0"/>
              </a:rPr>
            </a:br>
            <a:r>
              <a:rPr lang="en-US" altLang="ja-JP" sz="4400" dirty="0" smtClean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</a:rPr>
              <a:t>Research </a:t>
            </a:r>
            <a:r>
              <a:rPr lang="en-US" altLang="ja-JP" sz="4400" dirty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</a:rPr>
              <a:t>Data Management:</a:t>
            </a:r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Bell MT" panose="02020503060305020303" pitchFamily="18" charset="0"/>
              </a:rPr>
              <a:t> </a:t>
            </a:r>
            <a:r>
              <a:rPr lang="en-US" altLang="ja-JP" sz="4400" dirty="0" smtClean="0">
                <a:solidFill>
                  <a:srgbClr val="92D050"/>
                </a:solidFill>
                <a:latin typeface="Bell MT" panose="02020503060305020303" pitchFamily="18" charset="0"/>
              </a:rPr>
              <a:t>International and Institutional Intersections</a:t>
            </a:r>
            <a:endParaRPr lang="ja-JP" altLang="en-US" sz="4000" dirty="0">
              <a:solidFill>
                <a:schemeClr val="accent2">
                  <a:lumMod val="75000"/>
                </a:schemeClr>
              </a:solidFill>
              <a:latin typeface="Bell MT" panose="02020503060305020303" pitchFamily="18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25038" y="4455620"/>
            <a:ext cx="7543800" cy="157634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kumimoji="1" lang="en-US" altLang="ja-JP" dirty="0" smtClean="0"/>
              <a:t>Miho </a:t>
            </a:r>
            <a:r>
              <a:rPr kumimoji="1" lang="en-US" altLang="ja-JP" dirty="0" smtClean="0"/>
              <a:t>Funamori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ja-JP" dirty="0" smtClean="0"/>
              <a:t>National Institute of </a:t>
            </a:r>
            <a:r>
              <a:rPr lang="en-US" altLang="ja-JP" dirty="0" err="1" smtClean="0"/>
              <a:t>INformatics</a:t>
            </a:r>
            <a:endParaRPr kumimoji="1" lang="en-US" altLang="ja-JP" dirty="0" smtClean="0"/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</a:pPr>
            <a:r>
              <a:rPr kumimoji="1" lang="en-US" altLang="ja-JP" sz="2000" dirty="0" smtClean="0"/>
              <a:t>Nov.1, 2017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18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Lightning talk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411125" y="1388840"/>
            <a:ext cx="8307572" cy="4763386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kumimoji="1" lang="en-US" altLang="ja-JP" sz="3600" dirty="0" smtClean="0"/>
              <a:t>Institutional aspect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ja-JP" sz="3000" u="sng" dirty="0" smtClean="0">
                <a:solidFill>
                  <a:schemeClr val="bg2">
                    <a:lumMod val="50000"/>
                  </a:schemeClr>
                </a:solidFill>
              </a:rPr>
              <a:t>Edinburgh </a:t>
            </a:r>
            <a:r>
              <a:rPr lang="en-US" altLang="ja-JP" sz="3000" u="sng" dirty="0">
                <a:solidFill>
                  <a:schemeClr val="bg2">
                    <a:lumMod val="50000"/>
                  </a:schemeClr>
                </a:solidFill>
              </a:rPr>
              <a:t>University</a:t>
            </a:r>
            <a:r>
              <a:rPr lang="en-US" altLang="ja-JP" sz="3000" dirty="0"/>
              <a:t>—RDM: </a:t>
            </a:r>
            <a:r>
              <a:rPr lang="en-US" altLang="en-US" sz="3000" dirty="0"/>
              <a:t>Edinburgh </a:t>
            </a:r>
            <a:r>
              <a:rPr lang="en-US" altLang="en-US" sz="3000" dirty="0"/>
              <a:t>University Library’s </a:t>
            </a:r>
            <a:r>
              <a:rPr lang="en-US" altLang="en-US" sz="3000" dirty="0"/>
              <a:t>Approach</a:t>
            </a:r>
            <a:endParaRPr lang="en-US" altLang="ja-JP" sz="3000" dirty="0"/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altLang="ja-JP" sz="3000" u="sng" dirty="0">
                <a:solidFill>
                  <a:schemeClr val="bg2">
                    <a:lumMod val="50000"/>
                  </a:schemeClr>
                </a:solidFill>
              </a:rPr>
              <a:t>California Digital Library</a:t>
            </a:r>
            <a:r>
              <a:rPr lang="en-US" altLang="ja-JP" sz="3000" dirty="0"/>
              <a:t>—</a:t>
            </a:r>
            <a:r>
              <a:rPr lang="en-US" altLang="ja-JP" sz="3000" dirty="0"/>
              <a:t>Research Data Management at the University </a:t>
            </a:r>
            <a:r>
              <a:rPr lang="en-US" altLang="ja-JP" sz="3200" dirty="0"/>
              <a:t>of </a:t>
            </a:r>
            <a:r>
              <a:rPr lang="en-US" altLang="ja-JP" sz="3200" dirty="0" smtClean="0"/>
              <a:t>California</a:t>
            </a:r>
          </a:p>
          <a:p>
            <a:pPr marL="360363" lvl="1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p"/>
            </a:pPr>
            <a:r>
              <a:rPr lang="en-US" altLang="ja-JP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International Aspect</a:t>
            </a:r>
            <a:endParaRPr lang="en-US" altLang="ja-JP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ja-JP" sz="3000" u="sng" dirty="0" smtClean="0">
                <a:solidFill>
                  <a:schemeClr val="bg2">
                    <a:lumMod val="50000"/>
                  </a:schemeClr>
                </a:solidFill>
              </a:rPr>
              <a:t>Kyoto </a:t>
            </a:r>
            <a:r>
              <a:rPr lang="en-US" altLang="ja-JP" sz="3000" u="sng" dirty="0" err="1" smtClean="0">
                <a:solidFill>
                  <a:schemeClr val="bg2">
                    <a:lumMod val="50000"/>
                  </a:schemeClr>
                </a:solidFill>
              </a:rPr>
              <a:t>Univ</a:t>
            </a:r>
            <a:r>
              <a:rPr lang="en-US" altLang="ja-JP" sz="3000" dirty="0" smtClean="0"/>
              <a:t>–</a:t>
            </a:r>
            <a:r>
              <a:rPr lang="en-US" altLang="ja-JP" sz="3000" dirty="0" smtClean="0"/>
              <a:t>Envisioning </a:t>
            </a:r>
            <a:r>
              <a:rPr lang="en-US" altLang="ja-JP" sz="3000" dirty="0"/>
              <a:t>RDM Services in </a:t>
            </a:r>
            <a:r>
              <a:rPr lang="en-US" altLang="ja-JP" sz="3000" dirty="0"/>
              <a:t>2030</a:t>
            </a:r>
          </a:p>
          <a:p>
            <a:pPr lvl="1">
              <a:spcBef>
                <a:spcPts val="800"/>
              </a:spcBef>
              <a:spcAft>
                <a:spcPts val="0"/>
              </a:spcAft>
            </a:pPr>
            <a:r>
              <a:rPr lang="en-US" altLang="ja-JP" sz="3000" u="sng" dirty="0" smtClean="0">
                <a:solidFill>
                  <a:schemeClr val="bg2">
                    <a:lumMod val="50000"/>
                  </a:schemeClr>
                </a:solidFill>
              </a:rPr>
              <a:t>Purdue </a:t>
            </a:r>
            <a:r>
              <a:rPr lang="en-US" altLang="ja-JP" sz="3000" u="sng" dirty="0">
                <a:solidFill>
                  <a:schemeClr val="bg2">
                    <a:lumMod val="50000"/>
                  </a:schemeClr>
                </a:solidFill>
              </a:rPr>
              <a:t>University</a:t>
            </a:r>
            <a:r>
              <a:rPr lang="en-US" altLang="ja-JP" sz="3000" dirty="0"/>
              <a:t>—</a:t>
            </a:r>
            <a:r>
              <a:rPr lang="en-US" altLang="ja-JP" sz="3000" dirty="0"/>
              <a:t>Towards Global Data Citizenship as an Institution</a:t>
            </a:r>
          </a:p>
        </p:txBody>
      </p:sp>
    </p:spTree>
    <p:extLst>
      <p:ext uri="{BB962C8B-B14F-4D97-AF65-F5344CB8AC3E}">
        <p14:creationId xmlns:p14="http://schemas.microsoft.com/office/powerpoint/2010/main" val="563020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ja-JP" b="1" dirty="0" smtClean="0">
                <a:solidFill>
                  <a:srgbClr val="92D050"/>
                </a:solidFill>
              </a:rPr>
              <a:t>Why,</a:t>
            </a:r>
            <a:r>
              <a:rPr lang="en-US" altLang="ja-JP" b="1" dirty="0">
                <a:solidFill>
                  <a:srgbClr val="92D050"/>
                </a:solidFill>
              </a:rPr>
              <a:t/>
            </a:r>
            <a:br>
              <a:rPr lang="en-US" altLang="ja-JP" b="1" dirty="0">
                <a:solidFill>
                  <a:srgbClr val="92D050"/>
                </a:solidFill>
              </a:rPr>
            </a:br>
            <a:r>
              <a:rPr lang="en-US" altLang="ja-JP" b="1" dirty="0" smtClean="0">
                <a:solidFill>
                  <a:srgbClr val="92D050"/>
                </a:solidFill>
              </a:rPr>
              <a:t>Research Data Management ?</a:t>
            </a:r>
            <a:endParaRPr kumimoji="1" lang="ja-JP" altLang="en-US" b="1" dirty="0">
              <a:solidFill>
                <a:srgbClr val="92D050"/>
              </a:solidFill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411126" y="1466759"/>
            <a:ext cx="3715866" cy="2123785"/>
          </a:xfrm>
          <a:solidFill>
            <a:schemeClr val="accent5">
              <a:lumMod val="50000"/>
            </a:schemeClr>
          </a:solidFill>
        </p:spPr>
        <p:txBody>
          <a:bodyPr anchor="ctr">
            <a:normAutofit/>
          </a:bodyPr>
          <a:lstStyle/>
          <a:p>
            <a:pPr marL="17780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ja-JP" sz="40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Accountability</a:t>
            </a:r>
          </a:p>
          <a:p>
            <a:pPr marL="17780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ja-JP" sz="40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Public-fund</a:t>
            </a:r>
          </a:p>
          <a:p>
            <a:pPr marL="17780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ja-JP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Mandate</a:t>
            </a:r>
          </a:p>
        </p:txBody>
      </p:sp>
      <p:sp>
        <p:nvSpPr>
          <p:cNvPr id="5" name="コンテンツ プレースホルダー 3"/>
          <p:cNvSpPr txBox="1">
            <a:spLocks/>
          </p:cNvSpPr>
          <p:nvPr/>
        </p:nvSpPr>
        <p:spPr>
          <a:xfrm>
            <a:off x="4288182" y="1466759"/>
            <a:ext cx="3715866" cy="2123785"/>
          </a:xfrm>
          <a:prstGeom prst="rect">
            <a:avLst/>
          </a:prstGeom>
          <a:solidFill>
            <a:srgbClr val="C00000"/>
          </a:solidFill>
        </p:spPr>
        <p:txBody>
          <a:bodyPr vert="horz" lIns="0" tIns="45720" rIns="0" bIns="45720" rtlCol="0" anchor="ctr">
            <a:normAutofit/>
          </a:bodyPr>
          <a:lstStyle>
            <a:lvl1pPr marL="446088" indent="-446088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p"/>
              <a:defRPr kumimoji="1"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15963" indent="-360363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kumimoji="1" sz="2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85838" indent="-360363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p"/>
              <a:defRPr kumimoji="1"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62050" indent="-182563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kumimoji="1"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31925" indent="-182563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p"/>
              <a:defRPr kumimoji="1"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 algn="ctr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US" altLang="ja-JP" sz="40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Data Reuse</a:t>
            </a:r>
          </a:p>
          <a:p>
            <a:pPr marL="177800" indent="0" algn="ctr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US" altLang="ja-JP" sz="40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Innovation</a:t>
            </a:r>
          </a:p>
        </p:txBody>
      </p:sp>
      <p:sp>
        <p:nvSpPr>
          <p:cNvPr id="7" name="コンテンツ プレースホルダー 3"/>
          <p:cNvSpPr txBox="1">
            <a:spLocks/>
          </p:cNvSpPr>
          <p:nvPr/>
        </p:nvSpPr>
        <p:spPr>
          <a:xfrm>
            <a:off x="411126" y="3740567"/>
            <a:ext cx="3715866" cy="212378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0" tIns="45720" rIns="0" bIns="45720" rtlCol="0" anchor="ctr">
            <a:normAutofit/>
          </a:bodyPr>
          <a:lstStyle>
            <a:lvl1pPr marL="446088" indent="-446088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p"/>
              <a:defRPr kumimoji="1"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15963" indent="-360363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kumimoji="1" sz="2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85838" indent="-360363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p"/>
              <a:defRPr kumimoji="1"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62050" indent="-182563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kumimoji="1"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31925" indent="-182563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p"/>
              <a:defRPr kumimoji="1"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 algn="ctr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US" altLang="ja-JP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Research</a:t>
            </a:r>
          </a:p>
          <a:p>
            <a:pPr marL="177800" indent="0" algn="ctr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US" altLang="ja-JP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Transparency</a:t>
            </a:r>
          </a:p>
          <a:p>
            <a:pPr marL="177800" indent="0" algn="ctr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US" altLang="ja-JP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Reproducibility</a:t>
            </a:r>
          </a:p>
        </p:txBody>
      </p:sp>
      <p:sp>
        <p:nvSpPr>
          <p:cNvPr id="8" name="コンテンツ プレースホルダー 3"/>
          <p:cNvSpPr txBox="1">
            <a:spLocks/>
          </p:cNvSpPr>
          <p:nvPr/>
        </p:nvSpPr>
        <p:spPr>
          <a:xfrm>
            <a:off x="4288182" y="3740567"/>
            <a:ext cx="3715866" cy="2123785"/>
          </a:xfrm>
          <a:prstGeom prst="rect">
            <a:avLst/>
          </a:prstGeom>
          <a:solidFill>
            <a:srgbClr val="FFC000"/>
          </a:solidFill>
        </p:spPr>
        <p:txBody>
          <a:bodyPr vert="horz" lIns="0" tIns="45720" rIns="0" bIns="45720" rtlCol="0" anchor="ctr">
            <a:normAutofit/>
          </a:bodyPr>
          <a:lstStyle>
            <a:lvl1pPr marL="446088" indent="-446088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p"/>
              <a:defRPr kumimoji="1"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15963" indent="-360363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kumimoji="1" sz="2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85838" indent="-360363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p"/>
              <a:defRPr kumimoji="1"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62050" indent="-182563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 kumimoji="1"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31925" indent="-182563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p"/>
              <a:defRPr kumimoji="1"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ja-JP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Data-intensive</a:t>
            </a:r>
          </a:p>
          <a:p>
            <a:pPr marL="17780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ja-JP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Science</a:t>
            </a:r>
          </a:p>
        </p:txBody>
      </p:sp>
      <p:sp>
        <p:nvSpPr>
          <p:cNvPr id="9" name="テキスト ボックス 8"/>
          <p:cNvSpPr txBox="1"/>
          <p:nvPr/>
        </p:nvSpPr>
        <p:spPr>
          <a:xfrm rot="5400000">
            <a:off x="7508558" y="4506952"/>
            <a:ext cx="176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academic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 rot="5400000">
            <a:off x="7713936" y="2267099"/>
            <a:ext cx="13542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society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532592" y="5814972"/>
            <a:ext cx="15137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reactive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89241" y="5808043"/>
            <a:ext cx="17417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proactive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021272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 smtClean="0"/>
              <a:t>Issues in RDM</a:t>
            </a:r>
            <a:endParaRPr kumimoji="1" lang="ja-JP" altLang="en-US" b="1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sz="4000" dirty="0" smtClean="0">
                <a:solidFill>
                  <a:srgbClr val="C00000"/>
                </a:solidFill>
              </a:rPr>
              <a:t>Systemize RDM within institution</a:t>
            </a:r>
          </a:p>
          <a:p>
            <a:pPr marL="841375" lvl="1" indent="-571500">
              <a:buFont typeface="Verdana" panose="020B0604030504040204" pitchFamily="34" charset="0"/>
              <a:buChar char="−"/>
            </a:pPr>
            <a:r>
              <a:rPr lang="en-US" altLang="ja-JP" sz="3600" dirty="0" smtClean="0"/>
              <a:t>How do we keep the data life cycle workflow going?</a:t>
            </a:r>
            <a:endParaRPr kumimoji="1" lang="en-US" altLang="ja-JP" sz="3600" dirty="0" smtClean="0"/>
          </a:p>
          <a:p>
            <a:pPr marL="514350" indent="-514350">
              <a:spcBef>
                <a:spcPts val="3600"/>
              </a:spcBef>
              <a:buFont typeface="+mj-lt"/>
              <a:buAutoNum type="arabicPeriod"/>
            </a:pPr>
            <a:r>
              <a:rPr kumimoji="1" lang="en-US" altLang="ja-JP" sz="4000" dirty="0" smtClean="0">
                <a:solidFill>
                  <a:srgbClr val="C00000"/>
                </a:solidFill>
              </a:rPr>
              <a:t>Make research data reusable</a:t>
            </a:r>
            <a:endParaRPr lang="en-US" altLang="ja-JP" sz="4000" dirty="0">
              <a:solidFill>
                <a:srgbClr val="C00000"/>
              </a:solidFill>
            </a:endParaRPr>
          </a:p>
          <a:p>
            <a:pPr marL="841375" lvl="1" indent="-571500">
              <a:spcAft>
                <a:spcPts val="0"/>
              </a:spcAft>
              <a:buFont typeface="Verdana" panose="020B0604030504040204" pitchFamily="34" charset="0"/>
              <a:buChar char="−"/>
            </a:pPr>
            <a:r>
              <a:rPr lang="en-US" altLang="ja-JP" sz="3600" dirty="0" smtClean="0"/>
              <a:t>What is the most effective</a:t>
            </a:r>
          </a:p>
          <a:p>
            <a:pPr marL="269875" lvl="1" indent="0">
              <a:spcBef>
                <a:spcPts val="0"/>
              </a:spcBef>
              <a:buNone/>
            </a:pPr>
            <a:r>
              <a:rPr lang="en-US" altLang="ja-JP" sz="3600" dirty="0"/>
              <a:t> </a:t>
            </a:r>
            <a:r>
              <a:rPr lang="en-US" altLang="ja-JP" sz="3600" dirty="0" smtClean="0"/>
              <a:t>     way data get reused?</a:t>
            </a:r>
            <a:endParaRPr lang="en-US" altLang="ja-JP" sz="3600" dirty="0"/>
          </a:p>
        </p:txBody>
      </p:sp>
      <p:pic>
        <p:nvPicPr>
          <p:cNvPr id="1026" name="Picture 2" descr="https://lh3.googleusercontent.com/q5hktzGLGRfyFtA9dc4Z3P7EfD_sMgX6TxpCFQvfxKdKCo4TK0-ZDWZkM2_inlPmyvcL-5dcfFqjdy0awcAXGD_5K6EjzhknCTJ2jhl2CJ9_BFXbyH-lkY_ZORMZoa4OrKhbWA6YuTM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3F3F1"/>
              </a:clrFrom>
              <a:clrTo>
                <a:srgbClr val="E3F3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640" y="3980863"/>
            <a:ext cx="3273425" cy="284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774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RDM: Institutional Aspect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411126" y="1620982"/>
            <a:ext cx="8307571" cy="4609696"/>
          </a:xfrm>
        </p:spPr>
        <p:txBody>
          <a:bodyPr>
            <a:normAutofit/>
          </a:bodyPr>
          <a:lstStyle/>
          <a:p>
            <a:pPr marL="803275" indent="-803275">
              <a:spcBef>
                <a:spcPts val="2400"/>
              </a:spcBef>
            </a:pPr>
            <a:r>
              <a:rPr lang="en-US" altLang="ja-JP" sz="4800" dirty="0" smtClean="0">
                <a:solidFill>
                  <a:schemeClr val="accent1">
                    <a:lumMod val="50000"/>
                  </a:schemeClr>
                </a:solidFill>
              </a:rPr>
              <a:t>Institution-wide Policy</a:t>
            </a:r>
          </a:p>
          <a:p>
            <a:pPr marL="803275" indent="-803275">
              <a:spcBef>
                <a:spcPts val="2400"/>
              </a:spcBef>
            </a:pPr>
            <a:r>
              <a:rPr lang="en-US" altLang="ja-JP" sz="4800" dirty="0" smtClean="0">
                <a:solidFill>
                  <a:schemeClr val="accent1">
                    <a:lumMod val="50000"/>
                  </a:schemeClr>
                </a:solidFill>
              </a:rPr>
              <a:t>Faculty buy-in</a:t>
            </a:r>
          </a:p>
          <a:p>
            <a:pPr marL="803275" indent="-803275">
              <a:spcBef>
                <a:spcPts val="2400"/>
              </a:spcBef>
            </a:pPr>
            <a:r>
              <a:rPr lang="en-US" altLang="ja-JP" sz="4800" dirty="0" smtClean="0">
                <a:solidFill>
                  <a:schemeClr val="accent1">
                    <a:lumMod val="50000"/>
                  </a:schemeClr>
                </a:solidFill>
              </a:rPr>
              <a:t>Advocacy</a:t>
            </a:r>
          </a:p>
          <a:p>
            <a:pPr marL="803275" indent="-803275">
              <a:spcBef>
                <a:spcPts val="2400"/>
              </a:spcBef>
            </a:pPr>
            <a:r>
              <a:rPr lang="en-US" altLang="ja-JP" sz="4800" dirty="0" smtClean="0">
                <a:solidFill>
                  <a:schemeClr val="accent1">
                    <a:lumMod val="50000"/>
                  </a:schemeClr>
                </a:solidFill>
              </a:rPr>
              <a:t>Staff training</a:t>
            </a:r>
          </a:p>
        </p:txBody>
      </p:sp>
    </p:spTree>
    <p:extLst>
      <p:ext uri="{BB962C8B-B14F-4D97-AF65-F5344CB8AC3E}">
        <p14:creationId xmlns:p14="http://schemas.microsoft.com/office/powerpoint/2010/main" val="2802110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RDM: International Aspect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411126" y="1447800"/>
            <a:ext cx="8307571" cy="4782878"/>
          </a:xfrm>
        </p:spPr>
        <p:txBody>
          <a:bodyPr>
            <a:normAutofit/>
          </a:bodyPr>
          <a:lstStyle/>
          <a:p>
            <a:pPr marL="803275" indent="-803275">
              <a:spcBef>
                <a:spcPts val="2400"/>
              </a:spcBef>
            </a:pPr>
            <a:r>
              <a:rPr lang="en-US" altLang="ja-JP" sz="4800" dirty="0" smtClean="0">
                <a:solidFill>
                  <a:schemeClr val="accent1">
                    <a:lumMod val="50000"/>
                  </a:schemeClr>
                </a:solidFill>
              </a:rPr>
              <a:t>Interoperability</a:t>
            </a:r>
          </a:p>
          <a:p>
            <a:pPr marL="803275" indent="-803275">
              <a:spcBef>
                <a:spcPts val="2400"/>
              </a:spcBef>
            </a:pPr>
            <a:r>
              <a:rPr lang="en-US" altLang="ja-JP" sz="4800" dirty="0" smtClean="0">
                <a:solidFill>
                  <a:schemeClr val="accent1">
                    <a:lumMod val="50000"/>
                  </a:schemeClr>
                </a:solidFill>
              </a:rPr>
              <a:t>Language-issue</a:t>
            </a:r>
          </a:p>
          <a:p>
            <a:pPr marL="803275" indent="-803275">
              <a:spcBef>
                <a:spcPts val="2400"/>
              </a:spcBef>
            </a:pPr>
            <a:r>
              <a:rPr lang="en-US" altLang="ja-JP" sz="4800" dirty="0" smtClean="0">
                <a:solidFill>
                  <a:schemeClr val="accent1">
                    <a:lumMod val="50000"/>
                  </a:schemeClr>
                </a:solidFill>
              </a:rPr>
              <a:t>Domain vs. Institutional Repository</a:t>
            </a:r>
          </a:p>
          <a:p>
            <a:pPr marL="803275" indent="-803275">
              <a:spcBef>
                <a:spcPts val="2400"/>
              </a:spcBef>
            </a:pPr>
            <a:r>
              <a:rPr lang="en-US" altLang="ja-JP" sz="4800" dirty="0" smtClean="0">
                <a:solidFill>
                  <a:schemeClr val="accent1">
                    <a:lumMod val="50000"/>
                  </a:schemeClr>
                </a:solidFill>
              </a:rPr>
              <a:t>Data location and accessibility</a:t>
            </a:r>
          </a:p>
        </p:txBody>
      </p:sp>
    </p:spTree>
    <p:extLst>
      <p:ext uri="{BB962C8B-B14F-4D97-AF65-F5344CB8AC3E}">
        <p14:creationId xmlns:p14="http://schemas.microsoft.com/office/powerpoint/2010/main" val="2572031370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6694</TotalTime>
  <Words>131</Words>
  <Application>Microsoft Office PowerPoint</Application>
  <PresentationFormat>画面に合わせる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5" baseType="lpstr">
      <vt:lpstr>ＭＳ Ｐゴシック</vt:lpstr>
      <vt:lpstr>游ゴシック</vt:lpstr>
      <vt:lpstr>Bell MT</vt:lpstr>
      <vt:lpstr>Berlin Sans FB</vt:lpstr>
      <vt:lpstr>Calibri</vt:lpstr>
      <vt:lpstr>Calibri Light</vt:lpstr>
      <vt:lpstr>Verdana</vt:lpstr>
      <vt:lpstr>Wingdings</vt:lpstr>
      <vt:lpstr>レトロスペクト</vt:lpstr>
      <vt:lpstr>Setting the Agenda:   Research Data Management: International and Institutional Intersections</vt:lpstr>
      <vt:lpstr>Lightning talk</vt:lpstr>
      <vt:lpstr>Why, Research Data Management ?</vt:lpstr>
      <vt:lpstr>Issues in RDM</vt:lpstr>
      <vt:lpstr>RDM: Institutional Aspect</vt:lpstr>
      <vt:lpstr>RDM: International Aspect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funamori@bd6.so-net.ne.jp</dc:creator>
  <cp:lastModifiedBy>funamori@bd6.so-net.ne.jp</cp:lastModifiedBy>
  <cp:revision>203</cp:revision>
  <dcterms:created xsi:type="dcterms:W3CDTF">2017-04-09T00:42:21Z</dcterms:created>
  <dcterms:modified xsi:type="dcterms:W3CDTF">2017-11-01T15:07:19Z</dcterms:modified>
</cp:coreProperties>
</file>