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256" r:id="rId2"/>
    <p:sldId id="258" r:id="rId3"/>
    <p:sldId id="259" r:id="rId4"/>
    <p:sldId id="263" r:id="rId5"/>
    <p:sldId id="262" r:id="rId6"/>
    <p:sldId id="269" r:id="rId7"/>
    <p:sldId id="264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1" autoAdjust="0"/>
  </p:normalViewPr>
  <p:slideViewPr>
    <p:cSldViewPr>
      <p:cViewPr varScale="1">
        <p:scale>
          <a:sx n="51" d="100"/>
          <a:sy n="51" d="100"/>
        </p:scale>
        <p:origin x="-888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5FF2E-6DE2-4E9D-9FF5-E7D059EE4217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64D65-66D3-43D1-85BE-70DA12B15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78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1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Educause Annual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0F2D-0BBE-4131-A1CE-2E525E6A9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55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1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Educause Annual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0F2D-0BBE-4131-A1CE-2E525E6A9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8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1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Educause Annual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0F2D-0BBE-4131-A1CE-2E525E6A9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5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1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Educause Annual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0F2D-0BBE-4131-A1CE-2E525E6A9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7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1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Educause Annual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0F2D-0BBE-4131-A1CE-2E525E6A9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19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1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Educause Annual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0F2D-0BBE-4131-A1CE-2E525E6A9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20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1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Educause Annual Conference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0F2D-0BBE-4131-A1CE-2E525E6A9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1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1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Educause Annual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0F2D-0BBE-4131-A1CE-2E525E6A9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66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1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Educause Annual Conference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0F2D-0BBE-4131-A1CE-2E525E6A9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8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1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Educause Annual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0F2D-0BBE-4131-A1CE-2E525E6A9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9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1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Educause Annual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0F2D-0BBE-4131-A1CE-2E525E6A9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60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Nov 1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2017 Educause Annual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60F2D-0BBE-4131-A1CE-2E525E6A9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cdlib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ash.ucop.edu/" TargetMode="External"/><Relationship Id="rId2" Type="http://schemas.openxmlformats.org/officeDocument/2006/relationships/hyperlink" Target="https://dmptool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hyperlink" Target="https://merritt.cdlib.or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hyperlink" Target="https://github.com/codeforscience/Dat-in-the-Lab" TargetMode="External"/><Relationship Id="rId7" Type="http://schemas.openxmlformats.org/officeDocument/2006/relationships/hyperlink" Target="http://uc3.cdlib.org/maturity-model/" TargetMode="External"/><Relationship Id="rId2" Type="http://schemas.openxmlformats.org/officeDocument/2006/relationships/hyperlink" Target="http://uc3.cdlib.org/2017/09/18/nsf-eager-grant-for-actionable-dmp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c3.cdlib.org/making-data-count-mdc/" TargetMode="External"/><Relationship Id="rId5" Type="http://schemas.openxmlformats.org/officeDocument/2006/relationships/hyperlink" Target="http://uc3.cdlib.org/training/" TargetMode="External"/><Relationship Id="rId4" Type="http://schemas.openxmlformats.org/officeDocument/2006/relationships/hyperlink" Target="http://uc3.cdlib.org/data-mirror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5109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Research Data Management at the University of California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76283"/>
            <a:ext cx="6553200" cy="1752600"/>
          </a:xfrm>
        </p:spPr>
        <p:txBody>
          <a:bodyPr>
            <a:normAutofit/>
          </a:bodyPr>
          <a:lstStyle/>
          <a:p>
            <a:pPr algn="r"/>
            <a:r>
              <a:rPr lang="en-US" sz="1600" dirty="0" smtClean="0"/>
              <a:t>Perry Willett</a:t>
            </a:r>
          </a:p>
          <a:p>
            <a:pPr algn="r"/>
            <a:r>
              <a:rPr lang="en-US" sz="1600" dirty="0" smtClean="0"/>
              <a:t>Digital Preservation Service Manager</a:t>
            </a:r>
          </a:p>
          <a:p>
            <a:pPr algn="r"/>
            <a:r>
              <a:rPr lang="en-US" sz="1600" dirty="0" smtClean="0"/>
              <a:t>California Digital Library</a:t>
            </a:r>
          </a:p>
          <a:p>
            <a:pPr algn="r"/>
            <a:r>
              <a:rPr lang="en-US" sz="1600" dirty="0" smtClean="0"/>
              <a:t>Nov 1, 2017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838200" y="457200"/>
            <a:ext cx="7543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err="1" smtClean="0">
                <a:solidFill>
                  <a:schemeClr val="bg2">
                    <a:lumMod val="50000"/>
                  </a:schemeClr>
                </a:solidFill>
                <a:latin typeface="Franklin Gothic Medium" panose="020B0603020102020204" pitchFamily="34" charset="0"/>
              </a:rPr>
              <a:t>Educause</a:t>
            </a:r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Franklin Gothic Medium" panose="020B0603020102020204" pitchFamily="34" charset="0"/>
              </a:rPr>
              <a:t> Annual Conference 2017</a:t>
            </a:r>
            <a:endParaRPr lang="en-US" sz="2000" i="1" dirty="0">
              <a:solidFill>
                <a:schemeClr val="bg2">
                  <a:lumMod val="50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826532"/>
            <a:ext cx="4401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Philadelphia, 31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October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– 2 November 2017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1195864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24840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936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University of California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10 campuses</a:t>
            </a:r>
          </a:p>
          <a:p>
            <a:r>
              <a:rPr lang="en-US" dirty="0" smtClean="0"/>
              <a:t>5 medical centers</a:t>
            </a:r>
          </a:p>
          <a:p>
            <a:r>
              <a:rPr lang="en-US" dirty="0" smtClean="0"/>
              <a:t>3 national laboratories</a:t>
            </a:r>
          </a:p>
          <a:p>
            <a:r>
              <a:rPr lang="en-US" dirty="0" smtClean="0"/>
              <a:t>State-wide agricultural and natural resources network</a:t>
            </a:r>
          </a:p>
          <a:p>
            <a:r>
              <a:rPr lang="en-US" dirty="0" smtClean="0"/>
              <a:t>238,700 students</a:t>
            </a:r>
          </a:p>
          <a:p>
            <a:r>
              <a:rPr lang="en-US" dirty="0" smtClean="0"/>
              <a:t>198,300 employees</a:t>
            </a:r>
          </a:p>
          <a:p>
            <a:r>
              <a:rPr lang="en-US" dirty="0" smtClean="0"/>
              <a:t>61 Nobel laureates</a:t>
            </a:r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1 2017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Educause Annual Conference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0F2D-0BBE-4131-A1CE-2E525E6A9F73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509" y="2590800"/>
            <a:ext cx="314325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145" y="1953768"/>
            <a:ext cx="835154" cy="40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46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California Digital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Founded in 1997 to provide system-wide library services and expertise</a:t>
            </a:r>
          </a:p>
          <a:p>
            <a:r>
              <a:rPr lang="en-US" dirty="0" smtClean="0"/>
              <a:t>Organizationally part of the President’s Office</a:t>
            </a:r>
          </a:p>
          <a:p>
            <a:r>
              <a:rPr lang="en-US" dirty="0" smtClean="0"/>
              <a:t>Four CDL programs:</a:t>
            </a:r>
          </a:p>
          <a:p>
            <a:pPr lvl="1"/>
            <a:r>
              <a:rPr lang="en-US" dirty="0" smtClean="0"/>
              <a:t>Access and Publishing (IR, Digital Library)</a:t>
            </a:r>
          </a:p>
          <a:p>
            <a:pPr lvl="1"/>
            <a:r>
              <a:rPr lang="en-US" dirty="0" smtClean="0"/>
              <a:t>Collection Development (journal subscriptions, mass digitization)</a:t>
            </a:r>
          </a:p>
          <a:p>
            <a:pPr lvl="1"/>
            <a:r>
              <a:rPr lang="en-US" dirty="0" smtClean="0"/>
              <a:t>Discovery and Delivery (union catalog, ILL, </a:t>
            </a:r>
            <a:r>
              <a:rPr lang="en-US" dirty="0" err="1" smtClean="0"/>
              <a:t>OpenURL</a:t>
            </a:r>
            <a:r>
              <a:rPr lang="en-US" dirty="0" smtClean="0"/>
              <a:t> resolver)</a:t>
            </a:r>
          </a:p>
          <a:p>
            <a:pPr lvl="1"/>
            <a:r>
              <a:rPr lang="en-US" dirty="0" smtClean="0"/>
              <a:t>UC Curation Center (digital preservation, research data management)</a:t>
            </a:r>
          </a:p>
          <a:p>
            <a:r>
              <a:rPr lang="en-US" dirty="0" smtClean="0">
                <a:hlinkClick r:id="rId2"/>
              </a:rPr>
              <a:t>https://cdlib.org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1 2017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Educause Annual Conference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0F2D-0BBE-4131-A1CE-2E525E6A9F73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19998"/>
            <a:ext cx="609600" cy="72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2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UC Curation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RDM services we provide</a:t>
            </a:r>
          </a:p>
          <a:p>
            <a:pPr lvl="1"/>
            <a:r>
              <a:rPr lang="en-US" dirty="0" err="1" smtClean="0"/>
              <a:t>DMPTool</a:t>
            </a:r>
            <a:r>
              <a:rPr lang="en-US" dirty="0" smtClean="0"/>
              <a:t>: </a:t>
            </a:r>
            <a:r>
              <a:rPr lang="en-US" sz="1800" dirty="0" smtClean="0">
                <a:hlinkClick r:id="rId2"/>
              </a:rPr>
              <a:t>https://dmptool.org</a:t>
            </a:r>
            <a:endParaRPr lang="en-US" sz="1800" dirty="0" smtClean="0"/>
          </a:p>
          <a:p>
            <a:pPr lvl="1"/>
            <a:r>
              <a:rPr lang="en-US" dirty="0" smtClean="0"/>
              <a:t>Dash (data publishing platform): </a:t>
            </a:r>
            <a:r>
              <a:rPr lang="en-US" sz="1800" dirty="0" smtClean="0">
                <a:hlinkClick r:id="rId3"/>
              </a:rPr>
              <a:t>https://dash.ucop.edu</a:t>
            </a:r>
            <a:endParaRPr lang="en-US" sz="1800" dirty="0" smtClean="0"/>
          </a:p>
          <a:p>
            <a:pPr lvl="1"/>
            <a:r>
              <a:rPr lang="en-US" dirty="0" smtClean="0"/>
              <a:t>Merritt (preservation repository): </a:t>
            </a:r>
            <a:r>
              <a:rPr lang="en-US" sz="1800" dirty="0" smtClean="0">
                <a:hlinkClick r:id="rId4"/>
              </a:rPr>
              <a:t>https://merritt.cdlib.org</a:t>
            </a:r>
            <a:endParaRPr lang="en-US" sz="1800" dirty="0" smtClean="0"/>
          </a:p>
          <a:p>
            <a:pPr lvl="1"/>
            <a:r>
              <a:rPr lang="en-US" dirty="0" smtClean="0"/>
              <a:t>Along with expertise, coordination, advice, support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1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Educause Annual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0F2D-0BBE-4131-A1CE-2E525E6A9F73}" type="slidenum">
              <a:rPr lang="en-US" smtClean="0"/>
              <a:t>4</a:t>
            </a:fld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1981200" cy="60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32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UC Curation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Consortial</a:t>
            </a:r>
            <a:r>
              <a:rPr lang="en-US" dirty="0" smtClean="0"/>
              <a:t> approach to RDM:</a:t>
            </a:r>
          </a:p>
          <a:p>
            <a:pPr lvl="1"/>
            <a:r>
              <a:rPr lang="en-US" dirty="0" smtClean="0"/>
              <a:t>CDL/UC3 Roles:</a:t>
            </a:r>
          </a:p>
          <a:p>
            <a:pPr lvl="2"/>
            <a:r>
              <a:rPr lang="en-US" dirty="0" smtClean="0"/>
              <a:t>Develops services</a:t>
            </a:r>
          </a:p>
          <a:p>
            <a:pPr lvl="2"/>
            <a:r>
              <a:rPr lang="en-US" dirty="0" smtClean="0"/>
              <a:t>Provides expertise</a:t>
            </a:r>
          </a:p>
          <a:p>
            <a:pPr lvl="2"/>
            <a:r>
              <a:rPr lang="en-US" dirty="0" smtClean="0"/>
              <a:t>Conducts research</a:t>
            </a:r>
          </a:p>
          <a:p>
            <a:pPr lvl="1"/>
            <a:r>
              <a:rPr lang="en-US" dirty="0" smtClean="0"/>
              <a:t>Campus library roles</a:t>
            </a:r>
          </a:p>
          <a:p>
            <a:pPr lvl="2"/>
            <a:r>
              <a:rPr lang="en-US" dirty="0" smtClean="0"/>
              <a:t>Adopts and customizes services</a:t>
            </a:r>
          </a:p>
          <a:p>
            <a:pPr lvl="2"/>
            <a:r>
              <a:rPr lang="en-US" dirty="0" smtClean="0"/>
              <a:t>Works with researchers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1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Educause Annual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0F2D-0BBE-4131-A1CE-2E525E6A9F73}" type="slidenum">
              <a:rPr lang="en-US" smtClean="0"/>
              <a:t>5</a:t>
            </a:fld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1981200" cy="60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89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UC Curation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Research/grant-funded projects</a:t>
            </a:r>
          </a:p>
          <a:p>
            <a:pPr lvl="1"/>
            <a:r>
              <a:rPr lang="en-US" dirty="0" smtClean="0">
                <a:hlinkClick r:id="rId2"/>
              </a:rPr>
              <a:t>“Actionable” DMPs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 err="1" smtClean="0">
                <a:hlinkClick r:id="rId3"/>
              </a:rPr>
              <a:t>Dat</a:t>
            </a:r>
            <a:r>
              <a:rPr lang="en-US" dirty="0" smtClean="0">
                <a:hlinkClick r:id="rId3"/>
              </a:rPr>
              <a:t> in the Lab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Data Mirror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Data training</a:t>
            </a:r>
            <a:endParaRPr lang="en-US" dirty="0" smtClean="0">
              <a:hlinkClick r:id="rId6"/>
            </a:endParaRPr>
          </a:p>
          <a:p>
            <a:pPr lvl="1"/>
            <a:r>
              <a:rPr lang="en-US" dirty="0" smtClean="0">
                <a:hlinkClick r:id="rId6"/>
              </a:rPr>
              <a:t>Make Data Count</a:t>
            </a:r>
            <a:endParaRPr lang="en-US" dirty="0" smtClean="0"/>
          </a:p>
          <a:p>
            <a:pPr lvl="1"/>
            <a:r>
              <a:rPr lang="en-US" dirty="0" smtClean="0">
                <a:hlinkClick r:id="rId7"/>
              </a:rPr>
              <a:t>RDM Maturity Guide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1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Educause Annual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0F2D-0BBE-4131-A1CE-2E525E6A9F73}" type="slidenum">
              <a:rPr lang="en-US" smtClean="0"/>
              <a:t>6</a:t>
            </a:fld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1981200" cy="60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13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UC Curation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 of success across UC</a:t>
            </a:r>
          </a:p>
          <a:p>
            <a:pPr lvl="1"/>
            <a:r>
              <a:rPr lang="en-US" dirty="0" smtClean="0"/>
              <a:t>Some campuses moved very quickly, with a coordinated effort between </a:t>
            </a:r>
            <a:r>
              <a:rPr lang="en-US" smtClean="0"/>
              <a:t>Research Office, </a:t>
            </a:r>
            <a:r>
              <a:rPr lang="en-US" dirty="0" smtClean="0"/>
              <a:t>IT and Library</a:t>
            </a:r>
          </a:p>
          <a:p>
            <a:pPr lvl="1"/>
            <a:r>
              <a:rPr lang="en-US" dirty="0" smtClean="0"/>
              <a:t>Others are building this coalition, taking longer</a:t>
            </a:r>
          </a:p>
          <a:p>
            <a:pPr lvl="1"/>
            <a:r>
              <a:rPr lang="en-US" dirty="0" smtClean="0"/>
              <a:t>Still others are building expertise in-house</a:t>
            </a:r>
          </a:p>
          <a:p>
            <a:pPr lvl="1"/>
            <a:r>
              <a:rPr lang="en-US" dirty="0" smtClean="0"/>
              <a:t>And at still others, the library is somewhat isolated in promoting RDM, lacking coordination and resources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1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Educause Annual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0F2D-0BBE-4131-A1CE-2E525E6A9F73}" type="slidenum">
              <a:rPr lang="en-US" smtClean="0"/>
              <a:t>7</a:t>
            </a:fld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1981200" cy="60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09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UC Curation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Who pays for storage?</a:t>
            </a:r>
          </a:p>
          <a:p>
            <a:pPr lvl="1"/>
            <a:r>
              <a:rPr lang="en-US" dirty="0" smtClean="0"/>
              <a:t>How long should we keep these data? Who decides?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1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2017 Educause Annual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0F2D-0BBE-4131-A1CE-2E525E6A9F73}" type="slidenum">
              <a:rPr lang="en-US" smtClean="0"/>
              <a:t>8</a:t>
            </a:fld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1981200" cy="60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17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</TotalTime>
  <Words>345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Research Data Management at the University of California</vt:lpstr>
      <vt:lpstr>University of California</vt:lpstr>
      <vt:lpstr>California Digital Library</vt:lpstr>
      <vt:lpstr>UC Curation Center</vt:lpstr>
      <vt:lpstr>UC Curation Center</vt:lpstr>
      <vt:lpstr>UC Curation Center</vt:lpstr>
      <vt:lpstr>UC Curation Center</vt:lpstr>
      <vt:lpstr>UC Curation Center</vt:lpstr>
    </vt:vector>
  </TitlesOfParts>
  <Company>University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Perry Willett</dc:creator>
  <cp:lastModifiedBy>Windows User</cp:lastModifiedBy>
  <cp:revision>41</cp:revision>
  <dcterms:created xsi:type="dcterms:W3CDTF">2017-10-12T18:55:13Z</dcterms:created>
  <dcterms:modified xsi:type="dcterms:W3CDTF">2017-11-02T14:09:35Z</dcterms:modified>
</cp:coreProperties>
</file>