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45" r:id="rId1"/>
  </p:sldMasterIdLst>
  <p:notesMasterIdLst>
    <p:notesMasterId r:id="rId17"/>
  </p:notesMasterIdLst>
  <p:sldIdLst>
    <p:sldId id="257" r:id="rId2"/>
    <p:sldId id="278" r:id="rId3"/>
    <p:sldId id="279" r:id="rId4"/>
    <p:sldId id="280" r:id="rId5"/>
    <p:sldId id="281" r:id="rId6"/>
    <p:sldId id="282" r:id="rId7"/>
    <p:sldId id="275" r:id="rId8"/>
    <p:sldId id="291" r:id="rId9"/>
    <p:sldId id="283" r:id="rId10"/>
    <p:sldId id="284" r:id="rId11"/>
    <p:sldId id="289" r:id="rId12"/>
    <p:sldId id="286" r:id="rId13"/>
    <p:sldId id="290" r:id="rId14"/>
    <p:sldId id="285" r:id="rId15"/>
    <p:sldId id="287" r:id="rId1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tti Czarnecki"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7C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13" autoAdjust="0"/>
    <p:restoredTop sz="76523" autoAdjust="0"/>
  </p:normalViewPr>
  <p:slideViewPr>
    <p:cSldViewPr>
      <p:cViewPr varScale="1">
        <p:scale>
          <a:sx n="106" d="100"/>
          <a:sy n="106" d="100"/>
        </p:scale>
        <p:origin x="528" y="6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9E0E4D-C2F1-B544-9DE2-BBECDFB45BB2}" type="datetimeFigureOut">
              <a:rPr lang="en-US" smtClean="0"/>
              <a:t>10/30/2017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087D51-52A1-EF40-B672-9B4EC8500781}" type="slidenum">
              <a:rPr lang="en-US" smtClean="0"/>
              <a:t>‹#›</a:t>
            </a:fld>
            <a:endParaRPr lang="en-US"/>
          </a:p>
        </p:txBody>
      </p:sp>
    </p:spTree>
    <p:extLst>
      <p:ext uri="{BB962C8B-B14F-4D97-AF65-F5344CB8AC3E}">
        <p14:creationId xmlns:p14="http://schemas.microsoft.com/office/powerpoint/2010/main" val="32016043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This presentation leaves copyright of the content to the presenter. Unless otherwise noted in the materials, uploaded content carries the </a:t>
            </a:r>
            <a:r>
              <a:rPr lang="en-US" sz="1200" b="0" i="0" u="sng" strike="noStrike" kern="1200" dirty="0" smtClean="0">
                <a:solidFill>
                  <a:schemeClr val="tx1"/>
                </a:solidFill>
                <a:effectLst/>
                <a:latin typeface="+mn-lt"/>
                <a:ea typeface="+mn-ea"/>
                <a:cs typeface="+mn-cs"/>
                <a:hlinkClick r:id="rId3"/>
              </a:rPr>
              <a:t>Creative Commons Attribution-</a:t>
            </a:r>
            <a:r>
              <a:rPr lang="en-US" sz="1200" b="0" i="0" u="sng" strike="noStrike" kern="1200" dirty="0" err="1" smtClean="0">
                <a:solidFill>
                  <a:schemeClr val="tx1"/>
                </a:solidFill>
                <a:effectLst/>
                <a:latin typeface="+mn-lt"/>
                <a:ea typeface="+mn-ea"/>
                <a:cs typeface="+mn-cs"/>
                <a:hlinkClick r:id="rId3"/>
              </a:rPr>
              <a:t>NonCommercial</a:t>
            </a:r>
            <a:r>
              <a:rPr lang="en-US" sz="1200" b="0" i="0" u="sng" strike="noStrike" kern="1200" dirty="0" smtClean="0">
                <a:solidFill>
                  <a:schemeClr val="tx1"/>
                </a:solidFill>
                <a:effectLst/>
                <a:latin typeface="+mn-lt"/>
                <a:ea typeface="+mn-ea"/>
                <a:cs typeface="+mn-cs"/>
                <a:hlinkClick r:id="rId3"/>
              </a:rPr>
              <a:t>-</a:t>
            </a:r>
            <a:r>
              <a:rPr lang="en-US" sz="1200" b="0" i="0" u="sng" strike="noStrike" kern="1200" dirty="0" err="1" smtClean="0">
                <a:solidFill>
                  <a:schemeClr val="tx1"/>
                </a:solidFill>
                <a:effectLst/>
                <a:latin typeface="+mn-lt"/>
                <a:ea typeface="+mn-ea"/>
                <a:cs typeface="+mn-cs"/>
                <a:hlinkClick r:id="rId3"/>
              </a:rPr>
              <a:t>ShareAlike</a:t>
            </a:r>
            <a:r>
              <a:rPr lang="en-US" sz="1200" b="0" i="0" u="sng" strike="noStrike" kern="1200" dirty="0" smtClean="0">
                <a:solidFill>
                  <a:schemeClr val="tx1"/>
                </a:solidFill>
                <a:effectLst/>
                <a:latin typeface="+mn-lt"/>
                <a:ea typeface="+mn-ea"/>
                <a:cs typeface="+mn-cs"/>
                <a:hlinkClick r:id="rId3"/>
              </a:rPr>
              <a:t> license</a:t>
            </a:r>
            <a:r>
              <a:rPr lang="en-US" sz="1200" b="0" i="0" u="none" strike="noStrike" kern="1200" dirty="0" smtClean="0">
                <a:solidFill>
                  <a:schemeClr val="tx1"/>
                </a:solidFill>
                <a:effectLst/>
                <a:latin typeface="+mn-lt"/>
                <a:ea typeface="+mn-ea"/>
                <a:cs typeface="+mn-cs"/>
              </a:rPr>
              <a:t>, which grants usage to the general public with the stipulated criteria.</a:t>
            </a:r>
          </a:p>
          <a:p>
            <a:endParaRPr lang="en-US" dirty="0"/>
          </a:p>
        </p:txBody>
      </p:sp>
      <p:sp>
        <p:nvSpPr>
          <p:cNvPr id="4" name="Slide Number Placeholder 3"/>
          <p:cNvSpPr>
            <a:spLocks noGrp="1"/>
          </p:cNvSpPr>
          <p:nvPr>
            <p:ph type="sldNum" sz="quarter" idx="10"/>
          </p:nvPr>
        </p:nvSpPr>
        <p:spPr/>
        <p:txBody>
          <a:bodyPr/>
          <a:lstStyle/>
          <a:p>
            <a:fld id="{F7087D51-52A1-EF40-B672-9B4EC8500781}" type="slidenum">
              <a:rPr lang="en-US" smtClean="0"/>
              <a:t>1</a:t>
            </a:fld>
            <a:endParaRPr lang="en-US"/>
          </a:p>
        </p:txBody>
      </p:sp>
    </p:spTree>
    <p:extLst>
      <p:ext uri="{BB962C8B-B14F-4D97-AF65-F5344CB8AC3E}">
        <p14:creationId xmlns:p14="http://schemas.microsoft.com/office/powerpoint/2010/main" val="703650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smtClean="0">
              <a:effectLst/>
            </a:endParaRPr>
          </a:p>
          <a:p>
            <a:pPr lvl="1" rtl="0" fontAlgn="base"/>
            <a:r>
              <a:rPr lang="en-US" sz="1200" b="0" i="0" u="none" strike="noStrike" kern="1200" dirty="0" smtClean="0">
                <a:solidFill>
                  <a:schemeClr val="tx1"/>
                </a:solidFill>
                <a:effectLst/>
                <a:latin typeface="+mn-lt"/>
                <a:ea typeface="+mn-ea"/>
                <a:cs typeface="+mn-cs"/>
              </a:rPr>
              <a:t>Communicate and practice a zero tolerance policy</a:t>
            </a:r>
          </a:p>
          <a:p>
            <a:pPr lvl="1" rtl="0" fontAlgn="base"/>
            <a:r>
              <a:rPr lang="en-US" sz="1200" b="0" i="0" u="none" strike="noStrike" kern="1200" dirty="0" smtClean="0">
                <a:solidFill>
                  <a:schemeClr val="tx1"/>
                </a:solidFill>
                <a:effectLst/>
                <a:latin typeface="+mn-lt"/>
                <a:ea typeface="+mn-ea"/>
                <a:cs typeface="+mn-cs"/>
              </a:rPr>
              <a:t>Empowering others</a:t>
            </a:r>
          </a:p>
          <a:p>
            <a:pPr lvl="1" rtl="0" fontAlgn="base"/>
            <a:r>
              <a:rPr lang="en-US" sz="1200" b="0" i="0" u="none" strike="noStrike" kern="1200" dirty="0" smtClean="0">
                <a:solidFill>
                  <a:schemeClr val="tx1"/>
                </a:solidFill>
                <a:effectLst/>
                <a:latin typeface="+mn-lt"/>
                <a:ea typeface="+mn-ea"/>
                <a:cs typeface="+mn-cs"/>
              </a:rPr>
              <a:t>Calling out behaviors when they occur</a:t>
            </a:r>
          </a:p>
          <a:p>
            <a:pPr lvl="1" rtl="0" fontAlgn="base"/>
            <a:r>
              <a:rPr lang="en-US" sz="1200" b="0" i="0" u="none" strike="noStrike" kern="1200" dirty="0" smtClean="0">
                <a:solidFill>
                  <a:schemeClr val="tx1"/>
                </a:solidFill>
                <a:effectLst/>
                <a:latin typeface="+mn-lt"/>
                <a:ea typeface="+mn-ea"/>
                <a:cs typeface="+mn-cs"/>
              </a:rPr>
              <a:t>Suggesting to others different approaches</a:t>
            </a:r>
          </a:p>
          <a:p>
            <a:pPr lvl="1" rtl="0" fontAlgn="base"/>
            <a:r>
              <a:rPr lang="en-US" sz="1200" b="0" i="0" u="none" strike="noStrike" kern="1200" dirty="0" smtClean="0">
                <a:solidFill>
                  <a:schemeClr val="tx1"/>
                </a:solidFill>
                <a:effectLst/>
                <a:latin typeface="+mn-lt"/>
                <a:ea typeface="+mn-ea"/>
                <a:cs typeface="+mn-cs"/>
              </a:rPr>
              <a:t>Recognize and communicate that there are different paths to IT and IT leadership</a:t>
            </a:r>
          </a:p>
          <a:p>
            <a:pPr lvl="1" rtl="0" fontAlgn="base"/>
            <a:r>
              <a:rPr lang="en-US" sz="1200" b="0" i="0" u="none" strike="noStrike" kern="1200" dirty="0" smtClean="0">
                <a:solidFill>
                  <a:schemeClr val="tx1"/>
                </a:solidFill>
                <a:effectLst/>
                <a:latin typeface="+mn-lt"/>
                <a:ea typeface="+mn-ea"/>
                <a:cs typeface="+mn-cs"/>
              </a:rPr>
              <a:t>Create a DEI council and/or affinity groups to address workforce issues and provide social support for new hires</a:t>
            </a:r>
          </a:p>
          <a:p>
            <a:pPr lvl="1" rtl="0" fontAlgn="base"/>
            <a:r>
              <a:rPr lang="en-US" sz="1200" b="0" i="0" u="none" strike="noStrike" kern="1200" dirty="0" smtClean="0">
                <a:solidFill>
                  <a:schemeClr val="tx1"/>
                </a:solidFill>
                <a:effectLst/>
                <a:latin typeface="+mn-lt"/>
                <a:ea typeface="+mn-ea"/>
                <a:cs typeface="+mn-cs"/>
              </a:rPr>
              <a:t>Professional development</a:t>
            </a:r>
          </a:p>
          <a:p>
            <a:pPr lvl="2" rtl="0" fontAlgn="base"/>
            <a:r>
              <a:rPr lang="en-US" sz="1200" b="0" i="0" u="none" strike="noStrike" kern="1200" dirty="0" smtClean="0">
                <a:solidFill>
                  <a:schemeClr val="tx1"/>
                </a:solidFill>
                <a:effectLst/>
                <a:latin typeface="+mn-lt"/>
                <a:ea typeface="+mn-ea"/>
                <a:cs typeface="+mn-cs"/>
              </a:rPr>
              <a:t>Unconscious/inherent bias education</a:t>
            </a:r>
          </a:p>
          <a:p>
            <a:pPr lvl="2" rtl="0" fontAlgn="base"/>
            <a:r>
              <a:rPr lang="en-US" sz="1200" b="0" i="0" u="none" strike="noStrike" kern="1200" dirty="0" smtClean="0">
                <a:solidFill>
                  <a:schemeClr val="tx1"/>
                </a:solidFill>
                <a:effectLst/>
                <a:latin typeface="+mn-lt"/>
                <a:ea typeface="+mn-ea"/>
                <a:cs typeface="+mn-cs"/>
              </a:rPr>
              <a:t>Opportunities need to be provided (strategically) to retain staff</a:t>
            </a:r>
          </a:p>
          <a:p>
            <a:pPr lvl="2" rtl="0" fontAlgn="base"/>
            <a:r>
              <a:rPr lang="en-US" sz="1200" b="0" i="0" u="none" strike="noStrike" kern="1200" dirty="0" smtClean="0">
                <a:solidFill>
                  <a:schemeClr val="tx1"/>
                </a:solidFill>
                <a:effectLst/>
                <a:latin typeface="+mn-lt"/>
                <a:ea typeface="+mn-ea"/>
                <a:cs typeface="+mn-cs"/>
              </a:rPr>
              <a:t>Provide training for all staff about diversity, cultural proficiency, and business culture</a:t>
            </a:r>
          </a:p>
          <a:p>
            <a:pPr lvl="2" rtl="0" fontAlgn="base"/>
            <a:r>
              <a:rPr lang="en-US" sz="1200" b="0" i="0" u="none" strike="noStrike" kern="1200" dirty="0" smtClean="0">
                <a:solidFill>
                  <a:schemeClr val="tx1"/>
                </a:solidFill>
                <a:effectLst/>
                <a:latin typeface="+mn-lt"/>
                <a:ea typeface="+mn-ea"/>
                <a:cs typeface="+mn-cs"/>
              </a:rPr>
              <a:t>Provide training on how to call out behaviors, etc.</a:t>
            </a:r>
          </a:p>
          <a:p>
            <a:pPr lvl="1" rtl="0" fontAlgn="base"/>
            <a:r>
              <a:rPr lang="en-US" sz="1200" b="0" i="0" u="none" strike="noStrike" kern="1200" dirty="0" smtClean="0">
                <a:solidFill>
                  <a:schemeClr val="tx1"/>
                </a:solidFill>
                <a:effectLst/>
                <a:latin typeface="+mn-lt"/>
                <a:ea typeface="+mn-ea"/>
                <a:cs typeface="+mn-cs"/>
              </a:rPr>
              <a:t>Onboarding</a:t>
            </a:r>
          </a:p>
          <a:p>
            <a:pPr lvl="2" rtl="0" fontAlgn="base"/>
            <a:r>
              <a:rPr lang="en-US" sz="1200" b="0" i="0" u="none" strike="noStrike" kern="1200" dirty="0" smtClean="0">
                <a:solidFill>
                  <a:schemeClr val="tx1"/>
                </a:solidFill>
                <a:effectLst/>
                <a:latin typeface="+mn-lt"/>
                <a:ea typeface="+mn-ea"/>
                <a:cs typeface="+mn-cs"/>
              </a:rPr>
              <a:t>Enlist mentors to help integrate new employees</a:t>
            </a:r>
          </a:p>
          <a:p>
            <a:endParaRPr lang="en-US" dirty="0"/>
          </a:p>
        </p:txBody>
      </p:sp>
      <p:sp>
        <p:nvSpPr>
          <p:cNvPr id="4" name="Slide Number Placeholder 3"/>
          <p:cNvSpPr>
            <a:spLocks noGrp="1"/>
          </p:cNvSpPr>
          <p:nvPr>
            <p:ph type="sldNum" sz="quarter" idx="10"/>
          </p:nvPr>
        </p:nvSpPr>
        <p:spPr/>
        <p:txBody>
          <a:bodyPr/>
          <a:lstStyle/>
          <a:p>
            <a:fld id="{F7087D51-52A1-EF40-B672-9B4EC8500781}" type="slidenum">
              <a:rPr lang="en-US" smtClean="0"/>
              <a:t>10</a:t>
            </a:fld>
            <a:endParaRPr lang="en-US"/>
          </a:p>
        </p:txBody>
      </p:sp>
    </p:spTree>
    <p:extLst>
      <p:ext uri="{BB962C8B-B14F-4D97-AF65-F5344CB8AC3E}">
        <p14:creationId xmlns:p14="http://schemas.microsoft.com/office/powerpoint/2010/main" val="2155152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87D51-52A1-EF40-B672-9B4EC8500781}" type="slidenum">
              <a:rPr lang="en-US" smtClean="0"/>
              <a:t>11</a:t>
            </a:fld>
            <a:endParaRPr lang="en-US"/>
          </a:p>
        </p:txBody>
      </p:sp>
    </p:spTree>
    <p:extLst>
      <p:ext uri="{BB962C8B-B14F-4D97-AF65-F5344CB8AC3E}">
        <p14:creationId xmlns:p14="http://schemas.microsoft.com/office/powerpoint/2010/main" val="2662270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87D51-52A1-EF40-B672-9B4EC8500781}" type="slidenum">
              <a:rPr lang="en-US" smtClean="0"/>
              <a:t>13</a:t>
            </a:fld>
            <a:endParaRPr lang="en-US"/>
          </a:p>
        </p:txBody>
      </p:sp>
    </p:spTree>
    <p:extLst>
      <p:ext uri="{BB962C8B-B14F-4D97-AF65-F5344CB8AC3E}">
        <p14:creationId xmlns:p14="http://schemas.microsoft.com/office/powerpoint/2010/main" val="356115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smtClean="0">
                <a:solidFill>
                  <a:schemeClr val="tx1"/>
                </a:solidFill>
                <a:effectLst/>
                <a:latin typeface="+mn-lt"/>
                <a:ea typeface="+mn-ea"/>
                <a:cs typeface="+mn-cs"/>
              </a:rPr>
              <a:t>Pursuing Diversity, Equity, and Inclusion for Strategic Advantage</a:t>
            </a:r>
            <a:endParaRPr lang="en-US" b="0" dirty="0" smtClean="0">
              <a:effectLst/>
            </a:endParaRPr>
          </a:p>
          <a:p>
            <a:pPr rtl="0"/>
            <a:r>
              <a:rPr lang="en-US" sz="1200" b="1" i="0" u="none" strike="noStrike" kern="1200" dirty="0" smtClean="0">
                <a:solidFill>
                  <a:schemeClr val="tx1"/>
                </a:solidFill>
                <a:effectLst/>
                <a:latin typeface="+mn-lt"/>
                <a:ea typeface="+mn-ea"/>
                <a:cs typeface="+mn-cs"/>
              </a:rPr>
              <a:t>Thursday, November 02 | 1:30pm - 2:20pm ET | Meeting Room 204C, 200 Level</a:t>
            </a:r>
            <a:endParaRPr lang="en-US" b="0" dirty="0" smtClean="0">
              <a:effectLst/>
            </a:endParaRPr>
          </a:p>
          <a:p>
            <a:pPr rtl="0"/>
            <a:r>
              <a:rPr lang="en-US" sz="1200" b="1" i="0" u="none" strike="noStrike" kern="1200" dirty="0" smtClean="0">
                <a:solidFill>
                  <a:schemeClr val="tx1"/>
                </a:solidFill>
                <a:effectLst/>
                <a:latin typeface="+mn-lt"/>
                <a:ea typeface="+mn-ea"/>
                <a:cs typeface="+mn-cs"/>
              </a:rPr>
              <a:t>Session Type: Breakout Session</a:t>
            </a:r>
            <a:endParaRPr lang="en-US" b="0" dirty="0" smtClean="0">
              <a:effectLst/>
            </a:endParaRPr>
          </a:p>
          <a:p>
            <a:pPr rtl="0"/>
            <a:r>
              <a:rPr lang="en-US" sz="1200" b="1" i="0" u="none" strike="noStrike" kern="1200" dirty="0" smtClean="0">
                <a:solidFill>
                  <a:schemeClr val="tx1"/>
                </a:solidFill>
                <a:effectLst/>
                <a:latin typeface="+mn-lt"/>
                <a:ea typeface="+mn-ea"/>
                <a:cs typeface="+mn-cs"/>
              </a:rPr>
              <a:t>Delivery Format:</a:t>
            </a:r>
            <a:r>
              <a:rPr lang="en-US" sz="1200" b="0" i="0" u="none" strike="noStrike" kern="1200" dirty="0" smtClean="0">
                <a:solidFill>
                  <a:schemeClr val="tx1"/>
                </a:solidFill>
                <a:effectLst/>
                <a:latin typeface="+mn-lt"/>
                <a:ea typeface="+mn-ea"/>
                <a:cs typeface="+mn-cs"/>
              </a:rPr>
              <a:t> Interactive Presentation</a:t>
            </a:r>
            <a:endParaRPr lang="en-US" b="0" dirty="0" smtClean="0">
              <a:effectLst/>
            </a:endParaRPr>
          </a:p>
          <a:p>
            <a:pPr rtl="0"/>
            <a:r>
              <a:rPr lang="en-US" sz="1200" b="0" i="0" u="none" strike="noStrike" kern="1200" dirty="0" smtClean="0">
                <a:solidFill>
                  <a:schemeClr val="tx1"/>
                </a:solidFill>
                <a:effectLst/>
                <a:latin typeface="+mn-lt"/>
                <a:ea typeface="+mn-ea"/>
                <a:cs typeface="+mn-cs"/>
              </a:rPr>
              <a:t>Global companies and management firms have long touted the benefits of diverse and inclusive organizations, highlighting increased innovation, talent retention, and competitiveness. Leading tech companies have begun the messy process of acknowledging the work they must do to make these gains. With 95% of higher education CIOs identifying themselves as white, and only 20% of them being women, isn't it time for higher </a:t>
            </a:r>
            <a:r>
              <a:rPr lang="en-US" sz="1200" b="0" i="0" u="none" strike="noStrike" kern="1200" dirty="0" err="1" smtClean="0">
                <a:solidFill>
                  <a:schemeClr val="tx1"/>
                </a:solidFill>
                <a:effectLst/>
                <a:latin typeface="+mn-lt"/>
                <a:ea typeface="+mn-ea"/>
                <a:cs typeface="+mn-cs"/>
              </a:rPr>
              <a:t>ed</a:t>
            </a:r>
            <a:r>
              <a:rPr lang="en-US" sz="1200" b="0" i="0" u="none" strike="noStrike" kern="1200" dirty="0" smtClean="0">
                <a:solidFill>
                  <a:schemeClr val="tx1"/>
                </a:solidFill>
                <a:effectLst/>
                <a:latin typeface="+mn-lt"/>
                <a:ea typeface="+mn-ea"/>
                <a:cs typeface="+mn-cs"/>
              </a:rPr>
              <a:t> IT to do the same? Whether through gender, ethnicity, sexual orientation, age, or any of the other myriad ways teams can be diverse, is it possible that emphasizing the strategic advantages of pursuing diversity, equity, and inclusion (DEI) can help change the demographics of our community? This session will cover topics such as unconscious bias and research-based approaches to encourage DEI, with a focus on articulating strategic advantages to our organizations and institutions. </a:t>
            </a:r>
            <a:endParaRPr lang="en-US" b="0" dirty="0" smtClean="0">
              <a:effectLst/>
            </a:endParaRPr>
          </a:p>
          <a:p>
            <a:r>
              <a:rPr lang="en-US" b="0" dirty="0" smtClean="0">
                <a:effectLst/>
              </a:rPr>
              <a:t/>
            </a:r>
            <a:br>
              <a:rPr lang="en-US" b="0" dirty="0" smtClean="0">
                <a:effectLst/>
              </a:rPr>
            </a:br>
            <a:r>
              <a:rPr lang="en-US" sz="1200" b="1" i="0" u="none" strike="noStrike" kern="1200" dirty="0" smtClean="0">
                <a:solidFill>
                  <a:schemeClr val="tx1"/>
                </a:solidFill>
                <a:effectLst/>
                <a:latin typeface="+mn-lt"/>
                <a:ea typeface="+mn-ea"/>
                <a:cs typeface="+mn-cs"/>
              </a:rPr>
              <a:t>Outcomes:</a:t>
            </a:r>
            <a:r>
              <a:rPr lang="en-US" sz="1200" b="0" i="0" u="none" strike="noStrike" kern="1200" dirty="0" smtClean="0">
                <a:solidFill>
                  <a:schemeClr val="tx1"/>
                </a:solidFill>
                <a:effectLst/>
                <a:latin typeface="+mn-lt"/>
                <a:ea typeface="+mn-ea"/>
                <a:cs typeface="+mn-cs"/>
              </a:rPr>
              <a:t> Consider the implications of higher </a:t>
            </a:r>
            <a:r>
              <a:rPr lang="en-US" sz="1200" b="0" i="0" u="none" strike="noStrike" kern="1200" dirty="0" err="1" smtClean="0">
                <a:solidFill>
                  <a:schemeClr val="tx1"/>
                </a:solidFill>
                <a:effectLst/>
                <a:latin typeface="+mn-lt"/>
                <a:ea typeface="+mn-ea"/>
                <a:cs typeface="+mn-cs"/>
              </a:rPr>
              <a:t>ed</a:t>
            </a:r>
            <a:r>
              <a:rPr lang="en-US" sz="1200" b="0" i="0" u="none" strike="noStrike" kern="1200" dirty="0" smtClean="0">
                <a:solidFill>
                  <a:schemeClr val="tx1"/>
                </a:solidFill>
                <a:effectLst/>
                <a:latin typeface="+mn-lt"/>
                <a:ea typeface="+mn-ea"/>
                <a:cs typeface="+mn-cs"/>
              </a:rPr>
              <a:t> IT demographic trends and statistics * Explore examples of the strategic benefits of inclusive workplaces * Consider approaches to translate these benefits to your organization and institution</a:t>
            </a:r>
            <a:endParaRPr lang="en-US" dirty="0"/>
          </a:p>
        </p:txBody>
      </p:sp>
      <p:sp>
        <p:nvSpPr>
          <p:cNvPr id="4" name="Slide Number Placeholder 3"/>
          <p:cNvSpPr>
            <a:spLocks noGrp="1"/>
          </p:cNvSpPr>
          <p:nvPr>
            <p:ph type="sldNum" sz="quarter" idx="10"/>
          </p:nvPr>
        </p:nvSpPr>
        <p:spPr/>
        <p:txBody>
          <a:bodyPr/>
          <a:lstStyle/>
          <a:p>
            <a:fld id="{F7087D51-52A1-EF40-B672-9B4EC8500781}" type="slidenum">
              <a:rPr lang="en-US" smtClean="0"/>
              <a:t>15</a:t>
            </a:fld>
            <a:endParaRPr lang="en-US"/>
          </a:p>
        </p:txBody>
      </p:sp>
    </p:spTree>
    <p:extLst>
      <p:ext uri="{BB962C8B-B14F-4D97-AF65-F5344CB8AC3E}">
        <p14:creationId xmlns:p14="http://schemas.microsoft.com/office/powerpoint/2010/main" val="4075827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1417455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104294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31702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 name="Shape 1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986018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5" name="Shape 21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The HE IT workforce is older than the U.S. labor force, perhaps as a result of a stronger tradition of employee retention. HE IT workers remain at their institutions more than two times longer than the typical U.S. worker stays with a single employer (median of 10 years versus 4.6 years).</a:t>
            </a:r>
          </a:p>
          <a:p>
            <a:pPr lvl="0">
              <a:spcBef>
                <a:spcPts val="0"/>
              </a:spcBef>
              <a:buNone/>
            </a:pPr>
            <a:endParaRPr/>
          </a:p>
          <a:p>
            <a:pPr lvl="0">
              <a:spcBef>
                <a:spcPts val="0"/>
              </a:spcBef>
              <a:buNone/>
            </a:pPr>
            <a:r>
              <a:rPr lang="en"/>
              <a:t>The median age of HE IT professionals is 48 years, while the median age for the U.S. workforce is 42 years. The Media age of the HE IT workforce is:</a:t>
            </a:r>
          </a:p>
          <a:p>
            <a:pPr lvl="0">
              <a:spcBef>
                <a:spcPts val="0"/>
              </a:spcBef>
              <a:buNone/>
            </a:pPr>
            <a:r>
              <a:rPr lang="en"/>
              <a:t>CIOs = 53</a:t>
            </a:r>
          </a:p>
          <a:p>
            <a:pPr lvl="0">
              <a:spcBef>
                <a:spcPts val="0"/>
              </a:spcBef>
              <a:buNone/>
            </a:pPr>
            <a:r>
              <a:rPr lang="en"/>
              <a:t>Managers = 48</a:t>
            </a:r>
          </a:p>
          <a:p>
            <a:pPr lvl="0" rtl="0">
              <a:spcBef>
                <a:spcPts val="0"/>
              </a:spcBef>
              <a:buNone/>
            </a:pPr>
            <a:r>
              <a:rPr lang="en"/>
              <a:t>Staff = 43</a:t>
            </a:r>
          </a:p>
        </p:txBody>
      </p:sp>
    </p:spTree>
    <p:extLst>
      <p:ext uri="{BB962C8B-B14F-4D97-AF65-F5344CB8AC3E}">
        <p14:creationId xmlns:p14="http://schemas.microsoft.com/office/powerpoint/2010/main" val="1391082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Photo credit: </a:t>
            </a:r>
            <a:r>
              <a:rPr lang="en-US" sz="1200" b="0" i="0" u="none" strike="noStrike" kern="1200" dirty="0" err="1" smtClean="0">
                <a:solidFill>
                  <a:schemeClr val="tx1"/>
                </a:solidFill>
                <a:effectLst/>
                <a:latin typeface="+mn-lt"/>
                <a:ea typeface="+mn-ea"/>
                <a:cs typeface="+mn-cs"/>
              </a:rPr>
              <a:t>igrow</a:t>
            </a:r>
            <a:r>
              <a:rPr lang="en-US" sz="1200" b="0" i="0" u="none" strike="noStrike" kern="1200" dirty="0" smtClean="0">
                <a:solidFill>
                  <a:schemeClr val="tx1"/>
                </a:solidFill>
                <a:effectLst/>
                <a:latin typeface="+mn-lt"/>
                <a:ea typeface="+mn-ea"/>
                <a:cs typeface="+mn-cs"/>
              </a:rPr>
              <a:t>, Creative Commons CC0</a:t>
            </a:r>
          </a:p>
          <a:p>
            <a:pPr rtl="0"/>
            <a:endParaRPr lang="en-US" b="0" dirty="0" smtClean="0">
              <a:effectLst/>
            </a:endParaRPr>
          </a:p>
          <a:p>
            <a:r>
              <a:rPr lang="en-US" sz="1200" b="0" i="0" u="none" strike="noStrike" kern="1200" dirty="0" smtClean="0">
                <a:solidFill>
                  <a:schemeClr val="tx1"/>
                </a:solidFill>
                <a:effectLst/>
                <a:latin typeface="+mn-lt"/>
                <a:ea typeface="+mn-ea"/>
                <a:cs typeface="+mn-cs"/>
              </a:rPr>
              <a:t>( Need research/stories that indicate how diversity positively affects the bottom line in the business and higher </a:t>
            </a:r>
            <a:r>
              <a:rPr lang="en-US" sz="1200" b="0" i="0" u="none" strike="noStrike" kern="1200" dirty="0" err="1" smtClean="0">
                <a:solidFill>
                  <a:schemeClr val="tx1"/>
                </a:solidFill>
                <a:effectLst/>
                <a:latin typeface="+mn-lt"/>
                <a:ea typeface="+mn-ea"/>
                <a:cs typeface="+mn-cs"/>
              </a:rPr>
              <a:t>ed</a:t>
            </a:r>
            <a:r>
              <a:rPr lang="en-US" sz="1200" b="0" i="0" u="none" strike="noStrike" kern="1200" dirty="0" smtClean="0">
                <a:solidFill>
                  <a:schemeClr val="tx1"/>
                </a:solidFill>
                <a:effectLst/>
                <a:latin typeface="+mn-lt"/>
                <a:ea typeface="+mn-ea"/>
                <a:cs typeface="+mn-cs"/>
              </a:rPr>
              <a:t> sectors )</a:t>
            </a:r>
            <a:endParaRPr lang="en-US" dirty="0"/>
          </a:p>
        </p:txBody>
      </p:sp>
      <p:sp>
        <p:nvSpPr>
          <p:cNvPr id="4" name="Slide Number Placeholder 3"/>
          <p:cNvSpPr>
            <a:spLocks noGrp="1"/>
          </p:cNvSpPr>
          <p:nvPr>
            <p:ph type="sldNum" sz="quarter" idx="10"/>
          </p:nvPr>
        </p:nvSpPr>
        <p:spPr/>
        <p:txBody>
          <a:bodyPr/>
          <a:lstStyle/>
          <a:p>
            <a:fld id="{F7087D51-52A1-EF40-B672-9B4EC8500781}" type="slidenum">
              <a:rPr lang="en-US" smtClean="0"/>
              <a:t>7</a:t>
            </a:fld>
            <a:endParaRPr lang="en-US"/>
          </a:p>
        </p:txBody>
      </p:sp>
    </p:spTree>
    <p:extLst>
      <p:ext uri="{BB962C8B-B14F-4D97-AF65-F5344CB8AC3E}">
        <p14:creationId xmlns:p14="http://schemas.microsoft.com/office/powerpoint/2010/main" val="229328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 Opportunities and challenges of the IT environment/culture )</a:t>
            </a:r>
            <a:endParaRPr lang="en-US" dirty="0" smtClean="0"/>
          </a:p>
          <a:p>
            <a:pPr lvl="0" rtl="0">
              <a:spcBef>
                <a:spcPts val="0"/>
              </a:spcBef>
              <a:buNone/>
            </a:pPr>
            <a:endParaRPr dirty="0"/>
          </a:p>
        </p:txBody>
      </p:sp>
    </p:spTree>
    <p:extLst>
      <p:ext uri="{BB962C8B-B14F-4D97-AF65-F5344CB8AC3E}">
        <p14:creationId xmlns:p14="http://schemas.microsoft.com/office/powerpoint/2010/main" val="4018790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Photo credit: Florian Richter, CC BY 2.0</a:t>
            </a:r>
            <a:endParaRPr lang="en-US" dirty="0"/>
          </a:p>
        </p:txBody>
      </p:sp>
      <p:sp>
        <p:nvSpPr>
          <p:cNvPr id="4" name="Slide Number Placeholder 3"/>
          <p:cNvSpPr>
            <a:spLocks noGrp="1"/>
          </p:cNvSpPr>
          <p:nvPr>
            <p:ph type="sldNum" sz="quarter" idx="10"/>
          </p:nvPr>
        </p:nvSpPr>
        <p:spPr/>
        <p:txBody>
          <a:bodyPr/>
          <a:lstStyle/>
          <a:p>
            <a:fld id="{F7087D51-52A1-EF40-B672-9B4EC8500781}" type="slidenum">
              <a:rPr lang="en-US" smtClean="0"/>
              <a:t>9</a:t>
            </a:fld>
            <a:endParaRPr lang="en-US"/>
          </a:p>
        </p:txBody>
      </p:sp>
    </p:spTree>
    <p:extLst>
      <p:ext uri="{BB962C8B-B14F-4D97-AF65-F5344CB8AC3E}">
        <p14:creationId xmlns:p14="http://schemas.microsoft.com/office/powerpoint/2010/main" val="3577638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E17 Cover Opt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33957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36128991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17 Cover Op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71503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17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1" descr="Section Divider" title="Section Divider"/>
          <p:cNvSpPr>
            <a:spLocks noGrp="1"/>
          </p:cNvSpPr>
          <p:nvPr>
            <p:ph type="body" idx="13"/>
          </p:nvPr>
        </p:nvSpPr>
        <p:spPr>
          <a:xfrm>
            <a:off x="1143000" y="1504950"/>
            <a:ext cx="6781800" cy="2000250"/>
          </a:xfrm>
          <a:prstGeom prst="rect">
            <a:avLst/>
          </a:prstGeom>
        </p:spPr>
        <p:txBody>
          <a:bodyPr/>
          <a:lstStyle>
            <a:lvl1pPr marL="0" indent="0" algn="ctr">
              <a:buNone/>
              <a:defRPr>
                <a:latin typeface="Arial" panose="020B0604020202020204" pitchFamily="34" charset="0"/>
                <a:cs typeface="Arial" panose="020B0604020202020204" pitchFamily="34" charset="0"/>
              </a:defRPr>
            </a:lvl1pPr>
          </a:lstStyle>
          <a:p>
            <a:pPr algn="ctr"/>
            <a:endParaRPr lang="en-US" sz="2800" b="1" dirty="0"/>
          </a:p>
        </p:txBody>
      </p:sp>
    </p:spTree>
    <p:extLst>
      <p:ext uri="{BB962C8B-B14F-4D97-AF65-F5344CB8AC3E}">
        <p14:creationId xmlns:p14="http://schemas.microsoft.com/office/powerpoint/2010/main" val="37405255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17 Conte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5"/>
          <p:cNvSpPr>
            <a:spLocks noGrp="1"/>
          </p:cNvSpPr>
          <p:nvPr>
            <p:ph type="title"/>
          </p:nvPr>
        </p:nvSpPr>
        <p:spPr>
          <a:xfrm>
            <a:off x="457200" y="438150"/>
            <a:ext cx="7620000" cy="548879"/>
          </a:xfrm>
          <a:prstGeom prst="rect">
            <a:avLst/>
          </a:prstGeom>
        </p:spPr>
        <p:txBody>
          <a:bodyPr/>
          <a:lstStyle>
            <a:lvl1pPr algn="l">
              <a:defRPr sz="2800" b="1">
                <a:solidFill>
                  <a:srgbClr val="707C7C"/>
                </a:solidFill>
                <a:latin typeface="Arial" panose="020B0604020202020204" pitchFamily="34" charset="0"/>
                <a:cs typeface="Arial" panose="020B0604020202020204" pitchFamily="34" charset="0"/>
              </a:defRPr>
            </a:lvl1pPr>
          </a:lstStyle>
          <a:p>
            <a:endParaRPr lang="en-US" dirty="0"/>
          </a:p>
        </p:txBody>
      </p:sp>
      <p:sp>
        <p:nvSpPr>
          <p:cNvPr id="10" name="Content Placeholder 6"/>
          <p:cNvSpPr>
            <a:spLocks noGrp="1"/>
          </p:cNvSpPr>
          <p:nvPr>
            <p:ph idx="1" hasCustomPrompt="1"/>
          </p:nvPr>
        </p:nvSpPr>
        <p:spPr>
          <a:xfrm>
            <a:off x="457200" y="1123951"/>
            <a:ext cx="7620000" cy="3124199"/>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panose="020B0604020202020204" pitchFamily="34" charset="0"/>
              <a:buNone/>
              <a:tabLst/>
              <a:defRPr sz="2000">
                <a:solidFill>
                  <a:schemeClr val="tx1"/>
                </a:solidFill>
                <a:latin typeface="Arial" panose="020B0604020202020204" pitchFamily="34" charset="0"/>
                <a:cs typeface="Arial" panose="020B0604020202020204" pitchFamily="34" charset="0"/>
              </a:defRPr>
            </a:lvl1pPr>
          </a:lstStyle>
          <a:p>
            <a:r>
              <a:rPr lang="en-US" dirty="0" smtClean="0"/>
              <a:t>Click here to add text</a:t>
            </a:r>
          </a:p>
        </p:txBody>
      </p:sp>
    </p:spTree>
    <p:extLst>
      <p:ext uri="{BB962C8B-B14F-4D97-AF65-F5344CB8AC3E}">
        <p14:creationId xmlns:p14="http://schemas.microsoft.com/office/powerpoint/2010/main" val="6079244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17 Conte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5"/>
          <p:cNvSpPr>
            <a:spLocks noGrp="1"/>
          </p:cNvSpPr>
          <p:nvPr>
            <p:ph type="title"/>
          </p:nvPr>
        </p:nvSpPr>
        <p:spPr>
          <a:xfrm>
            <a:off x="457200" y="438150"/>
            <a:ext cx="8077200" cy="548879"/>
          </a:xfrm>
          <a:prstGeom prst="rect">
            <a:avLst/>
          </a:prstGeom>
        </p:spPr>
        <p:txBody>
          <a:bodyPr/>
          <a:lstStyle>
            <a:lvl1pPr algn="l">
              <a:defRPr sz="2800" b="1">
                <a:solidFill>
                  <a:srgbClr val="707C7C"/>
                </a:solidFill>
                <a:latin typeface="Arial" panose="020B0604020202020204" pitchFamily="34" charset="0"/>
                <a:cs typeface="Arial" panose="020B0604020202020204" pitchFamily="34" charset="0"/>
              </a:defRPr>
            </a:lvl1pPr>
          </a:lstStyle>
          <a:p>
            <a:endParaRPr lang="en-US" dirty="0"/>
          </a:p>
        </p:txBody>
      </p:sp>
      <p:sp>
        <p:nvSpPr>
          <p:cNvPr id="10" name="Content Placeholder 6"/>
          <p:cNvSpPr>
            <a:spLocks noGrp="1"/>
          </p:cNvSpPr>
          <p:nvPr>
            <p:ph idx="1" hasCustomPrompt="1"/>
          </p:nvPr>
        </p:nvSpPr>
        <p:spPr>
          <a:xfrm>
            <a:off x="457200" y="1123951"/>
            <a:ext cx="8077200" cy="3124199"/>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panose="020B0604020202020204" pitchFamily="34" charset="0"/>
              <a:buNone/>
              <a:tabLst/>
              <a:defRPr sz="2000">
                <a:solidFill>
                  <a:schemeClr val="tx1"/>
                </a:solidFill>
                <a:latin typeface="Arial" panose="020B0604020202020204" pitchFamily="34" charset="0"/>
                <a:cs typeface="Arial" panose="020B0604020202020204" pitchFamily="34" charset="0"/>
              </a:defRPr>
            </a:lvl1pPr>
          </a:lstStyle>
          <a:p>
            <a:r>
              <a:rPr lang="en-US" dirty="0" smtClean="0"/>
              <a:t>Click here to add text</a:t>
            </a:r>
          </a:p>
        </p:txBody>
      </p:sp>
    </p:spTree>
    <p:extLst>
      <p:ext uri="{BB962C8B-B14F-4D97-AF65-F5344CB8AC3E}">
        <p14:creationId xmlns:p14="http://schemas.microsoft.com/office/powerpoint/2010/main" val="37713981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17 Content Grey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5"/>
          <p:cNvSpPr>
            <a:spLocks noGrp="1"/>
          </p:cNvSpPr>
          <p:nvPr>
            <p:ph type="title"/>
          </p:nvPr>
        </p:nvSpPr>
        <p:spPr>
          <a:xfrm>
            <a:off x="457200" y="438150"/>
            <a:ext cx="8077200" cy="548879"/>
          </a:xfrm>
          <a:prstGeom prst="rect">
            <a:avLst/>
          </a:prstGeom>
        </p:spPr>
        <p:txBody>
          <a:bodyPr/>
          <a:lstStyle>
            <a:lvl1pPr algn="l">
              <a:defRPr sz="2800" b="1">
                <a:solidFill>
                  <a:srgbClr val="707C7C"/>
                </a:solidFill>
                <a:latin typeface="Arial" panose="020B0604020202020204" pitchFamily="34" charset="0"/>
                <a:cs typeface="Arial" panose="020B0604020202020204" pitchFamily="34" charset="0"/>
              </a:defRPr>
            </a:lvl1pPr>
          </a:lstStyle>
          <a:p>
            <a:endParaRPr lang="en-US" dirty="0"/>
          </a:p>
        </p:txBody>
      </p:sp>
      <p:sp>
        <p:nvSpPr>
          <p:cNvPr id="13" name="Content Placeholder 6"/>
          <p:cNvSpPr>
            <a:spLocks noGrp="1"/>
          </p:cNvSpPr>
          <p:nvPr>
            <p:ph idx="1" hasCustomPrompt="1"/>
          </p:nvPr>
        </p:nvSpPr>
        <p:spPr>
          <a:xfrm>
            <a:off x="457200" y="1123951"/>
            <a:ext cx="8077200" cy="3124199"/>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panose="020B0604020202020204" pitchFamily="34" charset="0"/>
              <a:buNone/>
              <a:tabLst/>
              <a:defRPr sz="2000">
                <a:solidFill>
                  <a:schemeClr val="tx1"/>
                </a:solidFill>
                <a:latin typeface="Arial" panose="020B0604020202020204" pitchFamily="34" charset="0"/>
                <a:cs typeface="Arial" panose="020B0604020202020204" pitchFamily="34" charset="0"/>
              </a:defRPr>
            </a:lvl1pPr>
          </a:lstStyle>
          <a:p>
            <a:r>
              <a:rPr lang="en-US" dirty="0" smtClean="0"/>
              <a:t>Click here to add text</a:t>
            </a:r>
          </a:p>
        </p:txBody>
      </p:sp>
    </p:spTree>
    <p:extLst>
      <p:ext uri="{BB962C8B-B14F-4D97-AF65-F5344CB8AC3E}">
        <p14:creationId xmlns:p14="http://schemas.microsoft.com/office/powerpoint/2010/main" val="5290237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17 Content Grey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5"/>
          <p:cNvSpPr>
            <a:spLocks noGrp="1"/>
          </p:cNvSpPr>
          <p:nvPr>
            <p:ph type="title"/>
          </p:nvPr>
        </p:nvSpPr>
        <p:spPr>
          <a:xfrm>
            <a:off x="457200" y="438150"/>
            <a:ext cx="8077200" cy="548879"/>
          </a:xfrm>
          <a:prstGeom prst="rect">
            <a:avLst/>
          </a:prstGeom>
        </p:spPr>
        <p:txBody>
          <a:bodyPr/>
          <a:lstStyle>
            <a:lvl1pPr algn="l">
              <a:defRPr sz="2800" b="1">
                <a:solidFill>
                  <a:srgbClr val="707C7C"/>
                </a:solidFill>
                <a:latin typeface="Arial" panose="020B0604020202020204" pitchFamily="34" charset="0"/>
                <a:cs typeface="Arial" panose="020B0604020202020204" pitchFamily="34" charset="0"/>
              </a:defRPr>
            </a:lvl1pPr>
          </a:lstStyle>
          <a:p>
            <a:endParaRPr lang="en-US" dirty="0"/>
          </a:p>
        </p:txBody>
      </p:sp>
      <p:sp>
        <p:nvSpPr>
          <p:cNvPr id="11" name="Content Placeholder 6"/>
          <p:cNvSpPr>
            <a:spLocks noGrp="1"/>
          </p:cNvSpPr>
          <p:nvPr>
            <p:ph idx="1" hasCustomPrompt="1"/>
          </p:nvPr>
        </p:nvSpPr>
        <p:spPr>
          <a:xfrm>
            <a:off x="457200" y="1123951"/>
            <a:ext cx="8077200" cy="3124199"/>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panose="020B0604020202020204" pitchFamily="34" charset="0"/>
              <a:buNone/>
              <a:tabLst/>
              <a:defRPr sz="2000">
                <a:solidFill>
                  <a:schemeClr val="tx1"/>
                </a:solidFill>
                <a:latin typeface="Arial" panose="020B0604020202020204" pitchFamily="34" charset="0"/>
                <a:cs typeface="Arial" panose="020B0604020202020204" pitchFamily="34" charset="0"/>
              </a:defRPr>
            </a:lvl1pPr>
          </a:lstStyle>
          <a:p>
            <a:r>
              <a:rPr lang="en-US" dirty="0" smtClean="0"/>
              <a:t>Click here to add text</a:t>
            </a:r>
          </a:p>
        </p:txBody>
      </p:sp>
    </p:spTree>
    <p:extLst>
      <p:ext uri="{BB962C8B-B14F-4D97-AF65-F5344CB8AC3E}">
        <p14:creationId xmlns:p14="http://schemas.microsoft.com/office/powerpoint/2010/main" val="15456259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17 Content Grey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5"/>
          <p:cNvSpPr>
            <a:spLocks noGrp="1"/>
          </p:cNvSpPr>
          <p:nvPr>
            <p:ph type="title"/>
          </p:nvPr>
        </p:nvSpPr>
        <p:spPr>
          <a:xfrm>
            <a:off x="457200" y="438150"/>
            <a:ext cx="7620000" cy="548879"/>
          </a:xfrm>
          <a:prstGeom prst="rect">
            <a:avLst/>
          </a:prstGeom>
        </p:spPr>
        <p:txBody>
          <a:bodyPr/>
          <a:lstStyle>
            <a:lvl1pPr algn="l">
              <a:defRPr sz="2800" b="1">
                <a:solidFill>
                  <a:srgbClr val="707C7C"/>
                </a:solidFill>
                <a:latin typeface="Arial" panose="020B0604020202020204" pitchFamily="34" charset="0"/>
                <a:cs typeface="Arial" panose="020B0604020202020204" pitchFamily="34" charset="0"/>
              </a:defRPr>
            </a:lvl1pPr>
          </a:lstStyle>
          <a:p>
            <a:endParaRPr lang="en-US" dirty="0"/>
          </a:p>
        </p:txBody>
      </p:sp>
      <p:sp>
        <p:nvSpPr>
          <p:cNvPr id="6" name="Content Placeholder 6"/>
          <p:cNvSpPr>
            <a:spLocks noGrp="1"/>
          </p:cNvSpPr>
          <p:nvPr>
            <p:ph idx="1" hasCustomPrompt="1"/>
          </p:nvPr>
        </p:nvSpPr>
        <p:spPr>
          <a:xfrm>
            <a:off x="457200" y="1123951"/>
            <a:ext cx="7620000" cy="3124199"/>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panose="020B0604020202020204" pitchFamily="34" charset="0"/>
              <a:buNone/>
              <a:tabLst/>
              <a:defRPr sz="2000">
                <a:solidFill>
                  <a:schemeClr val="tx1"/>
                </a:solidFill>
                <a:latin typeface="Arial" panose="020B0604020202020204" pitchFamily="34" charset="0"/>
                <a:cs typeface="Arial" panose="020B0604020202020204" pitchFamily="34" charset="0"/>
              </a:defRPr>
            </a:lvl1pPr>
          </a:lstStyle>
          <a:p>
            <a:r>
              <a:rPr lang="en-US" dirty="0" smtClean="0"/>
              <a:t>Click here to add text</a:t>
            </a:r>
          </a:p>
        </p:txBody>
      </p:sp>
    </p:spTree>
    <p:extLst>
      <p:ext uri="{BB962C8B-B14F-4D97-AF65-F5344CB8AC3E}">
        <p14:creationId xmlns:p14="http://schemas.microsoft.com/office/powerpoint/2010/main" val="8503733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17 Content Bulleted Li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p:cNvSpPr>
            <a:spLocks noGrp="1"/>
          </p:cNvSpPr>
          <p:nvPr>
            <p:ph type="body" sz="quarter" idx="10"/>
          </p:nvPr>
        </p:nvSpPr>
        <p:spPr>
          <a:xfrm>
            <a:off x="457200" y="1123950"/>
            <a:ext cx="7543800" cy="3200400"/>
          </a:xfrm>
          <a:prstGeom prst="rect">
            <a:avLst/>
          </a:prstGeo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stStyle>
          <a:p>
            <a:pPr>
              <a:buClr>
                <a:srgbClr val="C00000"/>
              </a:buClr>
              <a:buSzPct val="80000"/>
              <a:buFont typeface="Wingdings" panose="05000000000000000000" pitchFamily="2" charset="2"/>
              <a:buChar char="§"/>
            </a:pPr>
            <a:r>
              <a:rPr lang="en-US" dirty="0" smtClean="0">
                <a:latin typeface="Arial" panose="020B0604020202020204" pitchFamily="34" charset="0"/>
                <a:cs typeface="Arial" panose="020B0604020202020204" pitchFamily="34" charset="0"/>
              </a:rPr>
              <a:t>Level 1</a:t>
            </a:r>
          </a:p>
          <a:p>
            <a:pPr lvl="1">
              <a:buClr>
                <a:srgbClr val="DD8423"/>
              </a:buClr>
              <a:buSzPct val="65000"/>
              <a:buFont typeface="Courier New" panose="02070309020205020404" pitchFamily="49" charset="0"/>
              <a:buChar char="o"/>
            </a:pPr>
            <a:r>
              <a:rPr lang="en-US" dirty="0" smtClean="0">
                <a:latin typeface="Arial" panose="020B0604020202020204" pitchFamily="34" charset="0"/>
                <a:cs typeface="Arial" panose="020B0604020202020204" pitchFamily="34" charset="0"/>
              </a:rPr>
              <a:t>Level 2</a:t>
            </a:r>
          </a:p>
          <a:p>
            <a:pPr lvl="2">
              <a:buClr>
                <a:srgbClr val="0070C0"/>
              </a:buClr>
              <a:buSzPct val="70000"/>
              <a:buFont typeface="Wingdings" panose="05000000000000000000" pitchFamily="2" charset="2"/>
              <a:buChar char="§"/>
            </a:pPr>
            <a:r>
              <a:rPr lang="en-US" dirty="0" smtClean="0">
                <a:latin typeface="Arial" panose="020B0604020202020204" pitchFamily="34" charset="0"/>
                <a:cs typeface="Arial" panose="020B0604020202020204" pitchFamily="34" charset="0"/>
              </a:rPr>
              <a:t>Level 3</a:t>
            </a:r>
          </a:p>
          <a:p>
            <a:pPr lvl="3">
              <a:buClr>
                <a:schemeClr val="accent3">
                  <a:lumMod val="75000"/>
                </a:schemeClr>
              </a:buClr>
              <a:buSzPct val="70000"/>
              <a:buFont typeface="Arial" panose="020B0604020202020204" pitchFamily="34" charset="0"/>
              <a:buChar char="•"/>
            </a:pPr>
            <a:r>
              <a:rPr lang="en-US" dirty="0" smtClean="0">
                <a:latin typeface="Arial" panose="020B0604020202020204" pitchFamily="34" charset="0"/>
                <a:cs typeface="Arial" panose="020B0604020202020204" pitchFamily="34" charset="0"/>
              </a:rPr>
              <a:t>Level 4</a:t>
            </a:r>
          </a:p>
          <a:p>
            <a:pPr lvl="2"/>
            <a:endParaRPr lang="en-US" dirty="0" smtClean="0">
              <a:latin typeface="Arial" panose="020B0604020202020204" pitchFamily="34" charset="0"/>
              <a:cs typeface="Arial" panose="020B0604020202020204" pitchFamily="34" charset="0"/>
            </a:endParaRPr>
          </a:p>
          <a:p>
            <a:pPr lvl="2"/>
            <a:endParaRPr lang="en-US" dirty="0">
              <a:latin typeface="Arial" panose="020B0604020202020204" pitchFamily="34" charset="0"/>
              <a:cs typeface="Arial" panose="020B0604020202020204" pitchFamily="34" charset="0"/>
            </a:endParaRPr>
          </a:p>
        </p:txBody>
      </p:sp>
      <p:sp>
        <p:nvSpPr>
          <p:cNvPr id="6" name="Title 5"/>
          <p:cNvSpPr>
            <a:spLocks noGrp="1"/>
          </p:cNvSpPr>
          <p:nvPr>
            <p:ph type="title"/>
          </p:nvPr>
        </p:nvSpPr>
        <p:spPr>
          <a:xfrm>
            <a:off x="457200" y="438150"/>
            <a:ext cx="7543800" cy="548879"/>
          </a:xfrm>
          <a:prstGeom prst="rect">
            <a:avLst/>
          </a:prstGeom>
        </p:spPr>
        <p:txBody>
          <a:bodyPr/>
          <a:lstStyle>
            <a:lvl1pPr algn="l">
              <a:defRPr sz="2800" b="1">
                <a:solidFill>
                  <a:srgbClr val="707C7C"/>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22345470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0579295"/>
      </p:ext>
    </p:extLst>
  </p:cSld>
  <p:clrMap bg1="lt1" tx1="dk1" bg2="lt2" tx2="dk2" accent1="accent1" accent2="accent2" accent3="accent3" accent4="accent4" accent5="accent5" accent6="accent6" hlink="hlink" folHlink="folHlink"/>
  <p:sldLayoutIdLst>
    <p:sldLayoutId id="2147484846" r:id="rId1"/>
    <p:sldLayoutId id="2147484847" r:id="rId2"/>
    <p:sldLayoutId id="2147484848" r:id="rId3"/>
    <p:sldLayoutId id="2147484849" r:id="rId4"/>
    <p:sldLayoutId id="2147484850" r:id="rId5"/>
    <p:sldLayoutId id="2147484851" r:id="rId6"/>
    <p:sldLayoutId id="2147484852" r:id="rId7"/>
    <p:sldLayoutId id="2147484853" r:id="rId8"/>
    <p:sldLayoutId id="2147484855" r:id="rId9"/>
    <p:sldLayoutId id="2147484856" r:id="rId10"/>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creativecommons.org/licenses/by-nc-sa/4.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24.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diversitycollegium.org/downloadgdib.php" TargetMode="External"/><Relationship Id="rId7" Type="http://schemas.openxmlformats.org/officeDocument/2006/relationships/hyperlink" Target="https://hbr.org/2017/08/what-11-ceos-have-learned-about-championing-diversity" TargetMode="External"/><Relationship Id="rId2" Type="http://schemas.openxmlformats.org/officeDocument/2006/relationships/hyperlink" Target="http://diversitycollegium.org/usertools/GDIB-V-03072016-6-5MB.pdf" TargetMode="External"/><Relationship Id="rId1" Type="http://schemas.openxmlformats.org/officeDocument/2006/relationships/slideLayout" Target="../slideLayouts/slideLayout6.xml"/><Relationship Id="rId6" Type="http://schemas.openxmlformats.org/officeDocument/2006/relationships/hyperlink" Target="http://www.diversitybestpractices.com/news-articles/case-study-whirlpools-diverse-talent-retention-strategy" TargetMode="External"/><Relationship Id="rId5" Type="http://schemas.openxmlformats.org/officeDocument/2006/relationships/hyperlink" Target="https://www.partnersindiversity.org/assets/files/workforce_diversity_sections/FINAL%20Recomended%20Workforce%20Diversity%20Strategies%20June%202017.pdf" TargetMode="External"/><Relationship Id="rId4" Type="http://schemas.openxmlformats.org/officeDocument/2006/relationships/hyperlink" Target="http://www.multiculturaladvantage.com/recruit/retention/minorities-women-leave.asp"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hyperlink" Target="http://www.bls.gov/cps/cpsaat11.htm" TargetMode="External"/><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slide" Target="slide7.xml"/><Relationship Id="rId4" Type="http://schemas.openxmlformats.org/officeDocument/2006/relationships/image" Target="../media/image10.png"/><Relationship Id="rId9" Type="http://schemas.openxmlformats.org/officeDocument/2006/relationships/hyperlink" Target="https://library.educause.edu/resources/2016/3/the-it-workforce-in-higher-education-2016" TargetMode="External"/></Relationships>
</file>

<file path=ppt/slides/_rels/slide3.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9.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hyperlink" Target="http://www.cupahr.org/surveys/phe.aspx" TargetMode="External"/><Relationship Id="rId4" Type="http://schemas.openxmlformats.org/officeDocument/2006/relationships/hyperlink" Target="http://www.cupahr.org/surveys/ahe.aspx" TargetMode="External"/></Relationships>
</file>

<file path=ppt/slides/_rels/slide4.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9.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hyperlink" Target="https://library.educause.edu/resources/2016/3/the-it-workforce-in-higher-education-2016" TargetMode="External"/><Relationship Id="rId4" Type="http://schemas.openxmlformats.org/officeDocument/2006/relationships/hyperlink" Target="http://www.dol.gov/wb/stats/latest_annual_data.htm" TargetMode="External"/></Relationships>
</file>

<file path=ppt/slides/_rels/slide5.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9.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5.png"/><Relationship Id="rId4" Type="http://schemas.openxmlformats.org/officeDocument/2006/relationships/hyperlink" Target="https://library.educause.edu/resources/2016/3/the-it-workforce-in-higher-education-2016" TargetMode="External"/></Relationships>
</file>

<file path=ppt/slides/_rels/slide6.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9.png"/><Relationship Id="rId7" Type="http://schemas.openxmlformats.org/officeDocument/2006/relationships/hyperlink" Target="https://library.educause.edu/resources/2016/3/the-it-workforce-in-higher-education-2016"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hyperlink" Target="http://www.pewresearch.org/fact-tank/2015/05/11/millennials-surpass-gen-xers-as-the-largest-generation-in-u-s-labor-force/" TargetMode="Externa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8" Type="http://schemas.openxmlformats.org/officeDocument/2006/relationships/hyperlink" Target="http://www.bls.gov/cps/cpsaat11.htm" TargetMode="External"/><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slide" Target="slide7.xml"/><Relationship Id="rId4" Type="http://schemas.openxmlformats.org/officeDocument/2006/relationships/image" Target="../media/image10.png"/><Relationship Id="rId9" Type="http://schemas.openxmlformats.org/officeDocument/2006/relationships/hyperlink" Target="https://library.educause.edu/resources/2016/3/the-it-workforce-in-higher-education-2016"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28600" y="2647950"/>
            <a:ext cx="8534400" cy="954107"/>
          </a:xfrm>
          <a:prstGeom prst="rect">
            <a:avLst/>
          </a:prstGeom>
          <a:noFill/>
        </p:spPr>
        <p:txBody>
          <a:bodyPr wrap="square" rtlCol="0">
            <a:spAutoFit/>
          </a:bodyPr>
          <a:lstStyle/>
          <a:p>
            <a:pPr algn="ctr"/>
            <a:r>
              <a:rPr lang="en-US" sz="2800" b="1" dirty="0" smtClean="0">
                <a:latin typeface="Arial" panose="020B0604020202020204" pitchFamily="34" charset="0"/>
                <a:cs typeface="Arial" panose="020B0604020202020204" pitchFamily="34" charset="0"/>
              </a:rPr>
              <a:t>Maintaining a Diverse Workforce:</a:t>
            </a:r>
          </a:p>
          <a:p>
            <a:pPr algn="ctr"/>
            <a:r>
              <a:rPr lang="en-US" sz="2800" b="1" dirty="0" smtClean="0">
                <a:latin typeface="Arial" panose="020B0604020202020204" pitchFamily="34" charset="0"/>
                <a:cs typeface="Arial" panose="020B0604020202020204" pitchFamily="34" charset="0"/>
              </a:rPr>
              <a:t>Approaches to Retention that Work!</a:t>
            </a:r>
            <a:endParaRPr lang="en-US" sz="2800" b="1" dirty="0">
              <a:latin typeface="Arial" panose="020B0604020202020204" pitchFamily="34" charset="0"/>
              <a:cs typeface="Arial" panose="020B0604020202020204" pitchFamily="34" charset="0"/>
            </a:endParaRPr>
          </a:p>
        </p:txBody>
      </p:sp>
      <p:sp>
        <p:nvSpPr>
          <p:cNvPr id="3" name="TextBox 2"/>
          <p:cNvSpPr txBox="1"/>
          <p:nvPr/>
        </p:nvSpPr>
        <p:spPr>
          <a:xfrm>
            <a:off x="76200" y="3638550"/>
            <a:ext cx="8991600" cy="677108"/>
          </a:xfrm>
          <a:prstGeom prst="rect">
            <a:avLst/>
          </a:prstGeom>
          <a:noFill/>
        </p:spPr>
        <p:txBody>
          <a:bodyPr wrap="square" rtlCol="0">
            <a:spAutoFit/>
          </a:bodyPr>
          <a:lstStyle/>
          <a:p>
            <a:pPr algn="ctr"/>
            <a:r>
              <a:rPr lang="en-US" sz="1000" dirty="0" smtClean="0">
                <a:solidFill>
                  <a:srgbClr val="707C7C"/>
                </a:solidFill>
                <a:latin typeface="Arial" panose="020B0604020202020204" pitchFamily="34" charset="0"/>
                <a:cs typeface="Arial" panose="020B0604020202020204" pitchFamily="34" charset="0"/>
              </a:rPr>
              <a:t>PRESENTED BY:</a:t>
            </a:r>
          </a:p>
          <a:p>
            <a:pPr algn="ctr"/>
            <a:r>
              <a:rPr lang="en-US" sz="1400" dirty="0" smtClean="0">
                <a:latin typeface="Arial" panose="020B0604020202020204" pitchFamily="34" charset="0"/>
                <a:cs typeface="Arial" panose="020B0604020202020204" pitchFamily="34" charset="0"/>
              </a:rPr>
              <a:t>David Ferguson • Keith McIntosh • Deborah Stanley-</a:t>
            </a:r>
            <a:r>
              <a:rPr lang="en-US" sz="1400" dirty="0" err="1" smtClean="0">
                <a:latin typeface="Arial" panose="020B0604020202020204" pitchFamily="34" charset="0"/>
                <a:cs typeface="Arial" panose="020B0604020202020204" pitchFamily="34" charset="0"/>
              </a:rPr>
              <a:t>McAulay</a:t>
            </a:r>
            <a:r>
              <a:rPr lang="en-US" sz="1400" dirty="0" smtClean="0">
                <a:latin typeface="Arial" panose="020B0604020202020204" pitchFamily="34" charset="0"/>
                <a:cs typeface="Arial" panose="020B0604020202020204" pitchFamily="34" charset="0"/>
              </a:rPr>
              <a:t> • Melissa Woo</a:t>
            </a:r>
            <a:br>
              <a:rPr lang="en-US" sz="1400" dirty="0" smtClean="0">
                <a:latin typeface="Arial" panose="020B0604020202020204" pitchFamily="34" charset="0"/>
                <a:cs typeface="Arial" panose="020B0604020202020204" pitchFamily="34" charset="0"/>
              </a:rPr>
            </a:br>
            <a:endParaRPr lang="en-US" sz="1400" dirty="0">
              <a:latin typeface="Arial" panose="020B0604020202020204" pitchFamily="34" charset="0"/>
              <a:cs typeface="Arial" panose="020B0604020202020204" pitchFamily="34" charset="0"/>
            </a:endParaRPr>
          </a:p>
        </p:txBody>
      </p:sp>
      <p:sp>
        <p:nvSpPr>
          <p:cNvPr id="4" name="Rectangle 3"/>
          <p:cNvSpPr/>
          <p:nvPr/>
        </p:nvSpPr>
        <p:spPr>
          <a:xfrm>
            <a:off x="4453217" y="2387084"/>
            <a:ext cx="237566" cy="369332"/>
          </a:xfrm>
          <a:prstGeom prst="rect">
            <a:avLst/>
          </a:prstGeom>
        </p:spPr>
        <p:txBody>
          <a:bodyPr wrap="none">
            <a:spAutoFit/>
          </a:bodyPr>
          <a:lstStyle/>
          <a:p>
            <a:r>
              <a:rPr lang="en-US" dirty="0"/>
              <a:t> </a:t>
            </a:r>
          </a:p>
        </p:txBody>
      </p:sp>
      <p:sp>
        <p:nvSpPr>
          <p:cNvPr id="5" name="TextBox 4"/>
          <p:cNvSpPr txBox="1"/>
          <p:nvPr/>
        </p:nvSpPr>
        <p:spPr>
          <a:xfrm>
            <a:off x="1447800" y="4552950"/>
            <a:ext cx="6248400" cy="553998"/>
          </a:xfrm>
          <a:prstGeom prst="rect">
            <a:avLst/>
          </a:prstGeom>
          <a:noFill/>
        </p:spPr>
        <p:txBody>
          <a:bodyPr wrap="square" rtlCol="0">
            <a:spAutoFit/>
          </a:bodyPr>
          <a:lstStyle/>
          <a:p>
            <a:r>
              <a:rPr lang="en-US" sz="1000" dirty="0">
                <a:solidFill>
                  <a:srgbClr val="707C7C"/>
                </a:solidFill>
              </a:rPr>
              <a:t>This presentation leaves copyright of the content to the presenter. Unless otherwise noted in the materials, uploaded content carries the </a:t>
            </a:r>
            <a:r>
              <a:rPr lang="en-US" sz="1000" u="sng" dirty="0">
                <a:solidFill>
                  <a:srgbClr val="707C7C"/>
                </a:solidFill>
                <a:hlinkClick r:id="rId4"/>
              </a:rPr>
              <a:t>Creative Commons Attribution-</a:t>
            </a:r>
            <a:r>
              <a:rPr lang="en-US" sz="1000" u="sng" dirty="0" err="1">
                <a:solidFill>
                  <a:srgbClr val="707C7C"/>
                </a:solidFill>
                <a:hlinkClick r:id="rId4"/>
              </a:rPr>
              <a:t>NonCommercial</a:t>
            </a:r>
            <a:r>
              <a:rPr lang="en-US" sz="1000" u="sng" dirty="0">
                <a:solidFill>
                  <a:srgbClr val="707C7C"/>
                </a:solidFill>
                <a:hlinkClick r:id="rId4"/>
              </a:rPr>
              <a:t>-</a:t>
            </a:r>
            <a:r>
              <a:rPr lang="en-US" sz="1000" u="sng" dirty="0" err="1">
                <a:solidFill>
                  <a:srgbClr val="707C7C"/>
                </a:solidFill>
                <a:hlinkClick r:id="rId4"/>
              </a:rPr>
              <a:t>ShareAlike</a:t>
            </a:r>
            <a:r>
              <a:rPr lang="en-US" sz="1000" u="sng" dirty="0">
                <a:solidFill>
                  <a:srgbClr val="707C7C"/>
                </a:solidFill>
                <a:hlinkClick r:id="rId4"/>
              </a:rPr>
              <a:t> license</a:t>
            </a:r>
            <a:r>
              <a:rPr lang="en-US" sz="1000" dirty="0">
                <a:solidFill>
                  <a:srgbClr val="707C7C"/>
                </a:solidFill>
              </a:rPr>
              <a:t>, which grants usage to the general public with the stipulated criteria.</a:t>
            </a:r>
          </a:p>
        </p:txBody>
      </p:sp>
    </p:spTree>
    <p:extLst>
      <p:ext uri="{BB962C8B-B14F-4D97-AF65-F5344CB8AC3E}">
        <p14:creationId xmlns:p14="http://schemas.microsoft.com/office/powerpoint/2010/main" val="28950890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170" name="Picture 2" descr="wordclou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81000" y="285750"/>
            <a:ext cx="8458200" cy="646331"/>
          </a:xfrm>
          <a:prstGeom prst="rect">
            <a:avLst/>
          </a:prstGeom>
        </p:spPr>
        <p:txBody>
          <a:bodyPr wrap="square">
            <a:spAutoFit/>
          </a:bodyPr>
          <a:lstStyle/>
          <a:p>
            <a:pPr algn="ctr"/>
            <a:r>
              <a:rPr lang="en-US" sz="3600" dirty="0">
                <a:solidFill>
                  <a:srgbClr val="FFFFFF"/>
                </a:solidFill>
                <a:latin typeface="Arial" panose="020B0604020202020204" pitchFamily="34" charset="0"/>
              </a:rPr>
              <a:t>Creating an Inclusive </a:t>
            </a:r>
            <a:r>
              <a:rPr lang="en-US" sz="3600" dirty="0" smtClean="0">
                <a:solidFill>
                  <a:srgbClr val="FFFFFF"/>
                </a:solidFill>
                <a:latin typeface="Arial" panose="020B0604020202020204" pitchFamily="34" charset="0"/>
              </a:rPr>
              <a:t>Environment</a:t>
            </a:r>
            <a:endParaRPr lang="en-US" dirty="0"/>
          </a:p>
        </p:txBody>
      </p:sp>
    </p:spTree>
    <p:extLst>
      <p:ext uri="{BB962C8B-B14F-4D97-AF65-F5344CB8AC3E}">
        <p14:creationId xmlns:p14="http://schemas.microsoft.com/office/powerpoint/2010/main" val="10724358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860727991"/>
              </p:ext>
            </p:extLst>
          </p:nvPr>
        </p:nvGraphicFramePr>
        <p:xfrm>
          <a:off x="0" y="0"/>
          <a:ext cx="6858000" cy="5143500"/>
        </p:xfrm>
        <a:graphic>
          <a:graphicData uri="http://schemas.openxmlformats.org/presentationml/2006/ole">
            <mc:AlternateContent xmlns:mc="http://schemas.openxmlformats.org/markup-compatibility/2006">
              <mc:Choice xmlns:v="urn:schemas-microsoft-com:vml" Requires="v">
                <p:oleObj spid="_x0000_s1030" name="Acrobat Document" r:id="rId4" imgW="6857865" imgH="5143500" progId="AcroExch.Document.DC">
                  <p:embed/>
                </p:oleObj>
              </mc:Choice>
              <mc:Fallback>
                <p:oleObj name="Acrobat Document" r:id="rId4" imgW="6857865" imgH="5143500" progId="AcroExch.Document.DC">
                  <p:embed/>
                  <p:pic>
                    <p:nvPicPr>
                      <p:cNvPr id="0" name=""/>
                      <p:cNvPicPr/>
                      <p:nvPr/>
                    </p:nvPicPr>
                    <p:blipFill>
                      <a:blip r:embed="rId5"/>
                      <a:stretch>
                        <a:fillRect/>
                      </a:stretch>
                    </p:blipFill>
                    <p:spPr>
                      <a:xfrm>
                        <a:off x="0" y="0"/>
                        <a:ext cx="6858000" cy="5143500"/>
                      </a:xfrm>
                      <a:prstGeom prst="rect">
                        <a:avLst/>
                      </a:prstGeom>
                    </p:spPr>
                  </p:pic>
                </p:oleObj>
              </mc:Fallback>
            </mc:AlternateContent>
          </a:graphicData>
        </a:graphic>
      </p:graphicFrame>
    </p:spTree>
    <p:extLst>
      <p:ext uri="{BB962C8B-B14F-4D97-AF65-F5344CB8AC3E}">
        <p14:creationId xmlns:p14="http://schemas.microsoft.com/office/powerpoint/2010/main" val="1468122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p:cNvSpPr/>
          <p:nvPr/>
        </p:nvSpPr>
        <p:spPr>
          <a:xfrm>
            <a:off x="685800" y="285750"/>
            <a:ext cx="7848600" cy="4339650"/>
          </a:xfrm>
          <a:prstGeom prst="rect">
            <a:avLst/>
          </a:prstGeom>
        </p:spPr>
        <p:txBody>
          <a:bodyPr wrap="square">
            <a:spAutoFit/>
          </a:bodyPr>
          <a:lstStyle/>
          <a:p>
            <a:pPr algn="ctr"/>
            <a:r>
              <a:rPr lang="en-US" sz="2400" b="1" dirty="0">
                <a:solidFill>
                  <a:srgbClr val="FF0000"/>
                </a:solidFill>
              </a:rPr>
              <a:t>Case Study:  Prepared or Not </a:t>
            </a:r>
          </a:p>
          <a:p>
            <a:endParaRPr lang="en-US" dirty="0" smtClean="0"/>
          </a:p>
          <a:p>
            <a:r>
              <a:rPr lang="en-US" dirty="0" smtClean="0"/>
              <a:t>Your </a:t>
            </a:r>
            <a:r>
              <a:rPr lang="en-US" dirty="0"/>
              <a:t>company has a newly formed Women’s IT Network, called Women Innovate Now (WIN).  WIN’s annual goals are listed below: </a:t>
            </a:r>
            <a:endParaRPr lang="en-US" dirty="0" smtClean="0"/>
          </a:p>
          <a:p>
            <a:endParaRPr lang="en-US" dirty="0"/>
          </a:p>
          <a:p>
            <a:pPr marL="285750" indent="-285750">
              <a:buFont typeface="Arial" panose="020B0604020202020204" pitchFamily="34" charset="0"/>
              <a:buChar char="•"/>
            </a:pPr>
            <a:r>
              <a:rPr lang="en-US" u="sng" dirty="0" smtClean="0"/>
              <a:t>Recruitment</a:t>
            </a:r>
            <a:r>
              <a:rPr lang="en-US" dirty="0" smtClean="0"/>
              <a:t> </a:t>
            </a:r>
            <a:r>
              <a:rPr lang="en-US" dirty="0"/>
              <a:t>- assist with the creation of a female recruitment strategy aimed at increasing representation of women in the IT field </a:t>
            </a:r>
          </a:p>
          <a:p>
            <a:pPr marL="285750" indent="-285750">
              <a:buFont typeface="Arial" panose="020B0604020202020204" pitchFamily="34" charset="0"/>
              <a:buChar char="•"/>
            </a:pPr>
            <a:r>
              <a:rPr lang="en-US" u="sng" dirty="0" smtClean="0"/>
              <a:t>Retention</a:t>
            </a:r>
            <a:r>
              <a:rPr lang="en-US" dirty="0" smtClean="0"/>
              <a:t> </a:t>
            </a:r>
            <a:r>
              <a:rPr lang="en-US" dirty="0"/>
              <a:t>- increase retention of female IT professionals </a:t>
            </a:r>
          </a:p>
          <a:p>
            <a:pPr marL="285750" indent="-285750">
              <a:buFont typeface="Arial" panose="020B0604020202020204" pitchFamily="34" charset="0"/>
              <a:buChar char="•"/>
            </a:pPr>
            <a:r>
              <a:rPr lang="en-US" u="sng" dirty="0" smtClean="0"/>
              <a:t>Visibility</a:t>
            </a:r>
            <a:r>
              <a:rPr lang="en-US" dirty="0" smtClean="0"/>
              <a:t> </a:t>
            </a:r>
            <a:r>
              <a:rPr lang="en-US" dirty="0"/>
              <a:t>- increase awareness both within and outside of the company about the D&amp;I efforts </a:t>
            </a:r>
          </a:p>
          <a:p>
            <a:pPr marL="285750" indent="-285750">
              <a:buFont typeface="Arial" panose="020B0604020202020204" pitchFamily="34" charset="0"/>
              <a:buChar char="•"/>
            </a:pPr>
            <a:r>
              <a:rPr lang="en-US" u="sng" dirty="0" smtClean="0"/>
              <a:t>Climate </a:t>
            </a:r>
            <a:r>
              <a:rPr lang="en-US" u="sng" dirty="0"/>
              <a:t>&amp; Culture </a:t>
            </a:r>
            <a:r>
              <a:rPr lang="en-US" dirty="0"/>
              <a:t>- assist with strengthening the culture for female employees, XYZ company as a great place for women.  </a:t>
            </a:r>
            <a:endParaRPr lang="en-US" dirty="0" smtClean="0"/>
          </a:p>
          <a:p>
            <a:endParaRPr lang="en-US" dirty="0"/>
          </a:p>
          <a:p>
            <a:r>
              <a:rPr lang="en-US" dirty="0"/>
              <a:t>Your company’s Chief Information Officer (CIO), a white male, has been invited by WIN to be a lunch time speaker.  He has accepted the invitation.  </a:t>
            </a:r>
          </a:p>
        </p:txBody>
      </p:sp>
    </p:spTree>
    <p:extLst>
      <p:ext uri="{BB962C8B-B14F-4D97-AF65-F5344CB8AC3E}">
        <p14:creationId xmlns:p14="http://schemas.microsoft.com/office/powerpoint/2010/main" val="19159528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304800" y="285750"/>
            <a:ext cx="8534400" cy="3970318"/>
          </a:xfrm>
          <a:prstGeom prst="rect">
            <a:avLst/>
          </a:prstGeom>
        </p:spPr>
        <p:txBody>
          <a:bodyPr wrap="square">
            <a:spAutoFit/>
          </a:bodyPr>
          <a:lstStyle/>
          <a:p>
            <a:endParaRPr lang="en-US" sz="1000" dirty="0">
              <a:solidFill>
                <a:srgbClr val="000000"/>
              </a:solidFill>
              <a:latin typeface="Calibri" panose="020F0502020204030204" pitchFamily="34" charset="0"/>
            </a:endParaRPr>
          </a:p>
          <a:p>
            <a:pPr algn="ctr"/>
            <a:r>
              <a:rPr lang="en-US" sz="1000" dirty="0">
                <a:latin typeface="Calibri" panose="020F0502020204030204" pitchFamily="34" charset="0"/>
              </a:rPr>
              <a:t> </a:t>
            </a:r>
            <a:r>
              <a:rPr lang="en-US" sz="4000" b="1" dirty="0">
                <a:latin typeface="Calibri" panose="020F0502020204030204" pitchFamily="34" charset="0"/>
              </a:rPr>
              <a:t>Case Study: Prepared or Not </a:t>
            </a:r>
            <a:endParaRPr lang="en-US" sz="4000" dirty="0">
              <a:latin typeface="Calibri" panose="020F0502020204030204" pitchFamily="34" charset="0"/>
            </a:endParaRPr>
          </a:p>
          <a:p>
            <a:pPr algn="ctr"/>
            <a:r>
              <a:rPr lang="en-US" sz="4000" b="1" dirty="0" smtClean="0">
                <a:solidFill>
                  <a:srgbClr val="FF0000"/>
                </a:solidFill>
                <a:latin typeface="Calibri" panose="020F0502020204030204" pitchFamily="34" charset="0"/>
              </a:rPr>
              <a:t>INSTRUCTIONS </a:t>
            </a:r>
            <a:endParaRPr lang="en-US" sz="4000" dirty="0">
              <a:solidFill>
                <a:srgbClr val="FF0000"/>
              </a:solidFill>
              <a:latin typeface="Calibri" panose="020F0502020204030204" pitchFamily="34" charset="0"/>
            </a:endParaRPr>
          </a:p>
          <a:p>
            <a:endParaRPr lang="en-US" sz="1400" b="1" dirty="0" smtClean="0">
              <a:solidFill>
                <a:srgbClr val="000000"/>
              </a:solidFill>
              <a:latin typeface="Calibri" panose="020F0502020204030204" pitchFamily="34" charset="0"/>
            </a:endParaRPr>
          </a:p>
          <a:p>
            <a:r>
              <a:rPr lang="en-US" sz="1400" b="1" dirty="0" smtClean="0">
                <a:solidFill>
                  <a:srgbClr val="000000"/>
                </a:solidFill>
                <a:latin typeface="Calibri" panose="020F0502020204030204" pitchFamily="34" charset="0"/>
              </a:rPr>
              <a:t>Instructions</a:t>
            </a:r>
            <a:r>
              <a:rPr lang="en-US" sz="1400" dirty="0">
                <a:solidFill>
                  <a:srgbClr val="000000"/>
                </a:solidFill>
                <a:latin typeface="Calibri" panose="020F0502020204030204" pitchFamily="34" charset="0"/>
              </a:rPr>
              <a:t>: Each working group will focus on one of the following themes: Culture, Leadership, Community, Career, and/or Customers. Thinking about your groups assigned theme, discuss the questions listed below and document your responses. </a:t>
            </a:r>
            <a:endParaRPr lang="en-US" sz="1400" dirty="0" smtClean="0">
              <a:solidFill>
                <a:srgbClr val="000000"/>
              </a:solidFill>
              <a:latin typeface="Calibri" panose="020F0502020204030204" pitchFamily="34" charset="0"/>
            </a:endParaRPr>
          </a:p>
          <a:p>
            <a:endParaRPr lang="en-US" sz="1400" dirty="0">
              <a:solidFill>
                <a:srgbClr val="000000"/>
              </a:solidFill>
              <a:latin typeface="Calibri" panose="020F0502020204030204" pitchFamily="34" charset="0"/>
            </a:endParaRPr>
          </a:p>
          <a:p>
            <a:r>
              <a:rPr lang="en-US" sz="2000" b="1" u="sng" dirty="0">
                <a:solidFill>
                  <a:srgbClr val="000000"/>
                </a:solidFill>
                <a:latin typeface="Calibri" panose="020F0502020204030204" pitchFamily="34" charset="0"/>
              </a:rPr>
              <a:t>Group Discussion Prompts: </a:t>
            </a:r>
            <a:endParaRPr lang="en-US" sz="2000" u="sng" dirty="0">
              <a:solidFill>
                <a:srgbClr val="000000"/>
              </a:solidFill>
              <a:latin typeface="Calibri" panose="020F0502020204030204" pitchFamily="34" charset="0"/>
            </a:endParaRPr>
          </a:p>
          <a:p>
            <a:pPr marL="285750" indent="-285750">
              <a:buFont typeface="Arial" panose="020B0604020202020204" pitchFamily="34" charset="0"/>
              <a:buChar char="•"/>
            </a:pPr>
            <a:r>
              <a:rPr lang="en-US" dirty="0" smtClean="0">
                <a:solidFill>
                  <a:srgbClr val="000000"/>
                </a:solidFill>
                <a:latin typeface="Calibri" panose="020F0502020204030204" pitchFamily="34" charset="0"/>
              </a:rPr>
              <a:t>What </a:t>
            </a:r>
            <a:r>
              <a:rPr lang="en-US" dirty="0">
                <a:solidFill>
                  <a:srgbClr val="000000"/>
                </a:solidFill>
                <a:latin typeface="Calibri" panose="020F0502020204030204" pitchFamily="34" charset="0"/>
              </a:rPr>
              <a:t>concerns if any do you have about this invitation? </a:t>
            </a:r>
          </a:p>
          <a:p>
            <a:pPr marL="285750" indent="-285750">
              <a:buFont typeface="Arial" panose="020B0604020202020204" pitchFamily="34" charset="0"/>
              <a:buChar char="•"/>
            </a:pPr>
            <a:r>
              <a:rPr lang="en-US" dirty="0" smtClean="0">
                <a:solidFill>
                  <a:srgbClr val="000000"/>
                </a:solidFill>
                <a:latin typeface="Calibri" panose="020F0502020204030204" pitchFamily="34" charset="0"/>
              </a:rPr>
              <a:t>What </a:t>
            </a:r>
            <a:r>
              <a:rPr lang="en-US" dirty="0">
                <a:solidFill>
                  <a:srgbClr val="000000"/>
                </a:solidFill>
                <a:latin typeface="Calibri" panose="020F0502020204030204" pitchFamily="34" charset="0"/>
              </a:rPr>
              <a:t>inclusionary action step(s) should the CIO take prior to the lunch time talk? During the talk? Following the talk? </a:t>
            </a:r>
          </a:p>
          <a:p>
            <a:pPr marL="285750" indent="-285750">
              <a:buFont typeface="Arial" panose="020B0604020202020204" pitchFamily="34" charset="0"/>
              <a:buChar char="•"/>
            </a:pPr>
            <a:r>
              <a:rPr lang="en-US" dirty="0" smtClean="0">
                <a:solidFill>
                  <a:srgbClr val="000000"/>
                </a:solidFill>
                <a:latin typeface="Calibri" panose="020F0502020204030204" pitchFamily="34" charset="0"/>
              </a:rPr>
              <a:t>What </a:t>
            </a:r>
            <a:r>
              <a:rPr lang="en-US" dirty="0">
                <a:solidFill>
                  <a:srgbClr val="000000"/>
                </a:solidFill>
                <a:latin typeface="Calibri" panose="020F0502020204030204" pitchFamily="34" charset="0"/>
              </a:rPr>
              <a:t>if any obstacles might exist because of these inclusionary actions? </a:t>
            </a:r>
          </a:p>
        </p:txBody>
      </p:sp>
    </p:spTree>
    <p:extLst>
      <p:ext uri="{BB962C8B-B14F-4D97-AF65-F5344CB8AC3E}">
        <p14:creationId xmlns:p14="http://schemas.microsoft.com/office/powerpoint/2010/main" val="1205472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Resources</a:t>
            </a:r>
            <a:endParaRPr lang="en-US" dirty="0"/>
          </a:p>
        </p:txBody>
      </p:sp>
      <p:sp>
        <p:nvSpPr>
          <p:cNvPr id="4" name="Content Placeholder 3"/>
          <p:cNvSpPr>
            <a:spLocks noGrp="1"/>
          </p:cNvSpPr>
          <p:nvPr>
            <p:ph idx="1"/>
          </p:nvPr>
        </p:nvSpPr>
        <p:spPr/>
        <p:txBody>
          <a:bodyPr/>
          <a:lstStyle/>
          <a:p>
            <a:r>
              <a:rPr lang="en-US" sz="1200" dirty="0"/>
              <a:t>Global Diversity and Inclusion Benchmarks: Standards for Organizations Around the World</a:t>
            </a:r>
          </a:p>
          <a:p>
            <a:r>
              <a:rPr lang="en-US" sz="1200" u="sng" dirty="0">
                <a:hlinkClick r:id="rId2"/>
              </a:rPr>
              <a:t>http://diversitycollegium.org/usertools/GDIB-V-03072016-6-5MB.pdf</a:t>
            </a:r>
            <a:endParaRPr lang="en-US" sz="1200" dirty="0"/>
          </a:p>
          <a:p>
            <a:r>
              <a:rPr lang="en-US" sz="1200" dirty="0"/>
              <a:t>From </a:t>
            </a:r>
            <a:r>
              <a:rPr lang="en-US" sz="1200" u="sng" dirty="0">
                <a:hlinkClick r:id="rId3"/>
              </a:rPr>
              <a:t>http://diversitycollegium.org/downloadgdib.php</a:t>
            </a:r>
            <a:endParaRPr lang="en-US" sz="1200" dirty="0"/>
          </a:p>
          <a:p>
            <a:r>
              <a:rPr lang="en-US" sz="1200" dirty="0"/>
              <a:t/>
            </a:r>
            <a:br>
              <a:rPr lang="en-US" sz="1200" dirty="0"/>
            </a:br>
            <a:r>
              <a:rPr lang="en-US" sz="1200" dirty="0"/>
              <a:t>Diversity Retention Reading Room, “External Talent: Why do Minorities and Women Leave in the First Year?”</a:t>
            </a:r>
          </a:p>
          <a:p>
            <a:r>
              <a:rPr lang="en-US" sz="1200" u="sng" dirty="0">
                <a:hlinkClick r:id="rId4"/>
              </a:rPr>
              <a:t>http://www.multiculturaladvantage.com/recruit/retention/minorities-women-leave.asp</a:t>
            </a:r>
            <a:endParaRPr lang="en-US" sz="1200" dirty="0"/>
          </a:p>
          <a:p>
            <a:r>
              <a:rPr lang="en-US" sz="1200" dirty="0"/>
              <a:t/>
            </a:r>
            <a:br>
              <a:rPr lang="en-US" sz="1200" dirty="0"/>
            </a:br>
            <a:r>
              <a:rPr lang="en-US" sz="1200" dirty="0"/>
              <a:t>Partners in Diversity Workforce Diversity Project: Recommended Diversity Strategies</a:t>
            </a:r>
          </a:p>
          <a:p>
            <a:r>
              <a:rPr lang="en-US" sz="1200" u="sng" dirty="0">
                <a:hlinkClick r:id="rId5"/>
              </a:rPr>
              <a:t>https://www.partnersindiversity.org/assets/files/workforce_diversity_sections/FINAL%20Recomended%20Workforce%20Diversity%20Strategies%20June%202017.pdf</a:t>
            </a:r>
            <a:endParaRPr lang="en-US" sz="1200" dirty="0"/>
          </a:p>
          <a:p>
            <a:r>
              <a:rPr lang="en-US" sz="1200" dirty="0"/>
              <a:t/>
            </a:r>
            <a:br>
              <a:rPr lang="en-US" sz="1200" dirty="0"/>
            </a:br>
            <a:r>
              <a:rPr lang="en-US" sz="1200" dirty="0"/>
              <a:t>Case Study: Whirlpool’s Diverse Talent Retention Strategy</a:t>
            </a:r>
          </a:p>
          <a:p>
            <a:r>
              <a:rPr lang="en-US" sz="1200" u="sng" dirty="0">
                <a:hlinkClick r:id="rId6"/>
              </a:rPr>
              <a:t>http://www.diversitybestpractices.com/news-articles/case-study-whirlpools-diverse-talent-retention-strategy</a:t>
            </a:r>
            <a:endParaRPr lang="en-US" sz="1200" dirty="0"/>
          </a:p>
          <a:p>
            <a:r>
              <a:rPr lang="en-US" sz="1200" dirty="0"/>
              <a:t/>
            </a:r>
            <a:br>
              <a:rPr lang="en-US" sz="1200" dirty="0"/>
            </a:br>
            <a:r>
              <a:rPr lang="en-US" sz="1200" dirty="0"/>
              <a:t>What 11 CEOs Have Learned About Championing Diversity</a:t>
            </a:r>
          </a:p>
          <a:p>
            <a:r>
              <a:rPr lang="en-US" sz="1200" u="sng" dirty="0">
                <a:hlinkClick r:id="rId7"/>
              </a:rPr>
              <a:t>https://hbr.org/2017/08/what-11-ceos-have-learned-about-championing-diversity</a:t>
            </a:r>
            <a:endParaRPr lang="en-US" sz="1200" dirty="0"/>
          </a:p>
        </p:txBody>
      </p:sp>
    </p:spTree>
    <p:extLst>
      <p:ext uri="{BB962C8B-B14F-4D97-AF65-F5344CB8AC3E}">
        <p14:creationId xmlns:p14="http://schemas.microsoft.com/office/powerpoint/2010/main" val="21173117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Please </a:t>
            </a:r>
            <a:r>
              <a:rPr lang="en-US" dirty="0" smtClean="0"/>
              <a:t>consider attending this session!</a:t>
            </a:r>
            <a:endParaRPr lang="en-US" dirty="0"/>
          </a:p>
        </p:txBody>
      </p:sp>
      <p:sp>
        <p:nvSpPr>
          <p:cNvPr id="3" name="Content Placeholder 2"/>
          <p:cNvSpPr>
            <a:spLocks noGrp="1"/>
          </p:cNvSpPr>
          <p:nvPr>
            <p:ph idx="1"/>
          </p:nvPr>
        </p:nvSpPr>
        <p:spPr/>
        <p:txBody>
          <a:bodyPr/>
          <a:lstStyle/>
          <a:p>
            <a:endParaRPr lang="en-US" b="1" dirty="0" smtClean="0"/>
          </a:p>
          <a:p>
            <a:endParaRPr lang="en-US" b="1" dirty="0"/>
          </a:p>
          <a:p>
            <a:r>
              <a:rPr lang="en-US" b="1" dirty="0" smtClean="0"/>
              <a:t>Pursuing </a:t>
            </a:r>
            <a:r>
              <a:rPr lang="en-US" b="1" dirty="0"/>
              <a:t>Diversity, Equity, and Inclusion for Strategic Advantage</a:t>
            </a:r>
            <a:r>
              <a:rPr lang="en-US" dirty="0"/>
              <a:t/>
            </a:r>
            <a:br>
              <a:rPr lang="en-US" dirty="0"/>
            </a:br>
            <a:r>
              <a:rPr lang="en-US" dirty="0"/>
              <a:t>- Michael Cato, Chief Information Officer, Vassar College</a:t>
            </a:r>
          </a:p>
          <a:p>
            <a:endParaRPr lang="en-US" dirty="0" smtClean="0"/>
          </a:p>
          <a:p>
            <a:r>
              <a:rPr lang="en-US" dirty="0" smtClean="0"/>
              <a:t>Thurs., Nov. 2 </a:t>
            </a:r>
            <a:r>
              <a:rPr lang="en-US" dirty="0"/>
              <a:t>| 1:30pm - 2:20pm ET | Meeting Room 204C, 200 </a:t>
            </a:r>
            <a:r>
              <a:rPr lang="en-US" dirty="0" smtClean="0"/>
              <a:t>Level</a:t>
            </a:r>
          </a:p>
          <a:p>
            <a:endParaRPr lang="en-US" dirty="0"/>
          </a:p>
        </p:txBody>
      </p:sp>
    </p:spTree>
    <p:extLst>
      <p:ext uri="{BB962C8B-B14F-4D97-AF65-F5344CB8AC3E}">
        <p14:creationId xmlns:p14="http://schemas.microsoft.com/office/powerpoint/2010/main" val="21454462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Shape 111"/>
          <p:cNvPicPr preferRelativeResize="0"/>
          <p:nvPr/>
        </p:nvPicPr>
        <p:blipFill>
          <a:blip r:embed="rId3">
            <a:alphaModFix/>
          </a:blip>
          <a:stretch>
            <a:fillRect/>
          </a:stretch>
        </p:blipFill>
        <p:spPr>
          <a:xfrm>
            <a:off x="0" y="145850"/>
            <a:ext cx="9144000" cy="923925"/>
          </a:xfrm>
          <a:prstGeom prst="rect">
            <a:avLst/>
          </a:prstGeom>
          <a:noFill/>
          <a:ln>
            <a:noFill/>
          </a:ln>
        </p:spPr>
      </p:pic>
      <p:pic>
        <p:nvPicPr>
          <p:cNvPr id="112" name="Shape 112"/>
          <p:cNvPicPr preferRelativeResize="0"/>
          <p:nvPr/>
        </p:nvPicPr>
        <p:blipFill>
          <a:blip r:embed="rId4">
            <a:alphaModFix/>
          </a:blip>
          <a:stretch>
            <a:fillRect/>
          </a:stretch>
        </p:blipFill>
        <p:spPr>
          <a:xfrm>
            <a:off x="585950" y="593675"/>
            <a:ext cx="3302874" cy="817999"/>
          </a:xfrm>
          <a:prstGeom prst="rect">
            <a:avLst/>
          </a:prstGeom>
          <a:noFill/>
          <a:ln>
            <a:noFill/>
          </a:ln>
        </p:spPr>
      </p:pic>
      <p:pic>
        <p:nvPicPr>
          <p:cNvPr id="113" name="Shape 113"/>
          <p:cNvPicPr preferRelativeResize="0"/>
          <p:nvPr/>
        </p:nvPicPr>
        <p:blipFill>
          <a:blip r:embed="rId5">
            <a:alphaModFix/>
          </a:blip>
          <a:stretch>
            <a:fillRect/>
          </a:stretch>
        </p:blipFill>
        <p:spPr>
          <a:xfrm>
            <a:off x="113000" y="1848512"/>
            <a:ext cx="2547449" cy="1694324"/>
          </a:xfrm>
          <a:prstGeom prst="rect">
            <a:avLst/>
          </a:prstGeom>
          <a:noFill/>
          <a:ln>
            <a:noFill/>
          </a:ln>
        </p:spPr>
      </p:pic>
      <p:pic>
        <p:nvPicPr>
          <p:cNvPr id="114" name="Shape 114"/>
          <p:cNvPicPr preferRelativeResize="0"/>
          <p:nvPr/>
        </p:nvPicPr>
        <p:blipFill>
          <a:blip r:embed="rId6">
            <a:alphaModFix/>
          </a:blip>
          <a:stretch>
            <a:fillRect/>
          </a:stretch>
        </p:blipFill>
        <p:spPr>
          <a:xfrm>
            <a:off x="4394675" y="2259191"/>
            <a:ext cx="3675195" cy="2229824"/>
          </a:xfrm>
          <a:prstGeom prst="rect">
            <a:avLst/>
          </a:prstGeom>
          <a:noFill/>
          <a:ln>
            <a:noFill/>
          </a:ln>
        </p:spPr>
      </p:pic>
      <p:pic>
        <p:nvPicPr>
          <p:cNvPr id="115" name="Shape 115"/>
          <p:cNvPicPr preferRelativeResize="0"/>
          <p:nvPr/>
        </p:nvPicPr>
        <p:blipFill>
          <a:blip r:embed="rId7">
            <a:alphaModFix/>
          </a:blip>
          <a:stretch>
            <a:fillRect/>
          </a:stretch>
        </p:blipFill>
        <p:spPr>
          <a:xfrm rot="-5400000">
            <a:off x="2745433" y="1825013"/>
            <a:ext cx="1733550" cy="1752600"/>
          </a:xfrm>
          <a:prstGeom prst="rect">
            <a:avLst/>
          </a:prstGeom>
          <a:noFill/>
          <a:ln>
            <a:noFill/>
          </a:ln>
        </p:spPr>
      </p:pic>
      <p:sp>
        <p:nvSpPr>
          <p:cNvPr id="116" name="Shape 116"/>
          <p:cNvSpPr txBox="1"/>
          <p:nvPr/>
        </p:nvSpPr>
        <p:spPr>
          <a:xfrm>
            <a:off x="2361448" y="1440380"/>
            <a:ext cx="2820151" cy="340200"/>
          </a:xfrm>
          <a:prstGeom prst="rect">
            <a:avLst/>
          </a:prstGeom>
          <a:noFill/>
          <a:ln>
            <a:noFill/>
          </a:ln>
        </p:spPr>
        <p:txBody>
          <a:bodyPr wrap="square" lIns="91425" tIns="91425" rIns="91425" bIns="91425" anchor="t" anchorCtr="0">
            <a:noAutofit/>
          </a:bodyPr>
          <a:lstStyle/>
          <a:p>
            <a:pPr lvl="0">
              <a:spcBef>
                <a:spcPts val="0"/>
              </a:spcBef>
              <a:buNone/>
            </a:pPr>
            <a:r>
              <a:rPr lang="en" b="1" dirty="0"/>
              <a:t>Overall HE IT workforce</a:t>
            </a:r>
          </a:p>
        </p:txBody>
      </p:sp>
      <p:sp>
        <p:nvSpPr>
          <p:cNvPr id="117" name="Shape 117"/>
          <p:cNvSpPr txBox="1"/>
          <p:nvPr/>
        </p:nvSpPr>
        <p:spPr>
          <a:xfrm>
            <a:off x="2469900" y="3560112"/>
            <a:ext cx="2102100" cy="340200"/>
          </a:xfrm>
          <a:prstGeom prst="rect">
            <a:avLst/>
          </a:prstGeom>
          <a:noFill/>
          <a:ln>
            <a:noFill/>
          </a:ln>
        </p:spPr>
        <p:txBody>
          <a:bodyPr wrap="square" lIns="91425" tIns="91425" rIns="91425" bIns="91425" anchor="t" anchorCtr="0">
            <a:noAutofit/>
          </a:bodyPr>
          <a:lstStyle/>
          <a:p>
            <a:pPr lvl="0" algn="ctr" rtl="0">
              <a:spcBef>
                <a:spcPts val="0"/>
              </a:spcBef>
              <a:buNone/>
            </a:pPr>
            <a:r>
              <a:rPr lang="en" i="1" dirty="0"/>
              <a:t>White = 85%</a:t>
            </a:r>
          </a:p>
        </p:txBody>
      </p:sp>
      <p:sp>
        <p:nvSpPr>
          <p:cNvPr id="118" name="Shape 118"/>
          <p:cNvSpPr txBox="1"/>
          <p:nvPr/>
        </p:nvSpPr>
        <p:spPr>
          <a:xfrm>
            <a:off x="5334000" y="1884561"/>
            <a:ext cx="2102100" cy="340200"/>
          </a:xfrm>
          <a:prstGeom prst="rect">
            <a:avLst/>
          </a:prstGeom>
          <a:noFill/>
          <a:ln>
            <a:noFill/>
          </a:ln>
        </p:spPr>
        <p:txBody>
          <a:bodyPr wrap="square" lIns="91425" tIns="91425" rIns="91425" bIns="91425" anchor="t" anchorCtr="0">
            <a:noAutofit/>
          </a:bodyPr>
          <a:lstStyle/>
          <a:p>
            <a:pPr lvl="0" rtl="0">
              <a:spcBef>
                <a:spcPts val="0"/>
              </a:spcBef>
              <a:buNone/>
            </a:pPr>
            <a:r>
              <a:rPr lang="en" i="1" dirty="0"/>
              <a:t>Nonwhite = 15%</a:t>
            </a:r>
          </a:p>
        </p:txBody>
      </p:sp>
      <p:sp>
        <p:nvSpPr>
          <p:cNvPr id="119" name="Shape 119"/>
          <p:cNvSpPr txBox="1"/>
          <p:nvPr/>
        </p:nvSpPr>
        <p:spPr>
          <a:xfrm>
            <a:off x="72275" y="4532625"/>
            <a:ext cx="8644800" cy="256200"/>
          </a:xfrm>
          <a:prstGeom prst="rect">
            <a:avLst/>
          </a:prstGeom>
          <a:noFill/>
          <a:ln>
            <a:noFill/>
          </a:ln>
        </p:spPr>
        <p:txBody>
          <a:bodyPr wrap="square" lIns="91425" tIns="91425" rIns="91425" bIns="91425" anchor="t" anchorCtr="0">
            <a:noAutofit/>
          </a:bodyPr>
          <a:lstStyle/>
          <a:p>
            <a:pPr lvl="0">
              <a:spcBef>
                <a:spcPts val="0"/>
              </a:spcBef>
              <a:buNone/>
            </a:pPr>
            <a:r>
              <a:rPr lang="en" sz="1100"/>
              <a:t>Data Source - U.S. Bureau of Labor Statistics: ethnicity (</a:t>
            </a:r>
            <a:r>
              <a:rPr lang="en" sz="1100" u="sng">
                <a:solidFill>
                  <a:schemeClr val="hlink"/>
                </a:solidFill>
                <a:hlinkClick r:id="rId8"/>
              </a:rPr>
              <a:t>http://www.bls.gov/cps/cpsaat11.htm</a:t>
            </a:r>
            <a:r>
              <a:rPr lang="en" sz="1100"/>
              <a:t>), 2015.</a:t>
            </a:r>
          </a:p>
          <a:p>
            <a:pPr lvl="0" rtl="0">
              <a:spcBef>
                <a:spcPts val="0"/>
              </a:spcBef>
              <a:buNone/>
            </a:pPr>
            <a:r>
              <a:rPr lang="en" sz="1100"/>
              <a:t>Data Source - ECAR Research: </a:t>
            </a:r>
            <a:r>
              <a:rPr lang="en" sz="1100">
                <a:solidFill>
                  <a:schemeClr val="dk1"/>
                </a:solidFill>
              </a:rPr>
              <a:t>Pomerantz, Jeffrey, and D. Christopher Brooks. </a:t>
            </a:r>
            <a:r>
              <a:rPr lang="en" sz="1100" i="1">
                <a:solidFill>
                  <a:schemeClr val="dk1"/>
                </a:solidFill>
              </a:rPr>
              <a:t>The Higher Education IT Workforce Landscape, 2016</a:t>
            </a:r>
            <a:r>
              <a:rPr lang="en" sz="1100">
                <a:solidFill>
                  <a:schemeClr val="dk1"/>
                </a:solidFill>
              </a:rPr>
              <a:t>. (</a:t>
            </a:r>
            <a:r>
              <a:rPr lang="en" sz="1100" u="sng">
                <a:solidFill>
                  <a:schemeClr val="hlink"/>
                </a:solidFill>
                <a:hlinkClick r:id="rId9"/>
              </a:rPr>
              <a:t>https://library.educause.edu/resources/2016/3/the-it-workforce-in-higher-education-2016</a:t>
            </a:r>
            <a:r>
              <a:rPr lang="en" sz="1100">
                <a:solidFill>
                  <a:schemeClr val="dk1"/>
                </a:solidFill>
              </a:rPr>
              <a:t>). </a:t>
            </a:r>
          </a:p>
        </p:txBody>
      </p:sp>
      <p:sp>
        <p:nvSpPr>
          <p:cNvPr id="12" name="Action Button: Forward or Next 11">
            <a:hlinkClick r:id="rId10" action="ppaction://hlinksldjump" highlightClick="1"/>
          </p:cNvPr>
          <p:cNvSpPr/>
          <p:nvPr/>
        </p:nvSpPr>
        <p:spPr>
          <a:xfrm>
            <a:off x="8380750" y="4317824"/>
            <a:ext cx="685800" cy="293626"/>
          </a:xfrm>
          <a:prstGeom prst="actionButtonForwardNex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9706078"/>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Shape 141"/>
          <p:cNvPicPr preferRelativeResize="0"/>
          <p:nvPr/>
        </p:nvPicPr>
        <p:blipFill>
          <a:blip r:embed="rId3">
            <a:alphaModFix/>
          </a:blip>
          <a:stretch>
            <a:fillRect/>
          </a:stretch>
        </p:blipFill>
        <p:spPr>
          <a:xfrm>
            <a:off x="0" y="145850"/>
            <a:ext cx="9144000" cy="923925"/>
          </a:xfrm>
          <a:prstGeom prst="rect">
            <a:avLst/>
          </a:prstGeom>
          <a:noFill/>
          <a:ln>
            <a:noFill/>
          </a:ln>
        </p:spPr>
      </p:pic>
      <p:sp>
        <p:nvSpPr>
          <p:cNvPr id="143" name="Shape 143"/>
          <p:cNvSpPr txBox="1"/>
          <p:nvPr/>
        </p:nvSpPr>
        <p:spPr>
          <a:xfrm>
            <a:off x="78825" y="1782748"/>
            <a:ext cx="3045375" cy="2132427"/>
          </a:xfrm>
          <a:prstGeom prst="rect">
            <a:avLst/>
          </a:prstGeom>
          <a:noFill/>
          <a:ln>
            <a:noFill/>
          </a:ln>
        </p:spPr>
        <p:txBody>
          <a:bodyPr wrap="square" lIns="91425" tIns="91425" rIns="91425" bIns="91425" anchor="t" anchorCtr="0">
            <a:noAutofit/>
          </a:bodyPr>
          <a:lstStyle/>
          <a:p>
            <a:pPr lvl="0" rtl="0">
              <a:spcBef>
                <a:spcPts val="0"/>
              </a:spcBef>
              <a:buNone/>
            </a:pPr>
            <a:r>
              <a:rPr lang="en" sz="1100" dirty="0">
                <a:solidFill>
                  <a:schemeClr val="dk1"/>
                </a:solidFill>
              </a:rPr>
              <a:t>Data Source - The 2015-16 Administrations in Higher Education Salary Survey Report. Research report. Knoxville, TN: CUPA-HR, March 2016. Available from </a:t>
            </a:r>
            <a:r>
              <a:rPr lang="en" sz="1100" dirty="0">
                <a:solidFill>
                  <a:schemeClr val="dk1"/>
                </a:solidFill>
                <a:hlinkClick r:id="rId4"/>
              </a:rPr>
              <a:t> </a:t>
            </a:r>
            <a:r>
              <a:rPr lang="en" sz="1100" u="sng" dirty="0">
                <a:solidFill>
                  <a:schemeClr val="hlink"/>
                </a:solidFill>
                <a:hlinkClick r:id="rId4"/>
              </a:rPr>
              <a:t>http://www.cupahr.org/surveys/ahe.aspx</a:t>
            </a:r>
            <a:r>
              <a:rPr lang="en" sz="1100" dirty="0" smtClean="0">
                <a:solidFill>
                  <a:schemeClr val="dk1"/>
                </a:solidFill>
              </a:rPr>
              <a:t>.</a:t>
            </a:r>
          </a:p>
          <a:p>
            <a:pPr lvl="0" rtl="0">
              <a:spcBef>
                <a:spcPts val="0"/>
              </a:spcBef>
              <a:buNone/>
            </a:pPr>
            <a:endParaRPr lang="en" sz="1100" dirty="0">
              <a:solidFill>
                <a:schemeClr val="dk1"/>
              </a:solidFill>
            </a:endParaRPr>
          </a:p>
          <a:p>
            <a:pPr lvl="0" rtl="0">
              <a:spcBef>
                <a:spcPts val="0"/>
              </a:spcBef>
              <a:buNone/>
            </a:pPr>
            <a:r>
              <a:rPr lang="en" sz="1100" dirty="0">
                <a:solidFill>
                  <a:schemeClr val="dk1"/>
                </a:solidFill>
              </a:rPr>
              <a:t>Data Source - The 2015-16 Professionals in Higher Education Salary Survey Report. Research report. Knoxville, TN: CUPA-HR, March 2016. Available from </a:t>
            </a:r>
            <a:r>
              <a:rPr lang="en" sz="1100" dirty="0">
                <a:solidFill>
                  <a:schemeClr val="dk1"/>
                </a:solidFill>
                <a:hlinkClick r:id="rId5"/>
              </a:rPr>
              <a:t> </a:t>
            </a:r>
            <a:r>
              <a:rPr lang="en" sz="1100" u="sng" dirty="0">
                <a:solidFill>
                  <a:schemeClr val="hlink"/>
                </a:solidFill>
                <a:hlinkClick r:id="rId5"/>
              </a:rPr>
              <a:t>http://www.cupahr.org/surveys/phe.aspx</a:t>
            </a:r>
            <a:r>
              <a:rPr lang="en" sz="1100" dirty="0">
                <a:solidFill>
                  <a:schemeClr val="dk1"/>
                </a:solidFill>
              </a:rPr>
              <a:t>.</a:t>
            </a:r>
          </a:p>
          <a:p>
            <a:pPr lvl="0" rtl="0">
              <a:spcBef>
                <a:spcPts val="0"/>
              </a:spcBef>
              <a:buNone/>
            </a:pPr>
            <a:endParaRPr sz="1100" dirty="0">
              <a:solidFill>
                <a:schemeClr val="dk1"/>
              </a:solidFill>
            </a:endParaRPr>
          </a:p>
        </p:txBody>
      </p:sp>
      <p:pic>
        <p:nvPicPr>
          <p:cNvPr id="144" name="Shape 144"/>
          <p:cNvPicPr preferRelativeResize="0"/>
          <p:nvPr/>
        </p:nvPicPr>
        <p:blipFill>
          <a:blip r:embed="rId6">
            <a:alphaModFix/>
          </a:blip>
          <a:stretch>
            <a:fillRect/>
          </a:stretch>
        </p:blipFill>
        <p:spPr>
          <a:xfrm>
            <a:off x="3252948" y="895350"/>
            <a:ext cx="4601700" cy="4106375"/>
          </a:xfrm>
          <a:prstGeom prst="rect">
            <a:avLst/>
          </a:prstGeom>
          <a:noFill/>
          <a:ln>
            <a:noFill/>
          </a:ln>
        </p:spPr>
      </p:pic>
      <p:pic>
        <p:nvPicPr>
          <p:cNvPr id="142" name="Shape 142"/>
          <p:cNvPicPr preferRelativeResize="0"/>
          <p:nvPr/>
        </p:nvPicPr>
        <p:blipFill>
          <a:blip r:embed="rId7">
            <a:alphaModFix/>
          </a:blip>
          <a:stretch>
            <a:fillRect/>
          </a:stretch>
        </p:blipFill>
        <p:spPr>
          <a:xfrm>
            <a:off x="-1" y="570240"/>
            <a:ext cx="3252949" cy="817999"/>
          </a:xfrm>
          <a:prstGeom prst="rect">
            <a:avLst/>
          </a:prstGeom>
          <a:noFill/>
          <a:ln>
            <a:noFill/>
          </a:ln>
        </p:spPr>
      </p:pic>
      <p:sp>
        <p:nvSpPr>
          <p:cNvPr id="7" name="Action Button: Forward or Next 6">
            <a:hlinkClick r:id="rId8" action="ppaction://hlinksldjump" highlightClick="1"/>
          </p:cNvPr>
          <p:cNvSpPr/>
          <p:nvPr/>
        </p:nvSpPr>
        <p:spPr>
          <a:xfrm>
            <a:off x="8380750" y="4317824"/>
            <a:ext cx="685800" cy="293626"/>
          </a:xfrm>
          <a:prstGeom prst="actionButtonForwardNex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5569172"/>
      </p:ext>
    </p:extLst>
  </p:cSld>
  <p:clrMapOvr>
    <a:masterClrMapping/>
  </p:clrMapOvr>
  <mc:AlternateContent xmlns:mc="http://schemas.openxmlformats.org/markup-compatibility/2006" xmlns:p14="http://schemas.microsoft.com/office/powerpoint/2010/main">
    <mc:Choice Requires="p14">
      <p:transition p14:dur="0" advTm="15000"/>
    </mc:Choice>
    <mc:Fallback xmlns="">
      <p:transition advTm="15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Shape 154"/>
          <p:cNvPicPr preferRelativeResize="0"/>
          <p:nvPr/>
        </p:nvPicPr>
        <p:blipFill>
          <a:blip r:embed="rId3">
            <a:alphaModFix/>
          </a:blip>
          <a:stretch>
            <a:fillRect/>
          </a:stretch>
        </p:blipFill>
        <p:spPr>
          <a:xfrm>
            <a:off x="0" y="145850"/>
            <a:ext cx="9144000" cy="923925"/>
          </a:xfrm>
          <a:prstGeom prst="rect">
            <a:avLst/>
          </a:prstGeom>
          <a:noFill/>
          <a:ln>
            <a:noFill/>
          </a:ln>
        </p:spPr>
      </p:pic>
      <p:sp>
        <p:nvSpPr>
          <p:cNvPr id="155" name="Shape 155"/>
          <p:cNvSpPr txBox="1"/>
          <p:nvPr/>
        </p:nvSpPr>
        <p:spPr>
          <a:xfrm>
            <a:off x="72275" y="4526075"/>
            <a:ext cx="8644800" cy="256200"/>
          </a:xfrm>
          <a:prstGeom prst="rect">
            <a:avLst/>
          </a:prstGeom>
          <a:noFill/>
          <a:ln>
            <a:noFill/>
          </a:ln>
        </p:spPr>
        <p:txBody>
          <a:bodyPr wrap="square" lIns="91425" tIns="91425" rIns="91425" bIns="91425" anchor="t" anchorCtr="0">
            <a:noAutofit/>
          </a:bodyPr>
          <a:lstStyle/>
          <a:p>
            <a:pPr lvl="0">
              <a:spcBef>
                <a:spcPts val="0"/>
              </a:spcBef>
              <a:buNone/>
            </a:pPr>
            <a:r>
              <a:rPr lang="en" sz="1100"/>
              <a:t>Data Source - U.S. Department of Labor: gender (</a:t>
            </a:r>
            <a:r>
              <a:rPr lang="en" sz="1100" u="sng">
                <a:solidFill>
                  <a:schemeClr val="hlink"/>
                </a:solidFill>
                <a:hlinkClick r:id="rId4"/>
              </a:rPr>
              <a:t>http://www.dol.gov/wb/stats/latest_annual_data.htm</a:t>
            </a:r>
            <a:r>
              <a:rPr lang="en" sz="1100"/>
              <a:t>), 2014.</a:t>
            </a:r>
          </a:p>
          <a:p>
            <a:pPr lvl="0" rtl="0">
              <a:spcBef>
                <a:spcPts val="0"/>
              </a:spcBef>
              <a:buNone/>
            </a:pPr>
            <a:r>
              <a:rPr lang="en" sz="1100"/>
              <a:t>Data Source - ECAR Research: </a:t>
            </a:r>
            <a:r>
              <a:rPr lang="en" sz="1100">
                <a:solidFill>
                  <a:schemeClr val="dk1"/>
                </a:solidFill>
              </a:rPr>
              <a:t>Pomerantz, Jeffrey, and D. Christopher Brooks. </a:t>
            </a:r>
            <a:r>
              <a:rPr lang="en" sz="1100" i="1">
                <a:solidFill>
                  <a:schemeClr val="dk1"/>
                </a:solidFill>
              </a:rPr>
              <a:t>The Higher Education IT Workforce Landscape, 2016</a:t>
            </a:r>
            <a:r>
              <a:rPr lang="en" sz="1100">
                <a:solidFill>
                  <a:schemeClr val="dk1"/>
                </a:solidFill>
              </a:rPr>
              <a:t>. (</a:t>
            </a:r>
            <a:r>
              <a:rPr lang="en" sz="1100" u="sng">
                <a:solidFill>
                  <a:schemeClr val="hlink"/>
                </a:solidFill>
                <a:hlinkClick r:id="rId5"/>
              </a:rPr>
              <a:t>https://library.educause.edu/resources/2016/3/the-it-workforce-in-higher-education-2016</a:t>
            </a:r>
            <a:r>
              <a:rPr lang="en" sz="1100">
                <a:solidFill>
                  <a:schemeClr val="dk1"/>
                </a:solidFill>
              </a:rPr>
              <a:t>). </a:t>
            </a:r>
          </a:p>
        </p:txBody>
      </p:sp>
      <p:pic>
        <p:nvPicPr>
          <p:cNvPr id="156" name="Shape 156"/>
          <p:cNvPicPr preferRelativeResize="0"/>
          <p:nvPr/>
        </p:nvPicPr>
        <p:blipFill>
          <a:blip r:embed="rId6">
            <a:alphaModFix/>
          </a:blip>
          <a:stretch>
            <a:fillRect/>
          </a:stretch>
        </p:blipFill>
        <p:spPr>
          <a:xfrm>
            <a:off x="72275" y="1012925"/>
            <a:ext cx="6976226" cy="1105100"/>
          </a:xfrm>
          <a:prstGeom prst="rect">
            <a:avLst/>
          </a:prstGeom>
          <a:noFill/>
          <a:ln>
            <a:noFill/>
          </a:ln>
        </p:spPr>
      </p:pic>
      <p:pic>
        <p:nvPicPr>
          <p:cNvPr id="157" name="Shape 157"/>
          <p:cNvPicPr preferRelativeResize="0"/>
          <p:nvPr/>
        </p:nvPicPr>
        <p:blipFill>
          <a:blip r:embed="rId7">
            <a:alphaModFix/>
          </a:blip>
          <a:stretch>
            <a:fillRect/>
          </a:stretch>
        </p:blipFill>
        <p:spPr>
          <a:xfrm>
            <a:off x="231854" y="2118025"/>
            <a:ext cx="8125450" cy="1899725"/>
          </a:xfrm>
          <a:prstGeom prst="rect">
            <a:avLst/>
          </a:prstGeom>
          <a:noFill/>
          <a:ln>
            <a:noFill/>
          </a:ln>
        </p:spPr>
      </p:pic>
      <p:sp>
        <p:nvSpPr>
          <p:cNvPr id="7" name="Action Button: Forward or Next 6">
            <a:hlinkClick r:id="rId8" action="ppaction://hlinksldjump" highlightClick="1"/>
          </p:cNvPr>
          <p:cNvSpPr/>
          <p:nvPr/>
        </p:nvSpPr>
        <p:spPr>
          <a:xfrm>
            <a:off x="8380750" y="4317824"/>
            <a:ext cx="685800" cy="293626"/>
          </a:xfrm>
          <a:prstGeom prst="actionButtonForwardNex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6200029"/>
      </p:ext>
    </p:extLst>
  </p:cSld>
  <p:clrMapOvr>
    <a:masterClrMapping/>
  </p:clrMapOvr>
  <mc:AlternateContent xmlns:mc="http://schemas.openxmlformats.org/markup-compatibility/2006" xmlns:p14="http://schemas.microsoft.com/office/powerpoint/2010/main">
    <mc:Choice Requires="p14">
      <p:transition p14:dur="0" advClick="0" advTm="15000"/>
    </mc:Choice>
    <mc:Fallback xmlns="">
      <p:transition advClick="0" advTm="15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Shape 181"/>
          <p:cNvPicPr preferRelativeResize="0"/>
          <p:nvPr/>
        </p:nvPicPr>
        <p:blipFill>
          <a:blip r:embed="rId3">
            <a:alphaModFix/>
          </a:blip>
          <a:stretch>
            <a:fillRect/>
          </a:stretch>
        </p:blipFill>
        <p:spPr>
          <a:xfrm>
            <a:off x="0" y="145850"/>
            <a:ext cx="9144000" cy="923925"/>
          </a:xfrm>
          <a:prstGeom prst="rect">
            <a:avLst/>
          </a:prstGeom>
          <a:noFill/>
          <a:ln>
            <a:noFill/>
          </a:ln>
        </p:spPr>
      </p:pic>
      <p:sp>
        <p:nvSpPr>
          <p:cNvPr id="182" name="Shape 182"/>
          <p:cNvSpPr txBox="1"/>
          <p:nvPr/>
        </p:nvSpPr>
        <p:spPr>
          <a:xfrm>
            <a:off x="72275" y="4670575"/>
            <a:ext cx="8644800" cy="256200"/>
          </a:xfrm>
          <a:prstGeom prst="rect">
            <a:avLst/>
          </a:prstGeom>
          <a:noFill/>
          <a:ln>
            <a:noFill/>
          </a:ln>
        </p:spPr>
        <p:txBody>
          <a:bodyPr wrap="square" lIns="91425" tIns="91425" rIns="91425" bIns="91425" anchor="t" anchorCtr="0">
            <a:noAutofit/>
          </a:bodyPr>
          <a:lstStyle/>
          <a:p>
            <a:pPr lvl="0" rtl="0">
              <a:spcBef>
                <a:spcPts val="0"/>
              </a:spcBef>
              <a:buNone/>
            </a:pPr>
            <a:r>
              <a:rPr lang="en" sz="1100"/>
              <a:t>Data Source - ECAR Research: </a:t>
            </a:r>
            <a:r>
              <a:rPr lang="en" sz="1100">
                <a:solidFill>
                  <a:schemeClr val="dk1"/>
                </a:solidFill>
              </a:rPr>
              <a:t>Pomerantz, Jeffrey, and D. Christopher Brooks. </a:t>
            </a:r>
            <a:r>
              <a:rPr lang="en" sz="1100" i="1">
                <a:solidFill>
                  <a:schemeClr val="dk1"/>
                </a:solidFill>
              </a:rPr>
              <a:t>The Higher Education IT Workforce Landscape, 2016</a:t>
            </a:r>
            <a:r>
              <a:rPr lang="en" sz="1100">
                <a:solidFill>
                  <a:schemeClr val="dk1"/>
                </a:solidFill>
              </a:rPr>
              <a:t>. (</a:t>
            </a:r>
            <a:r>
              <a:rPr lang="en" sz="1100" u="sng">
                <a:solidFill>
                  <a:schemeClr val="hlink"/>
                </a:solidFill>
                <a:hlinkClick r:id="rId4"/>
              </a:rPr>
              <a:t>https://library.educause.edu/resources/2016/3/the-it-workforce-in-higher-education-2016</a:t>
            </a:r>
            <a:r>
              <a:rPr lang="en" sz="1100">
                <a:solidFill>
                  <a:schemeClr val="dk1"/>
                </a:solidFill>
              </a:rPr>
              <a:t>). </a:t>
            </a:r>
          </a:p>
        </p:txBody>
      </p:sp>
      <p:pic>
        <p:nvPicPr>
          <p:cNvPr id="183" name="Shape 183"/>
          <p:cNvPicPr preferRelativeResize="0"/>
          <p:nvPr/>
        </p:nvPicPr>
        <p:blipFill>
          <a:blip r:embed="rId5">
            <a:alphaModFix/>
          </a:blip>
          <a:stretch>
            <a:fillRect/>
          </a:stretch>
        </p:blipFill>
        <p:spPr>
          <a:xfrm>
            <a:off x="72275" y="1012925"/>
            <a:ext cx="6976226" cy="1105100"/>
          </a:xfrm>
          <a:prstGeom prst="rect">
            <a:avLst/>
          </a:prstGeom>
          <a:noFill/>
          <a:ln>
            <a:noFill/>
          </a:ln>
        </p:spPr>
      </p:pic>
      <p:pic>
        <p:nvPicPr>
          <p:cNvPr id="184" name="Shape 184"/>
          <p:cNvPicPr preferRelativeResize="0"/>
          <p:nvPr/>
        </p:nvPicPr>
        <p:blipFill>
          <a:blip r:embed="rId6">
            <a:alphaModFix/>
          </a:blip>
          <a:stretch>
            <a:fillRect/>
          </a:stretch>
        </p:blipFill>
        <p:spPr>
          <a:xfrm>
            <a:off x="900550" y="2145867"/>
            <a:ext cx="7823100" cy="1876424"/>
          </a:xfrm>
          <a:prstGeom prst="rect">
            <a:avLst/>
          </a:prstGeom>
          <a:noFill/>
          <a:ln>
            <a:noFill/>
          </a:ln>
        </p:spPr>
      </p:pic>
      <p:pic>
        <p:nvPicPr>
          <p:cNvPr id="185" name="Shape 185"/>
          <p:cNvPicPr preferRelativeResize="0"/>
          <p:nvPr/>
        </p:nvPicPr>
        <p:blipFill>
          <a:blip r:embed="rId7">
            <a:alphaModFix/>
          </a:blip>
          <a:stretch>
            <a:fillRect/>
          </a:stretch>
        </p:blipFill>
        <p:spPr>
          <a:xfrm>
            <a:off x="2756224" y="1139925"/>
            <a:ext cx="6197275" cy="887500"/>
          </a:xfrm>
          <a:prstGeom prst="rect">
            <a:avLst/>
          </a:prstGeom>
          <a:noFill/>
          <a:ln>
            <a:noFill/>
          </a:ln>
        </p:spPr>
      </p:pic>
      <p:sp>
        <p:nvSpPr>
          <p:cNvPr id="8" name="Action Button: Forward or Next 7">
            <a:hlinkClick r:id="rId8" action="ppaction://hlinksldjump" highlightClick="1"/>
          </p:cNvPr>
          <p:cNvSpPr/>
          <p:nvPr/>
        </p:nvSpPr>
        <p:spPr>
          <a:xfrm>
            <a:off x="8380750" y="4317824"/>
            <a:ext cx="685800" cy="293626"/>
          </a:xfrm>
          <a:prstGeom prst="actionButtonForwardNex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8052030"/>
      </p:ext>
    </p:extLst>
  </p:cSld>
  <p:clrMapOvr>
    <a:masterClrMapping/>
  </p:clrMapOvr>
  <mc:AlternateContent xmlns:mc="http://schemas.openxmlformats.org/markup-compatibility/2006" xmlns:p14="http://schemas.microsoft.com/office/powerpoint/2010/main">
    <mc:Choice Requires="p14">
      <p:transition p14:dur="0" advClick="0" advTm="15000"/>
    </mc:Choice>
    <mc:Fallback xmlns="">
      <p:transition advClick="0" advTm="15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Shape 217"/>
          <p:cNvPicPr preferRelativeResize="0"/>
          <p:nvPr/>
        </p:nvPicPr>
        <p:blipFill>
          <a:blip r:embed="rId3">
            <a:alphaModFix/>
          </a:blip>
          <a:stretch>
            <a:fillRect/>
          </a:stretch>
        </p:blipFill>
        <p:spPr>
          <a:xfrm>
            <a:off x="0" y="145850"/>
            <a:ext cx="9144000" cy="923925"/>
          </a:xfrm>
          <a:prstGeom prst="rect">
            <a:avLst/>
          </a:prstGeom>
          <a:noFill/>
          <a:ln>
            <a:noFill/>
          </a:ln>
        </p:spPr>
      </p:pic>
      <p:pic>
        <p:nvPicPr>
          <p:cNvPr id="218" name="Shape 218"/>
          <p:cNvPicPr preferRelativeResize="0"/>
          <p:nvPr/>
        </p:nvPicPr>
        <p:blipFill>
          <a:blip r:embed="rId4">
            <a:alphaModFix/>
          </a:blip>
          <a:stretch>
            <a:fillRect/>
          </a:stretch>
        </p:blipFill>
        <p:spPr>
          <a:xfrm>
            <a:off x="454550" y="601450"/>
            <a:ext cx="3756150" cy="4115074"/>
          </a:xfrm>
          <a:prstGeom prst="rect">
            <a:avLst/>
          </a:prstGeom>
          <a:noFill/>
          <a:ln>
            <a:noFill/>
          </a:ln>
        </p:spPr>
      </p:pic>
      <p:pic>
        <p:nvPicPr>
          <p:cNvPr id="219" name="Shape 219"/>
          <p:cNvPicPr preferRelativeResize="0"/>
          <p:nvPr/>
        </p:nvPicPr>
        <p:blipFill>
          <a:blip r:embed="rId5">
            <a:alphaModFix/>
          </a:blip>
          <a:stretch>
            <a:fillRect/>
          </a:stretch>
        </p:blipFill>
        <p:spPr>
          <a:xfrm>
            <a:off x="4177850" y="1333425"/>
            <a:ext cx="4890224" cy="1298025"/>
          </a:xfrm>
          <a:prstGeom prst="rect">
            <a:avLst/>
          </a:prstGeom>
          <a:noFill/>
          <a:ln>
            <a:noFill/>
          </a:ln>
        </p:spPr>
      </p:pic>
      <p:sp>
        <p:nvSpPr>
          <p:cNvPr id="220" name="Shape 220"/>
          <p:cNvSpPr txBox="1"/>
          <p:nvPr/>
        </p:nvSpPr>
        <p:spPr>
          <a:xfrm>
            <a:off x="78850" y="4355250"/>
            <a:ext cx="8644800" cy="256200"/>
          </a:xfrm>
          <a:prstGeom prst="rect">
            <a:avLst/>
          </a:prstGeom>
          <a:noFill/>
          <a:ln>
            <a:noFill/>
          </a:ln>
        </p:spPr>
        <p:txBody>
          <a:bodyPr wrap="square" lIns="91425" tIns="91425" rIns="91425" bIns="91425" anchor="t" anchorCtr="0">
            <a:noAutofit/>
          </a:bodyPr>
          <a:lstStyle/>
          <a:p>
            <a:pPr lvl="0">
              <a:spcBef>
                <a:spcPts val="0"/>
              </a:spcBef>
              <a:buClr>
                <a:schemeClr val="dk1"/>
              </a:buClr>
              <a:buSzPct val="100000"/>
              <a:buFont typeface="Arial"/>
              <a:buNone/>
            </a:pPr>
            <a:r>
              <a:rPr lang="en" sz="1100"/>
              <a:t>Data Source - Pew Research: “Millennials Surpass Gen Xers as the Largest Generation in the U.S. Labor Force”</a:t>
            </a:r>
          </a:p>
          <a:p>
            <a:pPr lvl="0">
              <a:spcBef>
                <a:spcPts val="0"/>
              </a:spcBef>
              <a:buNone/>
            </a:pPr>
            <a:r>
              <a:rPr lang="en" sz="1100"/>
              <a:t>(</a:t>
            </a:r>
            <a:r>
              <a:rPr lang="en" sz="1100" u="sng">
                <a:solidFill>
                  <a:schemeClr val="hlink"/>
                </a:solidFill>
                <a:hlinkClick r:id="rId6"/>
              </a:rPr>
              <a:t>http://www.pewresearch.org/fact-tank/2015/05/11/millennials-surpass-gen-xers-as-the-largest-generation-in-u-s-labor-force/</a:t>
            </a:r>
            <a:r>
              <a:rPr lang="en" sz="1100"/>
              <a:t>), 2015.</a:t>
            </a:r>
          </a:p>
          <a:p>
            <a:pPr lvl="0" rtl="0">
              <a:spcBef>
                <a:spcPts val="0"/>
              </a:spcBef>
              <a:buNone/>
            </a:pPr>
            <a:r>
              <a:rPr lang="en" sz="1100"/>
              <a:t>Data Source - ECAR Research: </a:t>
            </a:r>
            <a:r>
              <a:rPr lang="en" sz="1100">
                <a:solidFill>
                  <a:schemeClr val="dk1"/>
                </a:solidFill>
              </a:rPr>
              <a:t>Pomerantz, Jeffrey, and D. Christopher Brooks. </a:t>
            </a:r>
            <a:r>
              <a:rPr lang="en" sz="1100" i="1">
                <a:solidFill>
                  <a:schemeClr val="dk1"/>
                </a:solidFill>
              </a:rPr>
              <a:t>The Higher Education IT Workforce Landscape, 2016</a:t>
            </a:r>
            <a:r>
              <a:rPr lang="en" sz="1100">
                <a:solidFill>
                  <a:schemeClr val="dk1"/>
                </a:solidFill>
              </a:rPr>
              <a:t>. (</a:t>
            </a:r>
            <a:r>
              <a:rPr lang="en" sz="1100" u="sng">
                <a:solidFill>
                  <a:schemeClr val="hlink"/>
                </a:solidFill>
                <a:hlinkClick r:id="rId7"/>
              </a:rPr>
              <a:t>https://library.educause.edu/resources/2016/3/the-it-workforce-in-higher-education-2016</a:t>
            </a:r>
            <a:r>
              <a:rPr lang="en" sz="1100">
                <a:solidFill>
                  <a:schemeClr val="dk1"/>
                </a:solidFill>
              </a:rPr>
              <a:t>). </a:t>
            </a:r>
          </a:p>
        </p:txBody>
      </p:sp>
      <p:sp>
        <p:nvSpPr>
          <p:cNvPr id="3" name="Action Button: Forward or Next 2">
            <a:hlinkClick r:id="rId8" action="ppaction://hlinksldjump" highlightClick="1"/>
          </p:cNvPr>
          <p:cNvSpPr/>
          <p:nvPr/>
        </p:nvSpPr>
        <p:spPr>
          <a:xfrm>
            <a:off x="8380750" y="4317824"/>
            <a:ext cx="685800" cy="293626"/>
          </a:xfrm>
          <a:prstGeom prst="actionButtonForwardNex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8671314"/>
      </p:ext>
    </p:extLst>
  </p:cSld>
  <p:clrMapOvr>
    <a:masterClrMapping/>
  </p:clrMapOvr>
  <mc:AlternateContent xmlns:mc="http://schemas.openxmlformats.org/markup-compatibility/2006" xmlns:p14="http://schemas.microsoft.com/office/powerpoint/2010/main">
    <mc:Choice Requires="p14">
      <p:transition p14:dur="0" advClick="0" advTm="15000"/>
    </mc:Choice>
    <mc:Fallback xmlns="">
      <p:transition advClick="0" advTm="15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453217" y="2387084"/>
            <a:ext cx="290464" cy="369332"/>
          </a:xfrm>
          <a:prstGeom prst="rect">
            <a:avLst/>
          </a:prstGeom>
        </p:spPr>
        <p:txBody>
          <a:bodyPr wrap="none">
            <a:spAutoFit/>
          </a:bodyPr>
          <a:lstStyle/>
          <a:p>
            <a:r>
              <a:rPr lang="en-US" dirty="0"/>
              <a:t>  </a:t>
            </a:r>
          </a:p>
        </p:txBody>
      </p:sp>
      <p:sp>
        <p:nvSpPr>
          <p:cNvPr id="3" name="Rectangle 2"/>
          <p:cNvSpPr/>
          <p:nvPr/>
        </p:nvSpPr>
        <p:spPr>
          <a:xfrm>
            <a:off x="4453217" y="2387084"/>
            <a:ext cx="237566" cy="369332"/>
          </a:xfrm>
          <a:prstGeom prst="rect">
            <a:avLst/>
          </a:prstGeom>
        </p:spPr>
        <p:txBody>
          <a:bodyPr wrap="none">
            <a:spAutoFit/>
          </a:bodyPr>
          <a:lstStyle/>
          <a:p>
            <a:r>
              <a:rPr lang="en-US" dirty="0"/>
              <a:t> </a:t>
            </a:r>
          </a:p>
        </p:txBody>
      </p:sp>
      <p:sp>
        <p:nvSpPr>
          <p:cNvPr id="6" name="Rectangle 5"/>
          <p:cNvSpPr/>
          <p:nvPr/>
        </p:nvSpPr>
        <p:spPr>
          <a:xfrm>
            <a:off x="5809057" y="438151"/>
            <a:ext cx="3147502" cy="3108543"/>
          </a:xfrm>
          <a:prstGeom prst="rect">
            <a:avLst/>
          </a:prstGeom>
        </p:spPr>
        <p:txBody>
          <a:bodyPr wrap="square">
            <a:spAutoFit/>
          </a:bodyPr>
          <a:lstStyle/>
          <a:p>
            <a:pPr>
              <a:spcAft>
                <a:spcPts val="1600"/>
              </a:spcAft>
            </a:pPr>
            <a:r>
              <a:rPr lang="en-US" sz="3200" dirty="0">
                <a:latin typeface="Arial" panose="020B0604020202020204" pitchFamily="34" charset="0"/>
              </a:rPr>
              <a:t>Recruiting without effective retention is like trying to fill a leaky bucket</a:t>
            </a:r>
            <a:r>
              <a:rPr lang="en-US" sz="3200" dirty="0" smtClean="0">
                <a:latin typeface="Arial" panose="020B0604020202020204" pitchFamily="34" charset="0"/>
              </a:rPr>
              <a:t>.</a:t>
            </a:r>
            <a:r>
              <a:rPr lang="en-US" sz="3600" dirty="0"/>
              <a:t/>
            </a:r>
            <a:br>
              <a:rPr lang="en-US" sz="3600" dirty="0"/>
            </a:br>
            <a:endParaRPr lang="en-US" sz="3600" dirty="0"/>
          </a:p>
        </p:txBody>
      </p:sp>
      <p:pic>
        <p:nvPicPr>
          <p:cNvPr id="3074" name="Picture 2" descr="https://lh4.googleusercontent.com/u9xHH08VU9mi8RXDI02xTPntLK97zwp1Ls-8G1xtTd0Ax4XINmUEHLRr3nNdr48BX9PWr50FSMAMvgOIcA7dI7LbYXo1c-hdcPKdvUxSNOSY8qRwRqtDQ8kgkiB2TiMRWm5h5syJdu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441" y="552450"/>
            <a:ext cx="538480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8564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Shape 110"/>
        <p:cNvGrpSpPr/>
        <p:nvPr/>
      </p:nvGrpSpPr>
      <p:grpSpPr>
        <a:xfrm>
          <a:off x="0" y="0"/>
          <a:ext cx="0" cy="0"/>
          <a:chOff x="0" y="0"/>
          <a:chExt cx="0" cy="0"/>
        </a:xfrm>
      </p:grpSpPr>
      <p:pic>
        <p:nvPicPr>
          <p:cNvPr id="111" name="Shape 111"/>
          <p:cNvPicPr preferRelativeResize="0"/>
          <p:nvPr/>
        </p:nvPicPr>
        <p:blipFill>
          <a:blip r:embed="rId3">
            <a:alphaModFix/>
          </a:blip>
          <a:stretch>
            <a:fillRect/>
          </a:stretch>
        </p:blipFill>
        <p:spPr>
          <a:xfrm>
            <a:off x="0" y="145850"/>
            <a:ext cx="9144000" cy="923925"/>
          </a:xfrm>
          <a:prstGeom prst="rect">
            <a:avLst/>
          </a:prstGeom>
          <a:noFill/>
          <a:ln>
            <a:noFill/>
          </a:ln>
        </p:spPr>
      </p:pic>
      <p:pic>
        <p:nvPicPr>
          <p:cNvPr id="112" name="Shape 112"/>
          <p:cNvPicPr preferRelativeResize="0"/>
          <p:nvPr/>
        </p:nvPicPr>
        <p:blipFill>
          <a:blip r:embed="rId4">
            <a:alphaModFix/>
          </a:blip>
          <a:stretch>
            <a:fillRect/>
          </a:stretch>
        </p:blipFill>
        <p:spPr>
          <a:xfrm>
            <a:off x="585950" y="593675"/>
            <a:ext cx="3302874" cy="817999"/>
          </a:xfrm>
          <a:prstGeom prst="rect">
            <a:avLst/>
          </a:prstGeom>
          <a:noFill/>
          <a:ln>
            <a:noFill/>
          </a:ln>
        </p:spPr>
      </p:pic>
      <p:pic>
        <p:nvPicPr>
          <p:cNvPr id="113" name="Shape 113"/>
          <p:cNvPicPr preferRelativeResize="0"/>
          <p:nvPr/>
        </p:nvPicPr>
        <p:blipFill>
          <a:blip r:embed="rId5">
            <a:alphaModFix/>
          </a:blip>
          <a:stretch>
            <a:fillRect/>
          </a:stretch>
        </p:blipFill>
        <p:spPr>
          <a:xfrm>
            <a:off x="113000" y="1848512"/>
            <a:ext cx="2547449" cy="1694324"/>
          </a:xfrm>
          <a:prstGeom prst="rect">
            <a:avLst/>
          </a:prstGeom>
          <a:noFill/>
          <a:ln>
            <a:noFill/>
          </a:ln>
        </p:spPr>
      </p:pic>
      <p:pic>
        <p:nvPicPr>
          <p:cNvPr id="114" name="Shape 114"/>
          <p:cNvPicPr preferRelativeResize="0"/>
          <p:nvPr/>
        </p:nvPicPr>
        <p:blipFill>
          <a:blip r:embed="rId6">
            <a:alphaModFix/>
          </a:blip>
          <a:stretch>
            <a:fillRect/>
          </a:stretch>
        </p:blipFill>
        <p:spPr>
          <a:xfrm>
            <a:off x="4394675" y="2259191"/>
            <a:ext cx="3675195" cy="2229824"/>
          </a:xfrm>
          <a:prstGeom prst="rect">
            <a:avLst/>
          </a:prstGeom>
          <a:noFill/>
          <a:ln>
            <a:noFill/>
          </a:ln>
        </p:spPr>
      </p:pic>
      <p:pic>
        <p:nvPicPr>
          <p:cNvPr id="115" name="Shape 115"/>
          <p:cNvPicPr preferRelativeResize="0"/>
          <p:nvPr/>
        </p:nvPicPr>
        <p:blipFill>
          <a:blip r:embed="rId7">
            <a:alphaModFix/>
          </a:blip>
          <a:stretch>
            <a:fillRect/>
          </a:stretch>
        </p:blipFill>
        <p:spPr>
          <a:xfrm rot="-5400000">
            <a:off x="2745433" y="1825013"/>
            <a:ext cx="1733550" cy="1752600"/>
          </a:xfrm>
          <a:prstGeom prst="rect">
            <a:avLst/>
          </a:prstGeom>
          <a:noFill/>
          <a:ln>
            <a:noFill/>
          </a:ln>
        </p:spPr>
      </p:pic>
      <p:sp>
        <p:nvSpPr>
          <p:cNvPr id="116" name="Shape 116"/>
          <p:cNvSpPr txBox="1"/>
          <p:nvPr/>
        </p:nvSpPr>
        <p:spPr>
          <a:xfrm>
            <a:off x="2361448" y="1440380"/>
            <a:ext cx="2820151" cy="340200"/>
          </a:xfrm>
          <a:prstGeom prst="rect">
            <a:avLst/>
          </a:prstGeom>
          <a:noFill/>
          <a:ln>
            <a:noFill/>
          </a:ln>
        </p:spPr>
        <p:txBody>
          <a:bodyPr wrap="square" lIns="91425" tIns="91425" rIns="91425" bIns="91425" anchor="t" anchorCtr="0">
            <a:noAutofit/>
          </a:bodyPr>
          <a:lstStyle/>
          <a:p>
            <a:pPr lvl="0">
              <a:spcBef>
                <a:spcPts val="0"/>
              </a:spcBef>
              <a:buNone/>
            </a:pPr>
            <a:r>
              <a:rPr lang="en" b="1" dirty="0"/>
              <a:t>Overall HE IT workforce</a:t>
            </a:r>
          </a:p>
        </p:txBody>
      </p:sp>
      <p:sp>
        <p:nvSpPr>
          <p:cNvPr id="117" name="Shape 117"/>
          <p:cNvSpPr txBox="1"/>
          <p:nvPr/>
        </p:nvSpPr>
        <p:spPr>
          <a:xfrm>
            <a:off x="2469900" y="3560112"/>
            <a:ext cx="2102100" cy="340200"/>
          </a:xfrm>
          <a:prstGeom prst="rect">
            <a:avLst/>
          </a:prstGeom>
          <a:noFill/>
          <a:ln>
            <a:noFill/>
          </a:ln>
        </p:spPr>
        <p:txBody>
          <a:bodyPr wrap="square" lIns="91425" tIns="91425" rIns="91425" bIns="91425" anchor="t" anchorCtr="0">
            <a:noAutofit/>
          </a:bodyPr>
          <a:lstStyle/>
          <a:p>
            <a:pPr lvl="0" algn="ctr" rtl="0">
              <a:spcBef>
                <a:spcPts val="0"/>
              </a:spcBef>
              <a:buNone/>
            </a:pPr>
            <a:r>
              <a:rPr lang="en" i="1" dirty="0"/>
              <a:t>White = 85%</a:t>
            </a:r>
          </a:p>
        </p:txBody>
      </p:sp>
      <p:sp>
        <p:nvSpPr>
          <p:cNvPr id="118" name="Shape 118"/>
          <p:cNvSpPr txBox="1"/>
          <p:nvPr/>
        </p:nvSpPr>
        <p:spPr>
          <a:xfrm>
            <a:off x="5334000" y="1884561"/>
            <a:ext cx="2102100" cy="340200"/>
          </a:xfrm>
          <a:prstGeom prst="rect">
            <a:avLst/>
          </a:prstGeom>
          <a:noFill/>
          <a:ln>
            <a:noFill/>
          </a:ln>
        </p:spPr>
        <p:txBody>
          <a:bodyPr wrap="square" lIns="91425" tIns="91425" rIns="91425" bIns="91425" anchor="t" anchorCtr="0">
            <a:noAutofit/>
          </a:bodyPr>
          <a:lstStyle/>
          <a:p>
            <a:pPr lvl="0" rtl="0">
              <a:spcBef>
                <a:spcPts val="0"/>
              </a:spcBef>
              <a:buNone/>
            </a:pPr>
            <a:r>
              <a:rPr lang="en" i="1" dirty="0"/>
              <a:t>Nonwhite = 15%</a:t>
            </a:r>
          </a:p>
        </p:txBody>
      </p:sp>
      <p:sp>
        <p:nvSpPr>
          <p:cNvPr id="119" name="Shape 119"/>
          <p:cNvSpPr txBox="1"/>
          <p:nvPr/>
        </p:nvSpPr>
        <p:spPr>
          <a:xfrm>
            <a:off x="72275" y="4532625"/>
            <a:ext cx="8644800" cy="256200"/>
          </a:xfrm>
          <a:prstGeom prst="rect">
            <a:avLst/>
          </a:prstGeom>
          <a:noFill/>
          <a:ln>
            <a:noFill/>
          </a:ln>
        </p:spPr>
        <p:txBody>
          <a:bodyPr wrap="square" lIns="91425" tIns="91425" rIns="91425" bIns="91425" anchor="t" anchorCtr="0">
            <a:noAutofit/>
          </a:bodyPr>
          <a:lstStyle/>
          <a:p>
            <a:pPr lvl="0">
              <a:spcBef>
                <a:spcPts val="0"/>
              </a:spcBef>
              <a:buNone/>
            </a:pPr>
            <a:r>
              <a:rPr lang="en" sz="1100"/>
              <a:t>Data Source - U.S. Bureau of Labor Statistics: ethnicity (</a:t>
            </a:r>
            <a:r>
              <a:rPr lang="en" sz="1100" u="sng">
                <a:solidFill>
                  <a:schemeClr val="hlink"/>
                </a:solidFill>
                <a:hlinkClick r:id="rId8"/>
              </a:rPr>
              <a:t>http://www.bls.gov/cps/cpsaat11.htm</a:t>
            </a:r>
            <a:r>
              <a:rPr lang="en" sz="1100"/>
              <a:t>), 2015.</a:t>
            </a:r>
          </a:p>
          <a:p>
            <a:pPr lvl="0" rtl="0">
              <a:spcBef>
                <a:spcPts val="0"/>
              </a:spcBef>
              <a:buNone/>
            </a:pPr>
            <a:r>
              <a:rPr lang="en" sz="1100"/>
              <a:t>Data Source - ECAR Research: </a:t>
            </a:r>
            <a:r>
              <a:rPr lang="en" sz="1100">
                <a:solidFill>
                  <a:schemeClr val="dk1"/>
                </a:solidFill>
              </a:rPr>
              <a:t>Pomerantz, Jeffrey, and D. Christopher Brooks. </a:t>
            </a:r>
            <a:r>
              <a:rPr lang="en" sz="1100" i="1">
                <a:solidFill>
                  <a:schemeClr val="dk1"/>
                </a:solidFill>
              </a:rPr>
              <a:t>The Higher Education IT Workforce Landscape, 2016</a:t>
            </a:r>
            <a:r>
              <a:rPr lang="en" sz="1100">
                <a:solidFill>
                  <a:schemeClr val="dk1"/>
                </a:solidFill>
              </a:rPr>
              <a:t>. (</a:t>
            </a:r>
            <a:r>
              <a:rPr lang="en" sz="1100" u="sng">
                <a:solidFill>
                  <a:schemeClr val="hlink"/>
                </a:solidFill>
                <a:hlinkClick r:id="rId9"/>
              </a:rPr>
              <a:t>https://library.educause.edu/resources/2016/3/the-it-workforce-in-higher-education-2016</a:t>
            </a:r>
            <a:r>
              <a:rPr lang="en" sz="1100">
                <a:solidFill>
                  <a:schemeClr val="dk1"/>
                </a:solidFill>
              </a:rPr>
              <a:t>). </a:t>
            </a:r>
          </a:p>
        </p:txBody>
      </p:sp>
      <p:sp>
        <p:nvSpPr>
          <p:cNvPr id="12" name="Action Button: Forward or Next 11">
            <a:hlinkClick r:id="rId10" action="ppaction://hlinksldjump" highlightClick="1"/>
          </p:cNvPr>
          <p:cNvSpPr/>
          <p:nvPr/>
        </p:nvSpPr>
        <p:spPr>
          <a:xfrm>
            <a:off x="8380750" y="4317824"/>
            <a:ext cx="685800" cy="293626"/>
          </a:xfrm>
          <a:prstGeom prst="actionButtonForwardNex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7844208"/>
      </p:ext>
    </p:extLst>
  </p:cSld>
  <p:clrMapOvr>
    <a:masterClrMapping/>
  </p:clrMapOvr>
  <mc:AlternateContent xmlns:mc="http://schemas.openxmlformats.org/markup-compatibility/2006">
    <mc:Choice xmlns:p14="http://schemas.microsoft.com/office/powerpoint/2010/main" Requires="p14">
      <p:transition p14:dur="10" advClick="0" advTm="15000"/>
    </mc:Choice>
    <mc:Fallback>
      <p:transition advClick="0" advTm="15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2" name="Picture 2" descr="https://lh3.googleusercontent.com/xslAWqWzGzQapvkgdpjygw0bNxWyx6qJnfhKww_zpFrHThsSOQu3kaGOPk_IjmZrxCYEojLQIoC1NuAYTLqoxURSiv3z9G-EElo140QPYktR6V-yOz1sIvmM-gstylFziIV8K2lL4u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33351"/>
            <a:ext cx="5507915" cy="3657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096000" y="971550"/>
            <a:ext cx="2895600" cy="1754326"/>
          </a:xfrm>
          <a:prstGeom prst="rect">
            <a:avLst/>
          </a:prstGeom>
        </p:spPr>
        <p:txBody>
          <a:bodyPr wrap="square">
            <a:spAutoFit/>
          </a:bodyPr>
          <a:lstStyle/>
          <a:p>
            <a:r>
              <a:rPr lang="en-US" sz="3600" dirty="0">
                <a:solidFill>
                  <a:srgbClr val="000000"/>
                </a:solidFill>
                <a:latin typeface="Arial" panose="020B0604020202020204" pitchFamily="34" charset="0"/>
              </a:rPr>
              <a:t>Tools you can use</a:t>
            </a:r>
            <a:endParaRPr lang="en-US" sz="3600" dirty="0"/>
          </a:p>
          <a:p>
            <a:r>
              <a:rPr lang="en-US" dirty="0"/>
              <a:t/>
            </a:r>
            <a:br>
              <a:rPr lang="en-US" dirty="0"/>
            </a:br>
            <a:endParaRPr lang="en-US" dirty="0"/>
          </a:p>
        </p:txBody>
      </p:sp>
    </p:spTree>
    <p:extLst>
      <p:ext uri="{BB962C8B-B14F-4D97-AF65-F5344CB8AC3E}">
        <p14:creationId xmlns:p14="http://schemas.microsoft.com/office/powerpoint/2010/main" val="39064752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9_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8224</TotalTime>
  <Words>1153</Words>
  <Application>Microsoft Office PowerPoint</Application>
  <PresentationFormat>On-screen Show (16:9)</PresentationFormat>
  <Paragraphs>108</Paragraphs>
  <Slides>15</Slides>
  <Notes>13</Notes>
  <HiddenSlides>10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1" baseType="lpstr">
      <vt:lpstr>Arial</vt:lpstr>
      <vt:lpstr>Calibri</vt:lpstr>
      <vt:lpstr>Courier New</vt:lpstr>
      <vt:lpstr>Wingdings</vt:lpstr>
      <vt:lpstr>9_Default Theme</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Resources</vt:lpstr>
      <vt:lpstr>Please consider attending this session!</vt:lpstr>
    </vt:vector>
  </TitlesOfParts>
  <Company>EDUCAUSE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Burrows</dc:creator>
  <cp:lastModifiedBy>Melissa  Woo</cp:lastModifiedBy>
  <cp:revision>150</cp:revision>
  <dcterms:created xsi:type="dcterms:W3CDTF">2012-08-08T18:23:13Z</dcterms:created>
  <dcterms:modified xsi:type="dcterms:W3CDTF">2017-10-30T18:03:38Z</dcterms:modified>
</cp:coreProperties>
</file>