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3B"/>
    <a:srgbClr val="0C533A"/>
    <a:srgbClr val="064339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2" d="100"/>
          <a:sy n="102" d="100"/>
        </p:scale>
        <p:origin x="115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2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Percent of First-Year</a:t>
            </a:r>
            <a:r>
              <a:rPr lang="en-US" sz="2800" baseline="0" dirty="0">
                <a:solidFill>
                  <a:schemeClr val="tx1"/>
                </a:solidFill>
              </a:rPr>
              <a:t> Students Who Enrolled in 15+ Credits in </a:t>
            </a:r>
            <a:r>
              <a:rPr lang="en-US" sz="2800" baseline="0" dirty="0" smtClean="0">
                <a:solidFill>
                  <a:schemeClr val="tx1"/>
                </a:solidFill>
              </a:rPr>
              <a:t>Their First Fall Semesters</a:t>
            </a:r>
            <a:endParaRPr lang="en-US" sz="2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8076399474124"/>
          <c:y val="2.7619042786319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B81-40CB-9AE7-7A6A3DE0C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81-40CB-9AE7-7A6A3DE0C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B81-40CB-9AE7-7A6A3DE0C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Sheet1!$A$1:$A$18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xVal>
          <c:yVal>
            <c:numRef>
              <c:f>Sheet1!$B$1:$B$18</c:f>
              <c:numCache>
                <c:formatCode>General</c:formatCode>
                <c:ptCount val="18"/>
                <c:pt idx="0">
                  <c:v>0.42099999999999999</c:v>
                </c:pt>
                <c:pt idx="1">
                  <c:v>0.39900000000000002</c:v>
                </c:pt>
                <c:pt idx="2">
                  <c:v>0.41</c:v>
                </c:pt>
                <c:pt idx="3">
                  <c:v>0.42699999999999999</c:v>
                </c:pt>
                <c:pt idx="4">
                  <c:v>0.42599999999999999</c:v>
                </c:pt>
                <c:pt idx="5">
                  <c:v>0.435</c:v>
                </c:pt>
                <c:pt idx="6">
                  <c:v>0.442</c:v>
                </c:pt>
                <c:pt idx="7">
                  <c:v>0.42499999999999999</c:v>
                </c:pt>
                <c:pt idx="8">
                  <c:v>0.41699999999999998</c:v>
                </c:pt>
                <c:pt idx="9">
                  <c:v>0.39900000000000002</c:v>
                </c:pt>
                <c:pt idx="10">
                  <c:v>0.39400000000000002</c:v>
                </c:pt>
                <c:pt idx="11">
                  <c:v>0.372</c:v>
                </c:pt>
                <c:pt idx="12">
                  <c:v>0.33900000000000002</c:v>
                </c:pt>
                <c:pt idx="13">
                  <c:v>0.29499999999999998</c:v>
                </c:pt>
                <c:pt idx="14">
                  <c:v>0.29799999999999999</c:v>
                </c:pt>
                <c:pt idx="15">
                  <c:v>0.28899999999999998</c:v>
                </c:pt>
                <c:pt idx="16">
                  <c:v>0.28199999999999997</c:v>
                </c:pt>
                <c:pt idx="17">
                  <c:v>0.42399999999999999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B81-40CB-9AE7-7A6A3DE0C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469000"/>
        <c:axId val="180465864"/>
      </c:scatterChart>
      <c:valAx>
        <c:axId val="180469000"/>
        <c:scaling>
          <c:orientation val="minMax"/>
          <c:max val="2017"/>
          <c:min val="2000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65864"/>
        <c:crosses val="autoZero"/>
        <c:crossBetween val="midCat"/>
        <c:majorUnit val="1"/>
      </c:valAx>
      <c:valAx>
        <c:axId val="18046586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69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0.79868</cdr:x>
      <cdr:y>0.25413</cdr:y>
    </cdr:from>
    <cdr:to>
      <cdr:x>0.94182</cdr:x>
      <cdr:y>0.4156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03168" y="1339222"/>
          <a:ext cx="1308833" cy="850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50.3% Increase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2168D-7890-4278-AA05-B80AB073CD0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F465-F54A-4D16-8C49-23917E04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2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6EBB-CAE3-8247-82AD-B332790E85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6EBB-CAE3-8247-82AD-B332790E85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9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6EBB-CAE3-8247-82AD-B332790E85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5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7030"/>
            <a:ext cx="8229600" cy="98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1 column full width, bullets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649224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" charset="2"/>
              <a:buChar char="§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7030"/>
            <a:ext cx="8229600" cy="98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2 columns, bullets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79044"/>
            <a:ext cx="8229600" cy="82115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1 column, no bullets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1 column,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457200" algn="l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6" descr="PP_MSU_chevron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8" r:id="rId4"/>
    <p:sldLayoutId id="2147483697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House </a:t>
            </a:r>
            <a:r>
              <a:rPr lang="en-US" dirty="0"/>
              <a:t>Data Science for Student Success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Grabill</a:t>
            </a:r>
          </a:p>
          <a:p>
            <a:r>
              <a:rPr lang="en-US" dirty="0" smtClean="0"/>
              <a:t>Brendan Gunther</a:t>
            </a:r>
          </a:p>
          <a:p>
            <a:r>
              <a:rPr lang="en-US" dirty="0" smtClean="0"/>
              <a:t>Yesim Askin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Hub for Innovation in Learning and 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4992292"/>
            <a:ext cx="3721100" cy="805258"/>
          </a:xfrm>
        </p:spPr>
        <p:txBody>
          <a:bodyPr>
            <a:normAutofit/>
          </a:bodyPr>
          <a:lstStyle/>
          <a:p>
            <a:r>
              <a:rPr lang="en-US" sz="1800" dirty="0"/>
              <a:t>Shorter: To help MSU reinvent itself as a learning institution</a:t>
            </a:r>
          </a:p>
        </p:txBody>
      </p:sp>
      <p:pic>
        <p:nvPicPr>
          <p:cNvPr id="1028" name="Picture 4" descr="creen Shot 2016-02-15 at 4.37.12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1" y="2461439"/>
            <a:ext cx="6883400" cy="25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9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Goal is to Use MSU Data to Change the Institution for Students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685800">
              <a:spcBef>
                <a:spcPts val="0"/>
              </a:spcBef>
              <a:buClrTx/>
              <a:buNone/>
              <a:defRPr/>
            </a:pPr>
            <a:endParaRPr lang="en-US" dirty="0">
              <a:solidFill>
                <a:schemeClr val="tx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385763" indent="-385763" defTabSz="6858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Uncover artificial barriers to student success</a:t>
            </a:r>
            <a:br>
              <a:rPr lang="en-US" sz="1800" dirty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</a:br>
            <a:endParaRPr lang="en-US" sz="1800" dirty="0">
              <a:solidFill>
                <a:schemeClr val="tx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385763" indent="-385763" defTabSz="6858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Challenge the myths on which our curricula, our policies, and our practices are based</a:t>
            </a:r>
            <a:br>
              <a:rPr lang="en-US" sz="1800" dirty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</a:br>
            <a:endParaRPr lang="en-US" sz="1800" dirty="0">
              <a:solidFill>
                <a:schemeClr val="tx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385763" indent="-385763" defTabSz="6858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Identify successful interventions</a:t>
            </a:r>
            <a:br>
              <a:rPr lang="en-US" sz="1800" dirty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</a:br>
            <a:endParaRPr lang="en-US" sz="1800" dirty="0">
              <a:solidFill>
                <a:schemeClr val="tx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385763" indent="-385763" defTabSz="6858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Realize which students face particular challenges and for whom particular interventions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43" y="867470"/>
            <a:ext cx="6447501" cy="990600"/>
          </a:xfrm>
        </p:spPr>
        <p:txBody>
          <a:bodyPr/>
          <a:lstStyle/>
          <a:p>
            <a:r>
              <a:rPr lang="en-US" dirty="0" smtClean="0"/>
              <a:t>Learning Analytics Group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5" y="1607856"/>
            <a:ext cx="4649189" cy="3696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70" y="5304105"/>
            <a:ext cx="651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cross organizational </a:t>
            </a:r>
            <a:r>
              <a:rPr lang="en-US" i="1" smtClean="0"/>
              <a:t>function</a:t>
            </a:r>
            <a:r>
              <a:rPr lang="en-US" smtClean="0"/>
              <a:t> focused </a:t>
            </a:r>
            <a:r>
              <a:rPr lang="en-US" dirty="0" smtClean="0"/>
              <a:t>on mission-driven analytical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4" y="2349984"/>
            <a:ext cx="7826306" cy="2007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0816" y="4770631"/>
            <a:ext cx="4872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Measuring Capacity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5116" y="1247209"/>
            <a:ext cx="4872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Generating Demand</a:t>
            </a:r>
          </a:p>
        </p:txBody>
      </p:sp>
    </p:spTree>
    <p:extLst>
      <p:ext uri="{BB962C8B-B14F-4D97-AF65-F5344CB8AC3E}">
        <p14:creationId xmlns:p14="http://schemas.microsoft.com/office/powerpoint/2010/main" val="3560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143001" y="1155032"/>
          <a:ext cx="6857999" cy="395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1" y="5257800"/>
            <a:ext cx="1530368" cy="3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6" y="1135443"/>
            <a:ext cx="6154787" cy="48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692"/>
            <a:ext cx="8229600" cy="981810"/>
          </a:xfrm>
        </p:spPr>
        <p:txBody>
          <a:bodyPr>
            <a:normAutofit/>
          </a:bodyPr>
          <a:lstStyle/>
          <a:p>
            <a:r>
              <a:rPr lang="en-US" dirty="0" smtClean="0"/>
              <a:t>Technology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7989"/>
            <a:ext cx="7886700" cy="3364706"/>
          </a:xfrm>
        </p:spPr>
        <p:txBody>
          <a:bodyPr/>
          <a:lstStyle/>
          <a:p>
            <a:r>
              <a:rPr lang="en-US" dirty="0" smtClean="0"/>
              <a:t>Data availability and accessibility</a:t>
            </a:r>
          </a:p>
          <a:p>
            <a:pPr lvl="1"/>
            <a:r>
              <a:rPr lang="en-US" dirty="0" smtClean="0"/>
              <a:t>“Don’t be a statistic” – 70-80% Data Scientists spend their time </a:t>
            </a:r>
            <a:r>
              <a:rPr lang="en-US" dirty="0" smtClean="0"/>
              <a:t>on….</a:t>
            </a:r>
            <a:endParaRPr lang="en-US" dirty="0" smtClean="0"/>
          </a:p>
          <a:p>
            <a:r>
              <a:rPr lang="en-US" dirty="0" smtClean="0"/>
              <a:t>Enabling tools</a:t>
            </a:r>
          </a:p>
          <a:p>
            <a:pPr lvl="1"/>
            <a:r>
              <a:rPr lang="en-US" dirty="0" smtClean="0"/>
              <a:t>Where is the magic bullet? </a:t>
            </a:r>
          </a:p>
          <a:p>
            <a:pPr lvl="1"/>
            <a:r>
              <a:rPr lang="en-US" dirty="0" smtClean="0"/>
              <a:t>Data science platforms?</a:t>
            </a:r>
          </a:p>
          <a:p>
            <a:pPr lvl="1"/>
            <a:r>
              <a:rPr lang="en-US" dirty="0" smtClean="0"/>
              <a:t>In house or packaged?</a:t>
            </a:r>
            <a:endParaRPr lang="en-US" dirty="0"/>
          </a:p>
          <a:p>
            <a:r>
              <a:rPr lang="en-US" dirty="0" smtClean="0"/>
              <a:t>How to collaborate </a:t>
            </a:r>
          </a:p>
          <a:p>
            <a:pPr lvl="1"/>
            <a:r>
              <a:rPr lang="en-US" dirty="0" smtClean="0"/>
              <a:t>Understand the cultures</a:t>
            </a:r>
          </a:p>
          <a:p>
            <a:pPr lvl="1"/>
            <a:r>
              <a:rPr lang="en-US" dirty="0" smtClean="0"/>
              <a:t>Evaluating the composition of the team</a:t>
            </a:r>
          </a:p>
          <a:p>
            <a:pPr lvl="1"/>
            <a:r>
              <a:rPr lang="en-US" dirty="0" smtClean="0"/>
              <a:t>Distinction of analytics vs data science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4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Power-Point-Helmet</Template>
  <TotalTime>15</TotalTime>
  <Words>147</Words>
  <Application>Microsoft Office PowerPoint</Application>
  <PresentationFormat>On-screen Show (4:3)</PresentationFormat>
  <Paragraphs>35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Gotham Book</vt:lpstr>
      <vt:lpstr>Gotham-Bold</vt:lpstr>
      <vt:lpstr>Wingdings</vt:lpstr>
      <vt:lpstr>MSU Template 1</vt:lpstr>
      <vt:lpstr>In House Data Science for Student Success </vt:lpstr>
      <vt:lpstr>Hub for Innovation in Learning and Technology</vt:lpstr>
      <vt:lpstr>Our Goal is to Use MSU Data to Change the Institution for Students</vt:lpstr>
      <vt:lpstr>Learning Analytics Group</vt:lpstr>
      <vt:lpstr>PowerPoint Presentation</vt:lpstr>
      <vt:lpstr>PowerPoint Presentation</vt:lpstr>
      <vt:lpstr>PowerPoint Presentation</vt:lpstr>
      <vt:lpstr>Technology Support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Askin, Yesim</dc:creator>
  <cp:lastModifiedBy>Askin, Yesim</cp:lastModifiedBy>
  <cp:revision>5</cp:revision>
  <cp:lastPrinted>2010-09-08T13:46:11Z</cp:lastPrinted>
  <dcterms:created xsi:type="dcterms:W3CDTF">2017-10-30T20:22:45Z</dcterms:created>
  <dcterms:modified xsi:type="dcterms:W3CDTF">2017-11-02T02:26:02Z</dcterms:modified>
</cp:coreProperties>
</file>