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5" r:id="rId2"/>
    <p:sldId id="346" r:id="rId3"/>
    <p:sldId id="326" r:id="rId4"/>
    <p:sldId id="352" r:id="rId5"/>
    <p:sldId id="353" r:id="rId6"/>
    <p:sldId id="329" r:id="rId7"/>
    <p:sldId id="333" r:id="rId8"/>
    <p:sldId id="349" r:id="rId9"/>
    <p:sldId id="341" r:id="rId10"/>
    <p:sldId id="348" r:id="rId11"/>
    <p:sldId id="354" r:id="rId12"/>
    <p:sldId id="347" r:id="rId13"/>
    <p:sldId id="337" r:id="rId14"/>
    <p:sldId id="340" r:id="rId15"/>
    <p:sldId id="350" r:id="rId16"/>
    <p:sldId id="356" r:id="rId17"/>
  </p:sldIdLst>
  <p:sldSz cx="9144000" cy="6858000" type="letter"/>
  <p:notesSz cx="7010400" cy="9296400"/>
  <p:defaultTextStyle>
    <a:defPPr>
      <a:defRPr lang="en-US"/>
    </a:defPPr>
    <a:lvl1pPr algn="l" defTabSz="409575" rtl="0" eaLnBrk="0" fontAlgn="base" hangingPunct="0">
      <a:spcBef>
        <a:spcPct val="0"/>
      </a:spcBef>
      <a:spcAft>
        <a:spcPct val="0"/>
      </a:spcAft>
      <a:defRPr sz="2500" kern="1200">
        <a:solidFill>
          <a:schemeClr val="tx1"/>
        </a:solidFill>
        <a:latin typeface="Calibri" charset="0"/>
        <a:ea typeface="ＭＳ Ｐゴシック" charset="0"/>
        <a:cs typeface="ＭＳ Ｐゴシック" charset="0"/>
        <a:sym typeface="Helvetica Neue Light" charset="0"/>
      </a:defRPr>
    </a:lvl1pPr>
    <a:lvl2pPr marL="457200" indent="-296863" algn="l" defTabSz="409575" rtl="0" eaLnBrk="0" fontAlgn="base" hangingPunct="0">
      <a:spcBef>
        <a:spcPct val="0"/>
      </a:spcBef>
      <a:spcAft>
        <a:spcPct val="0"/>
      </a:spcAft>
      <a:defRPr sz="2500" kern="1200">
        <a:solidFill>
          <a:schemeClr val="tx1"/>
        </a:solidFill>
        <a:latin typeface="Calibri" charset="0"/>
        <a:ea typeface="ＭＳ Ｐゴシック" charset="0"/>
        <a:cs typeface="ＭＳ Ｐゴシック" charset="0"/>
        <a:sym typeface="Helvetica Neue Light" charset="0"/>
      </a:defRPr>
    </a:lvl2pPr>
    <a:lvl3pPr marL="914400" indent="-593725" algn="l" defTabSz="409575" rtl="0" eaLnBrk="0" fontAlgn="base" hangingPunct="0">
      <a:spcBef>
        <a:spcPct val="0"/>
      </a:spcBef>
      <a:spcAft>
        <a:spcPct val="0"/>
      </a:spcAft>
      <a:defRPr sz="2500" kern="1200">
        <a:solidFill>
          <a:schemeClr val="tx1"/>
        </a:solidFill>
        <a:latin typeface="Calibri" charset="0"/>
        <a:ea typeface="ＭＳ Ｐゴシック" charset="0"/>
        <a:cs typeface="ＭＳ Ｐゴシック" charset="0"/>
        <a:sym typeface="Helvetica Neue Light" charset="0"/>
      </a:defRPr>
    </a:lvl3pPr>
    <a:lvl4pPr marL="1371600" indent="-890588" algn="l" defTabSz="409575" rtl="0" eaLnBrk="0" fontAlgn="base" hangingPunct="0">
      <a:spcBef>
        <a:spcPct val="0"/>
      </a:spcBef>
      <a:spcAft>
        <a:spcPct val="0"/>
      </a:spcAft>
      <a:defRPr sz="2500" kern="1200">
        <a:solidFill>
          <a:schemeClr val="tx1"/>
        </a:solidFill>
        <a:latin typeface="Calibri" charset="0"/>
        <a:ea typeface="ＭＳ Ｐゴシック" charset="0"/>
        <a:cs typeface="ＭＳ Ｐゴシック" charset="0"/>
        <a:sym typeface="Helvetica Neue Light" charset="0"/>
      </a:defRPr>
    </a:lvl4pPr>
    <a:lvl5pPr marL="1828800" indent="-1187450" algn="l" defTabSz="409575" rtl="0" eaLnBrk="0" fontAlgn="base" hangingPunct="0">
      <a:spcBef>
        <a:spcPct val="0"/>
      </a:spcBef>
      <a:spcAft>
        <a:spcPct val="0"/>
      </a:spcAft>
      <a:defRPr sz="2500" kern="1200">
        <a:solidFill>
          <a:schemeClr val="tx1"/>
        </a:solidFill>
        <a:latin typeface="Calibri" charset="0"/>
        <a:ea typeface="ＭＳ Ｐゴシック" charset="0"/>
        <a:cs typeface="ＭＳ Ｐゴシック" charset="0"/>
        <a:sym typeface="Helvetica Neue Light" charset="0"/>
      </a:defRPr>
    </a:lvl5pPr>
    <a:lvl6pPr marL="2286000" algn="l" defTabSz="457200" rtl="0" eaLnBrk="1" latinLnBrk="0" hangingPunct="1">
      <a:defRPr sz="2500" kern="1200">
        <a:solidFill>
          <a:schemeClr val="tx1"/>
        </a:solidFill>
        <a:latin typeface="Calibri" charset="0"/>
        <a:ea typeface="ＭＳ Ｐゴシック" charset="0"/>
        <a:cs typeface="ＭＳ Ｐゴシック" charset="0"/>
        <a:sym typeface="Helvetica Neue Light" charset="0"/>
      </a:defRPr>
    </a:lvl6pPr>
    <a:lvl7pPr marL="2743200" algn="l" defTabSz="457200" rtl="0" eaLnBrk="1" latinLnBrk="0" hangingPunct="1">
      <a:defRPr sz="2500" kern="1200">
        <a:solidFill>
          <a:schemeClr val="tx1"/>
        </a:solidFill>
        <a:latin typeface="Calibri" charset="0"/>
        <a:ea typeface="ＭＳ Ｐゴシック" charset="0"/>
        <a:cs typeface="ＭＳ Ｐゴシック" charset="0"/>
        <a:sym typeface="Helvetica Neue Light" charset="0"/>
      </a:defRPr>
    </a:lvl7pPr>
    <a:lvl8pPr marL="3200400" algn="l" defTabSz="457200" rtl="0" eaLnBrk="1" latinLnBrk="0" hangingPunct="1">
      <a:defRPr sz="2500" kern="1200">
        <a:solidFill>
          <a:schemeClr val="tx1"/>
        </a:solidFill>
        <a:latin typeface="Calibri" charset="0"/>
        <a:ea typeface="ＭＳ Ｐゴシック" charset="0"/>
        <a:cs typeface="ＭＳ Ｐゴシック" charset="0"/>
        <a:sym typeface="Helvetica Neue Light" charset="0"/>
      </a:defRPr>
    </a:lvl8pPr>
    <a:lvl9pPr marL="3657600" algn="l" defTabSz="457200" rtl="0" eaLnBrk="1" latinLnBrk="0" hangingPunct="1">
      <a:defRPr sz="2500" kern="1200">
        <a:solidFill>
          <a:schemeClr val="tx1"/>
        </a:solidFill>
        <a:latin typeface="Calibri" charset="0"/>
        <a:ea typeface="ＭＳ Ｐゴシック" charset="0"/>
        <a:cs typeface="ＭＳ Ｐゴシック" charset="0"/>
        <a:sym typeface="Helvetica Neue Light" charset="0"/>
      </a:defRPr>
    </a:lvl9pPr>
  </p:defaultTextStyle>
  <p:extLst>
    <p:ext uri="{EFAFB233-063F-42B5-8137-9DF3F51BA10A}">
      <p15:sldGuideLst xmlns:p15="http://schemas.microsoft.com/office/powerpoint/2012/main">
        <p15:guide id="1" orient="horz" pos="1532">
          <p15:clr>
            <a:srgbClr val="A4A3A4"/>
          </p15:clr>
        </p15:guide>
        <p15:guide id="2" orient="horz" pos="713">
          <p15:clr>
            <a:srgbClr val="A4A3A4"/>
          </p15:clr>
        </p15:guide>
        <p15:guide id="3" pos="4611">
          <p15:clr>
            <a:srgbClr val="A4A3A4"/>
          </p15:clr>
        </p15:guide>
        <p15:guide id="4" pos="262">
          <p15:clr>
            <a:srgbClr val="A4A3A4"/>
          </p15:clr>
        </p15:guide>
        <p15:guide id="5" orient="horz" pos="623">
          <p15:clr>
            <a:srgbClr val="A4A3A4"/>
          </p15:clr>
        </p15:guide>
        <p15:guide id="6" orient="horz" pos="324">
          <p15:clr>
            <a:srgbClr val="A4A3A4"/>
          </p15:clr>
        </p15:guide>
        <p15:guide id="7" pos="166">
          <p15:clr>
            <a:srgbClr val="A4A3A4"/>
          </p15:clr>
        </p15:guide>
        <p15:guide id="8" orient="horz" pos="3900">
          <p15:clr>
            <a:srgbClr val="A4A3A4"/>
          </p15:clr>
        </p15:guide>
        <p15:guide id="9" orient="horz" pos="92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AD8"/>
    <a:srgbClr val="75A288"/>
    <a:srgbClr val="45A0BD"/>
    <a:srgbClr val="4E4E4E"/>
    <a:srgbClr val="545454"/>
    <a:srgbClr val="388EB0"/>
    <a:srgbClr val="66C705"/>
    <a:srgbClr val="000000"/>
    <a:srgbClr val="4494FF"/>
    <a:srgbClr val="3765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09" autoAdjust="0"/>
    <p:restoredTop sz="74350" autoAdjust="0"/>
  </p:normalViewPr>
  <p:slideViewPr>
    <p:cSldViewPr snapToGrid="0" showGuides="1">
      <p:cViewPr varScale="1">
        <p:scale>
          <a:sx n="51" d="100"/>
          <a:sy n="51" d="100"/>
        </p:scale>
        <p:origin x="1128" y="40"/>
      </p:cViewPr>
      <p:guideLst>
        <p:guide orient="horz" pos="1532"/>
        <p:guide orient="horz" pos="713"/>
        <p:guide pos="4611"/>
        <p:guide pos="262"/>
        <p:guide orient="horz" pos="623"/>
        <p:guide orient="horz" pos="324"/>
        <p:guide pos="166"/>
        <p:guide orient="horz" pos="3900"/>
        <p:guide orient="horz" pos="924"/>
      </p:guideLst>
    </p:cSldViewPr>
  </p:slideViewPr>
  <p:outlineViewPr>
    <p:cViewPr>
      <p:scale>
        <a:sx n="100" d="100"/>
        <a:sy n="100" d="100"/>
      </p:scale>
      <p:origin x="0" y="-19890"/>
    </p:cViewPr>
  </p:outlineViewPr>
  <p:notesTextViewPr>
    <p:cViewPr>
      <p:scale>
        <a:sx n="150" d="100"/>
        <a:sy n="150" d="100"/>
      </p:scale>
      <p:origin x="0" y="0"/>
    </p:cViewPr>
  </p:notesTextViewPr>
  <p:sorterViewPr>
    <p:cViewPr>
      <p:scale>
        <a:sx n="66" d="100"/>
        <a:sy n="66" d="100"/>
      </p:scale>
      <p:origin x="0" y="0"/>
    </p:cViewPr>
  </p:sorterViewPr>
  <p:notesViewPr>
    <p:cSldViewPr snapToGrid="0" showGuides="1">
      <p:cViewPr>
        <p:scale>
          <a:sx n="150" d="100"/>
          <a:sy n="150" d="100"/>
        </p:scale>
        <p:origin x="2394" y="-36"/>
      </p:cViewPr>
      <p:guideLst>
        <p:guide orient="horz" pos="2880"/>
        <p:guide pos="216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Header Placeholder 1"/>
          <p:cNvSpPr>
            <a:spLocks noGrp="1"/>
          </p:cNvSpPr>
          <p:nvPr>
            <p:ph type="hdr" sz="quarter"/>
          </p:nvPr>
        </p:nvSpPr>
        <p:spPr bwMode="auto">
          <a:xfrm>
            <a:off x="1"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2" tIns="46957" rIns="93912" bIns="46957" numCol="1" anchor="t" anchorCtr="0" compatLnSpc="1">
            <a:prstTxWarp prst="textNoShape">
              <a:avLst/>
            </a:prstTxWarp>
          </a:bodyPr>
          <a:lstStyle>
            <a:lvl1pPr eaLnBrk="1" hangingPunct="1">
              <a:defRPr sz="1200">
                <a:solidFill>
                  <a:srgbClr val="000000"/>
                </a:solidFill>
                <a:latin typeface="Calibri" panose="020F0502020204030204" pitchFamily="34" charset="0"/>
                <a:ea typeface="+mn-ea"/>
                <a:cs typeface="+mn-cs"/>
                <a:sym typeface="Helvetica Neue Light"/>
              </a:defRPr>
            </a:lvl1pPr>
          </a:lstStyle>
          <a:p>
            <a:pPr>
              <a:defRPr/>
            </a:pPr>
            <a:endParaRPr lang="en-US" altLang="en-US"/>
          </a:p>
        </p:txBody>
      </p:sp>
      <p:sp>
        <p:nvSpPr>
          <p:cNvPr id="11267" name="Date Placeholder 2"/>
          <p:cNvSpPr>
            <a:spLocks noGrp="1"/>
          </p:cNvSpPr>
          <p:nvPr>
            <p:ph type="dt" sz="quarter" idx="1"/>
          </p:nvPr>
        </p:nvSpPr>
        <p:spPr bwMode="auto">
          <a:xfrm>
            <a:off x="3970940" y="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2" tIns="46957" rIns="93912" bIns="46957" numCol="1" anchor="t" anchorCtr="0" compatLnSpc="1">
            <a:prstTxWarp prst="textNoShape">
              <a:avLst/>
            </a:prstTxWarp>
          </a:bodyPr>
          <a:lstStyle>
            <a:lvl1pPr algn="r" eaLnBrk="1" hangingPunct="1">
              <a:defRPr sz="1200" smtClean="0">
                <a:solidFill>
                  <a:srgbClr val="000000"/>
                </a:solidFill>
                <a:cs typeface="+mn-cs"/>
              </a:defRPr>
            </a:lvl1pPr>
          </a:lstStyle>
          <a:p>
            <a:pPr>
              <a:defRPr/>
            </a:pPr>
            <a:fld id="{6F437294-B638-744E-B168-41856E5BDB98}" type="datetimeFigureOut">
              <a:rPr lang="en-US"/>
              <a:pPr>
                <a:defRPr/>
              </a:pPr>
              <a:t>11/1/2017</a:t>
            </a:fld>
            <a:endParaRPr lang="en-US"/>
          </a:p>
        </p:txBody>
      </p:sp>
      <p:sp>
        <p:nvSpPr>
          <p:cNvPr id="11268" name="Footer Placeholder 3"/>
          <p:cNvSpPr>
            <a:spLocks noGrp="1"/>
          </p:cNvSpPr>
          <p:nvPr>
            <p:ph type="ftr" sz="quarter" idx="2"/>
          </p:nvPr>
        </p:nvSpPr>
        <p:spPr bwMode="auto">
          <a:xfrm>
            <a:off x="1"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2" tIns="46957" rIns="93912" bIns="46957" numCol="1" anchor="b" anchorCtr="0" compatLnSpc="1">
            <a:prstTxWarp prst="textNoShape">
              <a:avLst/>
            </a:prstTxWarp>
          </a:bodyPr>
          <a:lstStyle>
            <a:lvl1pPr eaLnBrk="1" hangingPunct="1">
              <a:defRPr sz="1200">
                <a:solidFill>
                  <a:srgbClr val="000000"/>
                </a:solidFill>
                <a:latin typeface="Calibri" panose="020F0502020204030204" pitchFamily="34" charset="0"/>
                <a:ea typeface="+mn-ea"/>
                <a:cs typeface="+mn-cs"/>
                <a:sym typeface="Helvetica Neue Light"/>
              </a:defRPr>
            </a:lvl1pPr>
          </a:lstStyle>
          <a:p>
            <a:pPr>
              <a:defRPr/>
            </a:pPr>
            <a:endParaRPr lang="en-US" altLang="en-US"/>
          </a:p>
        </p:txBody>
      </p:sp>
      <p:sp>
        <p:nvSpPr>
          <p:cNvPr id="11269" name="Slide Number Placeholder 4"/>
          <p:cNvSpPr>
            <a:spLocks noGrp="1"/>
          </p:cNvSpPr>
          <p:nvPr>
            <p:ph type="sldNum" sz="quarter" idx="3"/>
          </p:nvPr>
        </p:nvSpPr>
        <p:spPr bwMode="auto">
          <a:xfrm>
            <a:off x="397094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2" tIns="46957" rIns="93912" bIns="46957" numCol="1" anchor="b" anchorCtr="0" compatLnSpc="1">
            <a:prstTxWarp prst="textNoShape">
              <a:avLst/>
            </a:prstTxWarp>
          </a:bodyPr>
          <a:lstStyle>
            <a:lvl1pPr algn="r" eaLnBrk="1" hangingPunct="1">
              <a:defRPr sz="1200" smtClean="0">
                <a:solidFill>
                  <a:srgbClr val="000000"/>
                </a:solidFill>
                <a:cs typeface="+mn-cs"/>
              </a:defRPr>
            </a:lvl1pPr>
          </a:lstStyle>
          <a:p>
            <a:pPr>
              <a:defRPr/>
            </a:pPr>
            <a:fld id="{C7220CDC-D691-224B-BB0C-5D7648498071}" type="slidenum">
              <a:rPr lang="en-US"/>
              <a:pPr>
                <a:defRPr/>
              </a:pPr>
              <a:t>‹#›</a:t>
            </a:fld>
            <a:endParaRPr lang="en-US"/>
          </a:p>
        </p:txBody>
      </p:sp>
    </p:spTree>
    <p:extLst>
      <p:ext uri="{BB962C8B-B14F-4D97-AF65-F5344CB8AC3E}">
        <p14:creationId xmlns:p14="http://schemas.microsoft.com/office/powerpoint/2010/main" val="333271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36"/>
          <p:cNvSpPr>
            <a:spLocks noGrp="1" noRot="1" noChangeAspect="1"/>
          </p:cNvSpPr>
          <p:nvPr>
            <p:ph type="sldImg"/>
          </p:nvPr>
        </p:nvSpPr>
        <p:spPr bwMode="auto">
          <a:xfrm>
            <a:off x="1508125" y="515938"/>
            <a:ext cx="399415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10243" name="Shape 37"/>
          <p:cNvSpPr>
            <a:spLocks noGrp="1"/>
          </p:cNvSpPr>
          <p:nvPr>
            <p:ph type="body" sz="quarter" idx="1"/>
          </p:nvPr>
        </p:nvSpPr>
        <p:spPr bwMode="auto">
          <a:xfrm>
            <a:off x="602052" y="3700808"/>
            <a:ext cx="5806299" cy="53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912" tIns="46957" rIns="93912" bIns="46957" numCol="1" anchor="t" anchorCtr="0" compatLnSpc="1">
            <a:prstTxWarp prst="textNoShape">
              <a:avLst/>
            </a:prstTxWarp>
          </a:bodyPr>
          <a:lstStyle/>
          <a:p>
            <a:pPr lvl="0"/>
            <a:endParaRPr lang="en-US">
              <a:sym typeface="Avenir Roman" charset="0"/>
            </a:endParaRPr>
          </a:p>
        </p:txBody>
      </p:sp>
    </p:spTree>
    <p:extLst>
      <p:ext uri="{BB962C8B-B14F-4D97-AF65-F5344CB8AC3E}">
        <p14:creationId xmlns:p14="http://schemas.microsoft.com/office/powerpoint/2010/main" val="2670616001"/>
      </p:ext>
    </p:extLst>
  </p:cSld>
  <p:clrMap bg1="lt1" tx1="dk1" bg2="lt2" tx2="dk2" accent1="accent1" accent2="accent2" accent3="accent3" accent4="accent4" accent5="accent5" accent6="accent6" hlink="hlink" folHlink="folHlink"/>
  <p:hf hdr="0" ftr="0" dt="0"/>
  <p:notesStyle>
    <a:lvl1pPr algn="l" defTabSz="320675" rtl="0" eaLnBrk="0" fontAlgn="base" hangingPunct="0">
      <a:spcBef>
        <a:spcPct val="30000"/>
      </a:spcBef>
      <a:spcAft>
        <a:spcPct val="0"/>
      </a:spcAft>
      <a:defRPr sz="800">
        <a:solidFill>
          <a:schemeClr val="tx1"/>
        </a:solidFill>
        <a:latin typeface="Times New Roman"/>
        <a:ea typeface="Avenir Roman"/>
        <a:cs typeface="Times New Roman"/>
        <a:sym typeface="Avenir Roman" charset="0"/>
      </a:defRPr>
    </a:lvl1pPr>
    <a:lvl2pPr marL="742950" indent="-285750" algn="l" defTabSz="320675" rtl="0" eaLnBrk="0" fontAlgn="base" hangingPunct="0">
      <a:lnSpc>
        <a:spcPct val="125000"/>
      </a:lnSpc>
      <a:spcBef>
        <a:spcPct val="30000"/>
      </a:spcBef>
      <a:spcAft>
        <a:spcPct val="0"/>
      </a:spcAft>
      <a:defRPr sz="1700">
        <a:solidFill>
          <a:schemeClr val="tx1"/>
        </a:solidFill>
        <a:latin typeface="Avenir Roman"/>
        <a:ea typeface="Avenir Roman"/>
        <a:cs typeface="Avenir Roman"/>
        <a:sym typeface="Avenir Roman" charset="0"/>
      </a:defRPr>
    </a:lvl2pPr>
    <a:lvl3pPr marL="1143000" indent="-228600" algn="l" defTabSz="320675" rtl="0" eaLnBrk="0" fontAlgn="base" hangingPunct="0">
      <a:lnSpc>
        <a:spcPct val="125000"/>
      </a:lnSpc>
      <a:spcBef>
        <a:spcPct val="30000"/>
      </a:spcBef>
      <a:spcAft>
        <a:spcPct val="0"/>
      </a:spcAft>
      <a:defRPr sz="1700">
        <a:solidFill>
          <a:schemeClr val="tx1"/>
        </a:solidFill>
        <a:latin typeface="Avenir Roman"/>
        <a:ea typeface="Avenir Roman"/>
        <a:cs typeface="Avenir Roman"/>
        <a:sym typeface="Avenir Roman" charset="0"/>
      </a:defRPr>
    </a:lvl3pPr>
    <a:lvl4pPr marL="1600200" indent="-228600" algn="l" defTabSz="320675" rtl="0" eaLnBrk="0" fontAlgn="base" hangingPunct="0">
      <a:lnSpc>
        <a:spcPct val="125000"/>
      </a:lnSpc>
      <a:spcBef>
        <a:spcPct val="30000"/>
      </a:spcBef>
      <a:spcAft>
        <a:spcPct val="0"/>
      </a:spcAft>
      <a:defRPr sz="1700">
        <a:solidFill>
          <a:schemeClr val="tx1"/>
        </a:solidFill>
        <a:latin typeface="Avenir Roman"/>
        <a:ea typeface="Avenir Roman"/>
        <a:cs typeface="Avenir Roman"/>
        <a:sym typeface="Avenir Roman" charset="0"/>
      </a:defRPr>
    </a:lvl4pPr>
    <a:lvl5pPr marL="2057400" indent="-228600" algn="l" defTabSz="320675" rtl="0" eaLnBrk="0" fontAlgn="base" hangingPunct="0">
      <a:lnSpc>
        <a:spcPct val="125000"/>
      </a:lnSpc>
      <a:spcBef>
        <a:spcPct val="30000"/>
      </a:spcBef>
      <a:spcAft>
        <a:spcPct val="0"/>
      </a:spcAft>
      <a:defRPr sz="1700">
        <a:solidFill>
          <a:schemeClr val="tx1"/>
        </a:solidFill>
        <a:latin typeface="Avenir Roman"/>
        <a:ea typeface="Avenir Roman"/>
        <a:cs typeface="Avenir Roman"/>
        <a:sym typeface="Avenir Roman" charset="0"/>
      </a:defRPr>
    </a:lvl5pPr>
    <a:lvl6pPr indent="803643" defTabSz="321457">
      <a:lnSpc>
        <a:spcPct val="125000"/>
      </a:lnSpc>
      <a:defRPr sz="1700">
        <a:latin typeface="Avenir Roman"/>
        <a:ea typeface="Avenir Roman"/>
        <a:cs typeface="Avenir Roman"/>
        <a:sym typeface="Avenir Roman"/>
      </a:defRPr>
    </a:lvl6pPr>
    <a:lvl7pPr indent="964372" defTabSz="321457">
      <a:lnSpc>
        <a:spcPct val="125000"/>
      </a:lnSpc>
      <a:defRPr sz="1700">
        <a:latin typeface="Avenir Roman"/>
        <a:ea typeface="Avenir Roman"/>
        <a:cs typeface="Avenir Roman"/>
        <a:sym typeface="Avenir Roman"/>
      </a:defRPr>
    </a:lvl7pPr>
    <a:lvl8pPr indent="1125101" defTabSz="321457">
      <a:lnSpc>
        <a:spcPct val="125000"/>
      </a:lnSpc>
      <a:defRPr sz="1700">
        <a:latin typeface="Avenir Roman"/>
        <a:ea typeface="Avenir Roman"/>
        <a:cs typeface="Avenir Roman"/>
        <a:sym typeface="Avenir Roman"/>
      </a:defRPr>
    </a:lvl8pPr>
    <a:lvl9pPr indent="1285829" defTabSz="321457">
      <a:lnSpc>
        <a:spcPct val="125000"/>
      </a:lnSpc>
      <a:defRPr sz="17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quick poll</a:t>
            </a:r>
            <a:r>
              <a:rPr lang="en-US" baseline="0" dirty="0" smtClean="0"/>
              <a:t> of who’s in the room</a:t>
            </a:r>
            <a:endParaRPr lang="en-US" dirty="0"/>
          </a:p>
        </p:txBody>
      </p:sp>
    </p:spTree>
    <p:extLst>
      <p:ext uri="{BB962C8B-B14F-4D97-AF65-F5344CB8AC3E}">
        <p14:creationId xmlns:p14="http://schemas.microsoft.com/office/powerpoint/2010/main" val="77340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t>
            </a:r>
            <a:r>
              <a:rPr lang="en-US" baseline="0" dirty="0" smtClean="0"/>
              <a:t>Os were typically set up to provide information to external agencies such as accreditors and to do program level assessment. So while, they have access to the types of student data needed to conduct evaluation, and some have capacity in statistical analysis, often they do not view supporting course level assessment as their responsibility or priority. We can imagine a culture shift in which instructors see IROs as units that can support instructional improvement efforts. We can also imagine other support units that work closely with faculty to improve instruction, such as instructional design, providing a bridge.</a:t>
            </a:r>
          </a:p>
          <a:p>
            <a:endParaRPr lang="en-US" baseline="0" dirty="0" smtClean="0"/>
          </a:p>
        </p:txBody>
      </p:sp>
    </p:spTree>
    <p:extLst>
      <p:ext uri="{BB962C8B-B14F-4D97-AF65-F5344CB8AC3E}">
        <p14:creationId xmlns:p14="http://schemas.microsoft.com/office/powerpoint/2010/main" val="317148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to do in real time and iterate, not one off 3</a:t>
            </a:r>
            <a:r>
              <a:rPr lang="en-US" baseline="0" dirty="0" smtClean="0"/>
              <a:t> year studies. Especially important given the pace of technology evolution.</a:t>
            </a:r>
            <a:endParaRPr lang="en-US" dirty="0"/>
          </a:p>
        </p:txBody>
      </p:sp>
    </p:spTree>
    <p:extLst>
      <p:ext uri="{BB962C8B-B14F-4D97-AF65-F5344CB8AC3E}">
        <p14:creationId xmlns:p14="http://schemas.microsoft.com/office/powerpoint/2010/main" val="399495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over to Nancy to reflect on what I’ve said so far, talk about how this looks in USM, discuss scenarios for usage]</a:t>
            </a:r>
            <a:endParaRPr lang="en-US" dirty="0"/>
          </a:p>
        </p:txBody>
      </p:sp>
    </p:spTree>
    <p:extLst>
      <p:ext uri="{BB962C8B-B14F-4D97-AF65-F5344CB8AC3E}">
        <p14:creationId xmlns:p14="http://schemas.microsoft.com/office/powerpoint/2010/main" val="293690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share</a:t>
            </a:r>
            <a:r>
              <a:rPr lang="en-US" baseline="0" dirty="0" smtClean="0"/>
              <a:t> some survey data that was just released earlier this week from IHE and Gallup. I’d like to highlight a couple findings – one, when asked how they learn about the effectiveness of digital courseware (defined as…) they overwhelmingly say through WOM. 35% say through peer reviewed academic pubs, but even this seems inflated to me.</a:t>
            </a:r>
            <a:endParaRPr lang="en-US" dirty="0"/>
          </a:p>
        </p:txBody>
      </p:sp>
    </p:spTree>
    <p:extLst>
      <p:ext uri="{BB962C8B-B14F-4D97-AF65-F5344CB8AC3E}">
        <p14:creationId xmlns:p14="http://schemas.microsoft.com/office/powerpoint/2010/main" val="218428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it is not easy to find peer reviewed evaluations of education technologies. There</a:t>
            </a:r>
            <a:r>
              <a:rPr lang="en-US" baseline="0" dirty="0" smtClean="0"/>
              <a:t> are no studies of specific technologies in the </a:t>
            </a:r>
            <a:r>
              <a:rPr lang="en-US" baseline="0" dirty="0" err="1" smtClean="0"/>
              <a:t>Dept</a:t>
            </a:r>
            <a:r>
              <a:rPr lang="en-US" baseline="0" dirty="0" smtClean="0"/>
              <a:t> of Education’s What Works Clearinghouse, which is one source of evidence about proven interventions. </a:t>
            </a:r>
            <a:r>
              <a:rPr lang="en-US" dirty="0" smtClean="0"/>
              <a:t>And it is very difficult to locate an article</a:t>
            </a:r>
            <a:r>
              <a:rPr lang="en-US" baseline="0" dirty="0" smtClean="0"/>
              <a:t> in a peer reviewed journal about a specific technology. These journals tend to be oriented to researchers rather than practitioners, and due to the long lead time for publication it is likely that by the time studies do get published they are of obsolete technologies or versions that are no longer in use. This  is not to mention all the other issues: </a:t>
            </a:r>
          </a:p>
          <a:p>
            <a:r>
              <a:rPr lang="en-US" dirty="0" smtClean="0"/>
              <a:t>Too </a:t>
            </a:r>
            <a:r>
              <a:rPr lang="en-US" dirty="0"/>
              <a:t>jargon-y</a:t>
            </a:r>
          </a:p>
          <a:p>
            <a:r>
              <a:rPr lang="en-US" dirty="0" smtClean="0"/>
              <a:t>Not </a:t>
            </a:r>
            <a:r>
              <a:rPr lang="en-US" dirty="0"/>
              <a:t>the right focus</a:t>
            </a:r>
          </a:p>
          <a:p>
            <a:r>
              <a:rPr lang="en-US" dirty="0" smtClean="0"/>
              <a:t>Doesn’t </a:t>
            </a:r>
            <a:r>
              <a:rPr lang="en-US" dirty="0"/>
              <a:t>measure outcomes you care about</a:t>
            </a:r>
          </a:p>
          <a:p>
            <a:r>
              <a:rPr lang="en-US" dirty="0"/>
              <a:t>Impact estimate not available or trustworthy</a:t>
            </a:r>
          </a:p>
          <a:p>
            <a:pPr marL="0" marR="0" lvl="0" indent="0" algn="l" defTabSz="320675" rtl="0" eaLnBrk="0" fontAlgn="base" latinLnBrk="0" hangingPunct="0">
              <a:lnSpc>
                <a:spcPct val="100000"/>
              </a:lnSpc>
              <a:spcBef>
                <a:spcPct val="30000"/>
              </a:spcBef>
              <a:spcAft>
                <a:spcPct val="0"/>
              </a:spcAft>
              <a:buClrTx/>
              <a:buSzTx/>
              <a:buFontTx/>
              <a:buNone/>
              <a:tabLst/>
              <a:defRPr/>
            </a:pPr>
            <a:r>
              <a:rPr lang="en-US" dirty="0" smtClean="0"/>
              <a:t>This is why understanding the effectiveness</a:t>
            </a:r>
            <a:r>
              <a:rPr lang="en-US" baseline="0" dirty="0" smtClean="0"/>
              <a:t> of technologies in your own environment is so important.</a:t>
            </a:r>
            <a:endParaRPr lang="en-US" dirty="0" smtClean="0"/>
          </a:p>
          <a:p>
            <a:endParaRPr lang="en-US" dirty="0"/>
          </a:p>
          <a:p>
            <a:r>
              <a:rPr lang="en-US" dirty="0" smtClean="0"/>
              <a:t>Search terms for </a:t>
            </a:r>
            <a:r>
              <a:rPr lang="en-US" i="1" dirty="0" smtClean="0"/>
              <a:t>Individual studies</a:t>
            </a:r>
            <a:r>
              <a:rPr lang="en-US" dirty="0" smtClean="0"/>
              <a:t>: </a:t>
            </a:r>
          </a:p>
          <a:p>
            <a:pPr lvl="1"/>
            <a:r>
              <a:rPr lang="en-US" dirty="0" smtClean="0"/>
              <a:t>“online learning” </a:t>
            </a:r>
          </a:p>
          <a:p>
            <a:pPr lvl="2"/>
            <a:r>
              <a:rPr lang="en-US" dirty="0" smtClean="0"/>
              <a:t>All topics = 27 studies</a:t>
            </a:r>
          </a:p>
          <a:p>
            <a:pPr lvl="2"/>
            <a:r>
              <a:rPr lang="en-US" dirty="0" smtClean="0"/>
              <a:t>Postsecondary = 3 studies</a:t>
            </a:r>
          </a:p>
          <a:p>
            <a:pPr lvl="2"/>
            <a:r>
              <a:rPr lang="en-US" dirty="0" smtClean="0"/>
              <a:t>3 of the 27 results Meet WWC standards </a:t>
            </a:r>
            <a:r>
              <a:rPr lang="en-US" i="1" dirty="0" smtClean="0"/>
              <a:t>without</a:t>
            </a:r>
            <a:r>
              <a:rPr lang="en-US" dirty="0" smtClean="0"/>
              <a:t> reservations</a:t>
            </a:r>
          </a:p>
          <a:p>
            <a:pPr lvl="3"/>
            <a:r>
              <a:rPr lang="en-US" dirty="0" smtClean="0"/>
              <a:t>All have “at least one statistically significant positive finding”</a:t>
            </a:r>
          </a:p>
          <a:p>
            <a:pPr lvl="2"/>
            <a:r>
              <a:rPr lang="en-US" dirty="0" smtClean="0"/>
              <a:t>1 of the 27 results Meet WWC standards </a:t>
            </a:r>
            <a:r>
              <a:rPr lang="en-US" i="1" dirty="0" smtClean="0"/>
              <a:t>with </a:t>
            </a:r>
            <a:r>
              <a:rPr lang="en-US" dirty="0" smtClean="0"/>
              <a:t>reservations</a:t>
            </a:r>
          </a:p>
          <a:p>
            <a:pPr lvl="3"/>
            <a:r>
              <a:rPr lang="en-US" dirty="0" smtClean="0"/>
              <a:t>No statistically significant findings</a:t>
            </a:r>
          </a:p>
          <a:p>
            <a:pPr lvl="1"/>
            <a:r>
              <a:rPr lang="en-US" dirty="0" smtClean="0"/>
              <a:t>“blended learning” </a:t>
            </a:r>
          </a:p>
          <a:p>
            <a:pPr lvl="2"/>
            <a:r>
              <a:rPr lang="en-US" dirty="0" smtClean="0"/>
              <a:t>2 out of 4 results meet WWC standards with or without reservations</a:t>
            </a:r>
          </a:p>
          <a:p>
            <a:endParaRPr lang="en-US" dirty="0"/>
          </a:p>
        </p:txBody>
      </p:sp>
    </p:spTree>
    <p:extLst>
      <p:ext uri="{BB962C8B-B14F-4D97-AF65-F5344CB8AC3E}">
        <p14:creationId xmlns:p14="http://schemas.microsoft.com/office/powerpoint/2010/main" val="240289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1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0675"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a:t>
            </a:r>
            <a:r>
              <a:rPr lang="en-US" dirty="0" smtClean="0"/>
              <a:t>important factor is that</a:t>
            </a:r>
            <a:r>
              <a:rPr lang="en-US" baseline="0" dirty="0" smtClean="0"/>
              <a:t> even well designed technologies may get positive or negative results depending on how it is used. </a:t>
            </a:r>
            <a:r>
              <a:rPr lang="en-US" dirty="0" smtClean="0"/>
              <a:t>Findings vary depending on context and implementation. </a:t>
            </a:r>
          </a:p>
          <a:p>
            <a:pPr marL="0" marR="0" lvl="0" indent="0" algn="l" defTabSz="320675" rtl="0" eaLnBrk="0" fontAlgn="base" latinLnBrk="0" hangingPunct="0">
              <a:lnSpc>
                <a:spcPct val="100000"/>
              </a:lnSpc>
              <a:spcBef>
                <a:spcPct val="30000"/>
              </a:spcBef>
              <a:spcAft>
                <a:spcPct val="0"/>
              </a:spcAft>
              <a:buClrTx/>
              <a:buSzTx/>
              <a:buFontTx/>
              <a:buNone/>
              <a:tabLst/>
              <a:defRPr/>
            </a:pPr>
            <a:r>
              <a:rPr lang="en-US" dirty="0" smtClean="0"/>
              <a:t>Question is not</a:t>
            </a:r>
            <a:r>
              <a:rPr lang="en-US" baseline="0" dirty="0" smtClean="0"/>
              <a:t> “does this technology work” so much as “does technology for these students when used in this particular way”</a:t>
            </a:r>
            <a:endParaRPr lang="en-US" dirty="0" smtClean="0"/>
          </a:p>
          <a:p>
            <a:endParaRPr lang="en-US" dirty="0"/>
          </a:p>
        </p:txBody>
      </p:sp>
    </p:spTree>
    <p:extLst>
      <p:ext uri="{BB962C8B-B14F-4D97-AF65-F5344CB8AC3E}">
        <p14:creationId xmlns:p14="http://schemas.microsoft.com/office/powerpoint/2010/main" val="183392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thinking about the types of decisions instructors are making about education</a:t>
            </a:r>
            <a:r>
              <a:rPr lang="en-US" baseline="0" dirty="0" smtClean="0"/>
              <a:t> technologies, or that you are helping them to make, what type of evidence is appropriate?	</a:t>
            </a:r>
            <a:endParaRPr lang="en-US" dirty="0"/>
          </a:p>
        </p:txBody>
      </p:sp>
    </p:spTree>
    <p:extLst>
      <p:ext uri="{BB962C8B-B14F-4D97-AF65-F5344CB8AC3E}">
        <p14:creationId xmlns:p14="http://schemas.microsoft.com/office/powerpoint/2010/main" val="234675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0290">
              <a:defRPr/>
            </a:pPr>
            <a:r>
              <a:rPr lang="en-US" dirty="0" smtClean="0"/>
              <a:t>We</a:t>
            </a:r>
            <a:r>
              <a:rPr lang="en-US" baseline="0" dirty="0" smtClean="0"/>
              <a:t> think about this in terms of what’s “at stake.” For a decision that has relatively low stakes in terms of consequences for student learning, course outcomes, and costs, less rigorous studies may be fine. For example, if you are considering adding a free or low cost supplement, such as a simulation exercise for a concept in statistics.</a:t>
            </a:r>
          </a:p>
          <a:p>
            <a:pPr defTabSz="320290">
              <a:defRPr/>
            </a:pPr>
            <a:r>
              <a:rPr lang="en-US" baseline="0" dirty="0" smtClean="0"/>
              <a:t>At the other end of the spectrum, we would argue that high stakes decisions that impact lots of students, involve a major change in instructional practice, and/or have high costs involved, would merit a more rigorous evaluation such as a QED or even RCT, if you want to be extremely confident about your results.</a:t>
            </a:r>
          </a:p>
          <a:p>
            <a:pPr defTabSz="320290">
              <a:defRPr/>
            </a:pPr>
            <a:endParaRPr lang="en-US" baseline="0" dirty="0" smtClean="0"/>
          </a:p>
          <a:p>
            <a:pPr defTabSz="320290">
              <a:defRPr/>
            </a:pPr>
            <a:r>
              <a:rPr lang="en-US" baseline="0" dirty="0" smtClean="0"/>
              <a:t>A couple things to note:</a:t>
            </a:r>
          </a:p>
          <a:p>
            <a:pPr defTabSz="320290">
              <a:defRPr/>
            </a:pPr>
            <a:r>
              <a:rPr lang="en-US" baseline="0" dirty="0" smtClean="0"/>
              <a:t>1. we see a lot of institutions comparing section level averages. This is fine for relatively low stakes decisions, but we have observed that the types of students enrolled in a course can vary a lot. In one portfolio evaluation we had to throw out a significant share of impact studies because they failed baseline equivalence tests, meaning that students were so different in terms of prior achievement or other key attributes that we could make a fair comparison, even using statistical controls. </a:t>
            </a:r>
            <a:endParaRPr lang="en-US" dirty="0" smtClean="0">
              <a:latin typeface="Century Gothic" panose="020B0502020202020204" pitchFamily="34" charset="0"/>
            </a:endParaRPr>
          </a:p>
          <a:p>
            <a:endParaRPr lang="en-US" dirty="0" smtClean="0">
              <a:latin typeface="Century Gothic" panose="020B0502020202020204" pitchFamily="34" charset="0"/>
            </a:endParaRPr>
          </a:p>
          <a:p>
            <a:r>
              <a:rPr lang="en-US" dirty="0" smtClean="0">
                <a:latin typeface="Century Gothic" panose="020B0502020202020204" pitchFamily="34" charset="0"/>
              </a:rPr>
              <a:t>2. Just because students </a:t>
            </a:r>
            <a:r>
              <a:rPr lang="en-US" i="1" dirty="0" smtClean="0">
                <a:latin typeface="Century Gothic" panose="020B0502020202020204" pitchFamily="34" charset="0"/>
              </a:rPr>
              <a:t>like</a:t>
            </a:r>
            <a:r>
              <a:rPr lang="en-US" dirty="0" smtClean="0">
                <a:latin typeface="Century Gothic" panose="020B0502020202020204" pitchFamily="34" charset="0"/>
              </a:rPr>
              <a:t> a technology doesn’t mean it’s </a:t>
            </a:r>
            <a:r>
              <a:rPr lang="en-US" i="1" dirty="0" smtClean="0">
                <a:latin typeface="Century Gothic" panose="020B0502020202020204" pitchFamily="34" charset="0"/>
              </a:rPr>
              <a:t>helping</a:t>
            </a:r>
            <a:r>
              <a:rPr lang="en-US" dirty="0" smtClean="0">
                <a:latin typeface="Century Gothic" panose="020B0502020202020204" pitchFamily="34" charset="0"/>
              </a:rPr>
              <a:t> them (cite</a:t>
            </a:r>
            <a:r>
              <a:rPr lang="en-US" baseline="0" dirty="0" smtClean="0">
                <a:latin typeface="Century Gothic" panose="020B0502020202020204" pitchFamily="34" charset="0"/>
              </a:rPr>
              <a:t> Brookings study)</a:t>
            </a:r>
            <a:endParaRPr lang="en-US" dirty="0" smtClean="0">
              <a:latin typeface="Century Gothic" panose="020B0502020202020204" pitchFamily="34" charset="0"/>
            </a:endParaRPr>
          </a:p>
          <a:p>
            <a:r>
              <a:rPr lang="en-US" dirty="0" smtClean="0">
                <a:latin typeface="Century Gothic" panose="020B0502020202020204" pitchFamily="34" charset="0"/>
              </a:rPr>
              <a:t>Instructor preferences driven by many criteria in addition to impacts on student learning</a:t>
            </a:r>
          </a:p>
          <a:p>
            <a:endParaRPr lang="en-US" dirty="0" smtClean="0"/>
          </a:p>
          <a:p>
            <a:pPr defTabSz="320290">
              <a:defRPr/>
            </a:pPr>
            <a:endParaRPr lang="en-US" baseline="0" dirty="0" smtClean="0"/>
          </a:p>
        </p:txBody>
      </p:sp>
    </p:spTree>
    <p:extLst>
      <p:ext uri="{BB962C8B-B14F-4D97-AF65-F5344CB8AC3E}">
        <p14:creationId xmlns:p14="http://schemas.microsoft.com/office/powerpoint/2010/main" val="313086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support local evaluations</a:t>
            </a:r>
            <a:r>
              <a:rPr lang="en-US" baseline="0" dirty="0" smtClean="0"/>
              <a:t> of the effectiveness of instructional practices using education technologies, we have developed a prototype set of tools called PEDL.</a:t>
            </a:r>
          </a:p>
          <a:p>
            <a:endParaRPr lang="en-US" baseline="0" dirty="0" smtClean="0"/>
          </a:p>
          <a:p>
            <a:r>
              <a:rPr lang="en-US" baseline="0" dirty="0" smtClean="0"/>
              <a:t>Designed to walk users through the steps of conducting an evaluation, starting with understanding basic types of evidence, selecting an appropriate study design, </a:t>
            </a:r>
            <a:endParaRPr lang="en-US" dirty="0"/>
          </a:p>
        </p:txBody>
      </p:sp>
    </p:spTree>
    <p:extLst>
      <p:ext uri="{BB962C8B-B14F-4D97-AF65-F5344CB8AC3E}">
        <p14:creationId xmlns:p14="http://schemas.microsoft.com/office/powerpoint/2010/main" val="147117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a:cs typeface="Arial"/>
              </a:rPr>
              <a:t>Can’t rely on instructors</a:t>
            </a:r>
            <a:r>
              <a:rPr lang="en-US" sz="1400" baseline="0" dirty="0" smtClean="0">
                <a:latin typeface="Arial"/>
                <a:cs typeface="Arial"/>
              </a:rPr>
              <a:t> to do this work alone. PEDL does not aim to turn humanities professors into social scientists. </a:t>
            </a:r>
          </a:p>
          <a:p>
            <a:r>
              <a:rPr lang="en-US" sz="1400" dirty="0" smtClean="0">
                <a:latin typeface="Arial"/>
                <a:cs typeface="Arial"/>
              </a:rPr>
              <a:t>To close that feedback loop concerning the learning attained with tech-supported </a:t>
            </a:r>
            <a:r>
              <a:rPr lang="en-US" sz="1400" dirty="0" err="1" smtClean="0">
                <a:latin typeface="Arial"/>
                <a:cs typeface="Arial"/>
              </a:rPr>
              <a:t>ed</a:t>
            </a:r>
            <a:r>
              <a:rPr lang="en-US" sz="1400" dirty="0" smtClean="0">
                <a:latin typeface="Arial"/>
                <a:cs typeface="Arial"/>
              </a:rPr>
              <a:t> interventions, I believe we’ll need partnerships of people with different types of expertise and different organizational homes.</a:t>
            </a:r>
          </a:p>
          <a:p>
            <a:r>
              <a:rPr lang="en-US" sz="1400" dirty="0" smtClean="0">
                <a:latin typeface="Arial"/>
                <a:cs typeface="Arial"/>
              </a:rPr>
              <a:t>I think tech has opened up new </a:t>
            </a:r>
            <a:r>
              <a:rPr lang="en-US" sz="1400" i="1" dirty="0" smtClean="0">
                <a:latin typeface="Arial"/>
                <a:cs typeface="Arial"/>
              </a:rPr>
              <a:t>possibilities</a:t>
            </a:r>
            <a:r>
              <a:rPr lang="en-US" sz="1400" dirty="0" smtClean="0">
                <a:latin typeface="Arial"/>
                <a:cs typeface="Arial"/>
              </a:rPr>
              <a:t> for using data to support the work of such partnerships, but as of yet such collaborations are the </a:t>
            </a:r>
            <a:r>
              <a:rPr lang="en-US" sz="1400" i="1" dirty="0" smtClean="0">
                <a:latin typeface="Arial"/>
                <a:cs typeface="Arial"/>
              </a:rPr>
              <a:t>exception</a:t>
            </a:r>
            <a:r>
              <a:rPr lang="en-US" sz="1400" dirty="0" smtClean="0">
                <a:latin typeface="Arial"/>
                <a:cs typeface="Arial"/>
              </a:rPr>
              <a:t> rather than the rule within education systems. </a:t>
            </a:r>
            <a:endParaRPr lang="en-US" sz="1400" dirty="0">
              <a:latin typeface="Arial"/>
              <a:cs typeface="Arial"/>
            </a:endParaRPr>
          </a:p>
        </p:txBody>
      </p:sp>
    </p:spTree>
    <p:extLst>
      <p:ext uri="{BB962C8B-B14F-4D97-AF65-F5344CB8AC3E}">
        <p14:creationId xmlns:p14="http://schemas.microsoft.com/office/powerpoint/2010/main" val="2397094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13548"/>
            <a:ext cx="5261291" cy="1770063"/>
          </a:xfrm>
          <a:prstGeom prst="rect">
            <a:avLst/>
          </a:prstGeom>
          <a:solidFill>
            <a:srgbClr val="45A0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2" name="Title 1"/>
          <p:cNvSpPr>
            <a:spLocks noGrp="1"/>
          </p:cNvSpPr>
          <p:nvPr>
            <p:ph type="ctrTitle"/>
          </p:nvPr>
        </p:nvSpPr>
        <p:spPr>
          <a:xfrm>
            <a:off x="279242" y="2130425"/>
            <a:ext cx="7772400" cy="1470025"/>
          </a:xfrm>
        </p:spPr>
        <p:txBody>
          <a:bodyPr/>
          <a:lstStyle>
            <a:lvl1pPr algn="l">
              <a:lnSpc>
                <a:spcPct val="90000"/>
              </a:lnSpc>
              <a:spcAft>
                <a:spcPts val="600"/>
              </a:spcAft>
              <a:defRPr>
                <a:solidFill>
                  <a:schemeClr val="tx2"/>
                </a:solidFill>
                <a:latin typeface="Microsoft Sans Serif"/>
                <a:cs typeface="Microsoft Sans Serif"/>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9242" y="4117110"/>
            <a:ext cx="7771410" cy="1752600"/>
          </a:xfrm>
          <a:prstGeom prst="rect">
            <a:avLst/>
          </a:prstGeom>
        </p:spPr>
        <p:txBody>
          <a:bodyPr/>
          <a:lstStyle>
            <a:lvl1pPr marL="0" indent="0" algn="l">
              <a:buNone/>
              <a:defRPr>
                <a:solidFill>
                  <a:srgbClr val="545454"/>
                </a:solidFill>
                <a:latin typeface="Microsoft Sans Serif"/>
                <a:cs typeface="Microsoft Sans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teacher-studients-00001712727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4237" r="13136" b="11952"/>
          <a:stretch/>
        </p:blipFill>
        <p:spPr>
          <a:xfrm>
            <a:off x="5286375" y="-13548"/>
            <a:ext cx="2015712" cy="1773936"/>
          </a:xfrm>
          <a:prstGeom prst="rect">
            <a:avLst/>
          </a:prstGeom>
        </p:spPr>
      </p:pic>
      <p:pic>
        <p:nvPicPr>
          <p:cNvPr id="10" name="Picture 9" descr="student-teacher-tablet-istock_000024736811-310x250.jpg"/>
          <p:cNvPicPr>
            <a:picLocks noChangeAspect="1"/>
          </p:cNvPicPr>
          <p:nvPr userDrawn="1"/>
        </p:nvPicPr>
        <p:blipFill rotWithShape="1">
          <a:blip r:embed="rId3" cstate="email">
            <a:extLst>
              <a:ext uri="{28A0092B-C50C-407E-A947-70E740481C1C}">
                <a14:useLocalDpi xmlns:a14="http://schemas.microsoft.com/office/drawing/2010/main" val="0"/>
              </a:ext>
            </a:extLst>
          </a:blip>
          <a:srcRect r="17084"/>
          <a:stretch/>
        </p:blipFill>
        <p:spPr>
          <a:xfrm>
            <a:off x="7322481" y="-13548"/>
            <a:ext cx="1831213" cy="1773936"/>
          </a:xfrm>
          <a:prstGeom prst="rect">
            <a:avLst/>
          </a:prstGeom>
          <a:ln>
            <a:solidFill>
              <a:srgbClr val="A6A6A6"/>
            </a:solidFill>
          </a:ln>
        </p:spPr>
      </p:pic>
    </p:spTree>
    <p:extLst>
      <p:ext uri="{BB962C8B-B14F-4D97-AF65-F5344CB8AC3E}">
        <p14:creationId xmlns:p14="http://schemas.microsoft.com/office/powerpoint/2010/main" val="11299329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5372100" cy="1770063"/>
          </a:xfrm>
          <a:prstGeom prst="rect">
            <a:avLst/>
          </a:prstGeom>
          <a:solidFill>
            <a:srgbClr val="45A0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4" name="Rectangle 3"/>
          <p:cNvSpPr/>
          <p:nvPr userDrawn="1"/>
        </p:nvSpPr>
        <p:spPr>
          <a:xfrm>
            <a:off x="5424488" y="0"/>
            <a:ext cx="1830387" cy="1774825"/>
          </a:xfrm>
          <a:prstGeom prst="rect">
            <a:avLst/>
          </a:prstGeom>
          <a:solidFill>
            <a:schemeClr val="accent3">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latin typeface="Microsoft Sans Serif"/>
              <a:cs typeface="Microsoft Sans Serif"/>
              <a:sym typeface="Helvetica Neue Light"/>
            </a:endParaRPr>
          </a:p>
        </p:txBody>
      </p:sp>
      <p:sp>
        <p:nvSpPr>
          <p:cNvPr id="5" name="Rectangle 4"/>
          <p:cNvSpPr/>
          <p:nvPr userDrawn="1"/>
        </p:nvSpPr>
        <p:spPr>
          <a:xfrm>
            <a:off x="7313613" y="0"/>
            <a:ext cx="1830387" cy="1774825"/>
          </a:xfrm>
          <a:prstGeom prst="rect">
            <a:avLst/>
          </a:prstGeom>
          <a:solidFill>
            <a:srgbClr val="75A28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latin typeface="Microsoft Sans Serif"/>
              <a:cs typeface="Microsoft Sans Serif"/>
              <a:sym typeface="Helvetica Neue Light"/>
            </a:endParaRPr>
          </a:p>
        </p:txBody>
      </p:sp>
      <p:sp>
        <p:nvSpPr>
          <p:cNvPr id="12" name="Title 1"/>
          <p:cNvSpPr>
            <a:spLocks noGrp="1"/>
          </p:cNvSpPr>
          <p:nvPr>
            <p:ph type="title"/>
          </p:nvPr>
        </p:nvSpPr>
        <p:spPr>
          <a:xfrm>
            <a:off x="385608" y="2872709"/>
            <a:ext cx="7772400" cy="717435"/>
          </a:xfrm>
          <a:ln>
            <a:noFill/>
          </a:ln>
        </p:spPr>
        <p:txBody>
          <a:bodyPr anchor="t">
            <a:normAutofit/>
          </a:bodyPr>
          <a:lstStyle>
            <a:lvl1pPr algn="l">
              <a:lnSpc>
                <a:spcPct val="90000"/>
              </a:lnSpc>
              <a:spcAft>
                <a:spcPts val="600"/>
              </a:spcAft>
              <a:defRPr sz="3200" b="0" cap="none">
                <a:solidFill>
                  <a:srgbClr val="004773"/>
                </a:solidFill>
                <a:latin typeface="Microsoft Sans Serif"/>
                <a:cs typeface="Microsoft Sans Serif"/>
              </a:defRPr>
            </a:lvl1pPr>
          </a:lstStyle>
          <a:p>
            <a:r>
              <a:rPr lang="en-US" smtClean="0"/>
              <a:t>Click to edit Master title style</a:t>
            </a:r>
            <a:endParaRPr lang="en-US" dirty="0"/>
          </a:p>
        </p:txBody>
      </p:sp>
    </p:spTree>
    <p:extLst>
      <p:ext uri="{BB962C8B-B14F-4D97-AF65-F5344CB8AC3E}">
        <p14:creationId xmlns:p14="http://schemas.microsoft.com/office/powerpoint/2010/main" val="509148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a:xfrm>
            <a:off x="5424488" y="0"/>
            <a:ext cx="1830387" cy="203200"/>
          </a:xfrm>
          <a:prstGeom prst="rect">
            <a:avLst/>
          </a:prstGeom>
          <a:solidFill>
            <a:srgbClr val="75A28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sym typeface="Helvetica Neue Light"/>
            </a:endParaRPr>
          </a:p>
        </p:txBody>
      </p:sp>
      <p:sp>
        <p:nvSpPr>
          <p:cNvPr id="3" name="Rectangle 2"/>
          <p:cNvSpPr/>
          <p:nvPr userDrawn="1"/>
        </p:nvSpPr>
        <p:spPr>
          <a:xfrm>
            <a:off x="7313613" y="0"/>
            <a:ext cx="1830387" cy="203200"/>
          </a:xfrm>
          <a:prstGeom prst="rect">
            <a:avLst/>
          </a:prstGeom>
          <a:solidFill>
            <a:srgbClr val="75A28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sym typeface="Helvetica Neue Light"/>
            </a:endParaRPr>
          </a:p>
        </p:txBody>
      </p:sp>
      <p:sp>
        <p:nvSpPr>
          <p:cNvPr id="4" name="Rectangle 3"/>
          <p:cNvSpPr/>
          <p:nvPr userDrawn="1"/>
        </p:nvSpPr>
        <p:spPr>
          <a:xfrm>
            <a:off x="0" y="0"/>
            <a:ext cx="5364163" cy="200025"/>
          </a:xfrm>
          <a:prstGeom prst="rect">
            <a:avLst/>
          </a:prstGeom>
          <a:solidFill>
            <a:srgbClr val="45A0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sym typeface="Helvetica Neue Light"/>
            </a:endParaRPr>
          </a:p>
        </p:txBody>
      </p:sp>
    </p:spTree>
    <p:extLst>
      <p:ext uri="{BB962C8B-B14F-4D97-AF65-F5344CB8AC3E}">
        <p14:creationId xmlns:p14="http://schemas.microsoft.com/office/powerpoint/2010/main" val="2928462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9542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5424488" y="0"/>
            <a:ext cx="1830387" cy="203200"/>
          </a:xfrm>
          <a:prstGeom prst="rect">
            <a:avLst/>
          </a:prstGeom>
          <a:solidFill>
            <a:srgbClr val="75A28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latin typeface="Microsoft Sans Serif"/>
              <a:cs typeface="Microsoft Sans Serif"/>
              <a:sym typeface="Helvetica Neue Light"/>
            </a:endParaRPr>
          </a:p>
        </p:txBody>
      </p:sp>
      <p:sp>
        <p:nvSpPr>
          <p:cNvPr id="6" name="Rectangle 5"/>
          <p:cNvSpPr/>
          <p:nvPr userDrawn="1"/>
        </p:nvSpPr>
        <p:spPr>
          <a:xfrm>
            <a:off x="7313613" y="0"/>
            <a:ext cx="1830387" cy="203200"/>
          </a:xfrm>
          <a:prstGeom prst="rect">
            <a:avLst/>
          </a:prstGeom>
          <a:solidFill>
            <a:srgbClr val="75A28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kern="0">
              <a:latin typeface="Microsoft Sans Serif"/>
              <a:cs typeface="Microsoft Sans Serif"/>
              <a:sym typeface="Helvetica Neue Light"/>
            </a:endParaRPr>
          </a:p>
        </p:txBody>
      </p:sp>
      <p:sp>
        <p:nvSpPr>
          <p:cNvPr id="7" name="Rectangle 6"/>
          <p:cNvSpPr/>
          <p:nvPr userDrawn="1"/>
        </p:nvSpPr>
        <p:spPr>
          <a:xfrm>
            <a:off x="0" y="0"/>
            <a:ext cx="5364163" cy="200025"/>
          </a:xfrm>
          <a:prstGeom prst="rect">
            <a:avLst/>
          </a:prstGeom>
          <a:solidFill>
            <a:srgbClr val="45A0B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2" name="Title 1"/>
          <p:cNvSpPr>
            <a:spLocks noGrp="1"/>
          </p:cNvSpPr>
          <p:nvPr>
            <p:ph type="title"/>
          </p:nvPr>
        </p:nvSpPr>
        <p:spPr/>
        <p:txBody>
          <a:bodyPr/>
          <a:lstStyle>
            <a:lvl1pPr>
              <a:defRPr>
                <a:solidFill>
                  <a:srgbClr val="545454"/>
                </a:solidFill>
                <a:latin typeface="Microsoft Sans Serif"/>
                <a:cs typeface="Microsoft Sans Serif"/>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00050" y="1631950"/>
            <a:ext cx="8328025" cy="4756150"/>
          </a:xfrm>
        </p:spPr>
        <p:txBody>
          <a:bodyPr/>
          <a:lstStyle>
            <a:lvl1pPr>
              <a:defRPr>
                <a:solidFill>
                  <a:srgbClr val="545454"/>
                </a:solidFill>
                <a:latin typeface="Microsoft Sans Serif"/>
                <a:cs typeface="Microsoft Sans Serif"/>
              </a:defRPr>
            </a:lvl1pPr>
            <a:lvl2pPr>
              <a:defRPr>
                <a:solidFill>
                  <a:srgbClr val="545454"/>
                </a:solidFill>
                <a:latin typeface="Microsoft Sans Serif"/>
                <a:cs typeface="Microsoft Sans Serif"/>
              </a:defRPr>
            </a:lvl2pPr>
            <a:lvl3pPr>
              <a:defRPr>
                <a:solidFill>
                  <a:srgbClr val="545454"/>
                </a:solidFill>
                <a:latin typeface="Microsoft Sans Serif"/>
                <a:cs typeface="Microsoft Sans Serif"/>
              </a:defRPr>
            </a:lvl3pPr>
            <a:lvl4pPr>
              <a:defRPr>
                <a:solidFill>
                  <a:srgbClr val="545454"/>
                </a:solidFill>
                <a:latin typeface="Microsoft Sans Serif"/>
                <a:cs typeface="Microsoft Sans Serif"/>
              </a:defRPr>
            </a:lvl4pPr>
            <a:lvl5pPr>
              <a:defRPr>
                <a:solidFill>
                  <a:srgbClr val="545454"/>
                </a:solidFill>
                <a:latin typeface="Microsoft Sans Serif"/>
                <a:cs typeface="Microsoft Sans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6856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3"/>
          <p:cNvSpPr>
            <a:spLocks noGrp="1"/>
          </p:cNvSpPr>
          <p:nvPr>
            <p:ph type="title"/>
          </p:nvPr>
        </p:nvSpPr>
        <p:spPr bwMode="auto">
          <a:xfrm>
            <a:off x="401638" y="231775"/>
            <a:ext cx="83407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Helvetica Neue Light" charset="0"/>
              </a:rPr>
              <a:t>Title Text</a:t>
            </a:r>
          </a:p>
        </p:txBody>
      </p:sp>
      <p:sp>
        <p:nvSpPr>
          <p:cNvPr id="1027" name="Text Placeholder 1"/>
          <p:cNvSpPr>
            <a:spLocks noGrp="1"/>
          </p:cNvSpPr>
          <p:nvPr>
            <p:ph type="body" idx="1"/>
          </p:nvPr>
        </p:nvSpPr>
        <p:spPr bwMode="auto">
          <a:xfrm>
            <a:off x="401638"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sym typeface="Helvetica Neue Light" charset="0"/>
              </a:rPr>
              <a:t>Click to edit Master text styles</a:t>
            </a:r>
          </a:p>
          <a:p>
            <a:pPr lvl="1"/>
            <a:r>
              <a:rPr lang="en-US" dirty="0">
                <a:sym typeface="Helvetica Neue Light" charset="0"/>
              </a:rPr>
              <a:t>Second level</a:t>
            </a:r>
          </a:p>
          <a:p>
            <a:pPr lvl="2"/>
            <a:r>
              <a:rPr lang="en-US" dirty="0">
                <a:sym typeface="Helvetica Neue Light" charset="0"/>
              </a:rPr>
              <a:t>Third level</a:t>
            </a:r>
          </a:p>
          <a:p>
            <a:pPr lvl="3"/>
            <a:r>
              <a:rPr lang="en-US" dirty="0">
                <a:sym typeface="Helvetica Neue Light" charset="0"/>
              </a:rPr>
              <a:t>Fourth level</a:t>
            </a:r>
          </a:p>
          <a:p>
            <a:pPr lvl="4"/>
            <a:r>
              <a:rPr lang="en-US" dirty="0">
                <a:sym typeface="Helvetica Neue Light" charset="0"/>
              </a:rPr>
              <a:t>Fifth level</a:t>
            </a:r>
          </a:p>
        </p:txBody>
      </p:sp>
      <p:sp>
        <p:nvSpPr>
          <p:cNvPr id="1028" name="Footer Placeholder 4"/>
          <p:cNvSpPr>
            <a:spLocks noGrp="1"/>
          </p:cNvSpPr>
          <p:nvPr>
            <p:ph type="ftr" sz="quarter" idx="3"/>
          </p:nvPr>
        </p:nvSpPr>
        <p:spPr bwMode="auto">
          <a:xfrm>
            <a:off x="4311650" y="6726238"/>
            <a:ext cx="2895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r" eaLnBrk="1" hangingPunct="1">
              <a:defRPr sz="600">
                <a:solidFill>
                  <a:srgbClr val="BFBFBF"/>
                </a:solidFill>
                <a:latin typeface="Microsoft Sans Serif" panose="020B0604020202020204" pitchFamily="34" charset="0"/>
                <a:ea typeface="+mn-ea"/>
                <a:cs typeface="Microsoft Sans Serif" panose="020B0604020202020204" pitchFamily="34" charset="0"/>
                <a:sym typeface="Helvetica Neue Light"/>
              </a:defRPr>
            </a:lvl1pPr>
          </a:lstStyle>
          <a:p>
            <a:pPr>
              <a:defRPr/>
            </a:pPr>
            <a:endParaRPr lang="en-US" altLang="en-US"/>
          </a:p>
        </p:txBody>
      </p:sp>
      <p:sp>
        <p:nvSpPr>
          <p:cNvPr id="1029" name="TextBox 4"/>
          <p:cNvSpPr txBox="1">
            <a:spLocks noChangeArrowheads="1"/>
          </p:cNvSpPr>
          <p:nvPr userDrawn="1"/>
        </p:nvSpPr>
        <p:spPr bwMode="auto">
          <a:xfrm>
            <a:off x="7238424" y="6731000"/>
            <a:ext cx="13144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spAutoFit/>
          </a:bodyPr>
          <a:lstStyle>
            <a:lvl1pPr>
              <a:defRPr sz="2500">
                <a:solidFill>
                  <a:schemeClr val="tx1"/>
                </a:solidFill>
                <a:latin typeface="Calibri" charset="0"/>
                <a:ea typeface="ＭＳ Ｐゴシック" charset="0"/>
                <a:sym typeface="Helvetica Neue Light" charset="0"/>
              </a:defRPr>
            </a:lvl1pPr>
            <a:lvl2pPr marL="742950" indent="-285750">
              <a:defRPr sz="2500">
                <a:solidFill>
                  <a:schemeClr val="tx1"/>
                </a:solidFill>
                <a:latin typeface="Calibri" charset="0"/>
                <a:ea typeface="ＭＳ Ｐゴシック" charset="0"/>
                <a:sym typeface="Helvetica Neue Light" charset="0"/>
              </a:defRPr>
            </a:lvl2pPr>
            <a:lvl3pPr marL="1143000" indent="-228600">
              <a:defRPr sz="2500">
                <a:solidFill>
                  <a:schemeClr val="tx1"/>
                </a:solidFill>
                <a:latin typeface="Calibri" charset="0"/>
                <a:ea typeface="ＭＳ Ｐゴシック" charset="0"/>
                <a:sym typeface="Helvetica Neue Light" charset="0"/>
              </a:defRPr>
            </a:lvl3pPr>
            <a:lvl4pPr marL="1600200" indent="-228600">
              <a:defRPr sz="2500">
                <a:solidFill>
                  <a:schemeClr val="tx1"/>
                </a:solidFill>
                <a:latin typeface="Calibri" charset="0"/>
                <a:ea typeface="ＭＳ Ｐゴシック" charset="0"/>
                <a:sym typeface="Helvetica Neue Light" charset="0"/>
              </a:defRPr>
            </a:lvl4pPr>
            <a:lvl5pPr marL="2057400" indent="-228600">
              <a:defRPr sz="2500">
                <a:solidFill>
                  <a:schemeClr val="tx1"/>
                </a:solidFill>
                <a:latin typeface="Calibri" charset="0"/>
                <a:ea typeface="ＭＳ Ｐゴシック" charset="0"/>
                <a:sym typeface="Helvetica Neue Light" charset="0"/>
              </a:defRPr>
            </a:lvl5pPr>
            <a:lvl6pPr marL="2514600" indent="-228600" defTabSz="409575" eaLnBrk="0" fontAlgn="base" hangingPunct="0">
              <a:spcBef>
                <a:spcPct val="0"/>
              </a:spcBef>
              <a:spcAft>
                <a:spcPct val="0"/>
              </a:spcAft>
              <a:defRPr sz="2500">
                <a:solidFill>
                  <a:schemeClr val="tx1"/>
                </a:solidFill>
                <a:latin typeface="Calibri" charset="0"/>
                <a:ea typeface="ＭＳ Ｐゴシック" charset="0"/>
                <a:sym typeface="Helvetica Neue Light" charset="0"/>
              </a:defRPr>
            </a:lvl6pPr>
            <a:lvl7pPr marL="2971800" indent="-228600" defTabSz="409575" eaLnBrk="0" fontAlgn="base" hangingPunct="0">
              <a:spcBef>
                <a:spcPct val="0"/>
              </a:spcBef>
              <a:spcAft>
                <a:spcPct val="0"/>
              </a:spcAft>
              <a:defRPr sz="2500">
                <a:solidFill>
                  <a:schemeClr val="tx1"/>
                </a:solidFill>
                <a:latin typeface="Calibri" charset="0"/>
                <a:ea typeface="ＭＳ Ｐゴシック" charset="0"/>
                <a:sym typeface="Helvetica Neue Light" charset="0"/>
              </a:defRPr>
            </a:lvl7pPr>
            <a:lvl8pPr marL="3429000" indent="-228600" defTabSz="409575" eaLnBrk="0" fontAlgn="base" hangingPunct="0">
              <a:spcBef>
                <a:spcPct val="0"/>
              </a:spcBef>
              <a:spcAft>
                <a:spcPct val="0"/>
              </a:spcAft>
              <a:defRPr sz="2500">
                <a:solidFill>
                  <a:schemeClr val="tx1"/>
                </a:solidFill>
                <a:latin typeface="Calibri" charset="0"/>
                <a:ea typeface="ＭＳ Ｐゴシック" charset="0"/>
                <a:sym typeface="Helvetica Neue Light" charset="0"/>
              </a:defRPr>
            </a:lvl8pPr>
            <a:lvl9pPr marL="3886200" indent="-228600" defTabSz="409575" eaLnBrk="0" fontAlgn="base" hangingPunct="0">
              <a:spcBef>
                <a:spcPct val="0"/>
              </a:spcBef>
              <a:spcAft>
                <a:spcPct val="0"/>
              </a:spcAft>
              <a:defRPr sz="2500">
                <a:solidFill>
                  <a:schemeClr val="tx1"/>
                </a:solidFill>
                <a:latin typeface="Calibri" charset="0"/>
                <a:ea typeface="ＭＳ Ｐゴシック" charset="0"/>
                <a:sym typeface="Helvetica Neue Light" charset="0"/>
              </a:defRPr>
            </a:lvl9pPr>
          </a:lstStyle>
          <a:p>
            <a:pPr eaLnBrk="1" hangingPunct="1">
              <a:defRPr/>
            </a:pPr>
            <a:r>
              <a:rPr lang="en-US" sz="600" dirty="0" smtClean="0">
                <a:solidFill>
                  <a:srgbClr val="BFBFBF"/>
                </a:solidFill>
                <a:latin typeface="Microsoft Sans Serif" charset="0"/>
                <a:cs typeface="Microsoft Sans Serif" charset="0"/>
              </a:rPr>
              <a:t>© 2015 SRI International</a:t>
            </a:r>
          </a:p>
        </p:txBody>
      </p:sp>
      <p:sp>
        <p:nvSpPr>
          <p:cNvPr id="1030" name="Slide Number Placeholder 5"/>
          <p:cNvSpPr>
            <a:spLocks noGrp="1"/>
          </p:cNvSpPr>
          <p:nvPr>
            <p:ph type="sldNum" sz="quarter" idx="4"/>
          </p:nvPr>
        </p:nvSpPr>
        <p:spPr bwMode="auto">
          <a:xfrm>
            <a:off x="8670925" y="6726238"/>
            <a:ext cx="4730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ctr" eaLnBrk="1" hangingPunct="1">
              <a:defRPr sz="600" smtClean="0">
                <a:solidFill>
                  <a:srgbClr val="BFBFBF"/>
                </a:solidFill>
                <a:latin typeface="Microsoft Sans Serif" charset="0"/>
                <a:cs typeface="Microsoft Sans Serif" charset="0"/>
              </a:defRPr>
            </a:lvl1pPr>
          </a:lstStyle>
          <a:p>
            <a:pPr>
              <a:defRPr/>
            </a:pPr>
            <a:fld id="{6CEE9979-EA54-1142-B9B4-118921B4F3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7" r:id="rId3"/>
    <p:sldLayoutId id="2147483718" r:id="rId4"/>
    <p:sldLayoutId id="2147483719" r:id="rId5"/>
  </p:sldLayoutIdLst>
  <p:transition spd="med"/>
  <p:timing>
    <p:tnLst>
      <p:par>
        <p:cTn id="1" dur="indefinite" restart="never" nodeType="tmRoot"/>
      </p:par>
    </p:tnLst>
  </p:timing>
  <p:hf hdr="0" ftr="0" dt="0"/>
  <p:txStyles>
    <p:titleStyle>
      <a:lvl1pPr algn="l" defTabSz="409575" rtl="0" eaLnBrk="0" fontAlgn="base" hangingPunct="0">
        <a:spcBef>
          <a:spcPct val="0"/>
        </a:spcBef>
        <a:spcAft>
          <a:spcPct val="0"/>
        </a:spcAft>
        <a:buClr>
          <a:srgbClr val="0068A7"/>
        </a:buClr>
        <a:defRPr sz="3000">
          <a:solidFill>
            <a:srgbClr val="545454"/>
          </a:solidFill>
          <a:latin typeface="Microsoft Sans Serif"/>
          <a:ea typeface="ＭＳ Ｐゴシック" charset="0"/>
          <a:cs typeface="Microsoft Sans Serif"/>
          <a:sym typeface="Helvetica Neue Light" charset="0"/>
        </a:defRPr>
      </a:lvl1pPr>
      <a:lvl2pPr algn="l" defTabSz="409575" rtl="0" eaLnBrk="0" fontAlgn="base" hangingPunct="0">
        <a:spcBef>
          <a:spcPct val="0"/>
        </a:spcBef>
        <a:spcAft>
          <a:spcPct val="0"/>
        </a:spcAft>
        <a:buClr>
          <a:srgbClr val="0068A7"/>
        </a:buClr>
        <a:defRPr sz="3000">
          <a:solidFill>
            <a:srgbClr val="4E4E4E"/>
          </a:solidFill>
          <a:latin typeface="Microsoft Sans Serif" panose="020B0604020202020204" pitchFamily="34" charset="0"/>
          <a:ea typeface="ＭＳ Ｐゴシック" charset="0"/>
          <a:cs typeface="Microsoft Sans Serif" panose="020B0604020202020204" pitchFamily="34" charset="0"/>
          <a:sym typeface="Helvetica Neue Light" charset="0"/>
        </a:defRPr>
      </a:lvl2pPr>
      <a:lvl3pPr algn="l" defTabSz="409575" rtl="0" eaLnBrk="0" fontAlgn="base" hangingPunct="0">
        <a:spcBef>
          <a:spcPct val="0"/>
        </a:spcBef>
        <a:spcAft>
          <a:spcPct val="0"/>
        </a:spcAft>
        <a:buClr>
          <a:srgbClr val="0068A7"/>
        </a:buClr>
        <a:defRPr sz="3000">
          <a:solidFill>
            <a:srgbClr val="4E4E4E"/>
          </a:solidFill>
          <a:latin typeface="Microsoft Sans Serif" panose="020B0604020202020204" pitchFamily="34" charset="0"/>
          <a:ea typeface="ＭＳ Ｐゴシック" charset="0"/>
          <a:cs typeface="Microsoft Sans Serif" panose="020B0604020202020204" pitchFamily="34" charset="0"/>
          <a:sym typeface="Helvetica Neue Light" charset="0"/>
        </a:defRPr>
      </a:lvl3pPr>
      <a:lvl4pPr algn="l" defTabSz="409575" rtl="0" eaLnBrk="0" fontAlgn="base" hangingPunct="0">
        <a:spcBef>
          <a:spcPct val="0"/>
        </a:spcBef>
        <a:spcAft>
          <a:spcPct val="0"/>
        </a:spcAft>
        <a:buClr>
          <a:srgbClr val="0068A7"/>
        </a:buClr>
        <a:defRPr sz="3000">
          <a:solidFill>
            <a:srgbClr val="4E4E4E"/>
          </a:solidFill>
          <a:latin typeface="Microsoft Sans Serif" panose="020B0604020202020204" pitchFamily="34" charset="0"/>
          <a:ea typeface="ＭＳ Ｐゴシック" charset="0"/>
          <a:cs typeface="Microsoft Sans Serif" panose="020B0604020202020204" pitchFamily="34" charset="0"/>
          <a:sym typeface="Helvetica Neue Light" charset="0"/>
        </a:defRPr>
      </a:lvl4pPr>
      <a:lvl5pPr algn="l" defTabSz="409575" rtl="0" eaLnBrk="0" fontAlgn="base" hangingPunct="0">
        <a:spcBef>
          <a:spcPct val="0"/>
        </a:spcBef>
        <a:spcAft>
          <a:spcPct val="0"/>
        </a:spcAft>
        <a:buClr>
          <a:srgbClr val="0068A7"/>
        </a:buClr>
        <a:defRPr sz="3000">
          <a:solidFill>
            <a:srgbClr val="4E4E4E"/>
          </a:solidFill>
          <a:latin typeface="Microsoft Sans Serif" panose="020B0604020202020204" pitchFamily="34" charset="0"/>
          <a:ea typeface="ＭＳ Ｐゴシック" charset="0"/>
          <a:cs typeface="Microsoft Sans Serif" panose="020B0604020202020204" pitchFamily="34" charset="0"/>
          <a:sym typeface="Helvetica Neue Light" charset="0"/>
        </a:defRPr>
      </a:lvl5pPr>
      <a:lvl6pPr indent="803643" defTabSz="410751">
        <a:defRPr sz="3000">
          <a:latin typeface="+mn-lt"/>
          <a:ea typeface="+mn-ea"/>
          <a:cs typeface="+mn-cs"/>
          <a:sym typeface="Helvetica Neue Light"/>
        </a:defRPr>
      </a:lvl6pPr>
      <a:lvl7pPr indent="964372" defTabSz="410751">
        <a:defRPr sz="3000">
          <a:latin typeface="+mn-lt"/>
          <a:ea typeface="+mn-ea"/>
          <a:cs typeface="+mn-cs"/>
          <a:sym typeface="Helvetica Neue Light"/>
        </a:defRPr>
      </a:lvl7pPr>
      <a:lvl8pPr indent="1125101" defTabSz="410751">
        <a:defRPr sz="3000">
          <a:latin typeface="+mn-lt"/>
          <a:ea typeface="+mn-ea"/>
          <a:cs typeface="+mn-cs"/>
          <a:sym typeface="Helvetica Neue Light"/>
        </a:defRPr>
      </a:lvl8pPr>
      <a:lvl9pPr indent="1285829" defTabSz="410751">
        <a:defRPr sz="3000">
          <a:latin typeface="+mn-lt"/>
          <a:ea typeface="+mn-ea"/>
          <a:cs typeface="+mn-cs"/>
          <a:sym typeface="Helvetica Neue Light"/>
        </a:defRPr>
      </a:lvl9pPr>
    </p:titleStyle>
    <p:bodyStyle>
      <a:lvl1pPr marL="320675"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400">
          <a:solidFill>
            <a:srgbClr val="545454"/>
          </a:solidFill>
          <a:latin typeface="Microsoft Sans Serif"/>
          <a:ea typeface="ＭＳ Ｐゴシック" charset="0"/>
          <a:cs typeface="Microsoft Sans Serif"/>
          <a:sym typeface="Helvetica Neue Light" charset="0"/>
        </a:defRPr>
      </a:lvl1pPr>
      <a:lvl2pPr marL="641350" indent="-320675" algn="l" defTabSz="409575" rtl="0" eaLnBrk="0" fontAlgn="base" hangingPunct="0">
        <a:lnSpc>
          <a:spcPct val="90000"/>
        </a:lnSpc>
        <a:spcBef>
          <a:spcPct val="0"/>
        </a:spcBef>
        <a:spcAft>
          <a:spcPts val="600"/>
        </a:spcAft>
        <a:buClr>
          <a:srgbClr val="004773"/>
        </a:buClr>
        <a:buSzPct val="75000"/>
        <a:buFont typeface="Lucida Grande" charset="0"/>
        <a:buChar char="−"/>
        <a:defRPr sz="2000">
          <a:solidFill>
            <a:srgbClr val="545454"/>
          </a:solidFill>
          <a:latin typeface="Microsoft Sans Serif"/>
          <a:ea typeface="Microsoft Sans Serif" charset="0"/>
          <a:cs typeface="Microsoft Sans Serif"/>
          <a:sym typeface="Helvetica Neue Light" charset="0"/>
        </a:defRPr>
      </a:lvl2pPr>
      <a:lvl3pPr marL="963613"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000">
          <a:solidFill>
            <a:srgbClr val="545454"/>
          </a:solidFill>
          <a:latin typeface="Microsoft Sans Serif"/>
          <a:ea typeface="Microsoft Sans Serif" charset="0"/>
          <a:cs typeface="Microsoft Sans Serif"/>
          <a:sym typeface="Helvetica Neue Light" charset="0"/>
        </a:defRPr>
      </a:lvl3pPr>
      <a:lvl4pPr marL="1284288" indent="-320675" algn="l" defTabSz="409575" rtl="0" eaLnBrk="0" fontAlgn="base" hangingPunct="0">
        <a:lnSpc>
          <a:spcPct val="90000"/>
        </a:lnSpc>
        <a:spcBef>
          <a:spcPct val="0"/>
        </a:spcBef>
        <a:spcAft>
          <a:spcPts val="600"/>
        </a:spcAft>
        <a:buClr>
          <a:srgbClr val="004773"/>
        </a:buClr>
        <a:buSzPct val="75000"/>
        <a:buFont typeface="Lucida Grande" charset="0"/>
        <a:buChar char="–"/>
        <a:defRPr>
          <a:solidFill>
            <a:srgbClr val="545454"/>
          </a:solidFill>
          <a:latin typeface="Microsoft Sans Serif"/>
          <a:ea typeface="Microsoft Sans Serif" charset="0"/>
          <a:cs typeface="Microsoft Sans Serif"/>
          <a:sym typeface="Helvetica Neue Light" charset="0"/>
        </a:defRPr>
      </a:lvl4pPr>
      <a:lvl5pPr marL="1606550"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1600">
          <a:solidFill>
            <a:srgbClr val="545454"/>
          </a:solidFill>
          <a:latin typeface="Microsoft Sans Serif"/>
          <a:ea typeface="Microsoft Sans Serif" charset="0"/>
          <a:cs typeface="Microsoft Sans Serif"/>
          <a:sym typeface="Helvetica Neue Light" charset="0"/>
        </a:defRPr>
      </a:lvl5pPr>
      <a:lvl6pPr marL="1928744" indent="-321457" defTabSz="410751">
        <a:spcBef>
          <a:spcPts val="2953"/>
        </a:spcBef>
        <a:buSzPct val="75000"/>
        <a:buFont typeface="Helvetica Neue"/>
        <a:buChar char="•"/>
        <a:defRPr sz="2500">
          <a:solidFill>
            <a:srgbClr val="747474"/>
          </a:solidFill>
          <a:latin typeface="+mn-lt"/>
          <a:ea typeface="+mn-ea"/>
          <a:cs typeface="+mn-cs"/>
          <a:sym typeface="Helvetica Neue Light"/>
        </a:defRPr>
      </a:lvl6pPr>
      <a:lvl7pPr marL="2250201" indent="-321457" defTabSz="410751">
        <a:spcBef>
          <a:spcPts val="2953"/>
        </a:spcBef>
        <a:buSzPct val="75000"/>
        <a:buFont typeface="Helvetica Neue"/>
        <a:buChar char="•"/>
        <a:defRPr sz="2500">
          <a:solidFill>
            <a:srgbClr val="747474"/>
          </a:solidFill>
          <a:latin typeface="+mn-lt"/>
          <a:ea typeface="+mn-ea"/>
          <a:cs typeface="+mn-cs"/>
          <a:sym typeface="Helvetica Neue Light"/>
        </a:defRPr>
      </a:lvl7pPr>
      <a:lvl8pPr marL="2571659" indent="-321457" defTabSz="410751">
        <a:spcBef>
          <a:spcPts val="2953"/>
        </a:spcBef>
        <a:buSzPct val="75000"/>
        <a:buFont typeface="Helvetica Neue"/>
        <a:buChar char="•"/>
        <a:defRPr sz="2500">
          <a:solidFill>
            <a:srgbClr val="747474"/>
          </a:solidFill>
          <a:latin typeface="+mn-lt"/>
          <a:ea typeface="+mn-ea"/>
          <a:cs typeface="+mn-cs"/>
          <a:sym typeface="Helvetica Neue Light"/>
        </a:defRPr>
      </a:lvl8pPr>
      <a:lvl9pPr marL="2893116" indent="-321457" defTabSz="410751">
        <a:spcBef>
          <a:spcPts val="2953"/>
        </a:spcBef>
        <a:buSzPct val="75000"/>
        <a:buFont typeface="Helvetica Neue"/>
        <a:buChar char="•"/>
        <a:defRPr sz="2500">
          <a:solidFill>
            <a:srgbClr val="747474"/>
          </a:solidFill>
          <a:latin typeface="+mn-lt"/>
          <a:ea typeface="+mn-ea"/>
          <a:cs typeface="+mn-cs"/>
          <a:sym typeface="Helvetica Neue Light"/>
        </a:defRPr>
      </a:lvl9pPr>
    </p:bodyStyle>
    <p:otherStyle>
      <a:lvl1pPr algn="r" defTabSz="410751">
        <a:defRPr sz="1000">
          <a:solidFill>
            <a:schemeClr val="tx1"/>
          </a:solidFill>
          <a:latin typeface="+mn-lt"/>
          <a:ea typeface="+mn-ea"/>
          <a:cs typeface="+mn-cs"/>
          <a:sym typeface="Helvetica Neue"/>
        </a:defRPr>
      </a:lvl1pPr>
      <a:lvl2pPr indent="160729" algn="r" defTabSz="410751">
        <a:defRPr sz="1000">
          <a:solidFill>
            <a:schemeClr val="tx1"/>
          </a:solidFill>
          <a:latin typeface="+mn-lt"/>
          <a:ea typeface="+mn-ea"/>
          <a:cs typeface="+mn-cs"/>
          <a:sym typeface="Helvetica Neue"/>
        </a:defRPr>
      </a:lvl2pPr>
      <a:lvl3pPr indent="321457" algn="r" defTabSz="410751">
        <a:defRPr sz="1000">
          <a:solidFill>
            <a:schemeClr val="tx1"/>
          </a:solidFill>
          <a:latin typeface="+mn-lt"/>
          <a:ea typeface="+mn-ea"/>
          <a:cs typeface="+mn-cs"/>
          <a:sym typeface="Helvetica Neue"/>
        </a:defRPr>
      </a:lvl3pPr>
      <a:lvl4pPr indent="482186" algn="r" defTabSz="410751">
        <a:defRPr sz="1000">
          <a:solidFill>
            <a:schemeClr val="tx1"/>
          </a:solidFill>
          <a:latin typeface="+mn-lt"/>
          <a:ea typeface="+mn-ea"/>
          <a:cs typeface="+mn-cs"/>
          <a:sym typeface="Helvetica Neue"/>
        </a:defRPr>
      </a:lvl4pPr>
      <a:lvl5pPr indent="642915" algn="r" defTabSz="410751">
        <a:defRPr sz="1000">
          <a:solidFill>
            <a:schemeClr val="tx1"/>
          </a:solidFill>
          <a:latin typeface="+mn-lt"/>
          <a:ea typeface="+mn-ea"/>
          <a:cs typeface="+mn-cs"/>
          <a:sym typeface="Helvetica Neue"/>
        </a:defRPr>
      </a:lvl5pPr>
      <a:lvl6pPr indent="803643" algn="r" defTabSz="410751">
        <a:defRPr sz="1000">
          <a:solidFill>
            <a:schemeClr val="tx1"/>
          </a:solidFill>
          <a:latin typeface="+mn-lt"/>
          <a:ea typeface="+mn-ea"/>
          <a:cs typeface="+mn-cs"/>
          <a:sym typeface="Helvetica Neue"/>
        </a:defRPr>
      </a:lvl6pPr>
      <a:lvl7pPr indent="964372" algn="r" defTabSz="410751">
        <a:defRPr sz="1000">
          <a:solidFill>
            <a:schemeClr val="tx1"/>
          </a:solidFill>
          <a:latin typeface="+mn-lt"/>
          <a:ea typeface="+mn-ea"/>
          <a:cs typeface="+mn-cs"/>
          <a:sym typeface="Helvetica Neue"/>
        </a:defRPr>
      </a:lvl7pPr>
      <a:lvl8pPr indent="1125101" algn="r" defTabSz="410751">
        <a:defRPr sz="1000">
          <a:solidFill>
            <a:schemeClr val="tx1"/>
          </a:solidFill>
          <a:latin typeface="+mn-lt"/>
          <a:ea typeface="+mn-ea"/>
          <a:cs typeface="+mn-cs"/>
          <a:sym typeface="Helvetica Neue"/>
        </a:defRPr>
      </a:lvl8pPr>
      <a:lvl9pPr indent="1285829" algn="r" defTabSz="410751">
        <a:defRPr sz="10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771" y="2240248"/>
            <a:ext cx="7738800" cy="1470025"/>
          </a:xfrm>
        </p:spPr>
        <p:txBody>
          <a:bodyPr/>
          <a:lstStyle/>
          <a:p>
            <a:r>
              <a:rPr lang="en-US" dirty="0" smtClean="0">
                <a:latin typeface="Century Gothic" panose="020B0502020202020204" pitchFamily="34" charset="0"/>
              </a:rPr>
              <a:t>Practical Evaluation of Digital Learning: Tools and Approaches for Measuring the Effectiveness of Ed Tech</a:t>
            </a:r>
            <a:r>
              <a:rPr lang="en-US" dirty="0">
                <a:latin typeface="Century Gothic" panose="020B0502020202020204" pitchFamily="34" charset="0"/>
              </a:rPr>
              <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Subtitle 2"/>
          <p:cNvSpPr>
            <a:spLocks noGrp="1"/>
          </p:cNvSpPr>
          <p:nvPr>
            <p:ph type="subTitle" idx="1"/>
          </p:nvPr>
        </p:nvSpPr>
        <p:spPr>
          <a:xfrm>
            <a:off x="703524" y="4427830"/>
            <a:ext cx="7771410" cy="878610"/>
          </a:xfrm>
        </p:spPr>
        <p:txBody>
          <a:bodyPr/>
          <a:lstStyle/>
          <a:p>
            <a:r>
              <a:rPr lang="en-US" sz="1600" dirty="0"/>
              <a:t>Rebecca Griffiths, </a:t>
            </a:r>
            <a:r>
              <a:rPr lang="en-US" sz="1600" dirty="0" smtClean="0"/>
              <a:t>Principal Education Researcher, </a:t>
            </a:r>
            <a:r>
              <a:rPr lang="en-US" sz="1600" dirty="0"/>
              <a:t>SRI </a:t>
            </a:r>
            <a:r>
              <a:rPr lang="en-US" sz="1600" dirty="0" smtClean="0"/>
              <a:t>Education, Center for Technology in Learning</a:t>
            </a:r>
            <a:endParaRPr lang="en-US" sz="1600" dirty="0"/>
          </a:p>
          <a:p>
            <a:endParaRPr lang="en-US" sz="1600" dirty="0" smtClean="0"/>
          </a:p>
          <a:p>
            <a:r>
              <a:rPr lang="en-US" sz="1600" dirty="0" smtClean="0"/>
              <a:t>Nancy O’Neill, Associate </a:t>
            </a:r>
            <a:r>
              <a:rPr lang="en-US" sz="1600" dirty="0"/>
              <a:t>Director, William E. Kirwan Center for Academic Innovation</a:t>
            </a:r>
          </a:p>
          <a:p>
            <a:r>
              <a:rPr lang="en-US" sz="1600" dirty="0"/>
              <a:t>University System of Maryland </a:t>
            </a:r>
          </a:p>
          <a:p>
            <a:endParaRPr lang="en-US" sz="1600" dirty="0" smtClean="0"/>
          </a:p>
          <a:p>
            <a:r>
              <a:rPr lang="en-US" sz="1600" dirty="0" smtClean="0">
                <a:latin typeface="+mj-lt"/>
              </a:rPr>
              <a:t>November </a:t>
            </a:r>
            <a:r>
              <a:rPr lang="en-US" sz="1600" dirty="0">
                <a:latin typeface="+mj-lt"/>
              </a:rPr>
              <a:t>2</a:t>
            </a:r>
            <a:r>
              <a:rPr lang="en-US" sz="1600" dirty="0" smtClean="0">
                <a:latin typeface="+mj-lt"/>
              </a:rPr>
              <a:t>, 2017</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91746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597" t="8118" r="20965" b="27882"/>
          <a:stretch/>
        </p:blipFill>
        <p:spPr>
          <a:xfrm>
            <a:off x="0" y="231775"/>
            <a:ext cx="9047718" cy="5988039"/>
          </a:xfrm>
          <a:prstGeom prst="rect">
            <a:avLst/>
          </a:prstGeom>
        </p:spPr>
      </p:pic>
      <p:pic>
        <p:nvPicPr>
          <p:cNvPr id="2" name="Picture 1"/>
          <p:cNvPicPr>
            <a:picLocks noChangeAspect="1"/>
          </p:cNvPicPr>
          <p:nvPr/>
        </p:nvPicPr>
        <p:blipFill rotWithShape="1">
          <a:blip r:embed="rId3"/>
          <a:srcRect l="4768" t="20595" r="12633" b="7832"/>
          <a:stretch/>
        </p:blipFill>
        <p:spPr>
          <a:xfrm>
            <a:off x="229940" y="1489753"/>
            <a:ext cx="8811318" cy="4294599"/>
          </a:xfrm>
          <a:prstGeom prst="rect">
            <a:avLst/>
          </a:prstGeom>
        </p:spPr>
      </p:pic>
    </p:spTree>
    <p:extLst>
      <p:ext uri="{BB962C8B-B14F-4D97-AF65-F5344CB8AC3E}">
        <p14:creationId xmlns:p14="http://schemas.microsoft.com/office/powerpoint/2010/main" val="38116896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Partners for improvement</a:t>
            </a:r>
            <a:endParaRPr lang="en-US" sz="3600" dirty="0"/>
          </a:p>
        </p:txBody>
      </p:sp>
      <p:sp>
        <p:nvSpPr>
          <p:cNvPr id="4" name="TextBox 3"/>
          <p:cNvSpPr txBox="1"/>
          <p:nvPr/>
        </p:nvSpPr>
        <p:spPr>
          <a:xfrm>
            <a:off x="1756181" y="1775829"/>
            <a:ext cx="2092941" cy="461665"/>
          </a:xfrm>
          <a:prstGeom prst="rect">
            <a:avLst/>
          </a:prstGeom>
          <a:noFill/>
        </p:spPr>
        <p:txBody>
          <a:bodyPr wrap="none" rtlCol="0">
            <a:spAutoFit/>
          </a:bodyPr>
          <a:lstStyle/>
          <a:p>
            <a:r>
              <a:rPr lang="en-US" sz="2400" dirty="0" smtClean="0"/>
              <a:t>Instructor/SME</a:t>
            </a:r>
            <a:endParaRPr lang="en-US" sz="2400" dirty="0"/>
          </a:p>
        </p:txBody>
      </p:sp>
      <p:sp>
        <p:nvSpPr>
          <p:cNvPr id="5" name="TextBox 4"/>
          <p:cNvSpPr txBox="1"/>
          <p:nvPr/>
        </p:nvSpPr>
        <p:spPr>
          <a:xfrm>
            <a:off x="6895201" y="3072138"/>
            <a:ext cx="1480994" cy="461665"/>
          </a:xfrm>
          <a:prstGeom prst="rect">
            <a:avLst/>
          </a:prstGeom>
          <a:noFill/>
        </p:spPr>
        <p:txBody>
          <a:bodyPr wrap="none" rtlCol="0">
            <a:spAutoFit/>
          </a:bodyPr>
          <a:lstStyle/>
          <a:p>
            <a:r>
              <a:rPr lang="en-US" sz="2400" dirty="0" smtClean="0"/>
              <a:t>IT Support</a:t>
            </a:r>
            <a:endParaRPr lang="en-US" sz="2400" dirty="0"/>
          </a:p>
        </p:txBody>
      </p:sp>
      <p:sp>
        <p:nvSpPr>
          <p:cNvPr id="6" name="TextBox 5"/>
          <p:cNvSpPr txBox="1"/>
          <p:nvPr/>
        </p:nvSpPr>
        <p:spPr>
          <a:xfrm>
            <a:off x="607007" y="3947238"/>
            <a:ext cx="3161292" cy="461665"/>
          </a:xfrm>
          <a:prstGeom prst="rect">
            <a:avLst/>
          </a:prstGeom>
          <a:noFill/>
        </p:spPr>
        <p:txBody>
          <a:bodyPr wrap="none" rtlCol="0">
            <a:spAutoFit/>
          </a:bodyPr>
          <a:lstStyle/>
          <a:p>
            <a:r>
              <a:rPr lang="en-US" sz="2400" dirty="0" smtClean="0"/>
              <a:t>Instructional Designer</a:t>
            </a:r>
            <a:endParaRPr lang="en-US" sz="2400" dirty="0"/>
          </a:p>
        </p:txBody>
      </p:sp>
      <p:sp>
        <p:nvSpPr>
          <p:cNvPr id="7" name="TextBox 6"/>
          <p:cNvSpPr txBox="1"/>
          <p:nvPr/>
        </p:nvSpPr>
        <p:spPr>
          <a:xfrm>
            <a:off x="3768299" y="4971670"/>
            <a:ext cx="2885225" cy="461665"/>
          </a:xfrm>
          <a:prstGeom prst="rect">
            <a:avLst/>
          </a:prstGeom>
          <a:noFill/>
        </p:spPr>
        <p:txBody>
          <a:bodyPr wrap="none" rtlCol="0">
            <a:spAutoFit/>
          </a:bodyPr>
          <a:lstStyle/>
          <a:p>
            <a:r>
              <a:rPr lang="en-US" sz="2400" dirty="0" smtClean="0"/>
              <a:t>Evaluator/Data Office</a:t>
            </a:r>
            <a:endParaRPr lang="en-US" sz="2400" dirty="0"/>
          </a:p>
        </p:txBody>
      </p:sp>
      <p:sp>
        <p:nvSpPr>
          <p:cNvPr id="8" name="TextBox 7"/>
          <p:cNvSpPr txBox="1"/>
          <p:nvPr/>
        </p:nvSpPr>
        <p:spPr>
          <a:xfrm>
            <a:off x="5120911" y="1661727"/>
            <a:ext cx="3595856" cy="461665"/>
          </a:xfrm>
          <a:prstGeom prst="rect">
            <a:avLst/>
          </a:prstGeom>
          <a:noFill/>
        </p:spPr>
        <p:txBody>
          <a:bodyPr wrap="none" rtlCol="0">
            <a:spAutoFit/>
          </a:bodyPr>
          <a:lstStyle/>
          <a:p>
            <a:r>
              <a:rPr lang="en-US" sz="2400" dirty="0" smtClean="0"/>
              <a:t>Colleagues/Dept. Leader</a:t>
            </a:r>
            <a:endParaRPr lang="en-US" sz="2400" dirty="0"/>
          </a:p>
        </p:txBody>
      </p:sp>
      <p:grpSp>
        <p:nvGrpSpPr>
          <p:cNvPr id="3" name="Group 2"/>
          <p:cNvGrpSpPr/>
          <p:nvPr/>
        </p:nvGrpSpPr>
        <p:grpSpPr>
          <a:xfrm>
            <a:off x="3377478" y="2017615"/>
            <a:ext cx="3325220" cy="2954055"/>
            <a:chOff x="3449558" y="1973061"/>
            <a:chExt cx="3325220" cy="2954055"/>
          </a:xfrm>
        </p:grpSpPr>
        <p:sp>
          <p:nvSpPr>
            <p:cNvPr id="9" name="Oval 8"/>
            <p:cNvSpPr/>
            <p:nvPr/>
          </p:nvSpPr>
          <p:spPr>
            <a:xfrm rot="18514095">
              <a:off x="4225952" y="1964426"/>
              <a:ext cx="999861" cy="17970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rot="1936349">
              <a:off x="4769768" y="1973061"/>
              <a:ext cx="999861" cy="188896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3554410">
              <a:off x="3938237" y="2596633"/>
              <a:ext cx="884578" cy="18619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29627" y="3265282"/>
              <a:ext cx="982568" cy="166183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17004694">
              <a:off x="5291504" y="2378036"/>
              <a:ext cx="999861" cy="1966687"/>
            </a:xfrm>
            <a:prstGeom prst="ellipse">
              <a:avLst/>
            </a:prstGeom>
            <a:noFill/>
            <a:ln>
              <a:solidFill>
                <a:schemeClr val="accent1">
                  <a:lumMod val="75000"/>
                </a:schemeClr>
              </a:solidFill>
            </a:ln>
            <a:scene3d>
              <a:camera prst="obliqueTopLeft">
                <a:rot lat="0" lon="27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un 13"/>
            <p:cNvSpPr/>
            <p:nvPr/>
          </p:nvSpPr>
          <p:spPr>
            <a:xfrm>
              <a:off x="4573400" y="2894338"/>
              <a:ext cx="914400" cy="914400"/>
            </a:xfrm>
            <a:prstGeom prst="su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046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708" t="11017" r="26431" b="16328"/>
          <a:stretch/>
        </p:blipFill>
        <p:spPr>
          <a:xfrm>
            <a:off x="470689" y="172734"/>
            <a:ext cx="7193225" cy="6685266"/>
          </a:xfrm>
          <a:prstGeom prst="rect">
            <a:avLst/>
          </a:prstGeom>
        </p:spPr>
      </p:pic>
      <p:sp>
        <p:nvSpPr>
          <p:cNvPr id="3" name="Oval 2"/>
          <p:cNvSpPr/>
          <p:nvPr/>
        </p:nvSpPr>
        <p:spPr>
          <a:xfrm>
            <a:off x="7128" y="3051313"/>
            <a:ext cx="7656786" cy="3936124"/>
          </a:xfrm>
          <a:prstGeom prst="ellipse">
            <a:avLst/>
          </a:prstGeom>
          <a:noFill/>
          <a:ln w="5715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24187385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4" y="1092483"/>
            <a:ext cx="9013749" cy="536902"/>
          </a:xfrm>
        </p:spPr>
        <p:txBody>
          <a:bodyPr>
            <a:noAutofit/>
          </a:bodyPr>
          <a:lstStyle/>
          <a:p>
            <a:pPr>
              <a:lnSpc>
                <a:spcPts val="3215"/>
              </a:lnSpc>
            </a:pPr>
            <a:r>
              <a:rPr lang="en-US" sz="3113" dirty="0">
                <a:solidFill>
                  <a:schemeClr val="tx1">
                    <a:lumMod val="75000"/>
                    <a:lumOff val="25000"/>
                  </a:schemeClr>
                </a:solidFill>
              </a:rPr>
              <a:t>Series of Rapid Small Improvement Studies</a:t>
            </a:r>
          </a:p>
        </p:txBody>
      </p:sp>
      <p:pic>
        <p:nvPicPr>
          <p:cNvPr id="4" name="Picture 3" descr="spiral-improvement-graphic.png"/>
          <p:cNvPicPr>
            <a:picLocks noChangeAspect="1"/>
          </p:cNvPicPr>
          <p:nvPr/>
        </p:nvPicPr>
        <p:blipFill rotWithShape="1">
          <a:blip r:embed="rId3"/>
          <a:srcRect t="10632" b="5363"/>
          <a:stretch/>
        </p:blipFill>
        <p:spPr>
          <a:xfrm>
            <a:off x="1604494" y="2880479"/>
            <a:ext cx="6802094" cy="2772565"/>
          </a:xfrm>
          <a:prstGeom prst="rect">
            <a:avLst/>
          </a:prstGeom>
        </p:spPr>
      </p:pic>
      <p:pic>
        <p:nvPicPr>
          <p:cNvPr id="6" name="Picture 1" descr="pathway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321" y="1941906"/>
            <a:ext cx="4051300" cy="57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arnegie_Foundation_for_the_Advancement_of_Teaching_logo.png"/>
          <p:cNvPicPr>
            <a:picLocks noChangeAspect="1"/>
          </p:cNvPicPr>
          <p:nvPr/>
        </p:nvPicPr>
        <p:blipFill rotWithShape="1">
          <a:blip r:embed="rId5" cstate="email">
            <a:extLst>
              <a:ext uri="{28A0092B-C50C-407E-A947-70E740481C1C}">
                <a14:useLocalDpi xmlns:a14="http://schemas.microsoft.com/office/drawing/2010/main" val="0"/>
              </a:ext>
            </a:extLst>
          </a:blip>
          <a:srcRect l="2018" r="-2017"/>
          <a:stretch/>
        </p:blipFill>
        <p:spPr>
          <a:xfrm>
            <a:off x="727408" y="1813034"/>
            <a:ext cx="3539255" cy="1067445"/>
          </a:xfrm>
          <a:prstGeom prst="rect">
            <a:avLst/>
          </a:prstGeom>
        </p:spPr>
      </p:pic>
      <p:cxnSp>
        <p:nvCxnSpPr>
          <p:cNvPr id="9" name="Straight Arrow Connector 8"/>
          <p:cNvCxnSpPr/>
          <p:nvPr/>
        </p:nvCxnSpPr>
        <p:spPr>
          <a:xfrm flipV="1">
            <a:off x="2171285" y="2893705"/>
            <a:ext cx="0" cy="24342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171286" y="5327930"/>
            <a:ext cx="56111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67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use of PEDL</a:t>
            </a:r>
            <a:endParaRPr lang="en-US" dirty="0"/>
          </a:p>
        </p:txBody>
      </p:sp>
      <p:sp>
        <p:nvSpPr>
          <p:cNvPr id="3" name="Content Placeholder 2"/>
          <p:cNvSpPr>
            <a:spLocks noGrp="1"/>
          </p:cNvSpPr>
          <p:nvPr>
            <p:ph sz="quarter" idx="10"/>
          </p:nvPr>
        </p:nvSpPr>
        <p:spPr/>
        <p:txBody>
          <a:bodyPr/>
          <a:lstStyle/>
          <a:p>
            <a:pPr marL="228326" indent="-228326">
              <a:buAutoNum type="arabicPeriod"/>
            </a:pPr>
            <a:r>
              <a:rPr lang="en-US" dirty="0" smtClean="0"/>
              <a:t>Faculty </a:t>
            </a:r>
            <a:r>
              <a:rPr lang="en-US" dirty="0"/>
              <a:t>members seeking small grants to implement new tech tool, need to include evaluation in </a:t>
            </a:r>
            <a:r>
              <a:rPr lang="en-US" dirty="0" smtClean="0"/>
              <a:t>proposal</a:t>
            </a:r>
          </a:p>
          <a:p>
            <a:pPr marL="228326" indent="-228326">
              <a:buAutoNum type="arabicPeriod"/>
            </a:pPr>
            <a:endParaRPr lang="en-US" dirty="0"/>
          </a:p>
          <a:p>
            <a:pPr marL="228326" indent="-228326">
              <a:buAutoNum type="arabicPeriod"/>
            </a:pPr>
            <a:r>
              <a:rPr lang="en-US" dirty="0"/>
              <a:t>Department decides to redesign gateway course, e.g. Intro to Chemistry. </a:t>
            </a:r>
          </a:p>
          <a:p>
            <a:pPr marL="228326" indent="-228326">
              <a:buAutoNum type="arabicPeriod"/>
            </a:pPr>
            <a:endParaRPr lang="en-US" dirty="0" smtClean="0"/>
          </a:p>
          <a:p>
            <a:pPr marL="228326" indent="-228326">
              <a:buAutoNum type="arabicPeriod"/>
            </a:pPr>
            <a:r>
              <a:rPr lang="en-US" dirty="0" smtClean="0"/>
              <a:t>CAO </a:t>
            </a:r>
            <a:r>
              <a:rPr lang="en-US" dirty="0"/>
              <a:t>announces policy to prioritize use of OER where possible, wants systematic measurement of course impacts.</a:t>
            </a:r>
          </a:p>
          <a:p>
            <a:endParaRPr lang="en-US" dirty="0"/>
          </a:p>
        </p:txBody>
      </p:sp>
    </p:spTree>
    <p:extLst>
      <p:ext uri="{BB962C8B-B14F-4D97-AF65-F5344CB8AC3E}">
        <p14:creationId xmlns:p14="http://schemas.microsoft.com/office/powerpoint/2010/main" val="134080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0050" y="735480"/>
            <a:ext cx="8328025" cy="5360520"/>
          </a:xfrm>
        </p:spPr>
        <p:txBody>
          <a:bodyPr/>
          <a:lstStyle/>
          <a:p>
            <a:pPr marL="0" indent="0">
              <a:buNone/>
            </a:pPr>
            <a:r>
              <a:rPr lang="en-US" dirty="0"/>
              <a:t>USM Reflections</a:t>
            </a:r>
          </a:p>
          <a:p>
            <a:r>
              <a:rPr lang="en-US" dirty="0"/>
              <a:t>The reality of single course evaluations </a:t>
            </a:r>
          </a:p>
          <a:p>
            <a:r>
              <a:rPr lang="en-US" dirty="0" smtClean="0"/>
              <a:t>Helps to have something tangible to show people (kicking the tires)</a:t>
            </a:r>
          </a:p>
          <a:p>
            <a:r>
              <a:rPr lang="en-US" dirty="0" smtClean="0"/>
              <a:t>Faculty fellows use case holds promise </a:t>
            </a:r>
            <a:r>
              <a:rPr lang="en-US" dirty="0"/>
              <a:t>(</a:t>
            </a:r>
            <a:r>
              <a:rPr lang="en-US" dirty="0" smtClean="0"/>
              <a:t>changing the RFP, coordination of support)</a:t>
            </a:r>
          </a:p>
          <a:p>
            <a:r>
              <a:rPr lang="en-US" dirty="0" smtClean="0"/>
              <a:t>Availability </a:t>
            </a:r>
            <a:r>
              <a:rPr lang="en-US" dirty="0"/>
              <a:t>of tools is necessary but not </a:t>
            </a:r>
            <a:r>
              <a:rPr lang="en-US" dirty="0" smtClean="0"/>
              <a:t>sufficient</a:t>
            </a:r>
          </a:p>
          <a:p>
            <a:pPr lvl="1"/>
            <a:r>
              <a:rPr lang="en-US" dirty="0" smtClean="0"/>
              <a:t>Faculty/departmental incentives to be more evidence-based</a:t>
            </a:r>
          </a:p>
          <a:p>
            <a:pPr lvl="1"/>
            <a:r>
              <a:rPr lang="en-US" dirty="0"/>
              <a:t>K</a:t>
            </a:r>
            <a:r>
              <a:rPr lang="en-US" dirty="0" smtClean="0"/>
              <a:t>nowledge of and ease of access to resources and supports</a:t>
            </a:r>
          </a:p>
          <a:p>
            <a:endParaRPr lang="en-US" dirty="0" smtClean="0"/>
          </a:p>
          <a:p>
            <a:pPr marL="0" indent="0">
              <a:buNone/>
            </a:pPr>
            <a:r>
              <a:rPr lang="en-US" dirty="0" smtClean="0"/>
              <a:t>Audience Reflection</a:t>
            </a:r>
          </a:p>
          <a:p>
            <a:r>
              <a:rPr lang="en-US" dirty="0" smtClean="0"/>
              <a:t>What are the “enabling conditions” that would motivate faculty and staff at your institution to make use of these tools? </a:t>
            </a:r>
            <a:endParaRPr lang="en-US" dirty="0"/>
          </a:p>
        </p:txBody>
      </p:sp>
    </p:spTree>
    <p:extLst>
      <p:ext uri="{BB962C8B-B14F-4D97-AF65-F5344CB8AC3E}">
        <p14:creationId xmlns:p14="http://schemas.microsoft.com/office/powerpoint/2010/main" val="140058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br>
              <a:rPr lang="en-US" dirty="0" smtClean="0"/>
            </a:br>
            <a:r>
              <a:rPr lang="en-US" dirty="0" smtClean="0"/>
              <a:t/>
            </a:r>
            <a:br>
              <a:rPr lang="en-US" dirty="0" smtClean="0"/>
            </a:br>
            <a:r>
              <a:rPr lang="en-US" dirty="0" smtClean="0"/>
              <a:t/>
            </a:r>
            <a:br>
              <a:rPr lang="en-US" dirty="0" smtClean="0"/>
            </a:br>
            <a:r>
              <a:rPr lang="en-US" dirty="0" smtClean="0"/>
              <a:t>PEDL Prototype:</a:t>
            </a:r>
            <a:r>
              <a:rPr lang="en-US" dirty="0"/>
              <a:t/>
            </a:r>
            <a:br>
              <a:rPr lang="en-US" dirty="0"/>
            </a:br>
            <a:r>
              <a:rPr lang="en-US" dirty="0" smtClean="0"/>
              <a:t/>
            </a:r>
            <a:br>
              <a:rPr lang="en-US" dirty="0" smtClean="0"/>
            </a:br>
            <a:r>
              <a:rPr lang="en-US" sz="2700" dirty="0" smtClean="0"/>
              <a:t>http</a:t>
            </a:r>
            <a:r>
              <a:rPr lang="en-US" sz="2700" dirty="0"/>
              <a:t>://evaltoolkit.wpengine.com/implement-measure</a:t>
            </a:r>
            <a:r>
              <a:rPr lang="en-US" sz="2700" dirty="0" smtClean="0"/>
              <a:t>/</a:t>
            </a:r>
            <a:br>
              <a:rPr lang="en-US" sz="2700" dirty="0" smtClean="0"/>
            </a:br>
            <a:r>
              <a:rPr lang="en-US" sz="2700" dirty="0" smtClean="0"/>
              <a:t>User name: demo</a:t>
            </a:r>
            <a:br>
              <a:rPr lang="en-US" sz="2700" dirty="0" smtClean="0"/>
            </a:br>
            <a:r>
              <a:rPr lang="en-US" sz="2700" dirty="0" smtClean="0"/>
              <a:t>Password: evaluation</a:t>
            </a:r>
            <a:endParaRPr lang="en-US" sz="2700" dirty="0"/>
          </a:p>
        </p:txBody>
      </p:sp>
    </p:spTree>
    <p:extLst>
      <p:ext uri="{BB962C8B-B14F-4D97-AF65-F5344CB8AC3E}">
        <p14:creationId xmlns:p14="http://schemas.microsoft.com/office/powerpoint/2010/main" val="38778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15277"/>
            <a:ext cx="8784405" cy="5169073"/>
            <a:chOff x="0" y="132391"/>
            <a:chExt cx="8784405" cy="5169073"/>
          </a:xfrm>
        </p:grpSpPr>
        <p:pic>
          <p:nvPicPr>
            <p:cNvPr id="2" name="Picture 1"/>
            <p:cNvPicPr>
              <a:picLocks noChangeAspect="1"/>
            </p:cNvPicPr>
            <p:nvPr/>
          </p:nvPicPr>
          <p:blipFill rotWithShape="1">
            <a:blip r:embed="rId3"/>
            <a:srcRect l="26520" t="11906" r="37745" b="58170"/>
            <a:stretch/>
          </p:blipFill>
          <p:spPr>
            <a:xfrm>
              <a:off x="484903" y="132391"/>
              <a:ext cx="8299502" cy="4343916"/>
            </a:xfrm>
            <a:prstGeom prst="rect">
              <a:avLst/>
            </a:prstGeom>
          </p:spPr>
        </p:pic>
        <p:pic>
          <p:nvPicPr>
            <p:cNvPr id="4" name="Picture 3"/>
            <p:cNvPicPr>
              <a:picLocks noChangeAspect="1"/>
            </p:cNvPicPr>
            <p:nvPr/>
          </p:nvPicPr>
          <p:blipFill rotWithShape="1">
            <a:blip r:embed="rId3"/>
            <a:srcRect l="26520" t="57208" r="38001" b="23907"/>
            <a:stretch/>
          </p:blipFill>
          <p:spPr>
            <a:xfrm>
              <a:off x="484902" y="2541061"/>
              <a:ext cx="8297591" cy="2760403"/>
            </a:xfrm>
            <a:prstGeom prst="rect">
              <a:avLst/>
            </a:prstGeom>
          </p:spPr>
        </p:pic>
        <p:sp>
          <p:nvSpPr>
            <p:cNvPr id="3" name="Oval 2"/>
            <p:cNvSpPr/>
            <p:nvPr/>
          </p:nvSpPr>
          <p:spPr>
            <a:xfrm>
              <a:off x="0" y="2077232"/>
              <a:ext cx="7726166" cy="3224232"/>
            </a:xfrm>
            <a:prstGeom prst="ellipse">
              <a:avLst/>
            </a:prstGeom>
            <a:noFill/>
            <a:ln w="5715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Neue Light"/>
              </a:endParaRPr>
            </a:p>
          </p:txBody>
        </p:sp>
      </p:grpSp>
    </p:spTree>
    <p:extLst>
      <p:ext uri="{BB962C8B-B14F-4D97-AF65-F5344CB8AC3E}">
        <p14:creationId xmlns:p14="http://schemas.microsoft.com/office/powerpoint/2010/main" val="23594034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587" t="7609" r="29337" b="37992"/>
          <a:stretch/>
        </p:blipFill>
        <p:spPr>
          <a:xfrm>
            <a:off x="-6649" y="2211"/>
            <a:ext cx="6156230" cy="4446165"/>
          </a:xfrm>
          <a:prstGeom prst="rect">
            <a:avLst/>
          </a:prstGeom>
          <a:ln>
            <a:solidFill>
              <a:schemeClr val="tx1"/>
            </a:solidFill>
          </a:ln>
        </p:spPr>
      </p:pic>
      <p:sp>
        <p:nvSpPr>
          <p:cNvPr id="7" name="Oval 6"/>
          <p:cNvSpPr/>
          <p:nvPr/>
        </p:nvSpPr>
        <p:spPr>
          <a:xfrm>
            <a:off x="1638300" y="781050"/>
            <a:ext cx="1433166" cy="601892"/>
          </a:xfrm>
          <a:prstGeom prst="ellipse">
            <a:avLst/>
          </a:prstGeom>
          <a:noFill/>
          <a:ln w="127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Neue Light"/>
            </a:endParaRPr>
          </a:p>
        </p:txBody>
      </p:sp>
      <p:pic>
        <p:nvPicPr>
          <p:cNvPr id="2" name="Picture 1"/>
          <p:cNvPicPr>
            <a:picLocks noChangeAspect="1"/>
          </p:cNvPicPr>
          <p:nvPr/>
        </p:nvPicPr>
        <p:blipFill rotWithShape="1">
          <a:blip r:embed="rId4"/>
          <a:srcRect l="53133" t="24611" r="30164" b="45446"/>
          <a:stretch/>
        </p:blipFill>
        <p:spPr>
          <a:xfrm>
            <a:off x="3957404" y="2054292"/>
            <a:ext cx="4748604" cy="4788168"/>
          </a:xfrm>
          <a:prstGeom prst="rect">
            <a:avLst/>
          </a:prstGeom>
        </p:spPr>
      </p:pic>
    </p:spTree>
    <p:extLst>
      <p:ext uri="{BB962C8B-B14F-4D97-AF65-F5344CB8AC3E}">
        <p14:creationId xmlns:p14="http://schemas.microsoft.com/office/powerpoint/2010/main" val="379571599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965" t="21216" r="37330" b="32258"/>
          <a:stretch/>
        </p:blipFill>
        <p:spPr>
          <a:xfrm>
            <a:off x="0" y="-176643"/>
            <a:ext cx="7644809" cy="6056448"/>
          </a:xfrm>
          <a:prstGeom prst="rect">
            <a:avLst/>
          </a:prstGeom>
        </p:spPr>
      </p:pic>
      <p:sp>
        <p:nvSpPr>
          <p:cNvPr id="3" name="Oval 2"/>
          <p:cNvSpPr/>
          <p:nvPr/>
        </p:nvSpPr>
        <p:spPr>
          <a:xfrm>
            <a:off x="0" y="3015582"/>
            <a:ext cx="5495292" cy="2491366"/>
          </a:xfrm>
          <a:prstGeom prst="ellipse">
            <a:avLst/>
          </a:prstGeom>
          <a:noFill/>
          <a:ln w="5715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Neue Light"/>
            </a:endParaRPr>
          </a:p>
        </p:txBody>
      </p:sp>
      <p:pic>
        <p:nvPicPr>
          <p:cNvPr id="4" name="Picture 3"/>
          <p:cNvPicPr>
            <a:picLocks noChangeAspect="1"/>
          </p:cNvPicPr>
          <p:nvPr/>
        </p:nvPicPr>
        <p:blipFill rotWithShape="1">
          <a:blip r:embed="rId4"/>
          <a:srcRect l="27749" t="28843" r="34503" b="10760"/>
          <a:stretch/>
        </p:blipFill>
        <p:spPr>
          <a:xfrm>
            <a:off x="5864772" y="3541987"/>
            <a:ext cx="3121572" cy="3121572"/>
          </a:xfrm>
          <a:prstGeom prst="rect">
            <a:avLst/>
          </a:prstGeom>
        </p:spPr>
      </p:pic>
    </p:spTree>
    <p:extLst>
      <p:ext uri="{BB962C8B-B14F-4D97-AF65-F5344CB8AC3E}">
        <p14:creationId xmlns:p14="http://schemas.microsoft.com/office/powerpoint/2010/main" val="12656884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6198" y="1652401"/>
            <a:ext cx="7960876" cy="1178690"/>
          </a:xfrm>
          <a:prstGeom prst="rect">
            <a:avLst/>
          </a:prstGeom>
        </p:spPr>
        <p:txBody>
          <a:bodyPr/>
          <a:lstStyle>
            <a:lvl1pPr marL="320675"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400">
                <a:solidFill>
                  <a:srgbClr val="545454"/>
                </a:solidFill>
                <a:latin typeface="Microsoft Sans Serif"/>
                <a:ea typeface="ＭＳ Ｐゴシック" charset="0"/>
                <a:cs typeface="Microsoft Sans Serif"/>
                <a:sym typeface="Helvetica Neue Light" charset="0"/>
              </a:defRPr>
            </a:lvl1pPr>
            <a:lvl2pPr marL="641350" indent="-320675" algn="l" defTabSz="409575" rtl="0" eaLnBrk="0" fontAlgn="base" hangingPunct="0">
              <a:lnSpc>
                <a:spcPct val="90000"/>
              </a:lnSpc>
              <a:spcBef>
                <a:spcPct val="0"/>
              </a:spcBef>
              <a:spcAft>
                <a:spcPts val="600"/>
              </a:spcAft>
              <a:buClr>
                <a:srgbClr val="004773"/>
              </a:buClr>
              <a:buSzPct val="75000"/>
              <a:buFont typeface="Lucida Grande" charset="0"/>
              <a:buChar char="−"/>
              <a:defRPr sz="2000">
                <a:solidFill>
                  <a:srgbClr val="545454"/>
                </a:solidFill>
                <a:latin typeface="Microsoft Sans Serif"/>
                <a:ea typeface="Microsoft Sans Serif" charset="0"/>
                <a:cs typeface="Microsoft Sans Serif"/>
                <a:sym typeface="Helvetica Neue Light" charset="0"/>
              </a:defRPr>
            </a:lvl2pPr>
            <a:lvl3pPr marL="963613"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000">
                <a:solidFill>
                  <a:srgbClr val="545454"/>
                </a:solidFill>
                <a:latin typeface="Microsoft Sans Serif"/>
                <a:ea typeface="Microsoft Sans Serif" charset="0"/>
                <a:cs typeface="Microsoft Sans Serif"/>
                <a:sym typeface="Helvetica Neue Light" charset="0"/>
              </a:defRPr>
            </a:lvl3pPr>
            <a:lvl4pPr marL="1284288" indent="-320675" algn="l" defTabSz="409575" rtl="0" eaLnBrk="0" fontAlgn="base" hangingPunct="0">
              <a:lnSpc>
                <a:spcPct val="90000"/>
              </a:lnSpc>
              <a:spcBef>
                <a:spcPct val="0"/>
              </a:spcBef>
              <a:spcAft>
                <a:spcPts val="600"/>
              </a:spcAft>
              <a:buClr>
                <a:srgbClr val="004773"/>
              </a:buClr>
              <a:buSzPct val="75000"/>
              <a:buFont typeface="Lucida Grande" charset="0"/>
              <a:buChar char="–"/>
              <a:defRPr>
                <a:solidFill>
                  <a:srgbClr val="545454"/>
                </a:solidFill>
                <a:latin typeface="Microsoft Sans Serif"/>
                <a:ea typeface="Microsoft Sans Serif" charset="0"/>
                <a:cs typeface="Microsoft Sans Serif"/>
                <a:sym typeface="Helvetica Neue Light" charset="0"/>
              </a:defRPr>
            </a:lvl4pPr>
            <a:lvl5pPr marL="1606550"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1600">
                <a:solidFill>
                  <a:srgbClr val="545454"/>
                </a:solidFill>
                <a:latin typeface="Microsoft Sans Serif"/>
                <a:ea typeface="Microsoft Sans Serif" charset="0"/>
                <a:cs typeface="Microsoft Sans Serif"/>
                <a:sym typeface="Helvetica Neue Light" charset="0"/>
              </a:defRPr>
            </a:lvl5pPr>
            <a:lvl6pPr marL="1928744" indent="-321457" defTabSz="410751">
              <a:spcBef>
                <a:spcPts val="2953"/>
              </a:spcBef>
              <a:buSzPct val="75000"/>
              <a:buFont typeface="Helvetica Neue"/>
              <a:buChar char="•"/>
              <a:defRPr sz="2500">
                <a:solidFill>
                  <a:srgbClr val="747474"/>
                </a:solidFill>
                <a:latin typeface="+mn-lt"/>
                <a:ea typeface="+mn-ea"/>
                <a:cs typeface="+mn-cs"/>
                <a:sym typeface="Helvetica Neue Light"/>
              </a:defRPr>
            </a:lvl6pPr>
            <a:lvl7pPr marL="2250201" indent="-321457" defTabSz="410751">
              <a:spcBef>
                <a:spcPts val="2953"/>
              </a:spcBef>
              <a:buSzPct val="75000"/>
              <a:buFont typeface="Helvetica Neue"/>
              <a:buChar char="•"/>
              <a:defRPr sz="2500">
                <a:solidFill>
                  <a:srgbClr val="747474"/>
                </a:solidFill>
                <a:latin typeface="+mn-lt"/>
                <a:ea typeface="+mn-ea"/>
                <a:cs typeface="+mn-cs"/>
                <a:sym typeface="Helvetica Neue Light"/>
              </a:defRPr>
            </a:lvl7pPr>
            <a:lvl8pPr marL="2571659" indent="-321457" defTabSz="410751">
              <a:spcBef>
                <a:spcPts val="2953"/>
              </a:spcBef>
              <a:buSzPct val="75000"/>
              <a:buFont typeface="Helvetica Neue"/>
              <a:buChar char="•"/>
              <a:defRPr sz="2500">
                <a:solidFill>
                  <a:srgbClr val="747474"/>
                </a:solidFill>
                <a:latin typeface="+mn-lt"/>
                <a:ea typeface="+mn-ea"/>
                <a:cs typeface="+mn-cs"/>
                <a:sym typeface="Helvetica Neue Light"/>
              </a:defRPr>
            </a:lvl8pPr>
            <a:lvl9pPr marL="2893116" indent="-321457" defTabSz="410751">
              <a:spcBef>
                <a:spcPts val="2953"/>
              </a:spcBef>
              <a:buSzPct val="75000"/>
              <a:buFont typeface="Helvetica Neue"/>
              <a:buChar char="•"/>
              <a:defRPr sz="2500">
                <a:solidFill>
                  <a:srgbClr val="747474"/>
                </a:solidFill>
                <a:latin typeface="+mn-lt"/>
                <a:ea typeface="+mn-ea"/>
                <a:cs typeface="+mn-cs"/>
                <a:sym typeface="Helvetica Neue Light"/>
              </a:defRPr>
            </a:lvl9pPr>
          </a:lstStyle>
          <a:p>
            <a:pPr marL="0" indent="0">
              <a:buNone/>
            </a:pPr>
            <a:endParaRPr lang="en-US" kern="0" dirty="0" smtClean="0"/>
          </a:p>
        </p:txBody>
      </p:sp>
      <p:sp>
        <p:nvSpPr>
          <p:cNvPr id="6" name="Title 5"/>
          <p:cNvSpPr>
            <a:spLocks noGrp="1"/>
          </p:cNvSpPr>
          <p:nvPr>
            <p:ph type="title"/>
          </p:nvPr>
        </p:nvSpPr>
        <p:spPr/>
        <p:txBody>
          <a:bodyPr/>
          <a:lstStyle/>
          <a:p>
            <a:r>
              <a:rPr lang="en-US" sz="3200" dirty="0">
                <a:latin typeface="Century Gothic" panose="020B0502020202020204" pitchFamily="34" charset="0"/>
              </a:rPr>
              <a:t>Large Variation in Effects, Even for the Same Product</a:t>
            </a:r>
          </a:p>
        </p:txBody>
      </p:sp>
      <p:sp>
        <p:nvSpPr>
          <p:cNvPr id="16" name="TextBox 15"/>
          <p:cNvSpPr txBox="1"/>
          <p:nvPr/>
        </p:nvSpPr>
        <p:spPr>
          <a:xfrm>
            <a:off x="1453357" y="1892531"/>
            <a:ext cx="6237285"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a:spcBef>
                <a:spcPts val="0"/>
              </a:spcBef>
              <a:spcAft>
                <a:spcPts val="0"/>
              </a:spcAft>
            </a:pPr>
            <a:r>
              <a:rPr lang="en-US" dirty="0" smtClean="0">
                <a:solidFill>
                  <a:srgbClr val="545454"/>
                </a:solidFill>
                <a:latin typeface="Microsoft Sans Serif" charset="0"/>
              </a:rPr>
              <a:t>Effect Sizes for Digital Courseware Product</a:t>
            </a:r>
          </a:p>
        </p:txBody>
      </p:sp>
      <p:pic>
        <p:nvPicPr>
          <p:cNvPr id="17" name="Picture 16" descr="NGC_ForestPlot_PerGrantee_1Plot.pdf"/>
          <p:cNvPicPr>
            <a:picLocks noChangeAspect="1"/>
          </p:cNvPicPr>
          <p:nvPr/>
        </p:nvPicPr>
        <p:blipFill rotWithShape="1">
          <a:blip r:embed="rId3" cstate="email">
            <a:extLst>
              <a:ext uri="{28A0092B-C50C-407E-A947-70E740481C1C}">
                <a14:useLocalDpi xmlns:a14="http://schemas.microsoft.com/office/drawing/2010/main" val="0"/>
              </a:ext>
            </a:extLst>
          </a:blip>
          <a:srcRect l="44326" t="21331" r="20539" b="60004"/>
          <a:stretch/>
        </p:blipFill>
        <p:spPr>
          <a:xfrm>
            <a:off x="2756431" y="2718762"/>
            <a:ext cx="3118104" cy="1280160"/>
          </a:xfrm>
          <a:prstGeom prst="rect">
            <a:avLst/>
          </a:prstGeom>
        </p:spPr>
      </p:pic>
      <p:sp>
        <p:nvSpPr>
          <p:cNvPr id="18" name="TextBox 17"/>
          <p:cNvSpPr txBox="1"/>
          <p:nvPr/>
        </p:nvSpPr>
        <p:spPr>
          <a:xfrm>
            <a:off x="2718225" y="4107485"/>
            <a:ext cx="3729948" cy="2564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fontAlgn="auto">
              <a:spcBef>
                <a:spcPts val="0"/>
              </a:spcBef>
              <a:spcAft>
                <a:spcPts val="0"/>
              </a:spcAft>
            </a:pPr>
            <a:r>
              <a:rPr lang="en-US" sz="1000" dirty="0" smtClean="0">
                <a:solidFill>
                  <a:srgbClr val="545454"/>
                </a:solidFill>
                <a:latin typeface="Microsoft Sans Serif" charset="0"/>
              </a:rPr>
              <a:t>-2.00           -1.00	         0	       +1.00	           +2.00</a:t>
            </a:r>
          </a:p>
        </p:txBody>
      </p:sp>
      <p:sp>
        <p:nvSpPr>
          <p:cNvPr id="19" name="TextBox 18"/>
          <p:cNvSpPr txBox="1"/>
          <p:nvPr/>
        </p:nvSpPr>
        <p:spPr>
          <a:xfrm>
            <a:off x="2442530" y="4750372"/>
            <a:ext cx="3432005"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a:spcBef>
                <a:spcPts val="0"/>
              </a:spcBef>
              <a:spcAft>
                <a:spcPts val="0"/>
              </a:spcAft>
            </a:pPr>
            <a:r>
              <a:rPr lang="en-US" sz="1200" dirty="0" smtClean="0">
                <a:solidFill>
                  <a:srgbClr val="545454"/>
                </a:solidFill>
                <a:latin typeface="Microsoft Sans Serif" charset="0"/>
              </a:rPr>
              <a:t>Source: SRI Education (2017). Internal analyses</a:t>
            </a:r>
          </a:p>
        </p:txBody>
      </p:sp>
    </p:spTree>
    <p:extLst>
      <p:ext uri="{BB962C8B-B14F-4D97-AF65-F5344CB8AC3E}">
        <p14:creationId xmlns:p14="http://schemas.microsoft.com/office/powerpoint/2010/main" val="30234996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23" y="626058"/>
            <a:ext cx="7660183" cy="3165766"/>
          </a:xfrm>
        </p:spPr>
        <p:txBody>
          <a:bodyPr/>
          <a:lstStyle/>
          <a:p>
            <a:pPr algn="ctr"/>
            <a:r>
              <a:rPr lang="en-US" dirty="0" smtClean="0">
                <a:latin typeface="Century Gothic" panose="020B0502020202020204" pitchFamily="34" charset="0"/>
              </a:rPr>
              <a:t>What type of evidence is appropriate for the decision you want to make?</a:t>
            </a:r>
            <a:endParaRPr lang="en-US" dirty="0">
              <a:latin typeface="Century Gothic" panose="020B0502020202020204" pitchFamily="34" charset="0"/>
            </a:endParaRPr>
          </a:p>
        </p:txBody>
      </p:sp>
    </p:spTree>
    <p:extLst>
      <p:ext uri="{BB962C8B-B14F-4D97-AF65-F5344CB8AC3E}">
        <p14:creationId xmlns:p14="http://schemas.microsoft.com/office/powerpoint/2010/main" val="3651547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7322" y="542068"/>
            <a:ext cx="1428276"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a:spcBef>
                <a:spcPts val="0"/>
              </a:spcBef>
              <a:spcAft>
                <a:spcPts val="0"/>
              </a:spcAft>
            </a:pPr>
            <a:r>
              <a:rPr lang="en-US" sz="2000" i="1" dirty="0" smtClean="0">
                <a:solidFill>
                  <a:srgbClr val="545454"/>
                </a:solidFill>
                <a:latin typeface="Century Gothic" panose="020B0502020202020204" pitchFamily="34" charset="0"/>
              </a:rPr>
              <a:t>Low stakes</a:t>
            </a:r>
          </a:p>
        </p:txBody>
      </p:sp>
      <p:sp>
        <p:nvSpPr>
          <p:cNvPr id="10" name="TextBox 9"/>
          <p:cNvSpPr txBox="1"/>
          <p:nvPr/>
        </p:nvSpPr>
        <p:spPr>
          <a:xfrm>
            <a:off x="6510325" y="579586"/>
            <a:ext cx="1484382"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a:spcBef>
                <a:spcPts val="0"/>
              </a:spcBef>
              <a:spcAft>
                <a:spcPts val="0"/>
              </a:spcAft>
            </a:pPr>
            <a:r>
              <a:rPr lang="en-US" sz="2000" i="1" dirty="0" smtClean="0">
                <a:solidFill>
                  <a:srgbClr val="545454"/>
                </a:solidFill>
                <a:latin typeface="Century Gothic" panose="020B0502020202020204" pitchFamily="34" charset="0"/>
              </a:rPr>
              <a:t>High stakes</a:t>
            </a:r>
          </a:p>
        </p:txBody>
      </p:sp>
      <p:sp>
        <p:nvSpPr>
          <p:cNvPr id="11" name="TextBox 10"/>
          <p:cNvSpPr txBox="1"/>
          <p:nvPr/>
        </p:nvSpPr>
        <p:spPr>
          <a:xfrm>
            <a:off x="6125497" y="1281250"/>
            <a:ext cx="3018503" cy="22570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defTabSz="584200" fontAlgn="auto">
              <a:spcBef>
                <a:spcPts val="0"/>
              </a:spcBef>
              <a:spcAft>
                <a:spcPts val="0"/>
              </a:spcAft>
              <a:buFont typeface="Arial" panose="020B0604020202020204" pitchFamily="34" charset="0"/>
              <a:buChar char="•"/>
            </a:pPr>
            <a:r>
              <a:rPr lang="en-US" sz="1400" dirty="0">
                <a:solidFill>
                  <a:srgbClr val="545454"/>
                </a:solidFill>
                <a:latin typeface="Century Gothic" panose="020B0502020202020204" pitchFamily="34" charset="0"/>
              </a:rPr>
              <a:t>Involves big change in instructional practice</a:t>
            </a:r>
          </a:p>
          <a:p>
            <a:pPr marL="285750" indent="-285750" defTabSz="584200" fontAlgn="auto">
              <a:spcBef>
                <a:spcPts val="0"/>
              </a:spcBef>
              <a:spcAft>
                <a:spcPts val="0"/>
              </a:spcAft>
              <a:buFont typeface="Arial" panose="020B0604020202020204" pitchFamily="34" charset="0"/>
              <a:buChar char="•"/>
            </a:pPr>
            <a:endParaRPr lang="en-US" sz="1400" dirty="0" smtClean="0">
              <a:solidFill>
                <a:srgbClr val="545454"/>
              </a:solidFill>
              <a:latin typeface="Century Gothic" panose="020B0502020202020204" pitchFamily="34" charset="0"/>
            </a:endParaRP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Impacts lots of students</a:t>
            </a:r>
          </a:p>
          <a:p>
            <a:pPr marL="285750" indent="-285750" defTabSz="584200" fontAlgn="auto">
              <a:spcBef>
                <a:spcPts val="0"/>
              </a:spcBef>
              <a:spcAft>
                <a:spcPts val="0"/>
              </a:spcAft>
              <a:buFont typeface="Arial" panose="020B0604020202020204" pitchFamily="34" charset="0"/>
              <a:buChar char="•"/>
            </a:pPr>
            <a:endParaRPr lang="en-US" sz="1400" dirty="0" smtClean="0">
              <a:solidFill>
                <a:srgbClr val="545454"/>
              </a:solidFill>
              <a:latin typeface="Century Gothic" panose="020B0502020202020204" pitchFamily="34" charset="0"/>
            </a:endParaRP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Impacts student’ chances of getting course credits </a:t>
            </a:r>
          </a:p>
          <a:p>
            <a:pPr marL="285750" indent="-285750" defTabSz="584200" fontAlgn="auto">
              <a:spcBef>
                <a:spcPts val="0"/>
              </a:spcBef>
              <a:spcAft>
                <a:spcPts val="0"/>
              </a:spcAft>
              <a:buFont typeface="Arial" panose="020B0604020202020204" pitchFamily="34" charset="0"/>
              <a:buChar char="•"/>
            </a:pPr>
            <a:endParaRPr lang="en-US" sz="1400" dirty="0" smtClean="0">
              <a:solidFill>
                <a:srgbClr val="545454"/>
              </a:solidFill>
              <a:latin typeface="Century Gothic" panose="020B0502020202020204" pitchFamily="34" charset="0"/>
            </a:endParaRP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Substantial costs involved</a:t>
            </a:r>
          </a:p>
          <a:p>
            <a:pPr defTabSz="584200" fontAlgn="auto">
              <a:spcBef>
                <a:spcPts val="0"/>
              </a:spcBef>
              <a:spcAft>
                <a:spcPts val="0"/>
              </a:spcAft>
            </a:pPr>
            <a:endParaRPr lang="en-US" sz="1400" dirty="0" smtClean="0">
              <a:solidFill>
                <a:srgbClr val="545454"/>
              </a:solidFill>
              <a:latin typeface="Century Gothic" panose="020B0502020202020204" pitchFamily="34" charset="0"/>
            </a:endParaRPr>
          </a:p>
        </p:txBody>
      </p:sp>
      <p:sp>
        <p:nvSpPr>
          <p:cNvPr id="12" name="TextBox 11"/>
          <p:cNvSpPr txBox="1"/>
          <p:nvPr/>
        </p:nvSpPr>
        <p:spPr>
          <a:xfrm>
            <a:off x="2384779" y="1455141"/>
            <a:ext cx="2688665" cy="18261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defTabSz="584200" fontAlgn="auto">
              <a:spcBef>
                <a:spcPts val="0"/>
              </a:spcBef>
              <a:spcAft>
                <a:spcPts val="0"/>
              </a:spcAft>
              <a:buFont typeface="Arial" panose="020B0604020202020204" pitchFamily="34" charset="0"/>
              <a:buChar char="•"/>
            </a:pPr>
            <a:r>
              <a:rPr lang="en-US" sz="1400" dirty="0">
                <a:solidFill>
                  <a:srgbClr val="545454"/>
                </a:solidFill>
                <a:latin typeface="Century Gothic" panose="020B0502020202020204" pitchFamily="34" charset="0"/>
              </a:rPr>
              <a:t>Involves </a:t>
            </a:r>
            <a:r>
              <a:rPr lang="en-US" sz="1400" dirty="0" smtClean="0">
                <a:solidFill>
                  <a:srgbClr val="545454"/>
                </a:solidFill>
                <a:latin typeface="Century Gothic" panose="020B0502020202020204" pitchFamily="34" charset="0"/>
              </a:rPr>
              <a:t>small </a:t>
            </a:r>
            <a:r>
              <a:rPr lang="en-US" sz="1400" dirty="0">
                <a:solidFill>
                  <a:srgbClr val="545454"/>
                </a:solidFill>
                <a:latin typeface="Century Gothic" panose="020B0502020202020204" pitchFamily="34" charset="0"/>
              </a:rPr>
              <a:t>change in instructional practice</a:t>
            </a:r>
          </a:p>
          <a:p>
            <a:pPr marL="285750" indent="-285750" defTabSz="584200" fontAlgn="auto">
              <a:spcBef>
                <a:spcPts val="0"/>
              </a:spcBef>
              <a:spcAft>
                <a:spcPts val="0"/>
              </a:spcAft>
              <a:buFont typeface="Arial" panose="020B0604020202020204" pitchFamily="34" charset="0"/>
              <a:buChar char="•"/>
            </a:pPr>
            <a:endParaRPr lang="en-US" sz="1400" dirty="0" smtClean="0">
              <a:solidFill>
                <a:srgbClr val="545454"/>
              </a:solidFill>
              <a:latin typeface="Century Gothic" panose="020B0502020202020204" pitchFamily="34" charset="0"/>
            </a:endParaRP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Impacts small # of students</a:t>
            </a:r>
          </a:p>
          <a:p>
            <a:pPr defTabSz="584200" fontAlgn="auto">
              <a:spcBef>
                <a:spcPts val="0"/>
              </a:spcBef>
              <a:spcAft>
                <a:spcPts val="0"/>
              </a:spcAft>
            </a:pPr>
            <a:endParaRPr lang="en-US" sz="1400" dirty="0" smtClean="0">
              <a:solidFill>
                <a:srgbClr val="545454"/>
              </a:solidFill>
              <a:latin typeface="Century Gothic" panose="020B0502020202020204" pitchFamily="34" charset="0"/>
            </a:endParaRP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Low cost</a:t>
            </a:r>
          </a:p>
          <a:p>
            <a:pPr defTabSz="584200" fontAlgn="auto">
              <a:spcBef>
                <a:spcPts val="0"/>
              </a:spcBef>
              <a:spcAft>
                <a:spcPts val="0"/>
              </a:spcAft>
            </a:pPr>
            <a:endParaRPr lang="en-US" sz="1400" dirty="0" smtClean="0">
              <a:solidFill>
                <a:srgbClr val="545454"/>
              </a:solidFill>
              <a:latin typeface="Century Gothic" panose="020B0502020202020204" pitchFamily="34" charset="0"/>
            </a:endParaRPr>
          </a:p>
        </p:txBody>
      </p:sp>
      <p:sp>
        <p:nvSpPr>
          <p:cNvPr id="4" name="Pentagon 3"/>
          <p:cNvSpPr/>
          <p:nvPr/>
        </p:nvSpPr>
        <p:spPr>
          <a:xfrm>
            <a:off x="135743" y="1577586"/>
            <a:ext cx="1818891" cy="933589"/>
          </a:xfrm>
          <a:prstGeom prst="homePlate">
            <a:avLst/>
          </a:prstGeom>
          <a:solidFill>
            <a:schemeClr val="accent1">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FFFF"/>
                </a:solidFill>
                <a:effectLst/>
                <a:uFillTx/>
                <a:latin typeface="Century Gothic" panose="020B0502020202020204" pitchFamily="34" charset="0"/>
                <a:ea typeface="+mn-ea"/>
                <a:cs typeface="+mn-cs"/>
                <a:sym typeface="Helvetica Neue Light"/>
              </a:rPr>
              <a:t>Type of tech adoption</a:t>
            </a:r>
          </a:p>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FFFF"/>
                </a:solidFill>
                <a:effectLst/>
                <a:uFillTx/>
                <a:latin typeface="Century Gothic" panose="020B0502020202020204" pitchFamily="34" charset="0"/>
                <a:ea typeface="+mn-ea"/>
                <a:cs typeface="+mn-cs"/>
                <a:sym typeface="Helvetica Neue Light"/>
              </a:rPr>
              <a:t>decision</a:t>
            </a:r>
            <a:endParaRPr kumimoji="0" lang="en-US" sz="18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Light"/>
            </a:endParaRPr>
          </a:p>
        </p:txBody>
      </p:sp>
      <p:sp>
        <p:nvSpPr>
          <p:cNvPr id="13" name="Pentagon 12"/>
          <p:cNvSpPr/>
          <p:nvPr/>
        </p:nvSpPr>
        <p:spPr>
          <a:xfrm>
            <a:off x="135744" y="4585469"/>
            <a:ext cx="1743390" cy="656590"/>
          </a:xfrm>
          <a:prstGeom prst="homePlate">
            <a:avLst/>
          </a:prstGeom>
          <a:solidFill>
            <a:schemeClr val="accent1">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FFFF"/>
                </a:solidFill>
                <a:effectLst/>
                <a:uFillTx/>
                <a:latin typeface="Century Gothic" panose="020B0502020202020204" pitchFamily="34" charset="0"/>
                <a:ea typeface="+mn-ea"/>
                <a:cs typeface="+mn-cs"/>
                <a:sym typeface="Helvetica Neue Light"/>
              </a:rPr>
              <a:t>Appropriate</a:t>
            </a:r>
            <a:r>
              <a:rPr kumimoji="0" lang="en-US" sz="1800" b="0" i="0" u="none" strike="noStrike" cap="none" spc="0" normalizeH="0" dirty="0" smtClean="0">
                <a:ln>
                  <a:noFill/>
                </a:ln>
                <a:solidFill>
                  <a:srgbClr val="FFFFFF"/>
                </a:solidFill>
                <a:effectLst/>
                <a:uFillTx/>
                <a:latin typeface="Century Gothic" panose="020B0502020202020204" pitchFamily="34" charset="0"/>
                <a:ea typeface="+mn-ea"/>
                <a:cs typeface="+mn-cs"/>
                <a:sym typeface="Helvetica Neue Light"/>
              </a:rPr>
              <a:t> </a:t>
            </a:r>
          </a:p>
          <a:p>
            <a:pPr marL="0" marR="0" indent="0" algn="ct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FFFFFF"/>
                </a:solidFill>
                <a:effectLst/>
                <a:uFillTx/>
                <a:latin typeface="Century Gothic" panose="020B0502020202020204" pitchFamily="34" charset="0"/>
                <a:ea typeface="+mn-ea"/>
                <a:cs typeface="+mn-cs"/>
                <a:sym typeface="Helvetica Neue Light"/>
              </a:rPr>
              <a:t>evidence</a:t>
            </a:r>
            <a:endParaRPr kumimoji="0" lang="en-US" sz="1800" b="0" i="0" u="none" strike="noStrike" cap="none" spc="0" normalizeH="0" baseline="0" dirty="0">
              <a:ln>
                <a:noFill/>
              </a:ln>
              <a:solidFill>
                <a:srgbClr val="FFFFFF"/>
              </a:solidFill>
              <a:effectLst/>
              <a:uFillTx/>
              <a:latin typeface="Century Gothic" panose="020B0502020202020204" pitchFamily="34" charset="0"/>
              <a:ea typeface="+mn-ea"/>
              <a:cs typeface="+mn-cs"/>
              <a:sym typeface="Helvetica Neue Light"/>
            </a:endParaRPr>
          </a:p>
        </p:txBody>
      </p:sp>
      <p:sp>
        <p:nvSpPr>
          <p:cNvPr id="14" name="TextBox 13"/>
          <p:cNvSpPr txBox="1"/>
          <p:nvPr/>
        </p:nvSpPr>
        <p:spPr>
          <a:xfrm>
            <a:off x="6912527" y="5197380"/>
            <a:ext cx="2164359" cy="11798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fontAlgn="auto">
              <a:spcBef>
                <a:spcPts val="0"/>
              </a:spcBef>
              <a:spcAft>
                <a:spcPts val="0"/>
              </a:spcAft>
            </a:pPr>
            <a:r>
              <a:rPr lang="en-US" sz="1400" b="1" dirty="0" smtClean="0">
                <a:solidFill>
                  <a:srgbClr val="545454"/>
                </a:solidFill>
                <a:latin typeface="Century Gothic" panose="020B0502020202020204" pitchFamily="34" charset="0"/>
              </a:rPr>
              <a:t>Causal</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RCT</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Strong quasi-experimental studies (QED)</a:t>
            </a:r>
          </a:p>
        </p:txBody>
      </p:sp>
      <p:sp>
        <p:nvSpPr>
          <p:cNvPr id="15" name="TextBox 14"/>
          <p:cNvSpPr txBox="1"/>
          <p:nvPr/>
        </p:nvSpPr>
        <p:spPr>
          <a:xfrm>
            <a:off x="4578883" y="4859526"/>
            <a:ext cx="2164359"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fontAlgn="auto">
              <a:spcBef>
                <a:spcPts val="0"/>
              </a:spcBef>
              <a:spcAft>
                <a:spcPts val="0"/>
              </a:spcAft>
            </a:pPr>
            <a:r>
              <a:rPr lang="en-US" sz="1400" b="1" dirty="0" smtClean="0">
                <a:solidFill>
                  <a:srgbClr val="545454"/>
                </a:solidFill>
                <a:latin typeface="Century Gothic" panose="020B0502020202020204" pitchFamily="34" charset="0"/>
              </a:rPr>
              <a:t>Correlational</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Less rigorous quasi-experiments </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System log analyses</a:t>
            </a:r>
          </a:p>
        </p:txBody>
      </p:sp>
      <p:sp>
        <p:nvSpPr>
          <p:cNvPr id="16" name="TextBox 15"/>
          <p:cNvSpPr txBox="1"/>
          <p:nvPr/>
        </p:nvSpPr>
        <p:spPr>
          <a:xfrm>
            <a:off x="2467727" y="4336293"/>
            <a:ext cx="1847466"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fontAlgn="auto">
              <a:spcBef>
                <a:spcPts val="0"/>
              </a:spcBef>
              <a:spcAft>
                <a:spcPts val="0"/>
              </a:spcAft>
            </a:pPr>
            <a:r>
              <a:rPr lang="en-US" sz="1400" b="1" dirty="0" smtClean="0">
                <a:solidFill>
                  <a:srgbClr val="545454"/>
                </a:solidFill>
                <a:latin typeface="Century Gothic" panose="020B0502020202020204" pitchFamily="34" charset="0"/>
              </a:rPr>
              <a:t>Formative</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Pilots</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Case studies</a:t>
            </a:r>
          </a:p>
          <a:p>
            <a:pPr marL="285750" indent="-285750" defTabSz="584200" fontAlgn="auto">
              <a:spcBef>
                <a:spcPts val="0"/>
              </a:spcBef>
              <a:spcAft>
                <a:spcPts val="0"/>
              </a:spcAft>
              <a:buFont typeface="Arial" panose="020B0604020202020204" pitchFamily="34" charset="0"/>
              <a:buChar char="•"/>
            </a:pPr>
            <a:r>
              <a:rPr lang="en-US" sz="1400" dirty="0">
                <a:solidFill>
                  <a:srgbClr val="545454"/>
                </a:solidFill>
                <a:latin typeface="Century Gothic" panose="020B0502020202020204" pitchFamily="34" charset="0"/>
              </a:rPr>
              <a:t>Informal surveys</a:t>
            </a:r>
          </a:p>
          <a:p>
            <a:pPr marL="285750" indent="-285750" defTabSz="584200" fontAlgn="auto">
              <a:spcBef>
                <a:spcPts val="0"/>
              </a:spcBef>
              <a:spcAft>
                <a:spcPts val="0"/>
              </a:spcAft>
              <a:buFont typeface="Arial" panose="020B0604020202020204" pitchFamily="34" charset="0"/>
              <a:buChar char="•"/>
            </a:pPr>
            <a:r>
              <a:rPr lang="en-US" sz="1400" dirty="0" smtClean="0">
                <a:solidFill>
                  <a:srgbClr val="545454"/>
                </a:solidFill>
                <a:latin typeface="Century Gothic" panose="020B0502020202020204" pitchFamily="34" charset="0"/>
              </a:rPr>
              <a:t>Uncontrolled comparisons </a:t>
            </a:r>
          </a:p>
        </p:txBody>
      </p:sp>
      <p:cxnSp>
        <p:nvCxnSpPr>
          <p:cNvPr id="5" name="Straight Arrow Connector 4"/>
          <p:cNvCxnSpPr/>
          <p:nvPr/>
        </p:nvCxnSpPr>
        <p:spPr>
          <a:xfrm flipV="1">
            <a:off x="3903406" y="4672433"/>
            <a:ext cx="4661031" cy="3520"/>
          </a:xfrm>
          <a:prstGeom prst="straightConnector1">
            <a:avLst/>
          </a:prstGeom>
          <a:noFill/>
          <a:ln w="12700" cap="flat">
            <a:solidFill>
              <a:srgbClr val="ABABAB"/>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19" name="Straight Arrow Connector 18"/>
          <p:cNvCxnSpPr/>
          <p:nvPr/>
        </p:nvCxnSpPr>
        <p:spPr>
          <a:xfrm>
            <a:off x="2384779" y="989955"/>
            <a:ext cx="6179658" cy="33492"/>
          </a:xfrm>
          <a:prstGeom prst="straightConnector1">
            <a:avLst/>
          </a:prstGeom>
          <a:noFill/>
          <a:ln w="12700" cap="flat">
            <a:solidFill>
              <a:srgbClr val="ABABAB"/>
            </a:solidFill>
            <a:prstDash val="solid"/>
            <a:miter lim="400000"/>
            <a:headEnd type="triangle"/>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8479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latin typeface="Century Gothic" panose="020B0502020202020204" pitchFamily="34" charset="0"/>
              </a:rPr>
              <a:t>Practical Evaluation of Digital Learning (PEDL) toolkit helps users: </a:t>
            </a:r>
            <a:endParaRPr lang="en-US" dirty="0"/>
          </a:p>
        </p:txBody>
      </p:sp>
      <p:sp>
        <p:nvSpPr>
          <p:cNvPr id="3" name="Content Placeholder 2"/>
          <p:cNvSpPr>
            <a:spLocks noGrp="1"/>
          </p:cNvSpPr>
          <p:nvPr>
            <p:ph sz="quarter" idx="10"/>
          </p:nvPr>
        </p:nvSpPr>
        <p:spPr>
          <a:xfrm>
            <a:off x="483941" y="1418438"/>
            <a:ext cx="5186558" cy="4756150"/>
          </a:xfrm>
        </p:spPr>
        <p:txBody>
          <a:bodyPr/>
          <a:lstStyle/>
          <a:p>
            <a:pPr marL="0" indent="0">
              <a:spcAft>
                <a:spcPts val="1200"/>
              </a:spcAft>
              <a:buNone/>
            </a:pPr>
            <a:endParaRPr lang="en-US" sz="2000" dirty="0" smtClean="0">
              <a:latin typeface="Century Gothic" panose="020B0502020202020204" pitchFamily="34" charset="0"/>
            </a:endParaRPr>
          </a:p>
          <a:p>
            <a:pPr marL="0" indent="0">
              <a:spcAft>
                <a:spcPts val="1200"/>
              </a:spcAft>
              <a:buNone/>
            </a:pPr>
            <a:endParaRPr lang="en-US" sz="2000" dirty="0">
              <a:latin typeface="Century Gothic" panose="020B0502020202020204" pitchFamily="34" charset="0"/>
            </a:endParaRPr>
          </a:p>
          <a:p>
            <a:pPr>
              <a:spcAft>
                <a:spcPts val="1200"/>
              </a:spcAft>
            </a:pPr>
            <a:r>
              <a:rPr lang="en-US" sz="1800" dirty="0" smtClean="0">
                <a:latin typeface="Century Gothic" panose="020B0502020202020204" pitchFamily="34" charset="0"/>
              </a:rPr>
              <a:t>Understand basic </a:t>
            </a:r>
            <a:r>
              <a:rPr lang="en-US" sz="1800" b="1" dirty="0" smtClean="0">
                <a:latin typeface="Century Gothic" panose="020B0502020202020204" pitchFamily="34" charset="0"/>
              </a:rPr>
              <a:t>types of evidence </a:t>
            </a:r>
            <a:r>
              <a:rPr lang="en-US" sz="1800" dirty="0">
                <a:latin typeface="Century Gothic" panose="020B0502020202020204" pitchFamily="34" charset="0"/>
              </a:rPr>
              <a:t>of </a:t>
            </a:r>
            <a:r>
              <a:rPr lang="en-US" sz="1800" dirty="0" smtClean="0">
                <a:latin typeface="Century Gothic" panose="020B0502020202020204" pitchFamily="34" charset="0"/>
              </a:rPr>
              <a:t>effectiveness</a:t>
            </a:r>
            <a:endParaRPr lang="en-US" sz="1800" dirty="0">
              <a:latin typeface="Century Gothic" panose="020B0502020202020204" pitchFamily="34" charset="0"/>
            </a:endParaRPr>
          </a:p>
          <a:p>
            <a:pPr lvl="0">
              <a:spcAft>
                <a:spcPts val="1200"/>
              </a:spcAft>
            </a:pPr>
            <a:r>
              <a:rPr lang="en-US" sz="1800" dirty="0" smtClean="0">
                <a:latin typeface="Century Gothic" panose="020B0502020202020204" pitchFamily="34" charset="0"/>
              </a:rPr>
              <a:t>Choose </a:t>
            </a:r>
            <a:r>
              <a:rPr lang="en-US" sz="1800" dirty="0">
                <a:latin typeface="Century Gothic" panose="020B0502020202020204" pitchFamily="34" charset="0"/>
              </a:rPr>
              <a:t>the most appropriate </a:t>
            </a:r>
            <a:r>
              <a:rPr lang="en-US" sz="1800" b="1" dirty="0" smtClean="0">
                <a:latin typeface="Century Gothic" panose="020B0502020202020204" pitchFamily="34" charset="0"/>
              </a:rPr>
              <a:t>research design</a:t>
            </a:r>
            <a:endParaRPr lang="en-US" sz="1800" b="1" dirty="0">
              <a:latin typeface="Century Gothic" panose="020B0502020202020204" pitchFamily="34" charset="0"/>
            </a:endParaRPr>
          </a:p>
          <a:p>
            <a:pPr lvl="0">
              <a:spcAft>
                <a:spcPts val="1200"/>
              </a:spcAft>
            </a:pPr>
            <a:r>
              <a:rPr lang="en-US" sz="1800" dirty="0" smtClean="0">
                <a:latin typeface="Century Gothic" panose="020B0502020202020204" pitchFamily="34" charset="0"/>
              </a:rPr>
              <a:t>Capture qualitative information about </a:t>
            </a:r>
            <a:r>
              <a:rPr lang="en-US" sz="1800" b="1" dirty="0" smtClean="0">
                <a:latin typeface="Century Gothic" panose="020B0502020202020204" pitchFamily="34" charset="0"/>
              </a:rPr>
              <a:t>context and implementation</a:t>
            </a:r>
          </a:p>
          <a:p>
            <a:pPr>
              <a:spcAft>
                <a:spcPts val="1200"/>
              </a:spcAft>
            </a:pPr>
            <a:r>
              <a:rPr lang="en-US" sz="1800" dirty="0">
                <a:latin typeface="Century Gothic" panose="020B0502020202020204" pitchFamily="34" charset="0"/>
              </a:rPr>
              <a:t>Conduct </a:t>
            </a:r>
            <a:r>
              <a:rPr lang="en-US" sz="1800" b="1" dirty="0">
                <a:latin typeface="Century Gothic" panose="020B0502020202020204" pitchFamily="34" charset="0"/>
              </a:rPr>
              <a:t>basic quantitative analyses</a:t>
            </a:r>
          </a:p>
          <a:p>
            <a:pPr lvl="0">
              <a:spcAft>
                <a:spcPts val="1200"/>
              </a:spcAft>
            </a:pPr>
            <a:endParaRPr lang="en-US" sz="1800" b="1" dirty="0">
              <a:latin typeface="Century Gothic" panose="020B0502020202020204" pitchFamily="34" charset="0"/>
            </a:endParaRPr>
          </a:p>
        </p:txBody>
      </p:sp>
      <p:sp>
        <p:nvSpPr>
          <p:cNvPr id="2" name="AutoShape 2" descr="Image result for image of recipe list"/>
          <p:cNvSpPr>
            <a:spLocks noChangeAspect="1" noChangeArrowheads="1"/>
          </p:cNvSpPr>
          <p:nvPr/>
        </p:nvSpPr>
        <p:spPr bwMode="auto">
          <a:xfrm>
            <a:off x="155575" y="-2955925"/>
            <a:ext cx="7229475"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image of recipe list"/>
          <p:cNvSpPr>
            <a:spLocks noChangeAspect="1" noChangeArrowheads="1"/>
          </p:cNvSpPr>
          <p:nvPr/>
        </p:nvSpPr>
        <p:spPr bwMode="auto">
          <a:xfrm>
            <a:off x="987483" y="650268"/>
            <a:ext cx="3685185" cy="31462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ecipe, Label, Icon, Symbol, Spoon, Recipes, Card, Foo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1492" y="1708952"/>
            <a:ext cx="3332508" cy="28462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83941" y="4631170"/>
            <a:ext cx="8341277" cy="502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20675"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400">
                <a:solidFill>
                  <a:srgbClr val="545454"/>
                </a:solidFill>
                <a:latin typeface="Microsoft Sans Serif"/>
                <a:ea typeface="ＭＳ Ｐゴシック" charset="0"/>
                <a:cs typeface="Microsoft Sans Serif"/>
                <a:sym typeface="Helvetica Neue Light" charset="0"/>
              </a:defRPr>
            </a:lvl1pPr>
            <a:lvl2pPr marL="641350" indent="-320675" algn="l" defTabSz="409575" rtl="0" eaLnBrk="0" fontAlgn="base" hangingPunct="0">
              <a:lnSpc>
                <a:spcPct val="90000"/>
              </a:lnSpc>
              <a:spcBef>
                <a:spcPct val="0"/>
              </a:spcBef>
              <a:spcAft>
                <a:spcPts val="600"/>
              </a:spcAft>
              <a:buClr>
                <a:srgbClr val="004773"/>
              </a:buClr>
              <a:buSzPct val="75000"/>
              <a:buFont typeface="Lucida Grande" charset="0"/>
              <a:buChar char="−"/>
              <a:defRPr sz="2000">
                <a:solidFill>
                  <a:srgbClr val="545454"/>
                </a:solidFill>
                <a:latin typeface="Microsoft Sans Serif"/>
                <a:ea typeface="Microsoft Sans Serif" charset="0"/>
                <a:cs typeface="Microsoft Sans Serif"/>
                <a:sym typeface="Helvetica Neue Light" charset="0"/>
              </a:defRPr>
            </a:lvl2pPr>
            <a:lvl3pPr marL="963613"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2000">
                <a:solidFill>
                  <a:srgbClr val="545454"/>
                </a:solidFill>
                <a:latin typeface="Microsoft Sans Serif"/>
                <a:ea typeface="Microsoft Sans Serif" charset="0"/>
                <a:cs typeface="Microsoft Sans Serif"/>
                <a:sym typeface="Helvetica Neue Light" charset="0"/>
              </a:defRPr>
            </a:lvl3pPr>
            <a:lvl4pPr marL="1284288" indent="-320675" algn="l" defTabSz="409575" rtl="0" eaLnBrk="0" fontAlgn="base" hangingPunct="0">
              <a:lnSpc>
                <a:spcPct val="90000"/>
              </a:lnSpc>
              <a:spcBef>
                <a:spcPct val="0"/>
              </a:spcBef>
              <a:spcAft>
                <a:spcPts val="600"/>
              </a:spcAft>
              <a:buClr>
                <a:srgbClr val="004773"/>
              </a:buClr>
              <a:buSzPct val="75000"/>
              <a:buFont typeface="Lucida Grande" charset="0"/>
              <a:buChar char="–"/>
              <a:defRPr>
                <a:solidFill>
                  <a:srgbClr val="545454"/>
                </a:solidFill>
                <a:latin typeface="Microsoft Sans Serif"/>
                <a:ea typeface="Microsoft Sans Serif" charset="0"/>
                <a:cs typeface="Microsoft Sans Serif"/>
                <a:sym typeface="Helvetica Neue Light" charset="0"/>
              </a:defRPr>
            </a:lvl4pPr>
            <a:lvl5pPr marL="1606550" indent="-320675" algn="l" defTabSz="409575" rtl="0" eaLnBrk="0" fontAlgn="base" hangingPunct="0">
              <a:lnSpc>
                <a:spcPct val="90000"/>
              </a:lnSpc>
              <a:spcBef>
                <a:spcPct val="0"/>
              </a:spcBef>
              <a:spcAft>
                <a:spcPts val="600"/>
              </a:spcAft>
              <a:buClr>
                <a:srgbClr val="004773"/>
              </a:buClr>
              <a:buSzPct val="75000"/>
              <a:buFont typeface="Helvetica Neue" charset="0"/>
              <a:buChar char="•"/>
              <a:defRPr sz="1600">
                <a:solidFill>
                  <a:srgbClr val="545454"/>
                </a:solidFill>
                <a:latin typeface="Microsoft Sans Serif"/>
                <a:ea typeface="Microsoft Sans Serif" charset="0"/>
                <a:cs typeface="Microsoft Sans Serif"/>
                <a:sym typeface="Helvetica Neue Light" charset="0"/>
              </a:defRPr>
            </a:lvl5pPr>
            <a:lvl6pPr marL="1928744" indent="-321457" defTabSz="410751">
              <a:spcBef>
                <a:spcPts val="2953"/>
              </a:spcBef>
              <a:buSzPct val="75000"/>
              <a:buFont typeface="Helvetica Neue"/>
              <a:buChar char="•"/>
              <a:defRPr sz="2500">
                <a:solidFill>
                  <a:srgbClr val="747474"/>
                </a:solidFill>
                <a:latin typeface="+mn-lt"/>
                <a:ea typeface="+mn-ea"/>
                <a:cs typeface="+mn-cs"/>
                <a:sym typeface="Helvetica Neue Light"/>
              </a:defRPr>
            </a:lvl6pPr>
            <a:lvl7pPr marL="2250201" indent="-321457" defTabSz="410751">
              <a:spcBef>
                <a:spcPts val="2953"/>
              </a:spcBef>
              <a:buSzPct val="75000"/>
              <a:buFont typeface="Helvetica Neue"/>
              <a:buChar char="•"/>
              <a:defRPr sz="2500">
                <a:solidFill>
                  <a:srgbClr val="747474"/>
                </a:solidFill>
                <a:latin typeface="+mn-lt"/>
                <a:ea typeface="+mn-ea"/>
                <a:cs typeface="+mn-cs"/>
                <a:sym typeface="Helvetica Neue Light"/>
              </a:defRPr>
            </a:lvl7pPr>
            <a:lvl8pPr marL="2571659" indent="-321457" defTabSz="410751">
              <a:spcBef>
                <a:spcPts val="2953"/>
              </a:spcBef>
              <a:buSzPct val="75000"/>
              <a:buFont typeface="Helvetica Neue"/>
              <a:buChar char="•"/>
              <a:defRPr sz="2500">
                <a:solidFill>
                  <a:srgbClr val="747474"/>
                </a:solidFill>
                <a:latin typeface="+mn-lt"/>
                <a:ea typeface="+mn-ea"/>
                <a:cs typeface="+mn-cs"/>
                <a:sym typeface="Helvetica Neue Light"/>
              </a:defRPr>
            </a:lvl8pPr>
            <a:lvl9pPr marL="2893116" indent="-321457" defTabSz="410751">
              <a:spcBef>
                <a:spcPts val="2953"/>
              </a:spcBef>
              <a:buSzPct val="75000"/>
              <a:buFont typeface="Helvetica Neue"/>
              <a:buChar char="•"/>
              <a:defRPr sz="2500">
                <a:solidFill>
                  <a:srgbClr val="747474"/>
                </a:solidFill>
                <a:latin typeface="+mn-lt"/>
                <a:ea typeface="+mn-ea"/>
                <a:cs typeface="+mn-cs"/>
                <a:sym typeface="Helvetica Neue Light"/>
              </a:defRPr>
            </a:lvl9pPr>
          </a:lstStyle>
          <a:p>
            <a:pPr>
              <a:spcAft>
                <a:spcPts val="1200"/>
              </a:spcAft>
            </a:pPr>
            <a:r>
              <a:rPr lang="en-US" sz="1800" kern="0" dirty="0" smtClean="0">
                <a:latin typeface="Century Gothic" panose="020B0502020202020204" pitchFamily="34" charset="0"/>
              </a:rPr>
              <a:t>Obtain and interpret data from learning </a:t>
            </a:r>
            <a:r>
              <a:rPr lang="en-US" sz="1800" b="1" kern="0" dirty="0" smtClean="0">
                <a:latin typeface="Century Gothic" panose="020B0502020202020204" pitchFamily="34" charset="0"/>
              </a:rPr>
              <a:t>system log files</a:t>
            </a:r>
          </a:p>
          <a:p>
            <a:pPr>
              <a:spcAft>
                <a:spcPts val="1200"/>
              </a:spcAft>
            </a:pPr>
            <a:r>
              <a:rPr lang="en-US" sz="1800" kern="0" dirty="0" smtClean="0">
                <a:latin typeface="Century Gothic" panose="020B0502020202020204" pitchFamily="34" charset="0"/>
              </a:rPr>
              <a:t>Address </a:t>
            </a:r>
            <a:r>
              <a:rPr lang="en-US" sz="1800" b="1" kern="0" dirty="0" smtClean="0">
                <a:latin typeface="Century Gothic" panose="020B0502020202020204" pitchFamily="34" charset="0"/>
              </a:rPr>
              <a:t>IRB permissions </a:t>
            </a:r>
            <a:r>
              <a:rPr lang="en-US" sz="1800" kern="0" dirty="0" smtClean="0">
                <a:latin typeface="Century Gothic" panose="020B0502020202020204" pitchFamily="34" charset="0"/>
              </a:rPr>
              <a:t>and </a:t>
            </a:r>
            <a:r>
              <a:rPr lang="en-US" sz="1800" b="1" kern="0" dirty="0" smtClean="0">
                <a:latin typeface="Century Gothic" panose="020B0502020202020204" pitchFamily="34" charset="0"/>
              </a:rPr>
              <a:t>privacy/confidentiality issues </a:t>
            </a:r>
          </a:p>
          <a:p>
            <a:pPr>
              <a:spcAft>
                <a:spcPts val="1200"/>
              </a:spcAft>
            </a:pPr>
            <a:r>
              <a:rPr lang="en-US" sz="1800" kern="0" dirty="0" smtClean="0">
                <a:latin typeface="Century Gothic" panose="020B0502020202020204" pitchFamily="34" charset="0"/>
              </a:rPr>
              <a:t>Report </a:t>
            </a:r>
            <a:r>
              <a:rPr lang="en-US" sz="1800" b="1" kern="0" dirty="0" smtClean="0">
                <a:latin typeface="Century Gothic" panose="020B0502020202020204" pitchFamily="34" charset="0"/>
              </a:rPr>
              <a:t>research findings </a:t>
            </a:r>
            <a:r>
              <a:rPr lang="en-US" sz="1800" kern="0" dirty="0" smtClean="0">
                <a:latin typeface="Century Gothic" panose="020B0502020202020204" pitchFamily="34" charset="0"/>
              </a:rPr>
              <a:t>for sharing with other higher education faculty and staff as well as for possible publication</a:t>
            </a:r>
            <a:endParaRPr lang="en-US" sz="1800" kern="0" dirty="0">
              <a:latin typeface="Century Gothic" panose="020B0502020202020204" pitchFamily="34" charset="0"/>
            </a:endParaRPr>
          </a:p>
        </p:txBody>
      </p:sp>
    </p:spTree>
    <p:extLst>
      <p:ext uri="{BB962C8B-B14F-4D97-AF65-F5344CB8AC3E}">
        <p14:creationId xmlns:p14="http://schemas.microsoft.com/office/powerpoint/2010/main" val="378641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18597" t="8118" r="20965" b="27882"/>
          <a:stretch/>
        </p:blipFill>
        <p:spPr>
          <a:xfrm>
            <a:off x="0" y="231775"/>
            <a:ext cx="9047718" cy="5988039"/>
          </a:xfrm>
          <a:prstGeom prst="rect">
            <a:avLst/>
          </a:prstGeom>
        </p:spPr>
      </p:pic>
    </p:spTree>
    <p:extLst>
      <p:ext uri="{BB962C8B-B14F-4D97-AF65-F5344CB8AC3E}">
        <p14:creationId xmlns:p14="http://schemas.microsoft.com/office/powerpoint/2010/main" val="546949491"/>
      </p:ext>
    </p:extLst>
  </p:cSld>
  <p:clrMapOvr>
    <a:masterClrMapping/>
  </p:clrMapOvr>
</p:sld>
</file>

<file path=ppt/theme/theme1.xml><?xml version="1.0" encoding="utf-8"?>
<a:theme xmlns:a="http://schemas.openxmlformats.org/drawingml/2006/main" name="ModernPortfolio">
  <a:themeElements>
    <a:clrScheme name="SRI Overview Colors">
      <a:dk1>
        <a:sysClr val="windowText" lastClr="000000"/>
      </a:dk1>
      <a:lt1>
        <a:sysClr val="window" lastClr="FFFFFF"/>
      </a:lt1>
      <a:dk2>
        <a:srgbClr val="1F497D"/>
      </a:dk2>
      <a:lt2>
        <a:srgbClr val="EEECE1"/>
      </a:lt2>
      <a:accent1>
        <a:srgbClr val="4F81BD"/>
      </a:accent1>
      <a:accent2>
        <a:srgbClr val="B15C5D"/>
      </a:accent2>
      <a:accent3>
        <a:srgbClr val="75A288"/>
      </a:accent3>
      <a:accent4>
        <a:srgbClr val="579AD8"/>
      </a:accent4>
      <a:accent5>
        <a:srgbClr val="4BACC6"/>
      </a:accent5>
      <a:accent6>
        <a:srgbClr val="D0996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algn="ctr" defTabSz="584200" fontAlgn="auto">
          <a:spcBef>
            <a:spcPts val="0"/>
          </a:spcBef>
          <a:spcAft>
            <a:spcPts val="0"/>
          </a:spcAft>
          <a:defRPr dirty="0" smtClean="0">
            <a:solidFill>
              <a:srgbClr val="545454"/>
            </a:solidFill>
            <a:latin typeface="Microsoft Sans Serif" charset="0"/>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33512</TotalTime>
  <Words>1325</Words>
  <Application>Microsoft Office PowerPoint</Application>
  <PresentationFormat>Letter Paper (8.5x11 in)</PresentationFormat>
  <Paragraphs>114</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Arial</vt:lpstr>
      <vt:lpstr>Avenir Roman</vt:lpstr>
      <vt:lpstr>Calibri</vt:lpstr>
      <vt:lpstr>Century Gothic</vt:lpstr>
      <vt:lpstr>Helvetica Neue</vt:lpstr>
      <vt:lpstr>Helvetica Neue Light</vt:lpstr>
      <vt:lpstr>Lucida Grande</vt:lpstr>
      <vt:lpstr>Microsoft Sans Serif</vt:lpstr>
      <vt:lpstr>Times New Roman</vt:lpstr>
      <vt:lpstr>ModernPortfolio</vt:lpstr>
      <vt:lpstr>Practical Evaluation of Digital Learning: Tools and Approaches for Measuring the Effectiveness of Ed Tech </vt:lpstr>
      <vt:lpstr>PowerPoint Presentation</vt:lpstr>
      <vt:lpstr>PowerPoint Presentation</vt:lpstr>
      <vt:lpstr>PowerPoint Presentation</vt:lpstr>
      <vt:lpstr>Large Variation in Effects, Even for the Same Product</vt:lpstr>
      <vt:lpstr>What type of evidence is appropriate for the decision you want to make?</vt:lpstr>
      <vt:lpstr>PowerPoint Presentation</vt:lpstr>
      <vt:lpstr>Practical Evaluation of Digital Learning (PEDL) toolkit helps users: </vt:lpstr>
      <vt:lpstr>PowerPoint Presentation</vt:lpstr>
      <vt:lpstr>PowerPoint Presentation</vt:lpstr>
      <vt:lpstr>Partners for improvement</vt:lpstr>
      <vt:lpstr>PowerPoint Presentation</vt:lpstr>
      <vt:lpstr>Series of Rapid Small Improvement Studies</vt:lpstr>
      <vt:lpstr>Scenarios for use of PEDL</vt:lpstr>
      <vt:lpstr>PowerPoint Presentation</vt:lpstr>
      <vt:lpstr>Thank you!   PEDL Prototype:  http://evaltoolkit.wpengine.com/implement-measure/ User name: demo Password: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Bramwell</dc:creator>
  <cp:lastModifiedBy>Rebecca Griffiths</cp:lastModifiedBy>
  <cp:revision>1477</cp:revision>
  <cp:lastPrinted>2016-11-15T19:33:47Z</cp:lastPrinted>
  <dcterms:modified xsi:type="dcterms:W3CDTF">2017-11-01T14:09:46Z</dcterms:modified>
</cp:coreProperties>
</file>